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303" r:id="rId8"/>
    <p:sldId id="262" r:id="rId9"/>
    <p:sldId id="304" r:id="rId10"/>
    <p:sldId id="308" r:id="rId11"/>
    <p:sldId id="305" r:id="rId12"/>
    <p:sldId id="306" r:id="rId13"/>
    <p:sldId id="350" r:id="rId14"/>
    <p:sldId id="349" r:id="rId15"/>
    <p:sldId id="269" r:id="rId16"/>
    <p:sldId id="335" r:id="rId17"/>
    <p:sldId id="336" r:id="rId18"/>
    <p:sldId id="364" r:id="rId19"/>
    <p:sldId id="273" r:id="rId20"/>
    <p:sldId id="338" r:id="rId21"/>
    <p:sldId id="339" r:id="rId22"/>
    <p:sldId id="340" r:id="rId23"/>
    <p:sldId id="341" r:id="rId24"/>
    <p:sldId id="342" r:id="rId25"/>
    <p:sldId id="343" r:id="rId26"/>
    <p:sldId id="344" r:id="rId27"/>
    <p:sldId id="348" r:id="rId28"/>
    <p:sldId id="365" r:id="rId29"/>
    <p:sldId id="278" r:id="rId30"/>
    <p:sldId id="309" r:id="rId31"/>
    <p:sldId id="310" r:id="rId32"/>
    <p:sldId id="311" r:id="rId33"/>
    <p:sldId id="312" r:id="rId34"/>
    <p:sldId id="313" r:id="rId35"/>
    <p:sldId id="314" r:id="rId36"/>
    <p:sldId id="315" r:id="rId37"/>
    <p:sldId id="316" r:id="rId38"/>
    <p:sldId id="317" r:id="rId39"/>
    <p:sldId id="318" r:id="rId40"/>
    <p:sldId id="319" r:id="rId41"/>
    <p:sldId id="320" r:id="rId42"/>
    <p:sldId id="287" r:id="rId43"/>
    <p:sldId id="366" r:id="rId44"/>
    <p:sldId id="367" r:id="rId45"/>
    <p:sldId id="368" r:id="rId46"/>
    <p:sldId id="351" r:id="rId47"/>
    <p:sldId id="352" r:id="rId48"/>
    <p:sldId id="353" r:id="rId49"/>
    <p:sldId id="354" r:id="rId50"/>
    <p:sldId id="355" r:id="rId51"/>
    <p:sldId id="356" r:id="rId52"/>
    <p:sldId id="357" r:id="rId53"/>
    <p:sldId id="358" r:id="rId54"/>
    <p:sldId id="302" r:id="rId55"/>
    <p:sldId id="321" r:id="rId56"/>
    <p:sldId id="322" r:id="rId57"/>
    <p:sldId id="347" r:id="rId58"/>
    <p:sldId id="323" r:id="rId59"/>
    <p:sldId id="324" r:id="rId60"/>
    <p:sldId id="325" r:id="rId61"/>
    <p:sldId id="326" r:id="rId62"/>
    <p:sldId id="359" r:id="rId63"/>
    <p:sldId id="360" r:id="rId64"/>
    <p:sldId id="361" r:id="rId65"/>
    <p:sldId id="362" r:id="rId6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979"/>
    <a:srgbClr val="00D25F"/>
    <a:srgbClr val="D9D9D9"/>
    <a:srgbClr val="CCE9AD"/>
    <a:srgbClr val="FFEEB7"/>
    <a:srgbClr val="FFBDBD"/>
    <a:srgbClr val="A2D668"/>
    <a:srgbClr val="9D9D9D"/>
    <a:srgbClr val="6D6E7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21" autoAdjust="0"/>
    <p:restoredTop sz="96265" autoAdjust="0"/>
  </p:normalViewPr>
  <p:slideViewPr>
    <p:cSldViewPr snapToGrid="0">
      <p:cViewPr varScale="1">
        <p:scale>
          <a:sx n="61" d="100"/>
          <a:sy n="61" d="100"/>
        </p:scale>
        <p:origin x="6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Feuille_de_calcul_Microsoft_Excel.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Feuille_de_calcul_Microsoft_Excel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Feuille_de_calcul_Microsoft_Excel4.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Feuille_de_calcul_Microsoft_Excel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Feuille_de_calcul_Microsoft_Excel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Feuille_de_calcul_Microsoft_Excel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Feuille_de_calcul_Microsoft_Excel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Feuille_de_calcul_Microsoft_Excel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Feuille_de_calcul_Microsoft_Excel10.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1"/>
          <c:order val="0"/>
          <c:tx>
            <c:strRef>
              <c:f>Feuil1!$B$1</c:f>
              <c:strCache>
                <c:ptCount val="1"/>
                <c:pt idx="0">
                  <c:v>Rang à avril 2020</c:v>
                </c:pt>
              </c:strCache>
            </c:strRef>
          </c:tx>
          <c:spPr>
            <a:ln>
              <a:solidFill>
                <a:sysClr val="window" lastClr="FFFFFF">
                  <a:lumMod val="75000"/>
                </a:sysClr>
              </a:solidFill>
              <a:prstDash val="solid"/>
            </a:ln>
            <a:effectLst>
              <a:outerShdw blurRad="50800" dist="38100" dir="2700000" algn="tl" rotWithShape="0">
                <a:prstClr val="black">
                  <a:alpha val="40000"/>
                </a:prstClr>
              </a:outerShdw>
            </a:effectLst>
          </c:spPr>
          <c:marker>
            <c:symbol val="square"/>
            <c:size val="18"/>
            <c:spPr>
              <a:solidFill>
                <a:sysClr val="window" lastClr="FFFFFF">
                  <a:lumMod val="75000"/>
                </a:sysClr>
              </a:solidFill>
              <a:ln>
                <a:solidFill>
                  <a:sysClr val="window" lastClr="FFFFFF">
                    <a:lumMod val="75000"/>
                  </a:sysClr>
                </a:solidFill>
                <a:prstDash val="solid"/>
              </a:ln>
              <a:effectLst>
                <a:outerShdw blurRad="50800" dist="38100" dir="2700000" algn="tl" rotWithShape="0">
                  <a:prstClr val="black">
                    <a:alpha val="40000"/>
                  </a:prstClr>
                </a:outerShdw>
              </a:effectLst>
            </c:spPr>
          </c:marker>
          <c:dLbls>
            <c:spPr>
              <a:noFill/>
              <a:ln>
                <a:noFill/>
              </a:ln>
              <a:effectLst/>
            </c:spPr>
            <c:txPr>
              <a:bodyPr wrap="square" lIns="38100" tIns="19050" rIns="38100" bIns="19050" anchor="ctr">
                <a:spAutoFit/>
              </a:bodyPr>
              <a:lstStyle/>
              <a:p>
                <a:pPr>
                  <a:defRPr sz="1200" b="1">
                    <a:solidFill>
                      <a:schemeClr val="bg1"/>
                    </a:solidFill>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Feuil1!$A$2:$A$8</c:f>
              <c:strCache>
                <c:ptCount val="7"/>
                <c:pt idx="0">
                  <c:v>IARD Prev (VB)</c:v>
                </c:pt>
                <c:pt idx="1">
                  <c:v>Crédit Conso (€)</c:v>
                </c:pt>
                <c:pt idx="2">
                  <c:v>Assurance Vie (CA)</c:v>
                </c:pt>
                <c:pt idx="3">
                  <c:v>Epargne (VB)</c:v>
                </c:pt>
                <c:pt idx="4">
                  <c:v>Forfait (VN)</c:v>
                </c:pt>
                <c:pt idx="5">
                  <c:v>Cartes HdG</c:v>
                </c:pt>
                <c:pt idx="6">
                  <c:v>Cartes DD</c:v>
                </c:pt>
              </c:strCache>
            </c:strRef>
          </c:cat>
          <c:val>
            <c:numRef>
              <c:f>Feuil1!$B$2:$B$8</c:f>
              <c:numCache>
                <c:formatCode>General</c:formatCode>
                <c:ptCount val="7"/>
                <c:pt idx="0">
                  <c:v>5</c:v>
                </c:pt>
                <c:pt idx="1">
                  <c:v>3</c:v>
                </c:pt>
                <c:pt idx="2">
                  <c:v>13</c:v>
                </c:pt>
                <c:pt idx="3">
                  <c:v>15</c:v>
                </c:pt>
                <c:pt idx="4">
                  <c:v>5</c:v>
                </c:pt>
                <c:pt idx="5">
                  <c:v>2</c:v>
                </c:pt>
                <c:pt idx="6">
                  <c:v>1</c:v>
                </c:pt>
              </c:numCache>
            </c:numRef>
          </c:val>
          <c:smooth val="0"/>
          <c:extLst>
            <c:ext xmlns:c16="http://schemas.microsoft.com/office/drawing/2014/chart" uri="{C3380CC4-5D6E-409C-BE32-E72D297353CC}">
              <c16:uniqueId val="{00000000-275C-4349-9BDE-BB4534500D00}"/>
            </c:ext>
          </c:extLst>
        </c:ser>
        <c:ser>
          <c:idx val="2"/>
          <c:order val="1"/>
          <c:tx>
            <c:strRef>
              <c:f>Feuil1!$C$1</c:f>
              <c:strCache>
                <c:ptCount val="1"/>
                <c:pt idx="0">
                  <c:v>Rang à avril 2021</c:v>
                </c:pt>
              </c:strCache>
            </c:strRef>
          </c:tx>
          <c:spPr>
            <a:ln w="38100">
              <a:solidFill>
                <a:srgbClr val="C31632"/>
              </a:solidFill>
            </a:ln>
            <a:effectLst>
              <a:outerShdw blurRad="50800" dist="38100" dir="2700000" algn="tl" rotWithShape="0">
                <a:prstClr val="black">
                  <a:alpha val="40000"/>
                </a:prstClr>
              </a:outerShdw>
            </a:effectLst>
          </c:spPr>
          <c:marker>
            <c:symbol val="square"/>
            <c:size val="18"/>
            <c:spPr>
              <a:solidFill>
                <a:srgbClr val="C00000"/>
              </a:solidFill>
              <a:ln>
                <a:solidFill>
                  <a:srgbClr val="C31632"/>
                </a:solidFill>
              </a:ln>
              <a:effectLst>
                <a:outerShdw blurRad="50800" dist="38100" dir="2700000" algn="tl" rotWithShape="0">
                  <a:prstClr val="black">
                    <a:alpha val="40000"/>
                  </a:prstClr>
                </a:outerShdw>
              </a:effectLst>
            </c:spPr>
          </c:marker>
          <c:dLbls>
            <c:spPr>
              <a:solidFill>
                <a:srgbClr val="C00000"/>
              </a:solidFill>
              <a:ln>
                <a:noFill/>
              </a:ln>
              <a:effectLst/>
            </c:spPr>
            <c:txPr>
              <a:bodyPr wrap="square" lIns="38100" tIns="19050" rIns="38100" bIns="19050" anchor="ctr">
                <a:spAutoFit/>
              </a:bodyPr>
              <a:lstStyle/>
              <a:p>
                <a:pPr>
                  <a:defRPr sz="1200" b="1">
                    <a:solidFill>
                      <a:schemeClr val="bg1"/>
                    </a:solidFill>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Feuil1!$A$2:$A$8</c:f>
              <c:strCache>
                <c:ptCount val="7"/>
                <c:pt idx="0">
                  <c:v>IARD Prev (VB)</c:v>
                </c:pt>
                <c:pt idx="1">
                  <c:v>Crédit Conso (€)</c:v>
                </c:pt>
                <c:pt idx="2">
                  <c:v>Assurance Vie (CA)</c:v>
                </c:pt>
                <c:pt idx="3">
                  <c:v>Epargne (VB)</c:v>
                </c:pt>
                <c:pt idx="4">
                  <c:v>Forfait (VN)</c:v>
                </c:pt>
                <c:pt idx="5">
                  <c:v>Cartes HdG</c:v>
                </c:pt>
                <c:pt idx="6">
                  <c:v>Cartes DD</c:v>
                </c:pt>
              </c:strCache>
            </c:strRef>
          </c:cat>
          <c:val>
            <c:numRef>
              <c:f>Feuil1!$C$2:$C$8</c:f>
              <c:numCache>
                <c:formatCode>General</c:formatCode>
                <c:ptCount val="7"/>
                <c:pt idx="0">
                  <c:v>1</c:v>
                </c:pt>
                <c:pt idx="1">
                  <c:v>8</c:v>
                </c:pt>
                <c:pt idx="2">
                  <c:v>10</c:v>
                </c:pt>
                <c:pt idx="3">
                  <c:v>15</c:v>
                </c:pt>
                <c:pt idx="4">
                  <c:v>4</c:v>
                </c:pt>
                <c:pt idx="5">
                  <c:v>3</c:v>
                </c:pt>
                <c:pt idx="6">
                  <c:v>2</c:v>
                </c:pt>
              </c:numCache>
            </c:numRef>
          </c:val>
          <c:smooth val="0"/>
          <c:extLst>
            <c:ext xmlns:c16="http://schemas.microsoft.com/office/drawing/2014/chart" uri="{C3380CC4-5D6E-409C-BE32-E72D297353CC}">
              <c16:uniqueId val="{00000001-275C-4349-9BDE-BB4534500D00}"/>
            </c:ext>
          </c:extLst>
        </c:ser>
        <c:dLbls>
          <c:showLegendKey val="0"/>
          <c:showVal val="0"/>
          <c:showCatName val="0"/>
          <c:showSerName val="0"/>
          <c:showPercent val="0"/>
          <c:showBubbleSize val="0"/>
        </c:dLbls>
        <c:marker val="1"/>
        <c:smooth val="0"/>
        <c:axId val="152004480"/>
        <c:axId val="152006016"/>
      </c:lineChart>
      <c:catAx>
        <c:axId val="152004480"/>
        <c:scaling>
          <c:orientation val="minMax"/>
        </c:scaling>
        <c:delete val="0"/>
        <c:axPos val="t"/>
        <c:majorGridlines>
          <c:spPr>
            <a:ln w="3175">
              <a:solidFill>
                <a:srgbClr val="D9D9D9"/>
              </a:solidFill>
            </a:ln>
          </c:spPr>
        </c:majorGridlines>
        <c:numFmt formatCode="General" sourceLinked="0"/>
        <c:majorTickMark val="out"/>
        <c:minorTickMark val="none"/>
        <c:tickLblPos val="nextTo"/>
        <c:txPr>
          <a:bodyPr/>
          <a:lstStyle/>
          <a:p>
            <a:pPr>
              <a:defRPr sz="1200" b="1">
                <a:solidFill>
                  <a:srgbClr val="C00000"/>
                </a:solidFill>
              </a:defRPr>
            </a:pPr>
            <a:endParaRPr lang="fr-FR"/>
          </a:p>
        </c:txPr>
        <c:crossAx val="152006016"/>
        <c:crosses val="autoZero"/>
        <c:auto val="1"/>
        <c:lblAlgn val="ctr"/>
        <c:lblOffset val="100"/>
        <c:noMultiLvlLbl val="0"/>
      </c:catAx>
      <c:valAx>
        <c:axId val="152006016"/>
        <c:scaling>
          <c:orientation val="maxMin"/>
          <c:max val="16"/>
          <c:min val="0"/>
        </c:scaling>
        <c:delete val="0"/>
        <c:axPos val="l"/>
        <c:numFmt formatCode="General" sourceLinked="1"/>
        <c:majorTickMark val="none"/>
        <c:minorTickMark val="none"/>
        <c:tickLblPos val="none"/>
        <c:spPr>
          <a:ln>
            <a:noFill/>
          </a:ln>
        </c:spPr>
        <c:crossAx val="152004480"/>
        <c:crosses val="autoZero"/>
        <c:crossBetween val="between"/>
      </c:valAx>
      <c:spPr>
        <a:gradFill flip="none" rotWithShape="1">
          <a:gsLst>
            <a:gs pos="0">
              <a:srgbClr val="FFBDBD"/>
            </a:gs>
            <a:gs pos="62000">
              <a:srgbClr val="CCE9AD"/>
            </a:gs>
            <a:gs pos="21000">
              <a:srgbClr val="FFEEB7"/>
            </a:gs>
            <a:gs pos="100000">
              <a:srgbClr val="00D25F"/>
            </a:gs>
          </a:gsLst>
          <a:lin ang="16200000" scaled="1"/>
          <a:tileRect/>
        </a:gradFill>
      </c:spPr>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499041538452351E-2"/>
          <c:y val="0.1560023758343704"/>
          <c:w val="0.62362291355817157"/>
          <c:h val="0.63733510578119701"/>
        </c:manualLayout>
      </c:layout>
      <c:barChart>
        <c:barDir val="col"/>
        <c:grouping val="clustered"/>
        <c:varyColors val="0"/>
        <c:ser>
          <c:idx val="0"/>
          <c:order val="0"/>
          <c:tx>
            <c:v>Total clients</c:v>
          </c:tx>
          <c:spPr>
            <a:solidFill>
              <a:srgbClr val="D4D4D4"/>
            </a:solidFill>
            <a:ln>
              <a:solidFill>
                <a:sysClr val="windowText" lastClr="000000">
                  <a:lumMod val="65000"/>
                  <a:lumOff val="35000"/>
                </a:sysClr>
              </a:solidFill>
            </a:ln>
          </c:spPr>
          <c:invertIfNegative val="0"/>
          <c:dLbls>
            <c:numFmt formatCode="#,##0" sourceLinked="0"/>
            <c:spPr>
              <a:solidFill>
                <a:schemeClr val="bg1"/>
              </a:solidFill>
            </c:spPr>
            <c:txPr>
              <a:bodyPr/>
              <a:lstStyle/>
              <a:p>
                <a:pPr>
                  <a:defRPr b="1">
                    <a:solidFill>
                      <a:schemeClr val="tx1">
                        <a:lumMod val="50000"/>
                        <a:lumOff val="50000"/>
                      </a:schemeClr>
                    </a:solidFil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Feuil1!$B$1:$I$1</c:f>
              <c:strCache>
                <c:ptCount val="8"/>
                <c:pt idx="0">
                  <c:v>2014</c:v>
                </c:pt>
                <c:pt idx="1">
                  <c:v>2015</c:v>
                </c:pt>
                <c:pt idx="2">
                  <c:v>2016</c:v>
                </c:pt>
                <c:pt idx="3">
                  <c:v>2017</c:v>
                </c:pt>
                <c:pt idx="4">
                  <c:v>2018</c:v>
                </c:pt>
                <c:pt idx="5">
                  <c:v>2019</c:v>
                </c:pt>
                <c:pt idx="6">
                  <c:v>2020</c:v>
                </c:pt>
                <c:pt idx="7">
                  <c:v>01/03/2021</c:v>
                </c:pt>
              </c:strCache>
            </c:strRef>
          </c:cat>
          <c:val>
            <c:numRef>
              <c:f>Feuil1!$B$2:$I$2</c:f>
              <c:numCache>
                <c:formatCode>#,##0</c:formatCode>
                <c:ptCount val="8"/>
                <c:pt idx="0">
                  <c:v>20917</c:v>
                </c:pt>
                <c:pt idx="1">
                  <c:v>21928</c:v>
                </c:pt>
                <c:pt idx="2">
                  <c:v>22544</c:v>
                </c:pt>
                <c:pt idx="3">
                  <c:v>22063</c:v>
                </c:pt>
                <c:pt idx="4">
                  <c:v>22747</c:v>
                </c:pt>
                <c:pt idx="5">
                  <c:v>22683</c:v>
                </c:pt>
                <c:pt idx="6" formatCode="General">
                  <c:v>22632</c:v>
                </c:pt>
                <c:pt idx="7" formatCode="General">
                  <c:v>22797</c:v>
                </c:pt>
              </c:numCache>
            </c:numRef>
          </c:val>
          <c:extLst>
            <c:ext xmlns:c16="http://schemas.microsoft.com/office/drawing/2014/chart" uri="{C3380CC4-5D6E-409C-BE32-E72D297353CC}">
              <c16:uniqueId val="{00000000-453C-4FBE-802D-DD18D42261E6}"/>
            </c:ext>
          </c:extLst>
        </c:ser>
        <c:dLbls>
          <c:showLegendKey val="0"/>
          <c:showVal val="0"/>
          <c:showCatName val="0"/>
          <c:showSerName val="0"/>
          <c:showPercent val="0"/>
          <c:showBubbleSize val="0"/>
        </c:dLbls>
        <c:gapWidth val="0"/>
        <c:axId val="158268800"/>
        <c:axId val="158090368"/>
      </c:barChart>
      <c:lineChart>
        <c:grouping val="standard"/>
        <c:varyColors val="0"/>
        <c:ser>
          <c:idx val="1"/>
          <c:order val="1"/>
          <c:tx>
            <c:v>Clients Actifs</c:v>
          </c:tx>
          <c:spPr>
            <a:ln>
              <a:solidFill>
                <a:schemeClr val="tx1">
                  <a:lumMod val="65000"/>
                  <a:lumOff val="35000"/>
                </a:schemeClr>
              </a:solidFill>
            </a:ln>
          </c:spPr>
          <c:marker>
            <c:symbol val="none"/>
          </c:marker>
          <c:cat>
            <c:strRef>
              <c:f>Feuil1!$B$1:$I$1</c:f>
              <c:strCache>
                <c:ptCount val="8"/>
                <c:pt idx="0">
                  <c:v>2014</c:v>
                </c:pt>
                <c:pt idx="1">
                  <c:v>2015</c:v>
                </c:pt>
                <c:pt idx="2">
                  <c:v>2016</c:v>
                </c:pt>
                <c:pt idx="3">
                  <c:v>2017</c:v>
                </c:pt>
                <c:pt idx="4">
                  <c:v>2018</c:v>
                </c:pt>
                <c:pt idx="5">
                  <c:v>2019</c:v>
                </c:pt>
                <c:pt idx="6">
                  <c:v>2020</c:v>
                </c:pt>
                <c:pt idx="7">
                  <c:v>01/03/2021</c:v>
                </c:pt>
              </c:strCache>
            </c:strRef>
          </c:cat>
          <c:val>
            <c:numRef>
              <c:f>Feuil1!$B$3:$I$3</c:f>
              <c:numCache>
                <c:formatCode>0%</c:formatCode>
                <c:ptCount val="8"/>
                <c:pt idx="0">
                  <c:v>0.46450255772816368</c:v>
                </c:pt>
                <c:pt idx="1">
                  <c:v>0.45840933965705949</c:v>
                </c:pt>
                <c:pt idx="2">
                  <c:v>0.47675656493967355</c:v>
                </c:pt>
                <c:pt idx="3">
                  <c:v>0.49898019308344288</c:v>
                </c:pt>
                <c:pt idx="4">
                  <c:v>0.497</c:v>
                </c:pt>
                <c:pt idx="5" formatCode="0.00%">
                  <c:v>0.51400000000000001</c:v>
                </c:pt>
                <c:pt idx="6" formatCode="0.00%">
                  <c:v>0.50600000000000001</c:v>
                </c:pt>
                <c:pt idx="7" formatCode="0.00%">
                  <c:v>0.504</c:v>
                </c:pt>
              </c:numCache>
            </c:numRef>
          </c:val>
          <c:smooth val="0"/>
          <c:extLst>
            <c:ext xmlns:c16="http://schemas.microsoft.com/office/drawing/2014/chart" uri="{C3380CC4-5D6E-409C-BE32-E72D297353CC}">
              <c16:uniqueId val="{00000001-453C-4FBE-802D-DD18D42261E6}"/>
            </c:ext>
          </c:extLst>
        </c:ser>
        <c:ser>
          <c:idx val="2"/>
          <c:order val="2"/>
          <c:tx>
            <c:v>Clients Actifs Equipés</c:v>
          </c:tx>
          <c:spPr>
            <a:ln>
              <a:solidFill>
                <a:srgbClr val="C00000"/>
              </a:solidFill>
            </a:ln>
          </c:spPr>
          <c:marker>
            <c:symbol val="circle"/>
            <c:size val="5"/>
            <c:spPr>
              <a:ln>
                <a:solidFill>
                  <a:srgbClr val="C00000"/>
                </a:solidFill>
              </a:ln>
            </c:spPr>
          </c:marker>
          <c:cat>
            <c:strRef>
              <c:f>Feuil1!$B$1:$I$1</c:f>
              <c:strCache>
                <c:ptCount val="8"/>
                <c:pt idx="0">
                  <c:v>2014</c:v>
                </c:pt>
                <c:pt idx="1">
                  <c:v>2015</c:v>
                </c:pt>
                <c:pt idx="2">
                  <c:v>2016</c:v>
                </c:pt>
                <c:pt idx="3">
                  <c:v>2017</c:v>
                </c:pt>
                <c:pt idx="4">
                  <c:v>2018</c:v>
                </c:pt>
                <c:pt idx="5">
                  <c:v>2019</c:v>
                </c:pt>
                <c:pt idx="6">
                  <c:v>2020</c:v>
                </c:pt>
                <c:pt idx="7">
                  <c:v>01/03/2021</c:v>
                </c:pt>
              </c:strCache>
            </c:strRef>
          </c:cat>
          <c:val>
            <c:numRef>
              <c:f>Feuil1!$B$4:$I$4</c:f>
              <c:numCache>
                <c:formatCode>0%</c:formatCode>
                <c:ptCount val="8"/>
                <c:pt idx="0">
                  <c:v>0.15695367404503513</c:v>
                </c:pt>
                <c:pt idx="1">
                  <c:v>0.18177672382342211</c:v>
                </c:pt>
                <c:pt idx="2">
                  <c:v>0.19402058197303051</c:v>
                </c:pt>
                <c:pt idx="3">
                  <c:v>0.21415945247699769</c:v>
                </c:pt>
                <c:pt idx="4">
                  <c:v>0.17100000000000001</c:v>
                </c:pt>
                <c:pt idx="5" formatCode="0.00%">
                  <c:v>0.218</c:v>
                </c:pt>
                <c:pt idx="6" formatCode="0.00%">
                  <c:v>0.251</c:v>
                </c:pt>
                <c:pt idx="7" formatCode="0.00%">
                  <c:v>0.252</c:v>
                </c:pt>
              </c:numCache>
            </c:numRef>
          </c:val>
          <c:smooth val="0"/>
          <c:extLst>
            <c:ext xmlns:c16="http://schemas.microsoft.com/office/drawing/2014/chart" uri="{C3380CC4-5D6E-409C-BE32-E72D297353CC}">
              <c16:uniqueId val="{00000002-453C-4FBE-802D-DD18D42261E6}"/>
            </c:ext>
          </c:extLst>
        </c:ser>
        <c:dLbls>
          <c:showLegendKey val="0"/>
          <c:showVal val="0"/>
          <c:showCatName val="0"/>
          <c:showSerName val="0"/>
          <c:showPercent val="0"/>
          <c:showBubbleSize val="0"/>
        </c:dLbls>
        <c:marker val="1"/>
        <c:smooth val="0"/>
        <c:axId val="158101888"/>
        <c:axId val="158091904"/>
      </c:lineChart>
      <c:catAx>
        <c:axId val="158268800"/>
        <c:scaling>
          <c:orientation val="minMax"/>
        </c:scaling>
        <c:delete val="0"/>
        <c:axPos val="b"/>
        <c:numFmt formatCode="General" sourceLinked="0"/>
        <c:majorTickMark val="out"/>
        <c:minorTickMark val="none"/>
        <c:tickLblPos val="nextTo"/>
        <c:txPr>
          <a:bodyPr/>
          <a:lstStyle/>
          <a:p>
            <a:pPr>
              <a:defRPr>
                <a:solidFill>
                  <a:schemeClr val="tx1">
                    <a:lumMod val="75000"/>
                    <a:lumOff val="25000"/>
                  </a:schemeClr>
                </a:solidFill>
              </a:defRPr>
            </a:pPr>
            <a:endParaRPr lang="fr-FR"/>
          </a:p>
        </c:txPr>
        <c:crossAx val="158090368"/>
        <c:crosses val="autoZero"/>
        <c:auto val="1"/>
        <c:lblAlgn val="ctr"/>
        <c:lblOffset val="100"/>
        <c:noMultiLvlLbl val="0"/>
      </c:catAx>
      <c:valAx>
        <c:axId val="158090368"/>
        <c:scaling>
          <c:orientation val="minMax"/>
          <c:max val="24000"/>
          <c:min val="0"/>
        </c:scaling>
        <c:delete val="0"/>
        <c:axPos val="l"/>
        <c:majorGridlines/>
        <c:numFmt formatCode="#,##0" sourceLinked="1"/>
        <c:majorTickMark val="out"/>
        <c:minorTickMark val="none"/>
        <c:tickLblPos val="nextTo"/>
        <c:spPr>
          <a:ln>
            <a:solidFill>
              <a:schemeClr val="tx1">
                <a:lumMod val="50000"/>
                <a:lumOff val="50000"/>
              </a:schemeClr>
            </a:solidFill>
          </a:ln>
        </c:spPr>
        <c:txPr>
          <a:bodyPr/>
          <a:lstStyle/>
          <a:p>
            <a:pPr>
              <a:defRPr sz="1100" b="1">
                <a:solidFill>
                  <a:schemeClr val="tx1">
                    <a:lumMod val="50000"/>
                    <a:lumOff val="50000"/>
                  </a:schemeClr>
                </a:solidFill>
              </a:defRPr>
            </a:pPr>
            <a:endParaRPr lang="fr-FR"/>
          </a:p>
        </c:txPr>
        <c:crossAx val="158268800"/>
        <c:crosses val="autoZero"/>
        <c:crossBetween val="between"/>
        <c:majorUnit val="8000"/>
      </c:valAx>
      <c:valAx>
        <c:axId val="158091904"/>
        <c:scaling>
          <c:orientation val="minMax"/>
          <c:max val="0.60000000000000009"/>
        </c:scaling>
        <c:delete val="0"/>
        <c:axPos val="r"/>
        <c:numFmt formatCode="0%" sourceLinked="1"/>
        <c:majorTickMark val="out"/>
        <c:minorTickMark val="none"/>
        <c:tickLblPos val="nextTo"/>
        <c:spPr>
          <a:ln>
            <a:solidFill>
              <a:srgbClr val="C00000"/>
            </a:solidFill>
          </a:ln>
        </c:spPr>
        <c:txPr>
          <a:bodyPr/>
          <a:lstStyle/>
          <a:p>
            <a:pPr>
              <a:defRPr sz="1100" b="1">
                <a:solidFill>
                  <a:srgbClr val="C00000"/>
                </a:solidFill>
              </a:defRPr>
            </a:pPr>
            <a:endParaRPr lang="fr-FR"/>
          </a:p>
        </c:txPr>
        <c:crossAx val="158101888"/>
        <c:crosses val="max"/>
        <c:crossBetween val="between"/>
        <c:majorUnit val="0.2"/>
      </c:valAx>
      <c:catAx>
        <c:axId val="158101888"/>
        <c:scaling>
          <c:orientation val="minMax"/>
        </c:scaling>
        <c:delete val="1"/>
        <c:axPos val="b"/>
        <c:numFmt formatCode="General" sourceLinked="1"/>
        <c:majorTickMark val="out"/>
        <c:minorTickMark val="none"/>
        <c:tickLblPos val="nextTo"/>
        <c:crossAx val="158091904"/>
        <c:crosses val="autoZero"/>
        <c:auto val="1"/>
        <c:lblAlgn val="ctr"/>
        <c:lblOffset val="100"/>
        <c:noMultiLvlLbl val="0"/>
      </c:catAx>
    </c:plotArea>
    <c:legend>
      <c:legendPos val="r"/>
      <c:layout>
        <c:manualLayout>
          <c:xMode val="edge"/>
          <c:yMode val="edge"/>
          <c:x val="0.80082034609532271"/>
          <c:y val="9.3411266033252977E-2"/>
          <c:w val="0.13750736669913982"/>
          <c:h val="0.76181079117086015"/>
        </c:manualLayout>
      </c:layout>
      <c:overlay val="0"/>
      <c:txPr>
        <a:bodyPr/>
        <a:lstStyle/>
        <a:p>
          <a:pPr>
            <a:defRPr sz="1050">
              <a:solidFill>
                <a:schemeClr val="tx1">
                  <a:lumMod val="50000"/>
                  <a:lumOff val="50000"/>
                </a:schemeClr>
              </a:solidFill>
            </a:defRPr>
          </a:pPr>
          <a:endParaRPr lang="fr-FR"/>
        </a:p>
      </c:txPr>
    </c:legend>
    <c:plotVisOnly val="1"/>
    <c:dispBlanksAs val="gap"/>
    <c:showDLblsOverMax val="0"/>
  </c:chart>
  <c:txPr>
    <a:bodyPr/>
    <a:lstStyle/>
    <a:p>
      <a:pPr>
        <a:defRPr sz="1200"/>
      </a:pPr>
      <a:endParaRPr lang="fr-FR"/>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Univers B</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A6E-4943-BDC1-6BD616FEB2B8}"/>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A6E-4943-BDC1-6BD616FEB2B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Activé</c:v>
                </c:pt>
                <c:pt idx="1">
                  <c:v>Non Activé</c:v>
                </c:pt>
              </c:strCache>
            </c:strRef>
          </c:cat>
          <c:val>
            <c:numRef>
              <c:f>Feuil1!$B$2:$B$3</c:f>
              <c:numCache>
                <c:formatCode>#,##0</c:formatCode>
                <c:ptCount val="2"/>
                <c:pt idx="0">
                  <c:v>198922</c:v>
                </c:pt>
                <c:pt idx="1">
                  <c:v>195248</c:v>
                </c:pt>
              </c:numCache>
            </c:numRef>
          </c:val>
          <c:extLst>
            <c:ext xmlns:c16="http://schemas.microsoft.com/office/drawing/2014/chart" uri="{C3380CC4-5D6E-409C-BE32-E72D297353CC}">
              <c16:uniqueId val="{00000004-7A6E-4943-BDC1-6BD616FEB2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baseline="0">
                <a:solidFill>
                  <a:schemeClr val="dk1">
                    <a:lumMod val="75000"/>
                    <a:lumOff val="25000"/>
                  </a:schemeClr>
                </a:solidFill>
                <a:latin typeface="+mn-lt"/>
                <a:ea typeface="+mn-ea"/>
                <a:cs typeface="+mn-cs"/>
              </a:defRPr>
            </a:pPr>
            <a:r>
              <a:rPr lang="fr-FR"/>
              <a:t>Univers C</a:t>
            </a:r>
          </a:p>
        </c:rich>
      </c:tx>
      <c:overlay val="0"/>
      <c:spPr>
        <a:solidFill>
          <a:schemeClr val="bg1"/>
        </a:solidFill>
        <a:ln>
          <a:noFill/>
        </a:ln>
        <a:effectLst/>
      </c:spPr>
      <c:txPr>
        <a:bodyPr rot="0" spcFirstLastPara="1" vertOverflow="ellipsis" vert="horz" wrap="square" anchor="ctr" anchorCtr="1"/>
        <a:lstStyle/>
        <a:p>
          <a:pPr>
            <a:defRPr sz="132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Univers B</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240-4F9D-A65D-FAF66FDBC90A}"/>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240-4F9D-A65D-FAF66FDBC90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anchor="ctr" anchorCtr="1"/>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Activé</c:v>
                </c:pt>
                <c:pt idx="1">
                  <c:v>Non Activé</c:v>
                </c:pt>
              </c:strCache>
            </c:strRef>
          </c:cat>
          <c:val>
            <c:numRef>
              <c:f>Feuil1!$B$2:$B$3</c:f>
              <c:numCache>
                <c:formatCode>#,##0</c:formatCode>
                <c:ptCount val="2"/>
                <c:pt idx="0">
                  <c:v>117734</c:v>
                </c:pt>
                <c:pt idx="1">
                  <c:v>276436</c:v>
                </c:pt>
              </c:numCache>
            </c:numRef>
          </c:val>
          <c:extLst>
            <c:ext xmlns:c16="http://schemas.microsoft.com/office/drawing/2014/chart" uri="{C3380CC4-5D6E-409C-BE32-E72D297353CC}">
              <c16:uniqueId val="{00000004-2240-4F9D-A65D-FAF66FDBC90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sz="1100"/>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en-US" sz="1400"/>
              <a:t>Univers </a:t>
            </a:r>
            <a:r>
              <a:rPr lang="en-US" sz="1400" smtClean="0"/>
              <a:t>A</a:t>
            </a:r>
            <a:endParaRPr lang="en-US" sz="1400"/>
          </a:p>
        </c:rich>
      </c:tx>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Univers A</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33F-4ABD-99E6-19BC167F311A}"/>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33F-4ABD-99E6-19BC167F311A}"/>
              </c:ext>
            </c:extLst>
          </c:dPt>
          <c:dLbls>
            <c:dLbl>
              <c:idx val="0"/>
              <c:layout>
                <c:manualLayout>
                  <c:x val="-6.8199537037037142E-2"/>
                  <c:y val="7.1603703703703656E-2"/>
                </c:manualLayout>
              </c:layout>
              <c:dLblPos val="bestFit"/>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733F-4ABD-99E6-19BC167F311A}"/>
                </c:ext>
              </c:extLst>
            </c:dLbl>
            <c:dLbl>
              <c:idx val="1"/>
              <c:layout>
                <c:manualLayout>
                  <c:x val="0.23870462962962968"/>
                  <c:y val="-0.16567731481481482"/>
                </c:manualLayout>
              </c:layout>
              <c:dLblPos val="bestFit"/>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733F-4ABD-99E6-19BC167F311A}"/>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Activé</c:v>
                </c:pt>
                <c:pt idx="1">
                  <c:v>Non Activé</c:v>
                </c:pt>
              </c:strCache>
            </c:strRef>
          </c:cat>
          <c:val>
            <c:numRef>
              <c:f>Feuil1!$B$2:$B$3</c:f>
              <c:numCache>
                <c:formatCode>#,##0</c:formatCode>
                <c:ptCount val="2"/>
                <c:pt idx="0">
                  <c:v>70318</c:v>
                </c:pt>
                <c:pt idx="1">
                  <c:v>323852</c:v>
                </c:pt>
              </c:numCache>
            </c:numRef>
          </c:val>
          <c:extLst>
            <c:ext xmlns:c16="http://schemas.microsoft.com/office/drawing/2014/chart" uri="{C3380CC4-5D6E-409C-BE32-E72D297353CC}">
              <c16:uniqueId val="{00000004-733F-4ABD-99E6-19BC167F311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7.3705311077037719E-2"/>
          <c:y val="0.8448110671295983"/>
          <c:w val="0.88874734631862284"/>
          <c:h val="0.1208743464692452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5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en-US" sz="1400"/>
              <a:t>Univers </a:t>
            </a:r>
            <a:r>
              <a:rPr lang="en-US" sz="1400" smtClean="0"/>
              <a:t>P</a:t>
            </a:r>
            <a:endParaRPr lang="en-US" sz="1400"/>
          </a:p>
        </c:rich>
      </c:tx>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Univers P</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AE66-467F-A5A5-C18509864399}"/>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AE66-467F-A5A5-C18509864399}"/>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Activé</c:v>
                </c:pt>
                <c:pt idx="1">
                  <c:v>Non Activé</c:v>
                </c:pt>
              </c:strCache>
            </c:strRef>
          </c:cat>
          <c:val>
            <c:numRef>
              <c:f>Feuil1!$B$2:$B$3</c:f>
              <c:numCache>
                <c:formatCode>#,##0</c:formatCode>
                <c:ptCount val="2"/>
                <c:pt idx="0">
                  <c:v>221704</c:v>
                </c:pt>
                <c:pt idx="1">
                  <c:v>172466</c:v>
                </c:pt>
              </c:numCache>
            </c:numRef>
          </c:val>
          <c:extLst>
            <c:ext xmlns:c16="http://schemas.microsoft.com/office/drawing/2014/chart" uri="{C3380CC4-5D6E-409C-BE32-E72D297353CC}">
              <c16:uniqueId val="{00000004-AE66-467F-A5A5-C1850986439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Structure du stock de Visa Business</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E57-46F5-87F1-73C88E67D7C2}"/>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E57-46F5-87F1-73C88E67D7C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Débit Immédiat</c:v>
                </c:pt>
                <c:pt idx="1">
                  <c:v>Débit Différé</c:v>
                </c:pt>
              </c:strCache>
            </c:strRef>
          </c:cat>
          <c:val>
            <c:numRef>
              <c:f>Feuil1!$B$2:$B$3</c:f>
              <c:numCache>
                <c:formatCode>#,##0</c:formatCode>
                <c:ptCount val="2"/>
                <c:pt idx="0">
                  <c:v>11107</c:v>
                </c:pt>
                <c:pt idx="1">
                  <c:v>3702</c:v>
                </c:pt>
              </c:numCache>
            </c:numRef>
          </c:val>
          <c:extLst>
            <c:ext xmlns:c16="http://schemas.microsoft.com/office/drawing/2014/chart" uri="{C3380CC4-5D6E-409C-BE32-E72D297353CC}">
              <c16:uniqueId val="{00000004-3E57-46F5-87F1-73C88E67D7C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Détenteurs TPE</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A6E-4943-BDC1-6BD616FEB2B8}"/>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A6E-4943-BDC1-6BD616FEB2B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Détenteurs</c:v>
                </c:pt>
                <c:pt idx="1">
                  <c:v>Non détenteurs</c:v>
                </c:pt>
              </c:strCache>
            </c:strRef>
          </c:cat>
          <c:val>
            <c:numRef>
              <c:f>Feuil1!$B$2:$B$3</c:f>
              <c:numCache>
                <c:formatCode>#,##0</c:formatCode>
                <c:ptCount val="2"/>
                <c:pt idx="0">
                  <c:v>3819</c:v>
                </c:pt>
                <c:pt idx="1">
                  <c:v>7742</c:v>
                </c:pt>
              </c:numCache>
            </c:numRef>
          </c:val>
          <c:extLst>
            <c:ext xmlns:c16="http://schemas.microsoft.com/office/drawing/2014/chart" uri="{C3380CC4-5D6E-409C-BE32-E72D297353CC}">
              <c16:uniqueId val="{00000004-7A6E-4943-BDC1-6BD616FEB2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en-US" dirty="0" err="1" smtClean="0"/>
              <a:t>Détenteurs</a:t>
            </a:r>
            <a:r>
              <a:rPr lang="en-US" dirty="0" smtClean="0"/>
              <a:t> </a:t>
            </a:r>
            <a:r>
              <a:rPr lang="en-US" dirty="0"/>
              <a:t>E-commerce</a:t>
            </a:r>
          </a:p>
        </c:rich>
      </c:tx>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Détenteur E-commerce</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A6E-4943-BDC1-6BD616FEB2B8}"/>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A6E-4943-BDC1-6BD616FEB2B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Détenteurs</c:v>
                </c:pt>
                <c:pt idx="1">
                  <c:v>Non déteteurs</c:v>
                </c:pt>
              </c:strCache>
            </c:strRef>
          </c:cat>
          <c:val>
            <c:numRef>
              <c:f>Feuil1!$B$2:$B$3</c:f>
              <c:numCache>
                <c:formatCode>#,##0</c:formatCode>
                <c:ptCount val="2"/>
                <c:pt idx="0">
                  <c:v>219</c:v>
                </c:pt>
                <c:pt idx="1">
                  <c:v>11342</c:v>
                </c:pt>
              </c:numCache>
            </c:numRef>
          </c:val>
          <c:extLst>
            <c:ext xmlns:c16="http://schemas.microsoft.com/office/drawing/2014/chart" uri="{C3380CC4-5D6E-409C-BE32-E72D297353CC}">
              <c16:uniqueId val="{00000004-7A6E-4943-BDC1-6BD616FEB2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baseline="0">
                <a:solidFill>
                  <a:schemeClr val="dk1">
                    <a:lumMod val="75000"/>
                    <a:lumOff val="25000"/>
                  </a:schemeClr>
                </a:solidFill>
                <a:latin typeface="+mn-lt"/>
                <a:ea typeface="+mn-ea"/>
                <a:cs typeface="+mn-cs"/>
              </a:defRPr>
            </a:pPr>
            <a:r>
              <a:rPr lang="fr-FR" sz="1000" dirty="0" smtClean="0"/>
              <a:t>RAPPORT  </a:t>
            </a:r>
            <a:r>
              <a:rPr lang="fr-FR" sz="1000" baseline="0" dirty="0" smtClean="0"/>
              <a:t> DEVIS/REALISATION</a:t>
            </a:r>
            <a:endParaRPr lang="fr-FR" sz="1000" dirty="0"/>
          </a:p>
        </c:rich>
      </c:tx>
      <c:overlay val="0"/>
      <c:spPr>
        <a:solidFill>
          <a:schemeClr val="bg1"/>
        </a:solidFill>
        <a:ln>
          <a:noFill/>
        </a:ln>
        <a:effectLst/>
      </c:spPr>
      <c:txPr>
        <a:bodyPr rot="0" spcFirstLastPara="1" vertOverflow="ellipsis" vert="horz" wrap="square" anchor="ctr" anchorCtr="1"/>
        <a:lstStyle/>
        <a:p>
          <a:pPr>
            <a:defRPr sz="132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DEVIS IARD/PREV</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240-4F9D-A65D-FAF66FDBC90A}"/>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240-4F9D-A65D-FAF66FDBC90A}"/>
              </c:ext>
            </c:extLst>
          </c:dPt>
          <c:dLbls>
            <c:dLbl>
              <c:idx val="0"/>
              <c:layout>
                <c:manualLayout>
                  <c:x val="0.15393184171599797"/>
                  <c:y val="-7.1395601135646825E-3"/>
                </c:manualLayout>
              </c:layout>
              <c:dLblPos val="bestFit"/>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2240-4F9D-A65D-FAF66FDBC90A}"/>
                </c:ext>
              </c:extLst>
            </c:dLbl>
            <c:dLbl>
              <c:idx val="1"/>
              <c:layout>
                <c:manualLayout>
                  <c:x val="-5.3216940118137629E-2"/>
                  <c:y val="3.6632662055172668E-2"/>
                </c:manualLayout>
              </c:layout>
              <c:dLblPos val="bestFit"/>
              <c:showLegendKey val="0"/>
              <c:showVal val="0"/>
              <c:showCatName val="0"/>
              <c:showSerName val="0"/>
              <c:showPercent val="1"/>
              <c:showBubbleSize val="0"/>
              <c:separator>
</c:separator>
              <c:extLst>
                <c:ext xmlns:c15="http://schemas.microsoft.com/office/drawing/2012/chart" uri="{CE6537A1-D6FC-4f65-9D91-7224C49458BB}">
                  <c15:layout>
                    <c:manualLayout>
                      <c:w val="0.15892830617440951"/>
                      <c:h val="0.11451673154811057"/>
                    </c:manualLayout>
                  </c15:layout>
                </c:ext>
                <c:ext xmlns:c16="http://schemas.microsoft.com/office/drawing/2014/chart" uri="{C3380CC4-5D6E-409C-BE32-E72D297353CC}">
                  <c16:uniqueId val="{00000003-2240-4F9D-A65D-FAF66FDBC90A}"/>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anchor="ctr" anchorCtr="1"/>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Devis</c:v>
                </c:pt>
                <c:pt idx="1">
                  <c:v>Réalisation</c:v>
                </c:pt>
              </c:strCache>
            </c:strRef>
          </c:cat>
          <c:val>
            <c:numRef>
              <c:f>Feuil1!$B$2:$B$3</c:f>
              <c:numCache>
                <c:formatCode>#,##0</c:formatCode>
                <c:ptCount val="2"/>
                <c:pt idx="0">
                  <c:v>1437</c:v>
                </c:pt>
                <c:pt idx="1">
                  <c:v>541</c:v>
                </c:pt>
              </c:numCache>
            </c:numRef>
          </c:val>
          <c:extLst>
            <c:ext xmlns:c16="http://schemas.microsoft.com/office/drawing/2014/chart" uri="{C3380CC4-5D6E-409C-BE32-E72D297353CC}">
              <c16:uniqueId val="{00000004-2240-4F9D-A65D-FAF66FDBC90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8.8258119662574366E-2"/>
          <c:y val="0.80844638433408034"/>
          <c:w val="0.80189621897658969"/>
          <c:h val="0.1909957335535370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sz="1100"/>
      </a:pPr>
      <a:endParaRPr lang="fr-F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en-US" sz="1400" dirty="0" err="1" smtClean="0"/>
              <a:t>Epargne</a:t>
            </a:r>
            <a:r>
              <a:rPr lang="en-US" sz="1400" baseline="0" dirty="0" smtClean="0"/>
              <a:t> </a:t>
            </a:r>
            <a:r>
              <a:rPr lang="en-US" sz="1400" baseline="0" dirty="0" err="1" smtClean="0"/>
              <a:t>Salariale</a:t>
            </a:r>
            <a:endParaRPr lang="en-US" sz="1400" dirty="0"/>
          </a:p>
        </c:rich>
      </c:tx>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manualLayout>
          <c:layoutTarget val="inner"/>
          <c:xMode val="edge"/>
          <c:yMode val="edge"/>
          <c:x val="0.2448201508104689"/>
          <c:y val="0.22026315493547419"/>
          <c:w val="0.44739461301468481"/>
          <c:h val="0.46834909246926387"/>
        </c:manualLayout>
      </c:layout>
      <c:pieChart>
        <c:varyColors val="1"/>
        <c:ser>
          <c:idx val="0"/>
          <c:order val="0"/>
          <c:tx>
            <c:strRef>
              <c:f>Feuil1!$B$1</c:f>
              <c:strCache>
                <c:ptCount val="1"/>
                <c:pt idx="0">
                  <c:v>Epargne Salariale</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AE66-467F-A5A5-C18509864399}"/>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AE66-467F-A5A5-C18509864399}"/>
              </c:ext>
            </c:extLst>
          </c:dPt>
          <c:dLbls>
            <c:dLbl>
              <c:idx val="0"/>
              <c:layout>
                <c:manualLayout>
                  <c:x val="0.17719672333662068"/>
                  <c:y val="5.3987763494453958E-2"/>
                </c:manualLayout>
              </c:layout>
              <c:dLblPos val="bestFit"/>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AE66-467F-A5A5-C18509864399}"/>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Détenteurs avec sf &gt; 10k€</c:v>
                </c:pt>
                <c:pt idx="1">
                  <c:v>Non Détenteurs avec présence d'un salarié et sf &gt;10k€</c:v>
                </c:pt>
              </c:strCache>
            </c:strRef>
          </c:cat>
          <c:val>
            <c:numRef>
              <c:f>Feuil1!$B$2:$B$3</c:f>
              <c:numCache>
                <c:formatCode>#,##0</c:formatCode>
                <c:ptCount val="2"/>
                <c:pt idx="0">
                  <c:v>57</c:v>
                </c:pt>
                <c:pt idx="1">
                  <c:v>652</c:v>
                </c:pt>
              </c:numCache>
            </c:numRef>
          </c:val>
          <c:extLst>
            <c:ext xmlns:c16="http://schemas.microsoft.com/office/drawing/2014/chart" uri="{C3380CC4-5D6E-409C-BE32-E72D297353CC}">
              <c16:uniqueId val="{00000004-AE66-467F-A5A5-C1850986439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2.4436567840954489E-2"/>
          <c:y val="0.68311940064824239"/>
          <c:w val="0.88816177895371362"/>
          <c:h val="0.2399807447608189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2758" y="4641304"/>
            <a:ext cx="3087212" cy="2322873"/>
          </a:xfrm>
          <a:prstGeom prst="rect">
            <a:avLst/>
          </a:prstGeom>
        </p:spPr>
      </p:pic>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partie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sp>
        <p:nvSpPr>
          <p:cNvPr id="10" name="Rectangle 9"/>
          <p:cNvSpPr/>
          <p:nvPr userDrawn="1"/>
        </p:nvSpPr>
        <p:spPr>
          <a:xfrm>
            <a:off x="0" y="332657"/>
            <a:ext cx="12192000" cy="672075"/>
          </a:xfrm>
          <a:prstGeom prst="rect">
            <a:avLst/>
          </a:prstGeom>
          <a:solidFill>
            <a:srgbClr val="9D9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1" name="Espace réservé du texte 17"/>
          <p:cNvSpPr>
            <a:spLocks noGrp="1"/>
          </p:cNvSpPr>
          <p:nvPr>
            <p:ph type="body" sz="quarter" idx="13" hasCustomPrompt="1"/>
          </p:nvPr>
        </p:nvSpPr>
        <p:spPr>
          <a:xfrm>
            <a:off x="2447595" y="332657"/>
            <a:ext cx="9744405" cy="672075"/>
          </a:xfrm>
          <a:prstGeom prst="rect">
            <a:avLst/>
          </a:prstGeom>
          <a:noFill/>
        </p:spPr>
        <p:txBody>
          <a:bodyPr anchor="ctr">
            <a:normAutofit/>
          </a:bodyPr>
          <a:lstStyle>
            <a:lvl1pPr marL="0" marR="0" indent="-1523365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179388" algn="l"/>
                <a:tab pos="898525" algn="l"/>
              </a:tabLst>
              <a:defRPr lang="fr-FR" sz="1200" kern="1200" baseline="0">
                <a:solidFill>
                  <a:schemeClr val="bg1"/>
                </a:solidFill>
                <a:latin typeface="+mj-lt"/>
                <a:ea typeface="+mn-ea"/>
                <a:cs typeface="+mn-cs"/>
              </a:defRPr>
            </a:lvl1pPr>
          </a:lstStyle>
          <a:p>
            <a:pPr marL="0" marR="0" lvl="0" indent="-1523365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179388" algn="l"/>
                <a:tab pos="898525" algn="l"/>
              </a:tabLst>
              <a:defRPr/>
            </a:pPr>
            <a:r>
              <a:rPr lang="fr-FR" dirty="0" smtClean="0"/>
              <a:t>Résumé de la diapositive</a:t>
            </a:r>
          </a:p>
        </p:txBody>
      </p:sp>
      <p:sp>
        <p:nvSpPr>
          <p:cNvPr id="12" name="Rectangle 11"/>
          <p:cNvSpPr/>
          <p:nvPr userDrawn="1"/>
        </p:nvSpPr>
        <p:spPr>
          <a:xfrm>
            <a:off x="0" y="-3"/>
            <a:ext cx="12192000" cy="332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7" name="Forme libre 16"/>
          <p:cNvSpPr/>
          <p:nvPr userDrawn="1"/>
        </p:nvSpPr>
        <p:spPr>
          <a:xfrm>
            <a:off x="2" y="-2"/>
            <a:ext cx="2510737" cy="764491"/>
          </a:xfrm>
          <a:custGeom>
            <a:avLst/>
            <a:gdLst>
              <a:gd name="connsiteX0" fmla="*/ 0 w 1883053"/>
              <a:gd name="connsiteY0" fmla="*/ 0 h 764491"/>
              <a:gd name="connsiteX1" fmla="*/ 1883053 w 1883053"/>
              <a:gd name="connsiteY1" fmla="*/ 0 h 764491"/>
              <a:gd name="connsiteX2" fmla="*/ 1860536 w 1883053"/>
              <a:gd name="connsiteY2" fmla="*/ 81534 h 764491"/>
              <a:gd name="connsiteX3" fmla="*/ 863472 w 1883053"/>
              <a:gd name="connsiteY3" fmla="*/ 764491 h 764491"/>
              <a:gd name="connsiteX4" fmla="*/ 12085 w 1883053"/>
              <a:gd name="connsiteY4" fmla="*/ 355170 h 764491"/>
              <a:gd name="connsiteX5" fmla="*/ 0 w 1883053"/>
              <a:gd name="connsiteY5" fmla="*/ 336390 h 764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3053" h="764491">
                <a:moveTo>
                  <a:pt x="0" y="0"/>
                </a:moveTo>
                <a:lnTo>
                  <a:pt x="1883053" y="0"/>
                </a:lnTo>
                <a:lnTo>
                  <a:pt x="1860536" y="81534"/>
                </a:lnTo>
                <a:cubicBezTo>
                  <a:pt x="1728353" y="477205"/>
                  <a:pt x="1331947" y="764491"/>
                  <a:pt x="863472" y="764491"/>
                </a:cubicBezTo>
                <a:cubicBezTo>
                  <a:pt x="512116" y="764491"/>
                  <a:pt x="201298" y="602893"/>
                  <a:pt x="12085" y="355170"/>
                </a:cubicBezTo>
                <a:lnTo>
                  <a:pt x="0" y="336390"/>
                </a:lnTo>
                <a:close/>
              </a:path>
            </a:pathLst>
          </a:cu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13" name="Titre 1"/>
          <p:cNvSpPr>
            <a:spLocks noGrp="1"/>
          </p:cNvSpPr>
          <p:nvPr>
            <p:ph type="ctrTitle" hasCustomPrompt="1"/>
          </p:nvPr>
        </p:nvSpPr>
        <p:spPr>
          <a:xfrm>
            <a:off x="2445670" y="34706"/>
            <a:ext cx="9795013" cy="297951"/>
          </a:xfrm>
          <a:prstGeom prst="rect">
            <a:avLst/>
          </a:prstGeom>
        </p:spPr>
        <p:txBody>
          <a:bodyPr anchor="ctr"/>
          <a:lstStyle>
            <a:lvl1pPr algn="l">
              <a:defRPr sz="1200">
                <a:solidFill>
                  <a:schemeClr val="tx1">
                    <a:lumMod val="50000"/>
                    <a:lumOff val="50000"/>
                  </a:schemeClr>
                </a:solidFill>
                <a:latin typeface="Montserrat Black" panose="00000A00000000000000" pitchFamily="2" charset="0"/>
                <a:cs typeface="Calibri" panose="020F0502020204030204" pitchFamily="34" charset="0"/>
              </a:defRPr>
            </a:lvl1pPr>
          </a:lstStyle>
          <a:p>
            <a:r>
              <a:rPr lang="fr-FR" dirty="0" smtClean="0"/>
              <a:t>Sommaire</a:t>
            </a:r>
            <a:endParaRPr lang="fr-FR" sz="1800" dirty="0">
              <a:solidFill>
                <a:srgbClr val="FF0000"/>
              </a:solidFill>
              <a:latin typeface="Gill Sans Ultra Bold Condensed" panose="020B0A06020104020203" pitchFamily="34" charset="0"/>
            </a:endParaRPr>
          </a:p>
        </p:txBody>
      </p:sp>
      <p:sp>
        <p:nvSpPr>
          <p:cNvPr id="7" name="Espace réservé du numéro de diapositive 5"/>
          <p:cNvSpPr>
            <a:spLocks noGrp="1"/>
          </p:cNvSpPr>
          <p:nvPr>
            <p:ph type="sldNum" sz="quarter" idx="12"/>
          </p:nvPr>
        </p:nvSpPr>
        <p:spPr>
          <a:xfrm>
            <a:off x="9107851" y="6515050"/>
            <a:ext cx="2844800" cy="274324"/>
          </a:xfrm>
          <a:prstGeom prst="rect">
            <a:avLst/>
          </a:prstGeom>
        </p:spPr>
        <p:txBody>
          <a:bodyPr lIns="0" tIns="0" rIns="0" bIns="0"/>
          <a:lstStyle>
            <a:lvl1pPr algn="r">
              <a:defRPr sz="1200" b="1">
                <a:solidFill>
                  <a:schemeClr val="bg1">
                    <a:lumMod val="65000"/>
                  </a:schemeClr>
                </a:solidFill>
                <a:latin typeface="Arial Narrow" panose="020B0606020202030204" pitchFamily="34" charset="0"/>
              </a:defRPr>
            </a:lvl1pPr>
          </a:lstStyle>
          <a:p>
            <a:fld id="{CF4668DC-857F-487D-BFFA-8C0CA5037977}" type="slidenum">
              <a:rPr lang="fr-BE" smtClean="0"/>
              <a:pPr/>
              <a:t>‹N°›</a:t>
            </a:fld>
            <a:endParaRPr lang="fr-BE" dirty="0"/>
          </a:p>
        </p:txBody>
      </p:sp>
      <p:pic>
        <p:nvPicPr>
          <p:cNvPr id="9" name="Image 8"/>
          <p:cNvPicPr>
            <a:picLocks noChangeAspect="1"/>
          </p:cNvPicPr>
          <p:nvPr userDrawn="1"/>
        </p:nvPicPr>
        <p:blipFill rotWithShape="1">
          <a:blip r:embed="rId2"/>
          <a:srcRect l="47658" t="48698" r="44289" b="38542"/>
          <a:stretch/>
        </p:blipFill>
        <p:spPr>
          <a:xfrm>
            <a:off x="426072" y="48048"/>
            <a:ext cx="702152" cy="552453"/>
          </a:xfrm>
          <a:prstGeom prst="rect">
            <a:avLst/>
          </a:prstGeom>
        </p:spPr>
      </p:pic>
      <p:sp>
        <p:nvSpPr>
          <p:cNvPr id="14" name="Titre 3"/>
          <p:cNvSpPr txBox="1">
            <a:spLocks/>
          </p:cNvSpPr>
          <p:nvPr userDrawn="1"/>
        </p:nvSpPr>
        <p:spPr>
          <a:xfrm>
            <a:off x="1088572" y="-3"/>
            <a:ext cx="2107474" cy="7644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r>
              <a:rPr lang="fr-FR" sz="900" dirty="0" smtClean="0">
                <a:solidFill>
                  <a:schemeClr val="accent4">
                    <a:lumMod val="75000"/>
                  </a:schemeClr>
                </a:solidFill>
              </a:rPr>
              <a:t>REUSSIR</a:t>
            </a:r>
            <a:r>
              <a:rPr lang="fr-FR" sz="900" dirty="0" smtClean="0"/>
              <a:t> </a:t>
            </a:r>
            <a:br>
              <a:rPr lang="fr-FR" sz="900" dirty="0" smtClean="0"/>
            </a:br>
            <a:r>
              <a:rPr lang="fr-FR" sz="900" dirty="0" smtClean="0">
                <a:solidFill>
                  <a:srgbClr val="6D6E71"/>
                </a:solidFill>
              </a:rPr>
              <a:t>ENSEMBLE</a:t>
            </a:r>
          </a:p>
          <a:p>
            <a:r>
              <a:rPr lang="fr-FR" sz="900" u="none" dirty="0" smtClean="0">
                <a:solidFill>
                  <a:srgbClr val="6D6E71"/>
                </a:solidFill>
                <a:latin typeface="Segoe Print" panose="02000600000000000000" pitchFamily="2" charset="0"/>
              </a:rPr>
              <a:t>SAISON</a:t>
            </a:r>
            <a:r>
              <a:rPr lang="fr-FR" sz="900" u="none" baseline="0" dirty="0" smtClean="0">
                <a:solidFill>
                  <a:srgbClr val="6D6E71"/>
                </a:solidFill>
                <a:latin typeface="+mj-lt"/>
              </a:rPr>
              <a:t> </a:t>
            </a:r>
            <a:r>
              <a:rPr lang="fr-FR" sz="900" u="none" baseline="0" dirty="0" smtClean="0">
                <a:solidFill>
                  <a:srgbClr val="6D6E71"/>
                </a:solidFill>
                <a:latin typeface="Segoe Print" panose="02000600000000000000" pitchFamily="2" charset="0"/>
              </a:rPr>
              <a:t>2</a:t>
            </a:r>
            <a:r>
              <a:rPr lang="fr-FR" sz="900" u="none" dirty="0" smtClean="0">
                <a:latin typeface="Segoe Print" panose="02000600000000000000" pitchFamily="2" charset="0"/>
              </a:rPr>
              <a:t> </a:t>
            </a:r>
            <a:endParaRPr lang="fr-FR" sz="900" u="none" dirty="0">
              <a:latin typeface="Segoe Print" panose="02000600000000000000" pitchFamily="2" charset="0"/>
            </a:endParaRPr>
          </a:p>
        </p:txBody>
      </p:sp>
    </p:spTree>
    <p:extLst>
      <p:ext uri="{BB962C8B-B14F-4D97-AF65-F5344CB8AC3E}">
        <p14:creationId xmlns:p14="http://schemas.microsoft.com/office/powerpoint/2010/main" val="23263077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0"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4"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commerciaux.celca.caisse-epargne.fr/download/1873/2021/22072/hdj-du-29-avril-campagne-jeunes-2021-3.pptx" TargetMode="External"/><Relationship Id="rId1" Type="http://schemas.openxmlformats.org/officeDocument/2006/relationships/slideLayout" Target="../slideLayouts/slideLayout8.xml"/><Relationship Id="rId4" Type="http://schemas.openxmlformats.org/officeDocument/2006/relationships/image" Target="cid:image004.jpg@01D72190.68D0F190"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cid:image004.jpg@01D72190.68D0F190"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cid:image004.jpg@01D72190.68D0F190" TargetMode="External"/><Relationship Id="rId3" Type="http://schemas.openxmlformats.org/officeDocument/2006/relationships/image" Target="../media/image14.png"/><Relationship Id="rId7" Type="http://schemas.openxmlformats.org/officeDocument/2006/relationships/slide" Target="slide26.xml"/><Relationship Id="rId12" Type="http://schemas.openxmlformats.org/officeDocument/2006/relationships/image" Target="../media/image11.jpeg"/><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hyperlink" Target="http://commerciaux.celca.caisse-epargne.fr/download/341/tarification/18447/offres-promos-en-cours.pdf" TargetMode="External"/><Relationship Id="rId11" Type="http://schemas.openxmlformats.org/officeDocument/2006/relationships/chart" Target="../charts/chart3.xml"/><Relationship Id="rId5" Type="http://schemas.openxmlformats.org/officeDocument/2006/relationships/hyperlink" Target="http://service-portail-intranet-cegee.sigce.caisse-epargne.fr/Intranet/intranetcegee_prod/Orca/" TargetMode="External"/><Relationship Id="rId10" Type="http://schemas.openxmlformats.org/officeDocument/2006/relationships/image" Target="../media/image17.png"/><Relationship Id="rId4" Type="http://schemas.openxmlformats.org/officeDocument/2006/relationships/hyperlink" Target="http://commerciaux.celca.caisse-epargne.fr/download/1302/les-cibles-ponctuelles/15993/book-des-campagnes-gerc-1er-trimestre-2020.pdf" TargetMode="External"/><Relationship Id="rId9" Type="http://schemas.openxmlformats.org/officeDocument/2006/relationships/image" Target="../media/image16.png"/><Relationship Id="rId14" Type="http://schemas.openxmlformats.org/officeDocument/2006/relationships/image" Target="../media/image18.png"/></Relationships>
</file>

<file path=ppt/slides/_rels/slide2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cid:image004.jpg@01D72190.68D0F190" TargetMode="External"/><Relationship Id="rId3"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image" Target="../media/image15.png"/><Relationship Id="rId12" Type="http://schemas.openxmlformats.org/officeDocument/2006/relationships/image" Target="../media/image11.jpe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slide" Target="slide27.xml"/><Relationship Id="rId11" Type="http://schemas.openxmlformats.org/officeDocument/2006/relationships/image" Target="../media/image13.png"/><Relationship Id="rId5" Type="http://schemas.openxmlformats.org/officeDocument/2006/relationships/hyperlink" Target="http://commerciaux.celca.caisse-epargne.fr/download/341/tarification/18447/offres-promos-en-cours.pdf" TargetMode="External"/><Relationship Id="rId10" Type="http://schemas.openxmlformats.org/officeDocument/2006/relationships/chart" Target="../charts/chart4.xml"/><Relationship Id="rId4" Type="http://schemas.openxmlformats.org/officeDocument/2006/relationships/hyperlink" Target="http://service-portail-intranet-cegee.sigce.caisse-epargne.fr/Intranet/intranetcegee_prod/Orca/" TargetMode="External"/><Relationship Id="rId9" Type="http://schemas.openxmlformats.org/officeDocument/2006/relationships/image" Target="../media/image17.png"/><Relationship Id="rId14" Type="http://schemas.openxmlformats.org/officeDocument/2006/relationships/image" Target="../media/image18.png"/></Relationships>
</file>

<file path=ppt/slides/_rels/slide30.xml.rels><?xml version="1.0" encoding="UTF-8" standalone="yes"?>
<Relationships xmlns="http://schemas.openxmlformats.org/package/2006/relationships"><Relationship Id="rId8" Type="http://schemas.openxmlformats.org/officeDocument/2006/relationships/chart" Target="../charts/chart5.xml"/><Relationship Id="rId13" Type="http://schemas.openxmlformats.org/officeDocument/2006/relationships/image" Target="cid:image004.jpg@01D72190.68D0F190" TargetMode="External"/><Relationship Id="rId3"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image" Target="../media/image15.png"/><Relationship Id="rId12" Type="http://schemas.openxmlformats.org/officeDocument/2006/relationships/image" Target="../media/image11.jpe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slide" Target="slide28.xml"/><Relationship Id="rId11" Type="http://schemas.openxmlformats.org/officeDocument/2006/relationships/image" Target="../media/image13.png"/><Relationship Id="rId5" Type="http://schemas.openxmlformats.org/officeDocument/2006/relationships/hyperlink" Target="http://commerciaux.celca.caisse-epargne.fr/download/341/tarification/18447/offres-promos-en-cours.pdf" TargetMode="External"/><Relationship Id="rId10" Type="http://schemas.openxmlformats.org/officeDocument/2006/relationships/image" Target="../media/image17.png"/><Relationship Id="rId4" Type="http://schemas.openxmlformats.org/officeDocument/2006/relationships/hyperlink" Target="http://service-portail-intranet-cegee.sigce.caisse-epargne.fr/Intranet/intranetcegee_prod/Orca/" TargetMode="External"/><Relationship Id="rId9" Type="http://schemas.openxmlformats.org/officeDocument/2006/relationships/image" Target="../media/image16.png"/><Relationship Id="rId14" Type="http://schemas.openxmlformats.org/officeDocument/2006/relationships/image" Target="../media/image18.png"/></Relationships>
</file>

<file path=ppt/slides/_rels/slide3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cid:image004.jpg@01D72190.68D0F190" TargetMode="External"/><Relationship Id="rId3"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image" Target="../media/image15.png"/><Relationship Id="rId12" Type="http://schemas.openxmlformats.org/officeDocument/2006/relationships/image" Target="../media/image11.jpe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slide" Target="slide29.xml"/><Relationship Id="rId11" Type="http://schemas.openxmlformats.org/officeDocument/2006/relationships/image" Target="../media/image13.png"/><Relationship Id="rId5" Type="http://schemas.openxmlformats.org/officeDocument/2006/relationships/hyperlink" Target="http://commerciaux.celca.caisse-epargne.fr/download/341/tarification/18447/offres-promos-en-cours.pdf" TargetMode="External"/><Relationship Id="rId10" Type="http://schemas.openxmlformats.org/officeDocument/2006/relationships/chart" Target="../charts/chart6.xml"/><Relationship Id="rId4" Type="http://schemas.openxmlformats.org/officeDocument/2006/relationships/hyperlink" Target="http://service-portail-intranet-cegee.sigce.caisse-epargne.fr/Intranet/intranetcegee_prod/Orca/" TargetMode="External"/><Relationship Id="rId9" Type="http://schemas.openxmlformats.org/officeDocument/2006/relationships/image" Target="../media/image17.png"/><Relationship Id="rId1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 Id="rId5" Type="http://schemas.openxmlformats.org/officeDocument/2006/relationships/hyperlink" Target="http://commerciaux.celca.caisse-epargne.fr/particuliers/questionnaires-relationnels/" TargetMode="Externa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caisse-epargne.fr/grand-est-europe/particuliers/formulaire-assurance" TargetMode="External"/><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caisse-epargne.fr/grand-est-europe/particuliers/univers-jeunes/questionnaire-jeunes" TargetMode="External"/><Relationship Id="rId1" Type="http://schemas.openxmlformats.org/officeDocument/2006/relationships/slideLayout" Target="../slideLayouts/slideLayout8.xml"/><Relationship Id="rId5" Type="http://schemas.openxmlformats.org/officeDocument/2006/relationships/image" Target="../media/image26.jpeg"/><Relationship Id="rId4" Type="http://schemas.openxmlformats.org/officeDocument/2006/relationships/hyperlink" Target="https://www.caisse-epargne.fr/grand-est-europe/particuliers/formulaire-assuranc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caisse-epargne.fr/grand-est-europe/particuliers/questionnaire-epargne" TargetMode="External"/><Relationship Id="rId1" Type="http://schemas.openxmlformats.org/officeDocument/2006/relationships/slideLayout" Target="../slideLayouts/slideLayout8.xml"/><Relationship Id="rId5" Type="http://schemas.openxmlformats.org/officeDocument/2006/relationships/image" Target="../media/image26.jpeg"/><Relationship Id="rId4" Type="http://schemas.openxmlformats.org/officeDocument/2006/relationships/hyperlink" Target="https://www.caisse-epargne.fr/grand-est-europe/particuliers/formulaire-assurance"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7.png"/><Relationship Id="rId7" Type="http://schemas.openxmlformats.org/officeDocument/2006/relationships/hyperlink" Target="http://service-portail-intranet-cegee.sigce.caisse-epargne.fr/Intranet/intranetcegee_prod/Orca/" TargetMode="External"/><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hyperlink" Target="http://commerciaux.celca.caisse-epargne.fr/download/1028/documents-hors-arbo-1/22145/manuel-utilisateur-orca-2.pdf" TargetMode="External"/><Relationship Id="rId5" Type="http://schemas.openxmlformats.org/officeDocument/2006/relationships/hyperlink" Target="https://app.powerbi.com/groups/63c3fc08-21b3-48e6-a729-861738a5fb66/reports/fd6ef5bc-c686-466a-9d75-35a0b20c4f0d?ctid=d5bb6d35-8a82-4329-b49a-5030bd6497ab" TargetMode="External"/><Relationship Id="rId4" Type="http://schemas.openxmlformats.org/officeDocument/2006/relationships/hyperlink" Target="http://commerciaux.celca.caisse-epargne.fr/download/1838/mon-portfolio/19304/guide-utilisateur-mon-portfolio.docx"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hyperlink" Target="http://commerciaux.celca.caisse-epargne.fr/download/341/tarification/18447/offres-promos-en-cours.pdf" TargetMode="External"/><Relationship Id="rId4" Type="http://schemas.openxmlformats.org/officeDocument/2006/relationships/hyperlink" Target="http://service-portail-intranet-cegee.sigce.caisse-epargne.fr/Intranet/intranetcegee_prod/Orca/"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7.png"/><Relationship Id="rId7" Type="http://schemas.openxmlformats.org/officeDocument/2006/relationships/hyperlink" Target="http://service-portail-intranet-cegee.sigce.caisse-epargne.fr/Intranet/intranetcegee_prod/Orca/" TargetMode="External"/><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hyperlink" Target="http://commerciaux.celca.caisse-epargne.fr/download/1028/documents-hors-arbo-1/22145/manuel-utilisateur-orca-2.pdf" TargetMode="External"/><Relationship Id="rId5" Type="http://schemas.openxmlformats.org/officeDocument/2006/relationships/hyperlink" Target="https://app.powerbi.com/groups/63c3fc08-21b3-48e6-a729-861738a5fb66/reports/fd6ef5bc-c686-466a-9d75-35a0b20c4f0d?ctid=d5bb6d35-8a82-4329-b49a-5030bd6497ab" TargetMode="External"/><Relationship Id="rId4" Type="http://schemas.openxmlformats.org/officeDocument/2006/relationships/hyperlink" Target="http://commerciaux.celca.caisse-epargne.fr/download/1838/mon-portfolio/19304/guide-utilisateur-mon-portfolio.docx"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slide" Target="slide21.xml"/><Relationship Id="rId5" Type="http://schemas.openxmlformats.org/officeDocument/2006/relationships/image" Target="../media/image15.png"/><Relationship Id="rId4" Type="http://schemas.openxmlformats.org/officeDocument/2006/relationships/hyperlink" Target="http://commerciaux.celca.caisse-epargne.fr/download/341/tarification/18447/offres-promos-en-cours.pdf"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chart" Target="../charts/chart8.xml"/><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slide" Target="slide53.xml"/><Relationship Id="rId5" Type="http://schemas.openxmlformats.org/officeDocument/2006/relationships/image" Target="../media/image15.png"/><Relationship Id="rId10" Type="http://schemas.microsoft.com/office/2007/relationships/hdphoto" Target="../media/hdphoto1.wdp"/><Relationship Id="rId4" Type="http://schemas.openxmlformats.org/officeDocument/2006/relationships/hyperlink" Target="http://commerciaux.celca.caisse-epargne.fr/download/341/tarification/18447/offres-promos-en-cours.pdf" TargetMode="External"/><Relationship Id="rId9" Type="http://schemas.openxmlformats.org/officeDocument/2006/relationships/image" Target="../media/image31.png"/></Relationships>
</file>

<file path=ppt/slides/_rels/slide4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4.png"/><Relationship Id="rId7" Type="http://schemas.openxmlformats.org/officeDocument/2006/relationships/chart" Target="../charts/chart9.xml"/><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slide" Target="slide53.xml"/><Relationship Id="rId5" Type="http://schemas.openxmlformats.org/officeDocument/2006/relationships/image" Target="../media/image15.png"/><Relationship Id="rId4" Type="http://schemas.openxmlformats.org/officeDocument/2006/relationships/hyperlink" Target="http://commerciaux.celca.caisse-epargne.fr/download/341/tarification/18447/offres-promos-en-cours.pdf" TargetMode="External"/><Relationship Id="rId9" Type="http://schemas.microsoft.com/office/2007/relationships/hdphoto" Target="../media/hdphoto1.wdp"/></Relationships>
</file>

<file path=ppt/slides/_rels/slide4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chart" Target="../charts/chart10.xml"/><Relationship Id="rId5" Type="http://schemas.openxmlformats.org/officeDocument/2006/relationships/image" Target="../media/image15.png"/><Relationship Id="rId4" Type="http://schemas.openxmlformats.org/officeDocument/2006/relationships/slide" Target="slide23.xml"/></Relationships>
</file>

<file path=ppt/slides/_rels/slide4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chart" Target="../charts/chart11.xml"/><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slide" Target="slide10.xml"/><Relationship Id="rId5" Type="http://schemas.openxmlformats.org/officeDocument/2006/relationships/image" Target="../media/image15.png"/><Relationship Id="rId4" Type="http://schemas.openxmlformats.org/officeDocument/2006/relationships/slide" Target="slide48.xml"/><Relationship Id="rId9" Type="http://schemas.openxmlformats.org/officeDocument/2006/relationships/image" Target="../media/image1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commerciaux.celca.caisse-epargne.fr/global-bdd/experience-client/vente-a-distance/modes-operatoires-par-produit/" TargetMode="External"/><Relationship Id="rId7" Type="http://schemas.openxmlformats.org/officeDocument/2006/relationships/hyperlink" Target="https://bpce.invisionapp.com/share/GDWQ436C7WT#/screens/412213395_Interstitiel_CE" TargetMode="External"/><Relationship Id="rId2" Type="http://schemas.openxmlformats.org/officeDocument/2006/relationships/hyperlink" Target="http://commerciaux.celca.caisse-epargne.fr/download/1760/panorama-des-ventes-a-distance/17604/panorama_vendre-et-servir-a-distance.xlsx" TargetMode="External"/><Relationship Id="rId1" Type="http://schemas.openxmlformats.org/officeDocument/2006/relationships/slideLayout" Target="../slideLayouts/slideLayout8.xml"/><Relationship Id="rId6" Type="http://schemas.openxmlformats.org/officeDocument/2006/relationships/hyperlink" Target="https://www.netdemo.caisse-epargne.fr/Demo.htm" TargetMode="External"/><Relationship Id="rId5" Type="http://schemas.openxmlformats.org/officeDocument/2006/relationships/hyperlink" Target="https://www.caisse-epargne.fr/particuliers/au-quotidien/services-banque-a-distance" TargetMode="External"/><Relationship Id="rId4" Type="http://schemas.openxmlformats.org/officeDocument/2006/relationships/hyperlink" Target="http://commerciaux.celca.caisse-epargne.fr/download/1660/les-fonctionalites-selfcare-par-canal/14482/les-fonctionnalites-selfcare-par-canal-recapitulatif.pdf" TargetMode="External"/><Relationship Id="rId9" Type="http://schemas.openxmlformats.org/officeDocument/2006/relationships/image" Target="../media/image33.png"/></Relationships>
</file>

<file path=ppt/slides/_rels/slide52.xml.rels><?xml version="1.0" encoding="UTF-8" standalone="yes"?>
<Relationships xmlns="http://schemas.openxmlformats.org/package/2006/relationships"><Relationship Id="rId8" Type="http://schemas.openxmlformats.org/officeDocument/2006/relationships/hyperlink" Target="http://commerciaux.celca.caisse-epargne.fr/particuliers/bancarisation-particuliers/cartes-bancaires/gamme-carte-bancaire/" TargetMode="External"/><Relationship Id="rId3" Type="http://schemas.openxmlformats.org/officeDocument/2006/relationships/image" Target="../media/image33.png"/><Relationship Id="rId7" Type="http://schemas.openxmlformats.org/officeDocument/2006/relationships/hyperlink" Target="http://commerciaux.celca.caisse-epargne.fr/particuliers/bancarisation-particuliers/les-formules/" TargetMode="External"/><Relationship Id="rId12" Type="http://schemas.openxmlformats.org/officeDocument/2006/relationships/hyperlink" Target="http://commerciaux.celca.caisse-epargne.fr/particuliers/bancarisation-particuliers/cartes-bancaires/izicarte/izicarte/"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commerciaux.celca.caisse-epargne.fr/download/1688/oav/15197/fiche-pratique-les-formules.pdf" TargetMode="External"/><Relationship Id="rId11" Type="http://schemas.openxmlformats.org/officeDocument/2006/relationships/hyperlink" Target="http://commerciaux.celca.caisse-epargne.fr/particuliers/bancarisation-particuliers/mobilite-bancaire-domilis/mobilite-bancaire-domilis/" TargetMode="External"/><Relationship Id="rId5" Type="http://schemas.openxmlformats.org/officeDocument/2006/relationships/hyperlink" Target="http://commerciaux.celca.caisse-epargne.fr/download/1688/oav/15192/tutoriels-les-formules.html" TargetMode="External"/><Relationship Id="rId10" Type="http://schemas.openxmlformats.org/officeDocument/2006/relationships/hyperlink" Target="http://commerciaux.celca.caisse-epargne.fr/download/236/oav/16261/fiche-pratique-mobilite-bancaire-012020.pdf" TargetMode="External"/><Relationship Id="rId4" Type="http://schemas.openxmlformats.org/officeDocument/2006/relationships/hyperlink" Target="http://commerciaux.celca.caisse-epargne.fr/download/198/bancarisation/4624/book-bancarisation-2017-2.pptx" TargetMode="External"/><Relationship Id="rId9" Type="http://schemas.openxmlformats.org/officeDocument/2006/relationships/hyperlink" Target="http://commerciaux.celca.caisse-epargne.fr/download/236/oav/16430/tutoriel-mobilite-bancaire-reglementee.3gp"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assurances.caisse-epargne.fr/static/admin/moxiemanager/data/files/7488_EdEp_Notice_Ass_perte_ou_vol_50025_CE.pdf" TargetMode="External"/><Relationship Id="rId13" Type="http://schemas.openxmlformats.org/officeDocument/2006/relationships/hyperlink" Target="http://assurances.caisse-epargne.fr/static/admin/moxiemanager/data/files/7559_EdEp_Notices_INFINITE.PDF" TargetMode="External"/><Relationship Id="rId3" Type="http://schemas.openxmlformats.org/officeDocument/2006/relationships/image" Target="../media/image33.png"/><Relationship Id="rId7" Type="http://schemas.openxmlformats.org/officeDocument/2006/relationships/hyperlink" Target="http://assurances.caisse-epargne.fr/static/admin/moxiemanager/data/files/7488_EdEp_CG_Assurance_Moyen_Paiement_MD50012.pdf" TargetMode="External"/><Relationship Id="rId12" Type="http://schemas.openxmlformats.org/officeDocument/2006/relationships/hyperlink" Target="http://assurances.caisse-epargne.fr/static/admin/moxiemanager/data/files/7559_EdEp_Notices_CLASSIC_PREMIER.PDF" TargetMode="External"/><Relationship Id="rId2" Type="http://schemas.openxmlformats.org/officeDocument/2006/relationships/image" Target="../media/image32.png"/><Relationship Id="rId16" Type="http://schemas.openxmlformats.org/officeDocument/2006/relationships/hyperlink" Target="http://assurances.caisse-epargne.fr/static/admin/moxiemanager/data/files/7559_EdEp_Notices_PLATINUM.PDF" TargetMode="External"/><Relationship Id="rId1" Type="http://schemas.openxmlformats.org/officeDocument/2006/relationships/slideLayout" Target="../slideLayouts/slideLayout8.xml"/><Relationship Id="rId6" Type="http://schemas.openxmlformats.org/officeDocument/2006/relationships/hyperlink" Target="http://assurances.caisse-epargne.fr/static/admin/moxiemanager/data/files/Assurance%20sur%20%C3%A9pargne.pdf" TargetMode="External"/><Relationship Id="rId11" Type="http://schemas.openxmlformats.org/officeDocument/2006/relationships/hyperlink" Target="http://assurances.caisse-epargne.fr/static/admin/moxiemanager/data/files/Pages%20de%20Book%20CE%20Natixis_CB.pdf" TargetMode="External"/><Relationship Id="rId5" Type="http://schemas.openxmlformats.org/officeDocument/2006/relationships/hyperlink" Target="http://assurances.caisse-epargne.fr/static/admin/moxiemanager/data/files/Assurance_sur_Compte_080620_BD.pdf" TargetMode="External"/><Relationship Id="rId15" Type="http://schemas.openxmlformats.org/officeDocument/2006/relationships/hyperlink" Target="http://assurances.caisse-epargne.fr/static/admin/moxiemanager/data/files/7559_EdEp_Notices_PLATINUM_IZICARTE.PDF" TargetMode="External"/><Relationship Id="rId10" Type="http://schemas.openxmlformats.org/officeDocument/2006/relationships/hyperlink" Target="http://assurances.caisse-epargne.fr/static/admin/moxiemanager/data/files/7488_EdEp_CG_ServiceOpposition_50015_Master.pdf" TargetMode="External"/><Relationship Id="rId4" Type="http://schemas.openxmlformats.org/officeDocument/2006/relationships/hyperlink" Target="http://assurances.caisse-epargne.fr/static/admin/moxiemanager/data/files/fiche_prod_s%C3%A9cur'media.pdf" TargetMode="External"/><Relationship Id="rId9" Type="http://schemas.openxmlformats.org/officeDocument/2006/relationships/hyperlink" Target="http://assurances.caisse-epargne.fr/static/admin/moxiemanager/data/files/7488_EdEp_CG_Satellis_Assurance_50011_CE.pdf" TargetMode="External"/><Relationship Id="rId14" Type="http://schemas.openxmlformats.org/officeDocument/2006/relationships/hyperlink" Target="http://assurances.caisse-epargne.fr/static/admin/moxiemanager/data/files/7559_EdEp_Notices_ELECTRON.PDF" TargetMode="External"/></Relationships>
</file>

<file path=ppt/slides/_rels/slide54.xml.rels><?xml version="1.0" encoding="UTF-8" standalone="yes"?>
<Relationships xmlns="http://schemas.openxmlformats.org/package/2006/relationships"><Relationship Id="rId8" Type="http://schemas.openxmlformats.org/officeDocument/2006/relationships/hyperlink" Target="http://commerciaux.celca.caisse-epargne.fr/download/1885/vehicules/12826/pret-auto-prime-a-la-conversion-oav.pdf" TargetMode="External"/><Relationship Id="rId3" Type="http://schemas.openxmlformats.org/officeDocument/2006/relationships/image" Target="../media/image33.png"/><Relationship Id="rId7" Type="http://schemas.openxmlformats.org/officeDocument/2006/relationships/hyperlink" Target="http://commerciaux.celca.caisse-epargne.fr/download/1083/tout-savoir-sur-le-credit-consommation/22045/offres-equipement-oav.pdf"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commerciaux.celca.caisse-epargne.fr/download/1083/tout-savoir-sur-le-credit-consommation/22046/offres-eco-oav.pdf" TargetMode="External"/><Relationship Id="rId5" Type="http://schemas.openxmlformats.org/officeDocument/2006/relationships/hyperlink" Target="hhttp://commerciaux.celca.caisse-epargne.fr/download/1274/projet/22038/pret-projet-oav.pdf" TargetMode="External"/><Relationship Id="rId10" Type="http://schemas.openxmlformats.org/officeDocument/2006/relationships/hyperlink" Target="http://commerciaux.celca.caisse-epargne.fr/download/1728/la-location-avec-option-dachat/19027/loa-oav.pdf" TargetMode="External"/><Relationship Id="rId4" Type="http://schemas.openxmlformats.org/officeDocument/2006/relationships/hyperlink" Target="http://commerciaux.celca.caisse-epargne.fr/download/1083/tout-savoir-sur-le-credit-consommation/21976/potentiel-conso-oav.pdf" TargetMode="External"/><Relationship Id="rId9" Type="http://schemas.openxmlformats.org/officeDocument/2006/relationships/hyperlink" Target="http://commerciaux.celca.caisse-epargne.fr/download/1885/vehicules/18406/pret-mobilite-urbaine-oav.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indispensable-myeav.ecuvie.caisse-epargne.fr/#/landing" TargetMode="External"/><Relationship Id="rId3" Type="http://schemas.openxmlformats.org/officeDocument/2006/relationships/image" Target="../media/image33.png"/><Relationship Id="rId7" Type="http://schemas.openxmlformats.org/officeDocument/2006/relationships/hyperlink" Target="https://myeav.ecuvie.assurances.d.bbg/jcms/lch_24163/accueil" TargetMode="External"/><Relationship Id="rId12" Type="http://schemas.openxmlformats.org/officeDocument/2006/relationships/hyperlink" Target="https://myeav.ecuvie.assurances.d.bbg/upload/docs/application/pdf/2020-03/2020-02_secur-obseques_secur.pdf"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comparateur-assurances.bpcea.caisse-epargne.fr/" TargetMode="External"/><Relationship Id="rId11" Type="http://schemas.openxmlformats.org/officeDocument/2006/relationships/hyperlink" Target="https://myeav.ecuvie.assurances.d.bbg/upload/docs/application/pdf/2016-02/ficheproduitclient_secur_urgence_hd.pdf" TargetMode="External"/><Relationship Id="rId5" Type="http://schemas.openxmlformats.org/officeDocument/2006/relationships/hyperlink" Target="https://bookassurance-nonvie.com/" TargetMode="External"/><Relationship Id="rId10" Type="http://schemas.openxmlformats.org/officeDocument/2006/relationships/hyperlink" Target="https://myeav.ecuvie.assurances.d.bbg/upload/docs/application/vnd.ms-excel.sheet.macroenabled.12/2020-07/simul_secur_famille2_ce_2020-06-30_16-29-41_561.xlsm" TargetMode="External"/><Relationship Id="rId4" Type="http://schemas.openxmlformats.org/officeDocument/2006/relationships/hyperlink" Target="http://assurances.caisse-epargne.fr/static/admin/moxiemanager/data/files/Book%20CE%20Natixis_BD_pages.pdf" TargetMode="External"/><Relationship Id="rId9" Type="http://schemas.openxmlformats.org/officeDocument/2006/relationships/hyperlink" Target="https://myeav.ecuvie.assurances.d.bbg/upload/docs/application/pdf/2020-06/fiche_commerciale_secur-famille2_2020-06-11_16-50-16_268.pdf"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www.caisse-epargne.fr/espace-opc/gamme-particuliers" TargetMode="External"/><Relationship Id="rId3" Type="http://schemas.openxmlformats.org/officeDocument/2006/relationships/image" Target="../media/image33.png"/><Relationship Id="rId7" Type="http://schemas.openxmlformats.org/officeDocument/2006/relationships/hyperlink" Target="https://myeav.ecuvie.assurances.d.bbg/jcms/lch_24163/accueil"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s://espacedefi.fr/saml/login" TargetMode="External"/><Relationship Id="rId5" Type="http://schemas.openxmlformats.org/officeDocument/2006/relationships/hyperlink" Target="http://commerciaux.celca.caisse-epargne.fr/global-bdd/referentiel-des-delegations-commerciales/" TargetMode="External"/><Relationship Id="rId4" Type="http://schemas.openxmlformats.org/officeDocument/2006/relationships/hyperlink" Target="http://commerciaux.celca.caisse-epargne.fr/download/281/selection-essentielle/16757/book-des-uc-2020.pptx"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hyperlink" Target="http://commerciaux.celca.caisse-epargne.fr/global-bdd/excellence-relationnelle-professionnelle-manageriale/piloter/piloter/"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5" Type="http://schemas.openxmlformats.org/officeDocument/2006/relationships/hyperlink" Target="http://commerciaux.celca.caisse-epargne.fr/professionnels/gestion-des-flux-2/offre-monetique/carte-visa-platinum-business/carte-visa-platinum-business/" TargetMode="External"/><Relationship Id="rId4" Type="http://schemas.openxmlformats.org/officeDocument/2006/relationships/hyperlink" Target="http://commerciaux.celca.caisse-epargne.fr/download/371/bancarisation/19504/outil-daccompagnement_eer-prof-2020-10.xlsm"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commerciaux.celca.caisse-epargne.fr/download/448/simul-easy/21229/simuleasy_agence_cepls_decembre_2020.xlsm" TargetMode="External"/><Relationship Id="rId3" Type="http://schemas.openxmlformats.org/officeDocument/2006/relationships/image" Target="../media/image33.png"/><Relationship Id="rId7" Type="http://schemas.openxmlformats.org/officeDocument/2006/relationships/hyperlink" Target="https://monexpert.d.bbg/"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commerciaux.celca.caisse-epargne.fr/download/1836/gamme-tpe/20481/catalogue-tpe-2021.pdf" TargetMode="External"/><Relationship Id="rId11" Type="http://schemas.openxmlformats.org/officeDocument/2006/relationships/hyperlink" Target="http://commerciaux.celca.caisse-epargne.fr/download/1691/payplug/22314/argumentaires_payplug_valide20200422.pdf" TargetMode="External"/><Relationship Id="rId5" Type="http://schemas.openxmlformats.org/officeDocument/2006/relationships/hyperlink" Target="https://www.ce-boost-pay.fr/" TargetMode="External"/><Relationship Id="rId10" Type="http://schemas.openxmlformats.org/officeDocument/2006/relationships/hyperlink" Target="https://www.caisse-epargne.fr/grand-est-europe/professionnels/banque-au-quotidien-et-assurance/payplug" TargetMode="External"/><Relationship Id="rId4" Type="http://schemas.openxmlformats.org/officeDocument/2006/relationships/hyperlink" Target="https://easytpe.d.bbg/" TargetMode="External"/><Relationship Id="rId9" Type="http://schemas.openxmlformats.org/officeDocument/2006/relationships/hyperlink" Target="https://www.spplus.net/jcms/hen_6757/fr/accueil"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commerciaux.celca.caisse-epargne.fr/download/368/prevoyance/21859/presentation-outil-profideo-ce.pptx" TargetMode="External"/><Relationship Id="rId13" Type="http://schemas.openxmlformats.org/officeDocument/2006/relationships/hyperlink" Target="http://commerciaux.celca.caisse-epargne.fr/download/1125/documents-commerciaux/18733/20151126-bpcea-supportentretienmr-vf.pdf" TargetMode="External"/><Relationship Id="rId3" Type="http://schemas.openxmlformats.org/officeDocument/2006/relationships/image" Target="../media/image33.png"/><Relationship Id="rId7" Type="http://schemas.openxmlformats.org/officeDocument/2006/relationships/hyperlink" Target="http://commerciaux.celca.caisse-epargne.fr/download/370/pap/21727/comparatif-me-pro-pap-prev-pro-2021-03-3.pdf" TargetMode="External"/><Relationship Id="rId12" Type="http://schemas.openxmlformats.org/officeDocument/2006/relationships/hyperlink" Target="https://myeav.ecuvie.assurances.d.bbg/jcms/rpn32_170212/millevie-per-adhesion-myassur"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oora-assurances-pros.bpcea.caisse-epargne.fr/" TargetMode="External"/><Relationship Id="rId11" Type="http://schemas.openxmlformats.org/officeDocument/2006/relationships/hyperlink" Target="https://myeav.ecuvie.assurances.d.bbg/upload/docs/application/pdf/2020-06/oav-per_caisse_epargne2020-06.pdf" TargetMode="External"/><Relationship Id="rId5" Type="http://schemas.openxmlformats.org/officeDocument/2006/relationships/hyperlink" Target="http://commerciaux.celca.caisse-epargne.fr/download/362/iard-pro/21769/oora-mode-demploi-062020.pptx" TargetMode="External"/><Relationship Id="rId15" Type="http://schemas.openxmlformats.org/officeDocument/2006/relationships/image" Target="../media/image12.png"/><Relationship Id="rId10" Type="http://schemas.openxmlformats.org/officeDocument/2006/relationships/hyperlink" Target="https://conseiller-simulateur-retraite-caisse-epargne.harvest.fr/efuturis/efuturis/enter" TargetMode="External"/><Relationship Id="rId4" Type="http://schemas.openxmlformats.org/officeDocument/2006/relationships/hyperlink" Target="http://commerciaux.celca.caisse-epargne.fr/download/362/iard-pro/2930/book-de-lassureur-pro-2017.pdf" TargetMode="External"/><Relationship Id="rId9" Type="http://schemas.openxmlformats.org/officeDocument/2006/relationships/hyperlink" Target="https://myeav.ecuvie.assurances.d.bbg/jcms/rpn32_64533/lancement-du-per-individuel-grand-public/premium?hlText=peri" TargetMode="External"/><Relationship Id="rId14" Type="http://schemas.openxmlformats.org/officeDocument/2006/relationships/hyperlink" Target="http://commerciaux.celca.caisse-epargne.fr/download/365/documents-commerciaux/18202/ce-oav-auto-pro.pdf"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commerciaux.celca.caisse-epargne.fr/global-bdd/experience-client/multicanal/" TargetMode="External"/><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hyperlink" Target="http://commerciaux.celca.caisse-epargne.fr/download/166/segmentation-activation/8760/segmentation_cegee.pdf"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628103" y="3653290"/>
            <a:ext cx="7949606" cy="1000153"/>
          </a:xfrm>
        </p:spPr>
        <p:txBody>
          <a:bodyPr/>
          <a:lstStyle/>
          <a:p>
            <a:r>
              <a:rPr lang="fr-FR" sz="6000" dirty="0" smtClean="0">
                <a:latin typeface="Segoe Print" panose="02000600000000000000" pitchFamily="2" charset="0"/>
              </a:rPr>
              <a:t>SAISON</a:t>
            </a:r>
            <a:r>
              <a:rPr lang="fr-FR" sz="6000" dirty="0" smtClean="0"/>
              <a:t> </a:t>
            </a:r>
            <a:r>
              <a:rPr lang="fr-FR" sz="7200" dirty="0" smtClean="0">
                <a:latin typeface="Segoe Print" panose="02000600000000000000" pitchFamily="2" charset="0"/>
              </a:rPr>
              <a:t>2 !</a:t>
            </a:r>
            <a:endParaRPr lang="fr-FR" sz="6000" dirty="0">
              <a:latin typeface="Segoe Print" panose="02000600000000000000" pitchFamily="2" charset="0"/>
            </a:endParaRPr>
          </a:p>
        </p:txBody>
      </p:sp>
      <p:sp>
        <p:nvSpPr>
          <p:cNvPr id="3" name="Espace réservé du texte 2"/>
          <p:cNvSpPr>
            <a:spLocks noGrp="1"/>
          </p:cNvSpPr>
          <p:nvPr>
            <p:ph type="body" sz="quarter" idx="10"/>
          </p:nvPr>
        </p:nvSpPr>
        <p:spPr>
          <a:xfrm>
            <a:off x="2230015" y="5907452"/>
            <a:ext cx="7893700" cy="304887"/>
          </a:xfrm>
        </p:spPr>
        <p:txBody>
          <a:bodyPr>
            <a:normAutofit fontScale="92500" lnSpcReduction="10000"/>
          </a:bodyPr>
          <a:lstStyle/>
          <a:p>
            <a:r>
              <a:rPr lang="fr-FR" dirty="0" smtClean="0"/>
              <a:t>Particuliers | Gestion Privée | Professionnels </a:t>
            </a:r>
            <a:endParaRPr lang="fr-FR" dirty="0"/>
          </a:p>
        </p:txBody>
      </p:sp>
      <p:sp>
        <p:nvSpPr>
          <p:cNvPr id="4" name="Titre 3"/>
          <p:cNvSpPr>
            <a:spLocks noGrp="1"/>
          </p:cNvSpPr>
          <p:nvPr>
            <p:ph type="ctrTitle"/>
          </p:nvPr>
        </p:nvSpPr>
        <p:spPr>
          <a:xfrm>
            <a:off x="3628103" y="1882370"/>
            <a:ext cx="6495612" cy="1817320"/>
          </a:xfrm>
        </p:spPr>
        <p:txBody>
          <a:bodyPr>
            <a:noAutofit/>
          </a:bodyPr>
          <a:lstStyle/>
          <a:p>
            <a:r>
              <a:rPr lang="fr-FR" sz="6600" dirty="0" smtClean="0">
                <a:solidFill>
                  <a:schemeClr val="accent4">
                    <a:lumMod val="75000"/>
                  </a:schemeClr>
                </a:solidFill>
              </a:rPr>
              <a:t>REUSSIR</a:t>
            </a:r>
            <a:r>
              <a:rPr lang="fr-FR" sz="6600" dirty="0" smtClean="0"/>
              <a:t> </a:t>
            </a:r>
            <a:br>
              <a:rPr lang="fr-FR" sz="6600" dirty="0" smtClean="0"/>
            </a:br>
            <a:r>
              <a:rPr lang="fr-FR" sz="6600" dirty="0" smtClean="0">
                <a:solidFill>
                  <a:srgbClr val="6D6E71"/>
                </a:solidFill>
              </a:rPr>
              <a:t>ENSEMBLE</a:t>
            </a:r>
            <a:r>
              <a:rPr lang="fr-FR" sz="6600" dirty="0" smtClean="0"/>
              <a:t> </a:t>
            </a:r>
            <a:endParaRPr lang="fr-FR" sz="6600" dirty="0"/>
          </a:p>
        </p:txBody>
      </p:sp>
      <p:sp>
        <p:nvSpPr>
          <p:cNvPr id="5" name="Espace réservé du texte 4"/>
          <p:cNvSpPr>
            <a:spLocks noGrp="1"/>
          </p:cNvSpPr>
          <p:nvPr>
            <p:ph type="body" sz="quarter" idx="11"/>
          </p:nvPr>
        </p:nvSpPr>
        <p:spPr/>
        <p:txBody>
          <a:bodyPr/>
          <a:lstStyle/>
          <a:p>
            <a:r>
              <a:rPr lang="fr-FR" dirty="0" err="1" smtClean="0"/>
              <a:t>Brief</a:t>
            </a:r>
            <a:r>
              <a:rPr lang="fr-FR" dirty="0" smtClean="0"/>
              <a:t> du 18 mai 2021</a:t>
            </a:r>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275" y="1376817"/>
            <a:ext cx="3087212" cy="2322873"/>
          </a:xfrm>
          <a:prstGeom prst="rect">
            <a:avLst/>
          </a:prstGeom>
        </p:spPr>
      </p:pic>
      <p:sp>
        <p:nvSpPr>
          <p:cNvPr id="8" name="Espace réservé du texte 2"/>
          <p:cNvSpPr txBox="1">
            <a:spLocks/>
          </p:cNvSpPr>
          <p:nvPr/>
        </p:nvSpPr>
        <p:spPr>
          <a:xfrm>
            <a:off x="3646391" y="4512078"/>
            <a:ext cx="6495612" cy="423333"/>
          </a:xfrm>
          <a:prstGeom prst="rect">
            <a:avLst/>
          </a:prstGeom>
        </p:spPr>
        <p:txBody>
          <a:bodyPr vert="horz" lIns="91440" tIns="45720" rIns="91440" bIns="45720" rtlCol="0" anchor="ct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baseline="0">
                <a:solidFill>
                  <a:schemeClr val="tx1">
                    <a:lumMod val="65000"/>
                    <a:lumOff val="3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Du 17 mai au 10 juillet 2021</a:t>
            </a:r>
            <a:endParaRPr lang="fr-FR" dirty="0"/>
          </a:p>
        </p:txBody>
      </p:sp>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56155" y="1637071"/>
            <a:ext cx="8519908" cy="9291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pPr lvl="1"/>
            <a:r>
              <a:rPr lang="fr-FR" dirty="0" smtClean="0"/>
              <a:t>Marché des particuliers</a:t>
            </a:r>
          </a:p>
          <a:p>
            <a:pPr lvl="1"/>
            <a:r>
              <a:rPr lang="fr-FR" dirty="0" smtClean="0"/>
              <a:t>Marché de la Gestion Privée</a:t>
            </a:r>
          </a:p>
          <a:p>
            <a:pPr lvl="1"/>
            <a:r>
              <a:rPr lang="fr-FR" dirty="0" smtClean="0"/>
              <a:t>Marché des Professionnels</a:t>
            </a:r>
          </a:p>
          <a:p>
            <a:r>
              <a:rPr lang="fr-FR" sz="2000" b="1" dirty="0" smtClean="0">
                <a:latin typeface="Montserrat Black" panose="00000A00000000000000" pitchFamily="2" charset="0"/>
              </a:rPr>
              <a:t>Moyens : Formations, offres et cibles</a:t>
            </a: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3104902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089885" y="4095666"/>
            <a:ext cx="10175875" cy="1775563"/>
          </a:xfrm>
          <a:prstGeom prst="rect">
            <a:avLst/>
          </a:prstGeom>
          <a:gradFill>
            <a:gsLst>
              <a:gs pos="59000">
                <a:srgbClr val="FFFFB9">
                  <a:alpha val="62000"/>
                </a:srgbClr>
              </a:gs>
              <a:gs pos="833">
                <a:schemeClr val="bg1"/>
              </a:gs>
              <a:gs pos="7000">
                <a:srgbClr val="00B050">
                  <a:alpha val="54000"/>
                </a:srgbClr>
              </a:gs>
              <a:gs pos="37000">
                <a:srgbClr val="BEFFB8"/>
              </a:gs>
              <a:gs pos="21000">
                <a:srgbClr val="79FFB6">
                  <a:alpha val="62000"/>
                </a:srgbClr>
              </a:gs>
              <a:gs pos="99583">
                <a:schemeClr val="bg1"/>
              </a:gs>
              <a:gs pos="94000">
                <a:srgbClr val="F39B9F">
                  <a:alpha val="64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3"/>
          </p:nvPr>
        </p:nvSpPr>
        <p:spPr>
          <a:xfrm>
            <a:off x="2447596" y="332657"/>
            <a:ext cx="9228468" cy="672075"/>
          </a:xfrm>
        </p:spPr>
        <p:txBody>
          <a:bodyPr>
            <a:normAutofit/>
          </a:bodyPr>
          <a:lstStyle/>
          <a:p>
            <a:pPr>
              <a:spcBef>
                <a:spcPts val="0"/>
              </a:spcBef>
            </a:pPr>
            <a:r>
              <a:rPr lang="fr-FR" sz="1800" b="1" dirty="0" smtClean="0"/>
              <a:t>La progression continue de notre équipe, depuis 2019, s’est largement fondée</a:t>
            </a:r>
          </a:p>
          <a:p>
            <a:pPr>
              <a:spcBef>
                <a:spcPts val="0"/>
              </a:spcBef>
            </a:pPr>
            <a:r>
              <a:rPr lang="fr-FR" sz="1800" b="1" dirty="0" smtClean="0"/>
              <a:t> sur nos « temps forts » de </a:t>
            </a:r>
            <a:r>
              <a:rPr lang="fr-FR" sz="1800" b="1" dirty="0" err="1" smtClean="0"/>
              <a:t>mi-année</a:t>
            </a:r>
            <a:endParaRPr lang="fr-FR" sz="1800" b="1" dirty="0" smtClean="0"/>
          </a:p>
        </p:txBody>
      </p:sp>
      <p:sp>
        <p:nvSpPr>
          <p:cNvPr id="2" name="Titre 1"/>
          <p:cNvSpPr>
            <a:spLocks noGrp="1"/>
          </p:cNvSpPr>
          <p:nvPr>
            <p:ph type="ctrTitle"/>
          </p:nvPr>
        </p:nvSpPr>
        <p:spPr/>
        <p:txBody>
          <a:bodyPr/>
          <a:lstStyle/>
          <a:p>
            <a:r>
              <a:rPr lang="fr-FR" sz="1300" dirty="0">
                <a:latin typeface="Montserrat Black" panose="00000A00000000000000" pitchFamily="2" charset="0"/>
              </a:rPr>
              <a:t>Point d’étape et Challenge</a:t>
            </a:r>
            <a:endParaRPr lang="fr-FR" sz="1300" b="1" dirty="0">
              <a:latin typeface="Montserrat Black" panose="00000A00000000000000" pitchFamily="2" charset="0"/>
            </a:endParaRPr>
          </a:p>
        </p:txBody>
      </p:sp>
      <p:grpSp>
        <p:nvGrpSpPr>
          <p:cNvPr id="50" name="Groupe 49"/>
          <p:cNvGrpSpPr/>
          <p:nvPr/>
        </p:nvGrpSpPr>
        <p:grpSpPr>
          <a:xfrm>
            <a:off x="8335406" y="44251"/>
            <a:ext cx="3856593" cy="279660"/>
            <a:chOff x="3581398" y="6140166"/>
            <a:chExt cx="4444995" cy="223443"/>
          </a:xfrm>
          <a:noFill/>
        </p:grpSpPr>
        <p:sp>
          <p:nvSpPr>
            <p:cNvPr id="51" name="Rectangle 50"/>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Professionnels</a:t>
              </a:r>
            </a:p>
          </p:txBody>
        </p:sp>
        <p:sp>
          <p:nvSpPr>
            <p:cNvPr id="52" name="Rectangle 51"/>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53" name="Rectangle 52"/>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pic>
        <p:nvPicPr>
          <p:cNvPr id="5" name="Image 4"/>
          <p:cNvPicPr>
            <a:picLocks noChangeAspect="1"/>
          </p:cNvPicPr>
          <p:nvPr/>
        </p:nvPicPr>
        <p:blipFill>
          <a:blip r:embed="rId2"/>
          <a:stretch>
            <a:fillRect/>
          </a:stretch>
        </p:blipFill>
        <p:spPr>
          <a:xfrm>
            <a:off x="3918952" y="2676330"/>
            <a:ext cx="1440000" cy="1080000"/>
          </a:xfrm>
          <a:prstGeom prst="rect">
            <a:avLst/>
          </a:prstGeom>
          <a:effectLst>
            <a:outerShdw blurRad="50800" dist="38100" dir="2700000" algn="tl" rotWithShape="0">
              <a:prstClr val="black">
                <a:alpha val="40000"/>
              </a:prstClr>
            </a:outerShdw>
          </a:effectLst>
        </p:spPr>
      </p:pic>
      <p:pic>
        <p:nvPicPr>
          <p:cNvPr id="6" name="Image 5"/>
          <p:cNvPicPr>
            <a:picLocks noChangeAspect="1"/>
          </p:cNvPicPr>
          <p:nvPr/>
        </p:nvPicPr>
        <p:blipFill>
          <a:blip r:embed="rId3"/>
          <a:stretch>
            <a:fillRect/>
          </a:stretch>
        </p:blipFill>
        <p:spPr>
          <a:xfrm>
            <a:off x="6516380" y="2676330"/>
            <a:ext cx="1440000" cy="1080000"/>
          </a:xfrm>
          <a:prstGeom prst="rect">
            <a:avLst/>
          </a:prstGeom>
          <a:effectLst>
            <a:outerShdw blurRad="50800" dist="38100" dir="2700000" algn="tl" rotWithShape="0">
              <a:prstClr val="black">
                <a:alpha val="40000"/>
              </a:prstClr>
            </a:outerShdw>
          </a:effectLst>
        </p:spPr>
      </p:pic>
      <p:pic>
        <p:nvPicPr>
          <p:cNvPr id="8" name="Image 7"/>
          <p:cNvPicPr>
            <a:picLocks noChangeAspect="1"/>
          </p:cNvPicPr>
          <p:nvPr/>
        </p:nvPicPr>
        <p:blipFill>
          <a:blip r:embed="rId4"/>
          <a:stretch>
            <a:fillRect/>
          </a:stretch>
        </p:blipFill>
        <p:spPr>
          <a:xfrm>
            <a:off x="8996507" y="2650724"/>
            <a:ext cx="1920000" cy="1080000"/>
          </a:xfrm>
          <a:prstGeom prst="rect">
            <a:avLst/>
          </a:prstGeom>
          <a:effectLst>
            <a:outerShdw blurRad="50800" dist="38100" dir="2700000" algn="tl" rotWithShape="0">
              <a:prstClr val="black">
                <a:alpha val="40000"/>
              </a:prstClr>
            </a:outerShdw>
          </a:effectLst>
        </p:spPr>
      </p:pic>
      <p:sp>
        <p:nvSpPr>
          <p:cNvPr id="9" name="Flèche droite 8"/>
          <p:cNvSpPr/>
          <p:nvPr/>
        </p:nvSpPr>
        <p:spPr>
          <a:xfrm>
            <a:off x="11294082" y="1499814"/>
            <a:ext cx="381982" cy="6691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0" name="Tableau 9"/>
          <p:cNvGraphicFramePr>
            <a:graphicFrameLocks noGrp="1"/>
          </p:cNvGraphicFramePr>
          <p:nvPr>
            <p:extLst>
              <p:ext uri="{D42A27DB-BD31-4B8C-83A1-F6EECF244321}">
                <p14:modId xmlns:p14="http://schemas.microsoft.com/office/powerpoint/2010/main" val="3386425039"/>
              </p:ext>
            </p:extLst>
          </p:nvPr>
        </p:nvGraphicFramePr>
        <p:xfrm>
          <a:off x="1089885" y="1651006"/>
          <a:ext cx="10178004" cy="370840"/>
        </p:xfrm>
        <a:graphic>
          <a:graphicData uri="http://schemas.openxmlformats.org/drawingml/2006/table">
            <a:tbl>
              <a:tblPr firstRow="1" bandRow="1">
                <a:tableStyleId>{5C22544A-7EE6-4342-B048-85BDC9FD1C3A}</a:tableStyleId>
              </a:tblPr>
              <a:tblGrid>
                <a:gridCol w="2544501">
                  <a:extLst>
                    <a:ext uri="{9D8B030D-6E8A-4147-A177-3AD203B41FA5}">
                      <a16:colId xmlns:a16="http://schemas.microsoft.com/office/drawing/2014/main" val="4286912400"/>
                    </a:ext>
                  </a:extLst>
                </a:gridCol>
                <a:gridCol w="2544501">
                  <a:extLst>
                    <a:ext uri="{9D8B030D-6E8A-4147-A177-3AD203B41FA5}">
                      <a16:colId xmlns:a16="http://schemas.microsoft.com/office/drawing/2014/main" val="1784512622"/>
                    </a:ext>
                  </a:extLst>
                </a:gridCol>
                <a:gridCol w="2544501">
                  <a:extLst>
                    <a:ext uri="{9D8B030D-6E8A-4147-A177-3AD203B41FA5}">
                      <a16:colId xmlns:a16="http://schemas.microsoft.com/office/drawing/2014/main" val="2815072836"/>
                    </a:ext>
                  </a:extLst>
                </a:gridCol>
                <a:gridCol w="2544501">
                  <a:extLst>
                    <a:ext uri="{9D8B030D-6E8A-4147-A177-3AD203B41FA5}">
                      <a16:colId xmlns:a16="http://schemas.microsoft.com/office/drawing/2014/main" val="2512099158"/>
                    </a:ext>
                  </a:extLst>
                </a:gridCol>
              </a:tblGrid>
              <a:tr h="370840">
                <a:tc>
                  <a:txBody>
                    <a:bodyPr/>
                    <a:lstStyle/>
                    <a:p>
                      <a:pPr algn="ctr"/>
                      <a:r>
                        <a:rPr lang="fr-FR" dirty="0" smtClean="0"/>
                        <a:t>2018</a:t>
                      </a:r>
                      <a:endParaRPr lang="fr-FR" dirty="0"/>
                    </a:p>
                  </a:txBody>
                  <a:tcPr/>
                </a:tc>
                <a:tc>
                  <a:txBody>
                    <a:bodyPr/>
                    <a:lstStyle/>
                    <a:p>
                      <a:pPr algn="ctr"/>
                      <a:r>
                        <a:rPr lang="fr-FR" dirty="0" smtClean="0"/>
                        <a:t>2019</a:t>
                      </a:r>
                      <a:endParaRPr lang="fr-FR" dirty="0"/>
                    </a:p>
                  </a:txBody>
                  <a:tcPr/>
                </a:tc>
                <a:tc>
                  <a:txBody>
                    <a:bodyPr/>
                    <a:lstStyle/>
                    <a:p>
                      <a:pPr algn="ctr"/>
                      <a:r>
                        <a:rPr lang="fr-FR" dirty="0" smtClean="0"/>
                        <a:t>2020</a:t>
                      </a:r>
                      <a:endParaRPr lang="fr-FR" dirty="0"/>
                    </a:p>
                  </a:txBody>
                  <a:tcPr/>
                </a:tc>
                <a:tc>
                  <a:txBody>
                    <a:bodyPr/>
                    <a:lstStyle/>
                    <a:p>
                      <a:pPr algn="ctr"/>
                      <a:r>
                        <a:rPr lang="fr-FR" dirty="0" smtClean="0"/>
                        <a:t>2021</a:t>
                      </a:r>
                      <a:endParaRPr lang="fr-FR" dirty="0"/>
                    </a:p>
                  </a:txBody>
                  <a:tcPr/>
                </a:tc>
                <a:extLst>
                  <a:ext uri="{0D108BD9-81ED-4DB2-BD59-A6C34878D82A}">
                    <a16:rowId xmlns:a16="http://schemas.microsoft.com/office/drawing/2014/main" val="2369833997"/>
                  </a:ext>
                </a:extLst>
              </a:tr>
            </a:tbl>
          </a:graphicData>
        </a:graphic>
      </p:graphicFrame>
      <p:sp>
        <p:nvSpPr>
          <p:cNvPr id="11" name="ZoneTexte 10"/>
          <p:cNvSpPr txBox="1"/>
          <p:nvPr/>
        </p:nvSpPr>
        <p:spPr>
          <a:xfrm>
            <a:off x="4219606" y="2352479"/>
            <a:ext cx="838691" cy="261610"/>
          </a:xfrm>
          <a:prstGeom prst="rect">
            <a:avLst/>
          </a:prstGeom>
          <a:noFill/>
        </p:spPr>
        <p:txBody>
          <a:bodyPr wrap="none" rtlCol="0">
            <a:spAutoFit/>
          </a:bodyPr>
          <a:lstStyle/>
          <a:p>
            <a:pPr algn="ctr"/>
            <a:r>
              <a:rPr lang="fr-FR" sz="1100" b="1" dirty="0" err="1" smtClean="0">
                <a:solidFill>
                  <a:srgbClr val="C00000"/>
                </a:solidFill>
              </a:rPr>
              <a:t>mai-juillet</a:t>
            </a:r>
            <a:endParaRPr lang="fr-FR" sz="1100" b="1" dirty="0">
              <a:solidFill>
                <a:srgbClr val="C00000"/>
              </a:solidFill>
            </a:endParaRPr>
          </a:p>
        </p:txBody>
      </p:sp>
      <p:sp>
        <p:nvSpPr>
          <p:cNvPr id="16" name="ZoneTexte 15"/>
          <p:cNvSpPr txBox="1"/>
          <p:nvPr/>
        </p:nvSpPr>
        <p:spPr>
          <a:xfrm>
            <a:off x="6813026" y="2389114"/>
            <a:ext cx="846707" cy="261610"/>
          </a:xfrm>
          <a:prstGeom prst="rect">
            <a:avLst/>
          </a:prstGeom>
          <a:noFill/>
        </p:spPr>
        <p:txBody>
          <a:bodyPr wrap="none" rtlCol="0">
            <a:spAutoFit/>
          </a:bodyPr>
          <a:lstStyle/>
          <a:p>
            <a:pPr algn="ctr"/>
            <a:r>
              <a:rPr lang="fr-FR" sz="1100" b="1" dirty="0" smtClean="0">
                <a:solidFill>
                  <a:srgbClr val="C00000"/>
                </a:solidFill>
              </a:rPr>
              <a:t>juin-juillet</a:t>
            </a:r>
            <a:endParaRPr lang="fr-FR" sz="1100" b="1" dirty="0">
              <a:solidFill>
                <a:srgbClr val="C00000"/>
              </a:solidFill>
            </a:endParaRPr>
          </a:p>
        </p:txBody>
      </p:sp>
      <p:sp>
        <p:nvSpPr>
          <p:cNvPr id="17" name="ZoneTexte 16"/>
          <p:cNvSpPr txBox="1"/>
          <p:nvPr/>
        </p:nvSpPr>
        <p:spPr>
          <a:xfrm>
            <a:off x="9537161" y="2352479"/>
            <a:ext cx="838691" cy="261610"/>
          </a:xfrm>
          <a:prstGeom prst="rect">
            <a:avLst/>
          </a:prstGeom>
          <a:noFill/>
        </p:spPr>
        <p:txBody>
          <a:bodyPr wrap="none" rtlCol="0">
            <a:spAutoFit/>
          </a:bodyPr>
          <a:lstStyle/>
          <a:p>
            <a:pPr algn="ctr"/>
            <a:r>
              <a:rPr lang="fr-FR" sz="1100" b="1" dirty="0" err="1" smtClean="0">
                <a:solidFill>
                  <a:srgbClr val="C00000"/>
                </a:solidFill>
              </a:rPr>
              <a:t>mai-juillet</a:t>
            </a:r>
            <a:endParaRPr lang="fr-FR" sz="1100" b="1" dirty="0">
              <a:solidFill>
                <a:srgbClr val="C00000"/>
              </a:solidFill>
            </a:endParaRPr>
          </a:p>
        </p:txBody>
      </p:sp>
      <p:cxnSp>
        <p:nvCxnSpPr>
          <p:cNvPr id="20" name="Connecteur droit 19"/>
          <p:cNvCxnSpPr>
            <a:stCxn id="11" idx="0"/>
          </p:cNvCxnSpPr>
          <p:nvPr/>
        </p:nvCxnSpPr>
        <p:spPr>
          <a:xfrm flipH="1" flipV="1">
            <a:off x="4635175" y="1935275"/>
            <a:ext cx="3777" cy="4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flipH="1" flipV="1">
            <a:off x="7201881" y="1935275"/>
            <a:ext cx="3777" cy="4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flipH="1" flipV="1">
            <a:off x="9786485" y="1935275"/>
            <a:ext cx="3777" cy="4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1089885" y="2021846"/>
            <a:ext cx="0" cy="3878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3642585" y="2021846"/>
            <a:ext cx="0" cy="2073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6176235" y="2021846"/>
            <a:ext cx="0" cy="2073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11265760" y="2021846"/>
            <a:ext cx="0" cy="3878513"/>
          </a:xfrm>
          <a:prstGeom prst="line">
            <a:avLst/>
          </a:prstGeom>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388497" y="6012626"/>
            <a:ext cx="8905586" cy="338554"/>
          </a:xfrm>
          <a:prstGeom prst="rect">
            <a:avLst/>
          </a:prstGeom>
        </p:spPr>
        <p:txBody>
          <a:bodyPr wrap="square">
            <a:spAutoFit/>
          </a:bodyPr>
          <a:lstStyle/>
          <a:p>
            <a:r>
              <a:rPr lang="fr-FR" sz="800" dirty="0" smtClean="0">
                <a:solidFill>
                  <a:schemeClr val="bg1">
                    <a:lumMod val="50000"/>
                  </a:schemeClr>
                </a:solidFill>
              </a:rPr>
              <a:t>Classement composite fondé sur le </a:t>
            </a:r>
            <a:r>
              <a:rPr lang="fr-FR" sz="800" dirty="0">
                <a:solidFill>
                  <a:schemeClr val="bg1">
                    <a:lumMod val="50000"/>
                  </a:schemeClr>
                </a:solidFill>
              </a:rPr>
              <a:t>Baromètre BPCE « Marché des </a:t>
            </a:r>
            <a:r>
              <a:rPr lang="fr-FR" sz="800" dirty="0" smtClean="0">
                <a:solidFill>
                  <a:schemeClr val="bg1">
                    <a:lumMod val="50000"/>
                  </a:schemeClr>
                </a:solidFill>
              </a:rPr>
              <a:t>particuliers « de la Performance Globale (commerciale, financière, satisfaction…) : </a:t>
            </a:r>
          </a:p>
          <a:p>
            <a:r>
              <a:rPr lang="fr-FR" sz="800" dirty="0" smtClean="0">
                <a:solidFill>
                  <a:schemeClr val="bg1">
                    <a:lumMod val="50000"/>
                  </a:schemeClr>
                </a:solidFill>
              </a:rPr>
              <a:t>classement sur la somme non pondérée des rangs : </a:t>
            </a:r>
            <a:r>
              <a:rPr lang="fr-FR" sz="800" dirty="0" err="1" smtClean="0">
                <a:solidFill>
                  <a:schemeClr val="bg1">
                    <a:lumMod val="50000"/>
                  </a:schemeClr>
                </a:solidFill>
              </a:rPr>
              <a:t>FdC</a:t>
            </a:r>
            <a:r>
              <a:rPr lang="fr-FR" sz="800" dirty="0" smtClean="0">
                <a:solidFill>
                  <a:schemeClr val="bg1">
                    <a:lumMod val="50000"/>
                  </a:schemeClr>
                </a:solidFill>
              </a:rPr>
              <a:t> ; Jeunes ; </a:t>
            </a:r>
            <a:r>
              <a:rPr lang="fr-FR" sz="800" dirty="0" err="1" smtClean="0">
                <a:solidFill>
                  <a:schemeClr val="bg1">
                    <a:lumMod val="50000"/>
                  </a:schemeClr>
                </a:solidFill>
              </a:rPr>
              <a:t>FdC</a:t>
            </a:r>
            <a:r>
              <a:rPr lang="fr-FR" sz="800" dirty="0" smtClean="0">
                <a:solidFill>
                  <a:schemeClr val="bg1">
                    <a:lumMod val="50000"/>
                  </a:schemeClr>
                </a:solidFill>
              </a:rPr>
              <a:t> Premium ; Bancarisation ; Crédit ; Assurance non vie et Prévoyance ; Satisfaction ; Digital ; Rentabilité</a:t>
            </a:r>
            <a:endParaRPr lang="fr-FR" sz="800" dirty="0"/>
          </a:p>
        </p:txBody>
      </p:sp>
      <p:cxnSp>
        <p:nvCxnSpPr>
          <p:cNvPr id="42" name="Connecteur droit 41"/>
          <p:cNvCxnSpPr/>
          <p:nvPr/>
        </p:nvCxnSpPr>
        <p:spPr>
          <a:xfrm>
            <a:off x="3642585" y="4403443"/>
            <a:ext cx="0" cy="14677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Connecteur droit 43"/>
          <p:cNvCxnSpPr>
            <a:endCxn id="39" idx="2"/>
          </p:cNvCxnSpPr>
          <p:nvPr/>
        </p:nvCxnSpPr>
        <p:spPr>
          <a:xfrm>
            <a:off x="6170614" y="4403443"/>
            <a:ext cx="7209" cy="14677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8722212" y="2021846"/>
            <a:ext cx="0" cy="38785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Ellipse 39"/>
          <p:cNvSpPr/>
          <p:nvPr/>
        </p:nvSpPr>
        <p:spPr>
          <a:xfrm>
            <a:off x="3139773" y="5310372"/>
            <a:ext cx="393700" cy="393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b="1" dirty="0" smtClean="0"/>
              <a:t>15</a:t>
            </a:r>
            <a:endParaRPr lang="fr-FR" b="1" dirty="0"/>
          </a:p>
        </p:txBody>
      </p:sp>
      <p:sp>
        <p:nvSpPr>
          <p:cNvPr id="49" name="Ellipse 48"/>
          <p:cNvSpPr/>
          <p:nvPr/>
        </p:nvSpPr>
        <p:spPr>
          <a:xfrm>
            <a:off x="5667802" y="4846595"/>
            <a:ext cx="393700" cy="393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b="1" dirty="0" smtClean="0"/>
              <a:t>10</a:t>
            </a:r>
            <a:endParaRPr lang="fr-FR" b="1" dirty="0"/>
          </a:p>
        </p:txBody>
      </p:sp>
      <p:sp>
        <p:nvSpPr>
          <p:cNvPr id="54" name="Ellipse 53"/>
          <p:cNvSpPr/>
          <p:nvPr/>
        </p:nvSpPr>
        <p:spPr>
          <a:xfrm>
            <a:off x="8195830" y="4549258"/>
            <a:ext cx="393700" cy="393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b="1" dirty="0" smtClean="0"/>
              <a:t>7</a:t>
            </a:r>
            <a:endParaRPr lang="fr-FR" b="1" dirty="0"/>
          </a:p>
        </p:txBody>
      </p:sp>
      <p:sp>
        <p:nvSpPr>
          <p:cNvPr id="55" name="Ellipse 54"/>
          <p:cNvSpPr/>
          <p:nvPr/>
        </p:nvSpPr>
        <p:spPr>
          <a:xfrm>
            <a:off x="9133969" y="4335573"/>
            <a:ext cx="393700" cy="393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b="1" dirty="0" smtClean="0"/>
              <a:t>5</a:t>
            </a:r>
            <a:endParaRPr lang="fr-FR" b="1" dirty="0"/>
          </a:p>
        </p:txBody>
      </p:sp>
      <p:sp>
        <p:nvSpPr>
          <p:cNvPr id="56" name="ZoneTexte 55"/>
          <p:cNvSpPr txBox="1"/>
          <p:nvPr/>
        </p:nvSpPr>
        <p:spPr>
          <a:xfrm>
            <a:off x="1155165" y="4095666"/>
            <a:ext cx="7688323" cy="307777"/>
          </a:xfrm>
          <a:prstGeom prst="rect">
            <a:avLst/>
          </a:prstGeom>
          <a:noFill/>
        </p:spPr>
        <p:txBody>
          <a:bodyPr wrap="none" rtlCol="0">
            <a:spAutoFit/>
          </a:bodyPr>
          <a:lstStyle/>
          <a:p>
            <a:r>
              <a:rPr lang="fr-FR" sz="1400" b="1" dirty="0" smtClean="0">
                <a:solidFill>
                  <a:srgbClr val="C00000"/>
                </a:solidFill>
              </a:rPr>
              <a:t>Evolution de la performance de la CEGEE sur le marché des particuliers </a:t>
            </a:r>
            <a:r>
              <a:rPr lang="fr-FR" sz="1050" b="1" dirty="0" smtClean="0">
                <a:solidFill>
                  <a:srgbClr val="C00000"/>
                </a:solidFill>
              </a:rPr>
              <a:t>(rang sur 15 CE)</a:t>
            </a:r>
            <a:endParaRPr lang="fr-FR" sz="1050" b="1" dirty="0">
              <a:solidFill>
                <a:srgbClr val="C00000"/>
              </a:solidFill>
            </a:endParaRPr>
          </a:p>
        </p:txBody>
      </p:sp>
      <p:cxnSp>
        <p:nvCxnSpPr>
          <p:cNvPr id="48" name="Connecteur droit 47"/>
          <p:cNvCxnSpPr/>
          <p:nvPr/>
        </p:nvCxnSpPr>
        <p:spPr>
          <a:xfrm flipV="1">
            <a:off x="6067977" y="4768386"/>
            <a:ext cx="2122446" cy="27505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Connecteur droit 58"/>
          <p:cNvCxnSpPr>
            <a:stCxn id="40" idx="6"/>
          </p:cNvCxnSpPr>
          <p:nvPr/>
        </p:nvCxnSpPr>
        <p:spPr>
          <a:xfrm flipV="1">
            <a:off x="3533473" y="5098905"/>
            <a:ext cx="2134329" cy="4083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flipV="1">
            <a:off x="8587402" y="4600293"/>
            <a:ext cx="546567" cy="1205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flipV="1">
            <a:off x="9537161" y="4463851"/>
            <a:ext cx="258816" cy="55673"/>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76" name="ZoneTexte 75"/>
          <p:cNvSpPr txBox="1"/>
          <p:nvPr/>
        </p:nvSpPr>
        <p:spPr>
          <a:xfrm>
            <a:off x="9102066" y="4717028"/>
            <a:ext cx="503664" cy="215444"/>
          </a:xfrm>
          <a:prstGeom prst="rect">
            <a:avLst/>
          </a:prstGeom>
          <a:noFill/>
        </p:spPr>
        <p:txBody>
          <a:bodyPr wrap="none" rtlCol="0">
            <a:spAutoFit/>
          </a:bodyPr>
          <a:lstStyle/>
          <a:p>
            <a:pPr algn="ctr"/>
            <a:r>
              <a:rPr lang="fr-FR" sz="800" dirty="0" smtClean="0">
                <a:solidFill>
                  <a:srgbClr val="C00000"/>
                </a:solidFill>
              </a:rPr>
              <a:t>Février</a:t>
            </a:r>
            <a:endParaRPr lang="fr-FR" sz="800" dirty="0">
              <a:solidFill>
                <a:srgbClr val="C00000"/>
              </a:solidFill>
            </a:endParaRPr>
          </a:p>
        </p:txBody>
      </p:sp>
      <p:sp>
        <p:nvSpPr>
          <p:cNvPr id="79" name="ZoneTexte 78"/>
          <p:cNvSpPr txBox="1"/>
          <p:nvPr/>
        </p:nvSpPr>
        <p:spPr>
          <a:xfrm>
            <a:off x="8072246" y="4935213"/>
            <a:ext cx="659155" cy="215444"/>
          </a:xfrm>
          <a:prstGeom prst="rect">
            <a:avLst/>
          </a:prstGeom>
          <a:noFill/>
        </p:spPr>
        <p:txBody>
          <a:bodyPr wrap="none" rtlCol="0">
            <a:spAutoFit/>
          </a:bodyPr>
          <a:lstStyle/>
          <a:p>
            <a:pPr algn="ctr"/>
            <a:r>
              <a:rPr lang="fr-FR" sz="800" dirty="0" smtClean="0">
                <a:solidFill>
                  <a:srgbClr val="C00000"/>
                </a:solidFill>
              </a:rPr>
              <a:t>Décembre</a:t>
            </a:r>
            <a:endParaRPr lang="fr-FR" sz="800" dirty="0">
              <a:solidFill>
                <a:srgbClr val="C00000"/>
              </a:solidFill>
            </a:endParaRPr>
          </a:p>
        </p:txBody>
      </p:sp>
      <p:sp>
        <p:nvSpPr>
          <p:cNvPr id="80" name="ZoneTexte 79"/>
          <p:cNvSpPr txBox="1"/>
          <p:nvPr/>
        </p:nvSpPr>
        <p:spPr>
          <a:xfrm>
            <a:off x="5541759" y="5209329"/>
            <a:ext cx="659155" cy="215444"/>
          </a:xfrm>
          <a:prstGeom prst="rect">
            <a:avLst/>
          </a:prstGeom>
          <a:noFill/>
        </p:spPr>
        <p:txBody>
          <a:bodyPr wrap="none" rtlCol="0">
            <a:spAutoFit/>
          </a:bodyPr>
          <a:lstStyle/>
          <a:p>
            <a:pPr algn="ctr"/>
            <a:r>
              <a:rPr lang="fr-FR" sz="800" dirty="0" smtClean="0">
                <a:solidFill>
                  <a:srgbClr val="C00000"/>
                </a:solidFill>
              </a:rPr>
              <a:t>Décembre</a:t>
            </a:r>
            <a:endParaRPr lang="fr-FR" sz="800" dirty="0">
              <a:solidFill>
                <a:srgbClr val="C00000"/>
              </a:solidFill>
            </a:endParaRPr>
          </a:p>
        </p:txBody>
      </p:sp>
      <p:sp>
        <p:nvSpPr>
          <p:cNvPr id="81" name="ZoneTexte 80"/>
          <p:cNvSpPr txBox="1"/>
          <p:nvPr/>
        </p:nvSpPr>
        <p:spPr>
          <a:xfrm>
            <a:off x="3007045" y="5684915"/>
            <a:ext cx="659155" cy="215444"/>
          </a:xfrm>
          <a:prstGeom prst="rect">
            <a:avLst/>
          </a:prstGeom>
          <a:noFill/>
        </p:spPr>
        <p:txBody>
          <a:bodyPr wrap="none" rtlCol="0">
            <a:spAutoFit/>
          </a:bodyPr>
          <a:lstStyle/>
          <a:p>
            <a:pPr algn="ctr"/>
            <a:r>
              <a:rPr lang="fr-FR" sz="800" dirty="0" smtClean="0">
                <a:solidFill>
                  <a:srgbClr val="C00000"/>
                </a:solidFill>
              </a:rPr>
              <a:t>Décembre</a:t>
            </a:r>
            <a:endParaRPr lang="fr-FR" sz="800" dirty="0">
              <a:solidFill>
                <a:srgbClr val="C00000"/>
              </a:solidFill>
            </a:endParaRPr>
          </a:p>
        </p:txBody>
      </p:sp>
    </p:spTree>
    <p:extLst>
      <p:ext uri="{BB962C8B-B14F-4D97-AF65-F5344CB8AC3E}">
        <p14:creationId xmlns:p14="http://schemas.microsoft.com/office/powerpoint/2010/main" val="2558035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447596" y="332657"/>
            <a:ext cx="9228468" cy="672075"/>
          </a:xfrm>
        </p:spPr>
        <p:txBody>
          <a:bodyPr>
            <a:normAutofit/>
          </a:bodyPr>
          <a:lstStyle/>
          <a:p>
            <a:pPr>
              <a:spcBef>
                <a:spcPts val="0"/>
              </a:spcBef>
            </a:pPr>
            <a:r>
              <a:rPr lang="fr-FR" sz="1800" b="1" dirty="0" smtClean="0"/>
              <a:t>Pour poursuivre cette progression, nous devons bien sûr nous appuyer sur nos points forts, mais également travailler nos points plus difficiles</a:t>
            </a:r>
            <a:endParaRPr lang="fr-FR" sz="1800" b="1" dirty="0">
              <a:solidFill>
                <a:schemeClr val="accent4">
                  <a:lumMod val="75000"/>
                </a:schemeClr>
              </a:solidFill>
            </a:endParaRPr>
          </a:p>
        </p:txBody>
      </p:sp>
      <p:sp>
        <p:nvSpPr>
          <p:cNvPr id="2" name="Titre 1"/>
          <p:cNvSpPr>
            <a:spLocks noGrp="1"/>
          </p:cNvSpPr>
          <p:nvPr>
            <p:ph type="ctrTitle"/>
          </p:nvPr>
        </p:nvSpPr>
        <p:spPr/>
        <p:txBody>
          <a:bodyPr/>
          <a:lstStyle/>
          <a:p>
            <a:r>
              <a:rPr lang="fr-FR" sz="1300" dirty="0">
                <a:latin typeface="Montserrat Black" panose="00000A00000000000000" pitchFamily="2" charset="0"/>
              </a:rPr>
              <a:t>Point d’étape et Challenge</a:t>
            </a:r>
            <a:endParaRPr lang="fr-FR" sz="1300" b="1" dirty="0">
              <a:latin typeface="Montserrat Black" panose="00000A00000000000000" pitchFamily="2" charset="0"/>
            </a:endParaRPr>
          </a:p>
        </p:txBody>
      </p:sp>
      <p:pic>
        <p:nvPicPr>
          <p:cNvPr id="26" name="Imag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275" y="1354538"/>
            <a:ext cx="332763" cy="250377"/>
          </a:xfrm>
          <a:prstGeom prst="rect">
            <a:avLst/>
          </a:prstGeom>
        </p:spPr>
      </p:pic>
      <p:graphicFrame>
        <p:nvGraphicFramePr>
          <p:cNvPr id="44" name="Graphique 43"/>
          <p:cNvGraphicFramePr>
            <a:graphicFrameLocks/>
          </p:cNvGraphicFramePr>
          <p:nvPr>
            <p:extLst>
              <p:ext uri="{D42A27DB-BD31-4B8C-83A1-F6EECF244321}">
                <p14:modId xmlns:p14="http://schemas.microsoft.com/office/powerpoint/2010/main" val="3852352190"/>
              </p:ext>
            </p:extLst>
          </p:nvPr>
        </p:nvGraphicFramePr>
        <p:xfrm>
          <a:off x="1136037" y="3915592"/>
          <a:ext cx="9529483" cy="1884160"/>
        </p:xfrm>
        <a:graphic>
          <a:graphicData uri="http://schemas.openxmlformats.org/drawingml/2006/chart">
            <c:chart xmlns:c="http://schemas.openxmlformats.org/drawingml/2006/chart" xmlns:r="http://schemas.openxmlformats.org/officeDocument/2006/relationships" r:id="rId3"/>
          </a:graphicData>
        </a:graphic>
      </p:graphicFrame>
      <p:sp>
        <p:nvSpPr>
          <p:cNvPr id="47" name="ZoneTexte 46"/>
          <p:cNvSpPr txBox="1"/>
          <p:nvPr/>
        </p:nvSpPr>
        <p:spPr>
          <a:xfrm>
            <a:off x="10570195" y="4483640"/>
            <a:ext cx="1390124" cy="215444"/>
          </a:xfrm>
          <a:prstGeom prst="rect">
            <a:avLst/>
          </a:prstGeom>
          <a:noFill/>
        </p:spPr>
        <p:txBody>
          <a:bodyPr wrap="none" rtlCol="0">
            <a:spAutoFit/>
          </a:bodyPr>
          <a:lstStyle/>
          <a:p>
            <a:r>
              <a:rPr lang="fr-FR" sz="800" b="1" dirty="0">
                <a:solidFill>
                  <a:srgbClr val="C00000"/>
                </a:solidFill>
              </a:rPr>
              <a:t>Résultats à fin avril </a:t>
            </a:r>
            <a:r>
              <a:rPr lang="fr-FR" sz="800" b="1" dirty="0" smtClean="0">
                <a:solidFill>
                  <a:srgbClr val="C00000"/>
                </a:solidFill>
              </a:rPr>
              <a:t>2021</a:t>
            </a:r>
            <a:endParaRPr lang="fr-FR" sz="800" b="1" dirty="0">
              <a:solidFill>
                <a:srgbClr val="C00000"/>
              </a:solidFill>
            </a:endParaRPr>
          </a:p>
        </p:txBody>
      </p:sp>
      <p:sp>
        <p:nvSpPr>
          <p:cNvPr id="48" name="ZoneTexte 47"/>
          <p:cNvSpPr txBox="1"/>
          <p:nvPr/>
        </p:nvSpPr>
        <p:spPr>
          <a:xfrm>
            <a:off x="10570195" y="4689839"/>
            <a:ext cx="1148071" cy="215444"/>
          </a:xfrm>
          <a:prstGeom prst="rect">
            <a:avLst/>
          </a:prstGeom>
          <a:noFill/>
        </p:spPr>
        <p:txBody>
          <a:bodyPr wrap="none" rtlCol="0">
            <a:spAutoFit/>
          </a:bodyPr>
          <a:lstStyle/>
          <a:p>
            <a:r>
              <a:rPr lang="fr-FR" sz="800" b="1" dirty="0">
                <a:solidFill>
                  <a:schemeClr val="bg1">
                    <a:lumMod val="50000"/>
                  </a:schemeClr>
                </a:solidFill>
              </a:rPr>
              <a:t>Résultats à fin </a:t>
            </a:r>
            <a:r>
              <a:rPr lang="fr-FR" sz="800" b="1" dirty="0" smtClean="0">
                <a:solidFill>
                  <a:schemeClr val="bg1">
                    <a:lumMod val="50000"/>
                  </a:schemeClr>
                </a:solidFill>
              </a:rPr>
              <a:t>2020</a:t>
            </a:r>
            <a:endParaRPr lang="fr-FR" sz="800" b="1" dirty="0">
              <a:solidFill>
                <a:schemeClr val="bg1">
                  <a:lumMod val="50000"/>
                </a:schemeClr>
              </a:solidFill>
            </a:endParaRPr>
          </a:p>
        </p:txBody>
      </p:sp>
      <p:grpSp>
        <p:nvGrpSpPr>
          <p:cNvPr id="50" name="Groupe 49"/>
          <p:cNvGrpSpPr/>
          <p:nvPr/>
        </p:nvGrpSpPr>
        <p:grpSpPr>
          <a:xfrm>
            <a:off x="8335406" y="44251"/>
            <a:ext cx="3856593" cy="279660"/>
            <a:chOff x="3581398" y="6140166"/>
            <a:chExt cx="4444995" cy="223443"/>
          </a:xfrm>
          <a:noFill/>
        </p:grpSpPr>
        <p:sp>
          <p:nvSpPr>
            <p:cNvPr id="51" name="Rectangle 50"/>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Professionnels</a:t>
              </a:r>
            </a:p>
          </p:txBody>
        </p:sp>
        <p:sp>
          <p:nvSpPr>
            <p:cNvPr id="52" name="Rectangle 51"/>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53" name="Rectangle 52"/>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2" name="ZoneTexte 11"/>
          <p:cNvSpPr txBox="1"/>
          <p:nvPr/>
        </p:nvSpPr>
        <p:spPr>
          <a:xfrm>
            <a:off x="1544658" y="5686726"/>
            <a:ext cx="798617" cy="338554"/>
          </a:xfrm>
          <a:prstGeom prst="rect">
            <a:avLst/>
          </a:prstGeom>
          <a:noFill/>
        </p:spPr>
        <p:txBody>
          <a:bodyPr wrap="none" rtlCol="0">
            <a:spAutoFit/>
          </a:bodyPr>
          <a:lstStyle/>
          <a:p>
            <a:pPr algn="ctr"/>
            <a:r>
              <a:rPr lang="fr-FR" sz="1600" b="1" dirty="0" smtClean="0">
                <a:solidFill>
                  <a:srgbClr val="C00000"/>
                </a:solidFill>
              </a:rPr>
              <a:t>TENIR</a:t>
            </a:r>
            <a:endParaRPr lang="fr-FR" sz="1600" b="1" dirty="0">
              <a:solidFill>
                <a:srgbClr val="C00000"/>
              </a:solidFill>
            </a:endParaRPr>
          </a:p>
        </p:txBody>
      </p:sp>
      <p:sp>
        <p:nvSpPr>
          <p:cNvPr id="38" name="ZoneTexte 37"/>
          <p:cNvSpPr txBox="1"/>
          <p:nvPr/>
        </p:nvSpPr>
        <p:spPr>
          <a:xfrm>
            <a:off x="2728762" y="5686726"/>
            <a:ext cx="1093569" cy="338554"/>
          </a:xfrm>
          <a:prstGeom prst="rect">
            <a:avLst/>
          </a:prstGeom>
          <a:noFill/>
        </p:spPr>
        <p:txBody>
          <a:bodyPr wrap="none" rtlCol="0">
            <a:spAutoFit/>
          </a:bodyPr>
          <a:lstStyle/>
          <a:p>
            <a:pPr algn="ctr"/>
            <a:r>
              <a:rPr lang="fr-FR" sz="1600" b="1" dirty="0" smtClean="0">
                <a:solidFill>
                  <a:srgbClr val="C00000"/>
                </a:solidFill>
              </a:rPr>
              <a:t>REVENIR</a:t>
            </a:r>
            <a:endParaRPr lang="fr-FR" sz="1600" b="1" dirty="0">
              <a:solidFill>
                <a:srgbClr val="C00000"/>
              </a:solidFill>
            </a:endParaRPr>
          </a:p>
        </p:txBody>
      </p:sp>
      <p:sp>
        <p:nvSpPr>
          <p:cNvPr id="39" name="ZoneTexte 38"/>
          <p:cNvSpPr txBox="1"/>
          <p:nvPr/>
        </p:nvSpPr>
        <p:spPr>
          <a:xfrm>
            <a:off x="7895268" y="5686726"/>
            <a:ext cx="1313180" cy="338554"/>
          </a:xfrm>
          <a:prstGeom prst="rect">
            <a:avLst/>
          </a:prstGeom>
          <a:noFill/>
        </p:spPr>
        <p:txBody>
          <a:bodyPr wrap="none" rtlCol="0">
            <a:spAutoFit/>
          </a:bodyPr>
          <a:lstStyle/>
          <a:p>
            <a:pPr algn="ctr"/>
            <a:r>
              <a:rPr lang="fr-FR" sz="1600" b="1" dirty="0" smtClean="0">
                <a:solidFill>
                  <a:srgbClr val="C00000"/>
                </a:solidFill>
              </a:rPr>
              <a:t>OPTIMISER</a:t>
            </a:r>
            <a:endParaRPr lang="fr-FR" sz="1600" b="1" dirty="0">
              <a:solidFill>
                <a:srgbClr val="C00000"/>
              </a:solidFill>
            </a:endParaRPr>
          </a:p>
        </p:txBody>
      </p:sp>
      <p:sp>
        <p:nvSpPr>
          <p:cNvPr id="40" name="ZoneTexte 39"/>
          <p:cNvSpPr txBox="1"/>
          <p:nvPr/>
        </p:nvSpPr>
        <p:spPr>
          <a:xfrm>
            <a:off x="4045679" y="5686726"/>
            <a:ext cx="1128835" cy="338554"/>
          </a:xfrm>
          <a:prstGeom prst="rect">
            <a:avLst/>
          </a:prstGeom>
          <a:noFill/>
        </p:spPr>
        <p:txBody>
          <a:bodyPr wrap="none" rtlCol="0">
            <a:spAutoFit/>
          </a:bodyPr>
          <a:lstStyle/>
          <a:p>
            <a:pPr algn="ctr"/>
            <a:r>
              <a:rPr lang="fr-FR" sz="1600" b="1" dirty="0" smtClean="0">
                <a:solidFill>
                  <a:srgbClr val="C00000"/>
                </a:solidFill>
              </a:rPr>
              <a:t>INSISTER</a:t>
            </a:r>
            <a:endParaRPr lang="fr-FR" sz="1600" b="1" dirty="0">
              <a:solidFill>
                <a:srgbClr val="C00000"/>
              </a:solidFill>
            </a:endParaRPr>
          </a:p>
        </p:txBody>
      </p:sp>
      <p:sp>
        <p:nvSpPr>
          <p:cNvPr id="41" name="ZoneTexte 40"/>
          <p:cNvSpPr txBox="1"/>
          <p:nvPr/>
        </p:nvSpPr>
        <p:spPr>
          <a:xfrm>
            <a:off x="5253568" y="5686726"/>
            <a:ext cx="1309974" cy="338554"/>
          </a:xfrm>
          <a:prstGeom prst="rect">
            <a:avLst/>
          </a:prstGeom>
          <a:noFill/>
        </p:spPr>
        <p:txBody>
          <a:bodyPr wrap="none" rtlCol="0">
            <a:spAutoFit/>
          </a:bodyPr>
          <a:lstStyle/>
          <a:p>
            <a:pPr algn="ctr"/>
            <a:r>
              <a:rPr lang="fr-FR" sz="1600" b="1" dirty="0" smtClean="0">
                <a:solidFill>
                  <a:srgbClr val="C00000"/>
                </a:solidFill>
              </a:rPr>
              <a:t>DECOLLER</a:t>
            </a:r>
            <a:endParaRPr lang="fr-FR" sz="1600" b="1" dirty="0">
              <a:solidFill>
                <a:srgbClr val="C00000"/>
              </a:solidFill>
            </a:endParaRPr>
          </a:p>
        </p:txBody>
      </p:sp>
      <p:sp>
        <p:nvSpPr>
          <p:cNvPr id="4" name="ZoneTexte 3"/>
          <p:cNvSpPr txBox="1"/>
          <p:nvPr/>
        </p:nvSpPr>
        <p:spPr>
          <a:xfrm>
            <a:off x="1136037" y="1308793"/>
            <a:ext cx="8937062" cy="984885"/>
          </a:xfrm>
          <a:prstGeom prst="rect">
            <a:avLst/>
          </a:prstGeom>
          <a:noFill/>
        </p:spPr>
        <p:txBody>
          <a:bodyPr wrap="none" rtlCol="0">
            <a:spAutoFit/>
          </a:bodyPr>
          <a:lstStyle/>
          <a:p>
            <a:r>
              <a:rPr lang="fr-FR" sz="1600" b="1" dirty="0" smtClean="0">
                <a:solidFill>
                  <a:srgbClr val="C00000"/>
                </a:solidFill>
              </a:rPr>
              <a:t>Cette progression globale se fonde sur de très belles réussites, qu’il nous faut consolider</a:t>
            </a:r>
          </a:p>
          <a:p>
            <a:pPr lvl="1"/>
            <a:r>
              <a:rPr lang="fr-FR" sz="1400" dirty="0" smtClean="0">
                <a:solidFill>
                  <a:schemeClr val="bg1">
                    <a:lumMod val="50000"/>
                  </a:schemeClr>
                </a:solidFill>
              </a:rPr>
              <a:t>En IARD et Prévoyance</a:t>
            </a:r>
          </a:p>
          <a:p>
            <a:pPr lvl="1"/>
            <a:r>
              <a:rPr lang="fr-FR" sz="1400" dirty="0" smtClean="0">
                <a:solidFill>
                  <a:schemeClr val="bg1">
                    <a:lumMod val="50000"/>
                  </a:schemeClr>
                </a:solidFill>
              </a:rPr>
              <a:t>En Crédit Consommation</a:t>
            </a:r>
          </a:p>
          <a:p>
            <a:pPr lvl="1"/>
            <a:r>
              <a:rPr lang="fr-FR" sz="1400" dirty="0" smtClean="0">
                <a:solidFill>
                  <a:schemeClr val="bg1">
                    <a:lumMod val="50000"/>
                  </a:schemeClr>
                </a:solidFill>
              </a:rPr>
              <a:t>En Bancarisation</a:t>
            </a:r>
            <a:endParaRPr lang="fr-FR" sz="1400" dirty="0">
              <a:solidFill>
                <a:schemeClr val="bg1">
                  <a:lumMod val="50000"/>
                </a:schemeClr>
              </a:solidFill>
            </a:endParaRPr>
          </a:p>
        </p:txBody>
      </p:sp>
      <p:pic>
        <p:nvPicPr>
          <p:cNvPr id="25" name="Imag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275" y="2447617"/>
            <a:ext cx="332763" cy="250377"/>
          </a:xfrm>
          <a:prstGeom prst="rect">
            <a:avLst/>
          </a:prstGeom>
        </p:spPr>
      </p:pic>
      <p:sp>
        <p:nvSpPr>
          <p:cNvPr id="27" name="ZoneTexte 26"/>
          <p:cNvSpPr txBox="1"/>
          <p:nvPr/>
        </p:nvSpPr>
        <p:spPr>
          <a:xfrm>
            <a:off x="1136037" y="2401872"/>
            <a:ext cx="8986756" cy="769441"/>
          </a:xfrm>
          <a:prstGeom prst="rect">
            <a:avLst/>
          </a:prstGeom>
          <a:noFill/>
        </p:spPr>
        <p:txBody>
          <a:bodyPr wrap="none" rtlCol="0">
            <a:spAutoFit/>
          </a:bodyPr>
          <a:lstStyle/>
          <a:p>
            <a:r>
              <a:rPr lang="fr-FR" sz="1600" b="1" dirty="0" smtClean="0">
                <a:solidFill>
                  <a:srgbClr val="C00000"/>
                </a:solidFill>
              </a:rPr>
              <a:t>Nous avons néanmoins encore quelques défis devant nous, notamment celui de l’épargne</a:t>
            </a:r>
          </a:p>
          <a:p>
            <a:pPr lvl="1"/>
            <a:r>
              <a:rPr lang="fr-FR" sz="1400" dirty="0" smtClean="0">
                <a:solidFill>
                  <a:schemeClr val="bg1">
                    <a:lumMod val="50000"/>
                  </a:schemeClr>
                </a:solidFill>
              </a:rPr>
              <a:t>La collecte d’Assurance-Vie</a:t>
            </a:r>
          </a:p>
          <a:p>
            <a:pPr lvl="1"/>
            <a:r>
              <a:rPr lang="fr-FR" sz="1400" dirty="0" smtClean="0">
                <a:solidFill>
                  <a:schemeClr val="bg1">
                    <a:lumMod val="50000"/>
                  </a:schemeClr>
                </a:solidFill>
              </a:rPr>
              <a:t>L’Epargne au sens large, qui passe par l’équipement de nos clients</a:t>
            </a:r>
            <a:endParaRPr lang="fr-FR" sz="1400" dirty="0">
              <a:solidFill>
                <a:schemeClr val="bg1">
                  <a:lumMod val="50000"/>
                </a:schemeClr>
              </a:solidFill>
            </a:endParaRPr>
          </a:p>
        </p:txBody>
      </p:sp>
      <p:pic>
        <p:nvPicPr>
          <p:cNvPr id="28" name="Imag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275" y="3397048"/>
            <a:ext cx="332763" cy="250377"/>
          </a:xfrm>
          <a:prstGeom prst="rect">
            <a:avLst/>
          </a:prstGeom>
        </p:spPr>
      </p:pic>
      <p:sp>
        <p:nvSpPr>
          <p:cNvPr id="29" name="ZoneTexte 28"/>
          <p:cNvSpPr txBox="1"/>
          <p:nvPr/>
        </p:nvSpPr>
        <p:spPr>
          <a:xfrm>
            <a:off x="1136037" y="3351303"/>
            <a:ext cx="9866804" cy="338554"/>
          </a:xfrm>
          <a:prstGeom prst="rect">
            <a:avLst/>
          </a:prstGeom>
          <a:noFill/>
        </p:spPr>
        <p:txBody>
          <a:bodyPr wrap="none" rtlCol="0">
            <a:spAutoFit/>
          </a:bodyPr>
          <a:lstStyle/>
          <a:p>
            <a:r>
              <a:rPr lang="fr-FR" sz="1600" b="1" dirty="0" smtClean="0">
                <a:solidFill>
                  <a:srgbClr val="C00000"/>
                </a:solidFill>
              </a:rPr>
              <a:t>Nos </a:t>
            </a:r>
            <a:r>
              <a:rPr lang="fr-FR" sz="1600" b="1" dirty="0" smtClean="0">
                <a:solidFill>
                  <a:srgbClr val="C00000"/>
                </a:solidFill>
              </a:rPr>
              <a:t>rangs </a:t>
            </a:r>
            <a:r>
              <a:rPr lang="fr-FR" sz="1600" b="1" dirty="0" smtClean="0">
                <a:solidFill>
                  <a:srgbClr val="C00000"/>
                </a:solidFill>
              </a:rPr>
              <a:t>commerciaux au sein des Caisses d’Epargne dessinent assez bien la stratégie à adopter</a:t>
            </a:r>
          </a:p>
        </p:txBody>
      </p:sp>
      <p:cxnSp>
        <p:nvCxnSpPr>
          <p:cNvPr id="6" name="Connecteur droit 5"/>
          <p:cNvCxnSpPr/>
          <p:nvPr/>
        </p:nvCxnSpPr>
        <p:spPr>
          <a:xfrm>
            <a:off x="1268493"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2592468"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3916443"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5236234"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6550684"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10522570"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06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randombar(horizontal)">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randombar(horizontal)">
                                      <p:cBhvr>
                                        <p:cTn id="15" dur="500"/>
                                        <p:tgtEl>
                                          <p:spTgt spid="2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randombar(horizontal)">
                                      <p:cBhvr>
                                        <p:cTn id="23" dur="500"/>
                                        <p:tgtEl>
                                          <p:spTgt spid="4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randombar(horizontal)">
                                      <p:cBhvr>
                                        <p:cTn id="29" dur="500"/>
                                        <p:tgtEl>
                                          <p:spTgt spid="48"/>
                                        </p:tgtEl>
                                      </p:cBhvr>
                                    </p:animEffect>
                                  </p:childTnLst>
                                </p:cTn>
                              </p:par>
                              <p:par>
                                <p:cTn id="30" presetID="14" presetClass="entr" presetSubtype="1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randombar(horizontal)">
                                      <p:cBhvr>
                                        <p:cTn id="32" dur="500"/>
                                        <p:tgtEl>
                                          <p:spTgt spid="28"/>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par>
                                <p:cTn id="36" presetID="14" presetClass="entr" presetSubtype="1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randombar(horizontal)">
                                      <p:cBhvr>
                                        <p:cTn id="38" dur="500"/>
                                        <p:tgtEl>
                                          <p:spTgt spid="6"/>
                                        </p:tgtEl>
                                      </p:cBhvr>
                                    </p:animEffect>
                                  </p:childTnLst>
                                </p:cTn>
                              </p:par>
                              <p:par>
                                <p:cTn id="39" presetID="14" presetClass="entr" presetSubtype="1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randombar(horizontal)">
                                      <p:cBhvr>
                                        <p:cTn id="41" dur="500"/>
                                        <p:tgtEl>
                                          <p:spTgt spid="32"/>
                                        </p:tgtEl>
                                      </p:cBhvr>
                                    </p:animEffect>
                                  </p:childTnLst>
                                </p:cTn>
                              </p:par>
                              <p:par>
                                <p:cTn id="42" presetID="14" presetClass="entr" presetSubtype="1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randombar(horizontal)">
                                      <p:cBhvr>
                                        <p:cTn id="44" dur="500"/>
                                        <p:tgtEl>
                                          <p:spTgt spid="33"/>
                                        </p:tgtEl>
                                      </p:cBhvr>
                                    </p:animEffect>
                                  </p:childTnLst>
                                </p:cTn>
                              </p:par>
                              <p:par>
                                <p:cTn id="45" presetID="14" presetClass="entr" presetSubtype="1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randombar(horizontal)">
                                      <p:cBhvr>
                                        <p:cTn id="47" dur="500"/>
                                        <p:tgtEl>
                                          <p:spTgt spid="34"/>
                                        </p:tgtEl>
                                      </p:cBhvr>
                                    </p:animEffect>
                                  </p:childTnLst>
                                </p:cTn>
                              </p:par>
                              <p:par>
                                <p:cTn id="48" presetID="14" presetClass="entr" presetSubtype="10"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randombar(horizontal)">
                                      <p:cBhvr>
                                        <p:cTn id="50" dur="500"/>
                                        <p:tgtEl>
                                          <p:spTgt spid="36"/>
                                        </p:tgtEl>
                                      </p:cBhvr>
                                    </p:animEffect>
                                  </p:childTnLst>
                                </p:cTn>
                              </p:par>
                              <p:par>
                                <p:cTn id="51" presetID="14" presetClass="entr" presetSubtype="10"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randombar(horizontal)">
                                      <p:cBhvr>
                                        <p:cTn id="53" dur="500"/>
                                        <p:tgtEl>
                                          <p:spTgt spid="45"/>
                                        </p:tgtEl>
                                      </p:cBhvr>
                                    </p:animEffect>
                                  </p:childTnLst>
                                </p:cTn>
                              </p:par>
                            </p:childTnLst>
                          </p:cTn>
                        </p:par>
                        <p:par>
                          <p:cTn id="54" fill="hold">
                            <p:stCondLst>
                              <p:cond delay="500"/>
                            </p:stCondLst>
                            <p:childTnLst>
                              <p:par>
                                <p:cTn id="55" presetID="14" presetClass="entr" presetSubtype="1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randombar(horizontal)">
                                      <p:cBhvr>
                                        <p:cTn id="57" dur="1000"/>
                                        <p:tgtEl>
                                          <p:spTgt spid="12"/>
                                        </p:tgtEl>
                                      </p:cBhvr>
                                    </p:animEffect>
                                  </p:childTnLst>
                                </p:cTn>
                              </p:par>
                              <p:par>
                                <p:cTn id="58" presetID="14" presetClass="entr" presetSubtype="10" fill="hold" grpId="0" nodeType="withEffect">
                                  <p:stCondLst>
                                    <p:cond delay="500"/>
                                  </p:stCondLst>
                                  <p:childTnLst>
                                    <p:set>
                                      <p:cBhvr>
                                        <p:cTn id="59" dur="1" fill="hold">
                                          <p:stCondLst>
                                            <p:cond delay="0"/>
                                          </p:stCondLst>
                                        </p:cTn>
                                        <p:tgtEl>
                                          <p:spTgt spid="38"/>
                                        </p:tgtEl>
                                        <p:attrNameLst>
                                          <p:attrName>style.visibility</p:attrName>
                                        </p:attrNameLst>
                                      </p:cBhvr>
                                      <p:to>
                                        <p:strVal val="visible"/>
                                      </p:to>
                                    </p:set>
                                    <p:animEffect transition="in" filter="randombar(horizontal)">
                                      <p:cBhvr>
                                        <p:cTn id="60" dur="1000"/>
                                        <p:tgtEl>
                                          <p:spTgt spid="38"/>
                                        </p:tgtEl>
                                      </p:cBhvr>
                                    </p:animEffect>
                                  </p:childTnLst>
                                </p:cTn>
                              </p:par>
                              <p:par>
                                <p:cTn id="61" presetID="14" presetClass="entr" presetSubtype="10" fill="hold" grpId="0" nodeType="withEffect">
                                  <p:stCondLst>
                                    <p:cond delay="90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1000"/>
                                        <p:tgtEl>
                                          <p:spTgt spid="40"/>
                                        </p:tgtEl>
                                      </p:cBhvr>
                                    </p:animEffect>
                                  </p:childTnLst>
                                </p:cTn>
                              </p:par>
                              <p:par>
                                <p:cTn id="64" presetID="14" presetClass="entr" presetSubtype="10" fill="hold" grpId="0" nodeType="withEffect">
                                  <p:stCondLst>
                                    <p:cond delay="1300"/>
                                  </p:stCondLst>
                                  <p:childTnLst>
                                    <p:set>
                                      <p:cBhvr>
                                        <p:cTn id="65" dur="1" fill="hold">
                                          <p:stCondLst>
                                            <p:cond delay="0"/>
                                          </p:stCondLst>
                                        </p:cTn>
                                        <p:tgtEl>
                                          <p:spTgt spid="41"/>
                                        </p:tgtEl>
                                        <p:attrNameLst>
                                          <p:attrName>style.visibility</p:attrName>
                                        </p:attrNameLst>
                                      </p:cBhvr>
                                      <p:to>
                                        <p:strVal val="visible"/>
                                      </p:to>
                                    </p:set>
                                    <p:animEffect transition="in" filter="randombar(horizontal)">
                                      <p:cBhvr>
                                        <p:cTn id="66" dur="1000"/>
                                        <p:tgtEl>
                                          <p:spTgt spid="41"/>
                                        </p:tgtEl>
                                      </p:cBhvr>
                                    </p:animEffect>
                                  </p:childTnLst>
                                </p:cTn>
                              </p:par>
                              <p:par>
                                <p:cTn id="67" presetID="14" presetClass="entr" presetSubtype="10" fill="hold" grpId="0" nodeType="withEffect">
                                  <p:stCondLst>
                                    <p:cond delay="1600"/>
                                  </p:stCondLst>
                                  <p:childTnLst>
                                    <p:set>
                                      <p:cBhvr>
                                        <p:cTn id="68" dur="1" fill="hold">
                                          <p:stCondLst>
                                            <p:cond delay="0"/>
                                          </p:stCondLst>
                                        </p:cTn>
                                        <p:tgtEl>
                                          <p:spTgt spid="39"/>
                                        </p:tgtEl>
                                        <p:attrNameLst>
                                          <p:attrName>style.visibility</p:attrName>
                                        </p:attrNameLst>
                                      </p:cBhvr>
                                      <p:to>
                                        <p:strVal val="visible"/>
                                      </p:to>
                                    </p:set>
                                    <p:animEffect transition="in" filter="randombar(horizontal)">
                                      <p:cBhvr>
                                        <p:cTn id="69"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p:bldAsOne/>
      </p:bldGraphic>
      <p:bldP spid="47" grpId="0"/>
      <p:bldP spid="48" grpId="0"/>
      <p:bldP spid="12" grpId="0"/>
      <p:bldP spid="38" grpId="0"/>
      <p:bldP spid="39" grpId="0"/>
      <p:bldP spid="40" grpId="0"/>
      <p:bldP spid="41" grpId="0"/>
      <p:bldP spid="4" grpId="0"/>
      <p:bldP spid="27"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a:xfrm>
            <a:off x="2447595" y="332657"/>
            <a:ext cx="9904062" cy="672075"/>
          </a:xfrm>
        </p:spPr>
        <p:txBody>
          <a:bodyPr>
            <a:noAutofit/>
          </a:bodyPr>
          <a:lstStyle/>
          <a:p>
            <a:pPr>
              <a:spcBef>
                <a:spcPts val="0"/>
              </a:spcBef>
            </a:pPr>
            <a:r>
              <a:rPr lang="fr-FR" sz="1800" b="1" dirty="0"/>
              <a:t>Notre temps fort </a:t>
            </a:r>
            <a:r>
              <a:rPr lang="fr-FR" sz="1800" b="1" i="1" dirty="0" smtClean="0"/>
              <a:t>Réussir </a:t>
            </a:r>
            <a:r>
              <a:rPr lang="fr-FR" sz="1800" b="1" i="1" dirty="0"/>
              <a:t>Ensemble Saison </a:t>
            </a:r>
            <a:r>
              <a:rPr lang="fr-FR" sz="1800" b="1" i="1" dirty="0" smtClean="0"/>
              <a:t>2</a:t>
            </a:r>
            <a:r>
              <a:rPr lang="fr-FR" sz="1800" b="1" dirty="0" smtClean="0"/>
              <a:t> </a:t>
            </a:r>
            <a:r>
              <a:rPr lang="fr-FR" sz="1800" b="1" dirty="0"/>
              <a:t>s’inscrit pleinement dans cette ambition </a:t>
            </a:r>
            <a:endParaRPr lang="fr-FR" sz="1800" b="1" dirty="0" smtClean="0"/>
          </a:p>
          <a:p>
            <a:pPr>
              <a:spcBef>
                <a:spcPts val="0"/>
              </a:spcBef>
            </a:pPr>
            <a:r>
              <a:rPr lang="fr-FR" sz="1800" b="1" dirty="0" smtClean="0"/>
              <a:t>et </a:t>
            </a:r>
            <a:r>
              <a:rPr lang="fr-FR" sz="1800" b="1" dirty="0"/>
              <a:t>vise à aligner toutes les énergies durant 8 </a:t>
            </a:r>
            <a:r>
              <a:rPr lang="fr-FR" sz="1800" b="1" dirty="0" smtClean="0"/>
              <a:t>semaines</a:t>
            </a:r>
            <a:endParaRPr lang="fr-FR" sz="1800" b="1" dirty="0"/>
          </a:p>
        </p:txBody>
      </p:sp>
      <p:sp>
        <p:nvSpPr>
          <p:cNvPr id="5" name="Titre 4"/>
          <p:cNvSpPr>
            <a:spLocks noGrp="1"/>
          </p:cNvSpPr>
          <p:nvPr>
            <p:ph type="ctrTitle"/>
          </p:nvPr>
        </p:nvSpPr>
        <p:spPr/>
        <p:txBody>
          <a:bodyPr/>
          <a:lstStyle/>
          <a:p>
            <a:r>
              <a:rPr lang="fr-FR" sz="1300" dirty="0"/>
              <a:t>Point d’étape et Challenge</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2" name="Espace réservé du contenu 2"/>
          <p:cNvSpPr txBox="1">
            <a:spLocks/>
          </p:cNvSpPr>
          <p:nvPr/>
        </p:nvSpPr>
        <p:spPr>
          <a:xfrm>
            <a:off x="1922396" y="1540542"/>
            <a:ext cx="9480160" cy="685834"/>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buNone/>
            </a:pPr>
            <a:r>
              <a:rPr lang="fr-FR" sz="1500" b="1" i="1" dirty="0">
                <a:solidFill>
                  <a:srgbClr val="C00000"/>
                </a:solidFill>
              </a:rPr>
              <a:t>Chaque agence a du </a:t>
            </a:r>
            <a:r>
              <a:rPr lang="fr-FR" sz="1500" b="1" i="1" dirty="0" smtClean="0">
                <a:solidFill>
                  <a:srgbClr val="C00000"/>
                </a:solidFill>
              </a:rPr>
              <a:t>17 mai </a:t>
            </a:r>
            <a:r>
              <a:rPr lang="fr-FR" sz="1500" b="1" i="1" dirty="0">
                <a:solidFill>
                  <a:srgbClr val="C00000"/>
                </a:solidFill>
              </a:rPr>
              <a:t>au </a:t>
            </a:r>
            <a:r>
              <a:rPr lang="fr-FR" sz="1500" b="1" i="1" dirty="0" smtClean="0">
                <a:solidFill>
                  <a:srgbClr val="C00000"/>
                </a:solidFill>
              </a:rPr>
              <a:t>10 </a:t>
            </a:r>
            <a:r>
              <a:rPr lang="fr-FR" sz="1500" b="1" i="1" dirty="0">
                <a:solidFill>
                  <a:srgbClr val="C00000"/>
                </a:solidFill>
              </a:rPr>
              <a:t>juillet pour atteindre des objectifs définis et mesurés à l’</a:t>
            </a:r>
            <a:r>
              <a:rPr lang="fr-FR" sz="1500" b="1" i="1" dirty="0" err="1">
                <a:solidFill>
                  <a:srgbClr val="C00000"/>
                </a:solidFill>
              </a:rPr>
              <a:t>etp</a:t>
            </a:r>
            <a:endParaRPr lang="fr-FR" sz="1500" b="1" i="1" dirty="0">
              <a:solidFill>
                <a:srgbClr val="C00000"/>
              </a:solidFill>
            </a:endParaRPr>
          </a:p>
        </p:txBody>
      </p:sp>
      <p:graphicFrame>
        <p:nvGraphicFramePr>
          <p:cNvPr id="6" name="Tableau 5"/>
          <p:cNvGraphicFramePr>
            <a:graphicFrameLocks noGrp="1"/>
          </p:cNvGraphicFramePr>
          <p:nvPr>
            <p:extLst>
              <p:ext uri="{D42A27DB-BD31-4B8C-83A1-F6EECF244321}">
                <p14:modId xmlns:p14="http://schemas.microsoft.com/office/powerpoint/2010/main" val="2583895791"/>
              </p:ext>
            </p:extLst>
          </p:nvPr>
        </p:nvGraphicFramePr>
        <p:xfrm>
          <a:off x="638173" y="2121583"/>
          <a:ext cx="10764379" cy="3545071"/>
        </p:xfrm>
        <a:graphic>
          <a:graphicData uri="http://schemas.openxmlformats.org/drawingml/2006/table">
            <a:tbl>
              <a:tblPr/>
              <a:tblGrid>
                <a:gridCol w="1227064">
                  <a:extLst>
                    <a:ext uri="{9D8B030D-6E8A-4147-A177-3AD203B41FA5}">
                      <a16:colId xmlns:a16="http://schemas.microsoft.com/office/drawing/2014/main" val="2438682168"/>
                    </a:ext>
                  </a:extLst>
                </a:gridCol>
                <a:gridCol w="923745">
                  <a:extLst>
                    <a:ext uri="{9D8B030D-6E8A-4147-A177-3AD203B41FA5}">
                      <a16:colId xmlns:a16="http://schemas.microsoft.com/office/drawing/2014/main" val="328210083"/>
                    </a:ext>
                  </a:extLst>
                </a:gridCol>
                <a:gridCol w="1230510">
                  <a:extLst>
                    <a:ext uri="{9D8B030D-6E8A-4147-A177-3AD203B41FA5}">
                      <a16:colId xmlns:a16="http://schemas.microsoft.com/office/drawing/2014/main" val="432223124"/>
                    </a:ext>
                  </a:extLst>
                </a:gridCol>
                <a:gridCol w="1230510">
                  <a:extLst>
                    <a:ext uri="{9D8B030D-6E8A-4147-A177-3AD203B41FA5}">
                      <a16:colId xmlns:a16="http://schemas.microsoft.com/office/drawing/2014/main" val="761247471"/>
                    </a:ext>
                  </a:extLst>
                </a:gridCol>
                <a:gridCol w="1230510">
                  <a:extLst>
                    <a:ext uri="{9D8B030D-6E8A-4147-A177-3AD203B41FA5}">
                      <a16:colId xmlns:a16="http://schemas.microsoft.com/office/drawing/2014/main" val="3810003775"/>
                    </a:ext>
                  </a:extLst>
                </a:gridCol>
                <a:gridCol w="1230510">
                  <a:extLst>
                    <a:ext uri="{9D8B030D-6E8A-4147-A177-3AD203B41FA5}">
                      <a16:colId xmlns:a16="http://schemas.microsoft.com/office/drawing/2014/main" val="38141173"/>
                    </a:ext>
                  </a:extLst>
                </a:gridCol>
                <a:gridCol w="1230510">
                  <a:extLst>
                    <a:ext uri="{9D8B030D-6E8A-4147-A177-3AD203B41FA5}">
                      <a16:colId xmlns:a16="http://schemas.microsoft.com/office/drawing/2014/main" val="930613896"/>
                    </a:ext>
                  </a:extLst>
                </a:gridCol>
                <a:gridCol w="1230510">
                  <a:extLst>
                    <a:ext uri="{9D8B030D-6E8A-4147-A177-3AD203B41FA5}">
                      <a16:colId xmlns:a16="http://schemas.microsoft.com/office/drawing/2014/main" val="2668699627"/>
                    </a:ext>
                  </a:extLst>
                </a:gridCol>
                <a:gridCol w="1230510">
                  <a:extLst>
                    <a:ext uri="{9D8B030D-6E8A-4147-A177-3AD203B41FA5}">
                      <a16:colId xmlns:a16="http://schemas.microsoft.com/office/drawing/2014/main" val="2497671664"/>
                    </a:ext>
                  </a:extLst>
                </a:gridCol>
              </a:tblGrid>
              <a:tr h="353308">
                <a:tc gridSpan="2">
                  <a:txBody>
                    <a:bodyPr/>
                    <a:lstStyle/>
                    <a:p>
                      <a:pPr algn="ctr" fontAlgn="ctr"/>
                      <a:endParaRPr lang="fr-FR" sz="1800" b="0" i="0" u="none" strike="noStrike" dirty="0">
                        <a:solidFill>
                          <a:srgbClr val="000000"/>
                        </a:solidFill>
                        <a:effectLst/>
                        <a:latin typeface="Arial" panose="020B0604020202020204" pitchFamily="34" charset="0"/>
                      </a:endParaRPr>
                    </a:p>
                  </a:txBody>
                  <a:tcPr marL="9525" marR="9525" marT="9525" marB="0" anchor="ctr">
                    <a:lnL>
                      <a:noFill/>
                    </a:lnL>
                    <a:lnR w="19050" cap="flat" cmpd="sng" algn="ctr">
                      <a:solidFill>
                        <a:srgbClr val="FFFFFF"/>
                      </a:solidFill>
                      <a:prstDash val="solid"/>
                      <a:round/>
                      <a:headEnd type="none" w="med" len="med"/>
                      <a:tailEnd type="none" w="med" len="med"/>
                    </a:lnR>
                    <a:lnT>
                      <a:noFill/>
                    </a:lnT>
                    <a:lnB>
                      <a:noFill/>
                    </a:lnB>
                  </a:tcPr>
                </a:tc>
                <a:tc hMerge="1">
                  <a:txBody>
                    <a:bodyPr/>
                    <a:lstStyle/>
                    <a:p>
                      <a:endParaRPr lang="fr-FR"/>
                    </a:p>
                  </a:txBody>
                  <a:tcPr/>
                </a:tc>
                <a:tc>
                  <a:txBody>
                    <a:bodyPr/>
                    <a:lstStyle/>
                    <a:p>
                      <a:pPr algn="ctr" fontAlgn="ctr"/>
                      <a:r>
                        <a:rPr lang="fr-FR" sz="1600" b="1" i="0" u="none" strike="noStrike" dirty="0">
                          <a:solidFill>
                            <a:srgbClr val="FFFFFF"/>
                          </a:solidFill>
                          <a:effectLst/>
                          <a:latin typeface="Calibri" panose="020F0502020204030204" pitchFamily="34" charset="0"/>
                        </a:rPr>
                        <a:t>IARD</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600" b="1" i="0" u="none" strike="noStrike">
                          <a:solidFill>
                            <a:srgbClr val="FFFFFF"/>
                          </a:solidFill>
                          <a:effectLst/>
                          <a:latin typeface="Calibri" panose="020F0502020204030204" pitchFamily="34" charset="0"/>
                        </a:rPr>
                        <a:t>Prévoyance</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600" b="1" i="0" u="none" strike="noStrike">
                          <a:solidFill>
                            <a:srgbClr val="FFFFFF"/>
                          </a:solidFill>
                          <a:effectLst/>
                          <a:latin typeface="Calibri" panose="020F0502020204030204" pitchFamily="34" charset="0"/>
                        </a:rPr>
                        <a:t>Crédit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gridSpan="2">
                  <a:txBody>
                    <a:bodyPr/>
                    <a:lstStyle/>
                    <a:p>
                      <a:pPr algn="ctr" fontAlgn="ctr"/>
                      <a:r>
                        <a:rPr lang="fr-FR" sz="1600" b="1" i="0" u="none" strike="noStrike">
                          <a:solidFill>
                            <a:srgbClr val="FFFFFF"/>
                          </a:solidFill>
                          <a:effectLst/>
                          <a:latin typeface="Calibri" panose="020F0502020204030204" pitchFamily="34" charset="0"/>
                        </a:rPr>
                        <a:t>Épargne</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hMerge="1">
                  <a:txBody>
                    <a:bodyPr/>
                    <a:lstStyle/>
                    <a:p>
                      <a:endParaRPr lang="fr-FR"/>
                    </a:p>
                  </a:txBody>
                  <a:tcPr/>
                </a:tc>
                <a:tc gridSpan="2">
                  <a:txBody>
                    <a:bodyPr/>
                    <a:lstStyle/>
                    <a:p>
                      <a:pPr algn="ctr" fontAlgn="ctr"/>
                      <a:r>
                        <a:rPr lang="fr-FR" sz="1600" b="1" i="0" u="none" strike="noStrike" dirty="0">
                          <a:solidFill>
                            <a:srgbClr val="FFFFFF"/>
                          </a:solidFill>
                          <a:effectLst/>
                          <a:latin typeface="Calibri" panose="020F0502020204030204" pitchFamily="34" charset="0"/>
                        </a:rPr>
                        <a:t>Bancarisation</a:t>
                      </a:r>
                    </a:p>
                  </a:txBody>
                  <a:tcPr marL="9525" marR="9525" marT="9525" marB="0" anchor="ctr">
                    <a:lnL w="19050" cap="flat" cmpd="sng" algn="ctr">
                      <a:solidFill>
                        <a:srgbClr val="FFFFFF"/>
                      </a:solidFill>
                      <a:prstDash val="solid"/>
                      <a:round/>
                      <a:headEnd type="none" w="med" len="med"/>
                      <a:tailEnd type="none" w="med" len="med"/>
                    </a:lnL>
                    <a:lnR>
                      <a:noFill/>
                    </a:lnR>
                    <a:lnT>
                      <a:noFill/>
                    </a:lnT>
                    <a:lnB>
                      <a:noFill/>
                    </a:lnB>
                    <a:solidFill>
                      <a:srgbClr val="C00000"/>
                    </a:solidFill>
                  </a:tcPr>
                </a:tc>
                <a:tc hMerge="1">
                  <a:txBody>
                    <a:bodyPr/>
                    <a:lstStyle/>
                    <a:p>
                      <a:endParaRPr lang="fr-FR"/>
                    </a:p>
                  </a:txBody>
                  <a:tcPr/>
                </a:tc>
                <a:extLst>
                  <a:ext uri="{0D108BD9-81ED-4DB2-BD59-A6C34878D82A}">
                    <a16:rowId xmlns:a16="http://schemas.microsoft.com/office/drawing/2014/main" val="1744717165"/>
                  </a:ext>
                </a:extLst>
              </a:tr>
              <a:tr h="277430">
                <a:tc rowSpan="2" gridSpan="2">
                  <a:txBody>
                    <a:bodyPr/>
                    <a:lstStyle/>
                    <a:p>
                      <a:pPr algn="ctr" fontAlgn="ctr"/>
                      <a:endParaRPr lang="fr-FR" sz="1800" b="0" i="0" u="none" strike="noStrike" dirty="0">
                        <a:solidFill>
                          <a:srgbClr val="000000"/>
                        </a:solidFill>
                        <a:effectLst/>
                        <a:latin typeface="Arial" panose="020B0604020202020204" pitchFamily="34" charset="0"/>
                      </a:endParaRPr>
                    </a:p>
                  </a:txBody>
                  <a:tcPr marL="9525" marR="9525" marT="9525" marB="0" anchor="ctr">
                    <a:lnL>
                      <a:noFill/>
                    </a:lnL>
                    <a:lnR w="19050" cap="flat" cmpd="sng" algn="ctr">
                      <a:solidFill>
                        <a:srgbClr val="FFFFFF"/>
                      </a:solidFill>
                      <a:prstDash val="solid"/>
                      <a:round/>
                      <a:headEnd type="none" w="med" len="med"/>
                      <a:tailEnd type="none" w="med" len="med"/>
                    </a:lnR>
                    <a:lnT>
                      <a:noFill/>
                    </a:lnT>
                    <a:lnB>
                      <a:noFill/>
                    </a:lnB>
                  </a:tcPr>
                </a:tc>
                <a:tc rowSpan="2" hMerge="1">
                  <a:txBody>
                    <a:bodyPr/>
                    <a:lstStyle/>
                    <a:p>
                      <a:endParaRPr lang="fr-FR"/>
                    </a:p>
                  </a:txBody>
                  <a:tcPr/>
                </a:tc>
                <a:tc>
                  <a:txBody>
                    <a:bodyPr/>
                    <a:lstStyle/>
                    <a:p>
                      <a:pPr algn="ctr" fontAlgn="ctr"/>
                      <a:r>
                        <a:rPr lang="fr-FR" sz="1000" b="1" i="0" u="none" strike="noStrike" dirty="0" smtClean="0">
                          <a:solidFill>
                            <a:srgbClr val="FFFFFF"/>
                          </a:solidFill>
                          <a:effectLst/>
                          <a:latin typeface="Calibri" panose="020F0502020204030204" pitchFamily="34" charset="0"/>
                        </a:rPr>
                        <a:t>Auto + 2roues + MRH + Santé + GAV</a:t>
                      </a:r>
                      <a:endParaRPr lang="fr-FR" sz="1000" b="1"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algn="ctr" fontAlgn="ctr"/>
                      <a:r>
                        <a:rPr lang="es-ES" sz="1000" b="1" i="0" u="none" strike="noStrike" dirty="0">
                          <a:solidFill>
                            <a:srgbClr val="FFFFFF"/>
                          </a:solidFill>
                          <a:effectLst/>
                          <a:latin typeface="Calibri" panose="020F0502020204030204" pitchFamily="34" charset="0"/>
                        </a:rPr>
                        <a:t>PJ (0,80)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SF (1,20)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ESO (1,20)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SU (0,80)</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smtClean="0">
                          <a:solidFill>
                            <a:srgbClr val="FFFFFF"/>
                          </a:solidFill>
                          <a:effectLst/>
                          <a:latin typeface="Calibri" panose="020F0502020204030204" pitchFamily="34" charset="0"/>
                        </a:rPr>
                        <a:t>Crédit Consommation hors Crédit Projet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smtClean="0">
                          <a:solidFill>
                            <a:srgbClr val="FFFFFF"/>
                          </a:solidFill>
                          <a:effectLst/>
                          <a:latin typeface="Calibri" panose="020F0502020204030204" pitchFamily="34" charset="0"/>
                        </a:rPr>
                        <a:t>Assurance Vie </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algn="ctr" rtl="0" fontAlgn="ctr"/>
                      <a:r>
                        <a:rPr lang="fr-FR" sz="1000" b="1" i="0" u="none" strike="noStrike" dirty="0">
                          <a:solidFill>
                            <a:srgbClr val="FFFFFF"/>
                          </a:solidFill>
                          <a:effectLst/>
                          <a:latin typeface="Calibri" panose="020F0502020204030204" pitchFamily="34" charset="0"/>
                        </a:rPr>
                        <a:t>Tous produits </a:t>
                      </a:r>
                      <a:r>
                        <a:rPr lang="fr-FR" sz="1000" b="1" i="0" u="none" strike="noStrike" dirty="0" smtClean="0">
                          <a:solidFill>
                            <a:srgbClr val="FFFFFF"/>
                          </a:solidFill>
                          <a:effectLst/>
                          <a:latin typeface="Calibri" panose="020F0502020204030204" pitchFamily="34" charset="0"/>
                        </a:rPr>
                        <a:t/>
                      </a:r>
                      <a:br>
                        <a:rPr lang="fr-FR" sz="1000" b="1" i="0" u="none" strike="noStrike" dirty="0" smtClean="0">
                          <a:solidFill>
                            <a:srgbClr val="FFFFFF"/>
                          </a:solidFill>
                          <a:effectLst/>
                          <a:latin typeface="Calibri" panose="020F0502020204030204" pitchFamily="34" charset="0"/>
                        </a:rPr>
                      </a:br>
                      <a:r>
                        <a:rPr lang="fr-FR" sz="800" b="1" i="0" u="none" strike="noStrike" dirty="0" smtClean="0">
                          <a:solidFill>
                            <a:srgbClr val="FFFFFF"/>
                          </a:solidFill>
                          <a:effectLst/>
                          <a:latin typeface="Calibri" panose="020F0502020204030204" pitchFamily="34" charset="0"/>
                        </a:rPr>
                        <a:t>(</a:t>
                      </a:r>
                      <a:r>
                        <a:rPr lang="fr-FR" sz="800" b="1" i="0" u="none" strike="noStrike" dirty="0">
                          <a:solidFill>
                            <a:srgbClr val="FFFFFF"/>
                          </a:solidFill>
                          <a:effectLst/>
                          <a:latin typeface="Calibri" panose="020F0502020204030204" pitchFamily="34" charset="0"/>
                        </a:rPr>
                        <a:t>idem PV)</a:t>
                      </a:r>
                      <a:endParaRPr lang="fr-FR" sz="1000" b="1"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algn="ctr" fontAlgn="ctr"/>
                      <a:r>
                        <a:rPr lang="fr-FR" sz="1000" b="1" i="0" u="none" strike="noStrike" dirty="0">
                          <a:solidFill>
                            <a:srgbClr val="FFFFFF"/>
                          </a:solidFill>
                          <a:effectLst/>
                          <a:latin typeface="Calibri" panose="020F0502020204030204" pitchFamily="34" charset="0"/>
                        </a:rPr>
                        <a:t>Formules Hors </a:t>
                      </a:r>
                      <a:r>
                        <a:rPr lang="fr-FR" sz="1000" b="1" i="0" u="none" strike="noStrike" dirty="0" err="1">
                          <a:solidFill>
                            <a:srgbClr val="FFFFFF"/>
                          </a:solidFill>
                          <a:effectLst/>
                          <a:latin typeface="Calibri" panose="020F0502020204030204" pitchFamily="34" charset="0"/>
                        </a:rPr>
                        <a:t>Transf</a:t>
                      </a:r>
                      <a:r>
                        <a:rPr lang="fr-FR" sz="1000" b="1" i="0" u="none" strike="noStrike" dirty="0">
                          <a:solidFill>
                            <a:srgbClr val="FFFFFF"/>
                          </a:solidFill>
                          <a:effectLst/>
                          <a:latin typeface="Calibri" panose="020F0502020204030204" pitchFamily="34" charset="0"/>
                        </a:rPr>
                        <a: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algn="ctr" fontAlgn="ctr"/>
                      <a:r>
                        <a:rPr lang="fr-FR" sz="1000" b="1" i="0" u="none" strike="noStrike" dirty="0" smtClean="0">
                          <a:solidFill>
                            <a:srgbClr val="FFFFFF"/>
                          </a:solidFill>
                          <a:effectLst/>
                          <a:latin typeface="Calibri" panose="020F0502020204030204" pitchFamily="34" charset="0"/>
                        </a:rPr>
                        <a:t>Critère</a:t>
                      </a:r>
                      <a:r>
                        <a:rPr lang="fr-FR" sz="1000" b="1" i="0" u="none" strike="noStrike" baseline="0" dirty="0" smtClean="0">
                          <a:solidFill>
                            <a:srgbClr val="FFFFFF"/>
                          </a:solidFill>
                          <a:effectLst/>
                          <a:latin typeface="Calibri" panose="020F0502020204030204" pitchFamily="34" charset="0"/>
                        </a:rPr>
                        <a:t> </a:t>
                      </a:r>
                      <a:r>
                        <a:rPr lang="fr-FR" sz="1000" b="1" i="0" u="none" strike="noStrike" dirty="0" smtClean="0">
                          <a:solidFill>
                            <a:srgbClr val="FFFFFF"/>
                          </a:solidFill>
                          <a:effectLst/>
                          <a:latin typeface="Calibri" panose="020F0502020204030204" pitchFamily="34" charset="0"/>
                        </a:rPr>
                        <a:t>BONUS </a:t>
                      </a:r>
                    </a:p>
                    <a:p>
                      <a:pPr algn="ctr" fontAlgn="ctr"/>
                      <a:r>
                        <a:rPr lang="fr-FR" sz="1000" b="1" i="0" u="none" strike="noStrike" dirty="0" smtClean="0">
                          <a:solidFill>
                            <a:srgbClr val="FFFFFF"/>
                          </a:solidFill>
                          <a:effectLst/>
                          <a:latin typeface="Calibri" panose="020F0502020204030204" pitchFamily="34" charset="0"/>
                        </a:rPr>
                        <a:t>Cartes </a:t>
                      </a:r>
                      <a:r>
                        <a:rPr lang="fr-FR" sz="1000" b="1" i="0" u="none" strike="noStrike" dirty="0">
                          <a:solidFill>
                            <a:srgbClr val="FFFFFF"/>
                          </a:solidFill>
                          <a:effectLst/>
                          <a:latin typeface="Calibri" panose="020F0502020204030204" pitchFamily="34" charset="0"/>
                        </a:rPr>
                        <a:t>Premium DD</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extLst>
                  <a:ext uri="{0D108BD9-81ED-4DB2-BD59-A6C34878D82A}">
                    <a16:rowId xmlns:a16="http://schemas.microsoft.com/office/drawing/2014/main" val="862172357"/>
                  </a:ext>
                </a:extLst>
              </a:tr>
              <a:tr h="277430">
                <a:tc gridSpan="2" vMerge="1">
                  <a:txBody>
                    <a:bodyPr/>
                    <a:lstStyle/>
                    <a:p>
                      <a:endParaRPr lang="fr-FR"/>
                    </a:p>
                  </a:txBody>
                  <a:tcPr/>
                </a:tc>
                <a:tc hMerge="1" vMerge="1">
                  <a:txBody>
                    <a:bodyPr/>
                    <a:lstStyle/>
                    <a:p>
                      <a:endParaRPr lang="fr-FR"/>
                    </a:p>
                  </a:txBody>
                  <a:tcPr/>
                </a:tc>
                <a:tc>
                  <a:txBody>
                    <a:bodyPr/>
                    <a:lstStyle/>
                    <a:p>
                      <a:pPr algn="ctr" fontAlgn="ctr"/>
                      <a:r>
                        <a:rPr lang="fr-FR" sz="800" b="0" i="0" u="none" strike="noStrike" dirty="0" err="1">
                          <a:solidFill>
                            <a:srgbClr val="FFFFFF"/>
                          </a:solidFill>
                          <a:effectLst/>
                          <a:latin typeface="Calibri" panose="020F0502020204030204" pitchFamily="34" charset="0"/>
                        </a:rPr>
                        <a:t>V</a:t>
                      </a:r>
                      <a:r>
                        <a:rPr lang="fr-FR" sz="800" b="0" i="0" u="none" strike="noStrike" baseline="30000" dirty="0" err="1">
                          <a:solidFill>
                            <a:srgbClr val="FFFFFF"/>
                          </a:solidFill>
                          <a:effectLst/>
                          <a:latin typeface="Calibri" panose="020F0502020204030204" pitchFamily="34" charset="0"/>
                        </a:rPr>
                        <a:t>tes</a:t>
                      </a:r>
                      <a:r>
                        <a:rPr lang="fr-FR" sz="800" b="0" i="0" u="none" strike="noStrike" dirty="0">
                          <a:solidFill>
                            <a:srgbClr val="FFFFFF"/>
                          </a:solidFill>
                          <a:effectLst/>
                          <a:latin typeface="Calibri" panose="020F0502020204030204" pitchFamily="34" charset="0"/>
                        </a:rPr>
                        <a:t> </a:t>
                      </a:r>
                      <a:r>
                        <a:rPr lang="fr-FR" sz="800" b="0" i="0" u="none" strike="noStrike" dirty="0" smtClean="0">
                          <a:solidFill>
                            <a:srgbClr val="FFFFFF"/>
                          </a:solidFill>
                          <a:effectLst/>
                          <a:latin typeface="Calibri" panose="020F0502020204030204" pitchFamily="34" charset="0"/>
                        </a:rPr>
                        <a:t>Brutes</a:t>
                      </a:r>
                      <a:endParaRPr lang="fr-FR" sz="800" b="0"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err="1">
                          <a:solidFill>
                            <a:srgbClr val="FFFFFF"/>
                          </a:solidFill>
                          <a:effectLst/>
                          <a:latin typeface="Calibri" panose="020F0502020204030204" pitchFamily="34" charset="0"/>
                        </a:rPr>
                        <a:t>V</a:t>
                      </a:r>
                      <a:r>
                        <a:rPr lang="fr-FR" sz="800" b="0" i="0" u="none" strike="noStrike" baseline="30000" dirty="0" err="1">
                          <a:solidFill>
                            <a:srgbClr val="FFFFFF"/>
                          </a:solidFill>
                          <a:effectLst/>
                          <a:latin typeface="Calibri" panose="020F0502020204030204" pitchFamily="34" charset="0"/>
                        </a:rPr>
                        <a:t>tes</a:t>
                      </a:r>
                      <a:r>
                        <a:rPr lang="fr-FR" sz="800" b="0" i="0" u="none" strike="noStrike" dirty="0">
                          <a:solidFill>
                            <a:srgbClr val="FFFFFF"/>
                          </a:solidFill>
                          <a:effectLst/>
                          <a:latin typeface="Calibri" panose="020F0502020204030204" pitchFamily="34" charset="0"/>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a:solidFill>
                            <a:srgbClr val="FFFFFF"/>
                          </a:solidFill>
                          <a:effectLst/>
                          <a:latin typeface="Calibri" panose="020F0502020204030204" pitchFamily="34" charset="0"/>
                        </a:rPr>
                        <a:t>Engagement (k€)</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smtClean="0">
                          <a:solidFill>
                            <a:srgbClr val="FFFFFF"/>
                          </a:solidFill>
                          <a:effectLst/>
                          <a:latin typeface="Calibri" panose="020F0502020204030204" pitchFamily="34" charset="0"/>
                        </a:rPr>
                        <a:t>CA </a:t>
                      </a:r>
                      <a:r>
                        <a:rPr lang="fr-FR" sz="800" b="0" i="0" u="none" strike="noStrike" dirty="0">
                          <a:solidFill>
                            <a:srgbClr val="FFFFFF"/>
                          </a:solidFill>
                          <a:effectLst/>
                          <a:latin typeface="Calibri" panose="020F0502020204030204" pitchFamily="34" charset="0"/>
                        </a:rPr>
                        <a:t>en k</a:t>
                      </a:r>
                      <a:r>
                        <a:rPr lang="fr-FR" sz="800" b="0" i="0" u="none" strike="noStrike" dirty="0" smtClean="0">
                          <a:solidFill>
                            <a:srgbClr val="FFFFFF"/>
                          </a:solidFill>
                          <a:effectLst/>
                          <a:latin typeface="Calibri" panose="020F0502020204030204" pitchFamily="34" charset="0"/>
                        </a:rPr>
                        <a:t>€</a:t>
                      </a:r>
                      <a:endParaRPr lang="fr-FR" sz="800" b="0"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3706545532"/>
                  </a:ext>
                </a:extLst>
              </a:tr>
              <a:tr h="535009">
                <a:tc gridSpan="2">
                  <a:txBody>
                    <a:bodyPr/>
                    <a:lstStyle/>
                    <a:p>
                      <a:pPr algn="ctr" fontAlgn="ctr"/>
                      <a:r>
                        <a:rPr lang="fr-FR" sz="1100" b="1" i="0" u="none" strike="noStrike" dirty="0">
                          <a:solidFill>
                            <a:srgbClr val="C00000"/>
                          </a:solidFill>
                          <a:effectLst/>
                          <a:latin typeface="Calibri" panose="020F0502020204030204" pitchFamily="34" charset="0"/>
                        </a:rPr>
                        <a:t>Réalisation Hebdo/</a:t>
                      </a:r>
                      <a:r>
                        <a:rPr lang="fr-FR" sz="1100" b="1" i="0" u="none" strike="noStrike" dirty="0" err="1">
                          <a:solidFill>
                            <a:srgbClr val="C00000"/>
                          </a:solidFill>
                          <a:effectLst/>
                          <a:latin typeface="Calibri" panose="020F0502020204030204" pitchFamily="34" charset="0"/>
                        </a:rPr>
                        <a:t>etp</a:t>
                      </a:r>
                      <a:r>
                        <a:rPr lang="fr-FR" sz="1100" b="1" i="0" u="none" strike="noStrike" dirty="0">
                          <a:solidFill>
                            <a:srgbClr val="C00000"/>
                          </a:solidFill>
                          <a:effectLst/>
                          <a:latin typeface="Calibri" panose="020F0502020204030204" pitchFamily="34" charset="0"/>
                        </a:rPr>
                        <a:t> </a:t>
                      </a:r>
                      <a:endParaRPr lang="fr-FR" sz="1100" b="1" i="0" u="none" strike="noStrike" dirty="0" smtClean="0">
                        <a:solidFill>
                          <a:srgbClr val="C00000"/>
                        </a:solidFill>
                        <a:effectLst/>
                        <a:latin typeface="Calibri" panose="020F0502020204030204" pitchFamily="34" charset="0"/>
                      </a:endParaRPr>
                    </a:p>
                    <a:p>
                      <a:pPr algn="ctr" fontAlgn="ctr"/>
                      <a:r>
                        <a:rPr lang="fr-FR" sz="1100" b="1" i="0" u="none" strike="noStrike" dirty="0" smtClean="0">
                          <a:solidFill>
                            <a:schemeClr val="bg1">
                              <a:lumMod val="50000"/>
                            </a:schemeClr>
                          </a:solidFill>
                          <a:effectLst/>
                          <a:latin typeface="Calibri" panose="020F0502020204030204" pitchFamily="34" charset="0"/>
                        </a:rPr>
                        <a:t>au  </a:t>
                      </a:r>
                      <a:r>
                        <a:rPr lang="fr-FR" sz="1100" b="1" i="0" u="none" strike="noStrike" dirty="0">
                          <a:solidFill>
                            <a:schemeClr val="bg1">
                              <a:lumMod val="50000"/>
                            </a:schemeClr>
                          </a:solidFill>
                          <a:effectLst/>
                          <a:latin typeface="Calibri" panose="020F0502020204030204" pitchFamily="34" charset="0"/>
                        </a:rPr>
                        <a:t>11 avril</a:t>
                      </a:r>
                    </a:p>
                  </a:txBody>
                  <a:tcPr marL="9525" marR="9525" marT="9525" marB="0" anchor="ctr">
                    <a:lnL>
                      <a:noFill/>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BFBFBF"/>
                    </a:solidFill>
                  </a:tcPr>
                </a:tc>
                <a:tc hMerge="1">
                  <a:txBody>
                    <a:bodyPr/>
                    <a:lstStyle/>
                    <a:p>
                      <a:endParaRPr lang="fr-FR"/>
                    </a:p>
                  </a:txBody>
                  <a:tcPr/>
                </a:tc>
                <a:tc>
                  <a:txBody>
                    <a:bodyPr/>
                    <a:lstStyle/>
                    <a:p>
                      <a:pPr algn="ctr" fontAlgn="ctr"/>
                      <a:r>
                        <a:rPr lang="fr-FR" sz="1400" b="1" i="0" u="none" strike="noStrike" dirty="0">
                          <a:solidFill>
                            <a:srgbClr val="404040"/>
                          </a:solidFill>
                          <a:effectLst/>
                          <a:latin typeface="Calibri" panose="020F0502020204030204" pitchFamily="34" charset="0"/>
                        </a:rPr>
                        <a:t>1,21</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a:solidFill>
                            <a:srgbClr val="404040"/>
                          </a:solidFill>
                          <a:effectLst/>
                          <a:latin typeface="Calibri" panose="020F0502020204030204" pitchFamily="34" charset="0"/>
                        </a:rPr>
                        <a:t>0,8</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a:solidFill>
                            <a:srgbClr val="404040"/>
                          </a:solidFill>
                          <a:effectLst/>
                          <a:latin typeface="Calibri" panose="020F0502020204030204" pitchFamily="34" charset="0"/>
                        </a:rPr>
                        <a:t>12,62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a:solidFill>
                            <a:srgbClr val="404040"/>
                          </a:solidFill>
                          <a:effectLst/>
                          <a:latin typeface="Calibri" panose="020F0502020204030204" pitchFamily="34" charset="0"/>
                        </a:rPr>
                        <a:t>20,2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a:solidFill>
                            <a:srgbClr val="404040"/>
                          </a:solidFill>
                          <a:effectLst/>
                          <a:latin typeface="Calibri" panose="020F0502020204030204" pitchFamily="34" charset="0"/>
                        </a:rPr>
                        <a:t>3</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dirty="0">
                          <a:solidFill>
                            <a:srgbClr val="404040"/>
                          </a:solidFill>
                          <a:effectLst/>
                          <a:latin typeface="Calibri" panose="020F0502020204030204" pitchFamily="34" charset="0"/>
                        </a:rPr>
                        <a:t>1,09</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dirty="0">
                          <a:solidFill>
                            <a:srgbClr val="404040"/>
                          </a:solidFill>
                          <a:effectLst/>
                          <a:latin typeface="Calibri" panose="020F0502020204030204" pitchFamily="34" charset="0"/>
                        </a:rPr>
                        <a:t>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157406645"/>
                  </a:ext>
                </a:extLst>
              </a:tr>
              <a:tr h="307065">
                <a:tc rowSpan="2" gridSpan="2">
                  <a:txBody>
                    <a:bodyPr/>
                    <a:lstStyle/>
                    <a:p>
                      <a:pPr algn="ctr" fontAlgn="ctr"/>
                      <a:r>
                        <a:rPr lang="pt-BR" sz="1100" b="1" i="0" u="none" strike="noStrike" dirty="0">
                          <a:solidFill>
                            <a:srgbClr val="C00000"/>
                          </a:solidFill>
                          <a:effectLst/>
                          <a:latin typeface="Calibri" panose="020F0502020204030204" pitchFamily="34" charset="0"/>
                        </a:rPr>
                        <a:t>Tempo Hebdo par etp </a:t>
                      </a:r>
                      <a:r>
                        <a:rPr lang="pt-BR" sz="1100" b="1" i="0" u="none" strike="noStrike" dirty="0" smtClean="0">
                          <a:solidFill>
                            <a:srgbClr val="C00000"/>
                          </a:solidFill>
                          <a:effectLst/>
                          <a:latin typeface="Calibri" panose="020F0502020204030204" pitchFamily="34" charset="0"/>
                        </a:rPr>
                        <a:t>actuel</a:t>
                      </a:r>
                      <a:endParaRPr lang="pt-BR" sz="1100" b="1" i="0" u="none" strike="noStrike" dirty="0">
                        <a:solidFill>
                          <a:srgbClr val="C00000"/>
                        </a:solidFill>
                        <a:effectLst/>
                        <a:latin typeface="Calibri" panose="020F0502020204030204" pitchFamily="34" charset="0"/>
                      </a:endParaRPr>
                    </a:p>
                  </a:txBody>
                  <a:tcPr marL="9525" marR="9525" marT="9525"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rowSpan="2" hMerge="1">
                  <a:txBody>
                    <a:bodyPr/>
                    <a:lstStyle/>
                    <a:p>
                      <a:endParaRPr lang="fr-FR"/>
                    </a:p>
                  </a:txBody>
                  <a:tcPr/>
                </a:tc>
                <a:tc rowSpan="2" gridSpan="2">
                  <a:txBody>
                    <a:bodyPr/>
                    <a:lstStyle/>
                    <a:p>
                      <a:pPr algn="ctr" fontAlgn="ctr"/>
                      <a:r>
                        <a:rPr lang="fr-FR" sz="1400" b="1" i="0" u="none" strike="noStrike" dirty="0">
                          <a:solidFill>
                            <a:srgbClr val="404040"/>
                          </a:solidFill>
                          <a:effectLst/>
                          <a:latin typeface="Calibri" panose="020F0502020204030204" pitchFamily="34" charset="0"/>
                        </a:rPr>
                        <a:t>2</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rowSpan="2" hMerge="1">
                  <a:txBody>
                    <a:bodyPr/>
                    <a:lstStyle/>
                    <a:p>
                      <a:endParaRPr lang="fr-FR"/>
                    </a:p>
                  </a:txBody>
                  <a:tcPr/>
                </a:tc>
                <a:tc>
                  <a:txBody>
                    <a:bodyPr/>
                    <a:lstStyle/>
                    <a:p>
                      <a:pPr algn="ctr" fontAlgn="ctr"/>
                      <a:r>
                        <a:rPr lang="fr-FR" sz="1400" b="1" i="0" u="none" strike="noStrike" dirty="0">
                          <a:solidFill>
                            <a:srgbClr val="404040"/>
                          </a:solidFill>
                          <a:effectLst/>
                          <a:latin typeface="Calibri" panose="020F0502020204030204" pitchFamily="34" charset="0"/>
                        </a:rPr>
                        <a:t>14,4 k€*</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a:noFill/>
                    </a:lnB>
                    <a:solidFill>
                      <a:srgbClr val="FFFFFF"/>
                    </a:solidFill>
                  </a:tcPr>
                </a:tc>
                <a:tc rowSpan="2">
                  <a:txBody>
                    <a:bodyPr/>
                    <a:lstStyle/>
                    <a:p>
                      <a:pPr algn="ctr" fontAlgn="ctr"/>
                      <a:r>
                        <a:rPr lang="fr-FR" sz="1400" b="1" i="0" u="none" strike="noStrike" dirty="0">
                          <a:solidFill>
                            <a:srgbClr val="404040"/>
                          </a:solidFill>
                          <a:effectLst/>
                          <a:latin typeface="Calibri" panose="020F0502020204030204" pitchFamily="34" charset="0"/>
                        </a:rPr>
                        <a:t>7 K€ (GC)</a:t>
                      </a:r>
                      <a:br>
                        <a:rPr lang="fr-FR" sz="1400" b="1" i="0" u="none" strike="noStrike" dirty="0">
                          <a:solidFill>
                            <a:srgbClr val="404040"/>
                          </a:solidFill>
                          <a:effectLst/>
                          <a:latin typeface="Calibri" panose="020F0502020204030204" pitchFamily="34" charset="0"/>
                        </a:rPr>
                      </a:br>
                      <a:r>
                        <a:rPr lang="fr-FR" sz="1400" b="1" i="0" u="none" strike="noStrike" dirty="0">
                          <a:solidFill>
                            <a:srgbClr val="404040"/>
                          </a:solidFill>
                          <a:effectLst/>
                          <a:latin typeface="Calibri" panose="020F0502020204030204" pitchFamily="34" charset="0"/>
                        </a:rPr>
                        <a:t>60 K€ (GCP)</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rowSpan="2">
                  <a:txBody>
                    <a:bodyPr/>
                    <a:lstStyle/>
                    <a:p>
                      <a:pPr algn="ctr" fontAlgn="ctr"/>
                      <a:r>
                        <a:rPr lang="fr-FR" sz="1400" b="1" i="0" u="none" strike="noStrike">
                          <a:solidFill>
                            <a:srgbClr val="404040"/>
                          </a:solidFill>
                          <a:effectLst/>
                          <a:latin typeface="Calibri" panose="020F0502020204030204" pitchFamily="34" charset="0"/>
                        </a:rPr>
                        <a:t>6</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rowSpan="2">
                  <a:txBody>
                    <a:bodyPr/>
                    <a:lstStyle/>
                    <a:p>
                      <a:pPr algn="ctr" fontAlgn="ctr"/>
                      <a:r>
                        <a:rPr lang="fr-FR" sz="1400" b="1" i="0" u="none" strike="noStrike" dirty="0">
                          <a:solidFill>
                            <a:srgbClr val="404040"/>
                          </a:solidFill>
                          <a:effectLst/>
                          <a:latin typeface="Calibri" panose="020F0502020204030204" pitchFamily="34" charset="0"/>
                        </a:rPr>
                        <a:t>1</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rowSpan="2">
                  <a:txBody>
                    <a:bodyPr/>
                    <a:lstStyle/>
                    <a:p>
                      <a:pPr algn="ctr" fontAlgn="ctr"/>
                      <a:r>
                        <a:rPr lang="fr-FR" sz="1400" b="1" i="0" u="none" strike="noStrike" dirty="0">
                          <a:solidFill>
                            <a:srgbClr val="BFBFBF"/>
                          </a:solidFill>
                          <a:effectLst/>
                          <a:latin typeface="Calibri" panose="020F0502020204030204" pitchFamily="34" charset="0"/>
                        </a:rPr>
                        <a:t>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298677282"/>
                  </a:ext>
                </a:extLst>
              </a:tr>
              <a:tr h="307065">
                <a:tc gridSpan="2" vMerge="1">
                  <a:txBody>
                    <a:bodyPr/>
                    <a:lstStyle/>
                    <a:p>
                      <a:endParaRPr lang="fr-FR"/>
                    </a:p>
                  </a:txBody>
                  <a:tcPr/>
                </a:tc>
                <a:tc hMerge="1"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ctr" fontAlgn="ctr"/>
                      <a:r>
                        <a:rPr lang="fr-FR" sz="900" b="0" i="0" u="none" strike="noStrike" dirty="0">
                          <a:solidFill>
                            <a:srgbClr val="404040"/>
                          </a:solidFill>
                          <a:effectLst/>
                          <a:latin typeface="Calibri" panose="020F0502020204030204" pitchFamily="34" charset="0"/>
                        </a:rPr>
                        <a:t>Tempo hors crédit projet, en </a:t>
                      </a:r>
                      <a:r>
                        <a:rPr lang="fr-FR" sz="900" b="0" i="0" u="none" strike="noStrike" dirty="0" err="1">
                          <a:solidFill>
                            <a:srgbClr val="404040"/>
                          </a:solidFill>
                          <a:effectLst/>
                          <a:latin typeface="Calibri" panose="020F0502020204030204" pitchFamily="34" charset="0"/>
                        </a:rPr>
                        <a:t>moy</a:t>
                      </a:r>
                      <a:r>
                        <a:rPr lang="fr-FR" sz="900" b="0" i="0" u="none" strike="noStrike" dirty="0">
                          <a:solidFill>
                            <a:srgbClr val="404040"/>
                          </a:solidFill>
                          <a:effectLst/>
                          <a:latin typeface="Calibri" panose="020F0502020204030204" pitchFamily="34" charset="0"/>
                        </a:rPr>
                        <a:t>. 3,6 k€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a:noFill/>
                    </a:lnT>
                    <a:lnB w="12700" cap="flat" cmpd="sng" algn="ctr">
                      <a:solidFill>
                        <a:srgbClr val="BFBFBF"/>
                      </a:solidFill>
                      <a:prstDash val="solid"/>
                      <a:round/>
                      <a:headEnd type="none" w="med" len="med"/>
                      <a:tailEnd type="none" w="med" len="med"/>
                    </a:lnB>
                    <a:solidFill>
                      <a:srgbClr val="FFFFFF"/>
                    </a:solidFill>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231552983"/>
                  </a:ext>
                </a:extLst>
              </a:tr>
              <a:tr h="383830">
                <a:tc rowSpan="2">
                  <a:txBody>
                    <a:bodyPr/>
                    <a:lstStyle/>
                    <a:p>
                      <a:pPr algn="ctr" fontAlgn="ctr"/>
                      <a:r>
                        <a:rPr lang="fr-FR" sz="1400" b="1" i="0" u="none" strike="noStrike">
                          <a:solidFill>
                            <a:srgbClr val="C00000"/>
                          </a:solidFill>
                          <a:effectLst/>
                          <a:latin typeface="Calibri" panose="020F0502020204030204" pitchFamily="34" charset="0"/>
                        </a:rPr>
                        <a:t>Objectif</a:t>
                      </a:r>
                    </a:p>
                    <a:p>
                      <a:pPr algn="ctr" fontAlgn="ctr"/>
                      <a:r>
                        <a:rPr lang="fr-FR" sz="1400" b="1" i="0" u="none" strike="noStrike">
                          <a:solidFill>
                            <a:srgbClr val="C00000"/>
                          </a:solidFill>
                          <a:effectLst/>
                          <a:latin typeface="Calibri" panose="020F0502020204030204" pitchFamily="34" charset="0"/>
                        </a:rPr>
                        <a:t>par etp</a:t>
                      </a:r>
                    </a:p>
                  </a:txBody>
                  <a:tcPr marL="9525" marR="9525" marT="9525" marB="0" anchor="ctr">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100" b="1" i="0" u="none" strike="noStrike">
                          <a:solidFill>
                            <a:srgbClr val="C00000"/>
                          </a:solidFill>
                          <a:effectLst/>
                          <a:latin typeface="Calibri" panose="020F0502020204030204" pitchFamily="34" charset="0"/>
                        </a:rPr>
                        <a:t>Hebdo</a:t>
                      </a:r>
                    </a:p>
                  </a:txBody>
                  <a:tcPr marL="9525" marR="9525" marT="9525"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800" b="1" i="0" u="none" strike="noStrike">
                          <a:solidFill>
                            <a:srgbClr val="C00000"/>
                          </a:solidFill>
                          <a:effectLst/>
                          <a:latin typeface="Calibri" panose="020F0502020204030204" pitchFamily="34" charset="0"/>
                        </a:rPr>
                        <a:t>2</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17 k€</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25 k€</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5</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3641383539"/>
                  </a:ext>
                </a:extLst>
              </a:tr>
              <a:tr h="429187">
                <a:tc vMerge="1">
                  <a:txBody>
                    <a:bodyPr/>
                    <a:lstStyle/>
                    <a:p>
                      <a:pPr algn="ctr" fontAlgn="ctr"/>
                      <a:endParaRPr lang="fr-FR" sz="1400" b="1" i="0" u="none" strike="noStrike">
                        <a:solidFill>
                          <a:srgbClr val="C00000"/>
                        </a:solidFill>
                        <a:effectLst/>
                        <a:latin typeface="Calibri" panose="020F0502020204030204" pitchFamily="34" charset="0"/>
                      </a:endParaRPr>
                    </a:p>
                  </a:txBody>
                  <a:tcPr marL="9525" marR="9525" marT="9525" marB="0" anchor="ctr">
                    <a:lnL>
                      <a:noFill/>
                    </a:lnL>
                    <a:lnR>
                      <a:noFill/>
                    </a:lnR>
                    <a:lnT>
                      <a:noFill/>
                    </a:lnT>
                    <a:lnB w="1905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100" b="1" i="0" u="none" strike="noStrike" dirty="0">
                          <a:solidFill>
                            <a:srgbClr val="C00000"/>
                          </a:solidFill>
                          <a:effectLst/>
                          <a:latin typeface="Calibri" panose="020F0502020204030204" pitchFamily="34" charset="0"/>
                        </a:rPr>
                        <a:t>Total sur 8 semaines</a:t>
                      </a:r>
                    </a:p>
                  </a:txBody>
                  <a:tcPr marL="9525" marR="9525" marT="9525" marB="0" anchor="ctr">
                    <a:lnL>
                      <a:noFill/>
                    </a:lnL>
                    <a:lnR w="190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800" b="1" i="0" u="none" strike="noStrike">
                          <a:solidFill>
                            <a:srgbClr val="C00000"/>
                          </a:solidFill>
                          <a:effectLst/>
                          <a:latin typeface="Calibri" panose="020F0502020204030204" pitchFamily="34" charset="0"/>
                        </a:rPr>
                        <a:t>16</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16</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136 k€</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200 k€</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40</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16</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16</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3405040115"/>
                  </a:ext>
                </a:extLst>
              </a:tr>
              <a:tr h="637852">
                <a:tc gridSpan="2">
                  <a:txBody>
                    <a:bodyPr/>
                    <a:lstStyle/>
                    <a:p>
                      <a:pPr algn="ctr" fontAlgn="ctr"/>
                      <a:r>
                        <a:rPr lang="fr-FR" sz="1100" b="1" i="1" u="none" strike="noStrike">
                          <a:solidFill>
                            <a:srgbClr val="C00000"/>
                          </a:solidFill>
                          <a:effectLst/>
                          <a:latin typeface="Calibri" panose="020F0502020204030204" pitchFamily="34" charset="0"/>
                        </a:rPr>
                        <a:t>Nb Agences qui ont atteint cet objectif sur 4 semaines</a:t>
                      </a:r>
                    </a:p>
                  </a:txBody>
                  <a:tcPr marL="9525" marR="9525" marT="9525"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BFBFBF"/>
                    </a:solidFill>
                  </a:tcPr>
                </a:tc>
                <a:tc hMerge="1">
                  <a:txBody>
                    <a:bodyPr/>
                    <a:lstStyle/>
                    <a:p>
                      <a:endParaRPr lang="fr-FR"/>
                    </a:p>
                  </a:txBody>
                  <a:tcPr/>
                </a:tc>
                <a:tc>
                  <a:txBody>
                    <a:bodyPr/>
                    <a:lstStyle/>
                    <a:p>
                      <a:pPr algn="ctr" fontAlgn="ctr"/>
                      <a:r>
                        <a:rPr lang="fr-FR" sz="1400" b="1" i="1" u="none" strike="noStrike">
                          <a:solidFill>
                            <a:srgbClr val="404040"/>
                          </a:solidFill>
                          <a:effectLst/>
                          <a:latin typeface="Calibri" panose="020F0502020204030204" pitchFamily="34" charset="0"/>
                        </a:rPr>
                        <a:t>20%</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a:solidFill>
                            <a:srgbClr val="404040"/>
                          </a:solidFill>
                          <a:effectLst/>
                          <a:latin typeface="Calibri" panose="020F0502020204030204" pitchFamily="34" charset="0"/>
                        </a:rPr>
                        <a:t>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a:solidFill>
                            <a:srgbClr val="404040"/>
                          </a:solidFill>
                          <a:effectLst/>
                          <a:latin typeface="Calibri" panose="020F0502020204030204" pitchFamily="34" charset="0"/>
                        </a:rPr>
                        <a:t>52%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a:solidFill>
                            <a:srgbClr val="404040"/>
                          </a:solidFill>
                          <a:effectLst/>
                          <a:latin typeface="Calibri" panose="020F0502020204030204" pitchFamily="34" charset="0"/>
                        </a:rPr>
                        <a:t>49%</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a:solidFill>
                            <a:srgbClr val="404040"/>
                          </a:solidFill>
                          <a:effectLst/>
                          <a:latin typeface="Calibri" panose="020F0502020204030204" pitchFamily="34" charset="0"/>
                        </a:rPr>
                        <a:t>19%</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dirty="0">
                          <a:solidFill>
                            <a:srgbClr val="404040"/>
                          </a:solidFill>
                          <a:effectLst/>
                          <a:latin typeface="Calibri" panose="020F0502020204030204" pitchFamily="34" charset="0"/>
                        </a:rPr>
                        <a:t>16%</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dirty="0">
                          <a:solidFill>
                            <a:srgbClr val="404040"/>
                          </a:solidFill>
                          <a:effectLst/>
                          <a:latin typeface="Calibri" panose="020F0502020204030204" pitchFamily="34" charset="0"/>
                        </a:rPr>
                        <a:t>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1038587786"/>
                  </a:ext>
                </a:extLst>
              </a:tr>
            </a:tbl>
          </a:graphicData>
        </a:graphic>
      </p:graphicFrame>
    </p:spTree>
    <p:extLst>
      <p:ext uri="{BB962C8B-B14F-4D97-AF65-F5344CB8AC3E}">
        <p14:creationId xmlns:p14="http://schemas.microsoft.com/office/powerpoint/2010/main" val="36107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normAutofit/>
          </a:bodyPr>
          <a:lstStyle/>
          <a:p>
            <a:pPr>
              <a:spcBef>
                <a:spcPts val="0"/>
              </a:spcBef>
            </a:pPr>
            <a:r>
              <a:rPr lang="fr-FR" sz="1800" b="1" dirty="0"/>
              <a:t>Comme les années précédentes, </a:t>
            </a:r>
            <a:r>
              <a:rPr lang="fr-FR" sz="1800" b="1" dirty="0" smtClean="0"/>
              <a:t>les </a:t>
            </a:r>
            <a:r>
              <a:rPr lang="fr-FR" sz="1800" b="1" dirty="0"/>
              <a:t>objectifs sont définis </a:t>
            </a:r>
            <a:r>
              <a:rPr lang="fr-FR" sz="1800" b="1" dirty="0" smtClean="0"/>
              <a:t>par agence, et </a:t>
            </a:r>
            <a:r>
              <a:rPr lang="fr-FR" sz="1800" b="1" dirty="0"/>
              <a:t>leur atteinte sera mesurée sur la base de l’ETP moyen de l’agence sur la période (source RH</a:t>
            </a:r>
            <a:r>
              <a:rPr lang="fr-FR" sz="1800" b="1" dirty="0" smtClean="0"/>
              <a:t>)</a:t>
            </a:r>
            <a:endParaRPr lang="fr-FR" sz="1800" b="1" dirty="0"/>
          </a:p>
        </p:txBody>
      </p:sp>
      <p:sp>
        <p:nvSpPr>
          <p:cNvPr id="5" name="Titre 4"/>
          <p:cNvSpPr>
            <a:spLocks noGrp="1"/>
          </p:cNvSpPr>
          <p:nvPr>
            <p:ph type="ctrTitle"/>
          </p:nvPr>
        </p:nvSpPr>
        <p:spPr/>
        <p:txBody>
          <a:bodyPr/>
          <a:lstStyle/>
          <a:p>
            <a:r>
              <a:rPr lang="fr-FR" sz="1300" dirty="0"/>
              <a:t>Point d’étape et Challenge</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9" name="ZoneTexte 18"/>
          <p:cNvSpPr txBox="1"/>
          <p:nvPr/>
        </p:nvSpPr>
        <p:spPr>
          <a:xfrm>
            <a:off x="818355" y="2653195"/>
            <a:ext cx="2231234" cy="677108"/>
          </a:xfrm>
          <a:prstGeom prst="rect">
            <a:avLst/>
          </a:prstGeom>
          <a:noFill/>
        </p:spPr>
        <p:txBody>
          <a:bodyPr wrap="square" rtlCol="0">
            <a:spAutoFit/>
          </a:bodyPr>
          <a:lstStyle/>
          <a:p>
            <a:pPr algn="ctr"/>
            <a:r>
              <a:rPr lang="fr-FR" sz="2400" b="1" dirty="0">
                <a:solidFill>
                  <a:srgbClr val="C00000"/>
                </a:solidFill>
              </a:rPr>
              <a:t>Réalisations</a:t>
            </a:r>
          </a:p>
          <a:p>
            <a:pPr algn="ctr"/>
            <a:r>
              <a:rPr lang="fr-FR" sz="1400" dirty="0">
                <a:solidFill>
                  <a:srgbClr val="C00000"/>
                </a:solidFill>
              </a:rPr>
              <a:t>de l’agence sur la période</a:t>
            </a:r>
            <a:endParaRPr lang="fr-FR" sz="2400" dirty="0">
              <a:solidFill>
                <a:srgbClr val="C00000"/>
              </a:solidFill>
            </a:endParaRPr>
          </a:p>
        </p:txBody>
      </p:sp>
      <p:sp>
        <p:nvSpPr>
          <p:cNvPr id="20" name="ZoneTexte 19"/>
          <p:cNvSpPr txBox="1"/>
          <p:nvPr/>
        </p:nvSpPr>
        <p:spPr>
          <a:xfrm>
            <a:off x="705770" y="3430828"/>
            <a:ext cx="2460439" cy="838691"/>
          </a:xfrm>
          <a:prstGeom prst="rect">
            <a:avLst/>
          </a:prstGeom>
          <a:noFill/>
        </p:spPr>
        <p:txBody>
          <a:bodyPr wrap="square" rtlCol="0">
            <a:spAutoFit/>
          </a:bodyPr>
          <a:lstStyle/>
          <a:p>
            <a:pPr algn="ctr"/>
            <a:r>
              <a:rPr lang="fr-FR" sz="2400" b="1" dirty="0">
                <a:solidFill>
                  <a:srgbClr val="C00000"/>
                </a:solidFill>
              </a:rPr>
              <a:t>ETP moyen </a:t>
            </a:r>
          </a:p>
          <a:p>
            <a:pPr algn="ctr"/>
            <a:r>
              <a:rPr lang="fr-FR" sz="1400" dirty="0">
                <a:solidFill>
                  <a:srgbClr val="C00000"/>
                </a:solidFill>
              </a:rPr>
              <a:t>de l’agence sur la période</a:t>
            </a:r>
          </a:p>
          <a:p>
            <a:pPr algn="ctr"/>
            <a:r>
              <a:rPr lang="fr-FR" sz="1050" dirty="0">
                <a:solidFill>
                  <a:srgbClr val="C00000"/>
                </a:solidFill>
              </a:rPr>
              <a:t>(source RH)</a:t>
            </a:r>
          </a:p>
        </p:txBody>
      </p:sp>
      <p:cxnSp>
        <p:nvCxnSpPr>
          <p:cNvPr id="21" name="Connecteur droit 20"/>
          <p:cNvCxnSpPr/>
          <p:nvPr/>
        </p:nvCxnSpPr>
        <p:spPr>
          <a:xfrm>
            <a:off x="887506" y="3400426"/>
            <a:ext cx="2091016"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2852793" y="3026253"/>
            <a:ext cx="983980" cy="646331"/>
          </a:xfrm>
          <a:prstGeom prst="rect">
            <a:avLst/>
          </a:prstGeom>
          <a:noFill/>
        </p:spPr>
        <p:txBody>
          <a:bodyPr wrap="square" rtlCol="0">
            <a:spAutoFit/>
          </a:bodyPr>
          <a:lstStyle/>
          <a:p>
            <a:pPr algn="ctr"/>
            <a:r>
              <a:rPr lang="fr-FR" sz="3600" b="1" dirty="0">
                <a:solidFill>
                  <a:srgbClr val="C00000"/>
                </a:solidFill>
              </a:rPr>
              <a:t>≥</a:t>
            </a:r>
          </a:p>
        </p:txBody>
      </p:sp>
      <p:sp>
        <p:nvSpPr>
          <p:cNvPr id="26" name="ZoneTexte 25"/>
          <p:cNvSpPr txBox="1"/>
          <p:nvPr/>
        </p:nvSpPr>
        <p:spPr>
          <a:xfrm>
            <a:off x="3301941" y="2922852"/>
            <a:ext cx="1931866" cy="830997"/>
          </a:xfrm>
          <a:prstGeom prst="rect">
            <a:avLst/>
          </a:prstGeom>
          <a:noFill/>
        </p:spPr>
        <p:txBody>
          <a:bodyPr wrap="square" rtlCol="0">
            <a:spAutoFit/>
          </a:bodyPr>
          <a:lstStyle/>
          <a:p>
            <a:pPr algn="ctr"/>
            <a:r>
              <a:rPr lang="fr-FR" sz="2400" b="1" dirty="0">
                <a:solidFill>
                  <a:srgbClr val="C00000"/>
                </a:solidFill>
              </a:rPr>
              <a:t>Objectif </a:t>
            </a:r>
          </a:p>
          <a:p>
            <a:pPr algn="ctr"/>
            <a:r>
              <a:rPr lang="fr-FR" sz="2400" b="1" dirty="0">
                <a:solidFill>
                  <a:srgbClr val="C00000"/>
                </a:solidFill>
              </a:rPr>
              <a:t>par ETP</a:t>
            </a:r>
          </a:p>
        </p:txBody>
      </p:sp>
      <p:sp>
        <p:nvSpPr>
          <p:cNvPr id="28" name="Rectangle 27"/>
          <p:cNvSpPr/>
          <p:nvPr/>
        </p:nvSpPr>
        <p:spPr>
          <a:xfrm>
            <a:off x="705770" y="2070287"/>
            <a:ext cx="4443730" cy="2716306"/>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9" name="Rectangle 28"/>
          <p:cNvSpPr/>
          <p:nvPr/>
        </p:nvSpPr>
        <p:spPr>
          <a:xfrm>
            <a:off x="5363392" y="2069460"/>
            <a:ext cx="6281761" cy="273235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graphicFrame>
        <p:nvGraphicFramePr>
          <p:cNvPr id="30" name="Tableau 29"/>
          <p:cNvGraphicFramePr>
            <a:graphicFrameLocks noGrp="1"/>
          </p:cNvGraphicFramePr>
          <p:nvPr>
            <p:extLst>
              <p:ext uri="{D42A27DB-BD31-4B8C-83A1-F6EECF244321}">
                <p14:modId xmlns:p14="http://schemas.microsoft.com/office/powerpoint/2010/main" val="2297952792"/>
              </p:ext>
            </p:extLst>
          </p:nvPr>
        </p:nvGraphicFramePr>
        <p:xfrm>
          <a:off x="5499124" y="2216412"/>
          <a:ext cx="5796405" cy="2465070"/>
        </p:xfrm>
        <a:graphic>
          <a:graphicData uri="http://schemas.openxmlformats.org/drawingml/2006/table">
            <a:tbl>
              <a:tblPr>
                <a:tableStyleId>{5C22544A-7EE6-4342-B048-85BDC9FD1C3A}</a:tableStyleId>
              </a:tblPr>
              <a:tblGrid>
                <a:gridCol w="398372">
                  <a:extLst>
                    <a:ext uri="{9D8B030D-6E8A-4147-A177-3AD203B41FA5}">
                      <a16:colId xmlns:a16="http://schemas.microsoft.com/office/drawing/2014/main" val="2604061928"/>
                    </a:ext>
                  </a:extLst>
                </a:gridCol>
                <a:gridCol w="4702366">
                  <a:extLst>
                    <a:ext uri="{9D8B030D-6E8A-4147-A177-3AD203B41FA5}">
                      <a16:colId xmlns:a16="http://schemas.microsoft.com/office/drawing/2014/main" val="446398522"/>
                    </a:ext>
                  </a:extLst>
                </a:gridCol>
                <a:gridCol w="695667">
                  <a:extLst>
                    <a:ext uri="{9D8B030D-6E8A-4147-A177-3AD203B41FA5}">
                      <a16:colId xmlns:a16="http://schemas.microsoft.com/office/drawing/2014/main" val="961017906"/>
                    </a:ext>
                  </a:extLst>
                </a:gridCol>
              </a:tblGrid>
              <a:tr h="101286">
                <a:tc gridSpan="2">
                  <a:txBody>
                    <a:bodyPr/>
                    <a:lstStyle/>
                    <a:p>
                      <a:pPr algn="l" fontAlgn="b"/>
                      <a:r>
                        <a:rPr lang="fr-FR" sz="1050" b="1" u="none" strike="noStrike" dirty="0">
                          <a:solidFill>
                            <a:srgbClr val="C00000"/>
                          </a:solidFill>
                          <a:effectLst/>
                        </a:rPr>
                        <a:t>ETP pris en compte pour le calcul de l'atteinte de l'objectif</a:t>
                      </a:r>
                      <a:endParaRPr lang="fr-FR" sz="1050" b="1" i="0" u="none" strike="noStrike" dirty="0">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fr-FR"/>
                    </a:p>
                  </a:txBody>
                  <a:tcPr/>
                </a:tc>
                <a:tc>
                  <a:txBody>
                    <a:bodyPr/>
                    <a:lstStyle/>
                    <a:p>
                      <a:pPr algn="ctr"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9706953"/>
                  </a:ext>
                </a:extLst>
              </a:tr>
              <a:tr h="89542">
                <a:tc>
                  <a:txBody>
                    <a:bodyPr/>
                    <a:lstStyle/>
                    <a:p>
                      <a:pPr algn="l" fontAlgn="b"/>
                      <a:endParaRPr lang="fr-FR" sz="1050" b="1" i="0" u="none" strike="noStrike" dirty="0">
                        <a:solidFill>
                          <a:srgbClr val="C00000"/>
                        </a:solidFill>
                        <a:effectLst/>
                        <a:latin typeface="+mj-lt"/>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j-lt"/>
                        </a:rPr>
                        <a:t>CDI / CDD </a:t>
                      </a:r>
                      <a:r>
                        <a:rPr lang="fr-FR" sz="1100" u="none" strike="noStrike" dirty="0" smtClean="0">
                          <a:solidFill>
                            <a:schemeClr val="bg1">
                              <a:lumMod val="50000"/>
                            </a:schemeClr>
                          </a:solidFill>
                          <a:effectLst/>
                          <a:latin typeface="+mj-lt"/>
                        </a:rPr>
                        <a:t>/</a:t>
                      </a:r>
                      <a:r>
                        <a:rPr lang="fr-FR" sz="1100" u="none" strike="noStrike" baseline="0" dirty="0" smtClean="0">
                          <a:solidFill>
                            <a:schemeClr val="bg1">
                              <a:lumMod val="50000"/>
                            </a:schemeClr>
                          </a:solidFill>
                          <a:effectLst/>
                          <a:latin typeface="+mj-lt"/>
                        </a:rPr>
                        <a:t> Intérimaire en agence (intégrant Solution 57 en Moselle)</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1" u="none" strike="noStrike" dirty="0">
                          <a:solidFill>
                            <a:schemeClr val="bg1">
                              <a:lumMod val="50000"/>
                            </a:schemeClr>
                          </a:solidFill>
                          <a:effectLst/>
                          <a:latin typeface="+mj-lt"/>
                        </a:rPr>
                        <a:t>100%</a:t>
                      </a:r>
                      <a:endParaRPr lang="fr-FR" sz="1100" b="1"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5074674"/>
                  </a:ext>
                </a:extLst>
              </a:tr>
              <a:tr h="89542">
                <a:tc>
                  <a:txBody>
                    <a:bodyPr/>
                    <a:lstStyle/>
                    <a:p>
                      <a:pPr algn="l" fontAlgn="b"/>
                      <a:endParaRPr lang="fr-FR" sz="1050" b="1" i="0" u="none" strike="noStrike" dirty="0">
                        <a:solidFill>
                          <a:srgbClr val="C00000"/>
                        </a:solidFill>
                        <a:effectLst/>
                        <a:latin typeface="+mj-lt"/>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b="0" i="0" u="none" strike="noStrike" dirty="0" smtClean="0">
                          <a:solidFill>
                            <a:schemeClr val="bg1">
                              <a:lumMod val="50000"/>
                            </a:schemeClr>
                          </a:solidFill>
                          <a:effectLst/>
                          <a:latin typeface="+mj-lt"/>
                        </a:rPr>
                        <a:t>CDI / CDD / Intérimaire hors agence (staff DR…)</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i="0" u="none" strike="noStrike" dirty="0" smtClean="0">
                          <a:solidFill>
                            <a:schemeClr val="bg1">
                              <a:lumMod val="50000"/>
                            </a:schemeClr>
                          </a:solidFill>
                          <a:effectLst/>
                          <a:latin typeface="+mj-lt"/>
                        </a:rPr>
                        <a:t>0%</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5616358"/>
                  </a:ext>
                </a:extLst>
              </a:tr>
              <a:tr h="89542">
                <a:tc>
                  <a:txBody>
                    <a:bodyPr/>
                    <a:lstStyle/>
                    <a:p>
                      <a:pPr algn="l" fontAlgn="b"/>
                      <a:endParaRPr lang="fr-FR" sz="1050" b="1" i="0" u="none" strike="noStrike" dirty="0">
                        <a:solidFill>
                          <a:srgbClr val="C00000"/>
                        </a:solidFill>
                        <a:effectLst/>
                        <a:latin typeface="+mj-lt"/>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smtClean="0">
                          <a:solidFill>
                            <a:schemeClr val="bg1">
                              <a:lumMod val="50000"/>
                            </a:schemeClr>
                          </a:solidFill>
                          <a:effectLst/>
                          <a:latin typeface="+mj-lt"/>
                        </a:rPr>
                        <a:t>Apprentis</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u="none" strike="noStrike" dirty="0">
                          <a:solidFill>
                            <a:schemeClr val="bg1">
                              <a:lumMod val="50000"/>
                            </a:schemeClr>
                          </a:solidFill>
                          <a:effectLst/>
                          <a:latin typeface="+mj-lt"/>
                        </a:rPr>
                        <a:t>0%</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2832874"/>
                  </a:ext>
                </a:extLst>
              </a:tr>
              <a:tr h="89542">
                <a:tc>
                  <a:txBody>
                    <a:bodyPr/>
                    <a:lstStyle/>
                    <a:p>
                      <a:pPr algn="l" fontAlgn="b"/>
                      <a:endParaRPr lang="fr-FR" sz="1050" b="1" i="0" u="none" strike="noStrike" dirty="0">
                        <a:solidFill>
                          <a:srgbClr val="C00000"/>
                        </a:solidFill>
                        <a:effectLst/>
                        <a:latin typeface="+mj-lt"/>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j-lt"/>
                        </a:rPr>
                        <a:t>CDI dont le contrat est suspendu (invalides, congés sans solde, etc.)</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u="none" strike="noStrike" dirty="0">
                          <a:solidFill>
                            <a:schemeClr val="bg1">
                              <a:lumMod val="50000"/>
                            </a:schemeClr>
                          </a:solidFill>
                          <a:effectLst/>
                          <a:latin typeface="+mj-lt"/>
                        </a:rPr>
                        <a:t>0%</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4846718"/>
                  </a:ext>
                </a:extLst>
              </a:tr>
              <a:tr h="89542">
                <a:tc>
                  <a:txBody>
                    <a:bodyPr/>
                    <a:lstStyle/>
                    <a:p>
                      <a:pPr algn="l" fontAlgn="b"/>
                      <a:endParaRPr lang="fr-FR" sz="1050" b="1" i="0" u="none" strike="noStrike">
                        <a:solidFill>
                          <a:srgbClr val="C00000"/>
                        </a:solidFill>
                        <a:effectLst/>
                        <a:latin typeface="+mj-lt"/>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j-lt"/>
                        </a:rPr>
                        <a:t>CDI mis à disposition </a:t>
                      </a:r>
                      <a:r>
                        <a:rPr lang="fr-FR" sz="1100" u="none" strike="noStrike" dirty="0" smtClean="0">
                          <a:solidFill>
                            <a:schemeClr val="bg1">
                              <a:lumMod val="50000"/>
                            </a:schemeClr>
                          </a:solidFill>
                          <a:effectLst/>
                          <a:latin typeface="+mj-lt"/>
                        </a:rPr>
                        <a:t>(de GCE </a:t>
                      </a:r>
                      <a:r>
                        <a:rPr lang="fr-FR" sz="1100" u="none" strike="noStrike" dirty="0">
                          <a:solidFill>
                            <a:schemeClr val="bg1">
                              <a:lumMod val="50000"/>
                            </a:schemeClr>
                          </a:solidFill>
                          <a:effectLst/>
                          <a:latin typeface="+mj-lt"/>
                        </a:rPr>
                        <a:t>BS, Ecureuil Crédit, etc.)</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u="none" strike="noStrike" dirty="0">
                          <a:solidFill>
                            <a:schemeClr val="bg1">
                              <a:lumMod val="50000"/>
                            </a:schemeClr>
                          </a:solidFill>
                          <a:effectLst/>
                          <a:latin typeface="+mj-lt"/>
                        </a:rPr>
                        <a:t>0%</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8842671"/>
                  </a:ext>
                </a:extLst>
              </a:tr>
              <a:tr h="101286">
                <a:tc gridSpan="2">
                  <a:txBody>
                    <a:bodyPr/>
                    <a:lstStyle/>
                    <a:p>
                      <a:pPr algn="l" fontAlgn="b"/>
                      <a:r>
                        <a:rPr lang="fr-FR" sz="1050" b="1" u="none" strike="noStrike" dirty="0">
                          <a:solidFill>
                            <a:srgbClr val="C00000"/>
                          </a:solidFill>
                          <a:effectLst/>
                        </a:rPr>
                        <a:t>Déduction appliquée à l'ETP (au prorata </a:t>
                      </a:r>
                      <a:r>
                        <a:rPr lang="fr-FR" sz="1050" b="1" u="none" strike="noStrike" dirty="0" err="1">
                          <a:solidFill>
                            <a:srgbClr val="C00000"/>
                          </a:solidFill>
                          <a:effectLst/>
                        </a:rPr>
                        <a:t>temporis</a:t>
                      </a:r>
                      <a:r>
                        <a:rPr lang="fr-FR" sz="1050" b="1" u="none" strike="noStrike" dirty="0">
                          <a:solidFill>
                            <a:srgbClr val="C00000"/>
                          </a:solidFill>
                          <a:effectLst/>
                        </a:rPr>
                        <a:t>)</a:t>
                      </a:r>
                      <a:endParaRPr lang="fr-FR" sz="1050" b="1" i="0" u="none" strike="noStrike" dirty="0">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fr-FR"/>
                    </a:p>
                  </a:txBody>
                  <a:tcPr/>
                </a:tc>
                <a:tc>
                  <a:txBody>
                    <a:bodyPr/>
                    <a:lstStyle/>
                    <a:p>
                      <a:pPr algn="ctr" fontAlgn="b"/>
                      <a:endParaRPr lang="fr-FR" sz="1050" b="0" i="0" u="none" strike="noStrike" dirty="0">
                        <a:solidFill>
                          <a:srgbClr val="C00000"/>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4381073"/>
                  </a:ext>
                </a:extLst>
              </a:tr>
              <a:tr h="89542">
                <a:tc>
                  <a:txBody>
                    <a:bodyPr/>
                    <a:lstStyle/>
                    <a:p>
                      <a:pPr algn="l" fontAlgn="b"/>
                      <a:endParaRPr lang="fr-FR" sz="1050" b="1" i="0" u="none" strike="noStrike" dirty="0">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Temps partiels </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434264"/>
                  </a:ext>
                </a:extLst>
              </a:tr>
              <a:tr h="89542">
                <a:tc>
                  <a:txBody>
                    <a:bodyPr/>
                    <a:lstStyle/>
                    <a:p>
                      <a:pPr algn="l"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Maladies dès le 1</a:t>
                      </a:r>
                      <a:r>
                        <a:rPr lang="fr-FR" sz="1100" u="none" strike="noStrike" baseline="30000" dirty="0">
                          <a:solidFill>
                            <a:schemeClr val="bg1">
                              <a:lumMod val="50000"/>
                            </a:schemeClr>
                          </a:solidFill>
                          <a:effectLst/>
                          <a:latin typeface="+mn-lt"/>
                        </a:rPr>
                        <a:t>er</a:t>
                      </a:r>
                      <a:r>
                        <a:rPr lang="fr-FR" sz="1100" u="none" strike="noStrike" dirty="0">
                          <a:solidFill>
                            <a:schemeClr val="bg1">
                              <a:lumMod val="50000"/>
                            </a:schemeClr>
                          </a:solidFill>
                          <a:effectLst/>
                          <a:latin typeface="+mn-lt"/>
                        </a:rPr>
                        <a:t> jour d’absence</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9219333"/>
                  </a:ext>
                </a:extLst>
              </a:tr>
              <a:tr h="89542">
                <a:tc>
                  <a:txBody>
                    <a:bodyPr/>
                    <a:lstStyle/>
                    <a:p>
                      <a:pPr algn="l"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Congés spéciaux (enfant soin, décès…)</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4530472"/>
                  </a:ext>
                </a:extLst>
              </a:tr>
              <a:tr h="89542">
                <a:tc>
                  <a:txBody>
                    <a:bodyPr/>
                    <a:lstStyle/>
                    <a:p>
                      <a:pPr algn="l"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Temps de </a:t>
                      </a:r>
                      <a:r>
                        <a:rPr lang="fr-FR" sz="1100" u="none" strike="noStrike" dirty="0" smtClean="0">
                          <a:solidFill>
                            <a:schemeClr val="bg1">
                              <a:lumMod val="50000"/>
                            </a:schemeClr>
                          </a:solidFill>
                          <a:effectLst/>
                          <a:latin typeface="+mn-lt"/>
                        </a:rPr>
                        <a:t>délégation (représentants </a:t>
                      </a:r>
                      <a:r>
                        <a:rPr lang="fr-FR" sz="1100" u="none" strike="noStrike" dirty="0">
                          <a:solidFill>
                            <a:schemeClr val="bg1">
                              <a:lumMod val="50000"/>
                            </a:schemeClr>
                          </a:solidFill>
                          <a:effectLst/>
                          <a:latin typeface="+mn-lt"/>
                        </a:rPr>
                        <a:t>du personnel)</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9330856"/>
                  </a:ext>
                </a:extLst>
              </a:tr>
              <a:tr h="89542">
                <a:tc>
                  <a:txBody>
                    <a:bodyPr/>
                    <a:lstStyle/>
                    <a:p>
                      <a:pPr algn="l"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Grève</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7896840"/>
                  </a:ext>
                </a:extLst>
              </a:tr>
              <a:tr h="89542">
                <a:tc>
                  <a:txBody>
                    <a:bodyPr/>
                    <a:lstStyle/>
                    <a:p>
                      <a:pPr algn="l"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Congés / RTT / jours de récupération</a:t>
                      </a:r>
                      <a:r>
                        <a:rPr lang="fr-FR" sz="1100" u="none" strike="noStrike" dirty="0" smtClean="0">
                          <a:solidFill>
                            <a:schemeClr val="bg1">
                              <a:lumMod val="50000"/>
                            </a:schemeClr>
                          </a:solidFill>
                          <a:effectLst/>
                          <a:latin typeface="+mn-lt"/>
                        </a:rPr>
                        <a:t>…</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smtClean="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437002"/>
                  </a:ext>
                </a:extLst>
              </a:tr>
              <a:tr h="89542">
                <a:tc>
                  <a:txBody>
                    <a:bodyPr/>
                    <a:lstStyle/>
                    <a:p>
                      <a:pPr algn="l" fontAlgn="b"/>
                      <a:endParaRPr lang="fr-FR" sz="1050" b="0" i="0" u="none" strike="noStrike" dirty="0">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kern="1200" dirty="0" smtClean="0">
                          <a:solidFill>
                            <a:schemeClr val="bg1">
                              <a:lumMod val="50000"/>
                            </a:schemeClr>
                          </a:solidFill>
                          <a:effectLst/>
                          <a:latin typeface="+mn-lt"/>
                          <a:ea typeface="+mn-ea"/>
                          <a:cs typeface="+mn-cs"/>
                        </a:rPr>
                        <a:t>Formation &gt;= 0,5 jour</a:t>
                      </a:r>
                      <a:endParaRPr lang="fr-FR" sz="1100" u="none" strike="noStrike" kern="1200" dirty="0">
                        <a:solidFill>
                          <a:schemeClr val="bg1">
                            <a:lumMod val="50000"/>
                          </a:schemeClr>
                        </a:solidFill>
                        <a:effectLst/>
                        <a:latin typeface="+mn-lt"/>
                        <a:ea typeface="+mn-ea"/>
                        <a:cs typeface="+mn-cs"/>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fr-FR" sz="1100" b="0" u="none" strike="noStrike" dirty="0" smtClean="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59567820"/>
                  </a:ext>
                </a:extLst>
              </a:tr>
            </a:tbl>
          </a:graphicData>
        </a:graphic>
      </p:graphicFrame>
      <p:sp>
        <p:nvSpPr>
          <p:cNvPr id="55" name="ZoneTexte 54"/>
          <p:cNvSpPr txBox="1"/>
          <p:nvPr/>
        </p:nvSpPr>
        <p:spPr>
          <a:xfrm>
            <a:off x="705770" y="1792170"/>
            <a:ext cx="3198028" cy="276999"/>
          </a:xfrm>
          <a:prstGeom prst="rect">
            <a:avLst/>
          </a:prstGeom>
          <a:noFill/>
        </p:spPr>
        <p:txBody>
          <a:bodyPr wrap="square" rtlCol="0">
            <a:spAutoFit/>
          </a:bodyPr>
          <a:lstStyle/>
          <a:p>
            <a:r>
              <a:rPr lang="fr-FR" sz="1200" i="1" dirty="0" smtClean="0">
                <a:solidFill>
                  <a:srgbClr val="C00000"/>
                </a:solidFill>
              </a:rPr>
              <a:t>L’objectif est atteint si…</a:t>
            </a:r>
            <a:endParaRPr lang="fr-FR" sz="1200" i="1" dirty="0">
              <a:solidFill>
                <a:srgbClr val="C00000"/>
              </a:solidFill>
            </a:endParaRPr>
          </a:p>
        </p:txBody>
      </p:sp>
      <p:sp>
        <p:nvSpPr>
          <p:cNvPr id="56" name="ZoneTexte 55"/>
          <p:cNvSpPr txBox="1"/>
          <p:nvPr/>
        </p:nvSpPr>
        <p:spPr>
          <a:xfrm>
            <a:off x="5363392" y="1792170"/>
            <a:ext cx="3198028" cy="276999"/>
          </a:xfrm>
          <a:prstGeom prst="rect">
            <a:avLst/>
          </a:prstGeom>
          <a:noFill/>
        </p:spPr>
        <p:txBody>
          <a:bodyPr wrap="square" rtlCol="0">
            <a:spAutoFit/>
          </a:bodyPr>
          <a:lstStyle/>
          <a:p>
            <a:r>
              <a:rPr lang="fr-FR" sz="1200" i="1" dirty="0" smtClean="0">
                <a:solidFill>
                  <a:srgbClr val="C00000"/>
                </a:solidFill>
              </a:rPr>
              <a:t>En calculant l’</a:t>
            </a:r>
            <a:r>
              <a:rPr lang="fr-FR" sz="1200" i="1" dirty="0" err="1" smtClean="0">
                <a:solidFill>
                  <a:srgbClr val="C00000"/>
                </a:solidFill>
              </a:rPr>
              <a:t>etp</a:t>
            </a:r>
            <a:r>
              <a:rPr lang="fr-FR" sz="1200" i="1" dirty="0" smtClean="0">
                <a:solidFill>
                  <a:srgbClr val="C00000"/>
                </a:solidFill>
              </a:rPr>
              <a:t> de la façon suivante…</a:t>
            </a:r>
            <a:endParaRPr lang="fr-FR" sz="1200" i="1" dirty="0">
              <a:solidFill>
                <a:srgbClr val="C00000"/>
              </a:solidFill>
            </a:endParaRPr>
          </a:p>
        </p:txBody>
      </p:sp>
      <p:sp>
        <p:nvSpPr>
          <p:cNvPr id="57" name="ZoneTexte 56"/>
          <p:cNvSpPr txBox="1"/>
          <p:nvPr/>
        </p:nvSpPr>
        <p:spPr>
          <a:xfrm>
            <a:off x="705769" y="5533469"/>
            <a:ext cx="10939383" cy="461665"/>
          </a:xfrm>
          <a:prstGeom prst="rect">
            <a:avLst/>
          </a:prstGeom>
          <a:noFill/>
        </p:spPr>
        <p:txBody>
          <a:bodyPr wrap="square" rtlCol="0">
            <a:spAutoFit/>
          </a:bodyPr>
          <a:lstStyle/>
          <a:p>
            <a:r>
              <a:rPr lang="fr-FR" sz="1200" i="1" dirty="0" smtClean="0">
                <a:solidFill>
                  <a:srgbClr val="C00000"/>
                </a:solidFill>
              </a:rPr>
              <a:t>Nota bene : le pilotage se fera en fonction d’un </a:t>
            </a:r>
            <a:r>
              <a:rPr lang="fr-FR" sz="1200" i="1" dirty="0" err="1" smtClean="0">
                <a:solidFill>
                  <a:srgbClr val="C00000"/>
                </a:solidFill>
              </a:rPr>
              <a:t>etp</a:t>
            </a:r>
            <a:r>
              <a:rPr lang="fr-FR" sz="1200" i="1" dirty="0" smtClean="0">
                <a:solidFill>
                  <a:srgbClr val="C00000"/>
                </a:solidFill>
              </a:rPr>
              <a:t> « fixe » défini avant le début du challenge avec chaque Direction Régionale ; ce ne sera qu’au moment de l’arrêté final qu’un ajustement sera fait pour prendre en compte l’ETP moyen de l’agence sur la période (source RH)</a:t>
            </a:r>
            <a:endParaRPr lang="fr-FR" sz="1200" i="1" dirty="0">
              <a:solidFill>
                <a:srgbClr val="C00000"/>
              </a:solidFill>
            </a:endParaRPr>
          </a:p>
        </p:txBody>
      </p:sp>
    </p:spTree>
    <p:extLst>
      <p:ext uri="{BB962C8B-B14F-4D97-AF65-F5344CB8AC3E}">
        <p14:creationId xmlns:p14="http://schemas.microsoft.com/office/powerpoint/2010/main" val="75317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randombar(horizontal)">
                                      <p:cBhvr>
                                        <p:cTn id="10" dur="500"/>
                                        <p:tgtEl>
                                          <p:spTgt spid="56"/>
                                        </p:tgtEl>
                                      </p:cBhvr>
                                    </p:animEffect>
                                  </p:childTnLst>
                                </p:cTn>
                              </p:par>
                              <p:par>
                                <p:cTn id="11" presetID="14" presetClass="entr" presetSubtype="1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randombar(horizontal)">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randombar(horizontal)">
                                      <p:cBhvr>
                                        <p:cTn id="1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6"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normAutofit/>
          </a:bodyPr>
          <a:lstStyle/>
          <a:p>
            <a:pPr>
              <a:spcBef>
                <a:spcPts val="0"/>
              </a:spcBef>
            </a:pPr>
            <a:r>
              <a:rPr lang="fr-FR" sz="1800" b="1" dirty="0" smtClean="0"/>
              <a:t>6 critères et des bonus permettent aux agences de déclencher jusqu’à 500 € par collaborateurs</a:t>
            </a:r>
            <a:endParaRPr lang="fr-FR" sz="1800" b="1" dirty="0"/>
          </a:p>
        </p:txBody>
      </p:sp>
      <p:sp>
        <p:nvSpPr>
          <p:cNvPr id="5" name="Titre 4"/>
          <p:cNvSpPr>
            <a:spLocks noGrp="1"/>
          </p:cNvSpPr>
          <p:nvPr>
            <p:ph type="ctrTitle"/>
          </p:nvPr>
        </p:nvSpPr>
        <p:spPr/>
        <p:txBody>
          <a:bodyPr/>
          <a:lstStyle/>
          <a:p>
            <a:r>
              <a:rPr lang="fr-FR" sz="1300" dirty="0"/>
              <a:t>Point d’étape et Challenge</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2" name="Espace réservé du contenu 2"/>
          <p:cNvSpPr txBox="1">
            <a:spLocks/>
          </p:cNvSpPr>
          <p:nvPr/>
        </p:nvSpPr>
        <p:spPr>
          <a:xfrm>
            <a:off x="1322321" y="1111917"/>
            <a:ext cx="9480160" cy="685834"/>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buNone/>
            </a:pPr>
            <a:r>
              <a:rPr lang="fr-FR" sz="1600" b="1" i="1" dirty="0">
                <a:solidFill>
                  <a:srgbClr val="C00000"/>
                </a:solidFill>
              </a:rPr>
              <a:t>Un mécanisme simple de calcul des gains par agence</a:t>
            </a:r>
          </a:p>
        </p:txBody>
      </p:sp>
      <p:graphicFrame>
        <p:nvGraphicFramePr>
          <p:cNvPr id="3" name="Tableau 2"/>
          <p:cNvGraphicFramePr>
            <a:graphicFrameLocks noGrp="1"/>
          </p:cNvGraphicFramePr>
          <p:nvPr>
            <p:extLst>
              <p:ext uri="{D42A27DB-BD31-4B8C-83A1-F6EECF244321}">
                <p14:modId xmlns:p14="http://schemas.microsoft.com/office/powerpoint/2010/main" val="103227704"/>
              </p:ext>
            </p:extLst>
          </p:nvPr>
        </p:nvGraphicFramePr>
        <p:xfrm>
          <a:off x="781051" y="1496701"/>
          <a:ext cx="10798992" cy="2721296"/>
        </p:xfrm>
        <a:graphic>
          <a:graphicData uri="http://schemas.openxmlformats.org/drawingml/2006/table">
            <a:tbl>
              <a:tblPr/>
              <a:tblGrid>
                <a:gridCol w="1231009">
                  <a:extLst>
                    <a:ext uri="{9D8B030D-6E8A-4147-A177-3AD203B41FA5}">
                      <a16:colId xmlns:a16="http://schemas.microsoft.com/office/drawing/2014/main" val="1561130323"/>
                    </a:ext>
                  </a:extLst>
                </a:gridCol>
                <a:gridCol w="926714">
                  <a:extLst>
                    <a:ext uri="{9D8B030D-6E8A-4147-A177-3AD203B41FA5}">
                      <a16:colId xmlns:a16="http://schemas.microsoft.com/office/drawing/2014/main" val="1809589700"/>
                    </a:ext>
                  </a:extLst>
                </a:gridCol>
                <a:gridCol w="1234467">
                  <a:extLst>
                    <a:ext uri="{9D8B030D-6E8A-4147-A177-3AD203B41FA5}">
                      <a16:colId xmlns:a16="http://schemas.microsoft.com/office/drawing/2014/main" val="3713699779"/>
                    </a:ext>
                  </a:extLst>
                </a:gridCol>
                <a:gridCol w="1234467">
                  <a:extLst>
                    <a:ext uri="{9D8B030D-6E8A-4147-A177-3AD203B41FA5}">
                      <a16:colId xmlns:a16="http://schemas.microsoft.com/office/drawing/2014/main" val="320341508"/>
                    </a:ext>
                  </a:extLst>
                </a:gridCol>
                <a:gridCol w="1234467">
                  <a:extLst>
                    <a:ext uri="{9D8B030D-6E8A-4147-A177-3AD203B41FA5}">
                      <a16:colId xmlns:a16="http://schemas.microsoft.com/office/drawing/2014/main" val="1085687724"/>
                    </a:ext>
                  </a:extLst>
                </a:gridCol>
                <a:gridCol w="1234467">
                  <a:extLst>
                    <a:ext uri="{9D8B030D-6E8A-4147-A177-3AD203B41FA5}">
                      <a16:colId xmlns:a16="http://schemas.microsoft.com/office/drawing/2014/main" val="3335531764"/>
                    </a:ext>
                  </a:extLst>
                </a:gridCol>
                <a:gridCol w="1234467">
                  <a:extLst>
                    <a:ext uri="{9D8B030D-6E8A-4147-A177-3AD203B41FA5}">
                      <a16:colId xmlns:a16="http://schemas.microsoft.com/office/drawing/2014/main" val="500638189"/>
                    </a:ext>
                  </a:extLst>
                </a:gridCol>
                <a:gridCol w="1234467">
                  <a:extLst>
                    <a:ext uri="{9D8B030D-6E8A-4147-A177-3AD203B41FA5}">
                      <a16:colId xmlns:a16="http://schemas.microsoft.com/office/drawing/2014/main" val="3509219244"/>
                    </a:ext>
                  </a:extLst>
                </a:gridCol>
                <a:gridCol w="1234467">
                  <a:extLst>
                    <a:ext uri="{9D8B030D-6E8A-4147-A177-3AD203B41FA5}">
                      <a16:colId xmlns:a16="http://schemas.microsoft.com/office/drawing/2014/main" val="536932897"/>
                    </a:ext>
                  </a:extLst>
                </a:gridCol>
              </a:tblGrid>
              <a:tr h="314753">
                <a:tc gridSpan="2">
                  <a:txBody>
                    <a:bodyPr/>
                    <a:lstStyle/>
                    <a:p>
                      <a:pPr algn="ctr" fontAlgn="ctr"/>
                      <a:endParaRPr lang="fr-FR" sz="1800" b="0" i="0" u="none" strike="noStrike" dirty="0">
                        <a:solidFill>
                          <a:srgbClr val="000000"/>
                        </a:solidFill>
                        <a:effectLst/>
                        <a:latin typeface="Arial" panose="020B0604020202020204" pitchFamily="34" charset="0"/>
                      </a:endParaRPr>
                    </a:p>
                  </a:txBody>
                  <a:tcPr marL="9525" marR="9525" marT="9525" marB="0" anchor="ctr">
                    <a:lnL>
                      <a:noFill/>
                    </a:lnL>
                    <a:lnR w="19050" cap="flat" cmpd="sng" algn="ctr">
                      <a:solidFill>
                        <a:srgbClr val="FFFFFF"/>
                      </a:solidFill>
                      <a:prstDash val="solid"/>
                      <a:round/>
                      <a:headEnd type="none" w="med" len="med"/>
                      <a:tailEnd type="none" w="med" len="med"/>
                    </a:lnR>
                    <a:lnT>
                      <a:noFill/>
                    </a:lnT>
                    <a:lnB>
                      <a:noFill/>
                    </a:lnB>
                  </a:tcPr>
                </a:tc>
                <a:tc hMerge="1">
                  <a:txBody>
                    <a:bodyPr/>
                    <a:lstStyle/>
                    <a:p>
                      <a:endParaRPr lang="fr-FR"/>
                    </a:p>
                  </a:txBody>
                  <a:tcPr/>
                </a:tc>
                <a:tc>
                  <a:txBody>
                    <a:bodyPr/>
                    <a:lstStyle/>
                    <a:p>
                      <a:pPr algn="ctr" fontAlgn="ctr"/>
                      <a:r>
                        <a:rPr lang="fr-FR" sz="1600" b="1" i="0" u="none" strike="noStrike" dirty="0">
                          <a:solidFill>
                            <a:srgbClr val="FFFFFF"/>
                          </a:solidFill>
                          <a:effectLst/>
                          <a:latin typeface="Calibri" panose="020F0502020204030204" pitchFamily="34" charset="0"/>
                        </a:rPr>
                        <a:t>IARD</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600" b="1" i="0" u="none" strike="noStrike">
                          <a:solidFill>
                            <a:srgbClr val="FFFFFF"/>
                          </a:solidFill>
                          <a:effectLst/>
                          <a:latin typeface="Calibri" panose="020F0502020204030204" pitchFamily="34" charset="0"/>
                        </a:rPr>
                        <a:t>Prévoyance</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600" b="1" i="0" u="none" strike="noStrike">
                          <a:solidFill>
                            <a:srgbClr val="FFFFFF"/>
                          </a:solidFill>
                          <a:effectLst/>
                          <a:latin typeface="Calibri" panose="020F0502020204030204" pitchFamily="34" charset="0"/>
                        </a:rPr>
                        <a:t>Crédit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gridSpan="2">
                  <a:txBody>
                    <a:bodyPr/>
                    <a:lstStyle/>
                    <a:p>
                      <a:pPr algn="ctr" fontAlgn="ctr"/>
                      <a:r>
                        <a:rPr lang="fr-FR" sz="1600" b="1" i="0" u="none" strike="noStrike">
                          <a:solidFill>
                            <a:srgbClr val="FFFFFF"/>
                          </a:solidFill>
                          <a:effectLst/>
                          <a:latin typeface="Calibri" panose="020F0502020204030204" pitchFamily="34" charset="0"/>
                        </a:rPr>
                        <a:t>Épargne</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hMerge="1">
                  <a:txBody>
                    <a:bodyPr/>
                    <a:lstStyle/>
                    <a:p>
                      <a:endParaRPr lang="fr-FR"/>
                    </a:p>
                  </a:txBody>
                  <a:tcPr/>
                </a:tc>
                <a:tc gridSpan="2">
                  <a:txBody>
                    <a:bodyPr/>
                    <a:lstStyle/>
                    <a:p>
                      <a:pPr algn="ctr" fontAlgn="ctr"/>
                      <a:r>
                        <a:rPr lang="fr-FR" sz="1600" b="1" i="0" u="none" strike="noStrike" dirty="0">
                          <a:solidFill>
                            <a:srgbClr val="FFFFFF"/>
                          </a:solidFill>
                          <a:effectLst/>
                          <a:latin typeface="Calibri" panose="020F0502020204030204" pitchFamily="34" charset="0"/>
                        </a:rPr>
                        <a:t>Bancarisation</a:t>
                      </a:r>
                    </a:p>
                  </a:txBody>
                  <a:tcPr marL="9525" marR="9525" marT="9525" marB="0" anchor="ctr">
                    <a:lnL w="19050" cap="flat" cmpd="sng" algn="ctr">
                      <a:solidFill>
                        <a:srgbClr val="FFFFFF"/>
                      </a:solidFill>
                      <a:prstDash val="solid"/>
                      <a:round/>
                      <a:headEnd type="none" w="med" len="med"/>
                      <a:tailEnd type="none" w="med" len="med"/>
                    </a:lnL>
                    <a:lnR>
                      <a:noFill/>
                    </a:lnR>
                    <a:lnT>
                      <a:noFill/>
                    </a:lnT>
                    <a:lnB>
                      <a:noFill/>
                    </a:lnB>
                    <a:solidFill>
                      <a:srgbClr val="C00000"/>
                    </a:solidFill>
                  </a:tcPr>
                </a:tc>
                <a:tc hMerge="1">
                  <a:txBody>
                    <a:bodyPr/>
                    <a:lstStyle/>
                    <a:p>
                      <a:endParaRPr lang="fr-FR"/>
                    </a:p>
                  </a:txBody>
                  <a:tcPr/>
                </a:tc>
                <a:extLst>
                  <a:ext uri="{0D108BD9-81ED-4DB2-BD59-A6C34878D82A}">
                    <a16:rowId xmlns:a16="http://schemas.microsoft.com/office/drawing/2014/main" val="2138039278"/>
                  </a:ext>
                </a:extLst>
              </a:tr>
              <a:tr h="172606">
                <a:tc rowSpan="2" gridSpan="2">
                  <a:txBody>
                    <a:bodyPr/>
                    <a:lstStyle/>
                    <a:p>
                      <a:pPr algn="ctr" fontAlgn="ctr"/>
                      <a:endParaRPr lang="fr-FR" sz="1800" b="0" i="0" u="none" strike="noStrike" dirty="0">
                        <a:solidFill>
                          <a:srgbClr val="000000"/>
                        </a:solidFill>
                        <a:effectLst/>
                        <a:latin typeface="Arial" panose="020B0604020202020204" pitchFamily="34" charset="0"/>
                      </a:endParaRPr>
                    </a:p>
                  </a:txBody>
                  <a:tcPr marL="9525" marR="9525" marT="9525" marB="0" anchor="ctr">
                    <a:lnL>
                      <a:noFill/>
                    </a:lnL>
                    <a:lnR w="19050" cap="flat" cmpd="sng" algn="ctr">
                      <a:solidFill>
                        <a:srgbClr val="FFFFFF"/>
                      </a:solidFill>
                      <a:prstDash val="solid"/>
                      <a:round/>
                      <a:headEnd type="none" w="med" len="med"/>
                      <a:tailEnd type="none" w="med" len="med"/>
                    </a:lnR>
                    <a:lnT>
                      <a:noFill/>
                    </a:lnT>
                    <a:lnB>
                      <a:noFill/>
                    </a:lnB>
                  </a:tcPr>
                </a:tc>
                <a:tc rowSpan="2" hMerge="1">
                  <a:txBody>
                    <a:bodyPr/>
                    <a:lstStyle/>
                    <a:p>
                      <a:endParaRPr lang="fr-FR"/>
                    </a:p>
                  </a:txBody>
                  <a:tcPr/>
                </a:tc>
                <a:tc>
                  <a:txBody>
                    <a:bodyPr/>
                    <a:lstStyle/>
                    <a:p>
                      <a:pPr algn="ctr" fontAlgn="ctr"/>
                      <a:r>
                        <a:rPr lang="fr-FR" sz="1000" b="1" i="0" u="none" strike="noStrike" dirty="0" smtClean="0">
                          <a:solidFill>
                            <a:srgbClr val="FFFFFF"/>
                          </a:solidFill>
                          <a:effectLst/>
                          <a:latin typeface="Calibri" panose="020F0502020204030204" pitchFamily="34" charset="0"/>
                        </a:rPr>
                        <a:t>Auto + 2roues + MRH + Santé + GAV</a:t>
                      </a:r>
                      <a:endParaRPr lang="fr-FR" sz="1000" b="1"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es-ES" sz="1000" b="1" i="0" u="none" strike="noStrike" dirty="0">
                          <a:solidFill>
                            <a:srgbClr val="FFFFFF"/>
                          </a:solidFill>
                          <a:effectLst/>
                          <a:latin typeface="Calibri" panose="020F0502020204030204" pitchFamily="34" charset="0"/>
                        </a:rPr>
                        <a:t>PJ (0,80)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SF (1,20)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ESO (1,20)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SU (0,80)</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smtClean="0">
                          <a:solidFill>
                            <a:srgbClr val="FFFFFF"/>
                          </a:solidFill>
                          <a:effectLst/>
                          <a:latin typeface="Calibri" panose="020F0502020204030204" pitchFamily="34" charset="0"/>
                        </a:rPr>
                        <a:t>Crédit Consommation hors Crédit Projet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smtClean="0">
                          <a:solidFill>
                            <a:srgbClr val="FFFFFF"/>
                          </a:solidFill>
                          <a:effectLst/>
                          <a:latin typeface="Calibri" panose="020F0502020204030204" pitchFamily="34" charset="0"/>
                        </a:rPr>
                        <a:t>Assurance Vie </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rtl="0" fontAlgn="ctr"/>
                      <a:r>
                        <a:rPr lang="fr-FR" sz="1000" b="1" i="0" u="none" strike="noStrike" dirty="0">
                          <a:solidFill>
                            <a:srgbClr val="FFFFFF"/>
                          </a:solidFill>
                          <a:effectLst/>
                          <a:latin typeface="Calibri" panose="020F0502020204030204" pitchFamily="34" charset="0"/>
                        </a:rPr>
                        <a:t>Tous produits </a:t>
                      </a:r>
                      <a:r>
                        <a:rPr lang="fr-FR" sz="1000" b="1" i="0" u="none" strike="noStrike" dirty="0" smtClean="0">
                          <a:solidFill>
                            <a:srgbClr val="FFFFFF"/>
                          </a:solidFill>
                          <a:effectLst/>
                          <a:latin typeface="Calibri" panose="020F0502020204030204" pitchFamily="34" charset="0"/>
                        </a:rPr>
                        <a:t/>
                      </a:r>
                      <a:br>
                        <a:rPr lang="fr-FR" sz="1000" b="1" i="0" u="none" strike="noStrike" dirty="0" smtClean="0">
                          <a:solidFill>
                            <a:srgbClr val="FFFFFF"/>
                          </a:solidFill>
                          <a:effectLst/>
                          <a:latin typeface="Calibri" panose="020F0502020204030204" pitchFamily="34" charset="0"/>
                        </a:rPr>
                      </a:br>
                      <a:r>
                        <a:rPr lang="fr-FR" sz="800" b="1" i="0" u="none" strike="noStrike" dirty="0" smtClean="0">
                          <a:solidFill>
                            <a:srgbClr val="FFFFFF"/>
                          </a:solidFill>
                          <a:effectLst/>
                          <a:latin typeface="Calibri" panose="020F0502020204030204" pitchFamily="34" charset="0"/>
                        </a:rPr>
                        <a:t>(</a:t>
                      </a:r>
                      <a:r>
                        <a:rPr lang="fr-FR" sz="800" b="1" i="0" u="none" strike="noStrike" dirty="0">
                          <a:solidFill>
                            <a:srgbClr val="FFFFFF"/>
                          </a:solidFill>
                          <a:effectLst/>
                          <a:latin typeface="Calibri" panose="020F0502020204030204" pitchFamily="34" charset="0"/>
                        </a:rPr>
                        <a:t>idem PV)</a:t>
                      </a:r>
                      <a:endParaRPr lang="fr-FR" sz="1000" b="1"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000" b="1" i="0" u="none" strike="noStrike" dirty="0">
                          <a:solidFill>
                            <a:srgbClr val="FFFFFF"/>
                          </a:solidFill>
                          <a:effectLst/>
                          <a:latin typeface="Calibri" panose="020F0502020204030204" pitchFamily="34" charset="0"/>
                        </a:rPr>
                        <a:t>Formules Hors </a:t>
                      </a:r>
                      <a:r>
                        <a:rPr lang="fr-FR" sz="1000" b="1" i="0" u="none" strike="noStrike" dirty="0" err="1">
                          <a:solidFill>
                            <a:srgbClr val="FFFFFF"/>
                          </a:solidFill>
                          <a:effectLst/>
                          <a:latin typeface="Calibri" panose="020F0502020204030204" pitchFamily="34" charset="0"/>
                        </a:rPr>
                        <a:t>Transf</a:t>
                      </a:r>
                      <a:r>
                        <a:rPr lang="fr-FR" sz="1000" b="1" i="0" u="none" strike="noStrike" dirty="0">
                          <a:solidFill>
                            <a:srgbClr val="FFFFFF"/>
                          </a:solidFill>
                          <a:effectLst/>
                          <a:latin typeface="Calibri" panose="020F0502020204030204" pitchFamily="34" charset="0"/>
                        </a:rPr>
                        <a: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000" b="1" i="0" u="none" strike="noStrike" dirty="0" smtClean="0">
                          <a:solidFill>
                            <a:srgbClr val="FFFFFF"/>
                          </a:solidFill>
                          <a:effectLst/>
                          <a:latin typeface="Calibri" panose="020F0502020204030204" pitchFamily="34" charset="0"/>
                        </a:rPr>
                        <a:t>Critère </a:t>
                      </a:r>
                      <a:r>
                        <a:rPr lang="fr-FR" sz="1050" b="1" i="1" u="none" strike="noStrike" dirty="0" smtClean="0">
                          <a:solidFill>
                            <a:srgbClr val="FFFFFF"/>
                          </a:solidFill>
                          <a:effectLst/>
                          <a:latin typeface="Calibri" panose="020F0502020204030204" pitchFamily="34" charset="0"/>
                        </a:rPr>
                        <a:t>BONUS</a:t>
                      </a:r>
                      <a:r>
                        <a:rPr lang="fr-FR" sz="1000" b="1" i="0" u="none" strike="noStrike" dirty="0" smtClean="0">
                          <a:solidFill>
                            <a:srgbClr val="FFFFFF"/>
                          </a:solidFill>
                          <a:effectLst/>
                          <a:latin typeface="Calibri" panose="020F0502020204030204" pitchFamily="34" charset="0"/>
                        </a:rPr>
                        <a:t> </a:t>
                      </a:r>
                    </a:p>
                    <a:p>
                      <a:pPr algn="ctr" fontAlgn="ctr"/>
                      <a:r>
                        <a:rPr lang="fr-FR" sz="1000" b="1" i="0" u="none" strike="noStrike" dirty="0" smtClean="0">
                          <a:solidFill>
                            <a:srgbClr val="FFFFFF"/>
                          </a:solidFill>
                          <a:effectLst/>
                          <a:latin typeface="Calibri" panose="020F0502020204030204" pitchFamily="34" charset="0"/>
                        </a:rPr>
                        <a:t>Cartes </a:t>
                      </a:r>
                      <a:r>
                        <a:rPr lang="fr-FR" sz="1000" b="1" i="0" u="none" strike="noStrike" dirty="0">
                          <a:solidFill>
                            <a:srgbClr val="FFFFFF"/>
                          </a:solidFill>
                          <a:effectLst/>
                          <a:latin typeface="Calibri" panose="020F0502020204030204" pitchFamily="34" charset="0"/>
                        </a:rPr>
                        <a:t>Premium DD</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FF7979"/>
                    </a:solidFill>
                  </a:tcPr>
                </a:tc>
                <a:extLst>
                  <a:ext uri="{0D108BD9-81ED-4DB2-BD59-A6C34878D82A}">
                    <a16:rowId xmlns:a16="http://schemas.microsoft.com/office/drawing/2014/main" val="3800869055"/>
                  </a:ext>
                </a:extLst>
              </a:tr>
              <a:tr h="185621">
                <a:tc gridSpan="2" vMerge="1">
                  <a:txBody>
                    <a:bodyPr/>
                    <a:lstStyle/>
                    <a:p>
                      <a:endParaRPr lang="fr-FR"/>
                    </a:p>
                  </a:txBody>
                  <a:tcPr/>
                </a:tc>
                <a:tc hMerge="1" vMerge="1">
                  <a:txBody>
                    <a:bodyPr/>
                    <a:lstStyle/>
                    <a:p>
                      <a:endParaRPr lang="fr-FR"/>
                    </a:p>
                  </a:txBody>
                  <a:tcPr/>
                </a:tc>
                <a:tc>
                  <a:txBody>
                    <a:bodyPr/>
                    <a:lstStyle/>
                    <a:p>
                      <a:pPr algn="ctr" fontAlgn="ctr"/>
                      <a:r>
                        <a:rPr lang="fr-FR" sz="800" b="0" i="0" u="none" strike="noStrike" dirty="0" err="1">
                          <a:solidFill>
                            <a:srgbClr val="FFFFFF"/>
                          </a:solidFill>
                          <a:effectLst/>
                          <a:latin typeface="Calibri" panose="020F0502020204030204" pitchFamily="34" charset="0"/>
                        </a:rPr>
                        <a:t>V</a:t>
                      </a:r>
                      <a:r>
                        <a:rPr lang="fr-FR" sz="800" b="0" i="0" u="none" strike="noStrike" baseline="30000" dirty="0" err="1">
                          <a:solidFill>
                            <a:srgbClr val="FFFFFF"/>
                          </a:solidFill>
                          <a:effectLst/>
                          <a:latin typeface="Calibri" panose="020F0502020204030204" pitchFamily="34" charset="0"/>
                        </a:rPr>
                        <a:t>tes</a:t>
                      </a:r>
                      <a:r>
                        <a:rPr lang="fr-FR" sz="800" b="0" i="0" u="none" strike="noStrike" dirty="0">
                          <a:solidFill>
                            <a:srgbClr val="FFFFFF"/>
                          </a:solidFill>
                          <a:effectLst/>
                          <a:latin typeface="Calibri" panose="020F0502020204030204" pitchFamily="34" charset="0"/>
                        </a:rPr>
                        <a:t> </a:t>
                      </a:r>
                      <a:r>
                        <a:rPr lang="fr-FR" sz="800" b="0" i="0" u="none" strike="noStrike" dirty="0" smtClean="0">
                          <a:solidFill>
                            <a:srgbClr val="FFFFFF"/>
                          </a:solidFill>
                          <a:effectLst/>
                          <a:latin typeface="Calibri" panose="020F0502020204030204" pitchFamily="34" charset="0"/>
                        </a:rPr>
                        <a:t>Brutes</a:t>
                      </a:r>
                      <a:endParaRPr lang="fr-FR" sz="800" b="0"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err="1">
                          <a:solidFill>
                            <a:srgbClr val="FFFFFF"/>
                          </a:solidFill>
                          <a:effectLst/>
                          <a:latin typeface="Calibri" panose="020F0502020204030204" pitchFamily="34" charset="0"/>
                        </a:rPr>
                        <a:t>V</a:t>
                      </a:r>
                      <a:r>
                        <a:rPr lang="fr-FR" sz="800" b="0" i="0" u="none" strike="noStrike" baseline="30000" dirty="0" err="1">
                          <a:solidFill>
                            <a:srgbClr val="FFFFFF"/>
                          </a:solidFill>
                          <a:effectLst/>
                          <a:latin typeface="Calibri" panose="020F0502020204030204" pitchFamily="34" charset="0"/>
                        </a:rPr>
                        <a:t>tes</a:t>
                      </a:r>
                      <a:r>
                        <a:rPr lang="fr-FR" sz="800" b="0" i="0" u="none" strike="noStrike" dirty="0">
                          <a:solidFill>
                            <a:srgbClr val="FFFFFF"/>
                          </a:solidFill>
                          <a:effectLst/>
                          <a:latin typeface="Calibri" panose="020F0502020204030204" pitchFamily="34" charset="0"/>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a:solidFill>
                            <a:srgbClr val="FFFFFF"/>
                          </a:solidFill>
                          <a:effectLst/>
                          <a:latin typeface="Calibri" panose="020F0502020204030204" pitchFamily="34" charset="0"/>
                        </a:rPr>
                        <a:t>Engagement (k€)</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smtClean="0">
                          <a:solidFill>
                            <a:srgbClr val="FFFFFF"/>
                          </a:solidFill>
                          <a:effectLst/>
                          <a:latin typeface="Calibri" panose="020F0502020204030204" pitchFamily="34" charset="0"/>
                        </a:rPr>
                        <a:t>CA </a:t>
                      </a:r>
                      <a:r>
                        <a:rPr lang="fr-FR" sz="800" b="0" i="0" u="none" strike="noStrike" dirty="0">
                          <a:solidFill>
                            <a:srgbClr val="FFFFFF"/>
                          </a:solidFill>
                          <a:effectLst/>
                          <a:latin typeface="Calibri" panose="020F0502020204030204" pitchFamily="34" charset="0"/>
                        </a:rPr>
                        <a:t>en k</a:t>
                      </a:r>
                      <a:r>
                        <a:rPr lang="fr-FR" sz="800" b="0" i="0" u="none" strike="noStrike" dirty="0" smtClean="0">
                          <a:solidFill>
                            <a:srgbClr val="FFFFFF"/>
                          </a:solidFill>
                          <a:effectLst/>
                          <a:latin typeface="Calibri" panose="020F0502020204030204" pitchFamily="34" charset="0"/>
                        </a:rPr>
                        <a:t>€</a:t>
                      </a:r>
                      <a:endParaRPr lang="fr-FR" sz="800" b="0"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FF7979"/>
                    </a:solidFill>
                  </a:tcPr>
                </a:tc>
                <a:extLst>
                  <a:ext uri="{0D108BD9-81ED-4DB2-BD59-A6C34878D82A}">
                    <a16:rowId xmlns:a16="http://schemas.microsoft.com/office/drawing/2014/main" val="263067480"/>
                  </a:ext>
                </a:extLst>
              </a:tr>
              <a:tr h="343489">
                <a:tc gridSpan="2">
                  <a:txBody>
                    <a:bodyPr/>
                    <a:lstStyle/>
                    <a:p>
                      <a:pPr algn="ctr" rtl="0" fontAlgn="ctr"/>
                      <a:r>
                        <a:rPr lang="fr-FR" sz="1100" b="1" i="0" u="none" strike="noStrike" dirty="0">
                          <a:solidFill>
                            <a:srgbClr val="C00000"/>
                          </a:solidFill>
                          <a:effectLst/>
                          <a:latin typeface="Calibri" panose="020F0502020204030204" pitchFamily="34" charset="0"/>
                        </a:rPr>
                        <a:t>Gain par personne</a:t>
                      </a:r>
                    </a:p>
                  </a:txBody>
                  <a:tcPr marL="9525" marR="9525" marT="9525" marB="0" anchor="ctr">
                    <a:lnL>
                      <a:noFill/>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BFBFBF"/>
                    </a:solidFill>
                  </a:tcPr>
                </a:tc>
                <a:tc hMerge="1">
                  <a:txBody>
                    <a:bodyPr/>
                    <a:lstStyle/>
                    <a:p>
                      <a:endParaRPr lang="fr-FR"/>
                    </a:p>
                  </a:txBody>
                  <a:tcPr/>
                </a:tc>
                <a:tc>
                  <a:txBody>
                    <a:bodyPr/>
                    <a:lstStyle/>
                    <a:p>
                      <a:pPr algn="ctr" rtl="0" fontAlgn="ctr"/>
                      <a:r>
                        <a:rPr lang="fr-FR" sz="1600" b="1" i="0" u="none" strike="noStrike" dirty="0">
                          <a:solidFill>
                            <a:srgbClr val="404040"/>
                          </a:solidFill>
                          <a:effectLst/>
                          <a:latin typeface="Calibri" panose="020F0502020204030204" pitchFamily="34" charset="0"/>
                        </a:rPr>
                        <a:t>60 €</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60 €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60 €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60 €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40 €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60 €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20 €</a:t>
                      </a:r>
                    </a:p>
                  </a:txBody>
                  <a:tcPr marL="9525" marR="9525" marT="9525" marB="0" anchor="ctr">
                    <a:lnL w="12700" cap="flat" cmpd="sng" algn="ctr">
                      <a:solidFill>
                        <a:srgbClr val="BFBFB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123539036"/>
                  </a:ext>
                </a:extLst>
              </a:tr>
              <a:tr h="456899">
                <a:tc rowSpan="2">
                  <a:txBody>
                    <a:bodyPr/>
                    <a:lstStyle/>
                    <a:p>
                      <a:pPr algn="ctr" rtl="0" fontAlgn="ctr"/>
                      <a:r>
                        <a:rPr lang="fr-FR" sz="1100" b="1" i="0" u="none" strike="noStrike">
                          <a:solidFill>
                            <a:srgbClr val="C00000"/>
                          </a:solidFill>
                          <a:effectLst/>
                          <a:latin typeface="Calibri" panose="020F0502020204030204" pitchFamily="34" charset="0"/>
                        </a:rPr>
                        <a:t>Bonus Excellence par personne</a:t>
                      </a:r>
                    </a:p>
                  </a:txBody>
                  <a:tcPr marL="9525" marR="9525" marT="9525" marB="0" anchor="ctr">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fr-FR" sz="900" b="1" i="0" u="none" strike="noStrike">
                          <a:solidFill>
                            <a:srgbClr val="C00000"/>
                          </a:solidFill>
                          <a:effectLst/>
                          <a:latin typeface="Calibri" panose="020F0502020204030204" pitchFamily="34" charset="0"/>
                        </a:rPr>
                        <a:t>5 critères sur 6</a:t>
                      </a:r>
                    </a:p>
                  </a:txBody>
                  <a:tcPr marL="9525" marR="9525" marT="9525"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gridSpan="7">
                  <a:txBody>
                    <a:bodyPr/>
                    <a:lstStyle/>
                    <a:p>
                      <a:pPr algn="ctr" rtl="0" fontAlgn="ctr"/>
                      <a:r>
                        <a:rPr lang="fr-FR" sz="1600" b="1" i="0" u="none" strike="noStrike" dirty="0">
                          <a:solidFill>
                            <a:srgbClr val="404040"/>
                          </a:solidFill>
                          <a:effectLst/>
                          <a:latin typeface="Calibri" panose="020F0502020204030204" pitchFamily="34" charset="0"/>
                        </a:rPr>
                        <a:t>70 €</a:t>
                      </a:r>
                    </a:p>
                  </a:txBody>
                  <a:tcPr marL="9525" marR="9525" marT="9525" marB="0" anchor="ctr">
                    <a:lnL w="19050" cap="flat" cmpd="sng" algn="ctr">
                      <a:solidFill>
                        <a:srgbClr val="FFFFF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2965060"/>
                  </a:ext>
                </a:extLst>
              </a:tr>
              <a:tr h="456899">
                <a:tc vMerge="1">
                  <a:txBody>
                    <a:bodyPr/>
                    <a:lstStyle/>
                    <a:p>
                      <a:endParaRPr lang="fr-FR"/>
                    </a:p>
                  </a:txBody>
                  <a:tcPr/>
                </a:tc>
                <a:tc>
                  <a:txBody>
                    <a:bodyPr/>
                    <a:lstStyle/>
                    <a:p>
                      <a:pPr algn="ctr" rtl="0" fontAlgn="ctr"/>
                      <a:r>
                        <a:rPr lang="fr-FR" sz="900" b="1" i="0" u="none" strike="noStrike">
                          <a:solidFill>
                            <a:srgbClr val="C00000"/>
                          </a:solidFill>
                          <a:effectLst/>
                          <a:latin typeface="Calibri" panose="020F0502020204030204" pitchFamily="34" charset="0"/>
                        </a:rPr>
                        <a:t>6 critères sur 6</a:t>
                      </a:r>
                    </a:p>
                  </a:txBody>
                  <a:tcPr marL="9525" marR="9525" marT="9525" marB="0" anchor="ctr">
                    <a:lnL>
                      <a:noFill/>
                    </a:lnL>
                    <a:lnR w="190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gridSpan="7">
                  <a:txBody>
                    <a:bodyPr/>
                    <a:lstStyle/>
                    <a:p>
                      <a:pPr algn="ctr" rtl="0" fontAlgn="ctr"/>
                      <a:r>
                        <a:rPr lang="fr-FR" sz="1600" b="1" i="0" u="none" strike="noStrike" dirty="0">
                          <a:solidFill>
                            <a:srgbClr val="404040"/>
                          </a:solidFill>
                          <a:effectLst/>
                          <a:latin typeface="Calibri" panose="020F0502020204030204" pitchFamily="34" charset="0"/>
                        </a:rPr>
                        <a:t>140 €</a:t>
                      </a:r>
                    </a:p>
                  </a:txBody>
                  <a:tcPr marL="9525" marR="9525" marT="9525" marB="0" anchor="ctr">
                    <a:lnL w="19050" cap="flat" cmpd="sng" algn="ctr">
                      <a:solidFill>
                        <a:srgbClr val="FFFFF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250879084"/>
                  </a:ext>
                </a:extLst>
              </a:tr>
              <a:tr h="274140">
                <a:tc rowSpan="2">
                  <a:txBody>
                    <a:bodyPr/>
                    <a:lstStyle/>
                    <a:p>
                      <a:pPr algn="ctr" rtl="0" fontAlgn="ctr"/>
                      <a:r>
                        <a:rPr lang="fr-FR" sz="1100" b="1" i="0" u="none" strike="noStrike">
                          <a:solidFill>
                            <a:srgbClr val="C00000"/>
                          </a:solidFill>
                          <a:effectLst/>
                          <a:latin typeface="Calibri" panose="020F0502020204030204" pitchFamily="34" charset="0"/>
                        </a:rPr>
                        <a:t>Total des gains maximal</a:t>
                      </a:r>
                    </a:p>
                  </a:txBody>
                  <a:tcPr marL="9525" marR="9525" marT="9525" marB="0" anchor="ctr">
                    <a:lnL>
                      <a:noFill/>
                    </a:lnL>
                    <a:lnR>
                      <a:noFill/>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a:txBody>
                    <a:bodyPr/>
                    <a:lstStyle/>
                    <a:p>
                      <a:pPr algn="ctr" rtl="0" fontAlgn="ctr"/>
                      <a:r>
                        <a:rPr lang="fr-FR" sz="900" b="1" i="0" u="none" strike="noStrike">
                          <a:solidFill>
                            <a:srgbClr val="C00000"/>
                          </a:solidFill>
                          <a:effectLst/>
                          <a:latin typeface="Calibri" panose="020F0502020204030204" pitchFamily="34" charset="0"/>
                        </a:rPr>
                        <a:t>Pour l’agence</a:t>
                      </a:r>
                    </a:p>
                  </a:txBody>
                  <a:tcPr marL="9525" marR="9525" marT="9525"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gridSpan="7">
                  <a:txBody>
                    <a:bodyPr/>
                    <a:lstStyle/>
                    <a:p>
                      <a:pPr algn="ctr" rtl="0" fontAlgn="ctr"/>
                      <a:r>
                        <a:rPr lang="fr-FR" sz="1600" b="1" i="0" u="none" strike="noStrike" dirty="0">
                          <a:solidFill>
                            <a:srgbClr val="404040"/>
                          </a:solidFill>
                          <a:effectLst/>
                          <a:latin typeface="Calibri" panose="020F0502020204030204" pitchFamily="34" charset="0"/>
                        </a:rPr>
                        <a:t>500 €   </a:t>
                      </a:r>
                      <a:r>
                        <a:rPr lang="fr-FR" sz="1400" b="1" i="0" u="none" strike="noStrike" dirty="0">
                          <a:solidFill>
                            <a:srgbClr val="404040"/>
                          </a:solidFill>
                          <a:effectLst/>
                          <a:latin typeface="Calibri" panose="020F0502020204030204" pitchFamily="34" charset="0"/>
                        </a:rPr>
                        <a:t>X   Nombre de collaborateurs de l’agence</a:t>
                      </a:r>
                    </a:p>
                  </a:txBody>
                  <a:tcPr marL="9525" marR="9525" marT="9525" marB="0" anchor="ctr">
                    <a:lnL w="19050" cap="flat" cmpd="sng" algn="ctr">
                      <a:solidFill>
                        <a:srgbClr val="FFFFF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34065909"/>
                  </a:ext>
                </a:extLst>
              </a:tr>
              <a:tr h="367550">
                <a:tc vMerge="1">
                  <a:txBody>
                    <a:bodyPr/>
                    <a:lstStyle/>
                    <a:p>
                      <a:endParaRPr lang="fr-FR"/>
                    </a:p>
                  </a:txBody>
                  <a:tcPr/>
                </a:tc>
                <a:tc>
                  <a:txBody>
                    <a:bodyPr/>
                    <a:lstStyle/>
                    <a:p>
                      <a:pPr algn="ctr" rtl="0" fontAlgn="ctr"/>
                      <a:r>
                        <a:rPr lang="fr-FR" sz="900" b="1" i="0" u="none" strike="noStrike">
                          <a:solidFill>
                            <a:srgbClr val="C00000"/>
                          </a:solidFill>
                          <a:effectLst/>
                          <a:latin typeface="Calibri" panose="020F0502020204030204" pitchFamily="34" charset="0"/>
                        </a:rPr>
                        <a:t>Par personne</a:t>
                      </a:r>
                    </a:p>
                  </a:txBody>
                  <a:tcPr marL="9525" marR="9525" marT="9525" marB="0" anchor="ctr">
                    <a:lnL>
                      <a:noFill/>
                    </a:lnL>
                    <a:lnR w="190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gridSpan="7">
                  <a:txBody>
                    <a:bodyPr/>
                    <a:lstStyle/>
                    <a:p>
                      <a:pPr algn="ctr" rtl="0" fontAlgn="ctr"/>
                      <a:r>
                        <a:rPr lang="fr-FR" sz="1100" b="1" i="0" u="none" strike="noStrike" dirty="0">
                          <a:solidFill>
                            <a:srgbClr val="404040"/>
                          </a:solidFill>
                          <a:effectLst/>
                          <a:latin typeface="Calibri" panose="020F0502020204030204" pitchFamily="34" charset="0"/>
                        </a:rPr>
                        <a:t>70% du gain automatiquement octroyé à chaque collaborateur</a:t>
                      </a:r>
                      <a:br>
                        <a:rPr lang="fr-FR" sz="1100" b="1" i="0" u="none" strike="noStrike" dirty="0">
                          <a:solidFill>
                            <a:srgbClr val="404040"/>
                          </a:solidFill>
                          <a:effectLst/>
                          <a:latin typeface="Calibri" panose="020F0502020204030204" pitchFamily="34" charset="0"/>
                        </a:rPr>
                      </a:br>
                      <a:r>
                        <a:rPr lang="fr-FR" sz="1100" b="1" i="0" u="none" strike="noStrike" dirty="0">
                          <a:solidFill>
                            <a:srgbClr val="404040"/>
                          </a:solidFill>
                          <a:effectLst/>
                          <a:latin typeface="Calibri" panose="020F0502020204030204" pitchFamily="34" charset="0"/>
                        </a:rPr>
                        <a:t>30% des gains de l’agence octroyé par le </a:t>
                      </a:r>
                      <a:r>
                        <a:rPr lang="fr-FR" sz="1100" b="1" i="0" u="none" strike="noStrike" dirty="0" smtClean="0">
                          <a:solidFill>
                            <a:srgbClr val="404040"/>
                          </a:solidFill>
                          <a:effectLst/>
                          <a:latin typeface="Calibri" panose="020F0502020204030204" pitchFamily="34" charset="0"/>
                        </a:rPr>
                        <a:t>manager </a:t>
                      </a:r>
                      <a:r>
                        <a:rPr lang="fr-FR" sz="1100" b="1" i="0" u="none" strike="noStrike" dirty="0">
                          <a:solidFill>
                            <a:srgbClr val="404040"/>
                          </a:solidFill>
                          <a:effectLst/>
                          <a:latin typeface="Calibri" panose="020F0502020204030204" pitchFamily="34" charset="0"/>
                        </a:rPr>
                        <a:t>en fonction de la contribution de chacun</a:t>
                      </a:r>
                    </a:p>
                  </a:txBody>
                  <a:tcPr marL="9525" marR="9525" marT="9525" marB="0" anchor="ctr">
                    <a:lnL w="19050" cap="flat" cmpd="sng" algn="ctr">
                      <a:solidFill>
                        <a:srgbClr val="FFFFF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635258277"/>
                  </a:ext>
                </a:extLst>
              </a:tr>
            </a:tbl>
          </a:graphicData>
        </a:graphic>
      </p:graphicFrame>
      <p:sp>
        <p:nvSpPr>
          <p:cNvPr id="22" name="Ellipse 21"/>
          <p:cNvSpPr/>
          <p:nvPr/>
        </p:nvSpPr>
        <p:spPr>
          <a:xfrm>
            <a:off x="2631220" y="2407321"/>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1</a:t>
            </a:r>
            <a:endParaRPr lang="fr-FR" sz="1100" b="1" dirty="0">
              <a:solidFill>
                <a:schemeClr val="bg1">
                  <a:lumMod val="85000"/>
                </a:schemeClr>
              </a:solidFill>
            </a:endParaRPr>
          </a:p>
        </p:txBody>
      </p:sp>
      <p:sp>
        <p:nvSpPr>
          <p:cNvPr id="26" name="Ellipse 25"/>
          <p:cNvSpPr/>
          <p:nvPr/>
        </p:nvSpPr>
        <p:spPr>
          <a:xfrm>
            <a:off x="11185543" y="2406123"/>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2</a:t>
            </a:r>
            <a:endParaRPr lang="fr-FR" sz="1100" b="1" dirty="0">
              <a:solidFill>
                <a:schemeClr val="bg1">
                  <a:lumMod val="85000"/>
                </a:schemeClr>
              </a:solidFill>
            </a:endParaRPr>
          </a:p>
        </p:txBody>
      </p:sp>
      <p:sp>
        <p:nvSpPr>
          <p:cNvPr id="27" name="Ellipse 26"/>
          <p:cNvSpPr/>
          <p:nvPr/>
        </p:nvSpPr>
        <p:spPr>
          <a:xfrm>
            <a:off x="9978163" y="4018566"/>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4</a:t>
            </a:r>
            <a:endParaRPr lang="fr-FR" sz="1100" b="1" dirty="0">
              <a:solidFill>
                <a:schemeClr val="bg1">
                  <a:lumMod val="85000"/>
                </a:schemeClr>
              </a:solidFill>
            </a:endParaRPr>
          </a:p>
        </p:txBody>
      </p:sp>
      <p:sp>
        <p:nvSpPr>
          <p:cNvPr id="28" name="ZoneTexte 27"/>
          <p:cNvSpPr txBox="1"/>
          <p:nvPr/>
        </p:nvSpPr>
        <p:spPr>
          <a:xfrm>
            <a:off x="2102770" y="4381649"/>
            <a:ext cx="9336210" cy="461665"/>
          </a:xfrm>
          <a:prstGeom prst="rect">
            <a:avLst/>
          </a:prstGeom>
          <a:noFill/>
        </p:spPr>
        <p:txBody>
          <a:bodyPr wrap="none" rtlCol="0">
            <a:spAutoFit/>
          </a:bodyPr>
          <a:lstStyle/>
          <a:p>
            <a:r>
              <a:rPr lang="fr-FR" sz="1200" b="1" dirty="0" smtClean="0">
                <a:solidFill>
                  <a:schemeClr val="bg1">
                    <a:lumMod val="50000"/>
                  </a:schemeClr>
                </a:solidFill>
              </a:rPr>
              <a:t>Le </a:t>
            </a:r>
            <a:r>
              <a:rPr lang="fr-FR" sz="1200" b="1" dirty="0" smtClean="0">
                <a:solidFill>
                  <a:srgbClr val="C00000"/>
                </a:solidFill>
              </a:rPr>
              <a:t>déclenchement </a:t>
            </a:r>
            <a:r>
              <a:rPr lang="fr-FR" sz="1200" b="1" dirty="0">
                <a:solidFill>
                  <a:srgbClr val="C00000"/>
                </a:solidFill>
              </a:rPr>
              <a:t>des </a:t>
            </a:r>
            <a:r>
              <a:rPr lang="fr-FR" sz="1200" b="1" dirty="0" smtClean="0">
                <a:solidFill>
                  <a:srgbClr val="C00000"/>
                </a:solidFill>
              </a:rPr>
              <a:t>gains </a:t>
            </a:r>
            <a:r>
              <a:rPr lang="fr-FR" sz="1200" b="1" dirty="0" smtClean="0">
                <a:solidFill>
                  <a:schemeClr val="bg1">
                    <a:lumMod val="50000"/>
                  </a:schemeClr>
                </a:solidFill>
              </a:rPr>
              <a:t>est </a:t>
            </a:r>
            <a:r>
              <a:rPr lang="fr-FR" sz="1200" b="1" dirty="0">
                <a:solidFill>
                  <a:schemeClr val="bg1">
                    <a:lumMod val="50000"/>
                  </a:schemeClr>
                </a:solidFill>
              </a:rPr>
              <a:t>effectif pour chaque critère dès que l’objectif est atteint </a:t>
            </a:r>
            <a:r>
              <a:rPr lang="fr-FR" sz="1200" b="1" dirty="0" smtClean="0">
                <a:solidFill>
                  <a:schemeClr val="bg1">
                    <a:lumMod val="50000"/>
                  </a:schemeClr>
                </a:solidFill>
              </a:rPr>
              <a:t>par l’agence pour </a:t>
            </a:r>
            <a:r>
              <a:rPr lang="fr-FR" sz="1200" b="1" dirty="0">
                <a:solidFill>
                  <a:schemeClr val="bg1">
                    <a:lumMod val="50000"/>
                  </a:schemeClr>
                </a:solidFill>
              </a:rPr>
              <a:t>le critère </a:t>
            </a:r>
            <a:r>
              <a:rPr lang="fr-FR" sz="1200" b="1" dirty="0" smtClean="0">
                <a:solidFill>
                  <a:schemeClr val="bg1">
                    <a:lumMod val="50000"/>
                  </a:schemeClr>
                </a:solidFill>
              </a:rPr>
              <a:t>concerné</a:t>
            </a:r>
          </a:p>
          <a:p>
            <a:r>
              <a:rPr lang="fr-FR" sz="1200" b="1" dirty="0" smtClean="0">
                <a:solidFill>
                  <a:schemeClr val="bg1">
                    <a:lumMod val="50000"/>
                  </a:schemeClr>
                </a:solidFill>
              </a:rPr>
              <a:t>(hors cas spécifique du bonus bancarisation)</a:t>
            </a:r>
            <a:endParaRPr lang="fr-FR" sz="1200" b="1" dirty="0">
              <a:solidFill>
                <a:schemeClr val="bg1">
                  <a:lumMod val="50000"/>
                </a:schemeClr>
              </a:solidFill>
            </a:endParaRPr>
          </a:p>
        </p:txBody>
      </p:sp>
      <p:sp>
        <p:nvSpPr>
          <p:cNvPr id="29" name="Ellipse 28"/>
          <p:cNvSpPr/>
          <p:nvPr/>
        </p:nvSpPr>
        <p:spPr>
          <a:xfrm>
            <a:off x="1886746" y="4451731"/>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1</a:t>
            </a:r>
            <a:endParaRPr lang="fr-FR" sz="1100" b="1" dirty="0">
              <a:solidFill>
                <a:schemeClr val="bg1">
                  <a:lumMod val="85000"/>
                </a:schemeClr>
              </a:solidFill>
            </a:endParaRPr>
          </a:p>
        </p:txBody>
      </p:sp>
      <p:sp>
        <p:nvSpPr>
          <p:cNvPr id="30" name="ZoneTexte 29"/>
          <p:cNvSpPr txBox="1"/>
          <p:nvPr/>
        </p:nvSpPr>
        <p:spPr>
          <a:xfrm>
            <a:off x="2102770" y="4828848"/>
            <a:ext cx="9477274" cy="276999"/>
          </a:xfrm>
          <a:prstGeom prst="rect">
            <a:avLst/>
          </a:prstGeom>
          <a:noFill/>
        </p:spPr>
        <p:txBody>
          <a:bodyPr wrap="none" rtlCol="0">
            <a:spAutoFit/>
          </a:bodyPr>
          <a:lstStyle/>
          <a:p>
            <a:r>
              <a:rPr lang="fr-FR" sz="1200" b="1" dirty="0" smtClean="0">
                <a:solidFill>
                  <a:schemeClr val="bg1">
                    <a:lumMod val="50000"/>
                  </a:schemeClr>
                </a:solidFill>
              </a:rPr>
              <a:t>Si l’objectif de vente de Formules est atteint, il est possible de déclencher un </a:t>
            </a:r>
            <a:r>
              <a:rPr lang="fr-FR" sz="1200" b="1" dirty="0" smtClean="0">
                <a:solidFill>
                  <a:srgbClr val="C00000"/>
                </a:solidFill>
              </a:rPr>
              <a:t>bonus Bancarisation lié aux Cartes Premium DD</a:t>
            </a:r>
            <a:endParaRPr lang="fr-FR" sz="1200" b="1" dirty="0">
              <a:solidFill>
                <a:srgbClr val="C00000"/>
              </a:solidFill>
            </a:endParaRPr>
          </a:p>
        </p:txBody>
      </p:sp>
      <p:sp>
        <p:nvSpPr>
          <p:cNvPr id="31" name="Ellipse 30"/>
          <p:cNvSpPr/>
          <p:nvPr/>
        </p:nvSpPr>
        <p:spPr>
          <a:xfrm>
            <a:off x="1886746" y="4889823"/>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2</a:t>
            </a:r>
            <a:endParaRPr lang="fr-FR" sz="1100" b="1" dirty="0">
              <a:solidFill>
                <a:schemeClr val="bg1">
                  <a:lumMod val="85000"/>
                </a:schemeClr>
              </a:solidFill>
            </a:endParaRPr>
          </a:p>
        </p:txBody>
      </p:sp>
      <p:sp>
        <p:nvSpPr>
          <p:cNvPr id="41" name="Ellipse 40"/>
          <p:cNvSpPr/>
          <p:nvPr/>
        </p:nvSpPr>
        <p:spPr>
          <a:xfrm>
            <a:off x="1886746" y="5187108"/>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3</a:t>
            </a:r>
            <a:endParaRPr lang="fr-FR" sz="1100" b="1" dirty="0">
              <a:solidFill>
                <a:schemeClr val="bg1">
                  <a:lumMod val="85000"/>
                </a:schemeClr>
              </a:solidFill>
            </a:endParaRPr>
          </a:p>
        </p:txBody>
      </p:sp>
      <p:sp>
        <p:nvSpPr>
          <p:cNvPr id="42" name="ZoneTexte 41"/>
          <p:cNvSpPr txBox="1"/>
          <p:nvPr/>
        </p:nvSpPr>
        <p:spPr>
          <a:xfrm>
            <a:off x="2102770" y="5126132"/>
            <a:ext cx="9445214" cy="276999"/>
          </a:xfrm>
          <a:prstGeom prst="rect">
            <a:avLst/>
          </a:prstGeom>
          <a:noFill/>
        </p:spPr>
        <p:txBody>
          <a:bodyPr wrap="none" rtlCol="0">
            <a:spAutoFit/>
          </a:bodyPr>
          <a:lstStyle/>
          <a:p>
            <a:r>
              <a:rPr lang="fr-FR" sz="1200" b="1" dirty="0" smtClean="0">
                <a:solidFill>
                  <a:schemeClr val="bg1">
                    <a:lumMod val="50000"/>
                  </a:schemeClr>
                </a:solidFill>
              </a:rPr>
              <a:t>Le calcul des gains se fait au</a:t>
            </a:r>
            <a:r>
              <a:rPr lang="fr-FR" sz="1200" b="1" dirty="0" smtClean="0">
                <a:solidFill>
                  <a:srgbClr val="C00000"/>
                </a:solidFill>
              </a:rPr>
              <a:t> prorata </a:t>
            </a:r>
            <a:r>
              <a:rPr lang="fr-FR" sz="1200" b="1" dirty="0" smtClean="0">
                <a:solidFill>
                  <a:schemeClr val="bg1">
                    <a:lumMod val="50000"/>
                  </a:schemeClr>
                </a:solidFill>
              </a:rPr>
              <a:t>si un collaborateur de l’équipe est présent </a:t>
            </a:r>
            <a:r>
              <a:rPr lang="fr-FR" sz="1200" b="1" dirty="0" smtClean="0">
                <a:solidFill>
                  <a:srgbClr val="C00000"/>
                </a:solidFill>
              </a:rPr>
              <a:t>de 4 à 6 semaines </a:t>
            </a:r>
            <a:r>
              <a:rPr lang="fr-FR" sz="1200" b="1" dirty="0" smtClean="0">
                <a:solidFill>
                  <a:schemeClr val="bg1">
                    <a:lumMod val="50000"/>
                  </a:schemeClr>
                </a:solidFill>
              </a:rPr>
              <a:t>sur la période du challenge </a:t>
            </a:r>
            <a:endParaRPr lang="fr-FR" sz="1200" b="1" dirty="0">
              <a:solidFill>
                <a:schemeClr val="bg1">
                  <a:lumMod val="50000"/>
                </a:schemeClr>
              </a:solidFill>
            </a:endParaRPr>
          </a:p>
        </p:txBody>
      </p:sp>
      <p:sp>
        <p:nvSpPr>
          <p:cNvPr id="19" name="Ellipse 18"/>
          <p:cNvSpPr/>
          <p:nvPr/>
        </p:nvSpPr>
        <p:spPr>
          <a:xfrm>
            <a:off x="9978163" y="3649933"/>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bg1">
                    <a:lumMod val="85000"/>
                  </a:schemeClr>
                </a:solidFill>
              </a:rPr>
              <a:t>3</a:t>
            </a:r>
          </a:p>
        </p:txBody>
      </p:sp>
      <p:sp>
        <p:nvSpPr>
          <p:cNvPr id="20" name="Ellipse 19"/>
          <p:cNvSpPr/>
          <p:nvPr/>
        </p:nvSpPr>
        <p:spPr>
          <a:xfrm>
            <a:off x="1886746" y="6394026"/>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4</a:t>
            </a:r>
            <a:endParaRPr lang="fr-FR" sz="1100" b="1" dirty="0">
              <a:solidFill>
                <a:schemeClr val="bg1">
                  <a:lumMod val="85000"/>
                </a:schemeClr>
              </a:solidFill>
            </a:endParaRPr>
          </a:p>
        </p:txBody>
      </p:sp>
      <p:sp>
        <p:nvSpPr>
          <p:cNvPr id="21" name="ZoneTexte 20"/>
          <p:cNvSpPr txBox="1"/>
          <p:nvPr/>
        </p:nvSpPr>
        <p:spPr>
          <a:xfrm>
            <a:off x="2102770" y="6333050"/>
            <a:ext cx="5430589" cy="276999"/>
          </a:xfrm>
          <a:prstGeom prst="rect">
            <a:avLst/>
          </a:prstGeom>
          <a:noFill/>
        </p:spPr>
        <p:txBody>
          <a:bodyPr wrap="none" rtlCol="0">
            <a:spAutoFit/>
          </a:bodyPr>
          <a:lstStyle/>
          <a:p>
            <a:r>
              <a:rPr lang="fr-FR" sz="1200" b="1" dirty="0" smtClean="0">
                <a:solidFill>
                  <a:schemeClr val="bg1">
                    <a:lumMod val="50000"/>
                  </a:schemeClr>
                </a:solidFill>
              </a:rPr>
              <a:t>Le détail du mécanisme d’</a:t>
            </a:r>
            <a:r>
              <a:rPr lang="fr-FR" sz="1200" b="1" dirty="0" smtClean="0">
                <a:solidFill>
                  <a:srgbClr val="C00000"/>
                </a:solidFill>
              </a:rPr>
              <a:t>attribution</a:t>
            </a:r>
            <a:r>
              <a:rPr lang="fr-FR" sz="1200" b="1" dirty="0" smtClean="0">
                <a:solidFill>
                  <a:schemeClr val="bg1">
                    <a:lumMod val="50000"/>
                  </a:schemeClr>
                </a:solidFill>
              </a:rPr>
              <a:t> et de </a:t>
            </a:r>
            <a:r>
              <a:rPr lang="fr-FR" sz="1200" b="1" dirty="0" smtClean="0">
                <a:solidFill>
                  <a:srgbClr val="C00000"/>
                </a:solidFill>
              </a:rPr>
              <a:t>répartition</a:t>
            </a:r>
            <a:r>
              <a:rPr lang="fr-FR" sz="1200" b="1" dirty="0" smtClean="0">
                <a:solidFill>
                  <a:schemeClr val="bg1">
                    <a:lumMod val="50000"/>
                  </a:schemeClr>
                </a:solidFill>
              </a:rPr>
              <a:t> est présenté </a:t>
            </a:r>
            <a:r>
              <a:rPr lang="fr-FR" sz="1200" b="1" dirty="0" smtClean="0">
                <a:solidFill>
                  <a:srgbClr val="C00000"/>
                </a:solidFill>
              </a:rPr>
              <a:t>page suivante</a:t>
            </a:r>
            <a:r>
              <a:rPr lang="fr-FR" sz="1200" b="1" dirty="0" smtClean="0">
                <a:solidFill>
                  <a:schemeClr val="bg1">
                    <a:lumMod val="50000"/>
                  </a:schemeClr>
                </a:solidFill>
              </a:rPr>
              <a:t>…</a:t>
            </a:r>
            <a:endParaRPr lang="fr-FR" sz="1200" b="1" dirty="0">
              <a:solidFill>
                <a:srgbClr val="C00000"/>
              </a:solidFill>
            </a:endParaRPr>
          </a:p>
        </p:txBody>
      </p:sp>
      <p:graphicFrame>
        <p:nvGraphicFramePr>
          <p:cNvPr id="32" name="Tableau 31"/>
          <p:cNvGraphicFramePr>
            <a:graphicFrameLocks noGrp="1"/>
          </p:cNvGraphicFramePr>
          <p:nvPr>
            <p:extLst>
              <p:ext uri="{D42A27DB-BD31-4B8C-83A1-F6EECF244321}">
                <p14:modId xmlns:p14="http://schemas.microsoft.com/office/powerpoint/2010/main" val="4113467188"/>
              </p:ext>
            </p:extLst>
          </p:nvPr>
        </p:nvGraphicFramePr>
        <p:xfrm>
          <a:off x="2445670" y="5423416"/>
          <a:ext cx="5057775" cy="919838"/>
        </p:xfrm>
        <a:graphic>
          <a:graphicData uri="http://schemas.openxmlformats.org/drawingml/2006/table">
            <a:tbl>
              <a:tblPr firstRow="1" firstCol="1" bandRow="1">
                <a:tableStyleId>{5C22544A-7EE6-4342-B048-85BDC9FD1C3A}</a:tableStyleId>
              </a:tblPr>
              <a:tblGrid>
                <a:gridCol w="2406048">
                  <a:extLst>
                    <a:ext uri="{9D8B030D-6E8A-4147-A177-3AD203B41FA5}">
                      <a16:colId xmlns:a16="http://schemas.microsoft.com/office/drawing/2014/main" val="1874817795"/>
                    </a:ext>
                  </a:extLst>
                </a:gridCol>
                <a:gridCol w="2651727">
                  <a:extLst>
                    <a:ext uri="{9D8B030D-6E8A-4147-A177-3AD203B41FA5}">
                      <a16:colId xmlns:a16="http://schemas.microsoft.com/office/drawing/2014/main" val="149185639"/>
                    </a:ext>
                  </a:extLst>
                </a:gridCol>
              </a:tblGrid>
              <a:tr h="218798">
                <a:tc>
                  <a:txBody>
                    <a:bodyPr/>
                    <a:lstStyle/>
                    <a:p>
                      <a:pPr algn="ctr">
                        <a:lnSpc>
                          <a:spcPct val="115000"/>
                        </a:lnSpc>
                        <a:spcAft>
                          <a:spcPts val="0"/>
                        </a:spcAft>
                      </a:pPr>
                      <a:r>
                        <a:rPr lang="fr-FR" sz="1000" dirty="0" smtClean="0">
                          <a:effectLst/>
                        </a:rPr>
                        <a:t>Présence effective </a:t>
                      </a:r>
                      <a:r>
                        <a:rPr lang="fr-FR" sz="1000" baseline="0" dirty="0" smtClean="0">
                          <a:effectLst/>
                        </a:rPr>
                        <a:t>sur la période</a:t>
                      </a:r>
                      <a:endParaRPr lang="fr-FR"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fr-FR" sz="1000" b="1" i="0" u="none" strike="noStrike" kern="1200" cap="none" spc="0" normalizeH="0" baseline="0" noProof="0" dirty="0" smtClean="0">
                          <a:ln>
                            <a:noFill/>
                          </a:ln>
                          <a:solidFill>
                            <a:prstClr val="white"/>
                          </a:solidFill>
                          <a:effectLst/>
                          <a:uLnTx/>
                          <a:uFillTx/>
                          <a:latin typeface="+mn-lt"/>
                          <a:ea typeface="+mn-ea"/>
                          <a:cs typeface="+mn-cs"/>
                        </a:rPr>
                        <a:t>Gain calculé pour ce collaborateur</a:t>
                      </a:r>
                      <a:endParaRPr kumimoji="0" lang="fr-FR" sz="1100" b="1" i="0" u="none" strike="noStrike" kern="1200" cap="none" spc="0" normalizeH="0" baseline="0" noProof="0" dirty="0" smtClean="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39578892"/>
                  </a:ext>
                </a:extLst>
              </a:tr>
              <a:tr h="99532">
                <a:tc>
                  <a:txBody>
                    <a:bodyPr/>
                    <a:lstStyle/>
                    <a:p>
                      <a:pPr algn="ctr">
                        <a:lnSpc>
                          <a:spcPct val="115000"/>
                        </a:lnSpc>
                        <a:spcAft>
                          <a:spcPts val="0"/>
                        </a:spcAft>
                      </a:pPr>
                      <a:r>
                        <a:rPr lang="fr-FR" sz="1000" b="0" dirty="0" smtClean="0">
                          <a:solidFill>
                            <a:schemeClr val="tx1"/>
                          </a:solidFill>
                          <a:effectLst/>
                        </a:rPr>
                        <a:t>7 ou 8 semaines</a:t>
                      </a:r>
                      <a:endParaRPr lang="fr-FR" sz="105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1000" dirty="0" smtClean="0">
                          <a:solidFill>
                            <a:schemeClr val="tx1"/>
                          </a:solidFill>
                          <a:effectLst/>
                          <a:latin typeface="+mn-lt"/>
                        </a:rPr>
                        <a:t>Totalité du montant calculé</a:t>
                      </a:r>
                      <a:r>
                        <a:rPr lang="fr-FR" sz="1000" baseline="0" dirty="0" smtClean="0">
                          <a:solidFill>
                            <a:schemeClr val="tx1"/>
                          </a:solidFill>
                          <a:effectLst/>
                          <a:latin typeface="+mn-lt"/>
                        </a:rPr>
                        <a:t> pour l’agence</a:t>
                      </a:r>
                      <a:endParaRPr lang="fr-FR" sz="1050" dirty="0">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8239154"/>
                  </a:ext>
                </a:extLst>
              </a:tr>
              <a:tr h="99532">
                <a:tc>
                  <a:txBody>
                    <a:bodyPr/>
                    <a:lstStyle/>
                    <a:p>
                      <a:pPr algn="ctr">
                        <a:lnSpc>
                          <a:spcPct val="115000"/>
                        </a:lnSpc>
                        <a:spcAft>
                          <a:spcPts val="0"/>
                        </a:spcAft>
                      </a:pPr>
                      <a:r>
                        <a:rPr lang="fr-FR" sz="1000" b="0" dirty="0" smtClean="0">
                          <a:solidFill>
                            <a:schemeClr val="tx1"/>
                          </a:solidFill>
                          <a:effectLst/>
                        </a:rPr>
                        <a:t>6 semaines</a:t>
                      </a:r>
                      <a:endParaRPr lang="fr-FR" sz="105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1000" dirty="0">
                          <a:solidFill>
                            <a:schemeClr val="tx1"/>
                          </a:solidFill>
                          <a:effectLst/>
                          <a:latin typeface="+mn-lt"/>
                        </a:rPr>
                        <a:t>75%</a:t>
                      </a:r>
                      <a:endParaRPr lang="fr-FR" sz="1050" dirty="0">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84729"/>
                  </a:ext>
                </a:extLst>
              </a:tr>
              <a:tr h="99532">
                <a:tc>
                  <a:txBody>
                    <a:bodyPr/>
                    <a:lstStyle/>
                    <a:p>
                      <a:pPr algn="ctr">
                        <a:lnSpc>
                          <a:spcPct val="115000"/>
                        </a:lnSpc>
                        <a:spcAft>
                          <a:spcPts val="0"/>
                        </a:spcAft>
                      </a:pPr>
                      <a:r>
                        <a:rPr lang="fr-FR" sz="1000" b="0" dirty="0" smtClean="0">
                          <a:solidFill>
                            <a:schemeClr val="tx1"/>
                          </a:solidFill>
                          <a:effectLst/>
                        </a:rPr>
                        <a:t>5 semaines</a:t>
                      </a:r>
                      <a:endParaRPr lang="fr-FR" sz="105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1000" dirty="0">
                          <a:solidFill>
                            <a:schemeClr val="tx1"/>
                          </a:solidFill>
                          <a:effectLst/>
                          <a:latin typeface="+mn-lt"/>
                        </a:rPr>
                        <a:t>65%</a:t>
                      </a:r>
                      <a:endParaRPr lang="fr-FR" sz="1050" dirty="0">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150695"/>
                  </a:ext>
                </a:extLst>
              </a:tr>
              <a:tr h="99532">
                <a:tc>
                  <a:txBody>
                    <a:bodyPr/>
                    <a:lstStyle/>
                    <a:p>
                      <a:pPr algn="ctr">
                        <a:lnSpc>
                          <a:spcPct val="115000"/>
                        </a:lnSpc>
                        <a:spcAft>
                          <a:spcPts val="0"/>
                        </a:spcAft>
                      </a:pPr>
                      <a:r>
                        <a:rPr lang="fr-FR" sz="1000" b="0" dirty="0" smtClean="0">
                          <a:solidFill>
                            <a:schemeClr val="tx1"/>
                          </a:solidFill>
                          <a:effectLst/>
                        </a:rPr>
                        <a:t>4 semaines</a:t>
                      </a:r>
                      <a:endParaRPr lang="fr-FR" sz="105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1000" dirty="0">
                          <a:solidFill>
                            <a:schemeClr val="tx1"/>
                          </a:solidFill>
                          <a:effectLst/>
                          <a:latin typeface="+mn-lt"/>
                        </a:rPr>
                        <a:t>50%</a:t>
                      </a:r>
                      <a:endParaRPr lang="fr-FR" sz="1050" dirty="0">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5129727"/>
                  </a:ext>
                </a:extLst>
              </a:tr>
            </a:tbl>
          </a:graphicData>
        </a:graphic>
      </p:graphicFrame>
    </p:spTree>
    <p:extLst>
      <p:ext uri="{BB962C8B-B14F-4D97-AF65-F5344CB8AC3E}">
        <p14:creationId xmlns:p14="http://schemas.microsoft.com/office/powerpoint/2010/main" val="3712968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randombar(horizontal)">
                                      <p:cBhvr>
                                        <p:cTn id="10" dur="500"/>
                                        <p:tgtEl>
                                          <p:spTgt spid="2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randombar(horizontal)">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randombar(horizontal)">
                                      <p:cBhvr>
                                        <p:cTn id="18" dur="500"/>
                                        <p:tgtEl>
                                          <p:spTgt spid="3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randombar(horizontal)">
                                      <p:cBhvr>
                                        <p:cTn id="21" dur="500"/>
                                        <p:tgtEl>
                                          <p:spTgt spid="2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randombar(horizontal)">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randombar(horizontal)">
                                      <p:cBhvr>
                                        <p:cTn id="29" dur="500"/>
                                        <p:tgtEl>
                                          <p:spTgt spid="42"/>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par>
                                <p:cTn id="36" presetID="14" presetClass="entr" presetSubtype="1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randombar(horizontal)">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randombar(horizontal)">
                                      <p:cBhvr>
                                        <p:cTn id="43" dur="500"/>
                                        <p:tgtEl>
                                          <p:spTgt spid="21"/>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randombar(horizontal)">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27" grpId="0" animBg="1"/>
      <p:bldP spid="28" grpId="0"/>
      <p:bldP spid="29" grpId="0" animBg="1"/>
      <p:bldP spid="30" grpId="0"/>
      <p:bldP spid="31" grpId="0" animBg="1"/>
      <p:bldP spid="41" grpId="0" animBg="1"/>
      <p:bldP spid="42" grpId="0"/>
      <p:bldP spid="19" grpId="0" animBg="1"/>
      <p:bldP spid="20" grpId="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La répartition des gains d’une entité se fera entre tous les collaborateurs éligibles pour partie automatiquement (70%) mais également sur décision du Manager (30%)</a:t>
            </a:r>
          </a:p>
        </p:txBody>
      </p:sp>
      <p:sp>
        <p:nvSpPr>
          <p:cNvPr id="5" name="Titre 4"/>
          <p:cNvSpPr>
            <a:spLocks noGrp="1"/>
          </p:cNvSpPr>
          <p:nvPr>
            <p:ph type="ctrTitle"/>
          </p:nvPr>
        </p:nvSpPr>
        <p:spPr/>
        <p:txBody>
          <a:bodyPr/>
          <a:lstStyle/>
          <a:p>
            <a:r>
              <a:rPr lang="fr-FR" sz="1300" dirty="0"/>
              <a:t>Point d’étape et Challenge</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9" name="Espace réservé du contenu 2"/>
          <p:cNvSpPr txBox="1">
            <a:spLocks/>
          </p:cNvSpPr>
          <p:nvPr/>
        </p:nvSpPr>
        <p:spPr>
          <a:xfrm>
            <a:off x="797034" y="1302683"/>
            <a:ext cx="10751205" cy="4167045"/>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138113" indent="-138113">
              <a:defRPr/>
            </a:pPr>
            <a:r>
              <a:rPr lang="fr-FR" sz="1300" b="1" dirty="0">
                <a:solidFill>
                  <a:srgbClr val="C00000"/>
                </a:solidFill>
              </a:rPr>
              <a:t>Attribution</a:t>
            </a:r>
            <a:r>
              <a:rPr lang="fr-FR" sz="1300" dirty="0" smtClean="0">
                <a:solidFill>
                  <a:schemeClr val="tx1">
                    <a:lumMod val="50000"/>
                    <a:lumOff val="50000"/>
                  </a:schemeClr>
                </a:solidFill>
              </a:rPr>
              <a:t> : les </a:t>
            </a:r>
            <a:r>
              <a:rPr lang="fr-FR" sz="1300" dirty="0">
                <a:solidFill>
                  <a:schemeClr val="tx1">
                    <a:lumMod val="50000"/>
                    <a:lumOff val="50000"/>
                  </a:schemeClr>
                </a:solidFill>
              </a:rPr>
              <a:t>récompenses sont attribuées </a:t>
            </a:r>
            <a:r>
              <a:rPr lang="fr-FR" sz="1300" dirty="0" smtClean="0">
                <a:solidFill>
                  <a:schemeClr val="tx1">
                    <a:lumMod val="50000"/>
                    <a:lumOff val="50000"/>
                  </a:schemeClr>
                </a:solidFill>
              </a:rPr>
              <a:t>à </a:t>
            </a:r>
            <a:r>
              <a:rPr lang="fr-FR" sz="1300" dirty="0" smtClean="0">
                <a:solidFill>
                  <a:srgbClr val="C00000"/>
                </a:solidFill>
              </a:rPr>
              <a:t>tous les collaborateurs </a:t>
            </a:r>
            <a:r>
              <a:rPr lang="fr-FR" sz="1300" dirty="0" smtClean="0">
                <a:solidFill>
                  <a:schemeClr val="tx1">
                    <a:lumMod val="50000"/>
                    <a:lumOff val="50000"/>
                  </a:schemeClr>
                </a:solidFill>
              </a:rPr>
              <a:t>de l’entité (hors collaborateurs de la Gestion Privée et des Professionnels, qui font l’objet d’un mécanisme spécifique) à </a:t>
            </a:r>
            <a:r>
              <a:rPr lang="fr-FR" sz="1300" dirty="0" smtClean="0">
                <a:solidFill>
                  <a:schemeClr val="accent1"/>
                </a:solidFill>
              </a:rPr>
              <a:t>2 </a:t>
            </a:r>
            <a:r>
              <a:rPr lang="fr-FR" sz="1300" dirty="0" smtClean="0">
                <a:solidFill>
                  <a:srgbClr val="C00000"/>
                </a:solidFill>
              </a:rPr>
              <a:t>conditions de présence</a:t>
            </a:r>
          </a:p>
          <a:p>
            <a:pPr marL="635000" lvl="1" indent="-177800">
              <a:defRPr/>
            </a:pPr>
            <a:r>
              <a:rPr lang="fr-FR" sz="1200" dirty="0">
                <a:solidFill>
                  <a:schemeClr val="bg1">
                    <a:lumMod val="50000"/>
                  </a:schemeClr>
                </a:solidFill>
              </a:rPr>
              <a:t>Collaborateurs </a:t>
            </a:r>
            <a:r>
              <a:rPr lang="fr-FR" sz="1200" dirty="0">
                <a:solidFill>
                  <a:srgbClr val="C00000"/>
                </a:solidFill>
              </a:rPr>
              <a:t>salariés de la CEGEE </a:t>
            </a:r>
            <a:r>
              <a:rPr lang="fr-FR" sz="1200" dirty="0" smtClean="0">
                <a:solidFill>
                  <a:schemeClr val="bg1">
                    <a:lumMod val="50000"/>
                  </a:schemeClr>
                </a:solidFill>
              </a:rPr>
              <a:t>avec un </a:t>
            </a:r>
            <a:r>
              <a:rPr lang="fr-FR" sz="1200" dirty="0">
                <a:solidFill>
                  <a:schemeClr val="bg1">
                    <a:lumMod val="50000"/>
                  </a:schemeClr>
                </a:solidFill>
              </a:rPr>
              <a:t>minimum de </a:t>
            </a:r>
            <a:r>
              <a:rPr lang="fr-FR" sz="1200" dirty="0">
                <a:solidFill>
                  <a:srgbClr val="C00000"/>
                </a:solidFill>
              </a:rPr>
              <a:t>4 semaines de présence effective </a:t>
            </a:r>
            <a:r>
              <a:rPr lang="fr-FR" sz="1200" dirty="0">
                <a:solidFill>
                  <a:schemeClr val="bg1">
                    <a:lumMod val="50000"/>
                  </a:schemeClr>
                </a:solidFill>
              </a:rPr>
              <a:t>(*) au sein de l’agence, entre le </a:t>
            </a:r>
            <a:r>
              <a:rPr lang="fr-FR" sz="1200" dirty="0" smtClean="0">
                <a:solidFill>
                  <a:schemeClr val="bg1">
                    <a:lumMod val="50000"/>
                  </a:schemeClr>
                </a:solidFill>
              </a:rPr>
              <a:t>17 mai </a:t>
            </a:r>
            <a:r>
              <a:rPr lang="fr-FR" sz="1200" dirty="0">
                <a:solidFill>
                  <a:schemeClr val="bg1">
                    <a:lumMod val="50000"/>
                  </a:schemeClr>
                </a:solidFill>
              </a:rPr>
              <a:t>et le </a:t>
            </a:r>
            <a:r>
              <a:rPr lang="fr-FR" sz="1200" dirty="0" smtClean="0">
                <a:solidFill>
                  <a:schemeClr val="bg1">
                    <a:lumMod val="50000"/>
                  </a:schemeClr>
                </a:solidFill>
              </a:rPr>
              <a:t>10 </a:t>
            </a:r>
            <a:r>
              <a:rPr lang="fr-FR" sz="1200" dirty="0">
                <a:solidFill>
                  <a:schemeClr val="bg1">
                    <a:lumMod val="50000"/>
                  </a:schemeClr>
                </a:solidFill>
              </a:rPr>
              <a:t>juillet </a:t>
            </a:r>
            <a:r>
              <a:rPr lang="fr-FR" sz="1200" dirty="0" smtClean="0">
                <a:solidFill>
                  <a:schemeClr val="bg1">
                    <a:lumMod val="50000"/>
                  </a:schemeClr>
                </a:solidFill>
              </a:rPr>
              <a:t>2021</a:t>
            </a:r>
            <a:r>
              <a:rPr lang="fr-FR" sz="800" dirty="0" smtClean="0">
                <a:solidFill>
                  <a:schemeClr val="bg1">
                    <a:lumMod val="50000"/>
                  </a:schemeClr>
                </a:solidFill>
              </a:rPr>
              <a:t>. </a:t>
            </a:r>
          </a:p>
          <a:p>
            <a:pPr marL="457200" lvl="1" indent="0">
              <a:buNone/>
              <a:defRPr/>
            </a:pPr>
            <a:r>
              <a:rPr lang="fr-FR" sz="800" i="1" dirty="0">
                <a:solidFill>
                  <a:schemeClr val="bg1">
                    <a:lumMod val="50000"/>
                  </a:schemeClr>
                </a:solidFill>
              </a:rPr>
              <a:t>	</a:t>
            </a:r>
            <a:r>
              <a:rPr lang="fr-FR" sz="700" i="1" dirty="0" smtClean="0">
                <a:solidFill>
                  <a:schemeClr val="bg1">
                    <a:lumMod val="50000"/>
                  </a:schemeClr>
                </a:solidFill>
              </a:rPr>
              <a:t> </a:t>
            </a:r>
            <a:r>
              <a:rPr lang="fr-FR" sz="700" i="1" dirty="0">
                <a:solidFill>
                  <a:schemeClr val="bg1">
                    <a:lumMod val="50000"/>
                  </a:schemeClr>
                </a:solidFill>
              </a:rPr>
              <a:t>(*) Présence effective : collaborateurs présents en agence </a:t>
            </a:r>
            <a:r>
              <a:rPr lang="fr-FR" sz="700" i="1" dirty="0" smtClean="0">
                <a:solidFill>
                  <a:schemeClr val="bg1">
                    <a:lumMod val="50000"/>
                  </a:schemeClr>
                </a:solidFill>
              </a:rPr>
              <a:t>(le chômage partiel, les </a:t>
            </a:r>
            <a:r>
              <a:rPr lang="fr-FR" sz="700" i="1" dirty="0">
                <a:solidFill>
                  <a:schemeClr val="bg1">
                    <a:lumMod val="50000"/>
                  </a:schemeClr>
                </a:solidFill>
              </a:rPr>
              <a:t>congés, </a:t>
            </a:r>
            <a:r>
              <a:rPr lang="fr-FR" sz="700" i="1" dirty="0" smtClean="0">
                <a:solidFill>
                  <a:schemeClr val="bg1">
                    <a:lumMod val="50000"/>
                  </a:schemeClr>
                </a:solidFill>
              </a:rPr>
              <a:t>maladies, ne </a:t>
            </a:r>
            <a:r>
              <a:rPr lang="fr-FR" sz="700" i="1" dirty="0">
                <a:solidFill>
                  <a:schemeClr val="bg1">
                    <a:lumMod val="50000"/>
                  </a:schemeClr>
                </a:solidFill>
              </a:rPr>
              <a:t>sont pas comptabilisés dans le temps de travail effectif)</a:t>
            </a:r>
          </a:p>
          <a:p>
            <a:pPr marL="635000" lvl="1" indent="-177800">
              <a:defRPr/>
            </a:pPr>
            <a:r>
              <a:rPr lang="fr-FR" sz="1200" dirty="0" smtClean="0">
                <a:solidFill>
                  <a:schemeClr val="bg1">
                    <a:lumMod val="50000"/>
                  </a:schemeClr>
                </a:solidFill>
              </a:rPr>
              <a:t>En </a:t>
            </a:r>
            <a:r>
              <a:rPr lang="fr-FR" sz="1200" dirty="0">
                <a:solidFill>
                  <a:schemeClr val="bg1">
                    <a:lumMod val="50000"/>
                  </a:schemeClr>
                </a:solidFill>
              </a:rPr>
              <a:t>cas de changement d’agence et/ou de groupe ou d’entité, les participants ne pourront gagner que dans </a:t>
            </a:r>
            <a:r>
              <a:rPr lang="fr-FR" sz="1200" dirty="0">
                <a:solidFill>
                  <a:srgbClr val="C00000"/>
                </a:solidFill>
              </a:rPr>
              <a:t>une seule entité </a:t>
            </a:r>
            <a:r>
              <a:rPr lang="fr-FR" sz="1200" dirty="0">
                <a:solidFill>
                  <a:schemeClr val="bg1">
                    <a:lumMod val="50000"/>
                  </a:schemeClr>
                </a:solidFill>
              </a:rPr>
              <a:t>(celle où ils ont passé le plus de temps</a:t>
            </a:r>
            <a:r>
              <a:rPr lang="fr-FR" sz="1200" dirty="0" smtClean="0">
                <a:solidFill>
                  <a:schemeClr val="bg1">
                    <a:lumMod val="50000"/>
                  </a:schemeClr>
                </a:solidFill>
              </a:rPr>
              <a:t>)</a:t>
            </a:r>
            <a:endParaRPr lang="fr-FR" sz="1200" dirty="0">
              <a:solidFill>
                <a:schemeClr val="bg1">
                  <a:lumMod val="50000"/>
                </a:schemeClr>
              </a:solidFill>
            </a:endParaRPr>
          </a:p>
          <a:p>
            <a:pPr marL="806450" lvl="2" indent="-177800">
              <a:defRPr/>
            </a:pPr>
            <a:r>
              <a:rPr lang="fr-FR" sz="800" dirty="0" smtClean="0">
                <a:solidFill>
                  <a:schemeClr val="bg1">
                    <a:lumMod val="50000"/>
                  </a:schemeClr>
                </a:solidFill>
              </a:rPr>
              <a:t>		</a:t>
            </a:r>
            <a:endParaRPr lang="fr-FR" sz="800" dirty="0">
              <a:solidFill>
                <a:schemeClr val="bg1">
                  <a:lumMod val="50000"/>
                </a:schemeClr>
              </a:solidFill>
            </a:endParaRPr>
          </a:p>
          <a:p>
            <a:pPr marL="138113" indent="-138113">
              <a:defRPr/>
            </a:pPr>
            <a:r>
              <a:rPr lang="fr-FR" sz="1300" b="1" dirty="0">
                <a:solidFill>
                  <a:srgbClr val="C00000"/>
                </a:solidFill>
              </a:rPr>
              <a:t>Répartition</a:t>
            </a:r>
            <a:r>
              <a:rPr lang="fr-FR" sz="1300" dirty="0" smtClean="0">
                <a:solidFill>
                  <a:schemeClr val="tx1">
                    <a:lumMod val="50000"/>
                    <a:lumOff val="50000"/>
                  </a:schemeClr>
                </a:solidFill>
              </a:rPr>
              <a:t> : la </a:t>
            </a:r>
            <a:r>
              <a:rPr lang="fr-FR" sz="1300" dirty="0">
                <a:solidFill>
                  <a:srgbClr val="C00000"/>
                </a:solidFill>
              </a:rPr>
              <a:t>répartition des gains </a:t>
            </a:r>
            <a:r>
              <a:rPr lang="fr-FR" sz="1300" dirty="0">
                <a:solidFill>
                  <a:schemeClr val="tx1">
                    <a:lumMod val="50000"/>
                    <a:lumOff val="50000"/>
                  </a:schemeClr>
                </a:solidFill>
              </a:rPr>
              <a:t>se fait par collaborateur présent sur l’enveloppe de chaque </a:t>
            </a:r>
            <a:r>
              <a:rPr lang="fr-FR" sz="1300" dirty="0" smtClean="0">
                <a:solidFill>
                  <a:schemeClr val="tx1">
                    <a:lumMod val="50000"/>
                    <a:lumOff val="50000"/>
                  </a:schemeClr>
                </a:solidFill>
              </a:rPr>
              <a:t>entité</a:t>
            </a:r>
            <a:r>
              <a:rPr lang="fr-FR" sz="1300" dirty="0">
                <a:solidFill>
                  <a:schemeClr val="tx1">
                    <a:lumMod val="50000"/>
                    <a:lumOff val="50000"/>
                  </a:schemeClr>
                </a:solidFill>
              </a:rPr>
              <a:t> </a:t>
            </a:r>
            <a:r>
              <a:rPr lang="fr-FR" sz="1300" dirty="0" smtClean="0">
                <a:solidFill>
                  <a:schemeClr val="tx1">
                    <a:lumMod val="50000"/>
                    <a:lumOff val="50000"/>
                  </a:schemeClr>
                </a:solidFill>
              </a:rPr>
              <a:t>:</a:t>
            </a:r>
            <a:endParaRPr lang="fr-FR" sz="1300" dirty="0">
              <a:solidFill>
                <a:schemeClr val="tx1">
                  <a:lumMod val="50000"/>
                  <a:lumOff val="50000"/>
                </a:schemeClr>
              </a:solidFill>
            </a:endParaRPr>
          </a:p>
          <a:p>
            <a:pPr marL="635000" lvl="1" indent="-177800">
              <a:defRPr/>
            </a:pPr>
            <a:r>
              <a:rPr lang="fr-FR" sz="1200" dirty="0">
                <a:solidFill>
                  <a:srgbClr val="C00000"/>
                </a:solidFill>
              </a:rPr>
              <a:t>70 % </a:t>
            </a:r>
            <a:r>
              <a:rPr lang="fr-FR" sz="1200" dirty="0" smtClean="0">
                <a:solidFill>
                  <a:srgbClr val="C00000"/>
                </a:solidFill>
              </a:rPr>
              <a:t>proratisé selon le temps de présence effective en </a:t>
            </a:r>
            <a:r>
              <a:rPr lang="fr-FR" sz="1200" dirty="0">
                <a:solidFill>
                  <a:srgbClr val="C00000"/>
                </a:solidFill>
              </a:rPr>
              <a:t>montant fixe à chaque collaborateur </a:t>
            </a:r>
            <a:r>
              <a:rPr lang="fr-FR" sz="1200" dirty="0">
                <a:solidFill>
                  <a:schemeClr val="tx1">
                    <a:lumMod val="50000"/>
                    <a:lumOff val="50000"/>
                  </a:schemeClr>
                </a:solidFill>
              </a:rPr>
              <a:t>(qu’il soit  à </a:t>
            </a:r>
            <a:r>
              <a:rPr lang="fr-FR" sz="1200" dirty="0">
                <a:solidFill>
                  <a:srgbClr val="C00000"/>
                </a:solidFill>
              </a:rPr>
              <a:t>temps complet ou à temps </a:t>
            </a:r>
            <a:r>
              <a:rPr lang="fr-FR" sz="1200" dirty="0" smtClean="0">
                <a:solidFill>
                  <a:srgbClr val="C00000"/>
                </a:solidFill>
              </a:rPr>
              <a:t>partiel</a:t>
            </a:r>
            <a:r>
              <a:rPr lang="fr-FR" sz="1200" dirty="0" smtClean="0">
                <a:solidFill>
                  <a:schemeClr val="tx1">
                    <a:lumMod val="50000"/>
                    <a:lumOff val="50000"/>
                  </a:schemeClr>
                </a:solidFill>
              </a:rPr>
              <a:t>)</a:t>
            </a:r>
          </a:p>
          <a:p>
            <a:pPr marL="635000" lvl="1" indent="-177800">
              <a:defRPr/>
            </a:pPr>
            <a:r>
              <a:rPr lang="fr-FR" sz="1200" dirty="0" smtClean="0">
                <a:solidFill>
                  <a:srgbClr val="C00000"/>
                </a:solidFill>
              </a:rPr>
              <a:t>30 </a:t>
            </a:r>
            <a:r>
              <a:rPr lang="fr-FR" sz="1200" dirty="0">
                <a:solidFill>
                  <a:srgbClr val="C00000"/>
                </a:solidFill>
              </a:rPr>
              <a:t>% répartis par le </a:t>
            </a:r>
            <a:r>
              <a:rPr lang="fr-FR" sz="1200" dirty="0" smtClean="0">
                <a:solidFill>
                  <a:srgbClr val="C00000"/>
                </a:solidFill>
              </a:rPr>
              <a:t>manager </a:t>
            </a:r>
            <a:r>
              <a:rPr lang="fr-FR" sz="1200" dirty="0" smtClean="0">
                <a:solidFill>
                  <a:schemeClr val="tx1">
                    <a:lumMod val="50000"/>
                    <a:lumOff val="50000"/>
                  </a:schemeClr>
                </a:solidFill>
              </a:rPr>
              <a:t>sur </a:t>
            </a:r>
            <a:r>
              <a:rPr lang="fr-FR" sz="1200" dirty="0">
                <a:solidFill>
                  <a:schemeClr val="tx1">
                    <a:lumMod val="50000"/>
                    <a:lumOff val="50000"/>
                  </a:schemeClr>
                </a:solidFill>
              </a:rPr>
              <a:t>la base de la </a:t>
            </a:r>
            <a:r>
              <a:rPr lang="fr-FR" sz="1200" dirty="0" smtClean="0">
                <a:solidFill>
                  <a:schemeClr val="tx1">
                    <a:lumMod val="50000"/>
                    <a:lumOff val="50000"/>
                  </a:schemeClr>
                </a:solidFill>
              </a:rPr>
              <a:t>contribution de chacun à la performance collective</a:t>
            </a:r>
          </a:p>
          <a:p>
            <a:pPr marL="635000" lvl="1" indent="-177800">
              <a:defRPr/>
            </a:pPr>
            <a:r>
              <a:rPr lang="fr-FR" sz="1200" dirty="0" smtClean="0">
                <a:solidFill>
                  <a:schemeClr val="tx1">
                    <a:lumMod val="50000"/>
                    <a:lumOff val="50000"/>
                  </a:schemeClr>
                </a:solidFill>
              </a:rPr>
              <a:t>Nota Bene : le </a:t>
            </a:r>
            <a:r>
              <a:rPr lang="fr-FR" sz="1200" dirty="0" smtClean="0">
                <a:solidFill>
                  <a:srgbClr val="C00000"/>
                </a:solidFill>
              </a:rPr>
              <a:t>manager touche 100% </a:t>
            </a:r>
            <a:r>
              <a:rPr lang="fr-FR" sz="1200" dirty="0" smtClean="0">
                <a:solidFill>
                  <a:schemeClr val="tx1">
                    <a:lumMod val="50000"/>
                    <a:lumOff val="50000"/>
                  </a:schemeClr>
                </a:solidFill>
              </a:rPr>
              <a:t>du montant</a:t>
            </a: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138113" indent="-138113">
              <a:buSzPct val="100000"/>
              <a:defRPr/>
            </a:pPr>
            <a:r>
              <a:rPr lang="fr-FR" sz="1300" b="1" dirty="0" smtClean="0">
                <a:solidFill>
                  <a:srgbClr val="C00000"/>
                </a:solidFill>
              </a:rPr>
              <a:t>Versement </a:t>
            </a:r>
            <a:r>
              <a:rPr lang="fr-FR" sz="1300" dirty="0" smtClean="0">
                <a:solidFill>
                  <a:schemeClr val="tx1">
                    <a:lumMod val="50000"/>
                    <a:lumOff val="50000"/>
                  </a:schemeClr>
                </a:solidFill>
              </a:rPr>
              <a:t>de la récompense</a:t>
            </a:r>
          </a:p>
          <a:p>
            <a:pPr marL="538163" lvl="1" indent="-138113">
              <a:buSzPct val="100000"/>
              <a:defRPr/>
            </a:pPr>
            <a:r>
              <a:rPr lang="fr-FR" sz="1200" dirty="0" smtClean="0">
                <a:solidFill>
                  <a:schemeClr val="tx1">
                    <a:lumMod val="50000"/>
                    <a:lumOff val="50000"/>
                  </a:schemeClr>
                </a:solidFill>
              </a:rPr>
              <a:t>Les </a:t>
            </a:r>
            <a:r>
              <a:rPr lang="fr-FR" sz="1200" dirty="0">
                <a:solidFill>
                  <a:schemeClr val="tx1">
                    <a:lumMod val="50000"/>
                    <a:lumOff val="50000"/>
                  </a:schemeClr>
                </a:solidFill>
              </a:rPr>
              <a:t>gains distribués dans le cadre de cette opération seront </a:t>
            </a:r>
            <a:r>
              <a:rPr lang="fr-FR" sz="1200" dirty="0">
                <a:solidFill>
                  <a:srgbClr val="C00000"/>
                </a:solidFill>
              </a:rPr>
              <a:t>nominatifs</a:t>
            </a:r>
            <a:r>
              <a:rPr lang="fr-FR" sz="1200" dirty="0">
                <a:solidFill>
                  <a:schemeClr val="tx1">
                    <a:lumMod val="50000"/>
                    <a:lumOff val="50000"/>
                  </a:schemeClr>
                </a:solidFill>
              </a:rPr>
              <a:t> et </a:t>
            </a:r>
            <a:r>
              <a:rPr lang="fr-FR" sz="1200" dirty="0">
                <a:solidFill>
                  <a:srgbClr val="C00000"/>
                </a:solidFill>
              </a:rPr>
              <a:t>soumis aux charges </a:t>
            </a:r>
            <a:r>
              <a:rPr lang="fr-FR" sz="1200" dirty="0" smtClean="0">
                <a:solidFill>
                  <a:srgbClr val="C00000"/>
                </a:solidFill>
              </a:rPr>
              <a:t>sociales</a:t>
            </a:r>
            <a:r>
              <a:rPr lang="fr-FR" sz="1200" dirty="0">
                <a:solidFill>
                  <a:schemeClr val="tx1">
                    <a:lumMod val="50000"/>
                    <a:lumOff val="50000"/>
                  </a:schemeClr>
                </a:solidFill>
              </a:rPr>
              <a:t> </a:t>
            </a:r>
            <a:r>
              <a:rPr lang="fr-FR" sz="1200" dirty="0" smtClean="0">
                <a:solidFill>
                  <a:schemeClr val="tx1">
                    <a:lumMod val="50000"/>
                    <a:lumOff val="50000"/>
                  </a:schemeClr>
                </a:solidFill>
              </a:rPr>
              <a:t>: ils </a:t>
            </a:r>
            <a:r>
              <a:rPr lang="fr-FR" sz="1200" dirty="0">
                <a:solidFill>
                  <a:schemeClr val="tx1">
                    <a:lumMod val="50000"/>
                    <a:lumOff val="50000"/>
                  </a:schemeClr>
                </a:solidFill>
              </a:rPr>
              <a:t>seront donc intégrés au bulletin de salaire et soumis à l’impôt sur le </a:t>
            </a:r>
            <a:r>
              <a:rPr lang="fr-FR" sz="1200" dirty="0" smtClean="0">
                <a:solidFill>
                  <a:schemeClr val="tx1">
                    <a:lumMod val="50000"/>
                    <a:lumOff val="50000"/>
                  </a:schemeClr>
                </a:solidFill>
              </a:rPr>
              <a:t>revenu</a:t>
            </a:r>
            <a:endParaRPr lang="fr-FR" sz="1200" dirty="0">
              <a:solidFill>
                <a:schemeClr val="tx1">
                  <a:lumMod val="50000"/>
                  <a:lumOff val="50000"/>
                </a:schemeClr>
              </a:solidFill>
            </a:endParaRPr>
          </a:p>
          <a:p>
            <a:pPr marL="538163" lvl="1" indent="-138113">
              <a:buSzPct val="100000"/>
              <a:defRPr/>
            </a:pPr>
            <a:r>
              <a:rPr lang="fr-FR" sz="1200" dirty="0" smtClean="0">
                <a:solidFill>
                  <a:schemeClr val="tx1">
                    <a:lumMod val="50000"/>
                    <a:lumOff val="50000"/>
                  </a:schemeClr>
                </a:solidFill>
              </a:rPr>
              <a:t>Le versement se fera </a:t>
            </a:r>
            <a:r>
              <a:rPr lang="fr-FR" sz="1200" dirty="0" smtClean="0">
                <a:solidFill>
                  <a:srgbClr val="C00000"/>
                </a:solidFill>
              </a:rPr>
              <a:t>avec la paie du mois de septembre</a:t>
            </a:r>
            <a:endParaRPr lang="fr-FR" sz="1200" dirty="0">
              <a:solidFill>
                <a:srgbClr val="C00000"/>
              </a:solidFill>
            </a:endParaRPr>
          </a:p>
        </p:txBody>
      </p:sp>
      <p:graphicFrame>
        <p:nvGraphicFramePr>
          <p:cNvPr id="10" name="Tableau 9"/>
          <p:cNvGraphicFramePr>
            <a:graphicFrameLocks noGrp="1"/>
          </p:cNvGraphicFramePr>
          <p:nvPr>
            <p:extLst>
              <p:ext uri="{D42A27DB-BD31-4B8C-83A1-F6EECF244321}">
                <p14:modId xmlns:p14="http://schemas.microsoft.com/office/powerpoint/2010/main" val="4084546722"/>
              </p:ext>
            </p:extLst>
          </p:nvPr>
        </p:nvGraphicFramePr>
        <p:xfrm>
          <a:off x="908797" y="3715658"/>
          <a:ext cx="5187204" cy="1534154"/>
        </p:xfrm>
        <a:graphic>
          <a:graphicData uri="http://schemas.openxmlformats.org/drawingml/2006/table">
            <a:tbl>
              <a:tblPr firstRow="1" firstCol="1" bandRow="1">
                <a:tableStyleId>{5C22544A-7EE6-4342-B048-85BDC9FD1C3A}</a:tableStyleId>
              </a:tblPr>
              <a:tblGrid>
                <a:gridCol w="1623097">
                  <a:extLst>
                    <a:ext uri="{9D8B030D-6E8A-4147-A177-3AD203B41FA5}">
                      <a16:colId xmlns:a16="http://schemas.microsoft.com/office/drawing/2014/main" val="1874817795"/>
                    </a:ext>
                  </a:extLst>
                </a:gridCol>
                <a:gridCol w="1699447">
                  <a:extLst>
                    <a:ext uri="{9D8B030D-6E8A-4147-A177-3AD203B41FA5}">
                      <a16:colId xmlns:a16="http://schemas.microsoft.com/office/drawing/2014/main" val="1974854196"/>
                    </a:ext>
                  </a:extLst>
                </a:gridCol>
                <a:gridCol w="1864660">
                  <a:extLst>
                    <a:ext uri="{9D8B030D-6E8A-4147-A177-3AD203B41FA5}">
                      <a16:colId xmlns:a16="http://schemas.microsoft.com/office/drawing/2014/main" val="3131895475"/>
                    </a:ext>
                  </a:extLst>
                </a:gridCol>
              </a:tblGrid>
              <a:tr h="262637">
                <a:tc rowSpan="2">
                  <a:txBody>
                    <a:bodyPr/>
                    <a:lstStyle/>
                    <a:p>
                      <a:pPr algn="ctr">
                        <a:lnSpc>
                          <a:spcPct val="115000"/>
                        </a:lnSpc>
                        <a:spcAft>
                          <a:spcPts val="0"/>
                        </a:spcAft>
                      </a:pPr>
                      <a:r>
                        <a:rPr lang="fr-FR" sz="1100" dirty="0" smtClean="0">
                          <a:effectLst/>
                        </a:rPr>
                        <a:t>Présence effective du collaborateur</a:t>
                      </a:r>
                      <a:r>
                        <a:rPr lang="fr-FR" sz="1100" baseline="0" dirty="0" smtClean="0">
                          <a:effectLst/>
                        </a:rPr>
                        <a:t> sur la période</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gridSpan="2">
                  <a:txBody>
                    <a:bodyPr/>
                    <a:lstStyle/>
                    <a:p>
                      <a:pPr algn="ctr">
                        <a:lnSpc>
                          <a:spcPct val="115000"/>
                        </a:lnSpc>
                        <a:spcAft>
                          <a:spcPts val="0"/>
                        </a:spcAft>
                      </a:pPr>
                      <a:r>
                        <a:rPr kumimoji="0" lang="fr-FR" sz="1100" b="1" i="0" u="none" strike="noStrike" kern="1200" cap="none" spc="0" normalizeH="0" baseline="0" dirty="0" smtClean="0">
                          <a:ln>
                            <a:noFill/>
                          </a:ln>
                          <a:solidFill>
                            <a:prstClr val="white"/>
                          </a:solidFill>
                          <a:effectLst/>
                          <a:uLnTx/>
                          <a:uFillTx/>
                          <a:latin typeface="+mn-lt"/>
                          <a:ea typeface="+mn-ea"/>
                          <a:cs typeface="+mn-cs"/>
                        </a:rPr>
                        <a:t>Attribution des gains au collaborateur</a:t>
                      </a:r>
                      <a:endParaRPr kumimoji="0" lang="fr-FR" sz="1100" b="1" i="0" u="none" strike="noStrike" kern="1200" cap="none" spc="0" normalizeH="0" baseline="0" dirty="0">
                        <a:ln>
                          <a:noFill/>
                        </a:ln>
                        <a:solidFill>
                          <a:prstClr val="white"/>
                        </a:solidFill>
                        <a:effectLst/>
                        <a:uLnTx/>
                        <a:uFillTx/>
                        <a:latin typeface="+mn-lt"/>
                        <a:ea typeface="+mn-ea"/>
                        <a:cs typeface="+mn-cs"/>
                      </a:endParaRPr>
                    </a:p>
                  </a:txBody>
                  <a:tcPr marL="44450" marR="44450" marT="0" marB="0" anchor="ctr">
                    <a:lnB w="12700" cap="flat" cmpd="sng" algn="ctr">
                      <a:noFill/>
                      <a:prstDash val="solid"/>
                      <a:round/>
                      <a:headEnd type="none" w="med" len="med"/>
                      <a:tailEnd type="none" w="med" len="med"/>
                    </a:lnB>
                  </a:tcPr>
                </a:tc>
                <a:tc hMerge="1">
                  <a:txBody>
                    <a:bodyPr/>
                    <a:lstStyle/>
                    <a:p>
                      <a:pPr algn="ctr">
                        <a:lnSpc>
                          <a:spcPct val="115000"/>
                        </a:lnSpc>
                        <a:spcAft>
                          <a:spcPts val="0"/>
                        </a:spcAft>
                      </a:pPr>
                      <a:endParaRPr lang="fr-F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839578892"/>
                  </a:ext>
                </a:extLst>
              </a:tr>
              <a:tr h="262637">
                <a:tc vMerge="1">
                  <a:txBody>
                    <a:bodyPr/>
                    <a:lstStyle/>
                    <a:p>
                      <a:endParaRPr lang="fr-FR"/>
                    </a:p>
                  </a:txBody>
                  <a:tcPr/>
                </a:tc>
                <a:tc>
                  <a:txBody>
                    <a:bodyPr/>
                    <a:lstStyle/>
                    <a:p>
                      <a:pPr marL="0" algn="ctr" defTabSz="914400" rtl="0" eaLnBrk="1" latinLnBrk="0" hangingPunct="1">
                        <a:lnSpc>
                          <a:spcPct val="115000"/>
                        </a:lnSpc>
                        <a:spcAft>
                          <a:spcPts val="0"/>
                        </a:spcAft>
                      </a:pPr>
                      <a:r>
                        <a:rPr lang="fr-FR" sz="1100" b="1" kern="1200" dirty="0" smtClean="0">
                          <a:solidFill>
                            <a:schemeClr val="lt1"/>
                          </a:solidFill>
                          <a:effectLst/>
                          <a:latin typeface="+mn-lt"/>
                          <a:ea typeface="+mn-ea"/>
                          <a:cs typeface="+mn-cs"/>
                        </a:rPr>
                        <a:t>70% automatiquement</a:t>
                      </a:r>
                      <a:endParaRPr lang="fr-FR" sz="1100" b="1" kern="1200" dirty="0">
                        <a:solidFill>
                          <a:schemeClr val="lt1"/>
                        </a:solidFill>
                        <a:effectLst/>
                        <a:latin typeface="+mn-lt"/>
                        <a:ea typeface="+mn-ea"/>
                        <a:cs typeface="+mn-cs"/>
                      </a:endParaRPr>
                    </a:p>
                  </a:txBody>
                  <a:tcPr marL="44450" marR="44450"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solidFill>
                      <a:srgbClr val="C00000"/>
                    </a:solidFill>
                  </a:tcPr>
                </a:tc>
                <a:tc>
                  <a:txBody>
                    <a:bodyPr/>
                    <a:lstStyle/>
                    <a:p>
                      <a:pPr marL="0" algn="ctr" defTabSz="914400" rtl="0" eaLnBrk="1" latinLnBrk="0" hangingPunct="1">
                        <a:lnSpc>
                          <a:spcPct val="115000"/>
                        </a:lnSpc>
                        <a:spcAft>
                          <a:spcPts val="0"/>
                        </a:spcAft>
                      </a:pPr>
                      <a:r>
                        <a:rPr lang="fr-FR" sz="1100" b="1" kern="1200" dirty="0" smtClean="0">
                          <a:solidFill>
                            <a:schemeClr val="lt1"/>
                          </a:solidFill>
                          <a:effectLst/>
                          <a:latin typeface="+mn-lt"/>
                          <a:ea typeface="+mn-ea"/>
                          <a:cs typeface="+mn-cs"/>
                        </a:rPr>
                        <a:t>30% par le manager</a:t>
                      </a:r>
                      <a:endParaRPr lang="fr-FR" sz="1100" b="1" kern="1200" dirty="0">
                        <a:solidFill>
                          <a:schemeClr val="lt1"/>
                        </a:solidFill>
                        <a:effectLst/>
                        <a:latin typeface="+mn-lt"/>
                        <a:ea typeface="+mn-ea"/>
                        <a:cs typeface="+mn-cs"/>
                      </a:endParaRPr>
                    </a:p>
                  </a:txBody>
                  <a:tcPr marL="44450" marR="44450" marT="0" marB="0" anchor="ctr">
                    <a:lnT w="12700" cap="flat" cmpd="sng" algn="ctr">
                      <a:noFill/>
                      <a:prstDash val="solid"/>
                      <a:round/>
                      <a:headEnd type="none" w="med" len="med"/>
                      <a:tailEnd type="none" w="med" len="med"/>
                    </a:lnT>
                    <a:solidFill>
                      <a:srgbClr val="C00000"/>
                    </a:solidFill>
                  </a:tcPr>
                </a:tc>
                <a:extLst>
                  <a:ext uri="{0D108BD9-81ED-4DB2-BD59-A6C34878D82A}">
                    <a16:rowId xmlns:a16="http://schemas.microsoft.com/office/drawing/2014/main" val="1048284078"/>
                  </a:ext>
                </a:extLst>
              </a:tr>
              <a:tr h="238949">
                <a:tc>
                  <a:txBody>
                    <a:bodyPr/>
                    <a:lstStyle/>
                    <a:p>
                      <a:pPr algn="ctr">
                        <a:lnSpc>
                          <a:spcPct val="115000"/>
                        </a:lnSpc>
                        <a:spcAft>
                          <a:spcPts val="0"/>
                        </a:spcAft>
                      </a:pPr>
                      <a:r>
                        <a:rPr lang="fr-FR" sz="1050" b="1" dirty="0" smtClean="0">
                          <a:solidFill>
                            <a:schemeClr val="tx1"/>
                          </a:solidFill>
                          <a:effectLst/>
                        </a:rPr>
                        <a:t>7 ou 8 semaines</a:t>
                      </a:r>
                      <a:endParaRPr lang="fr-FR" sz="11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r">
                        <a:lnSpc>
                          <a:spcPct val="115000"/>
                        </a:lnSpc>
                        <a:spcAft>
                          <a:spcPts val="0"/>
                        </a:spcAft>
                      </a:pPr>
                      <a:r>
                        <a:rPr lang="fr-FR" sz="1100" b="1" dirty="0" smtClean="0">
                          <a:solidFill>
                            <a:schemeClr val="tx1"/>
                          </a:solidFill>
                          <a:effectLst/>
                          <a:latin typeface="+mn-lt"/>
                        </a:rPr>
                        <a:t>100%   </a:t>
                      </a:r>
                      <a:r>
                        <a:rPr lang="fr-FR" sz="1100" dirty="0" smtClean="0">
                          <a:solidFill>
                            <a:schemeClr val="bg1">
                              <a:lumMod val="50000"/>
                            </a:schemeClr>
                          </a:solidFill>
                          <a:effectLst/>
                          <a:latin typeface="+mn-lt"/>
                        </a:rPr>
                        <a:t>x 70%</a:t>
                      </a:r>
                      <a:endParaRPr lang="fr-FR" sz="12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44450" marR="360000" marT="0" marB="0" anchor="ctr">
                    <a:lnB w="12700" cap="flat" cmpd="sng" algn="ctr">
                      <a:solidFill>
                        <a:schemeClr val="tx1"/>
                      </a:solidFill>
                      <a:prstDash val="solid"/>
                      <a:round/>
                      <a:headEnd type="none" w="med" len="med"/>
                      <a:tailEnd type="none" w="med" len="med"/>
                    </a:lnB>
                    <a:solidFill>
                      <a:schemeClr val="bg1"/>
                    </a:solidFill>
                  </a:tcPr>
                </a:tc>
                <a:tc rowSpan="4">
                  <a:txBody>
                    <a:bodyPr/>
                    <a:lstStyle/>
                    <a:p>
                      <a:pPr indent="139700" algn="ctr">
                        <a:lnSpc>
                          <a:spcPct val="115000"/>
                        </a:lnSpc>
                        <a:spcAft>
                          <a:spcPts val="0"/>
                        </a:spcAft>
                      </a:pPr>
                      <a:r>
                        <a:rPr lang="fr-FR" sz="1100" dirty="0" smtClean="0">
                          <a:solidFill>
                            <a:schemeClr val="tx1"/>
                          </a:solidFill>
                          <a:effectLst/>
                          <a:latin typeface="+mn-lt"/>
                          <a:ea typeface="Times New Roman" panose="02020603050405020304" pitchFamily="18" charset="0"/>
                          <a:cs typeface="Times New Roman" panose="02020603050405020304" pitchFamily="18" charset="0"/>
                        </a:rPr>
                        <a:t>La somme</a:t>
                      </a:r>
                      <a:r>
                        <a:rPr lang="fr-FR" sz="1100" baseline="0" dirty="0" smtClean="0">
                          <a:solidFill>
                            <a:schemeClr val="tx1"/>
                          </a:solidFill>
                          <a:effectLst/>
                          <a:latin typeface="+mn-lt"/>
                          <a:ea typeface="Times New Roman" panose="02020603050405020304" pitchFamily="18" charset="0"/>
                          <a:cs typeface="Times New Roman" panose="02020603050405020304" pitchFamily="18" charset="0"/>
                        </a:rPr>
                        <a:t> des 30% restant est répartie</a:t>
                      </a:r>
                      <a:r>
                        <a:rPr lang="fr-FR" sz="1100" dirty="0" smtClean="0">
                          <a:solidFill>
                            <a:schemeClr val="tx1"/>
                          </a:solidFill>
                          <a:effectLst/>
                          <a:latin typeface="+mn-lt"/>
                          <a:ea typeface="Times New Roman" panose="02020603050405020304" pitchFamily="18" charset="0"/>
                          <a:cs typeface="Times New Roman" panose="02020603050405020304" pitchFamily="18" charset="0"/>
                        </a:rPr>
                        <a:t> par le manager sur</a:t>
                      </a:r>
                      <a:r>
                        <a:rPr lang="fr-FR" sz="1100" baseline="0" dirty="0" smtClean="0">
                          <a:solidFill>
                            <a:schemeClr val="tx1"/>
                          </a:solidFill>
                          <a:effectLst/>
                          <a:latin typeface="+mn-lt"/>
                          <a:ea typeface="Times New Roman" panose="02020603050405020304" pitchFamily="18" charset="0"/>
                          <a:cs typeface="Times New Roman" panose="02020603050405020304" pitchFamily="18" charset="0"/>
                        </a:rPr>
                        <a:t> la base de la contribution de chacun</a:t>
                      </a:r>
                      <a:endParaRPr lang="fr-FR" sz="1100" dirty="0">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8239154"/>
                  </a:ext>
                </a:extLst>
              </a:tr>
              <a:tr h="238949">
                <a:tc>
                  <a:txBody>
                    <a:bodyPr/>
                    <a:lstStyle/>
                    <a:p>
                      <a:pPr algn="ctr">
                        <a:lnSpc>
                          <a:spcPct val="115000"/>
                        </a:lnSpc>
                        <a:spcAft>
                          <a:spcPts val="0"/>
                        </a:spcAft>
                      </a:pPr>
                      <a:r>
                        <a:rPr lang="fr-FR" sz="1050" b="1" dirty="0" smtClean="0">
                          <a:solidFill>
                            <a:schemeClr val="tx1"/>
                          </a:solidFill>
                          <a:effectLst/>
                        </a:rPr>
                        <a:t>6 semaines</a:t>
                      </a:r>
                      <a:endParaRPr lang="fr-FR" sz="11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r">
                        <a:lnSpc>
                          <a:spcPct val="115000"/>
                        </a:lnSpc>
                        <a:spcAft>
                          <a:spcPts val="0"/>
                        </a:spcAft>
                      </a:pPr>
                      <a:r>
                        <a:rPr lang="fr-FR" sz="1100" b="1" dirty="0" smtClean="0">
                          <a:solidFill>
                            <a:schemeClr val="tx1"/>
                          </a:solidFill>
                          <a:effectLst/>
                          <a:latin typeface="+mn-lt"/>
                        </a:rPr>
                        <a:t>75%   </a:t>
                      </a:r>
                      <a:r>
                        <a:rPr lang="fr-FR" sz="1200" dirty="0" smtClean="0">
                          <a:solidFill>
                            <a:schemeClr val="bg1">
                              <a:lumMod val="50000"/>
                            </a:schemeClr>
                          </a:solidFill>
                          <a:effectLst/>
                          <a:latin typeface="+mn-lt"/>
                        </a:rPr>
                        <a:t>x 70%</a:t>
                      </a:r>
                      <a:endParaRPr lang="fr-FR" sz="12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44450" marR="36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84729"/>
                  </a:ext>
                </a:extLst>
              </a:tr>
              <a:tr h="238949">
                <a:tc>
                  <a:txBody>
                    <a:bodyPr/>
                    <a:lstStyle/>
                    <a:p>
                      <a:pPr algn="ctr">
                        <a:lnSpc>
                          <a:spcPct val="115000"/>
                        </a:lnSpc>
                        <a:spcAft>
                          <a:spcPts val="0"/>
                        </a:spcAft>
                      </a:pPr>
                      <a:r>
                        <a:rPr lang="fr-FR" sz="1050" b="1" dirty="0" smtClean="0">
                          <a:solidFill>
                            <a:schemeClr val="tx1"/>
                          </a:solidFill>
                          <a:effectLst/>
                        </a:rPr>
                        <a:t>5 semaines</a:t>
                      </a:r>
                      <a:endParaRPr lang="fr-FR" sz="11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r">
                        <a:lnSpc>
                          <a:spcPct val="115000"/>
                        </a:lnSpc>
                        <a:spcAft>
                          <a:spcPts val="0"/>
                        </a:spcAft>
                      </a:pPr>
                      <a:r>
                        <a:rPr lang="fr-FR" sz="1100" b="1" dirty="0" smtClean="0">
                          <a:solidFill>
                            <a:schemeClr val="tx1"/>
                          </a:solidFill>
                          <a:effectLst/>
                          <a:latin typeface="+mn-lt"/>
                        </a:rPr>
                        <a:t>65%   </a:t>
                      </a:r>
                      <a:r>
                        <a:rPr lang="fr-FR" sz="1200" dirty="0" smtClean="0">
                          <a:solidFill>
                            <a:schemeClr val="bg1">
                              <a:lumMod val="50000"/>
                            </a:schemeClr>
                          </a:solidFill>
                          <a:effectLst/>
                          <a:latin typeface="+mn-lt"/>
                        </a:rPr>
                        <a:t>x 70%</a:t>
                      </a:r>
                      <a:endParaRPr lang="fr-FR" sz="12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44450" marR="36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150695"/>
                  </a:ext>
                </a:extLst>
              </a:tr>
              <a:tr h="238949">
                <a:tc>
                  <a:txBody>
                    <a:bodyPr/>
                    <a:lstStyle/>
                    <a:p>
                      <a:pPr algn="ctr">
                        <a:lnSpc>
                          <a:spcPct val="115000"/>
                        </a:lnSpc>
                        <a:spcAft>
                          <a:spcPts val="0"/>
                        </a:spcAft>
                      </a:pPr>
                      <a:r>
                        <a:rPr lang="fr-FR" sz="1050" b="1" dirty="0" smtClean="0">
                          <a:solidFill>
                            <a:schemeClr val="tx1"/>
                          </a:solidFill>
                          <a:effectLst/>
                        </a:rPr>
                        <a:t>4 semaines</a:t>
                      </a:r>
                      <a:endParaRPr lang="fr-FR" sz="11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r">
                        <a:lnSpc>
                          <a:spcPct val="115000"/>
                        </a:lnSpc>
                        <a:spcAft>
                          <a:spcPts val="0"/>
                        </a:spcAft>
                      </a:pPr>
                      <a:r>
                        <a:rPr lang="fr-FR" sz="1100" b="1" dirty="0" smtClean="0">
                          <a:solidFill>
                            <a:schemeClr val="tx1"/>
                          </a:solidFill>
                          <a:effectLst/>
                          <a:latin typeface="+mn-lt"/>
                        </a:rPr>
                        <a:t>50%   </a:t>
                      </a:r>
                      <a:r>
                        <a:rPr lang="fr-FR" sz="1200" dirty="0" smtClean="0">
                          <a:solidFill>
                            <a:schemeClr val="bg1">
                              <a:lumMod val="50000"/>
                            </a:schemeClr>
                          </a:solidFill>
                          <a:effectLst/>
                          <a:latin typeface="+mn-lt"/>
                        </a:rPr>
                        <a:t>x 70%</a:t>
                      </a:r>
                      <a:endParaRPr lang="fr-FR" sz="12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44450" marR="36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5129727"/>
                  </a:ext>
                </a:extLst>
              </a:tr>
            </a:tbl>
          </a:graphicData>
        </a:graphic>
      </p:graphicFrame>
      <p:sp>
        <p:nvSpPr>
          <p:cNvPr id="21" name="ZoneTexte 20"/>
          <p:cNvSpPr txBox="1"/>
          <p:nvPr/>
        </p:nvSpPr>
        <p:spPr>
          <a:xfrm>
            <a:off x="6462043" y="3901540"/>
            <a:ext cx="5315879" cy="253916"/>
          </a:xfrm>
          <a:prstGeom prst="rect">
            <a:avLst/>
          </a:prstGeom>
          <a:noFill/>
        </p:spPr>
        <p:txBody>
          <a:bodyPr wrap="none" rtlCol="0">
            <a:spAutoFit/>
          </a:bodyPr>
          <a:lstStyle/>
          <a:p>
            <a:r>
              <a:rPr lang="fr-FR" sz="1050" b="1" dirty="0" smtClean="0">
                <a:solidFill>
                  <a:srgbClr val="C00000"/>
                </a:solidFill>
              </a:rPr>
              <a:t>Exemple d’une agence de 4 collaborateurs </a:t>
            </a:r>
            <a:r>
              <a:rPr lang="fr-FR" sz="1050" b="1" dirty="0" smtClean="0">
                <a:solidFill>
                  <a:schemeClr val="bg1">
                    <a:lumMod val="50000"/>
                  </a:schemeClr>
                </a:solidFill>
              </a:rPr>
              <a:t>déclenchant </a:t>
            </a:r>
            <a:r>
              <a:rPr lang="fr-FR" sz="1050" b="1" dirty="0" smtClean="0">
                <a:solidFill>
                  <a:srgbClr val="C00000"/>
                </a:solidFill>
              </a:rPr>
              <a:t>350 € par collaborateurs</a:t>
            </a:r>
            <a:endParaRPr lang="fr-FR" sz="1050" b="1" dirty="0">
              <a:solidFill>
                <a:srgbClr val="C00000"/>
              </a:solidFill>
            </a:endParaRPr>
          </a:p>
        </p:txBody>
      </p:sp>
      <p:sp>
        <p:nvSpPr>
          <p:cNvPr id="22" name="ZoneTexte 21"/>
          <p:cNvSpPr txBox="1"/>
          <p:nvPr/>
        </p:nvSpPr>
        <p:spPr>
          <a:xfrm rot="1482547">
            <a:off x="11086879" y="3692754"/>
            <a:ext cx="1000286" cy="261610"/>
          </a:xfrm>
          <a:prstGeom prst="rect">
            <a:avLst/>
          </a:prstGeom>
          <a:noFill/>
          <a:ln>
            <a:solidFill>
              <a:srgbClr val="C00000"/>
            </a:solidFill>
          </a:ln>
        </p:spPr>
        <p:txBody>
          <a:bodyPr wrap="square" rtlCol="0">
            <a:spAutoFit/>
          </a:bodyPr>
          <a:lstStyle/>
          <a:p>
            <a:r>
              <a:rPr lang="fr-FR" sz="1100" b="1" dirty="0" smtClean="0">
                <a:solidFill>
                  <a:srgbClr val="C00000"/>
                </a:solidFill>
              </a:rPr>
              <a:t>Illustration</a:t>
            </a:r>
            <a:endParaRPr lang="fr-FR" sz="1100" b="1" dirty="0">
              <a:solidFill>
                <a:srgbClr val="C00000"/>
              </a:solidFill>
            </a:endParaRPr>
          </a:p>
        </p:txBody>
      </p:sp>
      <p:graphicFrame>
        <p:nvGraphicFramePr>
          <p:cNvPr id="3" name="Tableau 2"/>
          <p:cNvGraphicFramePr>
            <a:graphicFrameLocks noGrp="1"/>
          </p:cNvGraphicFramePr>
          <p:nvPr>
            <p:extLst>
              <p:ext uri="{D42A27DB-BD31-4B8C-83A1-F6EECF244321}">
                <p14:modId xmlns:p14="http://schemas.microsoft.com/office/powerpoint/2010/main" val="2894619589"/>
              </p:ext>
            </p:extLst>
          </p:nvPr>
        </p:nvGraphicFramePr>
        <p:xfrm>
          <a:off x="6745083" y="4221689"/>
          <a:ext cx="4749800" cy="1009650"/>
        </p:xfrm>
        <a:graphic>
          <a:graphicData uri="http://schemas.openxmlformats.org/drawingml/2006/table">
            <a:tbl>
              <a:tblPr/>
              <a:tblGrid>
                <a:gridCol w="1129545">
                  <a:extLst>
                    <a:ext uri="{9D8B030D-6E8A-4147-A177-3AD203B41FA5}">
                      <a16:colId xmlns:a16="http://schemas.microsoft.com/office/drawing/2014/main" val="2271851079"/>
                    </a:ext>
                  </a:extLst>
                </a:gridCol>
                <a:gridCol w="824949">
                  <a:extLst>
                    <a:ext uri="{9D8B030D-6E8A-4147-A177-3AD203B41FA5}">
                      <a16:colId xmlns:a16="http://schemas.microsoft.com/office/drawing/2014/main" val="965400789"/>
                    </a:ext>
                  </a:extLst>
                </a:gridCol>
                <a:gridCol w="1246941">
                  <a:extLst>
                    <a:ext uri="{9D8B030D-6E8A-4147-A177-3AD203B41FA5}">
                      <a16:colId xmlns:a16="http://schemas.microsoft.com/office/drawing/2014/main" val="3105820615"/>
                    </a:ext>
                  </a:extLst>
                </a:gridCol>
                <a:gridCol w="1548365">
                  <a:extLst>
                    <a:ext uri="{9D8B030D-6E8A-4147-A177-3AD203B41FA5}">
                      <a16:colId xmlns:a16="http://schemas.microsoft.com/office/drawing/2014/main" val="69172149"/>
                    </a:ext>
                  </a:extLst>
                </a:gridCol>
              </a:tblGrid>
              <a:tr h="200025">
                <a:tc>
                  <a:txBody>
                    <a:bodyPr/>
                    <a:lstStyle/>
                    <a:p>
                      <a:pPr algn="ctr" rtl="0" fontAlgn="ctr"/>
                      <a:r>
                        <a:rPr lang="fr-FR" sz="1100" b="1" i="0" u="none" strike="noStrike">
                          <a:solidFill>
                            <a:srgbClr val="FFFFFF"/>
                          </a:solidFill>
                          <a:effectLst/>
                          <a:latin typeface="Arial" panose="020B0604020202020204" pitchFamily="34" charset="0"/>
                        </a:rPr>
                        <a:t>Collaborateur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31632"/>
                    </a:solidFill>
                  </a:tcPr>
                </a:tc>
                <a:tc>
                  <a:txBody>
                    <a:bodyPr/>
                    <a:lstStyle/>
                    <a:p>
                      <a:pPr algn="ctr" rtl="0" fontAlgn="ctr"/>
                      <a:r>
                        <a:rPr lang="fr-FR" sz="1100" b="1" i="0" u="none" strike="noStrike">
                          <a:solidFill>
                            <a:srgbClr val="FFFFFF"/>
                          </a:solidFill>
                          <a:effectLst/>
                          <a:latin typeface="Arial" panose="020B0604020202020204" pitchFamily="34" charset="0"/>
                        </a:rPr>
                        <a:t>Présence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31632"/>
                    </a:solidFill>
                  </a:tcPr>
                </a:tc>
                <a:tc>
                  <a:txBody>
                    <a:bodyPr/>
                    <a:lstStyle/>
                    <a:p>
                      <a:pPr algn="ctr" rtl="0" fontAlgn="ctr"/>
                      <a:r>
                        <a:rPr lang="fr-FR" sz="1100" b="1" i="0" u="none" strike="noStrike">
                          <a:solidFill>
                            <a:srgbClr val="FFFFFF"/>
                          </a:solidFill>
                          <a:effectLst/>
                          <a:latin typeface="Arial" panose="020B0604020202020204" pitchFamily="34" charset="0"/>
                        </a:rPr>
                        <a:t>Affectation auto.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fr-FR" sz="1100" b="1" i="0" u="none" strike="noStrike">
                          <a:solidFill>
                            <a:srgbClr val="FFFFFF"/>
                          </a:solidFill>
                          <a:effectLst/>
                          <a:latin typeface="Arial" panose="020B0604020202020204" pitchFamily="34" charset="0"/>
                        </a:rPr>
                        <a:t>30% par le manager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3325567511"/>
                  </a:ext>
                </a:extLst>
              </a:tr>
              <a:tr h="209550">
                <a:tc>
                  <a:txBody>
                    <a:bodyPr/>
                    <a:lstStyle/>
                    <a:p>
                      <a:pPr algn="ctr" rtl="0" fontAlgn="ctr"/>
                      <a:r>
                        <a:rPr lang="fr-FR" sz="1050" b="1" i="0" u="none" strike="noStrike">
                          <a:solidFill>
                            <a:srgbClr val="000000"/>
                          </a:solidFill>
                          <a:effectLst/>
                          <a:latin typeface="Arial" panose="020B0604020202020204" pitchFamily="34" charset="0"/>
                        </a:rPr>
                        <a:t>Manager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fr-FR" sz="1050" b="1" i="0" u="none" strike="noStrike" dirty="0">
                          <a:solidFill>
                            <a:srgbClr val="000000"/>
                          </a:solidFill>
                          <a:effectLst/>
                          <a:latin typeface="Arial" panose="020B0604020202020204" pitchFamily="34" charset="0"/>
                        </a:rPr>
                        <a:t>8 </a:t>
                      </a:r>
                      <a:r>
                        <a:rPr lang="fr-FR" sz="1050" b="1" i="0" u="none" strike="noStrike" dirty="0" smtClean="0">
                          <a:solidFill>
                            <a:srgbClr val="000000"/>
                          </a:solidFill>
                          <a:effectLst/>
                          <a:latin typeface="Arial" panose="020B0604020202020204" pitchFamily="34" charset="0"/>
                        </a:rPr>
                        <a:t>sem.</a:t>
                      </a:r>
                      <a:endParaRPr lang="fr-FR" sz="105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ctr"/>
                      <a:r>
                        <a:rPr lang="fr-FR" sz="1100" b="1" i="0" u="none" strike="noStrike" dirty="0">
                          <a:solidFill>
                            <a:srgbClr val="000000"/>
                          </a:solidFill>
                          <a:effectLst/>
                          <a:latin typeface="Arial" panose="020B0604020202020204" pitchFamily="34" charset="0"/>
                        </a:rPr>
                        <a:t>350 €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algn="ctr" rtl="0" fontAlgn="ctr"/>
                      <a:r>
                        <a:rPr lang="fr-FR" sz="1100" b="1" i="0" u="none" strike="noStrike" dirty="0">
                          <a:solidFill>
                            <a:srgbClr val="000000"/>
                          </a:solidFill>
                          <a:effectLst/>
                          <a:latin typeface="Arial" panose="020B0604020202020204" pitchFamily="34" charset="0"/>
                        </a:rPr>
                        <a:t>236,25 € </a:t>
                      </a:r>
                      <a:r>
                        <a:rPr lang="fr-FR" sz="1100" b="0" i="0" u="none" strike="noStrike" dirty="0">
                          <a:solidFill>
                            <a:srgbClr val="000000"/>
                          </a:solidFill>
                          <a:effectLst/>
                          <a:latin typeface="Arial" panose="020B0604020202020204" pitchFamily="34" charset="0"/>
                        </a:rPr>
                        <a:t>répartis sur décision du manager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46402119"/>
                  </a:ext>
                </a:extLst>
              </a:tr>
              <a:tr h="200025">
                <a:tc>
                  <a:txBody>
                    <a:bodyPr/>
                    <a:lstStyle/>
                    <a:p>
                      <a:pPr algn="ctr" rtl="0" fontAlgn="ctr"/>
                      <a:r>
                        <a:rPr lang="fr-FR" sz="1050" b="1" i="0" u="none" strike="noStrike">
                          <a:solidFill>
                            <a:srgbClr val="000000"/>
                          </a:solidFill>
                          <a:effectLst/>
                          <a:latin typeface="Arial" panose="020B0604020202020204" pitchFamily="34" charset="0"/>
                        </a:rPr>
                        <a:t>Equipier 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fr-FR" sz="1050" b="1" i="0" u="none" strike="noStrike" dirty="0">
                          <a:solidFill>
                            <a:srgbClr val="000000"/>
                          </a:solidFill>
                          <a:effectLst/>
                          <a:latin typeface="Arial" panose="020B0604020202020204" pitchFamily="34" charset="0"/>
                        </a:rPr>
                        <a:t>8 </a:t>
                      </a:r>
                      <a:r>
                        <a:rPr lang="fr-FR" sz="1050" b="1" i="0" u="none" strike="noStrike" dirty="0" smtClean="0">
                          <a:solidFill>
                            <a:srgbClr val="000000"/>
                          </a:solidFill>
                          <a:effectLst/>
                          <a:latin typeface="Arial" panose="020B0604020202020204" pitchFamily="34" charset="0"/>
                        </a:rPr>
                        <a:t>sem.</a:t>
                      </a:r>
                      <a:endParaRPr lang="fr-FR" sz="105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ctr"/>
                      <a:r>
                        <a:rPr lang="fr-FR" sz="1100" b="1" i="0" u="none" strike="noStrike" dirty="0">
                          <a:solidFill>
                            <a:srgbClr val="000000"/>
                          </a:solidFill>
                          <a:effectLst/>
                          <a:latin typeface="Arial" panose="020B0604020202020204" pitchFamily="34" charset="0"/>
                        </a:rPr>
                        <a:t>245 €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extLst>
                  <a:ext uri="{0D108BD9-81ED-4DB2-BD59-A6C34878D82A}">
                    <a16:rowId xmlns:a16="http://schemas.microsoft.com/office/drawing/2014/main" val="589128943"/>
                  </a:ext>
                </a:extLst>
              </a:tr>
              <a:tr h="200025">
                <a:tc>
                  <a:txBody>
                    <a:bodyPr/>
                    <a:lstStyle/>
                    <a:p>
                      <a:pPr algn="ctr" rtl="0" fontAlgn="ctr"/>
                      <a:r>
                        <a:rPr lang="fr-FR" sz="1050" b="1" i="0" u="none" strike="noStrike">
                          <a:solidFill>
                            <a:srgbClr val="000000"/>
                          </a:solidFill>
                          <a:effectLst/>
                          <a:latin typeface="Arial" panose="020B0604020202020204" pitchFamily="34" charset="0"/>
                        </a:rPr>
                        <a:t>Equipier 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fr-FR" sz="1050" b="1" i="0" u="none" strike="noStrike" dirty="0">
                          <a:solidFill>
                            <a:srgbClr val="000000"/>
                          </a:solidFill>
                          <a:effectLst/>
                          <a:latin typeface="Arial" panose="020B0604020202020204" pitchFamily="34" charset="0"/>
                        </a:rPr>
                        <a:t>6 </a:t>
                      </a:r>
                      <a:r>
                        <a:rPr lang="fr-FR" sz="1050" b="1" i="0" u="none" strike="noStrike" dirty="0" smtClean="0">
                          <a:solidFill>
                            <a:srgbClr val="000000"/>
                          </a:solidFill>
                          <a:effectLst/>
                          <a:latin typeface="Arial" panose="020B0604020202020204" pitchFamily="34" charset="0"/>
                        </a:rPr>
                        <a:t>sem.</a:t>
                      </a:r>
                      <a:endParaRPr lang="fr-FR" sz="105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ctr"/>
                      <a:r>
                        <a:rPr lang="fr-FR" sz="1100" b="1" i="0" u="none" strike="noStrike" dirty="0">
                          <a:solidFill>
                            <a:srgbClr val="000000"/>
                          </a:solidFill>
                          <a:effectLst/>
                          <a:latin typeface="Arial" panose="020B0604020202020204" pitchFamily="34" charset="0"/>
                        </a:rPr>
                        <a:t>183,75 €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extLst>
                  <a:ext uri="{0D108BD9-81ED-4DB2-BD59-A6C34878D82A}">
                    <a16:rowId xmlns:a16="http://schemas.microsoft.com/office/drawing/2014/main" val="4036238923"/>
                  </a:ext>
                </a:extLst>
              </a:tr>
              <a:tr h="200025">
                <a:tc>
                  <a:txBody>
                    <a:bodyPr/>
                    <a:lstStyle/>
                    <a:p>
                      <a:pPr algn="ctr" rtl="0" fontAlgn="ctr"/>
                      <a:r>
                        <a:rPr lang="fr-FR" sz="1050" b="1" i="0" u="none" strike="noStrike" dirty="0">
                          <a:solidFill>
                            <a:srgbClr val="000000"/>
                          </a:solidFill>
                          <a:effectLst/>
                          <a:latin typeface="Arial" panose="020B0604020202020204" pitchFamily="34" charset="0"/>
                        </a:rPr>
                        <a:t>Equipier 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fr-FR" sz="1050" b="1" i="0" u="none" strike="noStrike" dirty="0">
                          <a:solidFill>
                            <a:srgbClr val="000000"/>
                          </a:solidFill>
                          <a:effectLst/>
                          <a:latin typeface="Arial" panose="020B0604020202020204" pitchFamily="34" charset="0"/>
                        </a:rPr>
                        <a:t>4 </a:t>
                      </a:r>
                      <a:r>
                        <a:rPr lang="fr-FR" sz="1050" b="1" i="0" u="none" strike="noStrike" dirty="0" smtClean="0">
                          <a:solidFill>
                            <a:srgbClr val="000000"/>
                          </a:solidFill>
                          <a:effectLst/>
                          <a:latin typeface="Arial" panose="020B0604020202020204" pitchFamily="34" charset="0"/>
                        </a:rPr>
                        <a:t>sem.</a:t>
                      </a:r>
                      <a:endParaRPr lang="fr-FR" sz="105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ctr"/>
                      <a:r>
                        <a:rPr lang="fr-FR" sz="1100" b="1" i="0" u="none" strike="noStrike" dirty="0">
                          <a:solidFill>
                            <a:srgbClr val="000000"/>
                          </a:solidFill>
                          <a:effectLst/>
                          <a:latin typeface="Arial" panose="020B0604020202020204" pitchFamily="34" charset="0"/>
                        </a:rPr>
                        <a:t>122,50 €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extLst>
                  <a:ext uri="{0D108BD9-81ED-4DB2-BD59-A6C34878D82A}">
                    <a16:rowId xmlns:a16="http://schemas.microsoft.com/office/drawing/2014/main" val="1089987593"/>
                  </a:ext>
                </a:extLst>
              </a:tr>
            </a:tbl>
          </a:graphicData>
        </a:graphic>
      </p:graphicFrame>
    </p:spTree>
    <p:extLst>
      <p:ext uri="{BB962C8B-B14F-4D97-AF65-F5344CB8AC3E}">
        <p14:creationId xmlns:p14="http://schemas.microsoft.com/office/powerpoint/2010/main" val="2141971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7" dur="500"/>
                                        <p:tgtEl>
                                          <p:spTgt spid="19">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randombar(horizontal)">
                                      <p:cBhvr>
                                        <p:cTn id="10" dur="500"/>
                                        <p:tgtEl>
                                          <p:spTgt spid="19">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Effect transition="in" filter="randombar(horizontal)">
                                      <p:cBhvr>
                                        <p:cTn id="13" dur="500"/>
                                        <p:tgtEl>
                                          <p:spTgt spid="19">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9">
                                            <p:txEl>
                                              <p:pRg st="3" end="3"/>
                                            </p:txEl>
                                          </p:spTgt>
                                        </p:tgtEl>
                                        <p:attrNameLst>
                                          <p:attrName>style.visibility</p:attrName>
                                        </p:attrNameLst>
                                      </p:cBhvr>
                                      <p:to>
                                        <p:strVal val="visible"/>
                                      </p:to>
                                    </p:set>
                                    <p:animEffect transition="in" filter="randombar(horizontal)">
                                      <p:cBhvr>
                                        <p:cTn id="16" dur="500"/>
                                        <p:tgtEl>
                                          <p:spTgt spid="19">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9">
                                            <p:txEl>
                                              <p:pRg st="4" end="4"/>
                                            </p:txEl>
                                          </p:spTgt>
                                        </p:tgtEl>
                                        <p:attrNameLst>
                                          <p:attrName>style.visibility</p:attrName>
                                        </p:attrNameLst>
                                      </p:cBhvr>
                                      <p:to>
                                        <p:strVal val="visible"/>
                                      </p:to>
                                    </p:set>
                                    <p:animEffect transition="in" filter="randombar(horizontal)">
                                      <p:cBhvr>
                                        <p:cTn id="19" dur="500"/>
                                        <p:tgtEl>
                                          <p:spTgt spid="1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9">
                                            <p:txEl>
                                              <p:pRg st="5" end="5"/>
                                            </p:txEl>
                                          </p:spTgt>
                                        </p:tgtEl>
                                        <p:attrNameLst>
                                          <p:attrName>style.visibility</p:attrName>
                                        </p:attrNameLst>
                                      </p:cBhvr>
                                      <p:to>
                                        <p:strVal val="visible"/>
                                      </p:to>
                                    </p:set>
                                    <p:animEffect transition="in" filter="randombar(horizontal)">
                                      <p:cBhvr>
                                        <p:cTn id="24" dur="500"/>
                                        <p:tgtEl>
                                          <p:spTgt spid="19">
                                            <p:txEl>
                                              <p:pRg st="5" end="5"/>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9">
                                            <p:txEl>
                                              <p:pRg st="6" end="6"/>
                                            </p:txEl>
                                          </p:spTgt>
                                        </p:tgtEl>
                                        <p:attrNameLst>
                                          <p:attrName>style.visibility</p:attrName>
                                        </p:attrNameLst>
                                      </p:cBhvr>
                                      <p:to>
                                        <p:strVal val="visible"/>
                                      </p:to>
                                    </p:set>
                                    <p:animEffect transition="in" filter="randombar(horizontal)">
                                      <p:cBhvr>
                                        <p:cTn id="27" dur="500"/>
                                        <p:tgtEl>
                                          <p:spTgt spid="19">
                                            <p:txEl>
                                              <p:pRg st="6" end="6"/>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9">
                                            <p:txEl>
                                              <p:pRg st="7" end="7"/>
                                            </p:txEl>
                                          </p:spTgt>
                                        </p:tgtEl>
                                        <p:attrNameLst>
                                          <p:attrName>style.visibility</p:attrName>
                                        </p:attrNameLst>
                                      </p:cBhvr>
                                      <p:to>
                                        <p:strVal val="visible"/>
                                      </p:to>
                                    </p:set>
                                    <p:animEffect transition="in" filter="randombar(horizontal)">
                                      <p:cBhvr>
                                        <p:cTn id="30" dur="500"/>
                                        <p:tgtEl>
                                          <p:spTgt spid="19">
                                            <p:txEl>
                                              <p:pRg st="7" end="7"/>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9">
                                            <p:txEl>
                                              <p:pRg st="8" end="8"/>
                                            </p:txEl>
                                          </p:spTgt>
                                        </p:tgtEl>
                                        <p:attrNameLst>
                                          <p:attrName>style.visibility</p:attrName>
                                        </p:attrNameLst>
                                      </p:cBhvr>
                                      <p:to>
                                        <p:strVal val="visible"/>
                                      </p:to>
                                    </p:set>
                                    <p:animEffect transition="in" filter="randombar(horizontal)">
                                      <p:cBhvr>
                                        <p:cTn id="33" dur="500"/>
                                        <p:tgtEl>
                                          <p:spTgt spid="19">
                                            <p:txEl>
                                              <p:pRg st="8" end="8"/>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randombar(horizontal)">
                                      <p:cBhvr>
                                        <p:cTn id="41" dur="500"/>
                                        <p:tgtEl>
                                          <p:spTgt spid="21"/>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randombar(horizontal)">
                                      <p:cBhvr>
                                        <p:cTn id="44" dur="500"/>
                                        <p:tgtEl>
                                          <p:spTgt spid="22"/>
                                        </p:tgtEl>
                                      </p:cBhvr>
                                    </p:animEffect>
                                  </p:childTnLst>
                                </p:cTn>
                              </p:par>
                              <p:par>
                                <p:cTn id="45" presetID="14" presetClass="entr" presetSubtype="1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randombar(horizontal)">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19">
                                            <p:txEl>
                                              <p:pRg st="17" end="17"/>
                                            </p:txEl>
                                          </p:spTgt>
                                        </p:tgtEl>
                                        <p:attrNameLst>
                                          <p:attrName>style.visibility</p:attrName>
                                        </p:attrNameLst>
                                      </p:cBhvr>
                                      <p:to>
                                        <p:strVal val="visible"/>
                                      </p:to>
                                    </p:set>
                                    <p:animEffect transition="in" filter="randombar(horizontal)">
                                      <p:cBhvr>
                                        <p:cTn id="52" dur="500"/>
                                        <p:tgtEl>
                                          <p:spTgt spid="19">
                                            <p:txEl>
                                              <p:pRg st="17" end="17"/>
                                            </p:txEl>
                                          </p:spTgt>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9">
                                            <p:txEl>
                                              <p:pRg st="18" end="18"/>
                                            </p:txEl>
                                          </p:spTgt>
                                        </p:tgtEl>
                                        <p:attrNameLst>
                                          <p:attrName>style.visibility</p:attrName>
                                        </p:attrNameLst>
                                      </p:cBhvr>
                                      <p:to>
                                        <p:strVal val="visible"/>
                                      </p:to>
                                    </p:set>
                                    <p:animEffect transition="in" filter="randombar(horizontal)">
                                      <p:cBhvr>
                                        <p:cTn id="55" dur="500"/>
                                        <p:tgtEl>
                                          <p:spTgt spid="19">
                                            <p:txEl>
                                              <p:pRg st="18" end="18"/>
                                            </p:txEl>
                                          </p:spTgt>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9">
                                            <p:txEl>
                                              <p:pRg st="19" end="19"/>
                                            </p:txEl>
                                          </p:spTgt>
                                        </p:tgtEl>
                                        <p:attrNameLst>
                                          <p:attrName>style.visibility</p:attrName>
                                        </p:attrNameLst>
                                      </p:cBhvr>
                                      <p:to>
                                        <p:strVal val="visible"/>
                                      </p:to>
                                    </p:set>
                                    <p:animEffect transition="in" filter="randombar(horizontal)">
                                      <p:cBhvr>
                                        <p:cTn id="58" dur="500"/>
                                        <p:tgtEl>
                                          <p:spTgt spid="19">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La répartition des gains d’une entité se fera entre tous les collaborateurs éligibles pour partie automatiquement (70%) mais également sur décision du Manager (30%)</a:t>
            </a:r>
          </a:p>
        </p:txBody>
      </p:sp>
      <p:sp>
        <p:nvSpPr>
          <p:cNvPr id="5" name="Titre 4"/>
          <p:cNvSpPr>
            <a:spLocks noGrp="1"/>
          </p:cNvSpPr>
          <p:nvPr>
            <p:ph type="ctrTitle"/>
          </p:nvPr>
        </p:nvSpPr>
        <p:spPr/>
        <p:txBody>
          <a:bodyPr/>
          <a:lstStyle/>
          <a:p>
            <a:r>
              <a:rPr lang="fr-FR" sz="1300" dirty="0"/>
              <a:t>Point d’étape et Challenge</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9" name="Espace réservé du contenu 2"/>
          <p:cNvSpPr txBox="1">
            <a:spLocks/>
          </p:cNvSpPr>
          <p:nvPr/>
        </p:nvSpPr>
        <p:spPr>
          <a:xfrm>
            <a:off x="797034" y="1302683"/>
            <a:ext cx="10751205" cy="4167045"/>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138113" indent="-138113">
              <a:defRPr/>
            </a:pPr>
            <a:r>
              <a:rPr lang="fr-FR" sz="1300" b="1" dirty="0" smtClean="0">
                <a:solidFill>
                  <a:srgbClr val="C00000"/>
                </a:solidFill>
              </a:rPr>
              <a:t>Pour les Directeurs de Territoire</a:t>
            </a:r>
          </a:p>
          <a:p>
            <a:pPr marL="538163" lvl="1" indent="-138113">
              <a:defRPr/>
            </a:pPr>
            <a:r>
              <a:rPr lang="fr-FR" sz="1200" b="1" dirty="0" smtClean="0">
                <a:solidFill>
                  <a:srgbClr val="C00000"/>
                </a:solidFill>
              </a:rPr>
              <a:t>Objectifs : </a:t>
            </a:r>
            <a:r>
              <a:rPr lang="fr-FR" sz="1200" dirty="0">
                <a:solidFill>
                  <a:schemeClr val="tx1">
                    <a:lumMod val="50000"/>
                    <a:lumOff val="50000"/>
                  </a:schemeClr>
                </a:solidFill>
              </a:rPr>
              <a:t>les objectifs sont calculés sur les ETP des Agences composant le </a:t>
            </a:r>
            <a:r>
              <a:rPr lang="fr-FR" sz="1200" dirty="0" smtClean="0">
                <a:solidFill>
                  <a:schemeClr val="tx1">
                    <a:lumMod val="50000"/>
                    <a:lumOff val="50000"/>
                  </a:schemeClr>
                </a:solidFill>
              </a:rPr>
              <a:t>territoire.</a:t>
            </a:r>
            <a:endParaRPr lang="fr-FR" sz="1200" dirty="0">
              <a:solidFill>
                <a:schemeClr val="tx1">
                  <a:lumMod val="50000"/>
                  <a:lumOff val="50000"/>
                </a:schemeClr>
              </a:solidFill>
            </a:endParaRPr>
          </a:p>
          <a:p>
            <a:pPr marL="538163" lvl="1" indent="-138113">
              <a:defRPr/>
            </a:pPr>
            <a:r>
              <a:rPr lang="fr-FR" sz="1200" b="1" dirty="0" smtClean="0">
                <a:solidFill>
                  <a:srgbClr val="C00000"/>
                </a:solidFill>
              </a:rPr>
              <a:t>Attribution</a:t>
            </a:r>
            <a:r>
              <a:rPr lang="fr-FR" sz="1200" dirty="0" smtClean="0">
                <a:solidFill>
                  <a:schemeClr val="tx1">
                    <a:lumMod val="50000"/>
                    <a:lumOff val="50000"/>
                  </a:schemeClr>
                </a:solidFill>
              </a:rPr>
              <a:t> : les </a:t>
            </a:r>
            <a:r>
              <a:rPr lang="fr-FR" sz="1200" dirty="0">
                <a:solidFill>
                  <a:schemeClr val="tx1">
                    <a:lumMod val="50000"/>
                    <a:lumOff val="50000"/>
                  </a:schemeClr>
                </a:solidFill>
              </a:rPr>
              <a:t>récompenses sont attribuées </a:t>
            </a:r>
            <a:r>
              <a:rPr lang="fr-FR" sz="1200" dirty="0" smtClean="0">
                <a:solidFill>
                  <a:schemeClr val="tx1">
                    <a:lumMod val="50000"/>
                    <a:lumOff val="50000"/>
                  </a:schemeClr>
                </a:solidFill>
              </a:rPr>
              <a:t>au Directeur de Territoire à </a:t>
            </a:r>
            <a:r>
              <a:rPr lang="fr-FR" sz="1200" dirty="0" smtClean="0">
                <a:solidFill>
                  <a:schemeClr val="accent1"/>
                </a:solidFill>
              </a:rPr>
              <a:t>2 </a:t>
            </a:r>
            <a:r>
              <a:rPr lang="fr-FR" sz="1200" dirty="0" smtClean="0">
                <a:solidFill>
                  <a:srgbClr val="C00000"/>
                </a:solidFill>
              </a:rPr>
              <a:t>conditions de présence</a:t>
            </a:r>
          </a:p>
          <a:p>
            <a:pPr marL="806450" lvl="2" indent="-177800">
              <a:defRPr/>
            </a:pPr>
            <a:r>
              <a:rPr lang="fr-FR" sz="1100" dirty="0">
                <a:solidFill>
                  <a:schemeClr val="bg1">
                    <a:lumMod val="50000"/>
                  </a:schemeClr>
                </a:solidFill>
              </a:rPr>
              <a:t>Collaborateurs </a:t>
            </a:r>
            <a:r>
              <a:rPr lang="fr-FR" sz="1100" dirty="0">
                <a:solidFill>
                  <a:srgbClr val="C00000"/>
                </a:solidFill>
              </a:rPr>
              <a:t>salariés de la CEGEE </a:t>
            </a:r>
            <a:r>
              <a:rPr lang="fr-FR" sz="1100" dirty="0" smtClean="0">
                <a:solidFill>
                  <a:schemeClr val="bg1">
                    <a:lumMod val="50000"/>
                  </a:schemeClr>
                </a:solidFill>
              </a:rPr>
              <a:t>avec un </a:t>
            </a:r>
            <a:r>
              <a:rPr lang="fr-FR" sz="1100" dirty="0">
                <a:solidFill>
                  <a:schemeClr val="bg1">
                    <a:lumMod val="50000"/>
                  </a:schemeClr>
                </a:solidFill>
              </a:rPr>
              <a:t>minimum de </a:t>
            </a:r>
            <a:r>
              <a:rPr lang="fr-FR" sz="1100" dirty="0">
                <a:solidFill>
                  <a:srgbClr val="C00000"/>
                </a:solidFill>
              </a:rPr>
              <a:t>4 semaines de présence effective </a:t>
            </a:r>
            <a:r>
              <a:rPr lang="fr-FR" sz="1100" dirty="0">
                <a:solidFill>
                  <a:schemeClr val="bg1">
                    <a:lumMod val="50000"/>
                  </a:schemeClr>
                </a:solidFill>
              </a:rPr>
              <a:t>(*) au sein </a:t>
            </a:r>
            <a:r>
              <a:rPr lang="fr-FR" sz="1100" dirty="0" smtClean="0">
                <a:solidFill>
                  <a:schemeClr val="bg1">
                    <a:lumMod val="50000"/>
                  </a:schemeClr>
                </a:solidFill>
              </a:rPr>
              <a:t>du territoire, </a:t>
            </a:r>
            <a:r>
              <a:rPr lang="fr-FR" sz="1100" dirty="0">
                <a:solidFill>
                  <a:schemeClr val="bg1">
                    <a:lumMod val="50000"/>
                  </a:schemeClr>
                </a:solidFill>
              </a:rPr>
              <a:t>entre le </a:t>
            </a:r>
            <a:r>
              <a:rPr lang="fr-FR" sz="1100" dirty="0" smtClean="0">
                <a:solidFill>
                  <a:schemeClr val="bg1">
                    <a:lumMod val="50000"/>
                  </a:schemeClr>
                </a:solidFill>
              </a:rPr>
              <a:t>17 mai </a:t>
            </a:r>
            <a:r>
              <a:rPr lang="fr-FR" sz="1100" dirty="0">
                <a:solidFill>
                  <a:schemeClr val="bg1">
                    <a:lumMod val="50000"/>
                  </a:schemeClr>
                </a:solidFill>
              </a:rPr>
              <a:t>et le </a:t>
            </a:r>
            <a:r>
              <a:rPr lang="fr-FR" sz="1100" dirty="0" smtClean="0">
                <a:solidFill>
                  <a:schemeClr val="bg1">
                    <a:lumMod val="50000"/>
                  </a:schemeClr>
                </a:solidFill>
              </a:rPr>
              <a:t>10 </a:t>
            </a:r>
            <a:r>
              <a:rPr lang="fr-FR" sz="1100" dirty="0">
                <a:solidFill>
                  <a:schemeClr val="bg1">
                    <a:lumMod val="50000"/>
                  </a:schemeClr>
                </a:solidFill>
              </a:rPr>
              <a:t>juillet </a:t>
            </a:r>
            <a:r>
              <a:rPr lang="fr-FR" sz="1100" dirty="0" smtClean="0">
                <a:solidFill>
                  <a:schemeClr val="bg1">
                    <a:lumMod val="50000"/>
                  </a:schemeClr>
                </a:solidFill>
              </a:rPr>
              <a:t>2021</a:t>
            </a:r>
            <a:r>
              <a:rPr lang="fr-FR" sz="700" dirty="0" smtClean="0">
                <a:solidFill>
                  <a:schemeClr val="bg1">
                    <a:lumMod val="50000"/>
                  </a:schemeClr>
                </a:solidFill>
              </a:rPr>
              <a:t>. </a:t>
            </a:r>
          </a:p>
          <a:p>
            <a:pPr marL="457200" lvl="1" indent="0">
              <a:buNone/>
              <a:defRPr/>
            </a:pPr>
            <a:r>
              <a:rPr lang="fr-FR" sz="800" i="1" dirty="0">
                <a:solidFill>
                  <a:schemeClr val="bg1">
                    <a:lumMod val="50000"/>
                  </a:schemeClr>
                </a:solidFill>
              </a:rPr>
              <a:t>	</a:t>
            </a:r>
            <a:r>
              <a:rPr lang="fr-FR" sz="700" i="1" dirty="0" smtClean="0">
                <a:solidFill>
                  <a:schemeClr val="bg1">
                    <a:lumMod val="50000"/>
                  </a:schemeClr>
                </a:solidFill>
              </a:rPr>
              <a:t> </a:t>
            </a:r>
            <a:r>
              <a:rPr lang="fr-FR" sz="700" i="1" dirty="0">
                <a:solidFill>
                  <a:schemeClr val="bg1">
                    <a:lumMod val="50000"/>
                  </a:schemeClr>
                </a:solidFill>
              </a:rPr>
              <a:t>(*) Présence effective : collaborateurs présents en agence </a:t>
            </a:r>
            <a:r>
              <a:rPr lang="fr-FR" sz="700" i="1" dirty="0" smtClean="0">
                <a:solidFill>
                  <a:schemeClr val="bg1">
                    <a:lumMod val="50000"/>
                  </a:schemeClr>
                </a:solidFill>
              </a:rPr>
              <a:t>(le chômage partiel, les </a:t>
            </a:r>
            <a:r>
              <a:rPr lang="fr-FR" sz="700" i="1" dirty="0">
                <a:solidFill>
                  <a:schemeClr val="bg1">
                    <a:lumMod val="50000"/>
                  </a:schemeClr>
                </a:solidFill>
              </a:rPr>
              <a:t>congés, </a:t>
            </a:r>
            <a:r>
              <a:rPr lang="fr-FR" sz="700" i="1" dirty="0" smtClean="0">
                <a:solidFill>
                  <a:schemeClr val="bg1">
                    <a:lumMod val="50000"/>
                  </a:schemeClr>
                </a:solidFill>
              </a:rPr>
              <a:t>maladies, ne </a:t>
            </a:r>
            <a:r>
              <a:rPr lang="fr-FR" sz="700" i="1" dirty="0">
                <a:solidFill>
                  <a:schemeClr val="bg1">
                    <a:lumMod val="50000"/>
                  </a:schemeClr>
                </a:solidFill>
              </a:rPr>
              <a:t>sont pas comptabilisés dans le temps de travail effectif)</a:t>
            </a:r>
          </a:p>
          <a:p>
            <a:pPr marL="806450" lvl="2" indent="-177800">
              <a:defRPr/>
            </a:pPr>
            <a:r>
              <a:rPr lang="fr-FR" sz="1100" dirty="0" smtClean="0">
                <a:solidFill>
                  <a:schemeClr val="bg1">
                    <a:lumMod val="50000"/>
                  </a:schemeClr>
                </a:solidFill>
              </a:rPr>
              <a:t>En </a:t>
            </a:r>
            <a:r>
              <a:rPr lang="fr-FR" sz="1100" dirty="0">
                <a:solidFill>
                  <a:schemeClr val="bg1">
                    <a:lumMod val="50000"/>
                  </a:schemeClr>
                </a:solidFill>
              </a:rPr>
              <a:t>cas de changement </a:t>
            </a:r>
            <a:r>
              <a:rPr lang="fr-FR" sz="1100" dirty="0" smtClean="0">
                <a:solidFill>
                  <a:schemeClr val="bg1">
                    <a:lumMod val="50000"/>
                  </a:schemeClr>
                </a:solidFill>
              </a:rPr>
              <a:t>d’entité</a:t>
            </a:r>
            <a:r>
              <a:rPr lang="fr-FR" sz="1100" dirty="0">
                <a:solidFill>
                  <a:schemeClr val="bg1">
                    <a:lumMod val="50000"/>
                  </a:schemeClr>
                </a:solidFill>
              </a:rPr>
              <a:t>, les participants ne pourront gagner que dans </a:t>
            </a:r>
            <a:r>
              <a:rPr lang="fr-FR" sz="1100" dirty="0">
                <a:solidFill>
                  <a:srgbClr val="C00000"/>
                </a:solidFill>
              </a:rPr>
              <a:t>une seule entité </a:t>
            </a:r>
            <a:r>
              <a:rPr lang="fr-FR" sz="1100" dirty="0">
                <a:solidFill>
                  <a:schemeClr val="bg1">
                    <a:lumMod val="50000"/>
                  </a:schemeClr>
                </a:solidFill>
              </a:rPr>
              <a:t>(celle où ils ont passé le plus de temps</a:t>
            </a:r>
            <a:r>
              <a:rPr lang="fr-FR" sz="1100" dirty="0" smtClean="0">
                <a:solidFill>
                  <a:schemeClr val="bg1">
                    <a:lumMod val="50000"/>
                  </a:schemeClr>
                </a:solidFill>
              </a:rPr>
              <a:t>)</a:t>
            </a:r>
            <a:endParaRPr lang="fr-FR" sz="1100" dirty="0">
              <a:solidFill>
                <a:schemeClr val="bg1">
                  <a:lumMod val="50000"/>
                </a:schemeClr>
              </a:solidFill>
            </a:endParaRPr>
          </a:p>
          <a:p>
            <a:pPr marL="538163" lvl="1" indent="-138113">
              <a:defRPr/>
            </a:pPr>
            <a:r>
              <a:rPr lang="fr-FR" sz="1200" b="1" dirty="0" smtClean="0">
                <a:solidFill>
                  <a:srgbClr val="C00000"/>
                </a:solidFill>
              </a:rPr>
              <a:t>Répartition</a:t>
            </a:r>
            <a:r>
              <a:rPr lang="fr-FR" sz="1200" dirty="0" smtClean="0">
                <a:solidFill>
                  <a:schemeClr val="tx1">
                    <a:lumMod val="50000"/>
                    <a:lumOff val="50000"/>
                  </a:schemeClr>
                </a:solidFill>
              </a:rPr>
              <a:t> : la </a:t>
            </a:r>
            <a:r>
              <a:rPr lang="fr-FR" sz="1200" dirty="0" smtClean="0">
                <a:solidFill>
                  <a:srgbClr val="C00000"/>
                </a:solidFill>
              </a:rPr>
              <a:t>répartition des gains </a:t>
            </a:r>
            <a:r>
              <a:rPr lang="fr-FR" sz="1200" dirty="0" smtClean="0">
                <a:solidFill>
                  <a:schemeClr val="tx1">
                    <a:lumMod val="50000"/>
                    <a:lumOff val="50000"/>
                  </a:schemeClr>
                </a:solidFill>
              </a:rPr>
              <a:t>est de 100% pour le Directeur de Territoire</a:t>
            </a:r>
          </a:p>
          <a:p>
            <a:pPr marL="538163" lvl="1" indent="-138113">
              <a:buSzPct val="100000"/>
              <a:defRPr/>
            </a:pPr>
            <a:r>
              <a:rPr lang="fr-FR" sz="1200" b="1" dirty="0">
                <a:solidFill>
                  <a:srgbClr val="C00000"/>
                </a:solidFill>
              </a:rPr>
              <a:t>Versement </a:t>
            </a:r>
            <a:r>
              <a:rPr lang="fr-FR" sz="1200" dirty="0">
                <a:solidFill>
                  <a:schemeClr val="tx1">
                    <a:lumMod val="50000"/>
                    <a:lumOff val="50000"/>
                  </a:schemeClr>
                </a:solidFill>
              </a:rPr>
              <a:t>de la </a:t>
            </a:r>
            <a:r>
              <a:rPr lang="fr-FR" sz="1200" dirty="0" smtClean="0">
                <a:solidFill>
                  <a:schemeClr val="tx1">
                    <a:lumMod val="50000"/>
                    <a:lumOff val="50000"/>
                  </a:schemeClr>
                </a:solidFill>
              </a:rPr>
              <a:t>récompense : applications des mêmes règles que pour les collaborateurs des agences</a:t>
            </a:r>
          </a:p>
          <a:p>
            <a:pPr marL="400050" lvl="1" indent="0">
              <a:buSzPct val="100000"/>
              <a:buNone/>
              <a:defRPr/>
            </a:pPr>
            <a:endParaRPr lang="fr-FR" sz="1300" b="1" dirty="0" smtClean="0">
              <a:solidFill>
                <a:srgbClr val="C00000"/>
              </a:solidFill>
            </a:endParaRPr>
          </a:p>
          <a:p>
            <a:pPr marL="138113" lvl="2" indent="-138113">
              <a:buClr>
                <a:srgbClr val="C00000"/>
              </a:buClr>
              <a:buSzPct val="100000"/>
              <a:buFont typeface="Wingdings" panose="05000000000000000000" pitchFamily="2" charset="2"/>
              <a:buChar char="§"/>
              <a:defRPr/>
            </a:pPr>
            <a:r>
              <a:rPr lang="fr-FR" sz="1300" b="1" dirty="0" smtClean="0">
                <a:solidFill>
                  <a:srgbClr val="C00000"/>
                </a:solidFill>
              </a:rPr>
              <a:t>Pour </a:t>
            </a:r>
            <a:r>
              <a:rPr lang="fr-FR" sz="1300" b="1" dirty="0">
                <a:solidFill>
                  <a:srgbClr val="C00000"/>
                </a:solidFill>
              </a:rPr>
              <a:t>les </a:t>
            </a:r>
            <a:r>
              <a:rPr lang="fr-FR" sz="1300" b="1" dirty="0" smtClean="0">
                <a:solidFill>
                  <a:srgbClr val="C00000"/>
                </a:solidFill>
              </a:rPr>
              <a:t>Directions Régionales</a:t>
            </a:r>
            <a:endParaRPr lang="fr-FR" sz="1300" b="1" dirty="0">
              <a:solidFill>
                <a:srgbClr val="C00000"/>
              </a:solidFill>
            </a:endParaRPr>
          </a:p>
          <a:p>
            <a:pPr marL="538163" lvl="1" indent="-138113">
              <a:defRPr/>
            </a:pPr>
            <a:r>
              <a:rPr lang="fr-FR" sz="1200" b="1" dirty="0">
                <a:solidFill>
                  <a:srgbClr val="C00000"/>
                </a:solidFill>
              </a:rPr>
              <a:t>Objectifs : </a:t>
            </a:r>
            <a:r>
              <a:rPr lang="fr-FR" sz="1200" dirty="0">
                <a:solidFill>
                  <a:schemeClr val="tx1">
                    <a:lumMod val="50000"/>
                    <a:lumOff val="50000"/>
                  </a:schemeClr>
                </a:solidFill>
              </a:rPr>
              <a:t>les objectifs sont calculés sur les ETP des Agences composant </a:t>
            </a:r>
            <a:r>
              <a:rPr lang="fr-FR" sz="1200" dirty="0" smtClean="0">
                <a:solidFill>
                  <a:schemeClr val="tx1">
                    <a:lumMod val="50000"/>
                    <a:lumOff val="50000"/>
                  </a:schemeClr>
                </a:solidFill>
              </a:rPr>
              <a:t>la Région.</a:t>
            </a:r>
            <a:endParaRPr lang="fr-FR" sz="1200" dirty="0">
              <a:solidFill>
                <a:schemeClr val="tx1">
                  <a:lumMod val="50000"/>
                  <a:lumOff val="50000"/>
                </a:schemeClr>
              </a:solidFill>
            </a:endParaRPr>
          </a:p>
          <a:p>
            <a:pPr marL="538163" lvl="1" indent="-138113">
              <a:defRPr/>
            </a:pPr>
            <a:r>
              <a:rPr lang="fr-FR" sz="1200" b="1" dirty="0">
                <a:solidFill>
                  <a:srgbClr val="C00000"/>
                </a:solidFill>
              </a:rPr>
              <a:t>Attribution</a:t>
            </a:r>
            <a:r>
              <a:rPr lang="fr-FR" sz="1200" dirty="0">
                <a:solidFill>
                  <a:schemeClr val="tx1">
                    <a:lumMod val="50000"/>
                    <a:lumOff val="50000"/>
                  </a:schemeClr>
                </a:solidFill>
              </a:rPr>
              <a:t> : les récompenses sont attribuées </a:t>
            </a:r>
            <a:r>
              <a:rPr lang="fr-FR" sz="1200" dirty="0" smtClean="0">
                <a:solidFill>
                  <a:schemeClr val="tx1">
                    <a:lumMod val="50000"/>
                    <a:lumOff val="50000"/>
                  </a:schemeClr>
                </a:solidFill>
              </a:rPr>
              <a:t>aux collaborateur de la Direction </a:t>
            </a:r>
            <a:r>
              <a:rPr lang="fr-FR" sz="1200" dirty="0">
                <a:solidFill>
                  <a:schemeClr val="tx1">
                    <a:lumMod val="50000"/>
                    <a:lumOff val="50000"/>
                  </a:schemeClr>
                </a:solidFill>
              </a:rPr>
              <a:t>Régionale </a:t>
            </a:r>
            <a:r>
              <a:rPr lang="fr-FR" sz="1200" dirty="0" smtClean="0">
                <a:solidFill>
                  <a:schemeClr val="tx1">
                    <a:lumMod val="50000"/>
                    <a:lumOff val="50000"/>
                  </a:schemeClr>
                </a:solidFill>
              </a:rPr>
              <a:t>(les Assistant(e)s, les </a:t>
            </a:r>
            <a:r>
              <a:rPr lang="fr-FR" sz="1200" dirty="0">
                <a:solidFill>
                  <a:schemeClr val="tx1">
                    <a:lumMod val="50000"/>
                    <a:lumOff val="50000"/>
                  </a:schemeClr>
                </a:solidFill>
              </a:rPr>
              <a:t>Directeurs de la Promotion de </a:t>
            </a:r>
            <a:r>
              <a:rPr lang="fr-FR" sz="1200" dirty="0" smtClean="0">
                <a:solidFill>
                  <a:schemeClr val="tx1">
                    <a:lumMod val="50000"/>
                    <a:lumOff val="50000"/>
                  </a:schemeClr>
                </a:solidFill>
              </a:rPr>
              <a:t>l’Excellence, les </a:t>
            </a:r>
            <a:r>
              <a:rPr lang="fr-FR" sz="1200" dirty="0">
                <a:solidFill>
                  <a:schemeClr val="tx1">
                    <a:lumMod val="50000"/>
                    <a:lumOff val="50000"/>
                  </a:schemeClr>
                </a:solidFill>
              </a:rPr>
              <a:t>Promoteurs de </a:t>
            </a:r>
            <a:r>
              <a:rPr lang="fr-FR" sz="1200" dirty="0" smtClean="0">
                <a:solidFill>
                  <a:schemeClr val="tx1">
                    <a:lumMod val="50000"/>
                    <a:lumOff val="50000"/>
                  </a:schemeClr>
                </a:solidFill>
              </a:rPr>
              <a:t>l’Excellence, les </a:t>
            </a:r>
            <a:r>
              <a:rPr lang="fr-FR" sz="1200" dirty="0">
                <a:solidFill>
                  <a:schemeClr val="tx1">
                    <a:lumMod val="50000"/>
                    <a:lumOff val="50000"/>
                  </a:schemeClr>
                </a:solidFill>
              </a:rPr>
              <a:t>Responsables Maîtrise des Risques et de la </a:t>
            </a:r>
            <a:r>
              <a:rPr lang="fr-FR" sz="1200" dirty="0" smtClean="0">
                <a:solidFill>
                  <a:schemeClr val="tx1">
                    <a:lumMod val="50000"/>
                    <a:lumOff val="50000"/>
                  </a:schemeClr>
                </a:solidFill>
              </a:rPr>
              <a:t>Conformité, les </a:t>
            </a:r>
            <a:r>
              <a:rPr lang="fr-FR" sz="1200" dirty="0">
                <a:solidFill>
                  <a:schemeClr val="tx1">
                    <a:lumMod val="50000"/>
                    <a:lumOff val="50000"/>
                  </a:schemeClr>
                </a:solidFill>
              </a:rPr>
              <a:t>Promoteurs Maîtrise des Risques et de la </a:t>
            </a:r>
            <a:r>
              <a:rPr lang="fr-FR" sz="1200" dirty="0" smtClean="0">
                <a:solidFill>
                  <a:schemeClr val="tx1">
                    <a:lumMod val="50000"/>
                    <a:lumOff val="50000"/>
                  </a:schemeClr>
                </a:solidFill>
              </a:rPr>
              <a:t>Conformité, les </a:t>
            </a:r>
            <a:r>
              <a:rPr lang="fr-FR" sz="1200" dirty="0">
                <a:solidFill>
                  <a:schemeClr val="tx1">
                    <a:lumMod val="50000"/>
                    <a:lumOff val="50000"/>
                  </a:schemeClr>
                </a:solidFill>
              </a:rPr>
              <a:t>Conseillers de Clientèle </a:t>
            </a:r>
            <a:r>
              <a:rPr lang="fr-FR" sz="1200" dirty="0" smtClean="0">
                <a:solidFill>
                  <a:schemeClr val="tx1">
                    <a:lumMod val="50000"/>
                    <a:lumOff val="50000"/>
                  </a:schemeClr>
                </a:solidFill>
              </a:rPr>
              <a:t>itinérants) </a:t>
            </a:r>
            <a:r>
              <a:rPr lang="fr-FR" sz="1200" dirty="0">
                <a:solidFill>
                  <a:schemeClr val="tx1">
                    <a:lumMod val="50000"/>
                    <a:lumOff val="50000"/>
                  </a:schemeClr>
                </a:solidFill>
              </a:rPr>
              <a:t>à </a:t>
            </a:r>
            <a:r>
              <a:rPr lang="fr-FR" sz="1200" dirty="0">
                <a:solidFill>
                  <a:schemeClr val="accent1"/>
                </a:solidFill>
              </a:rPr>
              <a:t>2 </a:t>
            </a:r>
            <a:r>
              <a:rPr lang="fr-FR" sz="1200" dirty="0">
                <a:solidFill>
                  <a:srgbClr val="C00000"/>
                </a:solidFill>
              </a:rPr>
              <a:t>conditions de présence</a:t>
            </a:r>
          </a:p>
          <a:p>
            <a:pPr marL="806450" lvl="2" indent="-177800">
              <a:defRPr/>
            </a:pPr>
            <a:r>
              <a:rPr lang="fr-FR" sz="1100" dirty="0">
                <a:solidFill>
                  <a:schemeClr val="bg1">
                    <a:lumMod val="50000"/>
                  </a:schemeClr>
                </a:solidFill>
              </a:rPr>
              <a:t>Collaborateurs </a:t>
            </a:r>
            <a:r>
              <a:rPr lang="fr-FR" sz="1100" dirty="0">
                <a:solidFill>
                  <a:srgbClr val="C00000"/>
                </a:solidFill>
              </a:rPr>
              <a:t>salariés de la CEGEE </a:t>
            </a:r>
            <a:r>
              <a:rPr lang="fr-FR" sz="1100" dirty="0">
                <a:solidFill>
                  <a:schemeClr val="bg1">
                    <a:lumMod val="50000"/>
                  </a:schemeClr>
                </a:solidFill>
              </a:rPr>
              <a:t>avec un minimum de </a:t>
            </a:r>
            <a:r>
              <a:rPr lang="fr-FR" sz="1100" dirty="0">
                <a:solidFill>
                  <a:srgbClr val="C00000"/>
                </a:solidFill>
              </a:rPr>
              <a:t>4 semaines de présence effective </a:t>
            </a:r>
            <a:r>
              <a:rPr lang="fr-FR" sz="1100" dirty="0">
                <a:solidFill>
                  <a:schemeClr val="bg1">
                    <a:lumMod val="50000"/>
                  </a:schemeClr>
                </a:solidFill>
              </a:rPr>
              <a:t>(*) au sein du territoire, entre le </a:t>
            </a:r>
            <a:r>
              <a:rPr lang="fr-FR" sz="1100" dirty="0" smtClean="0">
                <a:solidFill>
                  <a:schemeClr val="bg1">
                    <a:lumMod val="50000"/>
                  </a:schemeClr>
                </a:solidFill>
              </a:rPr>
              <a:t>17 </a:t>
            </a:r>
            <a:r>
              <a:rPr lang="fr-FR" sz="1100" dirty="0">
                <a:solidFill>
                  <a:schemeClr val="bg1">
                    <a:lumMod val="50000"/>
                  </a:schemeClr>
                </a:solidFill>
              </a:rPr>
              <a:t>mai et le 10 juillet 2021</a:t>
            </a:r>
            <a:r>
              <a:rPr lang="fr-FR" sz="700" dirty="0">
                <a:solidFill>
                  <a:schemeClr val="bg1">
                    <a:lumMod val="50000"/>
                  </a:schemeClr>
                </a:solidFill>
              </a:rPr>
              <a:t>. </a:t>
            </a:r>
          </a:p>
          <a:p>
            <a:pPr marL="457200" lvl="1" indent="0">
              <a:buNone/>
              <a:defRPr/>
            </a:pPr>
            <a:r>
              <a:rPr lang="fr-FR" sz="800" i="1" dirty="0">
                <a:solidFill>
                  <a:schemeClr val="bg1">
                    <a:lumMod val="50000"/>
                  </a:schemeClr>
                </a:solidFill>
              </a:rPr>
              <a:t>	</a:t>
            </a:r>
            <a:r>
              <a:rPr lang="fr-FR" sz="700" i="1" dirty="0">
                <a:solidFill>
                  <a:schemeClr val="bg1">
                    <a:lumMod val="50000"/>
                  </a:schemeClr>
                </a:solidFill>
              </a:rPr>
              <a:t> (*) Présence effective : collaborateurs présents en agence (le chômage partiel, les congés, maladies, ne sont pas comptabilisés dans le temps de travail effectif)</a:t>
            </a:r>
          </a:p>
          <a:p>
            <a:pPr marL="806450" lvl="2" indent="-177800">
              <a:defRPr/>
            </a:pPr>
            <a:r>
              <a:rPr lang="fr-FR" sz="1100" dirty="0">
                <a:solidFill>
                  <a:schemeClr val="bg1">
                    <a:lumMod val="50000"/>
                  </a:schemeClr>
                </a:solidFill>
              </a:rPr>
              <a:t>En cas de changement d’entité, les participants ne pourront gagner que dans </a:t>
            </a:r>
            <a:r>
              <a:rPr lang="fr-FR" sz="1100" dirty="0">
                <a:solidFill>
                  <a:srgbClr val="C00000"/>
                </a:solidFill>
              </a:rPr>
              <a:t>une seule entité </a:t>
            </a:r>
            <a:r>
              <a:rPr lang="fr-FR" sz="1100" dirty="0">
                <a:solidFill>
                  <a:schemeClr val="bg1">
                    <a:lumMod val="50000"/>
                  </a:schemeClr>
                </a:solidFill>
              </a:rPr>
              <a:t>(celle où ils ont passé le plus de temps)</a:t>
            </a:r>
          </a:p>
          <a:p>
            <a:pPr marL="538163" lvl="1" indent="-138113">
              <a:defRPr/>
            </a:pPr>
            <a:r>
              <a:rPr lang="fr-FR" sz="1200" b="1" dirty="0">
                <a:solidFill>
                  <a:srgbClr val="C00000"/>
                </a:solidFill>
              </a:rPr>
              <a:t>Répartition</a:t>
            </a:r>
            <a:r>
              <a:rPr lang="fr-FR" sz="1200" dirty="0">
                <a:solidFill>
                  <a:schemeClr val="tx1">
                    <a:lumMod val="50000"/>
                    <a:lumOff val="50000"/>
                  </a:schemeClr>
                </a:solidFill>
              </a:rPr>
              <a:t> : la </a:t>
            </a:r>
            <a:r>
              <a:rPr lang="fr-FR" sz="1200" dirty="0">
                <a:solidFill>
                  <a:srgbClr val="C00000"/>
                </a:solidFill>
              </a:rPr>
              <a:t>répartition des gains </a:t>
            </a:r>
            <a:r>
              <a:rPr lang="fr-FR" sz="1200" dirty="0">
                <a:solidFill>
                  <a:schemeClr val="tx1">
                    <a:lumMod val="50000"/>
                    <a:lumOff val="50000"/>
                  </a:schemeClr>
                </a:solidFill>
              </a:rPr>
              <a:t>se fait par collaborateur présent sur l’enveloppe de chaque entité :</a:t>
            </a:r>
          </a:p>
          <a:p>
            <a:pPr marL="806450" lvl="2" indent="-177800">
              <a:defRPr/>
            </a:pPr>
            <a:r>
              <a:rPr lang="fr-FR" sz="1100" dirty="0">
                <a:solidFill>
                  <a:srgbClr val="C00000"/>
                </a:solidFill>
              </a:rPr>
              <a:t>70 % proratisé selon le temps de présence effective en montant fixe à chaque collaborateur </a:t>
            </a:r>
            <a:r>
              <a:rPr lang="fr-FR" sz="1100" dirty="0">
                <a:solidFill>
                  <a:schemeClr val="tx1">
                    <a:lumMod val="50000"/>
                    <a:lumOff val="50000"/>
                  </a:schemeClr>
                </a:solidFill>
              </a:rPr>
              <a:t>(qu’il soit  à </a:t>
            </a:r>
            <a:r>
              <a:rPr lang="fr-FR" sz="1100" dirty="0">
                <a:solidFill>
                  <a:srgbClr val="C00000"/>
                </a:solidFill>
              </a:rPr>
              <a:t>temps complet ou à temps partiel</a:t>
            </a:r>
            <a:r>
              <a:rPr lang="fr-FR" sz="1100" dirty="0">
                <a:solidFill>
                  <a:schemeClr val="tx1">
                    <a:lumMod val="50000"/>
                    <a:lumOff val="50000"/>
                  </a:schemeClr>
                </a:solidFill>
              </a:rPr>
              <a:t>)</a:t>
            </a:r>
          </a:p>
          <a:p>
            <a:pPr marL="806450" lvl="2" indent="-177800">
              <a:defRPr/>
            </a:pPr>
            <a:r>
              <a:rPr lang="fr-FR" sz="1100" dirty="0" smtClean="0">
                <a:solidFill>
                  <a:srgbClr val="C00000"/>
                </a:solidFill>
              </a:rPr>
              <a:t>30 </a:t>
            </a:r>
            <a:r>
              <a:rPr lang="fr-FR" sz="1100" dirty="0">
                <a:solidFill>
                  <a:srgbClr val="C00000"/>
                </a:solidFill>
              </a:rPr>
              <a:t>% répartis par le D</a:t>
            </a:r>
            <a:r>
              <a:rPr lang="fr-FR" sz="1100" dirty="0" smtClean="0">
                <a:solidFill>
                  <a:srgbClr val="C00000"/>
                </a:solidFill>
              </a:rPr>
              <a:t>irecteur de Région </a:t>
            </a:r>
            <a:r>
              <a:rPr lang="fr-FR" sz="1100" dirty="0">
                <a:solidFill>
                  <a:schemeClr val="tx1">
                    <a:lumMod val="50000"/>
                    <a:lumOff val="50000"/>
                  </a:schemeClr>
                </a:solidFill>
              </a:rPr>
              <a:t>sur la base de la contribution de chacun à la performance </a:t>
            </a:r>
            <a:r>
              <a:rPr lang="fr-FR" sz="1100" dirty="0" smtClean="0">
                <a:solidFill>
                  <a:schemeClr val="tx1">
                    <a:lumMod val="50000"/>
                    <a:lumOff val="50000"/>
                  </a:schemeClr>
                </a:solidFill>
              </a:rPr>
              <a:t>collective</a:t>
            </a:r>
          </a:p>
          <a:p>
            <a:pPr marL="538163" lvl="1" indent="-138113">
              <a:buSzPct val="100000"/>
              <a:defRPr/>
            </a:pPr>
            <a:r>
              <a:rPr lang="fr-FR" sz="1200" b="1" dirty="0">
                <a:solidFill>
                  <a:srgbClr val="C00000"/>
                </a:solidFill>
              </a:rPr>
              <a:t>Versement </a:t>
            </a:r>
            <a:r>
              <a:rPr lang="fr-FR" sz="1200" dirty="0">
                <a:solidFill>
                  <a:schemeClr val="tx1">
                    <a:lumMod val="50000"/>
                    <a:lumOff val="50000"/>
                  </a:schemeClr>
                </a:solidFill>
              </a:rPr>
              <a:t>de la récompense : applications des mêmes règles que pour les collaborateurs des agences</a:t>
            </a:r>
          </a:p>
          <a:p>
            <a:pPr marL="806450" lvl="2" indent="-177800">
              <a:defRPr/>
            </a:pPr>
            <a:endParaRPr lang="fr-FR" sz="1100" dirty="0">
              <a:solidFill>
                <a:schemeClr val="tx1">
                  <a:lumMod val="50000"/>
                  <a:lumOff val="50000"/>
                </a:schemeClr>
              </a:solidFill>
            </a:endParaRPr>
          </a:p>
          <a:p>
            <a:pPr marL="709613" lvl="2" indent="-138113">
              <a:buSzPct val="1000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p:txBody>
      </p:sp>
    </p:spTree>
    <p:extLst>
      <p:ext uri="{BB962C8B-B14F-4D97-AF65-F5344CB8AC3E}">
        <p14:creationId xmlns:p14="http://schemas.microsoft.com/office/powerpoint/2010/main" val="93020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prstGeom prst="rect">
            <a:avLst/>
          </a:prstGeom>
        </p:spPr>
        <p:txBody>
          <a:bodyPr>
            <a:noAutofit/>
          </a:bodyPr>
          <a:lstStyle/>
          <a:p>
            <a:r>
              <a:rPr lang="fr-FR" sz="1800" b="1" dirty="0"/>
              <a:t>A la fin du challenge,  les performances définitives seront calculées en fonction de l’ETP moyen (source RH) et feront l’objet d’un contrôle </a:t>
            </a:r>
            <a:r>
              <a:rPr lang="fr-FR" sz="1800" b="1" i="1" dirty="0"/>
              <a:t>Risque &amp; Conformité</a:t>
            </a:r>
            <a:endParaRPr lang="fr-FR" sz="1800" b="1" dirty="0"/>
          </a:p>
        </p:txBody>
      </p:sp>
      <p:sp>
        <p:nvSpPr>
          <p:cNvPr id="31" name="Espace réservé du contenu 2"/>
          <p:cNvSpPr txBox="1">
            <a:spLocks/>
          </p:cNvSpPr>
          <p:nvPr/>
        </p:nvSpPr>
        <p:spPr>
          <a:xfrm>
            <a:off x="695325" y="1484313"/>
            <a:ext cx="10912193" cy="4447078"/>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268288" indent="-268288">
              <a:buSzPct val="150000"/>
              <a:defRPr/>
            </a:pPr>
            <a:r>
              <a:rPr lang="fr-FR" sz="1600" b="1" dirty="0">
                <a:solidFill>
                  <a:srgbClr val="C00000"/>
                </a:solidFill>
                <a:latin typeface="+mj-lt"/>
              </a:rPr>
              <a:t>Comptabilisation des réalisations en fin de challenge</a:t>
            </a:r>
          </a:p>
          <a:p>
            <a:pPr marL="538163" lvl="1" indent="-138113">
              <a:buFont typeface="Wingdings" panose="05000000000000000000" pitchFamily="2" charset="2"/>
              <a:buChar char="§"/>
              <a:defRPr/>
            </a:pPr>
            <a:r>
              <a:rPr lang="fr-FR" sz="1600" dirty="0">
                <a:solidFill>
                  <a:schemeClr val="tx1">
                    <a:lumMod val="50000"/>
                    <a:lumOff val="50000"/>
                  </a:schemeClr>
                </a:solidFill>
                <a:latin typeface="+mj-lt"/>
              </a:rPr>
              <a:t>Pour toutes les ventes : comptabilisation uniquement pour les clients avec un </a:t>
            </a:r>
            <a:r>
              <a:rPr lang="fr-FR" sz="1600" dirty="0" smtClean="0">
                <a:solidFill>
                  <a:srgbClr val="C00000"/>
                </a:solidFill>
                <a:latin typeface="+mj-lt"/>
              </a:rPr>
              <a:t>TOP CC vert au moment de l’arrêté du challenge.</a:t>
            </a:r>
          </a:p>
          <a:p>
            <a:pPr marL="538163" lvl="1" indent="-138113">
              <a:buFont typeface="Wingdings" panose="05000000000000000000" pitchFamily="2" charset="2"/>
              <a:buChar char="§"/>
              <a:defRPr/>
            </a:pPr>
            <a:r>
              <a:rPr lang="fr-FR" sz="1600" dirty="0" smtClean="0">
                <a:solidFill>
                  <a:schemeClr val="tx1">
                    <a:lumMod val="50000"/>
                    <a:lumOff val="50000"/>
                  </a:schemeClr>
                </a:solidFill>
                <a:latin typeface="+mj-lt"/>
              </a:rPr>
              <a:t>Crédit </a:t>
            </a:r>
            <a:r>
              <a:rPr lang="fr-FR" sz="1600" dirty="0">
                <a:solidFill>
                  <a:schemeClr val="tx1">
                    <a:lumMod val="50000"/>
                    <a:lumOff val="50000"/>
                  </a:schemeClr>
                </a:solidFill>
                <a:latin typeface="+mj-lt"/>
              </a:rPr>
              <a:t>consommation : </a:t>
            </a:r>
          </a:p>
          <a:p>
            <a:pPr marL="806450" lvl="2" indent="-177800">
              <a:buClr>
                <a:srgbClr val="C00000"/>
              </a:buClr>
              <a:buFont typeface="Arial" panose="020B0604020202020204" pitchFamily="34" charset="0"/>
              <a:buChar char="•"/>
              <a:defRPr/>
            </a:pPr>
            <a:r>
              <a:rPr lang="fr-FR" sz="1400" dirty="0">
                <a:solidFill>
                  <a:schemeClr val="tx1">
                    <a:lumMod val="50000"/>
                    <a:lumOff val="50000"/>
                  </a:schemeClr>
                </a:solidFill>
                <a:latin typeface="+mj-lt"/>
              </a:rPr>
              <a:t>Les </a:t>
            </a:r>
            <a:r>
              <a:rPr lang="fr-FR" sz="1400" dirty="0">
                <a:solidFill>
                  <a:srgbClr val="C00000"/>
                </a:solidFill>
                <a:latin typeface="+mj-lt"/>
              </a:rPr>
              <a:t>crédits projet ne sont pas comptabilisés</a:t>
            </a:r>
          </a:p>
          <a:p>
            <a:pPr marL="806450" lvl="2" indent="-177800">
              <a:buClr>
                <a:srgbClr val="C00000"/>
              </a:buClr>
              <a:buFont typeface="Arial" panose="020B0604020202020204" pitchFamily="34" charset="0"/>
              <a:buChar char="•"/>
              <a:defRPr/>
            </a:pPr>
            <a:r>
              <a:rPr lang="fr-FR" sz="1400" dirty="0">
                <a:solidFill>
                  <a:schemeClr val="tx1">
                    <a:lumMod val="50000"/>
                    <a:lumOff val="50000"/>
                  </a:schemeClr>
                </a:solidFill>
                <a:latin typeface="+mj-lt"/>
              </a:rPr>
              <a:t>Les engagements sont </a:t>
            </a:r>
            <a:r>
              <a:rPr lang="fr-FR" sz="1400" dirty="0">
                <a:solidFill>
                  <a:srgbClr val="C00000"/>
                </a:solidFill>
                <a:latin typeface="+mj-lt"/>
              </a:rPr>
              <a:t>nets des annulations</a:t>
            </a:r>
          </a:p>
          <a:p>
            <a:pPr marL="542925" lvl="1" indent="-142875">
              <a:buFont typeface="Wingdings" panose="05000000000000000000" pitchFamily="2" charset="2"/>
              <a:buChar char="§"/>
              <a:defRPr/>
            </a:pPr>
            <a:r>
              <a:rPr lang="fr-FR" sz="1600" dirty="0">
                <a:solidFill>
                  <a:schemeClr val="tx1">
                    <a:lumMod val="50000"/>
                    <a:lumOff val="50000"/>
                  </a:schemeClr>
                </a:solidFill>
                <a:latin typeface="+mj-lt"/>
              </a:rPr>
              <a:t>Formules : </a:t>
            </a:r>
            <a:r>
              <a:rPr lang="fr-FR" sz="1600" dirty="0">
                <a:solidFill>
                  <a:srgbClr val="C00000"/>
                </a:solidFill>
                <a:latin typeface="+mj-lt"/>
              </a:rPr>
              <a:t>hors droit au compte </a:t>
            </a:r>
            <a:r>
              <a:rPr lang="fr-FR" sz="1600" dirty="0">
                <a:solidFill>
                  <a:schemeClr val="tx1">
                    <a:lumMod val="50000"/>
                    <a:lumOff val="50000"/>
                  </a:schemeClr>
                </a:solidFill>
                <a:latin typeface="+mj-lt"/>
              </a:rPr>
              <a:t>&amp; hors net </a:t>
            </a:r>
            <a:r>
              <a:rPr lang="fr-FR" sz="1600" dirty="0">
                <a:solidFill>
                  <a:srgbClr val="C00000"/>
                </a:solidFill>
                <a:latin typeface="+mj-lt"/>
              </a:rPr>
              <a:t>9 ou X (OCF exclus)</a:t>
            </a:r>
          </a:p>
          <a:p>
            <a:pPr marL="542925" lvl="1" indent="-142875">
              <a:buFont typeface="Wingdings" panose="05000000000000000000" pitchFamily="2" charset="2"/>
              <a:buChar char="§"/>
              <a:defRPr/>
            </a:pPr>
            <a:endParaRPr lang="fr-FR" sz="1600" dirty="0">
              <a:solidFill>
                <a:srgbClr val="C00000"/>
              </a:solidFill>
              <a:latin typeface="+mj-lt"/>
            </a:endParaRPr>
          </a:p>
          <a:p>
            <a:pPr marL="268288" indent="-268288">
              <a:buSzPct val="150000"/>
              <a:defRPr/>
            </a:pPr>
            <a:r>
              <a:rPr lang="fr-FR" sz="1600" b="1" dirty="0">
                <a:solidFill>
                  <a:srgbClr val="C00000"/>
                </a:solidFill>
                <a:latin typeface="+mj-lt"/>
              </a:rPr>
              <a:t>Contrôle </a:t>
            </a:r>
            <a:r>
              <a:rPr lang="fr-FR" sz="1600" b="1" i="1" dirty="0">
                <a:solidFill>
                  <a:srgbClr val="C00000"/>
                </a:solidFill>
                <a:latin typeface="+mj-lt"/>
              </a:rPr>
              <a:t>Risque &amp; </a:t>
            </a:r>
            <a:r>
              <a:rPr lang="fr-FR" sz="1600" b="1" i="1" dirty="0" smtClean="0">
                <a:solidFill>
                  <a:srgbClr val="C00000"/>
                </a:solidFill>
                <a:latin typeface="+mj-lt"/>
              </a:rPr>
              <a:t>Conformité </a:t>
            </a:r>
            <a:r>
              <a:rPr lang="fr-FR" sz="1600" i="1" dirty="0" smtClean="0">
                <a:solidFill>
                  <a:schemeClr val="tx1">
                    <a:lumMod val="50000"/>
                    <a:lumOff val="50000"/>
                  </a:schemeClr>
                </a:solidFill>
                <a:latin typeface="+mj-lt"/>
              </a:rPr>
              <a:t>(items ci-dessous contrôlés en fonction des marchés)</a:t>
            </a:r>
            <a:endParaRPr lang="fr-FR" sz="1600" dirty="0" smtClean="0">
              <a:solidFill>
                <a:schemeClr val="tx1">
                  <a:lumMod val="50000"/>
                  <a:lumOff val="50000"/>
                </a:schemeClr>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Crédit consommation : </a:t>
            </a:r>
            <a:r>
              <a:rPr lang="fr-FR" sz="1600" dirty="0" smtClean="0">
                <a:solidFill>
                  <a:schemeClr val="tx1">
                    <a:lumMod val="50000"/>
                    <a:lumOff val="50000"/>
                  </a:schemeClr>
                </a:solidFill>
                <a:latin typeface="+mj-lt"/>
              </a:rPr>
              <a:t>Cohérence entre les justificatifs collectés et les données (charges/revenus) saisies dans le système d’information et présence du contrat de crédit signé.</a:t>
            </a:r>
          </a:p>
          <a:p>
            <a:pPr marL="538163" lvl="1" indent="-138113" algn="just">
              <a:buFont typeface="Wingdings" panose="05000000000000000000" pitchFamily="2" charset="2"/>
              <a:buChar char="§"/>
              <a:defRPr/>
            </a:pPr>
            <a:r>
              <a:rPr lang="fr-FR" sz="1600" dirty="0" smtClean="0">
                <a:solidFill>
                  <a:srgbClr val="C00000"/>
                </a:solidFill>
                <a:latin typeface="+mj-lt"/>
              </a:rPr>
              <a:t>Questionnaire de Profil Investisseur </a:t>
            </a:r>
            <a:r>
              <a:rPr lang="fr-FR" sz="1600" dirty="0" smtClean="0">
                <a:solidFill>
                  <a:schemeClr val="tx1">
                    <a:lumMod val="50000"/>
                    <a:lumOff val="50000"/>
                  </a:schemeClr>
                </a:solidFill>
                <a:latin typeface="+mj-lt"/>
              </a:rPr>
              <a:t>(QPI, </a:t>
            </a:r>
            <a:r>
              <a:rPr lang="fr-FR" sz="1400" i="1" dirty="0" smtClean="0">
                <a:solidFill>
                  <a:schemeClr val="tx1">
                    <a:lumMod val="50000"/>
                    <a:lumOff val="50000"/>
                  </a:schemeClr>
                </a:solidFill>
                <a:latin typeface="+mj-lt"/>
              </a:rPr>
              <a:t>ex </a:t>
            </a:r>
            <a:r>
              <a:rPr lang="fr-FR" sz="1400" i="1" dirty="0" smtClean="0">
                <a:solidFill>
                  <a:schemeClr val="tx1">
                    <a:lumMod val="50000"/>
                    <a:lumOff val="50000"/>
                  </a:schemeClr>
                </a:solidFill>
              </a:rPr>
              <a:t>QCF/QR</a:t>
            </a:r>
            <a:r>
              <a:rPr lang="fr-FR" sz="1600" dirty="0" smtClean="0">
                <a:solidFill>
                  <a:schemeClr val="tx1">
                    <a:lumMod val="50000"/>
                    <a:lumOff val="50000"/>
                  </a:schemeClr>
                </a:solidFill>
                <a:latin typeface="+mj-lt"/>
              </a:rPr>
              <a:t>) : Présence du formulaire signé et daté de moins de 24 mois (les profils Clients C0, refus de répondre, devront être expliqués par les Collaborateurs pendant le </a:t>
            </a:r>
            <a:r>
              <a:rPr lang="fr-FR" sz="1600" dirty="0" smtClean="0">
                <a:solidFill>
                  <a:schemeClr val="tx1">
                    <a:lumMod val="50000"/>
                    <a:lumOff val="50000"/>
                  </a:schemeClr>
                </a:solidFill>
                <a:latin typeface="+mj-lt"/>
              </a:rPr>
              <a:t>challenge</a:t>
            </a:r>
            <a:r>
              <a:rPr lang="fr-FR" sz="1600" dirty="0" smtClean="0">
                <a:solidFill>
                  <a:schemeClr val="tx1">
                    <a:lumMod val="50000"/>
                    <a:lumOff val="50000"/>
                  </a:schemeClr>
                </a:solidFill>
                <a:latin typeface="+mj-lt"/>
              </a:rPr>
              <a:t>, </a:t>
            </a:r>
            <a:r>
              <a:rPr lang="fr-FR" sz="1600" dirty="0">
                <a:solidFill>
                  <a:schemeClr val="tx1">
                    <a:lumMod val="50000"/>
                    <a:lumOff val="50000"/>
                  </a:schemeClr>
                </a:solidFill>
                <a:latin typeface="+mj-lt"/>
              </a:rPr>
              <a:t>avec formalisation d’un CRE</a:t>
            </a:r>
            <a:r>
              <a:rPr lang="fr-FR" sz="1600" dirty="0" smtClean="0">
                <a:solidFill>
                  <a:schemeClr val="tx1">
                    <a:lumMod val="50000"/>
                    <a:lumOff val="50000"/>
                  </a:schemeClr>
                </a:solidFill>
                <a:latin typeface="+mj-lt"/>
              </a:rPr>
              <a:t>).</a:t>
            </a:r>
            <a:endParaRPr lang="fr-FR" sz="1600" dirty="0" smtClean="0">
              <a:solidFill>
                <a:srgbClr val="C00000"/>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Connaissance Client : </a:t>
            </a:r>
            <a:r>
              <a:rPr lang="fr-FR" sz="1600" dirty="0" smtClean="0">
                <a:solidFill>
                  <a:schemeClr val="tx1">
                    <a:lumMod val="50000"/>
                    <a:lumOff val="50000"/>
                  </a:schemeClr>
                </a:solidFill>
                <a:latin typeface="+mj-lt"/>
              </a:rPr>
              <a:t>TOP CC vert, ainsi en complément de la complétude de la Connaissance Client (DRC / EAI / NPAI / BE)  le contrôle portera également sur la conformité des documents.</a:t>
            </a:r>
            <a:endParaRPr lang="fr-FR" sz="1600" dirty="0">
              <a:solidFill>
                <a:schemeClr val="tx1">
                  <a:lumMod val="50000"/>
                  <a:lumOff val="50000"/>
                </a:schemeClr>
              </a:solidFill>
              <a:latin typeface="+mj-lt"/>
            </a:endParaRPr>
          </a:p>
        </p:txBody>
      </p:sp>
      <p:sp>
        <p:nvSpPr>
          <p:cNvPr id="6" name="Titre 4"/>
          <p:cNvSpPr>
            <a:spLocks noGrp="1"/>
          </p:cNvSpPr>
          <p:nvPr>
            <p:ph type="ctrTitle"/>
          </p:nvPr>
        </p:nvSpPr>
        <p:spPr>
          <a:xfrm>
            <a:off x="2445670" y="34706"/>
            <a:ext cx="9795013" cy="297951"/>
          </a:xfrm>
        </p:spPr>
        <p:txBody>
          <a:bodyPr/>
          <a:lstStyle/>
          <a:p>
            <a:r>
              <a:rPr lang="fr-FR" sz="1300" dirty="0"/>
              <a:t>Point d’étape et Challenge</a:t>
            </a:r>
          </a:p>
        </p:txBody>
      </p:sp>
      <p:grpSp>
        <p:nvGrpSpPr>
          <p:cNvPr id="7" name="Groupe 6"/>
          <p:cNvGrpSpPr/>
          <p:nvPr/>
        </p:nvGrpSpPr>
        <p:grpSpPr>
          <a:xfrm>
            <a:off x="8335406" y="44251"/>
            <a:ext cx="3856593" cy="279660"/>
            <a:chOff x="3581398" y="6140166"/>
            <a:chExt cx="4444995" cy="223443"/>
          </a:xfrm>
          <a:noFill/>
        </p:grpSpPr>
        <p:sp>
          <p:nvSpPr>
            <p:cNvPr id="8" name="Rectangle 7"/>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9" name="Rectangle 8"/>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10" name="Rectangle 9"/>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Tree>
    <p:extLst>
      <p:ext uri="{BB962C8B-B14F-4D97-AF65-F5344CB8AC3E}">
        <p14:creationId xmlns:p14="http://schemas.microsoft.com/office/powerpoint/2010/main" val="162483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1779052"/>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flipV="1">
            <a:off x="3156155" y="2521973"/>
            <a:ext cx="8519908" cy="4571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pPr lvl="1"/>
            <a:r>
              <a:rPr lang="fr-FR" dirty="0" smtClean="0"/>
              <a:t>Marché des particuliers</a:t>
            </a:r>
          </a:p>
          <a:p>
            <a:pPr lvl="1"/>
            <a:r>
              <a:rPr lang="fr-FR" dirty="0" smtClean="0"/>
              <a:t>Marché de la Gestion Privée</a:t>
            </a:r>
          </a:p>
          <a:p>
            <a:pPr lvl="1"/>
            <a:r>
              <a:rPr lang="fr-FR" dirty="0" smtClean="0"/>
              <a:t>Marché des Professionnels</a:t>
            </a:r>
          </a:p>
          <a:p>
            <a:r>
              <a:rPr lang="fr-FR" sz="2000" b="1" dirty="0" smtClean="0">
                <a:latin typeface="Montserrat Black" panose="00000A00000000000000" pitchFamily="2" charset="0"/>
              </a:rPr>
              <a:t>Moyens : Formations, offres et cibles</a:t>
            </a: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18372989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76922" y="9745"/>
            <a:ext cx="9795013" cy="297951"/>
          </a:xfrm>
        </p:spPr>
        <p:txBody>
          <a:bodyPr/>
          <a:lstStyle/>
          <a:p>
            <a:r>
              <a:rPr lang="fr-FR" sz="1300" dirty="0"/>
              <a:t>Point d’étape et Challenge</a:t>
            </a:r>
            <a:endParaRPr lang="fr-FR" sz="1300" b="1" dirty="0"/>
          </a:p>
        </p:txBody>
      </p:sp>
      <p:grpSp>
        <p:nvGrpSpPr>
          <p:cNvPr id="14" name="Groupe 13"/>
          <p:cNvGrpSpPr/>
          <p:nvPr/>
        </p:nvGrpSpPr>
        <p:grpSpPr>
          <a:xfrm>
            <a:off x="8335406" y="44251"/>
            <a:ext cx="3856593" cy="279660"/>
            <a:chOff x="3581398" y="6140166"/>
            <a:chExt cx="4444995" cy="223443"/>
          </a:xfrm>
          <a:noFill/>
        </p:grpSpPr>
        <p:sp>
          <p:nvSpPr>
            <p:cNvPr id="15" name="Rectangle 14"/>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Professionnels</a:t>
              </a:r>
            </a:p>
          </p:txBody>
        </p:sp>
        <p:sp>
          <p:nvSpPr>
            <p:cNvPr id="16" name="Rectangle 1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Gestion Privée</a:t>
              </a:r>
            </a:p>
          </p:txBody>
        </p:sp>
        <p:sp>
          <p:nvSpPr>
            <p:cNvPr id="17" name="Rectangle 1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11" name="ZoneTexte 10"/>
          <p:cNvSpPr txBox="1"/>
          <p:nvPr/>
        </p:nvSpPr>
        <p:spPr>
          <a:xfrm>
            <a:off x="1129847" y="1623257"/>
            <a:ext cx="10838996" cy="307777"/>
          </a:xfrm>
          <a:prstGeom prst="rect">
            <a:avLst/>
          </a:prstGeom>
          <a:noFill/>
        </p:spPr>
        <p:txBody>
          <a:bodyPr wrap="square" rtlCol="0">
            <a:spAutoFit/>
          </a:bodyPr>
          <a:lstStyle/>
          <a:p>
            <a:r>
              <a:rPr lang="fr-FR" sz="1400" b="1" i="1" dirty="0">
                <a:solidFill>
                  <a:srgbClr val="C00000"/>
                </a:solidFill>
                <a:latin typeface="Calibri"/>
              </a:rPr>
              <a:t>D</a:t>
            </a:r>
            <a:r>
              <a:rPr lang="fr-FR" sz="1400" b="1" i="1" dirty="0" smtClean="0">
                <a:solidFill>
                  <a:srgbClr val="C00000"/>
                </a:solidFill>
                <a:latin typeface="Calibri"/>
              </a:rPr>
              <a:t>u 17 mai au 10 juillet, 8 semaines pour conforter notre dynamique et préparer en amont, la transmission du patrimoine de nos clients </a:t>
            </a:r>
            <a:endParaRPr lang="fr-FR" sz="1400" b="1" i="1" dirty="0">
              <a:solidFill>
                <a:srgbClr val="C00000"/>
              </a:solidFill>
              <a:latin typeface="Calibri"/>
            </a:endParaRPr>
          </a:p>
        </p:txBody>
      </p:sp>
      <p:graphicFrame>
        <p:nvGraphicFramePr>
          <p:cNvPr id="13" name="Tableau 12"/>
          <p:cNvGraphicFramePr>
            <a:graphicFrameLocks noGrp="1"/>
          </p:cNvGraphicFramePr>
          <p:nvPr>
            <p:extLst/>
          </p:nvPr>
        </p:nvGraphicFramePr>
        <p:xfrm>
          <a:off x="1729232" y="2310071"/>
          <a:ext cx="9260820" cy="2917534"/>
        </p:xfrm>
        <a:graphic>
          <a:graphicData uri="http://schemas.openxmlformats.org/drawingml/2006/table">
            <a:tbl>
              <a:tblPr/>
              <a:tblGrid>
                <a:gridCol w="1231866">
                  <a:extLst>
                    <a:ext uri="{9D8B030D-6E8A-4147-A177-3AD203B41FA5}">
                      <a16:colId xmlns:a16="http://schemas.microsoft.com/office/drawing/2014/main" val="20001"/>
                    </a:ext>
                  </a:extLst>
                </a:gridCol>
                <a:gridCol w="741662">
                  <a:extLst>
                    <a:ext uri="{9D8B030D-6E8A-4147-A177-3AD203B41FA5}">
                      <a16:colId xmlns:a16="http://schemas.microsoft.com/office/drawing/2014/main" val="589378436"/>
                    </a:ext>
                  </a:extLst>
                </a:gridCol>
                <a:gridCol w="1821823">
                  <a:extLst>
                    <a:ext uri="{9D8B030D-6E8A-4147-A177-3AD203B41FA5}">
                      <a16:colId xmlns:a16="http://schemas.microsoft.com/office/drawing/2014/main" val="20003"/>
                    </a:ext>
                  </a:extLst>
                </a:gridCol>
                <a:gridCol w="1821823">
                  <a:extLst>
                    <a:ext uri="{9D8B030D-6E8A-4147-A177-3AD203B41FA5}">
                      <a16:colId xmlns:a16="http://schemas.microsoft.com/office/drawing/2014/main" val="20005"/>
                    </a:ext>
                  </a:extLst>
                </a:gridCol>
                <a:gridCol w="1821823">
                  <a:extLst>
                    <a:ext uri="{9D8B030D-6E8A-4147-A177-3AD203B41FA5}">
                      <a16:colId xmlns:a16="http://schemas.microsoft.com/office/drawing/2014/main" val="1322443163"/>
                    </a:ext>
                  </a:extLst>
                </a:gridCol>
                <a:gridCol w="1821823">
                  <a:extLst>
                    <a:ext uri="{9D8B030D-6E8A-4147-A177-3AD203B41FA5}">
                      <a16:colId xmlns:a16="http://schemas.microsoft.com/office/drawing/2014/main" val="4042177235"/>
                    </a:ext>
                  </a:extLst>
                </a:gridCol>
              </a:tblGrid>
              <a:tr h="382806">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Assurance Vie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Unités</a:t>
                      </a:r>
                      <a:r>
                        <a:rPr lang="fr-FR" sz="1100" b="1" i="0" u="none" strike="noStrike" baseline="0" dirty="0" smtClean="0">
                          <a:solidFill>
                            <a:schemeClr val="bg1"/>
                          </a:solidFill>
                          <a:effectLst/>
                          <a:latin typeface="Calibri"/>
                        </a:rPr>
                        <a:t> de compte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Gestion déléguée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Option Transmission</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406268">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CA Assurance Vie (k€)</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CA UC (k€)</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Calibri"/>
                        </a:rPr>
                        <a:t>CA GSM (K€)</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Calibri"/>
                        </a:rPr>
                        <a:t>Nombre</a:t>
                      </a:r>
                      <a:r>
                        <a:rPr lang="fr-FR" sz="700" b="0" i="0" u="none" strike="noStrike" baseline="0" dirty="0" smtClean="0">
                          <a:solidFill>
                            <a:schemeClr val="bg1"/>
                          </a:solidFill>
                          <a:effectLst/>
                          <a:latin typeface="Calibri"/>
                        </a:rPr>
                        <a:t> d’option transmission</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628033597"/>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Réalisation hebdo/</a:t>
                      </a:r>
                      <a:r>
                        <a:rPr lang="fr-FR" sz="1100" b="1" i="0" u="none" strike="noStrike" dirty="0" err="1" smtClean="0">
                          <a:solidFill>
                            <a:srgbClr val="C00000"/>
                          </a:solidFill>
                          <a:effectLst/>
                          <a:latin typeface="Calibri"/>
                        </a:rPr>
                        <a:t>etp</a:t>
                      </a:r>
                      <a:r>
                        <a:rPr lang="fr-FR" sz="1100" b="1" i="0" u="none" strike="noStrike" dirty="0" smtClean="0">
                          <a:solidFill>
                            <a:srgbClr val="C00000"/>
                          </a:solidFill>
                          <a:effectLst/>
                          <a:latin typeface="Calibri"/>
                        </a:rPr>
                        <a:t> au 18</a:t>
                      </a:r>
                      <a:r>
                        <a:rPr lang="fr-FR" sz="1100" b="1" i="0" u="none" strike="noStrike" baseline="0" dirty="0" smtClean="0">
                          <a:solidFill>
                            <a:srgbClr val="C00000"/>
                          </a:solidFill>
                          <a:effectLst/>
                          <a:latin typeface="Calibri"/>
                        </a:rPr>
                        <a:t> avril</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287K€</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132K€</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82K€</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0,04</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smtClean="0">
                          <a:solidFill>
                            <a:srgbClr val="C00000"/>
                          </a:solidFill>
                          <a:effectLst/>
                          <a:latin typeface="Calibri"/>
                        </a:rPr>
                        <a:t>Tempo Hebdo par etp </a:t>
                      </a:r>
                      <a:r>
                        <a:rPr lang="fr-FR" sz="1100" b="1" i="0" u="none" strike="noStrike" smtClean="0">
                          <a:solidFill>
                            <a:schemeClr val="bg1">
                              <a:lumMod val="50000"/>
                            </a:schemeClr>
                          </a:solidFill>
                          <a:effectLst/>
                          <a:latin typeface="Calibri"/>
                        </a:rPr>
                        <a:t>(actuel)</a:t>
                      </a:r>
                      <a:endParaRPr lang="fr-FR" sz="1100" b="1" i="0" u="none" strike="noStrike" dirty="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225K€</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116K€</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30K€</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532115">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Objectif Challenge</a:t>
                      </a:r>
                    </a:p>
                    <a:p>
                      <a:pPr algn="ctr" fontAlgn="ctr"/>
                      <a:r>
                        <a:rPr lang="fr-FR" sz="1400" b="1" i="0" u="none" strike="noStrike" dirty="0" smtClean="0">
                          <a:solidFill>
                            <a:srgbClr val="C00000"/>
                          </a:solidFill>
                          <a:effectLst/>
                          <a:latin typeface="Calibri"/>
                        </a:rPr>
                        <a:t>par </a:t>
                      </a:r>
                      <a:r>
                        <a:rPr lang="fr-FR" sz="1400" b="1" i="0" u="none" strike="noStrike" dirty="0" err="1" smtClean="0">
                          <a:solidFill>
                            <a:srgbClr val="C00000"/>
                          </a:solidFill>
                          <a:effectLst/>
                          <a:latin typeface="Calibri"/>
                        </a:rPr>
                        <a:t>etp</a:t>
                      </a:r>
                      <a:endParaRPr lang="fr-FR" sz="1400" b="1" i="0" u="none" strike="noStrike" dirty="0" smtClean="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Hebdo</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350 K€</a:t>
                      </a:r>
                      <a:endParaRPr lang="fr-FR" sz="1400" b="1" i="0" u="none" strike="noStrike" dirty="0">
                        <a:solidFill>
                          <a:srgbClr val="C00000"/>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175 </a:t>
                      </a:r>
                      <a:r>
                        <a:rPr lang="fr-FR" sz="1400" b="1" i="0" u="none" strike="noStrike" baseline="0" dirty="0" smtClean="0">
                          <a:solidFill>
                            <a:srgbClr val="C00000"/>
                          </a:solidFill>
                          <a:effectLst/>
                          <a:latin typeface="Calibri"/>
                        </a:rPr>
                        <a:t>K€</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60</a:t>
                      </a:r>
                      <a:r>
                        <a:rPr lang="fr-FR" sz="1400" b="1" i="0" u="none" strike="noStrike" baseline="0" dirty="0" smtClean="0">
                          <a:solidFill>
                            <a:srgbClr val="C00000"/>
                          </a:solidFill>
                          <a:effectLst/>
                          <a:latin typeface="Calibri"/>
                        </a:rPr>
                        <a:t> K€</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1</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532115">
                <a:tc vMerge="1">
                  <a:txBody>
                    <a:body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7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Total sur 8 semaines</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400" b="1" i="0" u="none" strike="noStrike" baseline="0" dirty="0" smtClean="0">
                          <a:solidFill>
                            <a:srgbClr val="C00000"/>
                          </a:solidFill>
                          <a:effectLst/>
                          <a:latin typeface="+mn-lt"/>
                        </a:rPr>
                        <a:t>2 800 K€</a:t>
                      </a:r>
                      <a:endParaRPr lang="fr-FR" sz="1400" b="1" i="0" u="none" strike="noStrike" dirty="0" smtClean="0">
                        <a:solidFill>
                          <a:srgbClr val="C00000"/>
                        </a:solidFill>
                        <a:effectLst/>
                        <a:latin typeface="+mn-lt"/>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1</a:t>
                      </a:r>
                      <a:r>
                        <a:rPr lang="fr-FR" sz="1400" b="1" i="0" u="none" strike="noStrike" baseline="0" dirty="0" smtClean="0">
                          <a:solidFill>
                            <a:srgbClr val="C00000"/>
                          </a:solidFill>
                          <a:effectLst/>
                          <a:latin typeface="Calibri"/>
                        </a:rPr>
                        <a:t> 400</a:t>
                      </a:r>
                      <a:r>
                        <a:rPr lang="fr-FR" sz="1400" b="1" i="0" u="none" strike="noStrike" dirty="0" smtClean="0">
                          <a:solidFill>
                            <a:srgbClr val="C00000"/>
                          </a:solidFill>
                          <a:effectLst/>
                          <a:latin typeface="Calibri"/>
                        </a:rPr>
                        <a:t> k€</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480 K€</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8</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bl>
          </a:graphicData>
        </a:graphic>
      </p:graphicFrame>
      <p:sp>
        <p:nvSpPr>
          <p:cNvPr id="18" name="Espace réservé du texte 2"/>
          <p:cNvSpPr>
            <a:spLocks noGrp="1"/>
          </p:cNvSpPr>
          <p:nvPr>
            <p:ph type="body" sz="quarter" idx="13"/>
          </p:nvPr>
        </p:nvSpPr>
        <p:spPr>
          <a:xfrm>
            <a:off x="2379161" y="322435"/>
            <a:ext cx="8326220" cy="672075"/>
          </a:xfrm>
        </p:spPr>
        <p:txBody>
          <a:bodyPr>
            <a:normAutofit/>
          </a:bodyPr>
          <a:lstStyle/>
          <a:p>
            <a:r>
              <a:rPr lang="fr-FR" sz="1600" b="1" dirty="0"/>
              <a:t>Pour appuyer la relance de nos </a:t>
            </a:r>
            <a:r>
              <a:rPr lang="fr-FR" sz="1600" b="1" dirty="0" smtClean="0"/>
              <a:t>activités de Gestion Privée </a:t>
            </a:r>
            <a:r>
              <a:rPr lang="fr-FR" sz="1600" b="1" dirty="0"/>
              <a:t>et agir sur nos points de progrès, </a:t>
            </a:r>
            <a:r>
              <a:rPr lang="fr-FR" sz="1600" b="1" dirty="0" smtClean="0"/>
              <a:t>un </a:t>
            </a:r>
            <a:r>
              <a:rPr lang="fr-FR" sz="1600" b="1" dirty="0"/>
              <a:t>challenge </a:t>
            </a:r>
            <a:r>
              <a:rPr lang="fr-FR" sz="1600" b="1" dirty="0" smtClean="0"/>
              <a:t>collectif de </a:t>
            </a:r>
            <a:r>
              <a:rPr lang="fr-FR" sz="1600" b="1" dirty="0"/>
              <a:t>8</a:t>
            </a:r>
            <a:r>
              <a:rPr lang="fr-FR" sz="1600" b="1" dirty="0" smtClean="0"/>
              <a:t> </a:t>
            </a:r>
            <a:r>
              <a:rPr lang="fr-FR" sz="1600" b="1" dirty="0"/>
              <a:t>semaines débute le </a:t>
            </a:r>
            <a:r>
              <a:rPr lang="fr-FR" sz="1600" b="1" dirty="0" smtClean="0"/>
              <a:t>17 mai</a:t>
            </a:r>
            <a:endParaRPr lang="fr-FR" sz="1600" b="1" dirty="0"/>
          </a:p>
        </p:txBody>
      </p:sp>
    </p:spTree>
    <p:extLst>
      <p:ext uri="{BB962C8B-B14F-4D97-AF65-F5344CB8AC3E}">
        <p14:creationId xmlns:p14="http://schemas.microsoft.com/office/powerpoint/2010/main" val="353552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sp>
        <p:nvSpPr>
          <p:cNvPr id="22" name="ZoneTexte 21"/>
          <p:cNvSpPr txBox="1"/>
          <p:nvPr/>
        </p:nvSpPr>
        <p:spPr>
          <a:xfrm>
            <a:off x="695325" y="1270145"/>
            <a:ext cx="9001075" cy="307777"/>
          </a:xfrm>
          <a:prstGeom prst="rect">
            <a:avLst/>
          </a:prstGeom>
          <a:noFill/>
        </p:spPr>
        <p:txBody>
          <a:bodyPr wrap="square" rtlCol="0">
            <a:spAutoFit/>
          </a:bodyPr>
          <a:lstStyle/>
          <a:p>
            <a:r>
              <a:rPr lang="fr-FR" sz="1400" b="1" i="1" dirty="0">
                <a:solidFill>
                  <a:srgbClr val="C00000"/>
                </a:solidFill>
              </a:rPr>
              <a:t>Un mécanisme simple de calcul des gains</a:t>
            </a:r>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0" name="Espace réservé du texte 2"/>
          <p:cNvSpPr>
            <a:spLocks noGrp="1"/>
          </p:cNvSpPr>
          <p:nvPr>
            <p:ph type="body" sz="quarter" idx="13"/>
          </p:nvPr>
        </p:nvSpPr>
        <p:spPr/>
        <p:txBody>
          <a:bodyPr/>
          <a:lstStyle/>
          <a:p>
            <a:r>
              <a:rPr lang="fr-FR" sz="1600" b="1" dirty="0" smtClean="0"/>
              <a:t>Pour la partie </a:t>
            </a:r>
            <a:r>
              <a:rPr lang="fr-FR" sz="1600" b="1" dirty="0" smtClean="0">
                <a:solidFill>
                  <a:srgbClr val="C00000"/>
                </a:solidFill>
              </a:rPr>
              <a:t>Gestion Privée</a:t>
            </a:r>
            <a:r>
              <a:rPr lang="fr-FR" sz="1600" b="1" dirty="0" smtClean="0"/>
              <a:t>, le </a:t>
            </a:r>
            <a:r>
              <a:rPr lang="fr-FR" sz="1600" b="1" dirty="0"/>
              <a:t>Challenge </a:t>
            </a:r>
            <a:r>
              <a:rPr lang="fr-FR" sz="1600" b="1" dirty="0" smtClean="0"/>
              <a:t>s’articule </a:t>
            </a:r>
            <a:r>
              <a:rPr lang="fr-FR" sz="1600" b="1" dirty="0"/>
              <a:t>autour  de </a:t>
            </a:r>
            <a:r>
              <a:rPr lang="fr-FR" sz="1600" b="1" dirty="0">
                <a:solidFill>
                  <a:srgbClr val="C00000"/>
                </a:solidFill>
              </a:rPr>
              <a:t>4</a:t>
            </a:r>
            <a:r>
              <a:rPr lang="fr-FR" sz="1600" b="1" dirty="0" smtClean="0">
                <a:solidFill>
                  <a:srgbClr val="C00000"/>
                </a:solidFill>
              </a:rPr>
              <a:t> </a:t>
            </a:r>
            <a:r>
              <a:rPr lang="fr-FR" sz="1600" b="1" dirty="0">
                <a:solidFill>
                  <a:srgbClr val="C00000"/>
                </a:solidFill>
              </a:rPr>
              <a:t>critères </a:t>
            </a:r>
            <a:r>
              <a:rPr lang="fr-FR" sz="1600" b="1" dirty="0"/>
              <a:t>pour récompenser </a:t>
            </a:r>
            <a:r>
              <a:rPr lang="fr-FR" sz="1600" b="1" dirty="0">
                <a:solidFill>
                  <a:srgbClr val="C00000"/>
                </a:solidFill>
              </a:rPr>
              <a:t>jusqu’à </a:t>
            </a:r>
            <a:r>
              <a:rPr lang="fr-FR" sz="1600" b="1" dirty="0" smtClean="0">
                <a:solidFill>
                  <a:srgbClr val="C00000"/>
                </a:solidFill>
              </a:rPr>
              <a:t>500 </a:t>
            </a:r>
            <a:r>
              <a:rPr lang="fr-FR" sz="1600" b="1" dirty="0">
                <a:solidFill>
                  <a:srgbClr val="C00000"/>
                </a:solidFill>
              </a:rPr>
              <a:t>€ par </a:t>
            </a:r>
            <a:r>
              <a:rPr lang="fr-FR" sz="1600" b="1" dirty="0" smtClean="0">
                <a:solidFill>
                  <a:srgbClr val="C00000"/>
                </a:solidFill>
              </a:rPr>
              <a:t>personne</a:t>
            </a:r>
            <a:endParaRPr lang="fr-FR" sz="1600" b="1" dirty="0">
              <a:solidFill>
                <a:srgbClr val="C00000"/>
              </a:solidFill>
            </a:endParaRPr>
          </a:p>
        </p:txBody>
      </p:sp>
      <p:graphicFrame>
        <p:nvGraphicFramePr>
          <p:cNvPr id="21" name="Tableau 20"/>
          <p:cNvGraphicFramePr>
            <a:graphicFrameLocks noGrp="1"/>
          </p:cNvGraphicFramePr>
          <p:nvPr>
            <p:extLst/>
          </p:nvPr>
        </p:nvGraphicFramePr>
        <p:xfrm>
          <a:off x="2025723" y="1870753"/>
          <a:ext cx="8436125" cy="1910090"/>
        </p:xfrm>
        <a:graphic>
          <a:graphicData uri="http://schemas.openxmlformats.org/drawingml/2006/table">
            <a:tbl>
              <a:tblPr/>
              <a:tblGrid>
                <a:gridCol w="971468">
                  <a:extLst>
                    <a:ext uri="{9D8B030D-6E8A-4147-A177-3AD203B41FA5}">
                      <a16:colId xmlns:a16="http://schemas.microsoft.com/office/drawing/2014/main" val="20001"/>
                    </a:ext>
                  </a:extLst>
                </a:gridCol>
                <a:gridCol w="835677">
                  <a:extLst>
                    <a:ext uri="{9D8B030D-6E8A-4147-A177-3AD203B41FA5}">
                      <a16:colId xmlns:a16="http://schemas.microsoft.com/office/drawing/2014/main" val="589378436"/>
                    </a:ext>
                  </a:extLst>
                </a:gridCol>
                <a:gridCol w="1657245">
                  <a:extLst>
                    <a:ext uri="{9D8B030D-6E8A-4147-A177-3AD203B41FA5}">
                      <a16:colId xmlns:a16="http://schemas.microsoft.com/office/drawing/2014/main" val="20003"/>
                    </a:ext>
                  </a:extLst>
                </a:gridCol>
                <a:gridCol w="1657245">
                  <a:extLst>
                    <a:ext uri="{9D8B030D-6E8A-4147-A177-3AD203B41FA5}">
                      <a16:colId xmlns:a16="http://schemas.microsoft.com/office/drawing/2014/main" val="4080767947"/>
                    </a:ext>
                  </a:extLst>
                </a:gridCol>
                <a:gridCol w="1657245">
                  <a:extLst>
                    <a:ext uri="{9D8B030D-6E8A-4147-A177-3AD203B41FA5}">
                      <a16:colId xmlns:a16="http://schemas.microsoft.com/office/drawing/2014/main" val="20005"/>
                    </a:ext>
                  </a:extLst>
                </a:gridCol>
                <a:gridCol w="1657245">
                  <a:extLst>
                    <a:ext uri="{9D8B030D-6E8A-4147-A177-3AD203B41FA5}">
                      <a16:colId xmlns:a16="http://schemas.microsoft.com/office/drawing/2014/main" val="11678778"/>
                    </a:ext>
                  </a:extLst>
                </a:gridCol>
              </a:tblGrid>
              <a:tr h="334349">
                <a:tc gridSpan="2">
                  <a:txBody>
                    <a:body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noFill/>
                  </a:tcPr>
                </a:tc>
                <a:tc hMerge="1">
                  <a:txBody>
                    <a:bodyPr/>
                    <a:lstStyle/>
                    <a:p>
                      <a:endParaRPr lang="fr-FR"/>
                    </a:p>
                  </a:txBody>
                  <a:tcPr/>
                </a:tc>
                <a:tc>
                  <a:txBody>
                    <a:bodyPr/>
                    <a:lstStyle/>
                    <a:p>
                      <a:pPr algn="ctr" fontAlgn="ctr"/>
                      <a:r>
                        <a:rPr lang="fr-FR" sz="1100" b="1" i="0" u="none" strike="noStrike" dirty="0" smtClean="0">
                          <a:solidFill>
                            <a:schemeClr val="bg1"/>
                          </a:solidFill>
                          <a:effectLst/>
                          <a:latin typeface="Calibri"/>
                        </a:rPr>
                        <a:t>Assurance Vie</a:t>
                      </a:r>
                      <a:endParaRPr lang="fr-FR" sz="1100" b="1"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solidFill>
                      <a:srgbClr val="C00000"/>
                    </a:solidFill>
                  </a:tcPr>
                </a:tc>
                <a:tc>
                  <a:txBody>
                    <a:bodyPr/>
                    <a:lstStyle/>
                    <a:p>
                      <a:pPr algn="ctr" fontAlgn="ctr"/>
                      <a:r>
                        <a:rPr lang="fr-FR" sz="1100" b="1" i="0" u="none" strike="noStrike" dirty="0" smtClean="0">
                          <a:solidFill>
                            <a:schemeClr val="bg1"/>
                          </a:solidFill>
                          <a:effectLst/>
                          <a:latin typeface="Calibri"/>
                        </a:rPr>
                        <a:t>Unités de compte</a:t>
                      </a:r>
                      <a:endParaRPr lang="fr-FR" sz="1100" b="1"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solidFill>
                      <a:srgbClr val="C00000"/>
                    </a:solidFill>
                  </a:tcPr>
                </a:tc>
                <a:tc>
                  <a:txBody>
                    <a:bodyPr/>
                    <a:lstStyle/>
                    <a:p>
                      <a:pPr algn="ctr" fontAlgn="ctr"/>
                      <a:r>
                        <a:rPr lang="fr-FR" sz="1100" b="1" i="0" u="none" strike="noStrike" dirty="0" smtClean="0">
                          <a:solidFill>
                            <a:schemeClr val="bg1"/>
                          </a:solidFill>
                          <a:effectLst/>
                          <a:latin typeface="Calibri"/>
                        </a:rPr>
                        <a:t>Gestion</a:t>
                      </a:r>
                      <a:r>
                        <a:rPr lang="fr-FR" sz="1100" b="1" i="0" u="none" strike="noStrike" baseline="0" dirty="0" smtClean="0">
                          <a:solidFill>
                            <a:schemeClr val="bg1"/>
                          </a:solidFill>
                          <a:effectLst/>
                          <a:latin typeface="Calibri"/>
                        </a:rPr>
                        <a:t> déléguée</a:t>
                      </a:r>
                      <a:endParaRPr lang="fr-FR" sz="1100" b="1"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solidFill>
                      <a:srgbClr val="C00000"/>
                    </a:solidFill>
                  </a:tcPr>
                </a:tc>
                <a:tc>
                  <a:txBody>
                    <a:bodyPr/>
                    <a:lstStyle/>
                    <a:p>
                      <a:pPr algn="ctr" fontAlgn="ctr"/>
                      <a:r>
                        <a:rPr lang="fr-FR" sz="1100" b="1" i="0" u="none" strike="noStrike" dirty="0" smtClean="0">
                          <a:solidFill>
                            <a:schemeClr val="bg1"/>
                          </a:solidFill>
                          <a:effectLst/>
                          <a:latin typeface="Calibri"/>
                        </a:rPr>
                        <a:t>Option</a:t>
                      </a:r>
                      <a:r>
                        <a:rPr lang="fr-FR" sz="1100" b="1" i="0" u="none" strike="noStrike" baseline="0" dirty="0" smtClean="0">
                          <a:solidFill>
                            <a:schemeClr val="bg1"/>
                          </a:solidFill>
                          <a:effectLst/>
                          <a:latin typeface="Calibri"/>
                        </a:rPr>
                        <a:t> Transmission</a:t>
                      </a:r>
                      <a:endParaRPr lang="fr-FR" sz="1100" b="1"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340659">
                <a:tc gridSpan="2">
                  <a:txBody>
                    <a:body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hMerge="1">
                  <a:txBody>
                    <a:bodyPr/>
                    <a:lstStyle/>
                    <a:p>
                      <a:endParaRPr lang="fr-FR"/>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CA Assurance Vie (k€)</a:t>
                      </a:r>
                      <a:endParaRPr lang="fr-FR" sz="700" b="0"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CA UC (k€)</a:t>
                      </a:r>
                      <a:endParaRPr lang="fr-FR" sz="700" b="0"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CA GSM (K€)</a:t>
                      </a: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Nombre d’Option Transmission</a:t>
                      </a: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3628033597"/>
                  </a:ext>
                </a:extLst>
              </a:tr>
              <a:tr h="446183">
                <a:tc gridSpan="2">
                  <a:txBody>
                    <a:bodyPr/>
                    <a:lstStyle/>
                    <a:p>
                      <a:pPr algn="ctr" fontAlgn="ctr"/>
                      <a:r>
                        <a:rPr lang="fr-FR" sz="1100" b="1" i="0" u="none" strike="noStrike" dirty="0" smtClean="0">
                          <a:solidFill>
                            <a:srgbClr val="C00000"/>
                          </a:solidFill>
                          <a:effectLst/>
                          <a:latin typeface="Calibri"/>
                        </a:rPr>
                        <a:t>Gain par personne</a:t>
                      </a:r>
                      <a:endParaRPr lang="fr-FR" sz="900" b="0"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75000"/>
                      </a:schemeClr>
                    </a:solidFill>
                  </a:tcPr>
                </a:tc>
                <a:tc hMerge="1">
                  <a:txBody>
                    <a:bodyPr/>
                    <a:lstStyle/>
                    <a:p>
                      <a:endParaRPr lang="fr-FR"/>
                    </a:p>
                  </a:txBody>
                  <a:tcPr/>
                </a:tc>
                <a:tc>
                  <a:txBody>
                    <a:bodyPr/>
                    <a:lstStyle/>
                    <a:p>
                      <a:pPr algn="ctr" fontAlgn="ctr"/>
                      <a:r>
                        <a:rPr lang="fr-FR" sz="1100" b="1" i="0" u="none" strike="noStrike" dirty="0" smtClean="0">
                          <a:solidFill>
                            <a:schemeClr val="tx1">
                              <a:lumMod val="75000"/>
                              <a:lumOff val="25000"/>
                            </a:schemeClr>
                          </a:solidFill>
                          <a:effectLst/>
                          <a:latin typeface="Calibri"/>
                        </a:rPr>
                        <a:t>150 €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fr-FR" sz="1100" b="1" i="0" u="none" strike="noStrike" dirty="0" smtClean="0">
                          <a:solidFill>
                            <a:schemeClr val="tx1">
                              <a:lumMod val="75000"/>
                              <a:lumOff val="25000"/>
                            </a:schemeClr>
                          </a:solidFill>
                          <a:effectLst/>
                          <a:latin typeface="Calibri"/>
                        </a:rPr>
                        <a:t>100 €</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fr-FR" sz="1100" b="1" i="0" u="none" strike="noStrike" dirty="0" smtClean="0">
                          <a:solidFill>
                            <a:schemeClr val="tx1">
                              <a:lumMod val="75000"/>
                              <a:lumOff val="25000"/>
                            </a:schemeClr>
                          </a:solidFill>
                          <a:effectLst/>
                          <a:latin typeface="Calibri"/>
                        </a:rPr>
                        <a:t>100 €</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fr-FR" sz="1100" b="1" i="0" u="none" strike="noStrike" dirty="0" smtClean="0">
                          <a:solidFill>
                            <a:schemeClr val="tx1">
                              <a:lumMod val="75000"/>
                              <a:lumOff val="25000"/>
                            </a:schemeClr>
                          </a:solidFill>
                          <a:effectLst/>
                          <a:latin typeface="Calibri"/>
                        </a:rPr>
                        <a:t>50 €</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42047">
                <a:tc>
                  <a:txBody>
                    <a:bodyPr/>
                    <a:lstStyle/>
                    <a:p>
                      <a:pPr algn="ctr" fontAlgn="ctr"/>
                      <a:r>
                        <a:rPr lang="fr-FR" sz="1100" b="1" i="0" u="none" strike="noStrike" dirty="0" smtClean="0">
                          <a:solidFill>
                            <a:srgbClr val="C00000"/>
                          </a:solidFill>
                          <a:effectLst/>
                          <a:latin typeface="Calibri"/>
                        </a:rPr>
                        <a:t>Bonus</a:t>
                      </a:r>
                      <a:r>
                        <a:rPr lang="fr-FR" sz="1100" b="1" i="0" u="none" strike="noStrike" baseline="0" dirty="0" smtClean="0">
                          <a:solidFill>
                            <a:srgbClr val="C00000"/>
                          </a:solidFill>
                          <a:effectLst/>
                          <a:latin typeface="Calibri"/>
                        </a:rPr>
                        <a:t> Par personne</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1" i="0" u="none" strike="noStrike" dirty="0" smtClean="0">
                          <a:solidFill>
                            <a:srgbClr val="C00000"/>
                          </a:solidFill>
                          <a:effectLst/>
                          <a:latin typeface="+mn-lt"/>
                        </a:rPr>
                        <a:t>4 critères sur 4</a:t>
                      </a: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75000"/>
                      </a:schemeClr>
                    </a:solidFill>
                  </a:tcPr>
                </a:tc>
                <a:tc gridSpan="4">
                  <a:txBody>
                    <a:bodyPr/>
                    <a:lstStyle/>
                    <a:p>
                      <a:pPr marL="0" algn="ctr" defTabSz="914400" rtl="0" eaLnBrk="1" fontAlgn="ctr" latinLnBrk="0" hangingPunct="1"/>
                      <a:r>
                        <a:rPr lang="fr-FR" sz="1100" b="1" i="0" u="none" strike="noStrike" kern="1200" dirty="0" smtClean="0">
                          <a:solidFill>
                            <a:schemeClr val="tx1">
                              <a:lumMod val="75000"/>
                              <a:lumOff val="25000"/>
                            </a:schemeClr>
                          </a:solidFill>
                          <a:effectLst/>
                          <a:latin typeface="Calibri"/>
                          <a:ea typeface="+mn-ea"/>
                          <a:cs typeface="+mn-cs"/>
                        </a:rPr>
                        <a:t>+ 100 €</a:t>
                      </a:r>
                      <a:endParaRPr lang="fr-FR" sz="1100" b="1" i="0" u="none" strike="noStrike" kern="1200" dirty="0">
                        <a:solidFill>
                          <a:schemeClr val="tx1">
                            <a:lumMod val="75000"/>
                            <a:lumOff val="25000"/>
                          </a:schemeClr>
                        </a:solidFill>
                        <a:effectLst/>
                        <a:latin typeface="Calibri"/>
                        <a:ea typeface="+mn-ea"/>
                        <a:cs typeface="+mn-cs"/>
                      </a:endParaRPr>
                    </a:p>
                  </a:txBody>
                  <a:tcPr marL="7436" marR="7436" marT="7436" marB="0" anchor="ctr">
                    <a:lnL w="381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fr-FR"/>
                    </a:p>
                  </a:txBody>
                  <a:tcPr/>
                </a:tc>
                <a:tc hMerge="1">
                  <a:txBody>
                    <a:bodyPr/>
                    <a:lstStyle/>
                    <a:p>
                      <a:endParaRPr lang="fr-FR"/>
                    </a:p>
                  </a:txBody>
                  <a:tcPr/>
                </a:tc>
                <a:tc hMerge="1">
                  <a:txBody>
                    <a:bodyPr/>
                    <a:lstStyle/>
                    <a:p>
                      <a:pPr marL="0" algn="ctr" defTabSz="914400" rtl="0" eaLnBrk="1" fontAlgn="ctr" latinLnBrk="0" hangingPunct="1"/>
                      <a:endParaRPr lang="fr-FR" sz="1100" b="1" i="0" u="none" strike="noStrike" kern="1200" dirty="0">
                        <a:solidFill>
                          <a:schemeClr val="tx1">
                            <a:lumMod val="75000"/>
                            <a:lumOff val="25000"/>
                          </a:schemeClr>
                        </a:solidFill>
                        <a:effectLst/>
                        <a:latin typeface="Calibri"/>
                        <a:ea typeface="+mn-ea"/>
                        <a:cs typeface="+mn-cs"/>
                      </a:endParaRPr>
                    </a:p>
                  </a:txBody>
                  <a:tcPr marL="7436" marR="7436" marT="7436" marB="0" anchor="ctr">
                    <a:lnL w="381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63784826"/>
                  </a:ext>
                </a:extLst>
              </a:tr>
              <a:tr h="446183">
                <a:tc gridSpan="2">
                  <a:txBody>
                    <a:bodyPr/>
                    <a:lstStyle/>
                    <a:p>
                      <a:pPr algn="ctr" fontAlgn="ctr"/>
                      <a:r>
                        <a:rPr lang="fr-FR" sz="1200" b="1" i="0" u="none" strike="noStrike" dirty="0" smtClean="0">
                          <a:solidFill>
                            <a:srgbClr val="C00000"/>
                          </a:solidFill>
                          <a:effectLst/>
                          <a:latin typeface="Calibri"/>
                        </a:rPr>
                        <a:t>Gain total</a:t>
                      </a:r>
                      <a:r>
                        <a:rPr lang="fr-FR" sz="1200" b="1" i="0" u="none" strike="noStrike" baseline="0" dirty="0" smtClean="0">
                          <a:solidFill>
                            <a:srgbClr val="C00000"/>
                          </a:solidFill>
                          <a:effectLst/>
                          <a:latin typeface="Calibri"/>
                        </a:rPr>
                        <a:t> maximum </a:t>
                      </a:r>
                    </a:p>
                    <a:p>
                      <a:pPr algn="ctr" fontAlgn="ctr"/>
                      <a:r>
                        <a:rPr lang="fr-FR" sz="1100" b="1" i="0" u="none" strike="noStrike" baseline="0" dirty="0" smtClean="0">
                          <a:solidFill>
                            <a:srgbClr val="C00000"/>
                          </a:solidFill>
                          <a:effectLst/>
                          <a:latin typeface="Calibri"/>
                        </a:rPr>
                        <a:t>par personne</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solidFill>
                      <a:schemeClr val="bg1">
                        <a:lumMod val="75000"/>
                      </a:schemeClr>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rgbClr val="C00000"/>
                        </a:solidFill>
                        <a:effectLst/>
                        <a:latin typeface="+mn-lt"/>
                      </a:endParaRPr>
                    </a:p>
                  </a:txBody>
                  <a:tcPr marL="7436" marR="7436" marT="7436" marB="0" anchor="ctr"/>
                </a:tc>
                <a:tc gridSpan="4">
                  <a:txBody>
                    <a:bodyPr/>
                    <a:lstStyle/>
                    <a:p>
                      <a:pPr marL="0" algn="ctr" defTabSz="914400" rtl="0" eaLnBrk="1" fontAlgn="ctr" latinLnBrk="0" hangingPunct="1"/>
                      <a:r>
                        <a:rPr lang="fr-FR" sz="1600" b="1" i="0" u="none" strike="noStrike" kern="1200" dirty="0" smtClean="0">
                          <a:solidFill>
                            <a:schemeClr val="tx1">
                              <a:lumMod val="75000"/>
                              <a:lumOff val="25000"/>
                            </a:schemeClr>
                          </a:solidFill>
                          <a:effectLst/>
                          <a:latin typeface="Calibri"/>
                          <a:ea typeface="+mn-ea"/>
                          <a:cs typeface="+mn-cs"/>
                        </a:rPr>
                        <a:t>500 €</a:t>
                      </a:r>
                      <a:endParaRPr lang="fr-FR" sz="1600" b="1" i="0" u="none" strike="noStrike" kern="1200" dirty="0">
                        <a:solidFill>
                          <a:schemeClr val="tx1">
                            <a:lumMod val="75000"/>
                            <a:lumOff val="25000"/>
                          </a:schemeClr>
                        </a:solidFill>
                        <a:effectLst/>
                        <a:latin typeface="Calibri"/>
                        <a:ea typeface="+mn-ea"/>
                        <a:cs typeface="+mn-cs"/>
                      </a:endParaRPr>
                    </a:p>
                  </a:txBody>
                  <a:tcPr marL="7436" marR="7436" marT="7436" marB="0" anchor="ctr">
                    <a:lnL w="381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fr-FR"/>
                    </a:p>
                  </a:txBody>
                  <a:tcPr/>
                </a:tc>
                <a:tc hMerge="1">
                  <a:txBody>
                    <a:bodyPr/>
                    <a:lstStyle/>
                    <a:p>
                      <a:pPr algn="ctr" fontAlgn="ctr"/>
                      <a:endParaRPr lang="fr-FR" sz="1100" b="1" i="1" u="none" strike="noStrike" dirty="0">
                        <a:solidFill>
                          <a:schemeClr val="tx1">
                            <a:lumMod val="75000"/>
                            <a:lumOff val="25000"/>
                          </a:schemeClr>
                        </a:solidFill>
                        <a:effectLst/>
                        <a:latin typeface="Calibri"/>
                      </a:endParaRPr>
                    </a:p>
                  </a:txBody>
                  <a:tcPr marL="7436" marR="7436" marT="743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a:noFill/>
                    </a:lnB>
                    <a:solidFill>
                      <a:schemeClr val="bg1"/>
                    </a:solidFill>
                  </a:tcPr>
                </a:tc>
                <a:tc hMerge="1">
                  <a:txBody>
                    <a:bodyPr/>
                    <a:lstStyle/>
                    <a:p>
                      <a:pPr marL="0" algn="ctr" defTabSz="914400" rtl="0" eaLnBrk="1" fontAlgn="ctr" latinLnBrk="0" hangingPunct="1"/>
                      <a:endParaRPr lang="fr-FR" sz="1600" b="1" i="0" u="none" strike="noStrike" kern="1200" dirty="0">
                        <a:solidFill>
                          <a:schemeClr val="tx1">
                            <a:lumMod val="75000"/>
                            <a:lumOff val="25000"/>
                          </a:schemeClr>
                        </a:solidFill>
                        <a:effectLst/>
                        <a:latin typeface="Calibri"/>
                        <a:ea typeface="+mn-ea"/>
                        <a:cs typeface="+mn-cs"/>
                      </a:endParaRPr>
                    </a:p>
                  </a:txBody>
                  <a:tcPr marL="7436" marR="7436" marT="7436" marB="0" anchor="ctr">
                    <a:lnL w="381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61788106"/>
                  </a:ext>
                </a:extLst>
              </a:tr>
            </a:tbl>
          </a:graphicData>
        </a:graphic>
      </p:graphicFrame>
      <p:sp>
        <p:nvSpPr>
          <p:cNvPr id="23" name="ZoneTexte 22"/>
          <p:cNvSpPr txBox="1"/>
          <p:nvPr/>
        </p:nvSpPr>
        <p:spPr>
          <a:xfrm>
            <a:off x="554461" y="4451772"/>
            <a:ext cx="2942523" cy="523220"/>
          </a:xfrm>
          <a:prstGeom prst="rect">
            <a:avLst/>
          </a:prstGeom>
          <a:noFill/>
        </p:spPr>
        <p:txBody>
          <a:bodyPr wrap="square" rtlCol="0">
            <a:spAutoFit/>
          </a:bodyPr>
          <a:lstStyle/>
          <a:p>
            <a:r>
              <a:rPr lang="fr-FR" sz="1400" b="1" i="1" dirty="0" smtClean="0">
                <a:solidFill>
                  <a:srgbClr val="C00000"/>
                </a:solidFill>
              </a:rPr>
              <a:t>Pour les CAGP et le staff région</a:t>
            </a:r>
          </a:p>
          <a:p>
            <a:r>
              <a:rPr lang="fr-FR" sz="1400" b="1" i="1" dirty="0">
                <a:solidFill>
                  <a:srgbClr val="C00000"/>
                </a:solidFill>
              </a:rPr>
              <a:t>	</a:t>
            </a:r>
          </a:p>
        </p:txBody>
      </p:sp>
      <p:sp>
        <p:nvSpPr>
          <p:cNvPr id="25" name="Rectangle 24"/>
          <p:cNvSpPr/>
          <p:nvPr/>
        </p:nvSpPr>
        <p:spPr>
          <a:xfrm>
            <a:off x="611560" y="4750922"/>
            <a:ext cx="6498714" cy="830997"/>
          </a:xfrm>
          <a:prstGeom prst="rect">
            <a:avLst/>
          </a:prstGeom>
        </p:spPr>
        <p:txBody>
          <a:bodyPr wrap="square">
            <a:spAutoFit/>
          </a:bodyPr>
          <a:lstStyle/>
          <a:p>
            <a:pPr marL="542925" lvl="1" indent="-142875">
              <a:buFont typeface="Wingdings" panose="05000000000000000000" pitchFamily="2" charset="2"/>
              <a:buChar char="§"/>
              <a:defRPr/>
            </a:pPr>
            <a:r>
              <a:rPr lang="fr-FR" sz="1200" b="1" dirty="0">
                <a:solidFill>
                  <a:schemeClr val="bg1">
                    <a:lumMod val="50000"/>
                  </a:schemeClr>
                </a:solidFill>
              </a:rPr>
              <a:t>Un bonus collectif est octroyé si les objectifs </a:t>
            </a:r>
            <a:r>
              <a:rPr lang="fr-FR" sz="1200" b="1" dirty="0" smtClean="0">
                <a:solidFill>
                  <a:schemeClr val="bg1">
                    <a:lumMod val="50000"/>
                  </a:schemeClr>
                </a:solidFill>
              </a:rPr>
              <a:t>de </a:t>
            </a:r>
            <a:r>
              <a:rPr lang="fr-FR" sz="1200" b="1" dirty="0">
                <a:solidFill>
                  <a:schemeClr val="bg1">
                    <a:lumMod val="50000"/>
                  </a:schemeClr>
                </a:solidFill>
              </a:rPr>
              <a:t>la Région sont </a:t>
            </a:r>
            <a:r>
              <a:rPr lang="fr-FR" sz="1200" b="1" dirty="0" smtClean="0">
                <a:solidFill>
                  <a:schemeClr val="bg1">
                    <a:lumMod val="50000"/>
                  </a:schemeClr>
                </a:solidFill>
              </a:rPr>
              <a:t>atteints</a:t>
            </a:r>
          </a:p>
          <a:p>
            <a:pPr marL="542925" lvl="1" indent="-142875">
              <a:buFont typeface="Wingdings" panose="05000000000000000000" pitchFamily="2" charset="2"/>
              <a:buChar char="§"/>
              <a:defRPr/>
            </a:pPr>
            <a:r>
              <a:rPr lang="fr-FR" sz="1200" b="1" dirty="0">
                <a:solidFill>
                  <a:schemeClr val="bg1">
                    <a:lumMod val="50000"/>
                  </a:schemeClr>
                </a:solidFill>
              </a:rPr>
              <a:t>Déclenchement des gains dès atteinte de l’objectif de la région critère par critère (indépendance des critères)</a:t>
            </a:r>
          </a:p>
          <a:p>
            <a:pPr marL="542925" lvl="1" indent="-142875">
              <a:buFont typeface="Wingdings" panose="05000000000000000000" pitchFamily="2" charset="2"/>
              <a:buChar char="§"/>
              <a:defRPr/>
            </a:pPr>
            <a:endParaRPr lang="fr-FR" sz="1200" b="1" dirty="0">
              <a:solidFill>
                <a:schemeClr val="bg1">
                  <a:lumMod val="50000"/>
                </a:schemeClr>
              </a:solidFill>
            </a:endParaRPr>
          </a:p>
        </p:txBody>
      </p:sp>
    </p:spTree>
    <p:extLst>
      <p:ext uri="{BB962C8B-B14F-4D97-AF65-F5344CB8AC3E}">
        <p14:creationId xmlns:p14="http://schemas.microsoft.com/office/powerpoint/2010/main" val="3365247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prstGeom prst="rect">
            <a:avLst/>
          </a:prstGeom>
        </p:spPr>
        <p:txBody>
          <a:bodyPr>
            <a:noAutofit/>
          </a:bodyPr>
          <a:lstStyle/>
          <a:p>
            <a:r>
              <a:rPr lang="fr-FR" sz="1800" b="1" dirty="0"/>
              <a:t>A la fin du challenge,  les performances définitives seront calculées en fonction de l’ETP moyen (source RH) et feront l’objet d’un contrôle </a:t>
            </a:r>
            <a:r>
              <a:rPr lang="fr-FR" sz="1800" b="1" i="1" dirty="0"/>
              <a:t>Risque &amp; Conformité</a:t>
            </a:r>
            <a:endParaRPr lang="fr-FR" sz="1800" b="1" dirty="0"/>
          </a:p>
        </p:txBody>
      </p:sp>
      <p:sp>
        <p:nvSpPr>
          <p:cNvPr id="31" name="Espace réservé du contenu 2"/>
          <p:cNvSpPr txBox="1">
            <a:spLocks/>
          </p:cNvSpPr>
          <p:nvPr/>
        </p:nvSpPr>
        <p:spPr>
          <a:xfrm>
            <a:off x="695325" y="1484313"/>
            <a:ext cx="10912193" cy="4447078"/>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268288" indent="-268288">
              <a:buSzPct val="150000"/>
              <a:defRPr/>
            </a:pPr>
            <a:r>
              <a:rPr lang="fr-FR" sz="1600" b="1" dirty="0">
                <a:solidFill>
                  <a:srgbClr val="C00000"/>
                </a:solidFill>
                <a:latin typeface="+mj-lt"/>
              </a:rPr>
              <a:t>Comptabilisation des réalisations en fin de challenge</a:t>
            </a:r>
          </a:p>
          <a:p>
            <a:pPr marL="538163" lvl="1" indent="-138113">
              <a:buFont typeface="Wingdings" panose="05000000000000000000" pitchFamily="2" charset="2"/>
              <a:buChar char="§"/>
              <a:defRPr/>
            </a:pPr>
            <a:r>
              <a:rPr lang="fr-FR" sz="1600" dirty="0">
                <a:solidFill>
                  <a:schemeClr val="tx1">
                    <a:lumMod val="50000"/>
                    <a:lumOff val="50000"/>
                  </a:schemeClr>
                </a:solidFill>
                <a:latin typeface="+mj-lt"/>
              </a:rPr>
              <a:t>Pour toutes les ventes : comptabilisation uniquement pour les clients avec un </a:t>
            </a:r>
            <a:r>
              <a:rPr lang="fr-FR" sz="1600" dirty="0" smtClean="0">
                <a:solidFill>
                  <a:srgbClr val="C00000"/>
                </a:solidFill>
                <a:latin typeface="+mj-lt"/>
              </a:rPr>
              <a:t>TOP CC vert au moment de l’arrêté du challenge.</a:t>
            </a:r>
          </a:p>
          <a:p>
            <a:pPr marL="542925" lvl="1" indent="-142875">
              <a:buFont typeface="Wingdings" panose="05000000000000000000" pitchFamily="2" charset="2"/>
              <a:buChar char="§"/>
              <a:defRPr/>
            </a:pPr>
            <a:endParaRPr lang="fr-FR" sz="1600" dirty="0">
              <a:solidFill>
                <a:srgbClr val="C00000"/>
              </a:solidFill>
              <a:latin typeface="+mj-lt"/>
            </a:endParaRPr>
          </a:p>
          <a:p>
            <a:pPr marL="268288" indent="-268288">
              <a:buSzPct val="150000"/>
              <a:defRPr/>
            </a:pPr>
            <a:r>
              <a:rPr lang="fr-FR" sz="1600" b="1" dirty="0">
                <a:solidFill>
                  <a:srgbClr val="C00000"/>
                </a:solidFill>
                <a:latin typeface="+mj-lt"/>
              </a:rPr>
              <a:t>Contrôle </a:t>
            </a:r>
            <a:r>
              <a:rPr lang="fr-FR" sz="1600" b="1" i="1" dirty="0">
                <a:solidFill>
                  <a:srgbClr val="C00000"/>
                </a:solidFill>
                <a:latin typeface="+mj-lt"/>
              </a:rPr>
              <a:t>Risque &amp; </a:t>
            </a:r>
            <a:r>
              <a:rPr lang="fr-FR" sz="1600" b="1" i="1" dirty="0" smtClean="0">
                <a:solidFill>
                  <a:srgbClr val="C00000"/>
                </a:solidFill>
                <a:latin typeface="+mj-lt"/>
              </a:rPr>
              <a:t>Conformité </a:t>
            </a:r>
            <a:r>
              <a:rPr lang="fr-FR" sz="1600" i="1" dirty="0" smtClean="0">
                <a:solidFill>
                  <a:schemeClr val="tx1">
                    <a:lumMod val="50000"/>
                    <a:lumOff val="50000"/>
                  </a:schemeClr>
                </a:solidFill>
                <a:latin typeface="+mj-lt"/>
              </a:rPr>
              <a:t>(items ci-dessous contrôlés en fonction des marchés)</a:t>
            </a:r>
            <a:endParaRPr lang="fr-FR" sz="1600" dirty="0" smtClean="0">
              <a:solidFill>
                <a:schemeClr val="tx1">
                  <a:lumMod val="50000"/>
                  <a:lumOff val="50000"/>
                </a:schemeClr>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Questionnaire de Profil Investisseur </a:t>
            </a:r>
            <a:r>
              <a:rPr lang="fr-FR" sz="1600" dirty="0" smtClean="0">
                <a:solidFill>
                  <a:schemeClr val="tx1">
                    <a:lumMod val="50000"/>
                    <a:lumOff val="50000"/>
                  </a:schemeClr>
                </a:solidFill>
                <a:latin typeface="+mj-lt"/>
              </a:rPr>
              <a:t>(QPI, </a:t>
            </a:r>
            <a:r>
              <a:rPr lang="fr-FR" sz="1400" i="1" dirty="0" smtClean="0">
                <a:solidFill>
                  <a:schemeClr val="tx1">
                    <a:lumMod val="50000"/>
                    <a:lumOff val="50000"/>
                  </a:schemeClr>
                </a:solidFill>
                <a:latin typeface="+mj-lt"/>
              </a:rPr>
              <a:t>ex </a:t>
            </a:r>
            <a:r>
              <a:rPr lang="fr-FR" sz="1400" i="1" dirty="0" smtClean="0">
                <a:solidFill>
                  <a:schemeClr val="tx1">
                    <a:lumMod val="50000"/>
                    <a:lumOff val="50000"/>
                  </a:schemeClr>
                </a:solidFill>
              </a:rPr>
              <a:t>QCF/QR</a:t>
            </a:r>
            <a:r>
              <a:rPr lang="fr-FR" sz="1600" dirty="0" smtClean="0">
                <a:solidFill>
                  <a:schemeClr val="tx1">
                    <a:lumMod val="50000"/>
                    <a:lumOff val="50000"/>
                  </a:schemeClr>
                </a:solidFill>
                <a:latin typeface="+mj-lt"/>
              </a:rPr>
              <a:t>) : Présence du formulaire signé et daté de moins de 24 mois (les profils Clients C0, refus de répondre, devront être expliqués par les Collaborateurs pendant le </a:t>
            </a:r>
            <a:r>
              <a:rPr lang="fr-FR" sz="1600" dirty="0">
                <a:solidFill>
                  <a:schemeClr val="tx1">
                    <a:lumMod val="50000"/>
                    <a:lumOff val="50000"/>
                  </a:schemeClr>
                </a:solidFill>
                <a:latin typeface="+mj-lt"/>
              </a:rPr>
              <a:t>challenge, avec formalisation d’un CRE</a:t>
            </a:r>
            <a:r>
              <a:rPr lang="fr-FR" sz="1600" dirty="0" smtClean="0">
                <a:solidFill>
                  <a:schemeClr val="tx1">
                    <a:lumMod val="50000"/>
                    <a:lumOff val="50000"/>
                  </a:schemeClr>
                </a:solidFill>
                <a:latin typeface="+mj-lt"/>
              </a:rPr>
              <a:t>).</a:t>
            </a:r>
            <a:endParaRPr lang="fr-FR" sz="1600" dirty="0" smtClean="0">
              <a:solidFill>
                <a:srgbClr val="C00000"/>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Connaissance Client : </a:t>
            </a:r>
            <a:r>
              <a:rPr lang="fr-FR" sz="1600" dirty="0" smtClean="0">
                <a:solidFill>
                  <a:schemeClr val="tx1">
                    <a:lumMod val="50000"/>
                    <a:lumOff val="50000"/>
                  </a:schemeClr>
                </a:solidFill>
                <a:latin typeface="+mj-lt"/>
              </a:rPr>
              <a:t>TOP CC vert, ainsi en complément de la complétude de la Connaissance Client (DRC / EAI / NPAI / BE)  le contrôle portera également sur la conformité des documents.</a:t>
            </a:r>
            <a:endParaRPr lang="fr-FR" sz="1600" dirty="0">
              <a:solidFill>
                <a:schemeClr val="tx1">
                  <a:lumMod val="50000"/>
                  <a:lumOff val="50000"/>
                </a:schemeClr>
              </a:solidFill>
              <a:latin typeface="+mj-lt"/>
            </a:endParaRPr>
          </a:p>
        </p:txBody>
      </p:sp>
      <p:sp>
        <p:nvSpPr>
          <p:cNvPr id="6" name="Titre 4"/>
          <p:cNvSpPr>
            <a:spLocks noGrp="1"/>
          </p:cNvSpPr>
          <p:nvPr>
            <p:ph type="ctrTitle"/>
          </p:nvPr>
        </p:nvSpPr>
        <p:spPr>
          <a:xfrm>
            <a:off x="2445670" y="34706"/>
            <a:ext cx="9795013" cy="297951"/>
          </a:xfrm>
        </p:spPr>
        <p:txBody>
          <a:bodyPr/>
          <a:lstStyle/>
          <a:p>
            <a:r>
              <a:rPr lang="fr-FR" sz="1300" dirty="0"/>
              <a:t>Point d’étape et Challenge</a:t>
            </a:r>
          </a:p>
        </p:txBody>
      </p:sp>
      <p:grpSp>
        <p:nvGrpSpPr>
          <p:cNvPr id="7" name="Groupe 6"/>
          <p:cNvGrpSpPr/>
          <p:nvPr/>
        </p:nvGrpSpPr>
        <p:grpSpPr>
          <a:xfrm>
            <a:off x="8335406" y="44251"/>
            <a:ext cx="3856593" cy="279660"/>
            <a:chOff x="3581398" y="6140166"/>
            <a:chExt cx="4444995" cy="223443"/>
          </a:xfrm>
          <a:noFill/>
        </p:grpSpPr>
        <p:sp>
          <p:nvSpPr>
            <p:cNvPr id="8" name="Rectangle 7"/>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9" name="Rectangle 8"/>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ontserrat Black" panose="00000A00000000000000" pitchFamily="2" charset="0"/>
                </a:rPr>
                <a:t>Gestion Privée</a:t>
              </a:r>
            </a:p>
          </p:txBody>
        </p:sp>
        <p:sp>
          <p:nvSpPr>
            <p:cNvPr id="10" name="Rectangle 9"/>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Particuliers</a:t>
              </a:r>
            </a:p>
          </p:txBody>
        </p:sp>
      </p:grpSp>
    </p:spTree>
    <p:extLst>
      <p:ext uri="{BB962C8B-B14F-4D97-AF65-F5344CB8AC3E}">
        <p14:creationId xmlns:p14="http://schemas.microsoft.com/office/powerpoint/2010/main" val="1182896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1779052"/>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2905432"/>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pPr lvl="1"/>
            <a:r>
              <a:rPr lang="fr-FR" dirty="0" smtClean="0"/>
              <a:t>Marché des particuliers</a:t>
            </a:r>
          </a:p>
          <a:p>
            <a:pPr lvl="1"/>
            <a:r>
              <a:rPr lang="fr-FR" dirty="0" smtClean="0"/>
              <a:t>Marché de la Gestion Privée</a:t>
            </a:r>
          </a:p>
          <a:p>
            <a:pPr lvl="1"/>
            <a:r>
              <a:rPr lang="fr-FR" dirty="0" smtClean="0"/>
              <a:t>Marché des Professionnels</a:t>
            </a:r>
          </a:p>
          <a:p>
            <a:r>
              <a:rPr lang="fr-FR" sz="2000" b="1" dirty="0" smtClean="0">
                <a:latin typeface="Montserrat Black" panose="00000A00000000000000" pitchFamily="2" charset="0"/>
              </a:rPr>
              <a:t>Moyens : Formations, offres et cibles</a:t>
            </a: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24557024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76922" y="9745"/>
            <a:ext cx="9795013" cy="297951"/>
          </a:xfrm>
        </p:spPr>
        <p:txBody>
          <a:bodyPr/>
          <a:lstStyle/>
          <a:p>
            <a:r>
              <a:rPr lang="fr-FR" sz="1300" dirty="0"/>
              <a:t>Point d’étape et Challenge</a:t>
            </a:r>
            <a:endParaRPr lang="fr-FR" sz="1300" b="1" dirty="0"/>
          </a:p>
        </p:txBody>
      </p:sp>
      <p:grpSp>
        <p:nvGrpSpPr>
          <p:cNvPr id="14" name="Groupe 13"/>
          <p:cNvGrpSpPr/>
          <p:nvPr/>
        </p:nvGrpSpPr>
        <p:grpSpPr>
          <a:xfrm>
            <a:off x="8335406" y="44251"/>
            <a:ext cx="3856593" cy="279660"/>
            <a:chOff x="3581398" y="6140166"/>
            <a:chExt cx="4444995" cy="223443"/>
          </a:xfrm>
          <a:noFill/>
        </p:grpSpPr>
        <p:sp>
          <p:nvSpPr>
            <p:cNvPr id="15" name="Rectangle 14"/>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16" name="Rectangle 1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effectLst>
                    <a:outerShdw blurRad="38100" dist="38100" dir="2700000" algn="tl">
                      <a:srgbClr val="000000">
                        <a:alpha val="43137"/>
                      </a:srgbClr>
                    </a:outerShdw>
                  </a:effectLst>
                </a:rPr>
                <a:t>Gestion Privée</a:t>
              </a:r>
            </a:p>
          </p:txBody>
        </p:sp>
        <p:sp>
          <p:nvSpPr>
            <p:cNvPr id="17" name="Rectangle 1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18" name="Espace réservé du texte 2"/>
          <p:cNvSpPr>
            <a:spLocks noGrp="1"/>
          </p:cNvSpPr>
          <p:nvPr>
            <p:ph type="body" sz="quarter" idx="13"/>
          </p:nvPr>
        </p:nvSpPr>
        <p:spPr>
          <a:xfrm>
            <a:off x="2379161" y="322435"/>
            <a:ext cx="8326220" cy="672075"/>
          </a:xfrm>
        </p:spPr>
        <p:txBody>
          <a:bodyPr>
            <a:normAutofit/>
          </a:bodyPr>
          <a:lstStyle/>
          <a:p>
            <a:r>
              <a:rPr lang="fr-FR" sz="1800" b="1" dirty="0"/>
              <a:t>Quel constat sur le fonds de commerce ?</a:t>
            </a:r>
          </a:p>
        </p:txBody>
      </p:sp>
      <p:sp>
        <p:nvSpPr>
          <p:cNvPr id="10" name="Rectangle 9"/>
          <p:cNvSpPr/>
          <p:nvPr/>
        </p:nvSpPr>
        <p:spPr>
          <a:xfrm>
            <a:off x="1048658" y="1198551"/>
            <a:ext cx="10254692" cy="830997"/>
          </a:xfrm>
          <a:prstGeom prst="rect">
            <a:avLst/>
          </a:prstGeom>
        </p:spPr>
        <p:txBody>
          <a:bodyPr wrap="square">
            <a:spAutoFit/>
          </a:bodyPr>
          <a:lstStyle/>
          <a:p>
            <a:r>
              <a:rPr lang="fr-FR" sz="1600" dirty="0">
                <a:solidFill>
                  <a:schemeClr val="tx1">
                    <a:lumMod val="75000"/>
                    <a:lumOff val="25000"/>
                  </a:schemeClr>
                </a:solidFill>
                <a:latin typeface="Arial Black" panose="020B0A04020102020204" pitchFamily="34" charset="0"/>
              </a:rPr>
              <a:t>Notre fonds de commerce </a:t>
            </a:r>
            <a:r>
              <a:rPr lang="fr-FR" sz="1600" dirty="0">
                <a:solidFill>
                  <a:srgbClr val="C00000"/>
                </a:solidFill>
                <a:latin typeface="Arial Black" panose="020B0A04020102020204" pitchFamily="34" charset="0"/>
              </a:rPr>
              <a:t>stagne</a:t>
            </a:r>
            <a:r>
              <a:rPr lang="fr-FR" sz="1600" dirty="0">
                <a:solidFill>
                  <a:schemeClr val="tx1">
                    <a:lumMod val="75000"/>
                    <a:lumOff val="25000"/>
                  </a:schemeClr>
                </a:solidFill>
                <a:latin typeface="Arial Black" panose="020B0A04020102020204" pitchFamily="34" charset="0"/>
              </a:rPr>
              <a:t> depuis </a:t>
            </a:r>
            <a:r>
              <a:rPr lang="fr-FR" sz="1600" dirty="0" smtClean="0">
                <a:solidFill>
                  <a:schemeClr val="tx1">
                    <a:lumMod val="75000"/>
                    <a:lumOff val="25000"/>
                  </a:schemeClr>
                </a:solidFill>
                <a:latin typeface="Arial Black" panose="020B0A04020102020204" pitchFamily="34" charset="0"/>
              </a:rPr>
              <a:t>2018.</a:t>
            </a:r>
          </a:p>
          <a:p>
            <a:r>
              <a:rPr lang="fr-FR" sz="1600" dirty="0" smtClean="0">
                <a:solidFill>
                  <a:schemeClr val="tx1">
                    <a:lumMod val="75000"/>
                    <a:lumOff val="25000"/>
                  </a:schemeClr>
                </a:solidFill>
                <a:latin typeface="Arial Black" panose="020B0A04020102020204" pitchFamily="34" charset="0"/>
              </a:rPr>
              <a:t>L’</a:t>
            </a:r>
            <a:r>
              <a:rPr lang="fr-FR" sz="1600" dirty="0" smtClean="0">
                <a:solidFill>
                  <a:srgbClr val="C00000"/>
                </a:solidFill>
                <a:latin typeface="Arial Black" panose="020B0A04020102020204" pitchFamily="34" charset="0"/>
              </a:rPr>
              <a:t>activation</a:t>
            </a:r>
            <a:r>
              <a:rPr lang="fr-FR" sz="1600" dirty="0" smtClean="0">
                <a:solidFill>
                  <a:schemeClr val="tx1">
                    <a:lumMod val="75000"/>
                    <a:lumOff val="25000"/>
                  </a:schemeClr>
                </a:solidFill>
                <a:latin typeface="Arial Black" panose="020B0A04020102020204" pitchFamily="34" charset="0"/>
              </a:rPr>
              <a:t> est </a:t>
            </a:r>
            <a:r>
              <a:rPr lang="fr-FR" sz="1600" dirty="0" smtClean="0">
                <a:solidFill>
                  <a:srgbClr val="C00000"/>
                </a:solidFill>
                <a:latin typeface="Arial Black" panose="020B0A04020102020204" pitchFamily="34" charset="0"/>
              </a:rPr>
              <a:t>insuffisante</a:t>
            </a:r>
            <a:r>
              <a:rPr lang="fr-FR" sz="1600" dirty="0" smtClean="0">
                <a:solidFill>
                  <a:schemeClr val="tx1">
                    <a:lumMod val="75000"/>
                    <a:lumOff val="25000"/>
                  </a:schemeClr>
                </a:solidFill>
                <a:latin typeface="Arial Black" panose="020B0A04020102020204" pitchFamily="34" charset="0"/>
              </a:rPr>
              <a:t>.</a:t>
            </a:r>
            <a:endParaRPr lang="fr-FR" sz="1600" dirty="0">
              <a:solidFill>
                <a:schemeClr val="tx1">
                  <a:lumMod val="75000"/>
                  <a:lumOff val="25000"/>
                </a:schemeClr>
              </a:solidFill>
              <a:latin typeface="Arial Black" panose="020B0A04020102020204" pitchFamily="34" charset="0"/>
            </a:endParaRPr>
          </a:p>
          <a:p>
            <a:r>
              <a:rPr lang="fr-FR" sz="1600" dirty="0" smtClean="0">
                <a:solidFill>
                  <a:schemeClr val="tx1">
                    <a:lumMod val="75000"/>
                    <a:lumOff val="25000"/>
                  </a:schemeClr>
                </a:solidFill>
                <a:latin typeface="Arial Black" panose="020B0A04020102020204" pitchFamily="34" charset="0"/>
              </a:rPr>
              <a:t>L’</a:t>
            </a:r>
            <a:r>
              <a:rPr lang="fr-FR" sz="1600" dirty="0" smtClean="0">
                <a:solidFill>
                  <a:srgbClr val="C00000"/>
                </a:solidFill>
                <a:latin typeface="Arial Black" panose="020B0A04020102020204" pitchFamily="34" charset="0"/>
              </a:rPr>
              <a:t>équipement</a:t>
            </a:r>
            <a:r>
              <a:rPr lang="fr-FR" sz="1600" dirty="0" smtClean="0">
                <a:solidFill>
                  <a:schemeClr val="tx1">
                    <a:lumMod val="75000"/>
                    <a:lumOff val="25000"/>
                  </a:schemeClr>
                </a:solidFill>
                <a:latin typeface="Arial Black" panose="020B0A04020102020204" pitchFamily="34" charset="0"/>
              </a:rPr>
              <a:t>, en progression reste à parfaire et est un vrai </a:t>
            </a:r>
            <a:r>
              <a:rPr lang="fr-FR" sz="1600" dirty="0" smtClean="0">
                <a:solidFill>
                  <a:srgbClr val="C00000"/>
                </a:solidFill>
                <a:latin typeface="Arial Black" panose="020B0A04020102020204" pitchFamily="34" charset="0"/>
              </a:rPr>
              <a:t>levier </a:t>
            </a:r>
            <a:r>
              <a:rPr lang="fr-FR" sz="1600" dirty="0">
                <a:solidFill>
                  <a:srgbClr val="C00000"/>
                </a:solidFill>
                <a:latin typeface="Arial Black" panose="020B0A04020102020204" pitchFamily="34" charset="0"/>
              </a:rPr>
              <a:t>de </a:t>
            </a:r>
            <a:r>
              <a:rPr lang="fr-FR" sz="1600" dirty="0" smtClean="0">
                <a:solidFill>
                  <a:srgbClr val="C00000"/>
                </a:solidFill>
                <a:latin typeface="Arial Black" panose="020B0A04020102020204" pitchFamily="34" charset="0"/>
              </a:rPr>
              <a:t>fidélisation.</a:t>
            </a:r>
            <a:endParaRPr lang="fr-FR" sz="1600" dirty="0">
              <a:solidFill>
                <a:srgbClr val="C00000"/>
              </a:solidFill>
              <a:latin typeface="Arial Black" panose="020B0A04020102020204" pitchFamily="34" charset="0"/>
            </a:endParaRPr>
          </a:p>
        </p:txBody>
      </p:sp>
      <p:graphicFrame>
        <p:nvGraphicFramePr>
          <p:cNvPr id="12" name="Graphique 11"/>
          <p:cNvGraphicFramePr/>
          <p:nvPr>
            <p:extLst/>
          </p:nvPr>
        </p:nvGraphicFramePr>
        <p:xfrm>
          <a:off x="1715202" y="2300864"/>
          <a:ext cx="9205383" cy="40380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9190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pPr marL="0" indent="0">
              <a:buNone/>
            </a:pPr>
            <a:r>
              <a:rPr lang="fr-FR" sz="1800" b="1" dirty="0" smtClean="0"/>
              <a:t>Un potentiel de clients à équiper</a:t>
            </a:r>
            <a:endParaRPr lang="fr-FR" sz="1800" b="1" dirty="0"/>
          </a:p>
        </p:txBody>
      </p:sp>
      <p:graphicFrame>
        <p:nvGraphicFramePr>
          <p:cNvPr id="22" name="Tableau 21"/>
          <p:cNvGraphicFramePr>
            <a:graphicFrameLocks noGrp="1"/>
          </p:cNvGraphicFramePr>
          <p:nvPr>
            <p:extLst/>
          </p:nvPr>
        </p:nvGraphicFramePr>
        <p:xfrm>
          <a:off x="1531622" y="1460937"/>
          <a:ext cx="8686799" cy="4652336"/>
        </p:xfrm>
        <a:graphic>
          <a:graphicData uri="http://schemas.openxmlformats.org/drawingml/2006/table">
            <a:tbl>
              <a:tblPr firstRow="1" bandRow="1"/>
              <a:tblGrid>
                <a:gridCol w="4168666">
                  <a:extLst>
                    <a:ext uri="{9D8B030D-6E8A-4147-A177-3AD203B41FA5}">
                      <a16:colId xmlns:a16="http://schemas.microsoft.com/office/drawing/2014/main" val="127080166"/>
                    </a:ext>
                  </a:extLst>
                </a:gridCol>
                <a:gridCol w="4518133">
                  <a:extLst>
                    <a:ext uri="{9D8B030D-6E8A-4147-A177-3AD203B41FA5}">
                      <a16:colId xmlns:a16="http://schemas.microsoft.com/office/drawing/2014/main" val="1815779056"/>
                    </a:ext>
                  </a:extLst>
                </a:gridCol>
              </a:tblGrid>
              <a:tr h="3613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1" i="0" u="none" strike="noStrike" dirty="0">
                          <a:solidFill>
                            <a:srgbClr val="FFFFFF"/>
                          </a:solidFill>
                          <a:effectLst/>
                          <a:latin typeface="Calibri" panose="020F0502020204030204" pitchFamily="34" charset="0"/>
                        </a:rPr>
                        <a:t>Total </a:t>
                      </a:r>
                      <a:r>
                        <a:rPr lang="fr-FR" sz="1800" b="1" i="0" u="none" strike="noStrike" dirty="0" smtClean="0">
                          <a:solidFill>
                            <a:srgbClr val="FFFFFF"/>
                          </a:solidFill>
                          <a:effectLst/>
                          <a:latin typeface="Calibri" panose="020F0502020204030204" pitchFamily="34" charset="0"/>
                        </a:rPr>
                        <a:t>clients Pros</a:t>
                      </a:r>
                      <a:endParaRPr lang="fr-FR" sz="1800" b="1"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F4E78"/>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1" i="0" u="none" strike="noStrike" dirty="0" smtClean="0">
                          <a:solidFill>
                            <a:srgbClr val="FFFFFF"/>
                          </a:solidFill>
                          <a:effectLst/>
                          <a:latin typeface="Calibri" panose="020F0502020204030204" pitchFamily="34" charset="0"/>
                        </a:rPr>
                        <a:t>24010</a:t>
                      </a:r>
                      <a:endParaRPr lang="fr-FR" sz="1800" b="1"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F4E78"/>
                    </a:solidFill>
                  </a:tcPr>
                </a:tc>
                <a:extLst>
                  <a:ext uri="{0D108BD9-81ED-4DB2-BD59-A6C34878D82A}">
                    <a16:rowId xmlns:a16="http://schemas.microsoft.com/office/drawing/2014/main" val="3747718501"/>
                  </a:ext>
                </a:extLst>
              </a:tr>
              <a:tr h="36846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a:solidFill>
                            <a:srgbClr val="FFFFFF"/>
                          </a:solidFill>
                          <a:effectLst/>
                          <a:latin typeface="Calibri" panose="020F0502020204030204" pitchFamily="34" charset="0"/>
                        </a:rPr>
                        <a:t>Clients Equipés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smtClean="0">
                          <a:solidFill>
                            <a:srgbClr val="FFFFFF"/>
                          </a:solidFill>
                          <a:effectLst/>
                          <a:latin typeface="Calibri" panose="020F0502020204030204" pitchFamily="34" charset="0"/>
                        </a:rPr>
                        <a:t>6296</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extLst>
                  <a:ext uri="{0D108BD9-81ED-4DB2-BD59-A6C34878D82A}">
                    <a16:rowId xmlns:a16="http://schemas.microsoft.com/office/drawing/2014/main" val="2077536683"/>
                  </a:ext>
                </a:extLst>
              </a:tr>
              <a:tr h="71567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a:solidFill>
                            <a:srgbClr val="FFFFFF"/>
                          </a:solidFill>
                          <a:effectLst/>
                          <a:latin typeface="Calibri" panose="020F0502020204030204" pitchFamily="34" charset="0"/>
                        </a:rPr>
                        <a:t>Clients Equipés 3 univers (FRAGILES)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a:solidFill>
                            <a:srgbClr val="FFFFFF"/>
                          </a:solidFill>
                          <a:effectLst/>
                          <a:latin typeface="Calibri" panose="020F0502020204030204" pitchFamily="34" charset="0"/>
                        </a:rPr>
                        <a:t>2 </a:t>
                      </a:r>
                      <a:r>
                        <a:rPr lang="fr-FR" sz="1800" b="0" i="0" u="none" strike="noStrike" dirty="0" smtClean="0">
                          <a:solidFill>
                            <a:srgbClr val="FFFFFF"/>
                          </a:solidFill>
                          <a:effectLst/>
                          <a:latin typeface="Calibri" panose="020F0502020204030204" pitchFamily="34" charset="0"/>
                        </a:rPr>
                        <a:t>826</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extLst>
                  <a:ext uri="{0D108BD9-81ED-4DB2-BD59-A6C34878D82A}">
                    <a16:rowId xmlns:a16="http://schemas.microsoft.com/office/drawing/2014/main" val="3469718890"/>
                  </a:ext>
                </a:extLst>
              </a:tr>
              <a:tr h="53852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a:solidFill>
                            <a:srgbClr val="FFFFFF"/>
                          </a:solidFill>
                          <a:effectLst/>
                          <a:latin typeface="Calibri" panose="020F0502020204030204" pitchFamily="34" charset="0"/>
                        </a:rPr>
                        <a:t>Clients Equipés 4 univers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smtClean="0">
                          <a:solidFill>
                            <a:srgbClr val="FFFFFF"/>
                          </a:solidFill>
                          <a:effectLst/>
                          <a:latin typeface="Calibri" panose="020F0502020204030204" pitchFamily="34" charset="0"/>
                        </a:rPr>
                        <a:t>1978</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extLst>
                  <a:ext uri="{0D108BD9-81ED-4DB2-BD59-A6C34878D82A}">
                    <a16:rowId xmlns:a16="http://schemas.microsoft.com/office/drawing/2014/main" val="1504102913"/>
                  </a:ext>
                </a:extLst>
              </a:tr>
              <a:tr h="43224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a:solidFill>
                            <a:srgbClr val="FFFFFF"/>
                          </a:solidFill>
                          <a:effectLst/>
                          <a:latin typeface="Calibri" panose="020F0502020204030204" pitchFamily="34" charset="0"/>
                        </a:rPr>
                        <a:t>Clients non équipés </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a:solidFill>
                            <a:srgbClr val="FFFFFF"/>
                          </a:solidFill>
                          <a:effectLst/>
                          <a:latin typeface="Calibri" panose="020F0502020204030204" pitchFamily="34" charset="0"/>
                        </a:rPr>
                        <a:t>18 </a:t>
                      </a:r>
                      <a:r>
                        <a:rPr lang="fr-FR" sz="1800" b="0" i="0" u="none" strike="noStrike" dirty="0" smtClean="0">
                          <a:solidFill>
                            <a:srgbClr val="FFFFFF"/>
                          </a:solidFill>
                          <a:effectLst/>
                          <a:latin typeface="Calibri" panose="020F0502020204030204" pitchFamily="34" charset="0"/>
                        </a:rPr>
                        <a:t>275</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extLst>
                  <a:ext uri="{0D108BD9-81ED-4DB2-BD59-A6C34878D82A}">
                    <a16:rowId xmlns:a16="http://schemas.microsoft.com/office/drawing/2014/main" val="3321591620"/>
                  </a:ext>
                </a:extLst>
              </a:tr>
              <a:tr h="52435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a:solidFill>
                            <a:srgbClr val="FFFFFF"/>
                          </a:solidFill>
                          <a:effectLst/>
                          <a:latin typeface="Calibri" panose="020F0502020204030204" pitchFamily="34" charset="0"/>
                        </a:rPr>
                        <a:t>Clients non équipés 2 univers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C0504D">
                        <a:lumMod val="60000"/>
                        <a:lumOff val="40000"/>
                      </a:srgbClr>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smtClean="0">
                          <a:solidFill>
                            <a:srgbClr val="FFFFFF"/>
                          </a:solidFill>
                          <a:effectLst/>
                          <a:latin typeface="Calibri" panose="020F0502020204030204" pitchFamily="34" charset="0"/>
                        </a:rPr>
                        <a:t>4171</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extLst>
                  <a:ext uri="{0D108BD9-81ED-4DB2-BD59-A6C34878D82A}">
                    <a16:rowId xmlns:a16="http://schemas.microsoft.com/office/drawing/2014/main" val="1166908376"/>
                  </a:ext>
                </a:extLst>
              </a:tr>
              <a:tr h="22278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a:solidFill>
                            <a:srgbClr val="FFFFFF"/>
                          </a:solidFill>
                          <a:effectLst/>
                          <a:latin typeface="Calibri" panose="020F0502020204030204" pitchFamily="34" charset="0"/>
                        </a:rPr>
                        <a:t>(PRESQUE EQUIPES)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vMerge="1">
                  <a:txBody>
                    <a:bodyPr/>
                    <a:lstStyle/>
                    <a:p>
                      <a:endParaRPr lang="fr-FR"/>
                    </a:p>
                  </a:txBody>
                  <a:tcPr/>
                </a:tc>
                <a:extLst>
                  <a:ext uri="{0D108BD9-81ED-4DB2-BD59-A6C34878D82A}">
                    <a16:rowId xmlns:a16="http://schemas.microsoft.com/office/drawing/2014/main" val="4141565507"/>
                  </a:ext>
                </a:extLst>
              </a:tr>
              <a:tr h="71567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a:solidFill>
                            <a:srgbClr val="FFFFFF"/>
                          </a:solidFill>
                          <a:effectLst/>
                          <a:latin typeface="Calibri" panose="020F0502020204030204" pitchFamily="34" charset="0"/>
                        </a:rPr>
                        <a:t>Clients non équipés 1 univers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smtClean="0">
                          <a:solidFill>
                            <a:srgbClr val="FFFFFF"/>
                          </a:solidFill>
                          <a:effectLst/>
                          <a:latin typeface="Calibri" panose="020F0502020204030204" pitchFamily="34" charset="0"/>
                        </a:rPr>
                        <a:t>7272</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extLst>
                  <a:ext uri="{0D108BD9-81ED-4DB2-BD59-A6C34878D82A}">
                    <a16:rowId xmlns:a16="http://schemas.microsoft.com/office/drawing/2014/main" val="482565362"/>
                  </a:ext>
                </a:extLst>
              </a:tr>
              <a:tr h="715677">
                <a:tc>
                  <a:txBody>
                    <a:bodyPr/>
                    <a:lstStyle/>
                    <a:p>
                      <a:pPr algn="ctr" rtl="0" fontAlgn="ctr"/>
                      <a:r>
                        <a:rPr lang="fr-FR" sz="1800" b="0" i="0" u="none" strike="noStrike" dirty="0" smtClean="0">
                          <a:solidFill>
                            <a:srgbClr val="FFFFFF"/>
                          </a:solidFill>
                          <a:effectLst/>
                          <a:latin typeface="Calibri" panose="020F0502020204030204" pitchFamily="34" charset="0"/>
                        </a:rPr>
                        <a:t>Clients</a:t>
                      </a:r>
                      <a:r>
                        <a:rPr lang="fr-FR" sz="1800" b="0" i="0" u="none" strike="noStrike" baseline="0" dirty="0" smtClean="0">
                          <a:solidFill>
                            <a:srgbClr val="FFFFFF"/>
                          </a:solidFill>
                          <a:effectLst/>
                          <a:latin typeface="Calibri" panose="020F0502020204030204" pitchFamily="34" charset="0"/>
                        </a:rPr>
                        <a:t>  en double relation Active  </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p>
                      <a:pPr algn="ctr" rtl="0" fontAlgn="ctr"/>
                      <a:r>
                        <a:rPr lang="fr-FR" sz="1800" b="0" i="0" u="none" strike="noStrike" dirty="0" smtClean="0">
                          <a:solidFill>
                            <a:srgbClr val="FFFFFF"/>
                          </a:solidFill>
                          <a:effectLst/>
                          <a:latin typeface="Calibri" panose="020F0502020204030204" pitchFamily="34" charset="0"/>
                        </a:rPr>
                        <a:t>6 114</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extLst>
                  <a:ext uri="{0D108BD9-81ED-4DB2-BD59-A6C34878D82A}">
                    <a16:rowId xmlns:a16="http://schemas.microsoft.com/office/drawing/2014/main" val="3735968635"/>
                  </a:ext>
                </a:extLst>
              </a:tr>
            </a:tbl>
          </a:graphicData>
        </a:graphic>
      </p:graphicFrame>
      <p:sp>
        <p:nvSpPr>
          <p:cNvPr id="23" name="ZoneTexte 22"/>
          <p:cNvSpPr txBox="1"/>
          <p:nvPr/>
        </p:nvSpPr>
        <p:spPr>
          <a:xfrm>
            <a:off x="7740869" y="6369423"/>
            <a:ext cx="3011214" cy="400110"/>
          </a:xfrm>
          <a:prstGeom prst="rect">
            <a:avLst/>
          </a:prstGeom>
          <a:noFill/>
        </p:spPr>
        <p:txBody>
          <a:bodyPr wrap="square" rtlCol="0">
            <a:spAutoFit/>
          </a:bodyPr>
          <a:lstStyle/>
          <a:p>
            <a:pPr algn="r"/>
            <a:r>
              <a:rPr lang="fr-FR" sz="1000" dirty="0" smtClean="0"/>
              <a:t>Source Etude et Pilotage</a:t>
            </a:r>
          </a:p>
          <a:p>
            <a:pPr algn="r"/>
            <a:r>
              <a:rPr lang="fr-FR" sz="1000" dirty="0" smtClean="0"/>
              <a:t>Liste  des clients Pro arrêté  au 28/02/2021</a:t>
            </a:r>
          </a:p>
        </p:txBody>
      </p:sp>
      <p:sp>
        <p:nvSpPr>
          <p:cNvPr id="3" name="Rectangle 2"/>
          <p:cNvSpPr/>
          <p:nvPr/>
        </p:nvSpPr>
        <p:spPr>
          <a:xfrm>
            <a:off x="1531622" y="3459296"/>
            <a:ext cx="8686799" cy="2653977"/>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97901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r>
              <a:rPr lang="fr-FR" sz="1600" dirty="0"/>
              <a:t>Notre </a:t>
            </a:r>
            <a:r>
              <a:rPr lang="fr-FR" sz="1600" dirty="0" smtClean="0"/>
              <a:t> </a:t>
            </a:r>
            <a:r>
              <a:rPr lang="fr-FR" sz="1600" dirty="0" smtClean="0">
                <a:solidFill>
                  <a:srgbClr val="C00000"/>
                </a:solidFill>
              </a:rPr>
              <a:t>Ambition </a:t>
            </a:r>
            <a:endParaRPr lang="fr-FR" sz="1600" dirty="0">
              <a:solidFill>
                <a:srgbClr val="C00000"/>
              </a:solidFill>
            </a:endParaRPr>
          </a:p>
        </p:txBody>
      </p:sp>
      <p:sp>
        <p:nvSpPr>
          <p:cNvPr id="12" name="Rectangle 11"/>
          <p:cNvSpPr/>
          <p:nvPr/>
        </p:nvSpPr>
        <p:spPr>
          <a:xfrm>
            <a:off x="961107" y="1171428"/>
            <a:ext cx="10545093" cy="584775"/>
          </a:xfrm>
          <a:prstGeom prst="rect">
            <a:avLst/>
          </a:prstGeom>
        </p:spPr>
        <p:txBody>
          <a:bodyPr wrap="square">
            <a:spAutoFit/>
          </a:bodyPr>
          <a:lstStyle/>
          <a:p>
            <a:pPr indent="-15233650" defTabSz="914400">
              <a:tabLst>
                <a:tab pos="179388" algn="l"/>
                <a:tab pos="898525" algn="l"/>
              </a:tabLst>
            </a:pPr>
            <a:r>
              <a:rPr lang="fr-FR" sz="1600" b="1" dirty="0">
                <a:solidFill>
                  <a:schemeClr val="tx1">
                    <a:lumMod val="75000"/>
                    <a:lumOff val="25000"/>
                  </a:schemeClr>
                </a:solidFill>
                <a:latin typeface="Arial Black" panose="020B0A04020102020204" pitchFamily="34" charset="0"/>
              </a:rPr>
              <a:t>La</a:t>
            </a:r>
            <a:r>
              <a:rPr lang="fr-FR" sz="1600" b="1" dirty="0">
                <a:solidFill>
                  <a:prstClr val="white">
                    <a:lumMod val="50000"/>
                  </a:prstClr>
                </a:solidFill>
                <a:latin typeface="Arial Black" panose="020B0A04020102020204" pitchFamily="34" charset="0"/>
              </a:rPr>
              <a:t> </a:t>
            </a:r>
            <a:r>
              <a:rPr lang="fr-FR" sz="1600" b="1" dirty="0">
                <a:solidFill>
                  <a:srgbClr val="C00000"/>
                </a:solidFill>
                <a:latin typeface="Arial Black" panose="020B0A04020102020204" pitchFamily="34" charset="0"/>
              </a:rPr>
              <a:t>période de confinement </a:t>
            </a:r>
            <a:r>
              <a:rPr lang="fr-FR" sz="1600" b="1" dirty="0" smtClean="0">
                <a:solidFill>
                  <a:schemeClr val="tx1">
                    <a:lumMod val="75000"/>
                    <a:lumOff val="25000"/>
                  </a:schemeClr>
                </a:solidFill>
                <a:latin typeface="Arial Black" panose="020B0A04020102020204" pitchFamily="34" charset="0"/>
              </a:rPr>
              <a:t>a </a:t>
            </a:r>
            <a:r>
              <a:rPr lang="fr-FR" sz="1600" b="1" dirty="0">
                <a:solidFill>
                  <a:srgbClr val="C00000"/>
                </a:solidFill>
                <a:latin typeface="Arial Black" panose="020B0A04020102020204" pitchFamily="34" charset="0"/>
              </a:rPr>
              <a:t>impacté l’activité </a:t>
            </a:r>
            <a:r>
              <a:rPr lang="fr-FR" sz="1600" b="1" dirty="0" smtClean="0">
                <a:solidFill>
                  <a:schemeClr val="tx1">
                    <a:lumMod val="75000"/>
                    <a:lumOff val="25000"/>
                  </a:schemeClr>
                </a:solidFill>
                <a:latin typeface="Arial Black" panose="020B0A04020102020204" pitchFamily="34" charset="0"/>
              </a:rPr>
              <a:t>de nos clients professionnels, viticulteurs et associations. La proximité n’a jamais eu autant de sens. </a:t>
            </a:r>
            <a:endParaRPr lang="fr-FR" sz="1600" b="1" dirty="0">
              <a:solidFill>
                <a:schemeClr val="tx1">
                  <a:lumMod val="75000"/>
                  <a:lumOff val="25000"/>
                </a:schemeClr>
              </a:solidFill>
              <a:latin typeface="Arial Black" panose="020B0A04020102020204" pitchFamily="34" charset="0"/>
            </a:endParaRPr>
          </a:p>
        </p:txBody>
      </p:sp>
      <p:pic>
        <p:nvPicPr>
          <p:cNvPr id="13" name="Image 12"/>
          <p:cNvPicPr>
            <a:picLocks noChangeAspect="1"/>
          </p:cNvPicPr>
          <p:nvPr/>
        </p:nvPicPr>
        <p:blipFill>
          <a:blip r:embed="rId2"/>
          <a:stretch>
            <a:fillRect/>
          </a:stretch>
        </p:blipFill>
        <p:spPr>
          <a:xfrm>
            <a:off x="4293786" y="5380534"/>
            <a:ext cx="3828640" cy="988889"/>
          </a:xfrm>
          <a:prstGeom prst="rect">
            <a:avLst/>
          </a:prstGeom>
          <a:ln>
            <a:solidFill>
              <a:schemeClr val="tx1">
                <a:lumMod val="75000"/>
                <a:lumOff val="25000"/>
              </a:schemeClr>
            </a:solidFill>
          </a:ln>
        </p:spPr>
      </p:pic>
      <p:sp>
        <p:nvSpPr>
          <p:cNvPr id="14" name="Forme libre 13"/>
          <p:cNvSpPr/>
          <p:nvPr/>
        </p:nvSpPr>
        <p:spPr>
          <a:xfrm>
            <a:off x="2328727" y="2294105"/>
            <a:ext cx="2221464" cy="2221464"/>
          </a:xfrm>
          <a:custGeom>
            <a:avLst/>
            <a:gdLst>
              <a:gd name="connsiteX0" fmla="*/ 0 w 2221464"/>
              <a:gd name="connsiteY0" fmla="*/ 1110732 h 2221464"/>
              <a:gd name="connsiteX1" fmla="*/ 1110732 w 2221464"/>
              <a:gd name="connsiteY1" fmla="*/ 0 h 2221464"/>
              <a:gd name="connsiteX2" fmla="*/ 2221464 w 2221464"/>
              <a:gd name="connsiteY2" fmla="*/ 1110732 h 2221464"/>
              <a:gd name="connsiteX3" fmla="*/ 1110732 w 2221464"/>
              <a:gd name="connsiteY3" fmla="*/ 2221464 h 2221464"/>
              <a:gd name="connsiteX4" fmla="*/ 0 w 2221464"/>
              <a:gd name="connsiteY4" fmla="*/ 1110732 h 2221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464" h="2221464">
                <a:moveTo>
                  <a:pt x="0" y="1110732"/>
                </a:moveTo>
                <a:cubicBezTo>
                  <a:pt x="0" y="497292"/>
                  <a:pt x="497292" y="0"/>
                  <a:pt x="1110732" y="0"/>
                </a:cubicBezTo>
                <a:cubicBezTo>
                  <a:pt x="1724172" y="0"/>
                  <a:pt x="2221464" y="497292"/>
                  <a:pt x="2221464" y="1110732"/>
                </a:cubicBezTo>
                <a:cubicBezTo>
                  <a:pt x="2221464" y="1724172"/>
                  <a:pt x="1724172" y="2221464"/>
                  <a:pt x="1110732" y="2221464"/>
                </a:cubicBezTo>
                <a:cubicBezTo>
                  <a:pt x="497292" y="2221464"/>
                  <a:pt x="0" y="1724172"/>
                  <a:pt x="0" y="1110732"/>
                </a:cubicBezTo>
                <a:close/>
              </a:path>
            </a:pathLst>
          </a:custGeom>
          <a:solidFill>
            <a:schemeClr val="bg1">
              <a:lumMod val="50000"/>
              <a:alpha val="80000"/>
            </a:schemeClr>
          </a:solidFill>
        </p:spPr>
        <p:style>
          <a:lnRef idx="2">
            <a:schemeClr val="lt1">
              <a:hueOff val="0"/>
              <a:satOff val="0"/>
              <a:lumOff val="0"/>
              <a:alphaOff val="0"/>
            </a:schemeClr>
          </a:lnRef>
          <a:fillRef idx="1">
            <a:scrgbClr r="0" g="0" b="0"/>
          </a:fillRef>
          <a:effectRef idx="0">
            <a:schemeClr val="accent1">
              <a:shade val="80000"/>
              <a:alpha val="50000"/>
              <a:hueOff val="-3598"/>
              <a:satOff val="0"/>
              <a:lumOff val="1195"/>
              <a:alphaOff val="10000"/>
            </a:schemeClr>
          </a:effectRef>
          <a:fontRef idx="minor">
            <a:schemeClr val="tx1"/>
          </a:fontRef>
        </p:style>
        <p:txBody>
          <a:bodyPr spcFirstLastPara="0" vert="horz" wrap="square" lIns="447581" tIns="376126" rIns="447581" bIns="376126" numCol="1" spcCol="1270" anchor="ctr" anchorCtr="0">
            <a:noAutofit/>
          </a:bodyPr>
          <a:lstStyle/>
          <a:p>
            <a:pPr lvl="0" indent="449580"/>
            <a:endParaRPr lang="fr-FR" b="1" dirty="0">
              <a:solidFill>
                <a:prstClr val="white"/>
              </a:solidFill>
              <a:latin typeface="Calibri" panose="020F0502020204030204" pitchFamily="34" charset="0"/>
              <a:ea typeface="Calibri" panose="020F0502020204030204" pitchFamily="34" charset="0"/>
            </a:endParaRPr>
          </a:p>
        </p:txBody>
      </p:sp>
      <p:sp>
        <p:nvSpPr>
          <p:cNvPr id="19" name="Forme libre 18"/>
          <p:cNvSpPr/>
          <p:nvPr/>
        </p:nvSpPr>
        <p:spPr>
          <a:xfrm>
            <a:off x="4138920" y="2227050"/>
            <a:ext cx="2221464" cy="2221464"/>
          </a:xfrm>
          <a:custGeom>
            <a:avLst/>
            <a:gdLst>
              <a:gd name="connsiteX0" fmla="*/ 0 w 2221464"/>
              <a:gd name="connsiteY0" fmla="*/ 1110732 h 2221464"/>
              <a:gd name="connsiteX1" fmla="*/ 1110732 w 2221464"/>
              <a:gd name="connsiteY1" fmla="*/ 0 h 2221464"/>
              <a:gd name="connsiteX2" fmla="*/ 2221464 w 2221464"/>
              <a:gd name="connsiteY2" fmla="*/ 1110732 h 2221464"/>
              <a:gd name="connsiteX3" fmla="*/ 1110732 w 2221464"/>
              <a:gd name="connsiteY3" fmla="*/ 2221464 h 2221464"/>
              <a:gd name="connsiteX4" fmla="*/ 0 w 2221464"/>
              <a:gd name="connsiteY4" fmla="*/ 1110732 h 2221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464" h="2221464">
                <a:moveTo>
                  <a:pt x="0" y="1110732"/>
                </a:moveTo>
                <a:cubicBezTo>
                  <a:pt x="0" y="497292"/>
                  <a:pt x="497292" y="0"/>
                  <a:pt x="1110732" y="0"/>
                </a:cubicBezTo>
                <a:cubicBezTo>
                  <a:pt x="1724172" y="0"/>
                  <a:pt x="2221464" y="497292"/>
                  <a:pt x="2221464" y="1110732"/>
                </a:cubicBezTo>
                <a:cubicBezTo>
                  <a:pt x="2221464" y="1724172"/>
                  <a:pt x="1724172" y="2221464"/>
                  <a:pt x="1110732" y="2221464"/>
                </a:cubicBezTo>
                <a:cubicBezTo>
                  <a:pt x="497292" y="2221464"/>
                  <a:pt x="0" y="1724172"/>
                  <a:pt x="0" y="1110732"/>
                </a:cubicBezTo>
                <a:close/>
              </a:path>
            </a:pathLst>
          </a:custGeom>
          <a:solidFill>
            <a:srgbClr val="C00000">
              <a:alpha val="87000"/>
            </a:srgbClr>
          </a:solidFill>
        </p:spPr>
        <p:style>
          <a:lnRef idx="2">
            <a:schemeClr val="lt1">
              <a:hueOff val="0"/>
              <a:satOff val="0"/>
              <a:lumOff val="0"/>
              <a:alphaOff val="0"/>
            </a:schemeClr>
          </a:lnRef>
          <a:fillRef idx="1">
            <a:scrgbClr r="0" g="0" b="0"/>
          </a:fillRef>
          <a:effectRef idx="0">
            <a:schemeClr val="accent1">
              <a:shade val="80000"/>
              <a:alpha val="50000"/>
              <a:hueOff val="-7195"/>
              <a:satOff val="0"/>
              <a:lumOff val="2391"/>
              <a:alphaOff val="20000"/>
            </a:schemeClr>
          </a:effectRef>
          <a:fontRef idx="minor">
            <a:schemeClr val="tx1"/>
          </a:fontRef>
        </p:style>
        <p:txBody>
          <a:bodyPr spcFirstLastPara="0" vert="horz" wrap="square" lIns="447581" tIns="371046" rIns="447581" bIns="371046" numCol="1" spcCol="1270" anchor="ctr" anchorCtr="0">
            <a:noAutofit/>
          </a:bodyPr>
          <a:lstStyle/>
          <a:p>
            <a:pPr lvl="0" indent="449580"/>
            <a:endParaRPr lang="fr-FR" b="1" dirty="0">
              <a:solidFill>
                <a:prstClr val="black"/>
              </a:solidFill>
              <a:latin typeface="Calibri" panose="020F0502020204030204" pitchFamily="34" charset="0"/>
              <a:ea typeface="Calibri" panose="020F0502020204030204" pitchFamily="34" charset="0"/>
            </a:endParaRPr>
          </a:p>
        </p:txBody>
      </p:sp>
      <p:sp>
        <p:nvSpPr>
          <p:cNvPr id="20" name="Forme libre 19"/>
          <p:cNvSpPr/>
          <p:nvPr/>
        </p:nvSpPr>
        <p:spPr>
          <a:xfrm>
            <a:off x="5883069" y="2294105"/>
            <a:ext cx="2221464" cy="2221464"/>
          </a:xfrm>
          <a:custGeom>
            <a:avLst/>
            <a:gdLst>
              <a:gd name="connsiteX0" fmla="*/ 0 w 2221464"/>
              <a:gd name="connsiteY0" fmla="*/ 1110732 h 2221464"/>
              <a:gd name="connsiteX1" fmla="*/ 1110732 w 2221464"/>
              <a:gd name="connsiteY1" fmla="*/ 0 h 2221464"/>
              <a:gd name="connsiteX2" fmla="*/ 2221464 w 2221464"/>
              <a:gd name="connsiteY2" fmla="*/ 1110732 h 2221464"/>
              <a:gd name="connsiteX3" fmla="*/ 1110732 w 2221464"/>
              <a:gd name="connsiteY3" fmla="*/ 2221464 h 2221464"/>
              <a:gd name="connsiteX4" fmla="*/ 0 w 2221464"/>
              <a:gd name="connsiteY4" fmla="*/ 1110732 h 2221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464" h="2221464">
                <a:moveTo>
                  <a:pt x="0" y="1110732"/>
                </a:moveTo>
                <a:cubicBezTo>
                  <a:pt x="0" y="497292"/>
                  <a:pt x="497292" y="0"/>
                  <a:pt x="1110732" y="0"/>
                </a:cubicBezTo>
                <a:cubicBezTo>
                  <a:pt x="1724172" y="0"/>
                  <a:pt x="2221464" y="497292"/>
                  <a:pt x="2221464" y="1110732"/>
                </a:cubicBezTo>
                <a:cubicBezTo>
                  <a:pt x="2221464" y="1724172"/>
                  <a:pt x="1724172" y="2221464"/>
                  <a:pt x="1110732" y="2221464"/>
                </a:cubicBezTo>
                <a:cubicBezTo>
                  <a:pt x="497292" y="2221464"/>
                  <a:pt x="0" y="1724172"/>
                  <a:pt x="0" y="1110732"/>
                </a:cubicBezTo>
                <a:close/>
              </a:path>
            </a:pathLst>
          </a:custGeom>
          <a:solidFill>
            <a:srgbClr val="D4D4D4">
              <a:alpha val="80000"/>
            </a:srgbClr>
          </a:solidFill>
          <a:ln>
            <a:solidFill>
              <a:schemeClr val="bg1"/>
            </a:solidFill>
          </a:ln>
        </p:spPr>
        <p:style>
          <a:lnRef idx="2">
            <a:scrgbClr r="0" g="0" b="0"/>
          </a:lnRef>
          <a:fillRef idx="1">
            <a:scrgbClr r="0" g="0" b="0"/>
          </a:fillRef>
          <a:effectRef idx="0">
            <a:schemeClr val="accent1">
              <a:shade val="80000"/>
              <a:alpha val="50000"/>
              <a:hueOff val="-10793"/>
              <a:satOff val="0"/>
              <a:lumOff val="3586"/>
              <a:alphaOff val="30000"/>
            </a:schemeClr>
          </a:effectRef>
          <a:fontRef idx="minor">
            <a:schemeClr val="tx1"/>
          </a:fontRef>
        </p:style>
        <p:txBody>
          <a:bodyPr spcFirstLastPara="0" vert="horz" wrap="square" lIns="447581" tIns="393906" rIns="447581" bIns="393906" numCol="1" spcCol="1270" anchor="ctr" anchorCtr="0">
            <a:noAutofit/>
          </a:bodyPr>
          <a:lstStyle/>
          <a:p>
            <a:pPr lvl="0" algn="ctr" defTabSz="1377950">
              <a:lnSpc>
                <a:spcPct val="90000"/>
              </a:lnSpc>
              <a:spcBef>
                <a:spcPct val="0"/>
              </a:spcBef>
              <a:spcAft>
                <a:spcPct val="35000"/>
              </a:spcAft>
            </a:pPr>
            <a:endParaRPr lang="en-US" sz="3100" b="1" dirty="0">
              <a:solidFill>
                <a:prstClr val="white"/>
              </a:solidFill>
            </a:endParaRPr>
          </a:p>
        </p:txBody>
      </p:sp>
      <p:cxnSp>
        <p:nvCxnSpPr>
          <p:cNvPr id="24" name="Straight Connector 4"/>
          <p:cNvCxnSpPr/>
          <p:nvPr/>
        </p:nvCxnSpPr>
        <p:spPr>
          <a:xfrm flipH="1" flipV="1">
            <a:off x="3741038" y="4634702"/>
            <a:ext cx="695132" cy="531273"/>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5"/>
          <p:cNvCxnSpPr/>
          <p:nvPr/>
        </p:nvCxnSpPr>
        <p:spPr>
          <a:xfrm rot="5400000" flipH="1">
            <a:off x="4953794" y="4936581"/>
            <a:ext cx="457200" cy="1588"/>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6"/>
          <p:cNvCxnSpPr/>
          <p:nvPr/>
        </p:nvCxnSpPr>
        <p:spPr>
          <a:xfrm rot="5400000" flipH="1">
            <a:off x="6877844" y="4936581"/>
            <a:ext cx="457200" cy="1588"/>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7"/>
          <p:cNvCxnSpPr/>
          <p:nvPr/>
        </p:nvCxnSpPr>
        <p:spPr>
          <a:xfrm flipV="1">
            <a:off x="8086564" y="4593569"/>
            <a:ext cx="483504" cy="572406"/>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 name="Forme libre 27"/>
          <p:cNvSpPr/>
          <p:nvPr/>
        </p:nvSpPr>
        <p:spPr>
          <a:xfrm>
            <a:off x="7687341" y="2271430"/>
            <a:ext cx="2221464" cy="2221464"/>
          </a:xfrm>
          <a:custGeom>
            <a:avLst/>
            <a:gdLst>
              <a:gd name="connsiteX0" fmla="*/ 0 w 2221464"/>
              <a:gd name="connsiteY0" fmla="*/ 1110732 h 2221464"/>
              <a:gd name="connsiteX1" fmla="*/ 1110732 w 2221464"/>
              <a:gd name="connsiteY1" fmla="*/ 0 h 2221464"/>
              <a:gd name="connsiteX2" fmla="*/ 2221464 w 2221464"/>
              <a:gd name="connsiteY2" fmla="*/ 1110732 h 2221464"/>
              <a:gd name="connsiteX3" fmla="*/ 1110732 w 2221464"/>
              <a:gd name="connsiteY3" fmla="*/ 2221464 h 2221464"/>
              <a:gd name="connsiteX4" fmla="*/ 0 w 2221464"/>
              <a:gd name="connsiteY4" fmla="*/ 1110732 h 2221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464" h="2221464">
                <a:moveTo>
                  <a:pt x="0" y="1110732"/>
                </a:moveTo>
                <a:cubicBezTo>
                  <a:pt x="0" y="497292"/>
                  <a:pt x="497292" y="0"/>
                  <a:pt x="1110732" y="0"/>
                </a:cubicBezTo>
                <a:cubicBezTo>
                  <a:pt x="1724172" y="0"/>
                  <a:pt x="2221464" y="497292"/>
                  <a:pt x="2221464" y="1110732"/>
                </a:cubicBezTo>
                <a:cubicBezTo>
                  <a:pt x="2221464" y="1724172"/>
                  <a:pt x="1724172" y="2221464"/>
                  <a:pt x="1110732" y="2221464"/>
                </a:cubicBezTo>
                <a:cubicBezTo>
                  <a:pt x="497292" y="2221464"/>
                  <a:pt x="0" y="1724172"/>
                  <a:pt x="0" y="1110732"/>
                </a:cubicBezTo>
                <a:close/>
              </a:path>
            </a:pathLst>
          </a:custGeom>
          <a:solidFill>
            <a:srgbClr val="A72929">
              <a:alpha val="80000"/>
            </a:srgbClr>
          </a:solidFill>
          <a:ln>
            <a:solidFill>
              <a:schemeClr val="bg1"/>
            </a:solidFill>
          </a:ln>
        </p:spPr>
        <p:style>
          <a:lnRef idx="2">
            <a:scrgbClr r="0" g="0" b="0"/>
          </a:lnRef>
          <a:fillRef idx="1">
            <a:scrgbClr r="0" g="0" b="0"/>
          </a:fillRef>
          <a:effectRef idx="0">
            <a:schemeClr val="accent1">
              <a:shade val="80000"/>
              <a:alpha val="50000"/>
              <a:hueOff val="-10793"/>
              <a:satOff val="0"/>
              <a:lumOff val="3586"/>
              <a:alphaOff val="30000"/>
            </a:schemeClr>
          </a:effectRef>
          <a:fontRef idx="minor">
            <a:schemeClr val="tx1"/>
          </a:fontRef>
        </p:style>
        <p:txBody>
          <a:bodyPr spcFirstLastPara="0" vert="horz" wrap="square" lIns="447581" tIns="393906" rIns="447581" bIns="393906" numCol="1" spcCol="1270" anchor="ctr" anchorCtr="0">
            <a:noAutofit/>
          </a:bodyPr>
          <a:lstStyle/>
          <a:p>
            <a:pPr lvl="0" algn="ctr" defTabSz="1377950">
              <a:lnSpc>
                <a:spcPct val="90000"/>
              </a:lnSpc>
              <a:spcBef>
                <a:spcPct val="0"/>
              </a:spcBef>
              <a:spcAft>
                <a:spcPct val="35000"/>
              </a:spcAft>
            </a:pPr>
            <a:endParaRPr lang="en-US" sz="3100" b="1" dirty="0">
              <a:solidFill>
                <a:prstClr val="white"/>
              </a:solidFill>
            </a:endParaRPr>
          </a:p>
        </p:txBody>
      </p:sp>
      <p:sp>
        <p:nvSpPr>
          <p:cNvPr id="29" name="ZoneTexte 28"/>
          <p:cNvSpPr txBox="1"/>
          <p:nvPr/>
        </p:nvSpPr>
        <p:spPr>
          <a:xfrm>
            <a:off x="6208106" y="2994105"/>
            <a:ext cx="1560431" cy="590931"/>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2">
                    <a:lumMod val="25000"/>
                  </a:schemeClr>
                </a:solidFill>
                <a:latin typeface="Calibri" panose="020F0502020204030204" pitchFamily="34" charset="0"/>
              </a:rPr>
              <a:t>La pro-activité pour équiper</a:t>
            </a:r>
            <a:endParaRPr lang="en-US" sz="3100" b="1" dirty="0">
              <a:solidFill>
                <a:prstClr val="white"/>
              </a:solidFill>
            </a:endParaRPr>
          </a:p>
        </p:txBody>
      </p:sp>
      <p:sp>
        <p:nvSpPr>
          <p:cNvPr id="30" name="ZoneTexte 29"/>
          <p:cNvSpPr txBox="1"/>
          <p:nvPr/>
        </p:nvSpPr>
        <p:spPr>
          <a:xfrm>
            <a:off x="8122426" y="2962659"/>
            <a:ext cx="1477584"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sp>
        <p:nvSpPr>
          <p:cNvPr id="31" name="ZoneTexte 30"/>
          <p:cNvSpPr txBox="1"/>
          <p:nvPr/>
        </p:nvSpPr>
        <p:spPr>
          <a:xfrm>
            <a:off x="4138920" y="2827906"/>
            <a:ext cx="1831350" cy="923330"/>
          </a:xfrm>
          <a:prstGeom prst="rect">
            <a:avLst/>
          </a:prstGeom>
          <a:noFill/>
        </p:spPr>
        <p:txBody>
          <a:bodyPr wrap="square" rtlCol="0">
            <a:spAutoFit/>
          </a:bodyPr>
          <a:lstStyle/>
          <a:p>
            <a:pPr algn="ctr"/>
            <a:r>
              <a:rPr lang="fr-FR" b="1" dirty="0" smtClean="0">
                <a:solidFill>
                  <a:schemeClr val="bg1"/>
                </a:solidFill>
              </a:rPr>
              <a:t>La proximité par </a:t>
            </a:r>
          </a:p>
          <a:p>
            <a:pPr algn="ctr"/>
            <a:r>
              <a:rPr lang="fr-FR" b="1" dirty="0" smtClean="0">
                <a:solidFill>
                  <a:schemeClr val="bg1"/>
                </a:solidFill>
              </a:rPr>
              <a:t>la pro-activité</a:t>
            </a:r>
            <a:endParaRPr lang="fr-FR" b="1" dirty="0">
              <a:solidFill>
                <a:schemeClr val="bg1"/>
              </a:solidFill>
            </a:endParaRPr>
          </a:p>
        </p:txBody>
      </p:sp>
      <p:sp>
        <p:nvSpPr>
          <p:cNvPr id="32" name="ZoneTexte 31"/>
          <p:cNvSpPr txBox="1"/>
          <p:nvPr/>
        </p:nvSpPr>
        <p:spPr>
          <a:xfrm>
            <a:off x="2328727" y="2827906"/>
            <a:ext cx="1837271" cy="923330"/>
          </a:xfrm>
          <a:prstGeom prst="rect">
            <a:avLst/>
          </a:prstGeom>
          <a:noFill/>
        </p:spPr>
        <p:txBody>
          <a:bodyPr wrap="square" rtlCol="0">
            <a:spAutoFit/>
          </a:bodyPr>
          <a:lstStyle/>
          <a:p>
            <a:pPr algn="ctr"/>
            <a:r>
              <a:rPr lang="fr-FR" b="1" dirty="0" smtClean="0">
                <a:solidFill>
                  <a:schemeClr val="bg1"/>
                </a:solidFill>
              </a:rPr>
              <a:t>L’équipement au service de la proximité</a:t>
            </a:r>
            <a:endParaRPr lang="fr-FR" b="1" dirty="0">
              <a:solidFill>
                <a:schemeClr val="bg1"/>
              </a:solidFill>
            </a:endParaRPr>
          </a:p>
        </p:txBody>
      </p:sp>
    </p:spTree>
    <p:extLst>
      <p:ext uri="{BB962C8B-B14F-4D97-AF65-F5344CB8AC3E}">
        <p14:creationId xmlns:p14="http://schemas.microsoft.com/office/powerpoint/2010/main" val="1729573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r>
              <a:rPr lang="fr-FR" sz="1600" b="1" dirty="0">
                <a:latin typeface="Arial Black" panose="020B0A04020102020204" pitchFamily="34" charset="0"/>
              </a:rPr>
              <a:t>Un Challenge Collectif pour booster la </a:t>
            </a:r>
            <a:r>
              <a:rPr lang="fr-FR" sz="1600" b="1" dirty="0" smtClean="0">
                <a:latin typeface="Arial Black" panose="020B0A04020102020204" pitchFamily="34" charset="0"/>
              </a:rPr>
              <a:t>performance  </a:t>
            </a:r>
            <a:endParaRPr lang="fr-FR" sz="1600" dirty="0"/>
          </a:p>
        </p:txBody>
      </p:sp>
      <p:sp>
        <p:nvSpPr>
          <p:cNvPr id="30" name="ZoneTexte 29"/>
          <p:cNvSpPr txBox="1"/>
          <p:nvPr/>
        </p:nvSpPr>
        <p:spPr>
          <a:xfrm>
            <a:off x="8122426" y="2962659"/>
            <a:ext cx="1477584"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sp>
        <p:nvSpPr>
          <p:cNvPr id="31" name="ZoneTexte 30"/>
          <p:cNvSpPr txBox="1"/>
          <p:nvPr/>
        </p:nvSpPr>
        <p:spPr>
          <a:xfrm>
            <a:off x="4343468" y="2827906"/>
            <a:ext cx="1521708" cy="923330"/>
          </a:xfrm>
          <a:prstGeom prst="rect">
            <a:avLst/>
          </a:prstGeom>
          <a:noFill/>
        </p:spPr>
        <p:txBody>
          <a:bodyPr wrap="square" rtlCol="0">
            <a:spAutoFit/>
          </a:bodyPr>
          <a:lstStyle/>
          <a:p>
            <a:pPr algn="ctr"/>
            <a:r>
              <a:rPr lang="fr-FR" b="1" dirty="0" smtClean="0">
                <a:solidFill>
                  <a:schemeClr val="bg1"/>
                </a:solidFill>
              </a:rPr>
              <a:t>La proximité par </a:t>
            </a:r>
          </a:p>
          <a:p>
            <a:pPr algn="ctr"/>
            <a:r>
              <a:rPr lang="fr-FR" b="1" dirty="0" smtClean="0">
                <a:solidFill>
                  <a:schemeClr val="bg1"/>
                </a:solidFill>
              </a:rPr>
              <a:t>la pro-activité</a:t>
            </a:r>
            <a:endParaRPr lang="fr-FR" b="1" dirty="0">
              <a:solidFill>
                <a:schemeClr val="bg1"/>
              </a:solidFill>
            </a:endParaRPr>
          </a:p>
        </p:txBody>
      </p:sp>
      <p:sp>
        <p:nvSpPr>
          <p:cNvPr id="40" name="Espace réservé du texte 2"/>
          <p:cNvSpPr txBox="1">
            <a:spLocks/>
          </p:cNvSpPr>
          <p:nvPr/>
        </p:nvSpPr>
        <p:spPr>
          <a:xfrm>
            <a:off x="971029" y="1069560"/>
            <a:ext cx="9738360" cy="598652"/>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dirty="0" smtClean="0">
                <a:solidFill>
                  <a:srgbClr val="C00000"/>
                </a:solidFill>
              </a:rPr>
              <a:t>6 critères</a:t>
            </a:r>
            <a:endParaRPr lang="fr-FR" sz="1600" b="1" dirty="0">
              <a:solidFill>
                <a:srgbClr val="C00000"/>
              </a:solidFill>
            </a:endParaRPr>
          </a:p>
        </p:txBody>
      </p:sp>
      <p:graphicFrame>
        <p:nvGraphicFramePr>
          <p:cNvPr id="13" name="Tableau 12"/>
          <p:cNvGraphicFramePr>
            <a:graphicFrameLocks noGrp="1"/>
          </p:cNvGraphicFramePr>
          <p:nvPr>
            <p:extLst/>
          </p:nvPr>
        </p:nvGraphicFramePr>
        <p:xfrm>
          <a:off x="971029" y="1949985"/>
          <a:ext cx="10673799" cy="3515200"/>
        </p:xfrm>
        <a:graphic>
          <a:graphicData uri="http://schemas.openxmlformats.org/drawingml/2006/table">
            <a:tbl>
              <a:tblPr/>
              <a:tblGrid>
                <a:gridCol w="1439711">
                  <a:extLst>
                    <a:ext uri="{9D8B030D-6E8A-4147-A177-3AD203B41FA5}">
                      <a16:colId xmlns:a16="http://schemas.microsoft.com/office/drawing/2014/main" val="20001"/>
                    </a:ext>
                  </a:extLst>
                </a:gridCol>
                <a:gridCol w="866797">
                  <a:extLst>
                    <a:ext uri="{9D8B030D-6E8A-4147-A177-3AD203B41FA5}">
                      <a16:colId xmlns:a16="http://schemas.microsoft.com/office/drawing/2014/main" val="589378436"/>
                    </a:ext>
                  </a:extLst>
                </a:gridCol>
                <a:gridCol w="1384591">
                  <a:extLst>
                    <a:ext uri="{9D8B030D-6E8A-4147-A177-3AD203B41FA5}">
                      <a16:colId xmlns:a16="http://schemas.microsoft.com/office/drawing/2014/main" val="20003"/>
                    </a:ext>
                  </a:extLst>
                </a:gridCol>
                <a:gridCol w="1460495">
                  <a:extLst>
                    <a:ext uri="{9D8B030D-6E8A-4147-A177-3AD203B41FA5}">
                      <a16:colId xmlns:a16="http://schemas.microsoft.com/office/drawing/2014/main" val="20005"/>
                    </a:ext>
                  </a:extLst>
                </a:gridCol>
                <a:gridCol w="1416255">
                  <a:extLst>
                    <a:ext uri="{9D8B030D-6E8A-4147-A177-3AD203B41FA5}">
                      <a16:colId xmlns:a16="http://schemas.microsoft.com/office/drawing/2014/main" val="1322443163"/>
                    </a:ext>
                  </a:extLst>
                </a:gridCol>
                <a:gridCol w="1368650">
                  <a:extLst>
                    <a:ext uri="{9D8B030D-6E8A-4147-A177-3AD203B41FA5}">
                      <a16:colId xmlns:a16="http://schemas.microsoft.com/office/drawing/2014/main" val="4042177235"/>
                    </a:ext>
                  </a:extLst>
                </a:gridCol>
                <a:gridCol w="1368650">
                  <a:extLst>
                    <a:ext uri="{9D8B030D-6E8A-4147-A177-3AD203B41FA5}">
                      <a16:colId xmlns:a16="http://schemas.microsoft.com/office/drawing/2014/main" val="2059977731"/>
                    </a:ext>
                  </a:extLst>
                </a:gridCol>
                <a:gridCol w="1368650">
                  <a:extLst>
                    <a:ext uri="{9D8B030D-6E8A-4147-A177-3AD203B41FA5}">
                      <a16:colId xmlns:a16="http://schemas.microsoft.com/office/drawing/2014/main" val="3493293326"/>
                    </a:ext>
                  </a:extLst>
                </a:gridCol>
              </a:tblGrid>
              <a:tr h="374749">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Monétique</a:t>
                      </a:r>
                      <a:r>
                        <a:rPr lang="fr-FR" sz="1100" b="1" i="0" u="none" strike="noStrike" baseline="0" dirty="0" smtClean="0">
                          <a:solidFill>
                            <a:schemeClr val="bg1"/>
                          </a:solidFill>
                          <a:effectLst/>
                          <a:latin typeface="Calibri"/>
                        </a:rPr>
                        <a:t>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err="1" smtClean="0">
                          <a:solidFill>
                            <a:schemeClr val="bg1"/>
                          </a:solidFill>
                          <a:effectLst/>
                          <a:latin typeface="Calibri"/>
                        </a:rPr>
                        <a:t>Iard</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Prévoyance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fr-FR" sz="1100" b="1" i="0" u="none" strike="noStrike" dirty="0" smtClean="0">
                          <a:solidFill>
                            <a:schemeClr val="bg1"/>
                          </a:solidFill>
                          <a:effectLst/>
                          <a:latin typeface="Calibri"/>
                        </a:rPr>
                        <a:t>Ingénierie Sociale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406268">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Forfait</a:t>
                      </a:r>
                      <a:r>
                        <a:rPr lang="fr-FR" sz="800" b="1" i="0" u="none" strike="noStrike" baseline="0" dirty="0" smtClean="0">
                          <a:solidFill>
                            <a:schemeClr val="bg1"/>
                          </a:solidFill>
                          <a:effectLst/>
                          <a:latin typeface="Calibri" panose="020F0502020204030204" pitchFamily="34" charset="0"/>
                        </a:rPr>
                        <a:t>s Pros</a:t>
                      </a:r>
                    </a:p>
                    <a:p>
                      <a:pPr algn="ctr" fontAlgn="ctr"/>
                      <a:r>
                        <a:rPr lang="fr-FR" sz="800" b="1" i="0" u="none" strike="noStrike" baseline="0" dirty="0" smtClean="0">
                          <a:solidFill>
                            <a:schemeClr val="bg1"/>
                          </a:solidFill>
                          <a:effectLst/>
                          <a:latin typeface="Calibri" panose="020F0502020204030204" pitchFamily="34" charset="0"/>
                        </a:rPr>
                        <a:t>hors Association hors </a:t>
                      </a:r>
                      <a:r>
                        <a:rPr lang="fr-FR" sz="800" b="1" i="0" u="none" strike="noStrike" baseline="0" dirty="0" err="1" smtClean="0">
                          <a:solidFill>
                            <a:schemeClr val="bg1"/>
                          </a:solidFill>
                          <a:effectLst/>
                          <a:latin typeface="Calibri" panose="020F0502020204030204" pitchFamily="34" charset="0"/>
                        </a:rPr>
                        <a:t>viti</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Cartes visa Business DD, Gold</a:t>
                      </a:r>
                      <a:r>
                        <a:rPr lang="fr-FR" sz="800" b="1" i="0" u="none" strike="noStrike" baseline="0" dirty="0" smtClean="0">
                          <a:solidFill>
                            <a:schemeClr val="bg1"/>
                          </a:solidFill>
                          <a:effectLst/>
                          <a:latin typeface="Calibri" panose="020F0502020204030204" pitchFamily="34" charset="0"/>
                        </a:rPr>
                        <a:t> DD, Platinum (y compris montée en gamme)</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a:t>
                      </a:r>
                      <a:r>
                        <a:rPr lang="fr-FR" sz="800" b="1" i="0" u="none" strike="noStrike" dirty="0" err="1" smtClean="0">
                          <a:solidFill>
                            <a:schemeClr val="bg1"/>
                          </a:solidFill>
                          <a:effectLst/>
                          <a:latin typeface="Calibri" panose="020F0502020204030204" pitchFamily="34" charset="0"/>
                        </a:rPr>
                        <a:t>Tpe</a:t>
                      </a:r>
                      <a:r>
                        <a:rPr lang="fr-FR" sz="800" b="1" i="0" u="none" strike="noStrike" dirty="0" smtClean="0">
                          <a:solidFill>
                            <a:schemeClr val="bg1"/>
                          </a:solidFill>
                          <a:effectLst/>
                          <a:latin typeface="Calibri" panose="020F0502020204030204" pitchFamily="34" charset="0"/>
                        </a:rPr>
                        <a:t> + </a:t>
                      </a:r>
                      <a:r>
                        <a:rPr lang="fr-FR" sz="800" b="1" i="0" u="none" strike="noStrike" dirty="0" err="1" smtClean="0">
                          <a:solidFill>
                            <a:schemeClr val="bg1"/>
                          </a:solidFill>
                          <a:effectLst/>
                          <a:latin typeface="Calibri" panose="020F0502020204030204" pitchFamily="34" charset="0"/>
                        </a:rPr>
                        <a:t>Proxi</a:t>
                      </a:r>
                      <a:r>
                        <a:rPr lang="fr-FR" sz="800" b="1" i="0" u="none" strike="noStrike" dirty="0" smtClean="0">
                          <a:solidFill>
                            <a:schemeClr val="bg1"/>
                          </a:solidFill>
                          <a:effectLst/>
                          <a:latin typeface="Calibri" panose="020F0502020204030204" pitchFamily="34" charset="0"/>
                        </a:rPr>
                        <a:t> / BOOSTPAY /</a:t>
                      </a:r>
                      <a:r>
                        <a:rPr lang="fr-FR" sz="800" b="1" i="0" u="none" strike="noStrike" baseline="0" dirty="0" smtClean="0">
                          <a:solidFill>
                            <a:schemeClr val="bg1"/>
                          </a:solidFill>
                          <a:effectLst/>
                          <a:latin typeface="Calibri" panose="020F0502020204030204" pitchFamily="34" charset="0"/>
                        </a:rPr>
                        <a:t> </a:t>
                      </a:r>
                      <a:r>
                        <a:rPr lang="fr-FR" sz="800" b="1" i="0" u="none" strike="noStrike" dirty="0" err="1" smtClean="0">
                          <a:solidFill>
                            <a:schemeClr val="bg1"/>
                          </a:solidFill>
                          <a:effectLst/>
                          <a:latin typeface="Calibri" panose="020F0502020204030204" pitchFamily="34" charset="0"/>
                        </a:rPr>
                        <a:t>Payplug</a:t>
                      </a:r>
                      <a:r>
                        <a:rPr lang="fr-FR" sz="800" b="1" i="0" u="none" strike="noStrike" dirty="0" smtClean="0">
                          <a:solidFill>
                            <a:schemeClr val="bg1"/>
                          </a:solidFill>
                          <a:effectLst/>
                          <a:latin typeface="Calibri" panose="020F0502020204030204" pitchFamily="34" charset="0"/>
                        </a:rPr>
                        <a:t> / SP+/JPEL / </a:t>
                      </a:r>
                      <a:r>
                        <a:rPr lang="fr-FR" sz="800" b="1" i="0" u="none" strike="noStrike" dirty="0" err="1" smtClean="0">
                          <a:solidFill>
                            <a:schemeClr val="bg1"/>
                          </a:solidFill>
                          <a:effectLst/>
                          <a:latin typeface="Calibri" panose="020F0502020204030204" pitchFamily="34" charset="0"/>
                        </a:rPr>
                        <a:t>Iz</a:t>
                      </a:r>
                      <a:r>
                        <a:rPr lang="fr-FR" sz="800" b="1" i="0" u="none" strike="noStrike" dirty="0" smtClean="0">
                          <a:solidFill>
                            <a:schemeClr val="bg1"/>
                          </a:solidFill>
                          <a:effectLst/>
                          <a:latin typeface="Calibri" panose="020F0502020204030204" pitchFamily="34" charset="0"/>
                        </a:rPr>
                        <a:t> e commerce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MR/Auto pro /Santé collective</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Prévoyance Pro/PAP/</a:t>
                      </a:r>
                    </a:p>
                    <a:p>
                      <a:pPr algn="ctr" fontAlgn="ctr"/>
                      <a:r>
                        <a:rPr lang="fr-FR" sz="800" b="1" i="0" u="none" strike="noStrike" dirty="0" smtClean="0">
                          <a:solidFill>
                            <a:schemeClr val="bg1"/>
                          </a:solidFill>
                          <a:effectLst/>
                          <a:latin typeface="Calibri" panose="020F0502020204030204" pitchFamily="34" charset="0"/>
                        </a:rPr>
                        <a:t>Santé individuelle/</a:t>
                      </a:r>
                    </a:p>
                    <a:p>
                      <a:pPr algn="ctr" fontAlgn="ctr"/>
                      <a:r>
                        <a:rPr lang="fr-FR" sz="800" b="1" i="0" u="none" strike="noStrike" dirty="0" smtClean="0">
                          <a:solidFill>
                            <a:schemeClr val="bg1"/>
                          </a:solidFill>
                          <a:effectLst/>
                          <a:latin typeface="Calibri" panose="020F0502020204030204" pitchFamily="34" charset="0"/>
                        </a:rPr>
                        <a:t>Retraite (</a:t>
                      </a:r>
                      <a:r>
                        <a:rPr lang="fr-FR" sz="800" b="1" i="0" u="none" strike="noStrike" dirty="0" err="1" smtClean="0">
                          <a:solidFill>
                            <a:schemeClr val="bg1"/>
                          </a:solidFill>
                          <a:effectLst/>
                          <a:latin typeface="Calibri" panose="020F0502020204030204" pitchFamily="34" charset="0"/>
                        </a:rPr>
                        <a:t>yc</a:t>
                      </a:r>
                      <a:r>
                        <a:rPr lang="fr-FR" sz="800" b="1" i="0" u="none" strike="noStrike" dirty="0" smtClean="0">
                          <a:solidFill>
                            <a:schemeClr val="bg1"/>
                          </a:solidFill>
                          <a:effectLst/>
                          <a:latin typeface="Calibri" panose="020F0502020204030204" pitchFamily="34" charset="0"/>
                        </a:rPr>
                        <a:t> PERI)</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BOX, ESPL, Intéressement</a:t>
                      </a:r>
                    </a:p>
                    <a:p>
                      <a:pPr algn="ctr" fontAlgn="ct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628033597"/>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Réalisation hebdo</a:t>
                      </a:r>
                    </a:p>
                    <a:p>
                      <a:pPr algn="ctr" fontAlgn="ctr"/>
                      <a:r>
                        <a:rPr lang="fr-FR" sz="1100" b="1" i="0" u="none" strike="noStrike" dirty="0" smtClean="0">
                          <a:solidFill>
                            <a:srgbClr val="C00000"/>
                          </a:solidFill>
                          <a:effectLst/>
                          <a:latin typeface="Calibri"/>
                        </a:rPr>
                        <a:t>24</a:t>
                      </a:r>
                      <a:r>
                        <a:rPr lang="fr-FR" sz="1100" b="1" i="0" u="none" strike="noStrike" baseline="0" dirty="0" smtClean="0">
                          <a:solidFill>
                            <a:srgbClr val="C00000"/>
                          </a:solidFill>
                          <a:effectLst/>
                          <a:latin typeface="Calibri"/>
                        </a:rPr>
                        <a:t> avril (16 semaines)</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90</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107</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65000"/>
                              <a:lumOff val="35000"/>
                            </a:schemeClr>
                          </a:solidFill>
                          <a:effectLst/>
                          <a:latin typeface="Calibri"/>
                        </a:rPr>
                        <a:t>11 (fin Mars)</a:t>
                      </a:r>
                      <a:endParaRPr lang="fr-FR" sz="1100" b="1" i="0" u="none" strike="noStrike" dirty="0">
                        <a:solidFill>
                          <a:schemeClr val="tx1">
                            <a:lumMod val="65000"/>
                            <a:lumOff val="3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p>
                      <a:pPr algn="ctr" fontAlgn="ctr"/>
                      <a:r>
                        <a:rPr lang="fr-FR" sz="1100" b="1" i="0" u="none" strike="noStrike" dirty="0" smtClean="0">
                          <a:solidFill>
                            <a:schemeClr val="tx1">
                              <a:lumMod val="75000"/>
                              <a:lumOff val="25000"/>
                            </a:schemeClr>
                          </a:solidFill>
                          <a:effectLst/>
                          <a:latin typeface="Calibri"/>
                        </a:rPr>
                        <a:t>13</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p>
                      <a:pPr algn="ctr" fontAlgn="ctr"/>
                      <a:r>
                        <a:rPr lang="fr-FR" sz="1100" b="1" i="0" u="none" strike="noStrike" dirty="0" smtClean="0">
                          <a:solidFill>
                            <a:schemeClr val="tx1">
                              <a:lumMod val="75000"/>
                              <a:lumOff val="25000"/>
                            </a:schemeClr>
                          </a:solidFill>
                          <a:effectLst/>
                          <a:latin typeface="Calibri"/>
                        </a:rPr>
                        <a:t>19</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10</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Tempo Hebdo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p>
                      <a:pPr algn="ctr" fontAlgn="ctr"/>
                      <a:r>
                        <a:rPr lang="fr-FR" sz="1100" b="1" i="0" u="none" strike="noStrike" dirty="0" smtClean="0">
                          <a:solidFill>
                            <a:schemeClr val="tx1">
                              <a:lumMod val="75000"/>
                              <a:lumOff val="25000"/>
                            </a:schemeClr>
                          </a:solidFill>
                          <a:effectLst/>
                          <a:latin typeface="Calibri"/>
                        </a:rPr>
                        <a:t>90</a:t>
                      </a:r>
                    </a:p>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113</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29</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p>
                      <a:pPr algn="ctr" fontAlgn="ctr"/>
                      <a:r>
                        <a:rPr lang="fr-FR" sz="1100" b="1" i="0" u="none" strike="noStrike" dirty="0" smtClean="0">
                          <a:solidFill>
                            <a:schemeClr val="tx1">
                              <a:lumMod val="75000"/>
                              <a:lumOff val="25000"/>
                            </a:schemeClr>
                          </a:solidFill>
                          <a:effectLst/>
                          <a:latin typeface="Calibri"/>
                        </a:rPr>
                        <a:t>20</a:t>
                      </a:r>
                    </a:p>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33</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13</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532115">
                <a:tc gridSpan="2">
                  <a:txBody>
                    <a:bodyPr/>
                    <a:lstStyle/>
                    <a:p>
                      <a:pPr algn="ctr" fontAlgn="ctr"/>
                      <a:r>
                        <a:rPr lang="fr-FR" sz="1100" b="1" i="0" u="none" strike="noStrike" dirty="0" smtClean="0">
                          <a:solidFill>
                            <a:srgbClr val="C00000"/>
                          </a:solidFill>
                          <a:effectLst/>
                          <a:latin typeface="Calibri"/>
                        </a:rPr>
                        <a:t>Objectif Hebdo Challenge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p>
                      <a:pPr algn="ctr" fontAlgn="ctr"/>
                      <a:r>
                        <a:rPr lang="fr-FR" sz="1100" b="1" i="0" u="none" strike="noStrike" dirty="0" smtClean="0">
                          <a:solidFill>
                            <a:schemeClr val="tx1">
                              <a:lumMod val="75000"/>
                              <a:lumOff val="25000"/>
                            </a:schemeClr>
                          </a:solidFill>
                          <a:effectLst/>
                          <a:latin typeface="Calibri"/>
                        </a:rPr>
                        <a:t>92</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126</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31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31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47</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31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2405329"/>
                  </a:ext>
                </a:extLst>
              </a:tr>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Objectif Challenge</a:t>
                      </a:r>
                    </a:p>
                    <a:p>
                      <a:pPr algn="ctr" fontAlgn="ctr"/>
                      <a:r>
                        <a:rPr lang="fr-FR" sz="1400" b="1" i="0" u="none" strike="noStrike" dirty="0" smtClean="0">
                          <a:solidFill>
                            <a:srgbClr val="C00000"/>
                          </a:solidFill>
                          <a:effectLst/>
                          <a:latin typeface="Calibri"/>
                        </a:rPr>
                        <a:t>CAPRO</a:t>
                      </a:r>
                      <a:endParaRPr lang="fr-FR" sz="1400" b="1" i="0" u="none" strike="noStrike" dirty="0" smtClean="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Total sur 8 semaines</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600" b="1" i="0" u="none" strike="noStrike" dirty="0" smtClean="0">
                          <a:solidFill>
                            <a:srgbClr val="C00000"/>
                          </a:solidFill>
                          <a:effectLst/>
                          <a:latin typeface="Calibri" panose="020F0502020204030204" pitchFamily="34" charset="0"/>
                          <a:cs typeface="Calibri" panose="020F0502020204030204" pitchFamily="34" charset="0"/>
                        </a:rPr>
                        <a:t>12</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16</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4</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4</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6</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600" b="1" i="0" u="none" strike="noStrike" dirty="0" smtClean="0">
                          <a:solidFill>
                            <a:srgbClr val="C00000"/>
                          </a:solidFill>
                          <a:effectLst/>
                          <a:latin typeface="Calibri"/>
                        </a:rPr>
                        <a:t>4</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Objectif Challenge</a:t>
                      </a:r>
                    </a:p>
                    <a:p>
                      <a:pPr algn="ctr" fontAlgn="ctr"/>
                      <a:r>
                        <a:rPr lang="fr-FR" sz="1400" b="1" i="0" u="none" strike="noStrike" dirty="0" smtClean="0">
                          <a:solidFill>
                            <a:srgbClr val="C00000"/>
                          </a:solidFill>
                          <a:effectLst/>
                          <a:latin typeface="Calibri"/>
                        </a:rPr>
                        <a:t>CAEXPERT</a:t>
                      </a:r>
                      <a:endParaRPr lang="fr-FR" sz="1400" b="1" i="0" u="none" strike="noStrike" dirty="0" smtClean="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Total sur 8 semaines</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600" b="1" i="0" u="none" strike="noStrike" dirty="0" smtClean="0">
                          <a:solidFill>
                            <a:srgbClr val="C00000"/>
                          </a:solidFill>
                          <a:effectLst/>
                          <a:latin typeface="Calibri" panose="020F0502020204030204" pitchFamily="34" charset="0"/>
                          <a:cs typeface="Calibri" panose="020F0502020204030204" pitchFamily="34" charset="0"/>
                        </a:rPr>
                        <a:t>4</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8</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2</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2</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3</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600" b="1" i="0" u="none" strike="noStrike" dirty="0" smtClean="0">
                          <a:solidFill>
                            <a:srgbClr val="C00000"/>
                          </a:solidFill>
                          <a:effectLst/>
                          <a:latin typeface="Calibri"/>
                        </a:rPr>
                        <a:t>2</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15648181"/>
                  </a:ext>
                </a:extLst>
              </a:tr>
            </a:tbl>
          </a:graphicData>
        </a:graphic>
      </p:graphicFrame>
    </p:spTree>
    <p:extLst>
      <p:ext uri="{BB962C8B-B14F-4D97-AF65-F5344CB8AC3E}">
        <p14:creationId xmlns:p14="http://schemas.microsoft.com/office/powerpoint/2010/main" val="290954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r>
              <a:rPr lang="fr-FR" sz="1600" b="1" dirty="0">
                <a:latin typeface="Arial Black" panose="020B0A04020102020204" pitchFamily="34" charset="0"/>
              </a:rPr>
              <a:t>Un Challenge Collectif pour booster la </a:t>
            </a:r>
            <a:r>
              <a:rPr lang="fr-FR" sz="1600" b="1" dirty="0" smtClean="0">
                <a:latin typeface="Arial Black" panose="020B0A04020102020204" pitchFamily="34" charset="0"/>
              </a:rPr>
              <a:t>performance  </a:t>
            </a:r>
            <a:endParaRPr lang="fr-FR" sz="1600" dirty="0"/>
          </a:p>
        </p:txBody>
      </p:sp>
      <p:sp>
        <p:nvSpPr>
          <p:cNvPr id="30" name="ZoneTexte 29"/>
          <p:cNvSpPr txBox="1"/>
          <p:nvPr/>
        </p:nvSpPr>
        <p:spPr>
          <a:xfrm>
            <a:off x="8122426" y="2962659"/>
            <a:ext cx="1477584"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sp>
        <p:nvSpPr>
          <p:cNvPr id="31" name="ZoneTexte 30"/>
          <p:cNvSpPr txBox="1"/>
          <p:nvPr/>
        </p:nvSpPr>
        <p:spPr>
          <a:xfrm>
            <a:off x="4343468" y="2827906"/>
            <a:ext cx="1521708" cy="923330"/>
          </a:xfrm>
          <a:prstGeom prst="rect">
            <a:avLst/>
          </a:prstGeom>
          <a:noFill/>
        </p:spPr>
        <p:txBody>
          <a:bodyPr wrap="square" rtlCol="0">
            <a:spAutoFit/>
          </a:bodyPr>
          <a:lstStyle/>
          <a:p>
            <a:pPr algn="ctr"/>
            <a:r>
              <a:rPr lang="fr-FR" b="1" dirty="0" smtClean="0">
                <a:solidFill>
                  <a:schemeClr val="bg1"/>
                </a:solidFill>
              </a:rPr>
              <a:t>La proximité par </a:t>
            </a:r>
          </a:p>
          <a:p>
            <a:pPr algn="ctr"/>
            <a:r>
              <a:rPr lang="fr-FR" b="1" dirty="0" smtClean="0">
                <a:solidFill>
                  <a:schemeClr val="bg1"/>
                </a:solidFill>
              </a:rPr>
              <a:t>la pro-activité</a:t>
            </a:r>
            <a:endParaRPr lang="fr-FR" b="1" dirty="0">
              <a:solidFill>
                <a:schemeClr val="bg1"/>
              </a:solidFill>
            </a:endParaRPr>
          </a:p>
        </p:txBody>
      </p:sp>
      <p:sp>
        <p:nvSpPr>
          <p:cNvPr id="40" name="Espace réservé du texte 2"/>
          <p:cNvSpPr txBox="1">
            <a:spLocks/>
          </p:cNvSpPr>
          <p:nvPr/>
        </p:nvSpPr>
        <p:spPr>
          <a:xfrm>
            <a:off x="971029" y="1090707"/>
            <a:ext cx="9738360" cy="598652"/>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dirty="0" smtClean="0">
                <a:solidFill>
                  <a:srgbClr val="C00000"/>
                </a:solidFill>
              </a:rPr>
              <a:t>6 critères </a:t>
            </a:r>
            <a:r>
              <a:rPr lang="fr-FR" sz="1600" b="1" dirty="0" smtClean="0"/>
              <a:t>pour récompenser </a:t>
            </a:r>
            <a:r>
              <a:rPr lang="fr-FR" sz="1600" b="1" dirty="0" smtClean="0">
                <a:solidFill>
                  <a:srgbClr val="C00000"/>
                </a:solidFill>
              </a:rPr>
              <a:t>jusqu’à 500 € par personne côté Professionnel</a:t>
            </a:r>
            <a:endParaRPr lang="fr-FR" sz="1600" b="1" dirty="0">
              <a:solidFill>
                <a:srgbClr val="C00000"/>
              </a:solidFill>
            </a:endParaRPr>
          </a:p>
        </p:txBody>
      </p:sp>
      <p:graphicFrame>
        <p:nvGraphicFramePr>
          <p:cNvPr id="13" name="Tableau 12"/>
          <p:cNvGraphicFramePr>
            <a:graphicFrameLocks noGrp="1"/>
          </p:cNvGraphicFramePr>
          <p:nvPr>
            <p:extLst/>
          </p:nvPr>
        </p:nvGraphicFramePr>
        <p:xfrm>
          <a:off x="971027" y="1493228"/>
          <a:ext cx="10178042" cy="2459027"/>
        </p:xfrm>
        <a:graphic>
          <a:graphicData uri="http://schemas.openxmlformats.org/drawingml/2006/table">
            <a:tbl>
              <a:tblPr/>
              <a:tblGrid>
                <a:gridCol w="2199379">
                  <a:extLst>
                    <a:ext uri="{9D8B030D-6E8A-4147-A177-3AD203B41FA5}">
                      <a16:colId xmlns:a16="http://schemas.microsoft.com/office/drawing/2014/main" val="20001"/>
                    </a:ext>
                  </a:extLst>
                </a:gridCol>
                <a:gridCol w="1320282">
                  <a:extLst>
                    <a:ext uri="{9D8B030D-6E8A-4147-A177-3AD203B41FA5}">
                      <a16:colId xmlns:a16="http://schemas.microsoft.com/office/drawing/2014/main" val="20003"/>
                    </a:ext>
                  </a:extLst>
                </a:gridCol>
                <a:gridCol w="1392660">
                  <a:extLst>
                    <a:ext uri="{9D8B030D-6E8A-4147-A177-3AD203B41FA5}">
                      <a16:colId xmlns:a16="http://schemas.microsoft.com/office/drawing/2014/main" val="20005"/>
                    </a:ext>
                  </a:extLst>
                </a:gridCol>
                <a:gridCol w="1350475">
                  <a:extLst>
                    <a:ext uri="{9D8B030D-6E8A-4147-A177-3AD203B41FA5}">
                      <a16:colId xmlns:a16="http://schemas.microsoft.com/office/drawing/2014/main" val="1322443163"/>
                    </a:ext>
                  </a:extLst>
                </a:gridCol>
                <a:gridCol w="1305082">
                  <a:extLst>
                    <a:ext uri="{9D8B030D-6E8A-4147-A177-3AD203B41FA5}">
                      <a16:colId xmlns:a16="http://schemas.microsoft.com/office/drawing/2014/main" val="4042177235"/>
                    </a:ext>
                  </a:extLst>
                </a:gridCol>
                <a:gridCol w="1305082">
                  <a:extLst>
                    <a:ext uri="{9D8B030D-6E8A-4147-A177-3AD203B41FA5}">
                      <a16:colId xmlns:a16="http://schemas.microsoft.com/office/drawing/2014/main" val="2059977731"/>
                    </a:ext>
                  </a:extLst>
                </a:gridCol>
                <a:gridCol w="1305082">
                  <a:extLst>
                    <a:ext uri="{9D8B030D-6E8A-4147-A177-3AD203B41FA5}">
                      <a16:colId xmlns:a16="http://schemas.microsoft.com/office/drawing/2014/main" val="3493293326"/>
                    </a:ext>
                  </a:extLst>
                </a:gridCol>
              </a:tblGrid>
              <a:tr h="38280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Monétique</a:t>
                      </a:r>
                      <a:r>
                        <a:rPr lang="fr-FR" sz="1100" b="1" i="0" u="none" strike="noStrike" baseline="0" dirty="0" smtClean="0">
                          <a:solidFill>
                            <a:schemeClr val="bg1"/>
                          </a:solidFill>
                          <a:effectLst/>
                          <a:latin typeface="Calibri"/>
                        </a:rPr>
                        <a:t>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err="1" smtClean="0">
                          <a:solidFill>
                            <a:schemeClr val="bg1"/>
                          </a:solidFill>
                          <a:effectLst/>
                          <a:latin typeface="Calibri"/>
                        </a:rPr>
                        <a:t>Iard</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Prévoyance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fr-FR" sz="1100" b="1" i="0" u="none" strike="noStrike" dirty="0" smtClean="0">
                          <a:solidFill>
                            <a:schemeClr val="bg1"/>
                          </a:solidFill>
                          <a:effectLst/>
                          <a:latin typeface="Calibri"/>
                        </a:rPr>
                        <a:t>Ingénierie Sociale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40626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Forfait</a:t>
                      </a:r>
                      <a:r>
                        <a:rPr lang="fr-FR" sz="800" b="1" i="0" u="none" strike="noStrike" baseline="0" dirty="0" smtClean="0">
                          <a:solidFill>
                            <a:schemeClr val="bg1"/>
                          </a:solidFill>
                          <a:effectLst/>
                          <a:latin typeface="Calibri" panose="020F0502020204030204" pitchFamily="34" charset="0"/>
                        </a:rPr>
                        <a:t>s Pros</a:t>
                      </a:r>
                    </a:p>
                    <a:p>
                      <a:pPr algn="ctr" fontAlgn="ctr"/>
                      <a:r>
                        <a:rPr lang="fr-FR" sz="800" b="1" i="0" u="none" strike="noStrike" baseline="0" dirty="0" smtClean="0">
                          <a:solidFill>
                            <a:schemeClr val="bg1"/>
                          </a:solidFill>
                          <a:effectLst/>
                          <a:latin typeface="Calibri" panose="020F0502020204030204" pitchFamily="34" charset="0"/>
                        </a:rPr>
                        <a:t>hors Association hors </a:t>
                      </a:r>
                      <a:r>
                        <a:rPr lang="fr-FR" sz="800" b="1" i="0" u="none" strike="noStrike" baseline="0" dirty="0" err="1" smtClean="0">
                          <a:solidFill>
                            <a:schemeClr val="bg1"/>
                          </a:solidFill>
                          <a:effectLst/>
                          <a:latin typeface="Calibri" panose="020F0502020204030204" pitchFamily="34" charset="0"/>
                        </a:rPr>
                        <a:t>viti</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Cartes visa Business DD, Gold</a:t>
                      </a:r>
                      <a:r>
                        <a:rPr lang="fr-FR" sz="800" b="1" i="0" u="none" strike="noStrike" baseline="0" dirty="0" smtClean="0">
                          <a:solidFill>
                            <a:schemeClr val="bg1"/>
                          </a:solidFill>
                          <a:effectLst/>
                          <a:latin typeface="Calibri" panose="020F0502020204030204" pitchFamily="34" charset="0"/>
                        </a:rPr>
                        <a:t> DD, Platinum (y compris montée en gamme)</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a:t>
                      </a:r>
                      <a:r>
                        <a:rPr lang="fr-FR" sz="800" b="1" i="0" u="none" strike="noStrike" dirty="0" err="1" smtClean="0">
                          <a:solidFill>
                            <a:schemeClr val="bg1"/>
                          </a:solidFill>
                          <a:effectLst/>
                          <a:latin typeface="Calibri" panose="020F0502020204030204" pitchFamily="34" charset="0"/>
                        </a:rPr>
                        <a:t>Tpe</a:t>
                      </a:r>
                      <a:r>
                        <a:rPr lang="fr-FR" sz="800" b="1" i="0" u="none" strike="noStrike" dirty="0" smtClean="0">
                          <a:solidFill>
                            <a:schemeClr val="bg1"/>
                          </a:solidFill>
                          <a:effectLst/>
                          <a:latin typeface="Calibri" panose="020F0502020204030204" pitchFamily="34" charset="0"/>
                        </a:rPr>
                        <a:t> + </a:t>
                      </a:r>
                      <a:r>
                        <a:rPr lang="fr-FR" sz="800" b="1" i="0" u="none" strike="noStrike" dirty="0" err="1" smtClean="0">
                          <a:solidFill>
                            <a:schemeClr val="bg1"/>
                          </a:solidFill>
                          <a:effectLst/>
                          <a:latin typeface="Calibri" panose="020F0502020204030204" pitchFamily="34" charset="0"/>
                        </a:rPr>
                        <a:t>Proxi</a:t>
                      </a:r>
                      <a:r>
                        <a:rPr lang="fr-FR" sz="800" b="1" i="0" u="none" strike="noStrike" dirty="0" smtClean="0">
                          <a:solidFill>
                            <a:schemeClr val="bg1"/>
                          </a:solidFill>
                          <a:effectLst/>
                          <a:latin typeface="Calibri" panose="020F0502020204030204" pitchFamily="34" charset="0"/>
                        </a:rPr>
                        <a:t> / BOOSTPAY /</a:t>
                      </a:r>
                      <a:r>
                        <a:rPr lang="fr-FR" sz="800" b="1" i="0" u="none" strike="noStrike" baseline="0" dirty="0" smtClean="0">
                          <a:solidFill>
                            <a:schemeClr val="bg1"/>
                          </a:solidFill>
                          <a:effectLst/>
                          <a:latin typeface="Calibri" panose="020F0502020204030204" pitchFamily="34" charset="0"/>
                        </a:rPr>
                        <a:t> </a:t>
                      </a:r>
                      <a:r>
                        <a:rPr lang="fr-FR" sz="800" b="1" i="0" u="none" strike="noStrike" dirty="0" err="1" smtClean="0">
                          <a:solidFill>
                            <a:schemeClr val="bg1"/>
                          </a:solidFill>
                          <a:effectLst/>
                          <a:latin typeface="Calibri" panose="020F0502020204030204" pitchFamily="34" charset="0"/>
                        </a:rPr>
                        <a:t>Payplug</a:t>
                      </a:r>
                      <a:r>
                        <a:rPr lang="fr-FR" sz="800" b="1" i="0" u="none" strike="noStrike" dirty="0" smtClean="0">
                          <a:solidFill>
                            <a:schemeClr val="bg1"/>
                          </a:solidFill>
                          <a:effectLst/>
                          <a:latin typeface="Calibri" panose="020F0502020204030204" pitchFamily="34" charset="0"/>
                        </a:rPr>
                        <a:t> / SP+/JPEL / </a:t>
                      </a:r>
                      <a:r>
                        <a:rPr lang="fr-FR" sz="800" b="1" i="0" u="none" strike="noStrike" dirty="0" err="1" smtClean="0">
                          <a:solidFill>
                            <a:schemeClr val="bg1"/>
                          </a:solidFill>
                          <a:effectLst/>
                          <a:latin typeface="Calibri" panose="020F0502020204030204" pitchFamily="34" charset="0"/>
                        </a:rPr>
                        <a:t>Iz</a:t>
                      </a:r>
                      <a:r>
                        <a:rPr lang="fr-FR" sz="800" b="1" i="0" u="none" strike="noStrike" dirty="0" smtClean="0">
                          <a:solidFill>
                            <a:schemeClr val="bg1"/>
                          </a:solidFill>
                          <a:effectLst/>
                          <a:latin typeface="Calibri" panose="020F0502020204030204" pitchFamily="34" charset="0"/>
                        </a:rPr>
                        <a:t> e commerce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MR/Auto pro /Santé collective</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Prévoyance Pro/PAP/</a:t>
                      </a:r>
                    </a:p>
                    <a:p>
                      <a:pPr algn="ctr" fontAlgn="ctr"/>
                      <a:r>
                        <a:rPr lang="fr-FR" sz="800" b="1" i="0" u="none" strike="noStrike" dirty="0" smtClean="0">
                          <a:solidFill>
                            <a:schemeClr val="bg1"/>
                          </a:solidFill>
                          <a:effectLst/>
                          <a:latin typeface="Calibri" panose="020F0502020204030204" pitchFamily="34" charset="0"/>
                        </a:rPr>
                        <a:t>Santé individuelle/</a:t>
                      </a:r>
                    </a:p>
                    <a:p>
                      <a:pPr algn="ctr" fontAlgn="ctr"/>
                      <a:r>
                        <a:rPr lang="fr-FR" sz="800" b="1" i="0" u="none" strike="noStrike" dirty="0" smtClean="0">
                          <a:solidFill>
                            <a:schemeClr val="bg1"/>
                          </a:solidFill>
                          <a:effectLst/>
                          <a:latin typeface="Calibri" panose="020F0502020204030204" pitchFamily="34" charset="0"/>
                        </a:rPr>
                        <a:t>Retraite (</a:t>
                      </a:r>
                      <a:r>
                        <a:rPr lang="fr-FR" sz="800" b="1" i="0" u="none" strike="noStrike" dirty="0" err="1" smtClean="0">
                          <a:solidFill>
                            <a:schemeClr val="bg1"/>
                          </a:solidFill>
                          <a:effectLst/>
                          <a:latin typeface="Calibri" panose="020F0502020204030204" pitchFamily="34" charset="0"/>
                        </a:rPr>
                        <a:t>yc</a:t>
                      </a:r>
                      <a:r>
                        <a:rPr lang="fr-FR" sz="800" b="1" i="0" u="none" strike="noStrike" dirty="0" smtClean="0">
                          <a:solidFill>
                            <a:schemeClr val="bg1"/>
                          </a:solidFill>
                          <a:effectLst/>
                          <a:latin typeface="Calibri" panose="020F0502020204030204" pitchFamily="34" charset="0"/>
                        </a:rPr>
                        <a:t> PERI)</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BOX, ESPL, Intéressement</a:t>
                      </a:r>
                    </a:p>
                    <a:p>
                      <a:pPr algn="ctr" fontAlgn="ct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628033597"/>
                  </a:ext>
                </a:extLst>
              </a:tr>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Gain par personne</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40 €</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40 €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a:solidFill>
                          <a:schemeClr val="bg1"/>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Bonus DRA* si 50% des clients</a:t>
                      </a:r>
                      <a:r>
                        <a:rPr lang="fr-FR" sz="1100" b="1" i="0" u="none" strike="noStrike" baseline="0" dirty="0" smtClean="0">
                          <a:solidFill>
                            <a:srgbClr val="C00000"/>
                          </a:solidFill>
                          <a:effectLst/>
                          <a:latin typeface="Calibri"/>
                        </a:rPr>
                        <a:t> deviennent DRA tous critères confondus</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100 €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532115">
                <a:tc>
                  <a:txBody>
                    <a:bodyPr/>
                    <a:lstStyle/>
                    <a:p>
                      <a:pPr algn="ctr" fontAlgn="ctr"/>
                      <a:r>
                        <a:rPr lang="fr-FR" sz="1100" b="1" i="0" u="none" strike="noStrike" dirty="0" smtClean="0">
                          <a:solidFill>
                            <a:srgbClr val="C00000"/>
                          </a:solidFill>
                          <a:effectLst/>
                          <a:latin typeface="Calibri"/>
                        </a:rPr>
                        <a:t>Bonus Excellence</a:t>
                      </a:r>
                      <a:r>
                        <a:rPr lang="fr-FR" sz="1100" b="1" i="0" u="none" strike="noStrike" baseline="0" dirty="0" smtClean="0">
                          <a:solidFill>
                            <a:srgbClr val="C00000"/>
                          </a:solidFill>
                          <a:effectLst/>
                          <a:latin typeface="Calibri"/>
                        </a:rPr>
                        <a:t> 6 critères sur 6</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algn="ctr" fontAlgn="ctr"/>
                      <a:r>
                        <a:rPr lang="fr-FR" sz="1100" b="1" i="0" u="none" strike="noStrike" dirty="0" smtClean="0">
                          <a:solidFill>
                            <a:schemeClr val="tx1">
                              <a:lumMod val="75000"/>
                              <a:lumOff val="25000"/>
                            </a:schemeClr>
                          </a:solidFill>
                          <a:effectLst/>
                          <a:latin typeface="Calibri"/>
                        </a:rPr>
                        <a:t>80 €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2405329"/>
                  </a:ext>
                </a:extLst>
              </a:tr>
            </a:tbl>
          </a:graphicData>
        </a:graphic>
      </p:graphicFrame>
      <p:graphicFrame>
        <p:nvGraphicFramePr>
          <p:cNvPr id="3" name="Tableau 2"/>
          <p:cNvGraphicFramePr>
            <a:graphicFrameLocks noGrp="1"/>
          </p:cNvGraphicFramePr>
          <p:nvPr>
            <p:extLst/>
          </p:nvPr>
        </p:nvGraphicFramePr>
        <p:xfrm>
          <a:off x="971028" y="3965219"/>
          <a:ext cx="10178041" cy="658854"/>
        </p:xfrm>
        <a:graphic>
          <a:graphicData uri="http://schemas.openxmlformats.org/drawingml/2006/table">
            <a:tbl>
              <a:tblPr/>
              <a:tblGrid>
                <a:gridCol w="1099690">
                  <a:extLst>
                    <a:ext uri="{9D8B030D-6E8A-4147-A177-3AD203B41FA5}">
                      <a16:colId xmlns:a16="http://schemas.microsoft.com/office/drawing/2014/main" val="500504971"/>
                    </a:ext>
                  </a:extLst>
                </a:gridCol>
                <a:gridCol w="1080106">
                  <a:extLst>
                    <a:ext uri="{9D8B030D-6E8A-4147-A177-3AD203B41FA5}">
                      <a16:colId xmlns:a16="http://schemas.microsoft.com/office/drawing/2014/main" val="3019079835"/>
                    </a:ext>
                  </a:extLst>
                </a:gridCol>
                <a:gridCol w="1339866">
                  <a:extLst>
                    <a:ext uri="{9D8B030D-6E8A-4147-A177-3AD203B41FA5}">
                      <a16:colId xmlns:a16="http://schemas.microsoft.com/office/drawing/2014/main" val="1631748171"/>
                    </a:ext>
                  </a:extLst>
                </a:gridCol>
                <a:gridCol w="1392659">
                  <a:extLst>
                    <a:ext uri="{9D8B030D-6E8A-4147-A177-3AD203B41FA5}">
                      <a16:colId xmlns:a16="http://schemas.microsoft.com/office/drawing/2014/main" val="1078801426"/>
                    </a:ext>
                  </a:extLst>
                </a:gridCol>
                <a:gridCol w="1350474">
                  <a:extLst>
                    <a:ext uri="{9D8B030D-6E8A-4147-A177-3AD203B41FA5}">
                      <a16:colId xmlns:a16="http://schemas.microsoft.com/office/drawing/2014/main" val="2103983845"/>
                    </a:ext>
                  </a:extLst>
                </a:gridCol>
                <a:gridCol w="1305082">
                  <a:extLst>
                    <a:ext uri="{9D8B030D-6E8A-4147-A177-3AD203B41FA5}">
                      <a16:colId xmlns:a16="http://schemas.microsoft.com/office/drawing/2014/main" val="18655475"/>
                    </a:ext>
                  </a:extLst>
                </a:gridCol>
                <a:gridCol w="1305082">
                  <a:extLst>
                    <a:ext uri="{9D8B030D-6E8A-4147-A177-3AD203B41FA5}">
                      <a16:colId xmlns:a16="http://schemas.microsoft.com/office/drawing/2014/main" val="3126711655"/>
                    </a:ext>
                  </a:extLst>
                </a:gridCol>
                <a:gridCol w="1305082">
                  <a:extLst>
                    <a:ext uri="{9D8B030D-6E8A-4147-A177-3AD203B41FA5}">
                      <a16:colId xmlns:a16="http://schemas.microsoft.com/office/drawing/2014/main" val="3251308147"/>
                    </a:ext>
                  </a:extLst>
                </a:gridCol>
              </a:tblGrid>
              <a:tr h="199543">
                <a:tc rowSpan="2">
                  <a:txBody>
                    <a:bodyPr/>
                    <a:lstStyle/>
                    <a:p>
                      <a:pPr algn="ctr" fontAlgn="ctr"/>
                      <a:r>
                        <a:rPr lang="fr-FR" sz="1000" b="1" i="0" u="none" strike="noStrike" dirty="0" smtClean="0">
                          <a:solidFill>
                            <a:srgbClr val="C00000"/>
                          </a:solidFill>
                          <a:effectLst/>
                          <a:latin typeface="Calibri"/>
                        </a:rPr>
                        <a:t>Total des gains</a:t>
                      </a:r>
                      <a:r>
                        <a:rPr lang="fr-FR" sz="1000" b="1" i="0" u="none" strike="noStrike" baseline="0" dirty="0" smtClean="0">
                          <a:solidFill>
                            <a:srgbClr val="C00000"/>
                          </a:solidFill>
                          <a:effectLst/>
                          <a:latin typeface="Calibri"/>
                        </a:rPr>
                        <a:t> maximal</a:t>
                      </a:r>
                      <a:endParaRPr lang="fr-FR" sz="1000" b="1" i="0" u="none" strike="noStrike" dirty="0" smtClean="0">
                        <a:solidFill>
                          <a:srgbClr val="C00000"/>
                        </a:solidFill>
                        <a:effectLst/>
                        <a:latin typeface="Calibri"/>
                      </a:endParaRPr>
                    </a:p>
                  </a:txBody>
                  <a:tcPr marL="5577" marR="5577" marT="5577"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p>
                      <a:pPr algn="ctr" fontAlgn="ctr"/>
                      <a:r>
                        <a:rPr lang="fr-FR" sz="1000" b="1" i="0" u="none" strike="noStrike" dirty="0" smtClean="0">
                          <a:solidFill>
                            <a:srgbClr val="C00000"/>
                          </a:solidFill>
                          <a:effectLst/>
                          <a:latin typeface="Calibri"/>
                        </a:rPr>
                        <a:t>Pour</a:t>
                      </a:r>
                      <a:r>
                        <a:rPr lang="fr-FR" sz="1000" b="1" i="0" u="none" strike="noStrike" baseline="0" dirty="0" smtClean="0">
                          <a:solidFill>
                            <a:srgbClr val="C00000"/>
                          </a:solidFill>
                          <a:effectLst/>
                          <a:latin typeface="Calibri"/>
                        </a:rPr>
                        <a:t> la région</a:t>
                      </a:r>
                      <a:endParaRPr lang="fr-FR" sz="1000" b="1" i="0" u="none" strike="noStrike" dirty="0" smtClean="0">
                        <a:solidFill>
                          <a:srgbClr val="C00000"/>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rgbClr val="404040"/>
                          </a:solidFill>
                          <a:effectLst/>
                          <a:latin typeface="Calibri" panose="020F0502020204030204" pitchFamily="34" charset="0"/>
                        </a:rPr>
                        <a:t>500 €   </a:t>
                      </a:r>
                      <a:r>
                        <a:rPr lang="fr-FR" sz="1050" b="1" i="0" u="none" strike="noStrike" dirty="0" smtClean="0">
                          <a:solidFill>
                            <a:srgbClr val="404040"/>
                          </a:solidFill>
                          <a:effectLst/>
                          <a:latin typeface="Calibri" panose="020F0502020204030204" pitchFamily="34" charset="0"/>
                        </a:rPr>
                        <a:t>X   Nombre de collaborateurs de la</a:t>
                      </a:r>
                      <a:r>
                        <a:rPr lang="fr-FR" sz="1050" b="1" i="0" u="none" strike="noStrike" baseline="0" dirty="0" smtClean="0">
                          <a:solidFill>
                            <a:srgbClr val="404040"/>
                          </a:solidFill>
                          <a:effectLst/>
                          <a:latin typeface="Calibri" panose="020F0502020204030204" pitchFamily="34" charset="0"/>
                        </a:rPr>
                        <a:t> région</a:t>
                      </a:r>
                      <a:endParaRPr lang="fr-FR" sz="1050" b="1" i="0" u="none" strike="noStrike" dirty="0" smtClean="0">
                        <a:solidFill>
                          <a:srgbClr val="404040"/>
                        </a:solidFill>
                        <a:effectLst/>
                        <a:latin typeface="Calibri" panose="020F0502020204030204" pitchFamily="34" charset="0"/>
                      </a:endParaRPr>
                    </a:p>
                    <a:p>
                      <a:pPr algn="ctr" fontAlgn="ctr"/>
                      <a:endParaRPr lang="fr-FR" sz="1050" b="1" i="0" u="none" strike="noStrike" dirty="0">
                        <a:solidFill>
                          <a:schemeClr val="tx1">
                            <a:lumMod val="75000"/>
                            <a:lumOff val="25000"/>
                          </a:schemeClr>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503499726"/>
                  </a:ext>
                </a:extLst>
              </a:tr>
              <a:tr h="199543">
                <a:tc vMerge="1">
                  <a:txBody>
                    <a:bodyPr/>
                    <a:lstStyle/>
                    <a:p>
                      <a:endParaRPr lang="fr-FR"/>
                    </a:p>
                  </a:txBody>
                  <a:tcPr/>
                </a:tc>
                <a:tc>
                  <a:txBody>
                    <a:bodyPr/>
                    <a:lstStyle/>
                    <a:p>
                      <a:pPr algn="ctr" fontAlgn="ctr"/>
                      <a:r>
                        <a:rPr lang="fr-FR" sz="1000" b="1" i="0" u="none" strike="noStrike" dirty="0" smtClean="0">
                          <a:solidFill>
                            <a:srgbClr val="C00000"/>
                          </a:solidFill>
                          <a:effectLst/>
                          <a:latin typeface="Calibri"/>
                        </a:rPr>
                        <a:t>Par personne </a:t>
                      </a: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050" b="1" i="0" u="none" strike="noStrike" dirty="0" smtClean="0">
                          <a:solidFill>
                            <a:srgbClr val="404040"/>
                          </a:solidFill>
                          <a:effectLst/>
                          <a:latin typeface="Calibri" panose="020F0502020204030204" pitchFamily="34" charset="0"/>
                        </a:rPr>
                        <a:t>70% du gain automatiquement octroyé à chaque collaborateur</a:t>
                      </a:r>
                      <a:br>
                        <a:rPr lang="fr-FR" sz="1050" b="1" i="0" u="none" strike="noStrike" dirty="0" smtClean="0">
                          <a:solidFill>
                            <a:srgbClr val="404040"/>
                          </a:solidFill>
                          <a:effectLst/>
                          <a:latin typeface="Calibri" panose="020F0502020204030204" pitchFamily="34" charset="0"/>
                        </a:rPr>
                      </a:br>
                      <a:r>
                        <a:rPr lang="fr-FR" sz="1050" b="1" i="0" u="none" strike="noStrike" dirty="0" smtClean="0">
                          <a:solidFill>
                            <a:srgbClr val="404040"/>
                          </a:solidFill>
                          <a:effectLst/>
                          <a:latin typeface="Calibri" panose="020F0502020204030204" pitchFamily="34" charset="0"/>
                        </a:rPr>
                        <a:t>30% des gains de la</a:t>
                      </a:r>
                      <a:r>
                        <a:rPr lang="fr-FR" sz="1050" b="1" i="0" u="none" strike="noStrike" baseline="0" dirty="0" smtClean="0">
                          <a:solidFill>
                            <a:srgbClr val="404040"/>
                          </a:solidFill>
                          <a:effectLst/>
                          <a:latin typeface="Calibri" panose="020F0502020204030204" pitchFamily="34" charset="0"/>
                        </a:rPr>
                        <a:t> région</a:t>
                      </a:r>
                      <a:r>
                        <a:rPr lang="fr-FR" sz="1050" b="1" i="0" u="none" strike="noStrike" dirty="0" smtClean="0">
                          <a:solidFill>
                            <a:srgbClr val="404040"/>
                          </a:solidFill>
                          <a:effectLst/>
                          <a:latin typeface="Calibri" panose="020F0502020204030204" pitchFamily="34" charset="0"/>
                        </a:rPr>
                        <a:t> octroyé par le manager en fonction de la contribution de chacun</a:t>
                      </a: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626048257"/>
                  </a:ext>
                </a:extLst>
              </a:tr>
            </a:tbl>
          </a:graphicData>
        </a:graphic>
      </p:graphicFrame>
      <p:sp>
        <p:nvSpPr>
          <p:cNvPr id="14" name="Rectangle 13"/>
          <p:cNvSpPr/>
          <p:nvPr/>
        </p:nvSpPr>
        <p:spPr>
          <a:xfrm>
            <a:off x="2242581" y="6521318"/>
            <a:ext cx="7245189" cy="230832"/>
          </a:xfrm>
          <a:prstGeom prst="rect">
            <a:avLst/>
          </a:prstGeom>
        </p:spPr>
        <p:txBody>
          <a:bodyPr wrap="square">
            <a:spAutoFit/>
          </a:bodyPr>
          <a:lstStyle/>
          <a:p>
            <a:pPr defTabSz="685800" fontAlgn="b"/>
            <a:r>
              <a:rPr lang="fr-FR" sz="900" b="1" dirty="0">
                <a:solidFill>
                  <a:srgbClr val="808080"/>
                </a:solidFill>
                <a:latin typeface="Calibri" panose="020F0502020204030204" pitchFamily="34" charset="0"/>
              </a:rPr>
              <a:t>*DRA : double relation active Client Pro  Actif avec partie privée </a:t>
            </a:r>
            <a:r>
              <a:rPr lang="fr-FR" sz="900" b="1" dirty="0" err="1">
                <a:solidFill>
                  <a:srgbClr val="808080"/>
                </a:solidFill>
                <a:latin typeface="Calibri" panose="020F0502020204030204" pitchFamily="34" charset="0"/>
              </a:rPr>
              <a:t>BPe</a:t>
            </a:r>
            <a:r>
              <a:rPr lang="fr-FR" sz="900" b="1" dirty="0">
                <a:solidFill>
                  <a:srgbClr val="808080"/>
                </a:solidFill>
                <a:latin typeface="Calibri" panose="020F0502020204030204" pitchFamily="34" charset="0"/>
              </a:rPr>
              <a:t>, De ou </a:t>
            </a:r>
            <a:r>
              <a:rPr lang="fr-FR" sz="900" b="1" dirty="0" err="1">
                <a:solidFill>
                  <a:srgbClr val="808080"/>
                </a:solidFill>
                <a:latin typeface="Calibri" panose="020F0502020204030204" pitchFamily="34" charset="0"/>
              </a:rPr>
              <a:t>JBPe</a:t>
            </a:r>
            <a:r>
              <a:rPr lang="fr-FR" sz="900" b="1" dirty="0">
                <a:solidFill>
                  <a:srgbClr val="808080"/>
                </a:solidFill>
                <a:latin typeface="Calibri" panose="020F0502020204030204" pitchFamily="34" charset="0"/>
              </a:rPr>
              <a:t> (nombre minimum de clients à équiper)</a:t>
            </a:r>
          </a:p>
        </p:txBody>
      </p:sp>
      <p:sp>
        <p:nvSpPr>
          <p:cNvPr id="19" name="Ellipse 18"/>
          <p:cNvSpPr/>
          <p:nvPr/>
        </p:nvSpPr>
        <p:spPr>
          <a:xfrm>
            <a:off x="1330602" y="4825092"/>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1</a:t>
            </a:r>
            <a:endParaRPr lang="fr-FR" sz="1100" b="1" dirty="0">
              <a:solidFill>
                <a:schemeClr val="bg1">
                  <a:lumMod val="85000"/>
                </a:schemeClr>
              </a:solidFill>
            </a:endParaRPr>
          </a:p>
        </p:txBody>
      </p:sp>
      <p:sp>
        <p:nvSpPr>
          <p:cNvPr id="20" name="Ellipse 19"/>
          <p:cNvSpPr/>
          <p:nvPr/>
        </p:nvSpPr>
        <p:spPr>
          <a:xfrm>
            <a:off x="1330602" y="5188905"/>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2</a:t>
            </a:r>
            <a:endParaRPr lang="fr-FR" sz="1100" b="1" dirty="0">
              <a:solidFill>
                <a:schemeClr val="bg1">
                  <a:lumMod val="85000"/>
                </a:schemeClr>
              </a:solidFill>
            </a:endParaRPr>
          </a:p>
        </p:txBody>
      </p:sp>
      <p:sp>
        <p:nvSpPr>
          <p:cNvPr id="22" name="ZoneTexte 21"/>
          <p:cNvSpPr txBox="1"/>
          <p:nvPr/>
        </p:nvSpPr>
        <p:spPr>
          <a:xfrm>
            <a:off x="1546626" y="5127931"/>
            <a:ext cx="7855035" cy="246221"/>
          </a:xfrm>
          <a:prstGeom prst="rect">
            <a:avLst/>
          </a:prstGeom>
          <a:noFill/>
        </p:spPr>
        <p:txBody>
          <a:bodyPr wrap="none" rtlCol="0">
            <a:spAutoFit/>
          </a:bodyPr>
          <a:lstStyle/>
          <a:p>
            <a:r>
              <a:rPr lang="fr-FR" sz="1000" b="1" dirty="0" smtClean="0">
                <a:solidFill>
                  <a:schemeClr val="bg1">
                    <a:lumMod val="50000"/>
                  </a:schemeClr>
                </a:solidFill>
              </a:rPr>
              <a:t>Le calcul des gains se fait au</a:t>
            </a:r>
            <a:r>
              <a:rPr lang="fr-FR" sz="1000" b="1" dirty="0" smtClean="0">
                <a:solidFill>
                  <a:srgbClr val="C00000"/>
                </a:solidFill>
              </a:rPr>
              <a:t> prorata </a:t>
            </a:r>
            <a:r>
              <a:rPr lang="fr-FR" sz="1000" b="1" dirty="0" smtClean="0">
                <a:solidFill>
                  <a:schemeClr val="bg1">
                    <a:lumMod val="50000"/>
                  </a:schemeClr>
                </a:solidFill>
              </a:rPr>
              <a:t>si un collaborateur de l’équipe est présent </a:t>
            </a:r>
            <a:r>
              <a:rPr lang="fr-FR" sz="1000" b="1" dirty="0" smtClean="0">
                <a:solidFill>
                  <a:srgbClr val="C00000"/>
                </a:solidFill>
              </a:rPr>
              <a:t>de 4 à 6 semaines </a:t>
            </a:r>
            <a:r>
              <a:rPr lang="fr-FR" sz="1000" b="1" dirty="0" smtClean="0">
                <a:solidFill>
                  <a:schemeClr val="bg1">
                    <a:lumMod val="50000"/>
                  </a:schemeClr>
                </a:solidFill>
              </a:rPr>
              <a:t>sur la période du challenge </a:t>
            </a:r>
            <a:endParaRPr lang="fr-FR" sz="1000" b="1" dirty="0">
              <a:solidFill>
                <a:schemeClr val="bg1">
                  <a:lumMod val="50000"/>
                </a:schemeClr>
              </a:solidFill>
            </a:endParaRPr>
          </a:p>
        </p:txBody>
      </p:sp>
      <p:sp>
        <p:nvSpPr>
          <p:cNvPr id="23" name="Ellipse 22"/>
          <p:cNvSpPr/>
          <p:nvPr/>
        </p:nvSpPr>
        <p:spPr>
          <a:xfrm>
            <a:off x="1330601" y="6263514"/>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3</a:t>
            </a:r>
            <a:endParaRPr lang="fr-FR" sz="1100" b="1" dirty="0">
              <a:solidFill>
                <a:schemeClr val="bg1">
                  <a:lumMod val="85000"/>
                </a:schemeClr>
              </a:solidFill>
            </a:endParaRPr>
          </a:p>
        </p:txBody>
      </p:sp>
      <p:sp>
        <p:nvSpPr>
          <p:cNvPr id="24" name="ZoneTexte 23"/>
          <p:cNvSpPr txBox="1"/>
          <p:nvPr/>
        </p:nvSpPr>
        <p:spPr>
          <a:xfrm>
            <a:off x="1546626" y="6246989"/>
            <a:ext cx="5211683" cy="246221"/>
          </a:xfrm>
          <a:prstGeom prst="rect">
            <a:avLst/>
          </a:prstGeom>
          <a:noFill/>
        </p:spPr>
        <p:txBody>
          <a:bodyPr wrap="none" rtlCol="0">
            <a:spAutoFit/>
          </a:bodyPr>
          <a:lstStyle/>
          <a:p>
            <a:r>
              <a:rPr lang="fr-FR" sz="1000" b="1" dirty="0" smtClean="0">
                <a:solidFill>
                  <a:schemeClr val="bg1">
                    <a:lumMod val="50000"/>
                  </a:schemeClr>
                </a:solidFill>
              </a:rPr>
              <a:t>Le détail du mécanisme d’</a:t>
            </a:r>
            <a:r>
              <a:rPr lang="fr-FR" sz="1000" b="1" dirty="0" smtClean="0">
                <a:solidFill>
                  <a:srgbClr val="C00000"/>
                </a:solidFill>
              </a:rPr>
              <a:t>attribution</a:t>
            </a:r>
            <a:r>
              <a:rPr lang="fr-FR" sz="1000" b="1" dirty="0" smtClean="0">
                <a:solidFill>
                  <a:schemeClr val="bg1">
                    <a:lumMod val="50000"/>
                  </a:schemeClr>
                </a:solidFill>
              </a:rPr>
              <a:t> et de </a:t>
            </a:r>
            <a:r>
              <a:rPr lang="fr-FR" sz="1000" b="1" dirty="0" smtClean="0">
                <a:solidFill>
                  <a:srgbClr val="C00000"/>
                </a:solidFill>
              </a:rPr>
              <a:t>répartition</a:t>
            </a:r>
            <a:r>
              <a:rPr lang="fr-FR" sz="1000" b="1" dirty="0" smtClean="0">
                <a:solidFill>
                  <a:schemeClr val="bg1">
                    <a:lumMod val="50000"/>
                  </a:schemeClr>
                </a:solidFill>
              </a:rPr>
              <a:t> est présenté </a:t>
            </a:r>
            <a:r>
              <a:rPr lang="fr-FR" sz="1000" b="1" dirty="0" smtClean="0">
                <a:solidFill>
                  <a:srgbClr val="C00000"/>
                </a:solidFill>
              </a:rPr>
              <a:t>page suivante</a:t>
            </a:r>
            <a:r>
              <a:rPr lang="fr-FR" sz="1000" b="1" dirty="0" smtClean="0">
                <a:solidFill>
                  <a:schemeClr val="bg1">
                    <a:lumMod val="50000"/>
                  </a:schemeClr>
                </a:solidFill>
              </a:rPr>
              <a:t>…</a:t>
            </a:r>
            <a:endParaRPr lang="fr-FR" sz="1000" b="1" dirty="0">
              <a:solidFill>
                <a:srgbClr val="C00000"/>
              </a:solidFill>
            </a:endParaRPr>
          </a:p>
        </p:txBody>
      </p:sp>
      <p:graphicFrame>
        <p:nvGraphicFramePr>
          <p:cNvPr id="25" name="Tableau 24"/>
          <p:cNvGraphicFramePr>
            <a:graphicFrameLocks noGrp="1"/>
          </p:cNvGraphicFramePr>
          <p:nvPr>
            <p:extLst/>
          </p:nvPr>
        </p:nvGraphicFramePr>
        <p:xfrm>
          <a:off x="2837051" y="5369170"/>
          <a:ext cx="5594915" cy="788670"/>
        </p:xfrm>
        <a:graphic>
          <a:graphicData uri="http://schemas.openxmlformats.org/drawingml/2006/table">
            <a:tbl>
              <a:tblPr firstRow="1" firstCol="1" bandRow="1">
                <a:tableStyleId>{5C22544A-7EE6-4342-B048-85BDC9FD1C3A}</a:tableStyleId>
              </a:tblPr>
              <a:tblGrid>
                <a:gridCol w="2661572">
                  <a:extLst>
                    <a:ext uri="{9D8B030D-6E8A-4147-A177-3AD203B41FA5}">
                      <a16:colId xmlns:a16="http://schemas.microsoft.com/office/drawing/2014/main" val="1874817795"/>
                    </a:ext>
                  </a:extLst>
                </a:gridCol>
                <a:gridCol w="2933343">
                  <a:extLst>
                    <a:ext uri="{9D8B030D-6E8A-4147-A177-3AD203B41FA5}">
                      <a16:colId xmlns:a16="http://schemas.microsoft.com/office/drawing/2014/main" val="149185639"/>
                    </a:ext>
                  </a:extLst>
                </a:gridCol>
              </a:tblGrid>
              <a:tr h="146859">
                <a:tc>
                  <a:txBody>
                    <a:bodyPr/>
                    <a:lstStyle/>
                    <a:p>
                      <a:pPr algn="ctr">
                        <a:lnSpc>
                          <a:spcPct val="115000"/>
                        </a:lnSpc>
                        <a:spcAft>
                          <a:spcPts val="0"/>
                        </a:spcAft>
                      </a:pPr>
                      <a:r>
                        <a:rPr lang="fr-FR" sz="900" dirty="0" smtClean="0">
                          <a:effectLst/>
                        </a:rPr>
                        <a:t>Présence effective </a:t>
                      </a:r>
                      <a:r>
                        <a:rPr lang="fr-FR" sz="900" baseline="0" dirty="0" smtClean="0">
                          <a:effectLst/>
                        </a:rPr>
                        <a:t>sur la période</a:t>
                      </a:r>
                      <a:endParaRPr lang="fr-FR"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mn-lt"/>
                          <a:ea typeface="+mn-ea"/>
                          <a:cs typeface="+mn-cs"/>
                        </a:rPr>
                        <a:t>Gain calculé pour ce collaborateur</a:t>
                      </a:r>
                      <a:endParaRPr kumimoji="0" lang="fr-FR" sz="900" b="1" i="0" u="none" strike="noStrike" kern="1200" cap="none" spc="0" normalizeH="0" baseline="0" noProof="0" dirty="0" smtClean="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39578892"/>
                  </a:ext>
                </a:extLst>
              </a:tr>
              <a:tr h="146859">
                <a:tc>
                  <a:txBody>
                    <a:bodyPr/>
                    <a:lstStyle/>
                    <a:p>
                      <a:pPr algn="ctr">
                        <a:lnSpc>
                          <a:spcPct val="115000"/>
                        </a:lnSpc>
                        <a:spcAft>
                          <a:spcPts val="0"/>
                        </a:spcAft>
                      </a:pPr>
                      <a:r>
                        <a:rPr lang="fr-FR" sz="900" b="0" dirty="0" smtClean="0">
                          <a:solidFill>
                            <a:schemeClr val="tx1">
                              <a:lumMod val="75000"/>
                              <a:lumOff val="25000"/>
                            </a:schemeClr>
                          </a:solidFill>
                          <a:effectLst/>
                        </a:rPr>
                        <a:t>7 ou 8 semaines</a:t>
                      </a:r>
                      <a:endParaRPr lang="fr-FR" sz="900" b="0" dirty="0">
                        <a:solidFill>
                          <a:schemeClr val="tx1">
                            <a:lumMod val="75000"/>
                            <a:lumOff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900" dirty="0" smtClean="0">
                          <a:solidFill>
                            <a:schemeClr val="tx1">
                              <a:lumMod val="75000"/>
                              <a:lumOff val="25000"/>
                            </a:schemeClr>
                          </a:solidFill>
                          <a:effectLst/>
                          <a:latin typeface="+mn-lt"/>
                        </a:rPr>
                        <a:t>Totalité du montant calculé</a:t>
                      </a:r>
                      <a:r>
                        <a:rPr lang="fr-FR" sz="900" baseline="0" dirty="0" smtClean="0">
                          <a:solidFill>
                            <a:schemeClr val="tx1">
                              <a:lumMod val="75000"/>
                              <a:lumOff val="25000"/>
                            </a:schemeClr>
                          </a:solidFill>
                          <a:effectLst/>
                          <a:latin typeface="+mn-lt"/>
                        </a:rPr>
                        <a:t> pour la région</a:t>
                      </a:r>
                      <a:endParaRPr lang="fr-FR" sz="900" dirty="0">
                        <a:solidFill>
                          <a:schemeClr val="tx1">
                            <a:lumMod val="75000"/>
                            <a:lumOff val="25000"/>
                          </a:schemeClr>
                        </a:solidFill>
                        <a:effectLst/>
                        <a:latin typeface="+mn-lt"/>
                        <a:ea typeface="Times New Roman" panose="02020603050405020304" pitchFamily="18" charset="0"/>
                        <a:cs typeface="Times New Roman" panose="02020603050405020304" pitchFamily="18" charset="0"/>
                      </a:endParaRPr>
                    </a:p>
                  </a:txBody>
                  <a:tcPr marL="44450" marR="44450"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8239154"/>
                  </a:ext>
                </a:extLst>
              </a:tr>
              <a:tr h="146859">
                <a:tc>
                  <a:txBody>
                    <a:bodyPr/>
                    <a:lstStyle/>
                    <a:p>
                      <a:pPr algn="ctr">
                        <a:lnSpc>
                          <a:spcPct val="115000"/>
                        </a:lnSpc>
                        <a:spcAft>
                          <a:spcPts val="0"/>
                        </a:spcAft>
                      </a:pPr>
                      <a:r>
                        <a:rPr lang="fr-FR" sz="900" b="0" dirty="0" smtClean="0">
                          <a:solidFill>
                            <a:schemeClr val="tx1">
                              <a:lumMod val="75000"/>
                              <a:lumOff val="25000"/>
                            </a:schemeClr>
                          </a:solidFill>
                          <a:effectLst/>
                        </a:rPr>
                        <a:t>6 semaines</a:t>
                      </a:r>
                      <a:endParaRPr lang="fr-FR" sz="900" b="0" dirty="0">
                        <a:solidFill>
                          <a:schemeClr val="tx1">
                            <a:lumMod val="75000"/>
                            <a:lumOff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900" dirty="0">
                          <a:solidFill>
                            <a:schemeClr val="tx1">
                              <a:lumMod val="75000"/>
                              <a:lumOff val="25000"/>
                            </a:schemeClr>
                          </a:solidFill>
                          <a:effectLst/>
                          <a:latin typeface="+mn-lt"/>
                        </a:rPr>
                        <a:t>75%</a:t>
                      </a:r>
                      <a:endParaRPr lang="fr-FR" sz="900" dirty="0">
                        <a:solidFill>
                          <a:schemeClr val="tx1">
                            <a:lumMod val="75000"/>
                            <a:lumOff val="25000"/>
                          </a:schemeClr>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84729"/>
                  </a:ext>
                </a:extLst>
              </a:tr>
              <a:tr h="146859">
                <a:tc>
                  <a:txBody>
                    <a:bodyPr/>
                    <a:lstStyle/>
                    <a:p>
                      <a:pPr algn="ctr">
                        <a:lnSpc>
                          <a:spcPct val="115000"/>
                        </a:lnSpc>
                        <a:spcAft>
                          <a:spcPts val="0"/>
                        </a:spcAft>
                      </a:pPr>
                      <a:r>
                        <a:rPr lang="fr-FR" sz="900" b="0" dirty="0" smtClean="0">
                          <a:solidFill>
                            <a:schemeClr val="tx1">
                              <a:lumMod val="75000"/>
                              <a:lumOff val="25000"/>
                            </a:schemeClr>
                          </a:solidFill>
                          <a:effectLst/>
                        </a:rPr>
                        <a:t>5 semaines</a:t>
                      </a:r>
                      <a:endParaRPr lang="fr-FR" sz="900" b="0" dirty="0">
                        <a:solidFill>
                          <a:schemeClr val="tx1">
                            <a:lumMod val="75000"/>
                            <a:lumOff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900" dirty="0">
                          <a:solidFill>
                            <a:schemeClr val="tx1">
                              <a:lumMod val="75000"/>
                              <a:lumOff val="25000"/>
                            </a:schemeClr>
                          </a:solidFill>
                          <a:effectLst/>
                          <a:latin typeface="+mn-lt"/>
                        </a:rPr>
                        <a:t>65%</a:t>
                      </a:r>
                      <a:endParaRPr lang="fr-FR" sz="900" dirty="0">
                        <a:solidFill>
                          <a:schemeClr val="tx1">
                            <a:lumMod val="75000"/>
                            <a:lumOff val="25000"/>
                          </a:schemeClr>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150695"/>
                  </a:ext>
                </a:extLst>
              </a:tr>
              <a:tr h="146859">
                <a:tc>
                  <a:txBody>
                    <a:bodyPr/>
                    <a:lstStyle/>
                    <a:p>
                      <a:pPr algn="ctr">
                        <a:lnSpc>
                          <a:spcPct val="115000"/>
                        </a:lnSpc>
                        <a:spcAft>
                          <a:spcPts val="0"/>
                        </a:spcAft>
                      </a:pPr>
                      <a:r>
                        <a:rPr lang="fr-FR" sz="900" b="0" dirty="0" smtClean="0">
                          <a:solidFill>
                            <a:schemeClr val="tx1">
                              <a:lumMod val="75000"/>
                              <a:lumOff val="25000"/>
                            </a:schemeClr>
                          </a:solidFill>
                          <a:effectLst/>
                        </a:rPr>
                        <a:t>4 semaines</a:t>
                      </a:r>
                      <a:endParaRPr lang="fr-FR" sz="900" b="0" dirty="0">
                        <a:solidFill>
                          <a:schemeClr val="tx1">
                            <a:lumMod val="75000"/>
                            <a:lumOff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900" dirty="0">
                          <a:solidFill>
                            <a:schemeClr val="tx1">
                              <a:lumMod val="75000"/>
                              <a:lumOff val="25000"/>
                            </a:schemeClr>
                          </a:solidFill>
                          <a:effectLst/>
                          <a:latin typeface="+mn-lt"/>
                        </a:rPr>
                        <a:t>50%</a:t>
                      </a:r>
                      <a:endParaRPr lang="fr-FR" sz="900" dirty="0">
                        <a:solidFill>
                          <a:schemeClr val="tx1">
                            <a:lumMod val="75000"/>
                            <a:lumOff val="25000"/>
                          </a:schemeClr>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5129727"/>
                  </a:ext>
                </a:extLst>
              </a:tr>
            </a:tbl>
          </a:graphicData>
        </a:graphic>
      </p:graphicFrame>
      <p:sp>
        <p:nvSpPr>
          <p:cNvPr id="35" name="Ellipse 34"/>
          <p:cNvSpPr/>
          <p:nvPr/>
        </p:nvSpPr>
        <p:spPr>
          <a:xfrm>
            <a:off x="2756028" y="2741576"/>
            <a:ext cx="162045" cy="17104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1</a:t>
            </a:r>
            <a:endParaRPr lang="fr-FR" sz="1100" b="1" dirty="0">
              <a:solidFill>
                <a:schemeClr val="bg1">
                  <a:lumMod val="85000"/>
                </a:schemeClr>
              </a:solidFill>
            </a:endParaRPr>
          </a:p>
        </p:txBody>
      </p:sp>
      <p:sp>
        <p:nvSpPr>
          <p:cNvPr id="37" name="Ellipse 36"/>
          <p:cNvSpPr/>
          <p:nvPr/>
        </p:nvSpPr>
        <p:spPr>
          <a:xfrm>
            <a:off x="10547588" y="4057617"/>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2</a:t>
            </a:r>
            <a:endParaRPr lang="fr-FR" sz="1100" b="1" dirty="0">
              <a:solidFill>
                <a:schemeClr val="bg1">
                  <a:lumMod val="85000"/>
                </a:schemeClr>
              </a:solidFill>
            </a:endParaRPr>
          </a:p>
        </p:txBody>
      </p:sp>
      <p:sp>
        <p:nvSpPr>
          <p:cNvPr id="38" name="Ellipse 37"/>
          <p:cNvSpPr/>
          <p:nvPr/>
        </p:nvSpPr>
        <p:spPr>
          <a:xfrm>
            <a:off x="10547587" y="4387070"/>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3</a:t>
            </a:r>
            <a:endParaRPr lang="fr-FR" sz="1100" b="1" dirty="0">
              <a:solidFill>
                <a:schemeClr val="bg1">
                  <a:lumMod val="85000"/>
                </a:schemeClr>
              </a:solidFill>
            </a:endParaRPr>
          </a:p>
        </p:txBody>
      </p:sp>
      <p:sp>
        <p:nvSpPr>
          <p:cNvPr id="39" name="ZoneTexte 38"/>
          <p:cNvSpPr txBox="1"/>
          <p:nvPr/>
        </p:nvSpPr>
        <p:spPr>
          <a:xfrm>
            <a:off x="1546626" y="4776360"/>
            <a:ext cx="7989073" cy="246221"/>
          </a:xfrm>
          <a:prstGeom prst="rect">
            <a:avLst/>
          </a:prstGeom>
          <a:noFill/>
        </p:spPr>
        <p:txBody>
          <a:bodyPr wrap="square" rtlCol="0">
            <a:spAutoFit/>
          </a:bodyPr>
          <a:lstStyle/>
          <a:p>
            <a:r>
              <a:rPr lang="fr-FR" sz="1000" b="1" dirty="0" smtClean="0">
                <a:solidFill>
                  <a:schemeClr val="bg1">
                    <a:lumMod val="50000"/>
                  </a:schemeClr>
                </a:solidFill>
              </a:rPr>
              <a:t>Le </a:t>
            </a:r>
            <a:r>
              <a:rPr lang="fr-FR" sz="1000" b="1" dirty="0" smtClean="0">
                <a:solidFill>
                  <a:srgbClr val="C00000"/>
                </a:solidFill>
              </a:rPr>
              <a:t>déclenchement </a:t>
            </a:r>
            <a:r>
              <a:rPr lang="fr-FR" sz="1000" b="1" dirty="0">
                <a:solidFill>
                  <a:srgbClr val="C00000"/>
                </a:solidFill>
              </a:rPr>
              <a:t>des </a:t>
            </a:r>
            <a:r>
              <a:rPr lang="fr-FR" sz="1000" b="1" dirty="0" smtClean="0">
                <a:solidFill>
                  <a:srgbClr val="C00000"/>
                </a:solidFill>
              </a:rPr>
              <a:t>gains </a:t>
            </a:r>
            <a:r>
              <a:rPr lang="fr-FR" sz="1000" b="1" dirty="0" smtClean="0">
                <a:solidFill>
                  <a:schemeClr val="bg1">
                    <a:lumMod val="50000"/>
                  </a:schemeClr>
                </a:solidFill>
              </a:rPr>
              <a:t>est </a:t>
            </a:r>
            <a:r>
              <a:rPr lang="fr-FR" sz="1000" b="1" dirty="0">
                <a:solidFill>
                  <a:schemeClr val="bg1">
                    <a:lumMod val="50000"/>
                  </a:schemeClr>
                </a:solidFill>
              </a:rPr>
              <a:t>effectif pour chaque critère dès que l’objectif est atteint </a:t>
            </a:r>
            <a:r>
              <a:rPr lang="fr-FR" sz="1000" b="1" dirty="0" smtClean="0">
                <a:solidFill>
                  <a:schemeClr val="bg1">
                    <a:lumMod val="50000"/>
                  </a:schemeClr>
                </a:solidFill>
              </a:rPr>
              <a:t>par la région pour </a:t>
            </a:r>
            <a:r>
              <a:rPr lang="fr-FR" sz="1000" b="1" dirty="0">
                <a:solidFill>
                  <a:schemeClr val="bg1">
                    <a:lumMod val="50000"/>
                  </a:schemeClr>
                </a:solidFill>
              </a:rPr>
              <a:t>le critère </a:t>
            </a:r>
            <a:r>
              <a:rPr lang="fr-FR" sz="1000" b="1" dirty="0" smtClean="0">
                <a:solidFill>
                  <a:schemeClr val="bg1">
                    <a:lumMod val="50000"/>
                  </a:schemeClr>
                </a:solidFill>
              </a:rPr>
              <a:t>concerné</a:t>
            </a:r>
            <a:endParaRPr lang="fr-FR" sz="1000" b="1" dirty="0">
              <a:solidFill>
                <a:schemeClr val="bg1">
                  <a:lumMod val="50000"/>
                </a:schemeClr>
              </a:solidFill>
            </a:endParaRPr>
          </a:p>
        </p:txBody>
      </p:sp>
    </p:spTree>
    <p:extLst>
      <p:ext uri="{BB962C8B-B14F-4D97-AF65-F5344CB8AC3E}">
        <p14:creationId xmlns:p14="http://schemas.microsoft.com/office/powerpoint/2010/main" val="340939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randombar(horizontal)">
                                      <p:cBhvr>
                                        <p:cTn id="12" dur="500"/>
                                        <p:tgtEl>
                                          <p:spTgt spid="2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par>
                                <p:cTn id="16" presetID="14" presetClass="entr" presetSubtype="1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randombar(horizontal)">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randombar(horizontal)">
                                      <p:cBhvr>
                                        <p:cTn id="23" dur="500"/>
                                        <p:tgtEl>
                                          <p:spTgt spid="2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randombar(horizontal)">
                                      <p:cBhvr>
                                        <p:cTn id="26" dur="500"/>
                                        <p:tgtEl>
                                          <p:spTgt spid="2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randombar(horizontal)">
                                      <p:cBhvr>
                                        <p:cTn id="29" dur="500"/>
                                        <p:tgtEl>
                                          <p:spTgt spid="35"/>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randombar(horizontal)">
                                      <p:cBhvr>
                                        <p:cTn id="32" dur="500"/>
                                        <p:tgtEl>
                                          <p:spTgt spid="37"/>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randombar(horizontal)">
                                      <p:cBhvr>
                                        <p:cTn id="35" dur="500"/>
                                        <p:tgtEl>
                                          <p:spTgt spid="38"/>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randombar(horizontal)">
                                      <p:cBhvr>
                                        <p:cTn id="3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p:bldP spid="23" grpId="0" animBg="1"/>
      <p:bldP spid="24" grpId="0"/>
      <p:bldP spid="35" grpId="0" animBg="1"/>
      <p:bldP spid="37" grpId="0" animBg="1"/>
      <p:bldP spid="38" grpId="0" animBg="1"/>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normAutofit/>
          </a:bodyPr>
          <a:lstStyle/>
          <a:p>
            <a:pPr>
              <a:spcBef>
                <a:spcPts val="0"/>
              </a:spcBef>
            </a:pPr>
            <a:r>
              <a:rPr lang="fr-FR" sz="1800" b="1" dirty="0"/>
              <a:t>La répartition des gains d’une entité se fera entre tous les collaborateurs éligibles pour partie automatiquement (70%) mais également sur décision du Manager (30%)</a:t>
            </a:r>
          </a:p>
        </p:txBody>
      </p:sp>
      <p:sp>
        <p:nvSpPr>
          <p:cNvPr id="5" name="Titre 4"/>
          <p:cNvSpPr>
            <a:spLocks noGrp="1"/>
          </p:cNvSpPr>
          <p:nvPr>
            <p:ph type="ctrTitle"/>
          </p:nvPr>
        </p:nvSpPr>
        <p:spPr/>
        <p:txBody>
          <a:bodyPr/>
          <a:lstStyle/>
          <a:p>
            <a:r>
              <a:rPr lang="fr-FR" sz="975" dirty="0"/>
              <a:t>Point d’étape et Challenge</a:t>
            </a:r>
          </a:p>
        </p:txBody>
      </p:sp>
      <p:sp>
        <p:nvSpPr>
          <p:cNvPr id="19" name="Espace réservé du contenu 2"/>
          <p:cNvSpPr txBox="1">
            <a:spLocks/>
          </p:cNvSpPr>
          <p:nvPr/>
        </p:nvSpPr>
        <p:spPr>
          <a:xfrm>
            <a:off x="903383" y="1302684"/>
            <a:ext cx="10532125" cy="5087099"/>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103585" indent="-103585">
              <a:defRPr/>
            </a:pPr>
            <a:r>
              <a:rPr lang="fr-FR" sz="1200" b="1" dirty="0">
                <a:solidFill>
                  <a:srgbClr val="C00000"/>
                </a:solidFill>
              </a:rPr>
              <a:t>Attribution</a:t>
            </a:r>
            <a:r>
              <a:rPr lang="fr-FR" sz="1200" dirty="0">
                <a:solidFill>
                  <a:schemeClr val="tx1">
                    <a:lumMod val="50000"/>
                    <a:lumOff val="50000"/>
                  </a:schemeClr>
                </a:solidFill>
              </a:rPr>
              <a:t> : les récompenses sont attribuées à </a:t>
            </a:r>
            <a:r>
              <a:rPr lang="fr-FR" sz="1200" dirty="0">
                <a:solidFill>
                  <a:srgbClr val="C00000"/>
                </a:solidFill>
              </a:rPr>
              <a:t>tous les collaborateurs </a:t>
            </a:r>
            <a:r>
              <a:rPr lang="fr-FR" sz="1200" dirty="0">
                <a:solidFill>
                  <a:schemeClr val="tx1">
                    <a:lumMod val="50000"/>
                    <a:lumOff val="50000"/>
                  </a:schemeClr>
                </a:solidFill>
              </a:rPr>
              <a:t>de l’entité </a:t>
            </a:r>
          </a:p>
          <a:p>
            <a:pPr marL="503635" lvl="1" indent="-103585">
              <a:defRPr/>
            </a:pPr>
            <a:r>
              <a:rPr lang="fr-FR" sz="1200" dirty="0">
                <a:solidFill>
                  <a:schemeClr val="bg1">
                    <a:lumMod val="50000"/>
                  </a:schemeClr>
                </a:solidFill>
              </a:rPr>
              <a:t>Collaborateurs </a:t>
            </a:r>
            <a:r>
              <a:rPr lang="fr-FR" sz="1200" dirty="0">
                <a:solidFill>
                  <a:srgbClr val="C00000"/>
                </a:solidFill>
              </a:rPr>
              <a:t>salariés de la CEGEE </a:t>
            </a:r>
            <a:r>
              <a:rPr lang="fr-FR" sz="1200" dirty="0">
                <a:solidFill>
                  <a:schemeClr val="bg1">
                    <a:lumMod val="50000"/>
                  </a:schemeClr>
                </a:solidFill>
              </a:rPr>
              <a:t>avec un minimum de </a:t>
            </a:r>
            <a:r>
              <a:rPr lang="fr-FR" sz="1200" dirty="0">
                <a:solidFill>
                  <a:srgbClr val="C00000"/>
                </a:solidFill>
              </a:rPr>
              <a:t>4 semaines de présence effective </a:t>
            </a:r>
            <a:r>
              <a:rPr lang="fr-FR" sz="1200" dirty="0">
                <a:solidFill>
                  <a:schemeClr val="bg1">
                    <a:lumMod val="50000"/>
                  </a:schemeClr>
                </a:solidFill>
              </a:rPr>
              <a:t>(*) au sein de </a:t>
            </a:r>
            <a:r>
              <a:rPr lang="fr-FR" sz="1200" dirty="0" smtClean="0">
                <a:solidFill>
                  <a:schemeClr val="bg1">
                    <a:lumMod val="50000"/>
                  </a:schemeClr>
                </a:solidFill>
              </a:rPr>
              <a:t>la région, </a:t>
            </a:r>
            <a:r>
              <a:rPr lang="fr-FR" sz="1200" dirty="0">
                <a:solidFill>
                  <a:schemeClr val="bg1">
                    <a:lumMod val="50000"/>
                  </a:schemeClr>
                </a:solidFill>
              </a:rPr>
              <a:t>entre le </a:t>
            </a:r>
            <a:r>
              <a:rPr lang="fr-FR" sz="1200" dirty="0" smtClean="0">
                <a:solidFill>
                  <a:schemeClr val="bg1">
                    <a:lumMod val="50000"/>
                  </a:schemeClr>
                </a:solidFill>
              </a:rPr>
              <a:t>17 </a:t>
            </a:r>
            <a:r>
              <a:rPr lang="fr-FR" sz="1200" dirty="0">
                <a:solidFill>
                  <a:schemeClr val="bg1">
                    <a:lumMod val="50000"/>
                  </a:schemeClr>
                </a:solidFill>
              </a:rPr>
              <a:t>mai et le 10 juillet 2021. </a:t>
            </a:r>
          </a:p>
          <a:p>
            <a:pPr marL="342900" lvl="1" indent="0">
              <a:buNone/>
              <a:defRPr/>
            </a:pPr>
            <a:r>
              <a:rPr lang="fr-FR" sz="1200" i="1" dirty="0">
                <a:solidFill>
                  <a:schemeClr val="bg1">
                    <a:lumMod val="50000"/>
                  </a:schemeClr>
                </a:solidFill>
              </a:rPr>
              <a:t> (*) Présence effective : collaborateurs présents en agence (le chômage partiel, les congés, maladies, ne sont pas comptabilisés dans le temps de travail effectif)</a:t>
            </a:r>
          </a:p>
          <a:p>
            <a:pPr marL="476250" lvl="1" indent="-133350">
              <a:defRPr/>
            </a:pPr>
            <a:r>
              <a:rPr lang="fr-FR" sz="1200" dirty="0">
                <a:solidFill>
                  <a:schemeClr val="bg1">
                    <a:lumMod val="50000"/>
                  </a:schemeClr>
                </a:solidFill>
              </a:rPr>
              <a:t>En cas de changement de régions ou d’entité, les participants ne pourront gagner que dans </a:t>
            </a:r>
            <a:r>
              <a:rPr lang="fr-FR" sz="1200" dirty="0">
                <a:solidFill>
                  <a:srgbClr val="C00000"/>
                </a:solidFill>
              </a:rPr>
              <a:t>une seule entité </a:t>
            </a:r>
            <a:r>
              <a:rPr lang="fr-FR" sz="1200" dirty="0">
                <a:solidFill>
                  <a:schemeClr val="bg1">
                    <a:lumMod val="50000"/>
                  </a:schemeClr>
                </a:solidFill>
              </a:rPr>
              <a:t>(celle où ils ont passé le plus de temps)</a:t>
            </a:r>
          </a:p>
          <a:p>
            <a:pPr marL="604838" lvl="2" indent="-133350">
              <a:defRPr/>
            </a:pPr>
            <a:r>
              <a:rPr lang="fr-FR" dirty="0">
                <a:solidFill>
                  <a:schemeClr val="bg1">
                    <a:lumMod val="50000"/>
                  </a:schemeClr>
                </a:solidFill>
              </a:rPr>
              <a:t>		</a:t>
            </a:r>
          </a:p>
          <a:p>
            <a:pPr marL="103585" indent="-103585">
              <a:defRPr/>
            </a:pPr>
            <a:r>
              <a:rPr lang="fr-FR" sz="1200" b="1" dirty="0">
                <a:solidFill>
                  <a:srgbClr val="C00000"/>
                </a:solidFill>
              </a:rPr>
              <a:t>Répartition</a:t>
            </a:r>
            <a:r>
              <a:rPr lang="fr-FR" sz="1200" dirty="0">
                <a:solidFill>
                  <a:schemeClr val="tx1">
                    <a:lumMod val="50000"/>
                    <a:lumOff val="50000"/>
                  </a:schemeClr>
                </a:solidFill>
              </a:rPr>
              <a:t> : la </a:t>
            </a:r>
            <a:r>
              <a:rPr lang="fr-FR" sz="1200" dirty="0">
                <a:solidFill>
                  <a:srgbClr val="C00000"/>
                </a:solidFill>
              </a:rPr>
              <a:t>répartition des gains </a:t>
            </a:r>
            <a:r>
              <a:rPr lang="fr-FR" sz="1200" dirty="0">
                <a:solidFill>
                  <a:schemeClr val="tx1">
                    <a:lumMod val="50000"/>
                    <a:lumOff val="50000"/>
                  </a:schemeClr>
                </a:solidFill>
              </a:rPr>
              <a:t>se fait par collaborateur présent sur l’enveloppe de chaque entité :</a:t>
            </a:r>
          </a:p>
          <a:p>
            <a:pPr marL="476250" lvl="1" indent="-133350">
              <a:defRPr/>
            </a:pPr>
            <a:r>
              <a:rPr lang="fr-FR" sz="1200" dirty="0">
                <a:solidFill>
                  <a:srgbClr val="C00000"/>
                </a:solidFill>
              </a:rPr>
              <a:t>70 % proratisé selon le temps de présence effective en montant fixe à chaque collaborateur </a:t>
            </a:r>
            <a:r>
              <a:rPr lang="fr-FR" sz="1200" dirty="0">
                <a:solidFill>
                  <a:schemeClr val="tx1">
                    <a:lumMod val="50000"/>
                    <a:lumOff val="50000"/>
                  </a:schemeClr>
                </a:solidFill>
              </a:rPr>
              <a:t>(qu’il soit  à </a:t>
            </a:r>
            <a:r>
              <a:rPr lang="fr-FR" sz="1200" dirty="0">
                <a:solidFill>
                  <a:srgbClr val="C00000"/>
                </a:solidFill>
              </a:rPr>
              <a:t>temps complet ou à temps partiel</a:t>
            </a:r>
            <a:r>
              <a:rPr lang="fr-FR" sz="1200" dirty="0">
                <a:solidFill>
                  <a:schemeClr val="tx1">
                    <a:lumMod val="50000"/>
                    <a:lumOff val="50000"/>
                  </a:schemeClr>
                </a:solidFill>
              </a:rPr>
              <a:t>)</a:t>
            </a:r>
          </a:p>
          <a:p>
            <a:pPr marL="476250" lvl="1" indent="-133350">
              <a:defRPr/>
            </a:pPr>
            <a:r>
              <a:rPr lang="fr-FR" sz="1200" dirty="0">
                <a:solidFill>
                  <a:srgbClr val="C00000"/>
                </a:solidFill>
              </a:rPr>
              <a:t>30 % répartis par le manager </a:t>
            </a:r>
            <a:r>
              <a:rPr lang="fr-FR" sz="1200" dirty="0">
                <a:solidFill>
                  <a:schemeClr val="tx1">
                    <a:lumMod val="50000"/>
                    <a:lumOff val="50000"/>
                  </a:schemeClr>
                </a:solidFill>
              </a:rPr>
              <a:t>sur la base de la contribution de chacun à la performance collective</a:t>
            </a:r>
          </a:p>
          <a:p>
            <a:pPr marL="476250" lvl="1" indent="-133350">
              <a:defRPr/>
            </a:pPr>
            <a:r>
              <a:rPr lang="fr-FR" sz="1200" dirty="0">
                <a:solidFill>
                  <a:schemeClr val="tx1">
                    <a:lumMod val="50000"/>
                    <a:lumOff val="50000"/>
                  </a:schemeClr>
                </a:solidFill>
              </a:rPr>
              <a:t>Nota Bene : le </a:t>
            </a:r>
            <a:r>
              <a:rPr lang="fr-FR" sz="1200" dirty="0">
                <a:solidFill>
                  <a:srgbClr val="C00000"/>
                </a:solidFill>
              </a:rPr>
              <a:t>manager touche 100% </a:t>
            </a:r>
            <a:r>
              <a:rPr lang="fr-FR" sz="1200" dirty="0">
                <a:solidFill>
                  <a:schemeClr val="tx1">
                    <a:lumMod val="50000"/>
                    <a:lumOff val="50000"/>
                  </a:schemeClr>
                </a:solidFill>
              </a:rPr>
              <a:t>du montant</a:t>
            </a: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103585" indent="-103585">
              <a:buSzPct val="100000"/>
              <a:defRPr/>
            </a:pPr>
            <a:r>
              <a:rPr lang="fr-FR" sz="1200" b="1" dirty="0">
                <a:solidFill>
                  <a:srgbClr val="C00000"/>
                </a:solidFill>
              </a:rPr>
              <a:t>Versement </a:t>
            </a:r>
            <a:r>
              <a:rPr lang="fr-FR" sz="1200" dirty="0">
                <a:solidFill>
                  <a:schemeClr val="tx1">
                    <a:lumMod val="50000"/>
                    <a:lumOff val="50000"/>
                  </a:schemeClr>
                </a:solidFill>
              </a:rPr>
              <a:t>de la récompense</a:t>
            </a:r>
          </a:p>
          <a:p>
            <a:pPr marL="403622" lvl="1" indent="-103585">
              <a:buSzPct val="100000"/>
              <a:defRPr/>
            </a:pPr>
            <a:r>
              <a:rPr lang="fr-FR" sz="1200" dirty="0">
                <a:solidFill>
                  <a:schemeClr val="tx1">
                    <a:lumMod val="50000"/>
                    <a:lumOff val="50000"/>
                  </a:schemeClr>
                </a:solidFill>
              </a:rPr>
              <a:t>Les gains distribués dans le cadre de cette opération seront </a:t>
            </a:r>
            <a:r>
              <a:rPr lang="fr-FR" sz="1200" dirty="0">
                <a:solidFill>
                  <a:srgbClr val="C00000"/>
                </a:solidFill>
              </a:rPr>
              <a:t>nominatifs</a:t>
            </a:r>
            <a:r>
              <a:rPr lang="fr-FR" sz="1200" dirty="0">
                <a:solidFill>
                  <a:schemeClr val="tx1">
                    <a:lumMod val="50000"/>
                    <a:lumOff val="50000"/>
                  </a:schemeClr>
                </a:solidFill>
              </a:rPr>
              <a:t> et </a:t>
            </a:r>
            <a:r>
              <a:rPr lang="fr-FR" sz="1200" dirty="0">
                <a:solidFill>
                  <a:srgbClr val="C00000"/>
                </a:solidFill>
              </a:rPr>
              <a:t>soumis aux charges sociales</a:t>
            </a:r>
            <a:r>
              <a:rPr lang="fr-FR" sz="1200" dirty="0">
                <a:solidFill>
                  <a:schemeClr val="tx1">
                    <a:lumMod val="50000"/>
                    <a:lumOff val="50000"/>
                  </a:schemeClr>
                </a:solidFill>
              </a:rPr>
              <a:t> : ils seront donc intégrés au bulletin de salaire et soumis à l’impôt sur le revenu</a:t>
            </a:r>
          </a:p>
          <a:p>
            <a:pPr marL="403622" lvl="1" indent="-103585">
              <a:buSzPct val="100000"/>
              <a:defRPr/>
            </a:pPr>
            <a:r>
              <a:rPr lang="fr-FR" sz="1200" dirty="0">
                <a:solidFill>
                  <a:schemeClr val="tx1">
                    <a:lumMod val="50000"/>
                    <a:lumOff val="50000"/>
                  </a:schemeClr>
                </a:solidFill>
              </a:rPr>
              <a:t>Le versement se fera </a:t>
            </a:r>
            <a:r>
              <a:rPr lang="fr-FR" sz="1200" dirty="0">
                <a:solidFill>
                  <a:srgbClr val="C00000"/>
                </a:solidFill>
              </a:rPr>
              <a:t>avec la paie du mois de septembre</a:t>
            </a:r>
          </a:p>
        </p:txBody>
      </p:sp>
      <p:graphicFrame>
        <p:nvGraphicFramePr>
          <p:cNvPr id="10" name="Tableau 9"/>
          <p:cNvGraphicFramePr>
            <a:graphicFrameLocks noGrp="1"/>
          </p:cNvGraphicFramePr>
          <p:nvPr>
            <p:extLst/>
          </p:nvPr>
        </p:nvGraphicFramePr>
        <p:xfrm>
          <a:off x="2115239" y="3620387"/>
          <a:ext cx="7810960" cy="1110804"/>
        </p:xfrm>
        <a:graphic>
          <a:graphicData uri="http://schemas.openxmlformats.org/drawingml/2006/table">
            <a:tbl>
              <a:tblPr firstRow="1" firstCol="1" bandRow="1">
                <a:tableStyleId>{5C22544A-7EE6-4342-B048-85BDC9FD1C3A}</a:tableStyleId>
              </a:tblPr>
              <a:tblGrid>
                <a:gridCol w="2623172">
                  <a:extLst>
                    <a:ext uri="{9D8B030D-6E8A-4147-A177-3AD203B41FA5}">
                      <a16:colId xmlns:a16="http://schemas.microsoft.com/office/drawing/2014/main" val="1874817795"/>
                    </a:ext>
                  </a:extLst>
                </a:gridCol>
                <a:gridCol w="2593894">
                  <a:extLst>
                    <a:ext uri="{9D8B030D-6E8A-4147-A177-3AD203B41FA5}">
                      <a16:colId xmlns:a16="http://schemas.microsoft.com/office/drawing/2014/main" val="1974854196"/>
                    </a:ext>
                  </a:extLst>
                </a:gridCol>
                <a:gridCol w="2593894">
                  <a:extLst>
                    <a:ext uri="{9D8B030D-6E8A-4147-A177-3AD203B41FA5}">
                      <a16:colId xmlns:a16="http://schemas.microsoft.com/office/drawing/2014/main" val="3131895475"/>
                    </a:ext>
                  </a:extLst>
                </a:gridCol>
              </a:tblGrid>
              <a:tr h="196978">
                <a:tc rowSpan="2">
                  <a:txBody>
                    <a:bodyPr/>
                    <a:lstStyle/>
                    <a:p>
                      <a:pPr algn="ctr">
                        <a:lnSpc>
                          <a:spcPct val="115000"/>
                        </a:lnSpc>
                        <a:spcAft>
                          <a:spcPts val="0"/>
                        </a:spcAft>
                      </a:pPr>
                      <a:r>
                        <a:rPr lang="fr-FR" sz="1000" dirty="0" smtClean="0">
                          <a:effectLst/>
                        </a:rPr>
                        <a:t>Présence effective du collaborateur</a:t>
                      </a:r>
                      <a:r>
                        <a:rPr lang="fr-FR" sz="1000" baseline="0" dirty="0" smtClean="0">
                          <a:effectLst/>
                        </a:rPr>
                        <a:t> sur la période</a:t>
                      </a:r>
                      <a:endParaRPr lang="fr-FR"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338" marR="33338" marT="0" marB="0" anchor="ctr"/>
                </a:tc>
                <a:tc gridSpan="2">
                  <a:txBody>
                    <a:bodyPr/>
                    <a:lstStyle/>
                    <a:p>
                      <a:pPr algn="ctr">
                        <a:lnSpc>
                          <a:spcPct val="115000"/>
                        </a:lnSpc>
                        <a:spcAft>
                          <a:spcPts val="0"/>
                        </a:spcAft>
                      </a:pPr>
                      <a:r>
                        <a:rPr kumimoji="0" lang="fr-FR" sz="1000" b="1" i="0" u="none" strike="noStrike" kern="1200" cap="none" spc="0" normalizeH="0" baseline="0" dirty="0" smtClean="0">
                          <a:ln>
                            <a:noFill/>
                          </a:ln>
                          <a:solidFill>
                            <a:prstClr val="white"/>
                          </a:solidFill>
                          <a:effectLst/>
                          <a:uLnTx/>
                          <a:uFillTx/>
                          <a:latin typeface="+mn-lt"/>
                          <a:ea typeface="+mn-ea"/>
                          <a:cs typeface="+mn-cs"/>
                        </a:rPr>
                        <a:t>Attribution des gains au collaborateur</a:t>
                      </a:r>
                      <a:endParaRPr kumimoji="0" lang="fr-FR" sz="1000" b="1" i="0" u="none" strike="noStrike" kern="1200" cap="none" spc="0" normalizeH="0" baseline="0" dirty="0">
                        <a:ln>
                          <a:noFill/>
                        </a:ln>
                        <a:solidFill>
                          <a:prstClr val="white"/>
                        </a:solidFill>
                        <a:effectLst/>
                        <a:uLnTx/>
                        <a:uFillTx/>
                        <a:latin typeface="+mn-lt"/>
                        <a:ea typeface="+mn-ea"/>
                        <a:cs typeface="+mn-cs"/>
                      </a:endParaRPr>
                    </a:p>
                  </a:txBody>
                  <a:tcPr marL="33338" marR="33338" marT="0" marB="0" anchor="ctr">
                    <a:lnB w="12700" cap="flat" cmpd="sng" algn="ctr">
                      <a:noFill/>
                      <a:prstDash val="solid"/>
                      <a:round/>
                      <a:headEnd type="none" w="med" len="med"/>
                      <a:tailEnd type="none" w="med" len="med"/>
                    </a:lnB>
                  </a:tcPr>
                </a:tc>
                <a:tc hMerge="1">
                  <a:txBody>
                    <a:bodyPr/>
                    <a:lstStyle/>
                    <a:p>
                      <a:pPr algn="ctr">
                        <a:lnSpc>
                          <a:spcPct val="115000"/>
                        </a:lnSpc>
                        <a:spcAft>
                          <a:spcPts val="0"/>
                        </a:spcAft>
                      </a:pPr>
                      <a:endParaRPr lang="fr-F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839578892"/>
                  </a:ext>
                </a:extLst>
              </a:tr>
              <a:tr h="196978">
                <a:tc vMerge="1">
                  <a:txBody>
                    <a:bodyPr/>
                    <a:lstStyle/>
                    <a:p>
                      <a:endParaRPr lang="fr-FR"/>
                    </a:p>
                  </a:txBody>
                  <a:tcPr/>
                </a:tc>
                <a:tc>
                  <a:txBody>
                    <a:bodyPr/>
                    <a:lstStyle/>
                    <a:p>
                      <a:pPr marL="0" algn="ctr" defTabSz="914400" rtl="0" eaLnBrk="1" latinLnBrk="0" hangingPunct="1">
                        <a:lnSpc>
                          <a:spcPct val="115000"/>
                        </a:lnSpc>
                        <a:spcAft>
                          <a:spcPts val="0"/>
                        </a:spcAft>
                      </a:pPr>
                      <a:r>
                        <a:rPr lang="fr-FR" sz="1000" b="1" kern="1200" dirty="0" smtClean="0">
                          <a:solidFill>
                            <a:schemeClr val="lt1"/>
                          </a:solidFill>
                          <a:effectLst/>
                          <a:latin typeface="+mn-lt"/>
                          <a:ea typeface="+mn-ea"/>
                          <a:cs typeface="+mn-cs"/>
                        </a:rPr>
                        <a:t>70% automatiquement</a:t>
                      </a:r>
                      <a:endParaRPr lang="fr-FR" sz="1000" b="1" kern="1200" dirty="0">
                        <a:solidFill>
                          <a:schemeClr val="lt1"/>
                        </a:solidFill>
                        <a:effectLst/>
                        <a:latin typeface="+mn-lt"/>
                        <a:ea typeface="+mn-ea"/>
                        <a:cs typeface="+mn-cs"/>
                      </a:endParaRPr>
                    </a:p>
                  </a:txBody>
                  <a:tcPr marL="33338" marR="33338"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solidFill>
                      <a:srgbClr val="C00000"/>
                    </a:solidFill>
                  </a:tcPr>
                </a:tc>
                <a:tc>
                  <a:txBody>
                    <a:bodyPr/>
                    <a:lstStyle/>
                    <a:p>
                      <a:pPr marL="0" algn="ctr" defTabSz="914400" rtl="0" eaLnBrk="1" latinLnBrk="0" hangingPunct="1">
                        <a:lnSpc>
                          <a:spcPct val="115000"/>
                        </a:lnSpc>
                        <a:spcAft>
                          <a:spcPts val="0"/>
                        </a:spcAft>
                      </a:pPr>
                      <a:r>
                        <a:rPr lang="fr-FR" sz="1000" b="1" kern="1200" dirty="0" smtClean="0">
                          <a:solidFill>
                            <a:schemeClr val="lt1"/>
                          </a:solidFill>
                          <a:effectLst/>
                          <a:latin typeface="+mn-lt"/>
                          <a:ea typeface="+mn-ea"/>
                          <a:cs typeface="+mn-cs"/>
                        </a:rPr>
                        <a:t>30% par le manager</a:t>
                      </a:r>
                      <a:endParaRPr lang="fr-FR" sz="1000" b="1" kern="1200" dirty="0">
                        <a:solidFill>
                          <a:schemeClr val="lt1"/>
                        </a:solidFill>
                        <a:effectLst/>
                        <a:latin typeface="+mn-lt"/>
                        <a:ea typeface="+mn-ea"/>
                        <a:cs typeface="+mn-cs"/>
                      </a:endParaRPr>
                    </a:p>
                  </a:txBody>
                  <a:tcPr marL="33338" marR="33338" marT="0" marB="0" anchor="ctr">
                    <a:lnT w="12700" cap="flat" cmpd="sng" algn="ctr">
                      <a:noFill/>
                      <a:prstDash val="solid"/>
                      <a:round/>
                      <a:headEnd type="none" w="med" len="med"/>
                      <a:tailEnd type="none" w="med" len="med"/>
                    </a:lnT>
                    <a:solidFill>
                      <a:srgbClr val="C00000"/>
                    </a:solidFill>
                  </a:tcPr>
                </a:tc>
                <a:extLst>
                  <a:ext uri="{0D108BD9-81ED-4DB2-BD59-A6C34878D82A}">
                    <a16:rowId xmlns:a16="http://schemas.microsoft.com/office/drawing/2014/main" val="1048284078"/>
                  </a:ext>
                </a:extLst>
              </a:tr>
              <a:tr h="179212">
                <a:tc>
                  <a:txBody>
                    <a:bodyPr/>
                    <a:lstStyle/>
                    <a:p>
                      <a:pPr algn="ctr">
                        <a:lnSpc>
                          <a:spcPct val="115000"/>
                        </a:lnSpc>
                        <a:spcAft>
                          <a:spcPts val="0"/>
                        </a:spcAft>
                      </a:pPr>
                      <a:r>
                        <a:rPr lang="fr-FR" sz="1000" b="1" dirty="0" smtClean="0">
                          <a:solidFill>
                            <a:schemeClr val="tx1"/>
                          </a:solidFill>
                          <a:effectLst/>
                        </a:rPr>
                        <a:t>7 ou 8 semaines</a:t>
                      </a:r>
                      <a:endParaRPr lang="fr-FR" sz="10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338" marR="33338" marT="0" marB="0" anchor="ctr">
                    <a:solidFill>
                      <a:schemeClr val="bg1">
                        <a:lumMod val="85000"/>
                      </a:schemeClr>
                    </a:solidFill>
                  </a:tcPr>
                </a:tc>
                <a:tc>
                  <a:txBody>
                    <a:bodyPr/>
                    <a:lstStyle/>
                    <a:p>
                      <a:pPr indent="139700" algn="r">
                        <a:lnSpc>
                          <a:spcPct val="115000"/>
                        </a:lnSpc>
                        <a:spcAft>
                          <a:spcPts val="0"/>
                        </a:spcAft>
                      </a:pPr>
                      <a:r>
                        <a:rPr lang="fr-FR" sz="1000" b="1" dirty="0" smtClean="0">
                          <a:solidFill>
                            <a:schemeClr val="tx1"/>
                          </a:solidFill>
                          <a:effectLst/>
                          <a:latin typeface="+mn-lt"/>
                        </a:rPr>
                        <a:t>100%   </a:t>
                      </a:r>
                      <a:r>
                        <a:rPr lang="fr-FR" sz="1000" dirty="0" smtClean="0">
                          <a:solidFill>
                            <a:schemeClr val="bg1">
                              <a:lumMod val="50000"/>
                            </a:schemeClr>
                          </a:solidFill>
                          <a:effectLst/>
                          <a:latin typeface="+mn-lt"/>
                        </a:rPr>
                        <a:t>x 70%</a:t>
                      </a:r>
                      <a:endParaRPr lang="fr-FR" sz="10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33338" marR="270000" marT="0" marB="0" anchor="ctr">
                    <a:lnB w="12700" cap="flat" cmpd="sng" algn="ctr">
                      <a:solidFill>
                        <a:schemeClr val="tx1"/>
                      </a:solidFill>
                      <a:prstDash val="solid"/>
                      <a:round/>
                      <a:headEnd type="none" w="med" len="med"/>
                      <a:tailEnd type="none" w="med" len="med"/>
                    </a:lnB>
                    <a:solidFill>
                      <a:schemeClr val="bg1"/>
                    </a:solidFill>
                  </a:tcPr>
                </a:tc>
                <a:tc rowSpan="4">
                  <a:txBody>
                    <a:bodyPr/>
                    <a:lstStyle/>
                    <a:p>
                      <a:pPr indent="139700" algn="ctr">
                        <a:lnSpc>
                          <a:spcPct val="115000"/>
                        </a:lnSpc>
                        <a:spcAft>
                          <a:spcPts val="0"/>
                        </a:spcAft>
                      </a:pPr>
                      <a:r>
                        <a:rPr lang="fr-FR" sz="1000" dirty="0" smtClean="0">
                          <a:solidFill>
                            <a:schemeClr val="tx1"/>
                          </a:solidFill>
                          <a:effectLst/>
                          <a:latin typeface="+mn-lt"/>
                          <a:ea typeface="Times New Roman" panose="02020603050405020304" pitchFamily="18" charset="0"/>
                          <a:cs typeface="Times New Roman" panose="02020603050405020304" pitchFamily="18" charset="0"/>
                        </a:rPr>
                        <a:t>La somme</a:t>
                      </a:r>
                      <a:r>
                        <a:rPr lang="fr-FR" sz="1000" baseline="0" dirty="0" smtClean="0">
                          <a:solidFill>
                            <a:schemeClr val="tx1"/>
                          </a:solidFill>
                          <a:effectLst/>
                          <a:latin typeface="+mn-lt"/>
                          <a:ea typeface="Times New Roman" panose="02020603050405020304" pitchFamily="18" charset="0"/>
                          <a:cs typeface="Times New Roman" panose="02020603050405020304" pitchFamily="18" charset="0"/>
                        </a:rPr>
                        <a:t> des 30% restant est répartie</a:t>
                      </a:r>
                      <a:r>
                        <a:rPr lang="fr-FR" sz="1000" dirty="0" smtClean="0">
                          <a:solidFill>
                            <a:schemeClr val="tx1"/>
                          </a:solidFill>
                          <a:effectLst/>
                          <a:latin typeface="+mn-lt"/>
                          <a:ea typeface="Times New Roman" panose="02020603050405020304" pitchFamily="18" charset="0"/>
                          <a:cs typeface="Times New Roman" panose="02020603050405020304" pitchFamily="18" charset="0"/>
                        </a:rPr>
                        <a:t> par le manager sur</a:t>
                      </a:r>
                      <a:r>
                        <a:rPr lang="fr-FR" sz="1000" baseline="0" dirty="0" smtClean="0">
                          <a:solidFill>
                            <a:schemeClr val="tx1"/>
                          </a:solidFill>
                          <a:effectLst/>
                          <a:latin typeface="+mn-lt"/>
                          <a:ea typeface="Times New Roman" panose="02020603050405020304" pitchFamily="18" charset="0"/>
                          <a:cs typeface="Times New Roman" panose="02020603050405020304" pitchFamily="18" charset="0"/>
                        </a:rPr>
                        <a:t> la base de la contribution de chacun</a:t>
                      </a:r>
                      <a:endParaRPr lang="fr-FR" sz="1000" dirty="0">
                        <a:solidFill>
                          <a:schemeClr val="tx1"/>
                        </a:solidFill>
                        <a:effectLst/>
                        <a:latin typeface="+mn-lt"/>
                        <a:ea typeface="Times New Roman" panose="02020603050405020304" pitchFamily="18" charset="0"/>
                        <a:cs typeface="Times New Roman" panose="02020603050405020304" pitchFamily="18" charset="0"/>
                      </a:endParaRPr>
                    </a:p>
                  </a:txBody>
                  <a:tcPr marL="33338" marR="33338"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8239154"/>
                  </a:ext>
                </a:extLst>
              </a:tr>
              <a:tr h="179212">
                <a:tc>
                  <a:txBody>
                    <a:bodyPr/>
                    <a:lstStyle/>
                    <a:p>
                      <a:pPr algn="ctr">
                        <a:lnSpc>
                          <a:spcPct val="115000"/>
                        </a:lnSpc>
                        <a:spcAft>
                          <a:spcPts val="0"/>
                        </a:spcAft>
                      </a:pPr>
                      <a:r>
                        <a:rPr lang="fr-FR" sz="1000" b="1" dirty="0" smtClean="0">
                          <a:solidFill>
                            <a:schemeClr val="tx1"/>
                          </a:solidFill>
                          <a:effectLst/>
                        </a:rPr>
                        <a:t>6 semaines</a:t>
                      </a:r>
                      <a:endParaRPr lang="fr-FR" sz="10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338" marR="33338" marT="0" marB="0" anchor="ctr">
                    <a:solidFill>
                      <a:schemeClr val="bg1">
                        <a:lumMod val="85000"/>
                      </a:schemeClr>
                    </a:solidFill>
                  </a:tcPr>
                </a:tc>
                <a:tc>
                  <a:txBody>
                    <a:bodyPr/>
                    <a:lstStyle/>
                    <a:p>
                      <a:pPr indent="139700" algn="r">
                        <a:lnSpc>
                          <a:spcPct val="115000"/>
                        </a:lnSpc>
                        <a:spcAft>
                          <a:spcPts val="0"/>
                        </a:spcAft>
                      </a:pPr>
                      <a:r>
                        <a:rPr lang="fr-FR" sz="1000" b="1" dirty="0" smtClean="0">
                          <a:solidFill>
                            <a:schemeClr val="tx1"/>
                          </a:solidFill>
                          <a:effectLst/>
                          <a:latin typeface="+mn-lt"/>
                        </a:rPr>
                        <a:t>75%   </a:t>
                      </a:r>
                      <a:r>
                        <a:rPr lang="fr-FR" sz="1000" dirty="0" smtClean="0">
                          <a:solidFill>
                            <a:schemeClr val="bg1">
                              <a:lumMod val="50000"/>
                            </a:schemeClr>
                          </a:solidFill>
                          <a:effectLst/>
                          <a:latin typeface="+mn-lt"/>
                        </a:rPr>
                        <a:t>x 70%</a:t>
                      </a:r>
                      <a:endParaRPr lang="fr-FR" sz="10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33338" marR="27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84729"/>
                  </a:ext>
                </a:extLst>
              </a:tr>
              <a:tr h="179212">
                <a:tc>
                  <a:txBody>
                    <a:bodyPr/>
                    <a:lstStyle/>
                    <a:p>
                      <a:pPr algn="ctr">
                        <a:lnSpc>
                          <a:spcPct val="115000"/>
                        </a:lnSpc>
                        <a:spcAft>
                          <a:spcPts val="0"/>
                        </a:spcAft>
                      </a:pPr>
                      <a:r>
                        <a:rPr lang="fr-FR" sz="1000" b="1" dirty="0" smtClean="0">
                          <a:solidFill>
                            <a:schemeClr val="tx1"/>
                          </a:solidFill>
                          <a:effectLst/>
                        </a:rPr>
                        <a:t>5 semaines</a:t>
                      </a:r>
                      <a:endParaRPr lang="fr-FR" sz="10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338" marR="33338" marT="0" marB="0" anchor="ctr">
                    <a:solidFill>
                      <a:schemeClr val="bg1">
                        <a:lumMod val="85000"/>
                      </a:schemeClr>
                    </a:solidFill>
                  </a:tcPr>
                </a:tc>
                <a:tc>
                  <a:txBody>
                    <a:bodyPr/>
                    <a:lstStyle/>
                    <a:p>
                      <a:pPr indent="139700" algn="r">
                        <a:lnSpc>
                          <a:spcPct val="115000"/>
                        </a:lnSpc>
                        <a:spcAft>
                          <a:spcPts val="0"/>
                        </a:spcAft>
                      </a:pPr>
                      <a:r>
                        <a:rPr lang="fr-FR" sz="1000" b="1" dirty="0" smtClean="0">
                          <a:solidFill>
                            <a:schemeClr val="tx1"/>
                          </a:solidFill>
                          <a:effectLst/>
                          <a:latin typeface="+mn-lt"/>
                        </a:rPr>
                        <a:t>65%   </a:t>
                      </a:r>
                      <a:r>
                        <a:rPr lang="fr-FR" sz="1000" dirty="0" smtClean="0">
                          <a:solidFill>
                            <a:schemeClr val="bg1">
                              <a:lumMod val="50000"/>
                            </a:schemeClr>
                          </a:solidFill>
                          <a:effectLst/>
                          <a:latin typeface="+mn-lt"/>
                        </a:rPr>
                        <a:t>x 70%</a:t>
                      </a:r>
                      <a:endParaRPr lang="fr-FR" sz="10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33338" marR="27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150695"/>
                  </a:ext>
                </a:extLst>
              </a:tr>
              <a:tr h="179212">
                <a:tc>
                  <a:txBody>
                    <a:bodyPr/>
                    <a:lstStyle/>
                    <a:p>
                      <a:pPr algn="ctr">
                        <a:lnSpc>
                          <a:spcPct val="115000"/>
                        </a:lnSpc>
                        <a:spcAft>
                          <a:spcPts val="0"/>
                        </a:spcAft>
                      </a:pPr>
                      <a:r>
                        <a:rPr lang="fr-FR" sz="1000" b="1" dirty="0" smtClean="0">
                          <a:solidFill>
                            <a:schemeClr val="tx1"/>
                          </a:solidFill>
                          <a:effectLst/>
                        </a:rPr>
                        <a:t>4 semaines</a:t>
                      </a:r>
                      <a:endParaRPr lang="fr-FR" sz="10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338" marR="33338" marT="0" marB="0" anchor="ctr">
                    <a:solidFill>
                      <a:schemeClr val="bg1">
                        <a:lumMod val="85000"/>
                      </a:schemeClr>
                    </a:solidFill>
                  </a:tcPr>
                </a:tc>
                <a:tc>
                  <a:txBody>
                    <a:bodyPr/>
                    <a:lstStyle/>
                    <a:p>
                      <a:pPr indent="139700" algn="r">
                        <a:lnSpc>
                          <a:spcPct val="115000"/>
                        </a:lnSpc>
                        <a:spcAft>
                          <a:spcPts val="0"/>
                        </a:spcAft>
                      </a:pPr>
                      <a:r>
                        <a:rPr lang="fr-FR" sz="1000" b="1" dirty="0" smtClean="0">
                          <a:solidFill>
                            <a:schemeClr val="tx1"/>
                          </a:solidFill>
                          <a:effectLst/>
                          <a:latin typeface="+mn-lt"/>
                        </a:rPr>
                        <a:t>50%   </a:t>
                      </a:r>
                      <a:r>
                        <a:rPr lang="fr-FR" sz="1000" dirty="0" smtClean="0">
                          <a:solidFill>
                            <a:schemeClr val="bg1">
                              <a:lumMod val="50000"/>
                            </a:schemeClr>
                          </a:solidFill>
                          <a:effectLst/>
                          <a:latin typeface="+mn-lt"/>
                        </a:rPr>
                        <a:t>x 70%</a:t>
                      </a:r>
                      <a:endParaRPr lang="fr-FR" sz="10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33338" marR="27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5129727"/>
                  </a:ext>
                </a:extLst>
              </a:tr>
            </a:tbl>
          </a:graphicData>
        </a:graphic>
      </p:graphicFrame>
      <p:grpSp>
        <p:nvGrpSpPr>
          <p:cNvPr id="11" name="Groupe 10"/>
          <p:cNvGrpSpPr/>
          <p:nvPr/>
        </p:nvGrpSpPr>
        <p:grpSpPr>
          <a:xfrm>
            <a:off x="7615821" y="78811"/>
            <a:ext cx="2892445" cy="209745"/>
            <a:chOff x="3581398" y="6140166"/>
            <a:chExt cx="4444995" cy="223443"/>
          </a:xfrm>
          <a:noFill/>
        </p:grpSpPr>
        <p:sp>
          <p:nvSpPr>
            <p:cNvPr id="12" name="Rectangle 11"/>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675" b="1" dirty="0">
                  <a:solidFill>
                    <a:prstClr val="black">
                      <a:lumMod val="65000"/>
                      <a:lumOff val="35000"/>
                    </a:prstClr>
                  </a:solidFill>
                  <a:latin typeface="Montserrat Black" panose="00000A00000000000000" pitchFamily="2" charset="0"/>
                </a:rPr>
                <a:t>Professionnels</a:t>
              </a:r>
            </a:p>
          </p:txBody>
        </p:sp>
        <p:sp>
          <p:nvSpPr>
            <p:cNvPr id="13" name="Rectangle 12"/>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675" dirty="0">
                  <a:solidFill>
                    <a:prstClr val="black">
                      <a:lumMod val="65000"/>
                      <a:lumOff val="35000"/>
                    </a:prstClr>
                  </a:solidFill>
                  <a:latin typeface="Arial"/>
                </a:rPr>
                <a:t>Gestion Privée</a:t>
              </a:r>
            </a:p>
          </p:txBody>
        </p:sp>
        <p:sp>
          <p:nvSpPr>
            <p:cNvPr id="14" name="Rectangle 13"/>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675" dirty="0">
                  <a:solidFill>
                    <a:prstClr val="black">
                      <a:lumMod val="75000"/>
                      <a:lumOff val="25000"/>
                    </a:prstClr>
                  </a:solidFill>
                  <a:latin typeface="Arial"/>
                </a:rPr>
                <a:t>Particuliers</a:t>
              </a:r>
            </a:p>
          </p:txBody>
        </p:sp>
      </p:grpSp>
    </p:spTree>
    <p:extLst>
      <p:ext uri="{BB962C8B-B14F-4D97-AF65-F5344CB8AC3E}">
        <p14:creationId xmlns:p14="http://schemas.microsoft.com/office/powerpoint/2010/main" val="368894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7" dur="500"/>
                                        <p:tgtEl>
                                          <p:spTgt spid="19">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randombar(horizontal)">
                                      <p:cBhvr>
                                        <p:cTn id="10" dur="500"/>
                                        <p:tgtEl>
                                          <p:spTgt spid="19">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Effect transition="in" filter="randombar(horizontal)">
                                      <p:cBhvr>
                                        <p:cTn id="13" dur="500"/>
                                        <p:tgtEl>
                                          <p:spTgt spid="19">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9">
                                            <p:txEl>
                                              <p:pRg st="3" end="3"/>
                                            </p:txEl>
                                          </p:spTgt>
                                        </p:tgtEl>
                                        <p:attrNameLst>
                                          <p:attrName>style.visibility</p:attrName>
                                        </p:attrNameLst>
                                      </p:cBhvr>
                                      <p:to>
                                        <p:strVal val="visible"/>
                                      </p:to>
                                    </p:set>
                                    <p:animEffect transition="in" filter="randombar(horizontal)">
                                      <p:cBhvr>
                                        <p:cTn id="16" dur="500"/>
                                        <p:tgtEl>
                                          <p:spTgt spid="19">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9">
                                            <p:txEl>
                                              <p:pRg st="4" end="4"/>
                                            </p:txEl>
                                          </p:spTgt>
                                        </p:tgtEl>
                                        <p:attrNameLst>
                                          <p:attrName>style.visibility</p:attrName>
                                        </p:attrNameLst>
                                      </p:cBhvr>
                                      <p:to>
                                        <p:strVal val="visible"/>
                                      </p:to>
                                    </p:set>
                                    <p:animEffect transition="in" filter="randombar(horizontal)">
                                      <p:cBhvr>
                                        <p:cTn id="19" dur="500"/>
                                        <p:tgtEl>
                                          <p:spTgt spid="1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9">
                                            <p:txEl>
                                              <p:pRg st="5" end="5"/>
                                            </p:txEl>
                                          </p:spTgt>
                                        </p:tgtEl>
                                        <p:attrNameLst>
                                          <p:attrName>style.visibility</p:attrName>
                                        </p:attrNameLst>
                                      </p:cBhvr>
                                      <p:to>
                                        <p:strVal val="visible"/>
                                      </p:to>
                                    </p:set>
                                    <p:animEffect transition="in" filter="randombar(horizontal)">
                                      <p:cBhvr>
                                        <p:cTn id="24" dur="500"/>
                                        <p:tgtEl>
                                          <p:spTgt spid="19">
                                            <p:txEl>
                                              <p:pRg st="5" end="5"/>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9">
                                            <p:txEl>
                                              <p:pRg st="6" end="6"/>
                                            </p:txEl>
                                          </p:spTgt>
                                        </p:tgtEl>
                                        <p:attrNameLst>
                                          <p:attrName>style.visibility</p:attrName>
                                        </p:attrNameLst>
                                      </p:cBhvr>
                                      <p:to>
                                        <p:strVal val="visible"/>
                                      </p:to>
                                    </p:set>
                                    <p:animEffect transition="in" filter="randombar(horizontal)">
                                      <p:cBhvr>
                                        <p:cTn id="27" dur="500"/>
                                        <p:tgtEl>
                                          <p:spTgt spid="19">
                                            <p:txEl>
                                              <p:pRg st="6" end="6"/>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9">
                                            <p:txEl>
                                              <p:pRg st="7" end="7"/>
                                            </p:txEl>
                                          </p:spTgt>
                                        </p:tgtEl>
                                        <p:attrNameLst>
                                          <p:attrName>style.visibility</p:attrName>
                                        </p:attrNameLst>
                                      </p:cBhvr>
                                      <p:to>
                                        <p:strVal val="visible"/>
                                      </p:to>
                                    </p:set>
                                    <p:animEffect transition="in" filter="randombar(horizontal)">
                                      <p:cBhvr>
                                        <p:cTn id="30" dur="500"/>
                                        <p:tgtEl>
                                          <p:spTgt spid="19">
                                            <p:txEl>
                                              <p:pRg st="7" end="7"/>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9">
                                            <p:txEl>
                                              <p:pRg st="8" end="8"/>
                                            </p:txEl>
                                          </p:spTgt>
                                        </p:tgtEl>
                                        <p:attrNameLst>
                                          <p:attrName>style.visibility</p:attrName>
                                        </p:attrNameLst>
                                      </p:cBhvr>
                                      <p:to>
                                        <p:strVal val="visible"/>
                                      </p:to>
                                    </p:set>
                                    <p:animEffect transition="in" filter="randombar(horizontal)">
                                      <p:cBhvr>
                                        <p:cTn id="33" dur="500"/>
                                        <p:tgtEl>
                                          <p:spTgt spid="19">
                                            <p:txEl>
                                              <p:pRg st="8" end="8"/>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9">
                                            <p:txEl>
                                              <p:pRg st="17" end="17"/>
                                            </p:txEl>
                                          </p:spTgt>
                                        </p:tgtEl>
                                        <p:attrNameLst>
                                          <p:attrName>style.visibility</p:attrName>
                                        </p:attrNameLst>
                                      </p:cBhvr>
                                      <p:to>
                                        <p:strVal val="visible"/>
                                      </p:to>
                                    </p:set>
                                    <p:animEffect transition="in" filter="randombar(horizontal)">
                                      <p:cBhvr>
                                        <p:cTn id="41" dur="500"/>
                                        <p:tgtEl>
                                          <p:spTgt spid="19">
                                            <p:txEl>
                                              <p:pRg st="17" end="17"/>
                                            </p:txEl>
                                          </p:spTgt>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9">
                                            <p:txEl>
                                              <p:pRg st="18" end="18"/>
                                            </p:txEl>
                                          </p:spTgt>
                                        </p:tgtEl>
                                        <p:attrNameLst>
                                          <p:attrName>style.visibility</p:attrName>
                                        </p:attrNameLst>
                                      </p:cBhvr>
                                      <p:to>
                                        <p:strVal val="visible"/>
                                      </p:to>
                                    </p:set>
                                    <p:animEffect transition="in" filter="randombar(horizontal)">
                                      <p:cBhvr>
                                        <p:cTn id="44" dur="500"/>
                                        <p:tgtEl>
                                          <p:spTgt spid="19">
                                            <p:txEl>
                                              <p:pRg st="18" end="18"/>
                                            </p:txEl>
                                          </p:spTgt>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9">
                                            <p:txEl>
                                              <p:pRg st="19" end="19"/>
                                            </p:txEl>
                                          </p:spTgt>
                                        </p:tgtEl>
                                        <p:attrNameLst>
                                          <p:attrName>style.visibility</p:attrName>
                                        </p:attrNameLst>
                                      </p:cBhvr>
                                      <p:to>
                                        <p:strVal val="visible"/>
                                      </p:to>
                                    </p:set>
                                    <p:animEffect transition="in" filter="randombar(horizontal)">
                                      <p:cBhvr>
                                        <p:cTn id="47" dur="500"/>
                                        <p:tgtEl>
                                          <p:spTgt spid="19">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r>
              <a:rPr lang="fr-FR" sz="1600" b="1" dirty="0">
                <a:latin typeface="Arial Black" panose="020B0A04020102020204" pitchFamily="34" charset="0"/>
              </a:rPr>
              <a:t>Un Challenge Collectif pour booster la performance </a:t>
            </a:r>
            <a:endParaRPr lang="fr-FR" sz="1600" dirty="0"/>
          </a:p>
        </p:txBody>
      </p:sp>
      <p:sp>
        <p:nvSpPr>
          <p:cNvPr id="30" name="ZoneTexte 29"/>
          <p:cNvSpPr txBox="1"/>
          <p:nvPr/>
        </p:nvSpPr>
        <p:spPr>
          <a:xfrm>
            <a:off x="8122426" y="2962659"/>
            <a:ext cx="1477584"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sp>
        <p:nvSpPr>
          <p:cNvPr id="31" name="ZoneTexte 30"/>
          <p:cNvSpPr txBox="1"/>
          <p:nvPr/>
        </p:nvSpPr>
        <p:spPr>
          <a:xfrm>
            <a:off x="4343468" y="2827906"/>
            <a:ext cx="1521708" cy="923330"/>
          </a:xfrm>
          <a:prstGeom prst="rect">
            <a:avLst/>
          </a:prstGeom>
          <a:noFill/>
        </p:spPr>
        <p:txBody>
          <a:bodyPr wrap="square" rtlCol="0">
            <a:spAutoFit/>
          </a:bodyPr>
          <a:lstStyle/>
          <a:p>
            <a:pPr algn="ctr"/>
            <a:r>
              <a:rPr lang="fr-FR" b="1" dirty="0" smtClean="0">
                <a:solidFill>
                  <a:schemeClr val="bg1"/>
                </a:solidFill>
              </a:rPr>
              <a:t>La proximité par </a:t>
            </a:r>
          </a:p>
          <a:p>
            <a:pPr algn="ctr"/>
            <a:r>
              <a:rPr lang="fr-FR" b="1" dirty="0" smtClean="0">
                <a:solidFill>
                  <a:schemeClr val="bg1"/>
                </a:solidFill>
              </a:rPr>
              <a:t>la pro-activité</a:t>
            </a:r>
            <a:endParaRPr lang="fr-FR" b="1" dirty="0">
              <a:solidFill>
                <a:schemeClr val="bg1"/>
              </a:solidFill>
            </a:endParaRPr>
          </a:p>
        </p:txBody>
      </p:sp>
      <p:sp>
        <p:nvSpPr>
          <p:cNvPr id="19" name="Espace réservé du texte 2"/>
          <p:cNvSpPr txBox="1">
            <a:spLocks/>
          </p:cNvSpPr>
          <p:nvPr/>
        </p:nvSpPr>
        <p:spPr>
          <a:xfrm>
            <a:off x="971029" y="1028217"/>
            <a:ext cx="10888595" cy="554591"/>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dirty="0" smtClean="0">
                <a:solidFill>
                  <a:srgbClr val="C00000"/>
                </a:solidFill>
              </a:rPr>
              <a:t>6 critères </a:t>
            </a:r>
            <a:r>
              <a:rPr lang="fr-FR" sz="1600" b="1" dirty="0"/>
              <a:t>avec une logique similaire </a:t>
            </a:r>
            <a:r>
              <a:rPr lang="fr-FR" sz="1600" b="1" dirty="0" smtClean="0"/>
              <a:t>pour </a:t>
            </a:r>
            <a:r>
              <a:rPr lang="fr-FR" sz="1600" b="1" dirty="0"/>
              <a:t>récompenser </a:t>
            </a:r>
            <a:r>
              <a:rPr lang="fr-FR" sz="1600" b="1" dirty="0">
                <a:solidFill>
                  <a:srgbClr val="C00000"/>
                </a:solidFill>
              </a:rPr>
              <a:t>jusqu’à 500 € par personne </a:t>
            </a:r>
            <a:r>
              <a:rPr lang="fr-FR" sz="1600" b="1" dirty="0" smtClean="0">
                <a:solidFill>
                  <a:srgbClr val="C00000"/>
                </a:solidFill>
              </a:rPr>
              <a:t>côté marché AGRI-VITI</a:t>
            </a:r>
            <a:endParaRPr lang="fr-FR" sz="1600" b="1" dirty="0">
              <a:solidFill>
                <a:srgbClr val="C00000"/>
              </a:solidFill>
            </a:endParaRPr>
          </a:p>
        </p:txBody>
      </p:sp>
      <p:sp>
        <p:nvSpPr>
          <p:cNvPr id="14" name="ZoneTexte 13"/>
          <p:cNvSpPr txBox="1"/>
          <p:nvPr/>
        </p:nvSpPr>
        <p:spPr>
          <a:xfrm>
            <a:off x="8287678" y="3998378"/>
            <a:ext cx="1607335"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graphicFrame>
        <p:nvGraphicFramePr>
          <p:cNvPr id="24" name="Tableau 23"/>
          <p:cNvGraphicFramePr>
            <a:graphicFrameLocks noGrp="1"/>
          </p:cNvGraphicFramePr>
          <p:nvPr>
            <p:extLst/>
          </p:nvPr>
        </p:nvGraphicFramePr>
        <p:xfrm>
          <a:off x="892366" y="4232556"/>
          <a:ext cx="10731059" cy="1210902"/>
        </p:xfrm>
        <a:graphic>
          <a:graphicData uri="http://schemas.openxmlformats.org/drawingml/2006/table">
            <a:tbl>
              <a:tblPr/>
              <a:tblGrid>
                <a:gridCol w="2377840">
                  <a:extLst>
                    <a:ext uri="{9D8B030D-6E8A-4147-A177-3AD203B41FA5}">
                      <a16:colId xmlns:a16="http://schemas.microsoft.com/office/drawing/2014/main" val="20001"/>
                    </a:ext>
                  </a:extLst>
                </a:gridCol>
                <a:gridCol w="1333059">
                  <a:extLst>
                    <a:ext uri="{9D8B030D-6E8A-4147-A177-3AD203B41FA5}">
                      <a16:colId xmlns:a16="http://schemas.microsoft.com/office/drawing/2014/main" val="20003"/>
                    </a:ext>
                  </a:extLst>
                </a:gridCol>
                <a:gridCol w="1468329">
                  <a:extLst>
                    <a:ext uri="{9D8B030D-6E8A-4147-A177-3AD203B41FA5}">
                      <a16:colId xmlns:a16="http://schemas.microsoft.com/office/drawing/2014/main" val="20005"/>
                    </a:ext>
                  </a:extLst>
                </a:gridCol>
                <a:gridCol w="1423852">
                  <a:extLst>
                    <a:ext uri="{9D8B030D-6E8A-4147-A177-3AD203B41FA5}">
                      <a16:colId xmlns:a16="http://schemas.microsoft.com/office/drawing/2014/main" val="1322443163"/>
                    </a:ext>
                  </a:extLst>
                </a:gridCol>
                <a:gridCol w="1375993">
                  <a:extLst>
                    <a:ext uri="{9D8B030D-6E8A-4147-A177-3AD203B41FA5}">
                      <a16:colId xmlns:a16="http://schemas.microsoft.com/office/drawing/2014/main" val="4042177235"/>
                    </a:ext>
                  </a:extLst>
                </a:gridCol>
                <a:gridCol w="1375993">
                  <a:extLst>
                    <a:ext uri="{9D8B030D-6E8A-4147-A177-3AD203B41FA5}">
                      <a16:colId xmlns:a16="http://schemas.microsoft.com/office/drawing/2014/main" val="2059977731"/>
                    </a:ext>
                  </a:extLst>
                </a:gridCol>
                <a:gridCol w="1375993">
                  <a:extLst>
                    <a:ext uri="{9D8B030D-6E8A-4147-A177-3AD203B41FA5}">
                      <a16:colId xmlns:a16="http://schemas.microsoft.com/office/drawing/2014/main" val="3493293326"/>
                    </a:ext>
                  </a:extLst>
                </a:gridCol>
              </a:tblGrid>
              <a:tr h="42285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Gain par personne</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40 €</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40 €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a:solidFill>
                          <a:schemeClr val="bg1"/>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502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Bonus DRA* si 50% des clients</a:t>
                      </a:r>
                      <a:r>
                        <a:rPr lang="fr-FR" sz="1100" b="1" i="0" u="none" strike="noStrike" baseline="0" dirty="0" smtClean="0">
                          <a:solidFill>
                            <a:srgbClr val="C00000"/>
                          </a:solidFill>
                          <a:effectLst/>
                          <a:latin typeface="Calibri"/>
                        </a:rPr>
                        <a:t> deviennent DRA tous critères confondus</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100 €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350273">
                <a:tc>
                  <a:txBody>
                    <a:bodyPr/>
                    <a:lstStyle/>
                    <a:p>
                      <a:pPr algn="ctr" fontAlgn="ctr"/>
                      <a:r>
                        <a:rPr lang="fr-FR" sz="1100" b="1" i="0" u="none" strike="noStrike" dirty="0" smtClean="0">
                          <a:solidFill>
                            <a:srgbClr val="C00000"/>
                          </a:solidFill>
                          <a:effectLst/>
                          <a:latin typeface="Calibri"/>
                        </a:rPr>
                        <a:t>Bonus Excellence</a:t>
                      </a:r>
                      <a:r>
                        <a:rPr lang="fr-FR" sz="1100" b="1" i="0" u="none" strike="noStrike" baseline="0" dirty="0" smtClean="0">
                          <a:solidFill>
                            <a:srgbClr val="C00000"/>
                          </a:solidFill>
                          <a:effectLst/>
                          <a:latin typeface="Calibri"/>
                        </a:rPr>
                        <a:t> 6 critères sur 6</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algn="ctr" fontAlgn="ctr"/>
                      <a:r>
                        <a:rPr lang="fr-FR" sz="1100" b="1" i="0" u="none" strike="noStrike" dirty="0" smtClean="0">
                          <a:solidFill>
                            <a:schemeClr val="tx1">
                              <a:lumMod val="75000"/>
                              <a:lumOff val="25000"/>
                            </a:schemeClr>
                          </a:solidFill>
                          <a:effectLst/>
                          <a:latin typeface="Calibri"/>
                        </a:rPr>
                        <a:t>80 €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2405329"/>
                  </a:ext>
                </a:extLst>
              </a:tr>
            </a:tbl>
          </a:graphicData>
        </a:graphic>
      </p:graphicFrame>
      <p:graphicFrame>
        <p:nvGraphicFramePr>
          <p:cNvPr id="26" name="Tableau 25"/>
          <p:cNvGraphicFramePr>
            <a:graphicFrameLocks noGrp="1"/>
          </p:cNvGraphicFramePr>
          <p:nvPr>
            <p:extLst/>
          </p:nvPr>
        </p:nvGraphicFramePr>
        <p:xfrm>
          <a:off x="949626" y="1425878"/>
          <a:ext cx="10673799" cy="2750111"/>
        </p:xfrm>
        <a:graphic>
          <a:graphicData uri="http://schemas.openxmlformats.org/drawingml/2006/table">
            <a:tbl>
              <a:tblPr/>
              <a:tblGrid>
                <a:gridCol w="1439711">
                  <a:extLst>
                    <a:ext uri="{9D8B030D-6E8A-4147-A177-3AD203B41FA5}">
                      <a16:colId xmlns:a16="http://schemas.microsoft.com/office/drawing/2014/main" val="20001"/>
                    </a:ext>
                  </a:extLst>
                </a:gridCol>
                <a:gridCol w="866797">
                  <a:extLst>
                    <a:ext uri="{9D8B030D-6E8A-4147-A177-3AD203B41FA5}">
                      <a16:colId xmlns:a16="http://schemas.microsoft.com/office/drawing/2014/main" val="589378436"/>
                    </a:ext>
                  </a:extLst>
                </a:gridCol>
                <a:gridCol w="1384591">
                  <a:extLst>
                    <a:ext uri="{9D8B030D-6E8A-4147-A177-3AD203B41FA5}">
                      <a16:colId xmlns:a16="http://schemas.microsoft.com/office/drawing/2014/main" val="20003"/>
                    </a:ext>
                  </a:extLst>
                </a:gridCol>
                <a:gridCol w="1460495">
                  <a:extLst>
                    <a:ext uri="{9D8B030D-6E8A-4147-A177-3AD203B41FA5}">
                      <a16:colId xmlns:a16="http://schemas.microsoft.com/office/drawing/2014/main" val="20005"/>
                    </a:ext>
                  </a:extLst>
                </a:gridCol>
                <a:gridCol w="1416255">
                  <a:extLst>
                    <a:ext uri="{9D8B030D-6E8A-4147-A177-3AD203B41FA5}">
                      <a16:colId xmlns:a16="http://schemas.microsoft.com/office/drawing/2014/main" val="1322443163"/>
                    </a:ext>
                  </a:extLst>
                </a:gridCol>
                <a:gridCol w="1368650">
                  <a:extLst>
                    <a:ext uri="{9D8B030D-6E8A-4147-A177-3AD203B41FA5}">
                      <a16:colId xmlns:a16="http://schemas.microsoft.com/office/drawing/2014/main" val="4042177235"/>
                    </a:ext>
                  </a:extLst>
                </a:gridCol>
                <a:gridCol w="1368650">
                  <a:extLst>
                    <a:ext uri="{9D8B030D-6E8A-4147-A177-3AD203B41FA5}">
                      <a16:colId xmlns:a16="http://schemas.microsoft.com/office/drawing/2014/main" val="2059977731"/>
                    </a:ext>
                  </a:extLst>
                </a:gridCol>
                <a:gridCol w="1368650">
                  <a:extLst>
                    <a:ext uri="{9D8B030D-6E8A-4147-A177-3AD203B41FA5}">
                      <a16:colId xmlns:a16="http://schemas.microsoft.com/office/drawing/2014/main" val="3493293326"/>
                    </a:ext>
                  </a:extLst>
                </a:gridCol>
              </a:tblGrid>
              <a:tr h="339871">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Monétique</a:t>
                      </a:r>
                      <a:r>
                        <a:rPr lang="fr-FR" sz="1100" b="1" i="0" u="none" strike="noStrike" baseline="0" dirty="0" smtClean="0">
                          <a:solidFill>
                            <a:schemeClr val="bg1"/>
                          </a:solidFill>
                          <a:effectLst/>
                          <a:latin typeface="Calibri"/>
                        </a:rPr>
                        <a:t>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err="1" smtClean="0">
                          <a:solidFill>
                            <a:schemeClr val="bg1"/>
                          </a:solidFill>
                          <a:effectLst/>
                          <a:latin typeface="Calibri"/>
                        </a:rPr>
                        <a:t>Iard</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Prévoyance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fr-FR" sz="1100" b="1" i="0" u="none" strike="noStrike" dirty="0" smtClean="0">
                          <a:solidFill>
                            <a:schemeClr val="bg1"/>
                          </a:solidFill>
                          <a:effectLst/>
                          <a:latin typeface="Calibri"/>
                        </a:rPr>
                        <a:t>Ingénierie Sociale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435214">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Forfait</a:t>
                      </a:r>
                      <a:r>
                        <a:rPr lang="fr-FR" sz="800" b="1" i="0" u="none" strike="noStrike" baseline="0" dirty="0" smtClean="0">
                          <a:solidFill>
                            <a:schemeClr val="bg1"/>
                          </a:solidFill>
                          <a:effectLst/>
                          <a:latin typeface="Calibri" panose="020F0502020204030204" pitchFamily="34" charset="0"/>
                        </a:rPr>
                        <a:t>s Pros</a:t>
                      </a:r>
                    </a:p>
                    <a:p>
                      <a:pPr algn="ctr" fontAlgn="ctr"/>
                      <a:r>
                        <a:rPr lang="fr-FR" sz="800" b="1" i="0" u="none" strike="noStrike" baseline="0" dirty="0" smtClean="0">
                          <a:solidFill>
                            <a:schemeClr val="bg1"/>
                          </a:solidFill>
                          <a:effectLst/>
                          <a:latin typeface="Calibri" panose="020F0502020204030204" pitchFamily="34" charset="0"/>
                        </a:rPr>
                        <a:t>hors Association</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Cartes visa Business DD, Gold</a:t>
                      </a:r>
                      <a:r>
                        <a:rPr lang="fr-FR" sz="800" b="1" i="0" u="none" strike="noStrike" baseline="0" dirty="0" smtClean="0">
                          <a:solidFill>
                            <a:schemeClr val="bg1"/>
                          </a:solidFill>
                          <a:effectLst/>
                          <a:latin typeface="Calibri" panose="020F0502020204030204" pitchFamily="34" charset="0"/>
                        </a:rPr>
                        <a:t> DD, Platinum (y compris montée en gamme)</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a:t>
                      </a:r>
                      <a:r>
                        <a:rPr lang="fr-FR" sz="800" b="1" i="0" u="none" strike="noStrike" dirty="0" err="1" smtClean="0">
                          <a:solidFill>
                            <a:schemeClr val="bg1"/>
                          </a:solidFill>
                          <a:effectLst/>
                          <a:latin typeface="Calibri" panose="020F0502020204030204" pitchFamily="34" charset="0"/>
                        </a:rPr>
                        <a:t>Tpe</a:t>
                      </a:r>
                      <a:r>
                        <a:rPr lang="fr-FR" sz="800" b="1" i="0" u="none" strike="noStrike" dirty="0" smtClean="0">
                          <a:solidFill>
                            <a:schemeClr val="bg1"/>
                          </a:solidFill>
                          <a:effectLst/>
                          <a:latin typeface="Calibri" panose="020F0502020204030204" pitchFamily="34" charset="0"/>
                        </a:rPr>
                        <a:t> + </a:t>
                      </a:r>
                      <a:r>
                        <a:rPr lang="fr-FR" sz="800" b="1" i="0" u="none" strike="noStrike" dirty="0" err="1" smtClean="0">
                          <a:solidFill>
                            <a:schemeClr val="bg1"/>
                          </a:solidFill>
                          <a:effectLst/>
                          <a:latin typeface="Calibri" panose="020F0502020204030204" pitchFamily="34" charset="0"/>
                        </a:rPr>
                        <a:t>Proxi</a:t>
                      </a:r>
                      <a:r>
                        <a:rPr lang="fr-FR" sz="800" b="1" i="0" u="none" strike="noStrike" dirty="0" smtClean="0">
                          <a:solidFill>
                            <a:schemeClr val="bg1"/>
                          </a:solidFill>
                          <a:effectLst/>
                          <a:latin typeface="Calibri" panose="020F0502020204030204" pitchFamily="34" charset="0"/>
                        </a:rPr>
                        <a:t> / BOOSTPAY /</a:t>
                      </a:r>
                      <a:r>
                        <a:rPr lang="fr-FR" sz="800" b="1" i="0" u="none" strike="noStrike" baseline="0" dirty="0" smtClean="0">
                          <a:solidFill>
                            <a:schemeClr val="bg1"/>
                          </a:solidFill>
                          <a:effectLst/>
                          <a:latin typeface="Calibri" panose="020F0502020204030204" pitchFamily="34" charset="0"/>
                        </a:rPr>
                        <a:t> </a:t>
                      </a:r>
                      <a:r>
                        <a:rPr lang="fr-FR" sz="800" b="1" i="0" u="none" strike="noStrike" dirty="0" err="1" smtClean="0">
                          <a:solidFill>
                            <a:schemeClr val="bg1"/>
                          </a:solidFill>
                          <a:effectLst/>
                          <a:latin typeface="Calibri" panose="020F0502020204030204" pitchFamily="34" charset="0"/>
                        </a:rPr>
                        <a:t>Payplug</a:t>
                      </a:r>
                      <a:r>
                        <a:rPr lang="fr-FR" sz="800" b="1" i="0" u="none" strike="noStrike" dirty="0" smtClean="0">
                          <a:solidFill>
                            <a:schemeClr val="bg1"/>
                          </a:solidFill>
                          <a:effectLst/>
                          <a:latin typeface="Calibri" panose="020F0502020204030204" pitchFamily="34" charset="0"/>
                        </a:rPr>
                        <a:t> / SP+/JPEL / </a:t>
                      </a:r>
                      <a:r>
                        <a:rPr lang="fr-FR" sz="800" b="1" i="0" u="none" strike="noStrike" dirty="0" err="1" smtClean="0">
                          <a:solidFill>
                            <a:schemeClr val="bg1"/>
                          </a:solidFill>
                          <a:effectLst/>
                          <a:latin typeface="Calibri" panose="020F0502020204030204" pitchFamily="34" charset="0"/>
                        </a:rPr>
                        <a:t>Iz</a:t>
                      </a:r>
                      <a:r>
                        <a:rPr lang="fr-FR" sz="800" b="1" i="0" u="none" strike="noStrike" dirty="0" smtClean="0">
                          <a:solidFill>
                            <a:schemeClr val="bg1"/>
                          </a:solidFill>
                          <a:effectLst/>
                          <a:latin typeface="Calibri" panose="020F0502020204030204" pitchFamily="34" charset="0"/>
                        </a:rPr>
                        <a:t> e commerce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MR/Auto pro /Santé collective</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Prévoyance Pro/PAP/</a:t>
                      </a:r>
                    </a:p>
                    <a:p>
                      <a:pPr algn="ctr" fontAlgn="ctr"/>
                      <a:r>
                        <a:rPr lang="fr-FR" sz="800" b="1" i="0" u="none" strike="noStrike" dirty="0" smtClean="0">
                          <a:solidFill>
                            <a:schemeClr val="bg1"/>
                          </a:solidFill>
                          <a:effectLst/>
                          <a:latin typeface="Calibri" panose="020F0502020204030204" pitchFamily="34" charset="0"/>
                        </a:rPr>
                        <a:t>Santé individuelle/</a:t>
                      </a:r>
                    </a:p>
                    <a:p>
                      <a:pPr algn="ctr" fontAlgn="ctr"/>
                      <a:r>
                        <a:rPr lang="fr-FR" sz="800" b="1" i="0" u="none" strike="noStrike" dirty="0" smtClean="0">
                          <a:solidFill>
                            <a:schemeClr val="bg1"/>
                          </a:solidFill>
                          <a:effectLst/>
                          <a:latin typeface="Calibri" panose="020F0502020204030204" pitchFamily="34" charset="0"/>
                        </a:rPr>
                        <a:t>Retraite (</a:t>
                      </a:r>
                      <a:r>
                        <a:rPr lang="fr-FR" sz="800" b="1" i="0" u="none" strike="noStrike" dirty="0" err="1" smtClean="0">
                          <a:solidFill>
                            <a:schemeClr val="bg1"/>
                          </a:solidFill>
                          <a:effectLst/>
                          <a:latin typeface="Calibri" panose="020F0502020204030204" pitchFamily="34" charset="0"/>
                        </a:rPr>
                        <a:t>yc</a:t>
                      </a:r>
                      <a:r>
                        <a:rPr lang="fr-FR" sz="800" b="1" i="0" u="none" strike="noStrike" dirty="0" smtClean="0">
                          <a:solidFill>
                            <a:schemeClr val="bg1"/>
                          </a:solidFill>
                          <a:effectLst/>
                          <a:latin typeface="Calibri" panose="020F0502020204030204" pitchFamily="34" charset="0"/>
                        </a:rPr>
                        <a:t> PERI)</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BOX, ESPL, Intéressement</a:t>
                      </a:r>
                    </a:p>
                    <a:p>
                      <a:pPr algn="ctr" fontAlgn="ct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628033597"/>
                  </a:ext>
                </a:extLst>
              </a:tr>
              <a:tr h="482591">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Réalisation hebdo</a:t>
                      </a:r>
                    </a:p>
                    <a:p>
                      <a:pPr algn="ctr" fontAlgn="ctr"/>
                      <a:r>
                        <a:rPr lang="fr-FR" sz="1100" b="1" i="0" u="none" strike="noStrike" dirty="0" smtClean="0">
                          <a:solidFill>
                            <a:srgbClr val="C00000"/>
                          </a:solidFill>
                          <a:effectLst/>
                          <a:latin typeface="Calibri"/>
                        </a:rPr>
                        <a:t>24</a:t>
                      </a:r>
                      <a:r>
                        <a:rPr lang="fr-FR" sz="1100" b="1" i="0" u="none" strike="noStrike" baseline="0" dirty="0" smtClean="0">
                          <a:solidFill>
                            <a:srgbClr val="C00000"/>
                          </a:solidFill>
                          <a:effectLst/>
                          <a:latin typeface="Calibri"/>
                        </a:rPr>
                        <a:t> avril (16 semaines)</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3,8</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6</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65000"/>
                              <a:lumOff val="35000"/>
                            </a:schemeClr>
                          </a:solidFill>
                          <a:effectLst/>
                          <a:latin typeface="Calibri"/>
                        </a:rPr>
                        <a:t>0,3</a:t>
                      </a:r>
                      <a:endParaRPr lang="fr-FR" sz="1100" b="1" i="0" u="none" strike="noStrike" dirty="0">
                        <a:solidFill>
                          <a:schemeClr val="tx1">
                            <a:lumMod val="65000"/>
                            <a:lumOff val="3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65000"/>
                              <a:lumOff val="35000"/>
                            </a:schemeClr>
                          </a:solidFill>
                          <a:effectLst/>
                          <a:latin typeface="Calibri"/>
                        </a:rPr>
                        <a:t>0,25</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65000"/>
                              <a:lumOff val="35000"/>
                            </a:schemeClr>
                          </a:solidFill>
                          <a:effectLst/>
                          <a:latin typeface="Calibri"/>
                        </a:rPr>
                        <a:t>1,5</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65000"/>
                              <a:lumOff val="35000"/>
                            </a:schemeClr>
                          </a:solidFill>
                          <a:effectLst/>
                          <a:latin typeface="Calibri"/>
                        </a:rPr>
                        <a:t>0,4</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482591">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Tempo Hebdo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4</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7</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3</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2</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482591">
                <a:tc gridSpan="2">
                  <a:txBody>
                    <a:bodyPr/>
                    <a:lstStyle/>
                    <a:p>
                      <a:pPr algn="ctr" fontAlgn="ctr"/>
                      <a:r>
                        <a:rPr lang="fr-FR" sz="1100" b="1" i="0" u="none" strike="noStrike" dirty="0" smtClean="0">
                          <a:solidFill>
                            <a:srgbClr val="C00000"/>
                          </a:solidFill>
                          <a:effectLst/>
                          <a:latin typeface="Calibri"/>
                        </a:rPr>
                        <a:t>Objectif Hebdo Challenge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4</a:t>
                      </a:r>
                      <a:endParaRPr lang="fr-FR" sz="11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8</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2</a:t>
                      </a:r>
                      <a:endParaRPr lang="fr-FR" sz="11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2</a:t>
                      </a:r>
                      <a:endParaRPr lang="fr-FR" sz="11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3</a:t>
                      </a:r>
                      <a:endParaRPr lang="fr-FR" sz="11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2</a:t>
                      </a:r>
                      <a:endParaRPr lang="fr-FR" sz="11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2405329"/>
                  </a:ext>
                </a:extLst>
              </a:tr>
              <a:tr h="48259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Objectif Challenge</a:t>
                      </a:r>
                    </a:p>
                    <a:p>
                      <a:pPr algn="ctr" fontAlgn="ctr"/>
                      <a:r>
                        <a:rPr lang="fr-FR" sz="1400" b="1" i="0" u="none" strike="noStrike" dirty="0" smtClean="0">
                          <a:solidFill>
                            <a:srgbClr val="C00000"/>
                          </a:solidFill>
                          <a:effectLst/>
                          <a:latin typeface="Calibri"/>
                        </a:rPr>
                        <a:t>CA</a:t>
                      </a:r>
                      <a:r>
                        <a:rPr lang="fr-FR" sz="1400" b="1" i="0" u="none" strike="noStrike" baseline="0" dirty="0" smtClean="0">
                          <a:solidFill>
                            <a:srgbClr val="C00000"/>
                          </a:solidFill>
                          <a:effectLst/>
                          <a:latin typeface="Calibri"/>
                        </a:rPr>
                        <a:t> VITI</a:t>
                      </a:r>
                      <a:endParaRPr lang="fr-FR" sz="1400" b="1" i="0" u="none" strike="noStrike" dirty="0" smtClean="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Total sur 8 semaines</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600" b="1" i="0" u="none" strike="noStrike" dirty="0" smtClean="0">
                          <a:solidFill>
                            <a:srgbClr val="C00000"/>
                          </a:solidFill>
                          <a:effectLst/>
                          <a:latin typeface="Calibri" panose="020F0502020204030204" pitchFamily="34" charset="0"/>
                          <a:cs typeface="Calibri" panose="020F0502020204030204" pitchFamily="34" charset="0"/>
                        </a:rPr>
                        <a:t>4</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8</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2</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2</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3</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2</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15648181"/>
                  </a:ext>
                </a:extLst>
              </a:tr>
            </a:tbl>
          </a:graphicData>
        </a:graphic>
      </p:graphicFrame>
      <p:graphicFrame>
        <p:nvGraphicFramePr>
          <p:cNvPr id="20" name="Tableau 19"/>
          <p:cNvGraphicFramePr>
            <a:graphicFrameLocks noGrp="1"/>
          </p:cNvGraphicFramePr>
          <p:nvPr>
            <p:extLst/>
          </p:nvPr>
        </p:nvGraphicFramePr>
        <p:xfrm>
          <a:off x="892366" y="5487179"/>
          <a:ext cx="10731057" cy="658854"/>
        </p:xfrm>
        <a:graphic>
          <a:graphicData uri="http://schemas.openxmlformats.org/drawingml/2006/table">
            <a:tbl>
              <a:tblPr/>
              <a:tblGrid>
                <a:gridCol w="1159440">
                  <a:extLst>
                    <a:ext uri="{9D8B030D-6E8A-4147-A177-3AD203B41FA5}">
                      <a16:colId xmlns:a16="http://schemas.microsoft.com/office/drawing/2014/main" val="2477672832"/>
                    </a:ext>
                  </a:extLst>
                </a:gridCol>
                <a:gridCol w="1198170">
                  <a:extLst>
                    <a:ext uri="{9D8B030D-6E8A-4147-A177-3AD203B41FA5}">
                      <a16:colId xmlns:a16="http://schemas.microsoft.com/office/drawing/2014/main" val="2644097435"/>
                    </a:ext>
                  </a:extLst>
                </a:gridCol>
                <a:gridCol w="1353289">
                  <a:extLst>
                    <a:ext uri="{9D8B030D-6E8A-4147-A177-3AD203B41FA5}">
                      <a16:colId xmlns:a16="http://schemas.microsoft.com/office/drawing/2014/main" val="2541941193"/>
                    </a:ext>
                  </a:extLst>
                </a:gridCol>
                <a:gridCol w="1468328">
                  <a:extLst>
                    <a:ext uri="{9D8B030D-6E8A-4147-A177-3AD203B41FA5}">
                      <a16:colId xmlns:a16="http://schemas.microsoft.com/office/drawing/2014/main" val="1136283955"/>
                    </a:ext>
                  </a:extLst>
                </a:gridCol>
                <a:gridCol w="1423851">
                  <a:extLst>
                    <a:ext uri="{9D8B030D-6E8A-4147-A177-3AD203B41FA5}">
                      <a16:colId xmlns:a16="http://schemas.microsoft.com/office/drawing/2014/main" val="3716924038"/>
                    </a:ext>
                  </a:extLst>
                </a:gridCol>
                <a:gridCol w="1375993">
                  <a:extLst>
                    <a:ext uri="{9D8B030D-6E8A-4147-A177-3AD203B41FA5}">
                      <a16:colId xmlns:a16="http://schemas.microsoft.com/office/drawing/2014/main" val="1390225719"/>
                    </a:ext>
                  </a:extLst>
                </a:gridCol>
                <a:gridCol w="1375993">
                  <a:extLst>
                    <a:ext uri="{9D8B030D-6E8A-4147-A177-3AD203B41FA5}">
                      <a16:colId xmlns:a16="http://schemas.microsoft.com/office/drawing/2014/main" val="413004265"/>
                    </a:ext>
                  </a:extLst>
                </a:gridCol>
                <a:gridCol w="1375993">
                  <a:extLst>
                    <a:ext uri="{9D8B030D-6E8A-4147-A177-3AD203B41FA5}">
                      <a16:colId xmlns:a16="http://schemas.microsoft.com/office/drawing/2014/main" val="578975219"/>
                    </a:ext>
                  </a:extLst>
                </a:gridCol>
              </a:tblGrid>
              <a:tr h="199543">
                <a:tc rowSpan="2">
                  <a:txBody>
                    <a:bodyPr/>
                    <a:lstStyle/>
                    <a:p>
                      <a:pPr algn="ctr" fontAlgn="ctr"/>
                      <a:r>
                        <a:rPr lang="fr-FR" sz="1000" b="1" i="0" u="none" strike="noStrike" dirty="0" smtClean="0">
                          <a:solidFill>
                            <a:srgbClr val="C00000"/>
                          </a:solidFill>
                          <a:effectLst/>
                          <a:latin typeface="Calibri"/>
                        </a:rPr>
                        <a:t>Total des gains</a:t>
                      </a:r>
                      <a:r>
                        <a:rPr lang="fr-FR" sz="1000" b="1" i="0" u="none" strike="noStrike" baseline="0" dirty="0" smtClean="0">
                          <a:solidFill>
                            <a:srgbClr val="C00000"/>
                          </a:solidFill>
                          <a:effectLst/>
                          <a:latin typeface="Calibri"/>
                        </a:rPr>
                        <a:t> maximal</a:t>
                      </a:r>
                      <a:endParaRPr lang="fr-FR" sz="1000" b="1" i="0" u="none" strike="noStrike" dirty="0" smtClean="0">
                        <a:solidFill>
                          <a:srgbClr val="C00000"/>
                        </a:solidFill>
                        <a:effectLst/>
                        <a:latin typeface="Calibri"/>
                      </a:endParaRPr>
                    </a:p>
                  </a:txBody>
                  <a:tcPr marL="5577" marR="5577" marT="5577"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p>
                      <a:pPr algn="ctr" fontAlgn="ctr"/>
                      <a:r>
                        <a:rPr lang="fr-FR" sz="1000" b="1" i="0" u="none" strike="noStrike" dirty="0" smtClean="0">
                          <a:solidFill>
                            <a:srgbClr val="C00000"/>
                          </a:solidFill>
                          <a:effectLst/>
                          <a:latin typeface="Calibri"/>
                        </a:rPr>
                        <a:t>Pour</a:t>
                      </a:r>
                      <a:r>
                        <a:rPr lang="fr-FR" sz="1000" b="1" i="0" u="none" strike="noStrike" baseline="0" dirty="0" smtClean="0">
                          <a:solidFill>
                            <a:srgbClr val="C00000"/>
                          </a:solidFill>
                          <a:effectLst/>
                          <a:latin typeface="Calibri"/>
                        </a:rPr>
                        <a:t> le département</a:t>
                      </a:r>
                      <a:endParaRPr lang="fr-FR" sz="1000" b="1" i="0" u="none" strike="noStrike" dirty="0" smtClean="0">
                        <a:solidFill>
                          <a:srgbClr val="C00000"/>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rgbClr val="404040"/>
                          </a:solidFill>
                          <a:effectLst/>
                          <a:latin typeface="Calibri" panose="020F0502020204030204" pitchFamily="34" charset="0"/>
                        </a:rPr>
                        <a:t>500 €   </a:t>
                      </a:r>
                      <a:r>
                        <a:rPr lang="fr-FR" sz="1050" b="1" i="0" u="none" strike="noStrike" dirty="0" smtClean="0">
                          <a:solidFill>
                            <a:srgbClr val="404040"/>
                          </a:solidFill>
                          <a:effectLst/>
                          <a:latin typeface="Calibri" panose="020F0502020204030204" pitchFamily="34" charset="0"/>
                        </a:rPr>
                        <a:t>X   Nombre de collaborateurs du département**</a:t>
                      </a:r>
                    </a:p>
                    <a:p>
                      <a:pPr algn="ctr" fontAlgn="ctr"/>
                      <a:endParaRPr lang="fr-FR" sz="1050" b="1" i="0" u="none" strike="noStrike" dirty="0">
                        <a:solidFill>
                          <a:schemeClr val="tx1">
                            <a:lumMod val="75000"/>
                            <a:lumOff val="25000"/>
                          </a:schemeClr>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521794926"/>
                  </a:ext>
                </a:extLst>
              </a:tr>
              <a:tr h="199543">
                <a:tc vMerge="1">
                  <a:txBody>
                    <a:bodyPr/>
                    <a:lstStyle/>
                    <a:p>
                      <a:endParaRPr lang="fr-FR"/>
                    </a:p>
                  </a:txBody>
                  <a:tcPr/>
                </a:tc>
                <a:tc>
                  <a:txBody>
                    <a:bodyPr/>
                    <a:lstStyle/>
                    <a:p>
                      <a:pPr algn="ctr" fontAlgn="ctr"/>
                      <a:r>
                        <a:rPr lang="fr-FR" sz="1000" b="1" i="0" u="none" strike="noStrike" dirty="0" smtClean="0">
                          <a:solidFill>
                            <a:srgbClr val="C00000"/>
                          </a:solidFill>
                          <a:effectLst/>
                          <a:latin typeface="Calibri"/>
                        </a:rPr>
                        <a:t>Par personne </a:t>
                      </a: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050" b="1" i="0" u="none" strike="noStrike" dirty="0" smtClean="0">
                          <a:solidFill>
                            <a:srgbClr val="404040"/>
                          </a:solidFill>
                          <a:effectLst/>
                          <a:latin typeface="Calibri" panose="020F0502020204030204" pitchFamily="34" charset="0"/>
                        </a:rPr>
                        <a:t>70% du gain automatiquement octroyé à chaque collaborateur**</a:t>
                      </a:r>
                      <a:br>
                        <a:rPr lang="fr-FR" sz="1050" b="1" i="0" u="none" strike="noStrike" dirty="0" smtClean="0">
                          <a:solidFill>
                            <a:srgbClr val="404040"/>
                          </a:solidFill>
                          <a:effectLst/>
                          <a:latin typeface="Calibri" panose="020F0502020204030204" pitchFamily="34" charset="0"/>
                        </a:rPr>
                      </a:br>
                      <a:r>
                        <a:rPr lang="fr-FR" sz="1050" b="1" i="0" u="none" strike="noStrike" dirty="0" smtClean="0">
                          <a:solidFill>
                            <a:srgbClr val="404040"/>
                          </a:solidFill>
                          <a:effectLst/>
                          <a:latin typeface="Calibri" panose="020F0502020204030204" pitchFamily="34" charset="0"/>
                        </a:rPr>
                        <a:t>30% des gains de la</a:t>
                      </a:r>
                      <a:r>
                        <a:rPr lang="fr-FR" sz="1050" b="1" i="0" u="none" strike="noStrike" baseline="0" dirty="0" smtClean="0">
                          <a:solidFill>
                            <a:srgbClr val="404040"/>
                          </a:solidFill>
                          <a:effectLst/>
                          <a:latin typeface="Calibri" panose="020F0502020204030204" pitchFamily="34" charset="0"/>
                        </a:rPr>
                        <a:t> région</a:t>
                      </a:r>
                      <a:r>
                        <a:rPr lang="fr-FR" sz="1050" b="1" i="0" u="none" strike="noStrike" dirty="0" smtClean="0">
                          <a:solidFill>
                            <a:srgbClr val="404040"/>
                          </a:solidFill>
                          <a:effectLst/>
                          <a:latin typeface="Calibri" panose="020F0502020204030204" pitchFamily="34" charset="0"/>
                        </a:rPr>
                        <a:t> octroyé par le manager en fonction de la contribution de chacun**</a:t>
                      </a: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749255480"/>
                  </a:ext>
                </a:extLst>
              </a:tr>
            </a:tbl>
          </a:graphicData>
        </a:graphic>
      </p:graphicFrame>
      <p:sp>
        <p:nvSpPr>
          <p:cNvPr id="22" name="Rectangle 21"/>
          <p:cNvSpPr/>
          <p:nvPr/>
        </p:nvSpPr>
        <p:spPr>
          <a:xfrm>
            <a:off x="1924471" y="6406893"/>
            <a:ext cx="7881410" cy="369332"/>
          </a:xfrm>
          <a:prstGeom prst="rect">
            <a:avLst/>
          </a:prstGeom>
        </p:spPr>
        <p:txBody>
          <a:bodyPr wrap="square">
            <a:spAutoFit/>
          </a:bodyPr>
          <a:lstStyle/>
          <a:p>
            <a:pPr defTabSz="685800" fontAlgn="b"/>
            <a:r>
              <a:rPr lang="fr-FR" sz="900" b="1" dirty="0">
                <a:solidFill>
                  <a:srgbClr val="808080"/>
                </a:solidFill>
                <a:latin typeface="Calibri" panose="020F0502020204030204" pitchFamily="34" charset="0"/>
              </a:rPr>
              <a:t>*DRA : double relation active Client Pro  Actif avec partie privée </a:t>
            </a:r>
            <a:r>
              <a:rPr lang="fr-FR" sz="900" b="1" dirty="0" err="1">
                <a:solidFill>
                  <a:srgbClr val="808080"/>
                </a:solidFill>
                <a:latin typeface="Calibri" panose="020F0502020204030204" pitchFamily="34" charset="0"/>
              </a:rPr>
              <a:t>BPe</a:t>
            </a:r>
            <a:r>
              <a:rPr lang="fr-FR" sz="900" b="1" dirty="0">
                <a:solidFill>
                  <a:srgbClr val="808080"/>
                </a:solidFill>
                <a:latin typeface="Calibri" panose="020F0502020204030204" pitchFamily="34" charset="0"/>
              </a:rPr>
              <a:t>, De ou </a:t>
            </a:r>
            <a:r>
              <a:rPr lang="fr-FR" sz="900" b="1" dirty="0" err="1">
                <a:solidFill>
                  <a:srgbClr val="808080"/>
                </a:solidFill>
                <a:latin typeface="Calibri" panose="020F0502020204030204" pitchFamily="34" charset="0"/>
              </a:rPr>
              <a:t>JBPe</a:t>
            </a:r>
            <a:r>
              <a:rPr lang="fr-FR" sz="900" b="1" dirty="0">
                <a:solidFill>
                  <a:srgbClr val="808080"/>
                </a:solidFill>
                <a:latin typeface="Calibri" panose="020F0502020204030204" pitchFamily="34" charset="0"/>
              </a:rPr>
              <a:t> (nombre minimum de clients à équiper</a:t>
            </a:r>
            <a:r>
              <a:rPr lang="fr-FR" sz="900" b="1" dirty="0" smtClean="0">
                <a:solidFill>
                  <a:srgbClr val="808080"/>
                </a:solidFill>
                <a:latin typeface="Calibri" panose="020F0502020204030204" pitchFamily="34" charset="0"/>
              </a:rPr>
              <a:t>)</a:t>
            </a:r>
          </a:p>
          <a:p>
            <a:pPr defTabSz="685800" fontAlgn="b"/>
            <a:r>
              <a:rPr lang="fr-FR" sz="900" b="1" dirty="0" smtClean="0">
                <a:solidFill>
                  <a:srgbClr val="808080"/>
                </a:solidFill>
                <a:latin typeface="Calibri" panose="020F0502020204030204" pitchFamily="34" charset="0"/>
              </a:rPr>
              <a:t>** Même définition que pour le marché des professionnels</a:t>
            </a:r>
            <a:endParaRPr lang="fr-FR" sz="900" b="1" dirty="0">
              <a:solidFill>
                <a:srgbClr val="808080"/>
              </a:solidFill>
              <a:latin typeface="Calibri" panose="020F0502020204030204" pitchFamily="34" charset="0"/>
            </a:endParaRPr>
          </a:p>
        </p:txBody>
      </p:sp>
    </p:spTree>
    <p:extLst>
      <p:ext uri="{BB962C8B-B14F-4D97-AF65-F5344CB8AC3E}">
        <p14:creationId xmlns:p14="http://schemas.microsoft.com/office/powerpoint/2010/main" val="312717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r>
              <a:rPr lang="fr-FR" sz="1600" b="1" dirty="0">
                <a:latin typeface="Arial Black" panose="020B0A04020102020204" pitchFamily="34" charset="0"/>
              </a:rPr>
              <a:t>Un Challenge Collectif pour booster la performance </a:t>
            </a:r>
            <a:endParaRPr lang="fr-FR" sz="1600" dirty="0"/>
          </a:p>
        </p:txBody>
      </p:sp>
      <p:sp>
        <p:nvSpPr>
          <p:cNvPr id="30" name="ZoneTexte 29"/>
          <p:cNvSpPr txBox="1"/>
          <p:nvPr/>
        </p:nvSpPr>
        <p:spPr>
          <a:xfrm>
            <a:off x="8122426" y="2962659"/>
            <a:ext cx="1477584"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sp>
        <p:nvSpPr>
          <p:cNvPr id="31" name="ZoneTexte 30"/>
          <p:cNvSpPr txBox="1"/>
          <p:nvPr/>
        </p:nvSpPr>
        <p:spPr>
          <a:xfrm>
            <a:off x="4343468" y="2827906"/>
            <a:ext cx="1521708" cy="923330"/>
          </a:xfrm>
          <a:prstGeom prst="rect">
            <a:avLst/>
          </a:prstGeom>
          <a:noFill/>
        </p:spPr>
        <p:txBody>
          <a:bodyPr wrap="square" rtlCol="0">
            <a:spAutoFit/>
          </a:bodyPr>
          <a:lstStyle/>
          <a:p>
            <a:pPr algn="ctr"/>
            <a:r>
              <a:rPr lang="fr-FR" b="1" dirty="0" smtClean="0">
                <a:solidFill>
                  <a:schemeClr val="bg1"/>
                </a:solidFill>
              </a:rPr>
              <a:t>La proximité par </a:t>
            </a:r>
          </a:p>
          <a:p>
            <a:pPr algn="ctr"/>
            <a:r>
              <a:rPr lang="fr-FR" b="1" dirty="0" smtClean="0">
                <a:solidFill>
                  <a:schemeClr val="bg1"/>
                </a:solidFill>
              </a:rPr>
              <a:t>la pro-activité</a:t>
            </a:r>
            <a:endParaRPr lang="fr-FR" b="1" dirty="0">
              <a:solidFill>
                <a:schemeClr val="bg1"/>
              </a:solidFill>
            </a:endParaRPr>
          </a:p>
        </p:txBody>
      </p:sp>
      <p:sp>
        <p:nvSpPr>
          <p:cNvPr id="13" name="Espace réservé du texte 2"/>
          <p:cNvSpPr txBox="1">
            <a:spLocks/>
          </p:cNvSpPr>
          <p:nvPr/>
        </p:nvSpPr>
        <p:spPr>
          <a:xfrm>
            <a:off x="809357" y="1141099"/>
            <a:ext cx="10888595" cy="65594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smtClean="0">
                <a:solidFill>
                  <a:srgbClr val="C00000"/>
                </a:solidFill>
              </a:rPr>
              <a:t>4</a:t>
            </a:r>
            <a:r>
              <a:rPr lang="fr-FR" sz="1600" b="1" smtClean="0">
                <a:solidFill>
                  <a:srgbClr val="C00000"/>
                </a:solidFill>
              </a:rPr>
              <a:t> critères </a:t>
            </a:r>
            <a:r>
              <a:rPr lang="fr-FR" sz="1600" b="1" smtClean="0"/>
              <a:t>pour récompenser </a:t>
            </a:r>
            <a:r>
              <a:rPr lang="fr-FR" sz="1600" b="1" smtClean="0">
                <a:solidFill>
                  <a:srgbClr val="C00000"/>
                </a:solidFill>
              </a:rPr>
              <a:t>jusqu’à 250 € par personne côté marché des ASSOCIATIONS</a:t>
            </a:r>
            <a:endParaRPr lang="fr-FR" sz="1600" b="1" dirty="0">
              <a:solidFill>
                <a:srgbClr val="C00000"/>
              </a:solidFill>
            </a:endParaRPr>
          </a:p>
        </p:txBody>
      </p:sp>
      <p:graphicFrame>
        <p:nvGraphicFramePr>
          <p:cNvPr id="19" name="Tableau 18"/>
          <p:cNvGraphicFramePr>
            <a:graphicFrameLocks noGrp="1"/>
          </p:cNvGraphicFramePr>
          <p:nvPr>
            <p:extLst/>
          </p:nvPr>
        </p:nvGraphicFramePr>
        <p:xfrm>
          <a:off x="916754" y="1625174"/>
          <a:ext cx="10573839" cy="2983085"/>
        </p:xfrm>
        <a:graphic>
          <a:graphicData uri="http://schemas.openxmlformats.org/drawingml/2006/table">
            <a:tbl>
              <a:tblPr/>
              <a:tblGrid>
                <a:gridCol w="1918134">
                  <a:extLst>
                    <a:ext uri="{9D8B030D-6E8A-4147-A177-3AD203B41FA5}">
                      <a16:colId xmlns:a16="http://schemas.microsoft.com/office/drawing/2014/main" val="20001"/>
                    </a:ext>
                  </a:extLst>
                </a:gridCol>
                <a:gridCol w="1154838">
                  <a:extLst>
                    <a:ext uri="{9D8B030D-6E8A-4147-A177-3AD203B41FA5}">
                      <a16:colId xmlns:a16="http://schemas.microsoft.com/office/drawing/2014/main" val="589378436"/>
                    </a:ext>
                  </a:extLst>
                </a:gridCol>
                <a:gridCol w="1844698">
                  <a:extLst>
                    <a:ext uri="{9D8B030D-6E8A-4147-A177-3AD203B41FA5}">
                      <a16:colId xmlns:a16="http://schemas.microsoft.com/office/drawing/2014/main" val="20003"/>
                    </a:ext>
                  </a:extLst>
                </a:gridCol>
                <a:gridCol w="1945825">
                  <a:extLst>
                    <a:ext uri="{9D8B030D-6E8A-4147-A177-3AD203B41FA5}">
                      <a16:colId xmlns:a16="http://schemas.microsoft.com/office/drawing/2014/main" val="20005"/>
                    </a:ext>
                  </a:extLst>
                </a:gridCol>
                <a:gridCol w="1886884">
                  <a:extLst>
                    <a:ext uri="{9D8B030D-6E8A-4147-A177-3AD203B41FA5}">
                      <a16:colId xmlns:a16="http://schemas.microsoft.com/office/drawing/2014/main" val="1322443163"/>
                    </a:ext>
                  </a:extLst>
                </a:gridCol>
                <a:gridCol w="1823460">
                  <a:extLst>
                    <a:ext uri="{9D8B030D-6E8A-4147-A177-3AD203B41FA5}">
                      <a16:colId xmlns:a16="http://schemas.microsoft.com/office/drawing/2014/main" val="3493293326"/>
                    </a:ext>
                  </a:extLst>
                </a:gridCol>
              </a:tblGrid>
              <a:tr h="374749">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Monétique</a:t>
                      </a:r>
                      <a:r>
                        <a:rPr lang="fr-FR" sz="1100" b="1" i="0" u="none" strike="noStrike" baseline="0" dirty="0" smtClean="0">
                          <a:solidFill>
                            <a:schemeClr val="bg1"/>
                          </a:solidFill>
                          <a:effectLst/>
                          <a:latin typeface="Calibri"/>
                        </a:rPr>
                        <a:t>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fr-FR" sz="1100" b="1" i="0" u="none" strike="noStrike" dirty="0" smtClean="0">
                          <a:solidFill>
                            <a:schemeClr val="bg1"/>
                          </a:solidFill>
                          <a:effectLst/>
                          <a:latin typeface="Calibri"/>
                        </a:rPr>
                        <a:t>Ingénierie Sociale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406268">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Bouquet Liberté Association, Forfait service Association</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a:t>
                      </a:r>
                      <a:r>
                        <a:rPr lang="en-US" sz="800" b="1" i="0" u="none" strike="noStrike" dirty="0" err="1" smtClean="0">
                          <a:solidFill>
                            <a:schemeClr val="bg1"/>
                          </a:solidFill>
                          <a:effectLst/>
                          <a:latin typeface="Calibri" panose="020F0502020204030204" pitchFamily="34" charset="0"/>
                        </a:rPr>
                        <a:t>Cartes</a:t>
                      </a:r>
                      <a:r>
                        <a:rPr lang="en-US" sz="800" b="1" i="0" u="none" strike="noStrike" dirty="0" smtClean="0">
                          <a:solidFill>
                            <a:schemeClr val="bg1"/>
                          </a:solidFill>
                          <a:effectLst/>
                          <a:latin typeface="Calibri" panose="020F0502020204030204" pitchFamily="34" charset="0"/>
                        </a:rPr>
                        <a:t> Visa Business, Gold Visa Business</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a:t>
                      </a:r>
                      <a:r>
                        <a:rPr lang="fr-FR" sz="800" b="1" i="0" u="none" strike="noStrike" dirty="0" err="1" smtClean="0">
                          <a:solidFill>
                            <a:schemeClr val="bg1"/>
                          </a:solidFill>
                          <a:effectLst/>
                          <a:latin typeface="Calibri" panose="020F0502020204030204" pitchFamily="34" charset="0"/>
                        </a:rPr>
                        <a:t>Tpe</a:t>
                      </a:r>
                      <a:r>
                        <a:rPr lang="fr-FR" sz="800" b="1" i="0" u="none" strike="noStrike" dirty="0" smtClean="0">
                          <a:solidFill>
                            <a:schemeClr val="bg1"/>
                          </a:solidFill>
                          <a:effectLst/>
                          <a:latin typeface="Calibri" panose="020F0502020204030204" pitchFamily="34" charset="0"/>
                        </a:rPr>
                        <a:t> + </a:t>
                      </a:r>
                      <a:r>
                        <a:rPr lang="fr-FR" sz="800" b="1" i="0" u="none" strike="noStrike" dirty="0" err="1" smtClean="0">
                          <a:solidFill>
                            <a:schemeClr val="bg1"/>
                          </a:solidFill>
                          <a:effectLst/>
                          <a:latin typeface="Calibri" panose="020F0502020204030204" pitchFamily="34" charset="0"/>
                        </a:rPr>
                        <a:t>Proxi</a:t>
                      </a:r>
                      <a:r>
                        <a:rPr lang="fr-FR" sz="800" b="1" i="0" u="none" strike="noStrike" dirty="0" smtClean="0">
                          <a:solidFill>
                            <a:schemeClr val="bg1"/>
                          </a:solidFill>
                          <a:effectLst/>
                          <a:latin typeface="Calibri" panose="020F0502020204030204" pitchFamily="34" charset="0"/>
                        </a:rPr>
                        <a:t> / </a:t>
                      </a:r>
                      <a:r>
                        <a:rPr lang="fr-FR" sz="800" b="1" i="0" u="none" strike="noStrike" dirty="0" err="1" smtClean="0">
                          <a:solidFill>
                            <a:schemeClr val="bg1"/>
                          </a:solidFill>
                          <a:effectLst/>
                          <a:latin typeface="Calibri" panose="020F0502020204030204" pitchFamily="34" charset="0"/>
                        </a:rPr>
                        <a:t>Payplug</a:t>
                      </a:r>
                      <a:endParaRPr lang="fr-FR" sz="800" b="1" i="0" u="none" strike="noStrike" dirty="0" smtClean="0">
                        <a:solidFill>
                          <a:schemeClr val="bg1"/>
                        </a:solidFill>
                        <a:effectLst/>
                        <a:latin typeface="Calibri" panose="020F0502020204030204" pitchFamily="34" charset="0"/>
                      </a:endParaRPr>
                    </a:p>
                    <a:p>
                      <a:pPr algn="ctr" fontAlgn="ctr"/>
                      <a:r>
                        <a:rPr lang="fr-FR" sz="800" b="1" i="0" u="none" strike="noStrike" dirty="0" smtClean="0">
                          <a:solidFill>
                            <a:schemeClr val="bg1"/>
                          </a:solidFill>
                          <a:effectLst/>
                          <a:latin typeface="Calibri" panose="020F0502020204030204" pitchFamily="34" charset="0"/>
                        </a:rPr>
                        <a:t>SP+/JPEL/CE Net Remise/ EDI</a:t>
                      </a:r>
                    </a:p>
                    <a:p>
                      <a:pPr algn="ctr" fontAlgn="ctr"/>
                      <a:r>
                        <a:rPr lang="fr-FR" sz="800" b="1" i="0" u="none" strike="noStrike" dirty="0" err="1" smtClean="0">
                          <a:solidFill>
                            <a:schemeClr val="bg1"/>
                          </a:solidFill>
                          <a:effectLst/>
                          <a:latin typeface="Calibri" panose="020F0502020204030204" pitchFamily="34" charset="0"/>
                        </a:rPr>
                        <a:t>Iz</a:t>
                      </a:r>
                      <a:r>
                        <a:rPr lang="fr-FR" sz="800" b="1" i="0" u="none" strike="noStrike" dirty="0" smtClean="0">
                          <a:solidFill>
                            <a:schemeClr val="bg1"/>
                          </a:solidFill>
                          <a:effectLst/>
                          <a:latin typeface="Calibri" panose="020F0502020204030204" pitchFamily="34" charset="0"/>
                        </a:rPr>
                        <a:t> e commerce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fr-FR" sz="800" b="1" i="0" u="none" strike="noStrike" dirty="0" smtClean="0">
                          <a:solidFill>
                            <a:schemeClr val="bg1"/>
                          </a:solidFill>
                          <a:effectLst/>
                          <a:latin typeface="Calibri" panose="020F0502020204030204" pitchFamily="34" charset="0"/>
                        </a:rPr>
                        <a:t>VB Titres  de service (titres de restaurant, Chèques cadeaux, CESU)</a:t>
                      </a:r>
                    </a:p>
                    <a:p>
                      <a:pPr algn="ctr" fontAlgn="ct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628033597"/>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Réalisation hebdo</a:t>
                      </a:r>
                    </a:p>
                    <a:p>
                      <a:pPr algn="ctr" fontAlgn="ctr"/>
                      <a:r>
                        <a:rPr lang="fr-FR" sz="1100" b="1" i="0" u="none" strike="noStrike" dirty="0" smtClean="0">
                          <a:solidFill>
                            <a:srgbClr val="C00000"/>
                          </a:solidFill>
                          <a:effectLst/>
                          <a:latin typeface="Calibri"/>
                        </a:rPr>
                        <a:t>24</a:t>
                      </a:r>
                      <a:r>
                        <a:rPr lang="fr-FR" sz="1100" b="1" i="0" u="none" strike="noStrike" baseline="0" dirty="0" smtClean="0">
                          <a:solidFill>
                            <a:srgbClr val="C00000"/>
                          </a:solidFill>
                          <a:effectLst/>
                          <a:latin typeface="Calibri"/>
                        </a:rPr>
                        <a:t> avril (16 semaines)</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20</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7</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65000"/>
                              <a:lumOff val="35000"/>
                            </a:schemeClr>
                          </a:solidFill>
                          <a:effectLst/>
                          <a:latin typeface="Calibri"/>
                        </a:rPr>
                        <a:t>0,1</a:t>
                      </a:r>
                      <a:endParaRPr lang="fr-FR" sz="1100" b="1" i="0" u="none" strike="noStrike" dirty="0">
                        <a:solidFill>
                          <a:schemeClr val="tx1">
                            <a:lumMod val="65000"/>
                            <a:lumOff val="3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fr-FR" sz="1100" b="1" i="0" u="none" strike="noStrike" dirty="0" smtClean="0">
                          <a:solidFill>
                            <a:schemeClr val="tx1">
                              <a:lumMod val="75000"/>
                              <a:lumOff val="25000"/>
                            </a:schemeClr>
                          </a:solidFill>
                          <a:effectLst/>
                          <a:latin typeface="Calibri"/>
                        </a:rPr>
                        <a:t>0</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Tempo Hebdo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13</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10</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0,35</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fr-FR" sz="1100" b="1" i="0" u="none" strike="noStrike" dirty="0" smtClean="0">
                          <a:solidFill>
                            <a:schemeClr val="tx1">
                              <a:lumMod val="75000"/>
                              <a:lumOff val="25000"/>
                            </a:schemeClr>
                          </a:solidFill>
                          <a:effectLst/>
                          <a:latin typeface="Calibri"/>
                        </a:rPr>
                        <a:t>0</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32115">
                <a:tc gridSpan="2">
                  <a:txBody>
                    <a:bodyPr/>
                    <a:lstStyle/>
                    <a:p>
                      <a:pPr algn="ctr" fontAlgn="ctr"/>
                      <a:r>
                        <a:rPr lang="fr-FR" sz="1100" b="1" i="0" u="none" strike="noStrike" dirty="0" smtClean="0">
                          <a:solidFill>
                            <a:srgbClr val="C00000"/>
                          </a:solidFill>
                          <a:effectLst/>
                          <a:latin typeface="Calibri"/>
                        </a:rPr>
                        <a:t>Objectif Hebdo Challenge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p>
                      <a:pPr algn="ctr" fontAlgn="ctr"/>
                      <a:r>
                        <a:rPr lang="fr-FR" sz="1100" b="1" i="0" u="none" strike="noStrike" dirty="0" smtClean="0">
                          <a:solidFill>
                            <a:schemeClr val="tx1">
                              <a:lumMod val="75000"/>
                              <a:lumOff val="25000"/>
                            </a:schemeClr>
                          </a:solidFill>
                          <a:effectLst/>
                          <a:latin typeface="Calibri"/>
                        </a:rPr>
                        <a:t>16</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8</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2,6</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2405329"/>
                  </a:ext>
                </a:extLst>
              </a:tr>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Objectif Challenge</a:t>
                      </a:r>
                    </a:p>
                    <a:p>
                      <a:pPr algn="ctr" fontAlgn="ctr"/>
                      <a:r>
                        <a:rPr lang="fr-FR" sz="1400" b="1" i="0" u="none" strike="noStrike" dirty="0" smtClean="0">
                          <a:solidFill>
                            <a:srgbClr val="C00000"/>
                          </a:solidFill>
                          <a:effectLst/>
                          <a:latin typeface="Calibri"/>
                        </a:rPr>
                        <a:t>CA</a:t>
                      </a:r>
                      <a:r>
                        <a:rPr lang="fr-FR" sz="1400" b="1" i="0" u="none" strike="noStrike" baseline="0" dirty="0" smtClean="0">
                          <a:solidFill>
                            <a:srgbClr val="C00000"/>
                          </a:solidFill>
                          <a:effectLst/>
                          <a:latin typeface="Calibri"/>
                        </a:rPr>
                        <a:t> AP</a:t>
                      </a:r>
                      <a:endParaRPr lang="fr-FR" sz="1400" b="1" i="0" u="none" strike="noStrike" dirty="0" smtClean="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Total sur 8 semaines</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600" b="1" i="0" u="none" strike="noStrike" dirty="0" smtClean="0">
                          <a:solidFill>
                            <a:srgbClr val="C00000"/>
                          </a:solidFill>
                          <a:effectLst/>
                          <a:latin typeface="Calibri" panose="020F0502020204030204" pitchFamily="34" charset="0"/>
                          <a:cs typeface="Calibri" panose="020F0502020204030204" pitchFamily="34" charset="0"/>
                        </a:rPr>
                        <a:t>18</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9</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3</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600" b="1" i="0" u="none" strike="noStrike" dirty="0" smtClean="0">
                          <a:solidFill>
                            <a:srgbClr val="C00000"/>
                          </a:solidFill>
                          <a:effectLst/>
                          <a:latin typeface="Calibri"/>
                        </a:rPr>
                        <a:t>1</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bl>
          </a:graphicData>
        </a:graphic>
      </p:graphicFrame>
      <p:graphicFrame>
        <p:nvGraphicFramePr>
          <p:cNvPr id="3" name="Tableau 2"/>
          <p:cNvGraphicFramePr>
            <a:graphicFrameLocks noGrp="1"/>
          </p:cNvGraphicFramePr>
          <p:nvPr>
            <p:extLst/>
          </p:nvPr>
        </p:nvGraphicFramePr>
        <p:xfrm>
          <a:off x="927561" y="4709645"/>
          <a:ext cx="10563032" cy="1064230"/>
        </p:xfrm>
        <a:graphic>
          <a:graphicData uri="http://schemas.openxmlformats.org/drawingml/2006/table">
            <a:tbl>
              <a:tblPr/>
              <a:tblGrid>
                <a:gridCol w="3038511">
                  <a:extLst>
                    <a:ext uri="{9D8B030D-6E8A-4147-A177-3AD203B41FA5}">
                      <a16:colId xmlns:a16="http://schemas.microsoft.com/office/drawing/2014/main" val="2528367100"/>
                    </a:ext>
                  </a:extLst>
                </a:gridCol>
                <a:gridCol w="1874133">
                  <a:extLst>
                    <a:ext uri="{9D8B030D-6E8A-4147-A177-3AD203B41FA5}">
                      <a16:colId xmlns:a16="http://schemas.microsoft.com/office/drawing/2014/main" val="3135835732"/>
                    </a:ext>
                  </a:extLst>
                </a:gridCol>
                <a:gridCol w="1943836">
                  <a:extLst>
                    <a:ext uri="{9D8B030D-6E8A-4147-A177-3AD203B41FA5}">
                      <a16:colId xmlns:a16="http://schemas.microsoft.com/office/drawing/2014/main" val="2242772343"/>
                    </a:ext>
                  </a:extLst>
                </a:gridCol>
                <a:gridCol w="1884955">
                  <a:extLst>
                    <a:ext uri="{9D8B030D-6E8A-4147-A177-3AD203B41FA5}">
                      <a16:colId xmlns:a16="http://schemas.microsoft.com/office/drawing/2014/main" val="2349432016"/>
                    </a:ext>
                  </a:extLst>
                </a:gridCol>
                <a:gridCol w="1821597">
                  <a:extLst>
                    <a:ext uri="{9D8B030D-6E8A-4147-A177-3AD203B41FA5}">
                      <a16:colId xmlns:a16="http://schemas.microsoft.com/office/drawing/2014/main" val="1895796790"/>
                    </a:ext>
                  </a:extLst>
                </a:gridCol>
              </a:tblGrid>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Gain par personne</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40 €</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40 €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a:solidFill>
                          <a:schemeClr val="bg1"/>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40 €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717243398"/>
                  </a:ext>
                </a:extLst>
              </a:tr>
              <a:tr h="532115">
                <a:tc>
                  <a:txBody>
                    <a:bodyPr/>
                    <a:lstStyle/>
                    <a:p>
                      <a:pPr algn="ctr" fontAlgn="ctr"/>
                      <a:r>
                        <a:rPr lang="fr-FR" sz="1100" b="1" i="0" u="none" strike="noStrike" dirty="0" smtClean="0">
                          <a:solidFill>
                            <a:srgbClr val="C00000"/>
                          </a:solidFill>
                          <a:effectLst/>
                          <a:latin typeface="Calibri"/>
                        </a:rPr>
                        <a:t>Bonus Excellence</a:t>
                      </a:r>
                      <a:r>
                        <a:rPr lang="fr-FR" sz="1100" b="1" i="0" u="none" strike="noStrike" baseline="0" dirty="0" smtClean="0">
                          <a:solidFill>
                            <a:srgbClr val="C00000"/>
                          </a:solidFill>
                          <a:effectLst/>
                          <a:latin typeface="Calibri"/>
                        </a:rPr>
                        <a:t>  4 critères sur 4</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4">
                  <a:txBody>
                    <a:bodyPr/>
                    <a:lstStyle/>
                    <a:p>
                      <a:pPr algn="ctr" fontAlgn="ctr"/>
                      <a:r>
                        <a:rPr lang="fr-FR" sz="1100" b="1" i="0" u="none" strike="noStrike" dirty="0" smtClean="0">
                          <a:solidFill>
                            <a:schemeClr val="tx1">
                              <a:lumMod val="75000"/>
                              <a:lumOff val="25000"/>
                            </a:schemeClr>
                          </a:solidFill>
                          <a:effectLst/>
                          <a:latin typeface="Calibri"/>
                        </a:rPr>
                        <a:t>70 €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467635534"/>
                  </a:ext>
                </a:extLst>
              </a:tr>
            </a:tbl>
          </a:graphicData>
        </a:graphic>
      </p:graphicFrame>
      <p:graphicFrame>
        <p:nvGraphicFramePr>
          <p:cNvPr id="14" name="Tableau 13"/>
          <p:cNvGraphicFramePr>
            <a:graphicFrameLocks noGrp="1"/>
          </p:cNvGraphicFramePr>
          <p:nvPr>
            <p:extLst/>
          </p:nvPr>
        </p:nvGraphicFramePr>
        <p:xfrm>
          <a:off x="916752" y="5875261"/>
          <a:ext cx="10573840" cy="525160"/>
        </p:xfrm>
        <a:graphic>
          <a:graphicData uri="http://schemas.openxmlformats.org/drawingml/2006/table">
            <a:tbl>
              <a:tblPr/>
              <a:tblGrid>
                <a:gridCol w="1142453">
                  <a:extLst>
                    <a:ext uri="{9D8B030D-6E8A-4147-A177-3AD203B41FA5}">
                      <a16:colId xmlns:a16="http://schemas.microsoft.com/office/drawing/2014/main" val="2477672832"/>
                    </a:ext>
                  </a:extLst>
                </a:gridCol>
                <a:gridCol w="1895850">
                  <a:extLst>
                    <a:ext uri="{9D8B030D-6E8A-4147-A177-3AD203B41FA5}">
                      <a16:colId xmlns:a16="http://schemas.microsoft.com/office/drawing/2014/main" val="2644097435"/>
                    </a:ext>
                  </a:extLst>
                </a:gridCol>
                <a:gridCol w="618228">
                  <a:extLst>
                    <a:ext uri="{9D8B030D-6E8A-4147-A177-3AD203B41FA5}">
                      <a16:colId xmlns:a16="http://schemas.microsoft.com/office/drawing/2014/main" val="2541941193"/>
                    </a:ext>
                  </a:extLst>
                </a:gridCol>
                <a:gridCol w="1446816">
                  <a:extLst>
                    <a:ext uri="{9D8B030D-6E8A-4147-A177-3AD203B41FA5}">
                      <a16:colId xmlns:a16="http://schemas.microsoft.com/office/drawing/2014/main" val="1136283955"/>
                    </a:ext>
                  </a:extLst>
                </a:gridCol>
                <a:gridCol w="1402991">
                  <a:extLst>
                    <a:ext uri="{9D8B030D-6E8A-4147-A177-3AD203B41FA5}">
                      <a16:colId xmlns:a16="http://schemas.microsoft.com/office/drawing/2014/main" val="3716924038"/>
                    </a:ext>
                  </a:extLst>
                </a:gridCol>
                <a:gridCol w="1355834">
                  <a:extLst>
                    <a:ext uri="{9D8B030D-6E8A-4147-A177-3AD203B41FA5}">
                      <a16:colId xmlns:a16="http://schemas.microsoft.com/office/drawing/2014/main" val="1390225719"/>
                    </a:ext>
                  </a:extLst>
                </a:gridCol>
                <a:gridCol w="1355834">
                  <a:extLst>
                    <a:ext uri="{9D8B030D-6E8A-4147-A177-3AD203B41FA5}">
                      <a16:colId xmlns:a16="http://schemas.microsoft.com/office/drawing/2014/main" val="413004265"/>
                    </a:ext>
                  </a:extLst>
                </a:gridCol>
                <a:gridCol w="1355834">
                  <a:extLst>
                    <a:ext uri="{9D8B030D-6E8A-4147-A177-3AD203B41FA5}">
                      <a16:colId xmlns:a16="http://schemas.microsoft.com/office/drawing/2014/main" val="578975219"/>
                    </a:ext>
                  </a:extLst>
                </a:gridCol>
              </a:tblGrid>
              <a:tr h="199543">
                <a:tc rowSpan="2">
                  <a:txBody>
                    <a:bodyPr/>
                    <a:lstStyle/>
                    <a:p>
                      <a:pPr algn="ctr" fontAlgn="ctr"/>
                      <a:r>
                        <a:rPr lang="fr-FR" sz="1000" b="1" i="0" u="none" strike="noStrike" dirty="0" smtClean="0">
                          <a:solidFill>
                            <a:srgbClr val="C00000"/>
                          </a:solidFill>
                          <a:effectLst/>
                          <a:latin typeface="Calibri"/>
                        </a:rPr>
                        <a:t>Total des gains</a:t>
                      </a:r>
                      <a:r>
                        <a:rPr lang="fr-FR" sz="1000" b="1" i="0" u="none" strike="noStrike" baseline="0" dirty="0" smtClean="0">
                          <a:solidFill>
                            <a:srgbClr val="C00000"/>
                          </a:solidFill>
                          <a:effectLst/>
                          <a:latin typeface="Calibri"/>
                        </a:rPr>
                        <a:t> maximal</a:t>
                      </a:r>
                      <a:endParaRPr lang="fr-FR" sz="1000" b="1" i="0" u="none" strike="noStrike" dirty="0" smtClean="0">
                        <a:solidFill>
                          <a:srgbClr val="C00000"/>
                        </a:solidFill>
                        <a:effectLst/>
                        <a:latin typeface="Calibri"/>
                      </a:endParaRPr>
                    </a:p>
                  </a:txBody>
                  <a:tcPr marL="5577" marR="5577" marT="5577"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p>
                      <a:pPr algn="ctr" fontAlgn="ctr"/>
                      <a:r>
                        <a:rPr lang="fr-FR" sz="1000" b="1" i="0" u="none" strike="noStrike" dirty="0" smtClean="0">
                          <a:solidFill>
                            <a:srgbClr val="C00000"/>
                          </a:solidFill>
                          <a:effectLst/>
                          <a:latin typeface="Calibri"/>
                        </a:rPr>
                        <a:t>Pour</a:t>
                      </a:r>
                      <a:r>
                        <a:rPr lang="fr-FR" sz="1000" b="1" i="0" u="none" strike="noStrike" baseline="0" dirty="0" smtClean="0">
                          <a:solidFill>
                            <a:srgbClr val="C00000"/>
                          </a:solidFill>
                          <a:effectLst/>
                          <a:latin typeface="Calibri"/>
                        </a:rPr>
                        <a:t> le département </a:t>
                      </a:r>
                      <a:endParaRPr lang="fr-FR" sz="1000" b="1" i="0" u="none" strike="noStrike" dirty="0" smtClean="0">
                        <a:solidFill>
                          <a:srgbClr val="C00000"/>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rgbClr val="404040"/>
                          </a:solidFill>
                          <a:effectLst/>
                          <a:latin typeface="Calibri" panose="020F0502020204030204" pitchFamily="34" charset="0"/>
                        </a:rPr>
                        <a:t>250 €   </a:t>
                      </a:r>
                      <a:r>
                        <a:rPr lang="fr-FR" sz="1050" b="1" i="0" u="none" strike="noStrike" dirty="0" smtClean="0">
                          <a:solidFill>
                            <a:srgbClr val="404040"/>
                          </a:solidFill>
                          <a:effectLst/>
                          <a:latin typeface="Calibri" panose="020F0502020204030204" pitchFamily="34" charset="0"/>
                        </a:rPr>
                        <a:t>X   Nombre de collaborateurs du</a:t>
                      </a:r>
                      <a:r>
                        <a:rPr lang="fr-FR" sz="1050" b="1" i="0" u="none" strike="noStrike" baseline="0" dirty="0" smtClean="0">
                          <a:solidFill>
                            <a:srgbClr val="404040"/>
                          </a:solidFill>
                          <a:effectLst/>
                          <a:latin typeface="Calibri" panose="020F0502020204030204" pitchFamily="34" charset="0"/>
                        </a:rPr>
                        <a:t> département*</a:t>
                      </a:r>
                      <a:endParaRPr lang="fr-FR" sz="1050" b="1" i="0" u="none" strike="noStrike" dirty="0">
                        <a:solidFill>
                          <a:schemeClr val="tx1">
                            <a:lumMod val="75000"/>
                            <a:lumOff val="25000"/>
                          </a:schemeClr>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521794926"/>
                  </a:ext>
                </a:extLst>
              </a:tr>
              <a:tr h="199543">
                <a:tc vMerge="1">
                  <a:txBody>
                    <a:bodyPr/>
                    <a:lstStyle/>
                    <a:p>
                      <a:endParaRPr lang="fr-FR"/>
                    </a:p>
                  </a:txBody>
                  <a:tcPr/>
                </a:tc>
                <a:tc>
                  <a:txBody>
                    <a:bodyPr/>
                    <a:lstStyle/>
                    <a:p>
                      <a:pPr algn="ctr" fontAlgn="ctr"/>
                      <a:r>
                        <a:rPr lang="fr-FR" sz="1000" b="1" i="0" u="none" strike="noStrike" dirty="0" smtClean="0">
                          <a:solidFill>
                            <a:srgbClr val="C00000"/>
                          </a:solidFill>
                          <a:effectLst/>
                          <a:latin typeface="Calibri"/>
                        </a:rPr>
                        <a:t>Par personne </a:t>
                      </a: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050" b="1" i="0" u="none" strike="noStrike" dirty="0" smtClean="0">
                          <a:solidFill>
                            <a:srgbClr val="404040"/>
                          </a:solidFill>
                          <a:effectLst/>
                          <a:latin typeface="Calibri" panose="020F0502020204030204" pitchFamily="34" charset="0"/>
                        </a:rPr>
                        <a:t>70% du gain automatiquement octroyé à chaque collaborateur*</a:t>
                      </a:r>
                      <a:br>
                        <a:rPr lang="fr-FR" sz="1050" b="1" i="0" u="none" strike="noStrike" dirty="0" smtClean="0">
                          <a:solidFill>
                            <a:srgbClr val="404040"/>
                          </a:solidFill>
                          <a:effectLst/>
                          <a:latin typeface="Calibri" panose="020F0502020204030204" pitchFamily="34" charset="0"/>
                        </a:rPr>
                      </a:br>
                      <a:r>
                        <a:rPr lang="fr-FR" sz="1050" b="1" i="0" u="none" strike="noStrike" dirty="0" smtClean="0">
                          <a:solidFill>
                            <a:srgbClr val="404040"/>
                          </a:solidFill>
                          <a:effectLst/>
                          <a:latin typeface="Calibri" panose="020F0502020204030204" pitchFamily="34" charset="0"/>
                        </a:rPr>
                        <a:t>30% des gains de la</a:t>
                      </a:r>
                      <a:r>
                        <a:rPr lang="fr-FR" sz="1050" b="1" i="0" u="none" strike="noStrike" baseline="0" dirty="0" smtClean="0">
                          <a:solidFill>
                            <a:srgbClr val="404040"/>
                          </a:solidFill>
                          <a:effectLst/>
                          <a:latin typeface="Calibri" panose="020F0502020204030204" pitchFamily="34" charset="0"/>
                        </a:rPr>
                        <a:t> région</a:t>
                      </a:r>
                      <a:r>
                        <a:rPr lang="fr-FR" sz="1050" b="1" i="0" u="none" strike="noStrike" dirty="0" smtClean="0">
                          <a:solidFill>
                            <a:srgbClr val="404040"/>
                          </a:solidFill>
                          <a:effectLst/>
                          <a:latin typeface="Calibri" panose="020F0502020204030204" pitchFamily="34" charset="0"/>
                        </a:rPr>
                        <a:t> octroyé par le manager en fonction de la contribution de chacun*</a:t>
                      </a: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749255480"/>
                  </a:ext>
                </a:extLst>
              </a:tr>
            </a:tbl>
          </a:graphicData>
        </a:graphic>
      </p:graphicFrame>
      <p:sp>
        <p:nvSpPr>
          <p:cNvPr id="20" name="Rectangle 19"/>
          <p:cNvSpPr/>
          <p:nvPr/>
        </p:nvSpPr>
        <p:spPr>
          <a:xfrm>
            <a:off x="1924471" y="6501807"/>
            <a:ext cx="7881410" cy="230832"/>
          </a:xfrm>
          <a:prstGeom prst="rect">
            <a:avLst/>
          </a:prstGeom>
        </p:spPr>
        <p:txBody>
          <a:bodyPr wrap="square">
            <a:spAutoFit/>
          </a:bodyPr>
          <a:lstStyle/>
          <a:p>
            <a:pPr defTabSz="685800" fontAlgn="b"/>
            <a:r>
              <a:rPr lang="fr-FR" sz="900" b="1" dirty="0" smtClean="0">
                <a:solidFill>
                  <a:srgbClr val="808080"/>
                </a:solidFill>
                <a:latin typeface="Calibri" panose="020F0502020204030204" pitchFamily="34" charset="0"/>
              </a:rPr>
              <a:t>* Même définition que pour le marché des professionnels</a:t>
            </a:r>
            <a:endParaRPr lang="fr-FR" sz="900" b="1" dirty="0">
              <a:solidFill>
                <a:srgbClr val="808080"/>
              </a:solidFill>
              <a:latin typeface="Calibri" panose="020F0502020204030204" pitchFamily="34" charset="0"/>
            </a:endParaRPr>
          </a:p>
        </p:txBody>
      </p:sp>
    </p:spTree>
    <p:extLst>
      <p:ext uri="{BB962C8B-B14F-4D97-AF65-F5344CB8AC3E}">
        <p14:creationId xmlns:p14="http://schemas.microsoft.com/office/powerpoint/2010/main" val="198857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prstGeom prst="rect">
            <a:avLst/>
          </a:prstGeom>
        </p:spPr>
        <p:txBody>
          <a:bodyPr>
            <a:noAutofit/>
          </a:bodyPr>
          <a:lstStyle/>
          <a:p>
            <a:r>
              <a:rPr lang="fr-FR" sz="1800" b="1" dirty="0"/>
              <a:t>A la fin du challenge,  les performances définitives seront calculées en fonction de l’ETP moyen (source RH) et feront l’objet d’un contrôle </a:t>
            </a:r>
            <a:r>
              <a:rPr lang="fr-FR" sz="1800" b="1" i="1" dirty="0"/>
              <a:t>Risque &amp; Conformité</a:t>
            </a:r>
            <a:endParaRPr lang="fr-FR" sz="1800" b="1" dirty="0"/>
          </a:p>
        </p:txBody>
      </p:sp>
      <p:sp>
        <p:nvSpPr>
          <p:cNvPr id="31" name="Espace réservé du contenu 2"/>
          <p:cNvSpPr txBox="1">
            <a:spLocks/>
          </p:cNvSpPr>
          <p:nvPr/>
        </p:nvSpPr>
        <p:spPr>
          <a:xfrm>
            <a:off x="695325" y="1484313"/>
            <a:ext cx="10912193" cy="4447078"/>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268288" indent="-268288">
              <a:buSzPct val="150000"/>
              <a:defRPr/>
            </a:pPr>
            <a:r>
              <a:rPr lang="fr-FR" sz="1600" b="1" dirty="0">
                <a:solidFill>
                  <a:srgbClr val="C00000"/>
                </a:solidFill>
                <a:latin typeface="+mj-lt"/>
              </a:rPr>
              <a:t>Comptabilisation des réalisations en fin de challenge</a:t>
            </a:r>
          </a:p>
          <a:p>
            <a:pPr marL="538163" lvl="1" indent="-138113">
              <a:buFont typeface="Wingdings" panose="05000000000000000000" pitchFamily="2" charset="2"/>
              <a:buChar char="§"/>
              <a:defRPr/>
            </a:pPr>
            <a:r>
              <a:rPr lang="fr-FR" sz="1600" dirty="0">
                <a:solidFill>
                  <a:schemeClr val="tx1">
                    <a:lumMod val="50000"/>
                    <a:lumOff val="50000"/>
                  </a:schemeClr>
                </a:solidFill>
                <a:latin typeface="+mj-lt"/>
              </a:rPr>
              <a:t>Pour toutes les ventes : comptabilisation uniquement pour les clients avec un </a:t>
            </a:r>
            <a:r>
              <a:rPr lang="fr-FR" sz="1600" dirty="0" smtClean="0">
                <a:solidFill>
                  <a:srgbClr val="C00000"/>
                </a:solidFill>
                <a:latin typeface="+mj-lt"/>
              </a:rPr>
              <a:t>TOP CC vert au moment de l’arrêté du challenge.</a:t>
            </a:r>
          </a:p>
          <a:p>
            <a:pPr marL="538163" lvl="1" indent="-138113">
              <a:buFont typeface="Wingdings" panose="05000000000000000000" pitchFamily="2" charset="2"/>
              <a:buChar char="§"/>
              <a:defRPr/>
            </a:pPr>
            <a:r>
              <a:rPr lang="fr-FR" sz="1600" dirty="0" smtClean="0">
                <a:solidFill>
                  <a:schemeClr val="tx1">
                    <a:lumMod val="50000"/>
                    <a:lumOff val="50000"/>
                  </a:schemeClr>
                </a:solidFill>
                <a:latin typeface="+mj-lt"/>
              </a:rPr>
              <a:t>Crédit </a:t>
            </a:r>
            <a:r>
              <a:rPr lang="fr-FR" sz="1600" dirty="0">
                <a:solidFill>
                  <a:schemeClr val="tx1">
                    <a:lumMod val="50000"/>
                    <a:lumOff val="50000"/>
                  </a:schemeClr>
                </a:solidFill>
                <a:latin typeface="+mj-lt"/>
              </a:rPr>
              <a:t>consommation : </a:t>
            </a:r>
          </a:p>
          <a:p>
            <a:pPr marL="806450" lvl="2" indent="-177800">
              <a:buClr>
                <a:srgbClr val="C00000"/>
              </a:buClr>
              <a:buFont typeface="Arial" panose="020B0604020202020204" pitchFamily="34" charset="0"/>
              <a:buChar char="•"/>
              <a:defRPr/>
            </a:pPr>
            <a:r>
              <a:rPr lang="fr-FR" sz="1400" dirty="0">
                <a:solidFill>
                  <a:schemeClr val="tx1">
                    <a:lumMod val="50000"/>
                    <a:lumOff val="50000"/>
                  </a:schemeClr>
                </a:solidFill>
                <a:latin typeface="+mj-lt"/>
              </a:rPr>
              <a:t>Les </a:t>
            </a:r>
            <a:r>
              <a:rPr lang="fr-FR" sz="1400" dirty="0">
                <a:solidFill>
                  <a:srgbClr val="C00000"/>
                </a:solidFill>
                <a:latin typeface="+mj-lt"/>
              </a:rPr>
              <a:t>crédits projet ne sont pas comptabilisés</a:t>
            </a:r>
          </a:p>
          <a:p>
            <a:pPr marL="806450" lvl="2" indent="-177800">
              <a:buClr>
                <a:srgbClr val="C00000"/>
              </a:buClr>
              <a:buFont typeface="Arial" panose="020B0604020202020204" pitchFamily="34" charset="0"/>
              <a:buChar char="•"/>
              <a:defRPr/>
            </a:pPr>
            <a:r>
              <a:rPr lang="fr-FR" sz="1400" dirty="0">
                <a:solidFill>
                  <a:schemeClr val="tx1">
                    <a:lumMod val="50000"/>
                    <a:lumOff val="50000"/>
                  </a:schemeClr>
                </a:solidFill>
                <a:latin typeface="+mj-lt"/>
              </a:rPr>
              <a:t>Les engagements sont </a:t>
            </a:r>
            <a:r>
              <a:rPr lang="fr-FR" sz="1400" dirty="0">
                <a:solidFill>
                  <a:srgbClr val="C00000"/>
                </a:solidFill>
                <a:latin typeface="+mj-lt"/>
              </a:rPr>
              <a:t>nets des annulations</a:t>
            </a:r>
          </a:p>
          <a:p>
            <a:pPr marL="542925" lvl="1" indent="-142875">
              <a:buFont typeface="Wingdings" panose="05000000000000000000" pitchFamily="2" charset="2"/>
              <a:buChar char="§"/>
              <a:defRPr/>
            </a:pPr>
            <a:r>
              <a:rPr lang="fr-FR" sz="1600" dirty="0" smtClean="0">
                <a:solidFill>
                  <a:schemeClr val="tx1">
                    <a:lumMod val="50000"/>
                    <a:lumOff val="50000"/>
                  </a:schemeClr>
                </a:solidFill>
                <a:latin typeface="+mj-lt"/>
              </a:rPr>
              <a:t>Forfaits </a:t>
            </a:r>
            <a:r>
              <a:rPr lang="fr-FR" sz="1600" dirty="0">
                <a:solidFill>
                  <a:schemeClr val="tx1">
                    <a:lumMod val="50000"/>
                    <a:lumOff val="50000"/>
                  </a:schemeClr>
                </a:solidFill>
                <a:latin typeface="+mj-lt"/>
              </a:rPr>
              <a:t>: </a:t>
            </a:r>
            <a:r>
              <a:rPr lang="fr-FR" sz="1600" dirty="0">
                <a:solidFill>
                  <a:srgbClr val="C00000"/>
                </a:solidFill>
                <a:latin typeface="+mj-lt"/>
              </a:rPr>
              <a:t>hors droit au compte </a:t>
            </a:r>
            <a:r>
              <a:rPr lang="fr-FR" sz="1600" dirty="0">
                <a:solidFill>
                  <a:schemeClr val="tx1">
                    <a:lumMod val="50000"/>
                    <a:lumOff val="50000"/>
                  </a:schemeClr>
                </a:solidFill>
                <a:latin typeface="+mj-lt"/>
              </a:rPr>
              <a:t>&amp; hors net </a:t>
            </a:r>
            <a:r>
              <a:rPr lang="fr-FR" sz="1600" dirty="0">
                <a:solidFill>
                  <a:srgbClr val="C00000"/>
                </a:solidFill>
                <a:latin typeface="+mj-lt"/>
              </a:rPr>
              <a:t>9 ou X (OCF exclus)</a:t>
            </a:r>
          </a:p>
          <a:p>
            <a:pPr marL="542925" lvl="1" indent="-142875">
              <a:buFont typeface="Wingdings" panose="05000000000000000000" pitchFamily="2" charset="2"/>
              <a:buChar char="§"/>
              <a:defRPr/>
            </a:pPr>
            <a:endParaRPr lang="fr-FR" sz="1600" dirty="0">
              <a:solidFill>
                <a:srgbClr val="C00000"/>
              </a:solidFill>
              <a:latin typeface="+mj-lt"/>
            </a:endParaRPr>
          </a:p>
          <a:p>
            <a:pPr marL="268288" indent="-268288">
              <a:buSzPct val="150000"/>
              <a:defRPr/>
            </a:pPr>
            <a:r>
              <a:rPr lang="fr-FR" sz="1600" b="1" dirty="0">
                <a:solidFill>
                  <a:srgbClr val="C00000"/>
                </a:solidFill>
                <a:latin typeface="+mj-lt"/>
              </a:rPr>
              <a:t>Contrôle </a:t>
            </a:r>
            <a:r>
              <a:rPr lang="fr-FR" sz="1600" b="1" i="1" dirty="0">
                <a:solidFill>
                  <a:srgbClr val="C00000"/>
                </a:solidFill>
                <a:latin typeface="+mj-lt"/>
              </a:rPr>
              <a:t>Risque &amp; </a:t>
            </a:r>
            <a:r>
              <a:rPr lang="fr-FR" sz="1600" b="1" i="1" dirty="0" smtClean="0">
                <a:solidFill>
                  <a:srgbClr val="C00000"/>
                </a:solidFill>
                <a:latin typeface="+mj-lt"/>
              </a:rPr>
              <a:t>Conformité </a:t>
            </a:r>
            <a:r>
              <a:rPr lang="fr-FR" sz="1600" i="1" dirty="0" smtClean="0">
                <a:solidFill>
                  <a:schemeClr val="tx1">
                    <a:lumMod val="50000"/>
                    <a:lumOff val="50000"/>
                  </a:schemeClr>
                </a:solidFill>
                <a:latin typeface="+mj-lt"/>
              </a:rPr>
              <a:t>(items ci-dessous contrôlés en fonction des marchés)</a:t>
            </a:r>
            <a:endParaRPr lang="fr-FR" sz="1600" dirty="0" smtClean="0">
              <a:solidFill>
                <a:schemeClr val="tx1">
                  <a:lumMod val="50000"/>
                  <a:lumOff val="50000"/>
                </a:schemeClr>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Crédit consommation : </a:t>
            </a:r>
            <a:r>
              <a:rPr lang="fr-FR" sz="1600" dirty="0" smtClean="0">
                <a:solidFill>
                  <a:schemeClr val="tx1">
                    <a:lumMod val="50000"/>
                    <a:lumOff val="50000"/>
                  </a:schemeClr>
                </a:solidFill>
                <a:latin typeface="+mj-lt"/>
              </a:rPr>
              <a:t>Cohérence entre les justificatifs collectés et les données (charges/revenus) saisies dans le système d’information et présence du contrat de crédit signé.</a:t>
            </a:r>
          </a:p>
          <a:p>
            <a:pPr marL="538163" lvl="1" indent="-138113" algn="just">
              <a:buFont typeface="Wingdings" panose="05000000000000000000" pitchFamily="2" charset="2"/>
              <a:buChar char="§"/>
              <a:defRPr/>
            </a:pPr>
            <a:r>
              <a:rPr lang="fr-FR" sz="1600" dirty="0" smtClean="0">
                <a:solidFill>
                  <a:srgbClr val="C00000"/>
                </a:solidFill>
                <a:latin typeface="+mj-lt"/>
              </a:rPr>
              <a:t>Questionnaire de Profil Investisseur </a:t>
            </a:r>
            <a:r>
              <a:rPr lang="fr-FR" sz="1600" dirty="0" smtClean="0">
                <a:solidFill>
                  <a:schemeClr val="tx1">
                    <a:lumMod val="50000"/>
                    <a:lumOff val="50000"/>
                  </a:schemeClr>
                </a:solidFill>
                <a:latin typeface="+mj-lt"/>
              </a:rPr>
              <a:t>(QPI, </a:t>
            </a:r>
            <a:r>
              <a:rPr lang="fr-FR" sz="1400" i="1" dirty="0" smtClean="0">
                <a:solidFill>
                  <a:schemeClr val="tx1">
                    <a:lumMod val="50000"/>
                    <a:lumOff val="50000"/>
                  </a:schemeClr>
                </a:solidFill>
                <a:latin typeface="+mj-lt"/>
              </a:rPr>
              <a:t>ex </a:t>
            </a:r>
            <a:r>
              <a:rPr lang="fr-FR" sz="1400" i="1" dirty="0" smtClean="0">
                <a:solidFill>
                  <a:schemeClr val="tx1">
                    <a:lumMod val="50000"/>
                    <a:lumOff val="50000"/>
                  </a:schemeClr>
                </a:solidFill>
              </a:rPr>
              <a:t>QCF/QR</a:t>
            </a:r>
            <a:r>
              <a:rPr lang="fr-FR" sz="1600" dirty="0" smtClean="0">
                <a:solidFill>
                  <a:schemeClr val="tx1">
                    <a:lumMod val="50000"/>
                    <a:lumOff val="50000"/>
                  </a:schemeClr>
                </a:solidFill>
                <a:latin typeface="+mj-lt"/>
              </a:rPr>
              <a:t>) : Présence du formulaire signé et daté de moins de 24 mois (les profils Clients C0, refus de répondre, devront être expliqués par les Collaborateurs pendant le </a:t>
            </a:r>
            <a:r>
              <a:rPr lang="fr-FR" sz="1600" dirty="0">
                <a:solidFill>
                  <a:schemeClr val="tx1">
                    <a:lumMod val="50000"/>
                    <a:lumOff val="50000"/>
                  </a:schemeClr>
                </a:solidFill>
                <a:latin typeface="+mj-lt"/>
              </a:rPr>
              <a:t>challenge, avec formalisation d’un CRE</a:t>
            </a:r>
            <a:r>
              <a:rPr lang="fr-FR" sz="1600" dirty="0" smtClean="0">
                <a:solidFill>
                  <a:schemeClr val="tx1">
                    <a:lumMod val="50000"/>
                    <a:lumOff val="50000"/>
                  </a:schemeClr>
                </a:solidFill>
                <a:latin typeface="+mj-lt"/>
              </a:rPr>
              <a:t>).</a:t>
            </a:r>
            <a:endParaRPr lang="fr-FR" sz="1600" dirty="0" smtClean="0">
              <a:solidFill>
                <a:srgbClr val="C00000"/>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Connaissance Client : </a:t>
            </a:r>
            <a:r>
              <a:rPr lang="fr-FR" sz="1600" dirty="0" smtClean="0">
                <a:solidFill>
                  <a:schemeClr val="tx1">
                    <a:lumMod val="50000"/>
                    <a:lumOff val="50000"/>
                  </a:schemeClr>
                </a:solidFill>
                <a:latin typeface="+mj-lt"/>
              </a:rPr>
              <a:t>TOP CC vert, ainsi en complément de la complétude de la Connaissance Client (DRC / EAI / NPAI / BE)  le contrôle portera également sur la conformité des documents.</a:t>
            </a:r>
            <a:endParaRPr lang="fr-FR" sz="1600" dirty="0">
              <a:solidFill>
                <a:schemeClr val="tx1">
                  <a:lumMod val="50000"/>
                  <a:lumOff val="50000"/>
                </a:schemeClr>
              </a:solidFill>
              <a:latin typeface="+mj-lt"/>
            </a:endParaRPr>
          </a:p>
        </p:txBody>
      </p:sp>
      <p:sp>
        <p:nvSpPr>
          <p:cNvPr id="6" name="Titre 4"/>
          <p:cNvSpPr>
            <a:spLocks noGrp="1"/>
          </p:cNvSpPr>
          <p:nvPr>
            <p:ph type="ctrTitle"/>
          </p:nvPr>
        </p:nvSpPr>
        <p:spPr>
          <a:xfrm>
            <a:off x="2445670" y="34706"/>
            <a:ext cx="9795013" cy="297951"/>
          </a:xfrm>
        </p:spPr>
        <p:txBody>
          <a:bodyPr/>
          <a:lstStyle/>
          <a:p>
            <a:r>
              <a:rPr lang="fr-FR" sz="1300" dirty="0"/>
              <a:t>Point d’étape et Challenge</a:t>
            </a:r>
          </a:p>
        </p:txBody>
      </p:sp>
      <p:grpSp>
        <p:nvGrpSpPr>
          <p:cNvPr id="7" name="Groupe 6"/>
          <p:cNvGrpSpPr/>
          <p:nvPr/>
        </p:nvGrpSpPr>
        <p:grpSpPr>
          <a:xfrm>
            <a:off x="8335406" y="44251"/>
            <a:ext cx="3856593" cy="279660"/>
            <a:chOff x="3581398" y="6140166"/>
            <a:chExt cx="4444995" cy="223443"/>
          </a:xfrm>
          <a:noFill/>
        </p:grpSpPr>
        <p:sp>
          <p:nvSpPr>
            <p:cNvPr id="8" name="Rectangle 7"/>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Professionnels</a:t>
              </a:r>
            </a:p>
          </p:txBody>
        </p:sp>
        <p:sp>
          <p:nvSpPr>
            <p:cNvPr id="9" name="Rectangle 8"/>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10" name="Rectangle 9"/>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Particuliers</a:t>
              </a:r>
            </a:p>
          </p:txBody>
        </p:sp>
      </p:grpSp>
    </p:spTree>
    <p:extLst>
      <p:ext uri="{BB962C8B-B14F-4D97-AF65-F5344CB8AC3E}">
        <p14:creationId xmlns:p14="http://schemas.microsoft.com/office/powerpoint/2010/main" val="237718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12101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2507226"/>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r>
              <a:rPr lang="fr-FR" sz="2000" b="1" dirty="0" smtClean="0">
                <a:latin typeface="Montserrat Black" panose="00000A00000000000000" pitchFamily="2" charset="0"/>
              </a:rPr>
              <a:t>Moyens : Formations, offres et cibles</a:t>
            </a:r>
          </a:p>
          <a:p>
            <a:pPr lvl="1"/>
            <a:r>
              <a:rPr lang="fr-FR" dirty="0"/>
              <a:t>Marché des particuliers</a:t>
            </a:r>
          </a:p>
          <a:p>
            <a:pPr lvl="1"/>
            <a:r>
              <a:rPr lang="fr-FR" dirty="0"/>
              <a:t>Marché de la Gestion Privée</a:t>
            </a:r>
          </a:p>
          <a:p>
            <a:pPr lvl="1"/>
            <a:r>
              <a:rPr lang="fr-FR" dirty="0"/>
              <a:t>Marché des </a:t>
            </a:r>
            <a:r>
              <a:rPr lang="fr-FR" dirty="0" smtClean="0"/>
              <a:t>Professionnels</a:t>
            </a:r>
            <a:endParaRPr lang="fr-FR" sz="2000" b="1" dirty="0" smtClean="0">
              <a:latin typeface="Montserrat Black" panose="00000A00000000000000" pitchFamily="2" charset="0"/>
            </a:endParaRPr>
          </a:p>
          <a:p>
            <a:r>
              <a:rPr lang="fr-FR" sz="2000" b="1" dirty="0" smtClean="0">
                <a:latin typeface="Montserrat Black" panose="00000A00000000000000" pitchFamily="2" charset="0"/>
              </a:rPr>
              <a:t>Récapitulatif des offres et accélérateurs</a:t>
            </a: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19553205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smtClean="0"/>
              <a:t>De nombreuses </a:t>
            </a:r>
            <a:r>
              <a:rPr lang="fr-FR" sz="1600" b="1" dirty="0" smtClean="0">
                <a:solidFill>
                  <a:srgbClr val="C00000"/>
                </a:solidFill>
              </a:rPr>
              <a:t>offres et actions </a:t>
            </a:r>
            <a:r>
              <a:rPr lang="fr-FR" sz="1600" b="1" dirty="0" smtClean="0"/>
              <a:t>sont mises en place pour vous accompagner dans la </a:t>
            </a:r>
            <a:r>
              <a:rPr lang="fr-FR" sz="1600" b="1" dirty="0" smtClean="0">
                <a:solidFill>
                  <a:srgbClr val="C00000"/>
                </a:solidFill>
              </a:rPr>
              <a:t>réussite de ce challenge</a:t>
            </a:r>
            <a:endParaRPr lang="fr-FR" sz="1600" b="1" dirty="0">
              <a:solidFill>
                <a:srgbClr val="C00000"/>
              </a:solidFill>
            </a:endParaRP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863820" y="1832430"/>
            <a:ext cx="10332240" cy="4404103"/>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lgn="just">
              <a:buFont typeface="Wingdings" panose="05000000000000000000" pitchFamily="2" charset="2"/>
              <a:buChar char="§"/>
            </a:pPr>
            <a:r>
              <a:rPr lang="fr-FR" sz="1600" b="1" dirty="0" smtClean="0"/>
              <a:t>Cette période du 17 mai au 10 juillet 2021 sera prioritairement consacrée aux offres d’Epargne, au Crédit à la consommation, à l’IARD / Prévoyance ainsi qu’à la bancarisation.</a:t>
            </a:r>
          </a:p>
          <a:p>
            <a:pPr marL="628650" lvl="1" indent="-171450" algn="just">
              <a:buFont typeface="Wingdings" panose="05000000000000000000" pitchFamily="2" charset="2"/>
              <a:buChar char="§"/>
            </a:pPr>
            <a:endParaRPr lang="fr-FR" sz="1600" dirty="0" smtClean="0">
              <a:solidFill>
                <a:schemeClr val="tx1">
                  <a:lumMod val="50000"/>
                  <a:lumOff val="50000"/>
                </a:schemeClr>
              </a:solidFill>
            </a:endParaRPr>
          </a:p>
          <a:p>
            <a:pPr marL="628650" lvl="1" indent="-171450" algn="just">
              <a:buFont typeface="Wingdings" panose="05000000000000000000" pitchFamily="2" charset="2"/>
              <a:buChar char="§"/>
            </a:pPr>
            <a:r>
              <a:rPr lang="fr-FR" sz="1600" dirty="0" smtClean="0"/>
              <a:t>Pour vous </a:t>
            </a:r>
            <a:r>
              <a:rPr lang="fr-FR" sz="1600" b="1" dirty="0" smtClean="0">
                <a:solidFill>
                  <a:srgbClr val="C00000"/>
                </a:solidFill>
              </a:rPr>
              <a:t>accompagner</a:t>
            </a:r>
            <a:r>
              <a:rPr lang="fr-FR" sz="1600" dirty="0" smtClean="0"/>
              <a:t>, des </a:t>
            </a:r>
            <a:r>
              <a:rPr lang="fr-FR" sz="1600" b="1" dirty="0" smtClean="0">
                <a:solidFill>
                  <a:srgbClr val="C00000"/>
                </a:solidFill>
              </a:rPr>
              <a:t>offres compétitives </a:t>
            </a:r>
            <a:r>
              <a:rPr lang="fr-FR" sz="1600" dirty="0" smtClean="0"/>
              <a:t>et des </a:t>
            </a:r>
            <a:r>
              <a:rPr lang="fr-FR" sz="1600" b="1" dirty="0" smtClean="0">
                <a:solidFill>
                  <a:srgbClr val="C00000"/>
                </a:solidFill>
              </a:rPr>
              <a:t>accélérateurs</a:t>
            </a:r>
            <a:r>
              <a:rPr lang="fr-FR" sz="1600" dirty="0" smtClean="0"/>
              <a:t> seront disponibles.</a:t>
            </a:r>
          </a:p>
          <a:p>
            <a:pPr marL="628650" lvl="1" indent="-171450" algn="just">
              <a:buFont typeface="Wingdings" panose="05000000000000000000" pitchFamily="2" charset="2"/>
              <a:buChar char="§"/>
            </a:pPr>
            <a:endParaRPr lang="fr-FR" sz="1600" dirty="0" smtClean="0"/>
          </a:p>
          <a:p>
            <a:pPr marL="628650" lvl="1" indent="-171450" algn="just">
              <a:buFont typeface="Wingdings" panose="05000000000000000000" pitchFamily="2" charset="2"/>
              <a:buChar char="§"/>
            </a:pPr>
            <a:r>
              <a:rPr lang="fr-FR" sz="1600" dirty="0"/>
              <a:t>Des </a:t>
            </a:r>
            <a:r>
              <a:rPr lang="fr-FR" sz="1600" b="1" dirty="0">
                <a:solidFill>
                  <a:srgbClr val="C00000"/>
                </a:solidFill>
              </a:rPr>
              <a:t>cibles sur mesure </a:t>
            </a:r>
            <a:r>
              <a:rPr lang="fr-FR" sz="1600" dirty="0" smtClean="0"/>
              <a:t>vous permettront de contacter des clients appétents aux offres prioritaires du challenge.</a:t>
            </a:r>
            <a:endParaRPr lang="fr-FR" sz="1600" dirty="0"/>
          </a:p>
          <a:p>
            <a:pPr marL="628650" lvl="1" indent="-171450" algn="just">
              <a:buFont typeface="Wingdings" panose="05000000000000000000" pitchFamily="2" charset="2"/>
              <a:buChar char="§"/>
            </a:pPr>
            <a:endParaRPr lang="fr-FR" sz="1600" dirty="0" smtClean="0">
              <a:solidFill>
                <a:schemeClr val="tx1">
                  <a:lumMod val="50000"/>
                  <a:lumOff val="50000"/>
                </a:schemeClr>
              </a:solidFill>
            </a:endParaRPr>
          </a:p>
          <a:p>
            <a:pPr marL="628650" lvl="1" indent="-171450" algn="just">
              <a:buFont typeface="Wingdings" panose="05000000000000000000" pitchFamily="2" charset="2"/>
              <a:buChar char="§"/>
            </a:pPr>
            <a:r>
              <a:rPr lang="fr-FR" sz="1600" dirty="0" smtClean="0"/>
              <a:t>D’autres moyens, </a:t>
            </a:r>
            <a:r>
              <a:rPr lang="fr-FR" sz="1600" b="1" dirty="0" smtClean="0">
                <a:solidFill>
                  <a:srgbClr val="C00000"/>
                </a:solidFill>
              </a:rPr>
              <a:t>conquérants et dynamiques</a:t>
            </a:r>
            <a:r>
              <a:rPr lang="fr-FR" sz="1600" dirty="0" smtClean="0"/>
              <a:t>, viennent compléter ce dispositif : marketing direct, télémarketing, questionnaires relationnels, portfolio et ORCA …</a:t>
            </a:r>
          </a:p>
          <a:p>
            <a:pPr marL="628650" lvl="1" indent="-171450" algn="just">
              <a:buFont typeface="Wingdings" panose="05000000000000000000" pitchFamily="2" charset="2"/>
              <a:buChar char="§"/>
            </a:pPr>
            <a:endParaRPr lang="fr-FR" sz="1600" dirty="0" smtClean="0">
              <a:solidFill>
                <a:schemeClr val="tx1">
                  <a:lumMod val="50000"/>
                  <a:lumOff val="50000"/>
                </a:schemeClr>
              </a:solidFill>
            </a:endParaRPr>
          </a:p>
          <a:p>
            <a:pPr lvl="1" algn="just">
              <a:buFont typeface="Wingdings" panose="05000000000000000000" pitchFamily="2" charset="2"/>
              <a:buChar char="§"/>
            </a:pPr>
            <a:r>
              <a:rPr lang="fr-FR" sz="1600" b="1" dirty="0" smtClean="0"/>
              <a:t>La campagne Jeunes       </a:t>
            </a:r>
            <a:r>
              <a:rPr lang="fr-FR" sz="1600" dirty="0" smtClean="0"/>
              <a:t>disponible </a:t>
            </a:r>
            <a:r>
              <a:rPr lang="fr-FR" sz="1600" dirty="0" smtClean="0">
                <a:hlinkClick r:id="rId2"/>
              </a:rPr>
              <a:t>en cliquant ICI </a:t>
            </a:r>
            <a:r>
              <a:rPr lang="fr-FR" sz="1600" dirty="0" smtClean="0"/>
              <a:t>s’inscrit pleinement dans ce temps fort. </a:t>
            </a:r>
          </a:p>
        </p:txBody>
      </p:sp>
      <p:pic>
        <p:nvPicPr>
          <p:cNvPr id="11" name="Image 9" descr="cid:image004.jpg@01D72190.68D0F190"/>
          <p:cNvPicPr>
            <a:picLocks noChangeAspect="1" noChangeArrowheads="1"/>
          </p:cNvPicPr>
          <p:nvPr/>
        </p:nvPicPr>
        <p:blipFill>
          <a:blip r:embed="rId3" r:link="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53228" y="5100564"/>
            <a:ext cx="310991" cy="374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32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 nombreuses </a:t>
            </a:r>
            <a:r>
              <a:rPr lang="fr-FR" sz="1600" b="1" dirty="0">
                <a:solidFill>
                  <a:srgbClr val="C00000"/>
                </a:solidFill>
              </a:rPr>
              <a:t>offres et actions </a:t>
            </a:r>
            <a:r>
              <a:rPr lang="fr-FR" sz="1600" b="1" dirty="0"/>
              <a:t>sont mises en place pour vous accompagner dans la </a:t>
            </a:r>
            <a:r>
              <a:rPr lang="fr-FR" sz="1600" b="1" dirty="0">
                <a:solidFill>
                  <a:srgbClr val="C00000"/>
                </a:solidFill>
              </a:rPr>
              <a:t>réussite de ce challenge</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graphicFrame>
        <p:nvGraphicFramePr>
          <p:cNvPr id="19" name="Tableau 18">
            <a:extLst>
              <a:ext uri="{FF2B5EF4-FFF2-40B4-BE49-F238E27FC236}">
                <a16:creationId xmlns:a16="http://schemas.microsoft.com/office/drawing/2014/main" id="{66228F19-C875-4C20-A4DD-F8B74D824207}"/>
              </a:ext>
            </a:extLst>
          </p:cNvPr>
          <p:cNvGraphicFramePr>
            <a:graphicFrameLocks noGrp="1"/>
          </p:cNvGraphicFramePr>
          <p:nvPr>
            <p:extLst/>
          </p:nvPr>
        </p:nvGraphicFramePr>
        <p:xfrm>
          <a:off x="1110001" y="1257707"/>
          <a:ext cx="10566061" cy="4597930"/>
        </p:xfrm>
        <a:graphic>
          <a:graphicData uri="http://schemas.openxmlformats.org/drawingml/2006/table">
            <a:tbl>
              <a:tblPr firstRow="1" bandRow="1"/>
              <a:tblGrid>
                <a:gridCol w="621533">
                  <a:extLst>
                    <a:ext uri="{9D8B030D-6E8A-4147-A177-3AD203B41FA5}">
                      <a16:colId xmlns:a16="http://schemas.microsoft.com/office/drawing/2014/main" val="1007629107"/>
                    </a:ext>
                  </a:extLst>
                </a:gridCol>
                <a:gridCol w="621533">
                  <a:extLst>
                    <a:ext uri="{9D8B030D-6E8A-4147-A177-3AD203B41FA5}">
                      <a16:colId xmlns:a16="http://schemas.microsoft.com/office/drawing/2014/main" val="39464569"/>
                    </a:ext>
                  </a:extLst>
                </a:gridCol>
                <a:gridCol w="621533">
                  <a:extLst>
                    <a:ext uri="{9D8B030D-6E8A-4147-A177-3AD203B41FA5}">
                      <a16:colId xmlns:a16="http://schemas.microsoft.com/office/drawing/2014/main" val="85701573"/>
                    </a:ext>
                  </a:extLst>
                </a:gridCol>
                <a:gridCol w="621533">
                  <a:extLst>
                    <a:ext uri="{9D8B030D-6E8A-4147-A177-3AD203B41FA5}">
                      <a16:colId xmlns:a16="http://schemas.microsoft.com/office/drawing/2014/main" val="2729718663"/>
                    </a:ext>
                  </a:extLst>
                </a:gridCol>
                <a:gridCol w="621533">
                  <a:extLst>
                    <a:ext uri="{9D8B030D-6E8A-4147-A177-3AD203B41FA5}">
                      <a16:colId xmlns:a16="http://schemas.microsoft.com/office/drawing/2014/main" val="1465173605"/>
                    </a:ext>
                  </a:extLst>
                </a:gridCol>
                <a:gridCol w="621533">
                  <a:extLst>
                    <a:ext uri="{9D8B030D-6E8A-4147-A177-3AD203B41FA5}">
                      <a16:colId xmlns:a16="http://schemas.microsoft.com/office/drawing/2014/main" val="3573686244"/>
                    </a:ext>
                  </a:extLst>
                </a:gridCol>
                <a:gridCol w="621533">
                  <a:extLst>
                    <a:ext uri="{9D8B030D-6E8A-4147-A177-3AD203B41FA5}">
                      <a16:colId xmlns:a16="http://schemas.microsoft.com/office/drawing/2014/main" val="2639583721"/>
                    </a:ext>
                  </a:extLst>
                </a:gridCol>
                <a:gridCol w="621533">
                  <a:extLst>
                    <a:ext uri="{9D8B030D-6E8A-4147-A177-3AD203B41FA5}">
                      <a16:colId xmlns:a16="http://schemas.microsoft.com/office/drawing/2014/main" val="847930319"/>
                    </a:ext>
                  </a:extLst>
                </a:gridCol>
                <a:gridCol w="621533">
                  <a:extLst>
                    <a:ext uri="{9D8B030D-6E8A-4147-A177-3AD203B41FA5}">
                      <a16:colId xmlns:a16="http://schemas.microsoft.com/office/drawing/2014/main" val="295057206"/>
                    </a:ext>
                  </a:extLst>
                </a:gridCol>
                <a:gridCol w="621533">
                  <a:extLst>
                    <a:ext uri="{9D8B030D-6E8A-4147-A177-3AD203B41FA5}">
                      <a16:colId xmlns:a16="http://schemas.microsoft.com/office/drawing/2014/main" val="782910129"/>
                    </a:ext>
                  </a:extLst>
                </a:gridCol>
                <a:gridCol w="621533">
                  <a:extLst>
                    <a:ext uri="{9D8B030D-6E8A-4147-A177-3AD203B41FA5}">
                      <a16:colId xmlns:a16="http://schemas.microsoft.com/office/drawing/2014/main" val="734715384"/>
                    </a:ext>
                  </a:extLst>
                </a:gridCol>
                <a:gridCol w="621533">
                  <a:extLst>
                    <a:ext uri="{9D8B030D-6E8A-4147-A177-3AD203B41FA5}">
                      <a16:colId xmlns:a16="http://schemas.microsoft.com/office/drawing/2014/main" val="2959216378"/>
                    </a:ext>
                  </a:extLst>
                </a:gridCol>
                <a:gridCol w="621533">
                  <a:extLst>
                    <a:ext uri="{9D8B030D-6E8A-4147-A177-3AD203B41FA5}">
                      <a16:colId xmlns:a16="http://schemas.microsoft.com/office/drawing/2014/main" val="2492747305"/>
                    </a:ext>
                  </a:extLst>
                </a:gridCol>
                <a:gridCol w="621533">
                  <a:extLst>
                    <a:ext uri="{9D8B030D-6E8A-4147-A177-3AD203B41FA5}">
                      <a16:colId xmlns:a16="http://schemas.microsoft.com/office/drawing/2014/main" val="3759836971"/>
                    </a:ext>
                  </a:extLst>
                </a:gridCol>
                <a:gridCol w="621533">
                  <a:extLst>
                    <a:ext uri="{9D8B030D-6E8A-4147-A177-3AD203B41FA5}">
                      <a16:colId xmlns:a16="http://schemas.microsoft.com/office/drawing/2014/main" val="4166156566"/>
                    </a:ext>
                  </a:extLst>
                </a:gridCol>
                <a:gridCol w="621533">
                  <a:extLst>
                    <a:ext uri="{9D8B030D-6E8A-4147-A177-3AD203B41FA5}">
                      <a16:colId xmlns:a16="http://schemas.microsoft.com/office/drawing/2014/main" val="1395811910"/>
                    </a:ext>
                  </a:extLst>
                </a:gridCol>
                <a:gridCol w="621533">
                  <a:extLst>
                    <a:ext uri="{9D8B030D-6E8A-4147-A177-3AD203B41FA5}">
                      <a16:colId xmlns:a16="http://schemas.microsoft.com/office/drawing/2014/main" val="1736381042"/>
                    </a:ext>
                  </a:extLst>
                </a:gridCol>
              </a:tblGrid>
              <a:tr h="263055">
                <a:tc gridSpan="17">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smtClean="0">
                          <a:solidFill>
                            <a:schemeClr val="tx1">
                              <a:lumMod val="75000"/>
                              <a:lumOff val="25000"/>
                            </a:schemeClr>
                          </a:solidFill>
                          <a:latin typeface="+mj-lt"/>
                          <a:cs typeface="Segoe UI Light" panose="020B0502040204020203" pitchFamily="34" charset="0"/>
                        </a:rPr>
                        <a:t>2021</a:t>
                      </a:r>
                      <a:endParaRPr lang="fr-FR" sz="1100" dirty="0">
                        <a:solidFill>
                          <a:schemeClr val="tx1">
                            <a:lumMod val="75000"/>
                            <a:lumOff val="25000"/>
                          </a:schemeClr>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783511463"/>
                  </a:ext>
                </a:extLst>
              </a:tr>
              <a:tr h="263055">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Mai</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Juin</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Juillet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5">
                  <a:txBody>
                    <a:bodyPr/>
                    <a:lstStyle/>
                    <a:p>
                      <a:pPr algn="ctr"/>
                      <a:r>
                        <a:rPr lang="fr-FR" sz="1100" b="1" dirty="0" smtClean="0">
                          <a:solidFill>
                            <a:schemeClr val="bg1"/>
                          </a:solidFill>
                          <a:latin typeface="+mj-lt"/>
                          <a:cs typeface="Segoe UI Light" panose="020B0502040204020203" pitchFamily="34" charset="0"/>
                        </a:rPr>
                        <a:t>Août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1100" b="1" dirty="0">
                        <a:solidFill>
                          <a:schemeClr val="bg1"/>
                        </a:solidFill>
                        <a:latin typeface="Arial Narrow" panose="020B0606020202030204" pitchFamily="34" charset="0"/>
                        <a:cs typeface="Segoe UI Light" panose="020B0502040204020203" pitchFamily="34" charset="0"/>
                      </a:endParaRPr>
                    </a:p>
                  </a:txBody>
                  <a:tcPr marL="32006" marR="32006" marT="32006" marB="32006" anchor="ctr">
                    <a:lnL w="12700" cap="flat" cmpd="sng" algn="ctr">
                      <a:noFill/>
                      <a:prstDash val="sysDash"/>
                      <a:round/>
                      <a:headEnd type="none" w="med" len="med"/>
                      <a:tailEnd type="none" w="med" len="med"/>
                    </a:lnL>
                    <a:lnR w="12700" cap="flat" cmpd="sng" algn="ctr">
                      <a:solidFill>
                        <a:schemeClr val="bg1">
                          <a:lumMod val="75000"/>
                        </a:schemeClr>
                      </a:solidFill>
                      <a:prstDash val="sysDash"/>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3261286258"/>
                  </a:ext>
                </a:extLst>
              </a:tr>
              <a:tr h="26738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18</a:t>
                      </a:r>
                      <a:endParaRPr lang="fr-FR" sz="700"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25</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26</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27</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28</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r h="380443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28575" cap="flat" cmpd="sng" algn="ctr">
                      <a:no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ap="flat" cmpd="sng" algn="ctr">
                      <a:noFill/>
                      <a:prstDash val="sysDash"/>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noFill/>
                      <a:prstDash val="sysDash"/>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28575" cap="flat" cmpd="sng" algn="ctr">
                      <a:no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041090730"/>
                  </a:ext>
                </a:extLst>
              </a:tr>
            </a:tbl>
          </a:graphicData>
        </a:graphic>
      </p:graphicFrame>
      <p:sp>
        <p:nvSpPr>
          <p:cNvPr id="20" name="Rectangle 19">
            <a:extLst>
              <a:ext uri="{FF2B5EF4-FFF2-40B4-BE49-F238E27FC236}">
                <a16:creationId xmlns:a16="http://schemas.microsoft.com/office/drawing/2014/main" id="{37460C0D-B061-4167-A12F-58C5A35AC23C}"/>
              </a:ext>
            </a:extLst>
          </p:cNvPr>
          <p:cNvSpPr/>
          <p:nvPr/>
        </p:nvSpPr>
        <p:spPr>
          <a:xfrm>
            <a:off x="6428453" y="2086829"/>
            <a:ext cx="2124531" cy="3828969"/>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algn="ctr" defTabSz="1219170">
              <a:defRPr/>
            </a:pPr>
            <a:endParaRPr lang="fr-FR" sz="2400" kern="0">
              <a:solidFill>
                <a:srgbClr val="FFFFFF"/>
              </a:solidFill>
              <a:latin typeface="Arial Narrow" panose="020B0606020202030204" pitchFamily="34" charset="0"/>
            </a:endParaRPr>
          </a:p>
        </p:txBody>
      </p:sp>
      <p:sp>
        <p:nvSpPr>
          <p:cNvPr id="21" name="Rectangle 20">
            <a:extLst>
              <a:ext uri="{FF2B5EF4-FFF2-40B4-BE49-F238E27FC236}">
                <a16:creationId xmlns:a16="http://schemas.microsoft.com/office/drawing/2014/main" id="{37460C0D-B061-4167-A12F-58C5A35AC23C}"/>
              </a:ext>
            </a:extLst>
          </p:cNvPr>
          <p:cNvSpPr/>
          <p:nvPr/>
        </p:nvSpPr>
        <p:spPr>
          <a:xfrm>
            <a:off x="8604039" y="2098861"/>
            <a:ext cx="3072023" cy="3828970"/>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algn="ctr" defTabSz="1219170">
              <a:defRPr/>
            </a:pPr>
            <a:endParaRPr lang="fr-FR" sz="2400" kern="0">
              <a:solidFill>
                <a:srgbClr val="FFFFFF"/>
              </a:solidFill>
              <a:latin typeface="Arial Narrow" panose="020B0606020202030204" pitchFamily="34" charset="0"/>
            </a:endParaRPr>
          </a:p>
        </p:txBody>
      </p:sp>
      <p:sp>
        <p:nvSpPr>
          <p:cNvPr id="22" name="Flèche : chevron 21">
            <a:extLst>
              <a:ext uri="{FF2B5EF4-FFF2-40B4-BE49-F238E27FC236}">
                <a16:creationId xmlns:a16="http://schemas.microsoft.com/office/drawing/2014/main" id="{2CD04765-B547-487C-B9D1-C0BDF5C5B72F}"/>
              </a:ext>
            </a:extLst>
          </p:cNvPr>
          <p:cNvSpPr/>
          <p:nvPr/>
        </p:nvSpPr>
        <p:spPr>
          <a:xfrm>
            <a:off x="3596722" y="5242460"/>
            <a:ext cx="8079339" cy="320056"/>
          </a:xfrm>
          <a:prstGeom prst="homePlate">
            <a:avLst/>
          </a:prstGeom>
          <a:solidFill>
            <a:srgbClr val="9D9D9D"/>
          </a:solidFill>
          <a:ln w="9525" cap="flat" cmpd="sng" algn="ctr">
            <a:noFill/>
            <a:prstDash val="solid"/>
          </a:ln>
          <a:effectLst/>
        </p:spPr>
        <p:txBody>
          <a:bodyPr lIns="36000" tIns="36000" rIns="36000" bIns="36000" rtlCol="0" anchor="ctr"/>
          <a:lstStyle/>
          <a:p>
            <a:pPr defTabSz="1219170">
              <a:defRPr/>
            </a:pPr>
            <a:r>
              <a:rPr lang="fr-FR" sz="1050" b="1" kern="0" dirty="0">
                <a:solidFill>
                  <a:schemeClr val="bg1"/>
                </a:solidFill>
                <a:cs typeface="Segoe UI Light" panose="020B0502040204020203" pitchFamily="34" charset="0"/>
              </a:rPr>
              <a:t>Assurance-Vie : 0% </a:t>
            </a:r>
            <a:r>
              <a:rPr lang="fr-FR" sz="1050" b="1" kern="0" dirty="0">
                <a:solidFill>
                  <a:srgbClr val="FFFFFF"/>
                </a:solidFill>
                <a:cs typeface="Segoe UI Light" panose="020B0502040204020203" pitchFamily="34" charset="0"/>
              </a:rPr>
              <a:t>de frais d’entrée avec 30% d’UC jusqu’au 31/12/2021</a:t>
            </a:r>
          </a:p>
        </p:txBody>
      </p:sp>
      <p:sp>
        <p:nvSpPr>
          <p:cNvPr id="27" name="Flèche : chevron 21">
            <a:extLst>
              <a:ext uri="{FF2B5EF4-FFF2-40B4-BE49-F238E27FC236}">
                <a16:creationId xmlns:a16="http://schemas.microsoft.com/office/drawing/2014/main" id="{2CD04765-B547-487C-B9D1-C0BDF5C5B72F}"/>
              </a:ext>
            </a:extLst>
          </p:cNvPr>
          <p:cNvSpPr/>
          <p:nvPr/>
        </p:nvSpPr>
        <p:spPr>
          <a:xfrm>
            <a:off x="6074853" y="5615020"/>
            <a:ext cx="5601207" cy="320056"/>
          </a:xfrm>
          <a:prstGeom prst="homePlate">
            <a:avLst/>
          </a:prstGeom>
          <a:solidFill>
            <a:srgbClr val="9D9D9D"/>
          </a:solidFill>
          <a:ln w="9525" cap="flat" cmpd="sng" algn="ctr">
            <a:noFill/>
            <a:prstDash val="solid"/>
          </a:ln>
          <a:effectLst/>
        </p:spPr>
        <p:txBody>
          <a:bodyPr lIns="36000" tIns="36000" rIns="36000" bIns="36000" rtlCol="0" anchor="ctr"/>
          <a:lstStyle/>
          <a:p>
            <a:pPr defTabSz="1219170">
              <a:defRPr/>
            </a:pPr>
            <a:r>
              <a:rPr lang="fr-FR" sz="1050" b="1" kern="0" dirty="0">
                <a:solidFill>
                  <a:srgbClr val="FFFFFF"/>
                </a:solidFill>
                <a:cs typeface="Segoe UI Light" panose="020B0502040204020203" pitchFamily="34" charset="0"/>
              </a:rPr>
              <a:t>Nouvelle Offre BPCE Vie  : </a:t>
            </a:r>
            <a:r>
              <a:rPr lang="fr-FR" sz="1050" b="1" kern="0" dirty="0" err="1">
                <a:solidFill>
                  <a:srgbClr val="FFFFFF"/>
                </a:solidFill>
                <a:cs typeface="Segoe UI Light" panose="020B0502040204020203" pitchFamily="34" charset="0"/>
              </a:rPr>
              <a:t>Millevie</a:t>
            </a:r>
            <a:r>
              <a:rPr lang="fr-FR" sz="1050" b="1" kern="0" dirty="0">
                <a:solidFill>
                  <a:srgbClr val="FFFFFF"/>
                </a:solidFill>
                <a:cs typeface="Segoe UI Light" panose="020B0502040204020203" pitchFamily="34" charset="0"/>
              </a:rPr>
              <a:t> 2</a:t>
            </a:r>
          </a:p>
        </p:txBody>
      </p:sp>
      <p:sp>
        <p:nvSpPr>
          <p:cNvPr id="31" name="Flèche : chevron 21">
            <a:extLst>
              <a:ext uri="{FF2B5EF4-FFF2-40B4-BE49-F238E27FC236}">
                <a16:creationId xmlns:a16="http://schemas.microsoft.com/office/drawing/2014/main" id="{2CD04765-B547-487C-B9D1-C0BDF5C5B72F}"/>
              </a:ext>
            </a:extLst>
          </p:cNvPr>
          <p:cNvSpPr/>
          <p:nvPr/>
        </p:nvSpPr>
        <p:spPr>
          <a:xfrm>
            <a:off x="1233712" y="2536822"/>
            <a:ext cx="10442350" cy="27548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defTabSz="1219170">
              <a:defRPr/>
            </a:pPr>
            <a:r>
              <a:rPr lang="fr-FR" sz="1050" b="1" kern="0" dirty="0">
                <a:solidFill>
                  <a:srgbClr val="FFFFFF"/>
                </a:solidFill>
                <a:cs typeface="Segoe UI Light" panose="020B0502040204020203" pitchFamily="34" charset="0"/>
              </a:rPr>
              <a:t>Offre de bienvenue sur Formules (ouverture ou montée en gamme) : 30% de remise la </a:t>
            </a:r>
            <a:r>
              <a:rPr lang="fr-FR" sz="1050" b="1" kern="0" dirty="0" smtClean="0">
                <a:solidFill>
                  <a:srgbClr val="FFFFFF"/>
                </a:solidFill>
                <a:cs typeface="Segoe UI Light" panose="020B0502040204020203" pitchFamily="34" charset="0"/>
              </a:rPr>
              <a:t>1</a:t>
            </a:r>
            <a:r>
              <a:rPr lang="fr-FR" sz="1050" b="1" kern="0" baseline="30000" dirty="0" smtClean="0">
                <a:solidFill>
                  <a:srgbClr val="FFFFFF"/>
                </a:solidFill>
                <a:cs typeface="Segoe UI Light" panose="020B0502040204020203" pitchFamily="34" charset="0"/>
              </a:rPr>
              <a:t>ère</a:t>
            </a:r>
            <a:r>
              <a:rPr lang="fr-FR" sz="1050" b="1" kern="0" dirty="0" smtClean="0">
                <a:solidFill>
                  <a:srgbClr val="FFFFFF"/>
                </a:solidFill>
                <a:cs typeface="Segoe UI Light" panose="020B0502040204020203" pitchFamily="34" charset="0"/>
              </a:rPr>
              <a:t> année </a:t>
            </a:r>
            <a:endParaRPr lang="fr-FR" sz="1050" b="1" kern="0" dirty="0">
              <a:solidFill>
                <a:srgbClr val="FFFFFF"/>
              </a:solidFill>
              <a:cs typeface="Segoe UI Light" panose="020B0502040204020203" pitchFamily="34" charset="0"/>
            </a:endParaRPr>
          </a:p>
        </p:txBody>
      </p:sp>
      <p:pic>
        <p:nvPicPr>
          <p:cNvPr id="35" name="Imag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5464" y="5595288"/>
            <a:ext cx="369169" cy="369169"/>
          </a:xfrm>
          <a:prstGeom prst="rect">
            <a:avLst/>
          </a:prstGeom>
        </p:spPr>
      </p:pic>
      <p:sp>
        <p:nvSpPr>
          <p:cNvPr id="36" name="Flèche : chevron 21">
            <a:extLst>
              <a:ext uri="{FF2B5EF4-FFF2-40B4-BE49-F238E27FC236}">
                <a16:creationId xmlns:a16="http://schemas.microsoft.com/office/drawing/2014/main" id="{2CD04765-B547-487C-B9D1-C0BDF5C5B72F}"/>
              </a:ext>
            </a:extLst>
          </p:cNvPr>
          <p:cNvSpPr/>
          <p:nvPr/>
        </p:nvSpPr>
        <p:spPr>
          <a:xfrm>
            <a:off x="1233712" y="2890958"/>
            <a:ext cx="10442348" cy="32939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defTabSz="1219170">
              <a:defRPr/>
            </a:pPr>
            <a:r>
              <a:rPr lang="fr-FR" sz="1050" b="1" kern="0" dirty="0" smtClean="0">
                <a:solidFill>
                  <a:schemeClr val="bg1"/>
                </a:solidFill>
                <a:cs typeface="Segoe UI Light" panose="020B0502040204020203" pitchFamily="34" charset="0"/>
              </a:rPr>
              <a:t>Campagne Jeunes &gt; Formule </a:t>
            </a:r>
            <a:r>
              <a:rPr lang="fr-FR" sz="1050" b="1" kern="0" dirty="0">
                <a:solidFill>
                  <a:schemeClr val="bg1"/>
                </a:solidFill>
                <a:cs typeface="Segoe UI Light" panose="020B0502040204020203" pitchFamily="34" charset="0"/>
              </a:rPr>
              <a:t>Initiale ou confort avec une carte </a:t>
            </a:r>
            <a:r>
              <a:rPr lang="fr-FR" sz="1050" b="1" kern="0" dirty="0" err="1">
                <a:solidFill>
                  <a:schemeClr val="bg1"/>
                </a:solidFill>
                <a:cs typeface="Segoe UI Light" panose="020B0502040204020203" pitchFamily="34" charset="0"/>
              </a:rPr>
              <a:t>Classic</a:t>
            </a:r>
            <a:r>
              <a:rPr lang="fr-FR" sz="1050" b="1" kern="0" dirty="0">
                <a:solidFill>
                  <a:schemeClr val="bg1"/>
                </a:solidFill>
                <a:cs typeface="Segoe UI Light" panose="020B0502040204020203" pitchFamily="34" charset="0"/>
              </a:rPr>
              <a:t> :  Gratuité 2 ANS</a:t>
            </a:r>
          </a:p>
        </p:txBody>
      </p:sp>
      <p:pic>
        <p:nvPicPr>
          <p:cNvPr id="37" name="Image 9" descr="cid:image004.jpg@01D72190.68D0F190"/>
          <p:cNvPicPr>
            <a:picLocks noChangeAspect="1" noChangeArrowheads="1"/>
          </p:cNvPicPr>
          <p:nvPr/>
        </p:nvPicPr>
        <p:blipFill>
          <a:blip r:embed="rId3" r:link="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08487" y="2859645"/>
            <a:ext cx="310991" cy="374091"/>
          </a:xfrm>
          <a:prstGeom prst="rect">
            <a:avLst/>
          </a:prstGeom>
          <a:noFill/>
          <a:extLst>
            <a:ext uri="{909E8E84-426E-40DD-AFC4-6F175D3DCCD1}">
              <a14:hiddenFill xmlns:a14="http://schemas.microsoft.com/office/drawing/2010/main">
                <a:solidFill>
                  <a:srgbClr val="FFFFFF"/>
                </a:solidFill>
              </a14:hiddenFill>
            </a:ext>
          </a:extLst>
        </p:spPr>
      </p:pic>
      <p:sp>
        <p:nvSpPr>
          <p:cNvPr id="41" name="Flèche : chevron 21">
            <a:extLst>
              <a:ext uri="{FF2B5EF4-FFF2-40B4-BE49-F238E27FC236}">
                <a16:creationId xmlns:a16="http://schemas.microsoft.com/office/drawing/2014/main" id="{2CD04765-B547-487C-B9D1-C0BDF5C5B72F}"/>
              </a:ext>
            </a:extLst>
          </p:cNvPr>
          <p:cNvSpPr/>
          <p:nvPr/>
        </p:nvSpPr>
        <p:spPr>
          <a:xfrm>
            <a:off x="338653" y="5242460"/>
            <a:ext cx="771348" cy="673338"/>
          </a:xfrm>
          <a:prstGeom prst="homePlate">
            <a:avLst/>
          </a:prstGeom>
          <a:solidFill>
            <a:schemeClr val="bg1"/>
          </a:solidFill>
          <a:ln w="9525" cap="flat" cmpd="sng" algn="ctr">
            <a:solidFill>
              <a:schemeClr val="bg1">
                <a:lumMod val="50000"/>
              </a:schemeClr>
            </a:solidFill>
            <a:prstDash val="solid"/>
          </a:ln>
          <a:effectLst/>
        </p:spPr>
        <p:txBody>
          <a:bodyPr lIns="36000" tIns="36000" rIns="36000" bIns="36000" rtlCol="0" anchor="ctr"/>
          <a:lstStyle/>
          <a:p>
            <a:pPr defTabSz="1219170">
              <a:defRPr/>
            </a:pPr>
            <a:r>
              <a:rPr lang="fr-FR" sz="800" b="1" kern="0" dirty="0" smtClean="0">
                <a:solidFill>
                  <a:schemeClr val="tx1">
                    <a:lumMod val="50000"/>
                    <a:lumOff val="50000"/>
                  </a:schemeClr>
                </a:solidFill>
                <a:cs typeface="Segoe UI Light" panose="020B0502040204020203" pitchFamily="34" charset="0"/>
              </a:rPr>
              <a:t>EPARGNE</a:t>
            </a:r>
            <a:endParaRPr lang="fr-FR" sz="800" b="1" kern="0" dirty="0">
              <a:solidFill>
                <a:schemeClr val="tx1">
                  <a:lumMod val="50000"/>
                  <a:lumOff val="50000"/>
                </a:schemeClr>
              </a:solidFill>
              <a:cs typeface="Segoe UI Light" panose="020B0502040204020203" pitchFamily="34" charset="0"/>
            </a:endParaRPr>
          </a:p>
        </p:txBody>
      </p:sp>
      <p:sp>
        <p:nvSpPr>
          <p:cNvPr id="42" name="Rectangle 41">
            <a:extLst>
              <a:ext uri="{FF2B5EF4-FFF2-40B4-BE49-F238E27FC236}">
                <a16:creationId xmlns:a16="http://schemas.microsoft.com/office/drawing/2014/main" id="{325BE1A5-0AB6-4794-B94A-5E87D78A95AC}"/>
              </a:ext>
            </a:extLst>
          </p:cNvPr>
          <p:cNvSpPr/>
          <p:nvPr/>
        </p:nvSpPr>
        <p:spPr>
          <a:xfrm>
            <a:off x="9568772" y="6270266"/>
            <a:ext cx="288000" cy="180000"/>
          </a:xfrm>
          <a:prstGeom prst="rect">
            <a:avLst/>
          </a:prstGeom>
          <a:pattFill prst="smConfetti">
            <a:fgClr>
              <a:schemeClr val="bg1">
                <a:lumMod val="75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2F049AA0-C129-4F78-B7D4-AE8B0F554C7B}"/>
              </a:ext>
            </a:extLst>
          </p:cNvPr>
          <p:cNvSpPr txBox="1"/>
          <p:nvPr/>
        </p:nvSpPr>
        <p:spPr>
          <a:xfrm>
            <a:off x="9885535" y="6266815"/>
            <a:ext cx="1110779" cy="215444"/>
          </a:xfrm>
          <a:prstGeom prst="rect">
            <a:avLst/>
          </a:prstGeom>
          <a:noFill/>
        </p:spPr>
        <p:txBody>
          <a:bodyPr wrap="square" rtlCol="0">
            <a:spAutoFit/>
          </a:bodyPr>
          <a:lstStyle/>
          <a:p>
            <a:r>
              <a:rPr lang="fr-FR" sz="800" b="1" dirty="0">
                <a:solidFill>
                  <a:schemeClr val="tx1">
                    <a:lumMod val="75000"/>
                    <a:lumOff val="25000"/>
                  </a:schemeClr>
                </a:solidFill>
                <a:latin typeface="+mj-lt"/>
                <a:cs typeface="Segoe UI Light" panose="020B0502040204020203" pitchFamily="34" charset="0"/>
              </a:rPr>
              <a:t>Congés scolaires</a:t>
            </a:r>
          </a:p>
        </p:txBody>
      </p:sp>
      <p:sp>
        <p:nvSpPr>
          <p:cNvPr id="44" name="Flèche : chevron 21">
            <a:extLst>
              <a:ext uri="{FF2B5EF4-FFF2-40B4-BE49-F238E27FC236}">
                <a16:creationId xmlns:a16="http://schemas.microsoft.com/office/drawing/2014/main" id="{2CD04765-B547-487C-B9D1-C0BDF5C5B72F}"/>
              </a:ext>
            </a:extLst>
          </p:cNvPr>
          <p:cNvSpPr/>
          <p:nvPr/>
        </p:nvSpPr>
        <p:spPr>
          <a:xfrm>
            <a:off x="1233712" y="3426528"/>
            <a:ext cx="10442348" cy="320056"/>
          </a:xfrm>
          <a:prstGeom prst="homePlate">
            <a:avLst/>
          </a:prstGeom>
          <a:solidFill>
            <a:schemeClr val="tx1">
              <a:lumMod val="50000"/>
              <a:lumOff val="50000"/>
            </a:schemeClr>
          </a:solidFill>
          <a:ln w="9525" cap="flat" cmpd="sng" algn="ctr">
            <a:noFill/>
            <a:prstDash val="solid"/>
          </a:ln>
          <a:effectLst/>
        </p:spPr>
        <p:txBody>
          <a:bodyPr lIns="36000" tIns="36000" rIns="36000" bIns="36000" rtlCol="0" anchor="ctr"/>
          <a:lstStyle/>
          <a:p>
            <a:pPr defTabSz="1219170">
              <a:defRPr/>
            </a:pPr>
            <a:endParaRPr lang="fr-FR" sz="1050" b="1" kern="0" dirty="0" smtClean="0">
              <a:solidFill>
                <a:srgbClr val="FFFFFF"/>
              </a:solidFill>
              <a:cs typeface="Segoe UI Light" panose="020B0502040204020203" pitchFamily="34" charset="0"/>
            </a:endParaRPr>
          </a:p>
          <a:p>
            <a:pPr defTabSz="1219170">
              <a:defRPr/>
            </a:pPr>
            <a:r>
              <a:rPr lang="fr-FR" sz="1050" b="1" kern="0" dirty="0" smtClean="0">
                <a:solidFill>
                  <a:srgbClr val="FFFFFF"/>
                </a:solidFill>
                <a:cs typeface="Segoe UI Light" panose="020B0502040204020203" pitchFamily="34" charset="0"/>
              </a:rPr>
              <a:t>Prêt éco travaux</a:t>
            </a:r>
            <a:endParaRPr lang="fr-FR" sz="1050" b="1" kern="0" dirty="0">
              <a:solidFill>
                <a:srgbClr val="FFFFFF"/>
              </a:solidFill>
              <a:cs typeface="Segoe UI Light" panose="020B0502040204020203" pitchFamily="34" charset="0"/>
            </a:endParaRPr>
          </a:p>
          <a:p>
            <a:pPr defTabSz="1219170">
              <a:defRPr/>
            </a:pPr>
            <a:r>
              <a:rPr lang="fr-FR" sz="1050" b="1" kern="0" dirty="0">
                <a:solidFill>
                  <a:srgbClr val="FFFFFF"/>
                </a:solidFill>
                <a:cs typeface="Segoe UI Light" panose="020B0502040204020203" pitchFamily="34" charset="0"/>
              </a:rPr>
              <a:t> </a:t>
            </a:r>
          </a:p>
        </p:txBody>
      </p:sp>
      <p:sp>
        <p:nvSpPr>
          <p:cNvPr id="46" name="Flèche : chevron 21">
            <a:extLst>
              <a:ext uri="{FF2B5EF4-FFF2-40B4-BE49-F238E27FC236}">
                <a16:creationId xmlns:a16="http://schemas.microsoft.com/office/drawing/2014/main" id="{2CD04765-B547-487C-B9D1-C0BDF5C5B72F}"/>
              </a:ext>
            </a:extLst>
          </p:cNvPr>
          <p:cNvSpPr/>
          <p:nvPr/>
        </p:nvSpPr>
        <p:spPr>
          <a:xfrm>
            <a:off x="1233712" y="4352626"/>
            <a:ext cx="2363010" cy="320056"/>
          </a:xfrm>
          <a:prstGeom prst="homePlate">
            <a:avLst/>
          </a:prstGeom>
          <a:solidFill>
            <a:schemeClr val="accent4"/>
          </a:solidFill>
          <a:ln w="9525" cap="flat" cmpd="sng" algn="ctr">
            <a:noFill/>
            <a:prstDash val="solid"/>
          </a:ln>
          <a:effectLst/>
        </p:spPr>
        <p:txBody>
          <a:bodyPr lIns="36000" tIns="36000" rIns="36000" bIns="36000" rtlCol="0" anchor="ctr"/>
          <a:lstStyle/>
          <a:p>
            <a:pPr defTabSz="1219170">
              <a:defRPr/>
            </a:pPr>
            <a:r>
              <a:rPr lang="fr-FR" sz="1050" b="1" kern="0" dirty="0" err="1" smtClean="0">
                <a:solidFill>
                  <a:srgbClr val="FFFFFF"/>
                </a:solidFill>
                <a:cs typeface="Segoe UI Light" panose="020B0502040204020203" pitchFamily="34" charset="0"/>
              </a:rPr>
              <a:t>Sécur’Famille</a:t>
            </a:r>
            <a:r>
              <a:rPr lang="fr-FR" sz="1050" b="1" kern="0" dirty="0" smtClean="0">
                <a:solidFill>
                  <a:srgbClr val="FFFFFF"/>
                </a:solidFill>
                <a:cs typeface="Segoe UI Light" panose="020B0502040204020203" pitchFamily="34" charset="0"/>
              </a:rPr>
              <a:t> 2 : 2 Mois offerts</a:t>
            </a:r>
            <a:endParaRPr lang="fr-FR" sz="1050" b="1" kern="0" dirty="0">
              <a:solidFill>
                <a:srgbClr val="FFFFFF"/>
              </a:solidFill>
              <a:cs typeface="Segoe UI Light" panose="020B0502040204020203" pitchFamily="34" charset="0"/>
            </a:endParaRPr>
          </a:p>
        </p:txBody>
      </p:sp>
      <p:sp>
        <p:nvSpPr>
          <p:cNvPr id="47" name="Flèche : chevron 21">
            <a:extLst>
              <a:ext uri="{FF2B5EF4-FFF2-40B4-BE49-F238E27FC236}">
                <a16:creationId xmlns:a16="http://schemas.microsoft.com/office/drawing/2014/main" id="{2CD04765-B547-487C-B9D1-C0BDF5C5B72F}"/>
              </a:ext>
            </a:extLst>
          </p:cNvPr>
          <p:cNvSpPr/>
          <p:nvPr/>
        </p:nvSpPr>
        <p:spPr>
          <a:xfrm>
            <a:off x="1233712" y="3813204"/>
            <a:ext cx="10442348" cy="320400"/>
          </a:xfrm>
          <a:prstGeom prst="homePlate">
            <a:avLst/>
          </a:prstGeom>
          <a:solidFill>
            <a:schemeClr val="tx1">
              <a:lumMod val="50000"/>
              <a:lumOff val="50000"/>
            </a:schemeClr>
          </a:solidFill>
          <a:ln w="9525" cap="flat" cmpd="sng" algn="ctr">
            <a:noFill/>
            <a:prstDash val="solid"/>
          </a:ln>
          <a:effectLst/>
        </p:spPr>
        <p:txBody>
          <a:bodyPr lIns="36000" tIns="36000" rIns="36000" bIns="36000" rtlCol="0" anchor="ctr"/>
          <a:lstStyle/>
          <a:p>
            <a:pPr defTabSz="1219170">
              <a:defRPr/>
            </a:pPr>
            <a:r>
              <a:rPr lang="fr-FR" sz="1050" b="1" kern="0" dirty="0" smtClean="0">
                <a:solidFill>
                  <a:schemeClr val="bg1"/>
                </a:solidFill>
                <a:cs typeface="Segoe UI Light" panose="020B0502040204020203" pitchFamily="34" charset="0"/>
              </a:rPr>
              <a:t>Campagne Jeunes &gt; Crédit Étudiant / Apprenti : </a:t>
            </a:r>
            <a:r>
              <a:rPr lang="fr-FR" b="1" kern="0" dirty="0" smtClean="0">
                <a:solidFill>
                  <a:schemeClr val="bg1"/>
                </a:solidFill>
                <a:cs typeface="Segoe UI Light" panose="020B0502040204020203" pitchFamily="34" charset="0"/>
              </a:rPr>
              <a:t>0%</a:t>
            </a:r>
            <a:r>
              <a:rPr lang="fr-FR" sz="1050" b="1" kern="0" dirty="0" smtClean="0">
                <a:solidFill>
                  <a:schemeClr val="bg1"/>
                </a:solidFill>
                <a:cs typeface="Segoe UI Light" panose="020B0502040204020203" pitchFamily="34" charset="0"/>
              </a:rPr>
              <a:t> jusqu’à 5.000</a:t>
            </a:r>
            <a:r>
              <a:rPr lang="fr-FR" sz="1050" b="1" kern="0" dirty="0">
                <a:solidFill>
                  <a:schemeClr val="bg1"/>
                </a:solidFill>
                <a:cs typeface="Segoe UI Light" panose="020B0502040204020203" pitchFamily="34" charset="0"/>
              </a:rPr>
              <a:t>€ </a:t>
            </a:r>
            <a:r>
              <a:rPr lang="fr-FR" sz="1050" b="1" kern="0" dirty="0" smtClean="0">
                <a:solidFill>
                  <a:schemeClr val="bg1"/>
                </a:solidFill>
                <a:cs typeface="Segoe UI Light" panose="020B0502040204020203" pitchFamily="34" charset="0"/>
              </a:rPr>
              <a:t> /  </a:t>
            </a:r>
            <a:r>
              <a:rPr lang="fr-FR" b="1" kern="0" dirty="0" smtClean="0">
                <a:solidFill>
                  <a:schemeClr val="bg1"/>
                </a:solidFill>
                <a:cs typeface="Segoe UI Light" panose="020B0502040204020203" pitchFamily="34" charset="0"/>
              </a:rPr>
              <a:t>0,90%</a:t>
            </a:r>
            <a:r>
              <a:rPr lang="fr-FR" sz="1050" b="1" kern="0" dirty="0" smtClean="0">
                <a:solidFill>
                  <a:schemeClr val="bg1"/>
                </a:solidFill>
                <a:cs typeface="Segoe UI Light" panose="020B0502040204020203" pitchFamily="34" charset="0"/>
              </a:rPr>
              <a:t>  jusqu’à 60.000</a:t>
            </a:r>
            <a:r>
              <a:rPr lang="fr-FR" sz="1050" b="1" kern="0" dirty="0">
                <a:solidFill>
                  <a:schemeClr val="bg1"/>
                </a:solidFill>
                <a:cs typeface="Segoe UI Light" panose="020B0502040204020203" pitchFamily="34" charset="0"/>
              </a:rPr>
              <a:t>€ et jusqu’à 10 </a:t>
            </a:r>
            <a:r>
              <a:rPr lang="fr-FR" sz="1050" b="1" kern="0" dirty="0" smtClean="0">
                <a:solidFill>
                  <a:schemeClr val="bg1"/>
                </a:solidFill>
                <a:cs typeface="Segoe UI Light" panose="020B0502040204020203" pitchFamily="34" charset="0"/>
              </a:rPr>
              <a:t>ans</a:t>
            </a:r>
            <a:endParaRPr lang="fr-FR" sz="1050" b="1" kern="0" dirty="0">
              <a:solidFill>
                <a:schemeClr val="bg1"/>
              </a:solidFill>
              <a:cs typeface="Segoe UI Light" panose="020B0502040204020203" pitchFamily="34" charset="0"/>
            </a:endParaRPr>
          </a:p>
        </p:txBody>
      </p:sp>
      <p:sp>
        <p:nvSpPr>
          <p:cNvPr id="48" name="Flèche : chevron 21">
            <a:extLst>
              <a:ext uri="{FF2B5EF4-FFF2-40B4-BE49-F238E27FC236}">
                <a16:creationId xmlns:a16="http://schemas.microsoft.com/office/drawing/2014/main" id="{2CD04765-B547-487C-B9D1-C0BDF5C5B72F}"/>
              </a:ext>
            </a:extLst>
          </p:cNvPr>
          <p:cNvSpPr/>
          <p:nvPr/>
        </p:nvSpPr>
        <p:spPr>
          <a:xfrm>
            <a:off x="1233712" y="4741495"/>
            <a:ext cx="7319272" cy="320056"/>
          </a:xfrm>
          <a:prstGeom prst="homePlate">
            <a:avLst/>
          </a:prstGeom>
          <a:solidFill>
            <a:schemeClr val="accent4"/>
          </a:solidFill>
          <a:ln w="9525" cap="flat" cmpd="sng" algn="ctr">
            <a:noFill/>
            <a:prstDash val="solid"/>
          </a:ln>
          <a:effectLst/>
        </p:spPr>
        <p:txBody>
          <a:bodyPr lIns="36000" tIns="36000" rIns="36000" bIns="36000" rtlCol="0" anchor="ctr"/>
          <a:lstStyle/>
          <a:p>
            <a:pPr defTabSz="1219170">
              <a:defRPr/>
            </a:pPr>
            <a:r>
              <a:rPr lang="fr-FR" sz="1050" b="1" kern="0" dirty="0" smtClean="0">
                <a:solidFill>
                  <a:schemeClr val="bg1"/>
                </a:solidFill>
                <a:cs typeface="Segoe UI Light" panose="020B0502040204020203" pitchFamily="34" charset="0"/>
              </a:rPr>
              <a:t>Campagne Jeunes &gt; MRH </a:t>
            </a:r>
            <a:r>
              <a:rPr lang="fr-FR" sz="1050" b="1" kern="0" dirty="0">
                <a:solidFill>
                  <a:schemeClr val="bg1"/>
                </a:solidFill>
                <a:cs typeface="Segoe UI Light" panose="020B0502040204020203" pitchFamily="34" charset="0"/>
              </a:rPr>
              <a:t>et Santé :  2 mois offerts du 01/06 au </a:t>
            </a:r>
            <a:r>
              <a:rPr lang="fr-FR" sz="1050" b="1" kern="0" dirty="0" smtClean="0">
                <a:solidFill>
                  <a:schemeClr val="bg1"/>
                </a:solidFill>
                <a:cs typeface="Segoe UI Light" panose="020B0502040204020203" pitchFamily="34" charset="0"/>
              </a:rPr>
              <a:t>31/07/2021</a:t>
            </a:r>
            <a:endParaRPr lang="fr-FR" sz="1050" b="1" kern="0" dirty="0">
              <a:solidFill>
                <a:schemeClr val="bg1"/>
              </a:solidFill>
              <a:cs typeface="Segoe UI Light" panose="020B0502040204020203" pitchFamily="34" charset="0"/>
            </a:endParaRPr>
          </a:p>
        </p:txBody>
      </p:sp>
      <p:sp>
        <p:nvSpPr>
          <p:cNvPr id="50" name="Flèche : chevron 21">
            <a:extLst>
              <a:ext uri="{FF2B5EF4-FFF2-40B4-BE49-F238E27FC236}">
                <a16:creationId xmlns:a16="http://schemas.microsoft.com/office/drawing/2014/main" id="{2CD04765-B547-487C-B9D1-C0BDF5C5B72F}"/>
              </a:ext>
            </a:extLst>
          </p:cNvPr>
          <p:cNvSpPr/>
          <p:nvPr/>
        </p:nvSpPr>
        <p:spPr>
          <a:xfrm>
            <a:off x="338653" y="2514538"/>
            <a:ext cx="771348" cy="679222"/>
          </a:xfrm>
          <a:prstGeom prst="homePlate">
            <a:avLst/>
          </a:prstGeom>
          <a:solidFill>
            <a:schemeClr val="bg1"/>
          </a:solidFill>
          <a:ln w="9525" cap="flat" cmpd="sng" algn="ctr">
            <a:solidFill>
              <a:schemeClr val="accent1">
                <a:lumMod val="60000"/>
                <a:lumOff val="40000"/>
              </a:schemeClr>
            </a:solidFill>
            <a:prstDash val="solid"/>
          </a:ln>
          <a:effectLst/>
        </p:spPr>
        <p:txBody>
          <a:bodyPr lIns="36000" tIns="36000" rIns="36000" bIns="36000" rtlCol="0" anchor="ctr"/>
          <a:lstStyle/>
          <a:p>
            <a:pPr defTabSz="1219170">
              <a:defRPr/>
            </a:pPr>
            <a:r>
              <a:rPr lang="fr-FR" sz="800" b="1" kern="0" dirty="0" smtClean="0">
                <a:solidFill>
                  <a:schemeClr val="accent1">
                    <a:lumMod val="60000"/>
                    <a:lumOff val="40000"/>
                  </a:schemeClr>
                </a:solidFill>
                <a:cs typeface="Segoe UI Light" panose="020B0502040204020203" pitchFamily="34" charset="0"/>
              </a:rPr>
              <a:t>BANCA</a:t>
            </a:r>
            <a:endParaRPr lang="fr-FR" sz="800" b="1" kern="0" dirty="0">
              <a:solidFill>
                <a:schemeClr val="accent1">
                  <a:lumMod val="60000"/>
                  <a:lumOff val="40000"/>
                </a:schemeClr>
              </a:solidFill>
              <a:cs typeface="Segoe UI Light" panose="020B0502040204020203" pitchFamily="34" charset="0"/>
            </a:endParaRPr>
          </a:p>
        </p:txBody>
      </p:sp>
      <p:sp>
        <p:nvSpPr>
          <p:cNvPr id="51" name="Flèche : chevron 21">
            <a:extLst>
              <a:ext uri="{FF2B5EF4-FFF2-40B4-BE49-F238E27FC236}">
                <a16:creationId xmlns:a16="http://schemas.microsoft.com/office/drawing/2014/main" id="{2CD04765-B547-487C-B9D1-C0BDF5C5B72F}"/>
              </a:ext>
            </a:extLst>
          </p:cNvPr>
          <p:cNvSpPr/>
          <p:nvPr/>
        </p:nvSpPr>
        <p:spPr>
          <a:xfrm>
            <a:off x="338653" y="3413126"/>
            <a:ext cx="771348" cy="720478"/>
          </a:xfrm>
          <a:prstGeom prst="homePlate">
            <a:avLst/>
          </a:prstGeom>
          <a:solidFill>
            <a:schemeClr val="bg1"/>
          </a:solidFill>
          <a:ln w="9525" cap="flat" cmpd="sng" algn="ctr">
            <a:solidFill>
              <a:schemeClr val="tx1">
                <a:lumMod val="85000"/>
                <a:lumOff val="15000"/>
              </a:schemeClr>
            </a:solidFill>
            <a:prstDash val="solid"/>
          </a:ln>
          <a:effectLst/>
        </p:spPr>
        <p:txBody>
          <a:bodyPr lIns="36000" tIns="36000" rIns="36000" bIns="36000" rtlCol="0" anchor="ctr"/>
          <a:lstStyle/>
          <a:p>
            <a:pPr defTabSz="1219170">
              <a:defRPr/>
            </a:pPr>
            <a:r>
              <a:rPr lang="fr-FR" sz="800" b="1" kern="0" dirty="0" smtClean="0">
                <a:solidFill>
                  <a:schemeClr val="tx1">
                    <a:lumMod val="75000"/>
                    <a:lumOff val="25000"/>
                  </a:schemeClr>
                </a:solidFill>
                <a:cs typeface="Segoe UI Light" panose="020B0502040204020203" pitchFamily="34" charset="0"/>
              </a:rPr>
              <a:t>CREDIT</a:t>
            </a:r>
            <a:endParaRPr lang="fr-FR" sz="800" b="1" kern="0" dirty="0">
              <a:solidFill>
                <a:schemeClr val="tx1">
                  <a:lumMod val="75000"/>
                  <a:lumOff val="25000"/>
                </a:schemeClr>
              </a:solidFill>
              <a:cs typeface="Segoe UI Light" panose="020B0502040204020203" pitchFamily="34" charset="0"/>
            </a:endParaRPr>
          </a:p>
        </p:txBody>
      </p:sp>
      <p:sp>
        <p:nvSpPr>
          <p:cNvPr id="52" name="Flèche : chevron 21">
            <a:extLst>
              <a:ext uri="{FF2B5EF4-FFF2-40B4-BE49-F238E27FC236}">
                <a16:creationId xmlns:a16="http://schemas.microsoft.com/office/drawing/2014/main" id="{2CD04765-B547-487C-B9D1-C0BDF5C5B72F}"/>
              </a:ext>
            </a:extLst>
          </p:cNvPr>
          <p:cNvSpPr/>
          <p:nvPr/>
        </p:nvSpPr>
        <p:spPr>
          <a:xfrm>
            <a:off x="338653" y="4352625"/>
            <a:ext cx="771348" cy="708925"/>
          </a:xfrm>
          <a:prstGeom prst="homePlate">
            <a:avLst/>
          </a:prstGeom>
          <a:solidFill>
            <a:schemeClr val="bg1"/>
          </a:solidFill>
          <a:ln w="9525" cap="flat" cmpd="sng" algn="ctr">
            <a:solidFill>
              <a:schemeClr val="accent4"/>
            </a:solidFill>
            <a:prstDash val="solid"/>
          </a:ln>
          <a:effectLst/>
        </p:spPr>
        <p:txBody>
          <a:bodyPr lIns="36000" tIns="36000" rIns="36000" bIns="36000" rtlCol="0" anchor="ctr"/>
          <a:lstStyle/>
          <a:p>
            <a:pPr defTabSz="1219170">
              <a:defRPr/>
            </a:pPr>
            <a:r>
              <a:rPr lang="fr-FR" sz="800" b="1" kern="0" dirty="0" smtClean="0">
                <a:solidFill>
                  <a:schemeClr val="accent4"/>
                </a:solidFill>
                <a:cs typeface="Segoe UI Light" panose="020B0502040204020203" pitchFamily="34" charset="0"/>
              </a:rPr>
              <a:t>IARD / PREV.</a:t>
            </a:r>
            <a:endParaRPr lang="fr-FR" sz="800" b="1" kern="0" dirty="0">
              <a:solidFill>
                <a:schemeClr val="accent4"/>
              </a:solidFill>
              <a:cs typeface="Segoe UI Light" panose="020B0502040204020203" pitchFamily="34" charset="0"/>
            </a:endParaRPr>
          </a:p>
        </p:txBody>
      </p:sp>
      <p:pic>
        <p:nvPicPr>
          <p:cNvPr id="53" name="Image 9" descr="cid:image004.jpg@01D72190.68D0F190"/>
          <p:cNvPicPr>
            <a:picLocks noChangeAspect="1" noChangeArrowheads="1"/>
          </p:cNvPicPr>
          <p:nvPr/>
        </p:nvPicPr>
        <p:blipFill>
          <a:blip r:embed="rId3" r:link="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02869" y="4704065"/>
            <a:ext cx="310991" cy="374091"/>
          </a:xfrm>
          <a:prstGeom prst="rect">
            <a:avLst/>
          </a:prstGeom>
          <a:noFill/>
          <a:extLst>
            <a:ext uri="{909E8E84-426E-40DD-AFC4-6F175D3DCCD1}">
              <a14:hiddenFill xmlns:a14="http://schemas.microsoft.com/office/drawing/2010/main">
                <a:solidFill>
                  <a:srgbClr val="FFFFFF"/>
                </a:solidFill>
              </a14:hiddenFill>
            </a:ext>
          </a:extLst>
        </p:spPr>
      </p:pic>
      <p:pic>
        <p:nvPicPr>
          <p:cNvPr id="54" name="Image 9" descr="cid:image004.jpg@01D72190.68D0F190"/>
          <p:cNvPicPr>
            <a:picLocks noChangeAspect="1" noChangeArrowheads="1"/>
          </p:cNvPicPr>
          <p:nvPr/>
        </p:nvPicPr>
        <p:blipFill>
          <a:blip r:embed="rId3" r:link="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21723" y="3799088"/>
            <a:ext cx="310991" cy="374091"/>
          </a:xfrm>
          <a:prstGeom prst="rect">
            <a:avLst/>
          </a:prstGeom>
          <a:noFill/>
          <a:extLst>
            <a:ext uri="{909E8E84-426E-40DD-AFC4-6F175D3DCCD1}">
              <a14:hiddenFill xmlns:a14="http://schemas.microsoft.com/office/drawing/2010/main">
                <a:solidFill>
                  <a:srgbClr val="FFFFFF"/>
                </a:solidFill>
              </a14:hiddenFill>
            </a:ext>
          </a:extLst>
        </p:spPr>
      </p:pic>
      <p:sp>
        <p:nvSpPr>
          <p:cNvPr id="56" name="Flèche : chevron 21">
            <a:extLst>
              <a:ext uri="{FF2B5EF4-FFF2-40B4-BE49-F238E27FC236}">
                <a16:creationId xmlns:a16="http://schemas.microsoft.com/office/drawing/2014/main" id="{2CD04765-B547-487C-B9D1-C0BDF5C5B72F}"/>
              </a:ext>
            </a:extLst>
          </p:cNvPr>
          <p:cNvSpPr/>
          <p:nvPr/>
        </p:nvSpPr>
        <p:spPr>
          <a:xfrm>
            <a:off x="2353362" y="2086309"/>
            <a:ext cx="4989886" cy="320056"/>
          </a:xfrm>
          <a:prstGeom prst="homePlate">
            <a:avLst/>
          </a:prstGeom>
          <a:solidFill>
            <a:srgbClr val="C00000"/>
          </a:solidFill>
          <a:ln w="9525" cap="flat" cmpd="sng" algn="ctr">
            <a:noFill/>
            <a:prstDash val="solid"/>
          </a:ln>
          <a:effectLst/>
        </p:spPr>
        <p:txBody>
          <a:bodyPr lIns="36000" tIns="36000" rIns="36000" bIns="36000" rtlCol="0" anchor="ctr"/>
          <a:lstStyle/>
          <a:p>
            <a:pPr defTabSz="1219170">
              <a:defRPr/>
            </a:pPr>
            <a:r>
              <a:rPr lang="fr-FR" sz="1050" b="1" kern="0" dirty="0">
                <a:solidFill>
                  <a:srgbClr val="C00000"/>
                </a:solidFill>
                <a:cs typeface="Segoe UI Light" panose="020B0502040204020203" pitchFamily="34" charset="0"/>
              </a:rPr>
              <a:t>Assurance-Vie : </a:t>
            </a:r>
            <a:r>
              <a:rPr lang="fr-FR" sz="1050" b="1" kern="0" dirty="0" smtClean="0">
                <a:solidFill>
                  <a:srgbClr val="FFFFFF"/>
                </a:solidFill>
                <a:cs typeface="Segoe UI Light" panose="020B0502040204020203" pitchFamily="34" charset="0"/>
              </a:rPr>
              <a:t>CHALLENGE RÉUSSIR ENSEMBLE</a:t>
            </a:r>
            <a:endParaRPr lang="fr-FR" sz="1050" b="1" kern="0" dirty="0">
              <a:solidFill>
                <a:srgbClr val="FFFFFF"/>
              </a:solidFill>
              <a:cs typeface="Segoe UI Light" panose="020B0502040204020203" pitchFamily="34" charset="0"/>
            </a:endParaRPr>
          </a:p>
        </p:txBody>
      </p:sp>
      <p:pic>
        <p:nvPicPr>
          <p:cNvPr id="57" name="Imag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6918" y="2020292"/>
            <a:ext cx="516444" cy="388582"/>
          </a:xfrm>
          <a:prstGeom prst="rect">
            <a:avLst/>
          </a:prstGeom>
        </p:spPr>
      </p:pic>
      <p:sp>
        <p:nvSpPr>
          <p:cNvPr id="58" name="Flèche : chevron 21">
            <a:extLst>
              <a:ext uri="{FF2B5EF4-FFF2-40B4-BE49-F238E27FC236}">
                <a16:creationId xmlns:a16="http://schemas.microsoft.com/office/drawing/2014/main" id="{2CD04765-B547-487C-B9D1-C0BDF5C5B72F}"/>
              </a:ext>
            </a:extLst>
          </p:cNvPr>
          <p:cNvSpPr/>
          <p:nvPr/>
        </p:nvSpPr>
        <p:spPr>
          <a:xfrm>
            <a:off x="338653" y="2086309"/>
            <a:ext cx="696424" cy="320056"/>
          </a:xfrm>
          <a:prstGeom prst="homePlate">
            <a:avLst/>
          </a:prstGeom>
          <a:solidFill>
            <a:srgbClr val="C00000"/>
          </a:solidFill>
          <a:ln w="9525" cap="flat" cmpd="sng" algn="ctr">
            <a:solidFill>
              <a:srgbClr val="C00000"/>
            </a:solidFill>
            <a:prstDash val="solid"/>
          </a:ln>
          <a:effectLst/>
        </p:spPr>
        <p:txBody>
          <a:bodyPr lIns="36000" tIns="36000" rIns="36000" bIns="36000" rtlCol="0" anchor="ctr"/>
          <a:lstStyle/>
          <a:p>
            <a:pPr defTabSz="1219170">
              <a:defRPr/>
            </a:pPr>
            <a:r>
              <a:rPr lang="fr-FR" sz="600" b="1" kern="0" dirty="0" smtClean="0">
                <a:solidFill>
                  <a:schemeClr val="bg1"/>
                </a:solidFill>
                <a:cs typeface="Segoe UI Light" panose="020B0502040204020203" pitchFamily="34" charset="0"/>
              </a:rPr>
              <a:t>CHALLENGE</a:t>
            </a:r>
            <a:endParaRPr lang="fr-FR" sz="600" b="1" kern="0" dirty="0">
              <a:solidFill>
                <a:schemeClr val="bg1"/>
              </a:solidFill>
              <a:cs typeface="Segoe UI Light" panose="020B0502040204020203" pitchFamily="34" charset="0"/>
            </a:endParaRPr>
          </a:p>
        </p:txBody>
      </p:sp>
      <p:pic>
        <p:nvPicPr>
          <p:cNvPr id="55" name="Image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7841" y="2005097"/>
            <a:ext cx="516444" cy="388582"/>
          </a:xfrm>
          <a:prstGeom prst="rect">
            <a:avLst/>
          </a:prstGeom>
        </p:spPr>
      </p:pic>
    </p:spTree>
    <p:extLst>
      <p:ext uri="{BB962C8B-B14F-4D97-AF65-F5344CB8AC3E}">
        <p14:creationId xmlns:p14="http://schemas.microsoft.com/office/powerpoint/2010/main" val="92121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0-#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0-#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0-#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0-#ppt_w/2"/>
                                          </p:val>
                                        </p:tav>
                                        <p:tav tm="100000">
                                          <p:val>
                                            <p:strVal val="#ppt_x"/>
                                          </p:val>
                                        </p:tav>
                                      </p:tavLst>
                                    </p:anim>
                                    <p:anim calcmode="lin" valueType="num">
                                      <p:cBhvr additive="base">
                                        <p:cTn id="26" dur="500" fill="hold"/>
                                        <p:tgtEl>
                                          <p:spTgt spid="5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0-#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0-#ppt_w/2"/>
                                          </p:val>
                                        </p:tav>
                                        <p:tav tm="100000">
                                          <p:val>
                                            <p:strVal val="#ppt_x"/>
                                          </p:val>
                                        </p:tav>
                                      </p:tavLst>
                                    </p:anim>
                                    <p:anim calcmode="lin" valueType="num">
                                      <p:cBhvr additive="base">
                                        <p:cTn id="3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0-#ppt_w/2"/>
                                          </p:val>
                                        </p:tav>
                                        <p:tav tm="100000">
                                          <p:val>
                                            <p:strVal val="#ppt_x"/>
                                          </p:val>
                                        </p:tav>
                                      </p:tavLst>
                                    </p:anim>
                                    <p:anim calcmode="lin" valueType="num">
                                      <p:cBhvr additive="base">
                                        <p:cTn id="44" dur="500" fill="hold"/>
                                        <p:tgtEl>
                                          <p:spTgt spid="51"/>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0-#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0-#ppt_w/2"/>
                                          </p:val>
                                        </p:tav>
                                        <p:tav tm="100000">
                                          <p:val>
                                            <p:strVal val="#ppt_x"/>
                                          </p:val>
                                        </p:tav>
                                      </p:tavLst>
                                    </p:anim>
                                    <p:anim calcmode="lin" valueType="num">
                                      <p:cBhvr additive="base">
                                        <p:cTn id="5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0-#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500" fill="hold"/>
                                        <p:tgtEl>
                                          <p:spTgt spid="46"/>
                                        </p:tgtEl>
                                        <p:attrNameLst>
                                          <p:attrName>ppt_x</p:attrName>
                                        </p:attrNameLst>
                                      </p:cBhvr>
                                      <p:tavLst>
                                        <p:tav tm="0">
                                          <p:val>
                                            <p:strVal val="0-#ppt_w/2"/>
                                          </p:val>
                                        </p:tav>
                                        <p:tav tm="100000">
                                          <p:val>
                                            <p:strVal val="#ppt_x"/>
                                          </p:val>
                                        </p:tav>
                                      </p:tavLst>
                                    </p:anim>
                                    <p:anim calcmode="lin" valueType="num">
                                      <p:cBhvr additive="base">
                                        <p:cTn id="66" dur="500" fill="hold"/>
                                        <p:tgtEl>
                                          <p:spTgt spid="4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anim calcmode="lin" valueType="num">
                                      <p:cBhvr additive="base">
                                        <p:cTn id="69" dur="500" fill="hold"/>
                                        <p:tgtEl>
                                          <p:spTgt spid="48"/>
                                        </p:tgtEl>
                                        <p:attrNameLst>
                                          <p:attrName>ppt_x</p:attrName>
                                        </p:attrNameLst>
                                      </p:cBhvr>
                                      <p:tavLst>
                                        <p:tav tm="0">
                                          <p:val>
                                            <p:strVal val="0-#ppt_w/2"/>
                                          </p:val>
                                        </p:tav>
                                        <p:tav tm="100000">
                                          <p:val>
                                            <p:strVal val="#ppt_x"/>
                                          </p:val>
                                        </p:tav>
                                      </p:tavLst>
                                    </p:anim>
                                    <p:anim calcmode="lin" valueType="num">
                                      <p:cBhvr additive="base">
                                        <p:cTn id="70" dur="500" fill="hold"/>
                                        <p:tgtEl>
                                          <p:spTgt spid="48"/>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0"/>
                                  </p:stCondLst>
                                  <p:childTnLst>
                                    <p:set>
                                      <p:cBhvr>
                                        <p:cTn id="72" dur="1" fill="hold">
                                          <p:stCondLst>
                                            <p:cond delay="0"/>
                                          </p:stCondLst>
                                        </p:cTn>
                                        <p:tgtEl>
                                          <p:spTgt spid="53"/>
                                        </p:tgtEl>
                                        <p:attrNameLst>
                                          <p:attrName>style.visibility</p:attrName>
                                        </p:attrNameLst>
                                      </p:cBhvr>
                                      <p:to>
                                        <p:strVal val="visible"/>
                                      </p:to>
                                    </p:set>
                                    <p:anim calcmode="lin" valueType="num">
                                      <p:cBhvr additive="base">
                                        <p:cTn id="73" dur="500" fill="hold"/>
                                        <p:tgtEl>
                                          <p:spTgt spid="53"/>
                                        </p:tgtEl>
                                        <p:attrNameLst>
                                          <p:attrName>ppt_x</p:attrName>
                                        </p:attrNameLst>
                                      </p:cBhvr>
                                      <p:tavLst>
                                        <p:tav tm="0">
                                          <p:val>
                                            <p:strVal val="0-#ppt_w/2"/>
                                          </p:val>
                                        </p:tav>
                                        <p:tav tm="100000">
                                          <p:val>
                                            <p:strVal val="#ppt_x"/>
                                          </p:val>
                                        </p:tav>
                                      </p:tavLst>
                                    </p:anim>
                                    <p:anim calcmode="lin" valueType="num">
                                      <p:cBhvr additive="base">
                                        <p:cTn id="74" dur="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additive="base">
                                        <p:cTn id="79" dur="500" fill="hold"/>
                                        <p:tgtEl>
                                          <p:spTgt spid="41"/>
                                        </p:tgtEl>
                                        <p:attrNameLst>
                                          <p:attrName>ppt_x</p:attrName>
                                        </p:attrNameLst>
                                      </p:cBhvr>
                                      <p:tavLst>
                                        <p:tav tm="0">
                                          <p:val>
                                            <p:strVal val="0-#ppt_w/2"/>
                                          </p:val>
                                        </p:tav>
                                        <p:tav tm="100000">
                                          <p:val>
                                            <p:strVal val="#ppt_x"/>
                                          </p:val>
                                        </p:tav>
                                      </p:tavLst>
                                    </p:anim>
                                    <p:anim calcmode="lin" valueType="num">
                                      <p:cBhvr additive="base">
                                        <p:cTn id="80" dur="500" fill="hold"/>
                                        <p:tgtEl>
                                          <p:spTgt spid="41"/>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0-#ppt_w/2"/>
                                          </p:val>
                                        </p:tav>
                                        <p:tav tm="100000">
                                          <p:val>
                                            <p:strVal val="#ppt_x"/>
                                          </p:val>
                                        </p:tav>
                                      </p:tavLst>
                                    </p:anim>
                                    <p:anim calcmode="lin" valueType="num">
                                      <p:cBhvr additive="base">
                                        <p:cTn id="84" dur="500" fill="hold"/>
                                        <p:tgtEl>
                                          <p:spTgt spid="2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fill="hold"/>
                                        <p:tgtEl>
                                          <p:spTgt spid="27"/>
                                        </p:tgtEl>
                                        <p:attrNameLst>
                                          <p:attrName>ppt_x</p:attrName>
                                        </p:attrNameLst>
                                      </p:cBhvr>
                                      <p:tavLst>
                                        <p:tav tm="0">
                                          <p:val>
                                            <p:strVal val="0-#ppt_w/2"/>
                                          </p:val>
                                        </p:tav>
                                        <p:tav tm="100000">
                                          <p:val>
                                            <p:strVal val="#ppt_x"/>
                                          </p:val>
                                        </p:tav>
                                      </p:tavLst>
                                    </p:anim>
                                    <p:anim calcmode="lin" valueType="num">
                                      <p:cBhvr additive="base">
                                        <p:cTn id="88" dur="500" fill="hold"/>
                                        <p:tgtEl>
                                          <p:spTgt spid="27"/>
                                        </p:tgtEl>
                                        <p:attrNameLst>
                                          <p:attrName>ppt_y</p:attrName>
                                        </p:attrNameLst>
                                      </p:cBhvr>
                                      <p:tavLst>
                                        <p:tav tm="0">
                                          <p:val>
                                            <p:strVal val="#ppt_y"/>
                                          </p:val>
                                        </p:tav>
                                        <p:tav tm="100000">
                                          <p:val>
                                            <p:strVal val="#ppt_y"/>
                                          </p:val>
                                        </p:tav>
                                      </p:tavLst>
                                    </p:anim>
                                  </p:childTnLst>
                                </p:cTn>
                              </p:par>
                              <p:par>
                                <p:cTn id="89" presetID="2" presetClass="entr" presetSubtype="8" fill="hold"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additive="base">
                                        <p:cTn id="91" dur="500" fill="hold"/>
                                        <p:tgtEl>
                                          <p:spTgt spid="35"/>
                                        </p:tgtEl>
                                        <p:attrNameLst>
                                          <p:attrName>ppt_x</p:attrName>
                                        </p:attrNameLst>
                                      </p:cBhvr>
                                      <p:tavLst>
                                        <p:tav tm="0">
                                          <p:val>
                                            <p:strVal val="0-#ppt_w/2"/>
                                          </p:val>
                                        </p:tav>
                                        <p:tav tm="100000">
                                          <p:val>
                                            <p:strVal val="#ppt_x"/>
                                          </p:val>
                                        </p:tav>
                                      </p:tavLst>
                                    </p:anim>
                                    <p:anim calcmode="lin" valueType="num">
                                      <p:cBhvr additive="base">
                                        <p:cTn id="92"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1" grpId="0" animBg="1"/>
      <p:bldP spid="36" grpId="0" animBg="1"/>
      <p:bldP spid="41" grpId="0" animBg="1"/>
      <p:bldP spid="44" grpId="0" animBg="1"/>
      <p:bldP spid="46" grpId="0" animBg="1"/>
      <p:bldP spid="47" grpId="0" animBg="1"/>
      <p:bldP spid="48" grpId="0" animBg="1"/>
      <p:bldP spid="50" grpId="0" animBg="1"/>
      <p:bldP spid="51" grpId="0" animBg="1"/>
      <p:bldP spid="52" grpId="0" animBg="1"/>
      <p:bldP spid="56" grpId="0" animBg="1"/>
      <p:bldP spid="5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0472" y="1062192"/>
            <a:ext cx="7265734" cy="2888755"/>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Bancarisation</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425" y="1137080"/>
            <a:ext cx="12014940" cy="5174169"/>
            <a:chOff x="1095131" y="1013871"/>
            <a:chExt cx="10097940" cy="5174169"/>
          </a:xfrm>
        </p:grpSpPr>
        <p:sp>
          <p:nvSpPr>
            <p:cNvPr id="14" name="ZoneTexte 13"/>
            <p:cNvSpPr txBox="1"/>
            <p:nvPr/>
          </p:nvSpPr>
          <p:spPr>
            <a:xfrm>
              <a:off x="3358252" y="1013871"/>
              <a:ext cx="3883886"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BANCA Débit différé </a:t>
              </a:r>
              <a:r>
                <a:rPr lang="fr-FR" sz="1000" dirty="0" smtClean="0">
                  <a:solidFill>
                    <a:schemeClr val="tx1">
                      <a:lumMod val="50000"/>
                      <a:lumOff val="50000"/>
                    </a:schemeClr>
                  </a:solidFill>
                </a:rPr>
                <a:t>(volume à venir)</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détiennent une carte de paiement sans débit différé. L’objectif est de les équiper en carte avec DD</a:t>
              </a:r>
              <a:r>
                <a:rPr lang="fr-FR" sz="1000" dirty="0" smtClean="0">
                  <a:solidFill>
                    <a:schemeClr val="tx1">
                      <a:lumMod val="50000"/>
                      <a:lumOff val="50000"/>
                    </a:schemeClr>
                  </a:solidFill>
                  <a:latin typeface="+mj-lt"/>
                  <a:cs typeface="Arial" panose="020B0604020202020204" pitchFamily="34" charset="0"/>
                </a:rPr>
                <a:t>.</a:t>
              </a:r>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4292" y="1687703"/>
              <a:ext cx="3498779" cy="1114151"/>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200" b="1" dirty="0">
                  <a:solidFill>
                    <a:srgbClr val="C00000"/>
                  </a:solidFill>
                </a:rPr>
                <a:t>FAMILLE : </a:t>
              </a:r>
              <a:r>
                <a:rPr lang="fr-FR" sz="1000" dirty="0">
                  <a:solidFill>
                    <a:schemeClr val="tx1">
                      <a:lumMod val="50000"/>
                      <a:lumOff val="50000"/>
                    </a:schemeClr>
                  </a:solidFill>
                </a:rPr>
                <a:t>Que penseriez-vous de pouvoir bénéficier d’un tarif très avantageux en regroupant vos forfaits de comptes pour toute votre famille ?</a:t>
              </a:r>
            </a:p>
            <a:p>
              <a:pPr marL="171450" indent="-171450" algn="just">
                <a:spcBef>
                  <a:spcPct val="20000"/>
                </a:spcBef>
                <a:buClr>
                  <a:srgbClr val="C00000"/>
                </a:buClr>
                <a:buFont typeface="Wingdings" panose="05000000000000000000" pitchFamily="2" charset="2"/>
                <a:buChar char="§"/>
              </a:pPr>
              <a:r>
                <a:rPr lang="fr-FR" sz="1200" b="1" dirty="0" smtClean="0">
                  <a:solidFill>
                    <a:srgbClr val="C00000"/>
                  </a:solidFill>
                </a:rPr>
                <a:t>INDIVIDUEL </a:t>
              </a:r>
              <a:r>
                <a:rPr lang="fr-FR" sz="1200" b="1" dirty="0">
                  <a:solidFill>
                    <a:srgbClr val="C00000"/>
                  </a:solidFill>
                </a:rPr>
                <a:t>: </a:t>
              </a:r>
              <a:r>
                <a:rPr lang="fr-FR" sz="1000" dirty="0">
                  <a:solidFill>
                    <a:schemeClr val="tx1">
                      <a:lumMod val="50000"/>
                      <a:lumOff val="50000"/>
                    </a:schemeClr>
                  </a:solidFill>
                </a:rPr>
                <a:t>Pourquoi ne pas profiter de tous les services essentiels pour votre compte au quotidien et profiter de l’appli bancaire la mieux notée ?</a:t>
              </a:r>
            </a:p>
          </p:txBody>
        </p:sp>
        <p:sp>
          <p:nvSpPr>
            <p:cNvPr id="25" name="Rectangle 24"/>
            <p:cNvSpPr/>
            <p:nvPr/>
          </p:nvSpPr>
          <p:spPr>
            <a:xfrm>
              <a:off x="8182475" y="1112026"/>
              <a:ext cx="23488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49" name="Rectangle 48"/>
            <p:cNvSpPr/>
            <p:nvPr/>
          </p:nvSpPr>
          <p:spPr>
            <a:xfrm>
              <a:off x="1758943" y="4163518"/>
              <a:ext cx="1583583"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50" name="Picture 9" descr="C:\Users\A2173216\Desktop\offr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6304" y="4203770"/>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3" name="Rectangle à coins arrondis 62"/>
            <p:cNvSpPr/>
            <p:nvPr/>
          </p:nvSpPr>
          <p:spPr>
            <a:xfrm>
              <a:off x="8241999" y="3223253"/>
              <a:ext cx="2609758"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appétents</a:t>
              </a:r>
              <a:endParaRPr lang="fr-FR" sz="1200" b="1" dirty="0">
                <a:solidFill>
                  <a:srgbClr val="C00000"/>
                </a:solidFill>
                <a:latin typeface="+mj-lt"/>
                <a:cs typeface="Arial" panose="020B0604020202020204" pitchFamily="34" charset="0"/>
              </a:endParaRPr>
            </a:p>
          </p:txBody>
        </p:sp>
        <p:sp>
          <p:nvSpPr>
            <p:cNvPr id="40" name="ZoneTexte 39"/>
            <p:cNvSpPr txBox="1"/>
            <p:nvPr/>
          </p:nvSpPr>
          <p:spPr>
            <a:xfrm>
              <a:off x="3371388" y="1623097"/>
              <a:ext cx="3870750"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BANCA Visa Premier </a:t>
              </a:r>
              <a:r>
                <a:rPr lang="fr-FR" sz="1000" dirty="0">
                  <a:solidFill>
                    <a:schemeClr val="tx1">
                      <a:lumMod val="50000"/>
                      <a:lumOff val="50000"/>
                    </a:schemeClr>
                  </a:solidFill>
                </a:rPr>
                <a:t>(volume à venir)</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détiennent une carte Visa </a:t>
              </a:r>
              <a:r>
                <a:rPr lang="fr-FR" sz="1000" dirty="0" err="1">
                  <a:solidFill>
                    <a:schemeClr val="tx1">
                      <a:lumMod val="50000"/>
                      <a:lumOff val="50000"/>
                    </a:schemeClr>
                  </a:solidFill>
                  <a:latin typeface="+mj-lt"/>
                  <a:cs typeface="Arial" panose="020B0604020202020204" pitchFamily="34" charset="0"/>
                </a:rPr>
                <a:t>Classic</a:t>
              </a:r>
              <a:r>
                <a:rPr lang="fr-FR" sz="1000" dirty="0">
                  <a:solidFill>
                    <a:schemeClr val="tx1">
                      <a:lumMod val="50000"/>
                      <a:lumOff val="50000"/>
                    </a:schemeClr>
                  </a:solidFill>
                  <a:latin typeface="+mj-lt"/>
                  <a:cs typeface="Arial" panose="020B0604020202020204" pitchFamily="34" charset="0"/>
                </a:rPr>
                <a:t>.</a:t>
              </a:r>
            </a:p>
            <a:p>
              <a:pPr marL="179388" lvl="1" algn="just"/>
              <a:r>
                <a:rPr lang="fr-FR" sz="1000" dirty="0">
                  <a:solidFill>
                    <a:schemeClr val="tx1">
                      <a:lumMod val="50000"/>
                      <a:lumOff val="50000"/>
                    </a:schemeClr>
                  </a:solidFill>
                  <a:latin typeface="+mj-lt"/>
                  <a:cs typeface="Arial" panose="020B0604020202020204" pitchFamily="34" charset="0"/>
                </a:rPr>
                <a:t>L’objectif est de les équiper en VISA PREMIER </a:t>
              </a: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58" name="Rectangle 57">
            <a:hlinkClick r:id="rId4"/>
          </p:cNvPr>
          <p:cNvSpPr/>
          <p:nvPr/>
        </p:nvSpPr>
        <p:spPr>
          <a:xfrm>
            <a:off x="193125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59" name="Rectangle 58">
            <a:hlinkClick r:id="rId5"/>
          </p:cNvPr>
          <p:cNvSpPr/>
          <p:nvPr/>
        </p:nvSpPr>
        <p:spPr>
          <a:xfrm>
            <a:off x="415894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61" name="Rectangle 60">
            <a:hlinkClick r:id="rId6"/>
          </p:cNvPr>
          <p:cNvSpPr/>
          <p:nvPr/>
        </p:nvSpPr>
        <p:spPr>
          <a:xfrm>
            <a:off x="6467756"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7" action="ppaction://hlinksldjump"/>
          </p:cNvPr>
          <p:cNvSpPr/>
          <p:nvPr/>
        </p:nvSpPr>
        <p:spPr>
          <a:xfrm>
            <a:off x="8700004"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67"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8889" t="19753" r="15034" b="23429"/>
          <a:stretch/>
        </p:blipFill>
        <p:spPr bwMode="auto">
          <a:xfrm>
            <a:off x="3587905" y="6429800"/>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8889" t="19753" r="15034" b="23429"/>
          <a:stretch/>
        </p:blipFill>
        <p:spPr bwMode="auto">
          <a:xfrm>
            <a:off x="581512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8889" t="19753" r="15034" b="23429"/>
          <a:stretch/>
        </p:blipFill>
        <p:spPr bwMode="auto">
          <a:xfrm>
            <a:off x="8119382"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8889" t="19753" r="15034" b="23429"/>
          <a:stretch/>
        </p:blipFill>
        <p:spPr bwMode="auto">
          <a:xfrm>
            <a:off x="10351630"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4434" y="3950947"/>
            <a:ext cx="1270733" cy="1323439"/>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195 000 clients appétents</a:t>
            </a:r>
            <a:r>
              <a:rPr lang="fr-FR" sz="1000" dirty="0">
                <a:solidFill>
                  <a:schemeClr val="tx1">
                    <a:lumMod val="50000"/>
                    <a:lumOff val="50000"/>
                  </a:schemeClr>
                </a:solidFill>
              </a:rPr>
              <a:t> </a:t>
            </a:r>
            <a:r>
              <a:rPr lang="fr-FR" sz="1000" dirty="0" smtClean="0">
                <a:solidFill>
                  <a:schemeClr val="tx1">
                    <a:lumMod val="50000"/>
                    <a:lumOff val="50000"/>
                  </a:schemeClr>
                </a:solidFill>
              </a:rPr>
              <a:t>de la CEGEE, soit 50%, ne détiennent pas </a:t>
            </a:r>
            <a:r>
              <a:rPr lang="fr-FR" sz="1000" b="1" dirty="0" smtClean="0">
                <a:solidFill>
                  <a:srgbClr val="C00000"/>
                </a:solidFill>
              </a:rPr>
              <a:t>l’Univers Bancarisation</a:t>
            </a:r>
            <a:r>
              <a:rPr lang="fr-FR" sz="1000" dirty="0" smtClean="0">
                <a:solidFill>
                  <a:schemeClr val="tx1">
                    <a:lumMod val="50000"/>
                    <a:lumOff val="50000"/>
                  </a:schemeClr>
                </a:solidFill>
              </a:rPr>
              <a:t> et n’ont pas été vus en 2021.</a:t>
            </a:r>
          </a:p>
        </p:txBody>
      </p:sp>
      <p:sp>
        <p:nvSpPr>
          <p:cNvPr id="236" name="Rectangle 235"/>
          <p:cNvSpPr/>
          <p:nvPr/>
        </p:nvSpPr>
        <p:spPr>
          <a:xfrm>
            <a:off x="2706013" y="4118226"/>
            <a:ext cx="4701563" cy="954107"/>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Offre de bienvenue sur Formules (ouverture ou montée en gamme) : </a:t>
            </a:r>
            <a:r>
              <a:rPr lang="fr-FR" sz="1000" dirty="0" smtClean="0">
                <a:solidFill>
                  <a:schemeClr val="tx1">
                    <a:lumMod val="50000"/>
                    <a:lumOff val="50000"/>
                  </a:schemeClr>
                </a:solidFill>
              </a:rPr>
              <a:t>30</a:t>
            </a:r>
            <a:r>
              <a:rPr lang="fr-FR" sz="1000" dirty="0">
                <a:solidFill>
                  <a:schemeClr val="tx1">
                    <a:lumMod val="50000"/>
                    <a:lumOff val="50000"/>
                  </a:schemeClr>
                </a:solidFill>
              </a:rPr>
              <a:t>% de remise la </a:t>
            </a:r>
            <a:r>
              <a:rPr lang="fr-FR" sz="1000" dirty="0" smtClean="0">
                <a:solidFill>
                  <a:schemeClr val="tx1">
                    <a:lumMod val="50000"/>
                    <a:lumOff val="50000"/>
                  </a:schemeClr>
                </a:solidFill>
              </a:rPr>
              <a:t>1</a:t>
            </a:r>
            <a:r>
              <a:rPr lang="fr-FR" sz="1000" baseline="30000" dirty="0" smtClean="0">
                <a:solidFill>
                  <a:schemeClr val="tx1">
                    <a:lumMod val="50000"/>
                    <a:lumOff val="50000"/>
                  </a:schemeClr>
                </a:solidFill>
              </a:rPr>
              <a:t>ère</a:t>
            </a:r>
            <a:r>
              <a:rPr lang="fr-FR" sz="1000" dirty="0" smtClean="0">
                <a:solidFill>
                  <a:schemeClr val="tx1">
                    <a:lumMod val="50000"/>
                    <a:lumOff val="50000"/>
                  </a:schemeClr>
                </a:solidFill>
              </a:rPr>
              <a:t> année </a:t>
            </a:r>
            <a:r>
              <a:rPr lang="fr-FR" sz="1000" dirty="0">
                <a:solidFill>
                  <a:schemeClr val="tx1">
                    <a:lumMod val="50000"/>
                    <a:lumOff val="50000"/>
                  </a:schemeClr>
                </a:solidFill>
              </a:rPr>
              <a:t>si souscription d’une </a:t>
            </a:r>
            <a:r>
              <a:rPr lang="fr-FR" sz="1000" dirty="0" smtClean="0">
                <a:solidFill>
                  <a:schemeClr val="tx1">
                    <a:lumMod val="50000"/>
                    <a:lumOff val="50000"/>
                  </a:schemeClr>
                </a:solidFill>
              </a:rPr>
              <a:t>IZICARTE </a:t>
            </a:r>
            <a:r>
              <a:rPr lang="fr-FR" sz="1000" dirty="0">
                <a:solidFill>
                  <a:schemeClr val="tx1">
                    <a:lumMod val="50000"/>
                    <a:lumOff val="50000"/>
                  </a:schemeClr>
                </a:solidFill>
              </a:rPr>
              <a:t>Premier ou </a:t>
            </a:r>
            <a:r>
              <a:rPr lang="fr-FR" sz="1000" dirty="0" smtClean="0">
                <a:solidFill>
                  <a:schemeClr val="tx1">
                    <a:lumMod val="50000"/>
                    <a:lumOff val="50000"/>
                  </a:schemeClr>
                </a:solidFill>
              </a:rPr>
              <a:t>IZICARTE PLATINUM </a:t>
            </a:r>
            <a:r>
              <a:rPr lang="fr-FR" sz="1000" dirty="0">
                <a:solidFill>
                  <a:schemeClr val="tx1">
                    <a:lumMod val="50000"/>
                    <a:lumOff val="50000"/>
                  </a:schemeClr>
                </a:solidFill>
              </a:rPr>
              <a:t>ou </a:t>
            </a:r>
            <a:r>
              <a:rPr lang="fr-FR" sz="1000" dirty="0" smtClean="0">
                <a:solidFill>
                  <a:schemeClr val="tx1">
                    <a:lumMod val="50000"/>
                    <a:lumOff val="50000"/>
                  </a:schemeClr>
                </a:solidFill>
              </a:rPr>
              <a:t>VISA INFINITE avec </a:t>
            </a:r>
            <a:r>
              <a:rPr lang="fr-FR" sz="1000" dirty="0">
                <a:solidFill>
                  <a:schemeClr val="tx1">
                    <a:lumMod val="50000"/>
                    <a:lumOff val="50000"/>
                  </a:schemeClr>
                </a:solidFill>
              </a:rPr>
              <a:t>Débit différé</a:t>
            </a:r>
            <a:r>
              <a:rPr lang="fr-FR" sz="1000" dirty="0" smtClean="0">
                <a:solidFill>
                  <a:schemeClr val="tx1">
                    <a:lumMod val="50000"/>
                    <a:lumOff val="50000"/>
                  </a:schemeClr>
                </a:solidFill>
              </a:rPr>
              <a:t>.</a:t>
            </a:r>
          </a:p>
          <a:p>
            <a:endParaRPr lang="fr-FR" sz="1000" dirty="0">
              <a:solidFill>
                <a:schemeClr val="tx1">
                  <a:lumMod val="50000"/>
                  <a:lumOff val="50000"/>
                </a:schemeClr>
              </a:solidFill>
            </a:endParaRPr>
          </a:p>
          <a:p>
            <a:pPr marL="171450" indent="-171450">
              <a:buFont typeface="Wingdings" panose="05000000000000000000" pitchFamily="2" charset="2"/>
              <a:buChar char="§"/>
            </a:pPr>
            <a:r>
              <a:rPr lang="fr-FR" sz="1200" b="1" dirty="0" smtClean="0">
                <a:solidFill>
                  <a:schemeClr val="tx1">
                    <a:lumMod val="75000"/>
                    <a:lumOff val="25000"/>
                  </a:schemeClr>
                </a:solidFill>
              </a:rPr>
              <a:t>DOMILIS </a:t>
            </a:r>
            <a:r>
              <a:rPr lang="fr-FR" sz="1200" b="1" dirty="0">
                <a:solidFill>
                  <a:schemeClr val="tx1">
                    <a:lumMod val="75000"/>
                    <a:lumOff val="25000"/>
                  </a:schemeClr>
                </a:solidFill>
              </a:rPr>
              <a:t>: </a:t>
            </a:r>
            <a:r>
              <a:rPr lang="fr-FR" sz="1000" dirty="0">
                <a:solidFill>
                  <a:schemeClr val="tx1">
                    <a:lumMod val="50000"/>
                    <a:lumOff val="50000"/>
                  </a:schemeClr>
                </a:solidFill>
              </a:rPr>
              <a:t>50€ en bons d’achats </a:t>
            </a:r>
            <a:r>
              <a:rPr lang="fr-FR" sz="1000" dirty="0" smtClean="0">
                <a:solidFill>
                  <a:schemeClr val="tx1">
                    <a:lumMod val="50000"/>
                    <a:lumOff val="50000"/>
                  </a:schemeClr>
                </a:solidFill>
              </a:rPr>
              <a:t>ISILIS </a:t>
            </a:r>
            <a:r>
              <a:rPr lang="fr-FR" sz="1000" dirty="0">
                <a:solidFill>
                  <a:schemeClr val="tx1">
                    <a:lumMod val="50000"/>
                    <a:lumOff val="50000"/>
                  </a:schemeClr>
                </a:solidFill>
              </a:rPr>
              <a:t>(avec 3 organismes renseignés</a:t>
            </a:r>
            <a:r>
              <a:rPr lang="fr-FR" sz="1000" dirty="0" smtClean="0">
                <a:solidFill>
                  <a:schemeClr val="tx1">
                    <a:lumMod val="50000"/>
                    <a:lumOff val="50000"/>
                  </a:schemeClr>
                </a:solidFill>
              </a:rPr>
              <a:t>)</a:t>
            </a:r>
            <a:endParaRPr lang="fr-FR" sz="1000" dirty="0">
              <a:solidFill>
                <a:schemeClr val="tx1">
                  <a:lumMod val="50000"/>
                  <a:lumOff val="50000"/>
                </a:schemeClr>
              </a:solidFill>
            </a:endParaRPr>
          </a:p>
        </p:txBody>
      </p:sp>
      <p:sp>
        <p:nvSpPr>
          <p:cNvPr id="237" name="Rectangle 236"/>
          <p:cNvSpPr/>
          <p:nvPr/>
        </p:nvSpPr>
        <p:spPr>
          <a:xfrm>
            <a:off x="2707773" y="5214824"/>
            <a:ext cx="4658714" cy="1123384"/>
          </a:xfrm>
          <a:prstGeom prst="rect">
            <a:avLst/>
          </a:prstGeom>
          <a:noFill/>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Offre jeune / Formule Initiale ou confort avec une carte </a:t>
            </a:r>
            <a:r>
              <a:rPr lang="fr-FR" sz="1200" b="1" dirty="0" err="1">
                <a:solidFill>
                  <a:schemeClr val="tx1">
                    <a:lumMod val="75000"/>
                    <a:lumOff val="25000"/>
                  </a:schemeClr>
                </a:solidFill>
              </a:rPr>
              <a:t>Classic</a:t>
            </a:r>
            <a:r>
              <a:rPr lang="fr-FR" sz="1200" b="1" dirty="0">
                <a:solidFill>
                  <a:schemeClr val="tx1">
                    <a:lumMod val="75000"/>
                    <a:lumOff val="25000"/>
                  </a:schemeClr>
                </a:solidFill>
              </a:rPr>
              <a:t> :  </a:t>
            </a:r>
            <a:r>
              <a:rPr lang="fr-FR" sz="1000" dirty="0">
                <a:solidFill>
                  <a:schemeClr val="tx1">
                    <a:lumMod val="50000"/>
                    <a:lumOff val="50000"/>
                  </a:schemeClr>
                </a:solidFill>
              </a:rPr>
              <a:t>Gratuité 2 </a:t>
            </a:r>
            <a:r>
              <a:rPr lang="fr-FR" sz="1000" dirty="0" smtClean="0">
                <a:solidFill>
                  <a:schemeClr val="tx1">
                    <a:lumMod val="50000"/>
                    <a:lumOff val="50000"/>
                  </a:schemeClr>
                </a:solidFill>
              </a:rPr>
              <a:t>ANS</a:t>
            </a:r>
          </a:p>
          <a:p>
            <a:pPr marL="171450" indent="-171450">
              <a:buFont typeface="Wingdings" panose="05000000000000000000" pitchFamily="2" charset="2"/>
              <a:buChar char="§"/>
            </a:pPr>
            <a:endParaRPr lang="fr-FR" sz="1000" dirty="0" smtClean="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Offre jeune / Formule confort avec une carte Visa Premier :</a:t>
            </a:r>
            <a:r>
              <a:rPr lang="fr-FR" sz="1200" b="1" dirty="0">
                <a:solidFill>
                  <a:srgbClr val="C00000"/>
                </a:solidFill>
              </a:rPr>
              <a:t>  </a:t>
            </a:r>
            <a:r>
              <a:rPr lang="fr-FR" sz="1000" dirty="0">
                <a:solidFill>
                  <a:schemeClr val="tx1">
                    <a:lumMod val="50000"/>
                    <a:lumOff val="50000"/>
                  </a:schemeClr>
                </a:solidFill>
              </a:rPr>
              <a:t>1€ par mois pendant 2 ans</a:t>
            </a:r>
          </a:p>
          <a:p>
            <a:pPr marL="171450" indent="-171450">
              <a:buFont typeface="Wingdings" panose="05000000000000000000" pitchFamily="2" charset="2"/>
              <a:buChar char="q"/>
            </a:pPr>
            <a:endParaRPr lang="fr-FR" sz="1100" dirty="0">
              <a:solidFill>
                <a:schemeClr val="tx1">
                  <a:lumMod val="50000"/>
                  <a:lumOff val="50000"/>
                </a:schemeClr>
              </a:solidFill>
            </a:endParaRPr>
          </a:p>
        </p:txBody>
      </p:sp>
      <p:sp>
        <p:nvSpPr>
          <p:cNvPr id="238" name="ZoneTexte 237"/>
          <p:cNvSpPr txBox="1"/>
          <p:nvPr/>
        </p:nvSpPr>
        <p:spPr>
          <a:xfrm>
            <a:off x="2708725" y="2343848"/>
            <a:ext cx="4625875" cy="892552"/>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BANCA </a:t>
            </a:r>
            <a:r>
              <a:rPr lang="fr-FR" sz="1200" b="1" dirty="0" err="1">
                <a:solidFill>
                  <a:schemeClr val="tx1">
                    <a:lumMod val="75000"/>
                    <a:lumOff val="25000"/>
                  </a:schemeClr>
                </a:solidFill>
              </a:rPr>
              <a:t>Izicarte</a:t>
            </a:r>
            <a:r>
              <a:rPr lang="fr-FR" sz="1200" b="1" dirty="0">
                <a:solidFill>
                  <a:schemeClr val="tx1">
                    <a:lumMod val="75000"/>
                    <a:lumOff val="25000"/>
                  </a:schemeClr>
                </a:solidFill>
              </a:rPr>
              <a:t> sans réserve </a:t>
            </a:r>
            <a:r>
              <a:rPr lang="fr-FR" sz="1000" dirty="0">
                <a:solidFill>
                  <a:schemeClr val="tx1">
                    <a:lumMod val="50000"/>
                    <a:lumOff val="50000"/>
                  </a:schemeClr>
                </a:solidFill>
              </a:rPr>
              <a:t>(volume à venir)</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détiennent une IZICARTE sans réserve d’argent. Soit ils n’ont jamais eu de réserve (non mise en force) soit ils ont fermé leur réserve. Ils vont recevoir un </a:t>
            </a:r>
            <a:r>
              <a:rPr lang="fr-FR" sz="1000" dirty="0" smtClean="0">
                <a:solidFill>
                  <a:schemeClr val="tx1">
                    <a:lumMod val="50000"/>
                    <a:lumOff val="50000"/>
                  </a:schemeClr>
                </a:solidFill>
                <a:latin typeface="+mj-lt"/>
                <a:cs typeface="Arial" panose="020B0604020202020204" pitchFamily="34" charset="0"/>
              </a:rPr>
              <a:t>e-mail</a:t>
            </a:r>
            <a:r>
              <a:rPr lang="fr-FR" sz="1000" dirty="0">
                <a:solidFill>
                  <a:schemeClr val="tx1">
                    <a:lumMod val="50000"/>
                    <a:lumOff val="50000"/>
                  </a:schemeClr>
                </a:solidFill>
                <a:latin typeface="+mj-lt"/>
                <a:cs typeface="Arial" panose="020B0604020202020204" pitchFamily="34" charset="0"/>
              </a:rPr>
              <a:t>. L’objectif est de rencontrer c</a:t>
            </a:r>
            <a:r>
              <a:rPr lang="fr-FR" sz="1000" dirty="0" smtClean="0">
                <a:solidFill>
                  <a:schemeClr val="tx1">
                    <a:lumMod val="50000"/>
                    <a:lumOff val="50000"/>
                  </a:schemeClr>
                </a:solidFill>
                <a:latin typeface="+mj-lt"/>
                <a:cs typeface="Arial" panose="020B0604020202020204" pitchFamily="34" charset="0"/>
              </a:rPr>
              <a:t>es clients </a:t>
            </a:r>
            <a:r>
              <a:rPr lang="fr-FR" sz="1000" dirty="0">
                <a:solidFill>
                  <a:schemeClr val="tx1">
                    <a:lumMod val="50000"/>
                    <a:lumOff val="50000"/>
                  </a:schemeClr>
                </a:solidFill>
                <a:latin typeface="+mj-lt"/>
                <a:cs typeface="Arial" panose="020B0604020202020204" pitchFamily="34" charset="0"/>
              </a:rPr>
              <a:t>en vue d’adapter </a:t>
            </a:r>
            <a:r>
              <a:rPr lang="fr-FR" sz="1000" dirty="0" smtClean="0">
                <a:solidFill>
                  <a:schemeClr val="tx1">
                    <a:lumMod val="50000"/>
                    <a:lumOff val="50000"/>
                  </a:schemeClr>
                </a:solidFill>
                <a:latin typeface="+mj-lt"/>
                <a:cs typeface="Arial" panose="020B0604020202020204" pitchFamily="34" charset="0"/>
              </a:rPr>
              <a:t>leur </a:t>
            </a:r>
            <a:r>
              <a:rPr lang="fr-FR" sz="1000" dirty="0">
                <a:solidFill>
                  <a:schemeClr val="tx1">
                    <a:lumMod val="50000"/>
                    <a:lumOff val="50000"/>
                  </a:schemeClr>
                </a:solidFill>
                <a:latin typeface="+mj-lt"/>
                <a:cs typeface="Arial" panose="020B0604020202020204" pitchFamily="34" charset="0"/>
              </a:rPr>
              <a:t>équipement bancaire (MEG, DD…)</a:t>
            </a: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pSp>
        <p:nvGrpSpPr>
          <p:cNvPr id="70" name="Groupe 69"/>
          <p:cNvGrpSpPr/>
          <p:nvPr/>
        </p:nvGrpSpPr>
        <p:grpSpPr>
          <a:xfrm>
            <a:off x="2700018" y="3431141"/>
            <a:ext cx="4698289" cy="441808"/>
            <a:chOff x="2712340" y="2876196"/>
            <a:chExt cx="4698289" cy="441808"/>
          </a:xfrm>
        </p:grpSpPr>
        <p:sp>
          <p:nvSpPr>
            <p:cNvPr id="74" name="ZoneTexte 73"/>
            <p:cNvSpPr txBox="1"/>
            <p:nvPr/>
          </p:nvSpPr>
          <p:spPr>
            <a:xfrm>
              <a:off x="2712340" y="2887117"/>
              <a:ext cx="4698289"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sans Univers </a:t>
              </a:r>
              <a:r>
                <a:rPr lang="fr-FR" sz="1200" b="1" dirty="0" err="1" smtClean="0">
                  <a:solidFill>
                    <a:srgbClr val="C00000"/>
                  </a:solidFill>
                </a:rPr>
                <a:t>Banca</a:t>
              </a:r>
              <a:r>
                <a:rPr lang="fr-FR" sz="1200" b="1" dirty="0" smtClean="0">
                  <a:solidFill>
                    <a:srgbClr val="C00000"/>
                  </a:solidFill>
                </a:rPr>
                <a:t> :</a:t>
              </a:r>
            </a:p>
            <a:p>
              <a:pPr marL="179388"/>
              <a:r>
                <a:rPr lang="fr-FR" sz="1000" dirty="0" smtClean="0">
                  <a:solidFill>
                    <a:schemeClr val="tx1">
                      <a:lumMod val="50000"/>
                      <a:lumOff val="50000"/>
                    </a:schemeClr>
                  </a:solidFill>
                  <a:cs typeface="Arial" panose="020B0604020202020204" pitchFamily="34" charset="0"/>
                </a:rPr>
                <a:t>Vous pouvez filtrer et trier vos clients non équipés en Bancarisation.</a:t>
              </a:r>
              <a:endParaRPr lang="fr-FR" sz="1000" dirty="0">
                <a:solidFill>
                  <a:srgbClr val="C00000"/>
                </a:solidFill>
                <a:latin typeface="+mj-lt"/>
                <a:cs typeface="Arial" panose="020B0604020202020204" pitchFamily="34" charset="0"/>
              </a:endParaRPr>
            </a:p>
          </p:txBody>
        </p:sp>
        <p:pic>
          <p:nvPicPr>
            <p:cNvPr id="71" name="Image 70"/>
            <p:cNvPicPr>
              <a:picLocks noChangeAspect="1"/>
            </p:cNvPicPr>
            <p:nvPr/>
          </p:nvPicPr>
          <p:blipFill rotWithShape="1">
            <a:blip r:embed="rId9"/>
            <a:srcRect b="24945"/>
            <a:stretch/>
          </p:blipFill>
          <p:spPr>
            <a:xfrm>
              <a:off x="5354666" y="2906053"/>
              <a:ext cx="1268375" cy="225418"/>
            </a:xfrm>
            <a:prstGeom prst="rect">
              <a:avLst/>
            </a:prstGeom>
          </p:spPr>
        </p:pic>
        <p:pic>
          <p:nvPicPr>
            <p:cNvPr id="72" name="Image 71"/>
            <p:cNvPicPr>
              <a:picLocks noChangeAspect="1"/>
            </p:cNvPicPr>
            <p:nvPr/>
          </p:nvPicPr>
          <p:blipFill>
            <a:blip r:embed="rId10">
              <a:clrChange>
                <a:clrFrom>
                  <a:srgbClr val="E2DFE0"/>
                </a:clrFrom>
                <a:clrTo>
                  <a:srgbClr val="E2DFE0">
                    <a:alpha val="0"/>
                  </a:srgbClr>
                </a:clrTo>
              </a:clrChange>
            </a:blip>
            <a:stretch>
              <a:fillRect/>
            </a:stretch>
          </p:blipFill>
          <p:spPr>
            <a:xfrm>
              <a:off x="6639681" y="2876196"/>
              <a:ext cx="767268" cy="306151"/>
            </a:xfrm>
            <a:prstGeom prst="rect">
              <a:avLst/>
            </a:prstGeom>
          </p:spPr>
        </p:pic>
      </p:grpSp>
      <p:sp>
        <p:nvSpPr>
          <p:cNvPr id="75" name="Rectangle 74"/>
          <p:cNvSpPr/>
          <p:nvPr/>
        </p:nvSpPr>
        <p:spPr>
          <a:xfrm>
            <a:off x="859906" y="3428239"/>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graphicFrame>
        <p:nvGraphicFramePr>
          <p:cNvPr id="76" name="Graphique 75"/>
          <p:cNvGraphicFramePr/>
          <p:nvPr>
            <p:extLst/>
          </p:nvPr>
        </p:nvGraphicFramePr>
        <p:xfrm>
          <a:off x="8616013" y="3731243"/>
          <a:ext cx="1716988" cy="1908608"/>
        </p:xfrm>
        <a:graphic>
          <a:graphicData uri="http://schemas.openxmlformats.org/drawingml/2006/chart">
            <c:chart xmlns:c="http://schemas.openxmlformats.org/drawingml/2006/chart" xmlns:r="http://schemas.openxmlformats.org/officeDocument/2006/relationships" r:id="rId11"/>
          </a:graphicData>
        </a:graphic>
      </p:graphicFrame>
      <p:pic>
        <p:nvPicPr>
          <p:cNvPr id="102"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6926" y="5269581"/>
            <a:ext cx="218003" cy="262235"/>
          </a:xfrm>
          <a:prstGeom prst="rect">
            <a:avLst/>
          </a:prstGeom>
          <a:noFill/>
          <a:extLst>
            <a:ext uri="{909E8E84-426E-40DD-AFC4-6F175D3DCCD1}">
              <a14:hiddenFill xmlns:a14="http://schemas.microsoft.com/office/drawing/2010/main">
                <a:solidFill>
                  <a:srgbClr val="FFFFFF"/>
                </a:solidFill>
              </a14:hiddenFill>
            </a:ext>
          </a:extLst>
        </p:spPr>
      </p:pic>
      <p:pic>
        <p:nvPicPr>
          <p:cNvPr id="77" name="Image 76"/>
          <p:cNvPicPr/>
          <p:nvPr/>
        </p:nvPicPr>
        <p:blipFill rotWithShape="1">
          <a:blip r:embed="rId14">
            <a:extLst/>
          </a:blip>
          <a:srcRect l="39848" t="44992" r="45767" b="32072"/>
          <a:stretch/>
        </p:blipFill>
        <p:spPr bwMode="auto">
          <a:xfrm>
            <a:off x="2502853" y="4151481"/>
            <a:ext cx="290250" cy="245429"/>
          </a:xfrm>
          <a:prstGeom prst="rect">
            <a:avLst/>
          </a:prstGeom>
          <a:ln>
            <a:noFill/>
          </a:ln>
          <a:extLst>
            <a:ext uri="{53640926-AAD7-44D8-BBD7-CCE9431645EC}">
              <a14:shadowObscured xmlns:a14="http://schemas.microsoft.com/office/drawing/2010/main"/>
            </a:ext>
          </a:extLst>
        </p:spPr>
      </p:pic>
      <p:pic>
        <p:nvPicPr>
          <p:cNvPr id="103" name="Image 102"/>
          <p:cNvPicPr/>
          <p:nvPr/>
        </p:nvPicPr>
        <p:blipFill rotWithShape="1">
          <a:blip r:embed="rId14">
            <a:extLst/>
          </a:blip>
          <a:srcRect l="39848" t="44992" r="45767" b="32072"/>
          <a:stretch/>
        </p:blipFill>
        <p:spPr bwMode="auto">
          <a:xfrm>
            <a:off x="2497949" y="5263753"/>
            <a:ext cx="290250" cy="245429"/>
          </a:xfrm>
          <a:prstGeom prst="rect">
            <a:avLst/>
          </a:prstGeom>
          <a:ln>
            <a:noFill/>
          </a:ln>
          <a:extLst>
            <a:ext uri="{53640926-AAD7-44D8-BBD7-CCE9431645EC}">
              <a14:shadowObscured xmlns:a14="http://schemas.microsoft.com/office/drawing/2010/main"/>
            </a:ext>
          </a:extLst>
        </p:spPr>
      </p:pic>
      <p:pic>
        <p:nvPicPr>
          <p:cNvPr id="104" name="Image 103"/>
          <p:cNvPicPr/>
          <p:nvPr/>
        </p:nvPicPr>
        <p:blipFill rotWithShape="1">
          <a:blip r:embed="rId14">
            <a:extLst/>
          </a:blip>
          <a:srcRect l="39848" t="44992" r="45767" b="32072"/>
          <a:stretch/>
        </p:blipFill>
        <p:spPr bwMode="auto">
          <a:xfrm>
            <a:off x="2502366" y="5751907"/>
            <a:ext cx="290250" cy="245429"/>
          </a:xfrm>
          <a:prstGeom prst="rect">
            <a:avLst/>
          </a:prstGeom>
          <a:ln>
            <a:noFill/>
          </a:ln>
          <a:extLst>
            <a:ext uri="{53640926-AAD7-44D8-BBD7-CCE9431645EC}">
              <a14:shadowObscured xmlns:a14="http://schemas.microsoft.com/office/drawing/2010/main"/>
            </a:ext>
          </a:extLst>
        </p:spPr>
      </p:pic>
      <p:pic>
        <p:nvPicPr>
          <p:cNvPr id="105"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4537" y="5731017"/>
            <a:ext cx="218003" cy="262235"/>
          </a:xfrm>
          <a:prstGeom prst="rect">
            <a:avLst/>
          </a:prstGeom>
          <a:noFill/>
          <a:extLst>
            <a:ext uri="{909E8E84-426E-40DD-AFC4-6F175D3DCCD1}">
              <a14:hiddenFill xmlns:a14="http://schemas.microsoft.com/office/drawing/2010/main">
                <a:solidFill>
                  <a:srgbClr val="FFFFFF"/>
                </a:solidFill>
              </a14:hiddenFill>
            </a:ext>
          </a:extLst>
        </p:spPr>
      </p:pic>
      <p:pic>
        <p:nvPicPr>
          <p:cNvPr id="99" name="Image 98"/>
          <p:cNvPicPr/>
          <p:nvPr/>
        </p:nvPicPr>
        <p:blipFill rotWithShape="1">
          <a:blip r:embed="rId14">
            <a:extLst/>
          </a:blip>
          <a:srcRect l="39848" t="44992" r="45767" b="32072"/>
          <a:stretch/>
        </p:blipFill>
        <p:spPr bwMode="auto">
          <a:xfrm>
            <a:off x="2497949" y="4819537"/>
            <a:ext cx="290250" cy="2454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63520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Rectangle 76"/>
          <p:cNvSpPr/>
          <p:nvPr/>
        </p:nvSpPr>
        <p:spPr>
          <a:xfrm>
            <a:off x="170472" y="1062192"/>
            <a:ext cx="7265734" cy="2888755"/>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Crédit</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425" y="1185208"/>
            <a:ext cx="12014940" cy="5126041"/>
            <a:chOff x="1095131" y="1061999"/>
            <a:chExt cx="10097940" cy="5126041"/>
          </a:xfrm>
        </p:grpSpPr>
        <p:sp>
          <p:nvSpPr>
            <p:cNvPr id="14" name="ZoneTexte 13"/>
            <p:cNvSpPr txBox="1"/>
            <p:nvPr/>
          </p:nvSpPr>
          <p:spPr>
            <a:xfrm>
              <a:off x="3358252" y="1061999"/>
              <a:ext cx="3883886"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Potentiel conso synthèse </a:t>
              </a:r>
              <a:r>
                <a:rPr lang="fr-FR" sz="1200" b="1" dirty="0" err="1">
                  <a:solidFill>
                    <a:schemeClr val="tx1">
                      <a:lumMod val="75000"/>
                      <a:lumOff val="25000"/>
                    </a:schemeClr>
                  </a:solidFill>
                </a:rPr>
                <a:t>MySys</a:t>
              </a:r>
              <a:r>
                <a:rPr lang="fr-FR" sz="1200" b="1" dirty="0">
                  <a:solidFill>
                    <a:schemeClr val="tx1">
                      <a:lumMod val="75000"/>
                      <a:lumOff val="25000"/>
                    </a:schemeClr>
                  </a:solidFill>
                </a:rPr>
                <a:t> </a:t>
              </a:r>
              <a:r>
                <a:rPr lang="fr-FR" sz="1000" dirty="0">
                  <a:solidFill>
                    <a:schemeClr val="tx1">
                      <a:lumMod val="50000"/>
                      <a:lumOff val="50000"/>
                    </a:schemeClr>
                  </a:solidFill>
                </a:rPr>
                <a:t>(volume à venir)</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Tous nos clients sont scorés chaque semaine en estimant un montant potentiel de crédit conso pour leur permettre d’anticiper leurs projets.</a:t>
              </a:r>
            </a:p>
            <a:p>
              <a:pPr marL="179388" lvl="1" algn="just"/>
              <a:r>
                <a:rPr lang="fr-FR" sz="1000" dirty="0" smtClean="0">
                  <a:solidFill>
                    <a:schemeClr val="tx1">
                      <a:lumMod val="50000"/>
                      <a:lumOff val="50000"/>
                    </a:schemeClr>
                  </a:solidFill>
                  <a:latin typeface="+mj-lt"/>
                  <a:cs typeface="Arial" panose="020B0604020202020204" pitchFamily="34" charset="0"/>
                </a:rPr>
                <a:t>La cible </a:t>
              </a:r>
              <a:r>
                <a:rPr lang="fr-FR" sz="1000" dirty="0">
                  <a:solidFill>
                    <a:schemeClr val="tx1">
                      <a:lumMod val="50000"/>
                      <a:lumOff val="50000"/>
                    </a:schemeClr>
                  </a:solidFill>
                  <a:latin typeface="+mj-lt"/>
                  <a:cs typeface="Arial" panose="020B0604020202020204" pitchFamily="34" charset="0"/>
                </a:rPr>
                <a:t>restituée sur la </a:t>
              </a:r>
              <a:r>
                <a:rPr lang="fr-FR" sz="1000" dirty="0" smtClean="0">
                  <a:solidFill>
                    <a:schemeClr val="tx1">
                      <a:lumMod val="50000"/>
                      <a:lumOff val="50000"/>
                    </a:schemeClr>
                  </a:solidFill>
                  <a:latin typeface="+mj-lt"/>
                  <a:cs typeface="Arial" panose="020B0604020202020204" pitchFamily="34" charset="0"/>
                </a:rPr>
                <a:t>synthèse.</a:t>
              </a:r>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4292" y="1687703"/>
              <a:ext cx="3498779" cy="1077218"/>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Comment avez-vous prévu de préparer vos projets ?  </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Nous avons prévu des solutions spécifiques pour pallier vos besoins en cette période de crise.</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 Parce que préserver l’environnement est aussi important pour nous, nous avons mis en place des crédits spécifiques pour vous permettre de vous déplacer de façon éco responsable. </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40" name="ZoneTexte 39"/>
            <p:cNvSpPr txBox="1"/>
            <p:nvPr/>
          </p:nvSpPr>
          <p:spPr>
            <a:xfrm>
              <a:off x="3371388" y="1791545"/>
              <a:ext cx="3870750" cy="1200329"/>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Conso client </a:t>
              </a:r>
              <a:r>
                <a:rPr lang="fr-FR" sz="1200" b="1" dirty="0" err="1">
                  <a:solidFill>
                    <a:schemeClr val="tx1">
                      <a:lumMod val="75000"/>
                      <a:lumOff val="25000"/>
                    </a:schemeClr>
                  </a:solidFill>
                </a:rPr>
                <a:t>appétent</a:t>
              </a:r>
              <a:r>
                <a:rPr lang="fr-FR" sz="1200" b="1" dirty="0">
                  <a:solidFill>
                    <a:schemeClr val="tx1">
                      <a:lumMod val="75000"/>
                      <a:lumOff val="25000"/>
                    </a:schemeClr>
                  </a:solidFill>
                </a:rPr>
                <a:t> GAV </a:t>
              </a:r>
              <a:r>
                <a:rPr lang="fr-FR" sz="1000" dirty="0">
                  <a:solidFill>
                    <a:schemeClr val="tx1">
                      <a:lumMod val="50000"/>
                      <a:lumOff val="50000"/>
                    </a:schemeClr>
                  </a:solidFill>
                </a:rPr>
                <a:t>(volume à venir)</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présentent un prélèvement externe régulier d’un organisme de crédit.</a:t>
              </a:r>
            </a:p>
            <a:p>
              <a:pPr marL="179388" lvl="1" algn="just"/>
              <a:r>
                <a:rPr lang="fr-FR" sz="1000" dirty="0">
                  <a:solidFill>
                    <a:schemeClr val="tx1">
                      <a:lumMod val="50000"/>
                      <a:lumOff val="50000"/>
                    </a:schemeClr>
                  </a:solidFill>
                  <a:latin typeface="+mj-lt"/>
                  <a:cs typeface="Arial" panose="020B0604020202020204" pitchFamily="34" charset="0"/>
                </a:rPr>
                <a:t>L’objectif est de les contacter pour découvrir leurs projets et leur proposer nos offres de crédit</a:t>
              </a:r>
              <a:r>
                <a:rPr lang="fr-FR" sz="1000" dirty="0" smtClean="0">
                  <a:solidFill>
                    <a:schemeClr val="tx1">
                      <a:lumMod val="50000"/>
                      <a:lumOff val="50000"/>
                    </a:schemeClr>
                  </a:solidFill>
                  <a:latin typeface="+mj-lt"/>
                  <a:cs typeface="Arial" panose="020B0604020202020204" pitchFamily="34" charset="0"/>
                </a:rPr>
                <a:t>.</a:t>
              </a:r>
            </a:p>
            <a:p>
              <a:pPr marL="179388" lvl="1" algn="just"/>
              <a:endParaRPr lang="fr-FR" sz="1000" dirty="0">
                <a:solidFill>
                  <a:schemeClr val="tx1">
                    <a:lumMod val="50000"/>
                    <a:lumOff val="50000"/>
                  </a:schemeClr>
                </a:solidFill>
                <a:latin typeface="+mj-lt"/>
                <a:cs typeface="Arial" panose="020B0604020202020204" pitchFamily="34" charset="0"/>
              </a:endParaRPr>
            </a:p>
            <a:p>
              <a:pPr marL="179388" lvl="1" algn="just"/>
              <a:endParaRPr lang="fr-FR" sz="1000" dirty="0">
                <a:solidFill>
                  <a:schemeClr val="tx1">
                    <a:lumMod val="50000"/>
                    <a:lumOff val="50000"/>
                  </a:schemeClr>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58" name="Rectangle 57">
            <a:hlinkClick r:id="rId3"/>
          </p:cNvPr>
          <p:cNvSpPr/>
          <p:nvPr/>
        </p:nvSpPr>
        <p:spPr>
          <a:xfrm>
            <a:off x="193125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59" name="Rectangle 58">
            <a:hlinkClick r:id="rId4"/>
          </p:cNvPr>
          <p:cNvSpPr/>
          <p:nvPr/>
        </p:nvSpPr>
        <p:spPr>
          <a:xfrm>
            <a:off x="415894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61" name="Rectangle 60">
            <a:hlinkClick r:id="rId5"/>
          </p:cNvPr>
          <p:cNvSpPr/>
          <p:nvPr/>
        </p:nvSpPr>
        <p:spPr>
          <a:xfrm>
            <a:off x="6467756"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6" action="ppaction://hlinksldjump"/>
          </p:cNvPr>
          <p:cNvSpPr/>
          <p:nvPr/>
        </p:nvSpPr>
        <p:spPr>
          <a:xfrm>
            <a:off x="8700004"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67"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3587905" y="6429800"/>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581512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8119382"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10351630"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83281" y="3950081"/>
            <a:ext cx="1222124" cy="1169551"/>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276 000 clients appétents</a:t>
            </a:r>
            <a:r>
              <a:rPr lang="fr-FR" sz="1000" dirty="0">
                <a:solidFill>
                  <a:schemeClr val="tx1">
                    <a:lumMod val="50000"/>
                    <a:lumOff val="50000"/>
                  </a:schemeClr>
                </a:solidFill>
              </a:rPr>
              <a:t> </a:t>
            </a:r>
            <a:r>
              <a:rPr lang="fr-FR" sz="1000" dirty="0" smtClean="0">
                <a:solidFill>
                  <a:schemeClr val="tx1">
                    <a:lumMod val="50000"/>
                    <a:lumOff val="50000"/>
                  </a:schemeClr>
                </a:solidFill>
              </a:rPr>
              <a:t>de la CEGEE, soit 70%, ne détiennent pas </a:t>
            </a:r>
            <a:r>
              <a:rPr lang="fr-FR" sz="1000" b="1" dirty="0" smtClean="0">
                <a:solidFill>
                  <a:srgbClr val="C00000"/>
                </a:solidFill>
              </a:rPr>
              <a:t>l’Univers Crédit </a:t>
            </a:r>
            <a:r>
              <a:rPr lang="fr-FR" sz="1000" dirty="0" smtClean="0">
                <a:solidFill>
                  <a:schemeClr val="tx1">
                    <a:lumMod val="50000"/>
                    <a:lumOff val="50000"/>
                  </a:schemeClr>
                </a:solidFill>
              </a:rPr>
              <a:t>et n’ont pas été vus en 2021.</a:t>
            </a:r>
          </a:p>
        </p:txBody>
      </p:sp>
      <p:sp>
        <p:nvSpPr>
          <p:cNvPr id="236" name="Rectangle 235"/>
          <p:cNvSpPr/>
          <p:nvPr/>
        </p:nvSpPr>
        <p:spPr>
          <a:xfrm>
            <a:off x="2711972" y="4219774"/>
            <a:ext cx="4701563" cy="646331"/>
          </a:xfrm>
          <a:prstGeom prst="rect">
            <a:avLst/>
          </a:prstGeom>
        </p:spPr>
        <p:txBody>
          <a:bodyPr wrap="square">
            <a:spAutoFit/>
          </a:bodyPr>
          <a:lstStyle/>
          <a:p>
            <a:pPr marL="171450" indent="-171450">
              <a:lnSpc>
                <a:spcPct val="150000"/>
              </a:lnSpc>
              <a:buFont typeface="Wingdings" panose="05000000000000000000" pitchFamily="2" charset="2"/>
              <a:buChar char="§"/>
            </a:pPr>
            <a:r>
              <a:rPr lang="fr-FR" sz="1200" b="1" dirty="0" smtClean="0">
                <a:solidFill>
                  <a:schemeClr val="tx1">
                    <a:lumMod val="75000"/>
                    <a:lumOff val="25000"/>
                  </a:schemeClr>
                </a:solidFill>
              </a:rPr>
              <a:t>Location Longue Durée : </a:t>
            </a:r>
            <a:r>
              <a:rPr lang="fr-FR" sz="1100" dirty="0" smtClean="0">
                <a:solidFill>
                  <a:schemeClr val="tx1">
                    <a:lumMod val="50000"/>
                    <a:lumOff val="50000"/>
                  </a:schemeClr>
                </a:solidFill>
              </a:rPr>
              <a:t>lancement très prochainement</a:t>
            </a:r>
          </a:p>
          <a:p>
            <a:pPr marL="171450" indent="-171450">
              <a:lnSpc>
                <a:spcPct val="150000"/>
              </a:lnSpc>
              <a:buFont typeface="Wingdings" panose="05000000000000000000" pitchFamily="2" charset="2"/>
              <a:buChar char="§"/>
            </a:pPr>
            <a:r>
              <a:rPr lang="fr-FR" sz="1200" b="1" dirty="0" smtClean="0">
                <a:solidFill>
                  <a:schemeClr val="tx1">
                    <a:lumMod val="75000"/>
                    <a:lumOff val="25000"/>
                  </a:schemeClr>
                </a:solidFill>
              </a:rPr>
              <a:t>Nouvelle offre ADE </a:t>
            </a:r>
            <a:r>
              <a:rPr lang="fr-FR" sz="1200" b="1" dirty="0">
                <a:solidFill>
                  <a:schemeClr val="tx1">
                    <a:lumMod val="75000"/>
                    <a:lumOff val="25000"/>
                  </a:schemeClr>
                </a:solidFill>
              </a:rPr>
              <a:t>crédit </a:t>
            </a:r>
            <a:r>
              <a:rPr lang="fr-FR" sz="1200" b="1" dirty="0" smtClean="0">
                <a:solidFill>
                  <a:schemeClr val="tx1">
                    <a:lumMod val="75000"/>
                    <a:lumOff val="25000"/>
                  </a:schemeClr>
                </a:solidFill>
              </a:rPr>
              <a:t>immobilier </a:t>
            </a:r>
            <a:r>
              <a:rPr lang="fr-FR" sz="1200" b="1" dirty="0">
                <a:solidFill>
                  <a:schemeClr val="tx1">
                    <a:lumMod val="75000"/>
                    <a:lumOff val="25000"/>
                  </a:schemeClr>
                </a:solidFill>
              </a:rPr>
              <a:t>: </a:t>
            </a:r>
            <a:r>
              <a:rPr lang="fr-FR" sz="1100" dirty="0">
                <a:solidFill>
                  <a:schemeClr val="tx1">
                    <a:lumMod val="50000"/>
                    <a:lumOff val="50000"/>
                  </a:schemeClr>
                </a:solidFill>
              </a:rPr>
              <a:t>lancement </a:t>
            </a:r>
            <a:r>
              <a:rPr lang="fr-FR" sz="1100" dirty="0" smtClean="0">
                <a:solidFill>
                  <a:schemeClr val="tx1">
                    <a:lumMod val="50000"/>
                    <a:lumOff val="50000"/>
                  </a:schemeClr>
                </a:solidFill>
              </a:rPr>
              <a:t>courant juin</a:t>
            </a:r>
            <a:endParaRPr lang="fr-FR" sz="1100" dirty="0">
              <a:solidFill>
                <a:schemeClr val="tx1">
                  <a:lumMod val="50000"/>
                  <a:lumOff val="50000"/>
                </a:schemeClr>
              </a:solidFill>
            </a:endParaRPr>
          </a:p>
        </p:txBody>
      </p:sp>
      <p:sp>
        <p:nvSpPr>
          <p:cNvPr id="237" name="Rectangle 236"/>
          <p:cNvSpPr/>
          <p:nvPr/>
        </p:nvSpPr>
        <p:spPr>
          <a:xfrm>
            <a:off x="2713459" y="5099510"/>
            <a:ext cx="4658714" cy="1061829"/>
          </a:xfrm>
          <a:prstGeom prst="rect">
            <a:avLst/>
          </a:prstGeom>
          <a:noFill/>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Crédit Étudiant/Apprenti :  </a:t>
            </a:r>
          </a:p>
          <a:p>
            <a:pPr marL="628650" lvl="1" indent="-171450">
              <a:buFont typeface="Wingdings" panose="05000000000000000000" pitchFamily="2" charset="2"/>
              <a:buChar char="§"/>
            </a:pPr>
            <a:r>
              <a:rPr lang="fr-FR" sz="1000" dirty="0" smtClean="0">
                <a:solidFill>
                  <a:schemeClr val="tx1">
                    <a:lumMod val="50000"/>
                    <a:lumOff val="50000"/>
                  </a:schemeClr>
                </a:solidFill>
              </a:rPr>
              <a:t>Jusqu’à 5.000</a:t>
            </a:r>
            <a:r>
              <a:rPr lang="fr-FR" sz="1000" dirty="0">
                <a:solidFill>
                  <a:schemeClr val="tx1">
                    <a:lumMod val="50000"/>
                    <a:lumOff val="50000"/>
                  </a:schemeClr>
                </a:solidFill>
              </a:rPr>
              <a:t>€ à </a:t>
            </a:r>
            <a:r>
              <a:rPr lang="fr-FR" sz="1400" b="1" dirty="0">
                <a:solidFill>
                  <a:srgbClr val="C00000"/>
                </a:solidFill>
              </a:rPr>
              <a:t>0%</a:t>
            </a:r>
          </a:p>
          <a:p>
            <a:pPr marL="628650" lvl="1" indent="-171450">
              <a:buFont typeface="Wingdings" panose="05000000000000000000" pitchFamily="2" charset="2"/>
              <a:buChar char="§"/>
            </a:pPr>
            <a:r>
              <a:rPr lang="fr-FR" sz="1000" dirty="0" smtClean="0">
                <a:solidFill>
                  <a:schemeClr val="tx1">
                    <a:lumMod val="50000"/>
                    <a:lumOff val="50000"/>
                  </a:schemeClr>
                </a:solidFill>
              </a:rPr>
              <a:t>Jusqu’à 60.000</a:t>
            </a:r>
            <a:r>
              <a:rPr lang="fr-FR" sz="1000" dirty="0">
                <a:solidFill>
                  <a:schemeClr val="tx1">
                    <a:lumMod val="50000"/>
                    <a:lumOff val="50000"/>
                  </a:schemeClr>
                </a:solidFill>
              </a:rPr>
              <a:t>€ </a:t>
            </a:r>
            <a:r>
              <a:rPr lang="fr-FR" sz="1000" dirty="0" smtClean="0">
                <a:solidFill>
                  <a:schemeClr val="tx1">
                    <a:lumMod val="50000"/>
                    <a:lumOff val="50000"/>
                  </a:schemeClr>
                </a:solidFill>
              </a:rPr>
              <a:t>à </a:t>
            </a:r>
            <a:r>
              <a:rPr lang="fr-FR" sz="1400" b="1" dirty="0">
                <a:solidFill>
                  <a:srgbClr val="C00000"/>
                </a:solidFill>
              </a:rPr>
              <a:t>0,90</a:t>
            </a:r>
            <a:r>
              <a:rPr lang="fr-FR" sz="1400" b="1" dirty="0" smtClean="0">
                <a:solidFill>
                  <a:srgbClr val="C00000"/>
                </a:solidFill>
              </a:rPr>
              <a:t>%</a:t>
            </a:r>
          </a:p>
          <a:p>
            <a:pPr lvl="1"/>
            <a:endParaRPr lang="fr-FR" sz="11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Prêt pour avancer : </a:t>
            </a:r>
            <a:r>
              <a:rPr lang="fr-FR" sz="1050" dirty="0">
                <a:solidFill>
                  <a:schemeClr val="tx1">
                    <a:lumMod val="50000"/>
                    <a:lumOff val="50000"/>
                  </a:schemeClr>
                </a:solidFill>
              </a:rPr>
              <a:t>taux à 1,90%</a:t>
            </a: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pSp>
        <p:nvGrpSpPr>
          <p:cNvPr id="10" name="Groupe 9"/>
          <p:cNvGrpSpPr/>
          <p:nvPr/>
        </p:nvGrpSpPr>
        <p:grpSpPr>
          <a:xfrm>
            <a:off x="2701830" y="3338646"/>
            <a:ext cx="4698289" cy="494358"/>
            <a:chOff x="2712340" y="2886706"/>
            <a:chExt cx="4698289" cy="494358"/>
          </a:xfrm>
        </p:grpSpPr>
        <p:pic>
          <p:nvPicPr>
            <p:cNvPr id="8" name="Image 7"/>
            <p:cNvPicPr>
              <a:picLocks noChangeAspect="1"/>
            </p:cNvPicPr>
            <p:nvPr/>
          </p:nvPicPr>
          <p:blipFill rotWithShape="1">
            <a:blip r:embed="rId8"/>
            <a:srcRect b="24945"/>
            <a:stretch/>
          </p:blipFill>
          <p:spPr>
            <a:xfrm>
              <a:off x="5354666" y="2927073"/>
              <a:ext cx="1268375" cy="225418"/>
            </a:xfrm>
            <a:prstGeom prst="rect">
              <a:avLst/>
            </a:prstGeom>
          </p:spPr>
        </p:pic>
        <p:pic>
          <p:nvPicPr>
            <p:cNvPr id="9" name="Image 8"/>
            <p:cNvPicPr>
              <a:picLocks noChangeAspect="1"/>
            </p:cNvPicPr>
            <p:nvPr/>
          </p:nvPicPr>
          <p:blipFill>
            <a:blip r:embed="rId9">
              <a:clrChange>
                <a:clrFrom>
                  <a:srgbClr val="E2DFE0"/>
                </a:clrFrom>
                <a:clrTo>
                  <a:srgbClr val="E2DFE0">
                    <a:alpha val="0"/>
                  </a:srgbClr>
                </a:clrTo>
              </a:clrChange>
            </a:blip>
            <a:stretch>
              <a:fillRect/>
            </a:stretch>
          </p:blipFill>
          <p:spPr>
            <a:xfrm>
              <a:off x="6639681" y="2886706"/>
              <a:ext cx="767268" cy="306151"/>
            </a:xfrm>
            <a:prstGeom prst="rect">
              <a:avLst/>
            </a:prstGeom>
          </p:spPr>
        </p:pic>
        <p:sp>
          <p:nvSpPr>
            <p:cNvPr id="74" name="ZoneTexte 73"/>
            <p:cNvSpPr txBox="1"/>
            <p:nvPr/>
          </p:nvSpPr>
          <p:spPr>
            <a:xfrm>
              <a:off x="2712340" y="2950177"/>
              <a:ext cx="4698289"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sans Univers Crédit :</a:t>
              </a:r>
            </a:p>
            <a:p>
              <a:pPr marL="179388"/>
              <a:r>
                <a:rPr lang="fr-FR" sz="1000" dirty="0" smtClean="0">
                  <a:solidFill>
                    <a:schemeClr val="tx1">
                      <a:lumMod val="50000"/>
                      <a:lumOff val="50000"/>
                    </a:schemeClr>
                  </a:solidFill>
                  <a:cs typeface="Arial" panose="020B0604020202020204" pitchFamily="34" charset="0"/>
                </a:rPr>
                <a:t>Vous pouvez filtrer et trier vos clients non en équipés en crédit.</a:t>
              </a:r>
              <a:endParaRPr lang="fr-FR" sz="1000" dirty="0">
                <a:solidFill>
                  <a:srgbClr val="C00000"/>
                </a:solidFill>
                <a:latin typeface="+mj-lt"/>
                <a:cs typeface="Arial" panose="020B0604020202020204" pitchFamily="34" charset="0"/>
              </a:endParaRPr>
            </a:p>
          </p:txBody>
        </p:sp>
      </p:grpSp>
      <p:graphicFrame>
        <p:nvGraphicFramePr>
          <p:cNvPr id="75" name="Graphique 74"/>
          <p:cNvGraphicFramePr/>
          <p:nvPr>
            <p:extLst/>
          </p:nvPr>
        </p:nvGraphicFramePr>
        <p:xfrm>
          <a:off x="8631270" y="3740390"/>
          <a:ext cx="1708347" cy="1867482"/>
        </p:xfrm>
        <a:graphic>
          <a:graphicData uri="http://schemas.openxmlformats.org/drawingml/2006/chart">
            <c:chart xmlns:c="http://schemas.openxmlformats.org/drawingml/2006/chart" xmlns:r="http://schemas.openxmlformats.org/officeDocument/2006/relationships" r:id="rId10"/>
          </a:graphicData>
        </a:graphic>
      </p:graphicFrame>
      <p:sp>
        <p:nvSpPr>
          <p:cNvPr id="101" name="Rectangle 100"/>
          <p:cNvSpPr/>
          <p:nvPr/>
        </p:nvSpPr>
        <p:spPr>
          <a:xfrm>
            <a:off x="8429385" y="1235235"/>
            <a:ext cx="27947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sp>
        <p:nvSpPr>
          <p:cNvPr id="102" name="Rectangle à coins arrondis 101"/>
          <p:cNvSpPr/>
          <p:nvPr/>
        </p:nvSpPr>
        <p:spPr>
          <a:xfrm>
            <a:off x="8500209" y="3346462"/>
            <a:ext cx="3105196"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appétents</a:t>
            </a:r>
            <a:endParaRPr lang="fr-FR" sz="1200" b="1" dirty="0">
              <a:solidFill>
                <a:srgbClr val="C00000"/>
              </a:solidFill>
              <a:latin typeface="+mj-lt"/>
              <a:cs typeface="Arial" panose="020B0604020202020204" pitchFamily="34" charset="0"/>
            </a:endParaRPr>
          </a:p>
        </p:txBody>
      </p:sp>
      <p:sp>
        <p:nvSpPr>
          <p:cNvPr id="103" name="Rectangle 102"/>
          <p:cNvSpPr/>
          <p:nvPr/>
        </p:nvSpPr>
        <p:spPr>
          <a:xfrm>
            <a:off x="786406" y="4286727"/>
            <a:ext cx="1884212"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104" name="Picture 9" descr="C:\Users\A2173216\Desktop\offr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sp>
        <p:nvSpPr>
          <p:cNvPr id="105" name="Rectangle 104"/>
          <p:cNvSpPr/>
          <p:nvPr/>
        </p:nvSpPr>
        <p:spPr>
          <a:xfrm>
            <a:off x="859906" y="3428239"/>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pic>
        <p:nvPicPr>
          <p:cNvPr id="110"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6926" y="5122437"/>
            <a:ext cx="218003" cy="262235"/>
          </a:xfrm>
          <a:prstGeom prst="rect">
            <a:avLst/>
          </a:prstGeom>
          <a:noFill/>
          <a:extLst>
            <a:ext uri="{909E8E84-426E-40DD-AFC4-6F175D3DCCD1}">
              <a14:hiddenFill xmlns:a14="http://schemas.microsoft.com/office/drawing/2010/main">
                <a:solidFill>
                  <a:srgbClr val="FFFFFF"/>
                </a:solidFill>
              </a14:hiddenFill>
            </a:ext>
          </a:extLst>
        </p:spPr>
      </p:pic>
      <p:pic>
        <p:nvPicPr>
          <p:cNvPr id="111" name="Image 110"/>
          <p:cNvPicPr/>
          <p:nvPr/>
        </p:nvPicPr>
        <p:blipFill rotWithShape="1">
          <a:blip r:embed="rId14">
            <a:extLst/>
          </a:blip>
          <a:srcRect l="39848" t="44992" r="45767" b="32072"/>
          <a:stretch/>
        </p:blipFill>
        <p:spPr bwMode="auto">
          <a:xfrm>
            <a:off x="2502853" y="4309139"/>
            <a:ext cx="290250" cy="245429"/>
          </a:xfrm>
          <a:prstGeom prst="rect">
            <a:avLst/>
          </a:prstGeom>
          <a:ln>
            <a:noFill/>
          </a:ln>
          <a:extLst>
            <a:ext uri="{53640926-AAD7-44D8-BBD7-CCE9431645EC}">
              <a14:shadowObscured xmlns:a14="http://schemas.microsoft.com/office/drawing/2010/main"/>
            </a:ext>
          </a:extLst>
        </p:spPr>
      </p:pic>
      <p:pic>
        <p:nvPicPr>
          <p:cNvPr id="113" name="Image 112"/>
          <p:cNvPicPr/>
          <p:nvPr/>
        </p:nvPicPr>
        <p:blipFill rotWithShape="1">
          <a:blip r:embed="rId14">
            <a:extLst/>
          </a:blip>
          <a:srcRect l="39848" t="44992" r="45767" b="32072"/>
          <a:stretch/>
        </p:blipFill>
        <p:spPr bwMode="auto">
          <a:xfrm>
            <a:off x="2497949" y="5116608"/>
            <a:ext cx="290250" cy="245429"/>
          </a:xfrm>
          <a:prstGeom prst="rect">
            <a:avLst/>
          </a:prstGeom>
          <a:ln>
            <a:noFill/>
          </a:ln>
          <a:extLst>
            <a:ext uri="{53640926-AAD7-44D8-BBD7-CCE9431645EC}">
              <a14:shadowObscured xmlns:a14="http://schemas.microsoft.com/office/drawing/2010/main"/>
            </a:ext>
          </a:extLst>
        </p:spPr>
      </p:pic>
      <p:pic>
        <p:nvPicPr>
          <p:cNvPr id="114" name="Image 113"/>
          <p:cNvPicPr/>
          <p:nvPr/>
        </p:nvPicPr>
        <p:blipFill rotWithShape="1">
          <a:blip r:embed="rId14">
            <a:extLst/>
          </a:blip>
          <a:srcRect l="39848" t="44992" r="45767" b="32072"/>
          <a:stretch/>
        </p:blipFill>
        <p:spPr bwMode="auto">
          <a:xfrm>
            <a:off x="2502366" y="5909561"/>
            <a:ext cx="290250" cy="245429"/>
          </a:xfrm>
          <a:prstGeom prst="rect">
            <a:avLst/>
          </a:prstGeom>
          <a:ln>
            <a:noFill/>
          </a:ln>
          <a:extLst>
            <a:ext uri="{53640926-AAD7-44D8-BBD7-CCE9431645EC}">
              <a14:shadowObscured xmlns:a14="http://schemas.microsoft.com/office/drawing/2010/main"/>
            </a:ext>
          </a:extLst>
        </p:spPr>
      </p:pic>
      <p:pic>
        <p:nvPicPr>
          <p:cNvPr id="115"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4537" y="5909690"/>
            <a:ext cx="218003" cy="262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824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00"/>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Rectangle 101"/>
          <p:cNvSpPr/>
          <p:nvPr/>
        </p:nvSpPr>
        <p:spPr>
          <a:xfrm>
            <a:off x="170472" y="1062192"/>
            <a:ext cx="7265734" cy="2888755"/>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Assurance &amp; Prévoyance </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425" y="1137080"/>
            <a:ext cx="12014940" cy="5174169"/>
            <a:chOff x="1095131" y="1013871"/>
            <a:chExt cx="10097940" cy="5174169"/>
          </a:xfrm>
        </p:grpSpPr>
        <p:sp>
          <p:nvSpPr>
            <p:cNvPr id="14" name="ZoneTexte 13"/>
            <p:cNvSpPr txBox="1"/>
            <p:nvPr/>
          </p:nvSpPr>
          <p:spPr>
            <a:xfrm>
              <a:off x="3358252" y="1013871"/>
              <a:ext cx="3883886"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IARD Bilan Mono </a:t>
              </a:r>
              <a:r>
                <a:rPr lang="fr-FR" sz="1000" dirty="0">
                  <a:solidFill>
                    <a:schemeClr val="tx1">
                      <a:lumMod val="50000"/>
                      <a:lumOff val="50000"/>
                    </a:schemeClr>
                  </a:solidFill>
                </a:rPr>
                <a:t>(volume à venir)</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a:t>
              </a:r>
              <a:r>
                <a:rPr lang="fr-FR" sz="1000" dirty="0" smtClean="0">
                  <a:solidFill>
                    <a:schemeClr val="tx1">
                      <a:lumMod val="50000"/>
                      <a:lumOff val="50000"/>
                    </a:schemeClr>
                  </a:solidFill>
                  <a:latin typeface="+mj-lt"/>
                  <a:cs typeface="Arial" panose="020B0604020202020204" pitchFamily="34" charset="0"/>
                </a:rPr>
                <a:t>ne détiennent qu’un </a:t>
              </a:r>
              <a:r>
                <a:rPr lang="fr-FR" sz="1000" dirty="0">
                  <a:solidFill>
                    <a:schemeClr val="tx1">
                      <a:lumMod val="50000"/>
                      <a:lumOff val="50000"/>
                    </a:schemeClr>
                  </a:solidFill>
                  <a:latin typeface="+mj-lt"/>
                  <a:cs typeface="Arial" panose="020B0604020202020204" pitchFamily="34" charset="0"/>
                </a:rPr>
                <a:t>contrat d’assurance IARD en CEGEE. </a:t>
              </a:r>
              <a:r>
                <a:rPr lang="fr-FR" sz="1000" dirty="0" smtClean="0">
                  <a:solidFill>
                    <a:schemeClr val="tx1">
                      <a:lumMod val="50000"/>
                      <a:lumOff val="50000"/>
                    </a:schemeClr>
                  </a:solidFill>
                  <a:latin typeface="+mj-lt"/>
                  <a:cs typeface="Arial" panose="020B0604020202020204" pitchFamily="34" charset="0"/>
                </a:rPr>
                <a:t>Ils </a:t>
              </a:r>
              <a:r>
                <a:rPr lang="fr-FR" sz="1000" dirty="0">
                  <a:solidFill>
                    <a:schemeClr val="tx1">
                      <a:lumMod val="50000"/>
                      <a:lumOff val="50000"/>
                    </a:schemeClr>
                  </a:solidFill>
                  <a:latin typeface="+mj-lt"/>
                  <a:cs typeface="Arial" panose="020B0604020202020204" pitchFamily="34" charset="0"/>
                </a:rPr>
                <a:t>n’ont pas été vus depuis 12 </a:t>
              </a:r>
              <a:r>
                <a:rPr lang="fr-FR" sz="1000" dirty="0" smtClean="0">
                  <a:solidFill>
                    <a:schemeClr val="tx1">
                      <a:lumMod val="50000"/>
                      <a:lumOff val="50000"/>
                    </a:schemeClr>
                  </a:solidFill>
                  <a:latin typeface="+mj-lt"/>
                  <a:cs typeface="Arial" panose="020B0604020202020204" pitchFamily="34" charset="0"/>
                </a:rPr>
                <a:t>mois. C’est </a:t>
              </a:r>
              <a:r>
                <a:rPr lang="fr-FR" sz="1000" dirty="0">
                  <a:solidFill>
                    <a:schemeClr val="tx1">
                      <a:lumMod val="50000"/>
                      <a:lumOff val="50000"/>
                    </a:schemeClr>
                  </a:solidFill>
                  <a:latin typeface="+mj-lt"/>
                  <a:cs typeface="Arial" panose="020B0604020202020204" pitchFamily="34" charset="0"/>
                </a:rPr>
                <a:t>le moment de les contacter pour leur proposer un bilan de protection financière et nos remises </a:t>
              </a:r>
              <a:r>
                <a:rPr lang="fr-FR" sz="1000" dirty="0" smtClean="0">
                  <a:solidFill>
                    <a:schemeClr val="tx1">
                      <a:lumMod val="50000"/>
                      <a:lumOff val="50000"/>
                    </a:schemeClr>
                  </a:solidFill>
                  <a:latin typeface="+mj-lt"/>
                  <a:cs typeface="Arial" panose="020B0604020202020204" pitchFamily="34" charset="0"/>
                </a:rPr>
                <a:t>fidélisation.</a:t>
              </a:r>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4292" y="1687703"/>
              <a:ext cx="3498779" cy="1231106"/>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Votre voiture est assurée en Tous Risques ? [si oui] Et vous, vous êtes aussi assuré en Tous risques ? </a:t>
              </a:r>
              <a:endParaRPr lang="fr-FR" sz="1000" dirty="0" smtClean="0">
                <a:solidFill>
                  <a:schemeClr val="tx1">
                    <a:lumMod val="50000"/>
                    <a:lumOff val="50000"/>
                  </a:schemeClr>
                </a:solidFill>
              </a:endParaRP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Est-ce que votre habitation est également couverte en Tous Risques?</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Et pour nos clients de + de 60 ans : En cas d’accident garanti, grâce aux garanties d’assistance, vous pouvez rester chez vous et ne pas déranger vos proches. Qu’en pensez-vous </a:t>
              </a:r>
              <a:r>
                <a:rPr lang="fr-FR" sz="1000" dirty="0" smtClean="0">
                  <a:solidFill>
                    <a:schemeClr val="tx1">
                      <a:lumMod val="50000"/>
                      <a:lumOff val="50000"/>
                    </a:schemeClr>
                  </a:solidFill>
                </a:rPr>
                <a:t>?</a:t>
              </a:r>
              <a:endParaRPr lang="fr-FR" sz="1000" dirty="0">
                <a:solidFill>
                  <a:schemeClr val="tx1">
                    <a:lumMod val="50000"/>
                    <a:lumOff val="50000"/>
                  </a:schemeClr>
                </a:solidFill>
              </a:endParaRP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40" name="ZoneTexte 39"/>
            <p:cNvSpPr txBox="1"/>
            <p:nvPr/>
          </p:nvSpPr>
          <p:spPr>
            <a:xfrm>
              <a:off x="3371388" y="1743417"/>
              <a:ext cx="3870750"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IARD Appétents </a:t>
              </a:r>
              <a:r>
                <a:rPr lang="fr-FR" sz="1200" b="1" dirty="0" smtClean="0">
                  <a:solidFill>
                    <a:schemeClr val="tx1">
                      <a:lumMod val="75000"/>
                      <a:lumOff val="25000"/>
                    </a:schemeClr>
                  </a:solidFill>
                </a:rPr>
                <a:t>GAV </a:t>
              </a:r>
              <a:r>
                <a:rPr lang="fr-FR" sz="1000" dirty="0">
                  <a:solidFill>
                    <a:schemeClr val="tx1">
                      <a:lumMod val="50000"/>
                      <a:lumOff val="50000"/>
                    </a:schemeClr>
                  </a:solidFill>
                </a:rPr>
                <a:t>(volume à venir)</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de moins de 64 ans </a:t>
              </a:r>
              <a:r>
                <a:rPr lang="fr-FR" sz="1000" dirty="0" smtClean="0">
                  <a:solidFill>
                    <a:schemeClr val="tx1">
                      <a:lumMod val="50000"/>
                      <a:lumOff val="50000"/>
                    </a:schemeClr>
                  </a:solidFill>
                  <a:latin typeface="+mj-lt"/>
                  <a:cs typeface="Arial" panose="020B0604020202020204" pitchFamily="34" charset="0"/>
                </a:rPr>
                <a:t>ont </a:t>
              </a:r>
              <a:r>
                <a:rPr lang="fr-FR" sz="1000" dirty="0">
                  <a:solidFill>
                    <a:schemeClr val="tx1">
                      <a:lumMod val="50000"/>
                      <a:lumOff val="50000"/>
                    </a:schemeClr>
                  </a:solidFill>
                  <a:latin typeface="+mj-lt"/>
                  <a:cs typeface="Arial" panose="020B0604020202020204" pitchFamily="34" charset="0"/>
                </a:rPr>
                <a:t>effectué un achat </a:t>
              </a:r>
              <a:r>
                <a:rPr lang="fr-FR" sz="1000" dirty="0" smtClean="0">
                  <a:solidFill>
                    <a:schemeClr val="tx1">
                      <a:lumMod val="50000"/>
                      <a:lumOff val="50000"/>
                    </a:schemeClr>
                  </a:solidFill>
                  <a:latin typeface="+mj-lt"/>
                  <a:cs typeface="Arial" panose="020B0604020202020204" pitchFamily="34" charset="0"/>
                </a:rPr>
                <a:t>de </a:t>
              </a:r>
              <a:r>
                <a:rPr lang="fr-FR" sz="1000" dirty="0">
                  <a:solidFill>
                    <a:schemeClr val="tx1">
                      <a:lumMod val="50000"/>
                      <a:lumOff val="50000"/>
                    </a:schemeClr>
                  </a:solidFill>
                  <a:latin typeface="+mj-lt"/>
                  <a:cs typeface="Arial" panose="020B0604020202020204" pitchFamily="34" charset="0"/>
                </a:rPr>
                <a:t>bricolage ou de </a:t>
              </a:r>
              <a:r>
                <a:rPr lang="fr-FR" sz="1000" dirty="0" smtClean="0">
                  <a:solidFill>
                    <a:schemeClr val="tx1">
                      <a:lumMod val="50000"/>
                      <a:lumOff val="50000"/>
                    </a:schemeClr>
                  </a:solidFill>
                  <a:latin typeface="+mj-lt"/>
                  <a:cs typeface="Arial" panose="020B0604020202020204" pitchFamily="34" charset="0"/>
                </a:rPr>
                <a:t>sport.</a:t>
              </a:r>
              <a:endParaRPr lang="fr-FR" sz="1000" dirty="0">
                <a:solidFill>
                  <a:schemeClr val="tx1">
                    <a:lumMod val="50000"/>
                    <a:lumOff val="50000"/>
                  </a:schemeClr>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58" name="Rectangle 57">
            <a:hlinkClick r:id="rId3"/>
          </p:cNvPr>
          <p:cNvSpPr/>
          <p:nvPr/>
        </p:nvSpPr>
        <p:spPr>
          <a:xfrm>
            <a:off x="193125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59" name="Rectangle 58">
            <a:hlinkClick r:id="rId4"/>
          </p:cNvPr>
          <p:cNvSpPr/>
          <p:nvPr/>
        </p:nvSpPr>
        <p:spPr>
          <a:xfrm>
            <a:off x="415894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61" name="Rectangle 60">
            <a:hlinkClick r:id="rId5"/>
          </p:cNvPr>
          <p:cNvSpPr/>
          <p:nvPr/>
        </p:nvSpPr>
        <p:spPr>
          <a:xfrm>
            <a:off x="6467756"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6" action="ppaction://hlinksldjump"/>
          </p:cNvPr>
          <p:cNvSpPr/>
          <p:nvPr/>
        </p:nvSpPr>
        <p:spPr>
          <a:xfrm>
            <a:off x="8700004"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67"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3587905" y="6429800"/>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581512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8119382"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10351630"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6772" y="3943134"/>
            <a:ext cx="1228634" cy="1323439"/>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324 000 clients appétents</a:t>
            </a:r>
            <a:r>
              <a:rPr lang="fr-FR" sz="1000" dirty="0">
                <a:solidFill>
                  <a:schemeClr val="tx1">
                    <a:lumMod val="50000"/>
                    <a:lumOff val="50000"/>
                  </a:schemeClr>
                </a:solidFill>
              </a:rPr>
              <a:t> </a:t>
            </a:r>
            <a:r>
              <a:rPr lang="fr-FR" sz="1000" dirty="0" smtClean="0">
                <a:solidFill>
                  <a:schemeClr val="tx1">
                    <a:lumMod val="50000"/>
                    <a:lumOff val="50000"/>
                  </a:schemeClr>
                </a:solidFill>
              </a:rPr>
              <a:t>de la CEGEE, soit 82%, ne détiennent pas </a:t>
            </a:r>
            <a:r>
              <a:rPr lang="fr-FR" sz="1000" b="1" dirty="0" smtClean="0">
                <a:solidFill>
                  <a:srgbClr val="C00000"/>
                </a:solidFill>
              </a:rPr>
              <a:t>l’Univers Assurance</a:t>
            </a:r>
            <a:r>
              <a:rPr lang="fr-FR" sz="1000" dirty="0">
                <a:solidFill>
                  <a:schemeClr val="tx1">
                    <a:lumMod val="50000"/>
                    <a:lumOff val="50000"/>
                  </a:schemeClr>
                </a:solidFill>
              </a:rPr>
              <a:t> </a:t>
            </a:r>
            <a:r>
              <a:rPr lang="fr-FR" sz="1000" dirty="0" smtClean="0">
                <a:solidFill>
                  <a:schemeClr val="tx1">
                    <a:lumMod val="50000"/>
                    <a:lumOff val="50000"/>
                  </a:schemeClr>
                </a:solidFill>
              </a:rPr>
              <a:t>et n’ont pas été vus en 2021.</a:t>
            </a:r>
          </a:p>
        </p:txBody>
      </p:sp>
      <p:sp>
        <p:nvSpPr>
          <p:cNvPr id="236" name="Rectangle 235"/>
          <p:cNvSpPr/>
          <p:nvPr/>
        </p:nvSpPr>
        <p:spPr>
          <a:xfrm>
            <a:off x="2700018" y="4211972"/>
            <a:ext cx="4701563" cy="984885"/>
          </a:xfrm>
          <a:prstGeom prst="rect">
            <a:avLst/>
          </a:prstGeom>
        </p:spPr>
        <p:txBody>
          <a:bodyPr wrap="square">
            <a:spAutoFit/>
          </a:bodyPr>
          <a:lstStyle/>
          <a:p>
            <a:pPr marL="171450" indent="-171450">
              <a:lnSpc>
                <a:spcPct val="150000"/>
              </a:lnSpc>
              <a:buFont typeface="Wingdings" panose="05000000000000000000" pitchFamily="2" charset="2"/>
              <a:buChar char="§"/>
            </a:pPr>
            <a:r>
              <a:rPr lang="fr-FR" sz="1200" b="1" dirty="0" err="1" smtClean="0">
                <a:solidFill>
                  <a:schemeClr val="tx1">
                    <a:lumMod val="75000"/>
                    <a:lumOff val="25000"/>
                  </a:schemeClr>
                </a:solidFill>
              </a:rPr>
              <a:t>Sécur’Famille</a:t>
            </a:r>
            <a:r>
              <a:rPr lang="fr-FR" sz="1200" b="1" dirty="0" smtClean="0">
                <a:solidFill>
                  <a:schemeClr val="tx1">
                    <a:lumMod val="75000"/>
                    <a:lumOff val="25000"/>
                  </a:schemeClr>
                </a:solidFill>
              </a:rPr>
              <a:t> 2 : </a:t>
            </a:r>
            <a:r>
              <a:rPr lang="fr-FR" sz="1000" dirty="0">
                <a:solidFill>
                  <a:schemeClr val="tx1">
                    <a:lumMod val="50000"/>
                    <a:lumOff val="50000"/>
                  </a:schemeClr>
                </a:solidFill>
              </a:rPr>
              <a:t>2 mois offerts du </a:t>
            </a:r>
            <a:r>
              <a:rPr lang="fr-FR" sz="1000" dirty="0" smtClean="0">
                <a:solidFill>
                  <a:schemeClr val="tx1">
                    <a:lumMod val="50000"/>
                    <a:lumOff val="50000"/>
                  </a:schemeClr>
                </a:solidFill>
              </a:rPr>
              <a:t>1</a:t>
            </a:r>
            <a:r>
              <a:rPr lang="fr-FR" sz="1000" baseline="30000" dirty="0" smtClean="0">
                <a:solidFill>
                  <a:schemeClr val="tx1">
                    <a:lumMod val="50000"/>
                    <a:lumOff val="50000"/>
                  </a:schemeClr>
                </a:solidFill>
              </a:rPr>
              <a:t>er</a:t>
            </a:r>
            <a:r>
              <a:rPr lang="fr-FR" sz="1000" dirty="0" smtClean="0">
                <a:solidFill>
                  <a:schemeClr val="tx1">
                    <a:lumMod val="50000"/>
                    <a:lumOff val="50000"/>
                  </a:schemeClr>
                </a:solidFill>
              </a:rPr>
              <a:t> avril </a:t>
            </a:r>
            <a:r>
              <a:rPr lang="fr-FR" sz="1000" dirty="0">
                <a:solidFill>
                  <a:schemeClr val="tx1">
                    <a:lumMod val="50000"/>
                    <a:lumOff val="50000"/>
                  </a:schemeClr>
                </a:solidFill>
              </a:rPr>
              <a:t>au 31 mai </a:t>
            </a:r>
            <a:r>
              <a:rPr lang="fr-FR" sz="1000" dirty="0" smtClean="0">
                <a:solidFill>
                  <a:schemeClr val="tx1">
                    <a:lumMod val="50000"/>
                    <a:lumOff val="50000"/>
                  </a:schemeClr>
                </a:solidFill>
              </a:rPr>
              <a:t>2021</a:t>
            </a:r>
            <a:endParaRPr lang="fr-FR" sz="1000" dirty="0">
              <a:solidFill>
                <a:schemeClr val="tx1">
                  <a:lumMod val="50000"/>
                  <a:lumOff val="50000"/>
                </a:schemeClr>
              </a:solidFill>
            </a:endParaRPr>
          </a:p>
          <a:p>
            <a:pPr marL="171450" indent="-171450">
              <a:lnSpc>
                <a:spcPct val="150000"/>
              </a:lnSpc>
              <a:buFont typeface="Wingdings" panose="05000000000000000000" pitchFamily="2" charset="2"/>
              <a:buChar char="§"/>
            </a:pPr>
            <a:r>
              <a:rPr lang="fr-FR" sz="1200" b="1" dirty="0" smtClean="0">
                <a:solidFill>
                  <a:schemeClr val="tx1">
                    <a:lumMod val="75000"/>
                    <a:lumOff val="25000"/>
                  </a:schemeClr>
                </a:solidFill>
              </a:rPr>
              <a:t>Auto, MRH et GAV : </a:t>
            </a:r>
            <a:r>
              <a:rPr lang="fr-FR" sz="1000" dirty="0">
                <a:solidFill>
                  <a:schemeClr val="tx1">
                    <a:lumMod val="50000"/>
                    <a:lumOff val="50000"/>
                  </a:schemeClr>
                </a:solidFill>
              </a:rPr>
              <a:t>Remise </a:t>
            </a:r>
            <a:r>
              <a:rPr lang="fr-FR" sz="1000" dirty="0" smtClean="0">
                <a:solidFill>
                  <a:schemeClr val="tx1">
                    <a:lumMod val="50000"/>
                    <a:lumOff val="50000"/>
                  </a:schemeClr>
                </a:solidFill>
              </a:rPr>
              <a:t>fidélisation de 5 % </a:t>
            </a:r>
            <a:r>
              <a:rPr lang="fr-FR" sz="1000" dirty="0">
                <a:solidFill>
                  <a:schemeClr val="tx1">
                    <a:lumMod val="50000"/>
                    <a:lumOff val="50000"/>
                  </a:schemeClr>
                </a:solidFill>
              </a:rPr>
              <a:t>accordée à </a:t>
            </a:r>
            <a:r>
              <a:rPr lang="fr-FR" sz="1000" dirty="0" smtClean="0">
                <a:solidFill>
                  <a:schemeClr val="tx1">
                    <a:lumMod val="50000"/>
                    <a:lumOff val="50000"/>
                  </a:schemeClr>
                </a:solidFill>
              </a:rPr>
              <a:t>vie</a:t>
            </a:r>
            <a:endParaRPr lang="fr-FR" sz="1000" dirty="0">
              <a:solidFill>
                <a:schemeClr val="tx1">
                  <a:lumMod val="50000"/>
                  <a:lumOff val="50000"/>
                </a:schemeClr>
              </a:solidFill>
            </a:endParaRPr>
          </a:p>
          <a:p>
            <a:pPr marL="171450" indent="-171450">
              <a:buFont typeface="Wingdings" panose="05000000000000000000" pitchFamily="2" charset="2"/>
              <a:buChar char="§"/>
            </a:pPr>
            <a:r>
              <a:rPr lang="fr-FR" sz="1200" b="1" dirty="0" smtClean="0">
                <a:solidFill>
                  <a:schemeClr val="tx1">
                    <a:lumMod val="75000"/>
                    <a:lumOff val="25000"/>
                  </a:schemeClr>
                </a:solidFill>
              </a:rPr>
              <a:t>2 ROUES : </a:t>
            </a:r>
            <a:r>
              <a:rPr lang="fr-FR" sz="1000" dirty="0">
                <a:solidFill>
                  <a:schemeClr val="tx1">
                    <a:lumMod val="50000"/>
                    <a:lumOff val="50000"/>
                  </a:schemeClr>
                </a:solidFill>
              </a:rPr>
              <a:t>Remise de 15% si détention </a:t>
            </a:r>
            <a:r>
              <a:rPr lang="fr-FR" sz="1000" dirty="0" smtClean="0">
                <a:solidFill>
                  <a:schemeClr val="tx1">
                    <a:lumMod val="50000"/>
                    <a:lumOff val="50000"/>
                  </a:schemeClr>
                </a:solidFill>
              </a:rPr>
              <a:t>d’un contrat </a:t>
            </a:r>
            <a:r>
              <a:rPr lang="fr-FR" sz="1000" dirty="0">
                <a:solidFill>
                  <a:schemeClr val="tx1">
                    <a:lumMod val="50000"/>
                    <a:lumOff val="50000"/>
                  </a:schemeClr>
                </a:solidFill>
              </a:rPr>
              <a:t>AUTO (et pouvant aller jusqu’à 33% sur les cyclos ou scooter &lt; 50cm3</a:t>
            </a:r>
          </a:p>
        </p:txBody>
      </p:sp>
      <p:sp>
        <p:nvSpPr>
          <p:cNvPr id="237" name="Rectangle 236"/>
          <p:cNvSpPr/>
          <p:nvPr/>
        </p:nvSpPr>
        <p:spPr>
          <a:xfrm>
            <a:off x="2693863" y="5342618"/>
            <a:ext cx="4658714" cy="738664"/>
          </a:xfrm>
          <a:prstGeom prst="rect">
            <a:avLst/>
          </a:prstGeom>
          <a:noFill/>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Jeunes – MRH et santé :  </a:t>
            </a:r>
            <a:r>
              <a:rPr lang="fr-FR" sz="1000" dirty="0">
                <a:solidFill>
                  <a:schemeClr val="tx1">
                    <a:lumMod val="50000"/>
                    <a:lumOff val="50000"/>
                  </a:schemeClr>
                </a:solidFill>
              </a:rPr>
              <a:t>2 mois offerts pour toute nouvelle souscription du 01/06 au 31/07/2021 inclus pour un assuré de moins de 29 ans d’un contrat Assurance Habitation en formule Initial ou d’un contrat Garantie Santé Côté JE (toutes les formules). </a:t>
            </a:r>
          </a:p>
        </p:txBody>
      </p:sp>
      <p:sp>
        <p:nvSpPr>
          <p:cNvPr id="238" name="ZoneTexte 237"/>
          <p:cNvSpPr txBox="1"/>
          <p:nvPr/>
        </p:nvSpPr>
        <p:spPr>
          <a:xfrm>
            <a:off x="2708725" y="2416040"/>
            <a:ext cx="4625875"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IARD Equipement GAV </a:t>
            </a:r>
            <a:r>
              <a:rPr lang="fr-FR" sz="1200" b="1" dirty="0" smtClean="0">
                <a:solidFill>
                  <a:schemeClr val="tx1">
                    <a:lumMod val="75000"/>
                    <a:lumOff val="25000"/>
                  </a:schemeClr>
                </a:solidFill>
              </a:rPr>
              <a:t>Sénior </a:t>
            </a:r>
            <a:r>
              <a:rPr lang="fr-FR" sz="1000" dirty="0">
                <a:solidFill>
                  <a:schemeClr val="tx1">
                    <a:lumMod val="50000"/>
                    <a:lumOff val="50000"/>
                  </a:schemeClr>
                </a:solidFill>
              </a:rPr>
              <a:t>(volume à venir)</a:t>
            </a:r>
            <a:endParaRPr lang="fr-FR" sz="1000" dirty="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Ces clients sont âgés de 55 à 64 ans. Les séniors sont les 1</a:t>
            </a:r>
            <a:r>
              <a:rPr lang="fr-FR" sz="1000" baseline="30000" dirty="0" smtClean="0">
                <a:solidFill>
                  <a:schemeClr val="tx1">
                    <a:lumMod val="50000"/>
                    <a:lumOff val="50000"/>
                  </a:schemeClr>
                </a:solidFill>
                <a:latin typeface="+mj-lt"/>
                <a:cs typeface="Arial" panose="020B0604020202020204" pitchFamily="34" charset="0"/>
              </a:rPr>
              <a:t>ers</a:t>
            </a:r>
            <a:r>
              <a:rPr lang="fr-FR" sz="1000" dirty="0" smtClean="0">
                <a:solidFill>
                  <a:schemeClr val="tx1">
                    <a:lumMod val="50000"/>
                    <a:lumOff val="50000"/>
                  </a:schemeClr>
                </a:solidFill>
                <a:latin typeface="+mj-lt"/>
                <a:cs typeface="Arial" panose="020B0604020202020204" pitchFamily="34" charset="0"/>
              </a:rPr>
              <a:t> concernés par les accidents de la vie courante.</a:t>
            </a:r>
            <a:endParaRPr lang="fr-FR" sz="1000" dirty="0">
              <a:solidFill>
                <a:schemeClr val="tx1">
                  <a:lumMod val="50000"/>
                  <a:lumOff val="50000"/>
                </a:schemeClr>
              </a:solidFill>
              <a:latin typeface="+mj-lt"/>
              <a:cs typeface="Arial" panose="020B0604020202020204" pitchFamily="34" charset="0"/>
            </a:endParaRPr>
          </a:p>
        </p:txBody>
      </p:sp>
      <p:sp>
        <p:nvSpPr>
          <p:cNvPr id="239" name="ZoneTexte 238"/>
          <p:cNvSpPr txBox="1"/>
          <p:nvPr/>
        </p:nvSpPr>
        <p:spPr>
          <a:xfrm>
            <a:off x="2693843" y="2973509"/>
            <a:ext cx="4616693"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PREV Equipement </a:t>
            </a:r>
            <a:r>
              <a:rPr lang="fr-FR" sz="1200" b="1" dirty="0" err="1">
                <a:solidFill>
                  <a:schemeClr val="tx1">
                    <a:lumMod val="75000"/>
                    <a:lumOff val="25000"/>
                  </a:schemeClr>
                </a:solidFill>
              </a:rPr>
              <a:t>Sécur’Famille</a:t>
            </a:r>
            <a:r>
              <a:rPr lang="fr-FR" sz="1200" b="1" dirty="0">
                <a:solidFill>
                  <a:schemeClr val="tx1">
                    <a:lumMod val="75000"/>
                    <a:lumOff val="25000"/>
                  </a:schemeClr>
                </a:solidFill>
              </a:rPr>
              <a:t> </a:t>
            </a:r>
            <a:r>
              <a:rPr lang="fr-FR" sz="1200" b="1" dirty="0" smtClean="0">
                <a:solidFill>
                  <a:schemeClr val="tx1">
                    <a:lumMod val="75000"/>
                    <a:lumOff val="25000"/>
                  </a:schemeClr>
                </a:solidFill>
              </a:rPr>
              <a:t>2 </a:t>
            </a:r>
            <a:r>
              <a:rPr lang="fr-FR" sz="1000" dirty="0">
                <a:solidFill>
                  <a:schemeClr val="tx1">
                    <a:lumMod val="50000"/>
                    <a:lumOff val="50000"/>
                  </a:schemeClr>
                </a:solidFill>
              </a:rPr>
              <a:t>(volume à venir)</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a:t>
            </a:r>
            <a:r>
              <a:rPr lang="fr-FR" sz="1000" dirty="0" smtClean="0">
                <a:solidFill>
                  <a:schemeClr val="tx1">
                    <a:lumMod val="50000"/>
                    <a:lumOff val="50000"/>
                  </a:schemeClr>
                </a:solidFill>
                <a:latin typeface="+mj-lt"/>
                <a:cs typeface="Arial" panose="020B0604020202020204" pitchFamily="34" charset="0"/>
              </a:rPr>
              <a:t>âgés </a:t>
            </a:r>
            <a:r>
              <a:rPr lang="fr-FR" sz="1000" dirty="0">
                <a:solidFill>
                  <a:schemeClr val="tx1">
                    <a:lumMod val="50000"/>
                    <a:lumOff val="50000"/>
                  </a:schemeClr>
                </a:solidFill>
                <a:latin typeface="+mj-lt"/>
                <a:cs typeface="Arial" panose="020B0604020202020204" pitchFamily="34" charset="0"/>
              </a:rPr>
              <a:t>de 30 à 50 </a:t>
            </a:r>
            <a:r>
              <a:rPr lang="fr-FR" sz="1000" dirty="0" smtClean="0">
                <a:solidFill>
                  <a:schemeClr val="tx1">
                    <a:lumMod val="50000"/>
                    <a:lumOff val="50000"/>
                  </a:schemeClr>
                </a:solidFill>
                <a:latin typeface="+mj-lt"/>
                <a:cs typeface="Arial" panose="020B0604020202020204" pitchFamily="34" charset="0"/>
              </a:rPr>
              <a:t>ans, sont </a:t>
            </a:r>
            <a:r>
              <a:rPr lang="fr-FR" sz="1000" dirty="0">
                <a:solidFill>
                  <a:schemeClr val="tx1">
                    <a:lumMod val="50000"/>
                    <a:lumOff val="50000"/>
                  </a:schemeClr>
                </a:solidFill>
                <a:latin typeface="+mj-lt"/>
                <a:cs typeface="Arial" panose="020B0604020202020204" pitchFamily="34" charset="0"/>
              </a:rPr>
              <a:t>des clients à potentiel ou </a:t>
            </a:r>
            <a:r>
              <a:rPr lang="fr-FR" sz="1000" dirty="0" smtClean="0">
                <a:solidFill>
                  <a:schemeClr val="tx1">
                    <a:lumMod val="50000"/>
                    <a:lumOff val="50000"/>
                  </a:schemeClr>
                </a:solidFill>
                <a:latin typeface="+mj-lt"/>
                <a:cs typeface="Arial" panose="020B0604020202020204" pitchFamily="34" charset="0"/>
              </a:rPr>
              <a:t>premium avec </a:t>
            </a:r>
            <a:r>
              <a:rPr lang="fr-FR" sz="1000" dirty="0">
                <a:solidFill>
                  <a:schemeClr val="tx1">
                    <a:lumMod val="50000"/>
                    <a:lumOff val="50000"/>
                  </a:schemeClr>
                </a:solidFill>
                <a:latin typeface="+mj-lt"/>
                <a:cs typeface="Arial" panose="020B0604020202020204" pitchFamily="34" charset="0"/>
              </a:rPr>
              <a:t>des enfants. Ils détiennent un contrat IARD mais pas de </a:t>
            </a:r>
            <a:r>
              <a:rPr lang="fr-FR" sz="1000" dirty="0" smtClean="0">
                <a:solidFill>
                  <a:schemeClr val="tx1">
                    <a:lumMod val="50000"/>
                    <a:lumOff val="50000"/>
                  </a:schemeClr>
                </a:solidFill>
                <a:latin typeface="+mj-lt"/>
                <a:cs typeface="Arial" panose="020B0604020202020204" pitchFamily="34" charset="0"/>
              </a:rPr>
              <a:t>prévoyance.</a:t>
            </a:r>
            <a:endParaRPr lang="fr-FR" sz="1000" dirty="0">
              <a:solidFill>
                <a:schemeClr val="tx1">
                  <a:lumMod val="50000"/>
                  <a:lumOff val="50000"/>
                </a:schemeClr>
              </a:solidFill>
              <a:latin typeface="+mj-lt"/>
              <a:cs typeface="Arial" panose="020B0604020202020204" pitchFamily="34" charset="0"/>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aphicFrame>
        <p:nvGraphicFramePr>
          <p:cNvPr id="208" name="Graphique 207"/>
          <p:cNvGraphicFramePr/>
          <p:nvPr>
            <p:extLst/>
          </p:nvPr>
        </p:nvGraphicFramePr>
        <p:xfrm>
          <a:off x="8616013" y="3723938"/>
          <a:ext cx="1710170" cy="1850525"/>
        </p:xfrm>
        <a:graphic>
          <a:graphicData uri="http://schemas.openxmlformats.org/drawingml/2006/chart">
            <c:chart xmlns:c="http://schemas.openxmlformats.org/drawingml/2006/chart" xmlns:r="http://schemas.openxmlformats.org/officeDocument/2006/relationships" r:id="rId8"/>
          </a:graphicData>
        </a:graphic>
      </p:graphicFrame>
      <p:grpSp>
        <p:nvGrpSpPr>
          <p:cNvPr id="70" name="Groupe 69"/>
          <p:cNvGrpSpPr/>
          <p:nvPr/>
        </p:nvGrpSpPr>
        <p:grpSpPr>
          <a:xfrm>
            <a:off x="2700018" y="3522974"/>
            <a:ext cx="4698289" cy="441808"/>
            <a:chOff x="2712340" y="2939256"/>
            <a:chExt cx="4698289" cy="441808"/>
          </a:xfrm>
        </p:grpSpPr>
        <p:sp>
          <p:nvSpPr>
            <p:cNvPr id="74" name="ZoneTexte 73"/>
            <p:cNvSpPr txBox="1"/>
            <p:nvPr/>
          </p:nvSpPr>
          <p:spPr>
            <a:xfrm>
              <a:off x="2712340" y="2950177"/>
              <a:ext cx="4698289"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sans Univers IARD :</a:t>
              </a:r>
            </a:p>
            <a:p>
              <a:pPr marL="179388"/>
              <a:r>
                <a:rPr lang="fr-FR" sz="1000" dirty="0" smtClean="0">
                  <a:solidFill>
                    <a:schemeClr val="tx1">
                      <a:lumMod val="50000"/>
                      <a:lumOff val="50000"/>
                    </a:schemeClr>
                  </a:solidFill>
                  <a:cs typeface="Arial" panose="020B0604020202020204" pitchFamily="34" charset="0"/>
                </a:rPr>
                <a:t>Vous pouvez filtrer et trier vos clients non en équipés en Assurance.</a:t>
              </a:r>
              <a:endParaRPr lang="fr-FR" sz="1000" dirty="0">
                <a:solidFill>
                  <a:srgbClr val="C00000"/>
                </a:solidFill>
                <a:latin typeface="+mj-lt"/>
                <a:cs typeface="Arial" panose="020B0604020202020204" pitchFamily="34" charset="0"/>
              </a:endParaRPr>
            </a:p>
          </p:txBody>
        </p:sp>
        <p:pic>
          <p:nvPicPr>
            <p:cNvPr id="71" name="Image 70"/>
            <p:cNvPicPr>
              <a:picLocks noChangeAspect="1"/>
            </p:cNvPicPr>
            <p:nvPr/>
          </p:nvPicPr>
          <p:blipFill rotWithShape="1">
            <a:blip r:embed="rId9"/>
            <a:srcRect b="24945"/>
            <a:stretch/>
          </p:blipFill>
          <p:spPr>
            <a:xfrm>
              <a:off x="5354666" y="2958603"/>
              <a:ext cx="1268375" cy="225418"/>
            </a:xfrm>
            <a:prstGeom prst="rect">
              <a:avLst/>
            </a:prstGeom>
          </p:spPr>
        </p:pic>
        <p:pic>
          <p:nvPicPr>
            <p:cNvPr id="72" name="Image 71"/>
            <p:cNvPicPr>
              <a:picLocks noChangeAspect="1"/>
            </p:cNvPicPr>
            <p:nvPr/>
          </p:nvPicPr>
          <p:blipFill>
            <a:blip r:embed="rId10">
              <a:clrChange>
                <a:clrFrom>
                  <a:srgbClr val="E2DFE0"/>
                </a:clrFrom>
                <a:clrTo>
                  <a:srgbClr val="E2DFE0">
                    <a:alpha val="0"/>
                  </a:srgbClr>
                </a:clrTo>
              </a:clrChange>
            </a:blip>
            <a:stretch>
              <a:fillRect/>
            </a:stretch>
          </p:blipFill>
          <p:spPr>
            <a:xfrm>
              <a:off x="6639681" y="2939256"/>
              <a:ext cx="767268" cy="306151"/>
            </a:xfrm>
            <a:prstGeom prst="rect">
              <a:avLst/>
            </a:prstGeom>
          </p:spPr>
        </p:pic>
      </p:grpSp>
      <p:sp>
        <p:nvSpPr>
          <p:cNvPr id="103" name="Rectangle 102"/>
          <p:cNvSpPr/>
          <p:nvPr/>
        </p:nvSpPr>
        <p:spPr>
          <a:xfrm>
            <a:off x="859906" y="3428239"/>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sp>
        <p:nvSpPr>
          <p:cNvPr id="106" name="Rectangle 105"/>
          <p:cNvSpPr/>
          <p:nvPr/>
        </p:nvSpPr>
        <p:spPr>
          <a:xfrm>
            <a:off x="786406" y="4286727"/>
            <a:ext cx="1884212"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107" name="Picture 9" descr="C:\Users\A2173216\Desktop\offr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sp>
        <p:nvSpPr>
          <p:cNvPr id="110" name="Rectangle 109"/>
          <p:cNvSpPr/>
          <p:nvPr/>
        </p:nvSpPr>
        <p:spPr>
          <a:xfrm>
            <a:off x="8429385" y="1235235"/>
            <a:ext cx="27947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sp>
        <p:nvSpPr>
          <p:cNvPr id="111" name="Rectangle à coins arrondis 110"/>
          <p:cNvSpPr/>
          <p:nvPr/>
        </p:nvSpPr>
        <p:spPr>
          <a:xfrm>
            <a:off x="8500209" y="3346462"/>
            <a:ext cx="3105196"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appétents</a:t>
            </a:r>
            <a:endParaRPr lang="fr-FR" sz="1200" b="1" dirty="0">
              <a:solidFill>
                <a:srgbClr val="C00000"/>
              </a:solidFill>
              <a:latin typeface="+mj-lt"/>
              <a:cs typeface="Arial" panose="020B0604020202020204" pitchFamily="34" charset="0"/>
            </a:endParaRPr>
          </a:p>
        </p:txBody>
      </p:sp>
      <p:pic>
        <p:nvPicPr>
          <p:cNvPr id="100"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6926" y="5353661"/>
            <a:ext cx="218003" cy="262235"/>
          </a:xfrm>
          <a:prstGeom prst="rect">
            <a:avLst/>
          </a:prstGeom>
          <a:noFill/>
          <a:extLst>
            <a:ext uri="{909E8E84-426E-40DD-AFC4-6F175D3DCCD1}">
              <a14:hiddenFill xmlns:a14="http://schemas.microsoft.com/office/drawing/2010/main">
                <a:solidFill>
                  <a:srgbClr val="FFFFFF"/>
                </a:solidFill>
              </a14:hiddenFill>
            </a:ext>
          </a:extLst>
        </p:spPr>
      </p:pic>
      <p:pic>
        <p:nvPicPr>
          <p:cNvPr id="104" name="Image 103"/>
          <p:cNvPicPr/>
          <p:nvPr/>
        </p:nvPicPr>
        <p:blipFill rotWithShape="1">
          <a:blip r:embed="rId14">
            <a:extLst/>
          </a:blip>
          <a:srcRect l="39848" t="44992" r="45767" b="32072"/>
          <a:stretch/>
        </p:blipFill>
        <p:spPr bwMode="auto">
          <a:xfrm>
            <a:off x="2502853" y="4298626"/>
            <a:ext cx="290250" cy="245429"/>
          </a:xfrm>
          <a:prstGeom prst="rect">
            <a:avLst/>
          </a:prstGeom>
          <a:ln>
            <a:noFill/>
          </a:ln>
          <a:extLst>
            <a:ext uri="{53640926-AAD7-44D8-BBD7-CCE9431645EC}">
              <a14:shadowObscured xmlns:a14="http://schemas.microsoft.com/office/drawing/2010/main"/>
            </a:ext>
          </a:extLst>
        </p:spPr>
      </p:pic>
      <p:pic>
        <p:nvPicPr>
          <p:cNvPr id="105" name="Image 104"/>
          <p:cNvPicPr/>
          <p:nvPr/>
        </p:nvPicPr>
        <p:blipFill rotWithShape="1">
          <a:blip r:embed="rId14">
            <a:extLst/>
          </a:blip>
          <a:srcRect l="39848" t="44992" r="45767" b="32072"/>
          <a:stretch/>
        </p:blipFill>
        <p:spPr bwMode="auto">
          <a:xfrm>
            <a:off x="2497949" y="4546479"/>
            <a:ext cx="290250" cy="245429"/>
          </a:xfrm>
          <a:prstGeom prst="rect">
            <a:avLst/>
          </a:prstGeom>
          <a:ln>
            <a:noFill/>
          </a:ln>
          <a:extLst>
            <a:ext uri="{53640926-AAD7-44D8-BBD7-CCE9431645EC}">
              <a14:shadowObscured xmlns:a14="http://schemas.microsoft.com/office/drawing/2010/main"/>
            </a:ext>
          </a:extLst>
        </p:spPr>
      </p:pic>
      <p:pic>
        <p:nvPicPr>
          <p:cNvPr id="112" name="Image 111"/>
          <p:cNvPicPr/>
          <p:nvPr/>
        </p:nvPicPr>
        <p:blipFill rotWithShape="1">
          <a:blip r:embed="rId14">
            <a:extLst/>
          </a:blip>
          <a:srcRect l="39848" t="44992" r="45767" b="32072"/>
          <a:stretch/>
        </p:blipFill>
        <p:spPr bwMode="auto">
          <a:xfrm>
            <a:off x="2497949" y="4790788"/>
            <a:ext cx="290250" cy="245429"/>
          </a:xfrm>
          <a:prstGeom prst="rect">
            <a:avLst/>
          </a:prstGeom>
          <a:ln>
            <a:noFill/>
          </a:ln>
          <a:extLst>
            <a:ext uri="{53640926-AAD7-44D8-BBD7-CCE9431645EC}">
              <a14:shadowObscured xmlns:a14="http://schemas.microsoft.com/office/drawing/2010/main"/>
            </a:ext>
          </a:extLst>
        </p:spPr>
      </p:pic>
      <p:pic>
        <p:nvPicPr>
          <p:cNvPr id="113" name="Image 112"/>
          <p:cNvPicPr/>
          <p:nvPr/>
        </p:nvPicPr>
        <p:blipFill rotWithShape="1">
          <a:blip r:embed="rId14">
            <a:extLst/>
          </a:blip>
          <a:srcRect l="39848" t="44992" r="45767" b="32072"/>
          <a:stretch/>
        </p:blipFill>
        <p:spPr bwMode="auto">
          <a:xfrm>
            <a:off x="2502366" y="5363029"/>
            <a:ext cx="290250" cy="2454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0041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Rectangle 102"/>
          <p:cNvSpPr/>
          <p:nvPr/>
        </p:nvSpPr>
        <p:spPr>
          <a:xfrm>
            <a:off x="170472" y="1062192"/>
            <a:ext cx="7265734" cy="2888755"/>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Epargne de Placement</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425" y="1125048"/>
            <a:ext cx="12011414" cy="5186201"/>
            <a:chOff x="1095131" y="1001839"/>
            <a:chExt cx="10094976" cy="5186201"/>
          </a:xfrm>
        </p:grpSpPr>
        <p:sp>
          <p:nvSpPr>
            <p:cNvPr id="14" name="ZoneTexte 13"/>
            <p:cNvSpPr txBox="1"/>
            <p:nvPr/>
          </p:nvSpPr>
          <p:spPr>
            <a:xfrm>
              <a:off x="3367086" y="1001839"/>
              <a:ext cx="3883886"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EPARGNE (e)mailing Vers AV 0</a:t>
              </a:r>
              <a:r>
                <a:rPr lang="fr-FR" sz="1200" b="1" dirty="0" smtClean="0">
                  <a:solidFill>
                    <a:schemeClr val="tx1">
                      <a:lumMod val="75000"/>
                      <a:lumOff val="25000"/>
                    </a:schemeClr>
                  </a:solidFill>
                </a:rPr>
                <a:t>% </a:t>
              </a:r>
              <a:r>
                <a:rPr lang="fr-FR" sz="1000" dirty="0" smtClean="0">
                  <a:solidFill>
                    <a:schemeClr val="tx1">
                      <a:lumMod val="50000"/>
                      <a:lumOff val="50000"/>
                    </a:schemeClr>
                  </a:solidFill>
                </a:rPr>
                <a:t>(</a:t>
              </a:r>
              <a:r>
                <a:rPr lang="fr-FR" sz="1000" dirty="0">
                  <a:solidFill>
                    <a:schemeClr val="tx1">
                      <a:lumMod val="50000"/>
                      <a:lumOff val="50000"/>
                    </a:schemeClr>
                  </a:solidFill>
                </a:rPr>
                <a:t>volume à venir</a:t>
              </a:r>
              <a:r>
                <a:rPr lang="fr-FR" sz="1000" dirty="0" smtClean="0">
                  <a:solidFill>
                    <a:schemeClr val="tx1">
                      <a:lumMod val="50000"/>
                      <a:lumOff val="50000"/>
                    </a:schemeClr>
                  </a:solidFill>
                </a:rPr>
                <a:t>)</a:t>
              </a:r>
            </a:p>
            <a:p>
              <a:pPr marL="179388"/>
              <a:r>
                <a:rPr lang="fr-FR" sz="1000" dirty="0" smtClean="0">
                  <a:solidFill>
                    <a:schemeClr val="tx1">
                      <a:lumMod val="50000"/>
                      <a:lumOff val="50000"/>
                    </a:schemeClr>
                  </a:solidFill>
                  <a:latin typeface="+mj-lt"/>
                  <a:cs typeface="Arial" panose="020B0604020202020204" pitchFamily="34" charset="0"/>
                </a:rPr>
                <a:t>Ces clients ont un contrat d’Assurance Vie multi supports et n’ont pas encore profité des 0% de frais à partir de 30% d’UC. Inciter </a:t>
              </a:r>
              <a:r>
                <a:rPr lang="fr-FR" sz="1000" dirty="0">
                  <a:solidFill>
                    <a:schemeClr val="tx1">
                      <a:lumMod val="50000"/>
                      <a:lumOff val="50000"/>
                    </a:schemeClr>
                  </a:solidFill>
                  <a:latin typeface="+mj-lt"/>
                  <a:cs typeface="Arial" panose="020B0604020202020204" pitchFamily="34" charset="0"/>
                </a:rPr>
                <a:t>les clients à faire un versement sur leur </a:t>
              </a:r>
              <a:r>
                <a:rPr lang="fr-FR" sz="1000" dirty="0" smtClean="0">
                  <a:solidFill>
                    <a:schemeClr val="tx1">
                      <a:lumMod val="50000"/>
                      <a:lumOff val="50000"/>
                    </a:schemeClr>
                  </a:solidFill>
                  <a:latin typeface="+mj-lt"/>
                  <a:cs typeface="Arial" panose="020B0604020202020204" pitchFamily="34" charset="0"/>
                </a:rPr>
                <a:t>contrat </a:t>
              </a:r>
              <a:r>
                <a:rPr lang="fr-FR" sz="1000" dirty="0">
                  <a:solidFill>
                    <a:schemeClr val="tx1">
                      <a:lumMod val="50000"/>
                      <a:lumOff val="50000"/>
                    </a:schemeClr>
                  </a:solidFill>
                  <a:latin typeface="+mj-lt"/>
                  <a:cs typeface="Arial" panose="020B0604020202020204" pitchFamily="34" charset="0"/>
                </a:rPr>
                <a:t>ou à mettre en place un </a:t>
              </a:r>
              <a:r>
                <a:rPr lang="fr-FR" sz="1000" dirty="0" smtClean="0">
                  <a:solidFill>
                    <a:schemeClr val="tx1">
                      <a:lumMod val="50000"/>
                      <a:lumOff val="50000"/>
                    </a:schemeClr>
                  </a:solidFill>
                  <a:latin typeface="+mj-lt"/>
                  <a:cs typeface="Arial" panose="020B0604020202020204" pitchFamily="34" charset="0"/>
                </a:rPr>
                <a:t>abonnement. </a:t>
              </a:r>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1328" y="1472598"/>
              <a:ext cx="3498779" cy="1477328"/>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Comment avez-vous prévu de préparer vos projets ?</a:t>
              </a:r>
            </a:p>
            <a:p>
              <a:pPr marL="628650" lvl="1" indent="-171450" algn="just">
                <a:spcBef>
                  <a:spcPct val="20000"/>
                </a:spcBef>
                <a:buClr>
                  <a:srgbClr val="C00000"/>
                </a:buClr>
                <a:buFont typeface="Courier New" panose="02070309020205020404" pitchFamily="49" charset="0"/>
                <a:buChar char="o"/>
              </a:pPr>
              <a:r>
                <a:rPr lang="fr-FR" sz="1000" dirty="0">
                  <a:solidFill>
                    <a:schemeClr val="tx1">
                      <a:lumMod val="50000"/>
                      <a:lumOff val="50000"/>
                    </a:schemeClr>
                  </a:solidFill>
                </a:rPr>
                <a:t>Les études de vos enfants (30/45 ans),</a:t>
              </a:r>
            </a:p>
            <a:p>
              <a:pPr marL="628650" lvl="1" indent="-171450" algn="just">
                <a:spcBef>
                  <a:spcPct val="20000"/>
                </a:spcBef>
                <a:buClr>
                  <a:srgbClr val="C00000"/>
                </a:buClr>
                <a:buFont typeface="Courier New" panose="02070309020205020404" pitchFamily="49" charset="0"/>
                <a:buChar char="o"/>
              </a:pPr>
              <a:r>
                <a:rPr lang="fr-FR" sz="1000" dirty="0">
                  <a:solidFill>
                    <a:schemeClr val="tx1">
                      <a:lumMod val="50000"/>
                      <a:lumOff val="50000"/>
                    </a:schemeClr>
                  </a:solidFill>
                </a:rPr>
                <a:t>Votre retraite (45/60 ans),</a:t>
              </a:r>
            </a:p>
            <a:p>
              <a:pPr marL="628650" lvl="1" indent="-171450" algn="just">
                <a:spcBef>
                  <a:spcPct val="20000"/>
                </a:spcBef>
                <a:buClr>
                  <a:srgbClr val="C00000"/>
                </a:buClr>
                <a:buFont typeface="Courier New" panose="02070309020205020404" pitchFamily="49" charset="0"/>
                <a:buChar char="o"/>
              </a:pPr>
              <a:r>
                <a:rPr lang="fr-FR" sz="1000" dirty="0">
                  <a:solidFill>
                    <a:schemeClr val="tx1">
                      <a:lumMod val="50000"/>
                      <a:lumOff val="50000"/>
                    </a:schemeClr>
                  </a:solidFill>
                </a:rPr>
                <a:t>La transmission de votre patrimoine (65 ans et +),</a:t>
              </a:r>
            </a:p>
            <a:p>
              <a:pPr marL="171450" indent="-171450" algn="just">
                <a:spcBef>
                  <a:spcPct val="20000"/>
                </a:spcBef>
                <a:buClr>
                  <a:srgbClr val="C00000"/>
                </a:buClr>
                <a:buFont typeface="Wingdings" panose="05000000000000000000" pitchFamily="2" charset="2"/>
                <a:buChar char="§"/>
              </a:pPr>
              <a:endParaRPr lang="fr-FR" sz="1000" dirty="0">
                <a:solidFill>
                  <a:schemeClr val="tx1">
                    <a:lumMod val="50000"/>
                    <a:lumOff val="50000"/>
                  </a:schemeClr>
                </a:solidFill>
              </a:endParaRP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Savez-vous que vous pouvez également dynamiser l’épargne de vos enfants ? (pour les parents des enfants qui ont l’univers E (ex : Livret A), mais pas P </a:t>
              </a:r>
              <a:r>
                <a:rPr lang="fr-FR" sz="1000" dirty="0" smtClean="0">
                  <a:solidFill>
                    <a:schemeClr val="tx1">
                      <a:lumMod val="50000"/>
                      <a:lumOff val="50000"/>
                    </a:schemeClr>
                  </a:solidFill>
                </a:rPr>
                <a:t>(MILLEVIE </a:t>
              </a:r>
              <a:r>
                <a:rPr lang="fr-FR" sz="1000" dirty="0">
                  <a:solidFill>
                    <a:schemeClr val="tx1">
                      <a:lumMod val="50000"/>
                      <a:lumOff val="50000"/>
                    </a:schemeClr>
                  </a:solidFill>
                </a:rPr>
                <a:t>Initial).</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40" name="ZoneTexte 39"/>
            <p:cNvSpPr txBox="1"/>
            <p:nvPr/>
          </p:nvSpPr>
          <p:spPr>
            <a:xfrm>
              <a:off x="3371388" y="1767481"/>
              <a:ext cx="3870750"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EPARGNE </a:t>
              </a:r>
              <a:r>
                <a:rPr lang="fr-FR" sz="1200" b="1" dirty="0">
                  <a:solidFill>
                    <a:schemeClr val="tx1">
                      <a:lumMod val="75000"/>
                      <a:lumOff val="25000"/>
                    </a:schemeClr>
                  </a:solidFill>
                </a:rPr>
                <a:t>e-</a:t>
              </a:r>
              <a:r>
                <a:rPr lang="fr-FR" sz="1200" b="1" dirty="0" err="1">
                  <a:solidFill>
                    <a:schemeClr val="tx1">
                      <a:lumMod val="75000"/>
                      <a:lumOff val="25000"/>
                    </a:schemeClr>
                  </a:solidFill>
                </a:rPr>
                <a:t>Quest</a:t>
              </a:r>
              <a:r>
                <a:rPr lang="fr-FR" sz="1200" b="1" dirty="0">
                  <a:solidFill>
                    <a:schemeClr val="tx1">
                      <a:lumMod val="75000"/>
                      <a:lumOff val="25000"/>
                    </a:schemeClr>
                  </a:solidFill>
                </a:rPr>
                <a:t>. </a:t>
              </a:r>
              <a:r>
                <a:rPr lang="fr-FR" sz="1200" b="1" dirty="0" err="1">
                  <a:solidFill>
                    <a:schemeClr val="tx1">
                      <a:lumMod val="75000"/>
                      <a:lumOff val="25000"/>
                    </a:schemeClr>
                  </a:solidFill>
                </a:rPr>
                <a:t>Relat</a:t>
              </a:r>
              <a:r>
                <a:rPr lang="fr-FR" sz="1200" b="1" dirty="0">
                  <a:solidFill>
                    <a:schemeClr val="tx1">
                      <a:lumMod val="75000"/>
                      <a:lumOff val="25000"/>
                    </a:schemeClr>
                  </a:solidFill>
                </a:rPr>
                <a:t>. DAV sup </a:t>
              </a:r>
              <a:r>
                <a:rPr lang="fr-FR" sz="1200" b="1" dirty="0" smtClean="0">
                  <a:solidFill>
                    <a:schemeClr val="tx1">
                      <a:lumMod val="75000"/>
                      <a:lumOff val="25000"/>
                    </a:schemeClr>
                  </a:solidFill>
                </a:rPr>
                <a:t>5K </a:t>
              </a:r>
              <a:r>
                <a:rPr lang="fr-FR" sz="1000" dirty="0" smtClean="0">
                  <a:solidFill>
                    <a:schemeClr val="tx1">
                      <a:lumMod val="50000"/>
                      <a:lumOff val="50000"/>
                    </a:schemeClr>
                  </a:solidFill>
                </a:rPr>
                <a:t>(volume </a:t>
              </a:r>
              <a:r>
                <a:rPr lang="fr-FR" sz="1000" dirty="0">
                  <a:solidFill>
                    <a:schemeClr val="tx1">
                      <a:lumMod val="50000"/>
                      <a:lumOff val="50000"/>
                    </a:schemeClr>
                  </a:solidFill>
                </a:rPr>
                <a:t>à venir</a:t>
              </a:r>
              <a:r>
                <a:rPr lang="fr-FR" sz="1000" dirty="0" smtClean="0">
                  <a:solidFill>
                    <a:schemeClr val="tx1">
                      <a:lumMod val="50000"/>
                      <a:lumOff val="50000"/>
                    </a:schemeClr>
                  </a:solidFill>
                </a:rPr>
                <a:t>)</a:t>
              </a:r>
              <a:endParaRPr lang="fr-FR" sz="1000" dirty="0" smtClean="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Ces clients ont un solde moyen sur DAV de plus de 5000€ et sont destinataires du questionnaire Epargne. Présenter les différentes solutions d’assurance vie aux clients et les inciter à ouvrir un contrat.</a:t>
              </a:r>
              <a:endParaRPr lang="fr-FR" sz="1000" dirty="0">
                <a:solidFill>
                  <a:schemeClr val="tx1">
                    <a:lumMod val="50000"/>
                    <a:lumOff val="50000"/>
                  </a:schemeClr>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58" name="Rectangle 57">
            <a:hlinkClick r:id="rId3"/>
          </p:cNvPr>
          <p:cNvSpPr/>
          <p:nvPr/>
        </p:nvSpPr>
        <p:spPr>
          <a:xfrm>
            <a:off x="193125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59" name="Rectangle 58">
            <a:hlinkClick r:id="rId4"/>
          </p:cNvPr>
          <p:cNvSpPr/>
          <p:nvPr/>
        </p:nvSpPr>
        <p:spPr>
          <a:xfrm>
            <a:off x="415894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61" name="Rectangle 60">
            <a:hlinkClick r:id="rId5"/>
          </p:cNvPr>
          <p:cNvSpPr/>
          <p:nvPr/>
        </p:nvSpPr>
        <p:spPr>
          <a:xfrm>
            <a:off x="6467756"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6" action="ppaction://hlinksldjump"/>
          </p:cNvPr>
          <p:cNvSpPr/>
          <p:nvPr/>
        </p:nvSpPr>
        <p:spPr>
          <a:xfrm>
            <a:off x="8700004"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67"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3587905" y="6429800"/>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581512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8119382"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10351630"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4433" y="3946309"/>
            <a:ext cx="1230971" cy="1323439"/>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172 000 clients appétents</a:t>
            </a:r>
            <a:r>
              <a:rPr lang="fr-FR" sz="1000" dirty="0">
                <a:solidFill>
                  <a:schemeClr val="tx1">
                    <a:lumMod val="50000"/>
                    <a:lumOff val="50000"/>
                  </a:schemeClr>
                </a:solidFill>
              </a:rPr>
              <a:t> </a:t>
            </a:r>
            <a:r>
              <a:rPr lang="fr-FR" sz="1000" dirty="0" smtClean="0">
                <a:solidFill>
                  <a:schemeClr val="tx1">
                    <a:lumMod val="50000"/>
                    <a:lumOff val="50000"/>
                  </a:schemeClr>
                </a:solidFill>
              </a:rPr>
              <a:t>de la CEGEE, soit 44%, ne détiennent pas </a:t>
            </a:r>
            <a:r>
              <a:rPr lang="fr-FR" sz="1000" b="1" dirty="0" smtClean="0">
                <a:solidFill>
                  <a:srgbClr val="C00000"/>
                </a:solidFill>
              </a:rPr>
              <a:t>l’Univers Placement </a:t>
            </a:r>
            <a:r>
              <a:rPr lang="fr-FR" sz="1000" dirty="0">
                <a:solidFill>
                  <a:schemeClr val="tx1">
                    <a:lumMod val="50000"/>
                    <a:lumOff val="50000"/>
                  </a:schemeClr>
                </a:solidFill>
              </a:rPr>
              <a:t>et n’ont pas été vus en 2021.</a:t>
            </a:r>
          </a:p>
        </p:txBody>
      </p:sp>
      <p:sp>
        <p:nvSpPr>
          <p:cNvPr id="236" name="Rectangle 235"/>
          <p:cNvSpPr/>
          <p:nvPr/>
        </p:nvSpPr>
        <p:spPr>
          <a:xfrm>
            <a:off x="2703061" y="4188197"/>
            <a:ext cx="4838237" cy="738664"/>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Assurance-Vie : </a:t>
            </a:r>
            <a:r>
              <a:rPr lang="fr-FR" sz="1000" dirty="0">
                <a:solidFill>
                  <a:schemeClr val="tx1">
                    <a:lumMod val="50000"/>
                    <a:lumOff val="50000"/>
                  </a:schemeClr>
                </a:solidFill>
              </a:rPr>
              <a:t>0% de frais d’entrée avec 30% d’UC jusqu’au 31/12/2021</a:t>
            </a:r>
          </a:p>
          <a:p>
            <a:pPr marL="171450" indent="-171450">
              <a:lnSpc>
                <a:spcPct val="150000"/>
              </a:lnSpc>
              <a:buFont typeface="Wingdings" panose="05000000000000000000" pitchFamily="2" charset="2"/>
              <a:buChar char="§"/>
            </a:pPr>
            <a:r>
              <a:rPr lang="fr-FR" sz="1200" b="1" dirty="0">
                <a:solidFill>
                  <a:schemeClr val="tx1">
                    <a:lumMod val="75000"/>
                    <a:lumOff val="25000"/>
                  </a:schemeClr>
                </a:solidFill>
              </a:rPr>
              <a:t>MILLEVIE 2  : </a:t>
            </a:r>
            <a:r>
              <a:rPr lang="fr-FR" sz="1000" dirty="0">
                <a:solidFill>
                  <a:schemeClr val="tx1">
                    <a:lumMod val="50000"/>
                    <a:lumOff val="50000"/>
                  </a:schemeClr>
                </a:solidFill>
              </a:rPr>
              <a:t>Lancement de la nouvelle gamme MILLEVIE</a:t>
            </a:r>
          </a:p>
          <a:p>
            <a:pPr marL="171450" indent="-171450">
              <a:buFont typeface="Wingdings" panose="05000000000000000000" pitchFamily="2" charset="2"/>
              <a:buChar char="§"/>
            </a:pPr>
            <a:r>
              <a:rPr lang="fr-FR" sz="1200" b="1" dirty="0">
                <a:solidFill>
                  <a:schemeClr val="tx1">
                    <a:lumMod val="75000"/>
                    <a:lumOff val="25000"/>
                  </a:schemeClr>
                </a:solidFill>
              </a:rPr>
              <a:t>Recyclage Fonds temporaires : </a:t>
            </a:r>
            <a:r>
              <a:rPr lang="fr-FR" sz="1000" dirty="0">
                <a:solidFill>
                  <a:schemeClr val="tx1">
                    <a:lumMod val="50000"/>
                    <a:lumOff val="50000"/>
                  </a:schemeClr>
                </a:solidFill>
              </a:rPr>
              <a:t>Gratuité des frais de recyclage en UC</a:t>
            </a:r>
          </a:p>
        </p:txBody>
      </p:sp>
      <p:sp>
        <p:nvSpPr>
          <p:cNvPr id="237" name="Rectangle 236"/>
          <p:cNvSpPr/>
          <p:nvPr/>
        </p:nvSpPr>
        <p:spPr>
          <a:xfrm>
            <a:off x="2706699" y="5329570"/>
            <a:ext cx="4658714" cy="892552"/>
          </a:xfrm>
          <a:prstGeom prst="rect">
            <a:avLst/>
          </a:prstGeom>
          <a:noFill/>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Offre Jeunes :  </a:t>
            </a:r>
            <a:endParaRPr lang="fr-FR" sz="1200" b="1" dirty="0">
              <a:solidFill>
                <a:schemeClr val="tx1">
                  <a:lumMod val="75000"/>
                  <a:lumOff val="25000"/>
                </a:schemeClr>
              </a:solidFill>
            </a:endParaRPr>
          </a:p>
          <a:p>
            <a:pPr marL="628650" lvl="1" indent="-171450">
              <a:buFont typeface="Wingdings" panose="05000000000000000000" pitchFamily="2" charset="2"/>
              <a:buChar char="§"/>
            </a:pPr>
            <a:r>
              <a:rPr lang="fr-FR" sz="1000" dirty="0" smtClean="0">
                <a:solidFill>
                  <a:schemeClr val="tx1">
                    <a:lumMod val="50000"/>
                    <a:lumOff val="50000"/>
                  </a:schemeClr>
                </a:solidFill>
              </a:rPr>
              <a:t>20€ offerts pour l’ouverture d’un Livret A ou MILLEVIE Initiale pour les enfants de 0 à 1 an.</a:t>
            </a:r>
          </a:p>
          <a:p>
            <a:pPr marL="628650" lvl="1" indent="-171450">
              <a:buFont typeface="Wingdings" panose="05000000000000000000" pitchFamily="2" charset="2"/>
              <a:buChar char="§"/>
            </a:pPr>
            <a:r>
              <a:rPr lang="fr-FR" sz="1000" dirty="0" smtClean="0">
                <a:solidFill>
                  <a:schemeClr val="tx1">
                    <a:lumMod val="50000"/>
                    <a:lumOff val="50000"/>
                  </a:schemeClr>
                </a:solidFill>
              </a:rPr>
              <a:t>10€ offerts pour la mise en place d’un abonnement, offre réservée aux jeunes de 0 à 17 ans</a:t>
            </a:r>
            <a:endParaRPr lang="fr-FR" sz="1000" dirty="0">
              <a:solidFill>
                <a:schemeClr val="tx1">
                  <a:lumMod val="50000"/>
                  <a:lumOff val="50000"/>
                </a:schemeClr>
              </a:solidFill>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pSp>
        <p:nvGrpSpPr>
          <p:cNvPr id="10" name="Groupe 9"/>
          <p:cNvGrpSpPr/>
          <p:nvPr/>
        </p:nvGrpSpPr>
        <p:grpSpPr>
          <a:xfrm>
            <a:off x="2709481" y="3545142"/>
            <a:ext cx="4939611" cy="430887"/>
            <a:chOff x="2362946" y="2890257"/>
            <a:chExt cx="4939611" cy="430887"/>
          </a:xfrm>
        </p:grpSpPr>
        <p:sp>
          <p:nvSpPr>
            <p:cNvPr id="74" name="ZoneTexte 73"/>
            <p:cNvSpPr txBox="1"/>
            <p:nvPr/>
          </p:nvSpPr>
          <p:spPr>
            <a:xfrm>
              <a:off x="2362946" y="2890257"/>
              <a:ext cx="4698289"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sans Univers Placement :</a:t>
              </a:r>
            </a:p>
            <a:p>
              <a:pPr marL="179388"/>
              <a:r>
                <a:rPr lang="fr-FR" sz="1000" dirty="0" smtClean="0">
                  <a:solidFill>
                    <a:schemeClr val="tx1">
                      <a:lumMod val="50000"/>
                      <a:lumOff val="50000"/>
                    </a:schemeClr>
                  </a:solidFill>
                  <a:cs typeface="Arial" panose="020B0604020202020204" pitchFamily="34" charset="0"/>
                </a:rPr>
                <a:t>Vous pouvez filtrer et trier vos clients non en équipés de placement.</a:t>
              </a:r>
              <a:endParaRPr lang="fr-FR" sz="1000" dirty="0">
                <a:solidFill>
                  <a:srgbClr val="C00000"/>
                </a:solidFill>
                <a:latin typeface="+mj-lt"/>
                <a:cs typeface="Arial" panose="020B0604020202020204" pitchFamily="34" charset="0"/>
              </a:endParaRPr>
            </a:p>
          </p:txBody>
        </p:sp>
        <p:pic>
          <p:nvPicPr>
            <p:cNvPr id="8" name="Image 7"/>
            <p:cNvPicPr>
              <a:picLocks noChangeAspect="1"/>
            </p:cNvPicPr>
            <p:nvPr/>
          </p:nvPicPr>
          <p:blipFill rotWithShape="1">
            <a:blip r:embed="rId8"/>
            <a:srcRect b="24945"/>
            <a:stretch/>
          </p:blipFill>
          <p:spPr>
            <a:xfrm>
              <a:off x="5333488" y="2938068"/>
              <a:ext cx="1268375" cy="225418"/>
            </a:xfrm>
            <a:prstGeom prst="rect">
              <a:avLst/>
            </a:prstGeom>
          </p:spPr>
        </p:pic>
        <p:pic>
          <p:nvPicPr>
            <p:cNvPr id="9" name="Image 8"/>
            <p:cNvPicPr>
              <a:picLocks noChangeAspect="1"/>
            </p:cNvPicPr>
            <p:nvPr/>
          </p:nvPicPr>
          <p:blipFill>
            <a:blip r:embed="rId9">
              <a:clrChange>
                <a:clrFrom>
                  <a:srgbClr val="E2DFE0"/>
                </a:clrFrom>
                <a:clrTo>
                  <a:srgbClr val="E2DFE0">
                    <a:alpha val="0"/>
                  </a:srgbClr>
                </a:clrTo>
              </a:clrChange>
            </a:blip>
            <a:stretch>
              <a:fillRect/>
            </a:stretch>
          </p:blipFill>
          <p:spPr>
            <a:xfrm>
              <a:off x="6535289" y="2908365"/>
              <a:ext cx="767268" cy="306151"/>
            </a:xfrm>
            <a:prstGeom prst="rect">
              <a:avLst/>
            </a:prstGeom>
          </p:spPr>
        </p:pic>
      </p:grpSp>
      <p:graphicFrame>
        <p:nvGraphicFramePr>
          <p:cNvPr id="100" name="Graphique 99"/>
          <p:cNvGraphicFramePr/>
          <p:nvPr>
            <p:extLst/>
          </p:nvPr>
        </p:nvGraphicFramePr>
        <p:xfrm>
          <a:off x="8619945" y="3737996"/>
          <a:ext cx="1728131" cy="1877449"/>
        </p:xfrm>
        <a:graphic>
          <a:graphicData uri="http://schemas.openxmlformats.org/drawingml/2006/chart">
            <c:chart xmlns:c="http://schemas.openxmlformats.org/drawingml/2006/chart" xmlns:r="http://schemas.openxmlformats.org/officeDocument/2006/relationships" r:id="rId10"/>
          </a:graphicData>
        </a:graphic>
      </p:graphicFrame>
      <p:sp>
        <p:nvSpPr>
          <p:cNvPr id="101" name="ZoneTexte 100"/>
          <p:cNvSpPr txBox="1"/>
          <p:nvPr/>
        </p:nvSpPr>
        <p:spPr>
          <a:xfrm>
            <a:off x="2703655" y="2672180"/>
            <a:ext cx="4605576" cy="892552"/>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EPARGNE </a:t>
            </a:r>
            <a:r>
              <a:rPr lang="fr-FR" sz="1200" b="1" dirty="0">
                <a:solidFill>
                  <a:schemeClr val="tx1">
                    <a:lumMod val="75000"/>
                    <a:lumOff val="25000"/>
                  </a:schemeClr>
                </a:solidFill>
              </a:rPr>
              <a:t>e-</a:t>
            </a:r>
            <a:r>
              <a:rPr lang="fr-FR" sz="1200" b="1" dirty="0" err="1">
                <a:solidFill>
                  <a:schemeClr val="tx1">
                    <a:lumMod val="75000"/>
                    <a:lumOff val="25000"/>
                  </a:schemeClr>
                </a:solidFill>
              </a:rPr>
              <a:t>Quest</a:t>
            </a:r>
            <a:r>
              <a:rPr lang="fr-FR" sz="1200" b="1" dirty="0">
                <a:solidFill>
                  <a:schemeClr val="tx1">
                    <a:lumMod val="75000"/>
                    <a:lumOff val="25000"/>
                  </a:schemeClr>
                </a:solidFill>
              </a:rPr>
              <a:t>. </a:t>
            </a:r>
            <a:r>
              <a:rPr lang="fr-FR" sz="1200" b="1" dirty="0" err="1">
                <a:solidFill>
                  <a:schemeClr val="tx1">
                    <a:lumMod val="75000"/>
                    <a:lumOff val="25000"/>
                  </a:schemeClr>
                </a:solidFill>
              </a:rPr>
              <a:t>Relat</a:t>
            </a:r>
            <a:r>
              <a:rPr lang="fr-FR" sz="1200" b="1" dirty="0">
                <a:solidFill>
                  <a:schemeClr val="tx1">
                    <a:lumMod val="75000"/>
                    <a:lumOff val="25000"/>
                  </a:schemeClr>
                </a:solidFill>
              </a:rPr>
              <a:t>. sans </a:t>
            </a:r>
            <a:r>
              <a:rPr lang="fr-FR" sz="1200" b="1" dirty="0" err="1">
                <a:solidFill>
                  <a:schemeClr val="tx1">
                    <a:lumMod val="75000"/>
                    <a:lumOff val="25000"/>
                  </a:schemeClr>
                </a:solidFill>
              </a:rPr>
              <a:t>univ</a:t>
            </a:r>
            <a:r>
              <a:rPr lang="fr-FR" sz="1200" b="1" dirty="0">
                <a:solidFill>
                  <a:schemeClr val="tx1">
                    <a:lumMod val="75000"/>
                    <a:lumOff val="25000"/>
                  </a:schemeClr>
                </a:solidFill>
              </a:rPr>
              <a:t> </a:t>
            </a:r>
            <a:r>
              <a:rPr lang="fr-FR" sz="1200" b="1" dirty="0" smtClean="0">
                <a:solidFill>
                  <a:schemeClr val="tx1">
                    <a:lumMod val="75000"/>
                    <a:lumOff val="25000"/>
                  </a:schemeClr>
                </a:solidFill>
              </a:rPr>
              <a:t>P </a:t>
            </a:r>
            <a:r>
              <a:rPr lang="fr-FR" sz="1100" dirty="0">
                <a:solidFill>
                  <a:schemeClr val="tx1">
                    <a:lumMod val="50000"/>
                    <a:lumOff val="50000"/>
                  </a:schemeClr>
                </a:solidFill>
              </a:rPr>
              <a:t>(volume à venir</a:t>
            </a:r>
            <a:r>
              <a:rPr lang="fr-FR" sz="1100" dirty="0" smtClean="0">
                <a:solidFill>
                  <a:schemeClr val="tx1">
                    <a:lumMod val="50000"/>
                    <a:lumOff val="50000"/>
                  </a:schemeClr>
                </a:solidFill>
              </a:rPr>
              <a:t>)</a:t>
            </a:r>
            <a:endParaRPr lang="fr-FR" sz="1100" dirty="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Ces clients sont bancarisés principaux ou détiennent un crédit immobilier. Ils ne détiennent pas d’épargne de placement et sont destinataires du questionnaire Epargne. Présenter </a:t>
            </a:r>
            <a:r>
              <a:rPr lang="fr-FR" sz="1000" dirty="0">
                <a:solidFill>
                  <a:schemeClr val="tx1">
                    <a:lumMod val="50000"/>
                    <a:lumOff val="50000"/>
                  </a:schemeClr>
                </a:solidFill>
                <a:latin typeface="+mj-lt"/>
                <a:cs typeface="Arial" panose="020B0604020202020204" pitchFamily="34" charset="0"/>
              </a:rPr>
              <a:t>les différentes solutions d’assurance vie aux clients et les inciter à ouvrir un </a:t>
            </a:r>
            <a:r>
              <a:rPr lang="fr-FR" sz="1000" dirty="0" smtClean="0">
                <a:solidFill>
                  <a:schemeClr val="tx1">
                    <a:lumMod val="50000"/>
                    <a:lumOff val="50000"/>
                  </a:schemeClr>
                </a:solidFill>
                <a:latin typeface="+mj-lt"/>
                <a:cs typeface="Arial" panose="020B0604020202020204" pitchFamily="34" charset="0"/>
              </a:rPr>
              <a:t>contrat.</a:t>
            </a:r>
            <a:endParaRPr lang="fr-FR" sz="1000" dirty="0">
              <a:solidFill>
                <a:schemeClr val="tx1">
                  <a:lumMod val="50000"/>
                  <a:lumOff val="50000"/>
                </a:schemeClr>
              </a:solidFill>
              <a:latin typeface="+mj-lt"/>
              <a:cs typeface="Arial" panose="020B0604020202020204" pitchFamily="34" charset="0"/>
            </a:endParaRPr>
          </a:p>
        </p:txBody>
      </p:sp>
      <p:sp>
        <p:nvSpPr>
          <p:cNvPr id="104" name="Rectangle 103"/>
          <p:cNvSpPr/>
          <p:nvPr/>
        </p:nvSpPr>
        <p:spPr>
          <a:xfrm>
            <a:off x="859906" y="3428239"/>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sp>
        <p:nvSpPr>
          <p:cNvPr id="105" name="Rectangle 104"/>
          <p:cNvSpPr/>
          <p:nvPr/>
        </p:nvSpPr>
        <p:spPr>
          <a:xfrm>
            <a:off x="786406" y="4286727"/>
            <a:ext cx="1884212"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106" name="Picture 9" descr="C:\Users\A2173216\Desktop\offr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sp>
        <p:nvSpPr>
          <p:cNvPr id="109" name="Rectangle 108"/>
          <p:cNvSpPr/>
          <p:nvPr/>
        </p:nvSpPr>
        <p:spPr>
          <a:xfrm>
            <a:off x="8429385" y="1235235"/>
            <a:ext cx="27947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sp>
        <p:nvSpPr>
          <p:cNvPr id="110" name="Rectangle à coins arrondis 109"/>
          <p:cNvSpPr/>
          <p:nvPr/>
        </p:nvSpPr>
        <p:spPr>
          <a:xfrm>
            <a:off x="8500209" y="3346462"/>
            <a:ext cx="3105196"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appétents</a:t>
            </a:r>
            <a:endParaRPr lang="fr-FR" sz="1200" b="1" dirty="0">
              <a:solidFill>
                <a:srgbClr val="C00000"/>
              </a:solidFill>
              <a:latin typeface="+mj-lt"/>
              <a:cs typeface="Arial" panose="020B0604020202020204" pitchFamily="34" charset="0"/>
            </a:endParaRPr>
          </a:p>
        </p:txBody>
      </p:sp>
      <p:pic>
        <p:nvPicPr>
          <p:cNvPr id="111"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6926" y="5343151"/>
            <a:ext cx="218003" cy="262235"/>
          </a:xfrm>
          <a:prstGeom prst="rect">
            <a:avLst/>
          </a:prstGeom>
          <a:noFill/>
          <a:extLst>
            <a:ext uri="{909E8E84-426E-40DD-AFC4-6F175D3DCCD1}">
              <a14:hiddenFill xmlns:a14="http://schemas.microsoft.com/office/drawing/2010/main">
                <a:solidFill>
                  <a:srgbClr val="FFFFFF"/>
                </a:solidFill>
              </a14:hiddenFill>
            </a:ext>
          </a:extLst>
        </p:spPr>
      </p:pic>
      <p:pic>
        <p:nvPicPr>
          <p:cNvPr id="114" name="Image 113"/>
          <p:cNvPicPr/>
          <p:nvPr/>
        </p:nvPicPr>
        <p:blipFill rotWithShape="1">
          <a:blip r:embed="rId14">
            <a:extLst/>
          </a:blip>
          <a:srcRect l="39848" t="44992" r="45767" b="32072"/>
          <a:stretch/>
        </p:blipFill>
        <p:spPr bwMode="auto">
          <a:xfrm>
            <a:off x="2497949" y="5347833"/>
            <a:ext cx="290250" cy="2454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8246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smtClean="0"/>
              <a:t>Nous vous </a:t>
            </a:r>
            <a:r>
              <a:rPr lang="fr-FR" sz="1600" b="1" dirty="0" smtClean="0">
                <a:solidFill>
                  <a:srgbClr val="C00000"/>
                </a:solidFill>
              </a:rPr>
              <a:t>accompagnons</a:t>
            </a:r>
            <a:r>
              <a:rPr lang="fr-FR" sz="1600" b="1" dirty="0" smtClean="0"/>
              <a:t> avec la mise en place de plusieurs </a:t>
            </a:r>
            <a:r>
              <a:rPr lang="fr-FR" sz="1600" b="1" dirty="0" smtClean="0">
                <a:solidFill>
                  <a:srgbClr val="C00000"/>
                </a:solidFill>
              </a:rPr>
              <a:t>actions de marketing Direct</a:t>
            </a:r>
            <a:endParaRPr lang="fr-FR" sz="1600" b="1" dirty="0">
              <a:solidFill>
                <a:srgbClr val="C00000"/>
              </a:solidFill>
            </a:endParaRP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52" name="Espace réservé du contenu 2"/>
          <p:cNvSpPr txBox="1">
            <a:spLocks/>
          </p:cNvSpPr>
          <p:nvPr/>
        </p:nvSpPr>
        <p:spPr>
          <a:xfrm>
            <a:off x="440045" y="1238949"/>
            <a:ext cx="11163376" cy="685834"/>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buNone/>
              <a:defRPr/>
            </a:pPr>
            <a:r>
              <a:rPr lang="fr-FR" sz="1600" b="1" dirty="0" smtClean="0">
                <a:latin typeface="+mn-lt"/>
              </a:rPr>
              <a:t>Des actions de marketing direct sont déployées pour chaque univers afin de vous accompagner et vous aider à réussir le challenge :</a:t>
            </a:r>
            <a:endParaRPr lang="fr-FR" sz="1600" i="1" dirty="0">
              <a:latin typeface="+mn-lt"/>
            </a:endParaRPr>
          </a:p>
        </p:txBody>
      </p:sp>
      <p:sp>
        <p:nvSpPr>
          <p:cNvPr id="57" name="ZoneTexte 56"/>
          <p:cNvSpPr txBox="1"/>
          <p:nvPr/>
        </p:nvSpPr>
        <p:spPr>
          <a:xfrm>
            <a:off x="9281919" y="6611779"/>
            <a:ext cx="1622560" cy="246221"/>
          </a:xfrm>
          <a:prstGeom prst="rect">
            <a:avLst/>
          </a:prstGeom>
          <a:noFill/>
        </p:spPr>
        <p:txBody>
          <a:bodyPr wrap="none" rtlCol="0">
            <a:spAutoFit/>
          </a:bodyPr>
          <a:lstStyle/>
          <a:p>
            <a:r>
              <a:rPr lang="fr-FR" sz="1000" dirty="0" smtClean="0">
                <a:solidFill>
                  <a:schemeClr val="tx1">
                    <a:lumMod val="50000"/>
                    <a:lumOff val="50000"/>
                  </a:schemeClr>
                </a:solidFill>
              </a:rPr>
              <a:t>* Cible : en attente critère</a:t>
            </a:r>
            <a:endParaRPr lang="fr-FR" sz="1000" dirty="0">
              <a:solidFill>
                <a:schemeClr val="tx1">
                  <a:lumMod val="50000"/>
                  <a:lumOff val="50000"/>
                </a:schemeClr>
              </a:solidFill>
            </a:endParaRPr>
          </a:p>
        </p:txBody>
      </p:sp>
      <p:graphicFrame>
        <p:nvGraphicFramePr>
          <p:cNvPr id="35" name="Tableau 34"/>
          <p:cNvGraphicFramePr>
            <a:graphicFrameLocks noGrp="1"/>
          </p:cNvGraphicFramePr>
          <p:nvPr>
            <p:extLst>
              <p:ext uri="{D42A27DB-BD31-4B8C-83A1-F6EECF244321}">
                <p14:modId xmlns:p14="http://schemas.microsoft.com/office/powerpoint/2010/main" val="424960937"/>
              </p:ext>
            </p:extLst>
          </p:nvPr>
        </p:nvGraphicFramePr>
        <p:xfrm>
          <a:off x="440045" y="1814437"/>
          <a:ext cx="11408520" cy="4597759"/>
        </p:xfrm>
        <a:graphic>
          <a:graphicData uri="http://schemas.openxmlformats.org/drawingml/2006/table">
            <a:tbl>
              <a:tblPr/>
              <a:tblGrid>
                <a:gridCol w="1002413">
                  <a:extLst>
                    <a:ext uri="{9D8B030D-6E8A-4147-A177-3AD203B41FA5}">
                      <a16:colId xmlns:a16="http://schemas.microsoft.com/office/drawing/2014/main" val="820929263"/>
                    </a:ext>
                  </a:extLst>
                </a:gridCol>
                <a:gridCol w="3039414">
                  <a:extLst>
                    <a:ext uri="{9D8B030D-6E8A-4147-A177-3AD203B41FA5}">
                      <a16:colId xmlns:a16="http://schemas.microsoft.com/office/drawing/2014/main" val="589079546"/>
                    </a:ext>
                  </a:extLst>
                </a:gridCol>
                <a:gridCol w="4950993">
                  <a:extLst>
                    <a:ext uri="{9D8B030D-6E8A-4147-A177-3AD203B41FA5}">
                      <a16:colId xmlns:a16="http://schemas.microsoft.com/office/drawing/2014/main" val="476932331"/>
                    </a:ext>
                  </a:extLst>
                </a:gridCol>
                <a:gridCol w="566180">
                  <a:extLst>
                    <a:ext uri="{9D8B030D-6E8A-4147-A177-3AD203B41FA5}">
                      <a16:colId xmlns:a16="http://schemas.microsoft.com/office/drawing/2014/main" val="951385606"/>
                    </a:ext>
                  </a:extLst>
                </a:gridCol>
                <a:gridCol w="587413">
                  <a:extLst>
                    <a:ext uri="{9D8B030D-6E8A-4147-A177-3AD203B41FA5}">
                      <a16:colId xmlns:a16="http://schemas.microsoft.com/office/drawing/2014/main" val="3777127790"/>
                    </a:ext>
                  </a:extLst>
                </a:gridCol>
                <a:gridCol w="1262107">
                  <a:extLst>
                    <a:ext uri="{9D8B030D-6E8A-4147-A177-3AD203B41FA5}">
                      <a16:colId xmlns:a16="http://schemas.microsoft.com/office/drawing/2014/main" val="3703222120"/>
                    </a:ext>
                  </a:extLst>
                </a:gridCol>
              </a:tblGrid>
              <a:tr h="56222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Domaine</a:t>
                      </a:r>
                    </a:p>
                  </a:txBody>
                  <a:tcPr marL="8753" marR="8753" marT="8753" marB="0" anchor="ctr">
                    <a:lnL>
                      <a:noFill/>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Action</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Cible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Date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Volume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Relance</a:t>
                      </a:r>
                    </a:p>
                  </a:txBody>
                  <a:tcPr marL="8753" marR="8753" marT="8753" marB="0" anchor="ctr">
                    <a:lnL w="12700" cap="flat" cmpd="sng" algn="ctr">
                      <a:solidFill>
                        <a:srgbClr val="FFFFFF"/>
                      </a:solidFill>
                      <a:prstDash val="solid"/>
                      <a:round/>
                      <a:headEnd type="none" w="med" len="med"/>
                      <a:tailEnd type="none" w="med" len="med"/>
                    </a:lnL>
                    <a:lnR>
                      <a:noFill/>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4122837214"/>
                  </a:ext>
                </a:extLst>
              </a:tr>
              <a:tr h="48726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a:solidFill>
                            <a:srgbClr val="C00000"/>
                          </a:solidFill>
                          <a:effectLst/>
                          <a:latin typeface="Arial" panose="020B0604020202020204" pitchFamily="34" charset="0"/>
                        </a:rPr>
                        <a:t>BANCA</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clients sans réserve IZICARTE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détenteurs d’une IZICARTE sans réserve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1000" b="1" i="0" u="none" strike="noStrike" dirty="0" smtClean="0">
                          <a:solidFill>
                            <a:srgbClr val="595959"/>
                          </a:solidFill>
                          <a:effectLst/>
                          <a:latin typeface="Arial" panose="020B0604020202020204" pitchFamily="34" charset="0"/>
                        </a:rPr>
                        <a:t>Agence</a:t>
                      </a: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4700033"/>
                  </a:ext>
                </a:extLst>
              </a:tr>
              <a:tr h="510168">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a:solidFill>
                            <a:srgbClr val="C00000"/>
                          </a:solidFill>
                          <a:effectLst/>
                          <a:latin typeface="Arial" panose="020B0604020202020204" pitchFamily="34" charset="0"/>
                        </a:rPr>
                        <a:t>CREDIT</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Equipement </a:t>
                      </a:r>
                      <a:r>
                        <a:rPr lang="fr-FR" sz="1000" b="1" i="0" u="none" strike="noStrike" dirty="0" err="1">
                          <a:solidFill>
                            <a:srgbClr val="595959"/>
                          </a:solidFill>
                          <a:effectLst/>
                          <a:latin typeface="Arial" panose="020B0604020202020204" pitchFamily="34" charset="0"/>
                        </a:rPr>
                        <a:t>Izicarte</a:t>
                      </a:r>
                      <a:r>
                        <a:rPr lang="fr-FR" sz="1000" b="1" i="0" u="none" strike="noStrike" dirty="0">
                          <a:solidFill>
                            <a:srgbClr val="595959"/>
                          </a:solidFill>
                          <a:effectLst/>
                          <a:latin typeface="Arial" panose="020B0604020202020204" pitchFamily="34" charset="0"/>
                        </a:rPr>
                        <a:t> + PP trésorerie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ayant souscrit un Crédit Conso à M-6 ou détenteurs Visa </a:t>
                      </a:r>
                      <a:r>
                        <a:rPr lang="fr-FR" sz="1000" b="0" i="0" u="none" strike="noStrike" dirty="0" err="1">
                          <a:solidFill>
                            <a:srgbClr val="595959"/>
                          </a:solidFill>
                          <a:effectLst/>
                          <a:latin typeface="Arial" panose="020B0604020202020204" pitchFamily="34" charset="0"/>
                        </a:rPr>
                        <a:t>Classic</a:t>
                      </a:r>
                      <a:r>
                        <a:rPr lang="fr-FR" sz="1000" b="0" i="0" u="none" strike="noStrike" dirty="0">
                          <a:solidFill>
                            <a:srgbClr val="595959"/>
                          </a:solidFill>
                          <a:effectLst/>
                          <a:latin typeface="Arial" panose="020B0604020202020204" pitchFamily="34" charset="0"/>
                        </a:rPr>
                        <a:t> ou clients de 25 à 60 ans classés non risqués</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a:solidFill>
                            <a:srgbClr val="595959"/>
                          </a:solidFill>
                          <a:effectLst/>
                          <a:latin typeface="Arial" panose="020B0604020202020204" pitchFamily="34" charset="0"/>
                        </a:rPr>
                        <a:t>mai-21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5193130"/>
                  </a:ext>
                </a:extLst>
              </a:tr>
              <a:tr h="510168">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Rénovation énergétique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détenteurs de prêts </a:t>
                      </a:r>
                      <a:r>
                        <a:rPr lang="fr-FR" sz="1000" b="0" i="0" u="none" strike="noStrike" dirty="0" err="1">
                          <a:solidFill>
                            <a:srgbClr val="595959"/>
                          </a:solidFill>
                          <a:effectLst/>
                          <a:latin typeface="Arial" panose="020B0604020202020204" pitchFamily="34" charset="0"/>
                        </a:rPr>
                        <a:t>immo</a:t>
                      </a:r>
                      <a:r>
                        <a:rPr lang="fr-FR" sz="1000" b="0" i="0" u="none" strike="noStrike" dirty="0">
                          <a:solidFill>
                            <a:srgbClr val="595959"/>
                          </a:solidFill>
                          <a:effectLst/>
                          <a:latin typeface="Arial" panose="020B0604020202020204" pitchFamily="34" charset="0"/>
                        </a:rPr>
                        <a:t> avec info sur DPE (entre E et G) et clients propriétaires en maison individuelle et chauffée au fioul</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a:solidFill>
                            <a:srgbClr val="595959"/>
                          </a:solidFill>
                          <a:effectLst/>
                          <a:latin typeface="Arial" panose="020B0604020202020204" pitchFamily="34" charset="0"/>
                        </a:rPr>
                        <a:t>mai-21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0788840"/>
                  </a:ext>
                </a:extLst>
              </a:tr>
              <a:tr h="510168">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IARD</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Multi équipement AUTO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de 26 à 70 ans détenteurs d’un contrat MRH sans AUTO</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a:solidFill>
                            <a:srgbClr val="595959"/>
                          </a:solidFill>
                          <a:effectLst/>
                          <a:latin typeface="Arial" panose="020B0604020202020204" pitchFamily="34" charset="0"/>
                        </a:rPr>
                        <a:t>5 100</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068010"/>
                  </a:ext>
                </a:extLst>
              </a:tr>
              <a:tr h="510168">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 E-mailing </a:t>
                      </a:r>
                      <a:r>
                        <a:rPr lang="fr-FR" sz="1000" b="1" i="0" u="none" strike="noStrike" dirty="0" err="1">
                          <a:solidFill>
                            <a:srgbClr val="595959"/>
                          </a:solidFill>
                          <a:effectLst/>
                          <a:latin typeface="Arial" panose="020B0604020202020204" pitchFamily="34" charset="0"/>
                        </a:rPr>
                        <a:t>Selfcare</a:t>
                      </a:r>
                      <a:r>
                        <a:rPr lang="fr-FR" sz="1000" b="1" i="0" u="none" strike="noStrike" dirty="0">
                          <a:solidFill>
                            <a:srgbClr val="595959"/>
                          </a:solidFill>
                          <a:effectLst/>
                          <a:latin typeface="Arial" panose="020B0604020202020204" pitchFamily="34" charset="0"/>
                        </a:rPr>
                        <a:t> MRH (nouveaux parcours devis et souscription en ligne)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propriétaires, détenteurs d’un crédit ou locataires </a:t>
                      </a:r>
                      <a:r>
                        <a:rPr lang="fr-FR" sz="1000" b="0" i="0" u="none" strike="noStrike" dirty="0" err="1">
                          <a:solidFill>
                            <a:srgbClr val="595959"/>
                          </a:solidFill>
                          <a:effectLst/>
                          <a:latin typeface="Arial" panose="020B0604020202020204" pitchFamily="34" charset="0"/>
                        </a:rPr>
                        <a:t>appétents</a:t>
                      </a:r>
                      <a:r>
                        <a:rPr lang="fr-FR" sz="1000" b="0" i="0" u="none" strike="noStrike" dirty="0">
                          <a:solidFill>
                            <a:srgbClr val="595959"/>
                          </a:solidFill>
                          <a:effectLst/>
                          <a:latin typeface="Arial" panose="020B0604020202020204" pitchFamily="34" charset="0"/>
                        </a:rPr>
                        <a:t> sans MRH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juin-21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12 900</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0213915"/>
                  </a:ext>
                </a:extLst>
              </a:tr>
              <a:tr h="510168">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 E-mailing Questionnaire Relationnel IARD "Dois-je le quitter?"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Distanciés couvert par l’univers Epargne de Placement uniquement ou sont équipés d’au moins 2 univers (De) mais non détenteurs d'IARD</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smtClean="0">
                          <a:solidFill>
                            <a:srgbClr val="595959"/>
                          </a:solidFill>
                          <a:effectLst/>
                          <a:latin typeface="Arial" panose="020B0604020202020204" pitchFamily="34" charset="0"/>
                        </a:rPr>
                        <a:t>juin-21</a:t>
                      </a:r>
                      <a:endParaRPr lang="fr-FR" sz="1000" b="0"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3</a:t>
                      </a:r>
                      <a:r>
                        <a:rPr lang="fr-FR" sz="1000" b="0" i="0" u="none" strike="noStrike" dirty="0" smtClean="0">
                          <a:solidFill>
                            <a:srgbClr val="595959"/>
                          </a:solidFill>
                          <a:effectLst/>
                          <a:latin typeface="Arial" panose="020B0604020202020204" pitchFamily="34" charset="0"/>
                        </a:rPr>
                        <a:t>0 </a:t>
                      </a:r>
                      <a:r>
                        <a:rPr lang="fr-FR" sz="1000" b="0" i="0" u="none" strike="noStrike" dirty="0">
                          <a:solidFill>
                            <a:srgbClr val="595959"/>
                          </a:solidFill>
                          <a:effectLst/>
                          <a:latin typeface="Arial" panose="020B0604020202020204" pitchFamily="34" charset="0"/>
                        </a:rPr>
                        <a:t>000</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1000" b="1" i="0" u="none" strike="noStrike" dirty="0" smtClean="0">
                          <a:solidFill>
                            <a:srgbClr val="595959"/>
                          </a:solidFill>
                          <a:effectLst/>
                          <a:latin typeface="Arial" panose="020B0604020202020204" pitchFamily="34" charset="0"/>
                        </a:rPr>
                        <a:t>AVISO </a:t>
                      </a: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8741960"/>
                  </a:ext>
                </a:extLst>
              </a:tr>
              <a:tr h="48726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EPARGNE</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 E-mailing avec envoi questionnaire relationnel « Donnez de la personnalité à votre épargne !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avec DAV &gt; 5000€ ou sans Univers P</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juin-21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47 000</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1000" b="1" i="0" u="none" strike="noStrike" dirty="0" smtClean="0">
                          <a:solidFill>
                            <a:srgbClr val="595959"/>
                          </a:solidFill>
                          <a:effectLst/>
                          <a:latin typeface="Arial" panose="020B0604020202020204" pitchFamily="34" charset="0"/>
                        </a:rPr>
                        <a:t>Agence</a:t>
                      </a: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7893967"/>
                  </a:ext>
                </a:extLst>
              </a:tr>
              <a:tr h="51016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JEUNES</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a:noFill/>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 E-mailing Jeunes avec envoi du questionnaire relationnel « Être bien accompagné ! »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âgés de 18 à 28 ans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1000" b="1" i="0" u="none" strike="noStrike" dirty="0">
                          <a:solidFill>
                            <a:srgbClr val="595959"/>
                          </a:solidFill>
                          <a:effectLst/>
                          <a:latin typeface="Arial" panose="020B0604020202020204" pitchFamily="34" charset="0"/>
                        </a:rPr>
                        <a:t/>
                      </a:r>
                      <a:br>
                        <a:rPr lang="fr-FR" sz="1000" b="1" i="0" u="none" strike="noStrike" dirty="0">
                          <a:solidFill>
                            <a:srgbClr val="595959"/>
                          </a:solidFill>
                          <a:effectLst/>
                          <a:latin typeface="Arial" panose="020B0604020202020204" pitchFamily="34" charset="0"/>
                        </a:rPr>
                      </a:b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6202826"/>
                  </a:ext>
                </a:extLst>
              </a:tr>
            </a:tbl>
          </a:graphicData>
        </a:graphic>
      </p:graphicFrame>
      <p:pic>
        <p:nvPicPr>
          <p:cNvPr id="36" name="Image 3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16322" y="4984280"/>
            <a:ext cx="318111" cy="334089"/>
          </a:xfrm>
          <a:prstGeom prst="rect">
            <a:avLst/>
          </a:prstGeom>
        </p:spPr>
      </p:pic>
      <p:pic>
        <p:nvPicPr>
          <p:cNvPr id="37" name="Image 36"/>
          <p:cNvPicPr>
            <a:picLocks noChangeAspect="1"/>
          </p:cNvPicPr>
          <p:nvPr/>
        </p:nvPicPr>
        <p:blipFill>
          <a:blip r:embed="rId3"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111690" y="3460673"/>
            <a:ext cx="378853" cy="378853"/>
          </a:xfrm>
          <a:prstGeom prst="rect">
            <a:avLst/>
          </a:prstGeom>
        </p:spPr>
      </p:pic>
      <p:pic>
        <p:nvPicPr>
          <p:cNvPr id="38" name="Image 37"/>
          <p:cNvPicPr>
            <a:picLocks noChangeAspect="1"/>
          </p:cNvPicPr>
          <p:nvPr/>
        </p:nvPicPr>
        <p:blipFill>
          <a:blip r:embed="rId4" cstate="print">
            <a:clrChange>
              <a:clrFrom>
                <a:srgbClr val="FFFFFF"/>
              </a:clrFrom>
              <a:clrTo>
                <a:srgbClr val="FFFFFF">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1215530" y="2455180"/>
            <a:ext cx="262278" cy="285456"/>
          </a:xfrm>
          <a:prstGeom prst="rect">
            <a:avLst/>
          </a:prstGeom>
        </p:spPr>
      </p:pic>
      <p:pic>
        <p:nvPicPr>
          <p:cNvPr id="39" name="Image 38"/>
          <p:cNvPicPr>
            <a:picLocks noChangeAspect="1"/>
          </p:cNvPicPr>
          <p:nvPr/>
        </p:nvPicPr>
        <p:blipFill>
          <a:blip r:embed="rId4" cstate="print">
            <a:clrChange>
              <a:clrFrom>
                <a:srgbClr val="FFFFFF"/>
              </a:clrFrom>
              <a:clrTo>
                <a:srgbClr val="FFFFFF">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1178543" y="5544508"/>
            <a:ext cx="262278" cy="285456"/>
          </a:xfrm>
          <a:prstGeom prst="rect">
            <a:avLst/>
          </a:prstGeom>
        </p:spPr>
      </p:pic>
      <p:pic>
        <p:nvPicPr>
          <p:cNvPr id="40" name="Image 39"/>
          <p:cNvPicPr>
            <a:picLocks noChangeAspect="1"/>
          </p:cNvPicPr>
          <p:nvPr/>
        </p:nvPicPr>
        <p:blipFill>
          <a:blip r:embed="rId3"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115577" y="2930698"/>
            <a:ext cx="378853" cy="378853"/>
          </a:xfrm>
          <a:prstGeom prst="rect">
            <a:avLst/>
          </a:prstGeom>
        </p:spPr>
      </p:pic>
      <p:pic>
        <p:nvPicPr>
          <p:cNvPr id="41" name="Image 40"/>
          <p:cNvPicPr>
            <a:picLocks noChangeAspect="1"/>
          </p:cNvPicPr>
          <p:nvPr/>
        </p:nvPicPr>
        <p:blipFill>
          <a:blip r:embed="rId3"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120257" y="3951631"/>
            <a:ext cx="378853" cy="378853"/>
          </a:xfrm>
          <a:prstGeom prst="rect">
            <a:avLst/>
          </a:prstGeom>
        </p:spPr>
      </p:pic>
      <p:pic>
        <p:nvPicPr>
          <p:cNvPr id="42" name="Image 41"/>
          <p:cNvPicPr>
            <a:picLocks noChangeAspect="1"/>
          </p:cNvPicPr>
          <p:nvPr/>
        </p:nvPicPr>
        <p:blipFill>
          <a:blip r:embed="rId3"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120256" y="4445197"/>
            <a:ext cx="378853" cy="378853"/>
          </a:xfrm>
          <a:prstGeom prst="rect">
            <a:avLst/>
          </a:prstGeom>
        </p:spPr>
      </p:pic>
      <p:pic>
        <p:nvPicPr>
          <p:cNvPr id="43" name="Image 42"/>
          <p:cNvPicPr>
            <a:picLocks noChangeAspect="1"/>
          </p:cNvPicPr>
          <p:nvPr/>
        </p:nvPicPr>
        <p:blipFill>
          <a:blip r:embed="rId3"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120255" y="5941016"/>
            <a:ext cx="378853" cy="378853"/>
          </a:xfrm>
          <a:prstGeom prst="rect">
            <a:avLst/>
          </a:prstGeom>
        </p:spPr>
      </p:pic>
    </p:spTree>
    <p:extLst>
      <p:ext uri="{BB962C8B-B14F-4D97-AF65-F5344CB8AC3E}">
        <p14:creationId xmlns:p14="http://schemas.microsoft.com/office/powerpoint/2010/main" val="1223006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smtClean="0"/>
              <a:t>Des campagnes innovantes pour provoquer </a:t>
            </a:r>
            <a:r>
              <a:rPr lang="fr-FR" sz="1600" b="1" dirty="0" smtClean="0">
                <a:solidFill>
                  <a:srgbClr val="C00000"/>
                </a:solidFill>
              </a:rPr>
              <a:t>la relation</a:t>
            </a:r>
            <a:r>
              <a:rPr lang="fr-FR" sz="1600" b="1" dirty="0" smtClean="0"/>
              <a:t> et générer de l’</a:t>
            </a:r>
            <a:r>
              <a:rPr lang="fr-FR" sz="1600" b="1" dirty="0" smtClean="0">
                <a:solidFill>
                  <a:srgbClr val="C00000"/>
                </a:solidFill>
              </a:rPr>
              <a:t>activité commerciale</a:t>
            </a:r>
            <a:endParaRPr lang="fr-FR" sz="1600" b="1" dirty="0">
              <a:solidFill>
                <a:srgbClr val="C00000"/>
              </a:solidFill>
            </a:endParaRP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1078390" y="1314292"/>
            <a:ext cx="10355479" cy="18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400" b="1" dirty="0"/>
              <a:t>Les questionnaires relationnels vous permettent de </a:t>
            </a:r>
            <a:r>
              <a:rPr lang="fr-FR" sz="1400" b="1" dirty="0">
                <a:solidFill>
                  <a:srgbClr val="C00000"/>
                </a:solidFill>
              </a:rPr>
              <a:t>contacter les clients qui ont des univers à activer </a:t>
            </a:r>
            <a:r>
              <a:rPr lang="fr-FR" sz="1400" b="1" dirty="0"/>
              <a:t>et de trouver des </a:t>
            </a:r>
            <a:r>
              <a:rPr lang="fr-FR" sz="1400" b="1" dirty="0">
                <a:solidFill>
                  <a:srgbClr val="C00000"/>
                </a:solidFill>
              </a:rPr>
              <a:t>points d’accroches </a:t>
            </a:r>
            <a:r>
              <a:rPr lang="fr-FR" sz="1400" b="1" dirty="0"/>
              <a:t>pour initier la </a:t>
            </a:r>
            <a:r>
              <a:rPr lang="fr-FR" sz="1400" b="1" dirty="0" smtClean="0"/>
              <a:t>vente.</a:t>
            </a:r>
          </a:p>
          <a:p>
            <a:endParaRPr lang="fr-FR" sz="1400" b="1" dirty="0" smtClean="0">
              <a:solidFill>
                <a:schemeClr val="tx1">
                  <a:lumMod val="50000"/>
                  <a:lumOff val="50000"/>
                </a:schemeClr>
              </a:solidFill>
            </a:endParaRPr>
          </a:p>
          <a:p>
            <a:pPr marL="285750" indent="-285750">
              <a:buFont typeface="Wingdings" panose="05000000000000000000" pitchFamily="2" charset="2"/>
              <a:buChar char="§"/>
            </a:pPr>
            <a:r>
              <a:rPr lang="fr-FR" sz="1400" b="1" dirty="0" smtClean="0"/>
              <a:t>3 questionnaires sont à votre disposition :</a:t>
            </a:r>
            <a:endParaRPr lang="fr-FR" sz="1400" b="1" dirty="0"/>
          </a:p>
        </p:txBody>
      </p:sp>
      <p:grpSp>
        <p:nvGrpSpPr>
          <p:cNvPr id="13" name="Groupe 12"/>
          <p:cNvGrpSpPr/>
          <p:nvPr/>
        </p:nvGrpSpPr>
        <p:grpSpPr>
          <a:xfrm>
            <a:off x="252248" y="2541591"/>
            <a:ext cx="2683042" cy="4283241"/>
            <a:chOff x="0" y="0"/>
            <a:chExt cx="4846100" cy="6858000"/>
          </a:xfrm>
        </p:grpSpPr>
        <p:sp>
          <p:nvSpPr>
            <p:cNvPr id="14" name="Rectangle 13"/>
            <p:cNvSpPr/>
            <p:nvPr/>
          </p:nvSpPr>
          <p:spPr>
            <a:xfrm>
              <a:off x="0" y="0"/>
              <a:ext cx="48461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86670" y="68734"/>
              <a:ext cx="4665803"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86670" y="2315689"/>
              <a:ext cx="4665803"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86670" y="4562644"/>
              <a:ext cx="4665803"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p:cNvPicPr>
              <a:picLocks noChangeAspect="1"/>
            </p:cNvPicPr>
            <p:nvPr/>
          </p:nvPicPr>
          <p:blipFill rotWithShape="1">
            <a:blip r:embed="rId2"/>
            <a:srcRect l="10159" r="15153"/>
            <a:stretch/>
          </p:blipFill>
          <p:spPr>
            <a:xfrm>
              <a:off x="730346" y="75395"/>
              <a:ext cx="3300234" cy="2143992"/>
            </a:xfrm>
            <a:prstGeom prst="rect">
              <a:avLst/>
            </a:prstGeom>
          </p:spPr>
        </p:pic>
        <p:pic>
          <p:nvPicPr>
            <p:cNvPr id="20" name="Image 19"/>
            <p:cNvPicPr>
              <a:picLocks noChangeAspect="1"/>
            </p:cNvPicPr>
            <p:nvPr/>
          </p:nvPicPr>
          <p:blipFill>
            <a:blip r:embed="rId3"/>
            <a:stretch>
              <a:fillRect/>
            </a:stretch>
          </p:blipFill>
          <p:spPr>
            <a:xfrm>
              <a:off x="704983" y="2306342"/>
              <a:ext cx="3350960" cy="2169347"/>
            </a:xfrm>
            <a:prstGeom prst="rect">
              <a:avLst/>
            </a:prstGeom>
          </p:spPr>
        </p:pic>
        <p:pic>
          <p:nvPicPr>
            <p:cNvPr id="21" name="Image 20"/>
            <p:cNvPicPr>
              <a:picLocks noChangeAspect="1"/>
            </p:cNvPicPr>
            <p:nvPr/>
          </p:nvPicPr>
          <p:blipFill>
            <a:blip r:embed="rId4"/>
            <a:stretch>
              <a:fillRect/>
            </a:stretch>
          </p:blipFill>
          <p:spPr>
            <a:xfrm>
              <a:off x="1257667" y="4590684"/>
              <a:ext cx="2245592" cy="2160569"/>
            </a:xfrm>
            <a:prstGeom prst="rect">
              <a:avLst/>
            </a:prstGeom>
          </p:spPr>
        </p:pic>
      </p:grpSp>
      <p:sp>
        <p:nvSpPr>
          <p:cNvPr id="22" name="Espace réservé du contenu 4"/>
          <p:cNvSpPr txBox="1">
            <a:spLocks/>
          </p:cNvSpPr>
          <p:nvPr/>
        </p:nvSpPr>
        <p:spPr>
          <a:xfrm>
            <a:off x="2445670" y="2821263"/>
            <a:ext cx="4111541" cy="779807"/>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200" dirty="0" smtClean="0"/>
              <a:t>Le questionnaire   </a:t>
            </a:r>
            <a:r>
              <a:rPr lang="fr-FR" sz="1200" b="1" dirty="0">
                <a:solidFill>
                  <a:srgbClr val="C00000"/>
                </a:solidFill>
              </a:rPr>
              <a:t>« Dois-je le quitter </a:t>
            </a:r>
            <a:r>
              <a:rPr lang="fr-FR" sz="1200" b="1" dirty="0" smtClean="0">
                <a:solidFill>
                  <a:srgbClr val="C00000"/>
                </a:solidFill>
              </a:rPr>
              <a:t>?»   </a:t>
            </a:r>
            <a:r>
              <a:rPr lang="fr-FR" sz="1200" dirty="0"/>
              <a:t>pour activer </a:t>
            </a:r>
            <a:r>
              <a:rPr lang="fr-FR" sz="1200" b="1" dirty="0">
                <a:solidFill>
                  <a:srgbClr val="C00000"/>
                </a:solidFill>
              </a:rPr>
              <a:t>l’univers </a:t>
            </a:r>
            <a:r>
              <a:rPr lang="fr-FR" sz="1200" b="1" dirty="0" smtClean="0">
                <a:solidFill>
                  <a:srgbClr val="C00000"/>
                </a:solidFill>
              </a:rPr>
              <a:t>Assurances</a:t>
            </a:r>
            <a:endParaRPr lang="fr-FR" sz="1200" b="1" dirty="0">
              <a:solidFill>
                <a:srgbClr val="C00000"/>
              </a:solidFill>
            </a:endParaRPr>
          </a:p>
        </p:txBody>
      </p:sp>
      <p:sp>
        <p:nvSpPr>
          <p:cNvPr id="26" name="Espace réservé du contenu 4"/>
          <p:cNvSpPr txBox="1">
            <a:spLocks/>
          </p:cNvSpPr>
          <p:nvPr/>
        </p:nvSpPr>
        <p:spPr>
          <a:xfrm>
            <a:off x="2435161" y="4022188"/>
            <a:ext cx="4322991" cy="1322048"/>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200" dirty="0" smtClean="0"/>
              <a:t>Le questionnaire   </a:t>
            </a:r>
            <a:r>
              <a:rPr lang="fr-FR" sz="1200" b="1" dirty="0">
                <a:solidFill>
                  <a:srgbClr val="C00000"/>
                </a:solidFill>
              </a:rPr>
              <a:t>« Etre bien accompagné !? »   </a:t>
            </a:r>
            <a:r>
              <a:rPr lang="fr-FR" sz="1200" dirty="0"/>
              <a:t>pour activer tous les univers auprès </a:t>
            </a:r>
            <a:r>
              <a:rPr lang="fr-FR" sz="1200" b="1" dirty="0">
                <a:solidFill>
                  <a:srgbClr val="C00000"/>
                </a:solidFill>
              </a:rPr>
              <a:t>des Jeunes </a:t>
            </a:r>
            <a:r>
              <a:rPr lang="fr-FR" sz="1200" dirty="0"/>
              <a:t>: </a:t>
            </a:r>
            <a:r>
              <a:rPr lang="fr-FR" sz="1200" dirty="0" smtClean="0"/>
              <a:t>Bancarisation, </a:t>
            </a:r>
            <a:r>
              <a:rPr lang="fr-FR" sz="1200" dirty="0"/>
              <a:t>Epargne, Placement, Crédit et Assurance.</a:t>
            </a:r>
          </a:p>
        </p:txBody>
      </p:sp>
      <p:sp>
        <p:nvSpPr>
          <p:cNvPr id="27" name="Espace réservé du contenu 4"/>
          <p:cNvSpPr txBox="1">
            <a:spLocks/>
          </p:cNvSpPr>
          <p:nvPr/>
        </p:nvSpPr>
        <p:spPr>
          <a:xfrm>
            <a:off x="2435161" y="5606035"/>
            <a:ext cx="4219824" cy="1024529"/>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200" dirty="0" smtClean="0"/>
              <a:t>Le questionnaire   </a:t>
            </a:r>
            <a:r>
              <a:rPr lang="fr-FR" sz="1200" b="1" dirty="0">
                <a:solidFill>
                  <a:srgbClr val="C00000"/>
                </a:solidFill>
              </a:rPr>
              <a:t>« </a:t>
            </a:r>
            <a:r>
              <a:rPr lang="fr-FR" sz="1200" b="1" dirty="0" smtClean="0">
                <a:solidFill>
                  <a:srgbClr val="C00000"/>
                </a:solidFill>
              </a:rPr>
              <a:t>Donnez de la personnalité à votre épargne ! »   </a:t>
            </a:r>
            <a:r>
              <a:rPr lang="fr-FR" sz="1200" dirty="0"/>
              <a:t>pour activer </a:t>
            </a:r>
            <a:r>
              <a:rPr lang="fr-FR" sz="1200" b="1" dirty="0"/>
              <a:t>l’univers </a:t>
            </a:r>
            <a:r>
              <a:rPr lang="fr-FR" sz="1200" b="1" dirty="0" smtClean="0"/>
              <a:t>Epargne de Placement.</a:t>
            </a:r>
            <a:endParaRPr lang="fr-FR" sz="1200" b="1" dirty="0"/>
          </a:p>
        </p:txBody>
      </p:sp>
      <p:sp>
        <p:nvSpPr>
          <p:cNvPr id="28" name="Rectangle à coins arrondis 27"/>
          <p:cNvSpPr/>
          <p:nvPr/>
        </p:nvSpPr>
        <p:spPr>
          <a:xfrm>
            <a:off x="8895723" y="2075379"/>
            <a:ext cx="1287147"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cs typeface="Arial" panose="020B0604020202020204" pitchFamily="34" charset="0"/>
              </a:rPr>
              <a:t>Bon à savoir</a:t>
            </a:r>
            <a:endParaRPr lang="fr-FR" sz="1200" b="1" dirty="0">
              <a:solidFill>
                <a:srgbClr val="C00000"/>
              </a:solidFill>
              <a:cs typeface="Arial" panose="020B0604020202020204" pitchFamily="34" charset="0"/>
            </a:endParaRPr>
          </a:p>
        </p:txBody>
      </p:sp>
      <p:sp>
        <p:nvSpPr>
          <p:cNvPr id="29" name="Cœur 28"/>
          <p:cNvSpPr/>
          <p:nvPr/>
        </p:nvSpPr>
        <p:spPr>
          <a:xfrm>
            <a:off x="8565535" y="2077547"/>
            <a:ext cx="330188" cy="291966"/>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0" name="Rectangle 29"/>
          <p:cNvSpPr/>
          <p:nvPr/>
        </p:nvSpPr>
        <p:spPr>
          <a:xfrm>
            <a:off x="7062952" y="2574757"/>
            <a:ext cx="4980235" cy="3910126"/>
          </a:xfrm>
          <a:prstGeom prst="rect">
            <a:avLst/>
          </a:prstGeom>
          <a:solidFill>
            <a:schemeClr val="accent4">
              <a:lumMod val="20000"/>
              <a:lumOff val="80000"/>
            </a:schemeClr>
          </a:solidFill>
        </p:spPr>
        <p:txBody>
          <a:bodyPr wrap="square">
            <a:noAutofit/>
          </a:bodyPr>
          <a:lstStyle/>
          <a:p>
            <a:r>
              <a:rPr lang="fr-FR" sz="1200" b="1" dirty="0" smtClean="0">
                <a:solidFill>
                  <a:schemeClr val="tx1">
                    <a:lumMod val="75000"/>
                    <a:lumOff val="25000"/>
                  </a:schemeClr>
                </a:solidFill>
              </a:rPr>
              <a:t>Ces questionnaires sont totalement à votre disposition et vous pouvez les utiliser de différentes manières :</a:t>
            </a:r>
          </a:p>
          <a:p>
            <a:endParaRPr lang="fr-FR" sz="1100" dirty="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Envoi par e-mail à vos clients (avec </a:t>
            </a:r>
            <a:r>
              <a:rPr lang="fr-FR" sz="1200" dirty="0" err="1" smtClean="0">
                <a:solidFill>
                  <a:schemeClr val="tx1">
                    <a:lumMod val="75000"/>
                    <a:lumOff val="25000"/>
                  </a:schemeClr>
                </a:solidFill>
              </a:rPr>
              <a:t>opt’in</a:t>
            </a:r>
            <a:r>
              <a:rPr lang="fr-FR" sz="1200" dirty="0" smtClean="0">
                <a:solidFill>
                  <a:schemeClr val="tx1">
                    <a:lumMod val="75000"/>
                    <a:lumOff val="25000"/>
                  </a:schemeClr>
                </a:solidFill>
              </a:rPr>
              <a:t>) à partir de votre bibliothèque Outlook,</a:t>
            </a:r>
          </a:p>
          <a:p>
            <a:endParaRPr lang="fr-FR" sz="1200" dirty="0" smtClean="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Ajout en lien avec la signature de vos e-mails clients.</a:t>
            </a:r>
          </a:p>
          <a:p>
            <a:endParaRPr lang="fr-FR" sz="1100" dirty="0" smtClean="0">
              <a:solidFill>
                <a:schemeClr val="tx1">
                  <a:lumMod val="75000"/>
                  <a:lumOff val="25000"/>
                </a:schemeClr>
              </a:solidFill>
            </a:endParaRPr>
          </a:p>
          <a:p>
            <a:pPr marL="171450" indent="-171450">
              <a:buFont typeface="Wingdings" panose="05000000000000000000" pitchFamily="2" charset="2"/>
              <a:buChar char="à"/>
            </a:pPr>
            <a:r>
              <a:rPr lang="fr-FR" sz="1200" dirty="0" smtClean="0">
                <a:solidFill>
                  <a:schemeClr val="tx1">
                    <a:lumMod val="75000"/>
                    <a:lumOff val="25000"/>
                  </a:schemeClr>
                </a:solidFill>
                <a:sym typeface="Wingdings" panose="05000000000000000000" pitchFamily="2" charset="2"/>
                <a:hlinkClick r:id="rId5"/>
              </a:rPr>
              <a:t>Cliquez ici </a:t>
            </a:r>
            <a:r>
              <a:rPr lang="fr-FR" sz="1200" dirty="0" smtClean="0">
                <a:solidFill>
                  <a:schemeClr val="tx1">
                    <a:lumMod val="75000"/>
                    <a:lumOff val="25000"/>
                  </a:schemeClr>
                </a:solidFill>
                <a:sym typeface="Wingdings" panose="05000000000000000000" pitchFamily="2" charset="2"/>
              </a:rPr>
              <a:t>pour tout savoir.</a:t>
            </a:r>
          </a:p>
          <a:p>
            <a:pPr marL="171450" indent="-171450">
              <a:buFont typeface="Wingdings" panose="05000000000000000000" pitchFamily="2" charset="2"/>
              <a:buChar char="à"/>
            </a:pPr>
            <a:endParaRPr lang="fr-FR" sz="1100" dirty="0">
              <a:solidFill>
                <a:srgbClr val="C00000"/>
              </a:solidFill>
              <a:sym typeface="Wingdings" panose="05000000000000000000" pitchFamily="2" charset="2"/>
            </a:endParaRPr>
          </a:p>
          <a:p>
            <a:r>
              <a:rPr lang="fr-FR" sz="1200" b="1" dirty="0" smtClean="0">
                <a:solidFill>
                  <a:schemeClr val="tx1">
                    <a:lumMod val="75000"/>
                    <a:lumOff val="25000"/>
                  </a:schemeClr>
                </a:solidFill>
                <a:sym typeface="Wingdings" panose="05000000000000000000" pitchFamily="2" charset="2"/>
              </a:rPr>
              <a:t>Des dépliants en version papier ont été livrés en agence. Vous pouvez :</a:t>
            </a:r>
          </a:p>
          <a:p>
            <a:endParaRPr lang="fr-FR" sz="1200" dirty="0">
              <a:solidFill>
                <a:schemeClr val="tx1">
                  <a:lumMod val="75000"/>
                  <a:lumOff val="25000"/>
                </a:schemeClr>
              </a:solidFill>
              <a:sym typeface="Wingdings" panose="05000000000000000000" pitchFamily="2" charset="2"/>
            </a:endParaRPr>
          </a:p>
          <a:p>
            <a:pPr marL="171450" indent="-171450">
              <a:buFont typeface="Wingdings" panose="05000000000000000000" pitchFamily="2" charset="2"/>
              <a:buChar char="§"/>
            </a:pPr>
            <a:r>
              <a:rPr lang="fr-FR" sz="1200" dirty="0" smtClean="0">
                <a:solidFill>
                  <a:schemeClr val="tx1">
                    <a:lumMod val="75000"/>
                    <a:lumOff val="25000"/>
                  </a:schemeClr>
                </a:solidFill>
                <a:sym typeface="Wingdings" panose="05000000000000000000" pitchFamily="2" charset="2"/>
              </a:rPr>
              <a:t>Remettre un dépliant lors d’un entretien en agence ou lorsque le cliente patiente pour aborder le thème souhaité,</a:t>
            </a:r>
          </a:p>
          <a:p>
            <a:endParaRPr lang="fr-FR" sz="1200" dirty="0" smtClean="0">
              <a:solidFill>
                <a:schemeClr val="tx1">
                  <a:lumMod val="75000"/>
                  <a:lumOff val="25000"/>
                </a:schemeClr>
              </a:solidFill>
              <a:sym typeface="Wingdings" panose="05000000000000000000" pitchFamily="2" charset="2"/>
            </a:endParaRPr>
          </a:p>
          <a:p>
            <a:pPr marL="171450" indent="-171450">
              <a:buFont typeface="Wingdings" panose="05000000000000000000" pitchFamily="2" charset="2"/>
              <a:buChar char="§"/>
            </a:pPr>
            <a:r>
              <a:rPr lang="fr-FR" sz="1200" dirty="0" smtClean="0">
                <a:solidFill>
                  <a:schemeClr val="tx1">
                    <a:lumMod val="75000"/>
                    <a:lumOff val="25000"/>
                  </a:schemeClr>
                </a:solidFill>
                <a:sym typeface="Wingdings" panose="05000000000000000000" pitchFamily="2" charset="2"/>
              </a:rPr>
              <a:t>L’envoyer à un client qui ne vous a pas communiqué son adresse e-mail.</a:t>
            </a:r>
          </a:p>
          <a:p>
            <a:endParaRPr lang="fr-FR" sz="1200" dirty="0" smtClean="0">
              <a:solidFill>
                <a:schemeClr val="tx1">
                  <a:lumMod val="75000"/>
                  <a:lumOff val="25000"/>
                </a:schemeClr>
              </a:solidFill>
              <a:sym typeface="Wingdings" panose="05000000000000000000" pitchFamily="2" charset="2"/>
            </a:endParaRPr>
          </a:p>
          <a:p>
            <a:pPr marL="171450" indent="-171450">
              <a:buFont typeface="Wingdings" panose="05000000000000000000" pitchFamily="2" charset="2"/>
              <a:buChar char="§"/>
            </a:pPr>
            <a:r>
              <a:rPr lang="fr-FR" sz="1200" dirty="0" smtClean="0">
                <a:solidFill>
                  <a:schemeClr val="tx1">
                    <a:lumMod val="75000"/>
                    <a:lumOff val="25000"/>
                  </a:schemeClr>
                </a:solidFill>
                <a:sym typeface="Wingdings" panose="05000000000000000000" pitchFamily="2" charset="2"/>
              </a:rPr>
              <a:t>Commander des dépliants sur FIDUCIAL.</a:t>
            </a:r>
            <a:endParaRPr lang="fr-FR" sz="1200" dirty="0">
              <a:solidFill>
                <a:schemeClr val="tx1">
                  <a:lumMod val="75000"/>
                  <a:lumOff val="25000"/>
                </a:schemeClr>
              </a:solidFill>
            </a:endParaRPr>
          </a:p>
        </p:txBody>
      </p:sp>
    </p:spTree>
    <p:extLst>
      <p:ext uri="{BB962C8B-B14F-4D97-AF65-F5344CB8AC3E}">
        <p14:creationId xmlns:p14="http://schemas.microsoft.com/office/powerpoint/2010/main" val="105805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smtClean="0"/>
              <a:t>Questionnaire</a:t>
            </a:r>
            <a:r>
              <a:rPr lang="fr-FR" sz="1600" b="1" dirty="0" smtClean="0">
                <a:solidFill>
                  <a:srgbClr val="C00000"/>
                </a:solidFill>
              </a:rPr>
              <a:t> IARD </a:t>
            </a:r>
            <a:r>
              <a:rPr lang="fr-FR" sz="1600" b="1" dirty="0" smtClean="0"/>
              <a:t>: L’accroche </a:t>
            </a:r>
            <a:r>
              <a:rPr lang="fr-FR" sz="1600" b="1" dirty="0"/>
              <a:t>a été pensée </a:t>
            </a:r>
            <a:r>
              <a:rPr lang="fr-FR" sz="1600" b="1" dirty="0">
                <a:solidFill>
                  <a:srgbClr val="C00000"/>
                </a:solidFill>
              </a:rPr>
              <a:t>pour interpeller, faire réfléchir…</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3849308" y="1407734"/>
            <a:ext cx="4579990" cy="1287966"/>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est construit ce questionnaire ?</a:t>
            </a:r>
          </a:p>
          <a:p>
            <a:pPr lvl="1"/>
            <a:r>
              <a:rPr lang="fr-FR" sz="1200" dirty="0" smtClean="0">
                <a:solidFill>
                  <a:schemeClr val="tx1">
                    <a:lumMod val="50000"/>
                    <a:lumOff val="50000"/>
                  </a:schemeClr>
                </a:solidFill>
              </a:rPr>
              <a:t>5 questions sur les points forts de nos contrats IARD,</a:t>
            </a:r>
          </a:p>
          <a:p>
            <a:pPr lvl="1"/>
            <a:r>
              <a:rPr lang="fr-FR" sz="1200" dirty="0" smtClean="0">
                <a:solidFill>
                  <a:schemeClr val="tx1">
                    <a:lumMod val="50000"/>
                    <a:lumOff val="50000"/>
                  </a:schemeClr>
                </a:solidFill>
              </a:rPr>
              <a:t>5 réponses avec des explications, des conseils.</a:t>
            </a:r>
          </a:p>
          <a:p>
            <a:pPr lvl="1"/>
            <a:r>
              <a:rPr lang="fr-FR" sz="1200" dirty="0" smtClean="0">
                <a:solidFill>
                  <a:schemeClr val="tx1">
                    <a:lumMod val="50000"/>
                    <a:lumOff val="50000"/>
                  </a:schemeClr>
                </a:solidFill>
              </a:rPr>
              <a:t>1 bilan ludique et des liens pour réaliser de suite un devis ou prendre RDV avec son conseiller.</a:t>
            </a:r>
          </a:p>
        </p:txBody>
      </p:sp>
      <p:sp>
        <p:nvSpPr>
          <p:cNvPr id="15" name="Rectangle à coins arrondis 14"/>
          <p:cNvSpPr/>
          <p:nvPr/>
        </p:nvSpPr>
        <p:spPr>
          <a:xfrm>
            <a:off x="10182748" y="1621015"/>
            <a:ext cx="1287147"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cs typeface="Arial" panose="020B0604020202020204" pitchFamily="34" charset="0"/>
              </a:rPr>
              <a:t>Bon à savoir</a:t>
            </a:r>
            <a:endParaRPr lang="fr-FR" sz="1200" b="1" dirty="0">
              <a:solidFill>
                <a:srgbClr val="C00000"/>
              </a:solidFill>
              <a:cs typeface="Arial" panose="020B0604020202020204" pitchFamily="34" charset="0"/>
            </a:endParaRPr>
          </a:p>
        </p:txBody>
      </p:sp>
      <p:sp>
        <p:nvSpPr>
          <p:cNvPr id="16" name="Cœur 15"/>
          <p:cNvSpPr/>
          <p:nvPr/>
        </p:nvSpPr>
        <p:spPr>
          <a:xfrm>
            <a:off x="9852560" y="1650320"/>
            <a:ext cx="330188" cy="291966"/>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sp>
        <p:nvSpPr>
          <p:cNvPr id="17" name="Rectangle 16"/>
          <p:cNvSpPr/>
          <p:nvPr/>
        </p:nvSpPr>
        <p:spPr>
          <a:xfrm>
            <a:off x="9101959" y="2069161"/>
            <a:ext cx="2980562" cy="3564384"/>
          </a:xfrm>
          <a:prstGeom prst="rect">
            <a:avLst/>
          </a:prstGeom>
          <a:solidFill>
            <a:schemeClr val="accent4">
              <a:lumMod val="20000"/>
              <a:lumOff val="80000"/>
            </a:schemeClr>
          </a:solidFill>
        </p:spPr>
        <p:txBody>
          <a:bodyPr wrap="square">
            <a:noAutofit/>
          </a:bodyPr>
          <a:lstStyle/>
          <a:p>
            <a:pPr algn="ctr"/>
            <a:r>
              <a:rPr lang="fr-FR" sz="1200" b="1" dirty="0" smtClean="0">
                <a:solidFill>
                  <a:schemeClr val="tx1">
                    <a:lumMod val="75000"/>
                    <a:lumOff val="25000"/>
                  </a:schemeClr>
                </a:solidFill>
              </a:rPr>
              <a:t>Ce questionnaire INTRIGUE </a:t>
            </a:r>
          </a:p>
          <a:p>
            <a:pPr algn="ctr"/>
            <a:r>
              <a:rPr lang="fr-FR" sz="1200" b="1" dirty="0" smtClean="0">
                <a:solidFill>
                  <a:schemeClr val="tx1">
                    <a:lumMod val="75000"/>
                    <a:lumOff val="25000"/>
                  </a:schemeClr>
                </a:solidFill>
              </a:rPr>
              <a:t>nos clients !</a:t>
            </a:r>
          </a:p>
          <a:p>
            <a:endParaRPr lang="fr-FR" sz="1200" dirty="0">
              <a:solidFill>
                <a:schemeClr val="tx1">
                  <a:lumMod val="75000"/>
                  <a:lumOff val="25000"/>
                </a:schemeClr>
              </a:solidFill>
            </a:endParaRPr>
          </a:p>
          <a:p>
            <a:pPr algn="just"/>
            <a:r>
              <a:rPr lang="fr-FR" sz="1200" dirty="0" smtClean="0">
                <a:solidFill>
                  <a:schemeClr val="tx1">
                    <a:lumMod val="75000"/>
                    <a:lumOff val="25000"/>
                  </a:schemeClr>
                </a:solidFill>
              </a:rPr>
              <a:t>Le questionnaire a été envoyé en 2020 par e-mail à plus de 20.000 clients avec l’objet suivant :</a:t>
            </a:r>
          </a:p>
          <a:p>
            <a:endParaRPr lang="fr-FR" sz="1200" dirty="0" smtClean="0">
              <a:solidFill>
                <a:schemeClr val="tx1">
                  <a:lumMod val="75000"/>
                  <a:lumOff val="25000"/>
                </a:schemeClr>
              </a:solidFill>
            </a:endParaRPr>
          </a:p>
          <a:p>
            <a:r>
              <a:rPr lang="fr-FR" sz="1200" b="1" dirty="0" smtClean="0">
                <a:solidFill>
                  <a:schemeClr val="tx1">
                    <a:lumMod val="75000"/>
                    <a:lumOff val="25000"/>
                  </a:schemeClr>
                </a:solidFill>
              </a:rPr>
              <a:t>« Madame </a:t>
            </a:r>
            <a:r>
              <a:rPr lang="fr-FR" sz="1200" i="1" dirty="0" smtClean="0">
                <a:solidFill>
                  <a:schemeClr val="tx1">
                    <a:lumMod val="75000"/>
                    <a:lumOff val="25000"/>
                  </a:schemeClr>
                </a:solidFill>
              </a:rPr>
              <a:t>« Nom de la cliente »</a:t>
            </a:r>
            <a:r>
              <a:rPr lang="fr-FR" sz="1200" b="1" dirty="0" smtClean="0">
                <a:solidFill>
                  <a:schemeClr val="tx1">
                    <a:lumMod val="75000"/>
                    <a:lumOff val="25000"/>
                  </a:schemeClr>
                </a:solidFill>
              </a:rPr>
              <a:t>, devez-vous le quitter ? »</a:t>
            </a:r>
          </a:p>
          <a:p>
            <a:endParaRPr lang="fr-FR" sz="1200" b="1" dirty="0" smtClean="0">
              <a:solidFill>
                <a:schemeClr val="tx1">
                  <a:lumMod val="75000"/>
                  <a:lumOff val="25000"/>
                </a:schemeClr>
              </a:solidFill>
            </a:endParaRPr>
          </a:p>
          <a:p>
            <a:pPr marL="228600" indent="-228600">
              <a:buFont typeface="Wingdings" panose="05000000000000000000" pitchFamily="2" charset="2"/>
              <a:buChar char="§"/>
            </a:pPr>
            <a:r>
              <a:rPr lang="fr-FR" sz="1200" dirty="0" smtClean="0">
                <a:solidFill>
                  <a:schemeClr val="tx1">
                    <a:lumMod val="75000"/>
                    <a:lumOff val="25000"/>
                  </a:schemeClr>
                </a:solidFill>
              </a:rPr>
              <a:t>le taux d’ouverture de l’envoi du questionnaire est exceptionnel !</a:t>
            </a:r>
          </a:p>
          <a:p>
            <a:pPr marL="171450" indent="-171450">
              <a:buFont typeface="Wingdings" panose="05000000000000000000" pitchFamily="2" charset="2"/>
              <a:buChar char="§"/>
            </a:pPr>
            <a:r>
              <a:rPr lang="fr-FR" sz="1200" b="1" dirty="0" smtClean="0">
                <a:solidFill>
                  <a:schemeClr val="tx1">
                    <a:lumMod val="75000"/>
                    <a:lumOff val="25000"/>
                  </a:schemeClr>
                </a:solidFill>
              </a:rPr>
              <a:t>44% de nos clients ont ouvert cet e-mail ! </a:t>
            </a:r>
            <a:r>
              <a:rPr lang="fr-FR" sz="1200" dirty="0" smtClean="0">
                <a:solidFill>
                  <a:schemeClr val="tx1">
                    <a:lumMod val="75000"/>
                    <a:lumOff val="25000"/>
                  </a:schemeClr>
                </a:solidFill>
              </a:rPr>
              <a:t>Le taux moyen des campagnes IARD est au mieux de 26% et au niveau national, seulement de 4%*.</a:t>
            </a:r>
          </a:p>
          <a:p>
            <a:endParaRPr lang="fr-FR" sz="1200" dirty="0" smtClean="0">
              <a:solidFill>
                <a:schemeClr val="tx1">
                  <a:lumMod val="75000"/>
                  <a:lumOff val="25000"/>
                </a:schemeClr>
              </a:solidFill>
            </a:endParaRPr>
          </a:p>
          <a:p>
            <a:pPr algn="ctr"/>
            <a:r>
              <a:rPr lang="fr-FR" sz="1200" b="1" dirty="0" smtClean="0">
                <a:solidFill>
                  <a:schemeClr val="tx1">
                    <a:lumMod val="75000"/>
                    <a:lumOff val="25000"/>
                  </a:schemeClr>
                </a:solidFill>
              </a:rPr>
              <a:t>A vous de tester ! </a:t>
            </a:r>
            <a:endParaRPr lang="fr-FR" sz="1200" b="1" dirty="0">
              <a:solidFill>
                <a:schemeClr val="tx1">
                  <a:lumMod val="75000"/>
                  <a:lumOff val="25000"/>
                </a:schemeClr>
              </a:solidFill>
            </a:endParaRPr>
          </a:p>
        </p:txBody>
      </p:sp>
      <p:sp>
        <p:nvSpPr>
          <p:cNvPr id="19" name="Rectangle 18"/>
          <p:cNvSpPr/>
          <p:nvPr/>
        </p:nvSpPr>
        <p:spPr>
          <a:xfrm>
            <a:off x="1975091" y="6604777"/>
            <a:ext cx="7751345" cy="230832"/>
          </a:xfrm>
          <a:prstGeom prst="rect">
            <a:avLst/>
          </a:prstGeom>
        </p:spPr>
        <p:txBody>
          <a:bodyPr wrap="square">
            <a:spAutoFit/>
          </a:bodyPr>
          <a:lstStyle/>
          <a:p>
            <a:r>
              <a:rPr lang="fr-FR" sz="900" dirty="0">
                <a:solidFill>
                  <a:schemeClr val="tx1">
                    <a:lumMod val="65000"/>
                    <a:lumOff val="35000"/>
                  </a:schemeClr>
                </a:solidFill>
              </a:rPr>
              <a:t>*analyse basée sur plus de 360 millions d'emails envoyés via Newsletter2Go du 30 juin 2017 au 30 juin 2018.</a:t>
            </a:r>
          </a:p>
        </p:txBody>
      </p:sp>
      <p:sp>
        <p:nvSpPr>
          <p:cNvPr id="8" name="Rectangle à coins arrondis 7"/>
          <p:cNvSpPr/>
          <p:nvPr/>
        </p:nvSpPr>
        <p:spPr>
          <a:xfrm>
            <a:off x="9479231" y="5655573"/>
            <a:ext cx="2356083" cy="709863"/>
          </a:xfrm>
          <a:prstGeom prst="wedgeRoundRectCallout">
            <a:avLst>
              <a:gd name="adj1" fmla="val 42303"/>
              <a:gd name="adj2" fmla="val 7944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Et vous, combien avez eu </a:t>
            </a:r>
          </a:p>
          <a:p>
            <a:pPr algn="ctr"/>
            <a:r>
              <a:rPr lang="fr-FR" sz="1200" b="1" dirty="0" smtClean="0"/>
              <a:t>de bonnes réponses  ?</a:t>
            </a:r>
            <a:endParaRPr lang="fr-FR" sz="1200" b="1" dirty="0"/>
          </a:p>
        </p:txBody>
      </p:sp>
      <p:sp>
        <p:nvSpPr>
          <p:cNvPr id="20" name="Espace réservé du contenu 4"/>
          <p:cNvSpPr txBox="1">
            <a:spLocks/>
          </p:cNvSpPr>
          <p:nvPr/>
        </p:nvSpPr>
        <p:spPr>
          <a:xfrm>
            <a:off x="3849307" y="2754621"/>
            <a:ext cx="4821727" cy="1057436"/>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Pourquoi ce questionnaire ?</a:t>
            </a:r>
          </a:p>
          <a:p>
            <a:pPr lvl="1"/>
            <a:r>
              <a:rPr lang="fr-FR" sz="1200" dirty="0" smtClean="0">
                <a:solidFill>
                  <a:schemeClr val="tx1">
                    <a:lumMod val="50000"/>
                    <a:lumOff val="50000"/>
                  </a:schemeClr>
                </a:solidFill>
              </a:rPr>
              <a:t>Intriguer et susciter l’intérêt,</a:t>
            </a:r>
          </a:p>
          <a:p>
            <a:pPr lvl="1"/>
            <a:r>
              <a:rPr lang="fr-FR" sz="1200" dirty="0" smtClean="0">
                <a:solidFill>
                  <a:schemeClr val="tx1">
                    <a:lumMod val="50000"/>
                    <a:lumOff val="50000"/>
                  </a:schemeClr>
                </a:solidFill>
              </a:rPr>
              <a:t>Questionner le client sur des situations réelles et l’amener à douter de la qualité de ses contrats concurrents.</a:t>
            </a:r>
          </a:p>
        </p:txBody>
      </p:sp>
      <p:sp>
        <p:nvSpPr>
          <p:cNvPr id="21" name="Espace réservé du contenu 4"/>
          <p:cNvSpPr txBox="1">
            <a:spLocks/>
          </p:cNvSpPr>
          <p:nvPr/>
        </p:nvSpPr>
        <p:spPr>
          <a:xfrm>
            <a:off x="3849307" y="3870978"/>
            <a:ext cx="4933750" cy="2849215"/>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utiliser ce questionnaire ?</a:t>
            </a:r>
          </a:p>
          <a:p>
            <a:pPr lvl="1"/>
            <a:r>
              <a:rPr lang="fr-FR" sz="1200" dirty="0" smtClean="0">
                <a:solidFill>
                  <a:schemeClr val="tx1">
                    <a:lumMod val="50000"/>
                    <a:lumOff val="50000"/>
                  </a:schemeClr>
                </a:solidFill>
              </a:rPr>
              <a:t>Diffuser sans modération le questionnaire (voir page précédente),</a:t>
            </a:r>
          </a:p>
          <a:p>
            <a:pPr lvl="1"/>
            <a:r>
              <a:rPr lang="fr-FR" sz="1200" dirty="0" smtClean="0">
                <a:solidFill>
                  <a:schemeClr val="tx1">
                    <a:lumMod val="50000"/>
                    <a:lumOff val="50000"/>
                  </a:schemeClr>
                </a:solidFill>
              </a:rPr>
              <a:t>Relancer quelques jours après le client et l’interroger :</a:t>
            </a:r>
          </a:p>
          <a:p>
            <a:pPr lvl="2"/>
            <a:r>
              <a:rPr lang="fr-FR" sz="1000" dirty="0">
                <a:solidFill>
                  <a:schemeClr val="tx1">
                    <a:lumMod val="50000"/>
                    <a:lumOff val="50000"/>
                  </a:schemeClr>
                </a:solidFill>
              </a:rPr>
              <a:t>« Combien de bonnes réponses avez-vous eues ?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 d’ailleurs, à quand remonte votre dernière mise à jour de vos contrats d’assurance ?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Connaissez-vous les contrats d’assurance de la Caisse d’Epargne ?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Je vous propose un bilan comparatif, qu’en pensez vous ? » </a:t>
            </a:r>
          </a:p>
          <a:p>
            <a:pPr lvl="2"/>
            <a:endParaRPr lang="fr-FR" sz="1000" dirty="0" smtClean="0">
              <a:solidFill>
                <a:schemeClr val="tx1">
                  <a:lumMod val="50000"/>
                  <a:lumOff val="50000"/>
                </a:schemeClr>
              </a:solidFill>
            </a:endParaRPr>
          </a:p>
        </p:txBody>
      </p:sp>
      <p:grpSp>
        <p:nvGrpSpPr>
          <p:cNvPr id="27" name="Groupe 26"/>
          <p:cNvGrpSpPr/>
          <p:nvPr/>
        </p:nvGrpSpPr>
        <p:grpSpPr>
          <a:xfrm>
            <a:off x="176540" y="1411226"/>
            <a:ext cx="3586163" cy="4005005"/>
            <a:chOff x="1294146" y="1841333"/>
            <a:chExt cx="3323223" cy="4210051"/>
          </a:xfrm>
        </p:grpSpPr>
        <p:pic>
          <p:nvPicPr>
            <p:cNvPr id="28" name="Image 27">
              <a:hlinkClick r:id="rId2"/>
            </p:cNvPr>
            <p:cNvPicPr>
              <a:picLocks noChangeAspect="1"/>
            </p:cNvPicPr>
            <p:nvPr/>
          </p:nvPicPr>
          <p:blipFill>
            <a:blip r:embed="rId3"/>
            <a:stretch>
              <a:fillRect/>
            </a:stretch>
          </p:blipFill>
          <p:spPr>
            <a:xfrm>
              <a:off x="1655094" y="1841333"/>
              <a:ext cx="2962275" cy="4210051"/>
            </a:xfrm>
            <a:prstGeom prst="rect">
              <a:avLst/>
            </a:prstGeom>
            <a:ln>
              <a:solidFill>
                <a:schemeClr val="bg1">
                  <a:lumMod val="85000"/>
                </a:schemeClr>
              </a:solidFill>
            </a:ln>
          </p:spPr>
        </p:pic>
        <p:sp>
          <p:nvSpPr>
            <p:cNvPr id="29" name="Rectangle 28"/>
            <p:cNvSpPr/>
            <p:nvPr/>
          </p:nvSpPr>
          <p:spPr>
            <a:xfrm rot="16200000">
              <a:off x="-630405" y="3765884"/>
              <a:ext cx="4210050" cy="360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Questionnaire IARD</a:t>
              </a:r>
              <a:endParaRPr lang="fr-FR" b="1" dirty="0"/>
            </a:p>
          </p:txBody>
        </p:sp>
      </p:grpSp>
      <p:pic>
        <p:nvPicPr>
          <p:cNvPr id="30" name="Image 29">
            <a:hlinkClick r:id="rId2"/>
          </p:cNvPr>
          <p:cNvPicPr>
            <a:picLocks noChangeAspect="1"/>
          </p:cNvPicPr>
          <p:nvPr/>
        </p:nvPicPr>
        <p:blipFill rotWithShape="1">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l="68536" t="66654" r="4846" b="6727"/>
          <a:stretch/>
        </p:blipFill>
        <p:spPr>
          <a:xfrm>
            <a:off x="2932875" y="5079347"/>
            <a:ext cx="673768" cy="673768"/>
          </a:xfrm>
          <a:prstGeom prst="ellipse">
            <a:avLst/>
          </a:prstGeom>
          <a:ln w="28575">
            <a:solidFill>
              <a:srgbClr val="C00000"/>
            </a:solidFill>
          </a:ln>
        </p:spPr>
      </p:pic>
    </p:spTree>
    <p:extLst>
      <p:ext uri="{BB962C8B-B14F-4D97-AF65-F5344CB8AC3E}">
        <p14:creationId xmlns:p14="http://schemas.microsoft.com/office/powerpoint/2010/main" val="248468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9101960" y="2069161"/>
            <a:ext cx="2980560" cy="3564384"/>
          </a:xfrm>
          <a:prstGeom prst="rect">
            <a:avLst/>
          </a:prstGeom>
          <a:solidFill>
            <a:schemeClr val="accent4">
              <a:lumMod val="20000"/>
              <a:lumOff val="80000"/>
            </a:schemeClr>
          </a:solidFill>
        </p:spPr>
        <p:txBody>
          <a:bodyPr wrap="square">
            <a:noAutofit/>
          </a:bodyPr>
          <a:lstStyle/>
          <a:p>
            <a:pPr algn="ctr"/>
            <a:r>
              <a:rPr lang="fr-FR" sz="1200" b="1" dirty="0" smtClean="0">
                <a:solidFill>
                  <a:schemeClr val="tx1">
                    <a:lumMod val="75000"/>
                    <a:lumOff val="25000"/>
                  </a:schemeClr>
                </a:solidFill>
              </a:rPr>
              <a:t>Les jeunes kiffent ce questionnaire !</a:t>
            </a:r>
          </a:p>
          <a:p>
            <a:pPr algn="ctr"/>
            <a:endParaRPr lang="fr-FR" sz="1200" b="1" dirty="0">
              <a:solidFill>
                <a:schemeClr val="tx1">
                  <a:lumMod val="75000"/>
                  <a:lumOff val="25000"/>
                </a:schemeClr>
              </a:solidFill>
            </a:endParaRPr>
          </a:p>
          <a:p>
            <a:pPr marL="171450" indent="-171450" algn="just">
              <a:buFont typeface="Wingdings" panose="05000000000000000000" pitchFamily="2" charset="2"/>
              <a:buChar char="§"/>
            </a:pPr>
            <a:r>
              <a:rPr lang="fr-FR" sz="1200" dirty="0" smtClean="0">
                <a:solidFill>
                  <a:schemeClr val="tx1">
                    <a:lumMod val="75000"/>
                    <a:lumOff val="25000"/>
                  </a:schemeClr>
                </a:solidFill>
              </a:rPr>
              <a:t>Cet e-mail </a:t>
            </a:r>
            <a:r>
              <a:rPr lang="fr-FR" sz="1200" dirty="0">
                <a:solidFill>
                  <a:schemeClr val="tx1">
                    <a:lumMod val="75000"/>
                    <a:lumOff val="25000"/>
                  </a:schemeClr>
                </a:solidFill>
              </a:rPr>
              <a:t>Questionnaire Relationnel Jeunes a été envoyé à 69 400 </a:t>
            </a:r>
            <a:r>
              <a:rPr lang="fr-FR" sz="1200" dirty="0" smtClean="0">
                <a:solidFill>
                  <a:schemeClr val="tx1">
                    <a:lumMod val="75000"/>
                    <a:lumOff val="25000"/>
                  </a:schemeClr>
                </a:solidFill>
              </a:rPr>
              <a:t>jeunes clients</a:t>
            </a:r>
            <a:r>
              <a:rPr lang="fr-FR" sz="1200" dirty="0">
                <a:solidFill>
                  <a:schemeClr val="tx1">
                    <a:lumMod val="75000"/>
                    <a:lumOff val="25000"/>
                  </a:schemeClr>
                </a:solidFill>
              </a:rPr>
              <a:t>.</a:t>
            </a:r>
          </a:p>
          <a:p>
            <a:pPr marL="171450" indent="-171450" algn="just">
              <a:buFont typeface="Wingdings" panose="05000000000000000000" pitchFamily="2" charset="2"/>
              <a:buChar char="§"/>
            </a:pPr>
            <a:r>
              <a:rPr lang="fr-FR" sz="1200" dirty="0">
                <a:solidFill>
                  <a:schemeClr val="tx1">
                    <a:lumMod val="75000"/>
                    <a:lumOff val="25000"/>
                  </a:schemeClr>
                </a:solidFill>
              </a:rPr>
              <a:t>Le taux d’ouvertures est de 39% et le taux de clics de 6.3</a:t>
            </a:r>
            <a:r>
              <a:rPr lang="fr-FR" sz="1200" dirty="0" smtClean="0">
                <a:solidFill>
                  <a:schemeClr val="tx1">
                    <a:lumMod val="75000"/>
                    <a:lumOff val="25000"/>
                  </a:schemeClr>
                </a:solidFill>
              </a:rPr>
              <a:t>%.</a:t>
            </a:r>
          </a:p>
          <a:p>
            <a:pPr marL="171450" indent="-171450" algn="just">
              <a:buFont typeface="Wingdings" panose="05000000000000000000" pitchFamily="2" charset="2"/>
              <a:buChar char="§"/>
            </a:pPr>
            <a:r>
              <a:rPr lang="fr-FR" sz="1200" dirty="0" smtClean="0">
                <a:solidFill>
                  <a:schemeClr val="tx1">
                    <a:lumMod val="75000"/>
                    <a:lumOff val="25000"/>
                  </a:schemeClr>
                </a:solidFill>
              </a:rPr>
              <a:t>C’est un excellent résultat !</a:t>
            </a:r>
          </a:p>
          <a:p>
            <a:endParaRPr lang="fr-FR" sz="1200" dirty="0">
              <a:solidFill>
                <a:schemeClr val="tx1">
                  <a:lumMod val="75000"/>
                  <a:lumOff val="25000"/>
                </a:schemeClr>
              </a:solidFill>
            </a:endParaRPr>
          </a:p>
          <a:p>
            <a:pPr algn="ctr"/>
            <a:r>
              <a:rPr lang="fr-FR" sz="1200" b="1" dirty="0" smtClean="0">
                <a:solidFill>
                  <a:schemeClr val="tx1">
                    <a:lumMod val="75000"/>
                    <a:lumOff val="25000"/>
                  </a:schemeClr>
                </a:solidFill>
              </a:rPr>
              <a:t>Et ça c’est du lourd ! </a:t>
            </a:r>
          </a:p>
          <a:p>
            <a:pPr algn="ctr"/>
            <a:r>
              <a:rPr lang="fr-FR" sz="1200" b="1" dirty="0" smtClean="0">
                <a:solidFill>
                  <a:schemeClr val="tx1">
                    <a:lumMod val="75000"/>
                    <a:lumOff val="25000"/>
                  </a:schemeClr>
                </a:solidFill>
              </a:rPr>
              <a:t>Car la campagne Jeunes vient juste de démarrer ! </a:t>
            </a:r>
          </a:p>
          <a:p>
            <a:pPr algn="ctr"/>
            <a:r>
              <a:rPr lang="fr-FR" sz="1200" b="1" dirty="0" smtClean="0">
                <a:solidFill>
                  <a:schemeClr val="tx1">
                    <a:lumMod val="75000"/>
                    <a:lumOff val="25000"/>
                  </a:schemeClr>
                </a:solidFill>
              </a:rPr>
              <a:t>Un truc de Ouf !</a:t>
            </a:r>
          </a:p>
          <a:p>
            <a:endParaRPr lang="fr-FR" sz="1200" b="1" dirty="0">
              <a:solidFill>
                <a:schemeClr val="tx1">
                  <a:lumMod val="75000"/>
                  <a:lumOff val="25000"/>
                </a:schemeClr>
              </a:solidFill>
            </a:endParaRPr>
          </a:p>
        </p:txBody>
      </p:sp>
      <p:sp>
        <p:nvSpPr>
          <p:cNvPr id="4" name="Espace réservé du texte 3"/>
          <p:cNvSpPr>
            <a:spLocks noGrp="1"/>
          </p:cNvSpPr>
          <p:nvPr>
            <p:ph type="body" sz="quarter" idx="13"/>
          </p:nvPr>
        </p:nvSpPr>
        <p:spPr/>
        <p:txBody>
          <a:bodyPr/>
          <a:lstStyle/>
          <a:p>
            <a:pPr>
              <a:spcBef>
                <a:spcPts val="0"/>
              </a:spcBef>
            </a:pPr>
            <a:r>
              <a:rPr lang="fr-FR" sz="1600" b="1" dirty="0" smtClean="0"/>
              <a:t>Questionnaire </a:t>
            </a:r>
            <a:r>
              <a:rPr lang="fr-FR" sz="1600" b="1" dirty="0" smtClean="0">
                <a:solidFill>
                  <a:srgbClr val="C00000"/>
                </a:solidFill>
              </a:rPr>
              <a:t>Jeunes</a:t>
            </a:r>
            <a:r>
              <a:rPr lang="fr-FR" sz="1600" b="1" dirty="0" smtClean="0"/>
              <a:t> : Tous </a:t>
            </a:r>
            <a:r>
              <a:rPr lang="fr-FR" sz="1600" b="1" dirty="0"/>
              <a:t>les jeunes ont des </a:t>
            </a:r>
            <a:r>
              <a:rPr lang="fr-FR" sz="1600" b="1" dirty="0">
                <a:solidFill>
                  <a:srgbClr val="C00000"/>
                </a:solidFill>
              </a:rPr>
              <a:t>besoins et des projets </a:t>
            </a:r>
            <a:r>
              <a:rPr lang="fr-FR" sz="1600" b="1" dirty="0" smtClean="0"/>
              <a:t>…  A nous de les </a:t>
            </a:r>
            <a:r>
              <a:rPr lang="fr-FR" sz="1600" b="1" dirty="0" smtClean="0">
                <a:solidFill>
                  <a:srgbClr val="C00000"/>
                </a:solidFill>
              </a:rPr>
              <a:t>accompagner !</a:t>
            </a:r>
            <a:endParaRPr lang="fr-FR" sz="1600" b="1" dirty="0">
              <a:solidFill>
                <a:srgbClr val="C00000"/>
              </a:solidFill>
            </a:endParaRP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3851877" y="1238945"/>
            <a:ext cx="5063038" cy="1612196"/>
          </a:xfrm>
          <a:prstGeom prst="rect">
            <a:avLst/>
          </a:prstGeom>
        </p:spPr>
        <p:txBody>
          <a:bodyPr>
            <a:normAutofit lnSpcReduction="1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est construit ce questionnaire ?</a:t>
            </a:r>
          </a:p>
          <a:p>
            <a:pPr lvl="1"/>
            <a:r>
              <a:rPr lang="fr-FR" sz="1200" dirty="0" smtClean="0">
                <a:solidFill>
                  <a:schemeClr val="tx1">
                    <a:lumMod val="50000"/>
                    <a:lumOff val="50000"/>
                  </a:schemeClr>
                </a:solidFill>
              </a:rPr>
              <a:t>5 questions relatives à la vie quotidienne des jeunes, des situations parfois cocasses et délicates,</a:t>
            </a:r>
          </a:p>
          <a:p>
            <a:pPr lvl="1"/>
            <a:r>
              <a:rPr lang="fr-FR" sz="1200" dirty="0" smtClean="0">
                <a:solidFill>
                  <a:schemeClr val="tx1">
                    <a:lumMod val="50000"/>
                    <a:lumOff val="50000"/>
                  </a:schemeClr>
                </a:solidFill>
              </a:rPr>
              <a:t>1 profil avec les réponses est établi et des conseils sont présentés pour être bien accompagné par la CEGEE</a:t>
            </a:r>
          </a:p>
          <a:p>
            <a:pPr lvl="1"/>
            <a:r>
              <a:rPr lang="fr-FR" sz="1200" dirty="0" smtClean="0">
                <a:solidFill>
                  <a:schemeClr val="tx1">
                    <a:lumMod val="50000"/>
                    <a:lumOff val="50000"/>
                  </a:schemeClr>
                </a:solidFill>
              </a:rPr>
              <a:t>des liens pour en savoir plus ou  prendre RDV avec son conseiller.</a:t>
            </a:r>
          </a:p>
        </p:txBody>
      </p:sp>
      <p:sp>
        <p:nvSpPr>
          <p:cNvPr id="20" name="Espace réservé du contenu 4"/>
          <p:cNvSpPr txBox="1">
            <a:spLocks/>
          </p:cNvSpPr>
          <p:nvPr/>
        </p:nvSpPr>
        <p:spPr>
          <a:xfrm>
            <a:off x="3851877" y="2807170"/>
            <a:ext cx="4850690" cy="1228924"/>
          </a:xfrm>
          <a:prstGeom prst="rect">
            <a:avLst/>
          </a:prstGeom>
        </p:spPr>
        <p:txBody>
          <a:bodyPr>
            <a:normAutofit fontScale="70000" lnSpcReduction="2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b="1" dirty="0" smtClean="0">
                <a:solidFill>
                  <a:srgbClr val="C00000"/>
                </a:solidFill>
              </a:rPr>
              <a:t>Pourquoi ce questionnaire ?</a:t>
            </a:r>
          </a:p>
          <a:p>
            <a:pPr lvl="1"/>
            <a:r>
              <a:rPr lang="fr-FR" sz="1700" dirty="0" smtClean="0">
                <a:solidFill>
                  <a:schemeClr val="tx1">
                    <a:lumMod val="50000"/>
                    <a:lumOff val="50000"/>
                  </a:schemeClr>
                </a:solidFill>
              </a:rPr>
              <a:t>Eveiller la curiosité du jeune client et l’amener à cliquer et ouvrir le test,</a:t>
            </a:r>
          </a:p>
          <a:p>
            <a:pPr lvl="1"/>
            <a:r>
              <a:rPr lang="fr-FR" sz="1700" dirty="0">
                <a:solidFill>
                  <a:schemeClr val="tx1">
                    <a:lumMod val="50000"/>
                    <a:lumOff val="50000"/>
                  </a:schemeClr>
                </a:solidFill>
              </a:rPr>
              <a:t>Faire </a:t>
            </a:r>
            <a:r>
              <a:rPr lang="fr-FR" sz="1700" dirty="0" smtClean="0">
                <a:solidFill>
                  <a:schemeClr val="tx1">
                    <a:lumMod val="50000"/>
                    <a:lumOff val="50000"/>
                  </a:schemeClr>
                </a:solidFill>
              </a:rPr>
              <a:t>réfléchir le jeune client et lui faire </a:t>
            </a:r>
            <a:r>
              <a:rPr lang="fr-FR" sz="1700" dirty="0">
                <a:solidFill>
                  <a:schemeClr val="tx1">
                    <a:lumMod val="50000"/>
                    <a:lumOff val="50000"/>
                  </a:schemeClr>
                </a:solidFill>
              </a:rPr>
              <a:t>prendre conscience </a:t>
            </a:r>
            <a:r>
              <a:rPr lang="fr-FR" sz="1700" dirty="0" smtClean="0">
                <a:solidFill>
                  <a:schemeClr val="tx1">
                    <a:lumMod val="50000"/>
                    <a:lumOff val="50000"/>
                  </a:schemeClr>
                </a:solidFill>
              </a:rPr>
              <a:t>que </a:t>
            </a:r>
            <a:r>
              <a:rPr lang="fr-FR" sz="1700" dirty="0">
                <a:solidFill>
                  <a:schemeClr val="tx1">
                    <a:lumMod val="50000"/>
                    <a:lumOff val="50000"/>
                  </a:schemeClr>
                </a:solidFill>
              </a:rPr>
              <a:t>la banque peut lui être encore plus utile. </a:t>
            </a:r>
          </a:p>
          <a:p>
            <a:pPr lvl="1"/>
            <a:r>
              <a:rPr lang="fr-FR" sz="1700" dirty="0" smtClean="0">
                <a:solidFill>
                  <a:schemeClr val="tx1">
                    <a:lumMod val="50000"/>
                    <a:lumOff val="50000"/>
                  </a:schemeClr>
                </a:solidFill>
              </a:rPr>
              <a:t>Générer de l’activité sur ce segment essentiel</a:t>
            </a:r>
          </a:p>
        </p:txBody>
      </p:sp>
      <p:sp>
        <p:nvSpPr>
          <p:cNvPr id="21" name="Espace réservé du contenu 4"/>
          <p:cNvSpPr txBox="1">
            <a:spLocks/>
          </p:cNvSpPr>
          <p:nvPr/>
        </p:nvSpPr>
        <p:spPr>
          <a:xfrm>
            <a:off x="3862387" y="4188090"/>
            <a:ext cx="4933750" cy="260975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utiliser ce questionnaire ?</a:t>
            </a:r>
          </a:p>
          <a:p>
            <a:pPr lvl="1"/>
            <a:r>
              <a:rPr lang="fr-FR" sz="1200" dirty="0" smtClean="0">
                <a:solidFill>
                  <a:schemeClr val="tx1">
                    <a:lumMod val="50000"/>
                    <a:lumOff val="50000"/>
                  </a:schemeClr>
                </a:solidFill>
              </a:rPr>
              <a:t>Diffuser sans modération le questionnaire (voir page d’introduction),</a:t>
            </a:r>
          </a:p>
          <a:p>
            <a:pPr lvl="1"/>
            <a:r>
              <a:rPr lang="fr-FR" sz="1200" dirty="0" smtClean="0">
                <a:solidFill>
                  <a:schemeClr val="tx1">
                    <a:lumMod val="50000"/>
                    <a:lumOff val="50000"/>
                  </a:schemeClr>
                </a:solidFill>
              </a:rPr>
              <a:t>Relancer quelques jours après le jeune client et l’interroger :</a:t>
            </a:r>
          </a:p>
          <a:p>
            <a:pPr lvl="2"/>
            <a:r>
              <a:rPr lang="fr-FR" sz="1000" dirty="0">
                <a:solidFill>
                  <a:schemeClr val="tx1">
                    <a:lumMod val="50000"/>
                    <a:lumOff val="50000"/>
                  </a:schemeClr>
                </a:solidFill>
              </a:rPr>
              <a:t>« Quel est votre </a:t>
            </a:r>
            <a:r>
              <a:rPr lang="fr-FR" sz="1000" dirty="0" smtClean="0">
                <a:solidFill>
                  <a:schemeClr val="tx1">
                    <a:lumMod val="50000"/>
                    <a:lumOff val="50000"/>
                  </a:schemeClr>
                </a:solidFill>
              </a:rPr>
              <a:t>profil après avoir réalisé le test </a:t>
            </a:r>
            <a:r>
              <a:rPr lang="fr-FR" sz="1000" dirty="0">
                <a:solidFill>
                  <a:schemeClr val="tx1">
                    <a:lumMod val="50000"/>
                    <a:lumOff val="50000"/>
                  </a:schemeClr>
                </a:solidFill>
              </a:rPr>
              <a:t>?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connaissez-vous le paiement par mobile, </a:t>
            </a:r>
            <a:r>
              <a:rPr lang="fr-FR" sz="1000" dirty="0" err="1" smtClean="0">
                <a:solidFill>
                  <a:schemeClr val="tx1">
                    <a:lumMod val="50000"/>
                    <a:lumOff val="50000"/>
                  </a:schemeClr>
                </a:solidFill>
              </a:rPr>
              <a:t>Paylib</a:t>
            </a:r>
            <a:r>
              <a:rPr lang="fr-FR" sz="1000" dirty="0" smtClean="0">
                <a:solidFill>
                  <a:schemeClr val="tx1">
                    <a:lumMod val="50000"/>
                    <a:lumOff val="50000"/>
                  </a:schemeClr>
                </a:solidFill>
              </a:rPr>
              <a:t> </a:t>
            </a:r>
            <a:r>
              <a:rPr lang="fr-FR" sz="1000" dirty="0">
                <a:solidFill>
                  <a:schemeClr val="tx1">
                    <a:lumMod val="50000"/>
                    <a:lumOff val="50000"/>
                  </a:schemeClr>
                </a:solidFill>
              </a:rPr>
              <a:t>entre amis, le retrait par SMS ?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quels sont vos projets et comment avez-vous prévu de les préparer ?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Alors, vous préférez dormir dans votre voiture ou rentrer gratuitement en taxi grâce à votre assurance auto ? » </a:t>
            </a:r>
          </a:p>
          <a:p>
            <a:pPr lvl="2"/>
            <a:endParaRPr lang="fr-FR" sz="1000" dirty="0" smtClean="0">
              <a:solidFill>
                <a:schemeClr val="tx1">
                  <a:lumMod val="50000"/>
                  <a:lumOff val="50000"/>
                </a:schemeClr>
              </a:solidFill>
            </a:endParaRPr>
          </a:p>
        </p:txBody>
      </p:sp>
      <p:grpSp>
        <p:nvGrpSpPr>
          <p:cNvPr id="9" name="Groupe 8"/>
          <p:cNvGrpSpPr/>
          <p:nvPr/>
        </p:nvGrpSpPr>
        <p:grpSpPr>
          <a:xfrm>
            <a:off x="191344" y="1411228"/>
            <a:ext cx="3573500" cy="4006110"/>
            <a:chOff x="317385" y="1485364"/>
            <a:chExt cx="3299747" cy="4459129"/>
          </a:xfrm>
        </p:grpSpPr>
        <p:grpSp>
          <p:nvGrpSpPr>
            <p:cNvPr id="22" name="Groupe 21"/>
            <p:cNvGrpSpPr/>
            <p:nvPr/>
          </p:nvGrpSpPr>
          <p:grpSpPr>
            <a:xfrm>
              <a:off x="680069" y="1485364"/>
              <a:ext cx="2937063" cy="4459128"/>
              <a:chOff x="429799" y="1201833"/>
              <a:chExt cx="3324054" cy="4705672"/>
            </a:xfrm>
          </p:grpSpPr>
          <p:pic>
            <p:nvPicPr>
              <p:cNvPr id="26" name="Image 25">
                <a:hlinkClick r:id="rId2"/>
              </p:cNvPr>
              <p:cNvPicPr>
                <a:picLocks noChangeAspect="1"/>
              </p:cNvPicPr>
              <p:nvPr/>
            </p:nvPicPr>
            <p:blipFill rotWithShape="1">
              <a:blip r:embed="rId3"/>
              <a:srcRect r="53067"/>
              <a:stretch/>
            </p:blipFill>
            <p:spPr>
              <a:xfrm>
                <a:off x="429799" y="1201833"/>
                <a:ext cx="3324054" cy="2990396"/>
              </a:xfrm>
              <a:prstGeom prst="rect">
                <a:avLst/>
              </a:prstGeom>
              <a:ln>
                <a:solidFill>
                  <a:schemeClr val="bg1">
                    <a:lumMod val="85000"/>
                  </a:schemeClr>
                </a:solidFill>
              </a:ln>
            </p:spPr>
          </p:pic>
          <p:pic>
            <p:nvPicPr>
              <p:cNvPr id="27" name="Image 26">
                <a:hlinkClick r:id="rId2"/>
              </p:cNvPr>
              <p:cNvPicPr>
                <a:picLocks noChangeAspect="1"/>
              </p:cNvPicPr>
              <p:nvPr/>
            </p:nvPicPr>
            <p:blipFill rotWithShape="1">
              <a:blip r:embed="rId3"/>
              <a:srcRect l="47876" r="2690" b="42641"/>
              <a:stretch/>
            </p:blipFill>
            <p:spPr>
              <a:xfrm>
                <a:off x="429799" y="4192229"/>
                <a:ext cx="3324054" cy="1715276"/>
              </a:xfrm>
              <a:prstGeom prst="rect">
                <a:avLst/>
              </a:prstGeom>
              <a:ln>
                <a:solidFill>
                  <a:schemeClr val="bg1">
                    <a:lumMod val="85000"/>
                  </a:schemeClr>
                </a:solidFill>
              </a:ln>
            </p:spPr>
          </p:pic>
        </p:grpSp>
        <p:sp>
          <p:nvSpPr>
            <p:cNvPr id="28" name="Rectangle 27"/>
            <p:cNvSpPr/>
            <p:nvPr/>
          </p:nvSpPr>
          <p:spPr>
            <a:xfrm rot="16200000">
              <a:off x="-1739439" y="3542188"/>
              <a:ext cx="4459129" cy="3454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Questionnaire Jeunes</a:t>
              </a:r>
              <a:endParaRPr lang="fr-FR" b="1" dirty="0"/>
            </a:p>
          </p:txBody>
        </p:sp>
      </p:grpSp>
      <p:pic>
        <p:nvPicPr>
          <p:cNvPr id="38" name="Image 37">
            <a:hlinkClick r:id="rId4"/>
          </p:cNvPr>
          <p:cNvPicPr>
            <a:picLocks noChangeAspect="1"/>
          </p:cNvPicPr>
          <p:nvPr/>
        </p:nvPicPr>
        <p:blipFill rotWithShape="1">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l="68536" t="66654" r="4846" b="6727"/>
          <a:stretch/>
        </p:blipFill>
        <p:spPr>
          <a:xfrm>
            <a:off x="2932875" y="5079347"/>
            <a:ext cx="673768" cy="673768"/>
          </a:xfrm>
          <a:prstGeom prst="ellipse">
            <a:avLst/>
          </a:prstGeom>
          <a:ln w="28575">
            <a:solidFill>
              <a:srgbClr val="C00000"/>
            </a:solidFill>
          </a:ln>
        </p:spPr>
      </p:pic>
      <p:sp>
        <p:nvSpPr>
          <p:cNvPr id="40" name="Rectangle à coins arrondis 39"/>
          <p:cNvSpPr/>
          <p:nvPr/>
        </p:nvSpPr>
        <p:spPr>
          <a:xfrm>
            <a:off x="10182748" y="1621015"/>
            <a:ext cx="1287147"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cs typeface="Arial" panose="020B0604020202020204" pitchFamily="34" charset="0"/>
              </a:rPr>
              <a:t>Bon à savoir</a:t>
            </a:r>
            <a:endParaRPr lang="fr-FR" sz="1200" b="1" dirty="0">
              <a:solidFill>
                <a:srgbClr val="C00000"/>
              </a:solidFill>
              <a:cs typeface="Arial" panose="020B0604020202020204" pitchFamily="34" charset="0"/>
            </a:endParaRPr>
          </a:p>
        </p:txBody>
      </p:sp>
      <p:sp>
        <p:nvSpPr>
          <p:cNvPr id="41" name="Cœur 40"/>
          <p:cNvSpPr/>
          <p:nvPr/>
        </p:nvSpPr>
        <p:spPr>
          <a:xfrm>
            <a:off x="9852560" y="1650320"/>
            <a:ext cx="330188" cy="291966"/>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sp>
        <p:nvSpPr>
          <p:cNvPr id="43" name="Rectangle à coins arrondis 42"/>
          <p:cNvSpPr/>
          <p:nvPr/>
        </p:nvSpPr>
        <p:spPr>
          <a:xfrm>
            <a:off x="9479231" y="5655573"/>
            <a:ext cx="2356083" cy="709863"/>
          </a:xfrm>
          <a:prstGeom prst="wedgeRoundRectCallout">
            <a:avLst>
              <a:gd name="adj1" fmla="val 42303"/>
              <a:gd name="adj2" fmla="val 7944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Et vous, quel est votre profil?</a:t>
            </a:r>
            <a:endParaRPr lang="fr-FR" sz="1200" b="1" dirty="0"/>
          </a:p>
        </p:txBody>
      </p:sp>
    </p:spTree>
    <p:extLst>
      <p:ext uri="{BB962C8B-B14F-4D97-AF65-F5344CB8AC3E}">
        <p14:creationId xmlns:p14="http://schemas.microsoft.com/office/powerpoint/2010/main" val="2547163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9101961" y="2069161"/>
            <a:ext cx="2980558" cy="3564384"/>
          </a:xfrm>
          <a:prstGeom prst="rect">
            <a:avLst/>
          </a:prstGeom>
          <a:solidFill>
            <a:schemeClr val="accent4">
              <a:lumMod val="20000"/>
              <a:lumOff val="80000"/>
            </a:schemeClr>
          </a:solidFill>
        </p:spPr>
        <p:txBody>
          <a:bodyPr wrap="square">
            <a:noAutofit/>
          </a:bodyPr>
          <a:lstStyle/>
          <a:p>
            <a:pPr algn="ctr"/>
            <a:r>
              <a:rPr lang="fr-FR" sz="1200" b="1" dirty="0" smtClean="0">
                <a:solidFill>
                  <a:schemeClr val="tx1">
                    <a:lumMod val="75000"/>
                    <a:lumOff val="25000"/>
                  </a:schemeClr>
                </a:solidFill>
              </a:rPr>
              <a:t>La CEGEE voit </a:t>
            </a:r>
          </a:p>
          <a:p>
            <a:pPr algn="ctr"/>
            <a:r>
              <a:rPr lang="fr-FR" sz="1200" b="1" dirty="0" smtClean="0">
                <a:solidFill>
                  <a:schemeClr val="tx1">
                    <a:lumMod val="75000"/>
                    <a:lumOff val="25000"/>
                  </a:schemeClr>
                </a:solidFill>
              </a:rPr>
              <a:t>les choses en grand !</a:t>
            </a:r>
          </a:p>
          <a:p>
            <a:endParaRPr lang="fr-FR" sz="1200" dirty="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Une Heure du Jeudi spéciale a été diffusée le 22 avril dernier.</a:t>
            </a:r>
          </a:p>
          <a:p>
            <a:pPr marL="171450" indent="-171450">
              <a:buFont typeface="Wingdings" panose="05000000000000000000" pitchFamily="2" charset="2"/>
              <a:buChar char="§"/>
            </a:pPr>
            <a:endParaRPr lang="fr-FR" sz="1200" dirty="0" smtClean="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50.000 e-mails ont été envoyés à des clients ayant un solde moyen supérieur à 5.000€ sur leurs compte chèques ou à des clients sans Univers Placement,</a:t>
            </a:r>
          </a:p>
          <a:p>
            <a:pPr marL="171450" indent="-171450">
              <a:buFont typeface="Wingdings" panose="05000000000000000000" pitchFamily="2" charset="2"/>
              <a:buChar char="§"/>
            </a:pPr>
            <a:endParaRPr lang="fr-FR" sz="1200" dirty="0" smtClean="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10.000 dépliants papier ont été livrés en agence.</a:t>
            </a:r>
          </a:p>
          <a:p>
            <a:pPr marL="171450" indent="-171450">
              <a:buFont typeface="Wingdings" panose="05000000000000000000" pitchFamily="2" charset="2"/>
              <a:buChar char="§"/>
            </a:pPr>
            <a:endParaRPr lang="fr-FR" sz="1200" dirty="0" smtClean="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400.000 envois sont prévus, en papier ou en digital, sur ces prochains mois.</a:t>
            </a:r>
            <a:endParaRPr lang="fr-FR" sz="1200" dirty="0">
              <a:solidFill>
                <a:schemeClr val="tx1">
                  <a:lumMod val="75000"/>
                  <a:lumOff val="25000"/>
                </a:schemeClr>
              </a:solidFill>
            </a:endParaRPr>
          </a:p>
        </p:txBody>
      </p:sp>
      <p:sp>
        <p:nvSpPr>
          <p:cNvPr id="4" name="Espace réservé du texte 3"/>
          <p:cNvSpPr>
            <a:spLocks noGrp="1"/>
          </p:cNvSpPr>
          <p:nvPr>
            <p:ph type="body" sz="quarter" idx="13"/>
          </p:nvPr>
        </p:nvSpPr>
        <p:spPr/>
        <p:txBody>
          <a:bodyPr/>
          <a:lstStyle/>
          <a:p>
            <a:pPr>
              <a:spcBef>
                <a:spcPts val="0"/>
              </a:spcBef>
            </a:pPr>
            <a:r>
              <a:rPr lang="fr-FR" sz="1600" b="1" dirty="0" smtClean="0"/>
              <a:t>Questionnaire </a:t>
            </a:r>
            <a:r>
              <a:rPr lang="fr-FR" sz="1600" b="1" dirty="0" smtClean="0">
                <a:solidFill>
                  <a:srgbClr val="C00000"/>
                </a:solidFill>
              </a:rPr>
              <a:t>Épargne</a:t>
            </a:r>
            <a:r>
              <a:rPr lang="fr-FR" sz="1600" b="1" dirty="0" smtClean="0"/>
              <a:t> : Ce questionnaire est </a:t>
            </a:r>
            <a:r>
              <a:rPr lang="fr-FR" sz="1600" b="1" dirty="0" smtClean="0">
                <a:solidFill>
                  <a:srgbClr val="C00000"/>
                </a:solidFill>
              </a:rPr>
              <a:t>utile</a:t>
            </a:r>
            <a:r>
              <a:rPr lang="fr-FR" sz="1600" b="1" dirty="0" smtClean="0"/>
              <a:t>, au </a:t>
            </a:r>
            <a:r>
              <a:rPr lang="fr-FR" sz="1600" b="1" dirty="0"/>
              <a:t>travers des explications apportées </a:t>
            </a:r>
            <a:r>
              <a:rPr lang="fr-FR" sz="1600" b="1" dirty="0" smtClean="0"/>
              <a:t>et </a:t>
            </a:r>
            <a:r>
              <a:rPr lang="fr-FR" sz="1600" b="1" dirty="0"/>
              <a:t>des </a:t>
            </a:r>
            <a:r>
              <a:rPr lang="fr-FR" sz="1600" b="1" dirty="0">
                <a:solidFill>
                  <a:srgbClr val="C00000"/>
                </a:solidFill>
              </a:rPr>
              <a:t>conseils +</a:t>
            </a:r>
            <a:r>
              <a:rPr lang="fr-FR" sz="1600" b="1" dirty="0"/>
              <a:t>, </a:t>
            </a:r>
            <a:r>
              <a:rPr lang="fr-FR" sz="1600" b="1" dirty="0" smtClean="0"/>
              <a:t>nos clients pourront </a:t>
            </a:r>
            <a:r>
              <a:rPr lang="fr-FR" sz="1600" b="1" dirty="0"/>
              <a:t>étoffer </a:t>
            </a:r>
            <a:r>
              <a:rPr lang="fr-FR" sz="1600" b="1" dirty="0" smtClean="0"/>
              <a:t>leurs </a:t>
            </a:r>
            <a:r>
              <a:rPr lang="fr-FR" sz="1600" b="1" dirty="0" smtClean="0">
                <a:solidFill>
                  <a:srgbClr val="C00000"/>
                </a:solidFill>
              </a:rPr>
              <a:t>connaissances </a:t>
            </a:r>
            <a:r>
              <a:rPr lang="fr-FR" sz="1600" b="1" dirty="0" smtClean="0"/>
              <a:t>en épargne.</a:t>
            </a:r>
            <a:endParaRPr lang="fr-FR" sz="1600" b="1" dirty="0"/>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3848938" y="1305613"/>
            <a:ext cx="5065976" cy="1750414"/>
          </a:xfrm>
          <a:prstGeom prst="rect">
            <a:avLst/>
          </a:prstGeom>
        </p:spPr>
        <p:txBody>
          <a:bodyPr>
            <a:normAutofit lnSpcReduction="1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est construit ce questionnaire ?</a:t>
            </a:r>
          </a:p>
          <a:p>
            <a:pPr lvl="1"/>
            <a:r>
              <a:rPr lang="fr-FR" sz="1200" dirty="0" smtClean="0">
                <a:solidFill>
                  <a:schemeClr val="tx1">
                    <a:lumMod val="50000"/>
                    <a:lumOff val="50000"/>
                  </a:schemeClr>
                </a:solidFill>
              </a:rPr>
              <a:t>5 questions sur des situations financières qui portent à réflexion : des dépenses imprévues, la valorisation de son épargne, la sensibilité écologique…</a:t>
            </a:r>
          </a:p>
          <a:p>
            <a:pPr lvl="1"/>
            <a:r>
              <a:rPr lang="fr-FR" sz="1200" dirty="0" smtClean="0">
                <a:solidFill>
                  <a:schemeClr val="tx1">
                    <a:lumMod val="50000"/>
                    <a:lumOff val="50000"/>
                  </a:schemeClr>
                </a:solidFill>
              </a:rPr>
              <a:t>5 réponses qui peuvent toutes être bonnes avec des recommandations et des conseils.</a:t>
            </a:r>
          </a:p>
          <a:p>
            <a:pPr lvl="1"/>
            <a:r>
              <a:rPr lang="fr-FR" sz="1200" dirty="0" smtClean="0">
                <a:solidFill>
                  <a:schemeClr val="tx1">
                    <a:lumMod val="50000"/>
                    <a:lumOff val="50000"/>
                  </a:schemeClr>
                </a:solidFill>
              </a:rPr>
              <a:t>1 verdict ludique qui va proposer au client de découvrir nos solutions d’épargne ou prendre RDV avec son conseiller.</a:t>
            </a:r>
          </a:p>
        </p:txBody>
      </p:sp>
      <p:sp>
        <p:nvSpPr>
          <p:cNvPr id="20" name="Espace réservé du contenu 4"/>
          <p:cNvSpPr txBox="1">
            <a:spLocks/>
          </p:cNvSpPr>
          <p:nvPr/>
        </p:nvSpPr>
        <p:spPr>
          <a:xfrm>
            <a:off x="3848937" y="3056026"/>
            <a:ext cx="5150073" cy="1335505"/>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Pourquoi ce questionnaire ?</a:t>
            </a:r>
          </a:p>
          <a:p>
            <a:pPr lvl="1"/>
            <a:r>
              <a:rPr lang="fr-FR" sz="1200" dirty="0" smtClean="0">
                <a:solidFill>
                  <a:schemeClr val="tx1">
                    <a:lumMod val="50000"/>
                    <a:lumOff val="50000"/>
                  </a:schemeClr>
                </a:solidFill>
              </a:rPr>
              <a:t>Interpeller le client sur son épargne d’une manière différente,</a:t>
            </a:r>
          </a:p>
          <a:p>
            <a:pPr lvl="1"/>
            <a:r>
              <a:rPr lang="fr-FR" sz="1200" dirty="0" smtClean="0">
                <a:solidFill>
                  <a:schemeClr val="tx1">
                    <a:lumMod val="50000"/>
                    <a:lumOff val="50000"/>
                  </a:schemeClr>
                </a:solidFill>
              </a:rPr>
              <a:t>Etre pédagogue car toutes les situations présentées peuvent être réelles.</a:t>
            </a:r>
          </a:p>
          <a:p>
            <a:pPr lvl="1"/>
            <a:r>
              <a:rPr lang="fr-FR" sz="1200" dirty="0" smtClean="0">
                <a:solidFill>
                  <a:schemeClr val="tx1">
                    <a:lumMod val="50000"/>
                    <a:lumOff val="50000"/>
                  </a:schemeClr>
                </a:solidFill>
              </a:rPr>
              <a:t>Etoffer les connaissances du client en matière d’épargne.</a:t>
            </a:r>
          </a:p>
        </p:txBody>
      </p:sp>
      <p:sp>
        <p:nvSpPr>
          <p:cNvPr id="21" name="Espace réservé du contenu 4"/>
          <p:cNvSpPr txBox="1">
            <a:spLocks/>
          </p:cNvSpPr>
          <p:nvPr/>
        </p:nvSpPr>
        <p:spPr>
          <a:xfrm>
            <a:off x="3859445" y="4476385"/>
            <a:ext cx="4933750" cy="2201147"/>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utiliser ce questionnaire ?</a:t>
            </a:r>
          </a:p>
          <a:p>
            <a:pPr lvl="1"/>
            <a:r>
              <a:rPr lang="fr-FR" sz="1200" dirty="0" smtClean="0">
                <a:solidFill>
                  <a:schemeClr val="tx1">
                    <a:lumMod val="50000"/>
                    <a:lumOff val="50000"/>
                  </a:schemeClr>
                </a:solidFill>
              </a:rPr>
              <a:t>Diffuser sans modération le questionnaire (voir page d’introduction),</a:t>
            </a:r>
          </a:p>
          <a:p>
            <a:pPr lvl="1"/>
            <a:r>
              <a:rPr lang="fr-FR" sz="1200" dirty="0" smtClean="0">
                <a:solidFill>
                  <a:schemeClr val="tx1">
                    <a:lumMod val="50000"/>
                    <a:lumOff val="50000"/>
                  </a:schemeClr>
                </a:solidFill>
              </a:rPr>
              <a:t>Relancer quelques jours après le client et l’interroger :</a:t>
            </a:r>
          </a:p>
          <a:p>
            <a:pPr lvl="2"/>
            <a:r>
              <a:rPr lang="fr-FR" sz="1000" dirty="0">
                <a:solidFill>
                  <a:schemeClr val="tx1">
                    <a:lumMod val="50000"/>
                    <a:lumOff val="50000"/>
                  </a:schemeClr>
                </a:solidFill>
              </a:rPr>
              <a:t>« </a:t>
            </a:r>
            <a:r>
              <a:rPr lang="fr-FR" sz="1000" dirty="0" smtClean="0">
                <a:solidFill>
                  <a:schemeClr val="tx1">
                    <a:lumMod val="50000"/>
                    <a:lumOff val="50000"/>
                  </a:schemeClr>
                </a:solidFill>
              </a:rPr>
              <a:t>Avez-vous réalisé le test, quelle est votre personnalité ?</a:t>
            </a:r>
            <a:r>
              <a:rPr lang="fr-FR" sz="1000" dirty="0">
                <a:solidFill>
                  <a:schemeClr val="tx1">
                    <a:lumMod val="50000"/>
                    <a:lumOff val="50000"/>
                  </a:schemeClr>
                </a:solidFill>
              </a:rPr>
              <a:t>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a:t>
            </a:r>
            <a:r>
              <a:rPr lang="fr-FR" sz="1000" dirty="0" smtClean="0">
                <a:solidFill>
                  <a:schemeClr val="tx1">
                    <a:lumMod val="50000"/>
                    <a:lumOff val="50000"/>
                  </a:schemeClr>
                </a:solidFill>
              </a:rPr>
              <a:t>Que pensez-vous de dynamiser votre épargne ?</a:t>
            </a:r>
            <a:r>
              <a:rPr lang="fr-FR" sz="1000" dirty="0">
                <a:solidFill>
                  <a:schemeClr val="tx1">
                    <a:lumMod val="50000"/>
                    <a:lumOff val="50000"/>
                  </a:schemeClr>
                </a:solidFill>
              </a:rPr>
              <a:t>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a:t>
            </a:r>
            <a:r>
              <a:rPr lang="fr-FR" sz="1000" dirty="0" smtClean="0">
                <a:solidFill>
                  <a:schemeClr val="tx1">
                    <a:lumMod val="50000"/>
                    <a:lumOff val="50000"/>
                  </a:schemeClr>
                </a:solidFill>
              </a:rPr>
              <a:t>Pour vous c’est quoi un bon taux ?</a:t>
            </a:r>
            <a:r>
              <a:rPr lang="fr-FR" sz="1000" dirty="0">
                <a:solidFill>
                  <a:schemeClr val="tx1">
                    <a:lumMod val="50000"/>
                    <a:lumOff val="50000"/>
                  </a:schemeClr>
                </a:solidFill>
              </a:rPr>
              <a:t>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a:t>
            </a:r>
            <a:r>
              <a:rPr lang="fr-FR" sz="1000" dirty="0" smtClean="0">
                <a:solidFill>
                  <a:schemeClr val="tx1">
                    <a:lumMod val="50000"/>
                    <a:lumOff val="50000"/>
                  </a:schemeClr>
                </a:solidFill>
              </a:rPr>
              <a:t>Si je vous parle de marchés financiers, qu’en pensez-vous ?</a:t>
            </a:r>
            <a:r>
              <a:rPr lang="fr-FR" sz="1000" dirty="0">
                <a:solidFill>
                  <a:schemeClr val="tx1">
                    <a:lumMod val="50000"/>
                    <a:lumOff val="50000"/>
                  </a:schemeClr>
                </a:solidFill>
              </a:rPr>
              <a:t> » </a:t>
            </a:r>
          </a:p>
          <a:p>
            <a:pPr lvl="2"/>
            <a:endParaRPr lang="fr-FR" sz="1000" dirty="0" smtClean="0">
              <a:solidFill>
                <a:schemeClr val="tx1">
                  <a:lumMod val="50000"/>
                  <a:lumOff val="50000"/>
                </a:schemeClr>
              </a:solidFill>
            </a:endParaRPr>
          </a:p>
        </p:txBody>
      </p:sp>
      <p:grpSp>
        <p:nvGrpSpPr>
          <p:cNvPr id="3" name="Groupe 2"/>
          <p:cNvGrpSpPr/>
          <p:nvPr/>
        </p:nvGrpSpPr>
        <p:grpSpPr>
          <a:xfrm>
            <a:off x="191341" y="1407733"/>
            <a:ext cx="3573501" cy="4009602"/>
            <a:chOff x="82287" y="1693783"/>
            <a:chExt cx="3598574" cy="3973091"/>
          </a:xfrm>
        </p:grpSpPr>
        <p:sp>
          <p:nvSpPr>
            <p:cNvPr id="29" name="Rectangle 28"/>
            <p:cNvSpPr/>
            <p:nvPr/>
          </p:nvSpPr>
          <p:spPr>
            <a:xfrm rot="16200000">
              <a:off x="-1720121" y="3496191"/>
              <a:ext cx="3973091" cy="3682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Questionnaire Epargne</a:t>
              </a:r>
              <a:endParaRPr lang="fr-FR" b="1" dirty="0"/>
            </a:p>
          </p:txBody>
        </p:sp>
        <p:pic>
          <p:nvPicPr>
            <p:cNvPr id="2" name="Image 1">
              <a:hlinkClick r:id="rId2"/>
            </p:cNvPr>
            <p:cNvPicPr>
              <a:picLocks noChangeAspect="1"/>
            </p:cNvPicPr>
            <p:nvPr/>
          </p:nvPicPr>
          <p:blipFill>
            <a:blip r:embed="rId3"/>
            <a:stretch>
              <a:fillRect/>
            </a:stretch>
          </p:blipFill>
          <p:spPr>
            <a:xfrm>
              <a:off x="461498" y="1693784"/>
              <a:ext cx="3219363" cy="3973090"/>
            </a:xfrm>
            <a:prstGeom prst="rect">
              <a:avLst/>
            </a:prstGeom>
            <a:ln>
              <a:solidFill>
                <a:schemeClr val="bg1">
                  <a:lumMod val="85000"/>
                </a:schemeClr>
              </a:solidFill>
            </a:ln>
          </p:spPr>
        </p:pic>
      </p:grpSp>
      <p:pic>
        <p:nvPicPr>
          <p:cNvPr id="31" name="Image 30">
            <a:hlinkClick r:id="rId4"/>
          </p:cNvPr>
          <p:cNvPicPr>
            <a:picLocks noChangeAspect="1"/>
          </p:cNvPicPr>
          <p:nvPr/>
        </p:nvPicPr>
        <p:blipFill rotWithShape="1">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l="68536" t="66654" r="4846" b="6727"/>
          <a:stretch/>
        </p:blipFill>
        <p:spPr>
          <a:xfrm>
            <a:off x="2932875" y="5079347"/>
            <a:ext cx="673768" cy="673768"/>
          </a:xfrm>
          <a:prstGeom prst="ellipse">
            <a:avLst/>
          </a:prstGeom>
          <a:ln w="28575">
            <a:solidFill>
              <a:srgbClr val="C00000"/>
            </a:solidFill>
          </a:ln>
        </p:spPr>
      </p:pic>
      <p:sp>
        <p:nvSpPr>
          <p:cNvPr id="33" name="Rectangle à coins arrondis 32"/>
          <p:cNvSpPr/>
          <p:nvPr/>
        </p:nvSpPr>
        <p:spPr>
          <a:xfrm>
            <a:off x="10182748" y="1621015"/>
            <a:ext cx="1287147"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cs typeface="Arial" panose="020B0604020202020204" pitchFamily="34" charset="0"/>
              </a:rPr>
              <a:t>Bon à savoir</a:t>
            </a:r>
            <a:endParaRPr lang="fr-FR" sz="1200" b="1" dirty="0">
              <a:solidFill>
                <a:srgbClr val="C00000"/>
              </a:solidFill>
              <a:cs typeface="Arial" panose="020B0604020202020204" pitchFamily="34" charset="0"/>
            </a:endParaRPr>
          </a:p>
        </p:txBody>
      </p:sp>
      <p:sp>
        <p:nvSpPr>
          <p:cNvPr id="34" name="Cœur 33"/>
          <p:cNvSpPr/>
          <p:nvPr/>
        </p:nvSpPr>
        <p:spPr>
          <a:xfrm>
            <a:off x="9852560" y="1650320"/>
            <a:ext cx="330188" cy="291966"/>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sp>
        <p:nvSpPr>
          <p:cNvPr id="36" name="Rectangle à coins arrondis 35"/>
          <p:cNvSpPr/>
          <p:nvPr/>
        </p:nvSpPr>
        <p:spPr>
          <a:xfrm>
            <a:off x="9479231" y="5655573"/>
            <a:ext cx="2356083" cy="709863"/>
          </a:xfrm>
          <a:prstGeom prst="wedgeRoundRectCallout">
            <a:avLst>
              <a:gd name="adj1" fmla="val 42303"/>
              <a:gd name="adj2" fmla="val 7944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Et vous, quelle est votre personnalité ?</a:t>
            </a:r>
            <a:endParaRPr lang="fr-FR" sz="1200" b="1" dirty="0"/>
          </a:p>
        </p:txBody>
      </p:sp>
    </p:spTree>
    <p:extLst>
      <p:ext uri="{BB962C8B-B14F-4D97-AF65-F5344CB8AC3E}">
        <p14:creationId xmlns:p14="http://schemas.microsoft.com/office/powerpoint/2010/main" val="3980770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6411" y="6430046"/>
            <a:ext cx="2289259" cy="4279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Explorez votre portefeuille pour accentuer </a:t>
            </a:r>
            <a:r>
              <a:rPr lang="fr-FR" sz="1600" b="1" dirty="0"/>
              <a:t>la </a:t>
            </a:r>
            <a:r>
              <a:rPr lang="fr-FR" sz="1600" b="1" dirty="0" smtClean="0"/>
              <a:t>relation avec des clients déjà actifs, </a:t>
            </a:r>
            <a:r>
              <a:rPr lang="fr-FR" sz="1600" b="1" dirty="0"/>
              <a:t>mais aussi </a:t>
            </a:r>
            <a:r>
              <a:rPr lang="fr-FR" sz="1600" b="1" dirty="0" smtClean="0"/>
              <a:t>pour conquérir </a:t>
            </a:r>
            <a:r>
              <a:rPr lang="fr-FR" sz="1600" b="1" dirty="0"/>
              <a:t>et équiper </a:t>
            </a:r>
            <a:r>
              <a:rPr lang="fr-FR" sz="1600" b="1" dirty="0" smtClean="0"/>
              <a:t>vos </a:t>
            </a:r>
            <a:r>
              <a:rPr lang="fr-FR" sz="1600" b="1" dirty="0"/>
              <a:t>clients les plus </a:t>
            </a:r>
            <a:r>
              <a:rPr lang="fr-FR" sz="1600" b="1" dirty="0" smtClean="0"/>
              <a:t>distanciés.</a:t>
            </a:r>
            <a:endParaRPr lang="fr-FR" sz="1600" b="1" dirty="0"/>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462499" y="2824799"/>
            <a:ext cx="5370238" cy="1207125"/>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Wingdings" panose="05000000000000000000" pitchFamily="2" charset="2"/>
              <a:buChar char="§"/>
            </a:pPr>
            <a:r>
              <a:rPr lang="fr-FR" sz="1200" b="1" dirty="0" smtClean="0"/>
              <a:t>Cet outil </a:t>
            </a:r>
            <a:r>
              <a:rPr lang="fr-FR" sz="1200" b="1" dirty="0"/>
              <a:t>présente des informations sur le profil de </a:t>
            </a:r>
            <a:r>
              <a:rPr lang="fr-FR" sz="1200" b="1" dirty="0" smtClean="0"/>
              <a:t>vos </a:t>
            </a:r>
            <a:r>
              <a:rPr lang="fr-FR" sz="1200" b="1" dirty="0"/>
              <a:t>clients, leur activité, leurs opportunités de contact etc... </a:t>
            </a:r>
          </a:p>
          <a:p>
            <a:pPr marL="171450" indent="-171450">
              <a:buFont typeface="Wingdings" panose="05000000000000000000" pitchFamily="2" charset="2"/>
              <a:buChar char="§"/>
            </a:pPr>
            <a:r>
              <a:rPr lang="fr-FR" sz="1200" dirty="0"/>
              <a:t>L’outil est mis à jour tous les </a:t>
            </a:r>
            <a:r>
              <a:rPr lang="fr-FR" sz="1200" dirty="0" smtClean="0"/>
              <a:t>lundis,</a:t>
            </a:r>
          </a:p>
          <a:p>
            <a:pPr marL="171450" indent="-171450">
              <a:buFont typeface="Wingdings" panose="05000000000000000000" pitchFamily="2" charset="2"/>
              <a:buChar char="§"/>
            </a:pPr>
            <a:r>
              <a:rPr lang="fr-FR" sz="1200" dirty="0" smtClean="0"/>
              <a:t>Le </a:t>
            </a:r>
            <a:r>
              <a:rPr lang="fr-FR" sz="1200" dirty="0"/>
              <a:t>périmètre des clients est le suivant : clients particuliers, non décédés, avec au minimum 1 produit ouvert.</a:t>
            </a:r>
          </a:p>
        </p:txBody>
      </p:sp>
      <p:grpSp>
        <p:nvGrpSpPr>
          <p:cNvPr id="2" name="Groupe 1"/>
          <p:cNvGrpSpPr/>
          <p:nvPr/>
        </p:nvGrpSpPr>
        <p:grpSpPr>
          <a:xfrm>
            <a:off x="462499" y="1619232"/>
            <a:ext cx="5370239" cy="477717"/>
            <a:chOff x="563317" y="1531369"/>
            <a:chExt cx="4725852" cy="477717"/>
          </a:xfrm>
        </p:grpSpPr>
        <p:sp>
          <p:nvSpPr>
            <p:cNvPr id="19" name="Rectangle 18"/>
            <p:cNvSpPr/>
            <p:nvPr/>
          </p:nvSpPr>
          <p:spPr>
            <a:xfrm>
              <a:off x="563317" y="1531369"/>
              <a:ext cx="4725852" cy="477717"/>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p:cNvPicPr>
              <a:picLocks noChangeAspect="1"/>
            </p:cNvPicPr>
            <p:nvPr/>
          </p:nvPicPr>
          <p:blipFill rotWithShape="1">
            <a:blip r:embed="rId2">
              <a:clrChange>
                <a:clrFrom>
                  <a:srgbClr val="FFFFFF"/>
                </a:clrFrom>
                <a:clrTo>
                  <a:srgbClr val="FFFFFF">
                    <a:alpha val="0"/>
                  </a:srgbClr>
                </a:clrTo>
              </a:clrChange>
            </a:blip>
            <a:srcRect b="24945"/>
            <a:stretch/>
          </p:blipFill>
          <p:spPr>
            <a:xfrm>
              <a:off x="1834355" y="1576952"/>
              <a:ext cx="1905292" cy="338612"/>
            </a:xfrm>
            <a:prstGeom prst="rect">
              <a:avLst/>
            </a:prstGeom>
            <a:ln>
              <a:noFill/>
            </a:ln>
          </p:spPr>
        </p:pic>
      </p:grpSp>
      <p:grpSp>
        <p:nvGrpSpPr>
          <p:cNvPr id="7" name="Groupe 6"/>
          <p:cNvGrpSpPr/>
          <p:nvPr/>
        </p:nvGrpSpPr>
        <p:grpSpPr>
          <a:xfrm>
            <a:off x="6051880" y="1619232"/>
            <a:ext cx="5586148" cy="466489"/>
            <a:chOff x="6394226" y="1595262"/>
            <a:chExt cx="5375395" cy="477717"/>
          </a:xfrm>
        </p:grpSpPr>
        <p:sp>
          <p:nvSpPr>
            <p:cNvPr id="17" name="Rectangle 16"/>
            <p:cNvSpPr/>
            <p:nvPr/>
          </p:nvSpPr>
          <p:spPr>
            <a:xfrm>
              <a:off x="6394226" y="1595262"/>
              <a:ext cx="5375395" cy="47771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p:nvPicPr>
          <p:blipFill>
            <a:blip r:embed="rId3">
              <a:clrChange>
                <a:clrFrom>
                  <a:srgbClr val="E2DFE0"/>
                </a:clrFrom>
                <a:clrTo>
                  <a:srgbClr val="E2DFE0">
                    <a:alpha val="0"/>
                  </a:srgbClr>
                </a:clrTo>
              </a:clrChange>
            </a:blip>
            <a:stretch>
              <a:fillRect/>
            </a:stretch>
          </p:blipFill>
          <p:spPr>
            <a:xfrm>
              <a:off x="8505646" y="1595262"/>
              <a:ext cx="1152553" cy="459885"/>
            </a:xfrm>
            <a:prstGeom prst="rect">
              <a:avLst/>
            </a:prstGeom>
          </p:spPr>
        </p:pic>
      </p:grpSp>
      <p:sp>
        <p:nvSpPr>
          <p:cNvPr id="12" name="Espace réservé du contenu 4"/>
          <p:cNvSpPr txBox="1">
            <a:spLocks/>
          </p:cNvSpPr>
          <p:nvPr/>
        </p:nvSpPr>
        <p:spPr>
          <a:xfrm>
            <a:off x="462500" y="1108538"/>
            <a:ext cx="9653337" cy="3061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Pilotez vous-même vos portefeuille avec                                    et </a:t>
            </a:r>
            <a:endParaRPr lang="fr-FR" sz="1200" dirty="0"/>
          </a:p>
        </p:txBody>
      </p:sp>
      <p:pic>
        <p:nvPicPr>
          <p:cNvPr id="13" name="Image 12"/>
          <p:cNvPicPr>
            <a:picLocks noChangeAspect="1"/>
          </p:cNvPicPr>
          <p:nvPr/>
        </p:nvPicPr>
        <p:blipFill rotWithShape="1">
          <a:blip r:embed="rId2"/>
          <a:srcRect b="24945"/>
          <a:stretch/>
        </p:blipFill>
        <p:spPr>
          <a:xfrm>
            <a:off x="4050280" y="1150322"/>
            <a:ext cx="1500873" cy="266738"/>
          </a:xfrm>
          <a:prstGeom prst="rect">
            <a:avLst/>
          </a:prstGeom>
          <a:ln>
            <a:solidFill>
              <a:schemeClr val="bg1">
                <a:lumMod val="75000"/>
              </a:schemeClr>
            </a:solidFill>
          </a:ln>
        </p:spPr>
      </p:pic>
      <p:pic>
        <p:nvPicPr>
          <p:cNvPr id="14" name="Image 13"/>
          <p:cNvPicPr>
            <a:picLocks noChangeAspect="1"/>
          </p:cNvPicPr>
          <p:nvPr/>
        </p:nvPicPr>
        <p:blipFill>
          <a:blip r:embed="rId3">
            <a:clrChange>
              <a:clrFrom>
                <a:srgbClr val="E2DFE0"/>
              </a:clrFrom>
              <a:clrTo>
                <a:srgbClr val="E2DFE0">
                  <a:alpha val="0"/>
                </a:srgbClr>
              </a:clrTo>
            </a:clrChange>
          </a:blip>
          <a:stretch>
            <a:fillRect/>
          </a:stretch>
        </p:blipFill>
        <p:spPr>
          <a:xfrm>
            <a:off x="6298630" y="1111405"/>
            <a:ext cx="907911" cy="362270"/>
          </a:xfrm>
          <a:prstGeom prst="rect">
            <a:avLst/>
          </a:prstGeom>
          <a:ln>
            <a:solidFill>
              <a:schemeClr val="bg1">
                <a:lumMod val="75000"/>
              </a:schemeClr>
            </a:solidFill>
          </a:ln>
        </p:spPr>
      </p:pic>
      <p:sp>
        <p:nvSpPr>
          <p:cNvPr id="15" name="Espace réservé du contenu 4"/>
          <p:cNvSpPr txBox="1">
            <a:spLocks/>
          </p:cNvSpPr>
          <p:nvPr/>
        </p:nvSpPr>
        <p:spPr>
          <a:xfrm>
            <a:off x="462499" y="5859048"/>
            <a:ext cx="5370238"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200" b="1" dirty="0" smtClean="0"/>
              <a:t>Pour tout savoir et y accéder :</a:t>
            </a:r>
          </a:p>
          <a:p>
            <a:pPr lvl="1">
              <a:buFont typeface="Wingdings" panose="05000000000000000000" pitchFamily="2" charset="2"/>
              <a:buChar char="ü"/>
            </a:pPr>
            <a:r>
              <a:rPr lang="fr-FR" sz="1200" dirty="0" smtClean="0"/>
              <a:t>Pour accéder au Guide utilisateur, </a:t>
            </a:r>
            <a:r>
              <a:rPr lang="fr-FR" sz="1200" dirty="0" smtClean="0">
                <a:hlinkClick r:id="rId4"/>
              </a:rPr>
              <a:t>cliquez ici,</a:t>
            </a:r>
            <a:endParaRPr lang="fr-FR" sz="1200" dirty="0" smtClean="0"/>
          </a:p>
          <a:p>
            <a:pPr lvl="1">
              <a:buFont typeface="Wingdings" panose="05000000000000000000" pitchFamily="2" charset="2"/>
              <a:buChar char="ü"/>
            </a:pPr>
            <a:r>
              <a:rPr lang="fr-FR" sz="1200" dirty="0" smtClean="0"/>
              <a:t>Pour accéder à l’outil « Mon Portfolio », </a:t>
            </a:r>
            <a:r>
              <a:rPr lang="fr-FR" sz="1200" dirty="0" smtClean="0">
                <a:hlinkClick r:id="rId5"/>
              </a:rPr>
              <a:t>cliquez ici</a:t>
            </a:r>
            <a:r>
              <a:rPr lang="fr-FR" sz="1200" dirty="0" smtClean="0">
                <a:solidFill>
                  <a:schemeClr val="tx1">
                    <a:lumMod val="50000"/>
                    <a:lumOff val="50000"/>
                  </a:schemeClr>
                </a:solidFill>
                <a:hlinkClick r:id="rId5"/>
              </a:rPr>
              <a:t>.</a:t>
            </a:r>
            <a:endParaRPr lang="fr-FR" sz="1200" dirty="0">
              <a:solidFill>
                <a:schemeClr val="tx1">
                  <a:lumMod val="50000"/>
                  <a:lumOff val="50000"/>
                </a:schemeClr>
              </a:solidFill>
            </a:endParaRPr>
          </a:p>
        </p:txBody>
      </p:sp>
      <p:sp>
        <p:nvSpPr>
          <p:cNvPr id="3" name="Rectangle 2"/>
          <p:cNvSpPr/>
          <p:nvPr/>
        </p:nvSpPr>
        <p:spPr>
          <a:xfrm>
            <a:off x="462500" y="2085721"/>
            <a:ext cx="5372816"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lumMod val="75000"/>
                    <a:lumOff val="25000"/>
                  </a:schemeClr>
                </a:solidFill>
              </a:rPr>
              <a:t>Faites vos propres ciblages dans votre portefeuille</a:t>
            </a:r>
            <a:endParaRPr lang="fr-FR" sz="1600" b="1" dirty="0">
              <a:solidFill>
                <a:schemeClr val="tx1">
                  <a:lumMod val="75000"/>
                  <a:lumOff val="25000"/>
                </a:schemeClr>
              </a:solidFill>
            </a:endParaRPr>
          </a:p>
        </p:txBody>
      </p:sp>
      <p:sp>
        <p:nvSpPr>
          <p:cNvPr id="20" name="Espace réservé du contenu 4"/>
          <p:cNvSpPr txBox="1">
            <a:spLocks/>
          </p:cNvSpPr>
          <p:nvPr/>
        </p:nvSpPr>
        <p:spPr>
          <a:xfrm>
            <a:off x="462500" y="4055728"/>
            <a:ext cx="5370238" cy="1759817"/>
          </a:xfrm>
          <a:prstGeom prst="rect">
            <a:avLst/>
          </a:prstGeom>
          <a:solidFill>
            <a:schemeClr val="bg1">
              <a:lumMod val="95000"/>
            </a:schemeClr>
          </a:solid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200" b="1" dirty="0" smtClean="0"/>
              <a:t>Les filtres à appliquer sur vos clients-cibles </a:t>
            </a:r>
            <a:r>
              <a:rPr lang="fr-FR" sz="1200" b="1" dirty="0"/>
              <a:t>pour réussir le challenge :</a:t>
            </a:r>
          </a:p>
          <a:p>
            <a:pPr lvl="1">
              <a:buFont typeface="Wingdings" panose="05000000000000000000" pitchFamily="2" charset="2"/>
              <a:buChar char="ü"/>
            </a:pPr>
            <a:r>
              <a:rPr lang="fr-FR" sz="1200" b="1" dirty="0" smtClean="0"/>
              <a:t>Le segment Activation avec le nombre d’Univers détenus.</a:t>
            </a:r>
          </a:p>
          <a:p>
            <a:pPr marL="714375" lvl="2" indent="0">
              <a:buNone/>
            </a:pPr>
            <a:r>
              <a:rPr lang="fr-FR" sz="1200" dirty="0" smtClean="0">
                <a:solidFill>
                  <a:schemeClr val="bg1">
                    <a:lumMod val="50000"/>
                  </a:schemeClr>
                </a:solidFill>
              </a:rPr>
              <a:t>Par exemple, pour des opportunités en IARD, filtrez vos clients sans l’univers A.</a:t>
            </a:r>
            <a:endParaRPr lang="fr-FR" sz="1200" dirty="0">
              <a:solidFill>
                <a:schemeClr val="bg1">
                  <a:lumMod val="50000"/>
                </a:schemeClr>
              </a:solidFill>
            </a:endParaRPr>
          </a:p>
          <a:p>
            <a:pPr lvl="1">
              <a:buFont typeface="Wingdings" panose="05000000000000000000" pitchFamily="2" charset="2"/>
              <a:buChar char="ü"/>
            </a:pPr>
            <a:r>
              <a:rPr lang="fr-FR" sz="1200" b="1" dirty="0"/>
              <a:t>Le nombre </a:t>
            </a:r>
            <a:r>
              <a:rPr lang="fr-FR" sz="1200" b="1" dirty="0" smtClean="0"/>
              <a:t>d’entretiens sur les 12 derniers mois : </a:t>
            </a:r>
            <a:r>
              <a:rPr lang="fr-FR" sz="1200" dirty="0" smtClean="0">
                <a:solidFill>
                  <a:schemeClr val="tx1">
                    <a:lumMod val="50000"/>
                    <a:lumOff val="50000"/>
                  </a:schemeClr>
                </a:solidFill>
              </a:rPr>
              <a:t>1 client doit être vu 1 fois par an </a:t>
            </a:r>
            <a:r>
              <a:rPr lang="fr-FR" sz="1200" dirty="0" smtClean="0">
                <a:solidFill>
                  <a:schemeClr val="tx1">
                    <a:lumMod val="50000"/>
                    <a:lumOff val="50000"/>
                  </a:schemeClr>
                </a:solidFill>
                <a:sym typeface="Wingdings" panose="05000000000000000000" pitchFamily="2" charset="2"/>
              </a:rPr>
              <a:t> </a:t>
            </a:r>
            <a:r>
              <a:rPr lang="fr-FR" sz="1200" dirty="0" smtClean="0">
                <a:solidFill>
                  <a:schemeClr val="bg1">
                    <a:lumMod val="50000"/>
                  </a:schemeClr>
                </a:solidFill>
                <a:sym typeface="Wingdings" panose="05000000000000000000" pitchFamily="2" charset="2"/>
              </a:rPr>
              <a:t>privilégiez les clients non vus depuis 12 mois.</a:t>
            </a:r>
            <a:endParaRPr lang="fr-FR" sz="1200" dirty="0">
              <a:solidFill>
                <a:schemeClr val="bg1">
                  <a:lumMod val="50000"/>
                </a:schemeClr>
              </a:solidFill>
            </a:endParaRPr>
          </a:p>
        </p:txBody>
      </p:sp>
      <p:sp>
        <p:nvSpPr>
          <p:cNvPr id="26" name="Espace réservé du contenu 4"/>
          <p:cNvSpPr txBox="1">
            <a:spLocks/>
          </p:cNvSpPr>
          <p:nvPr/>
        </p:nvSpPr>
        <p:spPr>
          <a:xfrm>
            <a:off x="6050264" y="5904426"/>
            <a:ext cx="5370238"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200" b="1" dirty="0" smtClean="0"/>
              <a:t>Pour tout savoir et y accéder :</a:t>
            </a:r>
          </a:p>
          <a:p>
            <a:pPr lvl="1">
              <a:buFont typeface="Wingdings" panose="05000000000000000000" pitchFamily="2" charset="2"/>
              <a:buChar char="ü"/>
            </a:pPr>
            <a:r>
              <a:rPr lang="fr-FR" sz="1200" dirty="0" smtClean="0"/>
              <a:t>Pour accéder au Guide utilisateur, </a:t>
            </a:r>
            <a:r>
              <a:rPr lang="fr-FR" sz="1200" dirty="0" smtClean="0">
                <a:hlinkClick r:id="rId6"/>
              </a:rPr>
              <a:t>cliquez ici,</a:t>
            </a:r>
            <a:endParaRPr lang="fr-FR" sz="1200" dirty="0" smtClean="0"/>
          </a:p>
          <a:p>
            <a:pPr lvl="1">
              <a:buFont typeface="Wingdings" panose="05000000000000000000" pitchFamily="2" charset="2"/>
              <a:buChar char="ü"/>
            </a:pPr>
            <a:r>
              <a:rPr lang="fr-FR" sz="1200" dirty="0" smtClean="0"/>
              <a:t>Pour accéder à l’outil « ORCA », </a:t>
            </a:r>
            <a:r>
              <a:rPr lang="fr-FR" sz="1200" dirty="0" smtClean="0">
                <a:hlinkClick r:id="rId7"/>
              </a:rPr>
              <a:t>cliquez ici.</a:t>
            </a:r>
            <a:endParaRPr lang="fr-FR" sz="1200" dirty="0"/>
          </a:p>
        </p:txBody>
      </p:sp>
      <p:sp>
        <p:nvSpPr>
          <p:cNvPr id="27" name="Rectangle 26"/>
          <p:cNvSpPr/>
          <p:nvPr/>
        </p:nvSpPr>
        <p:spPr>
          <a:xfrm>
            <a:off x="6056384" y="2085721"/>
            <a:ext cx="5581644"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lumMod val="75000"/>
                    <a:lumOff val="25000"/>
                  </a:schemeClr>
                </a:solidFill>
              </a:rPr>
              <a:t>Sélectionnez</a:t>
            </a:r>
            <a:r>
              <a:rPr lang="fr-FR" sz="1600" dirty="0" smtClean="0">
                <a:solidFill>
                  <a:schemeClr val="tx1">
                    <a:lumMod val="75000"/>
                    <a:lumOff val="25000"/>
                  </a:schemeClr>
                </a:solidFill>
              </a:rPr>
              <a:t> </a:t>
            </a:r>
            <a:r>
              <a:rPr lang="fr-FR" sz="1600" b="1" dirty="0">
                <a:solidFill>
                  <a:schemeClr val="tx1">
                    <a:lumMod val="75000"/>
                    <a:lumOff val="25000"/>
                  </a:schemeClr>
                </a:solidFill>
              </a:rPr>
              <a:t>vos</a:t>
            </a:r>
            <a:r>
              <a:rPr lang="fr-FR" sz="1600" dirty="0" smtClean="0">
                <a:solidFill>
                  <a:schemeClr val="tx1">
                    <a:lumMod val="75000"/>
                    <a:lumOff val="25000"/>
                  </a:schemeClr>
                </a:solidFill>
              </a:rPr>
              <a:t> </a:t>
            </a:r>
            <a:r>
              <a:rPr lang="fr-FR" sz="1600" b="1" dirty="0">
                <a:solidFill>
                  <a:schemeClr val="tx1">
                    <a:lumMod val="75000"/>
                    <a:lumOff val="25000"/>
                  </a:schemeClr>
                </a:solidFill>
              </a:rPr>
              <a:t>actions</a:t>
            </a:r>
            <a:r>
              <a:rPr lang="fr-FR" sz="1600" dirty="0" smtClean="0">
                <a:solidFill>
                  <a:schemeClr val="tx1">
                    <a:lumMod val="75000"/>
                    <a:lumOff val="25000"/>
                  </a:schemeClr>
                </a:solidFill>
              </a:rPr>
              <a:t> </a:t>
            </a:r>
            <a:r>
              <a:rPr lang="fr-FR" sz="1600" b="1" dirty="0">
                <a:solidFill>
                  <a:schemeClr val="tx1">
                    <a:lumMod val="75000"/>
                    <a:lumOff val="25000"/>
                  </a:schemeClr>
                </a:solidFill>
              </a:rPr>
              <a:t>et</a:t>
            </a:r>
            <a:r>
              <a:rPr lang="fr-FR" sz="1600" dirty="0" smtClean="0">
                <a:solidFill>
                  <a:schemeClr val="tx1">
                    <a:lumMod val="75000"/>
                    <a:lumOff val="25000"/>
                  </a:schemeClr>
                </a:solidFill>
              </a:rPr>
              <a:t> </a:t>
            </a:r>
            <a:r>
              <a:rPr lang="fr-FR" sz="1600" b="1" dirty="0">
                <a:solidFill>
                  <a:schemeClr val="tx1">
                    <a:lumMod val="75000"/>
                    <a:lumOff val="25000"/>
                  </a:schemeClr>
                </a:solidFill>
              </a:rPr>
              <a:t>clients</a:t>
            </a:r>
          </a:p>
        </p:txBody>
      </p:sp>
      <p:sp>
        <p:nvSpPr>
          <p:cNvPr id="28" name="Espace réservé du contenu 4"/>
          <p:cNvSpPr txBox="1">
            <a:spLocks/>
          </p:cNvSpPr>
          <p:nvPr/>
        </p:nvSpPr>
        <p:spPr>
          <a:xfrm>
            <a:off x="6050264" y="2787095"/>
            <a:ext cx="5587764" cy="1650950"/>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Wingdings" panose="05000000000000000000" pitchFamily="2" charset="2"/>
              <a:buChar char="§"/>
            </a:pPr>
            <a:r>
              <a:rPr lang="fr-FR" sz="1200" b="1" dirty="0"/>
              <a:t>ORCA est un outil de requête et une plateforme de stockage de fichiers clients élaborés, sur critères </a:t>
            </a:r>
            <a:r>
              <a:rPr lang="fr-FR" sz="1200" b="1" dirty="0" smtClean="0"/>
              <a:t>prédéfinis : Epargne à échéance, mono détenteurs IARD...</a:t>
            </a:r>
            <a:endParaRPr lang="fr-FR" sz="1200" b="1" dirty="0"/>
          </a:p>
          <a:p>
            <a:pPr marL="171450" indent="-171450">
              <a:buFont typeface="Wingdings" panose="05000000000000000000" pitchFamily="2" charset="2"/>
              <a:buChar char="§"/>
            </a:pPr>
            <a:r>
              <a:rPr lang="fr-FR" sz="1200" dirty="0"/>
              <a:t>Des critères de recherche </a:t>
            </a:r>
            <a:r>
              <a:rPr lang="fr-FR" sz="1200" dirty="0" smtClean="0"/>
              <a:t>dans chaque rapport sont </a:t>
            </a:r>
            <a:r>
              <a:rPr lang="fr-FR" sz="1200" dirty="0"/>
              <a:t>disponibles et </a:t>
            </a:r>
            <a:r>
              <a:rPr lang="fr-FR" sz="1200" dirty="0" smtClean="0"/>
              <a:t>vous permettent de </a:t>
            </a:r>
            <a:r>
              <a:rPr lang="fr-FR" sz="1200" dirty="0"/>
              <a:t>filtrer les résultats</a:t>
            </a:r>
            <a:r>
              <a:rPr lang="fr-FR" sz="1200" dirty="0" smtClean="0"/>
              <a:t>.</a:t>
            </a:r>
          </a:p>
          <a:p>
            <a:pPr marL="171450" indent="-171450">
              <a:buFont typeface="Wingdings" panose="05000000000000000000" pitchFamily="2" charset="2"/>
              <a:buChar char="§"/>
            </a:pPr>
            <a:r>
              <a:rPr lang="fr-FR" sz="1200" dirty="0" smtClean="0"/>
              <a:t>A l’ouverture d’un rapport, une fiche info        est à votre disposition.</a:t>
            </a:r>
          </a:p>
          <a:p>
            <a:pPr marL="171450" indent="-171450">
              <a:buFont typeface="Wingdings" panose="05000000000000000000" pitchFamily="2" charset="2"/>
              <a:buChar char="§"/>
            </a:pPr>
            <a:r>
              <a:rPr lang="fr-FR" sz="1200" dirty="0"/>
              <a:t>Les rapports couvrent tous les Univers (B, </a:t>
            </a:r>
            <a:r>
              <a:rPr lang="fr-FR" sz="1200" dirty="0" smtClean="0"/>
              <a:t>E, P, C </a:t>
            </a:r>
            <a:r>
              <a:rPr lang="fr-FR" sz="1200" dirty="0"/>
              <a:t>et A</a:t>
            </a:r>
            <a:r>
              <a:rPr lang="fr-FR" sz="1200" dirty="0" smtClean="0"/>
              <a:t>).</a:t>
            </a:r>
          </a:p>
          <a:p>
            <a:pPr marL="171450" indent="-171450">
              <a:buFont typeface="Wingdings" panose="05000000000000000000" pitchFamily="2" charset="2"/>
              <a:buChar char="§"/>
            </a:pPr>
            <a:r>
              <a:rPr lang="fr-FR" sz="1200" dirty="0" smtClean="0"/>
              <a:t>Vous avez la possibilité d’exporter vos requêtes sur un fichier Excel (à partir de Chrome)</a:t>
            </a:r>
            <a:endParaRPr lang="fr-FR" sz="1200" dirty="0"/>
          </a:p>
        </p:txBody>
      </p:sp>
      <p:sp>
        <p:nvSpPr>
          <p:cNvPr id="30" name="Espace réservé du contenu 4"/>
          <p:cNvSpPr txBox="1">
            <a:spLocks/>
          </p:cNvSpPr>
          <p:nvPr/>
        </p:nvSpPr>
        <p:spPr>
          <a:xfrm>
            <a:off x="6057679" y="4417914"/>
            <a:ext cx="5577995" cy="1483216"/>
          </a:xfrm>
          <a:prstGeom prst="rect">
            <a:avLst/>
          </a:prstGeom>
          <a:solidFill>
            <a:schemeClr val="bg1">
              <a:lumMod val="95000"/>
            </a:schemeClr>
          </a:solid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200" b="1" dirty="0" smtClean="0"/>
              <a:t>Les filtres à appliquer sur vos clients </a:t>
            </a:r>
            <a:r>
              <a:rPr lang="fr-FR" sz="1200" b="1" dirty="0"/>
              <a:t>pour réussir le challenge :</a:t>
            </a:r>
          </a:p>
          <a:p>
            <a:pPr lvl="1">
              <a:buFont typeface="Wingdings" panose="05000000000000000000" pitchFamily="2" charset="2"/>
              <a:buChar char="ü"/>
            </a:pPr>
            <a:r>
              <a:rPr lang="fr-FR" sz="1200" b="1" dirty="0" smtClean="0"/>
              <a:t>Le </a:t>
            </a:r>
            <a:r>
              <a:rPr lang="fr-FR" sz="1200" b="1" dirty="0"/>
              <a:t>segment Activation </a:t>
            </a:r>
            <a:r>
              <a:rPr lang="fr-FR" sz="1200" dirty="0" smtClean="0"/>
              <a:t>est présent sur quasiment tous les rapports : posez des filtres </a:t>
            </a:r>
            <a:r>
              <a:rPr lang="fr-FR" sz="1200" dirty="0" err="1" smtClean="0"/>
              <a:t>BPe</a:t>
            </a:r>
            <a:r>
              <a:rPr lang="fr-FR" sz="1200" dirty="0" smtClean="0"/>
              <a:t>, </a:t>
            </a:r>
            <a:r>
              <a:rPr lang="fr-FR" sz="1200" dirty="0" err="1" smtClean="0"/>
              <a:t>BPne</a:t>
            </a:r>
            <a:r>
              <a:rPr lang="fr-FR" sz="1200" dirty="0" smtClean="0"/>
              <a:t> etc.</a:t>
            </a:r>
          </a:p>
          <a:p>
            <a:pPr lvl="1">
              <a:buFont typeface="Wingdings" panose="05000000000000000000" pitchFamily="2" charset="2"/>
              <a:buChar char="ü"/>
            </a:pPr>
            <a:r>
              <a:rPr lang="fr-FR" sz="1200" b="1" dirty="0" smtClean="0"/>
              <a:t>Les filtres produits : </a:t>
            </a:r>
            <a:r>
              <a:rPr lang="fr-FR" sz="1200" dirty="0" smtClean="0">
                <a:solidFill>
                  <a:schemeClr val="bg1">
                    <a:lumMod val="50000"/>
                  </a:schemeClr>
                </a:solidFill>
              </a:rPr>
              <a:t>par </a:t>
            </a:r>
            <a:r>
              <a:rPr lang="fr-FR" sz="1200" dirty="0">
                <a:solidFill>
                  <a:schemeClr val="bg1">
                    <a:lumMod val="50000"/>
                  </a:schemeClr>
                </a:solidFill>
              </a:rPr>
              <a:t>exemple, </a:t>
            </a:r>
            <a:r>
              <a:rPr lang="fr-FR" sz="1200" dirty="0" smtClean="0">
                <a:solidFill>
                  <a:schemeClr val="bg1">
                    <a:lumMod val="50000"/>
                  </a:schemeClr>
                </a:solidFill>
              </a:rPr>
              <a:t>pour un ciblage crédit conso travaux, vous pouvez utiliser le fichier « Clients détenteurs d’un crédit </a:t>
            </a:r>
            <a:r>
              <a:rPr lang="fr-FR" sz="1200" dirty="0" err="1" smtClean="0">
                <a:solidFill>
                  <a:schemeClr val="bg1">
                    <a:lumMod val="50000"/>
                  </a:schemeClr>
                </a:solidFill>
              </a:rPr>
              <a:t>immo</a:t>
            </a:r>
            <a:r>
              <a:rPr lang="fr-FR" sz="1200" dirty="0" smtClean="0">
                <a:solidFill>
                  <a:schemeClr val="bg1">
                    <a:lumMod val="50000"/>
                  </a:schemeClr>
                </a:solidFill>
              </a:rPr>
              <a:t> » et filtre la rubrique « CRD Conso ». Vous ne sélectionnez que les clients avec un CRD à 0, donc sans crédit conso en CEGEE.</a:t>
            </a:r>
            <a:endParaRPr lang="fr-FR" sz="1200" dirty="0">
              <a:solidFill>
                <a:schemeClr val="bg1">
                  <a:lumMod val="50000"/>
                </a:schemeClr>
              </a:solidFill>
            </a:endParaRPr>
          </a:p>
          <a:p>
            <a:pPr lvl="1">
              <a:buFont typeface="Wingdings" panose="05000000000000000000" pitchFamily="2" charset="2"/>
              <a:buChar char="ü"/>
            </a:pPr>
            <a:endParaRPr lang="fr-FR" sz="1200" dirty="0"/>
          </a:p>
        </p:txBody>
      </p:sp>
      <p:pic>
        <p:nvPicPr>
          <p:cNvPr id="8" name="Image 7"/>
          <p:cNvPicPr>
            <a:picLocks noChangeAspect="1"/>
          </p:cNvPicPr>
          <p:nvPr/>
        </p:nvPicPr>
        <p:blipFill rotWithShape="1">
          <a:blip r:embed="rId8"/>
          <a:srcRect l="20734" t="18658" r="28193" b="26410"/>
          <a:stretch/>
        </p:blipFill>
        <p:spPr>
          <a:xfrm>
            <a:off x="9069182" y="3899883"/>
            <a:ext cx="189346" cy="196629"/>
          </a:xfrm>
          <a:prstGeom prst="ellipse">
            <a:avLst/>
          </a:prstGeom>
        </p:spPr>
      </p:pic>
      <p:sp>
        <p:nvSpPr>
          <p:cNvPr id="31" name="Rectangle 30"/>
          <p:cNvSpPr/>
          <p:nvPr/>
        </p:nvSpPr>
        <p:spPr>
          <a:xfrm>
            <a:off x="6050488" y="1626516"/>
            <a:ext cx="5587540" cy="507507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459921" y="1619232"/>
            <a:ext cx="5372816" cy="5082357"/>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6389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12101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2905433"/>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r>
              <a:rPr lang="fr-FR" sz="2000" b="1" dirty="0" smtClean="0">
                <a:latin typeface="Montserrat Black" panose="00000A00000000000000" pitchFamily="2" charset="0"/>
              </a:rPr>
              <a:t>Moyens : Formations, offres et cibles</a:t>
            </a:r>
          </a:p>
          <a:p>
            <a:pPr lvl="1"/>
            <a:r>
              <a:rPr lang="fr-FR" dirty="0"/>
              <a:t>Marché des particuliers</a:t>
            </a:r>
          </a:p>
          <a:p>
            <a:pPr lvl="1"/>
            <a:r>
              <a:rPr lang="fr-FR" dirty="0"/>
              <a:t>Marché de la Gestion Privée</a:t>
            </a:r>
          </a:p>
          <a:p>
            <a:pPr lvl="1"/>
            <a:r>
              <a:rPr lang="fr-FR" dirty="0"/>
              <a:t>Marché des </a:t>
            </a:r>
            <a:r>
              <a:rPr lang="fr-FR" dirty="0" smtClean="0"/>
              <a:t>Professionnels</a:t>
            </a:r>
            <a:endParaRPr lang="fr-FR" sz="2000" b="1" dirty="0" smtClean="0">
              <a:latin typeface="Montserrat Black" panose="00000A00000000000000" pitchFamily="2" charset="0"/>
            </a:endParaRP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34437373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 nombreuses </a:t>
            </a:r>
            <a:r>
              <a:rPr lang="fr-FR" sz="1600" b="1" dirty="0">
                <a:solidFill>
                  <a:srgbClr val="C00000"/>
                </a:solidFill>
              </a:rPr>
              <a:t>offres et actions </a:t>
            </a:r>
            <a:r>
              <a:rPr lang="fr-FR" sz="1600" b="1" dirty="0"/>
              <a:t>sont mises en place pour vous accompagner dans la </a:t>
            </a:r>
            <a:r>
              <a:rPr lang="fr-FR" sz="1600" b="1" dirty="0">
                <a:solidFill>
                  <a:srgbClr val="C00000"/>
                </a:solidFill>
              </a:rPr>
              <a:t>réussite de ce challenge</a:t>
            </a:r>
          </a:p>
        </p:txBody>
      </p:sp>
      <p:sp>
        <p:nvSpPr>
          <p:cNvPr id="5" name="Titre 4"/>
          <p:cNvSpPr>
            <a:spLocks noGrp="1"/>
          </p:cNvSpPr>
          <p:nvPr>
            <p:ph type="ctrTitle"/>
          </p:nvPr>
        </p:nvSpPr>
        <p:spPr/>
        <p:txBody>
          <a:bodyPr/>
          <a:lstStyle/>
          <a:p>
            <a:r>
              <a:rPr lang="fr-FR" sz="1300" dirty="0"/>
              <a:t>Moyens : Formation, Offres &amp; Cibles</a:t>
            </a:r>
            <a:endParaRPr lang="fr-FR" sz="900" dirty="0">
              <a:solidFill>
                <a:prstClr val="black">
                  <a:lumMod val="75000"/>
                  <a:lumOff val="25000"/>
                </a:prstClr>
              </a:solidFill>
              <a:ea typeface="+mn-ea"/>
              <a:cs typeface="+mn-cs"/>
            </a:endParaRP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prstClr val="black">
                      <a:lumMod val="75000"/>
                      <a:lumOff val="25000"/>
                    </a:prstClr>
                  </a:solidFill>
                  <a:latin typeface="Montserrat Black" panose="00000A00000000000000" pitchFamily="2" charset="0"/>
                </a:rPr>
                <a:t>Gestion</a:t>
              </a: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 </a:t>
              </a:r>
              <a:r>
                <a:rPr lang="fr-FR" sz="900" b="1" dirty="0">
                  <a:solidFill>
                    <a:prstClr val="black">
                      <a:lumMod val="75000"/>
                      <a:lumOff val="25000"/>
                    </a:prstClr>
                  </a:solidFill>
                  <a:latin typeface="Montserrat Black" panose="00000A00000000000000" pitchFamily="2" charset="0"/>
                </a:rPr>
                <a:t>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dirty="0">
                  <a:solidFill>
                    <a:prstClr val="black">
                      <a:lumMod val="65000"/>
                      <a:lumOff val="35000"/>
                    </a:prstClr>
                  </a:solidFill>
                  <a:latin typeface="Arial"/>
                </a:rPr>
                <a:t>Particuliers</a:t>
              </a:r>
            </a:p>
          </p:txBody>
        </p:sp>
      </p:grpSp>
      <p:graphicFrame>
        <p:nvGraphicFramePr>
          <p:cNvPr id="19" name="Tableau 18">
            <a:extLst>
              <a:ext uri="{FF2B5EF4-FFF2-40B4-BE49-F238E27FC236}">
                <a16:creationId xmlns:a16="http://schemas.microsoft.com/office/drawing/2014/main" id="{66228F19-C875-4C20-A4DD-F8B74D824207}"/>
              </a:ext>
            </a:extLst>
          </p:cNvPr>
          <p:cNvGraphicFramePr>
            <a:graphicFrameLocks noGrp="1"/>
          </p:cNvGraphicFramePr>
          <p:nvPr>
            <p:extLst/>
          </p:nvPr>
        </p:nvGraphicFramePr>
        <p:xfrm>
          <a:off x="1110001" y="1257707"/>
          <a:ext cx="10566061" cy="4597930"/>
        </p:xfrm>
        <a:graphic>
          <a:graphicData uri="http://schemas.openxmlformats.org/drawingml/2006/table">
            <a:tbl>
              <a:tblPr firstRow="1" bandRow="1"/>
              <a:tblGrid>
                <a:gridCol w="621533">
                  <a:extLst>
                    <a:ext uri="{9D8B030D-6E8A-4147-A177-3AD203B41FA5}">
                      <a16:colId xmlns:a16="http://schemas.microsoft.com/office/drawing/2014/main" val="1007629107"/>
                    </a:ext>
                  </a:extLst>
                </a:gridCol>
                <a:gridCol w="621533">
                  <a:extLst>
                    <a:ext uri="{9D8B030D-6E8A-4147-A177-3AD203B41FA5}">
                      <a16:colId xmlns:a16="http://schemas.microsoft.com/office/drawing/2014/main" val="39464569"/>
                    </a:ext>
                  </a:extLst>
                </a:gridCol>
                <a:gridCol w="621533">
                  <a:extLst>
                    <a:ext uri="{9D8B030D-6E8A-4147-A177-3AD203B41FA5}">
                      <a16:colId xmlns:a16="http://schemas.microsoft.com/office/drawing/2014/main" val="85701573"/>
                    </a:ext>
                  </a:extLst>
                </a:gridCol>
                <a:gridCol w="621533">
                  <a:extLst>
                    <a:ext uri="{9D8B030D-6E8A-4147-A177-3AD203B41FA5}">
                      <a16:colId xmlns:a16="http://schemas.microsoft.com/office/drawing/2014/main" val="2729718663"/>
                    </a:ext>
                  </a:extLst>
                </a:gridCol>
                <a:gridCol w="621533">
                  <a:extLst>
                    <a:ext uri="{9D8B030D-6E8A-4147-A177-3AD203B41FA5}">
                      <a16:colId xmlns:a16="http://schemas.microsoft.com/office/drawing/2014/main" val="1465173605"/>
                    </a:ext>
                  </a:extLst>
                </a:gridCol>
                <a:gridCol w="621533">
                  <a:extLst>
                    <a:ext uri="{9D8B030D-6E8A-4147-A177-3AD203B41FA5}">
                      <a16:colId xmlns:a16="http://schemas.microsoft.com/office/drawing/2014/main" val="3573686244"/>
                    </a:ext>
                  </a:extLst>
                </a:gridCol>
                <a:gridCol w="621533">
                  <a:extLst>
                    <a:ext uri="{9D8B030D-6E8A-4147-A177-3AD203B41FA5}">
                      <a16:colId xmlns:a16="http://schemas.microsoft.com/office/drawing/2014/main" val="2639583721"/>
                    </a:ext>
                  </a:extLst>
                </a:gridCol>
                <a:gridCol w="621533">
                  <a:extLst>
                    <a:ext uri="{9D8B030D-6E8A-4147-A177-3AD203B41FA5}">
                      <a16:colId xmlns:a16="http://schemas.microsoft.com/office/drawing/2014/main" val="847930319"/>
                    </a:ext>
                  </a:extLst>
                </a:gridCol>
                <a:gridCol w="621533">
                  <a:extLst>
                    <a:ext uri="{9D8B030D-6E8A-4147-A177-3AD203B41FA5}">
                      <a16:colId xmlns:a16="http://schemas.microsoft.com/office/drawing/2014/main" val="295057206"/>
                    </a:ext>
                  </a:extLst>
                </a:gridCol>
                <a:gridCol w="621533">
                  <a:extLst>
                    <a:ext uri="{9D8B030D-6E8A-4147-A177-3AD203B41FA5}">
                      <a16:colId xmlns:a16="http://schemas.microsoft.com/office/drawing/2014/main" val="782910129"/>
                    </a:ext>
                  </a:extLst>
                </a:gridCol>
                <a:gridCol w="621533">
                  <a:extLst>
                    <a:ext uri="{9D8B030D-6E8A-4147-A177-3AD203B41FA5}">
                      <a16:colId xmlns:a16="http://schemas.microsoft.com/office/drawing/2014/main" val="734715384"/>
                    </a:ext>
                  </a:extLst>
                </a:gridCol>
                <a:gridCol w="621533">
                  <a:extLst>
                    <a:ext uri="{9D8B030D-6E8A-4147-A177-3AD203B41FA5}">
                      <a16:colId xmlns:a16="http://schemas.microsoft.com/office/drawing/2014/main" val="2959216378"/>
                    </a:ext>
                  </a:extLst>
                </a:gridCol>
                <a:gridCol w="621533">
                  <a:extLst>
                    <a:ext uri="{9D8B030D-6E8A-4147-A177-3AD203B41FA5}">
                      <a16:colId xmlns:a16="http://schemas.microsoft.com/office/drawing/2014/main" val="2492747305"/>
                    </a:ext>
                  </a:extLst>
                </a:gridCol>
                <a:gridCol w="621533">
                  <a:extLst>
                    <a:ext uri="{9D8B030D-6E8A-4147-A177-3AD203B41FA5}">
                      <a16:colId xmlns:a16="http://schemas.microsoft.com/office/drawing/2014/main" val="3759836971"/>
                    </a:ext>
                  </a:extLst>
                </a:gridCol>
                <a:gridCol w="621533">
                  <a:extLst>
                    <a:ext uri="{9D8B030D-6E8A-4147-A177-3AD203B41FA5}">
                      <a16:colId xmlns:a16="http://schemas.microsoft.com/office/drawing/2014/main" val="4166156566"/>
                    </a:ext>
                  </a:extLst>
                </a:gridCol>
                <a:gridCol w="621533">
                  <a:extLst>
                    <a:ext uri="{9D8B030D-6E8A-4147-A177-3AD203B41FA5}">
                      <a16:colId xmlns:a16="http://schemas.microsoft.com/office/drawing/2014/main" val="1395811910"/>
                    </a:ext>
                  </a:extLst>
                </a:gridCol>
                <a:gridCol w="621533">
                  <a:extLst>
                    <a:ext uri="{9D8B030D-6E8A-4147-A177-3AD203B41FA5}">
                      <a16:colId xmlns:a16="http://schemas.microsoft.com/office/drawing/2014/main" val="1736381042"/>
                    </a:ext>
                  </a:extLst>
                </a:gridCol>
              </a:tblGrid>
              <a:tr h="263055">
                <a:tc gridSpan="17">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smtClean="0">
                          <a:solidFill>
                            <a:schemeClr val="tx1">
                              <a:lumMod val="75000"/>
                              <a:lumOff val="25000"/>
                            </a:schemeClr>
                          </a:solidFill>
                          <a:latin typeface="+mj-lt"/>
                          <a:cs typeface="Segoe UI Light" panose="020B0502040204020203" pitchFamily="34" charset="0"/>
                        </a:rPr>
                        <a:t>2021</a:t>
                      </a:r>
                      <a:endParaRPr lang="fr-FR" sz="1100" dirty="0">
                        <a:solidFill>
                          <a:schemeClr val="tx1">
                            <a:lumMod val="75000"/>
                            <a:lumOff val="25000"/>
                          </a:schemeClr>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783511463"/>
                  </a:ext>
                </a:extLst>
              </a:tr>
              <a:tr h="263055">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Mai</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Juin</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Juillet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5">
                  <a:txBody>
                    <a:bodyPr/>
                    <a:lstStyle/>
                    <a:p>
                      <a:pPr algn="ctr"/>
                      <a:r>
                        <a:rPr lang="fr-FR" sz="1100" b="1" dirty="0" smtClean="0">
                          <a:solidFill>
                            <a:schemeClr val="bg1"/>
                          </a:solidFill>
                          <a:latin typeface="+mj-lt"/>
                          <a:cs typeface="Segoe UI Light" panose="020B0502040204020203" pitchFamily="34" charset="0"/>
                        </a:rPr>
                        <a:t>Août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1100" b="1" dirty="0">
                        <a:solidFill>
                          <a:schemeClr val="bg1"/>
                        </a:solidFill>
                        <a:latin typeface="Arial Narrow" panose="020B0606020202030204" pitchFamily="34" charset="0"/>
                        <a:cs typeface="Segoe UI Light" panose="020B0502040204020203" pitchFamily="34" charset="0"/>
                      </a:endParaRPr>
                    </a:p>
                  </a:txBody>
                  <a:tcPr marL="32006" marR="32006" marT="32006" marB="32006" anchor="ctr">
                    <a:lnL w="12700" cap="flat" cmpd="sng" algn="ctr">
                      <a:noFill/>
                      <a:prstDash val="sysDash"/>
                      <a:round/>
                      <a:headEnd type="none" w="med" len="med"/>
                      <a:tailEnd type="none" w="med" len="med"/>
                    </a:lnL>
                    <a:lnR w="12700" cap="flat" cmpd="sng" algn="ctr">
                      <a:solidFill>
                        <a:schemeClr val="bg1">
                          <a:lumMod val="75000"/>
                        </a:schemeClr>
                      </a:solidFill>
                      <a:prstDash val="sysDash"/>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3261286258"/>
                  </a:ext>
                </a:extLst>
              </a:tr>
              <a:tr h="26738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18</a:t>
                      </a:r>
                      <a:endParaRPr lang="fr-FR" sz="700"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25</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26</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27</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28</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r h="380443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28575" cap="flat" cmpd="sng" algn="ctr">
                      <a:no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ap="flat" cmpd="sng" algn="ctr">
                      <a:noFill/>
                      <a:prstDash val="sysDash"/>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noFill/>
                      <a:prstDash val="sysDash"/>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28575" cap="flat" cmpd="sng" algn="ctr">
                      <a:no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041090730"/>
                  </a:ext>
                </a:extLst>
              </a:tr>
            </a:tbl>
          </a:graphicData>
        </a:graphic>
      </p:graphicFrame>
      <p:sp>
        <p:nvSpPr>
          <p:cNvPr id="20" name="Rectangle 19">
            <a:extLst>
              <a:ext uri="{FF2B5EF4-FFF2-40B4-BE49-F238E27FC236}">
                <a16:creationId xmlns:a16="http://schemas.microsoft.com/office/drawing/2014/main" id="{37460C0D-B061-4167-A12F-58C5A35AC23C}"/>
              </a:ext>
            </a:extLst>
          </p:cNvPr>
          <p:cNvSpPr/>
          <p:nvPr/>
        </p:nvSpPr>
        <p:spPr>
          <a:xfrm>
            <a:off x="6428453" y="2086829"/>
            <a:ext cx="2124531" cy="3828969"/>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Narrow" panose="020B0606020202030204" pitchFamily="34" charset="0"/>
              <a:ea typeface="+mn-ea"/>
              <a:cs typeface="+mn-cs"/>
            </a:endParaRPr>
          </a:p>
        </p:txBody>
      </p:sp>
      <p:sp>
        <p:nvSpPr>
          <p:cNvPr id="21" name="Rectangle 20">
            <a:extLst>
              <a:ext uri="{FF2B5EF4-FFF2-40B4-BE49-F238E27FC236}">
                <a16:creationId xmlns:a16="http://schemas.microsoft.com/office/drawing/2014/main" id="{37460C0D-B061-4167-A12F-58C5A35AC23C}"/>
              </a:ext>
            </a:extLst>
          </p:cNvPr>
          <p:cNvSpPr/>
          <p:nvPr/>
        </p:nvSpPr>
        <p:spPr>
          <a:xfrm>
            <a:off x="8604039" y="2098861"/>
            <a:ext cx="3072023" cy="3828970"/>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Narrow" panose="020B0606020202030204" pitchFamily="34" charset="0"/>
              <a:ea typeface="+mn-ea"/>
              <a:cs typeface="+mn-cs"/>
            </a:endParaRPr>
          </a:p>
        </p:txBody>
      </p:sp>
      <p:sp>
        <p:nvSpPr>
          <p:cNvPr id="22" name="Flèche : chevron 21">
            <a:extLst>
              <a:ext uri="{FF2B5EF4-FFF2-40B4-BE49-F238E27FC236}">
                <a16:creationId xmlns:a16="http://schemas.microsoft.com/office/drawing/2014/main" id="{2CD04765-B547-487C-B9D1-C0BDF5C5B72F}"/>
              </a:ext>
            </a:extLst>
          </p:cNvPr>
          <p:cNvSpPr/>
          <p:nvPr/>
        </p:nvSpPr>
        <p:spPr>
          <a:xfrm>
            <a:off x="3596721" y="4806204"/>
            <a:ext cx="8079339" cy="320056"/>
          </a:xfrm>
          <a:prstGeom prst="homePlate">
            <a:avLst/>
          </a:prstGeom>
          <a:solidFill>
            <a:srgbClr val="9D9D9D"/>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rPr>
              <a:t>Assurance-Vie : 0% </a:t>
            </a: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de frais d’entrée avec 30% d’UC jusqu’au 31/12/2021</a:t>
            </a:r>
          </a:p>
        </p:txBody>
      </p:sp>
      <p:sp>
        <p:nvSpPr>
          <p:cNvPr id="27" name="Flèche : chevron 21">
            <a:extLst>
              <a:ext uri="{FF2B5EF4-FFF2-40B4-BE49-F238E27FC236}">
                <a16:creationId xmlns:a16="http://schemas.microsoft.com/office/drawing/2014/main" id="{2CD04765-B547-487C-B9D1-C0BDF5C5B72F}"/>
              </a:ext>
            </a:extLst>
          </p:cNvPr>
          <p:cNvSpPr/>
          <p:nvPr/>
        </p:nvSpPr>
        <p:spPr>
          <a:xfrm>
            <a:off x="6074853" y="5267952"/>
            <a:ext cx="5601207" cy="320056"/>
          </a:xfrm>
          <a:prstGeom prst="homePlate">
            <a:avLst/>
          </a:prstGeom>
          <a:solidFill>
            <a:srgbClr val="9D9D9D"/>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Nouvelle Offre BPCE Vie  : </a:t>
            </a:r>
            <a:r>
              <a:rPr kumimoji="0" lang="fr-FR" sz="1050" b="1" i="0" u="none" strike="noStrike" kern="0" cap="none" spc="0" normalizeH="0" baseline="0" noProof="0" dirty="0" err="1">
                <a:ln>
                  <a:noFill/>
                </a:ln>
                <a:solidFill>
                  <a:srgbClr val="FFFFFF"/>
                </a:solidFill>
                <a:effectLst/>
                <a:uLnTx/>
                <a:uFillTx/>
                <a:latin typeface="Arial"/>
                <a:ea typeface="+mn-ea"/>
                <a:cs typeface="Segoe UI Light" panose="020B0502040204020203" pitchFamily="34" charset="0"/>
              </a:rPr>
              <a:t>Millevie</a:t>
            </a: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 2</a:t>
            </a:r>
          </a:p>
        </p:txBody>
      </p:sp>
      <p:sp>
        <p:nvSpPr>
          <p:cNvPr id="31" name="Flèche : chevron 21">
            <a:extLst>
              <a:ext uri="{FF2B5EF4-FFF2-40B4-BE49-F238E27FC236}">
                <a16:creationId xmlns:a16="http://schemas.microsoft.com/office/drawing/2014/main" id="{2CD04765-B547-487C-B9D1-C0BDF5C5B72F}"/>
              </a:ext>
            </a:extLst>
          </p:cNvPr>
          <p:cNvSpPr/>
          <p:nvPr/>
        </p:nvSpPr>
        <p:spPr>
          <a:xfrm>
            <a:off x="2353362" y="2785848"/>
            <a:ext cx="7006298" cy="27548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Option Transmission</a:t>
            </a:r>
            <a:endPar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endParaRPr>
          </a:p>
        </p:txBody>
      </p:sp>
      <p:pic>
        <p:nvPicPr>
          <p:cNvPr id="35" name="Imag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21999" y="5252747"/>
            <a:ext cx="369169" cy="369169"/>
          </a:xfrm>
          <a:prstGeom prst="rect">
            <a:avLst/>
          </a:prstGeom>
        </p:spPr>
      </p:pic>
      <p:sp>
        <p:nvSpPr>
          <p:cNvPr id="36" name="Flèche : chevron 21">
            <a:extLst>
              <a:ext uri="{FF2B5EF4-FFF2-40B4-BE49-F238E27FC236}">
                <a16:creationId xmlns:a16="http://schemas.microsoft.com/office/drawing/2014/main" id="{2CD04765-B547-487C-B9D1-C0BDF5C5B72F}"/>
              </a:ext>
            </a:extLst>
          </p:cNvPr>
          <p:cNvSpPr/>
          <p:nvPr/>
        </p:nvSpPr>
        <p:spPr>
          <a:xfrm>
            <a:off x="2316835" y="4311330"/>
            <a:ext cx="7079352" cy="32939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Diversification Epargne Financière</a:t>
            </a:r>
            <a:endPar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sp>
        <p:nvSpPr>
          <p:cNvPr id="41" name="Flèche : chevron 21">
            <a:extLst>
              <a:ext uri="{FF2B5EF4-FFF2-40B4-BE49-F238E27FC236}">
                <a16:creationId xmlns:a16="http://schemas.microsoft.com/office/drawing/2014/main" id="{2CD04765-B547-487C-B9D1-C0BDF5C5B72F}"/>
              </a:ext>
            </a:extLst>
          </p:cNvPr>
          <p:cNvSpPr/>
          <p:nvPr/>
        </p:nvSpPr>
        <p:spPr>
          <a:xfrm>
            <a:off x="338652" y="4188202"/>
            <a:ext cx="869045" cy="673338"/>
          </a:xfrm>
          <a:prstGeom prst="homePlate">
            <a:avLst/>
          </a:prstGeom>
          <a:solidFill>
            <a:schemeClr val="bg1"/>
          </a:solidFill>
          <a:ln w="9525" cap="flat" cmpd="sng" algn="ctr">
            <a:solidFill>
              <a:schemeClr val="bg1">
                <a:lumMod val="50000"/>
              </a:schemeClr>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black">
                    <a:lumMod val="50000"/>
                    <a:lumOff val="50000"/>
                  </a:prstClr>
                </a:solidFill>
                <a:effectLst/>
                <a:uLnTx/>
                <a:uFillTx/>
                <a:latin typeface="Arial"/>
                <a:ea typeface="+mn-ea"/>
                <a:cs typeface="Segoe UI Light" panose="020B0502040204020203" pitchFamily="34" charset="0"/>
              </a:rPr>
              <a:t>EPARGNE</a:t>
            </a:r>
            <a:endParaRPr kumimoji="0" lang="fr-FR" sz="800" b="1" i="0" u="none" strike="noStrike" kern="0" cap="none" spc="0" normalizeH="0" baseline="0" noProof="0" dirty="0">
              <a:ln>
                <a:noFill/>
              </a:ln>
              <a:solidFill>
                <a:prstClr val="black">
                  <a:lumMod val="50000"/>
                  <a:lumOff val="50000"/>
                </a:prstClr>
              </a:solidFill>
              <a:effectLst/>
              <a:uLnTx/>
              <a:uFillTx/>
              <a:latin typeface="Arial"/>
              <a:ea typeface="+mn-ea"/>
              <a:cs typeface="Segoe UI Light" panose="020B0502040204020203" pitchFamily="34" charset="0"/>
            </a:endParaRPr>
          </a:p>
        </p:txBody>
      </p:sp>
      <p:sp>
        <p:nvSpPr>
          <p:cNvPr id="42" name="Rectangle 41">
            <a:extLst>
              <a:ext uri="{FF2B5EF4-FFF2-40B4-BE49-F238E27FC236}">
                <a16:creationId xmlns:a16="http://schemas.microsoft.com/office/drawing/2014/main" id="{325BE1A5-0AB6-4794-B94A-5E87D78A95AC}"/>
              </a:ext>
            </a:extLst>
          </p:cNvPr>
          <p:cNvSpPr/>
          <p:nvPr/>
        </p:nvSpPr>
        <p:spPr>
          <a:xfrm>
            <a:off x="9568772" y="6270266"/>
            <a:ext cx="288000" cy="180000"/>
          </a:xfrm>
          <a:prstGeom prst="rect">
            <a:avLst/>
          </a:prstGeom>
          <a:pattFill prst="smConfetti">
            <a:fgClr>
              <a:schemeClr val="bg1">
                <a:lumMod val="75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3" name="ZoneTexte 42">
            <a:extLst>
              <a:ext uri="{FF2B5EF4-FFF2-40B4-BE49-F238E27FC236}">
                <a16:creationId xmlns:a16="http://schemas.microsoft.com/office/drawing/2014/main" id="{2F049AA0-C129-4F78-B7D4-AE8B0F554C7B}"/>
              </a:ext>
            </a:extLst>
          </p:cNvPr>
          <p:cNvSpPr txBox="1"/>
          <p:nvPr/>
        </p:nvSpPr>
        <p:spPr>
          <a:xfrm>
            <a:off x="9885535" y="6266815"/>
            <a:ext cx="111077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prstClr val="black">
                    <a:lumMod val="75000"/>
                    <a:lumOff val="25000"/>
                  </a:prstClr>
                </a:solidFill>
                <a:effectLst/>
                <a:uLnTx/>
                <a:uFillTx/>
                <a:latin typeface="Arial"/>
                <a:ea typeface="+mn-ea"/>
                <a:cs typeface="Segoe UI Light" panose="020B0502040204020203" pitchFamily="34" charset="0"/>
              </a:rPr>
              <a:t>Congés scolaires</a:t>
            </a:r>
          </a:p>
        </p:txBody>
      </p:sp>
      <p:sp>
        <p:nvSpPr>
          <p:cNvPr id="50" name="Flèche : chevron 21">
            <a:extLst>
              <a:ext uri="{FF2B5EF4-FFF2-40B4-BE49-F238E27FC236}">
                <a16:creationId xmlns:a16="http://schemas.microsoft.com/office/drawing/2014/main" id="{2CD04765-B547-487C-B9D1-C0BDF5C5B72F}"/>
              </a:ext>
            </a:extLst>
          </p:cNvPr>
          <p:cNvSpPr/>
          <p:nvPr/>
        </p:nvSpPr>
        <p:spPr>
          <a:xfrm>
            <a:off x="338652" y="2664652"/>
            <a:ext cx="929430" cy="679222"/>
          </a:xfrm>
          <a:prstGeom prst="homePlate">
            <a:avLst/>
          </a:prstGeom>
          <a:solidFill>
            <a:schemeClr val="bg1"/>
          </a:solidFill>
          <a:ln w="9525" cap="flat" cmpd="sng" algn="ctr">
            <a:solidFill>
              <a:schemeClr val="accent1">
                <a:lumMod val="60000"/>
                <a:lumOff val="40000"/>
              </a:schemeClr>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800" b="1" kern="0" noProof="0" dirty="0" smtClean="0">
                <a:solidFill>
                  <a:srgbClr val="C31632">
                    <a:lumMod val="60000"/>
                    <a:lumOff val="40000"/>
                  </a:srgbClr>
                </a:solidFill>
                <a:latin typeface="Arial"/>
                <a:cs typeface="Segoe UI Light" panose="020B0502040204020203" pitchFamily="34" charset="0"/>
              </a:rPr>
              <a:t>EQUIPEMENT</a:t>
            </a:r>
            <a:endParaRPr kumimoji="0" lang="fr-FR" sz="800" b="1" i="0" u="none" strike="noStrike" kern="0" cap="none" spc="0" normalizeH="0" baseline="0" noProof="0" dirty="0">
              <a:ln>
                <a:noFill/>
              </a:ln>
              <a:solidFill>
                <a:srgbClr val="C31632">
                  <a:lumMod val="60000"/>
                  <a:lumOff val="40000"/>
                </a:srgbClr>
              </a:solidFill>
              <a:effectLst/>
              <a:uLnTx/>
              <a:uFillTx/>
              <a:latin typeface="Arial"/>
              <a:ea typeface="+mn-ea"/>
              <a:cs typeface="Segoe UI Light" panose="020B0502040204020203" pitchFamily="34" charset="0"/>
            </a:endParaRPr>
          </a:p>
        </p:txBody>
      </p:sp>
      <p:sp>
        <p:nvSpPr>
          <p:cNvPr id="56" name="Flèche : chevron 21">
            <a:extLst>
              <a:ext uri="{FF2B5EF4-FFF2-40B4-BE49-F238E27FC236}">
                <a16:creationId xmlns:a16="http://schemas.microsoft.com/office/drawing/2014/main" id="{2CD04765-B547-487C-B9D1-C0BDF5C5B72F}"/>
              </a:ext>
            </a:extLst>
          </p:cNvPr>
          <p:cNvSpPr/>
          <p:nvPr/>
        </p:nvSpPr>
        <p:spPr>
          <a:xfrm>
            <a:off x="2353362" y="2086309"/>
            <a:ext cx="4989886" cy="320056"/>
          </a:xfrm>
          <a:prstGeom prst="homePlate">
            <a:avLst/>
          </a:prstGeom>
          <a:solidFill>
            <a:srgbClr val="C00000"/>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C00000"/>
                </a:solidFill>
                <a:effectLst/>
                <a:uLnTx/>
                <a:uFillTx/>
                <a:latin typeface="Arial"/>
                <a:ea typeface="+mn-ea"/>
                <a:cs typeface="Segoe UI Light" panose="020B0502040204020203" pitchFamily="34" charset="0"/>
              </a:rPr>
              <a:t>Assurance-Vie : </a:t>
            </a: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CHALLENGE RÉUSSIR ENSEMBLE</a:t>
            </a:r>
            <a:endPar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endParaRPr>
          </a:p>
        </p:txBody>
      </p:sp>
      <p:pic>
        <p:nvPicPr>
          <p:cNvPr id="57" name="Image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918" y="2020292"/>
            <a:ext cx="516444" cy="388582"/>
          </a:xfrm>
          <a:prstGeom prst="rect">
            <a:avLst/>
          </a:prstGeom>
        </p:spPr>
      </p:pic>
      <p:sp>
        <p:nvSpPr>
          <p:cNvPr id="58" name="Flèche : chevron 21">
            <a:extLst>
              <a:ext uri="{FF2B5EF4-FFF2-40B4-BE49-F238E27FC236}">
                <a16:creationId xmlns:a16="http://schemas.microsoft.com/office/drawing/2014/main" id="{2CD04765-B547-487C-B9D1-C0BDF5C5B72F}"/>
              </a:ext>
            </a:extLst>
          </p:cNvPr>
          <p:cNvSpPr/>
          <p:nvPr/>
        </p:nvSpPr>
        <p:spPr>
          <a:xfrm>
            <a:off x="338653" y="2086309"/>
            <a:ext cx="696424" cy="320056"/>
          </a:xfrm>
          <a:prstGeom prst="homePlate">
            <a:avLst/>
          </a:prstGeom>
          <a:solidFill>
            <a:srgbClr val="C00000"/>
          </a:solidFill>
          <a:ln w="9525" cap="flat" cmpd="sng" algn="ctr">
            <a:solidFill>
              <a:srgbClr val="C00000"/>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CHALLENGE</a:t>
            </a:r>
            <a:endParaRPr kumimoji="0" lang="fr-FR" sz="60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pic>
        <p:nvPicPr>
          <p:cNvPr id="55" name="Imag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7841" y="2005097"/>
            <a:ext cx="516444" cy="388582"/>
          </a:xfrm>
          <a:prstGeom prst="rect">
            <a:avLst/>
          </a:prstGeom>
        </p:spPr>
      </p:pic>
    </p:spTree>
    <p:extLst>
      <p:ext uri="{BB962C8B-B14F-4D97-AF65-F5344CB8AC3E}">
        <p14:creationId xmlns:p14="http://schemas.microsoft.com/office/powerpoint/2010/main" val="33395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0-#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0-#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0-#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0-#ppt_w/2"/>
                                          </p:val>
                                        </p:tav>
                                        <p:tav tm="100000">
                                          <p:val>
                                            <p:strVal val="#ppt_x"/>
                                          </p:val>
                                        </p:tav>
                                      </p:tavLst>
                                    </p:anim>
                                    <p:anim calcmode="lin" valueType="num">
                                      <p:cBhvr additive="base">
                                        <p:cTn id="26" dur="500" fill="hold"/>
                                        <p:tgtEl>
                                          <p:spTgt spid="5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0-#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500" fill="hold"/>
                                        <p:tgtEl>
                                          <p:spTgt spid="41"/>
                                        </p:tgtEl>
                                        <p:attrNameLst>
                                          <p:attrName>ppt_x</p:attrName>
                                        </p:attrNameLst>
                                      </p:cBhvr>
                                      <p:tavLst>
                                        <p:tav tm="0">
                                          <p:val>
                                            <p:strVal val="0-#ppt_w/2"/>
                                          </p:val>
                                        </p:tav>
                                        <p:tav tm="100000">
                                          <p:val>
                                            <p:strVal val="#ppt_x"/>
                                          </p:val>
                                        </p:tav>
                                      </p:tavLst>
                                    </p:anim>
                                    <p:anim calcmode="lin" valueType="num">
                                      <p:cBhvr additive="base">
                                        <p:cTn id="40" dur="5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0-#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0-#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0-#ppt_w/2"/>
                                          </p:val>
                                        </p:tav>
                                        <p:tav tm="100000">
                                          <p:val>
                                            <p:strVal val="#ppt_x"/>
                                          </p:val>
                                        </p:tav>
                                      </p:tavLst>
                                    </p:anim>
                                    <p:anim calcmode="lin" valueType="num">
                                      <p:cBhvr additive="base">
                                        <p:cTn id="52"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1" grpId="0" animBg="1"/>
      <p:bldP spid="36" grpId="0" animBg="1"/>
      <p:bldP spid="41" grpId="0" animBg="1"/>
      <p:bldP spid="50" grpId="0" animBg="1"/>
      <p:bldP spid="56" grpId="0" animBg="1"/>
      <p:bldP spid="5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03" name="Rectangle 102"/>
          <p:cNvSpPr/>
          <p:nvPr/>
        </p:nvSpPr>
        <p:spPr>
          <a:xfrm>
            <a:off x="170472" y="1062192"/>
            <a:ext cx="7265734" cy="2888755"/>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Epargne de Placement</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endParaRPr lang="fr-FR" sz="900" dirty="0">
              <a:solidFill>
                <a:prstClr val="black">
                  <a:lumMod val="75000"/>
                  <a:lumOff val="25000"/>
                </a:prstClr>
              </a:solidFill>
              <a:ea typeface="+mn-ea"/>
              <a:cs typeface="+mn-cs"/>
            </a:endParaRPr>
          </a:p>
        </p:txBody>
      </p:sp>
      <p:grpSp>
        <p:nvGrpSpPr>
          <p:cNvPr id="6" name="Groupe 5"/>
          <p:cNvGrpSpPr/>
          <p:nvPr/>
        </p:nvGrpSpPr>
        <p:grpSpPr>
          <a:xfrm>
            <a:off x="-3425" y="1125048"/>
            <a:ext cx="12011414" cy="5186201"/>
            <a:chOff x="1095131" y="1001839"/>
            <a:chExt cx="10094976" cy="5186201"/>
          </a:xfrm>
        </p:grpSpPr>
        <p:sp>
          <p:nvSpPr>
            <p:cNvPr id="14" name="ZoneTexte 13"/>
            <p:cNvSpPr txBox="1"/>
            <p:nvPr/>
          </p:nvSpPr>
          <p:spPr>
            <a:xfrm>
              <a:off x="3367086" y="1001839"/>
              <a:ext cx="3883886" cy="738664"/>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EPARGNE (e)mailing Vers AV 0</a:t>
              </a: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volume à venir</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a:t>
              </a:r>
            </a:p>
            <a:p>
              <a:pPr marL="179388"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Ces clients ont un contrat d’Assurance Vie multi supports et n’ont pas encore profité des 0% de frais à partir de 30% d’UC. Inciter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les clients à faire un versement sur leur </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contrat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ou à mettre en place un </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abonnement. </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
          <p:nvSpPr>
            <p:cNvPr id="18" name="ZoneTexte 17"/>
            <p:cNvSpPr txBox="1"/>
            <p:nvPr/>
          </p:nvSpPr>
          <p:spPr>
            <a:xfrm>
              <a:off x="7691328" y="1472598"/>
              <a:ext cx="3498779" cy="1323439"/>
            </a:xfrm>
            <a:prstGeom prst="rect">
              <a:avLst/>
            </a:prstGeom>
            <a:solidFill>
              <a:schemeClr val="bg1">
                <a:lumMod val="95000"/>
              </a:schemeClr>
            </a:solidFill>
          </p:spPr>
          <p:txBody>
            <a:bodyPr wrap="square" rtlCol="0">
              <a:spAutoFit/>
            </a:bodyPr>
            <a:lstStyle/>
            <a:p>
              <a:pPr marL="171450" indent="-171450">
                <a:buFont typeface="Wingdings" panose="05000000000000000000" pitchFamily="2" charset="2"/>
                <a:buChar char="§"/>
              </a:pPr>
              <a:r>
                <a:rPr lang="fr-FR" sz="1000" dirty="0">
                  <a:solidFill>
                    <a:prstClr val="black">
                      <a:lumMod val="50000"/>
                      <a:lumOff val="50000"/>
                    </a:prstClr>
                  </a:solidFill>
                  <a:latin typeface="Arial"/>
                </a:rPr>
                <a:t>Un taux d’épargne des épargnants français </a:t>
              </a:r>
              <a:r>
                <a:rPr lang="fr-FR" sz="1000" dirty="0" smtClean="0">
                  <a:solidFill>
                    <a:prstClr val="black">
                      <a:lumMod val="50000"/>
                      <a:lumOff val="50000"/>
                    </a:prstClr>
                  </a:solidFill>
                  <a:latin typeface="Arial"/>
                </a:rPr>
                <a:t>renforcé.</a:t>
              </a:r>
              <a:endParaRPr lang="fr-FR" sz="1000" dirty="0">
                <a:solidFill>
                  <a:prstClr val="black">
                    <a:lumMod val="50000"/>
                    <a:lumOff val="50000"/>
                  </a:prstClr>
                </a:solidFill>
                <a:latin typeface="Arial"/>
              </a:endParaRPr>
            </a:p>
            <a:p>
              <a:r>
                <a:rPr lang="fr-FR" sz="1000" dirty="0">
                  <a:solidFill>
                    <a:prstClr val="black">
                      <a:lumMod val="50000"/>
                      <a:lumOff val="50000"/>
                    </a:prstClr>
                  </a:solidFill>
                  <a:latin typeface="Arial"/>
                </a:rPr>
                <a:t>Une épargne massivement investie sur les DAV et les livrets en raison du besoin de protection du </a:t>
              </a:r>
              <a:r>
                <a:rPr lang="fr-FR" sz="1000" dirty="0" smtClean="0">
                  <a:solidFill>
                    <a:prstClr val="black">
                      <a:lumMod val="50000"/>
                      <a:lumOff val="50000"/>
                    </a:prstClr>
                  </a:solidFill>
                  <a:latin typeface="Arial"/>
                </a:rPr>
                <a:t>capital</a:t>
              </a:r>
            </a:p>
            <a:p>
              <a:endParaRPr lang="fr-FR" sz="1000" dirty="0">
                <a:solidFill>
                  <a:prstClr val="black">
                    <a:lumMod val="50000"/>
                    <a:lumOff val="50000"/>
                  </a:prstClr>
                </a:solidFill>
                <a:latin typeface="Arial"/>
              </a:endParaRPr>
            </a:p>
            <a:p>
              <a:pPr marL="171450" indent="-171450">
                <a:buFont typeface="Wingdings" panose="05000000000000000000" pitchFamily="2" charset="2"/>
                <a:buChar char="§"/>
              </a:pPr>
              <a:r>
                <a:rPr lang="fr-FR" sz="1000" dirty="0">
                  <a:solidFill>
                    <a:prstClr val="black">
                      <a:lumMod val="50000"/>
                      <a:lumOff val="50000"/>
                    </a:prstClr>
                  </a:solidFill>
                  <a:latin typeface="Arial"/>
                </a:rPr>
                <a:t>Les épargnants acceptent plus facilement de prendre une part </a:t>
              </a:r>
              <a:r>
                <a:rPr lang="fr-FR" sz="1000" dirty="0" smtClean="0">
                  <a:solidFill>
                    <a:prstClr val="black">
                      <a:lumMod val="50000"/>
                      <a:lumOff val="50000"/>
                    </a:prstClr>
                  </a:solidFill>
                  <a:latin typeface="Arial"/>
                </a:rPr>
                <a:t>de risque </a:t>
              </a:r>
              <a:r>
                <a:rPr lang="fr-FR" sz="1000" dirty="0">
                  <a:solidFill>
                    <a:prstClr val="black">
                      <a:lumMod val="50000"/>
                      <a:lumOff val="50000"/>
                    </a:prstClr>
                  </a:solidFill>
                  <a:latin typeface="Arial"/>
                </a:rPr>
                <a:t>quand leur investissement s’appuie sur </a:t>
              </a:r>
              <a:r>
                <a:rPr lang="fr-FR" sz="1000" dirty="0" smtClean="0">
                  <a:solidFill>
                    <a:prstClr val="black">
                      <a:lumMod val="50000"/>
                      <a:lumOff val="50000"/>
                    </a:prstClr>
                  </a:solidFill>
                  <a:latin typeface="Arial"/>
                </a:rPr>
                <a:t>des thématiques </a:t>
              </a:r>
              <a:r>
                <a:rPr lang="fr-FR" sz="1000" dirty="0">
                  <a:solidFill>
                    <a:prstClr val="black">
                      <a:lumMod val="50000"/>
                      <a:lumOff val="50000"/>
                    </a:prstClr>
                  </a:solidFill>
                  <a:latin typeface="Arial"/>
                </a:rPr>
                <a:t>auxquelles ils sont </a:t>
              </a:r>
              <a:r>
                <a:rPr lang="fr-FR" sz="1000" dirty="0" smtClean="0">
                  <a:solidFill>
                    <a:prstClr val="black">
                      <a:lumMod val="50000"/>
                      <a:lumOff val="50000"/>
                    </a:prstClr>
                  </a:solidFill>
                  <a:latin typeface="Arial"/>
                </a:rPr>
                <a:t>sensibles</a:t>
              </a:r>
              <a:endParaRPr lang="fr-FR" sz="1000" dirty="0">
                <a:solidFill>
                  <a:prstClr val="black">
                    <a:lumMod val="50000"/>
                    <a:lumOff val="50000"/>
                  </a:prstClr>
                </a:solidFill>
                <a:latin typeface="Arial"/>
              </a:endParaRPr>
            </a:p>
            <a:p>
              <a:pPr marL="171450" indent="-171450">
                <a:buFont typeface="Arial" panose="020B0604020202020204" pitchFamily="34" charset="0"/>
                <a:buChar char="•"/>
              </a:pPr>
              <a:endParaRPr lang="fr-FR" sz="1000" dirty="0">
                <a:solidFill>
                  <a:prstClr val="black">
                    <a:lumMod val="50000"/>
                    <a:lumOff val="50000"/>
                  </a:prstClr>
                </a:solidFill>
                <a:latin typeface="Arial"/>
              </a:endParaRP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1123384"/>
            </a:xfrm>
            <a:prstGeom prst="rect">
              <a:avLst/>
            </a:prstGeom>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300" b="1" i="0" u="none" strike="noStrike" kern="1200" cap="none" spc="0" normalizeH="0" baseline="0" noProof="0" dirty="0">
                  <a:ln>
                    <a:noFill/>
                  </a:ln>
                  <a:solidFill>
                    <a:prstClr val="black">
                      <a:lumMod val="75000"/>
                      <a:lumOff val="25000"/>
                    </a:prstClr>
                  </a:solidFill>
                  <a:effectLst/>
                  <a:uLnTx/>
                  <a:uFillTx/>
                  <a:latin typeface="Arial"/>
                  <a:ea typeface="+mn-ea"/>
                  <a:cs typeface="+mn-cs"/>
                </a:rPr>
                <a:t>Qui contacter </a:t>
              </a:r>
              <a:r>
                <a:rPr kumimoji="0" lang="fr-FR" sz="13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a:t>
              </a:r>
            </a:p>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fr-FR" sz="13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rPr>
                <a:t>Les cibles GERC </a:t>
              </a:r>
              <a:r>
                <a:rPr kumimoji="0" lang="fr-FR" sz="1200" b="0" i="1"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prioritaires et listing clients</a:t>
              </a:r>
              <a:endPar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40" name="ZoneTexte 39"/>
            <p:cNvSpPr txBox="1"/>
            <p:nvPr/>
          </p:nvSpPr>
          <p:spPr>
            <a:xfrm>
              <a:off x="3371388" y="1767481"/>
              <a:ext cx="3870750" cy="58477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EPARGNE FONDS REFUGE Assurance Vie </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(1322 clients)</a:t>
              </a:r>
            </a:p>
            <a:p>
              <a:pPr marL="179388" marR="0" lvl="1" indent="0" algn="just"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Ces clients disposent</a:t>
              </a:r>
              <a:r>
                <a:rPr kumimoji="0" lang="fr-FR" sz="1000" b="0" i="0" u="none" strike="noStrike" kern="1200" cap="none" spc="0" normalizeH="0" noProof="0" dirty="0" smtClean="0">
                  <a:ln>
                    <a:noFill/>
                  </a:ln>
                  <a:solidFill>
                    <a:prstClr val="black">
                      <a:lumMod val="50000"/>
                      <a:lumOff val="50000"/>
                    </a:prstClr>
                  </a:solidFill>
                  <a:effectLst/>
                  <a:uLnTx/>
                  <a:uFillTx/>
                  <a:latin typeface="Arial"/>
                  <a:ea typeface="+mn-ea"/>
                  <a:cs typeface="Arial" panose="020B0604020202020204" pitchFamily="34" charset="0"/>
                </a:rPr>
                <a:t> d’au moins 10 000€ investis sur des fonds refuges au sein de </a:t>
              </a:r>
              <a:r>
                <a:rPr lang="fr-FR" sz="1000" noProof="0" dirty="0" smtClean="0">
                  <a:solidFill>
                    <a:prstClr val="black">
                      <a:lumMod val="50000"/>
                      <a:lumOff val="50000"/>
                    </a:prstClr>
                  </a:solidFill>
                  <a:latin typeface="Arial"/>
                  <a:cs typeface="Arial" panose="020B0604020202020204" pitchFamily="34" charset="0"/>
                </a:rPr>
                <a:t>leurs contrats d’assurance vie, à la suite de l’échéance d’un FAF</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grpSp>
      <p:sp>
        <p:nvSpPr>
          <p:cNvPr id="58" name="Rectangle 57">
            <a:hlinkClick r:id="rId3"/>
          </p:cNvPr>
          <p:cNvSpPr/>
          <p:nvPr/>
        </p:nvSpPr>
        <p:spPr>
          <a:xfrm>
            <a:off x="193125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Book GERC</a:t>
            </a:r>
          </a:p>
        </p:txBody>
      </p:sp>
      <p:sp>
        <p:nvSpPr>
          <p:cNvPr id="59" name="Rectangle 58">
            <a:hlinkClick r:id="rId4"/>
          </p:cNvPr>
          <p:cNvSpPr/>
          <p:nvPr/>
        </p:nvSpPr>
        <p:spPr>
          <a:xfrm>
            <a:off x="415894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ORCA</a:t>
            </a:r>
          </a:p>
        </p:txBody>
      </p:sp>
      <p:sp>
        <p:nvSpPr>
          <p:cNvPr id="61" name="Rectangle 60">
            <a:hlinkClick r:id="rId5"/>
          </p:cNvPr>
          <p:cNvSpPr/>
          <p:nvPr/>
        </p:nvSpPr>
        <p:spPr>
          <a:xfrm>
            <a:off x="6467756"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Offres promo</a:t>
            </a:r>
          </a:p>
        </p:txBody>
      </p:sp>
      <p:sp>
        <p:nvSpPr>
          <p:cNvPr id="64" name="Rectangle 63">
            <a:hlinkClick r:id="" action="ppaction://noaction"/>
          </p:cNvPr>
          <p:cNvSpPr/>
          <p:nvPr/>
        </p:nvSpPr>
        <p:spPr>
          <a:xfrm>
            <a:off x="8700004"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Boîte à outils</a:t>
            </a:r>
          </a:p>
        </p:txBody>
      </p:sp>
      <p:pic>
        <p:nvPicPr>
          <p:cNvPr id="67"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8889" t="19753" r="15034" b="23429"/>
          <a:stretch/>
        </p:blipFill>
        <p:spPr bwMode="auto">
          <a:xfrm>
            <a:off x="3587905" y="6429800"/>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8889" t="19753" r="15034" b="23429"/>
          <a:stretch/>
        </p:blipFill>
        <p:spPr bwMode="auto">
          <a:xfrm>
            <a:off x="581512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8889" t="19753" r="15034" b="23429"/>
          <a:stretch/>
        </p:blipFill>
        <p:spPr bwMode="auto">
          <a:xfrm>
            <a:off x="8119382"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8889" t="19753" r="15034" b="23429"/>
          <a:stretch/>
        </p:blipFill>
        <p:spPr bwMode="auto">
          <a:xfrm>
            <a:off x="10351630"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prstClr val="black">
                      <a:lumMod val="75000"/>
                      <a:lumOff val="25000"/>
                    </a:prstClr>
                  </a:solidFill>
                  <a:latin typeface="Montserrat Black" panose="00000A00000000000000" pitchFamily="2" charset="0"/>
                </a:rPr>
                <a:t>Gestion</a:t>
              </a: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 </a:t>
              </a:r>
              <a:r>
                <a:rPr lang="fr-FR" sz="900" b="1" dirty="0">
                  <a:solidFill>
                    <a:prstClr val="black">
                      <a:lumMod val="75000"/>
                      <a:lumOff val="25000"/>
                    </a:prstClr>
                  </a:solidFill>
                  <a:latin typeface="Montserrat Black" panose="00000A00000000000000" pitchFamily="2" charset="0"/>
                </a:rPr>
                <a:t>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dirty="0">
                  <a:solidFill>
                    <a:prstClr val="black">
                      <a:lumMod val="65000"/>
                      <a:lumOff val="35000"/>
                    </a:prstClr>
                  </a:solidFill>
                  <a:latin typeface="Arial"/>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36" name="Rectangle 235"/>
          <p:cNvSpPr/>
          <p:nvPr/>
        </p:nvSpPr>
        <p:spPr>
          <a:xfrm>
            <a:off x="2703061" y="4188197"/>
            <a:ext cx="4838237" cy="738664"/>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Assurance-Vie :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0% de frais d’entrée avec 30% d’UC jusqu’au 31/12/2021</a:t>
            </a: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MILLEVIE 2  :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Lancement de la nouvelle gamme MILLEVIE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Recyclage Fonds temporaires :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Gratuité des frais de recyclage en UC</a:t>
            </a:r>
          </a:p>
        </p:txBody>
      </p:sp>
      <p:sp>
        <p:nvSpPr>
          <p:cNvPr id="101" name="ZoneTexte 100"/>
          <p:cNvSpPr txBox="1"/>
          <p:nvPr/>
        </p:nvSpPr>
        <p:spPr>
          <a:xfrm>
            <a:off x="2724675" y="2593247"/>
            <a:ext cx="4605576" cy="58477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EQUIPEMENT</a:t>
            </a:r>
            <a:r>
              <a:rPr kumimoji="0" lang="fr-FR" sz="1200" b="1" i="0" u="none" strike="noStrike" kern="1200" cap="none" spc="0" normalizeH="0" noProof="0" dirty="0" smtClean="0">
                <a:ln>
                  <a:noFill/>
                </a:ln>
                <a:solidFill>
                  <a:prstClr val="black">
                    <a:lumMod val="75000"/>
                    <a:lumOff val="25000"/>
                  </a:prstClr>
                </a:solidFill>
                <a:effectLst/>
                <a:uLnTx/>
                <a:uFillTx/>
                <a:latin typeface="Arial"/>
                <a:ea typeface="+mn-ea"/>
                <a:cs typeface="+mn-cs"/>
              </a:rPr>
              <a:t> OPTION TRANSMISSION</a:t>
            </a: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100" b="0" i="0" u="none" strike="noStrike" kern="1200" cap="none" spc="0" normalizeH="0" baseline="0" noProof="0" dirty="0">
                <a:ln>
                  <a:noFill/>
                </a:ln>
                <a:solidFill>
                  <a:prstClr val="black">
                    <a:lumMod val="50000"/>
                    <a:lumOff val="50000"/>
                  </a:prstClr>
                </a:solidFill>
                <a:effectLst/>
                <a:uLnTx/>
                <a:uFillTx/>
                <a:latin typeface="Arial"/>
                <a:ea typeface="+mn-ea"/>
                <a:cs typeface="+mn-cs"/>
              </a:rPr>
              <a:t>(volume à venir</a:t>
            </a:r>
            <a:r>
              <a:rPr kumimoji="0" lang="fr-FR" sz="11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a:t>
            </a:r>
            <a:endParaRPr kumimoji="0" lang="fr-FR" sz="11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a:p>
            <a:pPr marL="179388" marR="0" lvl="1" indent="0" algn="just"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Ces clients Premium en portefeuille</a:t>
            </a:r>
            <a:r>
              <a:rPr kumimoji="0" lang="fr-FR" sz="1000" b="0" i="0" u="none" strike="noStrike" kern="1200" cap="none" spc="0" normalizeH="0" noProof="0" dirty="0" smtClean="0">
                <a:ln>
                  <a:noFill/>
                </a:ln>
                <a:solidFill>
                  <a:prstClr val="black">
                    <a:lumMod val="50000"/>
                    <a:lumOff val="50000"/>
                  </a:prstClr>
                </a:solidFill>
                <a:effectLst/>
                <a:uLnTx/>
                <a:uFillTx/>
                <a:latin typeface="Arial"/>
                <a:ea typeface="+mn-ea"/>
                <a:cs typeface="Arial" panose="020B0604020202020204" pitchFamily="34" charset="0"/>
              </a:rPr>
              <a:t> CAGP et hors portefeuille, disposent d’un contrat d’assurance vie PREMIUM valorisé à 30 000€ minimum.</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
        <p:nvSpPr>
          <p:cNvPr id="105" name="Rectangle 104"/>
          <p:cNvSpPr/>
          <p:nvPr/>
        </p:nvSpPr>
        <p:spPr>
          <a:xfrm>
            <a:off x="786406" y="4286727"/>
            <a:ext cx="1884212" cy="492443"/>
          </a:xfrm>
          <a:prstGeom prst="rect">
            <a:avLst/>
          </a:prstGeom>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3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offres </a:t>
            </a:r>
            <a:r>
              <a:rPr kumimoji="0" lang="fr-FR" sz="1300" b="1" i="0" u="none" strike="noStrike" kern="1200" cap="none" spc="0" normalizeH="0" baseline="0" noProof="0" dirty="0">
                <a:ln>
                  <a:noFill/>
                </a:ln>
                <a:solidFill>
                  <a:prstClr val="black">
                    <a:lumMod val="75000"/>
                    <a:lumOff val="25000"/>
                  </a:prstClr>
                </a:solidFill>
                <a:effectLst/>
                <a:uLnTx/>
                <a:uFillTx/>
                <a:latin typeface="Arial"/>
                <a:ea typeface="+mn-ea"/>
                <a:cs typeface="+mn-cs"/>
              </a:rPr>
              <a:t>du moment</a:t>
            </a:r>
          </a:p>
        </p:txBody>
      </p:sp>
      <p:pic>
        <p:nvPicPr>
          <p:cNvPr id="106" name="Picture 9" descr="C:\Users\A2173216\Desktop\offr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sp>
        <p:nvSpPr>
          <p:cNvPr id="109" name="Rectangle 108"/>
          <p:cNvSpPr/>
          <p:nvPr/>
        </p:nvSpPr>
        <p:spPr>
          <a:xfrm>
            <a:off x="8429385" y="1235235"/>
            <a:ext cx="2794713" cy="276999"/>
          </a:xfrm>
          <a:prstGeom prst="rect">
            <a:avLst/>
          </a:prstGeom>
        </p:spPr>
        <p:txBody>
          <a:bodyPr wrap="non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200" b="1" i="0" u="none" strike="noStrike" kern="1200" cap="none" spc="0" normalizeH="0" baseline="0" noProof="0" dirty="0">
                <a:ln>
                  <a:noFill/>
                </a:ln>
                <a:solidFill>
                  <a:srgbClr val="C00000"/>
                </a:solidFill>
                <a:effectLst/>
                <a:uLnTx/>
                <a:uFillTx/>
                <a:latin typeface="Arial"/>
                <a:ea typeface="+mn-ea"/>
                <a:cs typeface="+mn-cs"/>
              </a:rPr>
              <a:t>Des idées pour lancer la discussion</a:t>
            </a:r>
          </a:p>
        </p:txBody>
      </p:sp>
      <p:sp>
        <p:nvSpPr>
          <p:cNvPr id="75" name="ZoneTexte 74"/>
          <p:cNvSpPr txBox="1"/>
          <p:nvPr/>
        </p:nvSpPr>
        <p:spPr>
          <a:xfrm>
            <a:off x="2714221" y="3306842"/>
            <a:ext cx="4605576" cy="58477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EPARGNE Excèdent Trésorerie </a:t>
            </a:r>
            <a:r>
              <a:rPr kumimoji="0" lang="fr-FR" sz="11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(687)</a:t>
            </a:r>
            <a:endParaRPr kumimoji="0" lang="fr-FR" sz="11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a:p>
            <a:pPr marL="179388" marR="0" lvl="1" indent="0" algn="just"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Ces clients Premium en portefeuille CAGP, disposent d’au moins 5 000€ sur leur</a:t>
            </a:r>
            <a:r>
              <a:rPr kumimoji="0" lang="fr-FR" sz="1000" b="0" i="0" u="none" strike="noStrike" kern="1200" cap="none" spc="0" normalizeH="0" noProof="0" dirty="0" smtClean="0">
                <a:ln>
                  <a:noFill/>
                </a:ln>
                <a:solidFill>
                  <a:prstClr val="black">
                    <a:lumMod val="50000"/>
                    <a:lumOff val="50000"/>
                  </a:prstClr>
                </a:solidFill>
                <a:effectLst/>
                <a:uLnTx/>
                <a:uFillTx/>
                <a:latin typeface="Arial"/>
                <a:ea typeface="+mn-ea"/>
                <a:cs typeface="Arial" panose="020B0604020202020204" pitchFamily="34" charset="0"/>
              </a:rPr>
              <a:t> compte courant.</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2250100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6411" y="6430046"/>
            <a:ext cx="2289259" cy="4279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Espace réservé du texte 3"/>
          <p:cNvSpPr>
            <a:spLocks noGrp="1"/>
          </p:cNvSpPr>
          <p:nvPr>
            <p:ph type="body" sz="quarter" idx="13"/>
          </p:nvPr>
        </p:nvSpPr>
        <p:spPr/>
        <p:txBody>
          <a:bodyPr/>
          <a:lstStyle/>
          <a:p>
            <a:pPr>
              <a:spcBef>
                <a:spcPts val="0"/>
              </a:spcBef>
            </a:pPr>
            <a:r>
              <a:rPr lang="fr-FR" sz="1600" b="1" dirty="0" smtClean="0"/>
              <a:t>Explorez votre portefeuille pour accentuer </a:t>
            </a:r>
            <a:r>
              <a:rPr lang="fr-FR" sz="1600" b="1" dirty="0"/>
              <a:t>la </a:t>
            </a:r>
            <a:r>
              <a:rPr lang="fr-FR" sz="1600" b="1" dirty="0" smtClean="0"/>
              <a:t>relation avec des clients déjà actifs, </a:t>
            </a:r>
            <a:r>
              <a:rPr lang="fr-FR" sz="1600" b="1" dirty="0"/>
              <a:t>mais aussi </a:t>
            </a:r>
            <a:r>
              <a:rPr lang="fr-FR" sz="1600" b="1" dirty="0" smtClean="0"/>
              <a:t>pour conquérir </a:t>
            </a:r>
            <a:r>
              <a:rPr lang="fr-FR" sz="1600" b="1" dirty="0"/>
              <a:t>et équiper </a:t>
            </a:r>
            <a:r>
              <a:rPr lang="fr-FR" sz="1600" b="1" dirty="0" smtClean="0"/>
              <a:t>vos </a:t>
            </a:r>
            <a:r>
              <a:rPr lang="fr-FR" sz="1600" b="1" dirty="0"/>
              <a:t>clients les plus </a:t>
            </a:r>
            <a:r>
              <a:rPr lang="fr-FR" sz="1600" b="1" dirty="0" smtClean="0"/>
              <a:t>distanciés.</a:t>
            </a:r>
            <a:endParaRPr lang="fr-FR" sz="1600" b="1" dirty="0"/>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prstClr val="black">
                      <a:lumMod val="75000"/>
                      <a:lumOff val="25000"/>
                    </a:prstClr>
                  </a:solidFill>
                  <a:latin typeface="Montserrat Black" panose="00000A00000000000000" pitchFamily="2" charset="0"/>
                </a:rPr>
                <a:t>Gestion</a:t>
              </a: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 </a:t>
              </a:r>
              <a:r>
                <a:rPr lang="fr-FR" sz="900" b="1" dirty="0">
                  <a:solidFill>
                    <a:prstClr val="black">
                      <a:lumMod val="75000"/>
                      <a:lumOff val="25000"/>
                    </a:prstClr>
                  </a:solidFill>
                  <a:latin typeface="Montserrat Black" panose="00000A00000000000000" pitchFamily="2" charset="0"/>
                </a:rPr>
                <a:t>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dirty="0">
                  <a:solidFill>
                    <a:prstClr val="black">
                      <a:lumMod val="65000"/>
                      <a:lumOff val="35000"/>
                    </a:prstClr>
                  </a:solidFill>
                  <a:latin typeface="Arial"/>
                </a:rPr>
                <a:t>Particuliers</a:t>
              </a:r>
            </a:p>
          </p:txBody>
        </p:sp>
      </p:grpSp>
      <p:sp>
        <p:nvSpPr>
          <p:cNvPr id="73" name="Espace réservé du contenu 4"/>
          <p:cNvSpPr txBox="1">
            <a:spLocks/>
          </p:cNvSpPr>
          <p:nvPr/>
        </p:nvSpPr>
        <p:spPr>
          <a:xfrm>
            <a:off x="462499" y="2824799"/>
            <a:ext cx="5370238" cy="1207125"/>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Cet outil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présente des informations sur le profil de </a:t>
            </a: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vos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leur activité, leurs opportunités de contact etc... </a:t>
            </a: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L’outil est mis à jour tous les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lundis,</a:t>
            </a: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périmètre des clients est le suivant : clients particuliers, non décédés, avec au minimum 1 produit ouvert.</a:t>
            </a:r>
          </a:p>
        </p:txBody>
      </p:sp>
      <p:grpSp>
        <p:nvGrpSpPr>
          <p:cNvPr id="2" name="Groupe 1"/>
          <p:cNvGrpSpPr/>
          <p:nvPr/>
        </p:nvGrpSpPr>
        <p:grpSpPr>
          <a:xfrm>
            <a:off x="462499" y="1619232"/>
            <a:ext cx="5370239" cy="477717"/>
            <a:chOff x="563317" y="1531369"/>
            <a:chExt cx="4725852" cy="477717"/>
          </a:xfrm>
        </p:grpSpPr>
        <p:sp>
          <p:nvSpPr>
            <p:cNvPr id="19" name="Rectangle 18"/>
            <p:cNvSpPr/>
            <p:nvPr/>
          </p:nvSpPr>
          <p:spPr>
            <a:xfrm>
              <a:off x="563317" y="1531369"/>
              <a:ext cx="4725852" cy="477717"/>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10" name="Image 9"/>
            <p:cNvPicPr>
              <a:picLocks noChangeAspect="1"/>
            </p:cNvPicPr>
            <p:nvPr/>
          </p:nvPicPr>
          <p:blipFill rotWithShape="1">
            <a:blip r:embed="rId2">
              <a:clrChange>
                <a:clrFrom>
                  <a:srgbClr val="FFFFFF"/>
                </a:clrFrom>
                <a:clrTo>
                  <a:srgbClr val="FFFFFF">
                    <a:alpha val="0"/>
                  </a:srgbClr>
                </a:clrTo>
              </a:clrChange>
            </a:blip>
            <a:srcRect b="24945"/>
            <a:stretch/>
          </p:blipFill>
          <p:spPr>
            <a:xfrm>
              <a:off x="1834355" y="1576952"/>
              <a:ext cx="1905292" cy="338612"/>
            </a:xfrm>
            <a:prstGeom prst="rect">
              <a:avLst/>
            </a:prstGeom>
            <a:ln>
              <a:noFill/>
            </a:ln>
          </p:spPr>
        </p:pic>
      </p:grpSp>
      <p:grpSp>
        <p:nvGrpSpPr>
          <p:cNvPr id="7" name="Groupe 6"/>
          <p:cNvGrpSpPr/>
          <p:nvPr/>
        </p:nvGrpSpPr>
        <p:grpSpPr>
          <a:xfrm>
            <a:off x="6051880" y="1619232"/>
            <a:ext cx="5586148" cy="466489"/>
            <a:chOff x="6394226" y="1595262"/>
            <a:chExt cx="5375395" cy="477717"/>
          </a:xfrm>
        </p:grpSpPr>
        <p:sp>
          <p:nvSpPr>
            <p:cNvPr id="17" name="Rectangle 16"/>
            <p:cNvSpPr/>
            <p:nvPr/>
          </p:nvSpPr>
          <p:spPr>
            <a:xfrm>
              <a:off x="6394226" y="1595262"/>
              <a:ext cx="5375395" cy="47771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11" name="Image 10"/>
            <p:cNvPicPr>
              <a:picLocks noChangeAspect="1"/>
            </p:cNvPicPr>
            <p:nvPr/>
          </p:nvPicPr>
          <p:blipFill>
            <a:blip r:embed="rId3">
              <a:clrChange>
                <a:clrFrom>
                  <a:srgbClr val="E2DFE0"/>
                </a:clrFrom>
                <a:clrTo>
                  <a:srgbClr val="E2DFE0">
                    <a:alpha val="0"/>
                  </a:srgbClr>
                </a:clrTo>
              </a:clrChange>
            </a:blip>
            <a:stretch>
              <a:fillRect/>
            </a:stretch>
          </p:blipFill>
          <p:spPr>
            <a:xfrm>
              <a:off x="8505646" y="1595262"/>
              <a:ext cx="1152553" cy="459885"/>
            </a:xfrm>
            <a:prstGeom prst="rect">
              <a:avLst/>
            </a:prstGeom>
          </p:spPr>
        </p:pic>
      </p:grpSp>
      <p:sp>
        <p:nvSpPr>
          <p:cNvPr id="12" name="Espace réservé du contenu 4"/>
          <p:cNvSpPr txBox="1">
            <a:spLocks/>
          </p:cNvSpPr>
          <p:nvPr/>
        </p:nvSpPr>
        <p:spPr>
          <a:xfrm>
            <a:off x="462500" y="1108538"/>
            <a:ext cx="9653337" cy="3061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4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Pilotez vous-même vos portefeuille avec                                    et </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13" name="Image 12"/>
          <p:cNvPicPr>
            <a:picLocks noChangeAspect="1"/>
          </p:cNvPicPr>
          <p:nvPr/>
        </p:nvPicPr>
        <p:blipFill rotWithShape="1">
          <a:blip r:embed="rId2"/>
          <a:srcRect b="24945"/>
          <a:stretch/>
        </p:blipFill>
        <p:spPr>
          <a:xfrm>
            <a:off x="4071933" y="1145119"/>
            <a:ext cx="1500873" cy="266738"/>
          </a:xfrm>
          <a:prstGeom prst="rect">
            <a:avLst/>
          </a:prstGeom>
          <a:ln>
            <a:solidFill>
              <a:schemeClr val="bg1">
                <a:lumMod val="75000"/>
              </a:schemeClr>
            </a:solidFill>
          </a:ln>
        </p:spPr>
      </p:pic>
      <p:pic>
        <p:nvPicPr>
          <p:cNvPr id="14" name="Image 13"/>
          <p:cNvPicPr>
            <a:picLocks noChangeAspect="1"/>
          </p:cNvPicPr>
          <p:nvPr/>
        </p:nvPicPr>
        <p:blipFill>
          <a:blip r:embed="rId3">
            <a:clrChange>
              <a:clrFrom>
                <a:srgbClr val="E2DFE0"/>
              </a:clrFrom>
              <a:clrTo>
                <a:srgbClr val="E2DFE0">
                  <a:alpha val="0"/>
                </a:srgbClr>
              </a:clrTo>
            </a:clrChange>
          </a:blip>
          <a:stretch>
            <a:fillRect/>
          </a:stretch>
        </p:blipFill>
        <p:spPr>
          <a:xfrm>
            <a:off x="6309781" y="1145119"/>
            <a:ext cx="907911" cy="362270"/>
          </a:xfrm>
          <a:prstGeom prst="rect">
            <a:avLst/>
          </a:prstGeom>
          <a:ln>
            <a:solidFill>
              <a:schemeClr val="bg1">
                <a:lumMod val="75000"/>
              </a:schemeClr>
            </a:solidFill>
          </a:ln>
        </p:spPr>
      </p:pic>
      <p:sp>
        <p:nvSpPr>
          <p:cNvPr id="15" name="Espace réservé du contenu 4"/>
          <p:cNvSpPr txBox="1">
            <a:spLocks/>
          </p:cNvSpPr>
          <p:nvPr/>
        </p:nvSpPr>
        <p:spPr>
          <a:xfrm>
            <a:off x="462499" y="5859048"/>
            <a:ext cx="5370238"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tout savoir et y accéder :</a:t>
            </a: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accéder au Guide utilisateur,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hlinkClick r:id="rId4"/>
              </a:rPr>
              <a:t>cliquez ici,</a:t>
            </a:r>
            <a:endPar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accéder à l’outil « Mon Portfolio »,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hlinkClick r:id="rId5"/>
              </a:rPr>
              <a:t>cliquez ici</a:t>
            </a: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hlinkClick r:id="rId5"/>
              </a:rPr>
              <a:t>.</a:t>
            </a:r>
            <a:endParaRPr kumimoji="0" lang="fr-FR" sz="12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3" name="Rectangle 2"/>
          <p:cNvSpPr/>
          <p:nvPr/>
        </p:nvSpPr>
        <p:spPr>
          <a:xfrm>
            <a:off x="462500" y="2085721"/>
            <a:ext cx="5372816"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Faites vos propres ciblages dans votre portefeuille</a:t>
            </a:r>
            <a:endPar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20" name="Espace réservé du contenu 4"/>
          <p:cNvSpPr txBox="1">
            <a:spLocks/>
          </p:cNvSpPr>
          <p:nvPr/>
        </p:nvSpPr>
        <p:spPr>
          <a:xfrm>
            <a:off x="462500" y="4055728"/>
            <a:ext cx="5370238" cy="1759817"/>
          </a:xfrm>
          <a:prstGeom prst="rect">
            <a:avLst/>
          </a:prstGeom>
          <a:solidFill>
            <a:schemeClr val="bg1">
              <a:lumMod val="95000"/>
            </a:schemeClr>
          </a:solid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filtres à appliquer sur vos clients-cibles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pour réussir le challenge :</a:t>
            </a: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 segment Activation avec le nombre d’Univers détenus.</a:t>
            </a:r>
          </a:p>
          <a:p>
            <a:pPr marL="714375" marR="0" lvl="2" indent="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None/>
              <a:tabLst/>
              <a:defRPr/>
            </a:pPr>
            <a:r>
              <a:rPr kumimoji="0" lang="fr-FR" sz="1200" b="0" i="0" u="none" strike="noStrike" kern="1200" cap="none" spc="0" normalizeH="0" baseline="0" noProof="0" dirty="0" smtClean="0">
                <a:ln>
                  <a:noFill/>
                </a:ln>
                <a:solidFill>
                  <a:prstClr val="white">
                    <a:lumMod val="50000"/>
                  </a:prstClr>
                </a:solidFill>
                <a:effectLst/>
                <a:uLnTx/>
                <a:uFillTx/>
                <a:latin typeface="Arial"/>
                <a:ea typeface="+mn-ea"/>
                <a:cs typeface="+mn-cs"/>
              </a:rPr>
              <a:t>Par exemple, pour des opportunités en IARD, filtrez vos clients sans l’univers A.</a:t>
            </a:r>
            <a:endParaRPr kumimoji="0" lang="fr-FR" sz="1200" b="0" i="0" u="none" strike="noStrike" kern="1200" cap="none" spc="0" normalizeH="0" baseline="0" noProof="0" dirty="0">
              <a:ln>
                <a:noFill/>
              </a:ln>
              <a:solidFill>
                <a:prstClr val="white">
                  <a:lumMod val="50000"/>
                </a:prstClr>
              </a:solidFill>
              <a:effectLst/>
              <a:uLnTx/>
              <a:uFillTx/>
              <a:latin typeface="Arial"/>
              <a:ea typeface="+mn-ea"/>
              <a:cs typeface="+mn-cs"/>
            </a:endParaRP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Le nombre </a:t>
            </a: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d’entretiens sur les 12 derniers mois : </a:t>
            </a: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1 client doit être vu 1 fois par an </a:t>
            </a: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sym typeface="Wingdings" panose="05000000000000000000" pitchFamily="2" charset="2"/>
              </a:rPr>
              <a:t> </a:t>
            </a:r>
            <a:r>
              <a:rPr kumimoji="0" lang="fr-FR" sz="1200" b="0" i="0" u="none" strike="noStrike" kern="1200" cap="none" spc="0" normalizeH="0" baseline="0" noProof="0" dirty="0" smtClean="0">
                <a:ln>
                  <a:noFill/>
                </a:ln>
                <a:solidFill>
                  <a:prstClr val="white">
                    <a:lumMod val="50000"/>
                  </a:prstClr>
                </a:solidFill>
                <a:effectLst/>
                <a:uLnTx/>
                <a:uFillTx/>
                <a:latin typeface="Arial"/>
                <a:ea typeface="+mn-ea"/>
                <a:cs typeface="+mn-cs"/>
                <a:sym typeface="Wingdings" panose="05000000000000000000" pitchFamily="2" charset="2"/>
              </a:rPr>
              <a:t>privilégiez les clients non vus depuis 12 mois.</a:t>
            </a:r>
            <a:endParaRPr kumimoji="0" lang="fr-FR" sz="12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sp>
        <p:nvSpPr>
          <p:cNvPr id="26" name="Espace réservé du contenu 4"/>
          <p:cNvSpPr txBox="1">
            <a:spLocks/>
          </p:cNvSpPr>
          <p:nvPr/>
        </p:nvSpPr>
        <p:spPr>
          <a:xfrm>
            <a:off x="6050264" y="5904426"/>
            <a:ext cx="5370238"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tout savoir et y accéder :</a:t>
            </a: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accéder au Guide utilisateur,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hlinkClick r:id="rId6"/>
              </a:rPr>
              <a:t>cliquez ici,</a:t>
            </a:r>
            <a:endPar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accéder à l’outil « ORCA »,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hlinkClick r:id="rId7"/>
              </a:rPr>
              <a:t>cliquez ici.</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27" name="Rectangle 26"/>
          <p:cNvSpPr/>
          <p:nvPr/>
        </p:nvSpPr>
        <p:spPr>
          <a:xfrm>
            <a:off x="6056384" y="2085721"/>
            <a:ext cx="5581644"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Sélectionnez</a:t>
            </a: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vos</a:t>
            </a: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actions</a:t>
            </a: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et</a:t>
            </a: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a:t>
            </a:r>
          </a:p>
        </p:txBody>
      </p:sp>
      <p:sp>
        <p:nvSpPr>
          <p:cNvPr id="28" name="Espace réservé du contenu 4"/>
          <p:cNvSpPr txBox="1">
            <a:spLocks/>
          </p:cNvSpPr>
          <p:nvPr/>
        </p:nvSpPr>
        <p:spPr>
          <a:xfrm>
            <a:off x="6050264" y="2787095"/>
            <a:ext cx="5587764" cy="1650950"/>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ORCA est un outil de requête et une plateforme de stockage de fichiers clients élaborés, sur critères </a:t>
            </a: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prédéfinis : Epargne à échéance, mono détenteurs IARD...</a:t>
            </a: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Des critères de recherche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dans chaque rapport sont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disponibles et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vous permettent de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filtrer les résultats</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a:t>
            </a: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A l’ouverture d’un rapport, une fiche info        est à votre disposition.</a:t>
            </a: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Les rapports couvrent tous les Univers (B,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E, P, C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et A</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a:t>
            </a: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Vous avez la possibilité d’exporter vos requêtes sur un fichier Excel (à partir de Chrome)</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30" name="Espace réservé du contenu 4"/>
          <p:cNvSpPr txBox="1">
            <a:spLocks/>
          </p:cNvSpPr>
          <p:nvPr/>
        </p:nvSpPr>
        <p:spPr>
          <a:xfrm>
            <a:off x="6057679" y="4417914"/>
            <a:ext cx="5577995" cy="1483216"/>
          </a:xfrm>
          <a:prstGeom prst="rect">
            <a:avLst/>
          </a:prstGeom>
          <a:solidFill>
            <a:schemeClr val="bg1">
              <a:lumMod val="95000"/>
            </a:schemeClr>
          </a:solid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filtres à appliquer sur vos clients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pour réussir le challenge :</a:t>
            </a: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segment Activation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est présent sur quasiment tous les rapports : posez des filtres </a:t>
            </a:r>
            <a:r>
              <a:rPr kumimoji="0" lang="fr-FR" sz="1200" b="0" i="0" u="none" strike="noStrike" kern="1200" cap="none" spc="0" normalizeH="0" baseline="0" noProof="0" dirty="0" err="1" smtClean="0">
                <a:ln>
                  <a:noFill/>
                </a:ln>
                <a:solidFill>
                  <a:prstClr val="black">
                    <a:lumMod val="75000"/>
                    <a:lumOff val="25000"/>
                  </a:prstClr>
                </a:solidFill>
                <a:effectLst/>
                <a:uLnTx/>
                <a:uFillTx/>
                <a:latin typeface="Arial"/>
                <a:ea typeface="+mn-ea"/>
                <a:cs typeface="+mn-cs"/>
              </a:rPr>
              <a:t>BPe</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dirty="0" err="1" smtClean="0">
                <a:ln>
                  <a:noFill/>
                </a:ln>
                <a:solidFill>
                  <a:prstClr val="black">
                    <a:lumMod val="75000"/>
                    <a:lumOff val="25000"/>
                  </a:prstClr>
                </a:solidFill>
                <a:effectLst/>
                <a:uLnTx/>
                <a:uFillTx/>
                <a:latin typeface="Arial"/>
                <a:ea typeface="+mn-ea"/>
                <a:cs typeface="+mn-cs"/>
              </a:rPr>
              <a:t>BPne</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etc.</a:t>
            </a: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filtres produits : </a:t>
            </a:r>
            <a:r>
              <a:rPr kumimoji="0" lang="fr-FR" sz="1200" b="0" i="0" u="none" strike="noStrike" kern="1200" cap="none" spc="0" normalizeH="0" baseline="0" noProof="0" dirty="0" smtClean="0">
                <a:ln>
                  <a:noFill/>
                </a:ln>
                <a:solidFill>
                  <a:prstClr val="white">
                    <a:lumMod val="50000"/>
                  </a:prstClr>
                </a:solidFill>
                <a:effectLst/>
                <a:uLnTx/>
                <a:uFillTx/>
                <a:latin typeface="Arial"/>
                <a:ea typeface="+mn-ea"/>
                <a:cs typeface="+mn-cs"/>
              </a:rPr>
              <a:t>par </a:t>
            </a:r>
            <a:r>
              <a:rPr kumimoji="0" lang="fr-FR" sz="1200" b="0" i="0" u="none" strike="noStrike" kern="1200" cap="none" spc="0" normalizeH="0" baseline="0" noProof="0" dirty="0">
                <a:ln>
                  <a:noFill/>
                </a:ln>
                <a:solidFill>
                  <a:prstClr val="white">
                    <a:lumMod val="50000"/>
                  </a:prstClr>
                </a:solidFill>
                <a:effectLst/>
                <a:uLnTx/>
                <a:uFillTx/>
                <a:latin typeface="Arial"/>
                <a:ea typeface="+mn-ea"/>
                <a:cs typeface="+mn-cs"/>
              </a:rPr>
              <a:t>exemple, </a:t>
            </a:r>
            <a:r>
              <a:rPr kumimoji="0" lang="fr-FR" sz="1200" b="0" i="0" u="none" strike="noStrike" kern="1200" cap="none" spc="0" normalizeH="0" baseline="0" noProof="0" dirty="0" smtClean="0">
                <a:ln>
                  <a:noFill/>
                </a:ln>
                <a:solidFill>
                  <a:prstClr val="white">
                    <a:lumMod val="50000"/>
                  </a:prstClr>
                </a:solidFill>
                <a:effectLst/>
                <a:uLnTx/>
                <a:uFillTx/>
                <a:latin typeface="Arial"/>
                <a:ea typeface="+mn-ea"/>
                <a:cs typeface="+mn-cs"/>
              </a:rPr>
              <a:t>pour un ciblage crédit conso travaux, vous pouvez utiliser le fichier « Clients détenteurs d’un crédit </a:t>
            </a:r>
            <a:r>
              <a:rPr kumimoji="0" lang="fr-FR" sz="1200" b="0" i="0" u="none" strike="noStrike" kern="1200" cap="none" spc="0" normalizeH="0" baseline="0" noProof="0" dirty="0" err="1" smtClean="0">
                <a:ln>
                  <a:noFill/>
                </a:ln>
                <a:solidFill>
                  <a:prstClr val="white">
                    <a:lumMod val="50000"/>
                  </a:prstClr>
                </a:solidFill>
                <a:effectLst/>
                <a:uLnTx/>
                <a:uFillTx/>
                <a:latin typeface="Arial"/>
                <a:ea typeface="+mn-ea"/>
                <a:cs typeface="+mn-cs"/>
              </a:rPr>
              <a:t>immo</a:t>
            </a:r>
            <a:r>
              <a:rPr kumimoji="0" lang="fr-FR" sz="1200" b="0" i="0" u="none" strike="noStrike" kern="1200" cap="none" spc="0" normalizeH="0" baseline="0" noProof="0" dirty="0" smtClean="0">
                <a:ln>
                  <a:noFill/>
                </a:ln>
                <a:solidFill>
                  <a:prstClr val="white">
                    <a:lumMod val="50000"/>
                  </a:prstClr>
                </a:solidFill>
                <a:effectLst/>
                <a:uLnTx/>
                <a:uFillTx/>
                <a:latin typeface="Arial"/>
                <a:ea typeface="+mn-ea"/>
                <a:cs typeface="+mn-cs"/>
              </a:rPr>
              <a:t> » et filtre la rubrique « CRD Conso ». Vous ne sélectionnez que les clients avec un CRD à 0, donc sans crédit conso en CEGEE.</a:t>
            </a:r>
            <a:endParaRPr kumimoji="0" lang="fr-FR" sz="1200" b="0" i="0" u="none" strike="noStrike" kern="1200" cap="none" spc="0" normalizeH="0" baseline="0" noProof="0" dirty="0">
              <a:ln>
                <a:noFill/>
              </a:ln>
              <a:solidFill>
                <a:prstClr val="white">
                  <a:lumMod val="50000"/>
                </a:prstClr>
              </a:solidFill>
              <a:effectLst/>
              <a:uLnTx/>
              <a:uFillTx/>
              <a:latin typeface="Arial"/>
              <a:ea typeface="+mn-ea"/>
              <a:cs typeface="+mn-cs"/>
            </a:endParaRP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8" name="Image 7"/>
          <p:cNvPicPr>
            <a:picLocks noChangeAspect="1"/>
          </p:cNvPicPr>
          <p:nvPr/>
        </p:nvPicPr>
        <p:blipFill rotWithShape="1">
          <a:blip r:embed="rId8"/>
          <a:srcRect l="20734" t="18658" r="28193" b="26410"/>
          <a:stretch/>
        </p:blipFill>
        <p:spPr>
          <a:xfrm>
            <a:off x="9069182" y="3899883"/>
            <a:ext cx="189346" cy="196629"/>
          </a:xfrm>
          <a:prstGeom prst="ellipse">
            <a:avLst/>
          </a:prstGeom>
        </p:spPr>
      </p:pic>
      <p:sp>
        <p:nvSpPr>
          <p:cNvPr id="31" name="Rectangle 30"/>
          <p:cNvSpPr/>
          <p:nvPr/>
        </p:nvSpPr>
        <p:spPr>
          <a:xfrm>
            <a:off x="6050488" y="1626516"/>
            <a:ext cx="5587540" cy="507507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Rectangle 5"/>
          <p:cNvSpPr/>
          <p:nvPr/>
        </p:nvSpPr>
        <p:spPr>
          <a:xfrm>
            <a:off x="459921" y="1619232"/>
            <a:ext cx="5372816" cy="5082357"/>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85653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12101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3232440"/>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r>
              <a:rPr lang="fr-FR" sz="2000" b="1" dirty="0" smtClean="0">
                <a:latin typeface="Montserrat Black" panose="00000A00000000000000" pitchFamily="2" charset="0"/>
              </a:rPr>
              <a:t>Moyens : Formations, offres et cibles</a:t>
            </a:r>
          </a:p>
          <a:p>
            <a:pPr lvl="1"/>
            <a:r>
              <a:rPr lang="fr-FR" dirty="0"/>
              <a:t>Marché des particuliers</a:t>
            </a:r>
          </a:p>
          <a:p>
            <a:pPr lvl="1"/>
            <a:r>
              <a:rPr lang="fr-FR" dirty="0"/>
              <a:t>Marché de la Gestion Privée</a:t>
            </a:r>
          </a:p>
          <a:p>
            <a:pPr lvl="1"/>
            <a:r>
              <a:rPr lang="fr-FR" dirty="0"/>
              <a:t>Marché des </a:t>
            </a:r>
            <a:r>
              <a:rPr lang="fr-FR" dirty="0" smtClean="0"/>
              <a:t>Professionnels</a:t>
            </a:r>
            <a:endParaRPr lang="fr-FR" sz="2000" b="1" dirty="0" smtClean="0">
              <a:latin typeface="Montserrat Black" panose="00000A00000000000000" pitchFamily="2" charset="0"/>
            </a:endParaRP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1107394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 nombreuses </a:t>
            </a:r>
            <a:r>
              <a:rPr lang="fr-FR" sz="1600" b="1" dirty="0">
                <a:solidFill>
                  <a:srgbClr val="C00000"/>
                </a:solidFill>
              </a:rPr>
              <a:t>offres et actions </a:t>
            </a:r>
            <a:r>
              <a:rPr lang="fr-FR" sz="1600" b="1" dirty="0"/>
              <a:t>sont mises en place pour vous accompagner dans la </a:t>
            </a:r>
            <a:r>
              <a:rPr lang="fr-FR" sz="1600" b="1" dirty="0">
                <a:solidFill>
                  <a:srgbClr val="C00000"/>
                </a:solidFill>
              </a:rPr>
              <a:t>réussite de ce challenge</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75000"/>
                      <a:lumOff val="25000"/>
                    </a:prstClr>
                  </a:solidFill>
                  <a:effectLst/>
                  <a:uLnTx/>
                  <a:uFillTx/>
                  <a:latin typeface="Arial"/>
                  <a:ea typeface="+mn-ea"/>
                  <a:cs typeface="+mn-cs"/>
                </a:rPr>
                <a:t>Particuliers</a:t>
              </a:r>
            </a:p>
          </p:txBody>
        </p:sp>
      </p:grpSp>
      <p:graphicFrame>
        <p:nvGraphicFramePr>
          <p:cNvPr id="19" name="Tableau 18">
            <a:extLst>
              <a:ext uri="{FF2B5EF4-FFF2-40B4-BE49-F238E27FC236}">
                <a16:creationId xmlns:a16="http://schemas.microsoft.com/office/drawing/2014/main" id="{66228F19-C875-4C20-A4DD-F8B74D824207}"/>
              </a:ext>
            </a:extLst>
          </p:cNvPr>
          <p:cNvGraphicFramePr>
            <a:graphicFrameLocks noGrp="1"/>
          </p:cNvGraphicFramePr>
          <p:nvPr>
            <p:extLst/>
          </p:nvPr>
        </p:nvGraphicFramePr>
        <p:xfrm>
          <a:off x="1110001" y="1257707"/>
          <a:ext cx="10566061" cy="4597930"/>
        </p:xfrm>
        <a:graphic>
          <a:graphicData uri="http://schemas.openxmlformats.org/drawingml/2006/table">
            <a:tbl>
              <a:tblPr firstRow="1" bandRow="1"/>
              <a:tblGrid>
                <a:gridCol w="621533">
                  <a:extLst>
                    <a:ext uri="{9D8B030D-6E8A-4147-A177-3AD203B41FA5}">
                      <a16:colId xmlns:a16="http://schemas.microsoft.com/office/drawing/2014/main" val="1007629107"/>
                    </a:ext>
                  </a:extLst>
                </a:gridCol>
                <a:gridCol w="621533">
                  <a:extLst>
                    <a:ext uri="{9D8B030D-6E8A-4147-A177-3AD203B41FA5}">
                      <a16:colId xmlns:a16="http://schemas.microsoft.com/office/drawing/2014/main" val="39464569"/>
                    </a:ext>
                  </a:extLst>
                </a:gridCol>
                <a:gridCol w="621533">
                  <a:extLst>
                    <a:ext uri="{9D8B030D-6E8A-4147-A177-3AD203B41FA5}">
                      <a16:colId xmlns:a16="http://schemas.microsoft.com/office/drawing/2014/main" val="85701573"/>
                    </a:ext>
                  </a:extLst>
                </a:gridCol>
                <a:gridCol w="621533">
                  <a:extLst>
                    <a:ext uri="{9D8B030D-6E8A-4147-A177-3AD203B41FA5}">
                      <a16:colId xmlns:a16="http://schemas.microsoft.com/office/drawing/2014/main" val="2729718663"/>
                    </a:ext>
                  </a:extLst>
                </a:gridCol>
                <a:gridCol w="621533">
                  <a:extLst>
                    <a:ext uri="{9D8B030D-6E8A-4147-A177-3AD203B41FA5}">
                      <a16:colId xmlns:a16="http://schemas.microsoft.com/office/drawing/2014/main" val="1465173605"/>
                    </a:ext>
                  </a:extLst>
                </a:gridCol>
                <a:gridCol w="621533">
                  <a:extLst>
                    <a:ext uri="{9D8B030D-6E8A-4147-A177-3AD203B41FA5}">
                      <a16:colId xmlns:a16="http://schemas.microsoft.com/office/drawing/2014/main" val="3573686244"/>
                    </a:ext>
                  </a:extLst>
                </a:gridCol>
                <a:gridCol w="621533">
                  <a:extLst>
                    <a:ext uri="{9D8B030D-6E8A-4147-A177-3AD203B41FA5}">
                      <a16:colId xmlns:a16="http://schemas.microsoft.com/office/drawing/2014/main" val="2639583721"/>
                    </a:ext>
                  </a:extLst>
                </a:gridCol>
                <a:gridCol w="621533">
                  <a:extLst>
                    <a:ext uri="{9D8B030D-6E8A-4147-A177-3AD203B41FA5}">
                      <a16:colId xmlns:a16="http://schemas.microsoft.com/office/drawing/2014/main" val="847930319"/>
                    </a:ext>
                  </a:extLst>
                </a:gridCol>
                <a:gridCol w="621533">
                  <a:extLst>
                    <a:ext uri="{9D8B030D-6E8A-4147-A177-3AD203B41FA5}">
                      <a16:colId xmlns:a16="http://schemas.microsoft.com/office/drawing/2014/main" val="295057206"/>
                    </a:ext>
                  </a:extLst>
                </a:gridCol>
                <a:gridCol w="621533">
                  <a:extLst>
                    <a:ext uri="{9D8B030D-6E8A-4147-A177-3AD203B41FA5}">
                      <a16:colId xmlns:a16="http://schemas.microsoft.com/office/drawing/2014/main" val="782910129"/>
                    </a:ext>
                  </a:extLst>
                </a:gridCol>
                <a:gridCol w="621533">
                  <a:extLst>
                    <a:ext uri="{9D8B030D-6E8A-4147-A177-3AD203B41FA5}">
                      <a16:colId xmlns:a16="http://schemas.microsoft.com/office/drawing/2014/main" val="734715384"/>
                    </a:ext>
                  </a:extLst>
                </a:gridCol>
                <a:gridCol w="621533">
                  <a:extLst>
                    <a:ext uri="{9D8B030D-6E8A-4147-A177-3AD203B41FA5}">
                      <a16:colId xmlns:a16="http://schemas.microsoft.com/office/drawing/2014/main" val="2959216378"/>
                    </a:ext>
                  </a:extLst>
                </a:gridCol>
                <a:gridCol w="621533">
                  <a:extLst>
                    <a:ext uri="{9D8B030D-6E8A-4147-A177-3AD203B41FA5}">
                      <a16:colId xmlns:a16="http://schemas.microsoft.com/office/drawing/2014/main" val="2492747305"/>
                    </a:ext>
                  </a:extLst>
                </a:gridCol>
                <a:gridCol w="621533">
                  <a:extLst>
                    <a:ext uri="{9D8B030D-6E8A-4147-A177-3AD203B41FA5}">
                      <a16:colId xmlns:a16="http://schemas.microsoft.com/office/drawing/2014/main" val="3759836971"/>
                    </a:ext>
                  </a:extLst>
                </a:gridCol>
                <a:gridCol w="621533">
                  <a:extLst>
                    <a:ext uri="{9D8B030D-6E8A-4147-A177-3AD203B41FA5}">
                      <a16:colId xmlns:a16="http://schemas.microsoft.com/office/drawing/2014/main" val="4166156566"/>
                    </a:ext>
                  </a:extLst>
                </a:gridCol>
                <a:gridCol w="621533">
                  <a:extLst>
                    <a:ext uri="{9D8B030D-6E8A-4147-A177-3AD203B41FA5}">
                      <a16:colId xmlns:a16="http://schemas.microsoft.com/office/drawing/2014/main" val="1395811910"/>
                    </a:ext>
                  </a:extLst>
                </a:gridCol>
                <a:gridCol w="621533">
                  <a:extLst>
                    <a:ext uri="{9D8B030D-6E8A-4147-A177-3AD203B41FA5}">
                      <a16:colId xmlns:a16="http://schemas.microsoft.com/office/drawing/2014/main" val="1736381042"/>
                    </a:ext>
                  </a:extLst>
                </a:gridCol>
              </a:tblGrid>
              <a:tr h="263055">
                <a:tc gridSpan="17">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smtClean="0">
                          <a:solidFill>
                            <a:schemeClr val="tx1">
                              <a:lumMod val="75000"/>
                              <a:lumOff val="25000"/>
                            </a:schemeClr>
                          </a:solidFill>
                          <a:latin typeface="+mj-lt"/>
                          <a:cs typeface="Segoe UI Light" panose="020B0502040204020203" pitchFamily="34" charset="0"/>
                        </a:rPr>
                        <a:t>2021</a:t>
                      </a:r>
                      <a:endParaRPr lang="fr-FR" sz="1100" dirty="0">
                        <a:solidFill>
                          <a:schemeClr val="tx1">
                            <a:lumMod val="75000"/>
                            <a:lumOff val="25000"/>
                          </a:schemeClr>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783511463"/>
                  </a:ext>
                </a:extLst>
              </a:tr>
              <a:tr h="263055">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Mai</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Juin</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Juillet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5">
                  <a:txBody>
                    <a:bodyPr/>
                    <a:lstStyle/>
                    <a:p>
                      <a:pPr algn="ctr"/>
                      <a:r>
                        <a:rPr lang="fr-FR" sz="1100" b="1" dirty="0" smtClean="0">
                          <a:solidFill>
                            <a:schemeClr val="bg1"/>
                          </a:solidFill>
                          <a:latin typeface="+mj-lt"/>
                          <a:cs typeface="Segoe UI Light" panose="020B0502040204020203" pitchFamily="34" charset="0"/>
                        </a:rPr>
                        <a:t>Août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1100" b="1" dirty="0">
                        <a:solidFill>
                          <a:schemeClr val="bg1"/>
                        </a:solidFill>
                        <a:latin typeface="Arial Narrow" panose="020B0606020202030204" pitchFamily="34" charset="0"/>
                        <a:cs typeface="Segoe UI Light" panose="020B0502040204020203" pitchFamily="34" charset="0"/>
                      </a:endParaRPr>
                    </a:p>
                  </a:txBody>
                  <a:tcPr marL="32006" marR="32006" marT="32006" marB="32006" anchor="ctr">
                    <a:lnL w="12700" cap="flat" cmpd="sng" algn="ctr">
                      <a:noFill/>
                      <a:prstDash val="sysDash"/>
                      <a:round/>
                      <a:headEnd type="none" w="med" len="med"/>
                      <a:tailEnd type="none" w="med" len="med"/>
                    </a:lnL>
                    <a:lnR w="12700" cap="flat" cmpd="sng" algn="ctr">
                      <a:solidFill>
                        <a:schemeClr val="bg1">
                          <a:lumMod val="75000"/>
                        </a:schemeClr>
                      </a:solidFill>
                      <a:prstDash val="sysDash"/>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3261286258"/>
                  </a:ext>
                </a:extLst>
              </a:tr>
              <a:tr h="26738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18</a:t>
                      </a:r>
                      <a:endParaRPr lang="fr-FR" sz="700"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25</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26</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27</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28</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r h="380443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28575" cap="flat" cmpd="sng" algn="ctr">
                      <a:no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ap="flat" cmpd="sng" algn="ctr">
                      <a:noFill/>
                      <a:prstDash val="sysDash"/>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noFill/>
                      <a:prstDash val="sysDash"/>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28575" cap="flat" cmpd="sng" algn="ctr">
                      <a:no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041090730"/>
                  </a:ext>
                </a:extLst>
              </a:tr>
            </a:tbl>
          </a:graphicData>
        </a:graphic>
      </p:graphicFrame>
      <p:sp>
        <p:nvSpPr>
          <p:cNvPr id="20" name="Rectangle 19">
            <a:extLst>
              <a:ext uri="{FF2B5EF4-FFF2-40B4-BE49-F238E27FC236}">
                <a16:creationId xmlns:a16="http://schemas.microsoft.com/office/drawing/2014/main" id="{37460C0D-B061-4167-A12F-58C5A35AC23C}"/>
              </a:ext>
            </a:extLst>
          </p:cNvPr>
          <p:cNvSpPr/>
          <p:nvPr/>
        </p:nvSpPr>
        <p:spPr>
          <a:xfrm>
            <a:off x="6428453" y="2086829"/>
            <a:ext cx="2124531" cy="3828969"/>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Narrow" panose="020B0606020202030204" pitchFamily="34" charset="0"/>
              <a:ea typeface="+mn-ea"/>
              <a:cs typeface="+mn-cs"/>
            </a:endParaRPr>
          </a:p>
        </p:txBody>
      </p:sp>
      <p:sp>
        <p:nvSpPr>
          <p:cNvPr id="21" name="Rectangle 20">
            <a:extLst>
              <a:ext uri="{FF2B5EF4-FFF2-40B4-BE49-F238E27FC236}">
                <a16:creationId xmlns:a16="http://schemas.microsoft.com/office/drawing/2014/main" id="{37460C0D-B061-4167-A12F-58C5A35AC23C}"/>
              </a:ext>
            </a:extLst>
          </p:cNvPr>
          <p:cNvSpPr/>
          <p:nvPr/>
        </p:nvSpPr>
        <p:spPr>
          <a:xfrm>
            <a:off x="8604039" y="2098861"/>
            <a:ext cx="3072023" cy="3828970"/>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Narrow" panose="020B0606020202030204" pitchFamily="34" charset="0"/>
              <a:ea typeface="+mn-ea"/>
              <a:cs typeface="+mn-cs"/>
            </a:endParaRPr>
          </a:p>
        </p:txBody>
      </p:sp>
      <p:sp>
        <p:nvSpPr>
          <p:cNvPr id="31" name="Flèche : chevron 21">
            <a:extLst>
              <a:ext uri="{FF2B5EF4-FFF2-40B4-BE49-F238E27FC236}">
                <a16:creationId xmlns:a16="http://schemas.microsoft.com/office/drawing/2014/main" id="{2CD04765-B547-487C-B9D1-C0BDF5C5B72F}"/>
              </a:ext>
            </a:extLst>
          </p:cNvPr>
          <p:cNvSpPr/>
          <p:nvPr/>
        </p:nvSpPr>
        <p:spPr>
          <a:xfrm>
            <a:off x="1233712" y="2546119"/>
            <a:ext cx="10442350" cy="27548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Offre de bienvenue sur </a:t>
            </a: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LES FORFAITS  LABELLIS, LABELIS SANTE, FRANCHISE ET VOUS, AGRILIS, LIBRE CONVERGERNCE, SCI PRO</a:t>
            </a:r>
            <a:endPar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endParaRPr>
          </a:p>
        </p:txBody>
      </p:sp>
      <p:pic>
        <p:nvPicPr>
          <p:cNvPr id="35" name="Imag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4221" y="5331512"/>
            <a:ext cx="506065" cy="506065"/>
          </a:xfrm>
          <a:prstGeom prst="rect">
            <a:avLst/>
          </a:prstGeom>
        </p:spPr>
      </p:pic>
      <p:sp>
        <p:nvSpPr>
          <p:cNvPr id="36" name="Flèche : chevron 21">
            <a:extLst>
              <a:ext uri="{FF2B5EF4-FFF2-40B4-BE49-F238E27FC236}">
                <a16:creationId xmlns:a16="http://schemas.microsoft.com/office/drawing/2014/main" id="{2CD04765-B547-487C-B9D1-C0BDF5C5B72F}"/>
              </a:ext>
            </a:extLst>
          </p:cNvPr>
          <p:cNvSpPr/>
          <p:nvPr/>
        </p:nvSpPr>
        <p:spPr>
          <a:xfrm>
            <a:off x="1233712" y="2900255"/>
            <a:ext cx="10442348" cy="32939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BL ASSOCIATIONS avec Carte Visa Business au prix du Forfait de Services Association pendant un 1an</a:t>
            </a:r>
            <a:endPar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sp>
        <p:nvSpPr>
          <p:cNvPr id="42" name="Rectangle 41">
            <a:extLst>
              <a:ext uri="{FF2B5EF4-FFF2-40B4-BE49-F238E27FC236}">
                <a16:creationId xmlns:a16="http://schemas.microsoft.com/office/drawing/2014/main" id="{325BE1A5-0AB6-4794-B94A-5E87D78A95AC}"/>
              </a:ext>
            </a:extLst>
          </p:cNvPr>
          <p:cNvSpPr/>
          <p:nvPr/>
        </p:nvSpPr>
        <p:spPr>
          <a:xfrm>
            <a:off x="9568772" y="6270266"/>
            <a:ext cx="288000" cy="180000"/>
          </a:xfrm>
          <a:prstGeom prst="rect">
            <a:avLst/>
          </a:prstGeom>
          <a:pattFill prst="smConfetti">
            <a:fgClr>
              <a:schemeClr val="bg1">
                <a:lumMod val="75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4" name="Flèche : chevron 21">
            <a:extLst>
              <a:ext uri="{FF2B5EF4-FFF2-40B4-BE49-F238E27FC236}">
                <a16:creationId xmlns:a16="http://schemas.microsoft.com/office/drawing/2014/main" id="{2CD04765-B547-487C-B9D1-C0BDF5C5B72F}"/>
              </a:ext>
            </a:extLst>
          </p:cNvPr>
          <p:cNvSpPr/>
          <p:nvPr/>
        </p:nvSpPr>
        <p:spPr>
          <a:xfrm>
            <a:off x="1252919" y="4041123"/>
            <a:ext cx="6117738" cy="315640"/>
          </a:xfrm>
          <a:prstGeom prst="homePlate">
            <a:avLst/>
          </a:prstGeom>
          <a:solidFill>
            <a:schemeClr val="tx1">
              <a:lumMod val="50000"/>
              <a:lumOff val="5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err="1" smtClean="0">
                <a:ln>
                  <a:noFill/>
                </a:ln>
                <a:solidFill>
                  <a:srgbClr val="FFFFFF"/>
                </a:solidFill>
                <a:effectLst/>
                <a:uLnTx/>
                <a:uFillTx/>
                <a:latin typeface="Arial"/>
                <a:ea typeface="+mn-ea"/>
                <a:cs typeface="Segoe UI Light" panose="020B0502040204020203" pitchFamily="34" charset="0"/>
              </a:rPr>
              <a:t>Pay</a:t>
            </a: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 Plug et SP+ : 6</a:t>
            </a:r>
            <a:r>
              <a:rPr kumimoji="0" lang="fr-FR" sz="1050" b="1" i="0" u="none" strike="noStrike" kern="0" cap="none" spc="0" normalizeH="0" noProof="0" dirty="0" smtClean="0">
                <a:ln>
                  <a:noFill/>
                </a:ln>
                <a:solidFill>
                  <a:srgbClr val="FFFFFF"/>
                </a:solidFill>
                <a:effectLst/>
                <a:uLnTx/>
                <a:uFillTx/>
                <a:latin typeface="Arial"/>
                <a:ea typeface="+mn-ea"/>
                <a:cs typeface="Segoe UI Light" panose="020B0502040204020203" pitchFamily="34" charset="0"/>
              </a:rPr>
              <a:t> </a:t>
            </a: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mois d’abonnement offerts</a:t>
            </a:r>
            <a:endPar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 </a:t>
            </a:r>
          </a:p>
        </p:txBody>
      </p:sp>
      <p:sp>
        <p:nvSpPr>
          <p:cNvPr id="50" name="Flèche : chevron 21">
            <a:extLst>
              <a:ext uri="{FF2B5EF4-FFF2-40B4-BE49-F238E27FC236}">
                <a16:creationId xmlns:a16="http://schemas.microsoft.com/office/drawing/2014/main" id="{2CD04765-B547-487C-B9D1-C0BDF5C5B72F}"/>
              </a:ext>
            </a:extLst>
          </p:cNvPr>
          <p:cNvSpPr/>
          <p:nvPr/>
        </p:nvSpPr>
        <p:spPr>
          <a:xfrm>
            <a:off x="338653" y="2725343"/>
            <a:ext cx="771348" cy="679222"/>
          </a:xfrm>
          <a:prstGeom prst="homePlate">
            <a:avLst/>
          </a:prstGeom>
          <a:solidFill>
            <a:schemeClr val="bg1"/>
          </a:solidFill>
          <a:ln w="9525" cap="flat" cmpd="sng" algn="ctr">
            <a:solidFill>
              <a:schemeClr val="accent1">
                <a:lumMod val="60000"/>
                <a:lumOff val="40000"/>
              </a:schemeClr>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srgbClr val="C31632">
                    <a:lumMod val="60000"/>
                    <a:lumOff val="40000"/>
                  </a:srgbClr>
                </a:solidFill>
                <a:effectLst/>
                <a:uLnTx/>
                <a:uFillTx/>
                <a:latin typeface="Arial"/>
                <a:ea typeface="+mn-ea"/>
                <a:cs typeface="Segoe UI Light" panose="020B0502040204020203" pitchFamily="34" charset="0"/>
              </a:rPr>
              <a:t>BANCA</a:t>
            </a:r>
            <a:endParaRPr kumimoji="0" lang="fr-FR" sz="800" b="1" i="0" u="none" strike="noStrike" kern="0" cap="none" spc="0" normalizeH="0" baseline="0" noProof="0" dirty="0">
              <a:ln>
                <a:noFill/>
              </a:ln>
              <a:solidFill>
                <a:srgbClr val="C31632">
                  <a:lumMod val="60000"/>
                  <a:lumOff val="40000"/>
                </a:srgbClr>
              </a:solidFill>
              <a:effectLst/>
              <a:uLnTx/>
              <a:uFillTx/>
              <a:latin typeface="Arial"/>
              <a:ea typeface="+mn-ea"/>
              <a:cs typeface="Segoe UI Light" panose="020B0502040204020203" pitchFamily="34" charset="0"/>
            </a:endParaRPr>
          </a:p>
        </p:txBody>
      </p:sp>
      <p:sp>
        <p:nvSpPr>
          <p:cNvPr id="51" name="Flèche : chevron 21">
            <a:extLst>
              <a:ext uri="{FF2B5EF4-FFF2-40B4-BE49-F238E27FC236}">
                <a16:creationId xmlns:a16="http://schemas.microsoft.com/office/drawing/2014/main" id="{2CD04765-B547-487C-B9D1-C0BDF5C5B72F}"/>
              </a:ext>
            </a:extLst>
          </p:cNvPr>
          <p:cNvSpPr/>
          <p:nvPr/>
        </p:nvSpPr>
        <p:spPr>
          <a:xfrm>
            <a:off x="330451" y="4006700"/>
            <a:ext cx="771348" cy="720478"/>
          </a:xfrm>
          <a:prstGeom prst="homePlate">
            <a:avLst/>
          </a:prstGeom>
          <a:solidFill>
            <a:schemeClr val="bg1"/>
          </a:solidFill>
          <a:ln w="9525" cap="flat" cmpd="sng" algn="ctr">
            <a:solidFill>
              <a:schemeClr val="tx1">
                <a:lumMod val="85000"/>
                <a:lumOff val="15000"/>
              </a:schemeClr>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black">
                    <a:lumMod val="75000"/>
                    <a:lumOff val="25000"/>
                  </a:prstClr>
                </a:solidFill>
                <a:effectLst/>
                <a:uLnTx/>
                <a:uFillTx/>
                <a:latin typeface="Arial"/>
                <a:ea typeface="+mn-ea"/>
                <a:cs typeface="Segoe UI Light" panose="020B0502040204020203" pitchFamily="34" charset="0"/>
              </a:rPr>
              <a:t>MONE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black">
                    <a:lumMod val="75000"/>
                    <a:lumOff val="25000"/>
                  </a:prstClr>
                </a:solidFill>
                <a:effectLst/>
                <a:uLnTx/>
                <a:uFillTx/>
                <a:latin typeface="Arial"/>
                <a:ea typeface="+mn-ea"/>
                <a:cs typeface="Segoe UI Light" panose="020B0502040204020203" pitchFamily="34" charset="0"/>
              </a:rPr>
              <a:t>TIQUE</a:t>
            </a:r>
            <a:endParaRPr kumimoji="0" lang="fr-FR" sz="800" b="1" i="0" u="none" strike="noStrike" kern="0" cap="none" spc="0" normalizeH="0" baseline="0" noProof="0" dirty="0">
              <a:ln>
                <a:noFill/>
              </a:ln>
              <a:solidFill>
                <a:prstClr val="black">
                  <a:lumMod val="75000"/>
                  <a:lumOff val="25000"/>
                </a:prstClr>
              </a:solidFill>
              <a:effectLst/>
              <a:uLnTx/>
              <a:uFillTx/>
              <a:latin typeface="Arial"/>
              <a:ea typeface="+mn-ea"/>
              <a:cs typeface="Segoe UI Light" panose="020B0502040204020203" pitchFamily="34" charset="0"/>
            </a:endParaRPr>
          </a:p>
        </p:txBody>
      </p:sp>
      <p:sp>
        <p:nvSpPr>
          <p:cNvPr id="56" name="Flèche : chevron 21">
            <a:extLst>
              <a:ext uri="{FF2B5EF4-FFF2-40B4-BE49-F238E27FC236}">
                <a16:creationId xmlns:a16="http://schemas.microsoft.com/office/drawing/2014/main" id="{2CD04765-B547-487C-B9D1-C0BDF5C5B72F}"/>
              </a:ext>
            </a:extLst>
          </p:cNvPr>
          <p:cNvSpPr/>
          <p:nvPr/>
        </p:nvSpPr>
        <p:spPr>
          <a:xfrm>
            <a:off x="2353362" y="2086309"/>
            <a:ext cx="4989886" cy="320056"/>
          </a:xfrm>
          <a:prstGeom prst="homePlate">
            <a:avLst/>
          </a:prstGeom>
          <a:solidFill>
            <a:srgbClr val="C00000"/>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C00000"/>
                </a:solidFill>
                <a:effectLst/>
                <a:uLnTx/>
                <a:uFillTx/>
                <a:latin typeface="Arial"/>
                <a:ea typeface="+mn-ea"/>
                <a:cs typeface="Segoe UI Light" panose="020B0502040204020203" pitchFamily="34" charset="0"/>
              </a:rPr>
              <a:t>Assurance-Vie : </a:t>
            </a: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CHALLENGE RÉUSSIR ENSEMBLE</a:t>
            </a:r>
            <a:endPar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endParaRPr>
          </a:p>
        </p:txBody>
      </p:sp>
      <p:pic>
        <p:nvPicPr>
          <p:cNvPr id="57" name="Image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918" y="2020292"/>
            <a:ext cx="516444" cy="388582"/>
          </a:xfrm>
          <a:prstGeom prst="rect">
            <a:avLst/>
          </a:prstGeom>
        </p:spPr>
      </p:pic>
      <p:sp>
        <p:nvSpPr>
          <p:cNvPr id="58" name="Flèche : chevron 21">
            <a:extLst>
              <a:ext uri="{FF2B5EF4-FFF2-40B4-BE49-F238E27FC236}">
                <a16:creationId xmlns:a16="http://schemas.microsoft.com/office/drawing/2014/main" id="{2CD04765-B547-487C-B9D1-C0BDF5C5B72F}"/>
              </a:ext>
            </a:extLst>
          </p:cNvPr>
          <p:cNvSpPr/>
          <p:nvPr/>
        </p:nvSpPr>
        <p:spPr>
          <a:xfrm>
            <a:off x="338653" y="2086309"/>
            <a:ext cx="696424" cy="320056"/>
          </a:xfrm>
          <a:prstGeom prst="homePlate">
            <a:avLst/>
          </a:prstGeom>
          <a:solidFill>
            <a:srgbClr val="C00000"/>
          </a:solidFill>
          <a:ln w="9525" cap="flat" cmpd="sng" algn="ctr">
            <a:solidFill>
              <a:srgbClr val="C00000"/>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CHALLENGE</a:t>
            </a:r>
            <a:endParaRPr kumimoji="0" lang="fr-FR" sz="60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pic>
        <p:nvPicPr>
          <p:cNvPr id="55" name="Imag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7841" y="2005097"/>
            <a:ext cx="516444" cy="388582"/>
          </a:xfrm>
          <a:prstGeom prst="rect">
            <a:avLst/>
          </a:prstGeom>
        </p:spPr>
      </p:pic>
      <p:sp>
        <p:nvSpPr>
          <p:cNvPr id="33" name="Flèche : chevron 21">
            <a:extLst>
              <a:ext uri="{FF2B5EF4-FFF2-40B4-BE49-F238E27FC236}">
                <a16:creationId xmlns:a16="http://schemas.microsoft.com/office/drawing/2014/main" id="{2CD04765-B547-487C-B9D1-C0BDF5C5B72F}"/>
              </a:ext>
            </a:extLst>
          </p:cNvPr>
          <p:cNvSpPr/>
          <p:nvPr/>
        </p:nvSpPr>
        <p:spPr>
          <a:xfrm>
            <a:off x="1246661" y="4444053"/>
            <a:ext cx="6117738" cy="297438"/>
          </a:xfrm>
          <a:prstGeom prst="homePlate">
            <a:avLst/>
          </a:prstGeom>
          <a:solidFill>
            <a:schemeClr val="tx1">
              <a:lumMod val="50000"/>
              <a:lumOff val="5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TPE  :</a:t>
            </a:r>
            <a:r>
              <a:rPr kumimoji="0" lang="fr-FR" sz="1050" b="1" i="0" u="none" strike="noStrike" kern="0" cap="none" spc="0" normalizeH="0" noProof="0" dirty="0" smtClean="0">
                <a:ln>
                  <a:noFill/>
                </a:ln>
                <a:solidFill>
                  <a:prstClr val="white"/>
                </a:solidFill>
                <a:effectLst/>
                <a:uLnTx/>
                <a:uFillTx/>
                <a:latin typeface="Arial"/>
                <a:ea typeface="+mn-ea"/>
                <a:cs typeface="Segoe UI Light" panose="020B0502040204020203" pitchFamily="34" charset="0"/>
              </a:rPr>
              <a:t> Jusqu’à 7 mois de location offerts</a:t>
            </a:r>
            <a:endPar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sp>
        <p:nvSpPr>
          <p:cNvPr id="34" name="Flèche : chevron 21">
            <a:extLst>
              <a:ext uri="{FF2B5EF4-FFF2-40B4-BE49-F238E27FC236}">
                <a16:creationId xmlns:a16="http://schemas.microsoft.com/office/drawing/2014/main" id="{2CD04765-B547-487C-B9D1-C0BDF5C5B72F}"/>
              </a:ext>
            </a:extLst>
          </p:cNvPr>
          <p:cNvSpPr/>
          <p:nvPr/>
        </p:nvSpPr>
        <p:spPr>
          <a:xfrm>
            <a:off x="1233712" y="3297948"/>
            <a:ext cx="10442348" cy="32939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Avec les formules Individuelles ou Famille, 50% sur le forfait Part si le client détient un Forfait  Pro</a:t>
            </a:r>
            <a:endPar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sp>
        <p:nvSpPr>
          <p:cNvPr id="26" name="Flèche : chevron 21">
            <a:extLst>
              <a:ext uri="{FF2B5EF4-FFF2-40B4-BE49-F238E27FC236}">
                <a16:creationId xmlns:a16="http://schemas.microsoft.com/office/drawing/2014/main" id="{2CD04765-B547-487C-B9D1-C0BDF5C5B72F}"/>
              </a:ext>
            </a:extLst>
          </p:cNvPr>
          <p:cNvSpPr/>
          <p:nvPr/>
        </p:nvSpPr>
        <p:spPr>
          <a:xfrm>
            <a:off x="338653" y="5193894"/>
            <a:ext cx="771348" cy="720478"/>
          </a:xfrm>
          <a:prstGeom prst="homePlate">
            <a:avLst/>
          </a:prstGeom>
          <a:solidFill>
            <a:schemeClr val="bg1"/>
          </a:solidFill>
          <a:ln w="9525" cap="flat" cmpd="sng" algn="ctr">
            <a:solidFill>
              <a:schemeClr val="tx1">
                <a:lumMod val="85000"/>
                <a:lumOff val="15000"/>
              </a:schemeClr>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black">
                    <a:lumMod val="75000"/>
                    <a:lumOff val="25000"/>
                  </a:prstClr>
                </a:solidFill>
                <a:effectLst/>
                <a:uLnTx/>
                <a:uFillTx/>
                <a:latin typeface="Arial"/>
                <a:ea typeface="+mn-ea"/>
                <a:cs typeface="Segoe UI Light" panose="020B0502040204020203" pitchFamily="34" charset="0"/>
              </a:rPr>
              <a:t> IARD</a:t>
            </a:r>
            <a:endParaRPr kumimoji="0" lang="fr-FR" sz="800" b="1" i="0" u="none" strike="noStrike" kern="0" cap="none" spc="0" normalizeH="0" baseline="0" noProof="0" dirty="0">
              <a:ln>
                <a:noFill/>
              </a:ln>
              <a:solidFill>
                <a:prstClr val="black">
                  <a:lumMod val="75000"/>
                  <a:lumOff val="25000"/>
                </a:prstClr>
              </a:solidFill>
              <a:effectLst/>
              <a:uLnTx/>
              <a:uFillTx/>
              <a:latin typeface="Arial"/>
              <a:ea typeface="+mn-ea"/>
              <a:cs typeface="Segoe UI Light" panose="020B0502040204020203" pitchFamily="34" charset="0"/>
            </a:endParaRPr>
          </a:p>
        </p:txBody>
      </p:sp>
      <p:sp>
        <p:nvSpPr>
          <p:cNvPr id="27" name="Flèche : chevron 21">
            <a:extLst>
              <a:ext uri="{FF2B5EF4-FFF2-40B4-BE49-F238E27FC236}">
                <a16:creationId xmlns:a16="http://schemas.microsoft.com/office/drawing/2014/main" id="{2CD04765-B547-487C-B9D1-C0BDF5C5B72F}"/>
              </a:ext>
            </a:extLst>
          </p:cNvPr>
          <p:cNvSpPr/>
          <p:nvPr/>
        </p:nvSpPr>
        <p:spPr>
          <a:xfrm>
            <a:off x="1233712" y="5274790"/>
            <a:ext cx="4875887" cy="546012"/>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2 mois de cotisations offerts. Offre limitée aux 54 premiers contrats AUTO PRO limité au 30/06 </a:t>
            </a:r>
            <a:r>
              <a:rPr kumimoji="0" lang="fr-FR" sz="1050" b="0" i="0" u="none" strike="noStrike" kern="1200" cap="none" spc="0" normalizeH="0" baseline="0" noProof="0" dirty="0">
                <a:ln>
                  <a:noFill/>
                </a:ln>
                <a:solidFill>
                  <a:prstClr val="black"/>
                </a:solidFill>
                <a:effectLst/>
                <a:uLnTx/>
                <a:uFillTx/>
                <a:latin typeface="Arial"/>
                <a:ea typeface="+mn-ea"/>
                <a:cs typeface="+mn-cs"/>
              </a:rPr>
              <a:t>Libellé de l’offre promo dans l’outil BPCE IARD :  </a:t>
            </a:r>
            <a:r>
              <a:rPr kumimoji="0" lang="fr-FR" sz="1050" b="1" i="0" u="none" strike="noStrike" kern="1200" cap="none" spc="0" normalizeH="0" baseline="0" noProof="0" dirty="0">
                <a:ln>
                  <a:noFill/>
                </a:ln>
                <a:solidFill>
                  <a:prstClr val="black"/>
                </a:solidFill>
                <a:effectLst/>
                <a:uLnTx/>
                <a:uFillTx/>
                <a:latin typeface="Arial"/>
                <a:ea typeface="+mn-ea"/>
                <a:cs typeface="+mn-cs"/>
              </a:rPr>
              <a:t>« PROMO AUTOPRO </a:t>
            </a:r>
            <a:r>
              <a:rPr kumimoji="0" lang="fr-FR" sz="1050" b="1" i="0" u="none" strike="noStrike" kern="1200" cap="none" spc="0" normalizeH="0" baseline="0" noProof="0" dirty="0" smtClean="0">
                <a:ln>
                  <a:noFill/>
                </a:ln>
                <a:solidFill>
                  <a:prstClr val="black"/>
                </a:solidFill>
                <a:effectLst/>
                <a:uLnTx/>
                <a:uFillTx/>
                <a:latin typeface="Arial"/>
                <a:ea typeface="+mn-ea"/>
                <a:cs typeface="+mn-cs"/>
              </a:rPr>
              <a:t>»</a:t>
            </a:r>
            <a:endPar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pic>
        <p:nvPicPr>
          <p:cNvPr id="28" name="Imag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4385" y="3935069"/>
            <a:ext cx="506065" cy="506065"/>
          </a:xfrm>
          <a:prstGeom prst="rect">
            <a:avLst/>
          </a:prstGeom>
        </p:spPr>
      </p:pic>
      <p:pic>
        <p:nvPicPr>
          <p:cNvPr id="29" name="Imag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28608" y="4441134"/>
            <a:ext cx="506065" cy="506065"/>
          </a:xfrm>
          <a:prstGeom prst="rect">
            <a:avLst/>
          </a:prstGeom>
        </p:spPr>
      </p:pic>
    </p:spTree>
    <p:extLst>
      <p:ext uri="{BB962C8B-B14F-4D97-AF65-F5344CB8AC3E}">
        <p14:creationId xmlns:p14="http://schemas.microsoft.com/office/powerpoint/2010/main" val="427375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0-#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0-#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0-#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0-#ppt_w/2"/>
                                          </p:val>
                                        </p:tav>
                                        <p:tav tm="100000">
                                          <p:val>
                                            <p:strVal val="#ppt_x"/>
                                          </p:val>
                                        </p:tav>
                                      </p:tavLst>
                                    </p:anim>
                                    <p:anim calcmode="lin" valueType="num">
                                      <p:cBhvr additive="base">
                                        <p:cTn id="26" dur="500" fill="hold"/>
                                        <p:tgtEl>
                                          <p:spTgt spid="5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0-#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0-#ppt_w/2"/>
                                          </p:val>
                                        </p:tav>
                                        <p:tav tm="100000">
                                          <p:val>
                                            <p:strVal val="#ppt_x"/>
                                          </p:val>
                                        </p:tav>
                                      </p:tavLst>
                                    </p:anim>
                                    <p:anim calcmode="lin" valueType="num">
                                      <p:cBhvr additive="base">
                                        <p:cTn id="40" dur="500" fill="hold"/>
                                        <p:tgtEl>
                                          <p:spTgt spid="5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additive="base">
                                        <p:cTn id="43" dur="500" fill="hold"/>
                                        <p:tgtEl>
                                          <p:spTgt spid="44"/>
                                        </p:tgtEl>
                                        <p:attrNameLst>
                                          <p:attrName>ppt_x</p:attrName>
                                        </p:attrNameLst>
                                      </p:cBhvr>
                                      <p:tavLst>
                                        <p:tav tm="0">
                                          <p:val>
                                            <p:strVal val="0-#ppt_w/2"/>
                                          </p:val>
                                        </p:tav>
                                        <p:tav tm="100000">
                                          <p:val>
                                            <p:strVal val="#ppt_x"/>
                                          </p:val>
                                        </p:tav>
                                      </p:tavLst>
                                    </p:anim>
                                    <p:anim calcmode="lin" valueType="num">
                                      <p:cBhvr additive="base">
                                        <p:cTn id="44" dur="500" fill="hold"/>
                                        <p:tgtEl>
                                          <p:spTgt spid="44"/>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0-#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fill="hold"/>
                                        <p:tgtEl>
                                          <p:spTgt spid="33"/>
                                        </p:tgtEl>
                                        <p:attrNameLst>
                                          <p:attrName>ppt_x</p:attrName>
                                        </p:attrNameLst>
                                      </p:cBhvr>
                                      <p:tavLst>
                                        <p:tav tm="0">
                                          <p:val>
                                            <p:strVal val="0-#ppt_w/2"/>
                                          </p:val>
                                        </p:tav>
                                        <p:tav tm="100000">
                                          <p:val>
                                            <p:strVal val="#ppt_x"/>
                                          </p:val>
                                        </p:tav>
                                      </p:tavLst>
                                    </p:anim>
                                    <p:anim calcmode="lin" valueType="num">
                                      <p:cBhvr additive="base">
                                        <p:cTn id="52" dur="500" fill="hold"/>
                                        <p:tgtEl>
                                          <p:spTgt spid="3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0-#ppt_w/2"/>
                                          </p:val>
                                        </p:tav>
                                        <p:tav tm="100000">
                                          <p:val>
                                            <p:strVal val="#ppt_x"/>
                                          </p:val>
                                        </p:tav>
                                      </p:tavLst>
                                    </p:anim>
                                    <p:anim calcmode="lin" valueType="num">
                                      <p:cBhvr additive="base">
                                        <p:cTn id="56"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0-#ppt_w/2"/>
                                          </p:val>
                                        </p:tav>
                                        <p:tav tm="100000">
                                          <p:val>
                                            <p:strVal val="#ppt_x"/>
                                          </p:val>
                                        </p:tav>
                                      </p:tavLst>
                                    </p:anim>
                                    <p:anim calcmode="lin" valueType="num">
                                      <p:cBhvr additive="base">
                                        <p:cTn id="62" dur="500" fill="hold"/>
                                        <p:tgtEl>
                                          <p:spTgt spid="26"/>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0-#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0-#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0-#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6" grpId="0" animBg="1"/>
      <p:bldP spid="44" grpId="0" animBg="1"/>
      <p:bldP spid="50" grpId="0" animBg="1"/>
      <p:bldP spid="51" grpId="0" animBg="1"/>
      <p:bldP spid="56" grpId="0" animBg="1"/>
      <p:bldP spid="58" grpId="0" animBg="1"/>
      <p:bldP spid="33" grpId="0" animBg="1"/>
      <p:bldP spid="34" grpId="0" animBg="1"/>
      <p:bldP spid="26" grpId="0" animBg="1"/>
      <p:bldP spid="2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6411" y="6430046"/>
            <a:ext cx="2289259" cy="4279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Explorez votre portefeuille pour accentuer </a:t>
            </a:r>
            <a:r>
              <a:rPr lang="fr-FR" sz="1600" b="1" dirty="0"/>
              <a:t>la </a:t>
            </a:r>
            <a:r>
              <a:rPr lang="fr-FR" sz="1600" b="1" dirty="0" smtClean="0"/>
              <a:t>relation avec des clients déjà actifs et/ou équipés, </a:t>
            </a:r>
            <a:r>
              <a:rPr lang="fr-FR" sz="1600" b="1" dirty="0"/>
              <a:t>mais aussi </a:t>
            </a:r>
            <a:r>
              <a:rPr lang="fr-FR" sz="1600" b="1" dirty="0" smtClean="0"/>
              <a:t>vos </a:t>
            </a:r>
            <a:r>
              <a:rPr lang="fr-FR" sz="1600" b="1" dirty="0"/>
              <a:t>clients les plus </a:t>
            </a:r>
            <a:r>
              <a:rPr lang="fr-FR" sz="1600" b="1" dirty="0" smtClean="0"/>
              <a:t>distanciés.</a:t>
            </a:r>
            <a:endParaRPr lang="fr-FR" sz="1600" b="1" dirty="0"/>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Particuliers</a:t>
              </a:r>
            </a:p>
          </p:txBody>
        </p:sp>
      </p:grpSp>
      <p:sp>
        <p:nvSpPr>
          <p:cNvPr id="12" name="Espace réservé du contenu 4"/>
          <p:cNvSpPr txBox="1">
            <a:spLocks/>
          </p:cNvSpPr>
          <p:nvPr/>
        </p:nvSpPr>
        <p:spPr>
          <a:xfrm>
            <a:off x="462500" y="1108538"/>
            <a:ext cx="9653337" cy="3061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Exploiter votre portefeuille et pilotez votre activité commerciale </a:t>
            </a:r>
            <a:endParaRPr lang="fr-FR" sz="1200" dirty="0"/>
          </a:p>
        </p:txBody>
      </p:sp>
      <p:sp>
        <p:nvSpPr>
          <p:cNvPr id="3" name="Rectangle 2"/>
          <p:cNvSpPr/>
          <p:nvPr/>
        </p:nvSpPr>
        <p:spPr>
          <a:xfrm>
            <a:off x="677635" y="1616493"/>
            <a:ext cx="10978704"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Faites vos propres ciblages dans votre fonds de commerce grâce aux filtres…et sélectionner vos actions et vos clients</a:t>
            </a:r>
            <a:endParaRPr lang="fr-FR" sz="1200" b="1" dirty="0">
              <a:solidFill>
                <a:schemeClr val="tx1">
                  <a:lumMod val="75000"/>
                  <a:lumOff val="25000"/>
                </a:schemeClr>
              </a:solidFill>
            </a:endParaRPr>
          </a:p>
        </p:txBody>
      </p:sp>
      <p:sp>
        <p:nvSpPr>
          <p:cNvPr id="6" name="Rectangle 5"/>
          <p:cNvSpPr/>
          <p:nvPr/>
        </p:nvSpPr>
        <p:spPr>
          <a:xfrm>
            <a:off x="677634" y="1561666"/>
            <a:ext cx="10978705" cy="5082357"/>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p:nvPicPr>
        <p:blipFill>
          <a:blip r:embed="rId2"/>
          <a:stretch>
            <a:fillRect/>
          </a:stretch>
        </p:blipFill>
        <p:spPr>
          <a:xfrm>
            <a:off x="921478" y="2300757"/>
            <a:ext cx="9621593" cy="3477110"/>
          </a:xfrm>
          <a:prstGeom prst="rect">
            <a:avLst/>
          </a:prstGeom>
        </p:spPr>
      </p:pic>
    </p:spTree>
    <p:extLst>
      <p:ext uri="{BB962C8B-B14F-4D97-AF65-F5344CB8AC3E}">
        <p14:creationId xmlns:p14="http://schemas.microsoft.com/office/powerpoint/2010/main" val="1145969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80281" y="1028217"/>
            <a:ext cx="7265734" cy="2836703"/>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 </a:t>
            </a:r>
            <a:r>
              <a:rPr lang="fr-FR" sz="1600" b="1" dirty="0" smtClean="0">
                <a:solidFill>
                  <a:srgbClr val="C00000"/>
                </a:solidFill>
              </a:rPr>
              <a:t>Bancarisation </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endParaRPr lang="fr-FR" sz="1300" b="0" dirty="0"/>
          </a:p>
        </p:txBody>
      </p:sp>
      <p:grpSp>
        <p:nvGrpSpPr>
          <p:cNvPr id="6" name="Groupe 5"/>
          <p:cNvGrpSpPr/>
          <p:nvPr/>
        </p:nvGrpSpPr>
        <p:grpSpPr>
          <a:xfrm>
            <a:off x="-3425" y="1210710"/>
            <a:ext cx="12195425" cy="5100539"/>
            <a:chOff x="1095131" y="1087501"/>
            <a:chExt cx="10249628" cy="5100539"/>
          </a:xfrm>
        </p:grpSpPr>
        <p:sp>
          <p:nvSpPr>
            <p:cNvPr id="14" name="ZoneTexte 13"/>
            <p:cNvSpPr txBox="1"/>
            <p:nvPr/>
          </p:nvSpPr>
          <p:spPr>
            <a:xfrm>
              <a:off x="3374823" y="1422460"/>
              <a:ext cx="3883886"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MEG Carte Platinum </a:t>
              </a:r>
              <a:r>
                <a:rPr lang="fr-FR" sz="1000" dirty="0" smtClean="0">
                  <a:solidFill>
                    <a:schemeClr val="tx1">
                      <a:lumMod val="50000"/>
                      <a:lumOff val="50000"/>
                    </a:schemeClr>
                  </a:solidFill>
                </a:rPr>
                <a:t>(274)</a:t>
              </a:r>
              <a:endParaRPr lang="fr-FR" sz="1000" dirty="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Ces clients détiennent une GOLD Business. L’objectif est de les équiper en Carte Business Platinum. </a:t>
              </a:r>
            </a:p>
            <a:p>
              <a:pPr marL="179388" lvl="1" algn="just"/>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4292" y="1687703"/>
              <a:ext cx="3650467" cy="1200329"/>
            </a:xfrm>
            <a:prstGeom prst="rect">
              <a:avLst/>
            </a:prstGeom>
            <a:solidFill>
              <a:schemeClr val="bg1">
                <a:lumMod val="95000"/>
              </a:schemeClr>
            </a:solidFill>
          </p:spPr>
          <p:txBody>
            <a:bodyPr wrap="square" rtlCol="0">
              <a:spAutoFit/>
            </a:bodyPr>
            <a:lstStyle/>
            <a:p>
              <a:pPr marL="171450" lvl="0" indent="-171450" algn="just">
                <a:spcBef>
                  <a:spcPct val="20000"/>
                </a:spcBef>
                <a:buClr>
                  <a:srgbClr val="C00000"/>
                </a:buClr>
                <a:buFont typeface="Wingdings" panose="05000000000000000000" pitchFamily="2" charset="2"/>
                <a:buChar char="§"/>
                <a:defRPr/>
              </a:pPr>
              <a:r>
                <a:rPr lang="fr-FR" sz="1000" dirty="0">
                  <a:solidFill>
                    <a:schemeClr val="tx1">
                      <a:lumMod val="50000"/>
                      <a:lumOff val="50000"/>
                    </a:schemeClr>
                  </a:solidFill>
                </a:rPr>
                <a:t>Que pensez-vous de ne plus payer les frais de gestion trimestriels de 53 Euros sur votre compte PRO ?</a:t>
              </a:r>
            </a:p>
            <a:p>
              <a:pPr marL="171450" lvl="0" indent="-171450" algn="just">
                <a:spcBef>
                  <a:spcPct val="20000"/>
                </a:spcBef>
                <a:buClr>
                  <a:srgbClr val="C00000"/>
                </a:buClr>
                <a:buFont typeface="Wingdings" panose="05000000000000000000" pitchFamily="2" charset="2"/>
                <a:buChar char="§"/>
                <a:defRPr/>
              </a:pPr>
              <a:r>
                <a:rPr lang="fr-FR" sz="1000" dirty="0">
                  <a:solidFill>
                    <a:schemeClr val="tx1">
                      <a:lumMod val="50000"/>
                      <a:lumOff val="50000"/>
                    </a:schemeClr>
                  </a:solidFill>
                </a:rPr>
                <a:t>Et si pour 2</a:t>
              </a:r>
              <a:r>
                <a:rPr lang="fr-FR" sz="1000" dirty="0" smtClean="0">
                  <a:solidFill>
                    <a:schemeClr val="tx1">
                      <a:lumMod val="50000"/>
                      <a:lumOff val="50000"/>
                    </a:schemeClr>
                  </a:solidFill>
                </a:rPr>
                <a:t> </a:t>
              </a:r>
              <a:r>
                <a:rPr lang="fr-FR" sz="1000" dirty="0">
                  <a:solidFill>
                    <a:schemeClr val="tx1">
                      <a:lumMod val="50000"/>
                      <a:lumOff val="50000"/>
                    </a:schemeClr>
                  </a:solidFill>
                </a:rPr>
                <a:t>Euros par mois je vous propose de prendre en charge vos frais d’opposition sur votre chéquier ou carte, le renouvellement de votre carte en cas de perte ou vol, de vous couvrir en cas de décès et bien plus encore ? (AMP ET SECUREXPRESS sont Intégrés au socle du forfait</a:t>
              </a:r>
              <a:r>
                <a:rPr lang="fr-FR" sz="1000" dirty="0" smtClean="0">
                  <a:solidFill>
                    <a:schemeClr val="tx1">
                      <a:lumMod val="50000"/>
                      <a:lumOff val="50000"/>
                    </a:schemeClr>
                  </a:solidFill>
                </a:rPr>
                <a:t>)</a:t>
              </a:r>
              <a:endParaRPr lang="fr-FR" sz="1000" dirty="0">
                <a:solidFill>
                  <a:schemeClr val="tx1">
                    <a:lumMod val="50000"/>
                    <a:lumOff val="50000"/>
                  </a:schemeClr>
                </a:solidFill>
              </a:endParaRPr>
            </a:p>
          </p:txBody>
        </p:sp>
        <p:sp>
          <p:nvSpPr>
            <p:cNvPr id="25" name="Rectangle 24"/>
            <p:cNvSpPr/>
            <p:nvPr/>
          </p:nvSpPr>
          <p:spPr>
            <a:xfrm>
              <a:off x="8182475" y="1112026"/>
              <a:ext cx="23488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49" name="Rectangle 48"/>
            <p:cNvSpPr/>
            <p:nvPr/>
          </p:nvSpPr>
          <p:spPr>
            <a:xfrm>
              <a:off x="1737996" y="4325968"/>
              <a:ext cx="1583583"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50" name="Picture 9" descr="C:\Users\A2173216\Desktop\offr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5356" y="4366220"/>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3" name="Rectangle à coins arrondis 62"/>
            <p:cNvSpPr/>
            <p:nvPr/>
          </p:nvSpPr>
          <p:spPr>
            <a:xfrm>
              <a:off x="8241999" y="3223253"/>
              <a:ext cx="2609758"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appétents</a:t>
              </a:r>
              <a:endParaRPr lang="fr-FR" sz="1200" b="1" dirty="0">
                <a:solidFill>
                  <a:srgbClr val="C00000"/>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61" name="Rectangle 60">
            <a:hlinkClick r:id="rId4"/>
          </p:cNvPr>
          <p:cNvSpPr/>
          <p:nvPr/>
        </p:nvSpPr>
        <p:spPr>
          <a:xfrm>
            <a:off x="2655134" y="642298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 action="ppaction://noaction"/>
          </p:cNvPr>
          <p:cNvSpPr/>
          <p:nvPr/>
        </p:nvSpPr>
        <p:spPr>
          <a:xfrm>
            <a:off x="4887382" y="642298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8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4306760" y="642298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a:hlinkClick r:id="rId6"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6539008" y="642298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4434" y="3950947"/>
            <a:ext cx="1270733" cy="1015663"/>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Notre stock de Visa business qui représente 74 % du stock total de cartes est structuré comme ci contre. </a:t>
            </a:r>
          </a:p>
        </p:txBody>
      </p:sp>
      <p:sp>
        <p:nvSpPr>
          <p:cNvPr id="236" name="Rectangle 235"/>
          <p:cNvSpPr/>
          <p:nvPr/>
        </p:nvSpPr>
        <p:spPr>
          <a:xfrm>
            <a:off x="2707368" y="4273336"/>
            <a:ext cx="4701563" cy="1723549"/>
          </a:xfrm>
          <a:prstGeom prst="rect">
            <a:avLst/>
          </a:prstGeom>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Offres Formules Individuelles ou Famille</a:t>
            </a:r>
          </a:p>
          <a:p>
            <a:pPr marL="628650" lvl="1" indent="-171450">
              <a:buFont typeface="Wingdings" panose="05000000000000000000" pitchFamily="2" charset="2"/>
              <a:buChar char="§"/>
            </a:pPr>
            <a:r>
              <a:rPr lang="fr-FR" sz="1000" b="1" dirty="0" smtClean="0">
                <a:solidFill>
                  <a:schemeClr val="bg1">
                    <a:lumMod val="50000"/>
                  </a:schemeClr>
                </a:solidFill>
              </a:rPr>
              <a:t>50 </a:t>
            </a:r>
            <a:r>
              <a:rPr lang="fr-FR" sz="1000" b="1" dirty="0">
                <a:solidFill>
                  <a:schemeClr val="bg1">
                    <a:lumMod val="50000"/>
                  </a:schemeClr>
                </a:solidFill>
              </a:rPr>
              <a:t>% sur le forfait Part </a:t>
            </a:r>
            <a:r>
              <a:rPr lang="fr-FR" sz="1000" dirty="0">
                <a:solidFill>
                  <a:schemeClr val="bg1">
                    <a:lumMod val="50000"/>
                  </a:schemeClr>
                </a:solidFill>
              </a:rPr>
              <a:t>sur toute la durée de la relation si le client détient un forfait PRO. Réservé aux clients détenteurs d’un forfait Labelis, Labelis Santé, Libre Convergence, Agrilis, Franchise &amp; Vous (hors </a:t>
            </a:r>
            <a:r>
              <a:rPr lang="fr-FR" sz="1000" dirty="0" smtClean="0">
                <a:solidFill>
                  <a:schemeClr val="bg1">
                    <a:lumMod val="50000"/>
                  </a:schemeClr>
                </a:solidFill>
              </a:rPr>
              <a:t>micro-entrepreneurs </a:t>
            </a:r>
            <a:r>
              <a:rPr lang="fr-FR" sz="1000" dirty="0">
                <a:solidFill>
                  <a:schemeClr val="bg1">
                    <a:lumMod val="50000"/>
                  </a:schemeClr>
                </a:solidFill>
              </a:rPr>
              <a:t>et SCI</a:t>
            </a:r>
            <a:r>
              <a:rPr lang="fr-FR" sz="1000" dirty="0" smtClean="0">
                <a:solidFill>
                  <a:schemeClr val="bg1">
                    <a:lumMod val="50000"/>
                  </a:schemeClr>
                </a:solidFill>
              </a:rPr>
              <a:t>)</a:t>
            </a:r>
            <a:endParaRPr lang="fr-FR" sz="1000" dirty="0" smtClean="0">
              <a:solidFill>
                <a:schemeClr val="tx1">
                  <a:lumMod val="50000"/>
                  <a:lumOff val="50000"/>
                </a:schemeClr>
              </a:solidFill>
            </a:endParaRPr>
          </a:p>
          <a:p>
            <a:endParaRPr lang="fr-FR" sz="1000" dirty="0" smtClean="0">
              <a:solidFill>
                <a:schemeClr val="tx1">
                  <a:lumMod val="50000"/>
                  <a:lumOff val="50000"/>
                </a:schemeClr>
              </a:solidFill>
            </a:endParaRPr>
          </a:p>
          <a:p>
            <a:pPr marL="171450" indent="-171450">
              <a:buFont typeface="Wingdings" panose="05000000000000000000" pitchFamily="2" charset="2"/>
              <a:buChar char="§"/>
            </a:pPr>
            <a:r>
              <a:rPr lang="fr-FR" sz="1200" b="1" dirty="0" smtClean="0">
                <a:solidFill>
                  <a:schemeClr val="tx1">
                    <a:lumMod val="75000"/>
                    <a:lumOff val="25000"/>
                  </a:schemeClr>
                </a:solidFill>
              </a:rPr>
              <a:t>Offre de Bienvenue :  </a:t>
            </a:r>
          </a:p>
          <a:p>
            <a:pPr marL="628650" lvl="1" indent="-171450">
              <a:buFont typeface="Wingdings" panose="05000000000000000000" pitchFamily="2" charset="2"/>
              <a:buChar char="§"/>
            </a:pPr>
            <a:r>
              <a:rPr lang="fr-FR" sz="1000" dirty="0" smtClean="0">
                <a:solidFill>
                  <a:schemeClr val="tx1">
                    <a:lumMod val="50000"/>
                    <a:lumOff val="50000"/>
                  </a:schemeClr>
                </a:solidFill>
              </a:rPr>
              <a:t>De 1 à 6 mois gratuits sur le forfait PRO</a:t>
            </a:r>
            <a:endParaRPr lang="fr-FR" sz="1200" b="1" dirty="0" smtClean="0">
              <a:solidFill>
                <a:schemeClr val="tx1">
                  <a:lumMod val="75000"/>
                  <a:lumOff val="25000"/>
                </a:schemeClr>
              </a:solidFill>
            </a:endParaRPr>
          </a:p>
          <a:p>
            <a:pPr marL="171450" indent="-171450">
              <a:buFont typeface="Wingdings" panose="05000000000000000000" pitchFamily="2" charset="2"/>
              <a:buChar char="§"/>
            </a:pPr>
            <a:endParaRPr lang="fr-FR" sz="1200" b="1" dirty="0" smtClean="0">
              <a:solidFill>
                <a:schemeClr val="tx1">
                  <a:lumMod val="75000"/>
                  <a:lumOff val="25000"/>
                </a:schemeClr>
              </a:solidFill>
            </a:endParaRPr>
          </a:p>
          <a:p>
            <a:pPr marL="628650" lvl="1" indent="-171450">
              <a:buFont typeface="Wingdings" panose="05000000000000000000" pitchFamily="2" charset="2"/>
              <a:buChar char="§"/>
            </a:pPr>
            <a:endParaRPr lang="fr-FR" sz="1000" dirty="0">
              <a:solidFill>
                <a:schemeClr val="tx1">
                  <a:lumMod val="50000"/>
                  <a:lumOff val="50000"/>
                </a:schemeClr>
              </a:solidFill>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sp>
        <p:nvSpPr>
          <p:cNvPr id="74" name="ZoneTexte 73"/>
          <p:cNvSpPr txBox="1"/>
          <p:nvPr/>
        </p:nvSpPr>
        <p:spPr>
          <a:xfrm>
            <a:off x="2682754" y="2072523"/>
            <a:ext cx="4698289" cy="1754326"/>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Univers Banque au quotidien : Fichier Excel Liste des clients PRO. </a:t>
            </a:r>
          </a:p>
          <a:p>
            <a:pPr marL="628650" lvl="1" indent="-171450">
              <a:buFont typeface="Wingdings" panose="05000000000000000000" pitchFamily="2" charset="2"/>
              <a:buChar char="§"/>
            </a:pPr>
            <a:r>
              <a:rPr lang="fr-FR" sz="1000" dirty="0">
                <a:solidFill>
                  <a:schemeClr val="tx1">
                    <a:lumMod val="50000"/>
                    <a:lumOff val="50000"/>
                  </a:schemeClr>
                </a:solidFill>
                <a:cs typeface="Arial" panose="020B0604020202020204" pitchFamily="34" charset="0"/>
              </a:rPr>
              <a:t>Les clients actifs détenant une carte sans forfait (Stock : 334 clients)</a:t>
            </a:r>
          </a:p>
          <a:p>
            <a:pPr marL="628650" lvl="1" indent="-171450">
              <a:buFont typeface="Wingdings" panose="05000000000000000000" pitchFamily="2" charset="2"/>
              <a:buChar char="§"/>
            </a:pPr>
            <a:r>
              <a:rPr lang="fr-FR" sz="1000" dirty="0">
                <a:solidFill>
                  <a:schemeClr val="tx1">
                    <a:lumMod val="50000"/>
                    <a:lumOff val="50000"/>
                  </a:schemeClr>
                </a:solidFill>
                <a:cs typeface="Arial" panose="020B0604020202020204" pitchFamily="34" charset="0"/>
              </a:rPr>
              <a:t>Les clients actifs détenant un forfait sans carte (stock : 1028 clients).</a:t>
            </a:r>
          </a:p>
          <a:p>
            <a:r>
              <a:rPr lang="fr-FR" sz="1200" b="1" dirty="0">
                <a:solidFill>
                  <a:srgbClr val="C00000"/>
                </a:solidFill>
                <a:cs typeface="Arial" panose="020B0604020202020204" pitchFamily="34" charset="0"/>
              </a:rPr>
              <a:t> </a:t>
            </a:r>
            <a:r>
              <a:rPr lang="fr-FR" sz="1200" b="1" dirty="0" smtClean="0">
                <a:solidFill>
                  <a:srgbClr val="C00000"/>
                </a:solidFill>
                <a:cs typeface="Arial" panose="020B0604020202020204" pitchFamily="34" charset="0"/>
              </a:rPr>
              <a:t>   Liste des clients Associations </a:t>
            </a:r>
          </a:p>
          <a:p>
            <a:pPr marL="628650" lvl="1" indent="-171450">
              <a:buFont typeface="Wingdings" panose="05000000000000000000" pitchFamily="2" charset="2"/>
              <a:buChar char="§"/>
            </a:pPr>
            <a:r>
              <a:rPr lang="fr-FR" sz="1000" dirty="0">
                <a:solidFill>
                  <a:schemeClr val="tx1">
                    <a:lumMod val="50000"/>
                    <a:lumOff val="50000"/>
                  </a:schemeClr>
                </a:solidFill>
                <a:cs typeface="Arial" panose="020B0604020202020204" pitchFamily="34" charset="0"/>
              </a:rPr>
              <a:t>Les clients </a:t>
            </a:r>
            <a:r>
              <a:rPr lang="fr-FR" sz="1000" dirty="0" smtClean="0">
                <a:solidFill>
                  <a:schemeClr val="tx1">
                    <a:lumMod val="50000"/>
                    <a:lumOff val="50000"/>
                  </a:schemeClr>
                </a:solidFill>
                <a:cs typeface="Arial" panose="020B0604020202020204" pitchFamily="34" charset="0"/>
              </a:rPr>
              <a:t> </a:t>
            </a:r>
            <a:r>
              <a:rPr lang="fr-FR" sz="1000" dirty="0">
                <a:solidFill>
                  <a:schemeClr val="tx1">
                    <a:lumMod val="50000"/>
                    <a:lumOff val="50000"/>
                  </a:schemeClr>
                </a:solidFill>
                <a:cs typeface="Arial" panose="020B0604020202020204" pitchFamily="34" charset="0"/>
              </a:rPr>
              <a:t>sans forfait (Stock : </a:t>
            </a:r>
            <a:r>
              <a:rPr lang="fr-FR" sz="1000" dirty="0" smtClean="0">
                <a:solidFill>
                  <a:schemeClr val="tx1">
                    <a:lumMod val="50000"/>
                    <a:lumOff val="50000"/>
                  </a:schemeClr>
                </a:solidFill>
                <a:cs typeface="Arial" panose="020B0604020202020204" pitchFamily="34" charset="0"/>
              </a:rPr>
              <a:t>1153 </a:t>
            </a:r>
            <a:r>
              <a:rPr lang="fr-FR" sz="1000" dirty="0">
                <a:solidFill>
                  <a:schemeClr val="tx1">
                    <a:lumMod val="50000"/>
                    <a:lumOff val="50000"/>
                  </a:schemeClr>
                </a:solidFill>
                <a:cs typeface="Arial" panose="020B0604020202020204" pitchFamily="34" charset="0"/>
              </a:rPr>
              <a:t>clients)</a:t>
            </a:r>
          </a:p>
          <a:p>
            <a:pPr marL="628650" lvl="1" indent="-171450">
              <a:buFont typeface="Wingdings" panose="05000000000000000000" pitchFamily="2" charset="2"/>
              <a:buChar char="§"/>
            </a:pPr>
            <a:r>
              <a:rPr lang="fr-FR" sz="1000" dirty="0">
                <a:solidFill>
                  <a:schemeClr val="tx1">
                    <a:lumMod val="50000"/>
                    <a:lumOff val="50000"/>
                  </a:schemeClr>
                </a:solidFill>
                <a:cs typeface="Arial" panose="020B0604020202020204" pitchFamily="34" charset="0"/>
              </a:rPr>
              <a:t>Les clients </a:t>
            </a:r>
            <a:r>
              <a:rPr lang="fr-FR" sz="1000" dirty="0" smtClean="0">
                <a:solidFill>
                  <a:schemeClr val="tx1">
                    <a:lumMod val="50000"/>
                    <a:lumOff val="50000"/>
                  </a:schemeClr>
                </a:solidFill>
                <a:cs typeface="Arial" panose="020B0604020202020204" pitchFamily="34" charset="0"/>
              </a:rPr>
              <a:t>détenant </a:t>
            </a:r>
            <a:r>
              <a:rPr lang="fr-FR" sz="1000" dirty="0">
                <a:solidFill>
                  <a:schemeClr val="tx1">
                    <a:lumMod val="50000"/>
                    <a:lumOff val="50000"/>
                  </a:schemeClr>
                </a:solidFill>
                <a:cs typeface="Arial" panose="020B0604020202020204" pitchFamily="34" charset="0"/>
              </a:rPr>
              <a:t>un forfait sans carte (stock : </a:t>
            </a:r>
            <a:r>
              <a:rPr lang="fr-FR" sz="1000" dirty="0" smtClean="0">
                <a:solidFill>
                  <a:schemeClr val="tx1">
                    <a:lumMod val="50000"/>
                    <a:lumOff val="50000"/>
                  </a:schemeClr>
                </a:solidFill>
                <a:cs typeface="Arial" panose="020B0604020202020204" pitchFamily="34" charset="0"/>
              </a:rPr>
              <a:t>1980 </a:t>
            </a:r>
            <a:r>
              <a:rPr lang="fr-FR" sz="1000" dirty="0">
                <a:solidFill>
                  <a:schemeClr val="tx1">
                    <a:lumMod val="50000"/>
                    <a:lumOff val="50000"/>
                  </a:schemeClr>
                </a:solidFill>
                <a:cs typeface="Arial" panose="020B0604020202020204" pitchFamily="34" charset="0"/>
              </a:rPr>
              <a:t>clients</a:t>
            </a:r>
            <a:r>
              <a:rPr lang="fr-FR" sz="1000" dirty="0" smtClean="0">
                <a:solidFill>
                  <a:schemeClr val="tx1">
                    <a:lumMod val="50000"/>
                    <a:lumOff val="50000"/>
                  </a:schemeClr>
                </a:solidFill>
                <a:cs typeface="Arial" panose="020B0604020202020204" pitchFamily="34" charset="0"/>
              </a:rPr>
              <a:t>).</a:t>
            </a:r>
            <a:endParaRPr lang="fr-FR" sz="1200" b="1" dirty="0">
              <a:solidFill>
                <a:srgbClr val="C00000"/>
              </a:solidFill>
              <a:cs typeface="Arial" panose="020B0604020202020204" pitchFamily="34" charset="0"/>
            </a:endParaRPr>
          </a:p>
          <a:p>
            <a:pPr marL="171450" indent="-171450">
              <a:buFont typeface="Wingdings" panose="05000000000000000000" pitchFamily="2" charset="2"/>
              <a:buChar char="§"/>
            </a:pPr>
            <a:r>
              <a:rPr lang="fr-FR" sz="1200" b="1" dirty="0" smtClean="0">
                <a:solidFill>
                  <a:srgbClr val="C00000"/>
                </a:solidFill>
                <a:cs typeface="Arial" panose="020B0604020202020204" pitchFamily="34" charset="0"/>
              </a:rPr>
              <a:t>Listes des clients ayant une carte </a:t>
            </a:r>
            <a:r>
              <a:rPr lang="fr-FR" sz="1200" b="1" dirty="0" err="1" smtClean="0">
                <a:solidFill>
                  <a:srgbClr val="C00000"/>
                </a:solidFill>
                <a:cs typeface="Arial" panose="020B0604020202020204" pitchFamily="34" charset="0"/>
              </a:rPr>
              <a:t>Sensea</a:t>
            </a:r>
            <a:r>
              <a:rPr lang="fr-FR" sz="1200" b="1" dirty="0" smtClean="0">
                <a:solidFill>
                  <a:srgbClr val="C00000"/>
                </a:solidFill>
                <a:cs typeface="Arial" panose="020B0604020202020204" pitchFamily="34" charset="0"/>
              </a:rPr>
              <a:t> à renouveler </a:t>
            </a:r>
          </a:p>
          <a:p>
            <a:pPr marL="628650" lvl="1" indent="-171450">
              <a:buFont typeface="Wingdings" panose="05000000000000000000" pitchFamily="2" charset="2"/>
              <a:buChar char="§"/>
            </a:pPr>
            <a:r>
              <a:rPr lang="fr-FR" sz="1000" b="1" dirty="0" smtClean="0">
                <a:solidFill>
                  <a:schemeClr val="bg1">
                    <a:lumMod val="50000"/>
                  </a:schemeClr>
                </a:solidFill>
                <a:cs typeface="Arial" panose="020B0604020202020204" pitchFamily="34" charset="0"/>
              </a:rPr>
              <a:t>Clients Pro : 314</a:t>
            </a:r>
          </a:p>
          <a:p>
            <a:pPr marL="628650" lvl="1" indent="-171450">
              <a:buFont typeface="Wingdings" panose="05000000000000000000" pitchFamily="2" charset="2"/>
              <a:buChar char="§"/>
            </a:pPr>
            <a:r>
              <a:rPr lang="fr-FR" sz="1000" b="1" dirty="0" smtClean="0">
                <a:solidFill>
                  <a:schemeClr val="bg1">
                    <a:lumMod val="50000"/>
                  </a:schemeClr>
                </a:solidFill>
                <a:cs typeface="Arial" panose="020B0604020202020204" pitchFamily="34" charset="0"/>
              </a:rPr>
              <a:t>Clients Association : 147</a:t>
            </a:r>
            <a:endParaRPr lang="fr-FR" sz="1000" dirty="0" smtClean="0">
              <a:solidFill>
                <a:schemeClr val="bg1">
                  <a:lumMod val="50000"/>
                </a:schemeClr>
              </a:solidFill>
              <a:cs typeface="Arial" panose="020B0604020202020204" pitchFamily="34" charset="0"/>
            </a:endParaRPr>
          </a:p>
        </p:txBody>
      </p:sp>
      <p:sp>
        <p:nvSpPr>
          <p:cNvPr id="75" name="Rectangle 74"/>
          <p:cNvSpPr/>
          <p:nvPr/>
        </p:nvSpPr>
        <p:spPr>
          <a:xfrm>
            <a:off x="856601" y="2518942"/>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pic>
        <p:nvPicPr>
          <p:cNvPr id="77" name="Image 76"/>
          <p:cNvPicPr/>
          <p:nvPr/>
        </p:nvPicPr>
        <p:blipFill rotWithShape="1">
          <a:blip r:embed="rId7">
            <a:extLst/>
          </a:blip>
          <a:srcRect l="39848" t="44992" r="45767" b="32072"/>
          <a:stretch/>
        </p:blipFill>
        <p:spPr bwMode="auto">
          <a:xfrm>
            <a:off x="2502448" y="4321750"/>
            <a:ext cx="290250" cy="245429"/>
          </a:xfrm>
          <a:prstGeom prst="rect">
            <a:avLst/>
          </a:prstGeom>
          <a:ln>
            <a:noFill/>
          </a:ln>
          <a:extLst>
            <a:ext uri="{53640926-AAD7-44D8-BBD7-CCE9431645EC}">
              <a14:shadowObscured xmlns:a14="http://schemas.microsoft.com/office/drawing/2010/main"/>
            </a:ext>
          </a:extLst>
        </p:spPr>
      </p:pic>
      <p:pic>
        <p:nvPicPr>
          <p:cNvPr id="99" name="Image 98"/>
          <p:cNvPicPr/>
          <p:nvPr/>
        </p:nvPicPr>
        <p:blipFill rotWithShape="1">
          <a:blip r:embed="rId7">
            <a:extLst/>
          </a:blip>
          <a:srcRect l="39848" t="44992" r="45767" b="32072"/>
          <a:stretch/>
        </p:blipFill>
        <p:spPr bwMode="auto">
          <a:xfrm>
            <a:off x="2497544" y="5289653"/>
            <a:ext cx="290250" cy="245429"/>
          </a:xfrm>
          <a:prstGeom prst="rect">
            <a:avLst/>
          </a:prstGeom>
          <a:ln>
            <a:noFill/>
          </a:ln>
          <a:extLst>
            <a:ext uri="{53640926-AAD7-44D8-BBD7-CCE9431645EC}">
              <a14:shadowObscured xmlns:a14="http://schemas.microsoft.com/office/drawing/2010/main"/>
            </a:ext>
          </a:extLst>
        </p:spPr>
      </p:pic>
      <p:graphicFrame>
        <p:nvGraphicFramePr>
          <p:cNvPr id="68" name="Graphique 67"/>
          <p:cNvGraphicFramePr/>
          <p:nvPr>
            <p:extLst/>
          </p:nvPr>
        </p:nvGraphicFramePr>
        <p:xfrm>
          <a:off x="8335406" y="3731243"/>
          <a:ext cx="1997595" cy="206822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153441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0472" y="1062192"/>
            <a:ext cx="7265734" cy="2836703"/>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 Flux</a:t>
            </a:r>
            <a:r>
              <a:rPr lang="fr-FR" sz="1600" b="1" dirty="0" smtClean="0">
                <a:solidFill>
                  <a:srgbClr val="C00000"/>
                </a:solidFill>
              </a:rPr>
              <a:t> Monétique - TPE</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endParaRPr lang="fr-FR" sz="1300" b="0" dirty="0"/>
          </a:p>
        </p:txBody>
      </p:sp>
      <p:grpSp>
        <p:nvGrpSpPr>
          <p:cNvPr id="6" name="Groupe 5"/>
          <p:cNvGrpSpPr/>
          <p:nvPr/>
        </p:nvGrpSpPr>
        <p:grpSpPr>
          <a:xfrm>
            <a:off x="-3425" y="1210710"/>
            <a:ext cx="12195425" cy="5100539"/>
            <a:chOff x="1095131" y="1087501"/>
            <a:chExt cx="10249628" cy="5100539"/>
          </a:xfrm>
        </p:grpSpPr>
        <p:sp>
          <p:nvSpPr>
            <p:cNvPr id="14" name="ZoneTexte 13"/>
            <p:cNvSpPr txBox="1"/>
            <p:nvPr/>
          </p:nvSpPr>
          <p:spPr>
            <a:xfrm>
              <a:off x="3383171" y="1329649"/>
              <a:ext cx="3883886"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TPE à la concurrence </a:t>
              </a:r>
              <a:r>
                <a:rPr lang="fr-FR" sz="1000" dirty="0" smtClean="0">
                  <a:solidFill>
                    <a:schemeClr val="tx1">
                      <a:lumMod val="50000"/>
                      <a:lumOff val="50000"/>
                    </a:schemeClr>
                  </a:solidFill>
                </a:rPr>
                <a:t>(3652)</a:t>
              </a:r>
              <a:endParaRPr lang="fr-FR" sz="1000" dirty="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Ces clients détiennent un TPE à la concurrence. L’objectif est de les équiper en TPE dernière génération</a:t>
              </a:r>
              <a:r>
                <a:rPr lang="fr-FR" sz="1000" dirty="0">
                  <a:solidFill>
                    <a:schemeClr val="tx1">
                      <a:lumMod val="50000"/>
                      <a:lumOff val="50000"/>
                    </a:schemeClr>
                  </a:solidFill>
                  <a:latin typeface="+mj-lt"/>
                  <a:cs typeface="Arial" panose="020B0604020202020204" pitchFamily="34" charset="0"/>
                </a:rPr>
                <a:t> </a:t>
              </a:r>
              <a:r>
                <a:rPr lang="fr-FR" sz="1000" dirty="0" smtClean="0">
                  <a:solidFill>
                    <a:schemeClr val="tx1">
                      <a:lumMod val="50000"/>
                      <a:lumOff val="50000"/>
                    </a:schemeClr>
                  </a:solidFill>
                  <a:latin typeface="+mj-lt"/>
                  <a:cs typeface="Arial" panose="020B0604020202020204" pitchFamily="34" charset="0"/>
                </a:rPr>
                <a:t>(Premium et CE </a:t>
              </a:r>
              <a:r>
                <a:rPr lang="fr-FR" sz="1000" dirty="0" err="1" smtClean="0">
                  <a:solidFill>
                    <a:schemeClr val="tx1">
                      <a:lumMod val="50000"/>
                      <a:lumOff val="50000"/>
                    </a:schemeClr>
                  </a:solidFill>
                  <a:latin typeface="+mj-lt"/>
                  <a:cs typeface="Arial" panose="020B0604020202020204" pitchFamily="34" charset="0"/>
                </a:rPr>
                <a:t>boost</a:t>
              </a:r>
              <a:r>
                <a:rPr lang="fr-FR" sz="1000" dirty="0" smtClean="0">
                  <a:solidFill>
                    <a:schemeClr val="tx1">
                      <a:lumMod val="50000"/>
                      <a:lumOff val="50000"/>
                    </a:schemeClr>
                  </a:solidFill>
                  <a:latin typeface="+mj-lt"/>
                  <a:cs typeface="Arial" panose="020B0604020202020204" pitchFamily="34" charset="0"/>
                </a:rPr>
                <a:t> </a:t>
              </a:r>
              <a:r>
                <a:rPr lang="fr-FR" sz="1000" dirty="0" err="1" smtClean="0">
                  <a:solidFill>
                    <a:schemeClr val="tx1">
                      <a:lumMod val="50000"/>
                      <a:lumOff val="50000"/>
                    </a:schemeClr>
                  </a:solidFill>
                  <a:latin typeface="+mj-lt"/>
                  <a:cs typeface="Arial" panose="020B0604020202020204" pitchFamily="34" charset="0"/>
                </a:rPr>
                <a:t>Pay</a:t>
              </a:r>
              <a:r>
                <a:rPr lang="fr-FR" sz="1000" dirty="0" smtClean="0">
                  <a:solidFill>
                    <a:schemeClr val="tx1">
                      <a:lumMod val="50000"/>
                      <a:lumOff val="50000"/>
                    </a:schemeClr>
                  </a:solidFill>
                  <a:latin typeface="+mj-lt"/>
                  <a:cs typeface="Arial" panose="020B0604020202020204" pitchFamily="34" charset="0"/>
                </a:rPr>
                <a:t> Business).</a:t>
              </a:r>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4292" y="1687703"/>
              <a:ext cx="3650467" cy="1261884"/>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smtClean="0">
                  <a:solidFill>
                    <a:schemeClr val="tx1">
                      <a:lumMod val="50000"/>
                      <a:lumOff val="50000"/>
                    </a:schemeClr>
                  </a:solidFill>
                </a:rPr>
                <a:t>Bénéficier d’une solution d’encaissement « dernière génération » pour dynamiser votre commerce, qu’en dites vous ?</a:t>
              </a:r>
            </a:p>
            <a:p>
              <a:pPr marL="171450" indent="-171450" algn="just">
                <a:spcBef>
                  <a:spcPct val="20000"/>
                </a:spcBef>
                <a:buClr>
                  <a:srgbClr val="C00000"/>
                </a:buClr>
                <a:buFont typeface="Wingdings" panose="05000000000000000000" pitchFamily="2" charset="2"/>
                <a:buChar char="§"/>
              </a:pPr>
              <a:r>
                <a:rPr lang="fr-FR" sz="1000" dirty="0" smtClean="0">
                  <a:solidFill>
                    <a:schemeClr val="tx1">
                      <a:lumMod val="50000"/>
                      <a:lumOff val="50000"/>
                    </a:schemeClr>
                  </a:solidFill>
                </a:rPr>
                <a:t>Simplifier votre activité avec une caisse digitale et des applications utiles  à votre métier intégrées à votre TPE, qu’en pensez vous ?</a:t>
              </a:r>
            </a:p>
            <a:p>
              <a:pPr marL="171450" indent="-171450" algn="just">
                <a:spcBef>
                  <a:spcPct val="20000"/>
                </a:spcBef>
                <a:buClr>
                  <a:srgbClr val="C00000"/>
                </a:buClr>
                <a:buFont typeface="Wingdings" panose="05000000000000000000" pitchFamily="2" charset="2"/>
                <a:buChar char="§"/>
              </a:pPr>
              <a:r>
                <a:rPr lang="fr-FR" sz="1000" dirty="0">
                  <a:solidFill>
                    <a:schemeClr val="bg1">
                      <a:lumMod val="50000"/>
                    </a:schemeClr>
                  </a:solidFill>
                </a:rPr>
                <a:t>Quelle est votre stratégie pour </a:t>
              </a:r>
              <a:r>
                <a:rPr lang="fr-FR" sz="1000" b="1" dirty="0">
                  <a:solidFill>
                    <a:schemeClr val="bg1">
                      <a:lumMod val="50000"/>
                    </a:schemeClr>
                  </a:solidFill>
                </a:rPr>
                <a:t>faire revenir votre clientèle </a:t>
              </a:r>
              <a:r>
                <a:rPr lang="fr-FR" sz="1000" dirty="0">
                  <a:solidFill>
                    <a:schemeClr val="bg1">
                      <a:lumMod val="50000"/>
                    </a:schemeClr>
                  </a:solidFill>
                </a:rPr>
                <a:t>en </a:t>
              </a:r>
              <a:r>
                <a:rPr lang="fr-FR" sz="1000" dirty="0" smtClean="0">
                  <a:solidFill>
                    <a:schemeClr val="bg1">
                      <a:lumMod val="50000"/>
                    </a:schemeClr>
                  </a:solidFill>
                </a:rPr>
                <a:t>boutique ? développer </a:t>
              </a:r>
              <a:r>
                <a:rPr lang="fr-FR" sz="1000" dirty="0">
                  <a:solidFill>
                    <a:schemeClr val="bg1">
                      <a:lumMod val="50000"/>
                    </a:schemeClr>
                  </a:solidFill>
                </a:rPr>
                <a:t>votre clientèle ? </a:t>
              </a:r>
              <a:endParaRPr lang="fr-FR" sz="1000" dirty="0" smtClean="0">
                <a:solidFill>
                  <a:schemeClr val="bg1">
                    <a:lumMod val="50000"/>
                  </a:schemeClr>
                </a:solidFill>
              </a:endParaRPr>
            </a:p>
            <a:p>
              <a:pPr marL="171450" indent="-171450" algn="just">
                <a:spcBef>
                  <a:spcPct val="20000"/>
                </a:spcBef>
                <a:buClr>
                  <a:srgbClr val="C00000"/>
                </a:buClr>
                <a:buFont typeface="Wingdings" panose="05000000000000000000" pitchFamily="2" charset="2"/>
                <a:buChar char="§"/>
              </a:pPr>
              <a:r>
                <a:rPr lang="fr-FR" sz="1000" dirty="0">
                  <a:solidFill>
                    <a:schemeClr val="bg1">
                      <a:lumMod val="50000"/>
                    </a:schemeClr>
                  </a:solidFill>
                </a:rPr>
                <a:t>Comment </a:t>
              </a:r>
              <a:r>
                <a:rPr lang="fr-FR" sz="1000" b="1" dirty="0">
                  <a:solidFill>
                    <a:schemeClr val="bg1">
                      <a:lumMod val="50000"/>
                    </a:schemeClr>
                  </a:solidFill>
                </a:rPr>
                <a:t>communiquez-vous avec vos clients </a:t>
              </a:r>
              <a:r>
                <a:rPr lang="fr-FR" sz="1000" dirty="0" smtClean="0">
                  <a:solidFill>
                    <a:schemeClr val="bg1">
                      <a:lumMod val="50000"/>
                    </a:schemeClr>
                  </a:solidFill>
                </a:rPr>
                <a:t>?</a:t>
              </a:r>
              <a:endParaRPr lang="fr-FR" sz="1000" dirty="0">
                <a:solidFill>
                  <a:schemeClr val="tx1">
                    <a:lumMod val="50000"/>
                    <a:lumOff val="50000"/>
                  </a:schemeClr>
                </a:solidFill>
              </a:endParaRPr>
            </a:p>
          </p:txBody>
        </p:sp>
        <p:sp>
          <p:nvSpPr>
            <p:cNvPr id="25" name="Rectangle 24"/>
            <p:cNvSpPr/>
            <p:nvPr/>
          </p:nvSpPr>
          <p:spPr>
            <a:xfrm>
              <a:off x="8182475" y="1112026"/>
              <a:ext cx="23488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49" name="Rectangle 48"/>
            <p:cNvSpPr/>
            <p:nvPr/>
          </p:nvSpPr>
          <p:spPr>
            <a:xfrm>
              <a:off x="1737996" y="4325968"/>
              <a:ext cx="1583583"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50" name="Picture 9" descr="C:\Users\A2173216\Desktop\offr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5356" y="4366220"/>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3" name="Rectangle à coins arrondis 62"/>
            <p:cNvSpPr/>
            <p:nvPr/>
          </p:nvSpPr>
          <p:spPr>
            <a:xfrm>
              <a:off x="8241999" y="3223253"/>
              <a:ext cx="2609758"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appétents</a:t>
              </a:r>
              <a:endParaRPr lang="fr-FR" sz="1200" b="1" dirty="0">
                <a:solidFill>
                  <a:srgbClr val="C00000"/>
                </a:solidFill>
                <a:latin typeface="+mj-lt"/>
                <a:cs typeface="Arial" panose="020B0604020202020204" pitchFamily="34" charset="0"/>
              </a:endParaRPr>
            </a:p>
          </p:txBody>
        </p:sp>
        <p:sp>
          <p:nvSpPr>
            <p:cNvPr id="40" name="ZoneTexte 39"/>
            <p:cNvSpPr txBox="1"/>
            <p:nvPr/>
          </p:nvSpPr>
          <p:spPr>
            <a:xfrm>
              <a:off x="3373413" y="2047924"/>
              <a:ext cx="3870750"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CE </a:t>
              </a:r>
              <a:r>
                <a:rPr lang="fr-FR" sz="1200" b="1" dirty="0" err="1" smtClean="0">
                  <a:solidFill>
                    <a:schemeClr val="tx1">
                      <a:lumMod val="75000"/>
                      <a:lumOff val="25000"/>
                    </a:schemeClr>
                  </a:solidFill>
                </a:rPr>
                <a:t>boost</a:t>
              </a:r>
              <a:r>
                <a:rPr lang="fr-FR" sz="1200" b="1" dirty="0" smtClean="0">
                  <a:solidFill>
                    <a:schemeClr val="tx1">
                      <a:lumMod val="75000"/>
                      <a:lumOff val="25000"/>
                    </a:schemeClr>
                  </a:solidFill>
                </a:rPr>
                <a:t> </a:t>
              </a:r>
              <a:r>
                <a:rPr lang="fr-FR" sz="1200" b="1" dirty="0" err="1" smtClean="0">
                  <a:solidFill>
                    <a:schemeClr val="tx1">
                      <a:lumMod val="75000"/>
                      <a:lumOff val="25000"/>
                    </a:schemeClr>
                  </a:solidFill>
                </a:rPr>
                <a:t>Pay</a:t>
              </a:r>
              <a:r>
                <a:rPr lang="fr-FR" sz="1200" b="1" dirty="0" smtClean="0">
                  <a:solidFill>
                    <a:schemeClr val="tx1">
                      <a:lumMod val="75000"/>
                      <a:lumOff val="25000"/>
                    </a:schemeClr>
                  </a:solidFill>
                </a:rPr>
                <a:t> Business Beauté </a:t>
              </a:r>
              <a:r>
                <a:rPr lang="fr-FR" sz="1000" dirty="0" smtClean="0">
                  <a:solidFill>
                    <a:schemeClr val="tx1">
                      <a:lumMod val="50000"/>
                      <a:lumOff val="50000"/>
                    </a:schemeClr>
                  </a:solidFill>
                </a:rPr>
                <a:t>(756)</a:t>
              </a:r>
              <a:endParaRPr lang="fr-FR" sz="1000" dirty="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Clients pro coiffeurs, soins, beauté, esthétique.</a:t>
              </a:r>
              <a:endParaRPr lang="fr-FR" sz="1000" dirty="0">
                <a:solidFill>
                  <a:schemeClr val="tx1">
                    <a:lumMod val="50000"/>
                    <a:lumOff val="50000"/>
                  </a:schemeClr>
                </a:solidFill>
                <a:latin typeface="+mj-lt"/>
                <a:cs typeface="Arial" panose="020B0604020202020204" pitchFamily="34" charset="0"/>
              </a:endParaRPr>
            </a:p>
            <a:p>
              <a:pPr marL="179388" lvl="1" algn="just"/>
              <a:r>
                <a:rPr lang="fr-FR" sz="1000" dirty="0">
                  <a:solidFill>
                    <a:schemeClr val="tx1">
                      <a:lumMod val="50000"/>
                      <a:lumOff val="50000"/>
                    </a:schemeClr>
                  </a:solidFill>
                  <a:latin typeface="+mj-lt"/>
                  <a:cs typeface="Arial" panose="020B0604020202020204" pitchFamily="34" charset="0"/>
                </a:rPr>
                <a:t>L’objectif est de les équiper en </a:t>
              </a:r>
              <a:r>
                <a:rPr lang="fr-FR" sz="1000" dirty="0" smtClean="0">
                  <a:solidFill>
                    <a:schemeClr val="tx1">
                      <a:lumMod val="50000"/>
                      <a:lumOff val="50000"/>
                    </a:schemeClr>
                  </a:solidFill>
                  <a:latin typeface="+mj-lt"/>
                  <a:cs typeface="Arial" panose="020B0604020202020204" pitchFamily="34" charset="0"/>
                </a:rPr>
                <a:t> Terminal équipé d’une caisse beauté. </a:t>
              </a:r>
              <a:endParaRPr lang="fr-FR" sz="1000" dirty="0">
                <a:solidFill>
                  <a:schemeClr val="tx1">
                    <a:lumMod val="50000"/>
                    <a:lumOff val="50000"/>
                  </a:schemeClr>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61" name="Rectangle 60">
            <a:hlinkClick r:id="rId4"/>
          </p:cNvPr>
          <p:cNvSpPr/>
          <p:nvPr/>
        </p:nvSpPr>
        <p:spPr>
          <a:xfrm>
            <a:off x="2655134" y="642298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 action="ppaction://noaction"/>
          </p:cNvPr>
          <p:cNvSpPr/>
          <p:nvPr/>
        </p:nvSpPr>
        <p:spPr>
          <a:xfrm>
            <a:off x="4887382" y="642298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8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4306760" y="642298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a:hlinkClick r:id="rId6"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6539008" y="642298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4434" y="3950947"/>
            <a:ext cx="1270733" cy="707886"/>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Sur 11 561 clients actifs en CEGEE, 67 % ne détiennent pas de TPE.</a:t>
            </a:r>
          </a:p>
        </p:txBody>
      </p:sp>
      <p:sp>
        <p:nvSpPr>
          <p:cNvPr id="236" name="Rectangle 235"/>
          <p:cNvSpPr/>
          <p:nvPr/>
        </p:nvSpPr>
        <p:spPr>
          <a:xfrm>
            <a:off x="2707368" y="4273336"/>
            <a:ext cx="4701563" cy="1569660"/>
          </a:xfrm>
          <a:prstGeom prst="rect">
            <a:avLst/>
          </a:prstGeom>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Offres TPE « spécial challenge »</a:t>
            </a:r>
          </a:p>
          <a:p>
            <a:pPr marL="628650" lvl="1" indent="-171450">
              <a:buFont typeface="Wingdings" panose="05000000000000000000" pitchFamily="2" charset="2"/>
              <a:buChar char="§"/>
            </a:pPr>
            <a:r>
              <a:rPr lang="fr-FR" sz="1000" dirty="0" smtClean="0">
                <a:solidFill>
                  <a:schemeClr val="tx1">
                    <a:lumMod val="50000"/>
                    <a:lumOff val="50000"/>
                  </a:schemeClr>
                </a:solidFill>
              </a:rPr>
              <a:t>7 mois offerts (y compris offre </a:t>
            </a:r>
            <a:r>
              <a:rPr lang="fr-FR" sz="1000" dirty="0">
                <a:solidFill>
                  <a:schemeClr val="tx1">
                    <a:lumMod val="50000"/>
                    <a:lumOff val="50000"/>
                  </a:schemeClr>
                </a:solidFill>
              </a:rPr>
              <a:t>de </a:t>
            </a:r>
            <a:r>
              <a:rPr lang="fr-FR" sz="1000" dirty="0" smtClean="0">
                <a:solidFill>
                  <a:schemeClr val="tx1">
                    <a:lumMod val="50000"/>
                    <a:lumOff val="50000"/>
                  </a:schemeClr>
                </a:solidFill>
              </a:rPr>
              <a:t>bienvenue) sur les TPE Premium (engagement 48 mois) </a:t>
            </a:r>
          </a:p>
          <a:p>
            <a:pPr marL="628650" lvl="1" indent="-171450">
              <a:buFont typeface="Wingdings" panose="05000000000000000000" pitchFamily="2" charset="2"/>
              <a:buChar char="§"/>
            </a:pPr>
            <a:r>
              <a:rPr lang="fr-FR" sz="1000" dirty="0">
                <a:solidFill>
                  <a:schemeClr val="tx1">
                    <a:lumMod val="50000"/>
                    <a:lumOff val="50000"/>
                  </a:schemeClr>
                </a:solidFill>
              </a:rPr>
              <a:t>6 mois offerts </a:t>
            </a:r>
            <a:r>
              <a:rPr lang="fr-FR" sz="1000" dirty="0" smtClean="0">
                <a:solidFill>
                  <a:schemeClr val="tx1">
                    <a:lumMod val="50000"/>
                    <a:lumOff val="50000"/>
                  </a:schemeClr>
                </a:solidFill>
              </a:rPr>
              <a:t>(y compris offre </a:t>
            </a:r>
            <a:r>
              <a:rPr lang="fr-FR" sz="1000" dirty="0">
                <a:solidFill>
                  <a:schemeClr val="tx1">
                    <a:lumMod val="50000"/>
                    <a:lumOff val="50000"/>
                  </a:schemeClr>
                </a:solidFill>
              </a:rPr>
              <a:t>de </a:t>
            </a:r>
            <a:r>
              <a:rPr lang="fr-FR" sz="1000" dirty="0" smtClean="0">
                <a:solidFill>
                  <a:schemeClr val="tx1">
                    <a:lumMod val="50000"/>
                    <a:lumOff val="50000"/>
                  </a:schemeClr>
                </a:solidFill>
              </a:rPr>
              <a:t>bienvenue) sur tous les autres TPE (santé, IP, GPRS) (engagement 48 mois)</a:t>
            </a:r>
          </a:p>
          <a:p>
            <a:endParaRPr lang="fr-FR" sz="1000" dirty="0" smtClean="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Ce </a:t>
            </a:r>
            <a:r>
              <a:rPr lang="fr-FR" sz="1200" b="1" dirty="0" err="1">
                <a:solidFill>
                  <a:schemeClr val="tx1">
                    <a:lumMod val="75000"/>
                    <a:lumOff val="25000"/>
                  </a:schemeClr>
                </a:solidFill>
              </a:rPr>
              <a:t>Boost</a:t>
            </a:r>
            <a:r>
              <a:rPr lang="fr-FR" sz="1200" b="1" dirty="0">
                <a:solidFill>
                  <a:schemeClr val="tx1">
                    <a:lumMod val="75000"/>
                    <a:lumOff val="25000"/>
                  </a:schemeClr>
                </a:solidFill>
              </a:rPr>
              <a:t> </a:t>
            </a:r>
            <a:r>
              <a:rPr lang="fr-FR" sz="1200" b="1" dirty="0" err="1">
                <a:solidFill>
                  <a:schemeClr val="tx1">
                    <a:lumMod val="75000"/>
                    <a:lumOff val="25000"/>
                  </a:schemeClr>
                </a:solidFill>
              </a:rPr>
              <a:t>Pay</a:t>
            </a:r>
            <a:r>
              <a:rPr lang="fr-FR" sz="1200" b="1" dirty="0">
                <a:solidFill>
                  <a:schemeClr val="tx1">
                    <a:lumMod val="75000"/>
                    <a:lumOff val="25000"/>
                  </a:schemeClr>
                </a:solidFill>
              </a:rPr>
              <a:t> Business </a:t>
            </a:r>
            <a:r>
              <a:rPr lang="fr-FR" sz="1200" b="1" dirty="0" smtClean="0">
                <a:solidFill>
                  <a:schemeClr val="tx1">
                    <a:lumMod val="75000"/>
                    <a:lumOff val="25000"/>
                  </a:schemeClr>
                </a:solidFill>
              </a:rPr>
              <a:t>« spécial challenge »:  </a:t>
            </a:r>
          </a:p>
          <a:p>
            <a:pPr marL="628650" lvl="1" indent="-171450">
              <a:buFont typeface="Wingdings" panose="05000000000000000000" pitchFamily="2" charset="2"/>
              <a:buChar char="§"/>
            </a:pPr>
            <a:r>
              <a:rPr lang="fr-FR" sz="1000" dirty="0" smtClean="0">
                <a:solidFill>
                  <a:schemeClr val="tx1">
                    <a:lumMod val="50000"/>
                    <a:lumOff val="50000"/>
                  </a:schemeClr>
                </a:solidFill>
              </a:rPr>
              <a:t>4 </a:t>
            </a:r>
            <a:r>
              <a:rPr lang="fr-FR" sz="1000" dirty="0">
                <a:solidFill>
                  <a:schemeClr val="tx1">
                    <a:lumMod val="50000"/>
                    <a:lumOff val="50000"/>
                  </a:schemeClr>
                </a:solidFill>
              </a:rPr>
              <a:t>mois </a:t>
            </a:r>
            <a:r>
              <a:rPr lang="fr-FR" sz="1000" dirty="0" smtClean="0">
                <a:solidFill>
                  <a:schemeClr val="tx1">
                    <a:lumMod val="50000"/>
                    <a:lumOff val="50000"/>
                  </a:schemeClr>
                </a:solidFill>
              </a:rPr>
              <a:t>offerts (y compris offre de bienvenue). </a:t>
            </a:r>
            <a:endParaRPr lang="fr-FR" sz="1200" b="1" dirty="0" smtClean="0">
              <a:solidFill>
                <a:schemeClr val="tx1">
                  <a:lumMod val="75000"/>
                  <a:lumOff val="25000"/>
                </a:schemeClr>
              </a:solidFill>
            </a:endParaRPr>
          </a:p>
          <a:p>
            <a:pPr marL="171450" indent="-171450">
              <a:buFont typeface="Wingdings" panose="05000000000000000000" pitchFamily="2" charset="2"/>
              <a:buChar char="§"/>
            </a:pPr>
            <a:endParaRPr lang="fr-FR" sz="1200" b="1" dirty="0" smtClean="0">
              <a:solidFill>
                <a:schemeClr val="tx1">
                  <a:lumMod val="75000"/>
                  <a:lumOff val="25000"/>
                </a:schemeClr>
              </a:solidFill>
            </a:endParaRPr>
          </a:p>
        </p:txBody>
      </p:sp>
      <p:sp>
        <p:nvSpPr>
          <p:cNvPr id="238" name="ZoneTexte 237"/>
          <p:cNvSpPr txBox="1"/>
          <p:nvPr/>
        </p:nvSpPr>
        <p:spPr>
          <a:xfrm>
            <a:off x="2708725" y="2343848"/>
            <a:ext cx="4625875" cy="246221"/>
          </a:xfrm>
          <a:prstGeom prst="rect">
            <a:avLst/>
          </a:prstGeom>
          <a:noFill/>
        </p:spPr>
        <p:txBody>
          <a:bodyPr wrap="square" rtlCol="0">
            <a:spAutoFit/>
          </a:bodyPr>
          <a:lstStyle/>
          <a:p>
            <a:pPr marL="171450" indent="-171450">
              <a:buFont typeface="Wingdings" panose="05000000000000000000" pitchFamily="2" charset="2"/>
              <a:buChar char="§"/>
            </a:pPr>
            <a:endParaRPr lang="fr-FR" sz="1000" dirty="0">
              <a:solidFill>
                <a:schemeClr val="tx1">
                  <a:lumMod val="50000"/>
                  <a:lumOff val="50000"/>
                </a:schemeClr>
              </a:solidFill>
              <a:latin typeface="+mj-lt"/>
              <a:cs typeface="Arial" panose="020B0604020202020204" pitchFamily="34" charset="0"/>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sp>
        <p:nvSpPr>
          <p:cNvPr id="74" name="ZoneTexte 73"/>
          <p:cNvSpPr txBox="1"/>
          <p:nvPr/>
        </p:nvSpPr>
        <p:spPr>
          <a:xfrm>
            <a:off x="2730769" y="3380285"/>
            <a:ext cx="4698289" cy="46166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sans Univers Flux : Fichier Excel Liste des clients PRO. </a:t>
            </a:r>
            <a:r>
              <a:rPr lang="fr-FR" sz="1000" dirty="0" smtClean="0">
                <a:solidFill>
                  <a:schemeClr val="tx1">
                    <a:lumMod val="50000"/>
                    <a:lumOff val="50000"/>
                  </a:schemeClr>
                </a:solidFill>
                <a:cs typeface="Arial" panose="020B0604020202020204" pitchFamily="34" charset="0"/>
              </a:rPr>
              <a:t>Vous pouvez filtrer et trier vos clients non équipés en TPE.</a:t>
            </a:r>
            <a:endParaRPr lang="fr-FR" sz="1000" dirty="0">
              <a:solidFill>
                <a:srgbClr val="C00000"/>
              </a:solidFill>
              <a:latin typeface="+mj-lt"/>
              <a:cs typeface="Arial" panose="020B0604020202020204" pitchFamily="34" charset="0"/>
            </a:endParaRPr>
          </a:p>
        </p:txBody>
      </p:sp>
      <p:sp>
        <p:nvSpPr>
          <p:cNvPr id="75" name="Rectangle 74"/>
          <p:cNvSpPr/>
          <p:nvPr/>
        </p:nvSpPr>
        <p:spPr>
          <a:xfrm>
            <a:off x="856601" y="3352891"/>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graphicFrame>
        <p:nvGraphicFramePr>
          <p:cNvPr id="76" name="Graphique 75"/>
          <p:cNvGraphicFramePr/>
          <p:nvPr>
            <p:extLst/>
          </p:nvPr>
        </p:nvGraphicFramePr>
        <p:xfrm>
          <a:off x="8335406" y="3731243"/>
          <a:ext cx="1997595" cy="2068229"/>
        </p:xfrm>
        <a:graphic>
          <a:graphicData uri="http://schemas.openxmlformats.org/drawingml/2006/chart">
            <c:chart xmlns:c="http://schemas.openxmlformats.org/drawingml/2006/chart" xmlns:r="http://schemas.openxmlformats.org/officeDocument/2006/relationships" r:id="rId7"/>
          </a:graphicData>
        </a:graphic>
      </p:graphicFrame>
      <p:pic>
        <p:nvPicPr>
          <p:cNvPr id="77" name="Image 76"/>
          <p:cNvPicPr/>
          <p:nvPr/>
        </p:nvPicPr>
        <p:blipFill rotWithShape="1">
          <a:blip r:embed="rId8">
            <a:extLst/>
          </a:blip>
          <a:srcRect l="39848" t="44992" r="45767" b="32072"/>
          <a:stretch/>
        </p:blipFill>
        <p:spPr bwMode="auto">
          <a:xfrm>
            <a:off x="2502448" y="4321750"/>
            <a:ext cx="290250" cy="245429"/>
          </a:xfrm>
          <a:prstGeom prst="rect">
            <a:avLst/>
          </a:prstGeom>
          <a:ln>
            <a:noFill/>
          </a:ln>
          <a:extLst>
            <a:ext uri="{53640926-AAD7-44D8-BBD7-CCE9431645EC}">
              <a14:shadowObscured xmlns:a14="http://schemas.microsoft.com/office/drawing/2010/main"/>
            </a:ext>
          </a:extLst>
        </p:spPr>
      </p:pic>
      <p:pic>
        <p:nvPicPr>
          <p:cNvPr id="99" name="Image 98"/>
          <p:cNvPicPr/>
          <p:nvPr/>
        </p:nvPicPr>
        <p:blipFill rotWithShape="1">
          <a:blip r:embed="rId8">
            <a:extLst/>
          </a:blip>
          <a:srcRect l="39848" t="44992" r="45767" b="32072"/>
          <a:stretch/>
        </p:blipFill>
        <p:spPr bwMode="auto">
          <a:xfrm>
            <a:off x="2497544" y="5289653"/>
            <a:ext cx="290250" cy="245429"/>
          </a:xfrm>
          <a:prstGeom prst="rect">
            <a:avLst/>
          </a:prstGeom>
          <a:ln>
            <a:noFill/>
          </a:ln>
          <a:extLst>
            <a:ext uri="{53640926-AAD7-44D8-BBD7-CCE9431645EC}">
              <a14:shadowObscured xmlns:a14="http://schemas.microsoft.com/office/drawing/2010/main"/>
            </a:ext>
          </a:extLst>
        </p:spPr>
      </p:pic>
      <p:pic>
        <p:nvPicPr>
          <p:cNvPr id="106" name="Image 105"/>
          <p:cNvPicPr>
            <a:picLocks noChangeAspect="1"/>
          </p:cNvPicPr>
          <p:nvPr/>
        </p:nvPicPr>
        <p:blipFill>
          <a:blip r:embed="rId9" cstate="print">
            <a:extLst>
              <a:ext uri="{BEBA8EAE-BF5A-486C-A8C5-ECC9F3942E4B}">
                <a14:imgProps xmlns:a14="http://schemas.microsoft.com/office/drawing/2010/main">
                  <a14:imgLayer r:embed="rId10">
                    <a14:imgEffect>
                      <a14:backgroundRemoval t="9896" b="89844" l="0" r="100000"/>
                    </a14:imgEffect>
                  </a14:imgLayer>
                </a14:imgProps>
              </a:ext>
              <a:ext uri="{28A0092B-C50C-407E-A947-70E740481C1C}">
                <a14:useLocalDpi xmlns:a14="http://schemas.microsoft.com/office/drawing/2010/main" val="0"/>
              </a:ext>
            </a:extLst>
          </a:blip>
          <a:stretch>
            <a:fillRect/>
          </a:stretch>
        </p:blipFill>
        <p:spPr>
          <a:xfrm rot="20451306">
            <a:off x="2700727" y="4658997"/>
            <a:ext cx="344469" cy="275575"/>
          </a:xfrm>
          <a:prstGeom prst="rect">
            <a:avLst/>
          </a:prstGeom>
        </p:spPr>
      </p:pic>
      <p:pic>
        <p:nvPicPr>
          <p:cNvPr id="107" name="Image 106"/>
          <p:cNvPicPr>
            <a:picLocks noChangeAspect="1"/>
          </p:cNvPicPr>
          <p:nvPr/>
        </p:nvPicPr>
        <p:blipFill>
          <a:blip r:embed="rId9" cstate="print">
            <a:extLst>
              <a:ext uri="{BEBA8EAE-BF5A-486C-A8C5-ECC9F3942E4B}">
                <a14:imgProps xmlns:a14="http://schemas.microsoft.com/office/drawing/2010/main">
                  <a14:imgLayer r:embed="rId10">
                    <a14:imgEffect>
                      <a14:backgroundRemoval t="9896" b="89844" l="0" r="100000"/>
                    </a14:imgEffect>
                  </a14:imgLayer>
                </a14:imgProps>
              </a:ext>
              <a:ext uri="{28A0092B-C50C-407E-A947-70E740481C1C}">
                <a14:useLocalDpi xmlns:a14="http://schemas.microsoft.com/office/drawing/2010/main" val="0"/>
              </a:ext>
            </a:extLst>
          </a:blip>
          <a:stretch>
            <a:fillRect/>
          </a:stretch>
        </p:blipFill>
        <p:spPr>
          <a:xfrm rot="20451306">
            <a:off x="2718831" y="5475031"/>
            <a:ext cx="344469" cy="275575"/>
          </a:xfrm>
          <a:prstGeom prst="rect">
            <a:avLst/>
          </a:prstGeom>
        </p:spPr>
      </p:pic>
    </p:spTree>
    <p:extLst>
      <p:ext uri="{BB962C8B-B14F-4D97-AF65-F5344CB8AC3E}">
        <p14:creationId xmlns:p14="http://schemas.microsoft.com/office/powerpoint/2010/main" val="227706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0472" y="1062192"/>
            <a:ext cx="7265734" cy="2675804"/>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 Flux</a:t>
            </a:r>
            <a:r>
              <a:rPr lang="fr-FR" sz="1600" b="1" dirty="0" smtClean="0">
                <a:solidFill>
                  <a:srgbClr val="C00000"/>
                </a:solidFill>
              </a:rPr>
              <a:t> Monétique – E-commerce</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endParaRPr lang="fr-FR" sz="1300" b="0" dirty="0"/>
          </a:p>
        </p:txBody>
      </p:sp>
      <p:grpSp>
        <p:nvGrpSpPr>
          <p:cNvPr id="6" name="Groupe 5"/>
          <p:cNvGrpSpPr/>
          <p:nvPr/>
        </p:nvGrpSpPr>
        <p:grpSpPr>
          <a:xfrm>
            <a:off x="-3425" y="1210710"/>
            <a:ext cx="12014940" cy="5100539"/>
            <a:chOff x="1095131" y="1087501"/>
            <a:chExt cx="10097940" cy="5100539"/>
          </a:xfrm>
        </p:grpSpPr>
        <p:sp>
          <p:nvSpPr>
            <p:cNvPr id="18" name="ZoneTexte 17"/>
            <p:cNvSpPr txBox="1"/>
            <p:nvPr/>
          </p:nvSpPr>
          <p:spPr>
            <a:xfrm>
              <a:off x="7694292" y="1687703"/>
              <a:ext cx="3498779" cy="1261884"/>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bg1">
                      <a:lumMod val="50000"/>
                    </a:schemeClr>
                  </a:solidFill>
                </a:rPr>
                <a:t>Quel a été l’impact du confinement sur votre activité </a:t>
              </a:r>
              <a:r>
                <a:rPr lang="fr-FR" sz="1000" dirty="0" smtClean="0">
                  <a:solidFill>
                    <a:schemeClr val="bg1">
                      <a:lumMod val="50000"/>
                    </a:schemeClr>
                  </a:solidFill>
                </a:rPr>
                <a:t> (</a:t>
              </a:r>
              <a:r>
                <a:rPr lang="fr-FR" sz="1000" dirty="0">
                  <a:solidFill>
                    <a:schemeClr val="bg1">
                      <a:lumMod val="50000"/>
                    </a:schemeClr>
                  </a:solidFill>
                </a:rPr>
                <a:t>fréquentation, fermeture, …) ?</a:t>
              </a:r>
            </a:p>
            <a:p>
              <a:pPr marL="171450" indent="-171450" algn="just">
                <a:spcBef>
                  <a:spcPct val="20000"/>
                </a:spcBef>
                <a:buClr>
                  <a:srgbClr val="C00000"/>
                </a:buClr>
                <a:buFont typeface="Wingdings" panose="05000000000000000000" pitchFamily="2" charset="2"/>
                <a:buChar char="§"/>
              </a:pPr>
              <a:r>
                <a:rPr lang="fr-FR" sz="1000" dirty="0" smtClean="0">
                  <a:solidFill>
                    <a:schemeClr val="bg1">
                      <a:lumMod val="50000"/>
                    </a:schemeClr>
                  </a:solidFill>
                </a:rPr>
                <a:t>Avez-vous </a:t>
              </a:r>
              <a:r>
                <a:rPr lang="fr-FR" sz="1000" dirty="0">
                  <a:solidFill>
                    <a:schemeClr val="bg1">
                      <a:lumMod val="50000"/>
                    </a:schemeClr>
                  </a:solidFill>
                </a:rPr>
                <a:t>pensé à maintenir votre activité via internet / </a:t>
              </a:r>
              <a:br>
                <a:rPr lang="fr-FR" sz="1000" dirty="0">
                  <a:solidFill>
                    <a:schemeClr val="bg1">
                      <a:lumMod val="50000"/>
                    </a:schemeClr>
                  </a:solidFill>
                </a:rPr>
              </a:br>
              <a:r>
                <a:rPr lang="fr-FR" sz="1000" dirty="0">
                  <a:solidFill>
                    <a:schemeClr val="bg1">
                      <a:lumMod val="50000"/>
                    </a:schemeClr>
                  </a:solidFill>
                </a:rPr>
                <a:t>à distance ? </a:t>
              </a:r>
              <a:endParaRPr lang="fr-FR" sz="1000" dirty="0" smtClean="0">
                <a:solidFill>
                  <a:schemeClr val="bg1">
                    <a:lumMod val="50000"/>
                  </a:schemeClr>
                </a:solidFill>
              </a:endParaRPr>
            </a:p>
            <a:p>
              <a:pPr marL="171450" indent="-171450" algn="just">
                <a:spcBef>
                  <a:spcPct val="20000"/>
                </a:spcBef>
                <a:buClr>
                  <a:srgbClr val="C00000"/>
                </a:buClr>
                <a:buFont typeface="Wingdings" panose="05000000000000000000" pitchFamily="2" charset="2"/>
                <a:buChar char="§"/>
              </a:pPr>
              <a:r>
                <a:rPr lang="fr-FR" sz="1000" dirty="0">
                  <a:solidFill>
                    <a:schemeClr val="bg1">
                      <a:lumMod val="50000"/>
                    </a:schemeClr>
                  </a:solidFill>
                </a:rPr>
                <a:t>Possédez-vous un site vitrine</a:t>
              </a:r>
              <a:r>
                <a:rPr lang="fr-FR" sz="1000" baseline="30000" dirty="0">
                  <a:solidFill>
                    <a:schemeClr val="bg1">
                      <a:lumMod val="50000"/>
                    </a:schemeClr>
                  </a:solidFill>
                </a:rPr>
                <a:t>(1)</a:t>
              </a:r>
              <a:r>
                <a:rPr lang="fr-FR" sz="1000" dirty="0">
                  <a:solidFill>
                    <a:schemeClr val="bg1">
                      <a:lumMod val="50000"/>
                    </a:schemeClr>
                  </a:solidFill>
                </a:rPr>
                <a:t> ? site e-commerce</a:t>
              </a:r>
              <a:r>
                <a:rPr lang="fr-FR" sz="1000" baseline="30000" dirty="0">
                  <a:solidFill>
                    <a:schemeClr val="bg1">
                      <a:lumMod val="50000"/>
                    </a:schemeClr>
                  </a:solidFill>
                </a:rPr>
                <a:t>(2)</a:t>
              </a:r>
              <a:r>
                <a:rPr lang="fr-FR" sz="1000" dirty="0">
                  <a:solidFill>
                    <a:schemeClr val="bg1">
                      <a:lumMod val="50000"/>
                    </a:schemeClr>
                  </a:solidFill>
                </a:rPr>
                <a:t> ? </a:t>
              </a:r>
              <a:endParaRPr lang="fr-FR" sz="1000" dirty="0" smtClean="0">
                <a:solidFill>
                  <a:schemeClr val="bg1">
                    <a:lumMod val="50000"/>
                  </a:schemeClr>
                </a:solidFill>
              </a:endParaRPr>
            </a:p>
            <a:p>
              <a:pPr marL="171450" indent="-171450" algn="just">
                <a:spcBef>
                  <a:spcPct val="20000"/>
                </a:spcBef>
                <a:buClr>
                  <a:srgbClr val="C00000"/>
                </a:buClr>
                <a:buFont typeface="Wingdings" panose="05000000000000000000" pitchFamily="2" charset="2"/>
                <a:buChar char="§"/>
              </a:pPr>
              <a:r>
                <a:rPr lang="fr-FR" sz="1000" dirty="0">
                  <a:solidFill>
                    <a:schemeClr val="bg1">
                      <a:lumMod val="50000"/>
                    </a:schemeClr>
                  </a:solidFill>
                </a:rPr>
                <a:t>Souhaitez-vous proposer de nouveaux services à vos clients (Click and </a:t>
              </a:r>
              <a:r>
                <a:rPr lang="fr-FR" sz="1000" dirty="0" err="1" smtClean="0">
                  <a:solidFill>
                    <a:schemeClr val="bg1">
                      <a:lumMod val="50000"/>
                    </a:schemeClr>
                  </a:solidFill>
                </a:rPr>
                <a:t>Collect</a:t>
              </a:r>
              <a:r>
                <a:rPr lang="fr-FR" sz="1000" dirty="0" smtClean="0">
                  <a:solidFill>
                    <a:schemeClr val="bg1">
                      <a:lumMod val="50000"/>
                    </a:schemeClr>
                  </a:solidFill>
                </a:rPr>
                <a:t>, </a:t>
              </a:r>
              <a:r>
                <a:rPr lang="fr-FR" sz="1000" dirty="0">
                  <a:solidFill>
                    <a:schemeClr val="bg1">
                      <a:lumMod val="50000"/>
                    </a:schemeClr>
                  </a:solidFill>
                </a:rPr>
                <a:t>livraison, commande par téléphone, …) </a:t>
              </a:r>
              <a:r>
                <a:rPr lang="fr-FR" sz="1000" dirty="0" smtClean="0">
                  <a:solidFill>
                    <a:schemeClr val="bg1">
                      <a:lumMod val="50000"/>
                    </a:schemeClr>
                  </a:solidFill>
                </a:rPr>
                <a:t>?</a:t>
              </a:r>
              <a:endParaRPr lang="fr-FR" sz="1000" dirty="0">
                <a:solidFill>
                  <a:schemeClr val="bg1">
                    <a:lumMod val="50000"/>
                  </a:schemeClr>
                </a:solidFill>
              </a:endParaRPr>
            </a:p>
          </p:txBody>
        </p:sp>
        <p:sp>
          <p:nvSpPr>
            <p:cNvPr id="25" name="Rectangle 24"/>
            <p:cNvSpPr/>
            <p:nvPr/>
          </p:nvSpPr>
          <p:spPr>
            <a:xfrm>
              <a:off x="8182475" y="1112026"/>
              <a:ext cx="23488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49" name="Rectangle 48"/>
            <p:cNvSpPr/>
            <p:nvPr/>
          </p:nvSpPr>
          <p:spPr>
            <a:xfrm>
              <a:off x="1737996" y="4325968"/>
              <a:ext cx="1583583"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50" name="Picture 9" descr="C:\Users\A2173216\Desktop\offr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5356" y="4366220"/>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3" name="Rectangle à coins arrondis 62"/>
            <p:cNvSpPr/>
            <p:nvPr/>
          </p:nvSpPr>
          <p:spPr>
            <a:xfrm>
              <a:off x="8241999" y="3223253"/>
              <a:ext cx="2609758"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a:t>
              </a:r>
              <a:r>
                <a:rPr lang="fr-FR" sz="1200" b="1" dirty="0" smtClean="0">
                  <a:solidFill>
                    <a:srgbClr val="C00000"/>
                  </a:solidFill>
                  <a:latin typeface="+mj-lt"/>
                  <a:cs typeface="Arial" panose="020B0604020202020204" pitchFamily="34" charset="0"/>
                </a:rPr>
                <a:t>	s</a:t>
              </a:r>
              <a:endParaRPr lang="fr-FR" sz="1200" b="1" dirty="0">
                <a:solidFill>
                  <a:srgbClr val="C00000"/>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61" name="Rectangle 60">
            <a:hlinkClick r:id="rId4"/>
          </p:cNvPr>
          <p:cNvSpPr/>
          <p:nvPr/>
        </p:nvSpPr>
        <p:spPr>
          <a:xfrm>
            <a:off x="2445670" y="640125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 action="ppaction://noaction"/>
          </p:cNvPr>
          <p:cNvSpPr/>
          <p:nvPr/>
        </p:nvSpPr>
        <p:spPr>
          <a:xfrm>
            <a:off x="4677918" y="640125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8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4097296" y="640125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a:hlinkClick r:id="rId6"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6329544" y="640125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4434" y="3950947"/>
            <a:ext cx="1442677" cy="861774"/>
          </a:xfrm>
          <a:prstGeom prst="rect">
            <a:avLst/>
          </a:prstGeom>
          <a:solidFill>
            <a:schemeClr val="bg1"/>
          </a:solidFill>
        </p:spPr>
        <p:txBody>
          <a:bodyPr wrap="square" rtlCol="0">
            <a:spAutoFit/>
          </a:bodyPr>
          <a:lstStyle/>
          <a:p>
            <a:pPr algn="just">
              <a:spcBef>
                <a:spcPct val="20000"/>
              </a:spcBef>
              <a:buClr>
                <a:srgbClr val="C00000"/>
              </a:buClr>
            </a:pPr>
            <a:r>
              <a:rPr lang="fr-FR" sz="1000" dirty="0">
                <a:solidFill>
                  <a:schemeClr val="tx1">
                    <a:lumMod val="50000"/>
                    <a:lumOff val="50000"/>
                  </a:schemeClr>
                </a:solidFill>
              </a:rPr>
              <a:t>Sur 11 561 clients actifs en CEGEE, </a:t>
            </a:r>
            <a:r>
              <a:rPr lang="fr-FR" sz="1000" dirty="0" smtClean="0">
                <a:solidFill>
                  <a:schemeClr val="tx1">
                    <a:lumMod val="50000"/>
                    <a:lumOff val="50000"/>
                  </a:schemeClr>
                </a:solidFill>
              </a:rPr>
              <a:t>2 </a:t>
            </a:r>
            <a:r>
              <a:rPr lang="fr-FR" sz="1000" dirty="0">
                <a:solidFill>
                  <a:schemeClr val="tx1">
                    <a:lumMod val="50000"/>
                    <a:lumOff val="50000"/>
                  </a:schemeClr>
                </a:solidFill>
              </a:rPr>
              <a:t>% </a:t>
            </a:r>
            <a:r>
              <a:rPr lang="fr-FR" sz="1000" dirty="0" smtClean="0">
                <a:solidFill>
                  <a:schemeClr val="tx1">
                    <a:lumMod val="50000"/>
                    <a:lumOff val="50000"/>
                  </a:schemeClr>
                </a:solidFill>
              </a:rPr>
              <a:t>sont équipés d’une solution e-commerce en nos livres.</a:t>
            </a:r>
            <a:endParaRPr lang="fr-FR" sz="1000" dirty="0">
              <a:solidFill>
                <a:schemeClr val="tx1">
                  <a:lumMod val="50000"/>
                  <a:lumOff val="50000"/>
                </a:schemeClr>
              </a:solidFill>
            </a:endParaRPr>
          </a:p>
        </p:txBody>
      </p:sp>
      <p:sp>
        <p:nvSpPr>
          <p:cNvPr id="237" name="Rectangle 236"/>
          <p:cNvSpPr/>
          <p:nvPr/>
        </p:nvSpPr>
        <p:spPr>
          <a:xfrm>
            <a:off x="2706262" y="4357308"/>
            <a:ext cx="4658714" cy="1862048"/>
          </a:xfrm>
          <a:prstGeom prst="rect">
            <a:avLst/>
          </a:prstGeom>
          <a:noFill/>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Offre solution de paiement « spécial challenge » :  </a:t>
            </a:r>
          </a:p>
          <a:p>
            <a:pPr marL="628650" lvl="1" indent="-171450">
              <a:buFont typeface="Wingdings" panose="05000000000000000000" pitchFamily="2" charset="2"/>
              <a:buChar char="§"/>
            </a:pPr>
            <a:r>
              <a:rPr lang="fr-FR" sz="1000" dirty="0" smtClean="0">
                <a:solidFill>
                  <a:schemeClr val="tx1">
                    <a:lumMod val="50000"/>
                    <a:lumOff val="50000"/>
                  </a:schemeClr>
                </a:solidFill>
              </a:rPr>
              <a:t>6 </a:t>
            </a:r>
            <a:r>
              <a:rPr lang="fr-FR" sz="1000" dirty="0">
                <a:solidFill>
                  <a:schemeClr val="tx1">
                    <a:lumMod val="50000"/>
                    <a:lumOff val="50000"/>
                  </a:schemeClr>
                </a:solidFill>
              </a:rPr>
              <a:t>mois (y compris </a:t>
            </a:r>
            <a:r>
              <a:rPr lang="fr-FR" sz="1000" dirty="0" smtClean="0">
                <a:solidFill>
                  <a:schemeClr val="tx1">
                    <a:lumMod val="50000"/>
                    <a:lumOff val="50000"/>
                  </a:schemeClr>
                </a:solidFill>
              </a:rPr>
              <a:t>offre </a:t>
            </a:r>
            <a:r>
              <a:rPr lang="fr-FR" sz="1000" dirty="0" err="1" smtClean="0">
                <a:solidFill>
                  <a:schemeClr val="tx1">
                    <a:lumMod val="50000"/>
                    <a:lumOff val="50000"/>
                  </a:schemeClr>
                </a:solidFill>
              </a:rPr>
              <a:t>Payplug</a:t>
            </a:r>
            <a:r>
              <a:rPr lang="fr-FR" sz="1000" dirty="0" smtClean="0">
                <a:solidFill>
                  <a:schemeClr val="tx1">
                    <a:lumMod val="50000"/>
                    <a:lumOff val="50000"/>
                  </a:schemeClr>
                </a:solidFill>
              </a:rPr>
              <a:t>) offerts sur </a:t>
            </a:r>
            <a:r>
              <a:rPr lang="fr-FR" sz="1000" dirty="0" err="1" smtClean="0">
                <a:solidFill>
                  <a:schemeClr val="tx1">
                    <a:lumMod val="50000"/>
                    <a:lumOff val="50000"/>
                  </a:schemeClr>
                </a:solidFill>
              </a:rPr>
              <a:t>Payplug</a:t>
            </a:r>
            <a:r>
              <a:rPr lang="fr-FR" sz="1000" dirty="0" smtClean="0">
                <a:solidFill>
                  <a:schemeClr val="tx1">
                    <a:lumMod val="50000"/>
                    <a:lumOff val="50000"/>
                  </a:schemeClr>
                </a:solidFill>
              </a:rPr>
              <a:t>, SP+, JPEL</a:t>
            </a:r>
          </a:p>
          <a:p>
            <a:pPr marL="171450" indent="-171450">
              <a:buFont typeface="Wingdings" panose="05000000000000000000" pitchFamily="2" charset="2"/>
              <a:buChar char="§"/>
            </a:pPr>
            <a:endParaRPr lang="fr-FR" sz="1000" dirty="0">
              <a:solidFill>
                <a:schemeClr val="tx1">
                  <a:lumMod val="50000"/>
                  <a:lumOff val="50000"/>
                </a:schemeClr>
              </a:solidFill>
            </a:endParaRPr>
          </a:p>
          <a:p>
            <a:pPr marL="171450" indent="-171450">
              <a:buFont typeface="Wingdings" panose="05000000000000000000" pitchFamily="2" charset="2"/>
              <a:buChar char="§"/>
            </a:pPr>
            <a:r>
              <a:rPr lang="fr-FR" sz="1200" b="1" dirty="0" smtClean="0">
                <a:solidFill>
                  <a:schemeClr val="tx1">
                    <a:lumMod val="85000"/>
                    <a:lumOff val="15000"/>
                  </a:schemeClr>
                </a:solidFill>
              </a:rPr>
              <a:t>Offre </a:t>
            </a:r>
            <a:r>
              <a:rPr lang="fr-FR" sz="1200" b="1" dirty="0" err="1" smtClean="0">
                <a:solidFill>
                  <a:schemeClr val="tx1">
                    <a:lumMod val="85000"/>
                    <a:lumOff val="15000"/>
                  </a:schemeClr>
                </a:solidFill>
              </a:rPr>
              <a:t>Iz</a:t>
            </a:r>
            <a:r>
              <a:rPr lang="fr-FR" sz="1200" b="1" dirty="0" smtClean="0">
                <a:solidFill>
                  <a:schemeClr val="tx1">
                    <a:lumMod val="85000"/>
                    <a:lumOff val="15000"/>
                  </a:schemeClr>
                </a:solidFill>
              </a:rPr>
              <a:t>-e-commerce « spécial challenge » : </a:t>
            </a:r>
          </a:p>
          <a:p>
            <a:pPr marL="628650" lvl="1" indent="-171450">
              <a:buFont typeface="Wingdings" panose="05000000000000000000" pitchFamily="2" charset="2"/>
              <a:buChar char="§"/>
            </a:pPr>
            <a:r>
              <a:rPr lang="fr-FR" sz="1000" dirty="0">
                <a:solidFill>
                  <a:schemeClr val="tx1">
                    <a:lumMod val="50000"/>
                    <a:lumOff val="50000"/>
                  </a:schemeClr>
                </a:solidFill>
              </a:rPr>
              <a:t>6</a:t>
            </a:r>
            <a:r>
              <a:rPr lang="fr-FR" sz="1000" dirty="0" smtClean="0">
                <a:solidFill>
                  <a:schemeClr val="tx1">
                    <a:lumMod val="50000"/>
                    <a:lumOff val="50000"/>
                  </a:schemeClr>
                </a:solidFill>
              </a:rPr>
              <a:t> mois d’abonnement offre starter ou Pro </a:t>
            </a:r>
            <a:r>
              <a:rPr lang="fr-FR" sz="1000" dirty="0" err="1" smtClean="0">
                <a:solidFill>
                  <a:schemeClr val="tx1">
                    <a:lumMod val="50000"/>
                    <a:lumOff val="50000"/>
                  </a:schemeClr>
                </a:solidFill>
              </a:rPr>
              <a:t>Payplug</a:t>
            </a:r>
            <a:r>
              <a:rPr lang="fr-FR" sz="1000" dirty="0" smtClean="0">
                <a:solidFill>
                  <a:schemeClr val="tx1">
                    <a:lumMod val="50000"/>
                    <a:lumOff val="50000"/>
                  </a:schemeClr>
                </a:solidFill>
              </a:rPr>
              <a:t> offert si associé à </a:t>
            </a:r>
            <a:r>
              <a:rPr lang="fr-FR" sz="1000" dirty="0" err="1" smtClean="0">
                <a:solidFill>
                  <a:schemeClr val="tx1">
                    <a:lumMod val="50000"/>
                    <a:lumOff val="50000"/>
                  </a:schemeClr>
                </a:solidFill>
              </a:rPr>
              <a:t>Iz</a:t>
            </a:r>
            <a:r>
              <a:rPr lang="fr-FR" sz="1000" dirty="0" smtClean="0">
                <a:solidFill>
                  <a:schemeClr val="tx1">
                    <a:lumMod val="50000"/>
                    <a:lumOff val="50000"/>
                  </a:schemeClr>
                </a:solidFill>
              </a:rPr>
              <a:t>-e-commerce</a:t>
            </a:r>
          </a:p>
          <a:p>
            <a:pPr marL="628650" lvl="1" indent="-171450">
              <a:buFont typeface="Wingdings" panose="05000000000000000000" pitchFamily="2" charset="2"/>
              <a:buChar char="§"/>
            </a:pPr>
            <a:r>
              <a:rPr lang="fr-FR" sz="1000" dirty="0" smtClean="0">
                <a:solidFill>
                  <a:schemeClr val="tx1">
                    <a:lumMod val="50000"/>
                    <a:lumOff val="50000"/>
                  </a:schemeClr>
                </a:solidFill>
              </a:rPr>
              <a:t> - 10 % pour toute acceptation d’un devis formule Confort, Optimal et Premium.</a:t>
            </a:r>
          </a:p>
          <a:p>
            <a:pPr marL="171450" indent="-171450">
              <a:buFont typeface="Wingdings" panose="05000000000000000000" pitchFamily="2" charset="2"/>
              <a:buChar char="§"/>
            </a:pPr>
            <a:endParaRPr lang="fr-FR" sz="1000" dirty="0">
              <a:solidFill>
                <a:schemeClr val="tx1">
                  <a:lumMod val="50000"/>
                  <a:lumOff val="50000"/>
                </a:schemeClr>
              </a:solidFill>
            </a:endParaRPr>
          </a:p>
          <a:p>
            <a:pPr marL="171450" indent="-171450">
              <a:buFont typeface="Wingdings" panose="05000000000000000000" pitchFamily="2" charset="2"/>
              <a:buChar char="§"/>
            </a:pPr>
            <a:endParaRPr lang="fr-FR" sz="1000" dirty="0">
              <a:solidFill>
                <a:schemeClr val="tx1">
                  <a:lumMod val="50000"/>
                  <a:lumOff val="50000"/>
                </a:schemeClr>
              </a:solidFill>
            </a:endParaRPr>
          </a:p>
          <a:p>
            <a:pPr marL="171450" indent="-171450">
              <a:buFont typeface="Wingdings" panose="05000000000000000000" pitchFamily="2" charset="2"/>
              <a:buChar char="q"/>
            </a:pPr>
            <a:endParaRPr lang="fr-FR" sz="1100" dirty="0">
              <a:solidFill>
                <a:schemeClr val="tx1">
                  <a:lumMod val="50000"/>
                  <a:lumOff val="50000"/>
                </a:schemeClr>
              </a:solidFill>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aphicFrame>
        <p:nvGraphicFramePr>
          <p:cNvPr id="76" name="Graphique 75"/>
          <p:cNvGraphicFramePr/>
          <p:nvPr>
            <p:extLst/>
          </p:nvPr>
        </p:nvGraphicFramePr>
        <p:xfrm>
          <a:off x="8313143" y="3731243"/>
          <a:ext cx="2019858" cy="2085236"/>
        </p:xfrm>
        <a:graphic>
          <a:graphicData uri="http://schemas.openxmlformats.org/drawingml/2006/chart">
            <c:chart xmlns:c="http://schemas.openxmlformats.org/drawingml/2006/chart" xmlns:r="http://schemas.openxmlformats.org/officeDocument/2006/relationships" r:id="rId7"/>
          </a:graphicData>
        </a:graphic>
      </p:graphicFrame>
      <p:sp>
        <p:nvSpPr>
          <p:cNvPr id="100" name="ZoneTexte 99"/>
          <p:cNvSpPr txBox="1"/>
          <p:nvPr/>
        </p:nvSpPr>
        <p:spPr>
          <a:xfrm>
            <a:off x="2769241" y="1288675"/>
            <a:ext cx="4625875"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E-commerce </a:t>
            </a:r>
            <a:r>
              <a:rPr lang="fr-FR" sz="1000" dirty="0" smtClean="0">
                <a:solidFill>
                  <a:schemeClr val="tx1">
                    <a:lumMod val="50000"/>
                    <a:lumOff val="50000"/>
                  </a:schemeClr>
                </a:solidFill>
              </a:rPr>
              <a:t>(3053)</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a:t>
            </a:r>
            <a:r>
              <a:rPr lang="fr-FR" sz="1000" dirty="0" smtClean="0">
                <a:solidFill>
                  <a:schemeClr val="tx1">
                    <a:lumMod val="50000"/>
                    <a:lumOff val="50000"/>
                  </a:schemeClr>
                </a:solidFill>
                <a:latin typeface="+mj-lt"/>
                <a:cs typeface="Arial" panose="020B0604020202020204" pitchFamily="34" charset="0"/>
              </a:rPr>
              <a:t>sont partiellement captés (2 étoiles) et EER avec NAF </a:t>
            </a:r>
            <a:r>
              <a:rPr lang="fr-FR" sz="1000" dirty="0" err="1" smtClean="0">
                <a:solidFill>
                  <a:schemeClr val="tx1">
                    <a:lumMod val="50000"/>
                    <a:lumOff val="50000"/>
                  </a:schemeClr>
                </a:solidFill>
                <a:latin typeface="+mj-lt"/>
                <a:cs typeface="Arial" panose="020B0604020202020204" pitchFamily="34" charset="0"/>
              </a:rPr>
              <a:t>appétents</a:t>
            </a:r>
            <a:r>
              <a:rPr lang="fr-FR" sz="1000" dirty="0" smtClean="0">
                <a:solidFill>
                  <a:schemeClr val="tx1">
                    <a:lumMod val="50000"/>
                    <a:lumOff val="50000"/>
                  </a:schemeClr>
                </a:solidFill>
                <a:latin typeface="+mj-lt"/>
                <a:cs typeface="Arial" panose="020B0604020202020204" pitchFamily="34" charset="0"/>
              </a:rPr>
              <a:t> e-commerce. L’objectif est de leur proposer nos solutions e-commerce. </a:t>
            </a:r>
            <a:r>
              <a:rPr lang="fr-FR" sz="1000" dirty="0" err="1" smtClean="0">
                <a:solidFill>
                  <a:schemeClr val="tx1">
                    <a:lumMod val="50000"/>
                    <a:lumOff val="50000"/>
                  </a:schemeClr>
                </a:solidFill>
                <a:latin typeface="+mj-lt"/>
                <a:cs typeface="Arial" panose="020B0604020202020204" pitchFamily="34" charset="0"/>
              </a:rPr>
              <a:t>Payplug</a:t>
            </a:r>
            <a:r>
              <a:rPr lang="fr-FR" sz="1000" dirty="0" smtClean="0">
                <a:solidFill>
                  <a:schemeClr val="tx1">
                    <a:lumMod val="50000"/>
                    <a:lumOff val="50000"/>
                  </a:schemeClr>
                </a:solidFill>
                <a:latin typeface="+mj-lt"/>
                <a:cs typeface="Arial" panose="020B0604020202020204" pitchFamily="34" charset="0"/>
              </a:rPr>
              <a:t>, </a:t>
            </a:r>
            <a:r>
              <a:rPr lang="fr-FR" sz="1000" dirty="0" err="1" smtClean="0">
                <a:solidFill>
                  <a:schemeClr val="tx1">
                    <a:lumMod val="50000"/>
                    <a:lumOff val="50000"/>
                  </a:schemeClr>
                </a:solidFill>
                <a:latin typeface="+mj-lt"/>
                <a:cs typeface="Arial" panose="020B0604020202020204" pitchFamily="34" charset="0"/>
              </a:rPr>
              <a:t>Iz</a:t>
            </a:r>
            <a:r>
              <a:rPr lang="fr-FR" sz="1000" dirty="0" smtClean="0">
                <a:solidFill>
                  <a:schemeClr val="tx1">
                    <a:lumMod val="50000"/>
                    <a:lumOff val="50000"/>
                  </a:schemeClr>
                </a:solidFill>
                <a:latin typeface="+mj-lt"/>
                <a:cs typeface="Arial" panose="020B0604020202020204" pitchFamily="34" charset="0"/>
              </a:rPr>
              <a:t>-e-commerce, SP+ et JPEL. </a:t>
            </a:r>
            <a:endParaRPr lang="fr-FR" sz="1000" dirty="0">
              <a:solidFill>
                <a:schemeClr val="tx1">
                  <a:lumMod val="50000"/>
                  <a:lumOff val="50000"/>
                </a:schemeClr>
              </a:solidFill>
              <a:latin typeface="+mj-lt"/>
              <a:cs typeface="Arial" panose="020B0604020202020204" pitchFamily="34" charset="0"/>
            </a:endParaRPr>
          </a:p>
        </p:txBody>
      </p:sp>
      <p:sp>
        <p:nvSpPr>
          <p:cNvPr id="101" name="ZoneTexte 100"/>
          <p:cNvSpPr txBox="1"/>
          <p:nvPr/>
        </p:nvSpPr>
        <p:spPr>
          <a:xfrm>
            <a:off x="2769240" y="2080634"/>
            <a:ext cx="4625875"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E-commerce </a:t>
            </a:r>
            <a:r>
              <a:rPr lang="fr-FR" sz="1200" b="1" dirty="0" err="1" smtClean="0">
                <a:solidFill>
                  <a:schemeClr val="tx1">
                    <a:lumMod val="75000"/>
                    <a:lumOff val="25000"/>
                  </a:schemeClr>
                </a:solidFill>
              </a:rPr>
              <a:t>Payplug</a:t>
            </a:r>
            <a:r>
              <a:rPr lang="fr-FR" sz="1200" b="1" dirty="0" smtClean="0">
                <a:solidFill>
                  <a:schemeClr val="tx1">
                    <a:lumMod val="75000"/>
                    <a:lumOff val="25000"/>
                  </a:schemeClr>
                </a:solidFill>
              </a:rPr>
              <a:t> </a:t>
            </a:r>
            <a:r>
              <a:rPr lang="fr-FR" sz="1000" dirty="0" smtClean="0">
                <a:solidFill>
                  <a:schemeClr val="tx1">
                    <a:lumMod val="50000"/>
                    <a:lumOff val="50000"/>
                  </a:schemeClr>
                </a:solidFill>
              </a:rPr>
              <a:t>(291)</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a:t>
            </a:r>
            <a:r>
              <a:rPr lang="fr-FR" sz="1000" dirty="0" smtClean="0">
                <a:solidFill>
                  <a:schemeClr val="tx1">
                    <a:lumMod val="50000"/>
                    <a:lumOff val="50000"/>
                  </a:schemeClr>
                </a:solidFill>
                <a:latin typeface="+mj-lt"/>
                <a:cs typeface="Arial" panose="020B0604020202020204" pitchFamily="34" charset="0"/>
              </a:rPr>
              <a:t>clients ont des flux </a:t>
            </a:r>
            <a:r>
              <a:rPr lang="fr-FR" sz="1000" dirty="0" err="1" smtClean="0">
                <a:solidFill>
                  <a:schemeClr val="tx1">
                    <a:lumMod val="50000"/>
                    <a:lumOff val="50000"/>
                  </a:schemeClr>
                </a:solidFill>
                <a:latin typeface="+mj-lt"/>
                <a:cs typeface="Arial" panose="020B0604020202020204" pitchFamily="34" charset="0"/>
              </a:rPr>
              <a:t>stripe</a:t>
            </a:r>
            <a:r>
              <a:rPr lang="fr-FR" sz="1000" dirty="0" smtClean="0">
                <a:solidFill>
                  <a:schemeClr val="tx1">
                    <a:lumMod val="50000"/>
                    <a:lumOff val="50000"/>
                  </a:schemeClr>
                </a:solidFill>
                <a:latin typeface="+mj-lt"/>
                <a:cs typeface="Arial" panose="020B0604020202020204" pitchFamily="34" charset="0"/>
              </a:rPr>
              <a:t> sur leur compte (principale concurrent  </a:t>
            </a:r>
            <a:r>
              <a:rPr lang="fr-FR" sz="1000" dirty="0" err="1" smtClean="0">
                <a:solidFill>
                  <a:schemeClr val="tx1">
                    <a:lumMod val="50000"/>
                    <a:lumOff val="50000"/>
                  </a:schemeClr>
                </a:solidFill>
                <a:latin typeface="+mj-lt"/>
                <a:cs typeface="Arial" panose="020B0604020202020204" pitchFamily="34" charset="0"/>
              </a:rPr>
              <a:t>Payplug</a:t>
            </a:r>
            <a:r>
              <a:rPr lang="fr-FR" sz="1000" dirty="0" smtClean="0">
                <a:solidFill>
                  <a:schemeClr val="tx1">
                    <a:lumMod val="50000"/>
                    <a:lumOff val="50000"/>
                  </a:schemeClr>
                </a:solidFill>
                <a:latin typeface="+mj-lt"/>
                <a:cs typeface="Arial" panose="020B0604020202020204" pitchFamily="34" charset="0"/>
              </a:rPr>
              <a:t>). L’objectif est de leur proposer notre solution </a:t>
            </a:r>
            <a:r>
              <a:rPr lang="fr-FR" sz="1000" dirty="0" err="1" smtClean="0">
                <a:solidFill>
                  <a:schemeClr val="tx1">
                    <a:lumMod val="50000"/>
                    <a:lumOff val="50000"/>
                  </a:schemeClr>
                </a:solidFill>
                <a:latin typeface="+mj-lt"/>
                <a:cs typeface="Arial" panose="020B0604020202020204" pitchFamily="34" charset="0"/>
              </a:rPr>
              <a:t>Payplug</a:t>
            </a:r>
            <a:r>
              <a:rPr lang="fr-FR" sz="1000" dirty="0" smtClean="0">
                <a:solidFill>
                  <a:schemeClr val="tx1">
                    <a:lumMod val="50000"/>
                    <a:lumOff val="50000"/>
                  </a:schemeClr>
                </a:solidFill>
                <a:latin typeface="+mj-lt"/>
                <a:cs typeface="Arial" panose="020B0604020202020204" pitchFamily="34" charset="0"/>
              </a:rPr>
              <a:t> en substitution. </a:t>
            </a:r>
            <a:endParaRPr lang="fr-FR" sz="1000" dirty="0">
              <a:solidFill>
                <a:schemeClr val="tx1">
                  <a:lumMod val="50000"/>
                  <a:lumOff val="50000"/>
                </a:schemeClr>
              </a:solidFill>
              <a:latin typeface="+mj-lt"/>
              <a:cs typeface="Arial" panose="020B0604020202020204" pitchFamily="34" charset="0"/>
            </a:endParaRPr>
          </a:p>
        </p:txBody>
      </p:sp>
      <p:sp>
        <p:nvSpPr>
          <p:cNvPr id="2" name="Rectangle 1"/>
          <p:cNvSpPr/>
          <p:nvPr/>
        </p:nvSpPr>
        <p:spPr>
          <a:xfrm>
            <a:off x="7902833" y="5816479"/>
            <a:ext cx="4108682" cy="584775"/>
          </a:xfrm>
          <a:prstGeom prst="rect">
            <a:avLst/>
          </a:prstGeom>
        </p:spPr>
        <p:txBody>
          <a:bodyPr wrap="square">
            <a:spAutoFit/>
          </a:bodyPr>
          <a:lstStyle/>
          <a:p>
            <a:r>
              <a:rPr lang="fr-FR" sz="800" dirty="0">
                <a:solidFill>
                  <a:schemeClr val="bg1">
                    <a:lumMod val="50000"/>
                  </a:schemeClr>
                </a:solidFill>
              </a:rPr>
              <a:t>(1) Un site vitrine = a pour vocation de présenter l’activité d’une entreprise, sans réalisation de transactions en ligne. </a:t>
            </a:r>
          </a:p>
          <a:p>
            <a:r>
              <a:rPr lang="fr-FR" sz="800" dirty="0">
                <a:solidFill>
                  <a:schemeClr val="bg1">
                    <a:lumMod val="50000"/>
                  </a:schemeClr>
                </a:solidFill>
              </a:rPr>
              <a:t>(2) Site e-commerce (ou site marchand / e-boutique) = site sur lequel des transactions commerciales sont effectuées. Principal canal de la vente à distance.</a:t>
            </a:r>
          </a:p>
        </p:txBody>
      </p:sp>
      <p:pic>
        <p:nvPicPr>
          <p:cNvPr id="65" name="Image 64"/>
          <p:cNvPicPr>
            <a:picLocks noChangeAspect="1"/>
          </p:cNvPicPr>
          <p:nvPr/>
        </p:nvPicPr>
        <p:blipFill>
          <a:blip r:embed="rId8" cstate="print">
            <a:extLst>
              <a:ext uri="{BEBA8EAE-BF5A-486C-A8C5-ECC9F3942E4B}">
                <a14:imgProps xmlns:a14="http://schemas.microsoft.com/office/drawing/2010/main">
                  <a14:imgLayer r:embed="rId9">
                    <a14:imgEffect>
                      <a14:backgroundRemoval t="9896" b="89844" l="0" r="100000"/>
                    </a14:imgEffect>
                  </a14:imgLayer>
                </a14:imgProps>
              </a:ext>
              <a:ext uri="{28A0092B-C50C-407E-A947-70E740481C1C}">
                <a14:useLocalDpi xmlns:a14="http://schemas.microsoft.com/office/drawing/2010/main" val="0"/>
              </a:ext>
            </a:extLst>
          </a:blip>
          <a:stretch>
            <a:fillRect/>
          </a:stretch>
        </p:blipFill>
        <p:spPr>
          <a:xfrm rot="20451306">
            <a:off x="2301529" y="4709449"/>
            <a:ext cx="344469" cy="275575"/>
          </a:xfrm>
          <a:prstGeom prst="rect">
            <a:avLst/>
          </a:prstGeom>
        </p:spPr>
      </p:pic>
    </p:spTree>
    <p:extLst>
      <p:ext uri="{BB962C8B-B14F-4D97-AF65-F5344CB8AC3E}">
        <p14:creationId xmlns:p14="http://schemas.microsoft.com/office/powerpoint/2010/main" val="992141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p:cNvSpPr/>
          <p:nvPr/>
        </p:nvSpPr>
        <p:spPr>
          <a:xfrm>
            <a:off x="170472" y="1062192"/>
            <a:ext cx="7265734" cy="2675804"/>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p:nvSpPr>
        <p:spPr>
          <a:xfrm>
            <a:off x="180248" y="4055134"/>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p:nvPr>
        </p:nvSpPr>
        <p:spPr>
          <a:xfrm>
            <a:off x="2447595" y="332657"/>
            <a:ext cx="9744405" cy="682735"/>
          </a:xfrm>
        </p:spPr>
        <p:txBody>
          <a:bodyPr>
            <a:normAutofit/>
          </a:bodyPr>
          <a:lstStyle/>
          <a:p>
            <a:pPr fontAlgn="ctr"/>
            <a:r>
              <a:rPr lang="fr-FR" sz="1600" b="1" dirty="0" smtClean="0"/>
              <a:t>Univers</a:t>
            </a:r>
            <a:r>
              <a:rPr lang="fr-FR" sz="1600" b="1" dirty="0" smtClean="0">
                <a:solidFill>
                  <a:srgbClr val="C00000"/>
                </a:solidFill>
              </a:rPr>
              <a:t> ASSURANCE</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425" y="1210710"/>
            <a:ext cx="12014940" cy="5100539"/>
            <a:chOff x="1095131" y="1087501"/>
            <a:chExt cx="10097940" cy="5100539"/>
          </a:xfrm>
        </p:grpSpPr>
        <p:sp>
          <p:nvSpPr>
            <p:cNvPr id="18" name="ZoneTexte 17"/>
            <p:cNvSpPr txBox="1"/>
            <p:nvPr/>
          </p:nvSpPr>
          <p:spPr>
            <a:xfrm>
              <a:off x="7694292" y="1687703"/>
              <a:ext cx="3498779" cy="1569660"/>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Savez-vous ce que vous toucherez de votre régime obligatoire si, à la suite d’un accident ou d’une maladie, vous ne pouvez plus travailler temporairement ?	</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Compenser tout ou partie de votre perte de revenus en cas d’arrêt de travail dans un cadre fiscal attractif qu’en dites-vous ?</a:t>
              </a:r>
            </a:p>
            <a:p>
              <a:pPr marL="171450" indent="-171450" algn="just">
                <a:spcBef>
                  <a:spcPct val="20000"/>
                </a:spcBef>
                <a:buClr>
                  <a:srgbClr val="C00000"/>
                </a:buClr>
                <a:buFont typeface="Wingdings" panose="05000000000000000000" pitchFamily="2" charset="2"/>
                <a:buChar char="§"/>
              </a:pPr>
              <a:r>
                <a:rPr lang="fr-FR" sz="1000" dirty="0" smtClean="0">
                  <a:solidFill>
                    <a:schemeClr val="tx1">
                      <a:lumMod val="50000"/>
                      <a:lumOff val="50000"/>
                    </a:schemeClr>
                  </a:solidFill>
                </a:rPr>
                <a:t>.</a:t>
              </a:r>
              <a:r>
                <a:rPr lang="fr-FR" sz="1000" dirty="0">
                  <a:solidFill>
                    <a:schemeClr val="tx1">
                      <a:lumMod val="50000"/>
                      <a:lumOff val="50000"/>
                    </a:schemeClr>
                  </a:solidFill>
                  <a:latin typeface="Calibri"/>
                </a:rPr>
                <a:t> Que pensez-vous de garantir les revenus de votre entreprise et d’assurer la continuité de votre activité? (perte d’exploitation de la MR par exemple)</a:t>
              </a:r>
            </a:p>
            <a:p>
              <a:pPr marL="171450" indent="-171450" algn="just">
                <a:spcBef>
                  <a:spcPct val="20000"/>
                </a:spcBef>
                <a:buClr>
                  <a:srgbClr val="C00000"/>
                </a:buClr>
                <a:buFont typeface="Wingdings" panose="05000000000000000000" pitchFamily="2" charset="2"/>
                <a:buChar char="§"/>
              </a:pPr>
              <a:r>
                <a:rPr lang="fr-FR" sz="1000" dirty="0" smtClean="0">
                  <a:solidFill>
                    <a:schemeClr val="tx1">
                      <a:lumMod val="50000"/>
                      <a:lumOff val="50000"/>
                    </a:schemeClr>
                  </a:solidFill>
                </a:rPr>
                <a:t> </a:t>
              </a:r>
              <a:endParaRPr lang="fr-FR" sz="1000" dirty="0">
                <a:solidFill>
                  <a:schemeClr val="tx1">
                    <a:lumMod val="50000"/>
                    <a:lumOff val="50000"/>
                  </a:schemeClr>
                </a:solidFill>
              </a:endParaRP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61" name="Rectangle 60">
            <a:hlinkClick r:id="rId3"/>
          </p:cNvPr>
          <p:cNvSpPr/>
          <p:nvPr/>
        </p:nvSpPr>
        <p:spPr>
          <a:xfrm>
            <a:off x="3198545" y="639738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4" action="ppaction://hlinksldjump"/>
          </p:cNvPr>
          <p:cNvSpPr/>
          <p:nvPr/>
        </p:nvSpPr>
        <p:spPr>
          <a:xfrm>
            <a:off x="6940624" y="6438019"/>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8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4875037" y="6386567"/>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a:hlinkClick r:id="rId4"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8528764" y="64266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254051" y="4439057"/>
            <a:ext cx="1748449" cy="738664"/>
          </a:xfrm>
          <a:prstGeom prst="rect">
            <a:avLst/>
          </a:prstGeom>
          <a:solidFill>
            <a:schemeClr val="bg1"/>
          </a:solidFill>
        </p:spPr>
        <p:txBody>
          <a:bodyPr wrap="square" rtlCol="0">
            <a:spAutoFit/>
          </a:bodyPr>
          <a:lstStyle/>
          <a:p>
            <a:pPr>
              <a:spcBef>
                <a:spcPct val="20000"/>
              </a:spcBef>
              <a:buClr>
                <a:srgbClr val="C00000"/>
              </a:buClr>
            </a:pPr>
            <a:r>
              <a:rPr lang="fr-FR" sz="1000" dirty="0" smtClean="0">
                <a:solidFill>
                  <a:schemeClr val="tx1">
                    <a:lumMod val="50000"/>
                    <a:lumOff val="50000"/>
                  </a:schemeClr>
                </a:solidFill>
              </a:rPr>
              <a:t>En Iard /Prévoyance PRO, plus de 3 devis sont nécessaires pour</a:t>
            </a:r>
          </a:p>
          <a:p>
            <a:pPr>
              <a:spcBef>
                <a:spcPct val="20000"/>
              </a:spcBef>
              <a:buClr>
                <a:srgbClr val="C00000"/>
              </a:buClr>
            </a:pPr>
            <a:r>
              <a:rPr lang="fr-FR" sz="1000" dirty="0" smtClean="0">
                <a:solidFill>
                  <a:schemeClr val="tx1">
                    <a:lumMod val="50000"/>
                    <a:lumOff val="50000"/>
                  </a:schemeClr>
                </a:solidFill>
              </a:rPr>
              <a:t>Réaliser une vente</a:t>
            </a:r>
          </a:p>
        </p:txBody>
      </p:sp>
      <p:sp>
        <p:nvSpPr>
          <p:cNvPr id="236" name="Rectangle 235"/>
          <p:cNvSpPr/>
          <p:nvPr/>
        </p:nvSpPr>
        <p:spPr>
          <a:xfrm>
            <a:off x="2820707" y="4873698"/>
            <a:ext cx="4701563" cy="1477328"/>
          </a:xfrm>
          <a:prstGeom prst="rect">
            <a:avLst/>
          </a:prstGeom>
        </p:spPr>
        <p:txBody>
          <a:bodyPr wrap="square">
            <a:spAutoFit/>
          </a:bodyPr>
          <a:lstStyle/>
          <a:p>
            <a:pPr marL="171450" indent="-171450">
              <a:lnSpc>
                <a:spcPct val="150000"/>
              </a:lnSpc>
              <a:buFont typeface="Wingdings" panose="05000000000000000000" pitchFamily="2" charset="2"/>
              <a:buChar char="§"/>
            </a:pPr>
            <a:r>
              <a:rPr lang="fr-FR" sz="1000" dirty="0">
                <a:solidFill>
                  <a:srgbClr val="C00000"/>
                </a:solidFill>
              </a:rPr>
              <a:t>Nouvelle offre Prévoyance Pro </a:t>
            </a:r>
            <a:r>
              <a:rPr lang="fr-FR" sz="1000" dirty="0" smtClean="0">
                <a:solidFill>
                  <a:srgbClr val="C00000"/>
                </a:solidFill>
              </a:rPr>
              <a:t>: </a:t>
            </a:r>
            <a:r>
              <a:rPr lang="fr-FR" sz="1000" dirty="0" smtClean="0">
                <a:solidFill>
                  <a:schemeClr val="tx1">
                    <a:lumMod val="75000"/>
                    <a:lumOff val="25000"/>
                  </a:schemeClr>
                </a:solidFill>
              </a:rPr>
              <a:t>Eligible pour </a:t>
            </a:r>
            <a:r>
              <a:rPr lang="fr-FR" sz="1000" b="1" dirty="0" smtClean="0">
                <a:solidFill>
                  <a:schemeClr val="tx1">
                    <a:lumMod val="75000"/>
                    <a:lumOff val="25000"/>
                  </a:schemeClr>
                </a:solidFill>
              </a:rPr>
              <a:t>tous </a:t>
            </a:r>
            <a:r>
              <a:rPr lang="fr-FR" sz="1000" dirty="0" smtClean="0">
                <a:solidFill>
                  <a:schemeClr val="tx1">
                    <a:lumMod val="75000"/>
                    <a:lumOff val="25000"/>
                  </a:schemeClr>
                </a:solidFill>
              </a:rPr>
              <a:t>les statuts TS/TNS</a:t>
            </a:r>
          </a:p>
          <a:p>
            <a:pPr marL="171450" indent="-171450">
              <a:lnSpc>
                <a:spcPct val="150000"/>
              </a:lnSpc>
              <a:buFont typeface="Wingdings" panose="05000000000000000000" pitchFamily="2" charset="2"/>
              <a:buChar char="§"/>
            </a:pPr>
            <a:r>
              <a:rPr lang="fr-FR" sz="1000" dirty="0" smtClean="0">
                <a:solidFill>
                  <a:srgbClr val="C00000"/>
                </a:solidFill>
              </a:rPr>
              <a:t>PERI </a:t>
            </a:r>
            <a:r>
              <a:rPr lang="fr-FR" sz="1000" dirty="0" smtClean="0">
                <a:solidFill>
                  <a:schemeClr val="tx1">
                    <a:lumMod val="75000"/>
                    <a:lumOff val="25000"/>
                  </a:schemeClr>
                </a:solidFill>
              </a:rPr>
              <a:t>: nouvelle loi Pacte, un accélérateur pour sensibiliser vos client à la retraite et la défiscalisation</a:t>
            </a:r>
          </a:p>
          <a:p>
            <a:pPr marL="171450" indent="-171450">
              <a:lnSpc>
                <a:spcPct val="150000"/>
              </a:lnSpc>
              <a:buFont typeface="Wingdings" panose="05000000000000000000" pitchFamily="2" charset="2"/>
              <a:buChar char="§"/>
            </a:pPr>
            <a:r>
              <a:rPr lang="fr-FR" sz="1000" dirty="0" smtClean="0">
                <a:solidFill>
                  <a:srgbClr val="C00000"/>
                </a:solidFill>
              </a:rPr>
              <a:t>MR Exploitant / non Exploitant et AUTO pro</a:t>
            </a:r>
          </a:p>
          <a:p>
            <a:pPr marL="171450" indent="-171450">
              <a:lnSpc>
                <a:spcPct val="150000"/>
              </a:lnSpc>
              <a:buFont typeface="Wingdings" panose="05000000000000000000" pitchFamily="2" charset="2"/>
              <a:buChar char="§"/>
            </a:pPr>
            <a:r>
              <a:rPr lang="fr-FR" sz="1000" dirty="0" smtClean="0">
                <a:solidFill>
                  <a:srgbClr val="C00000"/>
                </a:solidFill>
              </a:rPr>
              <a:t>PAP</a:t>
            </a:r>
          </a:p>
          <a:p>
            <a:pPr marL="171450" indent="-171450">
              <a:lnSpc>
                <a:spcPct val="150000"/>
              </a:lnSpc>
              <a:buFont typeface="Wingdings" panose="05000000000000000000" pitchFamily="2" charset="2"/>
              <a:buChar char="§"/>
            </a:pPr>
            <a:r>
              <a:rPr lang="fr-FR" sz="1000" dirty="0" smtClean="0">
                <a:solidFill>
                  <a:srgbClr val="C00000"/>
                </a:solidFill>
              </a:rPr>
              <a:t>Santé Individuelle et Collective</a:t>
            </a:r>
            <a:endParaRPr lang="fr-FR" sz="1000" dirty="0">
              <a:solidFill>
                <a:srgbClr val="C00000"/>
              </a:solidFill>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89656" y="3468726"/>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aphicFrame>
        <p:nvGraphicFramePr>
          <p:cNvPr id="75" name="Graphique 74"/>
          <p:cNvGraphicFramePr/>
          <p:nvPr>
            <p:extLst/>
          </p:nvPr>
        </p:nvGraphicFramePr>
        <p:xfrm>
          <a:off x="8335406" y="3963549"/>
          <a:ext cx="1918645" cy="2034480"/>
        </p:xfrm>
        <a:graphic>
          <a:graphicData uri="http://schemas.openxmlformats.org/drawingml/2006/chart">
            <c:chart xmlns:c="http://schemas.openxmlformats.org/drawingml/2006/chart" xmlns:r="http://schemas.openxmlformats.org/officeDocument/2006/relationships" r:id="rId6"/>
          </a:graphicData>
        </a:graphic>
      </p:graphicFrame>
      <p:sp>
        <p:nvSpPr>
          <p:cNvPr id="101" name="Rectangle 100"/>
          <p:cNvSpPr/>
          <p:nvPr/>
        </p:nvSpPr>
        <p:spPr>
          <a:xfrm>
            <a:off x="8429385" y="1235235"/>
            <a:ext cx="27947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sp>
        <p:nvSpPr>
          <p:cNvPr id="102" name="Rectangle à coins arrondis 101"/>
          <p:cNvSpPr/>
          <p:nvPr/>
        </p:nvSpPr>
        <p:spPr>
          <a:xfrm>
            <a:off x="8500209" y="3494790"/>
            <a:ext cx="3105196"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des propositions</a:t>
            </a:r>
            <a:endParaRPr lang="fr-FR" sz="1200" b="1" dirty="0">
              <a:solidFill>
                <a:srgbClr val="C00000"/>
              </a:solidFill>
              <a:latin typeface="+mj-lt"/>
              <a:cs typeface="Arial" panose="020B0604020202020204" pitchFamily="34" charset="0"/>
            </a:endParaRPr>
          </a:p>
        </p:txBody>
      </p:sp>
      <p:pic>
        <p:nvPicPr>
          <p:cNvPr id="104" name="Picture 9" descr="C:\Users\A2173216\Desktop\offr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pic>
        <p:nvPicPr>
          <p:cNvPr id="111" name="Image 110"/>
          <p:cNvPicPr/>
          <p:nvPr/>
        </p:nvPicPr>
        <p:blipFill rotWithShape="1">
          <a:blip r:embed="rId8">
            <a:extLst/>
          </a:blip>
          <a:srcRect l="39848" t="44992" r="45767" b="32072"/>
          <a:stretch/>
        </p:blipFill>
        <p:spPr bwMode="auto">
          <a:xfrm>
            <a:off x="1284999" y="5189028"/>
            <a:ext cx="819946" cy="693328"/>
          </a:xfrm>
          <a:prstGeom prst="rect">
            <a:avLst/>
          </a:prstGeom>
          <a:ln>
            <a:noFill/>
          </a:ln>
          <a:extLst>
            <a:ext uri="{53640926-AAD7-44D8-BBD7-CCE9431645EC}">
              <a14:shadowObscured xmlns:a14="http://schemas.microsoft.com/office/drawing/2010/main"/>
            </a:ext>
          </a:extLst>
        </p:spPr>
      </p:pic>
      <p:sp>
        <p:nvSpPr>
          <p:cNvPr id="62" name="Rectangle 61"/>
          <p:cNvSpPr/>
          <p:nvPr/>
        </p:nvSpPr>
        <p:spPr>
          <a:xfrm>
            <a:off x="855938" y="1108093"/>
            <a:ext cx="1798533"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68" name="ZoneTexte 67"/>
          <p:cNvSpPr txBox="1"/>
          <p:nvPr/>
        </p:nvSpPr>
        <p:spPr>
          <a:xfrm>
            <a:off x="2692191" y="1181639"/>
            <a:ext cx="4625875"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IARD PRO : Auto Pro </a:t>
            </a:r>
            <a:r>
              <a:rPr lang="fr-FR" sz="1000" dirty="0" smtClean="0">
                <a:solidFill>
                  <a:schemeClr val="tx1">
                    <a:lumMod val="50000"/>
                    <a:lumOff val="50000"/>
                  </a:schemeClr>
                </a:solidFill>
              </a:rPr>
              <a:t>(5800)</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a:t>
            </a:r>
            <a:r>
              <a:rPr lang="fr-FR" sz="1000" dirty="0" smtClean="0">
                <a:solidFill>
                  <a:schemeClr val="tx1">
                    <a:lumMod val="50000"/>
                    <a:lumOff val="50000"/>
                  </a:schemeClr>
                </a:solidFill>
                <a:latin typeface="+mj-lt"/>
                <a:cs typeface="Arial" panose="020B0604020202020204" pitchFamily="34" charset="0"/>
              </a:rPr>
              <a:t>sont partiellement captés (2 étoiles) non équipés en IARD ou équipés uniquement en MR Pro </a:t>
            </a:r>
            <a:endParaRPr lang="fr-FR" sz="1000" dirty="0">
              <a:solidFill>
                <a:schemeClr val="tx1">
                  <a:lumMod val="50000"/>
                  <a:lumOff val="50000"/>
                </a:schemeClr>
              </a:solidFill>
              <a:latin typeface="+mj-lt"/>
              <a:cs typeface="Arial" panose="020B0604020202020204" pitchFamily="34" charset="0"/>
            </a:endParaRPr>
          </a:p>
        </p:txBody>
      </p:sp>
      <p:sp>
        <p:nvSpPr>
          <p:cNvPr id="69" name="ZoneTexte 68"/>
          <p:cNvSpPr txBox="1"/>
          <p:nvPr/>
        </p:nvSpPr>
        <p:spPr>
          <a:xfrm>
            <a:off x="2714327" y="1904402"/>
            <a:ext cx="4625875"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IARD PRO : MR Pro </a:t>
            </a:r>
            <a:r>
              <a:rPr lang="fr-FR" sz="1000" dirty="0" smtClean="0">
                <a:solidFill>
                  <a:schemeClr val="tx1">
                    <a:lumMod val="50000"/>
                    <a:lumOff val="50000"/>
                  </a:schemeClr>
                </a:solidFill>
              </a:rPr>
              <a:t>(en cours)</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a:t>
            </a:r>
            <a:r>
              <a:rPr lang="fr-FR" sz="1000" dirty="0" smtClean="0">
                <a:solidFill>
                  <a:schemeClr val="tx1">
                    <a:lumMod val="50000"/>
                    <a:lumOff val="50000"/>
                  </a:schemeClr>
                </a:solidFill>
                <a:latin typeface="+mj-lt"/>
                <a:cs typeface="Arial" panose="020B0604020202020204" pitchFamily="34" charset="0"/>
              </a:rPr>
              <a:t>ayant un code APE appètent en MR pro (RC + Local) ou uniquement local</a:t>
            </a:r>
            <a:endParaRPr lang="fr-FR" sz="1000" dirty="0">
              <a:solidFill>
                <a:schemeClr val="tx1">
                  <a:lumMod val="50000"/>
                  <a:lumOff val="50000"/>
                </a:schemeClr>
              </a:solidFill>
              <a:latin typeface="+mj-lt"/>
              <a:cs typeface="Arial" panose="020B0604020202020204" pitchFamily="34" charset="0"/>
            </a:endParaRPr>
          </a:p>
        </p:txBody>
      </p:sp>
      <p:sp>
        <p:nvSpPr>
          <p:cNvPr id="71" name="Rectangle 70"/>
          <p:cNvSpPr/>
          <p:nvPr/>
        </p:nvSpPr>
        <p:spPr>
          <a:xfrm>
            <a:off x="767357" y="4326979"/>
            <a:ext cx="1884212"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sp>
        <p:nvSpPr>
          <p:cNvPr id="2" name="Rectangle 1"/>
          <p:cNvSpPr/>
          <p:nvPr/>
        </p:nvSpPr>
        <p:spPr>
          <a:xfrm>
            <a:off x="2844955" y="4304686"/>
            <a:ext cx="4610454" cy="584775"/>
          </a:xfrm>
          <a:prstGeom prst="rect">
            <a:avLst/>
          </a:prstGeom>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Auto PRO :</a:t>
            </a:r>
          </a:p>
          <a:p>
            <a:pPr marL="628650" lvl="1" indent="-171450">
              <a:buFont typeface="Wingdings" panose="05000000000000000000" pitchFamily="2" charset="2"/>
              <a:buChar char="§"/>
            </a:pPr>
            <a:r>
              <a:rPr lang="fr-FR" sz="1000" dirty="0" smtClean="0">
                <a:solidFill>
                  <a:schemeClr val="tx1">
                    <a:lumMod val="75000"/>
                    <a:lumOff val="25000"/>
                  </a:schemeClr>
                </a:solidFill>
              </a:rPr>
              <a:t>2 mois offerts sur les sur les 54 premiers contrats jusqu’au 30/06/201 </a:t>
            </a:r>
            <a:endParaRPr lang="fr-FR" sz="1000" dirty="0">
              <a:solidFill>
                <a:schemeClr val="tx1">
                  <a:lumMod val="50000"/>
                  <a:lumOff val="50000"/>
                </a:schemeClr>
              </a:solidFill>
            </a:endParaRPr>
          </a:p>
        </p:txBody>
      </p:sp>
    </p:spTree>
    <p:extLst>
      <p:ext uri="{BB962C8B-B14F-4D97-AF65-F5344CB8AC3E}">
        <p14:creationId xmlns:p14="http://schemas.microsoft.com/office/powerpoint/2010/main" val="3422524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170472" y="1062192"/>
            <a:ext cx="7265734" cy="2675804"/>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Rectangle 101"/>
          <p:cNvSpPr/>
          <p:nvPr/>
        </p:nvSpPr>
        <p:spPr>
          <a:xfrm>
            <a:off x="168157" y="4056716"/>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C00000"/>
              </a:solidFill>
              <a:cs typeface="Arial" panose="020B0604020202020204" pitchFamily="34" charset="0"/>
            </a:endParaRP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Ingénierie Sociale</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6462" y="1210710"/>
            <a:ext cx="12011414" cy="5100539"/>
            <a:chOff x="1095131" y="1087501"/>
            <a:chExt cx="10094976" cy="5100539"/>
          </a:xfrm>
        </p:grpSpPr>
        <p:sp>
          <p:nvSpPr>
            <p:cNvPr id="18" name="ZoneTexte 17"/>
            <p:cNvSpPr txBox="1"/>
            <p:nvPr/>
          </p:nvSpPr>
          <p:spPr>
            <a:xfrm>
              <a:off x="7691328" y="1472598"/>
              <a:ext cx="3498779" cy="1415772"/>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Que pensez- vous de valoriser et de reconnaitre l’implication de vos salariés via la mise en place d’un système d’épargne défiscalisé ?</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 Vous verser ponctuellement un supplément de rémunération exonéré de charges et non imposable, qu’en dites-vous ?</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Fidéliser et stimuler vos salariés au travers d’une épargne que vous leur constituez dans des conditions fiscales privilégiez, qu’en pensez-vous ?</a:t>
              </a:r>
              <a:endParaRPr lang="fr-FR" sz="1000" strike="sngStrike" dirty="0">
                <a:solidFill>
                  <a:schemeClr val="tx1">
                    <a:lumMod val="50000"/>
                    <a:lumOff val="50000"/>
                  </a:schemeClr>
                </a:solidFill>
              </a:endParaRPr>
            </a:p>
            <a:p>
              <a:pPr marL="171450" indent="-171450" algn="just">
                <a:spcBef>
                  <a:spcPct val="20000"/>
                </a:spcBef>
                <a:buClr>
                  <a:srgbClr val="C00000"/>
                </a:buClr>
                <a:buFont typeface="Wingdings" panose="05000000000000000000" pitchFamily="2" charset="2"/>
                <a:buChar char="§"/>
              </a:pPr>
              <a:endParaRPr lang="fr-FR" sz="1000" dirty="0">
                <a:solidFill>
                  <a:schemeClr val="tx1">
                    <a:lumMod val="50000"/>
                    <a:lumOff val="50000"/>
                  </a:schemeClr>
                </a:solidFill>
              </a:endParaRP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61" name="Rectangle 60">
            <a:hlinkClick r:id="rId3"/>
          </p:cNvPr>
          <p:cNvSpPr/>
          <p:nvPr/>
        </p:nvSpPr>
        <p:spPr>
          <a:xfrm>
            <a:off x="3222733" y="643857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4" action="ppaction://hlinksldjump"/>
          </p:cNvPr>
          <p:cNvSpPr/>
          <p:nvPr/>
        </p:nvSpPr>
        <p:spPr>
          <a:xfrm>
            <a:off x="6742009" y="6447420"/>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a:t>
            </a:r>
            <a:r>
              <a:rPr lang="fr-FR" sz="1050" b="1" dirty="0" smtClean="0">
                <a:solidFill>
                  <a:schemeClr val="tx1">
                    <a:lumMod val="75000"/>
                    <a:lumOff val="25000"/>
                  </a:schemeClr>
                </a:solidFill>
              </a:rPr>
              <a:t>outils</a:t>
            </a:r>
            <a:endParaRPr lang="fr-FR" sz="1050" b="1" dirty="0">
              <a:solidFill>
                <a:schemeClr val="tx1">
                  <a:lumMod val="75000"/>
                  <a:lumOff val="25000"/>
                </a:schemeClr>
              </a:solidFill>
            </a:endParaRPr>
          </a:p>
        </p:txBody>
      </p:sp>
      <p:pic>
        <p:nvPicPr>
          <p:cNvPr id="8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4874359" y="643857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a:hlinkClick r:id="rId6"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8393635" y="644742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aphicFrame>
        <p:nvGraphicFramePr>
          <p:cNvPr id="100" name="Graphique 99"/>
          <p:cNvGraphicFramePr/>
          <p:nvPr>
            <p:extLst/>
          </p:nvPr>
        </p:nvGraphicFramePr>
        <p:xfrm>
          <a:off x="8356388" y="3779753"/>
          <a:ext cx="2420389" cy="2312098"/>
        </p:xfrm>
        <a:graphic>
          <a:graphicData uri="http://schemas.openxmlformats.org/drawingml/2006/chart">
            <c:chart xmlns:c="http://schemas.openxmlformats.org/drawingml/2006/chart" xmlns:r="http://schemas.openxmlformats.org/officeDocument/2006/relationships" r:id="rId7"/>
          </a:graphicData>
        </a:graphic>
      </p:graphicFrame>
      <p:sp>
        <p:nvSpPr>
          <p:cNvPr id="105" name="Rectangle 104"/>
          <p:cNvSpPr/>
          <p:nvPr/>
        </p:nvSpPr>
        <p:spPr>
          <a:xfrm>
            <a:off x="786406" y="4286727"/>
            <a:ext cx="1884212" cy="292388"/>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Offres </a:t>
            </a:r>
            <a:endParaRPr lang="fr-FR" sz="1300" b="1" dirty="0">
              <a:solidFill>
                <a:schemeClr val="tx1">
                  <a:lumMod val="75000"/>
                  <a:lumOff val="25000"/>
                </a:schemeClr>
              </a:solidFill>
            </a:endParaRPr>
          </a:p>
        </p:txBody>
      </p:sp>
      <p:pic>
        <p:nvPicPr>
          <p:cNvPr id="106" name="Picture 9" descr="C:\Users\A2173216\Desktop\offr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sp>
        <p:nvSpPr>
          <p:cNvPr id="109" name="Rectangle 108"/>
          <p:cNvSpPr/>
          <p:nvPr/>
        </p:nvSpPr>
        <p:spPr>
          <a:xfrm>
            <a:off x="8429385" y="1235235"/>
            <a:ext cx="27947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sp>
        <p:nvSpPr>
          <p:cNvPr id="110" name="Rectangle à coins arrondis 109"/>
          <p:cNvSpPr/>
          <p:nvPr/>
        </p:nvSpPr>
        <p:spPr>
          <a:xfrm>
            <a:off x="8500209" y="3346462"/>
            <a:ext cx="3105196"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appétents</a:t>
            </a:r>
            <a:endParaRPr lang="fr-FR" sz="1200" b="1" dirty="0">
              <a:solidFill>
                <a:srgbClr val="C00000"/>
              </a:solidFill>
              <a:latin typeface="+mj-lt"/>
              <a:cs typeface="Arial" panose="020B0604020202020204" pitchFamily="34" charset="0"/>
            </a:endParaRPr>
          </a:p>
        </p:txBody>
      </p:sp>
      <p:pic>
        <p:nvPicPr>
          <p:cNvPr id="114" name="Image 113"/>
          <p:cNvPicPr/>
          <p:nvPr/>
        </p:nvPicPr>
        <p:blipFill rotWithShape="1">
          <a:blip r:embed="rId9">
            <a:extLst/>
          </a:blip>
          <a:srcRect l="39848" t="44992" r="45767" b="32072"/>
          <a:stretch/>
        </p:blipFill>
        <p:spPr bwMode="auto">
          <a:xfrm>
            <a:off x="935472" y="4959287"/>
            <a:ext cx="806777" cy="682193"/>
          </a:xfrm>
          <a:prstGeom prst="rect">
            <a:avLst/>
          </a:prstGeom>
          <a:ln>
            <a:noFill/>
          </a:ln>
          <a:extLst>
            <a:ext uri="{53640926-AAD7-44D8-BBD7-CCE9431645EC}">
              <a14:shadowObscured xmlns:a14="http://schemas.microsoft.com/office/drawing/2010/main"/>
            </a:ext>
          </a:extLst>
        </p:spPr>
      </p:pic>
      <p:sp>
        <p:nvSpPr>
          <p:cNvPr id="76" name="Rectangle 75"/>
          <p:cNvSpPr/>
          <p:nvPr/>
        </p:nvSpPr>
        <p:spPr>
          <a:xfrm>
            <a:off x="2066648" y="4715893"/>
            <a:ext cx="4701563" cy="923330"/>
          </a:xfrm>
          <a:prstGeom prst="rect">
            <a:avLst/>
          </a:prstGeom>
        </p:spPr>
        <p:txBody>
          <a:bodyPr wrap="square">
            <a:spAutoFit/>
          </a:bodyPr>
          <a:lstStyle/>
          <a:p>
            <a:pPr marL="171450" indent="-171450">
              <a:lnSpc>
                <a:spcPct val="150000"/>
              </a:lnSpc>
              <a:buFont typeface="Wingdings" panose="05000000000000000000" pitchFamily="2" charset="2"/>
              <a:buChar char="§"/>
            </a:pPr>
            <a:r>
              <a:rPr lang="fr-FR" sz="1200" dirty="0" smtClean="0">
                <a:solidFill>
                  <a:srgbClr val="C00000"/>
                </a:solidFill>
              </a:rPr>
              <a:t>BOX OFFICE</a:t>
            </a:r>
          </a:p>
          <a:p>
            <a:pPr marL="171450" indent="-171450">
              <a:lnSpc>
                <a:spcPct val="150000"/>
              </a:lnSpc>
              <a:buFont typeface="Wingdings" panose="05000000000000000000" pitchFamily="2" charset="2"/>
              <a:buChar char="§"/>
            </a:pPr>
            <a:r>
              <a:rPr lang="fr-FR" sz="1200" dirty="0" smtClean="0">
                <a:solidFill>
                  <a:srgbClr val="C00000"/>
                </a:solidFill>
              </a:rPr>
              <a:t>ES-PL </a:t>
            </a:r>
            <a:endParaRPr lang="fr-FR" sz="1000" dirty="0" smtClean="0">
              <a:solidFill>
                <a:schemeClr val="tx1">
                  <a:lumMod val="75000"/>
                  <a:lumOff val="25000"/>
                </a:schemeClr>
              </a:solidFill>
            </a:endParaRPr>
          </a:p>
          <a:p>
            <a:pPr marL="171450" indent="-171450">
              <a:lnSpc>
                <a:spcPct val="150000"/>
              </a:lnSpc>
              <a:buFont typeface="Wingdings" panose="05000000000000000000" pitchFamily="2" charset="2"/>
              <a:buChar char="§"/>
            </a:pPr>
            <a:r>
              <a:rPr lang="fr-FR" sz="1200" dirty="0" smtClean="0">
                <a:solidFill>
                  <a:srgbClr val="C00000"/>
                </a:solidFill>
              </a:rPr>
              <a:t>INTERESSEMENT</a:t>
            </a:r>
          </a:p>
        </p:txBody>
      </p:sp>
      <p:sp>
        <p:nvSpPr>
          <p:cNvPr id="3" name="Rectangle 2"/>
          <p:cNvSpPr/>
          <p:nvPr/>
        </p:nvSpPr>
        <p:spPr>
          <a:xfrm rot="826059">
            <a:off x="5058352" y="4484690"/>
            <a:ext cx="1854222" cy="646331"/>
          </a:xfrm>
          <a:prstGeom prst="rect">
            <a:avLst/>
          </a:prstGeom>
          <a:ln>
            <a:solidFill>
              <a:schemeClr val="bg1">
                <a:lumMod val="65000"/>
              </a:schemeClr>
            </a:solidFill>
          </a:ln>
        </p:spPr>
        <p:txBody>
          <a:bodyPr wrap="square">
            <a:spAutoFit/>
          </a:bodyPr>
          <a:lstStyle/>
          <a:p>
            <a:pPr lvl="0" algn="ctr"/>
            <a:r>
              <a:rPr lang="fr-FR" sz="1200" dirty="0">
                <a:solidFill>
                  <a:srgbClr val="C00000"/>
                </a:solidFill>
                <a:latin typeface="Arial" panose="020B0604020202020204" pitchFamily="34" charset="0"/>
                <a:cs typeface="Arial" panose="020B0604020202020204" pitchFamily="34" charset="0"/>
              </a:rPr>
              <a:t>Avantage de la loi Pacte avec la suppression du forfait </a:t>
            </a:r>
            <a:r>
              <a:rPr lang="fr-FR" sz="1200" dirty="0" smtClean="0">
                <a:solidFill>
                  <a:srgbClr val="C00000"/>
                </a:solidFill>
                <a:latin typeface="Arial" panose="020B0604020202020204" pitchFamily="34" charset="0"/>
                <a:cs typeface="Arial" panose="020B0604020202020204" pitchFamily="34" charset="0"/>
              </a:rPr>
              <a:t>social</a:t>
            </a:r>
            <a:endParaRPr lang="fr-FR" sz="1200" dirty="0">
              <a:solidFill>
                <a:srgbClr val="C00000"/>
              </a:solidFill>
              <a:latin typeface="Calibri"/>
              <a:cs typeface="Arial" panose="020B0604020202020204" pitchFamily="34" charset="0"/>
            </a:endParaRPr>
          </a:p>
        </p:txBody>
      </p:sp>
      <p:sp>
        <p:nvSpPr>
          <p:cNvPr id="2" name="ZoneTexte 1"/>
          <p:cNvSpPr txBox="1"/>
          <p:nvPr/>
        </p:nvSpPr>
        <p:spPr>
          <a:xfrm>
            <a:off x="10904479" y="4166868"/>
            <a:ext cx="1070473" cy="1546577"/>
          </a:xfrm>
          <a:prstGeom prst="rect">
            <a:avLst/>
          </a:prstGeom>
          <a:noFill/>
        </p:spPr>
        <p:txBody>
          <a:bodyPr wrap="square" rtlCol="0">
            <a:spAutoFit/>
          </a:bodyPr>
          <a:lstStyle/>
          <a:p>
            <a:r>
              <a:rPr lang="fr-FR" sz="1050" dirty="0" smtClean="0"/>
              <a:t>652 clients avec au moins un salarié et plus de 10 k€ de surface financière ne détiennent pas d’Epargne Salariale</a:t>
            </a:r>
            <a:endParaRPr lang="fr-FR" sz="1050" dirty="0"/>
          </a:p>
        </p:txBody>
      </p:sp>
      <p:sp>
        <p:nvSpPr>
          <p:cNvPr id="63" name="Rectangle 62"/>
          <p:cNvSpPr/>
          <p:nvPr/>
        </p:nvSpPr>
        <p:spPr>
          <a:xfrm>
            <a:off x="786406" y="1177721"/>
            <a:ext cx="1798533"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67" name="ZoneTexte 66"/>
          <p:cNvSpPr txBox="1"/>
          <p:nvPr/>
        </p:nvSpPr>
        <p:spPr>
          <a:xfrm>
            <a:off x="2695142" y="1734267"/>
            <a:ext cx="4625875"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NIE</a:t>
            </a:r>
            <a:r>
              <a:rPr lang="fr-FR" sz="1200" dirty="0" smtClean="0">
                <a:solidFill>
                  <a:schemeClr val="tx1">
                    <a:lumMod val="75000"/>
                    <a:lumOff val="25000"/>
                  </a:schemeClr>
                </a:solidFill>
              </a:rPr>
              <a:t>: (</a:t>
            </a:r>
            <a:r>
              <a:rPr lang="fr-FR" sz="1000" dirty="0" smtClean="0">
                <a:solidFill>
                  <a:schemeClr val="tx1">
                    <a:lumMod val="50000"/>
                    <a:lumOff val="50000"/>
                  </a:schemeClr>
                </a:solidFill>
              </a:rPr>
              <a:t>1012)</a:t>
            </a:r>
            <a:endParaRPr lang="fr-FR" sz="1000" dirty="0">
              <a:solidFill>
                <a:schemeClr val="tx1">
                  <a:lumMod val="50000"/>
                  <a:lumOff val="50000"/>
                </a:schemeClr>
              </a:solidFill>
              <a:latin typeface="+mj-lt"/>
            </a:endParaRPr>
          </a:p>
          <a:p>
            <a:pPr marL="179388" lvl="1" algn="just"/>
            <a:r>
              <a:rPr lang="fr-FR" sz="1000" dirty="0">
                <a:solidFill>
                  <a:schemeClr val="bg1">
                    <a:lumMod val="50000"/>
                  </a:schemeClr>
                </a:solidFill>
              </a:rPr>
              <a:t>Equiper et fidéliser nos clients pro et profession libérale tout en allégeant leur fiscalité</a:t>
            </a:r>
            <a:endParaRPr lang="fr-FR" sz="1000" dirty="0">
              <a:solidFill>
                <a:schemeClr val="bg1">
                  <a:lumMod val="50000"/>
                </a:schemeClr>
              </a:solidFill>
              <a:latin typeface="+mj-lt"/>
              <a:cs typeface="Arial" panose="020B0604020202020204" pitchFamily="34" charset="0"/>
            </a:endParaRPr>
          </a:p>
        </p:txBody>
      </p:sp>
    </p:spTree>
    <p:extLst>
      <p:ext uri="{BB962C8B-B14F-4D97-AF65-F5344CB8AC3E}">
        <p14:creationId xmlns:p14="http://schemas.microsoft.com/office/powerpoint/2010/main" val="88874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52292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r>
              <a:rPr lang="fr-FR" sz="2000" b="1" dirty="0" smtClean="0">
                <a:latin typeface="Montserrat Black" panose="00000A00000000000000" pitchFamily="2" charset="0"/>
              </a:rPr>
              <a:t>Moyens : Formations, offres et cibles</a:t>
            </a: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213293507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la </a:t>
            </a:r>
            <a:r>
              <a:rPr lang="fr-FR" sz="1400" b="1" dirty="0" smtClean="0">
                <a:solidFill>
                  <a:srgbClr val="C00000"/>
                </a:solidFill>
              </a:rPr>
              <a:t>VENTE A DISTANCE </a:t>
            </a:r>
            <a:r>
              <a:rPr lang="fr-FR" sz="1400" b="1" dirty="0" smtClean="0"/>
              <a:t>et de la </a:t>
            </a:r>
            <a:r>
              <a:rPr lang="fr-FR" sz="1400" b="1" dirty="0" smtClean="0">
                <a:solidFill>
                  <a:srgbClr val="C00000"/>
                </a:solidFill>
              </a:rPr>
              <a:t>BANQUE A DISTANCE</a:t>
            </a:r>
            <a:endParaRPr lang="fr-FR" sz="1200" dirty="0">
              <a:solidFill>
                <a:srgbClr val="C00000"/>
              </a:solidFill>
            </a:endParaRPr>
          </a:p>
        </p:txBody>
      </p:sp>
      <p:graphicFrame>
        <p:nvGraphicFramePr>
          <p:cNvPr id="9" name="Tableau 8"/>
          <p:cNvGraphicFramePr>
            <a:graphicFrameLocks noGrp="1"/>
          </p:cNvGraphicFramePr>
          <p:nvPr>
            <p:extLst/>
          </p:nvPr>
        </p:nvGraphicFramePr>
        <p:xfrm>
          <a:off x="372979" y="2674254"/>
          <a:ext cx="11249526" cy="3744114"/>
        </p:xfrm>
        <a:graphic>
          <a:graphicData uri="http://schemas.openxmlformats.org/drawingml/2006/table">
            <a:tbl>
              <a:tblPr firstRow="1" bandRow="1">
                <a:tableStyleId>{2D5ABB26-0587-4C30-8999-92F81FD0307C}</a:tableStyleId>
              </a:tblPr>
              <a:tblGrid>
                <a:gridCol w="4315562">
                  <a:extLst>
                    <a:ext uri="{9D8B030D-6E8A-4147-A177-3AD203B41FA5}">
                      <a16:colId xmlns:a16="http://schemas.microsoft.com/office/drawing/2014/main" val="2865747160"/>
                    </a:ext>
                  </a:extLst>
                </a:gridCol>
                <a:gridCol w="6933964">
                  <a:extLst>
                    <a:ext uri="{9D8B030D-6E8A-4147-A177-3AD203B41FA5}">
                      <a16:colId xmlns:a16="http://schemas.microsoft.com/office/drawing/2014/main" val="273004857"/>
                    </a:ext>
                  </a:extLst>
                </a:gridCol>
              </a:tblGrid>
              <a:tr h="592411">
                <a:tc>
                  <a:txBody>
                    <a:bodyPr/>
                    <a:lstStyle/>
                    <a:p>
                      <a:pPr algn="l" fontAlgn="ctr"/>
                      <a:r>
                        <a:rPr lang="fr-FR" sz="1200" u="none" strike="noStrike" dirty="0" smtClean="0">
                          <a:effectLst/>
                          <a:hlinkClick r:id="rId2"/>
                        </a:rPr>
                        <a:t>Panorama</a:t>
                      </a:r>
                      <a:r>
                        <a:rPr lang="fr-FR" sz="1200" u="none" strike="noStrike" baseline="0" dirty="0" smtClean="0">
                          <a:effectLst/>
                          <a:hlinkClick r:id="rId2"/>
                        </a:rPr>
                        <a:t> – Vendre &amp; servir à distance </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kern="1200" baseline="0" dirty="0" smtClean="0">
                          <a:solidFill>
                            <a:schemeClr val="tx1">
                              <a:lumMod val="75000"/>
                              <a:lumOff val="25000"/>
                            </a:schemeClr>
                          </a:solidFill>
                          <a:effectLst/>
                        </a:rPr>
                        <a:t>Tableau synthétique </a:t>
                      </a:r>
                      <a:r>
                        <a:rPr lang="fr-FR" sz="1200" u="none" strike="noStrike" kern="1200" baseline="0" dirty="0" smtClean="0">
                          <a:solidFill>
                            <a:schemeClr val="tx1">
                              <a:lumMod val="75000"/>
                              <a:lumOff val="25000"/>
                            </a:schemeClr>
                          </a:solidFill>
                          <a:effectLst/>
                        </a:rPr>
                        <a:t>permettant de retrouver </a:t>
                      </a:r>
                      <a:r>
                        <a:rPr lang="fr-FR" sz="1200" b="1" u="none" strike="noStrike" kern="1200" baseline="0" dirty="0" smtClean="0">
                          <a:solidFill>
                            <a:schemeClr val="tx1">
                              <a:lumMod val="75000"/>
                              <a:lumOff val="25000"/>
                            </a:schemeClr>
                          </a:solidFill>
                          <a:effectLst/>
                        </a:rPr>
                        <a:t>l’ensemble des produits et des actes éligibles à la vente à distance </a:t>
                      </a:r>
                      <a:r>
                        <a:rPr lang="fr-FR" sz="1200" u="none" strike="noStrike" kern="1200" baseline="0" dirty="0" smtClean="0">
                          <a:solidFill>
                            <a:schemeClr val="tx1">
                              <a:lumMod val="75000"/>
                              <a:lumOff val="25000"/>
                            </a:schemeClr>
                          </a:solidFill>
                          <a:effectLst/>
                        </a:rPr>
                        <a:t>ainsi que des liens pour accéder </a:t>
                      </a:r>
                      <a:r>
                        <a:rPr lang="fr-FR" sz="1200" b="1" u="none" strike="noStrike" kern="1200" baseline="0" dirty="0" smtClean="0">
                          <a:solidFill>
                            <a:schemeClr val="tx1">
                              <a:lumMod val="75000"/>
                              <a:lumOff val="25000"/>
                            </a:schemeClr>
                          </a:solidFill>
                          <a:effectLst/>
                        </a:rPr>
                        <a:t>rapidement</a:t>
                      </a:r>
                      <a:r>
                        <a:rPr lang="fr-FR" sz="1200" u="none" strike="noStrike" kern="1200" baseline="0" dirty="0" smtClean="0">
                          <a:solidFill>
                            <a:schemeClr val="tx1">
                              <a:lumMod val="75000"/>
                              <a:lumOff val="25000"/>
                            </a:schemeClr>
                          </a:solidFill>
                          <a:effectLst/>
                        </a:rPr>
                        <a:t> aux infos utiles.</a:t>
                      </a:r>
                      <a:endParaRPr lang="fr-FR" altLang="fr-FR" sz="1200" b="0" i="0" u="none" strike="noStrike" kern="1200" baseline="0" dirty="0" smtClean="0">
                        <a:solidFill>
                          <a:schemeClr val="tx1">
                            <a:lumMod val="75000"/>
                            <a:lumOff val="25000"/>
                          </a:schemeClr>
                        </a:solidFill>
                        <a:effectLst/>
                        <a:latin typeface="+mn-lt"/>
                        <a:ea typeface="+mn-ea"/>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426544112"/>
                  </a:ext>
                </a:extLst>
              </a:tr>
              <a:tr h="592411">
                <a:tc>
                  <a:txBody>
                    <a:bodyPr/>
                    <a:lstStyle/>
                    <a:p>
                      <a:pPr algn="l" fontAlgn="ctr"/>
                      <a:r>
                        <a:rPr lang="fr-FR" sz="1200" u="none" strike="noStrike" dirty="0" smtClean="0">
                          <a:effectLst/>
                          <a:hlinkClick r:id="rId3"/>
                        </a:rPr>
                        <a:t>Mode opératoires par produits </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altLang="fr-FR" sz="1200" b="1" u="none" strike="noStrike" kern="1200" dirty="0" smtClean="0">
                          <a:solidFill>
                            <a:srgbClr val="0070C0"/>
                          </a:solidFill>
                          <a:effectLst/>
                        </a:rPr>
                        <a:t>Classés par univers de besoin :</a:t>
                      </a:r>
                      <a:r>
                        <a:rPr lang="fr-FR" altLang="fr-FR" sz="1200" b="1" u="none" strike="noStrike" kern="1200" baseline="0" dirty="0" smtClean="0">
                          <a:solidFill>
                            <a:srgbClr val="0070C0"/>
                          </a:solidFill>
                          <a:effectLst/>
                        </a:rPr>
                        <a:t> </a:t>
                      </a:r>
                      <a:r>
                        <a:rPr lang="fr-FR" altLang="fr-FR" sz="1200" u="none" strike="noStrike" kern="1200" dirty="0" smtClean="0">
                          <a:solidFill>
                            <a:srgbClr val="0070C0"/>
                          </a:solidFill>
                          <a:effectLst/>
                        </a:rPr>
                        <a:t>Bancarisation, Epargne, Placement, Crédits et Assurance (IARD-Prévoyance). Les modes opératoires sont régulièrement mis</a:t>
                      </a:r>
                      <a:r>
                        <a:rPr lang="fr-FR" altLang="fr-FR" sz="1200" u="none" strike="noStrike" kern="1200" baseline="0" dirty="0" smtClean="0">
                          <a:solidFill>
                            <a:srgbClr val="0070C0"/>
                          </a:solidFill>
                          <a:effectLst/>
                        </a:rPr>
                        <a:t> </a:t>
                      </a:r>
                      <a:r>
                        <a:rPr lang="fr-FR" altLang="fr-FR" sz="1200" u="none" strike="noStrike" kern="1200" dirty="0" smtClean="0">
                          <a:solidFill>
                            <a:srgbClr val="0070C0"/>
                          </a:solidFill>
                          <a:effectLst/>
                        </a:rPr>
                        <a:t>à jour. </a:t>
                      </a:r>
                      <a:endParaRPr lang="fr-FR" altLang="fr-FR" sz="1200" b="0" i="1" u="none" strike="noStrike" kern="1200" dirty="0" smtClean="0">
                        <a:solidFill>
                          <a:srgbClr val="0070C0"/>
                        </a:solidFill>
                        <a:effectLst/>
                        <a:latin typeface="+mn-lt"/>
                        <a:ea typeface="+mn-ea"/>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83522031"/>
                  </a:ext>
                </a:extLst>
              </a:tr>
              <a:tr h="0">
                <a:tc>
                  <a:txBody>
                    <a:bodyPr/>
                    <a:lstStyle/>
                    <a:p>
                      <a:pPr algn="l" fontAlgn="ct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560261878"/>
                  </a:ext>
                </a:extLst>
              </a:tr>
              <a:tr h="592411">
                <a:tc>
                  <a:txBody>
                    <a:bodyPr/>
                    <a:lstStyle/>
                    <a:p>
                      <a:pPr algn="l" fontAlgn="ctr"/>
                      <a:r>
                        <a:rPr lang="fr-FR" sz="1200" u="none" strike="noStrike" dirty="0" smtClean="0">
                          <a:effectLst/>
                          <a:hlinkClick r:id="rId4"/>
                        </a:rPr>
                        <a:t>Les fonctionnalités Selfcare</a:t>
                      </a:r>
                      <a:r>
                        <a:rPr lang="fr-FR" sz="1200" u="none" strike="noStrike" baseline="0" dirty="0" smtClean="0">
                          <a:effectLst/>
                          <a:hlinkClick r:id="rId4"/>
                        </a:rPr>
                        <a:t> par canal</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Toutes</a:t>
                      </a:r>
                      <a:r>
                        <a:rPr lang="fr-FR" sz="1200" b="1" u="none" strike="noStrike" baseline="0" dirty="0" smtClean="0">
                          <a:solidFill>
                            <a:schemeClr val="tx1">
                              <a:lumMod val="75000"/>
                              <a:lumOff val="25000"/>
                            </a:schemeClr>
                          </a:solidFill>
                          <a:effectLst/>
                        </a:rPr>
                        <a:t> les fonctionnalités Selfcare par canal </a:t>
                      </a:r>
                      <a:r>
                        <a:rPr lang="fr-FR" sz="1200" u="none" strike="noStrike" baseline="0" dirty="0" smtClean="0">
                          <a:solidFill>
                            <a:schemeClr val="tx1">
                              <a:lumMod val="75000"/>
                              <a:lumOff val="25000"/>
                            </a:schemeClr>
                          </a:solidFill>
                          <a:effectLst/>
                        </a:rPr>
                        <a:t>(Mobile, DEI Part, GAB) </a:t>
                      </a:r>
                      <a:r>
                        <a:rPr lang="fr-FR" sz="1200" u="none" strike="noStrike" dirty="0" smtClean="0">
                          <a:solidFill>
                            <a:schemeClr val="tx1">
                              <a:lumMod val="75000"/>
                              <a:lumOff val="25000"/>
                            </a:schemeClr>
                          </a:solidFill>
                          <a:effectLst/>
                        </a:rPr>
                        <a:t>sur 1 page recto/verso</a:t>
                      </a:r>
                      <a:r>
                        <a:rPr lang="fr-FR" sz="1200" u="none" strike="noStrike" baseline="0" dirty="0" smtClean="0">
                          <a:solidFill>
                            <a:schemeClr val="tx1">
                              <a:lumMod val="75000"/>
                              <a:lumOff val="25000"/>
                            </a:schemeClr>
                          </a:solidFill>
                          <a:effectLst/>
                        </a:rPr>
                        <a:t>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3425022673"/>
                  </a:ext>
                </a:extLst>
              </a:tr>
              <a:tr h="592411">
                <a:tc>
                  <a:txBody>
                    <a:bodyPr/>
                    <a:lstStyle/>
                    <a:p>
                      <a:pPr algn="l" fontAlgn="ctr"/>
                      <a:r>
                        <a:rPr lang="fr-FR" sz="1200" u="none" strike="noStrike" dirty="0" smtClean="0">
                          <a:effectLst/>
                          <a:hlinkClick r:id="rId5"/>
                        </a:rPr>
                        <a:t>La</a:t>
                      </a:r>
                      <a:r>
                        <a:rPr lang="fr-FR" sz="1200" u="none" strike="noStrike" baseline="0" dirty="0" smtClean="0">
                          <a:effectLst/>
                          <a:hlinkClick r:id="rId5"/>
                        </a:rPr>
                        <a:t> banque à distance pas à pas </a:t>
                      </a:r>
                      <a:r>
                        <a:rPr lang="fr-FR" sz="1200" u="none" strike="noStrike" dirty="0" smtClean="0">
                          <a:effectLst/>
                          <a:hlinkClick r:id="rId5"/>
                        </a:rPr>
                        <a:t>pour vos clients</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rPr>
                        <a:t>Un espace pensé pour faire découvrir à</a:t>
                      </a:r>
                      <a:r>
                        <a:rPr lang="fr-FR" sz="1200" u="none" strike="noStrike" baseline="0" dirty="0" smtClean="0">
                          <a:solidFill>
                            <a:srgbClr val="0070C0"/>
                          </a:solidFill>
                          <a:effectLst/>
                        </a:rPr>
                        <a:t> nos</a:t>
                      </a:r>
                      <a:r>
                        <a:rPr lang="fr-FR" sz="1200" u="none" strike="noStrike" dirty="0" smtClean="0">
                          <a:solidFill>
                            <a:srgbClr val="0070C0"/>
                          </a:solidFill>
                          <a:effectLst/>
                        </a:rPr>
                        <a:t> clients </a:t>
                      </a:r>
                      <a:r>
                        <a:rPr lang="fr-FR" sz="1200" b="1" u="none" strike="noStrike" dirty="0" smtClean="0">
                          <a:solidFill>
                            <a:srgbClr val="0070C0"/>
                          </a:solidFill>
                          <a:effectLst/>
                        </a:rPr>
                        <a:t>nos services</a:t>
                      </a:r>
                      <a:r>
                        <a:rPr lang="fr-FR" sz="1200" b="1" u="none" strike="noStrike" baseline="0" dirty="0" smtClean="0">
                          <a:solidFill>
                            <a:srgbClr val="0070C0"/>
                          </a:solidFill>
                          <a:effectLst/>
                        </a:rPr>
                        <a:t> pratiques </a:t>
                      </a:r>
                      <a:r>
                        <a:rPr lang="fr-FR" sz="1200" u="none" strike="noStrike" baseline="0" dirty="0" smtClean="0">
                          <a:solidFill>
                            <a:srgbClr val="0070C0"/>
                          </a:solidFill>
                          <a:effectLst/>
                        </a:rPr>
                        <a:t>et disponibles en ligne : </a:t>
                      </a:r>
                      <a:r>
                        <a:rPr lang="fr-FR" sz="1200" u="none" strike="noStrike" dirty="0" smtClean="0">
                          <a:solidFill>
                            <a:srgbClr val="0070C0"/>
                          </a:solidFill>
                          <a:effectLst/>
                        </a:rPr>
                        <a:t>modes opératoires</a:t>
                      </a:r>
                      <a:r>
                        <a:rPr lang="fr-FR" sz="1200" u="none" strike="noStrike" baseline="0" dirty="0" smtClean="0">
                          <a:solidFill>
                            <a:srgbClr val="0070C0"/>
                          </a:solidFill>
                          <a:effectLst/>
                        </a:rPr>
                        <a:t> et </a:t>
                      </a:r>
                      <a:r>
                        <a:rPr lang="fr-FR" sz="1200" u="none" strike="noStrike" dirty="0" smtClean="0">
                          <a:solidFill>
                            <a:srgbClr val="0070C0"/>
                          </a:solidFill>
                          <a:effectLst/>
                        </a:rPr>
                        <a:t>tutoriels par thématique (accéder à e-Document,</a:t>
                      </a:r>
                      <a:r>
                        <a:rPr lang="fr-FR" sz="1200" u="none" strike="noStrike" baseline="0" dirty="0" smtClean="0">
                          <a:solidFill>
                            <a:srgbClr val="0070C0"/>
                          </a:solidFill>
                          <a:effectLst/>
                        </a:rPr>
                        <a:t> utiliser </a:t>
                      </a:r>
                      <a:r>
                        <a:rPr lang="fr-FR" sz="1200" u="none" strike="noStrike" baseline="0" dirty="0" err="1" smtClean="0">
                          <a:solidFill>
                            <a:srgbClr val="0070C0"/>
                          </a:solidFill>
                          <a:effectLst/>
                        </a:rPr>
                        <a:t>PayLib</a:t>
                      </a:r>
                      <a:r>
                        <a:rPr lang="fr-FR" sz="1200" u="none" strike="noStrike" baseline="0" dirty="0" smtClean="0">
                          <a:solidFill>
                            <a:srgbClr val="0070C0"/>
                          </a:solidFill>
                          <a:effectLst/>
                        </a:rPr>
                        <a:t> entre amis, activer Sécur’Pass)</a:t>
                      </a:r>
                      <a:endParaRPr lang="fr-FR" sz="1200" b="0" i="0" u="none" strike="noStrike" dirty="0">
                        <a:solidFill>
                          <a:srgbClr val="0070C0"/>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581702246"/>
                  </a:ext>
                </a:extLst>
              </a:tr>
              <a:tr h="592411">
                <a:tc>
                  <a:txBody>
                    <a:bodyPr/>
                    <a:lstStyle/>
                    <a:p>
                      <a:pPr algn="l" fontAlgn="ctr"/>
                      <a:r>
                        <a:rPr lang="fr-FR" sz="1200" u="none" strike="noStrike" dirty="0" smtClean="0">
                          <a:effectLst/>
                          <a:hlinkClick r:id="rId6"/>
                        </a:rPr>
                        <a:t>Le site démo</a:t>
                      </a:r>
                      <a:r>
                        <a:rPr lang="fr-FR" sz="1200" u="none" strike="noStrike" baseline="0" dirty="0" smtClean="0">
                          <a:effectLst/>
                          <a:hlinkClick r:id="rId6"/>
                        </a:rPr>
                        <a:t> DEI</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smtClean="0">
                          <a:solidFill>
                            <a:schemeClr val="tx1">
                              <a:lumMod val="75000"/>
                              <a:lumOff val="25000"/>
                            </a:schemeClr>
                          </a:solidFill>
                          <a:effectLst/>
                        </a:rPr>
                        <a:t>Accédez</a:t>
                      </a:r>
                      <a:r>
                        <a:rPr lang="fr-FR" sz="1200" b="1" u="none" strike="noStrike" baseline="0" dirty="0" smtClean="0">
                          <a:solidFill>
                            <a:schemeClr val="tx1">
                              <a:lumMod val="75000"/>
                              <a:lumOff val="25000"/>
                            </a:schemeClr>
                          </a:solidFill>
                          <a:effectLst/>
                        </a:rPr>
                        <a:t> au site démo DEI </a:t>
                      </a:r>
                      <a:r>
                        <a:rPr lang="fr-FR" sz="1200" u="none" strike="noStrike" baseline="0" dirty="0" smtClean="0">
                          <a:solidFill>
                            <a:schemeClr val="tx1">
                              <a:lumMod val="75000"/>
                              <a:lumOff val="25000"/>
                            </a:schemeClr>
                          </a:solidFill>
                          <a:effectLst/>
                        </a:rPr>
                        <a:t>sans avoir à saisir ses données personnel (« Espace Personnel - Mode Démo » situé en tout bas de notre site internet www.caisse-epargne.fr)</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3462010532"/>
                  </a:ext>
                </a:extLst>
              </a:tr>
              <a:tr h="592411">
                <a:tc>
                  <a:txBody>
                    <a:bodyPr/>
                    <a:lstStyle/>
                    <a:p>
                      <a:pPr algn="l" fontAlgn="ctr"/>
                      <a:r>
                        <a:rPr lang="fr-FR" sz="1200" u="none" strike="noStrike" dirty="0" smtClean="0">
                          <a:effectLst/>
                          <a:hlinkClick r:id="rId7"/>
                        </a:rPr>
                        <a:t>Le site démo</a:t>
                      </a:r>
                      <a:r>
                        <a:rPr lang="fr-FR" sz="1200" u="none" strike="noStrike" baseline="0" dirty="0" smtClean="0">
                          <a:effectLst/>
                          <a:hlinkClick r:id="rId7"/>
                        </a:rPr>
                        <a:t> de l’appli mobile</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smtClean="0">
                          <a:solidFill>
                            <a:srgbClr val="0070C0"/>
                          </a:solidFill>
                          <a:effectLst/>
                        </a:rPr>
                        <a:t>Accédez</a:t>
                      </a:r>
                      <a:r>
                        <a:rPr lang="fr-FR" sz="1200" b="1" u="none" strike="noStrike" baseline="0" dirty="0" smtClean="0">
                          <a:solidFill>
                            <a:srgbClr val="0070C0"/>
                          </a:solidFill>
                          <a:effectLst/>
                        </a:rPr>
                        <a:t> au site démo de l’application mobile </a:t>
                      </a:r>
                      <a:r>
                        <a:rPr lang="fr-FR" sz="1200" u="none" strike="noStrike" baseline="0" dirty="0" smtClean="0">
                          <a:solidFill>
                            <a:srgbClr val="0070C0"/>
                          </a:solidFill>
                          <a:effectLst/>
                        </a:rPr>
                        <a:t>sans avoir à saisir ses données personnelles</a:t>
                      </a:r>
                      <a:endParaRPr lang="fr-FR" sz="1200" b="0" i="0" u="none" strike="noStrike" dirty="0">
                        <a:solidFill>
                          <a:srgbClr val="0070C0"/>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682929806"/>
                  </a:ext>
                </a:extLst>
              </a:tr>
            </a:tbl>
          </a:graphicData>
        </a:graphic>
      </p:graphicFrame>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8"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9">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60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la </a:t>
            </a:r>
            <a:r>
              <a:rPr lang="fr-FR" sz="1400" b="1" dirty="0" smtClean="0">
                <a:solidFill>
                  <a:srgbClr val="C00000"/>
                </a:solidFill>
              </a:rPr>
              <a:t>BANCARISATION</a:t>
            </a:r>
            <a:endParaRPr lang="fr-FR" sz="1200" dirty="0">
              <a:solidFill>
                <a:srgbClr val="C00000"/>
              </a:solidFill>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Tableau 19"/>
          <p:cNvGraphicFramePr>
            <a:graphicFrameLocks noGrp="1"/>
          </p:cNvGraphicFramePr>
          <p:nvPr>
            <p:extLst/>
          </p:nvPr>
        </p:nvGraphicFramePr>
        <p:xfrm>
          <a:off x="372979" y="2674255"/>
          <a:ext cx="11249526" cy="3702482"/>
        </p:xfrm>
        <a:graphic>
          <a:graphicData uri="http://schemas.openxmlformats.org/drawingml/2006/table">
            <a:tbl>
              <a:tblPr firstRow="1" bandRow="1">
                <a:tableStyleId>{2D5ABB26-0587-4C30-8999-92F81FD0307C}</a:tableStyleId>
              </a:tblPr>
              <a:tblGrid>
                <a:gridCol w="4306597">
                  <a:extLst>
                    <a:ext uri="{9D8B030D-6E8A-4147-A177-3AD203B41FA5}">
                      <a16:colId xmlns:a16="http://schemas.microsoft.com/office/drawing/2014/main" val="2865747160"/>
                    </a:ext>
                  </a:extLst>
                </a:gridCol>
                <a:gridCol w="6942929">
                  <a:extLst>
                    <a:ext uri="{9D8B030D-6E8A-4147-A177-3AD203B41FA5}">
                      <a16:colId xmlns:a16="http://schemas.microsoft.com/office/drawing/2014/main" val="273004857"/>
                    </a:ext>
                  </a:extLst>
                </a:gridCol>
              </a:tblGrid>
              <a:tr h="437074">
                <a:tc>
                  <a:txBody>
                    <a:bodyPr/>
                    <a:lstStyle/>
                    <a:p>
                      <a:pPr algn="l" fontAlgn="ctr"/>
                      <a:r>
                        <a:rPr lang="fr-FR" sz="1200" u="none" strike="noStrike" dirty="0" smtClean="0">
                          <a:effectLst/>
                          <a:hlinkClick r:id="rId4"/>
                        </a:rPr>
                        <a:t>Le Book BANCA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Accéder directement aux </a:t>
                      </a:r>
                      <a:r>
                        <a:rPr lang="fr-FR" sz="1200" b="1" u="none" strike="noStrike" dirty="0">
                          <a:solidFill>
                            <a:schemeClr val="tx1">
                              <a:lumMod val="75000"/>
                              <a:lumOff val="25000"/>
                            </a:schemeClr>
                          </a:solidFill>
                          <a:effectLst/>
                        </a:rPr>
                        <a:t>informations indispensables </a:t>
                      </a:r>
                      <a:r>
                        <a:rPr lang="fr-FR" sz="1200" u="none" strike="noStrike" dirty="0">
                          <a:solidFill>
                            <a:schemeClr val="tx1">
                              <a:lumMod val="75000"/>
                              <a:lumOff val="25000"/>
                            </a:schemeClr>
                          </a:solidFill>
                          <a:effectLst/>
                        </a:rPr>
                        <a:t>de l'offre BANCA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426544112"/>
                  </a:ext>
                </a:extLst>
              </a:tr>
              <a:tr h="437074">
                <a:tc>
                  <a:txBody>
                    <a:bodyPr/>
                    <a:lstStyle/>
                    <a:p>
                      <a:pPr algn="l" fontAlgn="ctr"/>
                      <a:r>
                        <a:rPr lang="fr-FR" sz="1200" u="none" strike="noStrike" dirty="0" smtClean="0">
                          <a:effectLst/>
                          <a:hlinkClick r:id="rId5"/>
                        </a:rPr>
                        <a:t>Tutoriel</a:t>
                      </a:r>
                      <a:r>
                        <a:rPr lang="fr-FR" sz="1200" u="none" strike="noStrike" baseline="0" dirty="0" smtClean="0">
                          <a:effectLst/>
                          <a:hlinkClick r:id="rId5"/>
                        </a:rPr>
                        <a:t> Les Formules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Découvrez </a:t>
                      </a:r>
                      <a:r>
                        <a:rPr lang="fr-FR" sz="1200" b="1" u="none" strike="noStrike" dirty="0" smtClean="0">
                          <a:solidFill>
                            <a:schemeClr val="tx1">
                              <a:lumMod val="75000"/>
                              <a:lumOff val="25000"/>
                            </a:schemeClr>
                          </a:solidFill>
                          <a:effectLst/>
                        </a:rPr>
                        <a:t>tous les actes de gestions</a:t>
                      </a:r>
                      <a:r>
                        <a:rPr lang="fr-FR" sz="1200" b="1" u="none" strike="noStrike" baseline="0" dirty="0" smtClean="0">
                          <a:solidFill>
                            <a:schemeClr val="tx1">
                              <a:lumMod val="75000"/>
                              <a:lumOff val="25000"/>
                            </a:schemeClr>
                          </a:solidFill>
                          <a:effectLst/>
                        </a:rPr>
                        <a:t> </a:t>
                      </a:r>
                      <a:r>
                        <a:rPr lang="fr-FR" sz="1200" u="none" strike="noStrike" baseline="0" dirty="0" smtClean="0">
                          <a:solidFill>
                            <a:schemeClr val="tx1">
                              <a:lumMod val="75000"/>
                              <a:lumOff val="25000"/>
                            </a:schemeClr>
                          </a:solidFill>
                          <a:effectLst/>
                        </a:rPr>
                        <a:t>détaillés des Formules sous forme de tuto.</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83522031"/>
                  </a:ext>
                </a:extLst>
              </a:tr>
              <a:tr h="437074">
                <a:tc>
                  <a:txBody>
                    <a:bodyPr/>
                    <a:lstStyle/>
                    <a:p>
                      <a:pPr algn="l" fontAlgn="ctr"/>
                      <a:r>
                        <a:rPr lang="fr-FR" sz="1200" u="none" strike="noStrike" dirty="0" smtClean="0">
                          <a:effectLst/>
                          <a:hlinkClick r:id="rId6"/>
                        </a:rPr>
                        <a:t>Fiche pratique Les Formules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Pour prendre connaissance </a:t>
                      </a:r>
                      <a:r>
                        <a:rPr lang="fr-FR" sz="1200" b="1" u="none" strike="noStrike" dirty="0" smtClean="0">
                          <a:solidFill>
                            <a:schemeClr val="tx1">
                              <a:lumMod val="75000"/>
                              <a:lumOff val="25000"/>
                            </a:schemeClr>
                          </a:solidFill>
                          <a:effectLst/>
                        </a:rPr>
                        <a:t>rapidement des essentiels </a:t>
                      </a:r>
                      <a:r>
                        <a:rPr lang="fr-FR" sz="1200" u="none" strike="noStrike" dirty="0" smtClean="0">
                          <a:solidFill>
                            <a:schemeClr val="tx1">
                              <a:lumMod val="75000"/>
                              <a:lumOff val="25000"/>
                            </a:schemeClr>
                          </a:solidFill>
                          <a:effectLst/>
                        </a:rPr>
                        <a:t>de l’offre de bancarisation.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983343968"/>
                  </a:ext>
                </a:extLst>
              </a:tr>
              <a:tr h="437074">
                <a:tc>
                  <a:txBody>
                    <a:bodyPr/>
                    <a:lstStyle/>
                    <a:p>
                      <a:pPr algn="l" fontAlgn="ctr"/>
                      <a:r>
                        <a:rPr lang="fr-FR" sz="1200" u="none" strike="noStrike" dirty="0" smtClean="0">
                          <a:effectLst/>
                          <a:hlinkClick r:id="rId7"/>
                        </a:rPr>
                        <a:t>Tout savoir sur Les Formules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Accédez à l’ensemble des </a:t>
                      </a:r>
                      <a:r>
                        <a:rPr lang="fr-FR" sz="1200" b="1" u="none" strike="noStrike" dirty="0" smtClean="0">
                          <a:solidFill>
                            <a:schemeClr val="tx1">
                              <a:lumMod val="75000"/>
                              <a:lumOff val="25000"/>
                            </a:schemeClr>
                          </a:solidFill>
                          <a:effectLst/>
                        </a:rPr>
                        <a:t>documents clients ou outils d’aide à la vente </a:t>
                      </a:r>
                      <a:r>
                        <a:rPr lang="fr-FR" sz="1200" u="none" strike="noStrike" dirty="0" smtClean="0">
                          <a:solidFill>
                            <a:schemeClr val="tx1">
                              <a:lumMod val="75000"/>
                              <a:lumOff val="25000"/>
                            </a:schemeClr>
                          </a:solidFill>
                          <a:effectLst/>
                        </a:rPr>
                        <a:t>sur</a:t>
                      </a:r>
                      <a:r>
                        <a:rPr lang="fr-FR" sz="1200" u="none" strike="noStrike" baseline="0" dirty="0" smtClean="0">
                          <a:solidFill>
                            <a:schemeClr val="tx1">
                              <a:lumMod val="75000"/>
                              <a:lumOff val="25000"/>
                            </a:schemeClr>
                          </a:solidFill>
                          <a:effectLst/>
                        </a:rPr>
                        <a:t> Les</a:t>
                      </a:r>
                      <a:r>
                        <a:rPr lang="fr-FR" sz="1200" u="none" strike="noStrike" dirty="0" smtClean="0">
                          <a:solidFill>
                            <a:schemeClr val="tx1">
                              <a:lumMod val="75000"/>
                              <a:lumOff val="25000"/>
                            </a:schemeClr>
                          </a:solidFill>
                          <a:effectLst/>
                        </a:rPr>
                        <a:t> Formules dans la Rubrique</a:t>
                      </a:r>
                      <a:r>
                        <a:rPr lang="fr-FR" sz="1200" u="none" strike="noStrike" baseline="0" dirty="0" smtClean="0">
                          <a:solidFill>
                            <a:schemeClr val="tx1">
                              <a:lumMod val="75000"/>
                              <a:lumOff val="25000"/>
                            </a:schemeClr>
                          </a:solidFill>
                          <a:effectLst/>
                        </a:rPr>
                        <a:t> des Commerciaux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717319216"/>
                  </a:ext>
                </a:extLst>
              </a:tr>
              <a:tr h="437074">
                <a:tc>
                  <a:txBody>
                    <a:bodyPr/>
                    <a:lstStyle/>
                    <a:p>
                      <a:pPr algn="l" fontAlgn="ctr"/>
                      <a:r>
                        <a:rPr lang="fr-FR" sz="1200" u="none" strike="noStrike" dirty="0" smtClean="0">
                          <a:effectLst/>
                          <a:hlinkClick r:id="rId8"/>
                        </a:rPr>
                        <a:t>Fiches</a:t>
                      </a:r>
                      <a:r>
                        <a:rPr lang="fr-FR" sz="1200" u="none" strike="noStrike" baseline="0" dirty="0" smtClean="0">
                          <a:effectLst/>
                          <a:hlinkClick r:id="rId8"/>
                        </a:rPr>
                        <a:t> produits Cartes bancaires Visa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smtClean="0">
                          <a:solidFill>
                            <a:schemeClr val="tx1">
                              <a:lumMod val="75000"/>
                              <a:lumOff val="25000"/>
                            </a:schemeClr>
                          </a:solidFill>
                          <a:effectLst/>
                        </a:rPr>
                        <a:t>Présenter de manière synthétique </a:t>
                      </a:r>
                      <a:r>
                        <a:rPr lang="fr-FR" sz="1200" b="1" u="none" strike="noStrike" dirty="0" smtClean="0">
                          <a:solidFill>
                            <a:schemeClr val="tx1">
                              <a:lumMod val="75000"/>
                              <a:lumOff val="25000"/>
                            </a:schemeClr>
                          </a:solidFill>
                          <a:effectLst/>
                        </a:rPr>
                        <a:t>toute notre gamme de cartes bancaires</a:t>
                      </a:r>
                      <a:r>
                        <a:rPr lang="fr-FR" sz="1200" b="1" u="none" strike="noStrike" baseline="0" dirty="0" smtClean="0">
                          <a:solidFill>
                            <a:schemeClr val="tx1">
                              <a:lumMod val="75000"/>
                              <a:lumOff val="25000"/>
                            </a:schemeClr>
                          </a:solidFill>
                          <a:effectLst/>
                        </a:rPr>
                        <a:t> Visa </a:t>
                      </a:r>
                      <a:r>
                        <a:rPr lang="fr-FR" sz="1200" b="1" u="none" strike="noStrike" dirty="0" smtClean="0">
                          <a:solidFill>
                            <a:schemeClr val="tx1">
                              <a:lumMod val="75000"/>
                              <a:lumOff val="25000"/>
                            </a:schemeClr>
                          </a:solidFill>
                          <a:effectLst/>
                        </a:rPr>
                        <a:t>au client</a:t>
                      </a:r>
                      <a:r>
                        <a:rPr lang="fr-FR" sz="1200" u="none" strike="noStrike" dirty="0" smtClean="0">
                          <a:solidFill>
                            <a:schemeClr val="tx1">
                              <a:lumMod val="75000"/>
                              <a:lumOff val="25000"/>
                            </a:schemeClr>
                          </a:solidFill>
                          <a:effectLst/>
                        </a:rPr>
                        <a:t>. Envoyer au client le lien afin qu'il puisse se documenter.</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669375072"/>
                  </a:ext>
                </a:extLst>
              </a:tr>
              <a:tr h="398001">
                <a:tc>
                  <a:txBody>
                    <a:bodyPr/>
                    <a:lstStyle/>
                    <a:p>
                      <a:pPr algn="l" fontAlgn="ctr"/>
                      <a:r>
                        <a:rPr lang="fr-FR" sz="1200" u="none" strike="noStrike" dirty="0" smtClean="0">
                          <a:effectLst/>
                          <a:hlinkClick r:id="rId9"/>
                        </a:rPr>
                        <a:t>Tutoriel Mobilité Bancaire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Découvrez </a:t>
                      </a:r>
                      <a:r>
                        <a:rPr lang="fr-FR" sz="1200" b="1" u="none" strike="noStrike" dirty="0" smtClean="0">
                          <a:solidFill>
                            <a:schemeClr val="tx1">
                              <a:lumMod val="75000"/>
                              <a:lumOff val="25000"/>
                            </a:schemeClr>
                          </a:solidFill>
                          <a:effectLst/>
                        </a:rPr>
                        <a:t>comment souscrire à une mobilité bancaire </a:t>
                      </a:r>
                      <a:r>
                        <a:rPr lang="fr-FR" sz="1200" u="none" strike="noStrike" dirty="0" smtClean="0">
                          <a:solidFill>
                            <a:schemeClr val="tx1">
                              <a:lumMod val="75000"/>
                              <a:lumOff val="25000"/>
                            </a:schemeClr>
                          </a:solidFill>
                          <a:effectLst/>
                        </a:rPr>
                        <a:t>réglementée </a:t>
                      </a:r>
                      <a:r>
                        <a:rPr lang="fr-FR" sz="1200" u="none" strike="noStrike" baseline="0" dirty="0" smtClean="0">
                          <a:solidFill>
                            <a:schemeClr val="tx1">
                              <a:lumMod val="75000"/>
                              <a:lumOff val="25000"/>
                            </a:schemeClr>
                          </a:solidFill>
                          <a:effectLst/>
                        </a:rPr>
                        <a:t>sous forme de tuto</a:t>
                      </a:r>
                      <a:r>
                        <a:rPr lang="fr-FR" sz="1200" u="none" strike="noStrike" dirty="0" smtClean="0">
                          <a:solidFill>
                            <a:schemeClr val="tx1">
                              <a:lumMod val="75000"/>
                              <a:lumOff val="25000"/>
                            </a:schemeClr>
                          </a:solidFill>
                          <a:effectLst/>
                        </a:rPr>
                        <a:t> lorsqu’un client</a:t>
                      </a:r>
                      <a:r>
                        <a:rPr lang="fr-FR" sz="1200" u="none" strike="noStrike" baseline="0" dirty="0" smtClean="0">
                          <a:solidFill>
                            <a:schemeClr val="tx1">
                              <a:lumMod val="75000"/>
                              <a:lumOff val="25000"/>
                            </a:schemeClr>
                          </a:solidFill>
                          <a:effectLst/>
                        </a:rPr>
                        <a:t> arrive en CEGEE.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3425022673"/>
                  </a:ext>
                </a:extLst>
              </a:tr>
              <a:tr h="289496">
                <a:tc>
                  <a:txBody>
                    <a:bodyPr/>
                    <a:lstStyle/>
                    <a:p>
                      <a:pPr algn="l" fontAlgn="ctr"/>
                      <a:r>
                        <a:rPr lang="fr-FR" sz="1200" u="none" strike="noStrike" dirty="0" smtClean="0">
                          <a:effectLst/>
                          <a:hlinkClick r:id="rId10"/>
                        </a:rPr>
                        <a:t>Fiche pratique Mobilité</a:t>
                      </a:r>
                      <a:r>
                        <a:rPr lang="fr-FR" sz="1200" u="none" strike="noStrike" baseline="0" dirty="0" smtClean="0">
                          <a:effectLst/>
                          <a:hlinkClick r:id="rId10"/>
                        </a:rPr>
                        <a:t> Bancaire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Pour prendre connaissance </a:t>
                      </a:r>
                      <a:r>
                        <a:rPr lang="fr-FR" sz="1200" b="1" u="none" strike="noStrike" dirty="0" smtClean="0">
                          <a:solidFill>
                            <a:schemeClr val="tx1">
                              <a:lumMod val="75000"/>
                              <a:lumOff val="25000"/>
                            </a:schemeClr>
                          </a:solidFill>
                          <a:effectLst/>
                        </a:rPr>
                        <a:t>des essentiels de la mobilité bancaire</a:t>
                      </a:r>
                      <a:r>
                        <a:rPr lang="fr-FR" sz="1200" u="none" strike="noStrike" dirty="0" smtClean="0">
                          <a:solidFill>
                            <a:schemeClr val="tx1">
                              <a:lumMod val="75000"/>
                              <a:lumOff val="25000"/>
                            </a:schemeClr>
                          </a:solidFill>
                          <a:effectLst/>
                        </a:rPr>
                        <a: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788660918"/>
                  </a:ext>
                </a:extLst>
              </a:tr>
              <a:tr h="398001">
                <a:tc>
                  <a:txBody>
                    <a:bodyPr/>
                    <a:lstStyle/>
                    <a:p>
                      <a:pPr algn="l" fontAlgn="ctr"/>
                      <a:r>
                        <a:rPr lang="fr-FR" sz="1200" u="none" strike="noStrike" dirty="0" smtClean="0">
                          <a:effectLst/>
                          <a:hlinkClick r:id="rId11"/>
                        </a:rPr>
                        <a:t>Tout savoir sur la Mobilité Bancaire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Accédez à l’ensemble des </a:t>
                      </a:r>
                      <a:r>
                        <a:rPr lang="fr-FR" sz="1200" b="1" u="none" strike="noStrike" dirty="0" smtClean="0">
                          <a:solidFill>
                            <a:schemeClr val="tx1">
                              <a:lumMod val="75000"/>
                              <a:lumOff val="25000"/>
                            </a:schemeClr>
                          </a:solidFill>
                          <a:effectLst/>
                        </a:rPr>
                        <a:t>documents clients ou outils d’aide à la vente</a:t>
                      </a:r>
                      <a:r>
                        <a:rPr lang="fr-FR" sz="1200" u="none" strike="noStrike" dirty="0" smtClean="0">
                          <a:solidFill>
                            <a:schemeClr val="tx1">
                              <a:lumMod val="75000"/>
                              <a:lumOff val="25000"/>
                            </a:schemeClr>
                          </a:solidFill>
                          <a:effectLst/>
                        </a:rPr>
                        <a:t> sur</a:t>
                      </a:r>
                      <a:r>
                        <a:rPr lang="fr-FR" sz="1200" u="none" strike="noStrike" baseline="0" dirty="0" smtClean="0">
                          <a:solidFill>
                            <a:schemeClr val="tx1">
                              <a:lumMod val="75000"/>
                              <a:lumOff val="25000"/>
                            </a:schemeClr>
                          </a:solidFill>
                          <a:effectLst/>
                        </a:rPr>
                        <a:t> la mobilité bancaire </a:t>
                      </a:r>
                      <a:r>
                        <a:rPr lang="fr-FR" sz="1200" u="none" strike="noStrike" dirty="0" smtClean="0">
                          <a:solidFill>
                            <a:schemeClr val="tx1">
                              <a:lumMod val="75000"/>
                              <a:lumOff val="25000"/>
                            </a:schemeClr>
                          </a:solidFill>
                          <a:effectLst/>
                        </a:rPr>
                        <a:t>dans la Rubrique</a:t>
                      </a:r>
                      <a:r>
                        <a:rPr lang="fr-FR" sz="1200" u="none" strike="noStrike" baseline="0" dirty="0" smtClean="0">
                          <a:solidFill>
                            <a:schemeClr val="tx1">
                              <a:lumMod val="75000"/>
                              <a:lumOff val="25000"/>
                            </a:schemeClr>
                          </a:solidFill>
                          <a:effectLst/>
                        </a:rPr>
                        <a:t> des Commerciaux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581702246"/>
                  </a:ext>
                </a:extLst>
              </a:tr>
              <a:tr h="431614">
                <a:tc>
                  <a:txBody>
                    <a:bodyPr/>
                    <a:lstStyle/>
                    <a:p>
                      <a:pPr algn="l" fontAlgn="ctr"/>
                      <a:r>
                        <a:rPr lang="fr-FR" sz="1200" u="none" strike="noStrike" dirty="0" smtClean="0">
                          <a:effectLst/>
                          <a:hlinkClick r:id="rId12"/>
                        </a:rPr>
                        <a:t>OAV IZICARTE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Prendre connaissance de l'offre </a:t>
                      </a:r>
                      <a:r>
                        <a:rPr lang="fr-FR" sz="1200" b="1" u="none" strike="noStrike" dirty="0" smtClean="0">
                          <a:solidFill>
                            <a:schemeClr val="tx1">
                              <a:lumMod val="75000"/>
                              <a:lumOff val="25000"/>
                            </a:schemeClr>
                          </a:solidFill>
                          <a:effectLst/>
                        </a:rPr>
                        <a:t>IZICARTE</a:t>
                      </a:r>
                      <a:r>
                        <a:rPr lang="fr-FR" sz="1200" u="none" strike="noStrike" dirty="0" smtClean="0">
                          <a:solidFill>
                            <a:schemeClr val="tx1">
                              <a:lumMod val="75000"/>
                              <a:lumOff val="25000"/>
                            </a:schemeClr>
                          </a:solidFill>
                          <a:effectLst/>
                        </a:rPr>
                        <a:t>. Savoir </a:t>
                      </a:r>
                      <a:r>
                        <a:rPr lang="fr-FR" sz="1200" u="none" strike="noStrike" dirty="0">
                          <a:solidFill>
                            <a:schemeClr val="tx1">
                              <a:lumMod val="75000"/>
                              <a:lumOff val="25000"/>
                            </a:schemeClr>
                          </a:solidFill>
                          <a:effectLst/>
                        </a:rPr>
                        <a:t>répondre au besoin global de son client et adapter notre </a:t>
                      </a:r>
                      <a:r>
                        <a:rPr lang="fr-FR" sz="1200" u="none" strike="noStrike" dirty="0" smtClean="0">
                          <a:solidFill>
                            <a:schemeClr val="tx1">
                              <a:lumMod val="75000"/>
                              <a:lumOff val="25000"/>
                            </a:schemeClr>
                          </a:solidFill>
                          <a:effectLst/>
                        </a:rPr>
                        <a:t>offre. Préparer </a:t>
                      </a:r>
                      <a:r>
                        <a:rPr lang="fr-FR" sz="1200" u="none" strike="noStrike" dirty="0">
                          <a:solidFill>
                            <a:schemeClr val="tx1">
                              <a:lumMod val="75000"/>
                              <a:lumOff val="25000"/>
                            </a:schemeClr>
                          </a:solidFill>
                          <a:effectLst/>
                        </a:rPr>
                        <a:t>son entretien.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682929806"/>
                  </a:ext>
                </a:extLst>
              </a:tr>
            </a:tbl>
          </a:graphicData>
        </a:graphic>
      </p:graphicFrame>
    </p:spTree>
    <p:extLst>
      <p:ext uri="{BB962C8B-B14F-4D97-AF65-F5344CB8AC3E}">
        <p14:creationId xmlns:p14="http://schemas.microsoft.com/office/powerpoint/2010/main" val="391680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des </a:t>
            </a:r>
            <a:r>
              <a:rPr lang="fr-FR" sz="1400" b="1" dirty="0" smtClean="0">
                <a:solidFill>
                  <a:srgbClr val="C00000"/>
                </a:solidFill>
              </a:rPr>
              <a:t>ASSURANCES PARABANCAIRES (fiches client ou notices d’info)</a:t>
            </a:r>
            <a:endParaRPr lang="fr-FR" sz="1200" dirty="0">
              <a:solidFill>
                <a:srgbClr val="C00000"/>
              </a:solidFill>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Tableau 19"/>
          <p:cNvGraphicFramePr>
            <a:graphicFrameLocks noGrp="1"/>
          </p:cNvGraphicFramePr>
          <p:nvPr>
            <p:extLst/>
          </p:nvPr>
        </p:nvGraphicFramePr>
        <p:xfrm>
          <a:off x="372979" y="2558343"/>
          <a:ext cx="11249526" cy="4077504"/>
        </p:xfrm>
        <a:graphic>
          <a:graphicData uri="http://schemas.openxmlformats.org/drawingml/2006/table">
            <a:tbl>
              <a:tblPr firstRow="1" bandRow="1">
                <a:tableStyleId>{2D5ABB26-0587-4C30-8999-92F81FD0307C}</a:tableStyleId>
              </a:tblPr>
              <a:tblGrid>
                <a:gridCol w="4306597">
                  <a:extLst>
                    <a:ext uri="{9D8B030D-6E8A-4147-A177-3AD203B41FA5}">
                      <a16:colId xmlns:a16="http://schemas.microsoft.com/office/drawing/2014/main" val="2865747160"/>
                    </a:ext>
                  </a:extLst>
                </a:gridCol>
                <a:gridCol w="6942929">
                  <a:extLst>
                    <a:ext uri="{9D8B030D-6E8A-4147-A177-3AD203B41FA5}">
                      <a16:colId xmlns:a16="http://schemas.microsoft.com/office/drawing/2014/main" val="273004857"/>
                    </a:ext>
                  </a:extLst>
                </a:gridCol>
              </a:tblGrid>
              <a:tr h="324723">
                <a:tc>
                  <a:txBody>
                    <a:bodyPr/>
                    <a:lstStyle/>
                    <a:p>
                      <a:pPr algn="l" fontAlgn="ctr"/>
                      <a:r>
                        <a:rPr lang="fr-FR" sz="1200" b="0" i="0" u="none" strike="noStrike" dirty="0" smtClean="0">
                          <a:solidFill>
                            <a:schemeClr val="tx1">
                              <a:lumMod val="75000"/>
                              <a:lumOff val="25000"/>
                            </a:schemeClr>
                          </a:solidFill>
                          <a:effectLst/>
                          <a:latin typeface="Arial" panose="020B0604020202020204" pitchFamily="34" charset="0"/>
                          <a:cs typeface="Arial" panose="020B0604020202020204" pitchFamily="34" charset="0"/>
                          <a:hlinkClick r:id="rId4"/>
                        </a:rPr>
                        <a:t>SECUR’MEDIA</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err="1" smtClean="0">
                          <a:solidFill>
                            <a:srgbClr val="0070C0"/>
                          </a:solidFill>
                          <a:effectLst/>
                          <a:latin typeface="Arial" panose="020B0604020202020204" pitchFamily="34" charset="0"/>
                          <a:cs typeface="Arial" panose="020B0604020202020204" pitchFamily="34" charset="0"/>
                        </a:rPr>
                        <a:t>Sécur’Média</a:t>
                      </a:r>
                      <a:r>
                        <a:rPr lang="fr-FR" sz="1200" u="none" strike="noStrike" dirty="0" smtClean="0">
                          <a:solidFill>
                            <a:srgbClr val="0070C0"/>
                          </a:solidFill>
                          <a:effectLst/>
                          <a:latin typeface="Arial" panose="020B0604020202020204" pitchFamily="34" charset="0"/>
                          <a:cs typeface="Arial" panose="020B0604020202020204" pitchFamily="34" charset="0"/>
                        </a:rPr>
                        <a:t> est la solution idéale pour protéger les équipements multimédia portables. Elle se décline suivant les profils – Individuel ou Famille – et suivant les besoins.</a:t>
                      </a:r>
                      <a:endParaRPr lang="fr-FR" sz="1200" b="0" i="0" u="none" strike="noStrike" dirty="0" smtClean="0">
                        <a:solidFill>
                          <a:srgbClr val="0070C0"/>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440635150"/>
                  </a:ext>
                </a:extLst>
              </a:tr>
              <a:tr h="324723">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5"/>
                        </a:rPr>
                        <a:t>Assurance sur compte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latin typeface="Arial" panose="020B0604020202020204" pitchFamily="34" charset="0"/>
                          <a:cs typeface="Arial" panose="020B0604020202020204" pitchFamily="34" charset="0"/>
                        </a:rPr>
                        <a:t>L’Assurance sur Compte protège l'assuré des conséquences de la perte ou du vol des moyens de paiement, et de ses papiers, ainsi que le vol de ses espèces et de ses clés.</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426544112"/>
                  </a:ext>
                </a:extLst>
              </a:tr>
              <a:tr h="484135">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6"/>
                        </a:rPr>
                        <a:t>Assurance sur épargne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latin typeface="Arial" panose="020B0604020202020204" pitchFamily="34" charset="0"/>
                          <a:cs typeface="Arial" panose="020B0604020202020204" pitchFamily="34" charset="0"/>
                        </a:rPr>
                        <a:t>Parce que l’on n’est jamais à l’abri d’un accident et qu’il vaut mieux anticiper l’avenir, la Caisse d’Epargne a créé Assurance sur Epargne. En cas de décès accidentel, cette assurance permet aux proches de l’assuré de percevoir le double de son épargne placée à la Caisse d’Epargne.</a:t>
                      </a:r>
                      <a:endParaRPr lang="fr-FR" sz="1200" b="0" i="0" u="none" strike="noStrike" dirty="0">
                        <a:solidFill>
                          <a:srgbClr val="0070C0"/>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283522031"/>
                  </a:ext>
                </a:extLst>
              </a:tr>
              <a:tr h="324723">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7"/>
                        </a:rPr>
                        <a:t>Assurance Moyens de paiement</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latin typeface="Arial" panose="020B0604020202020204" pitchFamily="34" charset="0"/>
                          <a:cs typeface="Arial" panose="020B0604020202020204" pitchFamily="34" charset="0"/>
                        </a:rPr>
                        <a:t>L’Assurance Moyens de Paiement protège l’assuré contre l’utilisation frauduleuse de ses moyens de paiement en cas de perte ou de vol.</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1983343968"/>
                  </a:ext>
                </a:extLst>
              </a:tr>
              <a:tr h="324723">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8"/>
                        </a:rPr>
                        <a:t>Assurance perte/vol des cartes Visa et cartes à autorisation systématique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latin typeface="Arial" panose="020B0604020202020204" pitchFamily="34" charset="0"/>
                          <a:cs typeface="Arial" panose="020B0604020202020204" pitchFamily="34" charset="0"/>
                        </a:rPr>
                        <a:t>L’Assurance Perte ou Vol protège l’assuré contre l’utilisation frauduleuse de sa carte de paiement (carte à autorisation systématique ou Visa) en cas de perte ou de vol</a:t>
                      </a:r>
                      <a:endParaRPr lang="fr-FR" sz="1200" b="0" i="0" u="none" strike="noStrike" dirty="0">
                        <a:solidFill>
                          <a:srgbClr val="0070C0"/>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1717319216"/>
                  </a:ext>
                </a:extLst>
              </a:tr>
              <a:tr h="324723">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9"/>
                        </a:rPr>
                        <a:t>SATELLIS Assurance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err="1" smtClean="0">
                          <a:solidFill>
                            <a:schemeClr val="tx1">
                              <a:lumMod val="75000"/>
                              <a:lumOff val="25000"/>
                            </a:schemeClr>
                          </a:solidFill>
                          <a:effectLst/>
                          <a:latin typeface="Arial" panose="020B0604020202020204" pitchFamily="34" charset="0"/>
                          <a:cs typeface="Arial" panose="020B0604020202020204" pitchFamily="34" charset="0"/>
                        </a:rPr>
                        <a:t>Satellis</a:t>
                      </a:r>
                      <a:r>
                        <a:rPr lang="fr-FR" sz="1200" u="none" strike="noStrike" dirty="0" smtClean="0">
                          <a:solidFill>
                            <a:schemeClr val="tx1">
                              <a:lumMod val="75000"/>
                              <a:lumOff val="25000"/>
                            </a:schemeClr>
                          </a:solidFill>
                          <a:effectLst/>
                          <a:latin typeface="Arial" panose="020B0604020202020204" pitchFamily="34" charset="0"/>
                          <a:cs typeface="Arial" panose="020B0604020202020204" pitchFamily="34" charset="0"/>
                        </a:rPr>
                        <a:t> Assurance protège des conséquences de la perte ou du vol des moyens de paiement, des papiers, des espèces et des clés.</a:t>
                      </a:r>
                      <a:endParaRPr lang="fr-FR" sz="1200" b="0" i="0" u="none" strike="noStrike" dirty="0" smtClean="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2669375072"/>
                  </a:ext>
                </a:extLst>
              </a:tr>
              <a:tr h="324723">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10"/>
                        </a:rPr>
                        <a:t>Service Opposition</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latin typeface="Arial" panose="020B0604020202020204" pitchFamily="34" charset="0"/>
                          <a:cs typeface="Arial" panose="020B0604020202020204" pitchFamily="34" charset="0"/>
                        </a:rPr>
                        <a:t>Le Service Opposition accompagne l’assuré dans ses démarches en cas de perte ou de vol de ses cartes (de paiement, de crédit…).</a:t>
                      </a:r>
                      <a:endParaRPr lang="fr-FR" sz="1200" b="0" i="0" u="none" strike="noStrike" dirty="0">
                        <a:solidFill>
                          <a:srgbClr val="0070C0"/>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3425022673"/>
                  </a:ext>
                </a:extLst>
              </a:tr>
              <a:tr h="1281194">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11"/>
                        </a:rPr>
                        <a:t>Assurance des cartes bancaires</a:t>
                      </a:r>
                      <a:r>
                        <a:rPr lang="fr-FR" sz="1200" u="none" strike="noStrike" dirty="0" smtClean="0">
                          <a:effectLst/>
                          <a:latin typeface="Arial" panose="020B0604020202020204" pitchFamily="34" charset="0"/>
                          <a:cs typeface="Arial" panose="020B0604020202020204" pitchFamily="34" charset="0"/>
                        </a:rPr>
                        <a:t> </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latin typeface="Arial" panose="020B0604020202020204" pitchFamily="34" charset="0"/>
                          <a:cs typeface="Arial" panose="020B0604020202020204" pitchFamily="34" charset="0"/>
                        </a:rPr>
                        <a:t>Retrouvez les informations qui concernent la garantie perte/vol, la garantie Achat, l’extension Garantie Constructeur.</a:t>
                      </a:r>
                      <a:r>
                        <a:rPr lang="fr-FR" sz="1200" u="none" strike="noStrike" baseline="0" dirty="0" smtClean="0">
                          <a:solidFill>
                            <a:schemeClr val="tx1">
                              <a:lumMod val="75000"/>
                              <a:lumOff val="25000"/>
                            </a:schemeClr>
                          </a:solidFill>
                          <a:effectLst/>
                          <a:latin typeface="Arial" panose="020B0604020202020204" pitchFamily="34" charset="0"/>
                          <a:cs typeface="Arial" panose="020B0604020202020204" pitchFamily="34" charset="0"/>
                        </a:rPr>
                        <a:t> </a:t>
                      </a:r>
                    </a:p>
                    <a:p>
                      <a:pPr marL="457200" lvl="1" indent="0" algn="l" fontAlgn="ctr">
                        <a:buFont typeface="Wingdings" panose="05000000000000000000" pitchFamily="2" charset="2"/>
                        <a:buNone/>
                      </a:pPr>
                      <a:r>
                        <a:rPr lang="fr-FR" sz="1200" dirty="0" smtClean="0">
                          <a:latin typeface="Arial" panose="020B0604020202020204" pitchFamily="34" charset="0"/>
                          <a:cs typeface="Arial" panose="020B0604020202020204" pitchFamily="34" charset="0"/>
                          <a:hlinkClick r:id="rId12"/>
                        </a:rPr>
                        <a:t>- Notice d’information - cartes Visa </a:t>
                      </a:r>
                      <a:r>
                        <a:rPr lang="fr-FR" sz="1200" dirty="0" err="1" smtClean="0">
                          <a:latin typeface="Arial" panose="020B0604020202020204" pitchFamily="34" charset="0"/>
                          <a:cs typeface="Arial" panose="020B0604020202020204" pitchFamily="34" charset="0"/>
                          <a:hlinkClick r:id="rId12"/>
                        </a:rPr>
                        <a:t>Classic</a:t>
                      </a:r>
                      <a:r>
                        <a:rPr lang="fr-FR" sz="1200" dirty="0" smtClean="0">
                          <a:latin typeface="Arial" panose="020B0604020202020204" pitchFamily="34" charset="0"/>
                          <a:cs typeface="Arial" panose="020B0604020202020204" pitchFamily="34" charset="0"/>
                          <a:hlinkClick r:id="rId12"/>
                        </a:rPr>
                        <a:t> </a:t>
                      </a:r>
                      <a:r>
                        <a:rPr lang="fr-FR" sz="1200" dirty="0" err="1" smtClean="0">
                          <a:latin typeface="Arial" panose="020B0604020202020204" pitchFamily="34" charset="0"/>
                          <a:cs typeface="Arial" panose="020B0604020202020204" pitchFamily="34" charset="0"/>
                          <a:hlinkClick r:id="rId12"/>
                        </a:rPr>
                        <a:t>Izicarte</a:t>
                      </a:r>
                      <a:r>
                        <a:rPr lang="fr-FR" sz="1200" dirty="0" smtClean="0">
                          <a:latin typeface="Arial" panose="020B0604020202020204" pitchFamily="34" charset="0"/>
                          <a:cs typeface="Arial" panose="020B0604020202020204" pitchFamily="34" charset="0"/>
                          <a:hlinkClick r:id="rId12"/>
                        </a:rPr>
                        <a:t> et Visa Premier </a:t>
                      </a:r>
                      <a:r>
                        <a:rPr lang="fr-FR" sz="1200" dirty="0" err="1" smtClean="0">
                          <a:latin typeface="Arial" panose="020B0604020202020204" pitchFamily="34" charset="0"/>
                          <a:cs typeface="Arial" panose="020B0604020202020204" pitchFamily="34" charset="0"/>
                          <a:hlinkClick r:id="rId12"/>
                        </a:rPr>
                        <a:t>Izicarte</a:t>
                      </a:r>
                      <a:r>
                        <a:rPr lang="fr-FR" sz="1200" dirty="0" smtClean="0">
                          <a:latin typeface="Arial" panose="020B0604020202020204" pitchFamily="34" charset="0"/>
                          <a:cs typeface="Arial" panose="020B0604020202020204" pitchFamily="34" charset="0"/>
                        </a:rPr>
                        <a:t/>
                      </a:r>
                      <a:br>
                        <a:rPr lang="fr-FR" sz="1200" dirty="0" smtClean="0">
                          <a:latin typeface="Arial" panose="020B0604020202020204" pitchFamily="34" charset="0"/>
                          <a:cs typeface="Arial" panose="020B0604020202020204" pitchFamily="34" charset="0"/>
                        </a:rPr>
                      </a:br>
                      <a:r>
                        <a:rPr lang="fr-FR" sz="1200" dirty="0" smtClean="0">
                          <a:latin typeface="Arial" panose="020B0604020202020204" pitchFamily="34" charset="0"/>
                          <a:cs typeface="Arial" panose="020B0604020202020204" pitchFamily="34" charset="0"/>
                          <a:hlinkClick r:id="rId13"/>
                        </a:rPr>
                        <a:t>- Notice d’information - carte Visa </a:t>
                      </a:r>
                      <a:r>
                        <a:rPr lang="fr-FR" sz="1200" dirty="0" err="1" smtClean="0">
                          <a:latin typeface="Arial" panose="020B0604020202020204" pitchFamily="34" charset="0"/>
                          <a:cs typeface="Arial" panose="020B0604020202020204" pitchFamily="34" charset="0"/>
                          <a:hlinkClick r:id="rId13"/>
                        </a:rPr>
                        <a:t>Infinite</a:t>
                      </a:r>
                      <a:r>
                        <a:rPr lang="fr-FR" sz="1200" dirty="0" smtClean="0">
                          <a:latin typeface="Arial" panose="020B0604020202020204" pitchFamily="34" charset="0"/>
                          <a:cs typeface="Arial" panose="020B0604020202020204" pitchFamily="34" charset="0"/>
                        </a:rPr>
                        <a:t/>
                      </a:r>
                      <a:br>
                        <a:rPr lang="fr-FR" sz="1200" dirty="0" smtClean="0">
                          <a:latin typeface="Arial" panose="020B0604020202020204" pitchFamily="34" charset="0"/>
                          <a:cs typeface="Arial" panose="020B0604020202020204" pitchFamily="34" charset="0"/>
                        </a:rPr>
                      </a:br>
                      <a:r>
                        <a:rPr lang="fr-FR" sz="1200" dirty="0" smtClean="0">
                          <a:latin typeface="Arial" panose="020B0604020202020204" pitchFamily="34" charset="0"/>
                          <a:cs typeface="Arial" panose="020B0604020202020204" pitchFamily="34" charset="0"/>
                          <a:hlinkClick r:id="rId14"/>
                        </a:rPr>
                        <a:t>- Notice d’information - cartes Visa Electron « </a:t>
                      </a:r>
                      <a:r>
                        <a:rPr lang="fr-FR" sz="1200" dirty="0" err="1" smtClean="0">
                          <a:latin typeface="Arial" panose="020B0604020202020204" pitchFamily="34" charset="0"/>
                          <a:cs typeface="Arial" panose="020B0604020202020204" pitchFamily="34" charset="0"/>
                          <a:hlinkClick r:id="rId14"/>
                        </a:rPr>
                        <a:t>Sensea</a:t>
                      </a:r>
                      <a:r>
                        <a:rPr lang="fr-FR" sz="1200" dirty="0" smtClean="0">
                          <a:latin typeface="Arial" panose="020B0604020202020204" pitchFamily="34" charset="0"/>
                          <a:cs typeface="Arial" panose="020B0604020202020204" pitchFamily="34" charset="0"/>
                          <a:hlinkClick r:id="rId14"/>
                        </a:rPr>
                        <a:t> », Visa </a:t>
                      </a:r>
                      <a:r>
                        <a:rPr lang="fr-FR" sz="1200" dirty="0" err="1" smtClean="0">
                          <a:latin typeface="Arial" panose="020B0604020202020204" pitchFamily="34" charset="0"/>
                          <a:cs typeface="Arial" panose="020B0604020202020204" pitchFamily="34" charset="0"/>
                          <a:hlinkClick r:id="rId14"/>
                        </a:rPr>
                        <a:t>Classic</a:t>
                      </a:r>
                      <a:r>
                        <a:rPr lang="fr-FR" sz="1200" dirty="0" smtClean="0">
                          <a:latin typeface="Arial" panose="020B0604020202020204" pitchFamily="34" charset="0"/>
                          <a:cs typeface="Arial" panose="020B0604020202020204" pitchFamily="34" charset="0"/>
                          <a:hlinkClick r:id="rId14"/>
                        </a:rPr>
                        <a:t> et Visa Premier</a:t>
                      </a:r>
                      <a:r>
                        <a:rPr lang="fr-FR" sz="1200" dirty="0" smtClean="0">
                          <a:latin typeface="Arial" panose="020B0604020202020204" pitchFamily="34" charset="0"/>
                          <a:cs typeface="Arial" panose="020B0604020202020204" pitchFamily="34" charset="0"/>
                        </a:rPr>
                        <a:t/>
                      </a:r>
                      <a:br>
                        <a:rPr lang="fr-FR" sz="1200" dirty="0" smtClean="0">
                          <a:latin typeface="Arial" panose="020B0604020202020204" pitchFamily="34" charset="0"/>
                          <a:cs typeface="Arial" panose="020B0604020202020204" pitchFamily="34" charset="0"/>
                        </a:rPr>
                      </a:br>
                      <a:r>
                        <a:rPr lang="fr-FR" sz="1200" dirty="0" smtClean="0">
                          <a:latin typeface="Arial" panose="020B0604020202020204" pitchFamily="34" charset="0"/>
                          <a:cs typeface="Arial" panose="020B0604020202020204" pitchFamily="34" charset="0"/>
                          <a:hlinkClick r:id="rId15"/>
                        </a:rPr>
                        <a:t>- Notice d’information - carte Visa Platinum </a:t>
                      </a:r>
                      <a:r>
                        <a:rPr lang="fr-FR" sz="1200" dirty="0" err="1" smtClean="0">
                          <a:latin typeface="Arial" panose="020B0604020202020204" pitchFamily="34" charset="0"/>
                          <a:cs typeface="Arial" panose="020B0604020202020204" pitchFamily="34" charset="0"/>
                          <a:hlinkClick r:id="rId15"/>
                        </a:rPr>
                        <a:t>Izicarte</a:t>
                      </a:r>
                      <a:r>
                        <a:rPr lang="fr-FR" sz="1200" dirty="0" smtClean="0">
                          <a:latin typeface="Arial" panose="020B0604020202020204" pitchFamily="34" charset="0"/>
                          <a:cs typeface="Arial" panose="020B0604020202020204" pitchFamily="34" charset="0"/>
                        </a:rPr>
                        <a:t/>
                      </a:r>
                      <a:br>
                        <a:rPr lang="fr-FR" sz="1200" dirty="0" smtClean="0">
                          <a:latin typeface="Arial" panose="020B0604020202020204" pitchFamily="34" charset="0"/>
                          <a:cs typeface="Arial" panose="020B0604020202020204" pitchFamily="34" charset="0"/>
                        </a:rPr>
                      </a:br>
                      <a:r>
                        <a:rPr lang="fr-FR" sz="1200" dirty="0" smtClean="0">
                          <a:latin typeface="Arial" panose="020B0604020202020204" pitchFamily="34" charset="0"/>
                          <a:cs typeface="Arial" panose="020B0604020202020204" pitchFamily="34" charset="0"/>
                          <a:hlinkClick r:id="rId16"/>
                        </a:rPr>
                        <a:t>- Notice d’information - carte Visa Platinum</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1788660918"/>
                  </a:ext>
                </a:extLst>
              </a:tr>
            </a:tbl>
          </a:graphicData>
        </a:graphic>
      </p:graphicFrame>
    </p:spTree>
    <p:extLst>
      <p:ext uri="{BB962C8B-B14F-4D97-AF65-F5344CB8AC3E}">
        <p14:creationId xmlns:p14="http://schemas.microsoft.com/office/powerpoint/2010/main" val="3201548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du </a:t>
            </a:r>
            <a:r>
              <a:rPr lang="fr-FR" sz="1400" b="1" dirty="0" smtClean="0">
                <a:solidFill>
                  <a:srgbClr val="D11921"/>
                </a:solidFill>
              </a:rPr>
              <a:t>CRÉDIT</a:t>
            </a:r>
            <a:endParaRPr lang="fr-FR" sz="1200" dirty="0">
              <a:solidFill>
                <a:srgbClr val="D11921"/>
              </a:solidFill>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Tableau 18"/>
          <p:cNvGraphicFramePr>
            <a:graphicFrameLocks noGrp="1"/>
          </p:cNvGraphicFramePr>
          <p:nvPr>
            <p:extLst/>
          </p:nvPr>
        </p:nvGraphicFramePr>
        <p:xfrm>
          <a:off x="372979" y="2654543"/>
          <a:ext cx="11249526" cy="3496928"/>
        </p:xfrm>
        <a:graphic>
          <a:graphicData uri="http://schemas.openxmlformats.org/drawingml/2006/table">
            <a:tbl>
              <a:tblPr firstRow="1" bandRow="1">
                <a:tableStyleId>{2D5ABB26-0587-4C30-8999-92F81FD0307C}</a:tableStyleId>
              </a:tblPr>
              <a:tblGrid>
                <a:gridCol w="4342456">
                  <a:extLst>
                    <a:ext uri="{9D8B030D-6E8A-4147-A177-3AD203B41FA5}">
                      <a16:colId xmlns:a16="http://schemas.microsoft.com/office/drawing/2014/main" val="2865747160"/>
                    </a:ext>
                  </a:extLst>
                </a:gridCol>
                <a:gridCol w="6907070">
                  <a:extLst>
                    <a:ext uri="{9D8B030D-6E8A-4147-A177-3AD203B41FA5}">
                      <a16:colId xmlns:a16="http://schemas.microsoft.com/office/drawing/2014/main" val="273004857"/>
                    </a:ext>
                  </a:extLst>
                </a:gridCol>
              </a:tblGrid>
              <a:tr h="420322">
                <a:tc>
                  <a:txBody>
                    <a:bodyPr/>
                    <a:lstStyle/>
                    <a:p>
                      <a:pPr algn="l" fontAlgn="ctr"/>
                      <a:r>
                        <a:rPr lang="fr-FR" sz="1200" u="none" strike="noStrike" dirty="0" smtClean="0">
                          <a:solidFill>
                            <a:schemeClr val="tx1">
                              <a:lumMod val="75000"/>
                              <a:lumOff val="25000"/>
                            </a:schemeClr>
                          </a:solidFill>
                          <a:effectLst/>
                          <a:hlinkClick r:id="rId4"/>
                        </a:rPr>
                        <a:t>Potentiel conso</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Algorithme</a:t>
                      </a:r>
                      <a:r>
                        <a:rPr lang="fr-FR" sz="1200" u="none" strike="noStrike" baseline="0" dirty="0" smtClean="0">
                          <a:solidFill>
                            <a:schemeClr val="tx1">
                              <a:lumMod val="75000"/>
                              <a:lumOff val="25000"/>
                            </a:schemeClr>
                          </a:solidFill>
                          <a:effectLst/>
                        </a:rPr>
                        <a:t> qui détermine, chaque semaine, </a:t>
                      </a:r>
                      <a:r>
                        <a:rPr lang="fr-FR" sz="1200" b="1" u="none" strike="noStrike" baseline="0" dirty="0" smtClean="0">
                          <a:solidFill>
                            <a:schemeClr val="tx1">
                              <a:lumMod val="75000"/>
                              <a:lumOff val="25000"/>
                            </a:schemeClr>
                          </a:solidFill>
                          <a:effectLst/>
                        </a:rPr>
                        <a:t>un potentiel conso pour le client</a:t>
                      </a:r>
                    </a:p>
                    <a:p>
                      <a:pPr marL="171450" indent="-171450" algn="l" fontAlgn="ctr">
                        <a:buFont typeface="Wingdings" panose="05000000000000000000" pitchFamily="2" charset="2"/>
                        <a:buChar char="§"/>
                      </a:pPr>
                      <a:r>
                        <a:rPr lang="fr-FR" sz="1200" b="1" u="none" strike="noStrike" baseline="0" dirty="0" smtClean="0">
                          <a:solidFill>
                            <a:schemeClr val="tx1">
                              <a:lumMod val="75000"/>
                              <a:lumOff val="25000"/>
                            </a:schemeClr>
                          </a:solidFill>
                          <a:effectLst/>
                        </a:rPr>
                        <a:t>Idéal en préparation de rendez-vous </a:t>
                      </a:r>
                      <a:r>
                        <a:rPr lang="fr-FR" sz="1200" u="none" strike="noStrike" baseline="0" dirty="0" smtClean="0">
                          <a:solidFill>
                            <a:schemeClr val="tx1">
                              <a:lumMod val="75000"/>
                              <a:lumOff val="25000"/>
                            </a:schemeClr>
                          </a:solidFill>
                          <a:effectLst/>
                        </a:rPr>
                        <a:t>pour aborder les projets du client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1312401843"/>
                  </a:ext>
                </a:extLst>
              </a:tr>
              <a:tr h="420322">
                <a:tc>
                  <a:txBody>
                    <a:bodyPr/>
                    <a:lstStyle/>
                    <a:p>
                      <a:pPr algn="l" fontAlgn="ctr"/>
                      <a:r>
                        <a:rPr lang="fr-FR" sz="1200" u="none" strike="noStrike" dirty="0" smtClean="0">
                          <a:solidFill>
                            <a:schemeClr val="tx1">
                              <a:lumMod val="75000"/>
                              <a:lumOff val="25000"/>
                            </a:schemeClr>
                          </a:solidFill>
                          <a:effectLst/>
                          <a:hlinkClick r:id="rId5"/>
                        </a:rPr>
                        <a:t>Prêt projet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rgbClr val="0070C0"/>
                          </a:solidFill>
                          <a:effectLst/>
                        </a:rPr>
                        <a:t>Tout savoir sur le </a:t>
                      </a:r>
                      <a:r>
                        <a:rPr lang="fr-FR" sz="1200" b="1" u="none" strike="noStrike" dirty="0" smtClean="0">
                          <a:solidFill>
                            <a:srgbClr val="0070C0"/>
                          </a:solidFill>
                          <a:effectLst/>
                        </a:rPr>
                        <a:t>prêt</a:t>
                      </a:r>
                      <a:r>
                        <a:rPr lang="fr-FR" sz="1200" b="1" u="none" strike="noStrike" baseline="0" dirty="0" smtClean="0">
                          <a:solidFill>
                            <a:srgbClr val="0070C0"/>
                          </a:solidFill>
                          <a:effectLst/>
                        </a:rPr>
                        <a:t> projet</a:t>
                      </a:r>
                      <a:endParaRPr lang="fr-FR" sz="1200" b="1" u="none" strike="noStrike" dirty="0" smtClean="0">
                        <a:solidFill>
                          <a:srgbClr val="0070C0"/>
                        </a:solidFill>
                        <a:effectLst/>
                      </a:endParaRPr>
                    </a:p>
                    <a:p>
                      <a:pPr marL="171450" indent="-171450" algn="l" fontAlgn="ctr">
                        <a:buFont typeface="Wingdings" panose="05000000000000000000" pitchFamily="2" charset="2"/>
                        <a:buChar char="§"/>
                      </a:pPr>
                      <a:r>
                        <a:rPr lang="fr-FR" sz="1200" u="none" strike="noStrike" dirty="0" smtClean="0">
                          <a:solidFill>
                            <a:srgbClr val="0070C0"/>
                          </a:solidFill>
                          <a:effectLst/>
                        </a:rPr>
                        <a:t>Connaître </a:t>
                      </a:r>
                      <a:r>
                        <a:rPr lang="fr-FR" sz="1200" u="none" strike="noStrike" dirty="0">
                          <a:solidFill>
                            <a:srgbClr val="0070C0"/>
                          </a:solidFill>
                          <a:effectLst/>
                        </a:rPr>
                        <a:t>les enjeux et les détails du </a:t>
                      </a:r>
                      <a:r>
                        <a:rPr lang="fr-FR" sz="1200" u="none" strike="noStrike" dirty="0" smtClean="0">
                          <a:solidFill>
                            <a:srgbClr val="0070C0"/>
                          </a:solidFill>
                          <a:effectLst/>
                        </a:rPr>
                        <a:t>dispositif</a:t>
                      </a:r>
                      <a:endParaRPr lang="fr-FR" sz="1200" b="0" i="0" u="none" strike="noStrike" dirty="0">
                        <a:solidFill>
                          <a:srgbClr val="0070C0"/>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3533446201"/>
                  </a:ext>
                </a:extLst>
              </a:tr>
              <a:tr h="420322">
                <a:tc>
                  <a:txBody>
                    <a:bodyPr/>
                    <a:lstStyle/>
                    <a:p>
                      <a:pPr algn="l" fontAlgn="ctr"/>
                      <a:r>
                        <a:rPr lang="fr-FR" sz="1200" u="none" strike="noStrike" dirty="0" smtClean="0">
                          <a:solidFill>
                            <a:schemeClr val="tx1">
                              <a:lumMod val="75000"/>
                              <a:lumOff val="25000"/>
                            </a:schemeClr>
                          </a:solidFill>
                          <a:effectLst/>
                          <a:hlinkClick r:id="rId6"/>
                        </a:rPr>
                        <a:t>OAV offres éco</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Prendre connaissance des conditions de </a:t>
                      </a:r>
                      <a:r>
                        <a:rPr lang="fr-FR" sz="1200" b="1" u="none" strike="noStrike" dirty="0" smtClean="0">
                          <a:solidFill>
                            <a:schemeClr val="tx1">
                              <a:lumMod val="75000"/>
                              <a:lumOff val="25000"/>
                            </a:schemeClr>
                          </a:solidFill>
                          <a:effectLst/>
                        </a:rPr>
                        <a:t>prêts</a:t>
                      </a:r>
                      <a:r>
                        <a:rPr lang="fr-FR" sz="1200" b="1" u="none" strike="noStrike" baseline="0" dirty="0" smtClean="0">
                          <a:solidFill>
                            <a:schemeClr val="tx1">
                              <a:lumMod val="75000"/>
                              <a:lumOff val="25000"/>
                            </a:schemeClr>
                          </a:solidFill>
                          <a:effectLst/>
                        </a:rPr>
                        <a:t> éco-travaux et éco-auto</a:t>
                      </a:r>
                    </a:p>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Savoir répondre </a:t>
                      </a:r>
                      <a:r>
                        <a:rPr lang="fr-FR" sz="1200" u="none" strike="noStrike" dirty="0" smtClean="0">
                          <a:solidFill>
                            <a:schemeClr val="tx1">
                              <a:lumMod val="75000"/>
                              <a:lumOff val="25000"/>
                            </a:schemeClr>
                          </a:solidFill>
                          <a:effectLst/>
                        </a:rPr>
                        <a:t>au besoin global de son client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3425022673"/>
                  </a:ext>
                </a:extLst>
              </a:tr>
              <a:tr h="420322">
                <a:tc>
                  <a:txBody>
                    <a:bodyPr/>
                    <a:lstStyle/>
                    <a:p>
                      <a:pPr algn="l" fontAlgn="ctr"/>
                      <a:r>
                        <a:rPr lang="fr-FR" sz="1200" u="none" strike="noStrike" dirty="0" smtClean="0">
                          <a:solidFill>
                            <a:schemeClr val="tx1">
                              <a:lumMod val="75000"/>
                              <a:lumOff val="25000"/>
                            </a:schemeClr>
                          </a:solidFill>
                          <a:effectLst/>
                          <a:hlinkClick r:id="rId7"/>
                        </a:rPr>
                        <a:t>OAV offres équipement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rPr>
                        <a:t>Prendre </a:t>
                      </a:r>
                      <a:r>
                        <a:rPr lang="fr-FR" sz="1200" u="none" strike="noStrike" dirty="0">
                          <a:solidFill>
                            <a:srgbClr val="0070C0"/>
                          </a:solidFill>
                          <a:effectLst/>
                        </a:rPr>
                        <a:t>connaissance de </a:t>
                      </a:r>
                      <a:r>
                        <a:rPr lang="fr-FR" sz="1200" b="1" u="none" strike="noStrike" dirty="0">
                          <a:solidFill>
                            <a:srgbClr val="0070C0"/>
                          </a:solidFill>
                          <a:effectLst/>
                        </a:rPr>
                        <a:t>l'offre </a:t>
                      </a:r>
                      <a:r>
                        <a:rPr lang="fr-FR" sz="1200" b="1" u="none" strike="noStrike" dirty="0" smtClean="0">
                          <a:solidFill>
                            <a:srgbClr val="0070C0"/>
                          </a:solidFill>
                          <a:effectLst/>
                        </a:rPr>
                        <a:t>à taux préférentiels</a:t>
                      </a:r>
                      <a:r>
                        <a:rPr lang="fr-FR" sz="1200" b="1" u="none" strike="noStrike" baseline="0" dirty="0" smtClean="0">
                          <a:solidFill>
                            <a:srgbClr val="0070C0"/>
                          </a:solidFill>
                          <a:effectLst/>
                        </a:rPr>
                        <a:t> en auto et travaux</a:t>
                      </a:r>
                      <a:endParaRPr lang="fr-FR" sz="1200" b="1" u="none" strike="noStrike" dirty="0" smtClean="0">
                        <a:solidFill>
                          <a:srgbClr val="0070C0"/>
                        </a:solidFill>
                        <a:effectLst/>
                      </a:endParaRPr>
                    </a:p>
                    <a:p>
                      <a:pPr marL="171450" indent="-171450" algn="l" fontAlgn="ctr">
                        <a:buFont typeface="Wingdings" panose="05000000000000000000" pitchFamily="2" charset="2"/>
                        <a:buChar char="§"/>
                      </a:pPr>
                      <a:r>
                        <a:rPr lang="fr-FR" sz="1200" b="1" u="none" strike="noStrike" dirty="0" smtClean="0">
                          <a:solidFill>
                            <a:srgbClr val="0070C0"/>
                          </a:solidFill>
                          <a:effectLst/>
                        </a:rPr>
                        <a:t>Savoir </a:t>
                      </a:r>
                      <a:r>
                        <a:rPr lang="fr-FR" sz="1200" b="1" u="none" strike="noStrike" dirty="0">
                          <a:solidFill>
                            <a:srgbClr val="0070C0"/>
                          </a:solidFill>
                          <a:effectLst/>
                        </a:rPr>
                        <a:t>répondre </a:t>
                      </a:r>
                      <a:r>
                        <a:rPr lang="fr-FR" sz="1200" u="none" strike="noStrike" dirty="0">
                          <a:solidFill>
                            <a:srgbClr val="0070C0"/>
                          </a:solidFill>
                          <a:effectLst/>
                        </a:rPr>
                        <a:t>au besoin global de son client </a:t>
                      </a:r>
                      <a:r>
                        <a:rPr lang="fr-FR" sz="1200" u="none" strike="noStrike" dirty="0" smtClean="0">
                          <a:solidFill>
                            <a:srgbClr val="0070C0"/>
                          </a:solidFill>
                          <a:effectLst/>
                        </a:rPr>
                        <a:t>et </a:t>
                      </a:r>
                      <a:r>
                        <a:rPr lang="fr-FR" sz="1200" u="none" strike="noStrike" dirty="0">
                          <a:solidFill>
                            <a:srgbClr val="0070C0"/>
                          </a:solidFill>
                          <a:effectLst/>
                        </a:rPr>
                        <a:t>adapter notre </a:t>
                      </a:r>
                      <a:r>
                        <a:rPr lang="fr-FR" sz="1200" u="none" strike="noStrike" dirty="0" smtClean="0">
                          <a:solidFill>
                            <a:srgbClr val="0070C0"/>
                          </a:solidFill>
                          <a:effectLst/>
                        </a:rPr>
                        <a:t>offre</a:t>
                      </a:r>
                      <a:endParaRPr lang="fr-FR" sz="1200" b="0" u="none" strike="noStrike" dirty="0" smtClean="0">
                        <a:solidFill>
                          <a:srgbClr val="0070C0"/>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3522557317"/>
                  </a:ext>
                </a:extLst>
              </a:tr>
              <a:tr h="495195">
                <a:tc>
                  <a:txBody>
                    <a:bodyPr/>
                    <a:lstStyle/>
                    <a:p>
                      <a:pPr algn="l" fontAlgn="ctr"/>
                      <a:r>
                        <a:rPr lang="fr-FR" sz="1200" u="none" strike="noStrike" dirty="0" smtClean="0">
                          <a:solidFill>
                            <a:schemeClr val="tx1">
                              <a:lumMod val="75000"/>
                              <a:lumOff val="25000"/>
                            </a:schemeClr>
                          </a:solidFill>
                          <a:effectLst/>
                          <a:hlinkClick r:id="rId7"/>
                        </a:rPr>
                        <a:t>OAV Prêt auto &amp; moi (crédit et assurance)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Prendre connaissance de </a:t>
                      </a:r>
                      <a:r>
                        <a:rPr lang="fr-FR" sz="1200" b="1" u="none" strike="noStrike" dirty="0">
                          <a:solidFill>
                            <a:schemeClr val="tx1">
                              <a:lumMod val="75000"/>
                              <a:lumOff val="25000"/>
                            </a:schemeClr>
                          </a:solidFill>
                          <a:effectLst/>
                        </a:rPr>
                        <a:t>l'offre </a:t>
                      </a:r>
                      <a:r>
                        <a:rPr lang="fr-FR" sz="1200" b="1" u="none" strike="noStrike" dirty="0" smtClean="0">
                          <a:solidFill>
                            <a:schemeClr val="tx1">
                              <a:lumMod val="75000"/>
                              <a:lumOff val="25000"/>
                            </a:schemeClr>
                          </a:solidFill>
                          <a:effectLst/>
                        </a:rPr>
                        <a:t>crédit conso AUTO &amp; MOI</a:t>
                      </a:r>
                    </a:p>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Savoir </a:t>
                      </a:r>
                      <a:r>
                        <a:rPr lang="fr-FR" sz="1200" b="1" u="none" strike="noStrike" dirty="0">
                          <a:solidFill>
                            <a:schemeClr val="tx1">
                              <a:lumMod val="75000"/>
                              <a:lumOff val="25000"/>
                            </a:schemeClr>
                          </a:solidFill>
                          <a:effectLst/>
                        </a:rPr>
                        <a:t>répondre </a:t>
                      </a:r>
                      <a:r>
                        <a:rPr lang="fr-FR" sz="1200" u="none" strike="noStrike" dirty="0">
                          <a:solidFill>
                            <a:schemeClr val="tx1">
                              <a:lumMod val="75000"/>
                              <a:lumOff val="25000"/>
                            </a:schemeClr>
                          </a:solidFill>
                          <a:effectLst/>
                        </a:rPr>
                        <a:t>au besoin global de son </a:t>
                      </a:r>
                      <a:r>
                        <a:rPr lang="fr-FR" sz="1200" u="none" strike="noStrike" dirty="0" smtClean="0">
                          <a:solidFill>
                            <a:schemeClr val="tx1">
                              <a:lumMod val="75000"/>
                              <a:lumOff val="25000"/>
                            </a:schemeClr>
                          </a:solidFill>
                          <a:effectLst/>
                        </a:rPr>
                        <a:t>client</a:t>
                      </a:r>
                      <a:r>
                        <a:rPr lang="fr-FR" sz="1200" u="none" strike="noStrike" baseline="0" dirty="0" smtClean="0">
                          <a:solidFill>
                            <a:schemeClr val="tx1">
                              <a:lumMod val="75000"/>
                              <a:lumOff val="25000"/>
                            </a:schemeClr>
                          </a:solidFill>
                          <a:effectLst/>
                        </a:rPr>
                        <a:t> &amp; </a:t>
                      </a:r>
                      <a:r>
                        <a:rPr lang="fr-FR" sz="1200" u="none" strike="noStrike" dirty="0" smtClean="0">
                          <a:solidFill>
                            <a:schemeClr val="tx1">
                              <a:lumMod val="75000"/>
                              <a:lumOff val="25000"/>
                            </a:schemeClr>
                          </a:solidFill>
                          <a:effectLst/>
                        </a:rPr>
                        <a:t>adapter </a:t>
                      </a:r>
                      <a:r>
                        <a:rPr lang="fr-FR" sz="1200" u="none" strike="noStrike" dirty="0">
                          <a:solidFill>
                            <a:schemeClr val="tx1">
                              <a:lumMod val="75000"/>
                              <a:lumOff val="25000"/>
                            </a:schemeClr>
                          </a:solidFill>
                          <a:effectLst/>
                        </a:rPr>
                        <a:t>notre </a:t>
                      </a:r>
                      <a:r>
                        <a:rPr lang="fr-FR" sz="1200" u="none" strike="noStrike" dirty="0" smtClean="0">
                          <a:solidFill>
                            <a:schemeClr val="tx1">
                              <a:lumMod val="75000"/>
                              <a:lumOff val="25000"/>
                            </a:schemeClr>
                          </a:solidFill>
                          <a:effectLst/>
                        </a:rPr>
                        <a:t>offre</a:t>
                      </a:r>
                    </a:p>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Réaliser</a:t>
                      </a:r>
                      <a:r>
                        <a:rPr lang="fr-FR" sz="1200" b="1" u="none" strike="noStrike" baseline="0" dirty="0" smtClean="0">
                          <a:solidFill>
                            <a:schemeClr val="tx1">
                              <a:lumMod val="75000"/>
                              <a:lumOff val="25000"/>
                            </a:schemeClr>
                          </a:solidFill>
                          <a:effectLst/>
                        </a:rPr>
                        <a:t> une vente couplée </a:t>
                      </a:r>
                      <a:r>
                        <a:rPr lang="fr-FR" sz="1200" u="none" strike="noStrike" baseline="0" dirty="0" smtClean="0">
                          <a:solidFill>
                            <a:schemeClr val="tx1">
                              <a:lumMod val="75000"/>
                              <a:lumOff val="25000"/>
                            </a:schemeClr>
                          </a:solidFill>
                          <a:effectLst/>
                        </a:rPr>
                        <a:t>pour équiper sur 2 univers complémentaires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873759418"/>
                  </a:ext>
                </a:extLst>
              </a:tr>
              <a:tr h="420322">
                <a:tc>
                  <a:txBody>
                    <a:bodyPr/>
                    <a:lstStyle/>
                    <a:p>
                      <a:pPr algn="l" fontAlgn="ctr"/>
                      <a:r>
                        <a:rPr lang="fr-FR" sz="1200" u="none" strike="noStrike" dirty="0" smtClean="0">
                          <a:solidFill>
                            <a:schemeClr val="tx1">
                              <a:lumMod val="75000"/>
                              <a:lumOff val="25000"/>
                            </a:schemeClr>
                          </a:solidFill>
                          <a:effectLst/>
                          <a:hlinkClick r:id="rId8"/>
                        </a:rPr>
                        <a:t>OAV Prêt auto prime à la conversion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rgbClr val="0070C0"/>
                          </a:solidFill>
                          <a:effectLst/>
                        </a:rPr>
                        <a:t>Tout savoir sur la prime à la </a:t>
                      </a:r>
                      <a:r>
                        <a:rPr lang="fr-FR" sz="1200" b="1" u="none" strike="noStrike" dirty="0" smtClean="0">
                          <a:solidFill>
                            <a:srgbClr val="0070C0"/>
                          </a:solidFill>
                          <a:effectLst/>
                        </a:rPr>
                        <a:t>conversion</a:t>
                      </a:r>
                    </a:p>
                    <a:p>
                      <a:pPr marL="171450" indent="-171450" algn="l" fontAlgn="ctr">
                        <a:buFont typeface="Wingdings" panose="05000000000000000000" pitchFamily="2" charset="2"/>
                        <a:buChar char="§"/>
                      </a:pPr>
                      <a:r>
                        <a:rPr lang="fr-FR" sz="1200" u="none" strike="noStrike" dirty="0" smtClean="0">
                          <a:solidFill>
                            <a:srgbClr val="0070C0"/>
                          </a:solidFill>
                          <a:effectLst/>
                        </a:rPr>
                        <a:t>Connaître </a:t>
                      </a:r>
                      <a:r>
                        <a:rPr lang="fr-FR" sz="1200" u="none" strike="noStrike" dirty="0">
                          <a:solidFill>
                            <a:srgbClr val="0070C0"/>
                          </a:solidFill>
                          <a:effectLst/>
                        </a:rPr>
                        <a:t>les enjeux et les détails du </a:t>
                      </a:r>
                      <a:r>
                        <a:rPr lang="fr-FR" sz="1200" u="none" strike="noStrike" dirty="0" smtClean="0">
                          <a:solidFill>
                            <a:srgbClr val="0070C0"/>
                          </a:solidFill>
                          <a:effectLst/>
                        </a:rPr>
                        <a:t>dispositif</a:t>
                      </a:r>
                      <a:endParaRPr lang="fr-FR" sz="1200" b="0" i="0" u="none" strike="noStrike" dirty="0">
                        <a:solidFill>
                          <a:srgbClr val="0070C0"/>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1634786366"/>
                  </a:ext>
                </a:extLst>
              </a:tr>
              <a:tr h="420322">
                <a:tc>
                  <a:txBody>
                    <a:bodyPr/>
                    <a:lstStyle/>
                    <a:p>
                      <a:r>
                        <a:rPr lang="fr-FR" sz="1200" dirty="0" smtClean="0">
                          <a:solidFill>
                            <a:schemeClr val="tx1">
                              <a:lumMod val="75000"/>
                              <a:lumOff val="25000"/>
                            </a:schemeClr>
                          </a:solidFill>
                          <a:hlinkClick r:id="rId9"/>
                        </a:rPr>
                        <a:t>OAV Prêt</a:t>
                      </a:r>
                      <a:r>
                        <a:rPr lang="fr-FR" sz="1200" baseline="0" dirty="0" smtClean="0">
                          <a:solidFill>
                            <a:schemeClr val="tx1">
                              <a:lumMod val="75000"/>
                              <a:lumOff val="25000"/>
                            </a:schemeClr>
                          </a:solidFill>
                          <a:hlinkClick r:id="rId9"/>
                        </a:rPr>
                        <a:t> mobilité urbaine</a:t>
                      </a:r>
                      <a:endParaRPr lang="fr-FR" sz="1200" dirty="0">
                        <a:solidFill>
                          <a:schemeClr val="tx1">
                            <a:lumMod val="75000"/>
                            <a:lumOff val="25000"/>
                          </a:schemeClr>
                        </a:solidFill>
                      </a:endParaRPr>
                    </a:p>
                  </a:txBody>
                  <a:tcPr marL="5076" marR="5076" marT="6767" marB="0" anchor="ctr">
                    <a:solidFill>
                      <a:schemeClr val="bg1"/>
                    </a:solidFill>
                  </a:tcPr>
                </a:tc>
                <a:tc>
                  <a:txBody>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Maîtriser l’offre de mobilité urbaine</a:t>
                      </a:r>
                    </a:p>
                    <a:p>
                      <a:pPr marL="171450" indent="-171450">
                        <a:buFont typeface="Wingdings" panose="05000000000000000000" pitchFamily="2" charset="2"/>
                        <a:buChar char="§"/>
                      </a:pPr>
                      <a:r>
                        <a:rPr lang="fr-FR" sz="1200" dirty="0" smtClean="0">
                          <a:solidFill>
                            <a:schemeClr val="tx1">
                              <a:lumMod val="75000"/>
                              <a:lumOff val="25000"/>
                            </a:schemeClr>
                          </a:solidFill>
                        </a:rPr>
                        <a:t>Proposer ces </a:t>
                      </a:r>
                      <a:r>
                        <a:rPr lang="fr-FR" sz="1200" b="1" dirty="0" smtClean="0">
                          <a:solidFill>
                            <a:schemeClr val="tx1">
                              <a:lumMod val="75000"/>
                              <a:lumOff val="25000"/>
                            </a:schemeClr>
                          </a:solidFill>
                        </a:rPr>
                        <a:t>nouvelles solutions </a:t>
                      </a:r>
                      <a:r>
                        <a:rPr lang="fr-FR" sz="1200" dirty="0" smtClean="0">
                          <a:solidFill>
                            <a:schemeClr val="tx1">
                              <a:lumMod val="75000"/>
                              <a:lumOff val="25000"/>
                            </a:schemeClr>
                          </a:solidFill>
                        </a:rPr>
                        <a:t>pour une clientèle jeune</a:t>
                      </a:r>
                      <a:endParaRPr lang="fr-FR" sz="1200" dirty="0">
                        <a:solidFill>
                          <a:schemeClr val="tx1">
                            <a:lumMod val="75000"/>
                            <a:lumOff val="25000"/>
                          </a:schemeClr>
                        </a:solidFill>
                      </a:endParaRPr>
                    </a:p>
                  </a:txBody>
                  <a:tcPr marL="4526" marR="4526" marT="6034" marB="0" anchor="ctr">
                    <a:solidFill>
                      <a:schemeClr val="bg1"/>
                    </a:solidFill>
                  </a:tcPr>
                </a:tc>
                <a:extLst>
                  <a:ext uri="{0D108BD9-81ED-4DB2-BD59-A6C34878D82A}">
                    <a16:rowId xmlns:a16="http://schemas.microsoft.com/office/drawing/2014/main" val="3462010532"/>
                  </a:ext>
                </a:extLst>
              </a:tr>
              <a:tr h="420322">
                <a:tc>
                  <a:txBody>
                    <a:bodyPr/>
                    <a:lstStyle/>
                    <a:p>
                      <a:r>
                        <a:rPr lang="fr-FR" sz="1200" dirty="0" smtClean="0">
                          <a:solidFill>
                            <a:schemeClr val="tx1">
                              <a:lumMod val="75000"/>
                              <a:lumOff val="25000"/>
                            </a:schemeClr>
                          </a:solidFill>
                          <a:hlinkClick r:id="rId10"/>
                        </a:rPr>
                        <a:t>OAV</a:t>
                      </a:r>
                      <a:r>
                        <a:rPr lang="fr-FR" sz="1200" baseline="0" dirty="0" smtClean="0">
                          <a:solidFill>
                            <a:schemeClr val="tx1">
                              <a:lumMod val="75000"/>
                              <a:lumOff val="25000"/>
                            </a:schemeClr>
                          </a:solidFill>
                          <a:hlinkClick r:id="rId10"/>
                        </a:rPr>
                        <a:t> LOA / LLD</a:t>
                      </a:r>
                      <a:endParaRPr lang="fr-FR" sz="1200" dirty="0">
                        <a:solidFill>
                          <a:schemeClr val="tx1">
                            <a:lumMod val="75000"/>
                            <a:lumOff val="25000"/>
                          </a:schemeClr>
                        </a:solidFill>
                      </a:endParaRPr>
                    </a:p>
                  </a:txBody>
                  <a:tcPr marL="5076" marR="5076" marT="6767" marB="0" anchor="ctr">
                    <a:solidFill>
                      <a:schemeClr val="bg1"/>
                    </a:solidFill>
                  </a:tcPr>
                </a:tc>
                <a:tc>
                  <a:txBody>
                    <a:bodyPr/>
                    <a:lstStyle/>
                    <a:p>
                      <a:pPr marL="171450" indent="-171450">
                        <a:buFont typeface="Wingdings" panose="05000000000000000000" pitchFamily="2" charset="2"/>
                        <a:buChar char="§"/>
                      </a:pPr>
                      <a:r>
                        <a:rPr lang="fr-FR" sz="1200" b="1" dirty="0" smtClean="0">
                          <a:solidFill>
                            <a:srgbClr val="0070C0"/>
                          </a:solidFill>
                        </a:rPr>
                        <a:t>Découvrir nos offres de leasing : </a:t>
                      </a:r>
                      <a:r>
                        <a:rPr lang="fr-FR" sz="1200" dirty="0" smtClean="0">
                          <a:solidFill>
                            <a:srgbClr val="0070C0"/>
                          </a:solidFill>
                        </a:rPr>
                        <a:t>Location avec</a:t>
                      </a:r>
                      <a:r>
                        <a:rPr lang="fr-FR" sz="1200" baseline="0" dirty="0" smtClean="0">
                          <a:solidFill>
                            <a:srgbClr val="0070C0"/>
                          </a:solidFill>
                        </a:rPr>
                        <a:t> Option d’Achat et Location L</a:t>
                      </a:r>
                      <a:r>
                        <a:rPr lang="fr-FR" sz="1200" dirty="0" smtClean="0">
                          <a:solidFill>
                            <a:srgbClr val="0070C0"/>
                          </a:solidFill>
                        </a:rPr>
                        <a:t>ongue Durée</a:t>
                      </a:r>
                    </a:p>
                    <a:p>
                      <a:pPr marL="171450" indent="-171450">
                        <a:buFont typeface="Wingdings" panose="05000000000000000000" pitchFamily="2" charset="2"/>
                        <a:buChar char="§"/>
                      </a:pPr>
                      <a:r>
                        <a:rPr lang="fr-FR" sz="1200" dirty="0" smtClean="0">
                          <a:solidFill>
                            <a:srgbClr val="0070C0"/>
                          </a:solidFill>
                        </a:rPr>
                        <a:t>Proposer ces formules</a:t>
                      </a:r>
                      <a:r>
                        <a:rPr lang="fr-FR" sz="1200" baseline="0" dirty="0" smtClean="0">
                          <a:solidFill>
                            <a:srgbClr val="0070C0"/>
                          </a:solidFill>
                        </a:rPr>
                        <a:t> aux clients appétents</a:t>
                      </a:r>
                      <a:endParaRPr lang="fr-FR" sz="1200" dirty="0">
                        <a:solidFill>
                          <a:srgbClr val="0070C0"/>
                        </a:solidFill>
                      </a:endParaRPr>
                    </a:p>
                  </a:txBody>
                  <a:tcPr marL="4526" marR="4526" marT="6034" marB="0" anchor="ctr">
                    <a:solidFill>
                      <a:schemeClr val="bg1"/>
                    </a:solidFill>
                  </a:tcPr>
                </a:tc>
                <a:extLst>
                  <a:ext uri="{0D108BD9-81ED-4DB2-BD59-A6C34878D82A}">
                    <a16:rowId xmlns:a16="http://schemas.microsoft.com/office/drawing/2014/main" val="1743982744"/>
                  </a:ext>
                </a:extLst>
              </a:tr>
            </a:tbl>
          </a:graphicData>
        </a:graphic>
      </p:graphicFrame>
    </p:spTree>
    <p:extLst>
      <p:ext uri="{BB962C8B-B14F-4D97-AF65-F5344CB8AC3E}">
        <p14:creationId xmlns:p14="http://schemas.microsoft.com/office/powerpoint/2010/main" val="192077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l’ </a:t>
            </a:r>
            <a:r>
              <a:rPr lang="fr-FR" sz="1400" b="1" dirty="0" smtClean="0">
                <a:solidFill>
                  <a:srgbClr val="C00000"/>
                </a:solidFill>
              </a:rPr>
              <a:t>IARD &amp; PRÉVOYANCE</a:t>
            </a:r>
            <a:endParaRPr lang="fr-FR" sz="1200" dirty="0">
              <a:solidFill>
                <a:srgbClr val="C00000"/>
              </a:solidFill>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Tableau 18"/>
          <p:cNvGraphicFramePr>
            <a:graphicFrameLocks noGrp="1"/>
          </p:cNvGraphicFramePr>
          <p:nvPr>
            <p:extLst/>
          </p:nvPr>
        </p:nvGraphicFramePr>
        <p:xfrm>
          <a:off x="372979" y="2617856"/>
          <a:ext cx="11249526" cy="3894811"/>
        </p:xfrm>
        <a:graphic>
          <a:graphicData uri="http://schemas.openxmlformats.org/drawingml/2006/table">
            <a:tbl>
              <a:tblPr firstRow="1" bandRow="1">
                <a:tableStyleId>{2D5ABB26-0587-4C30-8999-92F81FD0307C}</a:tableStyleId>
              </a:tblPr>
              <a:tblGrid>
                <a:gridCol w="4378315">
                  <a:extLst>
                    <a:ext uri="{9D8B030D-6E8A-4147-A177-3AD203B41FA5}">
                      <a16:colId xmlns:a16="http://schemas.microsoft.com/office/drawing/2014/main" val="2865747160"/>
                    </a:ext>
                  </a:extLst>
                </a:gridCol>
                <a:gridCol w="6871211">
                  <a:extLst>
                    <a:ext uri="{9D8B030D-6E8A-4147-A177-3AD203B41FA5}">
                      <a16:colId xmlns:a16="http://schemas.microsoft.com/office/drawing/2014/main" val="273004857"/>
                    </a:ext>
                  </a:extLst>
                </a:gridCol>
              </a:tblGrid>
              <a:tr h="430144">
                <a:tc>
                  <a:txBody>
                    <a:bodyPr/>
                    <a:lstStyle/>
                    <a:p>
                      <a:pPr algn="l" fontAlgn="ctr"/>
                      <a:r>
                        <a:rPr lang="fr-FR" sz="1200" u="none" strike="noStrike" dirty="0" smtClean="0">
                          <a:solidFill>
                            <a:schemeClr val="tx1">
                              <a:lumMod val="75000"/>
                              <a:lumOff val="25000"/>
                            </a:schemeClr>
                          </a:solidFill>
                          <a:effectLst/>
                          <a:hlinkClick r:id="rId4"/>
                        </a:rPr>
                        <a:t>Le BOOK de l’assurance </a:t>
                      </a:r>
                      <a:r>
                        <a:rPr lang="fr-FR" sz="1200" u="none" strike="noStrike" dirty="0" smtClean="0">
                          <a:solidFill>
                            <a:schemeClr val="tx1">
                              <a:lumMod val="75000"/>
                              <a:lumOff val="25000"/>
                            </a:schemeClr>
                          </a:solidFill>
                          <a:effectLst/>
                        </a:rPr>
                        <a:t>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VERSION</a:t>
                      </a:r>
                      <a:r>
                        <a:rPr lang="fr-FR" sz="1200" b="1" u="none" strike="noStrike" baseline="0" dirty="0" smtClean="0">
                          <a:solidFill>
                            <a:schemeClr val="tx1">
                              <a:lumMod val="75000"/>
                              <a:lumOff val="25000"/>
                            </a:schemeClr>
                          </a:solidFill>
                          <a:effectLst/>
                        </a:rPr>
                        <a:t> PRINT : </a:t>
                      </a:r>
                      <a:r>
                        <a:rPr lang="fr-FR" sz="1200" u="none" strike="noStrike" dirty="0" smtClean="0">
                          <a:solidFill>
                            <a:schemeClr val="tx1">
                              <a:lumMod val="75000"/>
                              <a:lumOff val="25000"/>
                            </a:schemeClr>
                          </a:solidFill>
                          <a:effectLst/>
                        </a:rPr>
                        <a:t>Accéder </a:t>
                      </a:r>
                      <a:r>
                        <a:rPr lang="fr-FR" sz="1200" u="none" strike="noStrike" dirty="0">
                          <a:solidFill>
                            <a:schemeClr val="tx1">
                              <a:lumMod val="75000"/>
                              <a:lumOff val="25000"/>
                            </a:schemeClr>
                          </a:solidFill>
                          <a:effectLst/>
                        </a:rPr>
                        <a:t>directement aux informations indispensables </a:t>
                      </a:r>
                      <a:r>
                        <a:rPr lang="fr-FR" sz="1200" u="none" strike="noStrike" dirty="0" smtClean="0">
                          <a:solidFill>
                            <a:schemeClr val="tx1">
                              <a:lumMod val="75000"/>
                              <a:lumOff val="25000"/>
                            </a:schemeClr>
                          </a:solidFill>
                          <a:effectLst/>
                        </a:rPr>
                        <a:t>de </a:t>
                      </a:r>
                      <a:r>
                        <a:rPr lang="fr-FR" sz="1200" u="none" strike="noStrike" dirty="0">
                          <a:solidFill>
                            <a:schemeClr val="tx1">
                              <a:lumMod val="75000"/>
                              <a:lumOff val="25000"/>
                            </a:schemeClr>
                          </a:solidFill>
                          <a:effectLst/>
                        </a:rPr>
                        <a:t>l'offre </a:t>
                      </a:r>
                      <a:r>
                        <a:rPr lang="fr-FR" sz="1200" u="none" strike="noStrike" dirty="0" smtClean="0">
                          <a:solidFill>
                            <a:schemeClr val="tx1">
                              <a:lumMod val="75000"/>
                              <a:lumOff val="25000"/>
                            </a:schemeClr>
                          </a:solidFill>
                          <a:effectLst/>
                        </a:rPr>
                        <a:t>IARD;</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426544112"/>
                  </a:ext>
                </a:extLst>
              </a:tr>
              <a:tr h="542598">
                <a:tc>
                  <a:txBody>
                    <a:bodyPr/>
                    <a:lstStyle/>
                    <a:p>
                      <a:pPr algn="l" fontAlgn="ctr"/>
                      <a:r>
                        <a:rPr lang="fr-FR" sz="1200" u="none" strike="noStrike" dirty="0" smtClean="0">
                          <a:solidFill>
                            <a:schemeClr val="tx1">
                              <a:lumMod val="75000"/>
                              <a:lumOff val="25000"/>
                            </a:schemeClr>
                          </a:solidFill>
                          <a:effectLst/>
                          <a:hlinkClick r:id="rId5"/>
                        </a:rPr>
                        <a:t>Le BOOK IARD Digital</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u="none" strike="noStrike" dirty="0" smtClean="0">
                        <a:solidFill>
                          <a:schemeClr val="tx1">
                            <a:lumMod val="75000"/>
                            <a:lumOff val="25000"/>
                          </a:schemeClr>
                        </a:solidFill>
                        <a:effectLst/>
                      </a:endParaRPr>
                    </a:p>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smtClean="0">
                          <a:solidFill>
                            <a:srgbClr val="0070C0"/>
                          </a:solidFill>
                          <a:effectLst/>
                        </a:rPr>
                        <a:t>VERSION</a:t>
                      </a:r>
                      <a:r>
                        <a:rPr lang="fr-FR" sz="1200" b="1" u="none" strike="noStrike" baseline="0" dirty="0" smtClean="0">
                          <a:solidFill>
                            <a:srgbClr val="0070C0"/>
                          </a:solidFill>
                          <a:effectLst/>
                        </a:rPr>
                        <a:t> DIGITALE : </a:t>
                      </a:r>
                      <a:r>
                        <a:rPr lang="fr-FR" sz="1200" u="none" strike="noStrike" dirty="0" smtClean="0">
                          <a:solidFill>
                            <a:srgbClr val="0070C0"/>
                          </a:solidFill>
                          <a:effectLst/>
                        </a:rPr>
                        <a:t>En complément du book imprimée, retrouvez</a:t>
                      </a:r>
                      <a:r>
                        <a:rPr lang="fr-FR" sz="1200" u="none" strike="noStrike" baseline="0" dirty="0" smtClean="0">
                          <a:solidFill>
                            <a:srgbClr val="0070C0"/>
                          </a:solidFill>
                          <a:effectLst/>
                        </a:rPr>
                        <a:t> la </a:t>
                      </a:r>
                      <a:r>
                        <a:rPr lang="fr-FR" sz="1200" u="none" strike="noStrike" dirty="0" smtClean="0">
                          <a:solidFill>
                            <a:srgbClr val="0070C0"/>
                          </a:solidFill>
                          <a:effectLst/>
                        </a:rPr>
                        <a:t>version digitale  avec un univers intuitif et enrichi. </a:t>
                      </a:r>
                    </a:p>
                  </a:txBody>
                  <a:tcPr marL="4849" marR="4849" marT="6466" marB="0" anchor="ctr">
                    <a:solidFill>
                      <a:schemeClr val="bg1"/>
                    </a:solidFill>
                  </a:tcPr>
                </a:tc>
                <a:extLst>
                  <a:ext uri="{0D108BD9-81ED-4DB2-BD59-A6C34878D82A}">
                    <a16:rowId xmlns:a16="http://schemas.microsoft.com/office/drawing/2014/main" val="673217469"/>
                  </a:ext>
                </a:extLst>
              </a:tr>
              <a:tr h="555715">
                <a:tc>
                  <a:txBody>
                    <a:bodyPr/>
                    <a:lstStyle/>
                    <a:p>
                      <a:pPr algn="l" fontAlgn="ctr"/>
                      <a:r>
                        <a:rPr lang="fr-FR" sz="1200" u="none" strike="noStrike" dirty="0" smtClean="0">
                          <a:solidFill>
                            <a:schemeClr val="tx1">
                              <a:lumMod val="75000"/>
                              <a:lumOff val="25000"/>
                            </a:schemeClr>
                          </a:solidFill>
                          <a:effectLst/>
                          <a:hlinkClick r:id="rId6"/>
                        </a:rPr>
                        <a:t>Le comparateur IARD</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Avoir une lecture rapide et simplifiée </a:t>
                      </a:r>
                      <a:r>
                        <a:rPr lang="fr-FR" sz="1200" u="none" strike="noStrike" dirty="0">
                          <a:solidFill>
                            <a:schemeClr val="tx1">
                              <a:lumMod val="75000"/>
                              <a:lumOff val="25000"/>
                            </a:schemeClr>
                          </a:solidFill>
                          <a:effectLst/>
                        </a:rPr>
                        <a:t>des contrats AUTO, </a:t>
                      </a:r>
                      <a:r>
                        <a:rPr lang="fr-FR" sz="1200" u="none" strike="noStrike" dirty="0" smtClean="0">
                          <a:solidFill>
                            <a:schemeClr val="tx1">
                              <a:lumMod val="75000"/>
                              <a:lumOff val="25000"/>
                            </a:schemeClr>
                          </a:solidFill>
                          <a:effectLst/>
                        </a:rPr>
                        <a:t>2 ROUES, MRH </a:t>
                      </a:r>
                      <a:r>
                        <a:rPr lang="fr-FR" sz="1200" u="none" strike="noStrike" dirty="0">
                          <a:solidFill>
                            <a:schemeClr val="tx1">
                              <a:lumMod val="75000"/>
                              <a:lumOff val="25000"/>
                            </a:schemeClr>
                          </a:solidFill>
                          <a:effectLst/>
                        </a:rPr>
                        <a:t>et </a:t>
                      </a:r>
                      <a:r>
                        <a:rPr lang="fr-FR" sz="1200" u="none" strike="noStrike" dirty="0" smtClean="0">
                          <a:solidFill>
                            <a:schemeClr val="tx1">
                              <a:lumMod val="75000"/>
                              <a:lumOff val="25000"/>
                            </a:schemeClr>
                          </a:solidFill>
                          <a:effectLst/>
                        </a:rPr>
                        <a:t>Santé.</a:t>
                      </a:r>
                      <a:r>
                        <a:rPr lang="fr-FR" sz="1200" u="none" strike="noStrike" baseline="0" dirty="0" smtClean="0">
                          <a:solidFill>
                            <a:schemeClr val="tx1">
                              <a:lumMod val="75000"/>
                              <a:lumOff val="25000"/>
                            </a:schemeClr>
                          </a:solidFill>
                          <a:effectLst/>
                        </a:rPr>
                        <a:t> </a:t>
                      </a:r>
                    </a:p>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Comparer </a:t>
                      </a:r>
                      <a:r>
                        <a:rPr lang="fr-FR" sz="1200" b="1" u="none" strike="noStrike" dirty="0">
                          <a:solidFill>
                            <a:schemeClr val="tx1">
                              <a:lumMod val="75000"/>
                              <a:lumOff val="25000"/>
                            </a:schemeClr>
                          </a:solidFill>
                          <a:effectLst/>
                        </a:rPr>
                        <a:t>les garanties de nos contrats </a:t>
                      </a:r>
                      <a:r>
                        <a:rPr lang="fr-FR" sz="1200" u="none" strike="noStrike" dirty="0">
                          <a:solidFill>
                            <a:schemeClr val="tx1">
                              <a:lumMod val="75000"/>
                              <a:lumOff val="25000"/>
                            </a:schemeClr>
                          </a:solidFill>
                          <a:effectLst/>
                        </a:rPr>
                        <a:t>avec les garanties des </a:t>
                      </a:r>
                      <a:r>
                        <a:rPr lang="fr-FR" sz="1200" u="none" strike="noStrike" dirty="0" smtClean="0">
                          <a:solidFill>
                            <a:schemeClr val="tx1">
                              <a:lumMod val="75000"/>
                              <a:lumOff val="25000"/>
                            </a:schemeClr>
                          </a:solidFill>
                          <a:effectLst/>
                        </a:rPr>
                        <a:t>contrats concurrents </a:t>
                      </a:r>
                      <a:r>
                        <a:rPr lang="fr-FR" sz="1200" u="none" strike="noStrike" dirty="0">
                          <a:solidFill>
                            <a:schemeClr val="tx1">
                              <a:lumMod val="75000"/>
                              <a:lumOff val="25000"/>
                            </a:schemeClr>
                          </a:solidFill>
                          <a:effectLst/>
                        </a:rPr>
                        <a:t>dans une base de données couvrant plus de 90% du marché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283522031"/>
                  </a:ext>
                </a:extLst>
              </a:tr>
              <a:tr h="0">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0" indent="0" algn="l" fontAlgn="ctr">
                        <a:buFont typeface="Wingdings" panose="05000000000000000000" pitchFamily="2" charset="2"/>
                        <a:buNone/>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1039016275"/>
                  </a:ext>
                </a:extLst>
              </a:tr>
              <a:tr h="337381">
                <a:tc>
                  <a:txBody>
                    <a:bodyPr/>
                    <a:lstStyle/>
                    <a:p>
                      <a:pPr algn="l" fontAlgn="ctr"/>
                      <a:r>
                        <a:rPr lang="fr-FR" sz="1200" u="none" strike="noStrike" baseline="0" dirty="0" smtClean="0">
                          <a:solidFill>
                            <a:schemeClr val="tx1">
                              <a:lumMod val="75000"/>
                              <a:lumOff val="25000"/>
                            </a:schemeClr>
                          </a:solidFill>
                          <a:effectLst/>
                          <a:hlinkClick r:id="rId7"/>
                        </a:rPr>
                        <a:t>MYEAV</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rPr>
                        <a:t>Accéder à votre Espace Assurance-Vie et </a:t>
                      </a:r>
                      <a:r>
                        <a:rPr lang="fr-FR" sz="1200" b="1" u="none" strike="noStrike" dirty="0" smtClean="0">
                          <a:solidFill>
                            <a:srgbClr val="0070C0"/>
                          </a:solidFill>
                          <a:effectLst/>
                        </a:rPr>
                        <a:t>Prévoyance </a:t>
                      </a:r>
                      <a:r>
                        <a:rPr lang="fr-FR" sz="1200" b="1" u="none" strike="noStrike" baseline="0" dirty="0" smtClean="0">
                          <a:solidFill>
                            <a:srgbClr val="0070C0"/>
                          </a:solidFill>
                          <a:effectLst/>
                        </a:rPr>
                        <a:t> </a:t>
                      </a:r>
                      <a:r>
                        <a:rPr lang="fr-FR" sz="1200" u="none" strike="noStrike" dirty="0" smtClean="0">
                          <a:solidFill>
                            <a:srgbClr val="0070C0"/>
                          </a:solidFill>
                          <a:effectLst/>
                        </a:rPr>
                        <a:t>&amp; y trouver tous les outils d'aide à la vente</a:t>
                      </a:r>
                      <a:r>
                        <a:rPr lang="fr-FR" sz="1200" u="none" strike="noStrike" dirty="0" smtClean="0">
                          <a:solidFill>
                            <a:schemeClr val="tx1">
                              <a:lumMod val="75000"/>
                              <a:lumOff val="25000"/>
                            </a:schemeClr>
                          </a:solidFill>
                          <a:effectLst/>
                        </a:rPr>
                        <a: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3425022673"/>
                  </a:ext>
                </a:extLst>
              </a:tr>
              <a:tr h="33442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u="none" strike="noStrike" dirty="0" smtClean="0">
                          <a:solidFill>
                            <a:schemeClr val="tx1">
                              <a:lumMod val="75000"/>
                              <a:lumOff val="25000"/>
                            </a:schemeClr>
                          </a:solidFill>
                          <a:effectLst/>
                          <a:hlinkClick r:id="rId8"/>
                        </a:rPr>
                        <a:t>L’indispensable 2021</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smtClean="0">
                          <a:solidFill>
                            <a:schemeClr val="tx1">
                              <a:lumMod val="75000"/>
                              <a:lumOff val="25000"/>
                            </a:schemeClr>
                          </a:solidFill>
                          <a:effectLst/>
                        </a:rPr>
                        <a:t>Accéder directement aux informations indispensables </a:t>
                      </a:r>
                      <a:r>
                        <a:rPr lang="fr-FR" sz="1200" u="none" strike="noStrike" dirty="0" smtClean="0">
                          <a:solidFill>
                            <a:schemeClr val="tx1">
                              <a:lumMod val="75000"/>
                              <a:lumOff val="25000"/>
                            </a:schemeClr>
                          </a:solidFill>
                          <a:effectLst/>
                        </a:rPr>
                        <a:t>de l'offre </a:t>
                      </a:r>
                      <a:r>
                        <a:rPr lang="fr-FR" sz="1200" b="1" u="none" strike="noStrike" dirty="0" smtClean="0">
                          <a:solidFill>
                            <a:schemeClr val="tx1">
                              <a:lumMod val="75000"/>
                              <a:lumOff val="25000"/>
                            </a:schemeClr>
                          </a:solidFill>
                          <a:effectLst/>
                        </a:rPr>
                        <a:t>Prévoyance</a:t>
                      </a:r>
                      <a:endParaRPr lang="fr-FR" sz="1200" b="1" i="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788660918"/>
                  </a:ext>
                </a:extLst>
              </a:tr>
              <a:tr h="502883">
                <a:tc>
                  <a:txBody>
                    <a:bodyPr/>
                    <a:lstStyle/>
                    <a:p>
                      <a:pPr algn="l" fontAlgn="ctr"/>
                      <a:r>
                        <a:rPr lang="fr-FR" sz="1200" u="none" strike="noStrike" dirty="0" smtClean="0">
                          <a:solidFill>
                            <a:schemeClr val="tx1">
                              <a:lumMod val="75000"/>
                              <a:lumOff val="25000"/>
                            </a:schemeClr>
                          </a:solidFill>
                          <a:effectLst/>
                          <a:hlinkClick r:id="rId9"/>
                        </a:rPr>
                        <a:t>Fiche </a:t>
                      </a:r>
                      <a:r>
                        <a:rPr lang="fr-FR" sz="1200" u="none" strike="noStrike" dirty="0" err="1" smtClean="0">
                          <a:solidFill>
                            <a:schemeClr val="tx1">
                              <a:lumMod val="75000"/>
                              <a:lumOff val="25000"/>
                            </a:schemeClr>
                          </a:solidFill>
                          <a:effectLst/>
                          <a:hlinkClick r:id="rId9"/>
                        </a:rPr>
                        <a:t>Sécur’Famille</a:t>
                      </a:r>
                      <a:r>
                        <a:rPr lang="fr-FR" sz="1200" u="none" strike="noStrike" dirty="0" smtClean="0">
                          <a:solidFill>
                            <a:schemeClr val="tx1">
                              <a:lumMod val="75000"/>
                              <a:lumOff val="25000"/>
                            </a:schemeClr>
                          </a:solidFill>
                          <a:effectLst/>
                          <a:hlinkClick r:id="rId9"/>
                        </a:rPr>
                        <a:t> 2</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rgbClr val="0070C0"/>
                          </a:solidFill>
                          <a:effectLst/>
                        </a:rPr>
                        <a:t>Présenter de manière synthétique </a:t>
                      </a:r>
                      <a:r>
                        <a:rPr lang="fr-FR" sz="1200" u="none" strike="noStrike" dirty="0" smtClean="0">
                          <a:solidFill>
                            <a:srgbClr val="0070C0"/>
                          </a:solidFill>
                          <a:effectLst/>
                        </a:rPr>
                        <a:t>notre offre </a:t>
                      </a:r>
                      <a:r>
                        <a:rPr lang="fr-FR" sz="1200" u="none" strike="noStrike" dirty="0" err="1" smtClean="0">
                          <a:solidFill>
                            <a:srgbClr val="0070C0"/>
                          </a:solidFill>
                          <a:effectLst/>
                        </a:rPr>
                        <a:t>Sécur’Famille</a:t>
                      </a:r>
                      <a:r>
                        <a:rPr lang="fr-FR" sz="1200" u="none" strike="noStrike" baseline="0" dirty="0" smtClean="0">
                          <a:solidFill>
                            <a:srgbClr val="0070C0"/>
                          </a:solidFill>
                          <a:effectLst/>
                        </a:rPr>
                        <a:t> 2</a:t>
                      </a:r>
                      <a:r>
                        <a:rPr lang="fr-FR" sz="1200" u="none" strike="noStrike" dirty="0" smtClean="0">
                          <a:solidFill>
                            <a:srgbClr val="0070C0"/>
                          </a:solidFill>
                          <a:effectLst/>
                        </a:rPr>
                        <a:t> au client.</a:t>
                      </a:r>
                      <a:br>
                        <a:rPr lang="fr-FR" sz="1200" u="none" strike="noStrike" dirty="0" smtClean="0">
                          <a:solidFill>
                            <a:srgbClr val="0070C0"/>
                          </a:solidFill>
                          <a:effectLst/>
                        </a:rPr>
                      </a:br>
                      <a:r>
                        <a:rPr lang="fr-FR" sz="1200" b="1" u="none" strike="noStrike" dirty="0" smtClean="0">
                          <a:solidFill>
                            <a:srgbClr val="0070C0"/>
                          </a:solidFill>
                          <a:effectLst/>
                        </a:rPr>
                        <a:t>Envoyer au client le lien </a:t>
                      </a:r>
                      <a:r>
                        <a:rPr lang="fr-FR" sz="1200" u="none" strike="noStrike" dirty="0" smtClean="0">
                          <a:solidFill>
                            <a:srgbClr val="0070C0"/>
                          </a:solidFill>
                          <a:effectLst/>
                        </a:rPr>
                        <a:t>afin qu'il puisse se documenter.</a:t>
                      </a:r>
                      <a:endParaRPr lang="fr-FR" sz="1200" b="0" u="none" strike="noStrike" dirty="0">
                        <a:solidFill>
                          <a:srgbClr val="0070C0"/>
                        </a:solidFill>
                        <a:effectLst/>
                      </a:endParaRPr>
                    </a:p>
                  </a:txBody>
                  <a:tcPr marL="4849" marR="4849" marT="6466" marB="0" anchor="ctr">
                    <a:solidFill>
                      <a:schemeClr val="bg1"/>
                    </a:solidFill>
                  </a:tcPr>
                </a:tc>
                <a:extLst>
                  <a:ext uri="{0D108BD9-81ED-4DB2-BD59-A6C34878D82A}">
                    <a16:rowId xmlns:a16="http://schemas.microsoft.com/office/drawing/2014/main" val="1581702246"/>
                  </a:ext>
                </a:extLst>
              </a:tr>
              <a:tr h="2480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u="none" strike="noStrike" dirty="0" smtClean="0">
                          <a:solidFill>
                            <a:schemeClr val="tx1">
                              <a:lumMod val="75000"/>
                              <a:lumOff val="25000"/>
                            </a:schemeClr>
                          </a:solidFill>
                          <a:effectLst/>
                          <a:hlinkClick r:id="rId10"/>
                        </a:rPr>
                        <a:t>Simulateur </a:t>
                      </a:r>
                      <a:r>
                        <a:rPr lang="fr-FR" sz="1200" u="none" strike="noStrike" dirty="0" err="1" smtClean="0">
                          <a:solidFill>
                            <a:schemeClr val="tx1">
                              <a:lumMod val="75000"/>
                              <a:lumOff val="25000"/>
                            </a:schemeClr>
                          </a:solidFill>
                          <a:effectLst/>
                          <a:hlinkClick r:id="rId10"/>
                        </a:rPr>
                        <a:t>Sécur’Famille</a:t>
                      </a:r>
                      <a:r>
                        <a:rPr lang="fr-FR" sz="1200" u="none" strike="noStrike" baseline="0" dirty="0" smtClean="0">
                          <a:solidFill>
                            <a:schemeClr val="tx1">
                              <a:lumMod val="75000"/>
                              <a:lumOff val="25000"/>
                            </a:schemeClr>
                          </a:solidFill>
                          <a:effectLst/>
                          <a:hlinkClick r:id="rId10"/>
                        </a:rPr>
                        <a:t> 2</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smtClean="0">
                          <a:solidFill>
                            <a:schemeClr val="tx1">
                              <a:lumMod val="75000"/>
                              <a:lumOff val="25000"/>
                            </a:schemeClr>
                          </a:solidFill>
                          <a:effectLst/>
                        </a:rPr>
                        <a:t>Réaliser des simulations </a:t>
                      </a:r>
                      <a:r>
                        <a:rPr lang="fr-FR" sz="1200" u="none" strike="noStrike" dirty="0" smtClean="0">
                          <a:solidFill>
                            <a:schemeClr val="tx1">
                              <a:lumMod val="75000"/>
                              <a:lumOff val="25000"/>
                            </a:schemeClr>
                          </a:solidFill>
                          <a:effectLst/>
                        </a:rPr>
                        <a:t>de prix </a:t>
                      </a:r>
                      <a:r>
                        <a:rPr lang="fr-FR" sz="1200" u="none" strike="noStrike" dirty="0" err="1" smtClean="0">
                          <a:solidFill>
                            <a:schemeClr val="tx1">
                              <a:lumMod val="75000"/>
                              <a:lumOff val="25000"/>
                            </a:schemeClr>
                          </a:solidFill>
                          <a:effectLst/>
                        </a:rPr>
                        <a:t>Sécur’Famille</a:t>
                      </a:r>
                      <a:r>
                        <a:rPr lang="fr-FR" sz="1200" u="none" strike="noStrike" baseline="0" dirty="0" smtClean="0">
                          <a:solidFill>
                            <a:schemeClr val="tx1">
                              <a:lumMod val="75000"/>
                              <a:lumOff val="25000"/>
                            </a:schemeClr>
                          </a:solidFill>
                          <a:effectLst/>
                        </a:rPr>
                        <a:t> 2 en quelques clics</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2614041478"/>
                  </a:ext>
                </a:extLst>
              </a:tr>
              <a:tr h="334425">
                <a:tc>
                  <a:txBody>
                    <a:bodyPr/>
                    <a:lstStyle/>
                    <a:p>
                      <a:pPr algn="l" fontAlgn="ctr"/>
                      <a:r>
                        <a:rPr lang="fr-FR" sz="1200" u="none" strike="noStrike" dirty="0" smtClean="0">
                          <a:solidFill>
                            <a:schemeClr val="tx1">
                              <a:lumMod val="75000"/>
                              <a:lumOff val="25000"/>
                            </a:schemeClr>
                          </a:solidFill>
                          <a:effectLst/>
                          <a:hlinkClick r:id="rId11"/>
                        </a:rPr>
                        <a:t>Fiche </a:t>
                      </a:r>
                      <a:r>
                        <a:rPr lang="fr-FR" sz="1200" u="none" strike="noStrike" dirty="0" err="1" smtClean="0">
                          <a:solidFill>
                            <a:schemeClr val="tx1">
                              <a:lumMod val="75000"/>
                              <a:lumOff val="25000"/>
                            </a:schemeClr>
                          </a:solidFill>
                          <a:effectLst/>
                          <a:hlinkClick r:id="rId11"/>
                        </a:rPr>
                        <a:t>Sécur’Urgence</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rgbClr val="0070C0"/>
                          </a:solidFill>
                          <a:effectLst/>
                        </a:rPr>
                        <a:t>Présenter de manière synthétique </a:t>
                      </a:r>
                      <a:r>
                        <a:rPr lang="fr-FR" sz="1200" u="none" strike="noStrike" dirty="0" smtClean="0">
                          <a:solidFill>
                            <a:srgbClr val="0070C0"/>
                          </a:solidFill>
                          <a:effectLst/>
                        </a:rPr>
                        <a:t>notre offre </a:t>
                      </a:r>
                      <a:r>
                        <a:rPr lang="fr-FR" sz="1200" u="none" strike="noStrike" dirty="0" err="1" smtClean="0">
                          <a:solidFill>
                            <a:srgbClr val="0070C0"/>
                          </a:solidFill>
                          <a:effectLst/>
                        </a:rPr>
                        <a:t>Sécur‘Urgence</a:t>
                      </a:r>
                      <a:r>
                        <a:rPr lang="fr-FR" sz="1200" u="none" strike="noStrike" dirty="0" smtClean="0">
                          <a:solidFill>
                            <a:srgbClr val="0070C0"/>
                          </a:solidFill>
                          <a:effectLst/>
                        </a:rPr>
                        <a:t> au client.</a:t>
                      </a:r>
                      <a:r>
                        <a:rPr lang="fr-FR" sz="1200" u="none" strike="noStrike" baseline="0" dirty="0" smtClean="0">
                          <a:solidFill>
                            <a:srgbClr val="0070C0"/>
                          </a:solidFill>
                          <a:effectLst/>
                        </a:rPr>
                        <a:t> </a:t>
                      </a:r>
                    </a:p>
                    <a:p>
                      <a:pPr marL="171450" indent="-171450" algn="l" fontAlgn="ctr">
                        <a:buFont typeface="Wingdings" panose="05000000000000000000" pitchFamily="2" charset="2"/>
                        <a:buChar char="§"/>
                      </a:pPr>
                      <a:r>
                        <a:rPr lang="fr-FR" sz="1200" b="1" u="none" strike="noStrike" dirty="0" smtClean="0">
                          <a:solidFill>
                            <a:srgbClr val="0070C0"/>
                          </a:solidFill>
                          <a:effectLst/>
                        </a:rPr>
                        <a:t>Envoyer au client le lien </a:t>
                      </a:r>
                      <a:r>
                        <a:rPr lang="fr-FR" sz="1200" u="none" strike="noStrike" dirty="0" smtClean="0">
                          <a:solidFill>
                            <a:srgbClr val="0070C0"/>
                          </a:solidFill>
                          <a:effectLst/>
                        </a:rPr>
                        <a:t>afin qu'il puisse se documenter.</a:t>
                      </a:r>
                      <a:endParaRPr lang="fr-FR" sz="1200" b="0" u="none" strike="noStrike" dirty="0" smtClean="0">
                        <a:solidFill>
                          <a:srgbClr val="0070C0"/>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46187030"/>
                  </a:ext>
                </a:extLst>
              </a:tr>
              <a:tr h="302062">
                <a:tc>
                  <a:txBody>
                    <a:bodyPr/>
                    <a:lstStyle/>
                    <a:p>
                      <a:pPr algn="l" fontAlgn="ctr"/>
                      <a:r>
                        <a:rPr lang="fr-FR" sz="1200" u="none" strike="noStrike" dirty="0" smtClean="0">
                          <a:solidFill>
                            <a:schemeClr val="tx1">
                              <a:lumMod val="75000"/>
                              <a:lumOff val="25000"/>
                            </a:schemeClr>
                          </a:solidFill>
                          <a:effectLst/>
                          <a:hlinkClick r:id="rId12"/>
                        </a:rPr>
                        <a:t>Fiche </a:t>
                      </a:r>
                      <a:r>
                        <a:rPr lang="fr-FR" sz="1200" u="none" strike="noStrike" dirty="0" err="1" smtClean="0">
                          <a:solidFill>
                            <a:schemeClr val="tx1">
                              <a:lumMod val="75000"/>
                              <a:lumOff val="25000"/>
                            </a:schemeClr>
                          </a:solidFill>
                          <a:effectLst/>
                          <a:hlinkClick r:id="rId12"/>
                        </a:rPr>
                        <a:t>Sécur’Obsèques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Présenter de manière synthétique </a:t>
                      </a:r>
                      <a:r>
                        <a:rPr lang="fr-FR" sz="1200" u="none" strike="noStrike" dirty="0" smtClean="0">
                          <a:solidFill>
                            <a:schemeClr val="tx1">
                              <a:lumMod val="75000"/>
                              <a:lumOff val="25000"/>
                            </a:schemeClr>
                          </a:solidFill>
                          <a:effectLst/>
                        </a:rPr>
                        <a:t>notre offre </a:t>
                      </a:r>
                      <a:r>
                        <a:rPr lang="fr-FR" sz="1200" u="none" strike="noStrike" dirty="0" err="1" smtClean="0">
                          <a:solidFill>
                            <a:schemeClr val="tx1">
                              <a:lumMod val="75000"/>
                              <a:lumOff val="25000"/>
                            </a:schemeClr>
                          </a:solidFill>
                          <a:effectLst/>
                        </a:rPr>
                        <a:t>Sécur‘Obsèques</a:t>
                      </a:r>
                      <a:r>
                        <a:rPr lang="fr-FR" sz="1200" u="none" strike="noStrike" dirty="0" smtClean="0">
                          <a:solidFill>
                            <a:schemeClr val="tx1">
                              <a:lumMod val="75000"/>
                              <a:lumOff val="25000"/>
                            </a:schemeClr>
                          </a:solidFill>
                          <a:effectLst/>
                        </a:rPr>
                        <a:t> au client. </a:t>
                      </a:r>
                    </a:p>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Envoyer au client le lien </a:t>
                      </a:r>
                      <a:r>
                        <a:rPr lang="fr-FR" sz="1200" u="none" strike="noStrike" dirty="0" smtClean="0">
                          <a:solidFill>
                            <a:schemeClr val="tx1">
                              <a:lumMod val="75000"/>
                              <a:lumOff val="25000"/>
                            </a:schemeClr>
                          </a:solidFill>
                          <a:effectLst/>
                        </a:rPr>
                        <a:t>afin qu'il puisse se documenter.</a:t>
                      </a:r>
                      <a:endParaRPr lang="fr-FR" sz="1200" b="0" u="none" strike="noStrike" dirty="0" smtClean="0">
                        <a:solidFill>
                          <a:schemeClr val="tx1">
                            <a:lumMod val="75000"/>
                            <a:lumOff val="25000"/>
                          </a:schemeClr>
                        </a:solidFill>
                        <a:effectLst/>
                      </a:endParaRPr>
                    </a:p>
                  </a:txBody>
                  <a:tcPr marL="4849" marR="4849" marT="6466" marB="0" anchor="ctr">
                    <a:solidFill>
                      <a:schemeClr val="bg1"/>
                    </a:solidFill>
                  </a:tcPr>
                </a:tc>
                <a:extLst>
                  <a:ext uri="{0D108BD9-81ED-4DB2-BD59-A6C34878D82A}">
                    <a16:rowId xmlns:a16="http://schemas.microsoft.com/office/drawing/2014/main" val="126796717"/>
                  </a:ext>
                </a:extLst>
              </a:tr>
            </a:tbl>
          </a:graphicData>
        </a:graphic>
      </p:graphicFrame>
    </p:spTree>
    <p:extLst>
      <p:ext uri="{BB962C8B-B14F-4D97-AF65-F5344CB8AC3E}">
        <p14:creationId xmlns:p14="http://schemas.microsoft.com/office/powerpoint/2010/main" val="3491160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l’</a:t>
            </a:r>
            <a:r>
              <a:rPr lang="fr-FR" sz="1400" b="1" dirty="0" smtClean="0">
                <a:solidFill>
                  <a:srgbClr val="C00000"/>
                </a:solidFill>
              </a:rPr>
              <a:t>ÉPARGNE</a:t>
            </a:r>
            <a:endParaRPr lang="fr-FR" sz="1200" dirty="0">
              <a:solidFill>
                <a:srgbClr val="C00000"/>
              </a:solidFill>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Tableau 18"/>
          <p:cNvGraphicFramePr>
            <a:graphicFrameLocks noGrp="1"/>
          </p:cNvGraphicFramePr>
          <p:nvPr>
            <p:extLst/>
          </p:nvPr>
        </p:nvGraphicFramePr>
        <p:xfrm>
          <a:off x="372979" y="2674255"/>
          <a:ext cx="11249526" cy="3361260"/>
        </p:xfrm>
        <a:graphic>
          <a:graphicData uri="http://schemas.openxmlformats.org/drawingml/2006/table">
            <a:tbl>
              <a:tblPr firstRow="1" bandRow="1">
                <a:tableStyleId>{2D5ABB26-0587-4C30-8999-92F81FD0307C}</a:tableStyleId>
              </a:tblPr>
              <a:tblGrid>
                <a:gridCol w="4414174">
                  <a:extLst>
                    <a:ext uri="{9D8B030D-6E8A-4147-A177-3AD203B41FA5}">
                      <a16:colId xmlns:a16="http://schemas.microsoft.com/office/drawing/2014/main" val="2865747160"/>
                    </a:ext>
                  </a:extLst>
                </a:gridCol>
                <a:gridCol w="6835352">
                  <a:extLst>
                    <a:ext uri="{9D8B030D-6E8A-4147-A177-3AD203B41FA5}">
                      <a16:colId xmlns:a16="http://schemas.microsoft.com/office/drawing/2014/main" val="273004857"/>
                    </a:ext>
                  </a:extLst>
                </a:gridCol>
              </a:tblGrid>
              <a:tr h="767898">
                <a:tc>
                  <a:txBody>
                    <a:bodyPr/>
                    <a:lstStyle/>
                    <a:p>
                      <a:pPr algn="l" fontAlgn="ctr"/>
                      <a:r>
                        <a:rPr lang="fr-FR" sz="1200" u="none" strike="noStrike" dirty="0" smtClean="0">
                          <a:solidFill>
                            <a:schemeClr val="tx1">
                              <a:lumMod val="75000"/>
                              <a:lumOff val="25000"/>
                            </a:schemeClr>
                          </a:solidFill>
                          <a:effectLst/>
                          <a:hlinkClick r:id="rId4"/>
                        </a:rPr>
                        <a:t>La</a:t>
                      </a:r>
                      <a:r>
                        <a:rPr lang="fr-FR" sz="1200" u="none" strike="noStrike" baseline="0" dirty="0" smtClean="0">
                          <a:solidFill>
                            <a:schemeClr val="tx1">
                              <a:lumMod val="75000"/>
                              <a:lumOff val="25000"/>
                            </a:schemeClr>
                          </a:solidFill>
                          <a:effectLst/>
                          <a:hlinkClick r:id="rId4"/>
                        </a:rPr>
                        <a:t> Sélection de Fonds de la Caisse d’Epargne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Prendre connaissance de nos </a:t>
                      </a:r>
                      <a:r>
                        <a:rPr lang="fr-FR" sz="1200" b="1" u="none" strike="noStrike" dirty="0">
                          <a:solidFill>
                            <a:schemeClr val="tx1">
                              <a:lumMod val="75000"/>
                              <a:lumOff val="25000"/>
                            </a:schemeClr>
                          </a:solidFill>
                          <a:effectLst/>
                        </a:rPr>
                        <a:t>solutions d’épargne </a:t>
                      </a:r>
                      <a:r>
                        <a:rPr lang="fr-FR" sz="1200" u="none" strike="noStrike" dirty="0">
                          <a:solidFill>
                            <a:schemeClr val="tx1">
                              <a:lumMod val="75000"/>
                              <a:lumOff val="25000"/>
                            </a:schemeClr>
                          </a:solidFill>
                          <a:effectLst/>
                        </a:rPr>
                        <a:t>pour </a:t>
                      </a:r>
                      <a:r>
                        <a:rPr lang="fr-FR" sz="1200" u="none" strike="noStrike" dirty="0" smtClean="0">
                          <a:solidFill>
                            <a:schemeClr val="tx1">
                              <a:lumMod val="75000"/>
                              <a:lumOff val="25000"/>
                            </a:schemeClr>
                          </a:solidFill>
                          <a:effectLst/>
                        </a:rPr>
                        <a:t>bénéficier de </a:t>
                      </a:r>
                      <a:r>
                        <a:rPr lang="fr-FR" sz="1200" u="none" strike="noStrike" dirty="0">
                          <a:solidFill>
                            <a:schemeClr val="tx1">
                              <a:lumMod val="75000"/>
                              <a:lumOff val="25000"/>
                            </a:schemeClr>
                          </a:solidFill>
                          <a:effectLst/>
                        </a:rPr>
                        <a:t>la diversité </a:t>
                      </a:r>
                      <a:r>
                        <a:rPr lang="fr-FR" sz="1200" u="none" strike="noStrike" dirty="0" smtClean="0">
                          <a:solidFill>
                            <a:schemeClr val="tx1">
                              <a:lumMod val="75000"/>
                              <a:lumOff val="25000"/>
                            </a:schemeClr>
                          </a:solidFill>
                          <a:effectLst/>
                        </a:rPr>
                        <a:t>des </a:t>
                      </a:r>
                      <a:r>
                        <a:rPr lang="fr-FR" sz="1200" b="1" u="none" strike="noStrike" dirty="0">
                          <a:solidFill>
                            <a:schemeClr val="tx1">
                              <a:lumMod val="75000"/>
                              <a:lumOff val="25000"/>
                            </a:schemeClr>
                          </a:solidFill>
                          <a:effectLst/>
                        </a:rPr>
                        <a:t>opportunités des marchés financiers.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solidFill>
                      <a:schemeClr val="bg1"/>
                    </a:solidFill>
                  </a:tcPr>
                </a:tc>
                <a:extLst>
                  <a:ext uri="{0D108BD9-81ED-4DB2-BD59-A6C34878D82A}">
                    <a16:rowId xmlns:a16="http://schemas.microsoft.com/office/drawing/2014/main" val="426544112"/>
                  </a:ext>
                </a:extLst>
              </a:tr>
              <a:tr h="767898">
                <a:tc>
                  <a:txBody>
                    <a:bodyPr/>
                    <a:lstStyle/>
                    <a:p>
                      <a:pPr algn="l" fontAlgn="ctr"/>
                      <a:r>
                        <a:rPr lang="fr-FR" sz="1200" u="none" strike="noStrike" dirty="0" smtClean="0">
                          <a:solidFill>
                            <a:schemeClr val="tx1">
                              <a:lumMod val="75000"/>
                              <a:lumOff val="25000"/>
                            </a:schemeClr>
                          </a:solidFill>
                          <a:effectLst/>
                          <a:hlinkClick r:id="rId5"/>
                        </a:rPr>
                        <a:t>Barème tarifaire Assurance Vie 2021</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rgbClr val="0070C0"/>
                          </a:solidFill>
                          <a:effectLst/>
                        </a:rPr>
                        <a:t>Ce document présente </a:t>
                      </a:r>
                      <a:r>
                        <a:rPr lang="fr-FR" sz="1200" b="1" u="none" strike="noStrike" dirty="0">
                          <a:solidFill>
                            <a:srgbClr val="0070C0"/>
                          </a:solidFill>
                          <a:effectLst/>
                        </a:rPr>
                        <a:t>le schéma délégataire applicable aux marchés des particuliers </a:t>
                      </a:r>
                      <a:r>
                        <a:rPr lang="fr-FR" sz="1200" b="1" u="none" strike="noStrike" dirty="0" smtClean="0">
                          <a:solidFill>
                            <a:srgbClr val="0070C0"/>
                          </a:solidFill>
                          <a:effectLst/>
                        </a:rPr>
                        <a:t>et </a:t>
                      </a:r>
                      <a:r>
                        <a:rPr lang="fr-FR" sz="1200" b="1" u="none" strike="noStrike" dirty="0">
                          <a:solidFill>
                            <a:srgbClr val="0070C0"/>
                          </a:solidFill>
                          <a:effectLst/>
                        </a:rPr>
                        <a:t>des professionnels </a:t>
                      </a:r>
                      <a:r>
                        <a:rPr lang="fr-FR" sz="1200" u="none" strike="noStrike" dirty="0">
                          <a:solidFill>
                            <a:srgbClr val="0070C0"/>
                          </a:solidFill>
                          <a:effectLst/>
                        </a:rPr>
                        <a:t>en matière de </a:t>
                      </a:r>
                      <a:r>
                        <a:rPr lang="fr-FR" sz="1200" b="1" u="none" strike="noStrike" dirty="0">
                          <a:solidFill>
                            <a:srgbClr val="0070C0"/>
                          </a:solidFill>
                          <a:effectLst/>
                        </a:rPr>
                        <a:t>remises commerciales ET gestes commerciaux</a:t>
                      </a:r>
                      <a:r>
                        <a:rPr lang="fr-FR" sz="1200" u="none" strike="noStrike" dirty="0">
                          <a:solidFill>
                            <a:srgbClr val="0070C0"/>
                          </a:solidFill>
                          <a:effectLst/>
                        </a:rPr>
                        <a:t>.</a:t>
                      </a:r>
                      <a:endParaRPr lang="fr-FR" sz="1200" b="0" i="0" u="none" strike="noStrike" dirty="0">
                        <a:solidFill>
                          <a:srgbClr val="0070C0"/>
                        </a:solidFill>
                        <a:effectLst/>
                        <a:latin typeface="+mn-lt"/>
                        <a:cs typeface="Calibri" panose="020F0502020204030204" pitchFamily="34" charset="0"/>
                      </a:endParaRPr>
                    </a:p>
                  </a:txBody>
                  <a:tcPr marL="4188" marR="4188" marT="5586" marB="0" anchor="ctr">
                    <a:solidFill>
                      <a:schemeClr val="bg1"/>
                    </a:solidFill>
                  </a:tcPr>
                </a:tc>
                <a:extLst>
                  <a:ext uri="{0D108BD9-81ED-4DB2-BD59-A6C34878D82A}">
                    <a16:rowId xmlns:a16="http://schemas.microsoft.com/office/drawing/2014/main" val="283522031"/>
                  </a:ext>
                </a:extLst>
              </a:tr>
              <a:tr h="515051">
                <a:tc>
                  <a:txBody>
                    <a:bodyPr/>
                    <a:lstStyle/>
                    <a:p>
                      <a:pPr algn="l" fontAlgn="ctr"/>
                      <a:r>
                        <a:rPr lang="fr-FR" sz="1200" u="none" strike="noStrike" dirty="0" smtClean="0">
                          <a:solidFill>
                            <a:schemeClr val="tx1">
                              <a:lumMod val="75000"/>
                              <a:lumOff val="25000"/>
                            </a:schemeClr>
                          </a:solidFill>
                          <a:effectLst/>
                          <a:hlinkClick r:id="rId6"/>
                        </a:rPr>
                        <a:t>ESPACE DEFI</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Accéder à votre portail dédié à l'Epargne Financière. </a:t>
                      </a:r>
                      <a:br>
                        <a:rPr lang="fr-FR" sz="1200" b="1" u="none" strike="noStrike" dirty="0">
                          <a:solidFill>
                            <a:schemeClr val="tx1">
                              <a:lumMod val="75000"/>
                              <a:lumOff val="25000"/>
                            </a:schemeClr>
                          </a:solidFill>
                          <a:effectLst/>
                        </a:rPr>
                      </a:br>
                      <a:r>
                        <a:rPr lang="fr-FR" sz="1200" b="1" u="none" strike="noStrike" dirty="0">
                          <a:solidFill>
                            <a:schemeClr val="tx1">
                              <a:lumMod val="75000"/>
                              <a:lumOff val="25000"/>
                            </a:schemeClr>
                          </a:solidFill>
                          <a:effectLst/>
                        </a:rPr>
                        <a:t>Un seul point d'entrée </a:t>
                      </a:r>
                      <a:r>
                        <a:rPr lang="fr-FR" sz="1200" u="none" strike="noStrike" dirty="0">
                          <a:solidFill>
                            <a:schemeClr val="tx1">
                              <a:lumMod val="75000"/>
                              <a:lumOff val="25000"/>
                            </a:schemeClr>
                          </a:solidFill>
                          <a:effectLst/>
                        </a:rPr>
                        <a:t>pour toutes les infos sur l'Epargne Financière.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solidFill>
                      <a:schemeClr val="bg1"/>
                    </a:solidFill>
                  </a:tcPr>
                </a:tc>
                <a:extLst>
                  <a:ext uri="{0D108BD9-81ED-4DB2-BD59-A6C34878D82A}">
                    <a16:rowId xmlns:a16="http://schemas.microsoft.com/office/drawing/2014/main" val="3425022673"/>
                  </a:ext>
                </a:extLst>
              </a:tr>
              <a:tr h="656882">
                <a:tc>
                  <a:txBody>
                    <a:bodyPr/>
                    <a:lstStyle/>
                    <a:p>
                      <a:pPr algn="l" fontAlgn="ctr"/>
                      <a:r>
                        <a:rPr lang="fr-FR" sz="1200" u="none" strike="noStrike" dirty="0" smtClean="0">
                          <a:solidFill>
                            <a:schemeClr val="tx1">
                              <a:lumMod val="75000"/>
                              <a:lumOff val="25000"/>
                            </a:schemeClr>
                          </a:solidFill>
                          <a:effectLst/>
                          <a:hlinkClick r:id="rId7"/>
                        </a:rPr>
                        <a:t>MYEAV</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rgbClr val="0070C0"/>
                          </a:solidFill>
                          <a:effectLst/>
                        </a:rPr>
                        <a:t>Accéder à votre </a:t>
                      </a:r>
                      <a:r>
                        <a:rPr lang="fr-FR" sz="1200" b="1" u="none" strike="noStrike" dirty="0">
                          <a:solidFill>
                            <a:srgbClr val="0070C0"/>
                          </a:solidFill>
                          <a:effectLst/>
                        </a:rPr>
                        <a:t>Espace Assurance-Vie et Prévoyance </a:t>
                      </a:r>
                      <a:r>
                        <a:rPr lang="fr-FR" sz="1200" b="1" u="none" strike="noStrike" dirty="0" smtClean="0">
                          <a:solidFill>
                            <a:srgbClr val="0070C0"/>
                          </a:solidFill>
                          <a:effectLst/>
                        </a:rPr>
                        <a:t>&amp;</a:t>
                      </a:r>
                      <a:r>
                        <a:rPr lang="fr-FR" sz="1200" b="1" u="none" strike="noStrike" baseline="0" dirty="0" smtClean="0">
                          <a:solidFill>
                            <a:srgbClr val="0070C0"/>
                          </a:solidFill>
                          <a:effectLst/>
                        </a:rPr>
                        <a:t> </a:t>
                      </a:r>
                      <a:r>
                        <a:rPr lang="fr-FR" sz="1200" u="none" strike="noStrike" dirty="0" smtClean="0">
                          <a:solidFill>
                            <a:srgbClr val="0070C0"/>
                          </a:solidFill>
                          <a:effectLst/>
                        </a:rPr>
                        <a:t>y </a:t>
                      </a:r>
                      <a:r>
                        <a:rPr lang="fr-FR" sz="1200" u="none" strike="noStrike" dirty="0">
                          <a:solidFill>
                            <a:srgbClr val="0070C0"/>
                          </a:solidFill>
                          <a:effectLst/>
                        </a:rPr>
                        <a:t>trouver tous </a:t>
                      </a:r>
                      <a:r>
                        <a:rPr lang="fr-FR" sz="1200" b="1" u="none" strike="noStrike" dirty="0">
                          <a:solidFill>
                            <a:srgbClr val="0070C0"/>
                          </a:solidFill>
                          <a:effectLst/>
                        </a:rPr>
                        <a:t>les outils d'aide à la vente.</a:t>
                      </a:r>
                      <a:endParaRPr lang="fr-FR" sz="1200" b="1" i="0" u="none" strike="noStrike" dirty="0">
                        <a:solidFill>
                          <a:srgbClr val="0070C0"/>
                        </a:solidFill>
                        <a:effectLst/>
                        <a:latin typeface="+mn-lt"/>
                        <a:cs typeface="Calibri" panose="020F0502020204030204" pitchFamily="34" charset="0"/>
                      </a:endParaRPr>
                    </a:p>
                  </a:txBody>
                  <a:tcPr marL="4188" marR="4188" marT="5586" marB="0" anchor="ctr">
                    <a:solidFill>
                      <a:schemeClr val="bg1"/>
                    </a:solidFill>
                  </a:tcPr>
                </a:tc>
                <a:extLst>
                  <a:ext uri="{0D108BD9-81ED-4DB2-BD59-A6C34878D82A}">
                    <a16:rowId xmlns:a16="http://schemas.microsoft.com/office/drawing/2014/main" val="1788660918"/>
                  </a:ext>
                </a:extLst>
              </a:tr>
              <a:tr h="653531">
                <a:tc>
                  <a:txBody>
                    <a:bodyPr/>
                    <a:lstStyle/>
                    <a:p>
                      <a:pPr algn="l" fontAlgn="ctr"/>
                      <a:r>
                        <a:rPr lang="fr-FR" sz="1200" u="none" strike="noStrike" dirty="0" smtClean="0">
                          <a:solidFill>
                            <a:schemeClr val="tx1">
                              <a:lumMod val="75000"/>
                              <a:lumOff val="25000"/>
                            </a:schemeClr>
                          </a:solidFill>
                          <a:effectLst/>
                          <a:hlinkClick r:id="rId8"/>
                        </a:rPr>
                        <a:t>Espace</a:t>
                      </a:r>
                      <a:r>
                        <a:rPr lang="fr-FR" sz="1200" u="none" strike="noStrike" baseline="0" dirty="0" smtClean="0">
                          <a:solidFill>
                            <a:schemeClr val="tx1">
                              <a:lumMod val="75000"/>
                              <a:lumOff val="25000"/>
                            </a:schemeClr>
                          </a:solidFill>
                          <a:effectLst/>
                          <a:hlinkClick r:id="rId8"/>
                        </a:rPr>
                        <a:t> OPCVM</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Découvrir nos 4 familles de fonds : </a:t>
                      </a:r>
                      <a:r>
                        <a:rPr lang="fr-FR" sz="1200" u="none" strike="noStrike" dirty="0">
                          <a:solidFill>
                            <a:schemeClr val="tx1">
                              <a:lumMod val="75000"/>
                              <a:lumOff val="25000"/>
                            </a:schemeClr>
                          </a:solidFill>
                          <a:effectLst/>
                        </a:rPr>
                        <a:t>les produits d'allocation, </a:t>
                      </a:r>
                      <a:endParaRPr lang="fr-FR" sz="1200" u="none" strike="noStrike" dirty="0" smtClean="0">
                        <a:solidFill>
                          <a:schemeClr val="tx1">
                            <a:lumMod val="75000"/>
                            <a:lumOff val="25000"/>
                          </a:schemeClr>
                        </a:solidFill>
                        <a:effectLst/>
                      </a:endParaRPr>
                    </a:p>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les </a:t>
                      </a:r>
                      <a:r>
                        <a:rPr lang="fr-FR" sz="1200" u="none" strike="noStrike" dirty="0">
                          <a:solidFill>
                            <a:schemeClr val="tx1">
                              <a:lumMod val="75000"/>
                              <a:lumOff val="25000"/>
                            </a:schemeClr>
                          </a:solidFill>
                          <a:effectLst/>
                        </a:rPr>
                        <a:t>produits actions à thématiques, </a:t>
                      </a:r>
                      <a:r>
                        <a:rPr lang="fr-FR" sz="1200" u="none" strike="noStrike" dirty="0" smtClean="0">
                          <a:solidFill>
                            <a:schemeClr val="tx1">
                              <a:lumMod val="75000"/>
                              <a:lumOff val="25000"/>
                            </a:schemeClr>
                          </a:solidFill>
                          <a:effectLst/>
                        </a:rPr>
                        <a:t>les </a:t>
                      </a:r>
                      <a:r>
                        <a:rPr lang="fr-FR" sz="1200" u="none" strike="noStrike" dirty="0">
                          <a:solidFill>
                            <a:schemeClr val="tx1">
                              <a:lumMod val="75000"/>
                              <a:lumOff val="25000"/>
                            </a:schemeClr>
                          </a:solidFill>
                          <a:effectLst/>
                        </a:rPr>
                        <a:t>produits actions géographiques et les produits de taux.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solidFill>
                      <a:schemeClr val="bg1"/>
                    </a:solidFill>
                  </a:tcPr>
                </a:tc>
                <a:extLst>
                  <a:ext uri="{0D108BD9-81ED-4DB2-BD59-A6C34878D82A}">
                    <a16:rowId xmlns:a16="http://schemas.microsoft.com/office/drawing/2014/main" val="1581702246"/>
                  </a:ext>
                </a:extLst>
              </a:tr>
            </a:tbl>
          </a:graphicData>
        </a:graphic>
      </p:graphicFrame>
    </p:spTree>
    <p:extLst>
      <p:ext uri="{BB962C8B-B14F-4D97-AF65-F5344CB8AC3E}">
        <p14:creationId xmlns:p14="http://schemas.microsoft.com/office/powerpoint/2010/main" val="3186849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7" y="1136151"/>
            <a:ext cx="4461102"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a:t>
            </a:r>
            <a:r>
              <a:rPr lang="fr-FR" sz="1400" b="1" dirty="0" smtClean="0">
                <a:solidFill>
                  <a:srgbClr val="C00000"/>
                </a:solidFill>
              </a:rPr>
              <a:t>PILOTAGE du MANAGER</a:t>
            </a:r>
            <a:endParaRPr lang="fr-FR" sz="1200" dirty="0">
              <a:solidFill>
                <a:srgbClr val="C00000"/>
              </a:solidFill>
            </a:endParaRPr>
          </a:p>
        </p:txBody>
      </p:sp>
      <p:grpSp>
        <p:nvGrpSpPr>
          <p:cNvPr id="10" name="Groupe 14"/>
          <p:cNvGrpSpPr>
            <a:grpSpLocks/>
          </p:cNvGrpSpPr>
          <p:nvPr/>
        </p:nvGrpSpPr>
        <p:grpSpPr bwMode="auto">
          <a:xfrm>
            <a:off x="372979" y="1579563"/>
            <a:ext cx="4019014" cy="1114425"/>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73379" y="2350776"/>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463716" y="1579563"/>
            <a:ext cx="7158789" cy="1114425"/>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3945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463716" y="1645174"/>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1" name="Tableau 20"/>
          <p:cNvGraphicFramePr>
            <a:graphicFrameLocks noGrp="1"/>
          </p:cNvGraphicFramePr>
          <p:nvPr>
            <p:extLst/>
          </p:nvPr>
        </p:nvGraphicFramePr>
        <p:xfrm>
          <a:off x="372979" y="2724739"/>
          <a:ext cx="11249526" cy="3457926"/>
        </p:xfrm>
        <a:graphic>
          <a:graphicData uri="http://schemas.openxmlformats.org/drawingml/2006/table">
            <a:tbl>
              <a:tblPr firstRow="1" bandRow="1">
                <a:tableStyleId>{5202B0CA-FC54-4496-8BCA-5EF66A818D29}</a:tableStyleId>
              </a:tblPr>
              <a:tblGrid>
                <a:gridCol w="4150895">
                  <a:extLst>
                    <a:ext uri="{9D8B030D-6E8A-4147-A177-3AD203B41FA5}">
                      <a16:colId xmlns:a16="http://schemas.microsoft.com/office/drawing/2014/main" val="2865747160"/>
                    </a:ext>
                  </a:extLst>
                </a:gridCol>
                <a:gridCol w="7098631">
                  <a:extLst>
                    <a:ext uri="{9D8B030D-6E8A-4147-A177-3AD203B41FA5}">
                      <a16:colId xmlns:a16="http://schemas.microsoft.com/office/drawing/2014/main" val="273004857"/>
                    </a:ext>
                  </a:extLst>
                </a:gridCol>
              </a:tblGrid>
              <a:tr h="633250">
                <a:tc>
                  <a:txBody>
                    <a:bodyPr/>
                    <a:lstStyle/>
                    <a:p>
                      <a:pPr algn="l" fontAlgn="ctr"/>
                      <a:r>
                        <a:rPr lang="fr-FR" sz="1200" u="none" strike="noStrike" dirty="0" smtClean="0">
                          <a:solidFill>
                            <a:schemeClr val="tx1">
                              <a:lumMod val="75000"/>
                              <a:lumOff val="25000"/>
                            </a:schemeClr>
                          </a:solidFill>
                          <a:effectLst/>
                          <a:hlinkClick r:id="rId4"/>
                        </a:rPr>
                        <a:t>Le BOOK pilotage et son MEMO </a:t>
                      </a:r>
                      <a:endParaRPr lang="fr-FR" sz="1200" u="none" strike="noStrike" dirty="0" smtClean="0">
                        <a:solidFill>
                          <a:schemeClr val="tx1">
                            <a:lumMod val="75000"/>
                            <a:lumOff val="25000"/>
                          </a:schemeClr>
                        </a:solidFill>
                        <a:effectLst/>
                      </a:endParaRPr>
                    </a:p>
                    <a:p>
                      <a:pPr algn="l" fontAlgn="ctr"/>
                      <a:r>
                        <a:rPr lang="fr-FR" sz="1200" b="1" i="0" u="none" strike="noStrike" dirty="0" smtClean="0">
                          <a:solidFill>
                            <a:srgbClr val="C00000"/>
                          </a:solidFill>
                          <a:effectLst/>
                          <a:latin typeface="+mn-lt"/>
                          <a:cs typeface="Calibri" panose="020F0502020204030204" pitchFamily="34" charset="0"/>
                        </a:rPr>
                        <a:t>construit en 6 grandes catégories ci-dessous :</a:t>
                      </a:r>
                      <a:endParaRPr lang="fr-FR" sz="1200" b="1" i="0" u="none" strike="noStrike" dirty="0">
                        <a:solidFill>
                          <a:srgbClr val="C00000"/>
                        </a:solidFill>
                        <a:effectLst/>
                        <a:latin typeface="+mn-lt"/>
                        <a:cs typeface="Calibri" panose="020F0502020204030204" pitchFamily="34" charset="0"/>
                      </a:endParaRPr>
                    </a:p>
                  </a:txBody>
                  <a:tcPr marL="5076" marR="5076" marT="6769" marB="0" anchor="ctr">
                    <a:solidFill>
                      <a:schemeClr val="bg1">
                        <a:lumMod val="95000"/>
                      </a:schemeClr>
                    </a:solidFill>
                  </a:tcPr>
                </a:tc>
                <a:tc>
                  <a:txBody>
                    <a:bodyPr/>
                    <a:lstStyle/>
                    <a:p>
                      <a:pPr algn="l" fontAlgn="ctr"/>
                      <a:r>
                        <a:rPr lang="fr-FR" sz="1200" u="none" strike="noStrike" dirty="0" smtClean="0">
                          <a:solidFill>
                            <a:schemeClr val="tx1">
                              <a:lumMod val="75000"/>
                              <a:lumOff val="25000"/>
                            </a:schemeClr>
                          </a:solidFill>
                          <a:effectLst/>
                        </a:rPr>
                        <a:t>On vous décrypte l’usage de l’ensemble des outils</a:t>
                      </a:r>
                      <a:r>
                        <a:rPr lang="fr-FR" sz="1200" u="none" strike="noStrike" baseline="0" dirty="0" smtClean="0">
                          <a:solidFill>
                            <a:schemeClr val="tx1">
                              <a:lumMod val="75000"/>
                              <a:lumOff val="25000"/>
                            </a:schemeClr>
                          </a:solidFill>
                          <a:effectLst/>
                        </a:rPr>
                        <a:t> de pilotage à disposition des </a:t>
                      </a:r>
                      <a:r>
                        <a:rPr lang="fr-FR" sz="1200" b="1" u="none" strike="noStrike" baseline="0" dirty="0" smtClean="0">
                          <a:solidFill>
                            <a:schemeClr val="tx1">
                              <a:lumMod val="75000"/>
                              <a:lumOff val="25000"/>
                            </a:schemeClr>
                          </a:solidFill>
                          <a:effectLst/>
                        </a:rPr>
                        <a:t>managers (activité, production, fonds de commerce, etc…).</a:t>
                      </a:r>
                    </a:p>
                    <a:p>
                      <a:pPr algn="l" fontAlgn="ctr"/>
                      <a:r>
                        <a:rPr lang="fr-FR" sz="1200" b="1" i="0" u="none" strike="noStrike" baseline="0" dirty="0" smtClean="0">
                          <a:solidFill>
                            <a:schemeClr val="tx1">
                              <a:lumMod val="75000"/>
                              <a:lumOff val="25000"/>
                            </a:schemeClr>
                          </a:solidFill>
                          <a:effectLst/>
                          <a:latin typeface="+mn-lt"/>
                          <a:cs typeface="Calibri" panose="020F0502020204030204" pitchFamily="34" charset="0"/>
                        </a:rPr>
                        <a:t>Retrouvez dans le MEMO une vision synthétique des outils et de leur fréquence d’édition.</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lumMod val="95000"/>
                      </a:schemeClr>
                    </a:solidFill>
                  </a:tcPr>
                </a:tc>
                <a:extLst>
                  <a:ext uri="{0D108BD9-81ED-4DB2-BD59-A6C34878D82A}">
                    <a16:rowId xmlns:a16="http://schemas.microsoft.com/office/drawing/2014/main" val="426544112"/>
                  </a:ext>
                </a:extLst>
              </a:tr>
              <a:tr h="424844">
                <a:tc>
                  <a:txBody>
                    <a:bodyPr/>
                    <a:lstStyle/>
                    <a:p>
                      <a:pPr algn="l" fontAlgn="ctr"/>
                      <a:r>
                        <a:rPr lang="fr-FR" sz="1200" u="none" strike="noStrike" dirty="0" smtClean="0">
                          <a:solidFill>
                            <a:srgbClr val="0070C0"/>
                          </a:solidFill>
                          <a:effectLst/>
                        </a:rPr>
                        <a:t>Les Résultats Commerciaux</a:t>
                      </a:r>
                      <a:endParaRPr lang="fr-FR" sz="1200" b="1" i="0" u="none" strike="noStrike" dirty="0">
                        <a:solidFill>
                          <a:srgbClr val="0070C0"/>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smtClean="0">
                          <a:solidFill>
                            <a:srgbClr val="0070C0"/>
                          </a:solidFill>
                          <a:effectLst/>
                          <a:latin typeface="+mn-lt"/>
                          <a:cs typeface="Calibri" panose="020F0502020204030204" pitchFamily="34" charset="0"/>
                        </a:rPr>
                        <a:t>Retrouvez </a:t>
                      </a:r>
                      <a:r>
                        <a:rPr lang="fr-FR" sz="1200" b="1" i="0" u="none" strike="noStrike" dirty="0" smtClean="0">
                          <a:solidFill>
                            <a:srgbClr val="0070C0"/>
                          </a:solidFill>
                          <a:effectLst/>
                          <a:latin typeface="+mn-lt"/>
                          <a:cs typeface="Calibri" panose="020F0502020204030204" pitchFamily="34" charset="0"/>
                        </a:rPr>
                        <a:t>les résultats sur les objectifs commerciaux</a:t>
                      </a:r>
                      <a:r>
                        <a:rPr lang="fr-FR" sz="1200" b="0" i="0" u="none" strike="noStrike" dirty="0" smtClean="0">
                          <a:solidFill>
                            <a:srgbClr val="0070C0"/>
                          </a:solidFill>
                          <a:effectLst/>
                          <a:latin typeface="+mn-lt"/>
                          <a:cs typeface="Calibri" panose="020F0502020204030204" pitchFamily="34" charset="0"/>
                        </a:rPr>
                        <a:t>,</a:t>
                      </a:r>
                      <a:r>
                        <a:rPr lang="fr-FR" sz="1200" b="0" i="0" u="none" strike="noStrike" baseline="0" dirty="0" smtClean="0">
                          <a:solidFill>
                            <a:srgbClr val="0070C0"/>
                          </a:solidFill>
                          <a:effectLst/>
                          <a:latin typeface="+mn-lt"/>
                          <a:cs typeface="Calibri" panose="020F0502020204030204" pitchFamily="34" charset="0"/>
                        </a:rPr>
                        <a:t> le </a:t>
                      </a:r>
                      <a:r>
                        <a:rPr lang="fr-FR" sz="1200" b="1" i="0" u="none" strike="noStrike" baseline="0" dirty="0" smtClean="0">
                          <a:solidFill>
                            <a:srgbClr val="0070C0"/>
                          </a:solidFill>
                          <a:effectLst/>
                          <a:latin typeface="+mn-lt"/>
                          <a:cs typeface="Calibri" panose="020F0502020204030204" pitchFamily="34" charset="0"/>
                        </a:rPr>
                        <a:t>baromètre</a:t>
                      </a:r>
                      <a:r>
                        <a:rPr lang="fr-FR" sz="1200" b="0" i="0" u="none" strike="noStrike" baseline="0" dirty="0" smtClean="0">
                          <a:solidFill>
                            <a:srgbClr val="0070C0"/>
                          </a:solidFill>
                          <a:effectLst/>
                          <a:latin typeface="+mn-lt"/>
                          <a:cs typeface="Calibri" panose="020F0502020204030204" pitchFamily="34" charset="0"/>
                        </a:rPr>
                        <a:t>, le suivi de la </a:t>
                      </a:r>
                      <a:r>
                        <a:rPr lang="fr-FR" sz="1200" b="1" i="0" u="none" strike="noStrike" baseline="0" dirty="0" smtClean="0">
                          <a:solidFill>
                            <a:srgbClr val="0070C0"/>
                          </a:solidFill>
                          <a:effectLst/>
                          <a:latin typeface="+mn-lt"/>
                          <a:cs typeface="Calibri" panose="020F0502020204030204" pitchFamily="34" charset="0"/>
                        </a:rPr>
                        <a:t>part variable</a:t>
                      </a:r>
                      <a:r>
                        <a:rPr lang="fr-FR" sz="1200" b="0" i="0" u="none" strike="noStrike" baseline="0" dirty="0" smtClean="0">
                          <a:solidFill>
                            <a:srgbClr val="0070C0"/>
                          </a:solidFill>
                          <a:effectLst/>
                          <a:latin typeface="+mn-lt"/>
                          <a:cs typeface="Calibri" panose="020F0502020204030204" pitchFamily="34" charset="0"/>
                        </a:rPr>
                        <a:t>.</a:t>
                      </a:r>
                      <a:endParaRPr lang="fr-FR" sz="1200" b="0" i="0" u="none" strike="noStrike" dirty="0">
                        <a:solidFill>
                          <a:srgbClr val="0070C0"/>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283522031"/>
                  </a:ext>
                </a:extLst>
              </a:tr>
              <a:tr h="424844">
                <a:tc>
                  <a:txBody>
                    <a:bodyPr/>
                    <a:lstStyle/>
                    <a:p>
                      <a:pPr algn="l" fontAlgn="ctr"/>
                      <a:r>
                        <a:rPr lang="fr-FR" sz="1200" u="none" strike="noStrike" baseline="0" dirty="0" smtClean="0">
                          <a:solidFill>
                            <a:schemeClr val="tx1">
                              <a:lumMod val="75000"/>
                              <a:lumOff val="25000"/>
                            </a:schemeClr>
                          </a:solidFill>
                          <a:effectLst/>
                        </a:rPr>
                        <a:t>L’Activité Commerciale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i="0" u="none" strike="noStrike" dirty="0" smtClean="0">
                          <a:solidFill>
                            <a:schemeClr val="tx1">
                              <a:lumMod val="75000"/>
                              <a:lumOff val="25000"/>
                            </a:schemeClr>
                          </a:solidFill>
                          <a:effectLst/>
                          <a:latin typeface="+mn-lt"/>
                          <a:cs typeface="Calibri" panose="020F0502020204030204" pitchFamily="34" charset="0"/>
                        </a:rPr>
                        <a:t>La</a:t>
                      </a:r>
                      <a:r>
                        <a:rPr lang="fr-FR" sz="1200" b="1" i="0" u="none" strike="noStrike" baseline="0" dirty="0" smtClean="0">
                          <a:solidFill>
                            <a:schemeClr val="tx1">
                              <a:lumMod val="75000"/>
                              <a:lumOff val="25000"/>
                            </a:schemeClr>
                          </a:solidFill>
                          <a:effectLst/>
                          <a:latin typeface="+mn-lt"/>
                          <a:cs typeface="Calibri" panose="020F0502020204030204" pitchFamily="34" charset="0"/>
                        </a:rPr>
                        <a:t> qualité des</a:t>
                      </a:r>
                      <a:r>
                        <a:rPr lang="fr-FR" sz="1200" b="1" i="0" u="none" strike="noStrike" dirty="0" smtClean="0">
                          <a:solidFill>
                            <a:schemeClr val="tx1">
                              <a:lumMod val="75000"/>
                              <a:lumOff val="25000"/>
                            </a:schemeClr>
                          </a:solidFill>
                          <a:effectLst/>
                          <a:latin typeface="+mn-lt"/>
                          <a:cs typeface="Calibri" panose="020F0502020204030204" pitchFamily="34" charset="0"/>
                        </a:rPr>
                        <a:t> résultats commerciaux </a:t>
                      </a:r>
                      <a:r>
                        <a:rPr lang="fr-FR" sz="1200" b="0" i="0" u="none" strike="noStrike" dirty="0" smtClean="0">
                          <a:solidFill>
                            <a:schemeClr val="tx1">
                              <a:lumMod val="75000"/>
                              <a:lumOff val="25000"/>
                            </a:schemeClr>
                          </a:solidFill>
                          <a:effectLst/>
                          <a:latin typeface="+mn-lt"/>
                          <a:cs typeface="Calibri" panose="020F0502020204030204" pitchFamily="34" charset="0"/>
                        </a:rPr>
                        <a:t>est bien souvent la conséquence de la </a:t>
                      </a:r>
                      <a:r>
                        <a:rPr lang="fr-FR" sz="1200" b="1" i="0" u="none" strike="noStrike" dirty="0" smtClean="0">
                          <a:solidFill>
                            <a:schemeClr val="tx1">
                              <a:lumMod val="75000"/>
                              <a:lumOff val="25000"/>
                            </a:schemeClr>
                          </a:solidFill>
                          <a:effectLst/>
                          <a:latin typeface="+mn-lt"/>
                          <a:cs typeface="Calibri" panose="020F0502020204030204" pitchFamily="34" charset="0"/>
                        </a:rPr>
                        <a:t>qualité de l’activité</a:t>
                      </a:r>
                      <a:r>
                        <a:rPr lang="fr-FR" sz="1200" b="0" i="0" u="none" strike="noStrike" dirty="0" smtClean="0">
                          <a:solidFill>
                            <a:schemeClr val="tx1">
                              <a:lumMod val="75000"/>
                              <a:lumOff val="25000"/>
                            </a:schemeClr>
                          </a:solidFill>
                          <a:effectLst/>
                          <a:latin typeface="+mn-lt"/>
                          <a:cs typeface="Calibri" panose="020F0502020204030204" pitchFamily="34" charset="0"/>
                        </a:rPr>
                        <a:t>. Trouvez</a:t>
                      </a:r>
                      <a:r>
                        <a:rPr lang="fr-FR" sz="1200" b="0" i="0" u="none" strike="noStrike" baseline="0" dirty="0" smtClean="0">
                          <a:solidFill>
                            <a:schemeClr val="tx1">
                              <a:lumMod val="75000"/>
                              <a:lumOff val="25000"/>
                            </a:schemeClr>
                          </a:solidFill>
                          <a:effectLst/>
                          <a:latin typeface="+mn-lt"/>
                          <a:cs typeface="Calibri" panose="020F0502020204030204" pitchFamily="34" charset="0"/>
                        </a:rPr>
                        <a:t> ici des outils </a:t>
                      </a:r>
                      <a:r>
                        <a:rPr lang="fr-FR" sz="1200" b="0" i="0" u="none" strike="noStrike" dirty="0" smtClean="0">
                          <a:solidFill>
                            <a:schemeClr val="tx1">
                              <a:lumMod val="75000"/>
                              <a:lumOff val="25000"/>
                            </a:schemeClr>
                          </a:solidFill>
                          <a:effectLst/>
                          <a:latin typeface="+mn-lt"/>
                          <a:cs typeface="Calibri" panose="020F0502020204030204" pitchFamily="34" charset="0"/>
                        </a:rPr>
                        <a:t>pour analyser et retrouver l’origine des réussites, chercher des pistes</a:t>
                      </a:r>
                      <a:r>
                        <a:rPr lang="fr-FR" sz="1200" b="0" i="0" u="none" strike="noStrike" baseline="0" dirty="0" smtClean="0">
                          <a:solidFill>
                            <a:schemeClr val="tx1">
                              <a:lumMod val="75000"/>
                              <a:lumOff val="25000"/>
                            </a:schemeClr>
                          </a:solidFill>
                          <a:effectLst/>
                          <a:latin typeface="+mn-lt"/>
                          <a:cs typeface="Calibri" panose="020F0502020204030204" pitchFamily="34" charset="0"/>
                        </a:rPr>
                        <a:t> pour corriger les points d’efforts, mesurer l’efficacité de l’activité.</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3425022673"/>
                  </a:ext>
                </a:extLst>
              </a:tr>
              <a:tr h="42112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u="none" strike="noStrike" dirty="0" smtClean="0">
                          <a:solidFill>
                            <a:srgbClr val="0070C0"/>
                          </a:solidFill>
                          <a:effectLst/>
                        </a:rPr>
                        <a:t>La Satisfaction</a:t>
                      </a:r>
                      <a:r>
                        <a:rPr lang="fr-FR" sz="1200" u="none" strike="noStrike" baseline="0" dirty="0" smtClean="0">
                          <a:solidFill>
                            <a:srgbClr val="0070C0"/>
                          </a:solidFill>
                          <a:effectLst/>
                        </a:rPr>
                        <a:t> Client</a:t>
                      </a:r>
                      <a:endParaRPr lang="fr-FR" sz="1200" b="1" i="0" u="none" strike="noStrike" dirty="0" smtClean="0">
                        <a:solidFill>
                          <a:srgbClr val="0070C0"/>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i="0" u="none" strike="noStrike" dirty="0" smtClean="0">
                          <a:solidFill>
                            <a:srgbClr val="0070C0"/>
                          </a:solidFill>
                          <a:effectLst/>
                          <a:latin typeface="+mn-lt"/>
                          <a:cs typeface="Calibri" panose="020F0502020204030204" pitchFamily="34" charset="0"/>
                        </a:rPr>
                        <a:t>QHD, QHD On Line, SAE … </a:t>
                      </a:r>
                    </a:p>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smtClean="0">
                          <a:solidFill>
                            <a:srgbClr val="0070C0"/>
                          </a:solidFill>
                          <a:effectLst/>
                          <a:latin typeface="+mn-lt"/>
                          <a:cs typeface="Calibri" panose="020F0502020204030204" pitchFamily="34" charset="0"/>
                        </a:rPr>
                        <a:t>Si </a:t>
                      </a:r>
                      <a:r>
                        <a:rPr lang="fr-FR" sz="1200" b="0" i="0" u="none" strike="noStrike" baseline="0" dirty="0" smtClean="0">
                          <a:solidFill>
                            <a:srgbClr val="0070C0"/>
                          </a:solidFill>
                          <a:effectLst/>
                          <a:latin typeface="+mn-lt"/>
                          <a:cs typeface="Calibri" panose="020F0502020204030204" pitchFamily="34" charset="0"/>
                        </a:rPr>
                        <a:t>ces acronymes ne sont pas encore limpides pour vous, on vous en dit plus dans le book pilotage.</a:t>
                      </a:r>
                      <a:endParaRPr lang="fr-FR" sz="1200" b="0" i="0" u="none" strike="noStrike" dirty="0" smtClean="0">
                        <a:solidFill>
                          <a:srgbClr val="0070C0"/>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788660918"/>
                  </a:ext>
                </a:extLst>
              </a:tr>
              <a:tr h="633250">
                <a:tc>
                  <a:txBody>
                    <a:bodyPr/>
                    <a:lstStyle/>
                    <a:p>
                      <a:pPr algn="l" fontAlgn="ctr"/>
                      <a:r>
                        <a:rPr lang="fr-FR" sz="1200" u="none" strike="noStrike" dirty="0" smtClean="0">
                          <a:solidFill>
                            <a:schemeClr val="tx1">
                              <a:lumMod val="75000"/>
                              <a:lumOff val="25000"/>
                            </a:schemeClr>
                          </a:solidFill>
                          <a:effectLst/>
                        </a:rPr>
                        <a:t>Le Fonds de</a:t>
                      </a:r>
                      <a:r>
                        <a:rPr lang="fr-FR" sz="1200" u="none" strike="noStrike" baseline="0" dirty="0" smtClean="0">
                          <a:solidFill>
                            <a:schemeClr val="tx1">
                              <a:lumMod val="75000"/>
                              <a:lumOff val="25000"/>
                            </a:schemeClr>
                          </a:solidFill>
                          <a:effectLst/>
                        </a:rPr>
                        <a:t> Commerce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i="0" u="none" strike="noStrike" dirty="0" smtClean="0">
                          <a:solidFill>
                            <a:schemeClr val="tx1">
                              <a:lumMod val="75000"/>
                              <a:lumOff val="25000"/>
                            </a:schemeClr>
                          </a:solidFill>
                          <a:effectLst/>
                          <a:latin typeface="+mn-lt"/>
                          <a:cs typeface="Calibri" panose="020F0502020204030204" pitchFamily="34" charset="0"/>
                        </a:rPr>
                        <a:t>Des ventes en progression</a:t>
                      </a:r>
                      <a:r>
                        <a:rPr lang="fr-FR" sz="1200" b="1" i="0" u="none" strike="noStrike" baseline="0" dirty="0" smtClean="0">
                          <a:solidFill>
                            <a:schemeClr val="tx1">
                              <a:lumMod val="75000"/>
                              <a:lumOff val="25000"/>
                            </a:schemeClr>
                          </a:solidFill>
                          <a:effectLst/>
                          <a:latin typeface="+mn-lt"/>
                          <a:cs typeface="Calibri" panose="020F0502020204030204" pitchFamily="34" charset="0"/>
                        </a:rPr>
                        <a:t> et</a:t>
                      </a:r>
                      <a:r>
                        <a:rPr lang="fr-FR" sz="1200" b="1" i="0" u="none" strike="noStrike" dirty="0" smtClean="0">
                          <a:solidFill>
                            <a:schemeClr val="tx1">
                              <a:lumMod val="75000"/>
                              <a:lumOff val="25000"/>
                            </a:schemeClr>
                          </a:solidFill>
                          <a:effectLst/>
                          <a:latin typeface="+mn-lt"/>
                          <a:cs typeface="Calibri" panose="020F0502020204030204" pitchFamily="34" charset="0"/>
                        </a:rPr>
                        <a:t> une</a:t>
                      </a:r>
                      <a:r>
                        <a:rPr lang="fr-FR" sz="1200" b="1" i="0" u="none" strike="noStrike" baseline="0" dirty="0" smtClean="0">
                          <a:solidFill>
                            <a:schemeClr val="tx1">
                              <a:lumMod val="75000"/>
                              <a:lumOff val="25000"/>
                            </a:schemeClr>
                          </a:solidFill>
                          <a:effectLst/>
                          <a:latin typeface="+mn-lt"/>
                          <a:cs typeface="Calibri" panose="020F0502020204030204" pitchFamily="34" charset="0"/>
                        </a:rPr>
                        <a:t> satisfaction client </a:t>
                      </a:r>
                      <a:r>
                        <a:rPr lang="fr-FR" sz="1200" b="0" i="0" u="none" strike="noStrike" baseline="0" dirty="0" smtClean="0">
                          <a:solidFill>
                            <a:schemeClr val="tx1">
                              <a:lumMod val="75000"/>
                              <a:lumOff val="25000"/>
                            </a:schemeClr>
                          </a:solidFill>
                          <a:effectLst/>
                          <a:latin typeface="+mn-lt"/>
                          <a:cs typeface="Calibri" panose="020F0502020204030204" pitchFamily="34" charset="0"/>
                        </a:rPr>
                        <a:t>qui s’améliore doivent contribuer à entretenir et développer notre </a:t>
                      </a:r>
                      <a:r>
                        <a:rPr lang="fr-FR" sz="1200" b="1" i="0" u="none" strike="noStrike" baseline="0" dirty="0" smtClean="0">
                          <a:solidFill>
                            <a:schemeClr val="tx1">
                              <a:lumMod val="75000"/>
                              <a:lumOff val="25000"/>
                            </a:schemeClr>
                          </a:solidFill>
                          <a:effectLst/>
                          <a:latin typeface="+mn-lt"/>
                          <a:cs typeface="Calibri" panose="020F0502020204030204" pitchFamily="34" charset="0"/>
                        </a:rPr>
                        <a:t>fonds de commerce</a:t>
                      </a:r>
                      <a:r>
                        <a:rPr lang="fr-FR" sz="1200" b="0" i="0" u="none" strike="noStrike" baseline="0" dirty="0" smtClean="0">
                          <a:solidFill>
                            <a:schemeClr val="tx1">
                              <a:lumMod val="75000"/>
                              <a:lumOff val="25000"/>
                            </a:schemeClr>
                          </a:solidFill>
                          <a:effectLst/>
                          <a:latin typeface="+mn-lt"/>
                          <a:cs typeface="Calibri" panose="020F0502020204030204" pitchFamily="34" charset="0"/>
                        </a:rPr>
                        <a:t>. Retrouvez ici les outils vous permettant de le suivre au mieux.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1581702246"/>
                  </a:ext>
                </a:extLst>
              </a:tr>
              <a:tr h="312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u="none" strike="noStrike" dirty="0" smtClean="0">
                          <a:solidFill>
                            <a:srgbClr val="0070C0"/>
                          </a:solidFill>
                          <a:effectLst/>
                        </a:rPr>
                        <a:t>Le PNB</a:t>
                      </a:r>
                      <a:endParaRPr lang="fr-FR" sz="1200" b="1" i="0" u="none" strike="noStrike" dirty="0" smtClean="0">
                        <a:solidFill>
                          <a:srgbClr val="0070C0"/>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i="0" u="none" strike="noStrike" kern="1200" dirty="0" smtClean="0">
                          <a:solidFill>
                            <a:srgbClr val="0070C0"/>
                          </a:solidFill>
                          <a:effectLst/>
                          <a:latin typeface="+mn-lt"/>
                          <a:ea typeface="+mn-ea"/>
                          <a:cs typeface="Calibri" panose="020F0502020204030204" pitchFamily="34" charset="0"/>
                        </a:rPr>
                        <a:t>Pour ancrer au quotidien une culture PNB, </a:t>
                      </a:r>
                      <a:r>
                        <a:rPr lang="fr-FR" sz="1200" b="0" i="0" u="none" strike="noStrike" kern="1200" dirty="0" smtClean="0">
                          <a:solidFill>
                            <a:srgbClr val="0070C0"/>
                          </a:solidFill>
                          <a:effectLst/>
                          <a:latin typeface="+mn-lt"/>
                          <a:ea typeface="+mn-ea"/>
                          <a:cs typeface="Calibri" panose="020F0502020204030204" pitchFamily="34" charset="0"/>
                        </a:rPr>
                        <a:t>la rentabilité doit être mesurée. Pour</a:t>
                      </a:r>
                      <a:r>
                        <a:rPr lang="fr-FR" sz="1200" b="0" i="0" u="none" strike="noStrike" kern="1200" baseline="0" dirty="0" smtClean="0">
                          <a:solidFill>
                            <a:srgbClr val="0070C0"/>
                          </a:solidFill>
                          <a:effectLst/>
                          <a:latin typeface="+mn-lt"/>
                          <a:ea typeface="+mn-ea"/>
                          <a:cs typeface="Calibri" panose="020F0502020204030204" pitchFamily="34" charset="0"/>
                        </a:rPr>
                        <a:t> qu’elle soit </a:t>
                      </a:r>
                      <a:r>
                        <a:rPr lang="fr-FR" sz="1200" b="0" i="0" u="none" strike="noStrike" kern="1200" dirty="0" smtClean="0">
                          <a:solidFill>
                            <a:srgbClr val="0070C0"/>
                          </a:solidFill>
                          <a:effectLst/>
                          <a:latin typeface="+mn-lt"/>
                          <a:ea typeface="+mn-ea"/>
                          <a:cs typeface="Calibri" panose="020F0502020204030204" pitchFamily="34" charset="0"/>
                        </a:rPr>
                        <a:t>au cœur de nos attentions,</a:t>
                      </a:r>
                      <a:r>
                        <a:rPr lang="fr-FR" sz="1200" b="0" i="0" u="none" strike="noStrike" kern="1200" baseline="0" dirty="0" smtClean="0">
                          <a:solidFill>
                            <a:srgbClr val="0070C0"/>
                          </a:solidFill>
                          <a:effectLst/>
                          <a:latin typeface="+mn-lt"/>
                          <a:ea typeface="+mn-ea"/>
                          <a:cs typeface="Calibri" panose="020F0502020204030204" pitchFamily="34" charset="0"/>
                        </a:rPr>
                        <a:t> retrouvez dans le book pilotage les outils à votre disposition.</a:t>
                      </a:r>
                      <a:endParaRPr lang="fr-FR" sz="1200" b="0" i="0" u="none" strike="noStrike" kern="1200" dirty="0" smtClean="0">
                        <a:solidFill>
                          <a:srgbClr val="0070C0"/>
                        </a:solidFill>
                        <a:effectLst/>
                        <a:latin typeface="+mn-lt"/>
                        <a:ea typeface="+mn-ea"/>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2614041478"/>
                  </a:ext>
                </a:extLst>
              </a:tr>
              <a:tr h="421123">
                <a:tc>
                  <a:txBody>
                    <a:bodyPr/>
                    <a:lstStyle/>
                    <a:p>
                      <a:pPr algn="l" fontAlgn="ctr"/>
                      <a:r>
                        <a:rPr lang="fr-FR" sz="1200" u="none" strike="noStrike" dirty="0" smtClean="0">
                          <a:solidFill>
                            <a:schemeClr val="tx1">
                              <a:lumMod val="75000"/>
                              <a:lumOff val="25000"/>
                            </a:schemeClr>
                          </a:solidFill>
                          <a:effectLst/>
                        </a:rPr>
                        <a:t>Risques et Conformité</a:t>
                      </a:r>
                      <a:endParaRPr lang="fr-FR" sz="1200" b="1"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latin typeface="+mn-lt"/>
                          <a:cs typeface="Calibri" panose="020F0502020204030204" pitchFamily="34" charset="0"/>
                        </a:rPr>
                        <a:t>Toute activité commerciale</a:t>
                      </a:r>
                      <a:r>
                        <a:rPr lang="fr-FR" sz="1200" u="none" strike="noStrike" baseline="0" dirty="0" smtClean="0">
                          <a:solidFill>
                            <a:schemeClr val="tx1">
                              <a:lumMod val="75000"/>
                              <a:lumOff val="25000"/>
                            </a:schemeClr>
                          </a:solidFill>
                          <a:effectLst/>
                          <a:latin typeface="+mn-lt"/>
                          <a:cs typeface="Calibri" panose="020F0502020204030204" pitchFamily="34" charset="0"/>
                        </a:rPr>
                        <a:t> reste régie par des </a:t>
                      </a:r>
                      <a:r>
                        <a:rPr lang="fr-FR" sz="1200" b="1" u="none" strike="noStrike" baseline="0" dirty="0" smtClean="0">
                          <a:solidFill>
                            <a:schemeClr val="tx1">
                              <a:lumMod val="75000"/>
                              <a:lumOff val="25000"/>
                            </a:schemeClr>
                          </a:solidFill>
                          <a:effectLst/>
                          <a:latin typeface="+mn-lt"/>
                          <a:cs typeface="Calibri" panose="020F0502020204030204" pitchFamily="34" charset="0"/>
                        </a:rPr>
                        <a:t>règles de protection de notre clientèle </a:t>
                      </a:r>
                      <a:r>
                        <a:rPr lang="fr-FR" sz="1200" u="none" strike="noStrike" baseline="0" dirty="0" smtClean="0">
                          <a:solidFill>
                            <a:schemeClr val="tx1">
                              <a:lumMod val="75000"/>
                              <a:lumOff val="25000"/>
                            </a:schemeClr>
                          </a:solidFill>
                          <a:effectLst/>
                          <a:latin typeface="+mn-lt"/>
                          <a:cs typeface="Calibri" panose="020F0502020204030204" pitchFamily="34" charset="0"/>
                        </a:rPr>
                        <a:t>et de notre établissement. Retrouvez ici les principaux outils de suivi.</a:t>
                      </a:r>
                      <a:endParaRPr lang="fr-FR" sz="120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46187030"/>
                  </a:ext>
                </a:extLst>
              </a:tr>
            </a:tbl>
          </a:graphicData>
        </a:graphic>
      </p:graphicFrame>
    </p:spTree>
    <p:extLst>
      <p:ext uri="{BB962C8B-B14F-4D97-AF65-F5344CB8AC3E}">
        <p14:creationId xmlns:p14="http://schemas.microsoft.com/office/powerpoint/2010/main" val="2335506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Montserrat Black" panose="00000A00000000000000" pitchFamily="2" charset="0"/>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i="0" u="none" strike="noStrike" kern="1200" cap="none" spc="0" normalizeH="0" baseline="0" noProof="0" dirty="0">
                  <a:ln>
                    <a:noFill/>
                  </a:ln>
                  <a:solidFill>
                    <a:prstClr val="black">
                      <a:lumMod val="75000"/>
                      <a:lumOff val="25000"/>
                    </a:prstClr>
                  </a:solidFill>
                  <a:effectLst/>
                  <a:uLnTx/>
                  <a:uFillTx/>
                  <a:ea typeface="+mn-ea"/>
                  <a:cs typeface="+mn-cs"/>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4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outils de la </a:t>
            </a:r>
            <a:r>
              <a:rPr kumimoji="0" lang="fr-FR" sz="1400" b="1" i="0" u="none" strike="noStrike" kern="1200" cap="none" spc="0" normalizeH="0" baseline="0" noProof="0" dirty="0" smtClean="0">
                <a:ln>
                  <a:noFill/>
                </a:ln>
                <a:solidFill>
                  <a:srgbClr val="C00000"/>
                </a:solidFill>
                <a:effectLst/>
                <a:uLnTx/>
                <a:uFillTx/>
                <a:latin typeface="Arial"/>
                <a:ea typeface="+mn-ea"/>
                <a:cs typeface="+mn-cs"/>
              </a:rPr>
              <a:t>Bancarisation</a:t>
            </a:r>
            <a:r>
              <a:rPr kumimoji="0" lang="fr-FR" sz="1400" b="1" i="0" u="none" strike="noStrike" kern="1200" cap="none" spc="0" normalizeH="0" noProof="0" dirty="0" smtClean="0">
                <a:ln>
                  <a:noFill/>
                </a:ln>
                <a:solidFill>
                  <a:srgbClr val="C00000"/>
                </a:solidFill>
                <a:effectLst/>
                <a:uLnTx/>
                <a:uFillTx/>
                <a:latin typeface="Arial"/>
                <a:ea typeface="+mn-ea"/>
                <a:cs typeface="+mn-cs"/>
              </a:rPr>
              <a:t> Pro </a:t>
            </a:r>
            <a:endParaRPr kumimoji="0" lang="fr-FR" sz="1200" b="0" i="0" u="none" strike="noStrike" kern="1200" cap="none" spc="0" normalizeH="0" baseline="0" noProof="0" dirty="0">
              <a:ln>
                <a:noFill/>
              </a:ln>
              <a:solidFill>
                <a:srgbClr val="C00000"/>
              </a:solidFill>
              <a:effectLst/>
              <a:uLnTx/>
              <a:uFillTx/>
              <a:latin typeface="Arial"/>
              <a:ea typeface="+mn-ea"/>
              <a:cs typeface="+mn-cs"/>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1000"/>
                </a:spcBef>
                <a:spcAft>
                  <a:spcPts val="500"/>
                </a:spcAft>
                <a:buClr>
                  <a:srgbClr val="C31632"/>
                </a:buClr>
                <a:buSzTx/>
                <a:buFontTx/>
                <a:buNone/>
                <a:tabLst/>
                <a:defRPr/>
              </a:pPr>
              <a:r>
                <a:rPr kumimoji="0" lang="fr-FR" altLang="fr-FR" sz="1800" b="1" i="0" u="none" strike="noStrike" kern="1200" cap="none" spc="0" normalizeH="0" baseline="0" noProof="0" dirty="0" smtClean="0">
                  <a:ln>
                    <a:noFill/>
                  </a:ln>
                  <a:solidFill>
                    <a:srgbClr val="FFFFFF"/>
                  </a:solidFill>
                  <a:effectLst/>
                  <a:uLnTx/>
                  <a:uFillTx/>
                  <a:latin typeface="Arial"/>
                  <a:ea typeface="+mn-ea"/>
                  <a:cs typeface="+mn-cs"/>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1000"/>
                </a:spcBef>
                <a:spcAft>
                  <a:spcPts val="500"/>
                </a:spcAft>
                <a:buClr>
                  <a:srgbClr val="C31632"/>
                </a:buClr>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Arial"/>
                  <a:ea typeface="+mn-ea"/>
                  <a:cs typeface="+mn-cs"/>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Tableau 19"/>
          <p:cNvGraphicFramePr>
            <a:graphicFrameLocks noGrp="1"/>
          </p:cNvGraphicFramePr>
          <p:nvPr>
            <p:extLst/>
          </p:nvPr>
        </p:nvGraphicFramePr>
        <p:xfrm>
          <a:off x="372979" y="2579781"/>
          <a:ext cx="11249526" cy="2021565"/>
        </p:xfrm>
        <a:graphic>
          <a:graphicData uri="http://schemas.openxmlformats.org/drawingml/2006/table">
            <a:tbl>
              <a:tblPr firstRow="1" bandRow="1">
                <a:tableStyleId>{2D5ABB26-0587-4C30-8999-92F81FD0307C}</a:tableStyleId>
              </a:tblPr>
              <a:tblGrid>
                <a:gridCol w="4306597">
                  <a:extLst>
                    <a:ext uri="{9D8B030D-6E8A-4147-A177-3AD203B41FA5}">
                      <a16:colId xmlns:a16="http://schemas.microsoft.com/office/drawing/2014/main" val="2865747160"/>
                    </a:ext>
                  </a:extLst>
                </a:gridCol>
                <a:gridCol w="6942929">
                  <a:extLst>
                    <a:ext uri="{9D8B030D-6E8A-4147-A177-3AD203B41FA5}">
                      <a16:colId xmlns:a16="http://schemas.microsoft.com/office/drawing/2014/main" val="273004857"/>
                    </a:ext>
                  </a:extLst>
                </a:gridCol>
              </a:tblGrid>
              <a:tr h="404313">
                <a:tc>
                  <a:txBody>
                    <a:bodyPr/>
                    <a:lstStyle/>
                    <a:p>
                      <a:pPr algn="l" fontAlgn="ctr"/>
                      <a:r>
                        <a:rPr lang="fr-FR" sz="1200" u="none" strike="noStrike" dirty="0" smtClean="0">
                          <a:effectLst/>
                          <a:hlinkClick r:id="rId4"/>
                        </a:rPr>
                        <a:t>Outil d’accompagnement</a:t>
                      </a:r>
                      <a:r>
                        <a:rPr lang="fr-FR" sz="1200" u="none" strike="noStrike" baseline="0" dirty="0" smtClean="0">
                          <a:effectLst/>
                          <a:hlinkClick r:id="rId4"/>
                        </a:rPr>
                        <a:t> entrée en relation</a:t>
                      </a:r>
                      <a:endParaRPr lang="fr-FR" sz="1200" u="none" strike="noStrike" dirty="0" smtClean="0">
                        <a:effectLst/>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smtClean="0">
                          <a:solidFill>
                            <a:schemeClr val="tx1">
                              <a:lumMod val="85000"/>
                              <a:lumOff val="15000"/>
                            </a:schemeClr>
                          </a:solidFill>
                          <a:effectLst/>
                          <a:latin typeface="+mn-lt"/>
                        </a:rPr>
                        <a:t>Accédez directement</a:t>
                      </a:r>
                      <a:r>
                        <a:rPr lang="fr-FR" sz="1200" b="0" i="0" u="none" strike="noStrike" baseline="0" dirty="0" smtClean="0">
                          <a:solidFill>
                            <a:schemeClr val="tx1">
                              <a:lumMod val="85000"/>
                              <a:lumOff val="15000"/>
                            </a:schemeClr>
                          </a:solidFill>
                          <a:effectLst/>
                          <a:latin typeface="+mn-lt"/>
                        </a:rPr>
                        <a:t> à la Synthèse des offres pro </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426544112"/>
                  </a:ext>
                </a:extLst>
              </a:tr>
              <a:tr h="404313">
                <a:tc>
                  <a:txBody>
                    <a:bodyPr/>
                    <a:lstStyle/>
                    <a:p>
                      <a:pPr algn="l" fontAlgn="ctr"/>
                      <a:r>
                        <a:rPr lang="fr-FR" sz="1200" u="none" strike="noStrike" dirty="0" smtClean="0">
                          <a:effectLst/>
                          <a:hlinkClick r:id="rId5"/>
                        </a:rPr>
                        <a:t>Présentation</a:t>
                      </a:r>
                      <a:r>
                        <a:rPr lang="fr-FR" sz="1200" u="none" strike="noStrike" baseline="0" dirty="0" smtClean="0">
                          <a:effectLst/>
                          <a:hlinkClick r:id="rId5"/>
                        </a:rPr>
                        <a:t> de carte business Platinum</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0" u="none" strike="noStrike" dirty="0" smtClean="0">
                          <a:solidFill>
                            <a:schemeClr val="tx1">
                              <a:lumMod val="85000"/>
                              <a:lumOff val="15000"/>
                            </a:schemeClr>
                          </a:solidFill>
                          <a:effectLst/>
                          <a:latin typeface="+mn-lt"/>
                        </a:rPr>
                        <a:t>Découvrez la carte</a:t>
                      </a:r>
                      <a:r>
                        <a:rPr lang="fr-FR" sz="1200" b="0" u="none" strike="noStrike" baseline="0" dirty="0" smtClean="0">
                          <a:solidFill>
                            <a:schemeClr val="tx1">
                              <a:lumMod val="85000"/>
                              <a:lumOff val="15000"/>
                            </a:schemeClr>
                          </a:solidFill>
                          <a:effectLst/>
                          <a:latin typeface="+mn-lt"/>
                        </a:rPr>
                        <a:t> business Platinum, ses services et ses avantages</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83522031"/>
                  </a:ext>
                </a:extLst>
              </a:tr>
              <a:tr h="40431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983343968"/>
                  </a:ext>
                </a:extLst>
              </a:tr>
              <a:tr h="40431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717319216"/>
                  </a:ext>
                </a:extLst>
              </a:tr>
              <a:tr h="40431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b="0" i="0" u="none" strike="noStrike" dirty="0" smtClean="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669375072"/>
                  </a:ext>
                </a:extLst>
              </a:tr>
            </a:tbl>
          </a:graphicData>
        </a:graphic>
      </p:graphicFrame>
    </p:spTree>
    <p:extLst>
      <p:ext uri="{BB962C8B-B14F-4D97-AF65-F5344CB8AC3E}">
        <p14:creationId xmlns:p14="http://schemas.microsoft.com/office/powerpoint/2010/main" val="3745183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Montserrat Black" panose="00000A00000000000000" pitchFamily="2" charset="0"/>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i="0" u="none" strike="noStrike" kern="1200" cap="none" spc="0" normalizeH="0" baseline="0" noProof="0" dirty="0">
                  <a:ln>
                    <a:noFill/>
                  </a:ln>
                  <a:solidFill>
                    <a:prstClr val="black">
                      <a:lumMod val="75000"/>
                      <a:lumOff val="25000"/>
                    </a:prstClr>
                  </a:solidFill>
                  <a:effectLst/>
                  <a:uLnTx/>
                  <a:uFillTx/>
                  <a:ea typeface="+mn-ea"/>
                  <a:cs typeface="+mn-cs"/>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4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outils de la </a:t>
            </a:r>
            <a:r>
              <a:rPr kumimoji="0" lang="fr-FR" sz="1400" b="1" i="0" u="none" strike="noStrike" kern="1200" cap="none" spc="0" normalizeH="0" baseline="0" noProof="0" dirty="0" smtClean="0">
                <a:ln>
                  <a:noFill/>
                </a:ln>
                <a:solidFill>
                  <a:srgbClr val="C00000"/>
                </a:solidFill>
                <a:effectLst/>
                <a:uLnTx/>
                <a:uFillTx/>
                <a:latin typeface="Arial"/>
                <a:ea typeface="+mn-ea"/>
                <a:cs typeface="+mn-cs"/>
              </a:rPr>
              <a:t>Monétique TPE</a:t>
            </a:r>
            <a:r>
              <a:rPr kumimoji="0" lang="fr-FR" sz="1400" b="1" i="0" u="none" strike="noStrike" kern="1200" cap="none" spc="0" normalizeH="0" noProof="0" dirty="0" smtClean="0">
                <a:ln>
                  <a:noFill/>
                </a:ln>
                <a:solidFill>
                  <a:srgbClr val="C00000"/>
                </a:solidFill>
                <a:effectLst/>
                <a:uLnTx/>
                <a:uFillTx/>
                <a:latin typeface="Arial"/>
                <a:ea typeface="+mn-ea"/>
                <a:cs typeface="+mn-cs"/>
              </a:rPr>
              <a:t> et E-commerce</a:t>
            </a:r>
            <a:r>
              <a:rPr kumimoji="0" lang="fr-FR" sz="1400" b="1" i="0" u="none" strike="noStrike" kern="1200" cap="none" spc="0" normalizeH="0" baseline="0" noProof="0" dirty="0" smtClean="0">
                <a:ln>
                  <a:noFill/>
                </a:ln>
                <a:solidFill>
                  <a:srgbClr val="C00000"/>
                </a:solidFill>
                <a:effectLst/>
                <a:uLnTx/>
                <a:uFillTx/>
                <a:latin typeface="Arial"/>
                <a:ea typeface="+mn-ea"/>
                <a:cs typeface="+mn-cs"/>
              </a:rPr>
              <a:t> </a:t>
            </a:r>
            <a:endParaRPr kumimoji="0" lang="fr-FR" sz="1200" b="0" i="0" u="none" strike="noStrike" kern="1200" cap="none" spc="0" normalizeH="0" baseline="0" noProof="0" dirty="0">
              <a:ln>
                <a:noFill/>
              </a:ln>
              <a:solidFill>
                <a:srgbClr val="C00000"/>
              </a:solidFill>
              <a:effectLst/>
              <a:uLnTx/>
              <a:uFillTx/>
              <a:latin typeface="Arial"/>
              <a:ea typeface="+mn-ea"/>
              <a:cs typeface="+mn-cs"/>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1000"/>
                </a:spcBef>
                <a:spcAft>
                  <a:spcPts val="500"/>
                </a:spcAft>
                <a:buClr>
                  <a:srgbClr val="C31632"/>
                </a:buClr>
                <a:buSzTx/>
                <a:buFontTx/>
                <a:buNone/>
                <a:tabLst/>
                <a:defRPr/>
              </a:pPr>
              <a:r>
                <a:rPr kumimoji="0" lang="fr-FR" altLang="fr-FR" sz="1800" b="1" i="0" u="none" strike="noStrike" kern="1200" cap="none" spc="0" normalizeH="0" baseline="0" noProof="0" dirty="0" smtClean="0">
                  <a:ln>
                    <a:noFill/>
                  </a:ln>
                  <a:solidFill>
                    <a:srgbClr val="FFFFFF"/>
                  </a:solidFill>
                  <a:effectLst/>
                  <a:uLnTx/>
                  <a:uFillTx/>
                  <a:latin typeface="Arial"/>
                  <a:ea typeface="+mn-ea"/>
                  <a:cs typeface="+mn-cs"/>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1000"/>
                </a:spcBef>
                <a:spcAft>
                  <a:spcPts val="500"/>
                </a:spcAft>
                <a:buClr>
                  <a:srgbClr val="C31632"/>
                </a:buClr>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Arial"/>
                  <a:ea typeface="+mn-ea"/>
                  <a:cs typeface="+mn-cs"/>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Tableau 19"/>
          <p:cNvGraphicFramePr>
            <a:graphicFrameLocks noGrp="1"/>
          </p:cNvGraphicFramePr>
          <p:nvPr>
            <p:extLst/>
          </p:nvPr>
        </p:nvGraphicFramePr>
        <p:xfrm>
          <a:off x="372979" y="2579781"/>
          <a:ext cx="11249526" cy="3743682"/>
        </p:xfrm>
        <a:graphic>
          <a:graphicData uri="http://schemas.openxmlformats.org/drawingml/2006/table">
            <a:tbl>
              <a:tblPr firstRow="1" bandRow="1">
                <a:tableStyleId>{2D5ABB26-0587-4C30-8999-92F81FD0307C}</a:tableStyleId>
              </a:tblPr>
              <a:tblGrid>
                <a:gridCol w="4306597">
                  <a:extLst>
                    <a:ext uri="{9D8B030D-6E8A-4147-A177-3AD203B41FA5}">
                      <a16:colId xmlns:a16="http://schemas.microsoft.com/office/drawing/2014/main" val="2865747160"/>
                    </a:ext>
                  </a:extLst>
                </a:gridCol>
                <a:gridCol w="6942929">
                  <a:extLst>
                    <a:ext uri="{9D8B030D-6E8A-4147-A177-3AD203B41FA5}">
                      <a16:colId xmlns:a16="http://schemas.microsoft.com/office/drawing/2014/main" val="273004857"/>
                    </a:ext>
                  </a:extLst>
                </a:gridCol>
              </a:tblGrid>
              <a:tr h="404313">
                <a:tc>
                  <a:txBody>
                    <a:bodyPr/>
                    <a:lstStyle/>
                    <a:p>
                      <a:pPr algn="l" fontAlgn="ctr"/>
                      <a:r>
                        <a:rPr lang="fr-FR" sz="1200" u="none" strike="noStrike" dirty="0" err="1" smtClean="0">
                          <a:effectLst/>
                          <a:hlinkClick r:id="rId4"/>
                        </a:rPr>
                        <a:t>Easy</a:t>
                      </a:r>
                      <a:r>
                        <a:rPr lang="fr-FR" sz="1200" u="none" strike="noStrike" dirty="0" smtClean="0">
                          <a:effectLst/>
                          <a:hlinkClick r:id="rId4"/>
                        </a:rPr>
                        <a:t> TPE</a:t>
                      </a:r>
                      <a:endParaRPr lang="fr-FR" sz="1200" u="none" strike="noStrike" dirty="0" smtClean="0">
                        <a:effectLst/>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smtClean="0">
                          <a:solidFill>
                            <a:schemeClr val="tx1">
                              <a:lumMod val="85000"/>
                              <a:lumOff val="15000"/>
                            </a:schemeClr>
                          </a:solidFill>
                          <a:effectLst/>
                          <a:latin typeface="+mn-lt"/>
                        </a:rPr>
                        <a:t>Laissez vous guider dans le choix</a:t>
                      </a:r>
                      <a:r>
                        <a:rPr lang="fr-FR" sz="1200" b="0" i="0" u="none" strike="noStrike" baseline="0" dirty="0" smtClean="0">
                          <a:solidFill>
                            <a:schemeClr val="tx1">
                              <a:lumMod val="85000"/>
                              <a:lumOff val="15000"/>
                            </a:schemeClr>
                          </a:solidFill>
                          <a:effectLst/>
                          <a:latin typeface="+mn-lt"/>
                        </a:rPr>
                        <a:t> du bon TPE.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426544112"/>
                  </a:ext>
                </a:extLst>
              </a:tr>
              <a:tr h="404313">
                <a:tc>
                  <a:txBody>
                    <a:bodyPr/>
                    <a:lstStyle/>
                    <a:p>
                      <a:pPr algn="l" fontAlgn="ctr"/>
                      <a:r>
                        <a:rPr lang="fr-FR" sz="1200" u="none" strike="noStrike" dirty="0" smtClean="0">
                          <a:effectLst/>
                          <a:hlinkClick r:id="rId5"/>
                        </a:rPr>
                        <a:t>Site CE</a:t>
                      </a:r>
                      <a:r>
                        <a:rPr lang="fr-FR" sz="1200" u="none" strike="noStrike" baseline="0" dirty="0" smtClean="0">
                          <a:effectLst/>
                          <a:hlinkClick r:id="rId5"/>
                        </a:rPr>
                        <a:t> </a:t>
                      </a:r>
                      <a:r>
                        <a:rPr lang="fr-FR" sz="1200" u="none" strike="noStrike" baseline="0" dirty="0" err="1" smtClean="0">
                          <a:effectLst/>
                          <a:hlinkClick r:id="rId5"/>
                        </a:rPr>
                        <a:t>Boost</a:t>
                      </a:r>
                      <a:r>
                        <a:rPr lang="fr-FR" sz="1200" u="none" strike="noStrike" baseline="0" dirty="0" smtClean="0">
                          <a:effectLst/>
                          <a:hlinkClick r:id="rId5"/>
                        </a:rPr>
                        <a:t> </a:t>
                      </a:r>
                      <a:r>
                        <a:rPr lang="fr-FR" sz="1200" u="none" strike="noStrike" baseline="0" dirty="0" err="1" smtClean="0">
                          <a:effectLst/>
                          <a:hlinkClick r:id="rId5"/>
                        </a:rPr>
                        <a:t>Pay</a:t>
                      </a:r>
                      <a:r>
                        <a:rPr lang="fr-FR" sz="1200" u="none" strike="noStrike" baseline="0" dirty="0" smtClean="0">
                          <a:effectLst/>
                          <a:hlinkClick r:id="rId5"/>
                        </a:rPr>
                        <a:t> et TPE Premium</a:t>
                      </a:r>
                      <a:r>
                        <a:rPr lang="fr-FR" sz="1200" u="none" strike="noStrike" baseline="0" dirty="0" smtClean="0">
                          <a:effectLst/>
                        </a:rPr>
                        <a:t> (ouvrir sous chrome)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0" u="none" strike="noStrike" dirty="0" smtClean="0">
                          <a:solidFill>
                            <a:schemeClr val="tx1">
                              <a:lumMod val="85000"/>
                              <a:lumOff val="15000"/>
                            </a:schemeClr>
                          </a:solidFill>
                          <a:effectLst/>
                          <a:latin typeface="+mn-lt"/>
                        </a:rPr>
                        <a:t>Découvrez la gamme TPE Premium et CE </a:t>
                      </a:r>
                      <a:r>
                        <a:rPr lang="fr-FR" sz="1200" b="0" u="none" strike="noStrike" dirty="0" err="1" smtClean="0">
                          <a:solidFill>
                            <a:schemeClr val="tx1">
                              <a:lumMod val="85000"/>
                              <a:lumOff val="15000"/>
                            </a:schemeClr>
                          </a:solidFill>
                          <a:effectLst/>
                          <a:latin typeface="+mn-lt"/>
                        </a:rPr>
                        <a:t>Boost</a:t>
                      </a:r>
                      <a:r>
                        <a:rPr lang="fr-FR" sz="1200" b="0" u="none" strike="noStrike" dirty="0" smtClean="0">
                          <a:solidFill>
                            <a:schemeClr val="tx1">
                              <a:lumMod val="85000"/>
                              <a:lumOff val="15000"/>
                            </a:schemeClr>
                          </a:solidFill>
                          <a:effectLst/>
                          <a:latin typeface="+mn-lt"/>
                        </a:rPr>
                        <a:t> </a:t>
                      </a:r>
                      <a:r>
                        <a:rPr lang="fr-FR" sz="1200" b="0" u="none" strike="noStrike" dirty="0" err="1" smtClean="0">
                          <a:solidFill>
                            <a:schemeClr val="tx1">
                              <a:lumMod val="85000"/>
                              <a:lumOff val="15000"/>
                            </a:schemeClr>
                          </a:solidFill>
                          <a:effectLst/>
                          <a:latin typeface="+mn-lt"/>
                        </a:rPr>
                        <a:t>Pay</a:t>
                      </a:r>
                      <a:r>
                        <a:rPr lang="fr-FR" sz="1200" b="0" u="none" strike="noStrike" baseline="0" dirty="0" smtClean="0">
                          <a:solidFill>
                            <a:schemeClr val="tx1">
                              <a:lumMod val="85000"/>
                              <a:lumOff val="15000"/>
                            </a:schemeClr>
                          </a:solidFill>
                          <a:effectLst/>
                          <a:latin typeface="+mn-lt"/>
                        </a:rPr>
                        <a:t>.</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83522031"/>
                  </a:ext>
                </a:extLst>
              </a:tr>
              <a:tr h="631800">
                <a:tc>
                  <a:txBody>
                    <a:bodyPr/>
                    <a:lstStyle/>
                    <a:p>
                      <a:pPr algn="l" fontAlgn="ctr"/>
                      <a:r>
                        <a:rPr lang="fr-FR" sz="1200" u="none" strike="noStrike" dirty="0" smtClean="0">
                          <a:effectLst/>
                          <a:hlinkClick r:id="rId6"/>
                        </a:rPr>
                        <a:t>Le catalogue Monétique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85000"/>
                              <a:lumOff val="15000"/>
                            </a:schemeClr>
                          </a:solidFill>
                          <a:effectLst/>
                          <a:latin typeface="+mn-lt"/>
                        </a:rPr>
                        <a:t>Tout savoir sur l’offre monétique.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983343968"/>
                  </a:ext>
                </a:extLst>
              </a:tr>
              <a:tr h="404313">
                <a:tc>
                  <a:txBody>
                    <a:bodyPr/>
                    <a:lstStyle/>
                    <a:p>
                      <a:pPr algn="l" fontAlgn="ctr"/>
                      <a:r>
                        <a:rPr lang="fr-FR" sz="1200" u="none" strike="noStrike" dirty="0" smtClean="0">
                          <a:effectLst/>
                          <a:hlinkClick r:id="rId7"/>
                        </a:rPr>
                        <a:t>Lien vers </a:t>
                      </a:r>
                      <a:r>
                        <a:rPr lang="fr-FR" sz="1200" u="none" strike="noStrike" dirty="0" err="1" smtClean="0">
                          <a:effectLst/>
                          <a:hlinkClick r:id="rId7"/>
                        </a:rPr>
                        <a:t>MonExpert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smtClean="0">
                          <a:solidFill>
                            <a:schemeClr val="tx1">
                              <a:lumMod val="85000"/>
                              <a:lumOff val="15000"/>
                            </a:schemeClr>
                          </a:solidFill>
                          <a:effectLst/>
                          <a:latin typeface="+mn-lt"/>
                          <a:cs typeface="+mn-cs"/>
                        </a:rPr>
                        <a:t>Accédez</a:t>
                      </a:r>
                      <a:r>
                        <a:rPr lang="fr-FR" sz="1200" b="0" i="0" u="none" strike="noStrike" baseline="0" dirty="0" smtClean="0">
                          <a:solidFill>
                            <a:schemeClr val="tx1">
                              <a:lumMod val="85000"/>
                              <a:lumOff val="15000"/>
                            </a:schemeClr>
                          </a:solidFill>
                          <a:effectLst/>
                          <a:latin typeface="+mn-lt"/>
                          <a:cs typeface="+mn-cs"/>
                        </a:rPr>
                        <a:t> au portail dans le cadre d’un Lead E-commerce ou TPE santé.</a:t>
                      </a:r>
                      <a:endParaRPr lang="fr-FR" sz="1200" b="0" i="0" u="none" strike="noStrike" dirty="0" smtClean="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669375072"/>
                  </a:ext>
                </a:extLst>
              </a:tr>
              <a:tr h="464451">
                <a:tc>
                  <a:txBody>
                    <a:bodyPr/>
                    <a:lstStyle/>
                    <a:p>
                      <a:pPr algn="l" fontAlgn="ctr"/>
                      <a:r>
                        <a:rPr lang="fr-FR" sz="1200" u="none" strike="noStrike" dirty="0" err="1" smtClean="0">
                          <a:effectLst/>
                          <a:hlinkClick r:id="rId8"/>
                        </a:rPr>
                        <a:t>SimulEasy</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smtClean="0">
                          <a:solidFill>
                            <a:schemeClr val="tx1">
                              <a:lumMod val="85000"/>
                              <a:lumOff val="15000"/>
                            </a:schemeClr>
                          </a:solidFill>
                          <a:effectLst/>
                          <a:latin typeface="+mn-lt"/>
                          <a:cs typeface="+mn-cs"/>
                        </a:rPr>
                        <a:t>Calculez</a:t>
                      </a:r>
                      <a:r>
                        <a:rPr lang="fr-FR" sz="1200" b="0" i="0" u="none" strike="noStrike" baseline="0" dirty="0" smtClean="0">
                          <a:solidFill>
                            <a:schemeClr val="tx1">
                              <a:lumMod val="85000"/>
                              <a:lumOff val="15000"/>
                            </a:schemeClr>
                          </a:solidFill>
                          <a:effectLst/>
                          <a:latin typeface="+mn-lt"/>
                          <a:cs typeface="+mn-cs"/>
                        </a:rPr>
                        <a:t> la rentabilité optimale du contrat monétique.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3425022673"/>
                  </a:ext>
                </a:extLst>
              </a:tr>
              <a:tr h="267797">
                <a:tc>
                  <a:txBody>
                    <a:bodyPr/>
                    <a:lstStyle/>
                    <a:p>
                      <a:pPr algn="l" fontAlgn="ctr"/>
                      <a:r>
                        <a:rPr lang="fr-FR" sz="1200" u="none" strike="noStrike" dirty="0" smtClean="0">
                          <a:effectLst/>
                        </a:rPr>
                        <a:t>BOAC (Code transaction 1306)</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smtClean="0">
                          <a:solidFill>
                            <a:schemeClr val="tx1">
                              <a:lumMod val="85000"/>
                              <a:lumOff val="15000"/>
                            </a:schemeClr>
                          </a:solidFill>
                          <a:effectLst/>
                          <a:latin typeface="+mn-lt"/>
                        </a:rPr>
                        <a:t>Connaitre la rentabilité</a:t>
                      </a:r>
                      <a:r>
                        <a:rPr lang="fr-FR" sz="1200" u="none" strike="noStrike" baseline="0" dirty="0" smtClean="0">
                          <a:solidFill>
                            <a:schemeClr val="tx1">
                              <a:lumMod val="85000"/>
                              <a:lumOff val="15000"/>
                            </a:schemeClr>
                          </a:solidFill>
                          <a:effectLst/>
                          <a:latin typeface="+mn-lt"/>
                        </a:rPr>
                        <a:t> </a:t>
                      </a:r>
                      <a:r>
                        <a:rPr lang="fr-FR" sz="1200" b="0" i="0" u="none" strike="noStrike" baseline="0" dirty="0" smtClean="0">
                          <a:solidFill>
                            <a:schemeClr val="tx1">
                              <a:lumMod val="85000"/>
                              <a:lumOff val="15000"/>
                            </a:schemeClr>
                          </a:solidFill>
                          <a:effectLst/>
                          <a:latin typeface="+mn-lt"/>
                        </a:rPr>
                        <a:t>du client et sa tarification </a:t>
                      </a:r>
                      <a:r>
                        <a:rPr lang="fr-FR" sz="1200" b="0" i="1" u="none" strike="noStrike" baseline="0" dirty="0" smtClean="0">
                          <a:solidFill>
                            <a:schemeClr val="tx1">
                              <a:lumMod val="85000"/>
                              <a:lumOff val="15000"/>
                            </a:schemeClr>
                          </a:solidFill>
                          <a:effectLst/>
                          <a:latin typeface="+mn-lt"/>
                        </a:rPr>
                        <a:t>(location TPE / commissions monétique).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788660918"/>
                  </a:ext>
                </a:extLst>
              </a:tr>
              <a:tr h="368169">
                <a:tc>
                  <a:txBody>
                    <a:bodyPr/>
                    <a:lstStyle/>
                    <a:p>
                      <a:pPr algn="l" fontAlgn="ctr"/>
                      <a:r>
                        <a:rPr lang="fr-FR" sz="1200" u="none" strike="noStrike" dirty="0" smtClean="0">
                          <a:effectLst/>
                          <a:hlinkClick r:id="rId9"/>
                        </a:rPr>
                        <a:t>Aide à la vente </a:t>
                      </a:r>
                      <a:r>
                        <a:rPr lang="fr-FR" sz="1200" u="none" strike="noStrike" baseline="0" dirty="0" smtClean="0">
                          <a:effectLst/>
                          <a:hlinkClick r:id="rId9"/>
                        </a:rPr>
                        <a:t>SP+</a:t>
                      </a:r>
                      <a:endParaRPr lang="fr-FR" sz="1200" u="none" strike="noStrike" baseline="0" dirty="0" smtClean="0">
                        <a:effectLst/>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85000"/>
                              <a:lumOff val="15000"/>
                            </a:schemeClr>
                          </a:solidFill>
                          <a:effectLst/>
                          <a:latin typeface="+mn-lt"/>
                        </a:rPr>
                        <a:t>Accédez</a:t>
                      </a:r>
                      <a:r>
                        <a:rPr lang="fr-FR" sz="1200" u="none" strike="noStrike" baseline="0" dirty="0" smtClean="0">
                          <a:solidFill>
                            <a:schemeClr val="tx1">
                              <a:lumMod val="85000"/>
                              <a:lumOff val="15000"/>
                            </a:schemeClr>
                          </a:solidFill>
                          <a:effectLst/>
                          <a:latin typeface="+mn-lt"/>
                        </a:rPr>
                        <a:t> aux site SP+ avec des outils de simulation et toutes les informations du produit.</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581702246"/>
                  </a:ext>
                </a:extLst>
              </a:tr>
              <a:tr h="399263">
                <a:tc>
                  <a:txBody>
                    <a:bodyPr/>
                    <a:lstStyle/>
                    <a:p>
                      <a:pPr algn="l" fontAlgn="ctr"/>
                      <a:r>
                        <a:rPr lang="fr-FR" sz="1200" b="0" i="0" u="none" strike="noStrike" dirty="0" err="1" smtClean="0">
                          <a:solidFill>
                            <a:schemeClr val="tx1">
                              <a:lumMod val="75000"/>
                              <a:lumOff val="25000"/>
                            </a:schemeClr>
                          </a:solidFill>
                          <a:effectLst/>
                          <a:latin typeface="+mn-lt"/>
                          <a:cs typeface="Calibri" panose="020F0502020204030204" pitchFamily="34" charset="0"/>
                          <a:hlinkClick r:id="rId10"/>
                        </a:rPr>
                        <a:t>Payplug</a:t>
                      </a:r>
                      <a:r>
                        <a:rPr lang="fr-FR" sz="1200" b="0" i="0" u="none" strike="noStrike" baseline="0" dirty="0" smtClean="0">
                          <a:solidFill>
                            <a:schemeClr val="tx1">
                              <a:lumMod val="75000"/>
                              <a:lumOff val="25000"/>
                            </a:schemeClr>
                          </a:solidFill>
                          <a:effectLst/>
                          <a:latin typeface="+mn-lt"/>
                          <a:cs typeface="Calibri" panose="020F0502020204030204" pitchFamily="34" charset="0"/>
                          <a:hlinkClick r:id="rId10"/>
                        </a:rPr>
                        <a:t> sur le site CEGEE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0" u="none" strike="noStrike" dirty="0" smtClean="0">
                          <a:solidFill>
                            <a:schemeClr val="tx1">
                              <a:lumMod val="85000"/>
                              <a:lumOff val="15000"/>
                            </a:schemeClr>
                          </a:solidFill>
                          <a:effectLst/>
                          <a:latin typeface="+mn-lt"/>
                        </a:rPr>
                        <a:t>Accédez</a:t>
                      </a:r>
                      <a:r>
                        <a:rPr lang="fr-FR" sz="1200" b="0" u="none" strike="noStrike" baseline="0" dirty="0" smtClean="0">
                          <a:solidFill>
                            <a:schemeClr val="tx1">
                              <a:lumMod val="85000"/>
                              <a:lumOff val="15000"/>
                            </a:schemeClr>
                          </a:solidFill>
                          <a:effectLst/>
                          <a:latin typeface="+mn-lt"/>
                        </a:rPr>
                        <a:t> aux informations à mettre à disposition du client</a:t>
                      </a:r>
                      <a:r>
                        <a:rPr lang="fr-FR" sz="1200" b="0" u="none" strike="noStrike" dirty="0" smtClean="0">
                          <a:solidFill>
                            <a:schemeClr val="tx1">
                              <a:lumMod val="85000"/>
                              <a:lumOff val="15000"/>
                            </a:schemeClr>
                          </a:solidFill>
                          <a:effectLst/>
                          <a:latin typeface="+mn-lt"/>
                        </a:rPr>
                        <a:t>.</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682929806"/>
                  </a:ext>
                </a:extLst>
              </a:tr>
              <a:tr h="399263">
                <a:tc>
                  <a:txBody>
                    <a:bodyPr/>
                    <a:lstStyle/>
                    <a:p>
                      <a:pPr algn="l" fontAlgn="ctr"/>
                      <a:r>
                        <a:rPr lang="fr-FR" sz="1200" b="0" i="0" u="none" strike="noStrike" dirty="0" smtClean="0">
                          <a:solidFill>
                            <a:schemeClr val="tx1">
                              <a:lumMod val="75000"/>
                              <a:lumOff val="25000"/>
                            </a:schemeClr>
                          </a:solidFill>
                          <a:effectLst/>
                          <a:latin typeface="+mn-lt"/>
                          <a:cs typeface="Calibri" panose="020F0502020204030204" pitchFamily="34" charset="0"/>
                          <a:hlinkClick r:id="rId11"/>
                        </a:rPr>
                        <a:t>Argumentaire</a:t>
                      </a:r>
                      <a:r>
                        <a:rPr lang="fr-FR" sz="1200" b="0" i="0" u="none" strike="noStrike" baseline="0" dirty="0" smtClean="0">
                          <a:solidFill>
                            <a:schemeClr val="tx1">
                              <a:lumMod val="75000"/>
                              <a:lumOff val="25000"/>
                            </a:schemeClr>
                          </a:solidFill>
                          <a:effectLst/>
                          <a:latin typeface="+mn-lt"/>
                          <a:cs typeface="Calibri" panose="020F0502020204030204" pitchFamily="34" charset="0"/>
                          <a:hlinkClick r:id="rId11"/>
                        </a:rPr>
                        <a:t> </a:t>
                      </a:r>
                      <a:r>
                        <a:rPr lang="fr-FR" sz="1200" b="0" i="0" u="none" strike="noStrike" baseline="0" dirty="0" err="1" smtClean="0">
                          <a:solidFill>
                            <a:schemeClr val="tx1">
                              <a:lumMod val="75000"/>
                              <a:lumOff val="25000"/>
                            </a:schemeClr>
                          </a:solidFill>
                          <a:effectLst/>
                          <a:latin typeface="+mn-lt"/>
                          <a:cs typeface="Calibri" panose="020F0502020204030204" pitchFamily="34" charset="0"/>
                          <a:hlinkClick r:id="rId11"/>
                        </a:rPr>
                        <a:t>Payplug</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smtClean="0">
                          <a:solidFill>
                            <a:schemeClr val="tx1">
                              <a:lumMod val="85000"/>
                              <a:lumOff val="15000"/>
                            </a:schemeClr>
                          </a:solidFill>
                          <a:effectLst/>
                          <a:latin typeface="+mn-lt"/>
                          <a:cs typeface="Calibri" panose="020F0502020204030204" pitchFamily="34" charset="0"/>
                        </a:rPr>
                        <a:t>Trouvez</a:t>
                      </a:r>
                      <a:r>
                        <a:rPr lang="fr-FR" sz="1200" b="0" i="0" u="none" strike="noStrike" baseline="0" dirty="0" smtClean="0">
                          <a:solidFill>
                            <a:schemeClr val="tx1">
                              <a:lumMod val="85000"/>
                              <a:lumOff val="15000"/>
                            </a:schemeClr>
                          </a:solidFill>
                          <a:effectLst/>
                          <a:latin typeface="+mn-lt"/>
                          <a:cs typeface="Calibri" panose="020F0502020204030204" pitchFamily="34" charset="0"/>
                        </a:rPr>
                        <a:t> un argumentaire et des réponses aux objections de vos clients.</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674109111"/>
                  </a:ext>
                </a:extLst>
              </a:tr>
            </a:tbl>
          </a:graphicData>
        </a:graphic>
      </p:graphicFrame>
    </p:spTree>
    <p:extLst>
      <p:ext uri="{BB962C8B-B14F-4D97-AF65-F5344CB8AC3E}">
        <p14:creationId xmlns:p14="http://schemas.microsoft.com/office/powerpoint/2010/main" val="3627194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Particuliers</a:t>
              </a:r>
            </a:p>
          </p:txBody>
        </p:sp>
      </p:grpSp>
      <p:sp>
        <p:nvSpPr>
          <p:cNvPr id="73" name="Espace réservé du contenu 4"/>
          <p:cNvSpPr txBox="1">
            <a:spLocks/>
          </p:cNvSpPr>
          <p:nvPr/>
        </p:nvSpPr>
        <p:spPr>
          <a:xfrm>
            <a:off x="555994" y="1006809"/>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l’ </a:t>
            </a:r>
            <a:r>
              <a:rPr lang="fr-FR" sz="1400" b="1" dirty="0" smtClean="0">
                <a:solidFill>
                  <a:srgbClr val="C00000"/>
                </a:solidFill>
              </a:rPr>
              <a:t>IARD &amp; PRÉVOYANCE</a:t>
            </a:r>
            <a:endParaRPr lang="fr-FR" sz="1200" dirty="0">
              <a:solidFill>
                <a:srgbClr val="C00000"/>
              </a:solidFill>
            </a:endParaRPr>
          </a:p>
        </p:txBody>
      </p:sp>
      <p:grpSp>
        <p:nvGrpSpPr>
          <p:cNvPr id="10" name="Groupe 14"/>
          <p:cNvGrpSpPr>
            <a:grpSpLocks/>
          </p:cNvGrpSpPr>
          <p:nvPr/>
        </p:nvGrpSpPr>
        <p:grpSpPr bwMode="auto">
          <a:xfrm>
            <a:off x="369501" y="1395079"/>
            <a:ext cx="4152337"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88839" y="1395079"/>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Tableau 18"/>
          <p:cNvGraphicFramePr>
            <a:graphicFrameLocks noGrp="1"/>
          </p:cNvGraphicFramePr>
          <p:nvPr>
            <p:extLst/>
          </p:nvPr>
        </p:nvGraphicFramePr>
        <p:xfrm>
          <a:off x="369501" y="2436538"/>
          <a:ext cx="10652870" cy="4125846"/>
        </p:xfrm>
        <a:graphic>
          <a:graphicData uri="http://schemas.openxmlformats.org/drawingml/2006/table">
            <a:tbl>
              <a:tblPr firstRow="1" bandRow="1">
                <a:tableStyleId>{2D5ABB26-0587-4C30-8999-92F81FD0307C}</a:tableStyleId>
              </a:tblPr>
              <a:tblGrid>
                <a:gridCol w="4404630">
                  <a:extLst>
                    <a:ext uri="{9D8B030D-6E8A-4147-A177-3AD203B41FA5}">
                      <a16:colId xmlns:a16="http://schemas.microsoft.com/office/drawing/2014/main" val="2865747160"/>
                    </a:ext>
                  </a:extLst>
                </a:gridCol>
                <a:gridCol w="6248240">
                  <a:extLst>
                    <a:ext uri="{9D8B030D-6E8A-4147-A177-3AD203B41FA5}">
                      <a16:colId xmlns:a16="http://schemas.microsoft.com/office/drawing/2014/main" val="273004857"/>
                    </a:ext>
                  </a:extLst>
                </a:gridCol>
              </a:tblGrid>
              <a:tr h="453721">
                <a:tc>
                  <a:txBody>
                    <a:bodyPr/>
                    <a:lstStyle/>
                    <a:p>
                      <a:pPr algn="l" fontAlgn="ctr"/>
                      <a:r>
                        <a:rPr lang="fr-FR" sz="1100" u="none" strike="noStrike" dirty="0" smtClean="0">
                          <a:solidFill>
                            <a:schemeClr val="tx1">
                              <a:lumMod val="75000"/>
                              <a:lumOff val="25000"/>
                            </a:schemeClr>
                          </a:solidFill>
                          <a:effectLst/>
                          <a:hlinkClick r:id="rId4"/>
                        </a:rPr>
                        <a:t>Le BOOK de l’assureur</a:t>
                      </a:r>
                      <a:r>
                        <a:rPr lang="fr-FR" sz="1100" u="none" strike="noStrike" baseline="0" dirty="0" smtClean="0">
                          <a:solidFill>
                            <a:schemeClr val="tx1">
                              <a:lumMod val="75000"/>
                              <a:lumOff val="25000"/>
                            </a:schemeClr>
                          </a:solidFill>
                          <a:effectLst/>
                          <a:hlinkClick r:id="rId4"/>
                        </a:rPr>
                        <a:t> PRO</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u="none" strike="noStrike" dirty="0" smtClean="0">
                          <a:solidFill>
                            <a:schemeClr val="tx1">
                              <a:lumMod val="75000"/>
                              <a:lumOff val="25000"/>
                            </a:schemeClr>
                          </a:solidFill>
                          <a:effectLst/>
                        </a:rPr>
                        <a:t>Accéder </a:t>
                      </a:r>
                      <a:r>
                        <a:rPr lang="fr-FR" sz="1050" u="none" strike="noStrike" dirty="0">
                          <a:solidFill>
                            <a:schemeClr val="tx1">
                              <a:lumMod val="75000"/>
                              <a:lumOff val="25000"/>
                            </a:schemeClr>
                          </a:solidFill>
                          <a:effectLst/>
                        </a:rPr>
                        <a:t>directement aux informations indispensables </a:t>
                      </a:r>
                      <a:r>
                        <a:rPr lang="fr-FR" sz="1050" b="0" i="0" u="none" strike="noStrike" dirty="0" smtClean="0">
                          <a:solidFill>
                            <a:srgbClr val="000000"/>
                          </a:solidFill>
                          <a:effectLst/>
                          <a:latin typeface="+mn-lt"/>
                        </a:rPr>
                        <a:t>des</a:t>
                      </a:r>
                      <a:r>
                        <a:rPr lang="fr-FR" sz="1050" b="0" i="0" u="none" strike="noStrike" baseline="0" dirty="0" smtClean="0">
                          <a:solidFill>
                            <a:srgbClr val="000000"/>
                          </a:solidFill>
                          <a:effectLst/>
                          <a:latin typeface="+mn-lt"/>
                        </a:rPr>
                        <a:t> </a:t>
                      </a:r>
                      <a:r>
                        <a:rPr lang="fr-FR" sz="1050" b="0" i="0" u="none" strike="noStrike" dirty="0" smtClean="0">
                          <a:solidFill>
                            <a:srgbClr val="000000"/>
                          </a:solidFill>
                          <a:effectLst/>
                          <a:latin typeface="+mn-lt"/>
                        </a:rPr>
                        <a:t>offres</a:t>
                      </a:r>
                      <a:r>
                        <a:rPr lang="fr-FR" sz="1050" b="0" i="0" u="none" strike="noStrike" baseline="0" dirty="0" smtClean="0">
                          <a:solidFill>
                            <a:srgbClr val="000000"/>
                          </a:solidFill>
                          <a:effectLst/>
                          <a:latin typeface="+mn-lt"/>
                        </a:rPr>
                        <a:t> PAP, IARD, Santé collective</a:t>
                      </a:r>
                      <a:r>
                        <a:rPr lang="fr-FR" sz="1050" b="0" i="0" u="none" strike="noStrike" dirty="0" smtClean="0">
                          <a:solidFill>
                            <a:srgbClr val="000000"/>
                          </a:solidFill>
                          <a:effectLst/>
                          <a:latin typeface="+mn-lt"/>
                        </a:rPr>
                        <a:t> dans le BOOK de l'assurance.</a:t>
                      </a:r>
                    </a:p>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050" b="0" i="0" u="none" strike="noStrike" dirty="0" smtClean="0">
                        <a:solidFill>
                          <a:srgbClr val="000000"/>
                        </a:solidFill>
                        <a:effectLst/>
                        <a:latin typeface="+mn-lt"/>
                      </a:endParaRPr>
                    </a:p>
                  </a:txBody>
                  <a:tcPr marL="4849" marR="4849" marT="6466" marB="0" anchor="ctr">
                    <a:solidFill>
                      <a:schemeClr val="bg1"/>
                    </a:solidFill>
                  </a:tcPr>
                </a:tc>
                <a:extLst>
                  <a:ext uri="{0D108BD9-81ED-4DB2-BD59-A6C34878D82A}">
                    <a16:rowId xmlns:a16="http://schemas.microsoft.com/office/drawing/2014/main" val="426544112"/>
                  </a:ext>
                </a:extLst>
              </a:tr>
              <a:tr h="453721">
                <a:tc>
                  <a:txBody>
                    <a:bodyPr/>
                    <a:lstStyle/>
                    <a:p>
                      <a:pPr algn="l" fontAlgn="ctr"/>
                      <a:r>
                        <a:rPr lang="fr-FR" sz="1100" u="none" strike="noStrike" dirty="0" smtClean="0">
                          <a:solidFill>
                            <a:schemeClr val="tx1">
                              <a:lumMod val="75000"/>
                              <a:lumOff val="25000"/>
                            </a:schemeClr>
                          </a:solidFill>
                          <a:effectLst/>
                          <a:hlinkClick r:id="rId5"/>
                        </a:rPr>
                        <a:t>OORA </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indent="-171450" algn="l" fontAlgn="ctr">
                        <a:buFont typeface="Wingdings" panose="05000000000000000000" pitchFamily="2" charset="2"/>
                        <a:buChar char="§"/>
                      </a:pPr>
                      <a:r>
                        <a:rPr lang="fr-FR" sz="1050" u="none" strike="noStrike" dirty="0" smtClean="0">
                          <a:solidFill>
                            <a:schemeClr val="tx1">
                              <a:lumMod val="75000"/>
                              <a:lumOff val="25000"/>
                            </a:schemeClr>
                          </a:solidFill>
                          <a:effectLst/>
                        </a:rPr>
                        <a:t>Voyez</a:t>
                      </a:r>
                      <a:r>
                        <a:rPr lang="fr-FR" sz="1050" u="none" strike="noStrike" baseline="0" dirty="0" smtClean="0">
                          <a:solidFill>
                            <a:schemeClr val="tx1">
                              <a:lumMod val="75000"/>
                              <a:lumOff val="25000"/>
                            </a:schemeClr>
                          </a:solidFill>
                          <a:effectLst/>
                        </a:rPr>
                        <a:t> tout de suite ce qui convient à votre client en terme d’assurance </a:t>
                      </a:r>
                      <a:r>
                        <a:rPr lang="fr-FR" sz="1050" dirty="0" smtClean="0">
                          <a:hlinkClick r:id="rId6"/>
                        </a:rPr>
                        <a:t>http://oora-assurances-pros.bpcea.caisse-epargne.fr/</a:t>
                      </a:r>
                      <a:endParaRPr lang="fr-FR" sz="1050" dirty="0" smtClean="0"/>
                    </a:p>
                    <a:p>
                      <a:pPr marL="171450" indent="-171450" algn="l" fontAlgn="ctr">
                        <a:buFont typeface="Wingdings" panose="05000000000000000000" pitchFamily="2" charset="2"/>
                        <a:buChar char="§"/>
                      </a:pP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673217469"/>
                  </a:ext>
                </a:extLst>
              </a:tr>
              <a:tr h="453721">
                <a:tc>
                  <a:txBody>
                    <a:bodyPr/>
                    <a:lstStyle/>
                    <a:p>
                      <a:pPr algn="l" fontAlgn="ctr"/>
                      <a:r>
                        <a:rPr lang="fr-FR" sz="1100" u="none" strike="noStrike" dirty="0" smtClean="0">
                          <a:solidFill>
                            <a:schemeClr val="tx1">
                              <a:lumMod val="75000"/>
                              <a:lumOff val="25000"/>
                            </a:schemeClr>
                          </a:solidFill>
                          <a:effectLst/>
                          <a:hlinkClick r:id="rId7"/>
                        </a:rPr>
                        <a:t>Comparateur MR/PAP/PREV</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indent="-171450" algn="l" fontAlgn="ctr">
                        <a:buFont typeface="Wingdings" panose="05000000000000000000" pitchFamily="2" charset="2"/>
                        <a:buChar char="§"/>
                      </a:pPr>
                      <a:r>
                        <a:rPr lang="fr-FR" sz="1050" b="0" i="0" u="none" strike="noStrike" dirty="0" smtClean="0">
                          <a:solidFill>
                            <a:schemeClr val="tx1">
                              <a:lumMod val="75000"/>
                              <a:lumOff val="25000"/>
                            </a:schemeClr>
                          </a:solidFill>
                          <a:effectLst/>
                          <a:latin typeface="+mn-lt"/>
                          <a:cs typeface="Calibri" panose="020F0502020204030204" pitchFamily="34" charset="0"/>
                        </a:rPr>
                        <a:t>Un tableau de synthèse</a:t>
                      </a:r>
                      <a:r>
                        <a:rPr lang="fr-FR" sz="1050" b="0" i="0" u="none" strike="noStrike" baseline="0" dirty="0" smtClean="0">
                          <a:solidFill>
                            <a:schemeClr val="tx1">
                              <a:lumMod val="75000"/>
                              <a:lumOff val="25000"/>
                            </a:schemeClr>
                          </a:solidFill>
                          <a:effectLst/>
                          <a:latin typeface="+mn-lt"/>
                          <a:cs typeface="Calibri" panose="020F0502020204030204" pitchFamily="34" charset="0"/>
                        </a:rPr>
                        <a:t> vous permettant de comparer ces 3 offres (garanties, éligibilité, généralités avec un focus sur la perte d’exploitation)</a:t>
                      </a:r>
                    </a:p>
                    <a:p>
                      <a:pPr marL="171450" indent="-171450" algn="l" fontAlgn="ctr">
                        <a:buFont typeface="Wingdings" panose="05000000000000000000" pitchFamily="2" charset="2"/>
                        <a:buChar char="§"/>
                      </a:pP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283522031"/>
                  </a:ext>
                </a:extLst>
              </a:tr>
              <a:tr h="602951">
                <a:tc>
                  <a:txBody>
                    <a:bodyPr/>
                    <a:lstStyle/>
                    <a:p>
                      <a:pPr algn="l" fontAlgn="ctr"/>
                      <a:r>
                        <a:rPr lang="fr-FR" sz="1100" b="0" i="0" u="none" strike="noStrike" dirty="0" smtClean="0">
                          <a:solidFill>
                            <a:schemeClr val="tx1">
                              <a:lumMod val="75000"/>
                              <a:lumOff val="25000"/>
                            </a:schemeClr>
                          </a:solidFill>
                          <a:effectLst/>
                          <a:latin typeface="+mn-lt"/>
                          <a:cs typeface="Calibri" panose="020F0502020204030204" pitchFamily="34" charset="0"/>
                          <a:hlinkClick r:id="rId8"/>
                        </a:rPr>
                        <a:t>PROFIDEO</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b="0" i="0" u="none" strike="noStrike" dirty="0" smtClean="0">
                          <a:solidFill>
                            <a:schemeClr val="tx1">
                              <a:lumMod val="75000"/>
                              <a:lumOff val="25000"/>
                            </a:schemeClr>
                          </a:solidFill>
                          <a:effectLst/>
                          <a:latin typeface="+mn-lt"/>
                          <a:cs typeface="Calibri" panose="020F0502020204030204" pitchFamily="34" charset="0"/>
                        </a:rPr>
                        <a:t> L’outil d’argumentaire</a:t>
                      </a:r>
                      <a:r>
                        <a:rPr lang="fr-FR" sz="1050" b="0" i="0" u="none" strike="noStrike" baseline="0" dirty="0" smtClean="0">
                          <a:solidFill>
                            <a:schemeClr val="tx1">
                              <a:lumMod val="75000"/>
                              <a:lumOff val="25000"/>
                            </a:schemeClr>
                          </a:solidFill>
                          <a:effectLst/>
                          <a:latin typeface="+mn-lt"/>
                          <a:cs typeface="Calibri" panose="020F0502020204030204" pitchFamily="34" charset="0"/>
                        </a:rPr>
                        <a:t> commercial de la Prévoyance Pro. Des b</a:t>
                      </a:r>
                      <a:r>
                        <a:rPr lang="fr-FR" sz="1050" dirty="0" smtClean="0">
                          <a:solidFill>
                            <a:schemeClr val="tx1">
                              <a:lumMod val="75000"/>
                              <a:lumOff val="25000"/>
                            </a:schemeClr>
                          </a:solidFill>
                        </a:rPr>
                        <a:t>outons permettant tout au long de la simulation d’accéder à l’outil d’argumentaire commercial pour mettre en avant les points forts de l’offre Prévoyance Pro  vis-à-vis des autres offres du marché</a:t>
                      </a:r>
                    </a:p>
                    <a:p>
                      <a:pPr marL="0" indent="0" algn="l" fontAlgn="ctr">
                        <a:buFont typeface="Wingdings" panose="05000000000000000000" pitchFamily="2" charset="2"/>
                        <a:buNone/>
                      </a:pP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1039016275"/>
                  </a:ext>
                </a:extLst>
              </a:tr>
              <a:tr h="162649">
                <a:tc>
                  <a:txBody>
                    <a:bodyPr/>
                    <a:lstStyle/>
                    <a:p>
                      <a:pPr algn="l" fontAlgn="ctr"/>
                      <a:r>
                        <a:rPr lang="fr-FR" sz="1100" u="none" strike="noStrike" baseline="0" dirty="0" smtClean="0">
                          <a:solidFill>
                            <a:schemeClr val="tx1">
                              <a:lumMod val="75000"/>
                              <a:lumOff val="25000"/>
                            </a:schemeClr>
                          </a:solidFill>
                          <a:effectLst/>
                          <a:hlinkClick r:id="rId9"/>
                        </a:rPr>
                        <a:t>MYEAV</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indent="-171450" algn="l" fontAlgn="ctr">
                        <a:buFont typeface="Wingdings" panose="05000000000000000000" pitchFamily="2" charset="2"/>
                        <a:buChar char="§"/>
                      </a:pPr>
                      <a:r>
                        <a:rPr lang="fr-FR" sz="1050" u="none" strike="noStrike" dirty="0" smtClean="0">
                          <a:solidFill>
                            <a:schemeClr val="tx1">
                              <a:lumMod val="75000"/>
                              <a:lumOff val="25000"/>
                            </a:schemeClr>
                          </a:solidFill>
                          <a:effectLst/>
                        </a:rPr>
                        <a:t>Pour tout savoir sur le PERI et le PER CE c’est ici</a:t>
                      </a: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solidFill>
                      <a:schemeClr val="bg1"/>
                    </a:solidFill>
                  </a:tcPr>
                </a:tc>
                <a:extLst>
                  <a:ext uri="{0D108BD9-81ED-4DB2-BD59-A6C34878D82A}">
                    <a16:rowId xmlns:a16="http://schemas.microsoft.com/office/drawing/2014/main" val="3425022673"/>
                  </a:ext>
                </a:extLst>
              </a:tr>
              <a:tr h="30169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100" u="none" strike="noStrike" dirty="0" smtClean="0">
                          <a:solidFill>
                            <a:schemeClr val="tx1">
                              <a:lumMod val="75000"/>
                              <a:lumOff val="25000"/>
                            </a:schemeClr>
                          </a:solidFill>
                          <a:effectLst/>
                          <a:hlinkClick r:id="rId10"/>
                        </a:rPr>
                        <a:t>Le simulateur retraite</a:t>
                      </a:r>
                      <a:endParaRPr lang="fr-FR" sz="11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b="0" u="none" strike="noStrike" dirty="0" smtClean="0">
                          <a:solidFill>
                            <a:schemeClr val="tx1">
                              <a:lumMod val="75000"/>
                              <a:lumOff val="25000"/>
                            </a:schemeClr>
                          </a:solidFill>
                          <a:effectLst/>
                        </a:rPr>
                        <a:t>2 minutes, c’est le temps nécessaire pour simuler la perte de revenu de votre client à la retraite/revenus d’activité.</a:t>
                      </a:r>
                      <a:r>
                        <a:rPr lang="fr-FR" sz="1050" b="0" u="none" strike="noStrike" baseline="0" dirty="0" smtClean="0">
                          <a:solidFill>
                            <a:schemeClr val="tx1">
                              <a:lumMod val="75000"/>
                              <a:lumOff val="25000"/>
                            </a:schemeClr>
                          </a:solidFill>
                          <a:effectLst/>
                        </a:rPr>
                        <a:t> </a:t>
                      </a:r>
                      <a:endParaRPr lang="fr-FR" sz="1050" b="0" i="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788660918"/>
                  </a:ext>
                </a:extLst>
              </a:tr>
              <a:tr h="453721">
                <a:tc>
                  <a:txBody>
                    <a:bodyPr/>
                    <a:lstStyle/>
                    <a:p>
                      <a:pPr algn="l" fontAlgn="ctr"/>
                      <a:r>
                        <a:rPr lang="fr-FR" sz="1100" u="none" strike="noStrike" dirty="0" smtClean="0">
                          <a:solidFill>
                            <a:schemeClr val="tx1">
                              <a:lumMod val="75000"/>
                              <a:lumOff val="25000"/>
                            </a:schemeClr>
                          </a:solidFill>
                          <a:effectLst/>
                          <a:hlinkClick r:id="rId11"/>
                        </a:rPr>
                        <a:t>Outil</a:t>
                      </a:r>
                      <a:r>
                        <a:rPr lang="fr-FR" sz="1100" u="none" strike="noStrike" baseline="0" dirty="0" smtClean="0">
                          <a:solidFill>
                            <a:schemeClr val="tx1">
                              <a:lumMod val="75000"/>
                              <a:lumOff val="25000"/>
                            </a:schemeClr>
                          </a:solidFill>
                          <a:effectLst/>
                          <a:hlinkClick r:id="rId11"/>
                        </a:rPr>
                        <a:t> d’aide à la vente </a:t>
                      </a:r>
                      <a:r>
                        <a:rPr lang="fr-FR" sz="1100" u="none" strike="noStrike" dirty="0" err="1" smtClean="0">
                          <a:solidFill>
                            <a:schemeClr val="tx1">
                              <a:lumMod val="75000"/>
                              <a:lumOff val="25000"/>
                            </a:schemeClr>
                          </a:solidFill>
                          <a:effectLst/>
                          <a:hlinkClick r:id="rId11"/>
                        </a:rPr>
                        <a:t>PER</a:t>
                      </a:r>
                      <a:r>
                        <a:rPr lang="fr-FR" sz="1100" u="none" strike="noStrike" dirty="0" err="1" smtClean="0">
                          <a:solidFill>
                            <a:schemeClr val="tx1">
                              <a:lumMod val="75000"/>
                              <a:lumOff val="25000"/>
                            </a:schemeClr>
                          </a:solidFill>
                          <a:effectLst/>
                        </a:rPr>
                        <a:t>i</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indent="-171450" algn="l" fontAlgn="ctr">
                        <a:buFont typeface="Wingdings" panose="05000000000000000000" pitchFamily="2" charset="2"/>
                        <a:buChar char="§"/>
                      </a:pPr>
                      <a:r>
                        <a:rPr lang="fr-FR" sz="1050" b="0" u="none" strike="noStrike" dirty="0" smtClean="0">
                          <a:solidFill>
                            <a:schemeClr val="tx1">
                              <a:lumMod val="75000"/>
                              <a:lumOff val="25000"/>
                            </a:schemeClr>
                          </a:solidFill>
                          <a:effectLst/>
                        </a:rPr>
                        <a:t>Guide synthétique.</a:t>
                      </a:r>
                      <a:r>
                        <a:rPr lang="fr-FR" sz="1050" b="0" u="none" strike="noStrike" baseline="0" dirty="0" smtClean="0">
                          <a:solidFill>
                            <a:schemeClr val="tx1">
                              <a:lumMod val="75000"/>
                              <a:lumOff val="25000"/>
                            </a:schemeClr>
                          </a:solidFill>
                          <a:effectLst/>
                        </a:rPr>
                        <a:t> Des questions sur la démarche commerciale, la fiscalité, les sorties, les transferts? C’est ici</a:t>
                      </a:r>
                      <a:r>
                        <a:rPr lang="fr-FR" sz="1050" b="0" u="none" strike="noStrike" dirty="0" smtClean="0">
                          <a:solidFill>
                            <a:schemeClr val="tx1">
                              <a:lumMod val="75000"/>
                              <a:lumOff val="25000"/>
                            </a:schemeClr>
                          </a:solidFill>
                          <a:effectLst/>
                        </a:rPr>
                        <a:t>.</a:t>
                      </a:r>
                    </a:p>
                    <a:p>
                      <a:pPr marL="171450" indent="-171450" algn="l" fontAlgn="ctr">
                        <a:buFont typeface="Wingdings" panose="05000000000000000000" pitchFamily="2" charset="2"/>
                        <a:buChar char="§"/>
                      </a:pPr>
                      <a:endParaRPr lang="fr-FR" sz="1050" b="0" u="none" strike="noStrike" dirty="0">
                        <a:solidFill>
                          <a:schemeClr val="tx1">
                            <a:lumMod val="75000"/>
                            <a:lumOff val="25000"/>
                          </a:schemeClr>
                        </a:solidFill>
                        <a:effectLst/>
                      </a:endParaRPr>
                    </a:p>
                  </a:txBody>
                  <a:tcPr marL="4849" marR="4849" marT="6466" marB="0" anchor="ctr">
                    <a:solidFill>
                      <a:schemeClr val="bg1"/>
                    </a:solidFill>
                  </a:tcPr>
                </a:tc>
                <a:extLst>
                  <a:ext uri="{0D108BD9-81ED-4DB2-BD59-A6C34878D82A}">
                    <a16:rowId xmlns:a16="http://schemas.microsoft.com/office/drawing/2014/main" val="1581702246"/>
                  </a:ext>
                </a:extLst>
              </a:tr>
              <a:tr h="3511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u="none" strike="noStrike" dirty="0" smtClean="0">
                          <a:solidFill>
                            <a:schemeClr val="tx1">
                              <a:lumMod val="75000"/>
                              <a:lumOff val="25000"/>
                            </a:schemeClr>
                          </a:solidFill>
                          <a:effectLst/>
                          <a:hlinkClick r:id="rId12"/>
                        </a:rPr>
                        <a:t>Parcours</a:t>
                      </a:r>
                      <a:r>
                        <a:rPr lang="fr-FR" sz="1100" u="none" strike="noStrike" baseline="0" dirty="0" smtClean="0">
                          <a:solidFill>
                            <a:schemeClr val="tx1">
                              <a:lumMod val="75000"/>
                              <a:lumOff val="25000"/>
                            </a:schemeClr>
                          </a:solidFill>
                          <a:effectLst/>
                          <a:hlinkClick r:id="rId12"/>
                        </a:rPr>
                        <a:t> d’</a:t>
                      </a:r>
                      <a:r>
                        <a:rPr lang="fr-FR" sz="1100" u="none" strike="noStrike" baseline="0" dirty="0" err="1" smtClean="0">
                          <a:solidFill>
                            <a:schemeClr val="tx1">
                              <a:lumMod val="75000"/>
                              <a:lumOff val="25000"/>
                            </a:schemeClr>
                          </a:solidFill>
                          <a:effectLst/>
                          <a:hlinkClick r:id="rId12"/>
                        </a:rPr>
                        <a:t>ahésion</a:t>
                      </a:r>
                      <a:r>
                        <a:rPr lang="fr-FR" sz="1100" u="none" strike="noStrike" baseline="0" dirty="0" smtClean="0">
                          <a:solidFill>
                            <a:schemeClr val="tx1">
                              <a:lumMod val="75000"/>
                              <a:lumOff val="25000"/>
                            </a:schemeClr>
                          </a:solidFill>
                          <a:effectLst/>
                          <a:hlinkClick r:id="rId12"/>
                        </a:rPr>
                        <a:t>  </a:t>
                      </a:r>
                      <a:r>
                        <a:rPr lang="fr-FR" sz="1100" u="none" strike="noStrike" baseline="0" dirty="0" err="1" smtClean="0">
                          <a:solidFill>
                            <a:schemeClr val="tx1">
                              <a:lumMod val="75000"/>
                              <a:lumOff val="25000"/>
                            </a:schemeClr>
                          </a:solidFill>
                          <a:effectLst/>
                          <a:hlinkClick r:id="rId12"/>
                        </a:rPr>
                        <a:t>PERi</a:t>
                      </a:r>
                      <a:r>
                        <a:rPr lang="fr-FR" sz="1100" u="none" strike="noStrike" baseline="0" dirty="0" smtClean="0">
                          <a:solidFill>
                            <a:schemeClr val="tx1">
                              <a:lumMod val="75000"/>
                              <a:lumOff val="25000"/>
                            </a:schemeClr>
                          </a:solidFill>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b="0" u="none" strike="noStrike" dirty="0" smtClean="0">
                          <a:solidFill>
                            <a:schemeClr val="tx1">
                              <a:lumMod val="75000"/>
                              <a:lumOff val="25000"/>
                            </a:schemeClr>
                          </a:solidFill>
                          <a:effectLst/>
                        </a:rPr>
                        <a:t>Le parcours expliqué en vidéo</a:t>
                      </a:r>
                      <a:endParaRPr lang="fr-FR" sz="1050" b="0" i="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2614041478"/>
                  </a:ext>
                </a:extLst>
              </a:tr>
              <a:tr h="162649">
                <a:tc>
                  <a:txBody>
                    <a:bodyPr/>
                    <a:lstStyle/>
                    <a:p>
                      <a:pPr algn="l" fontAlgn="ctr"/>
                      <a:r>
                        <a:rPr lang="fr-FR" sz="1100" u="none" strike="noStrike" dirty="0" smtClean="0">
                          <a:solidFill>
                            <a:schemeClr val="tx1">
                              <a:lumMod val="75000"/>
                              <a:lumOff val="25000"/>
                            </a:schemeClr>
                          </a:solidFill>
                          <a:effectLst/>
                          <a:hlinkClick r:id="rId13"/>
                        </a:rPr>
                        <a:t>Support d’entretien pour MR</a:t>
                      </a:r>
                      <a:endParaRPr lang="fr-FR" sz="11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050" b="0" u="none" strike="noStrike" dirty="0" smtClean="0">
                          <a:solidFill>
                            <a:schemeClr val="tx1">
                              <a:lumMod val="75000"/>
                              <a:lumOff val="25000"/>
                            </a:schemeClr>
                          </a:solidFill>
                          <a:effectLst/>
                          <a:latin typeface="+mn-lt"/>
                          <a:cs typeface="Calibri" panose="020F0502020204030204" pitchFamily="34" charset="0"/>
                        </a:rPr>
                        <a:t>Pour poser les bonnes questions en</a:t>
                      </a:r>
                      <a:r>
                        <a:rPr lang="fr-FR" sz="1050" b="0" u="none" strike="noStrike" baseline="0" dirty="0" smtClean="0">
                          <a:solidFill>
                            <a:schemeClr val="tx1">
                              <a:lumMod val="75000"/>
                              <a:lumOff val="25000"/>
                            </a:schemeClr>
                          </a:solidFill>
                          <a:effectLst/>
                          <a:latin typeface="+mn-lt"/>
                          <a:cs typeface="Calibri" panose="020F0502020204030204" pitchFamily="34" charset="0"/>
                        </a:rPr>
                        <a:t> vente à distance pour réaliser un devis Multirisque</a:t>
                      </a:r>
                      <a:endParaRPr lang="fr-FR" sz="1050" b="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46187030"/>
                  </a:ext>
                </a:extLst>
              </a:tr>
              <a:tr h="475322">
                <a:tc>
                  <a:txBody>
                    <a:bodyPr/>
                    <a:lstStyle/>
                    <a:p>
                      <a:pPr algn="l" fontAlgn="ctr"/>
                      <a:endParaRPr lang="fr-FR" sz="1100" u="none" strike="noStrike" dirty="0" smtClean="0">
                        <a:solidFill>
                          <a:schemeClr val="tx1">
                            <a:lumMod val="75000"/>
                            <a:lumOff val="25000"/>
                          </a:schemeClr>
                        </a:solidFill>
                        <a:effectLst/>
                        <a:hlinkClick r:id="rId14"/>
                      </a:endParaRPr>
                    </a:p>
                    <a:p>
                      <a:pPr algn="l" fontAlgn="ctr"/>
                      <a:r>
                        <a:rPr lang="fr-FR" sz="1100" u="none" strike="noStrike" dirty="0" smtClean="0">
                          <a:solidFill>
                            <a:schemeClr val="tx1">
                              <a:lumMod val="75000"/>
                              <a:lumOff val="25000"/>
                            </a:schemeClr>
                          </a:solidFill>
                          <a:effectLst/>
                          <a:hlinkClick r:id="rId14"/>
                        </a:rPr>
                        <a:t>AUTO</a:t>
                      </a:r>
                      <a:r>
                        <a:rPr lang="fr-FR" sz="1100" u="none" strike="noStrike" baseline="0" dirty="0" smtClean="0">
                          <a:solidFill>
                            <a:schemeClr val="tx1">
                              <a:lumMod val="75000"/>
                              <a:lumOff val="25000"/>
                            </a:schemeClr>
                          </a:solidFill>
                          <a:effectLst/>
                          <a:hlinkClick r:id="rId14"/>
                        </a:rPr>
                        <a:t> PRO</a:t>
                      </a:r>
                    </a:p>
                    <a:p>
                      <a:pPr algn="l" fontAlgn="ct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050" b="0" u="none" strike="noStrike" dirty="0" smtClean="0">
                          <a:solidFill>
                            <a:schemeClr val="tx1">
                              <a:lumMod val="75000"/>
                              <a:lumOff val="25000"/>
                            </a:schemeClr>
                          </a:solidFill>
                          <a:effectLst/>
                        </a:rPr>
                        <a:t>Comment aborder l’assurance Auto pour les PRO ? ( rappel des garanties et démarche commerciale)</a:t>
                      </a:r>
                    </a:p>
                  </a:txBody>
                  <a:tcPr marL="4849" marR="4849" marT="6466" marB="0" anchor="ctr">
                    <a:solidFill>
                      <a:schemeClr val="bg1"/>
                    </a:solidFill>
                  </a:tcPr>
                </a:tc>
                <a:extLst>
                  <a:ext uri="{0D108BD9-81ED-4DB2-BD59-A6C34878D82A}">
                    <a16:rowId xmlns:a16="http://schemas.microsoft.com/office/drawing/2014/main" val="126796717"/>
                  </a:ext>
                </a:extLst>
              </a:tr>
            </a:tbl>
          </a:graphicData>
        </a:graphic>
      </p:graphicFrame>
      <p:pic>
        <p:nvPicPr>
          <p:cNvPr id="20" name="Image 1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73710" y="5496145"/>
            <a:ext cx="339360" cy="339360"/>
          </a:xfrm>
          <a:prstGeom prst="rect">
            <a:avLst/>
          </a:prstGeom>
        </p:spPr>
      </p:pic>
    </p:spTree>
    <p:extLst>
      <p:ext uri="{BB962C8B-B14F-4D97-AF65-F5344CB8AC3E}">
        <p14:creationId xmlns:p14="http://schemas.microsoft.com/office/powerpoint/2010/main" val="1264898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Particuliers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3710" y="5496145"/>
            <a:ext cx="339360" cy="339360"/>
          </a:xfrm>
          <a:prstGeom prst="rect">
            <a:avLst/>
          </a:prstGeom>
        </p:spPr>
      </p:pic>
      <p:sp>
        <p:nvSpPr>
          <p:cNvPr id="21" name="ZoneTexte 20"/>
          <p:cNvSpPr txBox="1"/>
          <p:nvPr/>
        </p:nvSpPr>
        <p:spPr>
          <a:xfrm>
            <a:off x="2451534" y="6056545"/>
            <a:ext cx="6784528" cy="276999"/>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smtClean="0">
                <a:ln>
                  <a:noFill/>
                </a:ln>
                <a:solidFill>
                  <a:schemeClr val="tx1">
                    <a:lumMod val="75000"/>
                    <a:lumOff val="25000"/>
                  </a:schemeClr>
                </a:solidFill>
                <a:effectLst/>
                <a:uLnTx/>
                <a:uFillTx/>
              </a:rPr>
              <a:t>Cliquez sur l’image pour accéder directement au « sous-main » activation</a:t>
            </a:r>
          </a:p>
        </p:txBody>
      </p:sp>
      <p:pic>
        <p:nvPicPr>
          <p:cNvPr id="22" name="Image 21">
            <a:hlinkClick r:id="rId5"/>
          </p:cNvPr>
          <p:cNvPicPr>
            <a:picLocks noChangeAspect="1"/>
          </p:cNvPicPr>
          <p:nvPr/>
        </p:nvPicPr>
        <p:blipFill>
          <a:blip r:embed="rId6"/>
          <a:stretch>
            <a:fillRect/>
          </a:stretch>
        </p:blipFill>
        <p:spPr>
          <a:xfrm>
            <a:off x="611928" y="2122202"/>
            <a:ext cx="5337438" cy="3636012"/>
          </a:xfrm>
          <a:prstGeom prst="rect">
            <a:avLst/>
          </a:prstGeom>
          <a:ln>
            <a:solidFill>
              <a:srgbClr val="EEECE1"/>
            </a:solidFill>
          </a:ln>
        </p:spPr>
      </p:pic>
      <p:pic>
        <p:nvPicPr>
          <p:cNvPr id="26" name="Image 25">
            <a:hlinkClick r:id="rId5"/>
          </p:cNvPr>
          <p:cNvPicPr>
            <a:picLocks noChangeAspect="1"/>
          </p:cNvPicPr>
          <p:nvPr/>
        </p:nvPicPr>
        <p:blipFill>
          <a:blip r:embed="rId7"/>
          <a:stretch>
            <a:fillRect/>
          </a:stretch>
        </p:blipFill>
        <p:spPr>
          <a:xfrm>
            <a:off x="6220331" y="2122202"/>
            <a:ext cx="5213329" cy="3636012"/>
          </a:xfrm>
          <a:prstGeom prst="rect">
            <a:avLst/>
          </a:prstGeom>
        </p:spPr>
      </p:pic>
      <p:sp>
        <p:nvSpPr>
          <p:cNvPr id="2" name="Rectangle 1"/>
          <p:cNvSpPr/>
          <p:nvPr/>
        </p:nvSpPr>
        <p:spPr>
          <a:xfrm>
            <a:off x="523498" y="1058070"/>
            <a:ext cx="11300640" cy="646331"/>
          </a:xfrm>
          <a:prstGeom prst="rect">
            <a:avLst/>
          </a:prstGeom>
        </p:spPr>
        <p:txBody>
          <a:bodyPr wrap="square">
            <a:spAutoFit/>
          </a:bodyPr>
          <a:lstStyle/>
          <a:p>
            <a:pPr lvl="0" algn="just">
              <a:buClr>
                <a:srgbClr val="4BACC6">
                  <a:lumMod val="75000"/>
                </a:srgbClr>
              </a:buClr>
              <a:defRPr/>
            </a:pPr>
            <a:r>
              <a:rPr lang="fr-FR" kern="0" dirty="0">
                <a:solidFill>
                  <a:schemeClr val="tx1">
                    <a:lumMod val="75000"/>
                    <a:lumOff val="25000"/>
                  </a:schemeClr>
                </a:solidFill>
              </a:rPr>
              <a:t>Retrouvez le mémo de présentation de la segmentation Activation dans le sous-main dédié. Il est également accessible dans la Rubrique des Commerciaux &gt; Expérience Client &gt; </a:t>
            </a:r>
            <a:r>
              <a:rPr lang="fr-FR" kern="0" dirty="0">
                <a:solidFill>
                  <a:schemeClr val="tx1">
                    <a:lumMod val="75000"/>
                    <a:lumOff val="25000"/>
                  </a:schemeClr>
                </a:solidFill>
                <a:hlinkClick r:id="rId8"/>
              </a:rPr>
              <a:t>Segmentation client  </a:t>
            </a:r>
            <a:endParaRPr lang="fr-FR" kern="0" dirty="0">
              <a:solidFill>
                <a:schemeClr val="tx1">
                  <a:lumMod val="75000"/>
                  <a:lumOff val="25000"/>
                </a:schemeClr>
              </a:solidFill>
            </a:endParaRPr>
          </a:p>
        </p:txBody>
      </p:sp>
    </p:spTree>
    <p:extLst>
      <p:ext uri="{BB962C8B-B14F-4D97-AF65-F5344CB8AC3E}">
        <p14:creationId xmlns:p14="http://schemas.microsoft.com/office/powerpoint/2010/main" val="81220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402bd0e2-1d78-4f7d-9dde-91cd55d66e87"/>
    <ds:schemaRef ds:uri="http://purl.org/dc/term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4944</TotalTime>
  <Words>12549</Words>
  <Application>Microsoft Office PowerPoint</Application>
  <PresentationFormat>Grand écran</PresentationFormat>
  <Paragraphs>1784</Paragraphs>
  <Slides>61</Slides>
  <Notes>0</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61</vt:i4>
      </vt:variant>
    </vt:vector>
  </HeadingPairs>
  <TitlesOfParts>
    <vt:vector size="75" baseType="lpstr">
      <vt:lpstr>Arial</vt:lpstr>
      <vt:lpstr>Arial Black</vt:lpstr>
      <vt:lpstr>Arial Narrow</vt:lpstr>
      <vt:lpstr>Calibri</vt:lpstr>
      <vt:lpstr>Courier New</vt:lpstr>
      <vt:lpstr>Gill Sans MT</vt:lpstr>
      <vt:lpstr>Gill Sans Ultra Bold Condensed</vt:lpstr>
      <vt:lpstr>Helvetica Neue Medium</vt:lpstr>
      <vt:lpstr>Montserrat Black</vt:lpstr>
      <vt:lpstr>Segoe Print</vt:lpstr>
      <vt:lpstr>Segoe UI Light</vt:lpstr>
      <vt:lpstr>Times New Roman</vt:lpstr>
      <vt:lpstr>Wingdings</vt:lpstr>
      <vt:lpstr>Thème Office</vt:lpstr>
      <vt:lpstr>REUSSIR  ENSEMBLE </vt:lpstr>
      <vt:lpstr>Présentation PowerPoint</vt:lpstr>
      <vt:lpstr>Point d’étape et Challenge</vt:lpstr>
      <vt:lpstr>Point d’étape et Challenge</vt:lpstr>
      <vt:lpstr>Point d’étape et Challenge</vt:lpstr>
      <vt:lpstr>Point d’étape et Challenge</vt:lpstr>
      <vt:lpstr>Point d’étape et Challenge</vt:lpstr>
      <vt:lpstr>Point d’étape et Challenge</vt:lpstr>
      <vt:lpstr>Point d’étape et Challenge</vt:lpstr>
      <vt:lpstr>Point d’étape et Challenge</vt:lpstr>
      <vt:lpstr>Présentation PowerPoint</vt:lpstr>
      <vt:lpstr>Point d’étape et Challenge</vt:lpstr>
      <vt:lpstr>Point d’étape et Challenge</vt:lpstr>
      <vt:lpstr>Point d’étape et Challenge</vt:lpstr>
      <vt:lpstr>Présentation PowerPoint</vt:lpstr>
      <vt:lpstr>Point d’étape et Challenge</vt:lpstr>
      <vt:lpstr>Point d’étape et Challenge</vt:lpstr>
      <vt:lpstr>Point d’étape et Challenge</vt:lpstr>
      <vt:lpstr>Point d’étape et Challenge</vt:lpstr>
      <vt:lpstr>Point d’étape et Challenge</vt:lpstr>
      <vt:lpstr>Point d’étape et Challenge</vt:lpstr>
      <vt:lpstr>Point d’étape et Challenge</vt:lpstr>
      <vt:lpstr>Point d’étape et Challenge</vt:lpstr>
      <vt:lpstr>Point d’étape et Challenge</vt:lpstr>
      <vt:lpstr>Présentation PowerPoint</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Présentation PowerPoint</vt:lpstr>
      <vt:lpstr>Moyens : Formation, Offres &amp; Cibles</vt:lpstr>
      <vt:lpstr>Moyens : Formation, Offres &amp; Cibles</vt:lpstr>
      <vt:lpstr>Moyens : Formation, Offres &amp; Cibles</vt:lpstr>
      <vt:lpstr>Présentation PowerPoint</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Présentation PowerPoint</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SALAUN Gaelle [CEGEE]</cp:lastModifiedBy>
  <cp:revision>291</cp:revision>
  <dcterms:created xsi:type="dcterms:W3CDTF">2020-06-24T09:20:11Z</dcterms:created>
  <dcterms:modified xsi:type="dcterms:W3CDTF">2021-05-11T11:58:44Z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