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5"/>
  </p:sldMasterIdLst>
  <p:notesMasterIdLst>
    <p:notesMasterId r:id="rId11"/>
  </p:notesMasterIdLst>
  <p:sldIdLst>
    <p:sldId id="259" r:id="rId6"/>
    <p:sldId id="416" r:id="rId7"/>
    <p:sldId id="407" r:id="rId8"/>
    <p:sldId id="414" r:id="rId9"/>
    <p:sldId id="415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78" userDrawn="1">
          <p15:clr>
            <a:srgbClr val="A4A3A4"/>
          </p15:clr>
        </p15:guide>
        <p15:guide id="3" pos="4112" userDrawn="1">
          <p15:clr>
            <a:srgbClr val="A4A3A4"/>
          </p15:clr>
        </p15:guide>
        <p15:guide id="4" orient="horz" pos="1525" userDrawn="1">
          <p15:clr>
            <a:srgbClr val="A4A3A4"/>
          </p15:clr>
        </p15:guide>
        <p15:guide id="5" orient="horz" pos="73" userDrawn="1">
          <p15:clr>
            <a:srgbClr val="A4A3A4"/>
          </p15:clr>
        </p15:guide>
        <p15:guide id="7" pos="5087" userDrawn="1">
          <p15:clr>
            <a:srgbClr val="A4A3A4"/>
          </p15:clr>
        </p15:guide>
        <p15:guide id="9" pos="1118" userDrawn="1">
          <p15:clr>
            <a:srgbClr val="A4A3A4"/>
          </p15:clr>
        </p15:guide>
        <p15:guide id="10" pos="6494" userDrawn="1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336"/>
    <a:srgbClr val="FFFFFF"/>
    <a:srgbClr val="111111"/>
    <a:srgbClr val="EDEDED"/>
    <a:srgbClr val="F8F8F8"/>
    <a:srgbClr val="12002A"/>
    <a:srgbClr val="1D0022"/>
    <a:srgbClr val="000E2A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7" autoAdjust="0"/>
    <p:restoredTop sz="94343" autoAdjust="0"/>
  </p:normalViewPr>
  <p:slideViewPr>
    <p:cSldViewPr snapToGrid="0">
      <p:cViewPr varScale="1">
        <p:scale>
          <a:sx n="101" d="100"/>
          <a:sy n="101" d="100"/>
        </p:scale>
        <p:origin x="1116" y="108"/>
      </p:cViewPr>
      <p:guideLst>
        <p:guide pos="778"/>
        <p:guide pos="4112"/>
        <p:guide orient="horz" pos="1525"/>
        <p:guide orient="horz" pos="73"/>
        <p:guide pos="5087"/>
        <p:guide pos="1118"/>
        <p:guide pos="649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01/07/2020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7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0437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5502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4768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4144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682" r:id="rId3"/>
    <p:sldLayoutId id="2147483683" r:id="rId4"/>
    <p:sldLayoutId id="2147483684" r:id="rId5"/>
    <p:sldLayoutId id="2147483685" r:id="rId6"/>
    <p:sldLayoutId id="2147483701" r:id="rId7"/>
    <p:sldLayoutId id="2147483724" r:id="rId8"/>
    <p:sldLayoutId id="2147483678" r:id="rId9"/>
    <p:sldLayoutId id="2147483656" r:id="rId10"/>
    <p:sldLayoutId id="2147483679" r:id="rId11"/>
    <p:sldLayoutId id="2147483680" r:id="rId12"/>
    <p:sldLayoutId id="2147483681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2" r:id="rId45"/>
    <p:sldLayoutId id="2147483721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global-bdd/pilotage/suivi-des-remises-commerciales/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550794" y="1785229"/>
            <a:ext cx="5066402" cy="128650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Suivi des</a:t>
            </a:r>
          </a:p>
          <a:p>
            <a:pPr>
              <a:lnSpc>
                <a:spcPct val="110000"/>
              </a:lnSpc>
            </a:pPr>
            <a:endParaRPr lang="fr-FR" sz="10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3200" b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REMISES COMMERCIALES</a:t>
            </a:r>
            <a:endParaRPr lang="fr-FR" sz="3200" b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447" y="5914104"/>
            <a:ext cx="3001628" cy="673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Espace réservé pour une image  6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4" r="16064"/>
          <a:stretch>
            <a:fillRect/>
          </a:stretch>
        </p:blipFill>
        <p:spPr>
          <a:xfrm>
            <a:off x="870155" y="698333"/>
            <a:ext cx="5225845" cy="5107154"/>
          </a:xfrm>
        </p:spPr>
      </p:pic>
      <p:sp>
        <p:nvSpPr>
          <p:cNvPr id="2" name="Rectangle 1"/>
          <p:cNvSpPr/>
          <p:nvPr/>
        </p:nvSpPr>
        <p:spPr>
          <a:xfrm>
            <a:off x="6527800" y="3259082"/>
            <a:ext cx="44007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Des remises au </a:t>
            </a:r>
            <a:r>
              <a:rPr lang="fr-FR" b="1" i="1" dirty="0" smtClean="0"/>
              <a:t>service </a:t>
            </a:r>
            <a:r>
              <a:rPr lang="fr-FR" b="1" i="1" dirty="0"/>
              <a:t>de </a:t>
            </a:r>
            <a:r>
              <a:rPr lang="fr-FR" b="1" i="1" dirty="0" smtClean="0"/>
              <a:t>notre </a:t>
            </a:r>
            <a:r>
              <a:rPr lang="fr-FR" b="1" i="1" dirty="0"/>
              <a:t>stratégie </a:t>
            </a:r>
            <a:r>
              <a:rPr lang="fr-FR" b="1" i="1" dirty="0" smtClean="0"/>
              <a:t>commerciale.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25437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1235074" y="1194149"/>
            <a:ext cx="4681094" cy="5206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just">
              <a:buClr>
                <a:srgbClr val="EA0000"/>
              </a:buClr>
              <a:buSzPct val="70000"/>
            </a:pPr>
            <a:endParaRPr lang="fr-FR" sz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38150" indent="-171450" algn="just" defTabSz="663575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38150" indent="-171450" algn="just" defTabSz="663575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38150" indent="-171450" algn="just" defTabSz="663575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38150" indent="-171450" algn="just" defTabSz="663575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  <a:tabLst>
                <a:tab pos="4298950" algn="l"/>
              </a:tabLst>
            </a:pPr>
            <a:r>
              <a:rPr lang="fr-FR" sz="1200" b="1" dirty="0">
                <a:solidFill>
                  <a:srgbClr val="F44336"/>
                </a:solidFill>
              </a:rPr>
              <a:t>Périodicité MENSUELLE</a:t>
            </a:r>
          </a:p>
          <a:p>
            <a:pPr marL="438150" indent="-171450" algn="just" defTabSz="663575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  <a:tabLst>
                <a:tab pos="4298950" algn="l"/>
              </a:tabLst>
            </a:pPr>
            <a:endParaRPr lang="fr-FR" sz="1200" b="1" dirty="0">
              <a:solidFill>
                <a:srgbClr val="F44336"/>
              </a:solidFill>
            </a:endParaRPr>
          </a:p>
          <a:p>
            <a:pPr marL="438150" indent="-171450" algn="just" defTabSz="663575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  <a:tabLst>
                <a:tab pos="4124325" algn="l"/>
              </a:tabLst>
            </a:pPr>
            <a:r>
              <a:rPr lang="fr-FR" sz="1200" dirty="0" smtClean="0">
                <a:solidFill>
                  <a:schemeClr val="tx1"/>
                </a:solidFill>
              </a:rPr>
              <a:t>Ce </a:t>
            </a:r>
            <a:r>
              <a:rPr lang="fr-FR" sz="1200" dirty="0">
                <a:solidFill>
                  <a:schemeClr val="tx1"/>
                </a:solidFill>
              </a:rPr>
              <a:t>suivi vous permet d’optimiser votre PNB en pilotant le montant total facturé, le total de remises </a:t>
            </a:r>
            <a:r>
              <a:rPr lang="fr-FR" sz="1200" dirty="0" smtClean="0">
                <a:solidFill>
                  <a:schemeClr val="tx1"/>
                </a:solidFill>
              </a:rPr>
              <a:t>commerciales </a:t>
            </a:r>
            <a:r>
              <a:rPr lang="fr-FR" sz="1200" b="1" dirty="0" smtClean="0">
                <a:solidFill>
                  <a:schemeClr val="tx1"/>
                </a:solidFill>
              </a:rPr>
              <a:t>ainsi </a:t>
            </a:r>
            <a:r>
              <a:rPr lang="fr-FR" sz="1200" b="1" dirty="0">
                <a:solidFill>
                  <a:schemeClr val="tx1"/>
                </a:solidFill>
              </a:rPr>
              <a:t>que le taux de remises. </a:t>
            </a:r>
          </a:p>
          <a:p>
            <a:pPr marL="438150" indent="-171450" algn="just" defTabSz="663575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  <a:tabLst>
                <a:tab pos="4298950" algn="l"/>
              </a:tabLst>
            </a:pPr>
            <a:endParaRPr lang="fr-FR" sz="1200" b="1" dirty="0">
              <a:solidFill>
                <a:srgbClr val="F44336"/>
              </a:solidFill>
            </a:endParaRPr>
          </a:p>
          <a:p>
            <a:pPr marL="534988" indent="-268288" algn="just" defTabSz="663575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rgbClr val="C00000"/>
              </a:solidFill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8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516287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L’outil de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pilotage Suivi des remises commerciales.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26417" y="1357635"/>
            <a:ext cx="3428617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b="1" dirty="0" smtClean="0">
                <a:solidFill>
                  <a:srgbClr val="F44336"/>
                </a:solidFill>
              </a:rPr>
              <a:t>PÉRIODICITÉ &amp; FINALITÉS.</a:t>
            </a:r>
            <a:endParaRPr lang="fr-FR" sz="1600" b="1" dirty="0">
              <a:solidFill>
                <a:srgbClr val="F44336"/>
              </a:solidFill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6096000" y="1158627"/>
            <a:ext cx="0" cy="5223885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16" name="Grouper 2"/>
          <p:cNvGrpSpPr/>
          <p:nvPr/>
        </p:nvGrpSpPr>
        <p:grpSpPr>
          <a:xfrm>
            <a:off x="5870451" y="3200962"/>
            <a:ext cx="451098" cy="488656"/>
            <a:chOff x="9674810" y="2339077"/>
            <a:chExt cx="397832" cy="397832"/>
          </a:xfrm>
        </p:grpSpPr>
        <p:sp>
          <p:nvSpPr>
            <p:cNvPr id="23" name="Ellipse 22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24" name="Forme en L 23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pic>
        <p:nvPicPr>
          <p:cNvPr id="30" name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5258" y="3418561"/>
            <a:ext cx="4159751" cy="2186727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6"/>
          <a:srcRect r="41617" b="4691"/>
          <a:stretch/>
        </p:blipFill>
        <p:spPr>
          <a:xfrm>
            <a:off x="1680841" y="2933327"/>
            <a:ext cx="3562067" cy="894616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6527800" y="1136831"/>
            <a:ext cx="4078017" cy="1652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6693081" y="1279761"/>
            <a:ext cx="3428617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CHEMIN D’ACCÈS.</a:t>
            </a:r>
            <a:endParaRPr lang="fr-FR" sz="1600" b="1" dirty="0">
              <a:solidFill>
                <a:schemeClr val="bg1"/>
              </a:solidFill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8" r="14253"/>
          <a:stretch/>
        </p:blipFill>
        <p:spPr bwMode="auto">
          <a:xfrm>
            <a:off x="5198799" y="1197301"/>
            <a:ext cx="522645" cy="738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6751700" y="1662319"/>
            <a:ext cx="37228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 smtClean="0">
                <a:solidFill>
                  <a:schemeClr val="bg1"/>
                </a:solidFill>
              </a:rPr>
              <a:t>Disponible sous l’Intranet dans votre espace  </a:t>
            </a:r>
            <a:r>
              <a:rPr lang="fr-FR" sz="1400" b="1" dirty="0" smtClean="0">
                <a:solidFill>
                  <a:schemeClr val="bg1"/>
                </a:solidFill>
              </a:rPr>
              <a:t>Pilotage / PNB et Rentabilité de </a:t>
            </a:r>
            <a:r>
              <a:rPr lang="fr-FR" sz="1400" b="1" dirty="0">
                <a:solidFill>
                  <a:schemeClr val="bg1"/>
                </a:solidFill>
              </a:rPr>
              <a:t>la Rubrique des Commerciaux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350098" y="2894640"/>
            <a:ext cx="23212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i="1" dirty="0">
                <a:solidFill>
                  <a:srgbClr val="009688"/>
                </a:solidFill>
                <a:hlinkClick r:id="rId8"/>
              </a:rPr>
              <a:t>Cliquez ici pour y accéder</a:t>
            </a:r>
            <a:endParaRPr lang="fr-FR" sz="1400" b="1" i="1" dirty="0">
              <a:solidFill>
                <a:srgbClr val="009688"/>
              </a:solidFill>
            </a:endParaRPr>
          </a:p>
        </p:txBody>
      </p:sp>
      <p:pic>
        <p:nvPicPr>
          <p:cNvPr id="38" name="Image 37">
            <a:hlinkClick r:id="" action="ppaction://noaction"/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68750" y1="29464" x2="10714" y2="92411"/>
                        <a14:foregroundMark x1="50000" y1="43750" x2="17411" y2="50000"/>
                        <a14:foregroundMark x1="70089" y1="33036" x2="50000" y2="85268"/>
                        <a14:foregroundMark x1="37054" y1="77232" x2="20982" y2="88839"/>
                        <a14:foregroundMark x1="75000" y1="17411" x2="79464" y2="17411"/>
                        <a14:foregroundMark x1="54018" y1="22768" x2="58482" y2="22321"/>
                        <a14:foregroundMark x1="61607" y1="8036" x2="64286" y2="10268"/>
                        <a14:foregroundMark x1="77232" y1="3125" x2="77232" y2="7143"/>
                        <a14:foregroundMark x1="92411" y1="7143" x2="87946" y2="11607"/>
                        <a14:foregroundMark x1="96875" y1="23214" x2="91964" y2="23661"/>
                        <a14:foregroundMark x1="91518" y1="37500" x2="86607" y2="33036"/>
                        <a14:foregroundMark x1="77232" y1="45089" x2="75446" y2="370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730744" y="2970262"/>
            <a:ext cx="322157" cy="30890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81478" y="886968"/>
            <a:ext cx="2690287" cy="65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7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 rot="10800000">
            <a:off x="10102412" y="99642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4570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suivi des remises commerciales – 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L’o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nglet « Fiche PDV » (1/2).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35074" y="1321992"/>
            <a:ext cx="9109076" cy="48381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482078" y="1490502"/>
            <a:ext cx="8723806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Dans la partie supérieure de l’onglet « Fiche PDV », après avoir sélectionné votre agence, vous </a:t>
            </a:r>
            <a:r>
              <a:rPr lang="fr-FR" sz="1600" b="1" dirty="0" smtClean="0">
                <a:solidFill>
                  <a:srgbClr val="F44336"/>
                </a:solidFill>
              </a:rPr>
              <a:t>visualisez le montant total facturé, le total des remises commerciales ainsi que le taux de remises. </a:t>
            </a:r>
            <a:endParaRPr lang="fr-FR" sz="1600" b="1" dirty="0">
              <a:solidFill>
                <a:srgbClr val="F44336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5"/>
          <a:srcRect r="41617" b="4691"/>
          <a:stretch/>
        </p:blipFill>
        <p:spPr>
          <a:xfrm>
            <a:off x="1948954" y="2490538"/>
            <a:ext cx="7760742" cy="194911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227946" y="3982452"/>
            <a:ext cx="3240905" cy="36094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6235967" y="2895599"/>
            <a:ext cx="3240905" cy="36094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774826" y="2378241"/>
            <a:ext cx="1353386" cy="58244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lèche droite 20"/>
          <p:cNvSpPr/>
          <p:nvPr/>
        </p:nvSpPr>
        <p:spPr>
          <a:xfrm>
            <a:off x="1353163" y="2513263"/>
            <a:ext cx="288032" cy="324036"/>
          </a:xfrm>
          <a:prstGeom prst="rightArrow">
            <a:avLst/>
          </a:prstGeom>
          <a:solidFill>
            <a:srgbClr val="C72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96520" y="3080084"/>
            <a:ext cx="1756609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bIns="0" rtlCol="0" anchor="t">
            <a:spAutoFit/>
          </a:bodyPr>
          <a:lstStyle/>
          <a:p>
            <a:pPr algn="l"/>
            <a:r>
              <a:rPr lang="fr-FR" sz="1200" dirty="0" smtClean="0"/>
              <a:t>Je sélectionne mon entité avec le menu déroulant. </a:t>
            </a:r>
            <a:endParaRPr lang="fr-FR" sz="1200" dirty="0"/>
          </a:p>
        </p:txBody>
      </p:sp>
      <p:sp>
        <p:nvSpPr>
          <p:cNvPr id="22" name="Flèche droite 21"/>
          <p:cNvSpPr/>
          <p:nvPr/>
        </p:nvSpPr>
        <p:spPr>
          <a:xfrm>
            <a:off x="5807968" y="4037263"/>
            <a:ext cx="288032" cy="324036"/>
          </a:xfrm>
          <a:prstGeom prst="rightArrow">
            <a:avLst/>
          </a:prstGeom>
          <a:solidFill>
            <a:srgbClr val="C72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9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548155" y="4783145"/>
            <a:ext cx="4684204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fr-FR" sz="1400" b="1" dirty="0" smtClean="0"/>
              <a:t>Ce tableau récapitulatif, vous permet également de visualiser les résultats pour </a:t>
            </a:r>
            <a:r>
              <a:rPr lang="fr-FR" sz="1400" b="1" dirty="0" smtClean="0">
                <a:solidFill>
                  <a:srgbClr val="F44336"/>
                </a:solidFill>
              </a:rPr>
              <a:t>la CEGEE</a:t>
            </a:r>
            <a:r>
              <a:rPr lang="fr-FR" sz="1400" b="1" dirty="0" smtClean="0"/>
              <a:t>, de votre </a:t>
            </a:r>
            <a:r>
              <a:rPr lang="fr-FR" sz="1400" b="1" dirty="0" smtClean="0">
                <a:solidFill>
                  <a:srgbClr val="F44336"/>
                </a:solidFill>
              </a:rPr>
              <a:t>Direction Commerciale </a:t>
            </a:r>
            <a:r>
              <a:rPr lang="fr-FR" sz="1400" b="1" dirty="0" smtClean="0"/>
              <a:t>et </a:t>
            </a:r>
            <a:r>
              <a:rPr lang="fr-FR" sz="1400" b="1" dirty="0" smtClean="0">
                <a:solidFill>
                  <a:srgbClr val="F44336"/>
                </a:solidFill>
              </a:rPr>
              <a:t>de votre Territoire. </a:t>
            </a:r>
            <a:endParaRPr lang="fr-FR" sz="1400" b="1" dirty="0">
              <a:solidFill>
                <a:srgbClr val="F44336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07505A3-A2B1-4521-9AEA-852C0DDF1169}"/>
              </a:ext>
            </a:extLst>
          </p:cNvPr>
          <p:cNvSpPr/>
          <p:nvPr/>
        </p:nvSpPr>
        <p:spPr>
          <a:xfrm>
            <a:off x="8410073" y="4642377"/>
            <a:ext cx="3308684" cy="1253098"/>
          </a:xfrm>
          <a:prstGeom prst="rect">
            <a:avLst/>
          </a:prstGeom>
          <a:solidFill>
            <a:srgbClr val="A89C86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26F65D1-2BDB-4EFE-90E1-4BC280DE56E3}"/>
              </a:ext>
            </a:extLst>
          </p:cNvPr>
          <p:cNvSpPr txBox="1"/>
          <p:nvPr/>
        </p:nvSpPr>
        <p:spPr>
          <a:xfrm>
            <a:off x="8458198" y="4714384"/>
            <a:ext cx="3300985" cy="127727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lvl="0" algn="just" defTabSz="2241550"/>
            <a:r>
              <a:rPr lang="fr-FR" sz="1100" b="1" kern="0" dirty="0" smtClean="0">
                <a:solidFill>
                  <a:srgbClr val="347290"/>
                </a:solidFill>
              </a:rPr>
              <a:t>C’est quoi un décile ? </a:t>
            </a:r>
          </a:p>
          <a:p>
            <a:pPr lvl="0" algn="just" defTabSz="2241550"/>
            <a:endParaRPr lang="fr-FR" sz="1100" b="1" kern="0" dirty="0" smtClean="0">
              <a:solidFill>
                <a:srgbClr val="347290"/>
              </a:solidFill>
            </a:endParaRPr>
          </a:p>
          <a:p>
            <a:pPr lvl="0" defTabSz="2241550"/>
            <a:r>
              <a:rPr lang="fr-FR" sz="1100" kern="0" dirty="0">
                <a:solidFill>
                  <a:prstClr val="black"/>
                </a:solidFill>
              </a:rPr>
              <a:t> Le Décile correspond </a:t>
            </a:r>
            <a:r>
              <a:rPr lang="fr-FR" sz="1100" kern="0" dirty="0" smtClean="0">
                <a:solidFill>
                  <a:prstClr val="black"/>
                </a:solidFill>
              </a:rPr>
              <a:t>au classement </a:t>
            </a:r>
            <a:r>
              <a:rPr lang="fr-FR" sz="1100" kern="0" dirty="0">
                <a:solidFill>
                  <a:prstClr val="black"/>
                </a:solidFill>
              </a:rPr>
              <a:t>annuel </a:t>
            </a:r>
            <a:r>
              <a:rPr lang="fr-FR" sz="1100" kern="0" dirty="0" smtClean="0">
                <a:solidFill>
                  <a:prstClr val="black"/>
                </a:solidFill>
              </a:rPr>
              <a:t>de </a:t>
            </a:r>
            <a:r>
              <a:rPr lang="fr-FR" sz="1100" kern="0" dirty="0">
                <a:solidFill>
                  <a:prstClr val="black"/>
                </a:solidFill>
              </a:rPr>
              <a:t>votre agence. Les 10% des </a:t>
            </a:r>
            <a:r>
              <a:rPr lang="fr-FR" sz="1100" kern="0" dirty="0" smtClean="0">
                <a:solidFill>
                  <a:prstClr val="black"/>
                </a:solidFill>
              </a:rPr>
              <a:t>meilleures agences </a:t>
            </a:r>
            <a:r>
              <a:rPr lang="fr-FR" sz="1100" kern="0" dirty="0">
                <a:solidFill>
                  <a:prstClr val="black"/>
                </a:solidFill>
              </a:rPr>
              <a:t>sont dans le </a:t>
            </a:r>
            <a:r>
              <a:rPr lang="fr-FR" sz="1100" kern="0" dirty="0" smtClean="0">
                <a:solidFill>
                  <a:prstClr val="black"/>
                </a:solidFill>
              </a:rPr>
              <a:t>1</a:t>
            </a:r>
            <a:r>
              <a:rPr lang="fr-FR" sz="1100" kern="0" baseline="30000" dirty="0" smtClean="0">
                <a:solidFill>
                  <a:prstClr val="black"/>
                </a:solidFill>
              </a:rPr>
              <a:t>er</a:t>
            </a:r>
            <a:r>
              <a:rPr lang="fr-FR" sz="1100" kern="0" dirty="0" smtClean="0">
                <a:solidFill>
                  <a:prstClr val="black"/>
                </a:solidFill>
              </a:rPr>
              <a:t> décile</a:t>
            </a:r>
            <a:r>
              <a:rPr lang="fr-FR" sz="1100" kern="0" dirty="0">
                <a:solidFill>
                  <a:prstClr val="black"/>
                </a:solidFill>
              </a:rPr>
              <a:t>, les 20% dans le </a:t>
            </a:r>
            <a:r>
              <a:rPr lang="fr-FR" sz="1100" kern="0" dirty="0" smtClean="0">
                <a:solidFill>
                  <a:prstClr val="black"/>
                </a:solidFill>
              </a:rPr>
              <a:t>2</a:t>
            </a:r>
            <a:r>
              <a:rPr lang="fr-FR" sz="1100" kern="0" baseline="30000" dirty="0" smtClean="0">
                <a:solidFill>
                  <a:prstClr val="black"/>
                </a:solidFill>
              </a:rPr>
              <a:t>ème</a:t>
            </a:r>
            <a:r>
              <a:rPr lang="fr-FR" sz="1100" kern="0" dirty="0" smtClean="0">
                <a:solidFill>
                  <a:prstClr val="black"/>
                </a:solidFill>
              </a:rPr>
              <a:t> décile</a:t>
            </a:r>
            <a:r>
              <a:rPr lang="fr-FR" sz="1100" kern="0" dirty="0">
                <a:solidFill>
                  <a:prstClr val="black"/>
                </a:solidFill>
              </a:rPr>
              <a:t>, </a:t>
            </a:r>
            <a:r>
              <a:rPr lang="fr-FR" sz="1100" kern="0" dirty="0" smtClean="0">
                <a:solidFill>
                  <a:prstClr val="black"/>
                </a:solidFill>
              </a:rPr>
              <a:t>…</a:t>
            </a:r>
            <a:endParaRPr lang="fr-FR" sz="1100" kern="0" dirty="0">
              <a:solidFill>
                <a:prstClr val="black"/>
              </a:solidFill>
            </a:endParaRPr>
          </a:p>
          <a:p>
            <a:pPr lvl="0" defTabSz="2241550"/>
            <a:endParaRPr lang="fr-FR" sz="1100" kern="0" dirty="0">
              <a:solidFill>
                <a:prstClr val="black"/>
              </a:solidFill>
            </a:endParaRPr>
          </a:p>
        </p:txBody>
      </p:sp>
      <p:sp>
        <p:nvSpPr>
          <p:cNvPr id="30" name="Flèche droite 29"/>
          <p:cNvSpPr/>
          <p:nvPr/>
        </p:nvSpPr>
        <p:spPr>
          <a:xfrm rot="5400000" flipH="1" flipV="1">
            <a:off x="8747423" y="4408960"/>
            <a:ext cx="315904" cy="298933"/>
          </a:xfrm>
          <a:prstGeom prst="rightArrow">
            <a:avLst/>
          </a:prstGeom>
          <a:solidFill>
            <a:srgbClr val="C72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7505A3-A2B1-4521-9AEA-852C0DDF1169}"/>
              </a:ext>
            </a:extLst>
          </p:cNvPr>
          <p:cNvSpPr/>
          <p:nvPr/>
        </p:nvSpPr>
        <p:spPr>
          <a:xfrm>
            <a:off x="4763245" y="5610230"/>
            <a:ext cx="3312368" cy="1028696"/>
          </a:xfrm>
          <a:prstGeom prst="rect">
            <a:avLst/>
          </a:prstGeom>
          <a:solidFill>
            <a:srgbClr val="A89C86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26F65D1-2BDB-4EFE-90E1-4BC280DE56E3}"/>
              </a:ext>
            </a:extLst>
          </p:cNvPr>
          <p:cNvSpPr txBox="1"/>
          <p:nvPr/>
        </p:nvSpPr>
        <p:spPr>
          <a:xfrm>
            <a:off x="5248338" y="5742896"/>
            <a:ext cx="2764815" cy="7694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lvl="0" algn="just" defTabSz="2241550"/>
            <a:r>
              <a:rPr lang="fr-FR" sz="1100" kern="0" dirty="0" smtClean="0">
                <a:solidFill>
                  <a:srgbClr val="347290"/>
                </a:solidFill>
              </a:rPr>
              <a:t>Le </a:t>
            </a:r>
            <a:r>
              <a:rPr lang="fr-FR" sz="1100" kern="0" dirty="0">
                <a:solidFill>
                  <a:srgbClr val="347290"/>
                </a:solidFill>
              </a:rPr>
              <a:t>rouge signifie que l’agence est au-dessus de la moyenne CEGEE. </a:t>
            </a:r>
            <a:r>
              <a:rPr lang="fr-FR" sz="1100" kern="0" dirty="0" smtClean="0">
                <a:solidFill>
                  <a:srgbClr val="347290"/>
                </a:solidFill>
              </a:rPr>
              <a:t>Le </a:t>
            </a:r>
            <a:r>
              <a:rPr lang="fr-FR" sz="1100" kern="0" dirty="0">
                <a:solidFill>
                  <a:srgbClr val="347290"/>
                </a:solidFill>
              </a:rPr>
              <a:t>vert est par conséquent si l’agence est en </a:t>
            </a:r>
            <a:r>
              <a:rPr lang="fr-FR" sz="1100" kern="0" dirty="0" smtClean="0">
                <a:solidFill>
                  <a:srgbClr val="347290"/>
                </a:solidFill>
              </a:rPr>
              <a:t>dessous de </a:t>
            </a:r>
            <a:r>
              <a:rPr lang="fr-FR" sz="1100" kern="0" dirty="0">
                <a:solidFill>
                  <a:srgbClr val="347290"/>
                </a:solidFill>
              </a:rPr>
              <a:t>la moyenne </a:t>
            </a:r>
            <a:r>
              <a:rPr lang="fr-FR" sz="1100" kern="0" dirty="0" smtClean="0">
                <a:solidFill>
                  <a:srgbClr val="347290"/>
                </a:solidFill>
              </a:rPr>
              <a:t>CEGEE.</a:t>
            </a:r>
            <a:endParaRPr lang="fr-FR" sz="1100" kern="0" dirty="0">
              <a:solidFill>
                <a:srgbClr val="347290"/>
              </a:solidFill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6271" y="5687108"/>
            <a:ext cx="588043" cy="611409"/>
          </a:xfrm>
          <a:prstGeom prst="rect">
            <a:avLst/>
          </a:prstGeom>
        </p:spPr>
      </p:pic>
      <p:sp>
        <p:nvSpPr>
          <p:cNvPr id="27" name="Flèche droite 26"/>
          <p:cNvSpPr/>
          <p:nvPr/>
        </p:nvSpPr>
        <p:spPr>
          <a:xfrm rot="5400000" flipH="1" flipV="1">
            <a:off x="7215827" y="4834572"/>
            <a:ext cx="1324050" cy="246305"/>
          </a:xfrm>
          <a:prstGeom prst="rightArrow">
            <a:avLst/>
          </a:prstGeom>
          <a:solidFill>
            <a:srgbClr val="C72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74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 rot="10800000">
            <a:off x="10102412" y="99642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35074" y="1321992"/>
            <a:ext cx="9109076" cy="48381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482078" y="1490502"/>
            <a:ext cx="8723806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Dans la partie inférieure de l’onglet « Fiche PDV », vous </a:t>
            </a:r>
            <a:r>
              <a:rPr lang="fr-FR" sz="1600" b="1" dirty="0" smtClean="0">
                <a:solidFill>
                  <a:srgbClr val="F44336"/>
                </a:solidFill>
              </a:rPr>
              <a:t>visualisez le détail des remises commerciales par grandes familles de tarification </a:t>
            </a:r>
            <a:r>
              <a:rPr lang="fr-FR" sz="1600" dirty="0"/>
              <a:t>(bancarisation et gestion courante, agios, crédits, titres, …) </a:t>
            </a:r>
            <a:r>
              <a:rPr lang="fr-FR" sz="1600" b="1" dirty="0" smtClean="0">
                <a:solidFill>
                  <a:srgbClr val="F44336"/>
                </a:solidFill>
              </a:rPr>
              <a:t>: </a:t>
            </a:r>
            <a:endParaRPr lang="fr-FR" sz="1600" b="1" dirty="0">
              <a:solidFill>
                <a:srgbClr val="F44336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07505A3-A2B1-4521-9AEA-852C0DDF1169}"/>
              </a:ext>
            </a:extLst>
          </p:cNvPr>
          <p:cNvSpPr/>
          <p:nvPr/>
        </p:nvSpPr>
        <p:spPr>
          <a:xfrm>
            <a:off x="8732542" y="4581529"/>
            <a:ext cx="3312368" cy="1438111"/>
          </a:xfrm>
          <a:prstGeom prst="rect">
            <a:avLst/>
          </a:prstGeom>
          <a:solidFill>
            <a:srgbClr val="A89C86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26F65D1-2BDB-4EFE-90E1-4BC280DE56E3}"/>
              </a:ext>
            </a:extLst>
          </p:cNvPr>
          <p:cNvSpPr txBox="1"/>
          <p:nvPr/>
        </p:nvSpPr>
        <p:spPr>
          <a:xfrm>
            <a:off x="8912835" y="4990421"/>
            <a:ext cx="3024336" cy="93871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lvl="0" algn="just" defTabSz="2241550"/>
            <a:endParaRPr lang="fr-FR" sz="1100" b="1" kern="0" dirty="0">
              <a:solidFill>
                <a:srgbClr val="347290"/>
              </a:solidFill>
            </a:endParaRPr>
          </a:p>
          <a:p>
            <a:pPr lvl="0" algn="just" defTabSz="2241550"/>
            <a:r>
              <a:rPr lang="fr-FR" sz="1100" b="1" kern="0" dirty="0" smtClean="0">
                <a:solidFill>
                  <a:srgbClr val="347290"/>
                </a:solidFill>
              </a:rPr>
              <a:t>Pour réduire le montant des remises accordées, je travaille en priorité sur les lignes </a:t>
            </a:r>
            <a:r>
              <a:rPr lang="fr-FR" sz="1100" b="1" u="sng" kern="0" dirty="0" smtClean="0">
                <a:solidFill>
                  <a:srgbClr val="347290"/>
                </a:solidFill>
              </a:rPr>
              <a:t>avec un montant facturé et un montant remisé important.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45093" y="4563818"/>
            <a:ext cx="588043" cy="61140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393180" y="4740100"/>
            <a:ext cx="2254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2241550"/>
            <a:r>
              <a:rPr lang="fr-FR" b="1" kern="0" dirty="0">
                <a:solidFill>
                  <a:srgbClr val="347290"/>
                </a:solidFill>
              </a:rPr>
              <a:t>Bonnes pratiques : </a:t>
            </a:r>
          </a:p>
        </p:txBody>
      </p:sp>
      <p:sp>
        <p:nvSpPr>
          <p:cNvPr id="28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4570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 suivi des remises commerciales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L’o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nglet « Fiche PDV » (2/2).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7505A3-A2B1-4521-9AEA-852C0DDF1169}"/>
              </a:ext>
            </a:extLst>
          </p:cNvPr>
          <p:cNvSpPr/>
          <p:nvPr/>
        </p:nvSpPr>
        <p:spPr>
          <a:xfrm>
            <a:off x="8766689" y="2118633"/>
            <a:ext cx="2306695" cy="1173207"/>
          </a:xfrm>
          <a:prstGeom prst="rect">
            <a:avLst/>
          </a:prstGeom>
          <a:solidFill>
            <a:srgbClr val="A89C86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26F65D1-2BDB-4EFE-90E1-4BC280DE56E3}"/>
              </a:ext>
            </a:extLst>
          </p:cNvPr>
          <p:cNvSpPr txBox="1"/>
          <p:nvPr/>
        </p:nvSpPr>
        <p:spPr>
          <a:xfrm>
            <a:off x="8814815" y="2190640"/>
            <a:ext cx="2093977" cy="110799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lvl="0" algn="just" defTabSz="2241550"/>
            <a:r>
              <a:rPr lang="fr-FR" sz="1100" kern="0" dirty="0" smtClean="0">
                <a:solidFill>
                  <a:prstClr val="black"/>
                </a:solidFill>
              </a:rPr>
              <a:t> La colonne « </a:t>
            </a:r>
            <a:r>
              <a:rPr lang="fr-FR" sz="1100" kern="0" dirty="0" smtClean="0">
                <a:solidFill>
                  <a:prstClr val="black"/>
                </a:solidFill>
              </a:rPr>
              <a:t>Moyenne du 1</a:t>
            </a:r>
            <a:r>
              <a:rPr lang="fr-FR" sz="1100" kern="0" baseline="30000" dirty="0" smtClean="0">
                <a:solidFill>
                  <a:prstClr val="black"/>
                </a:solidFill>
              </a:rPr>
              <a:t>er</a:t>
            </a:r>
            <a:r>
              <a:rPr lang="fr-FR" sz="1100" kern="0" dirty="0" smtClean="0">
                <a:solidFill>
                  <a:prstClr val="black"/>
                </a:solidFill>
              </a:rPr>
              <a:t> </a:t>
            </a:r>
            <a:r>
              <a:rPr lang="fr-FR" sz="1100" kern="0" dirty="0" smtClean="0">
                <a:solidFill>
                  <a:prstClr val="black"/>
                </a:solidFill>
              </a:rPr>
              <a:t>décile » vous indique le taux de de remise moyen des agences du 1</a:t>
            </a:r>
            <a:r>
              <a:rPr lang="fr-FR" sz="1100" kern="0" baseline="30000" dirty="0" smtClean="0">
                <a:solidFill>
                  <a:prstClr val="black"/>
                </a:solidFill>
              </a:rPr>
              <a:t>er</a:t>
            </a:r>
            <a:r>
              <a:rPr lang="fr-FR" sz="1100" kern="0" dirty="0" smtClean="0">
                <a:solidFill>
                  <a:prstClr val="black"/>
                </a:solidFill>
              </a:rPr>
              <a:t> décile sur chacune des lignes de tarification.</a:t>
            </a:r>
            <a:endParaRPr lang="fr-FR" sz="1100" kern="0" dirty="0">
              <a:solidFill>
                <a:prstClr val="black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2376" y="2343149"/>
            <a:ext cx="7041132" cy="4191001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474035" y="2310066"/>
            <a:ext cx="3747669" cy="36094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Flèche droite 24"/>
          <p:cNvSpPr/>
          <p:nvPr/>
        </p:nvSpPr>
        <p:spPr>
          <a:xfrm>
            <a:off x="1091059" y="2308728"/>
            <a:ext cx="288032" cy="324036"/>
          </a:xfrm>
          <a:prstGeom prst="rightArrow">
            <a:avLst/>
          </a:prstGeom>
          <a:solidFill>
            <a:srgbClr val="C72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1" name="Flèche droite 20"/>
          <p:cNvSpPr/>
          <p:nvPr/>
        </p:nvSpPr>
        <p:spPr>
          <a:xfrm rot="10800000">
            <a:off x="8686799" y="2420938"/>
            <a:ext cx="169011" cy="148963"/>
          </a:xfrm>
          <a:prstGeom prst="rightArrow">
            <a:avLst/>
          </a:prstGeom>
          <a:solidFill>
            <a:srgbClr val="C72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075613" y="2307018"/>
            <a:ext cx="581187" cy="36094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945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35074" y="1321992"/>
            <a:ext cx="9109076" cy="48381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0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482078" y="1490502"/>
            <a:ext cx="8723806" cy="246221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Dans cet onglet, en sélectionnant votre entité, vous pouvez visualiser les résultats par grande famille de tarification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Total</a:t>
            </a: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Bancarisation &amp; Gestion courante,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Services clients divers,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Agios,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Crédits,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Opérations internationales,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Titres. </a:t>
            </a:r>
            <a:endParaRPr lang="fr-FR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1600" b="1" dirty="0" smtClean="0"/>
              <a:t> </a:t>
            </a:r>
            <a:endParaRPr lang="fr-FR" sz="1600" b="1" dirty="0">
              <a:solidFill>
                <a:srgbClr val="F44336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127" y="3854177"/>
            <a:ext cx="8391859" cy="219433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431684" y="4039244"/>
            <a:ext cx="3747669" cy="36094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Flèche droite 21"/>
          <p:cNvSpPr/>
          <p:nvPr/>
        </p:nvSpPr>
        <p:spPr>
          <a:xfrm>
            <a:off x="1072771" y="4040980"/>
            <a:ext cx="288032" cy="324036"/>
          </a:xfrm>
          <a:prstGeom prst="rightArrow">
            <a:avLst/>
          </a:prstGeom>
          <a:solidFill>
            <a:srgbClr val="C72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47207" y="4035233"/>
            <a:ext cx="3509209" cy="58439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887401" y="370332"/>
            <a:ext cx="44570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suivi des remises commerciales – 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L’o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nglet « Synthèse PDV ».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7505A3-A2B1-4521-9AEA-852C0DDF1169}"/>
              </a:ext>
            </a:extLst>
          </p:cNvPr>
          <p:cNvSpPr/>
          <p:nvPr/>
        </p:nvSpPr>
        <p:spPr>
          <a:xfrm>
            <a:off x="7799092" y="2686055"/>
            <a:ext cx="3312368" cy="1028696"/>
          </a:xfrm>
          <a:prstGeom prst="rect">
            <a:avLst/>
          </a:prstGeom>
          <a:solidFill>
            <a:srgbClr val="A89C86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26F65D1-2BDB-4EFE-90E1-4BC280DE56E3}"/>
              </a:ext>
            </a:extLst>
          </p:cNvPr>
          <p:cNvSpPr txBox="1"/>
          <p:nvPr/>
        </p:nvSpPr>
        <p:spPr>
          <a:xfrm>
            <a:off x="8284185" y="2818721"/>
            <a:ext cx="2764815" cy="7694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lvl="0" algn="just" defTabSz="2241550"/>
            <a:r>
              <a:rPr lang="fr-FR" sz="1100" kern="0" dirty="0" smtClean="0">
                <a:solidFill>
                  <a:srgbClr val="347290"/>
                </a:solidFill>
              </a:rPr>
              <a:t>Le </a:t>
            </a:r>
            <a:r>
              <a:rPr lang="fr-FR" sz="1100" kern="0" dirty="0">
                <a:solidFill>
                  <a:srgbClr val="347290"/>
                </a:solidFill>
              </a:rPr>
              <a:t>rouge signifie que l’agence est au-dessus de la moyenne CEGEE. </a:t>
            </a:r>
            <a:r>
              <a:rPr lang="fr-FR" sz="1100" kern="0" dirty="0" smtClean="0">
                <a:solidFill>
                  <a:srgbClr val="347290"/>
                </a:solidFill>
              </a:rPr>
              <a:t>Le </a:t>
            </a:r>
            <a:r>
              <a:rPr lang="fr-FR" sz="1100" kern="0" dirty="0">
                <a:solidFill>
                  <a:srgbClr val="347290"/>
                </a:solidFill>
              </a:rPr>
              <a:t>vert est par conséquent si l’agence est en </a:t>
            </a:r>
            <a:r>
              <a:rPr lang="fr-FR" sz="1100" kern="0" dirty="0" smtClean="0">
                <a:solidFill>
                  <a:srgbClr val="347290"/>
                </a:solidFill>
              </a:rPr>
              <a:t>dessous de </a:t>
            </a:r>
            <a:r>
              <a:rPr lang="fr-FR" sz="1100" kern="0" dirty="0">
                <a:solidFill>
                  <a:srgbClr val="347290"/>
                </a:solidFill>
              </a:rPr>
              <a:t>la moyenne </a:t>
            </a:r>
            <a:r>
              <a:rPr lang="fr-FR" sz="1100" kern="0" dirty="0" smtClean="0">
                <a:solidFill>
                  <a:srgbClr val="347290"/>
                </a:solidFill>
              </a:rPr>
              <a:t>CEGEE.</a:t>
            </a:r>
            <a:endParaRPr lang="fr-FR" sz="1100" kern="0" dirty="0">
              <a:solidFill>
                <a:srgbClr val="34729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02118" y="2762933"/>
            <a:ext cx="588043" cy="611409"/>
          </a:xfrm>
          <a:prstGeom prst="rect">
            <a:avLst/>
          </a:prstGeom>
        </p:spPr>
      </p:pic>
      <p:sp>
        <p:nvSpPr>
          <p:cNvPr id="24" name="Flèche droite 23"/>
          <p:cNvSpPr/>
          <p:nvPr/>
        </p:nvSpPr>
        <p:spPr>
          <a:xfrm rot="5400000">
            <a:off x="9380538" y="3849688"/>
            <a:ext cx="618272" cy="160337"/>
          </a:xfrm>
          <a:prstGeom prst="rightArrow">
            <a:avLst/>
          </a:prstGeom>
          <a:solidFill>
            <a:srgbClr val="C72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3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0" ma:contentTypeDescription="Create a new document." ma:contentTypeScope="" ma:versionID="03c4ccee553eb1451b06100a6525a0ce">
  <xsd:schema xmlns:xsd="http://www.w3.org/2001/XMLSchema" xmlns:xs="http://www.w3.org/2001/XMLSchema" xmlns:p="http://schemas.microsoft.com/office/2006/metadata/properties" xmlns:ns3="3edcd01c-fa64-4670-bc4f-9984a77729ad" targetNamespace="http://schemas.microsoft.com/office/2006/metadata/properties" ma:root="true" ma:fieldsID="7a300ed33c241031652a832fae683c65" ns3:_="">
    <xsd:import namespace="3edcd01c-fa64-4670-bc4f-9984a77729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57EBB59F-BFF8-4DDB-84C6-99A9588589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2C61B9-A7AB-44A9-BA6A-358DAC7E0A5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edcd01c-fa64-4670-bc4f-9984a77729ad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DCDE614-1B8B-41DF-A7BF-40C3E7B9F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CC04AE7-04A0-4A82-ADA8-C3FBEB282CF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9732</TotalTime>
  <Words>321</Words>
  <Application>Microsoft Office PowerPoint</Application>
  <PresentationFormat>Grand écran</PresentationFormat>
  <Paragraphs>54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ＭＳ Ｐゴシック</vt:lpstr>
      <vt:lpstr>Arial</vt:lpstr>
      <vt:lpstr>Arial Narrow</vt:lpstr>
      <vt:lpstr>Segoe UI</vt:lpstr>
      <vt:lpstr>Segoe UI Light</vt:lpstr>
      <vt:lpstr>Segoe UI Semibold</vt:lpstr>
      <vt:lpstr>Wingdings</vt:lpstr>
      <vt:lpstr>Wingdings 2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Jerome BESTEL;Slidor</dc:creator>
  <cp:keywords>PowerPoint, Glide, Slidor</cp:keywords>
  <cp:lastModifiedBy>RIVIERE Alexandra [CEGEE]</cp:lastModifiedBy>
  <cp:revision>805</cp:revision>
  <dcterms:created xsi:type="dcterms:W3CDTF">2018-11-08T16:43:29Z</dcterms:created>
  <dcterms:modified xsi:type="dcterms:W3CDTF">2020-07-01T12:47:46Z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didier.raik@cegee.caisse-epargne.fr</vt:lpwstr>
  </property>
  <property fmtid="{D5CDD505-2E9C-101B-9397-08002B2CF9AE}" pid="5" name="MSIP_Label_48a19f0c-bea1-442e-a475-ed109d9ec508_SetDate">
    <vt:lpwstr>2020-04-01T12:41:55.1307967Z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0x010100D5BC222503CE594E96A8A70B1703BBD9</vt:lpwstr>
  </property>
</Properties>
</file>