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70" r:id="rId5"/>
    <p:sldId id="293" r:id="rId6"/>
    <p:sldId id="277" r:id="rId7"/>
    <p:sldId id="290" r:id="rId8"/>
    <p:sldId id="295" r:id="rId9"/>
    <p:sldId id="311" r:id="rId10"/>
    <p:sldId id="306" r:id="rId11"/>
    <p:sldId id="312" r:id="rId12"/>
    <p:sldId id="301" r:id="rId13"/>
    <p:sldId id="319" r:id="rId14"/>
    <p:sldId id="298" r:id="rId15"/>
    <p:sldId id="297" r:id="rId16"/>
    <p:sldId id="315" r:id="rId17"/>
    <p:sldId id="316" r:id="rId18"/>
    <p:sldId id="318" r:id="rId19"/>
    <p:sldId id="317" r:id="rId20"/>
    <p:sldId id="299" r:id="rId21"/>
    <p:sldId id="320" r:id="rId22"/>
    <p:sldId id="323" r:id="rId23"/>
    <p:sldId id="324" r:id="rId24"/>
    <p:sldId id="321" r:id="rId25"/>
    <p:sldId id="308" r:id="rId26"/>
    <p:sldId id="326" r:id="rId27"/>
    <p:sldId id="309" r:id="rId28"/>
    <p:sldId id="328" r:id="rId29"/>
    <p:sldId id="329" r:id="rId30"/>
    <p:sldId id="273" r:id="rId3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961" autoAdjust="0"/>
  </p:normalViewPr>
  <p:slideViewPr>
    <p:cSldViewPr showGuides="1">
      <p:cViewPr varScale="1">
        <p:scale>
          <a:sx n="105" d="100"/>
          <a:sy n="105" d="100"/>
        </p:scale>
        <p:origin x="1794" y="78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30480" lvl="0" indent="0" algn="just" defTabSz="914400" rtl="0" eaLnBrk="1" fontAlgn="auto" latinLnBrk="0" hangingPunct="1">
              <a:lnSpc>
                <a:spcPct val="1167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spc="-45" dirty="0" smtClean="0">
                <a:solidFill>
                  <a:srgbClr val="231F20"/>
                </a:solidFill>
                <a:cs typeface="Calibri"/>
              </a:rPr>
              <a:t>Le </a:t>
            </a:r>
            <a:r>
              <a:rPr lang="fr-FR" sz="1200" spc="-55" dirty="0" smtClean="0">
                <a:solidFill>
                  <a:srgbClr val="231F20"/>
                </a:solidFill>
                <a:cs typeface="Calibri"/>
              </a:rPr>
              <a:t>PER </a:t>
            </a:r>
            <a:r>
              <a:rPr lang="fr-FR" sz="1200" spc="-30" dirty="0" smtClean="0">
                <a:solidFill>
                  <a:srgbClr val="231F20"/>
                </a:solidFill>
                <a:cs typeface="Calibri"/>
              </a:rPr>
              <a:t>se </a:t>
            </a:r>
            <a:r>
              <a:rPr lang="fr-FR" sz="1200" spc="-50" dirty="0" smtClean="0">
                <a:solidFill>
                  <a:srgbClr val="231F20"/>
                </a:solidFill>
                <a:cs typeface="Calibri"/>
              </a:rPr>
              <a:t>décline </a:t>
            </a:r>
            <a:r>
              <a:rPr lang="fr-FR" sz="1200" spc="-45" dirty="0" smtClean="0">
                <a:solidFill>
                  <a:srgbClr val="231F20"/>
                </a:solidFill>
                <a:cs typeface="Calibri"/>
              </a:rPr>
              <a:t>sous </a:t>
            </a:r>
            <a:r>
              <a:rPr lang="fr-FR" sz="1200" spc="-65" dirty="0" smtClean="0">
                <a:solidFill>
                  <a:srgbClr val="231F20"/>
                </a:solidFill>
                <a:cs typeface="Calibri"/>
              </a:rPr>
              <a:t>3 formes </a:t>
            </a:r>
            <a:r>
              <a:rPr lang="fr-FR" sz="1200" spc="-50" dirty="0" smtClean="0">
                <a:solidFill>
                  <a:srgbClr val="231F20"/>
                </a:solidFill>
                <a:cs typeface="Calibri"/>
              </a:rPr>
              <a:t>: </a:t>
            </a:r>
          </a:p>
          <a:p>
            <a:pPr marR="30480" algn="just">
              <a:lnSpc>
                <a:spcPct val="116700"/>
              </a:lnSpc>
              <a:spcBef>
                <a:spcPts val="600"/>
              </a:spcBef>
            </a:pPr>
            <a:r>
              <a:rPr lang="fr-FR" sz="1200" spc="-85" dirty="0" smtClean="0">
                <a:solidFill>
                  <a:srgbClr val="231F20"/>
                </a:solidFill>
                <a:cs typeface="Calibri"/>
              </a:rPr>
              <a:t> </a:t>
            </a:r>
            <a:r>
              <a:rPr lang="fr-FR" sz="1200" spc="-55" dirty="0" smtClean="0">
                <a:solidFill>
                  <a:srgbClr val="231F20"/>
                </a:solidFill>
                <a:cs typeface="Calibri"/>
              </a:rPr>
              <a:t>PER </a:t>
            </a:r>
            <a:r>
              <a:rPr lang="fr-FR" sz="1200" spc="-50" dirty="0" smtClean="0">
                <a:solidFill>
                  <a:srgbClr val="231F20"/>
                </a:solidFill>
                <a:cs typeface="Calibri"/>
              </a:rPr>
              <a:t>individuel</a:t>
            </a:r>
            <a:r>
              <a:rPr lang="fr-FR" sz="1200" spc="-60" dirty="0" smtClean="0">
                <a:solidFill>
                  <a:srgbClr val="231F20"/>
                </a:solidFill>
                <a:cs typeface="Calibri"/>
              </a:rPr>
              <a:t> (</a:t>
            </a:r>
            <a:r>
              <a:rPr lang="fr-FR" sz="1200" spc="-60" dirty="0" err="1" smtClean="0">
                <a:solidFill>
                  <a:srgbClr val="231F20"/>
                </a:solidFill>
                <a:cs typeface="Calibri"/>
              </a:rPr>
              <a:t>PERi</a:t>
            </a:r>
            <a:r>
              <a:rPr lang="fr-FR" sz="1200" spc="-60" dirty="0" smtClean="0">
                <a:solidFill>
                  <a:srgbClr val="231F20"/>
                </a:solidFill>
                <a:cs typeface="Calibri"/>
              </a:rPr>
              <a:t>)</a:t>
            </a:r>
          </a:p>
          <a:p>
            <a:pPr marR="30480" algn="just">
              <a:lnSpc>
                <a:spcPct val="116700"/>
              </a:lnSpc>
              <a:spcBef>
                <a:spcPts val="600"/>
              </a:spcBef>
            </a:pPr>
            <a:r>
              <a:rPr lang="fr-FR" sz="1200" spc="-25" dirty="0" smtClean="0">
                <a:solidFill>
                  <a:srgbClr val="231F20"/>
                </a:solidFill>
                <a:cs typeface="Calibri"/>
              </a:rPr>
              <a:t>deux </a:t>
            </a:r>
            <a:r>
              <a:rPr lang="fr-FR" sz="1200" spc="-55" dirty="0" smtClean="0">
                <a:solidFill>
                  <a:srgbClr val="231F20"/>
                </a:solidFill>
                <a:cs typeface="Calibri"/>
              </a:rPr>
              <a:t>PER d'entreprise :</a:t>
            </a:r>
          </a:p>
          <a:p>
            <a:pPr marR="30480" lvl="1" algn="just">
              <a:lnSpc>
                <a:spcPct val="116700"/>
              </a:lnSpc>
              <a:spcBef>
                <a:spcPts val="300"/>
              </a:spcBef>
            </a:pPr>
            <a:r>
              <a:rPr lang="fr-FR" sz="1200" spc="-35" dirty="0" smtClean="0">
                <a:solidFill>
                  <a:srgbClr val="231F20"/>
                </a:solidFill>
                <a:cs typeface="Calibri"/>
              </a:rPr>
              <a:t>le </a:t>
            </a:r>
            <a:r>
              <a:rPr lang="fr-FR" sz="1200" spc="-55" dirty="0" smtClean="0">
                <a:solidFill>
                  <a:srgbClr val="231F20"/>
                </a:solidFill>
                <a:cs typeface="Calibri"/>
              </a:rPr>
              <a:t>PER </a:t>
            </a:r>
            <a:r>
              <a:rPr lang="fr-FR" sz="1200" spc="-35" dirty="0" smtClean="0">
                <a:solidFill>
                  <a:srgbClr val="231F20"/>
                </a:solidFill>
                <a:cs typeface="Calibri"/>
              </a:rPr>
              <a:t>collectif </a:t>
            </a:r>
            <a:r>
              <a:rPr lang="fr-FR" sz="1200" spc="155" dirty="0" smtClean="0">
                <a:solidFill>
                  <a:srgbClr val="231F20"/>
                </a:solidFill>
                <a:cs typeface="Calibri"/>
              </a:rPr>
              <a:t> (</a:t>
            </a:r>
            <a:r>
              <a:rPr lang="fr-FR" sz="1200" spc="155" dirty="0" err="1" smtClean="0">
                <a:solidFill>
                  <a:srgbClr val="231F20"/>
                </a:solidFill>
                <a:cs typeface="Calibri"/>
              </a:rPr>
              <a:t>PERCol</a:t>
            </a:r>
            <a:r>
              <a:rPr lang="fr-FR" sz="1200" spc="155" dirty="0" smtClean="0">
                <a:solidFill>
                  <a:srgbClr val="231F20"/>
                </a:solidFill>
                <a:cs typeface="Calibri"/>
              </a:rPr>
              <a:t>)</a:t>
            </a:r>
          </a:p>
          <a:p>
            <a:pPr marR="30480" lvl="1" algn="just">
              <a:lnSpc>
                <a:spcPct val="116700"/>
              </a:lnSpc>
              <a:spcBef>
                <a:spcPts val="300"/>
              </a:spcBef>
            </a:pPr>
            <a:r>
              <a:rPr lang="fr-FR" sz="1200" spc="-30" dirty="0" smtClean="0">
                <a:solidFill>
                  <a:srgbClr val="231F20"/>
                </a:solidFill>
                <a:cs typeface="Calibri"/>
              </a:rPr>
              <a:t>le </a:t>
            </a:r>
            <a:r>
              <a:rPr lang="fr-FR" sz="1200" spc="-50" dirty="0" smtClean="0">
                <a:solidFill>
                  <a:srgbClr val="231F20"/>
                </a:solidFill>
                <a:cs typeface="Calibri"/>
              </a:rPr>
              <a:t>PER </a:t>
            </a:r>
            <a:r>
              <a:rPr lang="fr-FR" sz="1200" spc="-40" dirty="0" smtClean="0">
                <a:solidFill>
                  <a:srgbClr val="231F20"/>
                </a:solidFill>
                <a:cs typeface="Calibri"/>
              </a:rPr>
              <a:t>obligatoire (</a:t>
            </a:r>
            <a:r>
              <a:rPr lang="fr-FR" sz="1200" spc="-40" dirty="0" err="1" smtClean="0">
                <a:solidFill>
                  <a:srgbClr val="231F20"/>
                </a:solidFill>
                <a:cs typeface="Calibri"/>
              </a:rPr>
              <a:t>PERo</a:t>
            </a:r>
            <a:r>
              <a:rPr lang="fr-FR" sz="1200" spc="-40" dirty="0" smtClean="0">
                <a:solidFill>
                  <a:srgbClr val="231F20"/>
                </a:solidFill>
                <a:cs typeface="Calibri"/>
              </a:rPr>
              <a:t>)</a:t>
            </a:r>
          </a:p>
          <a:p>
            <a:pPr marR="30480" algn="just">
              <a:lnSpc>
                <a:spcPct val="116700"/>
              </a:lnSpc>
            </a:pPr>
            <a:r>
              <a:rPr lang="fr-FR" sz="1200" spc="-10" dirty="0" smtClean="0">
                <a:solidFill>
                  <a:srgbClr val="231F20"/>
                </a:solidFill>
                <a:cs typeface="Calibri"/>
              </a:rPr>
              <a:t>Le PER </a:t>
            </a:r>
            <a:r>
              <a:rPr lang="fr-FR" sz="1200" spc="-60" dirty="0" smtClean="0">
                <a:solidFill>
                  <a:srgbClr val="231F20"/>
                </a:solidFill>
                <a:cs typeface="Calibri"/>
              </a:rPr>
              <a:t>peut </a:t>
            </a:r>
            <a:r>
              <a:rPr lang="fr-FR" sz="1200" spc="-55" dirty="0" smtClean="0">
                <a:solidFill>
                  <a:srgbClr val="231F20"/>
                </a:solidFill>
                <a:cs typeface="Calibri"/>
              </a:rPr>
              <a:t>être </a:t>
            </a:r>
            <a:r>
              <a:rPr lang="fr-FR" sz="1200" spc="-30" dirty="0" smtClean="0">
                <a:solidFill>
                  <a:srgbClr val="231F20"/>
                </a:solidFill>
                <a:cs typeface="Calibri"/>
              </a:rPr>
              <a:t>adossé :</a:t>
            </a:r>
          </a:p>
          <a:p>
            <a:pPr marR="30480" algn="just">
              <a:lnSpc>
                <a:spcPct val="116700"/>
              </a:lnSpc>
              <a:spcBef>
                <a:spcPts val="600"/>
              </a:spcBef>
            </a:pPr>
            <a:r>
              <a:rPr lang="fr-FR" sz="1200" spc="-85" dirty="0" smtClean="0">
                <a:solidFill>
                  <a:srgbClr val="231F20"/>
                </a:solidFill>
                <a:cs typeface="Calibri"/>
              </a:rPr>
              <a:t>soit à un compte titre, comme le </a:t>
            </a:r>
            <a:r>
              <a:rPr lang="fr-FR" sz="1200" spc="-85" dirty="0" err="1" smtClean="0">
                <a:solidFill>
                  <a:srgbClr val="231F20"/>
                </a:solidFill>
                <a:cs typeface="Calibri"/>
              </a:rPr>
              <a:t>PERCol</a:t>
            </a:r>
            <a:r>
              <a:rPr lang="fr-FR" sz="1200" spc="-85" dirty="0" smtClean="0">
                <a:solidFill>
                  <a:srgbClr val="231F20"/>
                </a:solidFill>
                <a:cs typeface="Calibri"/>
              </a:rPr>
              <a:t> de NIE</a:t>
            </a:r>
          </a:p>
          <a:p>
            <a:pPr marR="30480" algn="just">
              <a:lnSpc>
                <a:spcPct val="116700"/>
              </a:lnSpc>
              <a:spcBef>
                <a:spcPts val="600"/>
              </a:spcBef>
            </a:pPr>
            <a:r>
              <a:rPr lang="fr-FR" sz="1200" spc="-85" dirty="0" smtClean="0">
                <a:solidFill>
                  <a:srgbClr val="231F20"/>
                </a:solidFill>
                <a:cs typeface="Calibri"/>
              </a:rPr>
              <a:t> soit à un contrat d’assurance vie, comme le PER Individuel </a:t>
            </a:r>
            <a:r>
              <a:rPr lang="fr-FR" sz="1200" spc="-85" dirty="0" err="1" smtClean="0">
                <a:solidFill>
                  <a:srgbClr val="231F20"/>
                </a:solidFill>
                <a:cs typeface="Calibri"/>
              </a:rPr>
              <a:t>Millevie</a:t>
            </a:r>
            <a:r>
              <a:rPr lang="fr-FR" sz="1200" spc="-85" dirty="0" smtClean="0">
                <a:solidFill>
                  <a:srgbClr val="231F20"/>
                </a:solidFill>
                <a:cs typeface="Calibri"/>
              </a:rPr>
              <a:t> PER de BPCE Vie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3607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11" Type="http://schemas.openxmlformats.org/officeDocument/2006/relationships/image" Target="../media/image14.jpeg"/><Relationship Id="rId5" Type="http://schemas.openxmlformats.org/officeDocument/2006/relationships/image" Target="../media/image10.jpeg"/><Relationship Id="rId10" Type="http://schemas.openxmlformats.org/officeDocument/2006/relationships/image" Target="../media/image4.png"/><Relationship Id="rId4" Type="http://schemas.openxmlformats.org/officeDocument/2006/relationships/image" Target="../media/image9.jpg"/><Relationship Id="rId9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 userDrawn="1"/>
        </p:nvGrpSpPr>
        <p:grpSpPr>
          <a:xfrm>
            <a:off x="159688" y="1340768"/>
            <a:ext cx="8884920" cy="4725028"/>
            <a:chOff x="159688" y="1340768"/>
            <a:chExt cx="8884920" cy="4725028"/>
          </a:xfrm>
        </p:grpSpPr>
        <p:sp>
          <p:nvSpPr>
            <p:cNvPr id="9" name="Rectangle 8"/>
            <p:cNvSpPr/>
            <p:nvPr/>
          </p:nvSpPr>
          <p:spPr>
            <a:xfrm>
              <a:off x="159688" y="1431434"/>
              <a:ext cx="8884920" cy="4632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988"/>
            <a:stretch/>
          </p:blipFill>
          <p:spPr>
            <a:xfrm>
              <a:off x="462816" y="1447771"/>
              <a:ext cx="3757113" cy="1853639"/>
            </a:xfrm>
            <a:prstGeom prst="rect">
              <a:avLst/>
            </a:prstGeom>
          </p:spPr>
        </p:pic>
        <p:pic>
          <p:nvPicPr>
            <p:cNvPr id="11" name="Image 10" descr="# copie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1700808"/>
              <a:ext cx="1062012" cy="1651194"/>
            </a:xfrm>
            <a:prstGeom prst="rect">
              <a:avLst/>
            </a:prstGeom>
          </p:spPr>
        </p:pic>
        <p:pic>
          <p:nvPicPr>
            <p:cNvPr id="15" name="Image 14" descr="cegee-PP-couv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36" t="17714" r="35606" b="50076"/>
            <a:stretch/>
          </p:blipFill>
          <p:spPr>
            <a:xfrm>
              <a:off x="6432848" y="1340768"/>
              <a:ext cx="2248976" cy="2102179"/>
            </a:xfrm>
            <a:prstGeom prst="rect">
              <a:avLst/>
            </a:prstGeom>
          </p:spPr>
        </p:pic>
        <p:pic>
          <p:nvPicPr>
            <p:cNvPr id="16" name="Image 15" descr="2 - copie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84"/>
            <a:stretch/>
          </p:blipFill>
          <p:spPr>
            <a:xfrm>
              <a:off x="3790926" y="3488834"/>
              <a:ext cx="4891290" cy="1249680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967" b="47110"/>
            <a:stretch/>
          </p:blipFill>
          <p:spPr>
            <a:xfrm>
              <a:off x="3790926" y="4845194"/>
              <a:ext cx="4891290" cy="1203960"/>
            </a:xfrm>
            <a:prstGeom prst="rect">
              <a:avLst/>
            </a:prstGeom>
          </p:spPr>
        </p:pic>
        <p:pic>
          <p:nvPicPr>
            <p:cNvPr id="19" name="Image 18" descr="# copie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6036" y="4797152"/>
              <a:ext cx="815964" cy="1268644"/>
            </a:xfrm>
            <a:prstGeom prst="rect">
              <a:avLst/>
            </a:prstGeom>
          </p:spPr>
        </p:pic>
        <p:pic>
          <p:nvPicPr>
            <p:cNvPr id="20" name="Image 19" descr="cegee-PP-couv.jpg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25" t="17714" r="3941" b="50076"/>
            <a:stretch/>
          </p:blipFill>
          <p:spPr>
            <a:xfrm>
              <a:off x="4471119" y="1351769"/>
              <a:ext cx="2016224" cy="2102179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82" r="1620"/>
            <a:stretch/>
          </p:blipFill>
          <p:spPr>
            <a:xfrm>
              <a:off x="429280" y="3474496"/>
              <a:ext cx="3206616" cy="2566007"/>
            </a:xfrm>
            <a:prstGeom prst="rect">
              <a:avLst/>
            </a:prstGeom>
          </p:spPr>
        </p:pic>
      </p:grp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12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31 08 2020 </a:t>
            </a:r>
            <a:r>
              <a:rPr lang="fr-FR" b="1" dirty="0" smtClean="0"/>
              <a:t>Département Promotion de l’Excellence Professionnelle</a:t>
            </a:r>
            <a:endParaRPr lang="fr-FR" dirty="0" smtClean="0"/>
          </a:p>
          <a:p>
            <a:r>
              <a:rPr lang="fr-FR" b="1" dirty="0" smtClean="0"/>
              <a:t>Direction du Marché des Professionnels, Agriculture, Viticulture et Associations de Proximité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4" name="Espace réservé du pied de page 1"/>
          <p:cNvSpPr txBox="1">
            <a:spLocks/>
          </p:cNvSpPr>
          <p:nvPr userDrawn="1"/>
        </p:nvSpPr>
        <p:spPr>
          <a:xfrm>
            <a:off x="1669921" y="6487904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800" kern="12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31 08 2020 </a:t>
            </a:r>
            <a:r>
              <a:rPr lang="fr-FR" b="1" dirty="0" smtClean="0"/>
              <a:t>Département Promotion de l’Excellence Professionnelle</a:t>
            </a:r>
            <a:endParaRPr lang="fr-FR" dirty="0" smtClean="0"/>
          </a:p>
          <a:p>
            <a:r>
              <a:rPr lang="fr-FR" b="1" dirty="0" smtClean="0"/>
              <a:t>Direction du Marché des Professionnels, Agriculture, Viticulture et Associations de Proximité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31 08 2020 </a:t>
            </a:r>
            <a:r>
              <a:rPr lang="fr-FR" b="1" dirty="0" smtClean="0"/>
              <a:t>Département Promotion de l’Excellence Professionnelle</a:t>
            </a:r>
            <a:endParaRPr lang="fr-FR" dirty="0" smtClean="0"/>
          </a:p>
          <a:p>
            <a:r>
              <a:rPr lang="fr-FR" b="1" dirty="0" smtClean="0"/>
              <a:t>Direction du Marché des Professionnels, Agriculture, Viticulture et Associations de Proximité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31 08 2020 </a:t>
            </a:r>
            <a:r>
              <a:rPr lang="fr-FR" b="1" dirty="0" smtClean="0"/>
              <a:t>Département Promotion de l’Excellence Professionnelle</a:t>
            </a:r>
            <a:endParaRPr lang="fr-FR" dirty="0" smtClean="0"/>
          </a:p>
          <a:p>
            <a:r>
              <a:rPr lang="fr-FR" b="1" dirty="0" smtClean="0"/>
              <a:t>Direction du Marché des Professionnels, Agriculture, Viticulture et Associations de Proximité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eri.d.bbg/CE/arbre-decision.php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conseiller-simulateur-retraite-caisse-epargne.harvest.fr/efuturis/efuturis/enter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6.svg"/><Relationship Id="rId2" Type="http://schemas.openxmlformats.org/officeDocument/2006/relationships/hyperlink" Target="https://myeav.ecuvie.assurances.d.bbg/jcms/rpn32_64518/lancement-peri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44.sv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7" Type="http://schemas.openxmlformats.org/officeDocument/2006/relationships/image" Target="../media/image4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44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myeav.ecuvie.assurances.d.bbg/jcms/rpn32_64518/lancement-peri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hyperlink" Target="mailto:annick.chimot@natixis.co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valerie.parisse@cegee.caisse-epargne.fr" TargetMode="External"/><Relationship Id="rId5" Type="http://schemas.openxmlformats.org/officeDocument/2006/relationships/hyperlink" Target="tel:+33623.54.39.92" TargetMode="Externa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V="1">
            <a:off x="8892480" y="260648"/>
            <a:ext cx="0" cy="1080128"/>
          </a:xfrm>
          <a:prstGeom prst="line">
            <a:avLst/>
          </a:prstGeom>
          <a:ln w="95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sp>
        <p:nvSpPr>
          <p:cNvPr id="95" name="Titre 12"/>
          <p:cNvSpPr txBox="1">
            <a:spLocks/>
          </p:cNvSpPr>
          <p:nvPr/>
        </p:nvSpPr>
        <p:spPr>
          <a:xfrm>
            <a:off x="1115616" y="332656"/>
            <a:ext cx="7488832" cy="63094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La commercialisation  du </a:t>
            </a:r>
            <a:r>
              <a:rPr lang="fr-FR" dirty="0" err="1" smtClean="0"/>
              <a:t>peri</a:t>
            </a:r>
            <a:endParaRPr lang="fr-FR" dirty="0" smtClean="0"/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7" name="Espace réservé du pied de page 1"/>
          <p:cNvSpPr txBox="1">
            <a:spLocks/>
          </p:cNvSpPr>
          <p:nvPr/>
        </p:nvSpPr>
        <p:spPr>
          <a:xfrm>
            <a:off x="1619672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b="1" dirty="0" smtClean="0"/>
              <a:t>Département Promotion de l’Excellence Professionnelle</a:t>
            </a:r>
            <a:endParaRPr lang="fr-FR" sz="1000" dirty="0" smtClean="0"/>
          </a:p>
          <a:p>
            <a:r>
              <a:rPr lang="fr-FR" sz="1000" b="1" dirty="0" smtClean="0"/>
              <a:t>Direction du Marché des Professionnels, Agriculture, Viticulture et Associations de Proximité</a:t>
            </a:r>
            <a:endParaRPr lang="fr-FR" sz="1000" dirty="0" smtClean="0"/>
          </a:p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616190" y="6166039"/>
            <a:ext cx="85472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31 08 2020 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4" name="Espace réservé du texte 2"/>
          <p:cNvSpPr txBox="1">
            <a:spLocks/>
          </p:cNvSpPr>
          <p:nvPr/>
        </p:nvSpPr>
        <p:spPr>
          <a:xfrm>
            <a:off x="343402" y="3177430"/>
            <a:ext cx="3096344" cy="10176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fr-FR" dirty="0" smtClean="0"/>
              <a:t>Vous Apporter les outils nécessaires pour accompagner </a:t>
            </a:r>
            <a:r>
              <a:rPr lang="fr-FR" dirty="0" smtClean="0"/>
              <a:t>le réseau avant </a:t>
            </a:r>
            <a:r>
              <a:rPr lang="fr-FR" dirty="0" smtClean="0"/>
              <a:t>la phase de commercialisation du PERI</a:t>
            </a:r>
            <a:endParaRPr lang="fr-FR" dirty="0"/>
          </a:p>
        </p:txBody>
      </p:sp>
      <p:sp>
        <p:nvSpPr>
          <p:cNvPr id="59" name="Sous-titre 1"/>
          <p:cNvSpPr txBox="1">
            <a:spLocks/>
          </p:cNvSpPr>
          <p:nvPr/>
        </p:nvSpPr>
        <p:spPr>
          <a:xfrm>
            <a:off x="215832" y="2950316"/>
            <a:ext cx="2844000" cy="529885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2600" dirty="0" smtClean="0"/>
          </a:p>
        </p:txBody>
      </p:sp>
      <p:sp>
        <p:nvSpPr>
          <p:cNvPr id="61" name="Titre 3"/>
          <p:cNvSpPr txBox="1">
            <a:spLocks/>
          </p:cNvSpPr>
          <p:nvPr/>
        </p:nvSpPr>
        <p:spPr>
          <a:xfrm>
            <a:off x="215832" y="2537550"/>
            <a:ext cx="2844000" cy="6309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500" dirty="0" smtClean="0"/>
              <a:t>Objectif:</a:t>
            </a:r>
            <a:endParaRPr lang="fr-FR" sz="3500" dirty="0"/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98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475656" y="1590353"/>
            <a:ext cx="6553398" cy="3566840"/>
          </a:xfrm>
        </p:spPr>
        <p:txBody>
          <a:bodyPr>
            <a:normAutofit/>
          </a:bodyPr>
          <a:lstStyle/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I- RAPPEL CONTEXTE                                                                      </a:t>
            </a: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II- LES MODES DE GESTION ET LES DIFFERENTS SUPPORTS DU PERI</a:t>
            </a: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III- LES CARATERISTIQUES DE MILLEVIE PER	</a:t>
            </a:r>
            <a:endParaRPr lang="da-DK" sz="16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IV- LES OUTILS DE SIMULATION</a:t>
            </a: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V- L’OUTIL DE SOUSCRIPTION</a:t>
            </a: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VI- LES SUPPORTS A DISPOSITION</a:t>
            </a:r>
          </a:p>
          <a:p>
            <a:r>
              <a:rPr lang="fr-FR" sz="16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VII- ANNEXES. COMPARATIF MILLEVIE VS ERP (FISCALITE ET CONTRAT)</a:t>
            </a:r>
            <a:endParaRPr lang="fr-FR" sz="16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619672" y="76470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</a:p>
        </p:txBody>
      </p:sp>
    </p:spTree>
    <p:extLst>
      <p:ext uri="{BB962C8B-B14F-4D97-AF65-F5344CB8AC3E}">
        <p14:creationId xmlns:p14="http://schemas.microsoft.com/office/powerpoint/2010/main" val="8234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792" y="5465421"/>
            <a:ext cx="4230320" cy="577670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" name="Titre 9"/>
          <p:cNvSpPr>
            <a:spLocks noGrp="1"/>
          </p:cNvSpPr>
          <p:nvPr>
            <p:ph type="title"/>
          </p:nvPr>
        </p:nvSpPr>
        <p:spPr>
          <a:xfrm>
            <a:off x="1331640" y="305257"/>
            <a:ext cx="4320480" cy="432048"/>
          </a:xfrm>
        </p:spPr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I- Rappel DU CONTEXTE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945" y="849129"/>
            <a:ext cx="8914469" cy="1108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1115" lvl="0" algn="just">
              <a:lnSpc>
                <a:spcPct val="116700"/>
              </a:lnSpc>
              <a:spcBef>
                <a:spcPts val="850"/>
              </a:spcBef>
            </a:pPr>
            <a:r>
              <a:rPr lang="fr-FR" sz="1400" spc="-45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Nouveau </a:t>
            </a:r>
            <a:r>
              <a:rPr lang="fr-FR" sz="1400" spc="-7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dispositif </a:t>
            </a:r>
            <a:r>
              <a:rPr lang="fr-FR" sz="1400" spc="-6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d'épargne </a:t>
            </a:r>
            <a:r>
              <a:rPr lang="fr-FR" sz="1400" spc="-55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retraite </a:t>
            </a:r>
            <a:r>
              <a:rPr lang="fr-FR" sz="1400" spc="-25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issu </a:t>
            </a:r>
            <a:r>
              <a:rPr lang="fr-FR" sz="1400" spc="-7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fr-FR" sz="1400" spc="-25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400" spc="-35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loi </a:t>
            </a:r>
            <a:r>
              <a:rPr lang="fr-FR" sz="1400" spc="-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PACTE</a:t>
            </a:r>
            <a:r>
              <a:rPr lang="fr-FR" sz="1200" spc="-5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sz="1200" spc="-50" dirty="0" smtClean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Volonté d’inciter les Français vers la retraite par capitalisation,</a:t>
            </a:r>
            <a:endParaRPr lang="fr-FR" sz="1200" spc="-50" dirty="0">
              <a:solidFill>
                <a:srgbClr val="231F2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1115" lvl="0" algn="just">
              <a:lnSpc>
                <a:spcPct val="116700"/>
              </a:lnSpc>
              <a:spcBef>
                <a:spcPts val="850"/>
              </a:spcBef>
            </a:pPr>
            <a:r>
              <a:rPr lang="fr-FR" sz="1200" spc="-5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Entré en vigueur </a:t>
            </a:r>
            <a:r>
              <a:rPr lang="fr-FR" sz="1200" spc="-3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 1</a:t>
            </a:r>
            <a:r>
              <a:rPr lang="fr-FR" sz="1200" spc="-52" baseline="35353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</a:t>
            </a:r>
            <a:r>
              <a:rPr lang="fr-FR" sz="1200" spc="-6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octobre </a:t>
            </a:r>
            <a:r>
              <a:rPr lang="fr-FR" sz="1200" spc="-5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2019, </a:t>
            </a:r>
            <a:r>
              <a:rPr lang="fr-FR" sz="1200" spc="-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fr-FR" sz="1200" spc="-5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remplace progressivement </a:t>
            </a:r>
            <a:r>
              <a:rPr lang="fr-FR" sz="1200" spc="-2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200" spc="-4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solutions </a:t>
            </a:r>
            <a:r>
              <a:rPr lang="fr-FR" sz="1200" spc="-5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d’épargne </a:t>
            </a:r>
            <a:r>
              <a:rPr lang="fr-FR" sz="1200" spc="-5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retraite </a:t>
            </a:r>
            <a:r>
              <a:rPr lang="fr-FR" sz="1200" spc="-3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existantes  </a:t>
            </a:r>
            <a:r>
              <a:rPr lang="fr-FR" sz="1200" spc="-4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jusqu’alors (PERP, Madelin, PERCO, Art. 83…) qui </a:t>
            </a:r>
            <a:r>
              <a:rPr lang="fr-FR" sz="1200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seront plus commercialisables à partir du 1</a:t>
            </a:r>
            <a:r>
              <a:rPr lang="fr-FR" sz="1200" u="sng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200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octobre 2020</a:t>
            </a:r>
            <a:r>
              <a:rPr lang="fr-FR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R="30480" lvl="0" algn="just">
              <a:lnSpc>
                <a:spcPct val="116700"/>
              </a:lnSpc>
            </a:pPr>
            <a:r>
              <a:rPr lang="fr-FR" sz="1200" spc="-5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Toutefois, </a:t>
            </a:r>
            <a:r>
              <a:rPr lang="fr-FR" sz="1200" spc="-2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200" spc="-5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solutions </a:t>
            </a:r>
            <a:r>
              <a:rPr lang="fr-FR" sz="1200" spc="-6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d’épargne </a:t>
            </a:r>
            <a:r>
              <a:rPr lang="fr-FR" sz="1200" spc="-5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retraite </a:t>
            </a:r>
            <a:r>
              <a:rPr lang="fr-FR" sz="1200" spc="-5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déjà </a:t>
            </a:r>
            <a:r>
              <a:rPr lang="fr-FR" sz="1200" spc="-4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mises </a:t>
            </a:r>
            <a:r>
              <a:rPr lang="fr-FR" sz="1200" spc="-7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fr-FR" sz="1200" spc="-4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 </a:t>
            </a:r>
            <a:r>
              <a:rPr lang="fr-FR" sz="1200" spc="-7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peuvent </a:t>
            </a:r>
            <a:r>
              <a:rPr lang="fr-FR" sz="1200" spc="-6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continuer </a:t>
            </a:r>
            <a:r>
              <a:rPr lang="fr-FR" sz="1200" spc="-3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fr-FR" sz="1200" spc="-5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recevoir  </a:t>
            </a:r>
            <a:r>
              <a:rPr lang="fr-FR" sz="1200" spc="-5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sz="1200" spc="-6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versements et </a:t>
            </a:r>
            <a:r>
              <a:rPr lang="fr-FR" sz="1200" spc="-7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perdurer </a:t>
            </a:r>
            <a:r>
              <a:rPr lang="fr-FR" sz="1200" spc="-5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</a:t>
            </a:r>
            <a:r>
              <a:rPr lang="fr-FR" sz="1200" spc="-3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200" spc="-60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temps.</a:t>
            </a:r>
            <a:r>
              <a:rPr lang="fr-FR" sz="1200" spc="-55" dirty="0">
                <a:solidFill>
                  <a:srgbClr val="231F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25" y="1866900"/>
            <a:ext cx="8896350" cy="3124200"/>
          </a:xfrm>
          <a:prstGeom prst="rect">
            <a:avLst/>
          </a:prstGeom>
        </p:spPr>
      </p:pic>
      <p:sp>
        <p:nvSpPr>
          <p:cNvPr id="11" name="Flèche vers le bas 10"/>
          <p:cNvSpPr/>
          <p:nvPr/>
        </p:nvSpPr>
        <p:spPr>
          <a:xfrm>
            <a:off x="2106000" y="4188224"/>
            <a:ext cx="432048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395627"/>
            <a:ext cx="6759504" cy="3096289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5364088" y="4506119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/>
              <a:t>Nuances 3D, Nuances +, Nuances Privilèges, Initiative Transmission, Initiative +, PERP CE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691680" y="476672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PERI EN CE EST COMPOSE DE 2 PRODUITS</a:t>
            </a:r>
          </a:p>
        </p:txBody>
      </p:sp>
    </p:spTree>
    <p:extLst>
      <p:ext uri="{BB962C8B-B14F-4D97-AF65-F5344CB8AC3E}">
        <p14:creationId xmlns:p14="http://schemas.microsoft.com/office/powerpoint/2010/main" val="69293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19643"/>
            <a:ext cx="8133136" cy="512660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259632" y="404664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II- LES MODES DE GESTION ET LES DIFFERENTS SUPPORTS</a:t>
            </a:r>
          </a:p>
        </p:txBody>
      </p:sp>
    </p:spTree>
    <p:extLst>
      <p:ext uri="{BB962C8B-B14F-4D97-AF65-F5344CB8AC3E}">
        <p14:creationId xmlns:p14="http://schemas.microsoft.com/office/powerpoint/2010/main" val="171051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>
          <a:xfrm>
            <a:off x="1115616" y="448478"/>
            <a:ext cx="6192688" cy="430887"/>
          </a:xfrm>
        </p:spPr>
        <p:txBody>
          <a:bodyPr/>
          <a:lstStyle/>
          <a:p>
            <a:r>
              <a:rPr lang="fr-FR" dirty="0" smtClean="0"/>
              <a:t>LA SECURISATION PROGRESSIVE DANS LE </a:t>
            </a:r>
            <a:r>
              <a:rPr lang="fr-FR" dirty="0" err="1" smtClean="0"/>
              <a:t>DéTAIL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82449C1-04AD-4278-A119-519B355BD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45" y="3668228"/>
            <a:ext cx="2099697" cy="18225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F6D6301-549A-4383-A45C-CB184DE28A1D}"/>
              </a:ext>
            </a:extLst>
          </p:cNvPr>
          <p:cNvSpPr/>
          <p:nvPr/>
        </p:nvSpPr>
        <p:spPr>
          <a:xfrm>
            <a:off x="251520" y="3340298"/>
            <a:ext cx="1969634" cy="348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Prudent horizon retraite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57F282-3DDB-41D4-B4AA-A04BC12CB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634" y="3692040"/>
            <a:ext cx="2222950" cy="18742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04B394-A886-4AA2-9D77-AA3296A55EA4}"/>
              </a:ext>
            </a:extLst>
          </p:cNvPr>
          <p:cNvSpPr/>
          <p:nvPr/>
        </p:nvSpPr>
        <p:spPr>
          <a:xfrm>
            <a:off x="3196188" y="3340298"/>
            <a:ext cx="2439247" cy="348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Équilibré horizon retraite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BD6FB7-879A-46C1-82E2-D4AAF6398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221" y="3692039"/>
            <a:ext cx="2322464" cy="19692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CA2B6FE-78BF-41C0-8D1D-319D974EDAC8}"/>
              </a:ext>
            </a:extLst>
          </p:cNvPr>
          <p:cNvSpPr/>
          <p:nvPr/>
        </p:nvSpPr>
        <p:spPr>
          <a:xfrm>
            <a:off x="6003855" y="3411163"/>
            <a:ext cx="2087550" cy="277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Dynamique horizon retraite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71DBAC-8F4B-497F-80A4-E70302AF3B6E}"/>
              </a:ext>
            </a:extLst>
          </p:cNvPr>
          <p:cNvSpPr txBox="1"/>
          <p:nvPr/>
        </p:nvSpPr>
        <p:spPr>
          <a:xfrm>
            <a:off x="4184619" y="2656970"/>
            <a:ext cx="3397344" cy="433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50% de fonds 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euros BPCE Vie ou CNP</a:t>
            </a:r>
          </a:p>
          <a:p>
            <a:pPr algn="ctr">
              <a:defRPr/>
            </a:pPr>
            <a:r>
              <a:rPr lang="fr-FR" sz="900" kern="1200" dirty="0" smtClean="0"/>
              <a:t>Qui propose </a:t>
            </a:r>
            <a:r>
              <a:rPr lang="fr-FR" sz="900" kern="1200" dirty="0"/>
              <a:t>une protection </a:t>
            </a:r>
            <a:r>
              <a:rPr lang="fr-FR" sz="900" kern="1200" dirty="0" smtClean="0"/>
              <a:t>maîtrisée</a:t>
            </a:r>
            <a:r>
              <a:rPr lang="fr-FR" sz="900" kern="1200" baseline="30000" dirty="0" smtClean="0"/>
              <a:t>(3) </a:t>
            </a:r>
            <a:r>
              <a:rPr lang="fr-FR" sz="900" kern="1200" dirty="0"/>
              <a:t>des sommes </a:t>
            </a:r>
            <a:r>
              <a:rPr lang="fr-FR" sz="900" kern="1200" dirty="0" smtClean="0"/>
              <a:t>investies</a:t>
            </a: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71DBAC-8F4B-497F-80A4-E70302AF3B6E}"/>
              </a:ext>
            </a:extLst>
          </p:cNvPr>
          <p:cNvSpPr txBox="1"/>
          <p:nvPr/>
        </p:nvSpPr>
        <p:spPr>
          <a:xfrm>
            <a:off x="4168181" y="1581102"/>
            <a:ext cx="3413782" cy="100446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lvl="0" algn="ctr"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50% de fonds de fonds ISR - SRRI 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  <a:r>
              <a:rPr lang="fr-FR" sz="1050" b="1" kern="1200" baseline="30000" dirty="0" smtClean="0">
                <a:solidFill>
                  <a:schemeClr val="accent1"/>
                </a:solidFill>
              </a:rPr>
              <a:t>(1</a:t>
            </a:r>
            <a:r>
              <a:rPr lang="fr-FR" sz="1050" b="1" kern="1200" baseline="30000" dirty="0">
                <a:solidFill>
                  <a:schemeClr val="accent1"/>
                </a:solidFill>
              </a:rPr>
              <a:t>)</a:t>
            </a:r>
            <a:r>
              <a:rPr lang="fr-FR" sz="1050" b="1" kern="1200" dirty="0">
                <a:solidFill>
                  <a:schemeClr val="accent1"/>
                </a:solidFill>
              </a:rPr>
              <a:t> 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  <a:p>
            <a:pPr algn="ctr">
              <a:defRPr/>
            </a:pPr>
            <a:r>
              <a:rPr lang="fr-FR" sz="1050" b="1" kern="1200" dirty="0"/>
              <a:t>Natixis ESG Conservative </a:t>
            </a:r>
            <a:r>
              <a:rPr lang="fr-FR" sz="1050" b="1" kern="1200" dirty="0" smtClean="0"/>
              <a:t>Fund</a:t>
            </a:r>
            <a:r>
              <a:rPr lang="fr-FR" sz="1050" kern="1200" baseline="30000" dirty="0" smtClean="0"/>
              <a:t>(2) </a:t>
            </a:r>
            <a:r>
              <a:rPr lang="fr-FR" sz="900" kern="1200" dirty="0"/>
              <a:t>est un support financier en unité de compte à faible risque, investi sur différentes classes d’actifs (actions, obligations, monétaires), et différentes zones géographiques (Europe, Monde</a:t>
            </a:r>
            <a:r>
              <a:rPr lang="fr-FR" sz="900" kern="1200" dirty="0" smtClean="0"/>
              <a:t>)</a:t>
            </a:r>
            <a:endParaRPr kumimoji="0" lang="fr-FR" sz="90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Répartition : </a:t>
            </a: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70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% obligations / </a:t>
            </a: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30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% </a:t>
            </a: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actions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571DBAC-8F4B-497F-80A4-E70302AF3B6E}"/>
              </a:ext>
            </a:extLst>
          </p:cNvPr>
          <p:cNvSpPr txBox="1"/>
          <p:nvPr/>
        </p:nvSpPr>
        <p:spPr>
          <a:xfrm>
            <a:off x="1021558" y="1581103"/>
            <a:ext cx="3032012" cy="150886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lvl="0" algn="ctr">
              <a:defRPr/>
            </a:pP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100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%</a:t>
            </a:r>
            <a:r>
              <a:rPr kumimoji="0" lang="fr-FR" sz="1050" b="1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lang="fr-FR" sz="1050" b="1" kern="1200" dirty="0">
                <a:solidFill>
                  <a:schemeClr val="accent1"/>
                </a:solidFill>
                <a:ea typeface="+mn-ea"/>
                <a:cs typeface="+mn-cs"/>
              </a:rPr>
              <a:t>f</a:t>
            </a:r>
            <a:r>
              <a:rPr kumimoji="0" lang="fr-FR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onds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de fonds 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ISR 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- SRRI 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5</a:t>
            </a:r>
            <a:r>
              <a:rPr lang="fr-FR" sz="1050" b="1" kern="1200" baseline="30000" dirty="0" smtClean="0">
                <a:solidFill>
                  <a:schemeClr val="accent1"/>
                </a:solidFill>
              </a:rPr>
              <a:t>(1)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 algn="just">
              <a:defRPr/>
            </a:pPr>
            <a:r>
              <a:rPr lang="fr-FR" sz="1050" b="1" kern="1200" dirty="0" smtClean="0"/>
              <a:t>Natixis </a:t>
            </a:r>
            <a:r>
              <a:rPr lang="fr-FR" sz="1050" b="1" kern="1200" dirty="0"/>
              <a:t>ESG </a:t>
            </a:r>
            <a:r>
              <a:rPr lang="fr-FR" sz="1050" b="1" kern="1200" dirty="0" err="1"/>
              <a:t>Dynamic</a:t>
            </a:r>
            <a:r>
              <a:rPr lang="fr-FR" sz="1050" b="1" kern="1200" dirty="0"/>
              <a:t> </a:t>
            </a:r>
            <a:r>
              <a:rPr lang="fr-FR" sz="1050" b="1" kern="1200" dirty="0" smtClean="0"/>
              <a:t>Fund</a:t>
            </a:r>
            <a:r>
              <a:rPr lang="fr-FR" sz="1050" b="1" kern="1200" baseline="30000" dirty="0" smtClean="0"/>
              <a:t>(2) </a:t>
            </a:r>
            <a:r>
              <a:rPr lang="fr-FR" sz="900" kern="1200" dirty="0" smtClean="0"/>
              <a:t>est </a:t>
            </a:r>
            <a:r>
              <a:rPr lang="fr-FR" sz="900" kern="1200" dirty="0"/>
              <a:t>un support financier en unité de compte risqué, investi sur différentes classes d’actifs (actions, obligations, monétaires) et différentes zones géographiques (Europe, Monde</a:t>
            </a:r>
            <a:r>
              <a:rPr lang="fr-FR" sz="900" kern="1200" dirty="0" smtClean="0"/>
              <a:t>)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Répartition</a:t>
            </a:r>
            <a:r>
              <a:rPr kumimoji="0" lang="fr-FR" sz="1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: </a:t>
            </a: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55%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actions / </a:t>
            </a:r>
            <a:r>
              <a:rPr lang="fr-FR" sz="1000" b="1" kern="1200" dirty="0" smtClean="0">
                <a:solidFill>
                  <a:prstClr val="black"/>
                </a:solidFill>
                <a:ea typeface="+mn-ea"/>
                <a:cs typeface="+mn-cs"/>
              </a:rPr>
              <a:t>45</a:t>
            </a: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% obligations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EFD50A-4CC5-4AD6-8A8F-1AEB4416A655}"/>
              </a:ext>
            </a:extLst>
          </p:cNvPr>
          <p:cNvSpPr/>
          <p:nvPr/>
        </p:nvSpPr>
        <p:spPr>
          <a:xfrm>
            <a:off x="1286789" y="963415"/>
            <a:ext cx="2040845" cy="297358"/>
          </a:xfrm>
          <a:prstGeom prst="rect">
            <a:avLst/>
          </a:prstGeom>
          <a:solidFill>
            <a:schemeClr val="tx2"/>
          </a:solidFill>
        </p:spPr>
        <p:txBody>
          <a:bodyPr wrap="squar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Actif risqué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A31D42-08C9-401A-B530-84BA7BF67F48}"/>
              </a:ext>
            </a:extLst>
          </p:cNvPr>
          <p:cNvSpPr/>
          <p:nvPr/>
        </p:nvSpPr>
        <p:spPr>
          <a:xfrm>
            <a:off x="4759982" y="963415"/>
            <a:ext cx="2056757" cy="297358"/>
          </a:xfrm>
          <a:prstGeom prst="rect">
            <a:avLst/>
          </a:prstGeom>
          <a:solidFill>
            <a:schemeClr val="tx2"/>
          </a:solidFill>
        </p:spPr>
        <p:txBody>
          <a:bodyPr wrap="squar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Actif à faible risque</a:t>
            </a:r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1BEFD50A-4CC5-4AD6-8A8F-1AEB4416A655}"/>
              </a:ext>
            </a:extLst>
          </p:cNvPr>
          <p:cNvSpPr/>
          <p:nvPr/>
        </p:nvSpPr>
        <p:spPr>
          <a:xfrm rot="10800000">
            <a:off x="1575893" y="1364772"/>
            <a:ext cx="1467320" cy="130140"/>
          </a:xfrm>
          <a:prstGeom prst="triangle">
            <a:avLst/>
          </a:prstGeom>
          <a:solidFill>
            <a:schemeClr val="tx2"/>
          </a:solidFill>
        </p:spPr>
        <p:txBody>
          <a:bodyPr wrap="square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1BEFD50A-4CC5-4AD6-8A8F-1AEB4416A655}"/>
              </a:ext>
            </a:extLst>
          </p:cNvPr>
          <p:cNvSpPr/>
          <p:nvPr/>
        </p:nvSpPr>
        <p:spPr>
          <a:xfrm rot="10800000">
            <a:off x="5054700" y="1334729"/>
            <a:ext cx="1467320" cy="130140"/>
          </a:xfrm>
          <a:prstGeom prst="triangle">
            <a:avLst/>
          </a:prstGeom>
          <a:solidFill>
            <a:schemeClr val="tx2"/>
          </a:solidFill>
        </p:spPr>
        <p:txBody>
          <a:bodyPr wrap="square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608" y="1597818"/>
            <a:ext cx="401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kern="1200" dirty="0">
                <a:solidFill>
                  <a:srgbClr val="7197BA"/>
                </a:solidFill>
                <a:ea typeface="Cambria Math" panose="02040503050406030204" pitchFamily="18" charset="0"/>
              </a:rPr>
              <a:t>❶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4190231" y="1556792"/>
            <a:ext cx="401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kern="1200" dirty="0">
                <a:solidFill>
                  <a:srgbClr val="7197BA"/>
                </a:solidFill>
                <a:ea typeface="Cambria Math" panose="02040503050406030204" pitchFamily="18" charset="0"/>
              </a:rPr>
              <a:t>❷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4206669" y="2647110"/>
            <a:ext cx="4507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kern="1200" dirty="0">
                <a:solidFill>
                  <a:srgbClr val="7197BA"/>
                </a:solidFill>
                <a:latin typeface="+mn-lt"/>
                <a:ea typeface="Cambria Math" panose="02040503050406030204" pitchFamily="18" charset="0"/>
              </a:rPr>
              <a:t>❸</a:t>
            </a:r>
            <a:r>
              <a:rPr lang="fr-FR" b="1" kern="1200" dirty="0">
                <a:solidFill>
                  <a:srgbClr val="7197BA"/>
                </a:solidFill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087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484784"/>
            <a:ext cx="7124328" cy="367240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87624" y="1196752"/>
            <a:ext cx="43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…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259632" y="404664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II- LES MODES DE GESTION ET LES DIFFERENTS SUPPORTS</a:t>
            </a:r>
          </a:p>
        </p:txBody>
      </p:sp>
    </p:spTree>
    <p:extLst>
      <p:ext uri="{BB962C8B-B14F-4D97-AF65-F5344CB8AC3E}">
        <p14:creationId xmlns:p14="http://schemas.microsoft.com/office/powerpoint/2010/main" val="36976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371202"/>
            <a:ext cx="6408712" cy="400110"/>
          </a:xfrm>
        </p:spPr>
        <p:txBody>
          <a:bodyPr/>
          <a:lstStyle/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LES CARACTERISTIQUES DE MILLEVIE PER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5C25DC7F-0E54-44F8-8125-59358AADE13C}"/>
              </a:ext>
            </a:extLst>
          </p:cNvPr>
          <p:cNvSpPr txBox="1">
            <a:spLocks/>
          </p:cNvSpPr>
          <p:nvPr/>
        </p:nvSpPr>
        <p:spPr>
          <a:xfrm>
            <a:off x="354731" y="1161154"/>
            <a:ext cx="8208119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Millevie PER : </a:t>
            </a:r>
            <a:r>
              <a:rPr kumimoji="0" lang="fr-FR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Tous types de versements possibles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049DAEE1-126D-4E56-9C3A-3AFF7AA7EB7F}"/>
              </a:ext>
            </a:extLst>
          </p:cNvPr>
          <p:cNvSpPr txBox="1">
            <a:spLocks/>
          </p:cNvSpPr>
          <p:nvPr/>
        </p:nvSpPr>
        <p:spPr>
          <a:xfrm>
            <a:off x="281931" y="1588668"/>
            <a:ext cx="8243615" cy="3302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smtClean="0">
                <a:ln>
                  <a:noFill/>
                </a:ln>
                <a:solidFill>
                  <a:srgbClr val="B24388"/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Une offre complète avec la possibilité d’effectuer tous les types de versements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B24388"/>
              </a:solidFill>
              <a:effectLst/>
              <a:uLnTx/>
              <a:uFillTx/>
              <a:latin typeface="Montserrat SemiBold" panose="00000700000000000000" pitchFamily="50" charset="0"/>
              <a:cs typeface="Arial"/>
              <a:sym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C5DA1E0-EBE6-4F6C-A562-8BA6122BC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23" y="1889372"/>
            <a:ext cx="6479653" cy="414458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4A7C194-C213-4846-A041-21D43E88D106}"/>
              </a:ext>
            </a:extLst>
          </p:cNvPr>
          <p:cNvSpPr/>
          <p:nvPr/>
        </p:nvSpPr>
        <p:spPr>
          <a:xfrm>
            <a:off x="6803180" y="2200543"/>
            <a:ext cx="1969100" cy="14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100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Pour les clients déjà détenteurs d’un contrat Solution Perp ou Ecureuil Retraite Pro, </a:t>
            </a:r>
            <a:r>
              <a:rPr lang="fr-FR" sz="1000" b="1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les transferts vers le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1000" b="1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MILLEVIE PER se font 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1000" b="1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sans frais.</a:t>
            </a:r>
          </a:p>
        </p:txBody>
      </p:sp>
    </p:spTree>
    <p:extLst>
      <p:ext uri="{BB962C8B-B14F-4D97-AF65-F5344CB8AC3E}">
        <p14:creationId xmlns:p14="http://schemas.microsoft.com/office/powerpoint/2010/main" val="18496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709598"/>
            <a:ext cx="6678029" cy="138369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522338"/>
            <a:ext cx="5678198" cy="4673912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371202"/>
            <a:ext cx="6408712" cy="400110"/>
          </a:xfrm>
        </p:spPr>
        <p:txBody>
          <a:bodyPr/>
          <a:lstStyle/>
          <a:p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LES CARACTERISTIQUES DE MILLEVIE PER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B40DBC26-8022-4436-9D37-59FB4877474A}"/>
              </a:ext>
            </a:extLst>
          </p:cNvPr>
          <p:cNvSpPr txBox="1">
            <a:spLocks/>
          </p:cNvSpPr>
          <p:nvPr/>
        </p:nvSpPr>
        <p:spPr>
          <a:xfrm>
            <a:off x="2098013" y="836712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Tarification </a:t>
            </a:r>
            <a:r>
              <a:rPr kumimoji="0" lang="fr-F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PERi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206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472608" cy="769441"/>
          </a:xfrm>
        </p:spPr>
        <p:txBody>
          <a:bodyPr/>
          <a:lstStyle/>
          <a:p>
            <a:r>
              <a:rPr lang="fr-FR" sz="2000" dirty="0" smtClean="0"/>
              <a:t>Une protection financière en cas de décès 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4" y="1556792"/>
            <a:ext cx="8845466" cy="434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4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9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680520" cy="769441"/>
          </a:xfrm>
        </p:spPr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IV- LES 3 OUTILS DE SIMULATION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499692" y="1177141"/>
            <a:ext cx="624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L’arbre de décision</a:t>
            </a:r>
            <a:endParaRPr lang="fr-FR" sz="1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Permet de vérifier la pertinence d’un transfert interne ou externe sur un PERI depuis un contrat PERP, Madelin, Assurance Vie ou Art 83.</a:t>
            </a: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Quelques cases à cocher et vous obtenez une préconisation!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6" y="2309079"/>
            <a:ext cx="6677223" cy="2745720"/>
          </a:xfrm>
          <a:prstGeom prst="rect">
            <a:avLst/>
          </a:prstGeom>
        </p:spPr>
      </p:pic>
      <p:sp>
        <p:nvSpPr>
          <p:cNvPr id="10" name="Flèche droite 9"/>
          <p:cNvSpPr/>
          <p:nvPr/>
        </p:nvSpPr>
        <p:spPr>
          <a:xfrm>
            <a:off x="1139652" y="1772816"/>
            <a:ext cx="360040" cy="968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4860032" y="5377339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accéder à l’Arbre de Décision cliquez ici </a:t>
            </a:r>
          </a:p>
        </p:txBody>
      </p:sp>
      <p:pic>
        <p:nvPicPr>
          <p:cNvPr id="13" name="Image 12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127" y="5169316"/>
            <a:ext cx="1368152" cy="75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6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9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464496" cy="769441"/>
          </a:xfrm>
        </p:spPr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IV- LES 3 OUTILS DE SIMULATION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499692" y="801868"/>
            <a:ext cx="62406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  Le simulateur: Diagnostic retraite</a:t>
            </a:r>
            <a:endParaRPr lang="fr-FR" sz="1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Permet en quelques clic de déterminer le manque à gagner de votre client lors de sa phase retraite/revenus d’activité, cette première étape (graphiques ci-dessous) est réalisée en moins de 2 minutes ! Il permet sur la version détaillée de reconstituer la retraite de votre client</a:t>
            </a:r>
          </a:p>
          <a:p>
            <a:endParaRPr lang="fr-FR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lèche droite 9"/>
          <p:cNvSpPr/>
          <p:nvPr/>
        </p:nvSpPr>
        <p:spPr>
          <a:xfrm>
            <a:off x="1115616" y="1363143"/>
            <a:ext cx="360040" cy="968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784" y="3336158"/>
            <a:ext cx="1368152" cy="75459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575" y="2204865"/>
            <a:ext cx="2993239" cy="354356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2204864"/>
            <a:ext cx="2993239" cy="3543568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7253784" y="2651138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accéder au Diagnostic retraite</a:t>
            </a:r>
          </a:p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cliquez ici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253784" y="4581128"/>
            <a:ext cx="13681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SIMULATEUR ACCESSIBLE EGALEMENT DEPUIS LE PCM EN TAPANT « SIMU »</a:t>
            </a:r>
          </a:p>
        </p:txBody>
      </p:sp>
    </p:spTree>
    <p:extLst>
      <p:ext uri="{BB962C8B-B14F-4D97-AF65-F5344CB8AC3E}">
        <p14:creationId xmlns:p14="http://schemas.microsoft.com/office/powerpoint/2010/main" val="126278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9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96544" cy="769441"/>
          </a:xfrm>
        </p:spPr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IV- LES 3 OUTILS DE SIMULATION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466950" y="904612"/>
            <a:ext cx="62406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16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  Le simulateur PER</a:t>
            </a:r>
            <a:endParaRPr lang="fr-FR" sz="1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400" b="1" dirty="0" smtClean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1043608" y="1628800"/>
            <a:ext cx="360040" cy="968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hlinkClick r:id="rId2" tooltip="https://conseiller-simulateur-retraite-caisse-epargne.harvest.fr/efuturis/efuturis/enter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4706102"/>
            <a:ext cx="1368152" cy="754599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5220072" y="4012719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accéder au Simulateur PER</a:t>
            </a:r>
          </a:p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cliquez ici </a:t>
            </a:r>
          </a:p>
        </p:txBody>
      </p:sp>
      <p:sp>
        <p:nvSpPr>
          <p:cNvPr id="9" name="Rectangle 8"/>
          <p:cNvSpPr/>
          <p:nvPr/>
        </p:nvSpPr>
        <p:spPr>
          <a:xfrm>
            <a:off x="1808337" y="148478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Principales fonctionnalités des modules </a:t>
            </a:r>
            <a:r>
              <a:rPr lang="fr-FR" sz="14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fr-FR" sz="14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Détermine le disponible fiscal et l’impact fiscal (Calculette Madelin)</a:t>
            </a:r>
            <a:endParaRPr lang="fr-FR" sz="14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de simuler les versements sur PER  et les modalités de gestion retenues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de choisir les modalités de sortie en lien avec la situation fiscale à la retraite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 de simuler la phase d’épargne de perception de revenu ou capital dès la retraite</a:t>
            </a:r>
            <a:endParaRPr lang="fr-FR" sz="14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raphique 148" descr="Horloge">
            <a:extLst>
              <a:ext uri="{FF2B5EF4-FFF2-40B4-BE49-F238E27FC236}">
                <a16:creationId xmlns:a16="http://schemas.microsoft.com/office/drawing/2014/main" id="{8825B8C7-4CE1-4EC9-A914-9A361AE9A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44058" y="4385172"/>
            <a:ext cx="195956" cy="19595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742FA81-0EC4-476E-9A90-8C70325C8A76}"/>
              </a:ext>
            </a:extLst>
          </p:cNvPr>
          <p:cNvSpPr/>
          <p:nvPr/>
        </p:nvSpPr>
        <p:spPr>
          <a:xfrm>
            <a:off x="2768620" y="4435515"/>
            <a:ext cx="1708520" cy="5411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176891">
              <a:lnSpc>
                <a:spcPts val="650"/>
              </a:lnSpc>
              <a:buClr>
                <a:srgbClr val="82328A"/>
              </a:buClr>
            </a:pPr>
            <a:r>
              <a:rPr lang="fr-FR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minutes pour </a:t>
            </a:r>
            <a:r>
              <a:rPr lang="fr-FR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</a:t>
            </a:r>
          </a:p>
          <a:p>
            <a:pPr defTabSz="176891">
              <a:lnSpc>
                <a:spcPts val="650"/>
              </a:lnSpc>
              <a:buClr>
                <a:srgbClr val="82328A"/>
              </a:buClr>
            </a:pPr>
            <a:r>
              <a:rPr lang="fr-FR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176891">
              <a:lnSpc>
                <a:spcPts val="650"/>
              </a:lnSpc>
              <a:buClr>
                <a:srgbClr val="82328A"/>
              </a:buClr>
            </a:pPr>
            <a:r>
              <a:rPr lang="fr-FR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</a:t>
            </a:r>
            <a:r>
              <a:rPr lang="fr-FR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incluant </a:t>
            </a:r>
            <a:endParaRPr lang="fr-FR" sz="12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76891">
              <a:lnSpc>
                <a:spcPts val="650"/>
              </a:lnSpc>
              <a:buClr>
                <a:srgbClr val="82328A"/>
              </a:buClr>
            </a:pPr>
            <a:endParaRPr lang="fr-FR" sz="1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76891">
              <a:lnSpc>
                <a:spcPts val="650"/>
              </a:lnSpc>
              <a:buClr>
                <a:srgbClr val="82328A"/>
              </a:buClr>
            </a:pPr>
            <a:r>
              <a:rPr lang="fr-FR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tous </a:t>
            </a:r>
            <a:r>
              <a:rPr lang="fr-FR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modules</a:t>
            </a:r>
            <a:endParaRPr lang="fr-FR" sz="1200" b="1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7168AC-BAFA-490A-BC4A-B73272347DF9}"/>
              </a:ext>
            </a:extLst>
          </p:cNvPr>
          <p:cNvSpPr/>
          <p:nvPr/>
        </p:nvSpPr>
        <p:spPr>
          <a:xfrm>
            <a:off x="2771800" y="4095197"/>
            <a:ext cx="1705339" cy="1821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176891">
              <a:lnSpc>
                <a:spcPts val="650"/>
              </a:lnSpc>
              <a:buClr>
                <a:srgbClr val="82328A"/>
              </a:buClr>
            </a:pPr>
            <a:r>
              <a:rPr lang="fr-FR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</a:t>
            </a:r>
            <a:r>
              <a:rPr lang="fr-FR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écrans</a:t>
            </a:r>
            <a:endParaRPr lang="fr-FR" sz="1200" b="1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raphique 157" descr="Écran">
            <a:extLst>
              <a:ext uri="{FF2B5EF4-FFF2-40B4-BE49-F238E27FC236}">
                <a16:creationId xmlns:a16="http://schemas.microsoft.com/office/drawing/2014/main" id="{87E6336F-65F7-4337-90C9-A349E29B23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48268" y="4079400"/>
            <a:ext cx="189969" cy="189969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7452674" y="4012719"/>
            <a:ext cx="13681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SIMULATEUR ACCESSIBLE EGALEMENT DEPUIS LE PCM EN TAPANT « SIMU »</a:t>
            </a:r>
          </a:p>
        </p:txBody>
      </p:sp>
    </p:spTree>
    <p:extLst>
      <p:ext uri="{BB962C8B-B14F-4D97-AF65-F5344CB8AC3E}">
        <p14:creationId xmlns:p14="http://schemas.microsoft.com/office/powerpoint/2010/main" val="155569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9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904656" cy="800219"/>
          </a:xfrm>
        </p:spPr>
        <p:txBody>
          <a:bodyPr/>
          <a:lstStyle/>
          <a:p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L’OUTIL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SOUSCRIPTION web </a:t>
            </a:r>
            <a:r>
              <a:rPr lang="fr-F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assur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15" name="Graphique 148" descr="Horloge">
            <a:extLst>
              <a:ext uri="{FF2B5EF4-FFF2-40B4-BE49-F238E27FC236}">
                <a16:creationId xmlns:a16="http://schemas.microsoft.com/office/drawing/2014/main" id="{8825B8C7-4CE1-4EC9-A914-9A361AE9A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44058" y="4385172"/>
            <a:ext cx="195956" cy="19595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742FA81-0EC4-476E-9A90-8C70325C8A76}"/>
              </a:ext>
            </a:extLst>
          </p:cNvPr>
          <p:cNvSpPr/>
          <p:nvPr/>
        </p:nvSpPr>
        <p:spPr>
          <a:xfrm>
            <a:off x="2768620" y="4435515"/>
            <a:ext cx="1708520" cy="5411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176891">
              <a:lnSpc>
                <a:spcPts val="650"/>
              </a:lnSpc>
              <a:buClr>
                <a:srgbClr val="82328A"/>
              </a:buClr>
            </a:pPr>
            <a:r>
              <a:rPr lang="fr-FR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minutes pour </a:t>
            </a:r>
            <a:r>
              <a:rPr lang="fr-FR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</a:t>
            </a:r>
          </a:p>
          <a:p>
            <a:pPr defTabSz="176891">
              <a:lnSpc>
                <a:spcPts val="650"/>
              </a:lnSpc>
              <a:buClr>
                <a:srgbClr val="82328A"/>
              </a:buClr>
            </a:pPr>
            <a:r>
              <a:rPr lang="fr-FR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176891">
              <a:lnSpc>
                <a:spcPts val="650"/>
              </a:lnSpc>
              <a:buClr>
                <a:srgbClr val="82328A"/>
              </a:buClr>
            </a:pPr>
            <a:r>
              <a:rPr lang="fr-FR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</a:t>
            </a:r>
            <a:r>
              <a:rPr lang="fr-FR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incluant </a:t>
            </a:r>
            <a:endParaRPr lang="fr-FR" sz="12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76891">
              <a:lnSpc>
                <a:spcPts val="650"/>
              </a:lnSpc>
              <a:buClr>
                <a:srgbClr val="82328A"/>
              </a:buClr>
            </a:pPr>
            <a:endParaRPr lang="fr-FR" sz="1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76891">
              <a:lnSpc>
                <a:spcPts val="650"/>
              </a:lnSpc>
              <a:buClr>
                <a:srgbClr val="82328A"/>
              </a:buClr>
            </a:pPr>
            <a:r>
              <a:rPr lang="fr-FR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tous </a:t>
            </a:r>
            <a:r>
              <a:rPr lang="fr-FR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modules</a:t>
            </a:r>
            <a:endParaRPr lang="fr-FR" sz="1200" b="1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7168AC-BAFA-490A-BC4A-B73272347DF9}"/>
              </a:ext>
            </a:extLst>
          </p:cNvPr>
          <p:cNvSpPr/>
          <p:nvPr/>
        </p:nvSpPr>
        <p:spPr>
          <a:xfrm>
            <a:off x="2771800" y="4095197"/>
            <a:ext cx="1705339" cy="1821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176891">
              <a:lnSpc>
                <a:spcPts val="650"/>
              </a:lnSpc>
              <a:buClr>
                <a:srgbClr val="82328A"/>
              </a:buClr>
            </a:pPr>
            <a:r>
              <a:rPr lang="fr-FR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</a:t>
            </a:r>
            <a:r>
              <a:rPr lang="fr-FR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écrans</a:t>
            </a:r>
            <a:endParaRPr lang="fr-FR" sz="1200" b="1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raphique 157" descr="Écran">
            <a:extLst>
              <a:ext uri="{FF2B5EF4-FFF2-40B4-BE49-F238E27FC236}">
                <a16:creationId xmlns:a16="http://schemas.microsoft.com/office/drawing/2014/main" id="{87E6336F-65F7-4337-90C9-A349E29B23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48268" y="4079400"/>
            <a:ext cx="189969" cy="18996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423" y="1237957"/>
            <a:ext cx="7220523" cy="375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9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196752"/>
            <a:ext cx="6832054" cy="4544110"/>
          </a:xfrm>
          <a:prstGeom prst="rect">
            <a:avLst/>
          </a:prstGeom>
        </p:spPr>
      </p:pic>
      <p:sp>
        <p:nvSpPr>
          <p:cNvPr id="5" name="Titre 9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904656" cy="800219"/>
          </a:xfrm>
        </p:spPr>
        <p:txBody>
          <a:bodyPr/>
          <a:lstStyle/>
          <a:p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L’OUTIL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SOUSCRIPTION web </a:t>
            </a:r>
            <a:r>
              <a:rPr lang="fr-F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assur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98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738664"/>
          </a:xfrm>
        </p:spPr>
        <p:txBody>
          <a:bodyPr/>
          <a:lstStyle/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L’OUTIL DE SOUSCRIPTION web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assur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828" y="1484784"/>
            <a:ext cx="7353300" cy="409575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4294967295"/>
          </p:nvPr>
        </p:nvSpPr>
        <p:spPr>
          <a:xfrm>
            <a:off x="5724128" y="1485454"/>
            <a:ext cx="1549152" cy="359370"/>
          </a:xfrm>
        </p:spPr>
        <p:txBody>
          <a:bodyPr>
            <a:norm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Depuis le CB PART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18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738664"/>
          </a:xfrm>
        </p:spPr>
        <p:txBody>
          <a:bodyPr/>
          <a:lstStyle/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L’OUTIL DE SOUSCRIPTION web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assur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1157287"/>
            <a:ext cx="6312371" cy="393081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869161"/>
            <a:ext cx="6480720" cy="105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3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738664"/>
          </a:xfrm>
        </p:spPr>
        <p:txBody>
          <a:bodyPr/>
          <a:lstStyle/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L’OUTIL DE SOUSCRIPTION web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assur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836712"/>
            <a:ext cx="4824536" cy="514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8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738664"/>
          </a:xfrm>
        </p:spPr>
        <p:txBody>
          <a:bodyPr/>
          <a:lstStyle/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L’OUTIL DE SOUSCRIPTION web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assur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08720"/>
            <a:ext cx="4024574" cy="503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4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087468" cy="769441"/>
          </a:xfrm>
        </p:spPr>
        <p:txBody>
          <a:bodyPr/>
          <a:lstStyle/>
          <a:p>
            <a:r>
              <a:rPr lang="fr-FR" dirty="0" smtClean="0"/>
              <a:t>VI- Les supports a disposition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21</a:t>
            </a:fld>
            <a:endParaRPr lang="fr-FR" dirty="0"/>
          </a:p>
        </p:txBody>
      </p:sp>
      <p:pic>
        <p:nvPicPr>
          <p:cNvPr id="5" name="Imag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092" y="1370385"/>
            <a:ext cx="1368152" cy="75459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057161"/>
            <a:ext cx="5735540" cy="492030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239088" y="90872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accéder à 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myEAV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cliquez ici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516216" y="3140968"/>
            <a:ext cx="13681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ACCESSIBLE EGALEMENT DEPUIS CULTURE NET EN TAPANT MYEAV/ASSURANCE/ANIMATION ET ACTION CO/MISE EN MARCHE/LANCEMENT PERI</a:t>
            </a:r>
          </a:p>
        </p:txBody>
      </p:sp>
    </p:spTree>
    <p:extLst>
      <p:ext uri="{BB962C8B-B14F-4D97-AF65-F5344CB8AC3E}">
        <p14:creationId xmlns:p14="http://schemas.microsoft.com/office/powerpoint/2010/main" val="387966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</p:spPr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LES SUPPORTS A DISPOSITION</a:t>
            </a:r>
            <a:b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FICHE CLIENT </a:t>
            </a:r>
            <a:r>
              <a:rPr lang="fr-FR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Millevie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et per ce 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22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53" y="959487"/>
            <a:ext cx="3634299" cy="514659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925875"/>
            <a:ext cx="3670189" cy="516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13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</p:spPr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LES SUPPORTS A DISPOSITION</a:t>
            </a:r>
            <a:b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GUIDE CLIENT MILLEVIE PER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23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142116"/>
            <a:ext cx="3368919" cy="47232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60032" y="2030520"/>
            <a:ext cx="20699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b="1" dirty="0">
                <a:latin typeface="UniversLTStd-BoldCn"/>
              </a:rPr>
              <a:t>MILLEVIE PER</a:t>
            </a:r>
          </a:p>
          <a:p>
            <a:r>
              <a:rPr lang="fr-FR" sz="1500" b="1" dirty="0">
                <a:latin typeface="UniversLTStd-BoldCn"/>
              </a:rPr>
              <a:t>en </a:t>
            </a:r>
            <a:r>
              <a:rPr lang="fr-FR" sz="1500" b="1" dirty="0" smtClean="0">
                <a:latin typeface="UniversLTStd-BoldCn"/>
              </a:rPr>
              <a:t>clair</a:t>
            </a:r>
            <a:endParaRPr lang="fr-FR" sz="1500" b="1" dirty="0">
              <a:latin typeface="UniversLTStd-BoldCn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b="1" dirty="0">
                <a:latin typeface="UniversLTStd-BoldCn"/>
              </a:rPr>
              <a:t>Alimenter votre PER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b="1" dirty="0">
                <a:latin typeface="UniversLTStd-BoldCn"/>
              </a:rPr>
              <a:t>Faire évoluer</a:t>
            </a:r>
          </a:p>
          <a:p>
            <a:r>
              <a:rPr lang="fr-FR" sz="1500" b="1" dirty="0">
                <a:latin typeface="UniversLTStd-BoldCn"/>
              </a:rPr>
              <a:t>votre contrat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b="1" dirty="0">
                <a:latin typeface="UniversLTStd-BoldCn"/>
              </a:rPr>
              <a:t>La fiscalité du PER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b="1" dirty="0">
                <a:latin typeface="UniversLTStd-BoldCn"/>
              </a:rPr>
              <a:t>Les cas de déblocage</a:t>
            </a:r>
          </a:p>
          <a:p>
            <a:r>
              <a:rPr lang="fr-FR" sz="1500" b="1" dirty="0">
                <a:latin typeface="UniversLTStd-BoldCn"/>
              </a:rPr>
              <a:t>anticipé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500" b="1" dirty="0">
                <a:latin typeface="UniversLTStd-BoldCn"/>
              </a:rPr>
              <a:t>Au moment de</a:t>
            </a:r>
          </a:p>
          <a:p>
            <a:r>
              <a:rPr lang="fr-FR" sz="1500" b="1" dirty="0">
                <a:latin typeface="UniversLTStd-BoldCn"/>
              </a:rPr>
              <a:t>la retraite, disposer</a:t>
            </a:r>
          </a:p>
          <a:p>
            <a:r>
              <a:rPr lang="fr-FR" sz="1500" b="1" dirty="0">
                <a:latin typeface="UniversLTStd-BoldCn"/>
              </a:rPr>
              <a:t>de votre capital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465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1107996"/>
          </a:xfrm>
        </p:spPr>
        <p:txBody>
          <a:bodyPr/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VII- ANNEXES. COMPARATIF MILLEVIE VS ERP (FISCALITE ET CONTRAT)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24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9" y="1471869"/>
            <a:ext cx="8790314" cy="399152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43B9AD8-1198-4BDD-871D-A22D359305B1}"/>
              </a:ext>
            </a:extLst>
          </p:cNvPr>
          <p:cNvSpPr txBox="1">
            <a:spLocks/>
          </p:cNvSpPr>
          <p:nvPr/>
        </p:nvSpPr>
        <p:spPr>
          <a:xfrm>
            <a:off x="1115616" y="1243719"/>
            <a:ext cx="7780043" cy="456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0" dirty="0">
                <a:solidFill>
                  <a:srgbClr val="000000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rPr>
              <a:t>Comparatif fiscalité PERP / Madelin vs </a:t>
            </a:r>
            <a:r>
              <a:rPr lang="fr-FR" sz="1800" b="0" dirty="0" smtClean="0">
                <a:solidFill>
                  <a:srgbClr val="000000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rPr>
              <a:t>MILLEVIE PER</a:t>
            </a:r>
            <a:endParaRPr lang="fr-FR" sz="1800" b="0" dirty="0">
              <a:solidFill>
                <a:srgbClr val="000000"/>
              </a:solidFill>
              <a:latin typeface="Montserrat ExtraBold" panose="00000900000000000000" pitchFamily="50" charset="0"/>
              <a:ea typeface="Montserrat ExtraBold" panose="00000900000000000000" pitchFamily="5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567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1107996"/>
          </a:xfrm>
        </p:spPr>
        <p:txBody>
          <a:bodyPr/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VII- ANNEXES. COMPARATIF MILLEVIE VS ERP (FISCALITE ET CONTRAT)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25</a:t>
            </a:fld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700808"/>
            <a:ext cx="8262182" cy="4259798"/>
          </a:xfrm>
          <a:prstGeom prst="rect">
            <a:avLst/>
          </a:prstGeom>
        </p:spPr>
      </p:pic>
      <p:sp>
        <p:nvSpPr>
          <p:cNvPr id="12" name="Titre 3">
            <a:extLst>
              <a:ext uri="{FF2B5EF4-FFF2-40B4-BE49-F238E27FC236}">
                <a16:creationId xmlns:a16="http://schemas.microsoft.com/office/drawing/2014/main" id="{B40DBC26-8022-4436-9D37-59FB4877474A}"/>
              </a:ext>
            </a:extLst>
          </p:cNvPr>
          <p:cNvSpPr txBox="1">
            <a:spLocks/>
          </p:cNvSpPr>
          <p:nvPr/>
        </p:nvSpPr>
        <p:spPr>
          <a:xfrm>
            <a:off x="1222941" y="1019298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Tarification MILLEVIE PER vs Ecureuil Retraite Pro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977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430887"/>
          </a:xfrm>
        </p:spPr>
        <p:txBody>
          <a:bodyPr/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VII- ANNEXES. COMPARATIF MILLEVIE VS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PER CE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12" name="Titre 3">
            <a:extLst>
              <a:ext uri="{FF2B5EF4-FFF2-40B4-BE49-F238E27FC236}">
                <a16:creationId xmlns:a16="http://schemas.microsoft.com/office/drawing/2014/main" id="{B40DBC26-8022-4436-9D37-59FB4877474A}"/>
              </a:ext>
            </a:extLst>
          </p:cNvPr>
          <p:cNvSpPr txBox="1">
            <a:spLocks/>
          </p:cNvSpPr>
          <p:nvPr/>
        </p:nvSpPr>
        <p:spPr>
          <a:xfrm>
            <a:off x="1222941" y="1019298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Tarifs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PER CE vs </a:t>
            </a:r>
            <a:r>
              <a:rPr lang="fr-FR" sz="1600" kern="0" dirty="0" smtClean="0">
                <a:solidFill>
                  <a:srgbClr val="000000"/>
                </a:solidFill>
              </a:rPr>
              <a:t>MILLEVIE PER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36" y="1340768"/>
            <a:ext cx="8570482" cy="436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23922" y="371202"/>
            <a:ext cx="3816424" cy="430887"/>
          </a:xfrm>
        </p:spPr>
        <p:txBody>
          <a:bodyPr/>
          <a:lstStyle/>
          <a:p>
            <a:r>
              <a:rPr lang="fr-FR" dirty="0" smtClean="0"/>
              <a:t>CONTACTS</a:t>
            </a:r>
            <a:endParaRPr lang="fr-FR" b="0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1A30C7F0-6EB3-419F-8D6A-9962B4B73D07}"/>
              </a:ext>
            </a:extLst>
          </p:cNvPr>
          <p:cNvSpPr txBox="1">
            <a:spLocks/>
          </p:cNvSpPr>
          <p:nvPr/>
        </p:nvSpPr>
        <p:spPr>
          <a:xfrm>
            <a:off x="3923928" y="1988840"/>
            <a:ext cx="3024336" cy="772006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1050" b="1" i="0" u="none" strike="noStrike" cap="all" baseline="0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900" b="0" i="0" u="none" strike="noStrike" cap="none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900" b="0" i="0" u="none" strike="noStrike" cap="none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Annick CHIMOT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/>
            </a:r>
            <a:b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Tél. 06 38 77 46 04</a:t>
            </a:r>
            <a:b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</a:b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  <a:hlinkClick r:id="rId2"/>
              </a:rPr>
              <a:t>annick.chimot@natixis.com</a:t>
            </a:r>
            <a:endParaRPr kumimoji="0" lang="fr-FR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  <a:sym typeface="Arial"/>
              </a:rPr>
              <a:t>Responsable régional Nord-Est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8FFC9B6-5461-4C06-8A81-FC9F40723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1" y="2081588"/>
            <a:ext cx="576063" cy="771346"/>
          </a:xfrm>
          <a:prstGeom prst="rect">
            <a:avLst/>
          </a:prstGeom>
        </p:spPr>
      </p:pic>
      <p:sp>
        <p:nvSpPr>
          <p:cNvPr id="13" name="Rectangle : coins arrondis 2">
            <a:extLst>
              <a:ext uri="{FF2B5EF4-FFF2-40B4-BE49-F238E27FC236}">
                <a16:creationId xmlns:a16="http://schemas.microsoft.com/office/drawing/2014/main" id="{A44550EC-7428-4A99-903E-ED50747D6F58}"/>
              </a:ext>
            </a:extLst>
          </p:cNvPr>
          <p:cNvSpPr/>
          <p:nvPr/>
        </p:nvSpPr>
        <p:spPr>
          <a:xfrm>
            <a:off x="3076444" y="4040345"/>
            <a:ext cx="3727803" cy="836627"/>
          </a:xfrm>
          <a:prstGeom prst="round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4" name="Espace réservé du texte 1">
            <a:extLst>
              <a:ext uri="{FF2B5EF4-FFF2-40B4-BE49-F238E27FC236}">
                <a16:creationId xmlns:a16="http://schemas.microsoft.com/office/drawing/2014/main" id="{F81759F4-F66B-4E53-B311-F7AD4D708D8F}"/>
              </a:ext>
            </a:extLst>
          </p:cNvPr>
          <p:cNvSpPr txBox="1">
            <a:spLocks/>
          </p:cNvSpPr>
          <p:nvPr/>
        </p:nvSpPr>
        <p:spPr>
          <a:xfrm>
            <a:off x="3808373" y="4261700"/>
            <a:ext cx="2735496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0" kern="120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sz="750" b="1" dirty="0">
                <a:solidFill>
                  <a:srgbClr val="7030A0"/>
                </a:solidFill>
                <a:latin typeface="Arial" panose="020B0604020202020204"/>
                <a:sym typeface="Arial"/>
              </a:rPr>
              <a:t>L’ASSISTANCE RÉSEAU DU CENTRE D’EXPERTISE PRO </a:t>
            </a:r>
            <a:r>
              <a:rPr lang="fr-FR" sz="750" dirty="0">
                <a:solidFill>
                  <a:srgbClr val="7030A0"/>
                </a:solidFill>
                <a:latin typeface="Arial" panose="020B0604020202020204"/>
                <a:sym typeface="Arial"/>
              </a:rPr>
              <a:t>de BPCE Vie</a:t>
            </a:r>
          </a:p>
          <a:p>
            <a:pPr lvl="1">
              <a:spcBef>
                <a:spcPts val="0"/>
              </a:spcBef>
            </a:pPr>
            <a:r>
              <a:rPr lang="fr-FR" sz="750" dirty="0">
                <a:solidFill>
                  <a:srgbClr val="7030A0"/>
                </a:solidFill>
                <a:latin typeface="Arial" panose="020B0604020202020204"/>
                <a:sym typeface="Arial"/>
              </a:rPr>
              <a:t>N° d’appel direct : 01 58 55 55 56</a:t>
            </a:r>
            <a:br>
              <a:rPr lang="fr-FR" sz="750" dirty="0">
                <a:solidFill>
                  <a:srgbClr val="7030A0"/>
                </a:solidFill>
                <a:latin typeface="Arial" panose="020B0604020202020204"/>
                <a:sym typeface="Arial"/>
              </a:rPr>
            </a:br>
            <a:r>
              <a:rPr lang="fr-FR" sz="750" u="sng" dirty="0">
                <a:solidFill>
                  <a:srgbClr val="7030A0"/>
                </a:solidFill>
                <a:latin typeface="Arial" panose="020B0604020202020204"/>
                <a:sym typeface="Arial"/>
              </a:rPr>
              <a:t>na-map-cep-assistancereseau@natixis.com</a:t>
            </a:r>
            <a:endParaRPr lang="fr-FR" sz="750" dirty="0">
              <a:solidFill>
                <a:srgbClr val="7030A0"/>
              </a:solidFill>
              <a:latin typeface="Arial" panose="020B0604020202020204"/>
              <a:cs typeface="Arial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EAD5F8C-99E1-467A-9685-F1421D5D27FB}"/>
              </a:ext>
            </a:extLst>
          </p:cNvPr>
          <p:cNvGrpSpPr/>
          <p:nvPr/>
        </p:nvGrpSpPr>
        <p:grpSpPr>
          <a:xfrm>
            <a:off x="3249986" y="4333941"/>
            <a:ext cx="398898" cy="346249"/>
            <a:chOff x="7831937" y="3544487"/>
            <a:chExt cx="554983" cy="555192"/>
          </a:xfrm>
          <a:solidFill>
            <a:srgbClr val="7030A0"/>
          </a:solidFill>
        </p:grpSpPr>
        <p:sp>
          <p:nvSpPr>
            <p:cNvPr id="16" name="Freeform 582">
              <a:extLst>
                <a:ext uri="{FF2B5EF4-FFF2-40B4-BE49-F238E27FC236}">
                  <a16:creationId xmlns:a16="http://schemas.microsoft.com/office/drawing/2014/main" id="{E8BF6ED4-A169-4918-9381-DF07DC86E5E9}"/>
                </a:ext>
              </a:extLst>
            </p:cNvPr>
            <p:cNvSpPr>
              <a:spLocks noEditPoints="1"/>
            </p:cNvSpPr>
            <p:nvPr/>
          </p:nvSpPr>
          <p:spPr bwMode="auto">
            <a:xfrm rot="1069111">
              <a:off x="7831937" y="3732251"/>
              <a:ext cx="424637" cy="367428"/>
            </a:xfrm>
            <a:custGeom>
              <a:avLst/>
              <a:gdLst>
                <a:gd name="T0" fmla="*/ 173 w 226"/>
                <a:gd name="T1" fmla="*/ 119 h 214"/>
                <a:gd name="T2" fmla="*/ 159 w 226"/>
                <a:gd name="T3" fmla="*/ 119 h 214"/>
                <a:gd name="T4" fmla="*/ 157 w 226"/>
                <a:gd name="T5" fmla="*/ 121 h 214"/>
                <a:gd name="T6" fmla="*/ 144 w 226"/>
                <a:gd name="T7" fmla="*/ 134 h 214"/>
                <a:gd name="T8" fmla="*/ 145 w 226"/>
                <a:gd name="T9" fmla="*/ 133 h 214"/>
                <a:gd name="T10" fmla="*/ 103 w 226"/>
                <a:gd name="T11" fmla="*/ 101 h 214"/>
                <a:gd name="T12" fmla="*/ 94 w 226"/>
                <a:gd name="T13" fmla="*/ 81 h 214"/>
                <a:gd name="T14" fmla="*/ 108 w 226"/>
                <a:gd name="T15" fmla="*/ 67 h 214"/>
                <a:gd name="T16" fmla="*/ 111 w 226"/>
                <a:gd name="T17" fmla="*/ 60 h 214"/>
                <a:gd name="T18" fmla="*/ 109 w 226"/>
                <a:gd name="T19" fmla="*/ 53 h 214"/>
                <a:gd name="T20" fmla="*/ 60 w 226"/>
                <a:gd name="T21" fmla="*/ 3 h 214"/>
                <a:gd name="T22" fmla="*/ 52 w 226"/>
                <a:gd name="T23" fmla="*/ 0 h 214"/>
                <a:gd name="T24" fmla="*/ 46 w 226"/>
                <a:gd name="T25" fmla="*/ 3 h 214"/>
                <a:gd name="T26" fmla="*/ 39 w 226"/>
                <a:gd name="T27" fmla="*/ 10 h 214"/>
                <a:gd name="T28" fmla="*/ 30 w 226"/>
                <a:gd name="T29" fmla="*/ 18 h 214"/>
                <a:gd name="T30" fmla="*/ 30 w 226"/>
                <a:gd name="T31" fmla="*/ 19 h 214"/>
                <a:gd name="T32" fmla="*/ 74 w 226"/>
                <a:gd name="T33" fmla="*/ 152 h 214"/>
                <a:gd name="T34" fmla="*/ 172 w 226"/>
                <a:gd name="T35" fmla="*/ 214 h 214"/>
                <a:gd name="T36" fmla="*/ 172 w 226"/>
                <a:gd name="T37" fmla="*/ 214 h 214"/>
                <a:gd name="T38" fmla="*/ 192 w 226"/>
                <a:gd name="T39" fmla="*/ 209 h 214"/>
                <a:gd name="T40" fmla="*/ 206 w 226"/>
                <a:gd name="T41" fmla="*/ 199 h 214"/>
                <a:gd name="T42" fmla="*/ 207 w 226"/>
                <a:gd name="T43" fmla="*/ 198 h 214"/>
                <a:gd name="T44" fmla="*/ 222 w 226"/>
                <a:gd name="T45" fmla="*/ 183 h 214"/>
                <a:gd name="T46" fmla="*/ 222 w 226"/>
                <a:gd name="T47" fmla="*/ 169 h 214"/>
                <a:gd name="T48" fmla="*/ 173 w 226"/>
                <a:gd name="T49" fmla="*/ 119 h 214"/>
                <a:gd name="T50" fmla="*/ 200 w 226"/>
                <a:gd name="T51" fmla="*/ 191 h 214"/>
                <a:gd name="T52" fmla="*/ 199 w 226"/>
                <a:gd name="T53" fmla="*/ 192 h 214"/>
                <a:gd name="T54" fmla="*/ 188 w 226"/>
                <a:gd name="T55" fmla="*/ 200 h 214"/>
                <a:gd name="T56" fmla="*/ 172 w 226"/>
                <a:gd name="T57" fmla="*/ 204 h 214"/>
                <a:gd name="T58" fmla="*/ 172 w 226"/>
                <a:gd name="T59" fmla="*/ 204 h 214"/>
                <a:gd name="T60" fmla="*/ 81 w 226"/>
                <a:gd name="T61" fmla="*/ 145 h 214"/>
                <a:gd name="T62" fmla="*/ 37 w 226"/>
                <a:gd name="T63" fmla="*/ 26 h 214"/>
                <a:gd name="T64" fmla="*/ 37 w 226"/>
                <a:gd name="T65" fmla="*/ 25 h 214"/>
                <a:gd name="T66" fmla="*/ 46 w 226"/>
                <a:gd name="T67" fmla="*/ 17 h 214"/>
                <a:gd name="T68" fmla="*/ 52 w 226"/>
                <a:gd name="T69" fmla="*/ 10 h 214"/>
                <a:gd name="T70" fmla="*/ 101 w 226"/>
                <a:gd name="T71" fmla="*/ 60 h 214"/>
                <a:gd name="T72" fmla="*/ 86 w 226"/>
                <a:gd name="T73" fmla="*/ 75 h 214"/>
                <a:gd name="T74" fmla="*/ 95 w 226"/>
                <a:gd name="T75" fmla="*/ 106 h 214"/>
                <a:gd name="T76" fmla="*/ 145 w 226"/>
                <a:gd name="T77" fmla="*/ 143 h 214"/>
                <a:gd name="T78" fmla="*/ 149 w 226"/>
                <a:gd name="T79" fmla="*/ 142 h 214"/>
                <a:gd name="T80" fmla="*/ 151 w 226"/>
                <a:gd name="T81" fmla="*/ 141 h 214"/>
                <a:gd name="T82" fmla="*/ 164 w 226"/>
                <a:gd name="T83" fmla="*/ 128 h 214"/>
                <a:gd name="T84" fmla="*/ 166 w 226"/>
                <a:gd name="T85" fmla="*/ 126 h 214"/>
                <a:gd name="T86" fmla="*/ 215 w 226"/>
                <a:gd name="T87" fmla="*/ 176 h 214"/>
                <a:gd name="T88" fmla="*/ 200 w 226"/>
                <a:gd name="T89" fmla="*/ 19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" h="214">
                  <a:moveTo>
                    <a:pt x="173" y="119"/>
                  </a:moveTo>
                  <a:cubicBezTo>
                    <a:pt x="169" y="116"/>
                    <a:pt x="163" y="116"/>
                    <a:pt x="159" y="119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3" y="125"/>
                    <a:pt x="145" y="133"/>
                    <a:pt x="144" y="134"/>
                  </a:cubicBezTo>
                  <a:cubicBezTo>
                    <a:pt x="144" y="134"/>
                    <a:pt x="145" y="134"/>
                    <a:pt x="145" y="133"/>
                  </a:cubicBezTo>
                  <a:cubicBezTo>
                    <a:pt x="138" y="133"/>
                    <a:pt x="118" y="120"/>
                    <a:pt x="103" y="101"/>
                  </a:cubicBezTo>
                  <a:cubicBezTo>
                    <a:pt x="95" y="89"/>
                    <a:pt x="94" y="83"/>
                    <a:pt x="94" y="81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10" y="65"/>
                    <a:pt x="111" y="63"/>
                    <a:pt x="111" y="60"/>
                  </a:cubicBezTo>
                  <a:cubicBezTo>
                    <a:pt x="111" y="58"/>
                    <a:pt x="110" y="55"/>
                    <a:pt x="109" y="5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8" y="2"/>
                    <a:pt x="55" y="0"/>
                    <a:pt x="52" y="0"/>
                  </a:cubicBezTo>
                  <a:cubicBezTo>
                    <a:pt x="50" y="0"/>
                    <a:pt x="47" y="1"/>
                    <a:pt x="46" y="3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5" y="14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0" y="50"/>
                    <a:pt x="13" y="91"/>
                    <a:pt x="74" y="152"/>
                  </a:cubicBezTo>
                  <a:cubicBezTo>
                    <a:pt x="114" y="194"/>
                    <a:pt x="146" y="214"/>
                    <a:pt x="172" y="214"/>
                  </a:cubicBezTo>
                  <a:cubicBezTo>
                    <a:pt x="172" y="214"/>
                    <a:pt x="172" y="214"/>
                    <a:pt x="172" y="214"/>
                  </a:cubicBezTo>
                  <a:cubicBezTo>
                    <a:pt x="179" y="214"/>
                    <a:pt x="186" y="212"/>
                    <a:pt x="192" y="209"/>
                  </a:cubicBezTo>
                  <a:cubicBezTo>
                    <a:pt x="198" y="206"/>
                    <a:pt x="203" y="202"/>
                    <a:pt x="206" y="199"/>
                  </a:cubicBezTo>
                  <a:cubicBezTo>
                    <a:pt x="207" y="198"/>
                    <a:pt x="207" y="198"/>
                    <a:pt x="207" y="198"/>
                  </a:cubicBezTo>
                  <a:cubicBezTo>
                    <a:pt x="207" y="198"/>
                    <a:pt x="222" y="184"/>
                    <a:pt x="222" y="183"/>
                  </a:cubicBezTo>
                  <a:cubicBezTo>
                    <a:pt x="226" y="179"/>
                    <a:pt x="226" y="173"/>
                    <a:pt x="222" y="169"/>
                  </a:cubicBezTo>
                  <a:lnTo>
                    <a:pt x="173" y="119"/>
                  </a:lnTo>
                  <a:close/>
                  <a:moveTo>
                    <a:pt x="200" y="191"/>
                  </a:moveTo>
                  <a:cubicBezTo>
                    <a:pt x="199" y="192"/>
                    <a:pt x="199" y="192"/>
                    <a:pt x="199" y="192"/>
                  </a:cubicBezTo>
                  <a:cubicBezTo>
                    <a:pt x="196" y="194"/>
                    <a:pt x="193" y="198"/>
                    <a:pt x="188" y="200"/>
                  </a:cubicBezTo>
                  <a:cubicBezTo>
                    <a:pt x="183" y="203"/>
                    <a:pt x="178" y="204"/>
                    <a:pt x="172" y="204"/>
                  </a:cubicBezTo>
                  <a:cubicBezTo>
                    <a:pt x="172" y="204"/>
                    <a:pt x="172" y="204"/>
                    <a:pt x="172" y="204"/>
                  </a:cubicBezTo>
                  <a:cubicBezTo>
                    <a:pt x="149" y="204"/>
                    <a:pt x="119" y="184"/>
                    <a:pt x="81" y="145"/>
                  </a:cubicBezTo>
                  <a:cubicBezTo>
                    <a:pt x="0" y="63"/>
                    <a:pt x="26" y="37"/>
                    <a:pt x="37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42" y="21"/>
                    <a:pt x="46" y="17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81" y="80"/>
                    <a:pt x="85" y="92"/>
                    <a:pt x="95" y="106"/>
                  </a:cubicBezTo>
                  <a:cubicBezTo>
                    <a:pt x="111" y="127"/>
                    <a:pt x="133" y="143"/>
                    <a:pt x="145" y="143"/>
                  </a:cubicBezTo>
                  <a:cubicBezTo>
                    <a:pt x="146" y="143"/>
                    <a:pt x="148" y="143"/>
                    <a:pt x="149" y="142"/>
                  </a:cubicBezTo>
                  <a:cubicBezTo>
                    <a:pt x="150" y="142"/>
                    <a:pt x="151" y="141"/>
                    <a:pt x="151" y="141"/>
                  </a:cubicBezTo>
                  <a:cubicBezTo>
                    <a:pt x="152" y="140"/>
                    <a:pt x="160" y="132"/>
                    <a:pt x="164" y="128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215" y="176"/>
                    <a:pt x="215" y="176"/>
                    <a:pt x="215" y="176"/>
                  </a:cubicBezTo>
                  <a:cubicBezTo>
                    <a:pt x="215" y="177"/>
                    <a:pt x="201" y="190"/>
                    <a:pt x="200" y="191"/>
                  </a:cubicBezTo>
                  <a:close/>
                </a:path>
              </a:pathLst>
            </a:custGeom>
            <a:grpFill/>
            <a:ln w="9525">
              <a:solidFill>
                <a:srgbClr val="7030A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 kern="0" dirty="0">
                <a:solidFill>
                  <a:srgbClr val="7030A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A890DCE-C472-48A4-ADA2-DC586B21F359}"/>
                </a:ext>
              </a:extLst>
            </p:cNvPr>
            <p:cNvSpPr>
              <a:spLocks noEditPoints="1"/>
            </p:cNvSpPr>
            <p:nvPr/>
          </p:nvSpPr>
          <p:spPr bwMode="auto">
            <a:xfrm rot="1041695">
              <a:off x="8087777" y="3544487"/>
              <a:ext cx="299143" cy="337374"/>
            </a:xfrm>
            <a:custGeom>
              <a:avLst/>
              <a:gdLst>
                <a:gd name="T0" fmla="*/ 145 w 220"/>
                <a:gd name="T1" fmla="*/ 0 h 215"/>
                <a:gd name="T2" fmla="*/ 74 w 220"/>
                <a:gd name="T3" fmla="*/ 0 h 215"/>
                <a:gd name="T4" fmla="*/ 0 w 220"/>
                <a:gd name="T5" fmla="*/ 81 h 215"/>
                <a:gd name="T6" fmla="*/ 58 w 220"/>
                <a:gd name="T7" fmla="*/ 160 h 215"/>
                <a:gd name="T8" fmla="*/ 58 w 220"/>
                <a:gd name="T9" fmla="*/ 211 h 215"/>
                <a:gd name="T10" fmla="*/ 60 w 220"/>
                <a:gd name="T11" fmla="*/ 215 h 215"/>
                <a:gd name="T12" fmla="*/ 62 w 220"/>
                <a:gd name="T13" fmla="*/ 215 h 215"/>
                <a:gd name="T14" fmla="*/ 65 w 220"/>
                <a:gd name="T15" fmla="*/ 214 h 215"/>
                <a:gd name="T16" fmla="*/ 125 w 220"/>
                <a:gd name="T17" fmla="*/ 162 h 215"/>
                <a:gd name="T18" fmla="*/ 145 w 220"/>
                <a:gd name="T19" fmla="*/ 162 h 215"/>
                <a:gd name="T20" fmla="*/ 220 w 220"/>
                <a:gd name="T21" fmla="*/ 81 h 215"/>
                <a:gd name="T22" fmla="*/ 145 w 220"/>
                <a:gd name="T23" fmla="*/ 0 h 215"/>
                <a:gd name="T24" fmla="*/ 145 w 220"/>
                <a:gd name="T25" fmla="*/ 153 h 215"/>
                <a:gd name="T26" fmla="*/ 123 w 220"/>
                <a:gd name="T27" fmla="*/ 153 h 215"/>
                <a:gd name="T28" fmla="*/ 120 w 220"/>
                <a:gd name="T29" fmla="*/ 154 h 215"/>
                <a:gd name="T30" fmla="*/ 67 w 220"/>
                <a:gd name="T31" fmla="*/ 201 h 215"/>
                <a:gd name="T32" fmla="*/ 67 w 220"/>
                <a:gd name="T33" fmla="*/ 156 h 215"/>
                <a:gd name="T34" fmla="*/ 63 w 220"/>
                <a:gd name="T35" fmla="*/ 152 h 215"/>
                <a:gd name="T36" fmla="*/ 9 w 220"/>
                <a:gd name="T37" fmla="*/ 81 h 215"/>
                <a:gd name="T38" fmla="*/ 74 w 220"/>
                <a:gd name="T39" fmla="*/ 9 h 215"/>
                <a:gd name="T40" fmla="*/ 145 w 220"/>
                <a:gd name="T41" fmla="*/ 9 h 215"/>
                <a:gd name="T42" fmla="*/ 211 w 220"/>
                <a:gd name="T43" fmla="*/ 81 h 215"/>
                <a:gd name="T44" fmla="*/ 145 w 220"/>
                <a:gd name="T45" fmla="*/ 15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0" h="215">
                  <a:moveTo>
                    <a:pt x="145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6"/>
                    <a:pt x="0" y="81"/>
                  </a:cubicBezTo>
                  <a:cubicBezTo>
                    <a:pt x="0" y="119"/>
                    <a:pt x="24" y="151"/>
                    <a:pt x="58" y="160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2"/>
                    <a:pt x="59" y="214"/>
                    <a:pt x="60" y="215"/>
                  </a:cubicBezTo>
                  <a:cubicBezTo>
                    <a:pt x="61" y="215"/>
                    <a:pt x="61" y="215"/>
                    <a:pt x="62" y="215"/>
                  </a:cubicBezTo>
                  <a:cubicBezTo>
                    <a:pt x="63" y="215"/>
                    <a:pt x="64" y="215"/>
                    <a:pt x="65" y="214"/>
                  </a:cubicBezTo>
                  <a:cubicBezTo>
                    <a:pt x="125" y="162"/>
                    <a:pt x="125" y="162"/>
                    <a:pt x="125" y="162"/>
                  </a:cubicBezTo>
                  <a:cubicBezTo>
                    <a:pt x="145" y="162"/>
                    <a:pt x="145" y="162"/>
                    <a:pt x="145" y="162"/>
                  </a:cubicBezTo>
                  <a:cubicBezTo>
                    <a:pt x="186" y="162"/>
                    <a:pt x="220" y="125"/>
                    <a:pt x="220" y="81"/>
                  </a:cubicBezTo>
                  <a:cubicBezTo>
                    <a:pt x="220" y="36"/>
                    <a:pt x="186" y="0"/>
                    <a:pt x="145" y="0"/>
                  </a:cubicBezTo>
                  <a:close/>
                  <a:moveTo>
                    <a:pt x="145" y="153"/>
                  </a:moveTo>
                  <a:cubicBezTo>
                    <a:pt x="123" y="153"/>
                    <a:pt x="123" y="153"/>
                    <a:pt x="123" y="153"/>
                  </a:cubicBezTo>
                  <a:cubicBezTo>
                    <a:pt x="122" y="153"/>
                    <a:pt x="121" y="153"/>
                    <a:pt x="120" y="154"/>
                  </a:cubicBezTo>
                  <a:cubicBezTo>
                    <a:pt x="67" y="201"/>
                    <a:pt x="67" y="201"/>
                    <a:pt x="67" y="201"/>
                  </a:cubicBezTo>
                  <a:cubicBezTo>
                    <a:pt x="67" y="156"/>
                    <a:pt x="67" y="156"/>
                    <a:pt x="67" y="156"/>
                  </a:cubicBezTo>
                  <a:cubicBezTo>
                    <a:pt x="67" y="154"/>
                    <a:pt x="65" y="152"/>
                    <a:pt x="63" y="152"/>
                  </a:cubicBezTo>
                  <a:cubicBezTo>
                    <a:pt x="32" y="145"/>
                    <a:pt x="9" y="116"/>
                    <a:pt x="9" y="81"/>
                  </a:cubicBezTo>
                  <a:cubicBezTo>
                    <a:pt x="9" y="41"/>
                    <a:pt x="38" y="9"/>
                    <a:pt x="74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81" y="9"/>
                    <a:pt x="211" y="41"/>
                    <a:pt x="211" y="81"/>
                  </a:cubicBezTo>
                  <a:cubicBezTo>
                    <a:pt x="211" y="120"/>
                    <a:pt x="181" y="153"/>
                    <a:pt x="145" y="153"/>
                  </a:cubicBezTo>
                  <a:close/>
                </a:path>
              </a:pathLst>
            </a:custGeom>
            <a:grpFill/>
            <a:ln w="9525">
              <a:solidFill>
                <a:srgbClr val="7030A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 kern="0" dirty="0">
                <a:solidFill>
                  <a:srgbClr val="7030A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742" y="2960486"/>
            <a:ext cx="613991" cy="6997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51920" y="2937138"/>
            <a:ext cx="31860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Valérie PARISSE</a:t>
            </a:r>
          </a:p>
          <a:p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06.23.54.39.92</a:t>
            </a:r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valerie.parisse@cegee.caisse-epargne.fr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51920" y="3447912"/>
            <a:ext cx="11224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Chef de Projets</a:t>
            </a:r>
            <a:endParaRPr lang="fr-F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42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EE22BC676F724EB4E397C91DCC90B5" ma:contentTypeVersion="0" ma:contentTypeDescription="Crée un document." ma:contentTypeScope="" ma:versionID="c05dfbad8a46c6fca6b69a11acbdbe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D25F61-DA24-40BF-8736-430F4E7D2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5737</TotalTime>
  <Words>946</Words>
  <Application>Microsoft Office PowerPoint</Application>
  <PresentationFormat>Affichage à l'écran (4:3)</PresentationFormat>
  <Paragraphs>161</Paragraphs>
  <Slides>27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9" baseType="lpstr">
      <vt:lpstr>Arial</vt:lpstr>
      <vt:lpstr>Arial Narrow</vt:lpstr>
      <vt:lpstr>Calibri</vt:lpstr>
      <vt:lpstr>Cambria Math</vt:lpstr>
      <vt:lpstr>Montserrat ExtraBold</vt:lpstr>
      <vt:lpstr>Montserrat SemiBold</vt:lpstr>
      <vt:lpstr>Symbol</vt:lpstr>
      <vt:lpstr>UniversLTStd-BoldCn</vt:lpstr>
      <vt:lpstr>Verdana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I- Rappel DU CONTEXTE</vt:lpstr>
      <vt:lpstr>Présentation PowerPoint</vt:lpstr>
      <vt:lpstr>Présentation PowerPoint</vt:lpstr>
      <vt:lpstr>LA SECURISATION PROGRESSIVE DANS LE DéTAIL</vt:lpstr>
      <vt:lpstr>Présentation PowerPoint</vt:lpstr>
      <vt:lpstr>III. LES CARACTERISTIQUES DE MILLEVIE PER</vt:lpstr>
      <vt:lpstr>III. LES CARACTERISTIQUES DE MILLEVIE PER</vt:lpstr>
      <vt:lpstr>Une protection financière en cas de décès </vt:lpstr>
      <vt:lpstr>IV- LES 3 OUTILS DE SIMULATION</vt:lpstr>
      <vt:lpstr>IV- LES 3 OUTILS DE SIMULATION</vt:lpstr>
      <vt:lpstr>IV- LES 3 OUTILS DE SIMULATION</vt:lpstr>
      <vt:lpstr>V- L’OUTIL DE SOUSCRIPTION web assur </vt:lpstr>
      <vt:lpstr>V- L’OUTIL DE SOUSCRIPTION web assur </vt:lpstr>
      <vt:lpstr>V- L’OUTIL DE SOUSCRIPTION web assur</vt:lpstr>
      <vt:lpstr>V- L’OUTIL DE SOUSCRIPTION web assur</vt:lpstr>
      <vt:lpstr>V- L’OUTIL DE SOUSCRIPTION web assur</vt:lpstr>
      <vt:lpstr>V- L’OUTIL DE SOUSCRIPTION web assur</vt:lpstr>
      <vt:lpstr>VI- Les supports a disposition </vt:lpstr>
      <vt:lpstr>LES SUPPORTS A DISPOSITION  LA FICHE CLIENT Millevie et per ce </vt:lpstr>
      <vt:lpstr>LES SUPPORTS A DISPOSITION  LE GUIDE CLIENT MILLEVIE PER</vt:lpstr>
      <vt:lpstr>VII- ANNEXES. COMPARATIF MILLEVIE VS ERP (FISCALITE ET CONTRAT)</vt:lpstr>
      <vt:lpstr>VII- ANNEXES. COMPARATIF MILLEVIE VS ERP (FISCALITE ET CONTRAT)</vt:lpstr>
      <vt:lpstr>VII- ANNEXES. COMPARATIF MILLEVIE VS PER CE</vt:lpstr>
      <vt:lpstr>CONTACTS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REFFORT Didier [CEGEE]</cp:lastModifiedBy>
  <cp:revision>344</cp:revision>
  <cp:lastPrinted>2019-03-28T15:25:42Z</cp:lastPrinted>
  <dcterms:created xsi:type="dcterms:W3CDTF">2017-05-30T18:41:27Z</dcterms:created>
  <dcterms:modified xsi:type="dcterms:W3CDTF">2020-08-31T06:44:44Z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0x010100B1EE22BC676F724EB4E397C91DCC90B5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laurent.caillet@cegee.caisse-epargne.fr</vt:lpwstr>
  </property>
  <property fmtid="{D5CDD505-2E9C-101B-9397-08002B2CF9AE}" pid="6" name="MSIP_Label_48a19f0c-bea1-442e-a475-ed109d9ec508_SetDate">
    <vt:lpwstr>2020-07-28T09:13:00.9078125Z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