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5"/>
  </p:sldMasterIdLst>
  <p:notesMasterIdLst>
    <p:notesMasterId r:id="rId17"/>
  </p:notesMasterIdLst>
  <p:handoutMasterIdLst>
    <p:handoutMasterId r:id="rId18"/>
  </p:handoutMasterIdLst>
  <p:sldIdLst>
    <p:sldId id="400" r:id="rId6"/>
    <p:sldId id="409" r:id="rId7"/>
    <p:sldId id="420" r:id="rId8"/>
    <p:sldId id="413" r:id="rId9"/>
    <p:sldId id="414" r:id="rId10"/>
    <p:sldId id="415" r:id="rId11"/>
    <p:sldId id="416" r:id="rId12"/>
    <p:sldId id="417" r:id="rId13"/>
    <p:sldId id="418" r:id="rId14"/>
    <p:sldId id="421" r:id="rId15"/>
    <p:sldId id="399" r:id="rId16"/>
  </p:sldIdLst>
  <p:sldSz cx="9144000" cy="5143500" type="screen16x9"/>
  <p:notesSz cx="6797675" cy="9874250"/>
  <p:embeddedFontLst>
    <p:embeddedFont>
      <p:font typeface="Montserrat ExtraBold" panose="00000900000000000000" pitchFamily="2" charset="0"/>
      <p:bold r:id="rId19"/>
      <p:boldItalic r:id="rId20"/>
    </p:embeddedFont>
    <p:embeddedFont>
      <p:font typeface="Cambria Math" panose="02040503050406030204" pitchFamily="18" charset="0"/>
      <p:regular r:id="rId21"/>
    </p:embeddedFont>
    <p:embeddedFont>
      <p:font typeface="Segoe Condensed" panose="020B0606040200020203" pitchFamily="34" charset="0"/>
      <p:regular r:id="rId22"/>
      <p:bold r:id="rId23"/>
    </p:embeddedFont>
    <p:embeddedFont>
      <p:font typeface="Arial Narrow" panose="020B0606020202030204" pitchFamily="34" charset="0"/>
      <p:regular r:id="rId24"/>
      <p:bold r:id="rId25"/>
      <p:italic r:id="rId26"/>
      <p:boldItalic r:id="rId27"/>
    </p:embeddedFont>
    <p:embeddedFont>
      <p:font typeface="Cabin" panose="020B0604020202020204" charset="0"/>
      <p:regular r:id="rId28"/>
      <p:bold r:id="rId29"/>
      <p:italic r:id="rId30"/>
      <p:boldItalic r:id="rId31"/>
    </p:embeddedFont>
    <p:embeddedFont>
      <p:font typeface="Montserrat SemiBold" panose="00000700000000000000" pitchFamily="2" charset="0"/>
      <p:bold r:id="rId32"/>
      <p:boldItalic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Roboto" panose="02000000000000000000" pitchFamily="2" charset="0"/>
      <p:regular r:id="rId38"/>
      <p:bold r:id="rId39"/>
      <p:italic r:id="rId40"/>
      <p:boldItalic r:id="rId41"/>
    </p:embeddedFont>
    <p:embeddedFont>
      <p:font typeface="Verdana" panose="020B0604030504040204" pitchFamily="34" charset="0"/>
      <p:regular r:id="rId42"/>
      <p:bold r:id="rId43"/>
      <p:italic r:id="rId44"/>
      <p:boldItalic r:id="rId45"/>
    </p:embeddedFont>
    <p:embeddedFont>
      <p:font typeface="Cabin Condensed" panose="020B0604020202020204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6694CE"/>
    <a:srgbClr val="BABADA"/>
    <a:srgbClr val="DCE288"/>
    <a:srgbClr val="705889"/>
    <a:srgbClr val="BF76AA"/>
    <a:srgbClr val="8A5599"/>
    <a:srgbClr val="66327A"/>
    <a:srgbClr val="8AB973"/>
    <a:srgbClr val="0074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AEB85F-B33E-4851-8132-87CBDB5A9D0D}" v="17" dt="2020-01-30T12:32:42.321"/>
  </p1510:revLst>
</p1510:revInfo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20" y="84"/>
      </p:cViewPr>
      <p:guideLst>
        <p:guide orient="horz" pos="1439"/>
        <p:guide orient="horz" pos="169"/>
        <p:guide pos="1383"/>
        <p:guide pos="44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09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font" Target="fonts/font24.fntdata"/><Relationship Id="rId47" Type="http://schemas.openxmlformats.org/officeDocument/2006/relationships/font" Target="fonts/font29.fntdata"/><Relationship Id="rId50" Type="http://schemas.openxmlformats.org/officeDocument/2006/relationships/presProps" Target="presProps.xml"/><Relationship Id="rId55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46" Type="http://schemas.openxmlformats.org/officeDocument/2006/relationships/font" Target="fonts/font28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font" Target="fonts/font23.fntdata"/><Relationship Id="rId5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45" Type="http://schemas.openxmlformats.org/officeDocument/2006/relationships/font" Target="fonts/font27.fntdata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49" Type="http://schemas.openxmlformats.org/officeDocument/2006/relationships/font" Target="fonts/font31.fntdata"/><Relationship Id="rId10" Type="http://schemas.openxmlformats.org/officeDocument/2006/relationships/slide" Target="slides/slide5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font" Target="fonts/font26.fntdata"/><Relationship Id="rId52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font" Target="fonts/font25.fntdata"/><Relationship Id="rId48" Type="http://schemas.openxmlformats.org/officeDocument/2006/relationships/font" Target="fonts/font30.fntdata"/><Relationship Id="rId8" Type="http://schemas.openxmlformats.org/officeDocument/2006/relationships/slide" Target="slides/slide3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VIN David" userId="S::david.ravin@bpce.fr::e5c8d5f7-75c9-4df9-9fd0-c1c0bd0f93f6" providerId="AD" clId="Web-{83AEB85F-B33E-4851-8132-87CBDB5A9D0D}"/>
    <pc:docChg chg="modSld">
      <pc:chgData name="RAVIN David" userId="S::david.ravin@bpce.fr::e5c8d5f7-75c9-4df9-9fd0-c1c0bd0f93f6" providerId="AD" clId="Web-{83AEB85F-B33E-4851-8132-87CBDB5A9D0D}" dt="2020-01-30T12:32:42.321" v="16"/>
      <pc:docMkLst>
        <pc:docMk/>
      </pc:docMkLst>
      <pc:sldChg chg="modSp">
        <pc:chgData name="RAVIN David" userId="S::david.ravin@bpce.fr::e5c8d5f7-75c9-4df9-9fd0-c1c0bd0f93f6" providerId="AD" clId="Web-{83AEB85F-B33E-4851-8132-87CBDB5A9D0D}" dt="2020-01-30T12:32:42.321" v="16"/>
        <pc:sldMkLst>
          <pc:docMk/>
          <pc:sldMk cId="1244435027" sldId="411"/>
        </pc:sldMkLst>
        <pc:spChg chg="mod">
          <ac:chgData name="RAVIN David" userId="S::david.ravin@bpce.fr::e5c8d5f7-75c9-4df9-9fd0-c1c0bd0f93f6" providerId="AD" clId="Web-{83AEB85F-B33E-4851-8132-87CBDB5A9D0D}" dt="2020-01-30T12:32:38.185" v="0"/>
          <ac:spMkLst>
            <pc:docMk/>
            <pc:sldMk cId="1244435027" sldId="411"/>
            <ac:spMk id="8" creationId="{00000000-0000-0000-0000-000000000000}"/>
          </ac:spMkLst>
        </pc:spChg>
        <pc:spChg chg="mod">
          <ac:chgData name="RAVIN David" userId="S::david.ravin@bpce.fr::e5c8d5f7-75c9-4df9-9fd0-c1c0bd0f93f6" providerId="AD" clId="Web-{83AEB85F-B33E-4851-8132-87CBDB5A9D0D}" dt="2020-01-30T12:32:38.337" v="1"/>
          <ac:spMkLst>
            <pc:docMk/>
            <pc:sldMk cId="1244435027" sldId="411"/>
            <ac:spMk id="9" creationId="{00000000-0000-0000-0000-000000000000}"/>
          </ac:spMkLst>
        </pc:spChg>
        <pc:spChg chg="mod">
          <ac:chgData name="RAVIN David" userId="S::david.ravin@bpce.fr::e5c8d5f7-75c9-4df9-9fd0-c1c0bd0f93f6" providerId="AD" clId="Web-{83AEB85F-B33E-4851-8132-87CBDB5A9D0D}" dt="2020-01-30T12:32:38.509" v="2"/>
          <ac:spMkLst>
            <pc:docMk/>
            <pc:sldMk cId="1244435027" sldId="411"/>
            <ac:spMk id="10" creationId="{00000000-0000-0000-0000-000000000000}"/>
          </ac:spMkLst>
        </pc:spChg>
        <pc:spChg chg="mod">
          <ac:chgData name="RAVIN David" userId="S::david.ravin@bpce.fr::e5c8d5f7-75c9-4df9-9fd0-c1c0bd0f93f6" providerId="AD" clId="Web-{83AEB85F-B33E-4851-8132-87CBDB5A9D0D}" dt="2020-01-30T12:32:38.681" v="3"/>
          <ac:spMkLst>
            <pc:docMk/>
            <pc:sldMk cId="1244435027" sldId="411"/>
            <ac:spMk id="11" creationId="{00000000-0000-0000-0000-000000000000}"/>
          </ac:spMkLst>
        </pc:spChg>
        <pc:spChg chg="mod">
          <ac:chgData name="RAVIN David" userId="S::david.ravin@bpce.fr::e5c8d5f7-75c9-4df9-9fd0-c1c0bd0f93f6" providerId="AD" clId="Web-{83AEB85F-B33E-4851-8132-87CBDB5A9D0D}" dt="2020-01-30T12:32:38.853" v="4"/>
          <ac:spMkLst>
            <pc:docMk/>
            <pc:sldMk cId="1244435027" sldId="411"/>
            <ac:spMk id="12" creationId="{00000000-0000-0000-0000-000000000000}"/>
          </ac:spMkLst>
        </pc:spChg>
        <pc:spChg chg="mod">
          <ac:chgData name="RAVIN David" userId="S::david.ravin@bpce.fr::e5c8d5f7-75c9-4df9-9fd0-c1c0bd0f93f6" providerId="AD" clId="Web-{83AEB85F-B33E-4851-8132-87CBDB5A9D0D}" dt="2020-01-30T12:32:39.009" v="5"/>
          <ac:spMkLst>
            <pc:docMk/>
            <pc:sldMk cId="1244435027" sldId="411"/>
            <ac:spMk id="13" creationId="{00000000-0000-0000-0000-000000000000}"/>
          </ac:spMkLst>
        </pc:spChg>
        <pc:spChg chg="mod">
          <ac:chgData name="RAVIN David" userId="S::david.ravin@bpce.fr::e5c8d5f7-75c9-4df9-9fd0-c1c0bd0f93f6" providerId="AD" clId="Web-{83AEB85F-B33E-4851-8132-87CBDB5A9D0D}" dt="2020-01-30T12:32:39.165" v="6"/>
          <ac:spMkLst>
            <pc:docMk/>
            <pc:sldMk cId="1244435027" sldId="411"/>
            <ac:spMk id="14" creationId="{00000000-0000-0000-0000-000000000000}"/>
          </ac:spMkLst>
        </pc:spChg>
        <pc:spChg chg="mod">
          <ac:chgData name="RAVIN David" userId="S::david.ravin@bpce.fr::e5c8d5f7-75c9-4df9-9fd0-c1c0bd0f93f6" providerId="AD" clId="Web-{83AEB85F-B33E-4851-8132-87CBDB5A9D0D}" dt="2020-01-30T12:32:39.337" v="7"/>
          <ac:spMkLst>
            <pc:docMk/>
            <pc:sldMk cId="1244435027" sldId="411"/>
            <ac:spMk id="15" creationId="{00000000-0000-0000-0000-000000000000}"/>
          </ac:spMkLst>
        </pc:spChg>
        <pc:spChg chg="mod">
          <ac:chgData name="RAVIN David" userId="S::david.ravin@bpce.fr::e5c8d5f7-75c9-4df9-9fd0-c1c0bd0f93f6" providerId="AD" clId="Web-{83AEB85F-B33E-4851-8132-87CBDB5A9D0D}" dt="2020-01-30T12:32:39.493" v="8"/>
          <ac:spMkLst>
            <pc:docMk/>
            <pc:sldMk cId="1244435027" sldId="411"/>
            <ac:spMk id="16" creationId="{00000000-0000-0000-0000-000000000000}"/>
          </ac:spMkLst>
        </pc:spChg>
        <pc:spChg chg="mod">
          <ac:chgData name="RAVIN David" userId="S::david.ravin@bpce.fr::e5c8d5f7-75c9-4df9-9fd0-c1c0bd0f93f6" providerId="AD" clId="Web-{83AEB85F-B33E-4851-8132-87CBDB5A9D0D}" dt="2020-01-30T12:32:39.665" v="9"/>
          <ac:spMkLst>
            <pc:docMk/>
            <pc:sldMk cId="1244435027" sldId="411"/>
            <ac:spMk id="17" creationId="{00000000-0000-0000-0000-000000000000}"/>
          </ac:spMkLst>
        </pc:spChg>
        <pc:spChg chg="mod">
          <ac:chgData name="RAVIN David" userId="S::david.ravin@bpce.fr::e5c8d5f7-75c9-4df9-9fd0-c1c0bd0f93f6" providerId="AD" clId="Web-{83AEB85F-B33E-4851-8132-87CBDB5A9D0D}" dt="2020-01-30T12:32:39.853" v="10"/>
          <ac:spMkLst>
            <pc:docMk/>
            <pc:sldMk cId="1244435027" sldId="411"/>
            <ac:spMk id="18" creationId="{00000000-0000-0000-0000-000000000000}"/>
          </ac:spMkLst>
        </pc:spChg>
        <pc:spChg chg="mod">
          <ac:chgData name="RAVIN David" userId="S::david.ravin@bpce.fr::e5c8d5f7-75c9-4df9-9fd0-c1c0bd0f93f6" providerId="AD" clId="Web-{83AEB85F-B33E-4851-8132-87CBDB5A9D0D}" dt="2020-01-30T12:32:40.009" v="11"/>
          <ac:spMkLst>
            <pc:docMk/>
            <pc:sldMk cId="1244435027" sldId="411"/>
            <ac:spMk id="19" creationId="{00000000-0000-0000-0000-000000000000}"/>
          </ac:spMkLst>
        </pc:spChg>
        <pc:spChg chg="mod">
          <ac:chgData name="RAVIN David" userId="S::david.ravin@bpce.fr::e5c8d5f7-75c9-4df9-9fd0-c1c0bd0f93f6" providerId="AD" clId="Web-{83AEB85F-B33E-4851-8132-87CBDB5A9D0D}" dt="2020-01-30T12:32:40.181" v="12"/>
          <ac:spMkLst>
            <pc:docMk/>
            <pc:sldMk cId="1244435027" sldId="411"/>
            <ac:spMk id="20" creationId="{00000000-0000-0000-0000-000000000000}"/>
          </ac:spMkLst>
        </pc:spChg>
        <pc:spChg chg="mod">
          <ac:chgData name="RAVIN David" userId="S::david.ravin@bpce.fr::e5c8d5f7-75c9-4df9-9fd0-c1c0bd0f93f6" providerId="AD" clId="Web-{83AEB85F-B33E-4851-8132-87CBDB5A9D0D}" dt="2020-01-30T12:32:40.337" v="13"/>
          <ac:spMkLst>
            <pc:docMk/>
            <pc:sldMk cId="1244435027" sldId="411"/>
            <ac:spMk id="21" creationId="{00000000-0000-0000-0000-000000000000}"/>
          </ac:spMkLst>
        </pc:spChg>
        <pc:spChg chg="mod">
          <ac:chgData name="RAVIN David" userId="S::david.ravin@bpce.fr::e5c8d5f7-75c9-4df9-9fd0-c1c0bd0f93f6" providerId="AD" clId="Web-{83AEB85F-B33E-4851-8132-87CBDB5A9D0D}" dt="2020-01-30T12:32:40.493" v="14"/>
          <ac:spMkLst>
            <pc:docMk/>
            <pc:sldMk cId="1244435027" sldId="411"/>
            <ac:spMk id="22" creationId="{00000000-0000-0000-0000-000000000000}"/>
          </ac:spMkLst>
        </pc:spChg>
        <pc:spChg chg="mod">
          <ac:chgData name="RAVIN David" userId="S::david.ravin@bpce.fr::e5c8d5f7-75c9-4df9-9fd0-c1c0bd0f93f6" providerId="AD" clId="Web-{83AEB85F-B33E-4851-8132-87CBDB5A9D0D}" dt="2020-01-30T12:32:42.321" v="16"/>
          <ac:spMkLst>
            <pc:docMk/>
            <pc:sldMk cId="1244435027" sldId="411"/>
            <ac:spMk id="23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3A8AB9-9B4E-4FEF-99F4-D9ADAF12EAA0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6A4ECD0A-7778-4B8A-BCA9-F886AD5433CE}">
      <dgm:prSet phldrT="[Texte]" custT="1"/>
      <dgm:spPr/>
      <dgm:t>
        <a:bodyPr/>
        <a:lstStyle/>
        <a:p>
          <a:r>
            <a:rPr lang="fr-FR" sz="900" b="1" dirty="0" smtClean="0"/>
            <a:t>Nov. 2017  </a:t>
          </a:r>
          <a:r>
            <a:rPr lang="fr-FR" sz="900" b="0" dirty="0" smtClean="0"/>
            <a:t>La</a:t>
          </a:r>
          <a:r>
            <a:rPr lang="fr-FR" sz="900" dirty="0" smtClean="0"/>
            <a:t>ncement d’un appel d’offre</a:t>
          </a:r>
          <a:endParaRPr lang="fr-FR" sz="900" dirty="0"/>
        </a:p>
      </dgm:t>
    </dgm:pt>
    <dgm:pt modelId="{AA0B1054-13B6-49BC-8CCF-469BA66A0384}" type="parTrans" cxnId="{DD329EF8-7CB6-41B3-9950-935091890335}">
      <dgm:prSet/>
      <dgm:spPr/>
      <dgm:t>
        <a:bodyPr/>
        <a:lstStyle/>
        <a:p>
          <a:endParaRPr lang="fr-FR" sz="1200"/>
        </a:p>
      </dgm:t>
    </dgm:pt>
    <dgm:pt modelId="{89FF0447-6473-46CF-A247-315B5E3278EA}" type="sibTrans" cxnId="{DD329EF8-7CB6-41B3-9950-935091890335}">
      <dgm:prSet/>
      <dgm:spPr/>
      <dgm:t>
        <a:bodyPr/>
        <a:lstStyle/>
        <a:p>
          <a:endParaRPr lang="fr-FR" sz="1200"/>
        </a:p>
      </dgm:t>
    </dgm:pt>
    <dgm:pt modelId="{5C6BE86E-CED8-4821-A065-BF49A46D16ED}">
      <dgm:prSet phldrT="[Texte]" custT="1"/>
      <dgm:spPr/>
      <dgm:t>
        <a:bodyPr/>
        <a:lstStyle/>
        <a:p>
          <a:r>
            <a:rPr lang="fr-FR" sz="900" b="1" dirty="0" smtClean="0"/>
            <a:t>Janv. 2018</a:t>
          </a:r>
        </a:p>
        <a:p>
          <a:r>
            <a:rPr lang="fr-FR" sz="900" dirty="0" smtClean="0"/>
            <a:t>Validation de la solution Harvest à l’occasion d’un Comité Task Force #8</a:t>
          </a:r>
          <a:endParaRPr lang="fr-FR" sz="900" dirty="0"/>
        </a:p>
      </dgm:t>
    </dgm:pt>
    <dgm:pt modelId="{703493C4-B3FE-4AE9-B95B-BEABCD8E1193}" type="parTrans" cxnId="{C1CEF620-BD49-486B-A8CB-319EA96605B8}">
      <dgm:prSet/>
      <dgm:spPr/>
      <dgm:t>
        <a:bodyPr/>
        <a:lstStyle/>
        <a:p>
          <a:endParaRPr lang="fr-FR" sz="1200"/>
        </a:p>
      </dgm:t>
    </dgm:pt>
    <dgm:pt modelId="{7BC4BD2B-B292-4EB2-BCA2-29700D7BDED2}" type="sibTrans" cxnId="{C1CEF620-BD49-486B-A8CB-319EA96605B8}">
      <dgm:prSet/>
      <dgm:spPr/>
      <dgm:t>
        <a:bodyPr/>
        <a:lstStyle/>
        <a:p>
          <a:endParaRPr lang="fr-FR" sz="1200"/>
        </a:p>
      </dgm:t>
    </dgm:pt>
    <dgm:pt modelId="{01E050CA-E4B8-499A-97C3-A40061584A30}">
      <dgm:prSet phldrT="[Texte]" custT="1"/>
      <dgm:spPr/>
      <dgm:t>
        <a:bodyPr/>
        <a:lstStyle/>
        <a:p>
          <a:r>
            <a:rPr lang="fr-FR" sz="900" b="1" dirty="0" smtClean="0"/>
            <a:t>6 Avril 2018 </a:t>
          </a:r>
        </a:p>
        <a:p>
          <a:r>
            <a:rPr lang="fr-FR" sz="900" dirty="0" smtClean="0"/>
            <a:t>CEVANOP</a:t>
          </a:r>
          <a:endParaRPr lang="fr-FR" sz="900" dirty="0"/>
        </a:p>
      </dgm:t>
    </dgm:pt>
    <dgm:pt modelId="{BAA72C24-EECD-410A-A494-A6618EB47763}" type="parTrans" cxnId="{E70CB06A-2CFF-4127-B4F6-41A4CD250A83}">
      <dgm:prSet/>
      <dgm:spPr/>
      <dgm:t>
        <a:bodyPr/>
        <a:lstStyle/>
        <a:p>
          <a:endParaRPr lang="fr-FR" sz="1200"/>
        </a:p>
      </dgm:t>
    </dgm:pt>
    <dgm:pt modelId="{5C54799D-DC1A-4C03-9091-A65FD5964864}" type="sibTrans" cxnId="{E70CB06A-2CFF-4127-B4F6-41A4CD250A83}">
      <dgm:prSet/>
      <dgm:spPr/>
      <dgm:t>
        <a:bodyPr/>
        <a:lstStyle/>
        <a:p>
          <a:endParaRPr lang="fr-FR" sz="1200"/>
        </a:p>
      </dgm:t>
    </dgm:pt>
    <dgm:pt modelId="{DC090195-E620-4BD1-9CFA-2DFD783B3D78}">
      <dgm:prSet phldrT="[Texte]" custT="1"/>
      <dgm:spPr/>
      <dgm:t>
        <a:bodyPr/>
        <a:lstStyle/>
        <a:p>
          <a:r>
            <a:rPr lang="fr-FR" sz="900" b="1" dirty="0" smtClean="0"/>
            <a:t>15 juin 2018</a:t>
          </a:r>
        </a:p>
        <a:p>
          <a:r>
            <a:rPr lang="fr-FR" sz="900" dirty="0" smtClean="0"/>
            <a:t>Autorisation de mise en marché</a:t>
          </a:r>
          <a:endParaRPr lang="fr-FR" sz="900" dirty="0"/>
        </a:p>
      </dgm:t>
    </dgm:pt>
    <dgm:pt modelId="{412756D7-FD2B-493E-A0E5-BB5D0ACA4D7C}" type="parTrans" cxnId="{62DDB782-B203-41F3-BF61-F6C7A2FC4448}">
      <dgm:prSet/>
      <dgm:spPr/>
      <dgm:t>
        <a:bodyPr/>
        <a:lstStyle/>
        <a:p>
          <a:endParaRPr lang="fr-FR" sz="1200"/>
        </a:p>
      </dgm:t>
    </dgm:pt>
    <dgm:pt modelId="{7C9E7648-DC98-4195-9DCF-4709907C66FA}" type="sibTrans" cxnId="{62DDB782-B203-41F3-BF61-F6C7A2FC4448}">
      <dgm:prSet/>
      <dgm:spPr/>
      <dgm:t>
        <a:bodyPr/>
        <a:lstStyle/>
        <a:p>
          <a:endParaRPr lang="fr-FR" sz="1200"/>
        </a:p>
      </dgm:t>
    </dgm:pt>
    <dgm:pt modelId="{EDCA6357-E025-4E51-B68B-8AA9F5DB970F}">
      <dgm:prSet phldrT="[Texte]" custT="1"/>
      <dgm:spPr/>
      <dgm:t>
        <a:bodyPr/>
        <a:lstStyle/>
        <a:p>
          <a:r>
            <a:rPr lang="fr-FR" sz="900" b="1" dirty="0" smtClean="0"/>
            <a:t>14 Janvier 2019</a:t>
          </a:r>
        </a:p>
        <a:p>
          <a:r>
            <a:rPr lang="fr-FR" sz="900" dirty="0" smtClean="0"/>
            <a:t>Communiqué de presse</a:t>
          </a:r>
          <a:endParaRPr lang="fr-FR" sz="900" dirty="0"/>
        </a:p>
      </dgm:t>
    </dgm:pt>
    <dgm:pt modelId="{232C3344-F315-408C-8E46-3E0C6EFEAA85}" type="parTrans" cxnId="{39E7E5AC-2AE6-47D3-93D9-B365F522E36A}">
      <dgm:prSet/>
      <dgm:spPr/>
      <dgm:t>
        <a:bodyPr/>
        <a:lstStyle/>
        <a:p>
          <a:endParaRPr lang="fr-FR" sz="1200"/>
        </a:p>
      </dgm:t>
    </dgm:pt>
    <dgm:pt modelId="{7FA1AFA7-21F5-4C8E-A03C-540352375DE7}" type="sibTrans" cxnId="{39E7E5AC-2AE6-47D3-93D9-B365F522E36A}">
      <dgm:prSet/>
      <dgm:spPr/>
      <dgm:t>
        <a:bodyPr/>
        <a:lstStyle/>
        <a:p>
          <a:endParaRPr lang="fr-FR" sz="1200"/>
        </a:p>
      </dgm:t>
    </dgm:pt>
    <dgm:pt modelId="{AC44C106-701D-4CB0-982E-9A4C08829AEE}">
      <dgm:prSet phldrT="[Texte]" custT="1"/>
      <dgm:spPr/>
      <dgm:t>
        <a:bodyPr/>
        <a:lstStyle/>
        <a:p>
          <a:r>
            <a:rPr lang="fr-FR" sz="900" b="1" dirty="0" smtClean="0"/>
            <a:t>21 Février 2019 </a:t>
          </a:r>
        </a:p>
        <a:p>
          <a:r>
            <a:rPr lang="fr-FR" sz="900" dirty="0" smtClean="0"/>
            <a:t>Contrat PSEE signé entre Harvest et Albiant IT</a:t>
          </a:r>
          <a:endParaRPr lang="fr-FR" sz="900" dirty="0"/>
        </a:p>
      </dgm:t>
    </dgm:pt>
    <dgm:pt modelId="{FFFA5491-7C21-4A6B-98CC-F484079A625F}" type="parTrans" cxnId="{42F3C9A6-E81B-4ACC-A1C7-618D585FFF0B}">
      <dgm:prSet/>
      <dgm:spPr/>
      <dgm:t>
        <a:bodyPr/>
        <a:lstStyle/>
        <a:p>
          <a:endParaRPr lang="fr-FR" sz="1200"/>
        </a:p>
      </dgm:t>
    </dgm:pt>
    <dgm:pt modelId="{E808D59A-1BE1-4B00-92A1-8A11453F787F}" type="sibTrans" cxnId="{42F3C9A6-E81B-4ACC-A1C7-618D585FFF0B}">
      <dgm:prSet/>
      <dgm:spPr/>
      <dgm:t>
        <a:bodyPr/>
        <a:lstStyle/>
        <a:p>
          <a:endParaRPr lang="fr-FR" sz="1200"/>
        </a:p>
      </dgm:t>
    </dgm:pt>
    <dgm:pt modelId="{43AED8D3-A802-4272-8AA0-2378A237E3E2}">
      <dgm:prSet phldrT="[Texte]" custT="1"/>
      <dgm:spPr/>
      <dgm:t>
        <a:bodyPr/>
        <a:lstStyle/>
        <a:p>
          <a:r>
            <a:rPr lang="fr-FR" sz="900" b="1" dirty="0" smtClean="0"/>
            <a:t>31 Août 2018</a:t>
          </a:r>
        </a:p>
        <a:p>
          <a:r>
            <a:rPr lang="fr-FR" sz="900" dirty="0" smtClean="0"/>
            <a:t>Validation des CGU destinées à l’utilisation de MoneyPitch</a:t>
          </a:r>
          <a:endParaRPr lang="fr-FR" sz="900" dirty="0"/>
        </a:p>
      </dgm:t>
    </dgm:pt>
    <dgm:pt modelId="{3A24CCA2-A356-4B62-9348-18BF9AE280EC}" type="parTrans" cxnId="{517917ED-1869-43C3-AEF0-E4F2AE0E28B4}">
      <dgm:prSet/>
      <dgm:spPr/>
      <dgm:t>
        <a:bodyPr/>
        <a:lstStyle/>
        <a:p>
          <a:endParaRPr lang="fr-FR" sz="1200"/>
        </a:p>
      </dgm:t>
    </dgm:pt>
    <dgm:pt modelId="{EC43397A-444E-4429-9FF9-F3F38DC14DDB}" type="sibTrans" cxnId="{517917ED-1869-43C3-AEF0-E4F2AE0E28B4}">
      <dgm:prSet/>
      <dgm:spPr/>
      <dgm:t>
        <a:bodyPr/>
        <a:lstStyle/>
        <a:p>
          <a:endParaRPr lang="fr-FR" sz="1200"/>
        </a:p>
      </dgm:t>
    </dgm:pt>
    <dgm:pt modelId="{6AE691BE-8DD4-44F8-A6E4-8C70D716DBF4}" type="pres">
      <dgm:prSet presAssocID="{683A8AB9-9B4E-4FEF-99F4-D9ADAF12EAA0}" presName="Name0" presStyleCnt="0">
        <dgm:presLayoutVars>
          <dgm:dir/>
          <dgm:resizeHandles val="exact"/>
        </dgm:presLayoutVars>
      </dgm:prSet>
      <dgm:spPr/>
    </dgm:pt>
    <dgm:pt modelId="{DD90B308-6AEA-4B30-A89B-427AF9738D7B}" type="pres">
      <dgm:prSet presAssocID="{683A8AB9-9B4E-4FEF-99F4-D9ADAF12EAA0}" presName="arrow" presStyleLbl="bgShp" presStyleIdx="0" presStyleCnt="1"/>
      <dgm:spPr/>
    </dgm:pt>
    <dgm:pt modelId="{9E32992A-768B-4E75-B288-F11835429C64}" type="pres">
      <dgm:prSet presAssocID="{683A8AB9-9B4E-4FEF-99F4-D9ADAF12EAA0}" presName="points" presStyleCnt="0"/>
      <dgm:spPr/>
    </dgm:pt>
    <dgm:pt modelId="{7AA311BA-A833-49F7-B9DD-B2FE954E449F}" type="pres">
      <dgm:prSet presAssocID="{6A4ECD0A-7778-4B8A-BCA9-F886AD5433CE}" presName="compositeA" presStyleCnt="0"/>
      <dgm:spPr/>
    </dgm:pt>
    <dgm:pt modelId="{2DE16720-3FC5-4EA7-9F3C-F13800649F69}" type="pres">
      <dgm:prSet presAssocID="{6A4ECD0A-7778-4B8A-BCA9-F886AD5433CE}" presName="textA" presStyleLbl="revTx" presStyleIdx="0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5010162-2B9A-49D9-BBD0-7FC08033A875}" type="pres">
      <dgm:prSet presAssocID="{6A4ECD0A-7778-4B8A-BCA9-F886AD5433CE}" presName="circleA" presStyleLbl="node1" presStyleIdx="0" presStyleCnt="7"/>
      <dgm:spPr>
        <a:solidFill>
          <a:schemeClr val="accent4"/>
        </a:solidFill>
      </dgm:spPr>
    </dgm:pt>
    <dgm:pt modelId="{EE1BE6A0-125B-4877-BB49-DCDB6E99880D}" type="pres">
      <dgm:prSet presAssocID="{6A4ECD0A-7778-4B8A-BCA9-F886AD5433CE}" presName="spaceA" presStyleCnt="0"/>
      <dgm:spPr/>
    </dgm:pt>
    <dgm:pt modelId="{3585DEC2-3832-49B3-A5F2-C7559B6591BD}" type="pres">
      <dgm:prSet presAssocID="{89FF0447-6473-46CF-A247-315B5E3278EA}" presName="space" presStyleCnt="0"/>
      <dgm:spPr/>
    </dgm:pt>
    <dgm:pt modelId="{666C2B97-BA83-4FE8-9013-6F1AD211FE18}" type="pres">
      <dgm:prSet presAssocID="{5C6BE86E-CED8-4821-A065-BF49A46D16ED}" presName="compositeB" presStyleCnt="0"/>
      <dgm:spPr/>
    </dgm:pt>
    <dgm:pt modelId="{7D736FC1-8F68-4CE0-B767-B85A1221C950}" type="pres">
      <dgm:prSet presAssocID="{5C6BE86E-CED8-4821-A065-BF49A46D16ED}" presName="textB" presStyleLbl="revTx" presStyleIdx="1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7045877-5306-4F03-9277-F3D0059E3078}" type="pres">
      <dgm:prSet presAssocID="{5C6BE86E-CED8-4821-A065-BF49A46D16ED}" presName="circleB" presStyleLbl="node1" presStyleIdx="1" presStyleCnt="7"/>
      <dgm:spPr>
        <a:solidFill>
          <a:schemeClr val="accent4"/>
        </a:solidFill>
      </dgm:spPr>
    </dgm:pt>
    <dgm:pt modelId="{3CDD29F0-ED50-4765-B5F9-02D599B2D492}" type="pres">
      <dgm:prSet presAssocID="{5C6BE86E-CED8-4821-A065-BF49A46D16ED}" presName="spaceB" presStyleCnt="0"/>
      <dgm:spPr/>
    </dgm:pt>
    <dgm:pt modelId="{42E44E1E-8DF2-4616-8AF0-0A90500490C5}" type="pres">
      <dgm:prSet presAssocID="{7BC4BD2B-B292-4EB2-BCA2-29700D7BDED2}" presName="space" presStyleCnt="0"/>
      <dgm:spPr/>
    </dgm:pt>
    <dgm:pt modelId="{A8A90B28-D9DA-4E31-B73C-68AA9B3518F6}" type="pres">
      <dgm:prSet presAssocID="{01E050CA-E4B8-499A-97C3-A40061584A30}" presName="compositeA" presStyleCnt="0"/>
      <dgm:spPr/>
    </dgm:pt>
    <dgm:pt modelId="{3097E0F3-A11A-47BE-996F-CA1406B7CB17}" type="pres">
      <dgm:prSet presAssocID="{01E050CA-E4B8-499A-97C3-A40061584A30}" presName="textA" presStyleLbl="revTx" presStyleIdx="2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B2C6E4D-A2D1-4795-8E5A-3DFCEB3E43E7}" type="pres">
      <dgm:prSet presAssocID="{01E050CA-E4B8-499A-97C3-A40061584A30}" presName="circleA" presStyleLbl="node1" presStyleIdx="2" presStyleCnt="7"/>
      <dgm:spPr>
        <a:solidFill>
          <a:schemeClr val="accent2"/>
        </a:solidFill>
      </dgm:spPr>
    </dgm:pt>
    <dgm:pt modelId="{9B953510-1372-4ADC-B627-3034447918B4}" type="pres">
      <dgm:prSet presAssocID="{01E050CA-E4B8-499A-97C3-A40061584A30}" presName="spaceA" presStyleCnt="0"/>
      <dgm:spPr/>
    </dgm:pt>
    <dgm:pt modelId="{F1B49357-551A-4C58-B9EB-0E3B1179DF01}" type="pres">
      <dgm:prSet presAssocID="{5C54799D-DC1A-4C03-9091-A65FD5964864}" presName="space" presStyleCnt="0"/>
      <dgm:spPr/>
    </dgm:pt>
    <dgm:pt modelId="{F31E02EA-0ABD-44AE-9671-BDA2AF7030A2}" type="pres">
      <dgm:prSet presAssocID="{DC090195-E620-4BD1-9CFA-2DFD783B3D78}" presName="compositeB" presStyleCnt="0"/>
      <dgm:spPr/>
    </dgm:pt>
    <dgm:pt modelId="{D5952443-47EC-4AB5-9DF3-694613C44750}" type="pres">
      <dgm:prSet presAssocID="{DC090195-E620-4BD1-9CFA-2DFD783B3D78}" presName="textB" presStyleLbl="revTx" presStyleIdx="3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D981C74-5524-40E7-B05B-E8A13E30B9E5}" type="pres">
      <dgm:prSet presAssocID="{DC090195-E620-4BD1-9CFA-2DFD783B3D78}" presName="circleB" presStyleLbl="node1" presStyleIdx="3" presStyleCnt="7"/>
      <dgm:spPr>
        <a:solidFill>
          <a:schemeClr val="accent2"/>
        </a:solidFill>
      </dgm:spPr>
    </dgm:pt>
    <dgm:pt modelId="{823C7C70-0CC2-438A-A699-5B4B3289C9AC}" type="pres">
      <dgm:prSet presAssocID="{DC090195-E620-4BD1-9CFA-2DFD783B3D78}" presName="spaceB" presStyleCnt="0"/>
      <dgm:spPr/>
    </dgm:pt>
    <dgm:pt modelId="{91D982AE-EFE1-4C06-B3FB-24DFE95D849A}" type="pres">
      <dgm:prSet presAssocID="{7C9E7648-DC98-4195-9DCF-4709907C66FA}" presName="space" presStyleCnt="0"/>
      <dgm:spPr/>
    </dgm:pt>
    <dgm:pt modelId="{C42F3A27-2C67-42C7-90C3-A8D1217F5BD3}" type="pres">
      <dgm:prSet presAssocID="{43AED8D3-A802-4272-8AA0-2378A237E3E2}" presName="compositeA" presStyleCnt="0"/>
      <dgm:spPr/>
    </dgm:pt>
    <dgm:pt modelId="{BC9A7E0D-373B-4F74-92EA-A012040C51C2}" type="pres">
      <dgm:prSet presAssocID="{43AED8D3-A802-4272-8AA0-2378A237E3E2}" presName="textA" presStyleLbl="revTx" presStyleIdx="4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7DFB3AA-92DE-4BFB-8080-4CB5A88B267B}" type="pres">
      <dgm:prSet presAssocID="{43AED8D3-A802-4272-8AA0-2378A237E3E2}" presName="circleA" presStyleLbl="node1" presStyleIdx="4" presStyleCnt="7"/>
      <dgm:spPr/>
    </dgm:pt>
    <dgm:pt modelId="{C89479FC-3C9C-4F42-B5B8-2916C4D9366A}" type="pres">
      <dgm:prSet presAssocID="{43AED8D3-A802-4272-8AA0-2378A237E3E2}" presName="spaceA" presStyleCnt="0"/>
      <dgm:spPr/>
    </dgm:pt>
    <dgm:pt modelId="{E9EA459D-FCAC-4CC3-8AE3-804C2488465D}" type="pres">
      <dgm:prSet presAssocID="{EC43397A-444E-4429-9FF9-F3F38DC14DDB}" presName="space" presStyleCnt="0"/>
      <dgm:spPr/>
    </dgm:pt>
    <dgm:pt modelId="{73A9B638-43F5-45FD-B935-98C528E926E5}" type="pres">
      <dgm:prSet presAssocID="{EDCA6357-E025-4E51-B68B-8AA9F5DB970F}" presName="compositeB" presStyleCnt="0"/>
      <dgm:spPr/>
    </dgm:pt>
    <dgm:pt modelId="{55694E7D-3FAC-4E86-9920-CAE19C091AFD}" type="pres">
      <dgm:prSet presAssocID="{EDCA6357-E025-4E51-B68B-8AA9F5DB970F}" presName="textB" presStyleLbl="revTx" presStyleIdx="5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0795A40-4EF2-4F2E-ADE3-86DFD07661F1}" type="pres">
      <dgm:prSet presAssocID="{EDCA6357-E025-4E51-B68B-8AA9F5DB970F}" presName="circleB" presStyleLbl="node1" presStyleIdx="5" presStyleCnt="7"/>
      <dgm:spPr/>
    </dgm:pt>
    <dgm:pt modelId="{1700A6B8-3262-4F25-B80D-6363BF8D20C8}" type="pres">
      <dgm:prSet presAssocID="{EDCA6357-E025-4E51-B68B-8AA9F5DB970F}" presName="spaceB" presStyleCnt="0"/>
      <dgm:spPr/>
    </dgm:pt>
    <dgm:pt modelId="{EA06221C-C742-4A94-828C-09A6F0B0F26C}" type="pres">
      <dgm:prSet presAssocID="{7FA1AFA7-21F5-4C8E-A03C-540352375DE7}" presName="space" presStyleCnt="0"/>
      <dgm:spPr/>
    </dgm:pt>
    <dgm:pt modelId="{973B05F4-E12D-41F7-A02B-923DA30FBA82}" type="pres">
      <dgm:prSet presAssocID="{AC44C106-701D-4CB0-982E-9A4C08829AEE}" presName="compositeA" presStyleCnt="0"/>
      <dgm:spPr/>
    </dgm:pt>
    <dgm:pt modelId="{E350E198-C732-4DFF-845D-25214E6EA911}" type="pres">
      <dgm:prSet presAssocID="{AC44C106-701D-4CB0-982E-9A4C08829AEE}" presName="textA" presStyleLbl="revTx" presStyleIdx="6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9C69103-04CA-4841-996B-DFC142807172}" type="pres">
      <dgm:prSet presAssocID="{AC44C106-701D-4CB0-982E-9A4C08829AEE}" presName="circleA" presStyleLbl="node1" presStyleIdx="6" presStyleCnt="7"/>
      <dgm:spPr/>
    </dgm:pt>
    <dgm:pt modelId="{834CB4AC-CF58-438B-8644-F53EAE02F690}" type="pres">
      <dgm:prSet presAssocID="{AC44C106-701D-4CB0-982E-9A4C08829AEE}" presName="spaceA" presStyleCnt="0"/>
      <dgm:spPr/>
    </dgm:pt>
  </dgm:ptLst>
  <dgm:cxnLst>
    <dgm:cxn modelId="{62DDB782-B203-41F3-BF61-F6C7A2FC4448}" srcId="{683A8AB9-9B4E-4FEF-99F4-D9ADAF12EAA0}" destId="{DC090195-E620-4BD1-9CFA-2DFD783B3D78}" srcOrd="3" destOrd="0" parTransId="{412756D7-FD2B-493E-A0E5-BB5D0ACA4D7C}" sibTransId="{7C9E7648-DC98-4195-9DCF-4709907C66FA}"/>
    <dgm:cxn modelId="{4DAD50AF-A332-4A21-A4F7-184E8DCD7CC6}" type="presOf" srcId="{01E050CA-E4B8-499A-97C3-A40061584A30}" destId="{3097E0F3-A11A-47BE-996F-CA1406B7CB17}" srcOrd="0" destOrd="0" presId="urn:microsoft.com/office/officeart/2005/8/layout/hProcess11"/>
    <dgm:cxn modelId="{89ECF469-37E0-416C-9648-AEB01F676AE9}" type="presOf" srcId="{DC090195-E620-4BD1-9CFA-2DFD783B3D78}" destId="{D5952443-47EC-4AB5-9DF3-694613C44750}" srcOrd="0" destOrd="0" presId="urn:microsoft.com/office/officeart/2005/8/layout/hProcess11"/>
    <dgm:cxn modelId="{AD4B68C1-866C-4A97-86BB-0D94B5F1FCB0}" type="presOf" srcId="{6A4ECD0A-7778-4B8A-BCA9-F886AD5433CE}" destId="{2DE16720-3FC5-4EA7-9F3C-F13800649F69}" srcOrd="0" destOrd="0" presId="urn:microsoft.com/office/officeart/2005/8/layout/hProcess11"/>
    <dgm:cxn modelId="{42F3C9A6-E81B-4ACC-A1C7-618D585FFF0B}" srcId="{683A8AB9-9B4E-4FEF-99F4-D9ADAF12EAA0}" destId="{AC44C106-701D-4CB0-982E-9A4C08829AEE}" srcOrd="6" destOrd="0" parTransId="{FFFA5491-7C21-4A6B-98CC-F484079A625F}" sibTransId="{E808D59A-1BE1-4B00-92A1-8A11453F787F}"/>
    <dgm:cxn modelId="{E70CB06A-2CFF-4127-B4F6-41A4CD250A83}" srcId="{683A8AB9-9B4E-4FEF-99F4-D9ADAF12EAA0}" destId="{01E050CA-E4B8-499A-97C3-A40061584A30}" srcOrd="2" destOrd="0" parTransId="{BAA72C24-EECD-410A-A494-A6618EB47763}" sibTransId="{5C54799D-DC1A-4C03-9091-A65FD5964864}"/>
    <dgm:cxn modelId="{D39FB722-4581-4BA5-9327-AA46568183E4}" type="presOf" srcId="{5C6BE86E-CED8-4821-A065-BF49A46D16ED}" destId="{7D736FC1-8F68-4CE0-B767-B85A1221C950}" srcOrd="0" destOrd="0" presId="urn:microsoft.com/office/officeart/2005/8/layout/hProcess11"/>
    <dgm:cxn modelId="{39E7E5AC-2AE6-47D3-93D9-B365F522E36A}" srcId="{683A8AB9-9B4E-4FEF-99F4-D9ADAF12EAA0}" destId="{EDCA6357-E025-4E51-B68B-8AA9F5DB970F}" srcOrd="5" destOrd="0" parTransId="{232C3344-F315-408C-8E46-3E0C6EFEAA85}" sibTransId="{7FA1AFA7-21F5-4C8E-A03C-540352375DE7}"/>
    <dgm:cxn modelId="{517917ED-1869-43C3-AEF0-E4F2AE0E28B4}" srcId="{683A8AB9-9B4E-4FEF-99F4-D9ADAF12EAA0}" destId="{43AED8D3-A802-4272-8AA0-2378A237E3E2}" srcOrd="4" destOrd="0" parTransId="{3A24CCA2-A356-4B62-9348-18BF9AE280EC}" sibTransId="{EC43397A-444E-4429-9FF9-F3F38DC14DDB}"/>
    <dgm:cxn modelId="{161EAC53-FB1D-4F28-A341-3465592713FE}" type="presOf" srcId="{EDCA6357-E025-4E51-B68B-8AA9F5DB970F}" destId="{55694E7D-3FAC-4E86-9920-CAE19C091AFD}" srcOrd="0" destOrd="0" presId="urn:microsoft.com/office/officeart/2005/8/layout/hProcess11"/>
    <dgm:cxn modelId="{DE05D6B6-B9EE-4BF2-9EE3-070AA8DF69B0}" type="presOf" srcId="{43AED8D3-A802-4272-8AA0-2378A237E3E2}" destId="{BC9A7E0D-373B-4F74-92EA-A012040C51C2}" srcOrd="0" destOrd="0" presId="urn:microsoft.com/office/officeart/2005/8/layout/hProcess11"/>
    <dgm:cxn modelId="{C1CEF620-BD49-486B-A8CB-319EA96605B8}" srcId="{683A8AB9-9B4E-4FEF-99F4-D9ADAF12EAA0}" destId="{5C6BE86E-CED8-4821-A065-BF49A46D16ED}" srcOrd="1" destOrd="0" parTransId="{703493C4-B3FE-4AE9-B95B-BEABCD8E1193}" sibTransId="{7BC4BD2B-B292-4EB2-BCA2-29700D7BDED2}"/>
    <dgm:cxn modelId="{F819DBFB-116B-4F28-BBB2-66DDD3AA3B21}" type="presOf" srcId="{AC44C106-701D-4CB0-982E-9A4C08829AEE}" destId="{E350E198-C732-4DFF-845D-25214E6EA911}" srcOrd="0" destOrd="0" presId="urn:microsoft.com/office/officeart/2005/8/layout/hProcess11"/>
    <dgm:cxn modelId="{DD329EF8-7CB6-41B3-9950-935091890335}" srcId="{683A8AB9-9B4E-4FEF-99F4-D9ADAF12EAA0}" destId="{6A4ECD0A-7778-4B8A-BCA9-F886AD5433CE}" srcOrd="0" destOrd="0" parTransId="{AA0B1054-13B6-49BC-8CCF-469BA66A0384}" sibTransId="{89FF0447-6473-46CF-A247-315B5E3278EA}"/>
    <dgm:cxn modelId="{F8BCAAF6-7166-43E3-A237-F2E398CCCCAD}" type="presOf" srcId="{683A8AB9-9B4E-4FEF-99F4-D9ADAF12EAA0}" destId="{6AE691BE-8DD4-44F8-A6E4-8C70D716DBF4}" srcOrd="0" destOrd="0" presId="urn:microsoft.com/office/officeart/2005/8/layout/hProcess11"/>
    <dgm:cxn modelId="{CF00376B-B149-446A-84DA-2DFA8C36B10A}" type="presParOf" srcId="{6AE691BE-8DD4-44F8-A6E4-8C70D716DBF4}" destId="{DD90B308-6AEA-4B30-A89B-427AF9738D7B}" srcOrd="0" destOrd="0" presId="urn:microsoft.com/office/officeart/2005/8/layout/hProcess11"/>
    <dgm:cxn modelId="{5B445073-733E-4F0D-9F24-E27FB1C95FA0}" type="presParOf" srcId="{6AE691BE-8DD4-44F8-A6E4-8C70D716DBF4}" destId="{9E32992A-768B-4E75-B288-F11835429C64}" srcOrd="1" destOrd="0" presId="urn:microsoft.com/office/officeart/2005/8/layout/hProcess11"/>
    <dgm:cxn modelId="{C58CCE9D-656E-4561-8019-B5441F9F81A9}" type="presParOf" srcId="{9E32992A-768B-4E75-B288-F11835429C64}" destId="{7AA311BA-A833-49F7-B9DD-B2FE954E449F}" srcOrd="0" destOrd="0" presId="urn:microsoft.com/office/officeart/2005/8/layout/hProcess11"/>
    <dgm:cxn modelId="{4D98499F-4C14-43F2-A08D-252A601AA9B4}" type="presParOf" srcId="{7AA311BA-A833-49F7-B9DD-B2FE954E449F}" destId="{2DE16720-3FC5-4EA7-9F3C-F13800649F69}" srcOrd="0" destOrd="0" presId="urn:microsoft.com/office/officeart/2005/8/layout/hProcess11"/>
    <dgm:cxn modelId="{8F288D3C-0158-43EF-86D1-E1B6A10AF361}" type="presParOf" srcId="{7AA311BA-A833-49F7-B9DD-B2FE954E449F}" destId="{F5010162-2B9A-49D9-BBD0-7FC08033A875}" srcOrd="1" destOrd="0" presId="urn:microsoft.com/office/officeart/2005/8/layout/hProcess11"/>
    <dgm:cxn modelId="{70BCC114-AB1A-4CF6-BB23-E07F3EA88BAE}" type="presParOf" srcId="{7AA311BA-A833-49F7-B9DD-B2FE954E449F}" destId="{EE1BE6A0-125B-4877-BB49-DCDB6E99880D}" srcOrd="2" destOrd="0" presId="urn:microsoft.com/office/officeart/2005/8/layout/hProcess11"/>
    <dgm:cxn modelId="{8DE556D0-7E44-45D4-9B8B-CA71EB610F5E}" type="presParOf" srcId="{9E32992A-768B-4E75-B288-F11835429C64}" destId="{3585DEC2-3832-49B3-A5F2-C7559B6591BD}" srcOrd="1" destOrd="0" presId="urn:microsoft.com/office/officeart/2005/8/layout/hProcess11"/>
    <dgm:cxn modelId="{EC2E8080-A9D2-4063-A83D-348DF5D1A73D}" type="presParOf" srcId="{9E32992A-768B-4E75-B288-F11835429C64}" destId="{666C2B97-BA83-4FE8-9013-6F1AD211FE18}" srcOrd="2" destOrd="0" presId="urn:microsoft.com/office/officeart/2005/8/layout/hProcess11"/>
    <dgm:cxn modelId="{7C205BDA-2051-4D35-B024-66349BF8EFC7}" type="presParOf" srcId="{666C2B97-BA83-4FE8-9013-6F1AD211FE18}" destId="{7D736FC1-8F68-4CE0-B767-B85A1221C950}" srcOrd="0" destOrd="0" presId="urn:microsoft.com/office/officeart/2005/8/layout/hProcess11"/>
    <dgm:cxn modelId="{F027E415-56CA-4630-8FF1-DEA292C2EF11}" type="presParOf" srcId="{666C2B97-BA83-4FE8-9013-6F1AD211FE18}" destId="{77045877-5306-4F03-9277-F3D0059E3078}" srcOrd="1" destOrd="0" presId="urn:microsoft.com/office/officeart/2005/8/layout/hProcess11"/>
    <dgm:cxn modelId="{7C7D5F78-95C0-4331-812D-F637188C57C0}" type="presParOf" srcId="{666C2B97-BA83-4FE8-9013-6F1AD211FE18}" destId="{3CDD29F0-ED50-4765-B5F9-02D599B2D492}" srcOrd="2" destOrd="0" presId="urn:microsoft.com/office/officeart/2005/8/layout/hProcess11"/>
    <dgm:cxn modelId="{98B7963E-4499-4A59-AC81-957538DECD12}" type="presParOf" srcId="{9E32992A-768B-4E75-B288-F11835429C64}" destId="{42E44E1E-8DF2-4616-8AF0-0A90500490C5}" srcOrd="3" destOrd="0" presId="urn:microsoft.com/office/officeart/2005/8/layout/hProcess11"/>
    <dgm:cxn modelId="{5DCF18CC-7BF7-4646-9B37-871A95F34EC6}" type="presParOf" srcId="{9E32992A-768B-4E75-B288-F11835429C64}" destId="{A8A90B28-D9DA-4E31-B73C-68AA9B3518F6}" srcOrd="4" destOrd="0" presId="urn:microsoft.com/office/officeart/2005/8/layout/hProcess11"/>
    <dgm:cxn modelId="{EAB1476D-3BFC-401D-B02B-4048F77970AC}" type="presParOf" srcId="{A8A90B28-D9DA-4E31-B73C-68AA9B3518F6}" destId="{3097E0F3-A11A-47BE-996F-CA1406B7CB17}" srcOrd="0" destOrd="0" presId="urn:microsoft.com/office/officeart/2005/8/layout/hProcess11"/>
    <dgm:cxn modelId="{6A945D5D-A778-486C-AE71-28502233FCC1}" type="presParOf" srcId="{A8A90B28-D9DA-4E31-B73C-68AA9B3518F6}" destId="{FB2C6E4D-A2D1-4795-8E5A-3DFCEB3E43E7}" srcOrd="1" destOrd="0" presId="urn:microsoft.com/office/officeart/2005/8/layout/hProcess11"/>
    <dgm:cxn modelId="{26188A57-CA24-43D0-BC95-BF8C4988E329}" type="presParOf" srcId="{A8A90B28-D9DA-4E31-B73C-68AA9B3518F6}" destId="{9B953510-1372-4ADC-B627-3034447918B4}" srcOrd="2" destOrd="0" presId="urn:microsoft.com/office/officeart/2005/8/layout/hProcess11"/>
    <dgm:cxn modelId="{2C673468-1FC3-4263-9EF8-78890B4099C6}" type="presParOf" srcId="{9E32992A-768B-4E75-B288-F11835429C64}" destId="{F1B49357-551A-4C58-B9EB-0E3B1179DF01}" srcOrd="5" destOrd="0" presId="urn:microsoft.com/office/officeart/2005/8/layout/hProcess11"/>
    <dgm:cxn modelId="{1DF59E85-3906-44C1-B69E-7731FD263F57}" type="presParOf" srcId="{9E32992A-768B-4E75-B288-F11835429C64}" destId="{F31E02EA-0ABD-44AE-9671-BDA2AF7030A2}" srcOrd="6" destOrd="0" presId="urn:microsoft.com/office/officeart/2005/8/layout/hProcess11"/>
    <dgm:cxn modelId="{78DD4F23-DAD9-4C2D-9304-428EF91971F7}" type="presParOf" srcId="{F31E02EA-0ABD-44AE-9671-BDA2AF7030A2}" destId="{D5952443-47EC-4AB5-9DF3-694613C44750}" srcOrd="0" destOrd="0" presId="urn:microsoft.com/office/officeart/2005/8/layout/hProcess11"/>
    <dgm:cxn modelId="{D65B0ABB-F800-447E-98C2-1543FFA39C4F}" type="presParOf" srcId="{F31E02EA-0ABD-44AE-9671-BDA2AF7030A2}" destId="{FD981C74-5524-40E7-B05B-E8A13E30B9E5}" srcOrd="1" destOrd="0" presId="urn:microsoft.com/office/officeart/2005/8/layout/hProcess11"/>
    <dgm:cxn modelId="{7C02AAF9-A3E3-4F1E-BA1D-6F612FA79E29}" type="presParOf" srcId="{F31E02EA-0ABD-44AE-9671-BDA2AF7030A2}" destId="{823C7C70-0CC2-438A-A699-5B4B3289C9AC}" srcOrd="2" destOrd="0" presId="urn:microsoft.com/office/officeart/2005/8/layout/hProcess11"/>
    <dgm:cxn modelId="{EADEB6F4-7908-4570-98F3-F38155A985E0}" type="presParOf" srcId="{9E32992A-768B-4E75-B288-F11835429C64}" destId="{91D982AE-EFE1-4C06-B3FB-24DFE95D849A}" srcOrd="7" destOrd="0" presId="urn:microsoft.com/office/officeart/2005/8/layout/hProcess11"/>
    <dgm:cxn modelId="{6708B6A0-E465-43C6-91CA-2DDD05CE4B20}" type="presParOf" srcId="{9E32992A-768B-4E75-B288-F11835429C64}" destId="{C42F3A27-2C67-42C7-90C3-A8D1217F5BD3}" srcOrd="8" destOrd="0" presId="urn:microsoft.com/office/officeart/2005/8/layout/hProcess11"/>
    <dgm:cxn modelId="{4932AC7B-0D67-45E2-A435-770DF24512BC}" type="presParOf" srcId="{C42F3A27-2C67-42C7-90C3-A8D1217F5BD3}" destId="{BC9A7E0D-373B-4F74-92EA-A012040C51C2}" srcOrd="0" destOrd="0" presId="urn:microsoft.com/office/officeart/2005/8/layout/hProcess11"/>
    <dgm:cxn modelId="{0D88B47A-DD84-4CB2-B9B2-CC3086FC916F}" type="presParOf" srcId="{C42F3A27-2C67-42C7-90C3-A8D1217F5BD3}" destId="{47DFB3AA-92DE-4BFB-8080-4CB5A88B267B}" srcOrd="1" destOrd="0" presId="urn:microsoft.com/office/officeart/2005/8/layout/hProcess11"/>
    <dgm:cxn modelId="{99ABB1F8-1F6A-4908-A0CB-486350E36A51}" type="presParOf" srcId="{C42F3A27-2C67-42C7-90C3-A8D1217F5BD3}" destId="{C89479FC-3C9C-4F42-B5B8-2916C4D9366A}" srcOrd="2" destOrd="0" presId="urn:microsoft.com/office/officeart/2005/8/layout/hProcess11"/>
    <dgm:cxn modelId="{E7F41396-13A0-41B1-A06E-079D9BFBEE5F}" type="presParOf" srcId="{9E32992A-768B-4E75-B288-F11835429C64}" destId="{E9EA459D-FCAC-4CC3-8AE3-804C2488465D}" srcOrd="9" destOrd="0" presId="urn:microsoft.com/office/officeart/2005/8/layout/hProcess11"/>
    <dgm:cxn modelId="{EA9E1845-D68E-4E38-88EF-81489A2C8D4E}" type="presParOf" srcId="{9E32992A-768B-4E75-B288-F11835429C64}" destId="{73A9B638-43F5-45FD-B935-98C528E926E5}" srcOrd="10" destOrd="0" presId="urn:microsoft.com/office/officeart/2005/8/layout/hProcess11"/>
    <dgm:cxn modelId="{133DA757-FF95-4FC9-98F8-A63371C2F395}" type="presParOf" srcId="{73A9B638-43F5-45FD-B935-98C528E926E5}" destId="{55694E7D-3FAC-4E86-9920-CAE19C091AFD}" srcOrd="0" destOrd="0" presId="urn:microsoft.com/office/officeart/2005/8/layout/hProcess11"/>
    <dgm:cxn modelId="{E2763E8B-E06C-4894-8630-FE55B5A9F7AF}" type="presParOf" srcId="{73A9B638-43F5-45FD-B935-98C528E926E5}" destId="{10795A40-4EF2-4F2E-ADE3-86DFD07661F1}" srcOrd="1" destOrd="0" presId="urn:microsoft.com/office/officeart/2005/8/layout/hProcess11"/>
    <dgm:cxn modelId="{E9B3580F-A210-4CFB-9100-2025F7B8F40A}" type="presParOf" srcId="{73A9B638-43F5-45FD-B935-98C528E926E5}" destId="{1700A6B8-3262-4F25-B80D-6363BF8D20C8}" srcOrd="2" destOrd="0" presId="urn:microsoft.com/office/officeart/2005/8/layout/hProcess11"/>
    <dgm:cxn modelId="{E3AA36E0-B7E2-44A9-BA36-10524B470CD5}" type="presParOf" srcId="{9E32992A-768B-4E75-B288-F11835429C64}" destId="{EA06221C-C742-4A94-828C-09A6F0B0F26C}" srcOrd="11" destOrd="0" presId="urn:microsoft.com/office/officeart/2005/8/layout/hProcess11"/>
    <dgm:cxn modelId="{BF50C701-1B43-4F31-99CD-003A0BDEE01B}" type="presParOf" srcId="{9E32992A-768B-4E75-B288-F11835429C64}" destId="{973B05F4-E12D-41F7-A02B-923DA30FBA82}" srcOrd="12" destOrd="0" presId="urn:microsoft.com/office/officeart/2005/8/layout/hProcess11"/>
    <dgm:cxn modelId="{D2426AFC-ED89-4A12-BE1B-3A04A4986F15}" type="presParOf" srcId="{973B05F4-E12D-41F7-A02B-923DA30FBA82}" destId="{E350E198-C732-4DFF-845D-25214E6EA911}" srcOrd="0" destOrd="0" presId="urn:microsoft.com/office/officeart/2005/8/layout/hProcess11"/>
    <dgm:cxn modelId="{094D2734-BC80-43C0-AF27-DB5FDB45DFFD}" type="presParOf" srcId="{973B05F4-E12D-41F7-A02B-923DA30FBA82}" destId="{C9C69103-04CA-4841-996B-DFC142807172}" srcOrd="1" destOrd="0" presId="urn:microsoft.com/office/officeart/2005/8/layout/hProcess11"/>
    <dgm:cxn modelId="{B96163F6-6C29-4733-85B7-44DD4AEFA724}" type="presParOf" srcId="{973B05F4-E12D-41F7-A02B-923DA30FBA82}" destId="{834CB4AC-CF58-438B-8644-F53EAE02F690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E16B51-BF0B-4ED1-9777-E36FEF8BBF1F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A1EE415F-4443-4F61-B1C9-E215CBEA4E86}">
      <dgm:prSet phldrT="[Texte]" phldr="1"/>
      <dgm:spPr>
        <a:noFill/>
        <a:ln>
          <a:noFill/>
        </a:ln>
      </dgm:spPr>
      <dgm:t>
        <a:bodyPr/>
        <a:lstStyle/>
        <a:p>
          <a:endParaRPr lang="fr-FR" dirty="0">
            <a:noFill/>
          </a:endParaRPr>
        </a:p>
      </dgm:t>
    </dgm:pt>
    <dgm:pt modelId="{572EAFAA-211E-4ED2-B806-DDB4E729F1FA}" type="parTrans" cxnId="{3DAF86E0-55D8-4B4F-B749-72B2F51EB7D4}">
      <dgm:prSet/>
      <dgm:spPr/>
      <dgm:t>
        <a:bodyPr/>
        <a:lstStyle/>
        <a:p>
          <a:endParaRPr lang="fr-FR"/>
        </a:p>
      </dgm:t>
    </dgm:pt>
    <dgm:pt modelId="{460983EA-9A83-4021-83FF-09E9896C8859}" type="sibTrans" cxnId="{3DAF86E0-55D8-4B4F-B749-72B2F51EB7D4}">
      <dgm:prSet/>
      <dgm:spPr/>
      <dgm:t>
        <a:bodyPr/>
        <a:lstStyle/>
        <a:p>
          <a:endParaRPr lang="fr-FR"/>
        </a:p>
      </dgm:t>
    </dgm:pt>
    <dgm:pt modelId="{788A4934-A15F-4928-827B-FB2F4C4FB5D5}">
      <dgm:prSet phldrT="[Texte]" phldr="1"/>
      <dgm:spPr>
        <a:noFill/>
        <a:ln>
          <a:noFill/>
        </a:ln>
      </dgm:spPr>
      <dgm:t>
        <a:bodyPr/>
        <a:lstStyle/>
        <a:p>
          <a:endParaRPr lang="fr-FR" dirty="0">
            <a:noFill/>
          </a:endParaRPr>
        </a:p>
      </dgm:t>
    </dgm:pt>
    <dgm:pt modelId="{1A7E29FE-43A4-4166-AC6F-02E13E7A3A6F}" type="parTrans" cxnId="{06785E1E-C9AA-4E2C-8846-A43E72973719}">
      <dgm:prSet/>
      <dgm:spPr/>
      <dgm:t>
        <a:bodyPr/>
        <a:lstStyle/>
        <a:p>
          <a:endParaRPr lang="fr-FR"/>
        </a:p>
      </dgm:t>
    </dgm:pt>
    <dgm:pt modelId="{793CDA41-663C-49E9-AA70-53ABFA407616}" type="sibTrans" cxnId="{06785E1E-C9AA-4E2C-8846-A43E72973719}">
      <dgm:prSet/>
      <dgm:spPr/>
      <dgm:t>
        <a:bodyPr/>
        <a:lstStyle/>
        <a:p>
          <a:endParaRPr lang="fr-FR"/>
        </a:p>
      </dgm:t>
    </dgm:pt>
    <dgm:pt modelId="{39FCE7BF-DCD1-4D1E-B4BC-F7F18C82B035}">
      <dgm:prSet phldrT="[Texte]" phldr="1"/>
      <dgm:spPr>
        <a:noFill/>
        <a:ln>
          <a:noFill/>
        </a:ln>
      </dgm:spPr>
      <dgm:t>
        <a:bodyPr/>
        <a:lstStyle/>
        <a:p>
          <a:endParaRPr lang="fr-FR" dirty="0">
            <a:noFill/>
          </a:endParaRPr>
        </a:p>
      </dgm:t>
    </dgm:pt>
    <dgm:pt modelId="{0D7787DC-B0E1-4FF8-AF0B-AC580A487BAA}" type="parTrans" cxnId="{70A272B5-F1E0-4786-86EE-97EE3CA3FC45}">
      <dgm:prSet/>
      <dgm:spPr/>
      <dgm:t>
        <a:bodyPr/>
        <a:lstStyle/>
        <a:p>
          <a:endParaRPr lang="fr-FR"/>
        </a:p>
      </dgm:t>
    </dgm:pt>
    <dgm:pt modelId="{E3B973A8-F1C1-42BC-A32C-C9E6CD9FC24A}" type="sibTrans" cxnId="{70A272B5-F1E0-4786-86EE-97EE3CA3FC45}">
      <dgm:prSet/>
      <dgm:spPr/>
      <dgm:t>
        <a:bodyPr/>
        <a:lstStyle/>
        <a:p>
          <a:endParaRPr lang="fr-FR"/>
        </a:p>
      </dgm:t>
    </dgm:pt>
    <dgm:pt modelId="{33F8ED3F-40DA-440F-8E3F-25B5ABB9D4E8}">
      <dgm:prSet phldrT="[Texte]" phldr="1"/>
      <dgm:spPr>
        <a:noFill/>
        <a:ln>
          <a:noFill/>
        </a:ln>
      </dgm:spPr>
      <dgm:t>
        <a:bodyPr/>
        <a:lstStyle/>
        <a:p>
          <a:endParaRPr lang="fr-FR" dirty="0">
            <a:noFill/>
          </a:endParaRPr>
        </a:p>
      </dgm:t>
    </dgm:pt>
    <dgm:pt modelId="{438D4488-75B1-433C-8806-73D7EA11DD99}" type="parTrans" cxnId="{00958F14-364F-4CBD-BE1C-23CFF6A0DDA4}">
      <dgm:prSet/>
      <dgm:spPr/>
      <dgm:t>
        <a:bodyPr/>
        <a:lstStyle/>
        <a:p>
          <a:endParaRPr lang="fr-FR"/>
        </a:p>
      </dgm:t>
    </dgm:pt>
    <dgm:pt modelId="{35A71F19-3013-460B-8958-8B4F4C3301D7}" type="sibTrans" cxnId="{00958F14-364F-4CBD-BE1C-23CFF6A0DDA4}">
      <dgm:prSet/>
      <dgm:spPr/>
      <dgm:t>
        <a:bodyPr/>
        <a:lstStyle/>
        <a:p>
          <a:endParaRPr lang="fr-FR"/>
        </a:p>
      </dgm:t>
    </dgm:pt>
    <dgm:pt modelId="{6257A44D-47D2-47EA-ACA6-82F5D6D677B0}">
      <dgm:prSet phldrT="[Texte]" phldr="1"/>
      <dgm:spPr>
        <a:noFill/>
        <a:ln>
          <a:noFill/>
        </a:ln>
      </dgm:spPr>
      <dgm:t>
        <a:bodyPr/>
        <a:lstStyle/>
        <a:p>
          <a:endParaRPr lang="fr-FR" dirty="0">
            <a:noFill/>
          </a:endParaRPr>
        </a:p>
      </dgm:t>
    </dgm:pt>
    <dgm:pt modelId="{2E4302FC-A796-4676-85B9-303FA0FA9710}" type="parTrans" cxnId="{887C7733-08D2-4DE5-B480-BDDCCBC40CAB}">
      <dgm:prSet/>
      <dgm:spPr/>
      <dgm:t>
        <a:bodyPr/>
        <a:lstStyle/>
        <a:p>
          <a:endParaRPr lang="fr-FR"/>
        </a:p>
      </dgm:t>
    </dgm:pt>
    <dgm:pt modelId="{D1FD0A94-AF6A-4196-80E1-340038FBA896}" type="sibTrans" cxnId="{887C7733-08D2-4DE5-B480-BDDCCBC40CAB}">
      <dgm:prSet/>
      <dgm:spPr/>
      <dgm:t>
        <a:bodyPr/>
        <a:lstStyle/>
        <a:p>
          <a:endParaRPr lang="fr-FR"/>
        </a:p>
      </dgm:t>
    </dgm:pt>
    <dgm:pt modelId="{B238060D-975D-453C-9719-E02B75FB2FD8}">
      <dgm:prSet phldrT="[Texte]" phldr="1"/>
      <dgm:spPr>
        <a:noFill/>
        <a:ln>
          <a:noFill/>
        </a:ln>
      </dgm:spPr>
      <dgm:t>
        <a:bodyPr/>
        <a:lstStyle/>
        <a:p>
          <a:endParaRPr lang="fr-FR" dirty="0">
            <a:noFill/>
          </a:endParaRPr>
        </a:p>
      </dgm:t>
    </dgm:pt>
    <dgm:pt modelId="{16EA4F14-17BC-426F-A01E-B941315F7092}" type="parTrans" cxnId="{6E1682D4-1524-4267-977C-6F50D2464096}">
      <dgm:prSet/>
      <dgm:spPr/>
      <dgm:t>
        <a:bodyPr/>
        <a:lstStyle/>
        <a:p>
          <a:endParaRPr lang="fr-FR"/>
        </a:p>
      </dgm:t>
    </dgm:pt>
    <dgm:pt modelId="{BB586F42-9851-4EEB-B62C-02D44867EE28}" type="sibTrans" cxnId="{6E1682D4-1524-4267-977C-6F50D2464096}">
      <dgm:prSet/>
      <dgm:spPr/>
      <dgm:t>
        <a:bodyPr/>
        <a:lstStyle/>
        <a:p>
          <a:endParaRPr lang="fr-FR"/>
        </a:p>
      </dgm:t>
    </dgm:pt>
    <dgm:pt modelId="{9C24244B-623F-4A9B-BDB7-883ED7D6F366}">
      <dgm:prSet phldrT="[Texte]" phldr="1"/>
      <dgm:spPr>
        <a:noFill/>
        <a:ln>
          <a:noFill/>
        </a:ln>
      </dgm:spPr>
      <dgm:t>
        <a:bodyPr/>
        <a:lstStyle/>
        <a:p>
          <a:endParaRPr lang="fr-FR" dirty="0">
            <a:noFill/>
          </a:endParaRPr>
        </a:p>
      </dgm:t>
    </dgm:pt>
    <dgm:pt modelId="{EB8CFFFF-8800-48B2-BB1E-B3E79FF9678E}" type="parTrans" cxnId="{CC4D3DB6-39D1-4D58-8347-1A5F643CE8F3}">
      <dgm:prSet/>
      <dgm:spPr/>
      <dgm:t>
        <a:bodyPr/>
        <a:lstStyle/>
        <a:p>
          <a:endParaRPr lang="fr-FR"/>
        </a:p>
      </dgm:t>
    </dgm:pt>
    <dgm:pt modelId="{43D959C9-2E2B-43D5-BB3C-96B8D808D2F0}" type="sibTrans" cxnId="{CC4D3DB6-39D1-4D58-8347-1A5F643CE8F3}">
      <dgm:prSet/>
      <dgm:spPr/>
      <dgm:t>
        <a:bodyPr/>
        <a:lstStyle/>
        <a:p>
          <a:endParaRPr lang="fr-FR"/>
        </a:p>
      </dgm:t>
    </dgm:pt>
    <dgm:pt modelId="{8133E33C-F289-4548-AC38-F574EBFE8426}" type="pres">
      <dgm:prSet presAssocID="{FCE16B51-BF0B-4ED1-9777-E36FEF8BBF1F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806C043-450A-4F53-A783-657E7C361605}" type="pres">
      <dgm:prSet presAssocID="{FCE16B51-BF0B-4ED1-9777-E36FEF8BBF1F}" presName="dummyMaxCanvas" presStyleCnt="0"/>
      <dgm:spPr/>
    </dgm:pt>
    <dgm:pt modelId="{C392DDB5-C4C0-4B95-A473-2ED2A06FF1B1}" type="pres">
      <dgm:prSet presAssocID="{FCE16B51-BF0B-4ED1-9777-E36FEF8BBF1F}" presName="parentComposite" presStyleCnt="0"/>
      <dgm:spPr/>
    </dgm:pt>
    <dgm:pt modelId="{5FBB7DED-91AD-4956-8B2A-710494CB817E}" type="pres">
      <dgm:prSet presAssocID="{FCE16B51-BF0B-4ED1-9777-E36FEF8BBF1F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fr-FR"/>
        </a:p>
      </dgm:t>
    </dgm:pt>
    <dgm:pt modelId="{398A56CE-A271-431E-9BAB-BB53B8A4AC9A}" type="pres">
      <dgm:prSet presAssocID="{FCE16B51-BF0B-4ED1-9777-E36FEF8BBF1F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fr-FR"/>
        </a:p>
      </dgm:t>
    </dgm:pt>
    <dgm:pt modelId="{374400C5-3230-42B1-B60B-F87179679E19}" type="pres">
      <dgm:prSet presAssocID="{FCE16B51-BF0B-4ED1-9777-E36FEF8BBF1F}" presName="childrenComposite" presStyleCnt="0"/>
      <dgm:spPr/>
    </dgm:pt>
    <dgm:pt modelId="{890F97EF-7A4D-4D38-8BF7-7BEA75AC85F5}" type="pres">
      <dgm:prSet presAssocID="{FCE16B51-BF0B-4ED1-9777-E36FEF8BBF1F}" presName="dummyMaxCanvas_ChildArea" presStyleCnt="0"/>
      <dgm:spPr/>
    </dgm:pt>
    <dgm:pt modelId="{C628EA83-F6DD-4769-90EA-1F562EABFF7A}" type="pres">
      <dgm:prSet presAssocID="{FCE16B51-BF0B-4ED1-9777-E36FEF8BBF1F}" presName="fulcrum" presStyleLbl="alignAccFollowNode1" presStyleIdx="2" presStyleCnt="4"/>
      <dgm:spPr/>
    </dgm:pt>
    <dgm:pt modelId="{6242894D-2BE2-4E1C-9254-72F20DCB9ACD}" type="pres">
      <dgm:prSet presAssocID="{FCE16B51-BF0B-4ED1-9777-E36FEF8BBF1F}" presName="balance_23" presStyleLbl="alignAccFollowNode1" presStyleIdx="3" presStyleCnt="4">
        <dgm:presLayoutVars>
          <dgm:bulletEnabled val="1"/>
        </dgm:presLayoutVars>
      </dgm:prSet>
      <dgm:spPr/>
    </dgm:pt>
    <dgm:pt modelId="{4B9BBED5-73D5-4BDA-9176-90931E114738}" type="pres">
      <dgm:prSet presAssocID="{FCE16B51-BF0B-4ED1-9777-E36FEF8BBF1F}" presName="right_23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6C17F7B-32CA-4654-887B-E37A3923E916}" type="pres">
      <dgm:prSet presAssocID="{FCE16B51-BF0B-4ED1-9777-E36FEF8BBF1F}" presName="right_23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8778C61-2326-434E-B6F8-ED3D3B6ABCAB}" type="pres">
      <dgm:prSet presAssocID="{FCE16B51-BF0B-4ED1-9777-E36FEF8BBF1F}" presName="right_23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6412D3C-0F7D-49CA-AC0F-D4F2471DB9D6}" type="pres">
      <dgm:prSet presAssocID="{FCE16B51-BF0B-4ED1-9777-E36FEF8BBF1F}" presName="left_23_1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50FD86D-CE7D-40D3-A595-E17801F42DC1}" type="pres">
      <dgm:prSet presAssocID="{FCE16B51-BF0B-4ED1-9777-E36FEF8BBF1F}" presName="left_23_2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0C31396-CCF0-4599-84A0-A23638AFA1A7}" type="presOf" srcId="{B238060D-975D-453C-9719-E02B75FB2FD8}" destId="{96C17F7B-32CA-4654-887B-E37A3923E916}" srcOrd="0" destOrd="0" presId="urn:microsoft.com/office/officeart/2005/8/layout/balance1"/>
    <dgm:cxn modelId="{2A168F6A-09E7-470E-9A5C-177A5FC47480}" type="presOf" srcId="{A1EE415F-4443-4F61-B1C9-E215CBEA4E86}" destId="{5FBB7DED-91AD-4956-8B2A-710494CB817E}" srcOrd="0" destOrd="0" presId="urn:microsoft.com/office/officeart/2005/8/layout/balance1"/>
    <dgm:cxn modelId="{4830F48F-BBC0-489D-9A4A-6FFF4C47C2D5}" type="presOf" srcId="{9C24244B-623F-4A9B-BDB7-883ED7D6F366}" destId="{C8778C61-2326-434E-B6F8-ED3D3B6ABCAB}" srcOrd="0" destOrd="0" presId="urn:microsoft.com/office/officeart/2005/8/layout/balance1"/>
    <dgm:cxn modelId="{70A272B5-F1E0-4786-86EE-97EE3CA3FC45}" srcId="{A1EE415F-4443-4F61-B1C9-E215CBEA4E86}" destId="{39FCE7BF-DCD1-4D1E-B4BC-F7F18C82B035}" srcOrd="1" destOrd="0" parTransId="{0D7787DC-B0E1-4FF8-AF0B-AC580A487BAA}" sibTransId="{E3B973A8-F1C1-42BC-A32C-C9E6CD9FC24A}"/>
    <dgm:cxn modelId="{642AD8FF-16C2-406D-9CE3-28DE48485777}" type="presOf" srcId="{788A4934-A15F-4928-827B-FB2F4C4FB5D5}" destId="{26412D3C-0F7D-49CA-AC0F-D4F2471DB9D6}" srcOrd="0" destOrd="0" presId="urn:microsoft.com/office/officeart/2005/8/layout/balance1"/>
    <dgm:cxn modelId="{51E92FA6-D97C-4959-A8D4-084D9CA956BC}" type="presOf" srcId="{39FCE7BF-DCD1-4D1E-B4BC-F7F18C82B035}" destId="{E50FD86D-CE7D-40D3-A595-E17801F42DC1}" srcOrd="0" destOrd="0" presId="urn:microsoft.com/office/officeart/2005/8/layout/balance1"/>
    <dgm:cxn modelId="{46361C9C-4E94-42D9-8AF1-F6DF752F255B}" type="presOf" srcId="{6257A44D-47D2-47EA-ACA6-82F5D6D677B0}" destId="{4B9BBED5-73D5-4BDA-9176-90931E114738}" srcOrd="0" destOrd="0" presId="urn:microsoft.com/office/officeart/2005/8/layout/balance1"/>
    <dgm:cxn modelId="{4EFCC9CD-3867-4A5B-B7A2-9839F2D3046D}" type="presOf" srcId="{FCE16B51-BF0B-4ED1-9777-E36FEF8BBF1F}" destId="{8133E33C-F289-4548-AC38-F574EBFE8426}" srcOrd="0" destOrd="0" presId="urn:microsoft.com/office/officeart/2005/8/layout/balance1"/>
    <dgm:cxn modelId="{06785E1E-C9AA-4E2C-8846-A43E72973719}" srcId="{A1EE415F-4443-4F61-B1C9-E215CBEA4E86}" destId="{788A4934-A15F-4928-827B-FB2F4C4FB5D5}" srcOrd="0" destOrd="0" parTransId="{1A7E29FE-43A4-4166-AC6F-02E13E7A3A6F}" sibTransId="{793CDA41-663C-49E9-AA70-53ABFA407616}"/>
    <dgm:cxn modelId="{6E1682D4-1524-4267-977C-6F50D2464096}" srcId="{33F8ED3F-40DA-440F-8E3F-25B5ABB9D4E8}" destId="{B238060D-975D-453C-9719-E02B75FB2FD8}" srcOrd="1" destOrd="0" parTransId="{16EA4F14-17BC-426F-A01E-B941315F7092}" sibTransId="{BB586F42-9851-4EEB-B62C-02D44867EE28}"/>
    <dgm:cxn modelId="{CC4D3DB6-39D1-4D58-8347-1A5F643CE8F3}" srcId="{33F8ED3F-40DA-440F-8E3F-25B5ABB9D4E8}" destId="{9C24244B-623F-4A9B-BDB7-883ED7D6F366}" srcOrd="2" destOrd="0" parTransId="{EB8CFFFF-8800-48B2-BB1E-B3E79FF9678E}" sibTransId="{43D959C9-2E2B-43D5-BB3C-96B8D808D2F0}"/>
    <dgm:cxn modelId="{DEB69020-4771-4F61-8A40-172602644141}" type="presOf" srcId="{33F8ED3F-40DA-440F-8E3F-25B5ABB9D4E8}" destId="{398A56CE-A271-431E-9BAB-BB53B8A4AC9A}" srcOrd="0" destOrd="0" presId="urn:microsoft.com/office/officeart/2005/8/layout/balance1"/>
    <dgm:cxn modelId="{00958F14-364F-4CBD-BE1C-23CFF6A0DDA4}" srcId="{FCE16B51-BF0B-4ED1-9777-E36FEF8BBF1F}" destId="{33F8ED3F-40DA-440F-8E3F-25B5ABB9D4E8}" srcOrd="1" destOrd="0" parTransId="{438D4488-75B1-433C-8806-73D7EA11DD99}" sibTransId="{35A71F19-3013-460B-8958-8B4F4C3301D7}"/>
    <dgm:cxn modelId="{887C7733-08D2-4DE5-B480-BDDCCBC40CAB}" srcId="{33F8ED3F-40DA-440F-8E3F-25B5ABB9D4E8}" destId="{6257A44D-47D2-47EA-ACA6-82F5D6D677B0}" srcOrd="0" destOrd="0" parTransId="{2E4302FC-A796-4676-85B9-303FA0FA9710}" sibTransId="{D1FD0A94-AF6A-4196-80E1-340038FBA896}"/>
    <dgm:cxn modelId="{3DAF86E0-55D8-4B4F-B749-72B2F51EB7D4}" srcId="{FCE16B51-BF0B-4ED1-9777-E36FEF8BBF1F}" destId="{A1EE415F-4443-4F61-B1C9-E215CBEA4E86}" srcOrd="0" destOrd="0" parTransId="{572EAFAA-211E-4ED2-B806-DDB4E729F1FA}" sibTransId="{460983EA-9A83-4021-83FF-09E9896C8859}"/>
    <dgm:cxn modelId="{CBFFC23A-2E79-4D26-802B-B2D04F911712}" type="presParOf" srcId="{8133E33C-F289-4548-AC38-F574EBFE8426}" destId="{E806C043-450A-4F53-A783-657E7C361605}" srcOrd="0" destOrd="0" presId="urn:microsoft.com/office/officeart/2005/8/layout/balance1"/>
    <dgm:cxn modelId="{6283DD43-88F2-47B8-B27D-B4BCFA6693E0}" type="presParOf" srcId="{8133E33C-F289-4548-AC38-F574EBFE8426}" destId="{C392DDB5-C4C0-4B95-A473-2ED2A06FF1B1}" srcOrd="1" destOrd="0" presId="urn:microsoft.com/office/officeart/2005/8/layout/balance1"/>
    <dgm:cxn modelId="{CAF2E6C9-47F1-4434-AA19-35BE2B233416}" type="presParOf" srcId="{C392DDB5-C4C0-4B95-A473-2ED2A06FF1B1}" destId="{5FBB7DED-91AD-4956-8B2A-710494CB817E}" srcOrd="0" destOrd="0" presId="urn:microsoft.com/office/officeart/2005/8/layout/balance1"/>
    <dgm:cxn modelId="{134AEB36-0301-4574-885A-6E1BA970DDFB}" type="presParOf" srcId="{C392DDB5-C4C0-4B95-A473-2ED2A06FF1B1}" destId="{398A56CE-A271-431E-9BAB-BB53B8A4AC9A}" srcOrd="1" destOrd="0" presId="urn:microsoft.com/office/officeart/2005/8/layout/balance1"/>
    <dgm:cxn modelId="{E45F0EAB-181D-4B59-8622-266FDF6A116A}" type="presParOf" srcId="{8133E33C-F289-4548-AC38-F574EBFE8426}" destId="{374400C5-3230-42B1-B60B-F87179679E19}" srcOrd="2" destOrd="0" presId="urn:microsoft.com/office/officeart/2005/8/layout/balance1"/>
    <dgm:cxn modelId="{B2B06557-81E5-432D-AED1-7615D8B10A21}" type="presParOf" srcId="{374400C5-3230-42B1-B60B-F87179679E19}" destId="{890F97EF-7A4D-4D38-8BF7-7BEA75AC85F5}" srcOrd="0" destOrd="0" presId="urn:microsoft.com/office/officeart/2005/8/layout/balance1"/>
    <dgm:cxn modelId="{84F54862-FB94-48BB-9985-6ED11BDD0704}" type="presParOf" srcId="{374400C5-3230-42B1-B60B-F87179679E19}" destId="{C628EA83-F6DD-4769-90EA-1F562EABFF7A}" srcOrd="1" destOrd="0" presId="urn:microsoft.com/office/officeart/2005/8/layout/balance1"/>
    <dgm:cxn modelId="{C799D34D-42D4-4FD1-8566-29CC9A203BB2}" type="presParOf" srcId="{374400C5-3230-42B1-B60B-F87179679E19}" destId="{6242894D-2BE2-4E1C-9254-72F20DCB9ACD}" srcOrd="2" destOrd="0" presId="urn:microsoft.com/office/officeart/2005/8/layout/balance1"/>
    <dgm:cxn modelId="{780D4454-9E7A-481D-9727-5BAA523CC71D}" type="presParOf" srcId="{374400C5-3230-42B1-B60B-F87179679E19}" destId="{4B9BBED5-73D5-4BDA-9176-90931E114738}" srcOrd="3" destOrd="0" presId="urn:microsoft.com/office/officeart/2005/8/layout/balance1"/>
    <dgm:cxn modelId="{EAFA32FA-1DEA-46E8-BC1C-B49FF85E1D1D}" type="presParOf" srcId="{374400C5-3230-42B1-B60B-F87179679E19}" destId="{96C17F7B-32CA-4654-887B-E37A3923E916}" srcOrd="4" destOrd="0" presId="urn:microsoft.com/office/officeart/2005/8/layout/balance1"/>
    <dgm:cxn modelId="{C7312855-BEA4-424C-A880-A74529C9E3E5}" type="presParOf" srcId="{374400C5-3230-42B1-B60B-F87179679E19}" destId="{C8778C61-2326-434E-B6F8-ED3D3B6ABCAB}" srcOrd="5" destOrd="0" presId="urn:microsoft.com/office/officeart/2005/8/layout/balance1"/>
    <dgm:cxn modelId="{0CF86901-01B9-4992-9BCC-ACE10C2029E9}" type="presParOf" srcId="{374400C5-3230-42B1-B60B-F87179679E19}" destId="{26412D3C-0F7D-49CA-AC0F-D4F2471DB9D6}" srcOrd="6" destOrd="0" presId="urn:microsoft.com/office/officeart/2005/8/layout/balance1"/>
    <dgm:cxn modelId="{879EFF03-70F2-447E-AB50-2F68A2B13517}" type="presParOf" srcId="{374400C5-3230-42B1-B60B-F87179679E19}" destId="{E50FD86D-CE7D-40D3-A595-E17801F42DC1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E89FB0-DFB1-48E3-B9B9-3E86E51B3758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C6C90A6-D64F-4691-B458-7151027064EE}">
      <dgm:prSet phldrT="[Texte]" custT="1"/>
      <dgm:spPr/>
      <dgm:t>
        <a:bodyPr/>
        <a:lstStyle/>
        <a:p>
          <a:r>
            <a:rPr lang="fr-FR" sz="800" dirty="0" smtClean="0"/>
            <a:t>O2S BPA</a:t>
          </a:r>
        </a:p>
        <a:p>
          <a:r>
            <a:rPr lang="fr-FR" sz="700" dirty="0" smtClean="0"/>
            <a:t> mensuel</a:t>
          </a:r>
          <a:endParaRPr lang="fr-FR" sz="700" dirty="0"/>
        </a:p>
      </dgm:t>
    </dgm:pt>
    <dgm:pt modelId="{FAFB2FC8-66DE-4E06-98B1-962F30C59BD7}" type="parTrans" cxnId="{6FCDC5CD-9E31-4CD0-90D5-FAFEB59E46F9}">
      <dgm:prSet/>
      <dgm:spPr/>
      <dgm:t>
        <a:bodyPr/>
        <a:lstStyle/>
        <a:p>
          <a:endParaRPr lang="fr-FR"/>
        </a:p>
      </dgm:t>
    </dgm:pt>
    <dgm:pt modelId="{4A9C9712-E1F3-49A6-A624-0D6A4319BB86}" type="sibTrans" cxnId="{6FCDC5CD-9E31-4CD0-90D5-FAFEB59E46F9}">
      <dgm:prSet/>
      <dgm:spPr>
        <a:solidFill>
          <a:srgbClr val="0070C0"/>
        </a:solidFill>
      </dgm:spPr>
      <dgm:t>
        <a:bodyPr/>
        <a:lstStyle/>
        <a:p>
          <a:r>
            <a:rPr lang="fr-FR" dirty="0" smtClean="0"/>
            <a:t>O2S BP </a:t>
          </a:r>
        </a:p>
        <a:p>
          <a:r>
            <a:rPr lang="fr-FR" dirty="0" smtClean="0"/>
            <a:t>Mensuel</a:t>
          </a:r>
          <a:endParaRPr lang="fr-FR" dirty="0"/>
        </a:p>
      </dgm:t>
    </dgm:pt>
    <dgm:pt modelId="{60F9AD6E-0258-43EE-968E-9ABD0677A4D1}">
      <dgm:prSet phldrT="[Texte]" custT="1"/>
      <dgm:spPr/>
      <dgm:t>
        <a:bodyPr/>
        <a:lstStyle/>
        <a:p>
          <a:r>
            <a:rPr lang="fr-FR" sz="800" dirty="0" smtClean="0"/>
            <a:t>Projet</a:t>
          </a:r>
          <a:endParaRPr lang="fr-FR" sz="800" dirty="0"/>
        </a:p>
      </dgm:t>
    </dgm:pt>
    <dgm:pt modelId="{C2E4374E-7D8F-4415-96D4-B71C18699F11}" type="parTrans" cxnId="{F6F612FB-64FF-49E5-A3B3-62C2D7E745DB}">
      <dgm:prSet/>
      <dgm:spPr/>
      <dgm:t>
        <a:bodyPr/>
        <a:lstStyle/>
        <a:p>
          <a:endParaRPr lang="fr-FR"/>
        </a:p>
      </dgm:t>
    </dgm:pt>
    <dgm:pt modelId="{57DFB61B-A96A-4D8B-8473-66CB789416E1}" type="sibTrans" cxnId="{F6F612FB-64FF-49E5-A3B3-62C2D7E745DB}">
      <dgm:prSet/>
      <dgm:spPr/>
      <dgm:t>
        <a:bodyPr/>
        <a:lstStyle/>
        <a:p>
          <a:endParaRPr lang="fr-FR"/>
        </a:p>
      </dgm:t>
    </dgm:pt>
    <dgm:pt modelId="{8961C885-9668-40D9-80EA-EA382517E978}">
      <dgm:prSet phldrT="[Texte]" custT="1"/>
      <dgm:spPr/>
      <dgm:t>
        <a:bodyPr/>
        <a:lstStyle/>
        <a:p>
          <a:r>
            <a:rPr lang="fr-FR" sz="500" dirty="0" smtClean="0"/>
            <a:t>Plan de remédiation</a:t>
          </a:r>
        </a:p>
        <a:p>
          <a:r>
            <a:rPr lang="fr-FR" sz="500" dirty="0" smtClean="0"/>
            <a:t>Trimestriel</a:t>
          </a:r>
          <a:endParaRPr lang="fr-FR" sz="500" dirty="0"/>
        </a:p>
      </dgm:t>
    </dgm:pt>
    <dgm:pt modelId="{1B7688FE-C5AB-4DF7-86F4-6CC065ACE413}" type="parTrans" cxnId="{B75814C2-A360-4657-AE1C-FD2E1D2A74FE}">
      <dgm:prSet/>
      <dgm:spPr/>
      <dgm:t>
        <a:bodyPr/>
        <a:lstStyle/>
        <a:p>
          <a:endParaRPr lang="fr-FR"/>
        </a:p>
      </dgm:t>
    </dgm:pt>
    <dgm:pt modelId="{1B868A63-92BD-4061-88CB-9AF9054714AF}" type="sibTrans" cxnId="{B75814C2-A360-4657-AE1C-FD2E1D2A74FE}">
      <dgm:prSet custT="1"/>
      <dgm:spPr/>
      <dgm:t>
        <a:bodyPr/>
        <a:lstStyle/>
        <a:p>
          <a:r>
            <a:rPr lang="fr-FR" sz="600" dirty="0" smtClean="0"/>
            <a:t>RSSI</a:t>
          </a:r>
        </a:p>
        <a:p>
          <a:r>
            <a:rPr lang="fr-FR" sz="600" dirty="0" smtClean="0"/>
            <a:t>Trimestriel</a:t>
          </a:r>
          <a:endParaRPr lang="fr-FR" sz="600" dirty="0"/>
        </a:p>
      </dgm:t>
    </dgm:pt>
    <dgm:pt modelId="{636B2BE3-DBB6-4DFA-8680-3E85876CC3A0}">
      <dgm:prSet phldrT="[Texte]" custT="1"/>
      <dgm:spPr/>
      <dgm:t>
        <a:bodyPr/>
        <a:lstStyle/>
        <a:p>
          <a:r>
            <a:rPr lang="fr-FR" sz="800" dirty="0" smtClean="0"/>
            <a:t>Risques</a:t>
          </a:r>
          <a:endParaRPr lang="fr-FR" sz="800" dirty="0"/>
        </a:p>
      </dgm:t>
    </dgm:pt>
    <dgm:pt modelId="{02F12418-2618-4FF0-AF67-DBA0DABB6926}" type="parTrans" cxnId="{19C29DB7-2111-4B6D-8163-89C35AD78DD6}">
      <dgm:prSet/>
      <dgm:spPr/>
      <dgm:t>
        <a:bodyPr/>
        <a:lstStyle/>
        <a:p>
          <a:endParaRPr lang="fr-FR"/>
        </a:p>
      </dgm:t>
    </dgm:pt>
    <dgm:pt modelId="{3AE969DB-3C29-4E69-B55E-209231C016A9}" type="sibTrans" cxnId="{19C29DB7-2111-4B6D-8163-89C35AD78DD6}">
      <dgm:prSet/>
      <dgm:spPr/>
      <dgm:t>
        <a:bodyPr/>
        <a:lstStyle/>
        <a:p>
          <a:endParaRPr lang="fr-FR"/>
        </a:p>
      </dgm:t>
    </dgm:pt>
    <dgm:pt modelId="{E1519EEB-A2DD-4C41-ABAB-D10BDEC6213B}">
      <dgm:prSet phldrT="[Texte]" custT="1"/>
      <dgm:spPr>
        <a:solidFill>
          <a:srgbClr val="FF0000"/>
        </a:solidFill>
      </dgm:spPr>
      <dgm:t>
        <a:bodyPr/>
        <a:lstStyle/>
        <a:p>
          <a:r>
            <a:rPr lang="fr-FR" sz="900" dirty="0" smtClean="0"/>
            <a:t>CoPil</a:t>
          </a:r>
        </a:p>
        <a:p>
          <a:r>
            <a:rPr lang="fr-FR" sz="900" dirty="0" smtClean="0"/>
            <a:t>Hebdo</a:t>
          </a:r>
          <a:endParaRPr lang="fr-FR" sz="500" dirty="0"/>
        </a:p>
      </dgm:t>
    </dgm:pt>
    <dgm:pt modelId="{1EC62F73-A0BD-43DC-A386-D6E3D013D1CB}" type="parTrans" cxnId="{A304FBB4-53E3-4050-86C2-FF61D77CF361}">
      <dgm:prSet/>
      <dgm:spPr/>
      <dgm:t>
        <a:bodyPr/>
        <a:lstStyle/>
        <a:p>
          <a:endParaRPr lang="fr-FR"/>
        </a:p>
      </dgm:t>
    </dgm:pt>
    <dgm:pt modelId="{FC2C835E-75F6-4E11-AC28-02F5F3EB59D6}" type="sibTrans" cxnId="{A304FBB4-53E3-4050-86C2-FF61D77CF361}">
      <dgm:prSet/>
      <dgm:spPr>
        <a:solidFill>
          <a:srgbClr val="0070C0"/>
        </a:solidFill>
      </dgm:spPr>
      <dgm:t>
        <a:bodyPr/>
        <a:lstStyle/>
        <a:p>
          <a:r>
            <a:rPr lang="fr-FR" dirty="0" smtClean="0"/>
            <a:t>CoProg</a:t>
          </a:r>
        </a:p>
        <a:p>
          <a:r>
            <a:rPr lang="fr-FR" dirty="0" smtClean="0"/>
            <a:t>Hebdo</a:t>
          </a:r>
          <a:endParaRPr lang="fr-FR" dirty="0"/>
        </a:p>
      </dgm:t>
    </dgm:pt>
    <dgm:pt modelId="{63837A70-A8C6-43AC-89CE-5627EAF0A43F}">
      <dgm:prSet phldrT="[Texte]" custT="1"/>
      <dgm:spPr/>
      <dgm:t>
        <a:bodyPr/>
        <a:lstStyle/>
        <a:p>
          <a:r>
            <a:rPr lang="fr-FR" sz="800" dirty="0" smtClean="0"/>
            <a:t>Agrégation </a:t>
          </a:r>
        </a:p>
        <a:p>
          <a:r>
            <a:rPr lang="fr-FR" sz="800" dirty="0" smtClean="0"/>
            <a:t>des flux</a:t>
          </a:r>
          <a:endParaRPr lang="fr-FR" sz="800" dirty="0"/>
        </a:p>
      </dgm:t>
    </dgm:pt>
    <dgm:pt modelId="{CC8D3BE4-B071-4805-BB6A-0EDFF760D2C4}" type="parTrans" cxnId="{205B6F90-A4B7-495F-9975-0B0B51B06E16}">
      <dgm:prSet/>
      <dgm:spPr/>
      <dgm:t>
        <a:bodyPr/>
        <a:lstStyle/>
        <a:p>
          <a:endParaRPr lang="fr-FR"/>
        </a:p>
      </dgm:t>
    </dgm:pt>
    <dgm:pt modelId="{A9D39CEA-E9F5-46B2-86E8-9F741EEE954F}" type="sibTrans" cxnId="{205B6F90-A4B7-495F-9975-0B0B51B06E16}">
      <dgm:prSet/>
      <dgm:spPr/>
      <dgm:t>
        <a:bodyPr/>
        <a:lstStyle/>
        <a:p>
          <a:endParaRPr lang="fr-FR"/>
        </a:p>
      </dgm:t>
    </dgm:pt>
    <dgm:pt modelId="{7EB437C1-01A1-4DEA-8F5A-A08C040D0ADE}" type="pres">
      <dgm:prSet presAssocID="{85E89FB0-DFB1-48E3-B9B9-3E86E51B3758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FF683DD6-9ED8-43B7-8CBD-60DA718101A3}" type="pres">
      <dgm:prSet presAssocID="{2C6C90A6-D64F-4691-B458-7151027064EE}" presName="composite" presStyleCnt="0"/>
      <dgm:spPr/>
    </dgm:pt>
    <dgm:pt modelId="{0F5A1EAD-C1B1-43BF-8804-E4F143FF327E}" type="pres">
      <dgm:prSet presAssocID="{2C6C90A6-D64F-4691-B458-7151027064EE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793048C-3A2B-4A1A-AEC9-9471CFC1403E}" type="pres">
      <dgm:prSet presAssocID="{2C6C90A6-D64F-4691-B458-7151027064EE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3F1BDF0-3F8D-4BCD-AF48-0EE00EE55172}" type="pres">
      <dgm:prSet presAssocID="{2C6C90A6-D64F-4691-B458-7151027064EE}" presName="BalanceSpacing" presStyleCnt="0"/>
      <dgm:spPr/>
    </dgm:pt>
    <dgm:pt modelId="{5988E991-06DD-491D-93E7-5558A041DC6E}" type="pres">
      <dgm:prSet presAssocID="{2C6C90A6-D64F-4691-B458-7151027064EE}" presName="BalanceSpacing1" presStyleCnt="0"/>
      <dgm:spPr/>
    </dgm:pt>
    <dgm:pt modelId="{0F71DF3C-3DCE-4DA3-92B7-FB7A252A73D1}" type="pres">
      <dgm:prSet presAssocID="{4A9C9712-E1F3-49A6-A624-0D6A4319BB86}" presName="Accent1Text" presStyleLbl="node1" presStyleIdx="1" presStyleCnt="6"/>
      <dgm:spPr/>
      <dgm:t>
        <a:bodyPr/>
        <a:lstStyle/>
        <a:p>
          <a:endParaRPr lang="fr-FR"/>
        </a:p>
      </dgm:t>
    </dgm:pt>
    <dgm:pt modelId="{69C2B14A-6C07-4881-981D-12239092F708}" type="pres">
      <dgm:prSet presAssocID="{4A9C9712-E1F3-49A6-A624-0D6A4319BB86}" presName="spaceBetweenRectangles" presStyleCnt="0"/>
      <dgm:spPr/>
    </dgm:pt>
    <dgm:pt modelId="{7EFBF961-D241-44DA-BFDF-CEBF7D1A4BC5}" type="pres">
      <dgm:prSet presAssocID="{8961C885-9668-40D9-80EA-EA382517E978}" presName="composite" presStyleCnt="0"/>
      <dgm:spPr/>
    </dgm:pt>
    <dgm:pt modelId="{5CC270D8-B250-4248-A572-C9CC513AD36F}" type="pres">
      <dgm:prSet presAssocID="{8961C885-9668-40D9-80EA-EA382517E978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89DD91E-8C7A-4B5A-8F97-2B957FD96D21}" type="pres">
      <dgm:prSet presAssocID="{8961C885-9668-40D9-80EA-EA382517E978}" presName="Childtext1" presStyleLbl="revTx" presStyleIdx="1" presStyleCnt="3" custFlipHor="1" custScaleX="55902" custScaleY="102935" custLinFactX="100000" custLinFactNeighborX="150816" custLinFactNeighborY="-17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F5112AE-6ADD-4F73-A458-F9958A95B895}" type="pres">
      <dgm:prSet presAssocID="{8961C885-9668-40D9-80EA-EA382517E978}" presName="BalanceSpacing" presStyleCnt="0"/>
      <dgm:spPr/>
    </dgm:pt>
    <dgm:pt modelId="{B537AD88-358E-473C-BAAA-3BA1FB481FB0}" type="pres">
      <dgm:prSet presAssocID="{8961C885-9668-40D9-80EA-EA382517E978}" presName="BalanceSpacing1" presStyleCnt="0"/>
      <dgm:spPr/>
    </dgm:pt>
    <dgm:pt modelId="{EE3BD2B7-2444-4DF6-B910-AB0E33EBEC5F}" type="pres">
      <dgm:prSet presAssocID="{1B868A63-92BD-4061-88CB-9AF9054714AF}" presName="Accent1Text" presStyleLbl="node1" presStyleIdx="3" presStyleCnt="6"/>
      <dgm:spPr/>
      <dgm:t>
        <a:bodyPr/>
        <a:lstStyle/>
        <a:p>
          <a:endParaRPr lang="fr-FR"/>
        </a:p>
      </dgm:t>
    </dgm:pt>
    <dgm:pt modelId="{64D02140-04F9-438B-99BA-E047DF70B507}" type="pres">
      <dgm:prSet presAssocID="{1B868A63-92BD-4061-88CB-9AF9054714AF}" presName="spaceBetweenRectangles" presStyleCnt="0"/>
      <dgm:spPr/>
    </dgm:pt>
    <dgm:pt modelId="{CEBEA055-C545-4A69-AA30-6F893A493D6C}" type="pres">
      <dgm:prSet presAssocID="{E1519EEB-A2DD-4C41-ABAB-D10BDEC6213B}" presName="composite" presStyleCnt="0"/>
      <dgm:spPr/>
    </dgm:pt>
    <dgm:pt modelId="{8603DEEB-066F-45D7-B2D5-20B9DE19B1B1}" type="pres">
      <dgm:prSet presAssocID="{E1519EEB-A2DD-4C41-ABAB-D10BDEC6213B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602CD9A-A1F2-4A75-B296-706639ECECCC}" type="pres">
      <dgm:prSet presAssocID="{E1519EEB-A2DD-4C41-ABAB-D10BDEC6213B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EF9A7A6-0C2D-40AA-AB06-AB1A8C69CF9E}" type="pres">
      <dgm:prSet presAssocID="{E1519EEB-A2DD-4C41-ABAB-D10BDEC6213B}" presName="BalanceSpacing" presStyleCnt="0"/>
      <dgm:spPr/>
    </dgm:pt>
    <dgm:pt modelId="{A7E111C3-CCA0-48C2-B428-72DC507CED05}" type="pres">
      <dgm:prSet presAssocID="{E1519EEB-A2DD-4C41-ABAB-D10BDEC6213B}" presName="BalanceSpacing1" presStyleCnt="0"/>
      <dgm:spPr/>
    </dgm:pt>
    <dgm:pt modelId="{147EABB3-C7FF-4C70-8981-E0AD8B614724}" type="pres">
      <dgm:prSet presAssocID="{FC2C835E-75F6-4E11-AC28-02F5F3EB59D6}" presName="Accent1Text" presStyleLbl="node1" presStyleIdx="5" presStyleCnt="6"/>
      <dgm:spPr/>
      <dgm:t>
        <a:bodyPr/>
        <a:lstStyle/>
        <a:p>
          <a:endParaRPr lang="fr-FR"/>
        </a:p>
      </dgm:t>
    </dgm:pt>
  </dgm:ptLst>
  <dgm:cxnLst>
    <dgm:cxn modelId="{6FCDC5CD-9E31-4CD0-90D5-FAFEB59E46F9}" srcId="{85E89FB0-DFB1-48E3-B9B9-3E86E51B3758}" destId="{2C6C90A6-D64F-4691-B458-7151027064EE}" srcOrd="0" destOrd="0" parTransId="{FAFB2FC8-66DE-4E06-98B1-962F30C59BD7}" sibTransId="{4A9C9712-E1F3-49A6-A624-0D6A4319BB86}"/>
    <dgm:cxn modelId="{A337545C-3412-4037-AF76-5055E58C52D3}" type="presOf" srcId="{85E89FB0-DFB1-48E3-B9B9-3E86E51B3758}" destId="{7EB437C1-01A1-4DEA-8F5A-A08C040D0ADE}" srcOrd="0" destOrd="0" presId="urn:microsoft.com/office/officeart/2008/layout/AlternatingHexagons"/>
    <dgm:cxn modelId="{F6F612FB-64FF-49E5-A3B3-62C2D7E745DB}" srcId="{2C6C90A6-D64F-4691-B458-7151027064EE}" destId="{60F9AD6E-0258-43EE-968E-9ABD0677A4D1}" srcOrd="0" destOrd="0" parTransId="{C2E4374E-7D8F-4415-96D4-B71C18699F11}" sibTransId="{57DFB61B-A96A-4D8B-8473-66CB789416E1}"/>
    <dgm:cxn modelId="{55C64C31-75AD-4B6D-951A-883909C99353}" type="presOf" srcId="{60F9AD6E-0258-43EE-968E-9ABD0677A4D1}" destId="{5793048C-3A2B-4A1A-AEC9-9471CFC1403E}" srcOrd="0" destOrd="0" presId="urn:microsoft.com/office/officeart/2008/layout/AlternatingHexagons"/>
    <dgm:cxn modelId="{ACD49A1E-24AA-42CD-8271-D4B4FB95C473}" type="presOf" srcId="{FC2C835E-75F6-4E11-AC28-02F5F3EB59D6}" destId="{147EABB3-C7FF-4C70-8981-E0AD8B614724}" srcOrd="0" destOrd="0" presId="urn:microsoft.com/office/officeart/2008/layout/AlternatingHexagons"/>
    <dgm:cxn modelId="{19C29DB7-2111-4B6D-8163-89C35AD78DD6}" srcId="{8961C885-9668-40D9-80EA-EA382517E978}" destId="{636B2BE3-DBB6-4DFA-8680-3E85876CC3A0}" srcOrd="0" destOrd="0" parTransId="{02F12418-2618-4FF0-AF67-DBA0DABB6926}" sibTransId="{3AE969DB-3C29-4E69-B55E-209231C016A9}"/>
    <dgm:cxn modelId="{2F7DA7B9-C212-4B32-96EF-883F7399693D}" type="presOf" srcId="{8961C885-9668-40D9-80EA-EA382517E978}" destId="{5CC270D8-B250-4248-A572-C9CC513AD36F}" srcOrd="0" destOrd="0" presId="urn:microsoft.com/office/officeart/2008/layout/AlternatingHexagons"/>
    <dgm:cxn modelId="{D46BFF52-E814-4611-9C45-C1CDB5FBDCB1}" type="presOf" srcId="{1B868A63-92BD-4061-88CB-9AF9054714AF}" destId="{EE3BD2B7-2444-4DF6-B910-AB0E33EBEC5F}" srcOrd="0" destOrd="0" presId="urn:microsoft.com/office/officeart/2008/layout/AlternatingHexagons"/>
    <dgm:cxn modelId="{A304FBB4-53E3-4050-86C2-FF61D77CF361}" srcId="{85E89FB0-DFB1-48E3-B9B9-3E86E51B3758}" destId="{E1519EEB-A2DD-4C41-ABAB-D10BDEC6213B}" srcOrd="2" destOrd="0" parTransId="{1EC62F73-A0BD-43DC-A386-D6E3D013D1CB}" sibTransId="{FC2C835E-75F6-4E11-AC28-02F5F3EB59D6}"/>
    <dgm:cxn modelId="{E9264240-0C4F-49C1-A524-A9D33C141609}" type="presOf" srcId="{E1519EEB-A2DD-4C41-ABAB-D10BDEC6213B}" destId="{8603DEEB-066F-45D7-B2D5-20B9DE19B1B1}" srcOrd="0" destOrd="0" presId="urn:microsoft.com/office/officeart/2008/layout/AlternatingHexagons"/>
    <dgm:cxn modelId="{AF8D30E6-3EBB-4A6A-909B-FCD6EA74311C}" type="presOf" srcId="{63837A70-A8C6-43AC-89CE-5627EAF0A43F}" destId="{9602CD9A-A1F2-4A75-B296-706639ECECCC}" srcOrd="0" destOrd="0" presId="urn:microsoft.com/office/officeart/2008/layout/AlternatingHexagons"/>
    <dgm:cxn modelId="{205B6F90-A4B7-495F-9975-0B0B51B06E16}" srcId="{E1519EEB-A2DD-4C41-ABAB-D10BDEC6213B}" destId="{63837A70-A8C6-43AC-89CE-5627EAF0A43F}" srcOrd="0" destOrd="0" parTransId="{CC8D3BE4-B071-4805-BB6A-0EDFF760D2C4}" sibTransId="{A9D39CEA-E9F5-46B2-86E8-9F741EEE954F}"/>
    <dgm:cxn modelId="{DF210030-B744-4466-9A4E-37AFDC834438}" type="presOf" srcId="{4A9C9712-E1F3-49A6-A624-0D6A4319BB86}" destId="{0F71DF3C-3DCE-4DA3-92B7-FB7A252A73D1}" srcOrd="0" destOrd="0" presId="urn:microsoft.com/office/officeart/2008/layout/AlternatingHexagons"/>
    <dgm:cxn modelId="{B75814C2-A360-4657-AE1C-FD2E1D2A74FE}" srcId="{85E89FB0-DFB1-48E3-B9B9-3E86E51B3758}" destId="{8961C885-9668-40D9-80EA-EA382517E978}" srcOrd="1" destOrd="0" parTransId="{1B7688FE-C5AB-4DF7-86F4-6CC065ACE413}" sibTransId="{1B868A63-92BD-4061-88CB-9AF9054714AF}"/>
    <dgm:cxn modelId="{635585C7-0BD7-4C90-9988-5EEFAD1E34F4}" type="presOf" srcId="{2C6C90A6-D64F-4691-B458-7151027064EE}" destId="{0F5A1EAD-C1B1-43BF-8804-E4F143FF327E}" srcOrd="0" destOrd="0" presId="urn:microsoft.com/office/officeart/2008/layout/AlternatingHexagons"/>
    <dgm:cxn modelId="{E9EA518E-2B29-49B6-84C9-4A527FEB1ABC}" type="presOf" srcId="{636B2BE3-DBB6-4DFA-8680-3E85876CC3A0}" destId="{189DD91E-8C7A-4B5A-8F97-2B957FD96D21}" srcOrd="0" destOrd="0" presId="urn:microsoft.com/office/officeart/2008/layout/AlternatingHexagons"/>
    <dgm:cxn modelId="{92B4BCF4-F661-4CE9-856C-EBD07207E5B2}" type="presParOf" srcId="{7EB437C1-01A1-4DEA-8F5A-A08C040D0ADE}" destId="{FF683DD6-9ED8-43B7-8CBD-60DA718101A3}" srcOrd="0" destOrd="0" presId="urn:microsoft.com/office/officeart/2008/layout/AlternatingHexagons"/>
    <dgm:cxn modelId="{EAB749AA-CBE5-4EE7-85C3-99874F11F595}" type="presParOf" srcId="{FF683DD6-9ED8-43B7-8CBD-60DA718101A3}" destId="{0F5A1EAD-C1B1-43BF-8804-E4F143FF327E}" srcOrd="0" destOrd="0" presId="urn:microsoft.com/office/officeart/2008/layout/AlternatingHexagons"/>
    <dgm:cxn modelId="{DA4CB9F4-3CB1-4F11-B9D1-411292141DD1}" type="presParOf" srcId="{FF683DD6-9ED8-43B7-8CBD-60DA718101A3}" destId="{5793048C-3A2B-4A1A-AEC9-9471CFC1403E}" srcOrd="1" destOrd="0" presId="urn:microsoft.com/office/officeart/2008/layout/AlternatingHexagons"/>
    <dgm:cxn modelId="{E38EB5C5-24A0-4C58-AD74-3F4D49C601C9}" type="presParOf" srcId="{FF683DD6-9ED8-43B7-8CBD-60DA718101A3}" destId="{43F1BDF0-3F8D-4BCD-AF48-0EE00EE55172}" srcOrd="2" destOrd="0" presId="urn:microsoft.com/office/officeart/2008/layout/AlternatingHexagons"/>
    <dgm:cxn modelId="{6F1BF25F-CE3F-467F-8381-5A920AC1F5B3}" type="presParOf" srcId="{FF683DD6-9ED8-43B7-8CBD-60DA718101A3}" destId="{5988E991-06DD-491D-93E7-5558A041DC6E}" srcOrd="3" destOrd="0" presId="urn:microsoft.com/office/officeart/2008/layout/AlternatingHexagons"/>
    <dgm:cxn modelId="{00320779-8A8A-4807-8EF4-9C9D1D1866D2}" type="presParOf" srcId="{FF683DD6-9ED8-43B7-8CBD-60DA718101A3}" destId="{0F71DF3C-3DCE-4DA3-92B7-FB7A252A73D1}" srcOrd="4" destOrd="0" presId="urn:microsoft.com/office/officeart/2008/layout/AlternatingHexagons"/>
    <dgm:cxn modelId="{F062A6F9-685D-440D-A229-AAE642BCD9AA}" type="presParOf" srcId="{7EB437C1-01A1-4DEA-8F5A-A08C040D0ADE}" destId="{69C2B14A-6C07-4881-981D-12239092F708}" srcOrd="1" destOrd="0" presId="urn:microsoft.com/office/officeart/2008/layout/AlternatingHexagons"/>
    <dgm:cxn modelId="{A006382B-B55F-4DB2-81CA-C720D2FB77F7}" type="presParOf" srcId="{7EB437C1-01A1-4DEA-8F5A-A08C040D0ADE}" destId="{7EFBF961-D241-44DA-BFDF-CEBF7D1A4BC5}" srcOrd="2" destOrd="0" presId="urn:microsoft.com/office/officeart/2008/layout/AlternatingHexagons"/>
    <dgm:cxn modelId="{D41F1125-A0D4-454C-A2C5-BCDC0274650A}" type="presParOf" srcId="{7EFBF961-D241-44DA-BFDF-CEBF7D1A4BC5}" destId="{5CC270D8-B250-4248-A572-C9CC513AD36F}" srcOrd="0" destOrd="0" presId="urn:microsoft.com/office/officeart/2008/layout/AlternatingHexagons"/>
    <dgm:cxn modelId="{39D74198-0DB9-49B6-AA8A-1C5A0E534941}" type="presParOf" srcId="{7EFBF961-D241-44DA-BFDF-CEBF7D1A4BC5}" destId="{189DD91E-8C7A-4B5A-8F97-2B957FD96D21}" srcOrd="1" destOrd="0" presId="urn:microsoft.com/office/officeart/2008/layout/AlternatingHexagons"/>
    <dgm:cxn modelId="{FB9EAD8D-238C-4A69-944B-5741D8BCFAFD}" type="presParOf" srcId="{7EFBF961-D241-44DA-BFDF-CEBF7D1A4BC5}" destId="{4F5112AE-6ADD-4F73-A458-F9958A95B895}" srcOrd="2" destOrd="0" presId="urn:microsoft.com/office/officeart/2008/layout/AlternatingHexagons"/>
    <dgm:cxn modelId="{3D7AE339-2318-4720-BBBB-F6B1151F4846}" type="presParOf" srcId="{7EFBF961-D241-44DA-BFDF-CEBF7D1A4BC5}" destId="{B537AD88-358E-473C-BAAA-3BA1FB481FB0}" srcOrd="3" destOrd="0" presId="urn:microsoft.com/office/officeart/2008/layout/AlternatingHexagons"/>
    <dgm:cxn modelId="{C1664755-F5E1-4C0C-B85D-DF51F9655D09}" type="presParOf" srcId="{7EFBF961-D241-44DA-BFDF-CEBF7D1A4BC5}" destId="{EE3BD2B7-2444-4DF6-B910-AB0E33EBEC5F}" srcOrd="4" destOrd="0" presId="urn:microsoft.com/office/officeart/2008/layout/AlternatingHexagons"/>
    <dgm:cxn modelId="{02577E9F-79A0-47C1-9548-5FEBE7F608DB}" type="presParOf" srcId="{7EB437C1-01A1-4DEA-8F5A-A08C040D0ADE}" destId="{64D02140-04F9-438B-99BA-E047DF70B507}" srcOrd="3" destOrd="0" presId="urn:microsoft.com/office/officeart/2008/layout/AlternatingHexagons"/>
    <dgm:cxn modelId="{F1841660-891E-488F-A0B0-22B19A506417}" type="presParOf" srcId="{7EB437C1-01A1-4DEA-8F5A-A08C040D0ADE}" destId="{CEBEA055-C545-4A69-AA30-6F893A493D6C}" srcOrd="4" destOrd="0" presId="urn:microsoft.com/office/officeart/2008/layout/AlternatingHexagons"/>
    <dgm:cxn modelId="{C422FB88-3EE3-40E8-809C-4A3CC13DCF46}" type="presParOf" srcId="{CEBEA055-C545-4A69-AA30-6F893A493D6C}" destId="{8603DEEB-066F-45D7-B2D5-20B9DE19B1B1}" srcOrd="0" destOrd="0" presId="urn:microsoft.com/office/officeart/2008/layout/AlternatingHexagons"/>
    <dgm:cxn modelId="{A076183B-4661-436E-ABF6-6ECA8BE1B5EA}" type="presParOf" srcId="{CEBEA055-C545-4A69-AA30-6F893A493D6C}" destId="{9602CD9A-A1F2-4A75-B296-706639ECECCC}" srcOrd="1" destOrd="0" presId="urn:microsoft.com/office/officeart/2008/layout/AlternatingHexagons"/>
    <dgm:cxn modelId="{27A7FC1B-28E6-4A35-917C-70E1B6239025}" type="presParOf" srcId="{CEBEA055-C545-4A69-AA30-6F893A493D6C}" destId="{BEF9A7A6-0C2D-40AA-AB06-AB1A8C69CF9E}" srcOrd="2" destOrd="0" presId="urn:microsoft.com/office/officeart/2008/layout/AlternatingHexagons"/>
    <dgm:cxn modelId="{92AC71B8-2A78-4EE9-9587-F9C2F379107C}" type="presParOf" srcId="{CEBEA055-C545-4A69-AA30-6F893A493D6C}" destId="{A7E111C3-CCA0-48C2-B428-72DC507CED05}" srcOrd="3" destOrd="0" presId="urn:microsoft.com/office/officeart/2008/layout/AlternatingHexagons"/>
    <dgm:cxn modelId="{D99F50AA-FA24-420E-BD9D-898AE7848F88}" type="presParOf" srcId="{CEBEA055-C545-4A69-AA30-6F893A493D6C}" destId="{147EABB3-C7FF-4C70-8981-E0AD8B614724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EC634DC-275D-4C84-8E36-44EFBCA7C309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4A7A8438-C8A6-4BDE-8B31-C86B8CB17784}">
      <dgm:prSet phldrT="[Texte]"/>
      <dgm:spPr/>
      <dgm:t>
        <a:bodyPr/>
        <a:lstStyle/>
        <a:p>
          <a:r>
            <a:rPr lang="fr-FR" b="1" dirty="0" smtClean="0"/>
            <a:t>Déploiement</a:t>
          </a:r>
          <a:endParaRPr lang="fr-FR" b="1" dirty="0"/>
        </a:p>
      </dgm:t>
    </dgm:pt>
    <dgm:pt modelId="{8A6632F0-9128-4FF1-83DC-A862D2C759A2}" type="parTrans" cxnId="{0E9E9B43-D28A-41F3-B2B0-410D70F699B3}">
      <dgm:prSet/>
      <dgm:spPr/>
      <dgm:t>
        <a:bodyPr/>
        <a:lstStyle/>
        <a:p>
          <a:endParaRPr lang="fr-FR"/>
        </a:p>
      </dgm:t>
    </dgm:pt>
    <dgm:pt modelId="{A80AFF05-CF12-4A9A-9A73-E8F67BD05661}" type="sibTrans" cxnId="{0E9E9B43-D28A-41F3-B2B0-410D70F699B3}">
      <dgm:prSet/>
      <dgm:spPr/>
      <dgm:t>
        <a:bodyPr/>
        <a:lstStyle/>
        <a:p>
          <a:endParaRPr lang="fr-FR"/>
        </a:p>
      </dgm:t>
    </dgm:pt>
    <dgm:pt modelId="{968C97BA-D8B8-4150-84B8-1CFC32258057}">
      <dgm:prSet phldrT="[Texte]"/>
      <dgm:spPr/>
      <dgm:t>
        <a:bodyPr/>
        <a:lstStyle/>
        <a:p>
          <a:r>
            <a:rPr lang="fr-FR" b="1" dirty="0" smtClean="0">
              <a:solidFill>
                <a:schemeClr val="accent4"/>
              </a:solidFill>
            </a:rPr>
            <a:t>Forfait</a:t>
          </a:r>
          <a:endParaRPr lang="fr-FR" b="1" dirty="0">
            <a:solidFill>
              <a:schemeClr val="accent4"/>
            </a:solidFill>
          </a:endParaRPr>
        </a:p>
      </dgm:t>
    </dgm:pt>
    <dgm:pt modelId="{A55FE023-BFBF-4724-8D15-E78F2262D29A}" type="parTrans" cxnId="{475B6B7B-AF43-49B1-A2FB-161D51201700}">
      <dgm:prSet/>
      <dgm:spPr/>
      <dgm:t>
        <a:bodyPr/>
        <a:lstStyle/>
        <a:p>
          <a:endParaRPr lang="fr-FR"/>
        </a:p>
      </dgm:t>
    </dgm:pt>
    <dgm:pt modelId="{3DB04036-FD5C-460C-92DE-AC915260C6B1}" type="sibTrans" cxnId="{475B6B7B-AF43-49B1-A2FB-161D51201700}">
      <dgm:prSet/>
      <dgm:spPr/>
      <dgm:t>
        <a:bodyPr/>
        <a:lstStyle/>
        <a:p>
          <a:endParaRPr lang="fr-FR"/>
        </a:p>
      </dgm:t>
    </dgm:pt>
    <dgm:pt modelId="{FCAE04AF-AFD6-47B8-B5FB-3FE6AEF0E2E5}">
      <dgm:prSet phldrT="[Texte]"/>
      <dgm:spPr/>
      <dgm:t>
        <a:bodyPr/>
        <a:lstStyle/>
        <a:p>
          <a:r>
            <a:rPr lang="fr-FR" b="1" dirty="0" smtClean="0">
              <a:solidFill>
                <a:srgbClr val="00838A"/>
              </a:solidFill>
            </a:rPr>
            <a:t>Réel</a:t>
          </a:r>
          <a:endParaRPr lang="fr-FR" b="1" dirty="0">
            <a:solidFill>
              <a:srgbClr val="00838A"/>
            </a:solidFill>
          </a:endParaRPr>
        </a:p>
      </dgm:t>
    </dgm:pt>
    <dgm:pt modelId="{8630F869-1462-4EC1-952B-7D7120D86D7D}" type="parTrans" cxnId="{B96D720B-F565-41F5-AA3B-77ACF28FA65C}">
      <dgm:prSet/>
      <dgm:spPr/>
      <dgm:t>
        <a:bodyPr/>
        <a:lstStyle/>
        <a:p>
          <a:endParaRPr lang="fr-FR"/>
        </a:p>
      </dgm:t>
    </dgm:pt>
    <dgm:pt modelId="{CCE06C87-1F68-4C50-B82B-14711C6ED2E4}" type="sibTrans" cxnId="{B96D720B-F565-41F5-AA3B-77ACF28FA65C}">
      <dgm:prSet/>
      <dgm:spPr/>
      <dgm:t>
        <a:bodyPr/>
        <a:lstStyle/>
        <a:p>
          <a:endParaRPr lang="fr-FR"/>
        </a:p>
      </dgm:t>
    </dgm:pt>
    <dgm:pt modelId="{B456E3F4-91BE-4130-9AE8-3F11F451870C}" type="pres">
      <dgm:prSet presAssocID="{9EC634DC-275D-4C84-8E36-44EFBCA7C309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04A19B9E-462A-4F7E-93D3-E1AC51276D2C}" type="pres">
      <dgm:prSet presAssocID="{4A7A8438-C8A6-4BDE-8B31-C86B8CB17784}" presName="Accent1" presStyleCnt="0"/>
      <dgm:spPr/>
    </dgm:pt>
    <dgm:pt modelId="{61E502A3-1753-46AC-A874-049C566A6BA5}" type="pres">
      <dgm:prSet presAssocID="{4A7A8438-C8A6-4BDE-8B31-C86B8CB17784}" presName="Accent" presStyleLbl="node1" presStyleIdx="0" presStyleCnt="3"/>
      <dgm:spPr>
        <a:solidFill>
          <a:schemeClr val="accent2"/>
        </a:solidFill>
      </dgm:spPr>
    </dgm:pt>
    <dgm:pt modelId="{ECE6B55D-C4D4-4E4E-94A3-F5335520C3D7}" type="pres">
      <dgm:prSet presAssocID="{4A7A8438-C8A6-4BDE-8B31-C86B8CB17784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B1EBD1D-F8F1-4824-96EE-4146B8B5FA24}" type="pres">
      <dgm:prSet presAssocID="{968C97BA-D8B8-4150-84B8-1CFC32258057}" presName="Accent2" presStyleCnt="0"/>
      <dgm:spPr/>
    </dgm:pt>
    <dgm:pt modelId="{38D322B4-96FF-4EA5-8864-DF7C32FFC9D4}" type="pres">
      <dgm:prSet presAssocID="{968C97BA-D8B8-4150-84B8-1CFC32258057}" presName="Accent" presStyleLbl="node1" presStyleIdx="1" presStyleCnt="3"/>
      <dgm:spPr>
        <a:solidFill>
          <a:schemeClr val="accent4"/>
        </a:solidFill>
      </dgm:spPr>
    </dgm:pt>
    <dgm:pt modelId="{24F4BF9C-3097-45E6-B1A2-BEE9A0FD2BA6}" type="pres">
      <dgm:prSet presAssocID="{968C97BA-D8B8-4150-84B8-1CFC32258057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4B7DFA2-8941-46B2-9DFA-8591BAD67BCF}" type="pres">
      <dgm:prSet presAssocID="{FCAE04AF-AFD6-47B8-B5FB-3FE6AEF0E2E5}" presName="Accent3" presStyleCnt="0"/>
      <dgm:spPr/>
    </dgm:pt>
    <dgm:pt modelId="{34699EA5-7695-4CC4-B408-4CB36AD273E0}" type="pres">
      <dgm:prSet presAssocID="{FCAE04AF-AFD6-47B8-B5FB-3FE6AEF0E2E5}" presName="Accent" presStyleLbl="node1" presStyleIdx="2" presStyleCnt="3"/>
      <dgm:spPr>
        <a:solidFill>
          <a:schemeClr val="accent6"/>
        </a:solidFill>
      </dgm:spPr>
    </dgm:pt>
    <dgm:pt modelId="{FE06390E-0BBA-42F8-86AF-F4287A72D1F7}" type="pres">
      <dgm:prSet presAssocID="{FCAE04AF-AFD6-47B8-B5FB-3FE6AEF0E2E5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4945E62-7023-4416-9180-5F2A756DE80A}" type="presOf" srcId="{968C97BA-D8B8-4150-84B8-1CFC32258057}" destId="{24F4BF9C-3097-45E6-B1A2-BEE9A0FD2BA6}" srcOrd="0" destOrd="0" presId="urn:microsoft.com/office/officeart/2009/layout/CircleArrowProcess"/>
    <dgm:cxn modelId="{475B6B7B-AF43-49B1-A2FB-161D51201700}" srcId="{9EC634DC-275D-4C84-8E36-44EFBCA7C309}" destId="{968C97BA-D8B8-4150-84B8-1CFC32258057}" srcOrd="1" destOrd="0" parTransId="{A55FE023-BFBF-4724-8D15-E78F2262D29A}" sibTransId="{3DB04036-FD5C-460C-92DE-AC915260C6B1}"/>
    <dgm:cxn modelId="{0E9E9B43-D28A-41F3-B2B0-410D70F699B3}" srcId="{9EC634DC-275D-4C84-8E36-44EFBCA7C309}" destId="{4A7A8438-C8A6-4BDE-8B31-C86B8CB17784}" srcOrd="0" destOrd="0" parTransId="{8A6632F0-9128-4FF1-83DC-A862D2C759A2}" sibTransId="{A80AFF05-CF12-4A9A-9A73-E8F67BD05661}"/>
    <dgm:cxn modelId="{FE6A4C67-0CEB-4DE9-9F8B-13E405A3A0DC}" type="presOf" srcId="{FCAE04AF-AFD6-47B8-B5FB-3FE6AEF0E2E5}" destId="{FE06390E-0BBA-42F8-86AF-F4287A72D1F7}" srcOrd="0" destOrd="0" presId="urn:microsoft.com/office/officeart/2009/layout/CircleArrowProcess"/>
    <dgm:cxn modelId="{B96D720B-F565-41F5-AA3B-77ACF28FA65C}" srcId="{9EC634DC-275D-4C84-8E36-44EFBCA7C309}" destId="{FCAE04AF-AFD6-47B8-B5FB-3FE6AEF0E2E5}" srcOrd="2" destOrd="0" parTransId="{8630F869-1462-4EC1-952B-7D7120D86D7D}" sibTransId="{CCE06C87-1F68-4C50-B82B-14711C6ED2E4}"/>
    <dgm:cxn modelId="{8E530F07-A0B7-4DB6-835B-64F80BCE2FEE}" type="presOf" srcId="{4A7A8438-C8A6-4BDE-8B31-C86B8CB17784}" destId="{ECE6B55D-C4D4-4E4E-94A3-F5335520C3D7}" srcOrd="0" destOrd="0" presId="urn:microsoft.com/office/officeart/2009/layout/CircleArrowProcess"/>
    <dgm:cxn modelId="{85CDB67E-5566-4764-8E06-F9D65E78A1A6}" type="presOf" srcId="{9EC634DC-275D-4C84-8E36-44EFBCA7C309}" destId="{B456E3F4-91BE-4130-9AE8-3F11F451870C}" srcOrd="0" destOrd="0" presId="urn:microsoft.com/office/officeart/2009/layout/CircleArrowProcess"/>
    <dgm:cxn modelId="{7469EFB3-47EC-46A0-A45B-3348B779F601}" type="presParOf" srcId="{B456E3F4-91BE-4130-9AE8-3F11F451870C}" destId="{04A19B9E-462A-4F7E-93D3-E1AC51276D2C}" srcOrd="0" destOrd="0" presId="urn:microsoft.com/office/officeart/2009/layout/CircleArrowProcess"/>
    <dgm:cxn modelId="{B5FFD1A9-B452-429E-BFD9-1940C33A5601}" type="presParOf" srcId="{04A19B9E-462A-4F7E-93D3-E1AC51276D2C}" destId="{61E502A3-1753-46AC-A874-049C566A6BA5}" srcOrd="0" destOrd="0" presId="urn:microsoft.com/office/officeart/2009/layout/CircleArrowProcess"/>
    <dgm:cxn modelId="{B8D1E0EC-D5DA-43D4-9AED-DB53F00C5B6E}" type="presParOf" srcId="{B456E3F4-91BE-4130-9AE8-3F11F451870C}" destId="{ECE6B55D-C4D4-4E4E-94A3-F5335520C3D7}" srcOrd="1" destOrd="0" presId="urn:microsoft.com/office/officeart/2009/layout/CircleArrowProcess"/>
    <dgm:cxn modelId="{21D6FBD9-D623-4679-A27A-43FC7049C379}" type="presParOf" srcId="{B456E3F4-91BE-4130-9AE8-3F11F451870C}" destId="{8B1EBD1D-F8F1-4824-96EE-4146B8B5FA24}" srcOrd="2" destOrd="0" presId="urn:microsoft.com/office/officeart/2009/layout/CircleArrowProcess"/>
    <dgm:cxn modelId="{2891FD91-AD7F-4CA5-B918-961E751858D5}" type="presParOf" srcId="{8B1EBD1D-F8F1-4824-96EE-4146B8B5FA24}" destId="{38D322B4-96FF-4EA5-8864-DF7C32FFC9D4}" srcOrd="0" destOrd="0" presId="urn:microsoft.com/office/officeart/2009/layout/CircleArrowProcess"/>
    <dgm:cxn modelId="{65526441-73F6-479B-832E-D09712D942B8}" type="presParOf" srcId="{B456E3F4-91BE-4130-9AE8-3F11F451870C}" destId="{24F4BF9C-3097-45E6-B1A2-BEE9A0FD2BA6}" srcOrd="3" destOrd="0" presId="urn:microsoft.com/office/officeart/2009/layout/CircleArrowProcess"/>
    <dgm:cxn modelId="{8A3805E5-7724-4186-856B-F59495D18634}" type="presParOf" srcId="{B456E3F4-91BE-4130-9AE8-3F11F451870C}" destId="{04B7DFA2-8941-46B2-9DFA-8591BAD67BCF}" srcOrd="4" destOrd="0" presId="urn:microsoft.com/office/officeart/2009/layout/CircleArrowProcess"/>
    <dgm:cxn modelId="{34711BB0-7C1C-403F-A62E-F05A3F6BD767}" type="presParOf" srcId="{04B7DFA2-8941-46B2-9DFA-8591BAD67BCF}" destId="{34699EA5-7695-4CC4-B408-4CB36AD273E0}" srcOrd="0" destOrd="0" presId="urn:microsoft.com/office/officeart/2009/layout/CircleArrowProcess"/>
    <dgm:cxn modelId="{EF356627-498F-4B5C-85B3-46542367711F}" type="presParOf" srcId="{B456E3F4-91BE-4130-9AE8-3F11F451870C}" destId="{FE06390E-0BBA-42F8-86AF-F4287A72D1F7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9E8D5C8-B8A7-478F-A419-23847AE5652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90B8C48-3964-4BEC-831B-4A3F19D863CA}">
      <dgm:prSet phldrT="[Texte]" custT="1"/>
      <dgm:spPr>
        <a:solidFill>
          <a:schemeClr val="accent2"/>
        </a:solidFill>
      </dgm:spPr>
      <dgm:t>
        <a:bodyPr/>
        <a:lstStyle/>
        <a:p>
          <a:r>
            <a:rPr lang="fr-FR" sz="1400" i="1" dirty="0" smtClean="0"/>
            <a:t>Non-conformité</a:t>
          </a:r>
          <a:endParaRPr lang="fr-FR" sz="1400" i="1" dirty="0"/>
        </a:p>
      </dgm:t>
    </dgm:pt>
    <dgm:pt modelId="{1658B0CE-46A9-4546-8C61-6F4422B93C2A}" type="parTrans" cxnId="{0D5D4F78-6500-423B-8A4F-813AB292D4C8}">
      <dgm:prSet/>
      <dgm:spPr/>
      <dgm:t>
        <a:bodyPr/>
        <a:lstStyle/>
        <a:p>
          <a:endParaRPr lang="fr-FR" sz="1800"/>
        </a:p>
      </dgm:t>
    </dgm:pt>
    <dgm:pt modelId="{41309A30-1FE6-4879-9CC3-C5728DF4F059}" type="sibTrans" cxnId="{0D5D4F78-6500-423B-8A4F-813AB292D4C8}">
      <dgm:prSet/>
      <dgm:spPr/>
      <dgm:t>
        <a:bodyPr/>
        <a:lstStyle/>
        <a:p>
          <a:endParaRPr lang="fr-FR" sz="1800"/>
        </a:p>
      </dgm:t>
    </dgm:pt>
    <dgm:pt modelId="{33974B57-136F-4C02-B83E-A8B89E039F31}">
      <dgm:prSet phldrT="[Texte]" custT="1"/>
      <dgm:spPr>
        <a:solidFill>
          <a:schemeClr val="accent2"/>
        </a:solidFill>
      </dgm:spPr>
      <dgm:t>
        <a:bodyPr/>
        <a:lstStyle/>
        <a:p>
          <a:r>
            <a:rPr lang="fr-FR" sz="1400" i="1" dirty="0" smtClean="0"/>
            <a:t>RGPD</a:t>
          </a:r>
          <a:endParaRPr lang="fr-FR" sz="1400" i="1" dirty="0"/>
        </a:p>
      </dgm:t>
    </dgm:pt>
    <dgm:pt modelId="{69E78B1E-0454-4503-A16B-828DC5AE3C24}" type="parTrans" cxnId="{8AB6CB06-2AB1-4D13-86CD-A0A3639628B3}">
      <dgm:prSet/>
      <dgm:spPr/>
      <dgm:t>
        <a:bodyPr/>
        <a:lstStyle/>
        <a:p>
          <a:endParaRPr lang="fr-FR" sz="1800"/>
        </a:p>
      </dgm:t>
    </dgm:pt>
    <dgm:pt modelId="{118A7DE7-C33B-4535-A09C-57DFC1D24E0D}" type="sibTrans" cxnId="{8AB6CB06-2AB1-4D13-86CD-A0A3639628B3}">
      <dgm:prSet/>
      <dgm:spPr/>
      <dgm:t>
        <a:bodyPr/>
        <a:lstStyle/>
        <a:p>
          <a:endParaRPr lang="fr-FR" sz="1800"/>
        </a:p>
      </dgm:t>
    </dgm:pt>
    <dgm:pt modelId="{05B51D51-C3E8-4E85-B5DE-2B806FA4994A}">
      <dgm:prSet phldrT="[Texte]" custT="1"/>
      <dgm:spPr>
        <a:solidFill>
          <a:schemeClr val="accent2"/>
        </a:solidFill>
      </dgm:spPr>
      <dgm:t>
        <a:bodyPr/>
        <a:lstStyle/>
        <a:p>
          <a:r>
            <a:rPr lang="fr-FR" sz="1400" i="1" dirty="0" smtClean="0"/>
            <a:t>RSSI</a:t>
          </a:r>
          <a:endParaRPr lang="fr-FR" sz="1400" i="1" dirty="0"/>
        </a:p>
      </dgm:t>
    </dgm:pt>
    <dgm:pt modelId="{6D1193CB-6838-4BB1-B660-1009DC04DB45}" type="parTrans" cxnId="{5EFDF562-979C-45F6-B6DD-24512315854E}">
      <dgm:prSet/>
      <dgm:spPr/>
      <dgm:t>
        <a:bodyPr/>
        <a:lstStyle/>
        <a:p>
          <a:endParaRPr lang="fr-FR"/>
        </a:p>
      </dgm:t>
    </dgm:pt>
    <dgm:pt modelId="{975246E0-C2FC-4236-AE86-6C2FB5637FA5}" type="sibTrans" cxnId="{5EFDF562-979C-45F6-B6DD-24512315854E}">
      <dgm:prSet/>
      <dgm:spPr/>
      <dgm:t>
        <a:bodyPr/>
        <a:lstStyle/>
        <a:p>
          <a:endParaRPr lang="fr-FR"/>
        </a:p>
      </dgm:t>
    </dgm:pt>
    <dgm:pt modelId="{83178DB3-C1E1-40C1-9B7B-A2AED69A14FC}">
      <dgm:prSet phldrT="[Texte]" custT="1"/>
      <dgm:spPr>
        <a:solidFill>
          <a:schemeClr val="accent2"/>
        </a:solidFill>
      </dgm:spPr>
      <dgm:t>
        <a:bodyPr/>
        <a:lstStyle/>
        <a:p>
          <a:r>
            <a:rPr lang="fr-FR" sz="1400" i="1" dirty="0" smtClean="0"/>
            <a:t>Juridique</a:t>
          </a:r>
          <a:endParaRPr lang="fr-FR" sz="1400" i="1" dirty="0"/>
        </a:p>
      </dgm:t>
    </dgm:pt>
    <dgm:pt modelId="{E0953660-E270-4712-924F-D064B5AE1A3D}" type="parTrans" cxnId="{8BF86BA2-F6BB-43CD-A097-8C296D912E12}">
      <dgm:prSet/>
      <dgm:spPr/>
      <dgm:t>
        <a:bodyPr/>
        <a:lstStyle/>
        <a:p>
          <a:endParaRPr lang="fr-FR"/>
        </a:p>
      </dgm:t>
    </dgm:pt>
    <dgm:pt modelId="{7AED8F33-44A7-4DC7-B821-6DBBB0EF8A04}" type="sibTrans" cxnId="{8BF86BA2-F6BB-43CD-A097-8C296D912E12}">
      <dgm:prSet/>
      <dgm:spPr/>
      <dgm:t>
        <a:bodyPr/>
        <a:lstStyle/>
        <a:p>
          <a:endParaRPr lang="fr-FR"/>
        </a:p>
      </dgm:t>
    </dgm:pt>
    <dgm:pt modelId="{0149DDD5-0FF7-46FD-A707-44F1B8B05AAC}">
      <dgm:prSet phldrT="[Texte]" custT="1"/>
      <dgm:spPr>
        <a:solidFill>
          <a:srgbClr val="D1CCD6">
            <a:alpha val="89804"/>
          </a:srgbClr>
        </a:solidFill>
      </dgm:spPr>
      <dgm:t>
        <a:bodyPr/>
        <a:lstStyle/>
        <a:p>
          <a:r>
            <a:rPr lang="fr-FR" sz="1000" i="1" dirty="0" smtClean="0"/>
            <a:t>Synthèse épargne et PRIIPS</a:t>
          </a:r>
          <a:endParaRPr lang="fr-FR" sz="1000" i="1" dirty="0"/>
        </a:p>
      </dgm:t>
    </dgm:pt>
    <dgm:pt modelId="{1F570D29-56F8-4366-A050-F095C794CD6A}" type="parTrans" cxnId="{6B16EEEC-FEB9-4ACD-B9DE-A5F8A758016D}">
      <dgm:prSet/>
      <dgm:spPr/>
      <dgm:t>
        <a:bodyPr/>
        <a:lstStyle/>
        <a:p>
          <a:endParaRPr lang="fr-FR"/>
        </a:p>
      </dgm:t>
    </dgm:pt>
    <dgm:pt modelId="{18890198-BB4A-438F-895F-E9D16B142151}" type="sibTrans" cxnId="{6B16EEEC-FEB9-4ACD-B9DE-A5F8A758016D}">
      <dgm:prSet/>
      <dgm:spPr/>
      <dgm:t>
        <a:bodyPr/>
        <a:lstStyle/>
        <a:p>
          <a:endParaRPr lang="fr-FR"/>
        </a:p>
      </dgm:t>
    </dgm:pt>
    <dgm:pt modelId="{1F21DF1A-8F08-46D3-AD6C-A312E9533FD6}">
      <dgm:prSet phldrT="[Texte]" custT="1"/>
      <dgm:spPr>
        <a:solidFill>
          <a:srgbClr val="D1CCD6">
            <a:alpha val="89804"/>
          </a:srgbClr>
        </a:solidFill>
      </dgm:spPr>
      <dgm:t>
        <a:bodyPr/>
        <a:lstStyle/>
        <a:p>
          <a:r>
            <a:rPr lang="fr-FR" sz="1000" i="1" dirty="0" smtClean="0"/>
            <a:t>DDA</a:t>
          </a:r>
          <a:endParaRPr lang="fr-FR" sz="1000" i="1" dirty="0"/>
        </a:p>
      </dgm:t>
    </dgm:pt>
    <dgm:pt modelId="{FC9E4A49-E61E-451B-BA2E-5D9382B2E567}" type="parTrans" cxnId="{E9919EA7-C9F1-41B7-BA18-DCE531718075}">
      <dgm:prSet/>
      <dgm:spPr/>
      <dgm:t>
        <a:bodyPr/>
        <a:lstStyle/>
        <a:p>
          <a:endParaRPr lang="fr-FR"/>
        </a:p>
      </dgm:t>
    </dgm:pt>
    <dgm:pt modelId="{55563BD5-C8A9-421A-A29E-FB47798B01F4}" type="sibTrans" cxnId="{E9919EA7-C9F1-41B7-BA18-DCE531718075}">
      <dgm:prSet/>
      <dgm:spPr/>
      <dgm:t>
        <a:bodyPr/>
        <a:lstStyle/>
        <a:p>
          <a:endParaRPr lang="fr-FR"/>
        </a:p>
      </dgm:t>
    </dgm:pt>
    <dgm:pt modelId="{8FE4350B-FAB7-4AAF-88CF-5C5C4E39475D}">
      <dgm:prSet phldrT="[Texte]" custT="1"/>
      <dgm:spPr>
        <a:solidFill>
          <a:srgbClr val="D1CCD6">
            <a:alpha val="89804"/>
          </a:srgbClr>
        </a:solidFill>
      </dgm:spPr>
      <dgm:t>
        <a:bodyPr/>
        <a:lstStyle/>
        <a:p>
          <a:r>
            <a:rPr lang="fr-FR" sz="1000" i="1" dirty="0" smtClean="0"/>
            <a:t>Gouvernance de l’offre et frais Ex-Ante</a:t>
          </a:r>
          <a:endParaRPr lang="fr-FR" sz="1000" i="1" dirty="0"/>
        </a:p>
      </dgm:t>
    </dgm:pt>
    <dgm:pt modelId="{76FA4468-D428-45AA-9FA7-DA8D5145D42B}" type="parTrans" cxnId="{206412D2-7925-450A-BBA6-47049311AF3D}">
      <dgm:prSet/>
      <dgm:spPr/>
      <dgm:t>
        <a:bodyPr/>
        <a:lstStyle/>
        <a:p>
          <a:endParaRPr lang="fr-FR"/>
        </a:p>
      </dgm:t>
    </dgm:pt>
    <dgm:pt modelId="{E23EF274-916F-49AC-8075-3D675E5C6511}" type="sibTrans" cxnId="{206412D2-7925-450A-BBA6-47049311AF3D}">
      <dgm:prSet/>
      <dgm:spPr/>
      <dgm:t>
        <a:bodyPr/>
        <a:lstStyle/>
        <a:p>
          <a:endParaRPr lang="fr-FR"/>
        </a:p>
      </dgm:t>
    </dgm:pt>
    <dgm:pt modelId="{400C4664-41E6-4A29-A3D2-6DE2AAEBCFB0}">
      <dgm:prSet phldrT="[Texte]" custT="1"/>
      <dgm:spPr/>
      <dgm:t>
        <a:bodyPr/>
        <a:lstStyle/>
        <a:p>
          <a:r>
            <a:rPr lang="fr-FR" sz="1000" i="1" dirty="0" smtClean="0"/>
            <a:t>Contractualisation</a:t>
          </a:r>
          <a:endParaRPr lang="fr-FR" sz="1000" i="1" dirty="0"/>
        </a:p>
      </dgm:t>
    </dgm:pt>
    <dgm:pt modelId="{5CAB8DD0-2266-4B34-81E6-A5DD00FE6E82}" type="parTrans" cxnId="{19FCFCCF-97FD-42B4-9CAC-A50CDC86E268}">
      <dgm:prSet/>
      <dgm:spPr/>
      <dgm:t>
        <a:bodyPr/>
        <a:lstStyle/>
        <a:p>
          <a:endParaRPr lang="fr-FR"/>
        </a:p>
      </dgm:t>
    </dgm:pt>
    <dgm:pt modelId="{ACCEE65A-945E-4967-8F2B-B471AAEB9C5C}" type="sibTrans" cxnId="{19FCFCCF-97FD-42B4-9CAC-A50CDC86E268}">
      <dgm:prSet/>
      <dgm:spPr/>
      <dgm:t>
        <a:bodyPr/>
        <a:lstStyle/>
        <a:p>
          <a:endParaRPr lang="fr-FR"/>
        </a:p>
      </dgm:t>
    </dgm:pt>
    <dgm:pt modelId="{316C1EBC-6DCE-4235-81BE-32905047D9CC}">
      <dgm:prSet phldrT="[Texte]" custT="1"/>
      <dgm:spPr/>
      <dgm:t>
        <a:bodyPr/>
        <a:lstStyle/>
        <a:p>
          <a:r>
            <a:rPr lang="fr-FR" sz="1000" i="1" dirty="0" smtClean="0"/>
            <a:t>10 chantiers classés prioritaires</a:t>
          </a:r>
          <a:endParaRPr lang="fr-FR" sz="1000" i="1" dirty="0"/>
        </a:p>
      </dgm:t>
    </dgm:pt>
    <dgm:pt modelId="{ACF98BA6-EDFE-4EFE-BB9B-DE563BDD0634}" type="parTrans" cxnId="{94785BDB-3CFD-4305-B3A0-E5F4FE6FF788}">
      <dgm:prSet/>
      <dgm:spPr/>
      <dgm:t>
        <a:bodyPr/>
        <a:lstStyle/>
        <a:p>
          <a:endParaRPr lang="fr-FR"/>
        </a:p>
      </dgm:t>
    </dgm:pt>
    <dgm:pt modelId="{B988471F-A6FE-441F-AE40-B73221AD5F2A}" type="sibTrans" cxnId="{94785BDB-3CFD-4305-B3A0-E5F4FE6FF788}">
      <dgm:prSet/>
      <dgm:spPr/>
      <dgm:t>
        <a:bodyPr/>
        <a:lstStyle/>
        <a:p>
          <a:endParaRPr lang="fr-FR"/>
        </a:p>
      </dgm:t>
    </dgm:pt>
    <dgm:pt modelId="{ADCEE830-E8CD-46A2-B65D-6ED570E6809A}">
      <dgm:prSet phldrT="[Texte]" custT="1"/>
      <dgm:spPr>
        <a:solidFill>
          <a:srgbClr val="D1CCD6">
            <a:alpha val="89804"/>
          </a:srgbClr>
        </a:solidFill>
      </dgm:spPr>
      <dgm:t>
        <a:bodyPr/>
        <a:lstStyle/>
        <a:p>
          <a:r>
            <a:rPr lang="fr-FR" sz="1000" i="1" dirty="0" smtClean="0"/>
            <a:t>Modèle de risque (SRRI)</a:t>
          </a:r>
          <a:endParaRPr lang="fr-FR" sz="1000" i="1" dirty="0"/>
        </a:p>
      </dgm:t>
    </dgm:pt>
    <dgm:pt modelId="{DEE0B800-61F6-4508-9CED-723657F69C4D}" type="parTrans" cxnId="{4F812D26-1139-4156-905A-74E52912C98E}">
      <dgm:prSet/>
      <dgm:spPr/>
      <dgm:t>
        <a:bodyPr/>
        <a:lstStyle/>
        <a:p>
          <a:endParaRPr lang="fr-FR"/>
        </a:p>
      </dgm:t>
    </dgm:pt>
    <dgm:pt modelId="{E9E3D5A5-1A02-4E6A-8E5B-AD48B5F99E07}" type="sibTrans" cxnId="{4F812D26-1139-4156-905A-74E52912C98E}">
      <dgm:prSet/>
      <dgm:spPr/>
      <dgm:t>
        <a:bodyPr/>
        <a:lstStyle/>
        <a:p>
          <a:endParaRPr lang="fr-FR"/>
        </a:p>
      </dgm:t>
    </dgm:pt>
    <dgm:pt modelId="{A6332697-6BDB-4DA7-A8DB-227A81127F0F}">
      <dgm:prSet phldrT="[Texte]" custT="1"/>
      <dgm:spPr/>
      <dgm:t>
        <a:bodyPr/>
        <a:lstStyle/>
        <a:p>
          <a:r>
            <a:rPr lang="fr-FR" sz="1000" i="1" dirty="0" smtClean="0"/>
            <a:t>Création du recueil de consentement et des CGU</a:t>
          </a:r>
          <a:endParaRPr lang="fr-FR" sz="1000" i="1" dirty="0"/>
        </a:p>
      </dgm:t>
    </dgm:pt>
    <dgm:pt modelId="{9C5E6D73-B89B-406E-9369-43E0F76B2B4A}" type="parTrans" cxnId="{839186D7-6F1F-48BC-9319-1CBECFC1C68E}">
      <dgm:prSet/>
      <dgm:spPr/>
      <dgm:t>
        <a:bodyPr/>
        <a:lstStyle/>
        <a:p>
          <a:endParaRPr lang="fr-FR"/>
        </a:p>
      </dgm:t>
    </dgm:pt>
    <dgm:pt modelId="{FA144592-7480-47D9-90DD-7705A2066C36}" type="sibTrans" cxnId="{839186D7-6F1F-48BC-9319-1CBECFC1C68E}">
      <dgm:prSet/>
      <dgm:spPr/>
      <dgm:t>
        <a:bodyPr/>
        <a:lstStyle/>
        <a:p>
          <a:endParaRPr lang="fr-FR"/>
        </a:p>
      </dgm:t>
    </dgm:pt>
    <dgm:pt modelId="{90F4FFFC-02F5-43E8-A2E3-EF9072CF5500}">
      <dgm:prSet phldrT="[Texte]" custT="1"/>
      <dgm:spPr/>
      <dgm:t>
        <a:bodyPr/>
        <a:lstStyle/>
        <a:p>
          <a:r>
            <a:rPr lang="fr-FR" sz="1000" i="1" dirty="0" smtClean="0"/>
            <a:t>Définition du périmètre client et des données strictement nécessaire pour les filiales</a:t>
          </a:r>
          <a:endParaRPr lang="fr-FR" sz="1000" i="1" dirty="0"/>
        </a:p>
      </dgm:t>
    </dgm:pt>
    <dgm:pt modelId="{E5887D7F-F5F4-4DBD-A49E-F97B805E1B82}" type="parTrans" cxnId="{2422C677-C42E-4412-BF0D-F19EF95FB4A3}">
      <dgm:prSet/>
      <dgm:spPr/>
      <dgm:t>
        <a:bodyPr/>
        <a:lstStyle/>
        <a:p>
          <a:endParaRPr lang="fr-FR"/>
        </a:p>
      </dgm:t>
    </dgm:pt>
    <dgm:pt modelId="{41AFD2FC-4C66-4101-B9DA-9816991A41E2}" type="sibTrans" cxnId="{2422C677-C42E-4412-BF0D-F19EF95FB4A3}">
      <dgm:prSet/>
      <dgm:spPr/>
      <dgm:t>
        <a:bodyPr/>
        <a:lstStyle/>
        <a:p>
          <a:endParaRPr lang="fr-FR"/>
        </a:p>
      </dgm:t>
    </dgm:pt>
    <dgm:pt modelId="{9375DFA7-869A-4084-BAE2-5501594BD272}">
      <dgm:prSet phldrT="[Texte]" custT="1"/>
      <dgm:spPr/>
      <dgm:t>
        <a:bodyPr/>
        <a:lstStyle/>
        <a:p>
          <a:r>
            <a:rPr lang="fr-FR" sz="1000" i="1" dirty="0" smtClean="0"/>
            <a:t>7 chantiers classés non bloquants (suivi en run par le RSSI &amp; DPO BPCE)</a:t>
          </a:r>
          <a:endParaRPr lang="fr-FR" sz="1000" i="1" dirty="0"/>
        </a:p>
      </dgm:t>
    </dgm:pt>
    <dgm:pt modelId="{67D9D62A-A737-429E-BB15-B04118FF0EAF}" type="parTrans" cxnId="{F127E68F-5623-46C0-8AC0-6BFB57658B70}">
      <dgm:prSet/>
      <dgm:spPr/>
      <dgm:t>
        <a:bodyPr/>
        <a:lstStyle/>
        <a:p>
          <a:endParaRPr lang="fr-FR"/>
        </a:p>
      </dgm:t>
    </dgm:pt>
    <dgm:pt modelId="{60C355FA-9ACA-4E45-B351-5FD1E5D0526D}" type="sibTrans" cxnId="{F127E68F-5623-46C0-8AC0-6BFB57658B70}">
      <dgm:prSet/>
      <dgm:spPr/>
      <dgm:t>
        <a:bodyPr/>
        <a:lstStyle/>
        <a:p>
          <a:endParaRPr lang="fr-FR"/>
        </a:p>
      </dgm:t>
    </dgm:pt>
    <dgm:pt modelId="{E7BA28B4-A3FE-4E80-85B8-F2FCF9E36AD4}">
      <dgm:prSet phldrT="[Texte]" custT="1"/>
      <dgm:spPr/>
      <dgm:t>
        <a:bodyPr/>
        <a:lstStyle/>
        <a:p>
          <a:r>
            <a:rPr lang="fr-FR" sz="1000" i="1" dirty="0" smtClean="0"/>
            <a:t>Note Juridique ratifiée par les assureurs du Groupe validant le schéma de transfert de données</a:t>
          </a:r>
          <a:endParaRPr lang="fr-FR" sz="1000" i="1" dirty="0"/>
        </a:p>
      </dgm:t>
    </dgm:pt>
    <dgm:pt modelId="{10EB8683-9899-4281-96DC-A584D4AA8ADE}" type="parTrans" cxnId="{4FE56733-B354-446C-82D9-31E638352140}">
      <dgm:prSet/>
      <dgm:spPr/>
      <dgm:t>
        <a:bodyPr/>
        <a:lstStyle/>
        <a:p>
          <a:endParaRPr lang="fr-FR"/>
        </a:p>
      </dgm:t>
    </dgm:pt>
    <dgm:pt modelId="{52A7D919-6D44-4C7B-9E2C-F458F8B16840}" type="sibTrans" cxnId="{4FE56733-B354-446C-82D9-31E638352140}">
      <dgm:prSet/>
      <dgm:spPr/>
      <dgm:t>
        <a:bodyPr/>
        <a:lstStyle/>
        <a:p>
          <a:endParaRPr lang="fr-FR"/>
        </a:p>
      </dgm:t>
    </dgm:pt>
    <dgm:pt modelId="{425C1905-B90A-41B5-B4C6-0A3C2F5C5BF1}">
      <dgm:prSet phldrT="[Texte]" custT="1"/>
      <dgm:spPr>
        <a:solidFill>
          <a:schemeClr val="accent2"/>
        </a:solidFill>
      </dgm:spPr>
      <dgm:t>
        <a:bodyPr/>
        <a:lstStyle/>
        <a:p>
          <a:r>
            <a:rPr lang="fr-FR" sz="1400" i="1" dirty="0" smtClean="0"/>
            <a:t>DSP2</a:t>
          </a:r>
          <a:endParaRPr lang="fr-FR" sz="1400" i="1" dirty="0"/>
        </a:p>
      </dgm:t>
    </dgm:pt>
    <dgm:pt modelId="{9B68822E-8C81-4FEA-B706-60425A5689A7}" type="parTrans" cxnId="{0571A103-94A8-4881-83AB-2B45618413B5}">
      <dgm:prSet/>
      <dgm:spPr/>
      <dgm:t>
        <a:bodyPr/>
        <a:lstStyle/>
        <a:p>
          <a:endParaRPr lang="fr-FR"/>
        </a:p>
      </dgm:t>
    </dgm:pt>
    <dgm:pt modelId="{1D807A3B-890F-4AA0-B6AE-F09CCF92A7D4}" type="sibTrans" cxnId="{0571A103-94A8-4881-83AB-2B45618413B5}">
      <dgm:prSet/>
      <dgm:spPr/>
      <dgm:t>
        <a:bodyPr/>
        <a:lstStyle/>
        <a:p>
          <a:endParaRPr lang="fr-FR"/>
        </a:p>
      </dgm:t>
    </dgm:pt>
    <dgm:pt modelId="{DCF1F82C-AB5C-473C-9C7D-CC8EB821BF1E}">
      <dgm:prSet phldrT="[Texte]" custT="1"/>
      <dgm:spPr>
        <a:solidFill>
          <a:srgbClr val="D1CCD6"/>
        </a:solidFill>
      </dgm:spPr>
      <dgm:t>
        <a:bodyPr/>
        <a:lstStyle/>
        <a:p>
          <a:r>
            <a:rPr lang="fr-FR" sz="1000" i="1" dirty="0" smtClean="0"/>
            <a:t>Mise en œuvre opérationnelle MP</a:t>
          </a:r>
          <a:endParaRPr lang="fr-FR" sz="1000" i="1" dirty="0"/>
        </a:p>
      </dgm:t>
    </dgm:pt>
    <dgm:pt modelId="{ADA16FCA-8E28-4571-9EAD-486A56636B54}" type="parTrans" cxnId="{CFEC6DAF-7EE5-4318-B08D-83C1F98DE24C}">
      <dgm:prSet/>
      <dgm:spPr/>
      <dgm:t>
        <a:bodyPr/>
        <a:lstStyle/>
        <a:p>
          <a:endParaRPr lang="fr-FR"/>
        </a:p>
      </dgm:t>
    </dgm:pt>
    <dgm:pt modelId="{E8B2F872-0DEC-4FA1-BCC8-AD686DB1BFB1}" type="sibTrans" cxnId="{CFEC6DAF-7EE5-4318-B08D-83C1F98DE24C}">
      <dgm:prSet/>
      <dgm:spPr/>
      <dgm:t>
        <a:bodyPr/>
        <a:lstStyle/>
        <a:p>
          <a:endParaRPr lang="fr-FR"/>
        </a:p>
      </dgm:t>
    </dgm:pt>
    <dgm:pt modelId="{3F3A3978-CC18-4274-9818-B033B634CE92}" type="pres">
      <dgm:prSet presAssocID="{19E8D5C8-B8A7-478F-A419-23847AE5652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15EC225A-5304-4FE9-B818-794933810A6A}" type="pres">
      <dgm:prSet presAssocID="{B90B8C48-3964-4BEC-831B-4A3F19D863CA}" presName="linNode" presStyleCnt="0"/>
      <dgm:spPr/>
    </dgm:pt>
    <dgm:pt modelId="{54A35EB0-8734-4EF5-A131-8425ACDC9765}" type="pres">
      <dgm:prSet presAssocID="{B90B8C48-3964-4BEC-831B-4A3F19D863CA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A37F6E0-0039-42BE-8066-64F13A7188A9}" type="pres">
      <dgm:prSet presAssocID="{B90B8C48-3964-4BEC-831B-4A3F19D863CA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C8603E2-65B4-423D-B07C-C13393934D06}" type="pres">
      <dgm:prSet presAssocID="{41309A30-1FE6-4879-9CC3-C5728DF4F059}" presName="sp" presStyleCnt="0"/>
      <dgm:spPr/>
    </dgm:pt>
    <dgm:pt modelId="{81DA6F3C-A2D3-4CFF-A31E-9527B9B3F76A}" type="pres">
      <dgm:prSet presAssocID="{83178DB3-C1E1-40C1-9B7B-A2AED69A14FC}" presName="linNode" presStyleCnt="0"/>
      <dgm:spPr/>
    </dgm:pt>
    <dgm:pt modelId="{23F9AD1F-6CB4-4F65-99EE-7BB07BD64866}" type="pres">
      <dgm:prSet presAssocID="{83178DB3-C1E1-40C1-9B7B-A2AED69A14FC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A87B36F-C3E0-41A3-B241-6827F38BE72D}" type="pres">
      <dgm:prSet presAssocID="{83178DB3-C1E1-40C1-9B7B-A2AED69A14FC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E192149-495F-4F2E-8D3A-99996E489A7D}" type="pres">
      <dgm:prSet presAssocID="{7AED8F33-44A7-4DC7-B821-6DBBB0EF8A04}" presName="sp" presStyleCnt="0"/>
      <dgm:spPr/>
    </dgm:pt>
    <dgm:pt modelId="{0A1EB7B2-7C18-448A-898B-315AD4DA2398}" type="pres">
      <dgm:prSet presAssocID="{05B51D51-C3E8-4E85-B5DE-2B806FA4994A}" presName="linNode" presStyleCnt="0"/>
      <dgm:spPr/>
    </dgm:pt>
    <dgm:pt modelId="{0E4226F8-844A-4609-ADAD-4D01714537EB}" type="pres">
      <dgm:prSet presAssocID="{05B51D51-C3E8-4E85-B5DE-2B806FA4994A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ED54F69-7D21-4576-8E9E-41D92616E938}" type="pres">
      <dgm:prSet presAssocID="{05B51D51-C3E8-4E85-B5DE-2B806FA4994A}" presName="descendantText" presStyleLbl="alignAccFollowNode1" presStyleIdx="2" presStyleCnt="5" custLinFactNeighborX="-20" custLinFactNeighborY="18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435F484-9B2C-4067-8B8A-FD0C9D20E771}" type="pres">
      <dgm:prSet presAssocID="{975246E0-C2FC-4236-AE86-6C2FB5637FA5}" presName="sp" presStyleCnt="0"/>
      <dgm:spPr/>
    </dgm:pt>
    <dgm:pt modelId="{C912931E-7CB9-4F8D-A5DF-C14BC8AEAD79}" type="pres">
      <dgm:prSet presAssocID="{33974B57-136F-4C02-B83E-A8B89E039F31}" presName="linNode" presStyleCnt="0"/>
      <dgm:spPr/>
    </dgm:pt>
    <dgm:pt modelId="{FB5FA091-31A4-4E18-BE72-17D53AB3BDBB}" type="pres">
      <dgm:prSet presAssocID="{33974B57-136F-4C02-B83E-A8B89E039F31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A2A2F75-29FD-4F70-912F-0452AAA98098}" type="pres">
      <dgm:prSet presAssocID="{33974B57-136F-4C02-B83E-A8B89E039F31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8A652BB-F22C-43C1-8DBB-CCEE58FAF4C3}" type="pres">
      <dgm:prSet presAssocID="{118A7DE7-C33B-4535-A09C-57DFC1D24E0D}" presName="sp" presStyleCnt="0"/>
      <dgm:spPr/>
    </dgm:pt>
    <dgm:pt modelId="{C88C28BB-8139-4C30-A4AF-D90B44E674A7}" type="pres">
      <dgm:prSet presAssocID="{425C1905-B90A-41B5-B4C6-0A3C2F5C5BF1}" presName="linNode" presStyleCnt="0"/>
      <dgm:spPr/>
    </dgm:pt>
    <dgm:pt modelId="{6B858CF1-98AF-473C-BDB7-F924F3FF1E62}" type="pres">
      <dgm:prSet presAssocID="{425C1905-B90A-41B5-B4C6-0A3C2F5C5BF1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F79F85C-5120-458C-9F67-0D8B2036AB9C}" type="pres">
      <dgm:prSet presAssocID="{425C1905-B90A-41B5-B4C6-0A3C2F5C5BF1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422C677-C42E-4412-BF0D-F19EF95FB4A3}" srcId="{33974B57-136F-4C02-B83E-A8B89E039F31}" destId="{90F4FFFC-02F5-43E8-A2E3-EF9072CF5500}" srcOrd="0" destOrd="0" parTransId="{E5887D7F-F5F4-4DBD-A49E-F97B805E1B82}" sibTransId="{41AFD2FC-4C66-4101-B9DA-9816991A41E2}"/>
    <dgm:cxn modelId="{8AB6CB06-2AB1-4D13-86CD-A0A3639628B3}" srcId="{19E8D5C8-B8A7-478F-A419-23847AE5652C}" destId="{33974B57-136F-4C02-B83E-A8B89E039F31}" srcOrd="3" destOrd="0" parTransId="{69E78B1E-0454-4503-A16B-828DC5AE3C24}" sibTransId="{118A7DE7-C33B-4535-A09C-57DFC1D24E0D}"/>
    <dgm:cxn modelId="{9B5BD705-8B80-48EA-B447-676FCC4CAA58}" type="presOf" srcId="{A6332697-6BDB-4DA7-A8DB-227A81127F0F}" destId="{0A87B36F-C3E0-41A3-B241-6827F38BE72D}" srcOrd="0" destOrd="1" presId="urn:microsoft.com/office/officeart/2005/8/layout/vList5"/>
    <dgm:cxn modelId="{257F24D8-0E8C-434E-8009-205F682D6E9E}" type="presOf" srcId="{ADCEE830-E8CD-46A2-B65D-6ED570E6809A}" destId="{AA37F6E0-0039-42BE-8066-64F13A7188A9}" srcOrd="0" destOrd="3" presId="urn:microsoft.com/office/officeart/2005/8/layout/vList5"/>
    <dgm:cxn modelId="{CFEC6DAF-7EE5-4318-B08D-83C1F98DE24C}" srcId="{425C1905-B90A-41B5-B4C6-0A3C2F5C5BF1}" destId="{DCF1F82C-AB5C-473C-9C7D-CC8EB821BF1E}" srcOrd="0" destOrd="0" parTransId="{ADA16FCA-8E28-4571-9EAD-486A56636B54}" sibTransId="{E8B2F872-0DEC-4FA1-BCC8-AD686DB1BFB1}"/>
    <dgm:cxn modelId="{0D5D4F78-6500-423B-8A4F-813AB292D4C8}" srcId="{19E8D5C8-B8A7-478F-A419-23847AE5652C}" destId="{B90B8C48-3964-4BEC-831B-4A3F19D863CA}" srcOrd="0" destOrd="0" parTransId="{1658B0CE-46A9-4546-8C61-6F4422B93C2A}" sibTransId="{41309A30-1FE6-4879-9CC3-C5728DF4F059}"/>
    <dgm:cxn modelId="{0C378E92-8067-4CF5-81C9-0BBB4797A860}" type="presOf" srcId="{400C4664-41E6-4A29-A3D2-6DE2AAEBCFB0}" destId="{0A87B36F-C3E0-41A3-B241-6827F38BE72D}" srcOrd="0" destOrd="0" presId="urn:microsoft.com/office/officeart/2005/8/layout/vList5"/>
    <dgm:cxn modelId="{0571A103-94A8-4881-83AB-2B45618413B5}" srcId="{19E8D5C8-B8A7-478F-A419-23847AE5652C}" destId="{425C1905-B90A-41B5-B4C6-0A3C2F5C5BF1}" srcOrd="4" destOrd="0" parTransId="{9B68822E-8C81-4FEA-B706-60425A5689A7}" sibTransId="{1D807A3B-890F-4AA0-B6AE-F09CCF92A7D4}"/>
    <dgm:cxn modelId="{206412D2-7925-450A-BBA6-47049311AF3D}" srcId="{B90B8C48-3964-4BEC-831B-4A3F19D863CA}" destId="{8FE4350B-FAB7-4AAF-88CF-5C5C4E39475D}" srcOrd="2" destOrd="0" parTransId="{76FA4468-D428-45AA-9FA7-DA8D5145D42B}" sibTransId="{E23EF274-916F-49AC-8075-3D675E5C6511}"/>
    <dgm:cxn modelId="{839186D7-6F1F-48BC-9319-1CBECFC1C68E}" srcId="{83178DB3-C1E1-40C1-9B7B-A2AED69A14FC}" destId="{A6332697-6BDB-4DA7-A8DB-227A81127F0F}" srcOrd="1" destOrd="0" parTransId="{9C5E6D73-B89B-406E-9369-43E0F76B2B4A}" sibTransId="{FA144592-7480-47D9-90DD-7705A2066C36}"/>
    <dgm:cxn modelId="{027AFCCD-F9B2-45DC-B6E3-38A52BB8A0EE}" type="presOf" srcId="{DCF1F82C-AB5C-473C-9C7D-CC8EB821BF1E}" destId="{7F79F85C-5120-458C-9F67-0D8B2036AB9C}" srcOrd="0" destOrd="0" presId="urn:microsoft.com/office/officeart/2005/8/layout/vList5"/>
    <dgm:cxn modelId="{19FCFCCF-97FD-42B4-9CAC-A50CDC86E268}" srcId="{83178DB3-C1E1-40C1-9B7B-A2AED69A14FC}" destId="{400C4664-41E6-4A29-A3D2-6DE2AAEBCFB0}" srcOrd="0" destOrd="0" parTransId="{5CAB8DD0-2266-4B34-81E6-A5DD00FE6E82}" sibTransId="{ACCEE65A-945E-4967-8F2B-B471AAEB9C5C}"/>
    <dgm:cxn modelId="{130DC0AC-29D1-493F-A345-4679F99D8FA8}" type="presOf" srcId="{8FE4350B-FAB7-4AAF-88CF-5C5C4E39475D}" destId="{AA37F6E0-0039-42BE-8066-64F13A7188A9}" srcOrd="0" destOrd="2" presId="urn:microsoft.com/office/officeart/2005/8/layout/vList5"/>
    <dgm:cxn modelId="{8BF86BA2-F6BB-43CD-A097-8C296D912E12}" srcId="{19E8D5C8-B8A7-478F-A419-23847AE5652C}" destId="{83178DB3-C1E1-40C1-9B7B-A2AED69A14FC}" srcOrd="1" destOrd="0" parTransId="{E0953660-E270-4712-924F-D064B5AE1A3D}" sibTransId="{7AED8F33-44A7-4DC7-B821-6DBBB0EF8A04}"/>
    <dgm:cxn modelId="{E9919EA7-C9F1-41B7-BA18-DCE531718075}" srcId="{B90B8C48-3964-4BEC-831B-4A3F19D863CA}" destId="{1F21DF1A-8F08-46D3-AD6C-A312E9533FD6}" srcOrd="1" destOrd="0" parTransId="{FC9E4A49-E61E-451B-BA2E-5D9382B2E567}" sibTransId="{55563BD5-C8A9-421A-A29E-FB47798B01F4}"/>
    <dgm:cxn modelId="{3DC0F819-D4FA-4DFF-BB27-D775FBAB542F}" type="presOf" srcId="{90F4FFFC-02F5-43E8-A2E3-EF9072CF5500}" destId="{3A2A2F75-29FD-4F70-912F-0452AAA98098}" srcOrd="0" destOrd="0" presId="urn:microsoft.com/office/officeart/2005/8/layout/vList5"/>
    <dgm:cxn modelId="{2165697D-D5F6-402A-AA00-8658083E261F}" type="presOf" srcId="{B90B8C48-3964-4BEC-831B-4A3F19D863CA}" destId="{54A35EB0-8734-4EF5-A131-8425ACDC9765}" srcOrd="0" destOrd="0" presId="urn:microsoft.com/office/officeart/2005/8/layout/vList5"/>
    <dgm:cxn modelId="{F85D6FE1-4E06-4CEC-92F3-E33DADF5431E}" type="presOf" srcId="{9375DFA7-869A-4084-BAE2-5501594BD272}" destId="{9ED54F69-7D21-4576-8E9E-41D92616E938}" srcOrd="0" destOrd="1" presId="urn:microsoft.com/office/officeart/2005/8/layout/vList5"/>
    <dgm:cxn modelId="{E7653918-D87F-40EB-BB5C-52313F6B0F90}" type="presOf" srcId="{425C1905-B90A-41B5-B4C6-0A3C2F5C5BF1}" destId="{6B858CF1-98AF-473C-BDB7-F924F3FF1E62}" srcOrd="0" destOrd="0" presId="urn:microsoft.com/office/officeart/2005/8/layout/vList5"/>
    <dgm:cxn modelId="{5EFDF562-979C-45F6-B6DD-24512315854E}" srcId="{19E8D5C8-B8A7-478F-A419-23847AE5652C}" destId="{05B51D51-C3E8-4E85-B5DE-2B806FA4994A}" srcOrd="2" destOrd="0" parTransId="{6D1193CB-6838-4BB1-B660-1009DC04DB45}" sibTransId="{975246E0-C2FC-4236-AE86-6C2FB5637FA5}"/>
    <dgm:cxn modelId="{F127E68F-5623-46C0-8AC0-6BFB57658B70}" srcId="{05B51D51-C3E8-4E85-B5DE-2B806FA4994A}" destId="{9375DFA7-869A-4084-BAE2-5501594BD272}" srcOrd="1" destOrd="0" parTransId="{67D9D62A-A737-429E-BB15-B04118FF0EAF}" sibTransId="{60C355FA-9ACA-4E45-B351-5FD1E5D0526D}"/>
    <dgm:cxn modelId="{2C06A657-296B-409A-BF6A-6BD9DA8B5E36}" type="presOf" srcId="{05B51D51-C3E8-4E85-B5DE-2B806FA4994A}" destId="{0E4226F8-844A-4609-ADAD-4D01714537EB}" srcOrd="0" destOrd="0" presId="urn:microsoft.com/office/officeart/2005/8/layout/vList5"/>
    <dgm:cxn modelId="{ED35897B-B0C2-4050-B6D7-F7FDDC294C28}" type="presOf" srcId="{19E8D5C8-B8A7-478F-A419-23847AE5652C}" destId="{3F3A3978-CC18-4274-9818-B033B634CE92}" srcOrd="0" destOrd="0" presId="urn:microsoft.com/office/officeart/2005/8/layout/vList5"/>
    <dgm:cxn modelId="{7CAC4A97-52D2-4A1B-9810-E863BAB37C1B}" type="presOf" srcId="{33974B57-136F-4C02-B83E-A8B89E039F31}" destId="{FB5FA091-31A4-4E18-BE72-17D53AB3BDBB}" srcOrd="0" destOrd="0" presId="urn:microsoft.com/office/officeart/2005/8/layout/vList5"/>
    <dgm:cxn modelId="{96F68913-0751-4A11-B73C-50C34159215C}" type="presOf" srcId="{E7BA28B4-A3FE-4E80-85B8-F2FCF9E36AD4}" destId="{0A87B36F-C3E0-41A3-B241-6827F38BE72D}" srcOrd="0" destOrd="2" presId="urn:microsoft.com/office/officeart/2005/8/layout/vList5"/>
    <dgm:cxn modelId="{05B3218B-E26B-4F98-98E0-70E8355117EB}" type="presOf" srcId="{316C1EBC-6DCE-4235-81BE-32905047D9CC}" destId="{9ED54F69-7D21-4576-8E9E-41D92616E938}" srcOrd="0" destOrd="0" presId="urn:microsoft.com/office/officeart/2005/8/layout/vList5"/>
    <dgm:cxn modelId="{4F812D26-1139-4156-905A-74E52912C98E}" srcId="{B90B8C48-3964-4BEC-831B-4A3F19D863CA}" destId="{ADCEE830-E8CD-46A2-B65D-6ED570E6809A}" srcOrd="3" destOrd="0" parTransId="{DEE0B800-61F6-4508-9CED-723657F69C4D}" sibTransId="{E9E3D5A5-1A02-4E6A-8E5B-AD48B5F99E07}"/>
    <dgm:cxn modelId="{94785BDB-3CFD-4305-B3A0-E5F4FE6FF788}" srcId="{05B51D51-C3E8-4E85-B5DE-2B806FA4994A}" destId="{316C1EBC-6DCE-4235-81BE-32905047D9CC}" srcOrd="0" destOrd="0" parTransId="{ACF98BA6-EDFE-4EFE-BB9B-DE563BDD0634}" sibTransId="{B988471F-A6FE-441F-AE40-B73221AD5F2A}"/>
    <dgm:cxn modelId="{6B16EEEC-FEB9-4ACD-B9DE-A5F8A758016D}" srcId="{B90B8C48-3964-4BEC-831B-4A3F19D863CA}" destId="{0149DDD5-0FF7-46FD-A707-44F1B8B05AAC}" srcOrd="0" destOrd="0" parTransId="{1F570D29-56F8-4366-A050-F095C794CD6A}" sibTransId="{18890198-BB4A-438F-895F-E9D16B142151}"/>
    <dgm:cxn modelId="{20D24A54-4B59-44C6-AD72-AA1359D94B05}" type="presOf" srcId="{0149DDD5-0FF7-46FD-A707-44F1B8B05AAC}" destId="{AA37F6E0-0039-42BE-8066-64F13A7188A9}" srcOrd="0" destOrd="0" presId="urn:microsoft.com/office/officeart/2005/8/layout/vList5"/>
    <dgm:cxn modelId="{4FE56733-B354-446C-82D9-31E638352140}" srcId="{83178DB3-C1E1-40C1-9B7B-A2AED69A14FC}" destId="{E7BA28B4-A3FE-4E80-85B8-F2FCF9E36AD4}" srcOrd="2" destOrd="0" parTransId="{10EB8683-9899-4281-96DC-A584D4AA8ADE}" sibTransId="{52A7D919-6D44-4C7B-9E2C-F458F8B16840}"/>
    <dgm:cxn modelId="{2BD67DCB-C528-4895-85BE-4BCF7018359B}" type="presOf" srcId="{83178DB3-C1E1-40C1-9B7B-A2AED69A14FC}" destId="{23F9AD1F-6CB4-4F65-99EE-7BB07BD64866}" srcOrd="0" destOrd="0" presId="urn:microsoft.com/office/officeart/2005/8/layout/vList5"/>
    <dgm:cxn modelId="{39CF3EFC-D57F-4A53-9D10-9BDC5B7E78DA}" type="presOf" srcId="{1F21DF1A-8F08-46D3-AD6C-A312E9533FD6}" destId="{AA37F6E0-0039-42BE-8066-64F13A7188A9}" srcOrd="0" destOrd="1" presId="urn:microsoft.com/office/officeart/2005/8/layout/vList5"/>
    <dgm:cxn modelId="{10A8E695-9BC5-4AFD-9D40-38CBCD8D9663}" type="presParOf" srcId="{3F3A3978-CC18-4274-9818-B033B634CE92}" destId="{15EC225A-5304-4FE9-B818-794933810A6A}" srcOrd="0" destOrd="0" presId="urn:microsoft.com/office/officeart/2005/8/layout/vList5"/>
    <dgm:cxn modelId="{4F1AAB45-AAED-4B92-9F54-08275FDDF96C}" type="presParOf" srcId="{15EC225A-5304-4FE9-B818-794933810A6A}" destId="{54A35EB0-8734-4EF5-A131-8425ACDC9765}" srcOrd="0" destOrd="0" presId="urn:microsoft.com/office/officeart/2005/8/layout/vList5"/>
    <dgm:cxn modelId="{40FD288A-D8E4-40A1-8792-593D091D9E83}" type="presParOf" srcId="{15EC225A-5304-4FE9-B818-794933810A6A}" destId="{AA37F6E0-0039-42BE-8066-64F13A7188A9}" srcOrd="1" destOrd="0" presId="urn:microsoft.com/office/officeart/2005/8/layout/vList5"/>
    <dgm:cxn modelId="{7C3BB1C0-AD35-416F-8214-B6705C07F03A}" type="presParOf" srcId="{3F3A3978-CC18-4274-9818-B033B634CE92}" destId="{7C8603E2-65B4-423D-B07C-C13393934D06}" srcOrd="1" destOrd="0" presId="urn:microsoft.com/office/officeart/2005/8/layout/vList5"/>
    <dgm:cxn modelId="{F7FEC344-981D-4AA9-9B78-46AA0217DBAB}" type="presParOf" srcId="{3F3A3978-CC18-4274-9818-B033B634CE92}" destId="{81DA6F3C-A2D3-4CFF-A31E-9527B9B3F76A}" srcOrd="2" destOrd="0" presId="urn:microsoft.com/office/officeart/2005/8/layout/vList5"/>
    <dgm:cxn modelId="{68C7F29A-B251-43B8-B74F-CC7546CF4BD6}" type="presParOf" srcId="{81DA6F3C-A2D3-4CFF-A31E-9527B9B3F76A}" destId="{23F9AD1F-6CB4-4F65-99EE-7BB07BD64866}" srcOrd="0" destOrd="0" presId="urn:microsoft.com/office/officeart/2005/8/layout/vList5"/>
    <dgm:cxn modelId="{3F00278D-A48F-4411-9311-B946E4815EBD}" type="presParOf" srcId="{81DA6F3C-A2D3-4CFF-A31E-9527B9B3F76A}" destId="{0A87B36F-C3E0-41A3-B241-6827F38BE72D}" srcOrd="1" destOrd="0" presId="urn:microsoft.com/office/officeart/2005/8/layout/vList5"/>
    <dgm:cxn modelId="{46B66F02-3672-47B3-88B8-BF68D171460F}" type="presParOf" srcId="{3F3A3978-CC18-4274-9818-B033B634CE92}" destId="{CE192149-495F-4F2E-8D3A-99996E489A7D}" srcOrd="3" destOrd="0" presId="urn:microsoft.com/office/officeart/2005/8/layout/vList5"/>
    <dgm:cxn modelId="{51CFAE1E-99CD-48E9-B986-38A60C1B6CF8}" type="presParOf" srcId="{3F3A3978-CC18-4274-9818-B033B634CE92}" destId="{0A1EB7B2-7C18-448A-898B-315AD4DA2398}" srcOrd="4" destOrd="0" presId="urn:microsoft.com/office/officeart/2005/8/layout/vList5"/>
    <dgm:cxn modelId="{D9E22893-72EA-4A04-BC77-94B3E2BAE153}" type="presParOf" srcId="{0A1EB7B2-7C18-448A-898B-315AD4DA2398}" destId="{0E4226F8-844A-4609-ADAD-4D01714537EB}" srcOrd="0" destOrd="0" presId="urn:microsoft.com/office/officeart/2005/8/layout/vList5"/>
    <dgm:cxn modelId="{1FD37AEB-81B2-4E18-B688-7B8D9911FAEE}" type="presParOf" srcId="{0A1EB7B2-7C18-448A-898B-315AD4DA2398}" destId="{9ED54F69-7D21-4576-8E9E-41D92616E938}" srcOrd="1" destOrd="0" presId="urn:microsoft.com/office/officeart/2005/8/layout/vList5"/>
    <dgm:cxn modelId="{7125BD61-2DD2-4C4D-A893-4E792143A311}" type="presParOf" srcId="{3F3A3978-CC18-4274-9818-B033B634CE92}" destId="{C435F484-9B2C-4067-8B8A-FD0C9D20E771}" srcOrd="5" destOrd="0" presId="urn:microsoft.com/office/officeart/2005/8/layout/vList5"/>
    <dgm:cxn modelId="{CBB74750-C2E2-446D-9F28-571144D99917}" type="presParOf" srcId="{3F3A3978-CC18-4274-9818-B033B634CE92}" destId="{C912931E-7CB9-4F8D-A5DF-C14BC8AEAD79}" srcOrd="6" destOrd="0" presId="urn:microsoft.com/office/officeart/2005/8/layout/vList5"/>
    <dgm:cxn modelId="{D490E582-AF0A-4AF3-8E51-BE542BF10839}" type="presParOf" srcId="{C912931E-7CB9-4F8D-A5DF-C14BC8AEAD79}" destId="{FB5FA091-31A4-4E18-BE72-17D53AB3BDBB}" srcOrd="0" destOrd="0" presId="urn:microsoft.com/office/officeart/2005/8/layout/vList5"/>
    <dgm:cxn modelId="{95592D6D-5472-4F76-8DFD-890E2D42B347}" type="presParOf" srcId="{C912931E-7CB9-4F8D-A5DF-C14BC8AEAD79}" destId="{3A2A2F75-29FD-4F70-912F-0452AAA98098}" srcOrd="1" destOrd="0" presId="urn:microsoft.com/office/officeart/2005/8/layout/vList5"/>
    <dgm:cxn modelId="{4FD2A913-E268-42FC-B3B3-72FE3D3A7749}" type="presParOf" srcId="{3F3A3978-CC18-4274-9818-B033B634CE92}" destId="{48A652BB-F22C-43C1-8DBB-CCEE58FAF4C3}" srcOrd="7" destOrd="0" presId="urn:microsoft.com/office/officeart/2005/8/layout/vList5"/>
    <dgm:cxn modelId="{3AE91CEB-71CD-44A5-A6B9-289F13F5734E}" type="presParOf" srcId="{3F3A3978-CC18-4274-9818-B033B634CE92}" destId="{C88C28BB-8139-4C30-A4AF-D90B44E674A7}" srcOrd="8" destOrd="0" presId="urn:microsoft.com/office/officeart/2005/8/layout/vList5"/>
    <dgm:cxn modelId="{025ABAC8-AEE4-4A0D-B1A2-2D0029957793}" type="presParOf" srcId="{C88C28BB-8139-4C30-A4AF-D90B44E674A7}" destId="{6B858CF1-98AF-473C-BDB7-F924F3FF1E62}" srcOrd="0" destOrd="0" presId="urn:microsoft.com/office/officeart/2005/8/layout/vList5"/>
    <dgm:cxn modelId="{8996470B-1409-47A2-9588-94AA4881B8F9}" type="presParOf" srcId="{C88C28BB-8139-4C30-A4AF-D90B44E674A7}" destId="{7F79F85C-5120-458C-9F67-0D8B2036AB9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90B308-6AEA-4B30-A89B-427AF9738D7B}">
      <dsp:nvSpPr>
        <dsp:cNvPr id="0" name=""/>
        <dsp:cNvSpPr/>
      </dsp:nvSpPr>
      <dsp:spPr>
        <a:xfrm>
          <a:off x="0" y="1166336"/>
          <a:ext cx="8388350" cy="1555114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E16720-3FC5-4EA7-9F3C-F13800649F69}">
      <dsp:nvSpPr>
        <dsp:cNvPr id="0" name=""/>
        <dsp:cNvSpPr/>
      </dsp:nvSpPr>
      <dsp:spPr>
        <a:xfrm>
          <a:off x="645" y="0"/>
          <a:ext cx="1034003" cy="1555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b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/>
            <a:t>Nov. 2017  </a:t>
          </a:r>
          <a:r>
            <a:rPr lang="fr-FR" sz="900" b="0" kern="1200" dirty="0" smtClean="0"/>
            <a:t>La</a:t>
          </a:r>
          <a:r>
            <a:rPr lang="fr-FR" sz="900" kern="1200" dirty="0" smtClean="0"/>
            <a:t>ncement d’un appel d’offre</a:t>
          </a:r>
          <a:endParaRPr lang="fr-FR" sz="900" kern="1200" dirty="0"/>
        </a:p>
      </dsp:txBody>
      <dsp:txXfrm>
        <a:off x="645" y="0"/>
        <a:ext cx="1034003" cy="1555114"/>
      </dsp:txXfrm>
    </dsp:sp>
    <dsp:sp modelId="{F5010162-2B9A-49D9-BBD0-7FC08033A875}">
      <dsp:nvSpPr>
        <dsp:cNvPr id="0" name=""/>
        <dsp:cNvSpPr/>
      </dsp:nvSpPr>
      <dsp:spPr>
        <a:xfrm>
          <a:off x="323257" y="1749504"/>
          <a:ext cx="388778" cy="388778"/>
        </a:xfrm>
        <a:prstGeom prst="ellipse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736FC1-8F68-4CE0-B767-B85A1221C950}">
      <dsp:nvSpPr>
        <dsp:cNvPr id="0" name=""/>
        <dsp:cNvSpPr/>
      </dsp:nvSpPr>
      <dsp:spPr>
        <a:xfrm>
          <a:off x="1086348" y="2332672"/>
          <a:ext cx="1034003" cy="1555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t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/>
            <a:t>Janv. 2018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Validation de la solution Harvest à l’occasion d’un Comité Task Force #8</a:t>
          </a:r>
          <a:endParaRPr lang="fr-FR" sz="900" kern="1200" dirty="0"/>
        </a:p>
      </dsp:txBody>
      <dsp:txXfrm>
        <a:off x="1086348" y="2332672"/>
        <a:ext cx="1034003" cy="1555114"/>
      </dsp:txXfrm>
    </dsp:sp>
    <dsp:sp modelId="{77045877-5306-4F03-9277-F3D0059E3078}">
      <dsp:nvSpPr>
        <dsp:cNvPr id="0" name=""/>
        <dsp:cNvSpPr/>
      </dsp:nvSpPr>
      <dsp:spPr>
        <a:xfrm>
          <a:off x="1408961" y="1749504"/>
          <a:ext cx="388778" cy="388778"/>
        </a:xfrm>
        <a:prstGeom prst="ellipse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97E0F3-A11A-47BE-996F-CA1406B7CB17}">
      <dsp:nvSpPr>
        <dsp:cNvPr id="0" name=""/>
        <dsp:cNvSpPr/>
      </dsp:nvSpPr>
      <dsp:spPr>
        <a:xfrm>
          <a:off x="2172052" y="0"/>
          <a:ext cx="1034003" cy="1555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b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/>
            <a:t>6 Avril 2018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CEVANOP</a:t>
          </a:r>
          <a:endParaRPr lang="fr-FR" sz="900" kern="1200" dirty="0"/>
        </a:p>
      </dsp:txBody>
      <dsp:txXfrm>
        <a:off x="2172052" y="0"/>
        <a:ext cx="1034003" cy="1555114"/>
      </dsp:txXfrm>
    </dsp:sp>
    <dsp:sp modelId="{FB2C6E4D-A2D1-4795-8E5A-3DFCEB3E43E7}">
      <dsp:nvSpPr>
        <dsp:cNvPr id="0" name=""/>
        <dsp:cNvSpPr/>
      </dsp:nvSpPr>
      <dsp:spPr>
        <a:xfrm>
          <a:off x="2494664" y="1749504"/>
          <a:ext cx="388778" cy="388778"/>
        </a:xfrm>
        <a:prstGeom prst="ellipse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952443-47EC-4AB5-9DF3-694613C44750}">
      <dsp:nvSpPr>
        <dsp:cNvPr id="0" name=""/>
        <dsp:cNvSpPr/>
      </dsp:nvSpPr>
      <dsp:spPr>
        <a:xfrm>
          <a:off x="3257755" y="2332672"/>
          <a:ext cx="1034003" cy="1555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t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/>
            <a:t>15 juin 2018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Autorisation de mise en marché</a:t>
          </a:r>
          <a:endParaRPr lang="fr-FR" sz="900" kern="1200" dirty="0"/>
        </a:p>
      </dsp:txBody>
      <dsp:txXfrm>
        <a:off x="3257755" y="2332672"/>
        <a:ext cx="1034003" cy="1555114"/>
      </dsp:txXfrm>
    </dsp:sp>
    <dsp:sp modelId="{FD981C74-5524-40E7-B05B-E8A13E30B9E5}">
      <dsp:nvSpPr>
        <dsp:cNvPr id="0" name=""/>
        <dsp:cNvSpPr/>
      </dsp:nvSpPr>
      <dsp:spPr>
        <a:xfrm>
          <a:off x="3580368" y="1749504"/>
          <a:ext cx="388778" cy="388778"/>
        </a:xfrm>
        <a:prstGeom prst="ellipse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9A7E0D-373B-4F74-92EA-A012040C51C2}">
      <dsp:nvSpPr>
        <dsp:cNvPr id="0" name=""/>
        <dsp:cNvSpPr/>
      </dsp:nvSpPr>
      <dsp:spPr>
        <a:xfrm>
          <a:off x="4343459" y="0"/>
          <a:ext cx="1034003" cy="1555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b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/>
            <a:t>31 Août 2018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Validation des CGU destinées à l’utilisation de MoneyPitch</a:t>
          </a:r>
          <a:endParaRPr lang="fr-FR" sz="900" kern="1200" dirty="0"/>
        </a:p>
      </dsp:txBody>
      <dsp:txXfrm>
        <a:off x="4343459" y="0"/>
        <a:ext cx="1034003" cy="1555114"/>
      </dsp:txXfrm>
    </dsp:sp>
    <dsp:sp modelId="{47DFB3AA-92DE-4BFB-8080-4CB5A88B267B}">
      <dsp:nvSpPr>
        <dsp:cNvPr id="0" name=""/>
        <dsp:cNvSpPr/>
      </dsp:nvSpPr>
      <dsp:spPr>
        <a:xfrm>
          <a:off x="4666071" y="1749504"/>
          <a:ext cx="388778" cy="3887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94E7D-3FAC-4E86-9920-CAE19C091AFD}">
      <dsp:nvSpPr>
        <dsp:cNvPr id="0" name=""/>
        <dsp:cNvSpPr/>
      </dsp:nvSpPr>
      <dsp:spPr>
        <a:xfrm>
          <a:off x="5429162" y="2332672"/>
          <a:ext cx="1034003" cy="1555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t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/>
            <a:t>14 Janvier 2019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Communiqué de presse</a:t>
          </a:r>
          <a:endParaRPr lang="fr-FR" sz="900" kern="1200" dirty="0"/>
        </a:p>
      </dsp:txBody>
      <dsp:txXfrm>
        <a:off x="5429162" y="2332672"/>
        <a:ext cx="1034003" cy="1555114"/>
      </dsp:txXfrm>
    </dsp:sp>
    <dsp:sp modelId="{10795A40-4EF2-4F2E-ADE3-86DFD07661F1}">
      <dsp:nvSpPr>
        <dsp:cNvPr id="0" name=""/>
        <dsp:cNvSpPr/>
      </dsp:nvSpPr>
      <dsp:spPr>
        <a:xfrm>
          <a:off x="5751775" y="1749504"/>
          <a:ext cx="388778" cy="3887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50E198-C732-4DFF-845D-25214E6EA911}">
      <dsp:nvSpPr>
        <dsp:cNvPr id="0" name=""/>
        <dsp:cNvSpPr/>
      </dsp:nvSpPr>
      <dsp:spPr>
        <a:xfrm>
          <a:off x="6514866" y="0"/>
          <a:ext cx="1034003" cy="1555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b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kern="1200" dirty="0" smtClean="0"/>
            <a:t>21 Février 2019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Contrat PSEE signé entre Harvest et Albiant IT</a:t>
          </a:r>
          <a:endParaRPr lang="fr-FR" sz="900" kern="1200" dirty="0"/>
        </a:p>
      </dsp:txBody>
      <dsp:txXfrm>
        <a:off x="6514866" y="0"/>
        <a:ext cx="1034003" cy="1555114"/>
      </dsp:txXfrm>
    </dsp:sp>
    <dsp:sp modelId="{C9C69103-04CA-4841-996B-DFC142807172}">
      <dsp:nvSpPr>
        <dsp:cNvPr id="0" name=""/>
        <dsp:cNvSpPr/>
      </dsp:nvSpPr>
      <dsp:spPr>
        <a:xfrm>
          <a:off x="6837478" y="1749504"/>
          <a:ext cx="388778" cy="3887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BB7DED-91AD-4956-8B2A-710494CB817E}">
      <dsp:nvSpPr>
        <dsp:cNvPr id="0" name=""/>
        <dsp:cNvSpPr/>
      </dsp:nvSpPr>
      <dsp:spPr>
        <a:xfrm>
          <a:off x="771437" y="0"/>
          <a:ext cx="374482" cy="208046"/>
        </a:xfrm>
        <a:prstGeom prst="roundRect">
          <a:avLst>
            <a:gd name="adj" fmla="val 1000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700" kern="1200" dirty="0">
            <a:noFill/>
          </a:endParaRPr>
        </a:p>
      </dsp:txBody>
      <dsp:txXfrm>
        <a:off x="777530" y="6093"/>
        <a:ext cx="362296" cy="195860"/>
      </dsp:txXfrm>
    </dsp:sp>
    <dsp:sp modelId="{398A56CE-A271-431E-9BAB-BB53B8A4AC9A}">
      <dsp:nvSpPr>
        <dsp:cNvPr id="0" name=""/>
        <dsp:cNvSpPr/>
      </dsp:nvSpPr>
      <dsp:spPr>
        <a:xfrm>
          <a:off x="1312356" y="0"/>
          <a:ext cx="374482" cy="208046"/>
        </a:xfrm>
        <a:prstGeom prst="roundRect">
          <a:avLst>
            <a:gd name="adj" fmla="val 1000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700" kern="1200" dirty="0">
            <a:noFill/>
          </a:endParaRPr>
        </a:p>
      </dsp:txBody>
      <dsp:txXfrm>
        <a:off x="1318449" y="6093"/>
        <a:ext cx="362296" cy="195860"/>
      </dsp:txXfrm>
    </dsp:sp>
    <dsp:sp modelId="{C628EA83-F6DD-4769-90EA-1F562EABFF7A}">
      <dsp:nvSpPr>
        <dsp:cNvPr id="0" name=""/>
        <dsp:cNvSpPr/>
      </dsp:nvSpPr>
      <dsp:spPr>
        <a:xfrm>
          <a:off x="1151121" y="884195"/>
          <a:ext cx="156034" cy="156034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42894D-2BE2-4E1C-9254-72F20DCB9ACD}">
      <dsp:nvSpPr>
        <dsp:cNvPr id="0" name=""/>
        <dsp:cNvSpPr/>
      </dsp:nvSpPr>
      <dsp:spPr>
        <a:xfrm rot="240000">
          <a:off x="760892" y="817332"/>
          <a:ext cx="936492" cy="654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9BBED5-73D5-4BDA-9176-90931E114738}">
      <dsp:nvSpPr>
        <dsp:cNvPr id="0" name=""/>
        <dsp:cNvSpPr/>
      </dsp:nvSpPr>
      <dsp:spPr>
        <a:xfrm rot="240000">
          <a:off x="1323174" y="653601"/>
          <a:ext cx="373651" cy="174083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700" kern="1200" dirty="0">
            <a:noFill/>
          </a:endParaRPr>
        </a:p>
      </dsp:txBody>
      <dsp:txXfrm>
        <a:off x="1331672" y="662099"/>
        <a:ext cx="356655" cy="157087"/>
      </dsp:txXfrm>
    </dsp:sp>
    <dsp:sp modelId="{96C17F7B-32CA-4654-887B-E37A3923E916}">
      <dsp:nvSpPr>
        <dsp:cNvPr id="0" name=""/>
        <dsp:cNvSpPr/>
      </dsp:nvSpPr>
      <dsp:spPr>
        <a:xfrm rot="240000">
          <a:off x="1336697" y="466360"/>
          <a:ext cx="373651" cy="174083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700" kern="1200" dirty="0">
            <a:noFill/>
          </a:endParaRPr>
        </a:p>
      </dsp:txBody>
      <dsp:txXfrm>
        <a:off x="1345195" y="474858"/>
        <a:ext cx="356655" cy="157087"/>
      </dsp:txXfrm>
    </dsp:sp>
    <dsp:sp modelId="{C8778C61-2326-434E-B6F8-ED3D3B6ABCAB}">
      <dsp:nvSpPr>
        <dsp:cNvPr id="0" name=""/>
        <dsp:cNvSpPr/>
      </dsp:nvSpPr>
      <dsp:spPr>
        <a:xfrm rot="240000">
          <a:off x="1350220" y="283280"/>
          <a:ext cx="373651" cy="174083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700" kern="1200" dirty="0">
            <a:noFill/>
          </a:endParaRPr>
        </a:p>
      </dsp:txBody>
      <dsp:txXfrm>
        <a:off x="1358718" y="291778"/>
        <a:ext cx="356655" cy="157087"/>
      </dsp:txXfrm>
    </dsp:sp>
    <dsp:sp modelId="{26412D3C-0F7D-49CA-AC0F-D4F2471DB9D6}">
      <dsp:nvSpPr>
        <dsp:cNvPr id="0" name=""/>
        <dsp:cNvSpPr/>
      </dsp:nvSpPr>
      <dsp:spPr>
        <a:xfrm rot="240000">
          <a:off x="787456" y="616153"/>
          <a:ext cx="373651" cy="174083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700" kern="1200" dirty="0">
            <a:noFill/>
          </a:endParaRPr>
        </a:p>
      </dsp:txBody>
      <dsp:txXfrm>
        <a:off x="795954" y="624651"/>
        <a:ext cx="356655" cy="157087"/>
      </dsp:txXfrm>
    </dsp:sp>
    <dsp:sp modelId="{E50FD86D-CE7D-40D3-A595-E17801F42DC1}">
      <dsp:nvSpPr>
        <dsp:cNvPr id="0" name=""/>
        <dsp:cNvSpPr/>
      </dsp:nvSpPr>
      <dsp:spPr>
        <a:xfrm rot="240000">
          <a:off x="800979" y="428912"/>
          <a:ext cx="373651" cy="174083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700" kern="1200" dirty="0">
            <a:noFill/>
          </a:endParaRPr>
        </a:p>
      </dsp:txBody>
      <dsp:txXfrm>
        <a:off x="809477" y="437410"/>
        <a:ext cx="356655" cy="1570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5A1EAD-C1B1-43BF-8804-E4F143FF327E}">
      <dsp:nvSpPr>
        <dsp:cNvPr id="0" name=""/>
        <dsp:cNvSpPr/>
      </dsp:nvSpPr>
      <dsp:spPr>
        <a:xfrm rot="5400000">
          <a:off x="1513843" y="48091"/>
          <a:ext cx="734274" cy="63881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800" kern="1200" dirty="0" smtClean="0"/>
            <a:t>O2S BPA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700" kern="1200" dirty="0" smtClean="0"/>
            <a:t> mensuel</a:t>
          </a:r>
          <a:endParaRPr lang="fr-FR" sz="700" kern="1200" dirty="0"/>
        </a:p>
      </dsp:txBody>
      <dsp:txXfrm rot="-5400000">
        <a:off x="1661120" y="114787"/>
        <a:ext cx="439720" cy="505426"/>
      </dsp:txXfrm>
    </dsp:sp>
    <dsp:sp modelId="{5793048C-3A2B-4A1A-AEC9-9471CFC1403E}">
      <dsp:nvSpPr>
        <dsp:cNvPr id="0" name=""/>
        <dsp:cNvSpPr/>
      </dsp:nvSpPr>
      <dsp:spPr>
        <a:xfrm>
          <a:off x="2219775" y="147218"/>
          <a:ext cx="819450" cy="440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800" kern="1200" dirty="0" smtClean="0"/>
            <a:t>Projet</a:t>
          </a:r>
          <a:endParaRPr lang="fr-FR" sz="800" kern="1200" dirty="0"/>
        </a:p>
      </dsp:txBody>
      <dsp:txXfrm>
        <a:off x="2219775" y="147218"/>
        <a:ext cx="819450" cy="440564"/>
      </dsp:txXfrm>
    </dsp:sp>
    <dsp:sp modelId="{0F71DF3C-3DCE-4DA3-92B7-FB7A252A73D1}">
      <dsp:nvSpPr>
        <dsp:cNvPr id="0" name=""/>
        <dsp:cNvSpPr/>
      </dsp:nvSpPr>
      <dsp:spPr>
        <a:xfrm rot="5400000">
          <a:off x="823919" y="48091"/>
          <a:ext cx="734274" cy="638818"/>
        </a:xfrm>
        <a:prstGeom prst="hexagon">
          <a:avLst>
            <a:gd name="adj" fmla="val 25000"/>
            <a:gd name="vf" fmla="val 11547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O2S BP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Mensuel</a:t>
          </a:r>
          <a:endParaRPr lang="fr-FR" sz="900" kern="1200" dirty="0"/>
        </a:p>
      </dsp:txBody>
      <dsp:txXfrm rot="-5400000">
        <a:off x="971196" y="114787"/>
        <a:ext cx="439720" cy="505426"/>
      </dsp:txXfrm>
    </dsp:sp>
    <dsp:sp modelId="{5CC270D8-B250-4248-A572-C9CC513AD36F}">
      <dsp:nvSpPr>
        <dsp:cNvPr id="0" name=""/>
        <dsp:cNvSpPr/>
      </dsp:nvSpPr>
      <dsp:spPr>
        <a:xfrm rot="5400000">
          <a:off x="1167559" y="671344"/>
          <a:ext cx="734274" cy="63881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500" kern="1200" dirty="0" smtClean="0"/>
            <a:t>Plan de remédiation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500" kern="1200" dirty="0" smtClean="0"/>
            <a:t>Trimestriel</a:t>
          </a:r>
          <a:endParaRPr lang="fr-FR" sz="500" kern="1200" dirty="0"/>
        </a:p>
      </dsp:txBody>
      <dsp:txXfrm rot="-5400000">
        <a:off x="1314836" y="738040"/>
        <a:ext cx="439720" cy="505426"/>
      </dsp:txXfrm>
    </dsp:sp>
    <dsp:sp modelId="{189DD91E-8C7A-4B5A-8F97-2B957FD96D21}">
      <dsp:nvSpPr>
        <dsp:cNvPr id="0" name=""/>
        <dsp:cNvSpPr/>
      </dsp:nvSpPr>
      <dsp:spPr>
        <a:xfrm flipH="1">
          <a:off x="2559701" y="756212"/>
          <a:ext cx="443312" cy="453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800" kern="1200" dirty="0" smtClean="0"/>
            <a:t>Risques</a:t>
          </a:r>
          <a:endParaRPr lang="fr-FR" sz="800" kern="1200" dirty="0"/>
        </a:p>
      </dsp:txBody>
      <dsp:txXfrm>
        <a:off x="2559701" y="756212"/>
        <a:ext cx="443312" cy="453495"/>
      </dsp:txXfrm>
    </dsp:sp>
    <dsp:sp modelId="{EE3BD2B7-2444-4DF6-B910-AB0E33EBEC5F}">
      <dsp:nvSpPr>
        <dsp:cNvPr id="0" name=""/>
        <dsp:cNvSpPr/>
      </dsp:nvSpPr>
      <dsp:spPr>
        <a:xfrm rot="5400000">
          <a:off x="1857484" y="671344"/>
          <a:ext cx="734274" cy="63881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600" kern="1200" dirty="0" smtClean="0"/>
            <a:t>RSSI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600" kern="1200" dirty="0" smtClean="0"/>
            <a:t>Trimestriel</a:t>
          </a:r>
          <a:endParaRPr lang="fr-FR" sz="600" kern="1200" dirty="0"/>
        </a:p>
      </dsp:txBody>
      <dsp:txXfrm rot="-5400000">
        <a:off x="2004761" y="738040"/>
        <a:ext cx="439720" cy="505426"/>
      </dsp:txXfrm>
    </dsp:sp>
    <dsp:sp modelId="{8603DEEB-066F-45D7-B2D5-20B9DE19B1B1}">
      <dsp:nvSpPr>
        <dsp:cNvPr id="0" name=""/>
        <dsp:cNvSpPr/>
      </dsp:nvSpPr>
      <dsp:spPr>
        <a:xfrm rot="5400000">
          <a:off x="1513843" y="1294596"/>
          <a:ext cx="734274" cy="638818"/>
        </a:xfrm>
        <a:prstGeom prst="hexagon">
          <a:avLst>
            <a:gd name="adj" fmla="val 25000"/>
            <a:gd name="vf" fmla="val 11547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CoPil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Hebdo</a:t>
          </a:r>
          <a:endParaRPr lang="fr-FR" sz="500" kern="1200" dirty="0"/>
        </a:p>
      </dsp:txBody>
      <dsp:txXfrm rot="-5400000">
        <a:off x="1661120" y="1361292"/>
        <a:ext cx="439720" cy="505426"/>
      </dsp:txXfrm>
    </dsp:sp>
    <dsp:sp modelId="{9602CD9A-A1F2-4A75-B296-706639ECECCC}">
      <dsp:nvSpPr>
        <dsp:cNvPr id="0" name=""/>
        <dsp:cNvSpPr/>
      </dsp:nvSpPr>
      <dsp:spPr>
        <a:xfrm>
          <a:off x="2219775" y="1393723"/>
          <a:ext cx="819450" cy="440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800" kern="1200" dirty="0" smtClean="0"/>
            <a:t>Agrégation 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800" kern="1200" dirty="0" smtClean="0"/>
            <a:t>des flux</a:t>
          </a:r>
          <a:endParaRPr lang="fr-FR" sz="800" kern="1200" dirty="0"/>
        </a:p>
      </dsp:txBody>
      <dsp:txXfrm>
        <a:off x="2219775" y="1393723"/>
        <a:ext cx="819450" cy="440564"/>
      </dsp:txXfrm>
    </dsp:sp>
    <dsp:sp modelId="{147EABB3-C7FF-4C70-8981-E0AD8B614724}">
      <dsp:nvSpPr>
        <dsp:cNvPr id="0" name=""/>
        <dsp:cNvSpPr/>
      </dsp:nvSpPr>
      <dsp:spPr>
        <a:xfrm rot="5400000">
          <a:off x="823919" y="1294596"/>
          <a:ext cx="734274" cy="638818"/>
        </a:xfrm>
        <a:prstGeom prst="hexagon">
          <a:avLst>
            <a:gd name="adj" fmla="val 25000"/>
            <a:gd name="vf" fmla="val 11547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CoProg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Hebdo</a:t>
          </a:r>
          <a:endParaRPr lang="fr-FR" sz="1000" kern="1200" dirty="0"/>
        </a:p>
      </dsp:txBody>
      <dsp:txXfrm rot="-5400000">
        <a:off x="971196" y="1361292"/>
        <a:ext cx="439720" cy="5054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E502A3-1753-46AC-A874-049C566A6BA5}">
      <dsp:nvSpPr>
        <dsp:cNvPr id="0" name=""/>
        <dsp:cNvSpPr/>
      </dsp:nvSpPr>
      <dsp:spPr>
        <a:xfrm>
          <a:off x="2332050" y="0"/>
          <a:ext cx="1809880" cy="1810156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E6B55D-C4D4-4E4E-94A3-F5335520C3D7}">
      <dsp:nvSpPr>
        <dsp:cNvPr id="0" name=""/>
        <dsp:cNvSpPr/>
      </dsp:nvSpPr>
      <dsp:spPr>
        <a:xfrm>
          <a:off x="2732093" y="653521"/>
          <a:ext cx="1005716" cy="502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/>
            <a:t>Déploiement</a:t>
          </a:r>
          <a:endParaRPr lang="fr-FR" sz="1200" b="1" kern="1200" dirty="0"/>
        </a:p>
      </dsp:txBody>
      <dsp:txXfrm>
        <a:off x="2732093" y="653521"/>
        <a:ext cx="1005716" cy="502737"/>
      </dsp:txXfrm>
    </dsp:sp>
    <dsp:sp modelId="{38D322B4-96FF-4EA5-8864-DF7C32FFC9D4}">
      <dsp:nvSpPr>
        <dsp:cNvPr id="0" name=""/>
        <dsp:cNvSpPr/>
      </dsp:nvSpPr>
      <dsp:spPr>
        <a:xfrm>
          <a:off x="1829362" y="1040069"/>
          <a:ext cx="1809880" cy="1810156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F4BF9C-3097-45E6-B1A2-BEE9A0FD2BA6}">
      <dsp:nvSpPr>
        <dsp:cNvPr id="0" name=""/>
        <dsp:cNvSpPr/>
      </dsp:nvSpPr>
      <dsp:spPr>
        <a:xfrm>
          <a:off x="2231444" y="1699606"/>
          <a:ext cx="1005716" cy="502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solidFill>
                <a:schemeClr val="accent4"/>
              </a:solidFill>
            </a:rPr>
            <a:t>Forfait</a:t>
          </a:r>
          <a:endParaRPr lang="fr-FR" sz="1200" b="1" kern="1200" dirty="0">
            <a:solidFill>
              <a:schemeClr val="accent4"/>
            </a:solidFill>
          </a:endParaRPr>
        </a:p>
      </dsp:txBody>
      <dsp:txXfrm>
        <a:off x="2231444" y="1699606"/>
        <a:ext cx="1005716" cy="502737"/>
      </dsp:txXfrm>
    </dsp:sp>
    <dsp:sp modelId="{34699EA5-7695-4CC4-B408-4CB36AD273E0}">
      <dsp:nvSpPr>
        <dsp:cNvPr id="0" name=""/>
        <dsp:cNvSpPr/>
      </dsp:nvSpPr>
      <dsp:spPr>
        <a:xfrm>
          <a:off x="2460866" y="2204600"/>
          <a:ext cx="1554968" cy="1555591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06390E-0BBA-42F8-86AF-F4287A72D1F7}">
      <dsp:nvSpPr>
        <dsp:cNvPr id="0" name=""/>
        <dsp:cNvSpPr/>
      </dsp:nvSpPr>
      <dsp:spPr>
        <a:xfrm>
          <a:off x="2734472" y="2747196"/>
          <a:ext cx="1005716" cy="502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solidFill>
                <a:srgbClr val="00838A"/>
              </a:solidFill>
            </a:rPr>
            <a:t>Réel</a:t>
          </a:r>
          <a:endParaRPr lang="fr-FR" sz="1200" b="1" kern="1200" dirty="0">
            <a:solidFill>
              <a:srgbClr val="00838A"/>
            </a:solidFill>
          </a:endParaRPr>
        </a:p>
      </dsp:txBody>
      <dsp:txXfrm>
        <a:off x="2734472" y="2747196"/>
        <a:ext cx="1005716" cy="50273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37F6E0-0039-42BE-8066-64F13A7188A9}">
      <dsp:nvSpPr>
        <dsp:cNvPr id="0" name=""/>
        <dsp:cNvSpPr/>
      </dsp:nvSpPr>
      <dsp:spPr>
        <a:xfrm rot="5400000">
          <a:off x="4385868" y="-1816768"/>
          <a:ext cx="629627" cy="4424171"/>
        </a:xfrm>
        <a:prstGeom prst="round2SameRect">
          <a:avLst/>
        </a:prstGeom>
        <a:solidFill>
          <a:srgbClr val="D1CCD6">
            <a:alpha val="89804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i="1" kern="1200" dirty="0" smtClean="0"/>
            <a:t>Synthèse épargne et PRIIPS</a:t>
          </a:r>
          <a:endParaRPr lang="fr-FR" sz="1000" i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i="1" kern="1200" dirty="0" smtClean="0"/>
            <a:t>DDA</a:t>
          </a:r>
          <a:endParaRPr lang="fr-FR" sz="1000" i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i="1" kern="1200" dirty="0" smtClean="0"/>
            <a:t>Gouvernance de l’offre et frais Ex-Ante</a:t>
          </a:r>
          <a:endParaRPr lang="fr-FR" sz="1000" i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i="1" kern="1200" dirty="0" smtClean="0"/>
            <a:t>Modèle de risque (SRRI)</a:t>
          </a:r>
          <a:endParaRPr lang="fr-FR" sz="1000" i="1" kern="1200" dirty="0"/>
        </a:p>
      </dsp:txBody>
      <dsp:txXfrm rot="-5400000">
        <a:off x="2488596" y="111240"/>
        <a:ext cx="4393435" cy="568155"/>
      </dsp:txXfrm>
    </dsp:sp>
    <dsp:sp modelId="{54A35EB0-8734-4EF5-A131-8425ACDC9765}">
      <dsp:nvSpPr>
        <dsp:cNvPr id="0" name=""/>
        <dsp:cNvSpPr/>
      </dsp:nvSpPr>
      <dsp:spPr>
        <a:xfrm>
          <a:off x="0" y="1800"/>
          <a:ext cx="2488596" cy="787034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i="1" kern="1200" dirty="0" smtClean="0"/>
            <a:t>Non-conformité</a:t>
          </a:r>
          <a:endParaRPr lang="fr-FR" sz="1400" i="1" kern="1200" dirty="0"/>
        </a:p>
      </dsp:txBody>
      <dsp:txXfrm>
        <a:off x="38420" y="40220"/>
        <a:ext cx="2411756" cy="710194"/>
      </dsp:txXfrm>
    </dsp:sp>
    <dsp:sp modelId="{0A87B36F-C3E0-41A3-B241-6827F38BE72D}">
      <dsp:nvSpPr>
        <dsp:cNvPr id="0" name=""/>
        <dsp:cNvSpPr/>
      </dsp:nvSpPr>
      <dsp:spPr>
        <a:xfrm rot="5400000">
          <a:off x="4385868" y="-990381"/>
          <a:ext cx="629627" cy="442417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i="1" kern="1200" dirty="0" smtClean="0"/>
            <a:t>Contractualisation</a:t>
          </a:r>
          <a:endParaRPr lang="fr-FR" sz="1000" i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i="1" kern="1200" dirty="0" smtClean="0"/>
            <a:t>Création du recueil de consentement et des CGU</a:t>
          </a:r>
          <a:endParaRPr lang="fr-FR" sz="1000" i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i="1" kern="1200" dirty="0" smtClean="0"/>
            <a:t>Note Juridique ratifiée par les assureurs du Groupe validant le schéma de transfert de données</a:t>
          </a:r>
          <a:endParaRPr lang="fr-FR" sz="1000" i="1" kern="1200" dirty="0"/>
        </a:p>
      </dsp:txBody>
      <dsp:txXfrm rot="-5400000">
        <a:off x="2488596" y="937627"/>
        <a:ext cx="4393435" cy="568155"/>
      </dsp:txXfrm>
    </dsp:sp>
    <dsp:sp modelId="{23F9AD1F-6CB4-4F65-99EE-7BB07BD64866}">
      <dsp:nvSpPr>
        <dsp:cNvPr id="0" name=""/>
        <dsp:cNvSpPr/>
      </dsp:nvSpPr>
      <dsp:spPr>
        <a:xfrm>
          <a:off x="0" y="828186"/>
          <a:ext cx="2488596" cy="787034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i="1" kern="1200" dirty="0" smtClean="0"/>
            <a:t>Juridique</a:t>
          </a:r>
          <a:endParaRPr lang="fr-FR" sz="1400" i="1" kern="1200" dirty="0"/>
        </a:p>
      </dsp:txBody>
      <dsp:txXfrm>
        <a:off x="38420" y="866606"/>
        <a:ext cx="2411756" cy="710194"/>
      </dsp:txXfrm>
    </dsp:sp>
    <dsp:sp modelId="{9ED54F69-7D21-4576-8E9E-41D92616E938}">
      <dsp:nvSpPr>
        <dsp:cNvPr id="0" name=""/>
        <dsp:cNvSpPr/>
      </dsp:nvSpPr>
      <dsp:spPr>
        <a:xfrm rot="5400000">
          <a:off x="4385370" y="-162830"/>
          <a:ext cx="629627" cy="442417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i="1" kern="1200" dirty="0" smtClean="0"/>
            <a:t>10 chantiers classés prioritaires</a:t>
          </a:r>
          <a:endParaRPr lang="fr-FR" sz="1000" i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i="1" kern="1200" dirty="0" smtClean="0"/>
            <a:t>7 chantiers classés non bloquants (suivi en run par le RSSI &amp; DPO BPCE)</a:t>
          </a:r>
          <a:endParaRPr lang="fr-FR" sz="1000" i="1" kern="1200" dirty="0"/>
        </a:p>
      </dsp:txBody>
      <dsp:txXfrm rot="-5400000">
        <a:off x="2488098" y="1765178"/>
        <a:ext cx="4393435" cy="568155"/>
      </dsp:txXfrm>
    </dsp:sp>
    <dsp:sp modelId="{0E4226F8-844A-4609-ADAD-4D01714537EB}">
      <dsp:nvSpPr>
        <dsp:cNvPr id="0" name=""/>
        <dsp:cNvSpPr/>
      </dsp:nvSpPr>
      <dsp:spPr>
        <a:xfrm>
          <a:off x="0" y="1654573"/>
          <a:ext cx="2488596" cy="787034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i="1" kern="1200" dirty="0" smtClean="0"/>
            <a:t>RSSI</a:t>
          </a:r>
          <a:endParaRPr lang="fr-FR" sz="1400" i="1" kern="1200" dirty="0"/>
        </a:p>
      </dsp:txBody>
      <dsp:txXfrm>
        <a:off x="38420" y="1692993"/>
        <a:ext cx="2411756" cy="710194"/>
      </dsp:txXfrm>
    </dsp:sp>
    <dsp:sp modelId="{3A2A2F75-29FD-4F70-912F-0452AAA98098}">
      <dsp:nvSpPr>
        <dsp:cNvPr id="0" name=""/>
        <dsp:cNvSpPr/>
      </dsp:nvSpPr>
      <dsp:spPr>
        <a:xfrm rot="5400000">
          <a:off x="4385868" y="662391"/>
          <a:ext cx="629627" cy="442417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i="1" kern="1200" dirty="0" smtClean="0"/>
            <a:t>Définition du périmètre client et des données strictement nécessaire pour les filiales</a:t>
          </a:r>
          <a:endParaRPr lang="fr-FR" sz="1000" i="1" kern="1200" dirty="0"/>
        </a:p>
      </dsp:txBody>
      <dsp:txXfrm rot="-5400000">
        <a:off x="2488596" y="2590399"/>
        <a:ext cx="4393435" cy="568155"/>
      </dsp:txXfrm>
    </dsp:sp>
    <dsp:sp modelId="{FB5FA091-31A4-4E18-BE72-17D53AB3BDBB}">
      <dsp:nvSpPr>
        <dsp:cNvPr id="0" name=""/>
        <dsp:cNvSpPr/>
      </dsp:nvSpPr>
      <dsp:spPr>
        <a:xfrm>
          <a:off x="0" y="2480959"/>
          <a:ext cx="2488596" cy="787034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i="1" kern="1200" dirty="0" smtClean="0"/>
            <a:t>RGPD</a:t>
          </a:r>
          <a:endParaRPr lang="fr-FR" sz="1400" i="1" kern="1200" dirty="0"/>
        </a:p>
      </dsp:txBody>
      <dsp:txXfrm>
        <a:off x="38420" y="2519379"/>
        <a:ext cx="2411756" cy="710194"/>
      </dsp:txXfrm>
    </dsp:sp>
    <dsp:sp modelId="{7F79F85C-5120-458C-9F67-0D8B2036AB9C}">
      <dsp:nvSpPr>
        <dsp:cNvPr id="0" name=""/>
        <dsp:cNvSpPr/>
      </dsp:nvSpPr>
      <dsp:spPr>
        <a:xfrm rot="5400000">
          <a:off x="4385868" y="1488777"/>
          <a:ext cx="629627" cy="4424171"/>
        </a:xfrm>
        <a:prstGeom prst="round2SameRect">
          <a:avLst/>
        </a:prstGeom>
        <a:solidFill>
          <a:srgbClr val="D1CCD6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i="1" kern="1200" dirty="0" smtClean="0"/>
            <a:t>Mise en œuvre opérationnelle MP</a:t>
          </a:r>
          <a:endParaRPr lang="fr-FR" sz="1000" i="1" kern="1200" dirty="0"/>
        </a:p>
      </dsp:txBody>
      <dsp:txXfrm rot="-5400000">
        <a:off x="2488596" y="3416785"/>
        <a:ext cx="4393435" cy="568155"/>
      </dsp:txXfrm>
    </dsp:sp>
    <dsp:sp modelId="{6B858CF1-98AF-473C-BDB7-F924F3FF1E62}">
      <dsp:nvSpPr>
        <dsp:cNvPr id="0" name=""/>
        <dsp:cNvSpPr/>
      </dsp:nvSpPr>
      <dsp:spPr>
        <a:xfrm>
          <a:off x="0" y="3307346"/>
          <a:ext cx="2488596" cy="787034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i="1" kern="1200" dirty="0" smtClean="0"/>
            <a:t>DSP2</a:t>
          </a:r>
          <a:endParaRPr lang="fr-FR" sz="1400" i="1" kern="1200" dirty="0"/>
        </a:p>
      </dsp:txBody>
      <dsp:txXfrm>
        <a:off x="38420" y="3345766"/>
        <a:ext cx="2411756" cy="7101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14/09/2020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79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0525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5" name="Groupe 34"/>
          <p:cNvGrpSpPr/>
          <p:nvPr userDrawn="1"/>
        </p:nvGrpSpPr>
        <p:grpSpPr>
          <a:xfrm>
            <a:off x="288927" y="438151"/>
            <a:ext cx="3420000" cy="369633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99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grpSp>
        <p:nvGrpSpPr>
          <p:cNvPr id="39" name="Groupe 38"/>
          <p:cNvGrpSpPr/>
          <p:nvPr userDrawn="1"/>
        </p:nvGrpSpPr>
        <p:grpSpPr>
          <a:xfrm>
            <a:off x="5702795" y="4587974"/>
            <a:ext cx="3240360" cy="332149"/>
            <a:chOff x="288926" y="438151"/>
            <a:chExt cx="4284661" cy="444500"/>
          </a:xfrm>
        </p:grpSpPr>
        <p:sp>
          <p:nvSpPr>
            <p:cNvPr id="41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42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43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44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45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46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47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48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49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50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51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52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53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54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55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56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57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9451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0" y="0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dirty="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dirty="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0" y="616575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0" y="1317080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0" y="2017585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0" y="2718090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0" y="3418595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0" y="4119099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61650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201751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271801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411902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533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571750"/>
            <a:ext cx="6470818" cy="108208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915230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6532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504056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406972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27672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6084888" y="0"/>
            <a:ext cx="3059112" cy="51435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61927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784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30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576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hape 23"/>
          <p:cNvCxnSpPr/>
          <p:nvPr userDrawn="1"/>
        </p:nvCxnSpPr>
        <p:spPr>
          <a:xfrm>
            <a:off x="2418600" y="-7925"/>
            <a:ext cx="0" cy="4883931"/>
          </a:xfrm>
          <a:prstGeom prst="straightConnector1">
            <a:avLst/>
          </a:prstGeom>
          <a:noFill/>
          <a:ln w="6350" cap="flat" cmpd="sng">
            <a:solidFill>
              <a:schemeClr val="bg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Shape 24"/>
          <p:cNvSpPr/>
          <p:nvPr userDrawn="1"/>
        </p:nvSpPr>
        <p:spPr>
          <a:xfrm>
            <a:off x="2323500" y="509342"/>
            <a:ext cx="190200" cy="190200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cxnSp>
        <p:nvCxnSpPr>
          <p:cNvPr id="7" name="Shape 23"/>
          <p:cNvCxnSpPr/>
          <p:nvPr userDrawn="1"/>
        </p:nvCxnSpPr>
        <p:spPr>
          <a:xfrm>
            <a:off x="467544" y="-20704"/>
            <a:ext cx="0" cy="684279"/>
          </a:xfrm>
          <a:prstGeom prst="straightConnector1">
            <a:avLst/>
          </a:prstGeom>
          <a:noFill/>
          <a:ln w="6350" cap="flat" cmpd="sng">
            <a:solidFill>
              <a:srgbClr val="999FA9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Shape 24"/>
          <p:cNvSpPr/>
          <p:nvPr userDrawn="1"/>
        </p:nvSpPr>
        <p:spPr>
          <a:xfrm>
            <a:off x="413544" y="159482"/>
            <a:ext cx="108000" cy="1080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447675"/>
            <a:ext cx="8388932" cy="2158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 lang="fr-FR" sz="1600" b="0" i="1" kern="1200" baseline="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 smtClean="0"/>
              <a:t>Sous titre de la slide</a:t>
            </a:r>
            <a:endParaRPr lang="fr-FR" dirty="0"/>
          </a:p>
        </p:txBody>
      </p:sp>
      <p:sp>
        <p:nvSpPr>
          <p:cNvPr id="10" name="Espace réservé du contenu 7"/>
          <p:cNvSpPr>
            <a:spLocks noGrp="1"/>
          </p:cNvSpPr>
          <p:nvPr>
            <p:ph sz="quarter" idx="13" hasCustomPrompt="1"/>
          </p:nvPr>
        </p:nvSpPr>
        <p:spPr>
          <a:xfrm>
            <a:off x="611188" y="807554"/>
            <a:ext cx="8388000" cy="3888432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Char char="ʘ"/>
              <a:tabLst/>
              <a:defRPr/>
            </a:lvl1pPr>
            <a:lvl2pPr marL="541338" marR="0" indent="-2047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·"/>
              <a:tabLst/>
              <a:defRPr/>
            </a:lvl2pPr>
            <a:lvl3pPr marL="808038" marR="0" indent="-1984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006C"/>
              </a:buClr>
              <a:buSzTx/>
              <a:buFont typeface="Courier New" panose="02070309020205020404" pitchFamily="49" charset="0"/>
              <a:buChar char="o"/>
              <a:tabLst/>
              <a:defRPr/>
            </a:lvl3pPr>
            <a:lvl4pPr marL="1165225" marR="0" indent="-1968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778AE"/>
              </a:buClr>
              <a:buSzTx/>
              <a:buFont typeface="Arial" panose="020B0604020202020204" pitchFamily="34" charset="0"/>
              <a:buChar char="•"/>
              <a:tabLst/>
              <a:defRPr/>
            </a:lvl4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Modifiez les styles du texte du masque</a:t>
            </a:r>
          </a:p>
          <a:p>
            <a:pPr marL="541338" marR="0" lvl="1" indent="-2047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·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Deuxième niveau</a:t>
            </a:r>
          </a:p>
          <a:p>
            <a:pPr marL="808038" marR="0" lvl="2" indent="-1984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006C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Troisième niveau</a:t>
            </a:r>
          </a:p>
          <a:p>
            <a:pPr marL="1165225" marR="0" lvl="3" indent="-1968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778A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Quatrième niveau</a:t>
            </a:r>
          </a:p>
        </p:txBody>
      </p:sp>
      <p:sp>
        <p:nvSpPr>
          <p:cNvPr id="11" name="Espace réservé du titre 9"/>
          <p:cNvSpPr>
            <a:spLocks noGrp="1"/>
          </p:cNvSpPr>
          <p:nvPr>
            <p:ph type="title"/>
          </p:nvPr>
        </p:nvSpPr>
        <p:spPr>
          <a:xfrm>
            <a:off x="611188" y="87314"/>
            <a:ext cx="8388932" cy="396204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>
            <a:lvl1pPr algn="l">
              <a:defRPr/>
            </a:lvl1pPr>
          </a:lstStyle>
          <a:p>
            <a:r>
              <a:rPr kumimoji="0" lang="fr-FR" sz="2000" b="1" i="0" u="none" strike="noStrike" kern="0" cap="all" spc="0" normalizeH="0" baseline="0" noProof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Arial"/>
                <a:sym typeface="Arial"/>
              </a:rPr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3863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hape 23"/>
          <p:cNvCxnSpPr/>
          <p:nvPr userDrawn="1"/>
        </p:nvCxnSpPr>
        <p:spPr>
          <a:xfrm>
            <a:off x="2418600" y="-7925"/>
            <a:ext cx="0" cy="4883931"/>
          </a:xfrm>
          <a:prstGeom prst="straightConnector1">
            <a:avLst/>
          </a:prstGeom>
          <a:noFill/>
          <a:ln w="6350" cap="flat" cmpd="sng">
            <a:solidFill>
              <a:schemeClr val="bg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Shape 24"/>
          <p:cNvSpPr/>
          <p:nvPr userDrawn="1"/>
        </p:nvSpPr>
        <p:spPr>
          <a:xfrm>
            <a:off x="2323500" y="509342"/>
            <a:ext cx="190200" cy="190200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cxnSp>
        <p:nvCxnSpPr>
          <p:cNvPr id="7" name="Shape 23"/>
          <p:cNvCxnSpPr/>
          <p:nvPr userDrawn="1"/>
        </p:nvCxnSpPr>
        <p:spPr>
          <a:xfrm>
            <a:off x="467544" y="-20704"/>
            <a:ext cx="0" cy="684279"/>
          </a:xfrm>
          <a:prstGeom prst="straightConnector1">
            <a:avLst/>
          </a:prstGeom>
          <a:noFill/>
          <a:ln w="6350" cap="flat" cmpd="sng">
            <a:solidFill>
              <a:srgbClr val="999FA9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Shape 24"/>
          <p:cNvSpPr/>
          <p:nvPr userDrawn="1"/>
        </p:nvSpPr>
        <p:spPr>
          <a:xfrm>
            <a:off x="413544" y="159482"/>
            <a:ext cx="108000" cy="1080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447675"/>
            <a:ext cx="8388932" cy="2158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 lang="fr-FR" sz="1600" b="0" i="1" kern="1200" baseline="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 smtClean="0"/>
              <a:t>Sous titre de la slide</a:t>
            </a:r>
            <a:endParaRPr lang="fr-FR" dirty="0"/>
          </a:p>
        </p:txBody>
      </p:sp>
      <p:sp>
        <p:nvSpPr>
          <p:cNvPr id="11" name="Espace réservé du titre 9"/>
          <p:cNvSpPr>
            <a:spLocks noGrp="1"/>
          </p:cNvSpPr>
          <p:nvPr>
            <p:ph type="title"/>
          </p:nvPr>
        </p:nvSpPr>
        <p:spPr>
          <a:xfrm>
            <a:off x="611188" y="87314"/>
            <a:ext cx="8388932" cy="396204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>
            <a:lvl1pPr algn="l">
              <a:defRPr/>
            </a:lvl1pPr>
          </a:lstStyle>
          <a:p>
            <a:r>
              <a:rPr kumimoji="0" lang="fr-FR" sz="2000" b="1" i="0" u="none" strike="noStrike" kern="0" cap="all" spc="0" normalizeH="0" baseline="0" noProof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Arial"/>
                <a:sym typeface="Arial"/>
              </a:rPr>
              <a:t>Modifiez le style du titre</a:t>
            </a:r>
            <a:endParaRPr lang="fr-FR" dirty="0"/>
          </a:p>
        </p:txBody>
      </p:sp>
      <p:sp>
        <p:nvSpPr>
          <p:cNvPr id="10" name="Espace réservé du texte 12"/>
          <p:cNvSpPr>
            <a:spLocks noGrp="1"/>
          </p:cNvSpPr>
          <p:nvPr>
            <p:ph idx="16"/>
          </p:nvPr>
        </p:nvSpPr>
        <p:spPr>
          <a:xfrm>
            <a:off x="611188" y="807554"/>
            <a:ext cx="2628000" cy="39239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  <p:sp>
        <p:nvSpPr>
          <p:cNvPr id="14" name="Espace réservé du texte 12"/>
          <p:cNvSpPr>
            <a:spLocks noGrp="1"/>
          </p:cNvSpPr>
          <p:nvPr>
            <p:ph idx="17"/>
          </p:nvPr>
        </p:nvSpPr>
        <p:spPr>
          <a:xfrm>
            <a:off x="3473838" y="807554"/>
            <a:ext cx="2628000" cy="39239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  <p:sp>
        <p:nvSpPr>
          <p:cNvPr id="15" name="Espace réservé du texte 12"/>
          <p:cNvSpPr>
            <a:spLocks noGrp="1"/>
          </p:cNvSpPr>
          <p:nvPr>
            <p:ph idx="18"/>
          </p:nvPr>
        </p:nvSpPr>
        <p:spPr>
          <a:xfrm>
            <a:off x="6336488" y="807554"/>
            <a:ext cx="2628000" cy="39239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92711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1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3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grpSp>
        <p:nvGrpSpPr>
          <p:cNvPr id="41" name="Groupe 40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36" name="Espace réservé de la date 3"/>
          <p:cNvSpPr txBox="1">
            <a:spLocks noGrp="1"/>
          </p:cNvSpPr>
          <p:nvPr userDrawn="1"/>
        </p:nvSpPr>
        <p:spPr bwMode="auto">
          <a:xfrm>
            <a:off x="683568" y="4876006"/>
            <a:ext cx="1330492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cap="all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Titre de la présentation</a:t>
            </a:r>
            <a:endParaRPr lang="fr-FR" sz="900" baseline="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727" r:id="rId2"/>
    <p:sldLayoutId id="2147483730" r:id="rId3"/>
    <p:sldLayoutId id="2147483729" r:id="rId4"/>
    <p:sldLayoutId id="2147483701" r:id="rId5"/>
    <p:sldLayoutId id="2147483702" r:id="rId6"/>
    <p:sldLayoutId id="2147483703" r:id="rId7"/>
    <p:sldLayoutId id="2147483704" r:id="rId8"/>
    <p:sldLayoutId id="2147483728" r:id="rId9"/>
    <p:sldLayoutId id="2147483726" r:id="rId10"/>
    <p:sldLayoutId id="2147483684" r:id="rId11"/>
    <p:sldLayoutId id="2147483731" r:id="rId12"/>
    <p:sldLayoutId id="214748373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4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700" marR="0" lvl="0" indent="-2667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0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541338" marR="0" lvl="1" indent="-20478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8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808038" marR="0" lvl="2" indent="-19843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16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165225" marR="0" lvl="3" indent="-19685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8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14/09/2020</a:t>
            </a:r>
            <a:endParaRPr lang="fr-FR" dirty="0"/>
          </a:p>
        </p:txBody>
      </p:sp>
      <p:sp>
        <p:nvSpPr>
          <p:cNvPr id="14" name="Titre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Projet O2S-Money pitch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Lancement CEGEE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6814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0" y="767625"/>
            <a:ext cx="6346565" cy="540883"/>
          </a:xfrm>
        </p:spPr>
        <p:txBody>
          <a:bodyPr/>
          <a:lstStyle/>
          <a:p>
            <a:r>
              <a:rPr lang="pt-BR" altLang="en-US" dirty="0" smtClean="0"/>
              <a:t>Promesse client et chronologie de la décision</a:t>
            </a:r>
            <a:endParaRPr lang="pt-BR" altLang="en-US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1249770" y="1468130"/>
            <a:ext cx="6346565" cy="540883"/>
          </a:xfrm>
        </p:spPr>
        <p:txBody>
          <a:bodyPr/>
          <a:lstStyle/>
          <a:p>
            <a:r>
              <a:rPr lang="pt-BR" altLang="en-US" dirty="0" smtClean="0"/>
              <a:t>Dispositif d’animation</a:t>
            </a:r>
            <a:endParaRPr lang="pt-BR" altLang="en-US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1249770" y="2168635"/>
            <a:ext cx="6346565" cy="540883"/>
          </a:xfrm>
        </p:spPr>
        <p:txBody>
          <a:bodyPr/>
          <a:lstStyle/>
          <a:p>
            <a:r>
              <a:rPr lang="pt-BR" altLang="en-US" dirty="0" smtClean="0"/>
              <a:t>Déploiement d’O2S / MP</a:t>
            </a:r>
            <a:endParaRPr lang="pt-BR" altLang="en-US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9"/>
          </p:nvPr>
        </p:nvSpPr>
        <p:spPr>
          <a:xfrm>
            <a:off x="1249770" y="2782496"/>
            <a:ext cx="6346565" cy="540883"/>
          </a:xfrm>
        </p:spPr>
        <p:txBody>
          <a:bodyPr/>
          <a:lstStyle/>
          <a:p>
            <a:r>
              <a:rPr lang="fr-FR" dirty="0"/>
              <a:t>Economie du projet</a:t>
            </a:r>
            <a:endParaRPr lang="pt-BR" altLang="en-US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21"/>
          </p:nvPr>
        </p:nvSpPr>
        <p:spPr>
          <a:xfrm>
            <a:off x="1249770" y="3483000"/>
            <a:ext cx="6346565" cy="540883"/>
          </a:xfrm>
        </p:spPr>
        <p:txBody>
          <a:bodyPr/>
          <a:lstStyle/>
          <a:p>
            <a:r>
              <a:rPr lang="pt-BR" altLang="en-US" dirty="0" smtClean="0"/>
              <a:t>Plan de remédiation Groupe</a:t>
            </a:r>
            <a:endParaRPr lang="pt-BR" altLang="en-US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539552" y="767554"/>
            <a:ext cx="509122" cy="509122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539552" y="1468059"/>
            <a:ext cx="509122" cy="509122"/>
          </a:xfrm>
        </p:spPr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539552" y="2168564"/>
            <a:ext cx="509122" cy="509122"/>
          </a:xfrm>
        </p:spPr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8"/>
          </p:nvPr>
        </p:nvSpPr>
        <p:spPr>
          <a:xfrm>
            <a:off x="539552" y="2782425"/>
            <a:ext cx="509122" cy="509122"/>
          </a:xfrm>
        </p:spPr>
        <p:txBody>
          <a:bodyPr/>
          <a:lstStyle/>
          <a:p>
            <a:r>
              <a:rPr lang="fr-FR" dirty="0">
                <a:solidFill>
                  <a:srgbClr val="DB4B4B"/>
                </a:solidFill>
              </a:rPr>
              <a:t>04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539552" y="3482929"/>
            <a:ext cx="509122" cy="509122"/>
          </a:xfrm>
        </p:spPr>
        <p:txBody>
          <a:bodyPr/>
          <a:lstStyle/>
          <a:p>
            <a:pPr lvl="0"/>
            <a:r>
              <a:rPr lang="fr-FR" dirty="0" smtClean="0">
                <a:solidFill>
                  <a:srgbClr val="9176B4"/>
                </a:solidFill>
              </a:rPr>
              <a:t>05</a:t>
            </a:r>
            <a:endParaRPr lang="fr-FR" dirty="0">
              <a:solidFill>
                <a:srgbClr val="9176B4"/>
              </a:solidFill>
            </a:endParaRPr>
          </a:p>
        </p:txBody>
      </p:sp>
      <p:sp>
        <p:nvSpPr>
          <p:cNvPr id="14" name="Espace réservé du texte 12"/>
          <p:cNvSpPr txBox="1">
            <a:spLocks/>
          </p:cNvSpPr>
          <p:nvPr/>
        </p:nvSpPr>
        <p:spPr>
          <a:xfrm>
            <a:off x="1251092" y="4144274"/>
            <a:ext cx="6346565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altLang="en-US" dirty="0" smtClean="0"/>
              <a:t>Projet informatique BP et CE</a:t>
            </a:r>
            <a:endParaRPr lang="pt-BR" altLang="en-US" dirty="0"/>
          </a:p>
        </p:txBody>
      </p:sp>
      <p:sp>
        <p:nvSpPr>
          <p:cNvPr id="15" name="Espace réservé du texte 11"/>
          <p:cNvSpPr txBox="1">
            <a:spLocks/>
          </p:cNvSpPr>
          <p:nvPr/>
        </p:nvSpPr>
        <p:spPr>
          <a:xfrm>
            <a:off x="540874" y="414420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fr-FR" dirty="0" smtClean="0">
                <a:solidFill>
                  <a:srgbClr val="EAB818"/>
                </a:solidFill>
              </a:rPr>
              <a:t>06</a:t>
            </a:r>
            <a:endParaRPr lang="fr-FR" dirty="0">
              <a:solidFill>
                <a:srgbClr val="EAB8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569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1. Promesse client</a:t>
            </a: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t-BR" altLang="en-US" dirty="0"/>
              <a:t>Inscrit dans le programme DEFI UC, les solutions O2S/MoneyPitch répondent à la promesse initiale de conseil en investissement et plus largement sont au service de la conquête et de la satisfaction de la clientèle Banque Privée</a:t>
            </a:r>
          </a:p>
          <a:p>
            <a:endParaRPr lang="fr-FR" dirty="0"/>
          </a:p>
        </p:txBody>
      </p:sp>
      <p:graphicFrame>
        <p:nvGraphicFramePr>
          <p:cNvPr id="146" name="Tableau 1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122611"/>
              </p:ext>
            </p:extLst>
          </p:nvPr>
        </p:nvGraphicFramePr>
        <p:xfrm>
          <a:off x="2694139" y="1029413"/>
          <a:ext cx="6399875" cy="345492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33845">
                  <a:extLst>
                    <a:ext uri="{9D8B030D-6E8A-4147-A177-3AD203B41FA5}">
                      <a16:colId xmlns:a16="http://schemas.microsoft.com/office/drawing/2014/main" val="2861965890"/>
                    </a:ext>
                  </a:extLst>
                </a:gridCol>
                <a:gridCol w="4666030">
                  <a:extLst>
                    <a:ext uri="{9D8B030D-6E8A-4147-A177-3AD203B41FA5}">
                      <a16:colId xmlns:a16="http://schemas.microsoft.com/office/drawing/2014/main" val="24105945"/>
                    </a:ext>
                  </a:extLst>
                </a:gridCol>
              </a:tblGrid>
              <a:tr h="31724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O2S, un parcours de conseil en investissement différencié et </a:t>
                      </a:r>
                      <a:r>
                        <a:rPr lang="fr-FR" sz="1000" b="1" i="0" u="none" strike="noStrike" cap="non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  <a:sym typeface="Arial"/>
                        </a:rPr>
                        <a:t>un CRM complet à destination des Banquiers</a:t>
                      </a:r>
                      <a:r>
                        <a:rPr lang="fr-FR" sz="1000" b="1" i="0" u="none" strike="noStrike" cap="none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  <a:sym typeface="Arial"/>
                        </a:rPr>
                        <a:t> Privés</a:t>
                      </a:r>
                      <a:endParaRPr lang="fr-FR" sz="1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820123"/>
                  </a:ext>
                </a:extLst>
              </a:tr>
              <a:tr h="611831">
                <a:tc>
                  <a:txBody>
                    <a:bodyPr/>
                    <a:lstStyle/>
                    <a:p>
                      <a:r>
                        <a:rPr lang="fr-FR" sz="900" b="0" baseline="0" dirty="0" smtClean="0"/>
                        <a:t>Adaptation du niveau de conseil à la clientèle Banque Privée </a:t>
                      </a:r>
                      <a:endParaRPr lang="fr-FR" sz="9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fr-FR" sz="900" dirty="0" smtClean="0"/>
                        <a:t>•F</a:t>
                      </a:r>
                      <a:r>
                        <a:rPr lang="fr-FR" sz="900" u="none" strike="noStrike" cap="none" dirty="0" smtClean="0">
                          <a:sym typeface="Arial"/>
                        </a:rPr>
                        <a:t>ormalisation des parcours conseil en investissement financier </a:t>
                      </a:r>
                      <a:r>
                        <a:rPr lang="fr-FR" sz="900" b="1" u="none" strike="noStrike" cap="none" dirty="0" smtClean="0">
                          <a:sym typeface="Arial"/>
                        </a:rPr>
                        <a:t>par projet</a:t>
                      </a:r>
                      <a:r>
                        <a:rPr lang="fr-FR" sz="900" b="1" u="none" strike="noStrike" cap="none" baseline="0" dirty="0" smtClean="0">
                          <a:sym typeface="Arial"/>
                        </a:rPr>
                        <a:t> éligible aux pers. phys. et morales</a:t>
                      </a:r>
                      <a:endParaRPr lang="fr-FR" sz="900" b="1" u="none" strike="noStrike" cap="none" dirty="0" smtClean="0">
                        <a:sym typeface="Arial"/>
                      </a:endParaRPr>
                    </a:p>
                    <a:p>
                      <a:pPr marR="0" lvl="1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 dirty="0" smtClean="0"/>
                        <a:t>•</a:t>
                      </a:r>
                      <a:r>
                        <a:rPr lang="fr-FR" sz="900" u="none" strike="noStrike" cap="none" dirty="0" smtClean="0">
                          <a:sym typeface="Arial"/>
                        </a:rPr>
                        <a:t>Niveau de risque tenant compte du profil client et de </a:t>
                      </a:r>
                      <a:r>
                        <a:rPr lang="fr-FR" sz="900" b="1" u="none" strike="noStrike" cap="none" dirty="0" smtClean="0">
                          <a:sym typeface="Arial"/>
                        </a:rPr>
                        <a:t>l’horizon de placement</a:t>
                      </a:r>
                    </a:p>
                    <a:p>
                      <a:pPr marR="0" lvl="1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 dirty="0" smtClean="0"/>
                        <a:t>•</a:t>
                      </a:r>
                      <a:r>
                        <a:rPr lang="fr-FR" sz="9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Offre</a:t>
                      </a:r>
                      <a:r>
                        <a:rPr lang="fr-FR" sz="900" b="0" i="0" u="none" strike="noStrike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produit en </a:t>
                      </a:r>
                      <a:r>
                        <a:rPr lang="fr-FR" sz="900" b="1" i="0" u="none" strike="noStrike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architecture ouverte</a:t>
                      </a:r>
                      <a:endParaRPr lang="fr-FR" sz="900" b="1" i="0" u="none" strike="noStrike" cap="none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3204735"/>
                  </a:ext>
                </a:extLst>
              </a:tr>
              <a:tr h="611831">
                <a:tc>
                  <a:txBody>
                    <a:bodyPr/>
                    <a:lstStyle/>
                    <a:p>
                      <a:r>
                        <a:rPr lang="fr-FR" sz="900" dirty="0" smtClean="0"/>
                        <a:t>Optimisation de la relation</a:t>
                      </a:r>
                      <a:r>
                        <a:rPr lang="fr-FR" sz="900" baseline="0" dirty="0" smtClean="0"/>
                        <a:t> client au sein d’un outil unique</a:t>
                      </a:r>
                      <a:endParaRPr lang="fr-FR" sz="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/>
                        <a:t>•</a:t>
                      </a:r>
                      <a:r>
                        <a:rPr lang="fr-FR" sz="900" u="none" strike="noStrike" cap="none" dirty="0" smtClean="0">
                          <a:sym typeface="Arial"/>
                        </a:rPr>
                        <a:t>Mise en place et </a:t>
                      </a:r>
                      <a:r>
                        <a:rPr lang="fr-FR" sz="900" b="1" u="none" strike="noStrike" cap="none" dirty="0" smtClean="0">
                          <a:sym typeface="Arial"/>
                        </a:rPr>
                        <a:t>suivi d’opérations commerciales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/>
                        <a:t>•</a:t>
                      </a:r>
                      <a:r>
                        <a:rPr lang="fr-FR" sz="900" u="none" strike="noStrike" cap="none" dirty="0" smtClean="0">
                          <a:sym typeface="Arial"/>
                        </a:rPr>
                        <a:t>Mise à disposition </a:t>
                      </a:r>
                      <a:r>
                        <a:rPr lang="fr-FR" sz="900" b="1" u="none" strike="noStrike" cap="none" dirty="0" smtClean="0">
                          <a:sym typeface="Arial"/>
                        </a:rPr>
                        <a:t>d’indicateurs de pilotage </a:t>
                      </a:r>
                      <a:r>
                        <a:rPr lang="fr-FR" sz="900" u="none" strike="noStrike" cap="none" dirty="0" smtClean="0">
                          <a:sym typeface="Arial"/>
                        </a:rPr>
                        <a:t>de l’activité commerciale et </a:t>
                      </a:r>
                      <a:r>
                        <a:rPr lang="fr-FR" sz="900" b="1" u="none" strike="noStrike" cap="none" dirty="0" smtClean="0">
                          <a:sym typeface="Arial"/>
                        </a:rPr>
                        <a:t>d’alertes conformité</a:t>
                      </a:r>
                    </a:p>
                    <a:p>
                      <a: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 dirty="0" smtClean="0"/>
                        <a:t>•</a:t>
                      </a:r>
                      <a:r>
                        <a:rPr lang="fr-FR" sz="900" u="none" strike="noStrike" cap="none" dirty="0" smtClean="0">
                          <a:sym typeface="Arial"/>
                        </a:rPr>
                        <a:t>Outil de </a:t>
                      </a:r>
                      <a:r>
                        <a:rPr lang="fr-FR" sz="900" b="1" u="none" strike="noStrike" cap="none" dirty="0" smtClean="0">
                          <a:sym typeface="Arial"/>
                        </a:rPr>
                        <a:t>requête intégré</a:t>
                      </a:r>
                      <a:endParaRPr lang="fr-FR" sz="900" b="1" i="0" u="none" strike="noStrike" cap="none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223716"/>
                  </a:ext>
                </a:extLst>
              </a:tr>
              <a:tr h="31724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cap="non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  <a:sym typeface="Arial"/>
                        </a:rPr>
                        <a:t>MoneyPitch, un agrégateur de compte au service de la relation client et qui constitue un levier de conquête pour la Banque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45233"/>
                  </a:ext>
                </a:extLst>
              </a:tr>
              <a:tr h="770454">
                <a:tc>
                  <a:txBody>
                    <a:bodyPr/>
                    <a:lstStyle/>
                    <a:p>
                      <a:r>
                        <a:rPr lang="fr-FR" sz="900" dirty="0" smtClean="0"/>
                        <a:t>Amélioration de la satisfaction client</a:t>
                      </a:r>
                      <a:endParaRPr lang="fr-FR" sz="9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 smtClean="0"/>
                        <a:t>•Obtention d’une </a:t>
                      </a:r>
                      <a:r>
                        <a:rPr lang="fr-FR" sz="900" b="1" dirty="0" smtClean="0"/>
                        <a:t>vision 360° </a:t>
                      </a:r>
                      <a:r>
                        <a:rPr lang="fr-FR" sz="900" dirty="0" smtClean="0"/>
                        <a:t>de son patrimoine financier, permettant une </a:t>
                      </a:r>
                      <a:r>
                        <a:rPr lang="fr-FR" sz="900" b="1" dirty="0" smtClean="0"/>
                        <a:t>amélioration du conseil </a:t>
                      </a:r>
                      <a:r>
                        <a:rPr lang="fr-FR" sz="900" dirty="0" smtClean="0"/>
                        <a:t>du banquier privé </a:t>
                      </a:r>
                    </a:p>
                    <a:p>
                      <a:r>
                        <a:rPr lang="fr-FR" sz="900" dirty="0" smtClean="0"/>
                        <a:t>•</a:t>
                      </a:r>
                      <a:r>
                        <a:rPr lang="fr-FR" sz="900" b="1" dirty="0" smtClean="0"/>
                        <a:t>Réduction des délais </a:t>
                      </a:r>
                      <a:r>
                        <a:rPr lang="fr-FR" sz="900" dirty="0" smtClean="0"/>
                        <a:t>de réponse en matière de demande de </a:t>
                      </a:r>
                      <a:r>
                        <a:rPr lang="fr-FR" sz="900" b="1" dirty="0" smtClean="0"/>
                        <a:t>crédit</a:t>
                      </a:r>
                      <a:endParaRPr lang="fr-FR" sz="900" dirty="0" smtClean="0"/>
                    </a:p>
                    <a:p>
                      <a:r>
                        <a:rPr lang="fr-FR" sz="900" dirty="0" smtClean="0"/>
                        <a:t>•</a:t>
                      </a:r>
                      <a:r>
                        <a:rPr lang="fr-FR" sz="900" b="1" dirty="0" smtClean="0"/>
                        <a:t>Sécurisation </a:t>
                      </a:r>
                      <a:r>
                        <a:rPr lang="fr-FR" sz="900" b="0" dirty="0" smtClean="0"/>
                        <a:t>des documents </a:t>
                      </a:r>
                      <a:r>
                        <a:rPr lang="fr-FR" sz="900" dirty="0" smtClean="0"/>
                        <a:t>partagés</a:t>
                      </a:r>
                      <a:r>
                        <a:rPr lang="fr-FR" sz="900" baseline="0" dirty="0" smtClean="0"/>
                        <a:t> </a:t>
                      </a:r>
                      <a:r>
                        <a:rPr lang="fr-FR" sz="900" dirty="0" smtClean="0"/>
                        <a:t>grâce au coffre-fort numérique </a:t>
                      </a:r>
                      <a:endParaRPr lang="fr-FR" sz="900" b="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361275"/>
                  </a:ext>
                </a:extLst>
              </a:tr>
              <a:tr h="611831">
                <a:tc>
                  <a:txBody>
                    <a:bodyPr/>
                    <a:lstStyle/>
                    <a:p>
                      <a:r>
                        <a:rPr lang="fr-FR" sz="900" dirty="0" smtClean="0"/>
                        <a:t>Levier</a:t>
                      </a:r>
                      <a:r>
                        <a:rPr lang="fr-FR" sz="900" baseline="0" dirty="0" smtClean="0"/>
                        <a:t> de conquête</a:t>
                      </a:r>
                      <a:endParaRPr lang="fr-FR" sz="9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 smtClean="0"/>
                        <a:t>•Positionnement naturel du banquier privé en </a:t>
                      </a:r>
                      <a:r>
                        <a:rPr lang="fr-FR" sz="900" b="1" dirty="0" smtClean="0"/>
                        <a:t>banquier principal de la relation </a:t>
                      </a:r>
                    </a:p>
                    <a:p>
                      <a:r>
                        <a:rPr lang="fr-FR" sz="900" dirty="0" smtClean="0"/>
                        <a:t>•</a:t>
                      </a:r>
                      <a:r>
                        <a:rPr lang="fr-FR" sz="900" b="1" dirty="0" smtClean="0"/>
                        <a:t>Conquête sur des avoirs à la concurrence</a:t>
                      </a:r>
                      <a:r>
                        <a:rPr lang="fr-FR" sz="900" dirty="0" smtClean="0"/>
                        <a:t>, mais également </a:t>
                      </a:r>
                      <a:r>
                        <a:rPr lang="fr-FR" sz="900" b="1" dirty="0" smtClean="0"/>
                        <a:t>en défense sur des retraits éventuels des avoirs « maison »</a:t>
                      </a:r>
                      <a:endParaRPr lang="fr-FR" sz="9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180334"/>
                  </a:ext>
                </a:extLst>
              </a:tr>
            </a:tbl>
          </a:graphicData>
        </a:graphic>
      </p:graphicFrame>
      <p:sp>
        <p:nvSpPr>
          <p:cNvPr id="204" name="Shape 190"/>
          <p:cNvSpPr txBox="1">
            <a:spLocks/>
          </p:cNvSpPr>
          <p:nvPr/>
        </p:nvSpPr>
        <p:spPr>
          <a:xfrm>
            <a:off x="8417904" y="2514835"/>
            <a:ext cx="595409" cy="14548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algn="ctr">
              <a:lnSpc>
                <a:spcPts val="1300"/>
              </a:lnSpc>
            </a:pPr>
            <a:endParaRPr lang="en" sz="700" cap="none" dirty="0" smtClean="0">
              <a:solidFill>
                <a:schemeClr val="bg1">
                  <a:lumMod val="50000"/>
                </a:schemeClr>
              </a:solidFill>
              <a:latin typeface="+mj-lt"/>
              <a:ea typeface="Cabin"/>
              <a:cs typeface="Cabin"/>
              <a:sym typeface="Cabin"/>
            </a:endParaRPr>
          </a:p>
        </p:txBody>
      </p:sp>
      <p:grpSp>
        <p:nvGrpSpPr>
          <p:cNvPr id="100" name="Groupe 99"/>
          <p:cNvGrpSpPr/>
          <p:nvPr/>
        </p:nvGrpSpPr>
        <p:grpSpPr>
          <a:xfrm>
            <a:off x="723381" y="3213217"/>
            <a:ext cx="959768" cy="932085"/>
            <a:chOff x="686451" y="3263412"/>
            <a:chExt cx="959768" cy="932085"/>
          </a:xfrm>
        </p:grpSpPr>
        <p:sp>
          <p:nvSpPr>
            <p:cNvPr id="101" name="Ellipse 100"/>
            <p:cNvSpPr/>
            <p:nvPr/>
          </p:nvSpPr>
          <p:spPr>
            <a:xfrm>
              <a:off x="686451" y="3263412"/>
              <a:ext cx="959768" cy="93208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>
                <a:solidFill>
                  <a:schemeClr val="bg1"/>
                </a:solidFill>
              </a:endParaRPr>
            </a:p>
          </p:txBody>
        </p:sp>
        <p:pic>
          <p:nvPicPr>
            <p:cNvPr id="102" name="Image 10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2379" y="3683718"/>
              <a:ext cx="747911" cy="91471"/>
            </a:xfrm>
            <a:prstGeom prst="rect">
              <a:avLst/>
            </a:prstGeom>
          </p:spPr>
        </p:pic>
      </p:grpSp>
      <p:sp>
        <p:nvSpPr>
          <p:cNvPr id="103" name="Arc plein 102"/>
          <p:cNvSpPr/>
          <p:nvPr/>
        </p:nvSpPr>
        <p:spPr>
          <a:xfrm rot="14488480">
            <a:off x="904055" y="1696608"/>
            <a:ext cx="1296000" cy="1080000"/>
          </a:xfrm>
          <a:prstGeom prst="blockArc">
            <a:avLst>
              <a:gd name="adj1" fmla="val 17337576"/>
              <a:gd name="adj2" fmla="val 19656635"/>
              <a:gd name="adj3" fmla="val 5172"/>
            </a:avLst>
          </a:prstGeom>
          <a:solidFill>
            <a:srgbClr val="00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104" name="Groupe 103"/>
          <p:cNvGrpSpPr/>
          <p:nvPr/>
        </p:nvGrpSpPr>
        <p:grpSpPr>
          <a:xfrm>
            <a:off x="528210" y="1474425"/>
            <a:ext cx="1297547" cy="1260121"/>
            <a:chOff x="586685" y="1563638"/>
            <a:chExt cx="1297547" cy="1260121"/>
          </a:xfrm>
        </p:grpSpPr>
        <p:sp>
          <p:nvSpPr>
            <p:cNvPr id="105" name="Ellipse 104"/>
            <p:cNvSpPr/>
            <p:nvPr/>
          </p:nvSpPr>
          <p:spPr>
            <a:xfrm>
              <a:off x="586685" y="1563638"/>
              <a:ext cx="1297547" cy="1260121"/>
            </a:xfrm>
            <a:prstGeom prst="ellipse">
              <a:avLst/>
            </a:prstGeom>
            <a:solidFill>
              <a:srgbClr val="00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O</a:t>
              </a:r>
              <a:r>
                <a:rPr lang="fr-FR" sz="1050" dirty="0" smtClean="0">
                  <a:solidFill>
                    <a:schemeClr val="bg1"/>
                  </a:solidFill>
                </a:rPr>
                <a:t>2</a:t>
              </a:r>
              <a:r>
                <a:rPr lang="fr-FR" dirty="0" smtClean="0">
                  <a:solidFill>
                    <a:schemeClr val="bg1"/>
                  </a:solidFill>
                </a:rPr>
                <a:t>S</a:t>
              </a:r>
              <a:endParaRPr lang="fr-FR" sz="1600" dirty="0">
                <a:solidFill>
                  <a:schemeClr val="bg1"/>
                </a:solidFill>
              </a:endParaRPr>
            </a:p>
          </p:txBody>
        </p:sp>
        <p:sp>
          <p:nvSpPr>
            <p:cNvPr id="106" name="ZoneTexte 105"/>
            <p:cNvSpPr txBox="1"/>
            <p:nvPr/>
          </p:nvSpPr>
          <p:spPr>
            <a:xfrm>
              <a:off x="784363" y="1567693"/>
              <a:ext cx="902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accent4">
                      <a:lumMod val="50000"/>
                    </a:schemeClr>
                  </a:solidFill>
                </a:rPr>
                <a:t>Parcours en investissement</a:t>
              </a:r>
              <a:endParaRPr lang="fr-FR" sz="7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07" name="ZoneTexte 106"/>
            <p:cNvSpPr txBox="1"/>
            <p:nvPr/>
          </p:nvSpPr>
          <p:spPr>
            <a:xfrm rot="5400000">
              <a:off x="1283162" y="2073888"/>
              <a:ext cx="90218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accent4">
                      <a:lumMod val="50000"/>
                    </a:schemeClr>
                  </a:solidFill>
                </a:rPr>
                <a:t>CRM</a:t>
              </a:r>
              <a:endParaRPr lang="fr-FR" sz="7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08" name="ZoneTexte 107"/>
            <p:cNvSpPr txBox="1"/>
            <p:nvPr/>
          </p:nvSpPr>
          <p:spPr>
            <a:xfrm rot="16200000">
              <a:off x="281382" y="2093670"/>
              <a:ext cx="90218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accent4">
                      <a:lumMod val="50000"/>
                    </a:schemeClr>
                  </a:solidFill>
                </a:rPr>
                <a:t>Pilotage</a:t>
              </a:r>
              <a:endParaRPr lang="fr-FR" sz="7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09" name="ZoneTexte 108"/>
            <p:cNvSpPr txBox="1"/>
            <p:nvPr/>
          </p:nvSpPr>
          <p:spPr>
            <a:xfrm>
              <a:off x="840723" y="2476019"/>
              <a:ext cx="7153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b="1" dirty="0">
                  <a:solidFill>
                    <a:schemeClr val="accent4">
                      <a:lumMod val="50000"/>
                    </a:schemeClr>
                  </a:solidFill>
                </a:rPr>
                <a:t>suivi </a:t>
              </a:r>
              <a:r>
                <a:rPr lang="fr-FR" sz="700" b="1" dirty="0" smtClean="0">
                  <a:solidFill>
                    <a:schemeClr val="accent4">
                      <a:lumMod val="50000"/>
                    </a:schemeClr>
                  </a:solidFill>
                </a:rPr>
                <a:t>commercial</a:t>
              </a:r>
              <a:endParaRPr lang="fr-FR" sz="7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10" name="Flèche courbée vers le haut 109"/>
          <p:cNvSpPr/>
          <p:nvPr/>
        </p:nvSpPr>
        <p:spPr>
          <a:xfrm rot="5400000">
            <a:off x="-203520" y="2966642"/>
            <a:ext cx="1174110" cy="295463"/>
          </a:xfrm>
          <a:prstGeom prst="curvedUpArrow">
            <a:avLst>
              <a:gd name="adj1" fmla="val 2997"/>
              <a:gd name="adj2" fmla="val 44662"/>
              <a:gd name="adj3" fmla="val 12427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1" name="Flèche courbée vers le haut 110"/>
          <p:cNvSpPr/>
          <p:nvPr/>
        </p:nvSpPr>
        <p:spPr>
          <a:xfrm rot="16200000">
            <a:off x="1406940" y="2944471"/>
            <a:ext cx="1174110" cy="295463"/>
          </a:xfrm>
          <a:prstGeom prst="curvedUpArrow">
            <a:avLst>
              <a:gd name="adj1" fmla="val 2997"/>
              <a:gd name="adj2" fmla="val 44662"/>
              <a:gd name="adj3" fmla="val 12427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2" name="ZoneTexte 111"/>
          <p:cNvSpPr txBox="1"/>
          <p:nvPr/>
        </p:nvSpPr>
        <p:spPr>
          <a:xfrm>
            <a:off x="1352426" y="286208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b="1" dirty="0" smtClean="0">
                <a:solidFill>
                  <a:schemeClr val="accent4">
                    <a:lumMod val="50000"/>
                  </a:schemeClr>
                </a:solidFill>
              </a:rPr>
              <a:t>Partage des données sur les contrats externes</a:t>
            </a:r>
            <a:endParaRPr lang="fr-FR" sz="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3" name="ZoneTexte 112"/>
          <p:cNvSpPr txBox="1"/>
          <p:nvPr/>
        </p:nvSpPr>
        <p:spPr>
          <a:xfrm>
            <a:off x="152127" y="2859127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b="1" dirty="0" smtClean="0">
                <a:solidFill>
                  <a:srgbClr val="009284"/>
                </a:solidFill>
              </a:rPr>
              <a:t>Amélioration de la relation avec le client</a:t>
            </a:r>
            <a:endParaRPr lang="fr-FR" sz="600" b="1" dirty="0">
              <a:solidFill>
                <a:srgbClr val="0092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16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à coins arrondis 34"/>
          <p:cNvSpPr/>
          <p:nvPr/>
        </p:nvSpPr>
        <p:spPr>
          <a:xfrm>
            <a:off x="341667" y="1419622"/>
            <a:ext cx="2160240" cy="2808312"/>
          </a:xfrm>
          <a:prstGeom prst="roundRect">
            <a:avLst/>
          </a:prstGeom>
          <a:solidFill>
            <a:schemeClr val="accent1">
              <a:lumMod val="20000"/>
              <a:lumOff val="80000"/>
              <a:alpha val="1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Rectangle à coins arrondis 35"/>
          <p:cNvSpPr/>
          <p:nvPr/>
        </p:nvSpPr>
        <p:spPr>
          <a:xfrm>
            <a:off x="2501907" y="1419622"/>
            <a:ext cx="2016224" cy="2808312"/>
          </a:xfrm>
          <a:prstGeom prst="roundRect">
            <a:avLst/>
          </a:prstGeom>
          <a:solidFill>
            <a:schemeClr val="accent1">
              <a:lumMod val="40000"/>
              <a:lumOff val="60000"/>
              <a:alpha val="1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Rectangle à coins arrondis 36"/>
          <p:cNvSpPr/>
          <p:nvPr/>
        </p:nvSpPr>
        <p:spPr>
          <a:xfrm>
            <a:off x="4518131" y="1419622"/>
            <a:ext cx="4139506" cy="2808312"/>
          </a:xfrm>
          <a:prstGeom prst="roundRect">
            <a:avLst/>
          </a:prstGeom>
          <a:solidFill>
            <a:schemeClr val="accent1">
              <a:lumMod val="60000"/>
              <a:lumOff val="40000"/>
              <a:alpha val="1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1. Chronologie de la décision</a:t>
            </a:r>
            <a:endParaRPr lang="fr-FR" dirty="0"/>
          </a:p>
        </p:txBody>
      </p:sp>
      <p:graphicFrame>
        <p:nvGraphicFramePr>
          <p:cNvPr id="34" name="Espace réservé du contenu 3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689464386"/>
              </p:ext>
            </p:extLst>
          </p:nvPr>
        </p:nvGraphicFramePr>
        <p:xfrm>
          <a:off x="413749" y="808038"/>
          <a:ext cx="8388350" cy="3887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8" name="ZoneTexte 37"/>
          <p:cNvSpPr txBox="1"/>
          <p:nvPr/>
        </p:nvSpPr>
        <p:spPr>
          <a:xfrm>
            <a:off x="557691" y="1087038"/>
            <a:ext cx="1428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1. Appel d’Offre</a:t>
            </a:r>
            <a:endParaRPr lang="fr-FR" dirty="0"/>
          </a:p>
        </p:txBody>
      </p:sp>
      <p:sp>
        <p:nvSpPr>
          <p:cNvPr id="39" name="ZoneTexte 38"/>
          <p:cNvSpPr txBox="1"/>
          <p:nvPr/>
        </p:nvSpPr>
        <p:spPr>
          <a:xfrm>
            <a:off x="2645923" y="1087038"/>
            <a:ext cx="17876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  <a:r>
              <a:rPr lang="fr-FR" dirty="0" smtClean="0"/>
              <a:t>. Validation Produit</a:t>
            </a:r>
            <a:endParaRPr lang="fr-FR" dirty="0"/>
          </a:p>
        </p:txBody>
      </p:sp>
      <p:sp>
        <p:nvSpPr>
          <p:cNvPr id="40" name="ZoneTexte 39"/>
          <p:cNvSpPr txBox="1"/>
          <p:nvPr/>
        </p:nvSpPr>
        <p:spPr>
          <a:xfrm>
            <a:off x="4734155" y="1087038"/>
            <a:ext cx="3348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3. Déploiement dans les établissements</a:t>
            </a:r>
            <a:endParaRPr lang="fr-FR" dirty="0"/>
          </a:p>
        </p:txBody>
      </p:sp>
      <p:pic>
        <p:nvPicPr>
          <p:cNvPr id="42" name="Image 4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6343">
            <a:off x="971359" y="3341015"/>
            <a:ext cx="465172" cy="309551"/>
          </a:xfrm>
          <a:prstGeom prst="rect">
            <a:avLst/>
          </a:prstGeom>
        </p:spPr>
      </p:pic>
      <p:graphicFrame>
        <p:nvGraphicFramePr>
          <p:cNvPr id="45" name="Diagramme 44"/>
          <p:cNvGraphicFramePr/>
          <p:nvPr>
            <p:extLst>
              <p:ext uri="{D42A27DB-BD31-4B8C-83A1-F6EECF244321}">
                <p14:modId xmlns:p14="http://schemas.microsoft.com/office/powerpoint/2010/main" val="830122397"/>
              </p:ext>
            </p:extLst>
          </p:nvPr>
        </p:nvGraphicFramePr>
        <p:xfrm>
          <a:off x="-307709" y="2873697"/>
          <a:ext cx="2458277" cy="1040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41" name="Image 4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6343">
            <a:off x="502348" y="3203648"/>
            <a:ext cx="380328" cy="38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87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782511" y="2643758"/>
            <a:ext cx="6228000" cy="95526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3600629" y="1197039"/>
            <a:ext cx="567000" cy="216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900" b="1" kern="1200" dirty="0">
                <a:solidFill>
                  <a:srgbClr val="FFFFFF"/>
                </a:solidFill>
                <a:latin typeface="Arial Narrow" panose="020B0606020202030204" pitchFamily="34" charset="0"/>
              </a:rPr>
              <a:t>Cible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4248701" y="1197039"/>
            <a:ext cx="783000" cy="216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900" b="1" kern="1200" dirty="0">
                <a:solidFill>
                  <a:srgbClr val="FFFFFF"/>
                </a:solidFill>
                <a:latin typeface="Arial Narrow" panose="020B0606020202030204" pitchFamily="34" charset="0"/>
              </a:rPr>
              <a:t>Objectif</a:t>
            </a:r>
          </a:p>
        </p:txBody>
      </p:sp>
      <p:sp>
        <p:nvSpPr>
          <p:cNvPr id="15" name="Rectangle à coins arrondis 14"/>
          <p:cNvSpPr/>
          <p:nvPr/>
        </p:nvSpPr>
        <p:spPr>
          <a:xfrm>
            <a:off x="7221434" y="1197039"/>
            <a:ext cx="729000" cy="216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900" b="1" kern="1200" dirty="0">
                <a:solidFill>
                  <a:srgbClr val="FFFFFF"/>
                </a:solidFill>
                <a:latin typeface="Arial Narrow" panose="020B0606020202030204" pitchFamily="34" charset="0"/>
              </a:rPr>
              <a:t>Contact</a:t>
            </a:r>
          </a:p>
        </p:txBody>
      </p:sp>
      <p:sp>
        <p:nvSpPr>
          <p:cNvPr id="16" name="Rectangle à coins arrondis 15"/>
          <p:cNvSpPr/>
          <p:nvPr/>
        </p:nvSpPr>
        <p:spPr>
          <a:xfrm>
            <a:off x="5110458" y="1197039"/>
            <a:ext cx="1361366" cy="216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900" b="1" kern="1200" dirty="0">
                <a:solidFill>
                  <a:srgbClr val="FFFFFF"/>
                </a:solidFill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Rectangle à coins arrondis 16"/>
          <p:cNvSpPr/>
          <p:nvPr/>
        </p:nvSpPr>
        <p:spPr>
          <a:xfrm>
            <a:off x="6538792" y="1197039"/>
            <a:ext cx="597449" cy="216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900" b="1" kern="1200" dirty="0">
                <a:solidFill>
                  <a:srgbClr val="FFFFFF"/>
                </a:solidFill>
                <a:latin typeface="Arial Narrow" panose="020B0606020202030204" pitchFamily="34" charset="0"/>
              </a:rPr>
              <a:t>Coût</a:t>
            </a:r>
          </a:p>
        </p:txBody>
      </p:sp>
      <p:sp>
        <p:nvSpPr>
          <p:cNvPr id="41" name="Rectangle à coins arrondis 40"/>
          <p:cNvSpPr/>
          <p:nvPr/>
        </p:nvSpPr>
        <p:spPr>
          <a:xfrm>
            <a:off x="2771800" y="1454854"/>
            <a:ext cx="6228000" cy="127786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3600629" y="1482316"/>
            <a:ext cx="567000" cy="59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Admin.</a:t>
            </a:r>
          </a:p>
        </p:txBody>
      </p:sp>
      <p:sp>
        <p:nvSpPr>
          <p:cNvPr id="20" name="Rectangle à coins arrondis 19"/>
          <p:cNvSpPr/>
          <p:nvPr/>
        </p:nvSpPr>
        <p:spPr>
          <a:xfrm>
            <a:off x="3611494" y="2868392"/>
            <a:ext cx="567000" cy="59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Banquiers Privés</a:t>
            </a:r>
          </a:p>
        </p:txBody>
      </p:sp>
      <p:sp>
        <p:nvSpPr>
          <p:cNvPr id="42" name="Rectangle à coins arrondis 41"/>
          <p:cNvSpPr/>
          <p:nvPr/>
        </p:nvSpPr>
        <p:spPr>
          <a:xfrm>
            <a:off x="2801988" y="3579861"/>
            <a:ext cx="6228000" cy="1287689"/>
          </a:xfrm>
          <a:prstGeom prst="round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 dirty="0"/>
          </a:p>
        </p:txBody>
      </p:sp>
      <p:sp>
        <p:nvSpPr>
          <p:cNvPr id="22" name="Rectangle à coins arrondis 21"/>
          <p:cNvSpPr/>
          <p:nvPr/>
        </p:nvSpPr>
        <p:spPr>
          <a:xfrm>
            <a:off x="3631202" y="4126245"/>
            <a:ext cx="567000" cy="675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Directeurs Banque Privée </a:t>
            </a:r>
          </a:p>
          <a:p>
            <a:pPr algn="ctr" defTabSz="685800">
              <a:defRPr/>
            </a:pPr>
            <a:r>
              <a:rPr lang="fr-FR" sz="675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&amp; Admin.</a:t>
            </a:r>
          </a:p>
        </p:txBody>
      </p:sp>
      <p:sp>
        <p:nvSpPr>
          <p:cNvPr id="23" name="Rectangle à coins arrondis 22"/>
          <p:cNvSpPr/>
          <p:nvPr/>
        </p:nvSpPr>
        <p:spPr>
          <a:xfrm>
            <a:off x="4248701" y="1482316"/>
            <a:ext cx="783000" cy="59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Accompagnement opérationnel dans le cadre du déploiement uniquement</a:t>
            </a:r>
          </a:p>
        </p:txBody>
      </p:sp>
      <p:sp>
        <p:nvSpPr>
          <p:cNvPr id="24" name="Rectangle à coins arrondis 23"/>
          <p:cNvSpPr/>
          <p:nvPr/>
        </p:nvSpPr>
        <p:spPr>
          <a:xfrm>
            <a:off x="4259566" y="2868392"/>
            <a:ext cx="783000" cy="59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Appropriation de l’outil</a:t>
            </a:r>
          </a:p>
        </p:txBody>
      </p:sp>
      <p:sp>
        <p:nvSpPr>
          <p:cNvPr id="26" name="Rectangle à coins arrondis 25"/>
          <p:cNvSpPr/>
          <p:nvPr/>
        </p:nvSpPr>
        <p:spPr>
          <a:xfrm>
            <a:off x="4279274" y="4126245"/>
            <a:ext cx="783000" cy="675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Accompagnement opérationnel</a:t>
            </a:r>
          </a:p>
        </p:txBody>
      </p:sp>
      <p:sp>
        <p:nvSpPr>
          <p:cNvPr id="27" name="Rectangle à coins arrondis 26"/>
          <p:cNvSpPr/>
          <p:nvPr/>
        </p:nvSpPr>
        <p:spPr>
          <a:xfrm>
            <a:off x="5110458" y="1467068"/>
            <a:ext cx="1361366" cy="59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b="1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6 </a:t>
            </a:r>
            <a:r>
              <a:rPr lang="fr-FR" sz="675" b="1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blocs</a:t>
            </a:r>
            <a:endParaRPr lang="fr-FR" sz="675" b="1" kern="12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Rectangle à coins arrondis 27"/>
          <p:cNvSpPr/>
          <p:nvPr/>
        </p:nvSpPr>
        <p:spPr>
          <a:xfrm>
            <a:off x="5121322" y="2853144"/>
            <a:ext cx="1361366" cy="59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b="1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2 formations : </a:t>
            </a:r>
          </a:p>
          <a:p>
            <a:pPr defTabSz="685800">
              <a:defRPr/>
            </a:pPr>
            <a:r>
              <a:rPr lang="fr-FR" sz="675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-O2S/ MP : une relation client optimisée et conforme</a:t>
            </a:r>
          </a:p>
          <a:p>
            <a:pPr defTabSz="685800">
              <a:defRPr/>
            </a:pPr>
            <a:r>
              <a:rPr lang="fr-FR" sz="675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-PM/ MoneyPitch/ BigSynchro</a:t>
            </a:r>
          </a:p>
        </p:txBody>
      </p:sp>
      <p:sp>
        <p:nvSpPr>
          <p:cNvPr id="30" name="Rectangle à coins arrondis 29"/>
          <p:cNvSpPr/>
          <p:nvPr/>
        </p:nvSpPr>
        <p:spPr>
          <a:xfrm>
            <a:off x="5141031" y="4110997"/>
            <a:ext cx="1361366" cy="675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>
              <a:defRPr/>
            </a:pPr>
            <a:r>
              <a:rPr lang="fr-FR" sz="675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Spécifique, sur demande</a:t>
            </a:r>
            <a:endParaRPr lang="fr-FR" sz="675" kern="12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Rectangle à coins arrondis 30"/>
          <p:cNvSpPr/>
          <p:nvPr/>
        </p:nvSpPr>
        <p:spPr>
          <a:xfrm>
            <a:off x="6537002" y="1482316"/>
            <a:ext cx="576000" cy="59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Inclus dans le service</a:t>
            </a:r>
            <a:endParaRPr lang="fr-FR" sz="675" kern="12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Rectangle à coins arrondis 31"/>
          <p:cNvSpPr/>
          <p:nvPr/>
        </p:nvSpPr>
        <p:spPr>
          <a:xfrm>
            <a:off x="6547868" y="2868392"/>
            <a:ext cx="597449" cy="59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Payant</a:t>
            </a:r>
          </a:p>
          <a:p>
            <a:pPr algn="ctr" defTabSz="685800">
              <a:defRPr/>
            </a:pPr>
            <a:r>
              <a:rPr lang="fr-FR" sz="675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2230€/séance net de taxe</a:t>
            </a:r>
            <a:endParaRPr lang="fr-FR" sz="675" kern="1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Rectangle à coins arrondis 33"/>
          <p:cNvSpPr/>
          <p:nvPr/>
        </p:nvSpPr>
        <p:spPr>
          <a:xfrm>
            <a:off x="6567576" y="4126245"/>
            <a:ext cx="597449" cy="675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NA</a:t>
            </a:r>
          </a:p>
        </p:txBody>
      </p:sp>
      <p:sp>
        <p:nvSpPr>
          <p:cNvPr id="35" name="Rectangle à coins arrondis 34"/>
          <p:cNvSpPr/>
          <p:nvPr/>
        </p:nvSpPr>
        <p:spPr>
          <a:xfrm>
            <a:off x="7228721" y="1482316"/>
            <a:ext cx="729000" cy="59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Johanna Laurent &amp;</a:t>
            </a:r>
          </a:p>
          <a:p>
            <a:pPr algn="ctr" defTabSz="685800">
              <a:defRPr/>
            </a:pPr>
            <a:r>
              <a:rPr lang="fr-FR" sz="675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 François Régis Plagnol</a:t>
            </a:r>
          </a:p>
        </p:txBody>
      </p:sp>
      <p:sp>
        <p:nvSpPr>
          <p:cNvPr id="36" name="Rectangle à coins arrondis 35"/>
          <p:cNvSpPr/>
          <p:nvPr/>
        </p:nvSpPr>
        <p:spPr>
          <a:xfrm>
            <a:off x="7239586" y="2868392"/>
            <a:ext cx="729000" cy="59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François Régis Plagnol</a:t>
            </a:r>
          </a:p>
        </p:txBody>
      </p:sp>
      <p:sp>
        <p:nvSpPr>
          <p:cNvPr id="38" name="Rectangle à coins arrondis 37"/>
          <p:cNvSpPr/>
          <p:nvPr/>
        </p:nvSpPr>
        <p:spPr>
          <a:xfrm>
            <a:off x="7259294" y="4126245"/>
            <a:ext cx="729000" cy="675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Marion GEA</a:t>
            </a:r>
          </a:p>
        </p:txBody>
      </p:sp>
      <p:sp>
        <p:nvSpPr>
          <p:cNvPr id="44" name="Rectangle à coins arrondis 43"/>
          <p:cNvSpPr/>
          <p:nvPr/>
        </p:nvSpPr>
        <p:spPr>
          <a:xfrm>
            <a:off x="2679565" y="386226"/>
            <a:ext cx="6212915" cy="64207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8588" indent="-128588" defTabSz="685800">
              <a:buFont typeface="Arial" panose="020B0604020202020204" pitchFamily="34" charset="0"/>
              <a:buChar char="•"/>
              <a:defRPr/>
            </a:pPr>
            <a:r>
              <a:rPr lang="fr-FR" sz="105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Encore </a:t>
            </a:r>
            <a:r>
              <a:rPr lang="fr-FR" sz="1050" b="1" dirty="0">
                <a:solidFill>
                  <a:srgbClr val="FF0000"/>
                </a:solidFill>
                <a:latin typeface="Arial Narrow" panose="020B0606020202030204" pitchFamily="34" charset="0"/>
              </a:rPr>
              <a:t>trop peu utilisé </a:t>
            </a:r>
            <a:r>
              <a:rPr lang="fr-FR" sz="1050" dirty="0">
                <a:solidFill>
                  <a:srgbClr val="FF0000"/>
                </a:solidFill>
                <a:latin typeface="Arial Narrow" panose="020B0606020202030204" pitchFamily="34" charset="0"/>
              </a:rPr>
              <a:t>en ce qui concerne la formation des banquiers privés </a:t>
            </a:r>
            <a:endParaRPr lang="fr-FR" sz="1050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128588" indent="-128588" defTabSz="685800">
              <a:buFont typeface="Arial" panose="020B0604020202020204" pitchFamily="34" charset="0"/>
              <a:buChar char="•"/>
              <a:defRPr/>
            </a:pPr>
            <a:r>
              <a:rPr lang="fr-FR" sz="1050" b="1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Un nouveau dispositif d’accompagnement en 2020 adapté au niveau de maturité des CE sur O2S/MP</a:t>
            </a:r>
            <a:endParaRPr lang="fr-FR" sz="1050" kern="1200" dirty="0">
              <a:solidFill>
                <a:srgbClr val="00B050"/>
              </a:solidFill>
              <a:latin typeface="Arial Narrow" panose="020B0606020202030204" pitchFamily="34" charset="0"/>
            </a:endParaRPr>
          </a:p>
        </p:txBody>
      </p:sp>
      <p:sp>
        <p:nvSpPr>
          <p:cNvPr id="51" name="Rectangle à coins arrondis 50"/>
          <p:cNvSpPr/>
          <p:nvPr/>
        </p:nvSpPr>
        <p:spPr>
          <a:xfrm>
            <a:off x="3609833" y="2132273"/>
            <a:ext cx="567000" cy="59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Admin.&amp; Banquiers priv</a:t>
            </a:r>
            <a:r>
              <a:rPr lang="fr-FR" sz="675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és</a:t>
            </a:r>
            <a:endParaRPr lang="fr-FR" sz="675" kern="12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2" name="Rectangle à coins arrondis 51"/>
          <p:cNvSpPr/>
          <p:nvPr/>
        </p:nvSpPr>
        <p:spPr>
          <a:xfrm>
            <a:off x="4257905" y="2132273"/>
            <a:ext cx="783000" cy="59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sz="675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Appropriation de l’outil</a:t>
            </a:r>
          </a:p>
        </p:txBody>
      </p:sp>
      <p:sp>
        <p:nvSpPr>
          <p:cNvPr id="53" name="Rectangle à coins arrondis 52"/>
          <p:cNvSpPr/>
          <p:nvPr/>
        </p:nvSpPr>
        <p:spPr>
          <a:xfrm>
            <a:off x="5119662" y="2117024"/>
            <a:ext cx="1361366" cy="59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675" b="1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En fonction de la demande de la Caisse</a:t>
            </a:r>
            <a:endParaRPr lang="fr-FR" sz="675" b="1" kern="12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4" name="Rectangle à coins arrondis 53"/>
          <p:cNvSpPr/>
          <p:nvPr/>
        </p:nvSpPr>
        <p:spPr>
          <a:xfrm>
            <a:off x="6546206" y="2132273"/>
            <a:ext cx="576000" cy="59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Inclus dans le service</a:t>
            </a:r>
          </a:p>
        </p:txBody>
      </p:sp>
      <p:sp>
        <p:nvSpPr>
          <p:cNvPr id="55" name="Rectangle à coins arrondis 54"/>
          <p:cNvSpPr/>
          <p:nvPr/>
        </p:nvSpPr>
        <p:spPr>
          <a:xfrm>
            <a:off x="7237925" y="2132273"/>
            <a:ext cx="729000" cy="59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François Régis Plagnol</a:t>
            </a:r>
          </a:p>
        </p:txBody>
      </p:sp>
      <p:sp>
        <p:nvSpPr>
          <p:cNvPr id="56" name="Rectangle à coins arrondis 55"/>
          <p:cNvSpPr/>
          <p:nvPr/>
        </p:nvSpPr>
        <p:spPr>
          <a:xfrm>
            <a:off x="2808541" y="1197039"/>
            <a:ext cx="720000" cy="216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900" b="1" kern="1200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Formation</a:t>
            </a:r>
            <a:endParaRPr lang="fr-FR" sz="900" b="1" kern="12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57" name="Rectangle à coins arrondis 56"/>
          <p:cNvSpPr/>
          <p:nvPr/>
        </p:nvSpPr>
        <p:spPr>
          <a:xfrm>
            <a:off x="2832881" y="1478512"/>
            <a:ext cx="695660" cy="59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Accélérateur</a:t>
            </a:r>
            <a:endParaRPr lang="fr-FR" sz="675" kern="12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8" name="Rectangle à coins arrondis 57"/>
          <p:cNvSpPr/>
          <p:nvPr/>
        </p:nvSpPr>
        <p:spPr>
          <a:xfrm>
            <a:off x="2842200" y="2140882"/>
            <a:ext cx="695660" cy="59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WebEx MoneyPitch</a:t>
            </a:r>
            <a:endParaRPr lang="fr-FR" sz="675" kern="12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9" name="Rectangle à coins arrondis 58"/>
          <p:cNvSpPr/>
          <p:nvPr/>
        </p:nvSpPr>
        <p:spPr>
          <a:xfrm>
            <a:off x="2850654" y="2870241"/>
            <a:ext cx="695660" cy="59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Présentielle</a:t>
            </a:r>
            <a:endParaRPr lang="fr-FR" sz="675" kern="12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1" name="Rectangle à coins arrondis 60"/>
          <p:cNvSpPr/>
          <p:nvPr/>
        </p:nvSpPr>
        <p:spPr>
          <a:xfrm>
            <a:off x="2862055" y="4126246"/>
            <a:ext cx="695660" cy="675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Atelier</a:t>
            </a:r>
            <a:endParaRPr lang="fr-FR" sz="675" kern="12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2" name="Rectangle à coins arrondis 61"/>
          <p:cNvSpPr/>
          <p:nvPr/>
        </p:nvSpPr>
        <p:spPr>
          <a:xfrm>
            <a:off x="8035627" y="1196579"/>
            <a:ext cx="900000" cy="216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900" b="1" kern="1200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Mise en oeuvre</a:t>
            </a:r>
            <a:endParaRPr lang="fr-FR" sz="900" b="1" kern="12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64" name="Rectangle à coins arrondis 63"/>
          <p:cNvSpPr/>
          <p:nvPr/>
        </p:nvSpPr>
        <p:spPr>
          <a:xfrm>
            <a:off x="8035627" y="1485069"/>
            <a:ext cx="900000" cy="59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7 accélérateurs </a:t>
            </a:r>
          </a:p>
          <a:p>
            <a:pPr algn="ctr" defTabSz="685800">
              <a:defRPr/>
            </a:pPr>
            <a:r>
              <a:rPr lang="fr-FR" sz="675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A distance</a:t>
            </a:r>
            <a:endParaRPr lang="fr-FR" sz="675" kern="12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5" name="Rectangle à coins arrondis 64"/>
          <p:cNvSpPr/>
          <p:nvPr/>
        </p:nvSpPr>
        <p:spPr>
          <a:xfrm>
            <a:off x="8035627" y="2871145"/>
            <a:ext cx="900000" cy="59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2 journées </a:t>
            </a:r>
          </a:p>
          <a:p>
            <a:pPr algn="ctr" defTabSz="685800">
              <a:defRPr/>
            </a:pPr>
            <a:r>
              <a:rPr lang="fr-FR" sz="675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En présentiel</a:t>
            </a:r>
          </a:p>
          <a:p>
            <a:pPr algn="ctr" defTabSz="685800">
              <a:defRPr/>
            </a:pPr>
            <a:r>
              <a:rPr lang="fr-FR" sz="675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Max 10 apprenants / séance</a:t>
            </a:r>
            <a:endParaRPr lang="fr-FR" sz="675" kern="12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7" name="Rectangle à coins arrondis 66"/>
          <p:cNvSpPr/>
          <p:nvPr/>
        </p:nvSpPr>
        <p:spPr>
          <a:xfrm>
            <a:off x="8035627" y="4128998"/>
            <a:ext cx="900000" cy="675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>
              <a:defRPr/>
            </a:pPr>
            <a:r>
              <a:rPr lang="fr-FR" sz="675" kern="120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Spécifique, sur demande</a:t>
            </a:r>
            <a:endParaRPr lang="fr-FR" sz="675" kern="12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8" name="Rectangle à coins arrondis 67"/>
          <p:cNvSpPr/>
          <p:nvPr/>
        </p:nvSpPr>
        <p:spPr>
          <a:xfrm>
            <a:off x="8035627" y="2135026"/>
            <a:ext cx="900000" cy="59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1 séance </a:t>
            </a:r>
          </a:p>
          <a:p>
            <a:pPr algn="ctr" defTabSz="685800">
              <a:defRPr/>
            </a:pPr>
            <a:r>
              <a:rPr lang="fr-FR" sz="675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A distance</a:t>
            </a:r>
            <a:endParaRPr lang="fr-FR" sz="675" kern="12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9" name="Rectangle à coins arrondis 68"/>
          <p:cNvSpPr/>
          <p:nvPr/>
        </p:nvSpPr>
        <p:spPr>
          <a:xfrm>
            <a:off x="2816179" y="917771"/>
            <a:ext cx="6101597" cy="216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900" b="1" kern="1200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ACCOMPAGNEMENT</a:t>
            </a:r>
            <a:endParaRPr lang="fr-FR" sz="900" b="1" kern="12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72" name="Rectangle à coins arrondis 71"/>
          <p:cNvSpPr/>
          <p:nvPr/>
        </p:nvSpPr>
        <p:spPr>
          <a:xfrm>
            <a:off x="251521" y="1995686"/>
            <a:ext cx="2448272" cy="216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900" b="1" kern="1200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COMITOLOGIE </a:t>
            </a:r>
            <a:endParaRPr lang="fr-FR" sz="900" b="1" kern="12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73" name="Rectangle à coins arrondis 72"/>
          <p:cNvSpPr/>
          <p:nvPr/>
        </p:nvSpPr>
        <p:spPr>
          <a:xfrm>
            <a:off x="415763" y="573774"/>
            <a:ext cx="2284029" cy="41629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defTabSz="685800">
              <a:buFont typeface="Arial" panose="020B0604020202020204" pitchFamily="34" charset="0"/>
              <a:buChar char="•"/>
              <a:defRPr/>
            </a:pPr>
            <a:r>
              <a:rPr lang="fr-FR" sz="105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 PMO DEV (et 1 personne BPA)</a:t>
            </a:r>
          </a:p>
          <a:p>
            <a:pPr marL="171450" indent="-171450" defTabSz="685800">
              <a:buFont typeface="Arial" panose="020B0604020202020204" pitchFamily="34" charset="0"/>
              <a:buChar char="•"/>
              <a:defRPr/>
            </a:pPr>
            <a:r>
              <a:rPr lang="fr-FR" sz="1050" b="1" dirty="0">
                <a:solidFill>
                  <a:schemeClr val="tx1"/>
                </a:solidFill>
                <a:latin typeface="Arial Narrow" panose="020B0606020202030204" pitchFamily="34" charset="0"/>
              </a:rPr>
              <a:t>8</a:t>
            </a:r>
            <a:r>
              <a:rPr lang="fr-FR" sz="105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instances de gouvernance</a:t>
            </a:r>
            <a:endParaRPr lang="fr-FR" sz="1050" kern="1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74" name="Diagramme 73"/>
          <p:cNvGraphicFramePr/>
          <p:nvPr>
            <p:extLst/>
          </p:nvPr>
        </p:nvGraphicFramePr>
        <p:xfrm>
          <a:off x="-159207" y="2861579"/>
          <a:ext cx="3435063" cy="19815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3" name="Rectangle à coins arrondis 82"/>
          <p:cNvSpPr/>
          <p:nvPr/>
        </p:nvSpPr>
        <p:spPr>
          <a:xfrm>
            <a:off x="251521" y="970774"/>
            <a:ext cx="2448272" cy="216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900" b="1" kern="1200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GESTION DE PROJET </a:t>
            </a:r>
            <a:endParaRPr lang="fr-FR" sz="900" b="1" kern="12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84" name="Shape 425"/>
          <p:cNvGrpSpPr/>
          <p:nvPr/>
        </p:nvGrpSpPr>
        <p:grpSpPr>
          <a:xfrm>
            <a:off x="1263919" y="1231279"/>
            <a:ext cx="170502" cy="425733"/>
            <a:chOff x="3386850" y="2264625"/>
            <a:chExt cx="203950" cy="509250"/>
          </a:xfrm>
          <a:solidFill>
            <a:srgbClr val="0070C0"/>
          </a:solidFill>
        </p:grpSpPr>
        <p:sp>
          <p:nvSpPr>
            <p:cNvPr id="85" name="Shape 426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0" t="0" r="0" b="0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050" dirty="0">
                <a:solidFill>
                  <a:schemeClr val="accent3"/>
                </a:solidFill>
              </a:endParaRPr>
            </a:p>
          </p:txBody>
        </p:sp>
        <p:sp>
          <p:nvSpPr>
            <p:cNvPr id="86" name="Shape 427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0" t="0" r="0" b="0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050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87" name="Shape 431"/>
          <p:cNvGrpSpPr/>
          <p:nvPr/>
        </p:nvGrpSpPr>
        <p:grpSpPr>
          <a:xfrm>
            <a:off x="567774" y="1234953"/>
            <a:ext cx="145004" cy="421657"/>
            <a:chOff x="4076175" y="2267050"/>
            <a:chExt cx="173450" cy="504375"/>
          </a:xfrm>
          <a:solidFill>
            <a:srgbClr val="FF0000"/>
          </a:solidFill>
        </p:grpSpPr>
        <p:sp>
          <p:nvSpPr>
            <p:cNvPr id="88" name="Shape 432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0" t="0" r="0" b="0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050" dirty="0"/>
            </a:p>
          </p:txBody>
        </p:sp>
        <p:sp>
          <p:nvSpPr>
            <p:cNvPr id="89" name="Shape 433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0" t="0" r="0" b="0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050" dirty="0"/>
            </a:p>
          </p:txBody>
        </p:sp>
      </p:grpSp>
      <p:sp>
        <p:nvSpPr>
          <p:cNvPr id="90" name="ZoneTexte 89"/>
          <p:cNvSpPr txBox="1"/>
          <p:nvPr/>
        </p:nvSpPr>
        <p:spPr>
          <a:xfrm>
            <a:off x="1017197" y="1677909"/>
            <a:ext cx="8579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 smtClean="0"/>
              <a:t>1 PMO BP</a:t>
            </a:r>
          </a:p>
          <a:p>
            <a:r>
              <a:rPr lang="fr-FR" sz="800" dirty="0" smtClean="0"/>
              <a:t>Yoanne BOBE</a:t>
            </a:r>
          </a:p>
        </p:txBody>
      </p:sp>
      <p:sp>
        <p:nvSpPr>
          <p:cNvPr id="91" name="ZoneTexte 90"/>
          <p:cNvSpPr txBox="1"/>
          <p:nvPr/>
        </p:nvSpPr>
        <p:spPr>
          <a:xfrm>
            <a:off x="300124" y="1677909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 smtClean="0"/>
              <a:t>1 PMO CE</a:t>
            </a:r>
          </a:p>
          <a:p>
            <a:r>
              <a:rPr lang="fr-FR" sz="800" dirty="0" smtClean="0"/>
              <a:t>Marion GEA</a:t>
            </a:r>
          </a:p>
        </p:txBody>
      </p:sp>
      <p:grpSp>
        <p:nvGrpSpPr>
          <p:cNvPr id="95" name="Groupe 94"/>
          <p:cNvGrpSpPr/>
          <p:nvPr/>
        </p:nvGrpSpPr>
        <p:grpSpPr>
          <a:xfrm>
            <a:off x="1043608" y="2238971"/>
            <a:ext cx="641662" cy="737542"/>
            <a:chOff x="1355513" y="206"/>
            <a:chExt cx="641662" cy="737542"/>
          </a:xfrm>
        </p:grpSpPr>
        <p:sp>
          <p:nvSpPr>
            <p:cNvPr id="96" name="Hexagone 95"/>
            <p:cNvSpPr/>
            <p:nvPr/>
          </p:nvSpPr>
          <p:spPr>
            <a:xfrm rot="5400000">
              <a:off x="1307573" y="48146"/>
              <a:ext cx="737542" cy="641662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7" name="Hexagone 4"/>
            <p:cNvSpPr txBox="1"/>
            <p:nvPr/>
          </p:nvSpPr>
          <p:spPr>
            <a:xfrm>
              <a:off x="1455505" y="115140"/>
              <a:ext cx="441678" cy="5076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700" kern="1200" dirty="0" smtClean="0"/>
                <a:t>BPCE</a:t>
              </a:r>
            </a:p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700" kern="1200" dirty="0" smtClean="0"/>
                <a:t>Quatrimestre</a:t>
              </a:r>
            </a:p>
          </p:txBody>
        </p:sp>
      </p:grpSp>
      <p:sp>
        <p:nvSpPr>
          <p:cNvPr id="98" name="ZoneTexte 97"/>
          <p:cNvSpPr txBox="1"/>
          <p:nvPr/>
        </p:nvSpPr>
        <p:spPr>
          <a:xfrm>
            <a:off x="179512" y="2515711"/>
            <a:ext cx="9460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 smtClean="0"/>
              <a:t>Relation Harvest</a:t>
            </a:r>
            <a:endParaRPr lang="fr-FR" sz="800" dirty="0"/>
          </a:p>
        </p:txBody>
      </p:sp>
      <p:grpSp>
        <p:nvGrpSpPr>
          <p:cNvPr id="99" name="Groupe 98"/>
          <p:cNvGrpSpPr/>
          <p:nvPr/>
        </p:nvGrpSpPr>
        <p:grpSpPr>
          <a:xfrm>
            <a:off x="353508" y="3506879"/>
            <a:ext cx="641662" cy="737542"/>
            <a:chOff x="1007688" y="626232"/>
            <a:chExt cx="641662" cy="737542"/>
          </a:xfrm>
        </p:grpSpPr>
        <p:sp>
          <p:nvSpPr>
            <p:cNvPr id="100" name="Hexagone 99"/>
            <p:cNvSpPr/>
            <p:nvPr/>
          </p:nvSpPr>
          <p:spPr>
            <a:xfrm rot="5400000">
              <a:off x="959748" y="674172"/>
              <a:ext cx="737542" cy="641662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1" name="Hexagone 4"/>
            <p:cNvSpPr txBox="1"/>
            <p:nvPr/>
          </p:nvSpPr>
          <p:spPr>
            <a:xfrm>
              <a:off x="1107680" y="741166"/>
              <a:ext cx="441678" cy="5076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600" kern="1200" dirty="0" smtClean="0"/>
                <a:t>Conformité</a:t>
              </a:r>
            </a:p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600" kern="1200" dirty="0" smtClean="0"/>
                <a:t>Annuel</a:t>
              </a:r>
              <a:endParaRPr lang="fr-FR" sz="600" kern="1200" dirty="0"/>
            </a:p>
          </p:txBody>
        </p:sp>
      </p:grpSp>
      <p:sp>
        <p:nvSpPr>
          <p:cNvPr id="75" name="Rectangle à coins arrondis 74"/>
          <p:cNvSpPr/>
          <p:nvPr/>
        </p:nvSpPr>
        <p:spPr>
          <a:xfrm>
            <a:off x="3630971" y="3635619"/>
            <a:ext cx="567000" cy="43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Directeurs Banque Privée </a:t>
            </a:r>
          </a:p>
          <a:p>
            <a:pPr algn="ctr" defTabSz="685800">
              <a:defRPr/>
            </a:pPr>
            <a:r>
              <a:rPr lang="fr-FR" sz="675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&amp; Admin</a:t>
            </a:r>
          </a:p>
        </p:txBody>
      </p:sp>
      <p:sp>
        <p:nvSpPr>
          <p:cNvPr id="76" name="Rectangle à coins arrondis 75"/>
          <p:cNvSpPr/>
          <p:nvPr/>
        </p:nvSpPr>
        <p:spPr>
          <a:xfrm>
            <a:off x="4279043" y="3635619"/>
            <a:ext cx="783000" cy="43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Appropriation de l’outil</a:t>
            </a:r>
          </a:p>
        </p:txBody>
      </p:sp>
      <p:sp>
        <p:nvSpPr>
          <p:cNvPr id="77" name="Rectangle à coins arrondis 76"/>
          <p:cNvSpPr/>
          <p:nvPr/>
        </p:nvSpPr>
        <p:spPr>
          <a:xfrm>
            <a:off x="5140799" y="3620371"/>
            <a:ext cx="1361366" cy="43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b="1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3 Groupes</a:t>
            </a:r>
            <a:endParaRPr lang="fr-FR" sz="675" kern="1200" dirty="0" smtClean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  <a:p>
            <a:pPr defTabSz="685800">
              <a:defRPr/>
            </a:pPr>
            <a:r>
              <a:rPr lang="fr-FR" sz="675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-CE pilotes : fréquence</a:t>
            </a:r>
          </a:p>
          <a:p>
            <a:pPr defTabSz="685800">
              <a:defRPr/>
            </a:pPr>
            <a:r>
              <a:rPr lang="fr-FR" sz="675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-CE intermédiaires</a:t>
            </a:r>
          </a:p>
          <a:p>
            <a:pPr defTabSz="685800">
              <a:defRPr/>
            </a:pPr>
            <a:r>
              <a:rPr lang="fr-FR" sz="675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-CE en cours de déploiement</a:t>
            </a:r>
            <a:endParaRPr lang="fr-FR" sz="675" kern="12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78" name="Rectangle à coins arrondis 77"/>
          <p:cNvSpPr/>
          <p:nvPr/>
        </p:nvSpPr>
        <p:spPr>
          <a:xfrm>
            <a:off x="6567345" y="3635619"/>
            <a:ext cx="597449" cy="43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NA</a:t>
            </a:r>
            <a:endParaRPr lang="fr-FR" sz="675" kern="1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79" name="Rectangle à coins arrondis 78"/>
          <p:cNvSpPr/>
          <p:nvPr/>
        </p:nvSpPr>
        <p:spPr>
          <a:xfrm>
            <a:off x="7259063" y="3635619"/>
            <a:ext cx="729000" cy="43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Marion GEA</a:t>
            </a:r>
            <a:endParaRPr lang="fr-FR" sz="675" kern="12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0" name="Rectangle à coins arrondis 79"/>
          <p:cNvSpPr/>
          <p:nvPr/>
        </p:nvSpPr>
        <p:spPr>
          <a:xfrm>
            <a:off x="2870131" y="3637468"/>
            <a:ext cx="695660" cy="43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Animation CE</a:t>
            </a:r>
            <a:endParaRPr lang="fr-FR" sz="675" kern="12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1" name="Rectangle à coins arrondis 80"/>
          <p:cNvSpPr/>
          <p:nvPr/>
        </p:nvSpPr>
        <p:spPr>
          <a:xfrm>
            <a:off x="8055104" y="3638372"/>
            <a:ext cx="900000" cy="43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675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Fréquence mensuelle en distantiel</a:t>
            </a:r>
            <a:endParaRPr lang="fr-FR" sz="675" kern="12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2" name="ZoneTexte 81"/>
          <p:cNvSpPr txBox="1"/>
          <p:nvPr/>
        </p:nvSpPr>
        <p:spPr>
          <a:xfrm rot="1724127">
            <a:off x="1706179" y="4139889"/>
            <a:ext cx="544022" cy="18466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600" dirty="0" smtClean="0"/>
              <a:t>Suspendu </a:t>
            </a:r>
          </a:p>
        </p:txBody>
      </p:sp>
      <p:grpSp>
        <p:nvGrpSpPr>
          <p:cNvPr id="92" name="Shape 425"/>
          <p:cNvGrpSpPr/>
          <p:nvPr/>
        </p:nvGrpSpPr>
        <p:grpSpPr>
          <a:xfrm>
            <a:off x="2044544" y="1241987"/>
            <a:ext cx="170502" cy="425733"/>
            <a:chOff x="3386850" y="2264625"/>
            <a:chExt cx="203950" cy="509250"/>
          </a:xfrm>
          <a:solidFill>
            <a:schemeClr val="accent5"/>
          </a:solidFill>
        </p:grpSpPr>
        <p:sp>
          <p:nvSpPr>
            <p:cNvPr id="93" name="Shape 426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0" t="0" r="0" b="0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050" dirty="0">
                <a:solidFill>
                  <a:schemeClr val="accent3"/>
                </a:solidFill>
              </a:endParaRPr>
            </a:p>
          </p:txBody>
        </p:sp>
        <p:sp>
          <p:nvSpPr>
            <p:cNvPr id="94" name="Shape 427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0" t="0" r="0" b="0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1050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102" name="ZoneTexte 101"/>
          <p:cNvSpPr txBox="1"/>
          <p:nvPr/>
        </p:nvSpPr>
        <p:spPr>
          <a:xfrm>
            <a:off x="1785293" y="1678432"/>
            <a:ext cx="740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800" dirty="0" smtClean="0"/>
              <a:t>1 PMO BPA</a:t>
            </a:r>
          </a:p>
          <a:p>
            <a:pPr algn="ctr"/>
            <a:r>
              <a:rPr lang="fr-FR" sz="800" dirty="0" smtClean="0"/>
              <a:t>(En cours)</a:t>
            </a:r>
          </a:p>
        </p:txBody>
      </p:sp>
      <p:sp>
        <p:nvSpPr>
          <p:cNvPr id="103" name="Titre 1"/>
          <p:cNvSpPr txBox="1">
            <a:spLocks/>
          </p:cNvSpPr>
          <p:nvPr/>
        </p:nvSpPr>
        <p:spPr>
          <a:xfrm>
            <a:off x="900384" y="195486"/>
            <a:ext cx="8609375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dirty="0" smtClean="0"/>
              <a:t>2. Dispositif d’animation</a:t>
            </a:r>
            <a:endParaRPr lang="fr-FR" dirty="0"/>
          </a:p>
        </p:txBody>
      </p:sp>
      <p:sp>
        <p:nvSpPr>
          <p:cNvPr id="43" name="ZoneTexte 42"/>
          <p:cNvSpPr txBox="1"/>
          <p:nvPr/>
        </p:nvSpPr>
        <p:spPr>
          <a:xfrm>
            <a:off x="3900967" y="3478823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rgbClr val="00B050"/>
                </a:solidFill>
                <a:latin typeface="Segoe Condensed" panose="020B0606040200020203" pitchFamily="34" charset="0"/>
              </a:rPr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215985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3223E1-46C6-4124-B68A-CB1404F33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3. Déploiement d’O2S/MP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La commercialisation d’O2S demeure timorée malgré un déploiement technique qui s’accélère</a:t>
            </a:r>
          </a:p>
        </p:txBody>
      </p:sp>
      <p:graphicFrame>
        <p:nvGraphicFramePr>
          <p:cNvPr id="199" name="Espace réservé du contenu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71514001"/>
              </p:ext>
            </p:extLst>
          </p:nvPr>
        </p:nvGraphicFramePr>
        <p:xfrm>
          <a:off x="230579" y="2057535"/>
          <a:ext cx="7887912" cy="1320363"/>
        </p:xfrm>
        <a:graphic>
          <a:graphicData uri="http://schemas.openxmlformats.org/drawingml/2006/table">
            <a:tbl>
              <a:tblPr firstRow="1" firstCol="1" lastRow="1" lastCol="1" bandRow="1">
                <a:tableStyleId>{93296810-A885-4BE3-A3E7-6D5BEEA58F35}</a:tableStyleId>
              </a:tblPr>
              <a:tblGrid>
                <a:gridCol w="680740">
                  <a:extLst>
                    <a:ext uri="{9D8B030D-6E8A-4147-A177-3AD203B41FA5}">
                      <a16:colId xmlns:a16="http://schemas.microsoft.com/office/drawing/2014/main" val="3047684146"/>
                    </a:ext>
                  </a:extLst>
                </a:gridCol>
                <a:gridCol w="393374">
                  <a:extLst>
                    <a:ext uri="{9D8B030D-6E8A-4147-A177-3AD203B41FA5}">
                      <a16:colId xmlns:a16="http://schemas.microsoft.com/office/drawing/2014/main" val="3245608567"/>
                    </a:ext>
                  </a:extLst>
                </a:gridCol>
                <a:gridCol w="393374">
                  <a:extLst>
                    <a:ext uri="{9D8B030D-6E8A-4147-A177-3AD203B41FA5}">
                      <a16:colId xmlns:a16="http://schemas.microsoft.com/office/drawing/2014/main" val="4117691167"/>
                    </a:ext>
                  </a:extLst>
                </a:gridCol>
                <a:gridCol w="393374">
                  <a:extLst>
                    <a:ext uri="{9D8B030D-6E8A-4147-A177-3AD203B41FA5}">
                      <a16:colId xmlns:a16="http://schemas.microsoft.com/office/drawing/2014/main" val="3662466798"/>
                    </a:ext>
                  </a:extLst>
                </a:gridCol>
                <a:gridCol w="413809">
                  <a:extLst>
                    <a:ext uri="{9D8B030D-6E8A-4147-A177-3AD203B41FA5}">
                      <a16:colId xmlns:a16="http://schemas.microsoft.com/office/drawing/2014/main" val="945825353"/>
                    </a:ext>
                  </a:extLst>
                </a:gridCol>
                <a:gridCol w="393374">
                  <a:extLst>
                    <a:ext uri="{9D8B030D-6E8A-4147-A177-3AD203B41FA5}">
                      <a16:colId xmlns:a16="http://schemas.microsoft.com/office/drawing/2014/main" val="3230034998"/>
                    </a:ext>
                  </a:extLst>
                </a:gridCol>
                <a:gridCol w="393374">
                  <a:extLst>
                    <a:ext uri="{9D8B030D-6E8A-4147-A177-3AD203B41FA5}">
                      <a16:colId xmlns:a16="http://schemas.microsoft.com/office/drawing/2014/main" val="1103596773"/>
                    </a:ext>
                  </a:extLst>
                </a:gridCol>
                <a:gridCol w="393374">
                  <a:extLst>
                    <a:ext uri="{9D8B030D-6E8A-4147-A177-3AD203B41FA5}">
                      <a16:colId xmlns:a16="http://schemas.microsoft.com/office/drawing/2014/main" val="922716061"/>
                    </a:ext>
                  </a:extLst>
                </a:gridCol>
                <a:gridCol w="393374">
                  <a:extLst>
                    <a:ext uri="{9D8B030D-6E8A-4147-A177-3AD203B41FA5}">
                      <a16:colId xmlns:a16="http://schemas.microsoft.com/office/drawing/2014/main" val="1442357395"/>
                    </a:ext>
                  </a:extLst>
                </a:gridCol>
                <a:gridCol w="393374">
                  <a:extLst>
                    <a:ext uri="{9D8B030D-6E8A-4147-A177-3AD203B41FA5}">
                      <a16:colId xmlns:a16="http://schemas.microsoft.com/office/drawing/2014/main" val="1953556436"/>
                    </a:ext>
                  </a:extLst>
                </a:gridCol>
                <a:gridCol w="409978">
                  <a:extLst>
                    <a:ext uri="{9D8B030D-6E8A-4147-A177-3AD203B41FA5}">
                      <a16:colId xmlns:a16="http://schemas.microsoft.com/office/drawing/2014/main" val="803392747"/>
                    </a:ext>
                  </a:extLst>
                </a:gridCol>
                <a:gridCol w="413809">
                  <a:extLst>
                    <a:ext uri="{9D8B030D-6E8A-4147-A177-3AD203B41FA5}">
                      <a16:colId xmlns:a16="http://schemas.microsoft.com/office/drawing/2014/main" val="3176149140"/>
                    </a:ext>
                  </a:extLst>
                </a:gridCol>
                <a:gridCol w="413809">
                  <a:extLst>
                    <a:ext uri="{9D8B030D-6E8A-4147-A177-3AD203B41FA5}">
                      <a16:colId xmlns:a16="http://schemas.microsoft.com/office/drawing/2014/main" val="2307780589"/>
                    </a:ext>
                  </a:extLst>
                </a:gridCol>
                <a:gridCol w="413809">
                  <a:extLst>
                    <a:ext uri="{9D8B030D-6E8A-4147-A177-3AD203B41FA5}">
                      <a16:colId xmlns:a16="http://schemas.microsoft.com/office/drawing/2014/main" val="486191569"/>
                    </a:ext>
                  </a:extLst>
                </a:gridCol>
                <a:gridCol w="413809">
                  <a:extLst>
                    <a:ext uri="{9D8B030D-6E8A-4147-A177-3AD203B41FA5}">
                      <a16:colId xmlns:a16="http://schemas.microsoft.com/office/drawing/2014/main" val="3705572398"/>
                    </a:ext>
                  </a:extLst>
                </a:gridCol>
                <a:gridCol w="413809">
                  <a:extLst>
                    <a:ext uri="{9D8B030D-6E8A-4147-A177-3AD203B41FA5}">
                      <a16:colId xmlns:a16="http://schemas.microsoft.com/office/drawing/2014/main" val="2505768259"/>
                    </a:ext>
                  </a:extLst>
                </a:gridCol>
                <a:gridCol w="583674">
                  <a:extLst>
                    <a:ext uri="{9D8B030D-6E8A-4147-A177-3AD203B41FA5}">
                      <a16:colId xmlns:a16="http://schemas.microsoft.com/office/drawing/2014/main" val="2592905045"/>
                    </a:ext>
                  </a:extLst>
                </a:gridCol>
                <a:gridCol w="583674">
                  <a:extLst>
                    <a:ext uri="{9D8B030D-6E8A-4147-A177-3AD203B41FA5}">
                      <a16:colId xmlns:a16="http://schemas.microsoft.com/office/drawing/2014/main" val="439499222"/>
                    </a:ext>
                  </a:extLst>
                </a:gridCol>
              </a:tblGrid>
              <a:tr h="451497">
                <a:tc>
                  <a:txBody>
                    <a:bodyPr/>
                    <a:lstStyle/>
                    <a:p>
                      <a:pPr algn="ctr" fontAlgn="b"/>
                      <a:endParaRPr lang="fr-FR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 smtClean="0">
                          <a:effectLst/>
                        </a:rPr>
                        <a:t>CEIDF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 cap="none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CEPAC</a:t>
                      </a:r>
                      <a:endParaRPr lang="fr-FR" sz="700" b="1" i="0" u="none" strike="noStrike" cap="none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 smtClean="0">
                          <a:effectLst/>
                        </a:rPr>
                        <a:t>CERA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 smtClean="0">
                          <a:effectLst/>
                        </a:rPr>
                        <a:t>CEAPC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 smtClean="0">
                          <a:effectLst/>
                        </a:rPr>
                        <a:t>CEBPL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 smtClean="0">
                          <a:effectLst/>
                        </a:rPr>
                        <a:t>CEBFC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 smtClean="0">
                          <a:effectLst/>
                        </a:rPr>
                        <a:t>CEHDF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 smtClean="0">
                          <a:effectLst/>
                        </a:rPr>
                        <a:t>CECAZ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 smtClean="0">
                          <a:effectLst/>
                        </a:rPr>
                        <a:t>CEN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 smtClean="0">
                          <a:effectLst/>
                        </a:rPr>
                        <a:t>CEGEE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 smtClean="0">
                          <a:effectLst/>
                        </a:rPr>
                        <a:t>CEPAL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 smtClean="0">
                          <a:effectLst/>
                        </a:rPr>
                        <a:t>CELDA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 cap="none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CELR</a:t>
                      </a:r>
                      <a:endParaRPr lang="fr-FR" sz="700" b="1" i="0" u="none" strike="noStrike" cap="none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 cap="none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CEMP</a:t>
                      </a:r>
                      <a:endParaRPr lang="fr-FR" sz="700" b="1" i="0" u="none" strike="noStrike" cap="none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 cap="none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CELC</a:t>
                      </a:r>
                      <a:endParaRPr lang="fr-FR" sz="700" b="1" i="0" u="none" strike="noStrike" cap="none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>
                          <a:effectLst/>
                        </a:rPr>
                        <a:t>Total </a:t>
                      </a:r>
                      <a:r>
                        <a:rPr lang="fr-FR" sz="700" u="none" strike="noStrike" dirty="0" smtClean="0">
                          <a:effectLst/>
                        </a:rPr>
                        <a:t>CE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1" i="0" u="none" strike="noStrike" cap="none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Total CE com°</a:t>
                      </a: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83209"/>
                  </a:ext>
                </a:extLst>
              </a:tr>
              <a:tr h="451497"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7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Date</a:t>
                      </a:r>
                      <a:r>
                        <a:rPr lang="fr-FR" sz="700" b="1" i="0" u="none" strike="noStrike" cap="non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de </a:t>
                      </a:r>
                      <a:r>
                        <a:rPr lang="fr-FR" sz="7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déploiement</a:t>
                      </a:r>
                      <a:endParaRPr lang="fr-FR" sz="700" b="1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T1</a:t>
                      </a:r>
                      <a:r>
                        <a:rPr lang="fr-FR" sz="7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2018</a:t>
                      </a:r>
                    </a:p>
                    <a:p>
                      <a:pPr algn="ctr" fontAlgn="b"/>
                      <a:r>
                        <a:rPr lang="fr-FR" sz="7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(Pilote)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07/2018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07/2018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07/2018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09/2018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09/2018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10/2018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11/2018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12/2018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02/2019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05/2019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07/2019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En cours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Kick</a:t>
                      </a:r>
                      <a:r>
                        <a:rPr lang="fr-FR" sz="700" b="0" i="0" u="none" strike="noStrike" cap="non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off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700" b="0" i="0" u="none" strike="noStrike" cap="non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i="0" u="none" strike="noStrike" cap="non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23/04</a:t>
                      </a:r>
                      <a:endParaRPr lang="fr-FR" sz="700" b="0" i="0" u="none" strike="noStrike" cap="non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Validation</a:t>
                      </a:r>
                      <a:r>
                        <a:rPr lang="fr-FR" sz="7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en cours</a:t>
                      </a:r>
                      <a:endParaRPr lang="fr-FR" sz="7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14/15 déployées</a:t>
                      </a:r>
                      <a:endParaRPr lang="fr-FR" sz="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11/15 commercialisent</a:t>
                      </a:r>
                      <a:r>
                        <a:rPr lang="fr-FR" sz="7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O2S/MP</a:t>
                      </a:r>
                      <a:endParaRPr lang="fr-FR" sz="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239608"/>
                  </a:ext>
                </a:extLst>
              </a:tr>
              <a:tr h="417369"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7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Statut de déploiement</a:t>
                      </a:r>
                      <a:endParaRPr lang="fr-FR" sz="700" b="1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700" b="1" i="0" u="none" strike="noStrike" cap="none" dirty="0">
                        <a:solidFill>
                          <a:srgbClr val="00838A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700" b="1" i="0" u="none" strike="noStrike" cap="none" dirty="0">
                        <a:solidFill>
                          <a:srgbClr val="00838A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700" b="1" i="0" u="none" strike="noStrike" cap="none" dirty="0">
                        <a:solidFill>
                          <a:srgbClr val="00838A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700" b="1" i="0" u="none" strike="noStrike" cap="none" dirty="0">
                        <a:solidFill>
                          <a:srgbClr val="00838A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700" b="1" i="0" u="none" strike="noStrike" cap="none" dirty="0">
                        <a:solidFill>
                          <a:srgbClr val="00838A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700" b="1" i="0" u="none" strike="noStrike" cap="none" dirty="0">
                        <a:solidFill>
                          <a:srgbClr val="00838A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700" b="1" i="0" u="none" strike="noStrike" cap="none" dirty="0">
                        <a:solidFill>
                          <a:srgbClr val="00838A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700" b="1" i="0" u="none" strike="noStrike" cap="none" dirty="0">
                        <a:solidFill>
                          <a:srgbClr val="00838A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700" b="1" i="0" u="none" strike="noStrike" cap="none" dirty="0">
                        <a:solidFill>
                          <a:srgbClr val="00838A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700" b="1" i="0" u="none" strike="noStrike" cap="none" dirty="0">
                        <a:solidFill>
                          <a:srgbClr val="00838A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700" b="1" i="0" u="none" strike="noStrike" cap="none" dirty="0" smtClean="0">
                        <a:solidFill>
                          <a:srgbClr val="00838A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700" b="1" i="0" u="none" strike="noStrike" cap="none" dirty="0" smtClean="0">
                        <a:solidFill>
                          <a:srgbClr val="00838A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700" b="1" i="0" u="none" strike="noStrike" cap="none" dirty="0" smtClean="0">
                        <a:solidFill>
                          <a:srgbClr val="00838A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700" b="1" i="0" u="none" strike="noStrike" cap="non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700" b="1" i="0" u="none" strike="noStrike" cap="non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0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93%</a:t>
                      </a:r>
                      <a:endParaRPr lang="fr-FR" sz="1000" b="1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0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73%</a:t>
                      </a:r>
                      <a:endParaRPr lang="fr-FR" sz="1000" b="1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94283"/>
                  </a:ext>
                </a:extLst>
              </a:tr>
            </a:tbl>
          </a:graphicData>
        </a:graphic>
      </p:graphicFrame>
      <p:graphicFrame>
        <p:nvGraphicFramePr>
          <p:cNvPr id="208" name="Espace réservé du contenu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95834661"/>
              </p:ext>
            </p:extLst>
          </p:nvPr>
        </p:nvGraphicFramePr>
        <p:xfrm>
          <a:off x="230579" y="3497398"/>
          <a:ext cx="6579958" cy="1320363"/>
        </p:xfrm>
        <a:graphic>
          <a:graphicData uri="http://schemas.openxmlformats.org/drawingml/2006/table">
            <a:tbl>
              <a:tblPr firstRow="1" firstCol="1" lastRow="1" lastCol="1" bandRow="1">
                <a:tableStyleId>{93296810-A885-4BE3-A3E7-6D5BEEA58F35}</a:tableStyleId>
              </a:tblPr>
              <a:tblGrid>
                <a:gridCol w="666293">
                  <a:extLst>
                    <a:ext uri="{9D8B030D-6E8A-4147-A177-3AD203B41FA5}">
                      <a16:colId xmlns:a16="http://schemas.microsoft.com/office/drawing/2014/main" val="3047684146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3245608567"/>
                    </a:ext>
                  </a:extLst>
                </a:gridCol>
                <a:gridCol w="385026">
                  <a:extLst>
                    <a:ext uri="{9D8B030D-6E8A-4147-A177-3AD203B41FA5}">
                      <a16:colId xmlns:a16="http://schemas.microsoft.com/office/drawing/2014/main" val="4117691167"/>
                    </a:ext>
                  </a:extLst>
                </a:gridCol>
                <a:gridCol w="385026">
                  <a:extLst>
                    <a:ext uri="{9D8B030D-6E8A-4147-A177-3AD203B41FA5}">
                      <a16:colId xmlns:a16="http://schemas.microsoft.com/office/drawing/2014/main" val="3662466798"/>
                    </a:ext>
                  </a:extLst>
                </a:gridCol>
                <a:gridCol w="405027">
                  <a:extLst>
                    <a:ext uri="{9D8B030D-6E8A-4147-A177-3AD203B41FA5}">
                      <a16:colId xmlns:a16="http://schemas.microsoft.com/office/drawing/2014/main" val="945825353"/>
                    </a:ext>
                  </a:extLst>
                </a:gridCol>
                <a:gridCol w="385026">
                  <a:extLst>
                    <a:ext uri="{9D8B030D-6E8A-4147-A177-3AD203B41FA5}">
                      <a16:colId xmlns:a16="http://schemas.microsoft.com/office/drawing/2014/main" val="3230034998"/>
                    </a:ext>
                  </a:extLst>
                </a:gridCol>
                <a:gridCol w="385026">
                  <a:extLst>
                    <a:ext uri="{9D8B030D-6E8A-4147-A177-3AD203B41FA5}">
                      <a16:colId xmlns:a16="http://schemas.microsoft.com/office/drawing/2014/main" val="1103596773"/>
                    </a:ext>
                  </a:extLst>
                </a:gridCol>
                <a:gridCol w="385026">
                  <a:extLst>
                    <a:ext uri="{9D8B030D-6E8A-4147-A177-3AD203B41FA5}">
                      <a16:colId xmlns:a16="http://schemas.microsoft.com/office/drawing/2014/main" val="922716061"/>
                    </a:ext>
                  </a:extLst>
                </a:gridCol>
                <a:gridCol w="385026">
                  <a:extLst>
                    <a:ext uri="{9D8B030D-6E8A-4147-A177-3AD203B41FA5}">
                      <a16:colId xmlns:a16="http://schemas.microsoft.com/office/drawing/2014/main" val="1442357395"/>
                    </a:ext>
                  </a:extLst>
                </a:gridCol>
                <a:gridCol w="385026">
                  <a:extLst>
                    <a:ext uri="{9D8B030D-6E8A-4147-A177-3AD203B41FA5}">
                      <a16:colId xmlns:a16="http://schemas.microsoft.com/office/drawing/2014/main" val="1953556436"/>
                    </a:ext>
                  </a:extLst>
                </a:gridCol>
                <a:gridCol w="401278">
                  <a:extLst>
                    <a:ext uri="{9D8B030D-6E8A-4147-A177-3AD203B41FA5}">
                      <a16:colId xmlns:a16="http://schemas.microsoft.com/office/drawing/2014/main" val="803392747"/>
                    </a:ext>
                  </a:extLst>
                </a:gridCol>
                <a:gridCol w="405027">
                  <a:extLst>
                    <a:ext uri="{9D8B030D-6E8A-4147-A177-3AD203B41FA5}">
                      <a16:colId xmlns:a16="http://schemas.microsoft.com/office/drawing/2014/main" val="3176149140"/>
                    </a:ext>
                  </a:extLst>
                </a:gridCol>
                <a:gridCol w="571288">
                  <a:extLst>
                    <a:ext uri="{9D8B030D-6E8A-4147-A177-3AD203B41FA5}">
                      <a16:colId xmlns:a16="http://schemas.microsoft.com/office/drawing/2014/main" val="2592905045"/>
                    </a:ext>
                  </a:extLst>
                </a:gridCol>
                <a:gridCol w="1019938">
                  <a:extLst>
                    <a:ext uri="{9D8B030D-6E8A-4147-A177-3AD203B41FA5}">
                      <a16:colId xmlns:a16="http://schemas.microsoft.com/office/drawing/2014/main" val="771829745"/>
                    </a:ext>
                  </a:extLst>
                </a:gridCol>
              </a:tblGrid>
              <a:tr h="451497">
                <a:tc>
                  <a:txBody>
                    <a:bodyPr/>
                    <a:lstStyle/>
                    <a:p>
                      <a:pPr algn="ctr" fontAlgn="b"/>
                      <a:endParaRPr lang="fr-FR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 smtClean="0">
                          <a:effectLst/>
                        </a:rPr>
                        <a:t>BPAURA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 cap="none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BPN</a:t>
                      </a:r>
                      <a:endParaRPr lang="fr-FR" sz="700" b="1" i="0" u="none" strike="noStrike" cap="none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 smtClean="0">
                          <a:effectLst/>
                        </a:rPr>
                        <a:t>BPBFC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 smtClean="0">
                          <a:effectLst/>
                        </a:rPr>
                        <a:t>BPGO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 smtClean="0">
                          <a:effectLst/>
                        </a:rPr>
                        <a:t>BPRI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 smtClean="0">
                          <a:effectLst/>
                        </a:rPr>
                        <a:t>BPACA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 smtClean="0">
                          <a:effectLst/>
                        </a:rPr>
                        <a:t>BPALC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 smtClean="0">
                          <a:effectLst/>
                        </a:rPr>
                        <a:t>BPOCC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 smtClean="0">
                          <a:effectLst/>
                        </a:rPr>
                        <a:t>BPMED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 smtClean="0">
                          <a:effectLst/>
                        </a:rPr>
                        <a:t>BPS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 smtClean="0">
                          <a:effectLst/>
                        </a:rPr>
                        <a:t>BPVF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u="none" strike="noStrike" dirty="0">
                          <a:effectLst/>
                        </a:rPr>
                        <a:t>Total </a:t>
                      </a:r>
                      <a:r>
                        <a:rPr lang="fr-FR" sz="700" u="none" strike="noStrike" dirty="0" smtClean="0">
                          <a:effectLst/>
                        </a:rPr>
                        <a:t>BP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700" b="1" i="0" u="none" strike="noStrike" cap="none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Total BP com°</a:t>
                      </a:r>
                      <a:endParaRPr lang="fr-FR" sz="700" b="1" i="0" u="none" strike="noStrike" cap="none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83209"/>
                  </a:ext>
                </a:extLst>
              </a:tr>
              <a:tr h="451497"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7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Date</a:t>
                      </a:r>
                      <a:r>
                        <a:rPr lang="fr-FR" sz="700" b="1" i="0" u="none" strike="noStrike" cap="non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de </a:t>
                      </a:r>
                      <a:r>
                        <a:rPr lang="fr-FR" sz="7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déploiement</a:t>
                      </a:r>
                      <a:endParaRPr lang="fr-FR" sz="700" b="1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T2</a:t>
                      </a:r>
                      <a:r>
                        <a:rPr lang="fr-FR" sz="7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2018</a:t>
                      </a:r>
                    </a:p>
                    <a:p>
                      <a:pPr algn="ctr" fontAlgn="b"/>
                      <a:r>
                        <a:rPr lang="fr-FR" sz="7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(Pilote)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09/2020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09/2020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09/2020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07/2020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07/2020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09/2020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09/2020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09/2020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11/2020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11/2020</a:t>
                      </a:r>
                      <a:endParaRPr lang="fr-FR" sz="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3/11</a:t>
                      </a:r>
                    </a:p>
                    <a:p>
                      <a:pPr algn="ctr" fontAlgn="b"/>
                      <a:r>
                        <a:rPr lang="fr-FR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déployées</a:t>
                      </a:r>
                      <a:endParaRPr lang="fr-FR" sz="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3/11 commercialisent O2S/MP</a:t>
                      </a:r>
                      <a:endParaRPr lang="fr-FR" sz="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239608"/>
                  </a:ext>
                </a:extLst>
              </a:tr>
              <a:tr h="417369"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7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Statut de déploiement</a:t>
                      </a:r>
                      <a:endParaRPr lang="fr-FR" sz="700" b="1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700" b="1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700" b="1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700" b="1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700" b="1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700" b="1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700" b="1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700" b="1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700" b="1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700" b="1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700" b="1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700" b="1" i="0" u="none" strike="noStrike" cap="non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0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27%</a:t>
                      </a:r>
                      <a:endParaRPr lang="fr-FR" sz="1000" b="1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eaLnBrk="1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000" b="1" i="0" u="none" strike="noStrike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27%</a:t>
                      </a:r>
                      <a:endParaRPr lang="fr-FR" sz="1000" b="1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94283"/>
                  </a:ext>
                </a:extLst>
              </a:tr>
            </a:tbl>
          </a:graphicData>
        </a:graphic>
      </p:graphicFrame>
      <p:sp>
        <p:nvSpPr>
          <p:cNvPr id="6" name="Étoile à 5 branches 5"/>
          <p:cNvSpPr/>
          <p:nvPr/>
        </p:nvSpPr>
        <p:spPr>
          <a:xfrm>
            <a:off x="956147" y="2999921"/>
            <a:ext cx="288000" cy="2880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9" name="Étoile à 5 branches 208"/>
          <p:cNvSpPr/>
          <p:nvPr/>
        </p:nvSpPr>
        <p:spPr>
          <a:xfrm>
            <a:off x="1345122" y="2994134"/>
            <a:ext cx="288000" cy="2880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0" name="Étoile à 5 branches 209"/>
          <p:cNvSpPr/>
          <p:nvPr/>
        </p:nvSpPr>
        <p:spPr>
          <a:xfrm>
            <a:off x="1759809" y="2994166"/>
            <a:ext cx="288000" cy="2880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1" name="Étoile à 5 branches 210"/>
          <p:cNvSpPr/>
          <p:nvPr/>
        </p:nvSpPr>
        <p:spPr>
          <a:xfrm>
            <a:off x="2174496" y="2994134"/>
            <a:ext cx="288000" cy="2880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2" name="Étoile à 5 branches 211"/>
          <p:cNvSpPr/>
          <p:nvPr/>
        </p:nvSpPr>
        <p:spPr>
          <a:xfrm>
            <a:off x="2589183" y="2994134"/>
            <a:ext cx="288000" cy="2880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3" name="Étoile à 5 branches 212"/>
          <p:cNvSpPr/>
          <p:nvPr/>
        </p:nvSpPr>
        <p:spPr>
          <a:xfrm>
            <a:off x="2951786" y="2994134"/>
            <a:ext cx="288000" cy="2880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4" name="Étoile à 5 branches 213"/>
          <p:cNvSpPr/>
          <p:nvPr/>
        </p:nvSpPr>
        <p:spPr>
          <a:xfrm>
            <a:off x="3349772" y="2994134"/>
            <a:ext cx="288000" cy="2880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5" name="Étoile à 5 branches 214"/>
          <p:cNvSpPr/>
          <p:nvPr/>
        </p:nvSpPr>
        <p:spPr>
          <a:xfrm>
            <a:off x="3741311" y="2994134"/>
            <a:ext cx="288000" cy="2880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6" name="Étoile à 5 branches 215"/>
          <p:cNvSpPr/>
          <p:nvPr/>
        </p:nvSpPr>
        <p:spPr>
          <a:xfrm>
            <a:off x="4141860" y="2994134"/>
            <a:ext cx="288000" cy="2880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7" name="Étoile à 5 branches 216"/>
          <p:cNvSpPr/>
          <p:nvPr/>
        </p:nvSpPr>
        <p:spPr>
          <a:xfrm>
            <a:off x="956138" y="4450196"/>
            <a:ext cx="288000" cy="2880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8" name="Étoile à 5 branches 217"/>
          <p:cNvSpPr/>
          <p:nvPr/>
        </p:nvSpPr>
        <p:spPr>
          <a:xfrm>
            <a:off x="2929350" y="4465181"/>
            <a:ext cx="288000" cy="2880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0" name="Rectangle à coins arrondis 229"/>
          <p:cNvSpPr/>
          <p:nvPr/>
        </p:nvSpPr>
        <p:spPr>
          <a:xfrm>
            <a:off x="1220254" y="930121"/>
            <a:ext cx="792000" cy="216000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900" b="1" kern="1200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Déploiement</a:t>
            </a:r>
            <a:endParaRPr lang="fr-FR" sz="900" b="1" kern="12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231" name="Rectangle à coins arrondis 230"/>
          <p:cNvSpPr/>
          <p:nvPr/>
        </p:nvSpPr>
        <p:spPr>
          <a:xfrm>
            <a:off x="2138403" y="930121"/>
            <a:ext cx="1080000" cy="216000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900" b="1" kern="1200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Commercialisation</a:t>
            </a:r>
            <a:endParaRPr lang="fr-FR" sz="900" b="1" kern="12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232" name="Rectangle à coins arrondis 231"/>
          <p:cNvSpPr/>
          <p:nvPr/>
        </p:nvSpPr>
        <p:spPr>
          <a:xfrm>
            <a:off x="1220254" y="1194150"/>
            <a:ext cx="792000" cy="216000"/>
          </a:xfrm>
          <a:prstGeom prst="roundRect">
            <a:avLst/>
          </a:prstGeom>
          <a:solidFill>
            <a:srgbClr val="00B050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900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65%</a:t>
            </a:r>
            <a:endParaRPr lang="fr-FR" sz="900" kern="12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33" name="Rectangle à coins arrondis 232"/>
          <p:cNvSpPr/>
          <p:nvPr/>
        </p:nvSpPr>
        <p:spPr>
          <a:xfrm>
            <a:off x="2138403" y="1194150"/>
            <a:ext cx="1080000" cy="216000"/>
          </a:xfrm>
          <a:prstGeom prst="round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900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59%</a:t>
            </a:r>
            <a:endParaRPr lang="fr-FR" sz="900" kern="12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34" name="Rectangle à coins arrondis 233"/>
          <p:cNvSpPr/>
          <p:nvPr/>
        </p:nvSpPr>
        <p:spPr>
          <a:xfrm>
            <a:off x="1220254" y="1458179"/>
            <a:ext cx="792000" cy="216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900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17</a:t>
            </a:r>
            <a:endParaRPr lang="fr-FR" sz="900" kern="12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35" name="Rectangle à coins arrondis 234"/>
          <p:cNvSpPr/>
          <p:nvPr/>
        </p:nvSpPr>
        <p:spPr>
          <a:xfrm>
            <a:off x="2138403" y="1458179"/>
            <a:ext cx="1080000" cy="216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sz="9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14</a:t>
            </a:r>
            <a:endParaRPr lang="fr-FR" sz="9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36" name="Rectangle à coins arrondis 235"/>
          <p:cNvSpPr/>
          <p:nvPr/>
        </p:nvSpPr>
        <p:spPr>
          <a:xfrm>
            <a:off x="626115" y="1194150"/>
            <a:ext cx="540000" cy="2160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700" b="1" kern="1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%</a:t>
            </a:r>
            <a:endParaRPr lang="fr-FR" sz="700" b="1" kern="1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37" name="Rectangle à coins arrondis 236"/>
          <p:cNvSpPr/>
          <p:nvPr/>
        </p:nvSpPr>
        <p:spPr>
          <a:xfrm>
            <a:off x="626115" y="1458179"/>
            <a:ext cx="540000" cy="2160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700" b="1" kern="1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Nombre</a:t>
            </a:r>
            <a:endParaRPr lang="fr-FR" sz="700" b="1" kern="1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38" name="Rectangle à coins arrondis 237"/>
          <p:cNvSpPr/>
          <p:nvPr/>
        </p:nvSpPr>
        <p:spPr>
          <a:xfrm>
            <a:off x="626115" y="1722209"/>
            <a:ext cx="540000" cy="2160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700" b="1" kern="1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TOTAL BPCE</a:t>
            </a:r>
            <a:endParaRPr lang="fr-FR" sz="700" b="1" kern="1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39" name="Rectangle à coins arrondis 238"/>
          <p:cNvSpPr/>
          <p:nvPr/>
        </p:nvSpPr>
        <p:spPr>
          <a:xfrm>
            <a:off x="1220254" y="1722209"/>
            <a:ext cx="1998149" cy="216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900" kern="1200" dirty="0" smtClean="0">
                <a:solidFill>
                  <a:sysClr val="windowText" lastClr="000000"/>
                </a:solidFill>
                <a:latin typeface="Arial Narrow" panose="020B0606020202030204" pitchFamily="34" charset="0"/>
              </a:rPr>
              <a:t>26</a:t>
            </a:r>
            <a:endParaRPr lang="fr-FR" sz="900" kern="1200" dirty="0">
              <a:solidFill>
                <a:sysClr val="windowText" lastClr="00000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43" name="Groupe 42"/>
          <p:cNvGrpSpPr/>
          <p:nvPr/>
        </p:nvGrpSpPr>
        <p:grpSpPr>
          <a:xfrm>
            <a:off x="7250851" y="3738433"/>
            <a:ext cx="1364483" cy="1080120"/>
            <a:chOff x="7164288" y="3507854"/>
            <a:chExt cx="1853393" cy="1080120"/>
          </a:xfrm>
        </p:grpSpPr>
        <p:sp>
          <p:nvSpPr>
            <p:cNvPr id="240" name="Étoile à 5 branches 239"/>
            <p:cNvSpPr/>
            <p:nvPr/>
          </p:nvSpPr>
          <p:spPr>
            <a:xfrm>
              <a:off x="7256958" y="4155958"/>
              <a:ext cx="370637" cy="288000"/>
            </a:xfrm>
            <a:prstGeom prst="star5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/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7653205" y="4203715"/>
              <a:ext cx="10294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 smtClean="0"/>
                <a:t>Commercialisation</a:t>
              </a:r>
              <a:endParaRPr lang="fr-FR" sz="800" dirty="0"/>
            </a:p>
          </p:txBody>
        </p:sp>
        <p:sp>
          <p:nvSpPr>
            <p:cNvPr id="241" name="ZoneTexte 240"/>
            <p:cNvSpPr txBox="1"/>
            <p:nvPr/>
          </p:nvSpPr>
          <p:spPr>
            <a:xfrm>
              <a:off x="7293165" y="3531665"/>
              <a:ext cx="6078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b="1" u="sng" dirty="0" smtClean="0"/>
                <a:t>Légende</a:t>
              </a:r>
              <a:endParaRPr lang="fr-FR" sz="800" b="1" u="sng" dirty="0"/>
            </a:p>
          </p:txBody>
        </p:sp>
        <p:sp>
          <p:nvSpPr>
            <p:cNvPr id="41" name="Rectangle à coins arrondis 40"/>
            <p:cNvSpPr/>
            <p:nvPr/>
          </p:nvSpPr>
          <p:spPr>
            <a:xfrm>
              <a:off x="7236296" y="3826111"/>
              <a:ext cx="360040" cy="220281"/>
            </a:xfrm>
            <a:prstGeom prst="roundRect">
              <a:avLst/>
            </a:prstGeom>
            <a:solidFill>
              <a:srgbClr val="00838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/>
            </a:p>
          </p:txBody>
        </p:sp>
        <p:sp>
          <p:nvSpPr>
            <p:cNvPr id="242" name="ZoneTexte 241"/>
            <p:cNvSpPr txBox="1"/>
            <p:nvPr/>
          </p:nvSpPr>
          <p:spPr>
            <a:xfrm>
              <a:off x="7653205" y="3782362"/>
              <a:ext cx="10195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 smtClean="0"/>
                <a:t>Déploiement </a:t>
              </a:r>
            </a:p>
            <a:p>
              <a:r>
                <a:rPr lang="fr-FR" sz="800" dirty="0" smtClean="0"/>
                <a:t>technique</a:t>
              </a:r>
              <a:endParaRPr lang="fr-FR" sz="800" dirty="0"/>
            </a:p>
          </p:txBody>
        </p:sp>
        <p:sp>
          <p:nvSpPr>
            <p:cNvPr id="42" name="Rectangle à coins arrondis 41"/>
            <p:cNvSpPr/>
            <p:nvPr/>
          </p:nvSpPr>
          <p:spPr>
            <a:xfrm>
              <a:off x="7164288" y="3507854"/>
              <a:ext cx="1853393" cy="108012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 dirty="0"/>
            </a:p>
          </p:txBody>
        </p:sp>
      </p:grpSp>
      <p:sp>
        <p:nvSpPr>
          <p:cNvPr id="247" name="Rectangle à coins arrondis 246"/>
          <p:cNvSpPr/>
          <p:nvPr/>
        </p:nvSpPr>
        <p:spPr>
          <a:xfrm>
            <a:off x="3336588" y="1122946"/>
            <a:ext cx="5210407" cy="64207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8588" indent="-128588" defTabSz="685800">
              <a:buFont typeface="Arial" panose="020B0604020202020204" pitchFamily="34" charset="0"/>
              <a:buChar char="•"/>
              <a:defRPr/>
            </a:pPr>
            <a:r>
              <a:rPr lang="fr-FR" sz="11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2/13 n’ont pas encore déployées commercialement l’outil (MEM à réaliser CEGEE et ouverture de la BP pour CELDA)</a:t>
            </a:r>
            <a:endParaRPr lang="fr-FR" sz="11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  <a:p>
            <a:pPr marL="128588" indent="-128588" defTabSz="685800">
              <a:buFont typeface="Arial" panose="020B0604020202020204" pitchFamily="34" charset="0"/>
              <a:buChar char="•"/>
              <a:defRPr/>
            </a:pPr>
            <a:r>
              <a:rPr lang="fr-FR" sz="11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Les BP ne commercialiseront pleinement qu’en 2020 (soit N+2), lorsque l’agrégation des flux sera effective</a:t>
            </a:r>
            <a:endParaRPr lang="fr-FR" sz="1100" kern="12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5" name="Étoile à 5 branches 34"/>
          <p:cNvSpPr/>
          <p:nvPr/>
        </p:nvSpPr>
        <p:spPr>
          <a:xfrm>
            <a:off x="5780715" y="3006292"/>
            <a:ext cx="288000" cy="2880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Étoile à 5 branches 35"/>
          <p:cNvSpPr/>
          <p:nvPr/>
        </p:nvSpPr>
        <p:spPr>
          <a:xfrm>
            <a:off x="4961287" y="3006292"/>
            <a:ext cx="288000" cy="2880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Étoile à 5 branches 38"/>
          <p:cNvSpPr/>
          <p:nvPr/>
        </p:nvSpPr>
        <p:spPr>
          <a:xfrm>
            <a:off x="2549634" y="4465181"/>
            <a:ext cx="288000" cy="2880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858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4. Modèle économique CE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Depuis 2019 au S1 2020</a:t>
            </a:r>
            <a:endParaRPr lang="fr-FR" dirty="0"/>
          </a:p>
        </p:txBody>
      </p:sp>
      <p:sp>
        <p:nvSpPr>
          <p:cNvPr id="34" name="Espace réservé du contenu 12"/>
          <p:cNvSpPr txBox="1">
            <a:spLocks/>
          </p:cNvSpPr>
          <p:nvPr/>
        </p:nvSpPr>
        <p:spPr>
          <a:xfrm>
            <a:off x="644282" y="1210209"/>
            <a:ext cx="2592288" cy="33852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Cambria Math" panose="02040503050406030204" pitchFamily="18" charset="0"/>
              <a:buNone/>
            </a:pPr>
            <a:r>
              <a:rPr lang="fr-FR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Déploiement technique </a:t>
            </a:r>
          </a:p>
        </p:txBody>
      </p:sp>
      <p:grpSp>
        <p:nvGrpSpPr>
          <p:cNvPr id="36" name="Groupe 35"/>
          <p:cNvGrpSpPr/>
          <p:nvPr/>
        </p:nvGrpSpPr>
        <p:grpSpPr>
          <a:xfrm>
            <a:off x="4058158" y="3391125"/>
            <a:ext cx="864000" cy="864000"/>
            <a:chOff x="-2740302" y="403737"/>
            <a:chExt cx="1946528" cy="1946528"/>
          </a:xfrm>
          <a:solidFill>
            <a:schemeClr val="bg1"/>
          </a:solidFill>
        </p:grpSpPr>
        <p:sp>
          <p:nvSpPr>
            <p:cNvPr id="37" name="Shape 12"/>
            <p:cNvSpPr/>
            <p:nvPr/>
          </p:nvSpPr>
          <p:spPr>
            <a:xfrm>
              <a:off x="-2740302" y="403737"/>
              <a:ext cx="1946528" cy="1946528"/>
            </a:xfrm>
            <a:prstGeom prst="ellipse">
              <a:avLst/>
            </a:prstGeom>
            <a:ln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300" dirty="0"/>
            </a:p>
          </p:txBody>
        </p:sp>
        <p:sp>
          <p:nvSpPr>
            <p:cNvPr id="38" name="Shape 190"/>
            <p:cNvSpPr txBox="1">
              <a:spLocks/>
            </p:cNvSpPr>
            <p:nvPr/>
          </p:nvSpPr>
          <p:spPr>
            <a:xfrm>
              <a:off x="-2590449" y="705030"/>
              <a:ext cx="1646819" cy="124811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lvl="0" algn="ctr"/>
              <a:r>
                <a:rPr lang="en-US" sz="1200" dirty="0" smtClean="0">
                  <a:solidFill>
                    <a:srgbClr val="0070C0"/>
                  </a:solidFill>
                  <a:ea typeface="Cabin"/>
                  <a:cs typeface="Cabin"/>
                  <a:sym typeface="Cabin"/>
                </a:rPr>
                <a:t>3 366</a:t>
              </a:r>
              <a:r>
                <a:rPr lang="en-US" sz="1200" dirty="0" smtClean="0">
                  <a:solidFill>
                    <a:srgbClr val="0070C0"/>
                  </a:solidFill>
                  <a:ea typeface="Cabin"/>
                  <a:cs typeface="Cabin"/>
                  <a:sym typeface="Cabin"/>
                </a:rPr>
                <a:t>***</a:t>
              </a:r>
              <a:endParaRPr lang="en-US" sz="1200" dirty="0" smtClean="0">
                <a:solidFill>
                  <a:srgbClr val="0070C0"/>
                </a:solidFill>
                <a:ea typeface="Cabin"/>
                <a:cs typeface="Cabin"/>
                <a:sym typeface="Cabin"/>
              </a:endParaRPr>
            </a:p>
            <a:p>
              <a:pPr lvl="0" algn="ctr"/>
              <a:r>
                <a:rPr lang="en-US" sz="600" dirty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parcours conseils /</a:t>
              </a:r>
            </a:p>
            <a:p>
              <a:pPr lvl="0" algn="ctr"/>
              <a:r>
                <a:rPr lang="en-US" sz="1200" cap="none" dirty="0">
                  <a:solidFill>
                    <a:srgbClr val="0070C0"/>
                  </a:solidFill>
                  <a:ea typeface="Cabin"/>
                  <a:cs typeface="Cabin"/>
                  <a:sym typeface="Cabin"/>
                </a:rPr>
                <a:t>6</a:t>
              </a:r>
              <a:r>
                <a:rPr lang="en-US" sz="1200" cap="none" dirty="0" smtClean="0">
                  <a:solidFill>
                    <a:srgbClr val="0070C0"/>
                  </a:solidFill>
                  <a:ea typeface="Cabin"/>
                  <a:cs typeface="Cabin"/>
                  <a:sym typeface="Cabin"/>
                </a:rPr>
                <a:t>% </a:t>
              </a:r>
              <a:r>
                <a:rPr lang="en-US" sz="600" dirty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DU PÉRIMÈTRE </a:t>
              </a:r>
            </a:p>
            <a:p>
              <a:pPr lvl="0" algn="ctr"/>
              <a:r>
                <a:rPr lang="en-US" sz="6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CLIENT</a:t>
              </a:r>
              <a:endParaRPr lang="en-US" sz="600" dirty="0">
                <a:solidFill>
                  <a:schemeClr val="tx1"/>
                </a:solidFill>
                <a:ea typeface="Cabin"/>
                <a:cs typeface="Cabin"/>
                <a:sym typeface="Cabin"/>
              </a:endParaRPr>
            </a:p>
          </p:txBody>
        </p:sp>
      </p:grpSp>
      <p:sp>
        <p:nvSpPr>
          <p:cNvPr id="41" name="Espace réservé du contenu 12"/>
          <p:cNvSpPr txBox="1">
            <a:spLocks/>
          </p:cNvSpPr>
          <p:nvPr/>
        </p:nvSpPr>
        <p:spPr>
          <a:xfrm>
            <a:off x="3264218" y="1204496"/>
            <a:ext cx="2531918" cy="311603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Cambria Math" panose="02040503050406030204" pitchFamily="18" charset="0"/>
              <a:buNone/>
            </a:pPr>
            <a:r>
              <a:rPr lang="fr-FR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Déploiement commercial </a:t>
            </a:r>
          </a:p>
        </p:txBody>
      </p:sp>
      <p:grpSp>
        <p:nvGrpSpPr>
          <p:cNvPr id="42" name="Groupe 41"/>
          <p:cNvGrpSpPr/>
          <p:nvPr/>
        </p:nvGrpSpPr>
        <p:grpSpPr>
          <a:xfrm>
            <a:off x="1007100" y="3405897"/>
            <a:ext cx="864001" cy="864000"/>
            <a:chOff x="-2740302" y="403737"/>
            <a:chExt cx="1946528" cy="1946528"/>
          </a:xfrm>
          <a:solidFill>
            <a:schemeClr val="bg1"/>
          </a:solidFill>
        </p:grpSpPr>
        <p:sp>
          <p:nvSpPr>
            <p:cNvPr id="43" name="Shape 12"/>
            <p:cNvSpPr/>
            <p:nvPr/>
          </p:nvSpPr>
          <p:spPr>
            <a:xfrm>
              <a:off x="-2740302" y="403737"/>
              <a:ext cx="1946528" cy="1946528"/>
            </a:xfrm>
            <a:prstGeom prst="ellipse">
              <a:avLst/>
            </a:prstGeom>
            <a:ln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300" dirty="0"/>
            </a:p>
          </p:txBody>
        </p:sp>
        <p:sp>
          <p:nvSpPr>
            <p:cNvPr id="44" name="Shape 190"/>
            <p:cNvSpPr txBox="1">
              <a:spLocks/>
            </p:cNvSpPr>
            <p:nvPr/>
          </p:nvSpPr>
          <p:spPr>
            <a:xfrm>
              <a:off x="-2357510" y="898401"/>
              <a:ext cx="1180942" cy="97075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lvl="0" algn="ctr"/>
              <a:r>
                <a:rPr lang="en-US" sz="1200" dirty="0" smtClean="0">
                  <a:solidFill>
                    <a:srgbClr val="0070C0"/>
                  </a:solidFill>
                  <a:ea typeface="Cabin"/>
                  <a:cs typeface="Cabin"/>
                  <a:sym typeface="Cabin"/>
                </a:rPr>
                <a:t>53 000</a:t>
              </a:r>
            </a:p>
            <a:p>
              <a:pPr lvl="0" algn="ctr"/>
              <a:r>
                <a:rPr lang="en-US" sz="8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Clients </a:t>
              </a:r>
            </a:p>
            <a:p>
              <a:pPr lvl="0" algn="ctr"/>
              <a:r>
                <a:rPr lang="en-US" sz="8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INSTALLés* </a:t>
              </a:r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1940426" y="3398936"/>
            <a:ext cx="864001" cy="864000"/>
            <a:chOff x="-2740302" y="403737"/>
            <a:chExt cx="1946528" cy="1946528"/>
          </a:xfrm>
          <a:solidFill>
            <a:schemeClr val="bg1"/>
          </a:solidFill>
        </p:grpSpPr>
        <p:sp>
          <p:nvSpPr>
            <p:cNvPr id="46" name="Shape 12"/>
            <p:cNvSpPr/>
            <p:nvPr/>
          </p:nvSpPr>
          <p:spPr>
            <a:xfrm>
              <a:off x="-2740302" y="403737"/>
              <a:ext cx="1946528" cy="1946528"/>
            </a:xfrm>
            <a:prstGeom prst="ellipse">
              <a:avLst/>
            </a:prstGeom>
            <a:ln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300" dirty="0"/>
            </a:p>
          </p:txBody>
        </p:sp>
        <p:sp>
          <p:nvSpPr>
            <p:cNvPr id="47" name="Shape 190"/>
            <p:cNvSpPr txBox="1">
              <a:spLocks/>
            </p:cNvSpPr>
            <p:nvPr/>
          </p:nvSpPr>
          <p:spPr>
            <a:xfrm>
              <a:off x="-2485717" y="889749"/>
              <a:ext cx="1437354" cy="97075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lvl="0" algn="ctr"/>
              <a:r>
                <a:rPr lang="en-US" sz="1200" dirty="0" smtClean="0">
                  <a:solidFill>
                    <a:srgbClr val="0070C0"/>
                  </a:solidFill>
                  <a:ea typeface="Cabin"/>
                  <a:cs typeface="Cabin"/>
                  <a:sym typeface="Cabin"/>
                </a:rPr>
                <a:t>375</a:t>
              </a:r>
            </a:p>
            <a:p>
              <a:pPr lvl="0" algn="ctr"/>
              <a:r>
                <a:rPr lang="en-US" sz="8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Licences </a:t>
              </a:r>
            </a:p>
            <a:p>
              <a:pPr lvl="0" algn="ctr"/>
              <a:r>
                <a:rPr lang="en-US" sz="8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UTILISATEURS </a:t>
              </a:r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6761835" y="3398104"/>
            <a:ext cx="864000" cy="864000"/>
            <a:chOff x="-2740302" y="403737"/>
            <a:chExt cx="1946528" cy="1946528"/>
          </a:xfrm>
          <a:solidFill>
            <a:schemeClr val="bg1"/>
          </a:solidFill>
        </p:grpSpPr>
        <p:sp>
          <p:nvSpPr>
            <p:cNvPr id="49" name="Shape 12"/>
            <p:cNvSpPr/>
            <p:nvPr/>
          </p:nvSpPr>
          <p:spPr>
            <a:xfrm>
              <a:off x="-2740302" y="403737"/>
              <a:ext cx="1946528" cy="1946528"/>
            </a:xfrm>
            <a:prstGeom prst="ellipse">
              <a:avLst/>
            </a:prstGeom>
            <a:ln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300" dirty="0"/>
            </a:p>
          </p:txBody>
        </p:sp>
        <p:sp>
          <p:nvSpPr>
            <p:cNvPr id="50" name="Shape 190"/>
            <p:cNvSpPr txBox="1">
              <a:spLocks/>
            </p:cNvSpPr>
            <p:nvPr/>
          </p:nvSpPr>
          <p:spPr>
            <a:xfrm>
              <a:off x="-2660871" y="913049"/>
              <a:ext cx="1787668" cy="832078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algn="ctr"/>
              <a:r>
                <a:rPr lang="en-US" sz="1200" dirty="0">
                  <a:solidFill>
                    <a:schemeClr val="accent3"/>
                  </a:solidFill>
                  <a:ea typeface="Cabin"/>
                  <a:cs typeface="Cabin"/>
                  <a:sym typeface="Cabin"/>
                </a:rPr>
                <a:t>1% </a:t>
              </a:r>
              <a:r>
                <a:rPr lang="en-US" sz="600" dirty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DES CLIENTS O2S </a:t>
              </a:r>
            </a:p>
            <a:p>
              <a:pPr algn="ctr"/>
              <a:r>
                <a:rPr lang="en-US" sz="600" dirty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EQUIPés d’un</a:t>
              </a:r>
            </a:p>
            <a:p>
              <a:pPr algn="ctr"/>
              <a:r>
                <a:rPr lang="en-US" sz="600" dirty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 Money Pitch actif</a:t>
              </a:r>
              <a:endParaRPr lang="fr-FR" sz="600" dirty="0">
                <a:solidFill>
                  <a:schemeClr val="tx1"/>
                </a:solidFill>
                <a:ea typeface="Cabin"/>
                <a:cs typeface="Cabin"/>
                <a:sym typeface="Cabin"/>
              </a:endParaRPr>
            </a:p>
          </p:txBody>
        </p:sp>
      </p:grpSp>
      <p:sp>
        <p:nvSpPr>
          <p:cNvPr id="64" name="Espace réservé du contenu 12"/>
          <p:cNvSpPr txBox="1">
            <a:spLocks/>
          </p:cNvSpPr>
          <p:nvPr/>
        </p:nvSpPr>
        <p:spPr>
          <a:xfrm>
            <a:off x="5925196" y="1005207"/>
            <a:ext cx="2531918" cy="311603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Cambria Math" panose="02040503050406030204" pitchFamily="18" charset="0"/>
              <a:buNone/>
            </a:pPr>
            <a:r>
              <a:rPr lang="fr-FR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Déploiement commercial MoneyPitch</a:t>
            </a:r>
            <a:endParaRPr lang="fr-FR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644282" y="964490"/>
            <a:ext cx="5280914" cy="38797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8" name="Espace réservé du contenu 12"/>
          <p:cNvSpPr txBox="1">
            <a:spLocks/>
          </p:cNvSpPr>
          <p:nvPr/>
        </p:nvSpPr>
        <p:spPr>
          <a:xfrm>
            <a:off x="1897869" y="961381"/>
            <a:ext cx="2592288" cy="33852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Cambria Math" panose="02040503050406030204" pitchFamily="18" charset="0"/>
              <a:buNone/>
            </a:pPr>
            <a:r>
              <a:rPr lang="fr-FR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O2S</a:t>
            </a:r>
          </a:p>
        </p:txBody>
      </p:sp>
      <p:grpSp>
        <p:nvGrpSpPr>
          <p:cNvPr id="79" name="Groupe 78"/>
          <p:cNvGrpSpPr/>
          <p:nvPr/>
        </p:nvGrpSpPr>
        <p:grpSpPr>
          <a:xfrm>
            <a:off x="4070529" y="2461868"/>
            <a:ext cx="864000" cy="864000"/>
            <a:chOff x="2721924" y="1047538"/>
            <a:chExt cx="1946528" cy="1946528"/>
          </a:xfrm>
          <a:solidFill>
            <a:schemeClr val="bg1"/>
          </a:solidFill>
        </p:grpSpPr>
        <p:sp>
          <p:nvSpPr>
            <p:cNvPr id="80" name="Shape 12"/>
            <p:cNvSpPr/>
            <p:nvPr/>
          </p:nvSpPr>
          <p:spPr>
            <a:xfrm>
              <a:off x="2721924" y="1047538"/>
              <a:ext cx="1946528" cy="1946528"/>
            </a:xfrm>
            <a:prstGeom prst="ellips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300" dirty="0"/>
            </a:p>
          </p:txBody>
        </p:sp>
        <p:sp>
          <p:nvSpPr>
            <p:cNvPr id="81" name="Shape 190"/>
            <p:cNvSpPr txBox="1">
              <a:spLocks/>
            </p:cNvSpPr>
            <p:nvPr/>
          </p:nvSpPr>
          <p:spPr>
            <a:xfrm>
              <a:off x="2817613" y="1396748"/>
              <a:ext cx="1755164" cy="124811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lvl="0" algn="ctr"/>
              <a:r>
                <a:rPr lang="en-US" sz="1200" dirty="0" smtClean="0">
                  <a:solidFill>
                    <a:srgbClr val="FF0000"/>
                  </a:solidFill>
                  <a:ea typeface="Cabin"/>
                  <a:cs typeface="Cabin"/>
                  <a:sym typeface="Cabin"/>
                </a:rPr>
                <a:t> 4 908**</a:t>
              </a:r>
            </a:p>
            <a:p>
              <a:pPr lvl="0" algn="ctr"/>
              <a:r>
                <a:rPr lang="en-US" sz="6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parcours conseils /</a:t>
              </a:r>
            </a:p>
            <a:p>
              <a:pPr lvl="0" algn="ctr"/>
              <a:r>
                <a:rPr lang="en-US" sz="1200" dirty="0" smtClean="0">
                  <a:solidFill>
                    <a:srgbClr val="FF0000"/>
                  </a:solidFill>
                  <a:ea typeface="Cabin"/>
                  <a:cs typeface="Cabin"/>
                  <a:sym typeface="Cabin"/>
                </a:rPr>
                <a:t>21%</a:t>
              </a:r>
              <a:r>
                <a:rPr lang="en-US" sz="1200" dirty="0" smtClean="0">
                  <a:solidFill>
                    <a:schemeClr val="accent3"/>
                  </a:solidFill>
                  <a:ea typeface="Cabin"/>
                  <a:cs typeface="Cabin"/>
                  <a:sym typeface="Cabin"/>
                </a:rPr>
                <a:t> </a:t>
              </a:r>
              <a:r>
                <a:rPr lang="en-US" sz="6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du périmètre </a:t>
              </a:r>
            </a:p>
            <a:p>
              <a:pPr lvl="0" algn="ctr"/>
              <a:r>
                <a:rPr lang="en-US" sz="6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client </a:t>
              </a:r>
              <a:endParaRPr lang="fr-FR" sz="600" dirty="0">
                <a:solidFill>
                  <a:schemeClr val="tx1"/>
                </a:solidFill>
                <a:ea typeface="Cabin"/>
                <a:cs typeface="Cabin"/>
                <a:sym typeface="Cabin"/>
              </a:endParaRPr>
            </a:p>
          </p:txBody>
        </p:sp>
      </p:grpSp>
      <p:grpSp>
        <p:nvGrpSpPr>
          <p:cNvPr id="82" name="Groupe 81"/>
          <p:cNvGrpSpPr/>
          <p:nvPr/>
        </p:nvGrpSpPr>
        <p:grpSpPr>
          <a:xfrm>
            <a:off x="6761835" y="2378025"/>
            <a:ext cx="864000" cy="864000"/>
            <a:chOff x="2721924" y="1047538"/>
            <a:chExt cx="1946528" cy="1946528"/>
          </a:xfrm>
          <a:solidFill>
            <a:schemeClr val="bg1"/>
          </a:solidFill>
        </p:grpSpPr>
        <p:sp>
          <p:nvSpPr>
            <p:cNvPr id="83" name="Shape 12"/>
            <p:cNvSpPr/>
            <p:nvPr/>
          </p:nvSpPr>
          <p:spPr>
            <a:xfrm>
              <a:off x="2721924" y="1047538"/>
              <a:ext cx="1946528" cy="1946528"/>
            </a:xfrm>
            <a:prstGeom prst="ellipse">
              <a:avLst/>
            </a:prstGeom>
            <a:grp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300" dirty="0"/>
            </a:p>
          </p:txBody>
        </p:sp>
        <p:sp>
          <p:nvSpPr>
            <p:cNvPr id="84" name="Shape 190"/>
            <p:cNvSpPr txBox="1">
              <a:spLocks/>
            </p:cNvSpPr>
            <p:nvPr/>
          </p:nvSpPr>
          <p:spPr>
            <a:xfrm>
              <a:off x="2738163" y="1604763"/>
              <a:ext cx="1914068" cy="832078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lvl="0" algn="ctr"/>
              <a:r>
                <a:rPr lang="en-US" sz="1200" dirty="0" smtClean="0">
                  <a:solidFill>
                    <a:srgbClr val="FF0000"/>
                  </a:solidFill>
                  <a:ea typeface="Cabin"/>
                  <a:cs typeface="Cabin"/>
                  <a:sym typeface="Cabin"/>
                </a:rPr>
                <a:t>16%</a:t>
              </a:r>
              <a:r>
                <a:rPr lang="en-US" sz="700" dirty="0" smtClean="0">
                  <a:solidFill>
                    <a:srgbClr val="FF0000"/>
                  </a:solidFill>
                  <a:ea typeface="Cabin"/>
                  <a:cs typeface="Cabin"/>
                  <a:sym typeface="Cabin"/>
                </a:rPr>
                <a:t> </a:t>
              </a:r>
              <a:r>
                <a:rPr lang="en-US" sz="6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DES CLIENTS O2S </a:t>
              </a:r>
            </a:p>
            <a:p>
              <a:pPr lvl="0" algn="ctr"/>
              <a:r>
                <a:rPr lang="en-US" sz="6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EQUIPés d’un</a:t>
              </a:r>
            </a:p>
            <a:p>
              <a:pPr lvl="0" algn="ctr"/>
              <a:r>
                <a:rPr lang="en-US" sz="6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 Money Pitch actif</a:t>
              </a:r>
              <a:endParaRPr lang="fr-FR" sz="600" dirty="0">
                <a:solidFill>
                  <a:schemeClr val="tx1"/>
                </a:solidFill>
                <a:ea typeface="Cabin"/>
                <a:cs typeface="Cabin"/>
                <a:sym typeface="Cabin"/>
              </a:endParaRPr>
            </a:p>
          </p:txBody>
        </p:sp>
      </p:grpSp>
      <p:grpSp>
        <p:nvGrpSpPr>
          <p:cNvPr id="85" name="Groupe 84"/>
          <p:cNvGrpSpPr/>
          <p:nvPr/>
        </p:nvGrpSpPr>
        <p:grpSpPr>
          <a:xfrm>
            <a:off x="998692" y="2468389"/>
            <a:ext cx="864001" cy="864000"/>
            <a:chOff x="-2740302" y="403737"/>
            <a:chExt cx="1946528" cy="1946528"/>
          </a:xfrm>
          <a:solidFill>
            <a:schemeClr val="bg1"/>
          </a:solidFill>
        </p:grpSpPr>
        <p:sp>
          <p:nvSpPr>
            <p:cNvPr id="86" name="Shape 12"/>
            <p:cNvSpPr/>
            <p:nvPr/>
          </p:nvSpPr>
          <p:spPr>
            <a:xfrm>
              <a:off x="-2740302" y="403737"/>
              <a:ext cx="1946528" cy="1946528"/>
            </a:xfrm>
            <a:prstGeom prst="ellips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300" dirty="0"/>
            </a:p>
          </p:txBody>
        </p:sp>
        <p:sp>
          <p:nvSpPr>
            <p:cNvPr id="87" name="Shape 190"/>
            <p:cNvSpPr txBox="1">
              <a:spLocks/>
            </p:cNvSpPr>
            <p:nvPr/>
          </p:nvSpPr>
          <p:spPr>
            <a:xfrm>
              <a:off x="-2357510" y="898401"/>
              <a:ext cx="1180942" cy="97075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lvl="0" algn="ctr"/>
              <a:r>
                <a:rPr lang="en-US" sz="1200" dirty="0" smtClean="0">
                  <a:solidFill>
                    <a:srgbClr val="FF0000"/>
                  </a:solidFill>
                  <a:ea typeface="Cabin"/>
                  <a:cs typeface="Cabin"/>
                  <a:sym typeface="Cabin"/>
                </a:rPr>
                <a:t>23 000</a:t>
              </a:r>
            </a:p>
            <a:p>
              <a:pPr lvl="0" algn="ctr"/>
              <a:r>
                <a:rPr lang="en-US" sz="8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Clients </a:t>
              </a:r>
            </a:p>
            <a:p>
              <a:pPr lvl="0" algn="ctr"/>
              <a:r>
                <a:rPr lang="en-US" sz="8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INSTALLés* </a:t>
              </a:r>
            </a:p>
          </p:txBody>
        </p:sp>
      </p:grpSp>
      <p:grpSp>
        <p:nvGrpSpPr>
          <p:cNvPr id="88" name="Groupe 87"/>
          <p:cNvGrpSpPr/>
          <p:nvPr/>
        </p:nvGrpSpPr>
        <p:grpSpPr>
          <a:xfrm>
            <a:off x="1932018" y="2461428"/>
            <a:ext cx="864001" cy="864000"/>
            <a:chOff x="-2740302" y="403737"/>
            <a:chExt cx="1946528" cy="1946528"/>
          </a:xfrm>
          <a:solidFill>
            <a:schemeClr val="bg1"/>
          </a:solidFill>
        </p:grpSpPr>
        <p:sp>
          <p:nvSpPr>
            <p:cNvPr id="89" name="Shape 12"/>
            <p:cNvSpPr/>
            <p:nvPr/>
          </p:nvSpPr>
          <p:spPr>
            <a:xfrm>
              <a:off x="-2740302" y="403737"/>
              <a:ext cx="1946528" cy="1946528"/>
            </a:xfrm>
            <a:prstGeom prst="ellips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300" dirty="0"/>
            </a:p>
          </p:txBody>
        </p:sp>
        <p:sp>
          <p:nvSpPr>
            <p:cNvPr id="90" name="Shape 190"/>
            <p:cNvSpPr txBox="1">
              <a:spLocks/>
            </p:cNvSpPr>
            <p:nvPr/>
          </p:nvSpPr>
          <p:spPr>
            <a:xfrm>
              <a:off x="-2485717" y="889749"/>
              <a:ext cx="1437354" cy="97075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lvl="0" algn="ctr"/>
              <a:r>
                <a:rPr lang="en-US" sz="1200" dirty="0" smtClean="0">
                  <a:solidFill>
                    <a:srgbClr val="FF0000"/>
                  </a:solidFill>
                  <a:ea typeface="Cabin"/>
                  <a:cs typeface="Cabin"/>
                  <a:sym typeface="Cabin"/>
                </a:rPr>
                <a:t>280</a:t>
              </a:r>
            </a:p>
            <a:p>
              <a:pPr lvl="0" algn="ctr"/>
              <a:r>
                <a:rPr lang="en-US" sz="8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Licences </a:t>
              </a:r>
            </a:p>
            <a:p>
              <a:pPr lvl="0" algn="ctr"/>
              <a:r>
                <a:rPr lang="en-US" sz="8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UTILISATEURS </a:t>
              </a:r>
            </a:p>
          </p:txBody>
        </p:sp>
      </p:grpSp>
      <p:grpSp>
        <p:nvGrpSpPr>
          <p:cNvPr id="115" name="Groupe 114"/>
          <p:cNvGrpSpPr/>
          <p:nvPr/>
        </p:nvGrpSpPr>
        <p:grpSpPr>
          <a:xfrm>
            <a:off x="4070529" y="1523302"/>
            <a:ext cx="864000" cy="864000"/>
            <a:chOff x="2721924" y="1047538"/>
            <a:chExt cx="1946528" cy="1946528"/>
          </a:xfrm>
          <a:solidFill>
            <a:schemeClr val="bg1"/>
          </a:solidFill>
        </p:grpSpPr>
        <p:sp>
          <p:nvSpPr>
            <p:cNvPr id="116" name="Shape 12"/>
            <p:cNvSpPr/>
            <p:nvPr/>
          </p:nvSpPr>
          <p:spPr>
            <a:xfrm>
              <a:off x="2721924" y="1047538"/>
              <a:ext cx="1946528" cy="1946528"/>
            </a:xfrm>
            <a:prstGeom prst="ellipse">
              <a:avLst/>
            </a:prstGeom>
            <a:ln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300" dirty="0"/>
            </a:p>
          </p:txBody>
        </p:sp>
        <p:sp>
          <p:nvSpPr>
            <p:cNvPr id="117" name="Shape 190"/>
            <p:cNvSpPr txBox="1">
              <a:spLocks/>
            </p:cNvSpPr>
            <p:nvPr/>
          </p:nvSpPr>
          <p:spPr>
            <a:xfrm>
              <a:off x="2817613" y="1396748"/>
              <a:ext cx="1755164" cy="124811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lvl="0" algn="ctr"/>
              <a:r>
                <a:rPr lang="en-US" sz="1200" dirty="0">
                  <a:solidFill>
                    <a:schemeClr val="accent5"/>
                  </a:solidFill>
                  <a:ea typeface="Cabin"/>
                  <a:cs typeface="Cabin"/>
                  <a:sym typeface="Cabin"/>
                </a:rPr>
                <a:t>8</a:t>
              </a:r>
              <a:r>
                <a:rPr lang="en-US" sz="1200" dirty="0" smtClean="0">
                  <a:solidFill>
                    <a:schemeClr val="accent5"/>
                  </a:solidFill>
                  <a:ea typeface="Cabin"/>
                  <a:cs typeface="Cabin"/>
                  <a:sym typeface="Cabin"/>
                </a:rPr>
                <a:t> 274 </a:t>
              </a:r>
              <a:endParaRPr lang="en-US" sz="1200" dirty="0" smtClean="0">
                <a:solidFill>
                  <a:schemeClr val="accent5"/>
                </a:solidFill>
                <a:ea typeface="Cabin"/>
                <a:cs typeface="Cabin"/>
                <a:sym typeface="Cabin"/>
              </a:endParaRPr>
            </a:p>
            <a:p>
              <a:pPr lvl="0" algn="ctr"/>
              <a:r>
                <a:rPr lang="en-US" sz="6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parcours conseils /</a:t>
              </a:r>
            </a:p>
            <a:p>
              <a:pPr lvl="0" algn="ctr"/>
              <a:r>
                <a:rPr lang="en-US" sz="1200" dirty="0" smtClean="0">
                  <a:solidFill>
                    <a:schemeClr val="accent5"/>
                  </a:solidFill>
                  <a:ea typeface="Cabin"/>
                  <a:cs typeface="Cabin"/>
                  <a:sym typeface="Cabin"/>
                </a:rPr>
                <a:t>11</a:t>
              </a:r>
              <a:r>
                <a:rPr lang="en-US" sz="1200" dirty="0" smtClean="0">
                  <a:solidFill>
                    <a:schemeClr val="accent5"/>
                  </a:solidFill>
                  <a:ea typeface="Cabin"/>
                  <a:cs typeface="Cabin"/>
                  <a:sym typeface="Cabin"/>
                </a:rPr>
                <a:t>%</a:t>
              </a:r>
              <a:r>
                <a:rPr lang="en-US" sz="1200" dirty="0" smtClean="0">
                  <a:solidFill>
                    <a:schemeClr val="accent3"/>
                  </a:solidFill>
                  <a:ea typeface="Cabin"/>
                  <a:cs typeface="Cabin"/>
                  <a:sym typeface="Cabin"/>
                </a:rPr>
                <a:t> </a:t>
              </a:r>
              <a:r>
                <a:rPr lang="en-US" sz="6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du périmètre </a:t>
              </a:r>
            </a:p>
            <a:p>
              <a:pPr lvl="0" algn="ctr"/>
              <a:r>
                <a:rPr lang="en-US" sz="6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client </a:t>
              </a:r>
              <a:endParaRPr lang="fr-FR" sz="600" dirty="0">
                <a:solidFill>
                  <a:schemeClr val="tx1"/>
                </a:solidFill>
                <a:ea typeface="Cabin"/>
                <a:cs typeface="Cabin"/>
                <a:sym typeface="Cabin"/>
              </a:endParaRPr>
            </a:p>
          </p:txBody>
        </p:sp>
      </p:grpSp>
      <p:grpSp>
        <p:nvGrpSpPr>
          <p:cNvPr id="118" name="Groupe 117"/>
          <p:cNvGrpSpPr/>
          <p:nvPr/>
        </p:nvGrpSpPr>
        <p:grpSpPr>
          <a:xfrm>
            <a:off x="6761835" y="1439459"/>
            <a:ext cx="864000" cy="864000"/>
            <a:chOff x="2721924" y="1047538"/>
            <a:chExt cx="1946528" cy="1946528"/>
          </a:xfrm>
          <a:solidFill>
            <a:schemeClr val="bg1"/>
          </a:solidFill>
        </p:grpSpPr>
        <p:sp>
          <p:nvSpPr>
            <p:cNvPr id="119" name="Shape 12"/>
            <p:cNvSpPr/>
            <p:nvPr/>
          </p:nvSpPr>
          <p:spPr>
            <a:xfrm>
              <a:off x="2721924" y="1047538"/>
              <a:ext cx="1946528" cy="1946528"/>
            </a:xfrm>
            <a:prstGeom prst="ellipse">
              <a:avLst/>
            </a:prstGeom>
            <a:grpFill/>
            <a:ln w="2857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300" dirty="0"/>
            </a:p>
          </p:txBody>
        </p:sp>
        <p:sp>
          <p:nvSpPr>
            <p:cNvPr id="120" name="Shape 190"/>
            <p:cNvSpPr txBox="1">
              <a:spLocks/>
            </p:cNvSpPr>
            <p:nvPr/>
          </p:nvSpPr>
          <p:spPr>
            <a:xfrm>
              <a:off x="2817615" y="1604763"/>
              <a:ext cx="1755162" cy="832078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lvl="0" algn="ctr"/>
              <a:r>
                <a:rPr lang="en-US" sz="1200" dirty="0">
                  <a:solidFill>
                    <a:schemeClr val="accent5"/>
                  </a:solidFill>
                  <a:ea typeface="Cabin"/>
                  <a:cs typeface="Cabin"/>
                  <a:sym typeface="Cabin"/>
                </a:rPr>
                <a:t>4</a:t>
              </a:r>
              <a:r>
                <a:rPr lang="en-US" sz="1200" dirty="0" smtClean="0">
                  <a:solidFill>
                    <a:schemeClr val="accent5"/>
                  </a:solidFill>
                  <a:ea typeface="Cabin"/>
                  <a:cs typeface="Cabin"/>
                  <a:sym typeface="Cabin"/>
                </a:rPr>
                <a:t>%</a:t>
              </a:r>
              <a:r>
                <a:rPr lang="en-US" sz="700" dirty="0" smtClean="0">
                  <a:solidFill>
                    <a:schemeClr val="accent5"/>
                  </a:solidFill>
                  <a:ea typeface="Cabin"/>
                  <a:cs typeface="Cabin"/>
                  <a:sym typeface="Cabin"/>
                </a:rPr>
                <a:t> </a:t>
              </a:r>
              <a:r>
                <a:rPr lang="en-US" sz="6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DES CLIENTS O2S </a:t>
              </a:r>
            </a:p>
            <a:p>
              <a:pPr lvl="0" algn="ctr"/>
              <a:r>
                <a:rPr lang="en-US" sz="6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EQUIPés d’un</a:t>
              </a:r>
            </a:p>
            <a:p>
              <a:pPr lvl="0" algn="ctr"/>
              <a:r>
                <a:rPr lang="en-US" sz="6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 Money Pitch actif</a:t>
              </a:r>
              <a:endParaRPr lang="fr-FR" sz="600" dirty="0">
                <a:solidFill>
                  <a:schemeClr val="tx1"/>
                </a:solidFill>
                <a:ea typeface="Cabin"/>
                <a:cs typeface="Cabin"/>
                <a:sym typeface="Cabin"/>
              </a:endParaRPr>
            </a:p>
          </p:txBody>
        </p:sp>
      </p:grpSp>
      <p:grpSp>
        <p:nvGrpSpPr>
          <p:cNvPr id="121" name="Groupe 120"/>
          <p:cNvGrpSpPr/>
          <p:nvPr/>
        </p:nvGrpSpPr>
        <p:grpSpPr>
          <a:xfrm>
            <a:off x="998692" y="1529823"/>
            <a:ext cx="864001" cy="864000"/>
            <a:chOff x="-2740302" y="403737"/>
            <a:chExt cx="1946528" cy="1946528"/>
          </a:xfrm>
          <a:solidFill>
            <a:schemeClr val="bg1"/>
          </a:solidFill>
        </p:grpSpPr>
        <p:sp>
          <p:nvSpPr>
            <p:cNvPr id="122" name="Shape 12"/>
            <p:cNvSpPr/>
            <p:nvPr/>
          </p:nvSpPr>
          <p:spPr>
            <a:xfrm>
              <a:off x="-2740302" y="403737"/>
              <a:ext cx="1946528" cy="1946528"/>
            </a:xfrm>
            <a:prstGeom prst="ellipse">
              <a:avLst/>
            </a:prstGeom>
            <a:ln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300" dirty="0"/>
            </a:p>
          </p:txBody>
        </p:sp>
        <p:sp>
          <p:nvSpPr>
            <p:cNvPr id="123" name="Shape 190"/>
            <p:cNvSpPr txBox="1">
              <a:spLocks/>
            </p:cNvSpPr>
            <p:nvPr/>
          </p:nvSpPr>
          <p:spPr>
            <a:xfrm>
              <a:off x="-2357510" y="898401"/>
              <a:ext cx="1180942" cy="97075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lvl="0" algn="ctr"/>
              <a:r>
                <a:rPr lang="en-US" sz="1200" dirty="0" smtClean="0">
                  <a:solidFill>
                    <a:schemeClr val="accent5"/>
                  </a:solidFill>
                  <a:ea typeface="Cabin"/>
                  <a:cs typeface="Cabin"/>
                  <a:sym typeface="Cabin"/>
                </a:rPr>
                <a:t>65 000</a:t>
              </a:r>
            </a:p>
            <a:p>
              <a:pPr lvl="0" algn="ctr"/>
              <a:r>
                <a:rPr lang="en-US" sz="8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Clients </a:t>
              </a:r>
            </a:p>
            <a:p>
              <a:pPr lvl="0" algn="ctr"/>
              <a:r>
                <a:rPr lang="en-US" sz="8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INSTALLés* </a:t>
              </a:r>
            </a:p>
          </p:txBody>
        </p:sp>
      </p:grpSp>
      <p:grpSp>
        <p:nvGrpSpPr>
          <p:cNvPr id="124" name="Groupe 123"/>
          <p:cNvGrpSpPr/>
          <p:nvPr/>
        </p:nvGrpSpPr>
        <p:grpSpPr>
          <a:xfrm>
            <a:off x="1932018" y="1522862"/>
            <a:ext cx="864001" cy="864000"/>
            <a:chOff x="-2740302" y="403737"/>
            <a:chExt cx="1946528" cy="1946528"/>
          </a:xfrm>
          <a:solidFill>
            <a:schemeClr val="bg1"/>
          </a:solidFill>
        </p:grpSpPr>
        <p:sp>
          <p:nvSpPr>
            <p:cNvPr id="125" name="Shape 12"/>
            <p:cNvSpPr/>
            <p:nvPr/>
          </p:nvSpPr>
          <p:spPr>
            <a:xfrm>
              <a:off x="-2740302" y="403737"/>
              <a:ext cx="1946528" cy="1946528"/>
            </a:xfrm>
            <a:prstGeom prst="ellipse">
              <a:avLst/>
            </a:prstGeom>
            <a:ln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sz="300" dirty="0"/>
            </a:p>
          </p:txBody>
        </p:sp>
        <p:sp>
          <p:nvSpPr>
            <p:cNvPr id="126" name="Shape 190"/>
            <p:cNvSpPr txBox="1">
              <a:spLocks/>
            </p:cNvSpPr>
            <p:nvPr/>
          </p:nvSpPr>
          <p:spPr>
            <a:xfrm>
              <a:off x="-2485717" y="889749"/>
              <a:ext cx="1437354" cy="97075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lvl="0" algn="ctr"/>
              <a:r>
                <a:rPr lang="en-US" sz="1200" dirty="0" smtClean="0">
                  <a:solidFill>
                    <a:schemeClr val="accent5"/>
                  </a:solidFill>
                  <a:ea typeface="Cabin"/>
                  <a:cs typeface="Cabin"/>
                  <a:sym typeface="Cabin"/>
                </a:rPr>
                <a:t>576</a:t>
              </a:r>
            </a:p>
            <a:p>
              <a:pPr lvl="0" algn="ctr"/>
              <a:r>
                <a:rPr lang="en-US" sz="8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Licences </a:t>
              </a:r>
            </a:p>
            <a:p>
              <a:pPr lvl="0" algn="ctr"/>
              <a:r>
                <a:rPr lang="en-US" sz="800" dirty="0" smtClean="0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UTILISATEURS </a:t>
              </a:r>
            </a:p>
          </p:txBody>
        </p:sp>
      </p:grpSp>
      <p:sp>
        <p:nvSpPr>
          <p:cNvPr id="127" name="ZoneTexte 126"/>
          <p:cNvSpPr txBox="1"/>
          <p:nvPr/>
        </p:nvSpPr>
        <p:spPr>
          <a:xfrm>
            <a:off x="852731" y="4321018"/>
            <a:ext cx="1200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700" dirty="0" smtClean="0"/>
              <a:t>*Hors prospects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fr-FR" sz="700" dirty="0" smtClean="0"/>
              <a:t>Nombre de clients stables depuis 1</a:t>
            </a:r>
            <a:r>
              <a:rPr lang="fr-FR" sz="700" baseline="30000" dirty="0" smtClean="0"/>
              <a:t>er</a:t>
            </a:r>
            <a:r>
              <a:rPr lang="fr-FR" sz="700" dirty="0" smtClean="0"/>
              <a:t> janvier 2020</a:t>
            </a:r>
            <a:endParaRPr lang="fr-FR" sz="700" dirty="0"/>
          </a:p>
        </p:txBody>
      </p:sp>
      <p:sp>
        <p:nvSpPr>
          <p:cNvPr id="128" name="ZoneTexte 127"/>
          <p:cNvSpPr txBox="1"/>
          <p:nvPr/>
        </p:nvSpPr>
        <p:spPr>
          <a:xfrm>
            <a:off x="1891909" y="4321018"/>
            <a:ext cx="12006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700" dirty="0" smtClean="0"/>
              <a:t>+ 20 licences depuis 1</a:t>
            </a:r>
            <a:r>
              <a:rPr lang="fr-FR" sz="700" baseline="30000" dirty="0" smtClean="0"/>
              <a:t>er</a:t>
            </a:r>
            <a:r>
              <a:rPr lang="fr-FR" sz="700" dirty="0" smtClean="0"/>
              <a:t> janvier 2020 issues des CE</a:t>
            </a:r>
            <a:endParaRPr lang="fr-FR" sz="700" dirty="0"/>
          </a:p>
        </p:txBody>
      </p:sp>
      <p:sp>
        <p:nvSpPr>
          <p:cNvPr id="129" name="ZoneTexte 128"/>
          <p:cNvSpPr txBox="1"/>
          <p:nvPr/>
        </p:nvSpPr>
        <p:spPr>
          <a:xfrm>
            <a:off x="3933701" y="4321018"/>
            <a:ext cx="12006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 smtClean="0"/>
              <a:t>** hors CERA</a:t>
            </a:r>
          </a:p>
          <a:p>
            <a:r>
              <a:rPr lang="fr-FR" sz="700" dirty="0" smtClean="0"/>
              <a:t>*** à fin </a:t>
            </a:r>
            <a:r>
              <a:rPr lang="fr-FR" sz="700" dirty="0" smtClean="0"/>
              <a:t>août 2019</a:t>
            </a:r>
            <a:endParaRPr lang="fr-FR" sz="700" dirty="0" smtClean="0"/>
          </a:p>
        </p:txBody>
      </p:sp>
    </p:spTree>
    <p:extLst>
      <p:ext uri="{BB962C8B-B14F-4D97-AF65-F5344CB8AC3E}">
        <p14:creationId xmlns:p14="http://schemas.microsoft.com/office/powerpoint/2010/main" val="276175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5. Economie du projet</a:t>
            </a:r>
            <a:endParaRPr lang="fr-FR" dirty="0"/>
          </a:p>
        </p:txBody>
      </p:sp>
      <p:graphicFrame>
        <p:nvGraphicFramePr>
          <p:cNvPr id="12" name="Diagramme 11"/>
          <p:cNvGraphicFramePr/>
          <p:nvPr>
            <p:extLst>
              <p:ext uri="{D42A27DB-BD31-4B8C-83A1-F6EECF244321}">
                <p14:modId xmlns:p14="http://schemas.microsoft.com/office/powerpoint/2010/main" val="4111500314"/>
              </p:ext>
            </p:extLst>
          </p:nvPr>
        </p:nvGraphicFramePr>
        <p:xfrm>
          <a:off x="-1476672" y="962823"/>
          <a:ext cx="5971294" cy="3760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ectangle à coins arrondis 12"/>
          <p:cNvSpPr/>
          <p:nvPr/>
        </p:nvSpPr>
        <p:spPr>
          <a:xfrm>
            <a:off x="2699792" y="1106839"/>
            <a:ext cx="3024336" cy="108012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11 640 € HT / Déploiement technique par établissement (flat)</a:t>
            </a:r>
            <a:endParaRPr lang="fr-FR" dirty="0"/>
          </a:p>
        </p:txBody>
      </p:sp>
      <p:sp>
        <p:nvSpPr>
          <p:cNvPr id="14" name="Rectangle à coins arrondis 13"/>
          <p:cNvSpPr/>
          <p:nvPr/>
        </p:nvSpPr>
        <p:spPr>
          <a:xfrm>
            <a:off x="2699792" y="2325722"/>
            <a:ext cx="3024336" cy="28588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2018 : 276K€ HT 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2699792" y="2729133"/>
            <a:ext cx="3024336" cy="28588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2019 : 646K€ HT </a:t>
            </a:r>
            <a:endParaRPr lang="fr-FR" dirty="0"/>
          </a:p>
        </p:txBody>
      </p:sp>
      <p:sp>
        <p:nvSpPr>
          <p:cNvPr id="17" name="Rectangle à coins arrondis 16"/>
          <p:cNvSpPr/>
          <p:nvPr/>
        </p:nvSpPr>
        <p:spPr>
          <a:xfrm>
            <a:off x="2699792" y="3125213"/>
            <a:ext cx="3024336" cy="285882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2020 : 496K€ HT </a:t>
            </a:r>
            <a:endParaRPr lang="fr-FR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2699792" y="3677947"/>
            <a:ext cx="1477001" cy="38121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Fonds de commerce</a:t>
            </a:r>
            <a:endParaRPr lang="fr-FR" dirty="0"/>
          </a:p>
        </p:txBody>
      </p:sp>
      <p:sp>
        <p:nvSpPr>
          <p:cNvPr id="19" name="Rectangle à coins arrondis 18"/>
          <p:cNvSpPr/>
          <p:nvPr/>
        </p:nvSpPr>
        <p:spPr>
          <a:xfrm>
            <a:off x="4238821" y="3677947"/>
            <a:ext cx="1404000" cy="38121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Licences</a:t>
            </a:r>
            <a:endParaRPr lang="fr-FR" dirty="0"/>
          </a:p>
        </p:txBody>
      </p:sp>
      <p:sp>
        <p:nvSpPr>
          <p:cNvPr id="20" name="Rectangle à coins arrondis 19"/>
          <p:cNvSpPr/>
          <p:nvPr/>
        </p:nvSpPr>
        <p:spPr>
          <a:xfrm>
            <a:off x="2700487" y="4251332"/>
            <a:ext cx="1477001" cy="38121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GED</a:t>
            </a:r>
            <a:endParaRPr lang="fr-FR" dirty="0"/>
          </a:p>
        </p:txBody>
      </p:sp>
      <p:sp>
        <p:nvSpPr>
          <p:cNvPr id="21" name="Rectangle à coins arrondis 20"/>
          <p:cNvSpPr/>
          <p:nvPr/>
        </p:nvSpPr>
        <p:spPr>
          <a:xfrm>
            <a:off x="4247127" y="4251332"/>
            <a:ext cx="1404000" cy="38121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MoneyPitch</a:t>
            </a:r>
            <a:endParaRPr lang="fr-FR" dirty="0"/>
          </a:p>
        </p:txBody>
      </p:sp>
      <p:pic>
        <p:nvPicPr>
          <p:cNvPr id="23" name="Picture 124"/>
          <p:cNvPicPr>
            <a:picLocks noChangeAspect="1"/>
          </p:cNvPicPr>
          <p:nvPr/>
        </p:nvPicPr>
        <p:blipFill>
          <a:blip r:embed="rId7" cstate="email">
            <a:duotone>
              <a:prstClr val="black"/>
              <a:srgbClr val="FF7C8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651606">
            <a:off x="5388888" y="4002265"/>
            <a:ext cx="430517" cy="414083"/>
          </a:xfrm>
          <a:prstGeom prst="rect">
            <a:avLst/>
          </a:prstGeom>
          <a:noFill/>
        </p:spPr>
      </p:pic>
      <p:sp>
        <p:nvSpPr>
          <p:cNvPr id="24" name="AutoShape 16"/>
          <p:cNvSpPr>
            <a:spLocks noChangeArrowheads="1"/>
          </p:cNvSpPr>
          <p:nvPr/>
        </p:nvSpPr>
        <p:spPr bwMode="auto">
          <a:xfrm>
            <a:off x="5308576" y="4114012"/>
            <a:ext cx="587732" cy="124197"/>
          </a:xfrm>
          <a:prstGeom prst="irregularSeal1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49847" rIns="0" bIns="49847" anchor="ctr">
            <a:noAutofit/>
          </a:bodyPr>
          <a:lstStyle/>
          <a:p>
            <a:pPr algn="ctr" defTabSz="638508"/>
            <a:r>
              <a:rPr lang="fr-FR" sz="900" b="1" dirty="0" smtClean="0">
                <a:solidFill>
                  <a:srgbClr val="FFFFFF"/>
                </a:solidFill>
              </a:rPr>
              <a:t>42€ HT</a:t>
            </a:r>
            <a:endParaRPr lang="fr-FR" sz="788" b="1" dirty="0">
              <a:solidFill>
                <a:srgbClr val="FFFFFF"/>
              </a:solidFill>
            </a:endParaRPr>
          </a:p>
        </p:txBody>
      </p:sp>
      <p:pic>
        <p:nvPicPr>
          <p:cNvPr id="25" name="Picture 124"/>
          <p:cNvPicPr>
            <a:picLocks noChangeAspect="1"/>
          </p:cNvPicPr>
          <p:nvPr/>
        </p:nvPicPr>
        <p:blipFill>
          <a:blip r:embed="rId7" cstate="email">
            <a:duotone>
              <a:prstClr val="black"/>
              <a:srgbClr val="FF7C8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577581">
            <a:off x="4016316" y="3463273"/>
            <a:ext cx="430517" cy="414083"/>
          </a:xfrm>
          <a:prstGeom prst="rect">
            <a:avLst/>
          </a:prstGeom>
          <a:noFill/>
        </p:spPr>
      </p:pic>
      <p:sp>
        <p:nvSpPr>
          <p:cNvPr id="26" name="AutoShape 16"/>
          <p:cNvSpPr>
            <a:spLocks noChangeArrowheads="1"/>
          </p:cNvSpPr>
          <p:nvPr/>
        </p:nvSpPr>
        <p:spPr bwMode="auto">
          <a:xfrm>
            <a:off x="3935899" y="3561812"/>
            <a:ext cx="587732" cy="188675"/>
          </a:xfrm>
          <a:prstGeom prst="irregularSeal1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49847" rIns="0" bIns="49847" anchor="ctr">
            <a:noAutofit/>
          </a:bodyPr>
          <a:lstStyle/>
          <a:p>
            <a:pPr algn="ctr" defTabSz="638508"/>
            <a:r>
              <a:rPr lang="fr-FR" sz="900" b="1" dirty="0" smtClean="0">
                <a:solidFill>
                  <a:srgbClr val="FFFFFF"/>
                </a:solidFill>
              </a:rPr>
              <a:t>7,8€ HT</a:t>
            </a:r>
            <a:endParaRPr lang="fr-FR" sz="788" b="1" dirty="0">
              <a:solidFill>
                <a:srgbClr val="FFFFFF"/>
              </a:solidFill>
            </a:endParaRPr>
          </a:p>
        </p:txBody>
      </p:sp>
      <p:pic>
        <p:nvPicPr>
          <p:cNvPr id="27" name="Picture 124"/>
          <p:cNvPicPr>
            <a:picLocks noChangeAspect="1"/>
          </p:cNvPicPr>
          <p:nvPr/>
        </p:nvPicPr>
        <p:blipFill>
          <a:blip r:embed="rId7" cstate="email">
            <a:duotone>
              <a:prstClr val="black"/>
              <a:srgbClr val="FF7C8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371893" y="3430300"/>
            <a:ext cx="430517" cy="414083"/>
          </a:xfrm>
          <a:prstGeom prst="rect">
            <a:avLst/>
          </a:prstGeom>
          <a:noFill/>
        </p:spPr>
      </p:pic>
      <p:sp>
        <p:nvSpPr>
          <p:cNvPr id="28" name="AutoShape 16"/>
          <p:cNvSpPr>
            <a:spLocks noChangeArrowheads="1"/>
          </p:cNvSpPr>
          <p:nvPr/>
        </p:nvSpPr>
        <p:spPr bwMode="auto">
          <a:xfrm>
            <a:off x="5220072" y="3479406"/>
            <a:ext cx="726714" cy="319759"/>
          </a:xfrm>
          <a:prstGeom prst="irregularSeal1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49847" rIns="0" bIns="49847" anchor="ctr">
            <a:noAutofit/>
          </a:bodyPr>
          <a:lstStyle/>
          <a:p>
            <a:pPr algn="ctr" defTabSz="638508"/>
            <a:r>
              <a:rPr lang="fr-FR" sz="900" b="1" dirty="0" smtClean="0">
                <a:solidFill>
                  <a:srgbClr val="FFFFFF"/>
                </a:solidFill>
              </a:rPr>
              <a:t>120€ HT</a:t>
            </a:r>
            <a:endParaRPr lang="fr-FR" sz="788" b="1" dirty="0">
              <a:solidFill>
                <a:srgbClr val="FFFFFF"/>
              </a:solidFill>
            </a:endParaRPr>
          </a:p>
        </p:txBody>
      </p:sp>
      <p:grpSp>
        <p:nvGrpSpPr>
          <p:cNvPr id="32" name="Groupe 31"/>
          <p:cNvGrpSpPr/>
          <p:nvPr/>
        </p:nvGrpSpPr>
        <p:grpSpPr>
          <a:xfrm>
            <a:off x="3909418" y="4062202"/>
            <a:ext cx="647173" cy="388912"/>
            <a:chOff x="4983440" y="3891082"/>
            <a:chExt cx="662582" cy="440767"/>
          </a:xfrm>
        </p:grpSpPr>
        <p:pic>
          <p:nvPicPr>
            <p:cNvPr id="31" name="Picture 124"/>
            <p:cNvPicPr>
              <a:picLocks noChangeAspect="1"/>
            </p:cNvPicPr>
            <p:nvPr/>
          </p:nvPicPr>
          <p:blipFill>
            <a:blip r:embed="rId7" cstate="email">
              <a:duotone>
                <a:prstClr val="black"/>
                <a:srgbClr val="FF7C8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928557">
              <a:off x="5093669" y="3899495"/>
              <a:ext cx="440767" cy="423942"/>
            </a:xfrm>
            <a:prstGeom prst="rect">
              <a:avLst/>
            </a:prstGeom>
            <a:noFill/>
          </p:spPr>
        </p:pic>
        <p:sp>
          <p:nvSpPr>
            <p:cNvPr id="30" name="AutoShape 16"/>
            <p:cNvSpPr>
              <a:spLocks noChangeArrowheads="1"/>
            </p:cNvSpPr>
            <p:nvPr/>
          </p:nvSpPr>
          <p:spPr bwMode="auto">
            <a:xfrm>
              <a:off x="4983440" y="3976729"/>
              <a:ext cx="662582" cy="320534"/>
            </a:xfrm>
            <a:prstGeom prst="irregularSeal1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49847" rIns="0" bIns="49847" anchor="ctr">
              <a:noAutofit/>
            </a:bodyPr>
            <a:lstStyle/>
            <a:p>
              <a:pPr algn="ctr" defTabSz="638508"/>
              <a:r>
                <a:rPr lang="fr-FR" sz="900" b="1" dirty="0" smtClean="0">
                  <a:solidFill>
                    <a:srgbClr val="FFFFFF"/>
                  </a:solidFill>
                </a:rPr>
                <a:t>2700€ HT</a:t>
              </a:r>
              <a:endParaRPr lang="fr-FR" sz="788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5" name="Rectangle à coins arrondis 34"/>
          <p:cNvSpPr/>
          <p:nvPr/>
        </p:nvSpPr>
        <p:spPr>
          <a:xfrm>
            <a:off x="683567" y="698028"/>
            <a:ext cx="5040561" cy="2516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900" b="1" kern="1200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FACTURATION DISTRIBUTEURS ( BP + CE) </a:t>
            </a:r>
            <a:endParaRPr lang="fr-FR" sz="900" b="1" kern="12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Rectangle à coins arrondis 35"/>
          <p:cNvSpPr/>
          <p:nvPr/>
        </p:nvSpPr>
        <p:spPr>
          <a:xfrm>
            <a:off x="5946786" y="695572"/>
            <a:ext cx="2924122" cy="2672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900" b="1" kern="1200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FACTURATION PRODUCTEURS</a:t>
            </a:r>
            <a:endParaRPr lang="fr-FR" sz="900" b="1" kern="12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44" name="Arrondir un rectangle avec un coin du même côté 54"/>
          <p:cNvSpPr/>
          <p:nvPr/>
        </p:nvSpPr>
        <p:spPr bwMode="auto">
          <a:xfrm rot="16200000">
            <a:off x="6064553" y="1804796"/>
            <a:ext cx="672406" cy="907940"/>
          </a:xfrm>
          <a:prstGeom prst="round2SameRect">
            <a:avLst>
              <a:gd name="adj1" fmla="val 6411"/>
              <a:gd name="adj2" fmla="val 0"/>
            </a:avLst>
          </a:prstGeom>
          <a:noFill/>
          <a:ln w="12700">
            <a:solidFill>
              <a:schemeClr val="accent1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 anchorCtr="1"/>
          <a:lstStyle/>
          <a:p>
            <a:pPr algn="l">
              <a:defRPr/>
            </a:pPr>
            <a:r>
              <a:rPr lang="fr-FR" b="1" dirty="0" smtClean="0">
                <a:solidFill>
                  <a:schemeClr val="accent1"/>
                </a:solidFill>
              </a:rPr>
              <a:t>Filiales</a:t>
            </a:r>
            <a:endParaRPr lang="fr-FR" b="1" dirty="0">
              <a:solidFill>
                <a:schemeClr val="accent1"/>
              </a:solidFill>
            </a:endParaRPr>
          </a:p>
        </p:txBody>
      </p:sp>
      <p:sp>
        <p:nvSpPr>
          <p:cNvPr id="45" name="Arrondir un rectangle avec un coin du même côté 54"/>
          <p:cNvSpPr/>
          <p:nvPr/>
        </p:nvSpPr>
        <p:spPr bwMode="auto">
          <a:xfrm rot="16200000">
            <a:off x="6064553" y="2824928"/>
            <a:ext cx="672406" cy="907940"/>
          </a:xfrm>
          <a:prstGeom prst="round2SameRect">
            <a:avLst>
              <a:gd name="adj1" fmla="val 6411"/>
              <a:gd name="adj2" fmla="val 0"/>
            </a:avLst>
          </a:prstGeom>
          <a:noFill/>
          <a:ln w="12700">
            <a:solidFill>
              <a:schemeClr val="accent1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 anchorCtr="1"/>
          <a:lstStyle/>
          <a:p>
            <a:pPr algn="l">
              <a:defRPr/>
            </a:pPr>
            <a:r>
              <a:rPr lang="fr-FR" b="1" dirty="0" smtClean="0">
                <a:solidFill>
                  <a:schemeClr val="accent1"/>
                </a:solidFill>
              </a:rPr>
              <a:t>ITCE</a:t>
            </a:r>
          </a:p>
          <a:p>
            <a:pPr algn="l">
              <a:defRPr/>
            </a:pPr>
            <a:r>
              <a:rPr lang="fr-FR" b="1" dirty="0" smtClean="0">
                <a:solidFill>
                  <a:schemeClr val="accent1"/>
                </a:solidFill>
              </a:rPr>
              <a:t>i-BP</a:t>
            </a:r>
            <a:endParaRPr lang="fr-FR" b="1" dirty="0">
              <a:solidFill>
                <a:schemeClr val="accent1"/>
              </a:solidFill>
            </a:endParaRPr>
          </a:p>
        </p:txBody>
      </p:sp>
      <p:sp>
        <p:nvSpPr>
          <p:cNvPr id="46" name="Arrondir un rectangle avec un coin du même côté 54"/>
          <p:cNvSpPr/>
          <p:nvPr/>
        </p:nvSpPr>
        <p:spPr bwMode="auto">
          <a:xfrm rot="16200000">
            <a:off x="6064553" y="3842378"/>
            <a:ext cx="672406" cy="907940"/>
          </a:xfrm>
          <a:prstGeom prst="round2SameRect">
            <a:avLst>
              <a:gd name="adj1" fmla="val 6411"/>
              <a:gd name="adj2" fmla="val 0"/>
            </a:avLst>
          </a:prstGeom>
          <a:noFill/>
          <a:ln w="12700">
            <a:solidFill>
              <a:schemeClr val="accent1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 anchorCtr="1"/>
          <a:lstStyle/>
          <a:p>
            <a:pPr algn="l">
              <a:defRPr/>
            </a:pPr>
            <a:r>
              <a:rPr lang="fr-FR" b="1" dirty="0" smtClean="0">
                <a:solidFill>
                  <a:schemeClr val="accent1"/>
                </a:solidFill>
              </a:rPr>
              <a:t>Dev BPCE</a:t>
            </a:r>
            <a:endParaRPr lang="fr-FR" b="1" dirty="0">
              <a:solidFill>
                <a:schemeClr val="accent1"/>
              </a:solidFill>
            </a:endParaRPr>
          </a:p>
        </p:txBody>
      </p:sp>
      <p:sp>
        <p:nvSpPr>
          <p:cNvPr id="47" name="Arrondir un rectangle avec un coin du même côté 54"/>
          <p:cNvSpPr/>
          <p:nvPr/>
        </p:nvSpPr>
        <p:spPr bwMode="auto">
          <a:xfrm>
            <a:off x="6891213" y="1106839"/>
            <a:ext cx="972000" cy="468000"/>
          </a:xfrm>
          <a:prstGeom prst="round2SameRect">
            <a:avLst>
              <a:gd name="adj1" fmla="val 6411"/>
              <a:gd name="adj2" fmla="val 0"/>
            </a:avLst>
          </a:prstGeom>
          <a:noFill/>
          <a:ln w="12700">
            <a:solidFill>
              <a:schemeClr val="accent1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anchor="ctr" anchorCtr="1"/>
          <a:lstStyle/>
          <a:p>
            <a:pPr algn="l">
              <a:defRPr/>
            </a:pPr>
            <a:r>
              <a:rPr lang="fr-FR" sz="1050" b="1" dirty="0" smtClean="0">
                <a:solidFill>
                  <a:schemeClr val="accent1"/>
                </a:solidFill>
              </a:rPr>
              <a:t>Agrégation</a:t>
            </a:r>
            <a:endParaRPr lang="fr-FR" sz="1050" b="1" dirty="0">
              <a:solidFill>
                <a:schemeClr val="accent1"/>
              </a:solidFill>
            </a:endParaRPr>
          </a:p>
        </p:txBody>
      </p:sp>
      <p:sp>
        <p:nvSpPr>
          <p:cNvPr id="49" name="Arrondir un rectangle avec un coin du même côté 54"/>
          <p:cNvSpPr/>
          <p:nvPr/>
        </p:nvSpPr>
        <p:spPr bwMode="auto">
          <a:xfrm>
            <a:off x="7899699" y="1106839"/>
            <a:ext cx="972000" cy="468000"/>
          </a:xfrm>
          <a:prstGeom prst="round2SameRect">
            <a:avLst>
              <a:gd name="adj1" fmla="val 6411"/>
              <a:gd name="adj2" fmla="val 0"/>
            </a:avLst>
          </a:prstGeom>
          <a:noFill/>
          <a:ln w="12700">
            <a:solidFill>
              <a:schemeClr val="accent1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anchor="ctr" anchorCtr="1"/>
          <a:lstStyle/>
          <a:p>
            <a:pPr algn="l">
              <a:defRPr/>
            </a:pPr>
            <a:r>
              <a:rPr lang="fr-FR" sz="1050" b="1" dirty="0" smtClean="0">
                <a:solidFill>
                  <a:schemeClr val="accent1"/>
                </a:solidFill>
              </a:rPr>
              <a:t>Interfaçage</a:t>
            </a:r>
            <a:endParaRPr lang="fr-FR" sz="1050" b="1" dirty="0">
              <a:solidFill>
                <a:schemeClr val="accent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891213" y="1922562"/>
            <a:ext cx="971999" cy="672407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rgbClr val="00838A"/>
                </a:solidFill>
                <a:sym typeface="Wingdings" panose="05000000000000000000" pitchFamily="2" charset="2"/>
              </a:rPr>
              <a:t></a:t>
            </a:r>
            <a:endParaRPr lang="fr-FR" sz="2800" dirty="0"/>
          </a:p>
        </p:txBody>
      </p:sp>
      <p:sp>
        <p:nvSpPr>
          <p:cNvPr id="52" name="Rectangle 51"/>
          <p:cNvSpPr/>
          <p:nvPr/>
        </p:nvSpPr>
        <p:spPr>
          <a:xfrm>
            <a:off x="7921237" y="1922562"/>
            <a:ext cx="971999" cy="672407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891213" y="2942694"/>
            <a:ext cx="971999" cy="672407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rgbClr val="00838A"/>
                </a:solidFill>
                <a:sym typeface="Wingdings" panose="05000000000000000000" pitchFamily="2" charset="2"/>
              </a:rPr>
              <a:t></a:t>
            </a:r>
            <a:endParaRPr lang="fr-FR" dirty="0">
              <a:solidFill>
                <a:srgbClr val="00838A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7923844" y="2942694"/>
            <a:ext cx="971999" cy="672407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rgbClr val="00838A"/>
                </a:solidFill>
                <a:sym typeface="Wingdings" panose="05000000000000000000" pitchFamily="2" charset="2"/>
              </a:rPr>
              <a:t></a:t>
            </a:r>
            <a:endParaRPr lang="fr-FR" sz="2800" dirty="0"/>
          </a:p>
        </p:txBody>
      </p:sp>
      <p:sp>
        <p:nvSpPr>
          <p:cNvPr id="55" name="Rectangle 54"/>
          <p:cNvSpPr/>
          <p:nvPr/>
        </p:nvSpPr>
        <p:spPr>
          <a:xfrm>
            <a:off x="6891213" y="3960144"/>
            <a:ext cx="971999" cy="672407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rgbClr val="00838A"/>
                </a:solidFill>
                <a:sym typeface="Wingdings" panose="05000000000000000000" pitchFamily="2" charset="2"/>
              </a:rPr>
              <a:t></a:t>
            </a:r>
            <a:r>
              <a:rPr lang="fr-FR" sz="2800" dirty="0" smtClean="0"/>
              <a:t>f</a:t>
            </a:r>
            <a:endParaRPr lang="fr-FR" sz="2800" dirty="0"/>
          </a:p>
        </p:txBody>
      </p:sp>
      <p:sp>
        <p:nvSpPr>
          <p:cNvPr id="56" name="Rectangle 55"/>
          <p:cNvSpPr/>
          <p:nvPr/>
        </p:nvSpPr>
        <p:spPr>
          <a:xfrm>
            <a:off x="7921238" y="3960144"/>
            <a:ext cx="971999" cy="672407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rgbClr val="00838A"/>
                </a:solidFill>
                <a:sym typeface="Wingdings" panose="05000000000000000000" pitchFamily="2" charset="2"/>
              </a:rPr>
              <a:t>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992605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/>
          <p:cNvGraphicFramePr/>
          <p:nvPr>
            <p:extLst/>
          </p:nvPr>
        </p:nvGraphicFramePr>
        <p:xfrm>
          <a:off x="611560" y="843558"/>
          <a:ext cx="6912768" cy="4096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Plan de remédiation Groupe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6" name="Rectangle à coins arrondis 25"/>
          <p:cNvSpPr/>
          <p:nvPr/>
        </p:nvSpPr>
        <p:spPr>
          <a:xfrm>
            <a:off x="7620621" y="569323"/>
            <a:ext cx="1204036" cy="2604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1600" b="1" kern="1200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Statuts</a:t>
            </a:r>
            <a:endParaRPr lang="fr-FR" sz="1600" b="1" kern="12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620621" y="915567"/>
            <a:ext cx="1204036" cy="648072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 smtClean="0">
                <a:solidFill>
                  <a:srgbClr val="FFC000"/>
                </a:solidFill>
                <a:sym typeface="Wingdings" panose="05000000000000000000" pitchFamily="2" charset="2"/>
              </a:rPr>
              <a:t>En cours</a:t>
            </a:r>
            <a:endParaRPr lang="fr-FR" sz="1800" b="1" dirty="0">
              <a:solidFill>
                <a:srgbClr val="FFC000"/>
              </a:solidFill>
            </a:endParaRPr>
          </a:p>
        </p:txBody>
      </p:sp>
      <p:sp>
        <p:nvSpPr>
          <p:cNvPr id="28" name="Rectangle à coins arrondis 27"/>
          <p:cNvSpPr/>
          <p:nvPr/>
        </p:nvSpPr>
        <p:spPr>
          <a:xfrm>
            <a:off x="3131840" y="569323"/>
            <a:ext cx="4392000" cy="2604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1600" b="1" kern="1200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Sous-thèmes</a:t>
            </a:r>
            <a:endParaRPr lang="fr-FR" sz="1600" b="1" kern="12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Rectangle à coins arrondis 28"/>
          <p:cNvSpPr/>
          <p:nvPr/>
        </p:nvSpPr>
        <p:spPr>
          <a:xfrm>
            <a:off x="629797" y="576222"/>
            <a:ext cx="2429547" cy="2604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sz="1600" b="1" kern="1200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Risques</a:t>
            </a:r>
            <a:endParaRPr lang="fr-FR" sz="1600" b="1" kern="12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620621" y="1739023"/>
            <a:ext cx="1204036" cy="670047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rgbClr val="00838A"/>
                </a:solidFill>
                <a:sym typeface="Wingdings" panose="05000000000000000000" pitchFamily="2" charset="2"/>
              </a:rPr>
              <a:t>Clôturé</a:t>
            </a:r>
            <a:endParaRPr lang="fr-FR" sz="1800" b="1" dirty="0">
              <a:solidFill>
                <a:srgbClr val="00838A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620621" y="2571751"/>
            <a:ext cx="1204036" cy="648072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 smtClean="0">
                <a:solidFill>
                  <a:srgbClr val="00838A"/>
                </a:solidFill>
                <a:sym typeface="Wingdings" panose="05000000000000000000" pitchFamily="2" charset="2"/>
              </a:rPr>
              <a:t>Clôturé</a:t>
            </a:r>
            <a:endParaRPr lang="fr-FR" sz="1800" b="1" dirty="0">
              <a:solidFill>
                <a:srgbClr val="00838A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620621" y="3390930"/>
            <a:ext cx="1204036" cy="634273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 smtClean="0">
                <a:solidFill>
                  <a:srgbClr val="00838A"/>
                </a:solidFill>
                <a:sym typeface="Wingdings" panose="05000000000000000000" pitchFamily="2" charset="2"/>
              </a:rPr>
              <a:t>Clôturé</a:t>
            </a:r>
            <a:endParaRPr lang="fr-FR" sz="1800" b="1" dirty="0">
              <a:solidFill>
                <a:srgbClr val="00838A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23428" y="4187792"/>
            <a:ext cx="1204036" cy="648072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 smtClean="0">
                <a:solidFill>
                  <a:srgbClr val="FFC000"/>
                </a:solidFill>
                <a:sym typeface="Wingdings" panose="05000000000000000000" pitchFamily="2" charset="2"/>
              </a:rPr>
              <a:t>En cours</a:t>
            </a:r>
            <a:endParaRPr lang="fr-FR" sz="1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65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Projet informatique BP et CE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59428B7B-E322-451B-923C-EC3A2FE63673}"/>
              </a:ext>
            </a:extLst>
          </p:cNvPr>
          <p:cNvSpPr/>
          <p:nvPr/>
        </p:nvSpPr>
        <p:spPr>
          <a:xfrm>
            <a:off x="4692488" y="3184390"/>
            <a:ext cx="4145199" cy="150810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# Prochaines étapes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</a:p>
          <a:p>
            <a:pPr marL="504000" lvl="0" indent="-144000" fontAlgn="ctr"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kern="1200" dirty="0">
                <a:solidFill>
                  <a:prstClr val="black"/>
                </a:solidFill>
              </a:rPr>
              <a:t>Validation du budget + calendrier en Comité Métier Data &amp; Technologie en 2020 </a:t>
            </a:r>
          </a:p>
          <a:p>
            <a:pPr marL="504000" lvl="0" indent="-144000" fontAlgn="ctr"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kern="1200" dirty="0">
                <a:solidFill>
                  <a:prstClr val="black"/>
                </a:solidFill>
              </a:rPr>
              <a:t>Kick-off – Reprises agrégation flux assureurs</a:t>
            </a:r>
          </a:p>
          <a:p>
            <a:pPr marL="504000" indent="-144000" fontAlgn="ctr"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kern="1200" dirty="0" smtClean="0">
                <a:solidFill>
                  <a:prstClr val="black"/>
                </a:solidFill>
              </a:rPr>
              <a:t>Transmettre </a:t>
            </a:r>
            <a:r>
              <a:rPr lang="fr-FR" sz="1000" kern="1200" dirty="0">
                <a:solidFill>
                  <a:prstClr val="black"/>
                </a:solidFill>
              </a:rPr>
              <a:t>l’EDB complémentaire aux assureurs pour lotissement en </a:t>
            </a:r>
            <a:r>
              <a:rPr lang="fr-FR" sz="1000" kern="1200" dirty="0" smtClean="0">
                <a:solidFill>
                  <a:prstClr val="black"/>
                </a:solidFill>
              </a:rPr>
              <a:t>2021</a:t>
            </a:r>
            <a:endParaRPr lang="fr-FR" sz="1000" kern="1200" dirty="0">
              <a:solidFill>
                <a:prstClr val="black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48979EAC-0865-4B97-887C-288F61AB55CE}"/>
              </a:ext>
            </a:extLst>
          </p:cNvPr>
          <p:cNvSpPr/>
          <p:nvPr/>
        </p:nvSpPr>
        <p:spPr>
          <a:xfrm>
            <a:off x="1402235" y="740815"/>
            <a:ext cx="510294" cy="338554"/>
          </a:xfrm>
          <a:prstGeom prst="rect">
            <a:avLst/>
          </a:prstGeom>
        </p:spPr>
        <p:txBody>
          <a:bodyPr wrap="square" lIns="36000" rIns="3600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14D57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Juin 2019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B14D57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48979EAC-0865-4B97-887C-288F61AB55CE}"/>
              </a:ext>
            </a:extLst>
          </p:cNvPr>
          <p:cNvSpPr/>
          <p:nvPr/>
        </p:nvSpPr>
        <p:spPr>
          <a:xfrm>
            <a:off x="4425470" y="740815"/>
            <a:ext cx="375512" cy="338554"/>
          </a:xfrm>
          <a:prstGeom prst="rect">
            <a:avLst/>
          </a:prstGeom>
        </p:spPr>
        <p:txBody>
          <a:bodyPr wrap="square" lIns="36000" rIns="3600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14D57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Déc. 2019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B14D57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48979EAC-0865-4B97-887C-288F61AB55CE}"/>
              </a:ext>
            </a:extLst>
          </p:cNvPr>
          <p:cNvSpPr/>
          <p:nvPr/>
        </p:nvSpPr>
        <p:spPr>
          <a:xfrm>
            <a:off x="153095" y="863925"/>
            <a:ext cx="510294" cy="215444"/>
          </a:xfrm>
          <a:prstGeom prst="rect">
            <a:avLst/>
          </a:prstGeom>
        </p:spPr>
        <p:txBody>
          <a:bodyPr wrap="square" lIns="36000" rIns="3600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14D57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2018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B14D57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48979EAC-0865-4B97-887C-288F61AB55CE}"/>
              </a:ext>
            </a:extLst>
          </p:cNvPr>
          <p:cNvSpPr/>
          <p:nvPr/>
        </p:nvSpPr>
        <p:spPr>
          <a:xfrm>
            <a:off x="2944884" y="740815"/>
            <a:ext cx="617294" cy="338554"/>
          </a:xfrm>
          <a:prstGeom prst="rect">
            <a:avLst/>
          </a:prstGeom>
        </p:spPr>
        <p:txBody>
          <a:bodyPr wrap="square" lIns="36000" rIns="3600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14D57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Novembre 2019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B14D57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86" name="Connecteur droit 185"/>
          <p:cNvCxnSpPr>
            <a:cxnSpLocks/>
          </p:cNvCxnSpPr>
          <p:nvPr/>
        </p:nvCxnSpPr>
        <p:spPr>
          <a:xfrm flipH="1">
            <a:off x="6835223" y="1171273"/>
            <a:ext cx="4546" cy="1512000"/>
          </a:xfrm>
          <a:prstGeom prst="line">
            <a:avLst/>
          </a:prstGeom>
          <a:ln w="9525">
            <a:solidFill>
              <a:srgbClr val="49729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Rectangle 186">
            <a:extLst>
              <a:ext uri="{FF2B5EF4-FFF2-40B4-BE49-F238E27FC236}">
                <a16:creationId xmlns:a16="http://schemas.microsoft.com/office/drawing/2014/main" id="{48979EAC-0865-4B97-887C-288F61AB55CE}"/>
              </a:ext>
            </a:extLst>
          </p:cNvPr>
          <p:cNvSpPr/>
          <p:nvPr/>
        </p:nvSpPr>
        <p:spPr>
          <a:xfrm>
            <a:off x="6661439" y="740815"/>
            <a:ext cx="375512" cy="338554"/>
          </a:xfrm>
          <a:prstGeom prst="rect">
            <a:avLst/>
          </a:prstGeom>
        </p:spPr>
        <p:txBody>
          <a:bodyPr wrap="square" lIns="36000" rIns="3600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14D57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Avril. 2020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B14D57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319241" y="1023271"/>
            <a:ext cx="8564858" cy="1534834"/>
            <a:chOff x="319241" y="1023271"/>
            <a:chExt cx="8564858" cy="1534834"/>
          </a:xfrm>
        </p:grpSpPr>
        <p:pic>
          <p:nvPicPr>
            <p:cNvPr id="200" name="Image 19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6041" y="1811244"/>
              <a:ext cx="252000" cy="252000"/>
            </a:xfrm>
            <a:prstGeom prst="rect">
              <a:avLst/>
            </a:prstGeom>
          </p:spPr>
        </p:pic>
        <p:pic>
          <p:nvPicPr>
            <p:cNvPr id="194" name="Image 19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2478" y="1856695"/>
              <a:ext cx="627915" cy="627915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319241" y="1075806"/>
              <a:ext cx="8487063" cy="4778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" name="Ellipse 4"/>
            <p:cNvSpPr/>
            <p:nvPr/>
          </p:nvSpPr>
          <p:spPr>
            <a:xfrm>
              <a:off x="1473475" y="1036278"/>
              <a:ext cx="144000" cy="144000"/>
            </a:xfrm>
            <a:prstGeom prst="ellipse">
              <a:avLst/>
            </a:prstGeom>
            <a:solidFill>
              <a:srgbClr val="497297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6" name="Ellipse 5"/>
            <p:cNvSpPr/>
            <p:nvPr/>
          </p:nvSpPr>
          <p:spPr>
            <a:xfrm>
              <a:off x="4628970" y="1041568"/>
              <a:ext cx="144000" cy="144000"/>
            </a:xfrm>
            <a:prstGeom prst="ellipse">
              <a:avLst/>
            </a:prstGeom>
            <a:solidFill>
              <a:srgbClr val="497297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cxnSp>
          <p:nvCxnSpPr>
            <p:cNvPr id="9" name="Connecteur droit 8"/>
            <p:cNvCxnSpPr>
              <a:stCxn id="5" idx="4"/>
              <a:endCxn id="10" idx="0"/>
            </p:cNvCxnSpPr>
            <p:nvPr/>
          </p:nvCxnSpPr>
          <p:spPr>
            <a:xfrm>
              <a:off x="1545476" y="1180278"/>
              <a:ext cx="4147" cy="145678"/>
            </a:xfrm>
            <a:prstGeom prst="line">
              <a:avLst/>
            </a:prstGeom>
            <a:ln w="9525">
              <a:solidFill>
                <a:srgbClr val="49729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Ellipse 9"/>
            <p:cNvSpPr/>
            <p:nvPr/>
          </p:nvSpPr>
          <p:spPr>
            <a:xfrm>
              <a:off x="1513622" y="1325956"/>
              <a:ext cx="72000" cy="72000"/>
            </a:xfrm>
            <a:prstGeom prst="ellipse">
              <a:avLst/>
            </a:prstGeom>
            <a:solidFill>
              <a:srgbClr val="4972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683261" y="1253295"/>
              <a:ext cx="510294" cy="215444"/>
            </a:xfrm>
            <a:prstGeom prst="rect">
              <a:avLst/>
            </a:prstGeom>
          </p:spPr>
          <p:txBody>
            <a:bodyPr wrap="square" lIns="36000" rIns="3600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97297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</a:p>
          </p:txBody>
        </p:sp>
        <p:cxnSp>
          <p:nvCxnSpPr>
            <p:cNvPr id="12" name="Connecteur droit 11"/>
            <p:cNvCxnSpPr>
              <a:stCxn id="10" idx="6"/>
            </p:cNvCxnSpPr>
            <p:nvPr/>
          </p:nvCxnSpPr>
          <p:spPr>
            <a:xfrm flipV="1">
              <a:off x="1585622" y="1361020"/>
              <a:ext cx="103990" cy="937"/>
            </a:xfrm>
            <a:prstGeom prst="line">
              <a:avLst/>
            </a:prstGeom>
            <a:ln w="9525">
              <a:solidFill>
                <a:srgbClr val="49729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>
              <a:cxnSpLocks/>
              <a:stCxn id="6" idx="4"/>
            </p:cNvCxnSpPr>
            <p:nvPr/>
          </p:nvCxnSpPr>
          <p:spPr>
            <a:xfrm flipH="1">
              <a:off x="4696424" y="1185568"/>
              <a:ext cx="4546" cy="1008000"/>
            </a:xfrm>
            <a:prstGeom prst="line">
              <a:avLst/>
            </a:prstGeom>
            <a:ln w="9525">
              <a:solidFill>
                <a:srgbClr val="49729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CB74FA9-738C-4C63-BA75-BAC9316D5474}"/>
                </a:ext>
              </a:extLst>
            </p:cNvPr>
            <p:cNvSpPr/>
            <p:nvPr/>
          </p:nvSpPr>
          <p:spPr>
            <a:xfrm>
              <a:off x="1399938" y="1945881"/>
              <a:ext cx="510294" cy="215444"/>
            </a:xfrm>
            <a:prstGeom prst="rect">
              <a:avLst/>
            </a:prstGeom>
          </p:spPr>
          <p:txBody>
            <a:bodyPr wrap="square" lIns="36000" rIns="3600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97297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</a:p>
          </p:txBody>
        </p: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1A8F0657-7F2E-4DA8-B03C-5C2F97385C63}"/>
                </a:ext>
              </a:extLst>
            </p:cNvPr>
            <p:cNvCxnSpPr>
              <a:cxnSpLocks/>
              <a:stCxn id="47" idx="4"/>
            </p:cNvCxnSpPr>
            <p:nvPr/>
          </p:nvCxnSpPr>
          <p:spPr>
            <a:xfrm>
              <a:off x="1549622" y="1967597"/>
              <a:ext cx="0" cy="234888"/>
            </a:xfrm>
            <a:prstGeom prst="line">
              <a:avLst/>
            </a:prstGeom>
            <a:ln w="9525">
              <a:solidFill>
                <a:srgbClr val="49729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5133F53-2141-44E9-B908-D73648F25CF7}"/>
                </a:ext>
              </a:extLst>
            </p:cNvPr>
            <p:cNvSpPr/>
            <p:nvPr/>
          </p:nvSpPr>
          <p:spPr>
            <a:xfrm>
              <a:off x="1614272" y="1237576"/>
              <a:ext cx="97131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Agrégation</a:t>
              </a:r>
              <a:r>
                <a:rPr kumimoji="0" lang="fr-FR" sz="800" b="0" i="0" u="none" strike="noStrike" kern="1200" cap="none" spc="0" normalizeH="0" noProof="0" dirty="0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des flux Eurotitres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E30354C-F45E-4F50-A41C-3E87A728A49B}"/>
                </a:ext>
              </a:extLst>
            </p:cNvPr>
            <p:cNvSpPr/>
            <p:nvPr/>
          </p:nvSpPr>
          <p:spPr>
            <a:xfrm>
              <a:off x="1674940" y="1797367"/>
              <a:ext cx="714457" cy="461665"/>
            </a:xfrm>
            <a:prstGeom prst="rect">
              <a:avLst/>
            </a:prstGeom>
          </p:spPr>
          <p:txBody>
            <a:bodyPr wrap="square" lIns="36000" rIns="3600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noProof="0" dirty="0" smtClean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Expression de besoin Interfaçage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45" name="Picture 11">
              <a:extLst>
                <a:ext uri="{FF2B5EF4-FFF2-40B4-BE49-F238E27FC236}">
                  <a16:creationId xmlns:a16="http://schemas.microsoft.com/office/drawing/2014/main" id="{75EAF352-9CDF-4936-B1ED-FD18088AAA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9397" y="1425795"/>
              <a:ext cx="125156" cy="129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60110677-9B26-46E9-8961-07E576C51AA0}"/>
                </a:ext>
              </a:extLst>
            </p:cNvPr>
            <p:cNvSpPr/>
            <p:nvPr/>
          </p:nvSpPr>
          <p:spPr>
            <a:xfrm>
              <a:off x="1513622" y="1895597"/>
              <a:ext cx="72000" cy="72000"/>
            </a:xfrm>
            <a:prstGeom prst="ellipse">
              <a:avLst/>
            </a:prstGeom>
            <a:solidFill>
              <a:srgbClr val="4972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FBED8260-BEBF-46B8-8B86-E1AC11218434}"/>
                </a:ext>
              </a:extLst>
            </p:cNvPr>
            <p:cNvCxnSpPr>
              <a:stCxn id="47" idx="6"/>
            </p:cNvCxnSpPr>
            <p:nvPr/>
          </p:nvCxnSpPr>
          <p:spPr>
            <a:xfrm flipV="1">
              <a:off x="1585622" y="1930661"/>
              <a:ext cx="113090" cy="937"/>
            </a:xfrm>
            <a:prstGeom prst="line">
              <a:avLst/>
            </a:prstGeom>
            <a:ln w="9525">
              <a:solidFill>
                <a:srgbClr val="49729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cteur droit 89">
              <a:extLst>
                <a:ext uri="{FF2B5EF4-FFF2-40B4-BE49-F238E27FC236}">
                  <a16:creationId xmlns:a16="http://schemas.microsoft.com/office/drawing/2014/main" id="{782ABF4F-A35B-466F-A5A0-48E26C6DBA77}"/>
                </a:ext>
              </a:extLst>
            </p:cNvPr>
            <p:cNvCxnSpPr>
              <a:cxnSpLocks/>
              <a:stCxn id="10" idx="4"/>
              <a:endCxn id="47" idx="0"/>
            </p:cNvCxnSpPr>
            <p:nvPr/>
          </p:nvCxnSpPr>
          <p:spPr>
            <a:xfrm>
              <a:off x="1549622" y="1397956"/>
              <a:ext cx="0" cy="497641"/>
            </a:xfrm>
            <a:prstGeom prst="line">
              <a:avLst/>
            </a:prstGeom>
            <a:ln w="9525">
              <a:solidFill>
                <a:srgbClr val="49729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Ellipse 134"/>
            <p:cNvSpPr/>
            <p:nvPr/>
          </p:nvSpPr>
          <p:spPr>
            <a:xfrm>
              <a:off x="4665086" y="1303112"/>
              <a:ext cx="72000" cy="72000"/>
            </a:xfrm>
            <a:prstGeom prst="ellipse">
              <a:avLst/>
            </a:prstGeom>
            <a:solidFill>
              <a:srgbClr val="4972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cxnSp>
          <p:nvCxnSpPr>
            <p:cNvPr id="136" name="Connecteur droit 135"/>
            <p:cNvCxnSpPr>
              <a:stCxn id="135" idx="6"/>
            </p:cNvCxnSpPr>
            <p:nvPr/>
          </p:nvCxnSpPr>
          <p:spPr>
            <a:xfrm flipV="1">
              <a:off x="4737086" y="1338176"/>
              <a:ext cx="103990" cy="937"/>
            </a:xfrm>
            <a:prstGeom prst="line">
              <a:avLst/>
            </a:prstGeom>
            <a:ln w="9525">
              <a:solidFill>
                <a:srgbClr val="49729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85133F53-2141-44E9-B908-D73648F25CF7}"/>
                </a:ext>
              </a:extLst>
            </p:cNvPr>
            <p:cNvSpPr/>
            <p:nvPr/>
          </p:nvSpPr>
          <p:spPr>
            <a:xfrm>
              <a:off x="4765736" y="1214732"/>
              <a:ext cx="192916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fr-FR" sz="800" i="1" dirty="0">
                  <a:solidFill>
                    <a:srgbClr val="C00000"/>
                  </a:solidFill>
                </a:rPr>
                <a:t>NO GO de la CE Pilote sur les flux assureurs (CNP, BPCE Vie et NWM)</a:t>
              </a:r>
            </a:p>
          </p:txBody>
        </p:sp>
        <p:pic>
          <p:nvPicPr>
            <p:cNvPr id="138" name="Picture 11">
              <a:extLst>
                <a:ext uri="{FF2B5EF4-FFF2-40B4-BE49-F238E27FC236}">
                  <a16:creationId xmlns:a16="http://schemas.microsoft.com/office/drawing/2014/main" id="{75EAF352-9CDF-4936-B1ED-FD18088AAA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3668" y="1406484"/>
              <a:ext cx="125156" cy="129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9" name="Ellipse 138"/>
            <p:cNvSpPr/>
            <p:nvPr/>
          </p:nvSpPr>
          <p:spPr>
            <a:xfrm>
              <a:off x="4666692" y="1797368"/>
              <a:ext cx="72000" cy="72000"/>
            </a:xfrm>
            <a:prstGeom prst="ellipse">
              <a:avLst/>
            </a:prstGeom>
            <a:solidFill>
              <a:srgbClr val="4972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85133F53-2141-44E9-B908-D73648F25CF7}"/>
                </a:ext>
              </a:extLst>
            </p:cNvPr>
            <p:cNvSpPr/>
            <p:nvPr/>
          </p:nvSpPr>
          <p:spPr>
            <a:xfrm>
              <a:off x="4767342" y="1708988"/>
              <a:ext cx="181632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fr-FR" sz="800" i="1" dirty="0">
                  <a:solidFill>
                    <a:srgbClr val="C00000"/>
                  </a:solidFill>
                </a:rPr>
                <a:t>NO GO </a:t>
              </a:r>
              <a:r>
                <a:rPr lang="fr-FR" sz="800" i="1" dirty="0" smtClean="0">
                  <a:solidFill>
                    <a:srgbClr val="C00000"/>
                  </a:solidFill>
                </a:rPr>
                <a:t>des assureurs pour agréger les flux assureurs ( NA, Natixis Life et </a:t>
              </a:r>
              <a:r>
                <a:rPr lang="fr-FR" sz="800" i="1" dirty="0">
                  <a:solidFill>
                    <a:srgbClr val="C00000"/>
                  </a:solidFill>
                </a:rPr>
                <a:t>NWM)</a:t>
              </a:r>
            </a:p>
          </p:txBody>
        </p:sp>
        <p:sp>
          <p:nvSpPr>
            <p:cNvPr id="141" name="Ellipse 140"/>
            <p:cNvSpPr/>
            <p:nvPr/>
          </p:nvSpPr>
          <p:spPr>
            <a:xfrm>
              <a:off x="343600" y="1032715"/>
              <a:ext cx="144000" cy="144000"/>
            </a:xfrm>
            <a:prstGeom prst="ellipse">
              <a:avLst/>
            </a:prstGeom>
            <a:solidFill>
              <a:srgbClr val="497297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cxnSp>
          <p:nvCxnSpPr>
            <p:cNvPr id="142" name="Connecteur droit 141"/>
            <p:cNvCxnSpPr>
              <a:stCxn id="141" idx="4"/>
              <a:endCxn id="143" idx="0"/>
            </p:cNvCxnSpPr>
            <p:nvPr/>
          </p:nvCxnSpPr>
          <p:spPr>
            <a:xfrm>
              <a:off x="415601" y="1176715"/>
              <a:ext cx="4147" cy="145678"/>
            </a:xfrm>
            <a:prstGeom prst="line">
              <a:avLst/>
            </a:prstGeom>
            <a:ln w="9525">
              <a:solidFill>
                <a:srgbClr val="49729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Ellipse 142"/>
            <p:cNvSpPr/>
            <p:nvPr/>
          </p:nvSpPr>
          <p:spPr>
            <a:xfrm>
              <a:off x="383747" y="1322393"/>
              <a:ext cx="72000" cy="72000"/>
            </a:xfrm>
            <a:prstGeom prst="ellipse">
              <a:avLst/>
            </a:prstGeom>
            <a:solidFill>
              <a:srgbClr val="4972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553386" y="1249732"/>
              <a:ext cx="510294" cy="215444"/>
            </a:xfrm>
            <a:prstGeom prst="rect">
              <a:avLst/>
            </a:prstGeom>
          </p:spPr>
          <p:txBody>
            <a:bodyPr wrap="square" lIns="36000" rIns="3600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97297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</a:p>
          </p:txBody>
        </p:sp>
        <p:cxnSp>
          <p:nvCxnSpPr>
            <p:cNvPr id="145" name="Connecteur droit 144"/>
            <p:cNvCxnSpPr>
              <a:stCxn id="143" idx="6"/>
            </p:cNvCxnSpPr>
            <p:nvPr/>
          </p:nvCxnSpPr>
          <p:spPr>
            <a:xfrm flipV="1">
              <a:off x="455747" y="1357457"/>
              <a:ext cx="103990" cy="937"/>
            </a:xfrm>
            <a:prstGeom prst="line">
              <a:avLst/>
            </a:prstGeom>
            <a:ln w="9525">
              <a:solidFill>
                <a:srgbClr val="49729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85133F53-2141-44E9-B908-D73648F25CF7}"/>
                </a:ext>
              </a:extLst>
            </p:cNvPr>
            <p:cNvSpPr/>
            <p:nvPr/>
          </p:nvSpPr>
          <p:spPr>
            <a:xfrm>
              <a:off x="484397" y="1234013"/>
              <a:ext cx="9947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dirty="0" smtClean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Agrégation semi-manuelle des flux NWM (9/15)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50" name="Picture 11">
              <a:extLst>
                <a:ext uri="{FF2B5EF4-FFF2-40B4-BE49-F238E27FC236}">
                  <a16:creationId xmlns:a16="http://schemas.microsoft.com/office/drawing/2014/main" id="{75EAF352-9CDF-4936-B1ED-FD18088AAA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3115" y="1526116"/>
              <a:ext cx="125156" cy="129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53" name="Connecteur droit 152">
              <a:extLst>
                <a:ext uri="{FF2B5EF4-FFF2-40B4-BE49-F238E27FC236}">
                  <a16:creationId xmlns:a16="http://schemas.microsoft.com/office/drawing/2014/main" id="{782ABF4F-A35B-466F-A5A0-48E26C6DBA77}"/>
                </a:ext>
              </a:extLst>
            </p:cNvPr>
            <p:cNvCxnSpPr>
              <a:cxnSpLocks/>
              <a:stCxn id="143" idx="4"/>
            </p:cNvCxnSpPr>
            <p:nvPr/>
          </p:nvCxnSpPr>
          <p:spPr>
            <a:xfrm>
              <a:off x="419747" y="1394393"/>
              <a:ext cx="0" cy="180000"/>
            </a:xfrm>
            <a:prstGeom prst="line">
              <a:avLst/>
            </a:prstGeom>
            <a:ln w="9525">
              <a:solidFill>
                <a:srgbClr val="49729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Ellipse 155"/>
            <p:cNvSpPr/>
            <p:nvPr/>
          </p:nvSpPr>
          <p:spPr>
            <a:xfrm>
              <a:off x="3184180" y="1048989"/>
              <a:ext cx="144000" cy="144000"/>
            </a:xfrm>
            <a:prstGeom prst="ellipse">
              <a:avLst/>
            </a:prstGeom>
            <a:solidFill>
              <a:srgbClr val="497297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cxnSp>
          <p:nvCxnSpPr>
            <p:cNvPr id="157" name="Connecteur droit 156"/>
            <p:cNvCxnSpPr>
              <a:stCxn id="156" idx="4"/>
              <a:endCxn id="158" idx="0"/>
            </p:cNvCxnSpPr>
            <p:nvPr/>
          </p:nvCxnSpPr>
          <p:spPr>
            <a:xfrm>
              <a:off x="3256181" y="1192989"/>
              <a:ext cx="4147" cy="145678"/>
            </a:xfrm>
            <a:prstGeom prst="line">
              <a:avLst/>
            </a:prstGeom>
            <a:ln w="9525">
              <a:solidFill>
                <a:srgbClr val="49729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Ellipse 157"/>
            <p:cNvSpPr/>
            <p:nvPr/>
          </p:nvSpPr>
          <p:spPr>
            <a:xfrm>
              <a:off x="3224327" y="1338667"/>
              <a:ext cx="72000" cy="72000"/>
            </a:xfrm>
            <a:prstGeom prst="ellipse">
              <a:avLst/>
            </a:prstGeom>
            <a:solidFill>
              <a:srgbClr val="4972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3393965" y="1266006"/>
              <a:ext cx="898178" cy="461665"/>
            </a:xfrm>
            <a:prstGeom prst="rect">
              <a:avLst/>
            </a:prstGeom>
          </p:spPr>
          <p:txBody>
            <a:bodyPr wrap="square" lIns="36000" rIns="3600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lang="fr-FR" sz="800" dirty="0" smtClean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Refus budget </a:t>
              </a:r>
              <a:r>
                <a:rPr lang="fr-FR" sz="8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ITCE</a:t>
              </a:r>
              <a:r>
                <a:rPr lang="fr-FR" sz="800" dirty="0" smtClean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interfaçage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497297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cxnSp>
          <p:nvCxnSpPr>
            <p:cNvPr id="160" name="Connecteur droit 159"/>
            <p:cNvCxnSpPr>
              <a:stCxn id="158" idx="6"/>
            </p:cNvCxnSpPr>
            <p:nvPr/>
          </p:nvCxnSpPr>
          <p:spPr>
            <a:xfrm flipV="1">
              <a:off x="3296327" y="1373731"/>
              <a:ext cx="103990" cy="937"/>
            </a:xfrm>
            <a:prstGeom prst="line">
              <a:avLst/>
            </a:prstGeom>
            <a:ln w="9525">
              <a:solidFill>
                <a:srgbClr val="49729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necteur droit 161">
              <a:extLst>
                <a:ext uri="{FF2B5EF4-FFF2-40B4-BE49-F238E27FC236}">
                  <a16:creationId xmlns:a16="http://schemas.microsoft.com/office/drawing/2014/main" id="{782ABF4F-A35B-466F-A5A0-48E26C6DBA77}"/>
                </a:ext>
              </a:extLst>
            </p:cNvPr>
            <p:cNvCxnSpPr>
              <a:cxnSpLocks/>
              <a:stCxn id="158" idx="4"/>
            </p:cNvCxnSpPr>
            <p:nvPr/>
          </p:nvCxnSpPr>
          <p:spPr>
            <a:xfrm>
              <a:off x="3260327" y="1410667"/>
              <a:ext cx="0" cy="180000"/>
            </a:xfrm>
            <a:prstGeom prst="line">
              <a:avLst/>
            </a:prstGeom>
            <a:ln w="9525">
              <a:solidFill>
                <a:srgbClr val="49729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ACB74FA9-738C-4C63-BA75-BAC9316D5474}"/>
                </a:ext>
              </a:extLst>
            </p:cNvPr>
            <p:cNvSpPr/>
            <p:nvPr/>
          </p:nvSpPr>
          <p:spPr>
            <a:xfrm>
              <a:off x="3108979" y="1994817"/>
              <a:ext cx="510294" cy="215444"/>
            </a:xfrm>
            <a:prstGeom prst="rect">
              <a:avLst/>
            </a:prstGeom>
          </p:spPr>
          <p:txBody>
            <a:bodyPr wrap="square" lIns="36000" rIns="3600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97297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</a:p>
          </p:txBody>
        </p:sp>
        <p:cxnSp>
          <p:nvCxnSpPr>
            <p:cNvPr id="165" name="Connecteur droit 164">
              <a:extLst>
                <a:ext uri="{FF2B5EF4-FFF2-40B4-BE49-F238E27FC236}">
                  <a16:creationId xmlns:a16="http://schemas.microsoft.com/office/drawing/2014/main" id="{1A8F0657-7F2E-4DA8-B03C-5C2F97385C63}"/>
                </a:ext>
              </a:extLst>
            </p:cNvPr>
            <p:cNvCxnSpPr>
              <a:cxnSpLocks/>
              <a:stCxn id="168" idx="4"/>
            </p:cNvCxnSpPr>
            <p:nvPr/>
          </p:nvCxnSpPr>
          <p:spPr>
            <a:xfrm>
              <a:off x="3258663" y="2016533"/>
              <a:ext cx="0" cy="234888"/>
            </a:xfrm>
            <a:prstGeom prst="line">
              <a:avLst/>
            </a:prstGeom>
            <a:ln w="9525">
              <a:solidFill>
                <a:srgbClr val="49729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4E30354C-F45E-4F50-A41C-3E87A728A49B}"/>
                </a:ext>
              </a:extLst>
            </p:cNvPr>
            <p:cNvSpPr/>
            <p:nvPr/>
          </p:nvSpPr>
          <p:spPr>
            <a:xfrm>
              <a:off x="3383981" y="1846303"/>
              <a:ext cx="800090" cy="461665"/>
            </a:xfrm>
            <a:prstGeom prst="rect">
              <a:avLst/>
            </a:prstGeom>
          </p:spPr>
          <p:txBody>
            <a:bodyPr wrap="square" lIns="36000" rIns="3600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lang="fr-FR" sz="800" noProof="0" dirty="0" smtClean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Validation </a:t>
              </a:r>
              <a:r>
                <a:rPr lang="fr-FR" sz="800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budget iBP Interfaçage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67" name="Picture 11">
              <a:extLst>
                <a:ext uri="{FF2B5EF4-FFF2-40B4-BE49-F238E27FC236}">
                  <a16:creationId xmlns:a16="http://schemas.microsoft.com/office/drawing/2014/main" id="{75EAF352-9CDF-4936-B1ED-FD18088AAA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1063" y="1441965"/>
              <a:ext cx="125156" cy="129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60110677-9B26-46E9-8961-07E576C51AA0}"/>
                </a:ext>
              </a:extLst>
            </p:cNvPr>
            <p:cNvSpPr/>
            <p:nvPr/>
          </p:nvSpPr>
          <p:spPr>
            <a:xfrm>
              <a:off x="3222663" y="1944533"/>
              <a:ext cx="72000" cy="72000"/>
            </a:xfrm>
            <a:prstGeom prst="ellipse">
              <a:avLst/>
            </a:prstGeom>
            <a:solidFill>
              <a:srgbClr val="4972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cxnSp>
          <p:nvCxnSpPr>
            <p:cNvPr id="169" name="Connecteur droit 168">
              <a:extLst>
                <a:ext uri="{FF2B5EF4-FFF2-40B4-BE49-F238E27FC236}">
                  <a16:creationId xmlns:a16="http://schemas.microsoft.com/office/drawing/2014/main" id="{FBED8260-BEBF-46B8-8B86-E1AC11218434}"/>
                </a:ext>
              </a:extLst>
            </p:cNvPr>
            <p:cNvCxnSpPr>
              <a:stCxn id="168" idx="6"/>
            </p:cNvCxnSpPr>
            <p:nvPr/>
          </p:nvCxnSpPr>
          <p:spPr>
            <a:xfrm flipV="1">
              <a:off x="3294663" y="1979597"/>
              <a:ext cx="113090" cy="937"/>
            </a:xfrm>
            <a:prstGeom prst="line">
              <a:avLst/>
            </a:prstGeom>
            <a:ln w="9525">
              <a:solidFill>
                <a:srgbClr val="49729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Connecteur droit 169">
              <a:extLst>
                <a:ext uri="{FF2B5EF4-FFF2-40B4-BE49-F238E27FC236}">
                  <a16:creationId xmlns:a16="http://schemas.microsoft.com/office/drawing/2014/main" id="{782ABF4F-A35B-466F-A5A0-48E26C6DBA77}"/>
                </a:ext>
              </a:extLst>
            </p:cNvPr>
            <p:cNvCxnSpPr>
              <a:cxnSpLocks/>
              <a:endCxn id="168" idx="0"/>
            </p:cNvCxnSpPr>
            <p:nvPr/>
          </p:nvCxnSpPr>
          <p:spPr>
            <a:xfrm>
              <a:off x="3258663" y="1446892"/>
              <a:ext cx="0" cy="497641"/>
            </a:xfrm>
            <a:prstGeom prst="line">
              <a:avLst/>
            </a:prstGeom>
            <a:ln w="9525">
              <a:solidFill>
                <a:srgbClr val="49729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Ellipse 180"/>
            <p:cNvSpPr/>
            <p:nvPr/>
          </p:nvSpPr>
          <p:spPr>
            <a:xfrm>
              <a:off x="6765088" y="1023271"/>
              <a:ext cx="144000" cy="144000"/>
            </a:xfrm>
            <a:prstGeom prst="ellipse">
              <a:avLst/>
            </a:prstGeom>
            <a:solidFill>
              <a:srgbClr val="497297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82" name="Ellipse 181"/>
            <p:cNvSpPr/>
            <p:nvPr/>
          </p:nvSpPr>
          <p:spPr>
            <a:xfrm>
              <a:off x="6813195" y="1322393"/>
              <a:ext cx="72000" cy="72000"/>
            </a:xfrm>
            <a:prstGeom prst="ellipse">
              <a:avLst/>
            </a:prstGeom>
            <a:solidFill>
              <a:srgbClr val="4972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cxnSp>
          <p:nvCxnSpPr>
            <p:cNvPr id="183" name="Connecteur droit 182"/>
            <p:cNvCxnSpPr>
              <a:stCxn id="182" idx="6"/>
            </p:cNvCxnSpPr>
            <p:nvPr/>
          </p:nvCxnSpPr>
          <p:spPr>
            <a:xfrm flipV="1">
              <a:off x="6885195" y="1357457"/>
              <a:ext cx="103990" cy="937"/>
            </a:xfrm>
            <a:prstGeom prst="line">
              <a:avLst/>
            </a:prstGeom>
            <a:ln w="9525">
              <a:solidFill>
                <a:srgbClr val="49729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85133F53-2141-44E9-B908-D73648F25CF7}"/>
                </a:ext>
              </a:extLst>
            </p:cNvPr>
            <p:cNvSpPr/>
            <p:nvPr/>
          </p:nvSpPr>
          <p:spPr>
            <a:xfrm>
              <a:off x="6913845" y="1234013"/>
              <a:ext cx="192916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fr-FR" sz="800" i="1" dirty="0" smtClean="0">
                  <a:solidFill>
                    <a:srgbClr val="00B050"/>
                  </a:solidFill>
                </a:rPr>
                <a:t>Recette pour </a:t>
              </a:r>
              <a:r>
                <a:rPr lang="fr-FR" sz="800" i="1" dirty="0">
                  <a:solidFill>
                    <a:srgbClr val="00B050"/>
                  </a:solidFill>
                </a:rPr>
                <a:t>agréger les flux </a:t>
              </a:r>
              <a:r>
                <a:rPr lang="fr-FR" sz="800" i="1" dirty="0" smtClean="0">
                  <a:solidFill>
                    <a:srgbClr val="00B050"/>
                  </a:solidFill>
                </a:rPr>
                <a:t>filiales </a:t>
              </a:r>
              <a:r>
                <a:rPr lang="fr-FR" sz="800" i="1" dirty="0">
                  <a:solidFill>
                    <a:srgbClr val="00B050"/>
                  </a:solidFill>
                </a:rPr>
                <a:t>( NA, Natixis Life et </a:t>
              </a:r>
              <a:r>
                <a:rPr lang="fr-FR" sz="800" i="1" dirty="0" smtClean="0">
                  <a:solidFill>
                    <a:srgbClr val="00B050"/>
                  </a:solidFill>
                </a:rPr>
                <a:t>NWM et Eurotitres)</a:t>
              </a:r>
              <a:endParaRPr lang="fr-FR" sz="800" i="1" dirty="0">
                <a:solidFill>
                  <a:srgbClr val="00B050"/>
                </a:solidFill>
              </a:endParaRPr>
            </a:p>
          </p:txBody>
        </p:sp>
        <p:sp>
          <p:nvSpPr>
            <p:cNvPr id="188" name="Ellipse 187"/>
            <p:cNvSpPr/>
            <p:nvPr/>
          </p:nvSpPr>
          <p:spPr>
            <a:xfrm>
              <a:off x="6808438" y="2307931"/>
              <a:ext cx="72000" cy="72000"/>
            </a:xfrm>
            <a:prstGeom prst="ellipse">
              <a:avLst/>
            </a:prstGeom>
            <a:solidFill>
              <a:srgbClr val="4972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85133F53-2141-44E9-B908-D73648F25CF7}"/>
                </a:ext>
              </a:extLst>
            </p:cNvPr>
            <p:cNvSpPr/>
            <p:nvPr/>
          </p:nvSpPr>
          <p:spPr>
            <a:xfrm>
              <a:off x="6909088" y="2219551"/>
              <a:ext cx="181632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lang="fr-FR" sz="800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Agrégation semi-manuelle des flux NWM </a:t>
              </a:r>
              <a:r>
                <a:rPr lang="fr-FR" sz="800" dirty="0" smtClean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restants (4/15</a:t>
              </a:r>
              <a:r>
                <a:rPr lang="fr-FR" sz="800" dirty="0">
                  <a:solidFill>
                    <a:srgbClr val="FFC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</a:t>
              </a:r>
            </a:p>
          </p:txBody>
        </p:sp>
        <p:pic>
          <p:nvPicPr>
            <p:cNvPr id="190" name="Picture 11">
              <a:extLst>
                <a:ext uri="{FF2B5EF4-FFF2-40B4-BE49-F238E27FC236}">
                  <a16:creationId xmlns:a16="http://schemas.microsoft.com/office/drawing/2014/main" id="{75EAF352-9CDF-4936-B1ED-FD18088AAA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08951" y="2400318"/>
              <a:ext cx="125156" cy="129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4784" y="2069932"/>
              <a:ext cx="252000" cy="252000"/>
            </a:xfrm>
            <a:prstGeom prst="rect">
              <a:avLst/>
            </a:prstGeom>
          </p:spPr>
        </p:pic>
        <p:pic>
          <p:nvPicPr>
            <p:cNvPr id="191" name="Image 19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5768" y="1983652"/>
              <a:ext cx="252000" cy="252000"/>
            </a:xfrm>
            <a:prstGeom prst="rect">
              <a:avLst/>
            </a:prstGeom>
          </p:spPr>
        </p:pic>
        <p:pic>
          <p:nvPicPr>
            <p:cNvPr id="193" name="Image 19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3479" y="1492849"/>
              <a:ext cx="252000" cy="252000"/>
            </a:xfrm>
            <a:prstGeom prst="rect">
              <a:avLst/>
            </a:prstGeom>
          </p:spPr>
        </p:pic>
        <p:sp>
          <p:nvSpPr>
            <p:cNvPr id="197" name="Ellipse 196"/>
            <p:cNvSpPr/>
            <p:nvPr/>
          </p:nvSpPr>
          <p:spPr>
            <a:xfrm>
              <a:off x="6854281" y="1784882"/>
              <a:ext cx="72000" cy="72000"/>
            </a:xfrm>
            <a:prstGeom prst="ellipse">
              <a:avLst/>
            </a:prstGeom>
            <a:solidFill>
              <a:srgbClr val="4972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cxnSp>
          <p:nvCxnSpPr>
            <p:cNvPr id="198" name="Connecteur droit 197"/>
            <p:cNvCxnSpPr>
              <a:stCxn id="197" idx="6"/>
            </p:cNvCxnSpPr>
            <p:nvPr/>
          </p:nvCxnSpPr>
          <p:spPr>
            <a:xfrm flipV="1">
              <a:off x="6926281" y="1819946"/>
              <a:ext cx="103990" cy="937"/>
            </a:xfrm>
            <a:prstGeom prst="line">
              <a:avLst/>
            </a:prstGeom>
            <a:ln w="9525">
              <a:solidFill>
                <a:srgbClr val="49729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85133F53-2141-44E9-B908-D73648F25CF7}"/>
                </a:ext>
              </a:extLst>
            </p:cNvPr>
            <p:cNvSpPr/>
            <p:nvPr/>
          </p:nvSpPr>
          <p:spPr>
            <a:xfrm>
              <a:off x="6954931" y="1696502"/>
              <a:ext cx="192916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fr-FR" sz="800" i="1" dirty="0" smtClean="0">
                  <a:solidFill>
                    <a:srgbClr val="00B050"/>
                  </a:solidFill>
                </a:rPr>
                <a:t>Recette des premières phases d’interfaçage</a:t>
              </a:r>
              <a:endParaRPr lang="fr-FR" sz="800" i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71" name="Rectangle 70"/>
          <p:cNvSpPr/>
          <p:nvPr/>
        </p:nvSpPr>
        <p:spPr>
          <a:xfrm>
            <a:off x="329695" y="2826383"/>
            <a:ext cx="8487063" cy="4778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2" name="Ellipse 71"/>
          <p:cNvSpPr/>
          <p:nvPr/>
        </p:nvSpPr>
        <p:spPr>
          <a:xfrm>
            <a:off x="1483929" y="2786855"/>
            <a:ext cx="144000" cy="144000"/>
          </a:xfrm>
          <a:prstGeom prst="ellipse">
            <a:avLst/>
          </a:prstGeom>
          <a:solidFill>
            <a:srgbClr val="497297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74" name="Connecteur droit 73"/>
          <p:cNvCxnSpPr>
            <a:endCxn id="75" idx="0"/>
          </p:cNvCxnSpPr>
          <p:nvPr/>
        </p:nvCxnSpPr>
        <p:spPr>
          <a:xfrm>
            <a:off x="426882" y="2930855"/>
            <a:ext cx="4147" cy="145678"/>
          </a:xfrm>
          <a:prstGeom prst="line">
            <a:avLst/>
          </a:prstGeom>
          <a:ln w="9525">
            <a:solidFill>
              <a:srgbClr val="49729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Ellipse 74"/>
          <p:cNvSpPr/>
          <p:nvPr/>
        </p:nvSpPr>
        <p:spPr>
          <a:xfrm>
            <a:off x="395028" y="3076533"/>
            <a:ext cx="72000" cy="72000"/>
          </a:xfrm>
          <a:prstGeom prst="ellipse">
            <a:avLst/>
          </a:prstGeom>
          <a:solidFill>
            <a:srgbClr val="497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1693715" y="3003872"/>
            <a:ext cx="510294" cy="215444"/>
          </a:xfrm>
          <a:prstGeom prst="rect">
            <a:avLst/>
          </a:prstGeom>
        </p:spPr>
        <p:txBody>
          <a:bodyPr wrap="square" lIns="36000" rIns="3600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497297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cxnSp>
        <p:nvCxnSpPr>
          <p:cNvPr id="77" name="Connecteur droit 76"/>
          <p:cNvCxnSpPr/>
          <p:nvPr/>
        </p:nvCxnSpPr>
        <p:spPr>
          <a:xfrm flipV="1">
            <a:off x="467019" y="3111597"/>
            <a:ext cx="103990" cy="937"/>
          </a:xfrm>
          <a:prstGeom prst="line">
            <a:avLst/>
          </a:prstGeom>
          <a:ln w="9525">
            <a:solidFill>
              <a:srgbClr val="49729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ACB74FA9-738C-4C63-BA75-BAC9316D5474}"/>
              </a:ext>
            </a:extLst>
          </p:cNvPr>
          <p:cNvSpPr/>
          <p:nvPr/>
        </p:nvSpPr>
        <p:spPr>
          <a:xfrm>
            <a:off x="1410392" y="3696458"/>
            <a:ext cx="510294" cy="215444"/>
          </a:xfrm>
          <a:prstGeom prst="rect">
            <a:avLst/>
          </a:prstGeom>
        </p:spPr>
        <p:txBody>
          <a:bodyPr wrap="square" lIns="36000" rIns="3600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497297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sp>
        <p:nvSpPr>
          <p:cNvPr id="84" name="Ellipse 83">
            <a:extLst>
              <a:ext uri="{FF2B5EF4-FFF2-40B4-BE49-F238E27FC236}">
                <a16:creationId xmlns:a16="http://schemas.microsoft.com/office/drawing/2014/main" id="{60110677-9B26-46E9-8961-07E576C51AA0}"/>
              </a:ext>
            </a:extLst>
          </p:cNvPr>
          <p:cNvSpPr/>
          <p:nvPr/>
        </p:nvSpPr>
        <p:spPr>
          <a:xfrm>
            <a:off x="387081" y="3646174"/>
            <a:ext cx="72000" cy="72000"/>
          </a:xfrm>
          <a:prstGeom prst="ellipse">
            <a:avLst/>
          </a:prstGeom>
          <a:solidFill>
            <a:srgbClr val="497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FBED8260-BEBF-46B8-8B86-E1AC11218434}"/>
              </a:ext>
            </a:extLst>
          </p:cNvPr>
          <p:cNvCxnSpPr/>
          <p:nvPr/>
        </p:nvCxnSpPr>
        <p:spPr>
          <a:xfrm flipV="1">
            <a:off x="467019" y="3681238"/>
            <a:ext cx="113090" cy="937"/>
          </a:xfrm>
          <a:prstGeom prst="line">
            <a:avLst/>
          </a:prstGeom>
          <a:ln w="9525">
            <a:solidFill>
              <a:srgbClr val="49729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782ABF4F-A35B-466F-A5A0-48E26C6DBA77}"/>
              </a:ext>
            </a:extLst>
          </p:cNvPr>
          <p:cNvCxnSpPr>
            <a:cxnSpLocks/>
          </p:cNvCxnSpPr>
          <p:nvPr/>
        </p:nvCxnSpPr>
        <p:spPr>
          <a:xfrm>
            <a:off x="431019" y="3148533"/>
            <a:ext cx="0" cy="497641"/>
          </a:xfrm>
          <a:prstGeom prst="line">
            <a:avLst/>
          </a:prstGeom>
          <a:ln w="9525">
            <a:solidFill>
              <a:srgbClr val="49729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48979EAC-0865-4B97-887C-288F61AB55CE}"/>
              </a:ext>
            </a:extLst>
          </p:cNvPr>
          <p:cNvSpPr/>
          <p:nvPr/>
        </p:nvSpPr>
        <p:spPr>
          <a:xfrm>
            <a:off x="1412689" y="2463976"/>
            <a:ext cx="510294" cy="338554"/>
          </a:xfrm>
          <a:prstGeom prst="rect">
            <a:avLst/>
          </a:prstGeom>
        </p:spPr>
        <p:txBody>
          <a:bodyPr wrap="square" lIns="36000" rIns="3600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noProof="0" dirty="0" smtClean="0">
                <a:solidFill>
                  <a:srgbClr val="B14D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Octobre</a:t>
            </a:r>
            <a:r>
              <a:rPr kumimoji="0" lang="fr-FR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14D57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2020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B14D57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8" name="Ellipse 97"/>
          <p:cNvSpPr/>
          <p:nvPr/>
        </p:nvSpPr>
        <p:spPr>
          <a:xfrm>
            <a:off x="354054" y="2783292"/>
            <a:ext cx="144000" cy="144000"/>
          </a:xfrm>
          <a:prstGeom prst="ellipse">
            <a:avLst/>
          </a:prstGeom>
          <a:solidFill>
            <a:srgbClr val="497297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85133F53-2141-44E9-B908-D73648F25CF7}"/>
              </a:ext>
            </a:extLst>
          </p:cNvPr>
          <p:cNvSpPr/>
          <p:nvPr/>
        </p:nvSpPr>
        <p:spPr>
          <a:xfrm>
            <a:off x="614117" y="2984590"/>
            <a:ext cx="994707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dirty="0" smtClean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Macro chiffrage redémarrage agrégation 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48979EAC-0865-4B97-887C-288F61AB55CE}"/>
              </a:ext>
            </a:extLst>
          </p:cNvPr>
          <p:cNvSpPr/>
          <p:nvPr/>
        </p:nvSpPr>
        <p:spPr>
          <a:xfrm>
            <a:off x="163549" y="2463976"/>
            <a:ext cx="510294" cy="338554"/>
          </a:xfrm>
          <a:prstGeom prst="rect">
            <a:avLst/>
          </a:prstGeom>
        </p:spPr>
        <p:txBody>
          <a:bodyPr wrap="square" lIns="36000" rIns="3600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14D57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Juillet 2020 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B14D57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51" name="Picture 11">
            <a:extLst>
              <a:ext uri="{FF2B5EF4-FFF2-40B4-BE49-F238E27FC236}">
                <a16:creationId xmlns:a16="http://schemas.microsoft.com/office/drawing/2014/main" id="{75EAF352-9CDF-4936-B1ED-FD18088AA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40" y="3301409"/>
            <a:ext cx="125156" cy="12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2" name="Rectangle 151">
            <a:extLst>
              <a:ext uri="{FF2B5EF4-FFF2-40B4-BE49-F238E27FC236}">
                <a16:creationId xmlns:a16="http://schemas.microsoft.com/office/drawing/2014/main" id="{85133F53-2141-44E9-B908-D73648F25CF7}"/>
              </a:ext>
            </a:extLst>
          </p:cNvPr>
          <p:cNvSpPr/>
          <p:nvPr/>
        </p:nvSpPr>
        <p:spPr>
          <a:xfrm>
            <a:off x="623800" y="3518755"/>
            <a:ext cx="1004129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dirty="0" smtClean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Validation </a:t>
            </a:r>
            <a:r>
              <a:rPr lang="fr-FR" sz="800" dirty="0" err="1" smtClean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EdB</a:t>
            </a:r>
            <a:r>
              <a:rPr lang="fr-FR" sz="800" dirty="0" smtClean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et confirmation reprise de la recette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61" name="Picture 11">
            <a:extLst>
              <a:ext uri="{FF2B5EF4-FFF2-40B4-BE49-F238E27FC236}">
                <a16:creationId xmlns:a16="http://schemas.microsoft.com/office/drawing/2014/main" id="{75EAF352-9CDF-4936-B1ED-FD18088AA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40" y="3939026"/>
            <a:ext cx="125156" cy="12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3" name="Connecteur droit 162">
            <a:extLst>
              <a:ext uri="{FF2B5EF4-FFF2-40B4-BE49-F238E27FC236}">
                <a16:creationId xmlns:a16="http://schemas.microsoft.com/office/drawing/2014/main" id="{782ABF4F-A35B-466F-A5A0-48E26C6DBA77}"/>
              </a:ext>
            </a:extLst>
          </p:cNvPr>
          <p:cNvCxnSpPr>
            <a:cxnSpLocks/>
          </p:cNvCxnSpPr>
          <p:nvPr/>
        </p:nvCxnSpPr>
        <p:spPr>
          <a:xfrm>
            <a:off x="431019" y="3718174"/>
            <a:ext cx="0" cy="497641"/>
          </a:xfrm>
          <a:prstGeom prst="line">
            <a:avLst/>
          </a:prstGeom>
          <a:ln w="9525">
            <a:solidFill>
              <a:srgbClr val="49729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Ellipse 171">
            <a:extLst>
              <a:ext uri="{FF2B5EF4-FFF2-40B4-BE49-F238E27FC236}">
                <a16:creationId xmlns:a16="http://schemas.microsoft.com/office/drawing/2014/main" id="{60110677-9B26-46E9-8961-07E576C51AA0}"/>
              </a:ext>
            </a:extLst>
          </p:cNvPr>
          <p:cNvSpPr/>
          <p:nvPr/>
        </p:nvSpPr>
        <p:spPr>
          <a:xfrm>
            <a:off x="396363" y="4180222"/>
            <a:ext cx="72000" cy="72000"/>
          </a:xfrm>
          <a:prstGeom prst="ellipse">
            <a:avLst/>
          </a:prstGeom>
          <a:solidFill>
            <a:srgbClr val="497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73" name="Connecteur droit 172">
            <a:extLst>
              <a:ext uri="{FF2B5EF4-FFF2-40B4-BE49-F238E27FC236}">
                <a16:creationId xmlns:a16="http://schemas.microsoft.com/office/drawing/2014/main" id="{FBED8260-BEBF-46B8-8B86-E1AC11218434}"/>
              </a:ext>
            </a:extLst>
          </p:cNvPr>
          <p:cNvCxnSpPr/>
          <p:nvPr/>
        </p:nvCxnSpPr>
        <p:spPr>
          <a:xfrm flipV="1">
            <a:off x="476301" y="4215286"/>
            <a:ext cx="113090" cy="937"/>
          </a:xfrm>
          <a:prstGeom prst="line">
            <a:avLst/>
          </a:prstGeom>
          <a:ln w="9525">
            <a:solidFill>
              <a:srgbClr val="49729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Rectangle 173">
            <a:extLst>
              <a:ext uri="{FF2B5EF4-FFF2-40B4-BE49-F238E27FC236}">
                <a16:creationId xmlns:a16="http://schemas.microsoft.com/office/drawing/2014/main" id="{85133F53-2141-44E9-B908-D73648F25CF7}"/>
              </a:ext>
            </a:extLst>
          </p:cNvPr>
          <p:cNvSpPr/>
          <p:nvPr/>
        </p:nvSpPr>
        <p:spPr>
          <a:xfrm>
            <a:off x="594121" y="4129485"/>
            <a:ext cx="1004129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noProof="0" dirty="0" smtClean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Détermination des CE pilotes : CEBPL, CEHDF, CEIDF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75" name="Picture 11">
            <a:extLst>
              <a:ext uri="{FF2B5EF4-FFF2-40B4-BE49-F238E27FC236}">
                <a16:creationId xmlns:a16="http://schemas.microsoft.com/office/drawing/2014/main" id="{75EAF352-9CDF-4936-B1ED-FD18088AA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40" y="4597462"/>
            <a:ext cx="125156" cy="12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215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6407100"/>
      </p:ext>
    </p:extLst>
  </p:cSld>
  <p:clrMapOvr>
    <a:masterClrMapping/>
  </p:clrMapOvr>
</p:sld>
</file>

<file path=ppt/theme/theme1.xml><?xml version="1.0" encoding="utf-8"?>
<a:theme xmlns:a="http://schemas.openxmlformats.org/drawingml/2006/main" name="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36C52DCA-D138-48F1-BEC0-A9C77E9FC615}" vid="{DFED7096-1DC0-425B-A356-BFD06DFCFC55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132D4528659F41947AA08D1B888B95" ma:contentTypeVersion="8" ma:contentTypeDescription="Create a new document." ma:contentTypeScope="" ma:versionID="be39f92a9ff747d81dde6c34ae50aef7">
  <xsd:schema xmlns:xsd="http://www.w3.org/2001/XMLSchema" xmlns:xs="http://www.w3.org/2001/XMLSchema" xmlns:p="http://schemas.microsoft.com/office/2006/metadata/properties" xmlns:ns2="99d24f70-7232-4f28-b291-b70d80f4f383" targetNamespace="http://schemas.microsoft.com/office/2006/metadata/properties" ma:root="true" ma:fieldsID="1b12edea6231fc77a64ca9b4833074e8" ns2:_="">
    <xsd:import namespace="99d24f70-7232-4f28-b291-b70d80f4f38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d24f70-7232-4f28-b291-b70d80f4f3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04AC50-A577-46D0-8B9F-6D3C9D53AFF5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99d24f70-7232-4f28-b291-b70d80f4f383"/>
    <ds:schemaRef ds:uri="http://schemas.microsoft.com/office/2006/metadata/properties"/>
    <ds:schemaRef ds:uri="http://purl.org/dc/terms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91A88DA-0F68-4D10-BC4E-8E97D4AF9EA0}">
  <ds:schemaRefs>
    <ds:schemaRef ds:uri="99d24f70-7232-4f28-b291-b70d80f4f38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144FE268-7940-43D2-8021-7611A09EA5A3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263</TotalTime>
  <Words>1303</Words>
  <Application>Microsoft Office PowerPoint</Application>
  <PresentationFormat>Affichage à l'écran (16:9)</PresentationFormat>
  <Paragraphs>377</Paragraphs>
  <Slides>11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6" baseType="lpstr">
      <vt:lpstr>Wingdings</vt:lpstr>
      <vt:lpstr>Montserrat ExtraBold</vt:lpstr>
      <vt:lpstr>Cambria Math</vt:lpstr>
      <vt:lpstr>Segoe Condensed</vt:lpstr>
      <vt:lpstr>Arial Narrow</vt:lpstr>
      <vt:lpstr>Symbol</vt:lpstr>
      <vt:lpstr>Cabin</vt:lpstr>
      <vt:lpstr>Arial</vt:lpstr>
      <vt:lpstr>Montserrat SemiBold</vt:lpstr>
      <vt:lpstr>Calibri</vt:lpstr>
      <vt:lpstr>Roboto</vt:lpstr>
      <vt:lpstr>Verdana</vt:lpstr>
      <vt:lpstr>Cabin Condensed</vt:lpstr>
      <vt:lpstr>Courier New</vt:lpstr>
      <vt:lpstr>Groupe BPCE</vt:lpstr>
      <vt:lpstr>Projet O2S-Money pitch</vt:lpstr>
      <vt:lpstr>Présentation PowerPoint</vt:lpstr>
      <vt:lpstr>1. Promesse client</vt:lpstr>
      <vt:lpstr>1. Chronologie de la décision</vt:lpstr>
      <vt:lpstr>Présentation PowerPoint</vt:lpstr>
      <vt:lpstr>3. Déploiement d’O2S/MP</vt:lpstr>
      <vt:lpstr>4. Modèle économique CE</vt:lpstr>
      <vt:lpstr>5. Economie du projet</vt:lpstr>
      <vt:lpstr>Plan de remédiation Groupe</vt:lpstr>
      <vt:lpstr>Projet informatique BP et CE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YOLLANT GAELLE</dc:creator>
  <cp:lastModifiedBy>GEA Marion</cp:lastModifiedBy>
  <cp:revision>32</cp:revision>
  <cp:lastPrinted>2017-11-27T10:18:19Z</cp:lastPrinted>
  <dcterms:created xsi:type="dcterms:W3CDTF">2019-06-12T14:27:27Z</dcterms:created>
  <dcterms:modified xsi:type="dcterms:W3CDTF">2020-09-14T07:32:01Z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Gaelle.YOLLANT@bpce.fr</vt:lpwstr>
  </property>
  <property fmtid="{D5CDD505-2E9C-101B-9397-08002B2CF9AE}" pid="5" name="MSIP_Label_48a19f0c-bea1-442e-a475-ed109d9ec508_SetDate">
    <vt:lpwstr>2019-04-24T12:15:37.6215196Z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0x0101003F132D4528659F41947AA08D1B888B95</vt:lpwstr>
  </property>
</Properties>
</file>