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wmf" ContentType="image/x-wmf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xml" ContentType="application/xml"/>
  <Default Extension="fntdata" ContentType="application/x-fontdata"/>
  <Default Extension="docx" ContentType="application/vnd.openxmlformats-officedocument.wordprocessingml.document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customXml/itemProps4.xml" ContentType="application/vnd.openxmlformats-officedocument.customXmlProperties+xml"/>
  <Default Extension="bin" ContentType="application/vnd.openxmlformats-officedocument.oleObject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emf" ContentType="image/x-emf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Default Extension="vml" ContentType="application/vnd.openxmlformats-officedocument.vmlDrawing"/>
  <Override PartName="/ppt/slideLayouts/slideLayout10.xml" ContentType="application/vnd.openxmlformats-officedocument.presentationml.slideLayout+xml"/>
  <Default Extension="jpg" ContentType="image/jpeg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9" r:id="rId1"/>
  </p:sldMasterIdLst>
  <p:notesMasterIdLst>
    <p:notesMasterId r:id="rId20"/>
  </p:notesMasterIdLst>
  <p:handoutMasterIdLst>
    <p:handoutMasterId r:id="rId21"/>
  </p:handoutMasterIdLst>
  <p:sldIdLst>
    <p:sldId id="459" r:id="rId2"/>
    <p:sldId id="463" r:id="rId3"/>
    <p:sldId id="464" r:id="rId4"/>
    <p:sldId id="479" r:id="rId5"/>
    <p:sldId id="465" r:id="rId6"/>
    <p:sldId id="466" r:id="rId7"/>
    <p:sldId id="467" r:id="rId8"/>
    <p:sldId id="468" r:id="rId9"/>
    <p:sldId id="469" r:id="rId10"/>
    <p:sldId id="470" r:id="rId11"/>
    <p:sldId id="471" r:id="rId12"/>
    <p:sldId id="472" r:id="rId13"/>
    <p:sldId id="473" r:id="rId14"/>
    <p:sldId id="474" r:id="rId15"/>
    <p:sldId id="475" r:id="rId16"/>
    <p:sldId id="476" r:id="rId17"/>
    <p:sldId id="477" r:id="rId18"/>
    <p:sldId id="478" r:id="rId19"/>
  </p:sldIdLst>
  <p:sldSz cx="9144000" cy="5143500" type="screen16x9"/>
  <p:notesSz cx="6797675" cy="9874250"/>
  <p:embeddedFontLst>
    <p:embeddedFont>
      <p:font typeface="Arial Narrow" panose="020B0606020202030204" pitchFamily="34" charset="0"/>
      <p:regular r:id="rId22"/>
      <p:bold r:id="rId23"/>
      <p:italic r:id="rId24"/>
      <p:boldItalic r:id="rId25"/>
    </p:embeddedFont>
    <p:embeddedFont>
      <p:font typeface="Cabin Condensed" panose="020B0604020202020204" charset="0"/>
      <p:regular r:id="rId26"/>
      <p:bold r:id="rId27"/>
    </p:embeddedFont>
    <p:embeddedFont>
      <p:font typeface="Cambria Math" panose="02040503050406030204" pitchFamily="18" charset="0"/>
      <p:regular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  <p:embeddedFont>
      <p:font typeface="Cabin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6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610" userDrawn="1">
          <p15:clr>
            <a:srgbClr val="A4A3A4"/>
          </p15:clr>
        </p15:guide>
        <p15:guide id="4" pos="5647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baraille" initials="R" lastIdx="8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A79"/>
    <a:srgbClr val="83517B"/>
    <a:srgbClr val="4D6995"/>
    <a:srgbClr val="CB3964"/>
    <a:srgbClr val="7197BA"/>
    <a:srgbClr val="6FA287"/>
    <a:srgbClr val="00838A"/>
    <a:srgbClr val="E51248"/>
    <a:srgbClr val="EAEAEA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426" autoAdjust="0"/>
    <p:restoredTop sz="94689" autoAdjust="0"/>
  </p:normalViewPr>
  <p:slideViewPr>
    <p:cSldViewPr showGuides="1">
      <p:cViewPr varScale="1">
        <p:scale>
          <a:sx n="118" d="100"/>
          <a:sy n="118" d="100"/>
        </p:scale>
        <p:origin x="-259" y="-77"/>
      </p:cViewPr>
      <p:guideLst>
        <p:guide orient="horz" pos="3026"/>
        <p:guide orient="horz" pos="169"/>
        <p:guide pos="1610"/>
        <p:guide pos="56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0" d="100"/>
          <a:sy n="80" d="100"/>
        </p:scale>
        <p:origin x="-3960" y="-96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42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45" Type="http://schemas.openxmlformats.org/officeDocument/2006/relationships/customXml" Target="../customXml/item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4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02/07/2018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jpe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user/GroupeBPCE" TargetMode="External"/><Relationship Id="rId3" Type="http://schemas.openxmlformats.org/officeDocument/2006/relationships/hyperlink" Target="https://twitter.com/GroupeBPCE" TargetMode="External"/><Relationship Id="rId7" Type="http://schemas.openxmlformats.org/officeDocument/2006/relationships/hyperlink" Target="http://www.groupebpce.fr/" TargetMode="Externa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instagram.com/groupebpce" TargetMode="External"/><Relationship Id="rId5" Type="http://schemas.openxmlformats.org/officeDocument/2006/relationships/hyperlink" Target="https://www.instagram.com/groupebpce/" TargetMode="External"/><Relationship Id="rId4" Type="http://schemas.openxmlformats.org/officeDocument/2006/relationships/hyperlink" Target="https://fr.linkedin.com/company/bpce" TargetMode="Externa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466" y="1193"/>
          <a:ext cx="1465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" y="1193"/>
                        <a:ext cx="1465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" name="Image 1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365" y="220418"/>
            <a:ext cx="4722678" cy="756000"/>
          </a:xfrm>
          <a:prstGeom prst="rect">
            <a:avLst/>
          </a:prstGeom>
        </p:spPr>
      </p:pic>
      <p:pic>
        <p:nvPicPr>
          <p:cNvPr id="109" name="Picture 434" descr="Image1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2507"/>
            <a:ext cx="9144000" cy="108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3" name="Group 368"/>
          <p:cNvGrpSpPr>
            <a:grpSpLocks/>
          </p:cNvGrpSpPr>
          <p:nvPr userDrawn="1"/>
        </p:nvGrpSpPr>
        <p:grpSpPr bwMode="auto">
          <a:xfrm>
            <a:off x="7852998" y="1189972"/>
            <a:ext cx="968619" cy="798909"/>
            <a:chOff x="4622" y="2990"/>
            <a:chExt cx="1028" cy="1043"/>
          </a:xfrm>
        </p:grpSpPr>
        <p:sp>
          <p:nvSpPr>
            <p:cNvPr id="114" name="Freeform 326"/>
            <p:cNvSpPr>
              <a:spLocks/>
            </p:cNvSpPr>
            <p:nvPr userDrawn="1"/>
          </p:nvSpPr>
          <p:spPr bwMode="auto">
            <a:xfrm>
              <a:off x="4973" y="318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0 w 2"/>
                <a:gd name="T5" fmla="*/ 1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15" name="Rectangle 327"/>
            <p:cNvSpPr>
              <a:spLocks noChangeArrowheads="1"/>
            </p:cNvSpPr>
            <p:nvPr userDrawn="1"/>
          </p:nvSpPr>
          <p:spPr bwMode="auto">
            <a:xfrm>
              <a:off x="4992" y="3177"/>
              <a:ext cx="2" cy="1"/>
            </a:xfrm>
            <a:prstGeom prst="rect">
              <a:avLst/>
            </a:pr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16" name="Freeform 328"/>
            <p:cNvSpPr>
              <a:spLocks/>
            </p:cNvSpPr>
            <p:nvPr userDrawn="1"/>
          </p:nvSpPr>
          <p:spPr bwMode="auto">
            <a:xfrm>
              <a:off x="4939" y="3187"/>
              <a:ext cx="47" cy="29"/>
            </a:xfrm>
            <a:custGeom>
              <a:avLst/>
              <a:gdLst>
                <a:gd name="T0" fmla="*/ 17 w 23"/>
                <a:gd name="T1" fmla="*/ 0 h 14"/>
                <a:gd name="T2" fmla="*/ 11 w 23"/>
                <a:gd name="T3" fmla="*/ 6 h 14"/>
                <a:gd name="T4" fmla="*/ 8 w 23"/>
                <a:gd name="T5" fmla="*/ 3 h 14"/>
                <a:gd name="T6" fmla="*/ 5 w 23"/>
                <a:gd name="T7" fmla="*/ 7 h 14"/>
                <a:gd name="T8" fmla="*/ 2 w 23"/>
                <a:gd name="T9" fmla="*/ 6 h 14"/>
                <a:gd name="T10" fmla="*/ 2 w 23"/>
                <a:gd name="T11" fmla="*/ 11 h 14"/>
                <a:gd name="T12" fmla="*/ 17 w 23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4">
                  <a:moveTo>
                    <a:pt x="17" y="0"/>
                  </a:moveTo>
                  <a:cubicBezTo>
                    <a:pt x="15" y="2"/>
                    <a:pt x="14" y="5"/>
                    <a:pt x="11" y="6"/>
                  </a:cubicBezTo>
                  <a:cubicBezTo>
                    <a:pt x="10" y="6"/>
                    <a:pt x="9" y="4"/>
                    <a:pt x="8" y="3"/>
                  </a:cubicBezTo>
                  <a:cubicBezTo>
                    <a:pt x="6" y="4"/>
                    <a:pt x="6" y="6"/>
                    <a:pt x="5" y="7"/>
                  </a:cubicBezTo>
                  <a:cubicBezTo>
                    <a:pt x="4" y="6"/>
                    <a:pt x="3" y="5"/>
                    <a:pt x="2" y="6"/>
                  </a:cubicBezTo>
                  <a:cubicBezTo>
                    <a:pt x="0" y="7"/>
                    <a:pt x="0" y="9"/>
                    <a:pt x="2" y="11"/>
                  </a:cubicBezTo>
                  <a:cubicBezTo>
                    <a:pt x="11" y="7"/>
                    <a:pt x="23" y="14"/>
                    <a:pt x="17" y="0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17" name="Freeform 329"/>
            <p:cNvSpPr>
              <a:spLocks/>
            </p:cNvSpPr>
            <p:nvPr userDrawn="1"/>
          </p:nvSpPr>
          <p:spPr bwMode="auto">
            <a:xfrm>
              <a:off x="4978" y="3183"/>
              <a:ext cx="18" cy="8"/>
            </a:xfrm>
            <a:custGeom>
              <a:avLst/>
              <a:gdLst>
                <a:gd name="T0" fmla="*/ 9 w 9"/>
                <a:gd name="T1" fmla="*/ 4 h 4"/>
                <a:gd name="T2" fmla="*/ 4 w 9"/>
                <a:gd name="T3" fmla="*/ 0 h 4"/>
                <a:gd name="T4" fmla="*/ 0 w 9"/>
                <a:gd name="T5" fmla="*/ 3 h 4"/>
                <a:gd name="T6" fmla="*/ 9 w 9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1"/>
                    <a:pt x="0" y="3"/>
                  </a:cubicBezTo>
                  <a:cubicBezTo>
                    <a:pt x="3" y="4"/>
                    <a:pt x="6" y="4"/>
                    <a:pt x="9" y="4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18" name="Freeform 330"/>
            <p:cNvSpPr>
              <a:spLocks/>
            </p:cNvSpPr>
            <p:nvPr userDrawn="1"/>
          </p:nvSpPr>
          <p:spPr bwMode="auto">
            <a:xfrm>
              <a:off x="4982" y="3774"/>
              <a:ext cx="43" cy="51"/>
            </a:xfrm>
            <a:custGeom>
              <a:avLst/>
              <a:gdLst>
                <a:gd name="T0" fmla="*/ 9 w 21"/>
                <a:gd name="T1" fmla="*/ 13 h 25"/>
                <a:gd name="T2" fmla="*/ 9 w 21"/>
                <a:gd name="T3" fmla="*/ 14 h 25"/>
                <a:gd name="T4" fmla="*/ 9 w 21"/>
                <a:gd name="T5" fmla="*/ 13 h 25"/>
                <a:gd name="T6" fmla="*/ 9 w 21"/>
                <a:gd name="T7" fmla="*/ 12 h 25"/>
                <a:gd name="T8" fmla="*/ 0 w 21"/>
                <a:gd name="T9" fmla="*/ 22 h 25"/>
                <a:gd name="T10" fmla="*/ 1 w 21"/>
                <a:gd name="T11" fmla="*/ 25 h 25"/>
                <a:gd name="T12" fmla="*/ 21 w 21"/>
                <a:gd name="T13" fmla="*/ 0 h 25"/>
                <a:gd name="T14" fmla="*/ 9 w 21"/>
                <a:gd name="T15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5">
                  <a:moveTo>
                    <a:pt x="9" y="13"/>
                  </a:moveTo>
                  <a:cubicBezTo>
                    <a:pt x="10" y="13"/>
                    <a:pt x="10" y="13"/>
                    <a:pt x="9" y="1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2"/>
                    <a:pt x="9" y="12"/>
                  </a:cubicBezTo>
                  <a:cubicBezTo>
                    <a:pt x="7" y="15"/>
                    <a:pt x="4" y="19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9" y="17"/>
                    <a:pt x="17" y="9"/>
                    <a:pt x="21" y="0"/>
                  </a:cubicBezTo>
                  <a:cubicBezTo>
                    <a:pt x="16" y="5"/>
                    <a:pt x="14" y="9"/>
                    <a:pt x="9" y="13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19" name="Freeform 331"/>
            <p:cNvSpPr>
              <a:spLocks/>
            </p:cNvSpPr>
            <p:nvPr userDrawn="1"/>
          </p:nvSpPr>
          <p:spPr bwMode="auto">
            <a:xfrm>
              <a:off x="4988" y="3833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0" name="Freeform 332"/>
            <p:cNvSpPr>
              <a:spLocks/>
            </p:cNvSpPr>
            <p:nvPr userDrawn="1"/>
          </p:nvSpPr>
          <p:spPr bwMode="auto">
            <a:xfrm>
              <a:off x="5243" y="3496"/>
              <a:ext cx="47" cy="60"/>
            </a:xfrm>
            <a:custGeom>
              <a:avLst/>
              <a:gdLst>
                <a:gd name="T0" fmla="*/ 12 w 23"/>
                <a:gd name="T1" fmla="*/ 17 h 29"/>
                <a:gd name="T2" fmla="*/ 23 w 23"/>
                <a:gd name="T3" fmla="*/ 0 h 29"/>
                <a:gd name="T4" fmla="*/ 0 w 23"/>
                <a:gd name="T5" fmla="*/ 29 h 29"/>
                <a:gd name="T6" fmla="*/ 12 w 23"/>
                <a:gd name="T7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9">
                  <a:moveTo>
                    <a:pt x="12" y="17"/>
                  </a:moveTo>
                  <a:cubicBezTo>
                    <a:pt x="17" y="12"/>
                    <a:pt x="20" y="6"/>
                    <a:pt x="23" y="0"/>
                  </a:cubicBezTo>
                  <a:cubicBezTo>
                    <a:pt x="14" y="10"/>
                    <a:pt x="5" y="20"/>
                    <a:pt x="0" y="29"/>
                  </a:cubicBezTo>
                  <a:lnTo>
                    <a:pt x="12" y="17"/>
                  </a:ln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1" name="Freeform 333"/>
            <p:cNvSpPr>
              <a:spLocks/>
            </p:cNvSpPr>
            <p:nvPr userDrawn="1"/>
          </p:nvSpPr>
          <p:spPr bwMode="auto">
            <a:xfrm>
              <a:off x="5286" y="3449"/>
              <a:ext cx="23" cy="49"/>
            </a:xfrm>
            <a:custGeom>
              <a:avLst/>
              <a:gdLst>
                <a:gd name="T0" fmla="*/ 1 w 11"/>
                <a:gd name="T1" fmla="*/ 24 h 24"/>
                <a:gd name="T2" fmla="*/ 4 w 11"/>
                <a:gd name="T3" fmla="*/ 7 h 24"/>
                <a:gd name="T4" fmla="*/ 9 w 11"/>
                <a:gd name="T5" fmla="*/ 1 h 24"/>
                <a:gd name="T6" fmla="*/ 8 w 11"/>
                <a:gd name="T7" fmla="*/ 2 h 24"/>
                <a:gd name="T8" fmla="*/ 3 w 11"/>
                <a:gd name="T9" fmla="*/ 12 h 24"/>
                <a:gd name="T10" fmla="*/ 10 w 11"/>
                <a:gd name="T11" fmla="*/ 4 h 24"/>
                <a:gd name="T12" fmla="*/ 11 w 11"/>
                <a:gd name="T13" fmla="*/ 2 h 24"/>
                <a:gd name="T14" fmla="*/ 7 w 11"/>
                <a:gd name="T15" fmla="*/ 6 h 24"/>
                <a:gd name="T16" fmla="*/ 2 w 11"/>
                <a:gd name="T17" fmla="*/ 19 h 24"/>
                <a:gd name="T18" fmla="*/ 1 w 11"/>
                <a:gd name="T1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4">
                  <a:moveTo>
                    <a:pt x="1" y="24"/>
                  </a:moveTo>
                  <a:cubicBezTo>
                    <a:pt x="0" y="18"/>
                    <a:pt x="2" y="11"/>
                    <a:pt x="4" y="7"/>
                  </a:cubicBezTo>
                  <a:cubicBezTo>
                    <a:pt x="6" y="5"/>
                    <a:pt x="7" y="3"/>
                    <a:pt x="9" y="1"/>
                  </a:cubicBezTo>
                  <a:cubicBezTo>
                    <a:pt x="11" y="0"/>
                    <a:pt x="9" y="2"/>
                    <a:pt x="8" y="2"/>
                  </a:cubicBezTo>
                  <a:cubicBezTo>
                    <a:pt x="6" y="5"/>
                    <a:pt x="4" y="9"/>
                    <a:pt x="3" y="12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3"/>
                    <a:pt x="8" y="5"/>
                    <a:pt x="7" y="6"/>
                  </a:cubicBezTo>
                  <a:cubicBezTo>
                    <a:pt x="5" y="10"/>
                    <a:pt x="3" y="14"/>
                    <a:pt x="2" y="19"/>
                  </a:cubicBezTo>
                  <a:lnTo>
                    <a:pt x="1" y="24"/>
                  </a:ln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2" name="Freeform 334"/>
            <p:cNvSpPr>
              <a:spLocks/>
            </p:cNvSpPr>
            <p:nvPr userDrawn="1"/>
          </p:nvSpPr>
          <p:spPr bwMode="auto">
            <a:xfrm>
              <a:off x="5290" y="3457"/>
              <a:ext cx="25" cy="39"/>
            </a:xfrm>
            <a:custGeom>
              <a:avLst/>
              <a:gdLst>
                <a:gd name="T0" fmla="*/ 12 w 12"/>
                <a:gd name="T1" fmla="*/ 0 h 19"/>
                <a:gd name="T2" fmla="*/ 0 w 12"/>
                <a:gd name="T3" fmla="*/ 19 h 19"/>
                <a:gd name="T4" fmla="*/ 12 w 12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9">
                  <a:moveTo>
                    <a:pt x="12" y="0"/>
                  </a:moveTo>
                  <a:cubicBezTo>
                    <a:pt x="6" y="6"/>
                    <a:pt x="3" y="12"/>
                    <a:pt x="0" y="19"/>
                  </a:cubicBezTo>
                  <a:cubicBezTo>
                    <a:pt x="4" y="13"/>
                    <a:pt x="8" y="7"/>
                    <a:pt x="12" y="0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3" name="Freeform 335"/>
            <p:cNvSpPr>
              <a:spLocks/>
            </p:cNvSpPr>
            <p:nvPr userDrawn="1"/>
          </p:nvSpPr>
          <p:spPr bwMode="auto">
            <a:xfrm>
              <a:off x="5167" y="3768"/>
              <a:ext cx="27" cy="43"/>
            </a:xfrm>
            <a:custGeom>
              <a:avLst/>
              <a:gdLst>
                <a:gd name="T0" fmla="*/ 5 w 13"/>
                <a:gd name="T1" fmla="*/ 7 h 21"/>
                <a:gd name="T2" fmla="*/ 0 w 13"/>
                <a:gd name="T3" fmla="*/ 16 h 21"/>
                <a:gd name="T4" fmla="*/ 0 w 13"/>
                <a:gd name="T5" fmla="*/ 21 h 21"/>
                <a:gd name="T6" fmla="*/ 1 w 13"/>
                <a:gd name="T7" fmla="*/ 21 h 21"/>
                <a:gd name="T8" fmla="*/ 10 w 13"/>
                <a:gd name="T9" fmla="*/ 7 h 21"/>
                <a:gd name="T10" fmla="*/ 13 w 13"/>
                <a:gd name="T11" fmla="*/ 0 h 21"/>
                <a:gd name="T12" fmla="*/ 5 w 13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1">
                  <a:moveTo>
                    <a:pt x="5" y="7"/>
                  </a:moveTo>
                  <a:cubicBezTo>
                    <a:pt x="3" y="12"/>
                    <a:pt x="1" y="15"/>
                    <a:pt x="0" y="16"/>
                  </a:cubicBezTo>
                  <a:cubicBezTo>
                    <a:pt x="0" y="18"/>
                    <a:pt x="0" y="19"/>
                    <a:pt x="0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2" y="3"/>
                    <a:pt x="13" y="0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4" name="Freeform 336"/>
            <p:cNvSpPr>
              <a:spLocks/>
            </p:cNvSpPr>
            <p:nvPr userDrawn="1"/>
          </p:nvSpPr>
          <p:spPr bwMode="auto">
            <a:xfrm>
              <a:off x="5157" y="3778"/>
              <a:ext cx="10" cy="35"/>
            </a:xfrm>
            <a:custGeom>
              <a:avLst/>
              <a:gdLst>
                <a:gd name="T0" fmla="*/ 5 w 5"/>
                <a:gd name="T1" fmla="*/ 11 h 17"/>
                <a:gd name="T2" fmla="*/ 5 w 5"/>
                <a:gd name="T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7">
                  <a:moveTo>
                    <a:pt x="5" y="11"/>
                  </a:moveTo>
                  <a:cubicBezTo>
                    <a:pt x="4" y="0"/>
                    <a:pt x="0" y="17"/>
                    <a:pt x="5" y="11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5" name="Freeform 337"/>
            <p:cNvSpPr>
              <a:spLocks/>
            </p:cNvSpPr>
            <p:nvPr userDrawn="1"/>
          </p:nvSpPr>
          <p:spPr bwMode="auto">
            <a:xfrm>
              <a:off x="5150" y="3675"/>
              <a:ext cx="2" cy="4"/>
            </a:xfrm>
            <a:custGeom>
              <a:avLst/>
              <a:gdLst>
                <a:gd name="T0" fmla="*/ 0 w 2"/>
                <a:gd name="T1" fmla="*/ 4 h 4"/>
                <a:gd name="T2" fmla="*/ 0 w 2"/>
                <a:gd name="T3" fmla="*/ 4 h 4"/>
                <a:gd name="T4" fmla="*/ 2 w 2"/>
                <a:gd name="T5" fmla="*/ 0 h 4"/>
                <a:gd name="T6" fmla="*/ 0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lnTo>
                    <a:pt x="0" y="4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6" name="Freeform 338"/>
            <p:cNvSpPr>
              <a:spLocks/>
            </p:cNvSpPr>
            <p:nvPr userDrawn="1"/>
          </p:nvSpPr>
          <p:spPr bwMode="auto">
            <a:xfrm>
              <a:off x="5259" y="3605"/>
              <a:ext cx="33" cy="41"/>
            </a:xfrm>
            <a:custGeom>
              <a:avLst/>
              <a:gdLst>
                <a:gd name="T0" fmla="*/ 9 w 16"/>
                <a:gd name="T1" fmla="*/ 10 h 20"/>
                <a:gd name="T2" fmla="*/ 0 w 16"/>
                <a:gd name="T3" fmla="*/ 20 h 20"/>
                <a:gd name="T4" fmla="*/ 16 w 16"/>
                <a:gd name="T5" fmla="*/ 0 h 20"/>
                <a:gd name="T6" fmla="*/ 13 w 16"/>
                <a:gd name="T7" fmla="*/ 2 h 20"/>
                <a:gd name="T8" fmla="*/ 9 w 16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0">
                  <a:moveTo>
                    <a:pt x="9" y="10"/>
                  </a:moveTo>
                  <a:cubicBezTo>
                    <a:pt x="6" y="13"/>
                    <a:pt x="3" y="17"/>
                    <a:pt x="0" y="20"/>
                  </a:cubicBezTo>
                  <a:cubicBezTo>
                    <a:pt x="6" y="14"/>
                    <a:pt x="12" y="7"/>
                    <a:pt x="16" y="0"/>
                  </a:cubicBezTo>
                  <a:cubicBezTo>
                    <a:pt x="16" y="1"/>
                    <a:pt x="14" y="1"/>
                    <a:pt x="13" y="2"/>
                  </a:cubicBezTo>
                  <a:cubicBezTo>
                    <a:pt x="13" y="4"/>
                    <a:pt x="11" y="8"/>
                    <a:pt x="9" y="10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7" name="Freeform 339"/>
            <p:cNvSpPr>
              <a:spLocks noEditPoints="1"/>
            </p:cNvSpPr>
            <p:nvPr userDrawn="1"/>
          </p:nvSpPr>
          <p:spPr bwMode="auto">
            <a:xfrm>
              <a:off x="4965" y="3167"/>
              <a:ext cx="459" cy="675"/>
            </a:xfrm>
            <a:custGeom>
              <a:avLst/>
              <a:gdLst>
                <a:gd name="T0" fmla="*/ 135 w 223"/>
                <a:gd name="T1" fmla="*/ 197 h 328"/>
                <a:gd name="T2" fmla="*/ 171 w 223"/>
                <a:gd name="T3" fmla="*/ 146 h 328"/>
                <a:gd name="T4" fmla="*/ 158 w 223"/>
                <a:gd name="T5" fmla="*/ 156 h 328"/>
                <a:gd name="T6" fmla="*/ 139 w 223"/>
                <a:gd name="T7" fmla="*/ 157 h 328"/>
                <a:gd name="T8" fmla="*/ 83 w 223"/>
                <a:gd name="T9" fmla="*/ 112 h 328"/>
                <a:gd name="T10" fmla="*/ 16 w 223"/>
                <a:gd name="T11" fmla="*/ 59 h 328"/>
                <a:gd name="T12" fmla="*/ 3 w 223"/>
                <a:gd name="T13" fmla="*/ 27 h 328"/>
                <a:gd name="T14" fmla="*/ 15 w 223"/>
                <a:gd name="T15" fmla="*/ 14 h 328"/>
                <a:gd name="T16" fmla="*/ 17 w 223"/>
                <a:gd name="T17" fmla="*/ 14 h 328"/>
                <a:gd name="T18" fmla="*/ 24 w 223"/>
                <a:gd name="T19" fmla="*/ 9 h 328"/>
                <a:gd name="T20" fmla="*/ 28 w 223"/>
                <a:gd name="T21" fmla="*/ 9 h 328"/>
                <a:gd name="T22" fmla="*/ 34 w 223"/>
                <a:gd name="T23" fmla="*/ 4 h 328"/>
                <a:gd name="T24" fmla="*/ 93 w 223"/>
                <a:gd name="T25" fmla="*/ 43 h 328"/>
                <a:gd name="T26" fmla="*/ 112 w 223"/>
                <a:gd name="T27" fmla="*/ 61 h 328"/>
                <a:gd name="T28" fmla="*/ 194 w 223"/>
                <a:gd name="T29" fmla="*/ 123 h 328"/>
                <a:gd name="T30" fmla="*/ 219 w 223"/>
                <a:gd name="T31" fmla="*/ 169 h 328"/>
                <a:gd name="T32" fmla="*/ 189 w 223"/>
                <a:gd name="T33" fmla="*/ 119 h 328"/>
                <a:gd name="T34" fmla="*/ 217 w 223"/>
                <a:gd name="T35" fmla="*/ 158 h 328"/>
                <a:gd name="T36" fmla="*/ 201 w 223"/>
                <a:gd name="T37" fmla="*/ 194 h 328"/>
                <a:gd name="T38" fmla="*/ 171 w 223"/>
                <a:gd name="T39" fmla="*/ 230 h 328"/>
                <a:gd name="T40" fmla="*/ 104 w 223"/>
                <a:gd name="T41" fmla="*/ 313 h 328"/>
                <a:gd name="T42" fmla="*/ 142 w 223"/>
                <a:gd name="T43" fmla="*/ 262 h 328"/>
                <a:gd name="T44" fmla="*/ 108 w 223"/>
                <a:gd name="T45" fmla="*/ 299 h 328"/>
                <a:gd name="T46" fmla="*/ 135 w 223"/>
                <a:gd name="T47" fmla="*/ 267 h 328"/>
                <a:gd name="T48" fmla="*/ 117 w 223"/>
                <a:gd name="T49" fmla="*/ 288 h 328"/>
                <a:gd name="T50" fmla="*/ 106 w 223"/>
                <a:gd name="T51" fmla="*/ 279 h 328"/>
                <a:gd name="T52" fmla="*/ 88 w 223"/>
                <a:gd name="T53" fmla="*/ 288 h 328"/>
                <a:gd name="T54" fmla="*/ 112 w 223"/>
                <a:gd name="T55" fmla="*/ 253 h 328"/>
                <a:gd name="T56" fmla="*/ 130 w 223"/>
                <a:gd name="T57" fmla="*/ 215 h 328"/>
                <a:gd name="T58" fmla="*/ 148 w 223"/>
                <a:gd name="T59" fmla="*/ 190 h 328"/>
                <a:gd name="T60" fmla="*/ 148 w 223"/>
                <a:gd name="T61" fmla="*/ 190 h 328"/>
                <a:gd name="T62" fmla="*/ 130 w 223"/>
                <a:gd name="T63" fmla="*/ 214 h 328"/>
                <a:gd name="T64" fmla="*/ 88 w 223"/>
                <a:gd name="T65" fmla="*/ 262 h 328"/>
                <a:gd name="T66" fmla="*/ 83 w 223"/>
                <a:gd name="T67" fmla="*/ 266 h 328"/>
                <a:gd name="T68" fmla="*/ 76 w 223"/>
                <a:gd name="T69" fmla="*/ 278 h 328"/>
                <a:gd name="T70" fmla="*/ 46 w 223"/>
                <a:gd name="T71" fmla="*/ 300 h 328"/>
                <a:gd name="T72" fmla="*/ 26 w 223"/>
                <a:gd name="T73" fmla="*/ 322 h 328"/>
                <a:gd name="T74" fmla="*/ 60 w 223"/>
                <a:gd name="T75" fmla="*/ 275 h 328"/>
                <a:gd name="T76" fmla="*/ 31 w 223"/>
                <a:gd name="T77" fmla="*/ 32 h 328"/>
                <a:gd name="T78" fmla="*/ 31 w 223"/>
                <a:gd name="T79" fmla="*/ 32 h 328"/>
                <a:gd name="T80" fmla="*/ 27 w 223"/>
                <a:gd name="T81" fmla="*/ 34 h 328"/>
                <a:gd name="T82" fmla="*/ 62 w 223"/>
                <a:gd name="T83" fmla="*/ 84 h 328"/>
                <a:gd name="T84" fmla="*/ 155 w 223"/>
                <a:gd name="T85" fmla="*/ 142 h 328"/>
                <a:gd name="T86" fmla="*/ 134 w 223"/>
                <a:gd name="T87" fmla="*/ 133 h 328"/>
                <a:gd name="T88" fmla="*/ 101 w 223"/>
                <a:gd name="T89" fmla="*/ 111 h 328"/>
                <a:gd name="T90" fmla="*/ 75 w 223"/>
                <a:gd name="T91" fmla="*/ 95 h 328"/>
                <a:gd name="T92" fmla="*/ 99 w 223"/>
                <a:gd name="T93" fmla="*/ 112 h 328"/>
                <a:gd name="T94" fmla="*/ 177 w 223"/>
                <a:gd name="T95" fmla="*/ 158 h 328"/>
                <a:gd name="T96" fmla="*/ 208 w 223"/>
                <a:gd name="T97" fmla="*/ 140 h 328"/>
                <a:gd name="T98" fmla="*/ 152 w 223"/>
                <a:gd name="T99" fmla="*/ 111 h 328"/>
                <a:gd name="T100" fmla="*/ 216 w 223"/>
                <a:gd name="T101" fmla="*/ 166 h 328"/>
                <a:gd name="T102" fmla="*/ 150 w 223"/>
                <a:gd name="T103" fmla="*/ 253 h 328"/>
                <a:gd name="T104" fmla="*/ 114 w 223"/>
                <a:gd name="T105" fmla="*/ 260 h 328"/>
                <a:gd name="T106" fmla="*/ 126 w 223"/>
                <a:gd name="T107" fmla="*/ 255 h 328"/>
                <a:gd name="T108" fmla="*/ 131 w 223"/>
                <a:gd name="T109" fmla="*/ 250 h 328"/>
                <a:gd name="T110" fmla="*/ 171 w 223"/>
                <a:gd name="T111" fmla="*/ 191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3" h="328">
                  <a:moveTo>
                    <a:pt x="68" y="279"/>
                  </a:moveTo>
                  <a:cubicBezTo>
                    <a:pt x="76" y="269"/>
                    <a:pt x="83" y="259"/>
                    <a:pt x="90" y="249"/>
                  </a:cubicBezTo>
                  <a:cubicBezTo>
                    <a:pt x="108" y="232"/>
                    <a:pt x="124" y="216"/>
                    <a:pt x="135" y="197"/>
                  </a:cubicBezTo>
                  <a:cubicBezTo>
                    <a:pt x="139" y="188"/>
                    <a:pt x="148" y="179"/>
                    <a:pt x="156" y="169"/>
                  </a:cubicBezTo>
                  <a:cubicBezTo>
                    <a:pt x="160" y="164"/>
                    <a:pt x="164" y="159"/>
                    <a:pt x="167" y="154"/>
                  </a:cubicBezTo>
                  <a:cubicBezTo>
                    <a:pt x="169" y="151"/>
                    <a:pt x="170" y="149"/>
                    <a:pt x="171" y="146"/>
                  </a:cubicBezTo>
                  <a:cubicBezTo>
                    <a:pt x="175" y="141"/>
                    <a:pt x="165" y="148"/>
                    <a:pt x="163" y="152"/>
                  </a:cubicBezTo>
                  <a:cubicBezTo>
                    <a:pt x="165" y="147"/>
                    <a:pt x="167" y="143"/>
                    <a:pt x="170" y="141"/>
                  </a:cubicBezTo>
                  <a:cubicBezTo>
                    <a:pt x="165" y="144"/>
                    <a:pt x="161" y="149"/>
                    <a:pt x="158" y="156"/>
                  </a:cubicBezTo>
                  <a:cubicBezTo>
                    <a:pt x="155" y="165"/>
                    <a:pt x="166" y="181"/>
                    <a:pt x="165" y="178"/>
                  </a:cubicBezTo>
                  <a:cubicBezTo>
                    <a:pt x="156" y="171"/>
                    <a:pt x="156" y="171"/>
                    <a:pt x="156" y="171"/>
                  </a:cubicBezTo>
                  <a:cubicBezTo>
                    <a:pt x="139" y="157"/>
                    <a:pt x="139" y="157"/>
                    <a:pt x="139" y="157"/>
                  </a:cubicBezTo>
                  <a:cubicBezTo>
                    <a:pt x="127" y="148"/>
                    <a:pt x="115" y="138"/>
                    <a:pt x="104" y="127"/>
                  </a:cubicBezTo>
                  <a:cubicBezTo>
                    <a:pt x="101" y="124"/>
                    <a:pt x="96" y="124"/>
                    <a:pt x="93" y="12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68" y="100"/>
                    <a:pt x="53" y="89"/>
                    <a:pt x="37" y="78"/>
                  </a:cubicBezTo>
                  <a:cubicBezTo>
                    <a:pt x="29" y="72"/>
                    <a:pt x="23" y="66"/>
                    <a:pt x="16" y="59"/>
                  </a:cubicBezTo>
                  <a:cubicBezTo>
                    <a:pt x="14" y="57"/>
                    <a:pt x="16" y="55"/>
                    <a:pt x="15" y="53"/>
                  </a:cubicBezTo>
                  <a:cubicBezTo>
                    <a:pt x="11" y="44"/>
                    <a:pt x="8" y="37"/>
                    <a:pt x="1" y="29"/>
                  </a:cubicBezTo>
                  <a:cubicBezTo>
                    <a:pt x="1" y="29"/>
                    <a:pt x="2" y="27"/>
                    <a:pt x="3" y="27"/>
                  </a:cubicBezTo>
                  <a:cubicBezTo>
                    <a:pt x="1" y="26"/>
                    <a:pt x="0" y="25"/>
                    <a:pt x="0" y="24"/>
                  </a:cubicBezTo>
                  <a:cubicBezTo>
                    <a:pt x="9" y="21"/>
                    <a:pt x="21" y="27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0" y="16"/>
                    <a:pt x="23" y="16"/>
                    <a:pt x="26" y="15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0"/>
                    <a:pt x="23" y="10"/>
                    <a:pt x="2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10"/>
                    <a:pt x="26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4" y="10"/>
                    <a:pt x="41" y="14"/>
                    <a:pt x="42" y="11"/>
                  </a:cubicBezTo>
                  <a:cubicBezTo>
                    <a:pt x="42" y="9"/>
                    <a:pt x="38" y="7"/>
                    <a:pt x="34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9" y="7"/>
                    <a:pt x="38" y="0"/>
                    <a:pt x="41" y="1"/>
                  </a:cubicBezTo>
                  <a:cubicBezTo>
                    <a:pt x="44" y="5"/>
                    <a:pt x="48" y="7"/>
                    <a:pt x="52" y="10"/>
                  </a:cubicBezTo>
                  <a:cubicBezTo>
                    <a:pt x="66" y="23"/>
                    <a:pt x="78" y="33"/>
                    <a:pt x="93" y="43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102" y="50"/>
                    <a:pt x="108" y="55"/>
                    <a:pt x="114" y="62"/>
                  </a:cubicBezTo>
                  <a:cubicBezTo>
                    <a:pt x="112" y="61"/>
                    <a:pt x="112" y="61"/>
                    <a:pt x="112" y="61"/>
                  </a:cubicBezTo>
                  <a:cubicBezTo>
                    <a:pt x="117" y="67"/>
                    <a:pt x="122" y="71"/>
                    <a:pt x="128" y="75"/>
                  </a:cubicBezTo>
                  <a:cubicBezTo>
                    <a:pt x="143" y="84"/>
                    <a:pt x="158" y="94"/>
                    <a:pt x="172" y="105"/>
                  </a:cubicBezTo>
                  <a:cubicBezTo>
                    <a:pt x="179" y="111"/>
                    <a:pt x="187" y="117"/>
                    <a:pt x="194" y="123"/>
                  </a:cubicBezTo>
                  <a:cubicBezTo>
                    <a:pt x="206" y="132"/>
                    <a:pt x="206" y="132"/>
                    <a:pt x="206" y="132"/>
                  </a:cubicBezTo>
                  <a:cubicBezTo>
                    <a:pt x="206" y="131"/>
                    <a:pt x="212" y="137"/>
                    <a:pt x="216" y="144"/>
                  </a:cubicBezTo>
                  <a:cubicBezTo>
                    <a:pt x="220" y="151"/>
                    <a:pt x="221" y="160"/>
                    <a:pt x="219" y="169"/>
                  </a:cubicBezTo>
                  <a:cubicBezTo>
                    <a:pt x="223" y="155"/>
                    <a:pt x="215" y="140"/>
                    <a:pt x="207" y="134"/>
                  </a:cubicBezTo>
                  <a:cubicBezTo>
                    <a:pt x="204" y="132"/>
                    <a:pt x="200" y="129"/>
                    <a:pt x="197" y="127"/>
                  </a:cubicBezTo>
                  <a:cubicBezTo>
                    <a:pt x="194" y="124"/>
                    <a:pt x="192" y="122"/>
                    <a:pt x="189" y="119"/>
                  </a:cubicBezTo>
                  <a:cubicBezTo>
                    <a:pt x="192" y="122"/>
                    <a:pt x="194" y="124"/>
                    <a:pt x="197" y="127"/>
                  </a:cubicBezTo>
                  <a:cubicBezTo>
                    <a:pt x="205" y="134"/>
                    <a:pt x="205" y="134"/>
                    <a:pt x="205" y="134"/>
                  </a:cubicBezTo>
                  <a:cubicBezTo>
                    <a:pt x="207" y="135"/>
                    <a:pt x="218" y="148"/>
                    <a:pt x="217" y="158"/>
                  </a:cubicBezTo>
                  <a:cubicBezTo>
                    <a:pt x="218" y="168"/>
                    <a:pt x="211" y="180"/>
                    <a:pt x="207" y="184"/>
                  </a:cubicBezTo>
                  <a:cubicBezTo>
                    <a:pt x="205" y="187"/>
                    <a:pt x="204" y="190"/>
                    <a:pt x="203" y="193"/>
                  </a:cubicBezTo>
                  <a:cubicBezTo>
                    <a:pt x="202" y="193"/>
                    <a:pt x="201" y="193"/>
                    <a:pt x="201" y="194"/>
                  </a:cubicBezTo>
                  <a:cubicBezTo>
                    <a:pt x="195" y="199"/>
                    <a:pt x="188" y="204"/>
                    <a:pt x="185" y="211"/>
                  </a:cubicBezTo>
                  <a:cubicBezTo>
                    <a:pt x="186" y="211"/>
                    <a:pt x="183" y="214"/>
                    <a:pt x="185" y="214"/>
                  </a:cubicBezTo>
                  <a:cubicBezTo>
                    <a:pt x="181" y="219"/>
                    <a:pt x="175" y="224"/>
                    <a:pt x="171" y="230"/>
                  </a:cubicBezTo>
                  <a:cubicBezTo>
                    <a:pt x="169" y="233"/>
                    <a:pt x="167" y="236"/>
                    <a:pt x="167" y="239"/>
                  </a:cubicBezTo>
                  <a:cubicBezTo>
                    <a:pt x="151" y="259"/>
                    <a:pt x="136" y="278"/>
                    <a:pt x="119" y="299"/>
                  </a:cubicBezTo>
                  <a:cubicBezTo>
                    <a:pt x="115" y="304"/>
                    <a:pt x="109" y="309"/>
                    <a:pt x="104" y="313"/>
                  </a:cubicBezTo>
                  <a:cubicBezTo>
                    <a:pt x="110" y="305"/>
                    <a:pt x="116" y="296"/>
                    <a:pt x="122" y="288"/>
                  </a:cubicBezTo>
                  <a:cubicBezTo>
                    <a:pt x="130" y="282"/>
                    <a:pt x="137" y="276"/>
                    <a:pt x="140" y="267"/>
                  </a:cubicBezTo>
                  <a:cubicBezTo>
                    <a:pt x="142" y="262"/>
                    <a:pt x="142" y="262"/>
                    <a:pt x="142" y="262"/>
                  </a:cubicBezTo>
                  <a:cubicBezTo>
                    <a:pt x="135" y="271"/>
                    <a:pt x="129" y="279"/>
                    <a:pt x="122" y="288"/>
                  </a:cubicBezTo>
                  <a:cubicBezTo>
                    <a:pt x="117" y="292"/>
                    <a:pt x="113" y="295"/>
                    <a:pt x="108" y="299"/>
                  </a:cubicBezTo>
                  <a:cubicBezTo>
                    <a:pt x="108" y="299"/>
                    <a:pt x="108" y="299"/>
                    <a:pt x="108" y="299"/>
                  </a:cubicBezTo>
                  <a:cubicBezTo>
                    <a:pt x="117" y="288"/>
                    <a:pt x="117" y="288"/>
                    <a:pt x="117" y="288"/>
                  </a:cubicBezTo>
                  <a:cubicBezTo>
                    <a:pt x="124" y="282"/>
                    <a:pt x="130" y="276"/>
                    <a:pt x="133" y="269"/>
                  </a:cubicBezTo>
                  <a:cubicBezTo>
                    <a:pt x="135" y="267"/>
                    <a:pt x="135" y="267"/>
                    <a:pt x="135" y="267"/>
                  </a:cubicBezTo>
                  <a:cubicBezTo>
                    <a:pt x="137" y="261"/>
                    <a:pt x="137" y="261"/>
                    <a:pt x="137" y="261"/>
                  </a:cubicBezTo>
                  <a:cubicBezTo>
                    <a:pt x="124" y="278"/>
                    <a:pt x="124" y="278"/>
                    <a:pt x="124" y="278"/>
                  </a:cubicBezTo>
                  <a:cubicBezTo>
                    <a:pt x="117" y="288"/>
                    <a:pt x="117" y="288"/>
                    <a:pt x="117" y="288"/>
                  </a:cubicBezTo>
                  <a:cubicBezTo>
                    <a:pt x="111" y="292"/>
                    <a:pt x="111" y="292"/>
                    <a:pt x="111" y="292"/>
                  </a:cubicBezTo>
                  <a:cubicBezTo>
                    <a:pt x="111" y="291"/>
                    <a:pt x="111" y="291"/>
                    <a:pt x="111" y="291"/>
                  </a:cubicBezTo>
                  <a:cubicBezTo>
                    <a:pt x="112" y="289"/>
                    <a:pt x="111" y="278"/>
                    <a:pt x="106" y="279"/>
                  </a:cubicBezTo>
                  <a:cubicBezTo>
                    <a:pt x="94" y="291"/>
                    <a:pt x="78" y="310"/>
                    <a:pt x="77" y="310"/>
                  </a:cubicBezTo>
                  <a:cubicBezTo>
                    <a:pt x="74" y="308"/>
                    <a:pt x="94" y="285"/>
                    <a:pt x="92" y="285"/>
                  </a:cubicBezTo>
                  <a:cubicBezTo>
                    <a:pt x="88" y="288"/>
                    <a:pt x="88" y="288"/>
                    <a:pt x="88" y="288"/>
                  </a:cubicBezTo>
                  <a:cubicBezTo>
                    <a:pt x="90" y="283"/>
                    <a:pt x="90" y="283"/>
                    <a:pt x="90" y="283"/>
                  </a:cubicBezTo>
                  <a:cubicBezTo>
                    <a:pt x="92" y="280"/>
                    <a:pt x="96" y="278"/>
                    <a:pt x="97" y="275"/>
                  </a:cubicBezTo>
                  <a:cubicBezTo>
                    <a:pt x="100" y="266"/>
                    <a:pt x="107" y="261"/>
                    <a:pt x="112" y="253"/>
                  </a:cubicBezTo>
                  <a:cubicBezTo>
                    <a:pt x="115" y="247"/>
                    <a:pt x="118" y="240"/>
                    <a:pt x="121" y="233"/>
                  </a:cubicBezTo>
                  <a:cubicBezTo>
                    <a:pt x="120" y="232"/>
                    <a:pt x="123" y="230"/>
                    <a:pt x="121" y="230"/>
                  </a:cubicBezTo>
                  <a:cubicBezTo>
                    <a:pt x="126" y="225"/>
                    <a:pt x="131" y="220"/>
                    <a:pt x="130" y="215"/>
                  </a:cubicBezTo>
                  <a:cubicBezTo>
                    <a:pt x="130" y="215"/>
                    <a:pt x="130" y="215"/>
                    <a:pt x="130" y="215"/>
                  </a:cubicBezTo>
                  <a:cubicBezTo>
                    <a:pt x="131" y="215"/>
                    <a:pt x="131" y="214"/>
                    <a:pt x="131" y="213"/>
                  </a:cubicBezTo>
                  <a:cubicBezTo>
                    <a:pt x="140" y="207"/>
                    <a:pt x="142" y="198"/>
                    <a:pt x="148" y="190"/>
                  </a:cubicBezTo>
                  <a:cubicBezTo>
                    <a:pt x="150" y="187"/>
                    <a:pt x="152" y="184"/>
                    <a:pt x="155" y="182"/>
                  </a:cubicBezTo>
                  <a:cubicBezTo>
                    <a:pt x="153" y="184"/>
                    <a:pt x="150" y="185"/>
                    <a:pt x="149" y="188"/>
                  </a:cubicBezTo>
                  <a:cubicBezTo>
                    <a:pt x="148" y="190"/>
                    <a:pt x="148" y="190"/>
                    <a:pt x="148" y="190"/>
                  </a:cubicBezTo>
                  <a:cubicBezTo>
                    <a:pt x="142" y="196"/>
                    <a:pt x="137" y="203"/>
                    <a:pt x="132" y="210"/>
                  </a:cubicBezTo>
                  <a:cubicBezTo>
                    <a:pt x="132" y="211"/>
                    <a:pt x="132" y="212"/>
                    <a:pt x="131" y="213"/>
                  </a:cubicBezTo>
                  <a:cubicBezTo>
                    <a:pt x="130" y="214"/>
                    <a:pt x="130" y="214"/>
                    <a:pt x="130" y="214"/>
                  </a:cubicBezTo>
                  <a:cubicBezTo>
                    <a:pt x="130" y="215"/>
                    <a:pt x="130" y="215"/>
                    <a:pt x="130" y="215"/>
                  </a:cubicBezTo>
                  <a:cubicBezTo>
                    <a:pt x="126" y="222"/>
                    <a:pt x="120" y="229"/>
                    <a:pt x="116" y="235"/>
                  </a:cubicBezTo>
                  <a:cubicBezTo>
                    <a:pt x="109" y="246"/>
                    <a:pt x="98" y="254"/>
                    <a:pt x="88" y="262"/>
                  </a:cubicBezTo>
                  <a:cubicBezTo>
                    <a:pt x="99" y="246"/>
                    <a:pt x="99" y="246"/>
                    <a:pt x="99" y="246"/>
                  </a:cubicBezTo>
                  <a:cubicBezTo>
                    <a:pt x="94" y="252"/>
                    <a:pt x="90" y="258"/>
                    <a:pt x="85" y="264"/>
                  </a:cubicBezTo>
                  <a:cubicBezTo>
                    <a:pt x="83" y="266"/>
                    <a:pt x="83" y="266"/>
                    <a:pt x="83" y="266"/>
                  </a:cubicBezTo>
                  <a:cubicBezTo>
                    <a:pt x="78" y="271"/>
                    <a:pt x="78" y="271"/>
                    <a:pt x="78" y="271"/>
                  </a:cubicBezTo>
                  <a:cubicBezTo>
                    <a:pt x="83" y="267"/>
                    <a:pt x="83" y="267"/>
                    <a:pt x="83" y="267"/>
                  </a:cubicBezTo>
                  <a:cubicBezTo>
                    <a:pt x="76" y="278"/>
                    <a:pt x="76" y="278"/>
                    <a:pt x="76" y="278"/>
                  </a:cubicBezTo>
                  <a:cubicBezTo>
                    <a:pt x="61" y="296"/>
                    <a:pt x="45" y="313"/>
                    <a:pt x="27" y="328"/>
                  </a:cubicBezTo>
                  <a:cubicBezTo>
                    <a:pt x="26" y="325"/>
                    <a:pt x="26" y="325"/>
                    <a:pt x="26" y="325"/>
                  </a:cubicBezTo>
                  <a:cubicBezTo>
                    <a:pt x="34" y="317"/>
                    <a:pt x="42" y="310"/>
                    <a:pt x="46" y="300"/>
                  </a:cubicBezTo>
                  <a:cubicBezTo>
                    <a:pt x="41" y="305"/>
                    <a:pt x="39" y="309"/>
                    <a:pt x="35" y="313"/>
                  </a:cubicBezTo>
                  <a:cubicBezTo>
                    <a:pt x="34" y="313"/>
                    <a:pt x="34" y="312"/>
                    <a:pt x="34" y="312"/>
                  </a:cubicBezTo>
                  <a:cubicBezTo>
                    <a:pt x="32" y="315"/>
                    <a:pt x="29" y="319"/>
                    <a:pt x="26" y="322"/>
                  </a:cubicBezTo>
                  <a:cubicBezTo>
                    <a:pt x="25" y="314"/>
                    <a:pt x="25" y="314"/>
                    <a:pt x="25" y="314"/>
                  </a:cubicBezTo>
                  <a:cubicBezTo>
                    <a:pt x="26" y="312"/>
                    <a:pt x="28" y="309"/>
                    <a:pt x="30" y="306"/>
                  </a:cubicBezTo>
                  <a:cubicBezTo>
                    <a:pt x="40" y="295"/>
                    <a:pt x="51" y="286"/>
                    <a:pt x="60" y="275"/>
                  </a:cubicBezTo>
                  <a:cubicBezTo>
                    <a:pt x="70" y="267"/>
                    <a:pt x="80" y="258"/>
                    <a:pt x="90" y="249"/>
                  </a:cubicBezTo>
                  <a:cubicBezTo>
                    <a:pt x="82" y="259"/>
                    <a:pt x="74" y="269"/>
                    <a:pt x="68" y="279"/>
                  </a:cubicBezTo>
                  <a:close/>
                  <a:moveTo>
                    <a:pt x="31" y="32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2"/>
                    <a:pt x="32" y="32"/>
                    <a:pt x="31" y="32"/>
                  </a:cubicBezTo>
                  <a:close/>
                  <a:moveTo>
                    <a:pt x="50" y="51"/>
                  </a:moveTo>
                  <a:cubicBezTo>
                    <a:pt x="45" y="45"/>
                    <a:pt x="36" y="39"/>
                    <a:pt x="28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3" y="40"/>
                    <a:pt x="42" y="45"/>
                    <a:pt x="50" y="51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  <a:cubicBezTo>
                    <a:pt x="62" y="84"/>
                    <a:pt x="62" y="84"/>
                    <a:pt x="62" y="84"/>
                  </a:cubicBezTo>
                  <a:close/>
                  <a:moveTo>
                    <a:pt x="182" y="159"/>
                  </a:moveTo>
                  <a:cubicBezTo>
                    <a:pt x="173" y="156"/>
                    <a:pt x="165" y="148"/>
                    <a:pt x="155" y="142"/>
                  </a:cubicBezTo>
                  <a:cubicBezTo>
                    <a:pt x="152" y="139"/>
                    <a:pt x="148" y="139"/>
                    <a:pt x="144" y="136"/>
                  </a:cubicBezTo>
                  <a:cubicBezTo>
                    <a:pt x="140" y="133"/>
                    <a:pt x="136" y="132"/>
                    <a:pt x="132" y="129"/>
                  </a:cubicBezTo>
                  <a:cubicBezTo>
                    <a:pt x="134" y="133"/>
                    <a:pt x="134" y="133"/>
                    <a:pt x="134" y="133"/>
                  </a:cubicBezTo>
                  <a:cubicBezTo>
                    <a:pt x="128" y="127"/>
                    <a:pt x="122" y="127"/>
                    <a:pt x="117" y="121"/>
                  </a:cubicBezTo>
                  <a:cubicBezTo>
                    <a:pt x="116" y="121"/>
                    <a:pt x="114" y="122"/>
                    <a:pt x="114" y="121"/>
                  </a:cubicBezTo>
                  <a:cubicBezTo>
                    <a:pt x="109" y="118"/>
                    <a:pt x="106" y="113"/>
                    <a:pt x="101" y="111"/>
                  </a:cubicBezTo>
                  <a:cubicBezTo>
                    <a:pt x="96" y="107"/>
                    <a:pt x="92" y="104"/>
                    <a:pt x="88" y="102"/>
                  </a:cubicBezTo>
                  <a:cubicBezTo>
                    <a:pt x="87" y="101"/>
                    <a:pt x="84" y="101"/>
                    <a:pt x="81" y="100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74" y="96"/>
                    <a:pt x="74" y="96"/>
                    <a:pt x="74" y="96"/>
                  </a:cubicBezTo>
                  <a:cubicBezTo>
                    <a:pt x="76" y="97"/>
                    <a:pt x="78" y="99"/>
                    <a:pt x="80" y="100"/>
                  </a:cubicBezTo>
                  <a:cubicBezTo>
                    <a:pt x="86" y="103"/>
                    <a:pt x="93" y="108"/>
                    <a:pt x="99" y="112"/>
                  </a:cubicBezTo>
                  <a:cubicBezTo>
                    <a:pt x="112" y="122"/>
                    <a:pt x="126" y="131"/>
                    <a:pt x="140" y="139"/>
                  </a:cubicBezTo>
                  <a:cubicBezTo>
                    <a:pt x="143" y="141"/>
                    <a:pt x="147" y="142"/>
                    <a:pt x="150" y="144"/>
                  </a:cubicBezTo>
                  <a:cubicBezTo>
                    <a:pt x="160" y="148"/>
                    <a:pt x="169" y="157"/>
                    <a:pt x="177" y="158"/>
                  </a:cubicBezTo>
                  <a:cubicBezTo>
                    <a:pt x="179" y="158"/>
                    <a:pt x="181" y="159"/>
                    <a:pt x="182" y="159"/>
                  </a:cubicBezTo>
                  <a:close/>
                  <a:moveTo>
                    <a:pt x="216" y="166"/>
                  </a:moveTo>
                  <a:cubicBezTo>
                    <a:pt x="218" y="157"/>
                    <a:pt x="214" y="147"/>
                    <a:pt x="208" y="140"/>
                  </a:cubicBezTo>
                  <a:cubicBezTo>
                    <a:pt x="202" y="133"/>
                    <a:pt x="202" y="136"/>
                    <a:pt x="198" y="133"/>
                  </a:cubicBezTo>
                  <a:cubicBezTo>
                    <a:pt x="193" y="129"/>
                    <a:pt x="189" y="125"/>
                    <a:pt x="185" y="121"/>
                  </a:cubicBezTo>
                  <a:cubicBezTo>
                    <a:pt x="178" y="115"/>
                    <a:pt x="155" y="100"/>
                    <a:pt x="152" y="111"/>
                  </a:cubicBezTo>
                  <a:cubicBezTo>
                    <a:pt x="162" y="108"/>
                    <a:pt x="176" y="121"/>
                    <a:pt x="189" y="132"/>
                  </a:cubicBezTo>
                  <a:cubicBezTo>
                    <a:pt x="195" y="138"/>
                    <a:pt x="200" y="138"/>
                    <a:pt x="208" y="151"/>
                  </a:cubicBezTo>
                  <a:cubicBezTo>
                    <a:pt x="212" y="162"/>
                    <a:pt x="209" y="171"/>
                    <a:pt x="216" y="166"/>
                  </a:cubicBezTo>
                  <a:close/>
                  <a:moveTo>
                    <a:pt x="150" y="253"/>
                  </a:moveTo>
                  <a:cubicBezTo>
                    <a:pt x="153" y="249"/>
                    <a:pt x="155" y="245"/>
                    <a:pt x="159" y="241"/>
                  </a:cubicBezTo>
                  <a:lnTo>
                    <a:pt x="150" y="253"/>
                  </a:lnTo>
                  <a:close/>
                  <a:moveTo>
                    <a:pt x="165" y="196"/>
                  </a:moveTo>
                  <a:cubicBezTo>
                    <a:pt x="157" y="211"/>
                    <a:pt x="146" y="222"/>
                    <a:pt x="137" y="234"/>
                  </a:cubicBezTo>
                  <a:cubicBezTo>
                    <a:pt x="130" y="244"/>
                    <a:pt x="118" y="249"/>
                    <a:pt x="114" y="260"/>
                  </a:cubicBezTo>
                  <a:cubicBezTo>
                    <a:pt x="116" y="262"/>
                    <a:pt x="116" y="262"/>
                    <a:pt x="116" y="262"/>
                  </a:cubicBezTo>
                  <a:cubicBezTo>
                    <a:pt x="116" y="260"/>
                    <a:pt x="116" y="260"/>
                    <a:pt x="116" y="260"/>
                  </a:cubicBezTo>
                  <a:cubicBezTo>
                    <a:pt x="119" y="258"/>
                    <a:pt x="123" y="257"/>
                    <a:pt x="126" y="255"/>
                  </a:cubicBezTo>
                  <a:cubicBezTo>
                    <a:pt x="125" y="256"/>
                    <a:pt x="125" y="256"/>
                    <a:pt x="125" y="256"/>
                  </a:cubicBezTo>
                  <a:cubicBezTo>
                    <a:pt x="126" y="255"/>
                    <a:pt x="126" y="255"/>
                    <a:pt x="126" y="255"/>
                  </a:cubicBezTo>
                  <a:cubicBezTo>
                    <a:pt x="128" y="254"/>
                    <a:pt x="130" y="252"/>
                    <a:pt x="131" y="250"/>
                  </a:cubicBezTo>
                  <a:cubicBezTo>
                    <a:pt x="133" y="247"/>
                    <a:pt x="133" y="247"/>
                    <a:pt x="133" y="247"/>
                  </a:cubicBezTo>
                  <a:cubicBezTo>
                    <a:pt x="143" y="236"/>
                    <a:pt x="153" y="225"/>
                    <a:pt x="159" y="213"/>
                  </a:cubicBezTo>
                  <a:cubicBezTo>
                    <a:pt x="164" y="206"/>
                    <a:pt x="166" y="198"/>
                    <a:pt x="171" y="191"/>
                  </a:cubicBezTo>
                  <a:cubicBezTo>
                    <a:pt x="169" y="193"/>
                    <a:pt x="166" y="194"/>
                    <a:pt x="165" y="196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8" name="Freeform 340"/>
            <p:cNvSpPr>
              <a:spLocks/>
            </p:cNvSpPr>
            <p:nvPr userDrawn="1"/>
          </p:nvSpPr>
          <p:spPr bwMode="auto">
            <a:xfrm>
              <a:off x="5023" y="3646"/>
              <a:ext cx="191" cy="214"/>
            </a:xfrm>
            <a:custGeom>
              <a:avLst/>
              <a:gdLst>
                <a:gd name="T0" fmla="*/ 57 w 93"/>
                <a:gd name="T1" fmla="*/ 33 h 104"/>
                <a:gd name="T2" fmla="*/ 48 w 93"/>
                <a:gd name="T3" fmla="*/ 45 h 104"/>
                <a:gd name="T4" fmla="*/ 41 w 93"/>
                <a:gd name="T5" fmla="*/ 55 h 104"/>
                <a:gd name="T6" fmla="*/ 0 w 93"/>
                <a:gd name="T7" fmla="*/ 98 h 104"/>
                <a:gd name="T8" fmla="*/ 5 w 93"/>
                <a:gd name="T9" fmla="*/ 104 h 104"/>
                <a:gd name="T10" fmla="*/ 52 w 93"/>
                <a:gd name="T11" fmla="*/ 60 h 104"/>
                <a:gd name="T12" fmla="*/ 52 w 93"/>
                <a:gd name="T13" fmla="*/ 60 h 104"/>
                <a:gd name="T14" fmla="*/ 74 w 93"/>
                <a:gd name="T15" fmla="*/ 31 h 104"/>
                <a:gd name="T16" fmla="*/ 93 w 93"/>
                <a:gd name="T17" fmla="*/ 0 h 104"/>
                <a:gd name="T18" fmla="*/ 57 w 93"/>
                <a:gd name="T19" fmla="*/ 3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104">
                  <a:moveTo>
                    <a:pt x="57" y="33"/>
                  </a:moveTo>
                  <a:cubicBezTo>
                    <a:pt x="48" y="45"/>
                    <a:pt x="48" y="45"/>
                    <a:pt x="48" y="45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30" y="70"/>
                    <a:pt x="13" y="84"/>
                    <a:pt x="0" y="98"/>
                  </a:cubicBezTo>
                  <a:cubicBezTo>
                    <a:pt x="1" y="101"/>
                    <a:pt x="3" y="102"/>
                    <a:pt x="5" y="104"/>
                  </a:cubicBezTo>
                  <a:cubicBezTo>
                    <a:pt x="22" y="91"/>
                    <a:pt x="36" y="74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6" y="50"/>
                    <a:pt x="68" y="41"/>
                    <a:pt x="74" y="31"/>
                  </a:cubicBezTo>
                  <a:cubicBezTo>
                    <a:pt x="79" y="20"/>
                    <a:pt x="87" y="11"/>
                    <a:pt x="93" y="0"/>
                  </a:cubicBezTo>
                  <a:cubicBezTo>
                    <a:pt x="80" y="11"/>
                    <a:pt x="70" y="23"/>
                    <a:pt x="57" y="33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9" name="Freeform 341"/>
            <p:cNvSpPr>
              <a:spLocks/>
            </p:cNvSpPr>
            <p:nvPr userDrawn="1"/>
          </p:nvSpPr>
          <p:spPr bwMode="auto">
            <a:xfrm>
              <a:off x="5229" y="3473"/>
              <a:ext cx="63" cy="81"/>
            </a:xfrm>
            <a:custGeom>
              <a:avLst/>
              <a:gdLst>
                <a:gd name="T0" fmla="*/ 31 w 31"/>
                <a:gd name="T1" fmla="*/ 0 h 39"/>
                <a:gd name="T2" fmla="*/ 22 w 31"/>
                <a:gd name="T3" fmla="*/ 10 h 39"/>
                <a:gd name="T4" fmla="*/ 0 w 31"/>
                <a:gd name="T5" fmla="*/ 39 h 39"/>
                <a:gd name="T6" fmla="*/ 19 w 31"/>
                <a:gd name="T7" fmla="*/ 21 h 39"/>
                <a:gd name="T8" fmla="*/ 31 w 31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9">
                  <a:moveTo>
                    <a:pt x="31" y="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14" y="20"/>
                    <a:pt x="7" y="29"/>
                    <a:pt x="0" y="39"/>
                  </a:cubicBezTo>
                  <a:cubicBezTo>
                    <a:pt x="6" y="33"/>
                    <a:pt x="12" y="27"/>
                    <a:pt x="19" y="21"/>
                  </a:cubicBezTo>
                  <a:cubicBezTo>
                    <a:pt x="24" y="15"/>
                    <a:pt x="27" y="7"/>
                    <a:pt x="31" y="0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0" name="Freeform 342"/>
            <p:cNvSpPr>
              <a:spLocks/>
            </p:cNvSpPr>
            <p:nvPr userDrawn="1"/>
          </p:nvSpPr>
          <p:spPr bwMode="auto">
            <a:xfrm>
              <a:off x="5089" y="3554"/>
              <a:ext cx="154" cy="166"/>
            </a:xfrm>
            <a:custGeom>
              <a:avLst/>
              <a:gdLst>
                <a:gd name="T0" fmla="*/ 63 w 75"/>
                <a:gd name="T1" fmla="*/ 8 h 81"/>
                <a:gd name="T2" fmla="*/ 68 w 75"/>
                <a:gd name="T3" fmla="*/ 0 h 81"/>
                <a:gd name="T4" fmla="*/ 42 w 75"/>
                <a:gd name="T5" fmla="*/ 27 h 81"/>
                <a:gd name="T6" fmla="*/ 4 w 75"/>
                <a:gd name="T7" fmla="*/ 75 h 81"/>
                <a:gd name="T8" fmla="*/ 0 w 75"/>
                <a:gd name="T9" fmla="*/ 81 h 81"/>
                <a:gd name="T10" fmla="*/ 74 w 75"/>
                <a:gd name="T11" fmla="*/ 2 h 81"/>
                <a:gd name="T12" fmla="*/ 75 w 75"/>
                <a:gd name="T13" fmla="*/ 1 h 81"/>
                <a:gd name="T14" fmla="*/ 43 w 75"/>
                <a:gd name="T15" fmla="*/ 33 h 81"/>
                <a:gd name="T16" fmla="*/ 63 w 75"/>
                <a:gd name="T17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1">
                  <a:moveTo>
                    <a:pt x="63" y="8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59" y="9"/>
                    <a:pt x="51" y="18"/>
                    <a:pt x="42" y="27"/>
                  </a:cubicBezTo>
                  <a:cubicBezTo>
                    <a:pt x="30" y="43"/>
                    <a:pt x="16" y="58"/>
                    <a:pt x="4" y="75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8" y="56"/>
                    <a:pt x="57" y="31"/>
                    <a:pt x="74" y="2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64" y="11"/>
                    <a:pt x="54" y="22"/>
                    <a:pt x="43" y="33"/>
                  </a:cubicBezTo>
                  <a:cubicBezTo>
                    <a:pt x="50" y="25"/>
                    <a:pt x="57" y="17"/>
                    <a:pt x="63" y="8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1" name="Freeform 343"/>
            <p:cNvSpPr>
              <a:spLocks/>
            </p:cNvSpPr>
            <p:nvPr userDrawn="1"/>
          </p:nvSpPr>
          <p:spPr bwMode="auto">
            <a:xfrm>
              <a:off x="5136" y="3706"/>
              <a:ext cx="10" cy="10"/>
            </a:xfrm>
            <a:custGeom>
              <a:avLst/>
              <a:gdLst>
                <a:gd name="T0" fmla="*/ 10 w 10"/>
                <a:gd name="T1" fmla="*/ 0 h 10"/>
                <a:gd name="T2" fmla="*/ 4 w 10"/>
                <a:gd name="T3" fmla="*/ 4 h 10"/>
                <a:gd name="T4" fmla="*/ 0 w 10"/>
                <a:gd name="T5" fmla="*/ 10 h 10"/>
                <a:gd name="T6" fmla="*/ 4 w 10"/>
                <a:gd name="T7" fmla="*/ 8 h 10"/>
                <a:gd name="T8" fmla="*/ 10 w 1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4" y="4"/>
                  </a:lnTo>
                  <a:lnTo>
                    <a:pt x="0" y="10"/>
                  </a:lnTo>
                  <a:lnTo>
                    <a:pt x="4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2" name="Freeform 344"/>
            <p:cNvSpPr>
              <a:spLocks/>
            </p:cNvSpPr>
            <p:nvPr userDrawn="1"/>
          </p:nvSpPr>
          <p:spPr bwMode="auto">
            <a:xfrm>
              <a:off x="5224" y="3646"/>
              <a:ext cx="35" cy="45"/>
            </a:xfrm>
            <a:custGeom>
              <a:avLst/>
              <a:gdLst>
                <a:gd name="T0" fmla="*/ 0 w 17"/>
                <a:gd name="T1" fmla="*/ 22 h 22"/>
                <a:gd name="T2" fmla="*/ 0 w 17"/>
                <a:gd name="T3" fmla="*/ 22 h 22"/>
                <a:gd name="T4" fmla="*/ 7 w 17"/>
                <a:gd name="T5" fmla="*/ 14 h 22"/>
                <a:gd name="T6" fmla="*/ 17 w 17"/>
                <a:gd name="T7" fmla="*/ 0 h 22"/>
                <a:gd name="T8" fmla="*/ 0 w 17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2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9"/>
                    <a:pt x="13" y="5"/>
                    <a:pt x="17" y="0"/>
                  </a:cubicBezTo>
                  <a:cubicBezTo>
                    <a:pt x="10" y="8"/>
                    <a:pt x="3" y="15"/>
                    <a:pt x="0" y="22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3" name="Freeform 345"/>
            <p:cNvSpPr>
              <a:spLocks/>
            </p:cNvSpPr>
            <p:nvPr userDrawn="1"/>
          </p:nvSpPr>
          <p:spPr bwMode="auto">
            <a:xfrm>
              <a:off x="5298" y="3665"/>
              <a:ext cx="9" cy="12"/>
            </a:xfrm>
            <a:custGeom>
              <a:avLst/>
              <a:gdLst>
                <a:gd name="T0" fmla="*/ 0 w 4"/>
                <a:gd name="T1" fmla="*/ 6 h 6"/>
                <a:gd name="T2" fmla="*/ 3 w 4"/>
                <a:gd name="T3" fmla="*/ 3 h 6"/>
                <a:gd name="T4" fmla="*/ 4 w 4"/>
                <a:gd name="T5" fmla="*/ 0 h 6"/>
                <a:gd name="T6" fmla="*/ 1 w 4"/>
                <a:gd name="T7" fmla="*/ 2 h 6"/>
                <a:gd name="T8" fmla="*/ 0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6"/>
                  </a:moveTo>
                  <a:cubicBezTo>
                    <a:pt x="1" y="5"/>
                    <a:pt x="2" y="3"/>
                    <a:pt x="3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4" name="Freeform 346"/>
            <p:cNvSpPr>
              <a:spLocks/>
            </p:cNvSpPr>
            <p:nvPr userDrawn="1"/>
          </p:nvSpPr>
          <p:spPr bwMode="auto">
            <a:xfrm>
              <a:off x="5307" y="3514"/>
              <a:ext cx="109" cy="151"/>
            </a:xfrm>
            <a:custGeom>
              <a:avLst/>
              <a:gdLst>
                <a:gd name="T0" fmla="*/ 37 w 53"/>
                <a:gd name="T1" fmla="*/ 24 h 73"/>
                <a:gd name="T2" fmla="*/ 1 w 53"/>
                <a:gd name="T3" fmla="*/ 70 h 73"/>
                <a:gd name="T4" fmla="*/ 0 w 53"/>
                <a:gd name="T5" fmla="*/ 73 h 73"/>
                <a:gd name="T6" fmla="*/ 24 w 53"/>
                <a:gd name="T7" fmla="*/ 45 h 73"/>
                <a:gd name="T8" fmla="*/ 28 w 53"/>
                <a:gd name="T9" fmla="*/ 37 h 73"/>
                <a:gd name="T10" fmla="*/ 38 w 53"/>
                <a:gd name="T11" fmla="*/ 25 h 73"/>
                <a:gd name="T12" fmla="*/ 53 w 53"/>
                <a:gd name="T13" fmla="*/ 0 h 73"/>
                <a:gd name="T14" fmla="*/ 42 w 53"/>
                <a:gd name="T15" fmla="*/ 18 h 73"/>
                <a:gd name="T16" fmla="*/ 38 w 53"/>
                <a:gd name="T17" fmla="*/ 24 h 73"/>
                <a:gd name="T18" fmla="*/ 37 w 53"/>
                <a:gd name="T19" fmla="*/ 2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73">
                  <a:moveTo>
                    <a:pt x="37" y="24"/>
                  </a:moveTo>
                  <a:cubicBezTo>
                    <a:pt x="24" y="40"/>
                    <a:pt x="12" y="55"/>
                    <a:pt x="1" y="7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9" y="65"/>
                    <a:pt x="18" y="56"/>
                    <a:pt x="24" y="45"/>
                  </a:cubicBezTo>
                  <a:cubicBezTo>
                    <a:pt x="25" y="43"/>
                    <a:pt x="26" y="39"/>
                    <a:pt x="28" y="37"/>
                  </a:cubicBezTo>
                  <a:cubicBezTo>
                    <a:pt x="31" y="33"/>
                    <a:pt x="35" y="29"/>
                    <a:pt x="38" y="25"/>
                  </a:cubicBezTo>
                  <a:cubicBezTo>
                    <a:pt x="40" y="20"/>
                    <a:pt x="44" y="21"/>
                    <a:pt x="53" y="0"/>
                  </a:cubicBezTo>
                  <a:cubicBezTo>
                    <a:pt x="52" y="7"/>
                    <a:pt x="42" y="18"/>
                    <a:pt x="42" y="18"/>
                  </a:cubicBezTo>
                  <a:cubicBezTo>
                    <a:pt x="38" y="24"/>
                    <a:pt x="38" y="24"/>
                    <a:pt x="38" y="24"/>
                  </a:cubicBezTo>
                  <a:lnTo>
                    <a:pt x="37" y="24"/>
                  </a:ln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5" name="Freeform 347"/>
            <p:cNvSpPr>
              <a:spLocks/>
            </p:cNvSpPr>
            <p:nvPr userDrawn="1"/>
          </p:nvSpPr>
          <p:spPr bwMode="auto">
            <a:xfrm>
              <a:off x="4780" y="3759"/>
              <a:ext cx="8" cy="9"/>
            </a:xfrm>
            <a:custGeom>
              <a:avLst/>
              <a:gdLst>
                <a:gd name="T0" fmla="*/ 0 w 4"/>
                <a:gd name="T1" fmla="*/ 0 h 4"/>
                <a:gd name="T2" fmla="*/ 4 w 4"/>
                <a:gd name="T3" fmla="*/ 4 h 4"/>
                <a:gd name="T4" fmla="*/ 4 w 4"/>
                <a:gd name="T5" fmla="*/ 3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2" y="2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6" name="Freeform 348"/>
            <p:cNvSpPr>
              <a:spLocks/>
            </p:cNvSpPr>
            <p:nvPr userDrawn="1"/>
          </p:nvSpPr>
          <p:spPr bwMode="auto">
            <a:xfrm>
              <a:off x="4762" y="3759"/>
              <a:ext cx="2" cy="4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  <a:gd name="T4" fmla="*/ 2 w 2"/>
                <a:gd name="T5" fmla="*/ 2 h 4"/>
                <a:gd name="T6" fmla="*/ 0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7" name="Freeform 349"/>
            <p:cNvSpPr>
              <a:spLocks/>
            </p:cNvSpPr>
            <p:nvPr userDrawn="1"/>
          </p:nvSpPr>
          <p:spPr bwMode="auto">
            <a:xfrm>
              <a:off x="4753" y="3704"/>
              <a:ext cx="83" cy="74"/>
            </a:xfrm>
            <a:custGeom>
              <a:avLst/>
              <a:gdLst>
                <a:gd name="T0" fmla="*/ 17 w 40"/>
                <a:gd name="T1" fmla="*/ 30 h 36"/>
                <a:gd name="T2" fmla="*/ 23 w 40"/>
                <a:gd name="T3" fmla="*/ 26 h 36"/>
                <a:gd name="T4" fmla="*/ 30 w 40"/>
                <a:gd name="T5" fmla="*/ 34 h 36"/>
                <a:gd name="T6" fmla="*/ 33 w 40"/>
                <a:gd name="T7" fmla="*/ 32 h 36"/>
                <a:gd name="T8" fmla="*/ 37 w 40"/>
                <a:gd name="T9" fmla="*/ 35 h 36"/>
                <a:gd name="T10" fmla="*/ 35 w 40"/>
                <a:gd name="T11" fmla="*/ 28 h 36"/>
                <a:gd name="T12" fmla="*/ 17 w 40"/>
                <a:gd name="T13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6">
                  <a:moveTo>
                    <a:pt x="17" y="30"/>
                  </a:moveTo>
                  <a:cubicBezTo>
                    <a:pt x="19" y="28"/>
                    <a:pt x="19" y="25"/>
                    <a:pt x="23" y="26"/>
                  </a:cubicBezTo>
                  <a:cubicBezTo>
                    <a:pt x="25" y="28"/>
                    <a:pt x="28" y="32"/>
                    <a:pt x="30" y="34"/>
                  </a:cubicBezTo>
                  <a:cubicBezTo>
                    <a:pt x="33" y="36"/>
                    <a:pt x="32" y="32"/>
                    <a:pt x="33" y="32"/>
                  </a:cubicBezTo>
                  <a:cubicBezTo>
                    <a:pt x="35" y="34"/>
                    <a:pt x="37" y="36"/>
                    <a:pt x="37" y="35"/>
                  </a:cubicBezTo>
                  <a:cubicBezTo>
                    <a:pt x="40" y="35"/>
                    <a:pt x="39" y="32"/>
                    <a:pt x="35" y="28"/>
                  </a:cubicBezTo>
                  <a:cubicBezTo>
                    <a:pt x="21" y="25"/>
                    <a:pt x="0" y="0"/>
                    <a:pt x="17" y="30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8" name="Freeform 350"/>
            <p:cNvSpPr>
              <a:spLocks/>
            </p:cNvSpPr>
            <p:nvPr userDrawn="1"/>
          </p:nvSpPr>
          <p:spPr bwMode="auto">
            <a:xfrm>
              <a:off x="4749" y="3733"/>
              <a:ext cx="31" cy="30"/>
            </a:xfrm>
            <a:custGeom>
              <a:avLst/>
              <a:gdLst>
                <a:gd name="T0" fmla="*/ 0 w 15"/>
                <a:gd name="T1" fmla="*/ 0 h 15"/>
                <a:gd name="T2" fmla="*/ 10 w 15"/>
                <a:gd name="T3" fmla="*/ 13 h 15"/>
                <a:gd name="T4" fmla="*/ 15 w 15"/>
                <a:gd name="T5" fmla="*/ 12 h 15"/>
                <a:gd name="T6" fmla="*/ 0 w 15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5">
                  <a:moveTo>
                    <a:pt x="0" y="0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2" y="14"/>
                    <a:pt x="15" y="15"/>
                    <a:pt x="15" y="12"/>
                  </a:cubicBezTo>
                  <a:cubicBezTo>
                    <a:pt x="9" y="6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9" name="Freeform 351"/>
            <p:cNvSpPr>
              <a:spLocks/>
            </p:cNvSpPr>
            <p:nvPr userDrawn="1"/>
          </p:nvSpPr>
          <p:spPr bwMode="auto">
            <a:xfrm>
              <a:off x="4807" y="3817"/>
              <a:ext cx="150" cy="86"/>
            </a:xfrm>
            <a:custGeom>
              <a:avLst/>
              <a:gdLst>
                <a:gd name="T0" fmla="*/ 32 w 73"/>
                <a:gd name="T1" fmla="*/ 22 h 42"/>
                <a:gd name="T2" fmla="*/ 29 w 73"/>
                <a:gd name="T3" fmla="*/ 21 h 42"/>
                <a:gd name="T4" fmla="*/ 32 w 73"/>
                <a:gd name="T5" fmla="*/ 22 h 42"/>
                <a:gd name="T6" fmla="*/ 33 w 73"/>
                <a:gd name="T7" fmla="*/ 22 h 42"/>
                <a:gd name="T8" fmla="*/ 4 w 73"/>
                <a:gd name="T9" fmla="*/ 1 h 42"/>
                <a:gd name="T10" fmla="*/ 0 w 73"/>
                <a:gd name="T11" fmla="*/ 0 h 42"/>
                <a:gd name="T12" fmla="*/ 73 w 73"/>
                <a:gd name="T13" fmla="*/ 42 h 42"/>
                <a:gd name="T14" fmla="*/ 32 w 73"/>
                <a:gd name="T15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42">
                  <a:moveTo>
                    <a:pt x="32" y="22"/>
                  </a:moveTo>
                  <a:cubicBezTo>
                    <a:pt x="31" y="23"/>
                    <a:pt x="31" y="23"/>
                    <a:pt x="29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1"/>
                    <a:pt x="33" y="22"/>
                  </a:cubicBezTo>
                  <a:cubicBezTo>
                    <a:pt x="24" y="16"/>
                    <a:pt x="13" y="10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1"/>
                    <a:pt x="49" y="37"/>
                    <a:pt x="73" y="42"/>
                  </a:cubicBezTo>
                  <a:cubicBezTo>
                    <a:pt x="57" y="36"/>
                    <a:pt x="46" y="31"/>
                    <a:pt x="32" y="22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0" name="Freeform 352"/>
            <p:cNvSpPr>
              <a:spLocks/>
            </p:cNvSpPr>
            <p:nvPr userDrawn="1"/>
          </p:nvSpPr>
          <p:spPr bwMode="auto">
            <a:xfrm>
              <a:off x="4792" y="381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1" name="Freeform 353"/>
            <p:cNvSpPr>
              <a:spLocks/>
            </p:cNvSpPr>
            <p:nvPr userDrawn="1"/>
          </p:nvSpPr>
          <p:spPr bwMode="auto">
            <a:xfrm>
              <a:off x="5494" y="3327"/>
              <a:ext cx="45" cy="185"/>
            </a:xfrm>
            <a:custGeom>
              <a:avLst/>
              <a:gdLst>
                <a:gd name="T0" fmla="*/ 18 w 22"/>
                <a:gd name="T1" fmla="*/ 45 h 90"/>
                <a:gd name="T2" fmla="*/ 0 w 22"/>
                <a:gd name="T3" fmla="*/ 0 h 90"/>
                <a:gd name="T4" fmla="*/ 21 w 22"/>
                <a:gd name="T5" fmla="*/ 90 h 90"/>
                <a:gd name="T6" fmla="*/ 18 w 22"/>
                <a:gd name="T7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90">
                  <a:moveTo>
                    <a:pt x="18" y="45"/>
                  </a:moveTo>
                  <a:cubicBezTo>
                    <a:pt x="15" y="28"/>
                    <a:pt x="8" y="13"/>
                    <a:pt x="0" y="0"/>
                  </a:cubicBezTo>
                  <a:cubicBezTo>
                    <a:pt x="15" y="29"/>
                    <a:pt x="20" y="64"/>
                    <a:pt x="21" y="90"/>
                  </a:cubicBezTo>
                  <a:cubicBezTo>
                    <a:pt x="22" y="75"/>
                    <a:pt x="21" y="60"/>
                    <a:pt x="18" y="45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2" name="Freeform 354"/>
            <p:cNvSpPr>
              <a:spLocks/>
            </p:cNvSpPr>
            <p:nvPr userDrawn="1"/>
          </p:nvSpPr>
          <p:spPr bwMode="auto">
            <a:xfrm>
              <a:off x="5391" y="3210"/>
              <a:ext cx="72" cy="86"/>
            </a:xfrm>
            <a:custGeom>
              <a:avLst/>
              <a:gdLst>
                <a:gd name="T0" fmla="*/ 0 w 35"/>
                <a:gd name="T1" fmla="*/ 0 h 42"/>
                <a:gd name="T2" fmla="*/ 35 w 35"/>
                <a:gd name="T3" fmla="*/ 42 h 42"/>
                <a:gd name="T4" fmla="*/ 4 w 35"/>
                <a:gd name="T5" fmla="*/ 3 h 42"/>
                <a:gd name="T6" fmla="*/ 0 w 35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2">
                  <a:moveTo>
                    <a:pt x="0" y="0"/>
                  </a:moveTo>
                  <a:cubicBezTo>
                    <a:pt x="13" y="16"/>
                    <a:pt x="25" y="28"/>
                    <a:pt x="35" y="42"/>
                  </a:cubicBezTo>
                  <a:cubicBezTo>
                    <a:pt x="27" y="27"/>
                    <a:pt x="15" y="14"/>
                    <a:pt x="4" y="3"/>
                  </a:cubicBezTo>
                  <a:cubicBezTo>
                    <a:pt x="3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3" name="Freeform 355"/>
            <p:cNvSpPr>
              <a:spLocks/>
            </p:cNvSpPr>
            <p:nvPr userDrawn="1"/>
          </p:nvSpPr>
          <p:spPr bwMode="auto">
            <a:xfrm>
              <a:off x="5430" y="3239"/>
              <a:ext cx="64" cy="88"/>
            </a:xfrm>
            <a:custGeom>
              <a:avLst/>
              <a:gdLst>
                <a:gd name="T0" fmla="*/ 0 w 31"/>
                <a:gd name="T1" fmla="*/ 0 h 43"/>
                <a:gd name="T2" fmla="*/ 31 w 31"/>
                <a:gd name="T3" fmla="*/ 43 h 43"/>
                <a:gd name="T4" fmla="*/ 0 w 31"/>
                <a:gd name="T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43">
                  <a:moveTo>
                    <a:pt x="0" y="0"/>
                  </a:moveTo>
                  <a:cubicBezTo>
                    <a:pt x="11" y="16"/>
                    <a:pt x="22" y="29"/>
                    <a:pt x="31" y="43"/>
                  </a:cubicBezTo>
                  <a:cubicBezTo>
                    <a:pt x="23" y="26"/>
                    <a:pt x="11" y="12"/>
                    <a:pt x="0" y="0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4" name="Freeform 356"/>
            <p:cNvSpPr>
              <a:spLocks/>
            </p:cNvSpPr>
            <p:nvPr userDrawn="1"/>
          </p:nvSpPr>
          <p:spPr bwMode="auto">
            <a:xfrm>
              <a:off x="5183" y="3975"/>
              <a:ext cx="146" cy="56"/>
            </a:xfrm>
            <a:custGeom>
              <a:avLst/>
              <a:gdLst>
                <a:gd name="T0" fmla="*/ 41 w 71"/>
                <a:gd name="T1" fmla="*/ 11 h 27"/>
                <a:gd name="T2" fmla="*/ 10 w 71"/>
                <a:gd name="T3" fmla="*/ 22 h 27"/>
                <a:gd name="T4" fmla="*/ 0 w 71"/>
                <a:gd name="T5" fmla="*/ 27 h 27"/>
                <a:gd name="T6" fmla="*/ 3 w 71"/>
                <a:gd name="T7" fmla="*/ 26 h 27"/>
                <a:gd name="T8" fmla="*/ 54 w 71"/>
                <a:gd name="T9" fmla="*/ 10 h 27"/>
                <a:gd name="T10" fmla="*/ 71 w 71"/>
                <a:gd name="T11" fmla="*/ 0 h 27"/>
                <a:gd name="T12" fmla="*/ 41 w 71"/>
                <a:gd name="T13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27">
                  <a:moveTo>
                    <a:pt x="41" y="11"/>
                  </a:moveTo>
                  <a:cubicBezTo>
                    <a:pt x="25" y="17"/>
                    <a:pt x="15" y="21"/>
                    <a:pt x="10" y="22"/>
                  </a:cubicBezTo>
                  <a:cubicBezTo>
                    <a:pt x="7" y="23"/>
                    <a:pt x="4" y="24"/>
                    <a:pt x="0" y="2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0" y="23"/>
                    <a:pt x="37" y="17"/>
                    <a:pt x="54" y="10"/>
                  </a:cubicBezTo>
                  <a:cubicBezTo>
                    <a:pt x="60" y="7"/>
                    <a:pt x="66" y="4"/>
                    <a:pt x="71" y="0"/>
                  </a:cubicBezTo>
                  <a:cubicBezTo>
                    <a:pt x="61" y="5"/>
                    <a:pt x="51" y="8"/>
                    <a:pt x="41" y="11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5" name="Freeform 357"/>
            <p:cNvSpPr>
              <a:spLocks/>
            </p:cNvSpPr>
            <p:nvPr userDrawn="1"/>
          </p:nvSpPr>
          <p:spPr bwMode="auto">
            <a:xfrm>
              <a:off x="5159" y="3998"/>
              <a:ext cx="86" cy="31"/>
            </a:xfrm>
            <a:custGeom>
              <a:avLst/>
              <a:gdLst>
                <a:gd name="T0" fmla="*/ 22 w 42"/>
                <a:gd name="T1" fmla="*/ 11 h 15"/>
                <a:gd name="T2" fmla="*/ 22 w 42"/>
                <a:gd name="T3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2" h="15">
                  <a:moveTo>
                    <a:pt x="22" y="11"/>
                  </a:moveTo>
                  <a:cubicBezTo>
                    <a:pt x="42" y="0"/>
                    <a:pt x="0" y="15"/>
                    <a:pt x="22" y="11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6" name="Freeform 358"/>
            <p:cNvSpPr>
              <a:spLocks/>
            </p:cNvSpPr>
            <p:nvPr userDrawn="1"/>
          </p:nvSpPr>
          <p:spPr bwMode="auto">
            <a:xfrm>
              <a:off x="5364" y="3856"/>
              <a:ext cx="13" cy="12"/>
            </a:xfrm>
            <a:custGeom>
              <a:avLst/>
              <a:gdLst>
                <a:gd name="T0" fmla="*/ 0 w 13"/>
                <a:gd name="T1" fmla="*/ 12 h 12"/>
                <a:gd name="T2" fmla="*/ 2 w 13"/>
                <a:gd name="T3" fmla="*/ 8 h 12"/>
                <a:gd name="T4" fmla="*/ 13 w 13"/>
                <a:gd name="T5" fmla="*/ 0 h 12"/>
                <a:gd name="T6" fmla="*/ 0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0" y="12"/>
                  </a:moveTo>
                  <a:lnTo>
                    <a:pt x="2" y="8"/>
                  </a:lnTo>
                  <a:lnTo>
                    <a:pt x="13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7" name="Freeform 359"/>
            <p:cNvSpPr>
              <a:spLocks/>
            </p:cNvSpPr>
            <p:nvPr userDrawn="1"/>
          </p:nvSpPr>
          <p:spPr bwMode="auto">
            <a:xfrm>
              <a:off x="5574" y="3504"/>
              <a:ext cx="27" cy="157"/>
            </a:xfrm>
            <a:custGeom>
              <a:avLst/>
              <a:gdLst>
                <a:gd name="T0" fmla="*/ 10 w 13"/>
                <a:gd name="T1" fmla="*/ 37 h 76"/>
                <a:gd name="T2" fmla="*/ 0 w 13"/>
                <a:gd name="T3" fmla="*/ 76 h 76"/>
                <a:gd name="T4" fmla="*/ 11 w 13"/>
                <a:gd name="T5" fmla="*/ 0 h 76"/>
                <a:gd name="T6" fmla="*/ 10 w 13"/>
                <a:gd name="T7" fmla="*/ 10 h 76"/>
                <a:gd name="T8" fmla="*/ 10 w 13"/>
                <a:gd name="T9" fmla="*/ 3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6">
                  <a:moveTo>
                    <a:pt x="10" y="37"/>
                  </a:moveTo>
                  <a:cubicBezTo>
                    <a:pt x="7" y="50"/>
                    <a:pt x="4" y="64"/>
                    <a:pt x="0" y="76"/>
                  </a:cubicBezTo>
                  <a:cubicBezTo>
                    <a:pt x="9" y="50"/>
                    <a:pt x="13" y="22"/>
                    <a:pt x="11" y="0"/>
                  </a:cubicBezTo>
                  <a:cubicBezTo>
                    <a:pt x="11" y="3"/>
                    <a:pt x="10" y="6"/>
                    <a:pt x="10" y="10"/>
                  </a:cubicBezTo>
                  <a:cubicBezTo>
                    <a:pt x="11" y="17"/>
                    <a:pt x="11" y="27"/>
                    <a:pt x="10" y="37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8" name="Freeform 360"/>
            <p:cNvSpPr>
              <a:spLocks noEditPoints="1"/>
            </p:cNvSpPr>
            <p:nvPr userDrawn="1"/>
          </p:nvSpPr>
          <p:spPr bwMode="auto">
            <a:xfrm>
              <a:off x="4622" y="2990"/>
              <a:ext cx="1012" cy="1043"/>
            </a:xfrm>
            <a:custGeom>
              <a:avLst/>
              <a:gdLst>
                <a:gd name="T0" fmla="*/ 449 w 492"/>
                <a:gd name="T1" fmla="*/ 269 h 507"/>
                <a:gd name="T2" fmla="*/ 393 w 492"/>
                <a:gd name="T3" fmla="*/ 121 h 507"/>
                <a:gd name="T4" fmla="*/ 149 w 492"/>
                <a:gd name="T5" fmla="*/ 80 h 507"/>
                <a:gd name="T6" fmla="*/ 59 w 492"/>
                <a:gd name="T7" fmla="*/ 212 h 507"/>
                <a:gd name="T8" fmla="*/ 76 w 492"/>
                <a:gd name="T9" fmla="*/ 349 h 507"/>
                <a:gd name="T10" fmla="*/ 62 w 492"/>
                <a:gd name="T11" fmla="*/ 358 h 507"/>
                <a:gd name="T12" fmla="*/ 58 w 492"/>
                <a:gd name="T13" fmla="*/ 353 h 507"/>
                <a:gd name="T14" fmla="*/ 53 w 492"/>
                <a:gd name="T15" fmla="*/ 353 h 507"/>
                <a:gd name="T16" fmla="*/ 47 w 492"/>
                <a:gd name="T17" fmla="*/ 349 h 507"/>
                <a:gd name="T18" fmla="*/ 36 w 492"/>
                <a:gd name="T19" fmla="*/ 345 h 507"/>
                <a:gd name="T20" fmla="*/ 13 w 492"/>
                <a:gd name="T21" fmla="*/ 303 h 507"/>
                <a:gd name="T22" fmla="*/ 69 w 492"/>
                <a:gd name="T23" fmla="*/ 80 h 507"/>
                <a:gd name="T24" fmla="*/ 264 w 492"/>
                <a:gd name="T25" fmla="*/ 4 h 507"/>
                <a:gd name="T26" fmla="*/ 330 w 492"/>
                <a:gd name="T27" fmla="*/ 19 h 507"/>
                <a:gd name="T28" fmla="*/ 452 w 492"/>
                <a:gd name="T29" fmla="*/ 121 h 507"/>
                <a:gd name="T30" fmla="*/ 491 w 492"/>
                <a:gd name="T31" fmla="*/ 261 h 507"/>
                <a:gd name="T32" fmla="*/ 288 w 492"/>
                <a:gd name="T33" fmla="*/ 507 h 507"/>
                <a:gd name="T34" fmla="*/ 451 w 492"/>
                <a:gd name="T35" fmla="*/ 388 h 507"/>
                <a:gd name="T36" fmla="*/ 327 w 492"/>
                <a:gd name="T37" fmla="*/ 489 h 507"/>
                <a:gd name="T38" fmla="*/ 433 w 492"/>
                <a:gd name="T39" fmla="*/ 410 h 507"/>
                <a:gd name="T40" fmla="*/ 367 w 492"/>
                <a:gd name="T41" fmla="*/ 468 h 507"/>
                <a:gd name="T42" fmla="*/ 357 w 492"/>
                <a:gd name="T43" fmla="*/ 461 h 507"/>
                <a:gd name="T44" fmla="*/ 314 w 492"/>
                <a:gd name="T45" fmla="*/ 475 h 507"/>
                <a:gd name="T46" fmla="*/ 341 w 492"/>
                <a:gd name="T47" fmla="*/ 460 h 507"/>
                <a:gd name="T48" fmla="*/ 433 w 492"/>
                <a:gd name="T49" fmla="*/ 357 h 507"/>
                <a:gd name="T50" fmla="*/ 450 w 492"/>
                <a:gd name="T51" fmla="*/ 307 h 507"/>
                <a:gd name="T52" fmla="*/ 452 w 492"/>
                <a:gd name="T53" fmla="*/ 225 h 507"/>
                <a:gd name="T54" fmla="*/ 450 w 492"/>
                <a:gd name="T55" fmla="*/ 307 h 507"/>
                <a:gd name="T56" fmla="*/ 423 w 492"/>
                <a:gd name="T57" fmla="*/ 374 h 507"/>
                <a:gd name="T58" fmla="*/ 332 w 492"/>
                <a:gd name="T59" fmla="*/ 450 h 507"/>
                <a:gd name="T60" fmla="*/ 322 w 492"/>
                <a:gd name="T61" fmla="*/ 455 h 507"/>
                <a:gd name="T62" fmla="*/ 101 w 492"/>
                <a:gd name="T63" fmla="*/ 428 h 507"/>
                <a:gd name="T64" fmla="*/ 139 w 492"/>
                <a:gd name="T65" fmla="*/ 447 h 507"/>
                <a:gd name="T66" fmla="*/ 144 w 492"/>
                <a:gd name="T67" fmla="*/ 443 h 507"/>
                <a:gd name="T68" fmla="*/ 270 w 492"/>
                <a:gd name="T69" fmla="*/ 467 h 507"/>
                <a:gd name="T70" fmla="*/ 35 w 492"/>
                <a:gd name="T71" fmla="*/ 291 h 507"/>
                <a:gd name="T72" fmla="*/ 41 w 492"/>
                <a:gd name="T73" fmla="*/ 301 h 507"/>
                <a:gd name="T74" fmla="*/ 67 w 492"/>
                <a:gd name="T75" fmla="*/ 157 h 507"/>
                <a:gd name="T76" fmla="*/ 370 w 492"/>
                <a:gd name="T77" fmla="*/ 75 h 507"/>
                <a:gd name="T78" fmla="*/ 226 w 492"/>
                <a:gd name="T79" fmla="*/ 41 h 507"/>
                <a:gd name="T80" fmla="*/ 178 w 492"/>
                <a:gd name="T81" fmla="*/ 55 h 507"/>
                <a:gd name="T82" fmla="*/ 102 w 492"/>
                <a:gd name="T83" fmla="*/ 107 h 507"/>
                <a:gd name="T84" fmla="*/ 100 w 492"/>
                <a:gd name="T85" fmla="*/ 110 h 507"/>
                <a:gd name="T86" fmla="*/ 285 w 492"/>
                <a:gd name="T87" fmla="*/ 44 h 507"/>
                <a:gd name="T88" fmla="*/ 416 w 492"/>
                <a:gd name="T89" fmla="*/ 79 h 507"/>
                <a:gd name="T90" fmla="*/ 231 w 492"/>
                <a:gd name="T91" fmla="*/ 17 h 507"/>
                <a:gd name="T92" fmla="*/ 469 w 492"/>
                <a:gd name="T93" fmla="*/ 355 h 507"/>
                <a:gd name="T94" fmla="*/ 464 w 492"/>
                <a:gd name="T95" fmla="*/ 207 h 507"/>
                <a:gd name="T96" fmla="*/ 399 w 492"/>
                <a:gd name="T97" fmla="*/ 425 h 507"/>
                <a:gd name="T98" fmla="*/ 424 w 492"/>
                <a:gd name="T99" fmla="*/ 401 h 507"/>
                <a:gd name="T100" fmla="*/ 445 w 492"/>
                <a:gd name="T101" fmla="*/ 371 h 507"/>
                <a:gd name="T102" fmla="*/ 464 w 492"/>
                <a:gd name="T103" fmla="*/ 20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92" h="507">
                  <a:moveTo>
                    <a:pt x="270" y="467"/>
                  </a:moveTo>
                  <a:cubicBezTo>
                    <a:pt x="305" y="461"/>
                    <a:pt x="337" y="446"/>
                    <a:pt x="362" y="425"/>
                  </a:cubicBezTo>
                  <a:cubicBezTo>
                    <a:pt x="417" y="388"/>
                    <a:pt x="449" y="325"/>
                    <a:pt x="449" y="269"/>
                  </a:cubicBezTo>
                  <a:cubicBezTo>
                    <a:pt x="450" y="245"/>
                    <a:pt x="448" y="211"/>
                    <a:pt x="435" y="181"/>
                  </a:cubicBezTo>
                  <a:cubicBezTo>
                    <a:pt x="424" y="150"/>
                    <a:pt x="403" y="123"/>
                    <a:pt x="384" y="111"/>
                  </a:cubicBezTo>
                  <a:cubicBezTo>
                    <a:pt x="387" y="114"/>
                    <a:pt x="390" y="118"/>
                    <a:pt x="393" y="121"/>
                  </a:cubicBezTo>
                  <a:cubicBezTo>
                    <a:pt x="388" y="117"/>
                    <a:pt x="383" y="113"/>
                    <a:pt x="378" y="110"/>
                  </a:cubicBezTo>
                  <a:cubicBezTo>
                    <a:pt x="325" y="58"/>
                    <a:pt x="245" y="41"/>
                    <a:pt x="175" y="66"/>
                  </a:cubicBezTo>
                  <a:cubicBezTo>
                    <a:pt x="165" y="69"/>
                    <a:pt x="158" y="75"/>
                    <a:pt x="149" y="80"/>
                  </a:cubicBezTo>
                  <a:cubicBezTo>
                    <a:pt x="139" y="85"/>
                    <a:pt x="130" y="91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88" y="127"/>
                    <a:pt x="65" y="167"/>
                    <a:pt x="59" y="212"/>
                  </a:cubicBezTo>
                  <a:cubicBezTo>
                    <a:pt x="56" y="233"/>
                    <a:pt x="55" y="254"/>
                    <a:pt x="59" y="275"/>
                  </a:cubicBezTo>
                  <a:cubicBezTo>
                    <a:pt x="60" y="283"/>
                    <a:pt x="58" y="283"/>
                    <a:pt x="58" y="288"/>
                  </a:cubicBezTo>
                  <a:cubicBezTo>
                    <a:pt x="60" y="310"/>
                    <a:pt x="64" y="327"/>
                    <a:pt x="76" y="349"/>
                  </a:cubicBezTo>
                  <a:cubicBezTo>
                    <a:pt x="76" y="349"/>
                    <a:pt x="75" y="350"/>
                    <a:pt x="75" y="350"/>
                  </a:cubicBezTo>
                  <a:cubicBezTo>
                    <a:pt x="77" y="353"/>
                    <a:pt x="79" y="356"/>
                    <a:pt x="80" y="358"/>
                  </a:cubicBezTo>
                  <a:cubicBezTo>
                    <a:pt x="67" y="353"/>
                    <a:pt x="49" y="325"/>
                    <a:pt x="62" y="358"/>
                  </a:cubicBezTo>
                  <a:cubicBezTo>
                    <a:pt x="62" y="358"/>
                    <a:pt x="62" y="358"/>
                    <a:pt x="62" y="358"/>
                  </a:cubicBezTo>
                  <a:cubicBezTo>
                    <a:pt x="59" y="354"/>
                    <a:pt x="59" y="354"/>
                    <a:pt x="59" y="354"/>
                  </a:cubicBezTo>
                  <a:cubicBezTo>
                    <a:pt x="58" y="353"/>
                    <a:pt x="58" y="353"/>
                    <a:pt x="58" y="353"/>
                  </a:cubicBezTo>
                  <a:cubicBezTo>
                    <a:pt x="58" y="353"/>
                    <a:pt x="58" y="353"/>
                    <a:pt x="58" y="353"/>
                  </a:cubicBezTo>
                  <a:cubicBezTo>
                    <a:pt x="53" y="347"/>
                    <a:pt x="49" y="343"/>
                    <a:pt x="45" y="339"/>
                  </a:cubicBezTo>
                  <a:cubicBezTo>
                    <a:pt x="47" y="344"/>
                    <a:pt x="50" y="349"/>
                    <a:pt x="53" y="353"/>
                  </a:cubicBezTo>
                  <a:cubicBezTo>
                    <a:pt x="52" y="353"/>
                    <a:pt x="51" y="353"/>
                    <a:pt x="50" y="354"/>
                  </a:cubicBezTo>
                  <a:cubicBezTo>
                    <a:pt x="49" y="353"/>
                    <a:pt x="49" y="353"/>
                    <a:pt x="49" y="353"/>
                  </a:cubicBezTo>
                  <a:cubicBezTo>
                    <a:pt x="48" y="351"/>
                    <a:pt x="47" y="349"/>
                    <a:pt x="47" y="349"/>
                  </a:cubicBezTo>
                  <a:cubicBezTo>
                    <a:pt x="46" y="349"/>
                    <a:pt x="45" y="348"/>
                    <a:pt x="44" y="348"/>
                  </a:cubicBezTo>
                  <a:cubicBezTo>
                    <a:pt x="35" y="337"/>
                    <a:pt x="25" y="315"/>
                    <a:pt x="25" y="320"/>
                  </a:cubicBezTo>
                  <a:cubicBezTo>
                    <a:pt x="24" y="324"/>
                    <a:pt x="29" y="334"/>
                    <a:pt x="36" y="345"/>
                  </a:cubicBezTo>
                  <a:cubicBezTo>
                    <a:pt x="36" y="347"/>
                    <a:pt x="36" y="347"/>
                    <a:pt x="36" y="347"/>
                  </a:cubicBezTo>
                  <a:cubicBezTo>
                    <a:pt x="29" y="333"/>
                    <a:pt x="32" y="349"/>
                    <a:pt x="27" y="340"/>
                  </a:cubicBezTo>
                  <a:cubicBezTo>
                    <a:pt x="22" y="328"/>
                    <a:pt x="17" y="316"/>
                    <a:pt x="13" y="303"/>
                  </a:cubicBezTo>
                  <a:cubicBezTo>
                    <a:pt x="0" y="250"/>
                    <a:pt x="4" y="201"/>
                    <a:pt x="23" y="150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36" y="120"/>
                    <a:pt x="50" y="98"/>
                    <a:pt x="69" y="80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81" y="70"/>
                    <a:pt x="97" y="57"/>
                    <a:pt x="114" y="45"/>
                  </a:cubicBezTo>
                  <a:cubicBezTo>
                    <a:pt x="155" y="15"/>
                    <a:pt x="208" y="0"/>
                    <a:pt x="264" y="4"/>
                  </a:cubicBezTo>
                  <a:cubicBezTo>
                    <a:pt x="322" y="10"/>
                    <a:pt x="376" y="35"/>
                    <a:pt x="419" y="77"/>
                  </a:cubicBezTo>
                  <a:cubicBezTo>
                    <a:pt x="401" y="60"/>
                    <a:pt x="381" y="46"/>
                    <a:pt x="359" y="34"/>
                  </a:cubicBezTo>
                  <a:cubicBezTo>
                    <a:pt x="350" y="28"/>
                    <a:pt x="339" y="24"/>
                    <a:pt x="330" y="19"/>
                  </a:cubicBezTo>
                  <a:cubicBezTo>
                    <a:pt x="340" y="25"/>
                    <a:pt x="350" y="28"/>
                    <a:pt x="359" y="34"/>
                  </a:cubicBezTo>
                  <a:cubicBezTo>
                    <a:pt x="397" y="56"/>
                    <a:pt x="427" y="88"/>
                    <a:pt x="449" y="114"/>
                  </a:cubicBezTo>
                  <a:cubicBezTo>
                    <a:pt x="451" y="118"/>
                    <a:pt x="450" y="118"/>
                    <a:pt x="452" y="121"/>
                  </a:cubicBezTo>
                  <a:cubicBezTo>
                    <a:pt x="465" y="142"/>
                    <a:pt x="473" y="166"/>
                    <a:pt x="480" y="186"/>
                  </a:cubicBezTo>
                  <a:cubicBezTo>
                    <a:pt x="481" y="186"/>
                    <a:pt x="484" y="196"/>
                    <a:pt x="484" y="193"/>
                  </a:cubicBezTo>
                  <a:cubicBezTo>
                    <a:pt x="489" y="214"/>
                    <a:pt x="492" y="239"/>
                    <a:pt x="491" y="261"/>
                  </a:cubicBezTo>
                  <a:cubicBezTo>
                    <a:pt x="491" y="270"/>
                    <a:pt x="490" y="280"/>
                    <a:pt x="491" y="290"/>
                  </a:cubicBezTo>
                  <a:cubicBezTo>
                    <a:pt x="480" y="368"/>
                    <a:pt x="433" y="443"/>
                    <a:pt x="354" y="484"/>
                  </a:cubicBezTo>
                  <a:cubicBezTo>
                    <a:pt x="334" y="495"/>
                    <a:pt x="309" y="502"/>
                    <a:pt x="288" y="507"/>
                  </a:cubicBezTo>
                  <a:cubicBezTo>
                    <a:pt x="320" y="499"/>
                    <a:pt x="351" y="485"/>
                    <a:pt x="378" y="465"/>
                  </a:cubicBezTo>
                  <a:cubicBezTo>
                    <a:pt x="406" y="448"/>
                    <a:pt x="429" y="426"/>
                    <a:pt x="442" y="404"/>
                  </a:cubicBezTo>
                  <a:cubicBezTo>
                    <a:pt x="451" y="388"/>
                    <a:pt x="451" y="388"/>
                    <a:pt x="451" y="388"/>
                  </a:cubicBezTo>
                  <a:cubicBezTo>
                    <a:pt x="432" y="419"/>
                    <a:pt x="407" y="445"/>
                    <a:pt x="378" y="465"/>
                  </a:cubicBezTo>
                  <a:cubicBezTo>
                    <a:pt x="362" y="475"/>
                    <a:pt x="344" y="484"/>
                    <a:pt x="325" y="490"/>
                  </a:cubicBezTo>
                  <a:cubicBezTo>
                    <a:pt x="327" y="489"/>
                    <a:pt x="327" y="489"/>
                    <a:pt x="327" y="489"/>
                  </a:cubicBezTo>
                  <a:cubicBezTo>
                    <a:pt x="341" y="484"/>
                    <a:pt x="354" y="476"/>
                    <a:pt x="367" y="468"/>
                  </a:cubicBezTo>
                  <a:cubicBezTo>
                    <a:pt x="392" y="455"/>
                    <a:pt x="414" y="436"/>
                    <a:pt x="428" y="417"/>
                  </a:cubicBezTo>
                  <a:cubicBezTo>
                    <a:pt x="433" y="410"/>
                    <a:pt x="433" y="410"/>
                    <a:pt x="433" y="410"/>
                  </a:cubicBezTo>
                  <a:cubicBezTo>
                    <a:pt x="436" y="406"/>
                    <a:pt x="439" y="400"/>
                    <a:pt x="442" y="395"/>
                  </a:cubicBezTo>
                  <a:cubicBezTo>
                    <a:pt x="430" y="414"/>
                    <a:pt x="415" y="429"/>
                    <a:pt x="399" y="444"/>
                  </a:cubicBezTo>
                  <a:cubicBezTo>
                    <a:pt x="389" y="453"/>
                    <a:pt x="378" y="461"/>
                    <a:pt x="367" y="468"/>
                  </a:cubicBezTo>
                  <a:cubicBezTo>
                    <a:pt x="360" y="473"/>
                    <a:pt x="352" y="476"/>
                    <a:pt x="344" y="479"/>
                  </a:cubicBezTo>
                  <a:cubicBezTo>
                    <a:pt x="346" y="478"/>
                    <a:pt x="346" y="478"/>
                    <a:pt x="346" y="478"/>
                  </a:cubicBezTo>
                  <a:cubicBezTo>
                    <a:pt x="353" y="474"/>
                    <a:pt x="367" y="458"/>
                    <a:pt x="357" y="461"/>
                  </a:cubicBezTo>
                  <a:cubicBezTo>
                    <a:pt x="309" y="491"/>
                    <a:pt x="230" y="496"/>
                    <a:pt x="230" y="493"/>
                  </a:cubicBezTo>
                  <a:cubicBezTo>
                    <a:pt x="228" y="492"/>
                    <a:pt x="251" y="492"/>
                    <a:pt x="273" y="487"/>
                  </a:cubicBezTo>
                  <a:cubicBezTo>
                    <a:pt x="295" y="483"/>
                    <a:pt x="316" y="475"/>
                    <a:pt x="314" y="475"/>
                  </a:cubicBezTo>
                  <a:cubicBezTo>
                    <a:pt x="309" y="476"/>
                    <a:pt x="304" y="477"/>
                    <a:pt x="299" y="478"/>
                  </a:cubicBezTo>
                  <a:cubicBezTo>
                    <a:pt x="304" y="477"/>
                    <a:pt x="308" y="475"/>
                    <a:pt x="312" y="473"/>
                  </a:cubicBezTo>
                  <a:cubicBezTo>
                    <a:pt x="322" y="469"/>
                    <a:pt x="335" y="465"/>
                    <a:pt x="341" y="460"/>
                  </a:cubicBezTo>
                  <a:cubicBezTo>
                    <a:pt x="360" y="447"/>
                    <a:pt x="384" y="433"/>
                    <a:pt x="402" y="412"/>
                  </a:cubicBezTo>
                  <a:cubicBezTo>
                    <a:pt x="412" y="399"/>
                    <a:pt x="423" y="382"/>
                    <a:pt x="431" y="364"/>
                  </a:cubicBezTo>
                  <a:cubicBezTo>
                    <a:pt x="430" y="363"/>
                    <a:pt x="436" y="355"/>
                    <a:pt x="433" y="357"/>
                  </a:cubicBezTo>
                  <a:cubicBezTo>
                    <a:pt x="443" y="342"/>
                    <a:pt x="450" y="321"/>
                    <a:pt x="449" y="313"/>
                  </a:cubicBezTo>
                  <a:cubicBezTo>
                    <a:pt x="449" y="312"/>
                    <a:pt x="449" y="312"/>
                    <a:pt x="449" y="312"/>
                  </a:cubicBezTo>
                  <a:cubicBezTo>
                    <a:pt x="449" y="311"/>
                    <a:pt x="450" y="309"/>
                    <a:pt x="450" y="307"/>
                  </a:cubicBezTo>
                  <a:cubicBezTo>
                    <a:pt x="459" y="278"/>
                    <a:pt x="457" y="257"/>
                    <a:pt x="453" y="231"/>
                  </a:cubicBezTo>
                  <a:cubicBezTo>
                    <a:pt x="452" y="222"/>
                    <a:pt x="450" y="213"/>
                    <a:pt x="449" y="203"/>
                  </a:cubicBezTo>
                  <a:cubicBezTo>
                    <a:pt x="450" y="209"/>
                    <a:pt x="451" y="219"/>
                    <a:pt x="452" y="225"/>
                  </a:cubicBezTo>
                  <a:cubicBezTo>
                    <a:pt x="453" y="231"/>
                    <a:pt x="453" y="231"/>
                    <a:pt x="453" y="231"/>
                  </a:cubicBezTo>
                  <a:cubicBezTo>
                    <a:pt x="455" y="254"/>
                    <a:pt x="455" y="277"/>
                    <a:pt x="450" y="299"/>
                  </a:cubicBezTo>
                  <a:cubicBezTo>
                    <a:pt x="450" y="301"/>
                    <a:pt x="450" y="304"/>
                    <a:pt x="450" y="307"/>
                  </a:cubicBezTo>
                  <a:cubicBezTo>
                    <a:pt x="448" y="312"/>
                    <a:pt x="448" y="312"/>
                    <a:pt x="448" y="312"/>
                  </a:cubicBezTo>
                  <a:cubicBezTo>
                    <a:pt x="449" y="313"/>
                    <a:pt x="449" y="313"/>
                    <a:pt x="449" y="313"/>
                  </a:cubicBezTo>
                  <a:cubicBezTo>
                    <a:pt x="444" y="335"/>
                    <a:pt x="432" y="357"/>
                    <a:pt x="423" y="374"/>
                  </a:cubicBezTo>
                  <a:cubicBezTo>
                    <a:pt x="404" y="404"/>
                    <a:pt x="373" y="431"/>
                    <a:pt x="340" y="446"/>
                  </a:cubicBezTo>
                  <a:cubicBezTo>
                    <a:pt x="356" y="437"/>
                    <a:pt x="370" y="426"/>
                    <a:pt x="383" y="414"/>
                  </a:cubicBezTo>
                  <a:cubicBezTo>
                    <a:pt x="367" y="428"/>
                    <a:pt x="350" y="441"/>
                    <a:pt x="332" y="450"/>
                  </a:cubicBezTo>
                  <a:cubicBezTo>
                    <a:pt x="323" y="454"/>
                    <a:pt x="323" y="454"/>
                    <a:pt x="323" y="454"/>
                  </a:cubicBezTo>
                  <a:cubicBezTo>
                    <a:pt x="305" y="460"/>
                    <a:pt x="305" y="460"/>
                    <a:pt x="305" y="460"/>
                  </a:cubicBezTo>
                  <a:cubicBezTo>
                    <a:pt x="322" y="455"/>
                    <a:pt x="322" y="455"/>
                    <a:pt x="322" y="455"/>
                  </a:cubicBezTo>
                  <a:cubicBezTo>
                    <a:pt x="311" y="460"/>
                    <a:pt x="300" y="464"/>
                    <a:pt x="288" y="468"/>
                  </a:cubicBezTo>
                  <a:cubicBezTo>
                    <a:pt x="224" y="486"/>
                    <a:pt x="149" y="471"/>
                    <a:pt x="96" y="427"/>
                  </a:cubicBezTo>
                  <a:cubicBezTo>
                    <a:pt x="101" y="428"/>
                    <a:pt x="101" y="428"/>
                    <a:pt x="101" y="428"/>
                  </a:cubicBezTo>
                  <a:cubicBezTo>
                    <a:pt x="127" y="448"/>
                    <a:pt x="158" y="461"/>
                    <a:pt x="184" y="464"/>
                  </a:cubicBezTo>
                  <a:cubicBezTo>
                    <a:pt x="166" y="459"/>
                    <a:pt x="154" y="455"/>
                    <a:pt x="138" y="448"/>
                  </a:cubicBezTo>
                  <a:cubicBezTo>
                    <a:pt x="138" y="448"/>
                    <a:pt x="138" y="447"/>
                    <a:pt x="139" y="447"/>
                  </a:cubicBezTo>
                  <a:cubicBezTo>
                    <a:pt x="129" y="443"/>
                    <a:pt x="117" y="437"/>
                    <a:pt x="106" y="429"/>
                  </a:cubicBezTo>
                  <a:cubicBezTo>
                    <a:pt x="111" y="430"/>
                    <a:pt x="115" y="432"/>
                    <a:pt x="120" y="433"/>
                  </a:cubicBezTo>
                  <a:cubicBezTo>
                    <a:pt x="127" y="435"/>
                    <a:pt x="134" y="440"/>
                    <a:pt x="144" y="443"/>
                  </a:cubicBezTo>
                  <a:cubicBezTo>
                    <a:pt x="181" y="460"/>
                    <a:pt x="221" y="467"/>
                    <a:pt x="261" y="462"/>
                  </a:cubicBezTo>
                  <a:cubicBezTo>
                    <a:pt x="296" y="458"/>
                    <a:pt x="331" y="446"/>
                    <a:pt x="361" y="427"/>
                  </a:cubicBezTo>
                  <a:cubicBezTo>
                    <a:pt x="332" y="448"/>
                    <a:pt x="302" y="460"/>
                    <a:pt x="270" y="467"/>
                  </a:cubicBezTo>
                  <a:close/>
                  <a:moveTo>
                    <a:pt x="39" y="298"/>
                  </a:moveTo>
                  <a:cubicBezTo>
                    <a:pt x="35" y="289"/>
                    <a:pt x="35" y="289"/>
                    <a:pt x="35" y="289"/>
                  </a:cubicBezTo>
                  <a:cubicBezTo>
                    <a:pt x="35" y="291"/>
                    <a:pt x="35" y="291"/>
                    <a:pt x="35" y="291"/>
                  </a:cubicBezTo>
                  <a:cubicBezTo>
                    <a:pt x="36" y="294"/>
                    <a:pt x="37" y="296"/>
                    <a:pt x="39" y="298"/>
                  </a:cubicBezTo>
                  <a:close/>
                  <a:moveTo>
                    <a:pt x="33" y="229"/>
                  </a:moveTo>
                  <a:cubicBezTo>
                    <a:pt x="30" y="249"/>
                    <a:pt x="33" y="277"/>
                    <a:pt x="41" y="301"/>
                  </a:cubicBezTo>
                  <a:cubicBezTo>
                    <a:pt x="42" y="302"/>
                    <a:pt x="42" y="302"/>
                    <a:pt x="42" y="302"/>
                  </a:cubicBezTo>
                  <a:cubicBezTo>
                    <a:pt x="36" y="281"/>
                    <a:pt x="32" y="254"/>
                    <a:pt x="33" y="229"/>
                  </a:cubicBezTo>
                  <a:close/>
                  <a:moveTo>
                    <a:pt x="67" y="157"/>
                  </a:moveTo>
                  <a:cubicBezTo>
                    <a:pt x="66" y="157"/>
                    <a:pt x="66" y="157"/>
                    <a:pt x="66" y="157"/>
                  </a:cubicBezTo>
                  <a:cubicBezTo>
                    <a:pt x="67" y="157"/>
                    <a:pt x="67" y="157"/>
                    <a:pt x="67" y="157"/>
                  </a:cubicBezTo>
                  <a:close/>
                  <a:moveTo>
                    <a:pt x="370" y="75"/>
                  </a:moveTo>
                  <a:cubicBezTo>
                    <a:pt x="349" y="62"/>
                    <a:pt x="321" y="48"/>
                    <a:pt x="291" y="42"/>
                  </a:cubicBezTo>
                  <a:cubicBezTo>
                    <a:pt x="283" y="39"/>
                    <a:pt x="273" y="40"/>
                    <a:pt x="262" y="39"/>
                  </a:cubicBezTo>
                  <a:cubicBezTo>
                    <a:pt x="247" y="38"/>
                    <a:pt x="238" y="39"/>
                    <a:pt x="226" y="41"/>
                  </a:cubicBezTo>
                  <a:cubicBezTo>
                    <a:pt x="235" y="41"/>
                    <a:pt x="235" y="41"/>
                    <a:pt x="235" y="41"/>
                  </a:cubicBezTo>
                  <a:cubicBezTo>
                    <a:pt x="214" y="41"/>
                    <a:pt x="203" y="48"/>
                    <a:pt x="183" y="51"/>
                  </a:cubicBezTo>
                  <a:cubicBezTo>
                    <a:pt x="183" y="52"/>
                    <a:pt x="181" y="54"/>
                    <a:pt x="178" y="55"/>
                  </a:cubicBezTo>
                  <a:cubicBezTo>
                    <a:pt x="165" y="60"/>
                    <a:pt x="151" y="65"/>
                    <a:pt x="142" y="71"/>
                  </a:cubicBezTo>
                  <a:cubicBezTo>
                    <a:pt x="130" y="79"/>
                    <a:pt x="118" y="87"/>
                    <a:pt x="111" y="96"/>
                  </a:cubicBezTo>
                  <a:cubicBezTo>
                    <a:pt x="108" y="98"/>
                    <a:pt x="106" y="103"/>
                    <a:pt x="102" y="107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93" y="119"/>
                    <a:pt x="97" y="114"/>
                    <a:pt x="100" y="110"/>
                  </a:cubicBezTo>
                  <a:cubicBezTo>
                    <a:pt x="111" y="97"/>
                    <a:pt x="126" y="83"/>
                    <a:pt x="140" y="75"/>
                  </a:cubicBezTo>
                  <a:cubicBezTo>
                    <a:pt x="176" y="52"/>
                    <a:pt x="217" y="42"/>
                    <a:pt x="258" y="42"/>
                  </a:cubicBezTo>
                  <a:cubicBezTo>
                    <a:pt x="267" y="43"/>
                    <a:pt x="276" y="42"/>
                    <a:pt x="285" y="44"/>
                  </a:cubicBezTo>
                  <a:cubicBezTo>
                    <a:pt x="312" y="47"/>
                    <a:pt x="341" y="62"/>
                    <a:pt x="359" y="69"/>
                  </a:cubicBezTo>
                  <a:cubicBezTo>
                    <a:pt x="362" y="70"/>
                    <a:pt x="366" y="74"/>
                    <a:pt x="370" y="75"/>
                  </a:cubicBezTo>
                  <a:close/>
                  <a:moveTo>
                    <a:pt x="416" y="79"/>
                  </a:moveTo>
                  <a:cubicBezTo>
                    <a:pt x="389" y="53"/>
                    <a:pt x="354" y="32"/>
                    <a:pt x="322" y="20"/>
                  </a:cubicBezTo>
                  <a:cubicBezTo>
                    <a:pt x="309" y="15"/>
                    <a:pt x="283" y="10"/>
                    <a:pt x="261" y="9"/>
                  </a:cubicBezTo>
                  <a:cubicBezTo>
                    <a:pt x="240" y="10"/>
                    <a:pt x="224" y="14"/>
                    <a:pt x="231" y="17"/>
                  </a:cubicBezTo>
                  <a:cubicBezTo>
                    <a:pt x="247" y="8"/>
                    <a:pt x="305" y="12"/>
                    <a:pt x="348" y="36"/>
                  </a:cubicBezTo>
                  <a:cubicBezTo>
                    <a:pt x="392" y="59"/>
                    <a:pt x="418" y="93"/>
                    <a:pt x="416" y="79"/>
                  </a:cubicBezTo>
                  <a:close/>
                  <a:moveTo>
                    <a:pt x="469" y="355"/>
                  </a:moveTo>
                  <a:cubicBezTo>
                    <a:pt x="474" y="341"/>
                    <a:pt x="479" y="326"/>
                    <a:pt x="483" y="310"/>
                  </a:cubicBezTo>
                  <a:cubicBezTo>
                    <a:pt x="480" y="325"/>
                    <a:pt x="475" y="340"/>
                    <a:pt x="469" y="355"/>
                  </a:cubicBezTo>
                  <a:close/>
                  <a:moveTo>
                    <a:pt x="464" y="207"/>
                  </a:moveTo>
                  <a:cubicBezTo>
                    <a:pt x="476" y="249"/>
                    <a:pt x="471" y="297"/>
                    <a:pt x="455" y="339"/>
                  </a:cubicBezTo>
                  <a:cubicBezTo>
                    <a:pt x="444" y="371"/>
                    <a:pt x="418" y="400"/>
                    <a:pt x="398" y="423"/>
                  </a:cubicBezTo>
                  <a:cubicBezTo>
                    <a:pt x="399" y="425"/>
                    <a:pt x="399" y="425"/>
                    <a:pt x="399" y="425"/>
                  </a:cubicBezTo>
                  <a:cubicBezTo>
                    <a:pt x="402" y="422"/>
                    <a:pt x="402" y="422"/>
                    <a:pt x="402" y="422"/>
                  </a:cubicBezTo>
                  <a:cubicBezTo>
                    <a:pt x="411" y="414"/>
                    <a:pt x="418" y="407"/>
                    <a:pt x="425" y="400"/>
                  </a:cubicBezTo>
                  <a:cubicBezTo>
                    <a:pt x="424" y="401"/>
                    <a:pt x="424" y="401"/>
                    <a:pt x="424" y="401"/>
                  </a:cubicBezTo>
                  <a:cubicBezTo>
                    <a:pt x="426" y="399"/>
                    <a:pt x="426" y="399"/>
                    <a:pt x="426" y="399"/>
                  </a:cubicBezTo>
                  <a:cubicBezTo>
                    <a:pt x="431" y="394"/>
                    <a:pt x="435" y="388"/>
                    <a:pt x="440" y="381"/>
                  </a:cubicBezTo>
                  <a:cubicBezTo>
                    <a:pt x="442" y="378"/>
                    <a:pt x="443" y="374"/>
                    <a:pt x="445" y="371"/>
                  </a:cubicBezTo>
                  <a:cubicBezTo>
                    <a:pt x="467" y="333"/>
                    <a:pt x="478" y="288"/>
                    <a:pt x="474" y="250"/>
                  </a:cubicBezTo>
                  <a:cubicBezTo>
                    <a:pt x="472" y="226"/>
                    <a:pt x="467" y="206"/>
                    <a:pt x="459" y="185"/>
                  </a:cubicBezTo>
                  <a:cubicBezTo>
                    <a:pt x="460" y="191"/>
                    <a:pt x="463" y="201"/>
                    <a:pt x="464" y="207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9" name="Freeform 361"/>
            <p:cNvSpPr>
              <a:spLocks/>
            </p:cNvSpPr>
            <p:nvPr userDrawn="1"/>
          </p:nvSpPr>
          <p:spPr bwMode="auto">
            <a:xfrm>
              <a:off x="4801" y="3739"/>
              <a:ext cx="707" cy="261"/>
            </a:xfrm>
            <a:custGeom>
              <a:avLst/>
              <a:gdLst>
                <a:gd name="T0" fmla="*/ 241 w 344"/>
                <a:gd name="T1" fmla="*/ 89 h 127"/>
                <a:gd name="T2" fmla="*/ 201 w 344"/>
                <a:gd name="T3" fmla="*/ 104 h 127"/>
                <a:gd name="T4" fmla="*/ 168 w 344"/>
                <a:gd name="T5" fmla="*/ 111 h 127"/>
                <a:gd name="T6" fmla="*/ 4 w 344"/>
                <a:gd name="T7" fmla="*/ 63 h 127"/>
                <a:gd name="T8" fmla="*/ 1 w 344"/>
                <a:gd name="T9" fmla="*/ 68 h 127"/>
                <a:gd name="T10" fmla="*/ 183 w 344"/>
                <a:gd name="T11" fmla="*/ 119 h 127"/>
                <a:gd name="T12" fmla="*/ 185 w 344"/>
                <a:gd name="T13" fmla="*/ 119 h 127"/>
                <a:gd name="T14" fmla="*/ 281 w 344"/>
                <a:gd name="T15" fmla="*/ 76 h 127"/>
                <a:gd name="T16" fmla="*/ 344 w 344"/>
                <a:gd name="T17" fmla="*/ 0 h 127"/>
                <a:gd name="T18" fmla="*/ 241 w 344"/>
                <a:gd name="T19" fmla="*/ 8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4" h="127">
                  <a:moveTo>
                    <a:pt x="241" y="89"/>
                  </a:moveTo>
                  <a:cubicBezTo>
                    <a:pt x="229" y="95"/>
                    <a:pt x="215" y="100"/>
                    <a:pt x="201" y="104"/>
                  </a:cubicBezTo>
                  <a:cubicBezTo>
                    <a:pt x="190" y="107"/>
                    <a:pt x="179" y="109"/>
                    <a:pt x="168" y="111"/>
                  </a:cubicBezTo>
                  <a:cubicBezTo>
                    <a:pt x="115" y="119"/>
                    <a:pt x="50" y="100"/>
                    <a:pt x="4" y="63"/>
                  </a:cubicBezTo>
                  <a:cubicBezTo>
                    <a:pt x="2" y="64"/>
                    <a:pt x="0" y="65"/>
                    <a:pt x="1" y="68"/>
                  </a:cubicBezTo>
                  <a:cubicBezTo>
                    <a:pt x="50" y="111"/>
                    <a:pt x="120" y="127"/>
                    <a:pt x="183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212" y="112"/>
                    <a:pt x="255" y="99"/>
                    <a:pt x="281" y="76"/>
                  </a:cubicBezTo>
                  <a:cubicBezTo>
                    <a:pt x="307" y="54"/>
                    <a:pt x="330" y="29"/>
                    <a:pt x="344" y="0"/>
                  </a:cubicBezTo>
                  <a:cubicBezTo>
                    <a:pt x="319" y="39"/>
                    <a:pt x="284" y="71"/>
                    <a:pt x="241" y="89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0" name="Freeform 362"/>
            <p:cNvSpPr>
              <a:spLocks/>
            </p:cNvSpPr>
            <p:nvPr userDrawn="1"/>
          </p:nvSpPr>
          <p:spPr bwMode="auto">
            <a:xfrm>
              <a:off x="5463" y="3296"/>
              <a:ext cx="68" cy="239"/>
            </a:xfrm>
            <a:custGeom>
              <a:avLst/>
              <a:gdLst>
                <a:gd name="T0" fmla="*/ 0 w 33"/>
                <a:gd name="T1" fmla="*/ 0 h 116"/>
                <a:gd name="T2" fmla="*/ 15 w 33"/>
                <a:gd name="T3" fmla="*/ 29 h 116"/>
                <a:gd name="T4" fmla="*/ 32 w 33"/>
                <a:gd name="T5" fmla="*/ 116 h 116"/>
                <a:gd name="T6" fmla="*/ 27 w 33"/>
                <a:gd name="T7" fmla="*/ 52 h 116"/>
                <a:gd name="T8" fmla="*/ 0 w 33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16">
                  <a:moveTo>
                    <a:pt x="0" y="0"/>
                  </a:moveTo>
                  <a:cubicBezTo>
                    <a:pt x="6" y="9"/>
                    <a:pt x="11" y="19"/>
                    <a:pt x="15" y="29"/>
                  </a:cubicBezTo>
                  <a:cubicBezTo>
                    <a:pt x="27" y="58"/>
                    <a:pt x="32" y="87"/>
                    <a:pt x="32" y="116"/>
                  </a:cubicBezTo>
                  <a:cubicBezTo>
                    <a:pt x="33" y="95"/>
                    <a:pt x="32" y="73"/>
                    <a:pt x="27" y="52"/>
                  </a:cubicBezTo>
                  <a:cubicBezTo>
                    <a:pt x="22" y="30"/>
                    <a:pt x="11" y="15"/>
                    <a:pt x="0" y="0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1" name="Freeform 363"/>
            <p:cNvSpPr>
              <a:spLocks/>
            </p:cNvSpPr>
            <p:nvPr userDrawn="1"/>
          </p:nvSpPr>
          <p:spPr bwMode="auto">
            <a:xfrm>
              <a:off x="5179" y="3512"/>
              <a:ext cx="375" cy="416"/>
            </a:xfrm>
            <a:custGeom>
              <a:avLst/>
              <a:gdLst>
                <a:gd name="T0" fmla="*/ 168 w 182"/>
                <a:gd name="T1" fmla="*/ 35 h 202"/>
                <a:gd name="T2" fmla="*/ 170 w 182"/>
                <a:gd name="T3" fmla="*/ 11 h 202"/>
                <a:gd name="T4" fmla="*/ 140 w 182"/>
                <a:gd name="T5" fmla="*/ 101 h 202"/>
                <a:gd name="T6" fmla="*/ 17 w 182"/>
                <a:gd name="T7" fmla="*/ 198 h 202"/>
                <a:gd name="T8" fmla="*/ 0 w 182"/>
                <a:gd name="T9" fmla="*/ 202 h 202"/>
                <a:gd name="T10" fmla="*/ 175 w 182"/>
                <a:gd name="T11" fmla="*/ 5 h 202"/>
                <a:gd name="T12" fmla="*/ 174 w 182"/>
                <a:gd name="T13" fmla="*/ 0 h 202"/>
                <a:gd name="T14" fmla="*/ 139 w 182"/>
                <a:gd name="T15" fmla="*/ 111 h 202"/>
                <a:gd name="T16" fmla="*/ 168 w 182"/>
                <a:gd name="T17" fmla="*/ 3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202">
                  <a:moveTo>
                    <a:pt x="168" y="35"/>
                  </a:moveTo>
                  <a:cubicBezTo>
                    <a:pt x="169" y="27"/>
                    <a:pt x="169" y="19"/>
                    <a:pt x="170" y="11"/>
                  </a:cubicBezTo>
                  <a:cubicBezTo>
                    <a:pt x="167" y="43"/>
                    <a:pt x="157" y="73"/>
                    <a:pt x="140" y="101"/>
                  </a:cubicBezTo>
                  <a:cubicBezTo>
                    <a:pt x="114" y="146"/>
                    <a:pt x="70" y="182"/>
                    <a:pt x="17" y="198"/>
                  </a:cubicBezTo>
                  <a:cubicBezTo>
                    <a:pt x="12" y="200"/>
                    <a:pt x="6" y="201"/>
                    <a:pt x="0" y="202"/>
                  </a:cubicBezTo>
                  <a:cubicBezTo>
                    <a:pt x="103" y="191"/>
                    <a:pt x="182" y="90"/>
                    <a:pt x="175" y="5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3" y="40"/>
                    <a:pt x="161" y="79"/>
                    <a:pt x="139" y="111"/>
                  </a:cubicBezTo>
                  <a:cubicBezTo>
                    <a:pt x="154" y="88"/>
                    <a:pt x="164" y="62"/>
                    <a:pt x="168" y="35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2" name="Freeform 364"/>
            <p:cNvSpPr>
              <a:spLocks/>
            </p:cNvSpPr>
            <p:nvPr userDrawn="1"/>
          </p:nvSpPr>
          <p:spPr bwMode="auto">
            <a:xfrm>
              <a:off x="5284" y="3907"/>
              <a:ext cx="37" cy="19"/>
            </a:xfrm>
            <a:custGeom>
              <a:avLst/>
              <a:gdLst>
                <a:gd name="T0" fmla="*/ 18 w 18"/>
                <a:gd name="T1" fmla="*/ 0 h 9"/>
                <a:gd name="T2" fmla="*/ 10 w 18"/>
                <a:gd name="T3" fmla="*/ 4 h 9"/>
                <a:gd name="T4" fmla="*/ 0 w 18"/>
                <a:gd name="T5" fmla="*/ 9 h 9"/>
                <a:gd name="T6" fmla="*/ 6 w 18"/>
                <a:gd name="T7" fmla="*/ 7 h 9"/>
                <a:gd name="T8" fmla="*/ 18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6" y="6"/>
                    <a:pt x="3" y="8"/>
                    <a:pt x="0" y="9"/>
                  </a:cubicBezTo>
                  <a:cubicBezTo>
                    <a:pt x="2" y="8"/>
                    <a:pt x="4" y="7"/>
                    <a:pt x="6" y="7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3" name="Freeform 365"/>
            <p:cNvSpPr>
              <a:spLocks/>
            </p:cNvSpPr>
            <p:nvPr userDrawn="1"/>
          </p:nvSpPr>
          <p:spPr bwMode="auto">
            <a:xfrm>
              <a:off x="5496" y="3661"/>
              <a:ext cx="78" cy="152"/>
            </a:xfrm>
            <a:custGeom>
              <a:avLst/>
              <a:gdLst>
                <a:gd name="T0" fmla="*/ 0 w 38"/>
                <a:gd name="T1" fmla="*/ 74 h 74"/>
                <a:gd name="T2" fmla="*/ 1 w 38"/>
                <a:gd name="T3" fmla="*/ 73 h 74"/>
                <a:gd name="T4" fmla="*/ 20 w 38"/>
                <a:gd name="T5" fmla="*/ 45 h 74"/>
                <a:gd name="T6" fmla="*/ 38 w 38"/>
                <a:gd name="T7" fmla="*/ 0 h 74"/>
                <a:gd name="T8" fmla="*/ 0 w 3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4">
                  <a:moveTo>
                    <a:pt x="0" y="74"/>
                  </a:moveTo>
                  <a:cubicBezTo>
                    <a:pt x="1" y="73"/>
                    <a:pt x="1" y="73"/>
                    <a:pt x="1" y="73"/>
                  </a:cubicBezTo>
                  <a:cubicBezTo>
                    <a:pt x="8" y="64"/>
                    <a:pt x="15" y="55"/>
                    <a:pt x="20" y="45"/>
                  </a:cubicBezTo>
                  <a:cubicBezTo>
                    <a:pt x="27" y="31"/>
                    <a:pt x="33" y="16"/>
                    <a:pt x="38" y="0"/>
                  </a:cubicBezTo>
                  <a:cubicBezTo>
                    <a:pt x="29" y="29"/>
                    <a:pt x="13" y="54"/>
                    <a:pt x="0" y="74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4" name="Freeform 366"/>
            <p:cNvSpPr>
              <a:spLocks/>
            </p:cNvSpPr>
            <p:nvPr userDrawn="1"/>
          </p:nvSpPr>
          <p:spPr bwMode="auto">
            <a:xfrm>
              <a:off x="5621" y="3605"/>
              <a:ext cx="9" cy="43"/>
            </a:xfrm>
            <a:custGeom>
              <a:avLst/>
              <a:gdLst>
                <a:gd name="T0" fmla="*/ 0 w 4"/>
                <a:gd name="T1" fmla="*/ 21 h 21"/>
                <a:gd name="T2" fmla="*/ 4 w 4"/>
                <a:gd name="T3" fmla="*/ 6 h 21"/>
                <a:gd name="T4" fmla="*/ 4 w 4"/>
                <a:gd name="T5" fmla="*/ 0 h 21"/>
                <a:gd name="T6" fmla="*/ 2 w 4"/>
                <a:gd name="T7" fmla="*/ 10 h 21"/>
                <a:gd name="T8" fmla="*/ 0 w 4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1">
                  <a:moveTo>
                    <a:pt x="0" y="21"/>
                  </a:moveTo>
                  <a:cubicBezTo>
                    <a:pt x="1" y="17"/>
                    <a:pt x="3" y="10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3"/>
                    <a:pt x="1" y="17"/>
                    <a:pt x="0" y="21"/>
                  </a:cubicBez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5" name="Freeform 367"/>
            <p:cNvSpPr>
              <a:spLocks/>
            </p:cNvSpPr>
            <p:nvPr userDrawn="1"/>
          </p:nvSpPr>
          <p:spPr bwMode="auto">
            <a:xfrm>
              <a:off x="5484" y="3148"/>
              <a:ext cx="166" cy="457"/>
            </a:xfrm>
            <a:custGeom>
              <a:avLst/>
              <a:gdLst>
                <a:gd name="T0" fmla="*/ 30 w 81"/>
                <a:gd name="T1" fmla="*/ 37 h 222"/>
                <a:gd name="T2" fmla="*/ 72 w 81"/>
                <a:gd name="T3" fmla="*/ 213 h 222"/>
                <a:gd name="T4" fmla="*/ 71 w 81"/>
                <a:gd name="T5" fmla="*/ 222 h 222"/>
                <a:gd name="T6" fmla="*/ 65 w 81"/>
                <a:gd name="T7" fmla="*/ 105 h 222"/>
                <a:gd name="T8" fmla="*/ 55 w 81"/>
                <a:gd name="T9" fmla="*/ 81 h 222"/>
                <a:gd name="T10" fmla="*/ 0 w 81"/>
                <a:gd name="T11" fmla="*/ 0 h 222"/>
                <a:gd name="T12" fmla="*/ 30 w 81"/>
                <a:gd name="T13" fmla="*/ 36 h 222"/>
                <a:gd name="T14" fmla="*/ 30 w 81"/>
                <a:gd name="T15" fmla="*/ 3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22">
                  <a:moveTo>
                    <a:pt x="30" y="37"/>
                  </a:moveTo>
                  <a:cubicBezTo>
                    <a:pt x="66" y="90"/>
                    <a:pt x="80" y="153"/>
                    <a:pt x="72" y="213"/>
                  </a:cubicBezTo>
                  <a:cubicBezTo>
                    <a:pt x="72" y="216"/>
                    <a:pt x="72" y="219"/>
                    <a:pt x="71" y="222"/>
                  </a:cubicBezTo>
                  <a:cubicBezTo>
                    <a:pt x="81" y="182"/>
                    <a:pt x="78" y="139"/>
                    <a:pt x="65" y="105"/>
                  </a:cubicBezTo>
                  <a:cubicBezTo>
                    <a:pt x="63" y="97"/>
                    <a:pt x="57" y="88"/>
                    <a:pt x="55" y="81"/>
                  </a:cubicBezTo>
                  <a:cubicBezTo>
                    <a:pt x="43" y="49"/>
                    <a:pt x="23" y="22"/>
                    <a:pt x="0" y="0"/>
                  </a:cubicBezTo>
                  <a:cubicBezTo>
                    <a:pt x="11" y="11"/>
                    <a:pt x="21" y="23"/>
                    <a:pt x="30" y="36"/>
                  </a:cubicBezTo>
                  <a:lnTo>
                    <a:pt x="30" y="37"/>
                  </a:lnTo>
                  <a:close/>
                </a:path>
              </a:pathLst>
            </a:custGeom>
            <a:solidFill>
              <a:srgbClr val="F47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800" kern="1200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59" name="Title 158"/>
          <p:cNvSpPr>
            <a:spLocks noGrp="1"/>
          </p:cNvSpPr>
          <p:nvPr>
            <p:ph type="title"/>
          </p:nvPr>
        </p:nvSpPr>
        <p:spPr bwMode="auto">
          <a:xfrm>
            <a:off x="994997" y="2545556"/>
            <a:ext cx="7527679" cy="652463"/>
          </a:xfrm>
        </p:spPr>
        <p:txBody>
          <a:bodyPr/>
          <a:lstStyle>
            <a:lvl1pPr>
              <a:defRPr sz="2600"/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61" name="Text Placeholder 160"/>
          <p:cNvSpPr>
            <a:spLocks noGrp="1"/>
          </p:cNvSpPr>
          <p:nvPr>
            <p:ph type="body" sz="quarter" idx="10"/>
          </p:nvPr>
        </p:nvSpPr>
        <p:spPr bwMode="auto">
          <a:xfrm>
            <a:off x="994998" y="3317081"/>
            <a:ext cx="7527678" cy="685800"/>
          </a:xfrm>
        </p:spPr>
        <p:txBody>
          <a:bodyPr/>
          <a:lstStyle>
            <a:lvl1pPr>
              <a:buClrTx/>
              <a:defRPr sz="2000" b="0">
                <a:solidFill>
                  <a:srgbClr val="F47920"/>
                </a:solidFill>
              </a:defRPr>
            </a:lvl1pPr>
            <a:lvl2pPr>
              <a:buClrTx/>
              <a:defRPr sz="2000" b="0">
                <a:solidFill>
                  <a:schemeClr val="accent4"/>
                </a:solidFill>
              </a:defRPr>
            </a:lvl2pPr>
            <a:lvl3pPr>
              <a:buClrTx/>
              <a:defRPr sz="2000" b="0">
                <a:solidFill>
                  <a:schemeClr val="accent4"/>
                </a:solidFill>
              </a:defRPr>
            </a:lvl3pPr>
            <a:lvl4pPr>
              <a:buClrTx/>
              <a:defRPr sz="2000" b="0">
                <a:solidFill>
                  <a:schemeClr val="accent4"/>
                </a:solidFill>
              </a:defRPr>
            </a:lvl4pPr>
            <a:lvl5pPr>
              <a:buClrTx/>
              <a:defRPr sz="2000" b="0">
                <a:solidFill>
                  <a:schemeClr val="accent4"/>
                </a:solidFill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</p:txBody>
      </p:sp>
      <p:sp>
        <p:nvSpPr>
          <p:cNvPr id="164" name="Text Placeholder 163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006721" y="1607822"/>
            <a:ext cx="2756388" cy="457201"/>
          </a:xfrm>
        </p:spPr>
        <p:txBody>
          <a:bodyPr anchor="ctr" anchorCtr="0"/>
          <a:lstStyle>
            <a:lvl1pPr>
              <a:defRPr sz="1200" b="0">
                <a:solidFill>
                  <a:srgbClr val="FFFFFF"/>
                </a:solidFill>
              </a:defRPr>
            </a:lvl1pPr>
            <a:lvl2pPr>
              <a:defRPr b="0">
                <a:solidFill>
                  <a:srgbClr val="FFFFFF"/>
                </a:solidFill>
              </a:defRPr>
            </a:lvl2pPr>
            <a:lvl3pPr>
              <a:defRPr b="0">
                <a:solidFill>
                  <a:srgbClr val="FFFFFF"/>
                </a:solidFill>
              </a:defRPr>
            </a:lvl3pPr>
            <a:lvl4pPr>
              <a:defRPr b="0">
                <a:solidFill>
                  <a:srgbClr val="FFFFFF"/>
                </a:solidFill>
              </a:defRPr>
            </a:lvl4pPr>
            <a:lvl5pPr>
              <a:defRPr b="0">
                <a:solidFill>
                  <a:srgbClr val="FFFFFF"/>
                </a:solidFill>
              </a:defRPr>
            </a:lvl5pPr>
          </a:lstStyle>
          <a:p>
            <a:pPr lvl="0"/>
            <a:r>
              <a:rPr lang="fr-FR"/>
              <a:t>Date</a:t>
            </a:r>
            <a:endParaRPr lang="fr-FR" dirty="0"/>
          </a:p>
        </p:txBody>
      </p:sp>
      <p:pic>
        <p:nvPicPr>
          <p:cNvPr id="56" name="Image 10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692" y="4231249"/>
            <a:ext cx="2499106" cy="559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Rectangle 56"/>
          <p:cNvSpPr/>
          <p:nvPr userDrawn="1"/>
        </p:nvSpPr>
        <p:spPr bwMode="gray">
          <a:xfrm>
            <a:off x="1507663" y="4568394"/>
            <a:ext cx="1966729" cy="2300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800" kern="1200" dirty="0">
              <a:solidFill>
                <a:srgbClr val="FFFFFF"/>
              </a:solidFill>
              <a:latin typeface="Arial" charset="0"/>
              <a:ea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1">
                <a:solidFill>
                  <a:srgbClr val="581D74"/>
                </a:solidFill>
              </a:defRPr>
            </a:lvl1pPr>
          </a:lstStyle>
          <a:p>
            <a:fld id="{6F5EA689-D021-40B1-AF03-4829A472527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1591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466" y="1193"/>
          <a:ext cx="1465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2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" y="1193"/>
                        <a:ext cx="1465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2032" y="113110"/>
            <a:ext cx="8301404" cy="623888"/>
          </a:xfrm>
        </p:spPr>
        <p:txBody>
          <a:bodyPr/>
          <a:lstStyle/>
          <a:p>
            <a:r>
              <a:rPr lang="fr-FR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5EA689-D021-40B1-AF03-4829A4725278}" type="slidenum">
              <a:rPr lang="fr-FR" smtClean="0">
                <a:solidFill>
                  <a:srgbClr val="000000">
                    <a:tint val="75000"/>
                  </a:srgbClr>
                </a:solidFill>
              </a:rPr>
              <a:pPr/>
              <a:t>‹N°›</a:t>
            </a:fld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855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5EA689-D021-40B1-AF03-4829A4725278}" type="slidenum">
              <a:rPr lang="fr-FR" smtClean="0">
                <a:solidFill>
                  <a:srgbClr val="000000">
                    <a:tint val="75000"/>
                  </a:srgbClr>
                </a:solidFill>
              </a:rPr>
              <a:pPr/>
              <a:t>‹N°›</a:t>
            </a:fld>
            <a:endParaRPr lang="fr-F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488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466" y="1192"/>
          <a:ext cx="1465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6"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6" y="1192"/>
                        <a:ext cx="1465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27090" y="4569625"/>
            <a:ext cx="3313112" cy="270272"/>
          </a:xfrm>
          <a:prstGeom prst="rect">
            <a:avLst/>
          </a:prstGeom>
          <a:ln/>
        </p:spPr>
        <p:txBody>
          <a:bodyPr lIns="77925" tIns="38963" rIns="77925" bIns="38963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09FE22-F6A7-4E16-9DBE-B146397A069C}" type="datetime4">
              <a:rPr lang="fr-FR" altLang="fr-FR" sz="1800" kern="1200" smtClean="0">
                <a:latin typeface="Arial" charset="0"/>
                <a:ea typeface="+mn-ea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 juillet 2018</a:t>
            </a:fld>
            <a:endParaRPr lang="fr-FR" altLang="fr-FR" sz="1800" kern="1200">
              <a:latin typeface="Arial" charset="0"/>
              <a:ea typeface="+mn-e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95288" y="4569625"/>
            <a:ext cx="288925" cy="27027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7BA098AD-A29A-472F-9583-774CD0631ACC}" type="slidenum">
              <a:rPr lang="fr-FR" altLang="fr-FR">
                <a:solidFill>
                  <a:srgbClr val="000000">
                    <a:tint val="75000"/>
                  </a:srgbClr>
                </a:solidFill>
              </a:rPr>
              <a:pPr/>
              <a:t>‹N°›</a:t>
            </a:fld>
            <a:endParaRPr lang="fr-FR" altLang="fr-F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42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 début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-7540" y="0"/>
            <a:ext cx="4047649" cy="955566"/>
            <a:chOff x="-8462" y="0"/>
            <a:chExt cx="2399235" cy="628877"/>
          </a:xfrm>
        </p:grpSpPr>
        <p:sp>
          <p:nvSpPr>
            <p:cNvPr id="10" name="Rectangle 9"/>
            <p:cNvSpPr/>
            <p:nvPr userDrawn="1"/>
          </p:nvSpPr>
          <p:spPr>
            <a:xfrm rot="5400000">
              <a:off x="1087386" y="-1087387"/>
              <a:ext cx="216000" cy="2390775"/>
            </a:xfrm>
            <a:prstGeom prst="rect">
              <a:avLst/>
            </a:prstGeom>
            <a:solidFill>
              <a:srgbClr val="0030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8462" y="0"/>
              <a:ext cx="216000" cy="628877"/>
            </a:xfrm>
            <a:prstGeom prst="rect">
              <a:avLst/>
            </a:prstGeom>
            <a:solidFill>
              <a:srgbClr val="0030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</a:endParaRPr>
            </a:p>
          </p:txBody>
        </p:sp>
      </p:grpSp>
      <p:sp>
        <p:nvSpPr>
          <p:cNvPr id="17" name="Espace réservé du contenu 2"/>
          <p:cNvSpPr>
            <a:spLocks noGrp="1"/>
          </p:cNvSpPr>
          <p:nvPr>
            <p:ph sz="half" idx="19"/>
          </p:nvPr>
        </p:nvSpPr>
        <p:spPr>
          <a:xfrm>
            <a:off x="1009507" y="955568"/>
            <a:ext cx="7733255" cy="3785502"/>
          </a:xfrm>
        </p:spPr>
        <p:txBody>
          <a:bodyPr/>
          <a:lstStyle>
            <a:lvl1pPr marL="180509" indent="-180509" algn="l" defTabSz="328983" rtl="0" eaLnBrk="1" fontAlgn="auto" hangingPunct="1">
              <a:lnSpc>
                <a:spcPts val="1689"/>
              </a:lnSpc>
              <a:spcBef>
                <a:spcPts val="282"/>
              </a:spcBef>
              <a:spcAft>
                <a:spcPts val="563"/>
              </a:spcAft>
              <a:buClr>
                <a:srgbClr val="16B1E6"/>
              </a:buClr>
              <a:buSzPct val="100000"/>
              <a:buFont typeface="Arial" panose="020B0604020202020204" pitchFamily="34" charset="0"/>
              <a:buChar char="•"/>
              <a:defRPr lang="fr-FR" sz="1600" b="0" kern="1200" dirty="0" smtClean="0">
                <a:solidFill>
                  <a:srgbClr val="003C82"/>
                </a:solidFill>
                <a:latin typeface="Gill Sans Std" panose="020B0502020104020203" pitchFamily="34" charset="0"/>
                <a:ea typeface="+mn-ea"/>
                <a:cs typeface="+mn-cs"/>
              </a:defRPr>
            </a:lvl1pPr>
            <a:lvl2pPr marL="391103" indent="-150424">
              <a:lnSpc>
                <a:spcPts val="1689"/>
              </a:lnSpc>
              <a:spcBef>
                <a:spcPts val="338"/>
              </a:spcBef>
              <a:spcAft>
                <a:spcPts val="338"/>
              </a:spcAft>
              <a:buClr>
                <a:srgbClr val="16B1E6"/>
              </a:buClr>
              <a:buSzPct val="75000"/>
              <a:buFont typeface="Arial" panose="020B0604020202020204" pitchFamily="34" charset="0"/>
              <a:buChar char="•"/>
              <a:defRPr lang="fr-FR" sz="1400" b="0" kern="1200" dirty="0" smtClean="0">
                <a:solidFill>
                  <a:srgbClr val="003C82"/>
                </a:solidFill>
                <a:latin typeface="Gill Sans Std" panose="020B0502020104020203" pitchFamily="34" charset="0"/>
                <a:ea typeface="+mn-ea"/>
                <a:cs typeface="+mn-cs"/>
              </a:defRPr>
            </a:lvl2pPr>
            <a:lvl3pPr marL="601696" indent="-120339">
              <a:lnSpc>
                <a:spcPts val="1689"/>
              </a:lnSpc>
              <a:buClr>
                <a:srgbClr val="66747C"/>
              </a:buClr>
              <a:buSzPct val="100000"/>
              <a:buFont typeface="Arial" pitchFamily="34" charset="0"/>
              <a:buChar char="•"/>
              <a:defRPr lang="fr-FR" sz="11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Std" panose="020B0502020104020203" pitchFamily="34" charset="0"/>
                <a:ea typeface="+mn-ea"/>
                <a:cs typeface="+mn-cs"/>
              </a:defRPr>
            </a:lvl3pPr>
            <a:lvl4pPr marL="842374" indent="-120339">
              <a:lnSpc>
                <a:spcPts val="1689"/>
              </a:lnSpc>
              <a:buClr>
                <a:schemeClr val="bg1">
                  <a:lumMod val="50000"/>
                </a:schemeClr>
              </a:buClr>
              <a:buSzPct val="70000"/>
              <a:buFont typeface="Arial" panose="020B0604020202020204" pitchFamily="34" charset="0"/>
              <a:buChar char="•"/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Gill Sans Std" panose="020B0502020104020203" pitchFamily="34" charset="0"/>
              </a:defRPr>
            </a:lvl4pPr>
            <a:lvl5pPr marL="1083053" indent="-120339">
              <a:lnSpc>
                <a:spcPts val="1689"/>
              </a:lnSpc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900">
                <a:latin typeface="Gill Sans Std" panose="020B0502020104020203" pitchFamily="34" charset="0"/>
              </a:defRPr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622306" y="332899"/>
            <a:ext cx="8120001" cy="540620"/>
          </a:xfrm>
          <a:noFill/>
        </p:spPr>
        <p:txBody>
          <a:bodyPr>
            <a:noAutofit/>
          </a:bodyPr>
          <a:lstStyle>
            <a:lvl1pPr marL="0" indent="0">
              <a:lnSpc>
                <a:spcPts val="1633"/>
              </a:lnSpc>
              <a:buSzPct val="100000"/>
              <a:buFontTx/>
              <a:buNone/>
              <a:defRPr lang="fr-FR" sz="2300" b="0" kern="1200" baseline="0" dirty="0" smtClean="0">
                <a:solidFill>
                  <a:srgbClr val="00B0F0"/>
                </a:solidFill>
                <a:latin typeface="Gill Sans Std" panose="020B0502020104020203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Modifiez le style du titre</a:t>
            </a:r>
          </a:p>
        </p:txBody>
      </p:sp>
      <p:sp>
        <p:nvSpPr>
          <p:cNvPr id="19" name="Espace réservé du texte 31"/>
          <p:cNvSpPr>
            <a:spLocks noGrp="1"/>
          </p:cNvSpPr>
          <p:nvPr>
            <p:ph type="body" sz="quarter" idx="14" hasCustomPrompt="1"/>
          </p:nvPr>
        </p:nvSpPr>
        <p:spPr>
          <a:xfrm>
            <a:off x="52878" y="65535"/>
            <a:ext cx="303731" cy="188877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900">
                <a:solidFill>
                  <a:srgbClr val="00B0F0"/>
                </a:solidFill>
                <a:latin typeface="Gill Sans Std" panose="020B0502020104020203" pitchFamily="34" charset="0"/>
              </a:defRPr>
            </a:lvl1pPr>
            <a:lvl2pPr marL="250313" indent="0">
              <a:buFontTx/>
              <a:buNone/>
              <a:defRPr sz="900">
                <a:solidFill>
                  <a:srgbClr val="A1A7AC"/>
                </a:solidFill>
              </a:defRPr>
            </a:lvl2pPr>
            <a:lvl3pPr marL="500627" indent="0">
              <a:buFontTx/>
              <a:buNone/>
              <a:defRPr sz="900">
                <a:solidFill>
                  <a:srgbClr val="A1A7AC"/>
                </a:solidFill>
              </a:defRPr>
            </a:lvl3pPr>
            <a:lvl4pPr marL="750940" indent="0">
              <a:buFontTx/>
              <a:buNone/>
              <a:defRPr sz="900">
                <a:solidFill>
                  <a:srgbClr val="A1A7AC"/>
                </a:solidFill>
              </a:defRPr>
            </a:lvl4pPr>
            <a:lvl5pPr marL="1001254" indent="0">
              <a:buFontTx/>
              <a:buNone/>
              <a:defRPr sz="900">
                <a:solidFill>
                  <a:srgbClr val="A1A7AC"/>
                </a:solidFill>
              </a:defRPr>
            </a:lvl5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1" name="Espace réservé du contenu 27"/>
          <p:cNvSpPr>
            <a:spLocks noGrp="1"/>
          </p:cNvSpPr>
          <p:nvPr>
            <p:ph sz="quarter" idx="13"/>
          </p:nvPr>
        </p:nvSpPr>
        <p:spPr>
          <a:xfrm>
            <a:off x="358278" y="65299"/>
            <a:ext cx="3190235" cy="190100"/>
          </a:xfrm>
          <a:prstGeom prst="rect">
            <a:avLst/>
          </a:prstGeom>
        </p:spPr>
        <p:txBody>
          <a:bodyPr lIns="0" anchor="ctr"/>
          <a:lstStyle>
            <a:lvl1pPr marL="0" indent="0">
              <a:buFontTx/>
              <a:buNone/>
              <a:defRPr sz="800" b="1" cap="all" baseline="0">
                <a:solidFill>
                  <a:schemeClr val="bg1"/>
                </a:solidFill>
                <a:latin typeface="Gill Sans Std" panose="020B0502020104020203" pitchFamily="34" charset="0"/>
              </a:defRPr>
            </a:lvl1pPr>
            <a:lvl2pPr marL="250313" indent="0">
              <a:buFontTx/>
              <a:buNone/>
              <a:defRPr/>
            </a:lvl2pPr>
            <a:lvl3pPr marL="500627" indent="0">
              <a:buFontTx/>
              <a:buNone/>
              <a:defRPr/>
            </a:lvl3pPr>
            <a:lvl4pPr marL="750940" indent="0">
              <a:buFontTx/>
              <a:buNone/>
              <a:defRPr/>
            </a:lvl4pPr>
            <a:lvl5pPr marL="1001254" indent="0">
              <a:buFontTx/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20"/>
          </p:nvPr>
        </p:nvSpPr>
        <p:spPr>
          <a:xfrm>
            <a:off x="3583" y="944870"/>
            <a:ext cx="353281" cy="263705"/>
          </a:xfrm>
        </p:spPr>
        <p:txBody>
          <a:bodyPr anchor="ctr"/>
          <a:lstStyle>
            <a:lvl1pPr algn="ctr">
              <a:defRPr sz="800">
                <a:solidFill>
                  <a:srgbClr val="00B0F0"/>
                </a:solidFill>
              </a:defRPr>
            </a:lvl1pPr>
          </a:lstStyle>
          <a:p>
            <a:pPr>
              <a:defRPr/>
            </a:pPr>
            <a:fld id="{9E3690BF-0467-4E40-8083-2349BA8C06AE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2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352404" y="52391"/>
            <a:ext cx="4029512" cy="167545"/>
          </a:xfrm>
          <a:prstGeom prst="rect">
            <a:avLst/>
          </a:prstGeom>
        </p:spPr>
        <p:txBody>
          <a:bodyPr lIns="78364" tIns="39182" rIns="78364" bIns="39182"/>
          <a:lstStyle>
            <a:lvl1pPr algn="r">
              <a:defRPr lang="fr-FR" sz="800">
                <a:solidFill>
                  <a:srgbClr val="00B0F0"/>
                </a:solidFill>
              </a:defRPr>
            </a:lvl1pPr>
          </a:lstStyle>
          <a:p>
            <a:endParaRPr dirty="0"/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780" y="4678398"/>
            <a:ext cx="993219" cy="426028"/>
          </a:xfrm>
          <a:prstGeom prst="rect">
            <a:avLst/>
          </a:prstGeom>
        </p:spPr>
      </p:pic>
      <p:sp>
        <p:nvSpPr>
          <p:cNvPr id="2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1917" y="55578"/>
            <a:ext cx="673663" cy="164358"/>
          </a:xfrm>
          <a:prstGeom prst="rect">
            <a:avLst/>
          </a:prstGeom>
        </p:spPr>
        <p:txBody>
          <a:bodyPr lIns="78364" tIns="39182" rIns="78364" bIns="39182"/>
          <a:lstStyle>
            <a:lvl1pPr algn="ctr">
              <a:defRPr sz="800">
                <a:solidFill>
                  <a:srgbClr val="00B0F0"/>
                </a:solidFill>
              </a:defRPr>
            </a:lvl1pPr>
          </a:lstStyle>
          <a:p>
            <a:pPr>
              <a:defRPr/>
            </a:pPr>
            <a:fld id="{EB9354F8-CCF7-44C6-B1DE-662918AAED07}" type="datetime1">
              <a:rPr lang="fr-FR" smtClean="0"/>
              <a:pPr>
                <a:defRPr/>
              </a:pPr>
              <a:t>02/07/2018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537442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291318" y="1902564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DATE</a:t>
            </a:r>
            <a:endParaRPr lang="fr-FR"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91318" y="310251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L’EMETTEUR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479962"/>
            <a:ext cx="2945365" cy="58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B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291318" y="1347614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DATE</a:t>
            </a:r>
            <a:endParaRPr lang="fr-FR"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91318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L’EMETTEUR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479962"/>
            <a:ext cx="2945365" cy="58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38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C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291318" y="1347614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DATE</a:t>
            </a:r>
            <a:endParaRPr lang="fr-FR"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91318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L’EMETTEUR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479962"/>
            <a:ext cx="2945365" cy="58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81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4"/>
          <p:cNvSpPr/>
          <p:nvPr userDrawn="1"/>
        </p:nvSpPr>
        <p:spPr>
          <a:xfrm>
            <a:off x="2323500" y="764746"/>
            <a:ext cx="190200" cy="190200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Espace réservé du texte 52"/>
          <p:cNvSpPr txBox="1">
            <a:spLocks/>
          </p:cNvSpPr>
          <p:nvPr userDrawn="1"/>
        </p:nvSpPr>
        <p:spPr>
          <a:xfrm>
            <a:off x="251520" y="253130"/>
            <a:ext cx="909093" cy="2596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wrap="none" lIns="72000" tIns="0" rIns="7200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sz="1200" b="0" i="0" u="none" strike="noStrike" cap="all" baseline="0">
                <a:solidFill>
                  <a:schemeClr val="bg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dirty="0">
                <a:solidFill>
                  <a:schemeClr val="accent1"/>
                </a:solidFill>
              </a:rPr>
              <a:t>sommaire</a:t>
            </a:r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837382" y="411645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837382" y="1138913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2837382" y="1866181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837382" y="2593449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2837382" y="3320717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2837382" y="4047985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cxnSp>
        <p:nvCxnSpPr>
          <p:cNvPr id="18" name="Shape 23"/>
          <p:cNvCxnSpPr/>
          <p:nvPr userDrawn="1"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127164" y="411574"/>
            <a:ext cx="576000" cy="576000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127164" y="1138842"/>
            <a:ext cx="576000" cy="576000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2127164" y="1866110"/>
            <a:ext cx="576000" cy="576000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2127164" y="2593378"/>
            <a:ext cx="576000" cy="576000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2127164" y="3320646"/>
            <a:ext cx="576000" cy="576000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2127164" y="4047914"/>
            <a:ext cx="576000" cy="576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0243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483518"/>
            <a:ext cx="3060000" cy="42844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483518"/>
            <a:ext cx="3060000" cy="42844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7778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88040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165472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771550"/>
            <a:ext cx="3060000" cy="38884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771550"/>
            <a:ext cx="3060000" cy="38884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910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89367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68674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526958"/>
            <a:ext cx="2052000" cy="42410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4770022" y="526958"/>
            <a:ext cx="2052000" cy="42410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idx="16"/>
          </p:nvPr>
        </p:nvSpPr>
        <p:spPr>
          <a:xfrm>
            <a:off x="6912260" y="526958"/>
            <a:ext cx="2052000" cy="42410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51520" y="44767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937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770650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4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52172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v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 userDrawn="1"/>
        </p:nvSpPr>
        <p:spPr bwMode="auto">
          <a:xfrm>
            <a:off x="-36512" y="-11113"/>
            <a:ext cx="6159500" cy="5173663"/>
          </a:xfrm>
          <a:custGeom>
            <a:avLst/>
            <a:gdLst>
              <a:gd name="T0" fmla="*/ 0 w 1930"/>
              <a:gd name="T1" fmla="*/ 2 h 1621"/>
              <a:gd name="T2" fmla="*/ 1576 w 1930"/>
              <a:gd name="T3" fmla="*/ 0 h 1621"/>
              <a:gd name="T4" fmla="*/ 1928 w 1930"/>
              <a:gd name="T5" fmla="*/ 807 h 1621"/>
              <a:gd name="T6" fmla="*/ 1588 w 1930"/>
              <a:gd name="T7" fmla="*/ 1621 h 1621"/>
              <a:gd name="T8" fmla="*/ 0 w 1930"/>
              <a:gd name="T9" fmla="*/ 1621 h 1621"/>
              <a:gd name="T10" fmla="*/ 0 w 1930"/>
              <a:gd name="T11" fmla="*/ 2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9683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7"/>
          <p:cNvSpPr>
            <a:spLocks/>
          </p:cNvSpPr>
          <p:nvPr userDrawn="1"/>
        </p:nvSpPr>
        <p:spPr bwMode="auto">
          <a:xfrm>
            <a:off x="-36512" y="-11113"/>
            <a:ext cx="6159500" cy="5173663"/>
          </a:xfrm>
          <a:custGeom>
            <a:avLst/>
            <a:gdLst>
              <a:gd name="T0" fmla="*/ 0 w 1930"/>
              <a:gd name="T1" fmla="*/ 2 h 1621"/>
              <a:gd name="T2" fmla="*/ 1576 w 1930"/>
              <a:gd name="T3" fmla="*/ 0 h 1621"/>
              <a:gd name="T4" fmla="*/ 1928 w 1930"/>
              <a:gd name="T5" fmla="*/ 807 h 1621"/>
              <a:gd name="T6" fmla="*/ 1588 w 1930"/>
              <a:gd name="T7" fmla="*/ 1621 h 1621"/>
              <a:gd name="T8" fmla="*/ 0 w 1930"/>
              <a:gd name="T9" fmla="*/ 1621 h 1621"/>
              <a:gd name="T10" fmla="*/ 0 w 1930"/>
              <a:gd name="T11" fmla="*/ 2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08" y="2014339"/>
            <a:ext cx="5753100" cy="1133475"/>
          </a:xfrm>
          <a:prstGeom prst="rect">
            <a:avLst/>
          </a:prstGeom>
        </p:spPr>
      </p:pic>
      <p:sp>
        <p:nvSpPr>
          <p:cNvPr id="4" name="Freeform 6">
            <a:hlinkClick r:id="rId3"/>
          </p:cNvPr>
          <p:cNvSpPr>
            <a:spLocks noEditPoints="1"/>
          </p:cNvSpPr>
          <p:nvPr userDrawn="1"/>
        </p:nvSpPr>
        <p:spPr bwMode="auto">
          <a:xfrm>
            <a:off x="6624228" y="4485481"/>
            <a:ext cx="393700" cy="390525"/>
          </a:xfrm>
          <a:custGeom>
            <a:avLst/>
            <a:gdLst>
              <a:gd name="T0" fmla="*/ 105 w 105"/>
              <a:gd name="T1" fmla="*/ 52 h 104"/>
              <a:gd name="T2" fmla="*/ 53 w 105"/>
              <a:gd name="T3" fmla="*/ 104 h 104"/>
              <a:gd name="T4" fmla="*/ 0 w 105"/>
              <a:gd name="T5" fmla="*/ 52 h 104"/>
              <a:gd name="T6" fmla="*/ 53 w 105"/>
              <a:gd name="T7" fmla="*/ 0 h 104"/>
              <a:gd name="T8" fmla="*/ 105 w 105"/>
              <a:gd name="T9" fmla="*/ 52 h 104"/>
              <a:gd name="T10" fmla="*/ 64 w 105"/>
              <a:gd name="T11" fmla="*/ 27 h 104"/>
              <a:gd name="T12" fmla="*/ 52 w 105"/>
              <a:gd name="T13" fmla="*/ 40 h 104"/>
              <a:gd name="T14" fmla="*/ 52 w 105"/>
              <a:gd name="T15" fmla="*/ 43 h 104"/>
              <a:gd name="T16" fmla="*/ 26 w 105"/>
              <a:gd name="T17" fmla="*/ 30 h 104"/>
              <a:gd name="T18" fmla="*/ 25 w 105"/>
              <a:gd name="T19" fmla="*/ 36 h 104"/>
              <a:gd name="T20" fmla="*/ 30 w 105"/>
              <a:gd name="T21" fmla="*/ 46 h 104"/>
              <a:gd name="T22" fmla="*/ 25 w 105"/>
              <a:gd name="T23" fmla="*/ 45 h 104"/>
              <a:gd name="T24" fmla="*/ 25 w 105"/>
              <a:gd name="T25" fmla="*/ 45 h 104"/>
              <a:gd name="T26" fmla="*/ 35 w 105"/>
              <a:gd name="T27" fmla="*/ 57 h 104"/>
              <a:gd name="T28" fmla="*/ 31 w 105"/>
              <a:gd name="T29" fmla="*/ 58 h 104"/>
              <a:gd name="T30" fmla="*/ 29 w 105"/>
              <a:gd name="T31" fmla="*/ 57 h 104"/>
              <a:gd name="T32" fmla="*/ 41 w 105"/>
              <a:gd name="T33" fmla="*/ 66 h 104"/>
              <a:gd name="T34" fmla="*/ 25 w 105"/>
              <a:gd name="T35" fmla="*/ 71 h 104"/>
              <a:gd name="T36" fmla="*/ 22 w 105"/>
              <a:gd name="T37" fmla="*/ 71 h 104"/>
              <a:gd name="T38" fmla="*/ 41 w 105"/>
              <a:gd name="T39" fmla="*/ 77 h 104"/>
              <a:gd name="T40" fmla="*/ 77 w 105"/>
              <a:gd name="T41" fmla="*/ 41 h 104"/>
              <a:gd name="T42" fmla="*/ 77 w 105"/>
              <a:gd name="T43" fmla="*/ 40 h 104"/>
              <a:gd name="T44" fmla="*/ 83 w 105"/>
              <a:gd name="T45" fmla="*/ 33 h 104"/>
              <a:gd name="T46" fmla="*/ 76 w 105"/>
              <a:gd name="T47" fmla="*/ 35 h 104"/>
              <a:gd name="T48" fmla="*/ 81 w 105"/>
              <a:gd name="T49" fmla="*/ 28 h 104"/>
              <a:gd name="T50" fmla="*/ 73 w 105"/>
              <a:gd name="T51" fmla="*/ 31 h 104"/>
              <a:gd name="T52" fmla="*/ 64 w 105"/>
              <a:gd name="T53" fmla="*/ 27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5" h="104">
                <a:moveTo>
                  <a:pt x="105" y="52"/>
                </a:moveTo>
                <a:cubicBezTo>
                  <a:pt x="105" y="81"/>
                  <a:pt x="82" y="104"/>
                  <a:pt x="53" y="104"/>
                </a:cubicBezTo>
                <a:cubicBezTo>
                  <a:pt x="24" y="104"/>
                  <a:pt x="0" y="81"/>
                  <a:pt x="0" y="52"/>
                </a:cubicBezTo>
                <a:cubicBezTo>
                  <a:pt x="0" y="23"/>
                  <a:pt x="24" y="0"/>
                  <a:pt x="53" y="0"/>
                </a:cubicBezTo>
                <a:cubicBezTo>
                  <a:pt x="82" y="0"/>
                  <a:pt x="105" y="23"/>
                  <a:pt x="105" y="52"/>
                </a:cubicBezTo>
                <a:moveTo>
                  <a:pt x="64" y="27"/>
                </a:moveTo>
                <a:cubicBezTo>
                  <a:pt x="57" y="27"/>
                  <a:pt x="52" y="33"/>
                  <a:pt x="52" y="40"/>
                </a:cubicBezTo>
                <a:cubicBezTo>
                  <a:pt x="52" y="41"/>
                  <a:pt x="52" y="42"/>
                  <a:pt x="52" y="43"/>
                </a:cubicBezTo>
                <a:cubicBezTo>
                  <a:pt x="42" y="42"/>
                  <a:pt x="33" y="37"/>
                  <a:pt x="26" y="30"/>
                </a:cubicBezTo>
                <a:cubicBezTo>
                  <a:pt x="25" y="31"/>
                  <a:pt x="25" y="34"/>
                  <a:pt x="25" y="36"/>
                </a:cubicBezTo>
                <a:cubicBezTo>
                  <a:pt x="25" y="40"/>
                  <a:pt x="27" y="44"/>
                  <a:pt x="30" y="46"/>
                </a:cubicBezTo>
                <a:cubicBezTo>
                  <a:pt x="28" y="46"/>
                  <a:pt x="26" y="46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51"/>
                  <a:pt x="29" y="56"/>
                  <a:pt x="35" y="57"/>
                </a:cubicBezTo>
                <a:cubicBezTo>
                  <a:pt x="34" y="57"/>
                  <a:pt x="33" y="58"/>
                  <a:pt x="31" y="58"/>
                </a:cubicBezTo>
                <a:cubicBezTo>
                  <a:pt x="31" y="58"/>
                  <a:pt x="30" y="57"/>
                  <a:pt x="29" y="57"/>
                </a:cubicBezTo>
                <a:cubicBezTo>
                  <a:pt x="31" y="62"/>
                  <a:pt x="35" y="66"/>
                  <a:pt x="41" y="66"/>
                </a:cubicBezTo>
                <a:cubicBezTo>
                  <a:pt x="36" y="69"/>
                  <a:pt x="31" y="71"/>
                  <a:pt x="25" y="71"/>
                </a:cubicBezTo>
                <a:cubicBezTo>
                  <a:pt x="24" y="71"/>
                  <a:pt x="23" y="71"/>
                  <a:pt x="22" y="71"/>
                </a:cubicBezTo>
                <a:cubicBezTo>
                  <a:pt x="28" y="75"/>
                  <a:pt x="34" y="77"/>
                  <a:pt x="41" y="77"/>
                </a:cubicBezTo>
                <a:cubicBezTo>
                  <a:pt x="64" y="77"/>
                  <a:pt x="77" y="58"/>
                  <a:pt x="77" y="41"/>
                </a:cubicBezTo>
                <a:cubicBezTo>
                  <a:pt x="77" y="41"/>
                  <a:pt x="77" y="40"/>
                  <a:pt x="77" y="40"/>
                </a:cubicBezTo>
                <a:cubicBezTo>
                  <a:pt x="79" y="38"/>
                  <a:pt x="81" y="36"/>
                  <a:pt x="83" y="33"/>
                </a:cubicBezTo>
                <a:cubicBezTo>
                  <a:pt x="81" y="34"/>
                  <a:pt x="78" y="35"/>
                  <a:pt x="76" y="35"/>
                </a:cubicBezTo>
                <a:cubicBezTo>
                  <a:pt x="78" y="34"/>
                  <a:pt x="80" y="31"/>
                  <a:pt x="81" y="28"/>
                </a:cubicBezTo>
                <a:cubicBezTo>
                  <a:pt x="79" y="30"/>
                  <a:pt x="76" y="31"/>
                  <a:pt x="73" y="31"/>
                </a:cubicBezTo>
                <a:cubicBezTo>
                  <a:pt x="71" y="29"/>
                  <a:pt x="68" y="27"/>
                  <a:pt x="64" y="2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Freeform 14">
            <a:hlinkClick r:id="rId4"/>
          </p:cNvPr>
          <p:cNvSpPr>
            <a:spLocks noEditPoints="1"/>
          </p:cNvSpPr>
          <p:nvPr userDrawn="1"/>
        </p:nvSpPr>
        <p:spPr bwMode="auto">
          <a:xfrm>
            <a:off x="7077525" y="4485481"/>
            <a:ext cx="390525" cy="390525"/>
          </a:xfrm>
          <a:custGeom>
            <a:avLst/>
            <a:gdLst>
              <a:gd name="T0" fmla="*/ 104 w 104"/>
              <a:gd name="T1" fmla="*/ 52 h 104"/>
              <a:gd name="T2" fmla="*/ 52 w 104"/>
              <a:gd name="T3" fmla="*/ 104 h 104"/>
              <a:gd name="T4" fmla="*/ 0 w 104"/>
              <a:gd name="T5" fmla="*/ 52 h 104"/>
              <a:gd name="T6" fmla="*/ 52 w 104"/>
              <a:gd name="T7" fmla="*/ 0 h 104"/>
              <a:gd name="T8" fmla="*/ 104 w 104"/>
              <a:gd name="T9" fmla="*/ 52 h 104"/>
              <a:gd name="T10" fmla="*/ 37 w 104"/>
              <a:gd name="T11" fmla="*/ 43 h 104"/>
              <a:gd name="T12" fmla="*/ 26 w 104"/>
              <a:gd name="T13" fmla="*/ 43 h 104"/>
              <a:gd name="T14" fmla="*/ 26 w 104"/>
              <a:gd name="T15" fmla="*/ 78 h 104"/>
              <a:gd name="T16" fmla="*/ 37 w 104"/>
              <a:gd name="T17" fmla="*/ 78 h 104"/>
              <a:gd name="T18" fmla="*/ 37 w 104"/>
              <a:gd name="T19" fmla="*/ 43 h 104"/>
              <a:gd name="T20" fmla="*/ 38 w 104"/>
              <a:gd name="T21" fmla="*/ 32 h 104"/>
              <a:gd name="T22" fmla="*/ 32 w 104"/>
              <a:gd name="T23" fmla="*/ 27 h 104"/>
              <a:gd name="T24" fmla="*/ 25 w 104"/>
              <a:gd name="T25" fmla="*/ 32 h 104"/>
              <a:gd name="T26" fmla="*/ 32 w 104"/>
              <a:gd name="T27" fmla="*/ 38 h 104"/>
              <a:gd name="T28" fmla="*/ 32 w 104"/>
              <a:gd name="T29" fmla="*/ 38 h 104"/>
              <a:gd name="T30" fmla="*/ 38 w 104"/>
              <a:gd name="T31" fmla="*/ 32 h 104"/>
              <a:gd name="T32" fmla="*/ 79 w 104"/>
              <a:gd name="T33" fmla="*/ 58 h 104"/>
              <a:gd name="T34" fmla="*/ 65 w 104"/>
              <a:gd name="T35" fmla="*/ 42 h 104"/>
              <a:gd name="T36" fmla="*/ 55 w 104"/>
              <a:gd name="T37" fmla="*/ 48 h 104"/>
              <a:gd name="T38" fmla="*/ 55 w 104"/>
              <a:gd name="T39" fmla="*/ 43 h 104"/>
              <a:gd name="T40" fmla="*/ 44 w 104"/>
              <a:gd name="T41" fmla="*/ 43 h 104"/>
              <a:gd name="T42" fmla="*/ 44 w 104"/>
              <a:gd name="T43" fmla="*/ 78 h 104"/>
              <a:gd name="T44" fmla="*/ 55 w 104"/>
              <a:gd name="T45" fmla="*/ 78 h 104"/>
              <a:gd name="T46" fmla="*/ 55 w 104"/>
              <a:gd name="T47" fmla="*/ 58 h 104"/>
              <a:gd name="T48" fmla="*/ 56 w 104"/>
              <a:gd name="T49" fmla="*/ 56 h 104"/>
              <a:gd name="T50" fmla="*/ 61 w 104"/>
              <a:gd name="T51" fmla="*/ 51 h 104"/>
              <a:gd name="T52" fmla="*/ 67 w 104"/>
              <a:gd name="T53" fmla="*/ 59 h 104"/>
              <a:gd name="T54" fmla="*/ 67 w 104"/>
              <a:gd name="T55" fmla="*/ 78 h 104"/>
              <a:gd name="T56" fmla="*/ 79 w 104"/>
              <a:gd name="T57" fmla="*/ 78 h 104"/>
              <a:gd name="T58" fmla="*/ 79 w 104"/>
              <a:gd name="T59" fmla="*/ 5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4" h="104">
                <a:moveTo>
                  <a:pt x="104" y="52"/>
                </a:moveTo>
                <a:cubicBezTo>
                  <a:pt x="104" y="81"/>
                  <a:pt x="81" y="104"/>
                  <a:pt x="52" y="104"/>
                </a:cubicBezTo>
                <a:cubicBezTo>
                  <a:pt x="23" y="104"/>
                  <a:pt x="0" y="81"/>
                  <a:pt x="0" y="52"/>
                </a:cubicBezTo>
                <a:cubicBezTo>
                  <a:pt x="0" y="23"/>
                  <a:pt x="23" y="0"/>
                  <a:pt x="52" y="0"/>
                </a:cubicBezTo>
                <a:cubicBezTo>
                  <a:pt x="81" y="0"/>
                  <a:pt x="104" y="23"/>
                  <a:pt x="104" y="52"/>
                </a:cubicBezTo>
                <a:moveTo>
                  <a:pt x="37" y="43"/>
                </a:moveTo>
                <a:cubicBezTo>
                  <a:pt x="26" y="43"/>
                  <a:pt x="26" y="43"/>
                  <a:pt x="26" y="43"/>
                </a:cubicBezTo>
                <a:cubicBezTo>
                  <a:pt x="26" y="78"/>
                  <a:pt x="26" y="78"/>
                  <a:pt x="26" y="78"/>
                </a:cubicBezTo>
                <a:cubicBezTo>
                  <a:pt x="37" y="78"/>
                  <a:pt x="37" y="78"/>
                  <a:pt x="37" y="78"/>
                </a:cubicBezTo>
                <a:lnTo>
                  <a:pt x="37" y="43"/>
                </a:lnTo>
                <a:close/>
                <a:moveTo>
                  <a:pt x="38" y="32"/>
                </a:moveTo>
                <a:cubicBezTo>
                  <a:pt x="38" y="29"/>
                  <a:pt x="36" y="27"/>
                  <a:pt x="32" y="27"/>
                </a:cubicBezTo>
                <a:cubicBezTo>
                  <a:pt x="28" y="27"/>
                  <a:pt x="25" y="29"/>
                  <a:pt x="25" y="32"/>
                </a:cubicBezTo>
                <a:cubicBezTo>
                  <a:pt x="25" y="36"/>
                  <a:pt x="28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6" y="38"/>
                  <a:pt x="38" y="36"/>
                  <a:pt x="38" y="32"/>
                </a:cubicBezTo>
                <a:moveTo>
                  <a:pt x="79" y="58"/>
                </a:moveTo>
                <a:cubicBezTo>
                  <a:pt x="79" y="47"/>
                  <a:pt x="73" y="42"/>
                  <a:pt x="65" y="42"/>
                </a:cubicBezTo>
                <a:cubicBezTo>
                  <a:pt x="59" y="42"/>
                  <a:pt x="57" y="46"/>
                  <a:pt x="55" y="48"/>
                </a:cubicBezTo>
                <a:cubicBezTo>
                  <a:pt x="55" y="43"/>
                  <a:pt x="55" y="43"/>
                  <a:pt x="55" y="43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6"/>
                  <a:pt x="44" y="78"/>
                  <a:pt x="44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7"/>
                  <a:pt x="55" y="56"/>
                  <a:pt x="56" y="56"/>
                </a:cubicBezTo>
                <a:cubicBezTo>
                  <a:pt x="56" y="53"/>
                  <a:pt x="58" y="51"/>
                  <a:pt x="61" y="51"/>
                </a:cubicBezTo>
                <a:cubicBezTo>
                  <a:pt x="66" y="51"/>
                  <a:pt x="67" y="54"/>
                  <a:pt x="67" y="59"/>
                </a:cubicBezTo>
                <a:cubicBezTo>
                  <a:pt x="67" y="78"/>
                  <a:pt x="67" y="78"/>
                  <a:pt x="67" y="78"/>
                </a:cubicBezTo>
                <a:cubicBezTo>
                  <a:pt x="79" y="78"/>
                  <a:pt x="79" y="78"/>
                  <a:pt x="79" y="78"/>
                </a:cubicBezTo>
                <a:lnTo>
                  <a:pt x="79" y="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6" name="Groupe 5"/>
          <p:cNvGrpSpPr/>
          <p:nvPr userDrawn="1"/>
        </p:nvGrpSpPr>
        <p:grpSpPr>
          <a:xfrm>
            <a:off x="7527647" y="4485481"/>
            <a:ext cx="374650" cy="390525"/>
            <a:chOff x="7656513" y="4516438"/>
            <a:chExt cx="374650" cy="390525"/>
          </a:xfrm>
        </p:grpSpPr>
        <p:sp>
          <p:nvSpPr>
            <p:cNvPr id="7" name="Oval 15">
              <a:hlinkClick r:id="rId5"/>
            </p:cNvPr>
            <p:cNvSpPr>
              <a:spLocks noChangeArrowheads="1"/>
            </p:cNvSpPr>
            <p:nvPr/>
          </p:nvSpPr>
          <p:spPr bwMode="auto">
            <a:xfrm>
              <a:off x="7797800" y="4667251"/>
              <a:ext cx="90487" cy="936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16">
              <a:hlinkClick r:id="rId5"/>
            </p:cNvPr>
            <p:cNvSpPr>
              <a:spLocks noEditPoints="1"/>
            </p:cNvSpPr>
            <p:nvPr/>
          </p:nvSpPr>
          <p:spPr bwMode="auto">
            <a:xfrm>
              <a:off x="7734300" y="4595813"/>
              <a:ext cx="222250" cy="231775"/>
            </a:xfrm>
            <a:custGeom>
              <a:avLst/>
              <a:gdLst>
                <a:gd name="T0" fmla="*/ 58 w 59"/>
                <a:gd name="T1" fmla="*/ 9 h 62"/>
                <a:gd name="T2" fmla="*/ 55 w 59"/>
                <a:gd name="T3" fmla="*/ 5 h 62"/>
                <a:gd name="T4" fmla="*/ 51 w 59"/>
                <a:gd name="T5" fmla="*/ 2 h 62"/>
                <a:gd name="T6" fmla="*/ 44 w 59"/>
                <a:gd name="T7" fmla="*/ 0 h 62"/>
                <a:gd name="T8" fmla="*/ 29 w 59"/>
                <a:gd name="T9" fmla="*/ 0 h 62"/>
                <a:gd name="T10" fmla="*/ 15 w 59"/>
                <a:gd name="T11" fmla="*/ 0 h 62"/>
                <a:gd name="T12" fmla="*/ 8 w 59"/>
                <a:gd name="T13" fmla="*/ 2 h 62"/>
                <a:gd name="T14" fmla="*/ 4 w 59"/>
                <a:gd name="T15" fmla="*/ 5 h 62"/>
                <a:gd name="T16" fmla="*/ 1 w 59"/>
                <a:gd name="T17" fmla="*/ 9 h 62"/>
                <a:gd name="T18" fmla="*/ 0 w 59"/>
                <a:gd name="T19" fmla="*/ 16 h 62"/>
                <a:gd name="T20" fmla="*/ 0 w 59"/>
                <a:gd name="T21" fmla="*/ 31 h 62"/>
                <a:gd name="T22" fmla="*/ 0 w 59"/>
                <a:gd name="T23" fmla="*/ 46 h 62"/>
                <a:gd name="T24" fmla="*/ 1 w 59"/>
                <a:gd name="T25" fmla="*/ 53 h 62"/>
                <a:gd name="T26" fmla="*/ 4 w 59"/>
                <a:gd name="T27" fmla="*/ 58 h 62"/>
                <a:gd name="T28" fmla="*/ 8 w 59"/>
                <a:gd name="T29" fmla="*/ 61 h 62"/>
                <a:gd name="T30" fmla="*/ 15 w 59"/>
                <a:gd name="T31" fmla="*/ 62 h 62"/>
                <a:gd name="T32" fmla="*/ 29 w 59"/>
                <a:gd name="T33" fmla="*/ 62 h 62"/>
                <a:gd name="T34" fmla="*/ 44 w 59"/>
                <a:gd name="T35" fmla="*/ 62 h 62"/>
                <a:gd name="T36" fmla="*/ 51 w 59"/>
                <a:gd name="T37" fmla="*/ 61 h 62"/>
                <a:gd name="T38" fmla="*/ 55 w 59"/>
                <a:gd name="T39" fmla="*/ 58 h 62"/>
                <a:gd name="T40" fmla="*/ 58 w 59"/>
                <a:gd name="T41" fmla="*/ 53 h 62"/>
                <a:gd name="T42" fmla="*/ 59 w 59"/>
                <a:gd name="T43" fmla="*/ 46 h 62"/>
                <a:gd name="T44" fmla="*/ 59 w 59"/>
                <a:gd name="T45" fmla="*/ 31 h 62"/>
                <a:gd name="T46" fmla="*/ 59 w 59"/>
                <a:gd name="T47" fmla="*/ 16 h 62"/>
                <a:gd name="T48" fmla="*/ 58 w 59"/>
                <a:gd name="T49" fmla="*/ 9 h 62"/>
                <a:gd name="T50" fmla="*/ 29 w 59"/>
                <a:gd name="T51" fmla="*/ 50 h 62"/>
                <a:gd name="T52" fmla="*/ 11 w 59"/>
                <a:gd name="T53" fmla="*/ 31 h 62"/>
                <a:gd name="T54" fmla="*/ 29 w 59"/>
                <a:gd name="T55" fmla="*/ 12 h 62"/>
                <a:gd name="T56" fmla="*/ 48 w 59"/>
                <a:gd name="T57" fmla="*/ 31 h 62"/>
                <a:gd name="T58" fmla="*/ 29 w 59"/>
                <a:gd name="T59" fmla="*/ 50 h 62"/>
                <a:gd name="T60" fmla="*/ 49 w 59"/>
                <a:gd name="T61" fmla="*/ 15 h 62"/>
                <a:gd name="T62" fmla="*/ 44 w 59"/>
                <a:gd name="T63" fmla="*/ 11 h 62"/>
                <a:gd name="T64" fmla="*/ 49 w 59"/>
                <a:gd name="T65" fmla="*/ 6 h 62"/>
                <a:gd name="T66" fmla="*/ 53 w 59"/>
                <a:gd name="T67" fmla="*/ 11 h 62"/>
                <a:gd name="T68" fmla="*/ 49 w 59"/>
                <a:gd name="T69" fmla="*/ 1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62">
                  <a:moveTo>
                    <a:pt x="58" y="9"/>
                  </a:moveTo>
                  <a:cubicBezTo>
                    <a:pt x="57" y="7"/>
                    <a:pt x="56" y="6"/>
                    <a:pt x="55" y="5"/>
                  </a:cubicBezTo>
                  <a:cubicBezTo>
                    <a:pt x="54" y="3"/>
                    <a:pt x="52" y="2"/>
                    <a:pt x="51" y="2"/>
                  </a:cubicBezTo>
                  <a:cubicBezTo>
                    <a:pt x="49" y="1"/>
                    <a:pt x="47" y="1"/>
                    <a:pt x="44" y="0"/>
                  </a:cubicBezTo>
                  <a:cubicBezTo>
                    <a:pt x="40" y="0"/>
                    <a:pt x="39" y="0"/>
                    <a:pt x="29" y="0"/>
                  </a:cubicBezTo>
                  <a:cubicBezTo>
                    <a:pt x="20" y="0"/>
                    <a:pt x="18" y="0"/>
                    <a:pt x="15" y="0"/>
                  </a:cubicBezTo>
                  <a:cubicBezTo>
                    <a:pt x="11" y="1"/>
                    <a:pt x="9" y="1"/>
                    <a:pt x="8" y="2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6"/>
                    <a:pt x="2" y="7"/>
                    <a:pt x="1" y="9"/>
                  </a:cubicBezTo>
                  <a:cubicBezTo>
                    <a:pt x="0" y="10"/>
                    <a:pt x="0" y="12"/>
                    <a:pt x="0" y="16"/>
                  </a:cubicBezTo>
                  <a:cubicBezTo>
                    <a:pt x="0" y="20"/>
                    <a:pt x="0" y="21"/>
                    <a:pt x="0" y="31"/>
                  </a:cubicBezTo>
                  <a:cubicBezTo>
                    <a:pt x="0" y="41"/>
                    <a:pt x="0" y="42"/>
                    <a:pt x="0" y="46"/>
                  </a:cubicBezTo>
                  <a:cubicBezTo>
                    <a:pt x="0" y="50"/>
                    <a:pt x="0" y="52"/>
                    <a:pt x="1" y="53"/>
                  </a:cubicBezTo>
                  <a:cubicBezTo>
                    <a:pt x="2" y="55"/>
                    <a:pt x="2" y="56"/>
                    <a:pt x="4" y="58"/>
                  </a:cubicBezTo>
                  <a:cubicBezTo>
                    <a:pt x="5" y="59"/>
                    <a:pt x="6" y="60"/>
                    <a:pt x="8" y="61"/>
                  </a:cubicBezTo>
                  <a:cubicBezTo>
                    <a:pt x="9" y="61"/>
                    <a:pt x="11" y="62"/>
                    <a:pt x="15" y="62"/>
                  </a:cubicBezTo>
                  <a:cubicBezTo>
                    <a:pt x="18" y="62"/>
                    <a:pt x="20" y="62"/>
                    <a:pt x="29" y="62"/>
                  </a:cubicBezTo>
                  <a:cubicBezTo>
                    <a:pt x="39" y="62"/>
                    <a:pt x="40" y="62"/>
                    <a:pt x="44" y="62"/>
                  </a:cubicBezTo>
                  <a:cubicBezTo>
                    <a:pt x="47" y="62"/>
                    <a:pt x="49" y="61"/>
                    <a:pt x="51" y="61"/>
                  </a:cubicBezTo>
                  <a:cubicBezTo>
                    <a:pt x="52" y="60"/>
                    <a:pt x="54" y="59"/>
                    <a:pt x="55" y="58"/>
                  </a:cubicBezTo>
                  <a:cubicBezTo>
                    <a:pt x="56" y="56"/>
                    <a:pt x="57" y="55"/>
                    <a:pt x="58" y="53"/>
                  </a:cubicBezTo>
                  <a:cubicBezTo>
                    <a:pt x="58" y="52"/>
                    <a:pt x="59" y="50"/>
                    <a:pt x="59" y="46"/>
                  </a:cubicBezTo>
                  <a:cubicBezTo>
                    <a:pt x="59" y="42"/>
                    <a:pt x="59" y="41"/>
                    <a:pt x="59" y="31"/>
                  </a:cubicBezTo>
                  <a:cubicBezTo>
                    <a:pt x="59" y="21"/>
                    <a:pt x="59" y="20"/>
                    <a:pt x="59" y="16"/>
                  </a:cubicBezTo>
                  <a:cubicBezTo>
                    <a:pt x="59" y="12"/>
                    <a:pt x="58" y="10"/>
                    <a:pt x="58" y="9"/>
                  </a:cubicBezTo>
                  <a:close/>
                  <a:moveTo>
                    <a:pt x="29" y="50"/>
                  </a:moveTo>
                  <a:cubicBezTo>
                    <a:pt x="19" y="50"/>
                    <a:pt x="11" y="42"/>
                    <a:pt x="11" y="31"/>
                  </a:cubicBezTo>
                  <a:cubicBezTo>
                    <a:pt x="11" y="20"/>
                    <a:pt x="19" y="12"/>
                    <a:pt x="29" y="12"/>
                  </a:cubicBezTo>
                  <a:cubicBezTo>
                    <a:pt x="40" y="12"/>
                    <a:pt x="48" y="20"/>
                    <a:pt x="48" y="31"/>
                  </a:cubicBezTo>
                  <a:cubicBezTo>
                    <a:pt x="48" y="42"/>
                    <a:pt x="40" y="50"/>
                    <a:pt x="29" y="50"/>
                  </a:cubicBezTo>
                  <a:close/>
                  <a:moveTo>
                    <a:pt x="49" y="15"/>
                  </a:moveTo>
                  <a:cubicBezTo>
                    <a:pt x="46" y="15"/>
                    <a:pt x="44" y="13"/>
                    <a:pt x="44" y="11"/>
                  </a:cubicBezTo>
                  <a:cubicBezTo>
                    <a:pt x="44" y="8"/>
                    <a:pt x="46" y="6"/>
                    <a:pt x="49" y="6"/>
                  </a:cubicBezTo>
                  <a:cubicBezTo>
                    <a:pt x="51" y="6"/>
                    <a:pt x="53" y="8"/>
                    <a:pt x="53" y="11"/>
                  </a:cubicBezTo>
                  <a:cubicBezTo>
                    <a:pt x="53" y="13"/>
                    <a:pt x="51" y="15"/>
                    <a:pt x="4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7">
              <a:hlinkClick r:id="rId6"/>
            </p:cNvPr>
            <p:cNvSpPr>
              <a:spLocks noEditPoints="1"/>
            </p:cNvSpPr>
            <p:nvPr/>
          </p:nvSpPr>
          <p:spPr bwMode="auto">
            <a:xfrm>
              <a:off x="7656513" y="4516438"/>
              <a:ext cx="374650" cy="390525"/>
            </a:xfrm>
            <a:custGeom>
              <a:avLst/>
              <a:gdLst>
                <a:gd name="T0" fmla="*/ 50 w 100"/>
                <a:gd name="T1" fmla="*/ 0 h 104"/>
                <a:gd name="T2" fmla="*/ 0 w 100"/>
                <a:gd name="T3" fmla="*/ 52 h 104"/>
                <a:gd name="T4" fmla="*/ 50 w 100"/>
                <a:gd name="T5" fmla="*/ 104 h 104"/>
                <a:gd name="T6" fmla="*/ 100 w 100"/>
                <a:gd name="T7" fmla="*/ 52 h 104"/>
                <a:gd name="T8" fmla="*/ 50 w 100"/>
                <a:gd name="T9" fmla="*/ 0 h 104"/>
                <a:gd name="T10" fmla="*/ 85 w 100"/>
                <a:gd name="T11" fmla="*/ 77 h 104"/>
                <a:gd name="T12" fmla="*/ 80 w 100"/>
                <a:gd name="T13" fmla="*/ 84 h 104"/>
                <a:gd name="T14" fmla="*/ 74 w 100"/>
                <a:gd name="T15" fmla="*/ 88 h 104"/>
                <a:gd name="T16" fmla="*/ 65 w 100"/>
                <a:gd name="T17" fmla="*/ 90 h 104"/>
                <a:gd name="T18" fmla="*/ 50 w 100"/>
                <a:gd name="T19" fmla="*/ 90 h 104"/>
                <a:gd name="T20" fmla="*/ 35 w 100"/>
                <a:gd name="T21" fmla="*/ 90 h 104"/>
                <a:gd name="T22" fmla="*/ 26 w 100"/>
                <a:gd name="T23" fmla="*/ 88 h 104"/>
                <a:gd name="T24" fmla="*/ 20 w 100"/>
                <a:gd name="T25" fmla="*/ 84 h 104"/>
                <a:gd name="T26" fmla="*/ 16 w 100"/>
                <a:gd name="T27" fmla="*/ 77 h 104"/>
                <a:gd name="T28" fmla="*/ 14 w 100"/>
                <a:gd name="T29" fmla="*/ 68 h 104"/>
                <a:gd name="T30" fmla="*/ 14 w 100"/>
                <a:gd name="T31" fmla="*/ 52 h 104"/>
                <a:gd name="T32" fmla="*/ 14 w 100"/>
                <a:gd name="T33" fmla="*/ 37 h 104"/>
                <a:gd name="T34" fmla="*/ 16 w 100"/>
                <a:gd name="T35" fmla="*/ 27 h 104"/>
                <a:gd name="T36" fmla="*/ 20 w 100"/>
                <a:gd name="T37" fmla="*/ 21 h 104"/>
                <a:gd name="T38" fmla="*/ 26 w 100"/>
                <a:gd name="T39" fmla="*/ 16 h 104"/>
                <a:gd name="T40" fmla="*/ 35 w 100"/>
                <a:gd name="T41" fmla="*/ 15 h 104"/>
                <a:gd name="T42" fmla="*/ 50 w 100"/>
                <a:gd name="T43" fmla="*/ 14 h 104"/>
                <a:gd name="T44" fmla="*/ 65 w 100"/>
                <a:gd name="T45" fmla="*/ 15 h 104"/>
                <a:gd name="T46" fmla="*/ 74 w 100"/>
                <a:gd name="T47" fmla="*/ 16 h 104"/>
                <a:gd name="T48" fmla="*/ 80 w 100"/>
                <a:gd name="T49" fmla="*/ 21 h 104"/>
                <a:gd name="T50" fmla="*/ 85 w 100"/>
                <a:gd name="T51" fmla="*/ 27 h 104"/>
                <a:gd name="T52" fmla="*/ 86 w 100"/>
                <a:gd name="T53" fmla="*/ 37 h 104"/>
                <a:gd name="T54" fmla="*/ 87 w 100"/>
                <a:gd name="T55" fmla="*/ 52 h 104"/>
                <a:gd name="T56" fmla="*/ 86 w 100"/>
                <a:gd name="T57" fmla="*/ 68 h 104"/>
                <a:gd name="T58" fmla="*/ 85 w 100"/>
                <a:gd name="T59" fmla="*/ 7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0" h="104">
                  <a:moveTo>
                    <a:pt x="50" y="0"/>
                  </a:moveTo>
                  <a:cubicBezTo>
                    <a:pt x="22" y="0"/>
                    <a:pt x="0" y="23"/>
                    <a:pt x="0" y="52"/>
                  </a:cubicBezTo>
                  <a:cubicBezTo>
                    <a:pt x="0" y="81"/>
                    <a:pt x="22" y="104"/>
                    <a:pt x="50" y="104"/>
                  </a:cubicBezTo>
                  <a:cubicBezTo>
                    <a:pt x="78" y="104"/>
                    <a:pt x="100" y="81"/>
                    <a:pt x="100" y="52"/>
                  </a:cubicBezTo>
                  <a:cubicBezTo>
                    <a:pt x="100" y="23"/>
                    <a:pt x="78" y="0"/>
                    <a:pt x="50" y="0"/>
                  </a:cubicBezTo>
                  <a:close/>
                  <a:moveTo>
                    <a:pt x="85" y="77"/>
                  </a:moveTo>
                  <a:cubicBezTo>
                    <a:pt x="84" y="79"/>
                    <a:pt x="82" y="81"/>
                    <a:pt x="80" y="84"/>
                  </a:cubicBezTo>
                  <a:cubicBezTo>
                    <a:pt x="78" y="86"/>
                    <a:pt x="76" y="87"/>
                    <a:pt x="74" y="88"/>
                  </a:cubicBezTo>
                  <a:cubicBezTo>
                    <a:pt x="72" y="89"/>
                    <a:pt x="69" y="89"/>
                    <a:pt x="65" y="90"/>
                  </a:cubicBezTo>
                  <a:cubicBezTo>
                    <a:pt x="61" y="90"/>
                    <a:pt x="60" y="90"/>
                    <a:pt x="50" y="90"/>
                  </a:cubicBezTo>
                  <a:cubicBezTo>
                    <a:pt x="40" y="90"/>
                    <a:pt x="39" y="90"/>
                    <a:pt x="35" y="90"/>
                  </a:cubicBezTo>
                  <a:cubicBezTo>
                    <a:pt x="31" y="89"/>
                    <a:pt x="29" y="89"/>
                    <a:pt x="26" y="88"/>
                  </a:cubicBezTo>
                  <a:cubicBezTo>
                    <a:pt x="24" y="87"/>
                    <a:pt x="22" y="86"/>
                    <a:pt x="20" y="84"/>
                  </a:cubicBezTo>
                  <a:cubicBezTo>
                    <a:pt x="18" y="81"/>
                    <a:pt x="17" y="79"/>
                    <a:pt x="16" y="77"/>
                  </a:cubicBezTo>
                  <a:cubicBezTo>
                    <a:pt x="15" y="74"/>
                    <a:pt x="14" y="72"/>
                    <a:pt x="14" y="68"/>
                  </a:cubicBezTo>
                  <a:cubicBezTo>
                    <a:pt x="14" y="64"/>
                    <a:pt x="14" y="62"/>
                    <a:pt x="14" y="52"/>
                  </a:cubicBezTo>
                  <a:cubicBezTo>
                    <a:pt x="14" y="42"/>
                    <a:pt x="14" y="41"/>
                    <a:pt x="14" y="37"/>
                  </a:cubicBezTo>
                  <a:cubicBezTo>
                    <a:pt x="14" y="33"/>
                    <a:pt x="15" y="30"/>
                    <a:pt x="16" y="27"/>
                  </a:cubicBezTo>
                  <a:cubicBezTo>
                    <a:pt x="17" y="25"/>
                    <a:pt x="18" y="23"/>
                    <a:pt x="20" y="21"/>
                  </a:cubicBezTo>
                  <a:cubicBezTo>
                    <a:pt x="22" y="19"/>
                    <a:pt x="24" y="17"/>
                    <a:pt x="26" y="16"/>
                  </a:cubicBezTo>
                  <a:cubicBezTo>
                    <a:pt x="29" y="15"/>
                    <a:pt x="31" y="15"/>
                    <a:pt x="35" y="15"/>
                  </a:cubicBezTo>
                  <a:cubicBezTo>
                    <a:pt x="39" y="14"/>
                    <a:pt x="40" y="14"/>
                    <a:pt x="50" y="14"/>
                  </a:cubicBezTo>
                  <a:cubicBezTo>
                    <a:pt x="60" y="14"/>
                    <a:pt x="61" y="14"/>
                    <a:pt x="65" y="15"/>
                  </a:cubicBezTo>
                  <a:cubicBezTo>
                    <a:pt x="69" y="15"/>
                    <a:pt x="72" y="15"/>
                    <a:pt x="74" y="16"/>
                  </a:cubicBezTo>
                  <a:cubicBezTo>
                    <a:pt x="76" y="17"/>
                    <a:pt x="78" y="19"/>
                    <a:pt x="80" y="21"/>
                  </a:cubicBezTo>
                  <a:cubicBezTo>
                    <a:pt x="82" y="23"/>
                    <a:pt x="84" y="25"/>
                    <a:pt x="85" y="27"/>
                  </a:cubicBezTo>
                  <a:cubicBezTo>
                    <a:pt x="86" y="30"/>
                    <a:pt x="86" y="33"/>
                    <a:pt x="86" y="37"/>
                  </a:cubicBezTo>
                  <a:cubicBezTo>
                    <a:pt x="86" y="41"/>
                    <a:pt x="87" y="42"/>
                    <a:pt x="87" y="52"/>
                  </a:cubicBezTo>
                  <a:cubicBezTo>
                    <a:pt x="87" y="62"/>
                    <a:pt x="86" y="64"/>
                    <a:pt x="86" y="68"/>
                  </a:cubicBezTo>
                  <a:cubicBezTo>
                    <a:pt x="86" y="72"/>
                    <a:pt x="86" y="74"/>
                    <a:pt x="85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0" name="Shape 190">
            <a:hlinkClick r:id="rId7"/>
          </p:cNvPr>
          <p:cNvSpPr txBox="1">
            <a:spLocks/>
          </p:cNvSpPr>
          <p:nvPr userDrawn="1"/>
        </p:nvSpPr>
        <p:spPr>
          <a:xfrm>
            <a:off x="6660232" y="4199595"/>
            <a:ext cx="1202253" cy="172355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l">
              <a:lnSpc>
                <a:spcPct val="80000"/>
              </a:lnSpc>
            </a:pPr>
            <a:r>
              <a:rPr lang="fr-FR" sz="1400" cap="none" dirty="0">
                <a:solidFill>
                  <a:schemeClr val="bg1"/>
                </a:solidFill>
                <a:latin typeface="+mn-lt"/>
                <a:ea typeface="Cabin"/>
                <a:cs typeface="Cabin"/>
                <a:sym typeface="Cabin"/>
              </a:rPr>
              <a:t>groupebpce.fr</a:t>
            </a:r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961895" y="4487862"/>
            <a:ext cx="390525" cy="390525"/>
            <a:chOff x="7173964" y="1442837"/>
            <a:chExt cx="390525" cy="390525"/>
          </a:xfrm>
        </p:grpSpPr>
        <p:sp>
          <p:nvSpPr>
            <p:cNvPr id="13" name="Ellipse 12">
              <a:hlinkClick r:id="rId8"/>
            </p:cNvPr>
            <p:cNvSpPr/>
            <p:nvPr/>
          </p:nvSpPr>
          <p:spPr>
            <a:xfrm>
              <a:off x="7173964" y="1442837"/>
              <a:ext cx="390525" cy="390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/>
            <p:cNvGrpSpPr/>
            <p:nvPr/>
          </p:nvGrpSpPr>
          <p:grpSpPr>
            <a:xfrm>
              <a:off x="7241802" y="1548089"/>
              <a:ext cx="254848" cy="180020"/>
              <a:chOff x="7539038" y="5757863"/>
              <a:chExt cx="373063" cy="263525"/>
            </a:xfrm>
          </p:grpSpPr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104775"/>
              </a:xfrm>
              <a:custGeom>
                <a:avLst/>
                <a:gdLst>
                  <a:gd name="T0" fmla="*/ 0 w 63"/>
                  <a:gd name="T1" fmla="*/ 66 h 66"/>
                  <a:gd name="T2" fmla="*/ 63 w 63"/>
                  <a:gd name="T3" fmla="*/ 33 h 66"/>
                  <a:gd name="T4" fmla="*/ 0 w 63"/>
                  <a:gd name="T5" fmla="*/ 0 h 66"/>
                  <a:gd name="T6" fmla="*/ 0 w 63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63" y="33"/>
                    </a:lnTo>
                    <a:lnTo>
                      <a:pt x="0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104775"/>
              </a:xfrm>
              <a:custGeom>
                <a:avLst/>
                <a:gdLst>
                  <a:gd name="T0" fmla="*/ 0 w 63"/>
                  <a:gd name="T1" fmla="*/ 66 h 66"/>
                  <a:gd name="T2" fmla="*/ 63 w 63"/>
                  <a:gd name="T3" fmla="*/ 33 h 66"/>
                  <a:gd name="T4" fmla="*/ 0 w 63"/>
                  <a:gd name="T5" fmla="*/ 0 h 66"/>
                  <a:gd name="T6" fmla="*/ 0 w 63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63" y="33"/>
                    </a:lnTo>
                    <a:lnTo>
                      <a:pt x="0" y="0"/>
                    </a:lnTo>
                    <a:lnTo>
                      <a:pt x="0" y="6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auto">
              <a:xfrm>
                <a:off x="7777163" y="5884863"/>
                <a:ext cx="11113" cy="6350"/>
              </a:xfrm>
              <a:custGeom>
                <a:avLst/>
                <a:gdLst>
                  <a:gd name="T0" fmla="*/ 7 w 7"/>
                  <a:gd name="T1" fmla="*/ 0 h 4"/>
                  <a:gd name="T2" fmla="*/ 0 w 7"/>
                  <a:gd name="T3" fmla="*/ 4 h 4"/>
                  <a:gd name="T4" fmla="*/ 0 w 7"/>
                  <a:gd name="T5" fmla="*/ 4 h 4"/>
                  <a:gd name="T6" fmla="*/ 7 w 7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2D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7777163" y="5884863"/>
                <a:ext cx="11113" cy="6350"/>
              </a:xfrm>
              <a:custGeom>
                <a:avLst/>
                <a:gdLst>
                  <a:gd name="T0" fmla="*/ 7 w 7"/>
                  <a:gd name="T1" fmla="*/ 0 h 4"/>
                  <a:gd name="T2" fmla="*/ 0 w 7"/>
                  <a:gd name="T3" fmla="*/ 4 h 4"/>
                  <a:gd name="T4" fmla="*/ 0 w 7"/>
                  <a:gd name="T5" fmla="*/ 4 h 4"/>
                  <a:gd name="T6" fmla="*/ 7 w 7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58738"/>
              </a:xfrm>
              <a:custGeom>
                <a:avLst/>
                <a:gdLst>
                  <a:gd name="T0" fmla="*/ 0 w 63"/>
                  <a:gd name="T1" fmla="*/ 0 h 37"/>
                  <a:gd name="T2" fmla="*/ 56 w 63"/>
                  <a:gd name="T3" fmla="*/ 37 h 37"/>
                  <a:gd name="T4" fmla="*/ 63 w 63"/>
                  <a:gd name="T5" fmla="*/ 33 h 37"/>
                  <a:gd name="T6" fmla="*/ 0 w 63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7">
                    <a:moveTo>
                      <a:pt x="0" y="0"/>
                    </a:moveTo>
                    <a:lnTo>
                      <a:pt x="56" y="37"/>
                    </a:lnTo>
                    <a:lnTo>
                      <a:pt x="63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3D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58738"/>
              </a:xfrm>
              <a:custGeom>
                <a:avLst/>
                <a:gdLst>
                  <a:gd name="T0" fmla="*/ 0 w 63"/>
                  <a:gd name="T1" fmla="*/ 0 h 37"/>
                  <a:gd name="T2" fmla="*/ 56 w 63"/>
                  <a:gd name="T3" fmla="*/ 37 h 37"/>
                  <a:gd name="T4" fmla="*/ 63 w 63"/>
                  <a:gd name="T5" fmla="*/ 33 h 37"/>
                  <a:gd name="T6" fmla="*/ 0 w 63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7">
                    <a:moveTo>
                      <a:pt x="0" y="0"/>
                    </a:moveTo>
                    <a:lnTo>
                      <a:pt x="56" y="37"/>
                    </a:lnTo>
                    <a:lnTo>
                      <a:pt x="63" y="3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" name="Freeform 18"/>
              <p:cNvSpPr>
                <a:spLocks noEditPoints="1"/>
              </p:cNvSpPr>
              <p:nvPr/>
            </p:nvSpPr>
            <p:spPr bwMode="auto">
              <a:xfrm>
                <a:off x="7539038" y="5757863"/>
                <a:ext cx="373063" cy="263525"/>
              </a:xfrm>
              <a:custGeom>
                <a:avLst/>
                <a:gdLst>
                  <a:gd name="T0" fmla="*/ 154 w 156"/>
                  <a:gd name="T1" fmla="*/ 24 h 110"/>
                  <a:gd name="T2" fmla="*/ 148 w 156"/>
                  <a:gd name="T3" fmla="*/ 8 h 110"/>
                  <a:gd name="T4" fmla="*/ 132 w 156"/>
                  <a:gd name="T5" fmla="*/ 2 h 110"/>
                  <a:gd name="T6" fmla="*/ 78 w 156"/>
                  <a:gd name="T7" fmla="*/ 0 h 110"/>
                  <a:gd name="T8" fmla="*/ 78 w 156"/>
                  <a:gd name="T9" fmla="*/ 0 h 110"/>
                  <a:gd name="T10" fmla="*/ 23 w 156"/>
                  <a:gd name="T11" fmla="*/ 2 h 110"/>
                  <a:gd name="T12" fmla="*/ 8 w 156"/>
                  <a:gd name="T13" fmla="*/ 8 h 110"/>
                  <a:gd name="T14" fmla="*/ 2 w 156"/>
                  <a:gd name="T15" fmla="*/ 24 h 110"/>
                  <a:gd name="T16" fmla="*/ 0 w 156"/>
                  <a:gd name="T17" fmla="*/ 49 h 110"/>
                  <a:gd name="T18" fmla="*/ 0 w 156"/>
                  <a:gd name="T19" fmla="*/ 61 h 110"/>
                  <a:gd name="T20" fmla="*/ 2 w 156"/>
                  <a:gd name="T21" fmla="*/ 86 h 110"/>
                  <a:gd name="T22" fmla="*/ 8 w 156"/>
                  <a:gd name="T23" fmla="*/ 101 h 110"/>
                  <a:gd name="T24" fmla="*/ 25 w 156"/>
                  <a:gd name="T25" fmla="*/ 108 h 110"/>
                  <a:gd name="T26" fmla="*/ 78 w 156"/>
                  <a:gd name="T27" fmla="*/ 110 h 110"/>
                  <a:gd name="T28" fmla="*/ 132 w 156"/>
                  <a:gd name="T29" fmla="*/ 108 h 110"/>
                  <a:gd name="T30" fmla="*/ 148 w 156"/>
                  <a:gd name="T31" fmla="*/ 101 h 110"/>
                  <a:gd name="T32" fmla="*/ 154 w 156"/>
                  <a:gd name="T33" fmla="*/ 86 h 110"/>
                  <a:gd name="T34" fmla="*/ 156 w 156"/>
                  <a:gd name="T35" fmla="*/ 61 h 110"/>
                  <a:gd name="T36" fmla="*/ 156 w 156"/>
                  <a:gd name="T37" fmla="*/ 49 h 110"/>
                  <a:gd name="T38" fmla="*/ 154 w 156"/>
                  <a:gd name="T39" fmla="*/ 24 h 110"/>
                  <a:gd name="T40" fmla="*/ 62 w 156"/>
                  <a:gd name="T41" fmla="*/ 75 h 110"/>
                  <a:gd name="T42" fmla="*/ 62 w 156"/>
                  <a:gd name="T43" fmla="*/ 31 h 110"/>
                  <a:gd name="T44" fmla="*/ 104 w 156"/>
                  <a:gd name="T45" fmla="*/ 53 h 110"/>
                  <a:gd name="T46" fmla="*/ 62 w 156"/>
                  <a:gd name="T47" fmla="*/ 7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6" h="110">
                    <a:moveTo>
                      <a:pt x="154" y="24"/>
                    </a:moveTo>
                    <a:cubicBezTo>
                      <a:pt x="154" y="24"/>
                      <a:pt x="153" y="13"/>
                      <a:pt x="148" y="8"/>
                    </a:cubicBezTo>
                    <a:cubicBezTo>
                      <a:pt x="142" y="2"/>
                      <a:pt x="135" y="2"/>
                      <a:pt x="132" y="2"/>
                    </a:cubicBezTo>
                    <a:cubicBezTo>
                      <a:pt x="111" y="0"/>
                      <a:pt x="78" y="0"/>
                      <a:pt x="78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0"/>
                      <a:pt x="45" y="0"/>
                      <a:pt x="23" y="2"/>
                    </a:cubicBezTo>
                    <a:cubicBezTo>
                      <a:pt x="20" y="2"/>
                      <a:pt x="14" y="2"/>
                      <a:pt x="8" y="8"/>
                    </a:cubicBezTo>
                    <a:cubicBezTo>
                      <a:pt x="3" y="13"/>
                      <a:pt x="2" y="24"/>
                      <a:pt x="2" y="24"/>
                    </a:cubicBezTo>
                    <a:cubicBezTo>
                      <a:pt x="2" y="24"/>
                      <a:pt x="0" y="36"/>
                      <a:pt x="0" y="4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73"/>
                      <a:pt x="2" y="86"/>
                      <a:pt x="2" y="86"/>
                    </a:cubicBezTo>
                    <a:cubicBezTo>
                      <a:pt x="2" y="86"/>
                      <a:pt x="3" y="97"/>
                      <a:pt x="8" y="101"/>
                    </a:cubicBezTo>
                    <a:cubicBezTo>
                      <a:pt x="14" y="108"/>
                      <a:pt x="22" y="107"/>
                      <a:pt x="25" y="108"/>
                    </a:cubicBezTo>
                    <a:cubicBezTo>
                      <a:pt x="37" y="109"/>
                      <a:pt x="78" y="110"/>
                      <a:pt x="78" y="110"/>
                    </a:cubicBezTo>
                    <a:cubicBezTo>
                      <a:pt x="78" y="110"/>
                      <a:pt x="111" y="110"/>
                      <a:pt x="132" y="108"/>
                    </a:cubicBezTo>
                    <a:cubicBezTo>
                      <a:pt x="135" y="108"/>
                      <a:pt x="142" y="108"/>
                      <a:pt x="148" y="101"/>
                    </a:cubicBezTo>
                    <a:cubicBezTo>
                      <a:pt x="153" y="97"/>
                      <a:pt x="154" y="86"/>
                      <a:pt x="154" y="86"/>
                    </a:cubicBezTo>
                    <a:cubicBezTo>
                      <a:pt x="154" y="86"/>
                      <a:pt x="156" y="73"/>
                      <a:pt x="156" y="61"/>
                    </a:cubicBezTo>
                    <a:cubicBezTo>
                      <a:pt x="156" y="49"/>
                      <a:pt x="156" y="49"/>
                      <a:pt x="156" y="49"/>
                    </a:cubicBezTo>
                    <a:cubicBezTo>
                      <a:pt x="156" y="36"/>
                      <a:pt x="154" y="24"/>
                      <a:pt x="154" y="24"/>
                    </a:cubicBezTo>
                    <a:close/>
                    <a:moveTo>
                      <a:pt x="62" y="75"/>
                    </a:moveTo>
                    <a:cubicBezTo>
                      <a:pt x="62" y="31"/>
                      <a:pt x="62" y="31"/>
                      <a:pt x="62" y="31"/>
                    </a:cubicBezTo>
                    <a:cubicBezTo>
                      <a:pt x="104" y="53"/>
                      <a:pt x="104" y="53"/>
                      <a:pt x="104" y="53"/>
                    </a:cubicBezTo>
                    <a:lnTo>
                      <a:pt x="62" y="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6983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 userDrawn="1"/>
        </p:nvGrpSpPr>
        <p:grpSpPr>
          <a:xfrm>
            <a:off x="-1" y="-190096"/>
            <a:ext cx="9416593" cy="1038234"/>
            <a:chOff x="-1" y="-190096"/>
            <a:chExt cx="9416593" cy="1038234"/>
          </a:xfrm>
        </p:grpSpPr>
        <p:sp>
          <p:nvSpPr>
            <p:cNvPr id="10" name="Rectangle 24"/>
            <p:cNvSpPr/>
            <p:nvPr userDrawn="1"/>
          </p:nvSpPr>
          <p:spPr>
            <a:xfrm>
              <a:off x="-1" y="1832"/>
              <a:ext cx="9234535" cy="846306"/>
            </a:xfrm>
            <a:custGeom>
              <a:avLst/>
              <a:gdLst>
                <a:gd name="connsiteX0" fmla="*/ 0 w 9144000"/>
                <a:gd name="connsiteY0" fmla="*/ 0 h 846306"/>
                <a:gd name="connsiteX1" fmla="*/ 9144000 w 9144000"/>
                <a:gd name="connsiteY1" fmla="*/ 0 h 846306"/>
                <a:gd name="connsiteX2" fmla="*/ 9144000 w 9144000"/>
                <a:gd name="connsiteY2" fmla="*/ 846306 h 846306"/>
                <a:gd name="connsiteX3" fmla="*/ 0 w 9144000"/>
                <a:gd name="connsiteY3" fmla="*/ 846306 h 846306"/>
                <a:gd name="connsiteX4" fmla="*/ 0 w 9144000"/>
                <a:gd name="connsiteY4" fmla="*/ 0 h 846306"/>
                <a:gd name="connsiteX0" fmla="*/ 0 w 9144000"/>
                <a:gd name="connsiteY0" fmla="*/ 0 h 846306"/>
                <a:gd name="connsiteX1" fmla="*/ 9144000 w 9144000"/>
                <a:gd name="connsiteY1" fmla="*/ 0 h 846306"/>
                <a:gd name="connsiteX2" fmla="*/ 9114817 w 9144000"/>
                <a:gd name="connsiteY2" fmla="*/ 389106 h 846306"/>
                <a:gd name="connsiteX3" fmla="*/ 0 w 9144000"/>
                <a:gd name="connsiteY3" fmla="*/ 846306 h 846306"/>
                <a:gd name="connsiteX4" fmla="*/ 0 w 9144000"/>
                <a:gd name="connsiteY4" fmla="*/ 0 h 846306"/>
                <a:gd name="connsiteX0" fmla="*/ 0 w 9144000"/>
                <a:gd name="connsiteY0" fmla="*/ 0 h 846306"/>
                <a:gd name="connsiteX1" fmla="*/ 9144000 w 9144000"/>
                <a:gd name="connsiteY1" fmla="*/ 0 h 846306"/>
                <a:gd name="connsiteX2" fmla="*/ 9134272 w 9144000"/>
                <a:gd name="connsiteY2" fmla="*/ 544749 h 846306"/>
                <a:gd name="connsiteX3" fmla="*/ 0 w 9144000"/>
                <a:gd name="connsiteY3" fmla="*/ 846306 h 846306"/>
                <a:gd name="connsiteX4" fmla="*/ 0 w 9144000"/>
                <a:gd name="connsiteY4" fmla="*/ 0 h 846306"/>
                <a:gd name="connsiteX0" fmla="*/ 0 w 9144000"/>
                <a:gd name="connsiteY0" fmla="*/ 0 h 846306"/>
                <a:gd name="connsiteX1" fmla="*/ 9144000 w 9144000"/>
                <a:gd name="connsiteY1" fmla="*/ 0 h 846306"/>
                <a:gd name="connsiteX2" fmla="*/ 8766719 w 9144000"/>
                <a:gd name="connsiteY2" fmla="*/ 562856 h 846306"/>
                <a:gd name="connsiteX3" fmla="*/ 0 w 9144000"/>
                <a:gd name="connsiteY3" fmla="*/ 846306 h 846306"/>
                <a:gd name="connsiteX4" fmla="*/ 0 w 9144000"/>
                <a:gd name="connsiteY4" fmla="*/ 0 h 84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46306">
                  <a:moveTo>
                    <a:pt x="0" y="0"/>
                  </a:moveTo>
                  <a:lnTo>
                    <a:pt x="9144000" y="0"/>
                  </a:lnTo>
                  <a:lnTo>
                    <a:pt x="8766719" y="562856"/>
                  </a:lnTo>
                  <a:lnTo>
                    <a:pt x="0" y="846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EEF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1402" y="-190096"/>
              <a:ext cx="845190" cy="852544"/>
            </a:xfrm>
            <a:prstGeom prst="rect">
              <a:avLst/>
            </a:prstGeom>
          </p:spPr>
        </p:pic>
      </p:grp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36103" y="1357200"/>
            <a:ext cx="8050697" cy="31644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347364" y="4807018"/>
            <a:ext cx="339436" cy="273844"/>
          </a:xfrm>
          <a:prstGeom prst="rect">
            <a:avLst/>
          </a:prstGeom>
        </p:spPr>
        <p:txBody>
          <a:bodyPr/>
          <a:lstStyle/>
          <a:p>
            <a:r>
              <a:rPr lang="fr-FR" dirty="0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‹N°›</a:t>
            </a:fld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270000" y="126000"/>
            <a:ext cx="7920000" cy="514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3"/>
          </p:nvPr>
        </p:nvSpPr>
        <p:spPr>
          <a:xfrm>
            <a:off x="1657350" y="4805363"/>
            <a:ext cx="6780067" cy="274637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1714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534412471"/>
              </p:ext>
            </p:extLst>
          </p:nvPr>
        </p:nvGraphicFramePr>
        <p:xfrm>
          <a:off x="1466" y="1193"/>
          <a:ext cx="1465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" name="think-cell Slide" r:id="rId21" imgW="360" imgH="360" progId="TCLayout.ActiveDocument.1">
                  <p:embed/>
                </p:oleObj>
              </mc:Choice>
              <mc:Fallback>
                <p:oleObj name="think-cell Slide" r:id="rId21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" y="1193"/>
                        <a:ext cx="1465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Image 102"/>
          <p:cNvPicPr>
            <a:picLocks noChangeAspect="1" noChangeArrowheads="1"/>
          </p:cNvPicPr>
          <p:nvPr/>
        </p:nvPicPr>
        <p:blipFill rotWithShape="1">
          <a:blip r:embed="rId2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521893" y="160505"/>
            <a:ext cx="511634" cy="36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22032" y="1131093"/>
            <a:ext cx="8301404" cy="344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1" name="Line 412"/>
          <p:cNvSpPr>
            <a:spLocks noChangeShapeType="1"/>
          </p:cNvSpPr>
          <p:nvPr/>
        </p:nvSpPr>
        <p:spPr bwMode="auto">
          <a:xfrm>
            <a:off x="0" y="736997"/>
            <a:ext cx="9144000" cy="0"/>
          </a:xfrm>
          <a:prstGeom prst="line">
            <a:avLst/>
          </a:prstGeom>
          <a:noFill/>
          <a:ln w="9525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800" kern="1200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22032" y="113110"/>
            <a:ext cx="8301404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306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5EA689-D021-40B1-AF03-4829A4725278}" type="slidenum">
              <a:rPr lang="fr-FR" kern="1200" smtClean="0">
                <a:solidFill>
                  <a:srgbClr val="000000">
                    <a:tint val="75000"/>
                  </a:srgbClr>
                </a:solidFill>
                <a:latin typeface="Arial" charset="0"/>
                <a:ea typeface="+mn-ea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 kern="1200">
              <a:solidFill>
                <a:srgbClr val="000000">
                  <a:tint val="75000"/>
                </a:srgbClr>
              </a:solidFill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45211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2" r:id="rId2"/>
    <p:sldLayoutId id="2147483703" r:id="rId3"/>
    <p:sldLayoutId id="2147483704" r:id="rId4"/>
    <p:sldLayoutId id="2147483705" r:id="rId5"/>
    <p:sldLayoutId id="2147483707" r:id="rId6"/>
    <p:sldLayoutId id="2147483695" r:id="rId7"/>
    <p:sldLayoutId id="2147483698" r:id="rId8"/>
    <p:sldLayoutId id="2147483682" r:id="rId9"/>
    <p:sldLayoutId id="2147483677" r:id="rId10"/>
    <p:sldLayoutId id="2147483679" r:id="rId11"/>
    <p:sldLayoutId id="2147483678" r:id="rId12"/>
    <p:sldLayoutId id="2147483683" r:id="rId13"/>
    <p:sldLayoutId id="2147483680" r:id="rId14"/>
    <p:sldLayoutId id="2147483667" r:id="rId15"/>
    <p:sldLayoutId id="2147483684" r:id="rId16"/>
    <p:sldLayoutId id="2147483706" r:id="rId1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700" b="1" kern="1200">
          <a:solidFill>
            <a:schemeClr val="tx2"/>
          </a:solidFill>
          <a:latin typeface="+mj-lt"/>
          <a:ea typeface="Verdana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389626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779252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168878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558503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defRPr sz="1200" b="1" kern="1200">
          <a:solidFill>
            <a:schemeClr val="tx2"/>
          </a:solidFill>
          <a:latin typeface="+mn-lt"/>
          <a:ea typeface="Verdana"/>
          <a:cs typeface="Verdana"/>
        </a:defRPr>
      </a:lvl1pPr>
      <a:lvl2pPr marL="389626" indent="-19481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"/>
        <a:defRPr sz="1200" kern="1200">
          <a:solidFill>
            <a:schemeClr val="tx1"/>
          </a:solidFill>
          <a:latin typeface="+mn-lt"/>
          <a:ea typeface="Verdana"/>
          <a:cs typeface="Verdana"/>
        </a:defRPr>
      </a:lvl2pPr>
      <a:lvl3pPr marL="779252" indent="-194813" algn="l" rtl="0" eaLnBrk="1" fontAlgn="base" hangingPunct="1">
        <a:spcBef>
          <a:spcPct val="20000"/>
        </a:spcBef>
        <a:spcAft>
          <a:spcPct val="0"/>
        </a:spcAft>
        <a:buClr>
          <a:srgbClr val="F47920"/>
        </a:buClr>
        <a:buFont typeface="Verdana" pitchFamily="34" charset="0"/>
        <a:buChar char="&gt;"/>
        <a:defRPr sz="1200" kern="1200">
          <a:solidFill>
            <a:schemeClr val="tx1"/>
          </a:solidFill>
          <a:latin typeface="+mn-lt"/>
          <a:ea typeface="Verdana"/>
          <a:cs typeface="Verdana"/>
        </a:defRPr>
      </a:lvl3pPr>
      <a:lvl4pPr marL="1172937" indent="-197519" algn="l" rtl="0" eaLnBrk="1" fontAlgn="base" hangingPunct="1">
        <a:spcBef>
          <a:spcPct val="20000"/>
        </a:spcBef>
        <a:spcAft>
          <a:spcPct val="0"/>
        </a:spcAft>
        <a:buClr>
          <a:srgbClr val="A778AE"/>
        </a:buClr>
        <a:buSzPct val="90000"/>
        <a:buFont typeface="Verdana" pitchFamily="34" charset="0"/>
        <a:buChar char="•"/>
        <a:defRPr sz="1200" kern="1200">
          <a:solidFill>
            <a:schemeClr val="tx1"/>
          </a:solidFill>
          <a:latin typeface="+mn-lt"/>
          <a:ea typeface="Verdana"/>
          <a:cs typeface="Verdana"/>
        </a:defRPr>
      </a:lvl4pPr>
      <a:lvl5pPr marL="1754670" indent="-196166" algn="l" rtl="0" eaLnBrk="1" fontAlgn="base" hangingPunct="1">
        <a:spcBef>
          <a:spcPct val="20000"/>
        </a:spcBef>
        <a:spcAft>
          <a:spcPct val="0"/>
        </a:spcAft>
        <a:buClr>
          <a:srgbClr val="BDCF41"/>
        </a:buClr>
        <a:buSzPct val="80000"/>
        <a:buFont typeface="Courier New" pitchFamily="49" charset="0"/>
        <a:buChar char="o"/>
        <a:defRPr sz="1200" kern="1200">
          <a:solidFill>
            <a:schemeClr val="tx1"/>
          </a:solidFill>
          <a:latin typeface="+mn-lt"/>
          <a:ea typeface="Verdana"/>
          <a:cs typeface="Verdana"/>
        </a:defRPr>
      </a:lvl5pPr>
      <a:lvl6pPr marL="2142942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4" b="194"/>
          <a:stretch>
            <a:fillRect/>
          </a:stretch>
        </p:blipFill>
        <p:spPr/>
      </p:pic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476603" y="1990399"/>
            <a:ext cx="5184576" cy="1159799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2400" dirty="0"/>
              <a:t>MONEYPITCH</a:t>
            </a:r>
            <a:br>
              <a:rPr lang="fr-FR" sz="2400" dirty="0"/>
            </a:br>
            <a:r>
              <a:rPr lang="fr-FR" sz="2400" dirty="0" err="1"/>
              <a:t>Process</a:t>
            </a:r>
            <a:r>
              <a:rPr lang="fr-FR" sz="2400" dirty="0"/>
              <a:t> d’enrôlement  client 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0"/>
          </p:nvPr>
        </p:nvSpPr>
        <p:spPr>
          <a:xfrm>
            <a:off x="4076763" y="4803998"/>
            <a:ext cx="785373" cy="23803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100" dirty="0" smtClean="0"/>
              <a:t>27/06/2018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15962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30A918-8A10-49BF-96E2-41F45EFF4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Enrôlement</a:t>
            </a:r>
            <a:r>
              <a:rPr lang="en-US" dirty="0" smtClean="0"/>
              <a:t> Client : 5 </a:t>
            </a:r>
            <a:r>
              <a:rPr lang="en-US" dirty="0" err="1" smtClean="0"/>
              <a:t>grandes</a:t>
            </a:r>
            <a:r>
              <a:rPr lang="en-US" dirty="0" smtClean="0"/>
              <a:t> </a:t>
            </a:r>
            <a:r>
              <a:rPr lang="en-US" dirty="0" err="1" smtClean="0"/>
              <a:t>étapes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B33E3589-8095-4399-B847-4C1043AE6D9A}"/>
              </a:ext>
            </a:extLst>
          </p:cNvPr>
          <p:cNvGrpSpPr/>
          <p:nvPr/>
        </p:nvGrpSpPr>
        <p:grpSpPr>
          <a:xfrm>
            <a:off x="221154" y="1508701"/>
            <a:ext cx="3076553" cy="1534006"/>
            <a:chOff x="874699" y="2852149"/>
            <a:chExt cx="4102071" cy="204534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58E4BF54-68CB-416C-A781-C015DEE9981D}"/>
                </a:ext>
              </a:extLst>
            </p:cNvPr>
            <p:cNvGrpSpPr/>
            <p:nvPr/>
          </p:nvGrpSpPr>
          <p:grpSpPr>
            <a:xfrm>
              <a:off x="2271798" y="2852496"/>
              <a:ext cx="2704972" cy="2044993"/>
              <a:chOff x="687920" y="1388367"/>
              <a:chExt cx="2975470" cy="2044993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1AE78509-7481-435A-99B4-D520D885EAA1}"/>
                  </a:ext>
                </a:extLst>
              </p:cNvPr>
              <p:cNvSpPr txBox="1"/>
              <p:nvPr/>
            </p:nvSpPr>
            <p:spPr>
              <a:xfrm>
                <a:off x="687920" y="2325365"/>
                <a:ext cx="2975470" cy="110799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685800">
                  <a:defRPr/>
                </a:pP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Ouverture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de la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fonctionnalité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MoneyPitch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et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recueil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du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consentement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du client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en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face à face</a:t>
                </a:r>
                <a:endParaRPr lang="en-US" sz="1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17E14C73-C3CE-475E-9593-BB59B7D3E0F1}"/>
                  </a:ext>
                </a:extLst>
              </p:cNvPr>
              <p:cNvSpPr txBox="1"/>
              <p:nvPr/>
            </p:nvSpPr>
            <p:spPr>
              <a:xfrm>
                <a:off x="687921" y="1388367"/>
                <a:ext cx="2772001" cy="98488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685800">
                  <a:defRPr/>
                </a:pPr>
                <a:r>
                  <a:rPr lang="en-US" b="1" kern="0" dirty="0" err="1" smtClean="0">
                    <a:solidFill>
                      <a:schemeClr val="accent5"/>
                    </a:solidFill>
                  </a:rPr>
                  <a:t>Décision</a:t>
                </a:r>
                <a:r>
                  <a:rPr lang="en-US" b="1" kern="0" dirty="0" smtClean="0">
                    <a:solidFill>
                      <a:schemeClr val="accent5"/>
                    </a:solidFill>
                  </a:rPr>
                  <a:t> de la </a:t>
                </a:r>
                <a:r>
                  <a:rPr lang="en-US" b="1" kern="0" dirty="0" err="1" smtClean="0">
                    <a:solidFill>
                      <a:schemeClr val="accent5"/>
                    </a:solidFill>
                  </a:rPr>
                  <a:t>Caisse</a:t>
                </a:r>
                <a:r>
                  <a:rPr lang="en-US" b="1" kern="0" dirty="0" smtClean="0">
                    <a:solidFill>
                      <a:schemeClr val="accent5"/>
                    </a:solidFill>
                  </a:rPr>
                  <a:t> par le </a:t>
                </a:r>
                <a:r>
                  <a:rPr lang="en-US" b="1" kern="0" dirty="0" err="1" smtClean="0">
                    <a:solidFill>
                      <a:schemeClr val="accent5"/>
                    </a:solidFill>
                  </a:rPr>
                  <a:t>Banquier</a:t>
                </a:r>
                <a:r>
                  <a:rPr lang="en-US" b="1" kern="0" dirty="0" smtClean="0">
                    <a:solidFill>
                      <a:schemeClr val="accent5"/>
                    </a:solidFill>
                  </a:rPr>
                  <a:t> </a:t>
                </a:r>
                <a:r>
                  <a:rPr lang="en-US" b="1" kern="0" dirty="0" err="1" smtClean="0">
                    <a:solidFill>
                      <a:schemeClr val="accent5"/>
                    </a:solidFill>
                  </a:rPr>
                  <a:t>Privé</a:t>
                </a:r>
                <a:endParaRPr lang="en-US" b="1" kern="0" dirty="0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xmlns="" id="{5BF29527-D6ED-4411-8AA4-63C1FEE4B92D}"/>
                </a:ext>
              </a:extLst>
            </p:cNvPr>
            <p:cNvSpPr/>
            <p:nvPr/>
          </p:nvSpPr>
          <p:spPr>
            <a:xfrm>
              <a:off x="1763485" y="3139535"/>
              <a:ext cx="508313" cy="923330"/>
            </a:xfrm>
            <a:prstGeom prst="parallelogram">
              <a:avLst>
                <a:gd name="adj" fmla="val 5827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accent5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8797F770-B190-40CD-8F50-864F513C0057}"/>
                </a:ext>
              </a:extLst>
            </p:cNvPr>
            <p:cNvSpPr txBox="1"/>
            <p:nvPr/>
          </p:nvSpPr>
          <p:spPr>
            <a:xfrm>
              <a:off x="874699" y="2852149"/>
              <a:ext cx="115066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5"/>
                  </a:solidFill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32AAB27F-DE53-48A0-B131-56F1838291DC}"/>
              </a:ext>
            </a:extLst>
          </p:cNvPr>
          <p:cNvGrpSpPr/>
          <p:nvPr/>
        </p:nvGrpSpPr>
        <p:grpSpPr>
          <a:xfrm>
            <a:off x="3112885" y="1508700"/>
            <a:ext cx="2928028" cy="1254151"/>
            <a:chOff x="887762" y="2852149"/>
            <a:chExt cx="3904037" cy="16722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DA8554F3-CEFD-422E-8770-792A51A6A80F}"/>
                </a:ext>
              </a:extLst>
            </p:cNvPr>
            <p:cNvGrpSpPr/>
            <p:nvPr/>
          </p:nvGrpSpPr>
          <p:grpSpPr>
            <a:xfrm>
              <a:off x="2268583" y="2914052"/>
              <a:ext cx="2523216" cy="1610297"/>
              <a:chOff x="684383" y="1449923"/>
              <a:chExt cx="2775538" cy="1610297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78F01459-4108-420E-BEE8-B9A76FD6154A}"/>
                  </a:ext>
                </a:extLst>
              </p:cNvPr>
              <p:cNvSpPr txBox="1"/>
              <p:nvPr/>
            </p:nvSpPr>
            <p:spPr>
              <a:xfrm>
                <a:off x="684383" y="1952225"/>
                <a:ext cx="2772000" cy="110799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685800">
                  <a:defRPr/>
                </a:pPr>
                <a:r>
                  <a:rPr lang="en-US" sz="1200" dirty="0" err="1" smtClean="0">
                    <a:solidFill>
                      <a:sysClr val="windowText" lastClr="000000"/>
                    </a:solidFill>
                  </a:rPr>
                  <a:t>Ouverture</a:t>
                </a:r>
                <a:r>
                  <a:rPr lang="en-US" sz="120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sz="1200" dirty="0" smtClean="0">
                    <a:solidFill>
                      <a:sysClr val="windowText" lastClr="000000"/>
                    </a:solidFill>
                  </a:rPr>
                  <a:t>du service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l’accès</a:t>
                </a:r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sz="1200" dirty="0" smtClean="0">
                    <a:solidFill>
                      <a:sysClr val="windowText" lastClr="000000"/>
                    </a:solidFill>
                  </a:rPr>
                  <a:t>et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accompagnement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du 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client</a:t>
                </a:r>
                <a:endParaRPr lang="en-US" sz="1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CC500CC0-2603-41FC-8680-4294E69671DE}"/>
                  </a:ext>
                </a:extLst>
              </p:cNvPr>
              <p:cNvSpPr txBox="1"/>
              <p:nvPr/>
            </p:nvSpPr>
            <p:spPr>
              <a:xfrm>
                <a:off x="687921" y="1449923"/>
                <a:ext cx="2772000" cy="86177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685800">
                  <a:defRPr/>
                </a:pPr>
                <a:r>
                  <a:rPr lang="en-US" b="1" kern="0" dirty="0" err="1" smtClean="0">
                    <a:solidFill>
                      <a:schemeClr val="accent1"/>
                    </a:solidFill>
                  </a:rPr>
                  <a:t>Rôle</a:t>
                </a:r>
                <a:r>
                  <a:rPr lang="en-US" b="1" kern="0" dirty="0" smtClean="0">
                    <a:solidFill>
                      <a:schemeClr val="accent1"/>
                    </a:solidFill>
                  </a:rPr>
                  <a:t> du </a:t>
                </a:r>
                <a:r>
                  <a:rPr lang="en-US" b="1" kern="0" dirty="0" err="1" smtClean="0">
                    <a:solidFill>
                      <a:schemeClr val="accent1"/>
                    </a:solidFill>
                  </a:rPr>
                  <a:t>Banquier</a:t>
                </a:r>
                <a:r>
                  <a:rPr lang="en-US" b="1" kern="0" dirty="0" smtClean="0">
                    <a:solidFill>
                      <a:schemeClr val="accent1"/>
                    </a:solidFill>
                  </a:rPr>
                  <a:t> Privé</a:t>
                </a:r>
                <a:endParaRPr lang="en-US" b="1" kern="0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xmlns="" id="{37A2FF23-AE88-464E-B22E-EE5DCB60FB95}"/>
                </a:ext>
              </a:extLst>
            </p:cNvPr>
            <p:cNvSpPr/>
            <p:nvPr/>
          </p:nvSpPr>
          <p:spPr>
            <a:xfrm>
              <a:off x="1763485" y="3139535"/>
              <a:ext cx="508313" cy="923330"/>
            </a:xfrm>
            <a:prstGeom prst="parallelogram">
              <a:avLst>
                <a:gd name="adj" fmla="val 582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5FBF50C7-29ED-4CD3-8A35-8B41B078F92E}"/>
                </a:ext>
              </a:extLst>
            </p:cNvPr>
            <p:cNvSpPr txBox="1"/>
            <p:nvPr/>
          </p:nvSpPr>
          <p:spPr>
            <a:xfrm>
              <a:off x="887762" y="2852149"/>
              <a:ext cx="115066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EEA84484-2A63-4532-9EFE-1F673C5120EA}"/>
              </a:ext>
            </a:extLst>
          </p:cNvPr>
          <p:cNvGrpSpPr/>
          <p:nvPr/>
        </p:nvGrpSpPr>
        <p:grpSpPr>
          <a:xfrm>
            <a:off x="5994819" y="1508698"/>
            <a:ext cx="2928028" cy="1107996"/>
            <a:chOff x="887762" y="2852149"/>
            <a:chExt cx="3904037" cy="147732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7D553E73-7A1E-454F-B9D9-A636BE85A4F6}"/>
                </a:ext>
              </a:extLst>
            </p:cNvPr>
            <p:cNvGrpSpPr/>
            <p:nvPr/>
          </p:nvGrpSpPr>
          <p:grpSpPr>
            <a:xfrm>
              <a:off x="2268583" y="2914052"/>
              <a:ext cx="2523216" cy="1357015"/>
              <a:chOff x="684383" y="1449923"/>
              <a:chExt cx="2775538" cy="1357015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93A85495-7165-4B36-AEEB-5D3252EEFEFB}"/>
                  </a:ext>
                </a:extLst>
              </p:cNvPr>
              <p:cNvSpPr txBox="1"/>
              <p:nvPr/>
            </p:nvSpPr>
            <p:spPr>
              <a:xfrm>
                <a:off x="684383" y="2191385"/>
                <a:ext cx="2772000" cy="61555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685800">
                  <a:defRPr/>
                </a:pP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Validation des CGU de la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Caisse</a:t>
                </a:r>
                <a:endParaRPr lang="en-US" sz="1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411521E9-97E0-4382-8D38-0D4A0BDD50D4}"/>
                  </a:ext>
                </a:extLst>
              </p:cNvPr>
              <p:cNvSpPr txBox="1"/>
              <p:nvPr/>
            </p:nvSpPr>
            <p:spPr>
              <a:xfrm>
                <a:off x="687921" y="1449923"/>
                <a:ext cx="2772000" cy="86177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685800">
                  <a:defRPr/>
                </a:pPr>
                <a:r>
                  <a:rPr lang="en-US" b="1" kern="0" dirty="0" smtClean="0">
                    <a:solidFill>
                      <a:schemeClr val="accent2"/>
                    </a:solidFill>
                  </a:rPr>
                  <a:t>Acceptation Client</a:t>
                </a:r>
                <a:endParaRPr lang="en-US" b="1" kern="0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xmlns="" id="{233DB40E-301F-4D0E-AEA7-184441A05D10}"/>
                </a:ext>
              </a:extLst>
            </p:cNvPr>
            <p:cNvSpPr/>
            <p:nvPr/>
          </p:nvSpPr>
          <p:spPr>
            <a:xfrm>
              <a:off x="1763485" y="3139535"/>
              <a:ext cx="508313" cy="923330"/>
            </a:xfrm>
            <a:prstGeom prst="parallelogram">
              <a:avLst>
                <a:gd name="adj" fmla="val 582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69D20D66-423B-4661-9A8F-3D6F0B3BA7E8}"/>
                </a:ext>
              </a:extLst>
            </p:cNvPr>
            <p:cNvSpPr txBox="1"/>
            <p:nvPr/>
          </p:nvSpPr>
          <p:spPr>
            <a:xfrm>
              <a:off x="887762" y="2852149"/>
              <a:ext cx="115066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2"/>
                  </a:solidFill>
                </a:rPr>
                <a:t>3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4D34122A-0140-4085-8600-970C9F887B3F}"/>
              </a:ext>
            </a:extLst>
          </p:cNvPr>
          <p:cNvGrpSpPr/>
          <p:nvPr/>
        </p:nvGrpSpPr>
        <p:grpSpPr>
          <a:xfrm>
            <a:off x="1692553" y="3131122"/>
            <a:ext cx="2928028" cy="1239215"/>
            <a:chOff x="887762" y="2852149"/>
            <a:chExt cx="3904037" cy="165228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B3D04B74-C9C3-4E54-BBB4-FB80A56A4C5E}"/>
                </a:ext>
              </a:extLst>
            </p:cNvPr>
            <p:cNvGrpSpPr/>
            <p:nvPr/>
          </p:nvGrpSpPr>
          <p:grpSpPr>
            <a:xfrm>
              <a:off x="2271799" y="2914052"/>
              <a:ext cx="2520000" cy="1590383"/>
              <a:chOff x="687921" y="1449923"/>
              <a:chExt cx="2772000" cy="1590383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4A4FFD2C-CA68-467E-95D8-6059392FEA26}"/>
                  </a:ext>
                </a:extLst>
              </p:cNvPr>
              <p:cNvSpPr txBox="1"/>
              <p:nvPr/>
            </p:nvSpPr>
            <p:spPr>
              <a:xfrm>
                <a:off x="687921" y="2178532"/>
                <a:ext cx="2772000" cy="86177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685800">
                  <a:defRPr/>
                </a:pP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De la situation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patrimoniale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connue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par le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Banquier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Privé</a:t>
                </a:r>
                <a:endParaRPr lang="en-US" sz="1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80EAE933-C464-42CE-8B62-71CF67A0EC78}"/>
                  </a:ext>
                </a:extLst>
              </p:cNvPr>
              <p:cNvSpPr txBox="1"/>
              <p:nvPr/>
            </p:nvSpPr>
            <p:spPr>
              <a:xfrm>
                <a:off x="687921" y="1449923"/>
                <a:ext cx="2772000" cy="86177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685800">
                  <a:defRPr/>
                </a:pPr>
                <a:r>
                  <a:rPr lang="en-US" b="1" kern="0" dirty="0" smtClean="0">
                    <a:solidFill>
                      <a:schemeClr val="accent3"/>
                    </a:solidFill>
                  </a:rPr>
                  <a:t>Consultation client</a:t>
                </a:r>
                <a:endParaRPr lang="en-US" b="1" kern="0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xmlns="" id="{8D4B4948-3D4D-4AC1-A221-D38E457F5278}"/>
                </a:ext>
              </a:extLst>
            </p:cNvPr>
            <p:cNvSpPr/>
            <p:nvPr/>
          </p:nvSpPr>
          <p:spPr>
            <a:xfrm>
              <a:off x="1763485" y="3139535"/>
              <a:ext cx="508313" cy="923330"/>
            </a:xfrm>
            <a:prstGeom prst="parallelogram">
              <a:avLst>
                <a:gd name="adj" fmla="val 5827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135C726E-9AD0-4A9C-83C9-2C759E41707D}"/>
                </a:ext>
              </a:extLst>
            </p:cNvPr>
            <p:cNvSpPr txBox="1"/>
            <p:nvPr/>
          </p:nvSpPr>
          <p:spPr>
            <a:xfrm>
              <a:off x="887762" y="2852149"/>
              <a:ext cx="115066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3"/>
                  </a:solidFill>
                </a:rPr>
                <a:t>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FF23A56E-9466-4C48-AC25-570D5CC57C2A}"/>
              </a:ext>
            </a:extLst>
          </p:cNvPr>
          <p:cNvGrpSpPr/>
          <p:nvPr/>
        </p:nvGrpSpPr>
        <p:grpSpPr>
          <a:xfrm>
            <a:off x="4574487" y="3131122"/>
            <a:ext cx="3615512" cy="1574157"/>
            <a:chOff x="887762" y="2852149"/>
            <a:chExt cx="4820682" cy="2098876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9EDFD0E0-237B-4028-9341-D7850FFAB1EF}"/>
                </a:ext>
              </a:extLst>
            </p:cNvPr>
            <p:cNvGrpSpPr/>
            <p:nvPr/>
          </p:nvGrpSpPr>
          <p:grpSpPr>
            <a:xfrm>
              <a:off x="2268582" y="3098717"/>
              <a:ext cx="3439862" cy="1852308"/>
              <a:chOff x="684382" y="1634588"/>
              <a:chExt cx="3783849" cy="1852308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098DF21C-1FA6-4AEA-98ED-C6E899DA5F4F}"/>
                  </a:ext>
                </a:extLst>
              </p:cNvPr>
              <p:cNvSpPr txBox="1"/>
              <p:nvPr/>
            </p:nvSpPr>
            <p:spPr>
              <a:xfrm>
                <a:off x="684382" y="2132678"/>
                <a:ext cx="3783849" cy="135421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685800">
                  <a:defRPr/>
                </a:pP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Choix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du client de completer par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ses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autres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établissements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et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ce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faisant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de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partager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ces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informations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avec son </a:t>
                </a:r>
                <a:r>
                  <a:rPr lang="en-US" sz="1200" kern="0" dirty="0" err="1" smtClean="0">
                    <a:solidFill>
                      <a:sysClr val="windowText" lastClr="000000"/>
                    </a:solidFill>
                  </a:rPr>
                  <a:t>Banquier</a:t>
                </a:r>
                <a:r>
                  <a:rPr lang="en-US" sz="1200" kern="0" dirty="0" smtClean="0">
                    <a:solidFill>
                      <a:sysClr val="windowText" lastClr="000000"/>
                    </a:solidFill>
                  </a:rPr>
                  <a:t> Privé</a:t>
                </a:r>
                <a:endParaRPr lang="en-US" sz="1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D4C9A39A-7E09-40D4-89ED-0382A8B950F9}"/>
                  </a:ext>
                </a:extLst>
              </p:cNvPr>
              <p:cNvSpPr txBox="1"/>
              <p:nvPr/>
            </p:nvSpPr>
            <p:spPr>
              <a:xfrm>
                <a:off x="687921" y="1634588"/>
                <a:ext cx="2772000" cy="49244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685800">
                  <a:defRPr/>
                </a:pPr>
                <a:r>
                  <a:rPr lang="en-US" b="1" kern="0" dirty="0" err="1" smtClean="0">
                    <a:solidFill>
                      <a:schemeClr val="accent4"/>
                    </a:solidFill>
                  </a:rPr>
                  <a:t>Agrégation</a:t>
                </a:r>
                <a:endParaRPr lang="en-US" b="1" kern="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xmlns="" id="{32FA9B5B-3051-49DB-AEB4-FD9426247CFA}"/>
                </a:ext>
              </a:extLst>
            </p:cNvPr>
            <p:cNvSpPr/>
            <p:nvPr/>
          </p:nvSpPr>
          <p:spPr>
            <a:xfrm>
              <a:off x="1763485" y="3139535"/>
              <a:ext cx="508313" cy="923330"/>
            </a:xfrm>
            <a:prstGeom prst="parallelogram">
              <a:avLst>
                <a:gd name="adj" fmla="val 5827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BE9D0F53-9ABD-4537-8797-2D511FB6A09C}"/>
                </a:ext>
              </a:extLst>
            </p:cNvPr>
            <p:cNvSpPr txBox="1"/>
            <p:nvPr/>
          </p:nvSpPr>
          <p:spPr>
            <a:xfrm>
              <a:off x="887762" y="2852149"/>
              <a:ext cx="115066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b="1" dirty="0" smtClean="0">
                  <a:solidFill>
                    <a:schemeClr val="accent4"/>
                  </a:solidFill>
                </a:rPr>
                <a:t>5</a:t>
              </a:r>
              <a:endParaRPr lang="en-US" sz="6600" b="1" dirty="0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715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Focus étape </a:t>
            </a:r>
            <a:r>
              <a:rPr lang="fr-FR" dirty="0" smtClean="0"/>
              <a:t>1 </a:t>
            </a:r>
            <a:r>
              <a:rPr lang="fr-FR" dirty="0" smtClean="0"/>
              <a:t>: </a:t>
            </a:r>
            <a:r>
              <a:rPr lang="en-US" dirty="0" err="1"/>
              <a:t>Décision</a:t>
            </a:r>
            <a:r>
              <a:rPr lang="en-US" dirty="0"/>
              <a:t> de la </a:t>
            </a:r>
            <a:r>
              <a:rPr lang="en-US" dirty="0" err="1"/>
              <a:t>Caisse</a:t>
            </a:r>
            <a:r>
              <a:rPr lang="en-US" dirty="0"/>
              <a:t> par le </a:t>
            </a:r>
            <a:r>
              <a:rPr lang="en-US" dirty="0" err="1"/>
              <a:t>Banquier</a:t>
            </a:r>
            <a:r>
              <a:rPr lang="en-US" dirty="0"/>
              <a:t> </a:t>
            </a:r>
            <a:r>
              <a:rPr lang="en-US" dirty="0" err="1" smtClean="0"/>
              <a:t>Privé</a:t>
            </a:r>
            <a:r>
              <a:rPr lang="en-US" dirty="0" smtClean="0"/>
              <a:t> </a:t>
            </a:r>
            <a:r>
              <a:rPr lang="en-US" dirty="0" err="1" smtClean="0"/>
              <a:t>d’ouvrir</a:t>
            </a:r>
            <a:r>
              <a:rPr lang="en-US" dirty="0" smtClean="0"/>
              <a:t> le service au client et </a:t>
            </a:r>
            <a:r>
              <a:rPr lang="en-US" dirty="0" err="1" smtClean="0"/>
              <a:t>recueil</a:t>
            </a:r>
            <a:r>
              <a:rPr lang="en-US" dirty="0" smtClean="0"/>
              <a:t> du </a:t>
            </a:r>
            <a:r>
              <a:rPr lang="en-US" dirty="0" err="1" smtClean="0"/>
              <a:t>consentement</a:t>
            </a:r>
            <a:r>
              <a:rPr lang="en-US" kern="0" dirty="0">
                <a:solidFill>
                  <a:schemeClr val="accent5"/>
                </a:solidFill>
              </a:rPr>
              <a:t/>
            </a:r>
            <a:br>
              <a:rPr lang="en-US" kern="0" dirty="0">
                <a:solidFill>
                  <a:schemeClr val="accent5"/>
                </a:solidFill>
              </a:rPr>
            </a:b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83568" y="915566"/>
            <a:ext cx="8050697" cy="316440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Rappel : </a:t>
            </a:r>
          </a:p>
          <a:p>
            <a:pPr marL="463550" lvl="2" indent="-285750">
              <a:buFont typeface="Arial" panose="020B0604020202020204" pitchFamily="34" charset="0"/>
              <a:buChar char="•"/>
            </a:pPr>
            <a:r>
              <a:rPr lang="fr-FR" b="1" dirty="0"/>
              <a:t>L</a:t>
            </a:r>
            <a:r>
              <a:rPr lang="fr-FR" b="1" dirty="0" smtClean="0"/>
              <a:t>e service MONEYPITCH s’adresse aux clients particuliers titulaires d’au moins un compte de dépôt individuel, majeurs capables et majeurs protégés </a:t>
            </a:r>
            <a:r>
              <a:rPr lang="fr-FR" dirty="0" smtClean="0"/>
              <a:t>(pour autant que le régime de protection le permet)</a:t>
            </a:r>
          </a:p>
          <a:p>
            <a:pPr marL="463550" lvl="2" indent="-285750">
              <a:buFont typeface="Arial" panose="020B0604020202020204" pitchFamily="34" charset="0"/>
              <a:buChar char="•"/>
            </a:pPr>
            <a:r>
              <a:rPr lang="fr-FR" dirty="0" smtClean="0"/>
              <a:t>L’ouverture du service se fait par le Banquier Privé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u="sng" dirty="0" smtClean="0"/>
              <a:t>La mise à disposition du service doit se faire en face en face</a:t>
            </a:r>
          </a:p>
          <a:p>
            <a:pPr marL="463550" lvl="2" indent="-285750">
              <a:buFont typeface="Arial" panose="020B0604020202020204" pitchFamily="34" charset="0"/>
              <a:buChar char="•"/>
            </a:pPr>
            <a:r>
              <a:rPr lang="fr-FR" dirty="0"/>
              <a:t>Etape </a:t>
            </a:r>
            <a:r>
              <a:rPr lang="fr-FR" dirty="0" smtClean="0"/>
              <a:t>1 </a:t>
            </a:r>
            <a:r>
              <a:rPr lang="fr-FR" dirty="0"/>
              <a:t>: </a:t>
            </a:r>
            <a:r>
              <a:rPr lang="fr-FR" b="1" dirty="0" smtClean="0"/>
              <a:t>Pour être </a:t>
            </a:r>
            <a:r>
              <a:rPr lang="fr-FR" b="1" dirty="0"/>
              <a:t>conforme </a:t>
            </a:r>
            <a:r>
              <a:rPr lang="fr-FR" b="1" dirty="0" smtClean="0"/>
              <a:t>avec la </a:t>
            </a:r>
            <a:r>
              <a:rPr lang="fr-FR" b="1" dirty="0"/>
              <a:t>réglementation </a:t>
            </a:r>
            <a:r>
              <a:rPr lang="fr-FR" b="1" dirty="0" smtClean="0"/>
              <a:t>GDPR, </a:t>
            </a:r>
            <a:r>
              <a:rPr lang="fr-FR" b="1" dirty="0"/>
              <a:t>il est impératif </a:t>
            </a:r>
            <a:r>
              <a:rPr lang="fr-FR" b="1" dirty="0" smtClean="0"/>
              <a:t>préalablement </a:t>
            </a:r>
            <a:r>
              <a:rPr lang="fr-FR" b="1" dirty="0"/>
              <a:t>de </a:t>
            </a:r>
            <a:r>
              <a:rPr lang="fr-FR" b="1" dirty="0" smtClean="0"/>
              <a:t>recueillir </a:t>
            </a:r>
            <a:r>
              <a:rPr lang="fr-FR" b="1" dirty="0"/>
              <a:t>le consentement express </a:t>
            </a:r>
            <a:r>
              <a:rPr lang="fr-FR" b="1" dirty="0" smtClean="0"/>
              <a:t>du client </a:t>
            </a:r>
          </a:p>
          <a:p>
            <a:pPr marL="820737" lvl="3" indent="-285750"/>
            <a:r>
              <a:rPr lang="fr-FR" dirty="0" err="1" smtClean="0"/>
              <a:t>Cf</a:t>
            </a:r>
            <a:r>
              <a:rPr lang="fr-FR" dirty="0" smtClean="0"/>
              <a:t> en annexe – le Recueil </a:t>
            </a:r>
            <a:r>
              <a:rPr lang="fr-FR" dirty="0"/>
              <a:t>du consentement </a:t>
            </a:r>
            <a:r>
              <a:rPr lang="fr-FR" dirty="0" smtClean="0"/>
              <a:t>: </a:t>
            </a:r>
            <a:endParaRPr lang="fr-FR" dirty="0"/>
          </a:p>
          <a:p>
            <a:pPr marL="820737" lvl="3" indent="-285750"/>
            <a:r>
              <a:rPr lang="fr-FR" dirty="0" smtClean="0"/>
              <a:t>Est un support </a:t>
            </a:r>
            <a:r>
              <a:rPr lang="fr-FR" dirty="0"/>
              <a:t>papier à faire signer au client </a:t>
            </a:r>
          </a:p>
          <a:p>
            <a:pPr marL="820737" lvl="3" indent="-285750"/>
            <a:r>
              <a:rPr lang="fr-FR" dirty="0" smtClean="0"/>
              <a:t>Il doit </a:t>
            </a:r>
            <a:r>
              <a:rPr lang="fr-FR" dirty="0"/>
              <a:t>être </a:t>
            </a:r>
            <a:r>
              <a:rPr lang="fr-FR" dirty="0" smtClean="0"/>
              <a:t>archivé, en GED, avec un contrôle </a:t>
            </a:r>
            <a:r>
              <a:rPr lang="fr-FR" dirty="0"/>
              <a:t>de 2</a:t>
            </a:r>
            <a:r>
              <a:rPr lang="fr-FR" baseline="30000" dirty="0"/>
              <a:t>nd</a:t>
            </a:r>
            <a:r>
              <a:rPr lang="fr-FR" dirty="0"/>
              <a:t> niveau entre le marché et la </a:t>
            </a:r>
            <a:r>
              <a:rPr lang="fr-FR" dirty="0" smtClean="0"/>
              <a:t>conformité de l’établissement </a:t>
            </a:r>
            <a:r>
              <a:rPr lang="fr-FR" dirty="0"/>
              <a:t>le cas </a:t>
            </a:r>
            <a:r>
              <a:rPr lang="fr-FR" dirty="0" smtClean="0"/>
              <a:t>échéant</a:t>
            </a:r>
            <a:endParaRPr lang="fr-FR" dirty="0"/>
          </a:p>
          <a:p>
            <a:pPr marL="463550" lvl="2" indent="-285750">
              <a:buFont typeface="Arial" panose="020B0604020202020204" pitchFamily="34" charset="0"/>
              <a:buChar char="•"/>
            </a:pPr>
            <a:r>
              <a:rPr lang="fr-FR" dirty="0" smtClean="0"/>
              <a:t>Etape 2 : envoi du mail d’ouverture du service par le banquier privé à son client </a:t>
            </a:r>
          </a:p>
          <a:p>
            <a:pPr marL="463550" lvl="2" indent="-285750">
              <a:buFont typeface="Arial" panose="020B0604020202020204" pitchFamily="34" charset="0"/>
              <a:buChar char="•"/>
            </a:pPr>
            <a:r>
              <a:rPr lang="fr-FR" dirty="0" smtClean="0"/>
              <a:t>Etape 3 : signature des Conditions générales d’utilisation par le client </a:t>
            </a:r>
          </a:p>
          <a:p>
            <a:pPr marL="820737" lvl="3" indent="-285750"/>
            <a:r>
              <a:rPr lang="fr-FR" dirty="0" smtClean="0"/>
              <a:t>Les CGU sont personnalisées par établissement</a:t>
            </a:r>
          </a:p>
          <a:p>
            <a:pPr marL="820737" lvl="3" indent="-285750"/>
            <a:r>
              <a:rPr lang="fr-FR" dirty="0" smtClean="0"/>
              <a:t>L’administrateur de l’outil est responsable dans son suivi de mettre à jour les mentions légales avec HARVEST en cas de changement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3</a:t>
            </a:fld>
            <a:endParaRPr lang="fr-FR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22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Focus étape 1 : </a:t>
            </a:r>
            <a:r>
              <a:rPr lang="en-US" dirty="0" err="1"/>
              <a:t>Décision</a:t>
            </a:r>
            <a:r>
              <a:rPr lang="en-US" dirty="0"/>
              <a:t> de la </a:t>
            </a:r>
            <a:r>
              <a:rPr lang="en-US" dirty="0" err="1"/>
              <a:t>Caisse</a:t>
            </a:r>
            <a:r>
              <a:rPr lang="en-US" dirty="0"/>
              <a:t> par le </a:t>
            </a:r>
            <a:r>
              <a:rPr lang="en-US" dirty="0" err="1"/>
              <a:t>Banquier</a:t>
            </a:r>
            <a:r>
              <a:rPr lang="en-US" dirty="0"/>
              <a:t> </a:t>
            </a:r>
            <a:r>
              <a:rPr lang="en-US" dirty="0" err="1"/>
              <a:t>Privé</a:t>
            </a:r>
            <a:r>
              <a:rPr lang="en-US" dirty="0"/>
              <a:t> </a:t>
            </a:r>
            <a:r>
              <a:rPr lang="en-US" dirty="0" err="1"/>
              <a:t>d’ouvrir</a:t>
            </a:r>
            <a:r>
              <a:rPr lang="en-US" dirty="0"/>
              <a:t> le service au client et </a:t>
            </a:r>
            <a:r>
              <a:rPr lang="en-US" dirty="0" err="1"/>
              <a:t>recueil</a:t>
            </a:r>
            <a:r>
              <a:rPr lang="en-US" dirty="0"/>
              <a:t> du </a:t>
            </a:r>
            <a:r>
              <a:rPr lang="en-US" dirty="0" err="1"/>
              <a:t>consentement</a:t>
            </a:r>
            <a:r>
              <a:rPr lang="en-US" kern="0" dirty="0">
                <a:solidFill>
                  <a:schemeClr val="accent5"/>
                </a:solidFill>
              </a:rPr>
              <a:t/>
            </a:r>
            <a:br>
              <a:rPr lang="en-US" kern="0" dirty="0">
                <a:solidFill>
                  <a:schemeClr val="accent5"/>
                </a:solidFill>
              </a:rPr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A098AD-A29A-472F-9583-774CD0631ACC}" type="slidenum">
              <a:rPr lang="fr-FR" altLang="fr-FR" smtClean="0">
                <a:solidFill>
                  <a:srgbClr val="000000">
                    <a:tint val="75000"/>
                  </a:srgbClr>
                </a:solidFill>
              </a:rPr>
              <a:pPr/>
              <a:t>4</a:t>
            </a:fld>
            <a:endParaRPr lang="fr-FR" altLang="fr-F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22032" y="843558"/>
            <a:ext cx="8301404" cy="3443288"/>
          </a:xfrm>
        </p:spPr>
        <p:txBody>
          <a:bodyPr/>
          <a:lstStyle/>
          <a:p>
            <a:pPr indent="-285750">
              <a:lnSpc>
                <a:spcPct val="90000"/>
              </a:lnSpc>
              <a:buChar char="•"/>
            </a:pPr>
            <a:r>
              <a:rPr lang="fr-FR" sz="1100" dirty="0">
                <a:solidFill>
                  <a:schemeClr val="tx1"/>
                </a:solidFill>
              </a:rPr>
              <a:t>Le recueil du consentement se fait via le formulaire de mise en service</a:t>
            </a:r>
          </a:p>
          <a:p>
            <a:pPr indent="-285750">
              <a:lnSpc>
                <a:spcPct val="90000"/>
              </a:lnSpc>
              <a:buChar char="•"/>
            </a:pPr>
            <a:r>
              <a:rPr lang="fr-FR" sz="1100" dirty="0">
                <a:solidFill>
                  <a:schemeClr val="tx1"/>
                </a:solidFill>
              </a:rPr>
              <a:t>Ce formulaire sera personnalisé par les éditiques propres à chaque CE</a:t>
            </a:r>
            <a:endParaRPr lang="fr-FR" sz="1100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8" t="21016" r="26918" b="7766"/>
          <a:stretch/>
        </p:blipFill>
        <p:spPr bwMode="auto">
          <a:xfrm>
            <a:off x="1907704" y="1203598"/>
            <a:ext cx="3528392" cy="385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87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Focus étape 2 : Rôle du Banquier </a:t>
            </a:r>
            <a:r>
              <a:rPr lang="fr-FR" dirty="0" smtClean="0"/>
              <a:t>Privé</a:t>
            </a:r>
            <a:br>
              <a:rPr lang="fr-FR" dirty="0" smtClean="0"/>
            </a:br>
            <a:r>
              <a:rPr lang="en-US" dirty="0" err="1" smtClean="0"/>
              <a:t>Ouverture</a:t>
            </a:r>
            <a:r>
              <a:rPr lang="en-US" dirty="0" smtClean="0"/>
              <a:t> </a:t>
            </a:r>
            <a:r>
              <a:rPr lang="en-US" dirty="0" smtClean="0"/>
              <a:t>du service par </a:t>
            </a:r>
            <a:r>
              <a:rPr lang="en-US" dirty="0" smtClean="0"/>
              <a:t>le </a:t>
            </a:r>
            <a:r>
              <a:rPr lang="en-US" dirty="0" err="1" smtClean="0"/>
              <a:t>Banquier</a:t>
            </a:r>
            <a:r>
              <a:rPr lang="en-US" dirty="0" smtClean="0"/>
              <a:t> </a:t>
            </a:r>
            <a:r>
              <a:rPr lang="en-US" dirty="0" err="1" smtClean="0"/>
              <a:t>Privé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face à face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5</a:t>
            </a:fld>
            <a:endParaRPr lang="fr-FR" dirty="0" smtClean="0">
              <a:solidFill>
                <a:schemeClr val="tx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816" y="885522"/>
            <a:ext cx="5861651" cy="419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1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Focus étape 2 : Rôle du Banquier Privé</a:t>
            </a:r>
            <a:br>
              <a:rPr lang="fr-FR" dirty="0"/>
            </a:br>
            <a:r>
              <a:rPr lang="en-US" dirty="0" err="1"/>
              <a:t>Ouverture</a:t>
            </a:r>
            <a:r>
              <a:rPr lang="en-US" dirty="0"/>
              <a:t> </a:t>
            </a:r>
            <a:r>
              <a:rPr lang="en-US" dirty="0" smtClean="0"/>
              <a:t>du service par </a:t>
            </a:r>
            <a:r>
              <a:rPr lang="en-US" dirty="0"/>
              <a:t>le </a:t>
            </a:r>
            <a:r>
              <a:rPr lang="en-US" dirty="0" err="1"/>
              <a:t>Banquier</a:t>
            </a:r>
            <a:r>
              <a:rPr lang="en-US" dirty="0"/>
              <a:t> </a:t>
            </a:r>
            <a:r>
              <a:rPr lang="en-US" dirty="0" err="1" smtClean="0"/>
              <a:t>Privé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face à face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6</a:t>
            </a:fld>
            <a:endParaRPr lang="fr-FR" dirty="0" smtClean="0">
              <a:solidFill>
                <a:schemeClr val="tx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111" y="891038"/>
            <a:ext cx="5624543" cy="3867212"/>
          </a:xfrm>
          <a:prstGeom prst="rect">
            <a:avLst/>
          </a:prstGeom>
        </p:spPr>
      </p:pic>
      <p:sp>
        <p:nvSpPr>
          <p:cNvPr id="2" name="Flèche droite 1"/>
          <p:cNvSpPr/>
          <p:nvPr/>
        </p:nvSpPr>
        <p:spPr>
          <a:xfrm>
            <a:off x="1560576" y="2517648"/>
            <a:ext cx="560832" cy="14630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lèche droite 9"/>
          <p:cNvSpPr/>
          <p:nvPr/>
        </p:nvSpPr>
        <p:spPr>
          <a:xfrm>
            <a:off x="1560576" y="2871216"/>
            <a:ext cx="560832" cy="14630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lèche droite 10"/>
          <p:cNvSpPr/>
          <p:nvPr/>
        </p:nvSpPr>
        <p:spPr>
          <a:xfrm>
            <a:off x="1560576" y="4248912"/>
            <a:ext cx="560832" cy="14630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lèche droite 11"/>
          <p:cNvSpPr/>
          <p:nvPr/>
        </p:nvSpPr>
        <p:spPr>
          <a:xfrm rot="10800000">
            <a:off x="7909584" y="2282339"/>
            <a:ext cx="560832" cy="14630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5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Focus étape 2 : Rôle du Banquier Privé</a:t>
            </a:r>
            <a:br>
              <a:rPr lang="fr-FR" dirty="0"/>
            </a:br>
            <a:r>
              <a:rPr lang="en-US" dirty="0" err="1"/>
              <a:t>Ouverture</a:t>
            </a:r>
            <a:r>
              <a:rPr lang="en-US" dirty="0"/>
              <a:t> du service par le </a:t>
            </a:r>
            <a:r>
              <a:rPr lang="en-US" dirty="0" err="1"/>
              <a:t>Banquier</a:t>
            </a:r>
            <a:r>
              <a:rPr lang="en-US" dirty="0"/>
              <a:t> </a:t>
            </a:r>
            <a:r>
              <a:rPr lang="en-US" dirty="0" err="1"/>
              <a:t>Privé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face à face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7</a:t>
            </a:fld>
            <a:endParaRPr lang="fr-FR" dirty="0" smtClean="0">
              <a:solidFill>
                <a:schemeClr val="tx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903192"/>
            <a:ext cx="5522586" cy="397817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236296" y="2418429"/>
            <a:ext cx="1298448" cy="1277273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Décision</a:t>
            </a:r>
            <a:r>
              <a:rPr lang="en-US" sz="1100" dirty="0" smtClean="0"/>
              <a:t> du </a:t>
            </a:r>
            <a:r>
              <a:rPr lang="en-US" sz="1100" dirty="0" err="1" smtClean="0"/>
              <a:t>Banquier</a:t>
            </a:r>
            <a:r>
              <a:rPr lang="en-US" sz="1100" dirty="0" smtClean="0"/>
              <a:t> </a:t>
            </a:r>
            <a:r>
              <a:rPr lang="en-US" sz="1100" dirty="0" err="1" smtClean="0"/>
              <a:t>privé</a:t>
            </a:r>
            <a:r>
              <a:rPr lang="en-US" sz="1100" dirty="0" smtClean="0"/>
              <a:t> de la </a:t>
            </a:r>
            <a:r>
              <a:rPr lang="en-US" sz="1100" dirty="0" err="1" smtClean="0"/>
              <a:t>mise</a:t>
            </a:r>
            <a:r>
              <a:rPr lang="en-US" sz="1100" dirty="0" smtClean="0"/>
              <a:t> à disposition du service MONEYPITCH à son client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71829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Focus étape 2 : Rôle du Banquier Privé</a:t>
            </a:r>
            <a:br>
              <a:rPr lang="fr-FR" dirty="0"/>
            </a:br>
            <a:r>
              <a:rPr lang="en-US" dirty="0" err="1"/>
              <a:t>Ouverture</a:t>
            </a:r>
            <a:r>
              <a:rPr lang="en-US" dirty="0"/>
              <a:t> du service par le </a:t>
            </a:r>
            <a:r>
              <a:rPr lang="en-US" dirty="0" err="1"/>
              <a:t>Banquier</a:t>
            </a:r>
            <a:r>
              <a:rPr lang="en-US" dirty="0"/>
              <a:t> </a:t>
            </a:r>
            <a:r>
              <a:rPr lang="en-US" dirty="0" err="1"/>
              <a:t>Privé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face à face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8</a:t>
            </a:fld>
            <a:endParaRPr lang="fr-FR" dirty="0" smtClean="0">
              <a:solidFill>
                <a:schemeClr val="tx1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960418"/>
            <a:ext cx="6299695" cy="4061162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7345468" y="2113568"/>
            <a:ext cx="1635020" cy="93871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 smtClean="0"/>
              <a:t>Envoi du mail de mise à disposition du service MONEYPITCH au client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79042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Focus </a:t>
            </a:r>
            <a:r>
              <a:rPr lang="en-US" dirty="0" err="1" smtClean="0"/>
              <a:t>étape</a:t>
            </a:r>
            <a:r>
              <a:rPr lang="en-US" dirty="0" smtClean="0"/>
              <a:t> 3 : Acceptation du service par le client </a:t>
            </a:r>
            <a:r>
              <a:rPr lang="en-US" dirty="0" err="1" smtClean="0"/>
              <a:t>en</a:t>
            </a:r>
            <a:r>
              <a:rPr lang="en-US" dirty="0" smtClean="0"/>
              <a:t> face à face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9</a:t>
            </a:fld>
            <a:endParaRPr lang="fr-FR" dirty="0" smtClean="0">
              <a:solidFill>
                <a:schemeClr val="tx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1105515"/>
            <a:ext cx="6673125" cy="383716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2960" y="1597152"/>
            <a:ext cx="3102864" cy="33455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7601712" y="3147814"/>
            <a:ext cx="1298448" cy="12234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050" dirty="0" err="1" smtClean="0"/>
              <a:t>Texte</a:t>
            </a:r>
            <a:r>
              <a:rPr lang="en-US" sz="1050" dirty="0" smtClean="0"/>
              <a:t>, </a:t>
            </a:r>
            <a:r>
              <a:rPr lang="en-US" sz="1050" dirty="0" err="1" smtClean="0"/>
              <a:t>couleurs</a:t>
            </a:r>
            <a:r>
              <a:rPr lang="en-US" sz="1050" dirty="0" smtClean="0"/>
              <a:t>, logos, mentions… </a:t>
            </a:r>
            <a:r>
              <a:rPr lang="en-US" sz="1050" dirty="0" err="1" smtClean="0"/>
              <a:t>entièrement</a:t>
            </a:r>
            <a:r>
              <a:rPr lang="en-US" sz="1050" dirty="0" smtClean="0"/>
              <a:t> </a:t>
            </a:r>
            <a:r>
              <a:rPr lang="en-US" sz="1050" dirty="0" err="1" smtClean="0"/>
              <a:t>personnalisable</a:t>
            </a:r>
            <a:r>
              <a:rPr lang="en-US" sz="1050" dirty="0" smtClean="0"/>
              <a:t> par </a:t>
            </a:r>
            <a:r>
              <a:rPr lang="en-US" sz="1050" dirty="0" err="1" smtClean="0"/>
              <a:t>établissement</a:t>
            </a:r>
            <a:endParaRPr lang="en-US" sz="1050" dirty="0"/>
          </a:p>
        </p:txBody>
      </p:sp>
      <p:sp>
        <p:nvSpPr>
          <p:cNvPr id="10" name="ZoneTexte 9"/>
          <p:cNvSpPr txBox="1"/>
          <p:nvPr/>
        </p:nvSpPr>
        <p:spPr>
          <a:xfrm>
            <a:off x="7645110" y="1402158"/>
            <a:ext cx="1298448" cy="93871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err="1" smtClean="0"/>
              <a:t>Réception</a:t>
            </a:r>
            <a:r>
              <a:rPr lang="en-US" sz="1100" dirty="0" smtClean="0"/>
              <a:t> du mail de </a:t>
            </a:r>
            <a:r>
              <a:rPr lang="en-US" sz="1100" dirty="0" err="1" smtClean="0"/>
              <a:t>mise</a:t>
            </a:r>
            <a:r>
              <a:rPr lang="en-US" sz="1100" dirty="0" smtClean="0"/>
              <a:t> à disposition du service par le client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34134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Focus </a:t>
            </a:r>
            <a:r>
              <a:rPr lang="en-US" dirty="0" err="1"/>
              <a:t>étape</a:t>
            </a:r>
            <a:r>
              <a:rPr lang="en-US" dirty="0"/>
              <a:t> 3 : Acceptation </a:t>
            </a:r>
            <a:r>
              <a:rPr lang="en-US" dirty="0" smtClean="0"/>
              <a:t>du service par </a:t>
            </a:r>
            <a:r>
              <a:rPr lang="en-US" dirty="0"/>
              <a:t>le </a:t>
            </a:r>
            <a:r>
              <a:rPr lang="en-US" dirty="0" smtClean="0"/>
              <a:t>client </a:t>
            </a:r>
            <a:r>
              <a:rPr lang="en-US" dirty="0" err="1" smtClean="0"/>
              <a:t>en</a:t>
            </a:r>
            <a:r>
              <a:rPr lang="en-US" dirty="0" smtClean="0"/>
              <a:t> face à face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10</a:t>
            </a:fld>
            <a:endParaRPr lang="fr-FR" dirty="0" smtClean="0">
              <a:solidFill>
                <a:schemeClr val="tx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927" y="1029824"/>
            <a:ext cx="5043433" cy="405017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891552" y="2144130"/>
            <a:ext cx="1298448" cy="76944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err="1" smtClean="0"/>
              <a:t>Création</a:t>
            </a:r>
            <a:r>
              <a:rPr lang="en-US" sz="1100" dirty="0" smtClean="0"/>
              <a:t> du </a:t>
            </a:r>
            <a:r>
              <a:rPr lang="en-US" sz="1100" dirty="0" err="1" smtClean="0"/>
              <a:t>compte</a:t>
            </a:r>
            <a:r>
              <a:rPr lang="en-US" sz="1100" dirty="0" smtClean="0"/>
              <a:t> MONEYPTICH par le client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15975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2" t="19089" r="21870" b="6693"/>
          <a:stretch/>
        </p:blipFill>
        <p:spPr bwMode="auto">
          <a:xfrm>
            <a:off x="579552" y="1032223"/>
            <a:ext cx="4333698" cy="3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Focus </a:t>
            </a:r>
            <a:r>
              <a:rPr lang="en-US" dirty="0" err="1"/>
              <a:t>étape</a:t>
            </a:r>
            <a:r>
              <a:rPr lang="en-US" dirty="0"/>
              <a:t> 3 : Acceptation du service par le client </a:t>
            </a:r>
            <a:r>
              <a:rPr lang="en-US" dirty="0" err="1"/>
              <a:t>en</a:t>
            </a:r>
            <a:r>
              <a:rPr lang="en-US" dirty="0"/>
              <a:t> face à face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11</a:t>
            </a:fld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3568" y="1707654"/>
            <a:ext cx="3970939" cy="22216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/>
              <a:t>CGU par </a:t>
            </a:r>
            <a:r>
              <a:rPr lang="en-US" dirty="0" err="1" smtClean="0"/>
              <a:t>Caisse</a:t>
            </a:r>
            <a:r>
              <a:rPr lang="en-US" dirty="0" smtClean="0"/>
              <a:t> à la main de </a:t>
            </a:r>
            <a:r>
              <a:rPr lang="en-US" dirty="0" err="1" smtClean="0"/>
              <a:t>l’établissement</a:t>
            </a:r>
            <a:endParaRPr lang="en-US" dirty="0"/>
          </a:p>
        </p:txBody>
      </p:sp>
      <p:sp>
        <p:nvSpPr>
          <p:cNvPr id="9" name="ZoneTexte 8"/>
          <p:cNvSpPr txBox="1"/>
          <p:nvPr/>
        </p:nvSpPr>
        <p:spPr>
          <a:xfrm>
            <a:off x="6891552" y="2144130"/>
            <a:ext cx="1298448" cy="110799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/>
              <a:t>Validation des Conditions </a:t>
            </a:r>
            <a:r>
              <a:rPr lang="en-US" sz="1100" dirty="0" err="1" smtClean="0"/>
              <a:t>Générales</a:t>
            </a:r>
            <a:r>
              <a:rPr lang="en-US" sz="1100" dirty="0" smtClean="0"/>
              <a:t> </a:t>
            </a:r>
            <a:r>
              <a:rPr lang="en-US" sz="1100" dirty="0" err="1" smtClean="0"/>
              <a:t>d’utilisation</a:t>
            </a:r>
            <a:r>
              <a:rPr lang="en-US" sz="1100" dirty="0" smtClean="0"/>
              <a:t> de MONEYPITCH par le client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8658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Focus </a:t>
            </a:r>
            <a:r>
              <a:rPr lang="en-US" dirty="0" err="1"/>
              <a:t>étape</a:t>
            </a:r>
            <a:r>
              <a:rPr lang="en-US" dirty="0"/>
              <a:t> 3 : Acceptation par le client </a:t>
            </a:r>
            <a:r>
              <a:rPr lang="en-US" dirty="0" err="1"/>
              <a:t>en</a:t>
            </a:r>
            <a:r>
              <a:rPr lang="en-US" dirty="0"/>
              <a:t> face à face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388352" y="3466053"/>
            <a:ext cx="1298448" cy="93871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err="1" smtClean="0"/>
              <a:t>Nécessité</a:t>
            </a:r>
            <a:r>
              <a:rPr lang="en-US" sz="1100" dirty="0" smtClean="0"/>
              <a:t> de </a:t>
            </a:r>
            <a:r>
              <a:rPr lang="en-US" sz="1100" dirty="0" err="1" smtClean="0"/>
              <a:t>scroller</a:t>
            </a:r>
            <a:r>
              <a:rPr lang="en-US" sz="1100" dirty="0" smtClean="0"/>
              <a:t> pour </a:t>
            </a:r>
            <a:r>
              <a:rPr lang="en-US" sz="1100" dirty="0" err="1" smtClean="0"/>
              <a:t>accéder</a:t>
            </a:r>
            <a:r>
              <a:rPr lang="en-US" sz="1100" dirty="0" smtClean="0"/>
              <a:t> au bouton de validation</a:t>
            </a:r>
            <a:endParaRPr lang="en-US" sz="1100" dirty="0"/>
          </a:p>
        </p:txBody>
      </p:sp>
      <p:sp>
        <p:nvSpPr>
          <p:cNvPr id="8" name="ZoneTexte 7"/>
          <p:cNvSpPr txBox="1"/>
          <p:nvPr/>
        </p:nvSpPr>
        <p:spPr>
          <a:xfrm>
            <a:off x="7315446" y="1266064"/>
            <a:ext cx="1298448" cy="110799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/>
              <a:t>Validation des Conditions </a:t>
            </a:r>
            <a:r>
              <a:rPr lang="en-US" sz="1100" dirty="0" err="1" smtClean="0"/>
              <a:t>Générales</a:t>
            </a:r>
            <a:r>
              <a:rPr lang="en-US" sz="1100" dirty="0" smtClean="0"/>
              <a:t> </a:t>
            </a:r>
            <a:r>
              <a:rPr lang="en-US" sz="1100" dirty="0" err="1" smtClean="0"/>
              <a:t>d’utilisation</a:t>
            </a:r>
            <a:r>
              <a:rPr lang="en-US" sz="1100" dirty="0" smtClean="0"/>
              <a:t> de MONEYPITCH par le client</a:t>
            </a:r>
            <a:endParaRPr lang="en-US" sz="1100" dirty="0"/>
          </a:p>
        </p:txBody>
      </p:sp>
      <p:grpSp>
        <p:nvGrpSpPr>
          <p:cNvPr id="2" name="Groupe 1"/>
          <p:cNvGrpSpPr/>
          <p:nvPr/>
        </p:nvGrpSpPr>
        <p:grpSpPr>
          <a:xfrm>
            <a:off x="900123" y="771394"/>
            <a:ext cx="4287997" cy="3996444"/>
            <a:chOff x="900123" y="771394"/>
            <a:chExt cx="4287997" cy="3996444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45" t="16269" r="21547" b="7223"/>
            <a:stretch/>
          </p:blipFill>
          <p:spPr bwMode="auto">
            <a:xfrm>
              <a:off x="900123" y="771394"/>
              <a:ext cx="4199317" cy="3672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3"/>
            <a:srcRect t="88486"/>
            <a:stretch/>
          </p:blipFill>
          <p:spPr>
            <a:xfrm>
              <a:off x="971600" y="4443958"/>
              <a:ext cx="4216520" cy="3238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110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</a:t>
            </a:r>
            <a:r>
              <a:rPr lang="en-US" dirty="0" err="1" smtClean="0"/>
              <a:t>étape</a:t>
            </a:r>
            <a:r>
              <a:rPr lang="en-US" dirty="0" smtClean="0"/>
              <a:t>  4 : consultation client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13</a:t>
            </a:fld>
            <a:endParaRPr lang="fr-FR" dirty="0" smtClean="0">
              <a:solidFill>
                <a:schemeClr val="tx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0" y="981595"/>
            <a:ext cx="7046976" cy="369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32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</a:t>
            </a:r>
            <a:r>
              <a:rPr lang="en-US" dirty="0" err="1" smtClean="0"/>
              <a:t>étape</a:t>
            </a:r>
            <a:r>
              <a:rPr lang="en-US" dirty="0" smtClean="0"/>
              <a:t> 5 : </a:t>
            </a:r>
            <a:r>
              <a:rPr lang="en-US" dirty="0" err="1" smtClean="0"/>
              <a:t>agrégation</a:t>
            </a:r>
            <a:r>
              <a:rPr lang="en-US" dirty="0" smtClean="0"/>
              <a:t> des </a:t>
            </a:r>
            <a:r>
              <a:rPr lang="en-US" dirty="0" err="1" smtClean="0"/>
              <a:t>avoirs</a:t>
            </a:r>
            <a:r>
              <a:rPr lang="en-US" dirty="0" smtClean="0"/>
              <a:t> clients 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14</a:t>
            </a:fld>
            <a:endParaRPr lang="fr-FR" dirty="0" smtClean="0">
              <a:solidFill>
                <a:schemeClr val="tx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75" y="1021373"/>
            <a:ext cx="4392917" cy="405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5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</a:t>
            </a:r>
            <a:r>
              <a:rPr lang="en-US" dirty="0" err="1" smtClean="0"/>
              <a:t>étape</a:t>
            </a:r>
            <a:r>
              <a:rPr lang="en-US" dirty="0" smtClean="0"/>
              <a:t> </a:t>
            </a:r>
            <a:r>
              <a:rPr lang="en-US" dirty="0"/>
              <a:t>5 : </a:t>
            </a:r>
            <a:r>
              <a:rPr lang="en-US" dirty="0" err="1"/>
              <a:t>agrégation</a:t>
            </a:r>
            <a:r>
              <a:rPr lang="en-US" dirty="0"/>
              <a:t> des </a:t>
            </a:r>
            <a:r>
              <a:rPr lang="en-US" dirty="0" err="1"/>
              <a:t>avoirs</a:t>
            </a:r>
            <a:r>
              <a:rPr lang="en-US" dirty="0"/>
              <a:t> clients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15</a:t>
            </a:fld>
            <a:endParaRPr lang="fr-FR" dirty="0" smtClean="0">
              <a:solidFill>
                <a:schemeClr val="tx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" y="883604"/>
            <a:ext cx="6749780" cy="419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Retour vision </a:t>
            </a:r>
            <a:r>
              <a:rPr lang="en-US" dirty="0" err="1" smtClean="0"/>
              <a:t>conseiller</a:t>
            </a:r>
            <a:r>
              <a:rPr lang="en-US" dirty="0" smtClean="0"/>
              <a:t> : </a:t>
            </a:r>
            <a:r>
              <a:rPr lang="en-US" dirty="0" err="1" smtClean="0"/>
              <a:t>suivre</a:t>
            </a:r>
            <a:r>
              <a:rPr lang="en-US" dirty="0" smtClean="0"/>
              <a:t> </a:t>
            </a:r>
            <a:r>
              <a:rPr lang="en-US" dirty="0" err="1" smtClean="0"/>
              <a:t>ce</a:t>
            </a:r>
            <a:r>
              <a:rPr lang="en-US" dirty="0" smtClean="0"/>
              <a:t> que fait le client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16</a:t>
            </a:fld>
            <a:endParaRPr lang="fr-FR" dirty="0" smtClean="0">
              <a:solidFill>
                <a:schemeClr val="tx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464" y="1069242"/>
            <a:ext cx="6925056" cy="275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48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Retour vision </a:t>
            </a:r>
            <a:r>
              <a:rPr lang="en-US" dirty="0" err="1" smtClean="0"/>
              <a:t>conseiller</a:t>
            </a:r>
            <a:r>
              <a:rPr lang="en-US" dirty="0" smtClean="0"/>
              <a:t> : </a:t>
            </a:r>
            <a:r>
              <a:rPr lang="en-US" dirty="0" err="1" smtClean="0"/>
              <a:t>prendre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non les </a:t>
            </a:r>
            <a:r>
              <a:rPr lang="en-US" dirty="0" err="1" smtClean="0"/>
              <a:t>données</a:t>
            </a:r>
            <a:r>
              <a:rPr lang="en-US" dirty="0" smtClean="0"/>
              <a:t> clients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3A454D"/>
                </a:solidFill>
                <a:cs typeface="Arial"/>
              </a:rPr>
              <a:t>| </a:t>
            </a:r>
            <a:fld id="{921BD2EC-C418-6944-B0EB-0A4B076273A8}" type="slidenum">
              <a:rPr lang="fr-FR" smtClean="0">
                <a:solidFill>
                  <a:schemeClr val="tx1"/>
                </a:solidFill>
              </a:rPr>
              <a:pPr/>
              <a:t>17</a:t>
            </a:fld>
            <a:endParaRPr lang="fr-FR" dirty="0" smtClean="0">
              <a:solidFill>
                <a:schemeClr val="tx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031556"/>
            <a:ext cx="4948678" cy="391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ANNEXE : RECUEIL CONSENTEMENT CLIENT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A098AD-A29A-472F-9583-774CD0631ACC}" type="slidenum">
              <a:rPr lang="fr-FR" altLang="fr-FR" smtClean="0">
                <a:solidFill>
                  <a:srgbClr val="000000">
                    <a:tint val="75000"/>
                  </a:srgbClr>
                </a:solidFill>
              </a:rPr>
              <a:pPr/>
              <a:t>18</a:t>
            </a:fld>
            <a:endParaRPr lang="fr-FR" altLang="fr-FR">
              <a:solidFill>
                <a:srgbClr val="000000">
                  <a:tint val="75000"/>
                </a:srgbClr>
              </a:solidFill>
            </a:endParaRPr>
          </a:p>
        </p:txBody>
      </p:sp>
      <p:graphicFrame>
        <p:nvGraphicFramePr>
          <p:cNvPr id="8" name="Espace réservé du contenu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1237436"/>
              </p:ext>
            </p:extLst>
          </p:nvPr>
        </p:nvGraphicFramePr>
        <p:xfrm>
          <a:off x="4114800" y="2455863"/>
          <a:ext cx="9144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Document" showAsIcon="1" r:id="rId3" imgW="914400" imgH="792360" progId="Word.Document.12">
                  <p:embed/>
                </p:oleObj>
              </mc:Choice>
              <mc:Fallback>
                <p:oleObj name="Document" showAsIcon="1" r:id="rId3" imgW="914400" imgH="7923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2455863"/>
                        <a:ext cx="914400" cy="79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392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7_blank">
  <a:themeElements>
    <a:clrScheme name="BPCE  -  03-2013">
      <a:dk1>
        <a:srgbClr val="000000"/>
      </a:dk1>
      <a:lt1>
        <a:srgbClr val="FFFFFF"/>
      </a:lt1>
      <a:dk2>
        <a:srgbClr val="581D74"/>
      </a:dk2>
      <a:lt2>
        <a:srgbClr val="948683"/>
      </a:lt2>
      <a:accent1>
        <a:srgbClr val="E3E4E4"/>
      </a:accent1>
      <a:accent2>
        <a:srgbClr val="F6E4F8"/>
      </a:accent2>
      <a:accent3>
        <a:srgbClr val="C7AACA"/>
      </a:accent3>
      <a:accent4>
        <a:srgbClr val="A678AB"/>
      </a:accent4>
      <a:accent5>
        <a:srgbClr val="BBB3B1"/>
      </a:accent5>
      <a:accent6>
        <a:srgbClr val="574E4B"/>
      </a:accent6>
      <a:hlink>
        <a:srgbClr val="A678AB"/>
      </a:hlink>
      <a:folHlink>
        <a:srgbClr val="C7AACA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  <a:effectLst/>
      </a:spPr>
      <a:bodyPr tIns="91440" bIns="91440" rtlCol="0" anchor="ctr" anchorCtr="0"/>
      <a:lstStyle>
        <a:defPPr algn="ctr">
          <a:defRPr sz="1400" dirty="0" err="1" smtClean="0">
            <a:solidFill>
              <a:srgbClr val="000000"/>
            </a:solidFill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tIns="91440" bIns="91440" rtlCol="0" anchor="b" anchorCtr="0">
        <a:spAutoFit/>
      </a:bodyPr>
      <a:lstStyle>
        <a:defPPr fontAlgn="auto">
          <a:spcBef>
            <a:spcPts val="0"/>
          </a:spcBef>
          <a:spcAft>
            <a:spcPts val="0"/>
          </a:spcAft>
          <a:buSzPct val="100000"/>
          <a:defRPr sz="1400" b="1" dirty="0" smtClean="0">
            <a:solidFill>
              <a:srgbClr val="000000"/>
            </a:solidFill>
            <a:latin typeface="Verdana"/>
          </a:defRPr>
        </a:defPPr>
      </a:lstStyle>
    </a:txDef>
  </a:objectDefaults>
  <a:extraClrSchemeLst>
    <a:extraClrScheme>
      <a:clrScheme name="BPCE  -  03-2013">
        <a:dk1>
          <a:srgbClr val="000000"/>
        </a:dk1>
        <a:lt1>
          <a:srgbClr val="FFFFFF"/>
        </a:lt1>
        <a:dk2>
          <a:srgbClr val="581D74"/>
        </a:dk2>
        <a:lt2>
          <a:srgbClr val="948683"/>
        </a:lt2>
        <a:accent1>
          <a:srgbClr val="E3E4E4"/>
        </a:accent1>
        <a:accent2>
          <a:srgbClr val="F6E4F8"/>
        </a:accent2>
        <a:accent3>
          <a:srgbClr val="C7AACA"/>
        </a:accent3>
        <a:accent4>
          <a:srgbClr val="A678AB"/>
        </a:accent4>
        <a:accent5>
          <a:srgbClr val="BBB3B1"/>
        </a:accent5>
        <a:accent6>
          <a:srgbClr val="574E4B"/>
        </a:accent6>
        <a:hlink>
          <a:srgbClr val="A678AB"/>
        </a:hlink>
        <a:folHlink>
          <a:srgbClr val="C7AA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Dark Violet">
      <a:srgbClr val="581D74"/>
    </a:custClr>
    <a:custClr name="White">
      <a:srgbClr val="FFFFFF"/>
    </a:custClr>
    <a:custClr name="Black">
      <a:srgbClr val="000000"/>
    </a:custClr>
    <a:custClr name="Light Gray">
      <a:srgbClr val="E3E4E4"/>
    </a:custClr>
    <a:custClr name="Medium Gray">
      <a:srgbClr val="BBB3B1"/>
    </a:custClr>
    <a:custClr name="Gray">
      <a:srgbClr val="948683"/>
    </a:custClr>
    <a:custClr name="Dark Gray">
      <a:srgbClr val="574E4B"/>
    </a:custClr>
    <a:custClr name="Light Violet">
      <a:srgbClr val="F6E4F8"/>
    </a:custClr>
    <a:custClr name="Medium Violet">
      <a:srgbClr val="C7AACA"/>
    </a:custClr>
    <a:custClr name="Violet">
      <a:srgbClr val="A678AB"/>
    </a:custClr>
    <a:custClr name="Light Yellow">
      <a:srgbClr val="FFED97"/>
    </a:custClr>
    <a:custClr name="Yellow">
      <a:srgbClr val="FFC830"/>
    </a:custClr>
    <a:custClr name="Orange">
      <a:srgbClr val="F47920"/>
    </a:custClr>
    <a:custClr name="Dark Orange">
      <a:srgbClr val="DB4907"/>
    </a:custClr>
    <a:custClr name="Light Green">
      <a:srgbClr val="E1E9A9"/>
    </a:custClr>
    <a:custClr name="Medium Green">
      <a:srgbClr val="BDCF41"/>
    </a:custClr>
    <a:custClr name="Green">
      <a:srgbClr val="8C9A26"/>
    </a:custClr>
    <a:custClr name="Dark Green">
      <a:srgbClr val="67711D"/>
    </a:custClr>
    <a:custClr name="Light Blue">
      <a:srgbClr val="C4F2F0"/>
    </a:custClr>
    <a:custClr name="Medium Blue">
      <a:srgbClr val="72D6D1"/>
    </a:custClr>
    <a:custClr name="Blue">
      <a:srgbClr val="00ABA4"/>
    </a:custClr>
    <a:custClr name="Dark Blue">
      <a:srgbClr val="0F6B67"/>
    </a:custClr>
  </a:custClr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AB1382B3B3A241B785F7FF043406BD" ma:contentTypeVersion="1" ma:contentTypeDescription="Crée un document." ma:contentTypeScope="" ma:versionID="254dca0198e6dd9741527d9044ef9384">
  <xsd:schema xmlns:xsd="http://www.w3.org/2001/XMLSchema" xmlns:p="http://schemas.microsoft.com/office/2006/metadata/properties" xmlns:ns2="ab2d9750-7c0d-4559-8621-c053a4cb241c" targetNamespace="http://schemas.microsoft.com/office/2006/metadata/properties" ma:root="true" ma:fieldsID="2d5adf59badc0bf9a7a5820c79ead4e4" ns2:_="">
    <xsd:import namespace="ab2d9750-7c0d-4559-8621-c053a4cb241c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ab2d9750-7c0d-4559-8621-c053a4cb241c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customXsn xmlns="http://schemas.microsoft.com/office/2006/metadata/customXsn">
  <xsnLocation/>
  <cached>False</cached>
  <openByDefault>False</openByDefault>
  <xsnScope>http://rdsh01:2121</xsnScope>
</customXsn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0E7BD29-196F-417C-8007-CF041E62955C}"/>
</file>

<file path=customXml/itemProps2.xml><?xml version="1.0" encoding="utf-8"?>
<ds:datastoreItem xmlns:ds="http://schemas.openxmlformats.org/officeDocument/2006/customXml" ds:itemID="{B38DEA8D-2262-448D-AA1B-40A9940FB01E}"/>
</file>

<file path=customXml/itemProps3.xml><?xml version="1.0" encoding="utf-8"?>
<ds:datastoreItem xmlns:ds="http://schemas.openxmlformats.org/officeDocument/2006/customXml" ds:itemID="{BEB39C05-3687-4E5B-AD18-EF58EA9E7AFC}"/>
</file>

<file path=customXml/itemProps4.xml><?xml version="1.0" encoding="utf-8"?>
<ds:datastoreItem xmlns:ds="http://schemas.openxmlformats.org/officeDocument/2006/customXml" ds:itemID="{B3F5AC9D-AE19-47BA-88B7-5F8EEF49E1D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2178</TotalTime>
  <Words>572</Words>
  <Application>Microsoft Office PowerPoint</Application>
  <PresentationFormat>Affichage à l'écran (16:9)</PresentationFormat>
  <Paragraphs>73</Paragraphs>
  <Slides>18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18</vt:i4>
      </vt:variant>
    </vt:vector>
  </HeadingPairs>
  <TitlesOfParts>
    <vt:vector size="30" baseType="lpstr">
      <vt:lpstr>Arial</vt:lpstr>
      <vt:lpstr>Arial Narrow</vt:lpstr>
      <vt:lpstr>Courier New</vt:lpstr>
      <vt:lpstr>Cabin Condensed</vt:lpstr>
      <vt:lpstr>Cambria Math</vt:lpstr>
      <vt:lpstr>Gill Sans Std</vt:lpstr>
      <vt:lpstr>Wingdings</vt:lpstr>
      <vt:lpstr>Verdana</vt:lpstr>
      <vt:lpstr>Cabin</vt:lpstr>
      <vt:lpstr>7_blank</vt:lpstr>
      <vt:lpstr>think-cell Slide</vt:lpstr>
      <vt:lpstr>Microsoft Word Document</vt:lpstr>
      <vt:lpstr>MONEYPITCH Process d’enrôlement  client </vt:lpstr>
      <vt:lpstr>Enrôlement Client : 5 grandes étapes</vt:lpstr>
      <vt:lpstr>Focus étape 1 : Décision de la Caisse par le Banquier Privé d’ouvrir le service au client et recueil du consentement </vt:lpstr>
      <vt:lpstr>Focus étape 1 : Décision de la Caisse par le Banquier Privé d’ouvrir le service au client et recueil du consentement </vt:lpstr>
      <vt:lpstr>Focus étape 2 : Rôle du Banquier Privé Ouverture du service par le Banquier Privé en face à face</vt:lpstr>
      <vt:lpstr>Focus étape 2 : Rôle du Banquier Privé Ouverture du service par le Banquier Privé en face à face</vt:lpstr>
      <vt:lpstr>Focus étape 2 : Rôle du Banquier Privé Ouverture du service par le Banquier Privé en face à face</vt:lpstr>
      <vt:lpstr>Focus étape 2 : Rôle du Banquier Privé Ouverture du service par le Banquier Privé en face à face</vt:lpstr>
      <vt:lpstr>Focus étape 3 : Acceptation du service par le client en face à face</vt:lpstr>
      <vt:lpstr>Focus étape 3 : Acceptation du service par le client en face à face</vt:lpstr>
      <vt:lpstr>Focus étape 3 : Acceptation du service par le client en face à face</vt:lpstr>
      <vt:lpstr>Focus étape 3 : Acceptation par le client en face à face</vt:lpstr>
      <vt:lpstr>Focus étape  4 : consultation client</vt:lpstr>
      <vt:lpstr>Focus étape 5 : agrégation des avoirs clients </vt:lpstr>
      <vt:lpstr>Focus étape 5 : agrégation des avoirs clients </vt:lpstr>
      <vt:lpstr>Retour vision conseiller : suivre ce que fait le client</vt:lpstr>
      <vt:lpstr>Retour vision conseiller : prendre ou non les données clients</vt:lpstr>
      <vt:lpstr>ANNEXE : RECUEIL CONSENTEMENT CLIENT</vt:lpstr>
    </vt:vector>
  </TitlesOfParts>
  <Company>BPCE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nzore</dc:creator>
  <cp:lastModifiedBy>kazara</cp:lastModifiedBy>
  <cp:revision>144</cp:revision>
  <cp:lastPrinted>2017-11-27T10:18:19Z</cp:lastPrinted>
  <dcterms:created xsi:type="dcterms:W3CDTF">2018-03-12T17:55:36Z</dcterms:created>
  <dcterms:modified xsi:type="dcterms:W3CDTF">2018-07-02T14:38:47Z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0x0101000DAB1382B3B3A241B785F7FF043406BD</vt:lpwstr>
  </property>
</Properties>
</file>