
<file path=[Content_Types].xml><?xml version="1.0" encoding="utf-8"?>
<Types xmlns="http://schemas.openxmlformats.org/package/2006/content-types">
  <Default Extension="png" ContentType="image/png"/>
  <Default Extension="tmp" ContentType="image/png"/>
  <Default Extension="bin" ContentType="application/vnd.openxmlformats-officedocument.oleObject"/>
  <Default Extension="svg" ContentType="image/svg+xml"/>
  <Default Extension="jpeg" ContentType="image/jpeg"/>
  <Default Extension="emf" ContentType="image/x-emf"/>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bookmarkIdSeed="2">
  <p:sldMasterIdLst>
    <p:sldMasterId id="2147483659" r:id="rId5"/>
  </p:sldMasterIdLst>
  <p:notesMasterIdLst>
    <p:notesMasterId r:id="rId65"/>
  </p:notesMasterIdLst>
  <p:handoutMasterIdLst>
    <p:handoutMasterId r:id="rId66"/>
  </p:handoutMasterIdLst>
  <p:sldIdLst>
    <p:sldId id="351" r:id="rId6"/>
    <p:sldId id="344" r:id="rId7"/>
    <p:sldId id="445" r:id="rId8"/>
    <p:sldId id="259" r:id="rId9"/>
    <p:sldId id="375" r:id="rId10"/>
    <p:sldId id="408" r:id="rId11"/>
    <p:sldId id="368" r:id="rId12"/>
    <p:sldId id="372" r:id="rId13"/>
    <p:sldId id="376" r:id="rId14"/>
    <p:sldId id="430" r:id="rId15"/>
    <p:sldId id="431" r:id="rId16"/>
    <p:sldId id="432" r:id="rId17"/>
    <p:sldId id="433" r:id="rId18"/>
    <p:sldId id="429" r:id="rId19"/>
    <p:sldId id="419" r:id="rId20"/>
    <p:sldId id="385" r:id="rId21"/>
    <p:sldId id="380" r:id="rId22"/>
    <p:sldId id="443" r:id="rId23"/>
    <p:sldId id="381" r:id="rId24"/>
    <p:sldId id="421" r:id="rId25"/>
    <p:sldId id="446" r:id="rId26"/>
    <p:sldId id="447" r:id="rId27"/>
    <p:sldId id="374" r:id="rId28"/>
    <p:sldId id="444" r:id="rId29"/>
    <p:sldId id="428" r:id="rId30"/>
    <p:sldId id="434" r:id="rId31"/>
    <p:sldId id="435" r:id="rId32"/>
    <p:sldId id="388" r:id="rId33"/>
    <p:sldId id="389" r:id="rId34"/>
    <p:sldId id="378" r:id="rId35"/>
    <p:sldId id="383" r:id="rId36"/>
    <p:sldId id="386" r:id="rId37"/>
    <p:sldId id="410" r:id="rId38"/>
    <p:sldId id="423" r:id="rId39"/>
    <p:sldId id="424" r:id="rId40"/>
    <p:sldId id="425" r:id="rId41"/>
    <p:sldId id="426" r:id="rId42"/>
    <p:sldId id="427" r:id="rId43"/>
    <p:sldId id="390" r:id="rId44"/>
    <p:sldId id="392" r:id="rId45"/>
    <p:sldId id="393" r:id="rId46"/>
    <p:sldId id="406" r:id="rId47"/>
    <p:sldId id="391" r:id="rId48"/>
    <p:sldId id="395" r:id="rId49"/>
    <p:sldId id="394" r:id="rId50"/>
    <p:sldId id="396" r:id="rId51"/>
    <p:sldId id="397" r:id="rId52"/>
    <p:sldId id="398" r:id="rId53"/>
    <p:sldId id="399" r:id="rId54"/>
    <p:sldId id="441" r:id="rId55"/>
    <p:sldId id="400" r:id="rId56"/>
    <p:sldId id="412" r:id="rId57"/>
    <p:sldId id="413" r:id="rId58"/>
    <p:sldId id="414" r:id="rId59"/>
    <p:sldId id="415" r:id="rId60"/>
    <p:sldId id="416" r:id="rId61"/>
    <p:sldId id="417" r:id="rId62"/>
    <p:sldId id="442" r:id="rId63"/>
    <p:sldId id="298" r:id="rId64"/>
  </p:sldIdLst>
  <p:sldSz cx="6858000" cy="9144000" type="screen4x3"/>
  <p:notesSz cx="6669088" cy="9926638"/>
  <p:embeddedFontLst>
    <p:embeddedFont>
      <p:font typeface="Cabin" panose="020B0604020202020204" charset="0"/>
      <p:regular r:id="rId67"/>
      <p:bold r:id="rId68"/>
      <p:italic r:id="rId69"/>
      <p:boldItalic r:id="rId70"/>
    </p:embeddedFont>
    <p:embeddedFont>
      <p:font typeface="Arial Black" panose="020B0A04020102020204" pitchFamily="34" charset="0"/>
      <p:bold r:id="rId71"/>
    </p:embeddedFont>
    <p:embeddedFont>
      <p:font typeface="Verdana" panose="020B0604030504040204" pitchFamily="34" charset="0"/>
      <p:regular r:id="rId72"/>
      <p:bold r:id="rId73"/>
      <p:italic r:id="rId74"/>
      <p:boldItalic r:id="rId75"/>
    </p:embeddedFont>
    <p:embeddedFont>
      <p:font typeface="Cabin Condensed" panose="020B0604020202020204" charset="0"/>
      <p:regular r:id="rId76"/>
      <p:bold r:id="rId77"/>
      <p:italic r:id="rId78"/>
      <p:boldItalic r:id="rId79"/>
    </p:embeddedFont>
    <p:embeddedFont>
      <p:font typeface="Cambria Math" panose="02040503050406030204" pitchFamily="18" charset="0"/>
      <p:regular r:id="rId80"/>
    </p:embeddedFont>
    <p:embeddedFont>
      <p:font typeface="Arial Narrow" panose="020B0606020202030204" pitchFamily="34" charset="0"/>
      <p:regular r:id="rId81"/>
      <p:bold r:id="rId82"/>
      <p:italic r:id="rId83"/>
      <p:boldItalic r:id="rId84"/>
    </p:embeddedFont>
    <p:embeddedFont>
      <p:font typeface="Calibri" panose="020F0502020204030204" pitchFamily="34" charset="0"/>
      <p:regular r:id="rId85"/>
      <p:bold r:id="rId86"/>
      <p:italic r:id="rId87"/>
      <p:boldItalic r:id="rId8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00" userDrawn="1">
          <p15:clr>
            <a:srgbClr val="A4A3A4"/>
          </p15:clr>
        </p15:guide>
        <p15:guide id="2" orient="horz" pos="300" userDrawn="1">
          <p15:clr>
            <a:srgbClr val="A4A3A4"/>
          </p15:clr>
        </p15:guide>
        <p15:guide id="3" pos="1037" userDrawn="1">
          <p15:clr>
            <a:srgbClr val="A4A3A4"/>
          </p15:clr>
        </p15:guide>
        <p15:guide id="4" pos="1445" userDrawn="1">
          <p15:clr>
            <a:srgbClr val="A4A3A4"/>
          </p15:clr>
        </p15:guide>
      </p15:sldGuideLst>
    </p:ext>
    <p:ext uri="{2D200454-40CA-4A62-9FC3-DE9A4176ACB9}">
      <p15:notesGuideLst xmlns:p15="http://schemas.microsoft.com/office/powerpoint/2012/main">
        <p15:guide id="1" orient="horz" pos="3125" userDrawn="1">
          <p15:clr>
            <a:srgbClr val="A4A3A4"/>
          </p15:clr>
        </p15:guide>
        <p15:guide id="2" pos="210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LAROCHE JOUBERT Anne-claire (EXT)" initials="LJA(" lastIdx="107" clrIdx="7">
    <p:extLst>
      <p:ext uri="{19B8F6BF-5375-455C-9EA6-DF929625EA0E}">
        <p15:presenceInfo xmlns:p15="http://schemas.microsoft.com/office/powerpoint/2012/main" userId="S-1-5-21-3019584756-1612224902-2092370849-248463" providerId="AD"/>
      </p:ext>
    </p:extLst>
  </p:cmAuthor>
  <p:cmAuthor id="1" name="MICHEL Thomas (EXT)" initials="MT(" lastIdx="7" clrIdx="0">
    <p:extLst>
      <p:ext uri="{19B8F6BF-5375-455C-9EA6-DF929625EA0E}">
        <p15:presenceInfo xmlns:p15="http://schemas.microsoft.com/office/powerpoint/2012/main" userId="S-1-5-21-3019584756-1612224902-2092370849-230946" providerId="AD"/>
      </p:ext>
    </p:extLst>
  </p:cmAuthor>
  <p:cmAuthor id="8" name="BOBE Yoanne" initials="BY" lastIdx="2" clrIdx="8">
    <p:extLst>
      <p:ext uri="{19B8F6BF-5375-455C-9EA6-DF929625EA0E}">
        <p15:presenceInfo xmlns:p15="http://schemas.microsoft.com/office/powerpoint/2012/main" userId="S-1-5-21-3019584756-1612224902-2092370849-230988" providerId="AD"/>
      </p:ext>
    </p:extLst>
  </p:cmAuthor>
  <p:cmAuthor id="2" name="Yann CAPLIEZ" initials="YC" lastIdx="1" clrIdx="1">
    <p:extLst>
      <p:ext uri="{19B8F6BF-5375-455C-9EA6-DF929625EA0E}">
        <p15:presenceInfo xmlns:p15="http://schemas.microsoft.com/office/powerpoint/2012/main" userId="S-1-5-21-2074428685-1087877566-4079306829-5176" providerId="AD"/>
      </p:ext>
    </p:extLst>
  </p:cmAuthor>
  <p:cmAuthor id="3" name="YANN CAPLIEZ" initials="YC" lastIdx="8" clrIdx="2">
    <p:extLst>
      <p:ext uri="{19B8F6BF-5375-455C-9EA6-DF929625EA0E}">
        <p15:presenceInfo xmlns:p15="http://schemas.microsoft.com/office/powerpoint/2012/main" userId="YANN CAPLIEZ" providerId="None"/>
      </p:ext>
    </p:extLst>
  </p:cmAuthor>
  <p:cmAuthor id="4" name="CAPLIEZ Yann (EXT)" initials="CY(" lastIdx="17" clrIdx="4">
    <p:extLst>
      <p:ext uri="{19B8F6BF-5375-455C-9EA6-DF929625EA0E}">
        <p15:presenceInfo xmlns:p15="http://schemas.microsoft.com/office/powerpoint/2012/main" userId="S-1-5-21-3019584756-1612224902-2092370849-314544" providerId="AD"/>
      </p:ext>
    </p:extLst>
  </p:cmAuthor>
  <p:cmAuthor id="5" name="GEA Marion" initials="GM" lastIdx="82" clrIdx="5">
    <p:extLst>
      <p:ext uri="{19B8F6BF-5375-455C-9EA6-DF929625EA0E}">
        <p15:presenceInfo xmlns:p15="http://schemas.microsoft.com/office/powerpoint/2012/main" userId="S-1-5-21-3019584756-1612224902-2092370849-62216" providerId="AD"/>
      </p:ext>
    </p:extLst>
  </p:cmAuthor>
  <p:cmAuthor id="6" name="Yoanne BOBE" initials="YB" lastIdx="19" clrIdx="6">
    <p:extLst>
      <p:ext uri="{19B8F6BF-5375-455C-9EA6-DF929625EA0E}">
        <p15:presenceInfo xmlns:p15="http://schemas.microsoft.com/office/powerpoint/2012/main" userId="Yoanne BOB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A287"/>
    <a:srgbClr val="83517B"/>
    <a:srgbClr val="4D6995"/>
    <a:srgbClr val="CB3964"/>
    <a:srgbClr val="7197BA"/>
    <a:srgbClr val="C24A79"/>
    <a:srgbClr val="00838A"/>
    <a:srgbClr val="E51248"/>
    <a:srgbClr val="EAEAEA"/>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837" autoAdjust="0"/>
    <p:restoredTop sz="96265" autoAdjust="0"/>
  </p:normalViewPr>
  <p:slideViewPr>
    <p:cSldViewPr showGuides="1">
      <p:cViewPr varScale="1">
        <p:scale>
          <a:sx n="85" d="100"/>
          <a:sy n="85" d="100"/>
        </p:scale>
        <p:origin x="3416" y="76"/>
      </p:cViewPr>
      <p:guideLst>
        <p:guide orient="horz" pos="2800"/>
        <p:guide orient="horz" pos="300"/>
        <p:guide pos="1037"/>
        <p:guide pos="1445"/>
      </p:guideLst>
    </p:cSldViewPr>
  </p:slideViewPr>
  <p:outlineViewPr>
    <p:cViewPr>
      <p:scale>
        <a:sx n="33" d="100"/>
        <a:sy n="33" d="100"/>
      </p:scale>
      <p:origin x="0" y="-2424"/>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79" d="100"/>
          <a:sy n="79" d="100"/>
        </p:scale>
        <p:origin x="4060" y="72"/>
      </p:cViewPr>
      <p:guideLst>
        <p:guide orient="horz" pos="3125"/>
        <p:guide pos="210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font" Target="fonts/font2.fntdata"/><Relationship Id="rId76" Type="http://schemas.openxmlformats.org/officeDocument/2006/relationships/font" Target="fonts/font10.fntdata"/><Relationship Id="rId84" Type="http://schemas.openxmlformats.org/officeDocument/2006/relationships/font" Target="fonts/font18.fntdata"/><Relationship Id="rId89" Type="http://schemas.openxmlformats.org/officeDocument/2006/relationships/commentAuthors" Target="commentAuthors.xml"/><Relationship Id="rId7" Type="http://schemas.openxmlformats.org/officeDocument/2006/relationships/slide" Target="slides/slide2.xml"/><Relationship Id="rId71" Type="http://schemas.openxmlformats.org/officeDocument/2006/relationships/font" Target="fonts/font5.fntdata"/><Relationship Id="rId92"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handoutMaster" Target="handoutMasters/handoutMaster1.xml"/><Relationship Id="rId74" Type="http://schemas.openxmlformats.org/officeDocument/2006/relationships/font" Target="fonts/font8.fntdata"/><Relationship Id="rId79" Type="http://schemas.openxmlformats.org/officeDocument/2006/relationships/font" Target="fonts/font13.fntdata"/><Relationship Id="rId87" Type="http://schemas.openxmlformats.org/officeDocument/2006/relationships/font" Target="fonts/font21.fntdata"/><Relationship Id="rId5" Type="http://schemas.openxmlformats.org/officeDocument/2006/relationships/slideMaster" Target="slideMasters/slideMaster1.xml"/><Relationship Id="rId61" Type="http://schemas.openxmlformats.org/officeDocument/2006/relationships/slide" Target="slides/slide56.xml"/><Relationship Id="rId82" Type="http://schemas.openxmlformats.org/officeDocument/2006/relationships/font" Target="fonts/font16.fntdata"/><Relationship Id="rId90"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font" Target="fonts/font3.fntdata"/><Relationship Id="rId77" Type="http://schemas.openxmlformats.org/officeDocument/2006/relationships/font" Target="fonts/font11.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6.fntdata"/><Relationship Id="rId80" Type="http://schemas.openxmlformats.org/officeDocument/2006/relationships/font" Target="fonts/font14.fntdata"/><Relationship Id="rId85" Type="http://schemas.openxmlformats.org/officeDocument/2006/relationships/font" Target="fonts/font19.fntdata"/><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1.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font" Target="fonts/font4.fntdata"/><Relationship Id="rId75" Type="http://schemas.openxmlformats.org/officeDocument/2006/relationships/font" Target="fonts/font9.fntdata"/><Relationship Id="rId83" Type="http://schemas.openxmlformats.org/officeDocument/2006/relationships/font" Target="fonts/font17.fntdata"/><Relationship Id="rId88" Type="http://schemas.openxmlformats.org/officeDocument/2006/relationships/font" Target="fonts/font22.fntdata"/><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notesMaster" Target="notesMasters/notesMaster1.xml"/><Relationship Id="rId73" Type="http://schemas.openxmlformats.org/officeDocument/2006/relationships/font" Target="fonts/font7.fntdata"/><Relationship Id="rId78" Type="http://schemas.openxmlformats.org/officeDocument/2006/relationships/font" Target="fonts/font12.fntdata"/><Relationship Id="rId81" Type="http://schemas.openxmlformats.org/officeDocument/2006/relationships/font" Target="fonts/font15.fntdata"/><Relationship Id="rId86" Type="http://schemas.openxmlformats.org/officeDocument/2006/relationships/font" Target="fonts/font20.fntdata"/><Relationship Id="rId4" Type="http://schemas.openxmlformats.org/officeDocument/2006/relationships/customXml" Target="../customXml/item4.xml"/><Relationship Id="rId9"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890665" cy="496413"/>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776866" y="2"/>
            <a:ext cx="2890665" cy="496413"/>
          </a:xfrm>
          <a:prstGeom prst="rect">
            <a:avLst/>
          </a:prstGeom>
        </p:spPr>
        <p:txBody>
          <a:bodyPr vert="horz" lIns="91440" tIns="45720" rIns="91440" bIns="45720" rtlCol="0"/>
          <a:lstStyle>
            <a:lvl1pPr algn="r">
              <a:defRPr sz="1200"/>
            </a:lvl1pPr>
          </a:lstStyle>
          <a:p>
            <a:fld id="{3E09BF49-B416-42CB-A995-ACF7698E0F44}" type="datetimeFigureOut">
              <a:rPr lang="fr-FR" smtClean="0"/>
              <a:t>22/06/2020</a:t>
            </a:fld>
            <a:endParaRPr lang="fr-FR" dirty="0"/>
          </a:p>
        </p:txBody>
      </p:sp>
      <p:sp>
        <p:nvSpPr>
          <p:cNvPr id="4" name="Espace réservé du pied de page 3"/>
          <p:cNvSpPr>
            <a:spLocks noGrp="1"/>
          </p:cNvSpPr>
          <p:nvPr>
            <p:ph type="ftr" sz="quarter" idx="2"/>
          </p:nvPr>
        </p:nvSpPr>
        <p:spPr>
          <a:xfrm>
            <a:off x="3" y="9428630"/>
            <a:ext cx="2890665" cy="496412"/>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776866" y="9428630"/>
            <a:ext cx="2890665" cy="496412"/>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dirty="0"/>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936750" y="741363"/>
            <a:ext cx="2795588" cy="3729037"/>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66921" y="4715154"/>
            <a:ext cx="5335269" cy="4466987"/>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1936750" y="741363"/>
            <a:ext cx="2795588" cy="372903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66921" y="4715154"/>
            <a:ext cx="5335269" cy="4466987"/>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1629270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1936750" y="741363"/>
            <a:ext cx="2795588" cy="372903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66921" y="4715154"/>
            <a:ext cx="5335269" cy="4466987"/>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673401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791170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1936750" y="741363"/>
            <a:ext cx="2795588" cy="372903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66921" y="4715154"/>
            <a:ext cx="5335269" cy="4466987"/>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7897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1936750" y="741363"/>
            <a:ext cx="2795588" cy="372903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66921" y="4715154"/>
            <a:ext cx="5335269" cy="4466987"/>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1929795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1936750" y="741363"/>
            <a:ext cx="2795588" cy="372903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66921" y="4715154"/>
            <a:ext cx="5335269" cy="4466987"/>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121061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1936750" y="741363"/>
            <a:ext cx="2795588" cy="372903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66921" y="4715154"/>
            <a:ext cx="5335269" cy="4466987"/>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2543423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1936750" y="741363"/>
            <a:ext cx="2795588" cy="372903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66921" y="4715154"/>
            <a:ext cx="5335269" cy="4466987"/>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42353885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hyperlink" Target="https://fr.linkedin.com/company/bpce" TargetMode="External"/><Relationship Id="rId7" Type="http://schemas.openxmlformats.org/officeDocument/2006/relationships/hyperlink" Target="https://www.youtube.com/user/GroupeBPCE" TargetMode="External"/><Relationship Id="rId2" Type="http://schemas.openxmlformats.org/officeDocument/2006/relationships/hyperlink" Target="https://twitter.com/GroupeBPCE" TargetMode="External"/><Relationship Id="rId1" Type="http://schemas.openxmlformats.org/officeDocument/2006/relationships/slideMaster" Target="../slideMasters/slideMaster1.xml"/><Relationship Id="rId6" Type="http://schemas.openxmlformats.org/officeDocument/2006/relationships/hyperlink" Target="http://www.groupebpce.fr/" TargetMode="External"/><Relationship Id="rId5" Type="http://schemas.openxmlformats.org/officeDocument/2006/relationships/hyperlink" Target="http://instagram.com/groupebpce" TargetMode="External"/><Relationship Id="rId4" Type="http://schemas.openxmlformats.org/officeDocument/2006/relationships/hyperlink" Target="https://www.instagram.com/groupebpce/" TargetMode="Externa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11" name="Image 10"/>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374000" y="8028384"/>
            <a:ext cx="2484000" cy="1102588"/>
          </a:xfrm>
          <a:prstGeom prst="rect">
            <a:avLst/>
          </a:prstGeom>
        </p:spPr>
      </p:pic>
      <p:sp>
        <p:nvSpPr>
          <p:cNvPr id="13" name="Espace réservé pour une image  4"/>
          <p:cNvSpPr>
            <a:spLocks noGrp="1"/>
          </p:cNvSpPr>
          <p:nvPr>
            <p:ph type="pic" sz="quarter" idx="13"/>
          </p:nvPr>
        </p:nvSpPr>
        <p:spPr>
          <a:xfrm>
            <a:off x="4" y="-13627"/>
            <a:ext cx="4603337" cy="9166094"/>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accent1"/>
          </a:solidFill>
        </p:spPr>
        <p:txBody>
          <a:bodyPr/>
          <a:lstStyle/>
          <a:p>
            <a:r>
              <a:rPr lang="fr-FR" dirty="0" smtClean="0"/>
              <a:t>Cliquez sur l'icône pour ajouter une image</a:t>
            </a:r>
            <a:endParaRPr lang="fr-FR" dirty="0"/>
          </a:p>
        </p:txBody>
      </p:sp>
      <p:sp>
        <p:nvSpPr>
          <p:cNvPr id="22" name="AutoShape 11"/>
          <p:cNvSpPr>
            <a:spLocks noChangeAspect="1" noChangeArrowheads="1" noTextEdit="1"/>
          </p:cNvSpPr>
          <p:nvPr userDrawn="1"/>
        </p:nvSpPr>
        <p:spPr bwMode="auto">
          <a:xfrm>
            <a:off x="218488" y="0"/>
            <a:ext cx="4968755" cy="91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1" rIns="68580" bIns="34291" numCol="1" anchor="t" anchorCtr="0" compatLnSpc="1">
            <a:prstTxWarp prst="textNoShape">
              <a:avLst/>
            </a:prstTxWarp>
          </a:bodyPr>
          <a:lstStyle/>
          <a:p>
            <a:endParaRPr lang="fr-FR" sz="1051" dirty="0"/>
          </a:p>
        </p:txBody>
      </p:sp>
      <p:sp>
        <p:nvSpPr>
          <p:cNvPr id="10" name="Shape 10"/>
          <p:cNvSpPr txBox="1">
            <a:spLocks noGrp="1"/>
          </p:cNvSpPr>
          <p:nvPr userDrawn="1">
            <p:ph type="ctrTitle"/>
          </p:nvPr>
        </p:nvSpPr>
        <p:spPr>
          <a:xfrm>
            <a:off x="218490" y="3382342"/>
            <a:ext cx="4370440" cy="2061865"/>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2700">
                <a:solidFill>
                  <a:schemeClr val="bg1"/>
                </a:solidFill>
                <a:effectLst>
                  <a:outerShdw blurRad="50800" dist="38100" dir="2700000" algn="tl" rotWithShape="0">
                    <a:prstClr val="black">
                      <a:alpha val="40000"/>
                    </a:prstClr>
                  </a:outerShdw>
                </a:effectLst>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9pPr>
          </a:lstStyle>
          <a:p>
            <a:r>
              <a:rPr lang="fr-FR" smtClean="0"/>
              <a:t>Modifiez le style du titre</a:t>
            </a:r>
            <a:endParaRPr dirty="0"/>
          </a:p>
        </p:txBody>
      </p:sp>
      <p:sp>
        <p:nvSpPr>
          <p:cNvPr id="7" name="Espace réservé du texte 52"/>
          <p:cNvSpPr>
            <a:spLocks noGrp="1"/>
          </p:cNvSpPr>
          <p:nvPr userDrawn="1">
            <p:ph type="body" sz="quarter" idx="10" hasCustomPrompt="1"/>
          </p:nvPr>
        </p:nvSpPr>
        <p:spPr>
          <a:xfrm>
            <a:off x="218492" y="7420184"/>
            <a:ext cx="508499" cy="227396"/>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051" b="0" cap="all" baseline="0">
                <a:solidFill>
                  <a:schemeClr val="accent1"/>
                </a:solidFill>
                <a:latin typeface="Arial Narrow" panose="020B060602020203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lvl="0"/>
            <a:r>
              <a:rPr lang="fr-FR" cap="all" baseline="0" dirty="0" smtClean="0"/>
              <a:t>DATE</a:t>
            </a:r>
            <a:endParaRPr lang="fr-FR" dirty="0"/>
          </a:p>
        </p:txBody>
      </p:sp>
      <p:sp>
        <p:nvSpPr>
          <p:cNvPr id="6" name="Espace réservé du texte 52"/>
          <p:cNvSpPr>
            <a:spLocks noGrp="1"/>
          </p:cNvSpPr>
          <p:nvPr userDrawn="1">
            <p:ph type="body" sz="quarter" idx="11" hasCustomPrompt="1"/>
          </p:nvPr>
        </p:nvSpPr>
        <p:spPr>
          <a:xfrm>
            <a:off x="218490" y="5515589"/>
            <a:ext cx="4370440" cy="276999"/>
          </a:xfrm>
          <a:prstGeom prst="rect">
            <a:avLst/>
          </a:prstGeom>
          <a:noFill/>
          <a:ln>
            <a:noFill/>
          </a:ln>
        </p:spPr>
        <p:txBody>
          <a:bodyPr wrap="square" lIns="0" tIns="0" rIns="0" bIns="0" anchor="t" anchorCtr="0">
            <a:spAutoFit/>
          </a:bodyPr>
          <a:lstStyle>
            <a:lvl1pPr marL="0" indent="0" algn="l">
              <a:buNone/>
              <a:defRPr sz="1800" b="0" cap="none" baseline="0">
                <a:solidFill>
                  <a:schemeClr val="bg1"/>
                </a:solidFill>
                <a:effectLst>
                  <a:outerShdw blurRad="50800" dist="38100" dir="2700000" algn="tl" rotWithShape="0">
                    <a:prstClr val="black">
                      <a:alpha val="40000"/>
                    </a:prstClr>
                  </a:outerShdw>
                </a:effectLst>
                <a:latin typeface="Arial Narrow" panose="020B060602020203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lvl="0"/>
            <a:r>
              <a:rPr lang="fr-FR" cap="all" baseline="0" dirty="0" smtClean="0"/>
              <a:t>Sous-titre</a:t>
            </a:r>
            <a:endParaRPr lang="fr-FR" dirty="0"/>
          </a:p>
        </p:txBody>
      </p:sp>
      <p:sp>
        <p:nvSpPr>
          <p:cNvPr id="12" name="Espace réservé du texte 52"/>
          <p:cNvSpPr>
            <a:spLocks noGrp="1"/>
          </p:cNvSpPr>
          <p:nvPr>
            <p:ph type="body" sz="quarter" idx="12" hasCustomPrompt="1"/>
          </p:nvPr>
        </p:nvSpPr>
        <p:spPr>
          <a:xfrm>
            <a:off x="5187243" y="283524"/>
            <a:ext cx="1512168" cy="576064"/>
          </a:xfrm>
        </p:spPr>
        <p:txBody>
          <a:bodyPr lIns="0" tIns="0" rIns="0" bIns="0" anchor="ctr" anchorCtr="0"/>
          <a:lstStyle>
            <a:lvl1pPr marL="0" indent="0" algn="r">
              <a:buNone/>
              <a:defRPr sz="900" b="0">
                <a:solidFill>
                  <a:srgbClr val="83517B"/>
                </a:solidFill>
                <a:latin typeface="Arial Narrow" panose="020B060602020203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a:defRPr/>
            </a:pPr>
            <a:r>
              <a:rPr lang="fr-FR" dirty="0" smtClean="0"/>
              <a:t>NOM DE L’EMETTEUR</a:t>
            </a:r>
            <a:endParaRPr lang="fr-FR" dirty="0"/>
          </a:p>
        </p:txBody>
      </p:sp>
    </p:spTree>
    <p:extLst>
      <p:ext uri="{BB962C8B-B14F-4D97-AF65-F5344CB8AC3E}">
        <p14:creationId xmlns:p14="http://schemas.microsoft.com/office/powerpoint/2010/main" val="308199805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re B">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4" y="-13627"/>
            <a:ext cx="4603337" cy="9166094"/>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dirty="0" smtClean="0"/>
              <a:t>Cliquez sur l'icône pour ajouter une image</a:t>
            </a:r>
            <a:endParaRPr lang="fr-FR" dirty="0"/>
          </a:p>
        </p:txBody>
      </p:sp>
      <p:sp>
        <p:nvSpPr>
          <p:cNvPr id="22" name="AutoShape 11"/>
          <p:cNvSpPr>
            <a:spLocks noChangeAspect="1" noChangeArrowheads="1" noTextEdit="1"/>
          </p:cNvSpPr>
          <p:nvPr userDrawn="1"/>
        </p:nvSpPr>
        <p:spPr bwMode="auto">
          <a:xfrm>
            <a:off x="218488" y="0"/>
            <a:ext cx="4968755" cy="91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1" rIns="68580" bIns="34291" numCol="1" anchor="t" anchorCtr="0" compatLnSpc="1">
            <a:prstTxWarp prst="textNoShape">
              <a:avLst/>
            </a:prstTxWarp>
          </a:bodyPr>
          <a:lstStyle/>
          <a:p>
            <a:endParaRPr lang="fr-FR" sz="1051" dirty="0"/>
          </a:p>
        </p:txBody>
      </p:sp>
      <p:sp>
        <p:nvSpPr>
          <p:cNvPr id="10" name="Shape 10"/>
          <p:cNvSpPr txBox="1">
            <a:spLocks noGrp="1"/>
          </p:cNvSpPr>
          <p:nvPr userDrawn="1">
            <p:ph type="ctrTitle"/>
          </p:nvPr>
        </p:nvSpPr>
        <p:spPr>
          <a:xfrm>
            <a:off x="218490" y="2395764"/>
            <a:ext cx="4370440" cy="2061865"/>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27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9pPr>
          </a:lstStyle>
          <a:p>
            <a:r>
              <a:rPr lang="fr-FR" smtClean="0"/>
              <a:t>Modifiez le style du titre</a:t>
            </a:r>
            <a:endParaRPr dirty="0"/>
          </a:p>
        </p:txBody>
      </p:sp>
      <p:sp>
        <p:nvSpPr>
          <p:cNvPr id="7" name="Espace réservé du texte 52"/>
          <p:cNvSpPr>
            <a:spLocks noGrp="1"/>
          </p:cNvSpPr>
          <p:nvPr userDrawn="1">
            <p:ph type="body" sz="quarter" idx="10" hasCustomPrompt="1"/>
          </p:nvPr>
        </p:nvSpPr>
        <p:spPr>
          <a:xfrm>
            <a:off x="218492" y="7420184"/>
            <a:ext cx="508499" cy="227396"/>
          </a:xfrm>
          <a:prstGeom prst="roundRect">
            <a:avLst>
              <a:gd name="adj" fmla="val 50000"/>
            </a:avLst>
          </a:prstGeom>
          <a:solidFill>
            <a:schemeClr val="accent1"/>
          </a:solidFill>
          <a:ln>
            <a:noFill/>
          </a:ln>
        </p:spPr>
        <p:txBody>
          <a:bodyPr wrap="none" lIns="72000" tIns="0" rIns="72000" bIns="0" anchor="ctr" anchorCtr="0">
            <a:spAutoFit/>
          </a:bodyPr>
          <a:lstStyle>
            <a:lvl1pPr marL="0" indent="0">
              <a:buNone/>
              <a:defRPr sz="1051" b="0" cap="all" baseline="0">
                <a:solidFill>
                  <a:schemeClr val="bg1"/>
                </a:solidFill>
                <a:latin typeface="Arial Narrow" panose="020B060602020203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lvl="0"/>
            <a:r>
              <a:rPr lang="fr-FR" cap="all" baseline="0" dirty="0" smtClean="0"/>
              <a:t>DATE</a:t>
            </a:r>
            <a:endParaRPr lang="fr-FR" dirty="0"/>
          </a:p>
        </p:txBody>
      </p:sp>
      <p:sp>
        <p:nvSpPr>
          <p:cNvPr id="6" name="Espace réservé du texte 52"/>
          <p:cNvSpPr>
            <a:spLocks noGrp="1"/>
          </p:cNvSpPr>
          <p:nvPr userDrawn="1">
            <p:ph type="body" sz="quarter" idx="11" hasCustomPrompt="1"/>
          </p:nvPr>
        </p:nvSpPr>
        <p:spPr>
          <a:xfrm>
            <a:off x="218490" y="4529012"/>
            <a:ext cx="4370440" cy="276999"/>
          </a:xfrm>
          <a:prstGeom prst="rect">
            <a:avLst/>
          </a:prstGeom>
          <a:noFill/>
          <a:ln>
            <a:noFill/>
          </a:ln>
        </p:spPr>
        <p:txBody>
          <a:bodyPr wrap="square" lIns="0" tIns="0" rIns="0" bIns="0" anchor="t" anchorCtr="0">
            <a:spAutoFit/>
          </a:bodyPr>
          <a:lstStyle>
            <a:lvl1pPr marL="0" indent="0" algn="l">
              <a:buNone/>
              <a:defRPr sz="1800" b="0" cap="none" baseline="0">
                <a:solidFill>
                  <a:schemeClr val="accent1"/>
                </a:solidFill>
                <a:latin typeface="Arial Narrow" panose="020B060602020203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lvl="0"/>
            <a:r>
              <a:rPr lang="fr-FR" cap="all" baseline="0" dirty="0" smtClean="0"/>
              <a:t>Sous-titre</a:t>
            </a:r>
            <a:endParaRPr lang="fr-FR" dirty="0"/>
          </a:p>
        </p:txBody>
      </p:sp>
      <p:sp>
        <p:nvSpPr>
          <p:cNvPr id="12" name="Espace réservé du texte 52"/>
          <p:cNvSpPr>
            <a:spLocks noGrp="1"/>
          </p:cNvSpPr>
          <p:nvPr>
            <p:ph type="body" sz="quarter" idx="12" hasCustomPrompt="1"/>
          </p:nvPr>
        </p:nvSpPr>
        <p:spPr>
          <a:xfrm>
            <a:off x="5187243" y="283524"/>
            <a:ext cx="1512168" cy="576064"/>
          </a:xfrm>
        </p:spPr>
        <p:txBody>
          <a:bodyPr lIns="0" tIns="0" rIns="0" bIns="0" anchor="ctr" anchorCtr="0"/>
          <a:lstStyle>
            <a:lvl1pPr marL="0" indent="0" algn="r">
              <a:buNone/>
              <a:defRPr sz="900" b="0">
                <a:solidFill>
                  <a:srgbClr val="83517B"/>
                </a:solidFill>
                <a:latin typeface="Arial Narrow" panose="020B060602020203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a:defRPr/>
            </a:pPr>
            <a:r>
              <a:rPr lang="fr-FR" dirty="0" smtClean="0"/>
              <a:t>NOM DE L’EMETTEUR</a:t>
            </a:r>
            <a:endParaRPr lang="fr-FR" dirty="0"/>
          </a:p>
        </p:txBody>
      </p:sp>
      <p:pic>
        <p:nvPicPr>
          <p:cNvPr id="11" name="Image 10"/>
          <p:cNvPicPr>
            <a:picLocks noChangeAspect="1"/>
          </p:cNvPicPr>
          <p:nvPr userDrawn="1"/>
        </p:nvPicPr>
        <p:blipFill rotWithShape="1">
          <a:blip r:embed="rId2">
            <a:extLst>
              <a:ext uri="{28A0092B-C50C-407E-A947-70E740481C1C}">
                <a14:useLocalDpi xmlns:a14="http://schemas.microsoft.com/office/drawing/2010/main" val="0"/>
              </a:ext>
            </a:extLst>
          </a:blip>
          <a:srcRect t="6205" r="8320" b="33125"/>
          <a:stretch/>
        </p:blipFill>
        <p:spPr>
          <a:xfrm>
            <a:off x="4752149" y="8284413"/>
            <a:ext cx="2025225" cy="625890"/>
          </a:xfrm>
          <a:prstGeom prst="rect">
            <a:avLst/>
          </a:prstGeom>
        </p:spPr>
      </p:pic>
    </p:spTree>
    <p:extLst>
      <p:ext uri="{BB962C8B-B14F-4D97-AF65-F5344CB8AC3E}">
        <p14:creationId xmlns:p14="http://schemas.microsoft.com/office/powerpoint/2010/main" val="133573862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re C">
    <p:spTree>
      <p:nvGrpSpPr>
        <p:cNvPr id="1" name="Shape 8"/>
        <p:cNvGrpSpPr/>
        <p:nvPr/>
      </p:nvGrpSpPr>
      <p:grpSpPr>
        <a:xfrm>
          <a:off x="0" y="0"/>
          <a:ext cx="0" cy="0"/>
          <a:chOff x="0" y="0"/>
          <a:chExt cx="0" cy="0"/>
        </a:xfrm>
      </p:grpSpPr>
      <p:pic>
        <p:nvPicPr>
          <p:cNvPr id="2" name="Image 1"/>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374000" y="7956376"/>
            <a:ext cx="2484000" cy="1174596"/>
          </a:xfrm>
          <a:prstGeom prst="rect">
            <a:avLst/>
          </a:prstGeom>
        </p:spPr>
      </p:pic>
      <p:sp>
        <p:nvSpPr>
          <p:cNvPr id="9" name="Espace réservé pour une image  4"/>
          <p:cNvSpPr>
            <a:spLocks noGrp="1"/>
          </p:cNvSpPr>
          <p:nvPr>
            <p:ph type="pic" sz="quarter" idx="13"/>
          </p:nvPr>
        </p:nvSpPr>
        <p:spPr>
          <a:xfrm>
            <a:off x="4" y="-13627"/>
            <a:ext cx="4603337" cy="9166094"/>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dirty="0" smtClean="0"/>
              <a:t>Cliquez sur l'icône pour ajouter une image</a:t>
            </a:r>
            <a:endParaRPr lang="fr-FR" dirty="0"/>
          </a:p>
        </p:txBody>
      </p:sp>
      <p:sp>
        <p:nvSpPr>
          <p:cNvPr id="22" name="AutoShape 11"/>
          <p:cNvSpPr>
            <a:spLocks noChangeAspect="1" noChangeArrowheads="1" noTextEdit="1"/>
          </p:cNvSpPr>
          <p:nvPr userDrawn="1"/>
        </p:nvSpPr>
        <p:spPr bwMode="auto">
          <a:xfrm>
            <a:off x="218488" y="0"/>
            <a:ext cx="4968755" cy="91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1" rIns="68580" bIns="34291" numCol="1" anchor="t" anchorCtr="0" compatLnSpc="1">
            <a:prstTxWarp prst="textNoShape">
              <a:avLst/>
            </a:prstTxWarp>
          </a:bodyPr>
          <a:lstStyle/>
          <a:p>
            <a:endParaRPr lang="fr-FR" sz="1051" dirty="0"/>
          </a:p>
        </p:txBody>
      </p:sp>
      <p:sp>
        <p:nvSpPr>
          <p:cNvPr id="10" name="Shape 10"/>
          <p:cNvSpPr txBox="1">
            <a:spLocks noGrp="1"/>
          </p:cNvSpPr>
          <p:nvPr userDrawn="1">
            <p:ph type="ctrTitle"/>
          </p:nvPr>
        </p:nvSpPr>
        <p:spPr>
          <a:xfrm>
            <a:off x="218490" y="4887699"/>
            <a:ext cx="4370440" cy="2061865"/>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2700">
                <a:solidFill>
                  <a:schemeClr val="bg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9pPr>
          </a:lstStyle>
          <a:p>
            <a:r>
              <a:rPr lang="fr-FR" smtClean="0"/>
              <a:t>Modifiez le style du titre</a:t>
            </a:r>
            <a:endParaRPr dirty="0"/>
          </a:p>
        </p:txBody>
      </p:sp>
      <p:sp>
        <p:nvSpPr>
          <p:cNvPr id="7" name="Espace réservé du texte 52"/>
          <p:cNvSpPr>
            <a:spLocks noGrp="1"/>
          </p:cNvSpPr>
          <p:nvPr userDrawn="1">
            <p:ph type="body" sz="quarter" idx="10" hasCustomPrompt="1"/>
          </p:nvPr>
        </p:nvSpPr>
        <p:spPr>
          <a:xfrm>
            <a:off x="218492" y="8157454"/>
            <a:ext cx="508499" cy="227396"/>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051" b="0" cap="all" baseline="0">
                <a:solidFill>
                  <a:schemeClr val="accent1"/>
                </a:solidFill>
                <a:latin typeface="Arial Narrow" panose="020B060602020203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lvl="0"/>
            <a:r>
              <a:rPr lang="fr-FR" cap="all" baseline="0" dirty="0" smtClean="0"/>
              <a:t>DATE</a:t>
            </a:r>
            <a:endParaRPr lang="fr-FR" dirty="0"/>
          </a:p>
        </p:txBody>
      </p:sp>
      <p:sp>
        <p:nvSpPr>
          <p:cNvPr id="6" name="Espace réservé du texte 52"/>
          <p:cNvSpPr>
            <a:spLocks noGrp="1"/>
          </p:cNvSpPr>
          <p:nvPr userDrawn="1">
            <p:ph type="body" sz="quarter" idx="11" hasCustomPrompt="1"/>
          </p:nvPr>
        </p:nvSpPr>
        <p:spPr>
          <a:xfrm>
            <a:off x="218490" y="7020946"/>
            <a:ext cx="4370440" cy="276999"/>
          </a:xfrm>
          <a:prstGeom prst="rect">
            <a:avLst/>
          </a:prstGeom>
          <a:noFill/>
          <a:ln>
            <a:noFill/>
          </a:ln>
        </p:spPr>
        <p:txBody>
          <a:bodyPr wrap="square" lIns="0" tIns="0" rIns="0" bIns="0" anchor="t" anchorCtr="0">
            <a:spAutoFit/>
          </a:bodyPr>
          <a:lstStyle>
            <a:lvl1pPr marL="0" indent="0" algn="l">
              <a:buNone/>
              <a:defRPr sz="1800" b="0" cap="none" baseline="0">
                <a:solidFill>
                  <a:schemeClr val="bg1"/>
                </a:solidFill>
                <a:latin typeface="Arial Narrow" panose="020B060602020203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lvl="0"/>
            <a:r>
              <a:rPr lang="fr-FR" cap="all" baseline="0" dirty="0" smtClean="0"/>
              <a:t>Sous-titre</a:t>
            </a:r>
            <a:endParaRPr lang="fr-FR" dirty="0"/>
          </a:p>
        </p:txBody>
      </p:sp>
      <p:sp>
        <p:nvSpPr>
          <p:cNvPr id="12" name="Espace réservé du texte 52"/>
          <p:cNvSpPr>
            <a:spLocks noGrp="1"/>
          </p:cNvSpPr>
          <p:nvPr>
            <p:ph type="body" sz="quarter" idx="12" hasCustomPrompt="1"/>
          </p:nvPr>
        </p:nvSpPr>
        <p:spPr>
          <a:xfrm>
            <a:off x="5187243" y="283524"/>
            <a:ext cx="1512168" cy="576064"/>
          </a:xfrm>
        </p:spPr>
        <p:txBody>
          <a:bodyPr lIns="0" tIns="0" rIns="0" bIns="0" anchor="ctr" anchorCtr="0"/>
          <a:lstStyle>
            <a:lvl1pPr marL="0" indent="0" algn="r">
              <a:buNone/>
              <a:defRPr sz="900" b="0">
                <a:solidFill>
                  <a:srgbClr val="83517B"/>
                </a:solidFill>
                <a:latin typeface="Arial Narrow" panose="020B060602020203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a:defRPr/>
            </a:pPr>
            <a:r>
              <a:rPr lang="fr-FR" dirty="0" smtClean="0"/>
              <a:t>NOM DE L’EMETTEUR</a:t>
            </a:r>
            <a:endParaRPr lang="fr-FR" dirty="0"/>
          </a:p>
        </p:txBody>
      </p:sp>
    </p:spTree>
    <p:extLst>
      <p:ext uri="{BB962C8B-B14F-4D97-AF65-F5344CB8AC3E}">
        <p14:creationId xmlns:p14="http://schemas.microsoft.com/office/powerpoint/2010/main" val="144668119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Titre C">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4" y="-13627"/>
            <a:ext cx="4603337" cy="9166094"/>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dirty="0" smtClean="0"/>
              <a:t>Cliquez sur l'icône pour ajouter une image</a:t>
            </a:r>
            <a:endParaRPr lang="fr-FR" dirty="0"/>
          </a:p>
        </p:txBody>
      </p:sp>
      <p:sp>
        <p:nvSpPr>
          <p:cNvPr id="22" name="AutoShape 11"/>
          <p:cNvSpPr>
            <a:spLocks noChangeAspect="1" noChangeArrowheads="1" noTextEdit="1"/>
          </p:cNvSpPr>
          <p:nvPr userDrawn="1"/>
        </p:nvSpPr>
        <p:spPr bwMode="auto">
          <a:xfrm>
            <a:off x="218488" y="0"/>
            <a:ext cx="4968755" cy="91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1" rIns="68580" bIns="34291" numCol="1" anchor="t" anchorCtr="0" compatLnSpc="1">
            <a:prstTxWarp prst="textNoShape">
              <a:avLst/>
            </a:prstTxWarp>
          </a:bodyPr>
          <a:lstStyle/>
          <a:p>
            <a:endParaRPr lang="fr-FR" sz="1051" dirty="0"/>
          </a:p>
        </p:txBody>
      </p:sp>
      <p:sp>
        <p:nvSpPr>
          <p:cNvPr id="7" name="Espace réservé du texte 52"/>
          <p:cNvSpPr>
            <a:spLocks noGrp="1"/>
          </p:cNvSpPr>
          <p:nvPr userDrawn="1">
            <p:ph type="body" sz="quarter" idx="10" hasCustomPrompt="1"/>
          </p:nvPr>
        </p:nvSpPr>
        <p:spPr>
          <a:xfrm>
            <a:off x="218492" y="7420184"/>
            <a:ext cx="508499" cy="227396"/>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051" b="0" cap="all" baseline="0">
                <a:solidFill>
                  <a:schemeClr val="accent1"/>
                </a:solidFill>
                <a:latin typeface="Arial Narrow" panose="020B060602020203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lvl="0"/>
            <a:r>
              <a:rPr lang="fr-FR" cap="all" baseline="0" dirty="0" smtClean="0"/>
              <a:t>DATE</a:t>
            </a:r>
            <a:endParaRPr lang="fr-FR" dirty="0"/>
          </a:p>
        </p:txBody>
      </p:sp>
      <p:sp>
        <p:nvSpPr>
          <p:cNvPr id="12" name="Espace réservé du texte 52"/>
          <p:cNvSpPr>
            <a:spLocks noGrp="1"/>
          </p:cNvSpPr>
          <p:nvPr>
            <p:ph type="body" sz="quarter" idx="12" hasCustomPrompt="1"/>
          </p:nvPr>
        </p:nvSpPr>
        <p:spPr>
          <a:xfrm>
            <a:off x="5187243" y="283524"/>
            <a:ext cx="1512168" cy="576064"/>
          </a:xfrm>
        </p:spPr>
        <p:txBody>
          <a:bodyPr lIns="0" tIns="0" rIns="0" bIns="0" anchor="ctr" anchorCtr="0"/>
          <a:lstStyle>
            <a:lvl1pPr marL="0" indent="0" algn="r">
              <a:buNone/>
              <a:defRPr sz="900" b="0">
                <a:solidFill>
                  <a:srgbClr val="83517B"/>
                </a:solidFill>
                <a:latin typeface="Arial Narrow" panose="020B060602020203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a:defRPr/>
            </a:pPr>
            <a:r>
              <a:rPr lang="fr-FR" dirty="0" smtClean="0"/>
              <a:t>NOM DE L’EMETTEUR</a:t>
            </a:r>
            <a:endParaRPr lang="fr-FR" dirty="0"/>
          </a:p>
        </p:txBody>
      </p:sp>
      <p:sp>
        <p:nvSpPr>
          <p:cNvPr id="13" name="Shape 10"/>
          <p:cNvSpPr txBox="1">
            <a:spLocks noGrp="1"/>
          </p:cNvSpPr>
          <p:nvPr>
            <p:ph type="ctrTitle"/>
          </p:nvPr>
        </p:nvSpPr>
        <p:spPr>
          <a:xfrm>
            <a:off x="218490" y="2395764"/>
            <a:ext cx="4370440" cy="2061865"/>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27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9pPr>
          </a:lstStyle>
          <a:p>
            <a:r>
              <a:rPr lang="fr-FR" smtClean="0"/>
              <a:t>Modifiez le style du titre</a:t>
            </a:r>
            <a:endParaRPr dirty="0"/>
          </a:p>
        </p:txBody>
      </p:sp>
      <p:sp>
        <p:nvSpPr>
          <p:cNvPr id="14" name="Espace réservé du texte 52"/>
          <p:cNvSpPr>
            <a:spLocks noGrp="1"/>
          </p:cNvSpPr>
          <p:nvPr>
            <p:ph type="body" sz="quarter" idx="15" hasCustomPrompt="1"/>
          </p:nvPr>
        </p:nvSpPr>
        <p:spPr>
          <a:xfrm>
            <a:off x="218492" y="7420184"/>
            <a:ext cx="508499" cy="227396"/>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051" b="0" cap="all" baseline="0">
                <a:solidFill>
                  <a:schemeClr val="accent1"/>
                </a:solidFill>
                <a:latin typeface="Arial Narrow" panose="020B060602020203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lvl="0"/>
            <a:r>
              <a:rPr lang="fr-FR" cap="all" baseline="0" dirty="0" smtClean="0"/>
              <a:t>DATE</a:t>
            </a:r>
            <a:endParaRPr lang="fr-FR" dirty="0"/>
          </a:p>
        </p:txBody>
      </p:sp>
      <p:sp>
        <p:nvSpPr>
          <p:cNvPr id="15" name="Espace réservé du texte 52"/>
          <p:cNvSpPr>
            <a:spLocks noGrp="1"/>
          </p:cNvSpPr>
          <p:nvPr>
            <p:ph type="body" sz="quarter" idx="11" hasCustomPrompt="1"/>
          </p:nvPr>
        </p:nvSpPr>
        <p:spPr>
          <a:xfrm>
            <a:off x="218490" y="4529012"/>
            <a:ext cx="4370440" cy="276999"/>
          </a:xfrm>
          <a:prstGeom prst="rect">
            <a:avLst/>
          </a:prstGeom>
          <a:noFill/>
          <a:ln>
            <a:noFill/>
          </a:ln>
        </p:spPr>
        <p:txBody>
          <a:bodyPr wrap="square" lIns="0" tIns="0" rIns="0" bIns="0" anchor="t" anchorCtr="0">
            <a:spAutoFit/>
          </a:bodyPr>
          <a:lstStyle>
            <a:lvl1pPr marL="0" indent="0" algn="l">
              <a:buNone/>
              <a:defRPr sz="1800" b="0" cap="none" baseline="0">
                <a:solidFill>
                  <a:schemeClr val="accent1"/>
                </a:solidFill>
                <a:latin typeface="Arial Narrow" panose="020B060602020203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lvl="0"/>
            <a:r>
              <a:rPr lang="fr-FR" cap="all" baseline="0" dirty="0" smtClean="0"/>
              <a:t>Sous-titre</a:t>
            </a:r>
            <a:endParaRPr lang="fr-FR" dirty="0"/>
          </a:p>
        </p:txBody>
      </p:sp>
      <p:pic>
        <p:nvPicPr>
          <p:cNvPr id="16" name="Image 15"/>
          <p:cNvPicPr>
            <a:picLocks noChangeAspect="1"/>
          </p:cNvPicPr>
          <p:nvPr userDrawn="1"/>
        </p:nvPicPr>
        <p:blipFill rotWithShape="1">
          <a:blip r:embed="rId2">
            <a:extLst>
              <a:ext uri="{28A0092B-C50C-407E-A947-70E740481C1C}">
                <a14:useLocalDpi xmlns:a14="http://schemas.microsoft.com/office/drawing/2010/main" val="0"/>
              </a:ext>
            </a:extLst>
          </a:blip>
          <a:srcRect t="6205" r="8320" b="33125"/>
          <a:stretch/>
        </p:blipFill>
        <p:spPr>
          <a:xfrm>
            <a:off x="4941168" y="8532439"/>
            <a:ext cx="1836206" cy="377863"/>
          </a:xfrm>
          <a:prstGeom prst="rect">
            <a:avLst/>
          </a:prstGeom>
        </p:spPr>
      </p:pic>
    </p:spTree>
    <p:extLst>
      <p:ext uri="{BB962C8B-B14F-4D97-AF65-F5344CB8AC3E}">
        <p14:creationId xmlns:p14="http://schemas.microsoft.com/office/powerpoint/2010/main" val="321025710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5" name="Shape 24"/>
          <p:cNvSpPr/>
          <p:nvPr userDrawn="1"/>
        </p:nvSpPr>
        <p:spPr>
          <a:xfrm>
            <a:off x="1742625" y="1359552"/>
            <a:ext cx="142651" cy="338133"/>
          </a:xfrm>
          <a:prstGeom prst="ellipse">
            <a:avLst/>
          </a:prstGeom>
          <a:solidFill>
            <a:schemeClr val="bg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sp>
        <p:nvSpPr>
          <p:cNvPr id="6" name="Espace réservé du texte 52"/>
          <p:cNvSpPr txBox="1">
            <a:spLocks/>
          </p:cNvSpPr>
          <p:nvPr userDrawn="1"/>
        </p:nvSpPr>
        <p:spPr>
          <a:xfrm>
            <a:off x="194304" y="583455"/>
            <a:ext cx="676157" cy="194756"/>
          </a:xfrm>
          <a:prstGeom prst="roundRect">
            <a:avLst>
              <a:gd name="adj" fmla="val 50000"/>
            </a:avLst>
          </a:prstGeom>
          <a:solidFill>
            <a:schemeClr val="bg1"/>
          </a:solidFill>
          <a:ln>
            <a:solidFill>
              <a:schemeClr val="accent1"/>
            </a:solidFill>
          </a:ln>
        </p:spPr>
        <p:txBody>
          <a:bodyPr vert="horz" wrap="none" lIns="54000" tIns="0" rIns="54000" bIns="0" rtlCol="0" anchor="ctr" anchorCtr="0">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chemeClr val="accent6"/>
              </a:buClr>
              <a:buFont typeface="Cambria Math" panose="02040503050406030204" pitchFamily="18" charset="0"/>
              <a:buNone/>
              <a:defRPr sz="1200" b="0" i="0" u="none" strike="noStrike" cap="all" baseline="0">
                <a:solidFill>
                  <a:schemeClr val="bg1"/>
                </a:solidFill>
                <a:latin typeface="Arial Narrow" panose="020B0606020202030204" pitchFamily="34" charset="0"/>
                <a:ea typeface="Arial"/>
                <a:cs typeface="Arial"/>
                <a:sym typeface="Arial"/>
              </a:defRPr>
            </a:lvl1pPr>
            <a:lvl2pPr marL="457200" marR="0" lvl="1" indent="0" algn="l" rtl="0">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900" dirty="0" smtClean="0">
                <a:solidFill>
                  <a:schemeClr val="accent1"/>
                </a:solidFill>
              </a:rPr>
              <a:t>sommaire</a:t>
            </a:r>
            <a:endParaRPr lang="fr-FR" sz="900" dirty="0">
              <a:solidFill>
                <a:schemeClr val="accent1"/>
              </a:solidFill>
            </a:endParaRPr>
          </a:p>
        </p:txBody>
      </p:sp>
      <p:sp>
        <p:nvSpPr>
          <p:cNvPr id="27" name="Espace réservé du texte 2"/>
          <p:cNvSpPr>
            <a:spLocks noGrp="1"/>
          </p:cNvSpPr>
          <p:nvPr>
            <p:ph type="body" sz="quarter" idx="11"/>
          </p:nvPr>
        </p:nvSpPr>
        <p:spPr>
          <a:xfrm>
            <a:off x="2128040" y="731820"/>
            <a:ext cx="4460313" cy="1087881"/>
          </a:xfrm>
        </p:spPr>
        <p:txBody>
          <a:bodyPr lIns="0" tIns="0" rIns="0" bIns="0" anchor="ctr" anchorCtr="0">
            <a:normAutofit/>
          </a:bodyPr>
          <a:lstStyle>
            <a:lvl1pPr marL="0" marR="0" indent="0" algn="l" rtl="0">
              <a:lnSpc>
                <a:spcPct val="70000"/>
              </a:lnSpc>
              <a:spcBef>
                <a:spcPts val="0"/>
              </a:spcBef>
              <a:spcAft>
                <a:spcPts val="0"/>
              </a:spcAft>
              <a:buNone/>
              <a:defRPr lang="fr-FR" sz="15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Modifier les styles du texte du masque</a:t>
            </a:r>
          </a:p>
        </p:txBody>
      </p:sp>
      <p:sp>
        <p:nvSpPr>
          <p:cNvPr id="29" name="Espace réservé du texte 2"/>
          <p:cNvSpPr>
            <a:spLocks noGrp="1"/>
          </p:cNvSpPr>
          <p:nvPr>
            <p:ph type="body" sz="quarter" idx="13"/>
          </p:nvPr>
        </p:nvSpPr>
        <p:spPr>
          <a:xfrm>
            <a:off x="2128040" y="2024740"/>
            <a:ext cx="4460313" cy="1087881"/>
          </a:xfrm>
        </p:spPr>
        <p:txBody>
          <a:bodyPr lIns="0" tIns="0" rIns="0" bIns="0" anchor="ctr" anchorCtr="0">
            <a:normAutofit/>
          </a:bodyPr>
          <a:lstStyle>
            <a:lvl1pPr marL="0" marR="0" indent="0" algn="l" rtl="0">
              <a:lnSpc>
                <a:spcPct val="70000"/>
              </a:lnSpc>
              <a:spcBef>
                <a:spcPts val="0"/>
              </a:spcBef>
              <a:spcAft>
                <a:spcPts val="0"/>
              </a:spcAft>
              <a:buNone/>
              <a:defRPr lang="fr-FR" sz="15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Modifier les styles du texte du masque</a:t>
            </a:r>
          </a:p>
        </p:txBody>
      </p:sp>
      <p:sp>
        <p:nvSpPr>
          <p:cNvPr id="31" name="Espace réservé du texte 2"/>
          <p:cNvSpPr>
            <a:spLocks noGrp="1"/>
          </p:cNvSpPr>
          <p:nvPr>
            <p:ph type="body" sz="quarter" idx="15"/>
          </p:nvPr>
        </p:nvSpPr>
        <p:spPr>
          <a:xfrm>
            <a:off x="2128040" y="3317661"/>
            <a:ext cx="4460313" cy="1087881"/>
          </a:xfrm>
        </p:spPr>
        <p:txBody>
          <a:bodyPr lIns="0" tIns="0" rIns="0" bIns="0" anchor="ctr" anchorCtr="0">
            <a:normAutofit/>
          </a:bodyPr>
          <a:lstStyle>
            <a:lvl1pPr marL="0" marR="0" indent="0" algn="l" rtl="0">
              <a:lnSpc>
                <a:spcPct val="70000"/>
              </a:lnSpc>
              <a:spcBef>
                <a:spcPts val="0"/>
              </a:spcBef>
              <a:spcAft>
                <a:spcPts val="0"/>
              </a:spcAft>
              <a:buNone/>
              <a:defRPr lang="fr-FR" sz="15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Modifier les styles du texte du masque</a:t>
            </a:r>
          </a:p>
        </p:txBody>
      </p:sp>
      <p:sp>
        <p:nvSpPr>
          <p:cNvPr id="33" name="Espace réservé du texte 2"/>
          <p:cNvSpPr>
            <a:spLocks noGrp="1"/>
          </p:cNvSpPr>
          <p:nvPr>
            <p:ph type="body" sz="quarter" idx="17"/>
          </p:nvPr>
        </p:nvSpPr>
        <p:spPr>
          <a:xfrm>
            <a:off x="2128040" y="4610582"/>
            <a:ext cx="4460313" cy="1087881"/>
          </a:xfrm>
        </p:spPr>
        <p:txBody>
          <a:bodyPr lIns="0" tIns="0" rIns="0" bIns="0" anchor="ctr" anchorCtr="0">
            <a:normAutofit/>
          </a:bodyPr>
          <a:lstStyle>
            <a:lvl1pPr marL="0" marR="0" indent="0" algn="l" rtl="0">
              <a:lnSpc>
                <a:spcPct val="70000"/>
              </a:lnSpc>
              <a:spcBef>
                <a:spcPts val="0"/>
              </a:spcBef>
              <a:spcAft>
                <a:spcPts val="0"/>
              </a:spcAft>
              <a:buNone/>
              <a:defRPr lang="fr-FR" sz="15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Modifier les styles du texte du masque</a:t>
            </a:r>
          </a:p>
        </p:txBody>
      </p:sp>
      <p:sp>
        <p:nvSpPr>
          <p:cNvPr id="35" name="Espace réservé du texte 2"/>
          <p:cNvSpPr>
            <a:spLocks noGrp="1"/>
          </p:cNvSpPr>
          <p:nvPr>
            <p:ph type="body" sz="quarter" idx="19"/>
          </p:nvPr>
        </p:nvSpPr>
        <p:spPr>
          <a:xfrm>
            <a:off x="2128040" y="5903499"/>
            <a:ext cx="4460313" cy="1087881"/>
          </a:xfrm>
        </p:spPr>
        <p:txBody>
          <a:bodyPr lIns="0" tIns="0" rIns="0" bIns="0" anchor="ctr" anchorCtr="0">
            <a:normAutofit/>
          </a:bodyPr>
          <a:lstStyle>
            <a:lvl1pPr marL="0" marR="0" indent="0" algn="l" rtl="0">
              <a:lnSpc>
                <a:spcPct val="70000"/>
              </a:lnSpc>
              <a:spcBef>
                <a:spcPts val="0"/>
              </a:spcBef>
              <a:spcAft>
                <a:spcPts val="0"/>
              </a:spcAft>
              <a:buNone/>
              <a:defRPr lang="fr-FR" sz="15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Modifier les styles du texte du masque</a:t>
            </a:r>
          </a:p>
        </p:txBody>
      </p:sp>
      <p:sp>
        <p:nvSpPr>
          <p:cNvPr id="37" name="Espace réservé du texte 2"/>
          <p:cNvSpPr>
            <a:spLocks noGrp="1"/>
          </p:cNvSpPr>
          <p:nvPr>
            <p:ph type="body" sz="quarter" idx="21"/>
          </p:nvPr>
        </p:nvSpPr>
        <p:spPr>
          <a:xfrm>
            <a:off x="2128040" y="7196424"/>
            <a:ext cx="4460313" cy="1087881"/>
          </a:xfrm>
        </p:spPr>
        <p:txBody>
          <a:bodyPr lIns="0" tIns="0" rIns="0" bIns="0" anchor="ctr" anchorCtr="0">
            <a:normAutofit/>
          </a:bodyPr>
          <a:lstStyle>
            <a:lvl1pPr marL="0" marR="0" indent="0" algn="l" rtl="0">
              <a:lnSpc>
                <a:spcPct val="70000"/>
              </a:lnSpc>
              <a:spcBef>
                <a:spcPts val="0"/>
              </a:spcBef>
              <a:spcAft>
                <a:spcPts val="0"/>
              </a:spcAft>
              <a:buNone/>
              <a:defRPr lang="fr-FR" sz="15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Modifier les styles du texte du masque</a:t>
            </a:r>
          </a:p>
        </p:txBody>
      </p:sp>
      <p:cxnSp>
        <p:nvCxnSpPr>
          <p:cNvPr id="18" name="Shape 23"/>
          <p:cNvCxnSpPr/>
          <p:nvPr userDrawn="1"/>
        </p:nvCxnSpPr>
        <p:spPr>
          <a:xfrm>
            <a:off x="1813951" y="-14088"/>
            <a:ext cx="0" cy="8682544"/>
          </a:xfrm>
          <a:prstGeom prst="straightConnector1">
            <a:avLst/>
          </a:prstGeom>
          <a:noFill/>
          <a:ln w="6350" cap="flat" cmpd="sng">
            <a:solidFill>
              <a:srgbClr val="999FA9"/>
            </a:solidFill>
            <a:prstDash val="solid"/>
            <a:round/>
            <a:headEnd type="none" w="lg" len="lg"/>
            <a:tailEnd type="none" w="lg" len="lg"/>
          </a:ln>
        </p:spPr>
      </p:cxnSp>
      <p:sp>
        <p:nvSpPr>
          <p:cNvPr id="26" name="Espace réservé du texte 52"/>
          <p:cNvSpPr>
            <a:spLocks noGrp="1"/>
          </p:cNvSpPr>
          <p:nvPr>
            <p:ph type="body" sz="quarter" idx="10" hasCustomPrompt="1"/>
          </p:nvPr>
        </p:nvSpPr>
        <p:spPr>
          <a:xfrm>
            <a:off x="1595373" y="731687"/>
            <a:ext cx="432000" cy="1024000"/>
          </a:xfrm>
          <a:prstGeom prst="ellipse">
            <a:avLst/>
          </a:prstGeom>
          <a:solidFill>
            <a:schemeClr val="accent1"/>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100" b="1" i="0" u="none" strike="noStrike" cap="none" dirty="0">
                <a:solidFill>
                  <a:schemeClr val="bg1"/>
                </a:solidFill>
                <a:latin typeface="Arial"/>
                <a:ea typeface="Arial"/>
                <a:cs typeface="Arial"/>
                <a:sym typeface="Arial"/>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lvl="0"/>
            <a:r>
              <a:rPr lang="fr-FR" dirty="0" smtClean="0"/>
              <a:t>1</a:t>
            </a:r>
            <a:endParaRPr lang="fr-FR" dirty="0"/>
          </a:p>
        </p:txBody>
      </p:sp>
      <p:sp>
        <p:nvSpPr>
          <p:cNvPr id="28" name="Espace réservé du texte 52"/>
          <p:cNvSpPr>
            <a:spLocks noGrp="1"/>
          </p:cNvSpPr>
          <p:nvPr>
            <p:ph type="body" sz="quarter" idx="12" hasCustomPrompt="1"/>
          </p:nvPr>
        </p:nvSpPr>
        <p:spPr>
          <a:xfrm>
            <a:off x="1595373" y="2024608"/>
            <a:ext cx="432000" cy="1024000"/>
          </a:xfrm>
          <a:prstGeom prst="ellipse">
            <a:avLst/>
          </a:prstGeom>
          <a:solidFill>
            <a:schemeClr val="accent4"/>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100" b="1" i="0" u="none" strike="noStrike" cap="none" dirty="0">
                <a:solidFill>
                  <a:schemeClr val="bg1"/>
                </a:solidFill>
                <a:latin typeface="Arial"/>
                <a:ea typeface="Arial"/>
                <a:cs typeface="Arial"/>
                <a:sym typeface="Arial"/>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lvl="0"/>
            <a:r>
              <a:rPr lang="fr-FR" cap="all" baseline="0" dirty="0" smtClean="0"/>
              <a:t>2</a:t>
            </a:r>
            <a:endParaRPr lang="fr-FR" dirty="0"/>
          </a:p>
        </p:txBody>
      </p:sp>
      <p:sp>
        <p:nvSpPr>
          <p:cNvPr id="30" name="Espace réservé du texte 52"/>
          <p:cNvSpPr>
            <a:spLocks noGrp="1"/>
          </p:cNvSpPr>
          <p:nvPr>
            <p:ph type="body" sz="quarter" idx="14" hasCustomPrompt="1"/>
          </p:nvPr>
        </p:nvSpPr>
        <p:spPr>
          <a:xfrm>
            <a:off x="1595373" y="3317529"/>
            <a:ext cx="432000" cy="1024000"/>
          </a:xfrm>
          <a:prstGeom prst="ellipse">
            <a:avLst/>
          </a:prstGeom>
          <a:solidFill>
            <a:schemeClr val="accent5"/>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100" b="1" i="0" u="none" strike="noStrike" cap="none" dirty="0">
                <a:solidFill>
                  <a:schemeClr val="bg1"/>
                </a:solidFill>
                <a:latin typeface="Arial"/>
                <a:ea typeface="Arial"/>
                <a:cs typeface="Arial"/>
                <a:sym typeface="Arial"/>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lvl="0"/>
            <a:r>
              <a:rPr lang="fr-FR" cap="all" baseline="0" dirty="0" smtClean="0"/>
              <a:t>3</a:t>
            </a:r>
            <a:endParaRPr lang="fr-FR" dirty="0"/>
          </a:p>
        </p:txBody>
      </p:sp>
      <p:sp>
        <p:nvSpPr>
          <p:cNvPr id="32" name="Espace réservé du texte 52"/>
          <p:cNvSpPr>
            <a:spLocks noGrp="1"/>
          </p:cNvSpPr>
          <p:nvPr>
            <p:ph type="body" sz="quarter" idx="16" hasCustomPrompt="1"/>
          </p:nvPr>
        </p:nvSpPr>
        <p:spPr>
          <a:xfrm>
            <a:off x="1595373" y="4610450"/>
            <a:ext cx="432000" cy="1024000"/>
          </a:xfrm>
          <a:prstGeom prst="ellipse">
            <a:avLst/>
          </a:prstGeom>
          <a:solidFill>
            <a:schemeClr val="accent6"/>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100" b="1" i="0" u="none" strike="noStrike" cap="none" dirty="0">
                <a:solidFill>
                  <a:schemeClr val="bg1"/>
                </a:solidFill>
                <a:latin typeface="Arial"/>
                <a:ea typeface="Arial"/>
                <a:cs typeface="Arial"/>
                <a:sym typeface="Arial"/>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lvl="0"/>
            <a:r>
              <a:rPr lang="fr-FR" cap="all" baseline="0" dirty="0" smtClean="0"/>
              <a:t>4</a:t>
            </a:r>
            <a:endParaRPr lang="fr-FR" dirty="0"/>
          </a:p>
        </p:txBody>
      </p:sp>
      <p:sp>
        <p:nvSpPr>
          <p:cNvPr id="34" name="Espace réservé du texte 52"/>
          <p:cNvSpPr>
            <a:spLocks noGrp="1"/>
          </p:cNvSpPr>
          <p:nvPr>
            <p:ph type="body" sz="quarter" idx="18" hasCustomPrompt="1"/>
          </p:nvPr>
        </p:nvSpPr>
        <p:spPr>
          <a:xfrm>
            <a:off x="1595373" y="5903371"/>
            <a:ext cx="432000" cy="1024000"/>
          </a:xfrm>
          <a:prstGeom prst="ellipse">
            <a:avLst/>
          </a:prstGeom>
          <a:solidFill>
            <a:schemeClr val="accent3"/>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100" b="1" i="0" u="none" strike="noStrike" cap="none" dirty="0">
                <a:solidFill>
                  <a:schemeClr val="bg1"/>
                </a:solidFill>
                <a:latin typeface="Arial"/>
                <a:ea typeface="Arial"/>
                <a:cs typeface="Arial"/>
                <a:sym typeface="Arial"/>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lvl="0"/>
            <a:r>
              <a:rPr lang="fr-FR" cap="all" baseline="0" dirty="0" smtClean="0"/>
              <a:t>5</a:t>
            </a:r>
            <a:endParaRPr lang="fr-FR" dirty="0"/>
          </a:p>
        </p:txBody>
      </p:sp>
      <p:sp>
        <p:nvSpPr>
          <p:cNvPr id="36" name="Espace réservé du texte 52"/>
          <p:cNvSpPr>
            <a:spLocks noGrp="1"/>
          </p:cNvSpPr>
          <p:nvPr>
            <p:ph type="body" sz="quarter" idx="20" hasCustomPrompt="1"/>
          </p:nvPr>
        </p:nvSpPr>
        <p:spPr>
          <a:xfrm>
            <a:off x="1595373" y="7196292"/>
            <a:ext cx="432000" cy="1024000"/>
          </a:xfrm>
          <a:prstGeom prst="ellipse">
            <a:avLst/>
          </a:prstGeom>
          <a:solidFill>
            <a:schemeClr val="accent2"/>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100" b="1" i="0" u="none" strike="noStrike" cap="none" dirty="0">
                <a:solidFill>
                  <a:schemeClr val="bg1"/>
                </a:solidFill>
                <a:latin typeface="Arial"/>
                <a:ea typeface="Arial"/>
                <a:cs typeface="Arial"/>
                <a:sym typeface="Arial"/>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lvl="0"/>
            <a:r>
              <a:rPr lang="fr-FR" cap="all" baseline="0" dirty="0" smtClean="0"/>
              <a:t>6</a:t>
            </a:r>
            <a:endParaRPr lang="fr-FR" dirty="0"/>
          </a:p>
        </p:txBody>
      </p:sp>
    </p:spTree>
    <p:extLst>
      <p:ext uri="{BB962C8B-B14F-4D97-AF65-F5344CB8AC3E}">
        <p14:creationId xmlns:p14="http://schemas.microsoft.com/office/powerpoint/2010/main" val="137024384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188640" y="795581"/>
            <a:ext cx="1458163" cy="2054846"/>
          </a:xfrm>
        </p:spPr>
        <p:txBody>
          <a:bodyPr/>
          <a:lstStyle>
            <a:lvl1pPr>
              <a:lnSpc>
                <a:spcPct val="90000"/>
              </a:lnSpc>
              <a:defRPr/>
            </a:lvl1pPr>
          </a:lstStyle>
          <a:p>
            <a:r>
              <a:rPr lang="fr-FR" smtClean="0"/>
              <a:t>Modifiez le style du titre</a:t>
            </a:r>
            <a:endParaRPr lang="fr-FR" dirty="0"/>
          </a:p>
        </p:txBody>
      </p:sp>
      <p:sp>
        <p:nvSpPr>
          <p:cNvPr id="4" name="Espace réservé du texte 12"/>
          <p:cNvSpPr>
            <a:spLocks noGrp="1"/>
          </p:cNvSpPr>
          <p:nvPr>
            <p:ph idx="1"/>
          </p:nvPr>
        </p:nvSpPr>
        <p:spPr>
          <a:xfrm>
            <a:off x="1970839" y="731574"/>
            <a:ext cx="4752528" cy="7488546"/>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16" name="Espace réservé du texte 52"/>
          <p:cNvSpPr>
            <a:spLocks noGrp="1"/>
          </p:cNvSpPr>
          <p:nvPr>
            <p:ph type="body" sz="quarter" idx="12" hasCustomPrompt="1"/>
          </p:nvPr>
        </p:nvSpPr>
        <p:spPr>
          <a:xfrm>
            <a:off x="188644" y="3018270"/>
            <a:ext cx="1457996" cy="2321817"/>
          </a:xfrm>
        </p:spPr>
        <p:txBody>
          <a:bodyPr lIns="0" tIns="0" rIns="0" bIns="0">
            <a:normAutofit/>
          </a:bodyPr>
          <a:lstStyle>
            <a:lvl1pPr marL="0" indent="0" algn="r">
              <a:buNone/>
              <a:defRPr sz="1200" b="0" i="1" baseline="0">
                <a:solidFill>
                  <a:schemeClr val="accent2">
                    <a:lumMod val="75000"/>
                  </a:schemeClr>
                </a:solidFill>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a:defRPr/>
            </a:pPr>
            <a:r>
              <a:rPr lang="fr-FR" dirty="0" smtClean="0"/>
              <a:t>Sous titre de la slide</a:t>
            </a:r>
            <a:endParaRPr lang="fr-FR" dirty="0"/>
          </a:p>
        </p:txBody>
      </p:sp>
    </p:spTree>
    <p:extLst>
      <p:ext uri="{BB962C8B-B14F-4D97-AF65-F5344CB8AC3E}">
        <p14:creationId xmlns:p14="http://schemas.microsoft.com/office/powerpoint/2010/main" val="29939990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1970839" y="859588"/>
            <a:ext cx="2295000" cy="7616846"/>
          </a:xfrm>
          <a:prstGeom prst="rect">
            <a:avLst/>
          </a:prstGeom>
        </p:spPr>
        <p:txBody>
          <a:bodyPr vert="horz" lIns="0" tIns="0" rIns="0" bIns="0" rtlCol="0">
            <a:normAutofit/>
          </a:bodyPr>
          <a:lstStyle>
            <a:lvl1pPr marL="134543" indent="-134543">
              <a:defRPr sz="1200"/>
            </a:lvl1pPr>
            <a:lvl2pPr>
              <a:defRPr sz="1051"/>
            </a:lvl2pPr>
            <a:lvl3pPr>
              <a:defRPr sz="900"/>
            </a:lvl3pPr>
            <a:lvl4pPr>
              <a:defRPr sz="825"/>
            </a:lvl4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7" name="Espace réservé du texte 12"/>
          <p:cNvSpPr>
            <a:spLocks noGrp="1"/>
          </p:cNvSpPr>
          <p:nvPr>
            <p:ph idx="15"/>
          </p:nvPr>
        </p:nvSpPr>
        <p:spPr>
          <a:xfrm>
            <a:off x="4401363" y="859588"/>
            <a:ext cx="2295000" cy="7616846"/>
          </a:xfrm>
          <a:prstGeom prst="rect">
            <a:avLst/>
          </a:prstGeom>
        </p:spPr>
        <p:txBody>
          <a:bodyPr vert="horz" lIns="0" tIns="0" rIns="0" bIns="0" rtlCol="0">
            <a:normAutofit/>
          </a:bodyPr>
          <a:lstStyle>
            <a:lvl1pPr marL="134543" indent="-134543">
              <a:defRPr sz="1200"/>
            </a:lvl1pPr>
            <a:lvl2pPr>
              <a:defRPr sz="1051"/>
            </a:lvl2pPr>
            <a:lvl3pPr>
              <a:defRPr sz="900"/>
            </a:lvl3pPr>
            <a:lvl4pPr>
              <a:defRPr sz="825"/>
            </a:lvl4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Titre 1"/>
          <p:cNvSpPr>
            <a:spLocks noGrp="1"/>
          </p:cNvSpPr>
          <p:nvPr>
            <p:ph type="title"/>
          </p:nvPr>
        </p:nvSpPr>
        <p:spPr>
          <a:xfrm>
            <a:off x="188640" y="778277"/>
            <a:ext cx="1458163" cy="2054846"/>
          </a:xfrm>
        </p:spPr>
        <p:txBody>
          <a:bodyPr/>
          <a:lstStyle>
            <a:lvl1pPr>
              <a:lnSpc>
                <a:spcPct val="90000"/>
              </a:lnSpc>
              <a:defRPr/>
            </a:lvl1pPr>
          </a:lstStyle>
          <a:p>
            <a:r>
              <a:rPr lang="fr-FR" smtClean="0"/>
              <a:t>Modifiez le style du titre</a:t>
            </a:r>
            <a:endParaRPr lang="fr-FR" dirty="0"/>
          </a:p>
        </p:txBody>
      </p:sp>
      <p:sp>
        <p:nvSpPr>
          <p:cNvPr id="10" name="Espace réservé du texte 52"/>
          <p:cNvSpPr>
            <a:spLocks noGrp="1"/>
          </p:cNvSpPr>
          <p:nvPr>
            <p:ph type="body" sz="quarter" idx="12" hasCustomPrompt="1"/>
          </p:nvPr>
        </p:nvSpPr>
        <p:spPr>
          <a:xfrm>
            <a:off x="188644" y="3000962"/>
            <a:ext cx="1457996" cy="2321817"/>
          </a:xfrm>
        </p:spPr>
        <p:txBody>
          <a:bodyPr lIns="0" tIns="0" rIns="0" bIns="0">
            <a:normAutofit/>
          </a:bodyPr>
          <a:lstStyle>
            <a:lvl1pPr marL="0" indent="0" algn="r">
              <a:buNone/>
              <a:defRPr sz="1200" b="0" i="1" baseline="0">
                <a:solidFill>
                  <a:schemeClr val="accent2">
                    <a:lumMod val="75000"/>
                  </a:schemeClr>
                </a:solidFill>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a:defRPr/>
            </a:pPr>
            <a:r>
              <a:rPr lang="fr-FR" dirty="0" smtClean="0"/>
              <a:t>Sous titre de la slide</a:t>
            </a:r>
            <a:endParaRPr lang="fr-FR" dirty="0"/>
          </a:p>
        </p:txBody>
      </p:sp>
    </p:spTree>
    <p:extLst>
      <p:ext uri="{BB962C8B-B14F-4D97-AF65-F5344CB8AC3E}">
        <p14:creationId xmlns:p14="http://schemas.microsoft.com/office/powerpoint/2010/main" val="316547260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cxnSp>
        <p:nvCxnSpPr>
          <p:cNvPr id="5" name="Shape 23"/>
          <p:cNvCxnSpPr/>
          <p:nvPr userDrawn="1"/>
        </p:nvCxnSpPr>
        <p:spPr>
          <a:xfrm>
            <a:off x="1813951" y="-14088"/>
            <a:ext cx="0" cy="8682544"/>
          </a:xfrm>
          <a:prstGeom prst="straightConnector1">
            <a:avLst/>
          </a:prstGeom>
          <a:noFill/>
          <a:ln w="6350" cap="flat" cmpd="sng">
            <a:solidFill>
              <a:schemeClr val="bg1"/>
            </a:solidFill>
            <a:prstDash val="solid"/>
            <a:round/>
            <a:headEnd type="none" w="lg" len="lg"/>
            <a:tailEnd type="none" w="lg" len="lg"/>
          </a:ln>
        </p:spPr>
      </p:cxnSp>
      <p:sp>
        <p:nvSpPr>
          <p:cNvPr id="6" name="Shape 24"/>
          <p:cNvSpPr/>
          <p:nvPr userDrawn="1"/>
        </p:nvSpPr>
        <p:spPr>
          <a:xfrm>
            <a:off x="1556792" y="905499"/>
            <a:ext cx="432047" cy="338133"/>
          </a:xfrm>
          <a:prstGeom prst="ellipse">
            <a:avLst/>
          </a:prstGeom>
          <a:solidFill>
            <a:schemeClr val="bg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cxnSp>
        <p:nvCxnSpPr>
          <p:cNvPr id="7" name="Shape 23"/>
          <p:cNvCxnSpPr/>
          <p:nvPr userDrawn="1"/>
        </p:nvCxnSpPr>
        <p:spPr>
          <a:xfrm>
            <a:off x="350659" y="-36803"/>
            <a:ext cx="0" cy="1216496"/>
          </a:xfrm>
          <a:prstGeom prst="straightConnector1">
            <a:avLst/>
          </a:prstGeom>
          <a:noFill/>
          <a:ln w="6350" cap="flat" cmpd="sng">
            <a:solidFill>
              <a:srgbClr val="999FA9"/>
            </a:solidFill>
            <a:prstDash val="solid"/>
            <a:round/>
            <a:headEnd type="none" w="lg" len="lg"/>
            <a:tailEnd type="none" w="lg" len="lg"/>
          </a:ln>
        </p:spPr>
      </p:cxnSp>
      <p:sp>
        <p:nvSpPr>
          <p:cNvPr id="8" name="Shape 24"/>
          <p:cNvSpPr/>
          <p:nvPr userDrawn="1"/>
        </p:nvSpPr>
        <p:spPr>
          <a:xfrm>
            <a:off x="215784" y="204796"/>
            <a:ext cx="269750" cy="256386"/>
          </a:xfrm>
          <a:prstGeom prst="ellipse">
            <a:avLst/>
          </a:prstGeom>
          <a:solidFill>
            <a:schemeClr val="accent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sp>
        <p:nvSpPr>
          <p:cNvPr id="9" name="Espace réservé du texte 52"/>
          <p:cNvSpPr>
            <a:spLocks noGrp="1"/>
          </p:cNvSpPr>
          <p:nvPr>
            <p:ph type="body" sz="quarter" idx="12" hasCustomPrompt="1"/>
          </p:nvPr>
        </p:nvSpPr>
        <p:spPr>
          <a:xfrm>
            <a:off x="458390" y="795871"/>
            <a:ext cx="6291699" cy="383820"/>
          </a:xfrm>
          <a:prstGeom prst="rect">
            <a:avLst/>
          </a:prstGeom>
        </p:spPr>
        <p:txBody>
          <a:bodyPr lIns="0" tIns="0" rIns="0" bIns="0">
            <a:noAutofit/>
          </a:bodyPr>
          <a:lstStyle>
            <a:lvl1pPr marL="0" marR="0" indent="0"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lang="fr-FR" sz="1200" b="0" i="1" kern="1200" baseline="0" dirty="0">
                <a:solidFill>
                  <a:schemeClr val="accent2">
                    <a:lumMod val="75000"/>
                  </a:schemeClr>
                </a:solidFill>
                <a:latin typeface="Arial" panose="020B0604020202020204" pitchFamily="34" charset="0"/>
                <a:ea typeface="+mn-ea"/>
                <a:cs typeface="Arial" panose="020B060402020202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a:defRPr/>
            </a:pPr>
            <a:r>
              <a:rPr lang="fr-FR" dirty="0" smtClean="0"/>
              <a:t>Sous titre de la slide</a:t>
            </a:r>
            <a:endParaRPr lang="fr-FR" dirty="0"/>
          </a:p>
        </p:txBody>
      </p:sp>
      <p:sp>
        <p:nvSpPr>
          <p:cNvPr id="10" name="Espace réservé du contenu 7"/>
          <p:cNvSpPr>
            <a:spLocks noGrp="1"/>
          </p:cNvSpPr>
          <p:nvPr>
            <p:ph sz="quarter" idx="13" hasCustomPrompt="1"/>
          </p:nvPr>
        </p:nvSpPr>
        <p:spPr>
          <a:xfrm>
            <a:off x="458391" y="1435652"/>
            <a:ext cx="6291000" cy="6912768"/>
          </a:xfrm>
        </p:spPr>
        <p:txBody>
          <a:bodyPr/>
          <a:lstStyle>
            <a:lvl1pPr marL="200027" marR="0" indent="-200027"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Char char="ʘ"/>
              <a:tabLst/>
              <a:defRPr/>
            </a:lvl1pPr>
            <a:lvl2pPr marL="406007" marR="0" indent="-153592" algn="l" defTabSz="685805" rtl="0" eaLnBrk="1" fontAlgn="auto" latinLnBrk="0" hangingPunct="1">
              <a:lnSpc>
                <a:spcPct val="100000"/>
              </a:lnSpc>
              <a:spcBef>
                <a:spcPts val="0"/>
              </a:spcBef>
              <a:spcAft>
                <a:spcPts val="0"/>
              </a:spcAft>
              <a:buClr>
                <a:srgbClr val="581D74"/>
              </a:buClr>
              <a:buSzTx/>
              <a:buFont typeface="Symbol" panose="05050102010706020507" pitchFamily="18" charset="2"/>
              <a:buChar char="·"/>
              <a:tabLst/>
              <a:defRPr/>
            </a:lvl2pPr>
            <a:lvl3pPr marL="606032" marR="0" indent="-148829" algn="l" defTabSz="685805" rtl="0" eaLnBrk="1" fontAlgn="auto" latinLnBrk="0" hangingPunct="1">
              <a:lnSpc>
                <a:spcPct val="100000"/>
              </a:lnSpc>
              <a:spcBef>
                <a:spcPts val="0"/>
              </a:spcBef>
              <a:spcAft>
                <a:spcPts val="0"/>
              </a:spcAft>
              <a:buClr>
                <a:srgbClr val="B0006C"/>
              </a:buClr>
              <a:buSzTx/>
              <a:buFont typeface="Courier New" panose="02070309020205020404" pitchFamily="49" charset="0"/>
              <a:buChar char="o"/>
              <a:tabLst/>
              <a:defRPr/>
            </a:lvl3pPr>
            <a:lvl4pPr marL="873925" marR="0" indent="-147638" algn="l" defTabSz="685805" rtl="0" eaLnBrk="1" fontAlgn="auto" latinLnBrk="0" hangingPunct="1">
              <a:lnSpc>
                <a:spcPct val="100000"/>
              </a:lnSpc>
              <a:spcBef>
                <a:spcPts val="0"/>
              </a:spcBef>
              <a:spcAft>
                <a:spcPts val="0"/>
              </a:spcAft>
              <a:buClr>
                <a:srgbClr val="A778AE"/>
              </a:buClr>
              <a:buSzTx/>
              <a:buFont typeface="Arial" panose="020B0604020202020204" pitchFamily="34" charset="0"/>
              <a:buChar char="•"/>
              <a:tabLst/>
              <a:defRPr/>
            </a:lvl4pPr>
          </a:lstStyle>
          <a:p>
            <a:pPr marL="200027" marR="0" lvl="0" indent="-200027"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Char char="ʘ"/>
              <a:tabLst/>
              <a:defRPr/>
            </a:pPr>
            <a:r>
              <a:rPr kumimoji="0" lang="fr-FR" sz="1500" b="0" i="0" u="none" strike="noStrike" kern="0" cap="none" spc="0" normalizeH="0" baseline="0" noProof="0" dirty="0" smtClean="0">
                <a:ln>
                  <a:noFill/>
                </a:ln>
                <a:solidFill>
                  <a:srgbClr val="000000"/>
                </a:solidFill>
                <a:effectLst/>
                <a:uLnTx/>
                <a:uFillTx/>
                <a:latin typeface="Arial"/>
                <a:ea typeface="+mn-ea"/>
                <a:cs typeface="Arial"/>
                <a:sym typeface="Arial"/>
              </a:rPr>
              <a:t>Modifiez les styles du texte du masque</a:t>
            </a:r>
          </a:p>
          <a:p>
            <a:pPr marL="406007" marR="0" lvl="1" indent="-153592" algn="l" defTabSz="685805" rtl="0" eaLnBrk="1" fontAlgn="auto" latinLnBrk="0" hangingPunct="1">
              <a:lnSpc>
                <a:spcPct val="100000"/>
              </a:lnSpc>
              <a:spcBef>
                <a:spcPts val="0"/>
              </a:spcBef>
              <a:spcAft>
                <a:spcPts val="0"/>
              </a:spcAft>
              <a:buClr>
                <a:srgbClr val="581D74"/>
              </a:buClr>
              <a:buSzTx/>
              <a:buFont typeface="Symbol" panose="05050102010706020507" pitchFamily="18" charset="2"/>
              <a:buChar char="·"/>
              <a:tabLst/>
              <a:defRPr/>
            </a:pPr>
            <a:r>
              <a:rPr kumimoji="0" lang="fr-FR" sz="1351" b="0" i="0" u="none" strike="noStrike" kern="0" cap="none" spc="0" normalizeH="0" baseline="0" noProof="0" dirty="0" smtClean="0">
                <a:ln>
                  <a:noFill/>
                </a:ln>
                <a:solidFill>
                  <a:srgbClr val="000000"/>
                </a:solidFill>
                <a:effectLst/>
                <a:uLnTx/>
                <a:uFillTx/>
                <a:latin typeface="Arial"/>
                <a:ea typeface="+mn-ea"/>
                <a:cs typeface="Arial"/>
                <a:sym typeface="Arial"/>
              </a:rPr>
              <a:t>Deuxième niveau</a:t>
            </a:r>
          </a:p>
          <a:p>
            <a:pPr marL="606032" marR="0" lvl="2" indent="-148829" algn="l" defTabSz="685805" rtl="0" eaLnBrk="1" fontAlgn="auto" latinLnBrk="0" hangingPunct="1">
              <a:lnSpc>
                <a:spcPct val="100000"/>
              </a:lnSpc>
              <a:spcBef>
                <a:spcPts val="0"/>
              </a:spcBef>
              <a:spcAft>
                <a:spcPts val="0"/>
              </a:spcAft>
              <a:buClr>
                <a:srgbClr val="B0006C"/>
              </a:buClr>
              <a:buSzTx/>
              <a:buFont typeface="Courier New" panose="02070309020205020404" pitchFamily="49" charset="0"/>
              <a:buChar char="o"/>
              <a:tabLst/>
              <a:defRPr/>
            </a:pPr>
            <a:r>
              <a:rPr kumimoji="0" lang="fr-FR" sz="1200" b="0" i="0" u="none" strike="noStrike" kern="0" cap="none" spc="0" normalizeH="0" baseline="0" noProof="0" dirty="0" smtClean="0">
                <a:ln>
                  <a:noFill/>
                </a:ln>
                <a:solidFill>
                  <a:srgbClr val="000000"/>
                </a:solidFill>
                <a:effectLst/>
                <a:uLnTx/>
                <a:uFillTx/>
                <a:latin typeface="Arial"/>
                <a:ea typeface="+mn-ea"/>
                <a:cs typeface="Arial"/>
                <a:sym typeface="Arial"/>
              </a:rPr>
              <a:t>Troisième niveau</a:t>
            </a:r>
          </a:p>
          <a:p>
            <a:pPr marL="873925" marR="0" lvl="3" indent="-147638" algn="l" defTabSz="685805" rtl="0" eaLnBrk="1" fontAlgn="auto" latinLnBrk="0" hangingPunct="1">
              <a:lnSpc>
                <a:spcPct val="100000"/>
              </a:lnSpc>
              <a:spcBef>
                <a:spcPts val="0"/>
              </a:spcBef>
              <a:spcAft>
                <a:spcPts val="0"/>
              </a:spcAft>
              <a:buClr>
                <a:srgbClr val="A778AE"/>
              </a:buClr>
              <a:buSzTx/>
              <a:buFont typeface="Arial" panose="020B0604020202020204" pitchFamily="34" charset="0"/>
              <a:buChar char="•"/>
              <a:tabLst/>
              <a:defRPr/>
            </a:pPr>
            <a:r>
              <a:rPr kumimoji="0" lang="fr-FR" sz="1051" b="0" i="0" u="none" strike="noStrike" kern="0" cap="none" spc="0" normalizeH="0" baseline="0" noProof="0" dirty="0" smtClean="0">
                <a:ln>
                  <a:noFill/>
                </a:ln>
                <a:solidFill>
                  <a:srgbClr val="000000"/>
                </a:solidFill>
                <a:effectLst/>
                <a:uLnTx/>
                <a:uFillTx/>
                <a:latin typeface="Arial"/>
                <a:ea typeface="+mn-ea"/>
                <a:cs typeface="Arial"/>
                <a:sym typeface="Arial"/>
              </a:rPr>
              <a:t>Quatrième niveau</a:t>
            </a:r>
          </a:p>
        </p:txBody>
      </p:sp>
      <p:sp>
        <p:nvSpPr>
          <p:cNvPr id="11" name="Espace réservé du titre 9"/>
          <p:cNvSpPr>
            <a:spLocks noGrp="1"/>
          </p:cNvSpPr>
          <p:nvPr>
            <p:ph type="title"/>
          </p:nvPr>
        </p:nvSpPr>
        <p:spPr>
          <a:xfrm>
            <a:off x="521677" y="155228"/>
            <a:ext cx="6291699" cy="704363"/>
          </a:xfrm>
          <a:prstGeom prst="rect">
            <a:avLst/>
          </a:prstGeom>
        </p:spPr>
        <p:txBody>
          <a:bodyPr vert="horz" lIns="0" tIns="45720" rIns="0" bIns="45720" rtlCol="0" anchor="t" anchorCtr="0">
            <a:normAutofit/>
          </a:bodyPr>
          <a:lstStyle>
            <a:lvl1pPr algn="l">
              <a:defRPr/>
            </a:lvl1pPr>
          </a:lstStyle>
          <a:p>
            <a:r>
              <a:rPr kumimoji="0" lang="fr-FR" sz="1500" b="1" i="0" u="none" strike="noStrike" kern="0" cap="all" spc="0" normalizeH="0" baseline="0" noProof="0" smtClean="0">
                <a:ln>
                  <a:noFill/>
                </a:ln>
                <a:solidFill>
                  <a:srgbClr val="581D74"/>
                </a:solidFill>
                <a:effectLst/>
                <a:uLnTx/>
                <a:uFillTx/>
                <a:latin typeface="Arial Narrow" panose="020B0606020202030204" pitchFamily="34" charset="0"/>
                <a:ea typeface="+mj-ea"/>
                <a:cs typeface="Arial"/>
                <a:sym typeface="Arial"/>
              </a:rPr>
              <a:t>Modifiez le style du titre</a:t>
            </a:r>
            <a:endParaRPr lang="fr-FR" dirty="0"/>
          </a:p>
        </p:txBody>
      </p:sp>
    </p:spTree>
    <p:extLst>
      <p:ext uri="{BB962C8B-B14F-4D97-AF65-F5344CB8AC3E}">
        <p14:creationId xmlns:p14="http://schemas.microsoft.com/office/powerpoint/2010/main" val="1267241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onnes bi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1970839" y="1371644"/>
            <a:ext cx="2295000" cy="6912768"/>
          </a:xfrm>
          <a:prstGeom prst="rect">
            <a:avLst/>
          </a:prstGeom>
        </p:spPr>
        <p:txBody>
          <a:bodyPr vert="horz" lIns="0" tIns="0" rIns="0" bIns="0" rtlCol="0">
            <a:normAutofit/>
          </a:bodyPr>
          <a:lstStyle>
            <a:lvl1pPr>
              <a:defRPr sz="1200"/>
            </a:lvl1pPr>
            <a:lvl2pPr>
              <a:defRPr sz="1051"/>
            </a:lvl2pPr>
            <a:lvl3pPr>
              <a:defRPr sz="900"/>
            </a:lvl3pPr>
            <a:lvl4pPr>
              <a:defRPr sz="825"/>
            </a:lvl4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7" name="Espace réservé du texte 12"/>
          <p:cNvSpPr>
            <a:spLocks noGrp="1"/>
          </p:cNvSpPr>
          <p:nvPr>
            <p:ph idx="15"/>
          </p:nvPr>
        </p:nvSpPr>
        <p:spPr>
          <a:xfrm>
            <a:off x="4401363" y="1371644"/>
            <a:ext cx="2295000" cy="6912768"/>
          </a:xfrm>
          <a:prstGeom prst="rect">
            <a:avLst/>
          </a:prstGeom>
        </p:spPr>
        <p:txBody>
          <a:bodyPr vert="horz" lIns="0" tIns="0" rIns="0" bIns="0" rtlCol="0">
            <a:normAutofit/>
          </a:bodyPr>
          <a:lstStyle>
            <a:lvl1pPr>
              <a:defRPr sz="1200"/>
            </a:lvl1pPr>
            <a:lvl2pPr>
              <a:defRPr sz="1051"/>
            </a:lvl2pPr>
            <a:lvl3pPr>
              <a:defRPr sz="900"/>
            </a:lvl3pPr>
            <a:lvl4pPr>
              <a:defRPr sz="825"/>
            </a:lvl4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Titre 1"/>
          <p:cNvSpPr>
            <a:spLocks noGrp="1"/>
          </p:cNvSpPr>
          <p:nvPr>
            <p:ph type="title"/>
          </p:nvPr>
        </p:nvSpPr>
        <p:spPr>
          <a:xfrm>
            <a:off x="188640" y="780632"/>
            <a:ext cx="1458163" cy="2054846"/>
          </a:xfrm>
        </p:spPr>
        <p:txBody>
          <a:bodyPr/>
          <a:lstStyle>
            <a:lvl1pPr>
              <a:lnSpc>
                <a:spcPct val="90000"/>
              </a:lnSpc>
              <a:defRPr/>
            </a:lvl1pPr>
          </a:lstStyle>
          <a:p>
            <a:r>
              <a:rPr lang="fr-FR" smtClean="0"/>
              <a:t>Modifiez le style du titre</a:t>
            </a:r>
            <a:endParaRPr lang="fr-FR" dirty="0"/>
          </a:p>
        </p:txBody>
      </p:sp>
      <p:sp>
        <p:nvSpPr>
          <p:cNvPr id="9" name="Espace réservé du texte 52"/>
          <p:cNvSpPr>
            <a:spLocks noGrp="1"/>
          </p:cNvSpPr>
          <p:nvPr>
            <p:ph type="body" sz="quarter" idx="12" hasCustomPrompt="1"/>
          </p:nvPr>
        </p:nvSpPr>
        <p:spPr>
          <a:xfrm>
            <a:off x="188644" y="3003321"/>
            <a:ext cx="1457996" cy="2321817"/>
          </a:xfrm>
        </p:spPr>
        <p:txBody>
          <a:bodyPr lIns="0" tIns="0" rIns="0" bIns="0">
            <a:normAutofit/>
          </a:bodyPr>
          <a:lstStyle>
            <a:lvl1pPr marL="0" indent="0" algn="r">
              <a:buNone/>
              <a:defRPr sz="1200" b="0" i="1" baseline="0">
                <a:solidFill>
                  <a:schemeClr val="accent2">
                    <a:lumMod val="75000"/>
                  </a:schemeClr>
                </a:solidFill>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a:defRPr/>
            </a:pPr>
            <a:r>
              <a:rPr lang="fr-FR" dirty="0" smtClean="0"/>
              <a:t>Sous titre de la slide</a:t>
            </a:r>
            <a:endParaRPr lang="fr-FR" dirty="0"/>
          </a:p>
        </p:txBody>
      </p:sp>
    </p:spTree>
    <p:extLst>
      <p:ext uri="{BB962C8B-B14F-4D97-AF65-F5344CB8AC3E}">
        <p14:creationId xmlns:p14="http://schemas.microsoft.com/office/powerpoint/2010/main" val="46867482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1970839" y="936814"/>
            <a:ext cx="1539000" cy="7539620"/>
          </a:xfrm>
          <a:prstGeom prst="rect">
            <a:avLst/>
          </a:prstGeom>
        </p:spPr>
        <p:txBody>
          <a:bodyPr vert="horz" lIns="0" tIns="0" rIns="0" bIns="0" rtlCol="0">
            <a:normAutofit/>
          </a:bodyPr>
          <a:lstStyle>
            <a:lvl1pPr>
              <a:defRPr sz="1051"/>
            </a:lvl1pPr>
            <a:lvl2pPr>
              <a:defRPr sz="900"/>
            </a:lvl2pPr>
            <a:lvl3pPr>
              <a:defRPr sz="825"/>
            </a:lvl3pPr>
            <a:lvl4pPr>
              <a:defRPr sz="788"/>
            </a:lvl4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7" name="Espace réservé du texte 12"/>
          <p:cNvSpPr>
            <a:spLocks noGrp="1"/>
          </p:cNvSpPr>
          <p:nvPr>
            <p:ph idx="15"/>
          </p:nvPr>
        </p:nvSpPr>
        <p:spPr>
          <a:xfrm>
            <a:off x="3577516" y="936814"/>
            <a:ext cx="1539000" cy="7539620"/>
          </a:xfrm>
          <a:prstGeom prst="rect">
            <a:avLst/>
          </a:prstGeom>
        </p:spPr>
        <p:txBody>
          <a:bodyPr vert="horz" lIns="0" tIns="0" rIns="0" bIns="0" rtlCol="0">
            <a:normAutofit/>
          </a:bodyPr>
          <a:lstStyle>
            <a:lvl1pPr>
              <a:defRPr sz="1051"/>
            </a:lvl1pPr>
            <a:lvl2pPr>
              <a:defRPr sz="900"/>
            </a:lvl2pPr>
            <a:lvl3pPr>
              <a:defRPr sz="825"/>
            </a:lvl3pPr>
            <a:lvl4pPr>
              <a:defRPr sz="788"/>
            </a:lvl4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texte 12"/>
          <p:cNvSpPr>
            <a:spLocks noGrp="1"/>
          </p:cNvSpPr>
          <p:nvPr>
            <p:ph idx="16"/>
          </p:nvPr>
        </p:nvSpPr>
        <p:spPr>
          <a:xfrm>
            <a:off x="5184195" y="936814"/>
            <a:ext cx="1539000" cy="7539620"/>
          </a:xfrm>
          <a:prstGeom prst="rect">
            <a:avLst/>
          </a:prstGeom>
        </p:spPr>
        <p:txBody>
          <a:bodyPr vert="horz" lIns="0" tIns="0" rIns="0" bIns="0" rtlCol="0">
            <a:normAutofit/>
          </a:bodyPr>
          <a:lstStyle>
            <a:lvl1pPr>
              <a:defRPr sz="1051"/>
            </a:lvl1pPr>
            <a:lvl2pPr>
              <a:defRPr sz="900"/>
            </a:lvl2pPr>
            <a:lvl3pPr>
              <a:defRPr sz="825"/>
            </a:lvl3pPr>
            <a:lvl4pPr>
              <a:defRPr sz="788"/>
            </a:lvl4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9" name="Titre 1"/>
          <p:cNvSpPr>
            <a:spLocks noGrp="1"/>
          </p:cNvSpPr>
          <p:nvPr>
            <p:ph type="title"/>
          </p:nvPr>
        </p:nvSpPr>
        <p:spPr>
          <a:xfrm>
            <a:off x="188640" y="795869"/>
            <a:ext cx="1458163" cy="2054846"/>
          </a:xfrm>
        </p:spPr>
        <p:txBody>
          <a:bodyPr/>
          <a:lstStyle>
            <a:lvl1pPr>
              <a:lnSpc>
                <a:spcPct val="90000"/>
              </a:lnSpc>
              <a:defRPr/>
            </a:lvl1pPr>
          </a:lstStyle>
          <a:p>
            <a:r>
              <a:rPr lang="fr-FR" smtClean="0"/>
              <a:t>Modifiez le style du titre</a:t>
            </a:r>
            <a:endParaRPr lang="fr-FR" dirty="0"/>
          </a:p>
        </p:txBody>
      </p:sp>
      <p:sp>
        <p:nvSpPr>
          <p:cNvPr id="10" name="Espace réservé du texte 52"/>
          <p:cNvSpPr>
            <a:spLocks noGrp="1"/>
          </p:cNvSpPr>
          <p:nvPr>
            <p:ph type="body" sz="quarter" idx="12" hasCustomPrompt="1"/>
          </p:nvPr>
        </p:nvSpPr>
        <p:spPr>
          <a:xfrm>
            <a:off x="188644" y="3018558"/>
            <a:ext cx="1457996" cy="2321817"/>
          </a:xfrm>
        </p:spPr>
        <p:txBody>
          <a:bodyPr lIns="0" tIns="0" rIns="0" bIns="0">
            <a:normAutofit/>
          </a:bodyPr>
          <a:lstStyle>
            <a:lvl1pPr marL="0" indent="0" algn="r">
              <a:buNone/>
              <a:defRPr sz="1200" b="0" i="1" baseline="0">
                <a:solidFill>
                  <a:schemeClr val="accent2">
                    <a:lumMod val="75000"/>
                  </a:schemeClr>
                </a:solidFill>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a:defRPr/>
            </a:pPr>
            <a:r>
              <a:rPr lang="fr-FR" dirty="0" smtClean="0"/>
              <a:t>Sous titre de la slide</a:t>
            </a:r>
            <a:endParaRPr lang="fr-FR" dirty="0"/>
          </a:p>
        </p:txBody>
      </p:sp>
    </p:spTree>
    <p:extLst>
      <p:ext uri="{BB962C8B-B14F-4D97-AF65-F5344CB8AC3E}">
        <p14:creationId xmlns:p14="http://schemas.microsoft.com/office/powerpoint/2010/main" val="177065023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Entree de partie">
    <p:spTree>
      <p:nvGrpSpPr>
        <p:cNvPr id="1" name="Shape 11"/>
        <p:cNvGrpSpPr/>
        <p:nvPr/>
      </p:nvGrpSpPr>
      <p:grpSpPr>
        <a:xfrm>
          <a:off x="0" y="0"/>
          <a:ext cx="0" cy="0"/>
          <a:chOff x="0" y="0"/>
          <a:chExt cx="0" cy="0"/>
        </a:xfrm>
      </p:grpSpPr>
      <p:sp>
        <p:nvSpPr>
          <p:cNvPr id="10" name="Espace réservé du texte 52"/>
          <p:cNvSpPr>
            <a:spLocks noGrp="1"/>
          </p:cNvSpPr>
          <p:nvPr>
            <p:ph type="body" sz="quarter" idx="12"/>
          </p:nvPr>
        </p:nvSpPr>
        <p:spPr>
          <a:xfrm>
            <a:off x="134638" y="-1024142"/>
            <a:ext cx="4773031" cy="11200284"/>
          </a:xfrm>
          <a:prstGeom prst="ellipse">
            <a:avLst/>
          </a:prstGeom>
          <a:noFill/>
          <a:ln w="76200">
            <a:solidFill>
              <a:schemeClr val="accent1"/>
            </a:solidFill>
          </a:ln>
        </p:spPr>
        <p:txBody>
          <a:bodyPr wrap="none" lIns="0" tIns="0" rIns="0" bIns="0" anchor="ctr" anchorCtr="0">
            <a:noAutofit/>
          </a:bodyPr>
          <a:lstStyle>
            <a:lvl1pPr marL="0" indent="0" algn="r">
              <a:buNone/>
              <a:defRPr sz="825" b="0" cap="all" baseline="0">
                <a:solidFill>
                  <a:schemeClr val="bg1"/>
                </a:solidFill>
                <a:latin typeface="Arial Narrow" panose="020B060602020203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lvl="0"/>
            <a:r>
              <a:rPr lang="fr-FR" smtClean="0"/>
              <a:t>Modifier les styles du texte du masque</a:t>
            </a:r>
          </a:p>
        </p:txBody>
      </p:sp>
      <p:sp>
        <p:nvSpPr>
          <p:cNvPr id="13" name="Shape 13"/>
          <p:cNvSpPr txBox="1">
            <a:spLocks noGrp="1"/>
          </p:cNvSpPr>
          <p:nvPr>
            <p:ph type="ctrTitle"/>
          </p:nvPr>
        </p:nvSpPr>
        <p:spPr>
          <a:xfrm>
            <a:off x="264610" y="3360897"/>
            <a:ext cx="4514541" cy="2061865"/>
          </a:xfrm>
          <a:prstGeom prst="rect">
            <a:avLst/>
          </a:prstGeom>
        </p:spPr>
        <p:txBody>
          <a:bodyPr lIns="91425" tIns="91425" rIns="91425" bIns="91425" anchor="b" anchorCtr="0">
            <a:normAutofit/>
          </a:bodyPr>
          <a:lstStyle>
            <a:lvl1pPr lvl="0" algn="ctr" rtl="0">
              <a:spcBef>
                <a:spcPts val="0"/>
              </a:spcBef>
              <a:buClr>
                <a:srgbClr val="000000"/>
              </a:buClr>
              <a:buSzPct val="100000"/>
              <a:defRPr sz="2700">
                <a:solidFill>
                  <a:schemeClr val="accent1"/>
                </a:solidFill>
                <a:latin typeface="Arial Narrow" panose="020B0606020202030204" pitchFamily="34" charset="0"/>
              </a:defRPr>
            </a:lvl1pPr>
            <a:lvl2pPr lvl="1" algn="ctr" rtl="0">
              <a:spcBef>
                <a:spcPts val="0"/>
              </a:spcBef>
              <a:buClr>
                <a:srgbClr val="000000"/>
              </a:buClr>
              <a:buSzPct val="100000"/>
              <a:defRPr sz="3600">
                <a:solidFill>
                  <a:srgbClr val="000000"/>
                </a:solidFill>
              </a:defRPr>
            </a:lvl2pPr>
            <a:lvl3pPr lvl="2" algn="ctr" rtl="0">
              <a:spcBef>
                <a:spcPts val="0"/>
              </a:spcBef>
              <a:buClr>
                <a:srgbClr val="000000"/>
              </a:buClr>
              <a:buSzPct val="100000"/>
              <a:defRPr sz="3600">
                <a:solidFill>
                  <a:srgbClr val="000000"/>
                </a:solidFill>
              </a:defRPr>
            </a:lvl3pPr>
            <a:lvl4pPr lvl="3" algn="ctr" rtl="0">
              <a:spcBef>
                <a:spcPts val="0"/>
              </a:spcBef>
              <a:buClr>
                <a:srgbClr val="000000"/>
              </a:buClr>
              <a:buSzPct val="100000"/>
              <a:defRPr sz="3600">
                <a:solidFill>
                  <a:srgbClr val="000000"/>
                </a:solidFill>
              </a:defRPr>
            </a:lvl4pPr>
            <a:lvl5pPr lvl="4" algn="ctr" rtl="0">
              <a:spcBef>
                <a:spcPts val="0"/>
              </a:spcBef>
              <a:buClr>
                <a:srgbClr val="000000"/>
              </a:buClr>
              <a:buSzPct val="100000"/>
              <a:defRPr sz="3600">
                <a:solidFill>
                  <a:srgbClr val="000000"/>
                </a:solidFill>
              </a:defRPr>
            </a:lvl5pPr>
            <a:lvl6pPr lvl="5" algn="ctr" rtl="0">
              <a:spcBef>
                <a:spcPts val="0"/>
              </a:spcBef>
              <a:buClr>
                <a:srgbClr val="000000"/>
              </a:buClr>
              <a:buSzPct val="100000"/>
              <a:defRPr sz="3600">
                <a:solidFill>
                  <a:srgbClr val="000000"/>
                </a:solidFill>
              </a:defRPr>
            </a:lvl6pPr>
            <a:lvl7pPr lvl="6" algn="ctr" rtl="0">
              <a:spcBef>
                <a:spcPts val="0"/>
              </a:spcBef>
              <a:buClr>
                <a:srgbClr val="000000"/>
              </a:buClr>
              <a:buSzPct val="100000"/>
              <a:defRPr sz="3600">
                <a:solidFill>
                  <a:srgbClr val="000000"/>
                </a:solidFill>
              </a:defRPr>
            </a:lvl7pPr>
            <a:lvl8pPr lvl="7" algn="ctr" rtl="0">
              <a:spcBef>
                <a:spcPts val="0"/>
              </a:spcBef>
              <a:buClr>
                <a:srgbClr val="000000"/>
              </a:buClr>
              <a:buSzPct val="100000"/>
              <a:defRPr sz="3600">
                <a:solidFill>
                  <a:srgbClr val="000000"/>
                </a:solidFill>
              </a:defRPr>
            </a:lvl8pPr>
            <a:lvl9pPr lvl="8" algn="ctr" rtl="0">
              <a:spcBef>
                <a:spcPts val="0"/>
              </a:spcBef>
              <a:buClr>
                <a:srgbClr val="000000"/>
              </a:buClr>
              <a:buSzPct val="100000"/>
              <a:defRPr sz="3600">
                <a:solidFill>
                  <a:srgbClr val="000000"/>
                </a:solidFill>
              </a:defRPr>
            </a:lvl9pPr>
          </a:lstStyle>
          <a:p>
            <a:r>
              <a:rPr lang="fr-FR" smtClean="0"/>
              <a:t>Modifiez le style du titre</a:t>
            </a:r>
            <a:endParaRPr dirty="0"/>
          </a:p>
        </p:txBody>
      </p:sp>
      <p:sp>
        <p:nvSpPr>
          <p:cNvPr id="17" name="Shape 14"/>
          <p:cNvSpPr txBox="1">
            <a:spLocks noGrp="1"/>
          </p:cNvSpPr>
          <p:nvPr>
            <p:ph type="subTitle" idx="1"/>
          </p:nvPr>
        </p:nvSpPr>
        <p:spPr>
          <a:xfrm>
            <a:off x="485673" y="5660125"/>
            <a:ext cx="4104456" cy="1395198"/>
          </a:xfrm>
          <a:prstGeom prst="rect">
            <a:avLst/>
          </a:prstGeom>
          <a:noFill/>
        </p:spPr>
        <p:txBody>
          <a:bodyPr lIns="91425" tIns="91425" rIns="91425" bIns="91425" anchor="t" anchorCtr="0"/>
          <a:lstStyle>
            <a:lvl1pPr marL="0" lvl="0" indent="0" algn="ctr" rtl="0">
              <a:spcBef>
                <a:spcPts val="0"/>
              </a:spcBef>
              <a:buClr>
                <a:srgbClr val="FFFFFF"/>
              </a:buClr>
              <a:buSzPct val="100000"/>
              <a:buNone/>
              <a:defRPr sz="1800">
                <a:solidFill>
                  <a:srgbClr val="FFFFFF"/>
                </a:solidFill>
                <a:highlight>
                  <a:srgbClr val="000000"/>
                </a:highlight>
              </a:defRPr>
            </a:lvl1pPr>
            <a:lvl2pPr lvl="1" algn="ctr" rtl="0">
              <a:spcBef>
                <a:spcPts val="0"/>
              </a:spcBef>
              <a:buClr>
                <a:srgbClr val="FFFFFF"/>
              </a:buClr>
              <a:buNone/>
              <a:defRPr>
                <a:solidFill>
                  <a:srgbClr val="FFFFFF"/>
                </a:solidFill>
                <a:highlight>
                  <a:srgbClr val="000000"/>
                </a:highlight>
              </a:defRPr>
            </a:lvl2pPr>
            <a:lvl3pPr lvl="2" algn="ctr" rtl="0">
              <a:spcBef>
                <a:spcPts val="0"/>
              </a:spcBef>
              <a:buClr>
                <a:srgbClr val="FFFFFF"/>
              </a:buClr>
              <a:buNone/>
              <a:defRPr>
                <a:solidFill>
                  <a:srgbClr val="FFFFFF"/>
                </a:solidFill>
                <a:highlight>
                  <a:srgbClr val="000000"/>
                </a:highlight>
              </a:defRPr>
            </a:lvl3pPr>
            <a:lvl4pPr lvl="3" algn="ctr" rtl="0">
              <a:spcBef>
                <a:spcPts val="0"/>
              </a:spcBef>
              <a:buClr>
                <a:srgbClr val="FFFFFF"/>
              </a:buClr>
              <a:buSzPct val="100000"/>
              <a:buNone/>
              <a:defRPr sz="1800">
                <a:solidFill>
                  <a:srgbClr val="FFFFFF"/>
                </a:solidFill>
                <a:highlight>
                  <a:srgbClr val="000000"/>
                </a:highlight>
              </a:defRPr>
            </a:lvl4pPr>
            <a:lvl5pPr lvl="4" algn="ctr" rtl="0">
              <a:spcBef>
                <a:spcPts val="0"/>
              </a:spcBef>
              <a:buClr>
                <a:srgbClr val="FFFFFF"/>
              </a:buClr>
              <a:buSzPct val="100000"/>
              <a:buNone/>
              <a:defRPr sz="1800">
                <a:solidFill>
                  <a:srgbClr val="FFFFFF"/>
                </a:solidFill>
                <a:highlight>
                  <a:srgbClr val="000000"/>
                </a:highlight>
              </a:defRPr>
            </a:lvl5pPr>
            <a:lvl6pPr lvl="5" algn="ctr" rtl="0">
              <a:spcBef>
                <a:spcPts val="0"/>
              </a:spcBef>
              <a:buClr>
                <a:srgbClr val="FFFFFF"/>
              </a:buClr>
              <a:buSzPct val="100000"/>
              <a:buNone/>
              <a:defRPr sz="1800">
                <a:solidFill>
                  <a:srgbClr val="FFFFFF"/>
                </a:solidFill>
                <a:highlight>
                  <a:srgbClr val="000000"/>
                </a:highlight>
              </a:defRPr>
            </a:lvl6pPr>
            <a:lvl7pPr lvl="6" algn="ctr" rtl="0">
              <a:spcBef>
                <a:spcPts val="0"/>
              </a:spcBef>
              <a:buClr>
                <a:srgbClr val="FFFFFF"/>
              </a:buClr>
              <a:buSzPct val="100000"/>
              <a:buNone/>
              <a:defRPr sz="1800">
                <a:solidFill>
                  <a:srgbClr val="FFFFFF"/>
                </a:solidFill>
                <a:highlight>
                  <a:srgbClr val="000000"/>
                </a:highlight>
              </a:defRPr>
            </a:lvl7pPr>
            <a:lvl8pPr lvl="7" algn="ctr" rtl="0">
              <a:spcBef>
                <a:spcPts val="0"/>
              </a:spcBef>
              <a:buClr>
                <a:srgbClr val="FFFFFF"/>
              </a:buClr>
              <a:buSzPct val="100000"/>
              <a:buNone/>
              <a:defRPr sz="1800">
                <a:solidFill>
                  <a:srgbClr val="FFFFFF"/>
                </a:solidFill>
                <a:highlight>
                  <a:srgbClr val="000000"/>
                </a:highlight>
              </a:defRPr>
            </a:lvl8pPr>
            <a:lvl9pPr lvl="8" algn="ctr" rtl="0">
              <a:spcBef>
                <a:spcPts val="0"/>
              </a:spcBef>
              <a:buClr>
                <a:srgbClr val="FFFFFF"/>
              </a:buClr>
              <a:buSzPct val="100000"/>
              <a:buNone/>
              <a:defRPr sz="1800">
                <a:solidFill>
                  <a:srgbClr val="FFFFFF"/>
                </a:solidFill>
                <a:highlight>
                  <a:srgbClr val="000000"/>
                </a:highlight>
              </a:defRPr>
            </a:lvl9pPr>
          </a:lstStyle>
          <a:p>
            <a:r>
              <a:rPr lang="fr-FR" smtClean="0"/>
              <a:t>Modifier le style des sous-titres du masque</a:t>
            </a:r>
            <a:endParaRPr dirty="0"/>
          </a:p>
        </p:txBody>
      </p:sp>
      <p:sp>
        <p:nvSpPr>
          <p:cNvPr id="8" name="Oval 13"/>
          <p:cNvSpPr txBox="1">
            <a:spLocks noChangeAspect="1" noChangeArrowheads="1"/>
          </p:cNvSpPr>
          <p:nvPr userDrawn="1"/>
        </p:nvSpPr>
        <p:spPr bwMode="auto">
          <a:xfrm>
            <a:off x="53226" y="8792895"/>
            <a:ext cx="155492" cy="103875"/>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675">
                <a:solidFill>
                  <a:schemeClr val="accent1"/>
                </a:solidFill>
              </a:rPr>
              <a:pPr algn="r">
                <a:defRPr/>
              </a:pPr>
              <a:t>‹N°›</a:t>
            </a:fld>
            <a:endParaRPr lang="fr-FR" sz="675" dirty="0">
              <a:solidFill>
                <a:schemeClr val="accent1"/>
              </a:solidFill>
            </a:endParaRP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18875" y="8896770"/>
            <a:ext cx="958500" cy="155731"/>
          </a:xfrm>
          <a:prstGeom prst="rect">
            <a:avLst/>
          </a:prstGeom>
        </p:spPr>
      </p:pic>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188640" y="795581"/>
            <a:ext cx="1458163" cy="2054846"/>
          </a:xfrm>
        </p:spPr>
        <p:txBody>
          <a:bodyPr/>
          <a:lstStyle>
            <a:lvl1pPr>
              <a:lnSpc>
                <a:spcPct val="90000"/>
              </a:lnSpc>
              <a:defRPr/>
            </a:lvl1pPr>
          </a:lstStyle>
          <a:p>
            <a:r>
              <a:rPr lang="fr-FR" smtClean="0"/>
              <a:t>Modifiez le style du titre</a:t>
            </a:r>
            <a:endParaRPr lang="fr-FR" dirty="0"/>
          </a:p>
        </p:txBody>
      </p:sp>
      <p:sp>
        <p:nvSpPr>
          <p:cNvPr id="16" name="Espace réservé du texte 52"/>
          <p:cNvSpPr>
            <a:spLocks noGrp="1"/>
          </p:cNvSpPr>
          <p:nvPr>
            <p:ph type="body" sz="quarter" idx="12" hasCustomPrompt="1"/>
          </p:nvPr>
        </p:nvSpPr>
        <p:spPr>
          <a:xfrm>
            <a:off x="188644" y="3018270"/>
            <a:ext cx="1457996" cy="2321817"/>
          </a:xfrm>
        </p:spPr>
        <p:txBody>
          <a:bodyPr lIns="0" tIns="0" rIns="0" bIns="0">
            <a:normAutofit/>
          </a:bodyPr>
          <a:lstStyle>
            <a:lvl1pPr marL="0" indent="0" algn="r">
              <a:buNone/>
              <a:defRPr sz="1200" b="0" i="1" baseline="0">
                <a:solidFill>
                  <a:schemeClr val="accent2">
                    <a:lumMod val="75000"/>
                  </a:schemeClr>
                </a:solidFill>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a:defRPr/>
            </a:pPr>
            <a:r>
              <a:rPr lang="fr-FR" dirty="0" smtClean="0"/>
              <a:t>Sous titre de la slide</a:t>
            </a:r>
            <a:endParaRPr lang="fr-FR" dirty="0"/>
          </a:p>
        </p:txBody>
      </p:sp>
    </p:spTree>
    <p:extLst>
      <p:ext uri="{BB962C8B-B14F-4D97-AF65-F5344CB8AC3E}">
        <p14:creationId xmlns:p14="http://schemas.microsoft.com/office/powerpoint/2010/main" val="45217245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in vide">
    <p:bg>
      <p:bgPr>
        <a:solidFill>
          <a:schemeClr val="accent1"/>
        </a:solidFill>
        <a:effectLst/>
      </p:bgPr>
    </p:bg>
    <p:spTree>
      <p:nvGrpSpPr>
        <p:cNvPr id="1" name="Shape 8"/>
        <p:cNvGrpSpPr/>
        <p:nvPr/>
      </p:nvGrpSpPr>
      <p:grpSpPr>
        <a:xfrm>
          <a:off x="0" y="0"/>
          <a:ext cx="0" cy="0"/>
          <a:chOff x="0" y="0"/>
          <a:chExt cx="0" cy="0"/>
        </a:xfrm>
      </p:grpSpPr>
      <p:sp>
        <p:nvSpPr>
          <p:cNvPr id="4" name="Freeform 7"/>
          <p:cNvSpPr>
            <a:spLocks/>
          </p:cNvSpPr>
          <p:nvPr userDrawn="1"/>
        </p:nvSpPr>
        <p:spPr bwMode="auto">
          <a:xfrm>
            <a:off x="-27382" y="-19756"/>
            <a:ext cx="4619625" cy="919762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68580" tIns="34291" rIns="68580" bIns="34291" numCol="1" anchor="t" anchorCtr="0" compatLnSpc="1">
            <a:prstTxWarp prst="textNoShape">
              <a:avLst/>
            </a:prstTxWarp>
          </a:bodyPr>
          <a:lstStyle/>
          <a:p>
            <a:endParaRPr lang="fr-FR" sz="1051" dirty="0"/>
          </a:p>
        </p:txBody>
      </p:sp>
    </p:spTree>
    <p:extLst>
      <p:ext uri="{BB962C8B-B14F-4D97-AF65-F5344CB8AC3E}">
        <p14:creationId xmlns:p14="http://schemas.microsoft.com/office/powerpoint/2010/main" val="365968338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in">
    <p:bg>
      <p:bgPr>
        <a:solidFill>
          <a:schemeClr val="accent1"/>
        </a:solidFill>
        <a:effectLst/>
      </p:bgPr>
    </p:bg>
    <p:spTree>
      <p:nvGrpSpPr>
        <p:cNvPr id="1" name="Shape 8"/>
        <p:cNvGrpSpPr/>
        <p:nvPr/>
      </p:nvGrpSpPr>
      <p:grpSpPr>
        <a:xfrm>
          <a:off x="0" y="0"/>
          <a:ext cx="0" cy="0"/>
          <a:chOff x="0" y="0"/>
          <a:chExt cx="0" cy="0"/>
        </a:xfrm>
      </p:grpSpPr>
      <p:sp>
        <p:nvSpPr>
          <p:cNvPr id="22" name="Freeform 7"/>
          <p:cNvSpPr>
            <a:spLocks/>
          </p:cNvSpPr>
          <p:nvPr userDrawn="1"/>
        </p:nvSpPr>
        <p:spPr bwMode="auto">
          <a:xfrm>
            <a:off x="-27382" y="-53619"/>
            <a:ext cx="4619625" cy="919762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68580" tIns="34291" rIns="68580" bIns="34291" numCol="1" anchor="t" anchorCtr="0" compatLnSpc="1">
            <a:prstTxWarp prst="textNoShape">
              <a:avLst/>
            </a:prstTxWarp>
          </a:bodyPr>
          <a:lstStyle/>
          <a:p>
            <a:endParaRPr lang="fr-FR" sz="1051" dirty="0"/>
          </a:p>
        </p:txBody>
      </p:sp>
      <p:sp>
        <p:nvSpPr>
          <p:cNvPr id="4" name="Freeform 6">
            <a:hlinkClick r:id="rId2"/>
          </p:cNvPr>
          <p:cNvSpPr>
            <a:spLocks noEditPoints="1"/>
          </p:cNvSpPr>
          <p:nvPr userDrawn="1"/>
        </p:nvSpPr>
        <p:spPr bwMode="auto">
          <a:xfrm>
            <a:off x="4995175" y="8388424"/>
            <a:ext cx="268270" cy="280038"/>
          </a:xfrm>
          <a:custGeom>
            <a:avLst/>
            <a:gdLst>
              <a:gd name="T0" fmla="*/ 105 w 105"/>
              <a:gd name="T1" fmla="*/ 52 h 104"/>
              <a:gd name="T2" fmla="*/ 53 w 105"/>
              <a:gd name="T3" fmla="*/ 104 h 104"/>
              <a:gd name="T4" fmla="*/ 0 w 105"/>
              <a:gd name="T5" fmla="*/ 52 h 104"/>
              <a:gd name="T6" fmla="*/ 53 w 105"/>
              <a:gd name="T7" fmla="*/ 0 h 104"/>
              <a:gd name="T8" fmla="*/ 105 w 105"/>
              <a:gd name="T9" fmla="*/ 52 h 104"/>
              <a:gd name="T10" fmla="*/ 64 w 105"/>
              <a:gd name="T11" fmla="*/ 27 h 104"/>
              <a:gd name="T12" fmla="*/ 52 w 105"/>
              <a:gd name="T13" fmla="*/ 40 h 104"/>
              <a:gd name="T14" fmla="*/ 52 w 105"/>
              <a:gd name="T15" fmla="*/ 43 h 104"/>
              <a:gd name="T16" fmla="*/ 26 w 105"/>
              <a:gd name="T17" fmla="*/ 30 h 104"/>
              <a:gd name="T18" fmla="*/ 25 w 105"/>
              <a:gd name="T19" fmla="*/ 36 h 104"/>
              <a:gd name="T20" fmla="*/ 30 w 105"/>
              <a:gd name="T21" fmla="*/ 46 h 104"/>
              <a:gd name="T22" fmla="*/ 25 w 105"/>
              <a:gd name="T23" fmla="*/ 45 h 104"/>
              <a:gd name="T24" fmla="*/ 25 w 105"/>
              <a:gd name="T25" fmla="*/ 45 h 104"/>
              <a:gd name="T26" fmla="*/ 35 w 105"/>
              <a:gd name="T27" fmla="*/ 57 h 104"/>
              <a:gd name="T28" fmla="*/ 31 w 105"/>
              <a:gd name="T29" fmla="*/ 58 h 104"/>
              <a:gd name="T30" fmla="*/ 29 w 105"/>
              <a:gd name="T31" fmla="*/ 57 h 104"/>
              <a:gd name="T32" fmla="*/ 41 w 105"/>
              <a:gd name="T33" fmla="*/ 66 h 104"/>
              <a:gd name="T34" fmla="*/ 25 w 105"/>
              <a:gd name="T35" fmla="*/ 71 h 104"/>
              <a:gd name="T36" fmla="*/ 22 w 105"/>
              <a:gd name="T37" fmla="*/ 71 h 104"/>
              <a:gd name="T38" fmla="*/ 41 w 105"/>
              <a:gd name="T39" fmla="*/ 77 h 104"/>
              <a:gd name="T40" fmla="*/ 77 w 105"/>
              <a:gd name="T41" fmla="*/ 41 h 104"/>
              <a:gd name="T42" fmla="*/ 77 w 105"/>
              <a:gd name="T43" fmla="*/ 40 h 104"/>
              <a:gd name="T44" fmla="*/ 83 w 105"/>
              <a:gd name="T45" fmla="*/ 33 h 104"/>
              <a:gd name="T46" fmla="*/ 76 w 105"/>
              <a:gd name="T47" fmla="*/ 35 h 104"/>
              <a:gd name="T48" fmla="*/ 81 w 105"/>
              <a:gd name="T49" fmla="*/ 28 h 104"/>
              <a:gd name="T50" fmla="*/ 73 w 105"/>
              <a:gd name="T51" fmla="*/ 31 h 104"/>
              <a:gd name="T52" fmla="*/ 64 w 105"/>
              <a:gd name="T53" fmla="*/ 2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5" h="104">
                <a:moveTo>
                  <a:pt x="105" y="52"/>
                </a:moveTo>
                <a:cubicBezTo>
                  <a:pt x="105" y="81"/>
                  <a:pt x="82" y="104"/>
                  <a:pt x="53" y="104"/>
                </a:cubicBezTo>
                <a:cubicBezTo>
                  <a:pt x="24" y="104"/>
                  <a:pt x="0" y="81"/>
                  <a:pt x="0" y="52"/>
                </a:cubicBezTo>
                <a:cubicBezTo>
                  <a:pt x="0" y="23"/>
                  <a:pt x="24" y="0"/>
                  <a:pt x="53" y="0"/>
                </a:cubicBezTo>
                <a:cubicBezTo>
                  <a:pt x="82" y="0"/>
                  <a:pt x="105" y="23"/>
                  <a:pt x="105" y="52"/>
                </a:cubicBezTo>
                <a:moveTo>
                  <a:pt x="64" y="27"/>
                </a:moveTo>
                <a:cubicBezTo>
                  <a:pt x="57" y="27"/>
                  <a:pt x="52" y="33"/>
                  <a:pt x="52" y="40"/>
                </a:cubicBezTo>
                <a:cubicBezTo>
                  <a:pt x="52" y="41"/>
                  <a:pt x="52" y="42"/>
                  <a:pt x="52" y="43"/>
                </a:cubicBezTo>
                <a:cubicBezTo>
                  <a:pt x="42" y="42"/>
                  <a:pt x="33" y="37"/>
                  <a:pt x="26" y="30"/>
                </a:cubicBezTo>
                <a:cubicBezTo>
                  <a:pt x="25" y="31"/>
                  <a:pt x="25" y="34"/>
                  <a:pt x="25" y="36"/>
                </a:cubicBezTo>
                <a:cubicBezTo>
                  <a:pt x="25" y="40"/>
                  <a:pt x="27" y="44"/>
                  <a:pt x="30" y="46"/>
                </a:cubicBezTo>
                <a:cubicBezTo>
                  <a:pt x="28" y="46"/>
                  <a:pt x="26" y="46"/>
                  <a:pt x="25" y="45"/>
                </a:cubicBezTo>
                <a:cubicBezTo>
                  <a:pt x="25" y="45"/>
                  <a:pt x="25" y="45"/>
                  <a:pt x="25" y="45"/>
                </a:cubicBezTo>
                <a:cubicBezTo>
                  <a:pt x="25" y="51"/>
                  <a:pt x="29" y="56"/>
                  <a:pt x="35" y="57"/>
                </a:cubicBezTo>
                <a:cubicBezTo>
                  <a:pt x="34" y="57"/>
                  <a:pt x="33" y="58"/>
                  <a:pt x="31" y="58"/>
                </a:cubicBezTo>
                <a:cubicBezTo>
                  <a:pt x="31" y="58"/>
                  <a:pt x="30" y="57"/>
                  <a:pt x="29" y="57"/>
                </a:cubicBezTo>
                <a:cubicBezTo>
                  <a:pt x="31" y="62"/>
                  <a:pt x="35" y="66"/>
                  <a:pt x="41" y="66"/>
                </a:cubicBezTo>
                <a:cubicBezTo>
                  <a:pt x="36" y="69"/>
                  <a:pt x="31" y="71"/>
                  <a:pt x="25" y="71"/>
                </a:cubicBezTo>
                <a:cubicBezTo>
                  <a:pt x="24" y="71"/>
                  <a:pt x="23" y="71"/>
                  <a:pt x="22" y="71"/>
                </a:cubicBezTo>
                <a:cubicBezTo>
                  <a:pt x="28" y="75"/>
                  <a:pt x="34" y="77"/>
                  <a:pt x="41" y="77"/>
                </a:cubicBezTo>
                <a:cubicBezTo>
                  <a:pt x="64" y="77"/>
                  <a:pt x="77" y="58"/>
                  <a:pt x="77" y="41"/>
                </a:cubicBezTo>
                <a:cubicBezTo>
                  <a:pt x="77" y="41"/>
                  <a:pt x="77" y="40"/>
                  <a:pt x="77" y="40"/>
                </a:cubicBezTo>
                <a:cubicBezTo>
                  <a:pt x="79" y="38"/>
                  <a:pt x="81" y="36"/>
                  <a:pt x="83" y="33"/>
                </a:cubicBezTo>
                <a:cubicBezTo>
                  <a:pt x="81" y="34"/>
                  <a:pt x="78" y="35"/>
                  <a:pt x="76" y="35"/>
                </a:cubicBezTo>
                <a:cubicBezTo>
                  <a:pt x="78" y="34"/>
                  <a:pt x="80" y="31"/>
                  <a:pt x="81" y="28"/>
                </a:cubicBezTo>
                <a:cubicBezTo>
                  <a:pt x="79" y="30"/>
                  <a:pt x="76" y="31"/>
                  <a:pt x="73" y="31"/>
                </a:cubicBezTo>
                <a:cubicBezTo>
                  <a:pt x="71" y="29"/>
                  <a:pt x="68" y="27"/>
                  <a:pt x="64" y="2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1" rIns="68580" bIns="34291" numCol="1" anchor="t" anchorCtr="0" compatLnSpc="1">
            <a:prstTxWarp prst="textNoShape">
              <a:avLst/>
            </a:prstTxWarp>
          </a:bodyPr>
          <a:lstStyle/>
          <a:p>
            <a:endParaRPr lang="fr-FR" sz="1051" dirty="0"/>
          </a:p>
        </p:txBody>
      </p:sp>
      <p:sp>
        <p:nvSpPr>
          <p:cNvPr id="5" name="Freeform 14">
            <a:hlinkClick r:id="rId3"/>
          </p:cNvPr>
          <p:cNvSpPr>
            <a:spLocks noEditPoints="1"/>
          </p:cNvSpPr>
          <p:nvPr userDrawn="1"/>
        </p:nvSpPr>
        <p:spPr bwMode="auto">
          <a:xfrm>
            <a:off x="5334932" y="8388424"/>
            <a:ext cx="266106" cy="280038"/>
          </a:xfrm>
          <a:custGeom>
            <a:avLst/>
            <a:gdLst>
              <a:gd name="T0" fmla="*/ 104 w 104"/>
              <a:gd name="T1" fmla="*/ 52 h 104"/>
              <a:gd name="T2" fmla="*/ 52 w 104"/>
              <a:gd name="T3" fmla="*/ 104 h 104"/>
              <a:gd name="T4" fmla="*/ 0 w 104"/>
              <a:gd name="T5" fmla="*/ 52 h 104"/>
              <a:gd name="T6" fmla="*/ 52 w 104"/>
              <a:gd name="T7" fmla="*/ 0 h 104"/>
              <a:gd name="T8" fmla="*/ 104 w 104"/>
              <a:gd name="T9" fmla="*/ 52 h 104"/>
              <a:gd name="T10" fmla="*/ 37 w 104"/>
              <a:gd name="T11" fmla="*/ 43 h 104"/>
              <a:gd name="T12" fmla="*/ 26 w 104"/>
              <a:gd name="T13" fmla="*/ 43 h 104"/>
              <a:gd name="T14" fmla="*/ 26 w 104"/>
              <a:gd name="T15" fmla="*/ 78 h 104"/>
              <a:gd name="T16" fmla="*/ 37 w 104"/>
              <a:gd name="T17" fmla="*/ 78 h 104"/>
              <a:gd name="T18" fmla="*/ 37 w 104"/>
              <a:gd name="T19" fmla="*/ 43 h 104"/>
              <a:gd name="T20" fmla="*/ 38 w 104"/>
              <a:gd name="T21" fmla="*/ 32 h 104"/>
              <a:gd name="T22" fmla="*/ 32 w 104"/>
              <a:gd name="T23" fmla="*/ 27 h 104"/>
              <a:gd name="T24" fmla="*/ 25 w 104"/>
              <a:gd name="T25" fmla="*/ 32 h 104"/>
              <a:gd name="T26" fmla="*/ 32 w 104"/>
              <a:gd name="T27" fmla="*/ 38 h 104"/>
              <a:gd name="T28" fmla="*/ 32 w 104"/>
              <a:gd name="T29" fmla="*/ 38 h 104"/>
              <a:gd name="T30" fmla="*/ 38 w 104"/>
              <a:gd name="T31" fmla="*/ 32 h 104"/>
              <a:gd name="T32" fmla="*/ 79 w 104"/>
              <a:gd name="T33" fmla="*/ 58 h 104"/>
              <a:gd name="T34" fmla="*/ 65 w 104"/>
              <a:gd name="T35" fmla="*/ 42 h 104"/>
              <a:gd name="T36" fmla="*/ 55 w 104"/>
              <a:gd name="T37" fmla="*/ 48 h 104"/>
              <a:gd name="T38" fmla="*/ 55 w 104"/>
              <a:gd name="T39" fmla="*/ 43 h 104"/>
              <a:gd name="T40" fmla="*/ 44 w 104"/>
              <a:gd name="T41" fmla="*/ 43 h 104"/>
              <a:gd name="T42" fmla="*/ 44 w 104"/>
              <a:gd name="T43" fmla="*/ 78 h 104"/>
              <a:gd name="T44" fmla="*/ 55 w 104"/>
              <a:gd name="T45" fmla="*/ 78 h 104"/>
              <a:gd name="T46" fmla="*/ 55 w 104"/>
              <a:gd name="T47" fmla="*/ 58 h 104"/>
              <a:gd name="T48" fmla="*/ 56 w 104"/>
              <a:gd name="T49" fmla="*/ 56 h 104"/>
              <a:gd name="T50" fmla="*/ 61 w 104"/>
              <a:gd name="T51" fmla="*/ 51 h 104"/>
              <a:gd name="T52" fmla="*/ 67 w 104"/>
              <a:gd name="T53" fmla="*/ 59 h 104"/>
              <a:gd name="T54" fmla="*/ 67 w 104"/>
              <a:gd name="T55" fmla="*/ 78 h 104"/>
              <a:gd name="T56" fmla="*/ 79 w 104"/>
              <a:gd name="T57" fmla="*/ 78 h 104"/>
              <a:gd name="T58" fmla="*/ 79 w 104"/>
              <a:gd name="T59" fmla="*/ 5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104">
                <a:moveTo>
                  <a:pt x="104" y="52"/>
                </a:moveTo>
                <a:cubicBezTo>
                  <a:pt x="104" y="81"/>
                  <a:pt x="81" y="104"/>
                  <a:pt x="52" y="104"/>
                </a:cubicBezTo>
                <a:cubicBezTo>
                  <a:pt x="23" y="104"/>
                  <a:pt x="0" y="81"/>
                  <a:pt x="0" y="52"/>
                </a:cubicBezTo>
                <a:cubicBezTo>
                  <a:pt x="0" y="23"/>
                  <a:pt x="23" y="0"/>
                  <a:pt x="52" y="0"/>
                </a:cubicBezTo>
                <a:cubicBezTo>
                  <a:pt x="81" y="0"/>
                  <a:pt x="104" y="23"/>
                  <a:pt x="104" y="52"/>
                </a:cubicBezTo>
                <a:moveTo>
                  <a:pt x="37" y="43"/>
                </a:moveTo>
                <a:cubicBezTo>
                  <a:pt x="26" y="43"/>
                  <a:pt x="26" y="43"/>
                  <a:pt x="26" y="43"/>
                </a:cubicBezTo>
                <a:cubicBezTo>
                  <a:pt x="26" y="78"/>
                  <a:pt x="26" y="78"/>
                  <a:pt x="26" y="78"/>
                </a:cubicBezTo>
                <a:cubicBezTo>
                  <a:pt x="37" y="78"/>
                  <a:pt x="37" y="78"/>
                  <a:pt x="37" y="78"/>
                </a:cubicBezTo>
                <a:lnTo>
                  <a:pt x="37" y="43"/>
                </a:lnTo>
                <a:close/>
                <a:moveTo>
                  <a:pt x="38" y="32"/>
                </a:moveTo>
                <a:cubicBezTo>
                  <a:pt x="38" y="29"/>
                  <a:pt x="36" y="27"/>
                  <a:pt x="32" y="27"/>
                </a:cubicBezTo>
                <a:cubicBezTo>
                  <a:pt x="28" y="27"/>
                  <a:pt x="25" y="29"/>
                  <a:pt x="25" y="32"/>
                </a:cubicBezTo>
                <a:cubicBezTo>
                  <a:pt x="25" y="36"/>
                  <a:pt x="28" y="38"/>
                  <a:pt x="32" y="38"/>
                </a:cubicBezTo>
                <a:cubicBezTo>
                  <a:pt x="32" y="38"/>
                  <a:pt x="32" y="38"/>
                  <a:pt x="32" y="38"/>
                </a:cubicBezTo>
                <a:cubicBezTo>
                  <a:pt x="36" y="38"/>
                  <a:pt x="38" y="36"/>
                  <a:pt x="38" y="32"/>
                </a:cubicBezTo>
                <a:moveTo>
                  <a:pt x="79" y="58"/>
                </a:moveTo>
                <a:cubicBezTo>
                  <a:pt x="79" y="47"/>
                  <a:pt x="73" y="42"/>
                  <a:pt x="65" y="42"/>
                </a:cubicBezTo>
                <a:cubicBezTo>
                  <a:pt x="59" y="42"/>
                  <a:pt x="57" y="46"/>
                  <a:pt x="55" y="48"/>
                </a:cubicBezTo>
                <a:cubicBezTo>
                  <a:pt x="55" y="43"/>
                  <a:pt x="55" y="43"/>
                  <a:pt x="55" y="43"/>
                </a:cubicBezTo>
                <a:cubicBezTo>
                  <a:pt x="44" y="43"/>
                  <a:pt x="44" y="43"/>
                  <a:pt x="44" y="43"/>
                </a:cubicBezTo>
                <a:cubicBezTo>
                  <a:pt x="44" y="46"/>
                  <a:pt x="44" y="78"/>
                  <a:pt x="44" y="78"/>
                </a:cubicBezTo>
                <a:cubicBezTo>
                  <a:pt x="55" y="78"/>
                  <a:pt x="55" y="78"/>
                  <a:pt x="55" y="78"/>
                </a:cubicBezTo>
                <a:cubicBezTo>
                  <a:pt x="55" y="58"/>
                  <a:pt x="55" y="58"/>
                  <a:pt x="55" y="58"/>
                </a:cubicBezTo>
                <a:cubicBezTo>
                  <a:pt x="55" y="57"/>
                  <a:pt x="55" y="56"/>
                  <a:pt x="56" y="56"/>
                </a:cubicBezTo>
                <a:cubicBezTo>
                  <a:pt x="56" y="53"/>
                  <a:pt x="58" y="51"/>
                  <a:pt x="61" y="51"/>
                </a:cubicBezTo>
                <a:cubicBezTo>
                  <a:pt x="66" y="51"/>
                  <a:pt x="67" y="54"/>
                  <a:pt x="67" y="59"/>
                </a:cubicBezTo>
                <a:cubicBezTo>
                  <a:pt x="67" y="78"/>
                  <a:pt x="67" y="78"/>
                  <a:pt x="67" y="78"/>
                </a:cubicBezTo>
                <a:cubicBezTo>
                  <a:pt x="79" y="78"/>
                  <a:pt x="79" y="78"/>
                  <a:pt x="79" y="78"/>
                </a:cubicBezTo>
                <a:lnTo>
                  <a:pt x="79" y="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1" rIns="68580" bIns="34291" numCol="1" anchor="t" anchorCtr="0" compatLnSpc="1">
            <a:prstTxWarp prst="textNoShape">
              <a:avLst/>
            </a:prstTxWarp>
          </a:bodyPr>
          <a:lstStyle/>
          <a:p>
            <a:endParaRPr lang="fr-FR" sz="1051" dirty="0"/>
          </a:p>
        </p:txBody>
      </p:sp>
      <p:grpSp>
        <p:nvGrpSpPr>
          <p:cNvPr id="6" name="Groupe 5"/>
          <p:cNvGrpSpPr/>
          <p:nvPr userDrawn="1"/>
        </p:nvGrpSpPr>
        <p:grpSpPr>
          <a:xfrm>
            <a:off x="5671437" y="8388424"/>
            <a:ext cx="255290" cy="280038"/>
            <a:chOff x="7656513" y="4516438"/>
            <a:chExt cx="374650" cy="390525"/>
          </a:xfrm>
        </p:grpSpPr>
        <p:sp>
          <p:nvSpPr>
            <p:cNvPr id="7" name="Oval 15">
              <a:hlinkClick r:id="rId4"/>
            </p:cNvPr>
            <p:cNvSpPr>
              <a:spLocks noChangeArrowheads="1"/>
            </p:cNvSpPr>
            <p:nvPr/>
          </p:nvSpPr>
          <p:spPr bwMode="auto">
            <a:xfrm>
              <a:off x="7797800" y="4667251"/>
              <a:ext cx="90487" cy="936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051" dirty="0"/>
            </a:p>
          </p:txBody>
        </p:sp>
        <p:sp>
          <p:nvSpPr>
            <p:cNvPr id="8" name="Freeform 16">
              <a:hlinkClick r:id="rId4"/>
            </p:cNvPr>
            <p:cNvSpPr>
              <a:spLocks noEditPoints="1"/>
            </p:cNvSpPr>
            <p:nvPr/>
          </p:nvSpPr>
          <p:spPr bwMode="auto">
            <a:xfrm>
              <a:off x="7734300" y="4595813"/>
              <a:ext cx="222250" cy="231775"/>
            </a:xfrm>
            <a:custGeom>
              <a:avLst/>
              <a:gdLst>
                <a:gd name="T0" fmla="*/ 58 w 59"/>
                <a:gd name="T1" fmla="*/ 9 h 62"/>
                <a:gd name="T2" fmla="*/ 55 w 59"/>
                <a:gd name="T3" fmla="*/ 5 h 62"/>
                <a:gd name="T4" fmla="*/ 51 w 59"/>
                <a:gd name="T5" fmla="*/ 2 h 62"/>
                <a:gd name="T6" fmla="*/ 44 w 59"/>
                <a:gd name="T7" fmla="*/ 0 h 62"/>
                <a:gd name="T8" fmla="*/ 29 w 59"/>
                <a:gd name="T9" fmla="*/ 0 h 62"/>
                <a:gd name="T10" fmla="*/ 15 w 59"/>
                <a:gd name="T11" fmla="*/ 0 h 62"/>
                <a:gd name="T12" fmla="*/ 8 w 59"/>
                <a:gd name="T13" fmla="*/ 2 h 62"/>
                <a:gd name="T14" fmla="*/ 4 w 59"/>
                <a:gd name="T15" fmla="*/ 5 h 62"/>
                <a:gd name="T16" fmla="*/ 1 w 59"/>
                <a:gd name="T17" fmla="*/ 9 h 62"/>
                <a:gd name="T18" fmla="*/ 0 w 59"/>
                <a:gd name="T19" fmla="*/ 16 h 62"/>
                <a:gd name="T20" fmla="*/ 0 w 59"/>
                <a:gd name="T21" fmla="*/ 31 h 62"/>
                <a:gd name="T22" fmla="*/ 0 w 59"/>
                <a:gd name="T23" fmla="*/ 46 h 62"/>
                <a:gd name="T24" fmla="*/ 1 w 59"/>
                <a:gd name="T25" fmla="*/ 53 h 62"/>
                <a:gd name="T26" fmla="*/ 4 w 59"/>
                <a:gd name="T27" fmla="*/ 58 h 62"/>
                <a:gd name="T28" fmla="*/ 8 w 59"/>
                <a:gd name="T29" fmla="*/ 61 h 62"/>
                <a:gd name="T30" fmla="*/ 15 w 59"/>
                <a:gd name="T31" fmla="*/ 62 h 62"/>
                <a:gd name="T32" fmla="*/ 29 w 59"/>
                <a:gd name="T33" fmla="*/ 62 h 62"/>
                <a:gd name="T34" fmla="*/ 44 w 59"/>
                <a:gd name="T35" fmla="*/ 62 h 62"/>
                <a:gd name="T36" fmla="*/ 51 w 59"/>
                <a:gd name="T37" fmla="*/ 61 h 62"/>
                <a:gd name="T38" fmla="*/ 55 w 59"/>
                <a:gd name="T39" fmla="*/ 58 h 62"/>
                <a:gd name="T40" fmla="*/ 58 w 59"/>
                <a:gd name="T41" fmla="*/ 53 h 62"/>
                <a:gd name="T42" fmla="*/ 59 w 59"/>
                <a:gd name="T43" fmla="*/ 46 h 62"/>
                <a:gd name="T44" fmla="*/ 59 w 59"/>
                <a:gd name="T45" fmla="*/ 31 h 62"/>
                <a:gd name="T46" fmla="*/ 59 w 59"/>
                <a:gd name="T47" fmla="*/ 16 h 62"/>
                <a:gd name="T48" fmla="*/ 58 w 59"/>
                <a:gd name="T49" fmla="*/ 9 h 62"/>
                <a:gd name="T50" fmla="*/ 29 w 59"/>
                <a:gd name="T51" fmla="*/ 50 h 62"/>
                <a:gd name="T52" fmla="*/ 11 w 59"/>
                <a:gd name="T53" fmla="*/ 31 h 62"/>
                <a:gd name="T54" fmla="*/ 29 w 59"/>
                <a:gd name="T55" fmla="*/ 12 h 62"/>
                <a:gd name="T56" fmla="*/ 48 w 59"/>
                <a:gd name="T57" fmla="*/ 31 h 62"/>
                <a:gd name="T58" fmla="*/ 29 w 59"/>
                <a:gd name="T59" fmla="*/ 50 h 62"/>
                <a:gd name="T60" fmla="*/ 49 w 59"/>
                <a:gd name="T61" fmla="*/ 15 h 62"/>
                <a:gd name="T62" fmla="*/ 44 w 59"/>
                <a:gd name="T63" fmla="*/ 11 h 62"/>
                <a:gd name="T64" fmla="*/ 49 w 59"/>
                <a:gd name="T65" fmla="*/ 6 h 62"/>
                <a:gd name="T66" fmla="*/ 53 w 59"/>
                <a:gd name="T67" fmla="*/ 11 h 62"/>
                <a:gd name="T68" fmla="*/ 49 w 59"/>
                <a:gd name="T69"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62">
                  <a:moveTo>
                    <a:pt x="58" y="9"/>
                  </a:moveTo>
                  <a:cubicBezTo>
                    <a:pt x="57" y="7"/>
                    <a:pt x="56" y="6"/>
                    <a:pt x="55" y="5"/>
                  </a:cubicBezTo>
                  <a:cubicBezTo>
                    <a:pt x="54" y="3"/>
                    <a:pt x="52" y="2"/>
                    <a:pt x="51" y="2"/>
                  </a:cubicBezTo>
                  <a:cubicBezTo>
                    <a:pt x="49" y="1"/>
                    <a:pt x="47" y="1"/>
                    <a:pt x="44" y="0"/>
                  </a:cubicBezTo>
                  <a:cubicBezTo>
                    <a:pt x="40" y="0"/>
                    <a:pt x="39" y="0"/>
                    <a:pt x="29" y="0"/>
                  </a:cubicBezTo>
                  <a:cubicBezTo>
                    <a:pt x="20" y="0"/>
                    <a:pt x="18" y="0"/>
                    <a:pt x="15" y="0"/>
                  </a:cubicBezTo>
                  <a:cubicBezTo>
                    <a:pt x="11" y="1"/>
                    <a:pt x="9" y="1"/>
                    <a:pt x="8" y="2"/>
                  </a:cubicBezTo>
                  <a:cubicBezTo>
                    <a:pt x="6" y="2"/>
                    <a:pt x="5" y="3"/>
                    <a:pt x="4" y="5"/>
                  </a:cubicBezTo>
                  <a:cubicBezTo>
                    <a:pt x="2" y="6"/>
                    <a:pt x="2" y="7"/>
                    <a:pt x="1" y="9"/>
                  </a:cubicBezTo>
                  <a:cubicBezTo>
                    <a:pt x="0" y="10"/>
                    <a:pt x="0" y="12"/>
                    <a:pt x="0" y="16"/>
                  </a:cubicBezTo>
                  <a:cubicBezTo>
                    <a:pt x="0" y="20"/>
                    <a:pt x="0" y="21"/>
                    <a:pt x="0" y="31"/>
                  </a:cubicBezTo>
                  <a:cubicBezTo>
                    <a:pt x="0" y="41"/>
                    <a:pt x="0" y="42"/>
                    <a:pt x="0" y="46"/>
                  </a:cubicBezTo>
                  <a:cubicBezTo>
                    <a:pt x="0" y="50"/>
                    <a:pt x="0" y="52"/>
                    <a:pt x="1" y="53"/>
                  </a:cubicBezTo>
                  <a:cubicBezTo>
                    <a:pt x="2" y="55"/>
                    <a:pt x="2" y="56"/>
                    <a:pt x="4" y="58"/>
                  </a:cubicBezTo>
                  <a:cubicBezTo>
                    <a:pt x="5" y="59"/>
                    <a:pt x="6" y="60"/>
                    <a:pt x="8" y="61"/>
                  </a:cubicBezTo>
                  <a:cubicBezTo>
                    <a:pt x="9" y="61"/>
                    <a:pt x="11" y="62"/>
                    <a:pt x="15" y="62"/>
                  </a:cubicBezTo>
                  <a:cubicBezTo>
                    <a:pt x="18" y="62"/>
                    <a:pt x="20" y="62"/>
                    <a:pt x="29" y="62"/>
                  </a:cubicBezTo>
                  <a:cubicBezTo>
                    <a:pt x="39" y="62"/>
                    <a:pt x="40" y="62"/>
                    <a:pt x="44" y="62"/>
                  </a:cubicBezTo>
                  <a:cubicBezTo>
                    <a:pt x="47" y="62"/>
                    <a:pt x="49" y="61"/>
                    <a:pt x="51" y="61"/>
                  </a:cubicBezTo>
                  <a:cubicBezTo>
                    <a:pt x="52" y="60"/>
                    <a:pt x="54" y="59"/>
                    <a:pt x="55" y="58"/>
                  </a:cubicBezTo>
                  <a:cubicBezTo>
                    <a:pt x="56" y="56"/>
                    <a:pt x="57" y="55"/>
                    <a:pt x="58" y="53"/>
                  </a:cubicBezTo>
                  <a:cubicBezTo>
                    <a:pt x="58" y="52"/>
                    <a:pt x="59" y="50"/>
                    <a:pt x="59" y="46"/>
                  </a:cubicBezTo>
                  <a:cubicBezTo>
                    <a:pt x="59" y="42"/>
                    <a:pt x="59" y="41"/>
                    <a:pt x="59" y="31"/>
                  </a:cubicBezTo>
                  <a:cubicBezTo>
                    <a:pt x="59" y="21"/>
                    <a:pt x="59" y="20"/>
                    <a:pt x="59" y="16"/>
                  </a:cubicBezTo>
                  <a:cubicBezTo>
                    <a:pt x="59" y="12"/>
                    <a:pt x="58" y="10"/>
                    <a:pt x="58" y="9"/>
                  </a:cubicBezTo>
                  <a:close/>
                  <a:moveTo>
                    <a:pt x="29" y="50"/>
                  </a:moveTo>
                  <a:cubicBezTo>
                    <a:pt x="19" y="50"/>
                    <a:pt x="11" y="42"/>
                    <a:pt x="11" y="31"/>
                  </a:cubicBezTo>
                  <a:cubicBezTo>
                    <a:pt x="11" y="20"/>
                    <a:pt x="19" y="12"/>
                    <a:pt x="29" y="12"/>
                  </a:cubicBezTo>
                  <a:cubicBezTo>
                    <a:pt x="40" y="12"/>
                    <a:pt x="48" y="20"/>
                    <a:pt x="48" y="31"/>
                  </a:cubicBezTo>
                  <a:cubicBezTo>
                    <a:pt x="48" y="42"/>
                    <a:pt x="40" y="50"/>
                    <a:pt x="29" y="50"/>
                  </a:cubicBezTo>
                  <a:close/>
                  <a:moveTo>
                    <a:pt x="49" y="15"/>
                  </a:moveTo>
                  <a:cubicBezTo>
                    <a:pt x="46" y="15"/>
                    <a:pt x="44" y="13"/>
                    <a:pt x="44" y="11"/>
                  </a:cubicBezTo>
                  <a:cubicBezTo>
                    <a:pt x="44" y="8"/>
                    <a:pt x="46" y="6"/>
                    <a:pt x="49" y="6"/>
                  </a:cubicBezTo>
                  <a:cubicBezTo>
                    <a:pt x="51" y="6"/>
                    <a:pt x="53" y="8"/>
                    <a:pt x="53" y="11"/>
                  </a:cubicBezTo>
                  <a:cubicBezTo>
                    <a:pt x="53" y="13"/>
                    <a:pt x="51" y="15"/>
                    <a:pt x="4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051" dirty="0"/>
            </a:p>
          </p:txBody>
        </p:sp>
        <p:sp>
          <p:nvSpPr>
            <p:cNvPr id="9" name="Freeform 17">
              <a:hlinkClick r:id="rId5"/>
            </p:cNvPr>
            <p:cNvSpPr>
              <a:spLocks noEditPoints="1"/>
            </p:cNvSpPr>
            <p:nvPr/>
          </p:nvSpPr>
          <p:spPr bwMode="auto">
            <a:xfrm>
              <a:off x="7656513" y="4516438"/>
              <a:ext cx="374650" cy="390525"/>
            </a:xfrm>
            <a:custGeom>
              <a:avLst/>
              <a:gdLst>
                <a:gd name="T0" fmla="*/ 50 w 100"/>
                <a:gd name="T1" fmla="*/ 0 h 104"/>
                <a:gd name="T2" fmla="*/ 0 w 100"/>
                <a:gd name="T3" fmla="*/ 52 h 104"/>
                <a:gd name="T4" fmla="*/ 50 w 100"/>
                <a:gd name="T5" fmla="*/ 104 h 104"/>
                <a:gd name="T6" fmla="*/ 100 w 100"/>
                <a:gd name="T7" fmla="*/ 52 h 104"/>
                <a:gd name="T8" fmla="*/ 50 w 100"/>
                <a:gd name="T9" fmla="*/ 0 h 104"/>
                <a:gd name="T10" fmla="*/ 85 w 100"/>
                <a:gd name="T11" fmla="*/ 77 h 104"/>
                <a:gd name="T12" fmla="*/ 80 w 100"/>
                <a:gd name="T13" fmla="*/ 84 h 104"/>
                <a:gd name="T14" fmla="*/ 74 w 100"/>
                <a:gd name="T15" fmla="*/ 88 h 104"/>
                <a:gd name="T16" fmla="*/ 65 w 100"/>
                <a:gd name="T17" fmla="*/ 90 h 104"/>
                <a:gd name="T18" fmla="*/ 50 w 100"/>
                <a:gd name="T19" fmla="*/ 90 h 104"/>
                <a:gd name="T20" fmla="*/ 35 w 100"/>
                <a:gd name="T21" fmla="*/ 90 h 104"/>
                <a:gd name="T22" fmla="*/ 26 w 100"/>
                <a:gd name="T23" fmla="*/ 88 h 104"/>
                <a:gd name="T24" fmla="*/ 20 w 100"/>
                <a:gd name="T25" fmla="*/ 84 h 104"/>
                <a:gd name="T26" fmla="*/ 16 w 100"/>
                <a:gd name="T27" fmla="*/ 77 h 104"/>
                <a:gd name="T28" fmla="*/ 14 w 100"/>
                <a:gd name="T29" fmla="*/ 68 h 104"/>
                <a:gd name="T30" fmla="*/ 14 w 100"/>
                <a:gd name="T31" fmla="*/ 52 h 104"/>
                <a:gd name="T32" fmla="*/ 14 w 100"/>
                <a:gd name="T33" fmla="*/ 37 h 104"/>
                <a:gd name="T34" fmla="*/ 16 w 100"/>
                <a:gd name="T35" fmla="*/ 27 h 104"/>
                <a:gd name="T36" fmla="*/ 20 w 100"/>
                <a:gd name="T37" fmla="*/ 21 h 104"/>
                <a:gd name="T38" fmla="*/ 26 w 100"/>
                <a:gd name="T39" fmla="*/ 16 h 104"/>
                <a:gd name="T40" fmla="*/ 35 w 100"/>
                <a:gd name="T41" fmla="*/ 15 h 104"/>
                <a:gd name="T42" fmla="*/ 50 w 100"/>
                <a:gd name="T43" fmla="*/ 14 h 104"/>
                <a:gd name="T44" fmla="*/ 65 w 100"/>
                <a:gd name="T45" fmla="*/ 15 h 104"/>
                <a:gd name="T46" fmla="*/ 74 w 100"/>
                <a:gd name="T47" fmla="*/ 16 h 104"/>
                <a:gd name="T48" fmla="*/ 80 w 100"/>
                <a:gd name="T49" fmla="*/ 21 h 104"/>
                <a:gd name="T50" fmla="*/ 85 w 100"/>
                <a:gd name="T51" fmla="*/ 27 h 104"/>
                <a:gd name="T52" fmla="*/ 86 w 100"/>
                <a:gd name="T53" fmla="*/ 37 h 104"/>
                <a:gd name="T54" fmla="*/ 87 w 100"/>
                <a:gd name="T55" fmla="*/ 52 h 104"/>
                <a:gd name="T56" fmla="*/ 86 w 100"/>
                <a:gd name="T57" fmla="*/ 68 h 104"/>
                <a:gd name="T58" fmla="*/ 85 w 100"/>
                <a:gd name="T59" fmla="*/ 7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0" h="104">
                  <a:moveTo>
                    <a:pt x="50" y="0"/>
                  </a:moveTo>
                  <a:cubicBezTo>
                    <a:pt x="22" y="0"/>
                    <a:pt x="0" y="23"/>
                    <a:pt x="0" y="52"/>
                  </a:cubicBezTo>
                  <a:cubicBezTo>
                    <a:pt x="0" y="81"/>
                    <a:pt x="22" y="104"/>
                    <a:pt x="50" y="104"/>
                  </a:cubicBezTo>
                  <a:cubicBezTo>
                    <a:pt x="78" y="104"/>
                    <a:pt x="100" y="81"/>
                    <a:pt x="100" y="52"/>
                  </a:cubicBezTo>
                  <a:cubicBezTo>
                    <a:pt x="100" y="23"/>
                    <a:pt x="78" y="0"/>
                    <a:pt x="50" y="0"/>
                  </a:cubicBezTo>
                  <a:close/>
                  <a:moveTo>
                    <a:pt x="85" y="77"/>
                  </a:moveTo>
                  <a:cubicBezTo>
                    <a:pt x="84" y="79"/>
                    <a:pt x="82" y="81"/>
                    <a:pt x="80" y="84"/>
                  </a:cubicBezTo>
                  <a:cubicBezTo>
                    <a:pt x="78" y="86"/>
                    <a:pt x="76" y="87"/>
                    <a:pt x="74" y="88"/>
                  </a:cubicBezTo>
                  <a:cubicBezTo>
                    <a:pt x="72" y="89"/>
                    <a:pt x="69" y="89"/>
                    <a:pt x="65" y="90"/>
                  </a:cubicBezTo>
                  <a:cubicBezTo>
                    <a:pt x="61" y="90"/>
                    <a:pt x="60" y="90"/>
                    <a:pt x="50" y="90"/>
                  </a:cubicBezTo>
                  <a:cubicBezTo>
                    <a:pt x="40" y="90"/>
                    <a:pt x="39" y="90"/>
                    <a:pt x="35" y="90"/>
                  </a:cubicBezTo>
                  <a:cubicBezTo>
                    <a:pt x="31" y="89"/>
                    <a:pt x="29" y="89"/>
                    <a:pt x="26" y="88"/>
                  </a:cubicBezTo>
                  <a:cubicBezTo>
                    <a:pt x="24" y="87"/>
                    <a:pt x="22" y="86"/>
                    <a:pt x="20" y="84"/>
                  </a:cubicBezTo>
                  <a:cubicBezTo>
                    <a:pt x="18" y="81"/>
                    <a:pt x="17" y="79"/>
                    <a:pt x="16" y="77"/>
                  </a:cubicBezTo>
                  <a:cubicBezTo>
                    <a:pt x="15" y="74"/>
                    <a:pt x="14" y="72"/>
                    <a:pt x="14" y="68"/>
                  </a:cubicBezTo>
                  <a:cubicBezTo>
                    <a:pt x="14" y="64"/>
                    <a:pt x="14" y="62"/>
                    <a:pt x="14" y="52"/>
                  </a:cubicBezTo>
                  <a:cubicBezTo>
                    <a:pt x="14" y="42"/>
                    <a:pt x="14" y="41"/>
                    <a:pt x="14" y="37"/>
                  </a:cubicBezTo>
                  <a:cubicBezTo>
                    <a:pt x="14" y="33"/>
                    <a:pt x="15" y="30"/>
                    <a:pt x="16" y="27"/>
                  </a:cubicBezTo>
                  <a:cubicBezTo>
                    <a:pt x="17" y="25"/>
                    <a:pt x="18" y="23"/>
                    <a:pt x="20" y="21"/>
                  </a:cubicBezTo>
                  <a:cubicBezTo>
                    <a:pt x="22" y="19"/>
                    <a:pt x="24" y="17"/>
                    <a:pt x="26" y="16"/>
                  </a:cubicBezTo>
                  <a:cubicBezTo>
                    <a:pt x="29" y="15"/>
                    <a:pt x="31" y="15"/>
                    <a:pt x="35" y="15"/>
                  </a:cubicBezTo>
                  <a:cubicBezTo>
                    <a:pt x="39" y="14"/>
                    <a:pt x="40" y="14"/>
                    <a:pt x="50" y="14"/>
                  </a:cubicBezTo>
                  <a:cubicBezTo>
                    <a:pt x="60" y="14"/>
                    <a:pt x="61" y="14"/>
                    <a:pt x="65" y="15"/>
                  </a:cubicBezTo>
                  <a:cubicBezTo>
                    <a:pt x="69" y="15"/>
                    <a:pt x="72" y="15"/>
                    <a:pt x="74" y="16"/>
                  </a:cubicBezTo>
                  <a:cubicBezTo>
                    <a:pt x="76" y="17"/>
                    <a:pt x="78" y="19"/>
                    <a:pt x="80" y="21"/>
                  </a:cubicBezTo>
                  <a:cubicBezTo>
                    <a:pt x="82" y="23"/>
                    <a:pt x="84" y="25"/>
                    <a:pt x="85" y="27"/>
                  </a:cubicBezTo>
                  <a:cubicBezTo>
                    <a:pt x="86" y="30"/>
                    <a:pt x="86" y="33"/>
                    <a:pt x="86" y="37"/>
                  </a:cubicBezTo>
                  <a:cubicBezTo>
                    <a:pt x="86" y="41"/>
                    <a:pt x="87" y="42"/>
                    <a:pt x="87" y="52"/>
                  </a:cubicBezTo>
                  <a:cubicBezTo>
                    <a:pt x="87" y="62"/>
                    <a:pt x="86" y="64"/>
                    <a:pt x="86" y="68"/>
                  </a:cubicBezTo>
                  <a:cubicBezTo>
                    <a:pt x="86" y="72"/>
                    <a:pt x="86" y="74"/>
                    <a:pt x="85"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051" dirty="0"/>
            </a:p>
          </p:txBody>
        </p:sp>
      </p:grpSp>
      <p:sp>
        <p:nvSpPr>
          <p:cNvPr id="10" name="Shape 190">
            <a:hlinkClick r:id="rId6"/>
          </p:cNvPr>
          <p:cNvSpPr txBox="1">
            <a:spLocks/>
          </p:cNvSpPr>
          <p:nvPr userDrawn="1"/>
        </p:nvSpPr>
        <p:spPr>
          <a:xfrm>
            <a:off x="5071653" y="8156596"/>
            <a:ext cx="1083630" cy="129394"/>
          </a:xfrm>
          <a:prstGeom prst="rect">
            <a:avLst/>
          </a:prstGeom>
        </p:spPr>
        <p:txBody>
          <a:bodyPr vert="horz" wrap="non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lnSpc>
                <a:spcPct val="80000"/>
              </a:lnSpc>
            </a:pPr>
            <a:r>
              <a:rPr lang="fr-FR" sz="1051" cap="none" dirty="0" smtClean="0">
                <a:solidFill>
                  <a:schemeClr val="bg1"/>
                </a:solidFill>
                <a:latin typeface="+mn-lt"/>
                <a:ea typeface="Cabin"/>
                <a:cs typeface="Cabin"/>
                <a:sym typeface="Cabin"/>
              </a:rPr>
              <a:t>groupebpce.com</a:t>
            </a:r>
            <a:endParaRPr lang="fr-FR" sz="1051" cap="none" dirty="0">
              <a:solidFill>
                <a:schemeClr val="bg1"/>
              </a:solidFill>
              <a:latin typeface="+mn-lt"/>
              <a:ea typeface="Cabin"/>
              <a:cs typeface="Cabin"/>
              <a:sym typeface="Cabin"/>
            </a:endParaRPr>
          </a:p>
        </p:txBody>
      </p:sp>
      <p:grpSp>
        <p:nvGrpSpPr>
          <p:cNvPr id="11" name="Groupe 10"/>
          <p:cNvGrpSpPr/>
          <p:nvPr userDrawn="1"/>
        </p:nvGrpSpPr>
        <p:grpSpPr>
          <a:xfrm>
            <a:off x="5998208" y="8392656"/>
            <a:ext cx="266106" cy="280038"/>
            <a:chOff x="7173964" y="1442837"/>
            <a:chExt cx="390525" cy="390525"/>
          </a:xfrm>
        </p:grpSpPr>
        <p:sp>
          <p:nvSpPr>
            <p:cNvPr id="13" name="Ellipse 12">
              <a:hlinkClick r:id="rId7"/>
            </p:cNvPr>
            <p:cNvSpPr/>
            <p:nvPr/>
          </p:nvSpPr>
          <p:spPr>
            <a:xfrm>
              <a:off x="7173964" y="1442837"/>
              <a:ext cx="390525" cy="3905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1" dirty="0"/>
            </a:p>
          </p:txBody>
        </p:sp>
        <p:grpSp>
          <p:nvGrpSpPr>
            <p:cNvPr id="14" name="Groupe 13"/>
            <p:cNvGrpSpPr/>
            <p:nvPr/>
          </p:nvGrpSpPr>
          <p:grpSpPr>
            <a:xfrm>
              <a:off x="7241802" y="1548089"/>
              <a:ext cx="254848" cy="180020"/>
              <a:chOff x="7539038" y="5757863"/>
              <a:chExt cx="373063" cy="263525"/>
            </a:xfrm>
          </p:grpSpPr>
          <p:sp>
            <p:nvSpPr>
              <p:cNvPr id="15" name="Freeform 12"/>
              <p:cNvSpPr>
                <a:spLocks/>
              </p:cNvSpPr>
              <p:nvPr/>
            </p:nvSpPr>
            <p:spPr bwMode="auto">
              <a:xfrm>
                <a:off x="7688263" y="5832475"/>
                <a:ext cx="100013" cy="104775"/>
              </a:xfrm>
              <a:custGeom>
                <a:avLst/>
                <a:gdLst>
                  <a:gd name="T0" fmla="*/ 0 w 63"/>
                  <a:gd name="T1" fmla="*/ 66 h 66"/>
                  <a:gd name="T2" fmla="*/ 63 w 63"/>
                  <a:gd name="T3" fmla="*/ 33 h 66"/>
                  <a:gd name="T4" fmla="*/ 0 w 63"/>
                  <a:gd name="T5" fmla="*/ 0 h 66"/>
                  <a:gd name="T6" fmla="*/ 0 w 63"/>
                  <a:gd name="T7" fmla="*/ 66 h 66"/>
                </a:gdLst>
                <a:ahLst/>
                <a:cxnLst>
                  <a:cxn ang="0">
                    <a:pos x="T0" y="T1"/>
                  </a:cxn>
                  <a:cxn ang="0">
                    <a:pos x="T2" y="T3"/>
                  </a:cxn>
                  <a:cxn ang="0">
                    <a:pos x="T4" y="T5"/>
                  </a:cxn>
                  <a:cxn ang="0">
                    <a:pos x="T6" y="T7"/>
                  </a:cxn>
                </a:cxnLst>
                <a:rect l="0" t="0" r="r" b="b"/>
                <a:pathLst>
                  <a:path w="63" h="66">
                    <a:moveTo>
                      <a:pt x="0" y="66"/>
                    </a:moveTo>
                    <a:lnTo>
                      <a:pt x="63" y="33"/>
                    </a:lnTo>
                    <a:lnTo>
                      <a:pt x="0" y="0"/>
                    </a:lnTo>
                    <a:lnTo>
                      <a:pt x="0"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051" dirty="0"/>
              </a:p>
            </p:txBody>
          </p:sp>
          <p:sp>
            <p:nvSpPr>
              <p:cNvPr id="16" name="Freeform 13"/>
              <p:cNvSpPr>
                <a:spLocks/>
              </p:cNvSpPr>
              <p:nvPr/>
            </p:nvSpPr>
            <p:spPr bwMode="auto">
              <a:xfrm>
                <a:off x="7688263" y="5832475"/>
                <a:ext cx="100013" cy="104775"/>
              </a:xfrm>
              <a:custGeom>
                <a:avLst/>
                <a:gdLst>
                  <a:gd name="T0" fmla="*/ 0 w 63"/>
                  <a:gd name="T1" fmla="*/ 66 h 66"/>
                  <a:gd name="T2" fmla="*/ 63 w 63"/>
                  <a:gd name="T3" fmla="*/ 33 h 66"/>
                  <a:gd name="T4" fmla="*/ 0 w 63"/>
                  <a:gd name="T5" fmla="*/ 0 h 66"/>
                  <a:gd name="T6" fmla="*/ 0 w 63"/>
                  <a:gd name="T7" fmla="*/ 66 h 66"/>
                </a:gdLst>
                <a:ahLst/>
                <a:cxnLst>
                  <a:cxn ang="0">
                    <a:pos x="T0" y="T1"/>
                  </a:cxn>
                  <a:cxn ang="0">
                    <a:pos x="T2" y="T3"/>
                  </a:cxn>
                  <a:cxn ang="0">
                    <a:pos x="T4" y="T5"/>
                  </a:cxn>
                  <a:cxn ang="0">
                    <a:pos x="T6" y="T7"/>
                  </a:cxn>
                </a:cxnLst>
                <a:rect l="0" t="0" r="r" b="b"/>
                <a:pathLst>
                  <a:path w="63" h="66">
                    <a:moveTo>
                      <a:pt x="0" y="66"/>
                    </a:moveTo>
                    <a:lnTo>
                      <a:pt x="63" y="33"/>
                    </a:lnTo>
                    <a:lnTo>
                      <a:pt x="0" y="0"/>
                    </a:lnTo>
                    <a:lnTo>
                      <a:pt x="0"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051" dirty="0"/>
              </a:p>
            </p:txBody>
          </p:sp>
          <p:sp>
            <p:nvSpPr>
              <p:cNvPr id="17" name="Freeform 14"/>
              <p:cNvSpPr>
                <a:spLocks/>
              </p:cNvSpPr>
              <p:nvPr/>
            </p:nvSpPr>
            <p:spPr bwMode="auto">
              <a:xfrm>
                <a:off x="7777163" y="5884863"/>
                <a:ext cx="11113" cy="6350"/>
              </a:xfrm>
              <a:custGeom>
                <a:avLst/>
                <a:gdLst>
                  <a:gd name="T0" fmla="*/ 7 w 7"/>
                  <a:gd name="T1" fmla="*/ 0 h 4"/>
                  <a:gd name="T2" fmla="*/ 0 w 7"/>
                  <a:gd name="T3" fmla="*/ 4 h 4"/>
                  <a:gd name="T4" fmla="*/ 0 w 7"/>
                  <a:gd name="T5" fmla="*/ 4 h 4"/>
                  <a:gd name="T6" fmla="*/ 7 w 7"/>
                  <a:gd name="T7" fmla="*/ 0 h 4"/>
                </a:gdLst>
                <a:ahLst/>
                <a:cxnLst>
                  <a:cxn ang="0">
                    <a:pos x="T0" y="T1"/>
                  </a:cxn>
                  <a:cxn ang="0">
                    <a:pos x="T2" y="T3"/>
                  </a:cxn>
                  <a:cxn ang="0">
                    <a:pos x="T4" y="T5"/>
                  </a:cxn>
                  <a:cxn ang="0">
                    <a:pos x="T6" y="T7"/>
                  </a:cxn>
                </a:cxnLst>
                <a:rect l="0" t="0" r="r" b="b"/>
                <a:pathLst>
                  <a:path w="7" h="4">
                    <a:moveTo>
                      <a:pt x="7" y="0"/>
                    </a:moveTo>
                    <a:lnTo>
                      <a:pt x="0" y="4"/>
                    </a:lnTo>
                    <a:lnTo>
                      <a:pt x="0" y="4"/>
                    </a:lnTo>
                    <a:lnTo>
                      <a:pt x="7" y="0"/>
                    </a:lnTo>
                    <a:close/>
                  </a:path>
                </a:pathLst>
              </a:custGeom>
              <a:solidFill>
                <a:srgbClr val="E2D9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051" dirty="0"/>
              </a:p>
            </p:txBody>
          </p:sp>
          <p:sp>
            <p:nvSpPr>
              <p:cNvPr id="18" name="Freeform 15"/>
              <p:cNvSpPr>
                <a:spLocks/>
              </p:cNvSpPr>
              <p:nvPr/>
            </p:nvSpPr>
            <p:spPr bwMode="auto">
              <a:xfrm>
                <a:off x="7777163" y="5884863"/>
                <a:ext cx="11113" cy="6350"/>
              </a:xfrm>
              <a:custGeom>
                <a:avLst/>
                <a:gdLst>
                  <a:gd name="T0" fmla="*/ 7 w 7"/>
                  <a:gd name="T1" fmla="*/ 0 h 4"/>
                  <a:gd name="T2" fmla="*/ 0 w 7"/>
                  <a:gd name="T3" fmla="*/ 4 h 4"/>
                  <a:gd name="T4" fmla="*/ 0 w 7"/>
                  <a:gd name="T5" fmla="*/ 4 h 4"/>
                  <a:gd name="T6" fmla="*/ 7 w 7"/>
                  <a:gd name="T7" fmla="*/ 0 h 4"/>
                </a:gdLst>
                <a:ahLst/>
                <a:cxnLst>
                  <a:cxn ang="0">
                    <a:pos x="T0" y="T1"/>
                  </a:cxn>
                  <a:cxn ang="0">
                    <a:pos x="T2" y="T3"/>
                  </a:cxn>
                  <a:cxn ang="0">
                    <a:pos x="T4" y="T5"/>
                  </a:cxn>
                  <a:cxn ang="0">
                    <a:pos x="T6" y="T7"/>
                  </a:cxn>
                </a:cxnLst>
                <a:rect l="0" t="0" r="r" b="b"/>
                <a:pathLst>
                  <a:path w="7" h="4">
                    <a:moveTo>
                      <a:pt x="7" y="0"/>
                    </a:moveTo>
                    <a:lnTo>
                      <a:pt x="0" y="4"/>
                    </a:lnTo>
                    <a:lnTo>
                      <a:pt x="0" y="4"/>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051" dirty="0"/>
              </a:p>
            </p:txBody>
          </p:sp>
          <p:sp>
            <p:nvSpPr>
              <p:cNvPr id="19" name="Freeform 16"/>
              <p:cNvSpPr>
                <a:spLocks/>
              </p:cNvSpPr>
              <p:nvPr/>
            </p:nvSpPr>
            <p:spPr bwMode="auto">
              <a:xfrm>
                <a:off x="7688263" y="5832475"/>
                <a:ext cx="100013" cy="58738"/>
              </a:xfrm>
              <a:custGeom>
                <a:avLst/>
                <a:gdLst>
                  <a:gd name="T0" fmla="*/ 0 w 63"/>
                  <a:gd name="T1" fmla="*/ 0 h 37"/>
                  <a:gd name="T2" fmla="*/ 56 w 63"/>
                  <a:gd name="T3" fmla="*/ 37 h 37"/>
                  <a:gd name="T4" fmla="*/ 63 w 63"/>
                  <a:gd name="T5" fmla="*/ 33 h 37"/>
                  <a:gd name="T6" fmla="*/ 0 w 63"/>
                  <a:gd name="T7" fmla="*/ 0 h 37"/>
                </a:gdLst>
                <a:ahLst/>
                <a:cxnLst>
                  <a:cxn ang="0">
                    <a:pos x="T0" y="T1"/>
                  </a:cxn>
                  <a:cxn ang="0">
                    <a:pos x="T2" y="T3"/>
                  </a:cxn>
                  <a:cxn ang="0">
                    <a:pos x="T4" y="T5"/>
                  </a:cxn>
                  <a:cxn ang="0">
                    <a:pos x="T6" y="T7"/>
                  </a:cxn>
                </a:cxnLst>
                <a:rect l="0" t="0" r="r" b="b"/>
                <a:pathLst>
                  <a:path w="63" h="37">
                    <a:moveTo>
                      <a:pt x="0" y="0"/>
                    </a:moveTo>
                    <a:lnTo>
                      <a:pt x="56" y="37"/>
                    </a:lnTo>
                    <a:lnTo>
                      <a:pt x="63" y="33"/>
                    </a:lnTo>
                    <a:lnTo>
                      <a:pt x="0" y="0"/>
                    </a:lnTo>
                    <a:close/>
                  </a:path>
                </a:pathLst>
              </a:custGeom>
              <a:solidFill>
                <a:srgbClr val="E3D9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051" dirty="0"/>
              </a:p>
            </p:txBody>
          </p:sp>
          <p:sp>
            <p:nvSpPr>
              <p:cNvPr id="20" name="Freeform 17"/>
              <p:cNvSpPr>
                <a:spLocks/>
              </p:cNvSpPr>
              <p:nvPr/>
            </p:nvSpPr>
            <p:spPr bwMode="auto">
              <a:xfrm>
                <a:off x="7688263" y="5832475"/>
                <a:ext cx="100013" cy="58738"/>
              </a:xfrm>
              <a:custGeom>
                <a:avLst/>
                <a:gdLst>
                  <a:gd name="T0" fmla="*/ 0 w 63"/>
                  <a:gd name="T1" fmla="*/ 0 h 37"/>
                  <a:gd name="T2" fmla="*/ 56 w 63"/>
                  <a:gd name="T3" fmla="*/ 37 h 37"/>
                  <a:gd name="T4" fmla="*/ 63 w 63"/>
                  <a:gd name="T5" fmla="*/ 33 h 37"/>
                  <a:gd name="T6" fmla="*/ 0 w 63"/>
                  <a:gd name="T7" fmla="*/ 0 h 37"/>
                </a:gdLst>
                <a:ahLst/>
                <a:cxnLst>
                  <a:cxn ang="0">
                    <a:pos x="T0" y="T1"/>
                  </a:cxn>
                  <a:cxn ang="0">
                    <a:pos x="T2" y="T3"/>
                  </a:cxn>
                  <a:cxn ang="0">
                    <a:pos x="T4" y="T5"/>
                  </a:cxn>
                  <a:cxn ang="0">
                    <a:pos x="T6" y="T7"/>
                  </a:cxn>
                </a:cxnLst>
                <a:rect l="0" t="0" r="r" b="b"/>
                <a:pathLst>
                  <a:path w="63" h="37">
                    <a:moveTo>
                      <a:pt x="0" y="0"/>
                    </a:moveTo>
                    <a:lnTo>
                      <a:pt x="56" y="37"/>
                    </a:lnTo>
                    <a:lnTo>
                      <a:pt x="63" y="3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051" dirty="0"/>
              </a:p>
            </p:txBody>
          </p:sp>
          <p:sp>
            <p:nvSpPr>
              <p:cNvPr id="21" name="Freeform 18"/>
              <p:cNvSpPr>
                <a:spLocks noEditPoints="1"/>
              </p:cNvSpPr>
              <p:nvPr/>
            </p:nvSpPr>
            <p:spPr bwMode="auto">
              <a:xfrm>
                <a:off x="7539038" y="5757863"/>
                <a:ext cx="373063" cy="263525"/>
              </a:xfrm>
              <a:custGeom>
                <a:avLst/>
                <a:gdLst>
                  <a:gd name="T0" fmla="*/ 154 w 156"/>
                  <a:gd name="T1" fmla="*/ 24 h 110"/>
                  <a:gd name="T2" fmla="*/ 148 w 156"/>
                  <a:gd name="T3" fmla="*/ 8 h 110"/>
                  <a:gd name="T4" fmla="*/ 132 w 156"/>
                  <a:gd name="T5" fmla="*/ 2 h 110"/>
                  <a:gd name="T6" fmla="*/ 78 w 156"/>
                  <a:gd name="T7" fmla="*/ 0 h 110"/>
                  <a:gd name="T8" fmla="*/ 78 w 156"/>
                  <a:gd name="T9" fmla="*/ 0 h 110"/>
                  <a:gd name="T10" fmla="*/ 23 w 156"/>
                  <a:gd name="T11" fmla="*/ 2 h 110"/>
                  <a:gd name="T12" fmla="*/ 8 w 156"/>
                  <a:gd name="T13" fmla="*/ 8 h 110"/>
                  <a:gd name="T14" fmla="*/ 2 w 156"/>
                  <a:gd name="T15" fmla="*/ 24 h 110"/>
                  <a:gd name="T16" fmla="*/ 0 w 156"/>
                  <a:gd name="T17" fmla="*/ 49 h 110"/>
                  <a:gd name="T18" fmla="*/ 0 w 156"/>
                  <a:gd name="T19" fmla="*/ 61 h 110"/>
                  <a:gd name="T20" fmla="*/ 2 w 156"/>
                  <a:gd name="T21" fmla="*/ 86 h 110"/>
                  <a:gd name="T22" fmla="*/ 8 w 156"/>
                  <a:gd name="T23" fmla="*/ 101 h 110"/>
                  <a:gd name="T24" fmla="*/ 25 w 156"/>
                  <a:gd name="T25" fmla="*/ 108 h 110"/>
                  <a:gd name="T26" fmla="*/ 78 w 156"/>
                  <a:gd name="T27" fmla="*/ 110 h 110"/>
                  <a:gd name="T28" fmla="*/ 132 w 156"/>
                  <a:gd name="T29" fmla="*/ 108 h 110"/>
                  <a:gd name="T30" fmla="*/ 148 w 156"/>
                  <a:gd name="T31" fmla="*/ 101 h 110"/>
                  <a:gd name="T32" fmla="*/ 154 w 156"/>
                  <a:gd name="T33" fmla="*/ 86 h 110"/>
                  <a:gd name="T34" fmla="*/ 156 w 156"/>
                  <a:gd name="T35" fmla="*/ 61 h 110"/>
                  <a:gd name="T36" fmla="*/ 156 w 156"/>
                  <a:gd name="T37" fmla="*/ 49 h 110"/>
                  <a:gd name="T38" fmla="*/ 154 w 156"/>
                  <a:gd name="T39" fmla="*/ 24 h 110"/>
                  <a:gd name="T40" fmla="*/ 62 w 156"/>
                  <a:gd name="T41" fmla="*/ 75 h 110"/>
                  <a:gd name="T42" fmla="*/ 62 w 156"/>
                  <a:gd name="T43" fmla="*/ 31 h 110"/>
                  <a:gd name="T44" fmla="*/ 104 w 156"/>
                  <a:gd name="T45" fmla="*/ 53 h 110"/>
                  <a:gd name="T46" fmla="*/ 62 w 156"/>
                  <a:gd name="T47" fmla="*/ 7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6" h="110">
                    <a:moveTo>
                      <a:pt x="154" y="24"/>
                    </a:moveTo>
                    <a:cubicBezTo>
                      <a:pt x="154" y="24"/>
                      <a:pt x="153" y="13"/>
                      <a:pt x="148" y="8"/>
                    </a:cubicBezTo>
                    <a:cubicBezTo>
                      <a:pt x="142" y="2"/>
                      <a:pt x="135" y="2"/>
                      <a:pt x="132" y="2"/>
                    </a:cubicBezTo>
                    <a:cubicBezTo>
                      <a:pt x="111" y="0"/>
                      <a:pt x="78" y="0"/>
                      <a:pt x="78" y="0"/>
                    </a:cubicBezTo>
                    <a:cubicBezTo>
                      <a:pt x="78" y="0"/>
                      <a:pt x="78" y="0"/>
                      <a:pt x="78" y="0"/>
                    </a:cubicBezTo>
                    <a:cubicBezTo>
                      <a:pt x="78" y="0"/>
                      <a:pt x="45" y="0"/>
                      <a:pt x="23" y="2"/>
                    </a:cubicBezTo>
                    <a:cubicBezTo>
                      <a:pt x="20" y="2"/>
                      <a:pt x="14" y="2"/>
                      <a:pt x="8" y="8"/>
                    </a:cubicBezTo>
                    <a:cubicBezTo>
                      <a:pt x="3" y="13"/>
                      <a:pt x="2" y="24"/>
                      <a:pt x="2" y="24"/>
                    </a:cubicBezTo>
                    <a:cubicBezTo>
                      <a:pt x="2" y="24"/>
                      <a:pt x="0" y="36"/>
                      <a:pt x="0" y="49"/>
                    </a:cubicBezTo>
                    <a:cubicBezTo>
                      <a:pt x="0" y="61"/>
                      <a:pt x="0" y="61"/>
                      <a:pt x="0" y="61"/>
                    </a:cubicBezTo>
                    <a:cubicBezTo>
                      <a:pt x="0" y="73"/>
                      <a:pt x="2" y="86"/>
                      <a:pt x="2" y="86"/>
                    </a:cubicBezTo>
                    <a:cubicBezTo>
                      <a:pt x="2" y="86"/>
                      <a:pt x="3" y="97"/>
                      <a:pt x="8" y="101"/>
                    </a:cubicBezTo>
                    <a:cubicBezTo>
                      <a:pt x="14" y="108"/>
                      <a:pt x="22" y="107"/>
                      <a:pt x="25" y="108"/>
                    </a:cubicBezTo>
                    <a:cubicBezTo>
                      <a:pt x="37" y="109"/>
                      <a:pt x="78" y="110"/>
                      <a:pt x="78" y="110"/>
                    </a:cubicBezTo>
                    <a:cubicBezTo>
                      <a:pt x="78" y="110"/>
                      <a:pt x="111" y="110"/>
                      <a:pt x="132" y="108"/>
                    </a:cubicBezTo>
                    <a:cubicBezTo>
                      <a:pt x="135" y="108"/>
                      <a:pt x="142" y="108"/>
                      <a:pt x="148" y="101"/>
                    </a:cubicBezTo>
                    <a:cubicBezTo>
                      <a:pt x="153" y="97"/>
                      <a:pt x="154" y="86"/>
                      <a:pt x="154" y="86"/>
                    </a:cubicBezTo>
                    <a:cubicBezTo>
                      <a:pt x="154" y="86"/>
                      <a:pt x="156" y="73"/>
                      <a:pt x="156" y="61"/>
                    </a:cubicBezTo>
                    <a:cubicBezTo>
                      <a:pt x="156" y="49"/>
                      <a:pt x="156" y="49"/>
                      <a:pt x="156" y="49"/>
                    </a:cubicBezTo>
                    <a:cubicBezTo>
                      <a:pt x="156" y="36"/>
                      <a:pt x="154" y="24"/>
                      <a:pt x="154" y="24"/>
                    </a:cubicBezTo>
                    <a:close/>
                    <a:moveTo>
                      <a:pt x="62" y="75"/>
                    </a:moveTo>
                    <a:cubicBezTo>
                      <a:pt x="62" y="31"/>
                      <a:pt x="62" y="31"/>
                      <a:pt x="62" y="31"/>
                    </a:cubicBezTo>
                    <a:cubicBezTo>
                      <a:pt x="104" y="53"/>
                      <a:pt x="104" y="53"/>
                      <a:pt x="104" y="53"/>
                    </a:cubicBezTo>
                    <a:lnTo>
                      <a:pt x="62" y="7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051" dirty="0"/>
              </a:p>
            </p:txBody>
          </p:sp>
        </p:grpSp>
      </p:grpSp>
      <p:pic>
        <p:nvPicPr>
          <p:cNvPr id="3" name="Image 2"/>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0" y="4572000"/>
            <a:ext cx="4293096" cy="2348572"/>
          </a:xfrm>
          <a:prstGeom prst="rect">
            <a:avLst/>
          </a:prstGeom>
        </p:spPr>
      </p:pic>
    </p:spTree>
    <p:extLst>
      <p:ext uri="{BB962C8B-B14F-4D97-AF65-F5344CB8AC3E}">
        <p14:creationId xmlns:p14="http://schemas.microsoft.com/office/powerpoint/2010/main" val="188698319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576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cxnSp>
        <p:nvCxnSpPr>
          <p:cNvPr id="5" name="Shape 23"/>
          <p:cNvCxnSpPr/>
          <p:nvPr userDrawn="1"/>
        </p:nvCxnSpPr>
        <p:spPr>
          <a:xfrm>
            <a:off x="1813951" y="-14088"/>
            <a:ext cx="0" cy="8682544"/>
          </a:xfrm>
          <a:prstGeom prst="straightConnector1">
            <a:avLst/>
          </a:prstGeom>
          <a:noFill/>
          <a:ln w="6350" cap="flat" cmpd="sng">
            <a:solidFill>
              <a:schemeClr val="bg1"/>
            </a:solidFill>
            <a:prstDash val="solid"/>
            <a:round/>
            <a:headEnd type="none" w="lg" len="lg"/>
            <a:tailEnd type="none" w="lg" len="lg"/>
          </a:ln>
        </p:spPr>
      </p:cxnSp>
      <p:sp>
        <p:nvSpPr>
          <p:cNvPr id="6" name="Shape 24"/>
          <p:cNvSpPr/>
          <p:nvPr userDrawn="1"/>
        </p:nvSpPr>
        <p:spPr>
          <a:xfrm>
            <a:off x="1742625" y="905499"/>
            <a:ext cx="142651" cy="338133"/>
          </a:xfrm>
          <a:prstGeom prst="ellipse">
            <a:avLst/>
          </a:prstGeom>
          <a:solidFill>
            <a:schemeClr val="bg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cxnSp>
        <p:nvCxnSpPr>
          <p:cNvPr id="7" name="Shape 23"/>
          <p:cNvCxnSpPr/>
          <p:nvPr userDrawn="1"/>
        </p:nvCxnSpPr>
        <p:spPr>
          <a:xfrm>
            <a:off x="350659" y="-36803"/>
            <a:ext cx="0" cy="1216496"/>
          </a:xfrm>
          <a:prstGeom prst="straightConnector1">
            <a:avLst/>
          </a:prstGeom>
          <a:noFill/>
          <a:ln w="6350" cap="flat" cmpd="sng">
            <a:solidFill>
              <a:srgbClr val="999FA9"/>
            </a:solidFill>
            <a:prstDash val="solid"/>
            <a:round/>
            <a:headEnd type="none" w="lg" len="lg"/>
            <a:tailEnd type="none" w="lg" len="lg"/>
          </a:ln>
        </p:spPr>
      </p:cxnSp>
      <p:sp>
        <p:nvSpPr>
          <p:cNvPr id="8" name="Shape 24"/>
          <p:cNvSpPr/>
          <p:nvPr userDrawn="1"/>
        </p:nvSpPr>
        <p:spPr>
          <a:xfrm>
            <a:off x="310159" y="283524"/>
            <a:ext cx="81000" cy="192000"/>
          </a:xfrm>
          <a:prstGeom prst="ellipse">
            <a:avLst/>
          </a:prstGeom>
          <a:solidFill>
            <a:schemeClr val="accent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sp>
        <p:nvSpPr>
          <p:cNvPr id="9" name="Espace réservé du texte 52"/>
          <p:cNvSpPr>
            <a:spLocks noGrp="1"/>
          </p:cNvSpPr>
          <p:nvPr>
            <p:ph type="body" sz="quarter" idx="12" hasCustomPrompt="1"/>
          </p:nvPr>
        </p:nvSpPr>
        <p:spPr>
          <a:xfrm>
            <a:off x="458390" y="795871"/>
            <a:ext cx="6291699" cy="383820"/>
          </a:xfrm>
          <a:prstGeom prst="rect">
            <a:avLst/>
          </a:prstGeom>
        </p:spPr>
        <p:txBody>
          <a:bodyPr lIns="0" tIns="0" rIns="0" bIns="0">
            <a:noAutofit/>
          </a:bodyPr>
          <a:lstStyle>
            <a:lvl1pPr marL="0" marR="0" indent="0"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lang="fr-FR" sz="1200" b="0" i="1" kern="1200" baseline="0" dirty="0">
                <a:solidFill>
                  <a:schemeClr val="accent2">
                    <a:lumMod val="75000"/>
                  </a:schemeClr>
                </a:solidFill>
                <a:latin typeface="Arial" panose="020B0604020202020204" pitchFamily="34" charset="0"/>
                <a:ea typeface="+mn-ea"/>
                <a:cs typeface="Arial" panose="020B060402020202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a:defRPr/>
            </a:pPr>
            <a:r>
              <a:rPr lang="fr-FR" dirty="0" smtClean="0"/>
              <a:t>Sous titre de la slide</a:t>
            </a:r>
            <a:endParaRPr lang="fr-FR" dirty="0"/>
          </a:p>
        </p:txBody>
      </p:sp>
      <p:sp>
        <p:nvSpPr>
          <p:cNvPr id="10" name="Espace réservé du contenu 7"/>
          <p:cNvSpPr>
            <a:spLocks noGrp="1"/>
          </p:cNvSpPr>
          <p:nvPr>
            <p:ph sz="quarter" idx="13" hasCustomPrompt="1"/>
          </p:nvPr>
        </p:nvSpPr>
        <p:spPr>
          <a:xfrm>
            <a:off x="458391" y="1435652"/>
            <a:ext cx="6291000" cy="6912768"/>
          </a:xfrm>
        </p:spPr>
        <p:txBody>
          <a:bodyPr/>
          <a:lstStyle>
            <a:lvl1pPr marL="200027" marR="0" indent="-200027"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Char char="ʘ"/>
              <a:tabLst/>
              <a:defRPr/>
            </a:lvl1pPr>
            <a:lvl2pPr marL="406007" marR="0" indent="-153592" algn="l" defTabSz="685805" rtl="0" eaLnBrk="1" fontAlgn="auto" latinLnBrk="0" hangingPunct="1">
              <a:lnSpc>
                <a:spcPct val="100000"/>
              </a:lnSpc>
              <a:spcBef>
                <a:spcPts val="0"/>
              </a:spcBef>
              <a:spcAft>
                <a:spcPts val="0"/>
              </a:spcAft>
              <a:buClr>
                <a:srgbClr val="581D74"/>
              </a:buClr>
              <a:buSzTx/>
              <a:buFont typeface="Symbol" panose="05050102010706020507" pitchFamily="18" charset="2"/>
              <a:buChar char="·"/>
              <a:tabLst/>
              <a:defRPr/>
            </a:lvl2pPr>
            <a:lvl3pPr marL="606032" marR="0" indent="-148829" algn="l" defTabSz="685805" rtl="0" eaLnBrk="1" fontAlgn="auto" latinLnBrk="0" hangingPunct="1">
              <a:lnSpc>
                <a:spcPct val="100000"/>
              </a:lnSpc>
              <a:spcBef>
                <a:spcPts val="0"/>
              </a:spcBef>
              <a:spcAft>
                <a:spcPts val="0"/>
              </a:spcAft>
              <a:buClr>
                <a:srgbClr val="B0006C"/>
              </a:buClr>
              <a:buSzTx/>
              <a:buFont typeface="Courier New" panose="02070309020205020404" pitchFamily="49" charset="0"/>
              <a:buChar char="o"/>
              <a:tabLst/>
              <a:defRPr/>
            </a:lvl3pPr>
            <a:lvl4pPr marL="873925" marR="0" indent="-147638" algn="l" defTabSz="685805" rtl="0" eaLnBrk="1" fontAlgn="auto" latinLnBrk="0" hangingPunct="1">
              <a:lnSpc>
                <a:spcPct val="100000"/>
              </a:lnSpc>
              <a:spcBef>
                <a:spcPts val="0"/>
              </a:spcBef>
              <a:spcAft>
                <a:spcPts val="0"/>
              </a:spcAft>
              <a:buClr>
                <a:srgbClr val="A778AE"/>
              </a:buClr>
              <a:buSzTx/>
              <a:buFont typeface="Arial" panose="020B0604020202020204" pitchFamily="34" charset="0"/>
              <a:buChar char="•"/>
              <a:tabLst/>
              <a:defRPr/>
            </a:lvl4pPr>
          </a:lstStyle>
          <a:p>
            <a:pPr marL="200027" marR="0" lvl="0" indent="-200027"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Char char="ʘ"/>
              <a:tabLst/>
              <a:defRPr/>
            </a:pPr>
            <a:r>
              <a:rPr kumimoji="0" lang="fr-FR" sz="1500" b="0" i="0" u="none" strike="noStrike" kern="0" cap="none" spc="0" normalizeH="0" baseline="0" noProof="0" dirty="0" smtClean="0">
                <a:ln>
                  <a:noFill/>
                </a:ln>
                <a:solidFill>
                  <a:srgbClr val="000000"/>
                </a:solidFill>
                <a:effectLst/>
                <a:uLnTx/>
                <a:uFillTx/>
                <a:latin typeface="Arial"/>
                <a:ea typeface="+mn-ea"/>
                <a:cs typeface="Arial"/>
                <a:sym typeface="Arial"/>
              </a:rPr>
              <a:t>Modifiez les styles du texte du masque</a:t>
            </a:r>
          </a:p>
          <a:p>
            <a:pPr marL="406007" marR="0" lvl="1" indent="-153592" algn="l" defTabSz="685805" rtl="0" eaLnBrk="1" fontAlgn="auto" latinLnBrk="0" hangingPunct="1">
              <a:lnSpc>
                <a:spcPct val="100000"/>
              </a:lnSpc>
              <a:spcBef>
                <a:spcPts val="0"/>
              </a:spcBef>
              <a:spcAft>
                <a:spcPts val="0"/>
              </a:spcAft>
              <a:buClr>
                <a:srgbClr val="581D74"/>
              </a:buClr>
              <a:buSzTx/>
              <a:buFont typeface="Symbol" panose="05050102010706020507" pitchFamily="18" charset="2"/>
              <a:buChar char="·"/>
              <a:tabLst/>
              <a:defRPr/>
            </a:pPr>
            <a:r>
              <a:rPr kumimoji="0" lang="fr-FR" sz="1351" b="0" i="0" u="none" strike="noStrike" kern="0" cap="none" spc="0" normalizeH="0" baseline="0" noProof="0" dirty="0" smtClean="0">
                <a:ln>
                  <a:noFill/>
                </a:ln>
                <a:solidFill>
                  <a:srgbClr val="000000"/>
                </a:solidFill>
                <a:effectLst/>
                <a:uLnTx/>
                <a:uFillTx/>
                <a:latin typeface="Arial"/>
                <a:ea typeface="+mn-ea"/>
                <a:cs typeface="Arial"/>
                <a:sym typeface="Arial"/>
              </a:rPr>
              <a:t>Deuxième niveau</a:t>
            </a:r>
          </a:p>
          <a:p>
            <a:pPr marL="606032" marR="0" lvl="2" indent="-148829" algn="l" defTabSz="685805" rtl="0" eaLnBrk="1" fontAlgn="auto" latinLnBrk="0" hangingPunct="1">
              <a:lnSpc>
                <a:spcPct val="100000"/>
              </a:lnSpc>
              <a:spcBef>
                <a:spcPts val="0"/>
              </a:spcBef>
              <a:spcAft>
                <a:spcPts val="0"/>
              </a:spcAft>
              <a:buClr>
                <a:srgbClr val="B0006C"/>
              </a:buClr>
              <a:buSzTx/>
              <a:buFont typeface="Courier New" panose="02070309020205020404" pitchFamily="49" charset="0"/>
              <a:buChar char="o"/>
              <a:tabLst/>
              <a:defRPr/>
            </a:pPr>
            <a:r>
              <a:rPr kumimoji="0" lang="fr-FR" sz="1200" b="0" i="0" u="none" strike="noStrike" kern="0" cap="none" spc="0" normalizeH="0" baseline="0" noProof="0" dirty="0" smtClean="0">
                <a:ln>
                  <a:noFill/>
                </a:ln>
                <a:solidFill>
                  <a:srgbClr val="000000"/>
                </a:solidFill>
                <a:effectLst/>
                <a:uLnTx/>
                <a:uFillTx/>
                <a:latin typeface="Arial"/>
                <a:ea typeface="+mn-ea"/>
                <a:cs typeface="Arial"/>
                <a:sym typeface="Arial"/>
              </a:rPr>
              <a:t>Troisième niveau</a:t>
            </a:r>
          </a:p>
          <a:p>
            <a:pPr marL="873925" marR="0" lvl="3" indent="-147638" algn="l" defTabSz="685805" rtl="0" eaLnBrk="1" fontAlgn="auto" latinLnBrk="0" hangingPunct="1">
              <a:lnSpc>
                <a:spcPct val="100000"/>
              </a:lnSpc>
              <a:spcBef>
                <a:spcPts val="0"/>
              </a:spcBef>
              <a:spcAft>
                <a:spcPts val="0"/>
              </a:spcAft>
              <a:buClr>
                <a:srgbClr val="A778AE"/>
              </a:buClr>
              <a:buSzTx/>
              <a:buFont typeface="Arial" panose="020B0604020202020204" pitchFamily="34" charset="0"/>
              <a:buChar char="•"/>
              <a:tabLst/>
              <a:defRPr/>
            </a:pPr>
            <a:r>
              <a:rPr kumimoji="0" lang="fr-FR" sz="1051" b="0" i="0" u="none" strike="noStrike" kern="0" cap="none" spc="0" normalizeH="0" baseline="0" noProof="0" dirty="0" smtClean="0">
                <a:ln>
                  <a:noFill/>
                </a:ln>
                <a:solidFill>
                  <a:srgbClr val="000000"/>
                </a:solidFill>
                <a:effectLst/>
                <a:uLnTx/>
                <a:uFillTx/>
                <a:latin typeface="Arial"/>
                <a:ea typeface="+mn-ea"/>
                <a:cs typeface="Arial"/>
                <a:sym typeface="Arial"/>
              </a:rPr>
              <a:t>Quatrième niveau</a:t>
            </a:r>
          </a:p>
        </p:txBody>
      </p:sp>
      <p:sp>
        <p:nvSpPr>
          <p:cNvPr id="11" name="Espace réservé du titre 9"/>
          <p:cNvSpPr>
            <a:spLocks noGrp="1"/>
          </p:cNvSpPr>
          <p:nvPr>
            <p:ph type="title"/>
          </p:nvPr>
        </p:nvSpPr>
        <p:spPr>
          <a:xfrm>
            <a:off x="458390" y="155228"/>
            <a:ext cx="6291699" cy="704363"/>
          </a:xfrm>
          <a:prstGeom prst="rect">
            <a:avLst/>
          </a:prstGeom>
        </p:spPr>
        <p:txBody>
          <a:bodyPr vert="horz" lIns="0" tIns="45720" rIns="0" bIns="45720" rtlCol="0" anchor="t" anchorCtr="0">
            <a:normAutofit/>
          </a:bodyPr>
          <a:lstStyle>
            <a:lvl1pPr algn="l">
              <a:defRPr/>
            </a:lvl1pPr>
          </a:lstStyle>
          <a:p>
            <a:r>
              <a:rPr kumimoji="0" lang="fr-FR" sz="1500" b="1" i="0" u="none" strike="noStrike" kern="0" cap="all" spc="0" normalizeH="0" baseline="0" noProof="0" smtClean="0">
                <a:ln>
                  <a:noFill/>
                </a:ln>
                <a:solidFill>
                  <a:srgbClr val="581D74"/>
                </a:solidFill>
                <a:effectLst/>
                <a:uLnTx/>
                <a:uFillTx/>
                <a:latin typeface="Arial Narrow" panose="020B0606020202030204" pitchFamily="34" charset="0"/>
                <a:ea typeface="+mj-ea"/>
                <a:cs typeface="Arial"/>
                <a:sym typeface="Arial"/>
              </a:rPr>
              <a:t>Modifiez le style du titre</a:t>
            </a:r>
            <a:endParaRPr lang="fr-FR" dirty="0"/>
          </a:p>
        </p:txBody>
      </p:sp>
    </p:spTree>
    <p:extLst>
      <p:ext uri="{BB962C8B-B14F-4D97-AF65-F5344CB8AC3E}">
        <p14:creationId xmlns:p14="http://schemas.microsoft.com/office/powerpoint/2010/main" val="4841128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cxnSp>
        <p:nvCxnSpPr>
          <p:cNvPr id="5" name="Shape 23"/>
          <p:cNvCxnSpPr/>
          <p:nvPr userDrawn="1"/>
        </p:nvCxnSpPr>
        <p:spPr>
          <a:xfrm>
            <a:off x="1813951" y="-14088"/>
            <a:ext cx="0" cy="8682544"/>
          </a:xfrm>
          <a:prstGeom prst="straightConnector1">
            <a:avLst/>
          </a:prstGeom>
          <a:noFill/>
          <a:ln w="6350" cap="flat" cmpd="sng">
            <a:solidFill>
              <a:schemeClr val="bg1"/>
            </a:solidFill>
            <a:prstDash val="solid"/>
            <a:round/>
            <a:headEnd type="none" w="lg" len="lg"/>
            <a:tailEnd type="none" w="lg" len="lg"/>
          </a:ln>
        </p:spPr>
      </p:cxnSp>
      <p:sp>
        <p:nvSpPr>
          <p:cNvPr id="6" name="Shape 24"/>
          <p:cNvSpPr/>
          <p:nvPr userDrawn="1"/>
        </p:nvSpPr>
        <p:spPr>
          <a:xfrm>
            <a:off x="1742625" y="905499"/>
            <a:ext cx="142651" cy="338133"/>
          </a:xfrm>
          <a:prstGeom prst="ellipse">
            <a:avLst/>
          </a:prstGeom>
          <a:solidFill>
            <a:schemeClr val="bg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cxnSp>
        <p:nvCxnSpPr>
          <p:cNvPr id="7" name="Shape 23"/>
          <p:cNvCxnSpPr/>
          <p:nvPr userDrawn="1"/>
        </p:nvCxnSpPr>
        <p:spPr>
          <a:xfrm>
            <a:off x="350659" y="-36803"/>
            <a:ext cx="0" cy="1216496"/>
          </a:xfrm>
          <a:prstGeom prst="straightConnector1">
            <a:avLst/>
          </a:prstGeom>
          <a:noFill/>
          <a:ln w="6350" cap="flat" cmpd="sng">
            <a:solidFill>
              <a:srgbClr val="999FA9"/>
            </a:solidFill>
            <a:prstDash val="solid"/>
            <a:round/>
            <a:headEnd type="none" w="lg" len="lg"/>
            <a:tailEnd type="none" w="lg" len="lg"/>
          </a:ln>
        </p:spPr>
      </p:cxnSp>
      <p:sp>
        <p:nvSpPr>
          <p:cNvPr id="8" name="Shape 24"/>
          <p:cNvSpPr/>
          <p:nvPr userDrawn="1"/>
        </p:nvSpPr>
        <p:spPr>
          <a:xfrm>
            <a:off x="310159" y="283524"/>
            <a:ext cx="81000" cy="192000"/>
          </a:xfrm>
          <a:prstGeom prst="ellipse">
            <a:avLst/>
          </a:prstGeom>
          <a:solidFill>
            <a:schemeClr val="accent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sp>
        <p:nvSpPr>
          <p:cNvPr id="9" name="Espace réservé du texte 52"/>
          <p:cNvSpPr>
            <a:spLocks noGrp="1"/>
          </p:cNvSpPr>
          <p:nvPr>
            <p:ph type="body" sz="quarter" idx="12" hasCustomPrompt="1"/>
          </p:nvPr>
        </p:nvSpPr>
        <p:spPr>
          <a:xfrm>
            <a:off x="458390" y="795871"/>
            <a:ext cx="6291699" cy="383820"/>
          </a:xfrm>
          <a:prstGeom prst="rect">
            <a:avLst/>
          </a:prstGeom>
        </p:spPr>
        <p:txBody>
          <a:bodyPr lIns="0" tIns="0" rIns="0" bIns="0">
            <a:noAutofit/>
          </a:bodyPr>
          <a:lstStyle>
            <a:lvl1pPr marL="0" marR="0" indent="0"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lang="fr-FR" sz="1200" b="0" i="1" kern="1200" baseline="0" dirty="0">
                <a:solidFill>
                  <a:schemeClr val="accent2">
                    <a:lumMod val="75000"/>
                  </a:schemeClr>
                </a:solidFill>
                <a:latin typeface="Arial" panose="020B0604020202020204" pitchFamily="34" charset="0"/>
                <a:ea typeface="+mn-ea"/>
                <a:cs typeface="Arial" panose="020B060402020202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a:defRPr/>
            </a:pPr>
            <a:r>
              <a:rPr lang="fr-FR" dirty="0" smtClean="0"/>
              <a:t>Sous titre de la slide</a:t>
            </a:r>
            <a:endParaRPr lang="fr-FR" dirty="0"/>
          </a:p>
        </p:txBody>
      </p:sp>
      <p:sp>
        <p:nvSpPr>
          <p:cNvPr id="11" name="Espace réservé du titre 9"/>
          <p:cNvSpPr>
            <a:spLocks noGrp="1"/>
          </p:cNvSpPr>
          <p:nvPr>
            <p:ph type="title"/>
          </p:nvPr>
        </p:nvSpPr>
        <p:spPr>
          <a:xfrm>
            <a:off x="458390" y="155228"/>
            <a:ext cx="6291699" cy="704363"/>
          </a:xfrm>
          <a:prstGeom prst="rect">
            <a:avLst/>
          </a:prstGeom>
        </p:spPr>
        <p:txBody>
          <a:bodyPr vert="horz" lIns="0" tIns="45720" rIns="0" bIns="45720" rtlCol="0" anchor="t" anchorCtr="0">
            <a:normAutofit/>
          </a:bodyPr>
          <a:lstStyle>
            <a:lvl1pPr algn="l">
              <a:defRPr/>
            </a:lvl1pPr>
          </a:lstStyle>
          <a:p>
            <a:r>
              <a:rPr kumimoji="0" lang="fr-FR" sz="1500" b="1" i="0" u="none" strike="noStrike" kern="0" cap="all" spc="0" normalizeH="0" baseline="0" noProof="0" smtClean="0">
                <a:ln>
                  <a:noFill/>
                </a:ln>
                <a:solidFill>
                  <a:srgbClr val="581D74"/>
                </a:solidFill>
                <a:effectLst/>
                <a:uLnTx/>
                <a:uFillTx/>
                <a:latin typeface="Arial Narrow" panose="020B0606020202030204" pitchFamily="34" charset="0"/>
                <a:ea typeface="+mj-ea"/>
                <a:cs typeface="Arial"/>
                <a:sym typeface="Arial"/>
              </a:rPr>
              <a:t>Modifiez le style du titre</a:t>
            </a:r>
            <a:endParaRPr lang="fr-FR" dirty="0"/>
          </a:p>
        </p:txBody>
      </p:sp>
      <p:sp>
        <p:nvSpPr>
          <p:cNvPr id="12" name="Espace réservé du texte 12"/>
          <p:cNvSpPr>
            <a:spLocks noGrp="1"/>
          </p:cNvSpPr>
          <p:nvPr>
            <p:ph idx="16"/>
          </p:nvPr>
        </p:nvSpPr>
        <p:spPr>
          <a:xfrm>
            <a:off x="458391" y="1436515"/>
            <a:ext cx="3024000" cy="6975915"/>
          </a:xfrm>
          <a:prstGeom prst="rect">
            <a:avLst/>
          </a:prstGeom>
        </p:spPr>
        <p:txBody>
          <a:bodyPr vert="horz" lIns="0" tIns="0" rIns="0" bIns="0" rtlCol="0">
            <a:normAutofit/>
          </a:bodyPr>
          <a:lstStyle>
            <a:lvl1pPr marL="134543" indent="-134543">
              <a:defRPr sz="1200">
                <a:latin typeface="Arial" panose="020B0604020202020204" pitchFamily="34" charset="0"/>
                <a:cs typeface="Arial" panose="020B0604020202020204" pitchFamily="34" charset="0"/>
              </a:defRPr>
            </a:lvl1pPr>
            <a:lvl2pPr>
              <a:defRPr sz="1051">
                <a:latin typeface="Arial" panose="020B0604020202020204" pitchFamily="34" charset="0"/>
                <a:cs typeface="Arial" panose="020B0604020202020204" pitchFamily="34" charset="0"/>
              </a:defRPr>
            </a:lvl2pPr>
            <a:lvl3pPr>
              <a:defRPr sz="900">
                <a:latin typeface="Arial" panose="020B0604020202020204" pitchFamily="34" charset="0"/>
                <a:cs typeface="Arial" panose="020B0604020202020204" pitchFamily="34" charset="0"/>
              </a:defRPr>
            </a:lvl3pPr>
            <a:lvl4pPr>
              <a:defRPr sz="825">
                <a:latin typeface="Arial" panose="020B0604020202020204" pitchFamily="34" charset="0"/>
                <a:cs typeface="Arial" panose="020B0604020202020204" pitchFamily="34" charset="0"/>
              </a:defRPr>
            </a:lvl4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13" name="Espace réservé du texte 12"/>
          <p:cNvSpPr>
            <a:spLocks noGrp="1"/>
          </p:cNvSpPr>
          <p:nvPr>
            <p:ph idx="17"/>
          </p:nvPr>
        </p:nvSpPr>
        <p:spPr>
          <a:xfrm>
            <a:off x="3699367" y="1436515"/>
            <a:ext cx="3024000" cy="6975915"/>
          </a:xfrm>
          <a:prstGeom prst="rect">
            <a:avLst/>
          </a:prstGeom>
        </p:spPr>
        <p:txBody>
          <a:bodyPr vert="horz" lIns="0" tIns="0" rIns="0" bIns="0" rtlCol="0">
            <a:normAutofit/>
          </a:bodyPr>
          <a:lstStyle>
            <a:lvl1pPr marL="134543" indent="-134543">
              <a:defRPr sz="1200">
                <a:latin typeface="Arial" panose="020B0604020202020204" pitchFamily="34" charset="0"/>
                <a:cs typeface="Arial" panose="020B0604020202020204" pitchFamily="34" charset="0"/>
              </a:defRPr>
            </a:lvl1pPr>
            <a:lvl2pPr>
              <a:defRPr sz="1051">
                <a:latin typeface="Arial" panose="020B0604020202020204" pitchFamily="34" charset="0"/>
                <a:cs typeface="Arial" panose="020B0604020202020204" pitchFamily="34" charset="0"/>
              </a:defRPr>
            </a:lvl2pPr>
            <a:lvl3pPr>
              <a:defRPr sz="900">
                <a:latin typeface="Arial" panose="020B0604020202020204" pitchFamily="34" charset="0"/>
                <a:cs typeface="Arial" panose="020B0604020202020204" pitchFamily="34" charset="0"/>
              </a:defRPr>
            </a:lvl3pPr>
            <a:lvl4pPr>
              <a:defRPr sz="825">
                <a:latin typeface="Arial" panose="020B0604020202020204" pitchFamily="34" charset="0"/>
                <a:cs typeface="Arial" panose="020B0604020202020204" pitchFamily="34" charset="0"/>
              </a:defRPr>
            </a:lvl4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p:txBody>
      </p:sp>
    </p:spTree>
    <p:extLst>
      <p:ext uri="{BB962C8B-B14F-4D97-AF65-F5344CB8AC3E}">
        <p14:creationId xmlns:p14="http://schemas.microsoft.com/office/powerpoint/2010/main" val="16567928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cxnSp>
        <p:nvCxnSpPr>
          <p:cNvPr id="5" name="Shape 23"/>
          <p:cNvCxnSpPr/>
          <p:nvPr userDrawn="1"/>
        </p:nvCxnSpPr>
        <p:spPr>
          <a:xfrm>
            <a:off x="1813951" y="-14088"/>
            <a:ext cx="0" cy="8682544"/>
          </a:xfrm>
          <a:prstGeom prst="straightConnector1">
            <a:avLst/>
          </a:prstGeom>
          <a:noFill/>
          <a:ln w="6350" cap="flat" cmpd="sng">
            <a:solidFill>
              <a:schemeClr val="bg1"/>
            </a:solidFill>
            <a:prstDash val="solid"/>
            <a:round/>
            <a:headEnd type="none" w="lg" len="lg"/>
            <a:tailEnd type="none" w="lg" len="lg"/>
          </a:ln>
        </p:spPr>
      </p:cxnSp>
      <p:sp>
        <p:nvSpPr>
          <p:cNvPr id="6" name="Shape 24"/>
          <p:cNvSpPr/>
          <p:nvPr userDrawn="1"/>
        </p:nvSpPr>
        <p:spPr>
          <a:xfrm>
            <a:off x="1742625" y="905499"/>
            <a:ext cx="142651" cy="338133"/>
          </a:xfrm>
          <a:prstGeom prst="ellipse">
            <a:avLst/>
          </a:prstGeom>
          <a:solidFill>
            <a:schemeClr val="bg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cxnSp>
        <p:nvCxnSpPr>
          <p:cNvPr id="7" name="Shape 23"/>
          <p:cNvCxnSpPr/>
          <p:nvPr userDrawn="1"/>
        </p:nvCxnSpPr>
        <p:spPr>
          <a:xfrm>
            <a:off x="350659" y="-36803"/>
            <a:ext cx="0" cy="1216496"/>
          </a:xfrm>
          <a:prstGeom prst="straightConnector1">
            <a:avLst/>
          </a:prstGeom>
          <a:noFill/>
          <a:ln w="6350" cap="flat" cmpd="sng">
            <a:solidFill>
              <a:srgbClr val="999FA9"/>
            </a:solidFill>
            <a:prstDash val="solid"/>
            <a:round/>
            <a:headEnd type="none" w="lg" len="lg"/>
            <a:tailEnd type="none" w="lg" len="lg"/>
          </a:ln>
        </p:spPr>
      </p:cxnSp>
      <p:sp>
        <p:nvSpPr>
          <p:cNvPr id="8" name="Shape 24"/>
          <p:cNvSpPr/>
          <p:nvPr userDrawn="1"/>
        </p:nvSpPr>
        <p:spPr>
          <a:xfrm>
            <a:off x="310159" y="283524"/>
            <a:ext cx="81000" cy="192000"/>
          </a:xfrm>
          <a:prstGeom prst="ellipse">
            <a:avLst/>
          </a:prstGeom>
          <a:solidFill>
            <a:schemeClr val="accent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sp>
        <p:nvSpPr>
          <p:cNvPr id="9" name="Espace réservé du texte 52"/>
          <p:cNvSpPr>
            <a:spLocks noGrp="1"/>
          </p:cNvSpPr>
          <p:nvPr>
            <p:ph type="body" sz="quarter" idx="12" hasCustomPrompt="1"/>
          </p:nvPr>
        </p:nvSpPr>
        <p:spPr>
          <a:xfrm>
            <a:off x="458390" y="795871"/>
            <a:ext cx="6291699" cy="383820"/>
          </a:xfrm>
          <a:prstGeom prst="rect">
            <a:avLst/>
          </a:prstGeom>
        </p:spPr>
        <p:txBody>
          <a:bodyPr lIns="0" tIns="0" rIns="0" bIns="0">
            <a:noAutofit/>
          </a:bodyPr>
          <a:lstStyle>
            <a:lvl1pPr marL="0" marR="0" indent="0"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lang="fr-FR" sz="1200" b="0" i="1" kern="1200" baseline="0" dirty="0">
                <a:solidFill>
                  <a:schemeClr val="accent2">
                    <a:lumMod val="75000"/>
                  </a:schemeClr>
                </a:solidFill>
                <a:latin typeface="Arial" panose="020B0604020202020204" pitchFamily="34" charset="0"/>
                <a:ea typeface="+mn-ea"/>
                <a:cs typeface="Arial" panose="020B060402020202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a:defRPr/>
            </a:pPr>
            <a:r>
              <a:rPr lang="fr-FR" dirty="0" smtClean="0"/>
              <a:t>Sous titre de la slide</a:t>
            </a:r>
            <a:endParaRPr lang="fr-FR" dirty="0"/>
          </a:p>
        </p:txBody>
      </p:sp>
      <p:sp>
        <p:nvSpPr>
          <p:cNvPr id="11" name="Espace réservé du titre 9"/>
          <p:cNvSpPr>
            <a:spLocks noGrp="1"/>
          </p:cNvSpPr>
          <p:nvPr>
            <p:ph type="title"/>
          </p:nvPr>
        </p:nvSpPr>
        <p:spPr>
          <a:xfrm>
            <a:off x="458390" y="155228"/>
            <a:ext cx="6291699" cy="704363"/>
          </a:xfrm>
          <a:prstGeom prst="rect">
            <a:avLst/>
          </a:prstGeom>
        </p:spPr>
        <p:txBody>
          <a:bodyPr vert="horz" lIns="0" tIns="45720" rIns="0" bIns="45720" rtlCol="0" anchor="t" anchorCtr="0">
            <a:normAutofit/>
          </a:bodyPr>
          <a:lstStyle>
            <a:lvl1pPr algn="l">
              <a:defRPr/>
            </a:lvl1pPr>
          </a:lstStyle>
          <a:p>
            <a:r>
              <a:rPr kumimoji="0" lang="fr-FR" sz="1500" b="1" i="0" u="none" strike="noStrike" kern="0" cap="all" spc="0" normalizeH="0" baseline="0" noProof="0" smtClean="0">
                <a:ln>
                  <a:noFill/>
                </a:ln>
                <a:solidFill>
                  <a:srgbClr val="581D74"/>
                </a:solidFill>
                <a:effectLst/>
                <a:uLnTx/>
                <a:uFillTx/>
                <a:latin typeface="Arial Narrow" panose="020B0606020202030204" pitchFamily="34" charset="0"/>
                <a:ea typeface="+mj-ea"/>
                <a:cs typeface="Arial"/>
                <a:sym typeface="Arial"/>
              </a:rPr>
              <a:t>Modifiez le style du titre</a:t>
            </a:r>
            <a:endParaRPr lang="fr-FR" dirty="0"/>
          </a:p>
        </p:txBody>
      </p:sp>
      <p:sp>
        <p:nvSpPr>
          <p:cNvPr id="10" name="Espace réservé du texte 12"/>
          <p:cNvSpPr>
            <a:spLocks noGrp="1"/>
          </p:cNvSpPr>
          <p:nvPr>
            <p:ph idx="16"/>
          </p:nvPr>
        </p:nvSpPr>
        <p:spPr>
          <a:xfrm>
            <a:off x="458391" y="1435653"/>
            <a:ext cx="1971000" cy="6975915"/>
          </a:xfrm>
          <a:prstGeom prst="rect">
            <a:avLst/>
          </a:prstGeom>
        </p:spPr>
        <p:txBody>
          <a:bodyPr vert="horz" lIns="0" tIns="0" rIns="0" bIns="0" rtlCol="0">
            <a:normAutofit/>
          </a:bodyPr>
          <a:lstStyle>
            <a:lvl1pPr marL="134543" indent="-134543">
              <a:defRPr sz="1051">
                <a:latin typeface="Arial" panose="020B0604020202020204" pitchFamily="34" charset="0"/>
                <a:cs typeface="Arial" panose="020B0604020202020204" pitchFamily="34" charset="0"/>
              </a:defRPr>
            </a:lvl1pPr>
            <a:lvl2pPr>
              <a:defRPr sz="900">
                <a:latin typeface="Arial" panose="020B0604020202020204" pitchFamily="34" charset="0"/>
                <a:cs typeface="Arial" panose="020B0604020202020204" pitchFamily="34" charset="0"/>
              </a:defRPr>
            </a:lvl2pPr>
            <a:lvl3pPr>
              <a:defRPr sz="825">
                <a:latin typeface="Arial" panose="020B0604020202020204" pitchFamily="34" charset="0"/>
                <a:cs typeface="Arial" panose="020B0604020202020204" pitchFamily="34" charset="0"/>
              </a:defRPr>
            </a:lvl3pPr>
            <a:lvl4pPr>
              <a:defRPr sz="788">
                <a:latin typeface="Arial" panose="020B0604020202020204" pitchFamily="34" charset="0"/>
                <a:cs typeface="Arial" panose="020B0604020202020204" pitchFamily="34" charset="0"/>
              </a:defRPr>
            </a:lvl4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14" name="Espace réservé du texte 12"/>
          <p:cNvSpPr>
            <a:spLocks noGrp="1"/>
          </p:cNvSpPr>
          <p:nvPr>
            <p:ph idx="17"/>
          </p:nvPr>
        </p:nvSpPr>
        <p:spPr>
          <a:xfrm>
            <a:off x="2605379" y="1435653"/>
            <a:ext cx="1971000" cy="6975915"/>
          </a:xfrm>
          <a:prstGeom prst="rect">
            <a:avLst/>
          </a:prstGeom>
        </p:spPr>
        <p:txBody>
          <a:bodyPr vert="horz" lIns="0" tIns="0" rIns="0" bIns="0" rtlCol="0">
            <a:normAutofit/>
          </a:bodyPr>
          <a:lstStyle>
            <a:lvl1pPr marL="134543" indent="-134543">
              <a:defRPr sz="1051">
                <a:latin typeface="Arial" panose="020B0604020202020204" pitchFamily="34" charset="0"/>
                <a:cs typeface="Arial" panose="020B0604020202020204" pitchFamily="34" charset="0"/>
              </a:defRPr>
            </a:lvl1pPr>
            <a:lvl2pPr>
              <a:defRPr sz="900">
                <a:latin typeface="Arial" panose="020B0604020202020204" pitchFamily="34" charset="0"/>
                <a:cs typeface="Arial" panose="020B0604020202020204" pitchFamily="34" charset="0"/>
              </a:defRPr>
            </a:lvl2pPr>
            <a:lvl3pPr>
              <a:defRPr sz="825">
                <a:latin typeface="Arial" panose="020B0604020202020204" pitchFamily="34" charset="0"/>
                <a:cs typeface="Arial" panose="020B0604020202020204" pitchFamily="34" charset="0"/>
              </a:defRPr>
            </a:lvl3pPr>
            <a:lvl4pPr>
              <a:defRPr sz="788">
                <a:latin typeface="Arial" panose="020B0604020202020204" pitchFamily="34" charset="0"/>
                <a:cs typeface="Arial" panose="020B0604020202020204" pitchFamily="34" charset="0"/>
              </a:defRPr>
            </a:lvl4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15" name="Espace réservé du texte 12"/>
          <p:cNvSpPr>
            <a:spLocks noGrp="1"/>
          </p:cNvSpPr>
          <p:nvPr>
            <p:ph idx="18"/>
          </p:nvPr>
        </p:nvSpPr>
        <p:spPr>
          <a:xfrm>
            <a:off x="4752367" y="1435653"/>
            <a:ext cx="1971000" cy="6975915"/>
          </a:xfrm>
          <a:prstGeom prst="rect">
            <a:avLst/>
          </a:prstGeom>
        </p:spPr>
        <p:txBody>
          <a:bodyPr vert="horz" lIns="0" tIns="0" rIns="0" bIns="0" rtlCol="0">
            <a:normAutofit/>
          </a:bodyPr>
          <a:lstStyle>
            <a:lvl1pPr marL="134543" indent="-134543">
              <a:defRPr sz="1051">
                <a:latin typeface="Arial" panose="020B0604020202020204" pitchFamily="34" charset="0"/>
                <a:cs typeface="Arial" panose="020B0604020202020204" pitchFamily="34" charset="0"/>
              </a:defRPr>
            </a:lvl1pPr>
            <a:lvl2pPr>
              <a:defRPr sz="900">
                <a:latin typeface="Arial" panose="020B0604020202020204" pitchFamily="34" charset="0"/>
                <a:cs typeface="Arial" panose="020B0604020202020204" pitchFamily="34" charset="0"/>
              </a:defRPr>
            </a:lvl2pPr>
            <a:lvl3pPr>
              <a:defRPr sz="825">
                <a:latin typeface="Arial" panose="020B0604020202020204" pitchFamily="34" charset="0"/>
                <a:cs typeface="Arial" panose="020B0604020202020204" pitchFamily="34" charset="0"/>
              </a:defRPr>
            </a:lvl3pPr>
            <a:lvl4pPr>
              <a:defRPr sz="788">
                <a:latin typeface="Arial" panose="020B0604020202020204" pitchFamily="34" charset="0"/>
                <a:cs typeface="Arial" panose="020B0604020202020204" pitchFamily="34" charset="0"/>
              </a:defRPr>
            </a:lvl4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p:txBody>
      </p:sp>
    </p:spTree>
    <p:extLst>
      <p:ext uri="{BB962C8B-B14F-4D97-AF65-F5344CB8AC3E}">
        <p14:creationId xmlns:p14="http://schemas.microsoft.com/office/powerpoint/2010/main" val="9192406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cxnSp>
        <p:nvCxnSpPr>
          <p:cNvPr id="5" name="Shape 23"/>
          <p:cNvCxnSpPr/>
          <p:nvPr userDrawn="1"/>
        </p:nvCxnSpPr>
        <p:spPr>
          <a:xfrm>
            <a:off x="1813951" y="-14088"/>
            <a:ext cx="0" cy="8682544"/>
          </a:xfrm>
          <a:prstGeom prst="straightConnector1">
            <a:avLst/>
          </a:prstGeom>
          <a:noFill/>
          <a:ln w="6350" cap="flat" cmpd="sng">
            <a:solidFill>
              <a:schemeClr val="bg1"/>
            </a:solidFill>
            <a:prstDash val="solid"/>
            <a:round/>
            <a:headEnd type="none" w="lg" len="lg"/>
            <a:tailEnd type="none" w="lg" len="lg"/>
          </a:ln>
        </p:spPr>
      </p:cxnSp>
      <p:sp>
        <p:nvSpPr>
          <p:cNvPr id="6" name="Shape 24"/>
          <p:cNvSpPr/>
          <p:nvPr userDrawn="1"/>
        </p:nvSpPr>
        <p:spPr>
          <a:xfrm>
            <a:off x="1742625" y="905499"/>
            <a:ext cx="142651" cy="338133"/>
          </a:xfrm>
          <a:prstGeom prst="ellipse">
            <a:avLst/>
          </a:prstGeom>
          <a:solidFill>
            <a:schemeClr val="bg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cxnSp>
        <p:nvCxnSpPr>
          <p:cNvPr id="7" name="Shape 23"/>
          <p:cNvCxnSpPr/>
          <p:nvPr userDrawn="1"/>
        </p:nvCxnSpPr>
        <p:spPr>
          <a:xfrm>
            <a:off x="350659" y="-36803"/>
            <a:ext cx="0" cy="1216496"/>
          </a:xfrm>
          <a:prstGeom prst="straightConnector1">
            <a:avLst/>
          </a:prstGeom>
          <a:noFill/>
          <a:ln w="6350" cap="flat" cmpd="sng">
            <a:solidFill>
              <a:srgbClr val="999FA9"/>
            </a:solidFill>
            <a:prstDash val="solid"/>
            <a:round/>
            <a:headEnd type="none" w="lg" len="lg"/>
            <a:tailEnd type="none" w="lg" len="lg"/>
          </a:ln>
        </p:spPr>
      </p:cxnSp>
      <p:sp>
        <p:nvSpPr>
          <p:cNvPr id="8" name="Shape 24"/>
          <p:cNvSpPr/>
          <p:nvPr userDrawn="1"/>
        </p:nvSpPr>
        <p:spPr>
          <a:xfrm>
            <a:off x="310159" y="283524"/>
            <a:ext cx="81000" cy="192000"/>
          </a:xfrm>
          <a:prstGeom prst="ellipse">
            <a:avLst/>
          </a:prstGeom>
          <a:solidFill>
            <a:schemeClr val="accent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sp>
        <p:nvSpPr>
          <p:cNvPr id="9" name="Espace réservé du texte 52"/>
          <p:cNvSpPr>
            <a:spLocks noGrp="1"/>
          </p:cNvSpPr>
          <p:nvPr>
            <p:ph type="body" sz="quarter" idx="12" hasCustomPrompt="1"/>
          </p:nvPr>
        </p:nvSpPr>
        <p:spPr>
          <a:xfrm>
            <a:off x="458390" y="795871"/>
            <a:ext cx="6291699" cy="383820"/>
          </a:xfrm>
          <a:prstGeom prst="rect">
            <a:avLst/>
          </a:prstGeom>
        </p:spPr>
        <p:txBody>
          <a:bodyPr lIns="0" tIns="0" rIns="0" bIns="0">
            <a:noAutofit/>
          </a:bodyPr>
          <a:lstStyle>
            <a:lvl1pPr marL="0" marR="0" indent="0"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lang="fr-FR" sz="1200" b="0" i="1" kern="1200" baseline="0" dirty="0">
                <a:solidFill>
                  <a:schemeClr val="accent2">
                    <a:lumMod val="75000"/>
                  </a:schemeClr>
                </a:solidFill>
                <a:latin typeface="Arial" panose="020B0604020202020204" pitchFamily="34" charset="0"/>
                <a:ea typeface="+mn-ea"/>
                <a:cs typeface="Arial" panose="020B0604020202020204" pitchFamily="34" charset="0"/>
              </a:defRPr>
            </a:lvl1pPr>
            <a:lvl2pPr marL="342903" indent="0">
              <a:buNone/>
              <a:defRPr sz="900" b="0">
                <a:solidFill>
                  <a:schemeClr val="bg1"/>
                </a:solidFill>
              </a:defRPr>
            </a:lvl2pPr>
            <a:lvl3pPr marL="685805" indent="0">
              <a:buNone/>
              <a:defRPr sz="900" b="0">
                <a:solidFill>
                  <a:schemeClr val="bg1"/>
                </a:solidFill>
              </a:defRPr>
            </a:lvl3pPr>
            <a:lvl4pPr marL="1028708" indent="0">
              <a:buNone/>
              <a:defRPr sz="900" b="0">
                <a:solidFill>
                  <a:schemeClr val="bg1"/>
                </a:solidFill>
              </a:defRPr>
            </a:lvl4pPr>
            <a:lvl5pPr marL="1371611" indent="0">
              <a:buNone/>
              <a:defRPr sz="900" b="0">
                <a:solidFill>
                  <a:schemeClr val="bg1"/>
                </a:solidFill>
              </a:defRPr>
            </a:lvl5pPr>
          </a:lstStyle>
          <a:p>
            <a:pPr>
              <a:defRPr/>
            </a:pPr>
            <a:r>
              <a:rPr lang="fr-FR" dirty="0" smtClean="0"/>
              <a:t>Sous titre de la slide</a:t>
            </a:r>
            <a:endParaRPr lang="fr-FR" dirty="0"/>
          </a:p>
        </p:txBody>
      </p:sp>
      <p:sp>
        <p:nvSpPr>
          <p:cNvPr id="11" name="Espace réservé du titre 9"/>
          <p:cNvSpPr>
            <a:spLocks noGrp="1"/>
          </p:cNvSpPr>
          <p:nvPr>
            <p:ph type="title"/>
          </p:nvPr>
        </p:nvSpPr>
        <p:spPr>
          <a:xfrm>
            <a:off x="458390" y="155228"/>
            <a:ext cx="6291699" cy="704363"/>
          </a:xfrm>
          <a:prstGeom prst="rect">
            <a:avLst/>
          </a:prstGeom>
        </p:spPr>
        <p:txBody>
          <a:bodyPr vert="horz" lIns="0" tIns="45720" rIns="0" bIns="45720" rtlCol="0" anchor="t" anchorCtr="0">
            <a:normAutofit/>
          </a:bodyPr>
          <a:lstStyle>
            <a:lvl1pPr algn="l">
              <a:defRPr/>
            </a:lvl1pPr>
          </a:lstStyle>
          <a:p>
            <a:r>
              <a:rPr kumimoji="0" lang="fr-FR" sz="1500" b="1" i="0" u="none" strike="noStrike" kern="0" cap="all" spc="0" normalizeH="0" baseline="0" noProof="0" smtClean="0">
                <a:ln>
                  <a:noFill/>
                </a:ln>
                <a:solidFill>
                  <a:srgbClr val="581D74"/>
                </a:solidFill>
                <a:effectLst/>
                <a:uLnTx/>
                <a:uFillTx/>
                <a:latin typeface="Arial Narrow" panose="020B0606020202030204" pitchFamily="34" charset="0"/>
                <a:ea typeface="+mj-ea"/>
                <a:cs typeface="Arial"/>
                <a:sym typeface="Arial"/>
              </a:rPr>
              <a:t>Modifiez le style du titre</a:t>
            </a:r>
            <a:endParaRPr lang="fr-FR" dirty="0"/>
          </a:p>
        </p:txBody>
      </p:sp>
    </p:spTree>
    <p:extLst>
      <p:ext uri="{BB962C8B-B14F-4D97-AF65-F5344CB8AC3E}">
        <p14:creationId xmlns:p14="http://schemas.microsoft.com/office/powerpoint/2010/main" val="2328454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cxnSp>
        <p:nvCxnSpPr>
          <p:cNvPr id="15" name="Shape 23"/>
          <p:cNvCxnSpPr/>
          <p:nvPr userDrawn="1"/>
        </p:nvCxnSpPr>
        <p:spPr>
          <a:xfrm>
            <a:off x="1813951" y="-14088"/>
            <a:ext cx="0" cy="8682544"/>
          </a:xfrm>
          <a:prstGeom prst="straightConnector1">
            <a:avLst/>
          </a:prstGeom>
          <a:noFill/>
          <a:ln w="6350" cap="flat" cmpd="sng">
            <a:solidFill>
              <a:srgbClr val="999FA9"/>
            </a:solidFill>
            <a:prstDash val="solid"/>
            <a:round/>
            <a:headEnd type="none" w="lg" len="lg"/>
            <a:tailEnd type="none" w="lg" len="lg"/>
          </a:ln>
        </p:spPr>
      </p:cxnSp>
      <p:sp>
        <p:nvSpPr>
          <p:cNvPr id="10" name="Espace réservé du titre 9"/>
          <p:cNvSpPr>
            <a:spLocks noGrp="1"/>
          </p:cNvSpPr>
          <p:nvPr>
            <p:ph type="title"/>
          </p:nvPr>
        </p:nvSpPr>
        <p:spPr>
          <a:xfrm>
            <a:off x="107630" y="794612"/>
            <a:ext cx="1539171" cy="3356839"/>
          </a:xfrm>
          <a:prstGeom prst="rect">
            <a:avLst/>
          </a:prstGeom>
        </p:spPr>
        <p:txBody>
          <a:bodyPr vert="horz" lIns="0" tIns="45720" rIns="0" bIns="45720" rtlCol="0" anchor="t" anchorCtr="0">
            <a:normAutofit/>
          </a:bodyPr>
          <a:lstStyle/>
          <a:p>
            <a:r>
              <a:rPr lang="fr-FR" dirty="0" smtClean="0"/>
              <a:t>Modifiez le style du titre</a:t>
            </a:r>
            <a:endParaRPr lang="fr-FR" dirty="0"/>
          </a:p>
        </p:txBody>
      </p:sp>
      <p:sp>
        <p:nvSpPr>
          <p:cNvPr id="12" name="Shape 24"/>
          <p:cNvSpPr/>
          <p:nvPr/>
        </p:nvSpPr>
        <p:spPr>
          <a:xfrm>
            <a:off x="1654839" y="899592"/>
            <a:ext cx="318223" cy="360040"/>
          </a:xfrm>
          <a:prstGeom prst="ellipse">
            <a:avLst/>
          </a:prstGeom>
          <a:solidFill>
            <a:schemeClr val="accent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sp>
        <p:nvSpPr>
          <p:cNvPr id="13" name="Espace réservé du texte 12"/>
          <p:cNvSpPr>
            <a:spLocks noGrp="1"/>
          </p:cNvSpPr>
          <p:nvPr>
            <p:ph type="body" idx="1"/>
          </p:nvPr>
        </p:nvSpPr>
        <p:spPr>
          <a:xfrm>
            <a:off x="2060848" y="1151620"/>
            <a:ext cx="4752528" cy="6743956"/>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p:txBody>
      </p:sp>
      <p:sp>
        <p:nvSpPr>
          <p:cNvPr id="17" name="Espace réservé de la date 3"/>
          <p:cNvSpPr txBox="1">
            <a:spLocks noGrp="1"/>
          </p:cNvSpPr>
          <p:nvPr userDrawn="1"/>
        </p:nvSpPr>
        <p:spPr bwMode="auto">
          <a:xfrm>
            <a:off x="271226" y="8792895"/>
            <a:ext cx="3347070" cy="103875"/>
          </a:xfrm>
          <a:prstGeom prst="rect">
            <a:avLst/>
          </a:prstGeom>
          <a:noFill/>
          <a:ln>
            <a:noFill/>
          </a:ln>
          <a:extLst/>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675" cap="all" baseline="0" dirty="0" smtClean="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MODE OPERATOIRE  O2S / MONEYPITCH _ BANQUIERS PRIVES CAISSE D’EPARGNE_JUIN 2020</a:t>
            </a:r>
            <a:endParaRPr lang="fr-FR" sz="675" baseline="0" dirty="0" smtClean="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18" name="Oval 13"/>
          <p:cNvSpPr txBox="1">
            <a:spLocks noChangeAspect="1" noChangeArrowheads="1"/>
          </p:cNvSpPr>
          <p:nvPr userDrawn="1"/>
        </p:nvSpPr>
        <p:spPr bwMode="auto">
          <a:xfrm>
            <a:off x="53226" y="8792895"/>
            <a:ext cx="155492" cy="103875"/>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675">
                <a:solidFill>
                  <a:schemeClr val="accent1"/>
                </a:solidFill>
              </a:rPr>
              <a:pPr algn="r">
                <a:defRPr/>
              </a:pPr>
              <a:t>‹N°›</a:t>
            </a:fld>
            <a:endParaRPr lang="fr-FR" sz="675" dirty="0">
              <a:solidFill>
                <a:schemeClr val="accent1"/>
              </a:solidFill>
            </a:endParaRPr>
          </a:p>
        </p:txBody>
      </p:sp>
      <p:cxnSp>
        <p:nvCxnSpPr>
          <p:cNvPr id="22" name="Connecteur droit 21"/>
          <p:cNvCxnSpPr/>
          <p:nvPr userDrawn="1"/>
        </p:nvCxnSpPr>
        <p:spPr>
          <a:xfrm>
            <a:off x="0" y="8668455"/>
            <a:ext cx="6858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1" name="Image 10"/>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5818875" y="8896770"/>
            <a:ext cx="958500" cy="155731"/>
          </a:xfrm>
          <a:prstGeom prst="rect">
            <a:avLst/>
          </a:prstGeom>
        </p:spPr>
      </p:pic>
    </p:spTree>
  </p:cSld>
  <p:clrMap bg1="lt1" tx1="dk1" bg2="dk2" tx2="lt2" accent1="accent1" accent2="accent2" accent3="accent3" accent4="accent4" accent5="accent5" accent6="accent6" hlink="hlink" folHlink="folHlink"/>
  <p:sldLayoutIdLst>
    <p:sldLayoutId id="2147483681" r:id="rId1"/>
    <p:sldLayoutId id="2147483695" r:id="rId2"/>
    <p:sldLayoutId id="2147483698" r:id="rId3"/>
    <p:sldLayoutId id="2147483707" r:id="rId4"/>
    <p:sldLayoutId id="2147483682" r:id="rId5"/>
    <p:sldLayoutId id="2147483660" r:id="rId6"/>
    <p:sldLayoutId id="2147483677" r:id="rId7"/>
    <p:sldLayoutId id="2147483708" r:id="rId8"/>
    <p:sldLayoutId id="2147483679" r:id="rId9"/>
    <p:sldLayoutId id="2147483678" r:id="rId10"/>
    <p:sldLayoutId id="2147483649" r:id="rId11"/>
    <p:sldLayoutId id="2147483683" r:id="rId12"/>
    <p:sldLayoutId id="2147483680" r:id="rId13"/>
    <p:sldLayoutId id="2147483667" r:id="rId14"/>
    <p:sldLayoutId id="2147483684" r:id="rId15"/>
    <p:sldLayoutId id="2147483705" r:id="rId16"/>
    <p:sldLayoutId id="2147483709" r:id="rId17"/>
    <p:sldLayoutId id="2147483710" r:id="rId18"/>
    <p:sldLayoutId id="2147483711" r:id="rId19"/>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15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p:titleStyle>
    <p:bodyStyle>
      <a:defPPr marR="0" lvl="0" algn="l" rtl="0">
        <a:lnSpc>
          <a:spcPct val="100000"/>
        </a:lnSpc>
        <a:spcBef>
          <a:spcPts val="0"/>
        </a:spcBef>
        <a:spcAft>
          <a:spcPts val="0"/>
        </a:spcAft>
      </a:defPPr>
      <a:lvl1pPr marL="200027" marR="0" lvl="0" indent="-200027" algn="l" rtl="0" eaLnBrk="1" hangingPunct="1">
        <a:lnSpc>
          <a:spcPct val="100000"/>
        </a:lnSpc>
        <a:spcBef>
          <a:spcPts val="0"/>
        </a:spcBef>
        <a:spcAft>
          <a:spcPts val="0"/>
        </a:spcAft>
        <a:buClr>
          <a:schemeClr val="accent6"/>
        </a:buClr>
        <a:buFont typeface="Cambria Math" panose="02040503050406030204" pitchFamily="18" charset="0"/>
        <a:buChar char="ʘ"/>
        <a:defRPr sz="1500" b="0" i="0" u="none" strike="noStrike" cap="none">
          <a:solidFill>
            <a:srgbClr val="000000"/>
          </a:solidFill>
          <a:latin typeface="+mn-lt"/>
          <a:ea typeface="Arial"/>
          <a:cs typeface="Arial"/>
          <a:sym typeface="Arial"/>
        </a:defRPr>
      </a:lvl1pPr>
      <a:lvl2pPr marL="406007" marR="0" lvl="1" indent="-153592" algn="l" rtl="0" eaLnBrk="1" hangingPunct="1">
        <a:lnSpc>
          <a:spcPct val="100000"/>
        </a:lnSpc>
        <a:spcBef>
          <a:spcPts val="0"/>
        </a:spcBef>
        <a:spcAft>
          <a:spcPts val="0"/>
        </a:spcAft>
        <a:buClr>
          <a:schemeClr val="accent1"/>
        </a:buClr>
        <a:buFont typeface="Symbol" panose="05050102010706020507" pitchFamily="18" charset="2"/>
        <a:buChar char="·"/>
        <a:defRPr sz="1351" b="0" i="0" u="none" strike="noStrike" cap="none">
          <a:solidFill>
            <a:srgbClr val="000000"/>
          </a:solidFill>
          <a:latin typeface="+mn-lt"/>
          <a:ea typeface="Arial"/>
          <a:cs typeface="Arial"/>
          <a:sym typeface="Arial"/>
        </a:defRPr>
      </a:lvl2pPr>
      <a:lvl3pPr marL="606032" marR="0" lvl="2" indent="-148829" algn="l" rtl="0" eaLnBrk="1" hangingPunct="1">
        <a:lnSpc>
          <a:spcPct val="100000"/>
        </a:lnSpc>
        <a:spcBef>
          <a:spcPts val="0"/>
        </a:spcBef>
        <a:spcAft>
          <a:spcPts val="0"/>
        </a:spcAft>
        <a:buClr>
          <a:schemeClr val="accent4"/>
        </a:buClr>
        <a:buFont typeface="Courier New" panose="02070309020205020404" pitchFamily="49" charset="0"/>
        <a:buChar char="o"/>
        <a:defRPr sz="1200" b="0" i="0" u="none" strike="noStrike" cap="none">
          <a:solidFill>
            <a:srgbClr val="000000"/>
          </a:solidFill>
          <a:latin typeface="+mn-lt"/>
          <a:ea typeface="Arial"/>
          <a:cs typeface="Arial"/>
          <a:sym typeface="Arial"/>
        </a:defRPr>
      </a:lvl3pPr>
      <a:lvl4pPr marL="873925" marR="0" lvl="3" indent="-147638" algn="l" rtl="0" eaLnBrk="1" hangingPunct="1">
        <a:lnSpc>
          <a:spcPct val="100000"/>
        </a:lnSpc>
        <a:spcBef>
          <a:spcPts val="0"/>
        </a:spcBef>
        <a:spcAft>
          <a:spcPts val="0"/>
        </a:spcAft>
        <a:buClr>
          <a:schemeClr val="accent2"/>
        </a:buClr>
        <a:buFont typeface="Arial" panose="020B0604020202020204" pitchFamily="34" charset="0"/>
        <a:buChar char="•"/>
        <a:defRPr sz="1051"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051"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7.xml"/><Relationship Id="rId1" Type="http://schemas.openxmlformats.org/officeDocument/2006/relationships/slideLayout" Target="../slideLayouts/slideLayout6.xml"/><Relationship Id="rId5"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7.xml"/><Relationship Id="rId1" Type="http://schemas.openxmlformats.org/officeDocument/2006/relationships/slideLayout" Target="../slideLayouts/slideLayout6.xml"/><Relationship Id="rId5" Type="http://schemas.openxmlformats.org/officeDocument/2006/relationships/slide" Target="slide19.xml"/><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slide" Target="slide17.xml"/><Relationship Id="rId2" Type="http://schemas.openxmlformats.org/officeDocument/2006/relationships/hyperlink" Target="https://www.caisse-epargne.fr/documents-informations-cles-investisseur" TargetMode="External"/><Relationship Id="rId1" Type="http://schemas.openxmlformats.org/officeDocument/2006/relationships/slideLayout" Target="../slideLayouts/slideLayout6.xml"/><Relationship Id="rId6" Type="http://schemas.openxmlformats.org/officeDocument/2006/relationships/slide" Target="slide23.xml"/><Relationship Id="rId5" Type="http://schemas.openxmlformats.org/officeDocument/2006/relationships/image" Target="../media/image13.sv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emf"/><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caisse-epargne.fr/documents-informations-cles-investisseur" TargetMode="External"/><Relationship Id="rId1" Type="http://schemas.openxmlformats.org/officeDocument/2006/relationships/slideLayout" Target="../slideLayouts/slideLayout8.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8.xml"/><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openxmlformats.org/officeDocument/2006/relationships/image" Target="../media/image35.wmf"/><Relationship Id="rId5" Type="http://schemas.openxmlformats.org/officeDocument/2006/relationships/oleObject" Target="../embeddings/oleObject1.bin"/><Relationship Id="rId4" Type="http://schemas.openxmlformats.org/officeDocument/2006/relationships/image" Target="../media/image37.jpeg"/></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8.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8.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8.xml"/><Relationship Id="rId1" Type="http://schemas.openxmlformats.org/officeDocument/2006/relationships/vmlDrawing" Target="../drawings/vmlDrawing2.v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wmf"/></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8.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8.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8.xml"/><Relationship Id="rId5" Type="http://schemas.openxmlformats.org/officeDocument/2006/relationships/image" Target="../media/image51.png"/><Relationship Id="rId4" Type="http://schemas.openxmlformats.org/officeDocument/2006/relationships/image" Target="../media/image5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8.xml"/><Relationship Id="rId5" Type="http://schemas.openxmlformats.org/officeDocument/2006/relationships/image" Target="../media/image61.png"/><Relationship Id="rId4" Type="http://schemas.openxmlformats.org/officeDocument/2006/relationships/image" Target="../media/image6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8.xml"/><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2.xml"/><Relationship Id="rId5" Type="http://schemas.openxmlformats.org/officeDocument/2006/relationships/image" Target="../media/image13.svg"/><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2.xml"/><Relationship Id="rId4" Type="http://schemas.openxmlformats.org/officeDocument/2006/relationships/image" Target="../media/image8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2.xml"/><Relationship Id="rId5" Type="http://schemas.openxmlformats.org/officeDocument/2006/relationships/image" Target="../media/image130.svg"/><Relationship Id="rId4" Type="http://schemas.openxmlformats.org/officeDocument/2006/relationships/image" Target="../media/image6.png"/></Relationships>
</file>

<file path=ppt/slides/_rels/slide5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2.xml"/><Relationship Id="rId5" Type="http://schemas.openxmlformats.org/officeDocument/2006/relationships/image" Target="../media/image95.png"/><Relationship Id="rId4" Type="http://schemas.openxmlformats.org/officeDocument/2006/relationships/image" Target="../media/image94.png"/></Relationships>
</file>

<file path=ppt/slides/_rels/slide5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jpe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t="127" b="127"/>
          <a:stretch>
            <a:fillRect/>
          </a:stretch>
        </p:blipFill>
        <p:spPr>
          <a:xfrm>
            <a:off x="-5315" y="0"/>
            <a:ext cx="4603337" cy="9144000"/>
          </a:xfrm>
        </p:spPr>
      </p:pic>
      <p:sp>
        <p:nvSpPr>
          <p:cNvPr id="14" name="Titre 13"/>
          <p:cNvSpPr>
            <a:spLocks noGrp="1"/>
          </p:cNvSpPr>
          <p:nvPr>
            <p:ph type="ctrTitle"/>
          </p:nvPr>
        </p:nvSpPr>
        <p:spPr/>
        <p:txBody>
          <a:bodyPr/>
          <a:lstStyle/>
          <a:p>
            <a:r>
              <a:rPr lang="fr-FR" dirty="0"/>
              <a:t>Mode opératoire </a:t>
            </a:r>
            <a:br>
              <a:rPr lang="fr-FR" dirty="0"/>
            </a:br>
            <a:r>
              <a:rPr lang="fr-FR" dirty="0"/>
              <a:t>Utilisation O2S </a:t>
            </a:r>
          </a:p>
        </p:txBody>
      </p:sp>
      <p:sp>
        <p:nvSpPr>
          <p:cNvPr id="15" name="Espace réservé du texte 14"/>
          <p:cNvSpPr>
            <a:spLocks noGrp="1"/>
          </p:cNvSpPr>
          <p:nvPr>
            <p:ph type="body" sz="quarter" idx="10"/>
          </p:nvPr>
        </p:nvSpPr>
        <p:spPr>
          <a:xfrm>
            <a:off x="218492" y="7420184"/>
            <a:ext cx="729071" cy="227396"/>
          </a:xfrm>
        </p:spPr>
        <p:txBody>
          <a:bodyPr/>
          <a:lstStyle/>
          <a:p>
            <a:r>
              <a:rPr lang="fr-FR" dirty="0" smtClean="0"/>
              <a:t>Juin 2020</a:t>
            </a:r>
            <a:endParaRPr lang="fr-FR" dirty="0"/>
          </a:p>
        </p:txBody>
      </p:sp>
      <p:sp>
        <p:nvSpPr>
          <p:cNvPr id="16" name="Espace réservé du texte 15"/>
          <p:cNvSpPr>
            <a:spLocks noGrp="1"/>
          </p:cNvSpPr>
          <p:nvPr>
            <p:ph type="body" sz="quarter" idx="11"/>
          </p:nvPr>
        </p:nvSpPr>
        <p:spPr>
          <a:xfrm>
            <a:off x="218490" y="5515589"/>
            <a:ext cx="4370440" cy="276999"/>
          </a:xfrm>
        </p:spPr>
        <p:txBody>
          <a:bodyPr/>
          <a:lstStyle/>
          <a:p>
            <a:r>
              <a:rPr lang="fr-FR" dirty="0"/>
              <a:t>Banque Privée </a:t>
            </a:r>
          </a:p>
        </p:txBody>
      </p:sp>
      <p:sp>
        <p:nvSpPr>
          <p:cNvPr id="2" name="Espace réservé du texte 1"/>
          <p:cNvSpPr>
            <a:spLocks noGrp="1"/>
          </p:cNvSpPr>
          <p:nvPr>
            <p:ph type="body" sz="quarter" idx="12"/>
          </p:nvPr>
        </p:nvSpPr>
        <p:spPr/>
        <p:txBody>
          <a:bodyPr/>
          <a:lstStyle/>
          <a:p>
            <a:r>
              <a:rPr lang="fr-FR" dirty="0" smtClean="0"/>
              <a:t>BPA</a:t>
            </a:r>
            <a:endParaRPr lang="fr-FR" dirty="0"/>
          </a:p>
        </p:txBody>
      </p:sp>
    </p:spTree>
    <p:extLst>
      <p:ext uri="{BB962C8B-B14F-4D97-AF65-F5344CB8AC3E}">
        <p14:creationId xmlns:p14="http://schemas.microsoft.com/office/powerpoint/2010/main" val="32655154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a:xfrm>
            <a:off x="1595373" y="763011"/>
            <a:ext cx="432000" cy="472052"/>
          </a:xfrm>
        </p:spPr>
        <p:txBody>
          <a:bodyPr/>
          <a:lstStyle/>
          <a:p>
            <a:r>
              <a:rPr lang="fr-FR" dirty="0" smtClean="0"/>
              <a:t>1</a:t>
            </a:r>
            <a:endParaRPr lang="fr-FR" dirty="0"/>
          </a:p>
        </p:txBody>
      </p:sp>
      <p:sp>
        <p:nvSpPr>
          <p:cNvPr id="3" name="Espace réservé du texte 2"/>
          <p:cNvSpPr>
            <a:spLocks noGrp="1"/>
          </p:cNvSpPr>
          <p:nvPr>
            <p:ph type="body" sz="quarter" idx="11"/>
          </p:nvPr>
        </p:nvSpPr>
        <p:spPr>
          <a:xfrm>
            <a:off x="2128040" y="447734"/>
            <a:ext cx="4460313" cy="1087881"/>
          </a:xfrm>
        </p:spPr>
        <p:txBody>
          <a:bodyPr/>
          <a:lstStyle/>
          <a:p>
            <a:r>
              <a:rPr lang="pt-BR" altLang="en-US" dirty="0" smtClean="0"/>
              <a:t>Parcours </a:t>
            </a:r>
            <a:r>
              <a:rPr lang="pt-BR" altLang="en-US" dirty="0"/>
              <a:t>O2S </a:t>
            </a:r>
            <a:r>
              <a:rPr lang="pt-BR" altLang="en-US" sz="1400" dirty="0"/>
              <a:t>(slides 5 à 8</a:t>
            </a:r>
            <a:r>
              <a:rPr lang="pt-BR" altLang="en-US" sz="1400" dirty="0" smtClean="0"/>
              <a:t>)</a:t>
            </a:r>
            <a:endParaRPr lang="pt-BR" altLang="en-US" sz="1400" dirty="0"/>
          </a:p>
        </p:txBody>
      </p:sp>
      <p:sp>
        <p:nvSpPr>
          <p:cNvPr id="4" name="Espace réservé du texte 3"/>
          <p:cNvSpPr>
            <a:spLocks noGrp="1"/>
          </p:cNvSpPr>
          <p:nvPr>
            <p:ph type="body" sz="quarter" idx="12"/>
          </p:nvPr>
        </p:nvSpPr>
        <p:spPr>
          <a:xfrm>
            <a:off x="1595373" y="1915028"/>
            <a:ext cx="432000" cy="472052"/>
          </a:xfrm>
        </p:spPr>
        <p:txBody>
          <a:bodyPr/>
          <a:lstStyle/>
          <a:p>
            <a:r>
              <a:rPr lang="fr-FR" dirty="0" smtClean="0"/>
              <a:t>2</a:t>
            </a:r>
            <a:endParaRPr lang="fr-FR" dirty="0"/>
          </a:p>
        </p:txBody>
      </p:sp>
      <p:sp>
        <p:nvSpPr>
          <p:cNvPr id="5" name="Espace réservé du texte 4"/>
          <p:cNvSpPr>
            <a:spLocks noGrp="1"/>
          </p:cNvSpPr>
          <p:nvPr>
            <p:ph type="body" sz="quarter" idx="13"/>
          </p:nvPr>
        </p:nvSpPr>
        <p:spPr>
          <a:xfrm>
            <a:off x="2128040" y="1631075"/>
            <a:ext cx="4460313" cy="1087881"/>
          </a:xfrm>
        </p:spPr>
        <p:txBody>
          <a:bodyPr/>
          <a:lstStyle/>
          <a:p>
            <a:r>
              <a:rPr lang="pt-BR" altLang="en-US" dirty="0" smtClean="0"/>
              <a:t>Focus sur les étapes </a:t>
            </a:r>
            <a:r>
              <a:rPr lang="pt-BR" altLang="en-US" sz="1400" dirty="0"/>
              <a:t>(slides 9 à 27) </a:t>
            </a:r>
            <a:endParaRPr lang="pt-BR" altLang="en-US" sz="1400" dirty="0"/>
          </a:p>
        </p:txBody>
      </p:sp>
      <p:sp>
        <p:nvSpPr>
          <p:cNvPr id="6" name="Espace réservé du texte 5"/>
          <p:cNvSpPr>
            <a:spLocks noGrp="1"/>
          </p:cNvSpPr>
          <p:nvPr>
            <p:ph type="body" sz="quarter" idx="14"/>
          </p:nvPr>
        </p:nvSpPr>
        <p:spPr>
          <a:xfrm>
            <a:off x="1595373" y="3098369"/>
            <a:ext cx="432000" cy="472052"/>
          </a:xfrm>
        </p:spPr>
        <p:txBody>
          <a:bodyPr/>
          <a:lstStyle/>
          <a:p>
            <a:r>
              <a:rPr lang="fr-FR" dirty="0" smtClean="0"/>
              <a:t>3</a:t>
            </a:r>
            <a:endParaRPr lang="fr-FR" dirty="0"/>
          </a:p>
        </p:txBody>
      </p:sp>
      <p:sp>
        <p:nvSpPr>
          <p:cNvPr id="7" name="Espace réservé du texte 6"/>
          <p:cNvSpPr>
            <a:spLocks noGrp="1"/>
          </p:cNvSpPr>
          <p:nvPr>
            <p:ph type="body" sz="quarter" idx="15"/>
          </p:nvPr>
        </p:nvSpPr>
        <p:spPr>
          <a:xfrm>
            <a:off x="2128040" y="2814416"/>
            <a:ext cx="4460313" cy="1087881"/>
          </a:xfrm>
        </p:spPr>
        <p:txBody>
          <a:bodyPr>
            <a:normAutofit/>
          </a:bodyPr>
          <a:lstStyle/>
          <a:p>
            <a:r>
              <a:rPr lang="fr-FR" dirty="0"/>
              <a:t>Comparatif des contrats (devoir de conseil niveau II</a:t>
            </a:r>
            <a:r>
              <a:rPr lang="fr-FR" dirty="0"/>
              <a:t>) </a:t>
            </a:r>
            <a:r>
              <a:rPr lang="fr-FR" sz="1400" dirty="0"/>
              <a:t>(slides 28 à </a:t>
            </a:r>
            <a:r>
              <a:rPr lang="fr-FR" sz="1400" dirty="0" smtClean="0"/>
              <a:t>29)</a:t>
            </a:r>
            <a:endParaRPr lang="pt-BR" altLang="en-US" dirty="0"/>
          </a:p>
        </p:txBody>
      </p:sp>
      <p:sp>
        <p:nvSpPr>
          <p:cNvPr id="8" name="Espace réservé du texte 7"/>
          <p:cNvSpPr>
            <a:spLocks noGrp="1"/>
          </p:cNvSpPr>
          <p:nvPr>
            <p:ph type="body" sz="quarter" idx="16"/>
          </p:nvPr>
        </p:nvSpPr>
        <p:spPr>
          <a:xfrm>
            <a:off x="1595373" y="4281710"/>
            <a:ext cx="432000" cy="472052"/>
          </a:xfrm>
        </p:spPr>
        <p:txBody>
          <a:bodyPr/>
          <a:lstStyle/>
          <a:p>
            <a:r>
              <a:rPr lang="fr-FR" dirty="0" smtClean="0"/>
              <a:t>4</a:t>
            </a:r>
            <a:endParaRPr lang="fr-FR" dirty="0"/>
          </a:p>
        </p:txBody>
      </p:sp>
      <p:sp>
        <p:nvSpPr>
          <p:cNvPr id="9" name="Espace réservé du texte 8"/>
          <p:cNvSpPr>
            <a:spLocks noGrp="1"/>
          </p:cNvSpPr>
          <p:nvPr>
            <p:ph type="body" sz="quarter" idx="17"/>
          </p:nvPr>
        </p:nvSpPr>
        <p:spPr>
          <a:xfrm>
            <a:off x="2128040" y="3997757"/>
            <a:ext cx="4460313" cy="1087881"/>
          </a:xfrm>
        </p:spPr>
        <p:txBody>
          <a:bodyPr/>
          <a:lstStyle/>
          <a:p>
            <a:r>
              <a:rPr lang="pt-BR" altLang="en-US" dirty="0" smtClean="0"/>
              <a:t>Frais </a:t>
            </a:r>
            <a:r>
              <a:rPr lang="pt-BR" altLang="en-US" dirty="0" smtClean="0"/>
              <a:t>Ex-Ante </a:t>
            </a:r>
            <a:r>
              <a:rPr lang="fr-FR" sz="1400" dirty="0"/>
              <a:t>(slides </a:t>
            </a:r>
            <a:r>
              <a:rPr lang="fr-FR" sz="1400" dirty="0" smtClean="0"/>
              <a:t>30 </a:t>
            </a:r>
            <a:r>
              <a:rPr lang="fr-FR" sz="1400" dirty="0"/>
              <a:t>à </a:t>
            </a:r>
            <a:r>
              <a:rPr lang="fr-FR" sz="1400" dirty="0" smtClean="0"/>
              <a:t>31)</a:t>
            </a:r>
            <a:endParaRPr lang="pt-BR" altLang="en-US" dirty="0"/>
          </a:p>
        </p:txBody>
      </p:sp>
      <p:sp>
        <p:nvSpPr>
          <p:cNvPr id="10" name="Espace réservé du texte 9"/>
          <p:cNvSpPr>
            <a:spLocks noGrp="1"/>
          </p:cNvSpPr>
          <p:nvPr>
            <p:ph type="body" sz="quarter" idx="18"/>
          </p:nvPr>
        </p:nvSpPr>
        <p:spPr>
          <a:xfrm>
            <a:off x="1595373" y="5465051"/>
            <a:ext cx="432000" cy="472052"/>
          </a:xfrm>
        </p:spPr>
        <p:txBody>
          <a:bodyPr/>
          <a:lstStyle/>
          <a:p>
            <a:r>
              <a:rPr lang="fr-FR" dirty="0" smtClean="0"/>
              <a:t>5</a:t>
            </a:r>
            <a:endParaRPr lang="fr-FR" dirty="0"/>
          </a:p>
        </p:txBody>
      </p:sp>
      <p:sp>
        <p:nvSpPr>
          <p:cNvPr id="11" name="Espace réservé du texte 10"/>
          <p:cNvSpPr>
            <a:spLocks noGrp="1"/>
          </p:cNvSpPr>
          <p:nvPr>
            <p:ph type="body" sz="quarter" idx="19"/>
          </p:nvPr>
        </p:nvSpPr>
        <p:spPr>
          <a:xfrm>
            <a:off x="2128040" y="5181098"/>
            <a:ext cx="4460313" cy="1087881"/>
          </a:xfrm>
        </p:spPr>
        <p:txBody>
          <a:bodyPr/>
          <a:lstStyle/>
          <a:p>
            <a:r>
              <a:rPr lang="pt-BR" altLang="en-US" dirty="0" smtClean="0"/>
              <a:t>RPA </a:t>
            </a:r>
            <a:r>
              <a:rPr lang="fr-FR" sz="1400" dirty="0"/>
              <a:t>(slides </a:t>
            </a:r>
            <a:r>
              <a:rPr lang="fr-FR" sz="1400" dirty="0" smtClean="0"/>
              <a:t>32 </a:t>
            </a:r>
            <a:r>
              <a:rPr lang="fr-FR" sz="1400" dirty="0"/>
              <a:t>à </a:t>
            </a:r>
            <a:r>
              <a:rPr lang="fr-FR" sz="1400" dirty="0" smtClean="0"/>
              <a:t>38)</a:t>
            </a:r>
            <a:endParaRPr lang="pt-BR" altLang="en-US" dirty="0"/>
          </a:p>
        </p:txBody>
      </p:sp>
      <p:sp>
        <p:nvSpPr>
          <p:cNvPr id="12" name="Espace réservé du texte 11"/>
          <p:cNvSpPr>
            <a:spLocks noGrp="1"/>
          </p:cNvSpPr>
          <p:nvPr>
            <p:ph type="body" sz="quarter" idx="20"/>
          </p:nvPr>
        </p:nvSpPr>
        <p:spPr>
          <a:xfrm>
            <a:off x="1595373" y="6648392"/>
            <a:ext cx="432000" cy="472052"/>
          </a:xfrm>
        </p:spPr>
        <p:txBody>
          <a:bodyPr/>
          <a:lstStyle/>
          <a:p>
            <a:r>
              <a:rPr lang="fr-FR" dirty="0" smtClean="0"/>
              <a:t>6</a:t>
            </a:r>
            <a:endParaRPr lang="fr-FR" dirty="0"/>
          </a:p>
        </p:txBody>
      </p:sp>
      <p:sp>
        <p:nvSpPr>
          <p:cNvPr id="13" name="Espace réservé du texte 12"/>
          <p:cNvSpPr>
            <a:spLocks noGrp="1"/>
          </p:cNvSpPr>
          <p:nvPr>
            <p:ph type="body" sz="quarter" idx="21"/>
          </p:nvPr>
        </p:nvSpPr>
        <p:spPr>
          <a:xfrm>
            <a:off x="2128040" y="6364439"/>
            <a:ext cx="4460313" cy="1087881"/>
          </a:xfrm>
        </p:spPr>
        <p:txBody>
          <a:bodyPr/>
          <a:lstStyle/>
          <a:p>
            <a:r>
              <a:rPr lang="pt-BR" altLang="en-US" dirty="0" smtClean="0"/>
              <a:t>MoneyPitch </a:t>
            </a:r>
            <a:r>
              <a:rPr lang="fr-FR" sz="1400" dirty="0"/>
              <a:t>(slides </a:t>
            </a:r>
            <a:r>
              <a:rPr lang="fr-FR" sz="1400" dirty="0" smtClean="0"/>
              <a:t>39 </a:t>
            </a:r>
            <a:r>
              <a:rPr lang="fr-FR" sz="1400" dirty="0"/>
              <a:t>à </a:t>
            </a:r>
            <a:r>
              <a:rPr lang="fr-FR" sz="1400" dirty="0" smtClean="0"/>
              <a:t>42)</a:t>
            </a:r>
            <a:endParaRPr lang="pt-BR" altLang="en-US" dirty="0"/>
          </a:p>
        </p:txBody>
      </p:sp>
      <p:sp>
        <p:nvSpPr>
          <p:cNvPr id="14" name="Espace réservé du texte 11"/>
          <p:cNvSpPr txBox="1">
            <a:spLocks/>
          </p:cNvSpPr>
          <p:nvPr/>
        </p:nvSpPr>
        <p:spPr>
          <a:xfrm>
            <a:off x="1595373" y="7814553"/>
            <a:ext cx="432000" cy="472052"/>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vert="horz" wrap="none" lIns="72000" tIns="0" rIns="72000" bIns="0" rtlCol="0" anchor="ctr" anchorCtr="0">
            <a:noAutofit/>
          </a:bodyPr>
          <a:lstStyle>
            <a:defPPr marR="0" lvl="0" algn="l" rtl="0">
              <a:lnSpc>
                <a:spcPct val="100000"/>
              </a:lnSpc>
              <a:spcBef>
                <a:spcPts val="0"/>
              </a:spcBef>
              <a:spcAft>
                <a:spcPts val="0"/>
              </a:spcAft>
            </a:defPPr>
            <a:lvl1pPr marL="0" marR="0" lvl="0" indent="0" algn="ctr" rtl="0" eaLnBrk="1" hangingPunct="1">
              <a:lnSpc>
                <a:spcPct val="100000"/>
              </a:lnSpc>
              <a:spcBef>
                <a:spcPts val="0"/>
              </a:spcBef>
              <a:spcAft>
                <a:spcPts val="0"/>
              </a:spcAft>
              <a:buClr>
                <a:schemeClr val="accent6"/>
              </a:buClr>
              <a:buFont typeface="Cambria Math" panose="02040503050406030204" pitchFamily="18" charset="0"/>
              <a:buNone/>
              <a:defRPr lang="fr-FR" sz="2100" b="1" i="0" u="none" strike="noStrike" cap="none" dirty="0">
                <a:solidFill>
                  <a:schemeClr val="bg1"/>
                </a:solidFill>
                <a:latin typeface="Arial"/>
                <a:ea typeface="Arial"/>
                <a:cs typeface="Arial"/>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t>7</a:t>
            </a:r>
            <a:endParaRPr lang="fr-FR" dirty="0"/>
          </a:p>
        </p:txBody>
      </p:sp>
      <p:sp>
        <p:nvSpPr>
          <p:cNvPr id="15" name="Espace réservé du texte 12"/>
          <p:cNvSpPr txBox="1">
            <a:spLocks/>
          </p:cNvSpPr>
          <p:nvPr/>
        </p:nvSpPr>
        <p:spPr>
          <a:xfrm>
            <a:off x="2128040" y="7530600"/>
            <a:ext cx="4460313" cy="1087881"/>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lvl="0" indent="0" algn="l" rtl="0" eaLnBrk="1" hangingPunct="1">
              <a:lnSpc>
                <a:spcPct val="70000"/>
              </a:lnSpc>
              <a:spcBef>
                <a:spcPts val="0"/>
              </a:spcBef>
              <a:spcAft>
                <a:spcPts val="0"/>
              </a:spcAft>
              <a:buClr>
                <a:schemeClr val="accent6"/>
              </a:buClr>
              <a:buFont typeface="Cambria Math" panose="02040503050406030204" pitchFamily="18" charset="0"/>
              <a:buNone/>
              <a:defRPr lang="fr-FR" sz="1500" b="0" i="0" u="none" strike="noStrike" cap="none" dirty="0" smtClean="0">
                <a:solidFill>
                  <a:srgbClr val="000000"/>
                </a:solidFill>
                <a:latin typeface="Arial Narrow" panose="020B0606020202030204" pitchFamily="34" charset="0"/>
                <a:ea typeface="Arial"/>
                <a:cs typeface="Arial"/>
                <a:sym typeface="Arial"/>
              </a:defRPr>
            </a:lvl1pPr>
            <a:lvl2pPr marL="406007" marR="0" lvl="1" indent="-153592" algn="l" rtl="0" eaLnBrk="1" hangingPunct="1">
              <a:lnSpc>
                <a:spcPct val="100000"/>
              </a:lnSpc>
              <a:spcBef>
                <a:spcPts val="0"/>
              </a:spcBef>
              <a:spcAft>
                <a:spcPts val="0"/>
              </a:spcAft>
              <a:buClr>
                <a:schemeClr val="accent1"/>
              </a:buClr>
              <a:buFont typeface="Symbol" panose="05050102010706020507" pitchFamily="18" charset="2"/>
              <a:buChar char="·"/>
              <a:defRPr sz="1351" b="0" i="0" u="none" strike="noStrike" cap="none">
                <a:solidFill>
                  <a:srgbClr val="000000"/>
                </a:solidFill>
                <a:latin typeface="+mn-lt"/>
                <a:ea typeface="Arial"/>
                <a:cs typeface="Arial"/>
                <a:sym typeface="Arial"/>
              </a:defRPr>
            </a:lvl2pPr>
            <a:lvl3pPr marL="606032" marR="0" lvl="2" indent="-148829" algn="l" rtl="0" eaLnBrk="1" hangingPunct="1">
              <a:lnSpc>
                <a:spcPct val="100000"/>
              </a:lnSpc>
              <a:spcBef>
                <a:spcPts val="0"/>
              </a:spcBef>
              <a:spcAft>
                <a:spcPts val="0"/>
              </a:spcAft>
              <a:buClr>
                <a:schemeClr val="accent4"/>
              </a:buClr>
              <a:buFont typeface="Courier New" panose="02070309020205020404" pitchFamily="49" charset="0"/>
              <a:buChar char="o"/>
              <a:defRPr sz="1200" b="0" i="0" u="none" strike="noStrike" cap="none">
                <a:solidFill>
                  <a:srgbClr val="000000"/>
                </a:solidFill>
                <a:latin typeface="+mn-lt"/>
                <a:ea typeface="Arial"/>
                <a:cs typeface="Arial"/>
                <a:sym typeface="Arial"/>
              </a:defRPr>
            </a:lvl3pPr>
            <a:lvl4pPr marL="873925" marR="0" lvl="3" indent="-147638" algn="l" rtl="0" eaLnBrk="1" hangingPunct="1">
              <a:lnSpc>
                <a:spcPct val="100000"/>
              </a:lnSpc>
              <a:spcBef>
                <a:spcPts val="0"/>
              </a:spcBef>
              <a:spcAft>
                <a:spcPts val="0"/>
              </a:spcAft>
              <a:buClr>
                <a:schemeClr val="accent2"/>
              </a:buClr>
              <a:buFont typeface="Arial" panose="020B0604020202020204" pitchFamily="34" charset="0"/>
              <a:buChar char="•"/>
              <a:defRPr sz="1051"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051"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pt-BR" altLang="en-US" dirty="0" smtClean="0"/>
              <a:t>Annexes </a:t>
            </a:r>
            <a:r>
              <a:rPr lang="fr-FR" sz="1400" dirty="0"/>
              <a:t>(slides </a:t>
            </a:r>
            <a:r>
              <a:rPr lang="fr-FR" sz="1400" dirty="0" smtClean="0"/>
              <a:t>43 </a:t>
            </a:r>
            <a:r>
              <a:rPr lang="fr-FR" sz="1400" dirty="0"/>
              <a:t>à </a:t>
            </a:r>
            <a:r>
              <a:rPr lang="fr-FR" sz="1400" dirty="0" smtClean="0"/>
              <a:t>59)</a:t>
            </a:r>
            <a:endParaRPr lang="pt-BR" altLang="en-US" sz="1400" dirty="0"/>
          </a:p>
        </p:txBody>
      </p:sp>
    </p:spTree>
    <p:extLst>
      <p:ext uri="{BB962C8B-B14F-4D97-AF65-F5344CB8AC3E}">
        <p14:creationId xmlns:p14="http://schemas.microsoft.com/office/powerpoint/2010/main" val="24390180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916832" y="683568"/>
            <a:ext cx="4680520" cy="7201972"/>
          </a:xfrm>
          <a:prstGeom prst="rect">
            <a:avLst/>
          </a:prstGeom>
          <a:noFill/>
        </p:spPr>
        <p:txBody>
          <a:bodyPr wrap="square" rtlCol="0">
            <a:spAutoFit/>
          </a:bodyPr>
          <a:lstStyle/>
          <a:p>
            <a:pPr algn="just"/>
            <a:endParaRPr lang="fr-FR" dirty="0" smtClean="0">
              <a:latin typeface="Calibri" panose="020F0502020204030204" pitchFamily="34" charset="0"/>
              <a:cs typeface="Calibri" panose="020F0502020204030204" pitchFamily="34" charset="0"/>
            </a:endParaRPr>
          </a:p>
          <a:p>
            <a:pPr algn="just"/>
            <a:r>
              <a:rPr lang="fr-FR" b="1" dirty="0" smtClean="0">
                <a:latin typeface="Calibri" panose="020F0502020204030204" pitchFamily="34" charset="0"/>
                <a:cs typeface="Calibri" panose="020F0502020204030204" pitchFamily="34" charset="0"/>
              </a:rPr>
              <a:t>Compte</a:t>
            </a:r>
            <a:r>
              <a:rPr lang="fr-FR" dirty="0" smtClean="0">
                <a:latin typeface="Calibri" panose="020F0502020204030204" pitchFamily="34" charset="0"/>
                <a:cs typeface="Calibri" panose="020F0502020204030204" pitchFamily="34" charset="0"/>
              </a:rPr>
              <a:t> : terme générique associé à un contrat d’assurance vie, compte titre, livret réglementé. Il est le plus souvent associé à un numéro.</a:t>
            </a:r>
          </a:p>
          <a:p>
            <a:pPr algn="just"/>
            <a:endParaRPr lang="fr-FR" dirty="0" smtClean="0">
              <a:latin typeface="Calibri" panose="020F0502020204030204" pitchFamily="34" charset="0"/>
              <a:cs typeface="Calibri" panose="020F0502020204030204" pitchFamily="34" charset="0"/>
            </a:endParaRPr>
          </a:p>
          <a:p>
            <a:pPr algn="just"/>
            <a:r>
              <a:rPr lang="fr-FR" b="1" dirty="0" smtClean="0">
                <a:latin typeface="Calibri" panose="020F0502020204030204" pitchFamily="34" charset="0"/>
                <a:cs typeface="Calibri" panose="020F0502020204030204" pitchFamily="34" charset="0"/>
              </a:rPr>
              <a:t>Produit</a:t>
            </a:r>
            <a:r>
              <a:rPr lang="fr-FR" dirty="0" smtClean="0">
                <a:latin typeface="Calibri" panose="020F0502020204030204" pitchFamily="34" charset="0"/>
                <a:cs typeface="Calibri" panose="020F0502020204030204" pitchFamily="34" charset="0"/>
              </a:rPr>
              <a:t> : terme générique utilisé dans O2S désignant un support d’investissement (assurance vie, CTO, PEA…)</a:t>
            </a:r>
          </a:p>
          <a:p>
            <a:pPr algn="just"/>
            <a:endParaRPr lang="fr-FR" dirty="0" smtClean="0">
              <a:latin typeface="Calibri" panose="020F0502020204030204" pitchFamily="34" charset="0"/>
              <a:cs typeface="Calibri" panose="020F0502020204030204" pitchFamily="34" charset="0"/>
            </a:endParaRPr>
          </a:p>
          <a:p>
            <a:pPr algn="just"/>
            <a:r>
              <a:rPr lang="fr-FR" b="1" dirty="0" smtClean="0">
                <a:latin typeface="Calibri" panose="020F0502020204030204" pitchFamily="34" charset="0"/>
                <a:cs typeface="Calibri" panose="020F0502020204030204" pitchFamily="34" charset="0"/>
              </a:rPr>
              <a:t>Support</a:t>
            </a:r>
            <a:r>
              <a:rPr lang="fr-FR" dirty="0" smtClean="0">
                <a:latin typeface="Calibri" panose="020F0502020204030204" pitchFamily="34" charset="0"/>
                <a:cs typeface="Calibri" panose="020F0502020204030204" pitchFamily="34" charset="0"/>
              </a:rPr>
              <a:t> : terme désignant les instruments financiers.</a:t>
            </a:r>
          </a:p>
          <a:p>
            <a:pPr algn="just"/>
            <a:endParaRPr lang="fr-FR" dirty="0" smtClean="0">
              <a:latin typeface="Calibri" panose="020F0502020204030204" pitchFamily="34" charset="0"/>
              <a:cs typeface="Calibri" panose="020F0502020204030204" pitchFamily="34" charset="0"/>
            </a:endParaRPr>
          </a:p>
          <a:p>
            <a:pPr algn="just"/>
            <a:r>
              <a:rPr lang="fr-FR" b="1" dirty="0" smtClean="0">
                <a:latin typeface="Calibri" panose="020F0502020204030204" pitchFamily="34" charset="0"/>
                <a:cs typeface="Calibri" panose="020F0502020204030204" pitchFamily="34" charset="0"/>
              </a:rPr>
              <a:t>Synthèse épargne </a:t>
            </a:r>
            <a:r>
              <a:rPr lang="fr-FR" dirty="0" smtClean="0">
                <a:latin typeface="Calibri" panose="020F0502020204030204" pitchFamily="34" charset="0"/>
                <a:cs typeface="Calibri" panose="020F0502020204030204" pitchFamily="34" charset="0"/>
              </a:rPr>
              <a:t>= proposition d’investissement formalisant le devoir de conseil pour une Personne Physique</a:t>
            </a:r>
          </a:p>
          <a:p>
            <a:pPr algn="just"/>
            <a:endParaRPr lang="fr-FR" dirty="0" smtClean="0">
              <a:latin typeface="Calibri" panose="020F0502020204030204" pitchFamily="34" charset="0"/>
              <a:cs typeface="Calibri" panose="020F0502020204030204" pitchFamily="34" charset="0"/>
            </a:endParaRPr>
          </a:p>
          <a:p>
            <a:pPr algn="just"/>
            <a:r>
              <a:rPr lang="fr-FR" b="1" dirty="0" smtClean="0">
                <a:latin typeface="Calibri" panose="020F0502020204030204" pitchFamily="34" charset="0"/>
                <a:cs typeface="Calibri" panose="020F0502020204030204" pitchFamily="34" charset="0"/>
              </a:rPr>
              <a:t>Synthèse placement </a:t>
            </a:r>
            <a:r>
              <a:rPr lang="fr-FR" dirty="0" smtClean="0">
                <a:latin typeface="Calibri" panose="020F0502020204030204" pitchFamily="34" charset="0"/>
                <a:cs typeface="Calibri" panose="020F0502020204030204" pitchFamily="34" charset="0"/>
              </a:rPr>
              <a:t>= </a:t>
            </a:r>
            <a:r>
              <a:rPr lang="fr-FR" dirty="0">
                <a:latin typeface="Calibri" panose="020F0502020204030204" pitchFamily="34" charset="0"/>
                <a:cs typeface="Calibri" panose="020F0502020204030204" pitchFamily="34" charset="0"/>
              </a:rPr>
              <a:t>proposition d’investissement formalisant le devoir de conseil pour une </a:t>
            </a:r>
            <a:r>
              <a:rPr lang="fr-FR" dirty="0" smtClean="0">
                <a:latin typeface="Calibri" panose="020F0502020204030204" pitchFamily="34" charset="0"/>
                <a:cs typeface="Calibri" panose="020F0502020204030204" pitchFamily="34" charset="0"/>
              </a:rPr>
              <a:t>Personne Morale</a:t>
            </a:r>
          </a:p>
          <a:p>
            <a:pPr algn="just"/>
            <a:endParaRPr lang="fr-FR" dirty="0" smtClean="0">
              <a:latin typeface="Calibri" panose="020F0502020204030204" pitchFamily="34" charset="0"/>
              <a:cs typeface="Calibri" panose="020F0502020204030204" pitchFamily="34" charset="0"/>
            </a:endParaRPr>
          </a:p>
          <a:p>
            <a:pPr algn="just"/>
            <a:r>
              <a:rPr lang="fr-FR" b="1" dirty="0" smtClean="0">
                <a:latin typeface="Calibri" panose="020F0502020204030204" pitchFamily="34" charset="0"/>
                <a:cs typeface="Calibri" panose="020F0502020204030204" pitchFamily="34" charset="0"/>
              </a:rPr>
              <a:t>Proposition d’investissement </a:t>
            </a:r>
            <a:r>
              <a:rPr lang="fr-FR" dirty="0" smtClean="0">
                <a:latin typeface="Calibri" panose="020F0502020204030204" pitchFamily="34" charset="0"/>
                <a:cs typeface="Calibri" panose="020F0502020204030204" pitchFamily="34" charset="0"/>
              </a:rPr>
              <a:t>: également dénommée déclaration d’adéquation dans O2S</a:t>
            </a:r>
          </a:p>
          <a:p>
            <a:pPr algn="just"/>
            <a:endParaRPr lang="fr-FR" dirty="0" smtClean="0">
              <a:latin typeface="Calibri" panose="020F0502020204030204" pitchFamily="34" charset="0"/>
              <a:cs typeface="Calibri" panose="020F0502020204030204" pitchFamily="34" charset="0"/>
            </a:endParaRPr>
          </a:p>
          <a:p>
            <a:pPr algn="just"/>
            <a:r>
              <a:rPr lang="fr-FR" b="1" dirty="0" smtClean="0">
                <a:latin typeface="Calibri" panose="020F0502020204030204" pitchFamily="34" charset="0"/>
                <a:cs typeface="Calibri" panose="020F0502020204030204" pitchFamily="34" charset="0"/>
              </a:rPr>
              <a:t>Revue périodique d’adéquation </a:t>
            </a:r>
            <a:r>
              <a:rPr lang="fr-FR" dirty="0" smtClean="0">
                <a:latin typeface="Calibri" panose="020F0502020204030204" pitchFamily="34" charset="0"/>
                <a:cs typeface="Calibri" panose="020F0502020204030204" pitchFamily="34" charset="0"/>
              </a:rPr>
              <a:t>: également dénommée Rapport Périodique d’Adéquation (RPA)</a:t>
            </a:r>
          </a:p>
          <a:p>
            <a:pPr algn="just"/>
            <a:endParaRPr lang="fr-FR" dirty="0" smtClean="0">
              <a:latin typeface="Calibri" panose="020F0502020204030204" pitchFamily="34" charset="0"/>
              <a:cs typeface="Calibri" panose="020F0502020204030204" pitchFamily="34" charset="0"/>
            </a:endParaRPr>
          </a:p>
          <a:p>
            <a:pPr algn="just"/>
            <a:r>
              <a:rPr lang="fr-FR" b="1" dirty="0" smtClean="0">
                <a:latin typeface="Calibri" panose="020F0502020204030204" pitchFamily="34" charset="0"/>
                <a:cs typeface="Calibri" panose="020F0502020204030204" pitchFamily="34" charset="0"/>
              </a:rPr>
              <a:t>GSM</a:t>
            </a:r>
            <a:r>
              <a:rPr lang="fr-FR" dirty="0" smtClean="0">
                <a:latin typeface="Calibri" panose="020F0502020204030204" pitchFamily="34" charset="0"/>
                <a:cs typeface="Calibri" panose="020F0502020204030204" pitchFamily="34" charset="0"/>
              </a:rPr>
              <a:t> : Gestion Sous Mandat. Terme réservé aux CTO/PEA.</a:t>
            </a:r>
          </a:p>
          <a:p>
            <a:pPr algn="just"/>
            <a:endParaRPr lang="fr-FR" dirty="0" smtClean="0">
              <a:latin typeface="Calibri" panose="020F0502020204030204" pitchFamily="34" charset="0"/>
              <a:cs typeface="Calibri" panose="020F0502020204030204" pitchFamily="34" charset="0"/>
            </a:endParaRPr>
          </a:p>
          <a:p>
            <a:pPr algn="just"/>
            <a:r>
              <a:rPr lang="fr-FR" b="1" dirty="0" smtClean="0">
                <a:latin typeface="Calibri" panose="020F0502020204030204" pitchFamily="34" charset="0"/>
                <a:cs typeface="Calibri" panose="020F0502020204030204" pitchFamily="34" charset="0"/>
              </a:rPr>
              <a:t>Mandat d’arbitrage </a:t>
            </a:r>
            <a:r>
              <a:rPr lang="fr-FR" dirty="0" smtClean="0">
                <a:latin typeface="Calibri" panose="020F0502020204030204" pitchFamily="34" charset="0"/>
                <a:cs typeface="Calibri" panose="020F0502020204030204" pitchFamily="34" charset="0"/>
              </a:rPr>
              <a:t>: Gestion déléguée à une société de gestion dans le cadre de contrats d’assurance vie.</a:t>
            </a:r>
          </a:p>
          <a:p>
            <a:pPr algn="just"/>
            <a:endParaRPr lang="fr-FR" dirty="0" smtClean="0">
              <a:latin typeface="Calibri" panose="020F0502020204030204" pitchFamily="34" charset="0"/>
              <a:cs typeface="Calibri" panose="020F0502020204030204" pitchFamily="34" charset="0"/>
            </a:endParaRPr>
          </a:p>
          <a:p>
            <a:pPr algn="just"/>
            <a:r>
              <a:rPr lang="fr-FR" b="1" dirty="0" smtClean="0">
                <a:latin typeface="Calibri" panose="020F0502020204030204" pitchFamily="34" charset="0"/>
                <a:cs typeface="Calibri" panose="020F0502020204030204" pitchFamily="34" charset="0"/>
              </a:rPr>
              <a:t>OG</a:t>
            </a:r>
            <a:r>
              <a:rPr lang="fr-FR" dirty="0" smtClean="0">
                <a:latin typeface="Calibri" panose="020F0502020204030204" pitchFamily="34" charset="0"/>
                <a:cs typeface="Calibri" panose="020F0502020204030204" pitchFamily="34" charset="0"/>
              </a:rPr>
              <a:t> : Orientation de Gestion. Gestion déléguée à une société de gestion exécutée par l’assureur.</a:t>
            </a:r>
          </a:p>
          <a:p>
            <a:pPr algn="just"/>
            <a:endParaRPr lang="fr-FR" dirty="0" smtClean="0">
              <a:latin typeface="Calibri" panose="020F0502020204030204" pitchFamily="34" charset="0"/>
              <a:cs typeface="Calibri" panose="020F0502020204030204" pitchFamily="34" charset="0"/>
            </a:endParaRPr>
          </a:p>
          <a:p>
            <a:pPr algn="just"/>
            <a:endParaRPr lang="fr-FR" dirty="0" smtClean="0">
              <a:latin typeface="Calibri" panose="020F0502020204030204" pitchFamily="34" charset="0"/>
              <a:cs typeface="Calibri" panose="020F0502020204030204" pitchFamily="34" charset="0"/>
            </a:endParaRPr>
          </a:p>
          <a:p>
            <a:pPr algn="just"/>
            <a:endParaRPr lang="fr-FR" dirty="0">
              <a:latin typeface="Calibri" panose="020F0502020204030204" pitchFamily="34" charset="0"/>
              <a:cs typeface="Calibri" panose="020F0502020204030204" pitchFamily="34" charset="0"/>
            </a:endParaRPr>
          </a:p>
        </p:txBody>
      </p:sp>
      <p:sp>
        <p:nvSpPr>
          <p:cNvPr id="3" name="Titre 2"/>
          <p:cNvSpPr>
            <a:spLocks noGrp="1"/>
          </p:cNvSpPr>
          <p:nvPr>
            <p:ph type="title"/>
          </p:nvPr>
        </p:nvSpPr>
        <p:spPr/>
        <p:txBody>
          <a:bodyPr/>
          <a:lstStyle/>
          <a:p>
            <a:r>
              <a:rPr lang="fr-FR" u="sng" dirty="0">
                <a:latin typeface="Calibri" panose="020F0502020204030204" pitchFamily="34" charset="0"/>
                <a:cs typeface="Calibri" panose="020F0502020204030204" pitchFamily="34" charset="0"/>
              </a:rPr>
              <a:t>LEXIQUE </a:t>
            </a:r>
            <a:r>
              <a:rPr lang="fr-FR" u="sng" dirty="0" smtClean="0">
                <a:latin typeface="Calibri" panose="020F0502020204030204" pitchFamily="34" charset="0"/>
                <a:cs typeface="Calibri" panose="020F0502020204030204" pitchFamily="34" charset="0"/>
              </a:rPr>
              <a:t>:</a:t>
            </a:r>
            <a:endParaRPr lang="fr-FR" dirty="0"/>
          </a:p>
        </p:txBody>
      </p:sp>
    </p:spTree>
    <p:extLst>
      <p:ext uri="{BB962C8B-B14F-4D97-AF65-F5344CB8AC3E}">
        <p14:creationId xmlns:p14="http://schemas.microsoft.com/office/powerpoint/2010/main" val="19271586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ctrTitle" idx="4294967295"/>
          </p:nvPr>
        </p:nvSpPr>
        <p:spPr>
          <a:xfrm>
            <a:off x="0" y="3360738"/>
            <a:ext cx="4513263" cy="2062162"/>
          </a:xfrm>
        </p:spPr>
        <p:txBody>
          <a:bodyPr>
            <a:normAutofit/>
          </a:bodyPr>
          <a:lstStyle/>
          <a:p>
            <a:pPr lvl="0"/>
            <a:r>
              <a:rPr lang="fr-FR" sz="5175" dirty="0" smtClean="0"/>
              <a:t>parcours O2S</a:t>
            </a:r>
            <a:r>
              <a:rPr lang="fr-FR" dirty="0" smtClean="0"/>
              <a:t/>
            </a:r>
            <a:br>
              <a:rPr lang="fr-FR" dirty="0" smtClean="0"/>
            </a:br>
            <a:r>
              <a:rPr lang="fr-FR" dirty="0" smtClean="0"/>
              <a:t>Périmètre et étapes</a:t>
            </a:r>
            <a:endParaRPr lang="e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necteur droit 9"/>
          <p:cNvCxnSpPr>
            <a:stCxn id="22" idx="3"/>
            <a:endCxn id="16" idx="2"/>
          </p:cNvCxnSpPr>
          <p:nvPr/>
        </p:nvCxnSpPr>
        <p:spPr>
          <a:xfrm flipV="1">
            <a:off x="3645024" y="2900006"/>
            <a:ext cx="1504255" cy="5"/>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Connecteur droit 8"/>
          <p:cNvCxnSpPr>
            <a:stCxn id="36" idx="6"/>
            <a:endCxn id="26" idx="1"/>
          </p:cNvCxnSpPr>
          <p:nvPr/>
        </p:nvCxnSpPr>
        <p:spPr>
          <a:xfrm flipV="1">
            <a:off x="2489720" y="7306653"/>
            <a:ext cx="1539294" cy="578"/>
          </a:xfrm>
          <a:prstGeom prst="line">
            <a:avLst/>
          </a:prstGeom>
          <a:ln>
            <a:solidFill>
              <a:srgbClr val="6FA287"/>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2489718" y="6738550"/>
            <a:ext cx="1227313" cy="577081"/>
          </a:xfrm>
          <a:prstGeom prst="rect">
            <a:avLst/>
          </a:prstGeom>
        </p:spPr>
        <p:txBody>
          <a:bodyPr wrap="square" lIns="0" rIns="0">
            <a:spAutoFit/>
          </a:bodyPr>
          <a:lstStyle/>
          <a:p>
            <a:r>
              <a:rPr lang="fr-FR" sz="1050" b="1" dirty="0" smtClean="0">
                <a:solidFill>
                  <a:schemeClr val="accent1"/>
                </a:solidFill>
                <a:latin typeface="Calibri" panose="020F0502020204030204" pitchFamily="34" charset="0"/>
              </a:rPr>
              <a:t>Créer </a:t>
            </a:r>
            <a:r>
              <a:rPr lang="fr-FR" sz="1050" b="1" dirty="0">
                <a:solidFill>
                  <a:schemeClr val="accent1"/>
                </a:solidFill>
                <a:latin typeface="Calibri" panose="020F0502020204030204" pitchFamily="34" charset="0"/>
              </a:rPr>
              <a:t>ou mettre à jour le dossier client dans O2S </a:t>
            </a:r>
            <a:r>
              <a:rPr lang="fr-FR" sz="1050" b="1" dirty="0">
                <a:solidFill>
                  <a:srgbClr val="6FA287"/>
                </a:solidFill>
                <a:latin typeface="Calibri" panose="020F0502020204030204" pitchFamily="34" charset="0"/>
              </a:rPr>
              <a:t>	</a:t>
            </a:r>
          </a:p>
        </p:txBody>
      </p:sp>
      <p:cxnSp>
        <p:nvCxnSpPr>
          <p:cNvPr id="11" name="Connecteur droit 10"/>
          <p:cNvCxnSpPr>
            <a:stCxn id="23" idx="3"/>
            <a:endCxn id="17" idx="2"/>
          </p:cNvCxnSpPr>
          <p:nvPr/>
        </p:nvCxnSpPr>
        <p:spPr>
          <a:xfrm flipV="1">
            <a:off x="3645024" y="5560915"/>
            <a:ext cx="1504255" cy="6002"/>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4034906" y="5151418"/>
            <a:ext cx="1384919" cy="415498"/>
          </a:xfrm>
          <a:prstGeom prst="rect">
            <a:avLst/>
          </a:prstGeom>
        </p:spPr>
        <p:txBody>
          <a:bodyPr wrap="square" lIns="0" rIns="0">
            <a:spAutoFit/>
          </a:bodyPr>
          <a:lstStyle/>
          <a:p>
            <a:r>
              <a:rPr lang="fr-FR" sz="1050" b="1" dirty="0">
                <a:solidFill>
                  <a:schemeClr val="accent1"/>
                </a:solidFill>
                <a:latin typeface="Calibri" panose="020F0502020204030204" pitchFamily="34" charset="0"/>
              </a:rPr>
              <a:t>Identifier les</a:t>
            </a:r>
            <a:br>
              <a:rPr lang="fr-FR" sz="1050" b="1" dirty="0">
                <a:solidFill>
                  <a:schemeClr val="accent1"/>
                </a:solidFill>
                <a:latin typeface="Calibri" panose="020F0502020204030204" pitchFamily="34" charset="0"/>
              </a:rPr>
            </a:br>
            <a:r>
              <a:rPr lang="fr-FR" sz="1050" b="1" dirty="0">
                <a:solidFill>
                  <a:schemeClr val="accent1"/>
                </a:solidFill>
                <a:latin typeface="Calibri" panose="020F0502020204030204" pitchFamily="34" charset="0"/>
              </a:rPr>
              <a:t>besoins du client </a:t>
            </a:r>
          </a:p>
        </p:txBody>
      </p:sp>
      <p:sp>
        <p:nvSpPr>
          <p:cNvPr id="5" name="Flèche droite 4"/>
          <p:cNvSpPr/>
          <p:nvPr/>
        </p:nvSpPr>
        <p:spPr>
          <a:xfrm rot="5400000">
            <a:off x="65835" y="4323973"/>
            <a:ext cx="7560840" cy="504056"/>
          </a:xfrm>
          <a:prstGeom prst="rightArrow">
            <a:avLst/>
          </a:prstGeom>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i="1" dirty="0" smtClean="0"/>
              <a:t>SI BPCE</a:t>
            </a:r>
            <a:endParaRPr lang="fr-FR" i="1" dirty="0"/>
          </a:p>
        </p:txBody>
      </p:sp>
      <p:sp>
        <p:nvSpPr>
          <p:cNvPr id="2" name="Titre 1"/>
          <p:cNvSpPr>
            <a:spLocks noGrp="1"/>
          </p:cNvSpPr>
          <p:nvPr>
            <p:ph type="title"/>
          </p:nvPr>
        </p:nvSpPr>
        <p:spPr/>
        <p:txBody>
          <a:bodyPr/>
          <a:lstStyle/>
          <a:p>
            <a:r>
              <a:rPr lang="fr-FR" dirty="0" smtClean="0"/>
              <a:t>Parcours conseil</a:t>
            </a:r>
            <a:br>
              <a:rPr lang="fr-FR" dirty="0" smtClean="0"/>
            </a:br>
            <a:r>
              <a:rPr lang="fr-FR" dirty="0" smtClean="0"/>
              <a:t>1/3</a:t>
            </a:r>
            <a:endParaRPr lang="fr-FR" dirty="0"/>
          </a:p>
        </p:txBody>
      </p:sp>
      <p:sp>
        <p:nvSpPr>
          <p:cNvPr id="4" name="Espace réservé du texte 3"/>
          <p:cNvSpPr>
            <a:spLocks noGrp="1"/>
          </p:cNvSpPr>
          <p:nvPr>
            <p:ph type="body" sz="quarter" idx="12"/>
          </p:nvPr>
        </p:nvSpPr>
        <p:spPr>
          <a:xfrm>
            <a:off x="188640" y="1547664"/>
            <a:ext cx="1457996" cy="2511579"/>
          </a:xfrm>
        </p:spPr>
        <p:txBody>
          <a:bodyPr/>
          <a:lstStyle/>
          <a:p>
            <a:r>
              <a:rPr lang="fr-FR" dirty="0" smtClean="0"/>
              <a:t>Etapes 1 à 7</a:t>
            </a:r>
            <a:endParaRPr lang="fr-FR" dirty="0"/>
          </a:p>
        </p:txBody>
      </p:sp>
      <p:cxnSp>
        <p:nvCxnSpPr>
          <p:cNvPr id="8" name="Connecteur droit 7"/>
          <p:cNvCxnSpPr>
            <a:stCxn id="14" idx="6"/>
            <a:endCxn id="25" idx="1"/>
          </p:cNvCxnSpPr>
          <p:nvPr/>
        </p:nvCxnSpPr>
        <p:spPr>
          <a:xfrm flipV="1">
            <a:off x="2489720" y="4325443"/>
            <a:ext cx="1540841" cy="5214"/>
          </a:xfrm>
          <a:prstGeom prst="line">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Ellipse 13"/>
          <p:cNvSpPr/>
          <p:nvPr/>
        </p:nvSpPr>
        <p:spPr>
          <a:xfrm>
            <a:off x="1985664" y="4078629"/>
            <a:ext cx="504056" cy="504056"/>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2</a:t>
            </a:r>
          </a:p>
        </p:txBody>
      </p:sp>
      <p:sp>
        <p:nvSpPr>
          <p:cNvPr id="16" name="Ellipse 15"/>
          <p:cNvSpPr/>
          <p:nvPr/>
        </p:nvSpPr>
        <p:spPr>
          <a:xfrm>
            <a:off x="5149279" y="2647978"/>
            <a:ext cx="504056" cy="504056"/>
          </a:xfrm>
          <a:prstGeom prst="ellipse">
            <a:avLst/>
          </a:prstGeom>
          <a:ln>
            <a:solidFill>
              <a:schemeClr val="accent1"/>
            </a:solidFill>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0" anchor="ctr"/>
          <a:lstStyle/>
          <a:p>
            <a:pPr algn="ctr"/>
            <a:r>
              <a:rPr lang="fr-FR" dirty="0"/>
              <a:t>1</a:t>
            </a:r>
          </a:p>
        </p:txBody>
      </p:sp>
      <p:sp>
        <p:nvSpPr>
          <p:cNvPr id="17" name="Ellipse 16"/>
          <p:cNvSpPr/>
          <p:nvPr/>
        </p:nvSpPr>
        <p:spPr>
          <a:xfrm>
            <a:off x="5149279" y="5308887"/>
            <a:ext cx="504056" cy="504056"/>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smtClean="0"/>
              <a:t>3</a:t>
            </a:r>
            <a:endParaRPr lang="fr-FR" dirty="0"/>
          </a:p>
        </p:txBody>
      </p:sp>
      <p:sp>
        <p:nvSpPr>
          <p:cNvPr id="19" name="Rectangle 18"/>
          <p:cNvSpPr/>
          <p:nvPr/>
        </p:nvSpPr>
        <p:spPr>
          <a:xfrm>
            <a:off x="4029014" y="2644322"/>
            <a:ext cx="1461423" cy="253916"/>
          </a:xfrm>
          <a:prstGeom prst="rect">
            <a:avLst/>
          </a:prstGeom>
        </p:spPr>
        <p:txBody>
          <a:bodyPr wrap="square" lIns="0" rIns="0">
            <a:spAutoFit/>
          </a:bodyPr>
          <a:lstStyle/>
          <a:p>
            <a:r>
              <a:rPr lang="fr-FR" sz="1050" b="1" dirty="0">
                <a:solidFill>
                  <a:schemeClr val="accent1"/>
                </a:solidFill>
                <a:latin typeface="Calibri" panose="020F0502020204030204" pitchFamily="34" charset="0"/>
              </a:rPr>
              <a:t>Préparer le RDV</a:t>
            </a:r>
          </a:p>
        </p:txBody>
      </p:sp>
      <p:sp>
        <p:nvSpPr>
          <p:cNvPr id="6" name="Rectangle 5"/>
          <p:cNvSpPr/>
          <p:nvPr/>
        </p:nvSpPr>
        <p:spPr>
          <a:xfrm>
            <a:off x="2489719" y="3729019"/>
            <a:ext cx="1165458" cy="577081"/>
          </a:xfrm>
          <a:prstGeom prst="rect">
            <a:avLst/>
          </a:prstGeom>
        </p:spPr>
        <p:txBody>
          <a:bodyPr wrap="square" lIns="0" rIns="0">
            <a:spAutoFit/>
          </a:bodyPr>
          <a:lstStyle/>
          <a:p>
            <a:r>
              <a:rPr lang="fr-FR" sz="1050" b="1" dirty="0">
                <a:solidFill>
                  <a:schemeClr val="accent1"/>
                </a:solidFill>
                <a:latin typeface="Calibri" panose="020F0502020204030204" pitchFamily="34" charset="0"/>
              </a:rPr>
              <a:t>Mettre à jour les données client dans le SI Groupe</a:t>
            </a:r>
            <a:r>
              <a:rPr lang="fr-FR" sz="1050" b="1" dirty="0">
                <a:solidFill>
                  <a:srgbClr val="C00000"/>
                </a:solidFill>
                <a:latin typeface="Calibri" panose="020F0502020204030204" pitchFamily="34" charset="0"/>
              </a:rPr>
              <a:t>	</a:t>
            </a:r>
          </a:p>
        </p:txBody>
      </p:sp>
      <p:sp>
        <p:nvSpPr>
          <p:cNvPr id="21" name="Rectangle 20"/>
          <p:cNvSpPr/>
          <p:nvPr/>
        </p:nvSpPr>
        <p:spPr>
          <a:xfrm>
            <a:off x="4030561" y="1240467"/>
            <a:ext cx="2710807" cy="338554"/>
          </a:xfrm>
          <a:prstGeom prst="rect">
            <a:avLst/>
          </a:prstGeom>
          <a:ln>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lIns="36000" rIns="36000" rtlCol="0" anchor="ctr">
            <a:spAutoFit/>
          </a:bodyPr>
          <a:lstStyle/>
          <a:p>
            <a:r>
              <a:rPr lang="fr-FR" sz="800" b="1" dirty="0" smtClean="0">
                <a:latin typeface="Calibri" panose="020F0502020204030204" pitchFamily="34" charset="0"/>
                <a:cs typeface="Calibri" panose="020F0502020204030204" pitchFamily="34" charset="0"/>
              </a:rPr>
              <a:t>Le </a:t>
            </a:r>
            <a:r>
              <a:rPr lang="fr-FR" sz="800" b="1" dirty="0">
                <a:latin typeface="Calibri" panose="020F0502020204030204" pitchFamily="34" charset="0"/>
                <a:cs typeface="Calibri" panose="020F0502020204030204" pitchFamily="34" charset="0"/>
              </a:rPr>
              <a:t>banquier </a:t>
            </a:r>
            <a:r>
              <a:rPr lang="fr-FR" sz="800" b="1" dirty="0" smtClean="0">
                <a:latin typeface="Calibri" panose="020F0502020204030204" pitchFamily="34" charset="0"/>
                <a:cs typeface="Calibri" panose="020F0502020204030204" pitchFamily="34" charset="0"/>
              </a:rPr>
              <a:t>privé doit être formé aux spécificités de l’outil O2S et aux formations réglementaires</a:t>
            </a:r>
            <a:endParaRPr lang="fr-FR" sz="800" dirty="0">
              <a:latin typeface="Calibri" panose="020F0502020204030204" pitchFamily="34" charset="0"/>
              <a:cs typeface="Calibri" panose="020F0502020204030204" pitchFamily="34" charset="0"/>
            </a:endParaRPr>
          </a:p>
        </p:txBody>
      </p:sp>
      <p:sp>
        <p:nvSpPr>
          <p:cNvPr id="22" name="Rectangle 21"/>
          <p:cNvSpPr/>
          <p:nvPr/>
        </p:nvSpPr>
        <p:spPr>
          <a:xfrm>
            <a:off x="959714" y="2238291"/>
            <a:ext cx="2685310" cy="1323439"/>
          </a:xfrm>
          <a:prstGeom prst="rect">
            <a:avLst/>
          </a:prstGeom>
          <a:ln>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lIns="36000" rIns="36000" rtlCol="0" anchor="ctr">
            <a:spAutoFit/>
          </a:bodyPr>
          <a:lstStyle/>
          <a:p>
            <a:r>
              <a:rPr lang="fr-FR" sz="800" b="1" dirty="0">
                <a:latin typeface="Calibri" panose="020F0502020204030204" pitchFamily="34" charset="0"/>
                <a:cs typeface="Calibri" panose="020F0502020204030204" pitchFamily="34" charset="0"/>
              </a:rPr>
              <a:t>Le banquier privé </a:t>
            </a:r>
            <a:r>
              <a:rPr lang="fr-FR" sz="800" b="1" dirty="0" smtClean="0">
                <a:latin typeface="Calibri" panose="020F0502020204030204" pitchFamily="34" charset="0"/>
                <a:cs typeface="Calibri" panose="020F0502020204030204" pitchFamily="34" charset="0"/>
              </a:rPr>
              <a:t>vérifie : </a:t>
            </a:r>
            <a:endParaRPr lang="fr-FR" sz="8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800" dirty="0" smtClean="0">
                <a:latin typeface="Calibri" panose="020F0502020204030204" pitchFamily="34" charset="0"/>
                <a:cs typeface="Calibri" panose="020F0502020204030204" pitchFamily="34" charset="0"/>
              </a:rPr>
              <a:t>l’actualité et l’exhaustivité du KYC et de sa situation financière</a:t>
            </a:r>
          </a:p>
          <a:p>
            <a:pPr marL="171450" indent="-171450">
              <a:buFont typeface="Arial" panose="020B0604020202020204" pitchFamily="34" charset="0"/>
              <a:buChar char="•"/>
            </a:pPr>
            <a:r>
              <a:rPr lang="fr-FR" sz="800" dirty="0" smtClean="0">
                <a:latin typeface="Calibri" panose="020F0502020204030204" pitchFamily="34" charset="0"/>
                <a:cs typeface="Calibri" panose="020F0502020204030204" pitchFamily="34" charset="0"/>
              </a:rPr>
              <a:t>les documents que le client a pu recevoir dans le cadre de MIF DDA</a:t>
            </a:r>
          </a:p>
          <a:p>
            <a:pPr marL="171450" indent="-171450">
              <a:buFont typeface="Arial" panose="020B0604020202020204" pitchFamily="34" charset="0"/>
              <a:buChar char="•"/>
            </a:pPr>
            <a:r>
              <a:rPr lang="fr-FR" sz="800" dirty="0" smtClean="0">
                <a:latin typeface="Calibri" panose="020F0502020204030204" pitchFamily="34" charset="0"/>
                <a:cs typeface="Calibri" panose="020F0502020204030204" pitchFamily="34" charset="0"/>
              </a:rPr>
              <a:t>Si un parcours conseil a été réalisé </a:t>
            </a:r>
            <a:endParaRPr lang="fr-FR" sz="8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800" dirty="0" smtClean="0">
                <a:solidFill>
                  <a:schemeClr val="tx1"/>
                </a:solidFill>
                <a:latin typeface="Calibri" panose="020F0502020204030204" pitchFamily="34" charset="0"/>
                <a:cs typeface="Calibri" panose="020F0502020204030204" pitchFamily="34" charset="0"/>
              </a:rPr>
              <a:t>l’existence et l’actualité du QCF/QR dans le SI Groupe ou demande au client de le réaliser en </a:t>
            </a:r>
            <a:r>
              <a:rPr lang="fr-FR" sz="800" dirty="0">
                <a:solidFill>
                  <a:schemeClr val="tx1"/>
                </a:solidFill>
                <a:latin typeface="Calibri" panose="020F0502020204030204" pitchFamily="34" charset="0"/>
                <a:cs typeface="Calibri" panose="020F0502020204030204" pitchFamily="34" charset="0"/>
              </a:rPr>
              <a:t>S</a:t>
            </a:r>
            <a:r>
              <a:rPr lang="fr-FR" sz="800" dirty="0" smtClean="0">
                <a:solidFill>
                  <a:schemeClr val="tx1"/>
                </a:solidFill>
                <a:latin typeface="Calibri" panose="020F0502020204030204" pitchFamily="34" charset="0"/>
                <a:cs typeface="Calibri" panose="020F0502020204030204" pitchFamily="34" charset="0"/>
              </a:rPr>
              <a:t>elfcare.</a:t>
            </a:r>
          </a:p>
          <a:p>
            <a:r>
              <a:rPr lang="fr-FR" sz="800" b="1" dirty="0" smtClean="0">
                <a:solidFill>
                  <a:schemeClr val="tx1"/>
                </a:solidFill>
                <a:latin typeface="Calibri" panose="020F0502020204030204" pitchFamily="34" charset="0"/>
                <a:cs typeface="Calibri" panose="020F0502020204030204" pitchFamily="34" charset="0"/>
              </a:rPr>
              <a:t>Le banquier privé saisit les avoirs du clients </a:t>
            </a:r>
            <a:r>
              <a:rPr lang="fr-FR" sz="800" dirty="0" smtClean="0">
                <a:solidFill>
                  <a:schemeClr val="tx1"/>
                </a:solidFill>
                <a:latin typeface="Calibri" panose="020F0502020204030204" pitchFamily="34" charset="0"/>
                <a:cs typeface="Calibri" panose="020F0502020204030204" pitchFamily="34" charset="0"/>
              </a:rPr>
              <a:t>qui ne sont pas agrégés automatiquement</a:t>
            </a:r>
          </a:p>
        </p:txBody>
      </p:sp>
      <p:sp>
        <p:nvSpPr>
          <p:cNvPr id="23" name="Rectangle 22"/>
          <p:cNvSpPr/>
          <p:nvPr/>
        </p:nvSpPr>
        <p:spPr>
          <a:xfrm>
            <a:off x="959714" y="5151418"/>
            <a:ext cx="2685310" cy="830997"/>
          </a:xfrm>
          <a:prstGeom prst="rect">
            <a:avLst/>
          </a:prstGeom>
          <a:ln/>
        </p:spPr>
        <p:style>
          <a:lnRef idx="2">
            <a:schemeClr val="accent1"/>
          </a:lnRef>
          <a:fillRef idx="1">
            <a:schemeClr val="lt1"/>
          </a:fillRef>
          <a:effectRef idx="0">
            <a:schemeClr val="accent1"/>
          </a:effectRef>
          <a:fontRef idx="minor">
            <a:schemeClr val="dk1"/>
          </a:fontRef>
        </p:style>
        <p:txBody>
          <a:bodyPr lIns="36000" rIns="36000" rtlCol="0" anchor="ctr">
            <a:spAutoFit/>
          </a:bodyPr>
          <a:lstStyle/>
          <a:p>
            <a:r>
              <a:rPr lang="fr-FR" sz="800" b="1" dirty="0">
                <a:latin typeface="Calibri" panose="020F0502020204030204" pitchFamily="34" charset="0"/>
                <a:cs typeface="Calibri" panose="020F0502020204030204" pitchFamily="34" charset="0"/>
              </a:rPr>
              <a:t>Le banquier privé : </a:t>
            </a:r>
          </a:p>
          <a:p>
            <a:pPr marL="171450" indent="-171450">
              <a:buFont typeface="Arial" panose="020B0604020202020204" pitchFamily="34" charset="0"/>
              <a:buChar char="•"/>
            </a:pPr>
            <a:r>
              <a:rPr lang="fr-FR" sz="800" dirty="0" smtClean="0">
                <a:latin typeface="Calibri" panose="020F0502020204030204" pitchFamily="34" charset="0"/>
                <a:cs typeface="Calibri" panose="020F0502020204030204" pitchFamily="34" charset="0"/>
              </a:rPr>
              <a:t>Identifie </a:t>
            </a:r>
            <a:r>
              <a:rPr lang="fr-FR" sz="800" dirty="0">
                <a:latin typeface="Calibri" panose="020F0502020204030204" pitchFamily="34" charset="0"/>
                <a:cs typeface="Calibri" panose="020F0502020204030204" pitchFamily="34" charset="0"/>
              </a:rPr>
              <a:t>les besoins </a:t>
            </a:r>
            <a:r>
              <a:rPr lang="fr-FR" sz="800" dirty="0" smtClean="0">
                <a:latin typeface="Calibri" panose="020F0502020204030204" pitchFamily="34" charset="0"/>
                <a:cs typeface="Calibri" panose="020F0502020204030204" pitchFamily="34" charset="0"/>
              </a:rPr>
              <a:t>relatifs à la situation familiale , personnelle,  professionnelle et patrimoniale du </a:t>
            </a:r>
            <a:r>
              <a:rPr lang="fr-FR" sz="800" dirty="0">
                <a:latin typeface="Calibri" panose="020F0502020204030204" pitchFamily="34" charset="0"/>
                <a:cs typeface="Calibri" panose="020F0502020204030204" pitchFamily="34" charset="0"/>
              </a:rPr>
              <a:t>client </a:t>
            </a:r>
            <a:endParaRPr lang="fr-FR" sz="800" dirty="0" smtClean="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800" dirty="0" smtClean="0">
                <a:latin typeface="Calibri" panose="020F0502020204030204" pitchFamily="34" charset="0"/>
                <a:cs typeface="Calibri" panose="020F0502020204030204" pitchFamily="34" charset="0"/>
              </a:rPr>
              <a:t>Consulte </a:t>
            </a:r>
            <a:r>
              <a:rPr lang="fr-FR" sz="800" dirty="0">
                <a:latin typeface="Calibri" panose="020F0502020204030204" pitchFamily="34" charset="0"/>
                <a:cs typeface="Calibri" panose="020F0502020204030204" pitchFamily="34" charset="0"/>
              </a:rPr>
              <a:t>l’équipe d’ingénierie patrimoniale de la Banque Privée en cas de dossier complexe et/ou nécessitant une ingénierie spécifique</a:t>
            </a:r>
          </a:p>
        </p:txBody>
      </p:sp>
      <p:sp>
        <p:nvSpPr>
          <p:cNvPr id="25" name="Rectangle 24"/>
          <p:cNvSpPr/>
          <p:nvPr/>
        </p:nvSpPr>
        <p:spPr>
          <a:xfrm>
            <a:off x="4030561" y="3909944"/>
            <a:ext cx="2710807" cy="830997"/>
          </a:xfrm>
          <a:prstGeom prst="rect">
            <a:avLst/>
          </a:prstGeom>
          <a:ln/>
        </p:spPr>
        <p:style>
          <a:lnRef idx="2">
            <a:schemeClr val="accent1"/>
          </a:lnRef>
          <a:fillRef idx="1">
            <a:schemeClr val="lt1"/>
          </a:fillRef>
          <a:effectRef idx="0">
            <a:schemeClr val="accent1"/>
          </a:effectRef>
          <a:fontRef idx="minor">
            <a:schemeClr val="dk1"/>
          </a:fontRef>
        </p:style>
        <p:txBody>
          <a:bodyPr lIns="36000" rIns="36000" rtlCol="0" anchor="ctr">
            <a:spAutoFit/>
          </a:bodyPr>
          <a:lstStyle/>
          <a:p>
            <a:r>
              <a:rPr lang="fr-FR" sz="800" b="1" dirty="0">
                <a:latin typeface="Calibri" panose="020F0502020204030204" pitchFamily="34" charset="0"/>
                <a:cs typeface="Calibri" panose="020F0502020204030204" pitchFamily="34" charset="0"/>
              </a:rPr>
              <a:t>Le banquier privé : </a:t>
            </a:r>
            <a:endParaRPr lang="fr-FR" sz="8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800" dirty="0" smtClean="0">
                <a:latin typeface="Calibri" panose="020F0502020204030204" pitchFamily="34" charset="0"/>
                <a:cs typeface="Calibri" panose="020F0502020204030204" pitchFamily="34" charset="0"/>
              </a:rPr>
              <a:t>Met </a:t>
            </a:r>
            <a:r>
              <a:rPr lang="fr-FR" sz="800" dirty="0">
                <a:latin typeface="Calibri" panose="020F0502020204030204" pitchFamily="34" charset="0"/>
                <a:cs typeface="Calibri" panose="020F0502020204030204" pitchFamily="34" charset="0"/>
              </a:rPr>
              <a:t>à jour les données client </a:t>
            </a:r>
            <a:r>
              <a:rPr lang="fr-FR" sz="800" dirty="0" smtClean="0">
                <a:latin typeface="Calibri" panose="020F0502020204030204" pitchFamily="34" charset="0"/>
                <a:cs typeface="Calibri" panose="020F0502020204030204" pitchFamily="34" charset="0"/>
              </a:rPr>
              <a:t>dans le SI Groupe </a:t>
            </a:r>
            <a:r>
              <a:rPr lang="fr-FR" sz="800" dirty="0">
                <a:latin typeface="Calibri" panose="020F0502020204030204" pitchFamily="34" charset="0"/>
                <a:cs typeface="Calibri" panose="020F0502020204030204" pitchFamily="34" charset="0"/>
              </a:rPr>
              <a:t>si nécessaire (à actualiser au minimum tous les 36 mois</a:t>
            </a:r>
            <a:r>
              <a:rPr lang="fr-FR" sz="800" dirty="0" smtClean="0">
                <a:latin typeface="Calibri" panose="020F0502020204030204" pitchFamily="34" charset="0"/>
                <a:cs typeface="Calibri" panose="020F0502020204030204" pitchFamily="34" charset="0"/>
              </a:rPr>
              <a:t>)</a:t>
            </a:r>
            <a:br>
              <a:rPr lang="fr-FR" sz="800" dirty="0" smtClean="0">
                <a:latin typeface="Calibri" panose="020F0502020204030204" pitchFamily="34" charset="0"/>
                <a:cs typeface="Calibri" panose="020F0502020204030204" pitchFamily="34" charset="0"/>
              </a:rPr>
            </a:br>
            <a:r>
              <a:rPr lang="fr-FR" sz="800" dirty="0" smtClean="0">
                <a:latin typeface="Calibri" panose="020F0502020204030204" pitchFamily="34" charset="0"/>
                <a:cs typeface="Calibri" panose="020F0502020204030204" pitchFamily="34" charset="0"/>
              </a:rPr>
              <a:t>- </a:t>
            </a:r>
            <a:r>
              <a:rPr lang="fr-FR" sz="800" dirty="0">
                <a:latin typeface="Calibri" panose="020F0502020204030204" pitchFamily="34" charset="0"/>
                <a:cs typeface="Calibri" panose="020F0502020204030204" pitchFamily="34" charset="0"/>
              </a:rPr>
              <a:t>Données administratives personne physique </a:t>
            </a:r>
            <a:br>
              <a:rPr lang="fr-FR" sz="800" dirty="0">
                <a:latin typeface="Calibri" panose="020F0502020204030204" pitchFamily="34" charset="0"/>
                <a:cs typeface="Calibri" panose="020F0502020204030204" pitchFamily="34" charset="0"/>
              </a:rPr>
            </a:br>
            <a:r>
              <a:rPr lang="fr-FR" sz="800" dirty="0" smtClean="0">
                <a:latin typeface="Calibri" panose="020F0502020204030204" pitchFamily="34" charset="0"/>
                <a:cs typeface="Calibri" panose="020F0502020204030204" pitchFamily="34" charset="0"/>
              </a:rPr>
              <a:t>- </a:t>
            </a:r>
            <a:r>
              <a:rPr lang="fr-FR" sz="800" dirty="0">
                <a:latin typeface="Calibri" panose="020F0502020204030204" pitchFamily="34" charset="0"/>
                <a:cs typeface="Calibri" panose="020F0502020204030204" pitchFamily="34" charset="0"/>
              </a:rPr>
              <a:t>Liens inter personnes </a:t>
            </a:r>
            <a:r>
              <a:rPr lang="fr-FR" sz="800" dirty="0" smtClean="0">
                <a:latin typeface="Calibri" panose="020F0502020204030204" pitchFamily="34" charset="0"/>
                <a:cs typeface="Calibri" panose="020F0502020204030204" pitchFamily="34" charset="0"/>
              </a:rPr>
              <a:t/>
            </a:r>
            <a:br>
              <a:rPr lang="fr-FR" sz="800" dirty="0" smtClean="0">
                <a:latin typeface="Calibri" panose="020F0502020204030204" pitchFamily="34" charset="0"/>
                <a:cs typeface="Calibri" panose="020F0502020204030204" pitchFamily="34" charset="0"/>
              </a:rPr>
            </a:br>
            <a:r>
              <a:rPr lang="fr-FR" sz="800" dirty="0" smtClean="0">
                <a:latin typeface="Calibri" panose="020F0502020204030204" pitchFamily="34" charset="0"/>
                <a:cs typeface="Calibri" panose="020F0502020204030204" pitchFamily="34" charset="0"/>
              </a:rPr>
              <a:t>- </a:t>
            </a:r>
            <a:r>
              <a:rPr lang="fr-FR" sz="800" dirty="0">
                <a:latin typeface="Calibri" panose="020F0502020204030204" pitchFamily="34" charset="0"/>
                <a:cs typeface="Calibri" panose="020F0502020204030204" pitchFamily="34" charset="0"/>
              </a:rPr>
              <a:t>Données personne/contrat (procuration, mandat</a:t>
            </a:r>
            <a:r>
              <a:rPr lang="fr-FR" sz="800" dirty="0" smtClean="0">
                <a:latin typeface="Calibri" panose="020F0502020204030204" pitchFamily="34" charset="0"/>
                <a:cs typeface="Calibri" panose="020F0502020204030204" pitchFamily="34" charset="0"/>
              </a:rPr>
              <a:t>…)</a:t>
            </a:r>
          </a:p>
        </p:txBody>
      </p:sp>
      <p:sp>
        <p:nvSpPr>
          <p:cNvPr id="26" name="Rectangle 25"/>
          <p:cNvSpPr/>
          <p:nvPr/>
        </p:nvSpPr>
        <p:spPr>
          <a:xfrm>
            <a:off x="4029014" y="6460267"/>
            <a:ext cx="2638799" cy="1692771"/>
          </a:xfrm>
          <a:prstGeom prst="rect">
            <a:avLst/>
          </a:prstGeom>
          <a:ln>
            <a:solidFill>
              <a:srgbClr val="6FA287"/>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lIns="36000" rIns="36000" rtlCol="0" anchor="ctr">
            <a:spAutoFit/>
          </a:bodyPr>
          <a:lstStyle/>
          <a:p>
            <a:r>
              <a:rPr lang="fr-FR" sz="800" b="1" dirty="0" smtClean="0">
                <a:solidFill>
                  <a:schemeClr val="tx1"/>
                </a:solidFill>
                <a:latin typeface="Calibri" panose="020F0502020204030204" pitchFamily="34" charset="0"/>
                <a:cs typeface="Calibri" panose="020F0502020204030204" pitchFamily="34" charset="0"/>
              </a:rPr>
              <a:t>Le </a:t>
            </a:r>
            <a:r>
              <a:rPr lang="fr-FR" sz="800" b="1" dirty="0">
                <a:solidFill>
                  <a:schemeClr val="tx1"/>
                </a:solidFill>
                <a:latin typeface="Calibri" panose="020F0502020204030204" pitchFamily="34" charset="0"/>
                <a:cs typeface="Calibri" panose="020F0502020204030204" pitchFamily="34" charset="0"/>
              </a:rPr>
              <a:t>banquier privé : </a:t>
            </a:r>
            <a:endParaRPr lang="fr-FR" sz="800" dirty="0" smtClean="0">
              <a:solidFill>
                <a:schemeClr val="tx1"/>
              </a:solidFill>
              <a:latin typeface="Calibri" panose="020F0502020204030204" pitchFamily="34" charset="0"/>
              <a:cs typeface="Calibri" panose="020F0502020204030204" pitchFamily="34" charset="0"/>
            </a:endParaRPr>
          </a:p>
          <a:p>
            <a:r>
              <a:rPr lang="fr-FR" sz="800" dirty="0" smtClean="0">
                <a:solidFill>
                  <a:schemeClr val="tx1"/>
                </a:solidFill>
                <a:latin typeface="Calibri" panose="020F0502020204030204" pitchFamily="34" charset="0"/>
                <a:cs typeface="Calibri" panose="020F0502020204030204" pitchFamily="34" charset="0"/>
              </a:rPr>
              <a:t>Doit saisir </a:t>
            </a:r>
            <a:r>
              <a:rPr lang="fr-FR" sz="800" dirty="0">
                <a:solidFill>
                  <a:schemeClr val="tx1"/>
                </a:solidFill>
                <a:latin typeface="Calibri" panose="020F0502020204030204" pitchFamily="34" charset="0"/>
                <a:cs typeface="Calibri" panose="020F0502020204030204" pitchFamily="34" charset="0"/>
              </a:rPr>
              <a:t>ou mettre à jour les données client dans O2S en </a:t>
            </a:r>
            <a:r>
              <a:rPr lang="fr-FR" sz="800" dirty="0" smtClean="0">
                <a:solidFill>
                  <a:schemeClr val="tx1"/>
                </a:solidFill>
                <a:latin typeface="Calibri" panose="020F0502020204030204" pitchFamily="34" charset="0"/>
                <a:cs typeface="Calibri" panose="020F0502020204030204" pitchFamily="34" charset="0"/>
              </a:rPr>
              <a:t>fonction </a:t>
            </a:r>
            <a:r>
              <a:rPr lang="fr-FR" sz="800" dirty="0">
                <a:solidFill>
                  <a:schemeClr val="tx1"/>
                </a:solidFill>
                <a:latin typeface="Calibri" panose="020F0502020204030204" pitchFamily="34" charset="0"/>
                <a:cs typeface="Calibri" panose="020F0502020204030204" pitchFamily="34" charset="0"/>
              </a:rPr>
              <a:t>des données dans MySys.</a:t>
            </a:r>
            <a:br>
              <a:rPr lang="fr-FR" sz="800" dirty="0">
                <a:solidFill>
                  <a:schemeClr val="tx1"/>
                </a:solidFill>
                <a:latin typeface="Calibri" panose="020F0502020204030204" pitchFamily="34" charset="0"/>
                <a:cs typeface="Calibri" panose="020F0502020204030204" pitchFamily="34" charset="0"/>
              </a:rPr>
            </a:br>
            <a:r>
              <a:rPr lang="fr-FR" sz="800" b="1" dirty="0">
                <a:solidFill>
                  <a:schemeClr val="tx1"/>
                </a:solidFill>
                <a:latin typeface="Calibri" panose="020F0502020204030204" pitchFamily="34" charset="0"/>
                <a:cs typeface="Calibri" panose="020F0502020204030204" pitchFamily="34" charset="0"/>
              </a:rPr>
              <a:t>A minima, </a:t>
            </a:r>
          </a:p>
          <a:p>
            <a:pPr lvl="0"/>
            <a:r>
              <a:rPr lang="fr-FR" sz="800" dirty="0">
                <a:solidFill>
                  <a:schemeClr val="tx1"/>
                </a:solidFill>
                <a:latin typeface="Calibri" panose="020F0502020204030204" pitchFamily="34" charset="0"/>
                <a:cs typeface="Calibri" panose="020F0502020204030204" pitchFamily="34" charset="0"/>
              </a:rPr>
              <a:t>- L’état civil : Nom, Prénom, Situation maritale, date de naissance, adresse postale, profession </a:t>
            </a:r>
          </a:p>
          <a:p>
            <a:pPr lvl="0"/>
            <a:r>
              <a:rPr lang="fr-FR" sz="800" dirty="0">
                <a:solidFill>
                  <a:schemeClr val="tx1"/>
                </a:solidFill>
                <a:latin typeface="Calibri" panose="020F0502020204030204" pitchFamily="34" charset="0"/>
                <a:cs typeface="Calibri" panose="020F0502020204030204" pitchFamily="34" charset="0"/>
              </a:rPr>
              <a:t>- Classification client MIF : professionnel, non professionnel </a:t>
            </a:r>
          </a:p>
          <a:p>
            <a:pPr lvl="0"/>
            <a:r>
              <a:rPr lang="fr-FR" sz="800" dirty="0">
                <a:solidFill>
                  <a:schemeClr val="tx1"/>
                </a:solidFill>
                <a:latin typeface="Calibri" panose="020F0502020204030204" pitchFamily="34" charset="0"/>
                <a:cs typeface="Calibri" panose="020F0502020204030204" pitchFamily="34" charset="0"/>
              </a:rPr>
              <a:t>- Conseiller principal (nom du banquier privé en charge du client) </a:t>
            </a:r>
          </a:p>
          <a:p>
            <a:pPr lvl="0"/>
            <a:r>
              <a:rPr lang="fr-FR" sz="800" b="1" dirty="0" smtClean="0">
                <a:solidFill>
                  <a:schemeClr val="tx1"/>
                </a:solidFill>
                <a:latin typeface="Calibri" panose="020F0502020204030204" pitchFamily="34" charset="0"/>
                <a:cs typeface="Calibri" panose="020F0502020204030204" pitchFamily="34" charset="0"/>
              </a:rPr>
              <a:t>- </a:t>
            </a:r>
            <a:r>
              <a:rPr lang="fr-FR" sz="800" dirty="0" smtClean="0">
                <a:solidFill>
                  <a:schemeClr val="tx1"/>
                </a:solidFill>
                <a:latin typeface="Calibri" panose="020F0502020204030204" pitchFamily="34" charset="0"/>
                <a:cs typeface="Calibri" panose="020F0502020204030204" pitchFamily="34" charset="0"/>
              </a:rPr>
              <a:t>Le </a:t>
            </a:r>
            <a:r>
              <a:rPr lang="fr-FR" sz="800" dirty="0">
                <a:solidFill>
                  <a:schemeClr val="tx1"/>
                </a:solidFill>
                <a:latin typeface="Calibri" panose="020F0502020204030204" pitchFamily="34" charset="0"/>
                <a:cs typeface="Calibri" panose="020F0502020204030204" pitchFamily="34" charset="0"/>
              </a:rPr>
              <a:t>numéro de personne </a:t>
            </a:r>
            <a:r>
              <a:rPr lang="fr-FR" sz="800" dirty="0" smtClean="0">
                <a:solidFill>
                  <a:schemeClr val="tx1"/>
                </a:solidFill>
                <a:latin typeface="Calibri" panose="020F0502020204030204" pitchFamily="34" charset="0"/>
                <a:cs typeface="Calibri" panose="020F0502020204030204" pitchFamily="34" charset="0"/>
              </a:rPr>
              <a:t>MySys </a:t>
            </a:r>
            <a:r>
              <a:rPr lang="fr-FR" sz="800" dirty="0">
                <a:solidFill>
                  <a:schemeClr val="tx1"/>
                </a:solidFill>
                <a:latin typeface="Calibri" panose="020F0502020204030204" pitchFamily="34" charset="0"/>
                <a:cs typeface="Calibri" panose="020F0502020204030204" pitchFamily="34" charset="0"/>
              </a:rPr>
              <a:t>(sans lequel la remontée des informations contrats n’est pas possible</a:t>
            </a:r>
            <a:r>
              <a:rPr lang="fr-FR" sz="800" dirty="0" smtClean="0">
                <a:solidFill>
                  <a:schemeClr val="tx1"/>
                </a:solidFill>
                <a:latin typeface="Calibri" panose="020F0502020204030204" pitchFamily="34" charset="0"/>
                <a:cs typeface="Calibri" panose="020F0502020204030204" pitchFamily="34" charset="0"/>
              </a:rPr>
              <a:t>)</a:t>
            </a:r>
          </a:p>
          <a:p>
            <a:pPr lvl="0"/>
            <a:r>
              <a:rPr lang="fr-FR" sz="800" dirty="0" smtClean="0">
                <a:solidFill>
                  <a:schemeClr val="tx1"/>
                </a:solidFill>
                <a:latin typeface="Calibri" panose="020F0502020204030204" pitchFamily="34" charset="0"/>
                <a:cs typeface="Calibri" panose="020F0502020204030204" pitchFamily="34" charset="0"/>
              </a:rPr>
              <a:t>- Renseigner l’onglet  </a:t>
            </a:r>
            <a:r>
              <a:rPr lang="fr-FR" sz="800" dirty="0">
                <a:solidFill>
                  <a:schemeClr val="tx1"/>
                </a:solidFill>
                <a:latin typeface="Calibri" panose="020F0502020204030204" pitchFamily="34" charset="0"/>
                <a:cs typeface="Calibri" panose="020F0502020204030204" pitchFamily="34" charset="0"/>
              </a:rPr>
              <a:t>« dossier </a:t>
            </a:r>
            <a:r>
              <a:rPr lang="fr-FR" sz="800" dirty="0" smtClean="0">
                <a:solidFill>
                  <a:schemeClr val="tx1"/>
                </a:solidFill>
                <a:latin typeface="Calibri" panose="020F0502020204030204" pitchFamily="34" charset="0"/>
                <a:cs typeface="Calibri" panose="020F0502020204030204" pitchFamily="34" charset="0"/>
              </a:rPr>
              <a:t>» (général – coordonnées – relations)  </a:t>
            </a:r>
            <a:r>
              <a:rPr lang="fr-FR" sz="800" dirty="0">
                <a:solidFill>
                  <a:schemeClr val="tx1"/>
                </a:solidFill>
                <a:latin typeface="Calibri" panose="020F0502020204030204" pitchFamily="34" charset="0"/>
                <a:cs typeface="Calibri" panose="020F0502020204030204" pitchFamily="34" charset="0"/>
              </a:rPr>
              <a:t>et « patrimoine </a:t>
            </a:r>
            <a:r>
              <a:rPr lang="fr-FR" sz="800" dirty="0" smtClean="0">
                <a:solidFill>
                  <a:schemeClr val="tx1"/>
                </a:solidFill>
                <a:latin typeface="Calibri" panose="020F0502020204030204" pitchFamily="34" charset="0"/>
                <a:cs typeface="Calibri" panose="020F0502020204030204" pitchFamily="34" charset="0"/>
              </a:rPr>
              <a:t>» (actif/passif – budget)</a:t>
            </a:r>
            <a:endParaRPr lang="fr-FR" sz="800" dirty="0">
              <a:solidFill>
                <a:schemeClr val="tx1"/>
              </a:solidFill>
              <a:latin typeface="Calibri" panose="020F0502020204030204" pitchFamily="34" charset="0"/>
              <a:cs typeface="Calibri" panose="020F0502020204030204" pitchFamily="34" charset="0"/>
            </a:endParaRPr>
          </a:p>
        </p:txBody>
      </p:sp>
      <p:sp>
        <p:nvSpPr>
          <p:cNvPr id="29" name="Flèche droite 28"/>
          <p:cNvSpPr/>
          <p:nvPr/>
        </p:nvSpPr>
        <p:spPr>
          <a:xfrm rot="5400000">
            <a:off x="2945497" y="7232106"/>
            <a:ext cx="1801515" cy="504056"/>
          </a:xfrm>
          <a:prstGeom prst="rightArrow">
            <a:avLst/>
          </a:prstGeom>
          <a:solidFill>
            <a:srgbClr val="6FA287"/>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i="1" dirty="0" smtClean="0"/>
              <a:t>O2S</a:t>
            </a:r>
            <a:endParaRPr lang="fr-FR" i="1" dirty="0"/>
          </a:p>
        </p:txBody>
      </p:sp>
      <p:sp>
        <p:nvSpPr>
          <p:cNvPr id="36" name="Ellipse 35"/>
          <p:cNvSpPr/>
          <p:nvPr/>
        </p:nvSpPr>
        <p:spPr>
          <a:xfrm>
            <a:off x="1985664" y="7055203"/>
            <a:ext cx="504056" cy="504056"/>
          </a:xfrm>
          <a:prstGeom prst="ellipse">
            <a:avLst/>
          </a:prstGeom>
          <a:ln>
            <a:solidFill>
              <a:srgbClr val="6FA287"/>
            </a:solidFill>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0" anchor="ctr"/>
          <a:lstStyle/>
          <a:p>
            <a:pPr algn="ctr"/>
            <a:r>
              <a:rPr lang="fr-FR" dirty="0"/>
              <a:t>4</a:t>
            </a:r>
          </a:p>
        </p:txBody>
      </p:sp>
      <p:sp>
        <p:nvSpPr>
          <p:cNvPr id="37" name="Rectangle 36"/>
          <p:cNvSpPr/>
          <p:nvPr/>
        </p:nvSpPr>
        <p:spPr>
          <a:xfrm>
            <a:off x="4029014" y="786245"/>
            <a:ext cx="1227313" cy="253916"/>
          </a:xfrm>
          <a:prstGeom prst="rect">
            <a:avLst/>
          </a:prstGeom>
        </p:spPr>
        <p:txBody>
          <a:bodyPr wrap="square" lIns="0" rIns="0">
            <a:spAutoFit/>
          </a:bodyPr>
          <a:lstStyle/>
          <a:p>
            <a:r>
              <a:rPr lang="fr-FR" sz="1050" b="1" dirty="0" smtClean="0">
                <a:solidFill>
                  <a:schemeClr val="accent1"/>
                </a:solidFill>
                <a:latin typeface="Calibri" panose="020F0502020204030204" pitchFamily="34" charset="0"/>
              </a:rPr>
              <a:t>Pré-requis</a:t>
            </a:r>
            <a:endParaRPr lang="fr-FR" sz="1050" b="1" dirty="0">
              <a:solidFill>
                <a:schemeClr val="accent1"/>
              </a:solidFill>
              <a:latin typeface="Calibri" panose="020F0502020204030204" pitchFamily="34" charset="0"/>
            </a:endParaRPr>
          </a:p>
        </p:txBody>
      </p:sp>
      <p:cxnSp>
        <p:nvCxnSpPr>
          <p:cNvPr id="12" name="Connecteur droit 11"/>
          <p:cNvCxnSpPr/>
          <p:nvPr/>
        </p:nvCxnSpPr>
        <p:spPr>
          <a:xfrm flipV="1">
            <a:off x="1052736" y="3541403"/>
            <a:ext cx="5581916" cy="63716"/>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5733256" y="3279002"/>
            <a:ext cx="939681" cy="307777"/>
          </a:xfrm>
          <a:prstGeom prst="rect">
            <a:avLst/>
          </a:prstGeom>
          <a:noFill/>
        </p:spPr>
        <p:txBody>
          <a:bodyPr wrap="none" rtlCol="0">
            <a:spAutoFit/>
          </a:bodyPr>
          <a:lstStyle/>
          <a:p>
            <a:r>
              <a:rPr lang="fr-FR" dirty="0" smtClean="0">
                <a:latin typeface="Calibri" panose="020F0502020204030204" pitchFamily="34" charset="0"/>
                <a:cs typeface="Calibri" panose="020F0502020204030204" pitchFamily="34" charset="0"/>
              </a:rPr>
              <a:t>RDV client</a:t>
            </a:r>
            <a:endParaRPr lang="fr-FR" dirty="0">
              <a:latin typeface="Calibri" panose="020F0502020204030204" pitchFamily="34" charset="0"/>
              <a:cs typeface="Calibri" panose="020F0502020204030204" pitchFamily="34" charset="0"/>
            </a:endParaRPr>
          </a:p>
        </p:txBody>
      </p:sp>
      <p:grpSp>
        <p:nvGrpSpPr>
          <p:cNvPr id="31" name="Groupe 30"/>
          <p:cNvGrpSpPr/>
          <p:nvPr/>
        </p:nvGrpSpPr>
        <p:grpSpPr>
          <a:xfrm>
            <a:off x="4017209" y="2940075"/>
            <a:ext cx="1139983" cy="244249"/>
            <a:chOff x="-2021650" y="5303440"/>
            <a:chExt cx="1139983" cy="244249"/>
          </a:xfrm>
        </p:grpSpPr>
        <p:pic>
          <p:nvPicPr>
            <p:cNvPr id="32" name="Graphique 9" descr="Curseur">
              <a:hlinkClick r:id="rId2" action="ppaction://hlinksldjump"/>
              <a:extLst>
                <a:ext uri="{FF2B5EF4-FFF2-40B4-BE49-F238E27FC236}">
                  <a16:creationId xmlns:a16="http://schemas.microsoft.com/office/drawing/2014/main" id="{69416AC7-75F1-431D-B526-B47281058075}"/>
                </a:ext>
              </a:extLst>
            </p:cNvPr>
            <p:cNvPicPr>
              <a:picLocks noChangeAspect="1"/>
            </p:cNvPicPr>
            <p:nvPr/>
          </p:nvPicPr>
          <p:blipFill>
            <a:blip r:embed="rId3">
              <a:extLst>
                <a:ext uri="{96DAC541-7B7A-43D3-8B79-37D633B846F1}">
                  <asvg:svgBlip xmlns:asvg="http://schemas.microsoft.com/office/drawing/2016/SVG/main" xmlns="" r:embed="rId5"/>
                </a:ext>
              </a:extLst>
            </a:blip>
            <a:stretch>
              <a:fillRect/>
            </a:stretch>
          </p:blipFill>
          <p:spPr>
            <a:xfrm>
              <a:off x="-1125916" y="5303440"/>
              <a:ext cx="244249" cy="244249"/>
            </a:xfrm>
            <a:prstGeom prst="rect">
              <a:avLst/>
            </a:prstGeom>
          </p:spPr>
        </p:pic>
        <p:sp>
          <p:nvSpPr>
            <p:cNvPr id="33" name="ZoneTexte 32">
              <a:hlinkClick r:id="rId2" action="ppaction://hlinksldjump"/>
            </p:cNvPr>
            <p:cNvSpPr txBox="1"/>
            <p:nvPr/>
          </p:nvSpPr>
          <p:spPr>
            <a:xfrm>
              <a:off x="-2021650" y="5310149"/>
              <a:ext cx="910507" cy="230832"/>
            </a:xfrm>
            <a:prstGeom prst="rect">
              <a:avLst/>
            </a:prstGeom>
            <a:noFill/>
          </p:spPr>
          <p:txBody>
            <a:bodyPr wrap="none" lIns="0" rIns="0" rtlCol="0">
              <a:spAutoFit/>
            </a:bodyPr>
            <a:lstStyle/>
            <a:p>
              <a:pPr algn="r"/>
              <a:r>
                <a:rPr lang="fr-FR" sz="900" i="1" u="sng" dirty="0" smtClean="0"/>
                <a:t>Focus slide 10-13</a:t>
              </a:r>
              <a:endParaRPr lang="fr-FR" sz="900" i="1" u="sng" dirty="0"/>
            </a:p>
          </p:txBody>
        </p:sp>
      </p:grpSp>
      <p:cxnSp>
        <p:nvCxnSpPr>
          <p:cNvPr id="34" name="Connecteur droit 33"/>
          <p:cNvCxnSpPr/>
          <p:nvPr/>
        </p:nvCxnSpPr>
        <p:spPr>
          <a:xfrm flipV="1">
            <a:off x="1052736" y="1772453"/>
            <a:ext cx="5581916" cy="63716"/>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28441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lèche droite 28"/>
          <p:cNvSpPr/>
          <p:nvPr/>
        </p:nvSpPr>
        <p:spPr>
          <a:xfrm rot="5400000">
            <a:off x="-346191" y="3940418"/>
            <a:ext cx="8384892" cy="504056"/>
          </a:xfrm>
          <a:prstGeom prst="rightArrow">
            <a:avLst/>
          </a:prstGeom>
          <a:solidFill>
            <a:srgbClr val="6FA287"/>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i="1" dirty="0" smtClean="0"/>
              <a:t>O2S</a:t>
            </a:r>
            <a:endParaRPr lang="fr-FR" i="1" dirty="0"/>
          </a:p>
        </p:txBody>
      </p:sp>
      <p:cxnSp>
        <p:nvCxnSpPr>
          <p:cNvPr id="12" name="Connecteur droit 11"/>
          <p:cNvCxnSpPr>
            <a:stCxn id="24" idx="3"/>
            <a:endCxn id="18" idx="2"/>
          </p:cNvCxnSpPr>
          <p:nvPr/>
        </p:nvCxnSpPr>
        <p:spPr>
          <a:xfrm flipV="1">
            <a:off x="3645024" y="2888616"/>
            <a:ext cx="1504255" cy="4987"/>
          </a:xfrm>
          <a:prstGeom prst="line">
            <a:avLst/>
          </a:prstGeom>
          <a:ln>
            <a:solidFill>
              <a:srgbClr val="6FA287"/>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4029014" y="2328553"/>
            <a:ext cx="1171061" cy="577081"/>
          </a:xfrm>
          <a:prstGeom prst="rect">
            <a:avLst/>
          </a:prstGeom>
        </p:spPr>
        <p:txBody>
          <a:bodyPr wrap="square" lIns="0" rIns="0">
            <a:spAutoFit/>
          </a:bodyPr>
          <a:lstStyle/>
          <a:p>
            <a:r>
              <a:rPr lang="fr-FR" sz="1050" b="1" dirty="0">
                <a:solidFill>
                  <a:srgbClr val="6FA287"/>
                </a:solidFill>
                <a:latin typeface="Calibri" panose="020F0502020204030204" pitchFamily="34" charset="0"/>
              </a:rPr>
              <a:t>Formaliser les caractéristiques du Projet du client </a:t>
            </a:r>
          </a:p>
        </p:txBody>
      </p:sp>
      <p:sp>
        <p:nvSpPr>
          <p:cNvPr id="2" name="Titre 1"/>
          <p:cNvSpPr>
            <a:spLocks noGrp="1"/>
          </p:cNvSpPr>
          <p:nvPr>
            <p:ph type="title"/>
          </p:nvPr>
        </p:nvSpPr>
        <p:spPr/>
        <p:txBody>
          <a:bodyPr/>
          <a:lstStyle/>
          <a:p>
            <a:r>
              <a:rPr lang="fr-FR" dirty="0" smtClean="0"/>
              <a:t>Parcours conseil</a:t>
            </a:r>
            <a:br>
              <a:rPr lang="fr-FR" dirty="0" smtClean="0"/>
            </a:br>
            <a:r>
              <a:rPr lang="fr-FR" dirty="0" smtClean="0"/>
              <a:t>2/3</a:t>
            </a:r>
            <a:endParaRPr lang="fr-FR" dirty="0"/>
          </a:p>
        </p:txBody>
      </p:sp>
      <p:sp>
        <p:nvSpPr>
          <p:cNvPr id="4" name="Espace réservé du texte 3"/>
          <p:cNvSpPr>
            <a:spLocks noGrp="1"/>
          </p:cNvSpPr>
          <p:nvPr>
            <p:ph type="body" sz="quarter" idx="12"/>
          </p:nvPr>
        </p:nvSpPr>
        <p:spPr>
          <a:xfrm>
            <a:off x="188640" y="1547664"/>
            <a:ext cx="1457996" cy="2511579"/>
          </a:xfrm>
        </p:spPr>
        <p:txBody>
          <a:bodyPr/>
          <a:lstStyle/>
          <a:p>
            <a:r>
              <a:rPr lang="fr-FR" dirty="0" smtClean="0"/>
              <a:t>Etapes 6 à 10</a:t>
            </a:r>
            <a:endParaRPr lang="fr-FR" b="1" dirty="0">
              <a:solidFill>
                <a:srgbClr val="C00000"/>
              </a:solidFill>
            </a:endParaRPr>
          </a:p>
        </p:txBody>
      </p:sp>
      <p:sp>
        <p:nvSpPr>
          <p:cNvPr id="18" name="Ellipse 17"/>
          <p:cNvSpPr/>
          <p:nvPr/>
        </p:nvSpPr>
        <p:spPr>
          <a:xfrm>
            <a:off x="5149279" y="2636588"/>
            <a:ext cx="504056" cy="504056"/>
          </a:xfrm>
          <a:prstGeom prst="ellipse">
            <a:avLst/>
          </a:prstGeom>
          <a:ln>
            <a:solidFill>
              <a:srgbClr val="6FA287"/>
            </a:solidFill>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0" anchor="ctr"/>
          <a:lstStyle/>
          <a:p>
            <a:pPr algn="ctr"/>
            <a:r>
              <a:rPr lang="fr-FR" dirty="0" smtClean="0"/>
              <a:t>6</a:t>
            </a:r>
            <a:endParaRPr lang="fr-FR" dirty="0"/>
          </a:p>
        </p:txBody>
      </p:sp>
      <p:sp>
        <p:nvSpPr>
          <p:cNvPr id="24" name="Rectangle 23"/>
          <p:cNvSpPr/>
          <p:nvPr/>
        </p:nvSpPr>
        <p:spPr>
          <a:xfrm>
            <a:off x="959714" y="2601215"/>
            <a:ext cx="2685310" cy="584775"/>
          </a:xfrm>
          <a:prstGeom prst="rect">
            <a:avLst/>
          </a:prstGeom>
          <a:ln>
            <a:solidFill>
              <a:srgbClr val="6FA287"/>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lIns="36000" rIns="36000" rtlCol="0" anchor="ctr">
            <a:spAutoFit/>
          </a:bodyPr>
          <a:lstStyle/>
          <a:p>
            <a:r>
              <a:rPr lang="fr-FR" sz="800" b="1" dirty="0">
                <a:latin typeface="Calibri" panose="020F0502020204030204" pitchFamily="34" charset="0"/>
                <a:cs typeface="Calibri" panose="020F0502020204030204" pitchFamily="34" charset="0"/>
              </a:rPr>
              <a:t>Le banquier privé : </a:t>
            </a:r>
            <a:endParaRPr lang="fr-FR" sz="8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800" dirty="0">
                <a:latin typeface="Calibri" panose="020F0502020204030204" pitchFamily="34" charset="0"/>
                <a:cs typeface="Calibri" panose="020F0502020204030204" pitchFamily="34" charset="0"/>
              </a:rPr>
              <a:t>Renseigne les caractéristiques projet </a:t>
            </a:r>
            <a:r>
              <a:rPr lang="fr-FR" sz="800" dirty="0" smtClean="0">
                <a:latin typeface="Calibri" panose="020F0502020204030204" pitchFamily="34" charset="0"/>
                <a:cs typeface="Calibri" panose="020F0502020204030204" pitchFamily="34" charset="0"/>
              </a:rPr>
              <a:t>qui reprend notamment le profil investisseur du client (résultats du QCF/QR). </a:t>
            </a:r>
            <a:endParaRPr lang="fr-FR" sz="800" dirty="0">
              <a:latin typeface="Calibri" panose="020F0502020204030204" pitchFamily="34" charset="0"/>
              <a:cs typeface="Calibri" panose="020F0502020204030204" pitchFamily="34" charset="0"/>
            </a:endParaRPr>
          </a:p>
        </p:txBody>
      </p:sp>
      <p:sp>
        <p:nvSpPr>
          <p:cNvPr id="46" name="Rectangle 45"/>
          <p:cNvSpPr/>
          <p:nvPr/>
        </p:nvSpPr>
        <p:spPr>
          <a:xfrm>
            <a:off x="2492896" y="988150"/>
            <a:ext cx="1252809" cy="415498"/>
          </a:xfrm>
          <a:prstGeom prst="rect">
            <a:avLst/>
          </a:prstGeom>
        </p:spPr>
        <p:txBody>
          <a:bodyPr wrap="square" lIns="0" rIns="0">
            <a:spAutoFit/>
          </a:bodyPr>
          <a:lstStyle/>
          <a:p>
            <a:r>
              <a:rPr lang="fr-FR" sz="1050" b="1" dirty="0">
                <a:solidFill>
                  <a:srgbClr val="6FA287"/>
                </a:solidFill>
                <a:latin typeface="Calibri" panose="020F0502020204030204" pitchFamily="34" charset="0"/>
              </a:rPr>
              <a:t>Reporter le profil investisseur du client</a:t>
            </a:r>
          </a:p>
        </p:txBody>
      </p:sp>
      <p:cxnSp>
        <p:nvCxnSpPr>
          <p:cNvPr id="47" name="Connecteur droit 46"/>
          <p:cNvCxnSpPr>
            <a:stCxn id="48" idx="6"/>
            <a:endCxn id="49" idx="1"/>
          </p:cNvCxnSpPr>
          <p:nvPr/>
        </p:nvCxnSpPr>
        <p:spPr>
          <a:xfrm>
            <a:off x="2492896" y="1418844"/>
            <a:ext cx="1556182" cy="8964"/>
          </a:xfrm>
          <a:prstGeom prst="line">
            <a:avLst/>
          </a:prstGeom>
          <a:ln>
            <a:solidFill>
              <a:srgbClr val="6FA287"/>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8" name="Ellipse 47"/>
          <p:cNvSpPr/>
          <p:nvPr/>
        </p:nvSpPr>
        <p:spPr>
          <a:xfrm>
            <a:off x="1988840" y="1166816"/>
            <a:ext cx="504056" cy="504056"/>
          </a:xfrm>
          <a:prstGeom prst="ellipse">
            <a:avLst/>
          </a:prstGeom>
          <a:ln>
            <a:solidFill>
              <a:srgbClr val="6FA287"/>
            </a:solidFill>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0" anchor="ctr"/>
          <a:lstStyle/>
          <a:p>
            <a:pPr algn="ctr"/>
            <a:r>
              <a:rPr lang="fr-FR" dirty="0" smtClean="0"/>
              <a:t>5</a:t>
            </a:r>
            <a:endParaRPr lang="fr-FR" dirty="0"/>
          </a:p>
        </p:txBody>
      </p:sp>
      <p:sp>
        <p:nvSpPr>
          <p:cNvPr id="49" name="Rectangle 48"/>
          <p:cNvSpPr/>
          <p:nvPr/>
        </p:nvSpPr>
        <p:spPr>
          <a:xfrm>
            <a:off x="4049078" y="1073865"/>
            <a:ext cx="2618735" cy="707886"/>
          </a:xfrm>
          <a:prstGeom prst="rect">
            <a:avLst/>
          </a:prstGeom>
          <a:ln>
            <a:solidFill>
              <a:srgbClr val="6FA287"/>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lIns="36000" rIns="36000" rtlCol="0" anchor="ctr">
            <a:spAutoFit/>
          </a:bodyPr>
          <a:lstStyle/>
          <a:p>
            <a:pPr algn="ctr"/>
            <a:r>
              <a:rPr lang="fr-FR" sz="800" b="1" dirty="0" smtClean="0">
                <a:solidFill>
                  <a:schemeClr val="tx1"/>
                </a:solidFill>
                <a:latin typeface="Calibri" panose="020F0502020204030204" pitchFamily="34" charset="0"/>
                <a:cs typeface="Calibri" panose="020F0502020204030204" pitchFamily="34" charset="0"/>
              </a:rPr>
              <a:t>ATTENTION </a:t>
            </a:r>
            <a:r>
              <a:rPr lang="fr-FR" sz="800" b="1" dirty="0">
                <a:solidFill>
                  <a:schemeClr val="tx1"/>
                </a:solidFill>
                <a:latin typeface="Calibri" panose="020F0502020204030204" pitchFamily="34" charset="0"/>
                <a:cs typeface="Calibri" panose="020F0502020204030204" pitchFamily="34" charset="0"/>
              </a:rPr>
              <a:t>! </a:t>
            </a:r>
            <a:r>
              <a:rPr lang="fr-FR" sz="800" dirty="0">
                <a:solidFill>
                  <a:schemeClr val="tx1"/>
                </a:solidFill>
                <a:latin typeface="Calibri" panose="020F0502020204030204" pitchFamily="34" charset="0"/>
                <a:cs typeface="Calibri" panose="020F0502020204030204" pitchFamily="34" charset="0"/>
              </a:rPr>
              <a:t>Il ne faut pas utiliser le questionnaire du profil investisseur présent dans O2S. Seul le QCF-QR présent dans </a:t>
            </a:r>
            <a:r>
              <a:rPr lang="fr-FR" sz="800" dirty="0" smtClean="0">
                <a:solidFill>
                  <a:schemeClr val="tx1"/>
                </a:solidFill>
                <a:latin typeface="Calibri" panose="020F0502020204030204" pitchFamily="34" charset="0"/>
                <a:cs typeface="Calibri" panose="020F0502020204030204" pitchFamily="34" charset="0"/>
              </a:rPr>
              <a:t>le SI Groupe est valide</a:t>
            </a:r>
            <a:endParaRPr lang="fr-FR" sz="800" dirty="0">
              <a:solidFill>
                <a:schemeClr val="tx1"/>
              </a:solidFill>
              <a:latin typeface="Calibri" panose="020F0502020204030204" pitchFamily="34" charset="0"/>
              <a:cs typeface="Calibri" panose="020F0502020204030204" pitchFamily="34" charset="0"/>
            </a:endParaRPr>
          </a:p>
          <a:p>
            <a:pPr algn="ctr"/>
            <a:endParaRPr lang="fr-FR" sz="800" b="1" dirty="0">
              <a:solidFill>
                <a:schemeClr val="tx1"/>
              </a:solidFill>
              <a:latin typeface="Calibri" panose="020F0502020204030204" pitchFamily="34" charset="0"/>
              <a:cs typeface="Calibri" panose="020F0502020204030204" pitchFamily="34" charset="0"/>
            </a:endParaRPr>
          </a:p>
          <a:p>
            <a:pPr algn="ctr"/>
            <a:r>
              <a:rPr lang="fr-FR" sz="800" b="1" dirty="0">
                <a:solidFill>
                  <a:schemeClr val="tx1"/>
                </a:solidFill>
                <a:latin typeface="Calibri" panose="020F0502020204030204" pitchFamily="34" charset="0"/>
                <a:cs typeface="Calibri" panose="020F0502020204030204" pitchFamily="34" charset="0"/>
                <a:sym typeface="Wingdings" panose="05000000000000000000" pitchFamily="2" charset="2"/>
              </a:rPr>
              <a:t> Voir slide spécifique QCF / QR</a:t>
            </a:r>
            <a:endParaRPr lang="fr-FR" sz="800" b="1" dirty="0">
              <a:solidFill>
                <a:schemeClr val="tx1"/>
              </a:solidFill>
              <a:latin typeface="Calibri" panose="020F0502020204030204" pitchFamily="34" charset="0"/>
              <a:cs typeface="Calibri" panose="020F0502020204030204" pitchFamily="34" charset="0"/>
            </a:endParaRPr>
          </a:p>
        </p:txBody>
      </p:sp>
      <p:sp>
        <p:nvSpPr>
          <p:cNvPr id="53" name="Rectangle 52"/>
          <p:cNvSpPr/>
          <p:nvPr/>
        </p:nvSpPr>
        <p:spPr>
          <a:xfrm>
            <a:off x="4049078" y="5376025"/>
            <a:ext cx="1300226" cy="415498"/>
          </a:xfrm>
          <a:prstGeom prst="rect">
            <a:avLst/>
          </a:prstGeom>
        </p:spPr>
        <p:txBody>
          <a:bodyPr wrap="square" lIns="0" rIns="0">
            <a:spAutoFit/>
          </a:bodyPr>
          <a:lstStyle/>
          <a:p>
            <a:r>
              <a:rPr lang="fr-FR" sz="1050" b="1" dirty="0" smtClean="0">
                <a:solidFill>
                  <a:srgbClr val="6FA287"/>
                </a:solidFill>
                <a:latin typeface="Calibri" panose="020F0502020204030204" pitchFamily="34" charset="0"/>
              </a:rPr>
              <a:t>Définir l’allocation du projet</a:t>
            </a:r>
            <a:endParaRPr lang="fr-FR" sz="1050" b="1" dirty="0">
              <a:solidFill>
                <a:srgbClr val="6FA287"/>
              </a:solidFill>
              <a:latin typeface="Calibri" panose="020F0502020204030204" pitchFamily="34" charset="0"/>
            </a:endParaRPr>
          </a:p>
        </p:txBody>
      </p:sp>
      <p:sp>
        <p:nvSpPr>
          <p:cNvPr id="54" name="Rectangle 53"/>
          <p:cNvSpPr/>
          <p:nvPr/>
        </p:nvSpPr>
        <p:spPr>
          <a:xfrm>
            <a:off x="2353640" y="3632755"/>
            <a:ext cx="1579416" cy="738664"/>
          </a:xfrm>
          <a:prstGeom prst="rect">
            <a:avLst/>
          </a:prstGeom>
        </p:spPr>
        <p:txBody>
          <a:bodyPr wrap="square" lIns="0" rIns="0">
            <a:spAutoFit/>
          </a:bodyPr>
          <a:lstStyle/>
          <a:p>
            <a:r>
              <a:rPr lang="fr-FR" sz="1050" b="1" dirty="0">
                <a:solidFill>
                  <a:srgbClr val="6FA287"/>
                </a:solidFill>
                <a:latin typeface="Calibri" panose="020F0502020204030204" pitchFamily="34" charset="0"/>
              </a:rPr>
              <a:t>Choisir </a:t>
            </a:r>
            <a:r>
              <a:rPr lang="fr-FR" sz="1050" b="1" dirty="0" smtClean="0">
                <a:solidFill>
                  <a:srgbClr val="6FA287"/>
                </a:solidFill>
                <a:latin typeface="Calibri" panose="020F0502020204030204" pitchFamily="34" charset="0"/>
              </a:rPr>
              <a:t>l’enveloppe existante </a:t>
            </a:r>
            <a:r>
              <a:rPr lang="fr-FR" sz="1050" b="1" dirty="0">
                <a:solidFill>
                  <a:srgbClr val="6FA287"/>
                </a:solidFill>
                <a:latin typeface="Calibri" panose="020F0502020204030204" pitchFamily="34" charset="0"/>
              </a:rPr>
              <a:t>à affecter au projet </a:t>
            </a:r>
            <a:r>
              <a:rPr lang="fr-FR" sz="1050" b="1" dirty="0" smtClean="0">
                <a:solidFill>
                  <a:srgbClr val="6FA287"/>
                </a:solidFill>
                <a:latin typeface="Calibri" panose="020F0502020204030204" pitchFamily="34" charset="0"/>
              </a:rPr>
              <a:t>et/ou en proposer </a:t>
            </a:r>
            <a:r>
              <a:rPr lang="fr-FR" sz="1050" b="1" dirty="0">
                <a:solidFill>
                  <a:srgbClr val="6FA287"/>
                </a:solidFill>
                <a:latin typeface="Calibri" panose="020F0502020204030204" pitchFamily="34" charset="0"/>
              </a:rPr>
              <a:t>une nouvelle enveloppe</a:t>
            </a:r>
          </a:p>
        </p:txBody>
      </p:sp>
      <p:cxnSp>
        <p:nvCxnSpPr>
          <p:cNvPr id="55" name="Connecteur droit 54"/>
          <p:cNvCxnSpPr>
            <a:stCxn id="63" idx="6"/>
            <a:endCxn id="64" idx="1"/>
          </p:cNvCxnSpPr>
          <p:nvPr/>
        </p:nvCxnSpPr>
        <p:spPr>
          <a:xfrm>
            <a:off x="2492896" y="4350335"/>
            <a:ext cx="1556182" cy="5697"/>
          </a:xfrm>
          <a:prstGeom prst="line">
            <a:avLst/>
          </a:prstGeom>
          <a:ln>
            <a:solidFill>
              <a:srgbClr val="6FA287"/>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Connecteur droit 55"/>
          <p:cNvCxnSpPr>
            <a:stCxn id="58" idx="6"/>
            <a:endCxn id="61" idx="1"/>
          </p:cNvCxnSpPr>
          <p:nvPr/>
        </p:nvCxnSpPr>
        <p:spPr>
          <a:xfrm>
            <a:off x="2492896" y="7275142"/>
            <a:ext cx="1556182" cy="0"/>
          </a:xfrm>
          <a:prstGeom prst="line">
            <a:avLst/>
          </a:prstGeom>
          <a:ln>
            <a:solidFill>
              <a:srgbClr val="6FA287"/>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Connecteur droit 56"/>
          <p:cNvCxnSpPr>
            <a:stCxn id="60" idx="3"/>
            <a:endCxn id="59" idx="2"/>
          </p:cNvCxnSpPr>
          <p:nvPr/>
        </p:nvCxnSpPr>
        <p:spPr>
          <a:xfrm flipV="1">
            <a:off x="3640588" y="5806426"/>
            <a:ext cx="1511867" cy="10868"/>
          </a:xfrm>
          <a:prstGeom prst="line">
            <a:avLst/>
          </a:prstGeom>
          <a:ln>
            <a:solidFill>
              <a:srgbClr val="6FA287"/>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8" name="Ellipse 57"/>
          <p:cNvSpPr/>
          <p:nvPr/>
        </p:nvSpPr>
        <p:spPr>
          <a:xfrm>
            <a:off x="1988840" y="7023114"/>
            <a:ext cx="504056" cy="504056"/>
          </a:xfrm>
          <a:prstGeom prst="ellipse">
            <a:avLst/>
          </a:prstGeom>
          <a:ln>
            <a:solidFill>
              <a:srgbClr val="6FA287"/>
            </a:solidFill>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0" anchor="ctr"/>
          <a:lstStyle/>
          <a:p>
            <a:pPr algn="ctr"/>
            <a:r>
              <a:rPr lang="fr-FR" sz="1200" dirty="0" smtClean="0"/>
              <a:t>9</a:t>
            </a:r>
            <a:endParaRPr lang="fr-FR" sz="1200" dirty="0"/>
          </a:p>
        </p:txBody>
      </p:sp>
      <p:sp>
        <p:nvSpPr>
          <p:cNvPr id="59" name="Ellipse 58"/>
          <p:cNvSpPr/>
          <p:nvPr/>
        </p:nvSpPr>
        <p:spPr>
          <a:xfrm>
            <a:off x="5152455" y="5554398"/>
            <a:ext cx="504056" cy="504056"/>
          </a:xfrm>
          <a:prstGeom prst="ellipse">
            <a:avLst/>
          </a:prstGeom>
          <a:ln>
            <a:solidFill>
              <a:srgbClr val="6FA287"/>
            </a:solidFill>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0" anchor="ctr"/>
          <a:lstStyle/>
          <a:p>
            <a:pPr algn="ctr"/>
            <a:r>
              <a:rPr lang="fr-FR" dirty="0"/>
              <a:t>8</a:t>
            </a:r>
          </a:p>
        </p:txBody>
      </p:sp>
      <p:sp>
        <p:nvSpPr>
          <p:cNvPr id="60" name="Rectangle 59"/>
          <p:cNvSpPr/>
          <p:nvPr/>
        </p:nvSpPr>
        <p:spPr>
          <a:xfrm>
            <a:off x="929781" y="5463351"/>
            <a:ext cx="2710807" cy="707886"/>
          </a:xfrm>
          <a:prstGeom prst="rect">
            <a:avLst/>
          </a:prstGeom>
          <a:ln>
            <a:solidFill>
              <a:srgbClr val="6FA287"/>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lIns="36000" rIns="36000" rtlCol="0" anchor="ctr">
            <a:spAutoFit/>
          </a:bodyPr>
          <a:lstStyle/>
          <a:p>
            <a:r>
              <a:rPr lang="fr-FR" sz="800" b="1" dirty="0">
                <a:latin typeface="Calibri" panose="020F0502020204030204" pitchFamily="34" charset="0"/>
                <a:cs typeface="Calibri" panose="020F0502020204030204" pitchFamily="34" charset="0"/>
              </a:rPr>
              <a:t>Le banquier privé : </a:t>
            </a:r>
            <a:endParaRPr lang="fr-FR" sz="8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800" dirty="0" smtClean="0">
                <a:latin typeface="Calibri" panose="020F0502020204030204" pitchFamily="34" charset="0"/>
                <a:cs typeface="Calibri" panose="020F0502020204030204" pitchFamily="34" charset="0"/>
              </a:rPr>
              <a:t>Saisit </a:t>
            </a:r>
            <a:r>
              <a:rPr lang="fr-FR" sz="800" dirty="0">
                <a:latin typeface="Calibri" panose="020F0502020204030204" pitchFamily="34" charset="0"/>
                <a:cs typeface="Calibri" panose="020F0502020204030204" pitchFamily="34" charset="0"/>
              </a:rPr>
              <a:t>l'allocation du projet  : soit en utilisant les portefeuilles modèles, soit manuellement en s'assurant que les instruments sélectionnés sont bien éligibles </a:t>
            </a:r>
            <a:r>
              <a:rPr lang="fr-FR" sz="800" dirty="0" smtClean="0">
                <a:latin typeface="Calibri" panose="020F0502020204030204" pitchFamily="34" charset="0"/>
                <a:cs typeface="Calibri" panose="020F0502020204030204" pitchFamily="34" charset="0"/>
              </a:rPr>
              <a:t>au BOCES du client</a:t>
            </a:r>
            <a:endParaRPr lang="fr-FR" sz="800" dirty="0">
              <a:latin typeface="Calibri" panose="020F0502020204030204" pitchFamily="34" charset="0"/>
              <a:cs typeface="Calibri" panose="020F0502020204030204" pitchFamily="34" charset="0"/>
            </a:endParaRPr>
          </a:p>
        </p:txBody>
      </p:sp>
      <p:sp>
        <p:nvSpPr>
          <p:cNvPr id="61" name="Rectangle 60"/>
          <p:cNvSpPr/>
          <p:nvPr/>
        </p:nvSpPr>
        <p:spPr>
          <a:xfrm>
            <a:off x="4049078" y="6859643"/>
            <a:ext cx="2710807" cy="830997"/>
          </a:xfrm>
          <a:prstGeom prst="rect">
            <a:avLst/>
          </a:prstGeom>
          <a:ln>
            <a:solidFill>
              <a:srgbClr val="6FA287"/>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lIns="36000" rIns="36000" rtlCol="0" anchor="ctr">
            <a:spAutoFit/>
          </a:bodyPr>
          <a:lstStyle/>
          <a:p>
            <a:r>
              <a:rPr lang="fr-FR" sz="800" b="1" dirty="0">
                <a:latin typeface="Calibri" panose="020F0502020204030204" pitchFamily="34" charset="0"/>
                <a:cs typeface="Calibri" panose="020F0502020204030204" pitchFamily="34" charset="0"/>
              </a:rPr>
              <a:t>Le banquier privé : </a:t>
            </a:r>
            <a:endParaRPr lang="fr-FR" sz="8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800" dirty="0" smtClean="0">
                <a:latin typeface="Calibri" panose="020F0502020204030204" pitchFamily="34" charset="0"/>
                <a:cs typeface="Calibri" panose="020F0502020204030204" pitchFamily="34" charset="0"/>
              </a:rPr>
              <a:t>Dans le cas d’une allocation libre, vérifie que le contrôle réalisé par l’outil est conforme au profil du client </a:t>
            </a:r>
            <a:r>
              <a:rPr lang="fr-FR" sz="800" dirty="0">
                <a:latin typeface="Calibri" panose="020F0502020204030204" pitchFamily="34" charset="0"/>
                <a:cs typeface="Calibri" panose="020F0502020204030204" pitchFamily="34" charset="0"/>
              </a:rPr>
              <a:t>pour son </a:t>
            </a:r>
            <a:r>
              <a:rPr lang="fr-FR" sz="800" dirty="0" smtClean="0">
                <a:latin typeface="Calibri" panose="020F0502020204030204" pitchFamily="34" charset="0"/>
                <a:cs typeface="Calibri" panose="020F0502020204030204" pitchFamily="34" charset="0"/>
              </a:rPr>
              <a:t>projet.</a:t>
            </a:r>
          </a:p>
          <a:p>
            <a:r>
              <a:rPr lang="fr-FR" sz="800" dirty="0" smtClean="0">
                <a:latin typeface="Calibri" panose="020F0502020204030204" pitchFamily="34" charset="0"/>
                <a:cs typeface="Calibri" panose="020F0502020204030204" pitchFamily="34" charset="0"/>
              </a:rPr>
              <a:t>Des </a:t>
            </a:r>
            <a:r>
              <a:rPr lang="fr-FR" sz="800" dirty="0">
                <a:latin typeface="Calibri" panose="020F0502020204030204" pitchFamily="34" charset="0"/>
                <a:cs typeface="Calibri" panose="020F0502020204030204" pitchFamily="34" charset="0"/>
              </a:rPr>
              <a:t>portefeuilles modèles créés par NIM sont </a:t>
            </a:r>
            <a:r>
              <a:rPr lang="fr-FR" sz="800" dirty="0" smtClean="0">
                <a:latin typeface="Calibri" panose="020F0502020204030204" pitchFamily="34" charset="0"/>
                <a:cs typeface="Calibri" panose="020F0502020204030204" pitchFamily="34" charset="0"/>
              </a:rPr>
              <a:t>disponibles </a:t>
            </a:r>
            <a:r>
              <a:rPr lang="fr-FR" sz="800" dirty="0">
                <a:latin typeface="Calibri" panose="020F0502020204030204" pitchFamily="34" charset="0"/>
                <a:cs typeface="Calibri" panose="020F0502020204030204" pitchFamily="34" charset="0"/>
              </a:rPr>
              <a:t>dans </a:t>
            </a:r>
            <a:r>
              <a:rPr lang="fr-FR" sz="800" dirty="0" smtClean="0">
                <a:latin typeface="Calibri" panose="020F0502020204030204" pitchFamily="34" charset="0"/>
                <a:cs typeface="Calibri" panose="020F0502020204030204" pitchFamily="34" charset="0"/>
              </a:rPr>
              <a:t>O2S, ils correspondent aux profils de risques</a:t>
            </a:r>
            <a:endParaRPr lang="fr-FR" sz="800" dirty="0">
              <a:latin typeface="Calibri" panose="020F0502020204030204" pitchFamily="34" charset="0"/>
              <a:cs typeface="Calibri" panose="020F0502020204030204" pitchFamily="34" charset="0"/>
            </a:endParaRPr>
          </a:p>
        </p:txBody>
      </p:sp>
      <p:sp>
        <p:nvSpPr>
          <p:cNvPr id="62" name="Rectangle 61"/>
          <p:cNvSpPr/>
          <p:nvPr/>
        </p:nvSpPr>
        <p:spPr>
          <a:xfrm>
            <a:off x="2492895" y="6695784"/>
            <a:ext cx="1156812" cy="577081"/>
          </a:xfrm>
          <a:prstGeom prst="rect">
            <a:avLst/>
          </a:prstGeom>
        </p:spPr>
        <p:txBody>
          <a:bodyPr wrap="square" lIns="0" rIns="0">
            <a:spAutoFit/>
          </a:bodyPr>
          <a:lstStyle/>
          <a:p>
            <a:r>
              <a:rPr lang="fr-FR" sz="1050" b="1" dirty="0" smtClean="0">
                <a:solidFill>
                  <a:srgbClr val="6FA287"/>
                </a:solidFill>
                <a:latin typeface="Calibri" panose="020F0502020204030204" pitchFamily="34" charset="0"/>
              </a:rPr>
              <a:t>Vérifier </a:t>
            </a:r>
            <a:r>
              <a:rPr lang="fr-FR" sz="1050" b="1" dirty="0">
                <a:solidFill>
                  <a:srgbClr val="6FA287"/>
                </a:solidFill>
                <a:latin typeface="Calibri" panose="020F0502020204030204" pitchFamily="34" charset="0"/>
              </a:rPr>
              <a:t>l’adéquation de la simulation financière 	</a:t>
            </a:r>
          </a:p>
        </p:txBody>
      </p:sp>
      <p:sp>
        <p:nvSpPr>
          <p:cNvPr id="63" name="Ellipse 62"/>
          <p:cNvSpPr/>
          <p:nvPr/>
        </p:nvSpPr>
        <p:spPr>
          <a:xfrm>
            <a:off x="1988840" y="4098307"/>
            <a:ext cx="504056" cy="504056"/>
          </a:xfrm>
          <a:prstGeom prst="ellipse">
            <a:avLst/>
          </a:prstGeom>
          <a:ln>
            <a:solidFill>
              <a:srgbClr val="6FA287"/>
            </a:solidFill>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0" anchor="ctr"/>
          <a:lstStyle/>
          <a:p>
            <a:pPr algn="ctr"/>
            <a:r>
              <a:rPr lang="fr-FR" dirty="0" smtClean="0"/>
              <a:t>7</a:t>
            </a:r>
            <a:endParaRPr lang="fr-FR" dirty="0"/>
          </a:p>
        </p:txBody>
      </p:sp>
      <p:sp>
        <p:nvSpPr>
          <p:cNvPr id="64" name="Rectangle 63"/>
          <p:cNvSpPr/>
          <p:nvPr/>
        </p:nvSpPr>
        <p:spPr>
          <a:xfrm>
            <a:off x="4049078" y="3694312"/>
            <a:ext cx="2710807" cy="1323439"/>
          </a:xfrm>
          <a:prstGeom prst="rect">
            <a:avLst/>
          </a:prstGeom>
          <a:ln>
            <a:solidFill>
              <a:srgbClr val="6FA287"/>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lIns="36000" rIns="36000" rtlCol="0" anchor="ctr">
            <a:spAutoFit/>
          </a:bodyPr>
          <a:lstStyle/>
          <a:p>
            <a:r>
              <a:rPr lang="fr-FR" sz="800" b="1" dirty="0">
                <a:latin typeface="Calibri" panose="020F0502020204030204" pitchFamily="34" charset="0"/>
                <a:cs typeface="Calibri" panose="020F0502020204030204" pitchFamily="34" charset="0"/>
              </a:rPr>
              <a:t>Le banquier privé </a:t>
            </a:r>
            <a:r>
              <a:rPr lang="fr-FR" sz="800" b="1" dirty="0" smtClean="0">
                <a:latin typeface="Calibri" panose="020F0502020204030204" pitchFamily="34" charset="0"/>
                <a:cs typeface="Calibri" panose="020F0502020204030204" pitchFamily="34" charset="0"/>
              </a:rPr>
              <a:t>:</a:t>
            </a:r>
            <a:endParaRPr lang="fr-FR" sz="8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800" dirty="0">
                <a:latin typeface="Calibri" panose="020F0502020204030204" pitchFamily="34" charset="0"/>
                <a:cs typeface="Calibri" panose="020F0502020204030204" pitchFamily="34" charset="0"/>
              </a:rPr>
              <a:t>Peut sélectionner un contrat existant dans sa globalité ou certains fonds </a:t>
            </a:r>
            <a:r>
              <a:rPr lang="fr-FR" sz="800" dirty="0">
                <a:solidFill>
                  <a:schemeClr val="tx1"/>
                </a:solidFill>
                <a:latin typeface="Calibri" panose="020F0502020204030204" pitchFamily="34" charset="0"/>
                <a:cs typeface="Calibri" panose="020F0502020204030204" pitchFamily="34" charset="0"/>
              </a:rPr>
              <a:t>de l’allocation existante qu’il pourra, s’il le souhaite, arbitrer </a:t>
            </a:r>
            <a:r>
              <a:rPr lang="fr-FR" sz="800" dirty="0" smtClean="0">
                <a:solidFill>
                  <a:schemeClr val="tx1"/>
                </a:solidFill>
                <a:latin typeface="Calibri" panose="020F0502020204030204" pitchFamily="34" charset="0"/>
                <a:cs typeface="Calibri" panose="020F0502020204030204" pitchFamily="34" charset="0"/>
              </a:rPr>
              <a:t>(onglet « transaction »)</a:t>
            </a:r>
            <a:endParaRPr lang="fr-FR" sz="800" dirty="0">
              <a:solidFill>
                <a:schemeClr val="tx1"/>
              </a:solidFill>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800" dirty="0">
                <a:solidFill>
                  <a:schemeClr val="tx1"/>
                </a:solidFill>
                <a:latin typeface="Calibri" panose="020F0502020204030204" pitchFamily="34" charset="0"/>
                <a:cs typeface="Calibri" panose="020F0502020204030204" pitchFamily="34" charset="0"/>
              </a:rPr>
              <a:t>Et/ou peut [recommander un nouveau compte</a:t>
            </a:r>
            <a:r>
              <a:rPr lang="fr-FR" sz="800" dirty="0" smtClean="0">
                <a:solidFill>
                  <a:schemeClr val="tx1"/>
                </a:solidFill>
                <a:latin typeface="Calibri" panose="020F0502020204030204" pitchFamily="34" charset="0"/>
                <a:cs typeface="Calibri" panose="020F0502020204030204" pitchFamily="34" charset="0"/>
              </a:rPr>
              <a:t>] (onglet « compte »)]</a:t>
            </a:r>
          </a:p>
          <a:p>
            <a:pPr marL="171450" indent="-171450">
              <a:buFont typeface="Arial" panose="020B0604020202020204" pitchFamily="34" charset="0"/>
              <a:buChar char="•"/>
            </a:pPr>
            <a:r>
              <a:rPr lang="fr-FR" sz="800" dirty="0">
                <a:solidFill>
                  <a:schemeClr val="tx1"/>
                </a:solidFill>
                <a:latin typeface="Calibri" panose="020F0502020204030204" pitchFamily="34" charset="0"/>
                <a:cs typeface="Calibri" panose="020F0502020204030204" pitchFamily="34" charset="0"/>
              </a:rPr>
              <a:t>Dans le cas de la proposition d’un nouveau contrat, le banquier privé doit mettre à disposition dès ce stade le DIC du contrat proposé </a:t>
            </a:r>
            <a:endParaRPr lang="fr-FR" sz="800" dirty="0" smtClean="0">
              <a:solidFill>
                <a:schemeClr val="tx1"/>
              </a:solidFill>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endParaRPr lang="fr-FR" sz="800" dirty="0">
              <a:solidFill>
                <a:schemeClr val="tx1"/>
              </a:solidFill>
              <a:latin typeface="Calibri" panose="020F0502020204030204" pitchFamily="34" charset="0"/>
              <a:cs typeface="Calibri" panose="020F0502020204030204" pitchFamily="34" charset="0"/>
            </a:endParaRPr>
          </a:p>
        </p:txBody>
      </p:sp>
      <p:grpSp>
        <p:nvGrpSpPr>
          <p:cNvPr id="88" name="Groupe 87"/>
          <p:cNvGrpSpPr/>
          <p:nvPr/>
        </p:nvGrpSpPr>
        <p:grpSpPr>
          <a:xfrm>
            <a:off x="4078598" y="2940075"/>
            <a:ext cx="973269" cy="244249"/>
            <a:chOff x="-1854936" y="5303440"/>
            <a:chExt cx="973269" cy="244249"/>
          </a:xfrm>
        </p:grpSpPr>
        <p:pic>
          <p:nvPicPr>
            <p:cNvPr id="87" name="Graphique 9" descr="Curseur">
              <a:hlinkClick r:id="rId2" action="ppaction://hlinksldjump"/>
              <a:extLst>
                <a:ext uri="{FF2B5EF4-FFF2-40B4-BE49-F238E27FC236}">
                  <a16:creationId xmlns:a16="http://schemas.microsoft.com/office/drawing/2014/main" id="{69416AC7-75F1-431D-B526-B4728105807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125916" y="5303440"/>
              <a:ext cx="244249" cy="244249"/>
            </a:xfrm>
            <a:prstGeom prst="rect">
              <a:avLst/>
            </a:prstGeom>
          </p:spPr>
        </p:pic>
        <p:sp>
          <p:nvSpPr>
            <p:cNvPr id="86" name="ZoneTexte 85">
              <a:hlinkClick r:id="rId2" action="ppaction://hlinksldjump"/>
            </p:cNvPr>
            <p:cNvSpPr txBox="1"/>
            <p:nvPr/>
          </p:nvSpPr>
          <p:spPr>
            <a:xfrm>
              <a:off x="-1854936" y="5310149"/>
              <a:ext cx="743793" cy="230832"/>
            </a:xfrm>
            <a:prstGeom prst="rect">
              <a:avLst/>
            </a:prstGeom>
            <a:noFill/>
          </p:spPr>
          <p:txBody>
            <a:bodyPr wrap="none" lIns="0" rIns="0" rtlCol="0">
              <a:spAutoFit/>
            </a:bodyPr>
            <a:lstStyle/>
            <a:p>
              <a:pPr algn="r"/>
              <a:r>
                <a:rPr lang="fr-FR" sz="900" i="1" u="sng" dirty="0" smtClean="0"/>
                <a:t>Focus slide 17</a:t>
              </a:r>
              <a:endParaRPr lang="fr-FR" sz="900" i="1" u="sng" dirty="0"/>
            </a:p>
          </p:txBody>
        </p:sp>
      </p:grpSp>
      <p:grpSp>
        <p:nvGrpSpPr>
          <p:cNvPr id="90" name="Groupe 89"/>
          <p:cNvGrpSpPr/>
          <p:nvPr/>
        </p:nvGrpSpPr>
        <p:grpSpPr>
          <a:xfrm>
            <a:off x="2510030" y="4389125"/>
            <a:ext cx="973269" cy="244249"/>
            <a:chOff x="-1854936" y="5303440"/>
            <a:chExt cx="973269" cy="244249"/>
          </a:xfrm>
        </p:grpSpPr>
        <p:pic>
          <p:nvPicPr>
            <p:cNvPr id="91" name="Graphique 9" descr="Curseur">
              <a:hlinkClick r:id="rId2" action="ppaction://hlinksldjump"/>
              <a:extLst>
                <a:ext uri="{FF2B5EF4-FFF2-40B4-BE49-F238E27FC236}">
                  <a16:creationId xmlns:a16="http://schemas.microsoft.com/office/drawing/2014/main" id="{69416AC7-75F1-431D-B526-B4728105807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125916" y="5303440"/>
              <a:ext cx="244249" cy="244249"/>
            </a:xfrm>
            <a:prstGeom prst="rect">
              <a:avLst/>
            </a:prstGeom>
          </p:spPr>
        </p:pic>
        <p:sp>
          <p:nvSpPr>
            <p:cNvPr id="92" name="ZoneTexte 91">
              <a:hlinkClick r:id="rId2" action="ppaction://hlinksldjump"/>
            </p:cNvPr>
            <p:cNvSpPr txBox="1"/>
            <p:nvPr/>
          </p:nvSpPr>
          <p:spPr>
            <a:xfrm>
              <a:off x="-1854936" y="5310149"/>
              <a:ext cx="743793" cy="230832"/>
            </a:xfrm>
            <a:prstGeom prst="rect">
              <a:avLst/>
            </a:prstGeom>
            <a:noFill/>
          </p:spPr>
          <p:txBody>
            <a:bodyPr wrap="none" lIns="0" rIns="0" rtlCol="0">
              <a:spAutoFit/>
            </a:bodyPr>
            <a:lstStyle/>
            <a:p>
              <a:pPr algn="r"/>
              <a:r>
                <a:rPr lang="fr-FR" sz="900" i="1" u="sng" dirty="0" smtClean="0"/>
                <a:t>Focus slide 17</a:t>
              </a:r>
              <a:endParaRPr lang="fr-FR" sz="900" i="1" u="sng" dirty="0"/>
            </a:p>
          </p:txBody>
        </p:sp>
      </p:grpSp>
      <p:grpSp>
        <p:nvGrpSpPr>
          <p:cNvPr id="93" name="Groupe 92"/>
          <p:cNvGrpSpPr/>
          <p:nvPr/>
        </p:nvGrpSpPr>
        <p:grpSpPr>
          <a:xfrm>
            <a:off x="4127909" y="5858615"/>
            <a:ext cx="973269" cy="244249"/>
            <a:chOff x="-1854936" y="5303440"/>
            <a:chExt cx="973269" cy="244249"/>
          </a:xfrm>
        </p:grpSpPr>
        <p:pic>
          <p:nvPicPr>
            <p:cNvPr id="94" name="Graphique 9" descr="Curseur">
              <a:hlinkClick r:id="rId5" action="ppaction://hlinksldjump"/>
              <a:extLst>
                <a:ext uri="{FF2B5EF4-FFF2-40B4-BE49-F238E27FC236}">
                  <a16:creationId xmlns:a16="http://schemas.microsoft.com/office/drawing/2014/main" id="{69416AC7-75F1-431D-B526-B4728105807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125916" y="5303440"/>
              <a:ext cx="244249" cy="244249"/>
            </a:xfrm>
            <a:prstGeom prst="rect">
              <a:avLst/>
            </a:prstGeom>
          </p:spPr>
        </p:pic>
        <p:sp>
          <p:nvSpPr>
            <p:cNvPr id="95" name="ZoneTexte 94">
              <a:hlinkClick r:id="rId5" action="ppaction://hlinksldjump"/>
            </p:cNvPr>
            <p:cNvSpPr txBox="1"/>
            <p:nvPr/>
          </p:nvSpPr>
          <p:spPr>
            <a:xfrm>
              <a:off x="-1854936" y="5310149"/>
              <a:ext cx="743793" cy="230832"/>
            </a:xfrm>
            <a:prstGeom prst="rect">
              <a:avLst/>
            </a:prstGeom>
            <a:noFill/>
          </p:spPr>
          <p:txBody>
            <a:bodyPr wrap="none" lIns="0" rIns="0" rtlCol="0">
              <a:spAutoFit/>
            </a:bodyPr>
            <a:lstStyle/>
            <a:p>
              <a:pPr algn="r"/>
              <a:r>
                <a:rPr lang="fr-FR" sz="900" i="1" u="sng" dirty="0" smtClean="0"/>
                <a:t>Focus slide 19</a:t>
              </a:r>
              <a:endParaRPr lang="fr-FR" sz="900" i="1" u="sng" dirty="0"/>
            </a:p>
          </p:txBody>
        </p:sp>
      </p:grpSp>
      <p:grpSp>
        <p:nvGrpSpPr>
          <p:cNvPr id="96" name="Groupe 95"/>
          <p:cNvGrpSpPr/>
          <p:nvPr/>
        </p:nvGrpSpPr>
        <p:grpSpPr>
          <a:xfrm>
            <a:off x="2510030" y="7316213"/>
            <a:ext cx="973269" cy="244249"/>
            <a:chOff x="-1854936" y="5303440"/>
            <a:chExt cx="973269" cy="244249"/>
          </a:xfrm>
        </p:grpSpPr>
        <p:pic>
          <p:nvPicPr>
            <p:cNvPr id="97" name="Graphique 9" descr="Curseur">
              <a:hlinkClick r:id="rId5" action="ppaction://hlinksldjump"/>
              <a:extLst>
                <a:ext uri="{FF2B5EF4-FFF2-40B4-BE49-F238E27FC236}">
                  <a16:creationId xmlns:a16="http://schemas.microsoft.com/office/drawing/2014/main" id="{69416AC7-75F1-431D-B526-B4728105807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125916" y="5303440"/>
              <a:ext cx="244249" cy="244249"/>
            </a:xfrm>
            <a:prstGeom prst="rect">
              <a:avLst/>
            </a:prstGeom>
          </p:spPr>
        </p:pic>
        <p:sp>
          <p:nvSpPr>
            <p:cNvPr id="98" name="ZoneTexte 97">
              <a:hlinkClick r:id="rId5" action="ppaction://hlinksldjump"/>
            </p:cNvPr>
            <p:cNvSpPr txBox="1"/>
            <p:nvPr/>
          </p:nvSpPr>
          <p:spPr>
            <a:xfrm>
              <a:off x="-1854936" y="5310149"/>
              <a:ext cx="743793" cy="230832"/>
            </a:xfrm>
            <a:prstGeom prst="rect">
              <a:avLst/>
            </a:prstGeom>
            <a:noFill/>
          </p:spPr>
          <p:txBody>
            <a:bodyPr wrap="none" lIns="0" rIns="0" rtlCol="0">
              <a:spAutoFit/>
            </a:bodyPr>
            <a:lstStyle/>
            <a:p>
              <a:pPr algn="r"/>
              <a:r>
                <a:rPr lang="fr-FR" sz="900" i="1" u="sng" dirty="0" smtClean="0"/>
                <a:t>Focus slide 19</a:t>
              </a:r>
              <a:endParaRPr lang="fr-FR" sz="900" i="1" u="sng" dirty="0"/>
            </a:p>
          </p:txBody>
        </p:sp>
      </p:grpSp>
      <p:grpSp>
        <p:nvGrpSpPr>
          <p:cNvPr id="38" name="Groupe 37"/>
          <p:cNvGrpSpPr/>
          <p:nvPr/>
        </p:nvGrpSpPr>
        <p:grpSpPr>
          <a:xfrm>
            <a:off x="2509724" y="1539721"/>
            <a:ext cx="1139983" cy="244249"/>
            <a:chOff x="-2021650" y="5303440"/>
            <a:chExt cx="1139983" cy="244249"/>
          </a:xfrm>
        </p:grpSpPr>
        <p:pic>
          <p:nvPicPr>
            <p:cNvPr id="39" name="Graphique 9" descr="Curseur">
              <a:hlinkClick r:id="rId2" action="ppaction://hlinksldjump"/>
              <a:extLst>
                <a:ext uri="{FF2B5EF4-FFF2-40B4-BE49-F238E27FC236}">
                  <a16:creationId xmlns:a16="http://schemas.microsoft.com/office/drawing/2014/main" id="{69416AC7-75F1-431D-B526-B4728105807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125916" y="5303440"/>
              <a:ext cx="244249" cy="244249"/>
            </a:xfrm>
            <a:prstGeom prst="rect">
              <a:avLst/>
            </a:prstGeom>
          </p:spPr>
        </p:pic>
        <p:sp>
          <p:nvSpPr>
            <p:cNvPr id="40" name="ZoneTexte 39">
              <a:hlinkClick r:id="rId2" action="ppaction://hlinksldjump"/>
            </p:cNvPr>
            <p:cNvSpPr txBox="1"/>
            <p:nvPr/>
          </p:nvSpPr>
          <p:spPr>
            <a:xfrm>
              <a:off x="-2021650" y="5310149"/>
              <a:ext cx="910507" cy="230832"/>
            </a:xfrm>
            <a:prstGeom prst="rect">
              <a:avLst/>
            </a:prstGeom>
            <a:noFill/>
          </p:spPr>
          <p:txBody>
            <a:bodyPr wrap="none" lIns="0" rIns="0" rtlCol="0">
              <a:spAutoFit/>
            </a:bodyPr>
            <a:lstStyle/>
            <a:p>
              <a:pPr algn="r"/>
              <a:r>
                <a:rPr lang="fr-FR" sz="900" i="1" u="sng" dirty="0" smtClean="0"/>
                <a:t>Focus slide 14-15</a:t>
              </a:r>
              <a:endParaRPr lang="fr-FR" sz="900" i="1" u="sng" dirty="0"/>
            </a:p>
          </p:txBody>
        </p:sp>
      </p:grpSp>
    </p:spTree>
    <p:extLst>
      <p:ext uri="{BB962C8B-B14F-4D97-AF65-F5344CB8AC3E}">
        <p14:creationId xmlns:p14="http://schemas.microsoft.com/office/powerpoint/2010/main" val="17181940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Parcours conseil</a:t>
            </a:r>
            <a:br>
              <a:rPr lang="fr-FR" dirty="0" smtClean="0"/>
            </a:br>
            <a:r>
              <a:rPr lang="fr-FR" dirty="0" smtClean="0"/>
              <a:t>3/3</a:t>
            </a:r>
            <a:endParaRPr lang="fr-FR" dirty="0"/>
          </a:p>
        </p:txBody>
      </p:sp>
      <p:cxnSp>
        <p:nvCxnSpPr>
          <p:cNvPr id="9" name="Connecteur droit 8"/>
          <p:cNvCxnSpPr>
            <a:stCxn id="15" idx="6"/>
            <a:endCxn id="25" idx="1"/>
          </p:cNvCxnSpPr>
          <p:nvPr/>
        </p:nvCxnSpPr>
        <p:spPr>
          <a:xfrm>
            <a:off x="2492896" y="4317213"/>
            <a:ext cx="1556182" cy="2"/>
          </a:xfrm>
          <a:prstGeom prst="line">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Connecteur droit 10"/>
          <p:cNvCxnSpPr>
            <a:stCxn id="22" idx="3"/>
            <a:endCxn id="17" idx="2"/>
          </p:cNvCxnSpPr>
          <p:nvPr/>
        </p:nvCxnSpPr>
        <p:spPr>
          <a:xfrm>
            <a:off x="3640588" y="2743638"/>
            <a:ext cx="1577594" cy="8467"/>
          </a:xfrm>
          <a:prstGeom prst="line">
            <a:avLst/>
          </a:prstGeom>
          <a:ln>
            <a:solidFill>
              <a:srgbClr val="6FA287"/>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Connecteur droit 11"/>
          <p:cNvCxnSpPr>
            <a:stCxn id="23" idx="3"/>
            <a:endCxn id="18" idx="2"/>
          </p:cNvCxnSpPr>
          <p:nvPr/>
        </p:nvCxnSpPr>
        <p:spPr>
          <a:xfrm>
            <a:off x="3640588" y="5826719"/>
            <a:ext cx="1511867" cy="2"/>
          </a:xfrm>
          <a:prstGeom prst="line">
            <a:avLst/>
          </a:prstGeom>
          <a:ln>
            <a:solidFill>
              <a:schemeClr val="accent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Ellipse 14"/>
          <p:cNvSpPr/>
          <p:nvPr/>
        </p:nvSpPr>
        <p:spPr>
          <a:xfrm>
            <a:off x="1988840" y="4065185"/>
            <a:ext cx="504056" cy="504056"/>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1200" dirty="0" smtClean="0"/>
              <a:t>12</a:t>
            </a:r>
            <a:endParaRPr lang="fr-FR" sz="1200" dirty="0"/>
          </a:p>
        </p:txBody>
      </p:sp>
      <p:sp>
        <p:nvSpPr>
          <p:cNvPr id="17" name="Ellipse 16"/>
          <p:cNvSpPr/>
          <p:nvPr/>
        </p:nvSpPr>
        <p:spPr>
          <a:xfrm>
            <a:off x="5218182" y="2500077"/>
            <a:ext cx="504056" cy="504056"/>
          </a:xfrm>
          <a:prstGeom prst="ellipse">
            <a:avLst/>
          </a:prstGeom>
          <a:ln>
            <a:solidFill>
              <a:srgbClr val="6FA287"/>
            </a:solidFill>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0" anchor="ctr"/>
          <a:lstStyle/>
          <a:p>
            <a:pPr algn="ctr"/>
            <a:r>
              <a:rPr lang="fr-FR" sz="1200" dirty="0" smtClean="0"/>
              <a:t>11</a:t>
            </a:r>
            <a:endParaRPr lang="fr-FR" sz="1200" dirty="0"/>
          </a:p>
        </p:txBody>
      </p:sp>
      <p:sp>
        <p:nvSpPr>
          <p:cNvPr id="18" name="Ellipse 17"/>
          <p:cNvSpPr/>
          <p:nvPr/>
        </p:nvSpPr>
        <p:spPr>
          <a:xfrm>
            <a:off x="5152455" y="5574693"/>
            <a:ext cx="504056" cy="504056"/>
          </a:xfrm>
          <a:prstGeom prst="ellipse">
            <a:avLst/>
          </a:prstGeom>
          <a:ln>
            <a:solidFill>
              <a:schemeClr val="accent1"/>
            </a:solidFill>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0" anchor="ctr"/>
          <a:lstStyle/>
          <a:p>
            <a:pPr algn="ctr"/>
            <a:r>
              <a:rPr lang="fr-FR" sz="1200" dirty="0" smtClean="0"/>
              <a:t>13</a:t>
            </a:r>
            <a:endParaRPr lang="fr-FR" sz="1200" dirty="0"/>
          </a:p>
        </p:txBody>
      </p:sp>
      <p:cxnSp>
        <p:nvCxnSpPr>
          <p:cNvPr id="19" name="Connecteur droit 18"/>
          <p:cNvCxnSpPr>
            <a:stCxn id="20" idx="6"/>
            <a:endCxn id="26" idx="1"/>
          </p:cNvCxnSpPr>
          <p:nvPr/>
        </p:nvCxnSpPr>
        <p:spPr>
          <a:xfrm>
            <a:off x="2492896" y="7737690"/>
            <a:ext cx="1556182" cy="4"/>
          </a:xfrm>
          <a:prstGeom prst="line">
            <a:avLst/>
          </a:prstGeom>
          <a:ln>
            <a:solidFill>
              <a:srgbClr val="6FA287"/>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Ellipse 19"/>
          <p:cNvSpPr/>
          <p:nvPr/>
        </p:nvSpPr>
        <p:spPr>
          <a:xfrm>
            <a:off x="1988840" y="7485662"/>
            <a:ext cx="504056" cy="504056"/>
          </a:xfrm>
          <a:prstGeom prst="ellipse">
            <a:avLst/>
          </a:prstGeom>
          <a:ln>
            <a:solidFill>
              <a:srgbClr val="6FA287"/>
            </a:solidFill>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0" anchor="ctr"/>
          <a:lstStyle/>
          <a:p>
            <a:pPr algn="ctr"/>
            <a:r>
              <a:rPr lang="fr-FR" sz="1200" dirty="0" smtClean="0"/>
              <a:t>14</a:t>
            </a:r>
            <a:endParaRPr lang="fr-FR" sz="1200" dirty="0"/>
          </a:p>
        </p:txBody>
      </p:sp>
      <p:sp>
        <p:nvSpPr>
          <p:cNvPr id="22" name="Rectangle 21"/>
          <p:cNvSpPr/>
          <p:nvPr/>
        </p:nvSpPr>
        <p:spPr>
          <a:xfrm>
            <a:off x="929781" y="1835697"/>
            <a:ext cx="2710807" cy="1815882"/>
          </a:xfrm>
          <a:prstGeom prst="rect">
            <a:avLst/>
          </a:prstGeom>
          <a:ln>
            <a:solidFill>
              <a:srgbClr val="6FA287"/>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lIns="36000" rIns="36000" rtlCol="0" anchor="ctr">
            <a:spAutoFit/>
          </a:bodyPr>
          <a:lstStyle/>
          <a:p>
            <a:r>
              <a:rPr lang="fr-FR" sz="800" b="1" dirty="0">
                <a:latin typeface="Calibri" panose="020F0502020204030204" pitchFamily="34" charset="0"/>
                <a:cs typeface="Calibri" panose="020F0502020204030204" pitchFamily="34" charset="0"/>
              </a:rPr>
              <a:t>Le banquier privé doit : </a:t>
            </a:r>
            <a:endParaRPr lang="fr-FR" sz="8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800" dirty="0">
                <a:latin typeface="Calibri" panose="020F0502020204030204" pitchFamily="34" charset="0"/>
                <a:cs typeface="Calibri" panose="020F0502020204030204" pitchFamily="34" charset="0"/>
              </a:rPr>
              <a:t>Editer en 2 exemplaires </a:t>
            </a:r>
            <a:r>
              <a:rPr lang="fr-FR" sz="800" dirty="0">
                <a:solidFill>
                  <a:schemeClr val="tx1"/>
                </a:solidFill>
                <a:latin typeface="Calibri" panose="020F0502020204030204" pitchFamily="34" charset="0"/>
                <a:cs typeface="Calibri" panose="020F0502020204030204" pitchFamily="34" charset="0"/>
              </a:rPr>
              <a:t>la </a:t>
            </a:r>
            <a:r>
              <a:rPr lang="fr-FR" sz="800" dirty="0" smtClean="0">
                <a:solidFill>
                  <a:schemeClr val="tx1"/>
                </a:solidFill>
                <a:latin typeface="Calibri" panose="020F0502020204030204" pitchFamily="34" charset="0"/>
                <a:cs typeface="Calibri" panose="020F0502020204030204" pitchFamily="34" charset="0"/>
              </a:rPr>
              <a:t>synthèse épargne </a:t>
            </a:r>
            <a:r>
              <a:rPr lang="fr-FR" sz="800" dirty="0" smtClean="0">
                <a:latin typeface="Calibri" panose="020F0502020204030204" pitchFamily="34" charset="0"/>
                <a:cs typeface="Calibri" panose="020F0502020204030204" pitchFamily="34" charset="0"/>
              </a:rPr>
              <a:t>en </a:t>
            </a:r>
            <a:r>
              <a:rPr lang="fr-FR" sz="800" dirty="0">
                <a:latin typeface="Calibri" panose="020F0502020204030204" pitchFamily="34" charset="0"/>
                <a:cs typeface="Calibri" panose="020F0502020204030204" pitchFamily="34" charset="0"/>
              </a:rPr>
              <a:t>cliquant sur le bouton [Imprimer] </a:t>
            </a:r>
          </a:p>
          <a:p>
            <a:r>
              <a:rPr lang="fr-FR" sz="800" b="1" i="1" dirty="0">
                <a:solidFill>
                  <a:schemeClr val="tx1"/>
                </a:solidFill>
                <a:latin typeface="Calibri" panose="020F0502020204030204" pitchFamily="34" charset="0"/>
                <a:cs typeface="Calibri" panose="020F0502020204030204" pitchFamily="34" charset="0"/>
              </a:rPr>
              <a:t>Point d’attention : </a:t>
            </a:r>
            <a:r>
              <a:rPr lang="fr-FR" sz="800" dirty="0" smtClean="0">
                <a:solidFill>
                  <a:schemeClr val="tx1"/>
                </a:solidFill>
                <a:latin typeface="Calibri" panose="020F0502020204030204" pitchFamily="34" charset="0"/>
                <a:cs typeface="Calibri" panose="020F0502020204030204" pitchFamily="34" charset="0"/>
              </a:rPr>
              <a:t>Concernant </a:t>
            </a:r>
            <a:r>
              <a:rPr lang="fr-FR" sz="800" dirty="0">
                <a:solidFill>
                  <a:schemeClr val="tx1"/>
                </a:solidFill>
                <a:latin typeface="Calibri" panose="020F0502020204030204" pitchFamily="34" charset="0"/>
                <a:cs typeface="Calibri" panose="020F0502020204030204" pitchFamily="34" charset="0"/>
              </a:rPr>
              <a:t>les DIC (contrats d’assurance vie et </a:t>
            </a:r>
            <a:r>
              <a:rPr lang="fr-FR" sz="800" dirty="0" smtClean="0">
                <a:solidFill>
                  <a:schemeClr val="tx1"/>
                </a:solidFill>
                <a:latin typeface="Calibri" panose="020F0502020204030204" pitchFamily="34" charset="0"/>
                <a:cs typeface="Calibri" panose="020F0502020204030204" pitchFamily="34" charset="0"/>
              </a:rPr>
              <a:t>instruments financiers), il faudra rendre accessible au client les documents (remise au format papier, e-mail ou via les liens ci-dessous) : </a:t>
            </a:r>
          </a:p>
          <a:p>
            <a:r>
              <a:rPr lang="fr-FR" sz="800" dirty="0" smtClean="0">
                <a:solidFill>
                  <a:schemeClr val="tx1"/>
                </a:solidFill>
                <a:latin typeface="Calibri" panose="020F0502020204030204" pitchFamily="34" charset="0"/>
                <a:cs typeface="Calibri" panose="020F0502020204030204" pitchFamily="34" charset="0"/>
                <a:hlinkClick r:id="rId2"/>
              </a:rPr>
              <a:t>https</a:t>
            </a:r>
            <a:r>
              <a:rPr lang="fr-FR" sz="800" dirty="0">
                <a:solidFill>
                  <a:schemeClr val="tx1"/>
                </a:solidFill>
                <a:latin typeface="Calibri" panose="020F0502020204030204" pitchFamily="34" charset="0"/>
                <a:cs typeface="Calibri" panose="020F0502020204030204" pitchFamily="34" charset="0"/>
                <a:hlinkClick r:id="rId2"/>
              </a:rPr>
              <a:t>://</a:t>
            </a:r>
            <a:r>
              <a:rPr lang="fr-FR" sz="800" dirty="0" smtClean="0">
                <a:solidFill>
                  <a:schemeClr val="tx1"/>
                </a:solidFill>
                <a:latin typeface="Calibri" panose="020F0502020204030204" pitchFamily="34" charset="0"/>
                <a:cs typeface="Calibri" panose="020F0502020204030204" pitchFamily="34" charset="0"/>
                <a:hlinkClick r:id="rId2"/>
              </a:rPr>
              <a:t>www.caisse-epargne.fr/documents-informations-cles-investisseur</a:t>
            </a:r>
            <a:r>
              <a:rPr lang="fr-FR" sz="800" dirty="0" smtClean="0">
                <a:solidFill>
                  <a:schemeClr val="tx1"/>
                </a:solidFill>
                <a:latin typeface="Calibri" panose="020F0502020204030204" pitchFamily="34" charset="0"/>
                <a:cs typeface="Calibri" panose="020F0502020204030204" pitchFamily="34" charset="0"/>
              </a:rPr>
              <a:t> </a:t>
            </a:r>
            <a:endParaRPr lang="fr-FR" sz="800" dirty="0">
              <a:solidFill>
                <a:schemeClr val="tx1"/>
              </a:solidFill>
              <a:latin typeface="Calibri" panose="020F0502020204030204" pitchFamily="34" charset="0"/>
              <a:cs typeface="Calibri" panose="020F0502020204030204" pitchFamily="34" charset="0"/>
            </a:endParaRPr>
          </a:p>
          <a:p>
            <a:r>
              <a:rPr lang="fr-FR" sz="800" dirty="0" smtClean="0">
                <a:solidFill>
                  <a:schemeClr val="tx1"/>
                </a:solidFill>
                <a:latin typeface="Calibri" panose="020F0502020204030204" pitchFamily="34" charset="0"/>
                <a:cs typeface="Calibri" panose="020F0502020204030204" pitchFamily="34" charset="0"/>
              </a:rPr>
              <a:t>Pour </a:t>
            </a:r>
            <a:r>
              <a:rPr lang="fr-FR" sz="800" dirty="0">
                <a:solidFill>
                  <a:schemeClr val="tx1"/>
                </a:solidFill>
                <a:latin typeface="Calibri" panose="020F0502020204030204" pitchFamily="34" charset="0"/>
                <a:cs typeface="Calibri" panose="020F0502020204030204" pitchFamily="34" charset="0"/>
              </a:rPr>
              <a:t>la GSM (CTO/PEA</a:t>
            </a:r>
            <a:r>
              <a:rPr lang="fr-FR" sz="800" dirty="0" smtClean="0">
                <a:solidFill>
                  <a:schemeClr val="tx1"/>
                </a:solidFill>
                <a:latin typeface="Calibri" panose="020F0502020204030204" pitchFamily="34" charset="0"/>
                <a:cs typeface="Calibri" panose="020F0502020204030204" pitchFamily="34" charset="0"/>
              </a:rPr>
              <a:t>) et mandats d’arbitrage (Assurance Vie), </a:t>
            </a:r>
            <a:r>
              <a:rPr lang="fr-FR" sz="800" dirty="0">
                <a:solidFill>
                  <a:schemeClr val="tx1"/>
                </a:solidFill>
                <a:latin typeface="Calibri" panose="020F0502020204030204" pitchFamily="34" charset="0"/>
                <a:cs typeface="Calibri" panose="020F0502020204030204" pitchFamily="34" charset="0"/>
              </a:rPr>
              <a:t>il convient de remettre les fiches précontractuelles correspondantes aux différents profil de </a:t>
            </a:r>
            <a:r>
              <a:rPr lang="fr-FR" sz="800" dirty="0" smtClean="0">
                <a:solidFill>
                  <a:schemeClr val="tx1"/>
                </a:solidFill>
                <a:latin typeface="Calibri" panose="020F0502020204030204" pitchFamily="34" charset="0"/>
                <a:cs typeface="Calibri" panose="020F0502020204030204" pitchFamily="34" charset="0"/>
              </a:rPr>
              <a:t>gestion.</a:t>
            </a:r>
            <a:endParaRPr lang="fr-FR" sz="800" dirty="0">
              <a:solidFill>
                <a:schemeClr val="tx1"/>
              </a:solidFill>
              <a:latin typeface="Calibri" panose="020F0502020204030204" pitchFamily="34" charset="0"/>
              <a:cs typeface="Calibri" panose="020F0502020204030204" pitchFamily="34" charset="0"/>
            </a:endParaRPr>
          </a:p>
          <a:p>
            <a:pPr marL="171450" indent="-171450">
              <a:buFont typeface="Wingdings" panose="05000000000000000000" pitchFamily="2" charset="2"/>
              <a:buChar char="Ø"/>
            </a:pPr>
            <a:r>
              <a:rPr lang="fr-FR" sz="800" dirty="0">
                <a:latin typeface="Calibri" panose="020F0502020204030204" pitchFamily="34" charset="0"/>
                <a:cs typeface="Calibri" panose="020F0502020204030204" pitchFamily="34" charset="0"/>
              </a:rPr>
              <a:t>Faire signer le client, ou le représentant légal </a:t>
            </a:r>
            <a:endParaRPr lang="fr-FR" sz="800" dirty="0" smtClean="0">
              <a:latin typeface="Calibri" panose="020F0502020204030204" pitchFamily="34" charset="0"/>
              <a:cs typeface="Calibri" panose="020F0502020204030204" pitchFamily="34" charset="0"/>
            </a:endParaRPr>
          </a:p>
          <a:p>
            <a:pPr marL="171450" indent="-171450">
              <a:buFont typeface="Wingdings" panose="05000000000000000000" pitchFamily="2" charset="2"/>
              <a:buChar char="Ø"/>
            </a:pPr>
            <a:r>
              <a:rPr lang="fr-FR" sz="800" dirty="0" smtClean="0">
                <a:latin typeface="Calibri" panose="020F0502020204030204" pitchFamily="34" charset="0"/>
                <a:cs typeface="Calibri" panose="020F0502020204030204" pitchFamily="34" charset="0"/>
              </a:rPr>
              <a:t>Remettre </a:t>
            </a:r>
            <a:r>
              <a:rPr lang="fr-FR" sz="800" dirty="0">
                <a:latin typeface="Calibri" panose="020F0502020204030204" pitchFamily="34" charset="0"/>
                <a:cs typeface="Calibri" panose="020F0502020204030204" pitchFamily="34" charset="0"/>
              </a:rPr>
              <a:t>un exemplaire au client	</a:t>
            </a:r>
          </a:p>
        </p:txBody>
      </p:sp>
      <p:sp>
        <p:nvSpPr>
          <p:cNvPr id="23" name="Rectangle 22"/>
          <p:cNvSpPr/>
          <p:nvPr/>
        </p:nvSpPr>
        <p:spPr>
          <a:xfrm>
            <a:off x="929781" y="5103444"/>
            <a:ext cx="2710807" cy="1446550"/>
          </a:xfrm>
          <a:prstGeom prst="rect">
            <a:avLst/>
          </a:prstGeom>
          <a:ln/>
        </p:spPr>
        <p:style>
          <a:lnRef idx="2">
            <a:schemeClr val="accent1"/>
          </a:lnRef>
          <a:fillRef idx="1">
            <a:schemeClr val="lt1"/>
          </a:fillRef>
          <a:effectRef idx="0">
            <a:schemeClr val="accent1"/>
          </a:effectRef>
          <a:fontRef idx="minor">
            <a:schemeClr val="dk1"/>
          </a:fontRef>
        </p:style>
        <p:txBody>
          <a:bodyPr lIns="36000" rIns="36000" rtlCol="0" anchor="ctr">
            <a:spAutoFit/>
          </a:bodyPr>
          <a:lstStyle/>
          <a:p>
            <a:r>
              <a:rPr lang="fr-FR" sz="800" b="1" dirty="0">
                <a:latin typeface="Calibri" panose="020F0502020204030204" pitchFamily="34" charset="0"/>
                <a:cs typeface="Calibri" panose="020F0502020204030204" pitchFamily="34" charset="0"/>
              </a:rPr>
              <a:t>Le banquier privé doit : </a:t>
            </a:r>
            <a:endParaRPr lang="fr-FR" sz="8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800" dirty="0">
                <a:latin typeface="Calibri" panose="020F0502020204030204" pitchFamily="34" charset="0"/>
                <a:cs typeface="Calibri" panose="020F0502020204030204" pitchFamily="34" charset="0"/>
              </a:rPr>
              <a:t>Scanner et archiver tous les documents afférents à la </a:t>
            </a:r>
            <a:r>
              <a:rPr lang="fr-FR" sz="800" dirty="0" smtClean="0">
                <a:latin typeface="Calibri" panose="020F0502020204030204" pitchFamily="34" charset="0"/>
                <a:cs typeface="Calibri" panose="020F0502020204030204" pitchFamily="34" charset="0"/>
              </a:rPr>
              <a:t>souscription et actes de gestion </a:t>
            </a:r>
            <a:r>
              <a:rPr lang="fr-FR" sz="800" dirty="0">
                <a:latin typeface="Calibri" panose="020F0502020204030204" pitchFamily="34" charset="0"/>
                <a:cs typeface="Calibri" panose="020F0502020204030204" pitchFamily="34" charset="0"/>
              </a:rPr>
              <a:t>dans le Classeur Client </a:t>
            </a:r>
            <a:r>
              <a:rPr lang="fr-FR" sz="800" dirty="0" smtClean="0">
                <a:latin typeface="Calibri" panose="020F0502020204030204" pitchFamily="34" charset="0"/>
                <a:cs typeface="Calibri" panose="020F0502020204030204" pitchFamily="34" charset="0"/>
              </a:rPr>
              <a:t>du SI Groupe via </a:t>
            </a:r>
            <a:r>
              <a:rPr lang="fr-FR" sz="800" dirty="0">
                <a:latin typeface="Calibri" panose="020F0502020204030204" pitchFamily="34" charset="0"/>
                <a:cs typeface="Calibri" panose="020F0502020204030204" pitchFamily="34" charset="0"/>
              </a:rPr>
              <a:t>la numérisation et la collecte manuelle des documents en ajoutant :</a:t>
            </a:r>
            <a:br>
              <a:rPr lang="fr-FR" sz="800" dirty="0">
                <a:latin typeface="Calibri" panose="020F0502020204030204" pitchFamily="34" charset="0"/>
                <a:cs typeface="Calibri" panose="020F0502020204030204" pitchFamily="34" charset="0"/>
              </a:rPr>
            </a:br>
            <a:endParaRPr lang="fr-FR" sz="800" dirty="0">
              <a:latin typeface="Calibri" panose="020F0502020204030204" pitchFamily="34" charset="0"/>
              <a:cs typeface="Calibri" panose="020F0502020204030204" pitchFamily="34" charset="0"/>
            </a:endParaRPr>
          </a:p>
          <a:p>
            <a:pPr marL="171450" indent="-171450">
              <a:buFont typeface="Wingdings" panose="05000000000000000000" pitchFamily="2" charset="2"/>
              <a:buChar char="Ø"/>
            </a:pPr>
            <a:r>
              <a:rPr lang="fr-FR" sz="800" dirty="0">
                <a:latin typeface="Calibri" panose="020F0502020204030204" pitchFamily="34" charset="0"/>
                <a:cs typeface="Calibri" panose="020F0502020204030204" pitchFamily="34" charset="0"/>
              </a:rPr>
              <a:t>Les formulaires des opérations effectuées </a:t>
            </a:r>
          </a:p>
          <a:p>
            <a:pPr marL="171450" indent="-171450">
              <a:buFont typeface="Wingdings" panose="05000000000000000000" pitchFamily="2" charset="2"/>
              <a:buChar char="Ø"/>
            </a:pPr>
            <a:r>
              <a:rPr lang="fr-FR" sz="800" dirty="0">
                <a:latin typeface="Calibri" panose="020F0502020204030204" pitchFamily="34" charset="0"/>
                <a:cs typeface="Calibri" panose="020F0502020204030204" pitchFamily="34" charset="0"/>
              </a:rPr>
              <a:t>Les justificatifs de connaissance client éventuellement recueillis</a:t>
            </a:r>
          </a:p>
          <a:p>
            <a:pPr marL="171450" indent="-171450">
              <a:buFont typeface="Wingdings" panose="05000000000000000000" pitchFamily="2" charset="2"/>
              <a:buChar char="Ø"/>
            </a:pPr>
            <a:r>
              <a:rPr lang="fr-FR" sz="800" dirty="0" smtClean="0">
                <a:latin typeface="Calibri" panose="020F0502020204030204" pitchFamily="34" charset="0"/>
                <a:cs typeface="Calibri" panose="020F0502020204030204" pitchFamily="34" charset="0"/>
              </a:rPr>
              <a:t>Le QCF/QR </a:t>
            </a:r>
            <a:r>
              <a:rPr lang="fr-FR" sz="800" dirty="0">
                <a:latin typeface="Calibri" panose="020F0502020204030204" pitchFamily="34" charset="0"/>
                <a:cs typeface="Calibri" panose="020F0502020204030204" pitchFamily="34" charset="0"/>
              </a:rPr>
              <a:t>signé en cas de mise à jour de celui-ci</a:t>
            </a:r>
          </a:p>
          <a:p>
            <a:pPr marL="171450" indent="-171450">
              <a:buFont typeface="Wingdings" panose="05000000000000000000" pitchFamily="2" charset="2"/>
              <a:buChar char="Ø"/>
            </a:pPr>
            <a:r>
              <a:rPr lang="fr-FR" sz="800" dirty="0">
                <a:solidFill>
                  <a:schemeClr val="tx1"/>
                </a:solidFill>
                <a:latin typeface="Calibri" panose="020F0502020204030204" pitchFamily="34" charset="0"/>
                <a:cs typeface="Calibri" panose="020F0502020204030204" pitchFamily="34" charset="0"/>
              </a:rPr>
              <a:t>La </a:t>
            </a:r>
            <a:r>
              <a:rPr lang="fr-FR" sz="800" dirty="0" smtClean="0">
                <a:solidFill>
                  <a:schemeClr val="tx1"/>
                </a:solidFill>
                <a:latin typeface="Calibri" panose="020F0502020204030204" pitchFamily="34" charset="0"/>
                <a:cs typeface="Calibri" panose="020F0502020204030204" pitchFamily="34" charset="0"/>
              </a:rPr>
              <a:t>synthèse </a:t>
            </a:r>
            <a:r>
              <a:rPr lang="fr-FR" sz="800" dirty="0">
                <a:solidFill>
                  <a:schemeClr val="tx1"/>
                </a:solidFill>
                <a:latin typeface="Calibri" panose="020F0502020204030204" pitchFamily="34" charset="0"/>
                <a:cs typeface="Calibri" panose="020F0502020204030204" pitchFamily="34" charset="0"/>
              </a:rPr>
              <a:t>épargne</a:t>
            </a:r>
          </a:p>
        </p:txBody>
      </p:sp>
      <p:sp>
        <p:nvSpPr>
          <p:cNvPr id="25" name="Rectangle 24"/>
          <p:cNvSpPr/>
          <p:nvPr/>
        </p:nvSpPr>
        <p:spPr>
          <a:xfrm>
            <a:off x="4049078" y="3655495"/>
            <a:ext cx="2710807" cy="1323439"/>
          </a:xfrm>
          <a:prstGeom prst="rect">
            <a:avLst/>
          </a:prstGeom>
          <a:ln/>
        </p:spPr>
        <p:style>
          <a:lnRef idx="2">
            <a:schemeClr val="accent1"/>
          </a:lnRef>
          <a:fillRef idx="1">
            <a:schemeClr val="lt1"/>
          </a:fillRef>
          <a:effectRef idx="0">
            <a:schemeClr val="accent1"/>
          </a:effectRef>
          <a:fontRef idx="minor">
            <a:schemeClr val="dk1"/>
          </a:fontRef>
        </p:style>
        <p:txBody>
          <a:bodyPr lIns="36000" rIns="36000" rtlCol="0" anchor="ctr">
            <a:spAutoFit/>
          </a:bodyPr>
          <a:lstStyle/>
          <a:p>
            <a:r>
              <a:rPr lang="fr-FR" sz="800" b="1" dirty="0">
                <a:latin typeface="Calibri" panose="020F0502020204030204" pitchFamily="34" charset="0"/>
                <a:cs typeface="Calibri" panose="020F0502020204030204" pitchFamily="34" charset="0"/>
              </a:rPr>
              <a:t>Le banquier privé doit : </a:t>
            </a:r>
            <a:endParaRPr lang="fr-FR" sz="8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800" dirty="0">
                <a:latin typeface="Calibri" panose="020F0502020204030204" pitchFamily="34" charset="0"/>
                <a:cs typeface="Calibri" panose="020F0502020204030204" pitchFamily="34" charset="0"/>
              </a:rPr>
              <a:t>Réaliser </a:t>
            </a:r>
            <a:r>
              <a:rPr lang="fr-FR" sz="800" dirty="0" smtClean="0">
                <a:latin typeface="Calibri" panose="020F0502020204030204" pitchFamily="34" charset="0"/>
                <a:cs typeface="Calibri" panose="020F0502020204030204" pitchFamily="34" charset="0"/>
              </a:rPr>
              <a:t>la souscription ou les </a:t>
            </a:r>
            <a:r>
              <a:rPr lang="fr-FR" sz="800" dirty="0">
                <a:latin typeface="Calibri" panose="020F0502020204030204" pitchFamily="34" charset="0"/>
                <a:cs typeface="Calibri" panose="020F0502020204030204" pitchFamily="34" charset="0"/>
              </a:rPr>
              <a:t>actes de gestion conformément à la proposition </a:t>
            </a:r>
          </a:p>
          <a:p>
            <a:pPr marL="171450" indent="-171450">
              <a:buFont typeface="Arial" panose="020B0604020202020204" pitchFamily="34" charset="0"/>
              <a:buChar char="•"/>
            </a:pPr>
            <a:r>
              <a:rPr lang="fr-FR" sz="800" dirty="0" smtClean="0">
                <a:solidFill>
                  <a:schemeClr val="tx1"/>
                </a:solidFill>
                <a:latin typeface="Calibri" panose="020F0502020204030204" pitchFamily="34" charset="0"/>
                <a:cs typeface="Calibri" panose="020F0502020204030204" pitchFamily="34" charset="0"/>
              </a:rPr>
              <a:t>Pour </a:t>
            </a:r>
            <a:r>
              <a:rPr lang="fr-FR" sz="800" dirty="0">
                <a:solidFill>
                  <a:schemeClr val="tx1"/>
                </a:solidFill>
                <a:latin typeface="Calibri" panose="020F0502020204030204" pitchFamily="34" charset="0"/>
                <a:cs typeface="Calibri" panose="020F0502020204030204" pitchFamily="34" charset="0"/>
              </a:rPr>
              <a:t>les souscriptions de produits s’effectuant depuis MySys (exemple contrat Dédiance), il est nécessaire de </a:t>
            </a:r>
            <a:r>
              <a:rPr lang="fr-FR" sz="800" dirty="0" smtClean="0">
                <a:solidFill>
                  <a:schemeClr val="tx1"/>
                </a:solidFill>
                <a:latin typeface="Calibri" panose="020F0502020204030204" pitchFamily="34" charset="0"/>
                <a:cs typeface="Calibri" panose="020F0502020204030204" pitchFamily="34" charset="0"/>
              </a:rPr>
              <a:t>cocher « parcours Hors </a:t>
            </a:r>
            <a:r>
              <a:rPr lang="fr-FR" sz="800" dirty="0">
                <a:solidFill>
                  <a:schemeClr val="tx1"/>
                </a:solidFill>
                <a:latin typeface="Calibri" panose="020F0502020204030204" pitchFamily="34" charset="0"/>
                <a:cs typeface="Calibri" panose="020F0502020204030204" pitchFamily="34" charset="0"/>
              </a:rPr>
              <a:t>Conseil  » </a:t>
            </a:r>
          </a:p>
          <a:p>
            <a:endParaRPr lang="fr-FR" sz="800" dirty="0">
              <a:latin typeface="Calibri" panose="020F0502020204030204" pitchFamily="34" charset="0"/>
              <a:cs typeface="Calibri" panose="020F0502020204030204" pitchFamily="34" charset="0"/>
            </a:endParaRPr>
          </a:p>
          <a:p>
            <a:r>
              <a:rPr lang="fr-FR" sz="800" b="1" dirty="0" smtClean="0">
                <a:solidFill>
                  <a:schemeClr val="tx1"/>
                </a:solidFill>
                <a:latin typeface="Calibri" panose="020F0502020204030204" pitchFamily="34" charset="0"/>
                <a:cs typeface="Calibri" panose="020F0502020204030204" pitchFamily="34" charset="0"/>
              </a:rPr>
              <a:t>NB : lors de ce parcours, il est convenu de ne pas remettre la « lettre de mise en garde » s’éditant avec la liasse documentaire</a:t>
            </a:r>
            <a:r>
              <a:rPr lang="fr-FR" sz="800" dirty="0" smtClean="0">
                <a:solidFill>
                  <a:schemeClr val="tx1"/>
                </a:solidFill>
                <a:latin typeface="Calibri" panose="020F0502020204030204" pitchFamily="34" charset="0"/>
                <a:cs typeface="Calibri" panose="020F0502020204030204" pitchFamily="34" charset="0"/>
              </a:rPr>
              <a:t>.</a:t>
            </a:r>
            <a:r>
              <a:rPr lang="fr-FR" sz="800" dirty="0">
                <a:latin typeface="Calibri" panose="020F0502020204030204" pitchFamily="34" charset="0"/>
                <a:cs typeface="Calibri" panose="020F0502020204030204" pitchFamily="34" charset="0"/>
              </a:rPr>
              <a:t>	</a:t>
            </a:r>
          </a:p>
        </p:txBody>
      </p:sp>
      <p:sp>
        <p:nvSpPr>
          <p:cNvPr id="26" name="Rectangle 25"/>
          <p:cNvSpPr/>
          <p:nvPr/>
        </p:nvSpPr>
        <p:spPr>
          <a:xfrm>
            <a:off x="4049078" y="7322195"/>
            <a:ext cx="2710807" cy="830997"/>
          </a:xfrm>
          <a:prstGeom prst="rect">
            <a:avLst/>
          </a:prstGeom>
          <a:ln>
            <a:solidFill>
              <a:srgbClr val="6FA287"/>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lIns="36000" rIns="36000" rtlCol="0" anchor="ctr">
            <a:spAutoFit/>
          </a:bodyPr>
          <a:lstStyle/>
          <a:p>
            <a:r>
              <a:rPr lang="fr-FR" sz="800" b="1" dirty="0">
                <a:latin typeface="Calibri" panose="020F0502020204030204" pitchFamily="34" charset="0"/>
                <a:cs typeface="Calibri" panose="020F0502020204030204" pitchFamily="34" charset="0"/>
              </a:rPr>
              <a:t>Le banquier </a:t>
            </a:r>
            <a:r>
              <a:rPr lang="fr-FR" sz="800" b="1" dirty="0" smtClean="0">
                <a:latin typeface="Calibri" panose="020F0502020204030204" pitchFamily="34" charset="0"/>
                <a:cs typeface="Calibri" panose="020F0502020204030204" pitchFamily="34" charset="0"/>
              </a:rPr>
              <a:t>privé doit après souscription </a:t>
            </a:r>
            <a:r>
              <a:rPr lang="fr-FR" sz="800" b="1" dirty="0">
                <a:latin typeface="Calibri" panose="020F0502020204030204" pitchFamily="34" charset="0"/>
                <a:cs typeface="Calibri" panose="020F0502020204030204" pitchFamily="34" charset="0"/>
              </a:rPr>
              <a:t>: </a:t>
            </a:r>
            <a:endParaRPr lang="fr-FR" sz="8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800" dirty="0" smtClean="0">
                <a:solidFill>
                  <a:schemeClr val="tx1"/>
                </a:solidFill>
                <a:latin typeface="Calibri" panose="020F0502020204030204" pitchFamily="34" charset="0"/>
                <a:cs typeface="Calibri" panose="020F0502020204030204" pitchFamily="34" charset="0"/>
              </a:rPr>
              <a:t>S’assurer que le </a:t>
            </a:r>
            <a:r>
              <a:rPr lang="fr-FR" sz="800" dirty="0">
                <a:solidFill>
                  <a:schemeClr val="tx1"/>
                </a:solidFill>
                <a:latin typeface="Calibri" panose="020F0502020204030204" pitchFamily="34" charset="0"/>
                <a:cs typeface="Calibri" panose="020F0502020204030204" pitchFamily="34" charset="0"/>
              </a:rPr>
              <a:t>statut du compte </a:t>
            </a:r>
            <a:r>
              <a:rPr lang="fr-FR" sz="800" dirty="0" smtClean="0">
                <a:solidFill>
                  <a:schemeClr val="tx1"/>
                </a:solidFill>
                <a:latin typeface="Calibri" panose="020F0502020204030204" pitchFamily="34" charset="0"/>
                <a:cs typeface="Calibri" panose="020F0502020204030204" pitchFamily="34" charset="0"/>
              </a:rPr>
              <a:t>est  «</a:t>
            </a:r>
            <a:r>
              <a:rPr lang="fr-FR" sz="800" dirty="0">
                <a:solidFill>
                  <a:schemeClr val="tx1"/>
                </a:solidFill>
                <a:latin typeface="Calibri" panose="020F0502020204030204" pitchFamily="34" charset="0"/>
                <a:cs typeface="Calibri" panose="020F0502020204030204" pitchFamily="34" charset="0"/>
              </a:rPr>
              <a:t> Traité </a:t>
            </a:r>
            <a:r>
              <a:rPr lang="fr-FR" sz="800" dirty="0" smtClean="0">
                <a:solidFill>
                  <a:schemeClr val="tx1"/>
                </a:solidFill>
                <a:latin typeface="Calibri" panose="020F0502020204030204" pitchFamily="34" charset="0"/>
                <a:cs typeface="Calibri" panose="020F0502020204030204" pitchFamily="34" charset="0"/>
              </a:rPr>
              <a:t>» </a:t>
            </a:r>
          </a:p>
          <a:p>
            <a:pPr marL="171450" indent="-171450">
              <a:buFont typeface="Arial" panose="020B0604020202020204" pitchFamily="34" charset="0"/>
              <a:buChar char="•"/>
            </a:pPr>
            <a:r>
              <a:rPr lang="fr-FR" sz="800" dirty="0" smtClean="0">
                <a:latin typeface="Calibri" panose="020F0502020204030204" pitchFamily="34" charset="0"/>
                <a:cs typeface="Calibri" panose="020F0502020204030204" pitchFamily="34" charset="0"/>
              </a:rPr>
              <a:t>S’assurer que le projet est en statut « suivi » pour qu’il soit </a:t>
            </a:r>
            <a:r>
              <a:rPr lang="fr-FR" sz="800" dirty="0" smtClean="0">
                <a:solidFill>
                  <a:schemeClr val="tx1"/>
                </a:solidFill>
                <a:latin typeface="Calibri" panose="020F0502020204030204" pitchFamily="34" charset="0"/>
                <a:cs typeface="Calibri" panose="020F0502020204030204" pitchFamily="34" charset="0"/>
              </a:rPr>
              <a:t>intégré au </a:t>
            </a:r>
            <a:r>
              <a:rPr lang="fr-FR" sz="800" dirty="0" smtClean="0">
                <a:latin typeface="Calibri" panose="020F0502020204030204" pitchFamily="34" charset="0"/>
                <a:cs typeface="Calibri" panose="020F0502020204030204" pitchFamily="34" charset="0"/>
              </a:rPr>
              <a:t>RPA</a:t>
            </a:r>
          </a:p>
          <a:p>
            <a:pPr marL="171450" indent="-171450">
              <a:buFont typeface="Arial" panose="020B0604020202020204" pitchFamily="34" charset="0"/>
              <a:buChar char="•"/>
            </a:pPr>
            <a:r>
              <a:rPr lang="fr-FR" sz="800" dirty="0" smtClean="0">
                <a:latin typeface="Calibri" panose="020F0502020204030204" pitchFamily="34" charset="0"/>
                <a:cs typeface="Calibri" panose="020F0502020204030204" pitchFamily="34" charset="0"/>
              </a:rPr>
              <a:t>Traiter les alertes techniques « nouveau compte » ou « mouvement en attente »</a:t>
            </a:r>
          </a:p>
        </p:txBody>
      </p:sp>
      <p:sp>
        <p:nvSpPr>
          <p:cNvPr id="29" name="Flèche droite 28"/>
          <p:cNvSpPr/>
          <p:nvPr/>
        </p:nvSpPr>
        <p:spPr>
          <a:xfrm rot="5400000">
            <a:off x="-515832" y="4122204"/>
            <a:ext cx="8748464" cy="504056"/>
          </a:xfrm>
          <a:prstGeom prst="rightArrow">
            <a:avLst/>
          </a:prstGeom>
          <a:solidFill>
            <a:srgbClr val="6FA287"/>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i="1" dirty="0" smtClean="0"/>
              <a:t>O2S</a:t>
            </a:r>
            <a:endParaRPr lang="fr-FR" i="1" dirty="0"/>
          </a:p>
        </p:txBody>
      </p:sp>
      <p:sp>
        <p:nvSpPr>
          <p:cNvPr id="32" name="Rectangle 31"/>
          <p:cNvSpPr/>
          <p:nvPr/>
        </p:nvSpPr>
        <p:spPr>
          <a:xfrm>
            <a:off x="4080802" y="2145233"/>
            <a:ext cx="1143103" cy="738664"/>
          </a:xfrm>
          <a:prstGeom prst="rect">
            <a:avLst/>
          </a:prstGeom>
        </p:spPr>
        <p:txBody>
          <a:bodyPr wrap="square" lIns="0" rIns="0">
            <a:spAutoFit/>
          </a:bodyPr>
          <a:lstStyle/>
          <a:p>
            <a:r>
              <a:rPr lang="fr-FR" sz="1050" b="1" dirty="0">
                <a:solidFill>
                  <a:srgbClr val="6FA287"/>
                </a:solidFill>
                <a:latin typeface="Calibri" panose="020F0502020204030204" pitchFamily="34" charset="0"/>
              </a:rPr>
              <a:t>Editer </a:t>
            </a:r>
            <a:r>
              <a:rPr lang="fr-FR" sz="1050" b="1" dirty="0" smtClean="0">
                <a:solidFill>
                  <a:srgbClr val="6FA287"/>
                </a:solidFill>
                <a:latin typeface="Calibri" panose="020F0502020204030204" pitchFamily="34" charset="0"/>
              </a:rPr>
              <a:t>la déclaration d’adéquation </a:t>
            </a:r>
            <a:r>
              <a:rPr lang="fr-FR" sz="1050" b="1" dirty="0">
                <a:solidFill>
                  <a:srgbClr val="6FA287"/>
                </a:solidFill>
                <a:latin typeface="Calibri" panose="020F0502020204030204" pitchFamily="34" charset="0"/>
              </a:rPr>
              <a:t>(synthèse épargne)	</a:t>
            </a:r>
          </a:p>
        </p:txBody>
      </p:sp>
      <p:sp>
        <p:nvSpPr>
          <p:cNvPr id="33" name="Rectangle 32"/>
          <p:cNvSpPr/>
          <p:nvPr/>
        </p:nvSpPr>
        <p:spPr>
          <a:xfrm>
            <a:off x="2548535" y="3923928"/>
            <a:ext cx="1112854" cy="577081"/>
          </a:xfrm>
          <a:prstGeom prst="rect">
            <a:avLst/>
          </a:prstGeom>
        </p:spPr>
        <p:txBody>
          <a:bodyPr wrap="square" lIns="0" rIns="0">
            <a:spAutoFit/>
          </a:bodyPr>
          <a:lstStyle/>
          <a:p>
            <a:r>
              <a:rPr lang="fr-FR" sz="1050" b="1" dirty="0" smtClean="0">
                <a:solidFill>
                  <a:schemeClr val="accent1"/>
                </a:solidFill>
                <a:latin typeface="Calibri" panose="020F0502020204030204" pitchFamily="34" charset="0"/>
              </a:rPr>
              <a:t>Saisie des opérations dans les outils producteurs</a:t>
            </a:r>
            <a:endParaRPr lang="fr-FR" sz="1050" b="1" dirty="0">
              <a:solidFill>
                <a:schemeClr val="accent1"/>
              </a:solidFill>
              <a:latin typeface="Calibri" panose="020F0502020204030204" pitchFamily="34" charset="0"/>
            </a:endParaRPr>
          </a:p>
        </p:txBody>
      </p:sp>
      <p:sp>
        <p:nvSpPr>
          <p:cNvPr id="34" name="Rectangle 33"/>
          <p:cNvSpPr/>
          <p:nvPr/>
        </p:nvSpPr>
        <p:spPr>
          <a:xfrm>
            <a:off x="4049078" y="5415777"/>
            <a:ext cx="1174827" cy="415498"/>
          </a:xfrm>
          <a:prstGeom prst="rect">
            <a:avLst/>
          </a:prstGeom>
        </p:spPr>
        <p:txBody>
          <a:bodyPr wrap="square" lIns="0" rIns="0">
            <a:spAutoFit/>
          </a:bodyPr>
          <a:lstStyle/>
          <a:p>
            <a:r>
              <a:rPr lang="fr-FR" sz="1050" b="1" dirty="0">
                <a:solidFill>
                  <a:schemeClr val="accent1"/>
                </a:solidFill>
                <a:latin typeface="Calibri" panose="020F0502020204030204" pitchFamily="34" charset="0"/>
              </a:rPr>
              <a:t>Numériser / Archiver les documents</a:t>
            </a:r>
          </a:p>
        </p:txBody>
      </p:sp>
      <p:sp>
        <p:nvSpPr>
          <p:cNvPr id="35" name="Rectangle 34"/>
          <p:cNvSpPr/>
          <p:nvPr/>
        </p:nvSpPr>
        <p:spPr>
          <a:xfrm>
            <a:off x="2492892" y="7479630"/>
            <a:ext cx="1224139" cy="577081"/>
          </a:xfrm>
          <a:prstGeom prst="rect">
            <a:avLst/>
          </a:prstGeom>
        </p:spPr>
        <p:txBody>
          <a:bodyPr wrap="square" lIns="0" rIns="0">
            <a:spAutoFit/>
          </a:bodyPr>
          <a:lstStyle/>
          <a:p>
            <a:r>
              <a:rPr lang="fr-FR" sz="1050" b="1" dirty="0">
                <a:solidFill>
                  <a:srgbClr val="6FA287"/>
                </a:solidFill>
                <a:latin typeface="Calibri" panose="020F0502020204030204" pitchFamily="34" charset="0"/>
              </a:rPr>
              <a:t>Suivi des projets / Rapport périodique d’adéquation</a:t>
            </a:r>
          </a:p>
        </p:txBody>
      </p:sp>
      <p:sp>
        <p:nvSpPr>
          <p:cNvPr id="38" name="Flèche droite 37"/>
          <p:cNvSpPr/>
          <p:nvPr/>
        </p:nvSpPr>
        <p:spPr>
          <a:xfrm rot="5400000">
            <a:off x="1309958" y="5947995"/>
            <a:ext cx="5096885" cy="504056"/>
          </a:xfrm>
          <a:prstGeom prst="rightArrow">
            <a:avLst/>
          </a:prstGeom>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i="1" dirty="0" smtClean="0"/>
              <a:t>SI BPCE</a:t>
            </a:r>
            <a:endParaRPr lang="fr-FR" i="1" dirty="0"/>
          </a:p>
        </p:txBody>
      </p:sp>
      <p:sp>
        <p:nvSpPr>
          <p:cNvPr id="56" name="Ellipse 55"/>
          <p:cNvSpPr/>
          <p:nvPr/>
        </p:nvSpPr>
        <p:spPr>
          <a:xfrm>
            <a:off x="1988836" y="863979"/>
            <a:ext cx="504056" cy="504056"/>
          </a:xfrm>
          <a:prstGeom prst="ellipse">
            <a:avLst/>
          </a:prstGeom>
          <a:ln>
            <a:solidFill>
              <a:srgbClr val="6FA287"/>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fr-FR" sz="1200" dirty="0" smtClean="0"/>
              <a:t>10</a:t>
            </a:r>
            <a:endParaRPr lang="fr-FR" sz="1200" dirty="0"/>
          </a:p>
        </p:txBody>
      </p:sp>
      <p:sp>
        <p:nvSpPr>
          <p:cNvPr id="57" name="Rectangle 56"/>
          <p:cNvSpPr/>
          <p:nvPr/>
        </p:nvSpPr>
        <p:spPr>
          <a:xfrm>
            <a:off x="4049074" y="762067"/>
            <a:ext cx="2710807" cy="707886"/>
          </a:xfrm>
          <a:prstGeom prst="rect">
            <a:avLst/>
          </a:prstGeom>
          <a:ln>
            <a:solidFill>
              <a:srgbClr val="6FA287"/>
            </a:solid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lIns="36000" rIns="36000" rtlCol="0" anchor="ctr">
            <a:spAutoFit/>
          </a:bodyPr>
          <a:lstStyle/>
          <a:p>
            <a:r>
              <a:rPr lang="fr-FR" sz="800" dirty="0">
                <a:latin typeface="Calibri" panose="020F0502020204030204" pitchFamily="34" charset="0"/>
                <a:cs typeface="Calibri" panose="020F0502020204030204" pitchFamily="34" charset="0"/>
              </a:rPr>
              <a:t>Afin de </a:t>
            </a:r>
            <a:r>
              <a:rPr lang="fr-FR" sz="800" b="1" dirty="0">
                <a:latin typeface="Calibri" panose="020F0502020204030204" pitchFamily="34" charset="0"/>
                <a:cs typeface="Calibri" panose="020F0502020204030204" pitchFamily="34" charset="0"/>
              </a:rPr>
              <a:t>valider</a:t>
            </a:r>
            <a:r>
              <a:rPr lang="fr-FR" sz="800" dirty="0">
                <a:latin typeface="Calibri" panose="020F0502020204030204" pitchFamily="34" charset="0"/>
                <a:cs typeface="Calibri" panose="020F0502020204030204" pitchFamily="34" charset="0"/>
              </a:rPr>
              <a:t> une </a:t>
            </a:r>
            <a:r>
              <a:rPr lang="fr-FR" sz="800" dirty="0" smtClean="0">
                <a:solidFill>
                  <a:schemeClr val="tx1"/>
                </a:solidFill>
                <a:latin typeface="Calibri" panose="020F0502020204030204" pitchFamily="34" charset="0"/>
                <a:cs typeface="Calibri" panose="020F0502020204030204" pitchFamily="34" charset="0"/>
              </a:rPr>
              <a:t>synthèse épargne, </a:t>
            </a:r>
            <a:r>
              <a:rPr lang="fr-FR" sz="800" dirty="0">
                <a:solidFill>
                  <a:schemeClr val="tx1"/>
                </a:solidFill>
                <a:latin typeface="Calibri" panose="020F0502020204030204" pitchFamily="34" charset="0"/>
                <a:cs typeface="Calibri" panose="020F0502020204030204" pitchFamily="34" charset="0"/>
              </a:rPr>
              <a:t>on </a:t>
            </a:r>
            <a:r>
              <a:rPr lang="fr-FR" sz="800" dirty="0">
                <a:latin typeface="Calibri" panose="020F0502020204030204" pitchFamily="34" charset="0"/>
                <a:cs typeface="Calibri" panose="020F0502020204030204" pitchFamily="34" charset="0"/>
              </a:rPr>
              <a:t>ne peut sélectionner que </a:t>
            </a:r>
            <a:r>
              <a:rPr lang="fr-FR" sz="800" dirty="0" smtClean="0">
                <a:latin typeface="Calibri" panose="020F0502020204030204" pitchFamily="34" charset="0"/>
                <a:cs typeface="Calibri" panose="020F0502020204030204" pitchFamily="34" charset="0"/>
              </a:rPr>
              <a:t>4 </a:t>
            </a:r>
            <a:r>
              <a:rPr lang="fr-FR" sz="800" dirty="0">
                <a:latin typeface="Calibri" panose="020F0502020204030204" pitchFamily="34" charset="0"/>
                <a:cs typeface="Calibri" panose="020F0502020204030204" pitchFamily="34" charset="0"/>
              </a:rPr>
              <a:t>possibilités dans la rubrique « Validation » : </a:t>
            </a:r>
          </a:p>
          <a:p>
            <a:r>
              <a:rPr lang="fr-FR" sz="800" dirty="0" smtClean="0">
                <a:latin typeface="Calibri" panose="020F0502020204030204" pitchFamily="34" charset="0"/>
                <a:cs typeface="Calibri" panose="020F0502020204030204" pitchFamily="34" charset="0"/>
              </a:rPr>
              <a:t>Si « le client </a:t>
            </a:r>
            <a:r>
              <a:rPr lang="fr-FR" sz="800" dirty="0">
                <a:latin typeface="Calibri" panose="020F0502020204030204" pitchFamily="34" charset="0"/>
                <a:cs typeface="Calibri" panose="020F0502020204030204" pitchFamily="34" charset="0"/>
              </a:rPr>
              <a:t>accepte le conseil et souhaite réaliser toutes les </a:t>
            </a:r>
            <a:r>
              <a:rPr lang="fr-FR" sz="800" dirty="0" smtClean="0">
                <a:latin typeface="Calibri" panose="020F0502020204030204" pitchFamily="34" charset="0"/>
                <a:cs typeface="Calibri" panose="020F0502020204030204" pitchFamily="34" charset="0"/>
              </a:rPr>
              <a:t>opérations »,  Cliquer sur </a:t>
            </a:r>
            <a:r>
              <a:rPr lang="fr-FR" sz="800" b="1" i="1" dirty="0" smtClean="0">
                <a:solidFill>
                  <a:schemeClr val="accent1"/>
                </a:solidFill>
                <a:sym typeface="Wingdings" panose="05000000000000000000" pitchFamily="2" charset="2"/>
              </a:rPr>
              <a:t>«</a:t>
            </a:r>
            <a:r>
              <a:rPr lang="fr-FR" sz="800" b="1" i="1" dirty="0">
                <a:solidFill>
                  <a:schemeClr val="accent1"/>
                </a:solidFill>
                <a:sym typeface="Wingdings" panose="05000000000000000000" pitchFamily="2" charset="2"/>
              </a:rPr>
              <a:t> </a:t>
            </a:r>
            <a:r>
              <a:rPr lang="fr-FR" sz="800" b="1" i="1" dirty="0">
                <a:solidFill>
                  <a:srgbClr val="C00000"/>
                </a:solidFill>
                <a:latin typeface="Calibri" panose="020F0502020204030204" pitchFamily="34" charset="0"/>
                <a:cs typeface="Calibri" panose="020F0502020204030204" pitchFamily="34" charset="0"/>
                <a:sym typeface="Wingdings" panose="05000000000000000000" pitchFamily="2" charset="2"/>
              </a:rPr>
              <a:t>Enregistrer et passer en mode Suivi</a:t>
            </a:r>
            <a:r>
              <a:rPr lang="fr-FR" sz="800" b="1" i="1" dirty="0">
                <a:solidFill>
                  <a:schemeClr val="accent1"/>
                </a:solidFill>
                <a:latin typeface="Calibri" panose="020F0502020204030204" pitchFamily="34" charset="0"/>
                <a:cs typeface="Calibri" panose="020F0502020204030204" pitchFamily="34" charset="0"/>
                <a:sym typeface="Wingdings" panose="05000000000000000000" pitchFamily="2" charset="2"/>
              </a:rPr>
              <a:t> »</a:t>
            </a:r>
            <a:endParaRPr lang="fr-FR" sz="800" b="1" i="1" dirty="0">
              <a:solidFill>
                <a:schemeClr val="accent1"/>
              </a:solidFill>
              <a:latin typeface="Calibri" panose="020F0502020204030204" pitchFamily="34" charset="0"/>
              <a:cs typeface="Calibri" panose="020F0502020204030204" pitchFamily="34" charset="0"/>
            </a:endParaRPr>
          </a:p>
        </p:txBody>
      </p:sp>
      <p:sp>
        <p:nvSpPr>
          <p:cNvPr id="58" name="Rectangle 57"/>
          <p:cNvSpPr/>
          <p:nvPr/>
        </p:nvSpPr>
        <p:spPr>
          <a:xfrm>
            <a:off x="2492889" y="700118"/>
            <a:ext cx="1224142" cy="415498"/>
          </a:xfrm>
          <a:prstGeom prst="rect">
            <a:avLst/>
          </a:prstGeom>
        </p:spPr>
        <p:txBody>
          <a:bodyPr wrap="square" lIns="0" rIns="0">
            <a:spAutoFit/>
          </a:bodyPr>
          <a:lstStyle/>
          <a:p>
            <a:r>
              <a:rPr lang="fr-FR" sz="1050" b="1" dirty="0">
                <a:solidFill>
                  <a:srgbClr val="6FA287"/>
                </a:solidFill>
                <a:latin typeface="Calibri" panose="020F0502020204030204" pitchFamily="34" charset="0"/>
              </a:rPr>
              <a:t>Valider la </a:t>
            </a:r>
            <a:r>
              <a:rPr lang="fr-FR" sz="1050" b="1" dirty="0" smtClean="0">
                <a:solidFill>
                  <a:srgbClr val="6FA287"/>
                </a:solidFill>
                <a:latin typeface="Calibri" panose="020F0502020204030204" pitchFamily="34" charset="0"/>
              </a:rPr>
              <a:t>Synthèse Epargne </a:t>
            </a:r>
            <a:endParaRPr lang="fr-FR" sz="1050" b="1" dirty="0">
              <a:solidFill>
                <a:srgbClr val="6FA287"/>
              </a:solidFill>
              <a:latin typeface="Calibri" panose="020F0502020204030204" pitchFamily="34" charset="0"/>
            </a:endParaRPr>
          </a:p>
        </p:txBody>
      </p:sp>
      <p:cxnSp>
        <p:nvCxnSpPr>
          <p:cNvPr id="59" name="Connecteur droit 58"/>
          <p:cNvCxnSpPr>
            <a:stCxn id="56" idx="6"/>
            <a:endCxn id="57" idx="1"/>
          </p:cNvCxnSpPr>
          <p:nvPr/>
        </p:nvCxnSpPr>
        <p:spPr>
          <a:xfrm>
            <a:off x="2492892" y="1116007"/>
            <a:ext cx="1556182" cy="3"/>
          </a:xfrm>
          <a:prstGeom prst="line">
            <a:avLst/>
          </a:prstGeom>
          <a:ln>
            <a:solidFill>
              <a:srgbClr val="6FA287"/>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3" name="Espace réservé du texte 3"/>
          <p:cNvSpPr txBox="1">
            <a:spLocks/>
          </p:cNvSpPr>
          <p:nvPr/>
        </p:nvSpPr>
        <p:spPr>
          <a:xfrm>
            <a:off x="188640" y="1547664"/>
            <a:ext cx="1457996" cy="2511579"/>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200" b="0" i="1" u="none" strike="noStrike" cap="none" baseline="0">
                <a:solidFill>
                  <a:schemeClr val="accent2">
                    <a:lumMod val="75000"/>
                  </a:schemeClr>
                </a:solidFill>
                <a:latin typeface="+mn-lt"/>
                <a:ea typeface="Arial"/>
                <a:cs typeface="Arial"/>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t>Etapes 11 à 15</a:t>
            </a:r>
            <a:endParaRPr lang="fr-FR" b="1" dirty="0">
              <a:solidFill>
                <a:srgbClr val="C00000"/>
              </a:solidFill>
            </a:endParaRPr>
          </a:p>
        </p:txBody>
      </p:sp>
      <p:sp>
        <p:nvSpPr>
          <p:cNvPr id="68" name="Flèche droite 67"/>
          <p:cNvSpPr/>
          <p:nvPr/>
        </p:nvSpPr>
        <p:spPr>
          <a:xfrm rot="5400000">
            <a:off x="3102316" y="7740352"/>
            <a:ext cx="1512168" cy="504056"/>
          </a:xfrm>
          <a:prstGeom prst="rightArrow">
            <a:avLst/>
          </a:prstGeom>
          <a:solidFill>
            <a:srgbClr val="6FA287"/>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i="1" dirty="0" smtClean="0"/>
              <a:t>O2S</a:t>
            </a:r>
            <a:endParaRPr lang="fr-FR" i="1" dirty="0"/>
          </a:p>
        </p:txBody>
      </p:sp>
      <p:grpSp>
        <p:nvGrpSpPr>
          <p:cNvPr id="69" name="Groupe 68"/>
          <p:cNvGrpSpPr/>
          <p:nvPr/>
        </p:nvGrpSpPr>
        <p:grpSpPr>
          <a:xfrm>
            <a:off x="2487281" y="1145768"/>
            <a:ext cx="1229751" cy="244249"/>
            <a:chOff x="-2111418" y="5303440"/>
            <a:chExt cx="1229751" cy="244249"/>
          </a:xfrm>
        </p:grpSpPr>
        <p:pic>
          <p:nvPicPr>
            <p:cNvPr id="70" name="Graphique 9" descr="Curseur">
              <a:hlinkClick r:id="rId3" action="ppaction://hlinksldjump"/>
              <a:extLst>
                <a:ext uri="{FF2B5EF4-FFF2-40B4-BE49-F238E27FC236}">
                  <a16:creationId xmlns:a16="http://schemas.microsoft.com/office/drawing/2014/main" id="{69416AC7-75F1-431D-B526-B47281058075}"/>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125916" y="5303440"/>
              <a:ext cx="244249" cy="244249"/>
            </a:xfrm>
            <a:prstGeom prst="rect">
              <a:avLst/>
            </a:prstGeom>
          </p:spPr>
        </p:pic>
        <p:sp>
          <p:nvSpPr>
            <p:cNvPr id="71" name="ZoneTexte 70">
              <a:hlinkClick r:id="rId3" action="ppaction://hlinksldjump"/>
            </p:cNvPr>
            <p:cNvSpPr txBox="1"/>
            <p:nvPr/>
          </p:nvSpPr>
          <p:spPr>
            <a:xfrm>
              <a:off x="-2111418" y="5310149"/>
              <a:ext cx="1000275" cy="230832"/>
            </a:xfrm>
            <a:prstGeom prst="rect">
              <a:avLst/>
            </a:prstGeom>
            <a:noFill/>
          </p:spPr>
          <p:txBody>
            <a:bodyPr wrap="none" lIns="0" rIns="0" rtlCol="0">
              <a:spAutoFit/>
            </a:bodyPr>
            <a:lstStyle/>
            <a:p>
              <a:pPr algn="r"/>
              <a:r>
                <a:rPr lang="fr-FR" sz="900" i="1" u="sng" dirty="0" smtClean="0"/>
                <a:t>Focus slide 20 à 22</a:t>
              </a:r>
              <a:endParaRPr lang="fr-FR" sz="900" i="1" u="sng" dirty="0"/>
            </a:p>
          </p:txBody>
        </p:sp>
      </p:grpSp>
      <p:grpSp>
        <p:nvGrpSpPr>
          <p:cNvPr id="72" name="Groupe 71"/>
          <p:cNvGrpSpPr/>
          <p:nvPr/>
        </p:nvGrpSpPr>
        <p:grpSpPr>
          <a:xfrm>
            <a:off x="4078598" y="5889676"/>
            <a:ext cx="973269" cy="244249"/>
            <a:chOff x="-1854936" y="5303440"/>
            <a:chExt cx="973269" cy="244249"/>
          </a:xfrm>
        </p:grpSpPr>
        <p:pic>
          <p:nvPicPr>
            <p:cNvPr id="73" name="Graphique 9" descr="Curseur">
              <a:hlinkClick r:id="rId6" action="ppaction://hlinksldjump"/>
              <a:extLst>
                <a:ext uri="{FF2B5EF4-FFF2-40B4-BE49-F238E27FC236}">
                  <a16:creationId xmlns:a16="http://schemas.microsoft.com/office/drawing/2014/main" id="{69416AC7-75F1-431D-B526-B47281058075}"/>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125916" y="5303440"/>
              <a:ext cx="244249" cy="244249"/>
            </a:xfrm>
            <a:prstGeom prst="rect">
              <a:avLst/>
            </a:prstGeom>
          </p:spPr>
        </p:pic>
        <p:sp>
          <p:nvSpPr>
            <p:cNvPr id="74" name="ZoneTexte 73">
              <a:hlinkClick r:id="rId6" action="ppaction://hlinksldjump"/>
            </p:cNvPr>
            <p:cNvSpPr txBox="1"/>
            <p:nvPr/>
          </p:nvSpPr>
          <p:spPr>
            <a:xfrm>
              <a:off x="-1854936" y="5310149"/>
              <a:ext cx="743793" cy="230832"/>
            </a:xfrm>
            <a:prstGeom prst="rect">
              <a:avLst/>
            </a:prstGeom>
            <a:noFill/>
          </p:spPr>
          <p:txBody>
            <a:bodyPr wrap="none" lIns="0" rIns="0" rtlCol="0">
              <a:spAutoFit/>
            </a:bodyPr>
            <a:lstStyle/>
            <a:p>
              <a:pPr algn="r"/>
              <a:r>
                <a:rPr lang="fr-FR" sz="900" i="1" u="sng" dirty="0" smtClean="0"/>
                <a:t>Focus slide 24</a:t>
              </a:r>
              <a:endParaRPr lang="fr-FR" sz="900" i="1" u="sng" dirty="0"/>
            </a:p>
          </p:txBody>
        </p:sp>
      </p:grpSp>
      <p:grpSp>
        <p:nvGrpSpPr>
          <p:cNvPr id="75" name="Groupe 74"/>
          <p:cNvGrpSpPr/>
          <p:nvPr/>
        </p:nvGrpSpPr>
        <p:grpSpPr>
          <a:xfrm>
            <a:off x="2322252" y="7956376"/>
            <a:ext cx="1229751" cy="244249"/>
            <a:chOff x="-2111418" y="5303440"/>
            <a:chExt cx="1229751" cy="244249"/>
          </a:xfrm>
        </p:grpSpPr>
        <p:pic>
          <p:nvPicPr>
            <p:cNvPr id="76" name="Graphique 9" descr="Curseur">
              <a:hlinkClick r:id="rId7" action="ppaction://hlinksldjump"/>
              <a:extLst>
                <a:ext uri="{FF2B5EF4-FFF2-40B4-BE49-F238E27FC236}">
                  <a16:creationId xmlns:a16="http://schemas.microsoft.com/office/drawing/2014/main" id="{69416AC7-75F1-431D-B526-B47281058075}"/>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125916" y="5303440"/>
              <a:ext cx="244249" cy="244249"/>
            </a:xfrm>
            <a:prstGeom prst="rect">
              <a:avLst/>
            </a:prstGeom>
          </p:spPr>
        </p:pic>
        <p:sp>
          <p:nvSpPr>
            <p:cNvPr id="77" name="ZoneTexte 76">
              <a:hlinkClick r:id="rId7" action="ppaction://hlinksldjump"/>
            </p:cNvPr>
            <p:cNvSpPr txBox="1"/>
            <p:nvPr/>
          </p:nvSpPr>
          <p:spPr>
            <a:xfrm>
              <a:off x="-2111418" y="5310149"/>
              <a:ext cx="1000275" cy="230832"/>
            </a:xfrm>
            <a:prstGeom prst="rect">
              <a:avLst/>
            </a:prstGeom>
            <a:noFill/>
          </p:spPr>
          <p:txBody>
            <a:bodyPr wrap="none" lIns="0" rIns="0" rtlCol="0">
              <a:spAutoFit/>
            </a:bodyPr>
            <a:lstStyle/>
            <a:p>
              <a:pPr algn="r"/>
              <a:r>
                <a:rPr lang="fr-FR" sz="900" i="1" u="sng" dirty="0" smtClean="0"/>
                <a:t>Focus slide 25 à 27</a:t>
              </a:r>
              <a:endParaRPr lang="fr-FR" sz="900" i="1" u="sng" dirty="0"/>
            </a:p>
          </p:txBody>
        </p:sp>
      </p:grpSp>
      <p:cxnSp>
        <p:nvCxnSpPr>
          <p:cNvPr id="40" name="Connecteur droit 39"/>
          <p:cNvCxnSpPr/>
          <p:nvPr/>
        </p:nvCxnSpPr>
        <p:spPr>
          <a:xfrm flipV="1">
            <a:off x="1052736" y="3610265"/>
            <a:ext cx="5581916" cy="63716"/>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41" name="ZoneTexte 40"/>
          <p:cNvSpPr txBox="1"/>
          <p:nvPr/>
        </p:nvSpPr>
        <p:spPr>
          <a:xfrm>
            <a:off x="5373216" y="3347864"/>
            <a:ext cx="1299721" cy="307777"/>
          </a:xfrm>
          <a:prstGeom prst="rect">
            <a:avLst/>
          </a:prstGeom>
          <a:noFill/>
        </p:spPr>
        <p:txBody>
          <a:bodyPr wrap="square" rtlCol="0">
            <a:spAutoFit/>
          </a:bodyPr>
          <a:lstStyle/>
          <a:p>
            <a:r>
              <a:rPr lang="fr-FR" dirty="0" smtClean="0">
                <a:latin typeface="Calibri" panose="020F0502020204030204" pitchFamily="34" charset="0"/>
                <a:cs typeface="Calibri" panose="020F0502020204030204" pitchFamily="34" charset="0"/>
              </a:rPr>
              <a:t>Post RDV client</a:t>
            </a:r>
            <a:endParaRPr lang="fr-FR" dirty="0">
              <a:latin typeface="Calibri" panose="020F0502020204030204" pitchFamily="34" charset="0"/>
              <a:cs typeface="Calibri" panose="020F0502020204030204" pitchFamily="34" charset="0"/>
            </a:endParaRPr>
          </a:p>
        </p:txBody>
      </p:sp>
      <p:grpSp>
        <p:nvGrpSpPr>
          <p:cNvPr id="42" name="Groupe 41"/>
          <p:cNvGrpSpPr/>
          <p:nvPr/>
        </p:nvGrpSpPr>
        <p:grpSpPr>
          <a:xfrm>
            <a:off x="3999449" y="2817215"/>
            <a:ext cx="1229751" cy="244249"/>
            <a:chOff x="-2111418" y="5303440"/>
            <a:chExt cx="1229751" cy="244249"/>
          </a:xfrm>
        </p:grpSpPr>
        <p:pic>
          <p:nvPicPr>
            <p:cNvPr id="43" name="Graphique 9" descr="Curseur">
              <a:hlinkClick r:id="rId3" action="ppaction://hlinksldjump"/>
              <a:extLst>
                <a:ext uri="{FF2B5EF4-FFF2-40B4-BE49-F238E27FC236}">
                  <a16:creationId xmlns:a16="http://schemas.microsoft.com/office/drawing/2014/main" id="{69416AC7-75F1-431D-B526-B47281058075}"/>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125916" y="5303440"/>
              <a:ext cx="244249" cy="244249"/>
            </a:xfrm>
            <a:prstGeom prst="rect">
              <a:avLst/>
            </a:prstGeom>
          </p:spPr>
        </p:pic>
        <p:sp>
          <p:nvSpPr>
            <p:cNvPr id="44" name="ZoneTexte 43">
              <a:hlinkClick r:id="rId3" action="ppaction://hlinksldjump"/>
            </p:cNvPr>
            <p:cNvSpPr txBox="1"/>
            <p:nvPr/>
          </p:nvSpPr>
          <p:spPr>
            <a:xfrm>
              <a:off x="-2111418" y="5310149"/>
              <a:ext cx="1000275" cy="230832"/>
            </a:xfrm>
            <a:prstGeom prst="rect">
              <a:avLst/>
            </a:prstGeom>
            <a:noFill/>
          </p:spPr>
          <p:txBody>
            <a:bodyPr wrap="none" lIns="0" rIns="0" rtlCol="0">
              <a:spAutoFit/>
            </a:bodyPr>
            <a:lstStyle/>
            <a:p>
              <a:pPr algn="r"/>
              <a:r>
                <a:rPr lang="fr-FR" sz="900" i="1" u="sng" dirty="0" smtClean="0"/>
                <a:t>Focus slide 23 à 24</a:t>
              </a:r>
              <a:endParaRPr lang="fr-FR" sz="900" i="1" u="sng" dirty="0"/>
            </a:p>
          </p:txBody>
        </p:sp>
      </p:grpSp>
    </p:spTree>
    <p:extLst>
      <p:ext uri="{BB962C8B-B14F-4D97-AF65-F5344CB8AC3E}">
        <p14:creationId xmlns:p14="http://schemas.microsoft.com/office/powerpoint/2010/main" val="32611961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Spécificité du parcours personne morale</a:t>
            </a:r>
            <a:endParaRPr lang="fr-FR" dirty="0"/>
          </a:p>
        </p:txBody>
      </p:sp>
      <p:pic>
        <p:nvPicPr>
          <p:cNvPr id="3074" name="Image 1"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4467" y="2960007"/>
            <a:ext cx="5334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380774" y="1152846"/>
            <a:ext cx="6432602" cy="3808735"/>
          </a:xfrm>
          <a:prstGeom prst="rect">
            <a:avLst/>
          </a:prstGeom>
        </p:spPr>
        <p:txBody>
          <a:bodyPr wrap="square">
            <a:spAutoFit/>
          </a:bodyPr>
          <a:lstStyle/>
          <a:p>
            <a:r>
              <a:rPr lang="fr-FR" sz="1050" b="1" u="sng" dirty="0" smtClean="0">
                <a:solidFill>
                  <a:schemeClr val="tx1"/>
                </a:solidFill>
                <a:latin typeface="Calibri" charset="0"/>
                <a:ea typeface="Calibri" charset="0"/>
                <a:cs typeface="Calibri" charset="0"/>
              </a:rPr>
              <a:t>Périmètre des personnes morales gérés en Banque Privée</a:t>
            </a:r>
            <a:endParaRPr lang="fr-FR" sz="1050" b="1" dirty="0">
              <a:solidFill>
                <a:schemeClr val="tx1"/>
              </a:solidFill>
              <a:latin typeface="Calibri" charset="0"/>
              <a:ea typeface="Calibri" charset="0"/>
              <a:cs typeface="Calibri" charset="0"/>
            </a:endParaRPr>
          </a:p>
          <a:p>
            <a:pPr marL="376228" indent="-171450" algn="just">
              <a:buClr>
                <a:schemeClr val="accent6"/>
              </a:buClr>
              <a:buFont typeface="Symbol" panose="05050102010706020507" pitchFamily="18" charset="2"/>
              <a:buChar char=""/>
            </a:pPr>
            <a:r>
              <a:rPr lang="fr-FR" sz="1050" dirty="0" smtClean="0">
                <a:solidFill>
                  <a:schemeClr val="tx1"/>
                </a:solidFill>
                <a:latin typeface="Calibri" charset="0"/>
                <a:ea typeface="Calibri" charset="0"/>
                <a:cs typeface="Calibri" charset="0"/>
              </a:rPr>
              <a:t>SCI patrimoniales</a:t>
            </a:r>
          </a:p>
          <a:p>
            <a:pPr marL="376228" indent="-171450" algn="just">
              <a:buClr>
                <a:schemeClr val="accent6"/>
              </a:buClr>
              <a:buFont typeface="Symbol" panose="05050102010706020507" pitchFamily="18" charset="2"/>
              <a:buChar char=""/>
            </a:pPr>
            <a:r>
              <a:rPr lang="fr-FR" sz="1050" dirty="0" smtClean="0">
                <a:solidFill>
                  <a:schemeClr val="tx1"/>
                </a:solidFill>
                <a:latin typeface="Calibri" charset="0"/>
                <a:ea typeface="Calibri" charset="0"/>
                <a:cs typeface="Calibri" charset="0"/>
              </a:rPr>
              <a:t>Sociétés familiales</a:t>
            </a:r>
          </a:p>
          <a:p>
            <a:pPr marL="376228" indent="-171450" algn="just">
              <a:buClr>
                <a:schemeClr val="accent6"/>
              </a:buClr>
              <a:buFont typeface="Symbol" panose="05050102010706020507" pitchFamily="18" charset="2"/>
              <a:buChar char=""/>
            </a:pPr>
            <a:r>
              <a:rPr lang="fr-FR" sz="1050" dirty="0" smtClean="0">
                <a:solidFill>
                  <a:schemeClr val="tx1"/>
                </a:solidFill>
                <a:latin typeface="Calibri" charset="0"/>
                <a:ea typeface="Calibri" charset="0"/>
                <a:cs typeface="Calibri" charset="0"/>
              </a:rPr>
              <a:t>Associations </a:t>
            </a:r>
            <a:endParaRPr lang="fr-FR" sz="1050" dirty="0">
              <a:solidFill>
                <a:schemeClr val="tx1"/>
              </a:solidFill>
              <a:latin typeface="Calibri" charset="0"/>
              <a:ea typeface="Calibri" charset="0"/>
              <a:cs typeface="Calibri" charset="0"/>
            </a:endParaRPr>
          </a:p>
          <a:p>
            <a:pPr marL="376228" indent="-171450" algn="just">
              <a:buClr>
                <a:schemeClr val="accent6"/>
              </a:buClr>
              <a:buFont typeface="Symbol" panose="05050102010706020507" pitchFamily="18" charset="2"/>
              <a:buChar char=""/>
            </a:pPr>
            <a:r>
              <a:rPr lang="fr-FR" sz="1050" dirty="0" smtClean="0">
                <a:solidFill>
                  <a:schemeClr val="tx1"/>
                </a:solidFill>
                <a:latin typeface="Calibri" charset="0"/>
                <a:ea typeface="Calibri" charset="0"/>
                <a:cs typeface="Calibri" charset="0"/>
              </a:rPr>
              <a:t>Fondation</a:t>
            </a:r>
            <a:endParaRPr lang="fr-FR" sz="1050" dirty="0">
              <a:solidFill>
                <a:schemeClr val="tx1"/>
              </a:solidFill>
              <a:latin typeface="Calibri" charset="0"/>
              <a:ea typeface="Calibri" charset="0"/>
              <a:cs typeface="Calibri" charset="0"/>
            </a:endParaRPr>
          </a:p>
          <a:p>
            <a:pPr marL="204778"/>
            <a:endParaRPr lang="fr-FR" sz="1050" u="sng" dirty="0">
              <a:solidFill>
                <a:srgbClr val="595959"/>
              </a:solidFill>
              <a:latin typeface="Calibri" charset="0"/>
              <a:ea typeface="Calibri" charset="0"/>
              <a:cs typeface="Calibri" charset="0"/>
            </a:endParaRPr>
          </a:p>
          <a:p>
            <a:r>
              <a:rPr lang="fr-FR" sz="1050" b="1" u="sng" dirty="0" smtClean="0">
                <a:solidFill>
                  <a:schemeClr val="tx1"/>
                </a:solidFill>
                <a:latin typeface="Calibri" charset="0"/>
                <a:ea typeface="Calibri" charset="0"/>
                <a:cs typeface="Calibri" charset="0"/>
              </a:rPr>
              <a:t>O2S permet d’accompagner les personnes morales dans leurs investissement :</a:t>
            </a:r>
            <a:endParaRPr lang="fr-FR" sz="1050" b="1" u="sng" dirty="0">
              <a:solidFill>
                <a:schemeClr val="tx1"/>
              </a:solidFill>
              <a:latin typeface="Calibri" charset="0"/>
              <a:ea typeface="Calibri" charset="0"/>
              <a:cs typeface="Calibri" charset="0"/>
            </a:endParaRPr>
          </a:p>
          <a:p>
            <a:pPr marL="376228" lvl="6" indent="-171450" algn="just">
              <a:buClr>
                <a:schemeClr val="accent6"/>
              </a:buClr>
              <a:buFont typeface="Symbol" panose="05050102010706020507" pitchFamily="18" charset="2"/>
              <a:buChar char=""/>
            </a:pPr>
            <a:r>
              <a:rPr lang="fr-FR" sz="1050" dirty="0" smtClean="0">
                <a:solidFill>
                  <a:schemeClr val="tx1"/>
                </a:solidFill>
                <a:latin typeface="Calibri" charset="0"/>
                <a:ea typeface="Calibri" charset="0"/>
                <a:cs typeface="Calibri" charset="0"/>
              </a:rPr>
              <a:t>Les offres spécifiques aux personnes morales gérées en Banque Privée sont paramétrable dans le catalogue O2S (ex : contrat de capitalisation)</a:t>
            </a:r>
            <a:endParaRPr lang="fr-FR" sz="1050" dirty="0">
              <a:solidFill>
                <a:schemeClr val="tx1"/>
              </a:solidFill>
              <a:latin typeface="Calibri" charset="0"/>
              <a:ea typeface="Calibri" charset="0"/>
              <a:cs typeface="Calibri" charset="0"/>
            </a:endParaRPr>
          </a:p>
          <a:p>
            <a:pPr marL="376228" lvl="6" indent="-171450" algn="just">
              <a:buClr>
                <a:schemeClr val="accent6"/>
              </a:buClr>
              <a:buFont typeface="Symbol" panose="05050102010706020507" pitchFamily="18" charset="2"/>
              <a:buChar char=""/>
            </a:pPr>
            <a:r>
              <a:rPr lang="fr-FR" sz="1050" dirty="0" smtClean="0">
                <a:solidFill>
                  <a:schemeClr val="tx1"/>
                </a:solidFill>
                <a:latin typeface="Calibri" charset="0"/>
                <a:ea typeface="Calibri" charset="0"/>
                <a:cs typeface="Calibri" charset="0"/>
              </a:rPr>
              <a:t>Le parcours en épargne financière et la synthèse épargne sont réalisés dans O2S</a:t>
            </a:r>
            <a:endParaRPr lang="fr-FR" sz="1050" dirty="0">
              <a:solidFill>
                <a:schemeClr val="tx1"/>
              </a:solidFill>
              <a:latin typeface="Calibri" charset="0"/>
              <a:ea typeface="Calibri" charset="0"/>
              <a:cs typeface="Calibri" charset="0"/>
            </a:endParaRPr>
          </a:p>
          <a:p>
            <a:endParaRPr lang="fr-FR" sz="1050" b="1" dirty="0" smtClean="0">
              <a:solidFill>
                <a:srgbClr val="595959"/>
              </a:solidFill>
              <a:latin typeface="Calibri" charset="0"/>
              <a:ea typeface="Calibri" charset="0"/>
              <a:cs typeface="Calibri" charset="0"/>
            </a:endParaRPr>
          </a:p>
          <a:p>
            <a:r>
              <a:rPr lang="fr-FR" sz="1050" b="1" u="sng" dirty="0" smtClean="0">
                <a:solidFill>
                  <a:schemeClr val="tx1"/>
                </a:solidFill>
                <a:latin typeface="Calibri" charset="0"/>
                <a:ea typeface="Calibri" charset="0"/>
                <a:cs typeface="Calibri" charset="0"/>
              </a:rPr>
              <a:t>Cependant, le profil client doit être réalisé :</a:t>
            </a:r>
          </a:p>
          <a:p>
            <a:pPr marL="376228" lvl="6" indent="-171450" algn="just">
              <a:buClr>
                <a:schemeClr val="accent6"/>
              </a:buClr>
              <a:buFont typeface="Symbol" panose="05050102010706020507" pitchFamily="18" charset="2"/>
              <a:buChar char=""/>
            </a:pPr>
            <a:r>
              <a:rPr lang="fr-FR" sz="1050" dirty="0">
                <a:solidFill>
                  <a:schemeClr val="tx1"/>
                </a:solidFill>
                <a:latin typeface="Calibri" charset="0"/>
                <a:ea typeface="Calibri" charset="0"/>
                <a:cs typeface="Calibri" charset="0"/>
              </a:rPr>
              <a:t>Pour le </a:t>
            </a:r>
            <a:r>
              <a:rPr lang="fr-FR" sz="1050" dirty="0" smtClean="0">
                <a:solidFill>
                  <a:schemeClr val="tx1"/>
                </a:solidFill>
                <a:latin typeface="Calibri" charset="0"/>
                <a:ea typeface="Calibri" charset="0"/>
                <a:cs typeface="Calibri" charset="0"/>
              </a:rPr>
              <a:t>QCF, dans le SI distributeur (icône MIF                       ) </a:t>
            </a:r>
            <a:endParaRPr lang="fr-FR" sz="1050" dirty="0">
              <a:solidFill>
                <a:schemeClr val="tx1"/>
              </a:solidFill>
              <a:latin typeface="Calibri" charset="0"/>
              <a:ea typeface="Calibri" charset="0"/>
              <a:cs typeface="Calibri" charset="0"/>
            </a:endParaRPr>
          </a:p>
          <a:p>
            <a:pPr marL="376228" lvl="6" indent="-171450" algn="just">
              <a:buClr>
                <a:schemeClr val="accent6"/>
              </a:buClr>
              <a:buFont typeface="Symbol" panose="05050102010706020507" pitchFamily="18" charset="2"/>
              <a:buChar char=""/>
            </a:pPr>
            <a:r>
              <a:rPr lang="fr-FR" sz="1050" dirty="0">
                <a:solidFill>
                  <a:schemeClr val="tx1"/>
                </a:solidFill>
                <a:latin typeface="Calibri" charset="0"/>
                <a:ea typeface="Calibri" charset="0"/>
                <a:cs typeface="Calibri" charset="0"/>
              </a:rPr>
              <a:t>Pour le QR, en fonction de l’enveloppe d’investissement </a:t>
            </a:r>
            <a:r>
              <a:rPr lang="fr-FR" sz="1050" dirty="0" smtClean="0">
                <a:solidFill>
                  <a:schemeClr val="tx1"/>
                </a:solidFill>
                <a:latin typeface="Calibri" charset="0"/>
                <a:ea typeface="Calibri" charset="0"/>
                <a:cs typeface="Calibri" charset="0"/>
              </a:rPr>
              <a:t>:</a:t>
            </a:r>
          </a:p>
          <a:p>
            <a:pPr marL="495450" lvl="3" indent="-171450">
              <a:buFontTx/>
              <a:buChar char="-"/>
            </a:pPr>
            <a:r>
              <a:rPr lang="fr-FR" sz="1050" dirty="0" smtClean="0">
                <a:solidFill>
                  <a:schemeClr val="tx1"/>
                </a:solidFill>
                <a:latin typeface="Calibri" charset="0"/>
                <a:ea typeface="Calibri" charset="0"/>
                <a:cs typeface="Calibri" charset="0"/>
              </a:rPr>
              <a:t>Dans </a:t>
            </a:r>
            <a:r>
              <a:rPr lang="fr-FR" sz="1050" dirty="0">
                <a:solidFill>
                  <a:schemeClr val="tx1"/>
                </a:solidFill>
                <a:latin typeface="Calibri" charset="0"/>
                <a:ea typeface="Calibri" charset="0"/>
                <a:cs typeface="Calibri" charset="0"/>
              </a:rPr>
              <a:t>le cadre d’une opération « titres » : </a:t>
            </a:r>
            <a:r>
              <a:rPr lang="fr-FR" sz="1050" dirty="0" smtClean="0">
                <a:solidFill>
                  <a:schemeClr val="tx1"/>
                </a:solidFill>
                <a:latin typeface="Calibri" charset="0"/>
                <a:ea typeface="Calibri" charset="0"/>
                <a:cs typeface="Calibri" charset="0"/>
              </a:rPr>
              <a:t>le QR est réalisé dans le </a:t>
            </a:r>
            <a:r>
              <a:rPr lang="fr-FR" sz="1050" dirty="0">
                <a:solidFill>
                  <a:schemeClr val="tx1"/>
                </a:solidFill>
                <a:latin typeface="Calibri" charset="0"/>
                <a:ea typeface="Calibri" charset="0"/>
                <a:cs typeface="Calibri" charset="0"/>
              </a:rPr>
              <a:t>parcours Personne Morale (CE : </a:t>
            </a:r>
            <a:r>
              <a:rPr lang="fr-FR" sz="1050" dirty="0" smtClean="0">
                <a:solidFill>
                  <a:schemeClr val="tx1"/>
                </a:solidFill>
                <a:latin typeface="Calibri" charset="0"/>
                <a:ea typeface="Calibri" charset="0"/>
                <a:cs typeface="Calibri" charset="0"/>
              </a:rPr>
              <a:t>0199) </a:t>
            </a:r>
          </a:p>
          <a:p>
            <a:pPr marL="495450" lvl="3" indent="-171450">
              <a:buFontTx/>
              <a:buChar char="-"/>
            </a:pPr>
            <a:endParaRPr lang="fr-FR" sz="1050" dirty="0">
              <a:solidFill>
                <a:schemeClr val="tx1"/>
              </a:solidFill>
              <a:latin typeface="Calibri" charset="0"/>
              <a:ea typeface="Calibri" charset="0"/>
              <a:cs typeface="Calibri" charset="0"/>
            </a:endParaRPr>
          </a:p>
          <a:p>
            <a:pPr marL="495450" lvl="3" indent="-171450">
              <a:buFontTx/>
              <a:buChar char="-"/>
            </a:pPr>
            <a:endParaRPr lang="fr-FR" sz="1050" dirty="0" smtClean="0">
              <a:solidFill>
                <a:schemeClr val="tx1"/>
              </a:solidFill>
              <a:latin typeface="Calibri" charset="0"/>
              <a:ea typeface="Calibri" charset="0"/>
              <a:cs typeface="Calibri" charset="0"/>
            </a:endParaRPr>
          </a:p>
          <a:p>
            <a:pPr marL="495450" lvl="3" indent="-171450">
              <a:buFontTx/>
              <a:buChar char="-"/>
            </a:pPr>
            <a:endParaRPr lang="fr-FR" sz="1050" dirty="0" smtClean="0">
              <a:solidFill>
                <a:schemeClr val="tx1"/>
              </a:solidFill>
              <a:latin typeface="Calibri" charset="0"/>
              <a:ea typeface="Calibri" charset="0"/>
              <a:cs typeface="Calibri" charset="0"/>
            </a:endParaRPr>
          </a:p>
          <a:p>
            <a:pPr marL="495450" lvl="3" indent="-171450">
              <a:buFontTx/>
              <a:buChar char="-"/>
            </a:pPr>
            <a:endParaRPr lang="fr-FR" sz="1050" dirty="0">
              <a:solidFill>
                <a:schemeClr val="tx1"/>
              </a:solidFill>
              <a:latin typeface="Calibri" charset="0"/>
              <a:ea typeface="Calibri" charset="0"/>
              <a:cs typeface="Calibri" charset="0"/>
            </a:endParaRPr>
          </a:p>
          <a:p>
            <a:pPr marL="495450" lvl="3" indent="-171450">
              <a:buFontTx/>
              <a:buChar char="-"/>
            </a:pPr>
            <a:endParaRPr lang="fr-FR" sz="1050" dirty="0" smtClean="0">
              <a:solidFill>
                <a:schemeClr val="tx1"/>
              </a:solidFill>
              <a:latin typeface="Calibri" charset="0"/>
              <a:ea typeface="Calibri" charset="0"/>
              <a:cs typeface="Calibri" charset="0"/>
            </a:endParaRPr>
          </a:p>
          <a:p>
            <a:pPr marL="495450" lvl="3" indent="-171450">
              <a:buFontTx/>
              <a:buChar char="-"/>
            </a:pPr>
            <a:endParaRPr lang="fr-FR" sz="1050" dirty="0" smtClean="0">
              <a:solidFill>
                <a:schemeClr val="tx1"/>
              </a:solidFill>
              <a:latin typeface="Calibri" charset="0"/>
              <a:ea typeface="Calibri" charset="0"/>
              <a:cs typeface="Calibri" charset="0"/>
            </a:endParaRPr>
          </a:p>
          <a:p>
            <a:pPr marL="495450" lvl="3" indent="-171450">
              <a:buFontTx/>
              <a:buChar char="-"/>
            </a:pPr>
            <a:r>
              <a:rPr lang="fr-FR" sz="1050" dirty="0">
                <a:solidFill>
                  <a:schemeClr val="tx1"/>
                </a:solidFill>
                <a:latin typeface="Calibri" charset="0"/>
                <a:ea typeface="Calibri" charset="0"/>
                <a:cs typeface="Calibri" charset="0"/>
              </a:rPr>
              <a:t>dans le cadre d’une proposition de contrat de capitalisation / </a:t>
            </a:r>
            <a:r>
              <a:rPr lang="fr-FR" sz="1050" dirty="0" smtClean="0">
                <a:solidFill>
                  <a:schemeClr val="tx1"/>
                </a:solidFill>
                <a:latin typeface="Calibri" charset="0"/>
                <a:ea typeface="Calibri" charset="0"/>
                <a:cs typeface="Calibri" charset="0"/>
              </a:rPr>
              <a:t>SCPI : le QR est réalisé </a:t>
            </a:r>
            <a:r>
              <a:rPr lang="fr-FR" sz="1050" dirty="0">
                <a:solidFill>
                  <a:schemeClr val="tx1"/>
                </a:solidFill>
                <a:latin typeface="Calibri" charset="0"/>
                <a:ea typeface="Calibri" charset="0"/>
                <a:cs typeface="Calibri" charset="0"/>
              </a:rPr>
              <a:t>à l’aide du fichier </a:t>
            </a:r>
            <a:r>
              <a:rPr lang="fr-FR" sz="1050" dirty="0" smtClean="0">
                <a:solidFill>
                  <a:schemeClr val="tx1"/>
                </a:solidFill>
                <a:latin typeface="Calibri" charset="0"/>
                <a:ea typeface="Calibri" charset="0"/>
                <a:cs typeface="Calibri" charset="0"/>
              </a:rPr>
              <a:t>Excel</a:t>
            </a:r>
          </a:p>
        </p:txBody>
      </p:sp>
      <p:pic>
        <p:nvPicPr>
          <p:cNvPr id="17" name="Image 16"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170" y="3686545"/>
            <a:ext cx="2785810" cy="813447"/>
          </a:xfrm>
          <a:prstGeom prst="rect">
            <a:avLst/>
          </a:prstGeom>
        </p:spPr>
      </p:pic>
    </p:spTree>
    <p:extLst>
      <p:ext uri="{BB962C8B-B14F-4D97-AF65-F5344CB8AC3E}">
        <p14:creationId xmlns:p14="http://schemas.microsoft.com/office/powerpoint/2010/main" val="27700738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ctrTitle" idx="4294967295"/>
          </p:nvPr>
        </p:nvSpPr>
        <p:spPr>
          <a:xfrm>
            <a:off x="0" y="3360738"/>
            <a:ext cx="4513263" cy="2062162"/>
          </a:xfrm>
        </p:spPr>
        <p:txBody>
          <a:bodyPr>
            <a:normAutofit/>
          </a:bodyPr>
          <a:lstStyle/>
          <a:p>
            <a:pPr lvl="0"/>
            <a:r>
              <a:rPr lang="fr-FR" sz="5175" dirty="0" smtClean="0"/>
              <a:t>Focus étapes</a:t>
            </a:r>
            <a:r>
              <a:rPr lang="fr-FR" dirty="0" smtClean="0"/>
              <a:t/>
            </a:r>
            <a:br>
              <a:rPr lang="fr-FR" dirty="0" smtClean="0"/>
            </a:br>
            <a:r>
              <a:rPr lang="fr-FR" dirty="0" smtClean="0"/>
              <a:t>descriptifs détaillés</a:t>
            </a:r>
            <a:endParaRPr lang="en" dirty="0"/>
          </a:p>
        </p:txBody>
      </p:sp>
    </p:spTree>
    <p:extLst>
      <p:ext uri="{BB962C8B-B14F-4D97-AF65-F5344CB8AC3E}">
        <p14:creationId xmlns:p14="http://schemas.microsoft.com/office/powerpoint/2010/main" val="24175378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rot="18900000">
            <a:off x="-217919" y="3036581"/>
            <a:ext cx="7878173" cy="2646878"/>
          </a:xfrm>
          <a:prstGeom prst="rect">
            <a:avLst/>
          </a:prstGeom>
        </p:spPr>
        <p:txBody>
          <a:bodyPr vert="horz" wrap="square" lIns="91440" tIns="45720" rIns="91440" bIns="45720" rtlCol="0">
            <a:spAutoFit/>
          </a:bodyPr>
          <a:lstStyle/>
          <a:p>
            <a:pPr defTabSz="685805">
              <a:buClr>
                <a:srgbClr val="00B2CB"/>
              </a:buClr>
            </a:pPr>
            <a:r>
              <a:rPr lang="fr-FR" sz="16600" dirty="0" smtClean="0">
                <a:solidFill>
                  <a:schemeClr val="bg1">
                    <a:lumMod val="95000"/>
                  </a:schemeClr>
                </a:solidFill>
                <a:latin typeface="Arial Black" panose="020B0A04020102020204" pitchFamily="34" charset="0"/>
              </a:rPr>
              <a:t>Projet</a:t>
            </a:r>
            <a:endParaRPr lang="fr-FR" sz="16600" dirty="0">
              <a:solidFill>
                <a:schemeClr val="bg1">
                  <a:lumMod val="95000"/>
                </a:schemeClr>
              </a:solidFill>
              <a:latin typeface="Arial Black" panose="020B0A04020102020204" pitchFamily="34" charset="0"/>
            </a:endParaRPr>
          </a:p>
        </p:txBody>
      </p:sp>
      <p:sp>
        <p:nvSpPr>
          <p:cNvPr id="4" name="Titre 3"/>
          <p:cNvSpPr>
            <a:spLocks noGrp="1"/>
          </p:cNvSpPr>
          <p:nvPr>
            <p:ph type="title"/>
          </p:nvPr>
        </p:nvSpPr>
        <p:spPr>
          <a:xfrm>
            <a:off x="521677" y="155229"/>
            <a:ext cx="6291699" cy="334378"/>
          </a:xfrm>
        </p:spPr>
        <p:txBody>
          <a:bodyPr>
            <a:normAutofit fontScale="90000"/>
          </a:bodyPr>
          <a:lstStyle/>
          <a:p>
            <a:r>
              <a:rPr lang="fr-FR" dirty="0" smtClean="0"/>
              <a:t>Etape </a:t>
            </a:r>
            <a:r>
              <a:rPr lang="fr-FR" dirty="0"/>
              <a:t>1</a:t>
            </a:r>
            <a:r>
              <a:rPr lang="fr-FR" dirty="0" smtClean="0"/>
              <a:t> : FOCUS SUR LA </a:t>
            </a:r>
            <a:r>
              <a:rPr lang="fr-FR" sz="1600" dirty="0" smtClean="0"/>
              <a:t>SAISIE DES </a:t>
            </a:r>
            <a:r>
              <a:rPr lang="fr-FR" dirty="0" smtClean="0"/>
              <a:t>AVOIRS DU CLIENT non agrégés automatiquement</a:t>
            </a:r>
            <a:endParaRPr lang="fr-FR" dirty="0"/>
          </a:p>
        </p:txBody>
      </p:sp>
      <p:pic>
        <p:nvPicPr>
          <p:cNvPr id="6" name="Image 5"/>
          <p:cNvPicPr>
            <a:picLocks noChangeAspect="1"/>
          </p:cNvPicPr>
          <p:nvPr/>
        </p:nvPicPr>
        <p:blipFill rotWithShape="1">
          <a:blip r:embed="rId2"/>
          <a:srcRect b="12290"/>
          <a:stretch/>
        </p:blipFill>
        <p:spPr>
          <a:xfrm>
            <a:off x="48585" y="1214916"/>
            <a:ext cx="6912300" cy="5877364"/>
          </a:xfrm>
          <a:prstGeom prst="rect">
            <a:avLst/>
          </a:prstGeom>
        </p:spPr>
      </p:pic>
      <p:sp>
        <p:nvSpPr>
          <p:cNvPr id="2" name="ZoneTexte 1"/>
          <p:cNvSpPr txBox="1"/>
          <p:nvPr/>
        </p:nvSpPr>
        <p:spPr>
          <a:xfrm>
            <a:off x="404664" y="509935"/>
            <a:ext cx="5976664" cy="646331"/>
          </a:xfrm>
          <a:prstGeom prst="rect">
            <a:avLst/>
          </a:prstGeom>
          <a:noFill/>
        </p:spPr>
        <p:txBody>
          <a:bodyPr wrap="square" rtlCol="0">
            <a:spAutoFit/>
          </a:bodyPr>
          <a:lstStyle/>
          <a:p>
            <a:endParaRPr lang="fr-FR" sz="1200" dirty="0" smtClean="0"/>
          </a:p>
          <a:p>
            <a:r>
              <a:rPr lang="fr-FR" sz="1200" dirty="0" smtClean="0"/>
              <a:t>Les données qui ne peuvent pas être importées automatiquement peuvent l’être saisies manuellement.</a:t>
            </a:r>
            <a:endParaRPr lang="fr-FR" sz="1200" dirty="0"/>
          </a:p>
        </p:txBody>
      </p:sp>
    </p:spTree>
    <p:extLst>
      <p:ext uri="{BB962C8B-B14F-4D97-AF65-F5344CB8AC3E}">
        <p14:creationId xmlns:p14="http://schemas.microsoft.com/office/powerpoint/2010/main" val="13150174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Etape </a:t>
            </a:r>
            <a:r>
              <a:rPr lang="fr-FR" dirty="0" smtClean="0"/>
              <a:t>1 </a:t>
            </a:r>
            <a:r>
              <a:rPr lang="fr-FR" dirty="0"/>
              <a:t>: FOCUS SUR LA </a:t>
            </a:r>
            <a:r>
              <a:rPr lang="fr-FR" sz="1600" dirty="0"/>
              <a:t>SAISIE DES </a:t>
            </a:r>
            <a:r>
              <a:rPr lang="fr-FR" dirty="0"/>
              <a:t>AVOIRS DU CLIENT non agrégés automatiquement</a:t>
            </a:r>
          </a:p>
        </p:txBody>
      </p:sp>
      <p:pic>
        <p:nvPicPr>
          <p:cNvPr id="8" name="Image 7"/>
          <p:cNvPicPr>
            <a:picLocks noChangeAspect="1"/>
          </p:cNvPicPr>
          <p:nvPr/>
        </p:nvPicPr>
        <p:blipFill rotWithShape="1">
          <a:blip r:embed="rId2"/>
          <a:srcRect b="38530"/>
          <a:stretch/>
        </p:blipFill>
        <p:spPr>
          <a:xfrm>
            <a:off x="138366" y="1573321"/>
            <a:ext cx="6565391" cy="5437642"/>
          </a:xfrm>
          <a:prstGeom prst="rect">
            <a:avLst/>
          </a:prstGeom>
        </p:spPr>
      </p:pic>
      <p:pic>
        <p:nvPicPr>
          <p:cNvPr id="9" name="Image 8"/>
          <p:cNvPicPr>
            <a:picLocks noChangeAspect="1"/>
          </p:cNvPicPr>
          <p:nvPr/>
        </p:nvPicPr>
        <p:blipFill>
          <a:blip r:embed="rId3"/>
          <a:stretch>
            <a:fillRect/>
          </a:stretch>
        </p:blipFill>
        <p:spPr>
          <a:xfrm>
            <a:off x="332656" y="1259632"/>
            <a:ext cx="6193823" cy="313689"/>
          </a:xfrm>
          <a:prstGeom prst="rect">
            <a:avLst/>
          </a:prstGeom>
        </p:spPr>
      </p:pic>
    </p:spTree>
    <p:extLst>
      <p:ext uri="{BB962C8B-B14F-4D97-AF65-F5344CB8AC3E}">
        <p14:creationId xmlns:p14="http://schemas.microsoft.com/office/powerpoint/2010/main" val="24380844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Etape </a:t>
            </a:r>
            <a:r>
              <a:rPr lang="fr-FR" dirty="0" smtClean="0"/>
              <a:t>1 </a:t>
            </a:r>
            <a:r>
              <a:rPr lang="fr-FR" dirty="0"/>
              <a:t>: FOCUS SUR LA </a:t>
            </a:r>
            <a:r>
              <a:rPr lang="fr-FR" sz="1600" dirty="0"/>
              <a:t>SAISIE DES </a:t>
            </a:r>
            <a:r>
              <a:rPr lang="fr-FR" dirty="0"/>
              <a:t>AVOIRS DU CLIENT non agrégés automatiquement</a:t>
            </a:r>
          </a:p>
        </p:txBody>
      </p:sp>
      <p:pic>
        <p:nvPicPr>
          <p:cNvPr id="6" name="Image 5"/>
          <p:cNvPicPr>
            <a:picLocks noChangeAspect="1"/>
          </p:cNvPicPr>
          <p:nvPr/>
        </p:nvPicPr>
        <p:blipFill rotWithShape="1">
          <a:blip r:embed="rId2"/>
          <a:srcRect b="49290"/>
          <a:stretch/>
        </p:blipFill>
        <p:spPr>
          <a:xfrm>
            <a:off x="-60160" y="1091303"/>
            <a:ext cx="6864258" cy="4632825"/>
          </a:xfrm>
          <a:prstGeom prst="rect">
            <a:avLst/>
          </a:prstGeom>
        </p:spPr>
      </p:pic>
      <p:pic>
        <p:nvPicPr>
          <p:cNvPr id="17" name="Image 16"/>
          <p:cNvPicPr>
            <a:picLocks noChangeAspect="1"/>
          </p:cNvPicPr>
          <p:nvPr/>
        </p:nvPicPr>
        <p:blipFill>
          <a:blip r:embed="rId3"/>
          <a:stretch>
            <a:fillRect/>
          </a:stretch>
        </p:blipFill>
        <p:spPr>
          <a:xfrm>
            <a:off x="176822" y="861294"/>
            <a:ext cx="6132498" cy="310583"/>
          </a:xfrm>
          <a:prstGeom prst="rect">
            <a:avLst/>
          </a:prstGeom>
        </p:spPr>
      </p:pic>
    </p:spTree>
    <p:extLst>
      <p:ext uri="{BB962C8B-B14F-4D97-AF65-F5344CB8AC3E}">
        <p14:creationId xmlns:p14="http://schemas.microsoft.com/office/powerpoint/2010/main" val="2101068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Etape </a:t>
            </a:r>
            <a:r>
              <a:rPr lang="fr-FR" dirty="0" smtClean="0"/>
              <a:t>1 </a:t>
            </a:r>
            <a:r>
              <a:rPr lang="fr-FR" dirty="0"/>
              <a:t>: FOCUS SUR LA </a:t>
            </a:r>
            <a:r>
              <a:rPr lang="fr-FR" sz="1600" dirty="0"/>
              <a:t>SAISIE DES </a:t>
            </a:r>
            <a:r>
              <a:rPr lang="fr-FR" dirty="0"/>
              <a:t>AVOIRS DU CLIENT non agrégés automatiquement</a:t>
            </a:r>
          </a:p>
        </p:txBody>
      </p:sp>
      <p:pic>
        <p:nvPicPr>
          <p:cNvPr id="5" name="Image 4"/>
          <p:cNvPicPr>
            <a:picLocks noChangeAspect="1"/>
          </p:cNvPicPr>
          <p:nvPr/>
        </p:nvPicPr>
        <p:blipFill rotWithShape="1">
          <a:blip r:embed="rId2"/>
          <a:srcRect b="10048"/>
          <a:stretch/>
        </p:blipFill>
        <p:spPr>
          <a:xfrm>
            <a:off x="260648" y="1208291"/>
            <a:ext cx="6184452" cy="3888432"/>
          </a:xfrm>
          <a:prstGeom prst="rect">
            <a:avLst/>
          </a:prstGeom>
        </p:spPr>
      </p:pic>
      <p:pic>
        <p:nvPicPr>
          <p:cNvPr id="6" name="Image 5"/>
          <p:cNvPicPr>
            <a:picLocks noChangeAspect="1"/>
          </p:cNvPicPr>
          <p:nvPr/>
        </p:nvPicPr>
        <p:blipFill>
          <a:blip r:embed="rId3"/>
          <a:stretch>
            <a:fillRect/>
          </a:stretch>
        </p:blipFill>
        <p:spPr>
          <a:xfrm>
            <a:off x="248830" y="949049"/>
            <a:ext cx="6132498" cy="310583"/>
          </a:xfrm>
          <a:prstGeom prst="rect">
            <a:avLst/>
          </a:prstGeom>
        </p:spPr>
      </p:pic>
      <p:grpSp>
        <p:nvGrpSpPr>
          <p:cNvPr id="9" name="Groupe 8"/>
          <p:cNvGrpSpPr/>
          <p:nvPr/>
        </p:nvGrpSpPr>
        <p:grpSpPr>
          <a:xfrm>
            <a:off x="248830" y="5186680"/>
            <a:ext cx="6125395" cy="1000274"/>
            <a:chOff x="248830" y="5049825"/>
            <a:chExt cx="6125395" cy="1000274"/>
          </a:xfrm>
        </p:grpSpPr>
        <p:sp>
          <p:nvSpPr>
            <p:cNvPr id="7" name="Rectangle 2"/>
            <p:cNvSpPr>
              <a:spLocks noChangeArrowheads="1"/>
            </p:cNvSpPr>
            <p:nvPr/>
          </p:nvSpPr>
          <p:spPr bwMode="auto">
            <a:xfrm>
              <a:off x="248830" y="5049825"/>
              <a:ext cx="6125395" cy="1000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1" i="0" u="sng" strike="noStrike" cap="none" normalizeH="0" baseline="0" dirty="0" smtClean="0">
                  <a:ln>
                    <a:noFill/>
                  </a:ln>
                  <a:solidFill>
                    <a:srgbClr val="5A4F47"/>
                  </a:solidFill>
                  <a:effectLst/>
                  <a:latin typeface="Calibri" panose="020F0502020204030204" pitchFamily="34" charset="0"/>
                  <a:ea typeface="Calibri" panose="020F0502020204030204" pitchFamily="34" charset="0"/>
                  <a:cs typeface="Times New Roman" panose="02020603050405020304" pitchFamily="18" charset="0"/>
                </a:rPr>
                <a:t>Conclusion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400" b="0" i="0" u="none" strike="noStrike" cap="none" normalizeH="0" baseline="0" dirty="0" smtClean="0">
                <a:ln>
                  <a:noFill/>
                </a:ln>
                <a:solidFill>
                  <a:schemeClr val="tx1"/>
                </a:solidFill>
                <a:effectLst/>
              </a:endParaRPr>
            </a:p>
            <a:p>
              <a:pPr eaLnBrk="0" fontAlgn="base" hangingPunct="0">
                <a:spcBef>
                  <a:spcPct val="0"/>
                </a:spcBef>
                <a:spcAft>
                  <a:spcPct val="0"/>
                </a:spcAft>
              </a:pPr>
              <a:r>
                <a:rPr kumimoji="0" lang="fr-FR" altLang="fr-FR" sz="1100" b="0" i="0" u="none" strike="noStrike" cap="none" normalizeH="0" baseline="0" dirty="0" smtClean="0">
                  <a:ln>
                    <a:noFill/>
                  </a:ln>
                  <a:solidFill>
                    <a:srgbClr val="5A4F47"/>
                  </a:solidFill>
                  <a:effectLst/>
                  <a:latin typeface="Calibri" panose="020F0502020204030204" pitchFamily="34" charset="0"/>
                  <a:ea typeface="Calibri" panose="020F0502020204030204" pitchFamily="34" charset="0"/>
                  <a:cs typeface="Times New Roman" panose="02020603050405020304" pitchFamily="18" charset="0"/>
                </a:rPr>
                <a:t>Le contrat remonte directement dans le portefeuille avec un </a:t>
              </a:r>
              <a:r>
                <a:rPr lang="fr-FR" altLang="fr-FR" sz="1100" dirty="0">
                  <a:solidFill>
                    <a:srgbClr val="5A4F47"/>
                  </a:solidFill>
                  <a:latin typeface="Calibri" panose="020F0502020204030204" pitchFamily="34" charset="0"/>
                  <a:ea typeface="Calibri" panose="020F0502020204030204" pitchFamily="34" charset="0"/>
                  <a:cs typeface="Times New Roman" panose="02020603050405020304" pitchFamily="18" charset="0"/>
                </a:rPr>
                <a:t> </a:t>
              </a:r>
              <a:r>
                <a:rPr lang="fr-FR" altLang="fr-FR" sz="1100" dirty="0" smtClean="0">
                  <a:solidFill>
                    <a:srgbClr val="5A4F47"/>
                  </a:solidFill>
                  <a:latin typeface="Calibri" panose="020F0502020204030204" pitchFamily="34" charset="0"/>
                  <a:ea typeface="Calibri" panose="020F0502020204030204" pitchFamily="34" charset="0"/>
                  <a:cs typeface="Times New Roman" panose="02020603050405020304" pitchFamily="18" charset="0"/>
                </a:rPr>
                <a:t>      pour </a:t>
              </a:r>
              <a:r>
                <a:rPr lang="fr-FR" altLang="fr-FR" sz="1100" dirty="0">
                  <a:solidFill>
                    <a:srgbClr val="5A4F47"/>
                  </a:solidFill>
                  <a:latin typeface="Calibri" panose="020F0502020204030204" pitchFamily="34" charset="0"/>
                  <a:ea typeface="Calibri" panose="020F0502020204030204" pitchFamily="34" charset="0"/>
                  <a:cs typeface="Times New Roman" panose="02020603050405020304" pitchFamily="18" charset="0"/>
                </a:rPr>
                <a:t>préciser que le contrat est </a:t>
              </a:r>
              <a:r>
                <a:rPr lang="fr-FR" altLang="fr-FR" sz="1100" dirty="0" smtClean="0">
                  <a:solidFill>
                    <a:srgbClr val="5A4F47"/>
                  </a:solidFill>
                  <a:latin typeface="Calibri" panose="020F0502020204030204" pitchFamily="34" charset="0"/>
                  <a:ea typeface="Calibri" panose="020F0502020204030204" pitchFamily="34" charset="0"/>
                  <a:cs typeface="Times New Roman" panose="02020603050405020304" pitchFamily="18" charset="0"/>
                </a:rPr>
                <a:t>manuel</a:t>
              </a:r>
            </a:p>
            <a:p>
              <a:pPr eaLnBrk="0" fontAlgn="base" hangingPunct="0">
                <a:spcBef>
                  <a:spcPct val="0"/>
                </a:spcBef>
                <a:spcAft>
                  <a:spcPct val="0"/>
                </a:spcAft>
              </a:pPr>
              <a:endParaRPr lang="fr-FR" altLang="fr-FR" sz="1100" dirty="0">
                <a:solidFill>
                  <a:srgbClr val="5A4F47"/>
                </a:solidFill>
                <a:latin typeface="Calibri" panose="020F0502020204030204" pitchFamily="34" charset="0"/>
                <a:ea typeface="Calibri" panose="020F0502020204030204" pitchFamily="34" charset="0"/>
                <a:cs typeface="Times New Roman" panose="02020603050405020304" pitchFamily="18" charset="0"/>
              </a:endParaRPr>
            </a:p>
            <a:p>
              <a:pPr eaLnBrk="0" fontAlgn="base" hangingPunct="0">
                <a:spcBef>
                  <a:spcPct val="0"/>
                </a:spcBef>
                <a:spcAft>
                  <a:spcPct val="0"/>
                </a:spcAft>
              </a:pPr>
              <a:r>
                <a:rPr lang="fr-FR" altLang="fr-FR" sz="1100" dirty="0">
                  <a:solidFill>
                    <a:srgbClr val="5A4F47"/>
                  </a:solidFill>
                  <a:latin typeface="Calibri" panose="020F0502020204030204" pitchFamily="34" charset="0"/>
                  <a:ea typeface="Calibri" panose="020F0502020204030204" pitchFamily="34" charset="0"/>
                  <a:cs typeface="Times New Roman" panose="02020603050405020304" pitchFamily="18" charset="0"/>
                </a:rPr>
                <a:t>Il sera valorisé quotidiennement via l’abonnement MorningStar d’O2S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smtClean="0">
                  <a:ln>
                    <a:noFill/>
                  </a:ln>
                  <a:solidFill>
                    <a:srgbClr val="5A4F47"/>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pic>
          <p:nvPicPr>
            <p:cNvPr id="10" name="Image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9040" y="5335605"/>
              <a:ext cx="190500" cy="18415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119924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521677" y="155229"/>
            <a:ext cx="6291699" cy="334378"/>
          </a:xfrm>
        </p:spPr>
        <p:txBody>
          <a:bodyPr/>
          <a:lstStyle/>
          <a:p>
            <a:r>
              <a:rPr lang="fr-FR" dirty="0" smtClean="0"/>
              <a:t>Etape </a:t>
            </a:r>
            <a:r>
              <a:rPr lang="fr-FR" dirty="0"/>
              <a:t>5</a:t>
            </a:r>
            <a:r>
              <a:rPr lang="fr-FR" dirty="0" smtClean="0"/>
              <a:t> </a:t>
            </a:r>
            <a:r>
              <a:rPr lang="fr-FR" dirty="0"/>
              <a:t>: report du profil investisseur client dans o2S</a:t>
            </a:r>
          </a:p>
        </p:txBody>
      </p:sp>
      <p:pic>
        <p:nvPicPr>
          <p:cNvPr id="12" name="Image 11"/>
          <p:cNvPicPr>
            <a:picLocks noChangeAspect="1"/>
          </p:cNvPicPr>
          <p:nvPr/>
        </p:nvPicPr>
        <p:blipFill>
          <a:blip r:embed="rId2"/>
          <a:stretch>
            <a:fillRect/>
          </a:stretch>
        </p:blipFill>
        <p:spPr>
          <a:xfrm>
            <a:off x="557030" y="568344"/>
            <a:ext cx="5032210" cy="883313"/>
          </a:xfrm>
          <a:prstGeom prst="rect">
            <a:avLst/>
          </a:prstGeom>
        </p:spPr>
      </p:pic>
      <p:sp>
        <p:nvSpPr>
          <p:cNvPr id="25" name="Rectangle à coins arrondis 12">
            <a:extLst>
              <a:ext uri="{FF2B5EF4-FFF2-40B4-BE49-F238E27FC236}">
                <a16:creationId xmlns:a16="http://schemas.microsoft.com/office/drawing/2014/main" id="{980066BB-1381-472B-A385-6A16DFCBB2FE}"/>
              </a:ext>
            </a:extLst>
          </p:cNvPr>
          <p:cNvSpPr/>
          <p:nvPr/>
        </p:nvSpPr>
        <p:spPr>
          <a:xfrm>
            <a:off x="2420888" y="933048"/>
            <a:ext cx="684000" cy="13959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7" name="Groupe 56"/>
          <p:cNvGrpSpPr/>
          <p:nvPr/>
        </p:nvGrpSpPr>
        <p:grpSpPr>
          <a:xfrm>
            <a:off x="557028" y="1475656"/>
            <a:ext cx="5032211" cy="2341139"/>
            <a:chOff x="557029" y="1475656"/>
            <a:chExt cx="4608512" cy="2341139"/>
          </a:xfrm>
        </p:grpSpPr>
        <p:pic>
          <p:nvPicPr>
            <p:cNvPr id="11" name="Image 10"/>
            <p:cNvPicPr>
              <a:picLocks noChangeAspect="1"/>
            </p:cNvPicPr>
            <p:nvPr/>
          </p:nvPicPr>
          <p:blipFill>
            <a:blip r:embed="rId3"/>
            <a:stretch>
              <a:fillRect/>
            </a:stretch>
          </p:blipFill>
          <p:spPr>
            <a:xfrm>
              <a:off x="557029" y="1475656"/>
              <a:ext cx="4608512" cy="2341139"/>
            </a:xfrm>
            <a:prstGeom prst="rect">
              <a:avLst/>
            </a:prstGeom>
          </p:spPr>
        </p:pic>
        <p:sp>
          <p:nvSpPr>
            <p:cNvPr id="28" name="Rectangle à coins arrondis 12">
              <a:extLst>
                <a:ext uri="{FF2B5EF4-FFF2-40B4-BE49-F238E27FC236}">
                  <a16:creationId xmlns:a16="http://schemas.microsoft.com/office/drawing/2014/main" id="{980066BB-1381-472B-A385-6A16DFCBB2FE}"/>
                </a:ext>
              </a:extLst>
            </p:cNvPr>
            <p:cNvSpPr/>
            <p:nvPr/>
          </p:nvSpPr>
          <p:spPr>
            <a:xfrm>
              <a:off x="589627" y="1835696"/>
              <a:ext cx="1111181" cy="2160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Ellipse 28">
              <a:extLst>
                <a:ext uri="{FF2B5EF4-FFF2-40B4-BE49-F238E27FC236}">
                  <a16:creationId xmlns:a16="http://schemas.microsoft.com/office/drawing/2014/main" id="{465EB624-8FA1-4FE9-8AA7-D715932181D7}"/>
                </a:ext>
              </a:extLst>
            </p:cNvPr>
            <p:cNvSpPr/>
            <p:nvPr/>
          </p:nvSpPr>
          <p:spPr>
            <a:xfrm>
              <a:off x="1632155" y="1724602"/>
              <a:ext cx="212669" cy="21266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t>1</a:t>
              </a:r>
              <a:endParaRPr lang="fr-FR" sz="1050" b="1" dirty="0"/>
            </a:p>
          </p:txBody>
        </p:sp>
        <p:sp>
          <p:nvSpPr>
            <p:cNvPr id="30" name="Rectangle à coins arrondis 12">
              <a:extLst>
                <a:ext uri="{FF2B5EF4-FFF2-40B4-BE49-F238E27FC236}">
                  <a16:creationId xmlns:a16="http://schemas.microsoft.com/office/drawing/2014/main" id="{980066BB-1381-472B-A385-6A16DFCBB2FE}"/>
                </a:ext>
              </a:extLst>
            </p:cNvPr>
            <p:cNvSpPr/>
            <p:nvPr/>
          </p:nvSpPr>
          <p:spPr>
            <a:xfrm>
              <a:off x="2916595" y="1829854"/>
              <a:ext cx="728429" cy="2160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Ellipse 30">
              <a:extLst>
                <a:ext uri="{FF2B5EF4-FFF2-40B4-BE49-F238E27FC236}">
                  <a16:creationId xmlns:a16="http://schemas.microsoft.com/office/drawing/2014/main" id="{465EB624-8FA1-4FE9-8AA7-D715932181D7}"/>
                </a:ext>
              </a:extLst>
            </p:cNvPr>
            <p:cNvSpPr/>
            <p:nvPr/>
          </p:nvSpPr>
          <p:spPr>
            <a:xfrm>
              <a:off x="3576371" y="1711520"/>
              <a:ext cx="212669" cy="21266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t>2</a:t>
              </a:r>
            </a:p>
          </p:txBody>
        </p:sp>
        <p:sp>
          <p:nvSpPr>
            <p:cNvPr id="32" name="Rectangle à coins arrondis 12">
              <a:extLst>
                <a:ext uri="{FF2B5EF4-FFF2-40B4-BE49-F238E27FC236}">
                  <a16:creationId xmlns:a16="http://schemas.microsoft.com/office/drawing/2014/main" id="{980066BB-1381-472B-A385-6A16DFCBB2FE}"/>
                </a:ext>
              </a:extLst>
            </p:cNvPr>
            <p:cNvSpPr/>
            <p:nvPr/>
          </p:nvSpPr>
          <p:spPr>
            <a:xfrm>
              <a:off x="589627" y="2422886"/>
              <a:ext cx="1111181" cy="2160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3" name="Ellipse 32">
              <a:extLst>
                <a:ext uri="{FF2B5EF4-FFF2-40B4-BE49-F238E27FC236}">
                  <a16:creationId xmlns:a16="http://schemas.microsoft.com/office/drawing/2014/main" id="{465EB624-8FA1-4FE9-8AA7-D715932181D7}"/>
                </a:ext>
              </a:extLst>
            </p:cNvPr>
            <p:cNvSpPr/>
            <p:nvPr/>
          </p:nvSpPr>
          <p:spPr>
            <a:xfrm>
              <a:off x="1632155" y="2311792"/>
              <a:ext cx="212669" cy="21266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t>3</a:t>
              </a:r>
            </a:p>
          </p:txBody>
        </p:sp>
      </p:grpSp>
      <p:sp>
        <p:nvSpPr>
          <p:cNvPr id="36" name="ZoneTexte 35"/>
          <p:cNvSpPr txBox="1"/>
          <p:nvPr/>
        </p:nvSpPr>
        <p:spPr>
          <a:xfrm>
            <a:off x="2568022" y="4078394"/>
            <a:ext cx="2589170" cy="276999"/>
          </a:xfrm>
          <a:prstGeom prst="rect">
            <a:avLst/>
          </a:prstGeom>
          <a:noFill/>
        </p:spPr>
        <p:txBody>
          <a:bodyPr wrap="none" rtlCol="0">
            <a:spAutoFit/>
          </a:bodyPr>
          <a:lstStyle/>
          <a:p>
            <a:r>
              <a:rPr lang="fr-FR" sz="1200" dirty="0" smtClean="0"/>
              <a:t>Connaissance </a:t>
            </a:r>
            <a:r>
              <a:rPr lang="fr-FR" sz="1200" dirty="0"/>
              <a:t>et expérience (QCF</a:t>
            </a:r>
            <a:r>
              <a:rPr lang="fr-FR" sz="1200" dirty="0" smtClean="0"/>
              <a:t>)</a:t>
            </a:r>
            <a:endParaRPr lang="fr-FR" sz="1200" dirty="0"/>
          </a:p>
        </p:txBody>
      </p:sp>
      <p:sp>
        <p:nvSpPr>
          <p:cNvPr id="37" name="ZoneTexte 36"/>
          <p:cNvSpPr txBox="1"/>
          <p:nvPr/>
        </p:nvSpPr>
        <p:spPr>
          <a:xfrm>
            <a:off x="81657" y="5231105"/>
            <a:ext cx="1979191" cy="276999"/>
          </a:xfrm>
          <a:prstGeom prst="rect">
            <a:avLst/>
          </a:prstGeom>
          <a:noFill/>
        </p:spPr>
        <p:txBody>
          <a:bodyPr wrap="square" rtlCol="0">
            <a:spAutoFit/>
          </a:bodyPr>
          <a:lstStyle/>
          <a:p>
            <a:r>
              <a:rPr lang="fr-FR" sz="1200" dirty="0"/>
              <a:t>Personne Physique </a:t>
            </a:r>
          </a:p>
        </p:txBody>
      </p:sp>
      <p:sp>
        <p:nvSpPr>
          <p:cNvPr id="38" name="ZoneTexte 37"/>
          <p:cNvSpPr txBox="1"/>
          <p:nvPr/>
        </p:nvSpPr>
        <p:spPr>
          <a:xfrm>
            <a:off x="191271" y="7391345"/>
            <a:ext cx="1351652" cy="276999"/>
          </a:xfrm>
          <a:prstGeom prst="rect">
            <a:avLst/>
          </a:prstGeom>
          <a:noFill/>
        </p:spPr>
        <p:txBody>
          <a:bodyPr wrap="none" rtlCol="0">
            <a:spAutoFit/>
          </a:bodyPr>
          <a:lstStyle/>
          <a:p>
            <a:r>
              <a:rPr lang="fr-FR" sz="1200" dirty="0"/>
              <a:t>Personne </a:t>
            </a:r>
            <a:r>
              <a:rPr lang="fr-FR" sz="1200" dirty="0" smtClean="0"/>
              <a:t>Morale</a:t>
            </a:r>
            <a:endParaRPr lang="fr-FR" sz="1200" dirty="0"/>
          </a:p>
        </p:txBody>
      </p:sp>
      <p:sp>
        <p:nvSpPr>
          <p:cNvPr id="39" name="ZoneTexte 38"/>
          <p:cNvSpPr txBox="1"/>
          <p:nvPr/>
        </p:nvSpPr>
        <p:spPr>
          <a:xfrm>
            <a:off x="2674475" y="4295564"/>
            <a:ext cx="2376264" cy="261610"/>
          </a:xfrm>
          <a:prstGeom prst="rect">
            <a:avLst/>
          </a:prstGeom>
          <a:noFill/>
        </p:spPr>
        <p:txBody>
          <a:bodyPr wrap="square" rtlCol="0">
            <a:spAutoFit/>
          </a:bodyPr>
          <a:lstStyle/>
          <a:p>
            <a:r>
              <a:rPr lang="fr-FR" sz="1050" i="1" dirty="0" smtClean="0"/>
              <a:t>4 niveaux BPCE vs 3 niveaux O2S</a:t>
            </a:r>
            <a:endParaRPr lang="fr-FR" sz="1050" i="1" dirty="0"/>
          </a:p>
        </p:txBody>
      </p:sp>
      <p:cxnSp>
        <p:nvCxnSpPr>
          <p:cNvPr id="44" name="Connecteur droit 43"/>
          <p:cNvCxnSpPr/>
          <p:nvPr/>
        </p:nvCxnSpPr>
        <p:spPr>
          <a:xfrm>
            <a:off x="1628800" y="4139952"/>
            <a:ext cx="0" cy="442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Connecteur droit 51"/>
          <p:cNvCxnSpPr/>
          <p:nvPr/>
        </p:nvCxnSpPr>
        <p:spPr>
          <a:xfrm flipV="1">
            <a:off x="116632" y="6367671"/>
            <a:ext cx="1476000" cy="4529"/>
          </a:xfrm>
          <a:prstGeom prst="line">
            <a:avLst/>
          </a:prstGeom>
        </p:spPr>
        <p:style>
          <a:lnRef idx="1">
            <a:schemeClr val="accent1"/>
          </a:lnRef>
          <a:fillRef idx="0">
            <a:schemeClr val="accent1"/>
          </a:fillRef>
          <a:effectRef idx="0">
            <a:schemeClr val="accent1"/>
          </a:effectRef>
          <a:fontRef idx="minor">
            <a:schemeClr val="tx1"/>
          </a:fontRef>
        </p:style>
      </p:cxnSp>
      <p:sp>
        <p:nvSpPr>
          <p:cNvPr id="59" name="Ellipse 58">
            <a:extLst>
              <a:ext uri="{FF2B5EF4-FFF2-40B4-BE49-F238E27FC236}">
                <a16:creationId xmlns:a16="http://schemas.microsoft.com/office/drawing/2014/main" id="{465EB624-8FA1-4FE9-8AA7-D715932181D7}"/>
              </a:ext>
            </a:extLst>
          </p:cNvPr>
          <p:cNvSpPr/>
          <p:nvPr/>
        </p:nvSpPr>
        <p:spPr>
          <a:xfrm>
            <a:off x="738520" y="4202410"/>
            <a:ext cx="288000" cy="288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t>1</a:t>
            </a:r>
            <a:endParaRPr lang="fr-FR" sz="1050" b="1" dirty="0"/>
          </a:p>
        </p:txBody>
      </p:sp>
      <p:cxnSp>
        <p:nvCxnSpPr>
          <p:cNvPr id="26" name="Connecteur droit 25"/>
          <p:cNvCxnSpPr/>
          <p:nvPr/>
        </p:nvCxnSpPr>
        <p:spPr>
          <a:xfrm flipV="1">
            <a:off x="76400" y="4567471"/>
            <a:ext cx="6156000" cy="4529"/>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5" name="Tableau 4"/>
          <p:cNvGraphicFramePr>
            <a:graphicFrameLocks noGrp="1"/>
          </p:cNvGraphicFramePr>
          <p:nvPr>
            <p:extLst/>
          </p:nvPr>
        </p:nvGraphicFramePr>
        <p:xfrm>
          <a:off x="1768586" y="4636932"/>
          <a:ext cx="4752974" cy="4096792"/>
        </p:xfrm>
        <a:graphic>
          <a:graphicData uri="http://schemas.openxmlformats.org/drawingml/2006/table">
            <a:tbl>
              <a:tblPr firstRow="1" firstCol="1" bandRow="1"/>
              <a:tblGrid>
                <a:gridCol w="258481">
                  <a:extLst>
                    <a:ext uri="{9D8B030D-6E8A-4147-A177-3AD203B41FA5}">
                      <a16:colId xmlns:a16="http://schemas.microsoft.com/office/drawing/2014/main" val="2798793582"/>
                    </a:ext>
                  </a:extLst>
                </a:gridCol>
                <a:gridCol w="898796">
                  <a:extLst>
                    <a:ext uri="{9D8B030D-6E8A-4147-A177-3AD203B41FA5}">
                      <a16:colId xmlns:a16="http://schemas.microsoft.com/office/drawing/2014/main" val="707103069"/>
                    </a:ext>
                  </a:extLst>
                </a:gridCol>
                <a:gridCol w="1437767">
                  <a:extLst>
                    <a:ext uri="{9D8B030D-6E8A-4147-A177-3AD203B41FA5}">
                      <a16:colId xmlns:a16="http://schemas.microsoft.com/office/drawing/2014/main" val="4078074092"/>
                    </a:ext>
                  </a:extLst>
                </a:gridCol>
                <a:gridCol w="2157930">
                  <a:extLst>
                    <a:ext uri="{9D8B030D-6E8A-4147-A177-3AD203B41FA5}">
                      <a16:colId xmlns:a16="http://schemas.microsoft.com/office/drawing/2014/main" val="3331297501"/>
                    </a:ext>
                  </a:extLst>
                </a:gridCol>
              </a:tblGrid>
              <a:tr h="141269">
                <a:tc gridSpan="4">
                  <a:txBody>
                    <a:bodyPr/>
                    <a:lstStyle/>
                    <a:p>
                      <a:pPr algn="ctr">
                        <a:lnSpc>
                          <a:spcPct val="115000"/>
                        </a:lnSpc>
                        <a:spcAft>
                          <a:spcPts val="0"/>
                        </a:spcAft>
                      </a:pPr>
                      <a:r>
                        <a:rPr lang="fr-FR" sz="800" dirty="0">
                          <a:solidFill>
                            <a:srgbClr val="FFFFFF"/>
                          </a:solidFill>
                          <a:effectLst/>
                          <a:latin typeface="Verdana" panose="020B0604030504040204" pitchFamily="34" charset="0"/>
                          <a:ea typeface="Calibri" panose="020F0502020204030204" pitchFamily="34" charset="0"/>
                          <a:cs typeface="Times New Roman" panose="02020603050405020304" pitchFamily="18" charset="0"/>
                        </a:rPr>
                        <a:t>Matrice de correspondance QCF dans 02S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849908515"/>
                  </a:ext>
                </a:extLst>
              </a:tr>
              <a:tr h="282537">
                <a:tc gridSpan="2">
                  <a:txBody>
                    <a:bodyPr/>
                    <a:lstStyle/>
                    <a:p>
                      <a:pPr algn="ctr">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Profil QCF Groupe BPCE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gridSpan="2">
                  <a:txBody>
                    <a:bodyPr/>
                    <a:lstStyle/>
                    <a:p>
                      <a:pPr algn="ctr">
                        <a:lnSpc>
                          <a:spcPct val="115000"/>
                        </a:lnSpc>
                        <a:spcAft>
                          <a:spcPts val="0"/>
                        </a:spcAft>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Profil à renseigner dans 02S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DDD"/>
                    </a:solidFill>
                  </a:tcPr>
                </a:tc>
                <a:tc hMerge="1">
                  <a:txBody>
                    <a:bodyPr/>
                    <a:lstStyle/>
                    <a:p>
                      <a:endParaRPr lang="fr-FR"/>
                    </a:p>
                  </a:txBody>
                  <a:tcPr/>
                </a:tc>
                <a:extLst>
                  <a:ext uri="{0D108BD9-81ED-4DB2-BD59-A6C34878D82A}">
                    <a16:rowId xmlns:a16="http://schemas.microsoft.com/office/drawing/2014/main" val="1361625211"/>
                  </a:ext>
                </a:extLst>
              </a:tr>
              <a:tr h="706343">
                <a:tc>
                  <a:txBody>
                    <a:bodyPr/>
                    <a:lstStyle/>
                    <a:p>
                      <a:pPr algn="just">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C0</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Refus de répondre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lnSpc>
                          <a:spcPct val="115000"/>
                        </a:lnSpc>
                        <a:spcAft>
                          <a:spcPts val="0"/>
                        </a:spcAft>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Pas de parcours sans conseil dans Harvest. Si le client refuse de répondre aux questionnaires, il n’est pas éligible à l’outil 02S. Dans ce cas, le client sera dirigé vers un parcours distributeur classique de souscription sans conseil, avec des opérations déclarées réalisées à sa seule initiative.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DDD"/>
                    </a:solidFill>
                  </a:tcPr>
                </a:tc>
                <a:tc hMerge="1">
                  <a:txBody>
                    <a:bodyPr/>
                    <a:lstStyle/>
                    <a:p>
                      <a:endParaRPr lang="fr-FR"/>
                    </a:p>
                  </a:txBody>
                  <a:tcPr/>
                </a:tc>
                <a:extLst>
                  <a:ext uri="{0D108BD9-81ED-4DB2-BD59-A6C34878D82A}">
                    <a16:rowId xmlns:a16="http://schemas.microsoft.com/office/drawing/2014/main" val="3529781319"/>
                  </a:ext>
                </a:extLst>
              </a:tr>
              <a:tr h="1695224">
                <a:tc>
                  <a:txBody>
                    <a:bodyPr/>
                    <a:lstStyle/>
                    <a:p>
                      <a:pPr algn="ctr">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C1</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Débutant</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Novice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DDD"/>
                    </a:solidFill>
                  </a:tcPr>
                </a:tc>
                <a:tc>
                  <a:txBody>
                    <a:bodyPr/>
                    <a:lstStyle/>
                    <a:p>
                      <a:pPr>
                        <a:lnSpc>
                          <a:spcPct val="115000"/>
                        </a:lnSpc>
                        <a:spcAft>
                          <a:spcPts val="0"/>
                        </a:spcAft>
                      </a:pPr>
                      <a:r>
                        <a:rPr lang="fr-FR" sz="800" b="1"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Hors produits :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Produits structurés,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Produits actions (non côtés ou admis sur un marché non règlementé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Tracker</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CFD (contrats sur la différence)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Futures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Options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Warrants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Turbos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DDD"/>
                    </a:solidFill>
                  </a:tcPr>
                </a:tc>
                <a:extLst>
                  <a:ext uri="{0D108BD9-81ED-4DB2-BD59-A6C34878D82A}">
                    <a16:rowId xmlns:a16="http://schemas.microsoft.com/office/drawing/2014/main" val="2847591968"/>
                  </a:ext>
                </a:extLst>
              </a:tr>
              <a:tr h="988881">
                <a:tc>
                  <a:txBody>
                    <a:bodyPr/>
                    <a:lstStyle/>
                    <a:p>
                      <a:pPr algn="ctr">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C2</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Initié</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Informé</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DDD"/>
                    </a:solidFill>
                  </a:tcPr>
                </a:tc>
                <a:tc>
                  <a:txBody>
                    <a:bodyPr/>
                    <a:lstStyle/>
                    <a:p>
                      <a:pPr>
                        <a:lnSpc>
                          <a:spcPct val="115000"/>
                        </a:lnSpc>
                        <a:spcAft>
                          <a:spcPts val="0"/>
                        </a:spcAft>
                      </a:pPr>
                      <a:r>
                        <a:rPr lang="fr-FR" sz="800" b="1"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Hors produits :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Tracker</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CFD (contrats sur la différence)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Futures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Options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Warrants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Turbos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DDD"/>
                    </a:solidFill>
                  </a:tcPr>
                </a:tc>
                <a:extLst>
                  <a:ext uri="{0D108BD9-81ED-4DB2-BD59-A6C34878D82A}">
                    <a16:rowId xmlns:a16="http://schemas.microsoft.com/office/drawing/2014/main" val="1371175450"/>
                  </a:ext>
                </a:extLst>
              </a:tr>
              <a:tr h="141269">
                <a:tc>
                  <a:txBody>
                    <a:bodyPr/>
                    <a:lstStyle/>
                    <a:p>
                      <a:pPr algn="ctr">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C3</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Confirmé</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Expérimenté</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DDD"/>
                    </a:solidFill>
                  </a:tcPr>
                </a:tc>
                <a:tc rowSpan="2">
                  <a:txBody>
                    <a:bodyPr/>
                    <a:lstStyle/>
                    <a:p>
                      <a:pPr algn="ctr">
                        <a:lnSpc>
                          <a:spcPct val="115000"/>
                        </a:lnSpc>
                        <a:spcAft>
                          <a:spcPts val="0"/>
                        </a:spcAft>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 connaissance tous produits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DDD"/>
                    </a:solidFill>
                  </a:tcPr>
                </a:tc>
                <a:extLst>
                  <a:ext uri="{0D108BD9-81ED-4DB2-BD59-A6C34878D82A}">
                    <a16:rowId xmlns:a16="http://schemas.microsoft.com/office/drawing/2014/main" val="3717872965"/>
                  </a:ext>
                </a:extLst>
              </a:tr>
              <a:tr h="141269">
                <a:tc>
                  <a:txBody>
                    <a:bodyPr/>
                    <a:lstStyle/>
                    <a:p>
                      <a:pPr algn="ctr">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C4</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Expert</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Expérimenté</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279" marR="55279" marT="0" marB="0"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DDD"/>
                    </a:solidFill>
                  </a:tcPr>
                </a:tc>
                <a:tc vMerge="1">
                  <a:txBody>
                    <a:bodyPr/>
                    <a:lstStyle/>
                    <a:p>
                      <a:endParaRPr lang="fr-FR"/>
                    </a:p>
                  </a:txBody>
                  <a:tcPr/>
                </a:tc>
                <a:extLst>
                  <a:ext uri="{0D108BD9-81ED-4DB2-BD59-A6C34878D82A}">
                    <a16:rowId xmlns:a16="http://schemas.microsoft.com/office/drawing/2014/main" val="3926618250"/>
                  </a:ext>
                </a:extLst>
              </a:tr>
            </a:tbl>
          </a:graphicData>
        </a:graphic>
      </p:graphicFrame>
    </p:spTree>
    <p:extLst>
      <p:ext uri="{BB962C8B-B14F-4D97-AF65-F5344CB8AC3E}">
        <p14:creationId xmlns:p14="http://schemas.microsoft.com/office/powerpoint/2010/main" val="37257776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521677" y="155229"/>
            <a:ext cx="6291699" cy="334378"/>
          </a:xfrm>
        </p:spPr>
        <p:txBody>
          <a:bodyPr vert="horz" lIns="0" tIns="45720" rIns="0" bIns="45720" rtlCol="0" anchor="t" anchorCtr="0">
            <a:normAutofit/>
          </a:bodyPr>
          <a:lstStyle/>
          <a:p>
            <a:r>
              <a:rPr lang="fr-FR" dirty="0" smtClean="0"/>
              <a:t>Etape 5 </a:t>
            </a:r>
            <a:r>
              <a:rPr lang="fr-FR" dirty="0"/>
              <a:t>: report du profil investisseur client dans o2S</a:t>
            </a:r>
          </a:p>
        </p:txBody>
      </p:sp>
      <p:sp>
        <p:nvSpPr>
          <p:cNvPr id="36" name="ZoneTexte 35"/>
          <p:cNvSpPr txBox="1"/>
          <p:nvPr/>
        </p:nvSpPr>
        <p:spPr>
          <a:xfrm>
            <a:off x="3353029" y="622593"/>
            <a:ext cx="1584088" cy="276999"/>
          </a:xfrm>
          <a:prstGeom prst="rect">
            <a:avLst/>
          </a:prstGeom>
          <a:noFill/>
        </p:spPr>
        <p:txBody>
          <a:bodyPr wrap="none" rtlCol="0">
            <a:spAutoFit/>
          </a:bodyPr>
          <a:lstStyle/>
          <a:p>
            <a:r>
              <a:rPr lang="fr-FR" sz="1200" dirty="0" smtClean="0"/>
              <a:t>Profil de risque (QR)</a:t>
            </a:r>
            <a:endParaRPr lang="fr-FR" sz="1200" dirty="0"/>
          </a:p>
        </p:txBody>
      </p:sp>
      <p:sp>
        <p:nvSpPr>
          <p:cNvPr id="37" name="ZoneTexte 36"/>
          <p:cNvSpPr txBox="1"/>
          <p:nvPr/>
        </p:nvSpPr>
        <p:spPr>
          <a:xfrm>
            <a:off x="81657" y="1692263"/>
            <a:ext cx="1979191" cy="276999"/>
          </a:xfrm>
          <a:prstGeom prst="rect">
            <a:avLst/>
          </a:prstGeom>
          <a:noFill/>
        </p:spPr>
        <p:txBody>
          <a:bodyPr wrap="square" rtlCol="0">
            <a:spAutoFit/>
          </a:bodyPr>
          <a:lstStyle/>
          <a:p>
            <a:r>
              <a:rPr lang="fr-FR" sz="1200" dirty="0"/>
              <a:t>Personne Physique </a:t>
            </a:r>
          </a:p>
        </p:txBody>
      </p:sp>
      <p:sp>
        <p:nvSpPr>
          <p:cNvPr id="38" name="ZoneTexte 37"/>
          <p:cNvSpPr txBox="1"/>
          <p:nvPr/>
        </p:nvSpPr>
        <p:spPr>
          <a:xfrm>
            <a:off x="191271" y="3852503"/>
            <a:ext cx="1351652" cy="276999"/>
          </a:xfrm>
          <a:prstGeom prst="rect">
            <a:avLst/>
          </a:prstGeom>
          <a:noFill/>
        </p:spPr>
        <p:txBody>
          <a:bodyPr wrap="none" rtlCol="0">
            <a:spAutoFit/>
          </a:bodyPr>
          <a:lstStyle/>
          <a:p>
            <a:r>
              <a:rPr lang="fr-FR" sz="1200" dirty="0"/>
              <a:t>Personne </a:t>
            </a:r>
            <a:r>
              <a:rPr lang="fr-FR" sz="1200" dirty="0" smtClean="0"/>
              <a:t>Morale</a:t>
            </a:r>
            <a:endParaRPr lang="fr-FR" sz="1200" dirty="0"/>
          </a:p>
        </p:txBody>
      </p:sp>
      <p:sp>
        <p:nvSpPr>
          <p:cNvPr id="39" name="ZoneTexte 38"/>
          <p:cNvSpPr txBox="1"/>
          <p:nvPr/>
        </p:nvSpPr>
        <p:spPr>
          <a:xfrm>
            <a:off x="2736192" y="3333860"/>
            <a:ext cx="2376264" cy="261610"/>
          </a:xfrm>
          <a:prstGeom prst="rect">
            <a:avLst/>
          </a:prstGeom>
          <a:noFill/>
        </p:spPr>
        <p:txBody>
          <a:bodyPr wrap="square" rtlCol="0">
            <a:spAutoFit/>
          </a:bodyPr>
          <a:lstStyle/>
          <a:p>
            <a:r>
              <a:rPr lang="fr-FR" sz="1050" i="1" dirty="0" smtClean="0"/>
              <a:t>4 niveaux BPCE vs 3 niveaux O2S</a:t>
            </a:r>
            <a:endParaRPr lang="fr-FR" sz="1050" i="1" dirty="0"/>
          </a:p>
        </p:txBody>
      </p:sp>
      <p:cxnSp>
        <p:nvCxnSpPr>
          <p:cNvPr id="44" name="Connecteur droit 43"/>
          <p:cNvCxnSpPr/>
          <p:nvPr/>
        </p:nvCxnSpPr>
        <p:spPr>
          <a:xfrm>
            <a:off x="1628800" y="601110"/>
            <a:ext cx="0" cy="442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Connecteur droit 51"/>
          <p:cNvCxnSpPr/>
          <p:nvPr/>
        </p:nvCxnSpPr>
        <p:spPr>
          <a:xfrm flipV="1">
            <a:off x="76400" y="3275856"/>
            <a:ext cx="6120000" cy="4529"/>
          </a:xfrm>
          <a:prstGeom prst="line">
            <a:avLst/>
          </a:prstGeom>
        </p:spPr>
        <p:style>
          <a:lnRef idx="1">
            <a:schemeClr val="accent1"/>
          </a:lnRef>
          <a:fillRef idx="0">
            <a:schemeClr val="accent1"/>
          </a:fillRef>
          <a:effectRef idx="0">
            <a:schemeClr val="accent1"/>
          </a:effectRef>
          <a:fontRef idx="minor">
            <a:schemeClr val="tx1"/>
          </a:fontRef>
        </p:style>
      </p:cxnSp>
      <p:sp>
        <p:nvSpPr>
          <p:cNvPr id="59" name="Ellipse 58">
            <a:extLst>
              <a:ext uri="{FF2B5EF4-FFF2-40B4-BE49-F238E27FC236}">
                <a16:creationId xmlns:a16="http://schemas.microsoft.com/office/drawing/2014/main" id="{465EB624-8FA1-4FE9-8AA7-D715932181D7}"/>
              </a:ext>
            </a:extLst>
          </p:cNvPr>
          <p:cNvSpPr/>
          <p:nvPr/>
        </p:nvSpPr>
        <p:spPr>
          <a:xfrm>
            <a:off x="738520" y="663568"/>
            <a:ext cx="288000" cy="288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t>2</a:t>
            </a:r>
          </a:p>
        </p:txBody>
      </p:sp>
      <p:cxnSp>
        <p:nvCxnSpPr>
          <p:cNvPr id="26" name="Connecteur droit 25"/>
          <p:cNvCxnSpPr/>
          <p:nvPr/>
        </p:nvCxnSpPr>
        <p:spPr>
          <a:xfrm flipV="1">
            <a:off x="76400" y="1028629"/>
            <a:ext cx="6120000" cy="4529"/>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3" name="Tableau 2"/>
          <p:cNvGraphicFramePr>
            <a:graphicFrameLocks noGrp="1"/>
          </p:cNvGraphicFramePr>
          <p:nvPr>
            <p:extLst>
              <p:ext uri="{D42A27DB-BD31-4B8C-83A1-F6EECF244321}">
                <p14:modId xmlns:p14="http://schemas.microsoft.com/office/powerpoint/2010/main" val="668148341"/>
              </p:ext>
            </p:extLst>
          </p:nvPr>
        </p:nvGraphicFramePr>
        <p:xfrm>
          <a:off x="1768585" y="1127797"/>
          <a:ext cx="4752975" cy="2018721"/>
        </p:xfrm>
        <a:graphic>
          <a:graphicData uri="http://schemas.openxmlformats.org/drawingml/2006/table">
            <a:tbl>
              <a:tblPr firstRow="1" firstCol="1" bandRow="1"/>
              <a:tblGrid>
                <a:gridCol w="1597269">
                  <a:extLst>
                    <a:ext uri="{9D8B030D-6E8A-4147-A177-3AD203B41FA5}">
                      <a16:colId xmlns:a16="http://schemas.microsoft.com/office/drawing/2014/main" val="1772233709"/>
                    </a:ext>
                  </a:extLst>
                </a:gridCol>
                <a:gridCol w="3155706">
                  <a:extLst>
                    <a:ext uri="{9D8B030D-6E8A-4147-A177-3AD203B41FA5}">
                      <a16:colId xmlns:a16="http://schemas.microsoft.com/office/drawing/2014/main" val="1871757506"/>
                    </a:ext>
                  </a:extLst>
                </a:gridCol>
              </a:tblGrid>
              <a:tr h="294602">
                <a:tc gridSpan="2">
                  <a:txBody>
                    <a:bodyPr/>
                    <a:lstStyle/>
                    <a:p>
                      <a:pPr algn="ctr">
                        <a:lnSpc>
                          <a:spcPct val="115000"/>
                        </a:lnSpc>
                        <a:spcAft>
                          <a:spcPts val="0"/>
                        </a:spcAft>
                      </a:pPr>
                      <a:r>
                        <a:rPr lang="fr-FR" sz="800" dirty="0">
                          <a:solidFill>
                            <a:srgbClr val="FFFFFF"/>
                          </a:solidFill>
                          <a:effectLst/>
                          <a:latin typeface="Verdana" panose="020B0604030504040204" pitchFamily="34" charset="0"/>
                          <a:ea typeface="Calibri" panose="020F0502020204030204" pitchFamily="34" charset="0"/>
                          <a:cs typeface="Times New Roman" panose="02020603050405020304" pitchFamily="18" charset="0"/>
                        </a:rPr>
                        <a:t>Matrice de correspondance QR PP dans 02S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917" marR="55917" marT="0" marB="0">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hMerge="1">
                  <a:txBody>
                    <a:bodyPr/>
                    <a:lstStyle/>
                    <a:p>
                      <a:endParaRPr lang="fr-FR"/>
                    </a:p>
                  </a:txBody>
                  <a:tcPr/>
                </a:tc>
                <a:extLst>
                  <a:ext uri="{0D108BD9-81ED-4DB2-BD59-A6C34878D82A}">
                    <a16:rowId xmlns:a16="http://schemas.microsoft.com/office/drawing/2014/main" val="1911832664"/>
                  </a:ext>
                </a:extLst>
              </a:tr>
              <a:tr h="294602">
                <a:tc>
                  <a:txBody>
                    <a:bodyPr/>
                    <a:lstStyle/>
                    <a:p>
                      <a:pPr algn="ctr">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QR PP BPCE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917" marR="55917" marT="0" marB="0">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Profil à renseigner dans 02s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917" marR="5591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584709470"/>
                  </a:ext>
                </a:extLst>
              </a:tr>
              <a:tr h="857399">
                <a:tc>
                  <a:txBody>
                    <a:bodyPr/>
                    <a:lstStyle/>
                    <a:p>
                      <a:pPr algn="just">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Refus de répondre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917" marR="55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Pas de parcours sans conseil dans Harvest. Si le client refuse de répondre aux questionnaires, il n’est pas éligible à l’outil 02S. Dans ce cas le client sera dirigé vers un parcours distributeur classique de souscription sans conseil, avec des opérations déclarées réalisées à sa seule initiative.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917" marR="55917" marT="0" marB="0">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DDD"/>
                    </a:solidFill>
                  </a:tcPr>
                </a:tc>
                <a:extLst>
                  <a:ext uri="{0D108BD9-81ED-4DB2-BD59-A6C34878D82A}">
                    <a16:rowId xmlns:a16="http://schemas.microsoft.com/office/drawing/2014/main" val="916274741"/>
                  </a:ext>
                </a:extLst>
              </a:tr>
              <a:tr h="143418">
                <a:tc>
                  <a:txBody>
                    <a:bodyPr/>
                    <a:lstStyle/>
                    <a:p>
                      <a:pPr algn="just">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Prudent</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917" marR="55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Prudent</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917" marR="55917" marT="0" marB="0">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DDD"/>
                    </a:solidFill>
                  </a:tcPr>
                </a:tc>
                <a:extLst>
                  <a:ext uri="{0D108BD9-81ED-4DB2-BD59-A6C34878D82A}">
                    <a16:rowId xmlns:a16="http://schemas.microsoft.com/office/drawing/2014/main" val="2068176940"/>
                  </a:ext>
                </a:extLst>
              </a:tr>
              <a:tr h="142900">
                <a:tc>
                  <a:txBody>
                    <a:bodyPr/>
                    <a:lstStyle/>
                    <a:p>
                      <a:pPr algn="just">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Equilibré</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917" marR="55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Equilibré</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917" marR="55917" marT="0" marB="0">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DDD"/>
                    </a:solidFill>
                  </a:tcPr>
                </a:tc>
                <a:extLst>
                  <a:ext uri="{0D108BD9-81ED-4DB2-BD59-A6C34878D82A}">
                    <a16:rowId xmlns:a16="http://schemas.microsoft.com/office/drawing/2014/main" val="818207735"/>
                  </a:ext>
                </a:extLst>
              </a:tr>
              <a:tr h="142900">
                <a:tc>
                  <a:txBody>
                    <a:bodyPr/>
                    <a:lstStyle/>
                    <a:p>
                      <a:pPr algn="just">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Dynamique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917" marR="55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Dynamique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917" marR="55917" marT="0" marB="0">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DDD"/>
                    </a:solidFill>
                  </a:tcPr>
                </a:tc>
                <a:extLst>
                  <a:ext uri="{0D108BD9-81ED-4DB2-BD59-A6C34878D82A}">
                    <a16:rowId xmlns:a16="http://schemas.microsoft.com/office/drawing/2014/main" val="1906836546"/>
                  </a:ext>
                </a:extLst>
              </a:tr>
              <a:tr h="142900">
                <a:tc>
                  <a:txBody>
                    <a:bodyPr/>
                    <a:lstStyle/>
                    <a:p>
                      <a:pPr algn="just">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Offensif</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917" marR="55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Offensif</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917" marR="55917" marT="0" marB="0">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DDD"/>
                    </a:solidFill>
                  </a:tcPr>
                </a:tc>
                <a:extLst>
                  <a:ext uri="{0D108BD9-81ED-4DB2-BD59-A6C34878D82A}">
                    <a16:rowId xmlns:a16="http://schemas.microsoft.com/office/drawing/2014/main" val="1751803549"/>
                  </a:ext>
                </a:extLst>
              </a:tr>
            </a:tbl>
          </a:graphicData>
        </a:graphic>
      </p:graphicFrame>
      <p:graphicFrame>
        <p:nvGraphicFramePr>
          <p:cNvPr id="7" name="Tableau 6"/>
          <p:cNvGraphicFramePr>
            <a:graphicFrameLocks noGrp="1"/>
          </p:cNvGraphicFramePr>
          <p:nvPr>
            <p:extLst>
              <p:ext uri="{D42A27DB-BD31-4B8C-83A1-F6EECF244321}">
                <p14:modId xmlns:p14="http://schemas.microsoft.com/office/powerpoint/2010/main" val="2158486018"/>
              </p:ext>
            </p:extLst>
          </p:nvPr>
        </p:nvGraphicFramePr>
        <p:xfrm>
          <a:off x="1776734" y="3608506"/>
          <a:ext cx="4752975" cy="1141590"/>
        </p:xfrm>
        <a:graphic>
          <a:graphicData uri="http://schemas.openxmlformats.org/drawingml/2006/table">
            <a:tbl>
              <a:tblPr firstRow="1" firstCol="1" bandRow="1"/>
              <a:tblGrid>
                <a:gridCol w="642942">
                  <a:extLst>
                    <a:ext uri="{9D8B030D-6E8A-4147-A177-3AD203B41FA5}">
                      <a16:colId xmlns:a16="http://schemas.microsoft.com/office/drawing/2014/main" val="3168651325"/>
                    </a:ext>
                  </a:extLst>
                </a:gridCol>
                <a:gridCol w="2013972">
                  <a:extLst>
                    <a:ext uri="{9D8B030D-6E8A-4147-A177-3AD203B41FA5}">
                      <a16:colId xmlns:a16="http://schemas.microsoft.com/office/drawing/2014/main" val="606301165"/>
                    </a:ext>
                  </a:extLst>
                </a:gridCol>
                <a:gridCol w="2096061">
                  <a:extLst>
                    <a:ext uri="{9D8B030D-6E8A-4147-A177-3AD203B41FA5}">
                      <a16:colId xmlns:a16="http://schemas.microsoft.com/office/drawing/2014/main" val="145537205"/>
                    </a:ext>
                  </a:extLst>
                </a:gridCol>
              </a:tblGrid>
              <a:tr h="290114">
                <a:tc gridSpan="3">
                  <a:txBody>
                    <a:bodyPr/>
                    <a:lstStyle/>
                    <a:p>
                      <a:pPr algn="ctr">
                        <a:lnSpc>
                          <a:spcPct val="115000"/>
                        </a:lnSpc>
                        <a:spcAft>
                          <a:spcPts val="0"/>
                        </a:spcAft>
                      </a:pPr>
                      <a:r>
                        <a:rPr lang="fr-FR" sz="800" dirty="0">
                          <a:solidFill>
                            <a:srgbClr val="FFFFFF"/>
                          </a:solidFill>
                          <a:effectLst/>
                          <a:latin typeface="Verdana" panose="020B0604030504040204" pitchFamily="34" charset="0"/>
                          <a:ea typeface="Calibri" panose="020F0502020204030204" pitchFamily="34" charset="0"/>
                          <a:cs typeface="Times New Roman" panose="02020603050405020304" pitchFamily="18" charset="0"/>
                        </a:rPr>
                        <a:t>Matrice de correspondance QR PM dans 02S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066" marR="55066" marT="0" marB="0">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120945523"/>
                  </a:ext>
                </a:extLst>
              </a:tr>
              <a:tr h="147861">
                <a:tc>
                  <a:txBody>
                    <a:bodyPr/>
                    <a:lstStyle/>
                    <a:p>
                      <a:pPr algn="just">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066" marR="55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QR PM BPCE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066" marR="55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Profil à renseigner dans 02S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066" marR="55066" marT="0" marB="0">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547773918"/>
                  </a:ext>
                </a:extLst>
              </a:tr>
              <a:tr h="140723">
                <a:tc>
                  <a:txBody>
                    <a:bodyPr/>
                    <a:lstStyle/>
                    <a:p>
                      <a:pPr algn="just">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R1</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066" marR="55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Prudent</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066" marR="55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=Prudent</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066" marR="55066" marT="0" marB="0">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DDD"/>
                    </a:solidFill>
                  </a:tcPr>
                </a:tc>
                <a:extLst>
                  <a:ext uri="{0D108BD9-81ED-4DB2-BD59-A6C34878D82A}">
                    <a16:rowId xmlns:a16="http://schemas.microsoft.com/office/drawing/2014/main" val="4152462916"/>
                  </a:ext>
                </a:extLst>
              </a:tr>
              <a:tr h="422169">
                <a:tc>
                  <a:txBody>
                    <a:bodyPr/>
                    <a:lstStyle/>
                    <a:p>
                      <a:pPr>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R2</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066" marR="550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800" dirty="0" smtClean="0">
                          <a:effectLst/>
                          <a:latin typeface="Verdana" panose="020B0604030504040204" pitchFamily="34" charset="0"/>
                          <a:ea typeface="Calibri" panose="020F0502020204030204" pitchFamily="34" charset="0"/>
                          <a:cs typeface="Times New Roman" panose="02020603050405020304" pitchFamily="18" charset="0"/>
                        </a:rPr>
                        <a:t>Pondéré (R2</a:t>
                      </a:r>
                      <a:r>
                        <a:rPr lang="fr-FR" sz="800" baseline="0" dirty="0" smtClean="0">
                          <a:effectLst/>
                          <a:latin typeface="Verdana" panose="020B0604030504040204" pitchFamily="34" charset="0"/>
                          <a:ea typeface="Calibri" panose="020F0502020204030204" pitchFamily="34" charset="0"/>
                          <a:cs typeface="Times New Roman" panose="02020603050405020304" pitchFamily="18" charset="0"/>
                        </a:rPr>
                        <a:t>a et R2b)</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066" marR="550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Le conseiller sélectionne un profil dynamique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066" marR="55066" marT="0" marB="0"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DDD"/>
                    </a:solidFill>
                  </a:tcPr>
                </a:tc>
                <a:extLst>
                  <a:ext uri="{0D108BD9-81ED-4DB2-BD59-A6C34878D82A}">
                    <a16:rowId xmlns:a16="http://schemas.microsoft.com/office/drawing/2014/main" val="833546140"/>
                  </a:ext>
                </a:extLst>
              </a:tr>
              <a:tr h="140723">
                <a:tc>
                  <a:txBody>
                    <a:bodyPr/>
                    <a:lstStyle/>
                    <a:p>
                      <a:pPr algn="just">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R3</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066" marR="55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800" dirty="0">
                          <a:effectLst/>
                          <a:latin typeface="Verdana" panose="020B0604030504040204" pitchFamily="34" charset="0"/>
                          <a:ea typeface="Calibri" panose="020F0502020204030204" pitchFamily="34" charset="0"/>
                          <a:cs typeface="Times New Roman" panose="02020603050405020304" pitchFamily="18" charset="0"/>
                        </a:rPr>
                        <a:t>Offensif</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066" marR="55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800" dirty="0">
                          <a:solidFill>
                            <a:srgbClr val="002060"/>
                          </a:solidFill>
                          <a:effectLst/>
                          <a:latin typeface="Verdana" panose="020B0604030504040204" pitchFamily="34" charset="0"/>
                          <a:ea typeface="Calibri" panose="020F0502020204030204" pitchFamily="34" charset="0"/>
                          <a:cs typeface="Times New Roman" panose="02020603050405020304" pitchFamily="18" charset="0"/>
                        </a:rPr>
                        <a:t>= Offensif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066" marR="55066" marT="0" marB="0">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DDD"/>
                    </a:solidFill>
                  </a:tcPr>
                </a:tc>
                <a:extLst>
                  <a:ext uri="{0D108BD9-81ED-4DB2-BD59-A6C34878D82A}">
                    <a16:rowId xmlns:a16="http://schemas.microsoft.com/office/drawing/2014/main" val="726094370"/>
                  </a:ext>
                </a:extLst>
              </a:tr>
            </a:tbl>
          </a:graphicData>
        </a:graphic>
      </p:graphicFrame>
      <p:sp>
        <p:nvSpPr>
          <p:cNvPr id="40" name="Ellipse 39">
            <a:extLst>
              <a:ext uri="{FF2B5EF4-FFF2-40B4-BE49-F238E27FC236}">
                <a16:creationId xmlns:a16="http://schemas.microsoft.com/office/drawing/2014/main" id="{465EB624-8FA1-4FE9-8AA7-D715932181D7}"/>
              </a:ext>
            </a:extLst>
          </p:cNvPr>
          <p:cNvSpPr/>
          <p:nvPr/>
        </p:nvSpPr>
        <p:spPr>
          <a:xfrm>
            <a:off x="260648" y="5076056"/>
            <a:ext cx="288000" cy="288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t>3</a:t>
            </a:r>
            <a:endParaRPr lang="fr-FR" sz="1050" b="1" dirty="0"/>
          </a:p>
        </p:txBody>
      </p:sp>
      <p:pic>
        <p:nvPicPr>
          <p:cNvPr id="8" name="Image 7"/>
          <p:cNvPicPr>
            <a:picLocks noChangeAspect="1"/>
          </p:cNvPicPr>
          <p:nvPr/>
        </p:nvPicPr>
        <p:blipFill>
          <a:blip r:embed="rId3"/>
          <a:stretch>
            <a:fillRect/>
          </a:stretch>
        </p:blipFill>
        <p:spPr>
          <a:xfrm>
            <a:off x="1876405" y="5159073"/>
            <a:ext cx="4000867" cy="1654832"/>
          </a:xfrm>
          <a:prstGeom prst="rect">
            <a:avLst/>
          </a:prstGeom>
        </p:spPr>
      </p:pic>
      <p:pic>
        <p:nvPicPr>
          <p:cNvPr id="6145" name="Image 3"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4824" y="7109951"/>
            <a:ext cx="4157948" cy="1566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à coins arrondis 12">
            <a:extLst>
              <a:ext uri="{FF2B5EF4-FFF2-40B4-BE49-F238E27FC236}">
                <a16:creationId xmlns:a16="http://schemas.microsoft.com/office/drawing/2014/main" id="{980066BB-1381-472B-A385-6A16DFCBB2FE}"/>
              </a:ext>
            </a:extLst>
          </p:cNvPr>
          <p:cNvSpPr/>
          <p:nvPr/>
        </p:nvSpPr>
        <p:spPr>
          <a:xfrm>
            <a:off x="1988840" y="5336175"/>
            <a:ext cx="2160240" cy="44349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Accolade fermante 9"/>
          <p:cNvSpPr/>
          <p:nvPr/>
        </p:nvSpPr>
        <p:spPr>
          <a:xfrm rot="5400000">
            <a:off x="3800902" y="4653739"/>
            <a:ext cx="219571" cy="465324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42" name="Rectangle à coins arrondis 12">
            <a:extLst>
              <a:ext uri="{FF2B5EF4-FFF2-40B4-BE49-F238E27FC236}">
                <a16:creationId xmlns:a16="http://schemas.microsoft.com/office/drawing/2014/main" id="{980066BB-1381-472B-A385-6A16DFCBB2FE}"/>
              </a:ext>
            </a:extLst>
          </p:cNvPr>
          <p:cNvSpPr/>
          <p:nvPr/>
        </p:nvSpPr>
        <p:spPr>
          <a:xfrm>
            <a:off x="1916832" y="6611781"/>
            <a:ext cx="2160240" cy="19246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ZoneTexte 42"/>
          <p:cNvSpPr txBox="1"/>
          <p:nvPr/>
        </p:nvSpPr>
        <p:spPr>
          <a:xfrm>
            <a:off x="581820" y="5076056"/>
            <a:ext cx="1197764" cy="461665"/>
          </a:xfrm>
          <a:prstGeom prst="rect">
            <a:avLst/>
          </a:prstGeom>
          <a:noFill/>
        </p:spPr>
        <p:txBody>
          <a:bodyPr wrap="none" rtlCol="0">
            <a:spAutoFit/>
          </a:bodyPr>
          <a:lstStyle/>
          <a:p>
            <a:r>
              <a:rPr lang="fr-FR" sz="1200" dirty="0" smtClean="0"/>
              <a:t>Connaissance </a:t>
            </a:r>
          </a:p>
          <a:p>
            <a:r>
              <a:rPr lang="fr-FR" sz="1200" dirty="0" smtClean="0"/>
              <a:t>produit</a:t>
            </a:r>
            <a:endParaRPr lang="fr-FR" sz="1200" dirty="0"/>
          </a:p>
        </p:txBody>
      </p:sp>
    </p:spTree>
    <p:extLst>
      <p:ext uri="{BB962C8B-B14F-4D97-AF65-F5344CB8AC3E}">
        <p14:creationId xmlns:p14="http://schemas.microsoft.com/office/powerpoint/2010/main" val="29942099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smtClean="0"/>
              <a:t>FAQ : Règles associées au conseil</a:t>
            </a:r>
            <a:endParaRPr lang="fr-FR" dirty="0"/>
          </a:p>
        </p:txBody>
      </p:sp>
      <p:sp>
        <p:nvSpPr>
          <p:cNvPr id="3" name="Espace réservé du contenu 2"/>
          <p:cNvSpPr>
            <a:spLocks noGrp="1"/>
          </p:cNvSpPr>
          <p:nvPr>
            <p:ph sz="quarter" idx="13"/>
          </p:nvPr>
        </p:nvSpPr>
        <p:spPr>
          <a:xfrm>
            <a:off x="436591" y="1209724"/>
            <a:ext cx="6291000" cy="6912768"/>
          </a:xfrm>
        </p:spPr>
        <p:txBody>
          <a:bodyPr>
            <a:normAutofit/>
          </a:bodyPr>
          <a:lstStyle/>
          <a:p>
            <a:pPr marL="0" indent="0">
              <a:buNone/>
            </a:pPr>
            <a:r>
              <a:rPr lang="fr-FR" sz="1050" b="1" dirty="0">
                <a:latin typeface="Calibri" panose="020F0502020204030204" pitchFamily="34" charset="0"/>
                <a:cs typeface="Calibri" panose="020F0502020204030204" pitchFamily="34" charset="0"/>
              </a:rPr>
              <a:t>Concernant l’Arbitrage / Versement complémentaire</a:t>
            </a:r>
            <a:r>
              <a:rPr lang="fr-FR" sz="1050" dirty="0">
                <a:latin typeface="Calibri" panose="020F0502020204030204" pitchFamily="34" charset="0"/>
                <a:cs typeface="Calibri" panose="020F0502020204030204" pitchFamily="34" charset="0"/>
              </a:rPr>
              <a:t> </a:t>
            </a:r>
            <a:r>
              <a:rPr lang="fr-FR" sz="1050" b="1" dirty="0">
                <a:latin typeface="Calibri" panose="020F0502020204030204" pitchFamily="34" charset="0"/>
                <a:cs typeface="Calibri" panose="020F0502020204030204" pitchFamily="34" charset="0"/>
              </a:rPr>
              <a:t>:</a:t>
            </a:r>
          </a:p>
          <a:p>
            <a:pPr marL="200027" lvl="1" indent="-200027">
              <a:buClr>
                <a:srgbClr val="00B2CB"/>
              </a:buClr>
              <a:buFont typeface="Symbol" panose="05050102010706020507" pitchFamily="18" charset="2"/>
              <a:buChar char=""/>
            </a:pPr>
            <a:r>
              <a:rPr lang="fr-FR" sz="1050" dirty="0">
                <a:solidFill>
                  <a:schemeClr val="tx1"/>
                </a:solidFill>
                <a:latin typeface="Calibri" charset="0"/>
                <a:ea typeface="Calibri" charset="0"/>
                <a:cs typeface="Calibri" charset="0"/>
              </a:rPr>
              <a:t>Une enveloppe est affectée pour un projet, avec la possibilité d’y affecter tout ou </a:t>
            </a:r>
            <a:r>
              <a:rPr lang="fr-FR" sz="1050" dirty="0" smtClean="0">
                <a:solidFill>
                  <a:schemeClr val="tx1"/>
                </a:solidFill>
                <a:latin typeface="Calibri" charset="0"/>
                <a:ea typeface="Calibri" charset="0"/>
                <a:cs typeface="Calibri" charset="0"/>
              </a:rPr>
              <a:t>partie de l’enveloppe</a:t>
            </a:r>
            <a:endParaRPr lang="fr-FR" sz="1050" dirty="0">
              <a:solidFill>
                <a:schemeClr val="tx1"/>
              </a:solidFill>
              <a:latin typeface="Calibri" charset="0"/>
              <a:ea typeface="Calibri" charset="0"/>
              <a:cs typeface="Calibri" charset="0"/>
            </a:endParaRPr>
          </a:p>
          <a:p>
            <a:pPr marL="200027" lvl="1" indent="-200027">
              <a:buClr>
                <a:srgbClr val="00B2CB"/>
              </a:buClr>
              <a:buFont typeface="Symbol" panose="05050102010706020507" pitchFamily="18" charset="2"/>
              <a:buChar char=""/>
            </a:pPr>
            <a:r>
              <a:rPr lang="fr-FR" sz="1050" dirty="0">
                <a:solidFill>
                  <a:schemeClr val="tx1"/>
                </a:solidFill>
                <a:latin typeface="Calibri" charset="0"/>
                <a:ea typeface="Calibri" charset="0"/>
                <a:cs typeface="Calibri" charset="0"/>
              </a:rPr>
              <a:t>Mais non possibilité d’affecter le reliquat à un autre projet </a:t>
            </a:r>
          </a:p>
          <a:p>
            <a:pPr marL="252415" lvl="1" indent="0">
              <a:buNone/>
            </a:pPr>
            <a:endParaRPr lang="fr-FR" sz="1050" dirty="0">
              <a:latin typeface="Calibri" panose="020F0502020204030204" pitchFamily="34" charset="0"/>
              <a:cs typeface="Calibri" panose="020F0502020204030204" pitchFamily="34" charset="0"/>
            </a:endParaRPr>
          </a:p>
          <a:p>
            <a:pPr marL="0" lvl="0" indent="0">
              <a:buNone/>
            </a:pPr>
            <a:r>
              <a:rPr lang="fr-FR" sz="1050" b="1" dirty="0">
                <a:solidFill>
                  <a:schemeClr val="tx1"/>
                </a:solidFill>
                <a:latin typeface="Calibri" panose="020F0502020204030204" pitchFamily="34" charset="0"/>
                <a:cs typeface="Calibri" panose="020F0502020204030204" pitchFamily="34" charset="0"/>
              </a:rPr>
              <a:t>Concernant le Changement de profil d’investisseur du client : </a:t>
            </a:r>
          </a:p>
          <a:p>
            <a:pPr marL="200027" lvl="1" indent="-200027">
              <a:buClr>
                <a:srgbClr val="00B2CB"/>
              </a:buClr>
              <a:buFont typeface="Symbol" panose="05050102010706020507" pitchFamily="18" charset="2"/>
              <a:buChar char=""/>
            </a:pPr>
            <a:r>
              <a:rPr lang="fr-FR" sz="1050" dirty="0">
                <a:solidFill>
                  <a:schemeClr val="tx1"/>
                </a:solidFill>
                <a:latin typeface="Calibri" charset="0"/>
                <a:ea typeface="Calibri" charset="0"/>
                <a:cs typeface="Calibri" charset="0"/>
              </a:rPr>
              <a:t>Il n’est pas possible de modifier le QCF/QR </a:t>
            </a:r>
            <a:r>
              <a:rPr lang="fr-FR" sz="1050" dirty="0" smtClean="0">
                <a:solidFill>
                  <a:schemeClr val="tx1"/>
                </a:solidFill>
                <a:latin typeface="Calibri" charset="0"/>
                <a:ea typeface="Calibri" charset="0"/>
                <a:cs typeface="Calibri" charset="0"/>
              </a:rPr>
              <a:t>d’un client </a:t>
            </a:r>
            <a:r>
              <a:rPr lang="fr-FR" sz="1050" dirty="0">
                <a:solidFill>
                  <a:schemeClr val="tx1"/>
                </a:solidFill>
                <a:latin typeface="Calibri" charset="0"/>
                <a:ea typeface="Calibri" charset="0"/>
                <a:cs typeface="Calibri" charset="0"/>
              </a:rPr>
              <a:t>en cours de projet</a:t>
            </a:r>
          </a:p>
          <a:p>
            <a:pPr marL="200027" lvl="1" indent="-200027">
              <a:buClr>
                <a:srgbClr val="00B2CB"/>
              </a:buClr>
              <a:buFont typeface="Symbol" panose="05050102010706020507" pitchFamily="18" charset="2"/>
              <a:buChar char=""/>
            </a:pPr>
            <a:r>
              <a:rPr lang="fr-FR" sz="1050" dirty="0" smtClean="0">
                <a:solidFill>
                  <a:schemeClr val="tx1"/>
                </a:solidFill>
                <a:latin typeface="Calibri" charset="0"/>
                <a:ea typeface="Calibri" charset="0"/>
                <a:cs typeface="Calibri" charset="0"/>
              </a:rPr>
              <a:t>Le </a:t>
            </a:r>
            <a:r>
              <a:rPr lang="fr-FR" sz="1050" dirty="0">
                <a:solidFill>
                  <a:schemeClr val="tx1"/>
                </a:solidFill>
                <a:latin typeface="Calibri" charset="0"/>
                <a:ea typeface="Calibri" charset="0"/>
                <a:cs typeface="Calibri" charset="0"/>
              </a:rPr>
              <a:t>banquier doit fermer le projet associé et en refaire un autre </a:t>
            </a:r>
          </a:p>
          <a:p>
            <a:pPr marL="200027" lvl="1" indent="-200027">
              <a:buClr>
                <a:srgbClr val="00B2CB"/>
              </a:buClr>
              <a:buFont typeface="Symbol" panose="05050102010706020507" pitchFamily="18" charset="2"/>
              <a:buChar char=""/>
            </a:pPr>
            <a:endParaRPr lang="fr-FR" sz="1050" dirty="0">
              <a:latin typeface="Calibri" panose="020F0502020204030204" pitchFamily="34" charset="0"/>
              <a:cs typeface="Calibri" panose="020F0502020204030204" pitchFamily="34" charset="0"/>
            </a:endParaRPr>
          </a:p>
          <a:p>
            <a:pPr marL="0" lvl="0" indent="0">
              <a:buNone/>
            </a:pPr>
            <a:r>
              <a:rPr lang="fr-FR" sz="1050" b="1" dirty="0">
                <a:latin typeface="Calibri" panose="020F0502020204030204" pitchFamily="34" charset="0"/>
                <a:cs typeface="Calibri" panose="020F0502020204030204" pitchFamily="34" charset="0"/>
              </a:rPr>
              <a:t>Concernant le Conseil sur des contrats en co-adhésion : </a:t>
            </a:r>
          </a:p>
          <a:p>
            <a:pPr marL="200027" lvl="1" indent="-200027">
              <a:buClr>
                <a:srgbClr val="00B2CB"/>
              </a:buClr>
              <a:buFont typeface="Symbol" panose="05050102010706020507" pitchFamily="18" charset="2"/>
              <a:buChar char=""/>
            </a:pPr>
            <a:r>
              <a:rPr lang="fr-FR" sz="1050" dirty="0">
                <a:solidFill>
                  <a:schemeClr val="tx1"/>
                </a:solidFill>
                <a:latin typeface="Calibri" charset="0"/>
                <a:ea typeface="Calibri" charset="0"/>
                <a:cs typeface="Calibri" charset="0"/>
              </a:rPr>
              <a:t>Dans le cas d’un parcours en co-adhés</a:t>
            </a:r>
            <a:r>
              <a:rPr lang="fr-FR" sz="1050" dirty="0" smtClean="0">
                <a:solidFill>
                  <a:schemeClr val="tx1"/>
                </a:solidFill>
                <a:latin typeface="Calibri" charset="0"/>
                <a:ea typeface="Calibri" charset="0"/>
                <a:cs typeface="Calibri" charset="0"/>
              </a:rPr>
              <a:t>ion</a:t>
            </a:r>
            <a:r>
              <a:rPr lang="fr-FR" sz="1050" dirty="0">
                <a:solidFill>
                  <a:schemeClr val="tx1"/>
                </a:solidFill>
                <a:latin typeface="Calibri" charset="0"/>
                <a:ea typeface="Calibri" charset="0"/>
                <a:cs typeface="Calibri" charset="0"/>
              </a:rPr>
              <a:t>, le banquier peut désigner le co-investisseur dans les caractéristiques du </a:t>
            </a:r>
            <a:r>
              <a:rPr lang="fr-FR" sz="1050" dirty="0" smtClean="0">
                <a:solidFill>
                  <a:schemeClr val="tx1"/>
                </a:solidFill>
                <a:latin typeface="Calibri" charset="0"/>
                <a:ea typeface="Calibri" charset="0"/>
                <a:cs typeface="Calibri" charset="0"/>
              </a:rPr>
              <a:t>projet.</a:t>
            </a:r>
          </a:p>
          <a:p>
            <a:pPr marL="200027" lvl="1" indent="-200027">
              <a:buClr>
                <a:srgbClr val="00B2CB"/>
              </a:buClr>
              <a:buFont typeface="Symbol" panose="05050102010706020507" pitchFamily="18" charset="2"/>
              <a:buChar char=""/>
            </a:pPr>
            <a:r>
              <a:rPr lang="fr-FR" sz="1050" dirty="0" smtClean="0">
                <a:solidFill>
                  <a:schemeClr val="tx1"/>
                </a:solidFill>
                <a:latin typeface="Calibri" charset="0"/>
                <a:ea typeface="Calibri" charset="0"/>
                <a:cs typeface="Calibri" charset="0"/>
              </a:rPr>
              <a:t>Il devra rattacher le compte en co-adhésion au co-investisseur disposant du profil de risque le plus faible.</a:t>
            </a:r>
            <a:endParaRPr lang="fr-FR" sz="1050" dirty="0">
              <a:solidFill>
                <a:schemeClr val="tx1"/>
              </a:solidFill>
              <a:latin typeface="Calibri" charset="0"/>
              <a:ea typeface="Calibri" charset="0"/>
              <a:cs typeface="Calibri" charset="0"/>
            </a:endParaRPr>
          </a:p>
          <a:p>
            <a:pPr marL="200027" lvl="1" indent="-200027">
              <a:buClr>
                <a:srgbClr val="00B2CB"/>
              </a:buClr>
              <a:buFont typeface="Symbol" panose="05050102010706020507" pitchFamily="18" charset="2"/>
              <a:buChar char=""/>
            </a:pPr>
            <a:r>
              <a:rPr lang="fr-FR" sz="1050" dirty="0" smtClean="0">
                <a:solidFill>
                  <a:schemeClr val="tx1"/>
                </a:solidFill>
                <a:latin typeface="Calibri" charset="0"/>
                <a:cs typeface="Calibri" charset="0"/>
              </a:rPr>
              <a:t>Il réalise par la suite le </a:t>
            </a:r>
            <a:r>
              <a:rPr lang="fr-FR" sz="1050" dirty="0">
                <a:solidFill>
                  <a:schemeClr val="tx1"/>
                </a:solidFill>
                <a:latin typeface="Calibri" charset="0"/>
                <a:cs typeface="Calibri" charset="0"/>
              </a:rPr>
              <a:t>parcours projet selon le même processus que pour un investisseur unique</a:t>
            </a:r>
            <a:endParaRPr lang="fr-FR" sz="1050" dirty="0">
              <a:latin typeface="Calibri" panose="020F0502020204030204" pitchFamily="34" charset="0"/>
              <a:cs typeface="Calibri" panose="020F0502020204030204" pitchFamily="34" charset="0"/>
            </a:endParaRPr>
          </a:p>
          <a:p>
            <a:pPr marL="0" indent="0">
              <a:buNone/>
            </a:pPr>
            <a:endParaRPr lang="fr-FR" sz="1199" dirty="0" smtClean="0">
              <a:latin typeface="Calibri" panose="020F0502020204030204" pitchFamily="34" charset="0"/>
              <a:cs typeface="Calibri" panose="020F0502020204030204" pitchFamily="34" charset="0"/>
            </a:endParaRPr>
          </a:p>
          <a:p>
            <a:pPr marL="252415" lvl="1" indent="0">
              <a:buNone/>
            </a:pPr>
            <a:endParaRPr lang="fr-FR" sz="1050" dirty="0">
              <a:latin typeface="Calibri" panose="020F0502020204030204" pitchFamily="34" charset="0"/>
              <a:cs typeface="Calibri" panose="020F0502020204030204" pitchFamily="34" charset="0"/>
            </a:endParaRPr>
          </a:p>
        </p:txBody>
      </p:sp>
      <p:sp>
        <p:nvSpPr>
          <p:cNvPr id="4" name="Titre 3"/>
          <p:cNvSpPr>
            <a:spLocks noGrp="1"/>
          </p:cNvSpPr>
          <p:nvPr>
            <p:ph type="title"/>
          </p:nvPr>
        </p:nvSpPr>
        <p:spPr/>
        <p:txBody>
          <a:bodyPr/>
          <a:lstStyle/>
          <a:p>
            <a:r>
              <a:rPr lang="fr-FR" dirty="0"/>
              <a:t>Etapes </a:t>
            </a:r>
            <a:r>
              <a:rPr lang="fr-FR" dirty="0" smtClean="0"/>
              <a:t>7 à 10 </a:t>
            </a:r>
            <a:r>
              <a:rPr lang="fr-FR" dirty="0"/>
              <a:t>: La proposition de conseil</a:t>
            </a:r>
            <a:r>
              <a:rPr lang="fr-FR" dirty="0" smtClean="0"/>
              <a:t> </a:t>
            </a:r>
            <a:endParaRPr lang="fr-FR" dirty="0"/>
          </a:p>
        </p:txBody>
      </p:sp>
      <p:pic>
        <p:nvPicPr>
          <p:cNvPr id="9" name="Image 8"/>
          <p:cNvPicPr>
            <a:picLocks noChangeAspect="1"/>
          </p:cNvPicPr>
          <p:nvPr/>
        </p:nvPicPr>
        <p:blipFill>
          <a:blip r:embed="rId2"/>
          <a:stretch>
            <a:fillRect/>
          </a:stretch>
        </p:blipFill>
        <p:spPr>
          <a:xfrm>
            <a:off x="325795" y="3779913"/>
            <a:ext cx="6106043" cy="3600399"/>
          </a:xfrm>
          <a:prstGeom prst="rect">
            <a:avLst/>
          </a:prstGeom>
        </p:spPr>
      </p:pic>
    </p:spTree>
    <p:extLst>
      <p:ext uri="{BB962C8B-B14F-4D97-AF65-F5344CB8AC3E}">
        <p14:creationId xmlns:p14="http://schemas.microsoft.com/office/powerpoint/2010/main" val="38811448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458390" y="755576"/>
            <a:ext cx="6291699" cy="383820"/>
          </a:xfrm>
        </p:spPr>
        <p:txBody>
          <a:bodyPr/>
          <a:lstStyle/>
          <a:p>
            <a:r>
              <a:rPr lang="fr-FR" dirty="0" smtClean="0"/>
              <a:t>Etape 6 : Formaliser les caractéristiques du Projet du client </a:t>
            </a:r>
            <a:endParaRPr lang="fr-FR" dirty="0"/>
          </a:p>
        </p:txBody>
      </p:sp>
      <p:sp>
        <p:nvSpPr>
          <p:cNvPr id="4" name="Titre 3"/>
          <p:cNvSpPr>
            <a:spLocks noGrp="1"/>
          </p:cNvSpPr>
          <p:nvPr>
            <p:ph type="title"/>
          </p:nvPr>
        </p:nvSpPr>
        <p:spPr/>
        <p:txBody>
          <a:bodyPr/>
          <a:lstStyle/>
          <a:p>
            <a:r>
              <a:rPr lang="fr-FR" dirty="0" smtClean="0"/>
              <a:t>Etapes 7 à 10 : La proposition de conseil</a:t>
            </a:r>
            <a:endParaRPr lang="fr-FR" dirty="0"/>
          </a:p>
        </p:txBody>
      </p:sp>
      <p:sp>
        <p:nvSpPr>
          <p:cNvPr id="5" name="Espace réservé du texte 1"/>
          <p:cNvSpPr txBox="1">
            <a:spLocks/>
          </p:cNvSpPr>
          <p:nvPr/>
        </p:nvSpPr>
        <p:spPr>
          <a:xfrm>
            <a:off x="458389" y="5196292"/>
            <a:ext cx="6291699" cy="383820"/>
          </a:xfrm>
          <a:prstGeom prst="rect">
            <a:avLst/>
          </a:prstGeom>
        </p:spPr>
        <p:txBody>
          <a:bodyPr vert="horz" lIns="0" tIns="0" rIns="0" bIns="0" rtlCol="0">
            <a:noAutofit/>
          </a:bodyPr>
          <a:lstStyle>
            <a:defPPr marR="0" lvl="0" algn="l" rtl="0">
              <a:lnSpc>
                <a:spcPct val="100000"/>
              </a:lnSpc>
              <a:spcBef>
                <a:spcPts val="0"/>
              </a:spcBef>
              <a:spcAft>
                <a:spcPts val="0"/>
              </a:spcAft>
            </a:defPPr>
            <a:lvl1pPr marL="0" marR="0" lvl="0" indent="0"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lang="fr-FR" sz="1200" b="0" i="1" u="none" strike="noStrike" kern="1200" cap="none" baseline="0" dirty="0">
                <a:solidFill>
                  <a:schemeClr val="accent2">
                    <a:lumMod val="75000"/>
                  </a:schemeClr>
                </a:solidFill>
                <a:latin typeface="Arial" panose="020B0604020202020204" pitchFamily="34" charset="0"/>
                <a:ea typeface="+mn-ea"/>
                <a:cs typeface="Arial" panose="020B0604020202020204" pitchFamily="34" charset="0"/>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a:t>Etape </a:t>
            </a:r>
            <a:r>
              <a:rPr lang="fr-FR" dirty="0" smtClean="0"/>
              <a:t>7 </a:t>
            </a:r>
            <a:r>
              <a:rPr lang="fr-FR" dirty="0"/>
              <a:t>: Choisir l’enveloppe existante à affecter au projet et/ou en proposer une nouvelle </a:t>
            </a:r>
            <a:r>
              <a:rPr lang="fr-FR" dirty="0" smtClean="0"/>
              <a:t>enveloppe</a:t>
            </a:r>
            <a:endParaRPr lang="fr-FR" dirty="0"/>
          </a:p>
        </p:txBody>
      </p:sp>
      <p:sp>
        <p:nvSpPr>
          <p:cNvPr id="8" name="Rectangle 7"/>
          <p:cNvSpPr/>
          <p:nvPr/>
        </p:nvSpPr>
        <p:spPr>
          <a:xfrm>
            <a:off x="332656" y="1043608"/>
            <a:ext cx="6264696" cy="4247317"/>
          </a:xfrm>
          <a:prstGeom prst="rect">
            <a:avLst/>
          </a:prstGeom>
        </p:spPr>
        <p:txBody>
          <a:bodyPr wrap="square">
            <a:spAutoFit/>
          </a:bodyPr>
          <a:lstStyle/>
          <a:p>
            <a:r>
              <a:rPr lang="fr-FR" sz="900" b="1" dirty="0">
                <a:latin typeface="Calibri" panose="020F0502020204030204" pitchFamily="34" charset="0"/>
                <a:cs typeface="Calibri" panose="020F0502020204030204" pitchFamily="34" charset="0"/>
              </a:rPr>
              <a:t>Depuis la fiche client O2S /[Tout parcourir]/Conformité/Projets – [Nouveau Projet] </a:t>
            </a:r>
            <a:endParaRPr lang="fr-FR" sz="900" dirty="0">
              <a:latin typeface="Calibri" panose="020F0502020204030204" pitchFamily="34" charset="0"/>
              <a:cs typeface="Calibri" panose="020F0502020204030204" pitchFamily="34" charset="0"/>
            </a:endParaRPr>
          </a:p>
          <a:p>
            <a:r>
              <a:rPr lang="fr-FR" sz="900" b="1" dirty="0">
                <a:latin typeface="Calibri" panose="020F0502020204030204" pitchFamily="34" charset="0"/>
                <a:cs typeface="Calibri" panose="020F0502020204030204" pitchFamily="34" charset="0"/>
              </a:rPr>
              <a:t>Le banquier privé : </a:t>
            </a:r>
            <a:endParaRPr lang="fr-FR" sz="900" dirty="0">
              <a:latin typeface="Calibri" panose="020F0502020204030204" pitchFamily="34" charset="0"/>
              <a:cs typeface="Calibri" panose="020F0502020204030204" pitchFamily="34" charset="0"/>
            </a:endParaRPr>
          </a:p>
          <a:p>
            <a:pPr marL="171450" indent="-171450">
              <a:buClr>
                <a:schemeClr val="accent6"/>
              </a:buClr>
              <a:buFont typeface="Symbol" panose="05050102010706020507" pitchFamily="18" charset="2"/>
              <a:buChar char=""/>
            </a:pPr>
            <a:r>
              <a:rPr lang="fr-FR" sz="900" dirty="0">
                <a:solidFill>
                  <a:schemeClr val="tx1"/>
                </a:solidFill>
                <a:latin typeface="Calibri" panose="020F0502020204030204" pitchFamily="34" charset="0"/>
                <a:cs typeface="Calibri" panose="020F0502020204030204" pitchFamily="34" charset="0"/>
              </a:rPr>
              <a:t>saisit </a:t>
            </a:r>
            <a:r>
              <a:rPr lang="fr-FR" sz="900" b="1" u="sng" dirty="0">
                <a:solidFill>
                  <a:schemeClr val="tx1"/>
                </a:solidFill>
                <a:latin typeface="Calibri" panose="020F0502020204030204" pitchFamily="34" charset="0"/>
                <a:cs typeface="Calibri" panose="020F0502020204030204" pitchFamily="34" charset="0"/>
              </a:rPr>
              <a:t>l’objectif sélectionné </a:t>
            </a:r>
            <a:r>
              <a:rPr lang="fr-FR" sz="900" dirty="0">
                <a:solidFill>
                  <a:schemeClr val="tx1"/>
                </a:solidFill>
                <a:latin typeface="Calibri" panose="020F0502020204030204" pitchFamily="34" charset="0"/>
                <a:cs typeface="Calibri" panose="020F0502020204030204" pitchFamily="34" charset="0"/>
              </a:rPr>
              <a:t>dans le menu déroulant de droite </a:t>
            </a:r>
            <a:r>
              <a:rPr lang="fr-FR" sz="900" dirty="0" smtClean="0">
                <a:solidFill>
                  <a:schemeClr val="tx1"/>
                </a:solidFill>
                <a:latin typeface="Calibri" panose="020F0502020204030204" pitchFamily="34" charset="0"/>
                <a:cs typeface="Calibri" panose="020F0502020204030204" pitchFamily="34" charset="0"/>
              </a:rPr>
              <a:t>sur </a:t>
            </a:r>
            <a:r>
              <a:rPr lang="fr-FR" sz="900" dirty="0">
                <a:solidFill>
                  <a:schemeClr val="tx1"/>
                </a:solidFill>
                <a:latin typeface="Calibri" panose="020F0502020204030204" pitchFamily="34" charset="0"/>
                <a:cs typeface="Calibri" panose="020F0502020204030204" pitchFamily="34" charset="0"/>
              </a:rPr>
              <a:t>la fiche « Caractéristiques du projet </a:t>
            </a:r>
            <a:r>
              <a:rPr lang="fr-FR" sz="900" dirty="0" smtClean="0">
                <a:solidFill>
                  <a:schemeClr val="tx1"/>
                </a:solidFill>
                <a:latin typeface="Calibri" panose="020F0502020204030204" pitchFamily="34" charset="0"/>
                <a:cs typeface="Calibri" panose="020F0502020204030204" pitchFamily="34" charset="0"/>
              </a:rPr>
              <a:t>»,</a:t>
            </a:r>
          </a:p>
          <a:p>
            <a:pPr marL="171450" indent="-171450">
              <a:buClr>
                <a:schemeClr val="accent6"/>
              </a:buClr>
              <a:buFont typeface="Symbol" panose="05050102010706020507" pitchFamily="18" charset="2"/>
              <a:buChar char=""/>
            </a:pPr>
            <a:r>
              <a:rPr lang="fr-FR" sz="900" dirty="0" smtClean="0">
                <a:solidFill>
                  <a:schemeClr val="tx1"/>
                </a:solidFill>
                <a:latin typeface="Calibri" panose="020F0502020204030204" pitchFamily="34" charset="0"/>
                <a:cs typeface="Calibri" panose="020F0502020204030204" pitchFamily="34" charset="0"/>
              </a:rPr>
              <a:t>Précise </a:t>
            </a:r>
            <a:r>
              <a:rPr lang="fr-FR" sz="900" dirty="0">
                <a:solidFill>
                  <a:schemeClr val="tx1"/>
                </a:solidFill>
                <a:latin typeface="Calibri" panose="020F0502020204030204" pitchFamily="34" charset="0"/>
                <a:cs typeface="Calibri" panose="020F0502020204030204" pitchFamily="34" charset="0"/>
              </a:rPr>
              <a:t>l’horizon du projet </a:t>
            </a:r>
            <a:r>
              <a:rPr lang="fr-FR" sz="900" b="1" u="sng" dirty="0" smtClean="0">
                <a:solidFill>
                  <a:schemeClr val="tx1"/>
                </a:solidFill>
                <a:latin typeface="Calibri" panose="020F0502020204030204" pitchFamily="34" charset="0"/>
                <a:cs typeface="Calibri" panose="020F0502020204030204" pitchFamily="34" charset="0"/>
              </a:rPr>
              <a:t>avec une date de terme ou une durée</a:t>
            </a:r>
          </a:p>
          <a:p>
            <a:pPr marL="171450" indent="-171450">
              <a:buClr>
                <a:schemeClr val="accent6"/>
              </a:buClr>
              <a:buFont typeface="Symbol" panose="05050102010706020507" pitchFamily="18" charset="2"/>
              <a:buChar char=""/>
            </a:pPr>
            <a:r>
              <a:rPr lang="fr-FR" sz="900" dirty="0">
                <a:solidFill>
                  <a:schemeClr val="tx1"/>
                </a:solidFill>
                <a:latin typeface="Calibri" panose="020F0502020204030204" pitchFamily="34" charset="0"/>
                <a:cs typeface="Calibri" panose="020F0502020204030204" pitchFamily="34" charset="0"/>
              </a:rPr>
              <a:t>Valider les caractéristiques en cliquant sur [Voir la recommandation] puis cliquer sur [OK] </a:t>
            </a:r>
            <a:endParaRPr lang="fr-FR" sz="900" dirty="0" smtClean="0">
              <a:solidFill>
                <a:schemeClr val="tx1"/>
              </a:solidFill>
              <a:latin typeface="Calibri" panose="020F0502020204030204" pitchFamily="34" charset="0"/>
              <a:cs typeface="Calibri" panose="020F0502020204030204" pitchFamily="34" charset="0"/>
            </a:endParaRPr>
          </a:p>
          <a:p>
            <a:pPr>
              <a:buClr>
                <a:schemeClr val="accent6"/>
              </a:buClr>
            </a:pPr>
            <a:endParaRPr lang="fr-FR" sz="900" dirty="0" smtClean="0">
              <a:solidFill>
                <a:schemeClr val="tx1"/>
              </a:solidFill>
              <a:latin typeface="Calibri" panose="020F0502020204030204" pitchFamily="34" charset="0"/>
              <a:cs typeface="Calibri" panose="020F0502020204030204" pitchFamily="34" charset="0"/>
            </a:endParaRPr>
          </a:p>
          <a:p>
            <a:pPr>
              <a:buClr>
                <a:schemeClr val="accent6"/>
              </a:buClr>
            </a:pPr>
            <a:r>
              <a:rPr lang="fr-FR" sz="900" dirty="0" smtClean="0">
                <a:solidFill>
                  <a:schemeClr val="tx1"/>
                </a:solidFill>
                <a:latin typeface="Calibri" panose="020F0502020204030204" pitchFamily="34" charset="0"/>
                <a:cs typeface="Calibri" panose="020F0502020204030204" pitchFamily="34" charset="0"/>
              </a:rPr>
              <a:t>Des </a:t>
            </a:r>
            <a:r>
              <a:rPr lang="fr-FR" sz="900" b="1" u="sng" dirty="0" smtClean="0">
                <a:solidFill>
                  <a:schemeClr val="tx1"/>
                </a:solidFill>
                <a:latin typeface="Calibri" panose="020F0502020204030204" pitchFamily="34" charset="0"/>
                <a:cs typeface="Calibri" panose="020F0502020204030204" pitchFamily="34" charset="0"/>
              </a:rPr>
              <a:t>modifications peuvent être apportées au projet (besoins et objectifs) :</a:t>
            </a:r>
            <a:endParaRPr lang="fr-FR" sz="900" dirty="0" smtClean="0">
              <a:solidFill>
                <a:schemeClr val="tx1"/>
              </a:solidFill>
              <a:latin typeface="Calibri" panose="020F0502020204030204" pitchFamily="34" charset="0"/>
              <a:cs typeface="Calibri" panose="020F0502020204030204" pitchFamily="34" charset="0"/>
            </a:endParaRPr>
          </a:p>
          <a:p>
            <a:pPr marL="171450" indent="-171450">
              <a:buClr>
                <a:schemeClr val="accent6"/>
              </a:buClr>
              <a:buFont typeface="Symbol" panose="05050102010706020507" pitchFamily="18" charset="2"/>
              <a:buChar char=""/>
            </a:pPr>
            <a:r>
              <a:rPr lang="fr-FR" sz="900" dirty="0" smtClean="0">
                <a:solidFill>
                  <a:schemeClr val="tx1"/>
                </a:solidFill>
                <a:latin typeface="Calibri" panose="020F0502020204030204" pitchFamily="34" charset="0"/>
                <a:cs typeface="Calibri" panose="020F0502020204030204" pitchFamily="34" charset="0"/>
              </a:rPr>
              <a:t>Le banquier peut modifier à la demande du client la </a:t>
            </a:r>
            <a:r>
              <a:rPr lang="fr-FR" sz="900" i="1" dirty="0" smtClean="0">
                <a:solidFill>
                  <a:schemeClr val="tx1"/>
                </a:solidFill>
                <a:latin typeface="Calibri" panose="020F0502020204030204" pitchFamily="34" charset="0"/>
                <a:cs typeface="Calibri" panose="020F0502020204030204" pitchFamily="34" charset="0"/>
              </a:rPr>
              <a:t>capacité à subir des pertes </a:t>
            </a:r>
            <a:r>
              <a:rPr lang="fr-FR" sz="900" dirty="0" smtClean="0">
                <a:solidFill>
                  <a:schemeClr val="tx1"/>
                </a:solidFill>
                <a:latin typeface="Calibri" panose="020F0502020204030204" pitchFamily="34" charset="0"/>
                <a:cs typeface="Calibri" panose="020F0502020204030204" pitchFamily="34" charset="0"/>
              </a:rPr>
              <a:t>pour ce projet en particulier (« voir les critères complémentaires »)</a:t>
            </a:r>
          </a:p>
          <a:p>
            <a:pPr marL="171450" indent="-171450">
              <a:buClr>
                <a:schemeClr val="accent6"/>
              </a:buClr>
              <a:buFont typeface="Symbol" panose="05050102010706020507" pitchFamily="18" charset="2"/>
              <a:buChar char=""/>
            </a:pPr>
            <a:r>
              <a:rPr lang="fr-FR" sz="900" dirty="0" smtClean="0">
                <a:solidFill>
                  <a:schemeClr val="tx1"/>
                </a:solidFill>
                <a:latin typeface="Calibri" panose="020F0502020204030204" pitchFamily="34" charset="0"/>
                <a:cs typeface="Calibri" panose="020F0502020204030204" pitchFamily="34" charset="0"/>
              </a:rPr>
              <a:t>Le banquier fait choisir au client </a:t>
            </a:r>
            <a:r>
              <a:rPr lang="fr-FR" sz="900" i="1" dirty="0" smtClean="0">
                <a:solidFill>
                  <a:schemeClr val="tx1"/>
                </a:solidFill>
                <a:latin typeface="Calibri" panose="020F0502020204030204" pitchFamily="34" charset="0"/>
                <a:cs typeface="Calibri" panose="020F0502020204030204" pitchFamily="34" charset="0"/>
              </a:rPr>
              <a:t>le niveau de risque souhaité </a:t>
            </a:r>
            <a:r>
              <a:rPr lang="fr-FR" sz="900" dirty="0" smtClean="0">
                <a:solidFill>
                  <a:schemeClr val="tx1"/>
                </a:solidFill>
                <a:latin typeface="Calibri" panose="020F0502020204030204" pitchFamily="34" charset="0"/>
                <a:cs typeface="Calibri" panose="020F0502020204030204" pitchFamily="34" charset="0"/>
              </a:rPr>
              <a:t>(soit celui proposé par O2S, soit un autre profil) – si le client choisit un niveau de risque d’allocation supérieur à celui de son profil, alors ajouter un commentaire « devoir de mise en garde » qui sera imprimé sur la proposition d’investissement: «</a:t>
            </a:r>
            <a:r>
              <a:rPr lang="fr-FR" sz="900" dirty="0">
                <a:solidFill>
                  <a:schemeClr val="tx1"/>
                </a:solidFill>
                <a:latin typeface="Calibri" panose="020F0502020204030204" pitchFamily="34" charset="0"/>
                <a:cs typeface="Calibri" panose="020F0502020204030204" pitchFamily="34" charset="0"/>
              </a:rPr>
              <a:t> Devoir de mise en garde </a:t>
            </a:r>
            <a:r>
              <a:rPr lang="fr-FR" sz="900" dirty="0" smtClean="0">
                <a:solidFill>
                  <a:schemeClr val="tx1"/>
                </a:solidFill>
                <a:latin typeface="Calibri" panose="020F0502020204030204" pitchFamily="34" charset="0"/>
                <a:cs typeface="Calibri" panose="020F0502020204030204" pitchFamily="34" charset="0"/>
              </a:rPr>
              <a:t>: Nous </a:t>
            </a:r>
            <a:r>
              <a:rPr lang="fr-FR" sz="900" dirty="0">
                <a:solidFill>
                  <a:schemeClr val="tx1"/>
                </a:solidFill>
                <a:latin typeface="Calibri" panose="020F0502020204030204" pitchFamily="34" charset="0"/>
                <a:cs typeface="Calibri" panose="020F0502020204030204" pitchFamily="34" charset="0"/>
              </a:rPr>
              <a:t>vous conseillons une allocation ……........…. </a:t>
            </a:r>
            <a:r>
              <a:rPr lang="fr-FR" sz="900" dirty="0" smtClean="0">
                <a:solidFill>
                  <a:schemeClr val="tx1"/>
                </a:solidFill>
                <a:latin typeface="Calibri" panose="020F0502020204030204" pitchFamily="34" charset="0"/>
                <a:cs typeface="Calibri" panose="020F0502020204030204" pitchFamily="34" charset="0"/>
              </a:rPr>
              <a:t>(......% d’actifs risqués</a:t>
            </a:r>
            <a:r>
              <a:rPr lang="fr-FR" sz="900" dirty="0">
                <a:solidFill>
                  <a:schemeClr val="tx1"/>
                </a:solidFill>
                <a:latin typeface="Calibri" panose="020F0502020204030204" pitchFamily="34" charset="0"/>
                <a:cs typeface="Calibri" panose="020F0502020204030204" pitchFamily="34" charset="0"/>
              </a:rPr>
              <a:t>). </a:t>
            </a:r>
            <a:r>
              <a:rPr lang="fr-FR" sz="900" dirty="0" smtClean="0">
                <a:solidFill>
                  <a:schemeClr val="tx1"/>
                </a:solidFill>
                <a:latin typeface="Calibri" panose="020F0502020204030204" pitchFamily="34" charset="0"/>
                <a:cs typeface="Calibri" panose="020F0502020204030204" pitchFamily="34" charset="0"/>
              </a:rPr>
              <a:t>Toutefois</a:t>
            </a:r>
            <a:r>
              <a:rPr lang="fr-FR" sz="900" dirty="0">
                <a:solidFill>
                  <a:schemeClr val="tx1"/>
                </a:solidFill>
                <a:latin typeface="Calibri" panose="020F0502020204030204" pitchFamily="34" charset="0"/>
                <a:cs typeface="Calibri" panose="020F0502020204030204" pitchFamily="34" charset="0"/>
              </a:rPr>
              <a:t>, pour ce projet, vous préférez choisir une allocation ………………… qui présente un niveau de risque supérieur (……% d’actifs risqués). </a:t>
            </a:r>
            <a:r>
              <a:rPr lang="fr-FR" sz="900" dirty="0" smtClean="0">
                <a:solidFill>
                  <a:schemeClr val="tx1"/>
                </a:solidFill>
                <a:latin typeface="Calibri" panose="020F0502020204030204" pitchFamily="34" charset="0"/>
                <a:cs typeface="Calibri" panose="020F0502020204030204" pitchFamily="34" charset="0"/>
              </a:rPr>
              <a:t>» </a:t>
            </a:r>
          </a:p>
          <a:p>
            <a:pPr>
              <a:buClr>
                <a:schemeClr val="accent6"/>
              </a:buClr>
            </a:pPr>
            <a:endParaRPr lang="fr-FR" sz="900" dirty="0">
              <a:solidFill>
                <a:schemeClr val="tx1"/>
              </a:solidFill>
              <a:latin typeface="Calibri" panose="020F0502020204030204" pitchFamily="34" charset="0"/>
              <a:cs typeface="Calibri" panose="020F0502020204030204" pitchFamily="34" charset="0"/>
            </a:endParaRPr>
          </a:p>
          <a:p>
            <a:pPr marL="171450" indent="-171450">
              <a:buClr>
                <a:schemeClr val="accent6"/>
              </a:buClr>
              <a:buFont typeface="Symbol" panose="05050102010706020507" pitchFamily="18" charset="2"/>
              <a:buChar char=""/>
            </a:pPr>
            <a:endParaRPr lang="fr-FR" sz="900" dirty="0">
              <a:solidFill>
                <a:schemeClr val="tx1"/>
              </a:solidFill>
              <a:latin typeface="Calibri" panose="020F0502020204030204" pitchFamily="34" charset="0"/>
              <a:cs typeface="Calibri" panose="020F0502020204030204" pitchFamily="34" charset="0"/>
            </a:endParaRPr>
          </a:p>
          <a:p>
            <a:endParaRPr lang="fr-FR" sz="900" dirty="0">
              <a:latin typeface="Calibri" panose="020F0502020204030204" pitchFamily="34" charset="0"/>
              <a:cs typeface="Calibri" panose="020F0502020204030204" pitchFamily="34" charset="0"/>
            </a:endParaRPr>
          </a:p>
          <a:p>
            <a:endParaRPr lang="fr-FR" sz="900" b="1" dirty="0" smtClean="0">
              <a:solidFill>
                <a:srgbClr val="FF0000"/>
              </a:solidFill>
              <a:latin typeface="Calibri" panose="020F0502020204030204" pitchFamily="34" charset="0"/>
              <a:cs typeface="Calibri" panose="020F0502020204030204" pitchFamily="34" charset="0"/>
            </a:endParaRPr>
          </a:p>
          <a:p>
            <a:endParaRPr lang="fr-FR" sz="900" b="1" dirty="0">
              <a:solidFill>
                <a:srgbClr val="FF0000"/>
              </a:solidFill>
              <a:latin typeface="Calibri" panose="020F0502020204030204" pitchFamily="34" charset="0"/>
              <a:cs typeface="Calibri" panose="020F0502020204030204" pitchFamily="34" charset="0"/>
            </a:endParaRPr>
          </a:p>
          <a:p>
            <a:endParaRPr lang="fr-FR" sz="900" b="1" dirty="0" smtClean="0">
              <a:solidFill>
                <a:srgbClr val="FF0000"/>
              </a:solidFill>
              <a:latin typeface="Calibri" panose="020F0502020204030204" pitchFamily="34" charset="0"/>
              <a:cs typeface="Calibri" panose="020F0502020204030204" pitchFamily="34" charset="0"/>
            </a:endParaRPr>
          </a:p>
          <a:p>
            <a:endParaRPr lang="fr-FR" sz="900" b="1" dirty="0">
              <a:solidFill>
                <a:srgbClr val="FF0000"/>
              </a:solidFill>
              <a:latin typeface="Calibri" panose="020F0502020204030204" pitchFamily="34" charset="0"/>
              <a:cs typeface="Calibri" panose="020F0502020204030204" pitchFamily="34" charset="0"/>
            </a:endParaRPr>
          </a:p>
          <a:p>
            <a:r>
              <a:rPr lang="fr-FR" sz="900" b="1" dirty="0" smtClean="0">
                <a:solidFill>
                  <a:srgbClr val="FF0000"/>
                </a:solidFill>
                <a:latin typeface="Calibri" panose="020F0502020204030204" pitchFamily="34" charset="0"/>
                <a:cs typeface="Calibri" panose="020F0502020204030204" pitchFamily="34" charset="0"/>
              </a:rPr>
              <a:t>Point </a:t>
            </a:r>
            <a:r>
              <a:rPr lang="fr-FR" sz="900" b="1" dirty="0">
                <a:solidFill>
                  <a:srgbClr val="FF0000"/>
                </a:solidFill>
                <a:latin typeface="Calibri" panose="020F0502020204030204" pitchFamily="34" charset="0"/>
                <a:cs typeface="Calibri" panose="020F0502020204030204" pitchFamily="34" charset="0"/>
              </a:rPr>
              <a:t>d’attention : Horizon du Projet </a:t>
            </a:r>
            <a:endParaRPr lang="fr-FR" sz="900" dirty="0">
              <a:solidFill>
                <a:srgbClr val="FF0000"/>
              </a:solidFill>
              <a:latin typeface="Calibri" panose="020F0502020204030204" pitchFamily="34" charset="0"/>
              <a:cs typeface="Calibri" panose="020F0502020204030204" pitchFamily="34" charset="0"/>
            </a:endParaRPr>
          </a:p>
          <a:p>
            <a:pPr marL="171450" indent="-171450">
              <a:buFont typeface="Wingdings" panose="05000000000000000000" pitchFamily="2" charset="2"/>
              <a:buChar char="q"/>
            </a:pPr>
            <a:r>
              <a:rPr lang="fr-FR" sz="900" b="1" dirty="0" smtClean="0">
                <a:solidFill>
                  <a:schemeClr val="tx1"/>
                </a:solidFill>
                <a:latin typeface="Calibri" panose="020F0502020204030204" pitchFamily="34" charset="0"/>
                <a:cs typeface="Calibri" panose="020F0502020204030204" pitchFamily="34" charset="0"/>
              </a:rPr>
              <a:t>Si </a:t>
            </a:r>
            <a:r>
              <a:rPr lang="fr-FR" sz="900" b="1" dirty="0">
                <a:solidFill>
                  <a:schemeClr val="tx1"/>
                </a:solidFill>
                <a:latin typeface="Calibri" panose="020F0502020204030204" pitchFamily="34" charset="0"/>
                <a:cs typeface="Calibri" panose="020F0502020204030204" pitchFamily="34" charset="0"/>
              </a:rPr>
              <a:t>choix en durée : l’outil va vérifier l’adéquation en repartant toujours de la durée du projet </a:t>
            </a:r>
            <a:r>
              <a:rPr lang="fr-FR" sz="900" b="1" dirty="0" smtClean="0">
                <a:solidFill>
                  <a:schemeClr val="tx1"/>
                </a:solidFill>
                <a:latin typeface="Calibri" panose="020F0502020204030204" pitchFamily="34" charset="0"/>
                <a:cs typeface="Calibri" panose="020F0502020204030204" pitchFamily="34" charset="0"/>
              </a:rPr>
              <a:t>précisée </a:t>
            </a:r>
            <a:endParaRPr lang="fr-FR" sz="900" dirty="0">
              <a:solidFill>
                <a:schemeClr val="tx1"/>
              </a:solidFill>
              <a:latin typeface="Calibri" panose="020F0502020204030204" pitchFamily="34" charset="0"/>
              <a:cs typeface="Calibri" panose="020F0502020204030204" pitchFamily="34" charset="0"/>
            </a:endParaRPr>
          </a:p>
          <a:p>
            <a:r>
              <a:rPr lang="fr-FR" sz="900" b="1" dirty="0" smtClean="0">
                <a:latin typeface="Calibri" panose="020F0502020204030204" pitchFamily="34" charset="0"/>
                <a:cs typeface="Calibri" panose="020F0502020204030204" pitchFamily="34" charset="0"/>
              </a:rPr>
              <a:t>Ex </a:t>
            </a:r>
            <a:r>
              <a:rPr lang="fr-FR" sz="900" b="1" dirty="0">
                <a:latin typeface="Calibri" panose="020F0502020204030204" pitchFamily="34" charset="0"/>
                <a:cs typeface="Calibri" panose="020F0502020204030204" pitchFamily="34" charset="0"/>
              </a:rPr>
              <a:t>: Si projet à horizon 10 ans, l’outil validera l’adéquation sur un horizon de 10 ans glissants. Il n’y a pas de date de terme </a:t>
            </a:r>
            <a:endParaRPr lang="fr-FR" sz="900" dirty="0">
              <a:latin typeface="Calibri" panose="020F0502020204030204" pitchFamily="34" charset="0"/>
              <a:cs typeface="Calibri" panose="020F0502020204030204" pitchFamily="34" charset="0"/>
            </a:endParaRPr>
          </a:p>
          <a:p>
            <a:pPr marL="171450" indent="-171450">
              <a:buFont typeface="Wingdings" panose="05000000000000000000" pitchFamily="2" charset="2"/>
              <a:buChar char="q"/>
            </a:pPr>
            <a:r>
              <a:rPr lang="fr-FR" sz="900" b="1" dirty="0" smtClean="0">
                <a:latin typeface="Calibri" panose="020F0502020204030204" pitchFamily="34" charset="0"/>
                <a:cs typeface="Calibri" panose="020F0502020204030204" pitchFamily="34" charset="0"/>
              </a:rPr>
              <a:t>Si </a:t>
            </a:r>
            <a:r>
              <a:rPr lang="fr-FR" sz="900" b="1" dirty="0">
                <a:latin typeface="Calibri" panose="020F0502020204030204" pitchFamily="34" charset="0"/>
                <a:cs typeface="Calibri" panose="020F0502020204030204" pitchFamily="34" charset="0"/>
              </a:rPr>
              <a:t>choix avec date de terme : alors l’outil vérifie l’adéquation dans le temps en figeant la date de fin précisée (et propose de sécuriser les avoirs à l’approche du terme) </a:t>
            </a:r>
            <a:r>
              <a:rPr lang="fr-FR" sz="900" dirty="0">
                <a:latin typeface="Calibri" panose="020F0502020204030204" pitchFamily="34" charset="0"/>
                <a:cs typeface="Calibri" panose="020F0502020204030204" pitchFamily="34" charset="0"/>
              </a:rPr>
              <a:t/>
            </a:r>
            <a:br>
              <a:rPr lang="fr-FR" sz="900" dirty="0">
                <a:latin typeface="Calibri" panose="020F0502020204030204" pitchFamily="34" charset="0"/>
                <a:cs typeface="Calibri" panose="020F0502020204030204" pitchFamily="34" charset="0"/>
              </a:rPr>
            </a:br>
            <a:r>
              <a:rPr lang="fr-FR" sz="900" dirty="0" smtClean="0">
                <a:latin typeface="Calibri" panose="020F0502020204030204" pitchFamily="34" charset="0"/>
                <a:cs typeface="Calibri" panose="020F0502020204030204" pitchFamily="34" charset="0"/>
              </a:rPr>
              <a:t>Idéal </a:t>
            </a:r>
            <a:r>
              <a:rPr lang="fr-FR" sz="900" dirty="0">
                <a:latin typeface="Calibri" panose="020F0502020204030204" pitchFamily="34" charset="0"/>
                <a:cs typeface="Calibri" panose="020F0502020204030204" pitchFamily="34" charset="0"/>
              </a:rPr>
              <a:t>par exemple pour un projet de préparation à la </a:t>
            </a:r>
            <a:r>
              <a:rPr lang="fr-FR" sz="900" dirty="0" smtClean="0">
                <a:latin typeface="Calibri" panose="020F0502020204030204" pitchFamily="34" charset="0"/>
                <a:cs typeface="Calibri" panose="020F0502020204030204" pitchFamily="34" charset="0"/>
              </a:rPr>
              <a:t>retraite. Le banquier privé </a:t>
            </a:r>
            <a:r>
              <a:rPr lang="fr-FR" sz="900" dirty="0" smtClean="0">
                <a:solidFill>
                  <a:schemeClr val="tx1"/>
                </a:solidFill>
                <a:latin typeface="Calibri" panose="020F0502020204030204" pitchFamily="34" charset="0"/>
                <a:cs typeface="Calibri" panose="020F0502020204030204" pitchFamily="34" charset="0"/>
              </a:rPr>
              <a:t>peut </a:t>
            </a:r>
            <a:r>
              <a:rPr lang="fr-FR" sz="900" dirty="0">
                <a:latin typeface="Calibri" panose="020F0502020204030204" pitchFamily="34" charset="0"/>
                <a:cs typeface="Calibri" panose="020F0502020204030204" pitchFamily="34" charset="0"/>
              </a:rPr>
              <a:t>modifier les critères complémentaires pré-saisis en fonction </a:t>
            </a:r>
            <a:r>
              <a:rPr lang="fr-FR" sz="900" dirty="0" smtClean="0">
                <a:latin typeface="Calibri" panose="020F0502020204030204" pitchFamily="34" charset="0"/>
                <a:cs typeface="Calibri" panose="020F0502020204030204" pitchFamily="34" charset="0"/>
              </a:rPr>
              <a:t>des choix </a:t>
            </a:r>
            <a:r>
              <a:rPr lang="fr-FR" sz="900" dirty="0">
                <a:latin typeface="Calibri" panose="020F0502020204030204" pitchFamily="34" charset="0"/>
                <a:cs typeface="Calibri" panose="020F0502020204030204" pitchFamily="34" charset="0"/>
              </a:rPr>
              <a:t>du </a:t>
            </a:r>
            <a:r>
              <a:rPr lang="fr-FR" sz="900" dirty="0" smtClean="0">
                <a:latin typeface="Calibri" panose="020F0502020204030204" pitchFamily="34" charset="0"/>
                <a:cs typeface="Calibri" panose="020F0502020204030204" pitchFamily="34" charset="0"/>
              </a:rPr>
              <a:t>client. </a:t>
            </a:r>
            <a:r>
              <a:rPr lang="fr-FR" sz="900" dirty="0">
                <a:latin typeface="Calibri" panose="020F0502020204030204" pitchFamily="34" charset="0"/>
                <a:cs typeface="Calibri" panose="020F0502020204030204" pitchFamily="34" charset="0"/>
              </a:rPr>
              <a:t>Ex : sur un projet déterminé, le client peut accepter un risque plus ou moins important que son profil général </a:t>
            </a:r>
            <a:endParaRPr lang="fr-FR" sz="900" dirty="0">
              <a:solidFill>
                <a:srgbClr val="FF0000"/>
              </a:solidFill>
              <a:latin typeface="Calibri" panose="020F0502020204030204" pitchFamily="34" charset="0"/>
              <a:cs typeface="Calibri" panose="020F0502020204030204" pitchFamily="34" charset="0"/>
            </a:endParaRPr>
          </a:p>
        </p:txBody>
      </p:sp>
      <p:sp>
        <p:nvSpPr>
          <p:cNvPr id="9" name="Rectangle 8"/>
          <p:cNvSpPr/>
          <p:nvPr/>
        </p:nvSpPr>
        <p:spPr>
          <a:xfrm>
            <a:off x="332656" y="5531911"/>
            <a:ext cx="6237929" cy="1200329"/>
          </a:xfrm>
          <a:prstGeom prst="rect">
            <a:avLst/>
          </a:prstGeom>
        </p:spPr>
        <p:txBody>
          <a:bodyPr wrap="square">
            <a:spAutoFit/>
          </a:bodyPr>
          <a:lstStyle/>
          <a:p>
            <a:r>
              <a:rPr lang="fr-FR" sz="900" b="1" dirty="0">
                <a:latin typeface="Calibri" panose="020F0502020204030204" pitchFamily="34" charset="0"/>
                <a:cs typeface="Calibri" panose="020F0502020204030204" pitchFamily="34" charset="0"/>
              </a:rPr>
              <a:t>Le banquier privé : </a:t>
            </a:r>
            <a:endParaRPr lang="fr-FR" sz="900" dirty="0">
              <a:latin typeface="Calibri" panose="020F0502020204030204" pitchFamily="34" charset="0"/>
              <a:cs typeface="Calibri" panose="020F0502020204030204" pitchFamily="34" charset="0"/>
            </a:endParaRPr>
          </a:p>
          <a:p>
            <a:pPr marL="171450" indent="-171450">
              <a:buClr>
                <a:schemeClr val="accent6"/>
              </a:buClr>
              <a:buFont typeface="Symbol" panose="05050102010706020507" pitchFamily="18" charset="2"/>
              <a:buChar char=""/>
            </a:pPr>
            <a:r>
              <a:rPr lang="fr-FR" sz="900" dirty="0" smtClean="0">
                <a:latin typeface="Calibri" panose="020F0502020204030204" pitchFamily="34" charset="0"/>
                <a:cs typeface="Calibri" panose="020F0502020204030204" pitchFamily="34" charset="0"/>
              </a:rPr>
              <a:t>Peut </a:t>
            </a:r>
            <a:r>
              <a:rPr lang="fr-FR" sz="900" dirty="0">
                <a:latin typeface="Calibri" panose="020F0502020204030204" pitchFamily="34" charset="0"/>
                <a:cs typeface="Calibri" panose="020F0502020204030204" pitchFamily="34" charset="0"/>
              </a:rPr>
              <a:t>sélectionner un contrat existant dans sa globalité ou certains fonds de l’allocation existante qu’il pourra, s’il le souhaite, arbitrer </a:t>
            </a:r>
          </a:p>
          <a:p>
            <a:pPr marL="171450" indent="-171450">
              <a:buClr>
                <a:schemeClr val="accent6"/>
              </a:buClr>
              <a:buFont typeface="Symbol" panose="05050102010706020507" pitchFamily="18" charset="2"/>
              <a:buChar char=""/>
            </a:pPr>
            <a:r>
              <a:rPr lang="fr-FR" sz="900" dirty="0" smtClean="0">
                <a:latin typeface="Calibri" panose="020F0502020204030204" pitchFamily="34" charset="0"/>
                <a:cs typeface="Calibri" panose="020F0502020204030204" pitchFamily="34" charset="0"/>
              </a:rPr>
              <a:t>Et/ou </a:t>
            </a:r>
            <a:r>
              <a:rPr lang="fr-FR" sz="900" dirty="0">
                <a:latin typeface="Calibri" panose="020F0502020204030204" pitchFamily="34" charset="0"/>
                <a:cs typeface="Calibri" panose="020F0502020204030204" pitchFamily="34" charset="0"/>
              </a:rPr>
              <a:t>peut [recommander un nouveau compte] </a:t>
            </a:r>
          </a:p>
          <a:p>
            <a:endParaRPr lang="fr-FR" sz="900" dirty="0">
              <a:latin typeface="Calibri" panose="020F0502020204030204" pitchFamily="34" charset="0"/>
              <a:cs typeface="Calibri" panose="020F0502020204030204" pitchFamily="34" charset="0"/>
            </a:endParaRPr>
          </a:p>
          <a:p>
            <a:r>
              <a:rPr lang="fr-FR" sz="900" b="1" dirty="0" smtClean="0">
                <a:solidFill>
                  <a:srgbClr val="FF0000"/>
                </a:solidFill>
                <a:latin typeface="Calibri" panose="020F0502020204030204" pitchFamily="34" charset="0"/>
                <a:cs typeface="Calibri" panose="020F0502020204030204" pitchFamily="34" charset="0"/>
              </a:rPr>
              <a:t>Point </a:t>
            </a:r>
            <a:r>
              <a:rPr lang="fr-FR" sz="900" b="1" dirty="0">
                <a:solidFill>
                  <a:srgbClr val="FF0000"/>
                </a:solidFill>
                <a:latin typeface="Calibri" panose="020F0502020204030204" pitchFamily="34" charset="0"/>
                <a:cs typeface="Calibri" panose="020F0502020204030204" pitchFamily="34" charset="0"/>
              </a:rPr>
              <a:t>d’attention : </a:t>
            </a:r>
            <a:r>
              <a:rPr lang="fr-FR" sz="900" b="1" dirty="0" smtClean="0">
                <a:solidFill>
                  <a:srgbClr val="FF0000"/>
                </a:solidFill>
                <a:latin typeface="Calibri" panose="020F0502020204030204" pitchFamily="34" charset="0"/>
                <a:cs typeface="Calibri" panose="020F0502020204030204" pitchFamily="34" charset="0"/>
              </a:rPr>
              <a:t>Renseigner </a:t>
            </a:r>
            <a:r>
              <a:rPr lang="fr-FR" sz="900" b="1" dirty="0">
                <a:solidFill>
                  <a:srgbClr val="FF0000"/>
                </a:solidFill>
                <a:latin typeface="Calibri" panose="020F0502020204030204" pitchFamily="34" charset="0"/>
                <a:cs typeface="Calibri" panose="020F0502020204030204" pitchFamily="34" charset="0"/>
              </a:rPr>
              <a:t>les frais associés à l’acte de gestion (frais qui vont être défalqués du montant versé ou du montant arbitré) Ex : frais sur versement, frais d’arbitrage… </a:t>
            </a:r>
            <a:endParaRPr lang="fr-FR" sz="900" dirty="0">
              <a:solidFill>
                <a:srgbClr val="FF0000"/>
              </a:solidFill>
              <a:latin typeface="Calibri" panose="020F0502020204030204" pitchFamily="34" charset="0"/>
              <a:cs typeface="Calibri" panose="020F0502020204030204" pitchFamily="34" charset="0"/>
            </a:endParaRPr>
          </a:p>
          <a:p>
            <a:endParaRPr lang="fr-FR" sz="900" dirty="0">
              <a:latin typeface="Calibri" panose="020F0502020204030204" pitchFamily="34" charset="0"/>
              <a:cs typeface="Calibri" panose="020F0502020204030204" pitchFamily="34" charset="0"/>
            </a:endParaRPr>
          </a:p>
        </p:txBody>
      </p:sp>
      <p:pic>
        <p:nvPicPr>
          <p:cNvPr id="6" name="Image 5"/>
          <p:cNvPicPr>
            <a:picLocks noChangeAspect="1"/>
          </p:cNvPicPr>
          <p:nvPr/>
        </p:nvPicPr>
        <p:blipFill>
          <a:blip r:embed="rId2"/>
          <a:stretch>
            <a:fillRect/>
          </a:stretch>
        </p:blipFill>
        <p:spPr>
          <a:xfrm>
            <a:off x="188640" y="6533270"/>
            <a:ext cx="4161310" cy="1157559"/>
          </a:xfrm>
          <a:prstGeom prst="rect">
            <a:avLst/>
          </a:prstGeom>
        </p:spPr>
      </p:pic>
      <p:pic>
        <p:nvPicPr>
          <p:cNvPr id="7" name="Image 6"/>
          <p:cNvPicPr>
            <a:picLocks noChangeAspect="1"/>
          </p:cNvPicPr>
          <p:nvPr/>
        </p:nvPicPr>
        <p:blipFill>
          <a:blip r:embed="rId3"/>
          <a:stretch>
            <a:fillRect/>
          </a:stretch>
        </p:blipFill>
        <p:spPr>
          <a:xfrm>
            <a:off x="2453355" y="7690829"/>
            <a:ext cx="4170470" cy="1222165"/>
          </a:xfrm>
          <a:prstGeom prst="rect">
            <a:avLst/>
          </a:prstGeom>
        </p:spPr>
      </p:pic>
      <p:sp>
        <p:nvSpPr>
          <p:cNvPr id="13" name="Rectangle à coins arrondis 12">
            <a:extLst>
              <a:ext uri="{FF2B5EF4-FFF2-40B4-BE49-F238E27FC236}">
                <a16:creationId xmlns:a16="http://schemas.microsoft.com/office/drawing/2014/main" id="{980066BB-1381-472B-A385-6A16DFCBB2FE}"/>
              </a:ext>
            </a:extLst>
          </p:cNvPr>
          <p:cNvSpPr/>
          <p:nvPr/>
        </p:nvSpPr>
        <p:spPr>
          <a:xfrm>
            <a:off x="260648" y="7114765"/>
            <a:ext cx="792000" cy="12131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à coins arrondis 13">
            <a:extLst>
              <a:ext uri="{FF2B5EF4-FFF2-40B4-BE49-F238E27FC236}">
                <a16:creationId xmlns:a16="http://schemas.microsoft.com/office/drawing/2014/main" id="{980066BB-1381-472B-A385-6A16DFCBB2FE}"/>
              </a:ext>
            </a:extLst>
          </p:cNvPr>
          <p:cNvSpPr/>
          <p:nvPr/>
        </p:nvSpPr>
        <p:spPr>
          <a:xfrm>
            <a:off x="3157734" y="7474805"/>
            <a:ext cx="1141712" cy="20037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à coins arrondis 14">
            <a:extLst>
              <a:ext uri="{FF2B5EF4-FFF2-40B4-BE49-F238E27FC236}">
                <a16:creationId xmlns:a16="http://schemas.microsoft.com/office/drawing/2014/main" id="{980066BB-1381-472B-A385-6A16DFCBB2FE}"/>
              </a:ext>
            </a:extLst>
          </p:cNvPr>
          <p:cNvSpPr/>
          <p:nvPr/>
        </p:nvSpPr>
        <p:spPr>
          <a:xfrm>
            <a:off x="3544094" y="8183124"/>
            <a:ext cx="792000" cy="12131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p:cNvGrpSpPr/>
          <p:nvPr/>
        </p:nvGrpSpPr>
        <p:grpSpPr>
          <a:xfrm>
            <a:off x="404664" y="3059831"/>
            <a:ext cx="6096200" cy="936105"/>
            <a:chOff x="332655" y="3808583"/>
            <a:chExt cx="6071720" cy="1039678"/>
          </a:xfrm>
        </p:grpSpPr>
        <p:pic>
          <p:nvPicPr>
            <p:cNvPr id="12" name="Image 11"/>
            <p:cNvPicPr>
              <a:picLocks noChangeAspect="1"/>
            </p:cNvPicPr>
            <p:nvPr/>
          </p:nvPicPr>
          <p:blipFill>
            <a:blip r:embed="rId4"/>
            <a:stretch>
              <a:fillRect/>
            </a:stretch>
          </p:blipFill>
          <p:spPr>
            <a:xfrm>
              <a:off x="332655" y="3808583"/>
              <a:ext cx="6071720" cy="1039678"/>
            </a:xfrm>
            <a:prstGeom prst="rect">
              <a:avLst/>
            </a:prstGeom>
          </p:spPr>
        </p:pic>
        <p:sp>
          <p:nvSpPr>
            <p:cNvPr id="11" name="Rectangle à coins arrondis 12">
              <a:extLst>
                <a:ext uri="{FF2B5EF4-FFF2-40B4-BE49-F238E27FC236}">
                  <a16:creationId xmlns:a16="http://schemas.microsoft.com/office/drawing/2014/main" id="{980066BB-1381-472B-A385-6A16DFCBB2FE}"/>
                </a:ext>
              </a:extLst>
            </p:cNvPr>
            <p:cNvSpPr/>
            <p:nvPr/>
          </p:nvSpPr>
          <p:spPr>
            <a:xfrm>
              <a:off x="1863510" y="4080281"/>
              <a:ext cx="1512168" cy="5637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Légende encadrée avec une bordure 1 15"/>
            <p:cNvSpPr/>
            <p:nvPr/>
          </p:nvSpPr>
          <p:spPr>
            <a:xfrm>
              <a:off x="3741785" y="4362145"/>
              <a:ext cx="1050122" cy="263557"/>
            </a:xfrm>
            <a:prstGeom prst="accentBorderCallout1">
              <a:avLst>
                <a:gd name="adj1" fmla="val 18750"/>
                <a:gd name="adj2" fmla="val -8333"/>
                <a:gd name="adj3" fmla="val 18536"/>
                <a:gd name="adj4" fmla="val -35612"/>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ysClr val="windowText" lastClr="000000"/>
                  </a:solidFill>
                </a:rPr>
                <a:t>A compléter</a:t>
              </a:r>
              <a:endParaRPr lang="fr-FR" sz="800" dirty="0">
                <a:solidFill>
                  <a:sysClr val="windowText" lastClr="000000"/>
                </a:solidFill>
              </a:endParaRPr>
            </a:p>
          </p:txBody>
        </p:sp>
      </p:grpSp>
    </p:spTree>
    <p:extLst>
      <p:ext uri="{BB962C8B-B14F-4D97-AF65-F5344CB8AC3E}">
        <p14:creationId xmlns:p14="http://schemas.microsoft.com/office/powerpoint/2010/main" val="4014308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458391" y="683568"/>
            <a:ext cx="6291000" cy="6912768"/>
          </a:xfrm>
        </p:spPr>
        <p:txBody>
          <a:bodyPr/>
          <a:lstStyle/>
          <a:p>
            <a:pPr marL="0" indent="0">
              <a:buNone/>
            </a:pPr>
            <a:r>
              <a:rPr lang="fr-FR" sz="900" b="1" dirty="0" smtClean="0">
                <a:latin typeface="Calibri" panose="020F0502020204030204" pitchFamily="34" charset="0"/>
                <a:cs typeface="Calibri" panose="020F0502020204030204" pitchFamily="34" charset="0"/>
              </a:rPr>
              <a:t>Dans le cas de la proposition d’un nouveau contrat, le </a:t>
            </a:r>
            <a:r>
              <a:rPr lang="fr-FR" sz="900" b="1" dirty="0">
                <a:latin typeface="Calibri" panose="020F0502020204030204" pitchFamily="34" charset="0"/>
                <a:cs typeface="Calibri" panose="020F0502020204030204" pitchFamily="34" charset="0"/>
              </a:rPr>
              <a:t>banquier privé </a:t>
            </a:r>
            <a:r>
              <a:rPr lang="fr-FR" sz="900" b="1" dirty="0" smtClean="0">
                <a:latin typeface="Calibri" panose="020F0502020204030204" pitchFamily="34" charset="0"/>
                <a:cs typeface="Calibri" panose="020F0502020204030204" pitchFamily="34" charset="0"/>
              </a:rPr>
              <a:t>doit mettre à disposition dès ce stade le DIC du contrat proposé :</a:t>
            </a:r>
          </a:p>
          <a:p>
            <a:pPr marL="0" indent="0">
              <a:buNone/>
            </a:pPr>
            <a:endParaRPr lang="fr-FR" sz="900" b="1" dirty="0" smtClean="0">
              <a:latin typeface="Calibri" panose="020F0502020204030204" pitchFamily="34" charset="0"/>
              <a:cs typeface="Calibri" panose="020F0502020204030204" pitchFamily="34" charset="0"/>
            </a:endParaRPr>
          </a:p>
          <a:p>
            <a:pPr>
              <a:buFontTx/>
              <a:buChar char="-"/>
            </a:pPr>
            <a:r>
              <a:rPr lang="fr-FR" sz="900" dirty="0" smtClean="0">
                <a:latin typeface="Calibri" panose="020F0502020204030204" pitchFamily="34" charset="0"/>
                <a:cs typeface="Calibri" panose="020F0502020204030204" pitchFamily="34" charset="0"/>
              </a:rPr>
              <a:t>En format papier : </a:t>
            </a:r>
          </a:p>
          <a:p>
            <a:pPr lvl="1">
              <a:buFontTx/>
              <a:buChar char="-"/>
            </a:pPr>
            <a:r>
              <a:rPr lang="fr-FR" sz="900" dirty="0" smtClean="0">
                <a:latin typeface="Calibri" panose="020F0502020204030204" pitchFamily="34" charset="0"/>
                <a:cs typeface="Calibri" panose="020F0502020204030204" pitchFamily="34" charset="0"/>
              </a:rPr>
              <a:t>Téléchargeable depuis la bibliothèque O2S qui a été chargée par les administrateurs de la banque : outils&gt;Bibliothèque&gt;Produits</a:t>
            </a:r>
          </a:p>
          <a:p>
            <a:pPr marL="252415" lvl="1" indent="0">
              <a:buNone/>
            </a:pPr>
            <a:endParaRPr lang="fr-FR" sz="900" b="1" dirty="0">
              <a:latin typeface="Calibri" panose="020F0502020204030204" pitchFamily="34" charset="0"/>
              <a:cs typeface="Calibri" panose="020F0502020204030204" pitchFamily="34" charset="0"/>
            </a:endParaRPr>
          </a:p>
          <a:p>
            <a:pPr marL="252415" lvl="1" indent="0">
              <a:buNone/>
            </a:pPr>
            <a:endParaRPr lang="fr-FR" sz="900" b="1" dirty="0" smtClean="0">
              <a:latin typeface="Calibri" panose="020F0502020204030204" pitchFamily="34" charset="0"/>
              <a:cs typeface="Calibri" panose="020F0502020204030204" pitchFamily="34" charset="0"/>
            </a:endParaRPr>
          </a:p>
          <a:p>
            <a:pPr marL="252415" lvl="1" indent="0">
              <a:buNone/>
            </a:pPr>
            <a:endParaRPr lang="fr-FR" sz="900" b="1" dirty="0">
              <a:latin typeface="Calibri" panose="020F0502020204030204" pitchFamily="34" charset="0"/>
              <a:cs typeface="Calibri" panose="020F0502020204030204" pitchFamily="34" charset="0"/>
            </a:endParaRPr>
          </a:p>
          <a:p>
            <a:pPr marL="252415" lvl="1" indent="0">
              <a:buNone/>
            </a:pPr>
            <a:endParaRPr lang="fr-FR" sz="900" b="1" dirty="0" smtClean="0">
              <a:latin typeface="Calibri" panose="020F0502020204030204" pitchFamily="34" charset="0"/>
              <a:cs typeface="Calibri" panose="020F0502020204030204" pitchFamily="34" charset="0"/>
            </a:endParaRPr>
          </a:p>
          <a:p>
            <a:pPr marL="252415" lvl="1" indent="0">
              <a:buNone/>
            </a:pPr>
            <a:endParaRPr lang="fr-FR" sz="900" b="1" dirty="0">
              <a:latin typeface="Calibri" panose="020F0502020204030204" pitchFamily="34" charset="0"/>
              <a:cs typeface="Calibri" panose="020F0502020204030204" pitchFamily="34" charset="0"/>
            </a:endParaRPr>
          </a:p>
          <a:p>
            <a:endParaRPr lang="fr-FR" sz="900" dirty="0" smtClean="0"/>
          </a:p>
          <a:p>
            <a:endParaRPr lang="fr-FR" sz="900" dirty="0"/>
          </a:p>
          <a:p>
            <a:endParaRPr lang="fr-FR" sz="900" dirty="0" smtClean="0"/>
          </a:p>
          <a:p>
            <a:endParaRPr lang="fr-FR" sz="900" dirty="0"/>
          </a:p>
          <a:p>
            <a:endParaRPr lang="fr-FR" sz="900" dirty="0" smtClean="0"/>
          </a:p>
          <a:p>
            <a:endParaRPr lang="fr-FR" sz="900" dirty="0"/>
          </a:p>
          <a:p>
            <a:endParaRPr lang="fr-FR" sz="900" dirty="0" smtClean="0"/>
          </a:p>
          <a:p>
            <a:endParaRPr lang="fr-FR" sz="900" dirty="0"/>
          </a:p>
          <a:p>
            <a:endParaRPr lang="fr-FR" sz="900" dirty="0" smtClean="0"/>
          </a:p>
          <a:p>
            <a:endParaRPr lang="fr-FR" sz="900" dirty="0"/>
          </a:p>
          <a:p>
            <a:pPr marL="361950" indent="0">
              <a:buNone/>
            </a:pPr>
            <a:endParaRPr lang="fr-FR" sz="900" dirty="0" smtClean="0"/>
          </a:p>
          <a:p>
            <a:pPr marL="361950" indent="0">
              <a:buNone/>
            </a:pPr>
            <a:r>
              <a:rPr lang="fr-FR" sz="900" dirty="0" smtClean="0">
                <a:latin typeface="Calibri" panose="020F0502020204030204" pitchFamily="34" charset="0"/>
                <a:cs typeface="Calibri" panose="020F0502020204030204" pitchFamily="34" charset="0"/>
              </a:rPr>
              <a:t>Sélectionner le contrat concerné, imprimer et remettre le DIC au client :</a:t>
            </a:r>
          </a:p>
          <a:p>
            <a:pPr marL="361950" indent="0">
              <a:buNone/>
            </a:pPr>
            <a:endParaRPr lang="fr-FR" sz="900" dirty="0" smtClean="0">
              <a:latin typeface="Calibri" panose="020F0502020204030204" pitchFamily="34" charset="0"/>
              <a:cs typeface="Calibri" panose="020F0502020204030204" pitchFamily="34" charset="0"/>
            </a:endParaRPr>
          </a:p>
          <a:p>
            <a:pPr marL="361950" indent="0">
              <a:buNone/>
            </a:pPr>
            <a:endParaRPr lang="fr-FR" sz="900" dirty="0">
              <a:latin typeface="Calibri" panose="020F0502020204030204" pitchFamily="34" charset="0"/>
              <a:cs typeface="Calibri" panose="020F0502020204030204" pitchFamily="34" charset="0"/>
            </a:endParaRPr>
          </a:p>
          <a:p>
            <a:pPr marL="361950" indent="0">
              <a:buNone/>
            </a:pPr>
            <a:endParaRPr lang="fr-FR" sz="900" dirty="0" smtClean="0">
              <a:latin typeface="Calibri" panose="020F0502020204030204" pitchFamily="34" charset="0"/>
              <a:cs typeface="Calibri" panose="020F0502020204030204" pitchFamily="34" charset="0"/>
            </a:endParaRPr>
          </a:p>
          <a:p>
            <a:pPr marL="361950" indent="0">
              <a:buNone/>
            </a:pPr>
            <a:endParaRPr lang="fr-FR" sz="900" dirty="0">
              <a:latin typeface="Calibri" panose="020F0502020204030204" pitchFamily="34" charset="0"/>
              <a:cs typeface="Calibri" panose="020F0502020204030204" pitchFamily="34" charset="0"/>
            </a:endParaRPr>
          </a:p>
          <a:p>
            <a:pPr marL="361950" indent="0">
              <a:buNone/>
            </a:pPr>
            <a:endParaRPr lang="fr-FR" sz="900" dirty="0" smtClean="0">
              <a:latin typeface="Calibri" panose="020F0502020204030204" pitchFamily="34" charset="0"/>
              <a:cs typeface="Calibri" panose="020F0502020204030204" pitchFamily="34" charset="0"/>
            </a:endParaRPr>
          </a:p>
          <a:p>
            <a:pPr marL="361950" indent="0">
              <a:buNone/>
            </a:pPr>
            <a:endParaRPr lang="fr-FR" sz="900" dirty="0">
              <a:latin typeface="Calibri" panose="020F0502020204030204" pitchFamily="34" charset="0"/>
              <a:cs typeface="Calibri" panose="020F0502020204030204" pitchFamily="34" charset="0"/>
            </a:endParaRPr>
          </a:p>
          <a:p>
            <a:pPr marL="361950" indent="0">
              <a:buNone/>
            </a:pPr>
            <a:endParaRPr lang="fr-FR" sz="900" dirty="0" smtClean="0">
              <a:latin typeface="Calibri" panose="020F0502020204030204" pitchFamily="34" charset="0"/>
              <a:cs typeface="Calibri" panose="020F0502020204030204" pitchFamily="34" charset="0"/>
            </a:endParaRPr>
          </a:p>
          <a:p>
            <a:pPr marL="361950" indent="0">
              <a:buNone/>
            </a:pPr>
            <a:endParaRPr lang="fr-FR" sz="900" dirty="0">
              <a:latin typeface="Calibri" panose="020F0502020204030204" pitchFamily="34" charset="0"/>
              <a:cs typeface="Calibri" panose="020F0502020204030204" pitchFamily="34" charset="0"/>
            </a:endParaRPr>
          </a:p>
          <a:p>
            <a:pPr marL="361950" indent="0">
              <a:buNone/>
            </a:pPr>
            <a:endParaRPr lang="fr-FR" sz="900" dirty="0" smtClean="0">
              <a:latin typeface="Calibri" panose="020F0502020204030204" pitchFamily="34" charset="0"/>
              <a:cs typeface="Calibri" panose="020F0502020204030204" pitchFamily="34" charset="0"/>
            </a:endParaRPr>
          </a:p>
          <a:p>
            <a:pPr marL="361950" indent="0">
              <a:buNone/>
            </a:pPr>
            <a:endParaRPr lang="fr-FR" sz="900" dirty="0">
              <a:latin typeface="Calibri" panose="020F0502020204030204" pitchFamily="34" charset="0"/>
              <a:cs typeface="Calibri" panose="020F0502020204030204" pitchFamily="34" charset="0"/>
            </a:endParaRPr>
          </a:p>
          <a:p>
            <a:pPr marL="361950" indent="0">
              <a:buNone/>
            </a:pPr>
            <a:endParaRPr lang="fr-FR" sz="900" dirty="0" smtClean="0">
              <a:latin typeface="Calibri" panose="020F0502020204030204" pitchFamily="34" charset="0"/>
              <a:cs typeface="Calibri" panose="020F0502020204030204" pitchFamily="34" charset="0"/>
            </a:endParaRPr>
          </a:p>
          <a:p>
            <a:pPr marL="361950" indent="0">
              <a:buNone/>
            </a:pPr>
            <a:endParaRPr lang="fr-FR" sz="900" dirty="0">
              <a:latin typeface="Calibri" panose="020F0502020204030204" pitchFamily="34" charset="0"/>
              <a:cs typeface="Calibri" panose="020F0502020204030204" pitchFamily="34" charset="0"/>
            </a:endParaRPr>
          </a:p>
          <a:p>
            <a:pPr marL="361950" indent="0">
              <a:buNone/>
            </a:pPr>
            <a:endParaRPr lang="fr-FR" sz="900" dirty="0" smtClean="0">
              <a:latin typeface="Calibri" panose="020F0502020204030204" pitchFamily="34" charset="0"/>
              <a:cs typeface="Calibri" panose="020F0502020204030204" pitchFamily="34" charset="0"/>
            </a:endParaRPr>
          </a:p>
          <a:p>
            <a:pPr marL="361950" indent="0">
              <a:buNone/>
            </a:pPr>
            <a:endParaRPr lang="fr-FR" sz="900" dirty="0">
              <a:latin typeface="Calibri" panose="020F0502020204030204" pitchFamily="34" charset="0"/>
              <a:cs typeface="Calibri" panose="020F0502020204030204" pitchFamily="34" charset="0"/>
            </a:endParaRPr>
          </a:p>
          <a:p>
            <a:pPr marL="361950" indent="0">
              <a:buNone/>
            </a:pPr>
            <a:endParaRPr lang="fr-FR" sz="900" dirty="0" smtClean="0">
              <a:latin typeface="Calibri" panose="020F0502020204030204" pitchFamily="34" charset="0"/>
              <a:cs typeface="Calibri" panose="020F0502020204030204" pitchFamily="34" charset="0"/>
            </a:endParaRPr>
          </a:p>
          <a:p>
            <a:pPr marL="361950" indent="0">
              <a:buNone/>
            </a:pPr>
            <a:endParaRPr lang="fr-FR" sz="900" dirty="0">
              <a:latin typeface="Calibri" panose="020F0502020204030204" pitchFamily="34" charset="0"/>
              <a:cs typeface="Calibri" panose="020F0502020204030204" pitchFamily="34" charset="0"/>
            </a:endParaRPr>
          </a:p>
          <a:p>
            <a:pPr marL="361950" indent="0">
              <a:buNone/>
            </a:pPr>
            <a:endParaRPr lang="fr-FR" sz="900" dirty="0" smtClean="0">
              <a:latin typeface="Calibri" panose="020F0502020204030204" pitchFamily="34" charset="0"/>
              <a:cs typeface="Calibri" panose="020F0502020204030204" pitchFamily="34" charset="0"/>
            </a:endParaRPr>
          </a:p>
          <a:p>
            <a:pPr marL="361950" indent="0">
              <a:buNone/>
            </a:pPr>
            <a:endParaRPr lang="fr-FR" sz="900" dirty="0">
              <a:latin typeface="Calibri" panose="020F0502020204030204" pitchFamily="34" charset="0"/>
              <a:cs typeface="Calibri" panose="020F0502020204030204" pitchFamily="34" charset="0"/>
            </a:endParaRPr>
          </a:p>
          <a:p>
            <a:pPr marL="361950" indent="0">
              <a:buNone/>
            </a:pPr>
            <a:endParaRPr lang="fr-FR" sz="900" dirty="0" smtClean="0">
              <a:latin typeface="Calibri" panose="020F0502020204030204" pitchFamily="34" charset="0"/>
              <a:cs typeface="Calibri" panose="020F0502020204030204" pitchFamily="34" charset="0"/>
            </a:endParaRPr>
          </a:p>
          <a:p>
            <a:pPr marL="361950" indent="0">
              <a:buNone/>
            </a:pPr>
            <a:endParaRPr lang="fr-FR" sz="900" dirty="0" smtClean="0">
              <a:latin typeface="Calibri" panose="020F0502020204030204" pitchFamily="34" charset="0"/>
              <a:cs typeface="Calibri" panose="020F0502020204030204" pitchFamily="34" charset="0"/>
            </a:endParaRPr>
          </a:p>
          <a:p>
            <a:pPr>
              <a:buFontTx/>
              <a:buChar char="-"/>
            </a:pPr>
            <a:r>
              <a:rPr lang="fr-FR" sz="900" dirty="0" smtClean="0">
                <a:latin typeface="Calibri" panose="020F0502020204030204" pitchFamily="34" charset="0"/>
                <a:cs typeface="Calibri" panose="020F0502020204030204" pitchFamily="34" charset="0"/>
              </a:rPr>
              <a:t>En format électronique : </a:t>
            </a:r>
          </a:p>
          <a:p>
            <a:pPr lvl="1">
              <a:buFontTx/>
              <a:buChar char="-"/>
            </a:pPr>
            <a:r>
              <a:rPr lang="fr-FR" sz="900" dirty="0" smtClean="0">
                <a:latin typeface="Calibri" panose="020F0502020204030204" pitchFamily="34" charset="0"/>
                <a:cs typeface="Calibri" panose="020F0502020204030204" pitchFamily="34" charset="0"/>
              </a:rPr>
              <a:t>Indiquer au client le site où il peut consulter le DIC du contrat proposé à la souscription :</a:t>
            </a:r>
          </a:p>
          <a:p>
            <a:pPr marL="252415" lvl="1" indent="0">
              <a:buNone/>
            </a:pPr>
            <a:r>
              <a:rPr lang="fr-FR" sz="900" dirty="0" smtClean="0">
                <a:latin typeface="Calibri" panose="020F0502020204030204" pitchFamily="34" charset="0"/>
                <a:cs typeface="Calibri" panose="020F0502020204030204" pitchFamily="34" charset="0"/>
                <a:hlinkClick r:id="rId2"/>
              </a:rPr>
              <a:t>https</a:t>
            </a:r>
            <a:r>
              <a:rPr lang="fr-FR" sz="900" dirty="0">
                <a:latin typeface="Calibri" panose="020F0502020204030204" pitchFamily="34" charset="0"/>
                <a:cs typeface="Calibri" panose="020F0502020204030204" pitchFamily="34" charset="0"/>
                <a:hlinkClick r:id="rId2"/>
              </a:rPr>
              <a:t>://www.caisse-epargne.fr/documents-informations-cles-investisseur</a:t>
            </a:r>
            <a:endParaRPr lang="fr-FR" sz="900" dirty="0">
              <a:latin typeface="Calibri" panose="020F0502020204030204" pitchFamily="34" charset="0"/>
              <a:cs typeface="Calibri" panose="020F0502020204030204" pitchFamily="34" charset="0"/>
            </a:endParaRPr>
          </a:p>
          <a:p>
            <a:pPr marL="252415" lvl="1" indent="0">
              <a:buNone/>
            </a:pPr>
            <a:endParaRPr lang="fr-FR" sz="900" dirty="0">
              <a:latin typeface="Calibri" panose="020F0502020204030204" pitchFamily="34" charset="0"/>
              <a:cs typeface="Calibri" panose="020F0502020204030204" pitchFamily="34" charset="0"/>
            </a:endParaRPr>
          </a:p>
          <a:p>
            <a:pPr marL="361950" indent="0">
              <a:buNone/>
            </a:pPr>
            <a:endParaRPr lang="fr-FR" sz="900" dirty="0" smtClean="0">
              <a:latin typeface="Calibri" panose="020F0502020204030204" pitchFamily="34" charset="0"/>
              <a:cs typeface="Calibri" panose="020F0502020204030204" pitchFamily="34" charset="0"/>
            </a:endParaRPr>
          </a:p>
          <a:p>
            <a:pPr marL="361950" indent="0">
              <a:buNone/>
            </a:pPr>
            <a:endParaRPr lang="fr-FR" sz="900" dirty="0">
              <a:latin typeface="Calibri" panose="020F0502020204030204" pitchFamily="34" charset="0"/>
              <a:cs typeface="Calibri" panose="020F0502020204030204" pitchFamily="34" charset="0"/>
            </a:endParaRPr>
          </a:p>
          <a:p>
            <a:pPr marL="361950" indent="0">
              <a:buNone/>
            </a:pPr>
            <a:endParaRPr lang="fr-FR" sz="900" dirty="0" smtClean="0">
              <a:latin typeface="Calibri" panose="020F0502020204030204" pitchFamily="34" charset="0"/>
              <a:cs typeface="Calibri" panose="020F0502020204030204" pitchFamily="34" charset="0"/>
            </a:endParaRPr>
          </a:p>
        </p:txBody>
      </p:sp>
      <p:pic>
        <p:nvPicPr>
          <p:cNvPr id="5" name="Image 4"/>
          <p:cNvPicPr>
            <a:picLocks noChangeAspect="1"/>
          </p:cNvPicPr>
          <p:nvPr/>
        </p:nvPicPr>
        <p:blipFill>
          <a:blip r:embed="rId3"/>
          <a:stretch>
            <a:fillRect/>
          </a:stretch>
        </p:blipFill>
        <p:spPr>
          <a:xfrm>
            <a:off x="521677" y="1593348"/>
            <a:ext cx="5697969" cy="1964432"/>
          </a:xfrm>
          <a:prstGeom prst="rect">
            <a:avLst/>
          </a:prstGeom>
        </p:spPr>
      </p:pic>
      <p:pic>
        <p:nvPicPr>
          <p:cNvPr id="6" name="Image 5"/>
          <p:cNvPicPr>
            <a:picLocks noChangeAspect="1"/>
          </p:cNvPicPr>
          <p:nvPr/>
        </p:nvPicPr>
        <p:blipFill>
          <a:blip r:embed="rId4"/>
          <a:stretch>
            <a:fillRect/>
          </a:stretch>
        </p:blipFill>
        <p:spPr>
          <a:xfrm>
            <a:off x="521677" y="3968257"/>
            <a:ext cx="5697969" cy="2490057"/>
          </a:xfrm>
          <a:prstGeom prst="rect">
            <a:avLst/>
          </a:prstGeom>
        </p:spPr>
      </p:pic>
      <p:sp>
        <p:nvSpPr>
          <p:cNvPr id="7" name="Rectangle 6"/>
          <p:cNvSpPr/>
          <p:nvPr/>
        </p:nvSpPr>
        <p:spPr>
          <a:xfrm>
            <a:off x="5445224" y="1809372"/>
            <a:ext cx="774422" cy="5040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7"/>
          <p:cNvSpPr/>
          <p:nvPr/>
        </p:nvSpPr>
        <p:spPr>
          <a:xfrm>
            <a:off x="3667526" y="2313428"/>
            <a:ext cx="985610" cy="9361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p:cNvSpPr/>
          <p:nvPr/>
        </p:nvSpPr>
        <p:spPr>
          <a:xfrm>
            <a:off x="4005064" y="5264401"/>
            <a:ext cx="2214582"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itre 3"/>
          <p:cNvSpPr>
            <a:spLocks noGrp="1"/>
          </p:cNvSpPr>
          <p:nvPr>
            <p:ph type="title"/>
          </p:nvPr>
        </p:nvSpPr>
        <p:spPr>
          <a:xfrm>
            <a:off x="521677" y="155228"/>
            <a:ext cx="6291699" cy="704363"/>
          </a:xfrm>
        </p:spPr>
        <p:txBody>
          <a:bodyPr/>
          <a:lstStyle/>
          <a:p>
            <a:r>
              <a:rPr lang="fr-FR" dirty="0"/>
              <a:t>Etapes </a:t>
            </a:r>
            <a:r>
              <a:rPr lang="fr-FR" dirty="0" smtClean="0"/>
              <a:t>7 à 10 </a:t>
            </a:r>
            <a:r>
              <a:rPr lang="fr-FR" dirty="0"/>
              <a:t>: La proposition de conseil</a:t>
            </a:r>
          </a:p>
        </p:txBody>
      </p:sp>
    </p:spTree>
    <p:extLst>
      <p:ext uri="{BB962C8B-B14F-4D97-AF65-F5344CB8AC3E}">
        <p14:creationId xmlns:p14="http://schemas.microsoft.com/office/powerpoint/2010/main" val="1388643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Etapes </a:t>
            </a:r>
            <a:r>
              <a:rPr lang="fr-FR" dirty="0" smtClean="0"/>
              <a:t>7 à 10 </a:t>
            </a:r>
            <a:r>
              <a:rPr lang="fr-FR" dirty="0"/>
              <a:t>: La proposition de conseil</a:t>
            </a:r>
          </a:p>
        </p:txBody>
      </p:sp>
      <p:sp>
        <p:nvSpPr>
          <p:cNvPr id="5" name="Espace réservé du texte 1"/>
          <p:cNvSpPr txBox="1">
            <a:spLocks/>
          </p:cNvSpPr>
          <p:nvPr/>
        </p:nvSpPr>
        <p:spPr>
          <a:xfrm>
            <a:off x="458390" y="5988380"/>
            <a:ext cx="6291699" cy="383820"/>
          </a:xfrm>
          <a:prstGeom prst="rect">
            <a:avLst/>
          </a:prstGeom>
        </p:spPr>
        <p:txBody>
          <a:bodyPr vert="horz" lIns="0" tIns="0" rIns="0" bIns="0" rtlCol="0">
            <a:noAutofit/>
          </a:bodyPr>
          <a:lstStyle>
            <a:defPPr marR="0" lvl="0" algn="l" rtl="0">
              <a:lnSpc>
                <a:spcPct val="100000"/>
              </a:lnSpc>
              <a:spcBef>
                <a:spcPts val="0"/>
              </a:spcBef>
              <a:spcAft>
                <a:spcPts val="0"/>
              </a:spcAft>
            </a:defPPr>
            <a:lvl1pPr marL="0" marR="0" lvl="0" indent="0"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lang="fr-FR" sz="1200" b="0" i="1" u="none" strike="noStrike" kern="1200" cap="none" baseline="0" dirty="0">
                <a:solidFill>
                  <a:schemeClr val="accent2">
                    <a:lumMod val="75000"/>
                  </a:schemeClr>
                </a:solidFill>
                <a:latin typeface="Arial" panose="020B0604020202020204" pitchFamily="34" charset="0"/>
                <a:ea typeface="+mn-ea"/>
                <a:cs typeface="Arial" panose="020B0604020202020204" pitchFamily="34" charset="0"/>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a:t>Etape </a:t>
            </a:r>
            <a:r>
              <a:rPr lang="fr-FR" dirty="0" smtClean="0"/>
              <a:t>9 </a:t>
            </a:r>
            <a:r>
              <a:rPr lang="fr-FR" dirty="0"/>
              <a:t>: Vérifier l’adéquation de </a:t>
            </a:r>
            <a:r>
              <a:rPr lang="fr-FR" dirty="0" smtClean="0"/>
              <a:t>l’allocation du projet</a:t>
            </a:r>
            <a:endParaRPr lang="fr-FR" dirty="0"/>
          </a:p>
        </p:txBody>
      </p:sp>
      <p:grpSp>
        <p:nvGrpSpPr>
          <p:cNvPr id="11" name="Groupe 10"/>
          <p:cNvGrpSpPr/>
          <p:nvPr/>
        </p:nvGrpSpPr>
        <p:grpSpPr>
          <a:xfrm>
            <a:off x="376104" y="6346066"/>
            <a:ext cx="6041740" cy="1754326"/>
            <a:chOff x="404664" y="2126355"/>
            <a:chExt cx="6041740" cy="1754326"/>
          </a:xfrm>
        </p:grpSpPr>
        <p:sp>
          <p:nvSpPr>
            <p:cNvPr id="7" name="Rectangle 6"/>
            <p:cNvSpPr/>
            <p:nvPr/>
          </p:nvSpPr>
          <p:spPr>
            <a:xfrm>
              <a:off x="404664" y="2126355"/>
              <a:ext cx="6041740" cy="1754326"/>
            </a:xfrm>
            <a:prstGeom prst="rect">
              <a:avLst/>
            </a:prstGeom>
          </p:spPr>
          <p:txBody>
            <a:bodyPr wrap="square">
              <a:spAutoFit/>
            </a:bodyPr>
            <a:lstStyle/>
            <a:p>
              <a:r>
                <a:rPr lang="fr-FR" sz="900" dirty="0">
                  <a:latin typeface="Calibri" panose="020F0502020204030204" pitchFamily="34" charset="0"/>
                </a:rPr>
                <a:t>Vérifier le résultat de l’analyse de l’adéquation faite par O2S </a:t>
              </a:r>
              <a:endParaRPr lang="fr-FR" sz="900" dirty="0" smtClean="0">
                <a:latin typeface="Calibri" panose="020F0502020204030204" pitchFamily="34" charset="0"/>
              </a:endParaRPr>
            </a:p>
            <a:p>
              <a:endParaRPr lang="fr-FR" sz="900" dirty="0">
                <a:latin typeface="Calibri" panose="020F0502020204030204" pitchFamily="34" charset="0"/>
              </a:endParaRPr>
            </a:p>
            <a:p>
              <a:pPr marL="171450" indent="-171450">
                <a:buClr>
                  <a:schemeClr val="accent6"/>
                </a:buClr>
                <a:buFont typeface="Symbol" panose="05050102010706020507" pitchFamily="18" charset="2"/>
                <a:buChar char=""/>
              </a:pPr>
              <a:r>
                <a:rPr lang="fr-FR" sz="900" dirty="0" smtClean="0">
                  <a:latin typeface="Calibri" panose="020F0502020204030204" pitchFamily="34" charset="0"/>
                </a:rPr>
                <a:t>Si     </a:t>
              </a:r>
              <a:r>
                <a:rPr lang="fr-FR" sz="900" dirty="0" smtClean="0">
                  <a:latin typeface="Wingdings" panose="05000000000000000000" pitchFamily="2" charset="2"/>
                </a:rPr>
                <a:t>   </a:t>
              </a:r>
              <a:r>
                <a:rPr lang="fr-FR" sz="900" dirty="0" smtClean="0">
                  <a:latin typeface="Calibri" panose="020F0502020204030204" pitchFamily="34" charset="0"/>
                </a:rPr>
                <a:t>la </a:t>
              </a:r>
              <a:r>
                <a:rPr lang="fr-FR" sz="900" dirty="0">
                  <a:latin typeface="Calibri" panose="020F0502020204030204" pitchFamily="34" charset="0"/>
                </a:rPr>
                <a:t>proposition </a:t>
              </a:r>
              <a:r>
                <a:rPr lang="fr-FR" sz="900" dirty="0" smtClean="0">
                  <a:latin typeface="Calibri" panose="020F0502020204030204" pitchFamily="34" charset="0"/>
                </a:rPr>
                <a:t>d’investissement </a:t>
              </a:r>
              <a:r>
                <a:rPr lang="fr-FR" sz="900" dirty="0">
                  <a:latin typeface="Calibri" panose="020F0502020204030204" pitchFamily="34" charset="0"/>
                </a:rPr>
                <a:t>est en adéquation avec le profil du client </a:t>
              </a:r>
              <a:endParaRPr lang="fr-FR" sz="900" dirty="0" smtClean="0">
                <a:latin typeface="Calibri" panose="020F0502020204030204" pitchFamily="34" charset="0"/>
              </a:endParaRPr>
            </a:p>
            <a:p>
              <a:pPr marL="171450" indent="-171450">
                <a:buClr>
                  <a:schemeClr val="accent6"/>
                </a:buClr>
                <a:buFont typeface="Symbol" panose="05050102010706020507" pitchFamily="18" charset="2"/>
                <a:buChar char=""/>
              </a:pPr>
              <a:endParaRPr lang="fr-FR" sz="900" dirty="0">
                <a:latin typeface="Calibri" panose="020F0502020204030204" pitchFamily="34" charset="0"/>
              </a:endParaRPr>
            </a:p>
            <a:p>
              <a:pPr marL="171450" indent="-171450">
                <a:buClr>
                  <a:schemeClr val="accent6"/>
                </a:buClr>
                <a:buFont typeface="Symbol" panose="05050102010706020507" pitchFamily="18" charset="2"/>
                <a:buChar char=""/>
              </a:pPr>
              <a:r>
                <a:rPr lang="fr-FR" sz="900" dirty="0" smtClean="0">
                  <a:latin typeface="Calibri" panose="020F0502020204030204" pitchFamily="34" charset="0"/>
                </a:rPr>
                <a:t>Si </a:t>
              </a:r>
              <a:r>
                <a:rPr lang="fr-FR" sz="900" dirty="0" smtClean="0">
                  <a:latin typeface="Wingdings" panose="05000000000000000000" pitchFamily="2" charset="2"/>
                </a:rPr>
                <a:t>    </a:t>
              </a:r>
              <a:r>
                <a:rPr lang="fr-FR" sz="900" dirty="0" smtClean="0">
                  <a:latin typeface="Calibri" panose="020F0502020204030204" pitchFamily="34" charset="0"/>
                </a:rPr>
                <a:t>la </a:t>
              </a:r>
              <a:r>
                <a:rPr lang="fr-FR" sz="900" dirty="0">
                  <a:latin typeface="Calibri" panose="020F0502020204030204" pitchFamily="34" charset="0"/>
                </a:rPr>
                <a:t>proposition </a:t>
              </a:r>
              <a:r>
                <a:rPr lang="fr-FR" sz="900" dirty="0" smtClean="0">
                  <a:latin typeface="Calibri" panose="020F0502020204030204" pitchFamily="34" charset="0"/>
                </a:rPr>
                <a:t>d’investissement </a:t>
              </a:r>
              <a:r>
                <a:rPr lang="fr-FR" sz="900" dirty="0">
                  <a:latin typeface="Calibri" panose="020F0502020204030204" pitchFamily="34" charset="0"/>
                </a:rPr>
                <a:t>n’est pas en adéquation avec le profil du client </a:t>
              </a:r>
              <a:endParaRPr lang="fr-FR" sz="900" dirty="0" smtClean="0">
                <a:latin typeface="Calibri" panose="020F0502020204030204" pitchFamily="34" charset="0"/>
              </a:endParaRPr>
            </a:p>
            <a:p>
              <a:pPr marL="171450" indent="-171450">
                <a:buClr>
                  <a:schemeClr val="accent6"/>
                </a:buClr>
                <a:buFont typeface="Symbol" panose="05050102010706020507" pitchFamily="18" charset="2"/>
                <a:buChar char=""/>
              </a:pPr>
              <a:endParaRPr lang="fr-FR" sz="900" dirty="0">
                <a:latin typeface="Calibri" panose="020F0502020204030204" pitchFamily="34" charset="0"/>
              </a:endParaRPr>
            </a:p>
            <a:p>
              <a:pPr marL="171450" indent="-171450">
                <a:buClr>
                  <a:schemeClr val="accent6"/>
                </a:buClr>
                <a:buFont typeface="Symbol" panose="05050102010706020507" pitchFamily="18" charset="2"/>
                <a:buChar char=""/>
              </a:pPr>
              <a:r>
                <a:rPr lang="fr-FR" sz="900" dirty="0" smtClean="0">
                  <a:latin typeface="Calibri" panose="020F0502020204030204" pitchFamily="34" charset="0"/>
                </a:rPr>
                <a:t>Si                                       la connaissance produit est conforme à l’allocation proposée</a:t>
              </a:r>
            </a:p>
            <a:p>
              <a:pPr marL="171450" indent="-171450">
                <a:buClr>
                  <a:schemeClr val="accent6"/>
                </a:buClr>
                <a:buFont typeface="Symbol" panose="05050102010706020507" pitchFamily="18" charset="2"/>
                <a:buChar char=""/>
              </a:pPr>
              <a:endParaRPr lang="fr-FR" sz="900" dirty="0">
                <a:latin typeface="Calibri" panose="020F0502020204030204" pitchFamily="34" charset="0"/>
              </a:endParaRPr>
            </a:p>
            <a:p>
              <a:pPr marL="171450" indent="-171450">
                <a:buClr>
                  <a:schemeClr val="accent6"/>
                </a:buClr>
                <a:buFont typeface="Symbol" panose="05050102010706020507" pitchFamily="18" charset="2"/>
                <a:buChar char=""/>
              </a:pPr>
              <a:r>
                <a:rPr lang="fr-FR" sz="900" dirty="0" smtClean="0">
                  <a:latin typeface="Calibri" panose="020F0502020204030204" pitchFamily="34" charset="0"/>
                </a:rPr>
                <a:t>Si                                              la connaissance produit n’est pas conforme à l’allocation proposée</a:t>
              </a:r>
            </a:p>
            <a:p>
              <a:pPr>
                <a:buClr>
                  <a:schemeClr val="accent6"/>
                </a:buClr>
              </a:pPr>
              <a:endParaRPr lang="fr-FR" sz="900" dirty="0">
                <a:latin typeface="Calibri" panose="020F0502020204030204" pitchFamily="34" charset="0"/>
              </a:endParaRPr>
            </a:p>
            <a:p>
              <a:r>
                <a:rPr lang="fr-FR" sz="900" dirty="0" smtClean="0">
                  <a:latin typeface="Calibri" panose="020F0502020204030204" pitchFamily="34" charset="0"/>
                </a:rPr>
                <a:t>Le banquier privé devra </a:t>
              </a:r>
              <a:r>
                <a:rPr lang="fr-FR" sz="900" dirty="0">
                  <a:latin typeface="Calibri" panose="020F0502020204030204" pitchFamily="34" charset="0"/>
                </a:rPr>
                <a:t>modifier l’allocation </a:t>
              </a:r>
              <a:r>
                <a:rPr lang="fr-FR" sz="900" dirty="0" smtClean="0">
                  <a:latin typeface="Calibri" panose="020F0502020204030204" pitchFamily="34" charset="0"/>
                </a:rPr>
                <a:t>en cas d’inadéquation, </a:t>
              </a:r>
              <a:r>
                <a:rPr lang="fr-FR" sz="900" dirty="0">
                  <a:latin typeface="Calibri" panose="020F0502020204030204" pitchFamily="34" charset="0"/>
                </a:rPr>
                <a:t>en revenant à l’étape précédente </a:t>
              </a:r>
            </a:p>
            <a:p>
              <a:r>
                <a:rPr lang="fr-FR" sz="900" dirty="0">
                  <a:latin typeface="Calibri" panose="020F0502020204030204" pitchFamily="34" charset="0"/>
                </a:rPr>
                <a:t>Cliquer sur OK pour valider le projet </a:t>
              </a:r>
              <a:r>
                <a:rPr lang="fr-FR" sz="900" dirty="0" smtClean="0">
                  <a:latin typeface="Calibri" panose="020F0502020204030204" pitchFamily="34" charset="0"/>
                </a:rPr>
                <a:t>retenu par </a:t>
              </a:r>
              <a:r>
                <a:rPr lang="fr-FR" sz="900" dirty="0">
                  <a:latin typeface="Calibri" panose="020F0502020204030204" pitchFamily="34" charset="0"/>
                </a:rPr>
                <a:t>le client 	</a:t>
              </a:r>
            </a:p>
          </p:txBody>
        </p:sp>
        <p:pic>
          <p:nvPicPr>
            <p:cNvPr id="10" name="Image 9"/>
            <p:cNvPicPr>
              <a:picLocks noChangeAspect="1"/>
            </p:cNvPicPr>
            <p:nvPr/>
          </p:nvPicPr>
          <p:blipFill>
            <a:blip r:embed="rId2"/>
            <a:stretch>
              <a:fillRect/>
            </a:stretch>
          </p:blipFill>
          <p:spPr>
            <a:xfrm>
              <a:off x="836712" y="2681855"/>
              <a:ext cx="377501" cy="336847"/>
            </a:xfrm>
            <a:prstGeom prst="rect">
              <a:avLst/>
            </a:prstGeom>
          </p:spPr>
        </p:pic>
        <p:pic>
          <p:nvPicPr>
            <p:cNvPr id="9" name="Image 8"/>
            <p:cNvPicPr>
              <a:picLocks noChangeAspect="1"/>
            </p:cNvPicPr>
            <p:nvPr/>
          </p:nvPicPr>
          <p:blipFill>
            <a:blip r:embed="rId3"/>
            <a:stretch>
              <a:fillRect/>
            </a:stretch>
          </p:blipFill>
          <p:spPr>
            <a:xfrm>
              <a:off x="836712" y="2342656"/>
              <a:ext cx="360040" cy="335037"/>
            </a:xfrm>
            <a:prstGeom prst="rect">
              <a:avLst/>
            </a:prstGeom>
          </p:spPr>
        </p:pic>
      </p:grpSp>
      <p:sp>
        <p:nvSpPr>
          <p:cNvPr id="15" name="Espace réservé du texte 1"/>
          <p:cNvSpPr txBox="1">
            <a:spLocks/>
          </p:cNvSpPr>
          <p:nvPr/>
        </p:nvSpPr>
        <p:spPr>
          <a:xfrm>
            <a:off x="408360" y="721336"/>
            <a:ext cx="6291699" cy="383820"/>
          </a:xfrm>
          <a:prstGeom prst="rect">
            <a:avLst/>
          </a:prstGeom>
        </p:spPr>
        <p:txBody>
          <a:bodyPr vert="horz" lIns="0" tIns="0" rIns="0" bIns="0" rtlCol="0">
            <a:noAutofit/>
          </a:bodyPr>
          <a:lstStyle>
            <a:defPPr marR="0" lvl="0" algn="l" rtl="0">
              <a:lnSpc>
                <a:spcPct val="100000"/>
              </a:lnSpc>
              <a:spcBef>
                <a:spcPts val="0"/>
              </a:spcBef>
              <a:spcAft>
                <a:spcPts val="0"/>
              </a:spcAft>
            </a:defPPr>
            <a:lvl1pPr marL="0" marR="0" lvl="0" indent="0"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lang="fr-FR" sz="1200" b="0" i="1" u="none" strike="noStrike" kern="1200" cap="none" baseline="0" dirty="0">
                <a:solidFill>
                  <a:schemeClr val="accent2">
                    <a:lumMod val="75000"/>
                  </a:schemeClr>
                </a:solidFill>
                <a:latin typeface="Arial" panose="020B0604020202020204" pitchFamily="34" charset="0"/>
                <a:ea typeface="+mn-ea"/>
                <a:cs typeface="Arial" panose="020B0604020202020204" pitchFamily="34" charset="0"/>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t>Etape 8 </a:t>
            </a:r>
            <a:r>
              <a:rPr lang="fr-FR" dirty="0"/>
              <a:t>: Définir l’allocation du projet</a:t>
            </a:r>
          </a:p>
        </p:txBody>
      </p:sp>
      <p:pic>
        <p:nvPicPr>
          <p:cNvPr id="16" name="Image 15"/>
          <p:cNvPicPr>
            <a:picLocks noChangeAspect="1"/>
          </p:cNvPicPr>
          <p:nvPr/>
        </p:nvPicPr>
        <p:blipFill>
          <a:blip r:embed="rId4"/>
          <a:stretch>
            <a:fillRect/>
          </a:stretch>
        </p:blipFill>
        <p:spPr>
          <a:xfrm>
            <a:off x="2470460" y="3779912"/>
            <a:ext cx="4100124" cy="2063583"/>
          </a:xfrm>
          <a:prstGeom prst="rect">
            <a:avLst/>
          </a:prstGeom>
        </p:spPr>
      </p:pic>
      <p:sp>
        <p:nvSpPr>
          <p:cNvPr id="17" name="Rectangle 16"/>
          <p:cNvSpPr/>
          <p:nvPr/>
        </p:nvSpPr>
        <p:spPr>
          <a:xfrm>
            <a:off x="332655" y="932454"/>
            <a:ext cx="6237929" cy="923330"/>
          </a:xfrm>
          <a:prstGeom prst="rect">
            <a:avLst/>
          </a:prstGeom>
        </p:spPr>
        <p:txBody>
          <a:bodyPr wrap="square">
            <a:spAutoFit/>
          </a:bodyPr>
          <a:lstStyle/>
          <a:p>
            <a:r>
              <a:rPr lang="fr-FR" sz="900" b="1" dirty="0">
                <a:latin typeface="Calibri" panose="020F0502020204030204" pitchFamily="34" charset="0"/>
                <a:cs typeface="Calibri" panose="020F0502020204030204" pitchFamily="34" charset="0"/>
              </a:rPr>
              <a:t>Le banquier privé : </a:t>
            </a:r>
            <a:endParaRPr lang="fr-FR" sz="900" dirty="0">
              <a:latin typeface="Calibri" panose="020F0502020204030204" pitchFamily="34" charset="0"/>
              <a:cs typeface="Calibri" panose="020F0502020204030204" pitchFamily="34" charset="0"/>
            </a:endParaRPr>
          </a:p>
          <a:p>
            <a:pPr marL="171450" indent="-171450">
              <a:buClr>
                <a:schemeClr val="accent6"/>
              </a:buClr>
              <a:buFont typeface="Symbol" panose="05050102010706020507" pitchFamily="18" charset="2"/>
              <a:buChar char=""/>
            </a:pPr>
            <a:r>
              <a:rPr lang="fr-FR" sz="900" dirty="0">
                <a:latin typeface="Calibri" panose="020F0502020204030204" pitchFamily="34" charset="0"/>
                <a:cs typeface="Calibri" panose="020F0502020204030204" pitchFamily="34" charset="0"/>
              </a:rPr>
              <a:t>Saisit l'allocation du projet  : </a:t>
            </a:r>
            <a:r>
              <a:rPr lang="fr-FR" sz="900" dirty="0" smtClean="0">
                <a:latin typeface="Calibri" panose="020F0502020204030204" pitchFamily="34" charset="0"/>
                <a:cs typeface="Calibri" panose="020F0502020204030204" pitchFamily="34" charset="0"/>
              </a:rPr>
              <a:t>soit </a:t>
            </a:r>
            <a:r>
              <a:rPr lang="fr-FR" sz="900" dirty="0">
                <a:latin typeface="Calibri" panose="020F0502020204030204" pitchFamily="34" charset="0"/>
                <a:cs typeface="Calibri" panose="020F0502020204030204" pitchFamily="34" charset="0"/>
              </a:rPr>
              <a:t>en utilisant les portefeuilles </a:t>
            </a:r>
            <a:r>
              <a:rPr lang="fr-FR" sz="900" dirty="0" smtClean="0">
                <a:latin typeface="Calibri" panose="020F0502020204030204" pitchFamily="34" charset="0"/>
                <a:cs typeface="Calibri" panose="020F0502020204030204" pitchFamily="34" charset="0"/>
              </a:rPr>
              <a:t>modèles de NIMI, soit </a:t>
            </a:r>
            <a:r>
              <a:rPr lang="fr-FR" sz="900" dirty="0" smtClean="0">
                <a:solidFill>
                  <a:schemeClr val="tx1"/>
                </a:solidFill>
                <a:latin typeface="Calibri" panose="020F0502020204030204" pitchFamily="34" charset="0"/>
                <a:cs typeface="Calibri" panose="020F0502020204030204" pitchFamily="34" charset="0"/>
              </a:rPr>
              <a:t>sélectionnant manuellement </a:t>
            </a:r>
            <a:r>
              <a:rPr lang="fr-FR" sz="900" dirty="0">
                <a:solidFill>
                  <a:schemeClr val="tx1"/>
                </a:solidFill>
                <a:latin typeface="Calibri" panose="020F0502020204030204" pitchFamily="34" charset="0"/>
                <a:cs typeface="Calibri" panose="020F0502020204030204" pitchFamily="34" charset="0"/>
              </a:rPr>
              <a:t>les fonds qui composent l’allocation dans le respect de son profil d’investisseur (connaissance et risque</a:t>
            </a:r>
            <a:r>
              <a:rPr lang="fr-FR" sz="900" dirty="0" smtClean="0">
                <a:solidFill>
                  <a:schemeClr val="tx1"/>
                </a:solidFill>
                <a:latin typeface="Calibri" panose="020F0502020204030204" pitchFamily="34" charset="0"/>
                <a:cs typeface="Calibri" panose="020F0502020204030204" pitchFamily="34" charset="0"/>
              </a:rPr>
              <a:t>)</a:t>
            </a:r>
          </a:p>
          <a:p>
            <a:pPr marL="171450" indent="-171450">
              <a:buClr>
                <a:schemeClr val="accent6"/>
              </a:buClr>
              <a:buFont typeface="Symbol" panose="05050102010706020507" pitchFamily="18" charset="2"/>
              <a:buChar char=""/>
            </a:pPr>
            <a:endParaRPr lang="fr-FR" sz="900" dirty="0">
              <a:solidFill>
                <a:schemeClr val="tx1"/>
              </a:solidFill>
              <a:latin typeface="Calibri" panose="020F0502020204030204" pitchFamily="34" charset="0"/>
              <a:cs typeface="Calibri" panose="020F0502020204030204" pitchFamily="34" charset="0"/>
            </a:endParaRPr>
          </a:p>
          <a:p>
            <a:pPr>
              <a:buClr>
                <a:schemeClr val="accent6"/>
              </a:buClr>
            </a:pPr>
            <a:r>
              <a:rPr lang="fr-FR" sz="900" b="1" dirty="0" smtClean="0">
                <a:solidFill>
                  <a:srgbClr val="FF0000"/>
                </a:solidFill>
                <a:latin typeface="Calibri" panose="020F0502020204030204" pitchFamily="34" charset="0"/>
                <a:cs typeface="Calibri" panose="020F0502020204030204" pitchFamily="34" charset="0"/>
              </a:rPr>
              <a:t>NB : O2S fonctionnant en architecture ouverte, en cas de proposition d’une allocation libre, le banquier doit s’assurer que l’enveloppe et l’allocation proposée  sont commercialisés et agréés soit au niveau national soit localement.</a:t>
            </a:r>
            <a:endParaRPr lang="fr-FR" sz="900" b="1" dirty="0">
              <a:solidFill>
                <a:srgbClr val="FF0000"/>
              </a:solidFill>
              <a:latin typeface="Calibri" panose="020F0502020204030204" pitchFamily="34" charset="0"/>
              <a:cs typeface="Calibri" panose="020F0502020204030204" pitchFamily="34" charset="0"/>
            </a:endParaRPr>
          </a:p>
        </p:txBody>
      </p:sp>
      <p:pic>
        <p:nvPicPr>
          <p:cNvPr id="2" name="Image 1"/>
          <p:cNvPicPr>
            <a:picLocks noChangeAspect="1"/>
          </p:cNvPicPr>
          <p:nvPr/>
        </p:nvPicPr>
        <p:blipFill>
          <a:blip r:embed="rId5"/>
          <a:stretch>
            <a:fillRect/>
          </a:stretch>
        </p:blipFill>
        <p:spPr>
          <a:xfrm>
            <a:off x="260648" y="2037719"/>
            <a:ext cx="4108738" cy="2606289"/>
          </a:xfrm>
          <a:prstGeom prst="rect">
            <a:avLst/>
          </a:prstGeom>
        </p:spPr>
      </p:pic>
      <p:sp>
        <p:nvSpPr>
          <p:cNvPr id="14" name="Rectangle à coins arrondis 12">
            <a:extLst>
              <a:ext uri="{FF2B5EF4-FFF2-40B4-BE49-F238E27FC236}">
                <a16:creationId xmlns:a16="http://schemas.microsoft.com/office/drawing/2014/main" id="{980066BB-1381-472B-A385-6A16DFCBB2FE}"/>
              </a:ext>
            </a:extLst>
          </p:cNvPr>
          <p:cNvSpPr/>
          <p:nvPr/>
        </p:nvSpPr>
        <p:spPr>
          <a:xfrm>
            <a:off x="260648" y="3166119"/>
            <a:ext cx="1512168" cy="19787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Légende encadrée avec une bordure 1 2"/>
          <p:cNvSpPr/>
          <p:nvPr/>
        </p:nvSpPr>
        <p:spPr>
          <a:xfrm>
            <a:off x="2780928" y="2767248"/>
            <a:ext cx="2736304" cy="483297"/>
          </a:xfrm>
          <a:prstGeom prst="accentBorderCallout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ysClr val="windowText" lastClr="000000"/>
                </a:solidFill>
              </a:rPr>
              <a:t>Portefeuille modèle</a:t>
            </a:r>
          </a:p>
          <a:p>
            <a:pPr algn="ctr"/>
            <a:r>
              <a:rPr lang="fr-FR" sz="800" dirty="0" smtClean="0">
                <a:solidFill>
                  <a:sysClr val="windowText" lastClr="000000"/>
                </a:solidFill>
              </a:rPr>
              <a:t>Ou </a:t>
            </a:r>
          </a:p>
          <a:p>
            <a:pPr algn="ctr"/>
            <a:r>
              <a:rPr lang="fr-FR" sz="800" dirty="0" smtClean="0">
                <a:solidFill>
                  <a:sysClr val="windowText" lastClr="000000"/>
                </a:solidFill>
              </a:rPr>
              <a:t>Choix libre (OG et gestion déléguée sont des « UC » dans choix libre)</a:t>
            </a:r>
            <a:endParaRPr lang="fr-FR" sz="800" dirty="0">
              <a:solidFill>
                <a:sysClr val="windowText" lastClr="000000"/>
              </a:solidFill>
            </a:endParaRPr>
          </a:p>
        </p:txBody>
      </p:sp>
      <p:sp>
        <p:nvSpPr>
          <p:cNvPr id="18" name="Rectangle à coins arrondis 12">
            <a:extLst>
              <a:ext uri="{FF2B5EF4-FFF2-40B4-BE49-F238E27FC236}">
                <a16:creationId xmlns:a16="http://schemas.microsoft.com/office/drawing/2014/main" id="{980066BB-1381-472B-A385-6A16DFCBB2FE}"/>
              </a:ext>
            </a:extLst>
          </p:cNvPr>
          <p:cNvSpPr/>
          <p:nvPr/>
        </p:nvSpPr>
        <p:spPr>
          <a:xfrm>
            <a:off x="5931329" y="4661640"/>
            <a:ext cx="486515" cy="74286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Légende encadrée avec une bordure 1 18"/>
          <p:cNvSpPr/>
          <p:nvPr/>
        </p:nvSpPr>
        <p:spPr>
          <a:xfrm rot="16200000">
            <a:off x="5255915" y="3983870"/>
            <a:ext cx="406995" cy="748457"/>
          </a:xfrm>
          <a:prstGeom prst="accentBorderCallout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fr-FR" sz="600" dirty="0" smtClean="0">
                <a:solidFill>
                  <a:sysClr val="windowText" lastClr="000000"/>
                </a:solidFill>
              </a:rPr>
              <a:t>Uniquement des %</a:t>
            </a:r>
          </a:p>
        </p:txBody>
      </p:sp>
      <p:sp>
        <p:nvSpPr>
          <p:cNvPr id="20" name="Rectangle à coins arrondis 12">
            <a:extLst>
              <a:ext uri="{FF2B5EF4-FFF2-40B4-BE49-F238E27FC236}">
                <a16:creationId xmlns:a16="http://schemas.microsoft.com/office/drawing/2014/main" id="{980066BB-1381-472B-A385-6A16DFCBB2FE}"/>
              </a:ext>
            </a:extLst>
          </p:cNvPr>
          <p:cNvSpPr/>
          <p:nvPr/>
        </p:nvSpPr>
        <p:spPr>
          <a:xfrm>
            <a:off x="808152" y="2595792"/>
            <a:ext cx="604624" cy="13313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Légende encadrée avec une bordure 1 20"/>
          <p:cNvSpPr/>
          <p:nvPr/>
        </p:nvSpPr>
        <p:spPr>
          <a:xfrm>
            <a:off x="1777045" y="2296630"/>
            <a:ext cx="1050122" cy="263557"/>
          </a:xfrm>
          <a:prstGeom prst="accentBorderCallout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ysClr val="windowText" lastClr="000000"/>
                </a:solidFill>
              </a:rPr>
              <a:t>A Compléter</a:t>
            </a:r>
            <a:endParaRPr lang="fr-FR" sz="800" dirty="0">
              <a:solidFill>
                <a:sysClr val="windowText" lastClr="000000"/>
              </a:solidFill>
            </a:endParaRPr>
          </a:p>
        </p:txBody>
      </p:sp>
      <p:pic>
        <p:nvPicPr>
          <p:cNvPr id="8" name="Image 7"/>
          <p:cNvPicPr>
            <a:picLocks noChangeAspect="1"/>
          </p:cNvPicPr>
          <p:nvPr/>
        </p:nvPicPr>
        <p:blipFill rotWithShape="1">
          <a:blip r:embed="rId6"/>
          <a:srcRect r="22467" b="-8807"/>
          <a:stretch/>
        </p:blipFill>
        <p:spPr>
          <a:xfrm>
            <a:off x="808152" y="7457586"/>
            <a:ext cx="1036672" cy="226958"/>
          </a:xfrm>
          <a:prstGeom prst="rect">
            <a:avLst/>
          </a:prstGeom>
        </p:spPr>
      </p:pic>
      <p:pic>
        <p:nvPicPr>
          <p:cNvPr id="6" name="Image 5"/>
          <p:cNvPicPr>
            <a:picLocks noChangeAspect="1"/>
          </p:cNvPicPr>
          <p:nvPr/>
        </p:nvPicPr>
        <p:blipFill>
          <a:blip r:embed="rId7"/>
          <a:stretch>
            <a:fillRect/>
          </a:stretch>
        </p:blipFill>
        <p:spPr>
          <a:xfrm>
            <a:off x="808152" y="7217074"/>
            <a:ext cx="857250" cy="190500"/>
          </a:xfrm>
          <a:prstGeom prst="rect">
            <a:avLst/>
          </a:prstGeom>
        </p:spPr>
      </p:pic>
    </p:spTree>
    <p:extLst>
      <p:ext uri="{BB962C8B-B14F-4D97-AF65-F5344CB8AC3E}">
        <p14:creationId xmlns:p14="http://schemas.microsoft.com/office/powerpoint/2010/main" val="24338249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Etapes </a:t>
            </a:r>
            <a:r>
              <a:rPr lang="fr-FR" dirty="0" smtClean="0"/>
              <a:t>7 à 10 </a:t>
            </a:r>
            <a:r>
              <a:rPr lang="fr-FR" dirty="0"/>
              <a:t>: La proposition de conseil</a:t>
            </a:r>
          </a:p>
        </p:txBody>
      </p:sp>
      <p:sp>
        <p:nvSpPr>
          <p:cNvPr id="6" name="Espace réservé du texte 1"/>
          <p:cNvSpPr txBox="1">
            <a:spLocks/>
          </p:cNvSpPr>
          <p:nvPr/>
        </p:nvSpPr>
        <p:spPr>
          <a:xfrm>
            <a:off x="404664" y="860687"/>
            <a:ext cx="6291699" cy="383820"/>
          </a:xfrm>
          <a:prstGeom prst="rect">
            <a:avLst/>
          </a:prstGeom>
        </p:spPr>
        <p:txBody>
          <a:bodyPr vert="horz" lIns="0" tIns="0" rIns="0" bIns="0" rtlCol="0">
            <a:noAutofit/>
          </a:bodyPr>
          <a:lstStyle>
            <a:defPPr marR="0" lvl="0" algn="l" rtl="0">
              <a:lnSpc>
                <a:spcPct val="100000"/>
              </a:lnSpc>
              <a:spcBef>
                <a:spcPts val="0"/>
              </a:spcBef>
              <a:spcAft>
                <a:spcPts val="0"/>
              </a:spcAft>
            </a:defPPr>
            <a:lvl1pPr marL="0" marR="0" lvl="0" indent="0"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lang="fr-FR" sz="1200" b="0" i="1" u="none" strike="noStrike" kern="1200" cap="none" baseline="0" dirty="0">
                <a:solidFill>
                  <a:schemeClr val="accent2">
                    <a:lumMod val="75000"/>
                  </a:schemeClr>
                </a:solidFill>
                <a:latin typeface="Arial" panose="020B0604020202020204" pitchFamily="34" charset="0"/>
                <a:ea typeface="+mn-ea"/>
                <a:cs typeface="Arial" panose="020B0604020202020204" pitchFamily="34" charset="0"/>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t>Etape 10 : Valider la proposition</a:t>
            </a:r>
            <a:endParaRPr lang="fr-FR" dirty="0"/>
          </a:p>
        </p:txBody>
      </p:sp>
      <p:sp>
        <p:nvSpPr>
          <p:cNvPr id="7" name="ZoneTexte 6"/>
          <p:cNvSpPr txBox="1"/>
          <p:nvPr/>
        </p:nvSpPr>
        <p:spPr>
          <a:xfrm>
            <a:off x="332656" y="1331640"/>
            <a:ext cx="6174686" cy="369332"/>
          </a:xfrm>
          <a:prstGeom prst="rect">
            <a:avLst/>
          </a:prstGeom>
          <a:noFill/>
        </p:spPr>
        <p:txBody>
          <a:bodyPr wrap="square" rtlCol="0">
            <a:spAutoFit/>
          </a:bodyPr>
          <a:lstStyle/>
          <a:p>
            <a:r>
              <a:rPr lang="fr-FR" sz="900" dirty="0" smtClean="0"/>
              <a:t>O2S bénéficie de </a:t>
            </a:r>
            <a:r>
              <a:rPr lang="fr-FR" sz="900" b="1" dirty="0" smtClean="0"/>
              <a:t>5 statuts de suivi du projet </a:t>
            </a:r>
            <a:r>
              <a:rPr lang="fr-FR" sz="900" dirty="0" smtClean="0"/>
              <a:t>à la main du banquier privé et de </a:t>
            </a:r>
            <a:r>
              <a:rPr lang="fr-FR" sz="900" b="1" dirty="0" smtClean="0"/>
              <a:t>4 statuts de validation du client </a:t>
            </a:r>
            <a:r>
              <a:rPr lang="fr-FR" sz="900" dirty="0" smtClean="0"/>
              <a:t>dont l’impact est majeur pour le </a:t>
            </a:r>
            <a:r>
              <a:rPr lang="fr-FR" sz="900" b="1" dirty="0" smtClean="0"/>
              <a:t>rapport périodique d’adéquation</a:t>
            </a:r>
            <a:endParaRPr lang="fr-FR" sz="900" b="1" dirty="0"/>
          </a:p>
        </p:txBody>
      </p:sp>
      <p:pic>
        <p:nvPicPr>
          <p:cNvPr id="15" name="Image 14"/>
          <p:cNvPicPr>
            <a:picLocks noChangeAspect="1"/>
          </p:cNvPicPr>
          <p:nvPr/>
        </p:nvPicPr>
        <p:blipFill rotWithShape="1">
          <a:blip r:embed="rId2"/>
          <a:srcRect l="17315" t="31264" r="46103" b="42787"/>
          <a:stretch/>
        </p:blipFill>
        <p:spPr>
          <a:xfrm>
            <a:off x="213980" y="1907704"/>
            <a:ext cx="3395041" cy="1354623"/>
          </a:xfrm>
          <a:prstGeom prst="rect">
            <a:avLst/>
          </a:prstGeom>
        </p:spPr>
      </p:pic>
      <p:pic>
        <p:nvPicPr>
          <p:cNvPr id="14" name="Image 13"/>
          <p:cNvPicPr>
            <a:picLocks noChangeAspect="1"/>
          </p:cNvPicPr>
          <p:nvPr/>
        </p:nvPicPr>
        <p:blipFill>
          <a:blip r:embed="rId3"/>
          <a:stretch>
            <a:fillRect/>
          </a:stretch>
        </p:blipFill>
        <p:spPr>
          <a:xfrm>
            <a:off x="2268386" y="3622367"/>
            <a:ext cx="3894724" cy="1267184"/>
          </a:xfrm>
          <a:prstGeom prst="rect">
            <a:avLst/>
          </a:prstGeom>
        </p:spPr>
      </p:pic>
      <p:pic>
        <p:nvPicPr>
          <p:cNvPr id="16" name="Image 15"/>
          <p:cNvPicPr>
            <a:picLocks noChangeAspect="1"/>
          </p:cNvPicPr>
          <p:nvPr/>
        </p:nvPicPr>
        <p:blipFill rotWithShape="1">
          <a:blip r:embed="rId4"/>
          <a:srcRect r="5188" b="14975"/>
          <a:stretch/>
        </p:blipFill>
        <p:spPr>
          <a:xfrm>
            <a:off x="212147" y="5719872"/>
            <a:ext cx="4464496" cy="424105"/>
          </a:xfrm>
          <a:prstGeom prst="rect">
            <a:avLst/>
          </a:prstGeom>
        </p:spPr>
      </p:pic>
      <p:sp>
        <p:nvSpPr>
          <p:cNvPr id="5" name="Flèche droite 4"/>
          <p:cNvSpPr/>
          <p:nvPr/>
        </p:nvSpPr>
        <p:spPr>
          <a:xfrm>
            <a:off x="3717032" y="2309039"/>
            <a:ext cx="576064" cy="1557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p:cNvSpPr txBox="1"/>
          <p:nvPr/>
        </p:nvSpPr>
        <p:spPr>
          <a:xfrm>
            <a:off x="4401107" y="2294231"/>
            <a:ext cx="1116125" cy="369332"/>
          </a:xfrm>
          <a:prstGeom prst="rect">
            <a:avLst/>
          </a:prstGeom>
          <a:noFill/>
        </p:spPr>
        <p:txBody>
          <a:bodyPr wrap="square" rtlCol="0">
            <a:spAutoFit/>
          </a:bodyPr>
          <a:lstStyle/>
          <a:p>
            <a:r>
              <a:rPr lang="fr-FR" sz="900" dirty="0" smtClean="0"/>
              <a:t>Banquier Privé</a:t>
            </a:r>
            <a:r>
              <a:rPr lang="fr-FR" sz="900" dirty="0"/>
              <a:t> </a:t>
            </a:r>
            <a:r>
              <a:rPr lang="fr-FR" sz="900" dirty="0" smtClean="0"/>
              <a:t>« Statut de suivi »</a:t>
            </a:r>
          </a:p>
        </p:txBody>
      </p:sp>
      <p:sp>
        <p:nvSpPr>
          <p:cNvPr id="10" name="Flèche gauche 9"/>
          <p:cNvSpPr/>
          <p:nvPr/>
        </p:nvSpPr>
        <p:spPr>
          <a:xfrm>
            <a:off x="1484848" y="4140905"/>
            <a:ext cx="576000" cy="154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ZoneTexte 19"/>
          <p:cNvSpPr txBox="1"/>
          <p:nvPr/>
        </p:nvSpPr>
        <p:spPr>
          <a:xfrm>
            <a:off x="545810" y="4118402"/>
            <a:ext cx="1116125" cy="230832"/>
          </a:xfrm>
          <a:prstGeom prst="rect">
            <a:avLst/>
          </a:prstGeom>
          <a:noFill/>
        </p:spPr>
        <p:txBody>
          <a:bodyPr wrap="square" rtlCol="0">
            <a:spAutoFit/>
          </a:bodyPr>
          <a:lstStyle/>
          <a:p>
            <a:r>
              <a:rPr lang="fr-FR" sz="900" dirty="0" smtClean="0"/>
              <a:t>Choix du client</a:t>
            </a:r>
            <a:endParaRPr lang="fr-FR" sz="900" b="1" dirty="0"/>
          </a:p>
        </p:txBody>
      </p:sp>
      <p:sp>
        <p:nvSpPr>
          <p:cNvPr id="11" name="Rectangle 10"/>
          <p:cNvSpPr/>
          <p:nvPr/>
        </p:nvSpPr>
        <p:spPr>
          <a:xfrm>
            <a:off x="1223040" y="2353615"/>
            <a:ext cx="1512168" cy="6480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Rectangle 20"/>
          <p:cNvSpPr/>
          <p:nvPr/>
        </p:nvSpPr>
        <p:spPr>
          <a:xfrm>
            <a:off x="2304391" y="3885911"/>
            <a:ext cx="3114708" cy="6480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Organigramme : Terminateur 21"/>
          <p:cNvSpPr/>
          <p:nvPr/>
        </p:nvSpPr>
        <p:spPr>
          <a:xfrm rot="21099418">
            <a:off x="2800492" y="5542383"/>
            <a:ext cx="3488785" cy="530711"/>
          </a:xfrm>
          <a:prstGeom prst="flowChartTerminator">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Flèche gauche 22"/>
          <p:cNvSpPr/>
          <p:nvPr/>
        </p:nvSpPr>
        <p:spPr>
          <a:xfrm>
            <a:off x="2016391" y="5983062"/>
            <a:ext cx="576000" cy="154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ZoneTexte 23"/>
          <p:cNvSpPr txBox="1"/>
          <p:nvPr/>
        </p:nvSpPr>
        <p:spPr>
          <a:xfrm>
            <a:off x="404664" y="5831351"/>
            <a:ext cx="1611000" cy="369332"/>
          </a:xfrm>
          <a:prstGeom prst="rect">
            <a:avLst/>
          </a:prstGeom>
          <a:noFill/>
        </p:spPr>
        <p:txBody>
          <a:bodyPr wrap="square" rtlCol="0">
            <a:spAutoFit/>
          </a:bodyPr>
          <a:lstStyle/>
          <a:p>
            <a:r>
              <a:rPr lang="fr-FR" sz="900" dirty="0" smtClean="0"/>
              <a:t>Banquier Privé</a:t>
            </a:r>
          </a:p>
          <a:p>
            <a:r>
              <a:rPr lang="fr-FR" sz="900" dirty="0" smtClean="0"/>
              <a:t>Validation de la proposition</a:t>
            </a:r>
            <a:endParaRPr lang="fr-FR" sz="900" dirty="0"/>
          </a:p>
        </p:txBody>
      </p:sp>
      <p:pic>
        <p:nvPicPr>
          <p:cNvPr id="25" name="Image 24"/>
          <p:cNvPicPr>
            <a:picLocks noChangeAspect="1"/>
          </p:cNvPicPr>
          <p:nvPr/>
        </p:nvPicPr>
        <p:blipFill rotWithShape="1">
          <a:blip r:embed="rId5"/>
          <a:srcRect t="-1" b="37714"/>
          <a:stretch/>
        </p:blipFill>
        <p:spPr>
          <a:xfrm>
            <a:off x="97125" y="7085377"/>
            <a:ext cx="3129620" cy="1087023"/>
          </a:xfrm>
          <a:prstGeom prst="rect">
            <a:avLst/>
          </a:prstGeom>
        </p:spPr>
      </p:pic>
      <p:sp>
        <p:nvSpPr>
          <p:cNvPr id="26" name="Flèche droite 25"/>
          <p:cNvSpPr/>
          <p:nvPr/>
        </p:nvSpPr>
        <p:spPr>
          <a:xfrm>
            <a:off x="3434505" y="7798204"/>
            <a:ext cx="576064" cy="1557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ZoneTexte 26"/>
          <p:cNvSpPr txBox="1"/>
          <p:nvPr/>
        </p:nvSpPr>
        <p:spPr>
          <a:xfrm>
            <a:off x="4118580" y="7783396"/>
            <a:ext cx="1614676" cy="369332"/>
          </a:xfrm>
          <a:prstGeom prst="rect">
            <a:avLst/>
          </a:prstGeom>
          <a:noFill/>
        </p:spPr>
        <p:txBody>
          <a:bodyPr wrap="square" rtlCol="0">
            <a:spAutoFit/>
          </a:bodyPr>
          <a:lstStyle/>
          <a:p>
            <a:r>
              <a:rPr lang="fr-FR" sz="900" dirty="0" smtClean="0"/>
              <a:t>Banquier Privé</a:t>
            </a:r>
            <a:r>
              <a:rPr lang="fr-FR" sz="900" dirty="0"/>
              <a:t> </a:t>
            </a:r>
            <a:r>
              <a:rPr lang="fr-FR" sz="900" dirty="0" smtClean="0"/>
              <a:t>« Statut du projet »</a:t>
            </a:r>
          </a:p>
        </p:txBody>
      </p:sp>
      <p:sp>
        <p:nvSpPr>
          <p:cNvPr id="28" name="Rectangle 27"/>
          <p:cNvSpPr/>
          <p:nvPr/>
        </p:nvSpPr>
        <p:spPr>
          <a:xfrm>
            <a:off x="2417911" y="7792384"/>
            <a:ext cx="808834" cy="3603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Ellipse 30">
            <a:extLst>
              <a:ext uri="{FF2B5EF4-FFF2-40B4-BE49-F238E27FC236}">
                <a16:creationId xmlns:a16="http://schemas.microsoft.com/office/drawing/2014/main" id="{465EB624-8FA1-4FE9-8AA7-D715932181D7}"/>
              </a:ext>
            </a:extLst>
          </p:cNvPr>
          <p:cNvSpPr/>
          <p:nvPr/>
        </p:nvSpPr>
        <p:spPr>
          <a:xfrm>
            <a:off x="1052924" y="2223543"/>
            <a:ext cx="232221" cy="21266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t>1</a:t>
            </a:r>
            <a:endParaRPr lang="fr-FR" sz="1050" b="1" dirty="0"/>
          </a:p>
        </p:txBody>
      </p:sp>
      <p:sp>
        <p:nvSpPr>
          <p:cNvPr id="32" name="Ellipse 31">
            <a:extLst>
              <a:ext uri="{FF2B5EF4-FFF2-40B4-BE49-F238E27FC236}">
                <a16:creationId xmlns:a16="http://schemas.microsoft.com/office/drawing/2014/main" id="{465EB624-8FA1-4FE9-8AA7-D715932181D7}"/>
              </a:ext>
            </a:extLst>
          </p:cNvPr>
          <p:cNvSpPr/>
          <p:nvPr/>
        </p:nvSpPr>
        <p:spPr>
          <a:xfrm>
            <a:off x="5285011" y="3710923"/>
            <a:ext cx="232221" cy="21266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t>2</a:t>
            </a:r>
            <a:endParaRPr lang="fr-FR" sz="1050" b="1" dirty="0"/>
          </a:p>
        </p:txBody>
      </p:sp>
      <p:sp>
        <p:nvSpPr>
          <p:cNvPr id="33" name="Ellipse 32">
            <a:extLst>
              <a:ext uri="{FF2B5EF4-FFF2-40B4-BE49-F238E27FC236}">
                <a16:creationId xmlns:a16="http://schemas.microsoft.com/office/drawing/2014/main" id="{465EB624-8FA1-4FE9-8AA7-D715932181D7}"/>
              </a:ext>
            </a:extLst>
          </p:cNvPr>
          <p:cNvSpPr/>
          <p:nvPr/>
        </p:nvSpPr>
        <p:spPr>
          <a:xfrm>
            <a:off x="5988421" y="5436096"/>
            <a:ext cx="232221" cy="21266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t>3</a:t>
            </a:r>
          </a:p>
        </p:txBody>
      </p:sp>
      <p:sp>
        <p:nvSpPr>
          <p:cNvPr id="34" name="Ellipse 33">
            <a:extLst>
              <a:ext uri="{FF2B5EF4-FFF2-40B4-BE49-F238E27FC236}">
                <a16:creationId xmlns:a16="http://schemas.microsoft.com/office/drawing/2014/main" id="{465EB624-8FA1-4FE9-8AA7-D715932181D7}"/>
              </a:ext>
            </a:extLst>
          </p:cNvPr>
          <p:cNvSpPr/>
          <p:nvPr/>
        </p:nvSpPr>
        <p:spPr>
          <a:xfrm>
            <a:off x="3148278" y="7628889"/>
            <a:ext cx="232221" cy="21266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t>4</a:t>
            </a:r>
          </a:p>
        </p:txBody>
      </p:sp>
      <p:cxnSp>
        <p:nvCxnSpPr>
          <p:cNvPr id="29" name="Connecteur droit 28"/>
          <p:cNvCxnSpPr/>
          <p:nvPr/>
        </p:nvCxnSpPr>
        <p:spPr>
          <a:xfrm flipV="1">
            <a:off x="204388" y="3411773"/>
            <a:ext cx="6120000" cy="4529"/>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flipV="1">
            <a:off x="204388" y="5130006"/>
            <a:ext cx="6120000" cy="4529"/>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flipV="1">
            <a:off x="204388" y="6776469"/>
            <a:ext cx="6120000" cy="452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44582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p:cNvGraphicFramePr>
            <a:graphicFrameLocks noGrp="1"/>
          </p:cNvGraphicFramePr>
          <p:nvPr>
            <p:extLst>
              <p:ext uri="{D42A27DB-BD31-4B8C-83A1-F6EECF244321}">
                <p14:modId xmlns:p14="http://schemas.microsoft.com/office/powerpoint/2010/main" val="3070104107"/>
              </p:ext>
            </p:extLst>
          </p:nvPr>
        </p:nvGraphicFramePr>
        <p:xfrm>
          <a:off x="116634" y="755577"/>
          <a:ext cx="6696917" cy="5328712"/>
        </p:xfrm>
        <a:graphic>
          <a:graphicData uri="http://schemas.openxmlformats.org/drawingml/2006/table">
            <a:tbl>
              <a:tblPr firstRow="1" bandRow="1">
                <a:tableStyleId>{5C22544A-7EE6-4342-B048-85BDC9FD1C3A}</a:tableStyleId>
              </a:tblPr>
              <a:tblGrid>
                <a:gridCol w="1803801">
                  <a:extLst>
                    <a:ext uri="{9D8B030D-6E8A-4147-A177-3AD203B41FA5}">
                      <a16:colId xmlns:a16="http://schemas.microsoft.com/office/drawing/2014/main" val="2311702711"/>
                    </a:ext>
                  </a:extLst>
                </a:gridCol>
                <a:gridCol w="630514">
                  <a:extLst>
                    <a:ext uri="{9D8B030D-6E8A-4147-A177-3AD203B41FA5}">
                      <a16:colId xmlns:a16="http://schemas.microsoft.com/office/drawing/2014/main" val="643313290"/>
                    </a:ext>
                  </a:extLst>
                </a:gridCol>
                <a:gridCol w="1512009">
                  <a:extLst>
                    <a:ext uri="{9D8B030D-6E8A-4147-A177-3AD203B41FA5}">
                      <a16:colId xmlns:a16="http://schemas.microsoft.com/office/drawing/2014/main" val="1250565476"/>
                    </a:ext>
                  </a:extLst>
                </a:gridCol>
                <a:gridCol w="677446">
                  <a:extLst>
                    <a:ext uri="{9D8B030D-6E8A-4147-A177-3AD203B41FA5}">
                      <a16:colId xmlns:a16="http://schemas.microsoft.com/office/drawing/2014/main" val="1683112312"/>
                    </a:ext>
                  </a:extLst>
                </a:gridCol>
                <a:gridCol w="2073147">
                  <a:extLst>
                    <a:ext uri="{9D8B030D-6E8A-4147-A177-3AD203B41FA5}">
                      <a16:colId xmlns:a16="http://schemas.microsoft.com/office/drawing/2014/main" val="2225302016"/>
                    </a:ext>
                  </a:extLst>
                </a:gridCol>
              </a:tblGrid>
              <a:tr h="458264">
                <a:tc>
                  <a:txBody>
                    <a:bodyPr/>
                    <a:lstStyle/>
                    <a:p>
                      <a:pPr algn="ctr" fontAlgn="t"/>
                      <a:r>
                        <a:rPr lang="fr-FR" sz="900" u="none" strike="noStrike" dirty="0">
                          <a:effectLst/>
                        </a:rPr>
                        <a:t>En fonction de la</a:t>
                      </a:r>
                      <a:br>
                        <a:rPr lang="fr-FR" sz="900" u="none" strike="noStrike" dirty="0">
                          <a:effectLst/>
                        </a:rPr>
                      </a:br>
                      <a:r>
                        <a:rPr lang="fr-FR" sz="900" u="none" strike="noStrike" dirty="0">
                          <a:effectLst/>
                        </a:rPr>
                        <a:t>décision  du client …</a:t>
                      </a:r>
                      <a:endParaRPr lang="fr-FR" sz="900" b="1" i="0" u="none" strike="noStrike" dirty="0">
                        <a:solidFill>
                          <a:srgbClr val="000000"/>
                        </a:solidFill>
                        <a:effectLst/>
                        <a:latin typeface="Arial" panose="020B0604020202020204" pitchFamily="34" charset="0"/>
                      </a:endParaRPr>
                    </a:p>
                  </a:txBody>
                  <a:tcPr marL="4347" marR="4347" marT="4347" marB="0" anchor="ctr"/>
                </a:tc>
                <a:tc>
                  <a:txBody>
                    <a:bodyPr/>
                    <a:lstStyle/>
                    <a:p>
                      <a:pPr algn="l" fontAlgn="t"/>
                      <a:r>
                        <a:rPr lang="fr-FR" sz="900" u="none" strike="noStrike" dirty="0">
                          <a:effectLst/>
                        </a:rPr>
                        <a:t> </a:t>
                      </a:r>
                      <a:endParaRPr lang="fr-FR" sz="900" b="1" i="0" u="none" strike="noStrike" dirty="0">
                        <a:solidFill>
                          <a:srgbClr val="000000"/>
                        </a:solidFill>
                        <a:effectLst/>
                        <a:latin typeface="Arial" panose="020B0604020202020204" pitchFamily="34" charset="0"/>
                      </a:endParaRPr>
                    </a:p>
                  </a:txBody>
                  <a:tcPr marL="4347" marR="4347" marT="4347" marB="0"/>
                </a:tc>
                <a:tc>
                  <a:txBody>
                    <a:bodyPr/>
                    <a:lstStyle/>
                    <a:p>
                      <a:pPr algn="ctr" fontAlgn="t"/>
                      <a:r>
                        <a:rPr lang="fr-FR" sz="900" u="none" strike="noStrike" dirty="0">
                          <a:effectLst/>
                        </a:rPr>
                        <a:t>… Il faut sauvegarder </a:t>
                      </a:r>
                      <a:br>
                        <a:rPr lang="fr-FR" sz="900" u="none" strike="noStrike" dirty="0">
                          <a:effectLst/>
                        </a:rPr>
                      </a:br>
                      <a:r>
                        <a:rPr lang="fr-FR" sz="900" u="none" strike="noStrike" dirty="0">
                          <a:effectLst/>
                        </a:rPr>
                        <a:t>la proposition…</a:t>
                      </a:r>
                      <a:endParaRPr lang="fr-FR" sz="900" b="1" i="0" u="none" strike="noStrike" dirty="0">
                        <a:solidFill>
                          <a:srgbClr val="000000"/>
                        </a:solidFill>
                        <a:effectLst/>
                        <a:latin typeface="Arial" panose="020B0604020202020204" pitchFamily="34" charset="0"/>
                      </a:endParaRPr>
                    </a:p>
                  </a:txBody>
                  <a:tcPr marL="4347" marR="4347" marT="4347" marB="0" anchor="ctr"/>
                </a:tc>
                <a:tc>
                  <a:txBody>
                    <a:bodyPr/>
                    <a:lstStyle/>
                    <a:p>
                      <a:pPr algn="l" fontAlgn="t"/>
                      <a:r>
                        <a:rPr lang="fr-FR" sz="900" u="none" strike="noStrike" dirty="0">
                          <a:effectLst/>
                        </a:rPr>
                        <a:t> </a:t>
                      </a:r>
                      <a:endParaRPr lang="fr-FR" sz="900" b="1" i="0" u="none" strike="noStrike" dirty="0">
                        <a:solidFill>
                          <a:srgbClr val="000000"/>
                        </a:solidFill>
                        <a:effectLst/>
                        <a:latin typeface="Arial" panose="020B0604020202020204" pitchFamily="34" charset="0"/>
                      </a:endParaRPr>
                    </a:p>
                  </a:txBody>
                  <a:tcPr marL="4347" marR="4347" marT="4347" marB="0"/>
                </a:tc>
                <a:tc>
                  <a:txBody>
                    <a:bodyPr/>
                    <a:lstStyle/>
                    <a:p>
                      <a:pPr algn="l" fontAlgn="t"/>
                      <a:r>
                        <a:rPr lang="fr-FR" sz="900" u="none" strike="noStrike" dirty="0">
                          <a:effectLst/>
                        </a:rPr>
                        <a:t>… Il faut actualiser le statut du projet</a:t>
                      </a:r>
                      <a:endParaRPr lang="fr-FR" sz="900" b="1" i="0" u="none" strike="noStrike" dirty="0">
                        <a:solidFill>
                          <a:srgbClr val="000000"/>
                        </a:solidFill>
                        <a:effectLst/>
                        <a:latin typeface="Arial" panose="020B0604020202020204" pitchFamily="34" charset="0"/>
                      </a:endParaRPr>
                    </a:p>
                  </a:txBody>
                  <a:tcPr marL="4347" marR="4347" marT="4347" marB="0" anchor="ctr"/>
                </a:tc>
                <a:extLst>
                  <a:ext uri="{0D108BD9-81ED-4DB2-BD59-A6C34878D82A}">
                    <a16:rowId xmlns:a16="http://schemas.microsoft.com/office/drawing/2014/main" val="1913516823"/>
                  </a:ext>
                </a:extLst>
              </a:tr>
              <a:tr h="498065">
                <a:tc>
                  <a:txBody>
                    <a:bodyPr/>
                    <a:lstStyle/>
                    <a:p>
                      <a:pPr algn="ctr" fontAlgn="t"/>
                      <a:r>
                        <a:rPr lang="fr-FR" sz="900" u="none" strike="noStrike" dirty="0">
                          <a:effectLst/>
                        </a:rPr>
                        <a:t>Ne se prononce pas à date</a:t>
                      </a:r>
                      <a:endParaRPr lang="fr-FR" sz="900" b="0" i="0" u="none" strike="noStrike" dirty="0">
                        <a:solidFill>
                          <a:srgbClr val="000000"/>
                        </a:solidFill>
                        <a:effectLst/>
                        <a:latin typeface="Arial" panose="020B0604020202020204" pitchFamily="34" charset="0"/>
                      </a:endParaRPr>
                    </a:p>
                  </a:txBody>
                  <a:tcPr marL="4347" marR="4347" marT="4347" marB="0" anchor="ctr"/>
                </a:tc>
                <a:tc>
                  <a:txBody>
                    <a:bodyPr/>
                    <a:lstStyle/>
                    <a:p>
                      <a:pPr algn="l" fontAlgn="t"/>
                      <a:r>
                        <a:rPr lang="fr-FR" sz="900" u="none" strike="noStrike" dirty="0">
                          <a:effectLst/>
                        </a:rPr>
                        <a:t> </a:t>
                      </a:r>
                      <a:endParaRPr lang="fr-FR" sz="900" b="0" i="0" u="none" strike="noStrike" dirty="0">
                        <a:solidFill>
                          <a:srgbClr val="000000"/>
                        </a:solidFill>
                        <a:effectLst/>
                        <a:latin typeface="Arial" panose="020B0604020202020204" pitchFamily="34" charset="0"/>
                      </a:endParaRPr>
                    </a:p>
                  </a:txBody>
                  <a:tcPr marL="4347" marR="4347" marT="4347" marB="0"/>
                </a:tc>
                <a:tc>
                  <a:txBody>
                    <a:bodyPr/>
                    <a:lstStyle/>
                    <a:p>
                      <a:pPr algn="ctr" fontAlgn="t"/>
                      <a:r>
                        <a:rPr lang="fr-FR" sz="900" u="none" strike="noStrike" dirty="0">
                          <a:effectLst/>
                        </a:rPr>
                        <a:t>Enregistrer</a:t>
                      </a:r>
                      <a:endParaRPr lang="fr-FR" sz="900" b="0" i="0" u="none" strike="noStrike" dirty="0">
                        <a:solidFill>
                          <a:srgbClr val="000000"/>
                        </a:solidFill>
                        <a:effectLst/>
                        <a:latin typeface="Arial" panose="020B0604020202020204" pitchFamily="34" charset="0"/>
                      </a:endParaRPr>
                    </a:p>
                  </a:txBody>
                  <a:tcPr marL="4347" marR="4347" marT="4347" marB="0" anchor="ctr"/>
                </a:tc>
                <a:tc>
                  <a:txBody>
                    <a:bodyPr/>
                    <a:lstStyle/>
                    <a:p>
                      <a:pPr algn="l" fontAlgn="t"/>
                      <a:r>
                        <a:rPr lang="fr-FR" sz="900" u="none" strike="noStrike" dirty="0">
                          <a:effectLst/>
                        </a:rPr>
                        <a:t> </a:t>
                      </a:r>
                      <a:endParaRPr lang="fr-FR" sz="900" b="0" i="0" u="none" strike="noStrike" dirty="0">
                        <a:solidFill>
                          <a:srgbClr val="000000"/>
                        </a:solidFill>
                        <a:effectLst/>
                        <a:latin typeface="Arial" panose="020B0604020202020204" pitchFamily="34" charset="0"/>
                      </a:endParaRPr>
                    </a:p>
                  </a:txBody>
                  <a:tcPr marL="4347" marR="4347" marT="4347" marB="0"/>
                </a:tc>
                <a:tc>
                  <a:txBody>
                    <a:bodyPr/>
                    <a:lstStyle/>
                    <a:p>
                      <a:pPr algn="l" fontAlgn="t"/>
                      <a:r>
                        <a:rPr lang="fr-FR" sz="900" u="none" strike="noStrike" dirty="0">
                          <a:effectLst/>
                        </a:rPr>
                        <a:t>« En cours de traitement »: Tant que l’on n’a pas signé avec le client on laisse. Le client peut revenir vers nous.</a:t>
                      </a:r>
                      <a:endParaRPr lang="fr-FR" sz="900" b="0" i="0" u="none" strike="noStrike" dirty="0">
                        <a:solidFill>
                          <a:srgbClr val="000000"/>
                        </a:solidFill>
                        <a:effectLst/>
                        <a:latin typeface="Arial" panose="020B0604020202020204" pitchFamily="34" charset="0"/>
                      </a:endParaRPr>
                    </a:p>
                  </a:txBody>
                  <a:tcPr marL="4347" marR="4347" marT="4347" marB="0"/>
                </a:tc>
                <a:extLst>
                  <a:ext uri="{0D108BD9-81ED-4DB2-BD59-A6C34878D82A}">
                    <a16:rowId xmlns:a16="http://schemas.microsoft.com/office/drawing/2014/main" val="2458785786"/>
                  </a:ext>
                </a:extLst>
              </a:tr>
              <a:tr h="458264">
                <a:tc>
                  <a:txBody>
                    <a:bodyPr/>
                    <a:lstStyle/>
                    <a:p>
                      <a:pPr algn="ctr" fontAlgn="t"/>
                      <a:r>
                        <a:rPr lang="fr-FR" sz="900" u="none" strike="noStrike" dirty="0">
                          <a:effectLst/>
                        </a:rPr>
                        <a:t>Accepte la proposition</a:t>
                      </a:r>
                      <a:endParaRPr lang="fr-FR" sz="900" b="0" i="0" u="none" strike="noStrike" dirty="0">
                        <a:solidFill>
                          <a:srgbClr val="000000"/>
                        </a:solidFill>
                        <a:effectLst/>
                        <a:latin typeface="Arial" panose="020B0604020202020204" pitchFamily="34" charset="0"/>
                      </a:endParaRPr>
                    </a:p>
                  </a:txBody>
                  <a:tcPr marL="4347" marR="4347" marT="4347" marB="0" anchor="ctr"/>
                </a:tc>
                <a:tc>
                  <a:txBody>
                    <a:bodyPr/>
                    <a:lstStyle/>
                    <a:p>
                      <a:pPr algn="l" fontAlgn="t"/>
                      <a:r>
                        <a:rPr lang="fr-FR" sz="900" u="none" strike="noStrike" dirty="0">
                          <a:effectLst/>
                        </a:rPr>
                        <a:t> </a:t>
                      </a:r>
                      <a:endParaRPr lang="fr-FR" sz="900" b="0" i="0" u="none" strike="noStrike" dirty="0">
                        <a:solidFill>
                          <a:srgbClr val="000000"/>
                        </a:solidFill>
                        <a:effectLst/>
                        <a:latin typeface="Arial" panose="020B0604020202020204" pitchFamily="34" charset="0"/>
                      </a:endParaRPr>
                    </a:p>
                  </a:txBody>
                  <a:tcPr marL="4347" marR="4347" marT="4347" marB="0"/>
                </a:tc>
                <a:tc>
                  <a:txBody>
                    <a:bodyPr/>
                    <a:lstStyle/>
                    <a:p>
                      <a:pPr algn="ctr" fontAlgn="t"/>
                      <a:r>
                        <a:rPr lang="fr-FR" sz="900" u="none" strike="noStrike" dirty="0">
                          <a:effectLst/>
                        </a:rPr>
                        <a:t>Enregistrer </a:t>
                      </a:r>
                      <a:br>
                        <a:rPr lang="fr-FR" sz="900" u="none" strike="noStrike" dirty="0">
                          <a:effectLst/>
                        </a:rPr>
                      </a:br>
                      <a:r>
                        <a:rPr lang="fr-FR" sz="900" u="none" strike="noStrike" dirty="0">
                          <a:effectLst/>
                        </a:rPr>
                        <a:t>&amp; Passer en Mode Suivi</a:t>
                      </a:r>
                      <a:endParaRPr lang="fr-FR" sz="900" b="0" i="0" u="none" strike="noStrike" dirty="0">
                        <a:solidFill>
                          <a:srgbClr val="000000"/>
                        </a:solidFill>
                        <a:effectLst/>
                        <a:latin typeface="Arial" panose="020B0604020202020204" pitchFamily="34" charset="0"/>
                      </a:endParaRPr>
                    </a:p>
                  </a:txBody>
                  <a:tcPr marL="4347" marR="4347" marT="4347" marB="0" anchor="ctr"/>
                </a:tc>
                <a:tc>
                  <a:txBody>
                    <a:bodyPr/>
                    <a:lstStyle/>
                    <a:p>
                      <a:pPr algn="l" fontAlgn="t"/>
                      <a:r>
                        <a:rPr lang="fr-FR" sz="900" u="none" strike="noStrike" dirty="0">
                          <a:effectLst/>
                        </a:rPr>
                        <a:t> </a:t>
                      </a:r>
                      <a:endParaRPr lang="fr-FR" sz="900" b="0" i="0" u="none" strike="noStrike" dirty="0">
                        <a:solidFill>
                          <a:srgbClr val="000000"/>
                        </a:solidFill>
                        <a:effectLst/>
                        <a:latin typeface="Arial" panose="020B0604020202020204" pitchFamily="34" charset="0"/>
                      </a:endParaRPr>
                    </a:p>
                  </a:txBody>
                  <a:tcPr marL="4347" marR="4347" marT="4347" marB="0"/>
                </a:tc>
                <a:tc>
                  <a:txBody>
                    <a:bodyPr/>
                    <a:lstStyle/>
                    <a:p>
                      <a:pPr algn="l" fontAlgn="t"/>
                      <a:r>
                        <a:rPr lang="fr-FR" sz="900" u="none" strike="noStrike" dirty="0">
                          <a:effectLst/>
                        </a:rPr>
                        <a:t>« Suivi »: lorsque le client est OK avec la proposition et signe</a:t>
                      </a:r>
                      <a:endParaRPr lang="fr-FR" sz="900" b="0" i="0" u="none" strike="noStrike" dirty="0">
                        <a:solidFill>
                          <a:srgbClr val="000000"/>
                        </a:solidFill>
                        <a:effectLst/>
                        <a:latin typeface="Arial" panose="020B0604020202020204" pitchFamily="34" charset="0"/>
                      </a:endParaRPr>
                    </a:p>
                  </a:txBody>
                  <a:tcPr marL="4347" marR="4347" marT="4347" marB="0"/>
                </a:tc>
                <a:extLst>
                  <a:ext uri="{0D108BD9-81ED-4DB2-BD59-A6C34878D82A}">
                    <a16:rowId xmlns:a16="http://schemas.microsoft.com/office/drawing/2014/main" val="807563254"/>
                  </a:ext>
                </a:extLst>
              </a:tr>
              <a:tr h="990924">
                <a:tc>
                  <a:txBody>
                    <a:bodyPr/>
                    <a:lstStyle/>
                    <a:p>
                      <a:pPr algn="ctr" fontAlgn="t"/>
                      <a:r>
                        <a:rPr lang="fr-FR" sz="900" u="none" strike="noStrike" dirty="0">
                          <a:effectLst/>
                        </a:rPr>
                        <a:t>Demande un délai </a:t>
                      </a:r>
                      <a:br>
                        <a:rPr lang="fr-FR" sz="900" u="none" strike="noStrike" dirty="0">
                          <a:effectLst/>
                        </a:rPr>
                      </a:br>
                      <a:r>
                        <a:rPr lang="fr-FR" sz="900" u="none" strike="noStrike" dirty="0">
                          <a:effectLst/>
                        </a:rPr>
                        <a:t>de réflexion</a:t>
                      </a:r>
                      <a:endParaRPr lang="fr-FR" sz="900" b="0" i="0" u="none" strike="noStrike" dirty="0">
                        <a:solidFill>
                          <a:srgbClr val="000000"/>
                        </a:solidFill>
                        <a:effectLst/>
                        <a:latin typeface="Arial" panose="020B0604020202020204" pitchFamily="34" charset="0"/>
                      </a:endParaRPr>
                    </a:p>
                  </a:txBody>
                  <a:tcPr marL="4347" marR="4347" marT="4347" marB="0" anchor="ctr"/>
                </a:tc>
                <a:tc>
                  <a:txBody>
                    <a:bodyPr/>
                    <a:lstStyle/>
                    <a:p>
                      <a:pPr algn="l" fontAlgn="t"/>
                      <a:r>
                        <a:rPr lang="fr-FR" sz="900" u="none" strike="noStrike" dirty="0">
                          <a:effectLst/>
                        </a:rPr>
                        <a:t> </a:t>
                      </a:r>
                      <a:endParaRPr lang="fr-FR" sz="900" b="0" i="0" u="none" strike="noStrike" dirty="0">
                        <a:solidFill>
                          <a:srgbClr val="000000"/>
                        </a:solidFill>
                        <a:effectLst/>
                        <a:latin typeface="Arial" panose="020B0604020202020204" pitchFamily="34" charset="0"/>
                      </a:endParaRPr>
                    </a:p>
                  </a:txBody>
                  <a:tcPr marL="4347" marR="4347" marT="4347" marB="0"/>
                </a:tc>
                <a:tc>
                  <a:txBody>
                    <a:bodyPr/>
                    <a:lstStyle/>
                    <a:p>
                      <a:pPr algn="ctr" fontAlgn="t"/>
                      <a:r>
                        <a:rPr lang="fr-FR" sz="900" u="none" strike="noStrike" dirty="0">
                          <a:effectLst/>
                        </a:rPr>
                        <a:t>Enregistrer</a:t>
                      </a:r>
                      <a:endParaRPr lang="fr-FR" sz="900" b="0" i="0" u="none" strike="noStrike" dirty="0">
                        <a:solidFill>
                          <a:srgbClr val="000000"/>
                        </a:solidFill>
                        <a:effectLst/>
                        <a:latin typeface="Arial" panose="020B0604020202020204" pitchFamily="34" charset="0"/>
                      </a:endParaRPr>
                    </a:p>
                  </a:txBody>
                  <a:tcPr marL="4347" marR="4347" marT="4347" marB="0" anchor="ctr"/>
                </a:tc>
                <a:tc>
                  <a:txBody>
                    <a:bodyPr/>
                    <a:lstStyle/>
                    <a:p>
                      <a:pPr algn="l" fontAlgn="t"/>
                      <a:r>
                        <a:rPr lang="fr-FR" sz="900" u="none" strike="noStrike" dirty="0">
                          <a:effectLst/>
                        </a:rPr>
                        <a:t> </a:t>
                      </a:r>
                      <a:endParaRPr lang="fr-FR" sz="900" b="0" i="0" u="none" strike="noStrike" dirty="0">
                        <a:solidFill>
                          <a:srgbClr val="000000"/>
                        </a:solidFill>
                        <a:effectLst/>
                        <a:latin typeface="Arial" panose="020B0604020202020204" pitchFamily="34" charset="0"/>
                      </a:endParaRPr>
                    </a:p>
                  </a:txBody>
                  <a:tcPr marL="4347" marR="4347" marT="4347" marB="0"/>
                </a:tc>
                <a:tc>
                  <a:txBody>
                    <a:bodyPr/>
                    <a:lstStyle/>
                    <a:p>
                      <a:pPr algn="l" fontAlgn="t"/>
                      <a:r>
                        <a:rPr lang="fr-FR" sz="900" u="none" strike="noStrike" dirty="0">
                          <a:effectLst/>
                        </a:rPr>
                        <a:t>« En cours de traitement »: Tant que l’on n’a pas signé avec le client on laisse. Le client a 30 jours pour confirmer la recommandation (au-delà on doit changer le statut en « Suivi » ou « Archiver/Fermer »)</a:t>
                      </a:r>
                      <a:endParaRPr lang="fr-FR" sz="900" b="0" i="0" u="none" strike="noStrike" dirty="0">
                        <a:solidFill>
                          <a:srgbClr val="000000"/>
                        </a:solidFill>
                        <a:effectLst/>
                        <a:latin typeface="Arial" panose="020B0604020202020204" pitchFamily="34" charset="0"/>
                      </a:endParaRPr>
                    </a:p>
                  </a:txBody>
                  <a:tcPr marL="4347" marR="4347" marT="4347" marB="0"/>
                </a:tc>
                <a:extLst>
                  <a:ext uri="{0D108BD9-81ED-4DB2-BD59-A6C34878D82A}">
                    <a16:rowId xmlns:a16="http://schemas.microsoft.com/office/drawing/2014/main" val="3708356727"/>
                  </a:ext>
                </a:extLst>
              </a:tr>
              <a:tr h="1614113">
                <a:tc>
                  <a:txBody>
                    <a:bodyPr/>
                    <a:lstStyle/>
                    <a:p>
                      <a:pPr algn="l" fontAlgn="t"/>
                      <a:r>
                        <a:rPr lang="fr-FR" sz="900" u="none" strike="noStrike" dirty="0">
                          <a:effectLst/>
                        </a:rPr>
                        <a:t>Accepte une partie </a:t>
                      </a:r>
                      <a:br>
                        <a:rPr lang="fr-FR" sz="900" u="none" strike="noStrike" dirty="0">
                          <a:effectLst/>
                        </a:rPr>
                      </a:br>
                      <a:r>
                        <a:rPr lang="fr-FR" sz="900" u="none" strike="noStrike" dirty="0">
                          <a:effectLst/>
                        </a:rPr>
                        <a:t>(enveloppe à minima)</a:t>
                      </a:r>
                      <a:br>
                        <a:rPr lang="fr-FR" sz="900" u="none" strike="noStrike" dirty="0">
                          <a:effectLst/>
                        </a:rPr>
                      </a:br>
                      <a:r>
                        <a:rPr lang="fr-FR" sz="900" u="none" strike="noStrike" dirty="0">
                          <a:effectLst/>
                        </a:rPr>
                        <a:t>Ex : si refus de l’allocation mais accord pour l’enveloppe, alors faire parcours multi-projets</a:t>
                      </a:r>
                      <a:endParaRPr lang="fr-FR" sz="900" b="0" i="0" u="none" strike="noStrike" dirty="0">
                        <a:solidFill>
                          <a:srgbClr val="000000"/>
                        </a:solidFill>
                        <a:effectLst/>
                        <a:latin typeface="Arial" panose="020B0604020202020204" pitchFamily="34" charset="0"/>
                      </a:endParaRPr>
                    </a:p>
                  </a:txBody>
                  <a:tcPr marL="4347" marR="4347" marT="4347" marB="0"/>
                </a:tc>
                <a:tc>
                  <a:txBody>
                    <a:bodyPr/>
                    <a:lstStyle/>
                    <a:p>
                      <a:pPr algn="l" fontAlgn="t"/>
                      <a:r>
                        <a:rPr lang="fr-FR" sz="900" u="none" strike="noStrike" dirty="0">
                          <a:effectLst/>
                        </a:rPr>
                        <a:t> </a:t>
                      </a:r>
                      <a:endParaRPr lang="fr-FR" sz="900" b="0" i="0" u="none" strike="noStrike" dirty="0">
                        <a:solidFill>
                          <a:srgbClr val="000000"/>
                        </a:solidFill>
                        <a:effectLst/>
                        <a:latin typeface="Arial" panose="020B0604020202020204" pitchFamily="34" charset="0"/>
                      </a:endParaRPr>
                    </a:p>
                  </a:txBody>
                  <a:tcPr marL="4347" marR="4347" marT="4347" marB="0"/>
                </a:tc>
                <a:tc>
                  <a:txBody>
                    <a:bodyPr/>
                    <a:lstStyle/>
                    <a:p>
                      <a:pPr algn="ctr" fontAlgn="t"/>
                      <a:r>
                        <a:rPr lang="fr-FR" sz="900" u="none" strike="noStrike" dirty="0">
                          <a:effectLst/>
                        </a:rPr>
                        <a:t>Enregistrer </a:t>
                      </a:r>
                      <a:br>
                        <a:rPr lang="fr-FR" sz="900" u="none" strike="noStrike" dirty="0">
                          <a:effectLst/>
                        </a:rPr>
                      </a:br>
                      <a:r>
                        <a:rPr lang="fr-FR" sz="900" u="none" strike="noStrike" dirty="0">
                          <a:effectLst/>
                        </a:rPr>
                        <a:t>&amp; réaliser un </a:t>
                      </a:r>
                      <a:r>
                        <a:rPr lang="fr-FR" sz="900" u="none" strike="noStrike" dirty="0" smtClean="0">
                          <a:effectLst/>
                        </a:rPr>
                        <a:t>multiprojet</a:t>
                      </a:r>
                    </a:p>
                    <a:p>
                      <a:pPr algn="ctr" fontAlgn="t"/>
                      <a:endParaRPr lang="fr-FR" sz="900" b="0" i="0" u="none" strike="noStrike" dirty="0" smtClean="0">
                        <a:solidFill>
                          <a:srgbClr val="000000"/>
                        </a:solidFill>
                        <a:effectLst/>
                        <a:latin typeface="Arial" panose="020B0604020202020204" pitchFamily="34" charset="0"/>
                      </a:endParaRPr>
                    </a:p>
                    <a:p>
                      <a:pPr algn="ctr" fontAlgn="t"/>
                      <a:endParaRPr lang="fr-FR" sz="900" b="0" i="0" u="none" strike="noStrike" dirty="0">
                        <a:solidFill>
                          <a:srgbClr val="000000"/>
                        </a:solidFill>
                        <a:effectLst/>
                        <a:latin typeface="Arial" panose="020B0604020202020204" pitchFamily="34" charset="0"/>
                      </a:endParaRPr>
                    </a:p>
                  </a:txBody>
                  <a:tcPr marL="4347" marR="4347" marT="4347" marB="0"/>
                </a:tc>
                <a:tc>
                  <a:txBody>
                    <a:bodyPr/>
                    <a:lstStyle/>
                    <a:p>
                      <a:pPr algn="l" fontAlgn="t"/>
                      <a:r>
                        <a:rPr lang="fr-FR" sz="900" u="none" strike="noStrike" dirty="0">
                          <a:effectLst/>
                        </a:rPr>
                        <a:t> </a:t>
                      </a:r>
                      <a:endParaRPr lang="fr-FR" sz="900" b="0" i="0" u="none" strike="noStrike" dirty="0">
                        <a:solidFill>
                          <a:srgbClr val="000000"/>
                        </a:solidFill>
                        <a:effectLst/>
                        <a:latin typeface="Arial" panose="020B0604020202020204" pitchFamily="34" charset="0"/>
                      </a:endParaRPr>
                    </a:p>
                  </a:txBody>
                  <a:tcPr marL="4347" marR="4347" marT="4347" marB="0"/>
                </a:tc>
                <a:tc>
                  <a:txBody>
                    <a:bodyPr/>
                    <a:lstStyle/>
                    <a:p>
                      <a:pPr algn="l" fontAlgn="t"/>
                      <a:r>
                        <a:rPr lang="fr-FR" sz="900" u="none" strike="noStrike" dirty="0">
                          <a:effectLst/>
                        </a:rPr>
                        <a:t>« Suivi »: lorsque le client est OK avec la proposition et signe</a:t>
                      </a:r>
                      <a:endParaRPr lang="fr-FR" sz="900" b="0" i="0" u="none" strike="noStrike" dirty="0">
                        <a:solidFill>
                          <a:srgbClr val="000000"/>
                        </a:solidFill>
                        <a:effectLst/>
                        <a:latin typeface="Arial" panose="020B0604020202020204" pitchFamily="34" charset="0"/>
                      </a:endParaRPr>
                    </a:p>
                  </a:txBody>
                  <a:tcPr marL="4347" marR="4347" marT="4347" marB="0"/>
                </a:tc>
                <a:extLst>
                  <a:ext uri="{0D108BD9-81ED-4DB2-BD59-A6C34878D82A}">
                    <a16:rowId xmlns:a16="http://schemas.microsoft.com/office/drawing/2014/main" val="1169366726"/>
                  </a:ext>
                </a:extLst>
              </a:tr>
              <a:tr h="1309082">
                <a:tc>
                  <a:txBody>
                    <a:bodyPr/>
                    <a:lstStyle/>
                    <a:p>
                      <a:pPr algn="ctr" fontAlgn="t"/>
                      <a:r>
                        <a:rPr lang="fr-FR" sz="900" u="none" strike="noStrike" dirty="0">
                          <a:effectLst/>
                        </a:rPr>
                        <a:t>Refuse la totalité</a:t>
                      </a:r>
                      <a:br>
                        <a:rPr lang="fr-FR" sz="900" u="none" strike="noStrike" dirty="0">
                          <a:effectLst/>
                        </a:rPr>
                      </a:br>
                      <a:r>
                        <a:rPr lang="fr-FR" sz="900" u="none" strike="noStrike" dirty="0">
                          <a:effectLst/>
                        </a:rPr>
                        <a:t>du conseil (refus enveloppe)</a:t>
                      </a:r>
                      <a:endParaRPr lang="fr-FR" sz="900" b="0" i="0" u="none" strike="noStrike" dirty="0">
                        <a:solidFill>
                          <a:srgbClr val="000000"/>
                        </a:solidFill>
                        <a:effectLst/>
                        <a:latin typeface="Arial" panose="020B0604020202020204" pitchFamily="34" charset="0"/>
                      </a:endParaRPr>
                    </a:p>
                  </a:txBody>
                  <a:tcPr marL="4347" marR="4347" marT="4347" marB="0" anchor="ctr"/>
                </a:tc>
                <a:tc>
                  <a:txBody>
                    <a:bodyPr/>
                    <a:lstStyle/>
                    <a:p>
                      <a:pPr algn="l" fontAlgn="t"/>
                      <a:r>
                        <a:rPr lang="fr-FR" sz="900" u="none" strike="noStrike" dirty="0">
                          <a:effectLst/>
                        </a:rPr>
                        <a:t> </a:t>
                      </a:r>
                      <a:endParaRPr lang="fr-FR" sz="900" b="0" i="0" u="none" strike="noStrike" dirty="0">
                        <a:solidFill>
                          <a:srgbClr val="000000"/>
                        </a:solidFill>
                        <a:effectLst/>
                        <a:latin typeface="Arial" panose="020B0604020202020204" pitchFamily="34" charset="0"/>
                      </a:endParaRPr>
                    </a:p>
                  </a:txBody>
                  <a:tcPr marL="4347" marR="4347" marT="4347" marB="0"/>
                </a:tc>
                <a:tc>
                  <a:txBody>
                    <a:bodyPr/>
                    <a:lstStyle/>
                    <a:p>
                      <a:pPr algn="ctr" fontAlgn="t"/>
                      <a:r>
                        <a:rPr lang="fr-FR" sz="900" u="none" strike="noStrike" dirty="0">
                          <a:effectLst/>
                        </a:rPr>
                        <a:t>Justifier et Archiver</a:t>
                      </a:r>
                      <a:endParaRPr lang="fr-FR" sz="900" b="0" i="0" u="none" strike="noStrike" dirty="0">
                        <a:solidFill>
                          <a:srgbClr val="000000"/>
                        </a:solidFill>
                        <a:effectLst/>
                        <a:latin typeface="Arial" panose="020B0604020202020204" pitchFamily="34" charset="0"/>
                      </a:endParaRPr>
                    </a:p>
                  </a:txBody>
                  <a:tcPr marL="4347" marR="4347" marT="4347" marB="0" anchor="ctr"/>
                </a:tc>
                <a:tc>
                  <a:txBody>
                    <a:bodyPr/>
                    <a:lstStyle/>
                    <a:p>
                      <a:pPr algn="l" fontAlgn="t"/>
                      <a:r>
                        <a:rPr lang="fr-FR" sz="900" u="none" strike="noStrike" dirty="0">
                          <a:effectLst/>
                        </a:rPr>
                        <a:t> </a:t>
                      </a:r>
                      <a:endParaRPr lang="fr-FR" sz="900" b="0" i="0" u="none" strike="noStrike" dirty="0">
                        <a:solidFill>
                          <a:srgbClr val="000000"/>
                        </a:solidFill>
                        <a:effectLst/>
                        <a:latin typeface="Arial" panose="020B0604020202020204" pitchFamily="34" charset="0"/>
                      </a:endParaRPr>
                    </a:p>
                  </a:txBody>
                  <a:tcPr marL="4347" marR="4347" marT="4347" marB="0"/>
                </a:tc>
                <a:tc>
                  <a:txBody>
                    <a:bodyPr/>
                    <a:lstStyle/>
                    <a:p>
                      <a:pPr algn="l" fontAlgn="t"/>
                      <a:r>
                        <a:rPr lang="fr-FR" sz="900" u="none" strike="noStrike" dirty="0">
                          <a:effectLst/>
                        </a:rPr>
                        <a:t>« Archivé »: permet d’archiver les projets qui ne sont pas allés jusqu’au bout. (attention les projets archivés ne peuvent plus être modifiés ensuite !)</a:t>
                      </a:r>
                      <a:br>
                        <a:rPr lang="fr-FR" sz="900" u="none" strike="noStrike" dirty="0">
                          <a:effectLst/>
                        </a:rPr>
                      </a:br>
                      <a:r>
                        <a:rPr lang="fr-FR" sz="900" u="none" strike="noStrike" dirty="0">
                          <a:effectLst/>
                        </a:rPr>
                        <a:t/>
                      </a:r>
                      <a:br>
                        <a:rPr lang="fr-FR" sz="900" u="none" strike="noStrike" dirty="0">
                          <a:effectLst/>
                        </a:rPr>
                      </a:br>
                      <a:r>
                        <a:rPr lang="fr-FR" sz="900" u="none" strike="noStrike" dirty="0">
                          <a:effectLst/>
                        </a:rPr>
                        <a:t>« Fermé »: statut utilisé ultérieurement si le client clôture le compte</a:t>
                      </a:r>
                      <a:endParaRPr lang="fr-FR" sz="900" b="0" i="0" u="none" strike="noStrike" dirty="0">
                        <a:solidFill>
                          <a:srgbClr val="000000"/>
                        </a:solidFill>
                        <a:effectLst/>
                        <a:latin typeface="Arial" panose="020B0604020202020204" pitchFamily="34" charset="0"/>
                      </a:endParaRPr>
                    </a:p>
                  </a:txBody>
                  <a:tcPr marL="4347" marR="4347" marT="4347" marB="0"/>
                </a:tc>
                <a:extLst>
                  <a:ext uri="{0D108BD9-81ED-4DB2-BD59-A6C34878D82A}">
                    <a16:rowId xmlns:a16="http://schemas.microsoft.com/office/drawing/2014/main" val="766870810"/>
                  </a:ext>
                </a:extLst>
              </a:tr>
            </a:tbl>
          </a:graphicData>
        </a:graphic>
      </p:graphicFrame>
      <p:sp>
        <p:nvSpPr>
          <p:cNvPr id="8" name="Titre 3"/>
          <p:cNvSpPr>
            <a:spLocks noGrp="1"/>
          </p:cNvSpPr>
          <p:nvPr>
            <p:ph type="title"/>
          </p:nvPr>
        </p:nvSpPr>
        <p:spPr>
          <a:xfrm>
            <a:off x="521677" y="155228"/>
            <a:ext cx="6291699" cy="704363"/>
          </a:xfrm>
        </p:spPr>
        <p:txBody>
          <a:bodyPr/>
          <a:lstStyle/>
          <a:p>
            <a:r>
              <a:rPr lang="fr-FR" dirty="0"/>
              <a:t>Etapes 7</a:t>
            </a:r>
            <a:r>
              <a:rPr lang="fr-FR" dirty="0" smtClean="0"/>
              <a:t> </a:t>
            </a:r>
            <a:r>
              <a:rPr lang="fr-FR" dirty="0"/>
              <a:t>à </a:t>
            </a:r>
            <a:r>
              <a:rPr lang="fr-FR" dirty="0" smtClean="0"/>
              <a:t>10 </a:t>
            </a:r>
            <a:r>
              <a:rPr lang="fr-FR" dirty="0"/>
              <a:t>: La proposition de conseil</a:t>
            </a:r>
          </a:p>
        </p:txBody>
      </p:sp>
      <p:pic>
        <p:nvPicPr>
          <p:cNvPr id="9" name="Image 10" descr="image0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677" y="6564965"/>
            <a:ext cx="3625266" cy="1484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12" descr="image0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6943" y="6565617"/>
            <a:ext cx="2450409" cy="1749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à coins arrondis 10"/>
          <p:cNvSpPr/>
          <p:nvPr/>
        </p:nvSpPr>
        <p:spPr>
          <a:xfrm>
            <a:off x="116634" y="5197755"/>
            <a:ext cx="1765980" cy="432048"/>
          </a:xfrm>
          <a:prstGeom prst="roundRect">
            <a:avLst/>
          </a:prstGeom>
          <a:noFill/>
          <a:ln w="190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2" name="Connecteur en angle 11"/>
          <p:cNvCxnSpPr/>
          <p:nvPr/>
        </p:nvCxnSpPr>
        <p:spPr>
          <a:xfrm rot="16200000" flipH="1">
            <a:off x="-672626" y="6554123"/>
            <a:ext cx="2127577" cy="26102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angle à coins arrondis 12"/>
          <p:cNvSpPr/>
          <p:nvPr/>
        </p:nvSpPr>
        <p:spPr>
          <a:xfrm>
            <a:off x="474078" y="6156177"/>
            <a:ext cx="6267290" cy="2230982"/>
          </a:xfrm>
          <a:prstGeom prst="roundRect">
            <a:avLst/>
          </a:prstGeom>
          <a:noFill/>
          <a:ln w="190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Flèche droite 29"/>
          <p:cNvSpPr/>
          <p:nvPr/>
        </p:nvSpPr>
        <p:spPr>
          <a:xfrm>
            <a:off x="2060848" y="1401734"/>
            <a:ext cx="28803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Flèche droite 30"/>
          <p:cNvSpPr/>
          <p:nvPr/>
        </p:nvSpPr>
        <p:spPr>
          <a:xfrm>
            <a:off x="4232149" y="1401734"/>
            <a:ext cx="28803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Flèche droite 31"/>
          <p:cNvSpPr/>
          <p:nvPr/>
        </p:nvSpPr>
        <p:spPr>
          <a:xfrm>
            <a:off x="2060848" y="1882530"/>
            <a:ext cx="28803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3" name="Flèche droite 32"/>
          <p:cNvSpPr/>
          <p:nvPr/>
        </p:nvSpPr>
        <p:spPr>
          <a:xfrm>
            <a:off x="4212702" y="1882530"/>
            <a:ext cx="28803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4" name="Flèche droite 33"/>
          <p:cNvSpPr/>
          <p:nvPr/>
        </p:nvSpPr>
        <p:spPr>
          <a:xfrm>
            <a:off x="2060848" y="2587640"/>
            <a:ext cx="28803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5" name="Flèche droite 34"/>
          <p:cNvSpPr/>
          <p:nvPr/>
        </p:nvSpPr>
        <p:spPr>
          <a:xfrm>
            <a:off x="4212702" y="2587640"/>
            <a:ext cx="28803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Flèche droite 35"/>
          <p:cNvSpPr/>
          <p:nvPr/>
        </p:nvSpPr>
        <p:spPr>
          <a:xfrm>
            <a:off x="2043336" y="3255338"/>
            <a:ext cx="28803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7" name="Flèche droite 36"/>
          <p:cNvSpPr/>
          <p:nvPr/>
        </p:nvSpPr>
        <p:spPr>
          <a:xfrm>
            <a:off x="4195190" y="3255338"/>
            <a:ext cx="28803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Flèche droite 37"/>
          <p:cNvSpPr/>
          <p:nvPr/>
        </p:nvSpPr>
        <p:spPr>
          <a:xfrm>
            <a:off x="2060848" y="5341771"/>
            <a:ext cx="28803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Flèche droite 38"/>
          <p:cNvSpPr/>
          <p:nvPr/>
        </p:nvSpPr>
        <p:spPr>
          <a:xfrm>
            <a:off x="4195190" y="5341771"/>
            <a:ext cx="28803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3" name="Objet 2"/>
          <p:cNvGraphicFramePr>
            <a:graphicFrameLocks noChangeAspect="1"/>
          </p:cNvGraphicFramePr>
          <p:nvPr>
            <p:extLst>
              <p:ext uri="{D42A27DB-BD31-4B8C-83A1-F6EECF244321}">
                <p14:modId xmlns:p14="http://schemas.microsoft.com/office/powerpoint/2010/main" val="1301656"/>
              </p:ext>
            </p:extLst>
          </p:nvPr>
        </p:nvGraphicFramePr>
        <p:xfrm>
          <a:off x="2852936" y="3635896"/>
          <a:ext cx="914400" cy="806450"/>
        </p:xfrm>
        <a:graphic>
          <a:graphicData uri="http://schemas.openxmlformats.org/presentationml/2006/ole">
            <mc:AlternateContent xmlns:mc="http://schemas.openxmlformats.org/markup-compatibility/2006">
              <mc:Choice xmlns:v="urn:schemas-microsoft-com:vml" Requires="v">
                <p:oleObj spid="_x0000_s11285" name="Acrobat Document" showAsIcon="1" r:id="rId5" imgW="914400" imgH="806400" progId="AcroExch.Document.DC">
                  <p:embed/>
                </p:oleObj>
              </mc:Choice>
              <mc:Fallback>
                <p:oleObj name="Acrobat Document" showAsIcon="1" r:id="rId5" imgW="914400" imgH="806400" progId="AcroExch.Document.DC">
                  <p:embed/>
                  <p:pic>
                    <p:nvPicPr>
                      <p:cNvPr id="0" name=""/>
                      <p:cNvPicPr/>
                      <p:nvPr/>
                    </p:nvPicPr>
                    <p:blipFill>
                      <a:blip r:embed="rId6"/>
                      <a:stretch>
                        <a:fillRect/>
                      </a:stretch>
                    </p:blipFill>
                    <p:spPr>
                      <a:xfrm>
                        <a:off x="2852936" y="3635896"/>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11857044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Etapes </a:t>
            </a:r>
            <a:r>
              <a:rPr lang="fr-FR" dirty="0" smtClean="0"/>
              <a:t>7 à 10 </a:t>
            </a:r>
            <a:r>
              <a:rPr lang="fr-FR" dirty="0"/>
              <a:t>: La proposition de conseil</a:t>
            </a:r>
          </a:p>
        </p:txBody>
      </p:sp>
      <p:pic>
        <p:nvPicPr>
          <p:cNvPr id="5" name="Image 13" descr="image0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1048" y="1323714"/>
            <a:ext cx="2227173" cy="1232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10" descr="image0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686" y="1292041"/>
            <a:ext cx="316284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2348880" y="2339753"/>
            <a:ext cx="266932" cy="1440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à coins arrondis 7"/>
          <p:cNvSpPr/>
          <p:nvPr/>
        </p:nvSpPr>
        <p:spPr>
          <a:xfrm>
            <a:off x="486680" y="1234176"/>
            <a:ext cx="5822640" cy="1393608"/>
          </a:xfrm>
          <a:prstGeom prst="roundRect">
            <a:avLst/>
          </a:prstGeom>
          <a:noFill/>
          <a:ln w="190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9" name="Tableau 8"/>
          <p:cNvGraphicFramePr>
            <a:graphicFrameLocks noGrp="1"/>
          </p:cNvGraphicFramePr>
          <p:nvPr>
            <p:extLst/>
          </p:nvPr>
        </p:nvGraphicFramePr>
        <p:xfrm>
          <a:off x="332656" y="3995936"/>
          <a:ext cx="6246694" cy="3527991"/>
        </p:xfrm>
        <a:graphic>
          <a:graphicData uri="http://schemas.openxmlformats.org/drawingml/2006/table">
            <a:tbl>
              <a:tblPr firstRow="1" firstCol="1" bandRow="1">
                <a:tableStyleId>{B301B821-A1FF-4177-AEE7-76D212191A09}</a:tableStyleId>
              </a:tblPr>
              <a:tblGrid>
                <a:gridCol w="504056">
                  <a:extLst>
                    <a:ext uri="{9D8B030D-6E8A-4147-A177-3AD203B41FA5}">
                      <a16:colId xmlns:a16="http://schemas.microsoft.com/office/drawing/2014/main" val="3528155682"/>
                    </a:ext>
                  </a:extLst>
                </a:gridCol>
                <a:gridCol w="1138330">
                  <a:extLst>
                    <a:ext uri="{9D8B030D-6E8A-4147-A177-3AD203B41FA5}">
                      <a16:colId xmlns:a16="http://schemas.microsoft.com/office/drawing/2014/main" val="1634297045"/>
                    </a:ext>
                  </a:extLst>
                </a:gridCol>
                <a:gridCol w="1151077">
                  <a:extLst>
                    <a:ext uri="{9D8B030D-6E8A-4147-A177-3AD203B41FA5}">
                      <a16:colId xmlns:a16="http://schemas.microsoft.com/office/drawing/2014/main" val="3541945978"/>
                    </a:ext>
                  </a:extLst>
                </a:gridCol>
                <a:gridCol w="1151077">
                  <a:extLst>
                    <a:ext uri="{9D8B030D-6E8A-4147-A177-3AD203B41FA5}">
                      <a16:colId xmlns:a16="http://schemas.microsoft.com/office/drawing/2014/main" val="2008713837"/>
                    </a:ext>
                  </a:extLst>
                </a:gridCol>
                <a:gridCol w="1151077">
                  <a:extLst>
                    <a:ext uri="{9D8B030D-6E8A-4147-A177-3AD203B41FA5}">
                      <a16:colId xmlns:a16="http://schemas.microsoft.com/office/drawing/2014/main" val="3613635358"/>
                    </a:ext>
                  </a:extLst>
                </a:gridCol>
                <a:gridCol w="1151077">
                  <a:extLst>
                    <a:ext uri="{9D8B030D-6E8A-4147-A177-3AD203B41FA5}">
                      <a16:colId xmlns:a16="http://schemas.microsoft.com/office/drawing/2014/main" val="1393053637"/>
                    </a:ext>
                  </a:extLst>
                </a:gridCol>
              </a:tblGrid>
              <a:tr h="415894">
                <a:tc>
                  <a:txBody>
                    <a:bodyPr/>
                    <a:lstStyle/>
                    <a:p>
                      <a:pPr algn="ctr">
                        <a:spcAft>
                          <a:spcPts val="0"/>
                        </a:spcAft>
                      </a:pPr>
                      <a:r>
                        <a:rPr lang="fr-FR" sz="1000" dirty="0">
                          <a:effectLst/>
                        </a:rPr>
                        <a:t>N° statuts</a:t>
                      </a:r>
                      <a:endParaRPr lang="fr-FR" sz="1000" dirty="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1000" dirty="0">
                          <a:effectLst/>
                        </a:rPr>
                        <a:t>Statut </a:t>
                      </a:r>
                      <a:r>
                        <a:rPr lang="fr-FR" sz="1000" dirty="0" smtClean="0">
                          <a:effectLst/>
                        </a:rPr>
                        <a:t>de</a:t>
                      </a:r>
                      <a:r>
                        <a:rPr lang="fr-FR" sz="1000" baseline="0" dirty="0" smtClean="0">
                          <a:effectLst/>
                        </a:rPr>
                        <a:t> Suivi</a:t>
                      </a:r>
                      <a:endParaRPr lang="fr-FR" sz="1000" dirty="0">
                        <a:effectLst/>
                        <a:latin typeface="Calibri" panose="020F0502020204030204" pitchFamily="34" charset="0"/>
                        <a:ea typeface="Calibri" panose="020F0502020204030204" pitchFamily="34" charset="0"/>
                      </a:endParaRPr>
                    </a:p>
                  </a:txBody>
                  <a:tcPr marL="42224" marR="42224" marT="0" marB="0" anchor="ctr"/>
                </a:tc>
                <a:tc>
                  <a:txBody>
                    <a:bodyPr/>
                    <a:lstStyle/>
                    <a:p>
                      <a:pPr marR="0" algn="ctr" rtl="0" eaLnBrk="1" hangingPunct="1">
                        <a:lnSpc>
                          <a:spcPct val="100000"/>
                        </a:lnSpc>
                        <a:spcBef>
                          <a:spcPts val="0"/>
                        </a:spcBef>
                        <a:spcAft>
                          <a:spcPts val="0"/>
                        </a:spcAft>
                        <a:buNone/>
                      </a:pPr>
                      <a:r>
                        <a:rPr lang="fr-FR" sz="1000" u="none" strike="noStrike" cap="none" dirty="0" smtClean="0">
                          <a:effectLst/>
                          <a:sym typeface="Arial"/>
                        </a:rPr>
                        <a:t>Choix du client</a:t>
                      </a:r>
                      <a:endParaRPr lang="fr-FR" sz="1000" b="1" i="0" u="none" strike="noStrike" cap="none" dirty="0">
                        <a:solidFill>
                          <a:srgbClr val="FFFFFF"/>
                        </a:solidFill>
                        <a:effectLst/>
                        <a:latin typeface="Calibri" panose="020F0502020204030204" pitchFamily="34" charset="0"/>
                        <a:ea typeface="Calibri" panose="020F0502020204030204" pitchFamily="34" charset="0"/>
                        <a:cs typeface="+mn-cs"/>
                        <a:sym typeface="Arial"/>
                      </a:endParaRPr>
                    </a:p>
                  </a:txBody>
                  <a:tcPr marL="42224" marR="42224" marT="0" marB="0" anchor="ctr"/>
                </a:tc>
                <a:tc>
                  <a:txBody>
                    <a:bodyPr/>
                    <a:lstStyle/>
                    <a:p>
                      <a:pPr marR="0" algn="ctr" rtl="0" eaLnBrk="1" hangingPunct="1">
                        <a:lnSpc>
                          <a:spcPct val="100000"/>
                        </a:lnSpc>
                        <a:spcBef>
                          <a:spcPts val="0"/>
                        </a:spcBef>
                        <a:spcAft>
                          <a:spcPts val="0"/>
                        </a:spcAft>
                        <a:buNone/>
                      </a:pPr>
                      <a:r>
                        <a:rPr lang="fr-FR" sz="1000" u="none" strike="noStrike" cap="none" dirty="0" smtClean="0">
                          <a:effectLst/>
                          <a:sym typeface="Arial"/>
                        </a:rPr>
                        <a:t>Validation de la proposition </a:t>
                      </a:r>
                      <a:endParaRPr lang="fr-FR" sz="1000" b="1" i="0" u="none" strike="noStrike" cap="none" dirty="0">
                        <a:solidFill>
                          <a:srgbClr val="FFFFFF"/>
                        </a:solidFill>
                        <a:effectLst/>
                        <a:latin typeface="Calibri" panose="020F0502020204030204" pitchFamily="34" charset="0"/>
                        <a:ea typeface="Calibri" panose="020F0502020204030204" pitchFamily="34" charset="0"/>
                        <a:cs typeface="+mn-cs"/>
                        <a:sym typeface="Arial"/>
                      </a:endParaRPr>
                    </a:p>
                  </a:txBody>
                  <a:tcPr marL="42224" marR="42224" marT="0" marB="0" anchor="ctr"/>
                </a:tc>
                <a:tc>
                  <a:txBody>
                    <a:bodyPr/>
                    <a:lstStyle/>
                    <a:p>
                      <a:pPr algn="ctr">
                        <a:spcAft>
                          <a:spcPts val="0"/>
                        </a:spcAft>
                      </a:pPr>
                      <a:r>
                        <a:rPr lang="fr-FR" sz="1000" dirty="0">
                          <a:effectLst/>
                        </a:rPr>
                        <a:t>Statut projet</a:t>
                      </a:r>
                      <a:endParaRPr lang="fr-FR" sz="1000" dirty="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1000" dirty="0" smtClean="0">
                          <a:effectLst/>
                        </a:rPr>
                        <a:t>Inclus par l’outil </a:t>
                      </a:r>
                      <a:r>
                        <a:rPr lang="fr-FR" sz="1000" dirty="0">
                          <a:effectLst/>
                        </a:rPr>
                        <a:t>dans le RPA</a:t>
                      </a:r>
                      <a:endParaRPr lang="fr-FR" sz="1000" dirty="0">
                        <a:effectLst/>
                        <a:latin typeface="Calibri" panose="020F0502020204030204" pitchFamily="34" charset="0"/>
                        <a:ea typeface="Calibri" panose="020F0502020204030204" pitchFamily="34" charset="0"/>
                      </a:endParaRPr>
                    </a:p>
                  </a:txBody>
                  <a:tcPr marL="42224" marR="42224" marT="0" marB="0" anchor="ctr"/>
                </a:tc>
                <a:extLst>
                  <a:ext uri="{0D108BD9-81ED-4DB2-BD59-A6C34878D82A}">
                    <a16:rowId xmlns:a16="http://schemas.microsoft.com/office/drawing/2014/main" val="1003803927"/>
                  </a:ext>
                </a:extLst>
              </a:tr>
              <a:tr h="286571">
                <a:tc>
                  <a:txBody>
                    <a:bodyPr/>
                    <a:lstStyle/>
                    <a:p>
                      <a:pPr algn="ctr">
                        <a:spcAft>
                          <a:spcPts val="0"/>
                        </a:spcAft>
                      </a:pPr>
                      <a:r>
                        <a:rPr lang="fr-FR" sz="800" dirty="0">
                          <a:effectLst/>
                        </a:rPr>
                        <a:t>1</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spcAft>
                          <a:spcPts val="0"/>
                        </a:spcAft>
                      </a:pPr>
                      <a:r>
                        <a:rPr lang="fr-FR" sz="800" dirty="0">
                          <a:effectLst/>
                        </a:rPr>
                        <a:t>Non validé (statut par défaut)</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800" dirty="0" smtClean="0">
                          <a:effectLst/>
                        </a:rPr>
                        <a:t>Le client ne s’est</a:t>
                      </a:r>
                      <a:r>
                        <a:rPr lang="fr-FR" sz="800" baseline="0" dirty="0" smtClean="0">
                          <a:effectLst/>
                        </a:rPr>
                        <a:t> pas prononcé sur la proposition</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800" dirty="0" smtClean="0">
                          <a:effectLst/>
                        </a:rPr>
                        <a:t>Enregistrer</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800" dirty="0">
                          <a:effectLst/>
                        </a:rPr>
                        <a:t>En cours de traitement</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800" dirty="0">
                          <a:effectLst/>
                        </a:rPr>
                        <a:t>Oui</a:t>
                      </a:r>
                      <a:endParaRPr lang="fr-FR" sz="800" dirty="0">
                        <a:effectLst/>
                        <a:latin typeface="Calibri" panose="020F0502020204030204" pitchFamily="34" charset="0"/>
                        <a:ea typeface="Calibri" panose="020F0502020204030204" pitchFamily="34" charset="0"/>
                      </a:endParaRPr>
                    </a:p>
                  </a:txBody>
                  <a:tcPr marL="42224" marR="42224" marT="0" marB="0" anchor="ctr"/>
                </a:tc>
                <a:extLst>
                  <a:ext uri="{0D108BD9-81ED-4DB2-BD59-A6C34878D82A}">
                    <a16:rowId xmlns:a16="http://schemas.microsoft.com/office/drawing/2014/main" val="2162147122"/>
                  </a:ext>
                </a:extLst>
              </a:tr>
              <a:tr h="286571">
                <a:tc>
                  <a:txBody>
                    <a:bodyPr/>
                    <a:lstStyle/>
                    <a:p>
                      <a:pPr algn="ctr">
                        <a:spcAft>
                          <a:spcPts val="0"/>
                        </a:spcAft>
                      </a:pPr>
                      <a:r>
                        <a:rPr lang="fr-FR" sz="800" dirty="0">
                          <a:effectLst/>
                        </a:rPr>
                        <a:t>2</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spcAft>
                          <a:spcPts val="0"/>
                        </a:spcAft>
                      </a:pPr>
                      <a:r>
                        <a:rPr lang="fr-FR" sz="800" dirty="0">
                          <a:effectLst/>
                        </a:rPr>
                        <a:t>Validé en attente de signature du client</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800" dirty="0" smtClean="0">
                          <a:effectLst/>
                        </a:rPr>
                        <a:t>Le client accepte le conseil mais</a:t>
                      </a:r>
                      <a:r>
                        <a:rPr lang="fr-FR" sz="800" baseline="0" dirty="0" smtClean="0">
                          <a:effectLst/>
                        </a:rPr>
                        <a:t> ne </a:t>
                      </a:r>
                      <a:r>
                        <a:rPr lang="fr-FR" sz="800" dirty="0" smtClean="0">
                          <a:effectLst/>
                        </a:rPr>
                        <a:t> souhaite pas réaliser les opérations ,</a:t>
                      </a:r>
                      <a:r>
                        <a:rPr lang="fr-FR" sz="800" baseline="0" dirty="0" smtClean="0">
                          <a:effectLst/>
                        </a:rPr>
                        <a:t> la recommandation est valable 30 jours</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800" dirty="0" smtClean="0">
                          <a:effectLst/>
                        </a:rPr>
                        <a:t>Enregistrer</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800" dirty="0">
                          <a:effectLst/>
                        </a:rPr>
                        <a:t>En cours de traitement</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800" dirty="0">
                          <a:effectLst/>
                        </a:rPr>
                        <a:t>Oui</a:t>
                      </a:r>
                      <a:endParaRPr lang="fr-FR" sz="800" dirty="0">
                        <a:effectLst/>
                        <a:latin typeface="Calibri" panose="020F0502020204030204" pitchFamily="34" charset="0"/>
                        <a:ea typeface="Calibri" panose="020F0502020204030204" pitchFamily="34" charset="0"/>
                      </a:endParaRPr>
                    </a:p>
                  </a:txBody>
                  <a:tcPr marL="42224" marR="42224" marT="0" marB="0" anchor="ctr"/>
                </a:tc>
                <a:extLst>
                  <a:ext uri="{0D108BD9-81ED-4DB2-BD59-A6C34878D82A}">
                    <a16:rowId xmlns:a16="http://schemas.microsoft.com/office/drawing/2014/main" val="1058104819"/>
                  </a:ext>
                </a:extLst>
              </a:tr>
              <a:tr h="429857">
                <a:tc>
                  <a:txBody>
                    <a:bodyPr/>
                    <a:lstStyle/>
                    <a:p>
                      <a:pPr algn="ctr">
                        <a:spcAft>
                          <a:spcPts val="0"/>
                        </a:spcAft>
                      </a:pPr>
                      <a:r>
                        <a:rPr lang="fr-FR" sz="800" dirty="0" smtClean="0">
                          <a:effectLst/>
                        </a:rPr>
                        <a:t>2</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spcAft>
                          <a:spcPts val="0"/>
                        </a:spcAft>
                      </a:pPr>
                      <a:r>
                        <a:rPr lang="fr-FR" sz="800" dirty="0" smtClean="0">
                          <a:effectLst/>
                        </a:rPr>
                        <a:t>Validé</a:t>
                      </a:r>
                      <a:r>
                        <a:rPr lang="fr-FR" sz="800" baseline="0" dirty="0" smtClean="0">
                          <a:effectLst/>
                        </a:rPr>
                        <a:t> en attente de signature du client</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smtClean="0">
                          <a:effectLst/>
                        </a:rPr>
                        <a:t>Le client accepte une partie du conseil</a:t>
                      </a:r>
                      <a:endParaRPr lang="fr-FR" sz="800" dirty="0" smtClean="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800" dirty="0" smtClean="0">
                          <a:effectLst/>
                        </a:rPr>
                        <a:t>Enregistrer</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800" dirty="0" smtClean="0">
                          <a:effectLst/>
                        </a:rPr>
                        <a:t>En cours</a:t>
                      </a:r>
                      <a:r>
                        <a:rPr lang="fr-FR" sz="800" baseline="0" dirty="0" smtClean="0">
                          <a:effectLst/>
                        </a:rPr>
                        <a:t> de traitement</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800" dirty="0" smtClean="0">
                          <a:effectLst/>
                        </a:rPr>
                        <a:t>Oui</a:t>
                      </a:r>
                      <a:endParaRPr lang="fr-FR" sz="800" dirty="0">
                        <a:effectLst/>
                        <a:latin typeface="Calibri" panose="020F0502020204030204" pitchFamily="34" charset="0"/>
                        <a:ea typeface="Calibri" panose="020F0502020204030204" pitchFamily="34" charset="0"/>
                      </a:endParaRPr>
                    </a:p>
                  </a:txBody>
                  <a:tcPr marL="42224" marR="42224" marT="0" marB="0" anchor="ctr"/>
                </a:tc>
                <a:extLst>
                  <a:ext uri="{0D108BD9-81ED-4DB2-BD59-A6C34878D82A}">
                    <a16:rowId xmlns:a16="http://schemas.microsoft.com/office/drawing/2014/main" val="3897727210"/>
                  </a:ext>
                </a:extLst>
              </a:tr>
              <a:tr h="429857">
                <a:tc>
                  <a:txBody>
                    <a:bodyPr/>
                    <a:lstStyle/>
                    <a:p>
                      <a:pPr algn="ctr">
                        <a:spcAft>
                          <a:spcPts val="0"/>
                        </a:spcAft>
                      </a:pPr>
                      <a:r>
                        <a:rPr lang="fr-FR" sz="800" dirty="0">
                          <a:effectLst/>
                        </a:rPr>
                        <a:t>3</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spcAft>
                          <a:spcPts val="0"/>
                        </a:spcAft>
                      </a:pPr>
                      <a:r>
                        <a:rPr lang="fr-FR" sz="800" dirty="0">
                          <a:effectLst/>
                        </a:rPr>
                        <a:t>Validé en attente de « signature » de l’établissement</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smtClean="0">
                          <a:effectLst/>
                        </a:rPr>
                        <a:t>Le client accepte le conseil et souhaite réaliser toutes les opérations </a:t>
                      </a:r>
                      <a:endParaRPr lang="fr-FR" sz="800" dirty="0" smtClean="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800" dirty="0" smtClean="0">
                          <a:effectLst/>
                        </a:rPr>
                        <a:t>Enregistrer et passer en mode suivi</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800" dirty="0" smtClean="0">
                          <a:effectLst/>
                        </a:rPr>
                        <a:t>Suivi</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800" dirty="0">
                          <a:effectLst/>
                        </a:rPr>
                        <a:t>Oui</a:t>
                      </a:r>
                      <a:endParaRPr lang="fr-FR" sz="800" dirty="0">
                        <a:effectLst/>
                        <a:latin typeface="Calibri" panose="020F0502020204030204" pitchFamily="34" charset="0"/>
                        <a:ea typeface="Calibri" panose="020F0502020204030204" pitchFamily="34" charset="0"/>
                      </a:endParaRPr>
                    </a:p>
                  </a:txBody>
                  <a:tcPr marL="42224" marR="42224" marT="0" marB="0" anchor="ctr"/>
                </a:tc>
                <a:extLst>
                  <a:ext uri="{0D108BD9-81ED-4DB2-BD59-A6C34878D82A}">
                    <a16:rowId xmlns:a16="http://schemas.microsoft.com/office/drawing/2014/main" val="1825471899"/>
                  </a:ext>
                </a:extLst>
              </a:tr>
              <a:tr h="286571">
                <a:tc>
                  <a:txBody>
                    <a:bodyPr/>
                    <a:lstStyle/>
                    <a:p>
                      <a:pPr algn="ctr">
                        <a:spcAft>
                          <a:spcPts val="0"/>
                        </a:spcAft>
                      </a:pPr>
                      <a:r>
                        <a:rPr lang="fr-FR" sz="800" dirty="0">
                          <a:effectLst/>
                        </a:rPr>
                        <a:t>4</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spcAft>
                          <a:spcPts val="0"/>
                        </a:spcAft>
                      </a:pPr>
                      <a:r>
                        <a:rPr lang="fr-FR" sz="800" dirty="0">
                          <a:effectLst/>
                        </a:rPr>
                        <a:t>Traité</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smtClean="0">
                          <a:effectLst/>
                        </a:rPr>
                        <a:t>Le client accepte le conseil et souhaite réaliser toutes les opérations </a:t>
                      </a:r>
                      <a:endParaRPr lang="fr-FR" sz="800" dirty="0" smtClean="0">
                        <a:effectLst/>
                        <a:latin typeface="Calibri" panose="020F0502020204030204" pitchFamily="34" charset="0"/>
                        <a:ea typeface="Calibri" panose="020F0502020204030204" pitchFamily="34" charset="0"/>
                      </a:endParaRPr>
                    </a:p>
                  </a:txBody>
                  <a:tcPr marL="42224" marR="42224"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smtClean="0">
                          <a:effectLst/>
                        </a:rPr>
                        <a:t>Enregistrer et passer en mode suivi</a:t>
                      </a:r>
                      <a:endParaRPr lang="fr-FR" sz="800" dirty="0" smtClean="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800" dirty="0">
                          <a:effectLst/>
                        </a:rPr>
                        <a:t>Suivi</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800" dirty="0">
                          <a:effectLst/>
                        </a:rPr>
                        <a:t>Oui</a:t>
                      </a:r>
                      <a:endParaRPr lang="fr-FR" sz="800" dirty="0">
                        <a:effectLst/>
                        <a:latin typeface="Calibri" panose="020F0502020204030204" pitchFamily="34" charset="0"/>
                        <a:ea typeface="Calibri" panose="020F0502020204030204" pitchFamily="34" charset="0"/>
                      </a:endParaRPr>
                    </a:p>
                  </a:txBody>
                  <a:tcPr marL="42224" marR="42224" marT="0" marB="0" anchor="ctr"/>
                </a:tc>
                <a:extLst>
                  <a:ext uri="{0D108BD9-81ED-4DB2-BD59-A6C34878D82A}">
                    <a16:rowId xmlns:a16="http://schemas.microsoft.com/office/drawing/2014/main" val="2823796320"/>
                  </a:ext>
                </a:extLst>
              </a:tr>
              <a:tr h="427678">
                <a:tc>
                  <a:txBody>
                    <a:bodyPr/>
                    <a:lstStyle/>
                    <a:p>
                      <a:pPr algn="ctr">
                        <a:spcAft>
                          <a:spcPts val="0"/>
                        </a:spcAft>
                      </a:pPr>
                      <a:r>
                        <a:rPr lang="fr-FR" sz="800" dirty="0">
                          <a:effectLst/>
                        </a:rPr>
                        <a:t>5</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spcAft>
                          <a:spcPts val="0"/>
                        </a:spcAft>
                      </a:pPr>
                      <a:r>
                        <a:rPr lang="fr-FR" sz="800" dirty="0">
                          <a:effectLst/>
                        </a:rPr>
                        <a:t>Annulé</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smtClean="0">
                          <a:effectLst/>
                        </a:rPr>
                        <a:t>Le client refuse le conseil et souhaite réaliser des opérations selon ses propres choix</a:t>
                      </a:r>
                      <a:endParaRPr lang="fr-FR" sz="800" dirty="0" smtClean="0">
                        <a:effectLst/>
                        <a:latin typeface="Calibri" panose="020F0502020204030204" pitchFamily="34" charset="0"/>
                        <a:ea typeface="Calibri" panose="020F0502020204030204" pitchFamily="34" charset="0"/>
                      </a:endParaRPr>
                    </a:p>
                  </a:txBody>
                  <a:tcPr marL="42224" marR="42224"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smtClean="0">
                          <a:effectLst/>
                        </a:rPr>
                        <a:t>Archivé :</a:t>
                      </a:r>
                      <a:r>
                        <a:rPr lang="fr-FR" sz="800" baseline="0" dirty="0" smtClean="0">
                          <a:effectLst/>
                        </a:rPr>
                        <a:t> le projet n’est plus accessible mais la Synthèse Epargne reste visualisable en cas de besoin</a:t>
                      </a:r>
                      <a:endParaRPr lang="fr-FR" sz="800" dirty="0" smtClean="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800" dirty="0" smtClean="0">
                          <a:effectLst/>
                        </a:rPr>
                        <a:t>Archivé</a:t>
                      </a:r>
                      <a:r>
                        <a:rPr lang="fr-FR" sz="800" baseline="0" dirty="0" smtClean="0">
                          <a:effectLst/>
                        </a:rPr>
                        <a:t> ou fermé (</a:t>
                      </a:r>
                      <a:r>
                        <a:rPr lang="fr-FR" sz="800" dirty="0" smtClean="0"/>
                        <a:t>statut utilisé ultérieurement si le client clôture le compte)</a:t>
                      </a:r>
                      <a:endParaRPr lang="fr-FR" sz="800" dirty="0">
                        <a:effectLst/>
                        <a:latin typeface="Calibri" panose="020F0502020204030204" pitchFamily="34" charset="0"/>
                        <a:ea typeface="Calibri" panose="020F0502020204030204" pitchFamily="34" charset="0"/>
                      </a:endParaRPr>
                    </a:p>
                  </a:txBody>
                  <a:tcPr marL="42224" marR="42224" marT="0" marB="0" anchor="ctr"/>
                </a:tc>
                <a:tc>
                  <a:txBody>
                    <a:bodyPr/>
                    <a:lstStyle/>
                    <a:p>
                      <a:pPr algn="ctr">
                        <a:spcAft>
                          <a:spcPts val="0"/>
                        </a:spcAft>
                      </a:pPr>
                      <a:r>
                        <a:rPr lang="fr-FR" sz="800" dirty="0">
                          <a:effectLst/>
                        </a:rPr>
                        <a:t>Non</a:t>
                      </a:r>
                      <a:endParaRPr lang="fr-FR" sz="800" dirty="0">
                        <a:effectLst/>
                        <a:latin typeface="Calibri" panose="020F0502020204030204" pitchFamily="34" charset="0"/>
                        <a:ea typeface="Calibri" panose="020F0502020204030204" pitchFamily="34" charset="0"/>
                      </a:endParaRPr>
                    </a:p>
                  </a:txBody>
                  <a:tcPr marL="42224" marR="42224" marT="0" marB="0" anchor="ctr"/>
                </a:tc>
                <a:extLst>
                  <a:ext uri="{0D108BD9-81ED-4DB2-BD59-A6C34878D82A}">
                    <a16:rowId xmlns:a16="http://schemas.microsoft.com/office/drawing/2014/main" val="1454461235"/>
                  </a:ext>
                </a:extLst>
              </a:tr>
            </a:tbl>
          </a:graphicData>
        </a:graphic>
      </p:graphicFrame>
      <p:sp>
        <p:nvSpPr>
          <p:cNvPr id="10" name="Ellipse 9">
            <a:extLst>
              <a:ext uri="{FF2B5EF4-FFF2-40B4-BE49-F238E27FC236}">
                <a16:creationId xmlns:a16="http://schemas.microsoft.com/office/drawing/2014/main" id="{465EB624-8FA1-4FE9-8AA7-D715932181D7}"/>
              </a:ext>
            </a:extLst>
          </p:cNvPr>
          <p:cNvSpPr/>
          <p:nvPr/>
        </p:nvSpPr>
        <p:spPr>
          <a:xfrm>
            <a:off x="4281974" y="3988354"/>
            <a:ext cx="232221" cy="21266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t>4</a:t>
            </a:r>
          </a:p>
        </p:txBody>
      </p:sp>
      <p:sp>
        <p:nvSpPr>
          <p:cNvPr id="11" name="Ellipse 10">
            <a:extLst>
              <a:ext uri="{FF2B5EF4-FFF2-40B4-BE49-F238E27FC236}">
                <a16:creationId xmlns:a16="http://schemas.microsoft.com/office/drawing/2014/main" id="{465EB624-8FA1-4FE9-8AA7-D715932181D7}"/>
              </a:ext>
            </a:extLst>
          </p:cNvPr>
          <p:cNvSpPr/>
          <p:nvPr/>
        </p:nvSpPr>
        <p:spPr>
          <a:xfrm>
            <a:off x="3061953" y="3988354"/>
            <a:ext cx="232221" cy="21266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t>3</a:t>
            </a:r>
          </a:p>
        </p:txBody>
      </p:sp>
      <p:sp>
        <p:nvSpPr>
          <p:cNvPr id="12" name="Ellipse 11">
            <a:extLst>
              <a:ext uri="{FF2B5EF4-FFF2-40B4-BE49-F238E27FC236}">
                <a16:creationId xmlns:a16="http://schemas.microsoft.com/office/drawing/2014/main" id="{465EB624-8FA1-4FE9-8AA7-D715932181D7}"/>
              </a:ext>
            </a:extLst>
          </p:cNvPr>
          <p:cNvSpPr/>
          <p:nvPr/>
        </p:nvSpPr>
        <p:spPr>
          <a:xfrm>
            <a:off x="1917019" y="3988354"/>
            <a:ext cx="232221" cy="21266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t>2</a:t>
            </a:r>
            <a:endParaRPr lang="fr-FR" sz="1050" b="1" dirty="0"/>
          </a:p>
        </p:txBody>
      </p:sp>
      <p:sp>
        <p:nvSpPr>
          <p:cNvPr id="13" name="Ellipse 12">
            <a:extLst>
              <a:ext uri="{FF2B5EF4-FFF2-40B4-BE49-F238E27FC236}">
                <a16:creationId xmlns:a16="http://schemas.microsoft.com/office/drawing/2014/main" id="{465EB624-8FA1-4FE9-8AA7-D715932181D7}"/>
              </a:ext>
            </a:extLst>
          </p:cNvPr>
          <p:cNvSpPr/>
          <p:nvPr/>
        </p:nvSpPr>
        <p:spPr>
          <a:xfrm>
            <a:off x="738963" y="3988354"/>
            <a:ext cx="232221" cy="21266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t>1</a:t>
            </a:r>
            <a:endParaRPr lang="fr-FR" sz="1050" b="1" dirty="0"/>
          </a:p>
        </p:txBody>
      </p:sp>
      <p:sp>
        <p:nvSpPr>
          <p:cNvPr id="14" name="ZoneTexte 13"/>
          <p:cNvSpPr txBox="1"/>
          <p:nvPr/>
        </p:nvSpPr>
        <p:spPr>
          <a:xfrm>
            <a:off x="332656" y="3443510"/>
            <a:ext cx="6174686" cy="230832"/>
          </a:xfrm>
          <a:prstGeom prst="rect">
            <a:avLst/>
          </a:prstGeom>
          <a:noFill/>
        </p:spPr>
        <p:txBody>
          <a:bodyPr wrap="square" rtlCol="0">
            <a:spAutoFit/>
          </a:bodyPr>
          <a:lstStyle/>
          <a:p>
            <a:r>
              <a:rPr lang="fr-FR" sz="900" dirty="0" smtClean="0"/>
              <a:t>Récapitulatif des statuts de la proposition et de leur impacts sur le RPA :</a:t>
            </a:r>
            <a:endParaRPr lang="fr-FR" sz="900" b="1" dirty="0"/>
          </a:p>
        </p:txBody>
      </p:sp>
      <p:sp>
        <p:nvSpPr>
          <p:cNvPr id="15" name="ZoneTexte 14"/>
          <p:cNvSpPr txBox="1"/>
          <p:nvPr/>
        </p:nvSpPr>
        <p:spPr>
          <a:xfrm>
            <a:off x="332656" y="3681924"/>
            <a:ext cx="6174686" cy="230832"/>
          </a:xfrm>
          <a:prstGeom prst="rect">
            <a:avLst/>
          </a:prstGeom>
          <a:noFill/>
        </p:spPr>
        <p:txBody>
          <a:bodyPr wrap="square" rtlCol="0">
            <a:spAutoFit/>
          </a:bodyPr>
          <a:lstStyle/>
          <a:p>
            <a:r>
              <a:rPr lang="fr-FR" sz="900" i="1" dirty="0" smtClean="0"/>
              <a:t>Nb: les projets « en cours de traitement » qui n’ont pas été traités seront intégrés dans le RPA à tort.</a:t>
            </a:r>
            <a:endParaRPr lang="fr-FR" sz="900" b="1" i="1" dirty="0"/>
          </a:p>
        </p:txBody>
      </p:sp>
    </p:spTree>
    <p:extLst>
      <p:ext uri="{BB962C8B-B14F-4D97-AF65-F5344CB8AC3E}">
        <p14:creationId xmlns:p14="http://schemas.microsoft.com/office/powerpoint/2010/main" val="5797479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3035074" y="2633167"/>
            <a:ext cx="2422996" cy="2647810"/>
          </a:xfrm>
          <a:prstGeom prst="rect">
            <a:avLst/>
          </a:prstGeom>
        </p:spPr>
      </p:pic>
      <p:pic>
        <p:nvPicPr>
          <p:cNvPr id="12" name="Image 11"/>
          <p:cNvPicPr>
            <a:picLocks noChangeAspect="1"/>
          </p:cNvPicPr>
          <p:nvPr/>
        </p:nvPicPr>
        <p:blipFill rotWithShape="1">
          <a:blip r:embed="rId3"/>
          <a:srcRect l="18003" t="12942" r="18389" b="25378"/>
          <a:stretch/>
        </p:blipFill>
        <p:spPr>
          <a:xfrm>
            <a:off x="3008688" y="683568"/>
            <a:ext cx="3338328" cy="1820906"/>
          </a:xfrm>
          <a:prstGeom prst="rect">
            <a:avLst/>
          </a:prstGeom>
          <a:ln>
            <a:solidFill>
              <a:srgbClr val="FF0000"/>
            </a:solidFill>
          </a:ln>
        </p:spPr>
      </p:pic>
      <p:sp>
        <p:nvSpPr>
          <p:cNvPr id="2" name="Espace réservé du texte 1"/>
          <p:cNvSpPr>
            <a:spLocks noGrp="1"/>
          </p:cNvSpPr>
          <p:nvPr>
            <p:ph type="body" sz="quarter" idx="12"/>
          </p:nvPr>
        </p:nvSpPr>
        <p:spPr>
          <a:xfrm>
            <a:off x="431786" y="467544"/>
            <a:ext cx="6291699" cy="383820"/>
          </a:xfrm>
        </p:spPr>
        <p:txBody>
          <a:bodyPr/>
          <a:lstStyle/>
          <a:p>
            <a:r>
              <a:rPr lang="fr-FR" dirty="0"/>
              <a:t>Etape 11: Edition </a:t>
            </a:r>
            <a:r>
              <a:rPr lang="fr-FR" dirty="0" smtClean="0"/>
              <a:t>et signature de </a:t>
            </a:r>
            <a:r>
              <a:rPr lang="fr-FR" dirty="0"/>
              <a:t>la synthèse épargne (déclaration </a:t>
            </a:r>
            <a:r>
              <a:rPr lang="fr-FR" dirty="0" smtClean="0"/>
              <a:t>d’ad</a:t>
            </a:r>
            <a:r>
              <a:rPr lang="fr-FR" dirty="0"/>
              <a:t>é</a:t>
            </a:r>
            <a:r>
              <a:rPr lang="fr-FR" dirty="0" smtClean="0"/>
              <a:t>quation)</a:t>
            </a:r>
            <a:endParaRPr lang="fr-FR" dirty="0"/>
          </a:p>
        </p:txBody>
      </p:sp>
      <p:sp>
        <p:nvSpPr>
          <p:cNvPr id="4" name="Titre 3"/>
          <p:cNvSpPr>
            <a:spLocks noGrp="1"/>
          </p:cNvSpPr>
          <p:nvPr>
            <p:ph type="title"/>
          </p:nvPr>
        </p:nvSpPr>
        <p:spPr>
          <a:xfrm>
            <a:off x="521677" y="155228"/>
            <a:ext cx="6291699" cy="309993"/>
          </a:xfrm>
        </p:spPr>
        <p:txBody>
          <a:bodyPr/>
          <a:lstStyle/>
          <a:p>
            <a:r>
              <a:rPr lang="fr-FR" dirty="0" smtClean="0"/>
              <a:t>Etape 11 à 13 : Editique et Archivage</a:t>
            </a:r>
            <a:endParaRPr lang="fr-FR" sz="1200" b="0" i="1" kern="1200" cap="none" dirty="0">
              <a:solidFill>
                <a:schemeClr val="accent2">
                  <a:lumMod val="75000"/>
                </a:schemeClr>
              </a:solidFill>
              <a:latin typeface="Arial" panose="020B0604020202020204" pitchFamily="34" charset="0"/>
              <a:ea typeface="+mn-ea"/>
              <a:cs typeface="Arial" panose="020B0604020202020204" pitchFamily="34" charset="0"/>
            </a:endParaRPr>
          </a:p>
        </p:txBody>
      </p:sp>
      <p:sp>
        <p:nvSpPr>
          <p:cNvPr id="20" name="Rectangle à coins arrondis 19"/>
          <p:cNvSpPr/>
          <p:nvPr/>
        </p:nvSpPr>
        <p:spPr>
          <a:xfrm>
            <a:off x="323596" y="1160122"/>
            <a:ext cx="2216687" cy="999132"/>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smtClean="0">
                <a:solidFill>
                  <a:schemeClr val="tx1"/>
                </a:solidFill>
              </a:rPr>
              <a:t>En sélectionnant le projet réalisé, un menu déroulant donne accès à l’impression « de la déclaration d’adéquation de la proposition » </a:t>
            </a:r>
          </a:p>
          <a:p>
            <a:pPr algn="ctr"/>
            <a:r>
              <a:rPr lang="fr-FR" sz="900" dirty="0" smtClean="0">
                <a:solidFill>
                  <a:schemeClr val="tx1"/>
                </a:solidFill>
              </a:rPr>
              <a:t>La fenêtre suivante s’ouvre afin de pouvoir imprimer l’éditique  </a:t>
            </a:r>
            <a:endParaRPr lang="fr-FR" sz="900" dirty="0">
              <a:solidFill>
                <a:schemeClr val="tx1"/>
              </a:solidFill>
            </a:endParaRPr>
          </a:p>
        </p:txBody>
      </p:sp>
      <p:sp>
        <p:nvSpPr>
          <p:cNvPr id="22" name="Rectangle à coins arrondis 21"/>
          <p:cNvSpPr/>
          <p:nvPr/>
        </p:nvSpPr>
        <p:spPr>
          <a:xfrm>
            <a:off x="323597" y="3467144"/>
            <a:ext cx="2216687" cy="999132"/>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smtClean="0">
                <a:solidFill>
                  <a:schemeClr val="tx1"/>
                </a:solidFill>
              </a:rPr>
              <a:t>Laisser la case d’impression DICI cochée et ajouter le(s) DIC produit(s) depuis la GED</a:t>
            </a:r>
          </a:p>
          <a:p>
            <a:pPr algn="ctr"/>
            <a:r>
              <a:rPr lang="fr-FR" sz="900" dirty="0" smtClean="0">
                <a:solidFill>
                  <a:schemeClr val="tx1"/>
                </a:solidFill>
              </a:rPr>
              <a:t>En cas de proposition d’une souscription d’un contrat d’assurance-vie/capi, penser à cocher « comparaison de produit »</a:t>
            </a:r>
            <a:endParaRPr lang="fr-FR" sz="900" dirty="0">
              <a:solidFill>
                <a:schemeClr val="tx1"/>
              </a:solidFill>
            </a:endParaRPr>
          </a:p>
        </p:txBody>
      </p:sp>
      <p:pic>
        <p:nvPicPr>
          <p:cNvPr id="10" name="Image 9"/>
          <p:cNvPicPr>
            <a:picLocks noChangeAspect="1"/>
          </p:cNvPicPr>
          <p:nvPr/>
        </p:nvPicPr>
        <p:blipFill>
          <a:blip r:embed="rId4"/>
          <a:stretch>
            <a:fillRect/>
          </a:stretch>
        </p:blipFill>
        <p:spPr>
          <a:xfrm>
            <a:off x="2715066" y="5494360"/>
            <a:ext cx="3925571" cy="823029"/>
          </a:xfrm>
          <a:prstGeom prst="rect">
            <a:avLst/>
          </a:prstGeom>
          <a:ln>
            <a:solidFill>
              <a:srgbClr val="FF0000"/>
            </a:solidFill>
          </a:ln>
        </p:spPr>
      </p:pic>
      <p:sp>
        <p:nvSpPr>
          <p:cNvPr id="17" name="Rectangle 16"/>
          <p:cNvSpPr/>
          <p:nvPr/>
        </p:nvSpPr>
        <p:spPr>
          <a:xfrm>
            <a:off x="3061841" y="4001347"/>
            <a:ext cx="1642777"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p:cNvSpPr/>
          <p:nvPr/>
        </p:nvSpPr>
        <p:spPr>
          <a:xfrm>
            <a:off x="3035074" y="3402672"/>
            <a:ext cx="2122118"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6360259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431786" y="467544"/>
            <a:ext cx="6291699" cy="383820"/>
          </a:xfrm>
        </p:spPr>
        <p:txBody>
          <a:bodyPr/>
          <a:lstStyle/>
          <a:p>
            <a:r>
              <a:rPr lang="fr-FR" dirty="0" smtClean="0"/>
              <a:t>Etape 11: Edition et signature de </a:t>
            </a:r>
            <a:r>
              <a:rPr lang="fr-FR" dirty="0"/>
              <a:t>la synthèse épargne (déclaration </a:t>
            </a:r>
            <a:r>
              <a:rPr lang="fr-FR" dirty="0" smtClean="0"/>
              <a:t>d’ad</a:t>
            </a:r>
            <a:r>
              <a:rPr lang="fr-FR" dirty="0"/>
              <a:t>é</a:t>
            </a:r>
            <a:r>
              <a:rPr lang="fr-FR" dirty="0" smtClean="0"/>
              <a:t>quation)</a:t>
            </a:r>
            <a:endParaRPr lang="fr-FR" dirty="0"/>
          </a:p>
        </p:txBody>
      </p:sp>
      <p:sp>
        <p:nvSpPr>
          <p:cNvPr id="4" name="Titre 3"/>
          <p:cNvSpPr>
            <a:spLocks noGrp="1"/>
          </p:cNvSpPr>
          <p:nvPr>
            <p:ph type="title"/>
          </p:nvPr>
        </p:nvSpPr>
        <p:spPr>
          <a:xfrm>
            <a:off x="521677" y="155228"/>
            <a:ext cx="6291699" cy="309993"/>
          </a:xfrm>
        </p:spPr>
        <p:txBody>
          <a:bodyPr/>
          <a:lstStyle/>
          <a:p>
            <a:r>
              <a:rPr lang="fr-FR" dirty="0" smtClean="0"/>
              <a:t>Etape 11 à 13 : Editique et Archivage</a:t>
            </a:r>
            <a:endParaRPr lang="fr-FR" sz="1200" b="0" i="1" kern="1200" cap="none" dirty="0">
              <a:solidFill>
                <a:schemeClr val="accent2">
                  <a:lumMod val="75000"/>
                </a:schemeClr>
              </a:solidFill>
              <a:latin typeface="Arial" panose="020B0604020202020204" pitchFamily="34" charset="0"/>
              <a:ea typeface="+mn-ea"/>
              <a:cs typeface="Arial" panose="020B0604020202020204" pitchFamily="34" charset="0"/>
            </a:endParaRPr>
          </a:p>
        </p:txBody>
      </p:sp>
      <p:sp>
        <p:nvSpPr>
          <p:cNvPr id="6" name="Rectangle 5"/>
          <p:cNvSpPr/>
          <p:nvPr/>
        </p:nvSpPr>
        <p:spPr>
          <a:xfrm>
            <a:off x="386777" y="6588948"/>
            <a:ext cx="4529445" cy="1061829"/>
          </a:xfrm>
          <a:prstGeom prst="rect">
            <a:avLst/>
          </a:prstGeom>
        </p:spPr>
        <p:txBody>
          <a:bodyPr wrap="square">
            <a:spAutoFit/>
          </a:bodyPr>
          <a:lstStyle/>
          <a:p>
            <a:pPr marL="171450" indent="-171450">
              <a:buClr>
                <a:srgbClr val="C00000"/>
              </a:buClr>
              <a:buFont typeface="Wingdings" panose="05000000000000000000" pitchFamily="2" charset="2"/>
              <a:buChar char="q"/>
            </a:pPr>
            <a:endParaRPr lang="fr-FR" sz="1050" dirty="0">
              <a:solidFill>
                <a:schemeClr val="tx1"/>
              </a:solidFill>
              <a:latin typeface="Calibri" charset="0"/>
              <a:ea typeface="Calibri" charset="0"/>
              <a:cs typeface="Calibri" charset="0"/>
            </a:endParaRPr>
          </a:p>
          <a:p>
            <a:pPr marL="214303" lvl="1" indent="-214303">
              <a:buFont typeface="Wingdings" panose="05000000000000000000" pitchFamily="2" charset="2"/>
              <a:buChar char="q"/>
            </a:pPr>
            <a:r>
              <a:rPr lang="fr-FR" sz="1050" dirty="0" smtClean="0">
                <a:solidFill>
                  <a:schemeClr val="tx1"/>
                </a:solidFill>
                <a:latin typeface="Calibri" charset="0"/>
                <a:ea typeface="Calibri" charset="0"/>
                <a:cs typeface="Calibri" charset="0"/>
              </a:rPr>
              <a:t>Les </a:t>
            </a:r>
            <a:r>
              <a:rPr lang="fr-FR" sz="1050" dirty="0">
                <a:solidFill>
                  <a:schemeClr val="tx1"/>
                </a:solidFill>
                <a:latin typeface="Calibri" charset="0"/>
                <a:ea typeface="Calibri" charset="0"/>
                <a:cs typeface="Calibri" charset="0"/>
              </a:rPr>
              <a:t>formulaires des </a:t>
            </a:r>
            <a:r>
              <a:rPr lang="fr-FR" sz="1050" b="1" dirty="0">
                <a:solidFill>
                  <a:schemeClr val="tx1"/>
                </a:solidFill>
                <a:latin typeface="Calibri" charset="0"/>
                <a:ea typeface="Calibri" charset="0"/>
                <a:cs typeface="Calibri" charset="0"/>
              </a:rPr>
              <a:t>opérations effectuées </a:t>
            </a:r>
            <a:r>
              <a:rPr lang="fr-FR" sz="1050" dirty="0" smtClean="0">
                <a:solidFill>
                  <a:schemeClr val="tx1"/>
                </a:solidFill>
                <a:latin typeface="Calibri" charset="0"/>
                <a:ea typeface="Calibri" charset="0"/>
                <a:cs typeface="Calibri" charset="0"/>
              </a:rPr>
              <a:t>; </a:t>
            </a:r>
          </a:p>
          <a:p>
            <a:pPr marL="214303" indent="-214303">
              <a:buFont typeface="Wingdings" panose="05000000000000000000" pitchFamily="2" charset="2"/>
              <a:buChar char="q"/>
            </a:pPr>
            <a:r>
              <a:rPr lang="fr-FR" sz="1050" dirty="0" smtClean="0">
                <a:solidFill>
                  <a:schemeClr val="tx1"/>
                </a:solidFill>
                <a:latin typeface="Calibri" charset="0"/>
                <a:ea typeface="Calibri" charset="0"/>
                <a:cs typeface="Calibri" charset="0"/>
              </a:rPr>
              <a:t>Les </a:t>
            </a:r>
            <a:r>
              <a:rPr lang="fr-FR" sz="1050" dirty="0">
                <a:solidFill>
                  <a:schemeClr val="tx1"/>
                </a:solidFill>
                <a:latin typeface="Calibri" charset="0"/>
                <a:ea typeface="Calibri" charset="0"/>
                <a:cs typeface="Calibri" charset="0"/>
              </a:rPr>
              <a:t>justificatifs de </a:t>
            </a:r>
            <a:r>
              <a:rPr lang="fr-FR" sz="1050" b="1" dirty="0">
                <a:solidFill>
                  <a:schemeClr val="tx1"/>
                </a:solidFill>
                <a:latin typeface="Calibri" charset="0"/>
                <a:ea typeface="Calibri" charset="0"/>
                <a:cs typeface="Calibri" charset="0"/>
              </a:rPr>
              <a:t>connaissance client</a:t>
            </a:r>
            <a:r>
              <a:rPr lang="fr-FR" sz="1050" dirty="0">
                <a:solidFill>
                  <a:schemeClr val="tx1"/>
                </a:solidFill>
                <a:latin typeface="Calibri" charset="0"/>
                <a:ea typeface="Calibri" charset="0"/>
                <a:cs typeface="Calibri" charset="0"/>
              </a:rPr>
              <a:t> éventuellement </a:t>
            </a:r>
            <a:r>
              <a:rPr lang="fr-FR" sz="1050" dirty="0" smtClean="0">
                <a:solidFill>
                  <a:schemeClr val="tx1"/>
                </a:solidFill>
                <a:latin typeface="Calibri" charset="0"/>
                <a:ea typeface="Calibri" charset="0"/>
                <a:cs typeface="Calibri" charset="0"/>
              </a:rPr>
              <a:t>recueillis; </a:t>
            </a:r>
          </a:p>
          <a:p>
            <a:pPr marL="214303" indent="-214303">
              <a:buFont typeface="Wingdings" panose="05000000000000000000" pitchFamily="2" charset="2"/>
              <a:buChar char="q"/>
            </a:pPr>
            <a:r>
              <a:rPr lang="fr-FR" sz="1050" dirty="0" smtClean="0">
                <a:solidFill>
                  <a:schemeClr val="tx1"/>
                </a:solidFill>
                <a:latin typeface="Calibri" charset="0"/>
                <a:ea typeface="Calibri" charset="0"/>
                <a:cs typeface="Calibri" charset="0"/>
              </a:rPr>
              <a:t>Le </a:t>
            </a:r>
            <a:r>
              <a:rPr lang="fr-FR" sz="1050" b="1" dirty="0" smtClean="0">
                <a:solidFill>
                  <a:schemeClr val="tx1"/>
                </a:solidFill>
                <a:latin typeface="Calibri" charset="0"/>
                <a:ea typeface="Calibri" charset="0"/>
                <a:cs typeface="Calibri" charset="0"/>
              </a:rPr>
              <a:t>QCF-QR </a:t>
            </a:r>
            <a:r>
              <a:rPr lang="fr-FR" sz="1050" b="1" dirty="0">
                <a:solidFill>
                  <a:schemeClr val="tx1"/>
                </a:solidFill>
                <a:latin typeface="Calibri" charset="0"/>
                <a:ea typeface="Calibri" charset="0"/>
                <a:cs typeface="Calibri" charset="0"/>
              </a:rPr>
              <a:t>signé</a:t>
            </a:r>
            <a:r>
              <a:rPr lang="fr-FR" sz="1050" dirty="0">
                <a:solidFill>
                  <a:schemeClr val="tx1"/>
                </a:solidFill>
                <a:latin typeface="Calibri" charset="0"/>
                <a:ea typeface="Calibri" charset="0"/>
                <a:cs typeface="Calibri" charset="0"/>
              </a:rPr>
              <a:t> en cas de mise à jour de </a:t>
            </a:r>
            <a:r>
              <a:rPr lang="fr-FR" sz="1050" dirty="0" smtClean="0">
                <a:solidFill>
                  <a:schemeClr val="tx1"/>
                </a:solidFill>
                <a:latin typeface="Calibri" charset="0"/>
                <a:ea typeface="Calibri" charset="0"/>
                <a:cs typeface="Calibri" charset="0"/>
              </a:rPr>
              <a:t>celui-ci;</a:t>
            </a:r>
          </a:p>
          <a:p>
            <a:pPr marL="214303" indent="-214303">
              <a:buFont typeface="Wingdings" panose="05000000000000000000" pitchFamily="2" charset="2"/>
              <a:buChar char="q"/>
            </a:pPr>
            <a:r>
              <a:rPr lang="fr-FR" sz="1050" dirty="0" smtClean="0">
                <a:solidFill>
                  <a:schemeClr val="tx1"/>
                </a:solidFill>
                <a:latin typeface="Calibri" charset="0"/>
                <a:ea typeface="Calibri" charset="0"/>
                <a:cs typeface="Calibri" charset="0"/>
              </a:rPr>
              <a:t>La </a:t>
            </a:r>
            <a:r>
              <a:rPr lang="fr-FR" sz="1050" dirty="0">
                <a:solidFill>
                  <a:schemeClr val="tx1"/>
                </a:solidFill>
                <a:latin typeface="Calibri" charset="0"/>
                <a:ea typeface="Calibri" charset="0"/>
                <a:cs typeface="Calibri" charset="0"/>
              </a:rPr>
              <a:t>déclaration d’adéquation </a:t>
            </a:r>
            <a:r>
              <a:rPr lang="fr-FR" sz="1050" dirty="0" smtClean="0">
                <a:solidFill>
                  <a:schemeClr val="tx1"/>
                </a:solidFill>
                <a:latin typeface="Calibri" charset="0"/>
                <a:ea typeface="Calibri" charset="0"/>
                <a:cs typeface="Calibri" charset="0"/>
              </a:rPr>
              <a:t>d’O2S (</a:t>
            </a:r>
            <a:r>
              <a:rPr lang="fr-FR" sz="1050" b="1" dirty="0" smtClean="0">
                <a:solidFill>
                  <a:schemeClr val="tx1"/>
                </a:solidFill>
                <a:latin typeface="Calibri" charset="0"/>
                <a:ea typeface="Calibri" charset="0"/>
                <a:cs typeface="Calibri" charset="0"/>
              </a:rPr>
              <a:t>Synthèse épargne</a:t>
            </a:r>
            <a:r>
              <a:rPr lang="fr-FR" sz="1050" dirty="0" smtClean="0">
                <a:solidFill>
                  <a:schemeClr val="tx1"/>
                </a:solidFill>
                <a:latin typeface="Calibri" charset="0"/>
                <a:ea typeface="Calibri" charset="0"/>
                <a:cs typeface="Calibri" charset="0"/>
              </a:rPr>
              <a:t>);</a:t>
            </a:r>
          </a:p>
          <a:p>
            <a:pPr marL="214303" indent="-214303">
              <a:buFont typeface="Wingdings" panose="05000000000000000000" pitchFamily="2" charset="2"/>
              <a:buChar char="q"/>
            </a:pPr>
            <a:r>
              <a:rPr lang="fr-FR" sz="1050" dirty="0" smtClean="0">
                <a:solidFill>
                  <a:schemeClr val="tx1"/>
                </a:solidFill>
                <a:latin typeface="Calibri" charset="0"/>
                <a:ea typeface="Calibri" charset="0"/>
                <a:cs typeface="Calibri" charset="0"/>
              </a:rPr>
              <a:t>Le </a:t>
            </a:r>
            <a:r>
              <a:rPr lang="fr-FR" sz="1050" b="1" dirty="0" smtClean="0">
                <a:solidFill>
                  <a:schemeClr val="tx1"/>
                </a:solidFill>
                <a:latin typeface="Calibri" charset="0"/>
                <a:ea typeface="Calibri" charset="0"/>
                <a:cs typeface="Calibri" charset="0"/>
              </a:rPr>
              <a:t>rapport périodique d’adéquation </a:t>
            </a:r>
            <a:r>
              <a:rPr lang="fr-FR" sz="1050" dirty="0" smtClean="0">
                <a:solidFill>
                  <a:schemeClr val="tx1"/>
                </a:solidFill>
                <a:latin typeface="Calibri" charset="0"/>
                <a:ea typeface="Calibri" charset="0"/>
                <a:cs typeface="Calibri" charset="0"/>
              </a:rPr>
              <a:t>« RPA » (lorsqu’il a été édité)</a:t>
            </a:r>
            <a:endParaRPr lang="fr-FR" sz="1050" dirty="0">
              <a:solidFill>
                <a:schemeClr val="tx1"/>
              </a:solidFill>
              <a:latin typeface="Calibri" charset="0"/>
              <a:ea typeface="Calibri" charset="0"/>
              <a:cs typeface="Calibri" charset="0"/>
            </a:endParaRPr>
          </a:p>
        </p:txBody>
      </p:sp>
      <p:sp>
        <p:nvSpPr>
          <p:cNvPr id="7" name="Espace réservé du texte 1"/>
          <p:cNvSpPr txBox="1">
            <a:spLocks/>
          </p:cNvSpPr>
          <p:nvPr/>
        </p:nvSpPr>
        <p:spPr>
          <a:xfrm>
            <a:off x="472333" y="5700348"/>
            <a:ext cx="6291699" cy="383820"/>
          </a:xfrm>
          <a:prstGeom prst="rect">
            <a:avLst/>
          </a:prstGeom>
        </p:spPr>
        <p:txBody>
          <a:bodyPr vert="horz" lIns="0" tIns="0" rIns="0" bIns="0" rtlCol="0">
            <a:noAutofit/>
          </a:bodyPr>
          <a:lstStyle>
            <a:defPPr marR="0" lvl="0" algn="l" rtl="0">
              <a:lnSpc>
                <a:spcPct val="100000"/>
              </a:lnSpc>
              <a:spcBef>
                <a:spcPts val="0"/>
              </a:spcBef>
              <a:spcAft>
                <a:spcPts val="0"/>
              </a:spcAft>
            </a:defPPr>
            <a:lvl1pPr marL="0" marR="0" lvl="0" indent="0"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lang="fr-FR" sz="1200" b="0" i="1" u="none" strike="noStrike" kern="1200" cap="none" baseline="0" dirty="0">
                <a:solidFill>
                  <a:schemeClr val="accent2">
                    <a:lumMod val="75000"/>
                  </a:schemeClr>
                </a:solidFill>
                <a:latin typeface="Arial" panose="020B0604020202020204" pitchFamily="34" charset="0"/>
                <a:ea typeface="+mn-ea"/>
                <a:cs typeface="Arial" panose="020B0604020202020204" pitchFamily="34" charset="0"/>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t>Etape 13 : Archivage</a:t>
            </a:r>
            <a:endParaRPr lang="fr-FR" dirty="0"/>
          </a:p>
        </p:txBody>
      </p:sp>
      <p:sp>
        <p:nvSpPr>
          <p:cNvPr id="8" name="Rectangle 7"/>
          <p:cNvSpPr/>
          <p:nvPr/>
        </p:nvSpPr>
        <p:spPr>
          <a:xfrm>
            <a:off x="386777" y="5875982"/>
            <a:ext cx="6035097" cy="1000274"/>
          </a:xfrm>
          <a:prstGeom prst="rect">
            <a:avLst/>
          </a:prstGeom>
        </p:spPr>
        <p:txBody>
          <a:bodyPr wrap="square">
            <a:spAutoFit/>
          </a:bodyPr>
          <a:lstStyle/>
          <a:p>
            <a:pPr marL="171450" indent="-171450">
              <a:buClr>
                <a:schemeClr val="accent6"/>
              </a:buClr>
              <a:buFont typeface="Symbol" panose="05050102010706020507" pitchFamily="18" charset="2"/>
              <a:buChar char=""/>
            </a:pPr>
            <a:r>
              <a:rPr lang="fr-FR" sz="1050" dirty="0">
                <a:latin typeface="Calibri" panose="020F0502020204030204" pitchFamily="34" charset="0"/>
              </a:rPr>
              <a:t>Scanner et archiver tous les documents afférents à la souscription dans le </a:t>
            </a:r>
            <a:r>
              <a:rPr lang="fr-FR" sz="1050" b="1" dirty="0">
                <a:latin typeface="Calibri" panose="020F0502020204030204" pitchFamily="34" charset="0"/>
              </a:rPr>
              <a:t>Classeur Client de </a:t>
            </a:r>
            <a:r>
              <a:rPr lang="fr-FR" sz="1050" b="1" dirty="0" smtClean="0">
                <a:latin typeface="Calibri" panose="020F0502020204030204" pitchFamily="34" charset="0"/>
              </a:rPr>
              <a:t>le SI Groupe </a:t>
            </a:r>
            <a:r>
              <a:rPr lang="fr-FR" sz="1050" dirty="0" smtClean="0">
                <a:latin typeface="Calibri" panose="020F0502020204030204" pitchFamily="34" charset="0"/>
              </a:rPr>
              <a:t>via </a:t>
            </a:r>
            <a:r>
              <a:rPr lang="fr-FR" sz="1050" dirty="0">
                <a:latin typeface="Calibri" panose="020F0502020204030204" pitchFamily="34" charset="0"/>
              </a:rPr>
              <a:t>la numérisation et la collecte manuelle des </a:t>
            </a:r>
            <a:r>
              <a:rPr lang="fr-FR" sz="1050" dirty="0" smtClean="0">
                <a:latin typeface="Calibri" panose="020F0502020204030204" pitchFamily="34" charset="0"/>
              </a:rPr>
              <a:t>documents. </a:t>
            </a:r>
          </a:p>
          <a:p>
            <a:pPr>
              <a:buClr>
                <a:schemeClr val="accent6"/>
              </a:buClr>
            </a:pPr>
            <a:r>
              <a:rPr lang="fr-FR" sz="1050" dirty="0" smtClean="0">
                <a:solidFill>
                  <a:schemeClr val="tx1"/>
                </a:solidFill>
                <a:latin typeface="Calibri" panose="020F0502020204030204" pitchFamily="34" charset="0"/>
              </a:rPr>
              <a:t>Les documents doivent </a:t>
            </a:r>
            <a:r>
              <a:rPr lang="fr-FR" sz="1050" dirty="0">
                <a:solidFill>
                  <a:schemeClr val="tx1"/>
                </a:solidFill>
                <a:latin typeface="Calibri" panose="020F0502020204030204" pitchFamily="34" charset="0"/>
              </a:rPr>
              <a:t>être archivés dans </a:t>
            </a:r>
            <a:r>
              <a:rPr lang="fr-FR" sz="1050" dirty="0" smtClean="0">
                <a:solidFill>
                  <a:schemeClr val="tx1"/>
                </a:solidFill>
                <a:latin typeface="Calibri" panose="020F0502020204030204" pitchFamily="34" charset="0"/>
              </a:rPr>
              <a:t>le DRC </a:t>
            </a:r>
            <a:r>
              <a:rPr lang="fr-FR" sz="1000" dirty="0" smtClean="0">
                <a:solidFill>
                  <a:schemeClr val="tx1"/>
                </a:solidFill>
              </a:rPr>
              <a:t>collecte </a:t>
            </a:r>
            <a:r>
              <a:rPr lang="fr-FR" sz="1000" dirty="0">
                <a:solidFill>
                  <a:schemeClr val="tx1"/>
                </a:solidFill>
              </a:rPr>
              <a:t>manuelle =&gt; connaissance client =&gt; conseil épargne / conseil banque </a:t>
            </a:r>
            <a:r>
              <a:rPr lang="fr-FR" sz="1000" dirty="0" smtClean="0">
                <a:solidFill>
                  <a:schemeClr val="tx1"/>
                </a:solidFill>
              </a:rPr>
              <a:t>(comme pour la synthèse épargne de LEA)</a:t>
            </a:r>
          </a:p>
          <a:p>
            <a:pPr>
              <a:buClr>
                <a:schemeClr val="accent6"/>
              </a:buClr>
            </a:pPr>
            <a:endParaRPr lang="fr-FR" sz="500" dirty="0" smtClean="0">
              <a:solidFill>
                <a:srgbClr val="FF0000"/>
              </a:solidFill>
            </a:endParaRPr>
          </a:p>
          <a:p>
            <a:pPr marL="171450" indent="-171450">
              <a:buClr>
                <a:schemeClr val="accent6"/>
              </a:buClr>
              <a:buFont typeface="Symbol" panose="05050102010706020507" pitchFamily="18" charset="2"/>
              <a:buChar char=""/>
            </a:pPr>
            <a:r>
              <a:rPr lang="fr-FR" sz="1050" dirty="0" smtClean="0">
                <a:latin typeface="Calibri" panose="020F0502020204030204" pitchFamily="34" charset="0"/>
              </a:rPr>
              <a:t>Archiver également ces documents : </a:t>
            </a:r>
            <a:endParaRPr lang="fr-FR" sz="1050" dirty="0">
              <a:latin typeface="Calibri" panose="020F0502020204030204" pitchFamily="34" charset="0"/>
            </a:endParaRPr>
          </a:p>
        </p:txBody>
      </p:sp>
      <p:cxnSp>
        <p:nvCxnSpPr>
          <p:cNvPr id="14" name="Connecteur droit 13"/>
          <p:cNvCxnSpPr/>
          <p:nvPr/>
        </p:nvCxnSpPr>
        <p:spPr>
          <a:xfrm>
            <a:off x="1609646" y="5652120"/>
            <a:ext cx="410445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5" name="Groupe 14"/>
          <p:cNvGrpSpPr/>
          <p:nvPr/>
        </p:nvGrpSpPr>
        <p:grpSpPr>
          <a:xfrm>
            <a:off x="4808540" y="7077783"/>
            <a:ext cx="1395305" cy="1022609"/>
            <a:chOff x="4193431" y="4899262"/>
            <a:chExt cx="1395305" cy="1022609"/>
          </a:xfrm>
        </p:grpSpPr>
        <p:graphicFrame>
          <p:nvGraphicFramePr>
            <p:cNvPr id="13" name="Objet 12"/>
            <p:cNvGraphicFramePr>
              <a:graphicFrameLocks noChangeAspect="1"/>
            </p:cNvGraphicFramePr>
            <p:nvPr>
              <p:extLst>
                <p:ext uri="{D42A27DB-BD31-4B8C-83A1-F6EECF244321}">
                  <p14:modId xmlns:p14="http://schemas.microsoft.com/office/powerpoint/2010/main" val="486744897"/>
                </p:ext>
              </p:extLst>
            </p:nvPr>
          </p:nvGraphicFramePr>
          <p:xfrm>
            <a:off x="4398067" y="5115421"/>
            <a:ext cx="914400" cy="806450"/>
          </p:xfrm>
          <a:graphic>
            <a:graphicData uri="http://schemas.openxmlformats.org/presentationml/2006/ole">
              <mc:AlternateContent xmlns:mc="http://schemas.openxmlformats.org/markup-compatibility/2006">
                <mc:Choice xmlns:v="urn:schemas-microsoft-com:vml" Requires="v">
                  <p:oleObj spid="_x0000_s10289" name="Acrobat Document" showAsIcon="1" r:id="rId3" imgW="914400" imgH="806400" progId="AcroExch.Document.DC">
                    <p:embed/>
                  </p:oleObj>
                </mc:Choice>
                <mc:Fallback>
                  <p:oleObj name="Acrobat Document" showAsIcon="1" r:id="rId3" imgW="914400" imgH="806400" progId="AcroExch.Document.DC">
                    <p:embed/>
                    <p:pic>
                      <p:nvPicPr>
                        <p:cNvPr id="13" name="Objet 12"/>
                        <p:cNvPicPr/>
                        <p:nvPr/>
                      </p:nvPicPr>
                      <p:blipFill>
                        <a:blip r:embed="rId4"/>
                        <a:stretch>
                          <a:fillRect/>
                        </a:stretch>
                      </p:blipFill>
                      <p:spPr>
                        <a:xfrm>
                          <a:off x="4398067" y="5115421"/>
                          <a:ext cx="914400" cy="806450"/>
                        </a:xfrm>
                        <a:prstGeom prst="rect">
                          <a:avLst/>
                        </a:prstGeom>
                      </p:spPr>
                    </p:pic>
                  </p:oleObj>
                </mc:Fallback>
              </mc:AlternateContent>
            </a:graphicData>
          </a:graphic>
        </p:graphicFrame>
        <p:sp>
          <p:nvSpPr>
            <p:cNvPr id="23" name="Rectangle 22"/>
            <p:cNvSpPr/>
            <p:nvPr/>
          </p:nvSpPr>
          <p:spPr>
            <a:xfrm>
              <a:off x="4193431" y="4899262"/>
              <a:ext cx="1395305" cy="853597"/>
            </a:xfrm>
            <a:prstGeom prst="rect">
              <a:avLst/>
            </a:prstGeom>
            <a:ln w="6350">
              <a:solidFill>
                <a:schemeClr val="bg1">
                  <a:lumMod val="75000"/>
                </a:schemeClr>
              </a:solidFill>
            </a:ln>
          </p:spPr>
          <p:txBody>
            <a:bodyPr wrap="square">
              <a:noAutofit/>
            </a:bodyPr>
            <a:lstStyle/>
            <a:p>
              <a:pPr algn="ctr"/>
              <a:r>
                <a:rPr lang="fr-FR" sz="900" b="1" dirty="0">
                  <a:solidFill>
                    <a:srgbClr val="000000"/>
                  </a:solidFill>
                  <a:latin typeface="Calibri" panose="020F0502020204030204" pitchFamily="34" charset="0"/>
                  <a:ea typeface="Arial"/>
                  <a:cs typeface="Arial"/>
                </a:rPr>
                <a:t>Cf. </a:t>
              </a:r>
              <a:r>
                <a:rPr lang="fr-FR" sz="900" b="1" dirty="0" smtClean="0">
                  <a:solidFill>
                    <a:srgbClr val="000000"/>
                  </a:solidFill>
                  <a:latin typeface="Calibri" panose="020F0502020204030204" pitchFamily="34" charset="0"/>
                  <a:ea typeface="Arial"/>
                  <a:cs typeface="Arial"/>
                </a:rPr>
                <a:t>arborescence CEAPC</a:t>
              </a:r>
              <a:endParaRPr lang="fr-FR" sz="900" b="1" dirty="0">
                <a:solidFill>
                  <a:srgbClr val="000000"/>
                </a:solidFill>
                <a:latin typeface="Calibri" panose="020F0502020204030204" pitchFamily="34" charset="0"/>
                <a:ea typeface="Arial"/>
                <a:cs typeface="Arial"/>
              </a:endParaRPr>
            </a:p>
          </p:txBody>
        </p:sp>
      </p:grpSp>
      <p:sp>
        <p:nvSpPr>
          <p:cNvPr id="24" name="Espace réservé du texte 1"/>
          <p:cNvSpPr txBox="1">
            <a:spLocks/>
          </p:cNvSpPr>
          <p:nvPr/>
        </p:nvSpPr>
        <p:spPr>
          <a:xfrm>
            <a:off x="351144" y="3976200"/>
            <a:ext cx="2215345" cy="383820"/>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algn="ctr">
              <a:defRPr sz="700">
                <a:solidFill>
                  <a:schemeClr val="tx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fr-FR" sz="900" dirty="0"/>
              <a:t>Signature de la synthèse épargne au responsable légal</a:t>
            </a:r>
          </a:p>
        </p:txBody>
      </p:sp>
      <p:pic>
        <p:nvPicPr>
          <p:cNvPr id="3" name="Image 2"/>
          <p:cNvPicPr>
            <a:picLocks noChangeAspect="1"/>
          </p:cNvPicPr>
          <p:nvPr/>
        </p:nvPicPr>
        <p:blipFill>
          <a:blip r:embed="rId5"/>
          <a:stretch>
            <a:fillRect/>
          </a:stretch>
        </p:blipFill>
        <p:spPr>
          <a:xfrm>
            <a:off x="2763613" y="874761"/>
            <a:ext cx="4076438" cy="1398823"/>
          </a:xfrm>
          <a:prstGeom prst="rect">
            <a:avLst/>
          </a:prstGeom>
          <a:ln>
            <a:solidFill>
              <a:srgbClr val="FF0000"/>
            </a:solidFill>
          </a:ln>
        </p:spPr>
      </p:pic>
      <p:sp>
        <p:nvSpPr>
          <p:cNvPr id="21" name="Espace réservé du texte 1"/>
          <p:cNvSpPr txBox="1">
            <a:spLocks/>
          </p:cNvSpPr>
          <p:nvPr/>
        </p:nvSpPr>
        <p:spPr>
          <a:xfrm>
            <a:off x="351144" y="1358629"/>
            <a:ext cx="2215345" cy="383820"/>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algn="ctr">
              <a:defRPr sz="700">
                <a:solidFill>
                  <a:schemeClr val="tx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fr-FR" sz="900" dirty="0" smtClean="0"/>
              <a:t>Compléter du mode de fourniture des DIC/DICI</a:t>
            </a:r>
            <a:endParaRPr lang="fr-FR" sz="900" dirty="0"/>
          </a:p>
        </p:txBody>
      </p:sp>
      <p:pic>
        <p:nvPicPr>
          <p:cNvPr id="10" name="Image 9"/>
          <p:cNvPicPr>
            <a:picLocks noChangeAspect="1"/>
          </p:cNvPicPr>
          <p:nvPr/>
        </p:nvPicPr>
        <p:blipFill>
          <a:blip r:embed="rId6"/>
          <a:stretch>
            <a:fillRect/>
          </a:stretch>
        </p:blipFill>
        <p:spPr>
          <a:xfrm>
            <a:off x="2763613" y="2468357"/>
            <a:ext cx="3243743" cy="3084587"/>
          </a:xfrm>
          <a:prstGeom prst="rect">
            <a:avLst/>
          </a:prstGeom>
          <a:ln>
            <a:solidFill>
              <a:srgbClr val="FF0000"/>
            </a:solidFill>
          </a:ln>
        </p:spPr>
      </p:pic>
    </p:spTree>
    <p:extLst>
      <p:ext uri="{BB962C8B-B14F-4D97-AF65-F5344CB8AC3E}">
        <p14:creationId xmlns:p14="http://schemas.microsoft.com/office/powerpoint/2010/main" val="36552103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238526" y="2964044"/>
            <a:ext cx="6291699" cy="383820"/>
          </a:xfrm>
        </p:spPr>
        <p:txBody>
          <a:bodyPr/>
          <a:lstStyle/>
          <a:p>
            <a:r>
              <a:rPr lang="fr-FR" dirty="0" smtClean="0"/>
              <a:t>Agrégation automatique</a:t>
            </a:r>
          </a:p>
          <a:p>
            <a:endParaRPr lang="fr-FR" dirty="0"/>
          </a:p>
          <a:p>
            <a:endParaRPr lang="fr-FR" dirty="0"/>
          </a:p>
        </p:txBody>
      </p:sp>
      <p:sp>
        <p:nvSpPr>
          <p:cNvPr id="4" name="Titre 3"/>
          <p:cNvSpPr>
            <a:spLocks noGrp="1"/>
          </p:cNvSpPr>
          <p:nvPr>
            <p:ph type="title"/>
          </p:nvPr>
        </p:nvSpPr>
        <p:spPr/>
        <p:txBody>
          <a:bodyPr/>
          <a:lstStyle/>
          <a:p>
            <a:r>
              <a:rPr lang="fr-FR" dirty="0" smtClean="0"/>
              <a:t>Etape </a:t>
            </a:r>
            <a:r>
              <a:rPr lang="fr-FR" dirty="0" smtClean="0"/>
              <a:t>14 </a:t>
            </a:r>
            <a:r>
              <a:rPr lang="fr-FR" dirty="0" smtClean="0"/>
              <a:t>: Gestion des alertes  nouveau compte et mouvement en attente</a:t>
            </a:r>
            <a:endParaRPr lang="fr-FR" dirty="0"/>
          </a:p>
        </p:txBody>
      </p:sp>
      <p:sp>
        <p:nvSpPr>
          <p:cNvPr id="18" name="Espace réservé du contenu 3"/>
          <p:cNvSpPr>
            <a:spLocks noGrp="1"/>
          </p:cNvSpPr>
          <p:nvPr>
            <p:ph sz="quarter" idx="13"/>
          </p:nvPr>
        </p:nvSpPr>
        <p:spPr>
          <a:xfrm>
            <a:off x="404664" y="679500"/>
            <a:ext cx="6291000" cy="2262158"/>
          </a:xfrm>
        </p:spPr>
        <p:txBody>
          <a:bodyPr>
            <a:spAutoFit/>
          </a:bodyPr>
          <a:lstStyle/>
          <a:p>
            <a:pPr marL="0" indent="0">
              <a:buNone/>
            </a:pPr>
            <a:r>
              <a:rPr lang="fr-FR" sz="1200" dirty="0" smtClean="0">
                <a:latin typeface="Calibri" panose="020F0502020204030204" pitchFamily="34" charset="0"/>
                <a:cs typeface="Calibri" panose="020F0502020204030204" pitchFamily="34" charset="0"/>
              </a:rPr>
              <a:t>Le rattachement entre l’opération conseillée et le contrat dans O2S est :</a:t>
            </a:r>
          </a:p>
          <a:p>
            <a:r>
              <a:rPr lang="fr-FR" sz="1200" dirty="0">
                <a:latin typeface="Calibri" panose="020F0502020204030204" pitchFamily="34" charset="0"/>
                <a:cs typeface="Calibri" panose="020F0502020204030204" pitchFamily="34" charset="0"/>
              </a:rPr>
              <a:t>Automatique</a:t>
            </a:r>
          </a:p>
          <a:p>
            <a:pPr lvl="1"/>
            <a:r>
              <a:rPr lang="fr-FR" sz="1100" b="1" dirty="0">
                <a:latin typeface="Calibri" panose="020F0502020204030204" pitchFamily="34" charset="0"/>
                <a:cs typeface="Calibri" panose="020F0502020204030204" pitchFamily="34" charset="0"/>
              </a:rPr>
              <a:t>Compte</a:t>
            </a:r>
            <a:r>
              <a:rPr lang="fr-FR" sz="1100" dirty="0">
                <a:latin typeface="Calibri" panose="020F0502020204030204" pitchFamily="34" charset="0"/>
                <a:cs typeface="Calibri" panose="020F0502020204030204" pitchFamily="34" charset="0"/>
              </a:rPr>
              <a:t> automatiquement agrégé :  l’appariement automatique du compte se fait selon trois critères </a:t>
            </a:r>
            <a:r>
              <a:rPr lang="fr-FR" sz="1200" dirty="0">
                <a:latin typeface="Calibri" panose="020F0502020204030204" pitchFamily="34" charset="0"/>
                <a:cs typeface="Calibri" panose="020F0502020204030204" pitchFamily="34" charset="0"/>
              </a:rPr>
              <a:t>cumulatifs :</a:t>
            </a:r>
          </a:p>
          <a:p>
            <a:pPr lvl="2"/>
            <a:r>
              <a:rPr lang="fr-FR" sz="1000" dirty="0">
                <a:latin typeface="Calibri" panose="020F0502020204030204" pitchFamily="34" charset="0"/>
                <a:cs typeface="Calibri" panose="020F0502020204030204" pitchFamily="34" charset="0"/>
              </a:rPr>
              <a:t>Même contact </a:t>
            </a:r>
          </a:p>
          <a:p>
            <a:pPr lvl="2"/>
            <a:r>
              <a:rPr lang="fr-FR" sz="1000" dirty="0">
                <a:latin typeface="Calibri" panose="020F0502020204030204" pitchFamily="34" charset="0"/>
                <a:cs typeface="Calibri" panose="020F0502020204030204" pitchFamily="34" charset="0"/>
              </a:rPr>
              <a:t>Même partenaire</a:t>
            </a:r>
          </a:p>
          <a:p>
            <a:pPr lvl="2"/>
            <a:r>
              <a:rPr lang="fr-FR" sz="1000" dirty="0">
                <a:latin typeface="Calibri" panose="020F0502020204030204" pitchFamily="34" charset="0"/>
                <a:cs typeface="Calibri" panose="020F0502020204030204" pitchFamily="34" charset="0"/>
              </a:rPr>
              <a:t>Même type de produit est le même que le compte en attente </a:t>
            </a:r>
          </a:p>
          <a:p>
            <a:endParaRPr lang="fr-FR" sz="100" dirty="0">
              <a:latin typeface="Calibri" panose="020F0502020204030204" pitchFamily="34" charset="0"/>
              <a:cs typeface="Calibri" panose="020F0502020204030204" pitchFamily="34" charset="0"/>
            </a:endParaRPr>
          </a:p>
          <a:p>
            <a:pPr lvl="1"/>
            <a:r>
              <a:rPr lang="fr-FR" sz="1100" b="1" dirty="0">
                <a:latin typeface="Calibri" panose="020F0502020204030204" pitchFamily="34" charset="0"/>
                <a:cs typeface="Calibri" panose="020F0502020204030204" pitchFamily="34" charset="0"/>
              </a:rPr>
              <a:t>Mouvement</a:t>
            </a:r>
            <a:r>
              <a:rPr lang="fr-FR" sz="1100" dirty="0">
                <a:latin typeface="Calibri" panose="020F0502020204030204" pitchFamily="34" charset="0"/>
                <a:cs typeface="Calibri" panose="020F0502020204030204" pitchFamily="34" charset="0"/>
              </a:rPr>
              <a:t> automatiquement agrégés</a:t>
            </a:r>
          </a:p>
          <a:p>
            <a:pPr lvl="2"/>
            <a:r>
              <a:rPr lang="fr-FR" sz="1000" dirty="0">
                <a:latin typeface="Calibri" panose="020F0502020204030204" pitchFamily="34" charset="0"/>
                <a:cs typeface="Calibri" panose="020F0502020204030204" pitchFamily="34" charset="0"/>
              </a:rPr>
              <a:t>Même compte</a:t>
            </a:r>
          </a:p>
          <a:p>
            <a:pPr lvl="2"/>
            <a:r>
              <a:rPr lang="fr-FR" sz="1000" dirty="0">
                <a:latin typeface="Calibri" panose="020F0502020204030204" pitchFamily="34" charset="0"/>
                <a:cs typeface="Calibri" panose="020F0502020204030204" pitchFamily="34" charset="0"/>
              </a:rPr>
              <a:t>Même type de mouvement</a:t>
            </a:r>
          </a:p>
          <a:p>
            <a:pPr lvl="2"/>
            <a:r>
              <a:rPr lang="fr-FR" sz="1000" dirty="0">
                <a:latin typeface="Calibri" panose="020F0502020204030204" pitchFamily="34" charset="0"/>
                <a:cs typeface="Calibri" panose="020F0502020204030204" pitchFamily="34" charset="0"/>
              </a:rPr>
              <a:t>Même montant brut à 1% </a:t>
            </a:r>
            <a:r>
              <a:rPr lang="fr-FR" sz="1000" dirty="0" smtClean="0">
                <a:latin typeface="Calibri" panose="020F0502020204030204" pitchFamily="34" charset="0"/>
                <a:cs typeface="Calibri" panose="020F0502020204030204" pitchFamily="34" charset="0"/>
              </a:rPr>
              <a:t>près</a:t>
            </a:r>
          </a:p>
          <a:p>
            <a:pPr marL="457203" lvl="2" indent="0">
              <a:buNone/>
            </a:pPr>
            <a:endParaRPr lang="fr-FR" sz="1000" dirty="0">
              <a:latin typeface="Calibri" panose="020F0502020204030204" pitchFamily="34" charset="0"/>
              <a:cs typeface="Calibri" panose="020F0502020204030204" pitchFamily="34" charset="0"/>
            </a:endParaRPr>
          </a:p>
          <a:p>
            <a:r>
              <a:rPr lang="fr-FR" sz="1200" dirty="0" smtClean="0">
                <a:latin typeface="Calibri" panose="020F0502020204030204" pitchFamily="34" charset="0"/>
                <a:cs typeface="Calibri" panose="020F0502020204030204" pitchFamily="34" charset="0"/>
              </a:rPr>
              <a:t>Manuel (pas d’agrégation automatique)</a:t>
            </a:r>
          </a:p>
        </p:txBody>
      </p:sp>
      <p:sp>
        <p:nvSpPr>
          <p:cNvPr id="12" name="Rectangle 11"/>
          <p:cNvSpPr/>
          <p:nvPr/>
        </p:nvSpPr>
        <p:spPr>
          <a:xfrm>
            <a:off x="238526" y="3129806"/>
            <a:ext cx="6142802" cy="1154162"/>
          </a:xfrm>
          <a:prstGeom prst="rect">
            <a:avLst/>
          </a:prstGeom>
        </p:spPr>
        <p:txBody>
          <a:bodyPr wrap="square">
            <a:spAutoFit/>
          </a:bodyPr>
          <a:lstStyle/>
          <a:p>
            <a:pPr marL="200027" indent="-200027" defTabSz="685805">
              <a:buClr>
                <a:srgbClr val="00B2CB"/>
              </a:buClr>
              <a:buFont typeface="Cambria Math" panose="02040503050406030204" pitchFamily="18" charset="0"/>
              <a:buChar char="ʘ"/>
            </a:pPr>
            <a:r>
              <a:rPr lang="fr-FR" sz="1200" dirty="0">
                <a:latin typeface="Calibri" panose="020F0502020204030204" pitchFamily="34" charset="0"/>
                <a:cs typeface="Calibri" panose="020F0502020204030204" pitchFamily="34" charset="0"/>
              </a:rPr>
              <a:t>Si nouveau contrat: la souscription va déclencher une </a:t>
            </a:r>
            <a:r>
              <a:rPr lang="fr-FR" sz="1200" u="sng" dirty="0">
                <a:latin typeface="Calibri" panose="020F0502020204030204" pitchFamily="34" charset="0"/>
                <a:cs typeface="Calibri" panose="020F0502020204030204" pitchFamily="34" charset="0"/>
              </a:rPr>
              <a:t>alerte </a:t>
            </a:r>
            <a:r>
              <a:rPr lang="fr-FR" sz="1200" u="sng" dirty="0" smtClean="0">
                <a:latin typeface="Calibri" panose="020F0502020204030204" pitchFamily="34" charset="0"/>
                <a:cs typeface="Calibri" panose="020F0502020204030204" pitchFamily="34" charset="0"/>
              </a:rPr>
              <a:t>technique «</a:t>
            </a:r>
            <a:r>
              <a:rPr lang="fr-FR" sz="1200" u="sng" dirty="0">
                <a:latin typeface="Calibri" panose="020F0502020204030204" pitchFamily="34" charset="0"/>
                <a:cs typeface="Calibri" panose="020F0502020204030204" pitchFamily="34" charset="0"/>
              </a:rPr>
              <a:t> Nouveau compte</a:t>
            </a:r>
            <a:r>
              <a:rPr lang="fr-FR" sz="1200" dirty="0">
                <a:latin typeface="Calibri" panose="020F0502020204030204" pitchFamily="34" charset="0"/>
                <a:cs typeface="Calibri" panose="020F0502020204030204" pitchFamily="34" charset="0"/>
              </a:rPr>
              <a:t> </a:t>
            </a:r>
            <a:r>
              <a:rPr lang="fr-FR" sz="1200" dirty="0" smtClean="0">
                <a:latin typeface="Calibri" panose="020F0502020204030204" pitchFamily="34" charset="0"/>
                <a:cs typeface="Calibri" panose="020F0502020204030204" pitchFamily="34" charset="0"/>
              </a:rPr>
              <a:t>».</a:t>
            </a:r>
          </a:p>
          <a:p>
            <a:pPr marL="406007" lvl="1" indent="-153592" defTabSz="685805">
              <a:buClr>
                <a:srgbClr val="581D74"/>
              </a:buClr>
              <a:buFont typeface="Symbol" panose="05050102010706020507" pitchFamily="18" charset="2"/>
              <a:buChar char="·"/>
            </a:pPr>
            <a:r>
              <a:rPr lang="fr-FR" sz="1100" dirty="0">
                <a:latin typeface="Calibri" panose="020F0502020204030204" pitchFamily="34" charset="0"/>
                <a:cs typeface="Calibri" panose="020F0502020204030204" pitchFamily="34" charset="0"/>
              </a:rPr>
              <a:t>Le BP traite cette alerte. </a:t>
            </a:r>
          </a:p>
          <a:p>
            <a:pPr marL="406007" lvl="1" indent="-153592" defTabSz="685805">
              <a:buClr>
                <a:srgbClr val="581D74"/>
              </a:buClr>
              <a:buFont typeface="Symbol" panose="05050102010706020507" pitchFamily="18" charset="2"/>
              <a:buChar char="·"/>
            </a:pPr>
            <a:r>
              <a:rPr lang="fr-FR" sz="1100" dirty="0">
                <a:latin typeface="Calibri" panose="020F0502020204030204" pitchFamily="34" charset="0"/>
                <a:cs typeface="Calibri" panose="020F0502020204030204" pitchFamily="34" charset="0"/>
              </a:rPr>
              <a:t>Le contrat agrégé est </a:t>
            </a:r>
            <a:r>
              <a:rPr lang="fr-FR" sz="1100" dirty="0" smtClean="0">
                <a:latin typeface="Calibri" panose="020F0502020204030204" pitchFamily="34" charset="0"/>
                <a:cs typeface="Calibri" panose="020F0502020204030204" pitchFamily="34" charset="0"/>
              </a:rPr>
              <a:t>apparié </a:t>
            </a:r>
            <a:r>
              <a:rPr lang="fr-FR" sz="1100" dirty="0">
                <a:latin typeface="Calibri" panose="020F0502020204030204" pitchFamily="34" charset="0"/>
                <a:cs typeface="Calibri" panose="020F0502020204030204" pitchFamily="34" charset="0"/>
              </a:rPr>
              <a:t>au compte créé manuellement, à la transaction et au projet. </a:t>
            </a:r>
          </a:p>
          <a:p>
            <a:pPr marL="406007" lvl="1" indent="-153592" defTabSz="685805">
              <a:buClr>
                <a:srgbClr val="581D74"/>
              </a:buClr>
              <a:buFont typeface="Symbol" panose="05050102010706020507" pitchFamily="18" charset="2"/>
              <a:buChar char="·"/>
            </a:pPr>
            <a:r>
              <a:rPr lang="fr-FR" sz="1100" dirty="0">
                <a:latin typeface="Calibri" panose="020F0502020204030204" pitchFamily="34" charset="0"/>
                <a:cs typeface="Calibri" panose="020F0502020204030204" pitchFamily="34" charset="0"/>
              </a:rPr>
              <a:t>Le projet passe en statut « Suivi ».</a:t>
            </a:r>
          </a:p>
          <a:p>
            <a:pPr marL="200027" indent="-200027" defTabSz="685805">
              <a:buClr>
                <a:srgbClr val="00B2CB"/>
              </a:buClr>
              <a:buFont typeface="Cambria Math" panose="02040503050406030204" pitchFamily="18" charset="0"/>
              <a:buChar char="ʘ"/>
            </a:pPr>
            <a:r>
              <a:rPr lang="fr-FR" sz="1200" dirty="0">
                <a:latin typeface="Calibri" panose="020F0502020204030204" pitchFamily="34" charset="0"/>
                <a:cs typeface="Calibri" panose="020F0502020204030204" pitchFamily="34" charset="0"/>
              </a:rPr>
              <a:t>Si opération sur contrat existant: le contrat sera automatiquement mis à jour (mouvement, situation)</a:t>
            </a:r>
          </a:p>
        </p:txBody>
      </p:sp>
      <p:sp>
        <p:nvSpPr>
          <p:cNvPr id="21" name="Espace réservé du texte 1"/>
          <p:cNvSpPr txBox="1">
            <a:spLocks/>
          </p:cNvSpPr>
          <p:nvPr/>
        </p:nvSpPr>
        <p:spPr>
          <a:xfrm>
            <a:off x="238526" y="4355976"/>
            <a:ext cx="6291699" cy="383820"/>
          </a:xfrm>
          <a:prstGeom prst="rect">
            <a:avLst/>
          </a:prstGeom>
        </p:spPr>
        <p:txBody>
          <a:bodyPr vert="horz" lIns="0" tIns="0" rIns="0" bIns="0" rtlCol="0">
            <a:noAutofit/>
          </a:bodyPr>
          <a:lstStyle>
            <a:defPPr marR="0" lvl="0" algn="l" rtl="0">
              <a:lnSpc>
                <a:spcPct val="100000"/>
              </a:lnSpc>
              <a:spcBef>
                <a:spcPts val="0"/>
              </a:spcBef>
              <a:spcAft>
                <a:spcPts val="0"/>
              </a:spcAft>
            </a:defPPr>
            <a:lvl1pPr marL="0" marR="0" lvl="0" indent="0"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lang="fr-FR" sz="1200" b="0" i="1" u="none" strike="noStrike" kern="1200" cap="none" baseline="0" dirty="0">
                <a:solidFill>
                  <a:schemeClr val="accent2">
                    <a:lumMod val="75000"/>
                  </a:schemeClr>
                </a:solidFill>
                <a:latin typeface="Arial" panose="020B0604020202020204" pitchFamily="34" charset="0"/>
                <a:ea typeface="+mn-ea"/>
                <a:cs typeface="Arial" panose="020B0604020202020204" pitchFamily="34" charset="0"/>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t>Agrégation manuelle</a:t>
            </a:r>
          </a:p>
          <a:p>
            <a:endParaRPr lang="fr-FR" dirty="0" smtClean="0"/>
          </a:p>
          <a:p>
            <a:endParaRPr lang="fr-FR" dirty="0"/>
          </a:p>
        </p:txBody>
      </p:sp>
      <p:sp>
        <p:nvSpPr>
          <p:cNvPr id="17" name="Rectangle 16"/>
          <p:cNvSpPr/>
          <p:nvPr/>
        </p:nvSpPr>
        <p:spPr>
          <a:xfrm>
            <a:off x="238525" y="4523559"/>
            <a:ext cx="3982563" cy="1015663"/>
          </a:xfrm>
          <a:prstGeom prst="rect">
            <a:avLst/>
          </a:prstGeom>
        </p:spPr>
        <p:txBody>
          <a:bodyPr wrap="square">
            <a:spAutoFit/>
          </a:bodyPr>
          <a:lstStyle/>
          <a:p>
            <a:pPr marL="200027" indent="-200027" defTabSz="685805">
              <a:buClr>
                <a:srgbClr val="00B2CB"/>
              </a:buClr>
              <a:buFont typeface="Cambria Math" panose="02040503050406030204" pitchFamily="18" charset="0"/>
              <a:buChar char="ʘ"/>
            </a:pPr>
            <a:r>
              <a:rPr lang="fr-FR" sz="1200" dirty="0">
                <a:latin typeface="Calibri" panose="020F0502020204030204" pitchFamily="34" charset="0"/>
                <a:cs typeface="Calibri" panose="020F0502020204030204" pitchFamily="34" charset="0"/>
              </a:rPr>
              <a:t>Lorsqu’un nouveau contrat est recommandé dans un projet ou qu’un mouvement est réalisé sur un contrat renseigné dans O2S manuellement une </a:t>
            </a:r>
            <a:r>
              <a:rPr lang="fr-FR" sz="1200" u="sng" dirty="0">
                <a:latin typeface="Calibri" panose="020F0502020204030204" pitchFamily="34" charset="0"/>
                <a:cs typeface="Calibri" panose="020F0502020204030204" pitchFamily="34" charset="0"/>
              </a:rPr>
              <a:t>alerte technique « mouvement en attente »</a:t>
            </a:r>
            <a:r>
              <a:rPr lang="fr-FR" sz="1200" dirty="0">
                <a:latin typeface="Calibri" panose="020F0502020204030204" pitchFamily="34" charset="0"/>
                <a:cs typeface="Calibri" panose="020F0502020204030204" pitchFamily="34" charset="0"/>
              </a:rPr>
              <a:t> est </a:t>
            </a:r>
            <a:r>
              <a:rPr lang="fr-FR" sz="1200" dirty="0" smtClean="0">
                <a:latin typeface="Calibri" panose="020F0502020204030204" pitchFamily="34" charset="0"/>
                <a:cs typeface="Calibri" panose="020F0502020204030204" pitchFamily="34" charset="0"/>
              </a:rPr>
              <a:t>générée</a:t>
            </a:r>
          </a:p>
          <a:p>
            <a:pPr marL="200027" indent="-200027" defTabSz="685805">
              <a:buClr>
                <a:srgbClr val="00B2CB"/>
              </a:buClr>
              <a:buFont typeface="Cambria Math" panose="02040503050406030204" pitchFamily="18" charset="0"/>
              <a:buChar char="ʘ"/>
            </a:pPr>
            <a:endParaRPr lang="fr-FR" sz="1200" dirty="0">
              <a:latin typeface="Calibri" panose="020F0502020204030204" pitchFamily="34" charset="0"/>
              <a:cs typeface="Calibri" panose="020F0502020204030204" pitchFamily="34" charset="0"/>
            </a:endParaRPr>
          </a:p>
        </p:txBody>
      </p:sp>
      <p:pic>
        <p:nvPicPr>
          <p:cNvPr id="28" name="Image 27"/>
          <p:cNvPicPr>
            <a:picLocks noChangeAspect="1"/>
          </p:cNvPicPr>
          <p:nvPr/>
        </p:nvPicPr>
        <p:blipFill>
          <a:blip r:embed="rId2"/>
          <a:stretch>
            <a:fillRect/>
          </a:stretch>
        </p:blipFill>
        <p:spPr>
          <a:xfrm>
            <a:off x="238525" y="6530251"/>
            <a:ext cx="6457139" cy="2056307"/>
          </a:xfrm>
          <a:prstGeom prst="rect">
            <a:avLst/>
          </a:prstGeom>
        </p:spPr>
      </p:pic>
      <p:sp>
        <p:nvSpPr>
          <p:cNvPr id="30" name="Rectangle 29"/>
          <p:cNvSpPr/>
          <p:nvPr/>
        </p:nvSpPr>
        <p:spPr>
          <a:xfrm>
            <a:off x="281898" y="7890234"/>
            <a:ext cx="216000" cy="7142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3" name="Rectangle 32"/>
          <p:cNvSpPr/>
          <p:nvPr/>
        </p:nvSpPr>
        <p:spPr>
          <a:xfrm>
            <a:off x="238524" y="6575800"/>
            <a:ext cx="598187" cy="2595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48" name="Image 2047"/>
          <p:cNvPicPr>
            <a:picLocks noChangeAspect="1"/>
          </p:cNvPicPr>
          <p:nvPr/>
        </p:nvPicPr>
        <p:blipFill>
          <a:blip r:embed="rId3"/>
          <a:stretch>
            <a:fillRect/>
          </a:stretch>
        </p:blipFill>
        <p:spPr>
          <a:xfrm>
            <a:off x="238524" y="5378123"/>
            <a:ext cx="6457140" cy="1067473"/>
          </a:xfrm>
          <a:prstGeom prst="rect">
            <a:avLst/>
          </a:prstGeom>
        </p:spPr>
      </p:pic>
      <p:sp>
        <p:nvSpPr>
          <p:cNvPr id="35" name="Rectangle 34"/>
          <p:cNvSpPr/>
          <p:nvPr/>
        </p:nvSpPr>
        <p:spPr>
          <a:xfrm>
            <a:off x="4077072" y="5447943"/>
            <a:ext cx="864096" cy="4309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Rectangle 35"/>
          <p:cNvSpPr/>
          <p:nvPr/>
        </p:nvSpPr>
        <p:spPr>
          <a:xfrm>
            <a:off x="5891049" y="5349565"/>
            <a:ext cx="804615" cy="24769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7" name="Légende encadrée avec une bordure 1 36"/>
          <p:cNvSpPr/>
          <p:nvPr/>
        </p:nvSpPr>
        <p:spPr>
          <a:xfrm>
            <a:off x="1221695" y="7550085"/>
            <a:ext cx="2088232" cy="295283"/>
          </a:xfrm>
          <a:prstGeom prst="accentBorderCallout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ysClr val="windowText" lastClr="000000"/>
                </a:solidFill>
              </a:rPr>
              <a:t>Cliquer sur le compte à modifier</a:t>
            </a:r>
            <a:endParaRPr lang="fr-FR" sz="800" dirty="0">
              <a:solidFill>
                <a:sysClr val="windowText" lastClr="000000"/>
              </a:solidFill>
            </a:endParaRPr>
          </a:p>
        </p:txBody>
      </p:sp>
      <p:pic>
        <p:nvPicPr>
          <p:cNvPr id="16" name="Image 15"/>
          <p:cNvPicPr/>
          <p:nvPr/>
        </p:nvPicPr>
        <p:blipFill>
          <a:blip r:embed="rId4"/>
          <a:stretch>
            <a:fillRect/>
          </a:stretch>
        </p:blipFill>
        <p:spPr>
          <a:xfrm>
            <a:off x="4221088" y="4595263"/>
            <a:ext cx="2301972" cy="69681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071923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Etape </a:t>
            </a:r>
            <a:r>
              <a:rPr lang="fr-FR" dirty="0" smtClean="0"/>
              <a:t>14 </a:t>
            </a:r>
            <a:r>
              <a:rPr lang="fr-FR" dirty="0" smtClean="0"/>
              <a:t>: Gestion des mouvements en attente</a:t>
            </a:r>
            <a:endParaRPr lang="fr-FR" dirty="0"/>
          </a:p>
        </p:txBody>
      </p:sp>
      <p:pic>
        <p:nvPicPr>
          <p:cNvPr id="26" name="Image 25"/>
          <p:cNvPicPr>
            <a:picLocks noChangeAspect="1"/>
          </p:cNvPicPr>
          <p:nvPr/>
        </p:nvPicPr>
        <p:blipFill>
          <a:blip r:embed="rId2"/>
          <a:stretch>
            <a:fillRect/>
          </a:stretch>
        </p:blipFill>
        <p:spPr>
          <a:xfrm>
            <a:off x="718762" y="467544"/>
            <a:ext cx="5374533" cy="2677748"/>
          </a:xfrm>
          <a:prstGeom prst="rect">
            <a:avLst/>
          </a:prstGeom>
        </p:spPr>
      </p:pic>
      <p:sp>
        <p:nvSpPr>
          <p:cNvPr id="27" name="Rectangle 26"/>
          <p:cNvSpPr/>
          <p:nvPr/>
        </p:nvSpPr>
        <p:spPr>
          <a:xfrm>
            <a:off x="1700808" y="1835149"/>
            <a:ext cx="1008112" cy="2293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Légende encadrée avec une bordure 1 28"/>
          <p:cNvSpPr/>
          <p:nvPr/>
        </p:nvSpPr>
        <p:spPr>
          <a:xfrm>
            <a:off x="3356991" y="1498795"/>
            <a:ext cx="1584177" cy="336353"/>
          </a:xfrm>
          <a:prstGeom prst="accentBorderCallout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ysClr val="windowText" lastClr="000000"/>
                </a:solidFill>
              </a:rPr>
              <a:t>Basculer le statut de « En attente » à « En cours »</a:t>
            </a:r>
            <a:endParaRPr lang="fr-FR" sz="800" dirty="0">
              <a:solidFill>
                <a:sysClr val="windowText" lastClr="000000"/>
              </a:solidFill>
            </a:endParaRPr>
          </a:p>
        </p:txBody>
      </p:sp>
      <p:sp>
        <p:nvSpPr>
          <p:cNvPr id="30" name="Rectangle 29"/>
          <p:cNvSpPr/>
          <p:nvPr/>
        </p:nvSpPr>
        <p:spPr>
          <a:xfrm>
            <a:off x="1700808" y="2062466"/>
            <a:ext cx="1008112" cy="2047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Légende encadrée avec une bordure 1 30"/>
          <p:cNvSpPr/>
          <p:nvPr/>
        </p:nvSpPr>
        <p:spPr>
          <a:xfrm>
            <a:off x="3356992" y="1907157"/>
            <a:ext cx="1584177" cy="336353"/>
          </a:xfrm>
          <a:prstGeom prst="accentBorderCallout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ysClr val="windowText" lastClr="000000"/>
                </a:solidFill>
              </a:rPr>
              <a:t>Indiquer la date d’ouverture </a:t>
            </a:r>
            <a:endParaRPr lang="fr-FR" sz="800" dirty="0">
              <a:solidFill>
                <a:sysClr val="windowText" lastClr="000000"/>
              </a:solidFill>
            </a:endParaRPr>
          </a:p>
        </p:txBody>
      </p:sp>
      <p:sp>
        <p:nvSpPr>
          <p:cNvPr id="32" name="Rectangle 31"/>
          <p:cNvSpPr/>
          <p:nvPr/>
        </p:nvSpPr>
        <p:spPr>
          <a:xfrm>
            <a:off x="1700808" y="1484602"/>
            <a:ext cx="1023326" cy="22349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3" name="Légende encadrée avec une bordure 1 32"/>
          <p:cNvSpPr/>
          <p:nvPr/>
        </p:nvSpPr>
        <p:spPr>
          <a:xfrm>
            <a:off x="3356991" y="1096696"/>
            <a:ext cx="1584177" cy="336353"/>
          </a:xfrm>
          <a:prstGeom prst="accentBorderCallout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ysClr val="windowText" lastClr="000000"/>
                </a:solidFill>
              </a:rPr>
              <a:t>Indiquer le n° du compte</a:t>
            </a:r>
            <a:endParaRPr lang="fr-FR" sz="800" dirty="0">
              <a:solidFill>
                <a:sysClr val="windowText" lastClr="000000"/>
              </a:solidFill>
            </a:endParaRPr>
          </a:p>
        </p:txBody>
      </p:sp>
      <p:pic>
        <p:nvPicPr>
          <p:cNvPr id="11" name="Image 10"/>
          <p:cNvPicPr>
            <a:picLocks noChangeAspect="1"/>
          </p:cNvPicPr>
          <p:nvPr/>
        </p:nvPicPr>
        <p:blipFill>
          <a:blip r:embed="rId3"/>
          <a:stretch>
            <a:fillRect/>
          </a:stretch>
        </p:blipFill>
        <p:spPr>
          <a:xfrm>
            <a:off x="1471094" y="2984394"/>
            <a:ext cx="2240087" cy="453288"/>
          </a:xfrm>
          <a:prstGeom prst="rect">
            <a:avLst/>
          </a:prstGeom>
          <a:ln w="19050">
            <a:solidFill>
              <a:srgbClr val="FF0000"/>
            </a:solidFill>
          </a:ln>
        </p:spPr>
      </p:pic>
      <p:sp>
        <p:nvSpPr>
          <p:cNvPr id="34" name="Légende encadrée avec une bordure 1 33"/>
          <p:cNvSpPr/>
          <p:nvPr/>
        </p:nvSpPr>
        <p:spPr>
          <a:xfrm>
            <a:off x="4318619" y="2596377"/>
            <a:ext cx="1584177" cy="336353"/>
          </a:xfrm>
          <a:prstGeom prst="accentBorderCallout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ysClr val="windowText" lastClr="000000"/>
                </a:solidFill>
              </a:rPr>
              <a:t>Décocher les deux cases</a:t>
            </a:r>
            <a:endParaRPr lang="fr-FR" sz="800" dirty="0">
              <a:solidFill>
                <a:sysClr val="windowText" lastClr="000000"/>
              </a:solidFill>
            </a:endParaRPr>
          </a:p>
        </p:txBody>
      </p:sp>
      <p:sp>
        <p:nvSpPr>
          <p:cNvPr id="36" name="Rectangle 35"/>
          <p:cNvSpPr/>
          <p:nvPr/>
        </p:nvSpPr>
        <p:spPr>
          <a:xfrm>
            <a:off x="796124" y="693911"/>
            <a:ext cx="400628" cy="1771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7" name="Image 36"/>
          <p:cNvPicPr>
            <a:picLocks noChangeAspect="1"/>
          </p:cNvPicPr>
          <p:nvPr/>
        </p:nvPicPr>
        <p:blipFill>
          <a:blip r:embed="rId4"/>
          <a:stretch>
            <a:fillRect/>
          </a:stretch>
        </p:blipFill>
        <p:spPr>
          <a:xfrm>
            <a:off x="710044" y="3639863"/>
            <a:ext cx="5455260" cy="1063911"/>
          </a:xfrm>
          <a:prstGeom prst="rect">
            <a:avLst/>
          </a:prstGeom>
        </p:spPr>
      </p:pic>
      <p:sp>
        <p:nvSpPr>
          <p:cNvPr id="38" name="Rectangle 37"/>
          <p:cNvSpPr/>
          <p:nvPr/>
        </p:nvSpPr>
        <p:spPr>
          <a:xfrm>
            <a:off x="1556792" y="3832733"/>
            <a:ext cx="504000" cy="1771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Rectangle 38"/>
          <p:cNvSpPr/>
          <p:nvPr/>
        </p:nvSpPr>
        <p:spPr>
          <a:xfrm>
            <a:off x="744438" y="4381817"/>
            <a:ext cx="5420866" cy="20511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0" name="Légende encadrée avec une bordure 1 39"/>
          <p:cNvSpPr/>
          <p:nvPr/>
        </p:nvSpPr>
        <p:spPr>
          <a:xfrm>
            <a:off x="5219642" y="3966355"/>
            <a:ext cx="1584177" cy="336353"/>
          </a:xfrm>
          <a:prstGeom prst="accentBorderCallout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ysClr val="windowText" lastClr="000000"/>
                </a:solidFill>
              </a:rPr>
              <a:t>C’est ici que vous traitez le mouvement en attente</a:t>
            </a:r>
            <a:endParaRPr lang="fr-FR" sz="800" dirty="0">
              <a:solidFill>
                <a:sysClr val="windowText" lastClr="000000"/>
              </a:solidFill>
            </a:endParaRPr>
          </a:p>
        </p:txBody>
      </p:sp>
      <p:pic>
        <p:nvPicPr>
          <p:cNvPr id="41" name="Image 40"/>
          <p:cNvPicPr>
            <a:picLocks noChangeAspect="1"/>
          </p:cNvPicPr>
          <p:nvPr/>
        </p:nvPicPr>
        <p:blipFill>
          <a:blip r:embed="rId5"/>
          <a:stretch>
            <a:fillRect/>
          </a:stretch>
        </p:blipFill>
        <p:spPr>
          <a:xfrm>
            <a:off x="718918" y="4905955"/>
            <a:ext cx="5446386" cy="1317310"/>
          </a:xfrm>
          <a:prstGeom prst="rect">
            <a:avLst/>
          </a:prstGeom>
        </p:spPr>
      </p:pic>
      <p:sp>
        <p:nvSpPr>
          <p:cNvPr id="42" name="Rectangle 41"/>
          <p:cNvSpPr/>
          <p:nvPr/>
        </p:nvSpPr>
        <p:spPr>
          <a:xfrm>
            <a:off x="1556792" y="5724128"/>
            <a:ext cx="864096" cy="1440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Légende encadrée avec une bordure 1 42"/>
          <p:cNvSpPr/>
          <p:nvPr/>
        </p:nvSpPr>
        <p:spPr>
          <a:xfrm>
            <a:off x="3248980" y="5436096"/>
            <a:ext cx="2088232" cy="303516"/>
          </a:xfrm>
          <a:prstGeom prst="accentBorderCallout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ysClr val="windowText" lastClr="000000"/>
                </a:solidFill>
              </a:rPr>
              <a:t>C</a:t>
            </a:r>
            <a:r>
              <a:rPr lang="fr-FR" sz="800" dirty="0" smtClean="0">
                <a:solidFill>
                  <a:sysClr val="windowText" lastClr="000000"/>
                </a:solidFill>
              </a:rPr>
              <a:t>hanger </a:t>
            </a:r>
            <a:r>
              <a:rPr lang="fr-FR" sz="800" dirty="0">
                <a:solidFill>
                  <a:sysClr val="windowText" lastClr="000000"/>
                </a:solidFill>
              </a:rPr>
              <a:t>le statut de « En attente » à « Validé par le dépositaire », puis OK </a:t>
            </a:r>
          </a:p>
        </p:txBody>
      </p:sp>
      <p:sp>
        <p:nvSpPr>
          <p:cNvPr id="44" name="Rectangle 43"/>
          <p:cNvSpPr/>
          <p:nvPr/>
        </p:nvSpPr>
        <p:spPr>
          <a:xfrm>
            <a:off x="1556792" y="5563495"/>
            <a:ext cx="864096" cy="1440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6" name="Image 45"/>
          <p:cNvPicPr>
            <a:picLocks noChangeAspect="1"/>
          </p:cNvPicPr>
          <p:nvPr/>
        </p:nvPicPr>
        <p:blipFill>
          <a:blip r:embed="rId6"/>
          <a:stretch>
            <a:fillRect/>
          </a:stretch>
        </p:blipFill>
        <p:spPr>
          <a:xfrm>
            <a:off x="744438" y="6582645"/>
            <a:ext cx="5586987" cy="1295291"/>
          </a:xfrm>
          <a:prstGeom prst="rect">
            <a:avLst/>
          </a:prstGeom>
        </p:spPr>
      </p:pic>
      <p:sp>
        <p:nvSpPr>
          <p:cNvPr id="47" name="Rectangle 46"/>
          <p:cNvSpPr/>
          <p:nvPr/>
        </p:nvSpPr>
        <p:spPr>
          <a:xfrm>
            <a:off x="2591137" y="6784724"/>
            <a:ext cx="504000" cy="1771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8" name="Légende encadrée avec une bordure 1 47"/>
          <p:cNvSpPr/>
          <p:nvPr/>
        </p:nvSpPr>
        <p:spPr>
          <a:xfrm>
            <a:off x="4318619" y="6441032"/>
            <a:ext cx="2241806" cy="624748"/>
          </a:xfrm>
          <a:prstGeom prst="accentBorderCallout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ysClr val="windowText" lastClr="000000"/>
                </a:solidFill>
              </a:rPr>
              <a:t>C</a:t>
            </a:r>
            <a:r>
              <a:rPr lang="fr-FR" sz="800" dirty="0" smtClean="0">
                <a:solidFill>
                  <a:sysClr val="windowText" lastClr="000000"/>
                </a:solidFill>
              </a:rPr>
              <a:t>réer </a:t>
            </a:r>
            <a:r>
              <a:rPr lang="fr-FR" sz="800" dirty="0">
                <a:solidFill>
                  <a:sysClr val="windowText" lastClr="000000"/>
                </a:solidFill>
              </a:rPr>
              <a:t>une situation à la date du mouvement correspondant à l’allocation </a:t>
            </a:r>
            <a:r>
              <a:rPr lang="fr-FR" sz="800" dirty="0" smtClean="0">
                <a:solidFill>
                  <a:sysClr val="windowText" lastClr="000000"/>
                </a:solidFill>
              </a:rPr>
              <a:t>retenue : portefeuille modèle «  créer à partir de » ou choix libre « ajouter »</a:t>
            </a:r>
            <a:endParaRPr lang="fr-FR" sz="800" dirty="0">
              <a:solidFill>
                <a:sysClr val="windowText" lastClr="000000"/>
              </a:solidFill>
            </a:endParaRPr>
          </a:p>
        </p:txBody>
      </p:sp>
      <p:sp>
        <p:nvSpPr>
          <p:cNvPr id="49" name="Rectangle 48"/>
          <p:cNvSpPr/>
          <p:nvPr/>
        </p:nvSpPr>
        <p:spPr>
          <a:xfrm>
            <a:off x="3319068" y="7164288"/>
            <a:ext cx="685996" cy="1665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0" name="Rectangle 49"/>
          <p:cNvSpPr/>
          <p:nvPr/>
        </p:nvSpPr>
        <p:spPr>
          <a:xfrm>
            <a:off x="4334054" y="7164288"/>
            <a:ext cx="685996" cy="1665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3347653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Etape </a:t>
            </a:r>
            <a:r>
              <a:rPr lang="fr-FR" dirty="0" smtClean="0"/>
              <a:t>14 </a:t>
            </a:r>
            <a:r>
              <a:rPr lang="fr-FR" dirty="0"/>
              <a:t>: Gestion des mouvements en attente</a:t>
            </a:r>
          </a:p>
        </p:txBody>
      </p:sp>
      <p:pic>
        <p:nvPicPr>
          <p:cNvPr id="6" name="Image 5"/>
          <p:cNvPicPr>
            <a:picLocks noChangeAspect="1"/>
          </p:cNvPicPr>
          <p:nvPr/>
        </p:nvPicPr>
        <p:blipFill>
          <a:blip r:embed="rId2"/>
          <a:stretch>
            <a:fillRect/>
          </a:stretch>
        </p:blipFill>
        <p:spPr>
          <a:xfrm>
            <a:off x="714819" y="1907704"/>
            <a:ext cx="3865282" cy="1413655"/>
          </a:xfrm>
          <a:prstGeom prst="rect">
            <a:avLst/>
          </a:prstGeom>
        </p:spPr>
      </p:pic>
      <p:sp>
        <p:nvSpPr>
          <p:cNvPr id="7" name="Rectangle 6"/>
          <p:cNvSpPr/>
          <p:nvPr/>
        </p:nvSpPr>
        <p:spPr>
          <a:xfrm>
            <a:off x="331910" y="3349605"/>
            <a:ext cx="6404196" cy="646331"/>
          </a:xfrm>
          <a:prstGeom prst="rect">
            <a:avLst/>
          </a:prstGeom>
        </p:spPr>
        <p:txBody>
          <a:bodyPr wrap="square">
            <a:spAutoFit/>
          </a:bodyPr>
          <a:lstStyle/>
          <a:p>
            <a:pPr marL="406007" lvl="1" indent="-153592" defTabSz="685805">
              <a:buClr>
                <a:srgbClr val="581D74"/>
              </a:buClr>
              <a:buFont typeface="Symbol" panose="05050102010706020507" pitchFamily="18" charset="2"/>
              <a:buChar char="·"/>
            </a:pPr>
            <a:r>
              <a:rPr lang="fr-FR" sz="1100" dirty="0">
                <a:latin typeface="Calibri" panose="020F0502020204030204" pitchFamily="34" charset="0"/>
                <a:cs typeface="Calibri" panose="020F0502020204030204" pitchFamily="34" charset="0"/>
              </a:rPr>
              <a:t>C</a:t>
            </a:r>
            <a:r>
              <a:rPr lang="fr-FR" sz="1100" dirty="0" smtClean="0">
                <a:latin typeface="Calibri" panose="020F0502020204030204" pitchFamily="34" charset="0"/>
                <a:cs typeface="Calibri" panose="020F0502020204030204" pitchFamily="34" charset="0"/>
              </a:rPr>
              <a:t>liquer </a:t>
            </a:r>
            <a:r>
              <a:rPr lang="fr-FR" sz="1100" dirty="0">
                <a:latin typeface="Calibri" panose="020F0502020204030204" pitchFamily="34" charset="0"/>
                <a:cs typeface="Calibri" panose="020F0502020204030204" pitchFamily="34" charset="0"/>
              </a:rPr>
              <a:t>sur « Modifier la recommandation », puis sur le bouton « Suivant » jusqu’à la phase 4 « Validation et Suivi ». </a:t>
            </a:r>
            <a:r>
              <a:rPr lang="fr-FR" sz="1100" dirty="0" smtClean="0">
                <a:latin typeface="Calibri" panose="020F0502020204030204" pitchFamily="34" charset="0"/>
                <a:cs typeface="Calibri" panose="020F0502020204030204" pitchFamily="34" charset="0"/>
              </a:rPr>
              <a:t>modifier </a:t>
            </a:r>
            <a:r>
              <a:rPr lang="fr-FR" sz="1100" dirty="0">
                <a:latin typeface="Calibri" panose="020F0502020204030204" pitchFamily="34" charset="0"/>
                <a:cs typeface="Calibri" panose="020F0502020204030204" pitchFamily="34" charset="0"/>
              </a:rPr>
              <a:t>le statut du contrat de « Non validé » (statut par défaut) à « Traité ». </a:t>
            </a:r>
          </a:p>
          <a:p>
            <a:endParaRPr lang="fr-FR" dirty="0"/>
          </a:p>
        </p:txBody>
      </p:sp>
      <p:pic>
        <p:nvPicPr>
          <p:cNvPr id="8" name="Image 7"/>
          <p:cNvPicPr>
            <a:picLocks noChangeAspect="1"/>
          </p:cNvPicPr>
          <p:nvPr/>
        </p:nvPicPr>
        <p:blipFill rotWithShape="1">
          <a:blip r:embed="rId3"/>
          <a:srcRect l="61701" t="21079" r="12057" b="50118"/>
          <a:stretch/>
        </p:blipFill>
        <p:spPr>
          <a:xfrm>
            <a:off x="714819" y="3833918"/>
            <a:ext cx="3960440" cy="1170130"/>
          </a:xfrm>
          <a:prstGeom prst="rect">
            <a:avLst/>
          </a:prstGeom>
          <a:ln>
            <a:solidFill>
              <a:schemeClr val="tx1"/>
            </a:solidFill>
          </a:ln>
        </p:spPr>
      </p:pic>
      <p:sp>
        <p:nvSpPr>
          <p:cNvPr id="9" name="Rectangle à coins arrondis 8"/>
          <p:cNvSpPr/>
          <p:nvPr/>
        </p:nvSpPr>
        <p:spPr>
          <a:xfrm>
            <a:off x="116632" y="1043608"/>
            <a:ext cx="6619474" cy="5976664"/>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0" name="Image 9"/>
          <p:cNvPicPr>
            <a:picLocks noChangeAspect="1"/>
          </p:cNvPicPr>
          <p:nvPr/>
        </p:nvPicPr>
        <p:blipFill>
          <a:blip r:embed="rId4"/>
          <a:stretch>
            <a:fillRect/>
          </a:stretch>
        </p:blipFill>
        <p:spPr>
          <a:xfrm>
            <a:off x="1124744" y="1717923"/>
            <a:ext cx="190500" cy="209550"/>
          </a:xfrm>
          <a:prstGeom prst="rect">
            <a:avLst/>
          </a:prstGeom>
        </p:spPr>
      </p:pic>
      <p:sp>
        <p:nvSpPr>
          <p:cNvPr id="11" name="Rectangle 10"/>
          <p:cNvSpPr/>
          <p:nvPr/>
        </p:nvSpPr>
        <p:spPr>
          <a:xfrm>
            <a:off x="384960" y="1187624"/>
            <a:ext cx="5458916" cy="769441"/>
          </a:xfrm>
          <a:prstGeom prst="rect">
            <a:avLst/>
          </a:prstGeom>
        </p:spPr>
        <p:txBody>
          <a:bodyPr wrap="square">
            <a:spAutoFit/>
          </a:bodyPr>
          <a:lstStyle/>
          <a:p>
            <a:pPr marL="200027" indent="-200027" defTabSz="685805">
              <a:buClr>
                <a:srgbClr val="00B2CB"/>
              </a:buClr>
              <a:buFont typeface="Cambria Math" panose="02040503050406030204" pitchFamily="18" charset="0"/>
              <a:buChar char="ʘ"/>
            </a:pPr>
            <a:r>
              <a:rPr lang="fr-FR" sz="1100" dirty="0">
                <a:latin typeface="Calibri" panose="020F0502020204030204" pitchFamily="34" charset="0"/>
                <a:cs typeface="Calibri" panose="020F0502020204030204" pitchFamily="34" charset="0"/>
              </a:rPr>
              <a:t>Si vous n’avez pas de mouvements en attente, il faut </a:t>
            </a:r>
            <a:r>
              <a:rPr lang="fr-FR" sz="1100" dirty="0" smtClean="0">
                <a:latin typeface="Calibri" panose="020F0502020204030204" pitchFamily="34" charset="0"/>
                <a:cs typeface="Calibri" panose="020F0502020204030204" pitchFamily="34" charset="0"/>
              </a:rPr>
              <a:t>le </a:t>
            </a:r>
            <a:r>
              <a:rPr lang="fr-FR" sz="1100" dirty="0">
                <a:latin typeface="Calibri" panose="020F0502020204030204" pitchFamily="34" charset="0"/>
                <a:cs typeface="Calibri" panose="020F0502020204030204" pitchFamily="34" charset="0"/>
              </a:rPr>
              <a:t>générer :</a:t>
            </a:r>
          </a:p>
          <a:p>
            <a:pPr marL="406007" lvl="1" indent="-153592" defTabSz="685805">
              <a:buClr>
                <a:srgbClr val="581D74"/>
              </a:buClr>
              <a:buFont typeface="Symbol" panose="05050102010706020507" pitchFamily="18" charset="2"/>
              <a:buChar char="·"/>
            </a:pPr>
            <a:r>
              <a:rPr lang="fr-FR" sz="1100" dirty="0">
                <a:latin typeface="Calibri" panose="020F0502020204030204" pitchFamily="34" charset="0"/>
                <a:cs typeface="Calibri" panose="020F0502020204030204" pitchFamily="34" charset="0"/>
              </a:rPr>
              <a:t>Passer préalablement le Projet en statut « Suivi » et vous enregistrez</a:t>
            </a:r>
          </a:p>
          <a:p>
            <a:pPr marL="406007" lvl="1" indent="-153592" defTabSz="685805">
              <a:buClr>
                <a:srgbClr val="581D74"/>
              </a:buClr>
              <a:buFont typeface="Symbol" panose="05050102010706020507" pitchFamily="18" charset="2"/>
              <a:buChar char="·"/>
            </a:pPr>
            <a:r>
              <a:rPr lang="fr-FR" sz="1100" dirty="0">
                <a:latin typeface="Calibri" panose="020F0502020204030204" pitchFamily="34" charset="0"/>
                <a:cs typeface="Calibri" panose="020F0502020204030204" pitchFamily="34" charset="0"/>
              </a:rPr>
              <a:t>Aller dans la partie « Comptes » du projet et sélectionner la ligne du contrat et cliquez </a:t>
            </a:r>
            <a:r>
              <a:rPr lang="fr-FR" sz="1100" dirty="0" smtClean="0">
                <a:latin typeface="Calibri" panose="020F0502020204030204" pitchFamily="34" charset="0"/>
                <a:cs typeface="Calibri" panose="020F0502020204030204" pitchFamily="34" charset="0"/>
              </a:rPr>
              <a:t>sur</a:t>
            </a:r>
            <a:endParaRPr lang="fr-FR" sz="1100" dirty="0">
              <a:latin typeface="Calibri" panose="020F0502020204030204" pitchFamily="34" charset="0"/>
              <a:cs typeface="Calibri" panose="020F0502020204030204" pitchFamily="34" charset="0"/>
            </a:endParaRPr>
          </a:p>
        </p:txBody>
      </p:sp>
      <p:sp>
        <p:nvSpPr>
          <p:cNvPr id="2" name="Rectangle 1"/>
          <p:cNvSpPr/>
          <p:nvPr/>
        </p:nvSpPr>
        <p:spPr>
          <a:xfrm>
            <a:off x="384960" y="5149225"/>
            <a:ext cx="6428416" cy="430887"/>
          </a:xfrm>
          <a:prstGeom prst="rect">
            <a:avLst/>
          </a:prstGeom>
        </p:spPr>
        <p:txBody>
          <a:bodyPr wrap="square">
            <a:spAutoFit/>
          </a:bodyPr>
          <a:lstStyle/>
          <a:p>
            <a:pPr marL="200027" indent="-200027" defTabSz="685805">
              <a:buClr>
                <a:srgbClr val="00B2CB"/>
              </a:buClr>
              <a:buFont typeface="Cambria Math" panose="02040503050406030204" pitchFamily="18" charset="0"/>
              <a:buChar char="ʘ"/>
            </a:pPr>
            <a:r>
              <a:rPr lang="fr-FR" sz="1100" dirty="0">
                <a:latin typeface="Calibri" panose="020F0502020204030204" pitchFamily="34" charset="0"/>
                <a:cs typeface="Calibri" panose="020F0502020204030204" pitchFamily="34" charset="0"/>
              </a:rPr>
              <a:t>Si vous </a:t>
            </a:r>
            <a:r>
              <a:rPr lang="fr-FR" sz="1100" dirty="0" smtClean="0">
                <a:latin typeface="Calibri" panose="020F0502020204030204" pitchFamily="34" charset="0"/>
                <a:cs typeface="Calibri" panose="020F0502020204030204" pitchFamily="34" charset="0"/>
              </a:rPr>
              <a:t>n’arrivez pas à modifier le statut du compte, il s’agit du profil habilité que votre administrateur vous a octroyé:</a:t>
            </a:r>
            <a:endParaRPr lang="fr-FR" sz="1100" dirty="0">
              <a:latin typeface="Calibri" panose="020F0502020204030204" pitchFamily="34" charset="0"/>
              <a:cs typeface="Calibri" panose="020F0502020204030204" pitchFamily="34" charset="0"/>
            </a:endParaRPr>
          </a:p>
        </p:txBody>
      </p:sp>
      <p:pic>
        <p:nvPicPr>
          <p:cNvPr id="13" name="Image 12"/>
          <p:cNvPicPr>
            <a:picLocks noChangeAspect="1"/>
          </p:cNvPicPr>
          <p:nvPr/>
        </p:nvPicPr>
        <p:blipFill>
          <a:blip r:embed="rId5"/>
          <a:stretch>
            <a:fillRect/>
          </a:stretch>
        </p:blipFill>
        <p:spPr>
          <a:xfrm>
            <a:off x="703176" y="5558946"/>
            <a:ext cx="5446386" cy="1317310"/>
          </a:xfrm>
          <a:prstGeom prst="rect">
            <a:avLst/>
          </a:prstGeom>
        </p:spPr>
      </p:pic>
      <p:sp>
        <p:nvSpPr>
          <p:cNvPr id="12" name="Rectangle 11"/>
          <p:cNvSpPr/>
          <p:nvPr/>
        </p:nvSpPr>
        <p:spPr>
          <a:xfrm>
            <a:off x="1484784" y="6372200"/>
            <a:ext cx="864096" cy="1440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5461479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ctrTitle" idx="4294967295"/>
          </p:nvPr>
        </p:nvSpPr>
        <p:spPr>
          <a:xfrm>
            <a:off x="0" y="3360738"/>
            <a:ext cx="4513263" cy="2062162"/>
          </a:xfrm>
        </p:spPr>
        <p:txBody>
          <a:bodyPr>
            <a:normAutofit fontScale="90000"/>
          </a:bodyPr>
          <a:lstStyle/>
          <a:p>
            <a:pPr lvl="0"/>
            <a:r>
              <a:rPr lang="fr-FR" sz="5175" dirty="0" smtClean="0"/>
              <a:t>Comparatif des contrats</a:t>
            </a:r>
            <a:r>
              <a:rPr lang="fr-FR" dirty="0" smtClean="0"/>
              <a:t/>
            </a:r>
            <a:br>
              <a:rPr lang="fr-FR" dirty="0" smtClean="0"/>
            </a:br>
            <a:r>
              <a:rPr lang="fr-FR" dirty="0" smtClean="0"/>
              <a:t>Paramétrage et procédure</a:t>
            </a:r>
            <a:br>
              <a:rPr lang="fr-FR" dirty="0" smtClean="0"/>
            </a:br>
            <a:r>
              <a:rPr lang="fr-FR" dirty="0" smtClean="0"/>
              <a:t>de complétude du conseil de niveau II (comptes Titres, Assurance Vie et Capitalisation)</a:t>
            </a:r>
            <a:br>
              <a:rPr lang="fr-FR" dirty="0" smtClean="0"/>
            </a:br>
            <a:endParaRPr lang="en" dirty="0"/>
          </a:p>
        </p:txBody>
      </p:sp>
    </p:spTree>
    <p:extLst>
      <p:ext uri="{BB962C8B-B14F-4D97-AF65-F5344CB8AC3E}">
        <p14:creationId xmlns:p14="http://schemas.microsoft.com/office/powerpoint/2010/main" val="1481799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texte 9"/>
          <p:cNvSpPr>
            <a:spLocks noGrp="1"/>
          </p:cNvSpPr>
          <p:nvPr>
            <p:ph type="body" sz="quarter" idx="12"/>
          </p:nvPr>
        </p:nvSpPr>
        <p:spPr>
          <a:xfrm>
            <a:off x="458390" y="683568"/>
            <a:ext cx="6291699" cy="383820"/>
          </a:xfrm>
        </p:spPr>
        <p:txBody>
          <a:bodyPr/>
          <a:lstStyle/>
          <a:p>
            <a:r>
              <a:rPr lang="fr-FR" dirty="0"/>
              <a:t>Sélection des enveloppes à </a:t>
            </a:r>
            <a:r>
              <a:rPr lang="fr-FR" dirty="0" smtClean="0"/>
              <a:t>comparer (uniquement si le catalogue produit est paramétré par l’administrateur) </a:t>
            </a:r>
            <a:endParaRPr lang="fr-FR" dirty="0"/>
          </a:p>
          <a:p>
            <a:endParaRPr lang="fr-FR" dirty="0"/>
          </a:p>
        </p:txBody>
      </p:sp>
      <p:sp>
        <p:nvSpPr>
          <p:cNvPr id="11" name="Espace réservé du contenu 10"/>
          <p:cNvSpPr>
            <a:spLocks noGrp="1"/>
          </p:cNvSpPr>
          <p:nvPr>
            <p:ph sz="quarter" idx="13"/>
          </p:nvPr>
        </p:nvSpPr>
        <p:spPr>
          <a:xfrm>
            <a:off x="458390" y="1043608"/>
            <a:ext cx="6291000" cy="1223412"/>
          </a:xfrm>
        </p:spPr>
        <p:txBody>
          <a:bodyPr>
            <a:spAutoFit/>
          </a:bodyPr>
          <a:lstStyle/>
          <a:p>
            <a:pPr>
              <a:buFont typeface="Symbol" panose="05050102010706020507" pitchFamily="18" charset="2"/>
              <a:buChar char=""/>
            </a:pPr>
            <a:r>
              <a:rPr lang="fr-FR" sz="1050" dirty="0" smtClean="0">
                <a:solidFill>
                  <a:schemeClr val="tx1"/>
                </a:solidFill>
                <a:latin typeface="Calibri" charset="0"/>
                <a:ea typeface="Calibri" charset="0"/>
                <a:cs typeface="Calibri" charset="0"/>
              </a:rPr>
              <a:t>En </a:t>
            </a:r>
            <a:r>
              <a:rPr lang="fr-FR" sz="1050" dirty="0">
                <a:solidFill>
                  <a:schemeClr val="tx1"/>
                </a:solidFill>
                <a:latin typeface="Calibri" charset="0"/>
                <a:ea typeface="Calibri" charset="0"/>
                <a:cs typeface="Calibri" charset="0"/>
              </a:rPr>
              <a:t>tant que distributeur </a:t>
            </a:r>
            <a:r>
              <a:rPr lang="fr-FR" sz="1050" dirty="0" smtClean="0">
                <a:solidFill>
                  <a:schemeClr val="tx1"/>
                </a:solidFill>
                <a:latin typeface="Calibri" charset="0"/>
                <a:ea typeface="Calibri" charset="0"/>
                <a:cs typeface="Calibri" charset="0"/>
              </a:rPr>
              <a:t>d'assurances et pour atteindre le conseil de niveau II exigé pour percevoir des commissions sur la durée, le banquier privé doit choisir parmi 2 ou 3 contrats/enveloppes le contrat plus adapté. Il doit mettre </a:t>
            </a:r>
            <a:r>
              <a:rPr lang="fr-FR" sz="1050" dirty="0">
                <a:solidFill>
                  <a:schemeClr val="tx1"/>
                </a:solidFill>
                <a:latin typeface="Calibri" charset="0"/>
                <a:ea typeface="Calibri" charset="0"/>
                <a:cs typeface="Calibri" charset="0"/>
              </a:rPr>
              <a:t>à disposition </a:t>
            </a:r>
            <a:r>
              <a:rPr lang="fr-FR" sz="1050" dirty="0" smtClean="0">
                <a:solidFill>
                  <a:schemeClr val="tx1"/>
                </a:solidFill>
                <a:latin typeface="Calibri" charset="0"/>
                <a:ea typeface="Calibri" charset="0"/>
                <a:cs typeface="Calibri" charset="0"/>
              </a:rPr>
              <a:t>du client tous </a:t>
            </a:r>
            <a:r>
              <a:rPr lang="fr-FR" sz="1050" dirty="0">
                <a:solidFill>
                  <a:schemeClr val="tx1"/>
                </a:solidFill>
                <a:latin typeface="Calibri" charset="0"/>
                <a:ea typeface="Calibri" charset="0"/>
                <a:cs typeface="Calibri" charset="0"/>
              </a:rPr>
              <a:t>les renseignements utiles sur </a:t>
            </a:r>
            <a:r>
              <a:rPr lang="fr-FR" sz="1050" dirty="0" smtClean="0">
                <a:solidFill>
                  <a:schemeClr val="tx1"/>
                </a:solidFill>
                <a:latin typeface="Calibri" charset="0"/>
                <a:ea typeface="Calibri" charset="0"/>
                <a:cs typeface="Calibri" charset="0"/>
              </a:rPr>
              <a:t>les produits comprenant </a:t>
            </a:r>
            <a:r>
              <a:rPr lang="fr-FR" sz="1050" dirty="0">
                <a:solidFill>
                  <a:schemeClr val="tx1"/>
                </a:solidFill>
                <a:latin typeface="Calibri" charset="0"/>
                <a:ea typeface="Calibri" charset="0"/>
                <a:cs typeface="Calibri" charset="0"/>
              </a:rPr>
              <a:t>les caractéristiques et le marché </a:t>
            </a:r>
            <a:r>
              <a:rPr lang="fr-FR" sz="1050" dirty="0" smtClean="0">
                <a:solidFill>
                  <a:schemeClr val="tx1"/>
                </a:solidFill>
                <a:latin typeface="Calibri" charset="0"/>
                <a:ea typeface="Calibri" charset="0"/>
                <a:cs typeface="Calibri" charset="0"/>
              </a:rPr>
              <a:t>cible associés en les comparant.</a:t>
            </a:r>
            <a:endParaRPr lang="fr-FR" sz="1050" dirty="0">
              <a:solidFill>
                <a:schemeClr val="tx1"/>
              </a:solidFill>
              <a:latin typeface="Calibri" charset="0"/>
              <a:ea typeface="Calibri" charset="0"/>
              <a:cs typeface="Calibri" charset="0"/>
            </a:endParaRPr>
          </a:p>
          <a:p>
            <a:pPr>
              <a:buFont typeface="Symbol" panose="05050102010706020507" pitchFamily="18" charset="2"/>
              <a:buChar char=""/>
            </a:pPr>
            <a:endParaRPr lang="fr-FR" sz="1050" dirty="0">
              <a:solidFill>
                <a:schemeClr val="tx1"/>
              </a:solidFill>
              <a:latin typeface="Calibri" charset="0"/>
              <a:ea typeface="Calibri" charset="0"/>
              <a:cs typeface="Calibri" charset="0"/>
            </a:endParaRPr>
          </a:p>
          <a:p>
            <a:pPr>
              <a:buFont typeface="Symbol" panose="05050102010706020507" pitchFamily="18" charset="2"/>
              <a:buChar char=""/>
            </a:pPr>
            <a:r>
              <a:rPr lang="fr-FR" sz="1050" dirty="0">
                <a:solidFill>
                  <a:schemeClr val="tx1"/>
                </a:solidFill>
                <a:latin typeface="Calibri" charset="0"/>
                <a:ea typeface="Calibri" charset="0"/>
                <a:cs typeface="Calibri" charset="0"/>
              </a:rPr>
              <a:t>Lors de la saisie d’une proposition d’investissement, O2S </a:t>
            </a:r>
            <a:r>
              <a:rPr lang="fr-FR" sz="1050" dirty="0" smtClean="0">
                <a:solidFill>
                  <a:schemeClr val="tx1"/>
                </a:solidFill>
                <a:latin typeface="Calibri" charset="0"/>
                <a:ea typeface="Calibri" charset="0"/>
                <a:cs typeface="Calibri" charset="0"/>
              </a:rPr>
              <a:t>permet </a:t>
            </a:r>
            <a:r>
              <a:rPr lang="fr-FR" sz="1050" dirty="0">
                <a:solidFill>
                  <a:schemeClr val="tx1"/>
                </a:solidFill>
                <a:latin typeface="Calibri" charset="0"/>
                <a:ea typeface="Calibri" charset="0"/>
                <a:cs typeface="Calibri" charset="0"/>
              </a:rPr>
              <a:t>de comparer le produit préconisé avec deux autres </a:t>
            </a:r>
            <a:r>
              <a:rPr lang="fr-FR" sz="1050" dirty="0" smtClean="0">
                <a:solidFill>
                  <a:schemeClr val="tx1"/>
                </a:solidFill>
                <a:latin typeface="Calibri" charset="0"/>
                <a:ea typeface="Calibri" charset="0"/>
                <a:cs typeface="Calibri" charset="0"/>
              </a:rPr>
              <a:t>produits.</a:t>
            </a:r>
            <a:endParaRPr lang="fr-FR" sz="900" dirty="0"/>
          </a:p>
        </p:txBody>
      </p:sp>
      <p:sp>
        <p:nvSpPr>
          <p:cNvPr id="9" name="Titre 8"/>
          <p:cNvSpPr>
            <a:spLocks noGrp="1"/>
          </p:cNvSpPr>
          <p:nvPr>
            <p:ph type="title"/>
          </p:nvPr>
        </p:nvSpPr>
        <p:spPr/>
        <p:txBody>
          <a:bodyPr/>
          <a:lstStyle/>
          <a:p>
            <a:r>
              <a:rPr lang="fr-FR" dirty="0" smtClean="0"/>
              <a:t>Complétude du conseil de niveau II – Comparaison des enveloppes</a:t>
            </a:r>
            <a:endParaRPr lang="fr-FR" dirty="0"/>
          </a:p>
        </p:txBody>
      </p:sp>
      <p:sp>
        <p:nvSpPr>
          <p:cNvPr id="5" name="Titre 3"/>
          <p:cNvSpPr txBox="1">
            <a:spLocks/>
          </p:cNvSpPr>
          <p:nvPr/>
        </p:nvSpPr>
        <p:spPr>
          <a:xfrm>
            <a:off x="-747464" y="2090411"/>
            <a:ext cx="1944216" cy="1155851"/>
          </a:xfrm>
          <a:prstGeom prst="rect">
            <a:avLst/>
          </a:prstGeom>
        </p:spPr>
        <p:txBody>
          <a:bodyPr vert="horz" lIns="0" tIns="45720" rIns="0" bIns="45720" rtlCol="0" anchor="t" anchorCtr="0">
            <a:norm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15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endParaRPr lang="fr-FR" dirty="0"/>
          </a:p>
        </p:txBody>
      </p:sp>
      <p:sp>
        <p:nvSpPr>
          <p:cNvPr id="6" name="Espace réservé du texte 7"/>
          <p:cNvSpPr txBox="1">
            <a:spLocks/>
          </p:cNvSpPr>
          <p:nvPr/>
        </p:nvSpPr>
        <p:spPr>
          <a:xfrm>
            <a:off x="-747464" y="3340673"/>
            <a:ext cx="1943994" cy="1306022"/>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200" b="0" i="1" u="none" strike="noStrike" cap="none" baseline="0">
                <a:solidFill>
                  <a:schemeClr val="accent2">
                    <a:lumMod val="75000"/>
                  </a:schemeClr>
                </a:solidFill>
                <a:latin typeface="+mn-lt"/>
                <a:ea typeface="Arial"/>
                <a:cs typeface="Arial"/>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endParaRPr lang="fr-FR" dirty="0"/>
          </a:p>
        </p:txBody>
      </p:sp>
      <p:sp>
        <p:nvSpPr>
          <p:cNvPr id="7" name="Espace réservé du contenu 1"/>
          <p:cNvSpPr txBox="1">
            <a:spLocks/>
          </p:cNvSpPr>
          <p:nvPr/>
        </p:nvSpPr>
        <p:spPr>
          <a:xfrm>
            <a:off x="1807716" y="2054060"/>
            <a:ext cx="6337300" cy="4213225"/>
          </a:xfrm>
          <a:prstGeom prst="rect">
            <a:avLst/>
          </a:prstGeom>
        </p:spPr>
        <p:txBody>
          <a:bodyPr vert="horz" lIns="91440" tIns="45720" rIns="91440" bIns="45720" rtlCol="0">
            <a:normAutofit/>
          </a:bodyPr>
          <a:lstStyle>
            <a:defPPr marR="0" lvl="0" algn="l" rtl="0">
              <a:lnSpc>
                <a:spcPct val="100000"/>
              </a:lnSpc>
              <a:spcBef>
                <a:spcPts val="0"/>
              </a:spcBef>
              <a:spcAft>
                <a:spcPts val="0"/>
              </a:spcAft>
            </a:defPPr>
            <a:lvl1pPr marL="200027" marR="0" lvl="0" indent="-200027" algn="l" rtl="0" eaLnBrk="1" hangingPunct="1">
              <a:lnSpc>
                <a:spcPct val="100000"/>
              </a:lnSpc>
              <a:spcBef>
                <a:spcPts val="0"/>
              </a:spcBef>
              <a:spcAft>
                <a:spcPts val="0"/>
              </a:spcAft>
              <a:buClr>
                <a:schemeClr val="accent6"/>
              </a:buClr>
              <a:buFont typeface="Cambria Math" panose="02040503050406030204" pitchFamily="18" charset="0"/>
              <a:buChar char="ʘ"/>
              <a:defRPr sz="1500" b="0" i="0" u="none" strike="noStrike" cap="none">
                <a:solidFill>
                  <a:srgbClr val="000000"/>
                </a:solidFill>
                <a:latin typeface="+mn-lt"/>
                <a:ea typeface="Arial"/>
                <a:cs typeface="Arial"/>
                <a:sym typeface="Arial"/>
              </a:defRPr>
            </a:lvl1pPr>
            <a:lvl2pPr marL="406007" marR="0" lvl="1" indent="-153592" algn="l" rtl="0" eaLnBrk="1" hangingPunct="1">
              <a:lnSpc>
                <a:spcPct val="100000"/>
              </a:lnSpc>
              <a:spcBef>
                <a:spcPts val="0"/>
              </a:spcBef>
              <a:spcAft>
                <a:spcPts val="0"/>
              </a:spcAft>
              <a:buClr>
                <a:schemeClr val="accent1"/>
              </a:buClr>
              <a:buFont typeface="Symbol" panose="05050102010706020507" pitchFamily="18" charset="2"/>
              <a:buChar char="·"/>
              <a:defRPr sz="1351" b="0" i="0" u="none" strike="noStrike" cap="none">
                <a:solidFill>
                  <a:srgbClr val="000000"/>
                </a:solidFill>
                <a:latin typeface="+mn-lt"/>
                <a:ea typeface="Arial"/>
                <a:cs typeface="Arial"/>
                <a:sym typeface="Arial"/>
              </a:defRPr>
            </a:lvl2pPr>
            <a:lvl3pPr marL="606032" marR="0" lvl="2" indent="-148829" algn="l" rtl="0" eaLnBrk="1" hangingPunct="1">
              <a:lnSpc>
                <a:spcPct val="100000"/>
              </a:lnSpc>
              <a:spcBef>
                <a:spcPts val="0"/>
              </a:spcBef>
              <a:spcAft>
                <a:spcPts val="0"/>
              </a:spcAft>
              <a:buClr>
                <a:schemeClr val="accent4"/>
              </a:buClr>
              <a:buFont typeface="Courier New" panose="02070309020205020404" pitchFamily="49" charset="0"/>
              <a:buChar char="o"/>
              <a:defRPr sz="1200" b="0" i="0" u="none" strike="noStrike" cap="none">
                <a:solidFill>
                  <a:srgbClr val="000000"/>
                </a:solidFill>
                <a:latin typeface="+mn-lt"/>
                <a:ea typeface="Arial"/>
                <a:cs typeface="Arial"/>
                <a:sym typeface="Arial"/>
              </a:defRPr>
            </a:lvl3pPr>
            <a:lvl4pPr marL="873925" marR="0" lvl="3" indent="-147638" algn="l" rtl="0" eaLnBrk="1" hangingPunct="1">
              <a:lnSpc>
                <a:spcPct val="100000"/>
              </a:lnSpc>
              <a:spcBef>
                <a:spcPts val="0"/>
              </a:spcBef>
              <a:spcAft>
                <a:spcPts val="0"/>
              </a:spcAft>
              <a:buClr>
                <a:schemeClr val="accent2"/>
              </a:buClr>
              <a:buFont typeface="Arial" panose="020B0604020202020204" pitchFamily="34" charset="0"/>
              <a:buChar char="•"/>
              <a:defRPr sz="1051"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051"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pPr marL="171450" indent="-171450">
              <a:buFont typeface="Arial" panose="020B0604020202020204" pitchFamily="34" charset="0"/>
              <a:buChar char="•"/>
            </a:pPr>
            <a:endParaRPr lang="fr-FR" sz="900" u="sng" dirty="0" smtClean="0"/>
          </a:p>
          <a:p>
            <a:pPr marL="171450" indent="-171450">
              <a:buFont typeface="Arial" panose="020B0604020202020204" pitchFamily="34" charset="0"/>
              <a:buChar char="•"/>
            </a:pPr>
            <a:endParaRPr lang="fr-FR" sz="900" u="sng" dirty="0" smtClean="0"/>
          </a:p>
          <a:p>
            <a:pPr marL="171450" indent="-171450">
              <a:buFont typeface="Arial" panose="020B0604020202020204" pitchFamily="34" charset="0"/>
              <a:buChar char="•"/>
            </a:pPr>
            <a:endParaRPr lang="fr-FR" dirty="0"/>
          </a:p>
        </p:txBody>
      </p:sp>
      <p:pic>
        <p:nvPicPr>
          <p:cNvPr id="8" name="Image 7"/>
          <p:cNvPicPr>
            <a:picLocks noChangeAspect="1"/>
          </p:cNvPicPr>
          <p:nvPr/>
        </p:nvPicPr>
        <p:blipFill>
          <a:blip r:embed="rId2"/>
          <a:stretch>
            <a:fillRect/>
          </a:stretch>
        </p:blipFill>
        <p:spPr>
          <a:xfrm>
            <a:off x="980728" y="2514757"/>
            <a:ext cx="4949128" cy="2381646"/>
          </a:xfrm>
          <a:prstGeom prst="rect">
            <a:avLst/>
          </a:prstGeom>
        </p:spPr>
      </p:pic>
      <p:pic>
        <p:nvPicPr>
          <p:cNvPr id="12" name="Image 11"/>
          <p:cNvPicPr>
            <a:picLocks noChangeAspect="1"/>
          </p:cNvPicPr>
          <p:nvPr/>
        </p:nvPicPr>
        <p:blipFill>
          <a:blip r:embed="rId3"/>
          <a:stretch>
            <a:fillRect/>
          </a:stretch>
        </p:blipFill>
        <p:spPr>
          <a:xfrm>
            <a:off x="1124744" y="6035918"/>
            <a:ext cx="4661096" cy="2495057"/>
          </a:xfrm>
          <a:prstGeom prst="rect">
            <a:avLst/>
          </a:prstGeom>
        </p:spPr>
      </p:pic>
      <p:sp>
        <p:nvSpPr>
          <p:cNvPr id="13" name="Espace réservé du texte 9"/>
          <p:cNvSpPr txBox="1">
            <a:spLocks/>
          </p:cNvSpPr>
          <p:nvPr/>
        </p:nvSpPr>
        <p:spPr>
          <a:xfrm>
            <a:off x="566301" y="5364088"/>
            <a:ext cx="6291699" cy="383820"/>
          </a:xfrm>
          <a:prstGeom prst="rect">
            <a:avLst/>
          </a:prstGeom>
        </p:spPr>
        <p:txBody>
          <a:bodyPr vert="horz" lIns="0" tIns="0" rIns="0" bIns="0" rtlCol="0">
            <a:noAutofit/>
          </a:bodyPr>
          <a:lstStyle>
            <a:defPPr marR="0" lvl="0" algn="l" rtl="0">
              <a:lnSpc>
                <a:spcPct val="100000"/>
              </a:lnSpc>
              <a:spcBef>
                <a:spcPts val="0"/>
              </a:spcBef>
              <a:spcAft>
                <a:spcPts val="0"/>
              </a:spcAft>
            </a:defPPr>
            <a:lvl1pPr marL="0" marR="0" lvl="0" indent="0"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lang="fr-FR" sz="1200" b="0" i="1" u="none" strike="noStrike" kern="1200" cap="none" baseline="0" dirty="0">
                <a:solidFill>
                  <a:schemeClr val="accent2">
                    <a:lumMod val="75000"/>
                  </a:schemeClr>
                </a:solidFill>
                <a:latin typeface="Arial" panose="020B0604020202020204" pitchFamily="34" charset="0"/>
                <a:ea typeface="+mn-ea"/>
                <a:cs typeface="Arial" panose="020B0604020202020204" pitchFamily="34" charset="0"/>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t>Incorporation dans </a:t>
            </a:r>
            <a:r>
              <a:rPr lang="fr-FR" dirty="0"/>
              <a:t>la Synthèse Epargne</a:t>
            </a:r>
          </a:p>
          <a:p>
            <a:endParaRPr lang="fr-FR" dirty="0"/>
          </a:p>
        </p:txBody>
      </p:sp>
      <p:sp>
        <p:nvSpPr>
          <p:cNvPr id="16" name="Rectangle 15"/>
          <p:cNvSpPr/>
          <p:nvPr/>
        </p:nvSpPr>
        <p:spPr>
          <a:xfrm>
            <a:off x="575514" y="5604336"/>
            <a:ext cx="5951318" cy="430887"/>
          </a:xfrm>
          <a:prstGeom prst="rect">
            <a:avLst/>
          </a:prstGeom>
        </p:spPr>
        <p:txBody>
          <a:bodyPr vert="horz" lIns="91440" tIns="45720" rIns="91440" bIns="45720" rtlCol="0">
            <a:spAutoFit/>
          </a:bodyPr>
          <a:lstStyle/>
          <a:p>
            <a:pPr marL="171450" indent="-171450" defTabSz="685805">
              <a:buClr>
                <a:srgbClr val="00B2CB"/>
              </a:buClr>
              <a:buFont typeface="Symbol" panose="05050102010706020507" pitchFamily="18" charset="2"/>
              <a:buChar char=""/>
            </a:pPr>
            <a:r>
              <a:rPr lang="fr-FR" sz="1050" dirty="0">
                <a:solidFill>
                  <a:schemeClr val="tx1"/>
                </a:solidFill>
                <a:latin typeface="Calibri" charset="0"/>
                <a:ea typeface="Calibri" charset="0"/>
                <a:cs typeface="Calibri" charset="0"/>
              </a:rPr>
              <a:t>Au moment d'imprimer </a:t>
            </a:r>
            <a:r>
              <a:rPr lang="fr-FR" sz="1050" dirty="0" smtClean="0">
                <a:solidFill>
                  <a:schemeClr val="tx1"/>
                </a:solidFill>
                <a:latin typeface="Calibri" charset="0"/>
                <a:ea typeface="Calibri" charset="0"/>
                <a:cs typeface="Calibri" charset="0"/>
              </a:rPr>
              <a:t>la déclaration </a:t>
            </a:r>
            <a:r>
              <a:rPr lang="fr-FR" sz="1050" dirty="0">
                <a:solidFill>
                  <a:schemeClr val="tx1"/>
                </a:solidFill>
                <a:latin typeface="Calibri" charset="0"/>
                <a:ea typeface="Calibri" charset="0"/>
                <a:cs typeface="Calibri" charset="0"/>
              </a:rPr>
              <a:t>d'adéquation destiné à </a:t>
            </a:r>
            <a:r>
              <a:rPr lang="fr-FR" sz="1050" dirty="0" smtClean="0">
                <a:solidFill>
                  <a:schemeClr val="tx1"/>
                </a:solidFill>
                <a:latin typeface="Calibri" charset="0"/>
                <a:ea typeface="Calibri" charset="0"/>
                <a:cs typeface="Calibri" charset="0"/>
              </a:rPr>
              <a:t>un client</a:t>
            </a:r>
            <a:r>
              <a:rPr lang="fr-FR" sz="1050" dirty="0">
                <a:solidFill>
                  <a:schemeClr val="tx1"/>
                </a:solidFill>
                <a:latin typeface="Calibri" charset="0"/>
                <a:ea typeface="Calibri" charset="0"/>
                <a:cs typeface="Calibri" charset="0"/>
              </a:rPr>
              <a:t>, </a:t>
            </a:r>
            <a:r>
              <a:rPr lang="fr-FR" sz="1050" dirty="0" smtClean="0">
                <a:solidFill>
                  <a:schemeClr val="tx1"/>
                </a:solidFill>
                <a:latin typeface="Calibri" charset="0"/>
                <a:ea typeface="Calibri" charset="0"/>
                <a:cs typeface="Calibri" charset="0"/>
              </a:rPr>
              <a:t>il est préconisé de faire figurer </a:t>
            </a:r>
            <a:r>
              <a:rPr lang="fr-FR" sz="1050" dirty="0">
                <a:solidFill>
                  <a:schemeClr val="tx1"/>
                </a:solidFill>
                <a:latin typeface="Calibri" charset="0"/>
                <a:ea typeface="Calibri" charset="0"/>
                <a:cs typeface="Calibri" charset="0"/>
              </a:rPr>
              <a:t>la comparaison de produit dans l'édition du rapport </a:t>
            </a:r>
            <a:r>
              <a:rPr lang="fr-FR" sz="1050" dirty="0" smtClean="0">
                <a:solidFill>
                  <a:schemeClr val="tx1"/>
                </a:solidFill>
                <a:latin typeface="Calibri" charset="0"/>
                <a:ea typeface="Calibri" charset="0"/>
                <a:cs typeface="Calibri" charset="0"/>
              </a:rPr>
              <a:t>d’adéquation</a:t>
            </a:r>
            <a:endParaRPr lang="fr-FR" sz="1050" dirty="0">
              <a:solidFill>
                <a:schemeClr val="tx1"/>
              </a:solidFill>
              <a:latin typeface="Calibri" charset="0"/>
              <a:ea typeface="Calibri" charset="0"/>
              <a:cs typeface="Calibri" charset="0"/>
            </a:endParaRPr>
          </a:p>
        </p:txBody>
      </p:sp>
    </p:spTree>
    <p:extLst>
      <p:ext uri="{BB962C8B-B14F-4D97-AF65-F5344CB8AC3E}">
        <p14:creationId xmlns:p14="http://schemas.microsoft.com/office/powerpoint/2010/main" val="8036153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ctrTitle" idx="4294967295"/>
          </p:nvPr>
        </p:nvSpPr>
        <p:spPr>
          <a:xfrm>
            <a:off x="0" y="3360738"/>
            <a:ext cx="4513263" cy="2062162"/>
          </a:xfrm>
        </p:spPr>
        <p:txBody>
          <a:bodyPr>
            <a:normAutofit/>
          </a:bodyPr>
          <a:lstStyle/>
          <a:p>
            <a:pPr lvl="0"/>
            <a:r>
              <a:rPr lang="fr-FR" sz="5175" dirty="0" smtClean="0"/>
              <a:t>Frais Ex-Ante</a:t>
            </a:r>
            <a:r>
              <a:rPr lang="fr-FR" dirty="0" smtClean="0"/>
              <a:t/>
            </a:r>
            <a:br>
              <a:rPr lang="fr-FR" dirty="0" smtClean="0"/>
            </a:br>
            <a:r>
              <a:rPr lang="fr-FR" dirty="0" smtClean="0"/>
              <a:t>Paramétrage et procédure</a:t>
            </a:r>
            <a:br>
              <a:rPr lang="fr-FR" dirty="0" smtClean="0"/>
            </a:br>
            <a:endParaRPr lang="en" dirty="0"/>
          </a:p>
        </p:txBody>
      </p:sp>
    </p:spTree>
    <p:extLst>
      <p:ext uri="{BB962C8B-B14F-4D97-AF65-F5344CB8AC3E}">
        <p14:creationId xmlns:p14="http://schemas.microsoft.com/office/powerpoint/2010/main" val="11655994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a:xfrm>
            <a:off x="515228" y="601600"/>
            <a:ext cx="6291699" cy="383820"/>
          </a:xfrm>
        </p:spPr>
        <p:txBody>
          <a:bodyPr/>
          <a:lstStyle/>
          <a:p>
            <a:r>
              <a:rPr lang="fr-FR" dirty="0"/>
              <a:t>Ajustement possible des frais ex ante (uniquement si le catalogue produit est paramétré par l’administrateur) </a:t>
            </a:r>
          </a:p>
          <a:p>
            <a:endParaRPr lang="fr-FR" dirty="0"/>
          </a:p>
        </p:txBody>
      </p:sp>
      <p:sp>
        <p:nvSpPr>
          <p:cNvPr id="5" name="Titre 4"/>
          <p:cNvSpPr>
            <a:spLocks noGrp="1"/>
          </p:cNvSpPr>
          <p:nvPr>
            <p:ph type="title"/>
          </p:nvPr>
        </p:nvSpPr>
        <p:spPr/>
        <p:txBody>
          <a:bodyPr/>
          <a:lstStyle/>
          <a:p>
            <a:r>
              <a:rPr lang="fr-FR" dirty="0" smtClean="0"/>
              <a:t>Frais Ex-ante</a:t>
            </a:r>
            <a:endParaRPr lang="fr-FR" dirty="0"/>
          </a:p>
        </p:txBody>
      </p:sp>
      <p:pic>
        <p:nvPicPr>
          <p:cNvPr id="2056" name="Image 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934" y="3532385"/>
            <a:ext cx="5617232" cy="1492391"/>
          </a:xfrm>
          <a:prstGeom prst="rect">
            <a:avLst/>
          </a:prstGeom>
          <a:noFill/>
          <a:extLst>
            <a:ext uri="{909E8E84-426E-40DD-AFC4-6F175D3DCCD1}">
              <a14:hiddenFill xmlns:a14="http://schemas.microsoft.com/office/drawing/2010/main">
                <a:solidFill>
                  <a:srgbClr val="FFFFFF"/>
                </a:solidFill>
              </a14:hiddenFill>
            </a:ext>
          </a:extLst>
        </p:spPr>
      </p:pic>
      <p:pic>
        <p:nvPicPr>
          <p:cNvPr id="2050" name="Imag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894" y="6069013"/>
            <a:ext cx="2371006" cy="2448567"/>
          </a:xfrm>
          <a:prstGeom prst="rect">
            <a:avLst/>
          </a:prstGeom>
          <a:noFill/>
          <a:extLst>
            <a:ext uri="{909E8E84-426E-40DD-AFC4-6F175D3DCCD1}">
              <a14:hiddenFill xmlns:a14="http://schemas.microsoft.com/office/drawing/2010/main">
                <a:solidFill>
                  <a:srgbClr val="FFFFFF"/>
                </a:solidFill>
              </a14:hiddenFill>
            </a:ext>
          </a:extLst>
        </p:spPr>
      </p:pic>
      <p:pic>
        <p:nvPicPr>
          <p:cNvPr id="2057" name="Image 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475" y="1864134"/>
            <a:ext cx="5617976" cy="1378511"/>
          </a:xfrm>
          <a:prstGeom prst="rect">
            <a:avLst/>
          </a:prstGeom>
          <a:noFill/>
          <a:extLst>
            <a:ext uri="{909E8E84-426E-40DD-AFC4-6F175D3DCCD1}">
              <a14:hiddenFill xmlns:a14="http://schemas.microsoft.com/office/drawing/2010/main">
                <a:solidFill>
                  <a:srgbClr val="FFFFFF"/>
                </a:solidFill>
              </a14:hiddenFill>
            </a:ext>
          </a:extLst>
        </p:spPr>
      </p:pic>
      <p:pic>
        <p:nvPicPr>
          <p:cNvPr id="2054" name="Image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1020" y="6056784"/>
            <a:ext cx="2434847" cy="252028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10"/>
          <p:cNvSpPr>
            <a:spLocks noChangeArrowheads="1"/>
          </p:cNvSpPr>
          <p:nvPr/>
        </p:nvSpPr>
        <p:spPr bwMode="auto">
          <a:xfrm>
            <a:off x="-53096" y="981479"/>
            <a:ext cx="6647578" cy="630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03079" tIns="152352" rIns="91440" bIns="152352"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457200"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457200"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457200"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45720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45720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45720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45720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171450" indent="-171450" defTabSz="685805" eaLnBrk="1" fontAlgn="auto" latinLnBrk="0" hangingPunct="1">
              <a:spcBef>
                <a:spcPts val="0"/>
              </a:spcBef>
              <a:spcAft>
                <a:spcPts val="0"/>
              </a:spcAft>
              <a:buClr>
                <a:srgbClr val="00B2CB"/>
              </a:buClr>
              <a:buSzTx/>
              <a:buFont typeface="Symbol" panose="05050102010706020507" pitchFamily="18" charset="2"/>
              <a:buChar char=""/>
              <a:tabLst>
                <a:tab pos="457200" algn="l"/>
              </a:tabLst>
            </a:pPr>
            <a:r>
              <a:rPr lang="fr-FR" altLang="fr-FR" sz="1050" dirty="0">
                <a:solidFill>
                  <a:srgbClr val="000000"/>
                </a:solidFill>
                <a:latin typeface="Calibri" panose="020F0502020204030204" pitchFamily="34" charset="0"/>
                <a:cs typeface="Calibri" panose="020F0502020204030204" pitchFamily="34" charset="0"/>
              </a:rPr>
              <a:t>Lors de la conception du projet, le </a:t>
            </a:r>
            <a:r>
              <a:rPr lang="fr-FR" altLang="fr-FR" sz="1050" dirty="0" smtClean="0">
                <a:solidFill>
                  <a:srgbClr val="000000"/>
                </a:solidFill>
                <a:latin typeface="Calibri" panose="020F0502020204030204" pitchFamily="34" charset="0"/>
                <a:cs typeface="Calibri" panose="020F0502020204030204" pitchFamily="34" charset="0"/>
              </a:rPr>
              <a:t>banquier privé peut </a:t>
            </a:r>
            <a:r>
              <a:rPr lang="fr-FR" altLang="fr-FR" sz="1050" dirty="0">
                <a:solidFill>
                  <a:srgbClr val="000000"/>
                </a:solidFill>
                <a:latin typeface="Calibri" panose="020F0502020204030204" pitchFamily="34" charset="0"/>
                <a:cs typeface="Calibri" panose="020F0502020204030204" pitchFamily="34" charset="0"/>
              </a:rPr>
              <a:t>modifier </a:t>
            </a:r>
            <a:r>
              <a:rPr lang="fr-FR" altLang="fr-FR" sz="1050" dirty="0" smtClean="0">
                <a:solidFill>
                  <a:srgbClr val="000000"/>
                </a:solidFill>
                <a:latin typeface="Calibri" panose="020F0502020204030204" pitchFamily="34" charset="0"/>
                <a:cs typeface="Calibri" panose="020F0502020204030204" pitchFamily="34" charset="0"/>
              </a:rPr>
              <a:t>certains frais dans </a:t>
            </a:r>
            <a:r>
              <a:rPr lang="fr-FR" altLang="fr-FR" sz="1050" dirty="0">
                <a:solidFill>
                  <a:srgbClr val="000000"/>
                </a:solidFill>
                <a:latin typeface="Calibri" panose="020F0502020204030204" pitchFamily="34" charset="0"/>
                <a:cs typeface="Calibri" panose="020F0502020204030204" pitchFamily="34" charset="0"/>
              </a:rPr>
              <a:t>les limites qui ont été paramétrées par </a:t>
            </a:r>
            <a:r>
              <a:rPr lang="fr-FR" altLang="fr-FR" sz="1050" dirty="0" smtClean="0">
                <a:solidFill>
                  <a:srgbClr val="000000"/>
                </a:solidFill>
                <a:latin typeface="Calibri" panose="020F0502020204030204" pitchFamily="34" charset="0"/>
                <a:cs typeface="Calibri" panose="020F0502020204030204" pitchFamily="34" charset="0"/>
              </a:rPr>
              <a:t>l’établissement </a:t>
            </a:r>
            <a:r>
              <a:rPr lang="fr-FR" altLang="fr-FR" sz="1050" dirty="0" smtClean="0">
                <a:latin typeface="Calibri" panose="020F0502020204030204" pitchFamily="34" charset="0"/>
                <a:cs typeface="Calibri" panose="020F0502020204030204" pitchFamily="34" charset="0"/>
              </a:rPr>
              <a:t>et/ou indiquées dans le DIC/DICI</a:t>
            </a:r>
            <a:r>
              <a:rPr lang="fr-FR" altLang="fr-FR" sz="1050" dirty="0" smtClean="0">
                <a:solidFill>
                  <a:srgbClr val="FF0000"/>
                </a:solidFill>
                <a:latin typeface="Calibri" panose="020F0502020204030204" pitchFamily="34" charset="0"/>
                <a:cs typeface="Calibri" panose="020F0502020204030204" pitchFamily="34" charset="0"/>
              </a:rPr>
              <a:t>.</a:t>
            </a:r>
            <a:endParaRPr kumimoji="0" lang="fr-FR" altLang="fr-FR" sz="2000" b="0" i="0" u="none" strike="noStrike" cap="none" normalizeH="0" baseline="0" dirty="0" smtClean="0">
              <a:ln>
                <a:noFill/>
              </a:ln>
              <a:solidFill>
                <a:srgbClr val="FF0000"/>
              </a:solidFill>
              <a:effectLst/>
              <a:latin typeface="Calibri" panose="020F0502020204030204" pitchFamily="34" charset="0"/>
              <a:cs typeface="Calibri" panose="020F0502020204030204" pitchFamily="34" charset="0"/>
            </a:endParaRPr>
          </a:p>
        </p:txBody>
      </p:sp>
      <p:sp>
        <p:nvSpPr>
          <p:cNvPr id="9" name="Rectangle 11"/>
          <p:cNvSpPr>
            <a:spLocks noChangeArrowheads="1"/>
          </p:cNvSpPr>
          <p:nvPr/>
        </p:nvSpPr>
        <p:spPr bwMode="auto">
          <a:xfrm>
            <a:off x="240990" y="3042846"/>
            <a:ext cx="3248005" cy="754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457200"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457200"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457200"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45720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45720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45720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45720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fr-FR" altLang="fr-FR" sz="11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r>
            <a:br>
              <a:rPr kumimoji="0" lang="fr-FR" altLang="fr-FR" sz="11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endParaRPr kumimoji="0" lang="fr-FR" altLang="fr-FR" sz="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tab pos="457200" algn="l"/>
              </a:tabLst>
            </a:pPr>
            <a:r>
              <a:rPr kumimoji="0" lang="fr-FR" altLang="fr-FR" sz="1000" b="1" i="0" u="none" strike="noStrike" cap="none" normalizeH="0" baseline="0" dirty="0" smtClean="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Assurance-vie et contrats de capitalisation</a:t>
            </a:r>
            <a:endParaRPr kumimoji="0" lang="fr-FR" altLang="fr-FR" sz="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sp>
        <p:nvSpPr>
          <p:cNvPr id="13" name="Rectangle 13"/>
          <p:cNvSpPr>
            <a:spLocks noChangeArrowheads="1"/>
          </p:cNvSpPr>
          <p:nvPr/>
        </p:nvSpPr>
        <p:spPr bwMode="auto">
          <a:xfrm>
            <a:off x="0" y="4806992"/>
            <a:ext cx="6806927" cy="1277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03079" tIns="152352" rIns="91440" bIns="152352"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171450" lvl="0" indent="-171450" defTabSz="685805" eaLnBrk="1" fontAlgn="auto" hangingPunct="1">
              <a:spcBef>
                <a:spcPts val="0"/>
              </a:spcBef>
              <a:spcAft>
                <a:spcPts val="0"/>
              </a:spcAft>
              <a:buClr>
                <a:srgbClr val="00B2CB"/>
              </a:buClr>
              <a:buFont typeface="Symbol" panose="05050102010706020507" pitchFamily="18" charset="2"/>
              <a:buChar char=""/>
            </a:pPr>
            <a:r>
              <a:rPr lang="fr-FR" altLang="fr-FR" sz="1050" dirty="0">
                <a:solidFill>
                  <a:srgbClr val="000000"/>
                </a:solidFill>
                <a:latin typeface="Calibri" panose="020F0502020204030204" pitchFamily="34" charset="0"/>
                <a:cs typeface="Calibri" panose="020F0502020204030204" pitchFamily="34" charset="0"/>
              </a:rPr>
              <a:t>Lors de l’impression de la proposition d’investissement, le </a:t>
            </a:r>
            <a:r>
              <a:rPr lang="fr-FR" altLang="fr-FR" sz="1050" dirty="0" smtClean="0">
                <a:solidFill>
                  <a:srgbClr val="000000"/>
                </a:solidFill>
                <a:latin typeface="Calibri" panose="020F0502020204030204" pitchFamily="34" charset="0"/>
                <a:cs typeface="Calibri" panose="020F0502020204030204" pitchFamily="34" charset="0"/>
              </a:rPr>
              <a:t>banquier privé doit </a:t>
            </a:r>
            <a:r>
              <a:rPr lang="fr-FR" altLang="fr-FR" sz="1050" dirty="0">
                <a:solidFill>
                  <a:srgbClr val="000000"/>
                </a:solidFill>
                <a:latin typeface="Calibri" panose="020F0502020204030204" pitchFamily="34" charset="0"/>
                <a:cs typeface="Calibri" panose="020F0502020204030204" pitchFamily="34" charset="0"/>
              </a:rPr>
              <a:t>joindre l’intégralité des informations sur les coûts et frais ex ante (cf. ci-dessous).</a:t>
            </a:r>
          </a:p>
          <a:p>
            <a:pPr lvl="0" defTabSz="685805" eaLnBrk="1" fontAlgn="auto" hangingPunct="1">
              <a:spcBef>
                <a:spcPts val="0"/>
              </a:spcBef>
              <a:spcAft>
                <a:spcPts val="0"/>
              </a:spcAft>
              <a:buClr>
                <a:srgbClr val="00B2CB"/>
              </a:buClr>
            </a:pPr>
            <a:endParaRPr lang="fr-FR" altLang="fr-FR" sz="1050" b="1" dirty="0" smtClean="0">
              <a:solidFill>
                <a:srgbClr val="000000"/>
              </a:solidFill>
              <a:latin typeface="Calibri" panose="020F0502020204030204" pitchFamily="34" charset="0"/>
              <a:cs typeface="Calibri" panose="020F0502020204030204" pitchFamily="34" charset="0"/>
            </a:endParaRPr>
          </a:p>
          <a:p>
            <a:pPr lvl="0" defTabSz="685805" eaLnBrk="1" fontAlgn="auto" hangingPunct="1">
              <a:spcBef>
                <a:spcPts val="0"/>
              </a:spcBef>
              <a:spcAft>
                <a:spcPts val="0"/>
              </a:spcAft>
              <a:buClr>
                <a:srgbClr val="00B2CB"/>
              </a:buClr>
            </a:pPr>
            <a:r>
              <a:rPr lang="fr-FR" altLang="fr-FR" sz="1050" b="1" dirty="0" smtClean="0">
                <a:solidFill>
                  <a:srgbClr val="000000"/>
                </a:solidFill>
                <a:latin typeface="Calibri" panose="020F0502020204030204" pitchFamily="34" charset="0"/>
                <a:cs typeface="Calibri" panose="020F0502020204030204" pitchFamily="34" charset="0"/>
              </a:rPr>
              <a:t>P</a:t>
            </a:r>
            <a:r>
              <a:rPr lang="fr-FR" altLang="fr-FR" sz="1050" b="1" dirty="0" smtClean="0" bmk="">
                <a:solidFill>
                  <a:srgbClr val="000000"/>
                </a:solidFill>
                <a:latin typeface="Calibri" panose="020F0502020204030204" pitchFamily="34" charset="0"/>
                <a:cs typeface="Calibri" panose="020F0502020204030204" pitchFamily="34" charset="0"/>
              </a:rPr>
              <a:t>résentation </a:t>
            </a:r>
            <a:r>
              <a:rPr lang="fr-FR" altLang="fr-FR" sz="1050" b="1" dirty="0" bmk="">
                <a:solidFill>
                  <a:srgbClr val="000000"/>
                </a:solidFill>
                <a:latin typeface="Calibri" panose="020F0502020204030204" pitchFamily="34" charset="0"/>
                <a:cs typeface="Calibri" panose="020F0502020204030204" pitchFamily="34" charset="0"/>
              </a:rPr>
              <a:t>de la documentation </a:t>
            </a:r>
            <a:r>
              <a:rPr lang="fr-FR" altLang="fr-FR" sz="1050" b="1" dirty="0" smtClean="0" bmk="">
                <a:solidFill>
                  <a:srgbClr val="000000"/>
                </a:solidFill>
                <a:latin typeface="Calibri" panose="020F0502020204030204" pitchFamily="34" charset="0"/>
                <a:cs typeface="Calibri" panose="020F0502020204030204" pitchFamily="34" charset="0"/>
              </a:rPr>
              <a:t>précontractuelle </a:t>
            </a:r>
            <a:r>
              <a:rPr lang="fr-FR" altLang="fr-FR" sz="1050" b="1" dirty="0" bmk="">
                <a:solidFill>
                  <a:srgbClr val="000000"/>
                </a:solidFill>
                <a:latin typeface="Calibri" panose="020F0502020204030204" pitchFamily="34" charset="0"/>
                <a:cs typeface="Calibri" panose="020F0502020204030204" pitchFamily="34" charset="0"/>
              </a:rPr>
              <a:t>et contractuelle :</a:t>
            </a:r>
            <a:endParaRPr lang="fr-FR" altLang="fr-FR" sz="1050" b="1" dirty="0">
              <a:solidFill>
                <a:srgbClr val="000000"/>
              </a:solidFill>
              <a:latin typeface="Calibri" panose="020F0502020204030204" pitchFamily="34" charset="0"/>
              <a:cs typeface="Calibri" panose="020F0502020204030204" pitchFamily="34" charset="0"/>
            </a:endParaRPr>
          </a:p>
          <a:p>
            <a:pPr marL="171450" lvl="0" indent="-171450" defTabSz="685805" eaLnBrk="1" fontAlgn="auto" hangingPunct="1">
              <a:spcBef>
                <a:spcPts val="0"/>
              </a:spcBef>
              <a:spcAft>
                <a:spcPts val="0"/>
              </a:spcAft>
              <a:buClr>
                <a:srgbClr val="00B2CB"/>
              </a:buClr>
              <a:buFont typeface="Symbol" panose="05050102010706020507" pitchFamily="18" charset="2"/>
              <a:buChar char=""/>
            </a:pPr>
            <a:r>
              <a:rPr lang="fr-FR" altLang="fr-FR" sz="1050" dirty="0">
                <a:solidFill>
                  <a:srgbClr val="000000"/>
                </a:solidFill>
                <a:latin typeface="Calibri" panose="020F0502020204030204" pitchFamily="34" charset="0"/>
                <a:cs typeface="Calibri" panose="020F0502020204030204" pitchFamily="34" charset="0"/>
              </a:rPr>
              <a:t>Lors de l’impression de la proposition d’investissement, le </a:t>
            </a:r>
            <a:r>
              <a:rPr lang="fr-FR" altLang="fr-FR" sz="1050" dirty="0" smtClean="0">
                <a:solidFill>
                  <a:srgbClr val="000000"/>
                </a:solidFill>
                <a:latin typeface="Calibri" panose="020F0502020204030204" pitchFamily="34" charset="0"/>
                <a:cs typeface="Calibri" panose="020F0502020204030204" pitchFamily="34" charset="0"/>
              </a:rPr>
              <a:t>banquier privé doit </a:t>
            </a:r>
            <a:r>
              <a:rPr lang="fr-FR" altLang="fr-FR" sz="1050" dirty="0">
                <a:solidFill>
                  <a:srgbClr val="000000"/>
                </a:solidFill>
                <a:latin typeface="Calibri" panose="020F0502020204030204" pitchFamily="34" charset="0"/>
                <a:cs typeface="Calibri" panose="020F0502020204030204" pitchFamily="34" charset="0"/>
              </a:rPr>
              <a:t>joindre l’ensemble de la </a:t>
            </a:r>
            <a:r>
              <a:rPr lang="fr-FR" altLang="fr-FR" sz="1050" dirty="0" smtClean="0">
                <a:solidFill>
                  <a:srgbClr val="000000"/>
                </a:solidFill>
                <a:latin typeface="Calibri" panose="020F0502020204030204" pitchFamily="34" charset="0"/>
                <a:cs typeface="Calibri" panose="020F0502020204030204" pitchFamily="34" charset="0"/>
              </a:rPr>
              <a:t>documentation précontractuelle et contractuelle (</a:t>
            </a:r>
            <a:r>
              <a:rPr lang="fr-FR" altLang="fr-FR" sz="1050" dirty="0">
                <a:solidFill>
                  <a:srgbClr val="000000"/>
                </a:solidFill>
                <a:latin typeface="Calibri" panose="020F0502020204030204" pitchFamily="34" charset="0"/>
                <a:cs typeface="Calibri" panose="020F0502020204030204" pitchFamily="34" charset="0"/>
              </a:rPr>
              <a:t>DIC/DICI) </a:t>
            </a:r>
            <a:r>
              <a:rPr lang="fr-FR" altLang="fr-FR" sz="1050" dirty="0" smtClean="0">
                <a:solidFill>
                  <a:srgbClr val="000000"/>
                </a:solidFill>
                <a:latin typeface="Calibri" panose="020F0502020204030204" pitchFamily="34" charset="0"/>
                <a:cs typeface="Calibri" panose="020F0502020204030204" pitchFamily="34" charset="0"/>
              </a:rPr>
              <a:t>liée </a:t>
            </a:r>
            <a:r>
              <a:rPr lang="fr-FR" altLang="fr-FR" sz="1050" dirty="0">
                <a:solidFill>
                  <a:srgbClr val="000000"/>
                </a:solidFill>
                <a:latin typeface="Calibri" panose="020F0502020204030204" pitchFamily="34" charset="0"/>
                <a:cs typeface="Calibri" panose="020F0502020204030204" pitchFamily="34" charset="0"/>
              </a:rPr>
              <a:t>au projet. </a:t>
            </a:r>
            <a:endParaRPr kumimoji="0" lang="fr-FR" altLang="fr-FR" sz="1600" b="0" i="0" u="none" strike="noStrike" cap="none" normalizeH="0" baseline="0" dirty="0" smtClean="0">
              <a:ln>
                <a:noFill/>
              </a:ln>
              <a:solidFill>
                <a:schemeClr val="tx1"/>
              </a:solidFill>
              <a:effectLst/>
              <a:latin typeface="Calibri" panose="020F0502020204030204" pitchFamily="34" charset="0"/>
              <a:ea typeface="Verdana" panose="020B0604030504040204" pitchFamily="34" charset="0"/>
              <a:cs typeface="Calibri" panose="020F0502020204030204" pitchFamily="34" charset="0"/>
            </a:endParaRPr>
          </a:p>
        </p:txBody>
      </p:sp>
      <p:sp>
        <p:nvSpPr>
          <p:cNvPr id="15" name="Rectangle 15"/>
          <p:cNvSpPr>
            <a:spLocks noChangeArrowheads="1"/>
          </p:cNvSpPr>
          <p:nvPr/>
        </p:nvSpPr>
        <p:spPr bwMode="auto">
          <a:xfrm>
            <a:off x="609600" y="272097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r>
            <a:br>
              <a:rPr kumimoji="0" lang="fr-FR" altLang="fr-FR" sz="11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endParaRPr kumimoji="0" lang="fr-FR" altLang="fr-FR" sz="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sp>
        <p:nvSpPr>
          <p:cNvPr id="19" name="Rectangle 18"/>
          <p:cNvSpPr/>
          <p:nvPr/>
        </p:nvSpPr>
        <p:spPr>
          <a:xfrm>
            <a:off x="240990" y="1616046"/>
            <a:ext cx="845103" cy="246221"/>
          </a:xfrm>
          <a:prstGeom prst="rect">
            <a:avLst/>
          </a:prstGeom>
        </p:spPr>
        <p:txBody>
          <a:bodyPr wrap="none">
            <a:spAutoFit/>
          </a:bodyPr>
          <a:lstStyle/>
          <a:p>
            <a:pPr lvl="0" eaLnBrk="0" fontAlgn="base" hangingPunct="0">
              <a:spcBef>
                <a:spcPct val="0"/>
              </a:spcBef>
              <a:spcAft>
                <a:spcPct val="0"/>
              </a:spcAft>
              <a:tabLst>
                <a:tab pos="457200" algn="l"/>
              </a:tabLst>
            </a:pPr>
            <a:r>
              <a:rPr lang="fr-FR" altLang="fr-FR" sz="1000" b="1" dirty="0">
                <a:solidFill>
                  <a:schemeClr val="tx1"/>
                </a:solidFill>
                <a:latin typeface="Verdana" panose="020B0604030504040204" pitchFamily="34" charset="0"/>
                <a:ea typeface="Times New Roman" panose="02020603050405020304" pitchFamily="18" charset="0"/>
                <a:cs typeface="Times New Roman" panose="02020603050405020304" pitchFamily="18" charset="0"/>
              </a:rPr>
              <a:t>CTO/PEA</a:t>
            </a:r>
            <a:endParaRPr lang="fr-FR" altLang="fr-FR" sz="400" dirty="0">
              <a:solidFill>
                <a:schemeClr val="tx1"/>
              </a:solidFill>
            </a:endParaRPr>
          </a:p>
        </p:txBody>
      </p:sp>
    </p:spTree>
    <p:extLst>
      <p:ext uri="{BB962C8B-B14F-4D97-AF65-F5344CB8AC3E}">
        <p14:creationId xmlns:p14="http://schemas.microsoft.com/office/powerpoint/2010/main" val="2778353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ctrTitle" idx="4294967295"/>
          </p:nvPr>
        </p:nvSpPr>
        <p:spPr>
          <a:xfrm>
            <a:off x="0" y="3360738"/>
            <a:ext cx="4513263" cy="2062162"/>
          </a:xfrm>
        </p:spPr>
        <p:txBody>
          <a:bodyPr>
            <a:normAutofit/>
          </a:bodyPr>
          <a:lstStyle/>
          <a:p>
            <a:pPr lvl="0"/>
            <a:r>
              <a:rPr lang="fr-FR" sz="5175" dirty="0" smtClean="0"/>
              <a:t>RPA</a:t>
            </a:r>
            <a:r>
              <a:rPr lang="fr-FR" dirty="0" smtClean="0"/>
              <a:t/>
            </a:r>
            <a:br>
              <a:rPr lang="fr-FR" dirty="0" smtClean="0"/>
            </a:br>
            <a:r>
              <a:rPr lang="fr-FR" dirty="0" smtClean="0"/>
              <a:t>(Revue périodique d’Adéquation)</a:t>
            </a:r>
            <a:endParaRPr lang="en" dirty="0"/>
          </a:p>
        </p:txBody>
      </p:sp>
    </p:spTree>
    <p:extLst>
      <p:ext uri="{BB962C8B-B14F-4D97-AF65-F5344CB8AC3E}">
        <p14:creationId xmlns:p14="http://schemas.microsoft.com/office/powerpoint/2010/main" val="25457300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Revue Périodique d’Adéquation</a:t>
            </a:r>
            <a:endParaRPr lang="fr-FR" dirty="0"/>
          </a:p>
        </p:txBody>
      </p:sp>
      <p:sp>
        <p:nvSpPr>
          <p:cNvPr id="4" name="Espace réservé du contenu 3"/>
          <p:cNvSpPr>
            <a:spLocks noGrp="1"/>
          </p:cNvSpPr>
          <p:nvPr>
            <p:ph sz="quarter" idx="13"/>
          </p:nvPr>
        </p:nvSpPr>
        <p:spPr>
          <a:xfrm>
            <a:off x="378431" y="571050"/>
            <a:ext cx="6291000" cy="3808735"/>
          </a:xfrm>
        </p:spPr>
        <p:txBody>
          <a:bodyPr>
            <a:spAutoFit/>
          </a:bodyPr>
          <a:lstStyle/>
          <a:p>
            <a:pPr marL="0" indent="0" algn="just">
              <a:buNone/>
            </a:pPr>
            <a:r>
              <a:rPr lang="fr-FR" sz="1050" dirty="0" smtClean="0">
                <a:latin typeface="Calibri" panose="020F0502020204030204" pitchFamily="34" charset="0"/>
                <a:cs typeface="Calibri" panose="020F0502020204030204" pitchFamily="34" charset="0"/>
              </a:rPr>
              <a:t>L’obligation </a:t>
            </a:r>
            <a:r>
              <a:rPr lang="fr-FR" sz="1050" dirty="0">
                <a:latin typeface="Calibri" panose="020F0502020204030204" pitchFamily="34" charset="0"/>
                <a:cs typeface="Calibri" panose="020F0502020204030204" pitchFamily="34" charset="0"/>
              </a:rPr>
              <a:t>de « suivi dans la durée » du client s’inscrit dans le contexte réglementaire MIF2 / DDA et impose une restitution a minima annuelle au client d’une Revue Périodique d’Adéquation, dès lors que l’établissement a fourni un conseil d’investissement en parcours </a:t>
            </a:r>
            <a:r>
              <a:rPr lang="fr-FR" sz="1050" dirty="0" smtClean="0">
                <a:latin typeface="Calibri" panose="020F0502020204030204" pitchFamily="34" charset="0"/>
                <a:cs typeface="Calibri" panose="020F0502020204030204" pitchFamily="34" charset="0"/>
              </a:rPr>
              <a:t>accompagné </a:t>
            </a:r>
            <a:r>
              <a:rPr lang="fr-FR" sz="1050" dirty="0" smtClean="0">
                <a:solidFill>
                  <a:schemeClr val="tx1"/>
                </a:solidFill>
                <a:latin typeface="Calibri" panose="020F0502020204030204" pitchFamily="34" charset="0"/>
                <a:cs typeface="Calibri" panose="020F0502020204030204" pitchFamily="34" charset="0"/>
              </a:rPr>
              <a:t>avec conseil. </a:t>
            </a:r>
            <a:endParaRPr lang="fr-FR" sz="1050" dirty="0">
              <a:solidFill>
                <a:schemeClr val="tx1"/>
              </a:solidFill>
              <a:latin typeface="Calibri" panose="020F0502020204030204" pitchFamily="34" charset="0"/>
              <a:cs typeface="Calibri" panose="020F0502020204030204" pitchFamily="34" charset="0"/>
            </a:endParaRPr>
          </a:p>
          <a:p>
            <a:pPr marL="0" indent="0" algn="just">
              <a:buNone/>
            </a:pPr>
            <a:endParaRPr lang="fr-FR" sz="1050" dirty="0" smtClean="0">
              <a:latin typeface="Calibri" panose="020F0502020204030204" pitchFamily="34" charset="0"/>
              <a:cs typeface="Calibri" panose="020F0502020204030204" pitchFamily="34" charset="0"/>
            </a:endParaRPr>
          </a:p>
          <a:p>
            <a:pPr marL="0" indent="0" algn="just">
              <a:buNone/>
            </a:pPr>
            <a:r>
              <a:rPr lang="fr-FR" sz="1050" dirty="0" smtClean="0">
                <a:latin typeface="Calibri" panose="020F0502020204030204" pitchFamily="34" charset="0"/>
                <a:cs typeface="Calibri" panose="020F0502020204030204" pitchFamily="34" charset="0"/>
              </a:rPr>
              <a:t>L’objectif </a:t>
            </a:r>
            <a:r>
              <a:rPr lang="fr-FR" sz="1050" dirty="0">
                <a:latin typeface="Calibri" panose="020F0502020204030204" pitchFamily="34" charset="0"/>
                <a:cs typeface="Calibri" panose="020F0502020204030204" pitchFamily="34" charset="0"/>
              </a:rPr>
              <a:t>est de vérifier tout au long de la vie du portefeuille du client, que la composition de ce dernier est en adéquation avec son profil investisseur (connaissances et expérience, profil de risque et situation financière) et ses objectifs, afin d'agir au mieux des intérêts du client au regard des opérations réalisées et des évolutions du marché. </a:t>
            </a:r>
            <a:endParaRPr lang="fr-FR" sz="1050" dirty="0" smtClean="0">
              <a:latin typeface="Calibri" panose="020F0502020204030204" pitchFamily="34" charset="0"/>
              <a:cs typeface="Calibri" panose="020F0502020204030204" pitchFamily="34" charset="0"/>
            </a:endParaRPr>
          </a:p>
          <a:p>
            <a:pPr marL="0" indent="0" algn="just">
              <a:buNone/>
            </a:pPr>
            <a:endParaRPr lang="fr-FR" sz="1050" dirty="0">
              <a:latin typeface="Calibri" panose="020F0502020204030204" pitchFamily="34" charset="0"/>
              <a:cs typeface="Calibri" panose="020F0502020204030204" pitchFamily="34" charset="0"/>
            </a:endParaRPr>
          </a:p>
          <a:p>
            <a:pPr marL="0" indent="0" algn="just">
              <a:buNone/>
            </a:pPr>
            <a:r>
              <a:rPr lang="fr-FR" sz="1050" dirty="0">
                <a:latin typeface="Calibri" panose="020F0502020204030204" pitchFamily="34" charset="0"/>
                <a:cs typeface="Calibri" panose="020F0502020204030204" pitchFamily="34" charset="0"/>
              </a:rPr>
              <a:t>Elle doit être envoyée tous les ans, à la date anniversaire du 1er parcours conseil, par courrier </a:t>
            </a:r>
            <a:r>
              <a:rPr lang="fr-FR" sz="1050" dirty="0" smtClean="0">
                <a:latin typeface="Calibri" panose="020F0502020204030204" pitchFamily="34" charset="0"/>
                <a:cs typeface="Calibri" panose="020F0502020204030204" pitchFamily="34" charset="0"/>
              </a:rPr>
              <a:t>en AR ou </a:t>
            </a:r>
            <a:r>
              <a:rPr lang="fr-FR" sz="1050" dirty="0">
                <a:latin typeface="Calibri" panose="020F0502020204030204" pitchFamily="34" charset="0"/>
                <a:cs typeface="Calibri" panose="020F0502020204030204" pitchFamily="34" charset="0"/>
              </a:rPr>
              <a:t>remise en main propre (avec </a:t>
            </a:r>
            <a:r>
              <a:rPr lang="fr-FR" sz="1050" dirty="0" smtClean="0">
                <a:latin typeface="Calibri" panose="020F0502020204030204" pitchFamily="34" charset="0"/>
                <a:cs typeface="Calibri" panose="020F0502020204030204" pitchFamily="34" charset="0"/>
              </a:rPr>
              <a:t>date et signature </a:t>
            </a:r>
            <a:r>
              <a:rPr lang="fr-FR" sz="1050" dirty="0">
                <a:latin typeface="Calibri" panose="020F0502020204030204" pitchFamily="34" charset="0"/>
                <a:cs typeface="Calibri" panose="020F0502020204030204" pitchFamily="34" charset="0"/>
              </a:rPr>
              <a:t>du </a:t>
            </a:r>
            <a:r>
              <a:rPr lang="fr-FR" sz="1050" dirty="0" smtClean="0">
                <a:latin typeface="Calibri" panose="020F0502020204030204" pitchFamily="34" charset="0"/>
                <a:cs typeface="Calibri" panose="020F0502020204030204" pitchFamily="34" charset="0"/>
              </a:rPr>
              <a:t>second exemplaire RPA attestant la </a:t>
            </a:r>
            <a:r>
              <a:rPr lang="fr-FR" sz="1050" dirty="0">
                <a:latin typeface="Calibri" panose="020F0502020204030204" pitchFamily="34" charset="0"/>
                <a:cs typeface="Calibri" panose="020F0502020204030204" pitchFamily="34" charset="0"/>
              </a:rPr>
              <a:t>remises en main propre). L’envoi par mail est également autorisé, </a:t>
            </a:r>
            <a:r>
              <a:rPr lang="fr-FR" sz="1050" dirty="0" smtClean="0">
                <a:latin typeface="Calibri" panose="020F0502020204030204" pitchFamily="34" charset="0"/>
                <a:cs typeface="Calibri" panose="020F0502020204030204" pitchFamily="34" charset="0"/>
              </a:rPr>
              <a:t>uniquement depuis votre messagerie interne, et non celle d’O2S. Le mail devra être archivé dans le dossier client.</a:t>
            </a:r>
          </a:p>
          <a:p>
            <a:pPr marL="0" indent="0" algn="just">
              <a:buNone/>
            </a:pPr>
            <a:endParaRPr lang="fr-FR" sz="1050" dirty="0">
              <a:latin typeface="Calibri" panose="020F0502020204030204" pitchFamily="34" charset="0"/>
              <a:cs typeface="Calibri" panose="020F0502020204030204" pitchFamily="34" charset="0"/>
            </a:endParaRPr>
          </a:p>
          <a:p>
            <a:pPr marL="0" indent="0" algn="just">
              <a:buNone/>
            </a:pPr>
            <a:r>
              <a:rPr lang="fr-FR" sz="1050" dirty="0">
                <a:latin typeface="Calibri" panose="020F0502020204030204" pitchFamily="34" charset="0"/>
                <a:cs typeface="Calibri" panose="020F0502020204030204" pitchFamily="34" charset="0"/>
              </a:rPr>
              <a:t>A cette date anniversaire, les RPA sont alors </a:t>
            </a:r>
            <a:r>
              <a:rPr lang="fr-FR" sz="1050" dirty="0" smtClean="0">
                <a:latin typeface="Calibri" panose="020F0502020204030204" pitchFamily="34" charset="0"/>
                <a:cs typeface="Calibri" panose="020F0502020204030204" pitchFamily="34" charset="0"/>
              </a:rPr>
              <a:t>générés </a:t>
            </a:r>
            <a:r>
              <a:rPr lang="fr-FR" sz="1050" dirty="0">
                <a:latin typeface="Calibri" panose="020F0502020204030204" pitchFamily="34" charset="0"/>
                <a:cs typeface="Calibri" panose="020F0502020204030204" pitchFamily="34" charset="0"/>
              </a:rPr>
              <a:t>automatiquement dans O2S. </a:t>
            </a:r>
          </a:p>
          <a:p>
            <a:pPr marL="0" indent="0" algn="just">
              <a:buNone/>
            </a:pPr>
            <a:r>
              <a:rPr lang="fr-FR" sz="1050" dirty="0">
                <a:latin typeface="Calibri" panose="020F0502020204030204" pitchFamily="34" charset="0"/>
                <a:cs typeface="Calibri" panose="020F0502020204030204" pitchFamily="34" charset="0"/>
              </a:rPr>
              <a:t>Des alertes commerciales </a:t>
            </a:r>
            <a:r>
              <a:rPr lang="fr-FR" sz="1050" dirty="0" smtClean="0">
                <a:latin typeface="Calibri" panose="020F0502020204030204" pitchFamily="34" charset="0"/>
                <a:cs typeface="Calibri" panose="020F0502020204030204" pitchFamily="34" charset="0"/>
              </a:rPr>
              <a:t>apparaissent </a:t>
            </a:r>
            <a:r>
              <a:rPr lang="fr-FR" sz="1050" dirty="0">
                <a:latin typeface="Calibri" panose="020F0502020204030204" pitchFamily="34" charset="0"/>
                <a:cs typeface="Calibri" panose="020F0502020204030204" pitchFamily="34" charset="0"/>
              </a:rPr>
              <a:t>dans O2S afin que vous procédiez à leur envoi. </a:t>
            </a:r>
          </a:p>
          <a:p>
            <a:pPr marL="0" indent="0" algn="just">
              <a:buNone/>
            </a:pPr>
            <a:r>
              <a:rPr lang="fr-FR" sz="1050" dirty="0" smtClean="0">
                <a:latin typeface="Calibri" panose="020F0502020204030204" pitchFamily="34" charset="0"/>
                <a:cs typeface="Calibri" panose="020F0502020204030204" pitchFamily="34" charset="0"/>
              </a:rPr>
              <a:t>Le </a:t>
            </a:r>
            <a:r>
              <a:rPr lang="fr-FR" sz="1050" dirty="0">
                <a:latin typeface="Calibri" panose="020F0502020204030204" pitchFamily="34" charset="0"/>
                <a:cs typeface="Calibri" panose="020F0502020204030204" pitchFamily="34" charset="0"/>
              </a:rPr>
              <a:t>RPA doit être </a:t>
            </a:r>
            <a:r>
              <a:rPr lang="fr-FR" sz="1050" dirty="0" smtClean="0">
                <a:latin typeface="Calibri" panose="020F0502020204030204" pitchFamily="34" charset="0"/>
                <a:cs typeface="Calibri" panose="020F0502020204030204" pitchFamily="34" charset="0"/>
              </a:rPr>
              <a:t>remis ou envoyé au </a:t>
            </a:r>
            <a:r>
              <a:rPr lang="fr-FR" sz="1050" dirty="0">
                <a:latin typeface="Calibri" panose="020F0502020204030204" pitchFamily="34" charset="0"/>
                <a:cs typeface="Calibri" panose="020F0502020204030204" pitchFamily="34" charset="0"/>
              </a:rPr>
              <a:t>client dans les 30 jours maximum suivant la date anniversaire du premier parcours </a:t>
            </a:r>
            <a:r>
              <a:rPr lang="fr-FR" sz="1050" dirty="0" smtClean="0">
                <a:latin typeface="Calibri" panose="020F0502020204030204" pitchFamily="34" charset="0"/>
                <a:cs typeface="Calibri" panose="020F0502020204030204" pitchFamily="34" charset="0"/>
              </a:rPr>
              <a:t>conseil.</a:t>
            </a:r>
          </a:p>
          <a:p>
            <a:pPr marL="0" indent="0" algn="just">
              <a:buNone/>
            </a:pPr>
            <a:endParaRPr lang="fr-FR" sz="1050" dirty="0">
              <a:latin typeface="Calibri" panose="020F0502020204030204" pitchFamily="34" charset="0"/>
              <a:cs typeface="Calibri" panose="020F0502020204030204" pitchFamily="34" charset="0"/>
            </a:endParaRPr>
          </a:p>
          <a:p>
            <a:pPr marL="0" indent="0" algn="just">
              <a:buNone/>
            </a:pPr>
            <a:r>
              <a:rPr lang="fr-FR" sz="1050" dirty="0" smtClean="0">
                <a:latin typeface="Calibri" panose="020F0502020204030204" pitchFamily="34" charset="0"/>
                <a:cs typeface="Calibri" panose="020F0502020204030204" pitchFamily="34" charset="0"/>
              </a:rPr>
              <a:t>Seuls les projet en statut suivi doivent être repris. </a:t>
            </a:r>
          </a:p>
          <a:p>
            <a:pPr marL="0" indent="0" algn="just">
              <a:buNone/>
            </a:pPr>
            <a:endParaRPr lang="fr-FR" sz="1050" dirty="0">
              <a:latin typeface="Calibri" panose="020F0502020204030204" pitchFamily="34" charset="0"/>
              <a:cs typeface="Calibri" panose="020F0502020204030204" pitchFamily="34" charset="0"/>
            </a:endParaRPr>
          </a:p>
          <a:p>
            <a:pPr marL="0" lvl="0" indent="0" algn="just" defTabSz="914400" eaLnBrk="0" fontAlgn="base" hangingPunct="0">
              <a:spcBef>
                <a:spcPct val="0"/>
              </a:spcBef>
              <a:spcAft>
                <a:spcPct val="0"/>
              </a:spcAft>
              <a:buClrTx/>
              <a:buNone/>
            </a:pPr>
            <a:r>
              <a:rPr lang="fr-FR" sz="1050" dirty="0" smtClean="0">
                <a:latin typeface="Calibri" panose="020F0502020204030204" pitchFamily="34" charset="0"/>
                <a:cs typeface="Calibri" panose="020F0502020204030204" pitchFamily="34" charset="0"/>
              </a:rPr>
              <a:t>Point d’attention : lorsque  le client n’a que </a:t>
            </a:r>
            <a:r>
              <a:rPr lang="fr-FR" sz="1050" dirty="0">
                <a:latin typeface="Calibri" panose="020F0502020204030204" pitchFamily="34" charset="0"/>
                <a:cs typeface="Calibri" panose="020F0502020204030204" pitchFamily="34" charset="0"/>
              </a:rPr>
              <a:t>de la </a:t>
            </a:r>
            <a:r>
              <a:rPr lang="fr-FR" sz="1050" dirty="0" smtClean="0">
                <a:latin typeface="Calibri" panose="020F0502020204030204" pitchFamily="34" charset="0"/>
                <a:cs typeface="Calibri" panose="020F0502020204030204" pitchFamily="34" charset="0"/>
              </a:rPr>
              <a:t>GSM, </a:t>
            </a:r>
            <a:r>
              <a:rPr lang="fr-FR" altLang="fr-FR" sz="1050" dirty="0">
                <a:latin typeface="Calibri" panose="020F0502020204030204" pitchFamily="34" charset="0"/>
                <a:cs typeface="Calibri" panose="020F0502020204030204" pitchFamily="34" charset="0"/>
              </a:rPr>
              <a:t>c’est </a:t>
            </a:r>
            <a:r>
              <a:rPr lang="fr-FR" altLang="fr-FR" sz="1050" dirty="0" smtClean="0">
                <a:latin typeface="Calibri" panose="020F0502020204030204" pitchFamily="34" charset="0"/>
                <a:cs typeface="Calibri" panose="020F0502020204030204" pitchFamily="34" charset="0"/>
              </a:rPr>
              <a:t>le gérant qui </a:t>
            </a:r>
            <a:r>
              <a:rPr lang="fr-FR" altLang="fr-FR" sz="1050" dirty="0">
                <a:latin typeface="Calibri" panose="020F0502020204030204" pitchFamily="34" charset="0"/>
                <a:cs typeface="Calibri" panose="020F0502020204030204" pitchFamily="34" charset="0"/>
              </a:rPr>
              <a:t>fera son rapport annuel de gestion (qui vaudra RPA/rapport d’adéquation). </a:t>
            </a:r>
            <a:r>
              <a:rPr lang="fr-FR" altLang="fr-FR" sz="1050" dirty="0" smtClean="0">
                <a:latin typeface="Calibri" panose="020F0502020204030204" pitchFamily="34" charset="0"/>
                <a:cs typeface="Calibri" panose="020F0502020204030204" pitchFamily="34" charset="0"/>
              </a:rPr>
              <a:t>Le banquier privé </a:t>
            </a:r>
            <a:r>
              <a:rPr lang="fr-FR" altLang="fr-FR" sz="1050" dirty="0">
                <a:latin typeface="Calibri" panose="020F0502020204030204" pitchFamily="34" charset="0"/>
                <a:cs typeface="Calibri" panose="020F0502020204030204" pitchFamily="34" charset="0"/>
              </a:rPr>
              <a:t>n’a pas à en faire sur ce volet de la </a:t>
            </a:r>
            <a:r>
              <a:rPr lang="fr-FR" altLang="fr-FR" sz="1050" dirty="0" smtClean="0">
                <a:latin typeface="Calibri" panose="020F0502020204030204" pitchFamily="34" charset="0"/>
                <a:cs typeface="Calibri" panose="020F0502020204030204" pitchFamily="34" charset="0"/>
              </a:rPr>
              <a:t>GSM.</a:t>
            </a:r>
            <a:endParaRPr lang="fr-FR" sz="1050" dirty="0">
              <a:latin typeface="Calibri" panose="020F0502020204030204" pitchFamily="34" charset="0"/>
              <a:cs typeface="Calibri" panose="020F0502020204030204" pitchFamily="34" charset="0"/>
            </a:endParaRPr>
          </a:p>
        </p:txBody>
      </p:sp>
      <p:sp>
        <p:nvSpPr>
          <p:cNvPr id="11" name="Espace réservé du texte 2"/>
          <p:cNvSpPr txBox="1">
            <a:spLocks/>
          </p:cNvSpPr>
          <p:nvPr/>
        </p:nvSpPr>
        <p:spPr>
          <a:xfrm>
            <a:off x="433298" y="4548220"/>
            <a:ext cx="6291699" cy="383820"/>
          </a:xfrm>
          <a:prstGeom prst="rect">
            <a:avLst/>
          </a:prstGeom>
        </p:spPr>
        <p:txBody>
          <a:bodyPr vert="horz" lIns="0" tIns="0" rIns="0" bIns="0" rtlCol="0">
            <a:noAutofit/>
          </a:bodyPr>
          <a:lstStyle>
            <a:defPPr marR="0" lvl="0" algn="l" rtl="0">
              <a:lnSpc>
                <a:spcPct val="100000"/>
              </a:lnSpc>
              <a:spcBef>
                <a:spcPts val="0"/>
              </a:spcBef>
              <a:spcAft>
                <a:spcPts val="0"/>
              </a:spcAft>
            </a:defPPr>
            <a:lvl1pPr marL="0" marR="0" lvl="0" indent="0"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lang="fr-FR" sz="1200" b="0" i="1" u="none" strike="noStrike" kern="1200" cap="none" baseline="0" dirty="0">
                <a:solidFill>
                  <a:schemeClr val="accent2">
                    <a:lumMod val="75000"/>
                  </a:schemeClr>
                </a:solidFill>
                <a:latin typeface="Arial" panose="020B0604020202020204" pitchFamily="34" charset="0"/>
                <a:ea typeface="+mn-ea"/>
                <a:cs typeface="Arial" panose="020B0604020202020204" pitchFamily="34" charset="0"/>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t>Alerte de mise à disposition de la RPA</a:t>
            </a:r>
            <a:endParaRPr lang="fr-FR" dirty="0"/>
          </a:p>
        </p:txBody>
      </p:sp>
      <p:sp>
        <p:nvSpPr>
          <p:cNvPr id="12" name="Espace réservé du contenu 3"/>
          <p:cNvSpPr txBox="1">
            <a:spLocks/>
          </p:cNvSpPr>
          <p:nvPr/>
        </p:nvSpPr>
        <p:spPr>
          <a:xfrm>
            <a:off x="372726" y="4788748"/>
            <a:ext cx="6291000" cy="1223412"/>
          </a:xfrm>
          <a:prstGeom prst="rect">
            <a:avLst/>
          </a:prstGeom>
        </p:spPr>
        <p:txBody>
          <a:bodyPr vert="horz" lIns="91440" tIns="45720" rIns="91440" bIns="45720" rtlCol="0">
            <a:spAutoFit/>
          </a:bodyPr>
          <a:lstStyle>
            <a:defPPr marR="0" lvl="0" algn="l" rtl="0">
              <a:lnSpc>
                <a:spcPct val="100000"/>
              </a:lnSpc>
              <a:spcBef>
                <a:spcPts val="0"/>
              </a:spcBef>
              <a:spcAft>
                <a:spcPts val="0"/>
              </a:spcAft>
            </a:defPPr>
            <a:lvl1pPr marL="200027" marR="0" lvl="0" indent="-200027"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Char char="ʘ"/>
              <a:tabLst/>
              <a:defRPr sz="1500" b="0" i="0" u="none" strike="noStrike" cap="none">
                <a:solidFill>
                  <a:srgbClr val="000000"/>
                </a:solidFill>
                <a:latin typeface="+mn-lt"/>
                <a:ea typeface="Arial"/>
                <a:cs typeface="Arial"/>
                <a:sym typeface="Arial"/>
              </a:defRPr>
            </a:lvl1pPr>
            <a:lvl2pPr marL="406007" marR="0" lvl="1" indent="-153592" algn="l" defTabSz="685805" rtl="0" eaLnBrk="1" fontAlgn="auto" latinLnBrk="0" hangingPunct="1">
              <a:lnSpc>
                <a:spcPct val="100000"/>
              </a:lnSpc>
              <a:spcBef>
                <a:spcPts val="0"/>
              </a:spcBef>
              <a:spcAft>
                <a:spcPts val="0"/>
              </a:spcAft>
              <a:buClr>
                <a:srgbClr val="581D74"/>
              </a:buClr>
              <a:buSzTx/>
              <a:buFont typeface="Symbol" panose="05050102010706020507" pitchFamily="18" charset="2"/>
              <a:buChar char="·"/>
              <a:tabLst/>
              <a:defRPr sz="1351" b="0" i="0" u="none" strike="noStrike" cap="none">
                <a:solidFill>
                  <a:srgbClr val="000000"/>
                </a:solidFill>
                <a:latin typeface="+mn-lt"/>
                <a:ea typeface="Arial"/>
                <a:cs typeface="Arial"/>
                <a:sym typeface="Arial"/>
              </a:defRPr>
            </a:lvl2pPr>
            <a:lvl3pPr marL="606032" marR="0" lvl="2" indent="-148829" algn="l" defTabSz="685805" rtl="0" eaLnBrk="1" fontAlgn="auto" latinLnBrk="0" hangingPunct="1">
              <a:lnSpc>
                <a:spcPct val="100000"/>
              </a:lnSpc>
              <a:spcBef>
                <a:spcPts val="0"/>
              </a:spcBef>
              <a:spcAft>
                <a:spcPts val="0"/>
              </a:spcAft>
              <a:buClr>
                <a:srgbClr val="B0006C"/>
              </a:buClr>
              <a:buSzTx/>
              <a:buFont typeface="Courier New" panose="02070309020205020404" pitchFamily="49" charset="0"/>
              <a:buChar char="o"/>
              <a:tabLst/>
              <a:defRPr sz="1200" b="0" i="0" u="none" strike="noStrike" cap="none">
                <a:solidFill>
                  <a:srgbClr val="000000"/>
                </a:solidFill>
                <a:latin typeface="+mn-lt"/>
                <a:ea typeface="Arial"/>
                <a:cs typeface="Arial"/>
                <a:sym typeface="Arial"/>
              </a:defRPr>
            </a:lvl3pPr>
            <a:lvl4pPr marL="873925" marR="0" lvl="3" indent="-147638" algn="l" defTabSz="685805" rtl="0" eaLnBrk="1" fontAlgn="auto" latinLnBrk="0" hangingPunct="1">
              <a:lnSpc>
                <a:spcPct val="100000"/>
              </a:lnSpc>
              <a:spcBef>
                <a:spcPts val="0"/>
              </a:spcBef>
              <a:spcAft>
                <a:spcPts val="0"/>
              </a:spcAft>
              <a:buClr>
                <a:srgbClr val="A778AE"/>
              </a:buClr>
              <a:buSzTx/>
              <a:buFont typeface="Arial" panose="020B0604020202020204" pitchFamily="34" charset="0"/>
              <a:buChar char="•"/>
              <a:tabLst/>
              <a:defRPr sz="1051"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051"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pPr marL="0" indent="0">
              <a:buNone/>
            </a:pPr>
            <a:r>
              <a:rPr lang="fr-FR" sz="1050" dirty="0">
                <a:latin typeface="Calibri" panose="020F0502020204030204" pitchFamily="34" charset="0"/>
                <a:cs typeface="Calibri" panose="020F0502020204030204" pitchFamily="34" charset="0"/>
              </a:rPr>
              <a:t>A la date anniversaire du premier projet réalisé, une alerte commerciale sera générée via </a:t>
            </a:r>
            <a:r>
              <a:rPr lang="fr-FR" sz="1050" dirty="0" smtClean="0">
                <a:latin typeface="Calibri" panose="020F0502020204030204" pitchFamily="34" charset="0"/>
                <a:cs typeface="Calibri" panose="020F0502020204030204" pitchFamily="34" charset="0"/>
              </a:rPr>
              <a:t>O2S</a:t>
            </a:r>
          </a:p>
          <a:p>
            <a:pPr marL="0" indent="0">
              <a:buNone/>
            </a:pPr>
            <a:endParaRPr lang="fr-FR" sz="1050" dirty="0" smtClean="0">
              <a:latin typeface="Calibri" panose="020F0502020204030204" pitchFamily="34" charset="0"/>
              <a:cs typeface="Calibri" panose="020F0502020204030204" pitchFamily="34" charset="0"/>
            </a:endParaRPr>
          </a:p>
          <a:p>
            <a:pPr marL="0" indent="0">
              <a:buNone/>
            </a:pPr>
            <a:r>
              <a:rPr lang="fr-FR" sz="1050" dirty="0" smtClean="0">
                <a:latin typeface="Calibri" panose="020F0502020204030204" pitchFamily="34" charset="0"/>
                <a:cs typeface="Calibri" panose="020F0502020204030204" pitchFamily="34" charset="0"/>
              </a:rPr>
              <a:t>Les </a:t>
            </a:r>
            <a:r>
              <a:rPr lang="fr-FR" sz="1050" dirty="0">
                <a:latin typeface="Calibri" panose="020F0502020204030204" pitchFamily="34" charset="0"/>
                <a:cs typeface="Calibri" panose="020F0502020204030204" pitchFamily="34" charset="0"/>
              </a:rPr>
              <a:t>alertes visibles sur chacun de vos accès personnels concernent les alertes de votre centre, afin que toutes les personnes de l’équipe puissent les traiter. </a:t>
            </a:r>
            <a:endParaRPr lang="fr-FR" sz="1050" dirty="0" smtClean="0">
              <a:latin typeface="Calibri" panose="020F0502020204030204" pitchFamily="34" charset="0"/>
              <a:cs typeface="Calibri" panose="020F0502020204030204" pitchFamily="34" charset="0"/>
            </a:endParaRPr>
          </a:p>
          <a:p>
            <a:pPr marL="0" indent="0">
              <a:buNone/>
            </a:pPr>
            <a:endParaRPr lang="fr-FR" sz="1050" dirty="0" smtClean="0">
              <a:latin typeface="Calibri" panose="020F0502020204030204" pitchFamily="34" charset="0"/>
              <a:cs typeface="Calibri" panose="020F0502020204030204" pitchFamily="34" charset="0"/>
            </a:endParaRPr>
          </a:p>
          <a:p>
            <a:pPr marL="0" indent="0">
              <a:buNone/>
            </a:pPr>
            <a:r>
              <a:rPr lang="fr-FR" sz="1050" dirty="0" smtClean="0">
                <a:latin typeface="Calibri" panose="020F0502020204030204" pitchFamily="34" charset="0"/>
                <a:cs typeface="Calibri" panose="020F0502020204030204" pitchFamily="34" charset="0"/>
              </a:rPr>
              <a:t>Pour </a:t>
            </a:r>
            <a:r>
              <a:rPr lang="fr-FR" sz="1050" dirty="0">
                <a:latin typeface="Calibri" panose="020F0502020204030204" pitchFamily="34" charset="0"/>
                <a:cs typeface="Calibri" panose="020F0502020204030204" pitchFamily="34" charset="0"/>
              </a:rPr>
              <a:t>plus de visibilité, il est recommandé de positionner vos alertes commerciales en page d’accueil si cela n’est pas déjà le cas</a:t>
            </a:r>
            <a:endParaRPr lang="fr-FR" sz="1050" dirty="0" smtClean="0">
              <a:latin typeface="Calibri" panose="020F0502020204030204" pitchFamily="34" charset="0"/>
              <a:cs typeface="Calibri" panose="020F0502020204030204" pitchFamily="34" charset="0"/>
            </a:endParaRPr>
          </a:p>
        </p:txBody>
      </p:sp>
      <p:pic>
        <p:nvPicPr>
          <p:cNvPr id="13" name="Image 12"/>
          <p:cNvPicPr/>
          <p:nvPr/>
        </p:nvPicPr>
        <p:blipFill>
          <a:blip r:embed="rId2">
            <a:extLst>
              <a:ext uri="{28A0092B-C50C-407E-A947-70E740481C1C}">
                <a14:useLocalDpi xmlns:a14="http://schemas.microsoft.com/office/drawing/2010/main" val="0"/>
              </a:ext>
            </a:extLst>
          </a:blip>
          <a:srcRect/>
          <a:stretch>
            <a:fillRect/>
          </a:stretch>
        </p:blipFill>
        <p:spPr bwMode="auto">
          <a:xfrm>
            <a:off x="450785" y="6135098"/>
            <a:ext cx="5714519" cy="2306130"/>
          </a:xfrm>
          <a:prstGeom prst="rect">
            <a:avLst/>
          </a:prstGeom>
          <a:noFill/>
        </p:spPr>
      </p:pic>
    </p:spTree>
    <p:extLst>
      <p:ext uri="{BB962C8B-B14F-4D97-AF65-F5344CB8AC3E}">
        <p14:creationId xmlns:p14="http://schemas.microsoft.com/office/powerpoint/2010/main" val="9347255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La Revue Périodique d’Adéquation</a:t>
            </a:r>
          </a:p>
        </p:txBody>
      </p:sp>
      <p:sp>
        <p:nvSpPr>
          <p:cNvPr id="7" name="Espace réservé du texte 2"/>
          <p:cNvSpPr txBox="1">
            <a:spLocks/>
          </p:cNvSpPr>
          <p:nvPr/>
        </p:nvSpPr>
        <p:spPr>
          <a:xfrm>
            <a:off x="521676" y="755576"/>
            <a:ext cx="6291699" cy="383820"/>
          </a:xfrm>
          <a:prstGeom prst="rect">
            <a:avLst/>
          </a:prstGeom>
        </p:spPr>
        <p:txBody>
          <a:bodyPr vert="horz" lIns="0" tIns="0" rIns="0" bIns="0" rtlCol="0">
            <a:noAutofit/>
          </a:bodyPr>
          <a:lstStyle>
            <a:defPPr marR="0" lvl="0" algn="l" rtl="0">
              <a:lnSpc>
                <a:spcPct val="100000"/>
              </a:lnSpc>
              <a:spcBef>
                <a:spcPts val="0"/>
              </a:spcBef>
              <a:spcAft>
                <a:spcPts val="0"/>
              </a:spcAft>
            </a:defPPr>
            <a:lvl1pPr marL="0" marR="0" lvl="0" indent="0"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lang="fr-FR" sz="1200" b="0" i="1" u="none" strike="noStrike" kern="1200" cap="none" baseline="0" dirty="0">
                <a:solidFill>
                  <a:schemeClr val="accent2">
                    <a:lumMod val="75000"/>
                  </a:schemeClr>
                </a:solidFill>
                <a:latin typeface="Arial" panose="020B0604020202020204" pitchFamily="34" charset="0"/>
                <a:ea typeface="+mn-ea"/>
                <a:cs typeface="Arial" panose="020B0604020202020204" pitchFamily="34" charset="0"/>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a:t>Détecter les clients qui vous </a:t>
            </a:r>
            <a:r>
              <a:rPr lang="fr-FR" dirty="0" smtClean="0"/>
              <a:t>concernent en cliquant sur les alertes</a:t>
            </a:r>
          </a:p>
          <a:p>
            <a:r>
              <a:rPr lang="fr-FR" dirty="0" smtClean="0"/>
              <a:t> </a:t>
            </a:r>
            <a:endParaRPr lang="fr-FR" dirty="0"/>
          </a:p>
          <a:p>
            <a:r>
              <a:rPr lang="fr-FR" dirty="0"/>
              <a:t> </a:t>
            </a:r>
          </a:p>
        </p:txBody>
      </p:sp>
      <p:pic>
        <p:nvPicPr>
          <p:cNvPr id="8" name="Image 7"/>
          <p:cNvPicPr>
            <a:picLocks noChangeAspect="1"/>
          </p:cNvPicPr>
          <p:nvPr/>
        </p:nvPicPr>
        <p:blipFill>
          <a:blip r:embed="rId2"/>
          <a:stretch>
            <a:fillRect/>
          </a:stretch>
        </p:blipFill>
        <p:spPr>
          <a:xfrm>
            <a:off x="260648" y="1133165"/>
            <a:ext cx="6277385" cy="1710644"/>
          </a:xfrm>
          <a:prstGeom prst="rect">
            <a:avLst/>
          </a:prstGeom>
        </p:spPr>
      </p:pic>
      <p:sp>
        <p:nvSpPr>
          <p:cNvPr id="9" name="Rectangle 8"/>
          <p:cNvSpPr/>
          <p:nvPr/>
        </p:nvSpPr>
        <p:spPr>
          <a:xfrm>
            <a:off x="432779" y="2729123"/>
            <a:ext cx="6105253" cy="246221"/>
          </a:xfrm>
          <a:prstGeom prst="rect">
            <a:avLst/>
          </a:prstGeom>
        </p:spPr>
        <p:txBody>
          <a:bodyPr wrap="square">
            <a:spAutoFit/>
          </a:bodyPr>
          <a:lstStyle/>
          <a:p>
            <a:r>
              <a:rPr lang="fr-FR" sz="1000" i="1" dirty="0"/>
              <a:t> </a:t>
            </a:r>
            <a:r>
              <a:rPr lang="fr-FR" sz="1000" i="1" dirty="0" smtClean="0"/>
              <a:t>Point d’attention </a:t>
            </a:r>
            <a:r>
              <a:rPr lang="fr-FR" sz="1000" i="1" dirty="0"/>
              <a:t>: ne pas cliquer sur « générer les revues d’adéquation » </a:t>
            </a:r>
          </a:p>
        </p:txBody>
      </p:sp>
      <p:sp>
        <p:nvSpPr>
          <p:cNvPr id="10" name="Espace réservé du texte 2"/>
          <p:cNvSpPr txBox="1">
            <a:spLocks/>
          </p:cNvSpPr>
          <p:nvPr/>
        </p:nvSpPr>
        <p:spPr>
          <a:xfrm>
            <a:off x="521676" y="3059832"/>
            <a:ext cx="6291699" cy="383820"/>
          </a:xfrm>
          <a:prstGeom prst="rect">
            <a:avLst/>
          </a:prstGeom>
        </p:spPr>
        <p:txBody>
          <a:bodyPr vert="horz" lIns="0" tIns="0" rIns="0" bIns="0" rtlCol="0">
            <a:noAutofit/>
          </a:bodyPr>
          <a:lstStyle>
            <a:defPPr marR="0" lvl="0" algn="l" rtl="0">
              <a:lnSpc>
                <a:spcPct val="100000"/>
              </a:lnSpc>
              <a:spcBef>
                <a:spcPts val="0"/>
              </a:spcBef>
              <a:spcAft>
                <a:spcPts val="0"/>
              </a:spcAft>
            </a:defPPr>
            <a:lvl1pPr marL="0" marR="0" lvl="0" indent="0"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lang="fr-FR" sz="1200" b="0" i="1" u="none" strike="noStrike" kern="1200" cap="none" baseline="0" dirty="0">
                <a:solidFill>
                  <a:schemeClr val="accent2">
                    <a:lumMod val="75000"/>
                  </a:schemeClr>
                </a:solidFill>
                <a:latin typeface="Arial" panose="020B0604020202020204" pitchFamily="34" charset="0"/>
                <a:ea typeface="+mn-ea"/>
                <a:cs typeface="Arial" panose="020B0604020202020204" pitchFamily="34" charset="0"/>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t>Générer le RPA via l’onglet Suivi du client</a:t>
            </a:r>
          </a:p>
          <a:p>
            <a:r>
              <a:rPr lang="fr-FR" dirty="0" smtClean="0"/>
              <a:t> </a:t>
            </a:r>
            <a:endParaRPr lang="fr-FR" dirty="0"/>
          </a:p>
          <a:p>
            <a:r>
              <a:rPr lang="fr-FR" dirty="0"/>
              <a:t> </a:t>
            </a:r>
          </a:p>
        </p:txBody>
      </p:sp>
      <p:pic>
        <p:nvPicPr>
          <p:cNvPr id="11" name="Image 10"/>
          <p:cNvPicPr>
            <a:picLocks noChangeAspect="1"/>
          </p:cNvPicPr>
          <p:nvPr/>
        </p:nvPicPr>
        <p:blipFill>
          <a:blip r:embed="rId3"/>
          <a:stretch>
            <a:fillRect/>
          </a:stretch>
        </p:blipFill>
        <p:spPr>
          <a:xfrm>
            <a:off x="521676" y="3352495"/>
            <a:ext cx="5603069" cy="2844969"/>
          </a:xfrm>
          <a:prstGeom prst="rect">
            <a:avLst/>
          </a:prstGeom>
        </p:spPr>
      </p:pic>
      <p:pic>
        <p:nvPicPr>
          <p:cNvPr id="12" name="Image 11"/>
          <p:cNvPicPr>
            <a:picLocks noChangeAspect="1"/>
          </p:cNvPicPr>
          <p:nvPr/>
        </p:nvPicPr>
        <p:blipFill>
          <a:blip r:embed="rId4"/>
          <a:stretch>
            <a:fillRect/>
          </a:stretch>
        </p:blipFill>
        <p:spPr>
          <a:xfrm>
            <a:off x="521675" y="5724129"/>
            <a:ext cx="5603069" cy="2880320"/>
          </a:xfrm>
          <a:prstGeom prst="rect">
            <a:avLst/>
          </a:prstGeom>
        </p:spPr>
      </p:pic>
    </p:spTree>
    <p:extLst>
      <p:ext uri="{BB962C8B-B14F-4D97-AF65-F5344CB8AC3E}">
        <p14:creationId xmlns:p14="http://schemas.microsoft.com/office/powerpoint/2010/main" val="24028473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La Revue Périodique d’Adéquation</a:t>
            </a:r>
          </a:p>
        </p:txBody>
      </p:sp>
      <p:sp>
        <p:nvSpPr>
          <p:cNvPr id="5" name="Espace réservé du texte 2"/>
          <p:cNvSpPr txBox="1">
            <a:spLocks noGrp="1"/>
          </p:cNvSpPr>
          <p:nvPr>
            <p:ph type="body" sz="quarter" idx="12"/>
          </p:nvPr>
        </p:nvSpPr>
        <p:spPr>
          <a:prstGeom prst="rect">
            <a:avLst/>
          </a:prstGeom>
        </p:spPr>
        <p:txBody>
          <a:bodyPr vert="horz" lIns="0" tIns="0" rIns="0" bIns="0" rtlCol="0">
            <a:noAutofit/>
          </a:bodyPr>
          <a:lstStyle>
            <a:defPPr marR="0" lvl="0" algn="l" rtl="0">
              <a:lnSpc>
                <a:spcPct val="100000"/>
              </a:lnSpc>
              <a:spcBef>
                <a:spcPts val="0"/>
              </a:spcBef>
              <a:spcAft>
                <a:spcPts val="0"/>
              </a:spcAft>
            </a:defPPr>
            <a:lvl1pPr marL="0" marR="0" lvl="0" indent="0"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lang="fr-FR" sz="1200" b="0" i="1" u="none" strike="noStrike" kern="1200" cap="none" baseline="0" dirty="0">
                <a:solidFill>
                  <a:schemeClr val="accent2">
                    <a:lumMod val="75000"/>
                  </a:schemeClr>
                </a:solidFill>
                <a:latin typeface="Arial" panose="020B0604020202020204" pitchFamily="34" charset="0"/>
                <a:ea typeface="+mn-ea"/>
                <a:cs typeface="Arial" panose="020B0604020202020204" pitchFamily="34" charset="0"/>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t>Edition du courrier d’accompagnement (pré-paramétré par l’administrateur)</a:t>
            </a:r>
          </a:p>
          <a:p>
            <a:r>
              <a:rPr lang="fr-FR" dirty="0" smtClean="0"/>
              <a:t> </a:t>
            </a:r>
            <a:endParaRPr lang="fr-FR" dirty="0"/>
          </a:p>
          <a:p>
            <a:r>
              <a:rPr lang="fr-FR" dirty="0"/>
              <a:t> </a:t>
            </a:r>
          </a:p>
        </p:txBody>
      </p:sp>
      <p:pic>
        <p:nvPicPr>
          <p:cNvPr id="6" name="Image 5"/>
          <p:cNvPicPr>
            <a:picLocks noChangeAspect="1"/>
          </p:cNvPicPr>
          <p:nvPr/>
        </p:nvPicPr>
        <p:blipFill>
          <a:blip r:embed="rId2"/>
          <a:stretch>
            <a:fillRect/>
          </a:stretch>
        </p:blipFill>
        <p:spPr>
          <a:xfrm>
            <a:off x="450407" y="1043608"/>
            <a:ext cx="5481817" cy="3776536"/>
          </a:xfrm>
          <a:prstGeom prst="rect">
            <a:avLst/>
          </a:prstGeom>
        </p:spPr>
      </p:pic>
      <p:pic>
        <p:nvPicPr>
          <p:cNvPr id="7" name="Image 6"/>
          <p:cNvPicPr>
            <a:picLocks noChangeAspect="1"/>
          </p:cNvPicPr>
          <p:nvPr/>
        </p:nvPicPr>
        <p:blipFill>
          <a:blip r:embed="rId3"/>
          <a:stretch>
            <a:fillRect/>
          </a:stretch>
        </p:blipFill>
        <p:spPr>
          <a:xfrm>
            <a:off x="450407" y="5220072"/>
            <a:ext cx="5019650" cy="3200398"/>
          </a:xfrm>
          <a:prstGeom prst="rect">
            <a:avLst/>
          </a:prstGeom>
        </p:spPr>
      </p:pic>
    </p:spTree>
    <p:extLst>
      <p:ext uri="{BB962C8B-B14F-4D97-AF65-F5344CB8AC3E}">
        <p14:creationId xmlns:p14="http://schemas.microsoft.com/office/powerpoint/2010/main" val="36304017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La Revue Périodique d’Adéquation</a:t>
            </a:r>
          </a:p>
        </p:txBody>
      </p:sp>
      <p:sp>
        <p:nvSpPr>
          <p:cNvPr id="5" name="Espace réservé du texte 2"/>
          <p:cNvSpPr txBox="1">
            <a:spLocks noGrp="1"/>
          </p:cNvSpPr>
          <p:nvPr>
            <p:ph type="body" sz="quarter" idx="12"/>
          </p:nvPr>
        </p:nvSpPr>
        <p:spPr>
          <a:prstGeom prst="rect">
            <a:avLst/>
          </a:prstGeom>
        </p:spPr>
        <p:txBody>
          <a:bodyPr vert="horz" lIns="0" tIns="0" rIns="0" bIns="0" rtlCol="0">
            <a:noAutofit/>
          </a:bodyPr>
          <a:lstStyle>
            <a:defPPr marR="0" lvl="0" algn="l" rtl="0">
              <a:lnSpc>
                <a:spcPct val="100000"/>
              </a:lnSpc>
              <a:spcBef>
                <a:spcPts val="0"/>
              </a:spcBef>
              <a:spcAft>
                <a:spcPts val="0"/>
              </a:spcAft>
            </a:defPPr>
            <a:lvl1pPr marL="0" marR="0" lvl="0" indent="0"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lang="fr-FR" sz="1200" b="0" i="1" u="none" strike="noStrike" kern="1200" cap="none" baseline="0" dirty="0">
                <a:solidFill>
                  <a:schemeClr val="accent2">
                    <a:lumMod val="75000"/>
                  </a:schemeClr>
                </a:solidFill>
                <a:latin typeface="Arial" panose="020B0604020202020204" pitchFamily="34" charset="0"/>
                <a:ea typeface="+mn-ea"/>
                <a:cs typeface="Arial" panose="020B0604020202020204" pitchFamily="34" charset="0"/>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t>Modifier la fiche de suivi</a:t>
            </a:r>
          </a:p>
          <a:p>
            <a:r>
              <a:rPr lang="fr-FR" dirty="0" smtClean="0"/>
              <a:t> </a:t>
            </a:r>
            <a:endParaRPr lang="fr-FR" dirty="0"/>
          </a:p>
          <a:p>
            <a:r>
              <a:rPr lang="fr-FR" dirty="0"/>
              <a:t> </a:t>
            </a:r>
          </a:p>
        </p:txBody>
      </p:sp>
      <p:pic>
        <p:nvPicPr>
          <p:cNvPr id="6" name="Image 5"/>
          <p:cNvPicPr>
            <a:picLocks noChangeAspect="1"/>
          </p:cNvPicPr>
          <p:nvPr/>
        </p:nvPicPr>
        <p:blipFill>
          <a:blip r:embed="rId2"/>
          <a:stretch>
            <a:fillRect/>
          </a:stretch>
        </p:blipFill>
        <p:spPr>
          <a:xfrm>
            <a:off x="426894" y="1115616"/>
            <a:ext cx="6217875" cy="3672408"/>
          </a:xfrm>
          <a:prstGeom prst="rect">
            <a:avLst/>
          </a:prstGeom>
        </p:spPr>
      </p:pic>
      <p:sp>
        <p:nvSpPr>
          <p:cNvPr id="9" name="Rectangle 8"/>
          <p:cNvSpPr/>
          <p:nvPr/>
        </p:nvSpPr>
        <p:spPr>
          <a:xfrm>
            <a:off x="408450" y="4860032"/>
            <a:ext cx="5900870" cy="2270237"/>
          </a:xfrm>
          <a:prstGeom prst="rect">
            <a:avLst/>
          </a:prstGeom>
        </p:spPr>
        <p:txBody>
          <a:bodyPr wrap="square">
            <a:spAutoFit/>
          </a:bodyPr>
          <a:lstStyle/>
          <a:p>
            <a:pPr marL="406007" lvl="1" indent="-153592" defTabSz="685805">
              <a:buClr>
                <a:schemeClr val="accent6"/>
              </a:buClr>
              <a:buFont typeface="Courier New" panose="02070309020205020404" pitchFamily="49" charset="0"/>
              <a:buChar char="o"/>
            </a:pPr>
            <a:r>
              <a:rPr lang="fr-FR" sz="1050" dirty="0">
                <a:latin typeface="Calibri" panose="020F0502020204030204" pitchFamily="34" charset="0"/>
                <a:cs typeface="Calibri" panose="020F0502020204030204" pitchFamily="34" charset="0"/>
              </a:rPr>
              <a:t>Objet : Ne pas </a:t>
            </a:r>
            <a:r>
              <a:rPr lang="fr-FR" sz="1050" dirty="0" smtClean="0">
                <a:latin typeface="Calibri" panose="020F0502020204030204" pitchFamily="34" charset="0"/>
                <a:cs typeface="Calibri" panose="020F0502020204030204" pitchFamily="34" charset="0"/>
              </a:rPr>
              <a:t>modifier</a:t>
            </a:r>
          </a:p>
          <a:p>
            <a:pPr marL="406007" lvl="1" indent="-153592" defTabSz="685805">
              <a:buClr>
                <a:schemeClr val="accent6"/>
              </a:buClr>
              <a:buFont typeface="Courier New" panose="02070309020205020404" pitchFamily="49" charset="0"/>
              <a:buChar char="o"/>
            </a:pPr>
            <a:r>
              <a:rPr lang="fr-FR" sz="1050" dirty="0" smtClean="0">
                <a:latin typeface="Calibri" panose="020F0502020204030204" pitchFamily="34" charset="0"/>
                <a:cs typeface="Calibri" panose="020F0502020204030204" pitchFamily="34" charset="0"/>
              </a:rPr>
              <a:t>Type </a:t>
            </a:r>
            <a:r>
              <a:rPr lang="fr-FR" sz="1050" dirty="0">
                <a:latin typeface="Calibri" panose="020F0502020204030204" pitchFamily="34" charset="0"/>
                <a:cs typeface="Calibri" panose="020F0502020204030204" pitchFamily="34" charset="0"/>
              </a:rPr>
              <a:t>de suivi : sélectionner « Revue Périodique d’Adéquation </a:t>
            </a:r>
            <a:r>
              <a:rPr lang="fr-FR" sz="1050" dirty="0" smtClean="0">
                <a:latin typeface="Calibri" panose="020F0502020204030204" pitchFamily="34" charset="0"/>
                <a:cs typeface="Calibri" panose="020F0502020204030204" pitchFamily="34" charset="0"/>
              </a:rPr>
              <a:t>»</a:t>
            </a:r>
          </a:p>
          <a:p>
            <a:pPr marL="406007" lvl="1" indent="-153592" defTabSz="685805">
              <a:buClr>
                <a:schemeClr val="accent6"/>
              </a:buClr>
              <a:buFont typeface="Courier New" panose="02070309020205020404" pitchFamily="49" charset="0"/>
              <a:buChar char="o"/>
            </a:pPr>
            <a:r>
              <a:rPr lang="fr-FR" sz="1050" dirty="0" smtClean="0">
                <a:latin typeface="Calibri" panose="020F0502020204030204" pitchFamily="34" charset="0"/>
                <a:cs typeface="Calibri" panose="020F0502020204030204" pitchFamily="34" charset="0"/>
              </a:rPr>
              <a:t>Conseiller </a:t>
            </a:r>
            <a:r>
              <a:rPr lang="fr-FR" sz="1050" dirty="0">
                <a:latin typeface="Calibri" panose="020F0502020204030204" pitchFamily="34" charset="0"/>
                <a:cs typeface="Calibri" panose="020F0502020204030204" pitchFamily="34" charset="0"/>
              </a:rPr>
              <a:t>: choisir le Banquier Privé concerné </a:t>
            </a:r>
            <a:endParaRPr lang="fr-FR" sz="1050" dirty="0" smtClean="0">
              <a:latin typeface="Calibri" panose="020F0502020204030204" pitchFamily="34" charset="0"/>
              <a:cs typeface="Calibri" panose="020F0502020204030204" pitchFamily="34" charset="0"/>
            </a:endParaRPr>
          </a:p>
          <a:p>
            <a:pPr marL="406007" lvl="1" indent="-153592" defTabSz="685805">
              <a:buClr>
                <a:schemeClr val="accent6"/>
              </a:buClr>
              <a:buFont typeface="Courier New" panose="02070309020205020404" pitchFamily="49" charset="0"/>
              <a:buChar char="o"/>
            </a:pPr>
            <a:r>
              <a:rPr lang="fr-FR" sz="1050" dirty="0" smtClean="0">
                <a:latin typeface="Calibri" panose="020F0502020204030204" pitchFamily="34" charset="0"/>
                <a:cs typeface="Calibri" panose="020F0502020204030204" pitchFamily="34" charset="0"/>
              </a:rPr>
              <a:t>Mode </a:t>
            </a:r>
            <a:r>
              <a:rPr lang="fr-FR" sz="1050" dirty="0">
                <a:latin typeface="Calibri" panose="020F0502020204030204" pitchFamily="34" charset="0"/>
                <a:cs typeface="Calibri" panose="020F0502020204030204" pitchFamily="34" charset="0"/>
              </a:rPr>
              <a:t>de suivi : remis en main propre ou courrier ou </a:t>
            </a:r>
            <a:r>
              <a:rPr lang="fr-FR" sz="1050" dirty="0" smtClean="0">
                <a:latin typeface="Calibri" panose="020F0502020204030204" pitchFamily="34" charset="0"/>
                <a:cs typeface="Calibri" panose="020F0502020204030204" pitchFamily="34" charset="0"/>
              </a:rPr>
              <a:t>Email</a:t>
            </a:r>
          </a:p>
          <a:p>
            <a:pPr marL="406007" lvl="1" indent="-153592" defTabSz="685805">
              <a:buClr>
                <a:schemeClr val="accent6"/>
              </a:buClr>
              <a:buFont typeface="Courier New" panose="02070309020205020404" pitchFamily="49" charset="0"/>
              <a:buChar char="o"/>
            </a:pPr>
            <a:r>
              <a:rPr lang="fr-FR" sz="1050" dirty="0" smtClean="0">
                <a:latin typeface="Calibri" panose="020F0502020204030204" pitchFamily="34" charset="0"/>
                <a:cs typeface="Calibri" panose="020F0502020204030204" pitchFamily="34" charset="0"/>
              </a:rPr>
              <a:t>Dans </a:t>
            </a:r>
            <a:r>
              <a:rPr lang="fr-FR" sz="1050" dirty="0">
                <a:latin typeface="Calibri" panose="020F0502020204030204" pitchFamily="34" charset="0"/>
                <a:cs typeface="Calibri" panose="020F0502020204030204" pitchFamily="34" charset="0"/>
              </a:rPr>
              <a:t>la partie note : écrire le mode d’envoi du document et la date d’envoi ou la date de RDV si remise en main propre. Pour les envois par mail, préciser « PDF verrouillé par un mot de passe et mot de passe envoyé séparément par SMS </a:t>
            </a:r>
            <a:r>
              <a:rPr lang="fr-FR" sz="1050" dirty="0" smtClean="0">
                <a:latin typeface="Calibri" panose="020F0502020204030204" pitchFamily="34" charset="0"/>
                <a:cs typeface="Calibri" panose="020F0502020204030204" pitchFamily="34" charset="0"/>
              </a:rPr>
              <a:t>»</a:t>
            </a:r>
          </a:p>
          <a:p>
            <a:pPr marL="406007" lvl="1" indent="-153592" defTabSz="685805">
              <a:buClr>
                <a:schemeClr val="accent6"/>
              </a:buClr>
              <a:buFont typeface="Courier New" panose="02070309020205020404" pitchFamily="49" charset="0"/>
              <a:buChar char="o"/>
            </a:pPr>
            <a:r>
              <a:rPr lang="fr-FR" sz="1050" dirty="0" smtClean="0">
                <a:latin typeface="Calibri" panose="020F0502020204030204" pitchFamily="34" charset="0"/>
                <a:cs typeface="Calibri" panose="020F0502020204030204" pitchFamily="34" charset="0"/>
              </a:rPr>
              <a:t>Insérer </a:t>
            </a:r>
            <a:r>
              <a:rPr lang="fr-FR" sz="1050" dirty="0">
                <a:latin typeface="Calibri" panose="020F0502020204030204" pitchFamily="34" charset="0"/>
                <a:cs typeface="Calibri" panose="020F0502020204030204" pitchFamily="34" charset="0"/>
              </a:rPr>
              <a:t>en pièces jointes dans la fiche de suivi, en plus de la RPA déjà intégrée : </a:t>
            </a:r>
            <a:endParaRPr lang="fr-FR" sz="1050" dirty="0" smtClean="0">
              <a:latin typeface="Calibri" panose="020F0502020204030204" pitchFamily="34" charset="0"/>
              <a:cs typeface="Calibri" panose="020F0502020204030204" pitchFamily="34" charset="0"/>
            </a:endParaRPr>
          </a:p>
          <a:p>
            <a:pPr marL="540000" lvl="2" indent="-153592" defTabSz="685805">
              <a:buClr>
                <a:srgbClr val="581D74"/>
              </a:buClr>
              <a:buFont typeface="Courier New" panose="02070309020205020404" pitchFamily="49" charset="0"/>
              <a:buChar char="o"/>
            </a:pPr>
            <a:r>
              <a:rPr lang="fr-FR" sz="901" dirty="0">
                <a:latin typeface="Calibri" panose="020F0502020204030204" pitchFamily="34" charset="0"/>
                <a:cs typeface="Calibri" panose="020F0502020204030204" pitchFamily="34" charset="0"/>
              </a:rPr>
              <a:t>le courrier d’accompagnement si envoi par </a:t>
            </a:r>
            <a:r>
              <a:rPr lang="fr-FR" sz="901" dirty="0" smtClean="0">
                <a:latin typeface="Calibri" panose="020F0502020204030204" pitchFamily="34" charset="0"/>
                <a:cs typeface="Calibri" panose="020F0502020204030204" pitchFamily="34" charset="0"/>
              </a:rPr>
              <a:t>courrier</a:t>
            </a:r>
          </a:p>
          <a:p>
            <a:pPr marL="540000" lvl="2" indent="-153592" defTabSz="685805">
              <a:buClr>
                <a:srgbClr val="581D74"/>
              </a:buClr>
              <a:buFont typeface="Courier New" panose="02070309020205020404" pitchFamily="49" charset="0"/>
              <a:buChar char="o"/>
            </a:pPr>
            <a:r>
              <a:rPr lang="fr-FR" sz="901" dirty="0" smtClean="0">
                <a:latin typeface="Calibri" panose="020F0502020204030204" pitchFamily="34" charset="0"/>
                <a:cs typeface="Calibri" panose="020F0502020204030204" pitchFamily="34" charset="0"/>
              </a:rPr>
              <a:t>le second exemplaire du RPA daté et signé par le client, attestant sa bonne remise</a:t>
            </a:r>
            <a:endParaRPr lang="fr-FR" sz="901" dirty="0">
              <a:latin typeface="Calibri" panose="020F0502020204030204" pitchFamily="34" charset="0"/>
              <a:cs typeface="Calibri" panose="020F0502020204030204" pitchFamily="34" charset="0"/>
            </a:endParaRPr>
          </a:p>
          <a:p>
            <a:pPr marL="540000" lvl="2" indent="-153592" defTabSz="685805">
              <a:buClr>
                <a:srgbClr val="581D74"/>
              </a:buClr>
              <a:buFont typeface="Courier New" panose="02070309020205020404" pitchFamily="49" charset="0"/>
              <a:buChar char="o"/>
            </a:pPr>
            <a:r>
              <a:rPr lang="fr-FR" sz="901" dirty="0" smtClean="0">
                <a:latin typeface="Calibri" panose="020F0502020204030204" pitchFamily="34" charset="0"/>
                <a:cs typeface="Calibri" panose="020F0502020204030204" pitchFamily="34" charset="0"/>
              </a:rPr>
              <a:t>ou </a:t>
            </a:r>
            <a:r>
              <a:rPr lang="fr-FR" sz="901" dirty="0">
                <a:latin typeface="Calibri" panose="020F0502020204030204" pitchFamily="34" charset="0"/>
                <a:cs typeface="Calibri" panose="020F0502020204030204" pitchFamily="34" charset="0"/>
              </a:rPr>
              <a:t>le mail envoyé si envoi par mail </a:t>
            </a:r>
          </a:p>
          <a:p>
            <a:pPr marL="252415" lvl="5" defTabSz="685805">
              <a:buClr>
                <a:schemeClr val="accent6"/>
              </a:buClr>
            </a:pPr>
            <a:endParaRPr lang="fr-FR" sz="1050" dirty="0" smtClean="0">
              <a:latin typeface="Calibri" panose="020F0502020204030204" pitchFamily="34" charset="0"/>
              <a:cs typeface="Calibri" panose="020F0502020204030204" pitchFamily="34" charset="0"/>
            </a:endParaRPr>
          </a:p>
          <a:p>
            <a:pPr marL="252415" lvl="5" defTabSz="685805">
              <a:buClr>
                <a:schemeClr val="accent6"/>
              </a:buClr>
            </a:pPr>
            <a:r>
              <a:rPr lang="fr-FR" sz="1000" i="1" dirty="0" smtClean="0">
                <a:latin typeface="Calibri" panose="020F0502020204030204" pitchFamily="34" charset="0"/>
                <a:cs typeface="Calibri" panose="020F0502020204030204" pitchFamily="34" charset="0"/>
              </a:rPr>
              <a:t>Point d’attention </a:t>
            </a:r>
            <a:r>
              <a:rPr lang="fr-FR" sz="1000" i="1" dirty="0">
                <a:latin typeface="Calibri" panose="020F0502020204030204" pitchFamily="34" charset="0"/>
                <a:cs typeface="Calibri" panose="020F0502020204030204" pitchFamily="34" charset="0"/>
              </a:rPr>
              <a:t>sur le type de suivi à sélectionner en « Revue Périodique d’Adéquation » impérativement afin que </a:t>
            </a:r>
            <a:r>
              <a:rPr lang="fr-FR" sz="1000" i="1" dirty="0" smtClean="0">
                <a:latin typeface="Calibri" panose="020F0502020204030204" pitchFamily="34" charset="0"/>
                <a:cs typeface="Calibri" panose="020F0502020204030204" pitchFamily="34" charset="0"/>
              </a:rPr>
              <a:t>les </a:t>
            </a:r>
            <a:r>
              <a:rPr lang="fr-FR" sz="1000" i="1" dirty="0">
                <a:latin typeface="Calibri" panose="020F0502020204030204" pitchFamily="34" charset="0"/>
                <a:cs typeface="Calibri" panose="020F0502020204030204" pitchFamily="34" charset="0"/>
              </a:rPr>
              <a:t>extractions nécessaires aux futurs contrôles </a:t>
            </a:r>
            <a:r>
              <a:rPr lang="fr-FR" sz="1000" i="1" dirty="0" smtClean="0">
                <a:latin typeface="Calibri" panose="020F0502020204030204" pitchFamily="34" charset="0"/>
                <a:cs typeface="Calibri" panose="020F0502020204030204" pitchFamily="34" charset="0"/>
              </a:rPr>
              <a:t>soient réalisables</a:t>
            </a:r>
            <a:endParaRPr lang="fr-FR" sz="100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441451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La Revue Périodique d’Adéquation</a:t>
            </a:r>
          </a:p>
        </p:txBody>
      </p:sp>
      <p:pic>
        <p:nvPicPr>
          <p:cNvPr id="5" name="Image 4"/>
          <p:cNvPicPr>
            <a:picLocks noChangeAspect="1"/>
          </p:cNvPicPr>
          <p:nvPr/>
        </p:nvPicPr>
        <p:blipFill>
          <a:blip r:embed="rId2"/>
          <a:stretch>
            <a:fillRect/>
          </a:stretch>
        </p:blipFill>
        <p:spPr>
          <a:xfrm>
            <a:off x="908720" y="899592"/>
            <a:ext cx="4819650" cy="5486400"/>
          </a:xfrm>
          <a:prstGeom prst="rect">
            <a:avLst/>
          </a:prstGeom>
        </p:spPr>
      </p:pic>
    </p:spTree>
    <p:extLst>
      <p:ext uri="{BB962C8B-B14F-4D97-AF65-F5344CB8AC3E}">
        <p14:creationId xmlns:p14="http://schemas.microsoft.com/office/powerpoint/2010/main" val="13684671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smtClean="0"/>
              <a:t>Remise du RPA</a:t>
            </a:r>
            <a:endParaRPr lang="fr-FR" dirty="0"/>
          </a:p>
        </p:txBody>
      </p:sp>
      <p:sp>
        <p:nvSpPr>
          <p:cNvPr id="4" name="Titre 3"/>
          <p:cNvSpPr>
            <a:spLocks noGrp="1"/>
          </p:cNvSpPr>
          <p:nvPr>
            <p:ph type="title"/>
          </p:nvPr>
        </p:nvSpPr>
        <p:spPr/>
        <p:txBody>
          <a:bodyPr/>
          <a:lstStyle/>
          <a:p>
            <a:r>
              <a:rPr lang="fr-FR" dirty="0"/>
              <a:t>La Revue Périodique d’Adéquation</a:t>
            </a:r>
          </a:p>
        </p:txBody>
      </p:sp>
      <p:sp>
        <p:nvSpPr>
          <p:cNvPr id="5" name="Espace réservé du contenu 3"/>
          <p:cNvSpPr txBox="1">
            <a:spLocks/>
          </p:cNvSpPr>
          <p:nvPr/>
        </p:nvSpPr>
        <p:spPr>
          <a:xfrm>
            <a:off x="188640" y="5958443"/>
            <a:ext cx="6624736" cy="2839239"/>
          </a:xfrm>
          <a:prstGeom prst="rect">
            <a:avLst/>
          </a:prstGeom>
        </p:spPr>
        <p:txBody>
          <a:bodyPr vert="horz" wrap="square" lIns="91440" tIns="45720" rIns="91440" bIns="45720" rtlCol="0">
            <a:spAutoFit/>
          </a:bodyPr>
          <a:lstStyle>
            <a:defPPr marR="0" lvl="0" algn="l" rtl="0">
              <a:lnSpc>
                <a:spcPct val="100000"/>
              </a:lnSpc>
              <a:spcBef>
                <a:spcPts val="0"/>
              </a:spcBef>
              <a:spcAft>
                <a:spcPts val="0"/>
              </a:spcAft>
            </a:defPPr>
            <a:lvl1pPr marL="200027" marR="0" lvl="0" indent="-200027"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Char char="ʘ"/>
              <a:tabLst/>
              <a:defRPr sz="1500" b="0" i="0" u="none" strike="noStrike" cap="none">
                <a:solidFill>
                  <a:srgbClr val="000000"/>
                </a:solidFill>
                <a:latin typeface="+mn-lt"/>
                <a:ea typeface="Arial"/>
                <a:cs typeface="Arial"/>
                <a:sym typeface="Arial"/>
              </a:defRPr>
            </a:lvl1pPr>
            <a:lvl2pPr marL="406007" marR="0" lvl="1" indent="-153592" algn="l" defTabSz="685805" rtl="0" eaLnBrk="1" fontAlgn="auto" latinLnBrk="0" hangingPunct="1">
              <a:lnSpc>
                <a:spcPct val="100000"/>
              </a:lnSpc>
              <a:spcBef>
                <a:spcPts val="0"/>
              </a:spcBef>
              <a:spcAft>
                <a:spcPts val="0"/>
              </a:spcAft>
              <a:buClr>
                <a:srgbClr val="581D74"/>
              </a:buClr>
              <a:buSzTx/>
              <a:buFont typeface="Symbol" panose="05050102010706020507" pitchFamily="18" charset="2"/>
              <a:buChar char="·"/>
              <a:tabLst/>
              <a:defRPr sz="1351" b="0" i="0" u="none" strike="noStrike" cap="none">
                <a:solidFill>
                  <a:srgbClr val="000000"/>
                </a:solidFill>
                <a:latin typeface="+mn-lt"/>
                <a:ea typeface="Arial"/>
                <a:cs typeface="Arial"/>
                <a:sym typeface="Arial"/>
              </a:defRPr>
            </a:lvl2pPr>
            <a:lvl3pPr marL="606032" marR="0" lvl="2" indent="-148829" algn="l" defTabSz="685805" rtl="0" eaLnBrk="1" fontAlgn="auto" latinLnBrk="0" hangingPunct="1">
              <a:lnSpc>
                <a:spcPct val="100000"/>
              </a:lnSpc>
              <a:spcBef>
                <a:spcPts val="0"/>
              </a:spcBef>
              <a:spcAft>
                <a:spcPts val="0"/>
              </a:spcAft>
              <a:buClr>
                <a:srgbClr val="B0006C"/>
              </a:buClr>
              <a:buSzTx/>
              <a:buFont typeface="Courier New" panose="02070309020205020404" pitchFamily="49" charset="0"/>
              <a:buChar char="o"/>
              <a:tabLst/>
              <a:defRPr sz="1200" b="0" i="0" u="none" strike="noStrike" cap="none">
                <a:solidFill>
                  <a:srgbClr val="000000"/>
                </a:solidFill>
                <a:latin typeface="+mn-lt"/>
                <a:ea typeface="Arial"/>
                <a:cs typeface="Arial"/>
                <a:sym typeface="Arial"/>
              </a:defRPr>
            </a:lvl3pPr>
            <a:lvl4pPr marL="873925" marR="0" lvl="3" indent="-147638" algn="l" defTabSz="685805" rtl="0" eaLnBrk="1" fontAlgn="auto" latinLnBrk="0" hangingPunct="1">
              <a:lnSpc>
                <a:spcPct val="100000"/>
              </a:lnSpc>
              <a:spcBef>
                <a:spcPts val="0"/>
              </a:spcBef>
              <a:spcAft>
                <a:spcPts val="0"/>
              </a:spcAft>
              <a:buClr>
                <a:srgbClr val="A778AE"/>
              </a:buClr>
              <a:buSzTx/>
              <a:buFont typeface="Arial" panose="020B0604020202020204" pitchFamily="34" charset="0"/>
              <a:buChar char="•"/>
              <a:tabLst/>
              <a:defRPr sz="1051"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051"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pPr>
              <a:buFont typeface="Courier New" panose="02070309020205020404" pitchFamily="49" charset="0"/>
              <a:buChar char="o"/>
            </a:pPr>
            <a:r>
              <a:rPr lang="fr-FR" sz="1050" dirty="0">
                <a:latin typeface="Calibri" panose="020F0502020204030204" pitchFamily="34" charset="0"/>
                <a:cs typeface="Calibri" panose="020F0502020204030204" pitchFamily="34" charset="0"/>
              </a:rPr>
              <a:t>Le document </a:t>
            </a:r>
            <a:r>
              <a:rPr lang="fr-FR" sz="1050" dirty="0" smtClean="0">
                <a:latin typeface="Calibri" panose="020F0502020204030204" pitchFamily="34" charset="0"/>
                <a:cs typeface="Calibri" panose="020F0502020204030204" pitchFamily="34" charset="0"/>
              </a:rPr>
              <a:t>du </a:t>
            </a:r>
            <a:r>
              <a:rPr lang="fr-FR" sz="1050" dirty="0">
                <a:latin typeface="Calibri" panose="020F0502020204030204" pitchFamily="34" charset="0"/>
                <a:cs typeface="Calibri" panose="020F0502020204030204" pitchFamily="34" charset="0"/>
              </a:rPr>
              <a:t>RPA est intégré au suivi du client et est archivé dans la GED </a:t>
            </a:r>
            <a:r>
              <a:rPr lang="fr-FR" sz="1050" dirty="0" smtClean="0">
                <a:latin typeface="Calibri" panose="020F0502020204030204" pitchFamily="34" charset="0"/>
                <a:cs typeface="Calibri" panose="020F0502020204030204" pitchFamily="34" charset="0"/>
              </a:rPr>
              <a:t>O2S, ainsi que dans le SI distributeur</a:t>
            </a:r>
          </a:p>
          <a:p>
            <a:pPr>
              <a:buFont typeface="Courier New" panose="02070309020205020404" pitchFamily="49" charset="0"/>
              <a:buChar char="o"/>
            </a:pPr>
            <a:endParaRPr lang="fr-FR" sz="1050" dirty="0">
              <a:latin typeface="Calibri" panose="020F0502020204030204" pitchFamily="34" charset="0"/>
              <a:cs typeface="Calibri" panose="020F0502020204030204" pitchFamily="34" charset="0"/>
            </a:endParaRPr>
          </a:p>
          <a:p>
            <a:pPr>
              <a:buFont typeface="Courier New" panose="02070309020205020404" pitchFamily="49" charset="0"/>
              <a:buChar char="o"/>
            </a:pPr>
            <a:endParaRPr lang="fr-FR" sz="1050" dirty="0" smtClean="0">
              <a:latin typeface="Calibri" panose="020F0502020204030204" pitchFamily="34" charset="0"/>
              <a:cs typeface="Calibri" panose="020F0502020204030204" pitchFamily="34" charset="0"/>
            </a:endParaRPr>
          </a:p>
          <a:p>
            <a:pPr>
              <a:buFont typeface="Courier New" panose="02070309020205020404" pitchFamily="49" charset="0"/>
              <a:buChar char="o"/>
            </a:pPr>
            <a:endParaRPr lang="fr-FR" sz="1050" dirty="0">
              <a:latin typeface="Calibri" panose="020F0502020204030204" pitchFamily="34" charset="0"/>
              <a:cs typeface="Calibri" panose="020F0502020204030204" pitchFamily="34" charset="0"/>
            </a:endParaRPr>
          </a:p>
          <a:p>
            <a:pPr>
              <a:buFont typeface="Courier New" panose="02070309020205020404" pitchFamily="49" charset="0"/>
              <a:buChar char="o"/>
            </a:pPr>
            <a:endParaRPr lang="fr-FR" sz="1050" dirty="0" smtClean="0">
              <a:latin typeface="Calibri" panose="020F0502020204030204" pitchFamily="34" charset="0"/>
              <a:cs typeface="Calibri" panose="020F0502020204030204" pitchFamily="34" charset="0"/>
            </a:endParaRPr>
          </a:p>
          <a:p>
            <a:pPr>
              <a:buFont typeface="Courier New" panose="02070309020205020404" pitchFamily="49" charset="0"/>
              <a:buChar char="o"/>
            </a:pPr>
            <a:endParaRPr lang="fr-FR" sz="1050" dirty="0">
              <a:latin typeface="Calibri" panose="020F0502020204030204" pitchFamily="34" charset="0"/>
              <a:cs typeface="Calibri" panose="020F0502020204030204" pitchFamily="34" charset="0"/>
            </a:endParaRPr>
          </a:p>
          <a:p>
            <a:pPr>
              <a:buFont typeface="Courier New" panose="02070309020205020404" pitchFamily="49" charset="0"/>
              <a:buChar char="o"/>
            </a:pPr>
            <a:endParaRPr lang="fr-FR" sz="1050" dirty="0" smtClean="0">
              <a:latin typeface="Calibri" panose="020F0502020204030204" pitchFamily="34" charset="0"/>
              <a:cs typeface="Calibri" panose="020F0502020204030204" pitchFamily="34" charset="0"/>
            </a:endParaRPr>
          </a:p>
          <a:p>
            <a:pPr>
              <a:buFont typeface="Courier New" panose="02070309020205020404" pitchFamily="49" charset="0"/>
              <a:buChar char="o"/>
            </a:pPr>
            <a:endParaRPr lang="fr-FR" sz="1050" dirty="0" smtClean="0">
              <a:latin typeface="Calibri" panose="020F0502020204030204" pitchFamily="34" charset="0"/>
              <a:cs typeface="Calibri" panose="020F0502020204030204" pitchFamily="34" charset="0"/>
            </a:endParaRPr>
          </a:p>
          <a:p>
            <a:pPr>
              <a:buFont typeface="Courier New" panose="02070309020205020404" pitchFamily="49" charset="0"/>
              <a:buChar char="o"/>
            </a:pPr>
            <a:endParaRPr lang="fr-FR" sz="1050" dirty="0" smtClean="0">
              <a:latin typeface="Calibri" panose="020F0502020204030204" pitchFamily="34" charset="0"/>
              <a:cs typeface="Calibri" panose="020F0502020204030204" pitchFamily="34" charset="0"/>
            </a:endParaRPr>
          </a:p>
          <a:p>
            <a:pPr>
              <a:buFont typeface="Courier New" panose="02070309020205020404" pitchFamily="49" charset="0"/>
              <a:buChar char="o"/>
            </a:pPr>
            <a:endParaRPr lang="fr-FR" sz="1050" dirty="0">
              <a:latin typeface="Calibri" panose="020F0502020204030204" pitchFamily="34" charset="0"/>
              <a:cs typeface="Calibri" panose="020F0502020204030204" pitchFamily="34" charset="0"/>
            </a:endParaRPr>
          </a:p>
          <a:p>
            <a:pPr>
              <a:buFont typeface="Courier New" panose="02070309020205020404" pitchFamily="49" charset="0"/>
              <a:buChar char="o"/>
            </a:pPr>
            <a:endParaRPr lang="fr-FR" sz="1050" dirty="0" smtClean="0">
              <a:latin typeface="Calibri" panose="020F0502020204030204" pitchFamily="34" charset="0"/>
              <a:cs typeface="Calibri" panose="020F0502020204030204" pitchFamily="34" charset="0"/>
            </a:endParaRPr>
          </a:p>
          <a:p>
            <a:pPr>
              <a:buFont typeface="Courier New" panose="02070309020205020404" pitchFamily="49" charset="0"/>
              <a:buChar char="o"/>
            </a:pPr>
            <a:r>
              <a:rPr lang="fr-FR" sz="1050" b="1" dirty="0" smtClean="0">
                <a:latin typeface="Calibri" panose="020F0502020204030204" pitchFamily="34" charset="0"/>
                <a:cs typeface="Calibri" panose="020F0502020204030204" pitchFamily="34" charset="0"/>
              </a:rPr>
              <a:t>Le deuxième </a:t>
            </a:r>
            <a:r>
              <a:rPr lang="fr-FR" sz="1050" b="1" dirty="0">
                <a:latin typeface="Calibri" panose="020F0502020204030204" pitchFamily="34" charset="0"/>
                <a:cs typeface="Calibri" panose="020F0502020204030204" pitchFamily="34" charset="0"/>
              </a:rPr>
              <a:t>exemplaire du RPA </a:t>
            </a:r>
            <a:r>
              <a:rPr lang="fr-FR" sz="1050" b="1" dirty="0" smtClean="0">
                <a:latin typeface="Calibri" panose="020F0502020204030204" pitchFamily="34" charset="0"/>
                <a:cs typeface="Calibri" panose="020F0502020204030204" pitchFamily="34" charset="0"/>
              </a:rPr>
              <a:t>daté et signé par le client attestant de sa remise en main propre, l’AR ou le mail doivent être conservés dans </a:t>
            </a:r>
            <a:r>
              <a:rPr lang="fr-FR" sz="1050" b="1" dirty="0">
                <a:latin typeface="Calibri" panose="020F0502020204030204" pitchFamily="34" charset="0"/>
                <a:cs typeface="Calibri" panose="020F0502020204030204" pitchFamily="34" charset="0"/>
              </a:rPr>
              <a:t>le dossier client via </a:t>
            </a:r>
            <a:r>
              <a:rPr lang="fr-FR" sz="1050" b="1" dirty="0" smtClean="0">
                <a:latin typeface="Calibri" panose="020F0502020204030204" pitchFamily="34" charset="0"/>
                <a:cs typeface="Calibri" panose="020F0502020204030204" pitchFamily="34" charset="0"/>
              </a:rPr>
              <a:t>la </a:t>
            </a:r>
            <a:r>
              <a:rPr lang="fr-FR" sz="1050" b="1" dirty="0">
                <a:latin typeface="Calibri" panose="020F0502020204030204" pitchFamily="34" charset="0"/>
                <a:cs typeface="Calibri" panose="020F0502020204030204" pitchFamily="34" charset="0"/>
              </a:rPr>
              <a:t>transaction 0291 collecte unitaire Revue Périodique </a:t>
            </a:r>
            <a:r>
              <a:rPr lang="fr-FR" sz="1050" b="1" dirty="0" smtClean="0">
                <a:latin typeface="Calibri" panose="020F0502020204030204" pitchFamily="34" charset="0"/>
                <a:cs typeface="Calibri" panose="020F0502020204030204" pitchFamily="34" charset="0"/>
              </a:rPr>
              <a:t>d’Adéquation</a:t>
            </a:r>
          </a:p>
          <a:p>
            <a:pPr>
              <a:buFont typeface="Courier New" panose="02070309020205020404" pitchFamily="49" charset="0"/>
              <a:buChar char="o"/>
            </a:pPr>
            <a:r>
              <a:rPr lang="fr-FR" sz="1050" dirty="0" smtClean="0">
                <a:latin typeface="Calibri" panose="020F0502020204030204" pitchFamily="34" charset="0"/>
                <a:cs typeface="Calibri" panose="020F0502020204030204" pitchFamily="34" charset="0"/>
              </a:rPr>
              <a:t>Par </a:t>
            </a:r>
            <a:r>
              <a:rPr lang="fr-FR" sz="1050" dirty="0">
                <a:latin typeface="Calibri" panose="020F0502020204030204" pitchFamily="34" charset="0"/>
                <a:cs typeface="Calibri" panose="020F0502020204030204" pitchFamily="34" charset="0"/>
              </a:rPr>
              <a:t>ailleurs, </a:t>
            </a:r>
            <a:r>
              <a:rPr lang="fr-FR" sz="1050" dirty="0" smtClean="0">
                <a:latin typeface="Calibri" panose="020F0502020204030204" pitchFamily="34" charset="0"/>
                <a:cs typeface="Calibri" panose="020F0502020204030204" pitchFamily="34" charset="0"/>
              </a:rPr>
              <a:t>dans </a:t>
            </a:r>
            <a:r>
              <a:rPr lang="fr-FR" sz="1050" dirty="0">
                <a:latin typeface="Calibri" panose="020F0502020204030204" pitchFamily="34" charset="0"/>
                <a:cs typeface="Calibri" panose="020F0502020204030204" pitchFamily="34" charset="0"/>
              </a:rPr>
              <a:t>le cas où </a:t>
            </a:r>
            <a:r>
              <a:rPr lang="fr-FR" sz="1050" dirty="0" smtClean="0">
                <a:latin typeface="Calibri" panose="020F0502020204030204" pitchFamily="34" charset="0"/>
                <a:cs typeface="Calibri" panose="020F0502020204030204" pitchFamily="34" charset="0"/>
              </a:rPr>
              <a:t>le document de </a:t>
            </a:r>
            <a:r>
              <a:rPr lang="fr-FR" sz="1050" dirty="0">
                <a:latin typeface="Calibri" panose="020F0502020204030204" pitchFamily="34" charset="0"/>
                <a:cs typeface="Calibri" panose="020F0502020204030204" pitchFamily="34" charset="0"/>
              </a:rPr>
              <a:t>RPA a été </a:t>
            </a:r>
            <a:r>
              <a:rPr lang="fr-FR" sz="1050" dirty="0" smtClean="0">
                <a:latin typeface="Calibri" panose="020F0502020204030204" pitchFamily="34" charset="0"/>
                <a:cs typeface="Calibri" panose="020F0502020204030204" pitchFamily="34" charset="0"/>
              </a:rPr>
              <a:t>généré </a:t>
            </a:r>
            <a:r>
              <a:rPr lang="fr-FR" sz="1050" dirty="0">
                <a:latin typeface="Calibri" panose="020F0502020204030204" pitchFamily="34" charset="0"/>
                <a:cs typeface="Calibri" panose="020F0502020204030204" pitchFamily="34" charset="0"/>
              </a:rPr>
              <a:t>de manière exceptionnelle (à la demande du client ou en cas d’inadéquation), la date qui générera la RPA suivante demeure la date d’anniversaire du premier conseil et non la dernière date de remise. (Pas de paramétrage à effectuer)</a:t>
            </a:r>
          </a:p>
        </p:txBody>
      </p:sp>
      <p:sp>
        <p:nvSpPr>
          <p:cNvPr id="6" name="Espace réservé du contenu 3"/>
          <p:cNvSpPr txBox="1">
            <a:spLocks/>
          </p:cNvSpPr>
          <p:nvPr/>
        </p:nvSpPr>
        <p:spPr>
          <a:xfrm>
            <a:off x="332656" y="1050111"/>
            <a:ext cx="6291000" cy="2079031"/>
          </a:xfrm>
          <a:prstGeom prst="rect">
            <a:avLst/>
          </a:prstGeom>
        </p:spPr>
        <p:txBody>
          <a:bodyPr vert="horz" lIns="91440" tIns="45720" rIns="91440" bIns="45720" rtlCol="0">
            <a:spAutoFit/>
          </a:bodyPr>
          <a:lstStyle>
            <a:defPPr marR="0" lvl="0" algn="l" rtl="0">
              <a:lnSpc>
                <a:spcPct val="100000"/>
              </a:lnSpc>
              <a:spcBef>
                <a:spcPts val="0"/>
              </a:spcBef>
              <a:spcAft>
                <a:spcPts val="0"/>
              </a:spcAft>
            </a:defPPr>
            <a:lvl1pPr marL="200027" marR="0" lvl="0" indent="-200027"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Char char="ʘ"/>
              <a:tabLst/>
              <a:defRPr sz="1500" b="0" i="0" u="none" strike="noStrike" cap="none">
                <a:solidFill>
                  <a:srgbClr val="000000"/>
                </a:solidFill>
                <a:latin typeface="+mn-lt"/>
                <a:ea typeface="Arial"/>
                <a:cs typeface="Arial"/>
                <a:sym typeface="Arial"/>
              </a:defRPr>
            </a:lvl1pPr>
            <a:lvl2pPr marL="406007" marR="0" lvl="1" indent="-153592" algn="l" defTabSz="685805" rtl="0" eaLnBrk="1" fontAlgn="auto" latinLnBrk="0" hangingPunct="1">
              <a:lnSpc>
                <a:spcPct val="100000"/>
              </a:lnSpc>
              <a:spcBef>
                <a:spcPts val="0"/>
              </a:spcBef>
              <a:spcAft>
                <a:spcPts val="0"/>
              </a:spcAft>
              <a:buClr>
                <a:srgbClr val="581D74"/>
              </a:buClr>
              <a:buSzTx/>
              <a:buFont typeface="Symbol" panose="05050102010706020507" pitchFamily="18" charset="2"/>
              <a:buChar char="·"/>
              <a:tabLst/>
              <a:defRPr sz="1351" b="0" i="0" u="none" strike="noStrike" cap="none">
                <a:solidFill>
                  <a:srgbClr val="000000"/>
                </a:solidFill>
                <a:latin typeface="+mn-lt"/>
                <a:ea typeface="Arial"/>
                <a:cs typeface="Arial"/>
                <a:sym typeface="Arial"/>
              </a:defRPr>
            </a:lvl2pPr>
            <a:lvl3pPr marL="606032" marR="0" lvl="2" indent="-148829" algn="l" defTabSz="685805" rtl="0" eaLnBrk="1" fontAlgn="auto" latinLnBrk="0" hangingPunct="1">
              <a:lnSpc>
                <a:spcPct val="100000"/>
              </a:lnSpc>
              <a:spcBef>
                <a:spcPts val="0"/>
              </a:spcBef>
              <a:spcAft>
                <a:spcPts val="0"/>
              </a:spcAft>
              <a:buClr>
                <a:srgbClr val="B0006C"/>
              </a:buClr>
              <a:buSzTx/>
              <a:buFont typeface="Courier New" panose="02070309020205020404" pitchFamily="49" charset="0"/>
              <a:buChar char="o"/>
              <a:tabLst/>
              <a:defRPr sz="1200" b="0" i="0" u="none" strike="noStrike" cap="none">
                <a:solidFill>
                  <a:srgbClr val="000000"/>
                </a:solidFill>
                <a:latin typeface="+mn-lt"/>
                <a:ea typeface="Arial"/>
                <a:cs typeface="Arial"/>
                <a:sym typeface="Arial"/>
              </a:defRPr>
            </a:lvl3pPr>
            <a:lvl4pPr marL="873925" marR="0" lvl="3" indent="-147638" algn="l" defTabSz="685805" rtl="0" eaLnBrk="1" fontAlgn="auto" latinLnBrk="0" hangingPunct="1">
              <a:lnSpc>
                <a:spcPct val="100000"/>
              </a:lnSpc>
              <a:spcBef>
                <a:spcPts val="0"/>
              </a:spcBef>
              <a:spcAft>
                <a:spcPts val="0"/>
              </a:spcAft>
              <a:buClr>
                <a:srgbClr val="A778AE"/>
              </a:buClr>
              <a:buSzTx/>
              <a:buFont typeface="Arial" panose="020B0604020202020204" pitchFamily="34" charset="0"/>
              <a:buChar char="•"/>
              <a:tabLst/>
              <a:defRPr sz="1051"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051"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pPr>
              <a:buFont typeface="Courier New" panose="02070309020205020404" pitchFamily="49" charset="0"/>
              <a:buChar char="o"/>
            </a:pPr>
            <a:r>
              <a:rPr lang="fr-FR" sz="1050" dirty="0">
                <a:latin typeface="Calibri" panose="020F0502020204030204" pitchFamily="34" charset="0"/>
                <a:cs typeface="Calibri" panose="020F0502020204030204" pitchFamily="34" charset="0"/>
              </a:rPr>
              <a:t>Si la RPA est en adéquation, il convient de remettre le document au client </a:t>
            </a:r>
            <a:r>
              <a:rPr lang="fr-FR" sz="1050" dirty="0" smtClean="0">
                <a:latin typeface="Calibri" panose="020F0502020204030204" pitchFamily="34" charset="0"/>
                <a:cs typeface="Calibri" panose="020F0502020204030204" pitchFamily="34" charset="0"/>
              </a:rPr>
              <a:t>:</a:t>
            </a:r>
          </a:p>
          <a:p>
            <a:pPr lvl="1">
              <a:buFont typeface="Courier New" panose="02070309020205020404" pitchFamily="49" charset="0"/>
              <a:buChar char="o"/>
            </a:pPr>
            <a:r>
              <a:rPr lang="fr-FR" sz="901" dirty="0">
                <a:latin typeface="Calibri" panose="020F0502020204030204" pitchFamily="34" charset="0"/>
                <a:cs typeface="Calibri" panose="020F0502020204030204" pitchFamily="34" charset="0"/>
              </a:rPr>
              <a:t>Remise en main propre avec signature de l’accusé de réception  </a:t>
            </a:r>
          </a:p>
          <a:p>
            <a:pPr lvl="1">
              <a:buFont typeface="Courier New" panose="02070309020205020404" pitchFamily="49" charset="0"/>
              <a:buChar char="o"/>
            </a:pPr>
            <a:r>
              <a:rPr lang="fr-FR" sz="901" dirty="0" smtClean="0">
                <a:latin typeface="Calibri" panose="020F0502020204030204" pitchFamily="34" charset="0"/>
                <a:cs typeface="Calibri" panose="020F0502020204030204" pitchFamily="34" charset="0"/>
              </a:rPr>
              <a:t>Envoi </a:t>
            </a:r>
            <a:r>
              <a:rPr lang="fr-FR" sz="901" dirty="0">
                <a:latin typeface="Calibri" panose="020F0502020204030204" pitchFamily="34" charset="0"/>
                <a:cs typeface="Calibri" panose="020F0502020204030204" pitchFamily="34" charset="0"/>
              </a:rPr>
              <a:t>par courrier </a:t>
            </a:r>
            <a:r>
              <a:rPr lang="fr-FR" sz="901" dirty="0" smtClean="0">
                <a:latin typeface="Calibri" panose="020F0502020204030204" pitchFamily="34" charset="0"/>
                <a:cs typeface="Calibri" panose="020F0502020204030204" pitchFamily="34" charset="0"/>
              </a:rPr>
              <a:t>AR</a:t>
            </a:r>
          </a:p>
          <a:p>
            <a:pPr lvl="1">
              <a:buFont typeface="Courier New" panose="02070309020205020404" pitchFamily="49" charset="0"/>
              <a:buChar char="o"/>
            </a:pPr>
            <a:r>
              <a:rPr lang="fr-FR" sz="901" dirty="0" smtClean="0">
                <a:latin typeface="Calibri" panose="020F0502020204030204" pitchFamily="34" charset="0"/>
                <a:cs typeface="Calibri" panose="020F0502020204030204" pitchFamily="34" charset="0"/>
              </a:rPr>
              <a:t>Envoi </a:t>
            </a:r>
            <a:r>
              <a:rPr lang="fr-FR" sz="901" dirty="0">
                <a:latin typeface="Calibri" panose="020F0502020204030204" pitchFamily="34" charset="0"/>
                <a:cs typeface="Calibri" panose="020F0502020204030204" pitchFamily="34" charset="0"/>
              </a:rPr>
              <a:t>par </a:t>
            </a:r>
            <a:r>
              <a:rPr lang="fr-FR" sz="901" dirty="0" smtClean="0">
                <a:latin typeface="Calibri" panose="020F0502020204030204" pitchFamily="34" charset="0"/>
                <a:cs typeface="Calibri" panose="020F0502020204030204" pitchFamily="34" charset="0"/>
              </a:rPr>
              <a:t>messagerie interne </a:t>
            </a:r>
            <a:r>
              <a:rPr lang="fr-FR" sz="901" dirty="0">
                <a:latin typeface="Calibri" panose="020F0502020204030204" pitchFamily="34" charset="0"/>
                <a:cs typeface="Calibri" panose="020F0502020204030204" pitchFamily="34" charset="0"/>
              </a:rPr>
              <a:t>si </a:t>
            </a:r>
            <a:r>
              <a:rPr lang="fr-FR" sz="901" dirty="0" smtClean="0">
                <a:latin typeface="Calibri" panose="020F0502020204030204" pitchFamily="34" charset="0"/>
                <a:cs typeface="Calibri" panose="020F0502020204030204" pitchFamily="34" charset="0"/>
              </a:rPr>
              <a:t>PDF (pas celle d’O2S)</a:t>
            </a:r>
          </a:p>
          <a:p>
            <a:pPr>
              <a:buFont typeface="Courier New" panose="02070309020205020404" pitchFamily="49" charset="0"/>
              <a:buChar char="o"/>
            </a:pPr>
            <a:r>
              <a:rPr lang="fr-FR" sz="1050" dirty="0" smtClean="0">
                <a:latin typeface="Calibri" panose="020F0502020204030204" pitchFamily="34" charset="0"/>
                <a:cs typeface="Calibri" panose="020F0502020204030204" pitchFamily="34" charset="0"/>
              </a:rPr>
              <a:t>Si le RPA est </a:t>
            </a:r>
            <a:r>
              <a:rPr lang="fr-FR" sz="1050" dirty="0">
                <a:latin typeface="Calibri" panose="020F0502020204030204" pitchFamily="34" charset="0"/>
                <a:cs typeface="Calibri" panose="020F0502020204030204" pitchFamily="34" charset="0"/>
              </a:rPr>
              <a:t>en </a:t>
            </a:r>
            <a:r>
              <a:rPr lang="fr-FR" sz="1050" dirty="0" smtClean="0">
                <a:latin typeface="Calibri" panose="020F0502020204030204" pitchFamily="34" charset="0"/>
                <a:cs typeface="Calibri" panose="020F0502020204030204" pitchFamily="34" charset="0"/>
              </a:rPr>
              <a:t>inadéquation, il convient de vérifier:</a:t>
            </a:r>
          </a:p>
          <a:p>
            <a:pPr lvl="1">
              <a:buFont typeface="Courier New" panose="02070309020205020404" pitchFamily="49" charset="0"/>
              <a:buChar char="o"/>
            </a:pPr>
            <a:r>
              <a:rPr lang="fr-FR" sz="901" dirty="0" smtClean="0">
                <a:latin typeface="Calibri" panose="020F0502020204030204" pitchFamily="34" charset="0"/>
                <a:cs typeface="Calibri" panose="020F0502020204030204" pitchFamily="34" charset="0"/>
              </a:rPr>
              <a:t>La complétude </a:t>
            </a:r>
            <a:r>
              <a:rPr lang="fr-FR" sz="901" dirty="0">
                <a:latin typeface="Calibri" panose="020F0502020204030204" pitchFamily="34" charset="0"/>
                <a:cs typeface="Calibri" panose="020F0502020204030204" pitchFamily="34" charset="0"/>
              </a:rPr>
              <a:t>du profil investisseur O2S du client (mode opératoire ci-dessous) </a:t>
            </a:r>
          </a:p>
          <a:p>
            <a:pPr lvl="1">
              <a:buFont typeface="Courier New" panose="02070309020205020404" pitchFamily="49" charset="0"/>
              <a:buChar char="o"/>
            </a:pPr>
            <a:r>
              <a:rPr lang="fr-FR" sz="901" dirty="0" smtClean="0">
                <a:solidFill>
                  <a:schemeClr val="tx1"/>
                </a:solidFill>
                <a:latin typeface="Calibri" panose="020F0502020204030204" pitchFamily="34" charset="0"/>
                <a:cs typeface="Calibri" panose="020F0502020204030204" pitchFamily="34" charset="0"/>
              </a:rPr>
              <a:t>Si </a:t>
            </a:r>
            <a:r>
              <a:rPr lang="fr-FR" sz="901" dirty="0">
                <a:solidFill>
                  <a:schemeClr val="tx1"/>
                </a:solidFill>
                <a:latin typeface="Calibri" panose="020F0502020204030204" pitchFamily="34" charset="0"/>
                <a:cs typeface="Calibri" panose="020F0502020204030204" pitchFamily="34" charset="0"/>
              </a:rPr>
              <a:t>l’inadéquation du projet est avérée, </a:t>
            </a:r>
            <a:r>
              <a:rPr lang="fr-FR" sz="901" dirty="0" smtClean="0">
                <a:solidFill>
                  <a:schemeClr val="tx1"/>
                </a:solidFill>
                <a:latin typeface="Calibri" panose="020F0502020204030204" pitchFamily="34" charset="0"/>
                <a:cs typeface="Calibri" panose="020F0502020204030204" pitchFamily="34" charset="0"/>
              </a:rPr>
              <a:t>le RPA devra être envoyé au client en l’invitant à prendre rendez-vous ou remis directement en main propre lors d’un rendez-vous</a:t>
            </a:r>
          </a:p>
          <a:p>
            <a:pPr marL="252415" lvl="1" indent="0">
              <a:buNone/>
            </a:pPr>
            <a:r>
              <a:rPr lang="fr-FR" sz="901" dirty="0" smtClean="0">
                <a:latin typeface="Calibri" panose="020F0502020204030204" pitchFamily="34" charset="0"/>
                <a:cs typeface="Calibri" panose="020F0502020204030204" pitchFamily="34" charset="0"/>
              </a:rPr>
              <a:t>Après </a:t>
            </a:r>
            <a:r>
              <a:rPr lang="fr-FR" sz="901" dirty="0">
                <a:latin typeface="Calibri" panose="020F0502020204030204" pitchFamily="34" charset="0"/>
                <a:cs typeface="Calibri" panose="020F0502020204030204" pitchFamily="34" charset="0"/>
              </a:rPr>
              <a:t>échange avec le client sur sa situation financière et ses choix de placements : </a:t>
            </a:r>
            <a:endParaRPr lang="fr-FR" sz="901" dirty="0" smtClean="0">
              <a:latin typeface="Calibri" panose="020F0502020204030204" pitchFamily="34" charset="0"/>
              <a:cs typeface="Calibri" panose="020F0502020204030204" pitchFamily="34" charset="0"/>
            </a:endParaRPr>
          </a:p>
          <a:p>
            <a:pPr marL="252415" lvl="1" indent="0">
              <a:buNone/>
            </a:pPr>
            <a:r>
              <a:rPr lang="fr-FR" sz="901" dirty="0">
                <a:latin typeface="Calibri" panose="020F0502020204030204" pitchFamily="34" charset="0"/>
                <a:cs typeface="Calibri" panose="020F0502020204030204" pitchFamily="34" charset="0"/>
              </a:rPr>
              <a:t>	</a:t>
            </a:r>
            <a:r>
              <a:rPr lang="fr-FR" sz="901" dirty="0" smtClean="0">
                <a:latin typeface="Calibri" panose="020F0502020204030204" pitchFamily="34" charset="0"/>
                <a:cs typeface="Calibri" panose="020F0502020204030204" pitchFamily="34" charset="0"/>
              </a:rPr>
              <a:t>- Proposer </a:t>
            </a:r>
            <a:r>
              <a:rPr lang="fr-FR" sz="901" dirty="0">
                <a:latin typeface="Calibri" panose="020F0502020204030204" pitchFamily="34" charset="0"/>
                <a:cs typeface="Calibri" panose="020F0502020204030204" pitchFamily="34" charset="0"/>
              </a:rPr>
              <a:t>au client de revoir l’allocation de son portefeuille (le client peut décider de laisser la répartition de ses avoirs en l’état ou de procéder à un changement d’allocation : le notifier dans la fiche de suivi) </a:t>
            </a:r>
            <a:endParaRPr lang="fr-FR" sz="901" dirty="0" smtClean="0">
              <a:latin typeface="Calibri" panose="020F0502020204030204" pitchFamily="34" charset="0"/>
              <a:cs typeface="Calibri" panose="020F0502020204030204" pitchFamily="34" charset="0"/>
            </a:endParaRPr>
          </a:p>
          <a:p>
            <a:pPr marL="252415" lvl="1" indent="0">
              <a:buNone/>
            </a:pPr>
            <a:r>
              <a:rPr lang="fr-FR" sz="901" dirty="0">
                <a:latin typeface="Calibri" panose="020F0502020204030204" pitchFamily="34" charset="0"/>
                <a:cs typeface="Calibri" panose="020F0502020204030204" pitchFamily="34" charset="0"/>
              </a:rPr>
              <a:t>	</a:t>
            </a:r>
            <a:r>
              <a:rPr lang="fr-FR" sz="901" dirty="0" smtClean="0">
                <a:latin typeface="Calibri" panose="020F0502020204030204" pitchFamily="34" charset="0"/>
                <a:cs typeface="Calibri" panose="020F0502020204030204" pitchFamily="34" charset="0"/>
              </a:rPr>
              <a:t>OU/ET</a:t>
            </a:r>
          </a:p>
          <a:p>
            <a:pPr marL="252415" lvl="1" indent="0">
              <a:buNone/>
            </a:pPr>
            <a:r>
              <a:rPr lang="fr-FR" sz="901" dirty="0">
                <a:latin typeface="Calibri" panose="020F0502020204030204" pitchFamily="34" charset="0"/>
                <a:cs typeface="Calibri" panose="020F0502020204030204" pitchFamily="34" charset="0"/>
              </a:rPr>
              <a:t>	</a:t>
            </a:r>
            <a:r>
              <a:rPr lang="fr-FR" sz="901" dirty="0" smtClean="0">
                <a:latin typeface="Calibri" panose="020F0502020204030204" pitchFamily="34" charset="0"/>
                <a:cs typeface="Calibri" panose="020F0502020204030204" pitchFamily="34" charset="0"/>
              </a:rPr>
              <a:t>- Proposer </a:t>
            </a:r>
            <a:r>
              <a:rPr lang="fr-FR" sz="901" dirty="0">
                <a:latin typeface="Calibri" panose="020F0502020204030204" pitchFamily="34" charset="0"/>
                <a:cs typeface="Calibri" panose="020F0502020204030204" pitchFamily="34" charset="0"/>
              </a:rPr>
              <a:t>au client de mettre à jour son profil investisseur via la mise à jour du QCF/QR MYSYS et répliquer les résultats dans O2S selon la table de correspondance (mode opératoire ci-dessous) </a:t>
            </a:r>
            <a:endParaRPr lang="fr-FR" sz="901" dirty="0" smtClean="0">
              <a:latin typeface="Calibri" panose="020F0502020204030204" pitchFamily="34" charset="0"/>
              <a:cs typeface="Calibri" panose="020F0502020204030204" pitchFamily="34" charset="0"/>
            </a:endParaRPr>
          </a:p>
        </p:txBody>
      </p:sp>
      <p:sp>
        <p:nvSpPr>
          <p:cNvPr id="7" name="Espace réservé du texte 1"/>
          <p:cNvSpPr txBox="1">
            <a:spLocks/>
          </p:cNvSpPr>
          <p:nvPr/>
        </p:nvSpPr>
        <p:spPr>
          <a:xfrm>
            <a:off x="458390" y="5735431"/>
            <a:ext cx="6291699" cy="383820"/>
          </a:xfrm>
          <a:prstGeom prst="rect">
            <a:avLst/>
          </a:prstGeom>
        </p:spPr>
        <p:txBody>
          <a:bodyPr vert="horz" lIns="0" tIns="0" rIns="0" bIns="0" rtlCol="0">
            <a:noAutofit/>
          </a:bodyPr>
          <a:lstStyle>
            <a:defPPr marR="0" lvl="0" algn="l" rtl="0">
              <a:lnSpc>
                <a:spcPct val="100000"/>
              </a:lnSpc>
              <a:spcBef>
                <a:spcPts val="0"/>
              </a:spcBef>
              <a:spcAft>
                <a:spcPts val="0"/>
              </a:spcAft>
            </a:defPPr>
            <a:lvl1pPr marL="0" marR="0" lvl="0" indent="0"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None/>
              <a:tabLst/>
              <a:defRPr lang="fr-FR" sz="1200" b="0" i="1" u="none" strike="noStrike" kern="1200" cap="none" baseline="0" dirty="0">
                <a:solidFill>
                  <a:schemeClr val="accent2">
                    <a:lumMod val="75000"/>
                  </a:schemeClr>
                </a:solidFill>
                <a:latin typeface="Arial" panose="020B0604020202020204" pitchFamily="34" charset="0"/>
                <a:ea typeface="+mn-ea"/>
                <a:cs typeface="Arial" panose="020B0604020202020204" pitchFamily="34" charset="0"/>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t>Archivage du RPA</a:t>
            </a:r>
            <a:endParaRPr lang="fr-FR" dirty="0"/>
          </a:p>
        </p:txBody>
      </p:sp>
      <p:pic>
        <p:nvPicPr>
          <p:cNvPr id="9" name="Image 8"/>
          <p:cNvPicPr>
            <a:picLocks noChangeAspect="1"/>
          </p:cNvPicPr>
          <p:nvPr/>
        </p:nvPicPr>
        <p:blipFill>
          <a:blip r:embed="rId2"/>
          <a:stretch>
            <a:fillRect/>
          </a:stretch>
        </p:blipFill>
        <p:spPr>
          <a:xfrm>
            <a:off x="431809" y="3203848"/>
            <a:ext cx="5969822" cy="2281272"/>
          </a:xfrm>
          <a:prstGeom prst="rect">
            <a:avLst/>
          </a:prstGeom>
        </p:spPr>
      </p:pic>
      <p:sp>
        <p:nvSpPr>
          <p:cNvPr id="10" name="Rectangle 9"/>
          <p:cNvSpPr/>
          <p:nvPr/>
        </p:nvSpPr>
        <p:spPr>
          <a:xfrm>
            <a:off x="5661248" y="4427984"/>
            <a:ext cx="504056" cy="10571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Image 10"/>
          <p:cNvPicPr/>
          <p:nvPr/>
        </p:nvPicPr>
        <p:blipFill>
          <a:blip r:embed="rId3">
            <a:extLst>
              <a:ext uri="{28A0092B-C50C-407E-A947-70E740481C1C}">
                <a14:useLocalDpi xmlns:a14="http://schemas.microsoft.com/office/drawing/2010/main" val="0"/>
              </a:ext>
            </a:extLst>
          </a:blip>
          <a:srcRect/>
          <a:stretch>
            <a:fillRect/>
          </a:stretch>
        </p:blipFill>
        <p:spPr bwMode="auto">
          <a:xfrm>
            <a:off x="278774" y="6300192"/>
            <a:ext cx="6122857" cy="1401828"/>
          </a:xfrm>
          <a:prstGeom prst="rect">
            <a:avLst/>
          </a:prstGeom>
          <a:noFill/>
        </p:spPr>
      </p:pic>
    </p:spTree>
    <p:extLst>
      <p:ext uri="{BB962C8B-B14F-4D97-AF65-F5344CB8AC3E}">
        <p14:creationId xmlns:p14="http://schemas.microsoft.com/office/powerpoint/2010/main" val="9358802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ctrTitle" idx="4294967295"/>
          </p:nvPr>
        </p:nvSpPr>
        <p:spPr>
          <a:xfrm>
            <a:off x="0" y="3360738"/>
            <a:ext cx="4513263" cy="2062162"/>
          </a:xfrm>
        </p:spPr>
        <p:txBody>
          <a:bodyPr>
            <a:normAutofit/>
          </a:bodyPr>
          <a:lstStyle/>
          <a:p>
            <a:pPr lvl="0"/>
            <a:r>
              <a:rPr lang="fr-FR" sz="5175" dirty="0" smtClean="0"/>
              <a:t>MoneyPitch</a:t>
            </a:r>
            <a:br>
              <a:rPr lang="fr-FR" sz="5175" dirty="0" smtClean="0"/>
            </a:br>
            <a:r>
              <a:rPr lang="fr-FR" dirty="0" smtClean="0"/>
              <a:t>Argumentaire et onboarding</a:t>
            </a:r>
            <a:br>
              <a:rPr lang="fr-FR" dirty="0" smtClean="0"/>
            </a:br>
            <a:endParaRPr lang="en" dirty="0"/>
          </a:p>
        </p:txBody>
      </p:sp>
    </p:spTree>
    <p:extLst>
      <p:ext uri="{BB962C8B-B14F-4D97-AF65-F5344CB8AC3E}">
        <p14:creationId xmlns:p14="http://schemas.microsoft.com/office/powerpoint/2010/main" val="41781115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Argumentaire MoneyPitch</a:t>
            </a:r>
            <a:endParaRPr lang="fr-FR" dirty="0"/>
          </a:p>
        </p:txBody>
      </p:sp>
      <p:sp>
        <p:nvSpPr>
          <p:cNvPr id="3" name="Espace réservé du texte 2"/>
          <p:cNvSpPr>
            <a:spLocks noGrp="1"/>
          </p:cNvSpPr>
          <p:nvPr>
            <p:ph type="body" sz="quarter" idx="12"/>
          </p:nvPr>
        </p:nvSpPr>
        <p:spPr/>
        <p:txBody>
          <a:bodyPr/>
          <a:lstStyle/>
          <a:p>
            <a:r>
              <a:rPr lang="fr-FR" dirty="0" smtClean="0"/>
              <a:t>Arguments conseillers et avantages </a:t>
            </a:r>
            <a:endParaRPr lang="fr-FR" dirty="0"/>
          </a:p>
        </p:txBody>
      </p:sp>
      <p:pic>
        <p:nvPicPr>
          <p:cNvPr id="62" name="Image 61"/>
          <p:cNvPicPr>
            <a:picLocks noChangeAspect="1"/>
          </p:cNvPicPr>
          <p:nvPr/>
        </p:nvPicPr>
        <p:blipFill>
          <a:blip r:embed="rId2"/>
          <a:stretch>
            <a:fillRect/>
          </a:stretch>
        </p:blipFill>
        <p:spPr>
          <a:xfrm>
            <a:off x="376187" y="1315264"/>
            <a:ext cx="6277815" cy="3064276"/>
          </a:xfrm>
          <a:prstGeom prst="rect">
            <a:avLst/>
          </a:prstGeom>
        </p:spPr>
      </p:pic>
      <p:pic>
        <p:nvPicPr>
          <p:cNvPr id="63" name="Image 62"/>
          <p:cNvPicPr>
            <a:picLocks noChangeAspect="1"/>
          </p:cNvPicPr>
          <p:nvPr/>
        </p:nvPicPr>
        <p:blipFill>
          <a:blip r:embed="rId3"/>
          <a:stretch>
            <a:fillRect/>
          </a:stretch>
        </p:blipFill>
        <p:spPr>
          <a:xfrm>
            <a:off x="445057" y="4716016"/>
            <a:ext cx="6208945" cy="3364624"/>
          </a:xfrm>
          <a:prstGeom prst="rect">
            <a:avLst/>
          </a:prstGeom>
        </p:spPr>
      </p:pic>
    </p:spTree>
    <p:extLst>
      <p:ext uri="{BB962C8B-B14F-4D97-AF65-F5344CB8AC3E}">
        <p14:creationId xmlns:p14="http://schemas.microsoft.com/office/powerpoint/2010/main" val="2300783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smtClean="0"/>
              <a:t>Procédure d’activation pour le client</a:t>
            </a:r>
            <a:endParaRPr lang="fr-FR" dirty="0"/>
          </a:p>
        </p:txBody>
      </p:sp>
      <p:sp>
        <p:nvSpPr>
          <p:cNvPr id="3" name="Espace réservé du contenu 2"/>
          <p:cNvSpPr>
            <a:spLocks noGrp="1"/>
          </p:cNvSpPr>
          <p:nvPr>
            <p:ph sz="quarter" idx="13"/>
          </p:nvPr>
        </p:nvSpPr>
        <p:spPr>
          <a:xfrm>
            <a:off x="442568" y="1179691"/>
            <a:ext cx="6291000" cy="415498"/>
          </a:xfrm>
        </p:spPr>
        <p:txBody>
          <a:bodyPr>
            <a:spAutoFit/>
          </a:bodyPr>
          <a:lstStyle/>
          <a:p>
            <a:pPr>
              <a:buFont typeface="Symbol" panose="05050102010706020507" pitchFamily="18" charset="2"/>
              <a:buChar char=""/>
            </a:pPr>
            <a:r>
              <a:rPr lang="fr-FR" sz="1050" dirty="0">
                <a:latin typeface="Calibri" panose="020F0502020204030204" pitchFamily="34" charset="0"/>
                <a:cs typeface="Calibri" panose="020F0502020204030204" pitchFamily="34" charset="0"/>
              </a:rPr>
              <a:t>Afin d’activer un accès MoneyPitch pour le client, le banquier doit se rendre sur sa fiche contact. En haut à droite apparait le bouton « Activer MoneyPitch ». Il faut cliquer sur ce bouton. </a:t>
            </a:r>
          </a:p>
        </p:txBody>
      </p:sp>
      <p:sp>
        <p:nvSpPr>
          <p:cNvPr id="4" name="Titre 3"/>
          <p:cNvSpPr>
            <a:spLocks noGrp="1"/>
          </p:cNvSpPr>
          <p:nvPr>
            <p:ph type="title"/>
          </p:nvPr>
        </p:nvSpPr>
        <p:spPr/>
        <p:txBody>
          <a:bodyPr/>
          <a:lstStyle/>
          <a:p>
            <a:r>
              <a:rPr lang="fr-FR" dirty="0" smtClean="0"/>
              <a:t>Activation Moneypitch </a:t>
            </a:r>
            <a:endParaRPr lang="fr-FR" dirty="0"/>
          </a:p>
        </p:txBody>
      </p:sp>
      <p:pic>
        <p:nvPicPr>
          <p:cNvPr id="6" name="Image 5"/>
          <p:cNvPicPr>
            <a:picLocks noChangeAspect="1"/>
          </p:cNvPicPr>
          <p:nvPr/>
        </p:nvPicPr>
        <p:blipFill>
          <a:blip r:embed="rId2"/>
          <a:stretch>
            <a:fillRect/>
          </a:stretch>
        </p:blipFill>
        <p:spPr>
          <a:xfrm>
            <a:off x="1233303" y="1706698"/>
            <a:ext cx="4536951" cy="1872322"/>
          </a:xfrm>
          <a:prstGeom prst="rect">
            <a:avLst/>
          </a:prstGeom>
        </p:spPr>
      </p:pic>
      <p:sp>
        <p:nvSpPr>
          <p:cNvPr id="9" name="Espace réservé du contenu 2"/>
          <p:cNvSpPr txBox="1">
            <a:spLocks/>
          </p:cNvSpPr>
          <p:nvPr/>
        </p:nvSpPr>
        <p:spPr>
          <a:xfrm>
            <a:off x="430776" y="3779912"/>
            <a:ext cx="6291000" cy="1546577"/>
          </a:xfrm>
          <a:prstGeom prst="rect">
            <a:avLst/>
          </a:prstGeom>
        </p:spPr>
        <p:txBody>
          <a:bodyPr vert="horz" lIns="91440" tIns="45720" rIns="91440" bIns="45720" rtlCol="0">
            <a:spAutoFit/>
          </a:bodyPr>
          <a:lstStyle>
            <a:defPPr marR="0" lvl="0" algn="l" rtl="0">
              <a:lnSpc>
                <a:spcPct val="100000"/>
              </a:lnSpc>
              <a:spcBef>
                <a:spcPts val="0"/>
              </a:spcBef>
              <a:spcAft>
                <a:spcPts val="0"/>
              </a:spcAft>
            </a:defPPr>
            <a:lvl1pPr marL="200027" marR="0" lvl="0" indent="-200027" algn="l" defTabSz="685805" rtl="0" eaLnBrk="1" fontAlgn="auto" latinLnBrk="0" hangingPunct="1">
              <a:lnSpc>
                <a:spcPct val="100000"/>
              </a:lnSpc>
              <a:spcBef>
                <a:spcPts val="0"/>
              </a:spcBef>
              <a:spcAft>
                <a:spcPts val="0"/>
              </a:spcAft>
              <a:buClr>
                <a:srgbClr val="00B2CB"/>
              </a:buClr>
              <a:buSzTx/>
              <a:buFont typeface="Cambria Math" panose="02040503050406030204" pitchFamily="18" charset="0"/>
              <a:buChar char="ʘ"/>
              <a:tabLst/>
              <a:defRPr sz="1500" b="0" i="0" u="none" strike="noStrike" cap="none">
                <a:solidFill>
                  <a:srgbClr val="000000"/>
                </a:solidFill>
                <a:latin typeface="+mn-lt"/>
                <a:ea typeface="Arial"/>
                <a:cs typeface="Arial"/>
                <a:sym typeface="Arial"/>
              </a:defRPr>
            </a:lvl1pPr>
            <a:lvl2pPr marL="406007" marR="0" lvl="1" indent="-153592" algn="l" defTabSz="685805" rtl="0" eaLnBrk="1" fontAlgn="auto" latinLnBrk="0" hangingPunct="1">
              <a:lnSpc>
                <a:spcPct val="100000"/>
              </a:lnSpc>
              <a:spcBef>
                <a:spcPts val="0"/>
              </a:spcBef>
              <a:spcAft>
                <a:spcPts val="0"/>
              </a:spcAft>
              <a:buClr>
                <a:srgbClr val="581D74"/>
              </a:buClr>
              <a:buSzTx/>
              <a:buFont typeface="Symbol" panose="05050102010706020507" pitchFamily="18" charset="2"/>
              <a:buChar char="·"/>
              <a:tabLst/>
              <a:defRPr sz="1351" b="0" i="0" u="none" strike="noStrike" cap="none">
                <a:solidFill>
                  <a:srgbClr val="000000"/>
                </a:solidFill>
                <a:latin typeface="+mn-lt"/>
                <a:ea typeface="Arial"/>
                <a:cs typeface="Arial"/>
                <a:sym typeface="Arial"/>
              </a:defRPr>
            </a:lvl2pPr>
            <a:lvl3pPr marL="606032" marR="0" lvl="2" indent="-148829" algn="l" defTabSz="685805" rtl="0" eaLnBrk="1" fontAlgn="auto" latinLnBrk="0" hangingPunct="1">
              <a:lnSpc>
                <a:spcPct val="100000"/>
              </a:lnSpc>
              <a:spcBef>
                <a:spcPts val="0"/>
              </a:spcBef>
              <a:spcAft>
                <a:spcPts val="0"/>
              </a:spcAft>
              <a:buClr>
                <a:srgbClr val="B0006C"/>
              </a:buClr>
              <a:buSzTx/>
              <a:buFont typeface="Courier New" panose="02070309020205020404" pitchFamily="49" charset="0"/>
              <a:buChar char="o"/>
              <a:tabLst/>
              <a:defRPr sz="1200" b="0" i="0" u="none" strike="noStrike" cap="none">
                <a:solidFill>
                  <a:srgbClr val="000000"/>
                </a:solidFill>
                <a:latin typeface="+mn-lt"/>
                <a:ea typeface="Arial"/>
                <a:cs typeface="Arial"/>
                <a:sym typeface="Arial"/>
              </a:defRPr>
            </a:lvl3pPr>
            <a:lvl4pPr marL="873925" marR="0" lvl="3" indent="-147638" algn="l" defTabSz="685805" rtl="0" eaLnBrk="1" fontAlgn="auto" latinLnBrk="0" hangingPunct="1">
              <a:lnSpc>
                <a:spcPct val="100000"/>
              </a:lnSpc>
              <a:spcBef>
                <a:spcPts val="0"/>
              </a:spcBef>
              <a:spcAft>
                <a:spcPts val="0"/>
              </a:spcAft>
              <a:buClr>
                <a:srgbClr val="A778AE"/>
              </a:buClr>
              <a:buSzTx/>
              <a:buFont typeface="Arial" panose="020B0604020202020204" pitchFamily="34" charset="0"/>
              <a:buChar char="•"/>
              <a:tabLst/>
              <a:defRPr sz="1051"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051"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pPr marL="0" indent="0">
              <a:buNone/>
            </a:pPr>
            <a:r>
              <a:rPr lang="fr-FR" sz="1050" b="1" dirty="0">
                <a:latin typeface="Calibri" panose="020F0502020204030204" pitchFamily="34" charset="0"/>
                <a:cs typeface="Calibri" panose="020F0502020204030204" pitchFamily="34" charset="0"/>
              </a:rPr>
              <a:t>Le paramétrage à effectuer est le suivant : </a:t>
            </a:r>
          </a:p>
          <a:p>
            <a:pPr lvl="1">
              <a:buClr>
                <a:schemeClr val="accent6"/>
              </a:buClr>
              <a:buFont typeface="Courier New" panose="02070309020205020404" pitchFamily="49" charset="0"/>
              <a:buChar char="o"/>
            </a:pPr>
            <a:r>
              <a:rPr lang="fr-FR" sz="1050" dirty="0" smtClean="0">
                <a:latin typeface="Calibri" panose="020F0502020204030204" pitchFamily="34" charset="0"/>
                <a:cs typeface="Calibri" panose="020F0502020204030204" pitchFamily="34" charset="0"/>
              </a:rPr>
              <a:t>Activer « MoneyPitch »</a:t>
            </a:r>
          </a:p>
          <a:p>
            <a:pPr lvl="1">
              <a:buClr>
                <a:schemeClr val="accent6"/>
              </a:buClr>
              <a:buFont typeface="Courier New" panose="02070309020205020404" pitchFamily="49" charset="0"/>
              <a:buChar char="o"/>
            </a:pPr>
            <a:r>
              <a:rPr lang="fr-FR" sz="1050" dirty="0" smtClean="0">
                <a:latin typeface="Calibri" panose="020F0502020204030204" pitchFamily="34" charset="0"/>
                <a:cs typeface="Calibri" panose="020F0502020204030204" pitchFamily="34" charset="0"/>
              </a:rPr>
              <a:t>Identifiant = mail principal du client </a:t>
            </a:r>
          </a:p>
          <a:p>
            <a:pPr lvl="1">
              <a:buClr>
                <a:schemeClr val="accent6"/>
              </a:buClr>
              <a:buFont typeface="Courier New" panose="02070309020205020404" pitchFamily="49" charset="0"/>
              <a:buChar char="o"/>
            </a:pPr>
            <a:r>
              <a:rPr lang="fr-FR" sz="1050" dirty="0" smtClean="0">
                <a:latin typeface="Calibri" panose="020F0502020204030204" pitchFamily="34" charset="0"/>
                <a:cs typeface="Calibri" panose="020F0502020204030204" pitchFamily="34" charset="0"/>
              </a:rPr>
              <a:t>Afficher les +/- values en euros </a:t>
            </a:r>
          </a:p>
          <a:p>
            <a:pPr lvl="1">
              <a:buClr>
                <a:schemeClr val="accent6"/>
              </a:buClr>
              <a:buFont typeface="Courier New" panose="02070309020205020404" pitchFamily="49" charset="0"/>
              <a:buChar char="o"/>
            </a:pPr>
            <a:r>
              <a:rPr lang="fr-FR" sz="1050" dirty="0" smtClean="0">
                <a:latin typeface="Calibri" panose="020F0502020204030204" pitchFamily="34" charset="0"/>
                <a:cs typeface="Calibri" panose="020F0502020204030204" pitchFamily="34" charset="0"/>
              </a:rPr>
              <a:t>Autoriser utilisation GED = coffre-fort client</a:t>
            </a:r>
          </a:p>
          <a:p>
            <a:pPr lvl="1">
              <a:buClr>
                <a:schemeClr val="accent6"/>
              </a:buClr>
              <a:buFont typeface="Courier New" panose="02070309020205020404" pitchFamily="49" charset="0"/>
              <a:buChar char="o"/>
            </a:pPr>
            <a:r>
              <a:rPr lang="fr-FR" sz="1050" dirty="0" smtClean="0">
                <a:latin typeface="Calibri" panose="020F0502020204030204" pitchFamily="34" charset="0"/>
                <a:cs typeface="Calibri" panose="020F0502020204030204" pitchFamily="34" charset="0"/>
              </a:rPr>
              <a:t>Importer les données MoneyPitch </a:t>
            </a:r>
          </a:p>
          <a:p>
            <a:pPr lvl="1"/>
            <a:endParaRPr lang="fr-FR" sz="1050" dirty="0">
              <a:latin typeface="Calibri" panose="020F0502020204030204" pitchFamily="34" charset="0"/>
              <a:cs typeface="Calibri" panose="020F0502020204030204" pitchFamily="34" charset="0"/>
            </a:endParaRPr>
          </a:p>
          <a:p>
            <a:pPr>
              <a:buFont typeface="Symbol" panose="05050102010706020507" pitchFamily="18" charset="2"/>
              <a:buChar char=""/>
            </a:pPr>
            <a:r>
              <a:rPr lang="fr-FR" sz="1050" dirty="0">
                <a:latin typeface="Calibri" panose="020F0502020204030204" pitchFamily="34" charset="0"/>
                <a:cs typeface="Calibri" panose="020F0502020204030204" pitchFamily="34" charset="0"/>
              </a:rPr>
              <a:t>Un accès de démonstration peut également être mis à disposition du client afin que celui-ci « teste » la solution.</a:t>
            </a:r>
          </a:p>
        </p:txBody>
      </p:sp>
      <p:cxnSp>
        <p:nvCxnSpPr>
          <p:cNvPr id="12" name="Connecteur droit avec flèche 11"/>
          <p:cNvCxnSpPr/>
          <p:nvPr/>
        </p:nvCxnSpPr>
        <p:spPr>
          <a:xfrm>
            <a:off x="1124744" y="7308304"/>
            <a:ext cx="144016" cy="202908"/>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à coins arrondis 10"/>
          <p:cNvSpPr/>
          <p:nvPr/>
        </p:nvSpPr>
        <p:spPr>
          <a:xfrm>
            <a:off x="4941169" y="2497208"/>
            <a:ext cx="829086" cy="144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p:cNvPicPr>
            <a:picLocks noChangeAspect="1"/>
          </p:cNvPicPr>
          <p:nvPr/>
        </p:nvPicPr>
        <p:blipFill>
          <a:blip r:embed="rId3"/>
          <a:stretch>
            <a:fillRect/>
          </a:stretch>
        </p:blipFill>
        <p:spPr>
          <a:xfrm>
            <a:off x="260648" y="5326489"/>
            <a:ext cx="6408712" cy="3545209"/>
          </a:xfrm>
          <a:prstGeom prst="rect">
            <a:avLst/>
          </a:prstGeom>
        </p:spPr>
      </p:pic>
      <p:sp>
        <p:nvSpPr>
          <p:cNvPr id="13" name="Rectangle à coins arrondis 12"/>
          <p:cNvSpPr/>
          <p:nvPr/>
        </p:nvSpPr>
        <p:spPr>
          <a:xfrm>
            <a:off x="1628800" y="5796152"/>
            <a:ext cx="829086" cy="144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à coins arrondis 13"/>
          <p:cNvSpPr/>
          <p:nvPr/>
        </p:nvSpPr>
        <p:spPr>
          <a:xfrm>
            <a:off x="270390" y="6873066"/>
            <a:ext cx="3374634" cy="63814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à coins arrondis 15"/>
          <p:cNvSpPr/>
          <p:nvPr/>
        </p:nvSpPr>
        <p:spPr>
          <a:xfrm>
            <a:off x="1566535" y="7794516"/>
            <a:ext cx="2006481" cy="63814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Rectangle à coins arrondis 17"/>
          <p:cNvSpPr/>
          <p:nvPr/>
        </p:nvSpPr>
        <p:spPr>
          <a:xfrm>
            <a:off x="286514" y="5336672"/>
            <a:ext cx="829086" cy="144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6950804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dirty="0" smtClean="0"/>
              <a:t>Accéder au suivi des connexions </a:t>
            </a:r>
            <a:endParaRPr lang="fr-FR" dirty="0"/>
          </a:p>
        </p:txBody>
      </p:sp>
      <p:sp>
        <p:nvSpPr>
          <p:cNvPr id="3" name="Espace réservé du contenu 2"/>
          <p:cNvSpPr>
            <a:spLocks noGrp="1"/>
          </p:cNvSpPr>
          <p:nvPr>
            <p:ph sz="quarter" idx="13"/>
          </p:nvPr>
        </p:nvSpPr>
        <p:spPr>
          <a:xfrm>
            <a:off x="442568" y="1179691"/>
            <a:ext cx="6291000" cy="577081"/>
          </a:xfrm>
        </p:spPr>
        <p:txBody>
          <a:bodyPr>
            <a:spAutoFit/>
          </a:bodyPr>
          <a:lstStyle/>
          <a:p>
            <a:pPr>
              <a:buFont typeface="Symbol" panose="05050102010706020507" pitchFamily="18" charset="2"/>
              <a:buChar char=""/>
            </a:pPr>
            <a:r>
              <a:rPr lang="fr-FR" sz="1050" dirty="0">
                <a:latin typeface="Calibri" panose="020F0502020204030204" pitchFamily="34" charset="0"/>
                <a:cs typeface="Calibri" panose="020F0502020204030204" pitchFamily="34" charset="0"/>
              </a:rPr>
              <a:t>Afin </a:t>
            </a:r>
            <a:r>
              <a:rPr lang="fr-FR" sz="1050" dirty="0" smtClean="0">
                <a:latin typeface="Calibri" panose="020F0502020204030204" pitchFamily="34" charset="0"/>
                <a:cs typeface="Calibri" panose="020F0502020204030204" pitchFamily="34" charset="0"/>
              </a:rPr>
              <a:t>d’accéder au suivi de MoneyPitch, </a:t>
            </a:r>
            <a:r>
              <a:rPr lang="fr-FR" sz="1050" dirty="0">
                <a:latin typeface="Calibri" panose="020F0502020204030204" pitchFamily="34" charset="0"/>
                <a:cs typeface="Calibri" panose="020F0502020204030204" pitchFamily="34" charset="0"/>
              </a:rPr>
              <a:t>le banquier doit se rendre sur </a:t>
            </a:r>
            <a:r>
              <a:rPr lang="fr-FR" sz="1050" dirty="0" smtClean="0">
                <a:latin typeface="Calibri" panose="020F0502020204030204" pitchFamily="34" charset="0"/>
                <a:cs typeface="Calibri" panose="020F0502020204030204" pitchFamily="34" charset="0"/>
              </a:rPr>
              <a:t>la </a:t>
            </a:r>
            <a:r>
              <a:rPr lang="fr-FR" sz="1050" dirty="0">
                <a:latin typeface="Calibri" panose="020F0502020204030204" pitchFamily="34" charset="0"/>
                <a:cs typeface="Calibri" panose="020F0502020204030204" pitchFamily="34" charset="0"/>
              </a:rPr>
              <a:t>fiche </a:t>
            </a:r>
            <a:r>
              <a:rPr lang="fr-FR" sz="1050" dirty="0" smtClean="0">
                <a:latin typeface="Calibri" panose="020F0502020204030204" pitchFamily="34" charset="0"/>
                <a:cs typeface="Calibri" panose="020F0502020204030204" pitchFamily="34" charset="0"/>
              </a:rPr>
              <a:t>contact du client. </a:t>
            </a:r>
            <a:r>
              <a:rPr lang="fr-FR" sz="1050" dirty="0">
                <a:latin typeface="Calibri" panose="020F0502020204030204" pitchFamily="34" charset="0"/>
                <a:cs typeface="Calibri" panose="020F0502020204030204" pitchFamily="34" charset="0"/>
              </a:rPr>
              <a:t>En haut à droite apparait le bouton </a:t>
            </a:r>
            <a:r>
              <a:rPr lang="fr-FR" sz="1050" dirty="0" smtClean="0">
                <a:latin typeface="Calibri" panose="020F0502020204030204" pitchFamily="34" charset="0"/>
                <a:cs typeface="Calibri" panose="020F0502020204030204" pitchFamily="34" charset="0"/>
              </a:rPr>
              <a:t>« MoneyPitch</a:t>
            </a:r>
            <a:r>
              <a:rPr lang="fr-FR" sz="1050" dirty="0">
                <a:latin typeface="Calibri" panose="020F0502020204030204" pitchFamily="34" charset="0"/>
                <a:cs typeface="Calibri" panose="020F0502020204030204" pitchFamily="34" charset="0"/>
              </a:rPr>
              <a:t> ». Il faut cliquer sur ce bouton. </a:t>
            </a:r>
            <a:endParaRPr lang="fr-FR" sz="1050" dirty="0" smtClean="0">
              <a:latin typeface="Calibri" panose="020F0502020204030204" pitchFamily="34" charset="0"/>
              <a:cs typeface="Calibri" panose="020F0502020204030204" pitchFamily="34" charset="0"/>
            </a:endParaRPr>
          </a:p>
          <a:p>
            <a:pPr>
              <a:buFont typeface="Symbol" panose="05050102010706020507" pitchFamily="18" charset="2"/>
              <a:buChar char=""/>
            </a:pPr>
            <a:r>
              <a:rPr lang="fr-FR" sz="1050" dirty="0" smtClean="0">
                <a:latin typeface="Calibri" panose="020F0502020204030204" pitchFamily="34" charset="0"/>
                <a:cs typeface="Calibri" panose="020F0502020204030204" pitchFamily="34" charset="0"/>
              </a:rPr>
              <a:t>Il faut ensuite cliquer sur l’onglet « Historique de connexion ».</a:t>
            </a:r>
            <a:endParaRPr lang="fr-FR" sz="1050" dirty="0">
              <a:latin typeface="Calibri" panose="020F0502020204030204" pitchFamily="34" charset="0"/>
              <a:cs typeface="Calibri" panose="020F0502020204030204" pitchFamily="34" charset="0"/>
            </a:endParaRPr>
          </a:p>
        </p:txBody>
      </p:sp>
      <p:sp>
        <p:nvSpPr>
          <p:cNvPr id="4" name="Titre 3"/>
          <p:cNvSpPr>
            <a:spLocks noGrp="1"/>
          </p:cNvSpPr>
          <p:nvPr>
            <p:ph type="title"/>
          </p:nvPr>
        </p:nvSpPr>
        <p:spPr/>
        <p:txBody>
          <a:bodyPr/>
          <a:lstStyle/>
          <a:p>
            <a:r>
              <a:rPr lang="fr-FR" dirty="0" smtClean="0"/>
              <a:t>Suivi des connexions Moneypitch </a:t>
            </a:r>
            <a:endParaRPr lang="fr-FR" dirty="0"/>
          </a:p>
        </p:txBody>
      </p:sp>
      <p:pic>
        <p:nvPicPr>
          <p:cNvPr id="5" name="Image 4"/>
          <p:cNvPicPr>
            <a:picLocks noChangeAspect="1"/>
          </p:cNvPicPr>
          <p:nvPr/>
        </p:nvPicPr>
        <p:blipFill>
          <a:blip r:embed="rId2"/>
          <a:stretch>
            <a:fillRect/>
          </a:stretch>
        </p:blipFill>
        <p:spPr>
          <a:xfrm>
            <a:off x="540737" y="1980606"/>
            <a:ext cx="5776527" cy="1772949"/>
          </a:xfrm>
          <a:prstGeom prst="rect">
            <a:avLst/>
          </a:prstGeom>
        </p:spPr>
      </p:pic>
      <p:sp>
        <p:nvSpPr>
          <p:cNvPr id="7" name="Rectangle à coins arrondis 6"/>
          <p:cNvSpPr/>
          <p:nvPr/>
        </p:nvSpPr>
        <p:spPr>
          <a:xfrm>
            <a:off x="1916832" y="3059832"/>
            <a:ext cx="829086" cy="144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569421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ctrTitle" idx="4294967295"/>
          </p:nvPr>
        </p:nvSpPr>
        <p:spPr>
          <a:xfrm>
            <a:off x="0" y="3360738"/>
            <a:ext cx="4513263" cy="2062162"/>
          </a:xfrm>
        </p:spPr>
        <p:txBody>
          <a:bodyPr>
            <a:normAutofit/>
          </a:bodyPr>
          <a:lstStyle/>
          <a:p>
            <a:pPr lvl="0"/>
            <a:r>
              <a:rPr lang="fr-FR" sz="5175" dirty="0" smtClean="0"/>
              <a:t>Annexes</a:t>
            </a:r>
            <a:r>
              <a:rPr lang="fr-FR" dirty="0" smtClean="0"/>
              <a:t/>
            </a:r>
            <a:br>
              <a:rPr lang="fr-FR" dirty="0" smtClean="0"/>
            </a:br>
            <a:endParaRPr lang="en" dirty="0"/>
          </a:p>
        </p:txBody>
      </p:sp>
    </p:spTree>
    <p:extLst>
      <p:ext uri="{BB962C8B-B14F-4D97-AF65-F5344CB8AC3E}">
        <p14:creationId xmlns:p14="http://schemas.microsoft.com/office/powerpoint/2010/main" val="5143408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endParaRPr lang="fr-FR" dirty="0"/>
          </a:p>
        </p:txBody>
      </p:sp>
      <p:sp>
        <p:nvSpPr>
          <p:cNvPr id="3" name="Titre 2"/>
          <p:cNvSpPr>
            <a:spLocks noGrp="1"/>
          </p:cNvSpPr>
          <p:nvPr>
            <p:ph type="ctrTitle"/>
          </p:nvPr>
        </p:nvSpPr>
        <p:spPr/>
        <p:txBody>
          <a:bodyPr/>
          <a:lstStyle/>
          <a:p>
            <a:r>
              <a:rPr lang="fr-FR" dirty="0" smtClean="0"/>
              <a:t>Etapes de A </a:t>
            </a:r>
            <a:r>
              <a:rPr lang="fr-FR" sz="2000" dirty="0" smtClean="0"/>
              <a:t>à</a:t>
            </a:r>
            <a:r>
              <a:rPr lang="fr-FR" dirty="0" smtClean="0"/>
              <a:t> Z</a:t>
            </a:r>
            <a:endParaRPr lang="fr-FR" dirty="0"/>
          </a:p>
        </p:txBody>
      </p:sp>
      <p:sp>
        <p:nvSpPr>
          <p:cNvPr id="4" name="Sous-titre 3"/>
          <p:cNvSpPr>
            <a:spLocks noGrp="1"/>
          </p:cNvSpPr>
          <p:nvPr>
            <p:ph type="subTitle" idx="1"/>
          </p:nvPr>
        </p:nvSpPr>
        <p:spPr/>
        <p:txBody>
          <a:bodyPr/>
          <a:lstStyle/>
          <a:p>
            <a:r>
              <a:rPr lang="fr-FR" dirty="0" smtClean="0"/>
              <a:t>Souscription à partir d’un projet existant et d’un nouveau projet</a:t>
            </a:r>
            <a:endParaRPr lang="fr-FR" dirty="0"/>
          </a:p>
        </p:txBody>
      </p:sp>
    </p:spTree>
    <p:extLst>
      <p:ext uri="{BB962C8B-B14F-4D97-AF65-F5344CB8AC3E}">
        <p14:creationId xmlns:p14="http://schemas.microsoft.com/office/powerpoint/2010/main" val="59155490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88640" y="795581"/>
            <a:ext cx="1458163" cy="300082"/>
          </a:xfrm>
        </p:spPr>
        <p:txBody>
          <a:bodyPr>
            <a:spAutoFit/>
          </a:bodyPr>
          <a:lstStyle/>
          <a:p>
            <a:r>
              <a:rPr lang="fr-FR" dirty="0" smtClean="0"/>
              <a:t>ETAPE 1</a:t>
            </a:r>
            <a:endParaRPr lang="fr-FR" dirty="0"/>
          </a:p>
        </p:txBody>
      </p:sp>
      <p:sp>
        <p:nvSpPr>
          <p:cNvPr id="6" name="Espace réservé du texte 5"/>
          <p:cNvSpPr>
            <a:spLocks noGrp="1"/>
          </p:cNvSpPr>
          <p:nvPr>
            <p:ph type="body" sz="quarter" idx="12"/>
          </p:nvPr>
        </p:nvSpPr>
        <p:spPr>
          <a:xfrm>
            <a:off x="188644" y="1475656"/>
            <a:ext cx="1457996" cy="1292662"/>
          </a:xfrm>
        </p:spPr>
        <p:txBody>
          <a:bodyPr>
            <a:spAutoFit/>
          </a:bodyPr>
          <a:lstStyle/>
          <a:p>
            <a:r>
              <a:rPr lang="fr-FR" dirty="0"/>
              <a:t>Dans la rubrique contact veuillez sélectionner un client pour lequel vous voulez effectuer un parcours conseil </a:t>
            </a:r>
          </a:p>
          <a:p>
            <a:endParaRPr lang="fr-FR" dirty="0"/>
          </a:p>
        </p:txBody>
      </p:sp>
      <p:sp>
        <p:nvSpPr>
          <p:cNvPr id="14" name="Shape 24"/>
          <p:cNvSpPr/>
          <p:nvPr/>
        </p:nvSpPr>
        <p:spPr>
          <a:xfrm>
            <a:off x="1654839" y="4932040"/>
            <a:ext cx="318223" cy="360040"/>
          </a:xfrm>
          <a:prstGeom prst="ellipse">
            <a:avLst/>
          </a:prstGeom>
          <a:solidFill>
            <a:schemeClr val="accent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sp>
        <p:nvSpPr>
          <p:cNvPr id="15" name="Titre 4"/>
          <p:cNvSpPr txBox="1">
            <a:spLocks/>
          </p:cNvSpPr>
          <p:nvPr/>
        </p:nvSpPr>
        <p:spPr>
          <a:xfrm>
            <a:off x="196867" y="4811978"/>
            <a:ext cx="1458163" cy="300082"/>
          </a:xfrm>
          <a:prstGeom prst="rect">
            <a:avLst/>
          </a:prstGeom>
        </p:spPr>
        <p:txBody>
          <a:bodyPr vert="horz" lIns="0" tIns="45720" rIns="0" bIns="45720" rtlCol="0" anchor="t" anchorCtr="0">
            <a:sp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15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r>
              <a:rPr lang="fr-FR" dirty="0" smtClean="0"/>
              <a:t>ETAPE 2</a:t>
            </a:r>
            <a:endParaRPr lang="fr-FR" dirty="0"/>
          </a:p>
        </p:txBody>
      </p:sp>
      <p:sp>
        <p:nvSpPr>
          <p:cNvPr id="16" name="Espace réservé du texte 5"/>
          <p:cNvSpPr txBox="1">
            <a:spLocks/>
          </p:cNvSpPr>
          <p:nvPr/>
        </p:nvSpPr>
        <p:spPr>
          <a:xfrm>
            <a:off x="196871" y="5461270"/>
            <a:ext cx="1457996" cy="184666"/>
          </a:xfrm>
          <a:prstGeom prst="rect">
            <a:avLst/>
          </a:prstGeom>
        </p:spPr>
        <p:txBody>
          <a:bodyPr vert="horz" lIns="0" tIns="0" rIns="0" bIns="0" rtlCol="0">
            <a:sp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200" b="0" i="1" u="none" strike="noStrike" cap="none" baseline="0">
                <a:solidFill>
                  <a:schemeClr val="accent2">
                    <a:lumMod val="75000"/>
                  </a:schemeClr>
                </a:solidFill>
                <a:latin typeface="+mn-lt"/>
                <a:ea typeface="Arial"/>
                <a:cs typeface="Arial"/>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a:solidFill>
                  <a:schemeClr val="accent2"/>
                </a:solidFill>
              </a:rPr>
              <a:t>Sélection des projets</a:t>
            </a:r>
          </a:p>
        </p:txBody>
      </p:sp>
      <p:grpSp>
        <p:nvGrpSpPr>
          <p:cNvPr id="44" name="Groupe 43"/>
          <p:cNvGrpSpPr/>
          <p:nvPr/>
        </p:nvGrpSpPr>
        <p:grpSpPr>
          <a:xfrm>
            <a:off x="1916834" y="1475656"/>
            <a:ext cx="4865290" cy="2713043"/>
            <a:chOff x="2702853" y="719330"/>
            <a:chExt cx="5869085" cy="3272792"/>
          </a:xfrm>
        </p:grpSpPr>
        <p:pic>
          <p:nvPicPr>
            <p:cNvPr id="38" name="Image 37"/>
            <p:cNvPicPr>
              <a:picLocks noChangeAspect="1"/>
            </p:cNvPicPr>
            <p:nvPr/>
          </p:nvPicPr>
          <p:blipFill>
            <a:blip r:embed="rId2"/>
            <a:stretch>
              <a:fillRect/>
            </a:stretch>
          </p:blipFill>
          <p:spPr>
            <a:xfrm>
              <a:off x="2702853" y="719330"/>
              <a:ext cx="5869085" cy="3272792"/>
            </a:xfrm>
            <a:prstGeom prst="rect">
              <a:avLst/>
            </a:prstGeom>
          </p:spPr>
        </p:pic>
        <p:sp>
          <p:nvSpPr>
            <p:cNvPr id="39" name="Rectangle à coins arrondis 38"/>
            <p:cNvSpPr/>
            <p:nvPr/>
          </p:nvSpPr>
          <p:spPr>
            <a:xfrm>
              <a:off x="3745225" y="1529251"/>
              <a:ext cx="1536003" cy="612648"/>
            </a:xfrm>
            <a:prstGeom prst="wedgeRoundRectCallout">
              <a:avLst>
                <a:gd name="adj1" fmla="val 58334"/>
                <a:gd name="adj2" fmla="val 66646"/>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rgbClr val="FF0000"/>
                  </a:solidFill>
                </a:rPr>
                <a:t>Sélectionnez </a:t>
              </a:r>
              <a:r>
                <a:rPr lang="fr-FR" sz="800" dirty="0">
                  <a:solidFill>
                    <a:srgbClr val="FF0000"/>
                  </a:solidFill>
                </a:rPr>
                <a:t>le contact client et </a:t>
              </a:r>
              <a:r>
                <a:rPr lang="fr-FR" sz="800" dirty="0" smtClean="0">
                  <a:solidFill>
                    <a:srgbClr val="FF0000"/>
                  </a:solidFill>
                </a:rPr>
                <a:t>double-cliquez </a:t>
              </a:r>
              <a:r>
                <a:rPr lang="fr-FR" sz="800" dirty="0">
                  <a:solidFill>
                    <a:srgbClr val="FF0000"/>
                  </a:solidFill>
                </a:rPr>
                <a:t>dessus</a:t>
              </a:r>
            </a:p>
          </p:txBody>
        </p:sp>
        <p:grpSp>
          <p:nvGrpSpPr>
            <p:cNvPr id="40" name="Groupe 39"/>
            <p:cNvGrpSpPr/>
            <p:nvPr/>
          </p:nvGrpSpPr>
          <p:grpSpPr>
            <a:xfrm>
              <a:off x="5137228" y="1364978"/>
              <a:ext cx="288000" cy="288000"/>
              <a:chOff x="2735263" y="663575"/>
              <a:chExt cx="1152000" cy="1152000"/>
            </a:xfrm>
            <a:solidFill>
              <a:srgbClr val="FF0000"/>
            </a:solidFill>
          </p:grpSpPr>
          <p:sp>
            <p:nvSpPr>
              <p:cNvPr id="41" name="Ellipse 40"/>
              <p:cNvSpPr/>
              <p:nvPr/>
            </p:nvSpPr>
            <p:spPr>
              <a:xfrm>
                <a:off x="2735263" y="663575"/>
                <a:ext cx="1152000" cy="115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42" name="ZoneTexte 41"/>
              <p:cNvSpPr txBox="1"/>
              <p:nvPr/>
            </p:nvSpPr>
            <p:spPr>
              <a:xfrm>
                <a:off x="2771203" y="1077557"/>
                <a:ext cx="1080120" cy="324036"/>
              </a:xfrm>
              <a:prstGeom prst="rect">
                <a:avLst/>
              </a:prstGeom>
              <a:grpFill/>
            </p:spPr>
            <p:txBody>
              <a:bodyPr wrap="square" lIns="0" tIns="0" rIns="0" bIns="0" rtlCol="0" anchor="ctr" anchorCtr="0">
                <a:noAutofit/>
              </a:bodyPr>
              <a:lstStyle/>
              <a:p>
                <a:pPr algn="ctr"/>
                <a:r>
                  <a:rPr lang="fr-FR" sz="1050" b="1" dirty="0">
                    <a:solidFill>
                      <a:schemeClr val="bg1"/>
                    </a:solidFill>
                    <a:latin typeface="Arial Narrow" pitchFamily="34" charset="0"/>
                  </a:rPr>
                  <a:t>1</a:t>
                </a:r>
              </a:p>
            </p:txBody>
          </p:sp>
        </p:grpSp>
        <p:sp>
          <p:nvSpPr>
            <p:cNvPr id="43" name="Rectangle à coins arrondis 42"/>
            <p:cNvSpPr/>
            <p:nvPr/>
          </p:nvSpPr>
          <p:spPr>
            <a:xfrm>
              <a:off x="4788024" y="2355726"/>
              <a:ext cx="3672408" cy="2160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57" name="Groupe 56"/>
          <p:cNvGrpSpPr/>
          <p:nvPr/>
        </p:nvGrpSpPr>
        <p:grpSpPr>
          <a:xfrm>
            <a:off x="1916834" y="5461270"/>
            <a:ext cx="4878473" cy="1980220"/>
            <a:chOff x="2768765" y="1028258"/>
            <a:chExt cx="6255336" cy="2539102"/>
          </a:xfrm>
        </p:grpSpPr>
        <p:pic>
          <p:nvPicPr>
            <p:cNvPr id="45" name="Image 44"/>
            <p:cNvPicPr>
              <a:picLocks noChangeAspect="1"/>
            </p:cNvPicPr>
            <p:nvPr/>
          </p:nvPicPr>
          <p:blipFill>
            <a:blip r:embed="rId3"/>
            <a:stretch>
              <a:fillRect/>
            </a:stretch>
          </p:blipFill>
          <p:spPr>
            <a:xfrm>
              <a:off x="2771800" y="1028258"/>
              <a:ext cx="6138863" cy="2466975"/>
            </a:xfrm>
            <a:prstGeom prst="rect">
              <a:avLst/>
            </a:prstGeom>
          </p:spPr>
        </p:pic>
        <p:sp>
          <p:nvSpPr>
            <p:cNvPr id="46" name="Rectangle à coins arrondis 8">
              <a:extLst>
                <a:ext uri="{FF2B5EF4-FFF2-40B4-BE49-F238E27FC236}">
                  <a16:creationId xmlns:a16="http://schemas.microsoft.com/office/drawing/2014/main" id="{168E9953-D295-4559-976F-8D93BB901614}"/>
                </a:ext>
              </a:extLst>
            </p:cNvPr>
            <p:cNvSpPr/>
            <p:nvPr/>
          </p:nvSpPr>
          <p:spPr>
            <a:xfrm>
              <a:off x="6092679" y="1707654"/>
              <a:ext cx="1780839" cy="612648"/>
            </a:xfrm>
            <a:prstGeom prst="wedgeRoundRectCallout">
              <a:avLst>
                <a:gd name="adj1" fmla="val 58334"/>
                <a:gd name="adj2" fmla="val 66646"/>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rgbClr val="FF0000"/>
                  </a:solidFill>
                </a:rPr>
                <a:t>Développez le menu en appuyant sur le bouton </a:t>
              </a:r>
            </a:p>
            <a:p>
              <a:pPr algn="ctr"/>
              <a:r>
                <a:rPr lang="fr-FR" sz="800" dirty="0">
                  <a:solidFill>
                    <a:srgbClr val="FF0000"/>
                  </a:solidFill>
                </a:rPr>
                <a:t>«</a:t>
              </a:r>
              <a:r>
                <a:rPr lang="fr-FR" sz="800" i="1" dirty="0">
                  <a:solidFill>
                    <a:srgbClr val="FF0000"/>
                  </a:solidFill>
                </a:rPr>
                <a:t>Tout parcourir</a:t>
              </a:r>
              <a:r>
                <a:rPr lang="fr-FR" sz="800" dirty="0">
                  <a:solidFill>
                    <a:srgbClr val="FF0000"/>
                  </a:solidFill>
                </a:rPr>
                <a:t> »</a:t>
              </a:r>
            </a:p>
          </p:txBody>
        </p:sp>
        <p:sp>
          <p:nvSpPr>
            <p:cNvPr id="47" name="Rectangle à coins arrondis 12">
              <a:extLst>
                <a:ext uri="{FF2B5EF4-FFF2-40B4-BE49-F238E27FC236}">
                  <a16:creationId xmlns:a16="http://schemas.microsoft.com/office/drawing/2014/main" id="{9F970CFA-B397-4F76-9314-338AB0223BC6}"/>
                </a:ext>
              </a:extLst>
            </p:cNvPr>
            <p:cNvSpPr/>
            <p:nvPr/>
          </p:nvSpPr>
          <p:spPr>
            <a:xfrm>
              <a:off x="8100392" y="2283718"/>
              <a:ext cx="792088" cy="28803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8" name="Groupe 47">
              <a:extLst>
                <a:ext uri="{FF2B5EF4-FFF2-40B4-BE49-F238E27FC236}">
                  <a16:creationId xmlns:a16="http://schemas.microsoft.com/office/drawing/2014/main" id="{6F61FABE-CB55-44D3-8E34-C993B1F20B31}"/>
                </a:ext>
              </a:extLst>
            </p:cNvPr>
            <p:cNvGrpSpPr/>
            <p:nvPr/>
          </p:nvGrpSpPr>
          <p:grpSpPr>
            <a:xfrm>
              <a:off x="8736101" y="2107180"/>
              <a:ext cx="288000" cy="288000"/>
              <a:chOff x="2735263" y="663575"/>
              <a:chExt cx="1152000" cy="1152000"/>
            </a:xfrm>
            <a:solidFill>
              <a:srgbClr val="FF0000"/>
            </a:solidFill>
          </p:grpSpPr>
          <p:sp>
            <p:nvSpPr>
              <p:cNvPr id="49" name="Ellipse 48">
                <a:extLst>
                  <a:ext uri="{FF2B5EF4-FFF2-40B4-BE49-F238E27FC236}">
                    <a16:creationId xmlns:a16="http://schemas.microsoft.com/office/drawing/2014/main" id="{0A2256C6-E9BD-443A-9834-2A6928546DEF}"/>
                  </a:ext>
                </a:extLst>
              </p:cNvPr>
              <p:cNvSpPr/>
              <p:nvPr/>
            </p:nvSpPr>
            <p:spPr>
              <a:xfrm>
                <a:off x="2735263" y="663575"/>
                <a:ext cx="1152000" cy="115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50" name="ZoneTexte 49">
                <a:extLst>
                  <a:ext uri="{FF2B5EF4-FFF2-40B4-BE49-F238E27FC236}">
                    <a16:creationId xmlns:a16="http://schemas.microsoft.com/office/drawing/2014/main" id="{F3F24216-2853-4B35-B3F2-2AE5CE4D0617}"/>
                  </a:ext>
                </a:extLst>
              </p:cNvPr>
              <p:cNvSpPr txBox="1"/>
              <p:nvPr/>
            </p:nvSpPr>
            <p:spPr>
              <a:xfrm>
                <a:off x="2771203" y="1077557"/>
                <a:ext cx="1080120" cy="324036"/>
              </a:xfrm>
              <a:prstGeom prst="rect">
                <a:avLst/>
              </a:prstGeom>
              <a:grpFill/>
            </p:spPr>
            <p:txBody>
              <a:bodyPr wrap="square" lIns="0" tIns="0" rIns="0" bIns="0" rtlCol="0" anchor="ctr" anchorCtr="0">
                <a:noAutofit/>
              </a:bodyPr>
              <a:lstStyle/>
              <a:p>
                <a:pPr algn="ctr"/>
                <a:r>
                  <a:rPr lang="fr-FR" sz="1050" b="1" dirty="0">
                    <a:solidFill>
                      <a:schemeClr val="bg1"/>
                    </a:solidFill>
                    <a:latin typeface="Arial Narrow" pitchFamily="34" charset="0"/>
                  </a:rPr>
                  <a:t>2</a:t>
                </a:r>
              </a:p>
            </p:txBody>
          </p:sp>
        </p:grpSp>
        <p:sp>
          <p:nvSpPr>
            <p:cNvPr id="51" name="Rectangle à coins arrondis 12">
              <a:extLst>
                <a:ext uri="{FF2B5EF4-FFF2-40B4-BE49-F238E27FC236}">
                  <a16:creationId xmlns:a16="http://schemas.microsoft.com/office/drawing/2014/main" id="{25F169C8-414F-4D45-96EA-BF3F590C7D6B}"/>
                </a:ext>
              </a:extLst>
            </p:cNvPr>
            <p:cNvSpPr/>
            <p:nvPr/>
          </p:nvSpPr>
          <p:spPr>
            <a:xfrm>
              <a:off x="5065188" y="3156852"/>
              <a:ext cx="792088" cy="18178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2" name="Graphique 9" descr="Curseur">
              <a:extLst>
                <a:ext uri="{FF2B5EF4-FFF2-40B4-BE49-F238E27FC236}">
                  <a16:creationId xmlns:a16="http://schemas.microsoft.com/office/drawing/2014/main" id="{69416AC7-75F1-431D-B526-B47281058075}"/>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5670530" y="3254176"/>
              <a:ext cx="313184" cy="313184"/>
            </a:xfrm>
            <a:prstGeom prst="rect">
              <a:avLst/>
            </a:prstGeom>
          </p:spPr>
        </p:pic>
        <p:grpSp>
          <p:nvGrpSpPr>
            <p:cNvPr id="53" name="Groupe 52">
              <a:extLst>
                <a:ext uri="{FF2B5EF4-FFF2-40B4-BE49-F238E27FC236}">
                  <a16:creationId xmlns:a16="http://schemas.microsoft.com/office/drawing/2014/main" id="{A2D2A5FA-52E3-469E-850F-BF7D1158DD95}"/>
                </a:ext>
              </a:extLst>
            </p:cNvPr>
            <p:cNvGrpSpPr/>
            <p:nvPr/>
          </p:nvGrpSpPr>
          <p:grpSpPr>
            <a:xfrm>
              <a:off x="5695714" y="3012852"/>
              <a:ext cx="288000" cy="288000"/>
              <a:chOff x="2735263" y="663575"/>
              <a:chExt cx="1152000" cy="1152000"/>
            </a:xfrm>
            <a:solidFill>
              <a:srgbClr val="FF0000"/>
            </a:solidFill>
          </p:grpSpPr>
          <p:sp>
            <p:nvSpPr>
              <p:cNvPr id="54" name="Ellipse 53">
                <a:extLst>
                  <a:ext uri="{FF2B5EF4-FFF2-40B4-BE49-F238E27FC236}">
                    <a16:creationId xmlns:a16="http://schemas.microsoft.com/office/drawing/2014/main" id="{134F3D3F-73D5-419B-BD11-C5DFE38755A5}"/>
                  </a:ext>
                </a:extLst>
              </p:cNvPr>
              <p:cNvSpPr/>
              <p:nvPr/>
            </p:nvSpPr>
            <p:spPr>
              <a:xfrm>
                <a:off x="2735263" y="663575"/>
                <a:ext cx="1152000" cy="115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55" name="ZoneTexte 54">
                <a:extLst>
                  <a:ext uri="{FF2B5EF4-FFF2-40B4-BE49-F238E27FC236}">
                    <a16:creationId xmlns:a16="http://schemas.microsoft.com/office/drawing/2014/main" id="{1688A791-23C2-4166-AD11-6C6A32205573}"/>
                  </a:ext>
                </a:extLst>
              </p:cNvPr>
              <p:cNvSpPr txBox="1"/>
              <p:nvPr/>
            </p:nvSpPr>
            <p:spPr>
              <a:xfrm>
                <a:off x="2771203" y="1077557"/>
                <a:ext cx="1080120" cy="324036"/>
              </a:xfrm>
              <a:prstGeom prst="rect">
                <a:avLst/>
              </a:prstGeom>
              <a:grpFill/>
            </p:spPr>
            <p:txBody>
              <a:bodyPr wrap="square" lIns="0" tIns="0" rIns="0" bIns="0" rtlCol="0" anchor="ctr" anchorCtr="0">
                <a:noAutofit/>
              </a:bodyPr>
              <a:lstStyle/>
              <a:p>
                <a:pPr algn="ctr"/>
                <a:r>
                  <a:rPr lang="fr-FR" sz="1050" b="1" dirty="0">
                    <a:solidFill>
                      <a:schemeClr val="bg1"/>
                    </a:solidFill>
                    <a:latin typeface="Arial Narrow" pitchFamily="34" charset="0"/>
                  </a:rPr>
                  <a:t>3</a:t>
                </a:r>
              </a:p>
            </p:txBody>
          </p:sp>
        </p:grpSp>
        <p:sp>
          <p:nvSpPr>
            <p:cNvPr id="56" name="Rectangle à coins arrondis 8">
              <a:extLst>
                <a:ext uri="{FF2B5EF4-FFF2-40B4-BE49-F238E27FC236}">
                  <a16:creationId xmlns:a16="http://schemas.microsoft.com/office/drawing/2014/main" id="{B2912E03-7422-4F34-AC64-2D04C79C89DC}"/>
                </a:ext>
              </a:extLst>
            </p:cNvPr>
            <p:cNvSpPr/>
            <p:nvPr/>
          </p:nvSpPr>
          <p:spPr>
            <a:xfrm>
              <a:off x="2768765" y="2283719"/>
              <a:ext cx="2107843" cy="863613"/>
            </a:xfrm>
            <a:prstGeom prst="wedgeRoundRectCallout">
              <a:avLst>
                <a:gd name="adj1" fmla="val 58334"/>
                <a:gd name="adj2" fmla="val 66646"/>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rgbClr val="FF0000"/>
                  </a:solidFill>
                </a:rPr>
                <a:t>Afin d’accéder au parcours conseil veuillez sélectionner dans la catégorie « </a:t>
              </a:r>
              <a:r>
                <a:rPr lang="fr-FR" sz="800" i="1" dirty="0">
                  <a:solidFill>
                    <a:srgbClr val="FF0000"/>
                  </a:solidFill>
                </a:rPr>
                <a:t>Conformité</a:t>
              </a:r>
              <a:r>
                <a:rPr lang="fr-FR" sz="800" dirty="0">
                  <a:solidFill>
                    <a:srgbClr val="FF0000"/>
                  </a:solidFill>
                </a:rPr>
                <a:t> » l’onglet « </a:t>
              </a:r>
              <a:r>
                <a:rPr lang="fr-FR" sz="800" i="1" dirty="0">
                  <a:solidFill>
                    <a:srgbClr val="FF0000"/>
                  </a:solidFill>
                </a:rPr>
                <a:t>Projets</a:t>
              </a:r>
              <a:r>
                <a:rPr lang="fr-FR" sz="800" dirty="0">
                  <a:solidFill>
                    <a:srgbClr val="FF0000"/>
                  </a:solidFill>
                </a:rPr>
                <a:t> »</a:t>
              </a:r>
            </a:p>
          </p:txBody>
        </p:sp>
      </p:grpSp>
    </p:spTree>
    <p:extLst>
      <p:ext uri="{BB962C8B-B14F-4D97-AF65-F5344CB8AC3E}">
        <p14:creationId xmlns:p14="http://schemas.microsoft.com/office/powerpoint/2010/main" val="4325523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88640" y="795581"/>
            <a:ext cx="1458163" cy="300082"/>
          </a:xfrm>
        </p:spPr>
        <p:txBody>
          <a:bodyPr>
            <a:spAutoFit/>
          </a:bodyPr>
          <a:lstStyle/>
          <a:p>
            <a:r>
              <a:rPr lang="fr-FR" dirty="0" smtClean="0"/>
              <a:t>ETAPE 3</a:t>
            </a:r>
            <a:endParaRPr lang="fr-FR" dirty="0"/>
          </a:p>
        </p:txBody>
      </p:sp>
      <p:sp>
        <p:nvSpPr>
          <p:cNvPr id="6" name="Espace réservé du texte 5"/>
          <p:cNvSpPr>
            <a:spLocks noGrp="1"/>
          </p:cNvSpPr>
          <p:nvPr>
            <p:ph type="body" sz="quarter" idx="12"/>
          </p:nvPr>
        </p:nvSpPr>
        <p:spPr>
          <a:xfrm>
            <a:off x="188644" y="1475656"/>
            <a:ext cx="1457996" cy="738664"/>
          </a:xfrm>
        </p:spPr>
        <p:txBody>
          <a:bodyPr>
            <a:spAutoFit/>
          </a:bodyPr>
          <a:lstStyle/>
          <a:p>
            <a:r>
              <a:rPr lang="fr-FR" dirty="0" smtClean="0"/>
              <a:t>Sélectionnez un projet existant ou créez un nouveau projet</a:t>
            </a:r>
            <a:endParaRPr lang="fr-FR" dirty="0"/>
          </a:p>
        </p:txBody>
      </p:sp>
      <p:sp>
        <p:nvSpPr>
          <p:cNvPr id="14" name="Shape 24"/>
          <p:cNvSpPr/>
          <p:nvPr/>
        </p:nvSpPr>
        <p:spPr>
          <a:xfrm>
            <a:off x="1654839" y="4932040"/>
            <a:ext cx="318223" cy="360040"/>
          </a:xfrm>
          <a:prstGeom prst="ellipse">
            <a:avLst/>
          </a:prstGeom>
          <a:solidFill>
            <a:schemeClr val="accent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sp>
        <p:nvSpPr>
          <p:cNvPr id="15" name="Titre 4"/>
          <p:cNvSpPr txBox="1">
            <a:spLocks/>
          </p:cNvSpPr>
          <p:nvPr/>
        </p:nvSpPr>
        <p:spPr>
          <a:xfrm>
            <a:off x="196867" y="4811978"/>
            <a:ext cx="1458163" cy="300082"/>
          </a:xfrm>
          <a:prstGeom prst="rect">
            <a:avLst/>
          </a:prstGeom>
        </p:spPr>
        <p:txBody>
          <a:bodyPr vert="horz" lIns="0" tIns="45720" rIns="0" bIns="45720" rtlCol="0" anchor="t" anchorCtr="0">
            <a:sp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15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r>
              <a:rPr lang="fr-FR" dirty="0" smtClean="0"/>
              <a:t>ETAPE 4</a:t>
            </a:r>
            <a:endParaRPr lang="fr-FR" dirty="0"/>
          </a:p>
        </p:txBody>
      </p:sp>
      <p:sp>
        <p:nvSpPr>
          <p:cNvPr id="16" name="Espace réservé du texte 5"/>
          <p:cNvSpPr txBox="1">
            <a:spLocks/>
          </p:cNvSpPr>
          <p:nvPr/>
        </p:nvSpPr>
        <p:spPr>
          <a:xfrm>
            <a:off x="196871" y="5461270"/>
            <a:ext cx="1457996" cy="1292662"/>
          </a:xfrm>
          <a:prstGeom prst="rect">
            <a:avLst/>
          </a:prstGeom>
        </p:spPr>
        <p:txBody>
          <a:bodyPr vert="horz" lIns="0" tIns="0" rIns="0" bIns="0" rtlCol="0">
            <a:sp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200" b="0" i="1" u="none" strike="noStrike" cap="none" baseline="0">
                <a:solidFill>
                  <a:schemeClr val="accent2">
                    <a:lumMod val="75000"/>
                  </a:schemeClr>
                </a:solidFill>
                <a:latin typeface="+mn-lt"/>
                <a:ea typeface="Arial"/>
                <a:cs typeface="Arial"/>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solidFill>
                  <a:schemeClr val="accent2"/>
                </a:solidFill>
              </a:rPr>
              <a:t>S’il s’agit d’un nouveau projet, renseignez les caractéristiques du </a:t>
            </a:r>
            <a:r>
              <a:rPr lang="fr-FR" dirty="0">
                <a:solidFill>
                  <a:schemeClr val="accent2"/>
                </a:solidFill>
              </a:rPr>
              <a:t>projet et </a:t>
            </a:r>
            <a:r>
              <a:rPr lang="fr-FR" dirty="0" smtClean="0">
                <a:solidFill>
                  <a:schemeClr val="accent2"/>
                </a:solidFill>
              </a:rPr>
              <a:t>de </a:t>
            </a:r>
            <a:r>
              <a:rPr lang="fr-FR" dirty="0">
                <a:solidFill>
                  <a:schemeClr val="accent2"/>
                </a:solidFill>
              </a:rPr>
              <a:t>la proposition</a:t>
            </a:r>
          </a:p>
          <a:p>
            <a:endParaRPr lang="fr-FR" dirty="0">
              <a:solidFill>
                <a:schemeClr val="accent2"/>
              </a:solidFill>
            </a:endParaRPr>
          </a:p>
        </p:txBody>
      </p:sp>
      <p:grpSp>
        <p:nvGrpSpPr>
          <p:cNvPr id="8" name="Groupe 7"/>
          <p:cNvGrpSpPr/>
          <p:nvPr/>
        </p:nvGrpSpPr>
        <p:grpSpPr>
          <a:xfrm>
            <a:off x="1916836" y="1475657"/>
            <a:ext cx="4780208" cy="2736304"/>
            <a:chOff x="2555776" y="913281"/>
            <a:chExt cx="6416765" cy="3673108"/>
          </a:xfrm>
        </p:grpSpPr>
        <p:pic>
          <p:nvPicPr>
            <p:cNvPr id="55" name="Image 54"/>
            <p:cNvPicPr>
              <a:picLocks noChangeAspect="1"/>
            </p:cNvPicPr>
            <p:nvPr/>
          </p:nvPicPr>
          <p:blipFill>
            <a:blip r:embed="rId2"/>
            <a:stretch>
              <a:fillRect/>
            </a:stretch>
          </p:blipFill>
          <p:spPr>
            <a:xfrm>
              <a:off x="2555776" y="913281"/>
              <a:ext cx="6416765" cy="3170637"/>
            </a:xfrm>
            <a:prstGeom prst="rect">
              <a:avLst/>
            </a:prstGeom>
          </p:spPr>
        </p:pic>
        <p:sp>
          <p:nvSpPr>
            <p:cNvPr id="56" name="Rectangle à coins arrondis 55"/>
            <p:cNvSpPr/>
            <p:nvPr/>
          </p:nvSpPr>
          <p:spPr>
            <a:xfrm>
              <a:off x="5796136" y="3579862"/>
              <a:ext cx="1105272" cy="24242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7" name="Groupe 56"/>
            <p:cNvGrpSpPr/>
            <p:nvPr/>
          </p:nvGrpSpPr>
          <p:grpSpPr>
            <a:xfrm>
              <a:off x="6757408" y="3430787"/>
              <a:ext cx="288000" cy="288000"/>
              <a:chOff x="2735263" y="663575"/>
              <a:chExt cx="1152000" cy="1152000"/>
            </a:xfrm>
            <a:solidFill>
              <a:srgbClr val="FF0000"/>
            </a:solidFill>
          </p:grpSpPr>
          <p:sp>
            <p:nvSpPr>
              <p:cNvPr id="58" name="Ellipse 57"/>
              <p:cNvSpPr/>
              <p:nvPr/>
            </p:nvSpPr>
            <p:spPr>
              <a:xfrm>
                <a:off x="2735263" y="663575"/>
                <a:ext cx="1152000" cy="115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59" name="ZoneTexte 58"/>
              <p:cNvSpPr txBox="1"/>
              <p:nvPr/>
            </p:nvSpPr>
            <p:spPr>
              <a:xfrm>
                <a:off x="2771203" y="1077557"/>
                <a:ext cx="1080120" cy="324036"/>
              </a:xfrm>
              <a:prstGeom prst="rect">
                <a:avLst/>
              </a:prstGeom>
              <a:grpFill/>
            </p:spPr>
            <p:txBody>
              <a:bodyPr wrap="square" lIns="0" tIns="0" rIns="0" bIns="0" rtlCol="0" anchor="ctr" anchorCtr="0">
                <a:noAutofit/>
              </a:bodyPr>
              <a:lstStyle/>
              <a:p>
                <a:pPr algn="ctr"/>
                <a:r>
                  <a:rPr lang="fr-FR" sz="1050" b="1" dirty="0" smtClean="0">
                    <a:solidFill>
                      <a:schemeClr val="bg1"/>
                    </a:solidFill>
                    <a:latin typeface="Arial Narrow" pitchFamily="34" charset="0"/>
                  </a:rPr>
                  <a:t>4 </a:t>
                </a:r>
                <a:r>
                  <a:rPr lang="fr-FR" sz="700" b="1" dirty="0" smtClean="0">
                    <a:solidFill>
                      <a:schemeClr val="bg1"/>
                    </a:solidFill>
                    <a:latin typeface="Arial Narrow" pitchFamily="34" charset="0"/>
                  </a:rPr>
                  <a:t>bis</a:t>
                </a:r>
                <a:endParaRPr lang="fr-FR" sz="1050" b="1" dirty="0">
                  <a:solidFill>
                    <a:schemeClr val="bg1"/>
                  </a:solidFill>
                  <a:latin typeface="Arial Narrow" pitchFamily="34" charset="0"/>
                </a:endParaRPr>
              </a:p>
            </p:txBody>
          </p:sp>
        </p:grpSp>
        <p:sp>
          <p:nvSpPr>
            <p:cNvPr id="60" name="Rectangle à coins arrondis 59"/>
            <p:cNvSpPr/>
            <p:nvPr/>
          </p:nvSpPr>
          <p:spPr>
            <a:xfrm>
              <a:off x="3329057" y="3959403"/>
              <a:ext cx="2996288" cy="626986"/>
            </a:xfrm>
            <a:prstGeom prst="wedgeRoundRectCallout">
              <a:avLst>
                <a:gd name="adj1" fmla="val 36636"/>
                <a:gd name="adj2" fmla="val -65129"/>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rgbClr val="FF0000"/>
                  </a:solidFill>
                </a:rPr>
                <a:t>Ou alors, </a:t>
              </a:r>
              <a:r>
                <a:rPr lang="fr-FR" sz="800" dirty="0">
                  <a:solidFill>
                    <a:srgbClr val="FF0000"/>
                  </a:solidFill>
                </a:rPr>
                <a:t>a</a:t>
              </a:r>
              <a:r>
                <a:rPr lang="fr-FR" sz="800" dirty="0" smtClean="0">
                  <a:solidFill>
                    <a:srgbClr val="FF0000"/>
                  </a:solidFill>
                </a:rPr>
                <a:t>fin </a:t>
              </a:r>
              <a:r>
                <a:rPr lang="fr-FR" sz="800" dirty="0">
                  <a:solidFill>
                    <a:srgbClr val="FF0000"/>
                  </a:solidFill>
                </a:rPr>
                <a:t>de démarrer une nouvelle proposition pour votre Client, </a:t>
              </a:r>
              <a:r>
                <a:rPr lang="fr-FR" sz="800" dirty="0" smtClean="0">
                  <a:solidFill>
                    <a:srgbClr val="FF0000"/>
                  </a:solidFill>
                </a:rPr>
                <a:t>sélectionnez </a:t>
              </a:r>
              <a:r>
                <a:rPr lang="fr-FR" sz="800" dirty="0">
                  <a:solidFill>
                    <a:srgbClr val="FF0000"/>
                  </a:solidFill>
                </a:rPr>
                <a:t>le bouton « </a:t>
              </a:r>
              <a:r>
                <a:rPr lang="fr-FR" sz="800" i="1" dirty="0">
                  <a:solidFill>
                    <a:srgbClr val="FF0000"/>
                  </a:solidFill>
                </a:rPr>
                <a:t>Nouveau Projet</a:t>
              </a:r>
              <a:r>
                <a:rPr lang="fr-FR" sz="800" dirty="0">
                  <a:solidFill>
                    <a:srgbClr val="FF0000"/>
                  </a:solidFill>
                </a:rPr>
                <a:t> »</a:t>
              </a:r>
            </a:p>
          </p:txBody>
        </p:sp>
        <p:sp>
          <p:nvSpPr>
            <p:cNvPr id="61" name="Rectangle à coins arrondis 60"/>
            <p:cNvSpPr/>
            <p:nvPr/>
          </p:nvSpPr>
          <p:spPr>
            <a:xfrm>
              <a:off x="5148064" y="3147587"/>
              <a:ext cx="1105272" cy="24242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62" name="Groupe 61"/>
            <p:cNvGrpSpPr/>
            <p:nvPr/>
          </p:nvGrpSpPr>
          <p:grpSpPr>
            <a:xfrm>
              <a:off x="6192119" y="2980798"/>
              <a:ext cx="288000" cy="288000"/>
              <a:chOff x="2735263" y="663575"/>
              <a:chExt cx="1152000" cy="1152000"/>
            </a:xfrm>
            <a:solidFill>
              <a:srgbClr val="FF0000"/>
            </a:solidFill>
          </p:grpSpPr>
          <p:sp>
            <p:nvSpPr>
              <p:cNvPr id="63" name="Ellipse 62"/>
              <p:cNvSpPr/>
              <p:nvPr/>
            </p:nvSpPr>
            <p:spPr>
              <a:xfrm>
                <a:off x="2735263" y="663575"/>
                <a:ext cx="1152000" cy="115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64" name="ZoneTexte 63"/>
              <p:cNvSpPr txBox="1"/>
              <p:nvPr/>
            </p:nvSpPr>
            <p:spPr>
              <a:xfrm>
                <a:off x="2771203" y="1077557"/>
                <a:ext cx="1080120" cy="324036"/>
              </a:xfrm>
              <a:prstGeom prst="rect">
                <a:avLst/>
              </a:prstGeom>
              <a:grpFill/>
            </p:spPr>
            <p:txBody>
              <a:bodyPr wrap="square" lIns="0" tIns="0" rIns="0" bIns="0" rtlCol="0" anchor="ctr" anchorCtr="0">
                <a:noAutofit/>
              </a:bodyPr>
              <a:lstStyle/>
              <a:p>
                <a:pPr algn="ctr"/>
                <a:r>
                  <a:rPr lang="fr-FR" sz="1050" b="1" dirty="0" smtClean="0">
                    <a:solidFill>
                      <a:schemeClr val="bg1"/>
                    </a:solidFill>
                    <a:latin typeface="Arial Narrow" pitchFamily="34" charset="0"/>
                  </a:rPr>
                  <a:t>4</a:t>
                </a:r>
                <a:endParaRPr lang="fr-FR" sz="1050" b="1" dirty="0">
                  <a:solidFill>
                    <a:schemeClr val="bg1"/>
                  </a:solidFill>
                  <a:latin typeface="Arial Narrow" pitchFamily="34" charset="0"/>
                </a:endParaRPr>
              </a:p>
            </p:txBody>
          </p:sp>
        </p:grpSp>
        <p:sp>
          <p:nvSpPr>
            <p:cNvPr id="65" name="Rectangle à coins arrondis 64"/>
            <p:cNvSpPr/>
            <p:nvPr/>
          </p:nvSpPr>
          <p:spPr>
            <a:xfrm>
              <a:off x="5775598" y="2541365"/>
              <a:ext cx="2185392" cy="338432"/>
            </a:xfrm>
            <a:prstGeom prst="wedgeRoundRectCallout">
              <a:avLst>
                <a:gd name="adj1" fmla="val -32209"/>
                <a:gd name="adj2" fmla="val 75845"/>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rgbClr val="FF0000"/>
                  </a:solidFill>
                </a:rPr>
                <a:t>Sélectionnez un projet existant (double-clic)</a:t>
              </a:r>
              <a:endParaRPr lang="fr-FR" sz="800" dirty="0">
                <a:solidFill>
                  <a:srgbClr val="FF0000"/>
                </a:solidFill>
              </a:endParaRPr>
            </a:p>
          </p:txBody>
        </p:sp>
      </p:grpSp>
      <p:grpSp>
        <p:nvGrpSpPr>
          <p:cNvPr id="72" name="Groupe 71"/>
          <p:cNvGrpSpPr/>
          <p:nvPr/>
        </p:nvGrpSpPr>
        <p:grpSpPr>
          <a:xfrm>
            <a:off x="1916106" y="4907399"/>
            <a:ext cx="4798711" cy="3249800"/>
            <a:chOff x="2020358" y="3931739"/>
            <a:chExt cx="5770494" cy="3907915"/>
          </a:xfrm>
        </p:grpSpPr>
        <p:pic>
          <p:nvPicPr>
            <p:cNvPr id="66" name="Image 65">
              <a:extLst>
                <a:ext uri="{FF2B5EF4-FFF2-40B4-BE49-F238E27FC236}">
                  <a16:creationId xmlns:a16="http://schemas.microsoft.com/office/drawing/2014/main" id="{3A98089E-B7E0-4058-B436-A8CF806B6FD7}"/>
                </a:ext>
              </a:extLst>
            </p:cNvPr>
            <p:cNvPicPr>
              <a:picLocks noChangeAspect="1"/>
            </p:cNvPicPr>
            <p:nvPr/>
          </p:nvPicPr>
          <p:blipFill>
            <a:blip r:embed="rId3"/>
            <a:stretch>
              <a:fillRect/>
            </a:stretch>
          </p:blipFill>
          <p:spPr>
            <a:xfrm>
              <a:off x="2020358" y="5112060"/>
              <a:ext cx="5626494" cy="2727594"/>
            </a:xfrm>
            <a:prstGeom prst="rect">
              <a:avLst/>
            </a:prstGeom>
          </p:spPr>
        </p:pic>
        <p:sp>
          <p:nvSpPr>
            <p:cNvPr id="67" name="Rectangle à coins arrondis 66"/>
            <p:cNvSpPr/>
            <p:nvPr/>
          </p:nvSpPr>
          <p:spPr>
            <a:xfrm>
              <a:off x="5063083" y="5251272"/>
              <a:ext cx="2604864" cy="25016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68" name="Groupe 67"/>
            <p:cNvGrpSpPr/>
            <p:nvPr/>
          </p:nvGrpSpPr>
          <p:grpSpPr>
            <a:xfrm>
              <a:off x="7502852" y="5121187"/>
              <a:ext cx="288000" cy="288000"/>
              <a:chOff x="2735263" y="663575"/>
              <a:chExt cx="1152000" cy="1152000"/>
            </a:xfrm>
            <a:solidFill>
              <a:srgbClr val="FF0000"/>
            </a:solidFill>
          </p:grpSpPr>
          <p:sp>
            <p:nvSpPr>
              <p:cNvPr id="69" name="Ellipse 68"/>
              <p:cNvSpPr/>
              <p:nvPr/>
            </p:nvSpPr>
            <p:spPr>
              <a:xfrm>
                <a:off x="2735263" y="663575"/>
                <a:ext cx="1152000" cy="115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70" name="ZoneTexte 69"/>
              <p:cNvSpPr txBox="1"/>
              <p:nvPr/>
            </p:nvSpPr>
            <p:spPr>
              <a:xfrm>
                <a:off x="2771203" y="1077557"/>
                <a:ext cx="1080120" cy="324036"/>
              </a:xfrm>
              <a:prstGeom prst="rect">
                <a:avLst/>
              </a:prstGeom>
              <a:grpFill/>
            </p:spPr>
            <p:txBody>
              <a:bodyPr wrap="square" lIns="0" tIns="0" rIns="0" bIns="0" rtlCol="0" anchor="ctr" anchorCtr="0">
                <a:noAutofit/>
              </a:bodyPr>
              <a:lstStyle/>
              <a:p>
                <a:pPr algn="ctr"/>
                <a:r>
                  <a:rPr lang="fr-FR" sz="1050" b="1" dirty="0">
                    <a:solidFill>
                      <a:schemeClr val="bg1"/>
                    </a:solidFill>
                    <a:latin typeface="Arial Narrow" pitchFamily="34" charset="0"/>
                  </a:rPr>
                  <a:t>5</a:t>
                </a:r>
              </a:p>
            </p:txBody>
          </p:sp>
        </p:grpSp>
        <p:sp>
          <p:nvSpPr>
            <p:cNvPr id="71" name="Rectangle à coins arrondis 70"/>
            <p:cNvSpPr/>
            <p:nvPr/>
          </p:nvSpPr>
          <p:spPr>
            <a:xfrm>
              <a:off x="2540773" y="3931739"/>
              <a:ext cx="5161237" cy="1027918"/>
            </a:xfrm>
            <a:prstGeom prst="wedgeRoundRectCallout">
              <a:avLst>
                <a:gd name="adj1" fmla="val 26949"/>
                <a:gd name="adj2" fmla="val 70437"/>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a:solidFill>
                    <a:srgbClr val="FF0000"/>
                  </a:solidFill>
                </a:rPr>
                <a:t>Créez </a:t>
              </a:r>
              <a:r>
                <a:rPr lang="fr-FR" sz="800" dirty="0" smtClean="0">
                  <a:solidFill>
                    <a:srgbClr val="FF0000"/>
                  </a:solidFill>
                </a:rPr>
                <a:t>une proposition </a:t>
              </a:r>
              <a:r>
                <a:rPr lang="fr-FR" sz="800" dirty="0">
                  <a:solidFill>
                    <a:srgbClr val="FF0000"/>
                  </a:solidFill>
                </a:rPr>
                <a:t>avec ses caractéristiques : </a:t>
              </a:r>
            </a:p>
            <a:p>
              <a:pPr marL="171450" indent="-171450">
                <a:buFontTx/>
                <a:buChar char="-"/>
              </a:pPr>
              <a:r>
                <a:rPr lang="fr-FR" sz="800" dirty="0">
                  <a:solidFill>
                    <a:srgbClr val="FF0000"/>
                  </a:solidFill>
                </a:rPr>
                <a:t>Nommez la proposition judicieusement afin de bien l'identifier dans le parcours Conseil (recommandation, produit…arbitrage…).</a:t>
              </a:r>
            </a:p>
            <a:p>
              <a:pPr marL="171450" indent="-171450">
                <a:buFontTx/>
                <a:buChar char="-"/>
              </a:pPr>
              <a:r>
                <a:rPr lang="fr-FR" sz="800" dirty="0">
                  <a:solidFill>
                    <a:srgbClr val="FF0000"/>
                  </a:solidFill>
                </a:rPr>
                <a:t>Déterminez une allocation, et vérifiez l'adéquation</a:t>
              </a:r>
            </a:p>
            <a:p>
              <a:r>
                <a:rPr lang="fr-FR" sz="800" i="1" dirty="0" smtClean="0">
                  <a:solidFill>
                    <a:srgbClr val="FF0000"/>
                  </a:solidFill>
                </a:rPr>
                <a:t>Nb : Notez que si vous repartez d’un projet existant pour modification , par défaut il sera nommé «</a:t>
              </a:r>
              <a:r>
                <a:rPr lang="fr-FR" sz="800" i="1" dirty="0">
                  <a:solidFill>
                    <a:srgbClr val="FF0000"/>
                  </a:solidFill>
                </a:rPr>
                <a:t> Proposition 1 » </a:t>
              </a:r>
              <a:r>
                <a:rPr lang="fr-FR" sz="800" i="1" dirty="0" smtClean="0">
                  <a:solidFill>
                    <a:srgbClr val="FF0000"/>
                  </a:solidFill>
                </a:rPr>
                <a:t>.</a:t>
              </a:r>
              <a:endParaRPr lang="fr-FR" sz="800" i="1" dirty="0">
                <a:solidFill>
                  <a:srgbClr val="FF0000"/>
                </a:solidFill>
              </a:endParaRPr>
            </a:p>
          </p:txBody>
        </p:sp>
      </p:grpSp>
    </p:spTree>
    <p:extLst>
      <p:ext uri="{BB962C8B-B14F-4D97-AF65-F5344CB8AC3E}">
        <p14:creationId xmlns:p14="http://schemas.microsoft.com/office/powerpoint/2010/main" val="10973472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p:cNvPicPr>
            <a:picLocks noChangeAspect="1"/>
          </p:cNvPicPr>
          <p:nvPr/>
        </p:nvPicPr>
        <p:blipFill>
          <a:blip r:embed="rId2"/>
          <a:stretch>
            <a:fillRect/>
          </a:stretch>
        </p:blipFill>
        <p:spPr>
          <a:xfrm>
            <a:off x="1832522" y="5304132"/>
            <a:ext cx="5063495" cy="3175624"/>
          </a:xfrm>
          <a:prstGeom prst="rect">
            <a:avLst/>
          </a:prstGeom>
        </p:spPr>
      </p:pic>
      <p:pic>
        <p:nvPicPr>
          <p:cNvPr id="8" name="Image 7"/>
          <p:cNvPicPr>
            <a:picLocks noChangeAspect="1"/>
          </p:cNvPicPr>
          <p:nvPr/>
        </p:nvPicPr>
        <p:blipFill>
          <a:blip r:embed="rId3"/>
          <a:stretch>
            <a:fillRect/>
          </a:stretch>
        </p:blipFill>
        <p:spPr>
          <a:xfrm>
            <a:off x="1840526" y="839573"/>
            <a:ext cx="4906749" cy="2360677"/>
          </a:xfrm>
          <a:prstGeom prst="rect">
            <a:avLst/>
          </a:prstGeom>
        </p:spPr>
      </p:pic>
      <p:sp>
        <p:nvSpPr>
          <p:cNvPr id="5" name="Titre 4"/>
          <p:cNvSpPr>
            <a:spLocks noGrp="1"/>
          </p:cNvSpPr>
          <p:nvPr>
            <p:ph type="title"/>
          </p:nvPr>
        </p:nvSpPr>
        <p:spPr>
          <a:xfrm>
            <a:off x="188640" y="795581"/>
            <a:ext cx="1458163" cy="300082"/>
          </a:xfrm>
        </p:spPr>
        <p:txBody>
          <a:bodyPr>
            <a:spAutoFit/>
          </a:bodyPr>
          <a:lstStyle/>
          <a:p>
            <a:r>
              <a:rPr lang="fr-FR" dirty="0" smtClean="0"/>
              <a:t>ETAPE 5</a:t>
            </a:r>
            <a:endParaRPr lang="fr-FR" dirty="0"/>
          </a:p>
        </p:txBody>
      </p:sp>
      <p:sp>
        <p:nvSpPr>
          <p:cNvPr id="6" name="Espace réservé du texte 5"/>
          <p:cNvSpPr>
            <a:spLocks noGrp="1"/>
          </p:cNvSpPr>
          <p:nvPr>
            <p:ph type="body" sz="quarter" idx="12"/>
          </p:nvPr>
        </p:nvSpPr>
        <p:spPr>
          <a:xfrm>
            <a:off x="188644" y="1475656"/>
            <a:ext cx="1457996" cy="738664"/>
          </a:xfrm>
        </p:spPr>
        <p:txBody>
          <a:bodyPr>
            <a:spAutoFit/>
          </a:bodyPr>
          <a:lstStyle/>
          <a:p>
            <a:r>
              <a:rPr lang="fr-FR" dirty="0" smtClean="0"/>
              <a:t>Recommandez un nouveau compte</a:t>
            </a:r>
            <a:r>
              <a:rPr lang="fr-FR" dirty="0"/>
              <a:t> </a:t>
            </a:r>
            <a:r>
              <a:rPr lang="fr-FR" dirty="0" smtClean="0"/>
              <a:t>afin </a:t>
            </a:r>
            <a:r>
              <a:rPr lang="fr-FR" dirty="0"/>
              <a:t>d’effectuer une souscription</a:t>
            </a:r>
          </a:p>
        </p:txBody>
      </p:sp>
      <p:sp>
        <p:nvSpPr>
          <p:cNvPr id="14" name="Shape 24"/>
          <p:cNvSpPr/>
          <p:nvPr/>
        </p:nvSpPr>
        <p:spPr>
          <a:xfrm>
            <a:off x="1654839" y="4932040"/>
            <a:ext cx="318223" cy="360040"/>
          </a:xfrm>
          <a:prstGeom prst="ellipse">
            <a:avLst/>
          </a:prstGeom>
          <a:solidFill>
            <a:schemeClr val="accent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sp>
        <p:nvSpPr>
          <p:cNvPr id="15" name="Titre 4"/>
          <p:cNvSpPr txBox="1">
            <a:spLocks/>
          </p:cNvSpPr>
          <p:nvPr/>
        </p:nvSpPr>
        <p:spPr>
          <a:xfrm>
            <a:off x="196867" y="4811978"/>
            <a:ext cx="1458163" cy="300082"/>
          </a:xfrm>
          <a:prstGeom prst="rect">
            <a:avLst/>
          </a:prstGeom>
        </p:spPr>
        <p:txBody>
          <a:bodyPr vert="horz" lIns="0" tIns="45720" rIns="0" bIns="45720" rtlCol="0" anchor="t" anchorCtr="0">
            <a:sp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15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r>
              <a:rPr lang="fr-FR" dirty="0" smtClean="0"/>
              <a:t>ETAPE 6</a:t>
            </a:r>
            <a:endParaRPr lang="fr-FR" dirty="0"/>
          </a:p>
        </p:txBody>
      </p:sp>
      <p:sp>
        <p:nvSpPr>
          <p:cNvPr id="16" name="Espace réservé du texte 5"/>
          <p:cNvSpPr txBox="1">
            <a:spLocks/>
          </p:cNvSpPr>
          <p:nvPr/>
        </p:nvSpPr>
        <p:spPr>
          <a:xfrm>
            <a:off x="196871" y="5461270"/>
            <a:ext cx="1457996" cy="553998"/>
          </a:xfrm>
          <a:prstGeom prst="rect">
            <a:avLst/>
          </a:prstGeom>
        </p:spPr>
        <p:txBody>
          <a:bodyPr vert="horz" lIns="0" tIns="0" rIns="0" bIns="0" rtlCol="0">
            <a:sp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200" b="0" i="1" u="none" strike="noStrike" cap="none" baseline="0">
                <a:solidFill>
                  <a:schemeClr val="accent2">
                    <a:lumMod val="75000"/>
                  </a:schemeClr>
                </a:solidFill>
                <a:latin typeface="+mn-lt"/>
                <a:ea typeface="Arial"/>
                <a:cs typeface="Arial"/>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solidFill>
                  <a:schemeClr val="accent2"/>
                </a:solidFill>
              </a:rPr>
              <a:t>Choix du produit à souscrire et définition de l’allocation</a:t>
            </a:r>
            <a:endParaRPr lang="fr-FR" dirty="0">
              <a:solidFill>
                <a:schemeClr val="accent2"/>
              </a:solidFill>
            </a:endParaRPr>
          </a:p>
        </p:txBody>
      </p:sp>
      <p:sp>
        <p:nvSpPr>
          <p:cNvPr id="27" name="Rectangle à coins arrondis 26"/>
          <p:cNvSpPr/>
          <p:nvPr/>
        </p:nvSpPr>
        <p:spPr>
          <a:xfrm>
            <a:off x="5333838" y="2982165"/>
            <a:ext cx="1479538" cy="20803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Ellipse 27"/>
          <p:cNvSpPr/>
          <p:nvPr/>
        </p:nvSpPr>
        <p:spPr>
          <a:xfrm>
            <a:off x="6669360" y="2820333"/>
            <a:ext cx="239499" cy="23949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6</a:t>
            </a:r>
            <a:endParaRPr lang="fr-FR" b="1" dirty="0"/>
          </a:p>
        </p:txBody>
      </p:sp>
      <p:sp>
        <p:nvSpPr>
          <p:cNvPr id="29" name="Rectangle à coins arrondis 28"/>
          <p:cNvSpPr/>
          <p:nvPr/>
        </p:nvSpPr>
        <p:spPr>
          <a:xfrm>
            <a:off x="3906708" y="3271170"/>
            <a:ext cx="1978946" cy="364726"/>
          </a:xfrm>
          <a:prstGeom prst="wedgeRoundRectCallout">
            <a:avLst>
              <a:gd name="adj1" fmla="val 35613"/>
              <a:gd name="adj2" fmla="val -64319"/>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srgbClr val="FF0000"/>
                </a:solidFill>
              </a:rPr>
              <a:t>Cliquez sur le bouton « recommander un nouveau compte »</a:t>
            </a:r>
            <a:endParaRPr lang="fr-FR" sz="800" i="1" dirty="0">
              <a:solidFill>
                <a:srgbClr val="FF0000"/>
              </a:solidFill>
            </a:endParaRPr>
          </a:p>
        </p:txBody>
      </p:sp>
      <p:sp>
        <p:nvSpPr>
          <p:cNvPr id="32" name="Rectangle à coins arrondis 31"/>
          <p:cNvSpPr/>
          <p:nvPr/>
        </p:nvSpPr>
        <p:spPr>
          <a:xfrm>
            <a:off x="2639453" y="6084168"/>
            <a:ext cx="1790241" cy="1563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3" name="Ellipse 32"/>
          <p:cNvSpPr/>
          <p:nvPr/>
        </p:nvSpPr>
        <p:spPr>
          <a:xfrm>
            <a:off x="4349416" y="5940152"/>
            <a:ext cx="239499" cy="23949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7</a:t>
            </a:r>
            <a:endParaRPr lang="fr-FR" b="1" dirty="0"/>
          </a:p>
        </p:txBody>
      </p:sp>
      <p:sp>
        <p:nvSpPr>
          <p:cNvPr id="34" name="Rectangle à coins arrondis 33"/>
          <p:cNvSpPr/>
          <p:nvPr/>
        </p:nvSpPr>
        <p:spPr>
          <a:xfrm>
            <a:off x="4677331" y="6021238"/>
            <a:ext cx="1823685" cy="422970"/>
          </a:xfrm>
          <a:prstGeom prst="wedgeRoundRectCallout">
            <a:avLst>
              <a:gd name="adj1" fmla="val -56800"/>
              <a:gd name="adj2" fmla="val -3731"/>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srgbClr val="FF0000"/>
                </a:solidFill>
              </a:rPr>
              <a:t>Sélectionnez le fournisseur, puis le produit que vous souhaitez recommander</a:t>
            </a:r>
            <a:endParaRPr lang="fr-FR" sz="800" i="1" dirty="0">
              <a:solidFill>
                <a:srgbClr val="FF0000"/>
              </a:solidFill>
            </a:endParaRPr>
          </a:p>
        </p:txBody>
      </p:sp>
      <p:sp>
        <p:nvSpPr>
          <p:cNvPr id="35" name="Rectangle à coins arrondis 34"/>
          <p:cNvSpPr/>
          <p:nvPr/>
        </p:nvSpPr>
        <p:spPr>
          <a:xfrm>
            <a:off x="2639452" y="6236568"/>
            <a:ext cx="1790241" cy="1563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Ellipse 35"/>
          <p:cNvSpPr/>
          <p:nvPr/>
        </p:nvSpPr>
        <p:spPr>
          <a:xfrm>
            <a:off x="4365104" y="6317325"/>
            <a:ext cx="239499" cy="23949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8</a:t>
            </a:r>
            <a:endParaRPr lang="fr-FR" b="1" dirty="0"/>
          </a:p>
        </p:txBody>
      </p:sp>
      <p:sp>
        <p:nvSpPr>
          <p:cNvPr id="37" name="Rectangle à coins arrondis 36"/>
          <p:cNvSpPr/>
          <p:nvPr/>
        </p:nvSpPr>
        <p:spPr>
          <a:xfrm>
            <a:off x="4018490" y="8246682"/>
            <a:ext cx="570425" cy="2080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Ellipse 37"/>
          <p:cNvSpPr/>
          <p:nvPr/>
        </p:nvSpPr>
        <p:spPr>
          <a:xfrm>
            <a:off x="4557581" y="8134066"/>
            <a:ext cx="239499" cy="23949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9</a:t>
            </a:r>
            <a:endParaRPr lang="fr-FR" b="1" dirty="0"/>
          </a:p>
        </p:txBody>
      </p:sp>
      <p:sp>
        <p:nvSpPr>
          <p:cNvPr id="39" name="Rectangle à coins arrondis 38"/>
          <p:cNvSpPr/>
          <p:nvPr/>
        </p:nvSpPr>
        <p:spPr>
          <a:xfrm>
            <a:off x="4808894" y="7714546"/>
            <a:ext cx="1823685" cy="422970"/>
          </a:xfrm>
          <a:prstGeom prst="wedgeRoundRectCallout">
            <a:avLst>
              <a:gd name="adj1" fmla="val -57218"/>
              <a:gd name="adj2" fmla="val 35903"/>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srgbClr val="FF0000"/>
                </a:solidFill>
              </a:rPr>
              <a:t>Vous pouvez ensuite définir l’allocation d’actifs et vous assurer de l’adéquation</a:t>
            </a:r>
            <a:endParaRPr lang="fr-FR" sz="800" i="1" dirty="0">
              <a:solidFill>
                <a:srgbClr val="FF0000"/>
              </a:solidFill>
            </a:endParaRPr>
          </a:p>
        </p:txBody>
      </p:sp>
      <p:sp>
        <p:nvSpPr>
          <p:cNvPr id="41" name="Rectangle à coins arrondis 40"/>
          <p:cNvSpPr/>
          <p:nvPr/>
        </p:nvSpPr>
        <p:spPr>
          <a:xfrm>
            <a:off x="1844824" y="6660232"/>
            <a:ext cx="4177189" cy="521421"/>
          </a:xfrm>
          <a:prstGeom prst="round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à coins arrondis 41"/>
          <p:cNvSpPr/>
          <p:nvPr/>
        </p:nvSpPr>
        <p:spPr>
          <a:xfrm>
            <a:off x="188640" y="6781464"/>
            <a:ext cx="1625310" cy="598847"/>
          </a:xfrm>
          <a:prstGeom prst="wedgeRoundRectCallout">
            <a:avLst>
              <a:gd name="adj1" fmla="val 55770"/>
              <a:gd name="adj2" fmla="val -14328"/>
              <a:gd name="adj3" fmla="val 16667"/>
            </a:avLst>
          </a:prstGeom>
          <a:solidFill>
            <a:schemeClr val="bg1"/>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srgbClr val="FF0000"/>
                </a:solidFill>
              </a:rPr>
              <a:t>Sélectionnez les enveloppes avec lesquelles vous souhaitez comparer le produit recommandé</a:t>
            </a:r>
            <a:endParaRPr lang="fr-FR" sz="800" i="1" dirty="0">
              <a:solidFill>
                <a:srgbClr val="FF0000"/>
              </a:solidFill>
            </a:endParaRPr>
          </a:p>
        </p:txBody>
      </p:sp>
      <p:sp>
        <p:nvSpPr>
          <p:cNvPr id="26" name="Rectangle à coins arrondis 25"/>
          <p:cNvSpPr/>
          <p:nvPr/>
        </p:nvSpPr>
        <p:spPr>
          <a:xfrm>
            <a:off x="1829893" y="2505034"/>
            <a:ext cx="900000" cy="20803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à coins arrondis 30"/>
          <p:cNvSpPr/>
          <p:nvPr/>
        </p:nvSpPr>
        <p:spPr>
          <a:xfrm>
            <a:off x="234614" y="2779820"/>
            <a:ext cx="1978946" cy="364726"/>
          </a:xfrm>
          <a:prstGeom prst="wedgeRoundRectCallout">
            <a:avLst>
              <a:gd name="adj1" fmla="val 35613"/>
              <a:gd name="adj2" fmla="val -64319"/>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srgbClr val="FF0000"/>
                </a:solidFill>
              </a:rPr>
              <a:t>Si un compte est pré-coché, c’est que sur un projet il y a déjà une enveloppe de recommandée</a:t>
            </a:r>
            <a:endParaRPr lang="fr-FR" sz="800" i="1" dirty="0">
              <a:solidFill>
                <a:srgbClr val="FF0000"/>
              </a:solidFill>
            </a:endParaRPr>
          </a:p>
        </p:txBody>
      </p:sp>
    </p:spTree>
    <p:extLst>
      <p:ext uri="{BB962C8B-B14F-4D97-AF65-F5344CB8AC3E}">
        <p14:creationId xmlns:p14="http://schemas.microsoft.com/office/powerpoint/2010/main" val="14083459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88640" y="795581"/>
            <a:ext cx="1458163" cy="300082"/>
          </a:xfrm>
        </p:spPr>
        <p:txBody>
          <a:bodyPr>
            <a:spAutoFit/>
          </a:bodyPr>
          <a:lstStyle/>
          <a:p>
            <a:r>
              <a:rPr lang="fr-FR" dirty="0" smtClean="0"/>
              <a:t>ETAPE 7</a:t>
            </a:r>
            <a:endParaRPr lang="fr-FR" dirty="0"/>
          </a:p>
        </p:txBody>
      </p:sp>
      <p:sp>
        <p:nvSpPr>
          <p:cNvPr id="14" name="Shape 24"/>
          <p:cNvSpPr/>
          <p:nvPr/>
        </p:nvSpPr>
        <p:spPr>
          <a:xfrm>
            <a:off x="1654839" y="4932040"/>
            <a:ext cx="318223" cy="360040"/>
          </a:xfrm>
          <a:prstGeom prst="ellipse">
            <a:avLst/>
          </a:prstGeom>
          <a:solidFill>
            <a:schemeClr val="accent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sp>
        <p:nvSpPr>
          <p:cNvPr id="15" name="Titre 4"/>
          <p:cNvSpPr txBox="1">
            <a:spLocks/>
          </p:cNvSpPr>
          <p:nvPr/>
        </p:nvSpPr>
        <p:spPr>
          <a:xfrm>
            <a:off x="196867" y="4811978"/>
            <a:ext cx="1458163" cy="300082"/>
          </a:xfrm>
          <a:prstGeom prst="rect">
            <a:avLst/>
          </a:prstGeom>
        </p:spPr>
        <p:txBody>
          <a:bodyPr vert="horz" lIns="0" tIns="45720" rIns="0" bIns="45720" rtlCol="0" anchor="t" anchorCtr="0">
            <a:sp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15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r>
              <a:rPr lang="fr-FR" dirty="0" smtClean="0"/>
              <a:t>ETAPE 8</a:t>
            </a:r>
            <a:endParaRPr lang="fr-FR" dirty="0"/>
          </a:p>
        </p:txBody>
      </p:sp>
      <p:sp>
        <p:nvSpPr>
          <p:cNvPr id="2" name="Espace réservé du texte 1"/>
          <p:cNvSpPr>
            <a:spLocks noGrp="1"/>
          </p:cNvSpPr>
          <p:nvPr>
            <p:ph type="body" sz="quarter" idx="12"/>
          </p:nvPr>
        </p:nvSpPr>
        <p:spPr>
          <a:xfrm>
            <a:off x="251033" y="5241855"/>
            <a:ext cx="1457996" cy="2321817"/>
          </a:xfrm>
        </p:spPr>
        <p:txBody>
          <a:bodyPr/>
          <a:lstStyle/>
          <a:p>
            <a:r>
              <a:rPr lang="fr-FR" dirty="0" smtClean="0"/>
              <a:t>Vérifier la conformité de la proposition et valider</a:t>
            </a:r>
            <a:endParaRPr lang="fr-FR" dirty="0"/>
          </a:p>
        </p:txBody>
      </p:sp>
      <p:pic>
        <p:nvPicPr>
          <p:cNvPr id="3" name="Image 2"/>
          <p:cNvPicPr>
            <a:picLocks noChangeAspect="1"/>
          </p:cNvPicPr>
          <p:nvPr/>
        </p:nvPicPr>
        <p:blipFill>
          <a:blip r:embed="rId2"/>
          <a:stretch>
            <a:fillRect/>
          </a:stretch>
        </p:blipFill>
        <p:spPr>
          <a:xfrm>
            <a:off x="1860475" y="923449"/>
            <a:ext cx="4862836" cy="2856463"/>
          </a:xfrm>
          <a:prstGeom prst="rect">
            <a:avLst/>
          </a:prstGeom>
        </p:spPr>
      </p:pic>
      <p:sp>
        <p:nvSpPr>
          <p:cNvPr id="36" name="Rectangle à coins arrondis 35"/>
          <p:cNvSpPr/>
          <p:nvPr/>
        </p:nvSpPr>
        <p:spPr>
          <a:xfrm>
            <a:off x="2638596" y="1327717"/>
            <a:ext cx="570425" cy="2080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Rectangle à coins arrondis 37"/>
          <p:cNvSpPr/>
          <p:nvPr/>
        </p:nvSpPr>
        <p:spPr>
          <a:xfrm>
            <a:off x="3422693" y="1043632"/>
            <a:ext cx="1260000" cy="216000"/>
          </a:xfrm>
          <a:prstGeom prst="wedgeRoundRectCallout">
            <a:avLst>
              <a:gd name="adj1" fmla="val -57218"/>
              <a:gd name="adj2" fmla="val 35903"/>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srgbClr val="FF0000"/>
                </a:solidFill>
              </a:rPr>
              <a:t>Déterminer le montant</a:t>
            </a:r>
            <a:endParaRPr lang="fr-FR" sz="800" i="1" dirty="0">
              <a:solidFill>
                <a:srgbClr val="FF0000"/>
              </a:solidFill>
            </a:endParaRPr>
          </a:p>
        </p:txBody>
      </p:sp>
      <p:sp>
        <p:nvSpPr>
          <p:cNvPr id="39" name="Ellipse 38"/>
          <p:cNvSpPr/>
          <p:nvPr/>
        </p:nvSpPr>
        <p:spPr>
          <a:xfrm>
            <a:off x="3104099" y="1192993"/>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10</a:t>
            </a:r>
            <a:endParaRPr lang="fr-FR" sz="1050" b="1" dirty="0"/>
          </a:p>
        </p:txBody>
      </p:sp>
      <p:sp>
        <p:nvSpPr>
          <p:cNvPr id="57" name="Rectangle à coins arrondis 56"/>
          <p:cNvSpPr/>
          <p:nvPr/>
        </p:nvSpPr>
        <p:spPr>
          <a:xfrm>
            <a:off x="1886175" y="1792983"/>
            <a:ext cx="1224000" cy="2080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8" name="Rectangle à coins arrondis 57"/>
          <p:cNvSpPr/>
          <p:nvPr/>
        </p:nvSpPr>
        <p:spPr>
          <a:xfrm>
            <a:off x="3477523" y="1475656"/>
            <a:ext cx="1224000" cy="252000"/>
          </a:xfrm>
          <a:prstGeom prst="wedgeRoundRectCallout">
            <a:avLst>
              <a:gd name="adj1" fmla="val -57218"/>
              <a:gd name="adj2" fmla="val 35903"/>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srgbClr val="FF0000"/>
                </a:solidFill>
              </a:rPr>
              <a:t>Déterminer l’allocation</a:t>
            </a:r>
            <a:endParaRPr lang="fr-FR" sz="800" i="1" dirty="0">
              <a:solidFill>
                <a:srgbClr val="FF0000"/>
              </a:solidFill>
            </a:endParaRPr>
          </a:p>
        </p:txBody>
      </p:sp>
      <p:sp>
        <p:nvSpPr>
          <p:cNvPr id="59" name="Ellipse 58"/>
          <p:cNvSpPr/>
          <p:nvPr/>
        </p:nvSpPr>
        <p:spPr>
          <a:xfrm>
            <a:off x="3158929" y="1658259"/>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11</a:t>
            </a:r>
            <a:endParaRPr lang="fr-FR" sz="1050" b="1" dirty="0"/>
          </a:p>
        </p:txBody>
      </p:sp>
      <p:sp>
        <p:nvSpPr>
          <p:cNvPr id="60" name="Rectangle à coins arrondis 59"/>
          <p:cNvSpPr/>
          <p:nvPr/>
        </p:nvSpPr>
        <p:spPr>
          <a:xfrm>
            <a:off x="3933056" y="3580089"/>
            <a:ext cx="570425" cy="2080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2" name="Ellipse 61"/>
          <p:cNvSpPr/>
          <p:nvPr/>
        </p:nvSpPr>
        <p:spPr>
          <a:xfrm>
            <a:off x="4398559" y="3445365"/>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11</a:t>
            </a:r>
            <a:endParaRPr lang="fr-FR" sz="1050" b="1" dirty="0"/>
          </a:p>
        </p:txBody>
      </p:sp>
      <p:pic>
        <p:nvPicPr>
          <p:cNvPr id="4" name="Image 3"/>
          <p:cNvPicPr>
            <a:picLocks noChangeAspect="1"/>
          </p:cNvPicPr>
          <p:nvPr/>
        </p:nvPicPr>
        <p:blipFill>
          <a:blip r:embed="rId3"/>
          <a:stretch>
            <a:fillRect/>
          </a:stretch>
        </p:blipFill>
        <p:spPr>
          <a:xfrm>
            <a:off x="1898754" y="5241855"/>
            <a:ext cx="4836979" cy="3055358"/>
          </a:xfrm>
          <a:prstGeom prst="rect">
            <a:avLst/>
          </a:prstGeom>
        </p:spPr>
      </p:pic>
      <p:sp>
        <p:nvSpPr>
          <p:cNvPr id="63" name="Rectangle à coins arrondis 62"/>
          <p:cNvSpPr/>
          <p:nvPr/>
        </p:nvSpPr>
        <p:spPr>
          <a:xfrm>
            <a:off x="4005064" y="8076618"/>
            <a:ext cx="570425" cy="2080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4" name="Ellipse 63"/>
          <p:cNvSpPr/>
          <p:nvPr/>
        </p:nvSpPr>
        <p:spPr>
          <a:xfrm>
            <a:off x="4470567" y="7941894"/>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12</a:t>
            </a:r>
            <a:endParaRPr lang="fr-FR" sz="1050" b="1" dirty="0"/>
          </a:p>
        </p:txBody>
      </p:sp>
      <p:sp>
        <p:nvSpPr>
          <p:cNvPr id="65" name="Rectangle à coins arrondis 64"/>
          <p:cNvSpPr/>
          <p:nvPr/>
        </p:nvSpPr>
        <p:spPr>
          <a:xfrm>
            <a:off x="1934141" y="5724128"/>
            <a:ext cx="4789170" cy="102989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6" name="Rectangle à coins arrondis 65"/>
          <p:cNvSpPr/>
          <p:nvPr/>
        </p:nvSpPr>
        <p:spPr>
          <a:xfrm>
            <a:off x="5301208" y="5292080"/>
            <a:ext cx="1224136" cy="360040"/>
          </a:xfrm>
          <a:prstGeom prst="wedgeRoundRectCallout">
            <a:avLst>
              <a:gd name="adj1" fmla="val -78932"/>
              <a:gd name="adj2" fmla="val 61263"/>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srgbClr val="FF0000"/>
                </a:solidFill>
              </a:rPr>
              <a:t>Si conforme, étape 12</a:t>
            </a:r>
            <a:endParaRPr lang="fr-FR" sz="800" i="1" dirty="0">
              <a:solidFill>
                <a:srgbClr val="FF0000"/>
              </a:solidFill>
            </a:endParaRPr>
          </a:p>
        </p:txBody>
      </p:sp>
      <p:sp>
        <p:nvSpPr>
          <p:cNvPr id="67" name="Espace réservé du texte 1"/>
          <p:cNvSpPr txBox="1">
            <a:spLocks/>
          </p:cNvSpPr>
          <p:nvPr/>
        </p:nvSpPr>
        <p:spPr>
          <a:xfrm>
            <a:off x="251033" y="1368125"/>
            <a:ext cx="1457996" cy="2321817"/>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200" b="0" i="1" u="none" strike="noStrike" cap="none" baseline="0">
                <a:solidFill>
                  <a:schemeClr val="accent2">
                    <a:lumMod val="75000"/>
                  </a:schemeClr>
                </a:solidFill>
                <a:latin typeface="+mn-lt"/>
                <a:ea typeface="Arial"/>
                <a:cs typeface="Arial"/>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t>Définir le montant et l’allocation</a:t>
            </a:r>
            <a:endParaRPr lang="fr-FR" dirty="0"/>
          </a:p>
        </p:txBody>
      </p:sp>
    </p:spTree>
    <p:extLst>
      <p:ext uri="{BB962C8B-B14F-4D97-AF65-F5344CB8AC3E}">
        <p14:creationId xmlns:p14="http://schemas.microsoft.com/office/powerpoint/2010/main" val="34839814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88640" y="795581"/>
            <a:ext cx="1458163" cy="300082"/>
          </a:xfrm>
        </p:spPr>
        <p:txBody>
          <a:bodyPr>
            <a:spAutoFit/>
          </a:bodyPr>
          <a:lstStyle/>
          <a:p>
            <a:r>
              <a:rPr lang="fr-FR" dirty="0" smtClean="0"/>
              <a:t>ETAPE 9</a:t>
            </a:r>
            <a:endParaRPr lang="fr-FR" dirty="0"/>
          </a:p>
        </p:txBody>
      </p:sp>
      <p:sp>
        <p:nvSpPr>
          <p:cNvPr id="14" name="Shape 24"/>
          <p:cNvSpPr/>
          <p:nvPr/>
        </p:nvSpPr>
        <p:spPr>
          <a:xfrm>
            <a:off x="1654839" y="4932040"/>
            <a:ext cx="318223" cy="360040"/>
          </a:xfrm>
          <a:prstGeom prst="ellipse">
            <a:avLst/>
          </a:prstGeom>
          <a:solidFill>
            <a:schemeClr val="accent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sp>
        <p:nvSpPr>
          <p:cNvPr id="15" name="Titre 4"/>
          <p:cNvSpPr txBox="1">
            <a:spLocks/>
          </p:cNvSpPr>
          <p:nvPr/>
        </p:nvSpPr>
        <p:spPr>
          <a:xfrm>
            <a:off x="196867" y="4811978"/>
            <a:ext cx="1458163" cy="300082"/>
          </a:xfrm>
          <a:prstGeom prst="rect">
            <a:avLst/>
          </a:prstGeom>
        </p:spPr>
        <p:txBody>
          <a:bodyPr vert="horz" lIns="0" tIns="45720" rIns="0" bIns="45720" rtlCol="0" anchor="t" anchorCtr="0">
            <a:sp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15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r>
              <a:rPr lang="fr-FR" dirty="0" smtClean="0"/>
              <a:t>ETAPE 10</a:t>
            </a:r>
            <a:endParaRPr lang="fr-FR" dirty="0"/>
          </a:p>
        </p:txBody>
      </p:sp>
      <p:sp>
        <p:nvSpPr>
          <p:cNvPr id="4" name="Espace réservé du texte 3"/>
          <p:cNvSpPr>
            <a:spLocks noGrp="1"/>
          </p:cNvSpPr>
          <p:nvPr>
            <p:ph type="body" sz="quarter" idx="12"/>
          </p:nvPr>
        </p:nvSpPr>
        <p:spPr>
          <a:xfrm>
            <a:off x="244432" y="5364625"/>
            <a:ext cx="1457996" cy="2321817"/>
          </a:xfrm>
        </p:spPr>
        <p:txBody>
          <a:bodyPr/>
          <a:lstStyle/>
          <a:p>
            <a:r>
              <a:rPr lang="fr-FR" dirty="0" smtClean="0"/>
              <a:t>Sélection le choix du client</a:t>
            </a:r>
            <a:endParaRPr lang="fr-FR" dirty="0"/>
          </a:p>
        </p:txBody>
      </p:sp>
      <p:pic>
        <p:nvPicPr>
          <p:cNvPr id="7" name="Image 6"/>
          <p:cNvPicPr>
            <a:picLocks noChangeAspect="1"/>
          </p:cNvPicPr>
          <p:nvPr/>
        </p:nvPicPr>
        <p:blipFill>
          <a:blip r:embed="rId2"/>
          <a:stretch>
            <a:fillRect/>
          </a:stretch>
        </p:blipFill>
        <p:spPr>
          <a:xfrm>
            <a:off x="2008444" y="945621"/>
            <a:ext cx="4660915" cy="2916931"/>
          </a:xfrm>
          <a:prstGeom prst="rect">
            <a:avLst/>
          </a:prstGeom>
        </p:spPr>
      </p:pic>
      <p:sp>
        <p:nvSpPr>
          <p:cNvPr id="41" name="Rectangle à coins arrondis 40"/>
          <p:cNvSpPr/>
          <p:nvPr/>
        </p:nvSpPr>
        <p:spPr>
          <a:xfrm>
            <a:off x="2638596" y="1627658"/>
            <a:ext cx="570425" cy="2080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à coins arrondis 41"/>
          <p:cNvSpPr/>
          <p:nvPr/>
        </p:nvSpPr>
        <p:spPr>
          <a:xfrm>
            <a:off x="3422693" y="1343572"/>
            <a:ext cx="1374460" cy="284086"/>
          </a:xfrm>
          <a:prstGeom prst="wedgeRoundRectCallout">
            <a:avLst>
              <a:gd name="adj1" fmla="val -57218"/>
              <a:gd name="adj2" fmla="val 35903"/>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srgbClr val="FF0000"/>
                </a:solidFill>
              </a:rPr>
              <a:t>Modifier le statut du suivi</a:t>
            </a:r>
          </a:p>
          <a:p>
            <a:r>
              <a:rPr lang="fr-FR" sz="800" dirty="0" smtClean="0">
                <a:solidFill>
                  <a:srgbClr val="FF0000"/>
                </a:solidFill>
              </a:rPr>
              <a:t>Ici « traité » </a:t>
            </a:r>
            <a:endParaRPr lang="fr-FR" sz="800" i="1" dirty="0">
              <a:solidFill>
                <a:srgbClr val="FF0000"/>
              </a:solidFill>
            </a:endParaRPr>
          </a:p>
        </p:txBody>
      </p:sp>
      <p:sp>
        <p:nvSpPr>
          <p:cNvPr id="43" name="Ellipse 42"/>
          <p:cNvSpPr/>
          <p:nvPr/>
        </p:nvSpPr>
        <p:spPr>
          <a:xfrm>
            <a:off x="3104099" y="1492934"/>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13</a:t>
            </a:r>
            <a:endParaRPr lang="fr-FR" sz="1050" b="1" dirty="0"/>
          </a:p>
        </p:txBody>
      </p:sp>
      <p:sp>
        <p:nvSpPr>
          <p:cNvPr id="44" name="Rectangle à coins arrondis 43"/>
          <p:cNvSpPr/>
          <p:nvPr/>
        </p:nvSpPr>
        <p:spPr>
          <a:xfrm>
            <a:off x="5877272" y="3654514"/>
            <a:ext cx="354401" cy="2080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5" name="Ellipse 44"/>
          <p:cNvSpPr/>
          <p:nvPr/>
        </p:nvSpPr>
        <p:spPr>
          <a:xfrm>
            <a:off x="6126751" y="3519790"/>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14</a:t>
            </a:r>
            <a:endParaRPr lang="fr-FR" sz="1050" b="1" dirty="0"/>
          </a:p>
        </p:txBody>
      </p:sp>
      <p:pic>
        <p:nvPicPr>
          <p:cNvPr id="9" name="Image 8"/>
          <p:cNvPicPr>
            <a:picLocks noChangeAspect="1"/>
          </p:cNvPicPr>
          <p:nvPr/>
        </p:nvPicPr>
        <p:blipFill>
          <a:blip r:embed="rId3"/>
          <a:stretch>
            <a:fillRect/>
          </a:stretch>
        </p:blipFill>
        <p:spPr>
          <a:xfrm>
            <a:off x="1957628" y="5313887"/>
            <a:ext cx="4752538" cy="1257558"/>
          </a:xfrm>
          <a:prstGeom prst="rect">
            <a:avLst/>
          </a:prstGeom>
        </p:spPr>
      </p:pic>
      <p:sp>
        <p:nvSpPr>
          <p:cNvPr id="46" name="Rectangle à coins arrondis 45"/>
          <p:cNvSpPr/>
          <p:nvPr/>
        </p:nvSpPr>
        <p:spPr>
          <a:xfrm>
            <a:off x="1989882" y="5516090"/>
            <a:ext cx="2474525" cy="2080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à coins arrondis 46"/>
          <p:cNvSpPr/>
          <p:nvPr/>
        </p:nvSpPr>
        <p:spPr>
          <a:xfrm>
            <a:off x="4862852" y="5232004"/>
            <a:ext cx="1374460" cy="284086"/>
          </a:xfrm>
          <a:prstGeom prst="wedgeRoundRectCallout">
            <a:avLst>
              <a:gd name="adj1" fmla="val -57218"/>
              <a:gd name="adj2" fmla="val 35903"/>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srgbClr val="FF0000"/>
                </a:solidFill>
              </a:rPr>
              <a:t>Le client a « accepté »</a:t>
            </a:r>
            <a:endParaRPr lang="fr-FR" sz="800" i="1" dirty="0">
              <a:solidFill>
                <a:srgbClr val="FF0000"/>
              </a:solidFill>
            </a:endParaRPr>
          </a:p>
        </p:txBody>
      </p:sp>
      <p:sp>
        <p:nvSpPr>
          <p:cNvPr id="48" name="Ellipse 47"/>
          <p:cNvSpPr/>
          <p:nvPr/>
        </p:nvSpPr>
        <p:spPr>
          <a:xfrm>
            <a:off x="4544258" y="5381366"/>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15</a:t>
            </a:r>
            <a:endParaRPr lang="fr-FR" sz="1050" b="1" dirty="0"/>
          </a:p>
        </p:txBody>
      </p:sp>
      <p:sp>
        <p:nvSpPr>
          <p:cNvPr id="51" name="Rectangle à coins arrondis 50"/>
          <p:cNvSpPr/>
          <p:nvPr/>
        </p:nvSpPr>
        <p:spPr>
          <a:xfrm>
            <a:off x="5373216" y="6249450"/>
            <a:ext cx="1296143" cy="23924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2" name="Espace réservé du texte 1"/>
          <p:cNvSpPr txBox="1">
            <a:spLocks/>
          </p:cNvSpPr>
          <p:nvPr/>
        </p:nvSpPr>
        <p:spPr>
          <a:xfrm>
            <a:off x="251033" y="1368125"/>
            <a:ext cx="1457996" cy="2321817"/>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200" b="0" i="1" u="none" strike="noStrike" cap="none" baseline="0">
                <a:solidFill>
                  <a:schemeClr val="accent2">
                    <a:lumMod val="75000"/>
                  </a:schemeClr>
                </a:solidFill>
                <a:latin typeface="+mn-lt"/>
                <a:ea typeface="Arial"/>
                <a:cs typeface="Arial"/>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t>Modifier le statut du suivi et valider la proposition</a:t>
            </a:r>
            <a:endParaRPr lang="fr-FR" dirty="0"/>
          </a:p>
        </p:txBody>
      </p:sp>
      <p:sp>
        <p:nvSpPr>
          <p:cNvPr id="53" name="Rectangle à coins arrondis 52"/>
          <p:cNvSpPr/>
          <p:nvPr/>
        </p:nvSpPr>
        <p:spPr>
          <a:xfrm>
            <a:off x="3530922" y="6012160"/>
            <a:ext cx="1374460" cy="284086"/>
          </a:xfrm>
          <a:prstGeom prst="wedgeRoundRectCallout">
            <a:avLst>
              <a:gd name="adj1" fmla="val 75837"/>
              <a:gd name="adj2" fmla="val 17190"/>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srgbClr val="FF0000"/>
                </a:solidFill>
              </a:rPr>
              <a:t>Enregistrer et passer en mode suivi</a:t>
            </a:r>
            <a:endParaRPr lang="fr-FR" sz="800" i="1" dirty="0">
              <a:solidFill>
                <a:srgbClr val="FF0000"/>
              </a:solidFill>
            </a:endParaRPr>
          </a:p>
        </p:txBody>
      </p:sp>
      <p:sp>
        <p:nvSpPr>
          <p:cNvPr id="54" name="Ellipse 53"/>
          <p:cNvSpPr/>
          <p:nvPr/>
        </p:nvSpPr>
        <p:spPr>
          <a:xfrm>
            <a:off x="5231488" y="6084228"/>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16</a:t>
            </a:r>
            <a:endParaRPr lang="fr-FR" sz="1050" b="1" dirty="0"/>
          </a:p>
        </p:txBody>
      </p:sp>
      <p:sp>
        <p:nvSpPr>
          <p:cNvPr id="74" name="Espace réservé du texte 3"/>
          <p:cNvSpPr txBox="1">
            <a:spLocks/>
          </p:cNvSpPr>
          <p:nvPr/>
        </p:nvSpPr>
        <p:spPr>
          <a:xfrm>
            <a:off x="1946860" y="6822183"/>
            <a:ext cx="4911140" cy="684825"/>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200" b="0" i="1" u="none" strike="noStrike" cap="none" baseline="0">
                <a:solidFill>
                  <a:schemeClr val="accent2">
                    <a:lumMod val="75000"/>
                  </a:schemeClr>
                </a:solidFill>
                <a:latin typeface="+mn-lt"/>
                <a:ea typeface="Arial"/>
                <a:cs typeface="Arial"/>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pPr algn="l"/>
            <a:r>
              <a:rPr lang="fr-FR" dirty="0" smtClean="0"/>
              <a:t>Si nouveau projet : renvoi vers le menu projet </a:t>
            </a:r>
          </a:p>
          <a:p>
            <a:pPr algn="l"/>
            <a:r>
              <a:rPr lang="fr-FR" dirty="0" smtClean="0"/>
              <a:t>Si projet existant : écrans suivants</a:t>
            </a:r>
            <a:endParaRPr lang="fr-FR" dirty="0"/>
          </a:p>
        </p:txBody>
      </p:sp>
    </p:spTree>
    <p:extLst>
      <p:ext uri="{BB962C8B-B14F-4D97-AF65-F5344CB8AC3E}">
        <p14:creationId xmlns:p14="http://schemas.microsoft.com/office/powerpoint/2010/main" val="2810524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a:xfrm>
            <a:off x="155521" y="1208881"/>
            <a:ext cx="1457996" cy="2321817"/>
          </a:xfrm>
        </p:spPr>
        <p:txBody>
          <a:bodyPr/>
          <a:lstStyle/>
          <a:p>
            <a:r>
              <a:rPr lang="fr-FR" dirty="0" smtClean="0"/>
              <a:t>Validation du nouveau contrat dans un projet existant</a:t>
            </a:r>
          </a:p>
          <a:p>
            <a:endParaRPr lang="fr-FR" dirty="0"/>
          </a:p>
          <a:p>
            <a:r>
              <a:rPr lang="fr-FR" dirty="0"/>
              <a:t>Vous retrouvez toutes les synthèses épargne dans le « suivi »</a:t>
            </a:r>
          </a:p>
          <a:p>
            <a:endParaRPr lang="fr-FR" dirty="0"/>
          </a:p>
        </p:txBody>
      </p:sp>
      <p:pic>
        <p:nvPicPr>
          <p:cNvPr id="4" name="Image 3"/>
          <p:cNvPicPr>
            <a:picLocks noChangeAspect="1"/>
          </p:cNvPicPr>
          <p:nvPr/>
        </p:nvPicPr>
        <p:blipFill>
          <a:blip r:embed="rId2"/>
          <a:stretch>
            <a:fillRect/>
          </a:stretch>
        </p:blipFill>
        <p:spPr>
          <a:xfrm>
            <a:off x="2219325" y="795581"/>
            <a:ext cx="3801963" cy="2420141"/>
          </a:xfrm>
          <a:prstGeom prst="rect">
            <a:avLst/>
          </a:prstGeom>
        </p:spPr>
      </p:pic>
      <p:pic>
        <p:nvPicPr>
          <p:cNvPr id="5" name="Image 4"/>
          <p:cNvPicPr>
            <a:picLocks noChangeAspect="1"/>
          </p:cNvPicPr>
          <p:nvPr/>
        </p:nvPicPr>
        <p:blipFill>
          <a:blip r:embed="rId3"/>
          <a:stretch>
            <a:fillRect/>
          </a:stretch>
        </p:blipFill>
        <p:spPr>
          <a:xfrm>
            <a:off x="2132856" y="3491880"/>
            <a:ext cx="4581525" cy="2124075"/>
          </a:xfrm>
          <a:prstGeom prst="rect">
            <a:avLst/>
          </a:prstGeom>
        </p:spPr>
      </p:pic>
      <p:sp>
        <p:nvSpPr>
          <p:cNvPr id="6" name="Rectangle à coins arrondis 5"/>
          <p:cNvSpPr/>
          <p:nvPr/>
        </p:nvSpPr>
        <p:spPr>
          <a:xfrm>
            <a:off x="2500887" y="1759742"/>
            <a:ext cx="570425" cy="2080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à coins arrondis 6"/>
          <p:cNvSpPr/>
          <p:nvPr/>
        </p:nvSpPr>
        <p:spPr>
          <a:xfrm>
            <a:off x="3284984" y="1475656"/>
            <a:ext cx="1374460" cy="284086"/>
          </a:xfrm>
          <a:prstGeom prst="wedgeRoundRectCallout">
            <a:avLst>
              <a:gd name="adj1" fmla="val -57218"/>
              <a:gd name="adj2" fmla="val 35903"/>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srgbClr val="FF0000"/>
                </a:solidFill>
              </a:rPr>
              <a:t>Modifier le statut du suivi</a:t>
            </a:r>
          </a:p>
          <a:p>
            <a:r>
              <a:rPr lang="fr-FR" sz="800" dirty="0" smtClean="0">
                <a:solidFill>
                  <a:srgbClr val="FF0000"/>
                </a:solidFill>
              </a:rPr>
              <a:t>Ici « traité » </a:t>
            </a:r>
            <a:endParaRPr lang="fr-FR" sz="800" i="1" dirty="0">
              <a:solidFill>
                <a:srgbClr val="FF0000"/>
              </a:solidFill>
            </a:endParaRPr>
          </a:p>
        </p:txBody>
      </p:sp>
      <p:sp>
        <p:nvSpPr>
          <p:cNvPr id="8" name="Ellipse 7"/>
          <p:cNvSpPr/>
          <p:nvPr/>
        </p:nvSpPr>
        <p:spPr>
          <a:xfrm>
            <a:off x="2966390" y="1625018"/>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17</a:t>
            </a:r>
            <a:endParaRPr lang="fr-FR" sz="1050" b="1" dirty="0"/>
          </a:p>
        </p:txBody>
      </p:sp>
      <p:sp>
        <p:nvSpPr>
          <p:cNvPr id="9" name="Rectangle à coins arrondis 8"/>
          <p:cNvSpPr/>
          <p:nvPr/>
        </p:nvSpPr>
        <p:spPr>
          <a:xfrm>
            <a:off x="3364983" y="2850427"/>
            <a:ext cx="570425" cy="2080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à coins arrondis 9"/>
          <p:cNvSpPr/>
          <p:nvPr/>
        </p:nvSpPr>
        <p:spPr>
          <a:xfrm>
            <a:off x="4149080" y="2566341"/>
            <a:ext cx="1374460" cy="284086"/>
          </a:xfrm>
          <a:prstGeom prst="wedgeRoundRectCallout">
            <a:avLst>
              <a:gd name="adj1" fmla="val -57218"/>
              <a:gd name="adj2" fmla="val 35903"/>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srgbClr val="FF0000"/>
                </a:solidFill>
              </a:rPr>
              <a:t>Modifier le statut du suivi</a:t>
            </a:r>
          </a:p>
          <a:p>
            <a:r>
              <a:rPr lang="fr-FR" sz="800" dirty="0" smtClean="0">
                <a:solidFill>
                  <a:srgbClr val="FF0000"/>
                </a:solidFill>
              </a:rPr>
              <a:t>Ici « traité » </a:t>
            </a:r>
            <a:endParaRPr lang="fr-FR" sz="800" i="1" dirty="0">
              <a:solidFill>
                <a:srgbClr val="FF0000"/>
              </a:solidFill>
            </a:endParaRPr>
          </a:p>
        </p:txBody>
      </p:sp>
      <p:sp>
        <p:nvSpPr>
          <p:cNvPr id="11" name="Ellipse 10"/>
          <p:cNvSpPr/>
          <p:nvPr/>
        </p:nvSpPr>
        <p:spPr>
          <a:xfrm>
            <a:off x="3830486" y="2715703"/>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18</a:t>
            </a:r>
            <a:endParaRPr lang="fr-FR" sz="1050" b="1" dirty="0"/>
          </a:p>
        </p:txBody>
      </p:sp>
      <p:sp>
        <p:nvSpPr>
          <p:cNvPr id="12" name="Rectangle à coins arrondis 11"/>
          <p:cNvSpPr/>
          <p:nvPr/>
        </p:nvSpPr>
        <p:spPr>
          <a:xfrm>
            <a:off x="4836310" y="4844439"/>
            <a:ext cx="1374460" cy="284086"/>
          </a:xfrm>
          <a:prstGeom prst="wedgeRoundRectCallout">
            <a:avLst>
              <a:gd name="adj1" fmla="val -57218"/>
              <a:gd name="adj2" fmla="val 35903"/>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srgbClr val="FF0000"/>
                </a:solidFill>
              </a:rPr>
              <a:t>Modifier le statut du suivi</a:t>
            </a:r>
          </a:p>
          <a:p>
            <a:r>
              <a:rPr lang="fr-FR" sz="800" dirty="0" smtClean="0">
                <a:solidFill>
                  <a:srgbClr val="FF0000"/>
                </a:solidFill>
              </a:rPr>
              <a:t>Ici « traité » </a:t>
            </a:r>
            <a:endParaRPr lang="fr-FR" sz="800" i="1" dirty="0">
              <a:solidFill>
                <a:srgbClr val="FF0000"/>
              </a:solidFill>
            </a:endParaRPr>
          </a:p>
        </p:txBody>
      </p:sp>
      <p:sp>
        <p:nvSpPr>
          <p:cNvPr id="13" name="Ellipse 12"/>
          <p:cNvSpPr/>
          <p:nvPr/>
        </p:nvSpPr>
        <p:spPr>
          <a:xfrm>
            <a:off x="4517716" y="4993801"/>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19</a:t>
            </a:r>
            <a:endParaRPr lang="fr-FR" sz="1050" b="1" dirty="0"/>
          </a:p>
        </p:txBody>
      </p:sp>
      <p:sp>
        <p:nvSpPr>
          <p:cNvPr id="14" name="Rectangle à coins arrondis 13"/>
          <p:cNvSpPr/>
          <p:nvPr/>
        </p:nvSpPr>
        <p:spPr>
          <a:xfrm>
            <a:off x="4120306" y="5136738"/>
            <a:ext cx="570425" cy="2080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Espace réservé du texte 3"/>
          <p:cNvSpPr txBox="1">
            <a:spLocks/>
          </p:cNvSpPr>
          <p:nvPr/>
        </p:nvSpPr>
        <p:spPr>
          <a:xfrm>
            <a:off x="1968048" y="5724128"/>
            <a:ext cx="4911140" cy="684825"/>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200" b="0" i="1" u="none" strike="noStrike" cap="none" baseline="0">
                <a:solidFill>
                  <a:schemeClr val="accent2">
                    <a:lumMod val="75000"/>
                  </a:schemeClr>
                </a:solidFill>
                <a:latin typeface="+mn-lt"/>
                <a:ea typeface="Arial"/>
                <a:cs typeface="Arial"/>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pPr algn="l"/>
            <a:endParaRPr lang="fr-FR" dirty="0"/>
          </a:p>
        </p:txBody>
      </p:sp>
      <p:sp>
        <p:nvSpPr>
          <p:cNvPr id="16" name="Espace réservé du texte 2"/>
          <p:cNvSpPr txBox="1">
            <a:spLocks/>
          </p:cNvSpPr>
          <p:nvPr/>
        </p:nvSpPr>
        <p:spPr>
          <a:xfrm>
            <a:off x="170804" y="6300192"/>
            <a:ext cx="1457996" cy="2321817"/>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200" b="0" i="1" u="none" strike="noStrike" cap="none" baseline="0">
                <a:solidFill>
                  <a:schemeClr val="accent2">
                    <a:lumMod val="75000"/>
                  </a:schemeClr>
                </a:solidFill>
                <a:latin typeface="+mn-lt"/>
                <a:ea typeface="Arial"/>
                <a:cs typeface="Arial"/>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t>Vérification en double cliquant sur le projet </a:t>
            </a:r>
            <a:endParaRPr lang="fr-FR" dirty="0"/>
          </a:p>
        </p:txBody>
      </p:sp>
      <p:pic>
        <p:nvPicPr>
          <p:cNvPr id="17" name="Image 16"/>
          <p:cNvPicPr>
            <a:picLocks noChangeAspect="1"/>
          </p:cNvPicPr>
          <p:nvPr/>
        </p:nvPicPr>
        <p:blipFill>
          <a:blip r:embed="rId4"/>
          <a:stretch>
            <a:fillRect/>
          </a:stretch>
        </p:blipFill>
        <p:spPr>
          <a:xfrm>
            <a:off x="1975640" y="6066541"/>
            <a:ext cx="4651036" cy="2249876"/>
          </a:xfrm>
          <a:prstGeom prst="rect">
            <a:avLst/>
          </a:prstGeom>
        </p:spPr>
      </p:pic>
      <p:sp>
        <p:nvSpPr>
          <p:cNvPr id="18" name="Rectangle à coins arrondis 17"/>
          <p:cNvSpPr/>
          <p:nvPr/>
        </p:nvSpPr>
        <p:spPr>
          <a:xfrm>
            <a:off x="1968048" y="7596336"/>
            <a:ext cx="900000" cy="20803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Rectangle à coins arrondis 19"/>
          <p:cNvSpPr/>
          <p:nvPr/>
        </p:nvSpPr>
        <p:spPr>
          <a:xfrm>
            <a:off x="1975640" y="7852357"/>
            <a:ext cx="900000" cy="20803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8488379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endParaRPr lang="fr-FR" dirty="0"/>
          </a:p>
        </p:txBody>
      </p:sp>
      <p:sp>
        <p:nvSpPr>
          <p:cNvPr id="3" name="Titre 2"/>
          <p:cNvSpPr>
            <a:spLocks noGrp="1"/>
          </p:cNvSpPr>
          <p:nvPr>
            <p:ph type="ctrTitle"/>
          </p:nvPr>
        </p:nvSpPr>
        <p:spPr/>
        <p:txBody>
          <a:bodyPr/>
          <a:lstStyle/>
          <a:p>
            <a:r>
              <a:rPr lang="fr-FR" dirty="0" smtClean="0"/>
              <a:t>Etapes de A </a:t>
            </a:r>
            <a:r>
              <a:rPr lang="fr-FR" sz="2000" dirty="0" smtClean="0"/>
              <a:t>à</a:t>
            </a:r>
            <a:r>
              <a:rPr lang="fr-FR" dirty="0" smtClean="0"/>
              <a:t> Z</a:t>
            </a:r>
            <a:endParaRPr lang="fr-FR" dirty="0"/>
          </a:p>
        </p:txBody>
      </p:sp>
      <p:sp>
        <p:nvSpPr>
          <p:cNvPr id="4" name="Sous-titre 3"/>
          <p:cNvSpPr>
            <a:spLocks noGrp="1"/>
          </p:cNvSpPr>
          <p:nvPr>
            <p:ph type="subTitle" idx="1"/>
          </p:nvPr>
        </p:nvSpPr>
        <p:spPr/>
        <p:txBody>
          <a:bodyPr/>
          <a:lstStyle/>
          <a:p>
            <a:r>
              <a:rPr lang="fr-FR" dirty="0" smtClean="0"/>
              <a:t>Opérations sur un contrat existant : Arbitrage, achat et/ou versement complémentaire</a:t>
            </a:r>
            <a:endParaRPr lang="fr-FR" dirty="0"/>
          </a:p>
        </p:txBody>
      </p:sp>
    </p:spTree>
    <p:extLst>
      <p:ext uri="{BB962C8B-B14F-4D97-AF65-F5344CB8AC3E}">
        <p14:creationId xmlns:p14="http://schemas.microsoft.com/office/powerpoint/2010/main" val="230858140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88640" y="795581"/>
            <a:ext cx="1458163" cy="300082"/>
          </a:xfrm>
        </p:spPr>
        <p:txBody>
          <a:bodyPr>
            <a:spAutoFit/>
          </a:bodyPr>
          <a:lstStyle/>
          <a:p>
            <a:r>
              <a:rPr lang="fr-FR" dirty="0" smtClean="0"/>
              <a:t>ETAPE 1</a:t>
            </a:r>
            <a:endParaRPr lang="fr-FR" dirty="0"/>
          </a:p>
        </p:txBody>
      </p:sp>
      <p:sp>
        <p:nvSpPr>
          <p:cNvPr id="6" name="Espace réservé du texte 5"/>
          <p:cNvSpPr>
            <a:spLocks noGrp="1"/>
          </p:cNvSpPr>
          <p:nvPr>
            <p:ph type="body" sz="quarter" idx="12"/>
          </p:nvPr>
        </p:nvSpPr>
        <p:spPr>
          <a:xfrm>
            <a:off x="188644" y="1475656"/>
            <a:ext cx="1457996" cy="1107996"/>
          </a:xfrm>
        </p:spPr>
        <p:txBody>
          <a:bodyPr>
            <a:spAutoFit/>
          </a:bodyPr>
          <a:lstStyle/>
          <a:p>
            <a:r>
              <a:rPr lang="fr-FR" dirty="0"/>
              <a:t>Dans la rubrique contact veuillez sélectionner un client pour lequel vous voulez effectuer un </a:t>
            </a:r>
            <a:r>
              <a:rPr lang="fr-FR" dirty="0" smtClean="0"/>
              <a:t>arbitrage</a:t>
            </a:r>
            <a:endParaRPr lang="fr-FR" dirty="0"/>
          </a:p>
        </p:txBody>
      </p:sp>
      <p:sp>
        <p:nvSpPr>
          <p:cNvPr id="14" name="Shape 24"/>
          <p:cNvSpPr/>
          <p:nvPr/>
        </p:nvSpPr>
        <p:spPr>
          <a:xfrm>
            <a:off x="1654839" y="4932040"/>
            <a:ext cx="318223" cy="360040"/>
          </a:xfrm>
          <a:prstGeom prst="ellipse">
            <a:avLst/>
          </a:prstGeom>
          <a:solidFill>
            <a:schemeClr val="accent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sp>
        <p:nvSpPr>
          <p:cNvPr id="15" name="Titre 4"/>
          <p:cNvSpPr txBox="1">
            <a:spLocks/>
          </p:cNvSpPr>
          <p:nvPr/>
        </p:nvSpPr>
        <p:spPr>
          <a:xfrm>
            <a:off x="196867" y="4811978"/>
            <a:ext cx="1458163" cy="300082"/>
          </a:xfrm>
          <a:prstGeom prst="rect">
            <a:avLst/>
          </a:prstGeom>
        </p:spPr>
        <p:txBody>
          <a:bodyPr vert="horz" lIns="0" tIns="45720" rIns="0" bIns="45720" rtlCol="0" anchor="t" anchorCtr="0">
            <a:sp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15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r>
              <a:rPr lang="fr-FR" dirty="0" smtClean="0"/>
              <a:t>ETAPE 2</a:t>
            </a:r>
            <a:endParaRPr lang="fr-FR" dirty="0"/>
          </a:p>
        </p:txBody>
      </p:sp>
      <p:sp>
        <p:nvSpPr>
          <p:cNvPr id="16" name="Espace réservé du texte 5"/>
          <p:cNvSpPr txBox="1">
            <a:spLocks/>
          </p:cNvSpPr>
          <p:nvPr/>
        </p:nvSpPr>
        <p:spPr>
          <a:xfrm>
            <a:off x="196871" y="5461270"/>
            <a:ext cx="1457996" cy="184666"/>
          </a:xfrm>
          <a:prstGeom prst="rect">
            <a:avLst/>
          </a:prstGeom>
        </p:spPr>
        <p:txBody>
          <a:bodyPr vert="horz" lIns="0" tIns="0" rIns="0" bIns="0" rtlCol="0">
            <a:sp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200" b="0" i="1" u="none" strike="noStrike" cap="none" baseline="0">
                <a:solidFill>
                  <a:schemeClr val="accent2">
                    <a:lumMod val="75000"/>
                  </a:schemeClr>
                </a:solidFill>
                <a:latin typeface="+mn-lt"/>
                <a:ea typeface="Arial"/>
                <a:cs typeface="Arial"/>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a:solidFill>
                  <a:schemeClr val="accent2"/>
                </a:solidFill>
              </a:rPr>
              <a:t>Sélection des projets</a:t>
            </a:r>
          </a:p>
        </p:txBody>
      </p:sp>
      <p:grpSp>
        <p:nvGrpSpPr>
          <p:cNvPr id="44" name="Groupe 43"/>
          <p:cNvGrpSpPr/>
          <p:nvPr/>
        </p:nvGrpSpPr>
        <p:grpSpPr>
          <a:xfrm>
            <a:off x="1916834" y="1475656"/>
            <a:ext cx="4865290" cy="2713043"/>
            <a:chOff x="2702853" y="719330"/>
            <a:chExt cx="5869085" cy="3272792"/>
          </a:xfrm>
        </p:grpSpPr>
        <p:pic>
          <p:nvPicPr>
            <p:cNvPr id="38" name="Image 37"/>
            <p:cNvPicPr>
              <a:picLocks noChangeAspect="1"/>
            </p:cNvPicPr>
            <p:nvPr/>
          </p:nvPicPr>
          <p:blipFill>
            <a:blip r:embed="rId2"/>
            <a:stretch>
              <a:fillRect/>
            </a:stretch>
          </p:blipFill>
          <p:spPr>
            <a:xfrm>
              <a:off x="2702853" y="719330"/>
              <a:ext cx="5869085" cy="3272792"/>
            </a:xfrm>
            <a:prstGeom prst="rect">
              <a:avLst/>
            </a:prstGeom>
          </p:spPr>
        </p:pic>
        <p:sp>
          <p:nvSpPr>
            <p:cNvPr id="39" name="Rectangle à coins arrondis 38"/>
            <p:cNvSpPr/>
            <p:nvPr/>
          </p:nvSpPr>
          <p:spPr>
            <a:xfrm>
              <a:off x="3745225" y="1529251"/>
              <a:ext cx="1536003" cy="612648"/>
            </a:xfrm>
            <a:prstGeom prst="wedgeRoundRectCallout">
              <a:avLst>
                <a:gd name="adj1" fmla="val 58334"/>
                <a:gd name="adj2" fmla="val 66646"/>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rgbClr val="FF0000"/>
                  </a:solidFill>
                </a:rPr>
                <a:t>Sélectionnez </a:t>
              </a:r>
              <a:r>
                <a:rPr lang="fr-FR" sz="800" dirty="0">
                  <a:solidFill>
                    <a:srgbClr val="FF0000"/>
                  </a:solidFill>
                </a:rPr>
                <a:t>le contact client et </a:t>
              </a:r>
              <a:r>
                <a:rPr lang="fr-FR" sz="800" dirty="0" smtClean="0">
                  <a:solidFill>
                    <a:srgbClr val="FF0000"/>
                  </a:solidFill>
                </a:rPr>
                <a:t>double-cliquez </a:t>
              </a:r>
              <a:r>
                <a:rPr lang="fr-FR" sz="800" dirty="0">
                  <a:solidFill>
                    <a:srgbClr val="FF0000"/>
                  </a:solidFill>
                </a:rPr>
                <a:t>dessus</a:t>
              </a:r>
            </a:p>
          </p:txBody>
        </p:sp>
        <p:grpSp>
          <p:nvGrpSpPr>
            <p:cNvPr id="40" name="Groupe 39"/>
            <p:cNvGrpSpPr/>
            <p:nvPr/>
          </p:nvGrpSpPr>
          <p:grpSpPr>
            <a:xfrm>
              <a:off x="5137228" y="1364978"/>
              <a:ext cx="288000" cy="288000"/>
              <a:chOff x="2735263" y="663575"/>
              <a:chExt cx="1152000" cy="1152000"/>
            </a:xfrm>
            <a:solidFill>
              <a:srgbClr val="FF0000"/>
            </a:solidFill>
          </p:grpSpPr>
          <p:sp>
            <p:nvSpPr>
              <p:cNvPr id="41" name="Ellipse 40"/>
              <p:cNvSpPr/>
              <p:nvPr/>
            </p:nvSpPr>
            <p:spPr>
              <a:xfrm>
                <a:off x="2735263" y="663575"/>
                <a:ext cx="1152000" cy="115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42" name="ZoneTexte 41"/>
              <p:cNvSpPr txBox="1"/>
              <p:nvPr/>
            </p:nvSpPr>
            <p:spPr>
              <a:xfrm>
                <a:off x="2771203" y="1077557"/>
                <a:ext cx="1080120" cy="324036"/>
              </a:xfrm>
              <a:prstGeom prst="rect">
                <a:avLst/>
              </a:prstGeom>
              <a:grpFill/>
            </p:spPr>
            <p:txBody>
              <a:bodyPr wrap="square" lIns="0" tIns="0" rIns="0" bIns="0" rtlCol="0" anchor="ctr" anchorCtr="0">
                <a:noAutofit/>
              </a:bodyPr>
              <a:lstStyle/>
              <a:p>
                <a:pPr algn="ctr"/>
                <a:r>
                  <a:rPr lang="fr-FR" sz="1050" b="1" dirty="0">
                    <a:solidFill>
                      <a:schemeClr val="bg1"/>
                    </a:solidFill>
                    <a:latin typeface="Arial Narrow" pitchFamily="34" charset="0"/>
                  </a:rPr>
                  <a:t>1</a:t>
                </a:r>
              </a:p>
            </p:txBody>
          </p:sp>
        </p:grpSp>
        <p:sp>
          <p:nvSpPr>
            <p:cNvPr id="43" name="Rectangle à coins arrondis 42"/>
            <p:cNvSpPr/>
            <p:nvPr/>
          </p:nvSpPr>
          <p:spPr>
            <a:xfrm>
              <a:off x="4788024" y="2355726"/>
              <a:ext cx="3672408" cy="2160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57" name="Groupe 56"/>
          <p:cNvGrpSpPr/>
          <p:nvPr/>
        </p:nvGrpSpPr>
        <p:grpSpPr>
          <a:xfrm>
            <a:off x="1916834" y="5461270"/>
            <a:ext cx="4878473" cy="1980220"/>
            <a:chOff x="2768765" y="1028258"/>
            <a:chExt cx="6255336" cy="2539102"/>
          </a:xfrm>
        </p:grpSpPr>
        <p:pic>
          <p:nvPicPr>
            <p:cNvPr id="45" name="Image 44"/>
            <p:cNvPicPr>
              <a:picLocks noChangeAspect="1"/>
            </p:cNvPicPr>
            <p:nvPr/>
          </p:nvPicPr>
          <p:blipFill>
            <a:blip r:embed="rId3"/>
            <a:stretch>
              <a:fillRect/>
            </a:stretch>
          </p:blipFill>
          <p:spPr>
            <a:xfrm>
              <a:off x="2771800" y="1028258"/>
              <a:ext cx="6138863" cy="2466975"/>
            </a:xfrm>
            <a:prstGeom prst="rect">
              <a:avLst/>
            </a:prstGeom>
          </p:spPr>
        </p:pic>
        <p:sp>
          <p:nvSpPr>
            <p:cNvPr id="46" name="Rectangle à coins arrondis 8">
              <a:extLst>
                <a:ext uri="{FF2B5EF4-FFF2-40B4-BE49-F238E27FC236}">
                  <a16:creationId xmlns:a16="http://schemas.microsoft.com/office/drawing/2014/main" id="{168E9953-D295-4559-976F-8D93BB901614}"/>
                </a:ext>
              </a:extLst>
            </p:cNvPr>
            <p:cNvSpPr/>
            <p:nvPr/>
          </p:nvSpPr>
          <p:spPr>
            <a:xfrm>
              <a:off x="6092679" y="1707654"/>
              <a:ext cx="1780839" cy="612648"/>
            </a:xfrm>
            <a:prstGeom prst="wedgeRoundRectCallout">
              <a:avLst>
                <a:gd name="adj1" fmla="val 58334"/>
                <a:gd name="adj2" fmla="val 66646"/>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rgbClr val="FF0000"/>
                  </a:solidFill>
                </a:rPr>
                <a:t>Développez le menu en appuyant sur le bouton </a:t>
              </a:r>
            </a:p>
            <a:p>
              <a:pPr algn="ctr"/>
              <a:r>
                <a:rPr lang="fr-FR" sz="800" dirty="0">
                  <a:solidFill>
                    <a:srgbClr val="FF0000"/>
                  </a:solidFill>
                </a:rPr>
                <a:t>«</a:t>
              </a:r>
              <a:r>
                <a:rPr lang="fr-FR" sz="800" i="1" dirty="0">
                  <a:solidFill>
                    <a:srgbClr val="FF0000"/>
                  </a:solidFill>
                </a:rPr>
                <a:t>Tout parcourir</a:t>
              </a:r>
              <a:r>
                <a:rPr lang="fr-FR" sz="800" dirty="0">
                  <a:solidFill>
                    <a:srgbClr val="FF0000"/>
                  </a:solidFill>
                </a:rPr>
                <a:t> »</a:t>
              </a:r>
            </a:p>
          </p:txBody>
        </p:sp>
        <p:sp>
          <p:nvSpPr>
            <p:cNvPr id="47" name="Rectangle à coins arrondis 12">
              <a:extLst>
                <a:ext uri="{FF2B5EF4-FFF2-40B4-BE49-F238E27FC236}">
                  <a16:creationId xmlns:a16="http://schemas.microsoft.com/office/drawing/2014/main" id="{9F970CFA-B397-4F76-9314-338AB0223BC6}"/>
                </a:ext>
              </a:extLst>
            </p:cNvPr>
            <p:cNvSpPr/>
            <p:nvPr/>
          </p:nvSpPr>
          <p:spPr>
            <a:xfrm>
              <a:off x="8100392" y="2283718"/>
              <a:ext cx="792088" cy="28803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8" name="Groupe 47">
              <a:extLst>
                <a:ext uri="{FF2B5EF4-FFF2-40B4-BE49-F238E27FC236}">
                  <a16:creationId xmlns:a16="http://schemas.microsoft.com/office/drawing/2014/main" id="{6F61FABE-CB55-44D3-8E34-C993B1F20B31}"/>
                </a:ext>
              </a:extLst>
            </p:cNvPr>
            <p:cNvGrpSpPr/>
            <p:nvPr/>
          </p:nvGrpSpPr>
          <p:grpSpPr>
            <a:xfrm>
              <a:off x="8736101" y="2107180"/>
              <a:ext cx="288000" cy="288000"/>
              <a:chOff x="2735263" y="663575"/>
              <a:chExt cx="1152000" cy="1152000"/>
            </a:xfrm>
            <a:solidFill>
              <a:srgbClr val="FF0000"/>
            </a:solidFill>
          </p:grpSpPr>
          <p:sp>
            <p:nvSpPr>
              <p:cNvPr id="49" name="Ellipse 48">
                <a:extLst>
                  <a:ext uri="{FF2B5EF4-FFF2-40B4-BE49-F238E27FC236}">
                    <a16:creationId xmlns:a16="http://schemas.microsoft.com/office/drawing/2014/main" id="{0A2256C6-E9BD-443A-9834-2A6928546DEF}"/>
                  </a:ext>
                </a:extLst>
              </p:cNvPr>
              <p:cNvSpPr/>
              <p:nvPr/>
            </p:nvSpPr>
            <p:spPr>
              <a:xfrm>
                <a:off x="2735263" y="663575"/>
                <a:ext cx="1152000" cy="115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50" name="ZoneTexte 49">
                <a:extLst>
                  <a:ext uri="{FF2B5EF4-FFF2-40B4-BE49-F238E27FC236}">
                    <a16:creationId xmlns:a16="http://schemas.microsoft.com/office/drawing/2014/main" id="{F3F24216-2853-4B35-B3F2-2AE5CE4D0617}"/>
                  </a:ext>
                </a:extLst>
              </p:cNvPr>
              <p:cNvSpPr txBox="1"/>
              <p:nvPr/>
            </p:nvSpPr>
            <p:spPr>
              <a:xfrm>
                <a:off x="2771203" y="1077557"/>
                <a:ext cx="1080120" cy="324036"/>
              </a:xfrm>
              <a:prstGeom prst="rect">
                <a:avLst/>
              </a:prstGeom>
              <a:grpFill/>
            </p:spPr>
            <p:txBody>
              <a:bodyPr wrap="square" lIns="0" tIns="0" rIns="0" bIns="0" rtlCol="0" anchor="ctr" anchorCtr="0">
                <a:noAutofit/>
              </a:bodyPr>
              <a:lstStyle/>
              <a:p>
                <a:pPr algn="ctr"/>
                <a:r>
                  <a:rPr lang="fr-FR" sz="1050" b="1" dirty="0">
                    <a:solidFill>
                      <a:schemeClr val="bg1"/>
                    </a:solidFill>
                    <a:latin typeface="Arial Narrow" pitchFamily="34" charset="0"/>
                  </a:rPr>
                  <a:t>2</a:t>
                </a:r>
              </a:p>
            </p:txBody>
          </p:sp>
        </p:grpSp>
        <p:sp>
          <p:nvSpPr>
            <p:cNvPr id="51" name="Rectangle à coins arrondis 12">
              <a:extLst>
                <a:ext uri="{FF2B5EF4-FFF2-40B4-BE49-F238E27FC236}">
                  <a16:creationId xmlns:a16="http://schemas.microsoft.com/office/drawing/2014/main" id="{25F169C8-414F-4D45-96EA-BF3F590C7D6B}"/>
                </a:ext>
              </a:extLst>
            </p:cNvPr>
            <p:cNvSpPr/>
            <p:nvPr/>
          </p:nvSpPr>
          <p:spPr>
            <a:xfrm>
              <a:off x="5065188" y="3156852"/>
              <a:ext cx="792088" cy="18178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2" name="Graphique 9" descr="Curseur">
              <a:extLst>
                <a:ext uri="{FF2B5EF4-FFF2-40B4-BE49-F238E27FC236}">
                  <a16:creationId xmlns:a16="http://schemas.microsoft.com/office/drawing/2014/main" id="{69416AC7-75F1-431D-B526-B47281058075}"/>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5670530" y="3254176"/>
              <a:ext cx="313184" cy="313184"/>
            </a:xfrm>
            <a:prstGeom prst="rect">
              <a:avLst/>
            </a:prstGeom>
          </p:spPr>
        </p:pic>
        <p:grpSp>
          <p:nvGrpSpPr>
            <p:cNvPr id="53" name="Groupe 52">
              <a:extLst>
                <a:ext uri="{FF2B5EF4-FFF2-40B4-BE49-F238E27FC236}">
                  <a16:creationId xmlns:a16="http://schemas.microsoft.com/office/drawing/2014/main" id="{A2D2A5FA-52E3-469E-850F-BF7D1158DD95}"/>
                </a:ext>
              </a:extLst>
            </p:cNvPr>
            <p:cNvGrpSpPr/>
            <p:nvPr/>
          </p:nvGrpSpPr>
          <p:grpSpPr>
            <a:xfrm>
              <a:off x="5695714" y="3012852"/>
              <a:ext cx="288000" cy="288000"/>
              <a:chOff x="2735263" y="663575"/>
              <a:chExt cx="1152000" cy="1152000"/>
            </a:xfrm>
            <a:solidFill>
              <a:srgbClr val="FF0000"/>
            </a:solidFill>
          </p:grpSpPr>
          <p:sp>
            <p:nvSpPr>
              <p:cNvPr id="54" name="Ellipse 53">
                <a:extLst>
                  <a:ext uri="{FF2B5EF4-FFF2-40B4-BE49-F238E27FC236}">
                    <a16:creationId xmlns:a16="http://schemas.microsoft.com/office/drawing/2014/main" id="{134F3D3F-73D5-419B-BD11-C5DFE38755A5}"/>
                  </a:ext>
                </a:extLst>
              </p:cNvPr>
              <p:cNvSpPr/>
              <p:nvPr/>
            </p:nvSpPr>
            <p:spPr>
              <a:xfrm>
                <a:off x="2735263" y="663575"/>
                <a:ext cx="1152000" cy="115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55" name="ZoneTexte 54">
                <a:extLst>
                  <a:ext uri="{FF2B5EF4-FFF2-40B4-BE49-F238E27FC236}">
                    <a16:creationId xmlns:a16="http://schemas.microsoft.com/office/drawing/2014/main" id="{1688A791-23C2-4166-AD11-6C6A32205573}"/>
                  </a:ext>
                </a:extLst>
              </p:cNvPr>
              <p:cNvSpPr txBox="1"/>
              <p:nvPr/>
            </p:nvSpPr>
            <p:spPr>
              <a:xfrm>
                <a:off x="2771203" y="1077557"/>
                <a:ext cx="1080120" cy="324036"/>
              </a:xfrm>
              <a:prstGeom prst="rect">
                <a:avLst/>
              </a:prstGeom>
              <a:grpFill/>
            </p:spPr>
            <p:txBody>
              <a:bodyPr wrap="square" lIns="0" tIns="0" rIns="0" bIns="0" rtlCol="0" anchor="ctr" anchorCtr="0">
                <a:noAutofit/>
              </a:bodyPr>
              <a:lstStyle/>
              <a:p>
                <a:pPr algn="ctr"/>
                <a:r>
                  <a:rPr lang="fr-FR" sz="1050" b="1" dirty="0">
                    <a:solidFill>
                      <a:schemeClr val="bg1"/>
                    </a:solidFill>
                    <a:latin typeface="Arial Narrow" pitchFamily="34" charset="0"/>
                  </a:rPr>
                  <a:t>3</a:t>
                </a:r>
              </a:p>
            </p:txBody>
          </p:sp>
        </p:grpSp>
        <p:sp>
          <p:nvSpPr>
            <p:cNvPr id="56" name="Rectangle à coins arrondis 8">
              <a:extLst>
                <a:ext uri="{FF2B5EF4-FFF2-40B4-BE49-F238E27FC236}">
                  <a16:creationId xmlns:a16="http://schemas.microsoft.com/office/drawing/2014/main" id="{B2912E03-7422-4F34-AC64-2D04C79C89DC}"/>
                </a:ext>
              </a:extLst>
            </p:cNvPr>
            <p:cNvSpPr/>
            <p:nvPr/>
          </p:nvSpPr>
          <p:spPr>
            <a:xfrm>
              <a:off x="2768765" y="2283719"/>
              <a:ext cx="2107843" cy="863613"/>
            </a:xfrm>
            <a:prstGeom prst="wedgeRoundRectCallout">
              <a:avLst>
                <a:gd name="adj1" fmla="val 58334"/>
                <a:gd name="adj2" fmla="val 66646"/>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rgbClr val="FF0000"/>
                  </a:solidFill>
                </a:rPr>
                <a:t>Afin d’accéder au parcours conseil veuillez sélectionner dans la catégorie « </a:t>
              </a:r>
              <a:r>
                <a:rPr lang="fr-FR" sz="800" i="1" dirty="0">
                  <a:solidFill>
                    <a:srgbClr val="FF0000"/>
                  </a:solidFill>
                </a:rPr>
                <a:t>Conformité</a:t>
              </a:r>
              <a:r>
                <a:rPr lang="fr-FR" sz="800" dirty="0">
                  <a:solidFill>
                    <a:srgbClr val="FF0000"/>
                  </a:solidFill>
                </a:rPr>
                <a:t> » l’onglet « </a:t>
              </a:r>
              <a:r>
                <a:rPr lang="fr-FR" sz="800" i="1" dirty="0">
                  <a:solidFill>
                    <a:srgbClr val="FF0000"/>
                  </a:solidFill>
                </a:rPr>
                <a:t>Projets</a:t>
              </a:r>
              <a:r>
                <a:rPr lang="fr-FR" sz="800" dirty="0">
                  <a:solidFill>
                    <a:srgbClr val="FF0000"/>
                  </a:solidFill>
                </a:rPr>
                <a:t> »</a:t>
              </a:r>
            </a:p>
          </p:txBody>
        </p:sp>
      </p:grpSp>
    </p:spTree>
    <p:extLst>
      <p:ext uri="{BB962C8B-B14F-4D97-AF65-F5344CB8AC3E}">
        <p14:creationId xmlns:p14="http://schemas.microsoft.com/office/powerpoint/2010/main" val="10329483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2052451" y="5614082"/>
            <a:ext cx="4580836" cy="2643133"/>
          </a:xfrm>
          <a:prstGeom prst="rect">
            <a:avLst/>
          </a:prstGeom>
        </p:spPr>
      </p:pic>
      <p:sp>
        <p:nvSpPr>
          <p:cNvPr id="5" name="Titre 4"/>
          <p:cNvSpPr>
            <a:spLocks noGrp="1"/>
          </p:cNvSpPr>
          <p:nvPr>
            <p:ph type="title"/>
          </p:nvPr>
        </p:nvSpPr>
        <p:spPr>
          <a:xfrm>
            <a:off x="188640" y="795581"/>
            <a:ext cx="1458163" cy="300082"/>
          </a:xfrm>
        </p:spPr>
        <p:txBody>
          <a:bodyPr>
            <a:spAutoFit/>
          </a:bodyPr>
          <a:lstStyle/>
          <a:p>
            <a:r>
              <a:rPr lang="fr-FR" dirty="0" smtClean="0"/>
              <a:t>ETAPE 3</a:t>
            </a:r>
            <a:endParaRPr lang="fr-FR" dirty="0"/>
          </a:p>
        </p:txBody>
      </p:sp>
      <p:sp>
        <p:nvSpPr>
          <p:cNvPr id="6" name="Espace réservé du texte 5"/>
          <p:cNvSpPr>
            <a:spLocks noGrp="1"/>
          </p:cNvSpPr>
          <p:nvPr>
            <p:ph type="body" sz="quarter" idx="12"/>
          </p:nvPr>
        </p:nvSpPr>
        <p:spPr>
          <a:xfrm>
            <a:off x="188644" y="1475656"/>
            <a:ext cx="1457996" cy="553998"/>
          </a:xfrm>
        </p:spPr>
        <p:txBody>
          <a:bodyPr>
            <a:spAutoFit/>
          </a:bodyPr>
          <a:lstStyle/>
          <a:p>
            <a:r>
              <a:rPr lang="fr-FR" dirty="0" smtClean="0"/>
              <a:t>Sélection du projet pour lequel effectuer un arbitrage</a:t>
            </a:r>
            <a:endParaRPr lang="fr-FR" dirty="0"/>
          </a:p>
        </p:txBody>
      </p:sp>
      <p:sp>
        <p:nvSpPr>
          <p:cNvPr id="14" name="Shape 24"/>
          <p:cNvSpPr/>
          <p:nvPr/>
        </p:nvSpPr>
        <p:spPr>
          <a:xfrm>
            <a:off x="1654839" y="4932040"/>
            <a:ext cx="318223" cy="360040"/>
          </a:xfrm>
          <a:prstGeom prst="ellipse">
            <a:avLst/>
          </a:prstGeom>
          <a:solidFill>
            <a:schemeClr val="accent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sp>
        <p:nvSpPr>
          <p:cNvPr id="15" name="Titre 4"/>
          <p:cNvSpPr txBox="1">
            <a:spLocks/>
          </p:cNvSpPr>
          <p:nvPr/>
        </p:nvSpPr>
        <p:spPr>
          <a:xfrm>
            <a:off x="196867" y="4811978"/>
            <a:ext cx="1458163" cy="300082"/>
          </a:xfrm>
          <a:prstGeom prst="rect">
            <a:avLst/>
          </a:prstGeom>
        </p:spPr>
        <p:txBody>
          <a:bodyPr vert="horz" lIns="0" tIns="45720" rIns="0" bIns="45720" rtlCol="0" anchor="t" anchorCtr="0">
            <a:sp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15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r>
              <a:rPr lang="fr-FR" dirty="0" smtClean="0"/>
              <a:t>ETAPE 4</a:t>
            </a:r>
            <a:endParaRPr lang="fr-FR" dirty="0"/>
          </a:p>
        </p:txBody>
      </p:sp>
      <p:sp>
        <p:nvSpPr>
          <p:cNvPr id="16" name="Espace réservé du texte 5"/>
          <p:cNvSpPr txBox="1">
            <a:spLocks/>
          </p:cNvSpPr>
          <p:nvPr/>
        </p:nvSpPr>
        <p:spPr>
          <a:xfrm>
            <a:off x="196871" y="5461270"/>
            <a:ext cx="1457996" cy="1477328"/>
          </a:xfrm>
          <a:prstGeom prst="rect">
            <a:avLst/>
          </a:prstGeom>
        </p:spPr>
        <p:txBody>
          <a:bodyPr vert="horz" lIns="0" tIns="0" rIns="0" bIns="0" rtlCol="0">
            <a:sp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200" b="0" i="1" u="none" strike="noStrike" cap="none" baseline="0">
                <a:solidFill>
                  <a:schemeClr val="accent2">
                    <a:lumMod val="75000"/>
                  </a:schemeClr>
                </a:solidFill>
                <a:latin typeface="+mn-lt"/>
                <a:ea typeface="Arial"/>
                <a:cs typeface="Arial"/>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a:solidFill>
                  <a:schemeClr val="accent2"/>
                </a:solidFill>
              </a:rPr>
              <a:t>Sélection </a:t>
            </a:r>
            <a:r>
              <a:rPr lang="fr-FR" dirty="0" smtClean="0">
                <a:solidFill>
                  <a:schemeClr val="accent2"/>
                </a:solidFill>
              </a:rPr>
              <a:t>du compte</a:t>
            </a:r>
          </a:p>
          <a:p>
            <a:endParaRPr lang="fr-FR" dirty="0">
              <a:solidFill>
                <a:schemeClr val="accent2"/>
              </a:solidFill>
            </a:endParaRPr>
          </a:p>
          <a:p>
            <a:r>
              <a:rPr lang="fr-FR" dirty="0" smtClean="0">
                <a:solidFill>
                  <a:schemeClr val="accent2"/>
                </a:solidFill>
              </a:rPr>
              <a:t>Attention pour que l’onglet « transaction apparaisse » il faut que les mouvements en attente du compte aient été traités</a:t>
            </a:r>
            <a:endParaRPr lang="fr-FR" dirty="0">
              <a:solidFill>
                <a:schemeClr val="accent2"/>
              </a:solidFill>
            </a:endParaRPr>
          </a:p>
        </p:txBody>
      </p:sp>
      <p:sp>
        <p:nvSpPr>
          <p:cNvPr id="47" name="Rectangle à coins arrondis 12">
            <a:extLst>
              <a:ext uri="{FF2B5EF4-FFF2-40B4-BE49-F238E27FC236}">
                <a16:creationId xmlns:a16="http://schemas.microsoft.com/office/drawing/2014/main" id="{9F970CFA-B397-4F76-9314-338AB0223BC6}"/>
              </a:ext>
            </a:extLst>
          </p:cNvPr>
          <p:cNvSpPr/>
          <p:nvPr/>
        </p:nvSpPr>
        <p:spPr>
          <a:xfrm>
            <a:off x="2106399" y="7169619"/>
            <a:ext cx="617741" cy="22463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4" name="Ellipse 53">
            <a:extLst>
              <a:ext uri="{FF2B5EF4-FFF2-40B4-BE49-F238E27FC236}">
                <a16:creationId xmlns:a16="http://schemas.microsoft.com/office/drawing/2014/main" id="{134F3D3F-73D5-419B-BD11-C5DFE38755A5}"/>
              </a:ext>
            </a:extLst>
          </p:cNvPr>
          <p:cNvSpPr/>
          <p:nvPr/>
        </p:nvSpPr>
        <p:spPr>
          <a:xfrm>
            <a:off x="1981404" y="7057327"/>
            <a:ext cx="224608" cy="224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t>6</a:t>
            </a:r>
            <a:endParaRPr lang="fr-FR" sz="1050" b="1" dirty="0"/>
          </a:p>
        </p:txBody>
      </p:sp>
      <p:sp>
        <p:nvSpPr>
          <p:cNvPr id="56" name="Rectangle à coins arrondis 8">
            <a:extLst>
              <a:ext uri="{FF2B5EF4-FFF2-40B4-BE49-F238E27FC236}">
                <a16:creationId xmlns:a16="http://schemas.microsoft.com/office/drawing/2014/main" id="{B2912E03-7422-4F34-AC64-2D04C79C89DC}"/>
              </a:ext>
            </a:extLst>
          </p:cNvPr>
          <p:cNvSpPr/>
          <p:nvPr/>
        </p:nvSpPr>
        <p:spPr>
          <a:xfrm>
            <a:off x="525068" y="7254981"/>
            <a:ext cx="1424312" cy="432656"/>
          </a:xfrm>
          <a:prstGeom prst="wedgeRoundRectCallout">
            <a:avLst>
              <a:gd name="adj1" fmla="val 58394"/>
              <a:gd name="adj2" fmla="val -33031"/>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rgbClr val="FF0000"/>
                </a:solidFill>
              </a:rPr>
              <a:t>Sélectionner le compte pour lequel effectuer un arbitrage</a:t>
            </a:r>
            <a:endParaRPr lang="fr-FR" sz="800" dirty="0">
              <a:solidFill>
                <a:srgbClr val="FF0000"/>
              </a:solidFill>
            </a:endParaRPr>
          </a:p>
        </p:txBody>
      </p:sp>
      <p:sp>
        <p:nvSpPr>
          <p:cNvPr id="33" name="Rectangle à coins arrondis 8">
            <a:extLst>
              <a:ext uri="{FF2B5EF4-FFF2-40B4-BE49-F238E27FC236}">
                <a16:creationId xmlns:a16="http://schemas.microsoft.com/office/drawing/2014/main" id="{168E9953-D295-4559-976F-8D93BB901614}"/>
              </a:ext>
            </a:extLst>
          </p:cNvPr>
          <p:cNvSpPr/>
          <p:nvPr/>
        </p:nvSpPr>
        <p:spPr>
          <a:xfrm>
            <a:off x="3454210" y="8120950"/>
            <a:ext cx="1388858" cy="477798"/>
          </a:xfrm>
          <a:prstGeom prst="wedgeRoundRectCallout">
            <a:avLst>
              <a:gd name="adj1" fmla="val 57785"/>
              <a:gd name="adj2" fmla="val -35427"/>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rgbClr val="FF0000"/>
                </a:solidFill>
              </a:rPr>
              <a:t>Cliquer sur « Recommander une nouvelle transaction »</a:t>
            </a:r>
            <a:endParaRPr lang="fr-FR" sz="800" dirty="0">
              <a:solidFill>
                <a:srgbClr val="FF0000"/>
              </a:solidFill>
            </a:endParaRPr>
          </a:p>
        </p:txBody>
      </p:sp>
      <p:sp>
        <p:nvSpPr>
          <p:cNvPr id="34" name="Rectangle à coins arrondis 12">
            <a:extLst>
              <a:ext uri="{FF2B5EF4-FFF2-40B4-BE49-F238E27FC236}">
                <a16:creationId xmlns:a16="http://schemas.microsoft.com/office/drawing/2014/main" id="{25F169C8-414F-4D45-96EA-BF3F590C7D6B}"/>
              </a:ext>
            </a:extLst>
          </p:cNvPr>
          <p:cNvSpPr/>
          <p:nvPr/>
        </p:nvSpPr>
        <p:spPr>
          <a:xfrm>
            <a:off x="4991709" y="7997493"/>
            <a:ext cx="1641577" cy="24691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5" name="Ellipse 34">
            <a:extLst>
              <a:ext uri="{FF2B5EF4-FFF2-40B4-BE49-F238E27FC236}">
                <a16:creationId xmlns:a16="http://schemas.microsoft.com/office/drawing/2014/main" id="{0A2256C6-E9BD-443A-9834-2A6928546DEF}"/>
              </a:ext>
            </a:extLst>
          </p:cNvPr>
          <p:cNvSpPr/>
          <p:nvPr/>
        </p:nvSpPr>
        <p:spPr>
          <a:xfrm>
            <a:off x="4843068" y="7872382"/>
            <a:ext cx="224608" cy="224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t>7</a:t>
            </a:r>
            <a:endParaRPr lang="fr-FR" sz="1050" b="1" dirty="0"/>
          </a:p>
        </p:txBody>
      </p:sp>
      <p:pic>
        <p:nvPicPr>
          <p:cNvPr id="3" name="Image 2"/>
          <p:cNvPicPr>
            <a:picLocks noChangeAspect="1"/>
          </p:cNvPicPr>
          <p:nvPr/>
        </p:nvPicPr>
        <p:blipFill>
          <a:blip r:embed="rId3"/>
          <a:stretch>
            <a:fillRect/>
          </a:stretch>
        </p:blipFill>
        <p:spPr>
          <a:xfrm>
            <a:off x="2052451" y="1292458"/>
            <a:ext cx="4520115" cy="3371524"/>
          </a:xfrm>
          <a:prstGeom prst="rect">
            <a:avLst/>
          </a:prstGeom>
        </p:spPr>
      </p:pic>
      <p:sp>
        <p:nvSpPr>
          <p:cNvPr id="39" name="Rectangle à coins arrondis 38"/>
          <p:cNvSpPr/>
          <p:nvPr/>
        </p:nvSpPr>
        <p:spPr>
          <a:xfrm>
            <a:off x="727618" y="2562340"/>
            <a:ext cx="1273298" cy="507867"/>
          </a:xfrm>
          <a:prstGeom prst="wedgeRoundRectCallout">
            <a:avLst>
              <a:gd name="adj1" fmla="val 61081"/>
              <a:gd name="adj2" fmla="val -48985"/>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rgbClr val="FF0000"/>
                </a:solidFill>
              </a:rPr>
              <a:t>Double Cliquer sur un projet existant pour lequel vous souhaitez effectuer un arbitrage</a:t>
            </a:r>
            <a:endParaRPr lang="fr-FR" sz="800" dirty="0">
              <a:solidFill>
                <a:srgbClr val="FF0000"/>
              </a:solidFill>
            </a:endParaRPr>
          </a:p>
        </p:txBody>
      </p:sp>
      <p:sp>
        <p:nvSpPr>
          <p:cNvPr id="43" name="Rectangle à coins arrondis 42"/>
          <p:cNvSpPr/>
          <p:nvPr/>
        </p:nvSpPr>
        <p:spPr>
          <a:xfrm>
            <a:off x="2093708" y="2343526"/>
            <a:ext cx="4408537" cy="17907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Ellipse 40"/>
          <p:cNvSpPr/>
          <p:nvPr/>
        </p:nvSpPr>
        <p:spPr>
          <a:xfrm>
            <a:off x="1949380" y="2224154"/>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t>4</a:t>
            </a:r>
            <a:endParaRPr lang="fr-FR" sz="1050" b="1" dirty="0"/>
          </a:p>
        </p:txBody>
      </p:sp>
      <p:sp>
        <p:nvSpPr>
          <p:cNvPr id="24" name="ZoneTexte 23"/>
          <p:cNvSpPr txBox="1"/>
          <p:nvPr/>
        </p:nvSpPr>
        <p:spPr>
          <a:xfrm>
            <a:off x="4632445" y="3092965"/>
            <a:ext cx="201160" cy="60348"/>
          </a:xfrm>
          <a:prstGeom prst="rect">
            <a:avLst/>
          </a:prstGeom>
          <a:solidFill>
            <a:srgbClr val="FF0000"/>
          </a:solidFill>
        </p:spPr>
        <p:txBody>
          <a:bodyPr wrap="square" lIns="0" tIns="0" rIns="0" bIns="0" rtlCol="0" anchor="ctr" anchorCtr="0">
            <a:noAutofit/>
          </a:bodyPr>
          <a:lstStyle/>
          <a:p>
            <a:pPr algn="ctr"/>
            <a:r>
              <a:rPr lang="fr-FR" sz="1050" b="1" dirty="0" smtClean="0">
                <a:solidFill>
                  <a:schemeClr val="bg1"/>
                </a:solidFill>
                <a:latin typeface="Arial Narrow" pitchFamily="34" charset="0"/>
              </a:rPr>
              <a:t>4</a:t>
            </a:r>
            <a:endParaRPr lang="fr-FR" sz="1050" b="1" dirty="0">
              <a:solidFill>
                <a:schemeClr val="bg1"/>
              </a:solidFill>
              <a:latin typeface="Arial Narrow" pitchFamily="34" charset="0"/>
            </a:endParaRPr>
          </a:p>
        </p:txBody>
      </p:sp>
    </p:spTree>
    <p:extLst>
      <p:ext uri="{BB962C8B-B14F-4D97-AF65-F5344CB8AC3E}">
        <p14:creationId xmlns:p14="http://schemas.microsoft.com/office/powerpoint/2010/main" val="43636590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88640" y="795581"/>
            <a:ext cx="1458163" cy="300082"/>
          </a:xfrm>
        </p:spPr>
        <p:txBody>
          <a:bodyPr>
            <a:spAutoFit/>
          </a:bodyPr>
          <a:lstStyle/>
          <a:p>
            <a:r>
              <a:rPr lang="fr-FR" dirty="0" smtClean="0"/>
              <a:t>ETAPE 5</a:t>
            </a:r>
            <a:endParaRPr lang="fr-FR" dirty="0"/>
          </a:p>
        </p:txBody>
      </p:sp>
      <p:sp>
        <p:nvSpPr>
          <p:cNvPr id="6" name="Espace réservé du texte 5"/>
          <p:cNvSpPr>
            <a:spLocks noGrp="1"/>
          </p:cNvSpPr>
          <p:nvPr>
            <p:ph type="body" sz="quarter" idx="12"/>
          </p:nvPr>
        </p:nvSpPr>
        <p:spPr>
          <a:xfrm>
            <a:off x="188644" y="1475656"/>
            <a:ext cx="1457996" cy="184666"/>
          </a:xfrm>
        </p:spPr>
        <p:txBody>
          <a:bodyPr>
            <a:spAutoFit/>
          </a:bodyPr>
          <a:lstStyle/>
          <a:p>
            <a:r>
              <a:rPr lang="fr-FR" dirty="0" smtClean="0"/>
              <a:t>Choix du compte</a:t>
            </a:r>
            <a:endParaRPr lang="fr-FR" dirty="0"/>
          </a:p>
        </p:txBody>
      </p:sp>
      <p:sp>
        <p:nvSpPr>
          <p:cNvPr id="14" name="Shape 24"/>
          <p:cNvSpPr/>
          <p:nvPr/>
        </p:nvSpPr>
        <p:spPr>
          <a:xfrm>
            <a:off x="1654839" y="4932040"/>
            <a:ext cx="318223" cy="360040"/>
          </a:xfrm>
          <a:prstGeom prst="ellipse">
            <a:avLst/>
          </a:prstGeom>
          <a:solidFill>
            <a:schemeClr val="accent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sp>
        <p:nvSpPr>
          <p:cNvPr id="15" name="Titre 4"/>
          <p:cNvSpPr txBox="1">
            <a:spLocks/>
          </p:cNvSpPr>
          <p:nvPr/>
        </p:nvSpPr>
        <p:spPr>
          <a:xfrm>
            <a:off x="196867" y="4811978"/>
            <a:ext cx="1458163" cy="300082"/>
          </a:xfrm>
          <a:prstGeom prst="rect">
            <a:avLst/>
          </a:prstGeom>
        </p:spPr>
        <p:txBody>
          <a:bodyPr vert="horz" lIns="0" tIns="45720" rIns="0" bIns="45720" rtlCol="0" anchor="t" anchorCtr="0">
            <a:sp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15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r>
              <a:rPr lang="fr-FR" dirty="0" smtClean="0"/>
              <a:t>ETAPE 6</a:t>
            </a:r>
            <a:endParaRPr lang="fr-FR" dirty="0"/>
          </a:p>
        </p:txBody>
      </p:sp>
      <p:sp>
        <p:nvSpPr>
          <p:cNvPr id="16" name="Espace réservé du texte 5"/>
          <p:cNvSpPr txBox="1">
            <a:spLocks/>
          </p:cNvSpPr>
          <p:nvPr/>
        </p:nvSpPr>
        <p:spPr>
          <a:xfrm>
            <a:off x="196871" y="5461270"/>
            <a:ext cx="1457996" cy="553998"/>
          </a:xfrm>
          <a:prstGeom prst="rect">
            <a:avLst/>
          </a:prstGeom>
        </p:spPr>
        <p:txBody>
          <a:bodyPr vert="horz" lIns="0" tIns="0" rIns="0" bIns="0" rtlCol="0">
            <a:sp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200" b="0" i="1" u="none" strike="noStrike" cap="none" baseline="0">
                <a:solidFill>
                  <a:schemeClr val="accent2">
                    <a:lumMod val="75000"/>
                  </a:schemeClr>
                </a:solidFill>
                <a:latin typeface="+mn-lt"/>
                <a:ea typeface="Arial"/>
                <a:cs typeface="Arial"/>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solidFill>
                  <a:schemeClr val="accent2"/>
                </a:solidFill>
              </a:rPr>
              <a:t>Choix du type d’arbitrage (partiel ou intégral)</a:t>
            </a:r>
            <a:endParaRPr lang="fr-FR" dirty="0">
              <a:solidFill>
                <a:schemeClr val="accent2"/>
              </a:solidFill>
            </a:endParaRPr>
          </a:p>
        </p:txBody>
      </p:sp>
      <p:grpSp>
        <p:nvGrpSpPr>
          <p:cNvPr id="9" name="Groupe 8"/>
          <p:cNvGrpSpPr/>
          <p:nvPr/>
        </p:nvGrpSpPr>
        <p:grpSpPr>
          <a:xfrm>
            <a:off x="1943384" y="1326167"/>
            <a:ext cx="2685602" cy="1735209"/>
            <a:chOff x="2206441" y="1324623"/>
            <a:chExt cx="4241718" cy="2940577"/>
          </a:xfrm>
        </p:grpSpPr>
        <p:pic>
          <p:nvPicPr>
            <p:cNvPr id="8" name="Image 7"/>
            <p:cNvPicPr>
              <a:picLocks noChangeAspect="1"/>
            </p:cNvPicPr>
            <p:nvPr/>
          </p:nvPicPr>
          <p:blipFill>
            <a:blip r:embed="rId2"/>
            <a:stretch>
              <a:fillRect/>
            </a:stretch>
          </p:blipFill>
          <p:spPr>
            <a:xfrm>
              <a:off x="2206441" y="1324623"/>
              <a:ext cx="4241718" cy="2940577"/>
            </a:xfrm>
            <a:prstGeom prst="rect">
              <a:avLst/>
            </a:prstGeom>
          </p:spPr>
        </p:pic>
        <p:grpSp>
          <p:nvGrpSpPr>
            <p:cNvPr id="7" name="Groupe 6"/>
            <p:cNvGrpSpPr/>
            <p:nvPr/>
          </p:nvGrpSpPr>
          <p:grpSpPr>
            <a:xfrm>
              <a:off x="3601795" y="3802355"/>
              <a:ext cx="1273246" cy="462845"/>
              <a:chOff x="3601795" y="3802355"/>
              <a:chExt cx="1273246" cy="462845"/>
            </a:xfrm>
          </p:grpSpPr>
          <p:sp>
            <p:nvSpPr>
              <p:cNvPr id="40" name="Rectangle à coins arrondis 39"/>
              <p:cNvSpPr/>
              <p:nvPr/>
            </p:nvSpPr>
            <p:spPr>
              <a:xfrm>
                <a:off x="3721167" y="3921727"/>
                <a:ext cx="1153874" cy="34347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Ellipse 41"/>
              <p:cNvSpPr/>
              <p:nvPr/>
            </p:nvSpPr>
            <p:spPr>
              <a:xfrm>
                <a:off x="3601795" y="3802355"/>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t>8</a:t>
                </a:r>
                <a:endParaRPr lang="fr-FR" sz="1050" b="1" dirty="0"/>
              </a:p>
            </p:txBody>
          </p:sp>
        </p:grpSp>
      </p:grpSp>
      <p:grpSp>
        <p:nvGrpSpPr>
          <p:cNvPr id="13" name="Groupe 12"/>
          <p:cNvGrpSpPr/>
          <p:nvPr/>
        </p:nvGrpSpPr>
        <p:grpSpPr>
          <a:xfrm>
            <a:off x="1995481" y="5340152"/>
            <a:ext cx="3377735" cy="1909744"/>
            <a:chOff x="1995481" y="5340151"/>
            <a:chExt cx="4266592" cy="2925099"/>
          </a:xfrm>
        </p:grpSpPr>
        <p:pic>
          <p:nvPicPr>
            <p:cNvPr id="10" name="Image 9"/>
            <p:cNvPicPr>
              <a:picLocks noChangeAspect="1"/>
            </p:cNvPicPr>
            <p:nvPr/>
          </p:nvPicPr>
          <p:blipFill>
            <a:blip r:embed="rId3"/>
            <a:stretch>
              <a:fillRect/>
            </a:stretch>
          </p:blipFill>
          <p:spPr>
            <a:xfrm>
              <a:off x="2181140" y="5340151"/>
              <a:ext cx="4080933" cy="2860409"/>
            </a:xfrm>
            <a:prstGeom prst="rect">
              <a:avLst/>
            </a:prstGeom>
          </p:spPr>
        </p:pic>
        <p:sp>
          <p:nvSpPr>
            <p:cNvPr id="45" name="Rectangle à coins arrondis 44"/>
            <p:cNvSpPr/>
            <p:nvPr/>
          </p:nvSpPr>
          <p:spPr>
            <a:xfrm>
              <a:off x="2220555" y="6463290"/>
              <a:ext cx="972184" cy="40368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8" name="Ellipse 47"/>
            <p:cNvSpPr/>
            <p:nvPr/>
          </p:nvSpPr>
          <p:spPr>
            <a:xfrm>
              <a:off x="1995481" y="6369216"/>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t>9</a:t>
              </a:r>
            </a:p>
          </p:txBody>
        </p:sp>
        <p:sp>
          <p:nvSpPr>
            <p:cNvPr id="50" name="Rectangle à coins arrondis 49"/>
            <p:cNvSpPr/>
            <p:nvPr/>
          </p:nvSpPr>
          <p:spPr>
            <a:xfrm>
              <a:off x="5117117" y="7870863"/>
              <a:ext cx="539942" cy="39438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12" name="Groupe 11"/>
          <p:cNvGrpSpPr/>
          <p:nvPr/>
        </p:nvGrpSpPr>
        <p:grpSpPr>
          <a:xfrm>
            <a:off x="3906512" y="3076769"/>
            <a:ext cx="2944918" cy="1735209"/>
            <a:chOff x="6892794" y="1326167"/>
            <a:chExt cx="4247381" cy="2907240"/>
          </a:xfrm>
        </p:grpSpPr>
        <p:pic>
          <p:nvPicPr>
            <p:cNvPr id="3" name="Image 2"/>
            <p:cNvPicPr>
              <a:picLocks noChangeAspect="1"/>
            </p:cNvPicPr>
            <p:nvPr/>
          </p:nvPicPr>
          <p:blipFill>
            <a:blip r:embed="rId4"/>
            <a:stretch>
              <a:fillRect/>
            </a:stretch>
          </p:blipFill>
          <p:spPr>
            <a:xfrm>
              <a:off x="6892794" y="1326167"/>
              <a:ext cx="4247381" cy="2907240"/>
            </a:xfrm>
            <a:prstGeom prst="rect">
              <a:avLst/>
            </a:prstGeom>
          </p:spPr>
        </p:pic>
        <p:grpSp>
          <p:nvGrpSpPr>
            <p:cNvPr id="11" name="Groupe 10"/>
            <p:cNvGrpSpPr/>
            <p:nvPr/>
          </p:nvGrpSpPr>
          <p:grpSpPr>
            <a:xfrm>
              <a:off x="8377398" y="3760551"/>
              <a:ext cx="1273246" cy="462845"/>
              <a:chOff x="8377398" y="3760551"/>
              <a:chExt cx="1273246" cy="462845"/>
            </a:xfrm>
          </p:grpSpPr>
          <p:sp>
            <p:nvSpPr>
              <p:cNvPr id="19" name="Rectangle à coins arrondis 18"/>
              <p:cNvSpPr/>
              <p:nvPr/>
            </p:nvSpPr>
            <p:spPr>
              <a:xfrm>
                <a:off x="8496770" y="3879923"/>
                <a:ext cx="1153874" cy="34347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Ellipse 19"/>
              <p:cNvSpPr/>
              <p:nvPr/>
            </p:nvSpPr>
            <p:spPr>
              <a:xfrm>
                <a:off x="8377398" y="3760551"/>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t>8</a:t>
                </a:r>
                <a:endParaRPr lang="fr-FR" sz="1050" b="1" dirty="0"/>
              </a:p>
            </p:txBody>
          </p:sp>
        </p:grpSp>
      </p:grpSp>
      <p:grpSp>
        <p:nvGrpSpPr>
          <p:cNvPr id="17" name="Groupe 16"/>
          <p:cNvGrpSpPr/>
          <p:nvPr/>
        </p:nvGrpSpPr>
        <p:grpSpPr>
          <a:xfrm>
            <a:off x="3592855" y="6668302"/>
            <a:ext cx="3252180" cy="2135066"/>
            <a:chOff x="6790657" y="4938121"/>
            <a:chExt cx="4559950" cy="3090410"/>
          </a:xfrm>
        </p:grpSpPr>
        <p:pic>
          <p:nvPicPr>
            <p:cNvPr id="2" name="Image 1"/>
            <p:cNvPicPr>
              <a:picLocks noChangeAspect="1"/>
            </p:cNvPicPr>
            <p:nvPr/>
          </p:nvPicPr>
          <p:blipFill>
            <a:blip r:embed="rId5"/>
            <a:stretch>
              <a:fillRect/>
            </a:stretch>
          </p:blipFill>
          <p:spPr>
            <a:xfrm>
              <a:off x="6886048" y="4938121"/>
              <a:ext cx="4464559" cy="3090410"/>
            </a:xfrm>
            <a:prstGeom prst="rect">
              <a:avLst/>
            </a:prstGeom>
          </p:spPr>
        </p:pic>
        <p:sp>
          <p:nvSpPr>
            <p:cNvPr id="21" name="Rectangle à coins arrondis 20"/>
            <p:cNvSpPr/>
            <p:nvPr/>
          </p:nvSpPr>
          <p:spPr>
            <a:xfrm>
              <a:off x="6956243" y="5868144"/>
              <a:ext cx="1486970" cy="28803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Ellipse 21"/>
            <p:cNvSpPr/>
            <p:nvPr/>
          </p:nvSpPr>
          <p:spPr>
            <a:xfrm>
              <a:off x="6790657" y="5773417"/>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t>9</a:t>
              </a:r>
            </a:p>
          </p:txBody>
        </p:sp>
        <p:sp>
          <p:nvSpPr>
            <p:cNvPr id="28" name="Rectangle à coins arrondis 27"/>
            <p:cNvSpPr/>
            <p:nvPr/>
          </p:nvSpPr>
          <p:spPr>
            <a:xfrm>
              <a:off x="10125744" y="7725247"/>
              <a:ext cx="501128" cy="29449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8" name="Rectangle 17"/>
          <p:cNvSpPr/>
          <p:nvPr/>
        </p:nvSpPr>
        <p:spPr>
          <a:xfrm>
            <a:off x="5153211" y="2843808"/>
            <a:ext cx="1732173" cy="2731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ysClr val="windowText" lastClr="000000"/>
                </a:solidFill>
              </a:rPr>
              <a:t>Assurance Vie</a:t>
            </a:r>
            <a:endParaRPr lang="fr-FR" dirty="0">
              <a:solidFill>
                <a:sysClr val="windowText" lastClr="000000"/>
              </a:solidFill>
            </a:endParaRPr>
          </a:p>
        </p:txBody>
      </p:sp>
      <p:sp>
        <p:nvSpPr>
          <p:cNvPr id="33" name="Rectangle 32"/>
          <p:cNvSpPr/>
          <p:nvPr/>
        </p:nvSpPr>
        <p:spPr>
          <a:xfrm>
            <a:off x="5225219" y="6444208"/>
            <a:ext cx="1732173" cy="2731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ysClr val="windowText" lastClr="000000"/>
                </a:solidFill>
              </a:rPr>
              <a:t>Assurance Vie</a:t>
            </a:r>
            <a:endParaRPr lang="fr-FR" dirty="0">
              <a:solidFill>
                <a:sysClr val="windowText" lastClr="000000"/>
              </a:solidFill>
            </a:endParaRPr>
          </a:p>
        </p:txBody>
      </p:sp>
      <p:sp>
        <p:nvSpPr>
          <p:cNvPr id="34" name="Rectangle 33"/>
          <p:cNvSpPr/>
          <p:nvPr/>
        </p:nvSpPr>
        <p:spPr>
          <a:xfrm>
            <a:off x="1894206" y="1053022"/>
            <a:ext cx="1732173" cy="2731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ysClr val="windowText" lastClr="000000"/>
                </a:solidFill>
              </a:rPr>
              <a:t>CTO/PEA</a:t>
            </a:r>
            <a:endParaRPr lang="fr-FR" dirty="0">
              <a:solidFill>
                <a:sysClr val="windowText" lastClr="000000"/>
              </a:solidFill>
            </a:endParaRPr>
          </a:p>
        </p:txBody>
      </p:sp>
      <p:sp>
        <p:nvSpPr>
          <p:cNvPr id="35" name="Rectangle 34"/>
          <p:cNvSpPr/>
          <p:nvPr/>
        </p:nvSpPr>
        <p:spPr>
          <a:xfrm>
            <a:off x="1877679" y="5076387"/>
            <a:ext cx="1732173" cy="2731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ysClr val="windowText" lastClr="000000"/>
                </a:solidFill>
              </a:rPr>
              <a:t>CTO/PEA</a:t>
            </a:r>
            <a:endParaRPr lang="fr-FR" dirty="0">
              <a:solidFill>
                <a:sysClr val="windowText" lastClr="000000"/>
              </a:solidFill>
            </a:endParaRPr>
          </a:p>
        </p:txBody>
      </p:sp>
    </p:spTree>
    <p:extLst>
      <p:ext uri="{BB962C8B-B14F-4D97-AF65-F5344CB8AC3E}">
        <p14:creationId xmlns:p14="http://schemas.microsoft.com/office/powerpoint/2010/main" val="412719143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88640" y="795581"/>
            <a:ext cx="1458163" cy="300082"/>
          </a:xfrm>
        </p:spPr>
        <p:txBody>
          <a:bodyPr>
            <a:spAutoFit/>
          </a:bodyPr>
          <a:lstStyle/>
          <a:p>
            <a:r>
              <a:rPr lang="fr-FR" dirty="0" smtClean="0"/>
              <a:t>ETAPE 7</a:t>
            </a:r>
            <a:endParaRPr lang="fr-FR" dirty="0"/>
          </a:p>
        </p:txBody>
      </p:sp>
      <p:sp>
        <p:nvSpPr>
          <p:cNvPr id="6" name="Espace réservé du texte 5"/>
          <p:cNvSpPr>
            <a:spLocks noGrp="1"/>
          </p:cNvSpPr>
          <p:nvPr>
            <p:ph type="body" sz="quarter" idx="12"/>
          </p:nvPr>
        </p:nvSpPr>
        <p:spPr>
          <a:xfrm>
            <a:off x="188644" y="1475656"/>
            <a:ext cx="1457996" cy="369332"/>
          </a:xfrm>
        </p:spPr>
        <p:txBody>
          <a:bodyPr>
            <a:spAutoFit/>
          </a:bodyPr>
          <a:lstStyle/>
          <a:p>
            <a:r>
              <a:rPr lang="fr-FR" dirty="0" smtClean="0"/>
              <a:t>Choix des supports à arbitrer</a:t>
            </a:r>
            <a:endParaRPr lang="fr-FR" dirty="0"/>
          </a:p>
        </p:txBody>
      </p:sp>
      <p:sp>
        <p:nvSpPr>
          <p:cNvPr id="14" name="Shape 24"/>
          <p:cNvSpPr/>
          <p:nvPr/>
        </p:nvSpPr>
        <p:spPr>
          <a:xfrm>
            <a:off x="1654839" y="4932040"/>
            <a:ext cx="318223" cy="360040"/>
          </a:xfrm>
          <a:prstGeom prst="ellipse">
            <a:avLst/>
          </a:prstGeom>
          <a:solidFill>
            <a:schemeClr val="accent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sp>
        <p:nvSpPr>
          <p:cNvPr id="15" name="Titre 4"/>
          <p:cNvSpPr txBox="1">
            <a:spLocks/>
          </p:cNvSpPr>
          <p:nvPr/>
        </p:nvSpPr>
        <p:spPr>
          <a:xfrm>
            <a:off x="196867" y="4811978"/>
            <a:ext cx="1458163" cy="300082"/>
          </a:xfrm>
          <a:prstGeom prst="rect">
            <a:avLst/>
          </a:prstGeom>
        </p:spPr>
        <p:txBody>
          <a:bodyPr vert="horz" lIns="0" tIns="45720" rIns="0" bIns="45720" rtlCol="0" anchor="t" anchorCtr="0">
            <a:sp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15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r>
              <a:rPr lang="fr-FR" dirty="0" smtClean="0"/>
              <a:t>ETAPE 8</a:t>
            </a:r>
            <a:endParaRPr lang="fr-FR" dirty="0"/>
          </a:p>
        </p:txBody>
      </p:sp>
      <p:sp>
        <p:nvSpPr>
          <p:cNvPr id="16" name="Espace réservé du texte 5"/>
          <p:cNvSpPr txBox="1">
            <a:spLocks/>
          </p:cNvSpPr>
          <p:nvPr/>
        </p:nvSpPr>
        <p:spPr>
          <a:xfrm>
            <a:off x="196871" y="5461270"/>
            <a:ext cx="1457996" cy="369332"/>
          </a:xfrm>
          <a:prstGeom prst="rect">
            <a:avLst/>
          </a:prstGeom>
        </p:spPr>
        <p:txBody>
          <a:bodyPr vert="horz" lIns="0" tIns="0" rIns="0" bIns="0" rtlCol="0">
            <a:sp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200" b="0" i="1" u="none" strike="noStrike" cap="none" baseline="0">
                <a:solidFill>
                  <a:schemeClr val="accent2">
                    <a:lumMod val="75000"/>
                  </a:schemeClr>
                </a:solidFill>
                <a:latin typeface="+mn-lt"/>
                <a:ea typeface="Arial"/>
                <a:cs typeface="Arial"/>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solidFill>
                  <a:schemeClr val="accent2"/>
                </a:solidFill>
              </a:rPr>
              <a:t>Choix des nouveaux supports</a:t>
            </a:r>
            <a:endParaRPr lang="fr-FR" dirty="0">
              <a:solidFill>
                <a:schemeClr val="accent2"/>
              </a:solidFill>
            </a:endParaRPr>
          </a:p>
        </p:txBody>
      </p:sp>
      <p:grpSp>
        <p:nvGrpSpPr>
          <p:cNvPr id="7" name="Groupe 6"/>
          <p:cNvGrpSpPr/>
          <p:nvPr/>
        </p:nvGrpSpPr>
        <p:grpSpPr>
          <a:xfrm>
            <a:off x="1913263" y="4716016"/>
            <a:ext cx="4850079" cy="3966386"/>
            <a:chOff x="1879409" y="4667416"/>
            <a:chExt cx="4850079" cy="3966386"/>
          </a:xfrm>
        </p:grpSpPr>
        <p:pic>
          <p:nvPicPr>
            <p:cNvPr id="4" name="Image 3"/>
            <p:cNvPicPr>
              <a:picLocks noChangeAspect="1"/>
            </p:cNvPicPr>
            <p:nvPr/>
          </p:nvPicPr>
          <p:blipFill>
            <a:blip r:embed="rId2"/>
            <a:stretch>
              <a:fillRect/>
            </a:stretch>
          </p:blipFill>
          <p:spPr>
            <a:xfrm>
              <a:off x="1914845" y="5220868"/>
              <a:ext cx="4795914" cy="3412934"/>
            </a:xfrm>
            <a:prstGeom prst="rect">
              <a:avLst/>
            </a:prstGeom>
          </p:spPr>
        </p:pic>
        <p:sp>
          <p:nvSpPr>
            <p:cNvPr id="46" name="Rectangle à coins arrondis 8">
              <a:extLst>
                <a:ext uri="{FF2B5EF4-FFF2-40B4-BE49-F238E27FC236}">
                  <a16:creationId xmlns:a16="http://schemas.microsoft.com/office/drawing/2014/main" id="{168E9953-D295-4559-976F-8D93BB901614}"/>
                </a:ext>
              </a:extLst>
            </p:cNvPr>
            <p:cNvSpPr/>
            <p:nvPr/>
          </p:nvSpPr>
          <p:spPr>
            <a:xfrm>
              <a:off x="5013176" y="6371680"/>
              <a:ext cx="944936" cy="342268"/>
            </a:xfrm>
            <a:prstGeom prst="wedgeRoundRectCallout">
              <a:avLst>
                <a:gd name="adj1" fmla="val 36525"/>
                <a:gd name="adj2" fmla="val -70110"/>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rgbClr val="FF0000"/>
                  </a:solidFill>
                </a:rPr>
                <a:t>Cliquez sur « Rechercher »</a:t>
              </a:r>
              <a:endParaRPr lang="fr-FR" sz="800" dirty="0">
                <a:solidFill>
                  <a:srgbClr val="FF0000"/>
                </a:solidFill>
              </a:endParaRPr>
            </a:p>
          </p:txBody>
        </p:sp>
        <p:sp>
          <p:nvSpPr>
            <p:cNvPr id="47" name="Rectangle à coins arrondis 12">
              <a:extLst>
                <a:ext uri="{FF2B5EF4-FFF2-40B4-BE49-F238E27FC236}">
                  <a16:creationId xmlns:a16="http://schemas.microsoft.com/office/drawing/2014/main" id="{9F970CFA-B397-4F76-9314-338AB0223BC6}"/>
                </a:ext>
              </a:extLst>
            </p:cNvPr>
            <p:cNvSpPr/>
            <p:nvPr/>
          </p:nvSpPr>
          <p:spPr>
            <a:xfrm>
              <a:off x="1914845" y="5192876"/>
              <a:ext cx="4795914" cy="76830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1" name="Rectangle à coins arrondis 12">
              <a:extLst>
                <a:ext uri="{FF2B5EF4-FFF2-40B4-BE49-F238E27FC236}">
                  <a16:creationId xmlns:a16="http://schemas.microsoft.com/office/drawing/2014/main" id="{25F169C8-414F-4D45-96EA-BF3F590C7D6B}"/>
                </a:ext>
              </a:extLst>
            </p:cNvPr>
            <p:cNvSpPr/>
            <p:nvPr/>
          </p:nvSpPr>
          <p:spPr>
            <a:xfrm>
              <a:off x="5958112" y="5971480"/>
              <a:ext cx="752647" cy="25670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4" name="Ellipse 53">
              <a:extLst>
                <a:ext uri="{FF2B5EF4-FFF2-40B4-BE49-F238E27FC236}">
                  <a16:creationId xmlns:a16="http://schemas.microsoft.com/office/drawing/2014/main" id="{134F3D3F-73D5-419B-BD11-C5DFE38755A5}"/>
                </a:ext>
              </a:extLst>
            </p:cNvPr>
            <p:cNvSpPr/>
            <p:nvPr/>
          </p:nvSpPr>
          <p:spPr>
            <a:xfrm>
              <a:off x="1879409" y="5094568"/>
              <a:ext cx="224608" cy="224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14</a:t>
              </a:r>
              <a:endParaRPr lang="fr-FR" sz="1050" b="1" dirty="0"/>
            </a:p>
          </p:txBody>
        </p:sp>
        <p:sp>
          <p:nvSpPr>
            <p:cNvPr id="56" name="Rectangle à coins arrondis 8">
              <a:extLst>
                <a:ext uri="{FF2B5EF4-FFF2-40B4-BE49-F238E27FC236}">
                  <a16:creationId xmlns:a16="http://schemas.microsoft.com/office/drawing/2014/main" id="{B2912E03-7422-4F34-AC64-2D04C79C89DC}"/>
                </a:ext>
              </a:extLst>
            </p:cNvPr>
            <p:cNvSpPr/>
            <p:nvPr/>
          </p:nvSpPr>
          <p:spPr>
            <a:xfrm>
              <a:off x="2093708" y="4667416"/>
              <a:ext cx="1424312" cy="432656"/>
            </a:xfrm>
            <a:prstGeom prst="wedgeRoundRectCallout">
              <a:avLst>
                <a:gd name="adj1" fmla="val -29832"/>
                <a:gd name="adj2" fmla="val 65985"/>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rgbClr val="FF0000"/>
                  </a:solidFill>
                </a:rPr>
                <a:t>Renseignez des critères de recherche</a:t>
              </a:r>
              <a:endParaRPr lang="fr-FR" sz="800" dirty="0">
                <a:solidFill>
                  <a:srgbClr val="FF0000"/>
                </a:solidFill>
              </a:endParaRPr>
            </a:p>
          </p:txBody>
        </p:sp>
        <p:sp>
          <p:nvSpPr>
            <p:cNvPr id="49" name="Ellipse 48">
              <a:extLst>
                <a:ext uri="{FF2B5EF4-FFF2-40B4-BE49-F238E27FC236}">
                  <a16:creationId xmlns:a16="http://schemas.microsoft.com/office/drawing/2014/main" id="{0A2256C6-E9BD-443A-9834-2A6928546DEF}"/>
                </a:ext>
              </a:extLst>
            </p:cNvPr>
            <p:cNvSpPr/>
            <p:nvPr/>
          </p:nvSpPr>
          <p:spPr>
            <a:xfrm>
              <a:off x="5797580" y="6099832"/>
              <a:ext cx="224608" cy="224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15</a:t>
              </a:r>
              <a:endParaRPr lang="fr-FR" sz="1050" b="1" dirty="0"/>
            </a:p>
          </p:txBody>
        </p:sp>
        <p:sp>
          <p:nvSpPr>
            <p:cNvPr id="28" name="Rectangle à coins arrondis 12">
              <a:extLst>
                <a:ext uri="{FF2B5EF4-FFF2-40B4-BE49-F238E27FC236}">
                  <a16:creationId xmlns:a16="http://schemas.microsoft.com/office/drawing/2014/main" id="{25F169C8-414F-4D45-96EA-BF3F590C7D6B}"/>
                </a:ext>
              </a:extLst>
            </p:cNvPr>
            <p:cNvSpPr/>
            <p:nvPr/>
          </p:nvSpPr>
          <p:spPr>
            <a:xfrm>
              <a:off x="2382348" y="6428124"/>
              <a:ext cx="752647" cy="25670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Ellipse 28">
              <a:extLst>
                <a:ext uri="{FF2B5EF4-FFF2-40B4-BE49-F238E27FC236}">
                  <a16:creationId xmlns:a16="http://schemas.microsoft.com/office/drawing/2014/main" id="{0A2256C6-E9BD-443A-9834-2A6928546DEF}"/>
                </a:ext>
              </a:extLst>
            </p:cNvPr>
            <p:cNvSpPr/>
            <p:nvPr/>
          </p:nvSpPr>
          <p:spPr>
            <a:xfrm>
              <a:off x="2245189" y="6593767"/>
              <a:ext cx="224608" cy="224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16</a:t>
              </a:r>
              <a:endParaRPr lang="fr-FR" sz="1050" b="1" dirty="0"/>
            </a:p>
          </p:txBody>
        </p:sp>
        <p:sp>
          <p:nvSpPr>
            <p:cNvPr id="30" name="Rectangle à coins arrondis 8">
              <a:extLst>
                <a:ext uri="{FF2B5EF4-FFF2-40B4-BE49-F238E27FC236}">
                  <a16:creationId xmlns:a16="http://schemas.microsoft.com/office/drawing/2014/main" id="{168E9953-D295-4559-976F-8D93BB901614}"/>
                </a:ext>
              </a:extLst>
            </p:cNvPr>
            <p:cNvSpPr/>
            <p:nvPr/>
          </p:nvSpPr>
          <p:spPr>
            <a:xfrm>
              <a:off x="2188122" y="6955223"/>
              <a:ext cx="1168869" cy="342268"/>
            </a:xfrm>
            <a:prstGeom prst="wedgeRoundRectCallout">
              <a:avLst>
                <a:gd name="adj1" fmla="val -31011"/>
                <a:gd name="adj2" fmla="val -84025"/>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rgbClr val="FF0000"/>
                  </a:solidFill>
                </a:rPr>
                <a:t>Cliquez sur la ligne du support choisi</a:t>
              </a:r>
              <a:endParaRPr lang="fr-FR" sz="800" dirty="0">
                <a:solidFill>
                  <a:srgbClr val="FF0000"/>
                </a:solidFill>
              </a:endParaRPr>
            </a:p>
          </p:txBody>
        </p:sp>
        <p:sp>
          <p:nvSpPr>
            <p:cNvPr id="31" name="Rectangle à coins arrondis 12">
              <a:extLst>
                <a:ext uri="{FF2B5EF4-FFF2-40B4-BE49-F238E27FC236}">
                  <a16:creationId xmlns:a16="http://schemas.microsoft.com/office/drawing/2014/main" id="{25F169C8-414F-4D45-96EA-BF3F590C7D6B}"/>
                </a:ext>
              </a:extLst>
            </p:cNvPr>
            <p:cNvSpPr/>
            <p:nvPr/>
          </p:nvSpPr>
          <p:spPr>
            <a:xfrm>
              <a:off x="5172066" y="8296874"/>
              <a:ext cx="1557422" cy="25670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Rectangle à coins arrondis 8">
              <a:extLst>
                <a:ext uri="{FF2B5EF4-FFF2-40B4-BE49-F238E27FC236}">
                  <a16:creationId xmlns:a16="http://schemas.microsoft.com/office/drawing/2014/main" id="{B2912E03-7422-4F34-AC64-2D04C79C89DC}"/>
                </a:ext>
              </a:extLst>
            </p:cNvPr>
            <p:cNvSpPr/>
            <p:nvPr/>
          </p:nvSpPr>
          <p:spPr>
            <a:xfrm>
              <a:off x="4871690" y="7171655"/>
              <a:ext cx="1556999" cy="852451"/>
            </a:xfrm>
            <a:prstGeom prst="wedgeRoundRectCallout">
              <a:avLst>
                <a:gd name="adj1" fmla="val -29832"/>
                <a:gd name="adj2" fmla="val 65985"/>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rgbClr val="FF0000"/>
                  </a:solidFill>
                </a:rPr>
                <a:t>Cliquez sur « Ajouter ». Pour ajouter d’autres support, effectuez à nouveau les étapes 10 à 13, puis cliquez sur « Fermer ».</a:t>
              </a:r>
              <a:endParaRPr lang="fr-FR" sz="800" dirty="0">
                <a:solidFill>
                  <a:srgbClr val="FF0000"/>
                </a:solidFill>
              </a:endParaRPr>
            </a:p>
          </p:txBody>
        </p:sp>
        <p:sp>
          <p:nvSpPr>
            <p:cNvPr id="33" name="Ellipse 32">
              <a:extLst>
                <a:ext uri="{FF2B5EF4-FFF2-40B4-BE49-F238E27FC236}">
                  <a16:creationId xmlns:a16="http://schemas.microsoft.com/office/drawing/2014/main" id="{0A2256C6-E9BD-443A-9834-2A6928546DEF}"/>
                </a:ext>
              </a:extLst>
            </p:cNvPr>
            <p:cNvSpPr/>
            <p:nvPr/>
          </p:nvSpPr>
          <p:spPr>
            <a:xfrm>
              <a:off x="5001847" y="8216650"/>
              <a:ext cx="224608" cy="224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17</a:t>
              </a:r>
              <a:endParaRPr lang="fr-FR" sz="1050" b="1" dirty="0"/>
            </a:p>
          </p:txBody>
        </p:sp>
      </p:grpSp>
      <p:pic>
        <p:nvPicPr>
          <p:cNvPr id="2" name="Image 1"/>
          <p:cNvPicPr>
            <a:picLocks noChangeAspect="1"/>
          </p:cNvPicPr>
          <p:nvPr/>
        </p:nvPicPr>
        <p:blipFill>
          <a:blip r:embed="rId3"/>
          <a:stretch>
            <a:fillRect/>
          </a:stretch>
        </p:blipFill>
        <p:spPr>
          <a:xfrm>
            <a:off x="1950690" y="1464372"/>
            <a:ext cx="4823745" cy="3024336"/>
          </a:xfrm>
          <a:prstGeom prst="rect">
            <a:avLst/>
          </a:prstGeom>
        </p:spPr>
      </p:pic>
      <p:sp>
        <p:nvSpPr>
          <p:cNvPr id="39" name="Rectangle à coins arrondis 38"/>
          <p:cNvSpPr/>
          <p:nvPr/>
        </p:nvSpPr>
        <p:spPr>
          <a:xfrm>
            <a:off x="2550314" y="889370"/>
            <a:ext cx="1273298" cy="507867"/>
          </a:xfrm>
          <a:prstGeom prst="wedgeRoundRectCallout">
            <a:avLst>
              <a:gd name="adj1" fmla="val -34026"/>
              <a:gd name="adj2" fmla="val 66896"/>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rgbClr val="FF0000"/>
                </a:solidFill>
              </a:rPr>
              <a:t>Cliquez sur l’onglet « Détails »</a:t>
            </a:r>
            <a:endParaRPr lang="fr-FR" sz="800" dirty="0">
              <a:solidFill>
                <a:srgbClr val="FF0000"/>
              </a:solidFill>
            </a:endParaRPr>
          </a:p>
        </p:txBody>
      </p:sp>
      <p:sp>
        <p:nvSpPr>
          <p:cNvPr id="41" name="Ellipse 40"/>
          <p:cNvSpPr/>
          <p:nvPr/>
        </p:nvSpPr>
        <p:spPr>
          <a:xfrm>
            <a:off x="2839718" y="1470831"/>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11</a:t>
            </a:r>
            <a:endParaRPr lang="fr-FR" sz="1050" b="1" dirty="0"/>
          </a:p>
        </p:txBody>
      </p:sp>
      <p:sp>
        <p:nvSpPr>
          <p:cNvPr id="43" name="Rectangle à coins arrondis 42"/>
          <p:cNvSpPr/>
          <p:nvPr/>
        </p:nvSpPr>
        <p:spPr>
          <a:xfrm>
            <a:off x="2515280" y="1601011"/>
            <a:ext cx="373544" cy="17907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Rectangle à coins arrondis 19"/>
          <p:cNvSpPr/>
          <p:nvPr/>
        </p:nvSpPr>
        <p:spPr>
          <a:xfrm>
            <a:off x="6161745" y="2172328"/>
            <a:ext cx="601597" cy="17907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llipse 20"/>
          <p:cNvSpPr/>
          <p:nvPr/>
        </p:nvSpPr>
        <p:spPr>
          <a:xfrm>
            <a:off x="5936671" y="2078254"/>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12</a:t>
            </a:r>
            <a:endParaRPr lang="fr-FR" sz="1050" b="1" dirty="0"/>
          </a:p>
        </p:txBody>
      </p:sp>
      <p:sp>
        <p:nvSpPr>
          <p:cNvPr id="22" name="Rectangle à coins arrondis 21"/>
          <p:cNvSpPr/>
          <p:nvPr/>
        </p:nvSpPr>
        <p:spPr>
          <a:xfrm>
            <a:off x="4903014" y="1470831"/>
            <a:ext cx="1407461" cy="507867"/>
          </a:xfrm>
          <a:prstGeom prst="wedgeRoundRectCallout">
            <a:avLst>
              <a:gd name="adj1" fmla="val 26069"/>
              <a:gd name="adj2" fmla="val 66896"/>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rgbClr val="FF0000"/>
                </a:solidFill>
              </a:rPr>
              <a:t>Saisissez le pourcentage à désinvestir pour chaque support concerné</a:t>
            </a:r>
            <a:endParaRPr lang="fr-FR" sz="800" dirty="0">
              <a:solidFill>
                <a:srgbClr val="FF0000"/>
              </a:solidFill>
            </a:endParaRPr>
          </a:p>
        </p:txBody>
      </p:sp>
      <p:sp>
        <p:nvSpPr>
          <p:cNvPr id="23" name="Rectangle à coins arrondis 22"/>
          <p:cNvSpPr/>
          <p:nvPr/>
        </p:nvSpPr>
        <p:spPr>
          <a:xfrm>
            <a:off x="1913263" y="3252448"/>
            <a:ext cx="308714" cy="17907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Ellipse 23"/>
          <p:cNvSpPr/>
          <p:nvPr/>
        </p:nvSpPr>
        <p:spPr>
          <a:xfrm>
            <a:off x="2140032" y="3379288"/>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13</a:t>
            </a:r>
            <a:endParaRPr lang="fr-FR" sz="1050" b="1" dirty="0"/>
          </a:p>
        </p:txBody>
      </p:sp>
      <p:sp>
        <p:nvSpPr>
          <p:cNvPr id="25" name="Rectangle à coins arrondis 24"/>
          <p:cNvSpPr/>
          <p:nvPr/>
        </p:nvSpPr>
        <p:spPr>
          <a:xfrm>
            <a:off x="2416202" y="3618031"/>
            <a:ext cx="1622716" cy="461697"/>
          </a:xfrm>
          <a:prstGeom prst="wedgeRoundRectCallout">
            <a:avLst>
              <a:gd name="adj1" fmla="val -55141"/>
              <a:gd name="adj2" fmla="val -45634"/>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rgbClr val="FF0000"/>
                </a:solidFill>
              </a:rPr>
              <a:t>Cliquez sur le « + » pour ajouter un ou plusieurs supports sur lesquels investir</a:t>
            </a:r>
            <a:endParaRPr lang="fr-FR" sz="800" dirty="0">
              <a:solidFill>
                <a:srgbClr val="FF0000"/>
              </a:solidFill>
            </a:endParaRPr>
          </a:p>
        </p:txBody>
      </p:sp>
      <p:sp>
        <p:nvSpPr>
          <p:cNvPr id="36" name="Rectangle à coins arrondis 35"/>
          <p:cNvSpPr/>
          <p:nvPr/>
        </p:nvSpPr>
        <p:spPr>
          <a:xfrm>
            <a:off x="3514898" y="4223586"/>
            <a:ext cx="1604140" cy="21966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7" name="Ellipse 36"/>
          <p:cNvSpPr/>
          <p:nvPr/>
        </p:nvSpPr>
        <p:spPr>
          <a:xfrm>
            <a:off x="5035701" y="4122522"/>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b="1" dirty="0"/>
          </a:p>
        </p:txBody>
      </p:sp>
      <p:sp>
        <p:nvSpPr>
          <p:cNvPr id="35" name="Rectangle à coins arrondis 34"/>
          <p:cNvSpPr/>
          <p:nvPr/>
        </p:nvSpPr>
        <p:spPr>
          <a:xfrm>
            <a:off x="4133378" y="3571861"/>
            <a:ext cx="1273298" cy="507867"/>
          </a:xfrm>
          <a:prstGeom prst="wedgeRoundRectCallout">
            <a:avLst>
              <a:gd name="adj1" fmla="val -24451"/>
              <a:gd name="adj2" fmla="val 68396"/>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rgbClr val="FF0000"/>
                </a:solidFill>
              </a:rPr>
              <a:t>Vous pouvez également opter pour un portefeuille modèle</a:t>
            </a:r>
            <a:endParaRPr lang="fr-FR" sz="800" dirty="0">
              <a:solidFill>
                <a:srgbClr val="FF0000"/>
              </a:solidFill>
            </a:endParaRPr>
          </a:p>
        </p:txBody>
      </p:sp>
      <p:sp>
        <p:nvSpPr>
          <p:cNvPr id="9" name="ZoneTexte 8"/>
          <p:cNvSpPr txBox="1"/>
          <p:nvPr/>
        </p:nvSpPr>
        <p:spPr>
          <a:xfrm>
            <a:off x="4940276" y="4107720"/>
            <a:ext cx="434734" cy="253916"/>
          </a:xfrm>
          <a:prstGeom prst="rect">
            <a:avLst/>
          </a:prstGeom>
          <a:noFill/>
        </p:spPr>
        <p:txBody>
          <a:bodyPr wrap="none" rtlCol="0">
            <a:spAutoFit/>
          </a:bodyPr>
          <a:lstStyle/>
          <a:p>
            <a:r>
              <a:rPr lang="fr-FR" sz="1050" b="1" dirty="0" smtClean="0">
                <a:solidFill>
                  <a:schemeClr val="bg1"/>
                </a:solidFill>
              </a:rPr>
              <a:t>13</a:t>
            </a:r>
            <a:r>
              <a:rPr lang="fr-FR" sz="600" dirty="0" smtClean="0">
                <a:solidFill>
                  <a:schemeClr val="bg1"/>
                </a:solidFill>
              </a:rPr>
              <a:t>bis</a:t>
            </a:r>
            <a:endParaRPr lang="fr-FR" sz="600" dirty="0">
              <a:solidFill>
                <a:schemeClr val="bg1"/>
              </a:solidFill>
            </a:endParaRPr>
          </a:p>
        </p:txBody>
      </p:sp>
    </p:spTree>
    <p:extLst>
      <p:ext uri="{BB962C8B-B14F-4D97-AF65-F5344CB8AC3E}">
        <p14:creationId xmlns:p14="http://schemas.microsoft.com/office/powerpoint/2010/main" val="19377906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88640" y="795581"/>
            <a:ext cx="1458163" cy="300082"/>
          </a:xfrm>
        </p:spPr>
        <p:txBody>
          <a:bodyPr>
            <a:spAutoFit/>
          </a:bodyPr>
          <a:lstStyle/>
          <a:p>
            <a:r>
              <a:rPr lang="fr-FR" dirty="0" smtClean="0"/>
              <a:t>ETAPE </a:t>
            </a:r>
            <a:r>
              <a:rPr lang="fr-FR" dirty="0"/>
              <a:t>9</a:t>
            </a:r>
          </a:p>
        </p:txBody>
      </p:sp>
      <p:sp>
        <p:nvSpPr>
          <p:cNvPr id="6" name="Espace réservé du texte 5"/>
          <p:cNvSpPr>
            <a:spLocks noGrp="1"/>
          </p:cNvSpPr>
          <p:nvPr>
            <p:ph type="body" sz="quarter" idx="12"/>
          </p:nvPr>
        </p:nvSpPr>
        <p:spPr>
          <a:xfrm>
            <a:off x="188644" y="1475656"/>
            <a:ext cx="1457996" cy="369332"/>
          </a:xfrm>
        </p:spPr>
        <p:txBody>
          <a:bodyPr>
            <a:spAutoFit/>
          </a:bodyPr>
          <a:lstStyle/>
          <a:p>
            <a:r>
              <a:rPr lang="fr-FR" dirty="0" smtClean="0"/>
              <a:t>Définition de l’allocation cible</a:t>
            </a:r>
            <a:endParaRPr lang="fr-FR" dirty="0"/>
          </a:p>
        </p:txBody>
      </p:sp>
      <p:sp>
        <p:nvSpPr>
          <p:cNvPr id="14" name="Shape 24"/>
          <p:cNvSpPr/>
          <p:nvPr/>
        </p:nvSpPr>
        <p:spPr>
          <a:xfrm>
            <a:off x="1654839" y="4932040"/>
            <a:ext cx="318223" cy="360040"/>
          </a:xfrm>
          <a:prstGeom prst="ellipse">
            <a:avLst/>
          </a:prstGeom>
          <a:solidFill>
            <a:schemeClr val="accent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sp>
        <p:nvSpPr>
          <p:cNvPr id="15" name="Titre 4"/>
          <p:cNvSpPr txBox="1">
            <a:spLocks/>
          </p:cNvSpPr>
          <p:nvPr/>
        </p:nvSpPr>
        <p:spPr>
          <a:xfrm>
            <a:off x="196867" y="4811978"/>
            <a:ext cx="1458163" cy="300082"/>
          </a:xfrm>
          <a:prstGeom prst="rect">
            <a:avLst/>
          </a:prstGeom>
        </p:spPr>
        <p:txBody>
          <a:bodyPr vert="horz" lIns="0" tIns="45720" rIns="0" bIns="45720" rtlCol="0" anchor="t" anchorCtr="0">
            <a:sp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15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r>
              <a:rPr lang="fr-FR" dirty="0" smtClean="0"/>
              <a:t>ETAPE 10</a:t>
            </a:r>
            <a:endParaRPr lang="fr-FR" dirty="0"/>
          </a:p>
        </p:txBody>
      </p:sp>
      <p:sp>
        <p:nvSpPr>
          <p:cNvPr id="16" name="Espace réservé du texte 5"/>
          <p:cNvSpPr txBox="1">
            <a:spLocks/>
          </p:cNvSpPr>
          <p:nvPr/>
        </p:nvSpPr>
        <p:spPr>
          <a:xfrm>
            <a:off x="196871" y="5461270"/>
            <a:ext cx="1457996" cy="369332"/>
          </a:xfrm>
          <a:prstGeom prst="rect">
            <a:avLst/>
          </a:prstGeom>
        </p:spPr>
        <p:txBody>
          <a:bodyPr vert="horz" lIns="0" tIns="0" rIns="0" bIns="0" rtlCol="0">
            <a:sp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200" b="0" i="1" u="none" strike="noStrike" cap="none" baseline="0">
                <a:solidFill>
                  <a:schemeClr val="accent2">
                    <a:lumMod val="75000"/>
                  </a:schemeClr>
                </a:solidFill>
                <a:latin typeface="+mn-lt"/>
                <a:ea typeface="Arial"/>
                <a:cs typeface="Arial"/>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r>
              <a:rPr lang="fr-FR" dirty="0" smtClean="0">
                <a:solidFill>
                  <a:schemeClr val="accent2"/>
                </a:solidFill>
              </a:rPr>
              <a:t>Finalisation de l’opération</a:t>
            </a:r>
            <a:endParaRPr lang="fr-FR" dirty="0">
              <a:solidFill>
                <a:schemeClr val="accent2"/>
              </a:solidFill>
            </a:endParaRPr>
          </a:p>
        </p:txBody>
      </p:sp>
      <p:grpSp>
        <p:nvGrpSpPr>
          <p:cNvPr id="10" name="Groupe 9"/>
          <p:cNvGrpSpPr/>
          <p:nvPr/>
        </p:nvGrpSpPr>
        <p:grpSpPr>
          <a:xfrm>
            <a:off x="1914846" y="1296469"/>
            <a:ext cx="4836146" cy="3049192"/>
            <a:chOff x="1914846" y="1296469"/>
            <a:chExt cx="4836146" cy="3049192"/>
          </a:xfrm>
        </p:grpSpPr>
        <p:pic>
          <p:nvPicPr>
            <p:cNvPr id="9" name="Image 8"/>
            <p:cNvPicPr>
              <a:picLocks noChangeAspect="1"/>
            </p:cNvPicPr>
            <p:nvPr/>
          </p:nvPicPr>
          <p:blipFill>
            <a:blip r:embed="rId2"/>
            <a:stretch>
              <a:fillRect/>
            </a:stretch>
          </p:blipFill>
          <p:spPr>
            <a:xfrm>
              <a:off x="1914846" y="1296469"/>
              <a:ext cx="4836146" cy="3030334"/>
            </a:xfrm>
            <a:prstGeom prst="rect">
              <a:avLst/>
            </a:prstGeom>
          </p:spPr>
        </p:pic>
        <p:grpSp>
          <p:nvGrpSpPr>
            <p:cNvPr id="3" name="Groupe 2"/>
            <p:cNvGrpSpPr/>
            <p:nvPr/>
          </p:nvGrpSpPr>
          <p:grpSpPr>
            <a:xfrm>
              <a:off x="4869160" y="2423728"/>
              <a:ext cx="1708260" cy="1921933"/>
              <a:chOff x="4733410" y="2160739"/>
              <a:chExt cx="1708260" cy="1921933"/>
            </a:xfrm>
          </p:grpSpPr>
          <p:sp>
            <p:nvSpPr>
              <p:cNvPr id="41" name="Ellipse 40"/>
              <p:cNvSpPr/>
              <p:nvPr/>
            </p:nvSpPr>
            <p:spPr>
              <a:xfrm>
                <a:off x="5627747" y="3670094"/>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19</a:t>
                </a:r>
                <a:endParaRPr lang="fr-FR" sz="1050" b="1" dirty="0"/>
              </a:p>
            </p:txBody>
          </p:sp>
          <p:sp>
            <p:nvSpPr>
              <p:cNvPr id="43" name="Rectangle à coins arrondis 42"/>
              <p:cNvSpPr/>
              <p:nvPr/>
            </p:nvSpPr>
            <p:spPr>
              <a:xfrm>
                <a:off x="5814559" y="3800120"/>
                <a:ext cx="338466" cy="28255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Rectangle à coins arrondis 19"/>
              <p:cNvSpPr/>
              <p:nvPr/>
            </p:nvSpPr>
            <p:spPr>
              <a:xfrm>
                <a:off x="5840073" y="2936535"/>
                <a:ext cx="601597" cy="42421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llipse 20"/>
              <p:cNvSpPr/>
              <p:nvPr/>
            </p:nvSpPr>
            <p:spPr>
              <a:xfrm>
                <a:off x="5671141" y="2783706"/>
                <a:ext cx="238743" cy="2387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18</a:t>
                </a:r>
                <a:endParaRPr lang="fr-FR" sz="1050" b="1" dirty="0"/>
              </a:p>
            </p:txBody>
          </p:sp>
          <p:sp>
            <p:nvSpPr>
              <p:cNvPr id="22" name="Rectangle à coins arrondis 21"/>
              <p:cNvSpPr/>
              <p:nvPr/>
            </p:nvSpPr>
            <p:spPr>
              <a:xfrm>
                <a:off x="4733410" y="2160739"/>
                <a:ext cx="1407461" cy="507867"/>
              </a:xfrm>
              <a:prstGeom prst="wedgeRoundRectCallout">
                <a:avLst>
                  <a:gd name="adj1" fmla="val 26069"/>
                  <a:gd name="adj2" fmla="val 66896"/>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smtClean="0">
                    <a:solidFill>
                      <a:srgbClr val="FF0000"/>
                    </a:solidFill>
                  </a:rPr>
                  <a:t>Renseignez le pourcentage à investir pour chaque support</a:t>
                </a:r>
                <a:endParaRPr lang="fr-FR" sz="800" dirty="0">
                  <a:solidFill>
                    <a:srgbClr val="FF0000"/>
                  </a:solidFill>
                </a:endParaRPr>
              </a:p>
            </p:txBody>
          </p:sp>
        </p:grpSp>
      </p:grpSp>
      <p:grpSp>
        <p:nvGrpSpPr>
          <p:cNvPr id="12" name="Groupe 11"/>
          <p:cNvGrpSpPr/>
          <p:nvPr/>
        </p:nvGrpSpPr>
        <p:grpSpPr>
          <a:xfrm>
            <a:off x="2792437" y="5693867"/>
            <a:ext cx="3087002" cy="1468513"/>
            <a:chOff x="2792437" y="5693867"/>
            <a:chExt cx="3087002" cy="1468513"/>
          </a:xfrm>
        </p:grpSpPr>
        <p:pic>
          <p:nvPicPr>
            <p:cNvPr id="11" name="Image 10"/>
            <p:cNvPicPr>
              <a:picLocks noChangeAspect="1"/>
            </p:cNvPicPr>
            <p:nvPr/>
          </p:nvPicPr>
          <p:blipFill>
            <a:blip r:embed="rId3"/>
            <a:stretch>
              <a:fillRect/>
            </a:stretch>
          </p:blipFill>
          <p:spPr>
            <a:xfrm>
              <a:off x="2792437" y="5693867"/>
              <a:ext cx="3087002" cy="1468513"/>
            </a:xfrm>
            <a:prstGeom prst="rect">
              <a:avLst/>
            </a:prstGeom>
          </p:spPr>
        </p:pic>
        <p:sp>
          <p:nvSpPr>
            <p:cNvPr id="28" name="Rectangle à coins arrondis 12">
              <a:extLst>
                <a:ext uri="{FF2B5EF4-FFF2-40B4-BE49-F238E27FC236}">
                  <a16:creationId xmlns:a16="http://schemas.microsoft.com/office/drawing/2014/main" id="{25F169C8-414F-4D45-96EA-BF3F590C7D6B}"/>
                </a:ext>
              </a:extLst>
            </p:cNvPr>
            <p:cNvSpPr/>
            <p:nvPr/>
          </p:nvSpPr>
          <p:spPr>
            <a:xfrm>
              <a:off x="3506601" y="6577719"/>
              <a:ext cx="752647" cy="37750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Ellipse 28">
              <a:extLst>
                <a:ext uri="{FF2B5EF4-FFF2-40B4-BE49-F238E27FC236}">
                  <a16:creationId xmlns:a16="http://schemas.microsoft.com/office/drawing/2014/main" id="{0A2256C6-E9BD-443A-9834-2A6928546DEF}"/>
                </a:ext>
              </a:extLst>
            </p:cNvPr>
            <p:cNvSpPr/>
            <p:nvPr/>
          </p:nvSpPr>
          <p:spPr>
            <a:xfrm>
              <a:off x="3363852" y="6457021"/>
              <a:ext cx="224608" cy="224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20</a:t>
              </a:r>
              <a:endParaRPr lang="fr-FR" sz="1050" b="1" dirty="0"/>
            </a:p>
          </p:txBody>
        </p:sp>
      </p:grpSp>
    </p:spTree>
    <p:extLst>
      <p:ext uri="{BB962C8B-B14F-4D97-AF65-F5344CB8AC3E}">
        <p14:creationId xmlns:p14="http://schemas.microsoft.com/office/powerpoint/2010/main" val="19015371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88640" y="795581"/>
            <a:ext cx="1458163" cy="300082"/>
          </a:xfrm>
        </p:spPr>
        <p:txBody>
          <a:bodyPr>
            <a:spAutoFit/>
          </a:bodyPr>
          <a:lstStyle/>
          <a:p>
            <a:r>
              <a:rPr lang="fr-FR" dirty="0" smtClean="0"/>
              <a:t>ETAPE 11</a:t>
            </a:r>
            <a:endParaRPr lang="fr-FR" dirty="0"/>
          </a:p>
        </p:txBody>
      </p:sp>
      <p:sp>
        <p:nvSpPr>
          <p:cNvPr id="14" name="Shape 24"/>
          <p:cNvSpPr/>
          <p:nvPr/>
        </p:nvSpPr>
        <p:spPr>
          <a:xfrm>
            <a:off x="1654839" y="4932040"/>
            <a:ext cx="318223" cy="360040"/>
          </a:xfrm>
          <a:prstGeom prst="ellipse">
            <a:avLst/>
          </a:prstGeom>
          <a:solidFill>
            <a:schemeClr val="accent1"/>
          </a:solidFill>
          <a:ln w="28575" cap="flat" cmpd="sng">
            <a:solidFill>
              <a:schemeClr val="bg1"/>
            </a:solidFill>
            <a:prstDash val="solid"/>
            <a:round/>
            <a:headEnd type="none" w="med" len="med"/>
            <a:tailEnd type="none" w="med" len="med"/>
          </a:ln>
        </p:spPr>
        <p:txBody>
          <a:bodyPr lIns="68570" tIns="68570" rIns="68570" bIns="68570" anchor="ctr" anchorCtr="0">
            <a:noAutofit/>
          </a:bodyPr>
          <a:lstStyle/>
          <a:p>
            <a:pPr lvl="0">
              <a:spcBef>
                <a:spcPts val="0"/>
              </a:spcBef>
              <a:buNone/>
            </a:pPr>
            <a:endParaRPr sz="1051" dirty="0"/>
          </a:p>
        </p:txBody>
      </p:sp>
      <p:sp>
        <p:nvSpPr>
          <p:cNvPr id="15" name="Titre 4"/>
          <p:cNvSpPr txBox="1">
            <a:spLocks/>
          </p:cNvSpPr>
          <p:nvPr/>
        </p:nvSpPr>
        <p:spPr>
          <a:xfrm>
            <a:off x="196867" y="4811978"/>
            <a:ext cx="1458163" cy="300082"/>
          </a:xfrm>
          <a:prstGeom prst="rect">
            <a:avLst/>
          </a:prstGeom>
        </p:spPr>
        <p:txBody>
          <a:bodyPr vert="horz" lIns="0" tIns="45720" rIns="0" bIns="45720" rtlCol="0" anchor="t" anchorCtr="0">
            <a:spAutoFit/>
          </a:bodyPr>
          <a:lst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15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r>
              <a:rPr lang="fr-FR" dirty="0" smtClean="0"/>
              <a:t>ETAPE 12</a:t>
            </a:r>
            <a:endParaRPr lang="fr-FR" dirty="0"/>
          </a:p>
        </p:txBody>
      </p:sp>
      <p:sp>
        <p:nvSpPr>
          <p:cNvPr id="4" name="Espace réservé du texte 3"/>
          <p:cNvSpPr>
            <a:spLocks noGrp="1"/>
          </p:cNvSpPr>
          <p:nvPr>
            <p:ph type="body" sz="quarter" idx="12"/>
          </p:nvPr>
        </p:nvSpPr>
        <p:spPr>
          <a:xfrm>
            <a:off x="255187" y="1308118"/>
            <a:ext cx="1457996" cy="2321817"/>
          </a:xfrm>
        </p:spPr>
        <p:txBody>
          <a:bodyPr/>
          <a:lstStyle/>
          <a:p>
            <a:r>
              <a:rPr lang="fr-FR" dirty="0" smtClean="0"/>
              <a:t>Le statut du projet passe devient « </a:t>
            </a:r>
            <a:r>
              <a:rPr lang="fr-FR" b="1" dirty="0" smtClean="0"/>
              <a:t>EN COURS DE TRAITEMENT</a:t>
            </a:r>
            <a:r>
              <a:rPr lang="fr-FR" dirty="0" smtClean="0"/>
              <a:t> »</a:t>
            </a:r>
          </a:p>
          <a:p>
            <a:endParaRPr lang="fr-FR" dirty="0"/>
          </a:p>
          <a:p>
            <a:endParaRPr lang="fr-FR" dirty="0"/>
          </a:p>
        </p:txBody>
      </p:sp>
      <p:pic>
        <p:nvPicPr>
          <p:cNvPr id="10242" name="Image 5" descr="image0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5757" y="1259632"/>
            <a:ext cx="4627974"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3" descr="image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5757" y="3779912"/>
            <a:ext cx="4715004" cy="3503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Espace réservé du texte 3"/>
          <p:cNvSpPr txBox="1">
            <a:spLocks/>
          </p:cNvSpPr>
          <p:nvPr/>
        </p:nvSpPr>
        <p:spPr>
          <a:xfrm>
            <a:off x="290406" y="5345705"/>
            <a:ext cx="1457996" cy="2321817"/>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200" b="0" i="1" u="none" strike="noStrike" cap="none" baseline="0">
                <a:solidFill>
                  <a:schemeClr val="accent2">
                    <a:lumMod val="75000"/>
                  </a:schemeClr>
                </a:solidFill>
                <a:latin typeface="+mn-lt"/>
                <a:ea typeface="Arial"/>
                <a:cs typeface="Arial"/>
                <a:sym typeface="Arial"/>
              </a:defRPr>
            </a:lvl1pPr>
            <a:lvl2pPr marL="342903" marR="0" lvl="1" indent="0" algn="l" rtl="0" eaLnBrk="1" hangingPunct="1">
              <a:lnSpc>
                <a:spcPct val="100000"/>
              </a:lnSpc>
              <a:spcBef>
                <a:spcPts val="0"/>
              </a:spcBef>
              <a:spcAft>
                <a:spcPts val="0"/>
              </a:spcAft>
              <a:buClr>
                <a:schemeClr val="accent1"/>
              </a:buClr>
              <a:buFont typeface="Symbol" panose="05050102010706020507" pitchFamily="18" charset="2"/>
              <a:buNone/>
              <a:defRPr sz="900" b="0" i="0" u="none" strike="noStrike" cap="none">
                <a:solidFill>
                  <a:schemeClr val="bg1"/>
                </a:solidFill>
                <a:latin typeface="+mn-lt"/>
                <a:ea typeface="Arial"/>
                <a:cs typeface="Arial"/>
                <a:sym typeface="Arial"/>
              </a:defRPr>
            </a:lvl2pPr>
            <a:lvl3pPr marL="685805" marR="0" lvl="2" indent="0" algn="l" rtl="0" eaLnBrk="1" hangingPunct="1">
              <a:lnSpc>
                <a:spcPct val="100000"/>
              </a:lnSpc>
              <a:spcBef>
                <a:spcPts val="0"/>
              </a:spcBef>
              <a:spcAft>
                <a:spcPts val="0"/>
              </a:spcAft>
              <a:buClr>
                <a:schemeClr val="accent4"/>
              </a:buClr>
              <a:buFont typeface="Courier New" panose="02070309020205020404" pitchFamily="49" charset="0"/>
              <a:buNone/>
              <a:defRPr sz="900" b="0" i="0" u="none" strike="noStrike" cap="none">
                <a:solidFill>
                  <a:schemeClr val="bg1"/>
                </a:solidFill>
                <a:latin typeface="+mn-lt"/>
                <a:ea typeface="Arial"/>
                <a:cs typeface="Arial"/>
                <a:sym typeface="Arial"/>
              </a:defRPr>
            </a:lvl3pPr>
            <a:lvl4pPr marL="1028708" marR="0" lvl="3" indent="0" algn="l" rtl="0" eaLnBrk="1" hangingPunct="1">
              <a:lnSpc>
                <a:spcPct val="100000"/>
              </a:lnSpc>
              <a:spcBef>
                <a:spcPts val="0"/>
              </a:spcBef>
              <a:spcAft>
                <a:spcPts val="0"/>
              </a:spcAft>
              <a:buClr>
                <a:schemeClr val="accent2"/>
              </a:buClr>
              <a:buFont typeface="Arial" panose="020B0604020202020204" pitchFamily="34" charset="0"/>
              <a:buNone/>
              <a:defRPr sz="900" b="0" i="0" u="none" strike="noStrike" cap="none">
                <a:solidFill>
                  <a:schemeClr val="bg1"/>
                </a:solidFill>
                <a:latin typeface="+mn-lt"/>
                <a:ea typeface="Arial"/>
                <a:cs typeface="Arial"/>
                <a:sym typeface="Arial"/>
              </a:defRPr>
            </a:lvl4pPr>
            <a:lvl5pPr marL="1371611" marR="0" lvl="4" indent="0" algn="l" rtl="0" eaLnBrk="1" hangingPunct="1">
              <a:lnSpc>
                <a:spcPct val="100000"/>
              </a:lnSpc>
              <a:spcBef>
                <a:spcPts val="0"/>
              </a:spcBef>
              <a:spcAft>
                <a:spcPts val="0"/>
              </a:spcAft>
              <a:buNone/>
              <a:defRPr sz="9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1" b="0" i="0" u="none" strike="noStrike" cap="none">
                <a:solidFill>
                  <a:srgbClr val="000000"/>
                </a:solidFill>
                <a:latin typeface="Arial"/>
                <a:ea typeface="Arial"/>
                <a:cs typeface="Arial"/>
                <a:sym typeface="Arial"/>
              </a:defRPr>
            </a:lvl9pPr>
          </a:lstStyle>
          <a:p>
            <a:endParaRPr lang="fr-FR" dirty="0" smtClean="0"/>
          </a:p>
          <a:p>
            <a:r>
              <a:rPr lang="fr-FR" dirty="0" smtClean="0"/>
              <a:t>Si le client accepte le projet alors il faudra sélectionner le choix 1 et cliquer cette fois-ci sur le bouton « </a:t>
            </a:r>
            <a:r>
              <a:rPr lang="fr-FR" b="1" dirty="0" smtClean="0"/>
              <a:t>ENREGISTRER</a:t>
            </a:r>
            <a:r>
              <a:rPr lang="fr-FR" dirty="0" smtClean="0"/>
              <a:t> » </a:t>
            </a:r>
          </a:p>
          <a:p>
            <a:endParaRPr lang="fr-FR" dirty="0"/>
          </a:p>
        </p:txBody>
      </p:sp>
      <p:sp>
        <p:nvSpPr>
          <p:cNvPr id="42" name="Ellipse 41">
            <a:extLst>
              <a:ext uri="{FF2B5EF4-FFF2-40B4-BE49-F238E27FC236}">
                <a16:creationId xmlns:a16="http://schemas.microsoft.com/office/drawing/2014/main" id="{0A2256C6-E9BD-443A-9834-2A6928546DEF}"/>
              </a:ext>
            </a:extLst>
          </p:cNvPr>
          <p:cNvSpPr/>
          <p:nvPr/>
        </p:nvSpPr>
        <p:spPr>
          <a:xfrm>
            <a:off x="4240955" y="6084168"/>
            <a:ext cx="224608" cy="224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21</a:t>
            </a:r>
            <a:endParaRPr lang="fr-FR" sz="1050" b="1" dirty="0"/>
          </a:p>
        </p:txBody>
      </p:sp>
      <p:sp>
        <p:nvSpPr>
          <p:cNvPr id="43" name="Ellipse 42">
            <a:extLst>
              <a:ext uri="{FF2B5EF4-FFF2-40B4-BE49-F238E27FC236}">
                <a16:creationId xmlns:a16="http://schemas.microsoft.com/office/drawing/2014/main" id="{0A2256C6-E9BD-443A-9834-2A6928546DEF}"/>
              </a:ext>
            </a:extLst>
          </p:cNvPr>
          <p:cNvSpPr/>
          <p:nvPr/>
        </p:nvSpPr>
        <p:spPr>
          <a:xfrm>
            <a:off x="5229200" y="6876256"/>
            <a:ext cx="224608" cy="224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050" b="1" dirty="0" smtClean="0"/>
              <a:t>22</a:t>
            </a:r>
            <a:endParaRPr lang="fr-FR" sz="1050" b="1" dirty="0"/>
          </a:p>
        </p:txBody>
      </p:sp>
    </p:spTree>
    <p:extLst>
      <p:ext uri="{BB962C8B-B14F-4D97-AF65-F5344CB8AC3E}">
        <p14:creationId xmlns:p14="http://schemas.microsoft.com/office/powerpoint/2010/main" val="32251946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a:xfrm>
            <a:off x="199038" y="1331640"/>
            <a:ext cx="1457996" cy="2321817"/>
          </a:xfrm>
        </p:spPr>
        <p:txBody>
          <a:bodyPr/>
          <a:lstStyle/>
          <a:p>
            <a:r>
              <a:rPr lang="fr-FR" dirty="0"/>
              <a:t>Le bouton « </a:t>
            </a:r>
            <a:r>
              <a:rPr lang="fr-FR" b="1" dirty="0"/>
              <a:t>ENREGISTRER ET PASSER EN MODE SUIVI</a:t>
            </a:r>
            <a:r>
              <a:rPr lang="fr-FR" dirty="0"/>
              <a:t> » sera ensuite de nouveau disponible et l’utilisateur pourra de nouveau cliquer dessus pour basculer le projet en statut « Suivi »</a:t>
            </a:r>
          </a:p>
          <a:p>
            <a:endParaRPr lang="fr-FR" dirty="0"/>
          </a:p>
        </p:txBody>
      </p:sp>
      <p:pic>
        <p:nvPicPr>
          <p:cNvPr id="11266" name="Picture 2" descr="image0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6739" y="942454"/>
            <a:ext cx="4828874" cy="362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Image 8" descr="image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839" y="4932040"/>
            <a:ext cx="4800161" cy="240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re 4"/>
          <p:cNvSpPr>
            <a:spLocks noGrp="1"/>
          </p:cNvSpPr>
          <p:nvPr>
            <p:ph type="title"/>
          </p:nvPr>
        </p:nvSpPr>
        <p:spPr>
          <a:xfrm>
            <a:off x="188640" y="795581"/>
            <a:ext cx="1458163" cy="300082"/>
          </a:xfrm>
        </p:spPr>
        <p:txBody>
          <a:bodyPr>
            <a:spAutoFit/>
          </a:bodyPr>
          <a:lstStyle/>
          <a:p>
            <a:r>
              <a:rPr lang="fr-FR" dirty="0" smtClean="0"/>
              <a:t>ETAPE 13</a:t>
            </a:r>
            <a:endParaRPr lang="fr-FR" dirty="0"/>
          </a:p>
        </p:txBody>
      </p:sp>
    </p:spTree>
    <p:extLst>
      <p:ext uri="{BB962C8B-B14F-4D97-AF65-F5344CB8AC3E}">
        <p14:creationId xmlns:p14="http://schemas.microsoft.com/office/powerpoint/2010/main" val="23336527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1162522"/>
      </p:ext>
    </p:extLst>
  </p:cSld>
  <p:clrMapOvr>
    <a:masterClrMapping/>
  </p:clrMapOvr>
  <p:timing>
    <p:tnLst>
      <p:par>
        <p:cTn id="1" dur="indefinite" restart="never" nodeType="tmRoot"/>
      </p:par>
    </p:tnLst>
  </p:timing>
</p:sld>
</file>

<file path=ppt/theme/theme1.xml><?xml version="1.0" encoding="utf-8"?>
<a:theme xmlns:a="http://schemas.openxmlformats.org/drawingml/2006/main" name="Groupe BPCE">
  <a:themeElements>
    <a:clrScheme name="BPCE">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485ACA7BC04914C90BD3D4EC56B2E29" ma:contentTypeVersion="4" ma:contentTypeDescription="Crée un document." ma:contentTypeScope="" ma:versionID="5a675f0aa73bf948bdad838a8a8a6325">
  <xsd:schema xmlns:xsd="http://www.w3.org/2001/XMLSchema" xmlns:xs="http://www.w3.org/2001/XMLSchema" xmlns:p="http://schemas.microsoft.com/office/2006/metadata/properties" xmlns:ns2="866a4b62-7a20-4712-a2ba-d2a57080ccd6" targetNamespace="http://schemas.microsoft.com/office/2006/metadata/properties" ma:root="true" ma:fieldsID="55334a93d788661c744ceeb2f9fc3dcf" ns2:_="">
    <xsd:import namespace="866a4b62-7a20-4712-a2ba-d2a57080ccd6"/>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6a4b62-7a20-4712-a2ba-d2a57080cc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8FA58F7E-A260-40C7-81C3-7A7F6C0178E4}">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866a4b62-7a20-4712-a2ba-d2a57080ccd6"/>
    <ds:schemaRef ds:uri="http://www.w3.org/XML/1998/namespace"/>
    <ds:schemaRef ds:uri="http://purl.org/dc/dcmitype/"/>
  </ds:schemaRefs>
</ds:datastoreItem>
</file>

<file path=customXml/itemProps2.xml><?xml version="1.0" encoding="utf-8"?>
<ds:datastoreItem xmlns:ds="http://schemas.openxmlformats.org/officeDocument/2006/customXml" ds:itemID="{A6B9E9D2-930E-4916-8198-E77BD93DBA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6a4b62-7a20-4712-a2ba-d2a57080cc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2604C07-4A79-42D9-9938-EC996DA30B98}">
  <ds:schemaRefs>
    <ds:schemaRef ds:uri="http://schemas.microsoft.com/sharepoint/v3/contenttype/forms"/>
  </ds:schemaRefs>
</ds:datastoreItem>
</file>

<file path=customXml/itemProps4.xml><?xml version="1.0" encoding="utf-8"?>
<ds:datastoreItem xmlns:ds="http://schemas.openxmlformats.org/officeDocument/2006/customXml" ds:itemID="{391E1158-A41C-432B-86BF-2F789382CC8F}">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blank</Template>
  <TotalTime>26328</TotalTime>
  <Words>4561</Words>
  <Application>Microsoft Office PowerPoint</Application>
  <PresentationFormat>Affichage à l'écran (4:3)</PresentationFormat>
  <Paragraphs>801</Paragraphs>
  <Slides>59</Slides>
  <Notes>8</Notes>
  <HiddenSlides>0</HiddenSlides>
  <MMClips>0</MMClips>
  <ScaleCrop>false</ScaleCrop>
  <HeadingPairs>
    <vt:vector size="8" baseType="variant">
      <vt:variant>
        <vt:lpstr>Polices utilisées</vt:lpstr>
      </vt:variant>
      <vt:variant>
        <vt:i4>12</vt:i4>
      </vt:variant>
      <vt:variant>
        <vt:lpstr>Thème</vt:lpstr>
      </vt:variant>
      <vt:variant>
        <vt:i4>1</vt:i4>
      </vt:variant>
      <vt:variant>
        <vt:lpstr>Serveurs OLE incorporés</vt:lpstr>
      </vt:variant>
      <vt:variant>
        <vt:i4>1</vt:i4>
      </vt:variant>
      <vt:variant>
        <vt:lpstr>Titres des diapositives</vt:lpstr>
      </vt:variant>
      <vt:variant>
        <vt:i4>59</vt:i4>
      </vt:variant>
    </vt:vector>
  </HeadingPairs>
  <TitlesOfParts>
    <vt:vector size="73" baseType="lpstr">
      <vt:lpstr>Wingdings</vt:lpstr>
      <vt:lpstr>Cabin</vt:lpstr>
      <vt:lpstr>Arial Black</vt:lpstr>
      <vt:lpstr>Verdana</vt:lpstr>
      <vt:lpstr>Cabin Condensed</vt:lpstr>
      <vt:lpstr>Times New Roman</vt:lpstr>
      <vt:lpstr>Cambria Math</vt:lpstr>
      <vt:lpstr>Arial</vt:lpstr>
      <vt:lpstr>Courier New</vt:lpstr>
      <vt:lpstr>Symbol</vt:lpstr>
      <vt:lpstr>Arial Narrow</vt:lpstr>
      <vt:lpstr>Calibri</vt:lpstr>
      <vt:lpstr>Groupe BPCE</vt:lpstr>
      <vt:lpstr>Acrobat Document</vt:lpstr>
      <vt:lpstr>Mode opératoire  Utilisation O2S </vt:lpstr>
      <vt:lpstr>Présentation PowerPoint</vt:lpstr>
      <vt:lpstr>LEXIQUE :</vt:lpstr>
      <vt:lpstr>parcours O2S Périmètre et étapes</vt:lpstr>
      <vt:lpstr>Parcours conseil 1/3</vt:lpstr>
      <vt:lpstr>Parcours conseil 2/3</vt:lpstr>
      <vt:lpstr>Parcours conseil 3/3</vt:lpstr>
      <vt:lpstr>Spécificité du parcours personne morale</vt:lpstr>
      <vt:lpstr>Focus étapes descriptifs détaillés</vt:lpstr>
      <vt:lpstr>Etape 1 : FOCUS SUR LA SAISIE DES AVOIRS DU CLIENT non agrégés automatiquement</vt:lpstr>
      <vt:lpstr>Etape 1 : FOCUS SUR LA SAISIE DES AVOIRS DU CLIENT non agrégés automatiquement</vt:lpstr>
      <vt:lpstr>Etape 1 : FOCUS SUR LA SAISIE DES AVOIRS DU CLIENT non agrégés automatiquement</vt:lpstr>
      <vt:lpstr>Etape 1 : FOCUS SUR LA SAISIE DES AVOIRS DU CLIENT non agrégés automatiquement</vt:lpstr>
      <vt:lpstr>Etape 5 : report du profil investisseur client dans o2S</vt:lpstr>
      <vt:lpstr>Etape 5 : report du profil investisseur client dans o2S</vt:lpstr>
      <vt:lpstr>Etapes 7 à 10 : La proposition de conseil </vt:lpstr>
      <vt:lpstr>Etapes 7 à 10 : La proposition de conseil</vt:lpstr>
      <vt:lpstr>Etapes 7 à 10 : La proposition de conseil</vt:lpstr>
      <vt:lpstr>Etapes 7 à 10 : La proposition de conseil</vt:lpstr>
      <vt:lpstr>Etapes 7 à 10 : La proposition de conseil</vt:lpstr>
      <vt:lpstr>Etapes 7 à 10 : La proposition de conseil</vt:lpstr>
      <vt:lpstr>Etapes 7 à 10 : La proposition de conseil</vt:lpstr>
      <vt:lpstr>Etape 11 à 13 : Editique et Archivage</vt:lpstr>
      <vt:lpstr>Etape 11 à 13 : Editique et Archivage</vt:lpstr>
      <vt:lpstr>Etape 14 : Gestion des alertes  nouveau compte et mouvement en attente</vt:lpstr>
      <vt:lpstr>Etape 14 : Gestion des mouvements en attente</vt:lpstr>
      <vt:lpstr>Etape 14 : Gestion des mouvements en attente</vt:lpstr>
      <vt:lpstr>Comparatif des contrats Paramétrage et procédure de complétude du conseil de niveau II (comptes Titres, Assurance Vie et Capitalisation) </vt:lpstr>
      <vt:lpstr>Complétude du conseil de niveau II – Comparaison des enveloppes</vt:lpstr>
      <vt:lpstr>Frais Ex-Ante Paramétrage et procédure </vt:lpstr>
      <vt:lpstr>Frais Ex-ante</vt:lpstr>
      <vt:lpstr>RPA (Revue périodique d’Adéquation)</vt:lpstr>
      <vt:lpstr>La Revue Périodique d’Adéquation</vt:lpstr>
      <vt:lpstr>La Revue Périodique d’Adéquation</vt:lpstr>
      <vt:lpstr>La Revue Périodique d’Adéquation</vt:lpstr>
      <vt:lpstr>La Revue Périodique d’Adéquation</vt:lpstr>
      <vt:lpstr>La Revue Périodique d’Adéquation</vt:lpstr>
      <vt:lpstr>La Revue Périodique d’Adéquation</vt:lpstr>
      <vt:lpstr>MoneyPitch Argumentaire et onboarding </vt:lpstr>
      <vt:lpstr>Argumentaire MoneyPitch</vt:lpstr>
      <vt:lpstr>Activation Moneypitch </vt:lpstr>
      <vt:lpstr>Suivi des connexions Moneypitch </vt:lpstr>
      <vt:lpstr>Annexes </vt:lpstr>
      <vt:lpstr>Etapes de A à Z</vt:lpstr>
      <vt:lpstr>ETAPE 1</vt:lpstr>
      <vt:lpstr>ETAPE 3</vt:lpstr>
      <vt:lpstr>ETAPE 5</vt:lpstr>
      <vt:lpstr>ETAPE 7</vt:lpstr>
      <vt:lpstr>ETAPE 9</vt:lpstr>
      <vt:lpstr>Présentation PowerPoint</vt:lpstr>
      <vt:lpstr>Etapes de A à Z</vt:lpstr>
      <vt:lpstr>ETAPE 1</vt:lpstr>
      <vt:lpstr>ETAPE 3</vt:lpstr>
      <vt:lpstr>ETAPE 5</vt:lpstr>
      <vt:lpstr>ETAPE 7</vt:lpstr>
      <vt:lpstr>ETAPE 9</vt:lpstr>
      <vt:lpstr>ETAPE 11</vt:lpstr>
      <vt:lpstr>ETAPE 13</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 opératoire  Utilisation O2S</dc:title>
  <dc:creator>MICHEL Thomas (EXT)</dc:creator>
  <cp:lastModifiedBy>GEA Marion</cp:lastModifiedBy>
  <cp:revision>378</cp:revision>
  <cp:lastPrinted>2020-05-22T07:42:55Z</cp:lastPrinted>
  <dcterms:created xsi:type="dcterms:W3CDTF">2019-09-04T15:46:35Z</dcterms:created>
  <dcterms:modified xsi:type="dcterms:W3CDTF">2020-06-22T12:39:18Z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0x010100F485ACA7BC04914C90BD3D4EC56B2E29</vt:lpwstr>
  </property>
</Properties>
</file>