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ags/tag4.xml" ContentType="application/vnd.openxmlformats-officedocument.presentationml.tags+xml"/>
  <Override PartName="/customXml/itemProps1.xml" ContentType="application/vnd.openxmlformats-officedocument.customXmlProperties+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Default Extension="fntdata" ContentType="application/x-fontdata"/>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slides/slide9.xml" ContentType="application/vnd.openxmlformats-officedocument.presentationml.slide+xml"/>
  <Override PartName="/ppt/viewProps.xml" ContentType="application/vnd.openxmlformats-officedocument.presentationml.viewProps+xml"/>
  <Default Extension="png" ContentType="image/png"/>
  <Default Extension="bin" ContentType="application/vnd.openxmlformats-officedocument.oleObject"/>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Override PartName="/customXml/itemProps2.xml" ContentType="application/vnd.openxmlformats-officedocument.customXmlProperties+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Default Extension="emf" ContentType="image/x-emf"/>
  <Default Extension="jpeg" ContentType="image/jpeg"/>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tags/tag3.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Default Extension="vml" ContentType="application/vnd.openxmlformats-officedocument.vmlDrawing"/>
  <Override PartName="/ppt/slideLayouts/slideLayout10.xml" ContentType="application/vnd.openxmlformats-officedocument.presentationml.slideLayout+xml"/>
  <Default Extension="jpg" ContentType="image/jpeg"/>
  <Override PartName="/ppt/slides/slide8.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Default Extension="rels" ContentType="application/vnd.openxmlformats-package.relationships+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tags/tag2.xml" ContentType="application/vnd.openxmlformats-officedocument.presentationml.tags+xml"/>
  <Override PartName="/ppt/slides/slide23.xml" ContentType="application/vnd.openxmlformats-officedocument.presentationml.slide+xml"/>
  <Override PartName="/ppt/slides/slide41.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s/slide7.xml" ContentType="application/vnd.openxmlformats-officedocument.presentationml.slide+xml"/>
  <Override PartName="/ppt/slideLayouts/slideLayout9.xml" ContentType="application/vnd.openxmlformats-officedocument.presentationml.slideLayout+xml"/>
  <Override PartName="/customXml/itemProps4.xml" ContentType="application/vnd.openxmlformats-officedocument.customXmlProperties+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 id="2147483699" r:id="rId2"/>
  </p:sldMasterIdLst>
  <p:notesMasterIdLst>
    <p:notesMasterId r:id="rId51"/>
  </p:notesMasterIdLst>
  <p:handoutMasterIdLst>
    <p:handoutMasterId r:id="rId52"/>
  </p:handoutMasterIdLst>
  <p:sldIdLst>
    <p:sldId id="459" r:id="rId3"/>
    <p:sldId id="457" r:id="rId4"/>
    <p:sldId id="465" r:id="rId5"/>
    <p:sldId id="463" r:id="rId6"/>
    <p:sldId id="462" r:id="rId7"/>
    <p:sldId id="458" r:id="rId8"/>
    <p:sldId id="394" r:id="rId9"/>
    <p:sldId id="453" r:id="rId10"/>
    <p:sldId id="375" r:id="rId11"/>
    <p:sldId id="396" r:id="rId12"/>
    <p:sldId id="397" r:id="rId13"/>
    <p:sldId id="398" r:id="rId14"/>
    <p:sldId id="399" r:id="rId15"/>
    <p:sldId id="401" r:id="rId16"/>
    <p:sldId id="402" r:id="rId17"/>
    <p:sldId id="403" r:id="rId18"/>
    <p:sldId id="404" r:id="rId19"/>
    <p:sldId id="405" r:id="rId20"/>
    <p:sldId id="406" r:id="rId21"/>
    <p:sldId id="407" r:id="rId22"/>
    <p:sldId id="408" r:id="rId23"/>
    <p:sldId id="409" r:id="rId24"/>
    <p:sldId id="410" r:id="rId25"/>
    <p:sldId id="411" r:id="rId26"/>
    <p:sldId id="412" r:id="rId27"/>
    <p:sldId id="426" r:id="rId28"/>
    <p:sldId id="427" r:id="rId29"/>
    <p:sldId id="428" r:id="rId30"/>
    <p:sldId id="429" r:id="rId31"/>
    <p:sldId id="430" r:id="rId32"/>
    <p:sldId id="431" r:id="rId33"/>
    <p:sldId id="433" r:id="rId34"/>
    <p:sldId id="432" r:id="rId35"/>
    <p:sldId id="434" r:id="rId36"/>
    <p:sldId id="438" r:id="rId37"/>
    <p:sldId id="441" r:id="rId38"/>
    <p:sldId id="442" r:id="rId39"/>
    <p:sldId id="456" r:id="rId40"/>
    <p:sldId id="443" r:id="rId41"/>
    <p:sldId id="464" r:id="rId42"/>
    <p:sldId id="444" r:id="rId43"/>
    <p:sldId id="445" r:id="rId44"/>
    <p:sldId id="446" r:id="rId45"/>
    <p:sldId id="447" r:id="rId46"/>
    <p:sldId id="449" r:id="rId47"/>
    <p:sldId id="450" r:id="rId48"/>
    <p:sldId id="451" r:id="rId49"/>
    <p:sldId id="452" r:id="rId50"/>
  </p:sldIdLst>
  <p:sldSz cx="9144000" cy="5143500" type="screen16x9"/>
  <p:notesSz cx="6797675" cy="9874250"/>
  <p:embeddedFontLst>
    <p:embeddedFont>
      <p:font typeface="Arial Narrow" panose="020B0606020202030204" pitchFamily="34" charset="0"/>
      <p:regular r:id="rId53"/>
      <p:bold r:id="rId54"/>
      <p:italic r:id="rId55"/>
      <p:boldItalic r:id="rId56"/>
    </p:embeddedFont>
    <p:embeddedFont>
      <p:font typeface="Cabin" panose="020B0604020202020204" charset="0"/>
      <p:regular r:id="rId57"/>
      <p:bold r:id="rId58"/>
      <p:italic r:id="rId59"/>
      <p:boldItalic r:id="rId60"/>
    </p:embeddedFont>
    <p:embeddedFont>
      <p:font typeface="Cambria Math" panose="02040503050406030204" pitchFamily="18" charset="0"/>
      <p:regular r:id="rId61"/>
    </p:embeddedFont>
    <p:embeddedFont>
      <p:font typeface="Cabin Condensed" panose="020B0604020202020204" charset="0"/>
      <p:regular r:id="rId62"/>
      <p:bold r:id="rId63"/>
    </p:embeddedFont>
    <p:embeddedFont>
      <p:font typeface="Aharoni" panose="02010803020104030203" pitchFamily="2" charset="-79"/>
      <p:bold r:id="rId64"/>
    </p:embeddedFont>
    <p:embeddedFont>
      <p:font typeface="Verdana" panose="020B0604030504040204" pitchFamily="34" charset="0"/>
      <p:regular r:id="rId65"/>
      <p:bold r:id="rId66"/>
      <p:italic r:id="rId67"/>
      <p:boldItalic r:id="rId68"/>
    </p:embeddedFont>
    <p:embeddedFont>
      <p:font typeface="Calibri" panose="020F0502020204030204" pitchFamily="34" charset="0"/>
      <p:regular r:id="rId69"/>
      <p:bold r:id="rId70"/>
      <p:italic r:id="rId71"/>
      <p:boldItalic r:id="rId7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3026" userDrawn="1">
          <p15:clr>
            <a:srgbClr val="A4A3A4"/>
          </p15:clr>
        </p15:guide>
        <p15:guide id="2" orient="horz" pos="169">
          <p15:clr>
            <a:srgbClr val="A4A3A4"/>
          </p15:clr>
        </p15:guide>
        <p15:guide id="3" pos="1610" userDrawn="1">
          <p15:clr>
            <a:srgbClr val="A4A3A4"/>
          </p15:clr>
        </p15:guide>
        <p15:guide id="4" pos="5647" userDrawn="1">
          <p15:clr>
            <a:srgbClr val="A4A3A4"/>
          </p15:clr>
        </p15:guide>
      </p15:sldGuideLst>
    </p:ext>
    <p:ext uri="{2D200454-40CA-4A62-9FC3-DE9A4176ACB9}">
      <p15:notesGuideLst xmlns:p15="http://schemas.microsoft.com/office/powerpoint/2012/main" xmlns="">
        <p15:guide id="1" orient="horz" pos="3109">
          <p15:clr>
            <a:srgbClr val="A4A3A4"/>
          </p15:clr>
        </p15:guide>
        <p15:guide id="2" pos="214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baraille" initials="R" lastIdx="8"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24A79"/>
    <a:srgbClr val="83517B"/>
    <a:srgbClr val="4D6995"/>
    <a:srgbClr val="CB3964"/>
    <a:srgbClr val="7197BA"/>
    <a:srgbClr val="6FA287"/>
    <a:srgbClr val="00838A"/>
    <a:srgbClr val="E51248"/>
    <a:srgbClr val="EAEAEA"/>
    <a:srgbClr val="99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F66A9B51-AE3E-4324-8CB2-79743BB350C3}">
  <a:tblStyle styleId="{F66A9B51-AE3E-4324-8CB2-79743BB350C3}"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7426" autoAdjust="0"/>
    <p:restoredTop sz="94689" autoAdjust="0"/>
  </p:normalViewPr>
  <p:slideViewPr>
    <p:cSldViewPr showGuides="1">
      <p:cViewPr varScale="1">
        <p:scale>
          <a:sx n="118" d="100"/>
          <a:sy n="118" d="100"/>
        </p:scale>
        <p:origin x="-259" y="-77"/>
      </p:cViewPr>
      <p:guideLst>
        <p:guide orient="horz" pos="3026"/>
        <p:guide orient="horz" pos="169"/>
        <p:guide pos="1610"/>
        <p:guide pos="5647"/>
      </p:guideLst>
    </p:cSldViewPr>
  </p:slideViewPr>
  <p:notesTextViewPr>
    <p:cViewPr>
      <p:scale>
        <a:sx n="1" d="1"/>
        <a:sy n="1" d="1"/>
      </p:scale>
      <p:origin x="0" y="0"/>
    </p:cViewPr>
  </p:notesTextViewPr>
  <p:sorterViewPr>
    <p:cViewPr>
      <p:scale>
        <a:sx n="100" d="100"/>
        <a:sy n="100" d="100"/>
      </p:scale>
      <p:origin x="0" y="0"/>
    </p:cViewPr>
  </p:sorterViewPr>
  <p:notesViewPr>
    <p:cSldViewPr showGuides="1">
      <p:cViewPr varScale="1">
        <p:scale>
          <a:sx n="80" d="100"/>
          <a:sy n="80" d="100"/>
        </p:scale>
        <p:origin x="-3960" y="-96"/>
      </p:cViewPr>
      <p:guideLst>
        <p:guide orient="horz" pos="3109"/>
        <p:guide pos="2142"/>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font" Target="fonts/font11.fntdata"/><Relationship Id="rId68" Type="http://schemas.openxmlformats.org/officeDocument/2006/relationships/font" Target="fonts/font16.fntdata"/><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font" Target="fonts/font1.fntdata"/><Relationship Id="rId58" Type="http://schemas.openxmlformats.org/officeDocument/2006/relationships/font" Target="fonts/font6.fntdata"/><Relationship Id="rId74" Type="http://schemas.openxmlformats.org/officeDocument/2006/relationships/presProps" Target="presProps.xml"/><Relationship Id="rId79" Type="http://schemas.openxmlformats.org/officeDocument/2006/relationships/customXml" Target="../customXml/item2.xml"/><Relationship Id="rId5" Type="http://schemas.openxmlformats.org/officeDocument/2006/relationships/slide" Target="slides/slide3.xml"/><Relationship Id="rId61" Type="http://schemas.openxmlformats.org/officeDocument/2006/relationships/font" Target="fonts/font9.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font" Target="fonts/font4.fntdata"/><Relationship Id="rId64" Type="http://schemas.openxmlformats.org/officeDocument/2006/relationships/font" Target="fonts/font12.fntdata"/><Relationship Id="rId69" Type="http://schemas.openxmlformats.org/officeDocument/2006/relationships/font" Target="fonts/font17.fntdata"/><Relationship Id="rId77"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notesMaster" Target="notesMasters/notesMaster1.xml"/><Relationship Id="rId72" Type="http://schemas.openxmlformats.org/officeDocument/2006/relationships/font" Target="fonts/font20.fntdata"/><Relationship Id="rId80" Type="http://schemas.openxmlformats.org/officeDocument/2006/relationships/customXml" Target="../customXml/item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7.fntdata"/><Relationship Id="rId67" Type="http://schemas.openxmlformats.org/officeDocument/2006/relationships/font" Target="fonts/font15.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font" Target="fonts/font2.fntdata"/><Relationship Id="rId62" Type="http://schemas.openxmlformats.org/officeDocument/2006/relationships/font" Target="fonts/font10.fntdata"/><Relationship Id="rId70" Type="http://schemas.openxmlformats.org/officeDocument/2006/relationships/font" Target="fonts/font18.fntdata"/><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font" Target="fonts/font5.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handoutMaster" Target="handoutMasters/handoutMaster1.xml"/><Relationship Id="rId60" Type="http://schemas.openxmlformats.org/officeDocument/2006/relationships/font" Target="fonts/font8.fntdata"/><Relationship Id="rId65" Type="http://schemas.openxmlformats.org/officeDocument/2006/relationships/font" Target="fonts/font13.fntdata"/><Relationship Id="rId73" Type="http://schemas.openxmlformats.org/officeDocument/2006/relationships/commentAuthors" Target="commentAuthors.xml"/><Relationship Id="rId78" Type="http://schemas.openxmlformats.org/officeDocument/2006/relationships/customXml" Target="../customXml/item1.xml"/><Relationship Id="rId81" Type="http://schemas.openxmlformats.org/officeDocument/2006/relationships/customXml" Target="../customXml/item4.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font" Target="fonts/font3.fntdata"/><Relationship Id="rId76"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font" Target="fonts/font19.fntdata"/><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font" Target="fonts/font14.fntdata"/></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 y="2"/>
            <a:ext cx="2946400" cy="493793"/>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2"/>
            <a:ext cx="2946400" cy="493793"/>
          </a:xfrm>
          <a:prstGeom prst="rect">
            <a:avLst/>
          </a:prstGeom>
        </p:spPr>
        <p:txBody>
          <a:bodyPr vert="horz" lIns="91440" tIns="45720" rIns="91440" bIns="45720" rtlCol="0"/>
          <a:lstStyle>
            <a:lvl1pPr algn="r">
              <a:defRPr sz="1200"/>
            </a:lvl1pPr>
          </a:lstStyle>
          <a:p>
            <a:fld id="{3E09BF49-B416-42CB-A995-ACF7698E0F44}" type="datetimeFigureOut">
              <a:rPr lang="fr-FR" smtClean="0"/>
              <a:t>03/07/2018</a:t>
            </a:fld>
            <a:endParaRPr lang="fr-FR"/>
          </a:p>
        </p:txBody>
      </p:sp>
      <p:sp>
        <p:nvSpPr>
          <p:cNvPr id="4" name="Espace réservé du pied de page 3"/>
          <p:cNvSpPr>
            <a:spLocks noGrp="1"/>
          </p:cNvSpPr>
          <p:nvPr>
            <p:ph type="ftr" sz="quarter" idx="2"/>
          </p:nvPr>
        </p:nvSpPr>
        <p:spPr>
          <a:xfrm>
            <a:off x="3" y="9378870"/>
            <a:ext cx="2946400" cy="493792"/>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378870"/>
            <a:ext cx="2946400" cy="493792"/>
          </a:xfrm>
          <a:prstGeom prst="rect">
            <a:avLst/>
          </a:prstGeom>
        </p:spPr>
        <p:txBody>
          <a:bodyPr vert="horz" lIns="91440" tIns="45720" rIns="91440" bIns="45720" rtlCol="0" anchor="b"/>
          <a:lstStyle>
            <a:lvl1pPr algn="r">
              <a:defRPr sz="1200"/>
            </a:lvl1pPr>
          </a:lstStyle>
          <a:p>
            <a:fld id="{F85DF07C-A234-44EB-A1F5-DC765AD2D6CB}" type="slidenum">
              <a:rPr lang="fr-FR" smtClean="0"/>
              <a:t>‹N°›</a:t>
            </a:fld>
            <a:endParaRPr lang="fr-FR"/>
          </a:p>
        </p:txBody>
      </p:sp>
    </p:spTree>
    <p:extLst>
      <p:ext uri="{BB962C8B-B14F-4D97-AF65-F5344CB8AC3E}">
        <p14:creationId xmlns:p14="http://schemas.microsoft.com/office/powerpoint/2010/main" val="687809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03188" y="738188"/>
            <a:ext cx="6591300" cy="37084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79779" y="4690270"/>
            <a:ext cx="5438139" cy="4443412"/>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97102164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Shape 71"/>
          <p:cNvSpPr>
            <a:spLocks noGrp="1" noRot="1" noChangeAspect="1"/>
          </p:cNvSpPr>
          <p:nvPr>
            <p:ph type="sldImg" idx="2"/>
          </p:nvPr>
        </p:nvSpPr>
        <p:spPr>
          <a:xfrm>
            <a:off x="103188" y="738188"/>
            <a:ext cx="6591300" cy="37084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2" name="Shape 72"/>
          <p:cNvSpPr txBox="1">
            <a:spLocks noGrp="1"/>
          </p:cNvSpPr>
          <p:nvPr>
            <p:ph type="body" idx="1"/>
          </p:nvPr>
        </p:nvSpPr>
        <p:spPr>
          <a:xfrm>
            <a:off x="679779" y="4690270"/>
            <a:ext cx="5438139" cy="4443412"/>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6866603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Shape 71"/>
          <p:cNvSpPr>
            <a:spLocks noGrp="1" noRot="1" noChangeAspect="1"/>
          </p:cNvSpPr>
          <p:nvPr>
            <p:ph type="sldImg" idx="2"/>
          </p:nvPr>
        </p:nvSpPr>
        <p:spPr>
          <a:xfrm>
            <a:off x="103188" y="738188"/>
            <a:ext cx="6591300" cy="37084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2" name="Shape 72"/>
          <p:cNvSpPr txBox="1">
            <a:spLocks noGrp="1"/>
          </p:cNvSpPr>
          <p:nvPr>
            <p:ph type="body" idx="1"/>
          </p:nvPr>
        </p:nvSpPr>
        <p:spPr>
          <a:xfrm>
            <a:off x="679779" y="4690270"/>
            <a:ext cx="5438139" cy="4443412"/>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7428780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Shape 71"/>
          <p:cNvSpPr>
            <a:spLocks noGrp="1" noRot="1" noChangeAspect="1"/>
          </p:cNvSpPr>
          <p:nvPr>
            <p:ph type="sldImg" idx="2"/>
          </p:nvPr>
        </p:nvSpPr>
        <p:spPr>
          <a:xfrm>
            <a:off x="103188" y="738188"/>
            <a:ext cx="6591300" cy="37084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2" name="Shape 72"/>
          <p:cNvSpPr txBox="1">
            <a:spLocks noGrp="1"/>
          </p:cNvSpPr>
          <p:nvPr>
            <p:ph type="body" idx="1"/>
          </p:nvPr>
        </p:nvSpPr>
        <p:spPr>
          <a:xfrm>
            <a:off x="679779" y="4690270"/>
            <a:ext cx="5438139" cy="4443412"/>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4287140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hyperlink" Target="https://www.youtube.com/user/GroupeBPCE" TargetMode="External"/><Relationship Id="rId3" Type="http://schemas.openxmlformats.org/officeDocument/2006/relationships/hyperlink" Target="https://twitter.com/GroupeBPCE" TargetMode="External"/><Relationship Id="rId7" Type="http://schemas.openxmlformats.org/officeDocument/2006/relationships/hyperlink" Target="http://www.groupebpce.fr/" TargetMode="External"/><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hyperlink" Target="http://instagram.com/groupebpce" TargetMode="External"/><Relationship Id="rId5" Type="http://schemas.openxmlformats.org/officeDocument/2006/relationships/hyperlink" Target="https://www.instagram.com/groupebpce/" TargetMode="External"/><Relationship Id="rId4" Type="http://schemas.openxmlformats.org/officeDocument/2006/relationships/hyperlink" Target="https://fr.linkedin.com/company/bpce" TargetMode="Externa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xml"/><Relationship Id="rId1" Type="http://schemas.openxmlformats.org/officeDocument/2006/relationships/vmlDrawing" Target="../drawings/vmlDrawing1.vml"/><Relationship Id="rId5" Type="http://schemas.openxmlformats.org/officeDocument/2006/relationships/image" Target="../media/image4.emf"/><Relationship Id="rId4" Type="http://schemas.openxmlformats.org/officeDocument/2006/relationships/oleObject" Target="../embeddings/oleObject1.bin"/></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Master" Target="../slideMasters/slideMaster2.xml"/><Relationship Id="rId7" Type="http://schemas.openxmlformats.org/officeDocument/2006/relationships/image" Target="../media/image8.jpeg"/><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image" Target="../media/image7.jpeg"/><Relationship Id="rId5" Type="http://schemas.openxmlformats.org/officeDocument/2006/relationships/image" Target="../media/image5.emf"/><Relationship Id="rId4" Type="http://schemas.openxmlformats.org/officeDocument/2006/relationships/oleObject" Target="../embeddings/oleObject3.bin"/></Relationships>
</file>

<file path=ppt/slideLayouts/_rels/slideLayout1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4.xml"/><Relationship Id="rId1" Type="http://schemas.openxmlformats.org/officeDocument/2006/relationships/vmlDrawing" Target="../drawings/vmlDrawing4.vml"/><Relationship Id="rId5" Type="http://schemas.openxmlformats.org/officeDocument/2006/relationships/image" Target="../media/image5.emf"/><Relationship Id="rId4" Type="http://schemas.openxmlformats.org/officeDocument/2006/relationships/oleObject" Target="../embeddings/oleObject4.bin"/></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5.xml"/><Relationship Id="rId1" Type="http://schemas.openxmlformats.org/officeDocument/2006/relationships/vmlDrawing" Target="../drawings/vmlDrawing5.vml"/><Relationship Id="rId5" Type="http://schemas.openxmlformats.org/officeDocument/2006/relationships/image" Target="../media/image4.emf"/><Relationship Id="rId4" Type="http://schemas.openxmlformats.org/officeDocument/2006/relationships/oleObject" Target="../embeddings/oleObject5.bin"/></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sp>
        <p:nvSpPr>
          <p:cNvPr id="13" name="Espace réservé pour une image  4"/>
          <p:cNvSpPr>
            <a:spLocks noGrp="1"/>
          </p:cNvSpPr>
          <p:nvPr>
            <p:ph type="pic" sz="quarter" idx="13"/>
          </p:nvPr>
        </p:nvSpPr>
        <p:spPr>
          <a:xfrm>
            <a:off x="0" y="-7665"/>
            <a:ext cx="6137783" cy="5155928"/>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accent1"/>
          </a:solidFill>
        </p:spPr>
        <p:txBody>
          <a:bodyPr/>
          <a:lstStyle/>
          <a:p>
            <a:r>
              <a:rPr lang="fr-FR"/>
              <a:t>Cliquez sur l'icône pour ajouter une image</a:t>
            </a:r>
            <a:endParaRPr lang="fr-FR" dirty="0"/>
          </a:p>
        </p:txBody>
      </p:sp>
      <p:sp>
        <p:nvSpPr>
          <p:cNvPr id="22" name="AutoShape 11"/>
          <p:cNvSpPr>
            <a:spLocks noChangeAspect="1" noChangeArrowheads="1" noTextEdit="1"/>
          </p:cNvSpPr>
          <p:nvPr userDrawn="1"/>
        </p:nvSpPr>
        <p:spPr bwMode="auto">
          <a:xfrm>
            <a:off x="291318" y="0"/>
            <a:ext cx="6625006" cy="51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 name="Shape 10"/>
          <p:cNvSpPr txBox="1">
            <a:spLocks noGrp="1"/>
          </p:cNvSpPr>
          <p:nvPr userDrawn="1">
            <p:ph type="ctrTitle"/>
          </p:nvPr>
        </p:nvSpPr>
        <p:spPr>
          <a:xfrm>
            <a:off x="291318" y="1902564"/>
            <a:ext cx="5827253" cy="1159799"/>
          </a:xfrm>
          <a:prstGeom prst="rect">
            <a:avLst/>
          </a:prstGeom>
        </p:spPr>
        <p:txBody>
          <a:bodyPr lIns="0" tIns="0" rIns="0" bIns="0" anchor="ctr" anchorCtr="0">
            <a:normAutofit/>
          </a:bodyPr>
          <a:lstStyle>
            <a:lvl1pPr lvl="0" algn="l">
              <a:lnSpc>
                <a:spcPct val="90000"/>
              </a:lnSpc>
              <a:spcBef>
                <a:spcPts val="0"/>
              </a:spcBef>
              <a:buClr>
                <a:srgbClr val="FFFFFF"/>
              </a:buClr>
              <a:buSzPct val="100000"/>
              <a:buFont typeface="Cabin Condensed"/>
              <a:defRPr sz="3600">
                <a:solidFill>
                  <a:schemeClr val="bg1"/>
                </a:solidFill>
                <a:effectLst>
                  <a:outerShdw blurRad="50800" dist="38100" dir="2700000" algn="tl" rotWithShape="0">
                    <a:prstClr val="black">
                      <a:alpha val="40000"/>
                    </a:prstClr>
                  </a:outerShdw>
                </a:effectLst>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7" name="Espace réservé du texte 52"/>
          <p:cNvSpPr>
            <a:spLocks noGrp="1"/>
          </p:cNvSpPr>
          <p:nvPr userDrawn="1">
            <p:ph type="body" sz="quarter" idx="10" hasCustomPrompt="1"/>
          </p:nvPr>
        </p:nvSpPr>
        <p:spPr>
          <a:xfrm>
            <a:off x="291318" y="4086328"/>
            <a:ext cx="624751" cy="302955"/>
          </a:xfrm>
          <a:prstGeom prst="roundRect">
            <a:avLst>
              <a:gd name="adj" fmla="val 50000"/>
            </a:avLst>
          </a:prstGeom>
          <a:solidFill>
            <a:schemeClr val="bg1"/>
          </a:solidFill>
          <a:ln>
            <a:noFill/>
          </a:ln>
        </p:spPr>
        <p:txBody>
          <a:bodyPr wrap="none" lIns="72000" tIns="0" rIns="72000" bIns="0" anchor="ctr" anchorCtr="0">
            <a:spAutoFit/>
          </a:bodyPr>
          <a:lstStyle>
            <a:lvl1pPr marL="0" indent="0">
              <a:buNone/>
              <a:defRPr sz="1400" b="0" cap="all" baseline="0">
                <a:solidFill>
                  <a:schemeClr val="accent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DATE</a:t>
            </a:r>
            <a:endParaRPr lang="fr-FR" dirty="0"/>
          </a:p>
        </p:txBody>
      </p:sp>
      <p:sp>
        <p:nvSpPr>
          <p:cNvPr id="6" name="Espace réservé du texte 52"/>
          <p:cNvSpPr>
            <a:spLocks noGrp="1"/>
          </p:cNvSpPr>
          <p:nvPr userDrawn="1">
            <p:ph type="body" sz="quarter" idx="11" hasCustomPrompt="1"/>
          </p:nvPr>
        </p:nvSpPr>
        <p:spPr>
          <a:xfrm>
            <a:off x="291318" y="3102518"/>
            <a:ext cx="5827253" cy="369332"/>
          </a:xfrm>
          <a:prstGeom prst="rect">
            <a:avLst/>
          </a:prstGeom>
          <a:noFill/>
          <a:ln>
            <a:noFill/>
          </a:ln>
        </p:spPr>
        <p:txBody>
          <a:bodyPr wrap="square" lIns="0" tIns="0" rIns="0" bIns="0" anchor="t" anchorCtr="0">
            <a:spAutoFit/>
          </a:bodyPr>
          <a:lstStyle>
            <a:lvl1pPr marL="0" indent="0" algn="l">
              <a:buNone/>
              <a:defRPr sz="2400" b="0" cap="none" baseline="0">
                <a:solidFill>
                  <a:schemeClr val="bg1"/>
                </a:solidFill>
                <a:effectLst>
                  <a:outerShdw blurRad="50800" dist="38100" dir="2700000" algn="tl" rotWithShape="0">
                    <a:prstClr val="black">
                      <a:alpha val="40000"/>
                    </a:prstClr>
                  </a:outerShdw>
                </a:effectLst>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Sous-titre</a:t>
            </a:r>
            <a:endParaRPr lang="fr-FR" dirty="0"/>
          </a:p>
        </p:txBody>
      </p:sp>
      <p:sp>
        <p:nvSpPr>
          <p:cNvPr id="12" name="Espace réservé du texte 52"/>
          <p:cNvSpPr>
            <a:spLocks noGrp="1"/>
          </p:cNvSpPr>
          <p:nvPr>
            <p:ph type="body" sz="quarter" idx="12" hasCustomPrompt="1"/>
          </p:nvPr>
        </p:nvSpPr>
        <p:spPr>
          <a:xfrm>
            <a:off x="6916324" y="159482"/>
            <a:ext cx="2016224" cy="324036"/>
          </a:xfrm>
        </p:spPr>
        <p:txBody>
          <a:bodyPr lIns="0" tIns="0" rIns="0" bIns="0" anchor="ctr" anchorCtr="0"/>
          <a:lstStyle>
            <a:lvl1pPr marL="0" indent="0" algn="r">
              <a:buNone/>
              <a:defRPr sz="1200" b="0">
                <a:solidFill>
                  <a:srgbClr val="83517B"/>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NOM DE L’EMETTEUR</a:t>
            </a:r>
          </a:p>
        </p:txBody>
      </p:sp>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56176" y="4479962"/>
            <a:ext cx="2945365" cy="580296"/>
          </a:xfrm>
          <a:prstGeom prst="rect">
            <a:avLst/>
          </a:prstGeom>
        </p:spPr>
      </p:pic>
    </p:spTree>
    <p:extLst>
      <p:ext uri="{BB962C8B-B14F-4D97-AF65-F5344CB8AC3E}">
        <p14:creationId xmlns:p14="http://schemas.microsoft.com/office/powerpoint/2010/main" val="3081998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re B">
    <p:spTree>
      <p:nvGrpSpPr>
        <p:cNvPr id="1" name="Shape 8"/>
        <p:cNvGrpSpPr/>
        <p:nvPr/>
      </p:nvGrpSpPr>
      <p:grpSpPr>
        <a:xfrm>
          <a:off x="0" y="0"/>
          <a:ext cx="0" cy="0"/>
          <a:chOff x="0" y="0"/>
          <a:chExt cx="0" cy="0"/>
        </a:xfrm>
      </p:grpSpPr>
      <p:sp>
        <p:nvSpPr>
          <p:cNvPr id="9" name="Espace réservé pour une image  4"/>
          <p:cNvSpPr>
            <a:spLocks noGrp="1"/>
          </p:cNvSpPr>
          <p:nvPr>
            <p:ph type="pic" sz="quarter" idx="13"/>
          </p:nvPr>
        </p:nvSpPr>
        <p:spPr>
          <a:xfrm>
            <a:off x="0" y="-7665"/>
            <a:ext cx="6137783" cy="5155928"/>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bg1">
              <a:lumMod val="95000"/>
            </a:schemeClr>
          </a:solidFill>
        </p:spPr>
        <p:txBody>
          <a:bodyPr/>
          <a:lstStyle/>
          <a:p>
            <a:r>
              <a:rPr lang="fr-FR"/>
              <a:t>Cliquez sur l'icône pour ajouter une image</a:t>
            </a:r>
            <a:endParaRPr lang="fr-FR" dirty="0"/>
          </a:p>
        </p:txBody>
      </p:sp>
      <p:sp>
        <p:nvSpPr>
          <p:cNvPr id="22" name="AutoShape 11"/>
          <p:cNvSpPr>
            <a:spLocks noChangeAspect="1" noChangeArrowheads="1" noTextEdit="1"/>
          </p:cNvSpPr>
          <p:nvPr userDrawn="1"/>
        </p:nvSpPr>
        <p:spPr bwMode="auto">
          <a:xfrm>
            <a:off x="291318" y="0"/>
            <a:ext cx="6625006" cy="51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 name="Shape 10"/>
          <p:cNvSpPr txBox="1">
            <a:spLocks noGrp="1"/>
          </p:cNvSpPr>
          <p:nvPr userDrawn="1">
            <p:ph type="ctrTitle"/>
          </p:nvPr>
        </p:nvSpPr>
        <p:spPr>
          <a:xfrm>
            <a:off x="291318" y="1347614"/>
            <a:ext cx="5827253" cy="1159799"/>
          </a:xfrm>
          <a:prstGeom prst="rect">
            <a:avLst/>
          </a:prstGeom>
        </p:spPr>
        <p:txBody>
          <a:bodyPr lIns="0" tIns="0" rIns="0" bIns="0" anchor="ctr" anchorCtr="0">
            <a:normAutofit/>
          </a:bodyPr>
          <a:lstStyle>
            <a:lvl1pPr lvl="0" algn="l">
              <a:lnSpc>
                <a:spcPct val="90000"/>
              </a:lnSpc>
              <a:spcBef>
                <a:spcPts val="0"/>
              </a:spcBef>
              <a:buClr>
                <a:srgbClr val="FFFFFF"/>
              </a:buClr>
              <a:buSzPct val="100000"/>
              <a:buFont typeface="Cabin Condensed"/>
              <a:defRPr sz="3600">
                <a:solidFill>
                  <a:schemeClr val="accent1"/>
                </a:solidFill>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7" name="Espace réservé du texte 52"/>
          <p:cNvSpPr>
            <a:spLocks noGrp="1"/>
          </p:cNvSpPr>
          <p:nvPr userDrawn="1">
            <p:ph type="body" sz="quarter" idx="10" hasCustomPrompt="1"/>
          </p:nvPr>
        </p:nvSpPr>
        <p:spPr>
          <a:xfrm>
            <a:off x="291318" y="4086328"/>
            <a:ext cx="624751" cy="302955"/>
          </a:xfrm>
          <a:prstGeom prst="roundRect">
            <a:avLst>
              <a:gd name="adj" fmla="val 50000"/>
            </a:avLst>
          </a:prstGeom>
          <a:solidFill>
            <a:schemeClr val="accent1"/>
          </a:solidFill>
          <a:ln>
            <a:noFill/>
          </a:ln>
        </p:spPr>
        <p:txBody>
          <a:bodyPr wrap="none" lIns="72000" tIns="0" rIns="72000" bIns="0" anchor="ctr" anchorCtr="0">
            <a:spAutoFit/>
          </a:bodyPr>
          <a:lstStyle>
            <a:lvl1pPr marL="0" indent="0">
              <a:buNone/>
              <a:defRPr sz="1400" b="0" cap="all" baseline="0">
                <a:solidFill>
                  <a:schemeClr val="bg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DATE</a:t>
            </a:r>
            <a:endParaRPr lang="fr-FR" dirty="0"/>
          </a:p>
        </p:txBody>
      </p:sp>
      <p:sp>
        <p:nvSpPr>
          <p:cNvPr id="6" name="Espace réservé du texte 52"/>
          <p:cNvSpPr>
            <a:spLocks noGrp="1"/>
          </p:cNvSpPr>
          <p:nvPr userDrawn="1">
            <p:ph type="body" sz="quarter" idx="11" hasCustomPrompt="1"/>
          </p:nvPr>
        </p:nvSpPr>
        <p:spPr>
          <a:xfrm>
            <a:off x="291318" y="2547568"/>
            <a:ext cx="5827253" cy="369332"/>
          </a:xfrm>
          <a:prstGeom prst="rect">
            <a:avLst/>
          </a:prstGeom>
          <a:noFill/>
          <a:ln>
            <a:noFill/>
          </a:ln>
        </p:spPr>
        <p:txBody>
          <a:bodyPr wrap="square" lIns="0" tIns="0" rIns="0" bIns="0" anchor="t" anchorCtr="0">
            <a:spAutoFit/>
          </a:bodyPr>
          <a:lstStyle>
            <a:lvl1pPr marL="0" indent="0" algn="l">
              <a:buNone/>
              <a:defRPr sz="2400" b="0" cap="none" baseline="0">
                <a:solidFill>
                  <a:schemeClr val="accent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Sous-titre</a:t>
            </a:r>
            <a:endParaRPr lang="fr-FR" dirty="0"/>
          </a:p>
        </p:txBody>
      </p:sp>
      <p:sp>
        <p:nvSpPr>
          <p:cNvPr id="12" name="Espace réservé du texte 52"/>
          <p:cNvSpPr>
            <a:spLocks noGrp="1"/>
          </p:cNvSpPr>
          <p:nvPr>
            <p:ph type="body" sz="quarter" idx="12" hasCustomPrompt="1"/>
          </p:nvPr>
        </p:nvSpPr>
        <p:spPr>
          <a:xfrm>
            <a:off x="6916324" y="159482"/>
            <a:ext cx="2016224" cy="324036"/>
          </a:xfrm>
        </p:spPr>
        <p:txBody>
          <a:bodyPr lIns="0" tIns="0" rIns="0" bIns="0" anchor="ctr" anchorCtr="0"/>
          <a:lstStyle>
            <a:lvl1pPr marL="0" indent="0" algn="r">
              <a:buNone/>
              <a:defRPr sz="1200" b="0">
                <a:solidFill>
                  <a:srgbClr val="83517B"/>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NOM DE L’EMETTEUR</a:t>
            </a:r>
          </a:p>
        </p:txBody>
      </p:sp>
      <p:pic>
        <p:nvPicPr>
          <p:cNvPr id="13" name="Imag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56176" y="4479962"/>
            <a:ext cx="2945365" cy="580296"/>
          </a:xfrm>
          <a:prstGeom prst="rect">
            <a:avLst/>
          </a:prstGeom>
        </p:spPr>
      </p:pic>
    </p:spTree>
    <p:extLst>
      <p:ext uri="{BB962C8B-B14F-4D97-AF65-F5344CB8AC3E}">
        <p14:creationId xmlns:p14="http://schemas.microsoft.com/office/powerpoint/2010/main" val="13357386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Titre C">
    <p:spTree>
      <p:nvGrpSpPr>
        <p:cNvPr id="1" name="Shape 8"/>
        <p:cNvGrpSpPr/>
        <p:nvPr/>
      </p:nvGrpSpPr>
      <p:grpSpPr>
        <a:xfrm>
          <a:off x="0" y="0"/>
          <a:ext cx="0" cy="0"/>
          <a:chOff x="0" y="0"/>
          <a:chExt cx="0" cy="0"/>
        </a:xfrm>
      </p:grpSpPr>
      <p:sp>
        <p:nvSpPr>
          <p:cNvPr id="9" name="Espace réservé pour une image  4"/>
          <p:cNvSpPr>
            <a:spLocks noGrp="1"/>
          </p:cNvSpPr>
          <p:nvPr>
            <p:ph type="pic" sz="quarter" idx="13"/>
          </p:nvPr>
        </p:nvSpPr>
        <p:spPr>
          <a:xfrm>
            <a:off x="0" y="-7665"/>
            <a:ext cx="6137783" cy="5155928"/>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bg1">
              <a:lumMod val="95000"/>
            </a:schemeClr>
          </a:solidFill>
        </p:spPr>
        <p:txBody>
          <a:bodyPr/>
          <a:lstStyle/>
          <a:p>
            <a:r>
              <a:rPr lang="fr-FR"/>
              <a:t>Cliquez sur l'icône pour ajouter une image</a:t>
            </a:r>
            <a:endParaRPr lang="fr-FR" dirty="0"/>
          </a:p>
        </p:txBody>
      </p:sp>
      <p:sp>
        <p:nvSpPr>
          <p:cNvPr id="22" name="AutoShape 11"/>
          <p:cNvSpPr>
            <a:spLocks noChangeAspect="1" noChangeArrowheads="1" noTextEdit="1"/>
          </p:cNvSpPr>
          <p:nvPr userDrawn="1"/>
        </p:nvSpPr>
        <p:spPr bwMode="auto">
          <a:xfrm>
            <a:off x="291318" y="0"/>
            <a:ext cx="6625006" cy="51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 name="Shape 10"/>
          <p:cNvSpPr txBox="1">
            <a:spLocks noGrp="1"/>
          </p:cNvSpPr>
          <p:nvPr userDrawn="1">
            <p:ph type="ctrTitle"/>
          </p:nvPr>
        </p:nvSpPr>
        <p:spPr>
          <a:xfrm>
            <a:off x="291318" y="1347614"/>
            <a:ext cx="5827253" cy="1159799"/>
          </a:xfrm>
          <a:prstGeom prst="rect">
            <a:avLst/>
          </a:prstGeom>
        </p:spPr>
        <p:txBody>
          <a:bodyPr lIns="0" tIns="0" rIns="0" bIns="0" anchor="ctr" anchorCtr="0">
            <a:normAutofit/>
          </a:bodyPr>
          <a:lstStyle>
            <a:lvl1pPr lvl="0" algn="l">
              <a:lnSpc>
                <a:spcPct val="90000"/>
              </a:lnSpc>
              <a:spcBef>
                <a:spcPts val="0"/>
              </a:spcBef>
              <a:buClr>
                <a:srgbClr val="FFFFFF"/>
              </a:buClr>
              <a:buSzPct val="100000"/>
              <a:buFont typeface="Cabin Condensed"/>
              <a:defRPr sz="3600">
                <a:solidFill>
                  <a:schemeClr val="accent1"/>
                </a:solidFill>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7" name="Espace réservé du texte 52"/>
          <p:cNvSpPr>
            <a:spLocks noGrp="1"/>
          </p:cNvSpPr>
          <p:nvPr userDrawn="1">
            <p:ph type="body" sz="quarter" idx="10" hasCustomPrompt="1"/>
          </p:nvPr>
        </p:nvSpPr>
        <p:spPr>
          <a:xfrm>
            <a:off x="291318" y="4086328"/>
            <a:ext cx="624751" cy="302955"/>
          </a:xfrm>
          <a:prstGeom prst="roundRect">
            <a:avLst>
              <a:gd name="adj" fmla="val 50000"/>
            </a:avLst>
          </a:prstGeom>
          <a:solidFill>
            <a:schemeClr val="bg1"/>
          </a:solidFill>
          <a:ln>
            <a:noFill/>
          </a:ln>
        </p:spPr>
        <p:txBody>
          <a:bodyPr wrap="none" lIns="72000" tIns="0" rIns="72000" bIns="0" anchor="ctr" anchorCtr="0">
            <a:spAutoFit/>
          </a:bodyPr>
          <a:lstStyle>
            <a:lvl1pPr marL="0" indent="0">
              <a:buNone/>
              <a:defRPr sz="1400" b="0" cap="all" baseline="0">
                <a:solidFill>
                  <a:schemeClr val="accent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DATE</a:t>
            </a:r>
            <a:endParaRPr lang="fr-FR" dirty="0"/>
          </a:p>
        </p:txBody>
      </p:sp>
      <p:sp>
        <p:nvSpPr>
          <p:cNvPr id="6" name="Espace réservé du texte 52"/>
          <p:cNvSpPr>
            <a:spLocks noGrp="1"/>
          </p:cNvSpPr>
          <p:nvPr userDrawn="1">
            <p:ph type="body" sz="quarter" idx="11" hasCustomPrompt="1"/>
          </p:nvPr>
        </p:nvSpPr>
        <p:spPr>
          <a:xfrm>
            <a:off x="291318" y="2547568"/>
            <a:ext cx="5827253" cy="369332"/>
          </a:xfrm>
          <a:prstGeom prst="rect">
            <a:avLst/>
          </a:prstGeom>
          <a:noFill/>
          <a:ln>
            <a:noFill/>
          </a:ln>
        </p:spPr>
        <p:txBody>
          <a:bodyPr wrap="square" lIns="0" tIns="0" rIns="0" bIns="0" anchor="t" anchorCtr="0">
            <a:spAutoFit/>
          </a:bodyPr>
          <a:lstStyle>
            <a:lvl1pPr marL="0" indent="0" algn="l">
              <a:buNone/>
              <a:defRPr sz="2400" b="0" cap="none" baseline="0">
                <a:solidFill>
                  <a:schemeClr val="accent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Sous-titre</a:t>
            </a:r>
            <a:endParaRPr lang="fr-FR" dirty="0"/>
          </a:p>
        </p:txBody>
      </p:sp>
      <p:sp>
        <p:nvSpPr>
          <p:cNvPr id="12" name="Espace réservé du texte 52"/>
          <p:cNvSpPr>
            <a:spLocks noGrp="1"/>
          </p:cNvSpPr>
          <p:nvPr>
            <p:ph type="body" sz="quarter" idx="12" hasCustomPrompt="1"/>
          </p:nvPr>
        </p:nvSpPr>
        <p:spPr>
          <a:xfrm>
            <a:off x="6916324" y="159482"/>
            <a:ext cx="2016224" cy="324036"/>
          </a:xfrm>
        </p:spPr>
        <p:txBody>
          <a:bodyPr lIns="0" tIns="0" rIns="0" bIns="0" anchor="ctr" anchorCtr="0"/>
          <a:lstStyle>
            <a:lvl1pPr marL="0" indent="0" algn="r">
              <a:buNone/>
              <a:defRPr sz="1200" b="0">
                <a:solidFill>
                  <a:srgbClr val="83517B"/>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NOM DE L’EMETTEUR</a:t>
            </a:r>
          </a:p>
        </p:txBody>
      </p:sp>
      <p:pic>
        <p:nvPicPr>
          <p:cNvPr id="13" name="Imag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56176" y="4479962"/>
            <a:ext cx="2945365" cy="580296"/>
          </a:xfrm>
          <a:prstGeom prst="rect">
            <a:avLst/>
          </a:prstGeom>
        </p:spPr>
      </p:pic>
    </p:spTree>
    <p:extLst>
      <p:ext uri="{BB962C8B-B14F-4D97-AF65-F5344CB8AC3E}">
        <p14:creationId xmlns:p14="http://schemas.microsoft.com/office/powerpoint/2010/main" val="14466811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5" name="Shape 24"/>
          <p:cNvSpPr/>
          <p:nvPr userDrawn="1"/>
        </p:nvSpPr>
        <p:spPr>
          <a:xfrm>
            <a:off x="2323500" y="764746"/>
            <a:ext cx="190200" cy="190200"/>
          </a:xfrm>
          <a:prstGeom prst="ellipse">
            <a:avLst/>
          </a:prstGeom>
          <a:solidFill>
            <a:schemeClr val="bg1"/>
          </a:solidFill>
          <a:ln w="28575" cap="flat" cmpd="sng">
            <a:solidFill>
              <a:schemeClr val="bg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6" name="Espace réservé du texte 52"/>
          <p:cNvSpPr txBox="1">
            <a:spLocks/>
          </p:cNvSpPr>
          <p:nvPr userDrawn="1"/>
        </p:nvSpPr>
        <p:spPr>
          <a:xfrm>
            <a:off x="251520" y="253130"/>
            <a:ext cx="909093" cy="259675"/>
          </a:xfrm>
          <a:prstGeom prst="roundRect">
            <a:avLst>
              <a:gd name="adj" fmla="val 50000"/>
            </a:avLst>
          </a:prstGeom>
          <a:solidFill>
            <a:schemeClr val="bg1"/>
          </a:solidFill>
          <a:ln>
            <a:solidFill>
              <a:schemeClr val="accent1"/>
            </a:solidFill>
          </a:ln>
        </p:spPr>
        <p:txBody>
          <a:bodyPr vert="horz" wrap="none" lIns="72000" tIns="0" rIns="72000" bIns="0" rtlCol="0" anchor="ctr" anchorCtr="0">
            <a:sp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chemeClr val="accent6"/>
              </a:buClr>
              <a:buFont typeface="Cambria Math" panose="02040503050406030204" pitchFamily="18" charset="0"/>
              <a:buNone/>
              <a:defRPr sz="1200" b="0" i="0" u="none" strike="noStrike" cap="all" baseline="0">
                <a:solidFill>
                  <a:schemeClr val="bg1"/>
                </a:solidFill>
                <a:latin typeface="Arial Narrow" panose="020B0606020202030204" pitchFamily="34" charset="0"/>
                <a:ea typeface="Arial"/>
                <a:cs typeface="Arial"/>
                <a:sym typeface="Arial"/>
              </a:defRPr>
            </a:lvl1pPr>
            <a:lvl2pPr marL="457200" marR="0" lvl="1" indent="0" algn="l" rtl="0">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a:lnSpc>
                <a:spcPct val="100000"/>
              </a:lnSpc>
              <a:spcBef>
                <a:spcPts val="0"/>
              </a:spcBef>
              <a:spcAft>
                <a:spcPts val="0"/>
              </a:spcAft>
              <a:buClr>
                <a:schemeClr val="accent4"/>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fr-FR" dirty="0">
                <a:solidFill>
                  <a:schemeClr val="accent1"/>
                </a:solidFill>
              </a:rPr>
              <a:t>sommaire</a:t>
            </a:r>
          </a:p>
        </p:txBody>
      </p:sp>
      <p:sp>
        <p:nvSpPr>
          <p:cNvPr id="27" name="Espace réservé du texte 2"/>
          <p:cNvSpPr>
            <a:spLocks noGrp="1"/>
          </p:cNvSpPr>
          <p:nvPr>
            <p:ph type="body" sz="quarter" idx="11"/>
          </p:nvPr>
        </p:nvSpPr>
        <p:spPr>
          <a:xfrm>
            <a:off x="2837382" y="411645"/>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sp>
        <p:nvSpPr>
          <p:cNvPr id="29" name="Espace réservé du texte 2"/>
          <p:cNvSpPr>
            <a:spLocks noGrp="1"/>
          </p:cNvSpPr>
          <p:nvPr>
            <p:ph type="body" sz="quarter" idx="13"/>
          </p:nvPr>
        </p:nvSpPr>
        <p:spPr>
          <a:xfrm>
            <a:off x="2837382" y="1138913"/>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sp>
        <p:nvSpPr>
          <p:cNvPr id="31" name="Espace réservé du texte 2"/>
          <p:cNvSpPr>
            <a:spLocks noGrp="1"/>
          </p:cNvSpPr>
          <p:nvPr>
            <p:ph type="body" sz="quarter" idx="15"/>
          </p:nvPr>
        </p:nvSpPr>
        <p:spPr>
          <a:xfrm>
            <a:off x="2837382" y="1866181"/>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sp>
        <p:nvSpPr>
          <p:cNvPr id="33" name="Espace réservé du texte 2"/>
          <p:cNvSpPr>
            <a:spLocks noGrp="1"/>
          </p:cNvSpPr>
          <p:nvPr>
            <p:ph type="body" sz="quarter" idx="17"/>
          </p:nvPr>
        </p:nvSpPr>
        <p:spPr>
          <a:xfrm>
            <a:off x="2837382" y="2593449"/>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sp>
        <p:nvSpPr>
          <p:cNvPr id="35" name="Espace réservé du texte 2"/>
          <p:cNvSpPr>
            <a:spLocks noGrp="1"/>
          </p:cNvSpPr>
          <p:nvPr>
            <p:ph type="body" sz="quarter" idx="19"/>
          </p:nvPr>
        </p:nvSpPr>
        <p:spPr>
          <a:xfrm>
            <a:off x="2837382" y="3320717"/>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sp>
        <p:nvSpPr>
          <p:cNvPr id="37" name="Espace réservé du texte 2"/>
          <p:cNvSpPr>
            <a:spLocks noGrp="1"/>
          </p:cNvSpPr>
          <p:nvPr>
            <p:ph type="body" sz="quarter" idx="21"/>
          </p:nvPr>
        </p:nvSpPr>
        <p:spPr>
          <a:xfrm>
            <a:off x="2837382" y="4047985"/>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cxnSp>
        <p:nvCxnSpPr>
          <p:cNvPr id="18" name="Shape 23"/>
          <p:cNvCxnSpPr/>
          <p:nvPr userDrawn="1"/>
        </p:nvCxnSpPr>
        <p:spPr>
          <a:xfrm>
            <a:off x="2418600" y="-7925"/>
            <a:ext cx="0" cy="4883931"/>
          </a:xfrm>
          <a:prstGeom prst="straightConnector1">
            <a:avLst/>
          </a:prstGeom>
          <a:noFill/>
          <a:ln w="6350" cap="flat" cmpd="sng">
            <a:solidFill>
              <a:srgbClr val="999FA9"/>
            </a:solidFill>
            <a:prstDash val="solid"/>
            <a:round/>
            <a:headEnd type="none" w="lg" len="lg"/>
            <a:tailEnd type="none" w="lg" len="lg"/>
          </a:ln>
        </p:spPr>
      </p:cxnSp>
      <p:sp>
        <p:nvSpPr>
          <p:cNvPr id="26" name="Espace réservé du texte 52"/>
          <p:cNvSpPr>
            <a:spLocks noGrp="1"/>
          </p:cNvSpPr>
          <p:nvPr>
            <p:ph type="body" sz="quarter" idx="10" hasCustomPrompt="1"/>
          </p:nvPr>
        </p:nvSpPr>
        <p:spPr>
          <a:xfrm>
            <a:off x="2127164" y="411574"/>
            <a:ext cx="576000" cy="576000"/>
          </a:xfrm>
          <a:prstGeom prst="ellipse">
            <a:avLst/>
          </a:prstGeom>
          <a:solidFill>
            <a:schemeClr val="accent1"/>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1</a:t>
            </a:r>
          </a:p>
        </p:txBody>
      </p:sp>
      <p:sp>
        <p:nvSpPr>
          <p:cNvPr id="28" name="Espace réservé du texte 52"/>
          <p:cNvSpPr>
            <a:spLocks noGrp="1"/>
          </p:cNvSpPr>
          <p:nvPr>
            <p:ph type="body" sz="quarter" idx="12" hasCustomPrompt="1"/>
          </p:nvPr>
        </p:nvSpPr>
        <p:spPr>
          <a:xfrm>
            <a:off x="2127164" y="1138842"/>
            <a:ext cx="576000" cy="576000"/>
          </a:xfrm>
          <a:prstGeom prst="ellipse">
            <a:avLst/>
          </a:prstGeom>
          <a:solidFill>
            <a:schemeClr val="accent4"/>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2</a:t>
            </a:r>
            <a:endParaRPr lang="fr-FR" dirty="0"/>
          </a:p>
        </p:txBody>
      </p:sp>
      <p:sp>
        <p:nvSpPr>
          <p:cNvPr id="30" name="Espace réservé du texte 52"/>
          <p:cNvSpPr>
            <a:spLocks noGrp="1"/>
          </p:cNvSpPr>
          <p:nvPr>
            <p:ph type="body" sz="quarter" idx="14" hasCustomPrompt="1"/>
          </p:nvPr>
        </p:nvSpPr>
        <p:spPr>
          <a:xfrm>
            <a:off x="2127164" y="1866110"/>
            <a:ext cx="576000" cy="576000"/>
          </a:xfrm>
          <a:prstGeom prst="ellipse">
            <a:avLst/>
          </a:prstGeom>
          <a:solidFill>
            <a:schemeClr val="accent5"/>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3</a:t>
            </a:r>
            <a:endParaRPr lang="fr-FR" dirty="0"/>
          </a:p>
        </p:txBody>
      </p:sp>
      <p:sp>
        <p:nvSpPr>
          <p:cNvPr id="32" name="Espace réservé du texte 52"/>
          <p:cNvSpPr>
            <a:spLocks noGrp="1"/>
          </p:cNvSpPr>
          <p:nvPr>
            <p:ph type="body" sz="quarter" idx="16" hasCustomPrompt="1"/>
          </p:nvPr>
        </p:nvSpPr>
        <p:spPr>
          <a:xfrm>
            <a:off x="2127164" y="2593378"/>
            <a:ext cx="576000" cy="576000"/>
          </a:xfrm>
          <a:prstGeom prst="ellipse">
            <a:avLst/>
          </a:prstGeom>
          <a:solidFill>
            <a:schemeClr val="accent6"/>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4</a:t>
            </a:r>
            <a:endParaRPr lang="fr-FR" dirty="0"/>
          </a:p>
        </p:txBody>
      </p:sp>
      <p:sp>
        <p:nvSpPr>
          <p:cNvPr id="34" name="Espace réservé du texte 52"/>
          <p:cNvSpPr>
            <a:spLocks noGrp="1"/>
          </p:cNvSpPr>
          <p:nvPr>
            <p:ph type="body" sz="quarter" idx="18" hasCustomPrompt="1"/>
          </p:nvPr>
        </p:nvSpPr>
        <p:spPr>
          <a:xfrm>
            <a:off x="2127164" y="3320646"/>
            <a:ext cx="576000" cy="576000"/>
          </a:xfrm>
          <a:prstGeom prst="ellipse">
            <a:avLst/>
          </a:prstGeom>
          <a:solidFill>
            <a:schemeClr val="accent3"/>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5</a:t>
            </a:r>
            <a:endParaRPr lang="fr-FR" dirty="0"/>
          </a:p>
        </p:txBody>
      </p:sp>
      <p:sp>
        <p:nvSpPr>
          <p:cNvPr id="36" name="Espace réservé du texte 52"/>
          <p:cNvSpPr>
            <a:spLocks noGrp="1"/>
          </p:cNvSpPr>
          <p:nvPr>
            <p:ph type="body" sz="quarter" idx="20" hasCustomPrompt="1"/>
          </p:nvPr>
        </p:nvSpPr>
        <p:spPr>
          <a:xfrm>
            <a:off x="2127164" y="4047914"/>
            <a:ext cx="576000" cy="576000"/>
          </a:xfrm>
          <a:prstGeom prst="ellipse">
            <a:avLst/>
          </a:prstGeom>
          <a:solidFill>
            <a:schemeClr val="accent2"/>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6</a:t>
            </a:r>
            <a:endParaRPr lang="fr-FR" dirty="0"/>
          </a:p>
        </p:txBody>
      </p:sp>
    </p:spTree>
    <p:extLst>
      <p:ext uri="{BB962C8B-B14F-4D97-AF65-F5344CB8AC3E}">
        <p14:creationId xmlns:p14="http://schemas.microsoft.com/office/powerpoint/2010/main" val="13702438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 colonn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4"/>
            <a:ext cx="1944216" cy="1155851"/>
          </a:xfrm>
        </p:spPr>
        <p:txBody>
          <a:bodyPr/>
          <a:lstStyle>
            <a:lvl1pPr>
              <a:lnSpc>
                <a:spcPct val="90000"/>
              </a:lnSpc>
              <a:defRPr/>
            </a:lvl1pPr>
          </a:lstStyle>
          <a:p>
            <a:r>
              <a:rPr lang="fr-FR"/>
              <a:t>Modifiez le style du titre</a:t>
            </a:r>
            <a:endParaRPr lang="fr-FR" dirty="0"/>
          </a:p>
        </p:txBody>
      </p:sp>
      <p:sp>
        <p:nvSpPr>
          <p:cNvPr id="4" name="Espace réservé du texte 12"/>
          <p:cNvSpPr>
            <a:spLocks noGrp="1"/>
          </p:cNvSpPr>
          <p:nvPr>
            <p:ph idx="1"/>
          </p:nvPr>
        </p:nvSpPr>
        <p:spPr>
          <a:xfrm>
            <a:off x="2627784" y="411510"/>
            <a:ext cx="6336704" cy="4212307"/>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6" name="Espace réservé du texte 52"/>
          <p:cNvSpPr>
            <a:spLocks noGrp="1"/>
          </p:cNvSpPr>
          <p:nvPr>
            <p:ph type="body" sz="quarter" idx="12" hasCustomPrompt="1"/>
          </p:nvPr>
        </p:nvSpPr>
        <p:spPr>
          <a:xfrm>
            <a:off x="251520" y="1697776"/>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2993999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colonnes">
    <p:spTree>
      <p:nvGrpSpPr>
        <p:cNvPr id="1" name=""/>
        <p:cNvGrpSpPr/>
        <p:nvPr/>
      </p:nvGrpSpPr>
      <p:grpSpPr>
        <a:xfrm>
          <a:off x="0" y="0"/>
          <a:ext cx="0" cy="0"/>
          <a:chOff x="0" y="0"/>
          <a:chExt cx="0" cy="0"/>
        </a:xfrm>
      </p:grpSpPr>
      <p:sp>
        <p:nvSpPr>
          <p:cNvPr id="4" name="Espace réservé du texte 12"/>
          <p:cNvSpPr>
            <a:spLocks noGrp="1"/>
          </p:cNvSpPr>
          <p:nvPr>
            <p:ph idx="1"/>
          </p:nvPr>
        </p:nvSpPr>
        <p:spPr>
          <a:xfrm>
            <a:off x="2627784" y="483518"/>
            <a:ext cx="3060000" cy="4284476"/>
          </a:xfrm>
          <a:prstGeom prst="rect">
            <a:avLst/>
          </a:prstGeom>
        </p:spPr>
        <p:txBody>
          <a:bodyPr vert="horz" lIns="0" tIns="0" rIns="0" bIns="0" rtlCol="0">
            <a:normAutofit/>
          </a:bodyPr>
          <a:lstStyle>
            <a:lvl1pPr marL="179388" indent="-179388">
              <a:defRPr sz="1600"/>
            </a:lvl1pPr>
            <a:lvl2pPr>
              <a:defRPr sz="1400"/>
            </a:lvl2pPr>
            <a:lvl3pPr>
              <a:defRPr sz="1200"/>
            </a:lvl3pPr>
            <a:lvl4pPr>
              <a:defRPr sz="110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7" name="Espace réservé du texte 12"/>
          <p:cNvSpPr>
            <a:spLocks noGrp="1"/>
          </p:cNvSpPr>
          <p:nvPr>
            <p:ph idx="15"/>
          </p:nvPr>
        </p:nvSpPr>
        <p:spPr>
          <a:xfrm>
            <a:off x="5868484" y="483518"/>
            <a:ext cx="3060000" cy="4284476"/>
          </a:xfrm>
          <a:prstGeom prst="rect">
            <a:avLst/>
          </a:prstGeom>
        </p:spPr>
        <p:txBody>
          <a:bodyPr vert="horz" lIns="0" tIns="0" rIns="0" bIns="0" rtlCol="0">
            <a:normAutofit/>
          </a:bodyPr>
          <a:lstStyle>
            <a:lvl1pPr marL="179388" indent="-179388">
              <a:defRPr sz="1600"/>
            </a:lvl1pPr>
            <a:lvl2pPr>
              <a:defRPr sz="1400"/>
            </a:lvl2pPr>
            <a:lvl3pPr>
              <a:defRPr sz="1200"/>
            </a:lvl3pPr>
            <a:lvl4pPr>
              <a:defRPr sz="110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8" name="Titre 1"/>
          <p:cNvSpPr>
            <a:spLocks noGrp="1"/>
          </p:cNvSpPr>
          <p:nvPr>
            <p:ph type="title"/>
          </p:nvPr>
        </p:nvSpPr>
        <p:spPr>
          <a:xfrm>
            <a:off x="251520" y="437778"/>
            <a:ext cx="1944216" cy="1155851"/>
          </a:xfrm>
        </p:spPr>
        <p:txBody>
          <a:bodyPr/>
          <a:lstStyle>
            <a:lvl1pPr>
              <a:lnSpc>
                <a:spcPct val="90000"/>
              </a:lnSpc>
              <a:defRPr/>
            </a:lvl1pPr>
          </a:lstStyle>
          <a:p>
            <a:r>
              <a:rPr lang="fr-FR"/>
              <a:t>Modifiez le style du titre</a:t>
            </a:r>
            <a:endParaRPr lang="fr-FR" dirty="0"/>
          </a:p>
        </p:txBody>
      </p:sp>
      <p:sp>
        <p:nvSpPr>
          <p:cNvPr id="10" name="Espace réservé du texte 52"/>
          <p:cNvSpPr>
            <a:spLocks noGrp="1"/>
          </p:cNvSpPr>
          <p:nvPr>
            <p:ph type="body" sz="quarter" idx="12" hasCustomPrompt="1"/>
          </p:nvPr>
        </p:nvSpPr>
        <p:spPr>
          <a:xfrm>
            <a:off x="251520" y="1688040"/>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3165472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onnes bis">
    <p:spTree>
      <p:nvGrpSpPr>
        <p:cNvPr id="1" name=""/>
        <p:cNvGrpSpPr/>
        <p:nvPr/>
      </p:nvGrpSpPr>
      <p:grpSpPr>
        <a:xfrm>
          <a:off x="0" y="0"/>
          <a:ext cx="0" cy="0"/>
          <a:chOff x="0" y="0"/>
          <a:chExt cx="0" cy="0"/>
        </a:xfrm>
      </p:grpSpPr>
      <p:sp>
        <p:nvSpPr>
          <p:cNvPr id="4" name="Espace réservé du texte 12"/>
          <p:cNvSpPr>
            <a:spLocks noGrp="1"/>
          </p:cNvSpPr>
          <p:nvPr>
            <p:ph idx="1"/>
          </p:nvPr>
        </p:nvSpPr>
        <p:spPr>
          <a:xfrm>
            <a:off x="2627784" y="771550"/>
            <a:ext cx="3060000" cy="3888432"/>
          </a:xfrm>
          <a:prstGeom prst="rect">
            <a:avLst/>
          </a:prstGeom>
        </p:spPr>
        <p:txBody>
          <a:bodyPr vert="horz" lIns="0" tIns="0" rIns="0" bIns="0" rtlCol="0">
            <a:normAutofit/>
          </a:bodyPr>
          <a:lstStyle>
            <a:lvl1pPr>
              <a:defRPr sz="1600"/>
            </a:lvl1pPr>
            <a:lvl2pPr>
              <a:defRPr sz="1400"/>
            </a:lvl2pPr>
            <a:lvl3pPr>
              <a:defRPr sz="1200"/>
            </a:lvl3pPr>
            <a:lvl4pPr>
              <a:defRPr sz="110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7" name="Espace réservé du texte 12"/>
          <p:cNvSpPr>
            <a:spLocks noGrp="1"/>
          </p:cNvSpPr>
          <p:nvPr>
            <p:ph idx="15"/>
          </p:nvPr>
        </p:nvSpPr>
        <p:spPr>
          <a:xfrm>
            <a:off x="5868484" y="771550"/>
            <a:ext cx="3060000" cy="3888432"/>
          </a:xfrm>
          <a:prstGeom prst="rect">
            <a:avLst/>
          </a:prstGeom>
        </p:spPr>
        <p:txBody>
          <a:bodyPr vert="horz" lIns="0" tIns="0" rIns="0" bIns="0" rtlCol="0">
            <a:normAutofit/>
          </a:bodyPr>
          <a:lstStyle>
            <a:lvl1pPr>
              <a:defRPr sz="1600"/>
            </a:lvl1pPr>
            <a:lvl2pPr>
              <a:defRPr sz="1400"/>
            </a:lvl2pPr>
            <a:lvl3pPr>
              <a:defRPr sz="1200"/>
            </a:lvl3pPr>
            <a:lvl4pPr>
              <a:defRPr sz="110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8" name="Titre 1"/>
          <p:cNvSpPr>
            <a:spLocks noGrp="1"/>
          </p:cNvSpPr>
          <p:nvPr>
            <p:ph type="title"/>
          </p:nvPr>
        </p:nvSpPr>
        <p:spPr>
          <a:xfrm>
            <a:off x="251520" y="439105"/>
            <a:ext cx="1944216" cy="1155851"/>
          </a:xfrm>
        </p:spPr>
        <p:txBody>
          <a:bodyPr/>
          <a:lstStyle>
            <a:lvl1pPr>
              <a:lnSpc>
                <a:spcPct val="90000"/>
              </a:lnSpc>
              <a:defRPr/>
            </a:lvl1pPr>
          </a:lstStyle>
          <a:p>
            <a:r>
              <a:rPr lang="fr-FR"/>
              <a:t>Modifiez le style du titre</a:t>
            </a:r>
            <a:endParaRPr lang="fr-FR" dirty="0"/>
          </a:p>
        </p:txBody>
      </p:sp>
      <p:sp>
        <p:nvSpPr>
          <p:cNvPr id="9" name="Espace réservé du texte 52"/>
          <p:cNvSpPr>
            <a:spLocks noGrp="1"/>
          </p:cNvSpPr>
          <p:nvPr>
            <p:ph type="body" sz="quarter" idx="12" hasCustomPrompt="1"/>
          </p:nvPr>
        </p:nvSpPr>
        <p:spPr>
          <a:xfrm>
            <a:off x="251520" y="1689367"/>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4686748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colonnes">
    <p:spTree>
      <p:nvGrpSpPr>
        <p:cNvPr id="1" name=""/>
        <p:cNvGrpSpPr/>
        <p:nvPr/>
      </p:nvGrpSpPr>
      <p:grpSpPr>
        <a:xfrm>
          <a:off x="0" y="0"/>
          <a:ext cx="0" cy="0"/>
          <a:chOff x="0" y="0"/>
          <a:chExt cx="0" cy="0"/>
        </a:xfrm>
      </p:grpSpPr>
      <p:sp>
        <p:nvSpPr>
          <p:cNvPr id="4" name="Espace réservé du texte 12"/>
          <p:cNvSpPr>
            <a:spLocks noGrp="1"/>
          </p:cNvSpPr>
          <p:nvPr>
            <p:ph idx="1"/>
          </p:nvPr>
        </p:nvSpPr>
        <p:spPr>
          <a:xfrm>
            <a:off x="2627784" y="526958"/>
            <a:ext cx="2052000" cy="4241036"/>
          </a:xfrm>
          <a:prstGeom prst="rect">
            <a:avLst/>
          </a:prstGeom>
        </p:spPr>
        <p:txBody>
          <a:bodyPr vert="horz" lIns="0" tIns="0" rIns="0" bIns="0" rtlCol="0">
            <a:normAutofit/>
          </a:bodyPr>
          <a:lstStyle>
            <a:lvl1pPr>
              <a:defRPr sz="1400"/>
            </a:lvl1pPr>
            <a:lvl2pPr>
              <a:defRPr sz="1200"/>
            </a:lvl2pPr>
            <a:lvl3pPr>
              <a:defRPr sz="1100"/>
            </a:lvl3pPr>
            <a:lvl4pPr>
              <a:defRPr sz="105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7" name="Espace réservé du texte 12"/>
          <p:cNvSpPr>
            <a:spLocks noGrp="1"/>
          </p:cNvSpPr>
          <p:nvPr>
            <p:ph idx="15"/>
          </p:nvPr>
        </p:nvSpPr>
        <p:spPr>
          <a:xfrm>
            <a:off x="4770022" y="526958"/>
            <a:ext cx="2052000" cy="4241036"/>
          </a:xfrm>
          <a:prstGeom prst="rect">
            <a:avLst/>
          </a:prstGeom>
        </p:spPr>
        <p:txBody>
          <a:bodyPr vert="horz" lIns="0" tIns="0" rIns="0" bIns="0" rtlCol="0">
            <a:normAutofit/>
          </a:bodyPr>
          <a:lstStyle>
            <a:lvl1pPr>
              <a:defRPr sz="1400"/>
            </a:lvl1pPr>
            <a:lvl2pPr>
              <a:defRPr sz="1200"/>
            </a:lvl2pPr>
            <a:lvl3pPr>
              <a:defRPr sz="1100"/>
            </a:lvl3pPr>
            <a:lvl4pPr>
              <a:defRPr sz="105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8" name="Espace réservé du texte 12"/>
          <p:cNvSpPr>
            <a:spLocks noGrp="1"/>
          </p:cNvSpPr>
          <p:nvPr>
            <p:ph idx="16"/>
          </p:nvPr>
        </p:nvSpPr>
        <p:spPr>
          <a:xfrm>
            <a:off x="6912260" y="526958"/>
            <a:ext cx="2052000" cy="4241036"/>
          </a:xfrm>
          <a:prstGeom prst="rect">
            <a:avLst/>
          </a:prstGeom>
        </p:spPr>
        <p:txBody>
          <a:bodyPr vert="horz" lIns="0" tIns="0" rIns="0" bIns="0" rtlCol="0">
            <a:normAutofit/>
          </a:bodyPr>
          <a:lstStyle>
            <a:lvl1pPr>
              <a:defRPr sz="1400"/>
            </a:lvl1pPr>
            <a:lvl2pPr>
              <a:defRPr sz="1200"/>
            </a:lvl2pPr>
            <a:lvl3pPr>
              <a:defRPr sz="1100"/>
            </a:lvl3pPr>
            <a:lvl4pPr>
              <a:defRPr sz="105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9" name="Titre 1"/>
          <p:cNvSpPr>
            <a:spLocks noGrp="1"/>
          </p:cNvSpPr>
          <p:nvPr>
            <p:ph type="title"/>
          </p:nvPr>
        </p:nvSpPr>
        <p:spPr>
          <a:xfrm>
            <a:off x="251520" y="447675"/>
            <a:ext cx="1944216" cy="1155851"/>
          </a:xfrm>
        </p:spPr>
        <p:txBody>
          <a:bodyPr/>
          <a:lstStyle>
            <a:lvl1pPr>
              <a:lnSpc>
                <a:spcPct val="90000"/>
              </a:lnSpc>
              <a:defRPr/>
            </a:lvl1pPr>
          </a:lstStyle>
          <a:p>
            <a:r>
              <a:rPr lang="fr-FR"/>
              <a:t>Modifiez le style du titre</a:t>
            </a:r>
            <a:endParaRPr lang="fr-FR" dirty="0"/>
          </a:p>
        </p:txBody>
      </p:sp>
      <p:sp>
        <p:nvSpPr>
          <p:cNvPr id="10" name="Espace réservé du texte 52"/>
          <p:cNvSpPr>
            <a:spLocks noGrp="1"/>
          </p:cNvSpPr>
          <p:nvPr>
            <p:ph type="body" sz="quarter" idx="12" hasCustomPrompt="1"/>
          </p:nvPr>
        </p:nvSpPr>
        <p:spPr>
          <a:xfrm>
            <a:off x="251520" y="1697937"/>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1770650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Entree de partie">
    <p:spTree>
      <p:nvGrpSpPr>
        <p:cNvPr id="1" name="Shape 11"/>
        <p:cNvGrpSpPr/>
        <p:nvPr/>
      </p:nvGrpSpPr>
      <p:grpSpPr>
        <a:xfrm>
          <a:off x="0" y="0"/>
          <a:ext cx="0" cy="0"/>
          <a:chOff x="0" y="0"/>
          <a:chExt cx="0" cy="0"/>
        </a:xfrm>
      </p:grpSpPr>
      <p:sp>
        <p:nvSpPr>
          <p:cNvPr id="10" name="Espace réservé du texte 52"/>
          <p:cNvSpPr>
            <a:spLocks noGrp="1"/>
          </p:cNvSpPr>
          <p:nvPr>
            <p:ph type="body" sz="quarter" idx="12"/>
          </p:nvPr>
        </p:nvSpPr>
        <p:spPr>
          <a:xfrm>
            <a:off x="179512" y="-576080"/>
            <a:ext cx="6364041" cy="6300160"/>
          </a:xfrm>
          <a:prstGeom prst="ellipse">
            <a:avLst/>
          </a:prstGeom>
          <a:noFill/>
          <a:ln w="76200">
            <a:solidFill>
              <a:schemeClr val="accent1"/>
            </a:solidFill>
          </a:ln>
        </p:spPr>
        <p:txBody>
          <a:bodyPr wrap="none" lIns="0" tIns="0" rIns="0" bIns="0" anchor="ctr" anchorCtr="0">
            <a:noAutofit/>
          </a:bodyPr>
          <a:lstStyle>
            <a:lvl1pPr marL="0" indent="0" algn="r">
              <a:buNone/>
              <a:defRPr sz="1100" b="0" cap="all" baseline="0">
                <a:solidFill>
                  <a:schemeClr val="bg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a:t>Modifiez les styles du texte du masque</a:t>
            </a:r>
          </a:p>
        </p:txBody>
      </p:sp>
      <p:sp>
        <p:nvSpPr>
          <p:cNvPr id="13" name="Shape 13"/>
          <p:cNvSpPr txBox="1">
            <a:spLocks noGrp="1"/>
          </p:cNvSpPr>
          <p:nvPr>
            <p:ph type="ctrTitle"/>
          </p:nvPr>
        </p:nvSpPr>
        <p:spPr>
          <a:xfrm>
            <a:off x="352812" y="1890501"/>
            <a:ext cx="6019388" cy="1159799"/>
          </a:xfrm>
          <a:prstGeom prst="rect">
            <a:avLst/>
          </a:prstGeom>
        </p:spPr>
        <p:txBody>
          <a:bodyPr lIns="91425" tIns="91425" rIns="91425" bIns="91425" anchor="b" anchorCtr="0">
            <a:normAutofit/>
          </a:bodyPr>
          <a:lstStyle>
            <a:lvl1pPr lvl="0" algn="ctr" rtl="0">
              <a:spcBef>
                <a:spcPts val="0"/>
              </a:spcBef>
              <a:buClr>
                <a:srgbClr val="000000"/>
              </a:buClr>
              <a:buSzPct val="100000"/>
              <a:defRPr sz="3600">
                <a:solidFill>
                  <a:schemeClr val="accent1"/>
                </a:solidFill>
                <a:latin typeface="Arial Narrow" panose="020B0606020202030204" pitchFamily="34" charset="0"/>
              </a:defRPr>
            </a:lvl1pPr>
            <a:lvl2pPr lvl="1" algn="ctr" rtl="0">
              <a:spcBef>
                <a:spcPts val="0"/>
              </a:spcBef>
              <a:buClr>
                <a:srgbClr val="000000"/>
              </a:buClr>
              <a:buSzPct val="100000"/>
              <a:defRPr sz="4800">
                <a:solidFill>
                  <a:srgbClr val="000000"/>
                </a:solidFill>
              </a:defRPr>
            </a:lvl2pPr>
            <a:lvl3pPr lvl="2" algn="ctr" rtl="0">
              <a:spcBef>
                <a:spcPts val="0"/>
              </a:spcBef>
              <a:buClr>
                <a:srgbClr val="000000"/>
              </a:buClr>
              <a:buSzPct val="100000"/>
              <a:defRPr sz="4800">
                <a:solidFill>
                  <a:srgbClr val="000000"/>
                </a:solidFill>
              </a:defRPr>
            </a:lvl3pPr>
            <a:lvl4pPr lvl="3" algn="ctr" rtl="0">
              <a:spcBef>
                <a:spcPts val="0"/>
              </a:spcBef>
              <a:buClr>
                <a:srgbClr val="000000"/>
              </a:buClr>
              <a:buSzPct val="100000"/>
              <a:defRPr sz="4800">
                <a:solidFill>
                  <a:srgbClr val="000000"/>
                </a:solidFill>
              </a:defRPr>
            </a:lvl4pPr>
            <a:lvl5pPr lvl="4" algn="ctr" rtl="0">
              <a:spcBef>
                <a:spcPts val="0"/>
              </a:spcBef>
              <a:buClr>
                <a:srgbClr val="000000"/>
              </a:buClr>
              <a:buSzPct val="100000"/>
              <a:defRPr sz="4800">
                <a:solidFill>
                  <a:srgbClr val="000000"/>
                </a:solidFill>
              </a:defRPr>
            </a:lvl5pPr>
            <a:lvl6pPr lvl="5" algn="ctr" rtl="0">
              <a:spcBef>
                <a:spcPts val="0"/>
              </a:spcBef>
              <a:buClr>
                <a:srgbClr val="000000"/>
              </a:buClr>
              <a:buSzPct val="100000"/>
              <a:defRPr sz="4800">
                <a:solidFill>
                  <a:srgbClr val="000000"/>
                </a:solidFill>
              </a:defRPr>
            </a:lvl6pPr>
            <a:lvl7pPr lvl="6" algn="ctr" rtl="0">
              <a:spcBef>
                <a:spcPts val="0"/>
              </a:spcBef>
              <a:buClr>
                <a:srgbClr val="000000"/>
              </a:buClr>
              <a:buSzPct val="100000"/>
              <a:defRPr sz="4800">
                <a:solidFill>
                  <a:srgbClr val="000000"/>
                </a:solidFill>
              </a:defRPr>
            </a:lvl7pPr>
            <a:lvl8pPr lvl="7" algn="ctr" rtl="0">
              <a:spcBef>
                <a:spcPts val="0"/>
              </a:spcBef>
              <a:buClr>
                <a:srgbClr val="000000"/>
              </a:buClr>
              <a:buSzPct val="100000"/>
              <a:defRPr sz="4800">
                <a:solidFill>
                  <a:srgbClr val="000000"/>
                </a:solidFill>
              </a:defRPr>
            </a:lvl8pPr>
            <a:lvl9pPr lvl="8" algn="ctr" rtl="0">
              <a:spcBef>
                <a:spcPts val="0"/>
              </a:spcBef>
              <a:buClr>
                <a:srgbClr val="000000"/>
              </a:buClr>
              <a:buSzPct val="100000"/>
              <a:defRPr sz="4800">
                <a:solidFill>
                  <a:srgbClr val="000000"/>
                </a:solidFill>
              </a:defRPr>
            </a:lvl9pPr>
          </a:lstStyle>
          <a:p>
            <a:r>
              <a:rPr lang="fr-FR"/>
              <a:t>Modifiez le style du titre</a:t>
            </a:r>
            <a:endParaRPr dirty="0"/>
          </a:p>
        </p:txBody>
      </p:sp>
      <p:sp>
        <p:nvSpPr>
          <p:cNvPr id="17" name="Shape 14"/>
          <p:cNvSpPr txBox="1">
            <a:spLocks noGrp="1"/>
          </p:cNvSpPr>
          <p:nvPr>
            <p:ph type="subTitle" idx="1"/>
          </p:nvPr>
        </p:nvSpPr>
        <p:spPr>
          <a:xfrm>
            <a:off x="647564" y="3183818"/>
            <a:ext cx="5472608" cy="784799"/>
          </a:xfrm>
          <a:prstGeom prst="rect">
            <a:avLst/>
          </a:prstGeom>
          <a:noFill/>
        </p:spPr>
        <p:txBody>
          <a:bodyPr lIns="91425" tIns="91425" rIns="91425" bIns="91425" anchor="t" anchorCtr="0"/>
          <a:lstStyle>
            <a:lvl1pPr marL="0" lvl="0" indent="0" algn="ctr" rtl="0">
              <a:spcBef>
                <a:spcPts val="0"/>
              </a:spcBef>
              <a:buClr>
                <a:srgbClr val="FFFFFF"/>
              </a:buClr>
              <a:buSzPct val="100000"/>
              <a:buNone/>
              <a:defRPr sz="2400">
                <a:solidFill>
                  <a:srgbClr val="FFFFFF"/>
                </a:solidFill>
                <a:highlight>
                  <a:srgbClr val="000000"/>
                </a:highlight>
              </a:defRPr>
            </a:lvl1pPr>
            <a:lvl2pPr lvl="1" algn="ctr" rtl="0">
              <a:spcBef>
                <a:spcPts val="0"/>
              </a:spcBef>
              <a:buClr>
                <a:srgbClr val="FFFFFF"/>
              </a:buClr>
              <a:buNone/>
              <a:defRPr>
                <a:solidFill>
                  <a:srgbClr val="FFFFFF"/>
                </a:solidFill>
                <a:highlight>
                  <a:srgbClr val="000000"/>
                </a:highlight>
              </a:defRPr>
            </a:lvl2pPr>
            <a:lvl3pPr lvl="2" algn="ctr" rtl="0">
              <a:spcBef>
                <a:spcPts val="0"/>
              </a:spcBef>
              <a:buClr>
                <a:srgbClr val="FFFFFF"/>
              </a:buClr>
              <a:buNone/>
              <a:defRPr>
                <a:solidFill>
                  <a:srgbClr val="FFFFFF"/>
                </a:solidFill>
                <a:highlight>
                  <a:srgbClr val="000000"/>
                </a:highlight>
              </a:defRPr>
            </a:lvl3pPr>
            <a:lvl4pPr lvl="3" algn="ctr" rtl="0">
              <a:spcBef>
                <a:spcPts val="0"/>
              </a:spcBef>
              <a:buClr>
                <a:srgbClr val="FFFFFF"/>
              </a:buClr>
              <a:buSzPct val="100000"/>
              <a:buNone/>
              <a:defRPr sz="2400">
                <a:solidFill>
                  <a:srgbClr val="FFFFFF"/>
                </a:solidFill>
                <a:highlight>
                  <a:srgbClr val="000000"/>
                </a:highlight>
              </a:defRPr>
            </a:lvl4pPr>
            <a:lvl5pPr lvl="4" algn="ctr" rtl="0">
              <a:spcBef>
                <a:spcPts val="0"/>
              </a:spcBef>
              <a:buClr>
                <a:srgbClr val="FFFFFF"/>
              </a:buClr>
              <a:buSzPct val="100000"/>
              <a:buNone/>
              <a:defRPr sz="2400">
                <a:solidFill>
                  <a:srgbClr val="FFFFFF"/>
                </a:solidFill>
                <a:highlight>
                  <a:srgbClr val="000000"/>
                </a:highlight>
              </a:defRPr>
            </a:lvl5pPr>
            <a:lvl6pPr lvl="5" algn="ctr" rtl="0">
              <a:spcBef>
                <a:spcPts val="0"/>
              </a:spcBef>
              <a:buClr>
                <a:srgbClr val="FFFFFF"/>
              </a:buClr>
              <a:buSzPct val="100000"/>
              <a:buNone/>
              <a:defRPr sz="2400">
                <a:solidFill>
                  <a:srgbClr val="FFFFFF"/>
                </a:solidFill>
                <a:highlight>
                  <a:srgbClr val="000000"/>
                </a:highlight>
              </a:defRPr>
            </a:lvl6pPr>
            <a:lvl7pPr lvl="6" algn="ctr" rtl="0">
              <a:spcBef>
                <a:spcPts val="0"/>
              </a:spcBef>
              <a:buClr>
                <a:srgbClr val="FFFFFF"/>
              </a:buClr>
              <a:buSzPct val="100000"/>
              <a:buNone/>
              <a:defRPr sz="2400">
                <a:solidFill>
                  <a:srgbClr val="FFFFFF"/>
                </a:solidFill>
                <a:highlight>
                  <a:srgbClr val="000000"/>
                </a:highlight>
              </a:defRPr>
            </a:lvl7pPr>
            <a:lvl8pPr lvl="7" algn="ctr" rtl="0">
              <a:spcBef>
                <a:spcPts val="0"/>
              </a:spcBef>
              <a:buClr>
                <a:srgbClr val="FFFFFF"/>
              </a:buClr>
              <a:buSzPct val="100000"/>
              <a:buNone/>
              <a:defRPr sz="2400">
                <a:solidFill>
                  <a:srgbClr val="FFFFFF"/>
                </a:solidFill>
                <a:highlight>
                  <a:srgbClr val="000000"/>
                </a:highlight>
              </a:defRPr>
            </a:lvl8pPr>
            <a:lvl9pPr lvl="8" algn="ctr" rtl="0">
              <a:spcBef>
                <a:spcPts val="0"/>
              </a:spcBef>
              <a:buClr>
                <a:srgbClr val="FFFFFF"/>
              </a:buClr>
              <a:buSzPct val="100000"/>
              <a:buNone/>
              <a:defRPr sz="2400">
                <a:solidFill>
                  <a:srgbClr val="FFFFFF"/>
                </a:solidFill>
                <a:highlight>
                  <a:srgbClr val="000000"/>
                </a:highlight>
              </a:defRPr>
            </a:lvl9pPr>
          </a:lstStyle>
          <a:p>
            <a:r>
              <a:rPr lang="fr-FR"/>
              <a:t>Modifiez le style des sous-titres du masque</a:t>
            </a:r>
            <a:endParaRPr dirty="0"/>
          </a:p>
        </p:txBody>
      </p:sp>
      <p:sp>
        <p:nvSpPr>
          <p:cNvPr id="8" name="Oval 13"/>
          <p:cNvSpPr txBox="1">
            <a:spLocks noChangeAspect="1" noChangeArrowheads="1"/>
          </p:cNvSpPr>
          <p:nvPr userDrawn="1"/>
        </p:nvSpPr>
        <p:spPr bwMode="auto">
          <a:xfrm>
            <a:off x="71500" y="4946002"/>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dirty="0">
              <a:solidFill>
                <a:schemeClr val="accent1"/>
              </a:solidFill>
            </a:endParaRPr>
          </a:p>
        </p:txBody>
      </p:sp>
      <p:pic>
        <p:nvPicPr>
          <p:cNvPr id="9" name="Imag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68344" y="4938472"/>
            <a:ext cx="1278143" cy="153558"/>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r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4"/>
            <a:ext cx="1944216" cy="1155851"/>
          </a:xfrm>
        </p:spPr>
        <p:txBody>
          <a:bodyPr/>
          <a:lstStyle>
            <a:lvl1pPr>
              <a:lnSpc>
                <a:spcPct val="90000"/>
              </a:lnSpc>
              <a:defRPr/>
            </a:lvl1pPr>
          </a:lstStyle>
          <a:p>
            <a:r>
              <a:rPr lang="fr-FR"/>
              <a:t>Modifiez le style du titre</a:t>
            </a:r>
            <a:endParaRPr lang="fr-FR" dirty="0"/>
          </a:p>
        </p:txBody>
      </p:sp>
      <p:sp>
        <p:nvSpPr>
          <p:cNvPr id="16" name="Espace réservé du texte 52"/>
          <p:cNvSpPr>
            <a:spLocks noGrp="1"/>
          </p:cNvSpPr>
          <p:nvPr>
            <p:ph type="body" sz="quarter" idx="12" hasCustomPrompt="1"/>
          </p:nvPr>
        </p:nvSpPr>
        <p:spPr>
          <a:xfrm>
            <a:off x="251520" y="1697776"/>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452172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Fin vide">
    <p:bg>
      <p:bgPr>
        <a:solidFill>
          <a:schemeClr val="accent1"/>
        </a:solidFill>
        <a:effectLst/>
      </p:bgPr>
    </p:bg>
    <p:spTree>
      <p:nvGrpSpPr>
        <p:cNvPr id="1" name="Shape 8"/>
        <p:cNvGrpSpPr/>
        <p:nvPr/>
      </p:nvGrpSpPr>
      <p:grpSpPr>
        <a:xfrm>
          <a:off x="0" y="0"/>
          <a:ext cx="0" cy="0"/>
          <a:chOff x="0" y="0"/>
          <a:chExt cx="0" cy="0"/>
        </a:xfrm>
      </p:grpSpPr>
      <p:sp>
        <p:nvSpPr>
          <p:cNvPr id="4" name="Freeform 7"/>
          <p:cNvSpPr>
            <a:spLocks/>
          </p:cNvSpPr>
          <p:nvPr userDrawn="1"/>
        </p:nvSpPr>
        <p:spPr bwMode="auto">
          <a:xfrm>
            <a:off x="-36512" y="-11113"/>
            <a:ext cx="6159500" cy="5173663"/>
          </a:xfrm>
          <a:custGeom>
            <a:avLst/>
            <a:gdLst>
              <a:gd name="T0" fmla="*/ 0 w 1930"/>
              <a:gd name="T1" fmla="*/ 2 h 1621"/>
              <a:gd name="T2" fmla="*/ 1576 w 1930"/>
              <a:gd name="T3" fmla="*/ 0 h 1621"/>
              <a:gd name="T4" fmla="*/ 1928 w 1930"/>
              <a:gd name="T5" fmla="*/ 807 h 1621"/>
              <a:gd name="T6" fmla="*/ 1588 w 1930"/>
              <a:gd name="T7" fmla="*/ 1621 h 1621"/>
              <a:gd name="T8" fmla="*/ 0 w 1930"/>
              <a:gd name="T9" fmla="*/ 1621 h 1621"/>
              <a:gd name="T10" fmla="*/ 0 w 1930"/>
              <a:gd name="T11" fmla="*/ 2 h 1621"/>
            </a:gdLst>
            <a:ahLst/>
            <a:cxnLst>
              <a:cxn ang="0">
                <a:pos x="T0" y="T1"/>
              </a:cxn>
              <a:cxn ang="0">
                <a:pos x="T2" y="T3"/>
              </a:cxn>
              <a:cxn ang="0">
                <a:pos x="T4" y="T5"/>
              </a:cxn>
              <a:cxn ang="0">
                <a:pos x="T6" y="T7"/>
              </a:cxn>
              <a:cxn ang="0">
                <a:pos x="T8" y="T9"/>
              </a:cxn>
              <a:cxn ang="0">
                <a:pos x="T10" y="T11"/>
              </a:cxn>
            </a:cxnLst>
            <a:rect l="0" t="0" r="r" b="b"/>
            <a:pathLst>
              <a:path w="1930" h="1621">
                <a:moveTo>
                  <a:pt x="0" y="2"/>
                </a:moveTo>
                <a:cubicBezTo>
                  <a:pt x="1576" y="0"/>
                  <a:pt x="1576" y="0"/>
                  <a:pt x="1576" y="0"/>
                </a:cubicBezTo>
                <a:cubicBezTo>
                  <a:pt x="1786" y="210"/>
                  <a:pt x="1926" y="537"/>
                  <a:pt x="1928" y="807"/>
                </a:cubicBezTo>
                <a:cubicBezTo>
                  <a:pt x="1930" y="1078"/>
                  <a:pt x="1829" y="1354"/>
                  <a:pt x="1588" y="1621"/>
                </a:cubicBezTo>
                <a:cubicBezTo>
                  <a:pt x="0" y="1621"/>
                  <a:pt x="0" y="1621"/>
                  <a:pt x="0" y="1621"/>
                </a:cubicBezTo>
                <a:lnTo>
                  <a:pt x="0" y="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r-FR"/>
          </a:p>
        </p:txBody>
      </p:sp>
    </p:spTree>
    <p:extLst>
      <p:ext uri="{BB962C8B-B14F-4D97-AF65-F5344CB8AC3E}">
        <p14:creationId xmlns:p14="http://schemas.microsoft.com/office/powerpoint/2010/main" val="36596833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Fin">
    <p:bg>
      <p:bgPr>
        <a:solidFill>
          <a:schemeClr val="accent1"/>
        </a:solidFill>
        <a:effectLst/>
      </p:bgPr>
    </p:bg>
    <p:spTree>
      <p:nvGrpSpPr>
        <p:cNvPr id="1" name="Shape 8"/>
        <p:cNvGrpSpPr/>
        <p:nvPr/>
      </p:nvGrpSpPr>
      <p:grpSpPr>
        <a:xfrm>
          <a:off x="0" y="0"/>
          <a:ext cx="0" cy="0"/>
          <a:chOff x="0" y="0"/>
          <a:chExt cx="0" cy="0"/>
        </a:xfrm>
      </p:grpSpPr>
      <p:sp>
        <p:nvSpPr>
          <p:cNvPr id="22" name="Freeform 7"/>
          <p:cNvSpPr>
            <a:spLocks/>
          </p:cNvSpPr>
          <p:nvPr userDrawn="1"/>
        </p:nvSpPr>
        <p:spPr bwMode="auto">
          <a:xfrm>
            <a:off x="-36512" y="-11113"/>
            <a:ext cx="6159500" cy="5173663"/>
          </a:xfrm>
          <a:custGeom>
            <a:avLst/>
            <a:gdLst>
              <a:gd name="T0" fmla="*/ 0 w 1930"/>
              <a:gd name="T1" fmla="*/ 2 h 1621"/>
              <a:gd name="T2" fmla="*/ 1576 w 1930"/>
              <a:gd name="T3" fmla="*/ 0 h 1621"/>
              <a:gd name="T4" fmla="*/ 1928 w 1930"/>
              <a:gd name="T5" fmla="*/ 807 h 1621"/>
              <a:gd name="T6" fmla="*/ 1588 w 1930"/>
              <a:gd name="T7" fmla="*/ 1621 h 1621"/>
              <a:gd name="T8" fmla="*/ 0 w 1930"/>
              <a:gd name="T9" fmla="*/ 1621 h 1621"/>
              <a:gd name="T10" fmla="*/ 0 w 1930"/>
              <a:gd name="T11" fmla="*/ 2 h 1621"/>
            </a:gdLst>
            <a:ahLst/>
            <a:cxnLst>
              <a:cxn ang="0">
                <a:pos x="T0" y="T1"/>
              </a:cxn>
              <a:cxn ang="0">
                <a:pos x="T2" y="T3"/>
              </a:cxn>
              <a:cxn ang="0">
                <a:pos x="T4" y="T5"/>
              </a:cxn>
              <a:cxn ang="0">
                <a:pos x="T6" y="T7"/>
              </a:cxn>
              <a:cxn ang="0">
                <a:pos x="T8" y="T9"/>
              </a:cxn>
              <a:cxn ang="0">
                <a:pos x="T10" y="T11"/>
              </a:cxn>
            </a:cxnLst>
            <a:rect l="0" t="0" r="r" b="b"/>
            <a:pathLst>
              <a:path w="1930" h="1621">
                <a:moveTo>
                  <a:pt x="0" y="2"/>
                </a:moveTo>
                <a:cubicBezTo>
                  <a:pt x="1576" y="0"/>
                  <a:pt x="1576" y="0"/>
                  <a:pt x="1576" y="0"/>
                </a:cubicBezTo>
                <a:cubicBezTo>
                  <a:pt x="1786" y="210"/>
                  <a:pt x="1926" y="537"/>
                  <a:pt x="1928" y="807"/>
                </a:cubicBezTo>
                <a:cubicBezTo>
                  <a:pt x="1930" y="1078"/>
                  <a:pt x="1829" y="1354"/>
                  <a:pt x="1588" y="1621"/>
                </a:cubicBezTo>
                <a:cubicBezTo>
                  <a:pt x="0" y="1621"/>
                  <a:pt x="0" y="1621"/>
                  <a:pt x="0" y="1621"/>
                </a:cubicBezTo>
                <a:lnTo>
                  <a:pt x="0" y="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r-FR"/>
          </a:p>
        </p:txBody>
      </p:sp>
      <p:pic>
        <p:nvPicPr>
          <p:cNvPr id="2" name="Image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43508" y="2014339"/>
            <a:ext cx="5753100" cy="1133475"/>
          </a:xfrm>
          <a:prstGeom prst="rect">
            <a:avLst/>
          </a:prstGeom>
        </p:spPr>
      </p:pic>
      <p:sp>
        <p:nvSpPr>
          <p:cNvPr id="4" name="Freeform 6">
            <a:hlinkClick r:id="rId3"/>
          </p:cNvPr>
          <p:cNvSpPr>
            <a:spLocks noEditPoints="1"/>
          </p:cNvSpPr>
          <p:nvPr userDrawn="1"/>
        </p:nvSpPr>
        <p:spPr bwMode="auto">
          <a:xfrm>
            <a:off x="6624228" y="4485481"/>
            <a:ext cx="393700" cy="390525"/>
          </a:xfrm>
          <a:custGeom>
            <a:avLst/>
            <a:gdLst>
              <a:gd name="T0" fmla="*/ 105 w 105"/>
              <a:gd name="T1" fmla="*/ 52 h 104"/>
              <a:gd name="T2" fmla="*/ 53 w 105"/>
              <a:gd name="T3" fmla="*/ 104 h 104"/>
              <a:gd name="T4" fmla="*/ 0 w 105"/>
              <a:gd name="T5" fmla="*/ 52 h 104"/>
              <a:gd name="T6" fmla="*/ 53 w 105"/>
              <a:gd name="T7" fmla="*/ 0 h 104"/>
              <a:gd name="T8" fmla="*/ 105 w 105"/>
              <a:gd name="T9" fmla="*/ 52 h 104"/>
              <a:gd name="T10" fmla="*/ 64 w 105"/>
              <a:gd name="T11" fmla="*/ 27 h 104"/>
              <a:gd name="T12" fmla="*/ 52 w 105"/>
              <a:gd name="T13" fmla="*/ 40 h 104"/>
              <a:gd name="T14" fmla="*/ 52 w 105"/>
              <a:gd name="T15" fmla="*/ 43 h 104"/>
              <a:gd name="T16" fmla="*/ 26 w 105"/>
              <a:gd name="T17" fmla="*/ 30 h 104"/>
              <a:gd name="T18" fmla="*/ 25 w 105"/>
              <a:gd name="T19" fmla="*/ 36 h 104"/>
              <a:gd name="T20" fmla="*/ 30 w 105"/>
              <a:gd name="T21" fmla="*/ 46 h 104"/>
              <a:gd name="T22" fmla="*/ 25 w 105"/>
              <a:gd name="T23" fmla="*/ 45 h 104"/>
              <a:gd name="T24" fmla="*/ 25 w 105"/>
              <a:gd name="T25" fmla="*/ 45 h 104"/>
              <a:gd name="T26" fmla="*/ 35 w 105"/>
              <a:gd name="T27" fmla="*/ 57 h 104"/>
              <a:gd name="T28" fmla="*/ 31 w 105"/>
              <a:gd name="T29" fmla="*/ 58 h 104"/>
              <a:gd name="T30" fmla="*/ 29 w 105"/>
              <a:gd name="T31" fmla="*/ 57 h 104"/>
              <a:gd name="T32" fmla="*/ 41 w 105"/>
              <a:gd name="T33" fmla="*/ 66 h 104"/>
              <a:gd name="T34" fmla="*/ 25 w 105"/>
              <a:gd name="T35" fmla="*/ 71 h 104"/>
              <a:gd name="T36" fmla="*/ 22 w 105"/>
              <a:gd name="T37" fmla="*/ 71 h 104"/>
              <a:gd name="T38" fmla="*/ 41 w 105"/>
              <a:gd name="T39" fmla="*/ 77 h 104"/>
              <a:gd name="T40" fmla="*/ 77 w 105"/>
              <a:gd name="T41" fmla="*/ 41 h 104"/>
              <a:gd name="T42" fmla="*/ 77 w 105"/>
              <a:gd name="T43" fmla="*/ 40 h 104"/>
              <a:gd name="T44" fmla="*/ 83 w 105"/>
              <a:gd name="T45" fmla="*/ 33 h 104"/>
              <a:gd name="T46" fmla="*/ 76 w 105"/>
              <a:gd name="T47" fmla="*/ 35 h 104"/>
              <a:gd name="T48" fmla="*/ 81 w 105"/>
              <a:gd name="T49" fmla="*/ 28 h 104"/>
              <a:gd name="T50" fmla="*/ 73 w 105"/>
              <a:gd name="T51" fmla="*/ 31 h 104"/>
              <a:gd name="T52" fmla="*/ 64 w 105"/>
              <a:gd name="T53" fmla="*/ 27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5" h="104">
                <a:moveTo>
                  <a:pt x="105" y="52"/>
                </a:moveTo>
                <a:cubicBezTo>
                  <a:pt x="105" y="81"/>
                  <a:pt x="82" y="104"/>
                  <a:pt x="53" y="104"/>
                </a:cubicBezTo>
                <a:cubicBezTo>
                  <a:pt x="24" y="104"/>
                  <a:pt x="0" y="81"/>
                  <a:pt x="0" y="52"/>
                </a:cubicBezTo>
                <a:cubicBezTo>
                  <a:pt x="0" y="23"/>
                  <a:pt x="24" y="0"/>
                  <a:pt x="53" y="0"/>
                </a:cubicBezTo>
                <a:cubicBezTo>
                  <a:pt x="82" y="0"/>
                  <a:pt x="105" y="23"/>
                  <a:pt x="105" y="52"/>
                </a:cubicBezTo>
                <a:moveTo>
                  <a:pt x="64" y="27"/>
                </a:moveTo>
                <a:cubicBezTo>
                  <a:pt x="57" y="27"/>
                  <a:pt x="52" y="33"/>
                  <a:pt x="52" y="40"/>
                </a:cubicBezTo>
                <a:cubicBezTo>
                  <a:pt x="52" y="41"/>
                  <a:pt x="52" y="42"/>
                  <a:pt x="52" y="43"/>
                </a:cubicBezTo>
                <a:cubicBezTo>
                  <a:pt x="42" y="42"/>
                  <a:pt x="33" y="37"/>
                  <a:pt x="26" y="30"/>
                </a:cubicBezTo>
                <a:cubicBezTo>
                  <a:pt x="25" y="31"/>
                  <a:pt x="25" y="34"/>
                  <a:pt x="25" y="36"/>
                </a:cubicBezTo>
                <a:cubicBezTo>
                  <a:pt x="25" y="40"/>
                  <a:pt x="27" y="44"/>
                  <a:pt x="30" y="46"/>
                </a:cubicBezTo>
                <a:cubicBezTo>
                  <a:pt x="28" y="46"/>
                  <a:pt x="26" y="46"/>
                  <a:pt x="25" y="45"/>
                </a:cubicBezTo>
                <a:cubicBezTo>
                  <a:pt x="25" y="45"/>
                  <a:pt x="25" y="45"/>
                  <a:pt x="25" y="45"/>
                </a:cubicBezTo>
                <a:cubicBezTo>
                  <a:pt x="25" y="51"/>
                  <a:pt x="29" y="56"/>
                  <a:pt x="35" y="57"/>
                </a:cubicBezTo>
                <a:cubicBezTo>
                  <a:pt x="34" y="57"/>
                  <a:pt x="33" y="58"/>
                  <a:pt x="31" y="58"/>
                </a:cubicBezTo>
                <a:cubicBezTo>
                  <a:pt x="31" y="58"/>
                  <a:pt x="30" y="57"/>
                  <a:pt x="29" y="57"/>
                </a:cubicBezTo>
                <a:cubicBezTo>
                  <a:pt x="31" y="62"/>
                  <a:pt x="35" y="66"/>
                  <a:pt x="41" y="66"/>
                </a:cubicBezTo>
                <a:cubicBezTo>
                  <a:pt x="36" y="69"/>
                  <a:pt x="31" y="71"/>
                  <a:pt x="25" y="71"/>
                </a:cubicBezTo>
                <a:cubicBezTo>
                  <a:pt x="24" y="71"/>
                  <a:pt x="23" y="71"/>
                  <a:pt x="22" y="71"/>
                </a:cubicBezTo>
                <a:cubicBezTo>
                  <a:pt x="28" y="75"/>
                  <a:pt x="34" y="77"/>
                  <a:pt x="41" y="77"/>
                </a:cubicBezTo>
                <a:cubicBezTo>
                  <a:pt x="64" y="77"/>
                  <a:pt x="77" y="58"/>
                  <a:pt x="77" y="41"/>
                </a:cubicBezTo>
                <a:cubicBezTo>
                  <a:pt x="77" y="41"/>
                  <a:pt x="77" y="40"/>
                  <a:pt x="77" y="40"/>
                </a:cubicBezTo>
                <a:cubicBezTo>
                  <a:pt x="79" y="38"/>
                  <a:pt x="81" y="36"/>
                  <a:pt x="83" y="33"/>
                </a:cubicBezTo>
                <a:cubicBezTo>
                  <a:pt x="81" y="34"/>
                  <a:pt x="78" y="35"/>
                  <a:pt x="76" y="35"/>
                </a:cubicBezTo>
                <a:cubicBezTo>
                  <a:pt x="78" y="34"/>
                  <a:pt x="80" y="31"/>
                  <a:pt x="81" y="28"/>
                </a:cubicBezTo>
                <a:cubicBezTo>
                  <a:pt x="79" y="30"/>
                  <a:pt x="76" y="31"/>
                  <a:pt x="73" y="31"/>
                </a:cubicBezTo>
                <a:cubicBezTo>
                  <a:pt x="71" y="29"/>
                  <a:pt x="68" y="27"/>
                  <a:pt x="64" y="2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 name="Freeform 14">
            <a:hlinkClick r:id="rId4"/>
          </p:cNvPr>
          <p:cNvSpPr>
            <a:spLocks noEditPoints="1"/>
          </p:cNvSpPr>
          <p:nvPr userDrawn="1"/>
        </p:nvSpPr>
        <p:spPr bwMode="auto">
          <a:xfrm>
            <a:off x="7077525" y="4485481"/>
            <a:ext cx="390525" cy="390525"/>
          </a:xfrm>
          <a:custGeom>
            <a:avLst/>
            <a:gdLst>
              <a:gd name="T0" fmla="*/ 104 w 104"/>
              <a:gd name="T1" fmla="*/ 52 h 104"/>
              <a:gd name="T2" fmla="*/ 52 w 104"/>
              <a:gd name="T3" fmla="*/ 104 h 104"/>
              <a:gd name="T4" fmla="*/ 0 w 104"/>
              <a:gd name="T5" fmla="*/ 52 h 104"/>
              <a:gd name="T6" fmla="*/ 52 w 104"/>
              <a:gd name="T7" fmla="*/ 0 h 104"/>
              <a:gd name="T8" fmla="*/ 104 w 104"/>
              <a:gd name="T9" fmla="*/ 52 h 104"/>
              <a:gd name="T10" fmla="*/ 37 w 104"/>
              <a:gd name="T11" fmla="*/ 43 h 104"/>
              <a:gd name="T12" fmla="*/ 26 w 104"/>
              <a:gd name="T13" fmla="*/ 43 h 104"/>
              <a:gd name="T14" fmla="*/ 26 w 104"/>
              <a:gd name="T15" fmla="*/ 78 h 104"/>
              <a:gd name="T16" fmla="*/ 37 w 104"/>
              <a:gd name="T17" fmla="*/ 78 h 104"/>
              <a:gd name="T18" fmla="*/ 37 w 104"/>
              <a:gd name="T19" fmla="*/ 43 h 104"/>
              <a:gd name="T20" fmla="*/ 38 w 104"/>
              <a:gd name="T21" fmla="*/ 32 h 104"/>
              <a:gd name="T22" fmla="*/ 32 w 104"/>
              <a:gd name="T23" fmla="*/ 27 h 104"/>
              <a:gd name="T24" fmla="*/ 25 w 104"/>
              <a:gd name="T25" fmla="*/ 32 h 104"/>
              <a:gd name="T26" fmla="*/ 32 w 104"/>
              <a:gd name="T27" fmla="*/ 38 h 104"/>
              <a:gd name="T28" fmla="*/ 32 w 104"/>
              <a:gd name="T29" fmla="*/ 38 h 104"/>
              <a:gd name="T30" fmla="*/ 38 w 104"/>
              <a:gd name="T31" fmla="*/ 32 h 104"/>
              <a:gd name="T32" fmla="*/ 79 w 104"/>
              <a:gd name="T33" fmla="*/ 58 h 104"/>
              <a:gd name="T34" fmla="*/ 65 w 104"/>
              <a:gd name="T35" fmla="*/ 42 h 104"/>
              <a:gd name="T36" fmla="*/ 55 w 104"/>
              <a:gd name="T37" fmla="*/ 48 h 104"/>
              <a:gd name="T38" fmla="*/ 55 w 104"/>
              <a:gd name="T39" fmla="*/ 43 h 104"/>
              <a:gd name="T40" fmla="*/ 44 w 104"/>
              <a:gd name="T41" fmla="*/ 43 h 104"/>
              <a:gd name="T42" fmla="*/ 44 w 104"/>
              <a:gd name="T43" fmla="*/ 78 h 104"/>
              <a:gd name="T44" fmla="*/ 55 w 104"/>
              <a:gd name="T45" fmla="*/ 78 h 104"/>
              <a:gd name="T46" fmla="*/ 55 w 104"/>
              <a:gd name="T47" fmla="*/ 58 h 104"/>
              <a:gd name="T48" fmla="*/ 56 w 104"/>
              <a:gd name="T49" fmla="*/ 56 h 104"/>
              <a:gd name="T50" fmla="*/ 61 w 104"/>
              <a:gd name="T51" fmla="*/ 51 h 104"/>
              <a:gd name="T52" fmla="*/ 67 w 104"/>
              <a:gd name="T53" fmla="*/ 59 h 104"/>
              <a:gd name="T54" fmla="*/ 67 w 104"/>
              <a:gd name="T55" fmla="*/ 78 h 104"/>
              <a:gd name="T56" fmla="*/ 79 w 104"/>
              <a:gd name="T57" fmla="*/ 78 h 104"/>
              <a:gd name="T58" fmla="*/ 79 w 104"/>
              <a:gd name="T59" fmla="*/ 5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4" h="104">
                <a:moveTo>
                  <a:pt x="104" y="52"/>
                </a:moveTo>
                <a:cubicBezTo>
                  <a:pt x="104" y="81"/>
                  <a:pt x="81" y="104"/>
                  <a:pt x="52" y="104"/>
                </a:cubicBezTo>
                <a:cubicBezTo>
                  <a:pt x="23" y="104"/>
                  <a:pt x="0" y="81"/>
                  <a:pt x="0" y="52"/>
                </a:cubicBezTo>
                <a:cubicBezTo>
                  <a:pt x="0" y="23"/>
                  <a:pt x="23" y="0"/>
                  <a:pt x="52" y="0"/>
                </a:cubicBezTo>
                <a:cubicBezTo>
                  <a:pt x="81" y="0"/>
                  <a:pt x="104" y="23"/>
                  <a:pt x="104" y="52"/>
                </a:cubicBezTo>
                <a:moveTo>
                  <a:pt x="37" y="43"/>
                </a:moveTo>
                <a:cubicBezTo>
                  <a:pt x="26" y="43"/>
                  <a:pt x="26" y="43"/>
                  <a:pt x="26" y="43"/>
                </a:cubicBezTo>
                <a:cubicBezTo>
                  <a:pt x="26" y="78"/>
                  <a:pt x="26" y="78"/>
                  <a:pt x="26" y="78"/>
                </a:cubicBezTo>
                <a:cubicBezTo>
                  <a:pt x="37" y="78"/>
                  <a:pt x="37" y="78"/>
                  <a:pt x="37" y="78"/>
                </a:cubicBezTo>
                <a:lnTo>
                  <a:pt x="37" y="43"/>
                </a:lnTo>
                <a:close/>
                <a:moveTo>
                  <a:pt x="38" y="32"/>
                </a:moveTo>
                <a:cubicBezTo>
                  <a:pt x="38" y="29"/>
                  <a:pt x="36" y="27"/>
                  <a:pt x="32" y="27"/>
                </a:cubicBezTo>
                <a:cubicBezTo>
                  <a:pt x="28" y="27"/>
                  <a:pt x="25" y="29"/>
                  <a:pt x="25" y="32"/>
                </a:cubicBezTo>
                <a:cubicBezTo>
                  <a:pt x="25" y="36"/>
                  <a:pt x="28" y="38"/>
                  <a:pt x="32" y="38"/>
                </a:cubicBezTo>
                <a:cubicBezTo>
                  <a:pt x="32" y="38"/>
                  <a:pt x="32" y="38"/>
                  <a:pt x="32" y="38"/>
                </a:cubicBezTo>
                <a:cubicBezTo>
                  <a:pt x="36" y="38"/>
                  <a:pt x="38" y="36"/>
                  <a:pt x="38" y="32"/>
                </a:cubicBezTo>
                <a:moveTo>
                  <a:pt x="79" y="58"/>
                </a:moveTo>
                <a:cubicBezTo>
                  <a:pt x="79" y="47"/>
                  <a:pt x="73" y="42"/>
                  <a:pt x="65" y="42"/>
                </a:cubicBezTo>
                <a:cubicBezTo>
                  <a:pt x="59" y="42"/>
                  <a:pt x="57" y="46"/>
                  <a:pt x="55" y="48"/>
                </a:cubicBezTo>
                <a:cubicBezTo>
                  <a:pt x="55" y="43"/>
                  <a:pt x="55" y="43"/>
                  <a:pt x="55" y="43"/>
                </a:cubicBezTo>
                <a:cubicBezTo>
                  <a:pt x="44" y="43"/>
                  <a:pt x="44" y="43"/>
                  <a:pt x="44" y="43"/>
                </a:cubicBezTo>
                <a:cubicBezTo>
                  <a:pt x="44" y="46"/>
                  <a:pt x="44" y="78"/>
                  <a:pt x="44" y="78"/>
                </a:cubicBezTo>
                <a:cubicBezTo>
                  <a:pt x="55" y="78"/>
                  <a:pt x="55" y="78"/>
                  <a:pt x="55" y="78"/>
                </a:cubicBezTo>
                <a:cubicBezTo>
                  <a:pt x="55" y="58"/>
                  <a:pt x="55" y="58"/>
                  <a:pt x="55" y="58"/>
                </a:cubicBezTo>
                <a:cubicBezTo>
                  <a:pt x="55" y="57"/>
                  <a:pt x="55" y="56"/>
                  <a:pt x="56" y="56"/>
                </a:cubicBezTo>
                <a:cubicBezTo>
                  <a:pt x="56" y="53"/>
                  <a:pt x="58" y="51"/>
                  <a:pt x="61" y="51"/>
                </a:cubicBezTo>
                <a:cubicBezTo>
                  <a:pt x="66" y="51"/>
                  <a:pt x="67" y="54"/>
                  <a:pt x="67" y="59"/>
                </a:cubicBezTo>
                <a:cubicBezTo>
                  <a:pt x="67" y="78"/>
                  <a:pt x="67" y="78"/>
                  <a:pt x="67" y="78"/>
                </a:cubicBezTo>
                <a:cubicBezTo>
                  <a:pt x="79" y="78"/>
                  <a:pt x="79" y="78"/>
                  <a:pt x="79" y="78"/>
                </a:cubicBezTo>
                <a:lnTo>
                  <a:pt x="79" y="5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nvGrpSpPr>
          <p:cNvPr id="6" name="Groupe 5"/>
          <p:cNvGrpSpPr/>
          <p:nvPr userDrawn="1"/>
        </p:nvGrpSpPr>
        <p:grpSpPr>
          <a:xfrm>
            <a:off x="7527647" y="4485481"/>
            <a:ext cx="374650" cy="390525"/>
            <a:chOff x="7656513" y="4516438"/>
            <a:chExt cx="374650" cy="390525"/>
          </a:xfrm>
        </p:grpSpPr>
        <p:sp>
          <p:nvSpPr>
            <p:cNvPr id="7" name="Oval 15">
              <a:hlinkClick r:id="rId5"/>
            </p:cNvPr>
            <p:cNvSpPr>
              <a:spLocks noChangeArrowheads="1"/>
            </p:cNvSpPr>
            <p:nvPr/>
          </p:nvSpPr>
          <p:spPr bwMode="auto">
            <a:xfrm>
              <a:off x="7797800" y="4667251"/>
              <a:ext cx="90487" cy="936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16">
              <a:hlinkClick r:id="rId5"/>
            </p:cNvPr>
            <p:cNvSpPr>
              <a:spLocks noEditPoints="1"/>
            </p:cNvSpPr>
            <p:nvPr/>
          </p:nvSpPr>
          <p:spPr bwMode="auto">
            <a:xfrm>
              <a:off x="7734300" y="4595813"/>
              <a:ext cx="222250" cy="231775"/>
            </a:xfrm>
            <a:custGeom>
              <a:avLst/>
              <a:gdLst>
                <a:gd name="T0" fmla="*/ 58 w 59"/>
                <a:gd name="T1" fmla="*/ 9 h 62"/>
                <a:gd name="T2" fmla="*/ 55 w 59"/>
                <a:gd name="T3" fmla="*/ 5 h 62"/>
                <a:gd name="T4" fmla="*/ 51 w 59"/>
                <a:gd name="T5" fmla="*/ 2 h 62"/>
                <a:gd name="T6" fmla="*/ 44 w 59"/>
                <a:gd name="T7" fmla="*/ 0 h 62"/>
                <a:gd name="T8" fmla="*/ 29 w 59"/>
                <a:gd name="T9" fmla="*/ 0 h 62"/>
                <a:gd name="T10" fmla="*/ 15 w 59"/>
                <a:gd name="T11" fmla="*/ 0 h 62"/>
                <a:gd name="T12" fmla="*/ 8 w 59"/>
                <a:gd name="T13" fmla="*/ 2 h 62"/>
                <a:gd name="T14" fmla="*/ 4 w 59"/>
                <a:gd name="T15" fmla="*/ 5 h 62"/>
                <a:gd name="T16" fmla="*/ 1 w 59"/>
                <a:gd name="T17" fmla="*/ 9 h 62"/>
                <a:gd name="T18" fmla="*/ 0 w 59"/>
                <a:gd name="T19" fmla="*/ 16 h 62"/>
                <a:gd name="T20" fmla="*/ 0 w 59"/>
                <a:gd name="T21" fmla="*/ 31 h 62"/>
                <a:gd name="T22" fmla="*/ 0 w 59"/>
                <a:gd name="T23" fmla="*/ 46 h 62"/>
                <a:gd name="T24" fmla="*/ 1 w 59"/>
                <a:gd name="T25" fmla="*/ 53 h 62"/>
                <a:gd name="T26" fmla="*/ 4 w 59"/>
                <a:gd name="T27" fmla="*/ 58 h 62"/>
                <a:gd name="T28" fmla="*/ 8 w 59"/>
                <a:gd name="T29" fmla="*/ 61 h 62"/>
                <a:gd name="T30" fmla="*/ 15 w 59"/>
                <a:gd name="T31" fmla="*/ 62 h 62"/>
                <a:gd name="T32" fmla="*/ 29 w 59"/>
                <a:gd name="T33" fmla="*/ 62 h 62"/>
                <a:gd name="T34" fmla="*/ 44 w 59"/>
                <a:gd name="T35" fmla="*/ 62 h 62"/>
                <a:gd name="T36" fmla="*/ 51 w 59"/>
                <a:gd name="T37" fmla="*/ 61 h 62"/>
                <a:gd name="T38" fmla="*/ 55 w 59"/>
                <a:gd name="T39" fmla="*/ 58 h 62"/>
                <a:gd name="T40" fmla="*/ 58 w 59"/>
                <a:gd name="T41" fmla="*/ 53 h 62"/>
                <a:gd name="T42" fmla="*/ 59 w 59"/>
                <a:gd name="T43" fmla="*/ 46 h 62"/>
                <a:gd name="T44" fmla="*/ 59 w 59"/>
                <a:gd name="T45" fmla="*/ 31 h 62"/>
                <a:gd name="T46" fmla="*/ 59 w 59"/>
                <a:gd name="T47" fmla="*/ 16 h 62"/>
                <a:gd name="T48" fmla="*/ 58 w 59"/>
                <a:gd name="T49" fmla="*/ 9 h 62"/>
                <a:gd name="T50" fmla="*/ 29 w 59"/>
                <a:gd name="T51" fmla="*/ 50 h 62"/>
                <a:gd name="T52" fmla="*/ 11 w 59"/>
                <a:gd name="T53" fmla="*/ 31 h 62"/>
                <a:gd name="T54" fmla="*/ 29 w 59"/>
                <a:gd name="T55" fmla="*/ 12 h 62"/>
                <a:gd name="T56" fmla="*/ 48 w 59"/>
                <a:gd name="T57" fmla="*/ 31 h 62"/>
                <a:gd name="T58" fmla="*/ 29 w 59"/>
                <a:gd name="T59" fmla="*/ 50 h 62"/>
                <a:gd name="T60" fmla="*/ 49 w 59"/>
                <a:gd name="T61" fmla="*/ 15 h 62"/>
                <a:gd name="T62" fmla="*/ 44 w 59"/>
                <a:gd name="T63" fmla="*/ 11 h 62"/>
                <a:gd name="T64" fmla="*/ 49 w 59"/>
                <a:gd name="T65" fmla="*/ 6 h 62"/>
                <a:gd name="T66" fmla="*/ 53 w 59"/>
                <a:gd name="T67" fmla="*/ 11 h 62"/>
                <a:gd name="T68" fmla="*/ 49 w 59"/>
                <a:gd name="T69" fmla="*/ 1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 h="62">
                  <a:moveTo>
                    <a:pt x="58" y="9"/>
                  </a:moveTo>
                  <a:cubicBezTo>
                    <a:pt x="57" y="7"/>
                    <a:pt x="56" y="6"/>
                    <a:pt x="55" y="5"/>
                  </a:cubicBezTo>
                  <a:cubicBezTo>
                    <a:pt x="54" y="3"/>
                    <a:pt x="52" y="2"/>
                    <a:pt x="51" y="2"/>
                  </a:cubicBezTo>
                  <a:cubicBezTo>
                    <a:pt x="49" y="1"/>
                    <a:pt x="47" y="1"/>
                    <a:pt x="44" y="0"/>
                  </a:cubicBezTo>
                  <a:cubicBezTo>
                    <a:pt x="40" y="0"/>
                    <a:pt x="39" y="0"/>
                    <a:pt x="29" y="0"/>
                  </a:cubicBezTo>
                  <a:cubicBezTo>
                    <a:pt x="20" y="0"/>
                    <a:pt x="18" y="0"/>
                    <a:pt x="15" y="0"/>
                  </a:cubicBezTo>
                  <a:cubicBezTo>
                    <a:pt x="11" y="1"/>
                    <a:pt x="9" y="1"/>
                    <a:pt x="8" y="2"/>
                  </a:cubicBezTo>
                  <a:cubicBezTo>
                    <a:pt x="6" y="2"/>
                    <a:pt x="5" y="3"/>
                    <a:pt x="4" y="5"/>
                  </a:cubicBezTo>
                  <a:cubicBezTo>
                    <a:pt x="2" y="6"/>
                    <a:pt x="2" y="7"/>
                    <a:pt x="1" y="9"/>
                  </a:cubicBezTo>
                  <a:cubicBezTo>
                    <a:pt x="0" y="10"/>
                    <a:pt x="0" y="12"/>
                    <a:pt x="0" y="16"/>
                  </a:cubicBezTo>
                  <a:cubicBezTo>
                    <a:pt x="0" y="20"/>
                    <a:pt x="0" y="21"/>
                    <a:pt x="0" y="31"/>
                  </a:cubicBezTo>
                  <a:cubicBezTo>
                    <a:pt x="0" y="41"/>
                    <a:pt x="0" y="42"/>
                    <a:pt x="0" y="46"/>
                  </a:cubicBezTo>
                  <a:cubicBezTo>
                    <a:pt x="0" y="50"/>
                    <a:pt x="0" y="52"/>
                    <a:pt x="1" y="53"/>
                  </a:cubicBezTo>
                  <a:cubicBezTo>
                    <a:pt x="2" y="55"/>
                    <a:pt x="2" y="56"/>
                    <a:pt x="4" y="58"/>
                  </a:cubicBezTo>
                  <a:cubicBezTo>
                    <a:pt x="5" y="59"/>
                    <a:pt x="6" y="60"/>
                    <a:pt x="8" y="61"/>
                  </a:cubicBezTo>
                  <a:cubicBezTo>
                    <a:pt x="9" y="61"/>
                    <a:pt x="11" y="62"/>
                    <a:pt x="15" y="62"/>
                  </a:cubicBezTo>
                  <a:cubicBezTo>
                    <a:pt x="18" y="62"/>
                    <a:pt x="20" y="62"/>
                    <a:pt x="29" y="62"/>
                  </a:cubicBezTo>
                  <a:cubicBezTo>
                    <a:pt x="39" y="62"/>
                    <a:pt x="40" y="62"/>
                    <a:pt x="44" y="62"/>
                  </a:cubicBezTo>
                  <a:cubicBezTo>
                    <a:pt x="47" y="62"/>
                    <a:pt x="49" y="61"/>
                    <a:pt x="51" y="61"/>
                  </a:cubicBezTo>
                  <a:cubicBezTo>
                    <a:pt x="52" y="60"/>
                    <a:pt x="54" y="59"/>
                    <a:pt x="55" y="58"/>
                  </a:cubicBezTo>
                  <a:cubicBezTo>
                    <a:pt x="56" y="56"/>
                    <a:pt x="57" y="55"/>
                    <a:pt x="58" y="53"/>
                  </a:cubicBezTo>
                  <a:cubicBezTo>
                    <a:pt x="58" y="52"/>
                    <a:pt x="59" y="50"/>
                    <a:pt x="59" y="46"/>
                  </a:cubicBezTo>
                  <a:cubicBezTo>
                    <a:pt x="59" y="42"/>
                    <a:pt x="59" y="41"/>
                    <a:pt x="59" y="31"/>
                  </a:cubicBezTo>
                  <a:cubicBezTo>
                    <a:pt x="59" y="21"/>
                    <a:pt x="59" y="20"/>
                    <a:pt x="59" y="16"/>
                  </a:cubicBezTo>
                  <a:cubicBezTo>
                    <a:pt x="59" y="12"/>
                    <a:pt x="58" y="10"/>
                    <a:pt x="58" y="9"/>
                  </a:cubicBezTo>
                  <a:close/>
                  <a:moveTo>
                    <a:pt x="29" y="50"/>
                  </a:moveTo>
                  <a:cubicBezTo>
                    <a:pt x="19" y="50"/>
                    <a:pt x="11" y="42"/>
                    <a:pt x="11" y="31"/>
                  </a:cubicBezTo>
                  <a:cubicBezTo>
                    <a:pt x="11" y="20"/>
                    <a:pt x="19" y="12"/>
                    <a:pt x="29" y="12"/>
                  </a:cubicBezTo>
                  <a:cubicBezTo>
                    <a:pt x="40" y="12"/>
                    <a:pt x="48" y="20"/>
                    <a:pt x="48" y="31"/>
                  </a:cubicBezTo>
                  <a:cubicBezTo>
                    <a:pt x="48" y="42"/>
                    <a:pt x="40" y="50"/>
                    <a:pt x="29" y="50"/>
                  </a:cubicBezTo>
                  <a:close/>
                  <a:moveTo>
                    <a:pt x="49" y="15"/>
                  </a:moveTo>
                  <a:cubicBezTo>
                    <a:pt x="46" y="15"/>
                    <a:pt x="44" y="13"/>
                    <a:pt x="44" y="11"/>
                  </a:cubicBezTo>
                  <a:cubicBezTo>
                    <a:pt x="44" y="8"/>
                    <a:pt x="46" y="6"/>
                    <a:pt x="49" y="6"/>
                  </a:cubicBezTo>
                  <a:cubicBezTo>
                    <a:pt x="51" y="6"/>
                    <a:pt x="53" y="8"/>
                    <a:pt x="53" y="11"/>
                  </a:cubicBezTo>
                  <a:cubicBezTo>
                    <a:pt x="53" y="13"/>
                    <a:pt x="51" y="15"/>
                    <a:pt x="49"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17">
              <a:hlinkClick r:id="rId6"/>
            </p:cNvPr>
            <p:cNvSpPr>
              <a:spLocks noEditPoints="1"/>
            </p:cNvSpPr>
            <p:nvPr/>
          </p:nvSpPr>
          <p:spPr bwMode="auto">
            <a:xfrm>
              <a:off x="7656513" y="4516438"/>
              <a:ext cx="374650" cy="390525"/>
            </a:xfrm>
            <a:custGeom>
              <a:avLst/>
              <a:gdLst>
                <a:gd name="T0" fmla="*/ 50 w 100"/>
                <a:gd name="T1" fmla="*/ 0 h 104"/>
                <a:gd name="T2" fmla="*/ 0 w 100"/>
                <a:gd name="T3" fmla="*/ 52 h 104"/>
                <a:gd name="T4" fmla="*/ 50 w 100"/>
                <a:gd name="T5" fmla="*/ 104 h 104"/>
                <a:gd name="T6" fmla="*/ 100 w 100"/>
                <a:gd name="T7" fmla="*/ 52 h 104"/>
                <a:gd name="T8" fmla="*/ 50 w 100"/>
                <a:gd name="T9" fmla="*/ 0 h 104"/>
                <a:gd name="T10" fmla="*/ 85 w 100"/>
                <a:gd name="T11" fmla="*/ 77 h 104"/>
                <a:gd name="T12" fmla="*/ 80 w 100"/>
                <a:gd name="T13" fmla="*/ 84 h 104"/>
                <a:gd name="T14" fmla="*/ 74 w 100"/>
                <a:gd name="T15" fmla="*/ 88 h 104"/>
                <a:gd name="T16" fmla="*/ 65 w 100"/>
                <a:gd name="T17" fmla="*/ 90 h 104"/>
                <a:gd name="T18" fmla="*/ 50 w 100"/>
                <a:gd name="T19" fmla="*/ 90 h 104"/>
                <a:gd name="T20" fmla="*/ 35 w 100"/>
                <a:gd name="T21" fmla="*/ 90 h 104"/>
                <a:gd name="T22" fmla="*/ 26 w 100"/>
                <a:gd name="T23" fmla="*/ 88 h 104"/>
                <a:gd name="T24" fmla="*/ 20 w 100"/>
                <a:gd name="T25" fmla="*/ 84 h 104"/>
                <a:gd name="T26" fmla="*/ 16 w 100"/>
                <a:gd name="T27" fmla="*/ 77 h 104"/>
                <a:gd name="T28" fmla="*/ 14 w 100"/>
                <a:gd name="T29" fmla="*/ 68 h 104"/>
                <a:gd name="T30" fmla="*/ 14 w 100"/>
                <a:gd name="T31" fmla="*/ 52 h 104"/>
                <a:gd name="T32" fmla="*/ 14 w 100"/>
                <a:gd name="T33" fmla="*/ 37 h 104"/>
                <a:gd name="T34" fmla="*/ 16 w 100"/>
                <a:gd name="T35" fmla="*/ 27 h 104"/>
                <a:gd name="T36" fmla="*/ 20 w 100"/>
                <a:gd name="T37" fmla="*/ 21 h 104"/>
                <a:gd name="T38" fmla="*/ 26 w 100"/>
                <a:gd name="T39" fmla="*/ 16 h 104"/>
                <a:gd name="T40" fmla="*/ 35 w 100"/>
                <a:gd name="T41" fmla="*/ 15 h 104"/>
                <a:gd name="T42" fmla="*/ 50 w 100"/>
                <a:gd name="T43" fmla="*/ 14 h 104"/>
                <a:gd name="T44" fmla="*/ 65 w 100"/>
                <a:gd name="T45" fmla="*/ 15 h 104"/>
                <a:gd name="T46" fmla="*/ 74 w 100"/>
                <a:gd name="T47" fmla="*/ 16 h 104"/>
                <a:gd name="T48" fmla="*/ 80 w 100"/>
                <a:gd name="T49" fmla="*/ 21 h 104"/>
                <a:gd name="T50" fmla="*/ 85 w 100"/>
                <a:gd name="T51" fmla="*/ 27 h 104"/>
                <a:gd name="T52" fmla="*/ 86 w 100"/>
                <a:gd name="T53" fmla="*/ 37 h 104"/>
                <a:gd name="T54" fmla="*/ 87 w 100"/>
                <a:gd name="T55" fmla="*/ 52 h 104"/>
                <a:gd name="T56" fmla="*/ 86 w 100"/>
                <a:gd name="T57" fmla="*/ 68 h 104"/>
                <a:gd name="T58" fmla="*/ 85 w 100"/>
                <a:gd name="T59" fmla="*/ 77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0" h="104">
                  <a:moveTo>
                    <a:pt x="50" y="0"/>
                  </a:moveTo>
                  <a:cubicBezTo>
                    <a:pt x="22" y="0"/>
                    <a:pt x="0" y="23"/>
                    <a:pt x="0" y="52"/>
                  </a:cubicBezTo>
                  <a:cubicBezTo>
                    <a:pt x="0" y="81"/>
                    <a:pt x="22" y="104"/>
                    <a:pt x="50" y="104"/>
                  </a:cubicBezTo>
                  <a:cubicBezTo>
                    <a:pt x="78" y="104"/>
                    <a:pt x="100" y="81"/>
                    <a:pt x="100" y="52"/>
                  </a:cubicBezTo>
                  <a:cubicBezTo>
                    <a:pt x="100" y="23"/>
                    <a:pt x="78" y="0"/>
                    <a:pt x="50" y="0"/>
                  </a:cubicBezTo>
                  <a:close/>
                  <a:moveTo>
                    <a:pt x="85" y="77"/>
                  </a:moveTo>
                  <a:cubicBezTo>
                    <a:pt x="84" y="79"/>
                    <a:pt x="82" y="81"/>
                    <a:pt x="80" y="84"/>
                  </a:cubicBezTo>
                  <a:cubicBezTo>
                    <a:pt x="78" y="86"/>
                    <a:pt x="76" y="87"/>
                    <a:pt x="74" y="88"/>
                  </a:cubicBezTo>
                  <a:cubicBezTo>
                    <a:pt x="72" y="89"/>
                    <a:pt x="69" y="89"/>
                    <a:pt x="65" y="90"/>
                  </a:cubicBezTo>
                  <a:cubicBezTo>
                    <a:pt x="61" y="90"/>
                    <a:pt x="60" y="90"/>
                    <a:pt x="50" y="90"/>
                  </a:cubicBezTo>
                  <a:cubicBezTo>
                    <a:pt x="40" y="90"/>
                    <a:pt x="39" y="90"/>
                    <a:pt x="35" y="90"/>
                  </a:cubicBezTo>
                  <a:cubicBezTo>
                    <a:pt x="31" y="89"/>
                    <a:pt x="29" y="89"/>
                    <a:pt x="26" y="88"/>
                  </a:cubicBezTo>
                  <a:cubicBezTo>
                    <a:pt x="24" y="87"/>
                    <a:pt x="22" y="86"/>
                    <a:pt x="20" y="84"/>
                  </a:cubicBezTo>
                  <a:cubicBezTo>
                    <a:pt x="18" y="81"/>
                    <a:pt x="17" y="79"/>
                    <a:pt x="16" y="77"/>
                  </a:cubicBezTo>
                  <a:cubicBezTo>
                    <a:pt x="15" y="74"/>
                    <a:pt x="14" y="72"/>
                    <a:pt x="14" y="68"/>
                  </a:cubicBezTo>
                  <a:cubicBezTo>
                    <a:pt x="14" y="64"/>
                    <a:pt x="14" y="62"/>
                    <a:pt x="14" y="52"/>
                  </a:cubicBezTo>
                  <a:cubicBezTo>
                    <a:pt x="14" y="42"/>
                    <a:pt x="14" y="41"/>
                    <a:pt x="14" y="37"/>
                  </a:cubicBezTo>
                  <a:cubicBezTo>
                    <a:pt x="14" y="33"/>
                    <a:pt x="15" y="30"/>
                    <a:pt x="16" y="27"/>
                  </a:cubicBezTo>
                  <a:cubicBezTo>
                    <a:pt x="17" y="25"/>
                    <a:pt x="18" y="23"/>
                    <a:pt x="20" y="21"/>
                  </a:cubicBezTo>
                  <a:cubicBezTo>
                    <a:pt x="22" y="19"/>
                    <a:pt x="24" y="17"/>
                    <a:pt x="26" y="16"/>
                  </a:cubicBezTo>
                  <a:cubicBezTo>
                    <a:pt x="29" y="15"/>
                    <a:pt x="31" y="15"/>
                    <a:pt x="35" y="15"/>
                  </a:cubicBezTo>
                  <a:cubicBezTo>
                    <a:pt x="39" y="14"/>
                    <a:pt x="40" y="14"/>
                    <a:pt x="50" y="14"/>
                  </a:cubicBezTo>
                  <a:cubicBezTo>
                    <a:pt x="60" y="14"/>
                    <a:pt x="61" y="14"/>
                    <a:pt x="65" y="15"/>
                  </a:cubicBezTo>
                  <a:cubicBezTo>
                    <a:pt x="69" y="15"/>
                    <a:pt x="72" y="15"/>
                    <a:pt x="74" y="16"/>
                  </a:cubicBezTo>
                  <a:cubicBezTo>
                    <a:pt x="76" y="17"/>
                    <a:pt x="78" y="19"/>
                    <a:pt x="80" y="21"/>
                  </a:cubicBezTo>
                  <a:cubicBezTo>
                    <a:pt x="82" y="23"/>
                    <a:pt x="84" y="25"/>
                    <a:pt x="85" y="27"/>
                  </a:cubicBezTo>
                  <a:cubicBezTo>
                    <a:pt x="86" y="30"/>
                    <a:pt x="86" y="33"/>
                    <a:pt x="86" y="37"/>
                  </a:cubicBezTo>
                  <a:cubicBezTo>
                    <a:pt x="86" y="41"/>
                    <a:pt x="87" y="42"/>
                    <a:pt x="87" y="52"/>
                  </a:cubicBezTo>
                  <a:cubicBezTo>
                    <a:pt x="87" y="62"/>
                    <a:pt x="86" y="64"/>
                    <a:pt x="86" y="68"/>
                  </a:cubicBezTo>
                  <a:cubicBezTo>
                    <a:pt x="86" y="72"/>
                    <a:pt x="86" y="74"/>
                    <a:pt x="85" y="7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10" name="Shape 190">
            <a:hlinkClick r:id="rId7"/>
          </p:cNvPr>
          <p:cNvSpPr txBox="1">
            <a:spLocks/>
          </p:cNvSpPr>
          <p:nvPr userDrawn="1"/>
        </p:nvSpPr>
        <p:spPr>
          <a:xfrm>
            <a:off x="6660232" y="4199595"/>
            <a:ext cx="1202253" cy="172355"/>
          </a:xfrm>
          <a:prstGeom prst="rect">
            <a:avLst/>
          </a:prstGeom>
        </p:spPr>
        <p:txBody>
          <a:bodyPr vert="horz" wrap="none" lIns="0" tIns="0" rIns="0" bIns="0" rtlCol="0" anchor="b"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l">
              <a:lnSpc>
                <a:spcPct val="80000"/>
              </a:lnSpc>
            </a:pPr>
            <a:r>
              <a:rPr lang="fr-FR" sz="1400" cap="none" dirty="0">
                <a:solidFill>
                  <a:schemeClr val="bg1"/>
                </a:solidFill>
                <a:latin typeface="+mn-lt"/>
                <a:ea typeface="Cabin"/>
                <a:cs typeface="Cabin"/>
                <a:sym typeface="Cabin"/>
              </a:rPr>
              <a:t>groupebpce.fr</a:t>
            </a:r>
          </a:p>
        </p:txBody>
      </p:sp>
      <p:grpSp>
        <p:nvGrpSpPr>
          <p:cNvPr id="11" name="Groupe 10"/>
          <p:cNvGrpSpPr/>
          <p:nvPr userDrawn="1"/>
        </p:nvGrpSpPr>
        <p:grpSpPr>
          <a:xfrm>
            <a:off x="7961895" y="4487862"/>
            <a:ext cx="390525" cy="390525"/>
            <a:chOff x="7173964" y="1442837"/>
            <a:chExt cx="390525" cy="390525"/>
          </a:xfrm>
        </p:grpSpPr>
        <p:sp>
          <p:nvSpPr>
            <p:cNvPr id="13" name="Ellipse 12">
              <a:hlinkClick r:id="rId8"/>
            </p:cNvPr>
            <p:cNvSpPr/>
            <p:nvPr/>
          </p:nvSpPr>
          <p:spPr>
            <a:xfrm>
              <a:off x="7173964" y="1442837"/>
              <a:ext cx="390525" cy="3905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4" name="Groupe 13"/>
            <p:cNvGrpSpPr/>
            <p:nvPr/>
          </p:nvGrpSpPr>
          <p:grpSpPr>
            <a:xfrm>
              <a:off x="7241802" y="1548089"/>
              <a:ext cx="254848" cy="180020"/>
              <a:chOff x="7539038" y="5757863"/>
              <a:chExt cx="373063" cy="263525"/>
            </a:xfrm>
          </p:grpSpPr>
          <p:sp>
            <p:nvSpPr>
              <p:cNvPr id="15" name="Freeform 12"/>
              <p:cNvSpPr>
                <a:spLocks/>
              </p:cNvSpPr>
              <p:nvPr/>
            </p:nvSpPr>
            <p:spPr bwMode="auto">
              <a:xfrm>
                <a:off x="7688263" y="5832475"/>
                <a:ext cx="100013" cy="104775"/>
              </a:xfrm>
              <a:custGeom>
                <a:avLst/>
                <a:gdLst>
                  <a:gd name="T0" fmla="*/ 0 w 63"/>
                  <a:gd name="T1" fmla="*/ 66 h 66"/>
                  <a:gd name="T2" fmla="*/ 63 w 63"/>
                  <a:gd name="T3" fmla="*/ 33 h 66"/>
                  <a:gd name="T4" fmla="*/ 0 w 63"/>
                  <a:gd name="T5" fmla="*/ 0 h 66"/>
                  <a:gd name="T6" fmla="*/ 0 w 63"/>
                  <a:gd name="T7" fmla="*/ 66 h 66"/>
                </a:gdLst>
                <a:ahLst/>
                <a:cxnLst>
                  <a:cxn ang="0">
                    <a:pos x="T0" y="T1"/>
                  </a:cxn>
                  <a:cxn ang="0">
                    <a:pos x="T2" y="T3"/>
                  </a:cxn>
                  <a:cxn ang="0">
                    <a:pos x="T4" y="T5"/>
                  </a:cxn>
                  <a:cxn ang="0">
                    <a:pos x="T6" y="T7"/>
                  </a:cxn>
                </a:cxnLst>
                <a:rect l="0" t="0" r="r" b="b"/>
                <a:pathLst>
                  <a:path w="63" h="66">
                    <a:moveTo>
                      <a:pt x="0" y="66"/>
                    </a:moveTo>
                    <a:lnTo>
                      <a:pt x="63" y="33"/>
                    </a:lnTo>
                    <a:lnTo>
                      <a:pt x="0" y="0"/>
                    </a:lnTo>
                    <a:lnTo>
                      <a:pt x="0" y="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6" name="Freeform 13"/>
              <p:cNvSpPr>
                <a:spLocks/>
              </p:cNvSpPr>
              <p:nvPr/>
            </p:nvSpPr>
            <p:spPr bwMode="auto">
              <a:xfrm>
                <a:off x="7688263" y="5832475"/>
                <a:ext cx="100013" cy="104775"/>
              </a:xfrm>
              <a:custGeom>
                <a:avLst/>
                <a:gdLst>
                  <a:gd name="T0" fmla="*/ 0 w 63"/>
                  <a:gd name="T1" fmla="*/ 66 h 66"/>
                  <a:gd name="T2" fmla="*/ 63 w 63"/>
                  <a:gd name="T3" fmla="*/ 33 h 66"/>
                  <a:gd name="T4" fmla="*/ 0 w 63"/>
                  <a:gd name="T5" fmla="*/ 0 h 66"/>
                  <a:gd name="T6" fmla="*/ 0 w 63"/>
                  <a:gd name="T7" fmla="*/ 66 h 66"/>
                </a:gdLst>
                <a:ahLst/>
                <a:cxnLst>
                  <a:cxn ang="0">
                    <a:pos x="T0" y="T1"/>
                  </a:cxn>
                  <a:cxn ang="0">
                    <a:pos x="T2" y="T3"/>
                  </a:cxn>
                  <a:cxn ang="0">
                    <a:pos x="T4" y="T5"/>
                  </a:cxn>
                  <a:cxn ang="0">
                    <a:pos x="T6" y="T7"/>
                  </a:cxn>
                </a:cxnLst>
                <a:rect l="0" t="0" r="r" b="b"/>
                <a:pathLst>
                  <a:path w="63" h="66">
                    <a:moveTo>
                      <a:pt x="0" y="66"/>
                    </a:moveTo>
                    <a:lnTo>
                      <a:pt x="63" y="33"/>
                    </a:lnTo>
                    <a:lnTo>
                      <a:pt x="0" y="0"/>
                    </a:lnTo>
                    <a:lnTo>
                      <a:pt x="0" y="6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7" name="Freeform 14"/>
              <p:cNvSpPr>
                <a:spLocks/>
              </p:cNvSpPr>
              <p:nvPr/>
            </p:nvSpPr>
            <p:spPr bwMode="auto">
              <a:xfrm>
                <a:off x="7777163" y="5884863"/>
                <a:ext cx="11113" cy="6350"/>
              </a:xfrm>
              <a:custGeom>
                <a:avLst/>
                <a:gdLst>
                  <a:gd name="T0" fmla="*/ 7 w 7"/>
                  <a:gd name="T1" fmla="*/ 0 h 4"/>
                  <a:gd name="T2" fmla="*/ 0 w 7"/>
                  <a:gd name="T3" fmla="*/ 4 h 4"/>
                  <a:gd name="T4" fmla="*/ 0 w 7"/>
                  <a:gd name="T5" fmla="*/ 4 h 4"/>
                  <a:gd name="T6" fmla="*/ 7 w 7"/>
                  <a:gd name="T7" fmla="*/ 0 h 4"/>
                </a:gdLst>
                <a:ahLst/>
                <a:cxnLst>
                  <a:cxn ang="0">
                    <a:pos x="T0" y="T1"/>
                  </a:cxn>
                  <a:cxn ang="0">
                    <a:pos x="T2" y="T3"/>
                  </a:cxn>
                  <a:cxn ang="0">
                    <a:pos x="T4" y="T5"/>
                  </a:cxn>
                  <a:cxn ang="0">
                    <a:pos x="T6" y="T7"/>
                  </a:cxn>
                </a:cxnLst>
                <a:rect l="0" t="0" r="r" b="b"/>
                <a:pathLst>
                  <a:path w="7" h="4">
                    <a:moveTo>
                      <a:pt x="7" y="0"/>
                    </a:moveTo>
                    <a:lnTo>
                      <a:pt x="0" y="4"/>
                    </a:lnTo>
                    <a:lnTo>
                      <a:pt x="0" y="4"/>
                    </a:lnTo>
                    <a:lnTo>
                      <a:pt x="7" y="0"/>
                    </a:lnTo>
                    <a:close/>
                  </a:path>
                </a:pathLst>
              </a:custGeom>
              <a:solidFill>
                <a:srgbClr val="E2D9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8" name="Freeform 15"/>
              <p:cNvSpPr>
                <a:spLocks/>
              </p:cNvSpPr>
              <p:nvPr/>
            </p:nvSpPr>
            <p:spPr bwMode="auto">
              <a:xfrm>
                <a:off x="7777163" y="5884863"/>
                <a:ext cx="11113" cy="6350"/>
              </a:xfrm>
              <a:custGeom>
                <a:avLst/>
                <a:gdLst>
                  <a:gd name="T0" fmla="*/ 7 w 7"/>
                  <a:gd name="T1" fmla="*/ 0 h 4"/>
                  <a:gd name="T2" fmla="*/ 0 w 7"/>
                  <a:gd name="T3" fmla="*/ 4 h 4"/>
                  <a:gd name="T4" fmla="*/ 0 w 7"/>
                  <a:gd name="T5" fmla="*/ 4 h 4"/>
                  <a:gd name="T6" fmla="*/ 7 w 7"/>
                  <a:gd name="T7" fmla="*/ 0 h 4"/>
                </a:gdLst>
                <a:ahLst/>
                <a:cxnLst>
                  <a:cxn ang="0">
                    <a:pos x="T0" y="T1"/>
                  </a:cxn>
                  <a:cxn ang="0">
                    <a:pos x="T2" y="T3"/>
                  </a:cxn>
                  <a:cxn ang="0">
                    <a:pos x="T4" y="T5"/>
                  </a:cxn>
                  <a:cxn ang="0">
                    <a:pos x="T6" y="T7"/>
                  </a:cxn>
                </a:cxnLst>
                <a:rect l="0" t="0" r="r" b="b"/>
                <a:pathLst>
                  <a:path w="7" h="4">
                    <a:moveTo>
                      <a:pt x="7" y="0"/>
                    </a:moveTo>
                    <a:lnTo>
                      <a:pt x="0" y="4"/>
                    </a:lnTo>
                    <a:lnTo>
                      <a:pt x="0" y="4"/>
                    </a:lnTo>
                    <a:lnTo>
                      <a:pt x="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16"/>
              <p:cNvSpPr>
                <a:spLocks/>
              </p:cNvSpPr>
              <p:nvPr/>
            </p:nvSpPr>
            <p:spPr bwMode="auto">
              <a:xfrm>
                <a:off x="7688263" y="5832475"/>
                <a:ext cx="100013" cy="58738"/>
              </a:xfrm>
              <a:custGeom>
                <a:avLst/>
                <a:gdLst>
                  <a:gd name="T0" fmla="*/ 0 w 63"/>
                  <a:gd name="T1" fmla="*/ 0 h 37"/>
                  <a:gd name="T2" fmla="*/ 56 w 63"/>
                  <a:gd name="T3" fmla="*/ 37 h 37"/>
                  <a:gd name="T4" fmla="*/ 63 w 63"/>
                  <a:gd name="T5" fmla="*/ 33 h 37"/>
                  <a:gd name="T6" fmla="*/ 0 w 63"/>
                  <a:gd name="T7" fmla="*/ 0 h 37"/>
                </a:gdLst>
                <a:ahLst/>
                <a:cxnLst>
                  <a:cxn ang="0">
                    <a:pos x="T0" y="T1"/>
                  </a:cxn>
                  <a:cxn ang="0">
                    <a:pos x="T2" y="T3"/>
                  </a:cxn>
                  <a:cxn ang="0">
                    <a:pos x="T4" y="T5"/>
                  </a:cxn>
                  <a:cxn ang="0">
                    <a:pos x="T6" y="T7"/>
                  </a:cxn>
                </a:cxnLst>
                <a:rect l="0" t="0" r="r" b="b"/>
                <a:pathLst>
                  <a:path w="63" h="37">
                    <a:moveTo>
                      <a:pt x="0" y="0"/>
                    </a:moveTo>
                    <a:lnTo>
                      <a:pt x="56" y="37"/>
                    </a:lnTo>
                    <a:lnTo>
                      <a:pt x="63" y="33"/>
                    </a:lnTo>
                    <a:lnTo>
                      <a:pt x="0" y="0"/>
                    </a:lnTo>
                    <a:close/>
                  </a:path>
                </a:pathLst>
              </a:custGeom>
              <a:solidFill>
                <a:srgbClr val="E3D9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17"/>
              <p:cNvSpPr>
                <a:spLocks/>
              </p:cNvSpPr>
              <p:nvPr/>
            </p:nvSpPr>
            <p:spPr bwMode="auto">
              <a:xfrm>
                <a:off x="7688263" y="5832475"/>
                <a:ext cx="100013" cy="58738"/>
              </a:xfrm>
              <a:custGeom>
                <a:avLst/>
                <a:gdLst>
                  <a:gd name="T0" fmla="*/ 0 w 63"/>
                  <a:gd name="T1" fmla="*/ 0 h 37"/>
                  <a:gd name="T2" fmla="*/ 56 w 63"/>
                  <a:gd name="T3" fmla="*/ 37 h 37"/>
                  <a:gd name="T4" fmla="*/ 63 w 63"/>
                  <a:gd name="T5" fmla="*/ 33 h 37"/>
                  <a:gd name="T6" fmla="*/ 0 w 63"/>
                  <a:gd name="T7" fmla="*/ 0 h 37"/>
                </a:gdLst>
                <a:ahLst/>
                <a:cxnLst>
                  <a:cxn ang="0">
                    <a:pos x="T0" y="T1"/>
                  </a:cxn>
                  <a:cxn ang="0">
                    <a:pos x="T2" y="T3"/>
                  </a:cxn>
                  <a:cxn ang="0">
                    <a:pos x="T4" y="T5"/>
                  </a:cxn>
                  <a:cxn ang="0">
                    <a:pos x="T6" y="T7"/>
                  </a:cxn>
                </a:cxnLst>
                <a:rect l="0" t="0" r="r" b="b"/>
                <a:pathLst>
                  <a:path w="63" h="37">
                    <a:moveTo>
                      <a:pt x="0" y="0"/>
                    </a:moveTo>
                    <a:lnTo>
                      <a:pt x="56" y="37"/>
                    </a:lnTo>
                    <a:lnTo>
                      <a:pt x="63" y="3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 name="Freeform 18"/>
              <p:cNvSpPr>
                <a:spLocks noEditPoints="1"/>
              </p:cNvSpPr>
              <p:nvPr/>
            </p:nvSpPr>
            <p:spPr bwMode="auto">
              <a:xfrm>
                <a:off x="7539038" y="5757863"/>
                <a:ext cx="373063" cy="263525"/>
              </a:xfrm>
              <a:custGeom>
                <a:avLst/>
                <a:gdLst>
                  <a:gd name="T0" fmla="*/ 154 w 156"/>
                  <a:gd name="T1" fmla="*/ 24 h 110"/>
                  <a:gd name="T2" fmla="*/ 148 w 156"/>
                  <a:gd name="T3" fmla="*/ 8 h 110"/>
                  <a:gd name="T4" fmla="*/ 132 w 156"/>
                  <a:gd name="T5" fmla="*/ 2 h 110"/>
                  <a:gd name="T6" fmla="*/ 78 w 156"/>
                  <a:gd name="T7" fmla="*/ 0 h 110"/>
                  <a:gd name="T8" fmla="*/ 78 w 156"/>
                  <a:gd name="T9" fmla="*/ 0 h 110"/>
                  <a:gd name="T10" fmla="*/ 23 w 156"/>
                  <a:gd name="T11" fmla="*/ 2 h 110"/>
                  <a:gd name="T12" fmla="*/ 8 w 156"/>
                  <a:gd name="T13" fmla="*/ 8 h 110"/>
                  <a:gd name="T14" fmla="*/ 2 w 156"/>
                  <a:gd name="T15" fmla="*/ 24 h 110"/>
                  <a:gd name="T16" fmla="*/ 0 w 156"/>
                  <a:gd name="T17" fmla="*/ 49 h 110"/>
                  <a:gd name="T18" fmla="*/ 0 w 156"/>
                  <a:gd name="T19" fmla="*/ 61 h 110"/>
                  <a:gd name="T20" fmla="*/ 2 w 156"/>
                  <a:gd name="T21" fmla="*/ 86 h 110"/>
                  <a:gd name="T22" fmla="*/ 8 w 156"/>
                  <a:gd name="T23" fmla="*/ 101 h 110"/>
                  <a:gd name="T24" fmla="*/ 25 w 156"/>
                  <a:gd name="T25" fmla="*/ 108 h 110"/>
                  <a:gd name="T26" fmla="*/ 78 w 156"/>
                  <a:gd name="T27" fmla="*/ 110 h 110"/>
                  <a:gd name="T28" fmla="*/ 132 w 156"/>
                  <a:gd name="T29" fmla="*/ 108 h 110"/>
                  <a:gd name="T30" fmla="*/ 148 w 156"/>
                  <a:gd name="T31" fmla="*/ 101 h 110"/>
                  <a:gd name="T32" fmla="*/ 154 w 156"/>
                  <a:gd name="T33" fmla="*/ 86 h 110"/>
                  <a:gd name="T34" fmla="*/ 156 w 156"/>
                  <a:gd name="T35" fmla="*/ 61 h 110"/>
                  <a:gd name="T36" fmla="*/ 156 w 156"/>
                  <a:gd name="T37" fmla="*/ 49 h 110"/>
                  <a:gd name="T38" fmla="*/ 154 w 156"/>
                  <a:gd name="T39" fmla="*/ 24 h 110"/>
                  <a:gd name="T40" fmla="*/ 62 w 156"/>
                  <a:gd name="T41" fmla="*/ 75 h 110"/>
                  <a:gd name="T42" fmla="*/ 62 w 156"/>
                  <a:gd name="T43" fmla="*/ 31 h 110"/>
                  <a:gd name="T44" fmla="*/ 104 w 156"/>
                  <a:gd name="T45" fmla="*/ 53 h 110"/>
                  <a:gd name="T46" fmla="*/ 62 w 156"/>
                  <a:gd name="T47" fmla="*/ 7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6" h="110">
                    <a:moveTo>
                      <a:pt x="154" y="24"/>
                    </a:moveTo>
                    <a:cubicBezTo>
                      <a:pt x="154" y="24"/>
                      <a:pt x="153" y="13"/>
                      <a:pt x="148" y="8"/>
                    </a:cubicBezTo>
                    <a:cubicBezTo>
                      <a:pt x="142" y="2"/>
                      <a:pt x="135" y="2"/>
                      <a:pt x="132" y="2"/>
                    </a:cubicBezTo>
                    <a:cubicBezTo>
                      <a:pt x="111" y="0"/>
                      <a:pt x="78" y="0"/>
                      <a:pt x="78" y="0"/>
                    </a:cubicBezTo>
                    <a:cubicBezTo>
                      <a:pt x="78" y="0"/>
                      <a:pt x="78" y="0"/>
                      <a:pt x="78" y="0"/>
                    </a:cubicBezTo>
                    <a:cubicBezTo>
                      <a:pt x="78" y="0"/>
                      <a:pt x="45" y="0"/>
                      <a:pt x="23" y="2"/>
                    </a:cubicBezTo>
                    <a:cubicBezTo>
                      <a:pt x="20" y="2"/>
                      <a:pt x="14" y="2"/>
                      <a:pt x="8" y="8"/>
                    </a:cubicBezTo>
                    <a:cubicBezTo>
                      <a:pt x="3" y="13"/>
                      <a:pt x="2" y="24"/>
                      <a:pt x="2" y="24"/>
                    </a:cubicBezTo>
                    <a:cubicBezTo>
                      <a:pt x="2" y="24"/>
                      <a:pt x="0" y="36"/>
                      <a:pt x="0" y="49"/>
                    </a:cubicBezTo>
                    <a:cubicBezTo>
                      <a:pt x="0" y="61"/>
                      <a:pt x="0" y="61"/>
                      <a:pt x="0" y="61"/>
                    </a:cubicBezTo>
                    <a:cubicBezTo>
                      <a:pt x="0" y="73"/>
                      <a:pt x="2" y="86"/>
                      <a:pt x="2" y="86"/>
                    </a:cubicBezTo>
                    <a:cubicBezTo>
                      <a:pt x="2" y="86"/>
                      <a:pt x="3" y="97"/>
                      <a:pt x="8" y="101"/>
                    </a:cubicBezTo>
                    <a:cubicBezTo>
                      <a:pt x="14" y="108"/>
                      <a:pt x="22" y="107"/>
                      <a:pt x="25" y="108"/>
                    </a:cubicBezTo>
                    <a:cubicBezTo>
                      <a:pt x="37" y="109"/>
                      <a:pt x="78" y="110"/>
                      <a:pt x="78" y="110"/>
                    </a:cubicBezTo>
                    <a:cubicBezTo>
                      <a:pt x="78" y="110"/>
                      <a:pt x="111" y="110"/>
                      <a:pt x="132" y="108"/>
                    </a:cubicBezTo>
                    <a:cubicBezTo>
                      <a:pt x="135" y="108"/>
                      <a:pt x="142" y="108"/>
                      <a:pt x="148" y="101"/>
                    </a:cubicBezTo>
                    <a:cubicBezTo>
                      <a:pt x="153" y="97"/>
                      <a:pt x="154" y="86"/>
                      <a:pt x="154" y="86"/>
                    </a:cubicBezTo>
                    <a:cubicBezTo>
                      <a:pt x="154" y="86"/>
                      <a:pt x="156" y="73"/>
                      <a:pt x="156" y="61"/>
                    </a:cubicBezTo>
                    <a:cubicBezTo>
                      <a:pt x="156" y="49"/>
                      <a:pt x="156" y="49"/>
                      <a:pt x="156" y="49"/>
                    </a:cubicBezTo>
                    <a:cubicBezTo>
                      <a:pt x="156" y="36"/>
                      <a:pt x="154" y="24"/>
                      <a:pt x="154" y="24"/>
                    </a:cubicBezTo>
                    <a:close/>
                    <a:moveTo>
                      <a:pt x="62" y="75"/>
                    </a:moveTo>
                    <a:cubicBezTo>
                      <a:pt x="62" y="31"/>
                      <a:pt x="62" y="31"/>
                      <a:pt x="62" y="31"/>
                    </a:cubicBezTo>
                    <a:cubicBezTo>
                      <a:pt x="104" y="53"/>
                      <a:pt x="104" y="53"/>
                      <a:pt x="104" y="53"/>
                    </a:cubicBezTo>
                    <a:lnTo>
                      <a:pt x="62" y="7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grpSp>
    </p:spTree>
    <p:extLst>
      <p:ext uri="{BB962C8B-B14F-4D97-AF65-F5344CB8AC3E}">
        <p14:creationId xmlns:p14="http://schemas.microsoft.com/office/powerpoint/2010/main" val="18869831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55763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2"/>
            </p:custDataLst>
            <p:extLst/>
          </p:nvPr>
        </p:nvGraphicFramePr>
        <p:xfrm>
          <a:off x="1466" y="1192"/>
          <a:ext cx="1465" cy="1190"/>
        </p:xfrm>
        <a:graphic>
          <a:graphicData uri="http://schemas.openxmlformats.org/presentationml/2006/ole">
            <mc:AlternateContent xmlns:mc="http://schemas.openxmlformats.org/markup-compatibility/2006">
              <mc:Choice xmlns:v="urn:schemas-microsoft-com:vml" Requires="v">
                <p:oleObj spid="_x0000_s6160" name="think-cell Slide" r:id="rId4" imgW="395" imgH="396" progId="TCLayout.ActiveDocument.1">
                  <p:embed/>
                </p:oleObj>
              </mc:Choice>
              <mc:Fallback>
                <p:oleObj name="think-cell Slide" r:id="rId4" imgW="395" imgH="396" progId="TCLayout.ActiveDocument.1">
                  <p:embed/>
                  <p:pic>
                    <p:nvPicPr>
                      <p:cNvPr id="0" name=""/>
                      <p:cNvPicPr/>
                      <p:nvPr/>
                    </p:nvPicPr>
                    <p:blipFill>
                      <a:blip r:embed="rId5"/>
                      <a:stretch>
                        <a:fillRect/>
                      </a:stretch>
                    </p:blipFill>
                    <p:spPr>
                      <a:xfrm>
                        <a:off x="1466" y="1192"/>
                        <a:ext cx="1465" cy="1190"/>
                      </a:xfrm>
                      <a:prstGeom prst="rect">
                        <a:avLst/>
                      </a:prstGeom>
                    </p:spPr>
                  </p:pic>
                </p:oleObj>
              </mc:Fallback>
            </mc:AlternateContent>
          </a:graphicData>
        </a:graphic>
      </p:graphicFrame>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p:cNvSpPr>
            <a:spLocks noGrp="1" noChangeArrowheads="1"/>
          </p:cNvSpPr>
          <p:nvPr>
            <p:ph type="dt" sz="half" idx="10"/>
          </p:nvPr>
        </p:nvSpPr>
        <p:spPr>
          <a:xfrm>
            <a:off x="827090" y="4569625"/>
            <a:ext cx="3313112" cy="270272"/>
          </a:xfrm>
          <a:prstGeom prst="rect">
            <a:avLst/>
          </a:prstGeom>
          <a:ln/>
        </p:spPr>
        <p:txBody>
          <a:bodyPr lIns="77925" tIns="38963" rIns="77925" bIns="38963"/>
          <a:lstStyle>
            <a:lvl1pPr>
              <a:defRPr/>
            </a:lvl1pPr>
          </a:lstStyle>
          <a:p>
            <a:pPr fontAlgn="base">
              <a:spcBef>
                <a:spcPct val="0"/>
              </a:spcBef>
              <a:spcAft>
                <a:spcPct val="0"/>
              </a:spcAft>
            </a:pPr>
            <a:fld id="{B509FE22-F6A7-4E16-9DBE-B146397A069C}" type="datetime4">
              <a:rPr lang="fr-FR" altLang="fr-FR" sz="1800" kern="1200" smtClean="0">
                <a:latin typeface="Arial" charset="0"/>
                <a:ea typeface="+mn-ea"/>
              </a:rPr>
              <a:pPr fontAlgn="base">
                <a:spcBef>
                  <a:spcPct val="0"/>
                </a:spcBef>
                <a:spcAft>
                  <a:spcPct val="0"/>
                </a:spcAft>
              </a:pPr>
              <a:t>3 juillet 2018</a:t>
            </a:fld>
            <a:endParaRPr lang="fr-FR" altLang="fr-FR" sz="1800" kern="1200">
              <a:latin typeface="Arial" charset="0"/>
              <a:ea typeface="+mn-ea"/>
            </a:endParaRPr>
          </a:p>
        </p:txBody>
      </p:sp>
      <p:sp>
        <p:nvSpPr>
          <p:cNvPr id="5" name="Rectangle 5"/>
          <p:cNvSpPr>
            <a:spLocks noGrp="1" noChangeArrowheads="1"/>
          </p:cNvSpPr>
          <p:nvPr>
            <p:ph type="sldNum" sz="quarter" idx="11"/>
          </p:nvPr>
        </p:nvSpPr>
        <p:spPr>
          <a:xfrm>
            <a:off x="395288" y="4569625"/>
            <a:ext cx="288925" cy="270272"/>
          </a:xfrm>
          <a:prstGeom prst="rect">
            <a:avLst/>
          </a:prstGeom>
          <a:ln/>
        </p:spPr>
        <p:txBody>
          <a:bodyPr/>
          <a:lstStyle>
            <a:lvl1pPr>
              <a:defRPr/>
            </a:lvl1pPr>
          </a:lstStyle>
          <a:p>
            <a:fld id="{7BA098AD-A29A-472F-9583-774CD0631ACC}" type="slidenum">
              <a:rPr lang="fr-FR" altLang="fr-FR">
                <a:solidFill>
                  <a:srgbClr val="000000">
                    <a:tint val="75000"/>
                  </a:srgbClr>
                </a:solidFill>
              </a:rPr>
              <a:pPr/>
              <a:t>‹N°›</a:t>
            </a:fld>
            <a:endParaRPr lang="fr-FR" altLang="fr-FR">
              <a:solidFill>
                <a:srgbClr val="000000">
                  <a:tint val="75000"/>
                </a:srgbClr>
              </a:solidFill>
            </a:endParaRPr>
          </a:p>
        </p:txBody>
      </p:sp>
    </p:spTree>
    <p:extLst>
      <p:ext uri="{BB962C8B-B14F-4D97-AF65-F5344CB8AC3E}">
        <p14:creationId xmlns:p14="http://schemas.microsoft.com/office/powerpoint/2010/main" val="1324746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nvPr>
        </p:nvGraphicFramePr>
        <p:xfrm>
          <a:off x="1466" y="1193"/>
          <a:ext cx="1465" cy="1190"/>
        </p:xfrm>
        <a:graphic>
          <a:graphicData uri="http://schemas.openxmlformats.org/presentationml/2006/ole">
            <mc:AlternateContent xmlns:mc="http://schemas.openxmlformats.org/markup-compatibility/2006">
              <mc:Choice xmlns:v="urn:schemas-microsoft-com:vml" Requires="v">
                <p:oleObj spid="_x0000_s2172" name="think-cell Slide" r:id="rId4" imgW="360" imgH="360" progId="TCLayout.ActiveDocument.1">
                  <p:embed/>
                </p:oleObj>
              </mc:Choice>
              <mc:Fallback>
                <p:oleObj name="think-cell Slide" r:id="rId4" imgW="360" imgH="360" progId="TCLayout.ActiveDocument.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66" y="1193"/>
                        <a:ext cx="1465" cy="119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53" name="Image 1"/>
          <p:cNvPicPr>
            <a:picLocks noChangeAspect="1"/>
          </p:cNvPicPr>
          <p:nvPr userDrawn="1"/>
        </p:nvPicPr>
        <p:blipFill>
          <a:blip r:embed="rId6" cstate="email">
            <a:extLst>
              <a:ext uri="{28A0092B-C50C-407E-A947-70E740481C1C}">
                <a14:useLocalDpi xmlns:a14="http://schemas.microsoft.com/office/drawing/2010/main" val="0"/>
              </a:ext>
            </a:extLst>
          </a:blip>
          <a:stretch>
            <a:fillRect/>
          </a:stretch>
        </p:blipFill>
        <p:spPr bwMode="auto">
          <a:xfrm>
            <a:off x="242365" y="220418"/>
            <a:ext cx="4722678" cy="756000"/>
          </a:xfrm>
          <a:prstGeom prst="rect">
            <a:avLst/>
          </a:prstGeom>
        </p:spPr>
      </p:pic>
      <p:pic>
        <p:nvPicPr>
          <p:cNvPr id="109" name="Picture 434" descr="Image1"/>
          <p:cNvPicPr>
            <a:picLocks noChangeAspect="1" noChangeArrowheads="1"/>
          </p:cNvPicPr>
          <p:nvPr userDrawn="1"/>
        </p:nvPicPr>
        <p:blipFill>
          <a:blip r:embed="rId7" cstate="email">
            <a:extLst>
              <a:ext uri="{28A0092B-C50C-407E-A947-70E740481C1C}">
                <a14:useLocalDpi xmlns:a14="http://schemas.microsoft.com/office/drawing/2010/main" val="0"/>
              </a:ext>
            </a:extLst>
          </a:blip>
          <a:srcRect/>
          <a:stretch>
            <a:fillRect/>
          </a:stretch>
        </p:blipFill>
        <p:spPr bwMode="auto">
          <a:xfrm>
            <a:off x="0" y="1002507"/>
            <a:ext cx="9144000" cy="1084759"/>
          </a:xfrm>
          <a:prstGeom prst="rect">
            <a:avLst/>
          </a:prstGeom>
          <a:noFill/>
          <a:extLst>
            <a:ext uri="{909E8E84-426E-40DD-AFC4-6F175D3DCCD1}">
              <a14:hiddenFill xmlns:a14="http://schemas.microsoft.com/office/drawing/2010/main">
                <a:solidFill>
                  <a:srgbClr val="FFFFFF"/>
                </a:solidFill>
              </a14:hiddenFill>
            </a:ext>
          </a:extLst>
        </p:spPr>
      </p:pic>
      <p:grpSp>
        <p:nvGrpSpPr>
          <p:cNvPr id="113" name="Group 368"/>
          <p:cNvGrpSpPr>
            <a:grpSpLocks/>
          </p:cNvGrpSpPr>
          <p:nvPr userDrawn="1"/>
        </p:nvGrpSpPr>
        <p:grpSpPr bwMode="auto">
          <a:xfrm>
            <a:off x="7852998" y="1189972"/>
            <a:ext cx="968619" cy="798909"/>
            <a:chOff x="4622" y="2990"/>
            <a:chExt cx="1028" cy="1043"/>
          </a:xfrm>
        </p:grpSpPr>
        <p:sp>
          <p:nvSpPr>
            <p:cNvPr id="114" name="Freeform 326"/>
            <p:cNvSpPr>
              <a:spLocks/>
            </p:cNvSpPr>
            <p:nvPr userDrawn="1"/>
          </p:nvSpPr>
          <p:spPr bwMode="auto">
            <a:xfrm>
              <a:off x="4973" y="3185"/>
              <a:ext cx="5" cy="4"/>
            </a:xfrm>
            <a:custGeom>
              <a:avLst/>
              <a:gdLst>
                <a:gd name="T0" fmla="*/ 2 w 2"/>
                <a:gd name="T1" fmla="*/ 2 h 2"/>
                <a:gd name="T2" fmla="*/ 0 w 2"/>
                <a:gd name="T3" fmla="*/ 0 h 2"/>
                <a:gd name="T4" fmla="*/ 0 w 2"/>
                <a:gd name="T5" fmla="*/ 1 h 2"/>
                <a:gd name="T6" fmla="*/ 2 w 2"/>
                <a:gd name="T7" fmla="*/ 2 h 2"/>
              </a:gdLst>
              <a:ahLst/>
              <a:cxnLst>
                <a:cxn ang="0">
                  <a:pos x="T0" y="T1"/>
                </a:cxn>
                <a:cxn ang="0">
                  <a:pos x="T2" y="T3"/>
                </a:cxn>
                <a:cxn ang="0">
                  <a:pos x="T4" y="T5"/>
                </a:cxn>
                <a:cxn ang="0">
                  <a:pos x="T6" y="T7"/>
                </a:cxn>
              </a:cxnLst>
              <a:rect l="0" t="0" r="r" b="b"/>
              <a:pathLst>
                <a:path w="2" h="2">
                  <a:moveTo>
                    <a:pt x="2" y="2"/>
                  </a:moveTo>
                  <a:cubicBezTo>
                    <a:pt x="1" y="1"/>
                    <a:pt x="0" y="0"/>
                    <a:pt x="0" y="0"/>
                  </a:cubicBezTo>
                  <a:cubicBezTo>
                    <a:pt x="0" y="1"/>
                    <a:pt x="0" y="1"/>
                    <a:pt x="0" y="1"/>
                  </a:cubicBezTo>
                  <a:lnTo>
                    <a:pt x="2" y="2"/>
                  </a:lnTo>
                  <a:close/>
                </a:path>
              </a:pathLst>
            </a:custGeom>
            <a:solidFill>
              <a:srgbClr val="F479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sz="1800" kern="1200" dirty="0">
                <a:latin typeface="Verdana"/>
                <a:ea typeface="Verdana"/>
                <a:cs typeface="Verdana"/>
                <a:sym typeface="Verdana"/>
              </a:endParaRPr>
            </a:p>
          </p:txBody>
        </p:sp>
        <p:sp>
          <p:nvSpPr>
            <p:cNvPr id="115" name="Rectangle 327"/>
            <p:cNvSpPr>
              <a:spLocks noChangeArrowheads="1"/>
            </p:cNvSpPr>
            <p:nvPr userDrawn="1"/>
          </p:nvSpPr>
          <p:spPr bwMode="auto">
            <a:xfrm>
              <a:off x="4992" y="3177"/>
              <a:ext cx="2" cy="1"/>
            </a:xfrm>
            <a:prstGeom prst="rect">
              <a:avLst/>
            </a:prstGeom>
            <a:solidFill>
              <a:srgbClr val="F4792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fr-FR" sz="1800" kern="1200" dirty="0">
                <a:latin typeface="Verdana"/>
                <a:ea typeface="Verdana"/>
                <a:cs typeface="Verdana"/>
                <a:sym typeface="Verdana"/>
              </a:endParaRPr>
            </a:p>
          </p:txBody>
        </p:sp>
        <p:sp>
          <p:nvSpPr>
            <p:cNvPr id="116" name="Freeform 328"/>
            <p:cNvSpPr>
              <a:spLocks/>
            </p:cNvSpPr>
            <p:nvPr userDrawn="1"/>
          </p:nvSpPr>
          <p:spPr bwMode="auto">
            <a:xfrm>
              <a:off x="4939" y="3187"/>
              <a:ext cx="47" cy="29"/>
            </a:xfrm>
            <a:custGeom>
              <a:avLst/>
              <a:gdLst>
                <a:gd name="T0" fmla="*/ 17 w 23"/>
                <a:gd name="T1" fmla="*/ 0 h 14"/>
                <a:gd name="T2" fmla="*/ 11 w 23"/>
                <a:gd name="T3" fmla="*/ 6 h 14"/>
                <a:gd name="T4" fmla="*/ 8 w 23"/>
                <a:gd name="T5" fmla="*/ 3 h 14"/>
                <a:gd name="T6" fmla="*/ 5 w 23"/>
                <a:gd name="T7" fmla="*/ 7 h 14"/>
                <a:gd name="T8" fmla="*/ 2 w 23"/>
                <a:gd name="T9" fmla="*/ 6 h 14"/>
                <a:gd name="T10" fmla="*/ 2 w 23"/>
                <a:gd name="T11" fmla="*/ 11 h 14"/>
                <a:gd name="T12" fmla="*/ 17 w 23"/>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3" h="14">
                  <a:moveTo>
                    <a:pt x="17" y="0"/>
                  </a:moveTo>
                  <a:cubicBezTo>
                    <a:pt x="15" y="2"/>
                    <a:pt x="14" y="5"/>
                    <a:pt x="11" y="6"/>
                  </a:cubicBezTo>
                  <a:cubicBezTo>
                    <a:pt x="10" y="6"/>
                    <a:pt x="9" y="4"/>
                    <a:pt x="8" y="3"/>
                  </a:cubicBezTo>
                  <a:cubicBezTo>
                    <a:pt x="6" y="4"/>
                    <a:pt x="6" y="6"/>
                    <a:pt x="5" y="7"/>
                  </a:cubicBezTo>
                  <a:cubicBezTo>
                    <a:pt x="4" y="6"/>
                    <a:pt x="3" y="5"/>
                    <a:pt x="2" y="6"/>
                  </a:cubicBezTo>
                  <a:cubicBezTo>
                    <a:pt x="0" y="7"/>
                    <a:pt x="0" y="9"/>
                    <a:pt x="2" y="11"/>
                  </a:cubicBezTo>
                  <a:cubicBezTo>
                    <a:pt x="11" y="7"/>
                    <a:pt x="23" y="14"/>
                    <a:pt x="17" y="0"/>
                  </a:cubicBezTo>
                  <a:close/>
                </a:path>
              </a:pathLst>
            </a:custGeom>
            <a:solidFill>
              <a:srgbClr val="F479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sz="1800" kern="1200" dirty="0">
                <a:latin typeface="Verdana"/>
                <a:ea typeface="Verdana"/>
                <a:cs typeface="Verdana"/>
                <a:sym typeface="Verdana"/>
              </a:endParaRPr>
            </a:p>
          </p:txBody>
        </p:sp>
        <p:sp>
          <p:nvSpPr>
            <p:cNvPr id="117" name="Freeform 329"/>
            <p:cNvSpPr>
              <a:spLocks/>
            </p:cNvSpPr>
            <p:nvPr userDrawn="1"/>
          </p:nvSpPr>
          <p:spPr bwMode="auto">
            <a:xfrm>
              <a:off x="4978" y="3183"/>
              <a:ext cx="18" cy="8"/>
            </a:xfrm>
            <a:custGeom>
              <a:avLst/>
              <a:gdLst>
                <a:gd name="T0" fmla="*/ 9 w 9"/>
                <a:gd name="T1" fmla="*/ 4 h 4"/>
                <a:gd name="T2" fmla="*/ 4 w 9"/>
                <a:gd name="T3" fmla="*/ 0 h 4"/>
                <a:gd name="T4" fmla="*/ 0 w 9"/>
                <a:gd name="T5" fmla="*/ 3 h 4"/>
                <a:gd name="T6" fmla="*/ 9 w 9"/>
                <a:gd name="T7" fmla="*/ 4 h 4"/>
              </a:gdLst>
              <a:ahLst/>
              <a:cxnLst>
                <a:cxn ang="0">
                  <a:pos x="T0" y="T1"/>
                </a:cxn>
                <a:cxn ang="0">
                  <a:pos x="T2" y="T3"/>
                </a:cxn>
                <a:cxn ang="0">
                  <a:pos x="T4" y="T5"/>
                </a:cxn>
                <a:cxn ang="0">
                  <a:pos x="T6" y="T7"/>
                </a:cxn>
              </a:cxnLst>
              <a:rect l="0" t="0" r="r" b="b"/>
              <a:pathLst>
                <a:path w="9" h="4">
                  <a:moveTo>
                    <a:pt x="9" y="4"/>
                  </a:moveTo>
                  <a:cubicBezTo>
                    <a:pt x="4" y="0"/>
                    <a:pt x="4" y="0"/>
                    <a:pt x="4" y="0"/>
                  </a:cubicBezTo>
                  <a:cubicBezTo>
                    <a:pt x="3" y="0"/>
                    <a:pt x="1" y="1"/>
                    <a:pt x="0" y="3"/>
                  </a:cubicBezTo>
                  <a:cubicBezTo>
                    <a:pt x="3" y="4"/>
                    <a:pt x="6" y="4"/>
                    <a:pt x="9" y="4"/>
                  </a:cubicBezTo>
                  <a:close/>
                </a:path>
              </a:pathLst>
            </a:custGeom>
            <a:solidFill>
              <a:srgbClr val="F479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sz="1800" kern="1200" dirty="0">
                <a:latin typeface="Verdana"/>
                <a:ea typeface="Verdana"/>
                <a:cs typeface="Verdana"/>
                <a:sym typeface="Verdana"/>
              </a:endParaRPr>
            </a:p>
          </p:txBody>
        </p:sp>
        <p:sp>
          <p:nvSpPr>
            <p:cNvPr id="118" name="Freeform 330"/>
            <p:cNvSpPr>
              <a:spLocks/>
            </p:cNvSpPr>
            <p:nvPr userDrawn="1"/>
          </p:nvSpPr>
          <p:spPr bwMode="auto">
            <a:xfrm>
              <a:off x="4982" y="3774"/>
              <a:ext cx="43" cy="51"/>
            </a:xfrm>
            <a:custGeom>
              <a:avLst/>
              <a:gdLst>
                <a:gd name="T0" fmla="*/ 9 w 21"/>
                <a:gd name="T1" fmla="*/ 13 h 25"/>
                <a:gd name="T2" fmla="*/ 9 w 21"/>
                <a:gd name="T3" fmla="*/ 14 h 25"/>
                <a:gd name="T4" fmla="*/ 9 w 21"/>
                <a:gd name="T5" fmla="*/ 13 h 25"/>
                <a:gd name="T6" fmla="*/ 9 w 21"/>
                <a:gd name="T7" fmla="*/ 12 h 25"/>
                <a:gd name="T8" fmla="*/ 0 w 21"/>
                <a:gd name="T9" fmla="*/ 22 h 25"/>
                <a:gd name="T10" fmla="*/ 1 w 21"/>
                <a:gd name="T11" fmla="*/ 25 h 25"/>
                <a:gd name="T12" fmla="*/ 21 w 21"/>
                <a:gd name="T13" fmla="*/ 0 h 25"/>
                <a:gd name="T14" fmla="*/ 9 w 21"/>
                <a:gd name="T15" fmla="*/ 13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5">
                  <a:moveTo>
                    <a:pt x="9" y="13"/>
                  </a:moveTo>
                  <a:cubicBezTo>
                    <a:pt x="10" y="13"/>
                    <a:pt x="10" y="13"/>
                    <a:pt x="9" y="14"/>
                  </a:cubicBezTo>
                  <a:cubicBezTo>
                    <a:pt x="9" y="13"/>
                    <a:pt x="9" y="13"/>
                    <a:pt x="9" y="13"/>
                  </a:cubicBezTo>
                  <a:cubicBezTo>
                    <a:pt x="9" y="13"/>
                    <a:pt x="9" y="12"/>
                    <a:pt x="9" y="12"/>
                  </a:cubicBezTo>
                  <a:cubicBezTo>
                    <a:pt x="7" y="15"/>
                    <a:pt x="4" y="19"/>
                    <a:pt x="0" y="22"/>
                  </a:cubicBezTo>
                  <a:cubicBezTo>
                    <a:pt x="1" y="25"/>
                    <a:pt x="1" y="25"/>
                    <a:pt x="1" y="25"/>
                  </a:cubicBezTo>
                  <a:cubicBezTo>
                    <a:pt x="9" y="17"/>
                    <a:pt x="17" y="9"/>
                    <a:pt x="21" y="0"/>
                  </a:cubicBezTo>
                  <a:cubicBezTo>
                    <a:pt x="16" y="5"/>
                    <a:pt x="14" y="9"/>
                    <a:pt x="9" y="13"/>
                  </a:cubicBezTo>
                  <a:close/>
                </a:path>
              </a:pathLst>
            </a:custGeom>
            <a:solidFill>
              <a:srgbClr val="F479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sz="1800" kern="1200" dirty="0">
                <a:latin typeface="Verdana"/>
                <a:ea typeface="Verdana"/>
                <a:cs typeface="Verdana"/>
                <a:sym typeface="Verdana"/>
              </a:endParaRPr>
            </a:p>
          </p:txBody>
        </p:sp>
        <p:sp>
          <p:nvSpPr>
            <p:cNvPr id="119" name="Freeform 331"/>
            <p:cNvSpPr>
              <a:spLocks/>
            </p:cNvSpPr>
            <p:nvPr userDrawn="1"/>
          </p:nvSpPr>
          <p:spPr bwMode="auto">
            <a:xfrm>
              <a:off x="4988" y="3833"/>
              <a:ext cx="2" cy="2"/>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0" y="1"/>
                  </a:cubicBezTo>
                  <a:cubicBezTo>
                    <a:pt x="1" y="1"/>
                    <a:pt x="1" y="0"/>
                    <a:pt x="0" y="0"/>
                  </a:cubicBezTo>
                  <a:close/>
                </a:path>
              </a:pathLst>
            </a:custGeom>
            <a:solidFill>
              <a:srgbClr val="F479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sz="1800" kern="1200" dirty="0">
                <a:latin typeface="Verdana"/>
                <a:ea typeface="Verdana"/>
                <a:cs typeface="Verdana"/>
                <a:sym typeface="Verdana"/>
              </a:endParaRPr>
            </a:p>
          </p:txBody>
        </p:sp>
        <p:sp>
          <p:nvSpPr>
            <p:cNvPr id="120" name="Freeform 332"/>
            <p:cNvSpPr>
              <a:spLocks/>
            </p:cNvSpPr>
            <p:nvPr userDrawn="1"/>
          </p:nvSpPr>
          <p:spPr bwMode="auto">
            <a:xfrm>
              <a:off x="5243" y="3496"/>
              <a:ext cx="47" cy="60"/>
            </a:xfrm>
            <a:custGeom>
              <a:avLst/>
              <a:gdLst>
                <a:gd name="T0" fmla="*/ 12 w 23"/>
                <a:gd name="T1" fmla="*/ 17 h 29"/>
                <a:gd name="T2" fmla="*/ 23 w 23"/>
                <a:gd name="T3" fmla="*/ 0 h 29"/>
                <a:gd name="T4" fmla="*/ 0 w 23"/>
                <a:gd name="T5" fmla="*/ 29 h 29"/>
                <a:gd name="T6" fmla="*/ 12 w 23"/>
                <a:gd name="T7" fmla="*/ 17 h 29"/>
              </a:gdLst>
              <a:ahLst/>
              <a:cxnLst>
                <a:cxn ang="0">
                  <a:pos x="T0" y="T1"/>
                </a:cxn>
                <a:cxn ang="0">
                  <a:pos x="T2" y="T3"/>
                </a:cxn>
                <a:cxn ang="0">
                  <a:pos x="T4" y="T5"/>
                </a:cxn>
                <a:cxn ang="0">
                  <a:pos x="T6" y="T7"/>
                </a:cxn>
              </a:cxnLst>
              <a:rect l="0" t="0" r="r" b="b"/>
              <a:pathLst>
                <a:path w="23" h="29">
                  <a:moveTo>
                    <a:pt x="12" y="17"/>
                  </a:moveTo>
                  <a:cubicBezTo>
                    <a:pt x="17" y="12"/>
                    <a:pt x="20" y="6"/>
                    <a:pt x="23" y="0"/>
                  </a:cubicBezTo>
                  <a:cubicBezTo>
                    <a:pt x="14" y="10"/>
                    <a:pt x="5" y="20"/>
                    <a:pt x="0" y="29"/>
                  </a:cubicBezTo>
                  <a:lnTo>
                    <a:pt x="12" y="17"/>
                  </a:lnTo>
                  <a:close/>
                </a:path>
              </a:pathLst>
            </a:custGeom>
            <a:solidFill>
              <a:srgbClr val="F479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sz="1800" kern="1200" dirty="0">
                <a:latin typeface="Verdana"/>
                <a:ea typeface="Verdana"/>
                <a:cs typeface="Verdana"/>
                <a:sym typeface="Verdana"/>
              </a:endParaRPr>
            </a:p>
          </p:txBody>
        </p:sp>
        <p:sp>
          <p:nvSpPr>
            <p:cNvPr id="121" name="Freeform 333"/>
            <p:cNvSpPr>
              <a:spLocks/>
            </p:cNvSpPr>
            <p:nvPr userDrawn="1"/>
          </p:nvSpPr>
          <p:spPr bwMode="auto">
            <a:xfrm>
              <a:off x="5286" y="3449"/>
              <a:ext cx="23" cy="49"/>
            </a:xfrm>
            <a:custGeom>
              <a:avLst/>
              <a:gdLst>
                <a:gd name="T0" fmla="*/ 1 w 11"/>
                <a:gd name="T1" fmla="*/ 24 h 24"/>
                <a:gd name="T2" fmla="*/ 4 w 11"/>
                <a:gd name="T3" fmla="*/ 7 h 24"/>
                <a:gd name="T4" fmla="*/ 9 w 11"/>
                <a:gd name="T5" fmla="*/ 1 h 24"/>
                <a:gd name="T6" fmla="*/ 8 w 11"/>
                <a:gd name="T7" fmla="*/ 2 h 24"/>
                <a:gd name="T8" fmla="*/ 3 w 11"/>
                <a:gd name="T9" fmla="*/ 12 h 24"/>
                <a:gd name="T10" fmla="*/ 10 w 11"/>
                <a:gd name="T11" fmla="*/ 4 h 24"/>
                <a:gd name="T12" fmla="*/ 11 w 11"/>
                <a:gd name="T13" fmla="*/ 2 h 24"/>
                <a:gd name="T14" fmla="*/ 7 w 11"/>
                <a:gd name="T15" fmla="*/ 6 h 24"/>
                <a:gd name="T16" fmla="*/ 2 w 11"/>
                <a:gd name="T17" fmla="*/ 19 h 24"/>
                <a:gd name="T18" fmla="*/ 1 w 11"/>
                <a:gd name="T19"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24">
                  <a:moveTo>
                    <a:pt x="1" y="24"/>
                  </a:moveTo>
                  <a:cubicBezTo>
                    <a:pt x="0" y="18"/>
                    <a:pt x="2" y="11"/>
                    <a:pt x="4" y="7"/>
                  </a:cubicBezTo>
                  <a:cubicBezTo>
                    <a:pt x="6" y="5"/>
                    <a:pt x="7" y="3"/>
                    <a:pt x="9" y="1"/>
                  </a:cubicBezTo>
                  <a:cubicBezTo>
                    <a:pt x="11" y="0"/>
                    <a:pt x="9" y="2"/>
                    <a:pt x="8" y="2"/>
                  </a:cubicBezTo>
                  <a:cubicBezTo>
                    <a:pt x="6" y="5"/>
                    <a:pt x="4" y="9"/>
                    <a:pt x="3" y="12"/>
                  </a:cubicBezTo>
                  <a:cubicBezTo>
                    <a:pt x="10" y="4"/>
                    <a:pt x="10" y="4"/>
                    <a:pt x="10" y="4"/>
                  </a:cubicBezTo>
                  <a:cubicBezTo>
                    <a:pt x="11" y="2"/>
                    <a:pt x="11" y="2"/>
                    <a:pt x="11" y="2"/>
                  </a:cubicBezTo>
                  <a:cubicBezTo>
                    <a:pt x="11" y="3"/>
                    <a:pt x="8" y="5"/>
                    <a:pt x="7" y="6"/>
                  </a:cubicBezTo>
                  <a:cubicBezTo>
                    <a:pt x="5" y="10"/>
                    <a:pt x="3" y="14"/>
                    <a:pt x="2" y="19"/>
                  </a:cubicBezTo>
                  <a:lnTo>
                    <a:pt x="1" y="24"/>
                  </a:lnTo>
                  <a:close/>
                </a:path>
              </a:pathLst>
            </a:custGeom>
            <a:solidFill>
              <a:srgbClr val="F479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sz="1800" kern="1200" dirty="0">
                <a:latin typeface="Verdana"/>
                <a:ea typeface="Verdana"/>
                <a:cs typeface="Verdana"/>
                <a:sym typeface="Verdana"/>
              </a:endParaRPr>
            </a:p>
          </p:txBody>
        </p:sp>
        <p:sp>
          <p:nvSpPr>
            <p:cNvPr id="122" name="Freeform 334"/>
            <p:cNvSpPr>
              <a:spLocks/>
            </p:cNvSpPr>
            <p:nvPr userDrawn="1"/>
          </p:nvSpPr>
          <p:spPr bwMode="auto">
            <a:xfrm>
              <a:off x="5290" y="3457"/>
              <a:ext cx="25" cy="39"/>
            </a:xfrm>
            <a:custGeom>
              <a:avLst/>
              <a:gdLst>
                <a:gd name="T0" fmla="*/ 12 w 12"/>
                <a:gd name="T1" fmla="*/ 0 h 19"/>
                <a:gd name="T2" fmla="*/ 0 w 12"/>
                <a:gd name="T3" fmla="*/ 19 h 19"/>
                <a:gd name="T4" fmla="*/ 12 w 12"/>
                <a:gd name="T5" fmla="*/ 0 h 19"/>
              </a:gdLst>
              <a:ahLst/>
              <a:cxnLst>
                <a:cxn ang="0">
                  <a:pos x="T0" y="T1"/>
                </a:cxn>
                <a:cxn ang="0">
                  <a:pos x="T2" y="T3"/>
                </a:cxn>
                <a:cxn ang="0">
                  <a:pos x="T4" y="T5"/>
                </a:cxn>
              </a:cxnLst>
              <a:rect l="0" t="0" r="r" b="b"/>
              <a:pathLst>
                <a:path w="12" h="19">
                  <a:moveTo>
                    <a:pt x="12" y="0"/>
                  </a:moveTo>
                  <a:cubicBezTo>
                    <a:pt x="6" y="6"/>
                    <a:pt x="3" y="12"/>
                    <a:pt x="0" y="19"/>
                  </a:cubicBezTo>
                  <a:cubicBezTo>
                    <a:pt x="4" y="13"/>
                    <a:pt x="8" y="7"/>
                    <a:pt x="12" y="0"/>
                  </a:cubicBezTo>
                  <a:close/>
                </a:path>
              </a:pathLst>
            </a:custGeom>
            <a:solidFill>
              <a:srgbClr val="F479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sz="1800" kern="1200" dirty="0">
                <a:latin typeface="Verdana"/>
                <a:ea typeface="Verdana"/>
                <a:cs typeface="Verdana"/>
                <a:sym typeface="Verdana"/>
              </a:endParaRPr>
            </a:p>
          </p:txBody>
        </p:sp>
        <p:sp>
          <p:nvSpPr>
            <p:cNvPr id="123" name="Freeform 335"/>
            <p:cNvSpPr>
              <a:spLocks/>
            </p:cNvSpPr>
            <p:nvPr userDrawn="1"/>
          </p:nvSpPr>
          <p:spPr bwMode="auto">
            <a:xfrm>
              <a:off x="5167" y="3768"/>
              <a:ext cx="27" cy="43"/>
            </a:xfrm>
            <a:custGeom>
              <a:avLst/>
              <a:gdLst>
                <a:gd name="T0" fmla="*/ 5 w 13"/>
                <a:gd name="T1" fmla="*/ 7 h 21"/>
                <a:gd name="T2" fmla="*/ 0 w 13"/>
                <a:gd name="T3" fmla="*/ 16 h 21"/>
                <a:gd name="T4" fmla="*/ 0 w 13"/>
                <a:gd name="T5" fmla="*/ 21 h 21"/>
                <a:gd name="T6" fmla="*/ 1 w 13"/>
                <a:gd name="T7" fmla="*/ 21 h 21"/>
                <a:gd name="T8" fmla="*/ 10 w 13"/>
                <a:gd name="T9" fmla="*/ 7 h 21"/>
                <a:gd name="T10" fmla="*/ 13 w 13"/>
                <a:gd name="T11" fmla="*/ 0 h 21"/>
                <a:gd name="T12" fmla="*/ 5 w 13"/>
                <a:gd name="T13" fmla="*/ 7 h 21"/>
              </a:gdLst>
              <a:ahLst/>
              <a:cxnLst>
                <a:cxn ang="0">
                  <a:pos x="T0" y="T1"/>
                </a:cxn>
                <a:cxn ang="0">
                  <a:pos x="T2" y="T3"/>
                </a:cxn>
                <a:cxn ang="0">
                  <a:pos x="T4" y="T5"/>
                </a:cxn>
                <a:cxn ang="0">
                  <a:pos x="T6" y="T7"/>
                </a:cxn>
                <a:cxn ang="0">
                  <a:pos x="T8" y="T9"/>
                </a:cxn>
                <a:cxn ang="0">
                  <a:pos x="T10" y="T11"/>
                </a:cxn>
                <a:cxn ang="0">
                  <a:pos x="T12" y="T13"/>
                </a:cxn>
              </a:cxnLst>
              <a:rect l="0" t="0" r="r" b="b"/>
              <a:pathLst>
                <a:path w="13" h="21">
                  <a:moveTo>
                    <a:pt x="5" y="7"/>
                  </a:moveTo>
                  <a:cubicBezTo>
                    <a:pt x="3" y="12"/>
                    <a:pt x="1" y="15"/>
                    <a:pt x="0" y="16"/>
                  </a:cubicBezTo>
                  <a:cubicBezTo>
                    <a:pt x="0" y="18"/>
                    <a:pt x="0" y="19"/>
                    <a:pt x="0" y="21"/>
                  </a:cubicBezTo>
                  <a:cubicBezTo>
                    <a:pt x="1" y="21"/>
                    <a:pt x="1" y="21"/>
                    <a:pt x="1" y="21"/>
                  </a:cubicBezTo>
                  <a:cubicBezTo>
                    <a:pt x="10" y="7"/>
                    <a:pt x="10" y="7"/>
                    <a:pt x="10" y="7"/>
                  </a:cubicBezTo>
                  <a:cubicBezTo>
                    <a:pt x="11" y="5"/>
                    <a:pt x="12" y="3"/>
                    <a:pt x="13" y="0"/>
                  </a:cubicBezTo>
                  <a:lnTo>
                    <a:pt x="5" y="7"/>
                  </a:lnTo>
                  <a:close/>
                </a:path>
              </a:pathLst>
            </a:custGeom>
            <a:solidFill>
              <a:srgbClr val="F479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sz="1800" kern="1200" dirty="0">
                <a:latin typeface="Verdana"/>
                <a:ea typeface="Verdana"/>
                <a:cs typeface="Verdana"/>
                <a:sym typeface="Verdana"/>
              </a:endParaRPr>
            </a:p>
          </p:txBody>
        </p:sp>
        <p:sp>
          <p:nvSpPr>
            <p:cNvPr id="124" name="Freeform 336"/>
            <p:cNvSpPr>
              <a:spLocks/>
            </p:cNvSpPr>
            <p:nvPr userDrawn="1"/>
          </p:nvSpPr>
          <p:spPr bwMode="auto">
            <a:xfrm>
              <a:off x="5157" y="3778"/>
              <a:ext cx="10" cy="35"/>
            </a:xfrm>
            <a:custGeom>
              <a:avLst/>
              <a:gdLst>
                <a:gd name="T0" fmla="*/ 5 w 5"/>
                <a:gd name="T1" fmla="*/ 11 h 17"/>
                <a:gd name="T2" fmla="*/ 5 w 5"/>
                <a:gd name="T3" fmla="*/ 11 h 17"/>
              </a:gdLst>
              <a:ahLst/>
              <a:cxnLst>
                <a:cxn ang="0">
                  <a:pos x="T0" y="T1"/>
                </a:cxn>
                <a:cxn ang="0">
                  <a:pos x="T2" y="T3"/>
                </a:cxn>
              </a:cxnLst>
              <a:rect l="0" t="0" r="r" b="b"/>
              <a:pathLst>
                <a:path w="5" h="17">
                  <a:moveTo>
                    <a:pt x="5" y="11"/>
                  </a:moveTo>
                  <a:cubicBezTo>
                    <a:pt x="4" y="0"/>
                    <a:pt x="0" y="17"/>
                    <a:pt x="5" y="11"/>
                  </a:cubicBezTo>
                  <a:close/>
                </a:path>
              </a:pathLst>
            </a:custGeom>
            <a:solidFill>
              <a:srgbClr val="F479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sz="1800" kern="1200" dirty="0">
                <a:latin typeface="Verdana"/>
                <a:ea typeface="Verdana"/>
                <a:cs typeface="Verdana"/>
                <a:sym typeface="Verdana"/>
              </a:endParaRPr>
            </a:p>
          </p:txBody>
        </p:sp>
        <p:sp>
          <p:nvSpPr>
            <p:cNvPr id="125" name="Freeform 337"/>
            <p:cNvSpPr>
              <a:spLocks/>
            </p:cNvSpPr>
            <p:nvPr userDrawn="1"/>
          </p:nvSpPr>
          <p:spPr bwMode="auto">
            <a:xfrm>
              <a:off x="5150" y="3675"/>
              <a:ext cx="2" cy="4"/>
            </a:xfrm>
            <a:custGeom>
              <a:avLst/>
              <a:gdLst>
                <a:gd name="T0" fmla="*/ 0 w 2"/>
                <a:gd name="T1" fmla="*/ 4 h 4"/>
                <a:gd name="T2" fmla="*/ 0 w 2"/>
                <a:gd name="T3" fmla="*/ 4 h 4"/>
                <a:gd name="T4" fmla="*/ 2 w 2"/>
                <a:gd name="T5" fmla="*/ 0 h 4"/>
                <a:gd name="T6" fmla="*/ 0 w 2"/>
                <a:gd name="T7" fmla="*/ 4 h 4"/>
              </a:gdLst>
              <a:ahLst/>
              <a:cxnLst>
                <a:cxn ang="0">
                  <a:pos x="T0" y="T1"/>
                </a:cxn>
                <a:cxn ang="0">
                  <a:pos x="T2" y="T3"/>
                </a:cxn>
                <a:cxn ang="0">
                  <a:pos x="T4" y="T5"/>
                </a:cxn>
                <a:cxn ang="0">
                  <a:pos x="T6" y="T7"/>
                </a:cxn>
              </a:cxnLst>
              <a:rect l="0" t="0" r="r" b="b"/>
              <a:pathLst>
                <a:path w="2" h="4">
                  <a:moveTo>
                    <a:pt x="0" y="4"/>
                  </a:moveTo>
                  <a:lnTo>
                    <a:pt x="0" y="4"/>
                  </a:lnTo>
                  <a:lnTo>
                    <a:pt x="2" y="0"/>
                  </a:lnTo>
                  <a:lnTo>
                    <a:pt x="0" y="4"/>
                  </a:lnTo>
                  <a:close/>
                </a:path>
              </a:pathLst>
            </a:custGeom>
            <a:solidFill>
              <a:srgbClr val="F479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sz="1800" kern="1200" dirty="0">
                <a:latin typeface="Verdana"/>
                <a:ea typeface="Verdana"/>
                <a:cs typeface="Verdana"/>
                <a:sym typeface="Verdana"/>
              </a:endParaRPr>
            </a:p>
          </p:txBody>
        </p:sp>
        <p:sp>
          <p:nvSpPr>
            <p:cNvPr id="126" name="Freeform 338"/>
            <p:cNvSpPr>
              <a:spLocks/>
            </p:cNvSpPr>
            <p:nvPr userDrawn="1"/>
          </p:nvSpPr>
          <p:spPr bwMode="auto">
            <a:xfrm>
              <a:off x="5259" y="3605"/>
              <a:ext cx="33" cy="41"/>
            </a:xfrm>
            <a:custGeom>
              <a:avLst/>
              <a:gdLst>
                <a:gd name="T0" fmla="*/ 9 w 16"/>
                <a:gd name="T1" fmla="*/ 10 h 20"/>
                <a:gd name="T2" fmla="*/ 0 w 16"/>
                <a:gd name="T3" fmla="*/ 20 h 20"/>
                <a:gd name="T4" fmla="*/ 16 w 16"/>
                <a:gd name="T5" fmla="*/ 0 h 20"/>
                <a:gd name="T6" fmla="*/ 13 w 16"/>
                <a:gd name="T7" fmla="*/ 2 h 20"/>
                <a:gd name="T8" fmla="*/ 9 w 16"/>
                <a:gd name="T9" fmla="*/ 10 h 20"/>
              </a:gdLst>
              <a:ahLst/>
              <a:cxnLst>
                <a:cxn ang="0">
                  <a:pos x="T0" y="T1"/>
                </a:cxn>
                <a:cxn ang="0">
                  <a:pos x="T2" y="T3"/>
                </a:cxn>
                <a:cxn ang="0">
                  <a:pos x="T4" y="T5"/>
                </a:cxn>
                <a:cxn ang="0">
                  <a:pos x="T6" y="T7"/>
                </a:cxn>
                <a:cxn ang="0">
                  <a:pos x="T8" y="T9"/>
                </a:cxn>
              </a:cxnLst>
              <a:rect l="0" t="0" r="r" b="b"/>
              <a:pathLst>
                <a:path w="16" h="20">
                  <a:moveTo>
                    <a:pt x="9" y="10"/>
                  </a:moveTo>
                  <a:cubicBezTo>
                    <a:pt x="6" y="13"/>
                    <a:pt x="3" y="17"/>
                    <a:pt x="0" y="20"/>
                  </a:cubicBezTo>
                  <a:cubicBezTo>
                    <a:pt x="6" y="14"/>
                    <a:pt x="12" y="7"/>
                    <a:pt x="16" y="0"/>
                  </a:cubicBezTo>
                  <a:cubicBezTo>
                    <a:pt x="16" y="1"/>
                    <a:pt x="14" y="1"/>
                    <a:pt x="13" y="2"/>
                  </a:cubicBezTo>
                  <a:cubicBezTo>
                    <a:pt x="13" y="4"/>
                    <a:pt x="11" y="8"/>
                    <a:pt x="9" y="10"/>
                  </a:cubicBezTo>
                  <a:close/>
                </a:path>
              </a:pathLst>
            </a:custGeom>
            <a:solidFill>
              <a:srgbClr val="F479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sz="1800" kern="1200" dirty="0">
                <a:latin typeface="Verdana"/>
                <a:ea typeface="Verdana"/>
                <a:cs typeface="Verdana"/>
                <a:sym typeface="Verdana"/>
              </a:endParaRPr>
            </a:p>
          </p:txBody>
        </p:sp>
        <p:sp>
          <p:nvSpPr>
            <p:cNvPr id="127" name="Freeform 339"/>
            <p:cNvSpPr>
              <a:spLocks noEditPoints="1"/>
            </p:cNvSpPr>
            <p:nvPr userDrawn="1"/>
          </p:nvSpPr>
          <p:spPr bwMode="auto">
            <a:xfrm>
              <a:off x="4965" y="3167"/>
              <a:ext cx="459" cy="675"/>
            </a:xfrm>
            <a:custGeom>
              <a:avLst/>
              <a:gdLst>
                <a:gd name="T0" fmla="*/ 135 w 223"/>
                <a:gd name="T1" fmla="*/ 197 h 328"/>
                <a:gd name="T2" fmla="*/ 171 w 223"/>
                <a:gd name="T3" fmla="*/ 146 h 328"/>
                <a:gd name="T4" fmla="*/ 158 w 223"/>
                <a:gd name="T5" fmla="*/ 156 h 328"/>
                <a:gd name="T6" fmla="*/ 139 w 223"/>
                <a:gd name="T7" fmla="*/ 157 h 328"/>
                <a:gd name="T8" fmla="*/ 83 w 223"/>
                <a:gd name="T9" fmla="*/ 112 h 328"/>
                <a:gd name="T10" fmla="*/ 16 w 223"/>
                <a:gd name="T11" fmla="*/ 59 h 328"/>
                <a:gd name="T12" fmla="*/ 3 w 223"/>
                <a:gd name="T13" fmla="*/ 27 h 328"/>
                <a:gd name="T14" fmla="*/ 15 w 223"/>
                <a:gd name="T15" fmla="*/ 14 h 328"/>
                <a:gd name="T16" fmla="*/ 17 w 223"/>
                <a:gd name="T17" fmla="*/ 14 h 328"/>
                <a:gd name="T18" fmla="*/ 24 w 223"/>
                <a:gd name="T19" fmla="*/ 9 h 328"/>
                <a:gd name="T20" fmla="*/ 28 w 223"/>
                <a:gd name="T21" fmla="*/ 9 h 328"/>
                <a:gd name="T22" fmla="*/ 34 w 223"/>
                <a:gd name="T23" fmla="*/ 4 h 328"/>
                <a:gd name="T24" fmla="*/ 93 w 223"/>
                <a:gd name="T25" fmla="*/ 43 h 328"/>
                <a:gd name="T26" fmla="*/ 112 w 223"/>
                <a:gd name="T27" fmla="*/ 61 h 328"/>
                <a:gd name="T28" fmla="*/ 194 w 223"/>
                <a:gd name="T29" fmla="*/ 123 h 328"/>
                <a:gd name="T30" fmla="*/ 219 w 223"/>
                <a:gd name="T31" fmla="*/ 169 h 328"/>
                <a:gd name="T32" fmla="*/ 189 w 223"/>
                <a:gd name="T33" fmla="*/ 119 h 328"/>
                <a:gd name="T34" fmla="*/ 217 w 223"/>
                <a:gd name="T35" fmla="*/ 158 h 328"/>
                <a:gd name="T36" fmla="*/ 201 w 223"/>
                <a:gd name="T37" fmla="*/ 194 h 328"/>
                <a:gd name="T38" fmla="*/ 171 w 223"/>
                <a:gd name="T39" fmla="*/ 230 h 328"/>
                <a:gd name="T40" fmla="*/ 104 w 223"/>
                <a:gd name="T41" fmla="*/ 313 h 328"/>
                <a:gd name="T42" fmla="*/ 142 w 223"/>
                <a:gd name="T43" fmla="*/ 262 h 328"/>
                <a:gd name="T44" fmla="*/ 108 w 223"/>
                <a:gd name="T45" fmla="*/ 299 h 328"/>
                <a:gd name="T46" fmla="*/ 135 w 223"/>
                <a:gd name="T47" fmla="*/ 267 h 328"/>
                <a:gd name="T48" fmla="*/ 117 w 223"/>
                <a:gd name="T49" fmla="*/ 288 h 328"/>
                <a:gd name="T50" fmla="*/ 106 w 223"/>
                <a:gd name="T51" fmla="*/ 279 h 328"/>
                <a:gd name="T52" fmla="*/ 88 w 223"/>
                <a:gd name="T53" fmla="*/ 288 h 328"/>
                <a:gd name="T54" fmla="*/ 112 w 223"/>
                <a:gd name="T55" fmla="*/ 253 h 328"/>
                <a:gd name="T56" fmla="*/ 130 w 223"/>
                <a:gd name="T57" fmla="*/ 215 h 328"/>
                <a:gd name="T58" fmla="*/ 148 w 223"/>
                <a:gd name="T59" fmla="*/ 190 h 328"/>
                <a:gd name="T60" fmla="*/ 148 w 223"/>
                <a:gd name="T61" fmla="*/ 190 h 328"/>
                <a:gd name="T62" fmla="*/ 130 w 223"/>
                <a:gd name="T63" fmla="*/ 214 h 328"/>
                <a:gd name="T64" fmla="*/ 88 w 223"/>
                <a:gd name="T65" fmla="*/ 262 h 328"/>
                <a:gd name="T66" fmla="*/ 83 w 223"/>
                <a:gd name="T67" fmla="*/ 266 h 328"/>
                <a:gd name="T68" fmla="*/ 76 w 223"/>
                <a:gd name="T69" fmla="*/ 278 h 328"/>
                <a:gd name="T70" fmla="*/ 46 w 223"/>
                <a:gd name="T71" fmla="*/ 300 h 328"/>
                <a:gd name="T72" fmla="*/ 26 w 223"/>
                <a:gd name="T73" fmla="*/ 322 h 328"/>
                <a:gd name="T74" fmla="*/ 60 w 223"/>
                <a:gd name="T75" fmla="*/ 275 h 328"/>
                <a:gd name="T76" fmla="*/ 31 w 223"/>
                <a:gd name="T77" fmla="*/ 32 h 328"/>
                <a:gd name="T78" fmla="*/ 31 w 223"/>
                <a:gd name="T79" fmla="*/ 32 h 328"/>
                <a:gd name="T80" fmla="*/ 27 w 223"/>
                <a:gd name="T81" fmla="*/ 34 h 328"/>
                <a:gd name="T82" fmla="*/ 62 w 223"/>
                <a:gd name="T83" fmla="*/ 84 h 328"/>
                <a:gd name="T84" fmla="*/ 155 w 223"/>
                <a:gd name="T85" fmla="*/ 142 h 328"/>
                <a:gd name="T86" fmla="*/ 134 w 223"/>
                <a:gd name="T87" fmla="*/ 133 h 328"/>
                <a:gd name="T88" fmla="*/ 101 w 223"/>
                <a:gd name="T89" fmla="*/ 111 h 328"/>
                <a:gd name="T90" fmla="*/ 75 w 223"/>
                <a:gd name="T91" fmla="*/ 95 h 328"/>
                <a:gd name="T92" fmla="*/ 99 w 223"/>
                <a:gd name="T93" fmla="*/ 112 h 328"/>
                <a:gd name="T94" fmla="*/ 177 w 223"/>
                <a:gd name="T95" fmla="*/ 158 h 328"/>
                <a:gd name="T96" fmla="*/ 208 w 223"/>
                <a:gd name="T97" fmla="*/ 140 h 328"/>
                <a:gd name="T98" fmla="*/ 152 w 223"/>
                <a:gd name="T99" fmla="*/ 111 h 328"/>
                <a:gd name="T100" fmla="*/ 216 w 223"/>
                <a:gd name="T101" fmla="*/ 166 h 328"/>
                <a:gd name="T102" fmla="*/ 150 w 223"/>
                <a:gd name="T103" fmla="*/ 253 h 328"/>
                <a:gd name="T104" fmla="*/ 114 w 223"/>
                <a:gd name="T105" fmla="*/ 260 h 328"/>
                <a:gd name="T106" fmla="*/ 126 w 223"/>
                <a:gd name="T107" fmla="*/ 255 h 328"/>
                <a:gd name="T108" fmla="*/ 131 w 223"/>
                <a:gd name="T109" fmla="*/ 250 h 328"/>
                <a:gd name="T110" fmla="*/ 171 w 223"/>
                <a:gd name="T111" fmla="*/ 191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3" h="328">
                  <a:moveTo>
                    <a:pt x="68" y="279"/>
                  </a:moveTo>
                  <a:cubicBezTo>
                    <a:pt x="76" y="269"/>
                    <a:pt x="83" y="259"/>
                    <a:pt x="90" y="249"/>
                  </a:cubicBezTo>
                  <a:cubicBezTo>
                    <a:pt x="108" y="232"/>
                    <a:pt x="124" y="216"/>
                    <a:pt x="135" y="197"/>
                  </a:cubicBezTo>
                  <a:cubicBezTo>
                    <a:pt x="139" y="188"/>
                    <a:pt x="148" y="179"/>
                    <a:pt x="156" y="169"/>
                  </a:cubicBezTo>
                  <a:cubicBezTo>
                    <a:pt x="160" y="164"/>
                    <a:pt x="164" y="159"/>
                    <a:pt x="167" y="154"/>
                  </a:cubicBezTo>
                  <a:cubicBezTo>
                    <a:pt x="169" y="151"/>
                    <a:pt x="170" y="149"/>
                    <a:pt x="171" y="146"/>
                  </a:cubicBezTo>
                  <a:cubicBezTo>
                    <a:pt x="175" y="141"/>
                    <a:pt x="165" y="148"/>
                    <a:pt x="163" y="152"/>
                  </a:cubicBezTo>
                  <a:cubicBezTo>
                    <a:pt x="165" y="147"/>
                    <a:pt x="167" y="143"/>
                    <a:pt x="170" y="141"/>
                  </a:cubicBezTo>
                  <a:cubicBezTo>
                    <a:pt x="165" y="144"/>
                    <a:pt x="161" y="149"/>
                    <a:pt x="158" y="156"/>
                  </a:cubicBezTo>
                  <a:cubicBezTo>
                    <a:pt x="155" y="165"/>
                    <a:pt x="166" y="181"/>
                    <a:pt x="165" y="178"/>
                  </a:cubicBezTo>
                  <a:cubicBezTo>
                    <a:pt x="156" y="171"/>
                    <a:pt x="156" y="171"/>
                    <a:pt x="156" y="171"/>
                  </a:cubicBezTo>
                  <a:cubicBezTo>
                    <a:pt x="139" y="157"/>
                    <a:pt x="139" y="157"/>
                    <a:pt x="139" y="157"/>
                  </a:cubicBezTo>
                  <a:cubicBezTo>
                    <a:pt x="127" y="148"/>
                    <a:pt x="115" y="138"/>
                    <a:pt x="104" y="127"/>
                  </a:cubicBezTo>
                  <a:cubicBezTo>
                    <a:pt x="101" y="124"/>
                    <a:pt x="96" y="124"/>
                    <a:pt x="93" y="121"/>
                  </a:cubicBezTo>
                  <a:cubicBezTo>
                    <a:pt x="83" y="112"/>
                    <a:pt x="83" y="112"/>
                    <a:pt x="83" y="112"/>
                  </a:cubicBezTo>
                  <a:cubicBezTo>
                    <a:pt x="82" y="112"/>
                    <a:pt x="82" y="112"/>
                    <a:pt x="82" y="112"/>
                  </a:cubicBezTo>
                  <a:cubicBezTo>
                    <a:pt x="68" y="100"/>
                    <a:pt x="53" y="89"/>
                    <a:pt x="37" y="78"/>
                  </a:cubicBezTo>
                  <a:cubicBezTo>
                    <a:pt x="29" y="72"/>
                    <a:pt x="23" y="66"/>
                    <a:pt x="16" y="59"/>
                  </a:cubicBezTo>
                  <a:cubicBezTo>
                    <a:pt x="14" y="57"/>
                    <a:pt x="16" y="55"/>
                    <a:pt x="15" y="53"/>
                  </a:cubicBezTo>
                  <a:cubicBezTo>
                    <a:pt x="11" y="44"/>
                    <a:pt x="8" y="37"/>
                    <a:pt x="1" y="29"/>
                  </a:cubicBezTo>
                  <a:cubicBezTo>
                    <a:pt x="1" y="29"/>
                    <a:pt x="2" y="27"/>
                    <a:pt x="3" y="27"/>
                  </a:cubicBezTo>
                  <a:cubicBezTo>
                    <a:pt x="1" y="26"/>
                    <a:pt x="0" y="25"/>
                    <a:pt x="0" y="24"/>
                  </a:cubicBezTo>
                  <a:cubicBezTo>
                    <a:pt x="9" y="21"/>
                    <a:pt x="21" y="27"/>
                    <a:pt x="15" y="14"/>
                  </a:cubicBezTo>
                  <a:cubicBezTo>
                    <a:pt x="15" y="14"/>
                    <a:pt x="15" y="14"/>
                    <a:pt x="15" y="14"/>
                  </a:cubicBezTo>
                  <a:cubicBezTo>
                    <a:pt x="17" y="14"/>
                    <a:pt x="17" y="14"/>
                    <a:pt x="17" y="14"/>
                  </a:cubicBezTo>
                  <a:cubicBezTo>
                    <a:pt x="17" y="14"/>
                    <a:pt x="17" y="14"/>
                    <a:pt x="17" y="14"/>
                  </a:cubicBezTo>
                  <a:cubicBezTo>
                    <a:pt x="17" y="14"/>
                    <a:pt x="17" y="14"/>
                    <a:pt x="17" y="14"/>
                  </a:cubicBezTo>
                  <a:cubicBezTo>
                    <a:pt x="20" y="16"/>
                    <a:pt x="23" y="16"/>
                    <a:pt x="26" y="15"/>
                  </a:cubicBezTo>
                  <a:cubicBezTo>
                    <a:pt x="21" y="11"/>
                    <a:pt x="21" y="11"/>
                    <a:pt x="21" y="11"/>
                  </a:cubicBezTo>
                  <a:cubicBezTo>
                    <a:pt x="22" y="10"/>
                    <a:pt x="23" y="10"/>
                    <a:pt x="24" y="9"/>
                  </a:cubicBezTo>
                  <a:cubicBezTo>
                    <a:pt x="25" y="9"/>
                    <a:pt x="25" y="9"/>
                    <a:pt x="25" y="9"/>
                  </a:cubicBezTo>
                  <a:cubicBezTo>
                    <a:pt x="25" y="9"/>
                    <a:pt x="26" y="10"/>
                    <a:pt x="26" y="10"/>
                  </a:cubicBezTo>
                  <a:cubicBezTo>
                    <a:pt x="28" y="9"/>
                    <a:pt x="28" y="9"/>
                    <a:pt x="28" y="9"/>
                  </a:cubicBezTo>
                  <a:cubicBezTo>
                    <a:pt x="34" y="10"/>
                    <a:pt x="41" y="14"/>
                    <a:pt x="42" y="11"/>
                  </a:cubicBezTo>
                  <a:cubicBezTo>
                    <a:pt x="42" y="9"/>
                    <a:pt x="38" y="7"/>
                    <a:pt x="34" y="5"/>
                  </a:cubicBezTo>
                  <a:cubicBezTo>
                    <a:pt x="34" y="4"/>
                    <a:pt x="34" y="4"/>
                    <a:pt x="34" y="4"/>
                  </a:cubicBezTo>
                  <a:cubicBezTo>
                    <a:pt x="39" y="7"/>
                    <a:pt x="38" y="0"/>
                    <a:pt x="41" y="1"/>
                  </a:cubicBezTo>
                  <a:cubicBezTo>
                    <a:pt x="44" y="5"/>
                    <a:pt x="48" y="7"/>
                    <a:pt x="52" y="10"/>
                  </a:cubicBezTo>
                  <a:cubicBezTo>
                    <a:pt x="66" y="23"/>
                    <a:pt x="78" y="33"/>
                    <a:pt x="93" y="43"/>
                  </a:cubicBezTo>
                  <a:cubicBezTo>
                    <a:pt x="95" y="44"/>
                    <a:pt x="95" y="44"/>
                    <a:pt x="95" y="44"/>
                  </a:cubicBezTo>
                  <a:cubicBezTo>
                    <a:pt x="102" y="50"/>
                    <a:pt x="108" y="55"/>
                    <a:pt x="114" y="62"/>
                  </a:cubicBezTo>
                  <a:cubicBezTo>
                    <a:pt x="112" y="61"/>
                    <a:pt x="112" y="61"/>
                    <a:pt x="112" y="61"/>
                  </a:cubicBezTo>
                  <a:cubicBezTo>
                    <a:pt x="117" y="67"/>
                    <a:pt x="122" y="71"/>
                    <a:pt x="128" y="75"/>
                  </a:cubicBezTo>
                  <a:cubicBezTo>
                    <a:pt x="143" y="84"/>
                    <a:pt x="158" y="94"/>
                    <a:pt x="172" y="105"/>
                  </a:cubicBezTo>
                  <a:cubicBezTo>
                    <a:pt x="179" y="111"/>
                    <a:pt x="187" y="117"/>
                    <a:pt x="194" y="123"/>
                  </a:cubicBezTo>
                  <a:cubicBezTo>
                    <a:pt x="206" y="132"/>
                    <a:pt x="206" y="132"/>
                    <a:pt x="206" y="132"/>
                  </a:cubicBezTo>
                  <a:cubicBezTo>
                    <a:pt x="206" y="131"/>
                    <a:pt x="212" y="137"/>
                    <a:pt x="216" y="144"/>
                  </a:cubicBezTo>
                  <a:cubicBezTo>
                    <a:pt x="220" y="151"/>
                    <a:pt x="221" y="160"/>
                    <a:pt x="219" y="169"/>
                  </a:cubicBezTo>
                  <a:cubicBezTo>
                    <a:pt x="223" y="155"/>
                    <a:pt x="215" y="140"/>
                    <a:pt x="207" y="134"/>
                  </a:cubicBezTo>
                  <a:cubicBezTo>
                    <a:pt x="204" y="132"/>
                    <a:pt x="200" y="129"/>
                    <a:pt x="197" y="127"/>
                  </a:cubicBezTo>
                  <a:cubicBezTo>
                    <a:pt x="194" y="124"/>
                    <a:pt x="192" y="122"/>
                    <a:pt x="189" y="119"/>
                  </a:cubicBezTo>
                  <a:cubicBezTo>
                    <a:pt x="192" y="122"/>
                    <a:pt x="194" y="124"/>
                    <a:pt x="197" y="127"/>
                  </a:cubicBezTo>
                  <a:cubicBezTo>
                    <a:pt x="205" y="134"/>
                    <a:pt x="205" y="134"/>
                    <a:pt x="205" y="134"/>
                  </a:cubicBezTo>
                  <a:cubicBezTo>
                    <a:pt x="207" y="135"/>
                    <a:pt x="218" y="148"/>
                    <a:pt x="217" y="158"/>
                  </a:cubicBezTo>
                  <a:cubicBezTo>
                    <a:pt x="218" y="168"/>
                    <a:pt x="211" y="180"/>
                    <a:pt x="207" y="184"/>
                  </a:cubicBezTo>
                  <a:cubicBezTo>
                    <a:pt x="205" y="187"/>
                    <a:pt x="204" y="190"/>
                    <a:pt x="203" y="193"/>
                  </a:cubicBezTo>
                  <a:cubicBezTo>
                    <a:pt x="202" y="193"/>
                    <a:pt x="201" y="193"/>
                    <a:pt x="201" y="194"/>
                  </a:cubicBezTo>
                  <a:cubicBezTo>
                    <a:pt x="195" y="199"/>
                    <a:pt x="188" y="204"/>
                    <a:pt x="185" y="211"/>
                  </a:cubicBezTo>
                  <a:cubicBezTo>
                    <a:pt x="186" y="211"/>
                    <a:pt x="183" y="214"/>
                    <a:pt x="185" y="214"/>
                  </a:cubicBezTo>
                  <a:cubicBezTo>
                    <a:pt x="181" y="219"/>
                    <a:pt x="175" y="224"/>
                    <a:pt x="171" y="230"/>
                  </a:cubicBezTo>
                  <a:cubicBezTo>
                    <a:pt x="169" y="233"/>
                    <a:pt x="167" y="236"/>
                    <a:pt x="167" y="239"/>
                  </a:cubicBezTo>
                  <a:cubicBezTo>
                    <a:pt x="151" y="259"/>
                    <a:pt x="136" y="278"/>
                    <a:pt x="119" y="299"/>
                  </a:cubicBezTo>
                  <a:cubicBezTo>
                    <a:pt x="115" y="304"/>
                    <a:pt x="109" y="309"/>
                    <a:pt x="104" y="313"/>
                  </a:cubicBezTo>
                  <a:cubicBezTo>
                    <a:pt x="110" y="305"/>
                    <a:pt x="116" y="296"/>
                    <a:pt x="122" y="288"/>
                  </a:cubicBezTo>
                  <a:cubicBezTo>
                    <a:pt x="130" y="282"/>
                    <a:pt x="137" y="276"/>
                    <a:pt x="140" y="267"/>
                  </a:cubicBezTo>
                  <a:cubicBezTo>
                    <a:pt x="142" y="262"/>
                    <a:pt x="142" y="262"/>
                    <a:pt x="142" y="262"/>
                  </a:cubicBezTo>
                  <a:cubicBezTo>
                    <a:pt x="135" y="271"/>
                    <a:pt x="129" y="279"/>
                    <a:pt x="122" y="288"/>
                  </a:cubicBezTo>
                  <a:cubicBezTo>
                    <a:pt x="117" y="292"/>
                    <a:pt x="113" y="295"/>
                    <a:pt x="108" y="299"/>
                  </a:cubicBezTo>
                  <a:cubicBezTo>
                    <a:pt x="108" y="299"/>
                    <a:pt x="108" y="299"/>
                    <a:pt x="108" y="299"/>
                  </a:cubicBezTo>
                  <a:cubicBezTo>
                    <a:pt x="117" y="288"/>
                    <a:pt x="117" y="288"/>
                    <a:pt x="117" y="288"/>
                  </a:cubicBezTo>
                  <a:cubicBezTo>
                    <a:pt x="124" y="282"/>
                    <a:pt x="130" y="276"/>
                    <a:pt x="133" y="269"/>
                  </a:cubicBezTo>
                  <a:cubicBezTo>
                    <a:pt x="135" y="267"/>
                    <a:pt x="135" y="267"/>
                    <a:pt x="135" y="267"/>
                  </a:cubicBezTo>
                  <a:cubicBezTo>
                    <a:pt x="137" y="261"/>
                    <a:pt x="137" y="261"/>
                    <a:pt x="137" y="261"/>
                  </a:cubicBezTo>
                  <a:cubicBezTo>
                    <a:pt x="124" y="278"/>
                    <a:pt x="124" y="278"/>
                    <a:pt x="124" y="278"/>
                  </a:cubicBezTo>
                  <a:cubicBezTo>
                    <a:pt x="117" y="288"/>
                    <a:pt x="117" y="288"/>
                    <a:pt x="117" y="288"/>
                  </a:cubicBezTo>
                  <a:cubicBezTo>
                    <a:pt x="111" y="292"/>
                    <a:pt x="111" y="292"/>
                    <a:pt x="111" y="292"/>
                  </a:cubicBezTo>
                  <a:cubicBezTo>
                    <a:pt x="111" y="291"/>
                    <a:pt x="111" y="291"/>
                    <a:pt x="111" y="291"/>
                  </a:cubicBezTo>
                  <a:cubicBezTo>
                    <a:pt x="112" y="289"/>
                    <a:pt x="111" y="278"/>
                    <a:pt x="106" y="279"/>
                  </a:cubicBezTo>
                  <a:cubicBezTo>
                    <a:pt x="94" y="291"/>
                    <a:pt x="78" y="310"/>
                    <a:pt x="77" y="310"/>
                  </a:cubicBezTo>
                  <a:cubicBezTo>
                    <a:pt x="74" y="308"/>
                    <a:pt x="94" y="285"/>
                    <a:pt x="92" y="285"/>
                  </a:cubicBezTo>
                  <a:cubicBezTo>
                    <a:pt x="88" y="288"/>
                    <a:pt x="88" y="288"/>
                    <a:pt x="88" y="288"/>
                  </a:cubicBezTo>
                  <a:cubicBezTo>
                    <a:pt x="90" y="283"/>
                    <a:pt x="90" y="283"/>
                    <a:pt x="90" y="283"/>
                  </a:cubicBezTo>
                  <a:cubicBezTo>
                    <a:pt x="92" y="280"/>
                    <a:pt x="96" y="278"/>
                    <a:pt x="97" y="275"/>
                  </a:cubicBezTo>
                  <a:cubicBezTo>
                    <a:pt x="100" y="266"/>
                    <a:pt x="107" y="261"/>
                    <a:pt x="112" y="253"/>
                  </a:cubicBezTo>
                  <a:cubicBezTo>
                    <a:pt x="115" y="247"/>
                    <a:pt x="118" y="240"/>
                    <a:pt x="121" y="233"/>
                  </a:cubicBezTo>
                  <a:cubicBezTo>
                    <a:pt x="120" y="232"/>
                    <a:pt x="123" y="230"/>
                    <a:pt x="121" y="230"/>
                  </a:cubicBezTo>
                  <a:cubicBezTo>
                    <a:pt x="126" y="225"/>
                    <a:pt x="131" y="220"/>
                    <a:pt x="130" y="215"/>
                  </a:cubicBezTo>
                  <a:cubicBezTo>
                    <a:pt x="130" y="215"/>
                    <a:pt x="130" y="215"/>
                    <a:pt x="130" y="215"/>
                  </a:cubicBezTo>
                  <a:cubicBezTo>
                    <a:pt x="131" y="215"/>
                    <a:pt x="131" y="214"/>
                    <a:pt x="131" y="213"/>
                  </a:cubicBezTo>
                  <a:cubicBezTo>
                    <a:pt x="140" y="207"/>
                    <a:pt x="142" y="198"/>
                    <a:pt x="148" y="190"/>
                  </a:cubicBezTo>
                  <a:cubicBezTo>
                    <a:pt x="150" y="187"/>
                    <a:pt x="152" y="184"/>
                    <a:pt x="155" y="182"/>
                  </a:cubicBezTo>
                  <a:cubicBezTo>
                    <a:pt x="153" y="184"/>
                    <a:pt x="150" y="185"/>
                    <a:pt x="149" y="188"/>
                  </a:cubicBezTo>
                  <a:cubicBezTo>
                    <a:pt x="148" y="190"/>
                    <a:pt x="148" y="190"/>
                    <a:pt x="148" y="190"/>
                  </a:cubicBezTo>
                  <a:cubicBezTo>
                    <a:pt x="142" y="196"/>
                    <a:pt x="137" y="203"/>
                    <a:pt x="132" y="210"/>
                  </a:cubicBezTo>
                  <a:cubicBezTo>
                    <a:pt x="132" y="211"/>
                    <a:pt x="132" y="212"/>
                    <a:pt x="131" y="213"/>
                  </a:cubicBezTo>
                  <a:cubicBezTo>
                    <a:pt x="130" y="214"/>
                    <a:pt x="130" y="214"/>
                    <a:pt x="130" y="214"/>
                  </a:cubicBezTo>
                  <a:cubicBezTo>
                    <a:pt x="130" y="215"/>
                    <a:pt x="130" y="215"/>
                    <a:pt x="130" y="215"/>
                  </a:cubicBezTo>
                  <a:cubicBezTo>
                    <a:pt x="126" y="222"/>
                    <a:pt x="120" y="229"/>
                    <a:pt x="116" y="235"/>
                  </a:cubicBezTo>
                  <a:cubicBezTo>
                    <a:pt x="109" y="246"/>
                    <a:pt x="98" y="254"/>
                    <a:pt x="88" y="262"/>
                  </a:cubicBezTo>
                  <a:cubicBezTo>
                    <a:pt x="99" y="246"/>
                    <a:pt x="99" y="246"/>
                    <a:pt x="99" y="246"/>
                  </a:cubicBezTo>
                  <a:cubicBezTo>
                    <a:pt x="94" y="252"/>
                    <a:pt x="90" y="258"/>
                    <a:pt x="85" y="264"/>
                  </a:cubicBezTo>
                  <a:cubicBezTo>
                    <a:pt x="83" y="266"/>
                    <a:pt x="83" y="266"/>
                    <a:pt x="83" y="266"/>
                  </a:cubicBezTo>
                  <a:cubicBezTo>
                    <a:pt x="78" y="271"/>
                    <a:pt x="78" y="271"/>
                    <a:pt x="78" y="271"/>
                  </a:cubicBezTo>
                  <a:cubicBezTo>
                    <a:pt x="83" y="267"/>
                    <a:pt x="83" y="267"/>
                    <a:pt x="83" y="267"/>
                  </a:cubicBezTo>
                  <a:cubicBezTo>
                    <a:pt x="76" y="278"/>
                    <a:pt x="76" y="278"/>
                    <a:pt x="76" y="278"/>
                  </a:cubicBezTo>
                  <a:cubicBezTo>
                    <a:pt x="61" y="296"/>
                    <a:pt x="45" y="313"/>
                    <a:pt x="27" y="328"/>
                  </a:cubicBezTo>
                  <a:cubicBezTo>
                    <a:pt x="26" y="325"/>
                    <a:pt x="26" y="325"/>
                    <a:pt x="26" y="325"/>
                  </a:cubicBezTo>
                  <a:cubicBezTo>
                    <a:pt x="34" y="317"/>
                    <a:pt x="42" y="310"/>
                    <a:pt x="46" y="300"/>
                  </a:cubicBezTo>
                  <a:cubicBezTo>
                    <a:pt x="41" y="305"/>
                    <a:pt x="39" y="309"/>
                    <a:pt x="35" y="313"/>
                  </a:cubicBezTo>
                  <a:cubicBezTo>
                    <a:pt x="34" y="313"/>
                    <a:pt x="34" y="312"/>
                    <a:pt x="34" y="312"/>
                  </a:cubicBezTo>
                  <a:cubicBezTo>
                    <a:pt x="32" y="315"/>
                    <a:pt x="29" y="319"/>
                    <a:pt x="26" y="322"/>
                  </a:cubicBezTo>
                  <a:cubicBezTo>
                    <a:pt x="25" y="314"/>
                    <a:pt x="25" y="314"/>
                    <a:pt x="25" y="314"/>
                  </a:cubicBezTo>
                  <a:cubicBezTo>
                    <a:pt x="26" y="312"/>
                    <a:pt x="28" y="309"/>
                    <a:pt x="30" y="306"/>
                  </a:cubicBezTo>
                  <a:cubicBezTo>
                    <a:pt x="40" y="295"/>
                    <a:pt x="51" y="286"/>
                    <a:pt x="60" y="275"/>
                  </a:cubicBezTo>
                  <a:cubicBezTo>
                    <a:pt x="70" y="267"/>
                    <a:pt x="80" y="258"/>
                    <a:pt x="90" y="249"/>
                  </a:cubicBezTo>
                  <a:cubicBezTo>
                    <a:pt x="82" y="259"/>
                    <a:pt x="74" y="269"/>
                    <a:pt x="68" y="279"/>
                  </a:cubicBezTo>
                  <a:close/>
                  <a:moveTo>
                    <a:pt x="31" y="32"/>
                  </a:moveTo>
                  <a:cubicBezTo>
                    <a:pt x="34" y="34"/>
                    <a:pt x="34" y="34"/>
                    <a:pt x="34" y="34"/>
                  </a:cubicBezTo>
                  <a:cubicBezTo>
                    <a:pt x="34" y="33"/>
                    <a:pt x="34" y="33"/>
                    <a:pt x="34" y="33"/>
                  </a:cubicBezTo>
                  <a:cubicBezTo>
                    <a:pt x="33" y="32"/>
                    <a:pt x="32" y="32"/>
                    <a:pt x="31" y="32"/>
                  </a:cubicBezTo>
                  <a:close/>
                  <a:moveTo>
                    <a:pt x="50" y="51"/>
                  </a:moveTo>
                  <a:cubicBezTo>
                    <a:pt x="45" y="45"/>
                    <a:pt x="36" y="39"/>
                    <a:pt x="28" y="33"/>
                  </a:cubicBezTo>
                  <a:cubicBezTo>
                    <a:pt x="27" y="34"/>
                    <a:pt x="27" y="34"/>
                    <a:pt x="27" y="34"/>
                  </a:cubicBezTo>
                  <a:cubicBezTo>
                    <a:pt x="33" y="40"/>
                    <a:pt x="42" y="45"/>
                    <a:pt x="50" y="51"/>
                  </a:cubicBezTo>
                  <a:close/>
                  <a:moveTo>
                    <a:pt x="62" y="84"/>
                  </a:moveTo>
                  <a:cubicBezTo>
                    <a:pt x="62" y="84"/>
                    <a:pt x="62" y="84"/>
                    <a:pt x="62" y="84"/>
                  </a:cubicBezTo>
                  <a:cubicBezTo>
                    <a:pt x="62" y="84"/>
                    <a:pt x="62" y="84"/>
                    <a:pt x="62" y="84"/>
                  </a:cubicBezTo>
                  <a:close/>
                  <a:moveTo>
                    <a:pt x="182" y="159"/>
                  </a:moveTo>
                  <a:cubicBezTo>
                    <a:pt x="173" y="156"/>
                    <a:pt x="165" y="148"/>
                    <a:pt x="155" y="142"/>
                  </a:cubicBezTo>
                  <a:cubicBezTo>
                    <a:pt x="152" y="139"/>
                    <a:pt x="148" y="139"/>
                    <a:pt x="144" y="136"/>
                  </a:cubicBezTo>
                  <a:cubicBezTo>
                    <a:pt x="140" y="133"/>
                    <a:pt x="136" y="132"/>
                    <a:pt x="132" y="129"/>
                  </a:cubicBezTo>
                  <a:cubicBezTo>
                    <a:pt x="134" y="133"/>
                    <a:pt x="134" y="133"/>
                    <a:pt x="134" y="133"/>
                  </a:cubicBezTo>
                  <a:cubicBezTo>
                    <a:pt x="128" y="127"/>
                    <a:pt x="122" y="127"/>
                    <a:pt x="117" y="121"/>
                  </a:cubicBezTo>
                  <a:cubicBezTo>
                    <a:pt x="116" y="121"/>
                    <a:pt x="114" y="122"/>
                    <a:pt x="114" y="121"/>
                  </a:cubicBezTo>
                  <a:cubicBezTo>
                    <a:pt x="109" y="118"/>
                    <a:pt x="106" y="113"/>
                    <a:pt x="101" y="111"/>
                  </a:cubicBezTo>
                  <a:cubicBezTo>
                    <a:pt x="96" y="107"/>
                    <a:pt x="92" y="104"/>
                    <a:pt x="88" y="102"/>
                  </a:cubicBezTo>
                  <a:cubicBezTo>
                    <a:pt x="87" y="101"/>
                    <a:pt x="84" y="101"/>
                    <a:pt x="81" y="100"/>
                  </a:cubicBezTo>
                  <a:cubicBezTo>
                    <a:pt x="75" y="95"/>
                    <a:pt x="75" y="95"/>
                    <a:pt x="75" y="95"/>
                  </a:cubicBezTo>
                  <a:cubicBezTo>
                    <a:pt x="74" y="96"/>
                    <a:pt x="74" y="96"/>
                    <a:pt x="74" y="96"/>
                  </a:cubicBezTo>
                  <a:cubicBezTo>
                    <a:pt x="76" y="97"/>
                    <a:pt x="78" y="99"/>
                    <a:pt x="80" y="100"/>
                  </a:cubicBezTo>
                  <a:cubicBezTo>
                    <a:pt x="86" y="103"/>
                    <a:pt x="93" y="108"/>
                    <a:pt x="99" y="112"/>
                  </a:cubicBezTo>
                  <a:cubicBezTo>
                    <a:pt x="112" y="122"/>
                    <a:pt x="126" y="131"/>
                    <a:pt x="140" y="139"/>
                  </a:cubicBezTo>
                  <a:cubicBezTo>
                    <a:pt x="143" y="141"/>
                    <a:pt x="147" y="142"/>
                    <a:pt x="150" y="144"/>
                  </a:cubicBezTo>
                  <a:cubicBezTo>
                    <a:pt x="160" y="148"/>
                    <a:pt x="169" y="157"/>
                    <a:pt x="177" y="158"/>
                  </a:cubicBezTo>
                  <a:cubicBezTo>
                    <a:pt x="179" y="158"/>
                    <a:pt x="181" y="159"/>
                    <a:pt x="182" y="159"/>
                  </a:cubicBezTo>
                  <a:close/>
                  <a:moveTo>
                    <a:pt x="216" y="166"/>
                  </a:moveTo>
                  <a:cubicBezTo>
                    <a:pt x="218" y="157"/>
                    <a:pt x="214" y="147"/>
                    <a:pt x="208" y="140"/>
                  </a:cubicBezTo>
                  <a:cubicBezTo>
                    <a:pt x="202" y="133"/>
                    <a:pt x="202" y="136"/>
                    <a:pt x="198" y="133"/>
                  </a:cubicBezTo>
                  <a:cubicBezTo>
                    <a:pt x="193" y="129"/>
                    <a:pt x="189" y="125"/>
                    <a:pt x="185" y="121"/>
                  </a:cubicBezTo>
                  <a:cubicBezTo>
                    <a:pt x="178" y="115"/>
                    <a:pt x="155" y="100"/>
                    <a:pt x="152" y="111"/>
                  </a:cubicBezTo>
                  <a:cubicBezTo>
                    <a:pt x="162" y="108"/>
                    <a:pt x="176" y="121"/>
                    <a:pt x="189" y="132"/>
                  </a:cubicBezTo>
                  <a:cubicBezTo>
                    <a:pt x="195" y="138"/>
                    <a:pt x="200" y="138"/>
                    <a:pt x="208" y="151"/>
                  </a:cubicBezTo>
                  <a:cubicBezTo>
                    <a:pt x="212" y="162"/>
                    <a:pt x="209" y="171"/>
                    <a:pt x="216" y="166"/>
                  </a:cubicBezTo>
                  <a:close/>
                  <a:moveTo>
                    <a:pt x="150" y="253"/>
                  </a:moveTo>
                  <a:cubicBezTo>
                    <a:pt x="153" y="249"/>
                    <a:pt x="155" y="245"/>
                    <a:pt x="159" y="241"/>
                  </a:cubicBezTo>
                  <a:lnTo>
                    <a:pt x="150" y="253"/>
                  </a:lnTo>
                  <a:close/>
                  <a:moveTo>
                    <a:pt x="165" y="196"/>
                  </a:moveTo>
                  <a:cubicBezTo>
                    <a:pt x="157" y="211"/>
                    <a:pt x="146" y="222"/>
                    <a:pt x="137" y="234"/>
                  </a:cubicBezTo>
                  <a:cubicBezTo>
                    <a:pt x="130" y="244"/>
                    <a:pt x="118" y="249"/>
                    <a:pt x="114" y="260"/>
                  </a:cubicBezTo>
                  <a:cubicBezTo>
                    <a:pt x="116" y="262"/>
                    <a:pt x="116" y="262"/>
                    <a:pt x="116" y="262"/>
                  </a:cubicBezTo>
                  <a:cubicBezTo>
                    <a:pt x="116" y="260"/>
                    <a:pt x="116" y="260"/>
                    <a:pt x="116" y="260"/>
                  </a:cubicBezTo>
                  <a:cubicBezTo>
                    <a:pt x="119" y="258"/>
                    <a:pt x="123" y="257"/>
                    <a:pt x="126" y="255"/>
                  </a:cubicBezTo>
                  <a:cubicBezTo>
                    <a:pt x="125" y="256"/>
                    <a:pt x="125" y="256"/>
                    <a:pt x="125" y="256"/>
                  </a:cubicBezTo>
                  <a:cubicBezTo>
                    <a:pt x="126" y="255"/>
                    <a:pt x="126" y="255"/>
                    <a:pt x="126" y="255"/>
                  </a:cubicBezTo>
                  <a:cubicBezTo>
                    <a:pt x="128" y="254"/>
                    <a:pt x="130" y="252"/>
                    <a:pt x="131" y="250"/>
                  </a:cubicBezTo>
                  <a:cubicBezTo>
                    <a:pt x="133" y="247"/>
                    <a:pt x="133" y="247"/>
                    <a:pt x="133" y="247"/>
                  </a:cubicBezTo>
                  <a:cubicBezTo>
                    <a:pt x="143" y="236"/>
                    <a:pt x="153" y="225"/>
                    <a:pt x="159" y="213"/>
                  </a:cubicBezTo>
                  <a:cubicBezTo>
                    <a:pt x="164" y="206"/>
                    <a:pt x="166" y="198"/>
                    <a:pt x="171" y="191"/>
                  </a:cubicBezTo>
                  <a:cubicBezTo>
                    <a:pt x="169" y="193"/>
                    <a:pt x="166" y="194"/>
                    <a:pt x="165" y="196"/>
                  </a:cubicBezTo>
                  <a:close/>
                </a:path>
              </a:pathLst>
            </a:custGeom>
            <a:solidFill>
              <a:srgbClr val="F479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sz="1800" kern="1200" dirty="0">
                <a:latin typeface="Verdana"/>
                <a:ea typeface="Verdana"/>
                <a:cs typeface="Verdana"/>
                <a:sym typeface="Verdana"/>
              </a:endParaRPr>
            </a:p>
          </p:txBody>
        </p:sp>
        <p:sp>
          <p:nvSpPr>
            <p:cNvPr id="128" name="Freeform 340"/>
            <p:cNvSpPr>
              <a:spLocks/>
            </p:cNvSpPr>
            <p:nvPr userDrawn="1"/>
          </p:nvSpPr>
          <p:spPr bwMode="auto">
            <a:xfrm>
              <a:off x="5023" y="3646"/>
              <a:ext cx="191" cy="214"/>
            </a:xfrm>
            <a:custGeom>
              <a:avLst/>
              <a:gdLst>
                <a:gd name="T0" fmla="*/ 57 w 93"/>
                <a:gd name="T1" fmla="*/ 33 h 104"/>
                <a:gd name="T2" fmla="*/ 48 w 93"/>
                <a:gd name="T3" fmla="*/ 45 h 104"/>
                <a:gd name="T4" fmla="*/ 41 w 93"/>
                <a:gd name="T5" fmla="*/ 55 h 104"/>
                <a:gd name="T6" fmla="*/ 0 w 93"/>
                <a:gd name="T7" fmla="*/ 98 h 104"/>
                <a:gd name="T8" fmla="*/ 5 w 93"/>
                <a:gd name="T9" fmla="*/ 104 h 104"/>
                <a:gd name="T10" fmla="*/ 52 w 93"/>
                <a:gd name="T11" fmla="*/ 60 h 104"/>
                <a:gd name="T12" fmla="*/ 52 w 93"/>
                <a:gd name="T13" fmla="*/ 60 h 104"/>
                <a:gd name="T14" fmla="*/ 74 w 93"/>
                <a:gd name="T15" fmla="*/ 31 h 104"/>
                <a:gd name="T16" fmla="*/ 93 w 93"/>
                <a:gd name="T17" fmla="*/ 0 h 104"/>
                <a:gd name="T18" fmla="*/ 57 w 93"/>
                <a:gd name="T19" fmla="*/ 3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 h="104">
                  <a:moveTo>
                    <a:pt x="57" y="33"/>
                  </a:moveTo>
                  <a:cubicBezTo>
                    <a:pt x="48" y="45"/>
                    <a:pt x="48" y="45"/>
                    <a:pt x="48" y="45"/>
                  </a:cubicBezTo>
                  <a:cubicBezTo>
                    <a:pt x="41" y="55"/>
                    <a:pt x="41" y="55"/>
                    <a:pt x="41" y="55"/>
                  </a:cubicBezTo>
                  <a:cubicBezTo>
                    <a:pt x="30" y="70"/>
                    <a:pt x="13" y="84"/>
                    <a:pt x="0" y="98"/>
                  </a:cubicBezTo>
                  <a:cubicBezTo>
                    <a:pt x="1" y="101"/>
                    <a:pt x="3" y="102"/>
                    <a:pt x="5" y="104"/>
                  </a:cubicBezTo>
                  <a:cubicBezTo>
                    <a:pt x="22" y="91"/>
                    <a:pt x="36" y="74"/>
                    <a:pt x="52" y="60"/>
                  </a:cubicBezTo>
                  <a:cubicBezTo>
                    <a:pt x="52" y="60"/>
                    <a:pt x="52" y="60"/>
                    <a:pt x="52" y="60"/>
                  </a:cubicBezTo>
                  <a:cubicBezTo>
                    <a:pt x="56" y="50"/>
                    <a:pt x="68" y="41"/>
                    <a:pt x="74" y="31"/>
                  </a:cubicBezTo>
                  <a:cubicBezTo>
                    <a:pt x="79" y="20"/>
                    <a:pt x="87" y="11"/>
                    <a:pt x="93" y="0"/>
                  </a:cubicBezTo>
                  <a:cubicBezTo>
                    <a:pt x="80" y="11"/>
                    <a:pt x="70" y="23"/>
                    <a:pt x="57" y="33"/>
                  </a:cubicBezTo>
                  <a:close/>
                </a:path>
              </a:pathLst>
            </a:custGeom>
            <a:solidFill>
              <a:srgbClr val="F479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sz="1800" kern="1200" dirty="0">
                <a:latin typeface="Verdana"/>
                <a:ea typeface="Verdana"/>
                <a:cs typeface="Verdana"/>
                <a:sym typeface="Verdana"/>
              </a:endParaRPr>
            </a:p>
          </p:txBody>
        </p:sp>
        <p:sp>
          <p:nvSpPr>
            <p:cNvPr id="129" name="Freeform 341"/>
            <p:cNvSpPr>
              <a:spLocks/>
            </p:cNvSpPr>
            <p:nvPr userDrawn="1"/>
          </p:nvSpPr>
          <p:spPr bwMode="auto">
            <a:xfrm>
              <a:off x="5229" y="3473"/>
              <a:ext cx="63" cy="81"/>
            </a:xfrm>
            <a:custGeom>
              <a:avLst/>
              <a:gdLst>
                <a:gd name="T0" fmla="*/ 31 w 31"/>
                <a:gd name="T1" fmla="*/ 0 h 39"/>
                <a:gd name="T2" fmla="*/ 22 w 31"/>
                <a:gd name="T3" fmla="*/ 10 h 39"/>
                <a:gd name="T4" fmla="*/ 0 w 31"/>
                <a:gd name="T5" fmla="*/ 39 h 39"/>
                <a:gd name="T6" fmla="*/ 19 w 31"/>
                <a:gd name="T7" fmla="*/ 21 h 39"/>
                <a:gd name="T8" fmla="*/ 31 w 31"/>
                <a:gd name="T9" fmla="*/ 0 h 39"/>
              </a:gdLst>
              <a:ahLst/>
              <a:cxnLst>
                <a:cxn ang="0">
                  <a:pos x="T0" y="T1"/>
                </a:cxn>
                <a:cxn ang="0">
                  <a:pos x="T2" y="T3"/>
                </a:cxn>
                <a:cxn ang="0">
                  <a:pos x="T4" y="T5"/>
                </a:cxn>
                <a:cxn ang="0">
                  <a:pos x="T6" y="T7"/>
                </a:cxn>
                <a:cxn ang="0">
                  <a:pos x="T8" y="T9"/>
                </a:cxn>
              </a:cxnLst>
              <a:rect l="0" t="0" r="r" b="b"/>
              <a:pathLst>
                <a:path w="31" h="39">
                  <a:moveTo>
                    <a:pt x="31" y="0"/>
                  </a:moveTo>
                  <a:cubicBezTo>
                    <a:pt x="22" y="10"/>
                    <a:pt x="22" y="10"/>
                    <a:pt x="22" y="10"/>
                  </a:cubicBezTo>
                  <a:cubicBezTo>
                    <a:pt x="14" y="20"/>
                    <a:pt x="7" y="29"/>
                    <a:pt x="0" y="39"/>
                  </a:cubicBezTo>
                  <a:cubicBezTo>
                    <a:pt x="6" y="33"/>
                    <a:pt x="12" y="27"/>
                    <a:pt x="19" y="21"/>
                  </a:cubicBezTo>
                  <a:cubicBezTo>
                    <a:pt x="24" y="15"/>
                    <a:pt x="27" y="7"/>
                    <a:pt x="31" y="0"/>
                  </a:cubicBezTo>
                  <a:close/>
                </a:path>
              </a:pathLst>
            </a:custGeom>
            <a:solidFill>
              <a:srgbClr val="F479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sz="1800" kern="1200" dirty="0">
                <a:latin typeface="Verdana"/>
                <a:ea typeface="Verdana"/>
                <a:cs typeface="Verdana"/>
                <a:sym typeface="Verdana"/>
              </a:endParaRPr>
            </a:p>
          </p:txBody>
        </p:sp>
        <p:sp>
          <p:nvSpPr>
            <p:cNvPr id="130" name="Freeform 342"/>
            <p:cNvSpPr>
              <a:spLocks/>
            </p:cNvSpPr>
            <p:nvPr userDrawn="1"/>
          </p:nvSpPr>
          <p:spPr bwMode="auto">
            <a:xfrm>
              <a:off x="5089" y="3554"/>
              <a:ext cx="154" cy="166"/>
            </a:xfrm>
            <a:custGeom>
              <a:avLst/>
              <a:gdLst>
                <a:gd name="T0" fmla="*/ 63 w 75"/>
                <a:gd name="T1" fmla="*/ 8 h 81"/>
                <a:gd name="T2" fmla="*/ 68 w 75"/>
                <a:gd name="T3" fmla="*/ 0 h 81"/>
                <a:gd name="T4" fmla="*/ 42 w 75"/>
                <a:gd name="T5" fmla="*/ 27 h 81"/>
                <a:gd name="T6" fmla="*/ 4 w 75"/>
                <a:gd name="T7" fmla="*/ 75 h 81"/>
                <a:gd name="T8" fmla="*/ 0 w 75"/>
                <a:gd name="T9" fmla="*/ 81 h 81"/>
                <a:gd name="T10" fmla="*/ 74 w 75"/>
                <a:gd name="T11" fmla="*/ 2 h 81"/>
                <a:gd name="T12" fmla="*/ 75 w 75"/>
                <a:gd name="T13" fmla="*/ 1 h 81"/>
                <a:gd name="T14" fmla="*/ 43 w 75"/>
                <a:gd name="T15" fmla="*/ 33 h 81"/>
                <a:gd name="T16" fmla="*/ 63 w 75"/>
                <a:gd name="T17" fmla="*/ 8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63" y="8"/>
                  </a:moveTo>
                  <a:cubicBezTo>
                    <a:pt x="68" y="0"/>
                    <a:pt x="68" y="0"/>
                    <a:pt x="68" y="0"/>
                  </a:cubicBezTo>
                  <a:cubicBezTo>
                    <a:pt x="59" y="9"/>
                    <a:pt x="51" y="18"/>
                    <a:pt x="42" y="27"/>
                  </a:cubicBezTo>
                  <a:cubicBezTo>
                    <a:pt x="30" y="43"/>
                    <a:pt x="16" y="58"/>
                    <a:pt x="4" y="75"/>
                  </a:cubicBezTo>
                  <a:cubicBezTo>
                    <a:pt x="0" y="81"/>
                    <a:pt x="0" y="81"/>
                    <a:pt x="0" y="81"/>
                  </a:cubicBezTo>
                  <a:cubicBezTo>
                    <a:pt x="28" y="56"/>
                    <a:pt x="57" y="31"/>
                    <a:pt x="74" y="2"/>
                  </a:cubicBezTo>
                  <a:cubicBezTo>
                    <a:pt x="75" y="1"/>
                    <a:pt x="75" y="1"/>
                    <a:pt x="75" y="1"/>
                  </a:cubicBezTo>
                  <a:cubicBezTo>
                    <a:pt x="64" y="11"/>
                    <a:pt x="54" y="22"/>
                    <a:pt x="43" y="33"/>
                  </a:cubicBezTo>
                  <a:cubicBezTo>
                    <a:pt x="50" y="25"/>
                    <a:pt x="57" y="17"/>
                    <a:pt x="63" y="8"/>
                  </a:cubicBezTo>
                  <a:close/>
                </a:path>
              </a:pathLst>
            </a:custGeom>
            <a:solidFill>
              <a:srgbClr val="F479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sz="1800" kern="1200" dirty="0">
                <a:latin typeface="Verdana"/>
                <a:ea typeface="Verdana"/>
                <a:cs typeface="Verdana"/>
                <a:sym typeface="Verdana"/>
              </a:endParaRPr>
            </a:p>
          </p:txBody>
        </p:sp>
        <p:sp>
          <p:nvSpPr>
            <p:cNvPr id="131" name="Freeform 343"/>
            <p:cNvSpPr>
              <a:spLocks/>
            </p:cNvSpPr>
            <p:nvPr userDrawn="1"/>
          </p:nvSpPr>
          <p:spPr bwMode="auto">
            <a:xfrm>
              <a:off x="5136" y="3706"/>
              <a:ext cx="10" cy="10"/>
            </a:xfrm>
            <a:custGeom>
              <a:avLst/>
              <a:gdLst>
                <a:gd name="T0" fmla="*/ 10 w 10"/>
                <a:gd name="T1" fmla="*/ 0 h 10"/>
                <a:gd name="T2" fmla="*/ 4 w 10"/>
                <a:gd name="T3" fmla="*/ 4 h 10"/>
                <a:gd name="T4" fmla="*/ 0 w 10"/>
                <a:gd name="T5" fmla="*/ 10 h 10"/>
                <a:gd name="T6" fmla="*/ 4 w 10"/>
                <a:gd name="T7" fmla="*/ 8 h 10"/>
                <a:gd name="T8" fmla="*/ 10 w 10"/>
                <a:gd name="T9" fmla="*/ 0 h 10"/>
              </a:gdLst>
              <a:ahLst/>
              <a:cxnLst>
                <a:cxn ang="0">
                  <a:pos x="T0" y="T1"/>
                </a:cxn>
                <a:cxn ang="0">
                  <a:pos x="T2" y="T3"/>
                </a:cxn>
                <a:cxn ang="0">
                  <a:pos x="T4" y="T5"/>
                </a:cxn>
                <a:cxn ang="0">
                  <a:pos x="T6" y="T7"/>
                </a:cxn>
                <a:cxn ang="0">
                  <a:pos x="T8" y="T9"/>
                </a:cxn>
              </a:cxnLst>
              <a:rect l="0" t="0" r="r" b="b"/>
              <a:pathLst>
                <a:path w="10" h="10">
                  <a:moveTo>
                    <a:pt x="10" y="0"/>
                  </a:moveTo>
                  <a:lnTo>
                    <a:pt x="4" y="4"/>
                  </a:lnTo>
                  <a:lnTo>
                    <a:pt x="0" y="10"/>
                  </a:lnTo>
                  <a:lnTo>
                    <a:pt x="4" y="8"/>
                  </a:lnTo>
                  <a:lnTo>
                    <a:pt x="10" y="0"/>
                  </a:lnTo>
                  <a:close/>
                </a:path>
              </a:pathLst>
            </a:custGeom>
            <a:solidFill>
              <a:srgbClr val="F479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sz="1800" kern="1200" dirty="0">
                <a:latin typeface="Verdana"/>
                <a:ea typeface="Verdana"/>
                <a:cs typeface="Verdana"/>
                <a:sym typeface="Verdana"/>
              </a:endParaRPr>
            </a:p>
          </p:txBody>
        </p:sp>
        <p:sp>
          <p:nvSpPr>
            <p:cNvPr id="132" name="Freeform 344"/>
            <p:cNvSpPr>
              <a:spLocks/>
            </p:cNvSpPr>
            <p:nvPr userDrawn="1"/>
          </p:nvSpPr>
          <p:spPr bwMode="auto">
            <a:xfrm>
              <a:off x="5224" y="3646"/>
              <a:ext cx="35" cy="45"/>
            </a:xfrm>
            <a:custGeom>
              <a:avLst/>
              <a:gdLst>
                <a:gd name="T0" fmla="*/ 0 w 17"/>
                <a:gd name="T1" fmla="*/ 22 h 22"/>
                <a:gd name="T2" fmla="*/ 0 w 17"/>
                <a:gd name="T3" fmla="*/ 22 h 22"/>
                <a:gd name="T4" fmla="*/ 7 w 17"/>
                <a:gd name="T5" fmla="*/ 14 h 22"/>
                <a:gd name="T6" fmla="*/ 17 w 17"/>
                <a:gd name="T7" fmla="*/ 0 h 22"/>
                <a:gd name="T8" fmla="*/ 0 w 17"/>
                <a:gd name="T9" fmla="*/ 22 h 22"/>
              </a:gdLst>
              <a:ahLst/>
              <a:cxnLst>
                <a:cxn ang="0">
                  <a:pos x="T0" y="T1"/>
                </a:cxn>
                <a:cxn ang="0">
                  <a:pos x="T2" y="T3"/>
                </a:cxn>
                <a:cxn ang="0">
                  <a:pos x="T4" y="T5"/>
                </a:cxn>
                <a:cxn ang="0">
                  <a:pos x="T6" y="T7"/>
                </a:cxn>
                <a:cxn ang="0">
                  <a:pos x="T8" y="T9"/>
                </a:cxn>
              </a:cxnLst>
              <a:rect l="0" t="0" r="r" b="b"/>
              <a:pathLst>
                <a:path w="17" h="22">
                  <a:moveTo>
                    <a:pt x="0" y="22"/>
                  </a:moveTo>
                  <a:cubicBezTo>
                    <a:pt x="0" y="22"/>
                    <a:pt x="0" y="22"/>
                    <a:pt x="0" y="22"/>
                  </a:cubicBezTo>
                  <a:cubicBezTo>
                    <a:pt x="7" y="14"/>
                    <a:pt x="7" y="14"/>
                    <a:pt x="7" y="14"/>
                  </a:cubicBezTo>
                  <a:cubicBezTo>
                    <a:pt x="10" y="9"/>
                    <a:pt x="13" y="5"/>
                    <a:pt x="17" y="0"/>
                  </a:cubicBezTo>
                  <a:cubicBezTo>
                    <a:pt x="10" y="8"/>
                    <a:pt x="3" y="15"/>
                    <a:pt x="0" y="22"/>
                  </a:cubicBezTo>
                  <a:close/>
                </a:path>
              </a:pathLst>
            </a:custGeom>
            <a:solidFill>
              <a:srgbClr val="F479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sz="1800" kern="1200" dirty="0">
                <a:latin typeface="Verdana"/>
                <a:ea typeface="Verdana"/>
                <a:cs typeface="Verdana"/>
                <a:sym typeface="Verdana"/>
              </a:endParaRPr>
            </a:p>
          </p:txBody>
        </p:sp>
        <p:sp>
          <p:nvSpPr>
            <p:cNvPr id="133" name="Freeform 345"/>
            <p:cNvSpPr>
              <a:spLocks/>
            </p:cNvSpPr>
            <p:nvPr userDrawn="1"/>
          </p:nvSpPr>
          <p:spPr bwMode="auto">
            <a:xfrm>
              <a:off x="5298" y="3665"/>
              <a:ext cx="9" cy="12"/>
            </a:xfrm>
            <a:custGeom>
              <a:avLst/>
              <a:gdLst>
                <a:gd name="T0" fmla="*/ 0 w 4"/>
                <a:gd name="T1" fmla="*/ 6 h 6"/>
                <a:gd name="T2" fmla="*/ 3 w 4"/>
                <a:gd name="T3" fmla="*/ 3 h 6"/>
                <a:gd name="T4" fmla="*/ 4 w 4"/>
                <a:gd name="T5" fmla="*/ 0 h 6"/>
                <a:gd name="T6" fmla="*/ 1 w 4"/>
                <a:gd name="T7" fmla="*/ 2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1" y="5"/>
                    <a:pt x="2" y="3"/>
                    <a:pt x="3" y="3"/>
                  </a:cubicBezTo>
                  <a:cubicBezTo>
                    <a:pt x="4" y="0"/>
                    <a:pt x="4" y="0"/>
                    <a:pt x="4" y="0"/>
                  </a:cubicBezTo>
                  <a:cubicBezTo>
                    <a:pt x="1" y="2"/>
                    <a:pt x="1" y="2"/>
                    <a:pt x="1" y="2"/>
                  </a:cubicBezTo>
                  <a:lnTo>
                    <a:pt x="0" y="6"/>
                  </a:lnTo>
                  <a:close/>
                </a:path>
              </a:pathLst>
            </a:custGeom>
            <a:solidFill>
              <a:srgbClr val="F479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sz="1800" kern="1200" dirty="0">
                <a:latin typeface="Verdana"/>
                <a:ea typeface="Verdana"/>
                <a:cs typeface="Verdana"/>
                <a:sym typeface="Verdana"/>
              </a:endParaRPr>
            </a:p>
          </p:txBody>
        </p:sp>
        <p:sp>
          <p:nvSpPr>
            <p:cNvPr id="134" name="Freeform 346"/>
            <p:cNvSpPr>
              <a:spLocks/>
            </p:cNvSpPr>
            <p:nvPr userDrawn="1"/>
          </p:nvSpPr>
          <p:spPr bwMode="auto">
            <a:xfrm>
              <a:off x="5307" y="3514"/>
              <a:ext cx="109" cy="151"/>
            </a:xfrm>
            <a:custGeom>
              <a:avLst/>
              <a:gdLst>
                <a:gd name="T0" fmla="*/ 37 w 53"/>
                <a:gd name="T1" fmla="*/ 24 h 73"/>
                <a:gd name="T2" fmla="*/ 1 w 53"/>
                <a:gd name="T3" fmla="*/ 70 h 73"/>
                <a:gd name="T4" fmla="*/ 0 w 53"/>
                <a:gd name="T5" fmla="*/ 73 h 73"/>
                <a:gd name="T6" fmla="*/ 24 w 53"/>
                <a:gd name="T7" fmla="*/ 45 h 73"/>
                <a:gd name="T8" fmla="*/ 28 w 53"/>
                <a:gd name="T9" fmla="*/ 37 h 73"/>
                <a:gd name="T10" fmla="*/ 38 w 53"/>
                <a:gd name="T11" fmla="*/ 25 h 73"/>
                <a:gd name="T12" fmla="*/ 53 w 53"/>
                <a:gd name="T13" fmla="*/ 0 h 73"/>
                <a:gd name="T14" fmla="*/ 42 w 53"/>
                <a:gd name="T15" fmla="*/ 18 h 73"/>
                <a:gd name="T16" fmla="*/ 38 w 53"/>
                <a:gd name="T17" fmla="*/ 24 h 73"/>
                <a:gd name="T18" fmla="*/ 37 w 53"/>
                <a:gd name="T19" fmla="*/ 24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73">
                  <a:moveTo>
                    <a:pt x="37" y="24"/>
                  </a:moveTo>
                  <a:cubicBezTo>
                    <a:pt x="24" y="40"/>
                    <a:pt x="12" y="55"/>
                    <a:pt x="1" y="70"/>
                  </a:cubicBezTo>
                  <a:cubicBezTo>
                    <a:pt x="0" y="73"/>
                    <a:pt x="0" y="73"/>
                    <a:pt x="0" y="73"/>
                  </a:cubicBezTo>
                  <a:cubicBezTo>
                    <a:pt x="9" y="65"/>
                    <a:pt x="18" y="56"/>
                    <a:pt x="24" y="45"/>
                  </a:cubicBezTo>
                  <a:cubicBezTo>
                    <a:pt x="25" y="43"/>
                    <a:pt x="26" y="39"/>
                    <a:pt x="28" y="37"/>
                  </a:cubicBezTo>
                  <a:cubicBezTo>
                    <a:pt x="31" y="33"/>
                    <a:pt x="35" y="29"/>
                    <a:pt x="38" y="25"/>
                  </a:cubicBezTo>
                  <a:cubicBezTo>
                    <a:pt x="40" y="20"/>
                    <a:pt x="44" y="21"/>
                    <a:pt x="53" y="0"/>
                  </a:cubicBezTo>
                  <a:cubicBezTo>
                    <a:pt x="52" y="7"/>
                    <a:pt x="42" y="18"/>
                    <a:pt x="42" y="18"/>
                  </a:cubicBezTo>
                  <a:cubicBezTo>
                    <a:pt x="38" y="24"/>
                    <a:pt x="38" y="24"/>
                    <a:pt x="38" y="24"/>
                  </a:cubicBezTo>
                  <a:lnTo>
                    <a:pt x="37" y="24"/>
                  </a:lnTo>
                  <a:close/>
                </a:path>
              </a:pathLst>
            </a:custGeom>
            <a:solidFill>
              <a:srgbClr val="F479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sz="1800" kern="1200" dirty="0">
                <a:latin typeface="Verdana"/>
                <a:ea typeface="Verdana"/>
                <a:cs typeface="Verdana"/>
                <a:sym typeface="Verdana"/>
              </a:endParaRPr>
            </a:p>
          </p:txBody>
        </p:sp>
        <p:sp>
          <p:nvSpPr>
            <p:cNvPr id="135" name="Freeform 347"/>
            <p:cNvSpPr>
              <a:spLocks/>
            </p:cNvSpPr>
            <p:nvPr userDrawn="1"/>
          </p:nvSpPr>
          <p:spPr bwMode="auto">
            <a:xfrm>
              <a:off x="4780" y="3759"/>
              <a:ext cx="8" cy="9"/>
            </a:xfrm>
            <a:custGeom>
              <a:avLst/>
              <a:gdLst>
                <a:gd name="T0" fmla="*/ 0 w 4"/>
                <a:gd name="T1" fmla="*/ 0 h 4"/>
                <a:gd name="T2" fmla="*/ 4 w 4"/>
                <a:gd name="T3" fmla="*/ 4 h 4"/>
                <a:gd name="T4" fmla="*/ 4 w 4"/>
                <a:gd name="T5" fmla="*/ 3 h 4"/>
                <a:gd name="T6" fmla="*/ 0 w 4"/>
                <a:gd name="T7" fmla="*/ 0 h 4"/>
              </a:gdLst>
              <a:ahLst/>
              <a:cxnLst>
                <a:cxn ang="0">
                  <a:pos x="T0" y="T1"/>
                </a:cxn>
                <a:cxn ang="0">
                  <a:pos x="T2" y="T3"/>
                </a:cxn>
                <a:cxn ang="0">
                  <a:pos x="T4" y="T5"/>
                </a:cxn>
                <a:cxn ang="0">
                  <a:pos x="T6" y="T7"/>
                </a:cxn>
              </a:cxnLst>
              <a:rect l="0" t="0" r="r" b="b"/>
              <a:pathLst>
                <a:path w="4" h="4">
                  <a:moveTo>
                    <a:pt x="0" y="0"/>
                  </a:moveTo>
                  <a:cubicBezTo>
                    <a:pt x="2" y="2"/>
                    <a:pt x="4" y="4"/>
                    <a:pt x="4" y="4"/>
                  </a:cubicBezTo>
                  <a:cubicBezTo>
                    <a:pt x="4" y="3"/>
                    <a:pt x="4" y="3"/>
                    <a:pt x="4" y="3"/>
                  </a:cubicBezTo>
                  <a:cubicBezTo>
                    <a:pt x="3" y="2"/>
                    <a:pt x="1" y="1"/>
                    <a:pt x="0" y="0"/>
                  </a:cubicBezTo>
                  <a:close/>
                </a:path>
              </a:pathLst>
            </a:custGeom>
            <a:solidFill>
              <a:srgbClr val="F479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sz="1800" kern="1200" dirty="0">
                <a:latin typeface="Verdana"/>
                <a:ea typeface="Verdana"/>
                <a:cs typeface="Verdana"/>
                <a:sym typeface="Verdana"/>
              </a:endParaRPr>
            </a:p>
          </p:txBody>
        </p:sp>
        <p:sp>
          <p:nvSpPr>
            <p:cNvPr id="136" name="Freeform 348"/>
            <p:cNvSpPr>
              <a:spLocks/>
            </p:cNvSpPr>
            <p:nvPr userDrawn="1"/>
          </p:nvSpPr>
          <p:spPr bwMode="auto">
            <a:xfrm>
              <a:off x="4762" y="3759"/>
              <a:ext cx="2" cy="4"/>
            </a:xfrm>
            <a:custGeom>
              <a:avLst/>
              <a:gdLst>
                <a:gd name="T0" fmla="*/ 0 w 2"/>
                <a:gd name="T1" fmla="*/ 0 h 4"/>
                <a:gd name="T2" fmla="*/ 2 w 2"/>
                <a:gd name="T3" fmla="*/ 4 h 4"/>
                <a:gd name="T4" fmla="*/ 2 w 2"/>
                <a:gd name="T5" fmla="*/ 2 h 4"/>
                <a:gd name="T6" fmla="*/ 0 w 2"/>
                <a:gd name="T7" fmla="*/ 0 h 4"/>
              </a:gdLst>
              <a:ahLst/>
              <a:cxnLst>
                <a:cxn ang="0">
                  <a:pos x="T0" y="T1"/>
                </a:cxn>
                <a:cxn ang="0">
                  <a:pos x="T2" y="T3"/>
                </a:cxn>
                <a:cxn ang="0">
                  <a:pos x="T4" y="T5"/>
                </a:cxn>
                <a:cxn ang="0">
                  <a:pos x="T6" y="T7"/>
                </a:cxn>
              </a:cxnLst>
              <a:rect l="0" t="0" r="r" b="b"/>
              <a:pathLst>
                <a:path w="2" h="4">
                  <a:moveTo>
                    <a:pt x="0" y="0"/>
                  </a:moveTo>
                  <a:lnTo>
                    <a:pt x="2" y="4"/>
                  </a:lnTo>
                  <a:lnTo>
                    <a:pt x="2" y="2"/>
                  </a:lnTo>
                  <a:lnTo>
                    <a:pt x="0" y="0"/>
                  </a:lnTo>
                  <a:close/>
                </a:path>
              </a:pathLst>
            </a:custGeom>
            <a:solidFill>
              <a:srgbClr val="F479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sz="1800" kern="1200" dirty="0">
                <a:latin typeface="Verdana"/>
                <a:ea typeface="Verdana"/>
                <a:cs typeface="Verdana"/>
                <a:sym typeface="Verdana"/>
              </a:endParaRPr>
            </a:p>
          </p:txBody>
        </p:sp>
        <p:sp>
          <p:nvSpPr>
            <p:cNvPr id="137" name="Freeform 349"/>
            <p:cNvSpPr>
              <a:spLocks/>
            </p:cNvSpPr>
            <p:nvPr userDrawn="1"/>
          </p:nvSpPr>
          <p:spPr bwMode="auto">
            <a:xfrm>
              <a:off x="4753" y="3704"/>
              <a:ext cx="83" cy="74"/>
            </a:xfrm>
            <a:custGeom>
              <a:avLst/>
              <a:gdLst>
                <a:gd name="T0" fmla="*/ 17 w 40"/>
                <a:gd name="T1" fmla="*/ 30 h 36"/>
                <a:gd name="T2" fmla="*/ 23 w 40"/>
                <a:gd name="T3" fmla="*/ 26 h 36"/>
                <a:gd name="T4" fmla="*/ 30 w 40"/>
                <a:gd name="T5" fmla="*/ 34 h 36"/>
                <a:gd name="T6" fmla="*/ 33 w 40"/>
                <a:gd name="T7" fmla="*/ 32 h 36"/>
                <a:gd name="T8" fmla="*/ 37 w 40"/>
                <a:gd name="T9" fmla="*/ 35 h 36"/>
                <a:gd name="T10" fmla="*/ 35 w 40"/>
                <a:gd name="T11" fmla="*/ 28 h 36"/>
                <a:gd name="T12" fmla="*/ 17 w 40"/>
                <a:gd name="T13" fmla="*/ 30 h 36"/>
              </a:gdLst>
              <a:ahLst/>
              <a:cxnLst>
                <a:cxn ang="0">
                  <a:pos x="T0" y="T1"/>
                </a:cxn>
                <a:cxn ang="0">
                  <a:pos x="T2" y="T3"/>
                </a:cxn>
                <a:cxn ang="0">
                  <a:pos x="T4" y="T5"/>
                </a:cxn>
                <a:cxn ang="0">
                  <a:pos x="T6" y="T7"/>
                </a:cxn>
                <a:cxn ang="0">
                  <a:pos x="T8" y="T9"/>
                </a:cxn>
                <a:cxn ang="0">
                  <a:pos x="T10" y="T11"/>
                </a:cxn>
                <a:cxn ang="0">
                  <a:pos x="T12" y="T13"/>
                </a:cxn>
              </a:cxnLst>
              <a:rect l="0" t="0" r="r" b="b"/>
              <a:pathLst>
                <a:path w="40" h="36">
                  <a:moveTo>
                    <a:pt x="17" y="30"/>
                  </a:moveTo>
                  <a:cubicBezTo>
                    <a:pt x="19" y="28"/>
                    <a:pt x="19" y="25"/>
                    <a:pt x="23" y="26"/>
                  </a:cubicBezTo>
                  <a:cubicBezTo>
                    <a:pt x="25" y="28"/>
                    <a:pt x="28" y="32"/>
                    <a:pt x="30" y="34"/>
                  </a:cubicBezTo>
                  <a:cubicBezTo>
                    <a:pt x="33" y="36"/>
                    <a:pt x="32" y="32"/>
                    <a:pt x="33" y="32"/>
                  </a:cubicBezTo>
                  <a:cubicBezTo>
                    <a:pt x="35" y="34"/>
                    <a:pt x="37" y="36"/>
                    <a:pt x="37" y="35"/>
                  </a:cubicBezTo>
                  <a:cubicBezTo>
                    <a:pt x="40" y="35"/>
                    <a:pt x="39" y="32"/>
                    <a:pt x="35" y="28"/>
                  </a:cubicBezTo>
                  <a:cubicBezTo>
                    <a:pt x="21" y="25"/>
                    <a:pt x="0" y="0"/>
                    <a:pt x="17" y="30"/>
                  </a:cubicBezTo>
                  <a:close/>
                </a:path>
              </a:pathLst>
            </a:custGeom>
            <a:solidFill>
              <a:srgbClr val="F479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sz="1800" kern="1200" dirty="0">
                <a:latin typeface="Verdana"/>
                <a:ea typeface="Verdana"/>
                <a:cs typeface="Verdana"/>
                <a:sym typeface="Verdana"/>
              </a:endParaRPr>
            </a:p>
          </p:txBody>
        </p:sp>
        <p:sp>
          <p:nvSpPr>
            <p:cNvPr id="138" name="Freeform 350"/>
            <p:cNvSpPr>
              <a:spLocks/>
            </p:cNvSpPr>
            <p:nvPr userDrawn="1"/>
          </p:nvSpPr>
          <p:spPr bwMode="auto">
            <a:xfrm>
              <a:off x="4749" y="3733"/>
              <a:ext cx="31" cy="30"/>
            </a:xfrm>
            <a:custGeom>
              <a:avLst/>
              <a:gdLst>
                <a:gd name="T0" fmla="*/ 0 w 15"/>
                <a:gd name="T1" fmla="*/ 0 h 15"/>
                <a:gd name="T2" fmla="*/ 10 w 15"/>
                <a:gd name="T3" fmla="*/ 13 h 15"/>
                <a:gd name="T4" fmla="*/ 15 w 15"/>
                <a:gd name="T5" fmla="*/ 12 h 15"/>
                <a:gd name="T6" fmla="*/ 0 w 15"/>
                <a:gd name="T7" fmla="*/ 0 h 15"/>
              </a:gdLst>
              <a:ahLst/>
              <a:cxnLst>
                <a:cxn ang="0">
                  <a:pos x="T0" y="T1"/>
                </a:cxn>
                <a:cxn ang="0">
                  <a:pos x="T2" y="T3"/>
                </a:cxn>
                <a:cxn ang="0">
                  <a:pos x="T4" y="T5"/>
                </a:cxn>
                <a:cxn ang="0">
                  <a:pos x="T6" y="T7"/>
                </a:cxn>
              </a:cxnLst>
              <a:rect l="0" t="0" r="r" b="b"/>
              <a:pathLst>
                <a:path w="15" h="15">
                  <a:moveTo>
                    <a:pt x="0" y="0"/>
                  </a:moveTo>
                  <a:cubicBezTo>
                    <a:pt x="10" y="13"/>
                    <a:pt x="10" y="13"/>
                    <a:pt x="10" y="13"/>
                  </a:cubicBezTo>
                  <a:cubicBezTo>
                    <a:pt x="12" y="14"/>
                    <a:pt x="15" y="15"/>
                    <a:pt x="15" y="12"/>
                  </a:cubicBezTo>
                  <a:cubicBezTo>
                    <a:pt x="9" y="6"/>
                    <a:pt x="5" y="3"/>
                    <a:pt x="0" y="0"/>
                  </a:cubicBezTo>
                  <a:close/>
                </a:path>
              </a:pathLst>
            </a:custGeom>
            <a:solidFill>
              <a:srgbClr val="F479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sz="1800" kern="1200" dirty="0">
                <a:latin typeface="Verdana"/>
                <a:ea typeface="Verdana"/>
                <a:cs typeface="Verdana"/>
                <a:sym typeface="Verdana"/>
              </a:endParaRPr>
            </a:p>
          </p:txBody>
        </p:sp>
        <p:sp>
          <p:nvSpPr>
            <p:cNvPr id="139" name="Freeform 351"/>
            <p:cNvSpPr>
              <a:spLocks/>
            </p:cNvSpPr>
            <p:nvPr userDrawn="1"/>
          </p:nvSpPr>
          <p:spPr bwMode="auto">
            <a:xfrm>
              <a:off x="4807" y="3817"/>
              <a:ext cx="150" cy="86"/>
            </a:xfrm>
            <a:custGeom>
              <a:avLst/>
              <a:gdLst>
                <a:gd name="T0" fmla="*/ 32 w 73"/>
                <a:gd name="T1" fmla="*/ 22 h 42"/>
                <a:gd name="T2" fmla="*/ 29 w 73"/>
                <a:gd name="T3" fmla="*/ 21 h 42"/>
                <a:gd name="T4" fmla="*/ 32 w 73"/>
                <a:gd name="T5" fmla="*/ 22 h 42"/>
                <a:gd name="T6" fmla="*/ 33 w 73"/>
                <a:gd name="T7" fmla="*/ 22 h 42"/>
                <a:gd name="T8" fmla="*/ 4 w 73"/>
                <a:gd name="T9" fmla="*/ 1 h 42"/>
                <a:gd name="T10" fmla="*/ 0 w 73"/>
                <a:gd name="T11" fmla="*/ 0 h 42"/>
                <a:gd name="T12" fmla="*/ 73 w 73"/>
                <a:gd name="T13" fmla="*/ 42 h 42"/>
                <a:gd name="T14" fmla="*/ 32 w 73"/>
                <a:gd name="T15" fmla="*/ 22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42">
                  <a:moveTo>
                    <a:pt x="32" y="22"/>
                  </a:moveTo>
                  <a:cubicBezTo>
                    <a:pt x="31" y="23"/>
                    <a:pt x="31" y="23"/>
                    <a:pt x="29" y="21"/>
                  </a:cubicBezTo>
                  <a:cubicBezTo>
                    <a:pt x="32" y="22"/>
                    <a:pt x="32" y="22"/>
                    <a:pt x="32" y="22"/>
                  </a:cubicBezTo>
                  <a:cubicBezTo>
                    <a:pt x="32" y="22"/>
                    <a:pt x="32" y="21"/>
                    <a:pt x="33" y="22"/>
                  </a:cubicBezTo>
                  <a:cubicBezTo>
                    <a:pt x="24" y="16"/>
                    <a:pt x="13" y="10"/>
                    <a:pt x="4" y="1"/>
                  </a:cubicBezTo>
                  <a:cubicBezTo>
                    <a:pt x="0" y="0"/>
                    <a:pt x="0" y="0"/>
                    <a:pt x="0" y="0"/>
                  </a:cubicBezTo>
                  <a:cubicBezTo>
                    <a:pt x="22" y="21"/>
                    <a:pt x="49" y="37"/>
                    <a:pt x="73" y="42"/>
                  </a:cubicBezTo>
                  <a:cubicBezTo>
                    <a:pt x="57" y="36"/>
                    <a:pt x="46" y="31"/>
                    <a:pt x="32" y="22"/>
                  </a:cubicBezTo>
                  <a:close/>
                </a:path>
              </a:pathLst>
            </a:custGeom>
            <a:solidFill>
              <a:srgbClr val="F479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sz="1800" kern="1200" dirty="0">
                <a:latin typeface="Verdana"/>
                <a:ea typeface="Verdana"/>
                <a:cs typeface="Verdana"/>
                <a:sym typeface="Verdana"/>
              </a:endParaRPr>
            </a:p>
          </p:txBody>
        </p:sp>
        <p:sp>
          <p:nvSpPr>
            <p:cNvPr id="140" name="Freeform 352"/>
            <p:cNvSpPr>
              <a:spLocks/>
            </p:cNvSpPr>
            <p:nvPr userDrawn="1"/>
          </p:nvSpPr>
          <p:spPr bwMode="auto">
            <a:xfrm>
              <a:off x="4792" y="3815"/>
              <a:ext cx="5" cy="4"/>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cubicBezTo>
                    <a:pt x="0" y="0"/>
                    <a:pt x="0" y="0"/>
                    <a:pt x="0" y="0"/>
                  </a:cubicBezTo>
                  <a:cubicBezTo>
                    <a:pt x="1" y="2"/>
                    <a:pt x="2" y="2"/>
                    <a:pt x="2" y="2"/>
                  </a:cubicBezTo>
                  <a:close/>
                </a:path>
              </a:pathLst>
            </a:custGeom>
            <a:solidFill>
              <a:srgbClr val="F479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sz="1800" kern="1200" dirty="0">
                <a:latin typeface="Verdana"/>
                <a:ea typeface="Verdana"/>
                <a:cs typeface="Verdana"/>
                <a:sym typeface="Verdana"/>
              </a:endParaRPr>
            </a:p>
          </p:txBody>
        </p:sp>
        <p:sp>
          <p:nvSpPr>
            <p:cNvPr id="141" name="Freeform 353"/>
            <p:cNvSpPr>
              <a:spLocks/>
            </p:cNvSpPr>
            <p:nvPr userDrawn="1"/>
          </p:nvSpPr>
          <p:spPr bwMode="auto">
            <a:xfrm>
              <a:off x="5494" y="3327"/>
              <a:ext cx="45" cy="185"/>
            </a:xfrm>
            <a:custGeom>
              <a:avLst/>
              <a:gdLst>
                <a:gd name="T0" fmla="*/ 18 w 22"/>
                <a:gd name="T1" fmla="*/ 45 h 90"/>
                <a:gd name="T2" fmla="*/ 0 w 22"/>
                <a:gd name="T3" fmla="*/ 0 h 90"/>
                <a:gd name="T4" fmla="*/ 21 w 22"/>
                <a:gd name="T5" fmla="*/ 90 h 90"/>
                <a:gd name="T6" fmla="*/ 18 w 22"/>
                <a:gd name="T7" fmla="*/ 45 h 90"/>
              </a:gdLst>
              <a:ahLst/>
              <a:cxnLst>
                <a:cxn ang="0">
                  <a:pos x="T0" y="T1"/>
                </a:cxn>
                <a:cxn ang="0">
                  <a:pos x="T2" y="T3"/>
                </a:cxn>
                <a:cxn ang="0">
                  <a:pos x="T4" y="T5"/>
                </a:cxn>
                <a:cxn ang="0">
                  <a:pos x="T6" y="T7"/>
                </a:cxn>
              </a:cxnLst>
              <a:rect l="0" t="0" r="r" b="b"/>
              <a:pathLst>
                <a:path w="22" h="90">
                  <a:moveTo>
                    <a:pt x="18" y="45"/>
                  </a:moveTo>
                  <a:cubicBezTo>
                    <a:pt x="15" y="28"/>
                    <a:pt x="8" y="13"/>
                    <a:pt x="0" y="0"/>
                  </a:cubicBezTo>
                  <a:cubicBezTo>
                    <a:pt x="15" y="29"/>
                    <a:pt x="20" y="64"/>
                    <a:pt x="21" y="90"/>
                  </a:cubicBezTo>
                  <a:cubicBezTo>
                    <a:pt x="22" y="75"/>
                    <a:pt x="21" y="60"/>
                    <a:pt x="18" y="45"/>
                  </a:cubicBezTo>
                  <a:close/>
                </a:path>
              </a:pathLst>
            </a:custGeom>
            <a:solidFill>
              <a:srgbClr val="F479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sz="1800" kern="1200" dirty="0">
                <a:latin typeface="Verdana"/>
                <a:ea typeface="Verdana"/>
                <a:cs typeface="Verdana"/>
                <a:sym typeface="Verdana"/>
              </a:endParaRPr>
            </a:p>
          </p:txBody>
        </p:sp>
        <p:sp>
          <p:nvSpPr>
            <p:cNvPr id="142" name="Freeform 354"/>
            <p:cNvSpPr>
              <a:spLocks/>
            </p:cNvSpPr>
            <p:nvPr userDrawn="1"/>
          </p:nvSpPr>
          <p:spPr bwMode="auto">
            <a:xfrm>
              <a:off x="5391" y="3210"/>
              <a:ext cx="72" cy="86"/>
            </a:xfrm>
            <a:custGeom>
              <a:avLst/>
              <a:gdLst>
                <a:gd name="T0" fmla="*/ 0 w 35"/>
                <a:gd name="T1" fmla="*/ 0 h 42"/>
                <a:gd name="T2" fmla="*/ 35 w 35"/>
                <a:gd name="T3" fmla="*/ 42 h 42"/>
                <a:gd name="T4" fmla="*/ 4 w 35"/>
                <a:gd name="T5" fmla="*/ 3 h 42"/>
                <a:gd name="T6" fmla="*/ 0 w 35"/>
                <a:gd name="T7" fmla="*/ 0 h 42"/>
              </a:gdLst>
              <a:ahLst/>
              <a:cxnLst>
                <a:cxn ang="0">
                  <a:pos x="T0" y="T1"/>
                </a:cxn>
                <a:cxn ang="0">
                  <a:pos x="T2" y="T3"/>
                </a:cxn>
                <a:cxn ang="0">
                  <a:pos x="T4" y="T5"/>
                </a:cxn>
                <a:cxn ang="0">
                  <a:pos x="T6" y="T7"/>
                </a:cxn>
              </a:cxnLst>
              <a:rect l="0" t="0" r="r" b="b"/>
              <a:pathLst>
                <a:path w="35" h="42">
                  <a:moveTo>
                    <a:pt x="0" y="0"/>
                  </a:moveTo>
                  <a:cubicBezTo>
                    <a:pt x="13" y="16"/>
                    <a:pt x="25" y="28"/>
                    <a:pt x="35" y="42"/>
                  </a:cubicBezTo>
                  <a:cubicBezTo>
                    <a:pt x="27" y="27"/>
                    <a:pt x="15" y="14"/>
                    <a:pt x="4" y="3"/>
                  </a:cubicBezTo>
                  <a:cubicBezTo>
                    <a:pt x="3" y="2"/>
                    <a:pt x="1" y="1"/>
                    <a:pt x="0" y="0"/>
                  </a:cubicBezTo>
                  <a:close/>
                </a:path>
              </a:pathLst>
            </a:custGeom>
            <a:solidFill>
              <a:srgbClr val="F479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sz="1800" kern="1200" dirty="0">
                <a:latin typeface="Verdana"/>
                <a:ea typeface="Verdana"/>
                <a:cs typeface="Verdana"/>
                <a:sym typeface="Verdana"/>
              </a:endParaRPr>
            </a:p>
          </p:txBody>
        </p:sp>
        <p:sp>
          <p:nvSpPr>
            <p:cNvPr id="143" name="Freeform 355"/>
            <p:cNvSpPr>
              <a:spLocks/>
            </p:cNvSpPr>
            <p:nvPr userDrawn="1"/>
          </p:nvSpPr>
          <p:spPr bwMode="auto">
            <a:xfrm>
              <a:off x="5430" y="3239"/>
              <a:ext cx="64" cy="88"/>
            </a:xfrm>
            <a:custGeom>
              <a:avLst/>
              <a:gdLst>
                <a:gd name="T0" fmla="*/ 0 w 31"/>
                <a:gd name="T1" fmla="*/ 0 h 43"/>
                <a:gd name="T2" fmla="*/ 31 w 31"/>
                <a:gd name="T3" fmla="*/ 43 h 43"/>
                <a:gd name="T4" fmla="*/ 0 w 31"/>
                <a:gd name="T5" fmla="*/ 0 h 43"/>
              </a:gdLst>
              <a:ahLst/>
              <a:cxnLst>
                <a:cxn ang="0">
                  <a:pos x="T0" y="T1"/>
                </a:cxn>
                <a:cxn ang="0">
                  <a:pos x="T2" y="T3"/>
                </a:cxn>
                <a:cxn ang="0">
                  <a:pos x="T4" y="T5"/>
                </a:cxn>
              </a:cxnLst>
              <a:rect l="0" t="0" r="r" b="b"/>
              <a:pathLst>
                <a:path w="31" h="43">
                  <a:moveTo>
                    <a:pt x="0" y="0"/>
                  </a:moveTo>
                  <a:cubicBezTo>
                    <a:pt x="11" y="16"/>
                    <a:pt x="22" y="29"/>
                    <a:pt x="31" y="43"/>
                  </a:cubicBezTo>
                  <a:cubicBezTo>
                    <a:pt x="23" y="26"/>
                    <a:pt x="11" y="12"/>
                    <a:pt x="0" y="0"/>
                  </a:cubicBezTo>
                  <a:close/>
                </a:path>
              </a:pathLst>
            </a:custGeom>
            <a:solidFill>
              <a:srgbClr val="F479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sz="1800" kern="1200" dirty="0">
                <a:latin typeface="Verdana"/>
                <a:ea typeface="Verdana"/>
                <a:cs typeface="Verdana"/>
                <a:sym typeface="Verdana"/>
              </a:endParaRPr>
            </a:p>
          </p:txBody>
        </p:sp>
        <p:sp>
          <p:nvSpPr>
            <p:cNvPr id="144" name="Freeform 356"/>
            <p:cNvSpPr>
              <a:spLocks/>
            </p:cNvSpPr>
            <p:nvPr userDrawn="1"/>
          </p:nvSpPr>
          <p:spPr bwMode="auto">
            <a:xfrm>
              <a:off x="5183" y="3975"/>
              <a:ext cx="146" cy="56"/>
            </a:xfrm>
            <a:custGeom>
              <a:avLst/>
              <a:gdLst>
                <a:gd name="T0" fmla="*/ 41 w 71"/>
                <a:gd name="T1" fmla="*/ 11 h 27"/>
                <a:gd name="T2" fmla="*/ 10 w 71"/>
                <a:gd name="T3" fmla="*/ 22 h 27"/>
                <a:gd name="T4" fmla="*/ 0 w 71"/>
                <a:gd name="T5" fmla="*/ 27 h 27"/>
                <a:gd name="T6" fmla="*/ 3 w 71"/>
                <a:gd name="T7" fmla="*/ 26 h 27"/>
                <a:gd name="T8" fmla="*/ 54 w 71"/>
                <a:gd name="T9" fmla="*/ 10 h 27"/>
                <a:gd name="T10" fmla="*/ 71 w 71"/>
                <a:gd name="T11" fmla="*/ 0 h 27"/>
                <a:gd name="T12" fmla="*/ 41 w 71"/>
                <a:gd name="T13" fmla="*/ 11 h 27"/>
              </a:gdLst>
              <a:ahLst/>
              <a:cxnLst>
                <a:cxn ang="0">
                  <a:pos x="T0" y="T1"/>
                </a:cxn>
                <a:cxn ang="0">
                  <a:pos x="T2" y="T3"/>
                </a:cxn>
                <a:cxn ang="0">
                  <a:pos x="T4" y="T5"/>
                </a:cxn>
                <a:cxn ang="0">
                  <a:pos x="T6" y="T7"/>
                </a:cxn>
                <a:cxn ang="0">
                  <a:pos x="T8" y="T9"/>
                </a:cxn>
                <a:cxn ang="0">
                  <a:pos x="T10" y="T11"/>
                </a:cxn>
                <a:cxn ang="0">
                  <a:pos x="T12" y="T13"/>
                </a:cxn>
              </a:cxnLst>
              <a:rect l="0" t="0" r="r" b="b"/>
              <a:pathLst>
                <a:path w="71" h="27">
                  <a:moveTo>
                    <a:pt x="41" y="11"/>
                  </a:moveTo>
                  <a:cubicBezTo>
                    <a:pt x="25" y="17"/>
                    <a:pt x="15" y="21"/>
                    <a:pt x="10" y="22"/>
                  </a:cubicBezTo>
                  <a:cubicBezTo>
                    <a:pt x="7" y="23"/>
                    <a:pt x="4" y="24"/>
                    <a:pt x="0" y="27"/>
                  </a:cubicBezTo>
                  <a:cubicBezTo>
                    <a:pt x="3" y="26"/>
                    <a:pt x="3" y="26"/>
                    <a:pt x="3" y="26"/>
                  </a:cubicBezTo>
                  <a:cubicBezTo>
                    <a:pt x="20" y="23"/>
                    <a:pt x="37" y="17"/>
                    <a:pt x="54" y="10"/>
                  </a:cubicBezTo>
                  <a:cubicBezTo>
                    <a:pt x="60" y="7"/>
                    <a:pt x="66" y="4"/>
                    <a:pt x="71" y="0"/>
                  </a:cubicBezTo>
                  <a:cubicBezTo>
                    <a:pt x="61" y="5"/>
                    <a:pt x="51" y="8"/>
                    <a:pt x="41" y="11"/>
                  </a:cubicBezTo>
                  <a:close/>
                </a:path>
              </a:pathLst>
            </a:custGeom>
            <a:solidFill>
              <a:srgbClr val="F479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sz="1800" kern="1200" dirty="0">
                <a:latin typeface="Verdana"/>
                <a:ea typeface="Verdana"/>
                <a:cs typeface="Verdana"/>
                <a:sym typeface="Verdana"/>
              </a:endParaRPr>
            </a:p>
          </p:txBody>
        </p:sp>
        <p:sp>
          <p:nvSpPr>
            <p:cNvPr id="145" name="Freeform 357"/>
            <p:cNvSpPr>
              <a:spLocks/>
            </p:cNvSpPr>
            <p:nvPr userDrawn="1"/>
          </p:nvSpPr>
          <p:spPr bwMode="auto">
            <a:xfrm>
              <a:off x="5159" y="3998"/>
              <a:ext cx="86" cy="31"/>
            </a:xfrm>
            <a:custGeom>
              <a:avLst/>
              <a:gdLst>
                <a:gd name="T0" fmla="*/ 22 w 42"/>
                <a:gd name="T1" fmla="*/ 11 h 15"/>
                <a:gd name="T2" fmla="*/ 22 w 42"/>
                <a:gd name="T3" fmla="*/ 11 h 15"/>
              </a:gdLst>
              <a:ahLst/>
              <a:cxnLst>
                <a:cxn ang="0">
                  <a:pos x="T0" y="T1"/>
                </a:cxn>
                <a:cxn ang="0">
                  <a:pos x="T2" y="T3"/>
                </a:cxn>
              </a:cxnLst>
              <a:rect l="0" t="0" r="r" b="b"/>
              <a:pathLst>
                <a:path w="42" h="15">
                  <a:moveTo>
                    <a:pt x="22" y="11"/>
                  </a:moveTo>
                  <a:cubicBezTo>
                    <a:pt x="42" y="0"/>
                    <a:pt x="0" y="15"/>
                    <a:pt x="22" y="11"/>
                  </a:cubicBezTo>
                  <a:close/>
                </a:path>
              </a:pathLst>
            </a:custGeom>
            <a:solidFill>
              <a:srgbClr val="F479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sz="1800" kern="1200" dirty="0">
                <a:latin typeface="Verdana"/>
                <a:ea typeface="Verdana"/>
                <a:cs typeface="Verdana"/>
                <a:sym typeface="Verdana"/>
              </a:endParaRPr>
            </a:p>
          </p:txBody>
        </p:sp>
        <p:sp>
          <p:nvSpPr>
            <p:cNvPr id="146" name="Freeform 358"/>
            <p:cNvSpPr>
              <a:spLocks/>
            </p:cNvSpPr>
            <p:nvPr userDrawn="1"/>
          </p:nvSpPr>
          <p:spPr bwMode="auto">
            <a:xfrm>
              <a:off x="5364" y="3856"/>
              <a:ext cx="13" cy="12"/>
            </a:xfrm>
            <a:custGeom>
              <a:avLst/>
              <a:gdLst>
                <a:gd name="T0" fmla="*/ 0 w 13"/>
                <a:gd name="T1" fmla="*/ 12 h 12"/>
                <a:gd name="T2" fmla="*/ 2 w 13"/>
                <a:gd name="T3" fmla="*/ 8 h 12"/>
                <a:gd name="T4" fmla="*/ 13 w 13"/>
                <a:gd name="T5" fmla="*/ 0 h 12"/>
                <a:gd name="T6" fmla="*/ 0 w 13"/>
                <a:gd name="T7" fmla="*/ 12 h 12"/>
              </a:gdLst>
              <a:ahLst/>
              <a:cxnLst>
                <a:cxn ang="0">
                  <a:pos x="T0" y="T1"/>
                </a:cxn>
                <a:cxn ang="0">
                  <a:pos x="T2" y="T3"/>
                </a:cxn>
                <a:cxn ang="0">
                  <a:pos x="T4" y="T5"/>
                </a:cxn>
                <a:cxn ang="0">
                  <a:pos x="T6" y="T7"/>
                </a:cxn>
              </a:cxnLst>
              <a:rect l="0" t="0" r="r" b="b"/>
              <a:pathLst>
                <a:path w="13" h="12">
                  <a:moveTo>
                    <a:pt x="0" y="12"/>
                  </a:moveTo>
                  <a:lnTo>
                    <a:pt x="2" y="8"/>
                  </a:lnTo>
                  <a:lnTo>
                    <a:pt x="13" y="0"/>
                  </a:lnTo>
                  <a:lnTo>
                    <a:pt x="0" y="12"/>
                  </a:lnTo>
                  <a:close/>
                </a:path>
              </a:pathLst>
            </a:custGeom>
            <a:solidFill>
              <a:srgbClr val="F479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sz="1800" kern="1200" dirty="0">
                <a:latin typeface="Verdana"/>
                <a:ea typeface="Verdana"/>
                <a:cs typeface="Verdana"/>
                <a:sym typeface="Verdana"/>
              </a:endParaRPr>
            </a:p>
          </p:txBody>
        </p:sp>
        <p:sp>
          <p:nvSpPr>
            <p:cNvPr id="147" name="Freeform 359"/>
            <p:cNvSpPr>
              <a:spLocks/>
            </p:cNvSpPr>
            <p:nvPr userDrawn="1"/>
          </p:nvSpPr>
          <p:spPr bwMode="auto">
            <a:xfrm>
              <a:off x="5574" y="3504"/>
              <a:ext cx="27" cy="157"/>
            </a:xfrm>
            <a:custGeom>
              <a:avLst/>
              <a:gdLst>
                <a:gd name="T0" fmla="*/ 10 w 13"/>
                <a:gd name="T1" fmla="*/ 37 h 76"/>
                <a:gd name="T2" fmla="*/ 0 w 13"/>
                <a:gd name="T3" fmla="*/ 76 h 76"/>
                <a:gd name="T4" fmla="*/ 11 w 13"/>
                <a:gd name="T5" fmla="*/ 0 h 76"/>
                <a:gd name="T6" fmla="*/ 10 w 13"/>
                <a:gd name="T7" fmla="*/ 10 h 76"/>
                <a:gd name="T8" fmla="*/ 10 w 13"/>
                <a:gd name="T9" fmla="*/ 37 h 76"/>
              </a:gdLst>
              <a:ahLst/>
              <a:cxnLst>
                <a:cxn ang="0">
                  <a:pos x="T0" y="T1"/>
                </a:cxn>
                <a:cxn ang="0">
                  <a:pos x="T2" y="T3"/>
                </a:cxn>
                <a:cxn ang="0">
                  <a:pos x="T4" y="T5"/>
                </a:cxn>
                <a:cxn ang="0">
                  <a:pos x="T6" y="T7"/>
                </a:cxn>
                <a:cxn ang="0">
                  <a:pos x="T8" y="T9"/>
                </a:cxn>
              </a:cxnLst>
              <a:rect l="0" t="0" r="r" b="b"/>
              <a:pathLst>
                <a:path w="13" h="76">
                  <a:moveTo>
                    <a:pt x="10" y="37"/>
                  </a:moveTo>
                  <a:cubicBezTo>
                    <a:pt x="7" y="50"/>
                    <a:pt x="4" y="64"/>
                    <a:pt x="0" y="76"/>
                  </a:cubicBezTo>
                  <a:cubicBezTo>
                    <a:pt x="9" y="50"/>
                    <a:pt x="13" y="22"/>
                    <a:pt x="11" y="0"/>
                  </a:cubicBezTo>
                  <a:cubicBezTo>
                    <a:pt x="11" y="3"/>
                    <a:pt x="10" y="6"/>
                    <a:pt x="10" y="10"/>
                  </a:cubicBezTo>
                  <a:cubicBezTo>
                    <a:pt x="11" y="17"/>
                    <a:pt x="11" y="27"/>
                    <a:pt x="10" y="37"/>
                  </a:cubicBezTo>
                  <a:close/>
                </a:path>
              </a:pathLst>
            </a:custGeom>
            <a:solidFill>
              <a:srgbClr val="F479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sz="1800" kern="1200" dirty="0">
                <a:latin typeface="Verdana"/>
                <a:ea typeface="Verdana"/>
                <a:cs typeface="Verdana"/>
                <a:sym typeface="Verdana"/>
              </a:endParaRPr>
            </a:p>
          </p:txBody>
        </p:sp>
        <p:sp>
          <p:nvSpPr>
            <p:cNvPr id="148" name="Freeform 360"/>
            <p:cNvSpPr>
              <a:spLocks noEditPoints="1"/>
            </p:cNvSpPr>
            <p:nvPr userDrawn="1"/>
          </p:nvSpPr>
          <p:spPr bwMode="auto">
            <a:xfrm>
              <a:off x="4622" y="2990"/>
              <a:ext cx="1012" cy="1043"/>
            </a:xfrm>
            <a:custGeom>
              <a:avLst/>
              <a:gdLst>
                <a:gd name="T0" fmla="*/ 449 w 492"/>
                <a:gd name="T1" fmla="*/ 269 h 507"/>
                <a:gd name="T2" fmla="*/ 393 w 492"/>
                <a:gd name="T3" fmla="*/ 121 h 507"/>
                <a:gd name="T4" fmla="*/ 149 w 492"/>
                <a:gd name="T5" fmla="*/ 80 h 507"/>
                <a:gd name="T6" fmla="*/ 59 w 492"/>
                <a:gd name="T7" fmla="*/ 212 h 507"/>
                <a:gd name="T8" fmla="*/ 76 w 492"/>
                <a:gd name="T9" fmla="*/ 349 h 507"/>
                <a:gd name="T10" fmla="*/ 62 w 492"/>
                <a:gd name="T11" fmla="*/ 358 h 507"/>
                <a:gd name="T12" fmla="*/ 58 w 492"/>
                <a:gd name="T13" fmla="*/ 353 h 507"/>
                <a:gd name="T14" fmla="*/ 53 w 492"/>
                <a:gd name="T15" fmla="*/ 353 h 507"/>
                <a:gd name="T16" fmla="*/ 47 w 492"/>
                <a:gd name="T17" fmla="*/ 349 h 507"/>
                <a:gd name="T18" fmla="*/ 36 w 492"/>
                <a:gd name="T19" fmla="*/ 345 h 507"/>
                <a:gd name="T20" fmla="*/ 13 w 492"/>
                <a:gd name="T21" fmla="*/ 303 h 507"/>
                <a:gd name="T22" fmla="*/ 69 w 492"/>
                <a:gd name="T23" fmla="*/ 80 h 507"/>
                <a:gd name="T24" fmla="*/ 264 w 492"/>
                <a:gd name="T25" fmla="*/ 4 h 507"/>
                <a:gd name="T26" fmla="*/ 330 w 492"/>
                <a:gd name="T27" fmla="*/ 19 h 507"/>
                <a:gd name="T28" fmla="*/ 452 w 492"/>
                <a:gd name="T29" fmla="*/ 121 h 507"/>
                <a:gd name="T30" fmla="*/ 491 w 492"/>
                <a:gd name="T31" fmla="*/ 261 h 507"/>
                <a:gd name="T32" fmla="*/ 288 w 492"/>
                <a:gd name="T33" fmla="*/ 507 h 507"/>
                <a:gd name="T34" fmla="*/ 451 w 492"/>
                <a:gd name="T35" fmla="*/ 388 h 507"/>
                <a:gd name="T36" fmla="*/ 327 w 492"/>
                <a:gd name="T37" fmla="*/ 489 h 507"/>
                <a:gd name="T38" fmla="*/ 433 w 492"/>
                <a:gd name="T39" fmla="*/ 410 h 507"/>
                <a:gd name="T40" fmla="*/ 367 w 492"/>
                <a:gd name="T41" fmla="*/ 468 h 507"/>
                <a:gd name="T42" fmla="*/ 357 w 492"/>
                <a:gd name="T43" fmla="*/ 461 h 507"/>
                <a:gd name="T44" fmla="*/ 314 w 492"/>
                <a:gd name="T45" fmla="*/ 475 h 507"/>
                <a:gd name="T46" fmla="*/ 341 w 492"/>
                <a:gd name="T47" fmla="*/ 460 h 507"/>
                <a:gd name="T48" fmla="*/ 433 w 492"/>
                <a:gd name="T49" fmla="*/ 357 h 507"/>
                <a:gd name="T50" fmla="*/ 450 w 492"/>
                <a:gd name="T51" fmla="*/ 307 h 507"/>
                <a:gd name="T52" fmla="*/ 452 w 492"/>
                <a:gd name="T53" fmla="*/ 225 h 507"/>
                <a:gd name="T54" fmla="*/ 450 w 492"/>
                <a:gd name="T55" fmla="*/ 307 h 507"/>
                <a:gd name="T56" fmla="*/ 423 w 492"/>
                <a:gd name="T57" fmla="*/ 374 h 507"/>
                <a:gd name="T58" fmla="*/ 332 w 492"/>
                <a:gd name="T59" fmla="*/ 450 h 507"/>
                <a:gd name="T60" fmla="*/ 322 w 492"/>
                <a:gd name="T61" fmla="*/ 455 h 507"/>
                <a:gd name="T62" fmla="*/ 101 w 492"/>
                <a:gd name="T63" fmla="*/ 428 h 507"/>
                <a:gd name="T64" fmla="*/ 139 w 492"/>
                <a:gd name="T65" fmla="*/ 447 h 507"/>
                <a:gd name="T66" fmla="*/ 144 w 492"/>
                <a:gd name="T67" fmla="*/ 443 h 507"/>
                <a:gd name="T68" fmla="*/ 270 w 492"/>
                <a:gd name="T69" fmla="*/ 467 h 507"/>
                <a:gd name="T70" fmla="*/ 35 w 492"/>
                <a:gd name="T71" fmla="*/ 291 h 507"/>
                <a:gd name="T72" fmla="*/ 41 w 492"/>
                <a:gd name="T73" fmla="*/ 301 h 507"/>
                <a:gd name="T74" fmla="*/ 67 w 492"/>
                <a:gd name="T75" fmla="*/ 157 h 507"/>
                <a:gd name="T76" fmla="*/ 370 w 492"/>
                <a:gd name="T77" fmla="*/ 75 h 507"/>
                <a:gd name="T78" fmla="*/ 226 w 492"/>
                <a:gd name="T79" fmla="*/ 41 h 507"/>
                <a:gd name="T80" fmla="*/ 178 w 492"/>
                <a:gd name="T81" fmla="*/ 55 h 507"/>
                <a:gd name="T82" fmla="*/ 102 w 492"/>
                <a:gd name="T83" fmla="*/ 107 h 507"/>
                <a:gd name="T84" fmla="*/ 100 w 492"/>
                <a:gd name="T85" fmla="*/ 110 h 507"/>
                <a:gd name="T86" fmla="*/ 285 w 492"/>
                <a:gd name="T87" fmla="*/ 44 h 507"/>
                <a:gd name="T88" fmla="*/ 416 w 492"/>
                <a:gd name="T89" fmla="*/ 79 h 507"/>
                <a:gd name="T90" fmla="*/ 231 w 492"/>
                <a:gd name="T91" fmla="*/ 17 h 507"/>
                <a:gd name="T92" fmla="*/ 469 w 492"/>
                <a:gd name="T93" fmla="*/ 355 h 507"/>
                <a:gd name="T94" fmla="*/ 464 w 492"/>
                <a:gd name="T95" fmla="*/ 207 h 507"/>
                <a:gd name="T96" fmla="*/ 399 w 492"/>
                <a:gd name="T97" fmla="*/ 425 h 507"/>
                <a:gd name="T98" fmla="*/ 424 w 492"/>
                <a:gd name="T99" fmla="*/ 401 h 507"/>
                <a:gd name="T100" fmla="*/ 445 w 492"/>
                <a:gd name="T101" fmla="*/ 371 h 507"/>
                <a:gd name="T102" fmla="*/ 464 w 492"/>
                <a:gd name="T103" fmla="*/ 207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92" h="507">
                  <a:moveTo>
                    <a:pt x="270" y="467"/>
                  </a:moveTo>
                  <a:cubicBezTo>
                    <a:pt x="305" y="461"/>
                    <a:pt x="337" y="446"/>
                    <a:pt x="362" y="425"/>
                  </a:cubicBezTo>
                  <a:cubicBezTo>
                    <a:pt x="417" y="388"/>
                    <a:pt x="449" y="325"/>
                    <a:pt x="449" y="269"/>
                  </a:cubicBezTo>
                  <a:cubicBezTo>
                    <a:pt x="450" y="245"/>
                    <a:pt x="448" y="211"/>
                    <a:pt x="435" y="181"/>
                  </a:cubicBezTo>
                  <a:cubicBezTo>
                    <a:pt x="424" y="150"/>
                    <a:pt x="403" y="123"/>
                    <a:pt x="384" y="111"/>
                  </a:cubicBezTo>
                  <a:cubicBezTo>
                    <a:pt x="387" y="114"/>
                    <a:pt x="390" y="118"/>
                    <a:pt x="393" y="121"/>
                  </a:cubicBezTo>
                  <a:cubicBezTo>
                    <a:pt x="388" y="117"/>
                    <a:pt x="383" y="113"/>
                    <a:pt x="378" y="110"/>
                  </a:cubicBezTo>
                  <a:cubicBezTo>
                    <a:pt x="325" y="58"/>
                    <a:pt x="245" y="41"/>
                    <a:pt x="175" y="66"/>
                  </a:cubicBezTo>
                  <a:cubicBezTo>
                    <a:pt x="165" y="69"/>
                    <a:pt x="158" y="75"/>
                    <a:pt x="149" y="80"/>
                  </a:cubicBezTo>
                  <a:cubicBezTo>
                    <a:pt x="139" y="85"/>
                    <a:pt x="130" y="91"/>
                    <a:pt x="122" y="98"/>
                  </a:cubicBezTo>
                  <a:cubicBezTo>
                    <a:pt x="122" y="98"/>
                    <a:pt x="122" y="98"/>
                    <a:pt x="122" y="98"/>
                  </a:cubicBezTo>
                  <a:cubicBezTo>
                    <a:pt x="88" y="127"/>
                    <a:pt x="65" y="167"/>
                    <a:pt x="59" y="212"/>
                  </a:cubicBezTo>
                  <a:cubicBezTo>
                    <a:pt x="56" y="233"/>
                    <a:pt x="55" y="254"/>
                    <a:pt x="59" y="275"/>
                  </a:cubicBezTo>
                  <a:cubicBezTo>
                    <a:pt x="60" y="283"/>
                    <a:pt x="58" y="283"/>
                    <a:pt x="58" y="288"/>
                  </a:cubicBezTo>
                  <a:cubicBezTo>
                    <a:pt x="60" y="310"/>
                    <a:pt x="64" y="327"/>
                    <a:pt x="76" y="349"/>
                  </a:cubicBezTo>
                  <a:cubicBezTo>
                    <a:pt x="76" y="349"/>
                    <a:pt x="75" y="350"/>
                    <a:pt x="75" y="350"/>
                  </a:cubicBezTo>
                  <a:cubicBezTo>
                    <a:pt x="77" y="353"/>
                    <a:pt x="79" y="356"/>
                    <a:pt x="80" y="358"/>
                  </a:cubicBezTo>
                  <a:cubicBezTo>
                    <a:pt x="67" y="353"/>
                    <a:pt x="49" y="325"/>
                    <a:pt x="62" y="358"/>
                  </a:cubicBezTo>
                  <a:cubicBezTo>
                    <a:pt x="62" y="358"/>
                    <a:pt x="62" y="358"/>
                    <a:pt x="62" y="358"/>
                  </a:cubicBezTo>
                  <a:cubicBezTo>
                    <a:pt x="59" y="354"/>
                    <a:pt x="59" y="354"/>
                    <a:pt x="59" y="354"/>
                  </a:cubicBezTo>
                  <a:cubicBezTo>
                    <a:pt x="58" y="353"/>
                    <a:pt x="58" y="353"/>
                    <a:pt x="58" y="353"/>
                  </a:cubicBezTo>
                  <a:cubicBezTo>
                    <a:pt x="58" y="353"/>
                    <a:pt x="58" y="353"/>
                    <a:pt x="58" y="353"/>
                  </a:cubicBezTo>
                  <a:cubicBezTo>
                    <a:pt x="53" y="347"/>
                    <a:pt x="49" y="343"/>
                    <a:pt x="45" y="339"/>
                  </a:cubicBezTo>
                  <a:cubicBezTo>
                    <a:pt x="47" y="344"/>
                    <a:pt x="50" y="349"/>
                    <a:pt x="53" y="353"/>
                  </a:cubicBezTo>
                  <a:cubicBezTo>
                    <a:pt x="52" y="353"/>
                    <a:pt x="51" y="353"/>
                    <a:pt x="50" y="354"/>
                  </a:cubicBezTo>
                  <a:cubicBezTo>
                    <a:pt x="49" y="353"/>
                    <a:pt x="49" y="353"/>
                    <a:pt x="49" y="353"/>
                  </a:cubicBezTo>
                  <a:cubicBezTo>
                    <a:pt x="48" y="351"/>
                    <a:pt x="47" y="349"/>
                    <a:pt x="47" y="349"/>
                  </a:cubicBezTo>
                  <a:cubicBezTo>
                    <a:pt x="46" y="349"/>
                    <a:pt x="45" y="348"/>
                    <a:pt x="44" y="348"/>
                  </a:cubicBezTo>
                  <a:cubicBezTo>
                    <a:pt x="35" y="337"/>
                    <a:pt x="25" y="315"/>
                    <a:pt x="25" y="320"/>
                  </a:cubicBezTo>
                  <a:cubicBezTo>
                    <a:pt x="24" y="324"/>
                    <a:pt x="29" y="334"/>
                    <a:pt x="36" y="345"/>
                  </a:cubicBezTo>
                  <a:cubicBezTo>
                    <a:pt x="36" y="347"/>
                    <a:pt x="36" y="347"/>
                    <a:pt x="36" y="347"/>
                  </a:cubicBezTo>
                  <a:cubicBezTo>
                    <a:pt x="29" y="333"/>
                    <a:pt x="32" y="349"/>
                    <a:pt x="27" y="340"/>
                  </a:cubicBezTo>
                  <a:cubicBezTo>
                    <a:pt x="22" y="328"/>
                    <a:pt x="17" y="316"/>
                    <a:pt x="13" y="303"/>
                  </a:cubicBezTo>
                  <a:cubicBezTo>
                    <a:pt x="0" y="250"/>
                    <a:pt x="4" y="201"/>
                    <a:pt x="23" y="150"/>
                  </a:cubicBezTo>
                  <a:cubicBezTo>
                    <a:pt x="26" y="144"/>
                    <a:pt x="26" y="144"/>
                    <a:pt x="26" y="144"/>
                  </a:cubicBezTo>
                  <a:cubicBezTo>
                    <a:pt x="36" y="120"/>
                    <a:pt x="50" y="98"/>
                    <a:pt x="69" y="80"/>
                  </a:cubicBezTo>
                  <a:cubicBezTo>
                    <a:pt x="66" y="85"/>
                    <a:pt x="66" y="85"/>
                    <a:pt x="66" y="85"/>
                  </a:cubicBezTo>
                  <a:cubicBezTo>
                    <a:pt x="81" y="70"/>
                    <a:pt x="97" y="57"/>
                    <a:pt x="114" y="45"/>
                  </a:cubicBezTo>
                  <a:cubicBezTo>
                    <a:pt x="155" y="15"/>
                    <a:pt x="208" y="0"/>
                    <a:pt x="264" y="4"/>
                  </a:cubicBezTo>
                  <a:cubicBezTo>
                    <a:pt x="322" y="10"/>
                    <a:pt x="376" y="35"/>
                    <a:pt x="419" y="77"/>
                  </a:cubicBezTo>
                  <a:cubicBezTo>
                    <a:pt x="401" y="60"/>
                    <a:pt x="381" y="46"/>
                    <a:pt x="359" y="34"/>
                  </a:cubicBezTo>
                  <a:cubicBezTo>
                    <a:pt x="350" y="28"/>
                    <a:pt x="339" y="24"/>
                    <a:pt x="330" y="19"/>
                  </a:cubicBezTo>
                  <a:cubicBezTo>
                    <a:pt x="340" y="25"/>
                    <a:pt x="350" y="28"/>
                    <a:pt x="359" y="34"/>
                  </a:cubicBezTo>
                  <a:cubicBezTo>
                    <a:pt x="397" y="56"/>
                    <a:pt x="427" y="88"/>
                    <a:pt x="449" y="114"/>
                  </a:cubicBezTo>
                  <a:cubicBezTo>
                    <a:pt x="451" y="118"/>
                    <a:pt x="450" y="118"/>
                    <a:pt x="452" y="121"/>
                  </a:cubicBezTo>
                  <a:cubicBezTo>
                    <a:pt x="465" y="142"/>
                    <a:pt x="473" y="166"/>
                    <a:pt x="480" y="186"/>
                  </a:cubicBezTo>
                  <a:cubicBezTo>
                    <a:pt x="481" y="186"/>
                    <a:pt x="484" y="196"/>
                    <a:pt x="484" y="193"/>
                  </a:cubicBezTo>
                  <a:cubicBezTo>
                    <a:pt x="489" y="214"/>
                    <a:pt x="492" y="239"/>
                    <a:pt x="491" y="261"/>
                  </a:cubicBezTo>
                  <a:cubicBezTo>
                    <a:pt x="491" y="270"/>
                    <a:pt x="490" y="280"/>
                    <a:pt x="491" y="290"/>
                  </a:cubicBezTo>
                  <a:cubicBezTo>
                    <a:pt x="480" y="368"/>
                    <a:pt x="433" y="443"/>
                    <a:pt x="354" y="484"/>
                  </a:cubicBezTo>
                  <a:cubicBezTo>
                    <a:pt x="334" y="495"/>
                    <a:pt x="309" y="502"/>
                    <a:pt x="288" y="507"/>
                  </a:cubicBezTo>
                  <a:cubicBezTo>
                    <a:pt x="320" y="499"/>
                    <a:pt x="351" y="485"/>
                    <a:pt x="378" y="465"/>
                  </a:cubicBezTo>
                  <a:cubicBezTo>
                    <a:pt x="406" y="448"/>
                    <a:pt x="429" y="426"/>
                    <a:pt x="442" y="404"/>
                  </a:cubicBezTo>
                  <a:cubicBezTo>
                    <a:pt x="451" y="388"/>
                    <a:pt x="451" y="388"/>
                    <a:pt x="451" y="388"/>
                  </a:cubicBezTo>
                  <a:cubicBezTo>
                    <a:pt x="432" y="419"/>
                    <a:pt x="407" y="445"/>
                    <a:pt x="378" y="465"/>
                  </a:cubicBezTo>
                  <a:cubicBezTo>
                    <a:pt x="362" y="475"/>
                    <a:pt x="344" y="484"/>
                    <a:pt x="325" y="490"/>
                  </a:cubicBezTo>
                  <a:cubicBezTo>
                    <a:pt x="327" y="489"/>
                    <a:pt x="327" y="489"/>
                    <a:pt x="327" y="489"/>
                  </a:cubicBezTo>
                  <a:cubicBezTo>
                    <a:pt x="341" y="484"/>
                    <a:pt x="354" y="476"/>
                    <a:pt x="367" y="468"/>
                  </a:cubicBezTo>
                  <a:cubicBezTo>
                    <a:pt x="392" y="455"/>
                    <a:pt x="414" y="436"/>
                    <a:pt x="428" y="417"/>
                  </a:cubicBezTo>
                  <a:cubicBezTo>
                    <a:pt x="433" y="410"/>
                    <a:pt x="433" y="410"/>
                    <a:pt x="433" y="410"/>
                  </a:cubicBezTo>
                  <a:cubicBezTo>
                    <a:pt x="436" y="406"/>
                    <a:pt x="439" y="400"/>
                    <a:pt x="442" y="395"/>
                  </a:cubicBezTo>
                  <a:cubicBezTo>
                    <a:pt x="430" y="414"/>
                    <a:pt x="415" y="429"/>
                    <a:pt x="399" y="444"/>
                  </a:cubicBezTo>
                  <a:cubicBezTo>
                    <a:pt x="389" y="453"/>
                    <a:pt x="378" y="461"/>
                    <a:pt x="367" y="468"/>
                  </a:cubicBezTo>
                  <a:cubicBezTo>
                    <a:pt x="360" y="473"/>
                    <a:pt x="352" y="476"/>
                    <a:pt x="344" y="479"/>
                  </a:cubicBezTo>
                  <a:cubicBezTo>
                    <a:pt x="346" y="478"/>
                    <a:pt x="346" y="478"/>
                    <a:pt x="346" y="478"/>
                  </a:cubicBezTo>
                  <a:cubicBezTo>
                    <a:pt x="353" y="474"/>
                    <a:pt x="367" y="458"/>
                    <a:pt x="357" y="461"/>
                  </a:cubicBezTo>
                  <a:cubicBezTo>
                    <a:pt x="309" y="491"/>
                    <a:pt x="230" y="496"/>
                    <a:pt x="230" y="493"/>
                  </a:cubicBezTo>
                  <a:cubicBezTo>
                    <a:pt x="228" y="492"/>
                    <a:pt x="251" y="492"/>
                    <a:pt x="273" y="487"/>
                  </a:cubicBezTo>
                  <a:cubicBezTo>
                    <a:pt x="295" y="483"/>
                    <a:pt x="316" y="475"/>
                    <a:pt x="314" y="475"/>
                  </a:cubicBezTo>
                  <a:cubicBezTo>
                    <a:pt x="309" y="476"/>
                    <a:pt x="304" y="477"/>
                    <a:pt x="299" y="478"/>
                  </a:cubicBezTo>
                  <a:cubicBezTo>
                    <a:pt x="304" y="477"/>
                    <a:pt x="308" y="475"/>
                    <a:pt x="312" y="473"/>
                  </a:cubicBezTo>
                  <a:cubicBezTo>
                    <a:pt x="322" y="469"/>
                    <a:pt x="335" y="465"/>
                    <a:pt x="341" y="460"/>
                  </a:cubicBezTo>
                  <a:cubicBezTo>
                    <a:pt x="360" y="447"/>
                    <a:pt x="384" y="433"/>
                    <a:pt x="402" y="412"/>
                  </a:cubicBezTo>
                  <a:cubicBezTo>
                    <a:pt x="412" y="399"/>
                    <a:pt x="423" y="382"/>
                    <a:pt x="431" y="364"/>
                  </a:cubicBezTo>
                  <a:cubicBezTo>
                    <a:pt x="430" y="363"/>
                    <a:pt x="436" y="355"/>
                    <a:pt x="433" y="357"/>
                  </a:cubicBezTo>
                  <a:cubicBezTo>
                    <a:pt x="443" y="342"/>
                    <a:pt x="450" y="321"/>
                    <a:pt x="449" y="313"/>
                  </a:cubicBezTo>
                  <a:cubicBezTo>
                    <a:pt x="449" y="312"/>
                    <a:pt x="449" y="312"/>
                    <a:pt x="449" y="312"/>
                  </a:cubicBezTo>
                  <a:cubicBezTo>
                    <a:pt x="449" y="311"/>
                    <a:pt x="450" y="309"/>
                    <a:pt x="450" y="307"/>
                  </a:cubicBezTo>
                  <a:cubicBezTo>
                    <a:pt x="459" y="278"/>
                    <a:pt x="457" y="257"/>
                    <a:pt x="453" y="231"/>
                  </a:cubicBezTo>
                  <a:cubicBezTo>
                    <a:pt x="452" y="222"/>
                    <a:pt x="450" y="213"/>
                    <a:pt x="449" y="203"/>
                  </a:cubicBezTo>
                  <a:cubicBezTo>
                    <a:pt x="450" y="209"/>
                    <a:pt x="451" y="219"/>
                    <a:pt x="452" y="225"/>
                  </a:cubicBezTo>
                  <a:cubicBezTo>
                    <a:pt x="453" y="231"/>
                    <a:pt x="453" y="231"/>
                    <a:pt x="453" y="231"/>
                  </a:cubicBezTo>
                  <a:cubicBezTo>
                    <a:pt x="455" y="254"/>
                    <a:pt x="455" y="277"/>
                    <a:pt x="450" y="299"/>
                  </a:cubicBezTo>
                  <a:cubicBezTo>
                    <a:pt x="450" y="301"/>
                    <a:pt x="450" y="304"/>
                    <a:pt x="450" y="307"/>
                  </a:cubicBezTo>
                  <a:cubicBezTo>
                    <a:pt x="448" y="312"/>
                    <a:pt x="448" y="312"/>
                    <a:pt x="448" y="312"/>
                  </a:cubicBezTo>
                  <a:cubicBezTo>
                    <a:pt x="449" y="313"/>
                    <a:pt x="449" y="313"/>
                    <a:pt x="449" y="313"/>
                  </a:cubicBezTo>
                  <a:cubicBezTo>
                    <a:pt x="444" y="335"/>
                    <a:pt x="432" y="357"/>
                    <a:pt x="423" y="374"/>
                  </a:cubicBezTo>
                  <a:cubicBezTo>
                    <a:pt x="404" y="404"/>
                    <a:pt x="373" y="431"/>
                    <a:pt x="340" y="446"/>
                  </a:cubicBezTo>
                  <a:cubicBezTo>
                    <a:pt x="356" y="437"/>
                    <a:pt x="370" y="426"/>
                    <a:pt x="383" y="414"/>
                  </a:cubicBezTo>
                  <a:cubicBezTo>
                    <a:pt x="367" y="428"/>
                    <a:pt x="350" y="441"/>
                    <a:pt x="332" y="450"/>
                  </a:cubicBezTo>
                  <a:cubicBezTo>
                    <a:pt x="323" y="454"/>
                    <a:pt x="323" y="454"/>
                    <a:pt x="323" y="454"/>
                  </a:cubicBezTo>
                  <a:cubicBezTo>
                    <a:pt x="305" y="460"/>
                    <a:pt x="305" y="460"/>
                    <a:pt x="305" y="460"/>
                  </a:cubicBezTo>
                  <a:cubicBezTo>
                    <a:pt x="322" y="455"/>
                    <a:pt x="322" y="455"/>
                    <a:pt x="322" y="455"/>
                  </a:cubicBezTo>
                  <a:cubicBezTo>
                    <a:pt x="311" y="460"/>
                    <a:pt x="300" y="464"/>
                    <a:pt x="288" y="468"/>
                  </a:cubicBezTo>
                  <a:cubicBezTo>
                    <a:pt x="224" y="486"/>
                    <a:pt x="149" y="471"/>
                    <a:pt x="96" y="427"/>
                  </a:cubicBezTo>
                  <a:cubicBezTo>
                    <a:pt x="101" y="428"/>
                    <a:pt x="101" y="428"/>
                    <a:pt x="101" y="428"/>
                  </a:cubicBezTo>
                  <a:cubicBezTo>
                    <a:pt x="127" y="448"/>
                    <a:pt x="158" y="461"/>
                    <a:pt x="184" y="464"/>
                  </a:cubicBezTo>
                  <a:cubicBezTo>
                    <a:pt x="166" y="459"/>
                    <a:pt x="154" y="455"/>
                    <a:pt x="138" y="448"/>
                  </a:cubicBezTo>
                  <a:cubicBezTo>
                    <a:pt x="138" y="448"/>
                    <a:pt x="138" y="447"/>
                    <a:pt x="139" y="447"/>
                  </a:cubicBezTo>
                  <a:cubicBezTo>
                    <a:pt x="129" y="443"/>
                    <a:pt x="117" y="437"/>
                    <a:pt x="106" y="429"/>
                  </a:cubicBezTo>
                  <a:cubicBezTo>
                    <a:pt x="111" y="430"/>
                    <a:pt x="115" y="432"/>
                    <a:pt x="120" y="433"/>
                  </a:cubicBezTo>
                  <a:cubicBezTo>
                    <a:pt x="127" y="435"/>
                    <a:pt x="134" y="440"/>
                    <a:pt x="144" y="443"/>
                  </a:cubicBezTo>
                  <a:cubicBezTo>
                    <a:pt x="181" y="460"/>
                    <a:pt x="221" y="467"/>
                    <a:pt x="261" y="462"/>
                  </a:cubicBezTo>
                  <a:cubicBezTo>
                    <a:pt x="296" y="458"/>
                    <a:pt x="331" y="446"/>
                    <a:pt x="361" y="427"/>
                  </a:cubicBezTo>
                  <a:cubicBezTo>
                    <a:pt x="332" y="448"/>
                    <a:pt x="302" y="460"/>
                    <a:pt x="270" y="467"/>
                  </a:cubicBezTo>
                  <a:close/>
                  <a:moveTo>
                    <a:pt x="39" y="298"/>
                  </a:moveTo>
                  <a:cubicBezTo>
                    <a:pt x="35" y="289"/>
                    <a:pt x="35" y="289"/>
                    <a:pt x="35" y="289"/>
                  </a:cubicBezTo>
                  <a:cubicBezTo>
                    <a:pt x="35" y="291"/>
                    <a:pt x="35" y="291"/>
                    <a:pt x="35" y="291"/>
                  </a:cubicBezTo>
                  <a:cubicBezTo>
                    <a:pt x="36" y="294"/>
                    <a:pt x="37" y="296"/>
                    <a:pt x="39" y="298"/>
                  </a:cubicBezTo>
                  <a:close/>
                  <a:moveTo>
                    <a:pt x="33" y="229"/>
                  </a:moveTo>
                  <a:cubicBezTo>
                    <a:pt x="30" y="249"/>
                    <a:pt x="33" y="277"/>
                    <a:pt x="41" y="301"/>
                  </a:cubicBezTo>
                  <a:cubicBezTo>
                    <a:pt x="42" y="302"/>
                    <a:pt x="42" y="302"/>
                    <a:pt x="42" y="302"/>
                  </a:cubicBezTo>
                  <a:cubicBezTo>
                    <a:pt x="36" y="281"/>
                    <a:pt x="32" y="254"/>
                    <a:pt x="33" y="229"/>
                  </a:cubicBezTo>
                  <a:close/>
                  <a:moveTo>
                    <a:pt x="67" y="157"/>
                  </a:moveTo>
                  <a:cubicBezTo>
                    <a:pt x="66" y="157"/>
                    <a:pt x="66" y="157"/>
                    <a:pt x="66" y="157"/>
                  </a:cubicBezTo>
                  <a:cubicBezTo>
                    <a:pt x="67" y="157"/>
                    <a:pt x="67" y="157"/>
                    <a:pt x="67" y="157"/>
                  </a:cubicBezTo>
                  <a:close/>
                  <a:moveTo>
                    <a:pt x="370" y="75"/>
                  </a:moveTo>
                  <a:cubicBezTo>
                    <a:pt x="349" y="62"/>
                    <a:pt x="321" y="48"/>
                    <a:pt x="291" y="42"/>
                  </a:cubicBezTo>
                  <a:cubicBezTo>
                    <a:pt x="283" y="39"/>
                    <a:pt x="273" y="40"/>
                    <a:pt x="262" y="39"/>
                  </a:cubicBezTo>
                  <a:cubicBezTo>
                    <a:pt x="247" y="38"/>
                    <a:pt x="238" y="39"/>
                    <a:pt x="226" y="41"/>
                  </a:cubicBezTo>
                  <a:cubicBezTo>
                    <a:pt x="235" y="41"/>
                    <a:pt x="235" y="41"/>
                    <a:pt x="235" y="41"/>
                  </a:cubicBezTo>
                  <a:cubicBezTo>
                    <a:pt x="214" y="41"/>
                    <a:pt x="203" y="48"/>
                    <a:pt x="183" y="51"/>
                  </a:cubicBezTo>
                  <a:cubicBezTo>
                    <a:pt x="183" y="52"/>
                    <a:pt x="181" y="54"/>
                    <a:pt x="178" y="55"/>
                  </a:cubicBezTo>
                  <a:cubicBezTo>
                    <a:pt x="165" y="60"/>
                    <a:pt x="151" y="65"/>
                    <a:pt x="142" y="71"/>
                  </a:cubicBezTo>
                  <a:cubicBezTo>
                    <a:pt x="130" y="79"/>
                    <a:pt x="118" y="87"/>
                    <a:pt x="111" y="96"/>
                  </a:cubicBezTo>
                  <a:cubicBezTo>
                    <a:pt x="108" y="98"/>
                    <a:pt x="106" y="103"/>
                    <a:pt x="102" y="107"/>
                  </a:cubicBezTo>
                  <a:cubicBezTo>
                    <a:pt x="89" y="123"/>
                    <a:pt x="89" y="123"/>
                    <a:pt x="89" y="123"/>
                  </a:cubicBezTo>
                  <a:cubicBezTo>
                    <a:pt x="90" y="123"/>
                    <a:pt x="90" y="123"/>
                    <a:pt x="90" y="123"/>
                  </a:cubicBezTo>
                  <a:cubicBezTo>
                    <a:pt x="93" y="119"/>
                    <a:pt x="97" y="114"/>
                    <a:pt x="100" y="110"/>
                  </a:cubicBezTo>
                  <a:cubicBezTo>
                    <a:pt x="111" y="97"/>
                    <a:pt x="126" y="83"/>
                    <a:pt x="140" y="75"/>
                  </a:cubicBezTo>
                  <a:cubicBezTo>
                    <a:pt x="176" y="52"/>
                    <a:pt x="217" y="42"/>
                    <a:pt x="258" y="42"/>
                  </a:cubicBezTo>
                  <a:cubicBezTo>
                    <a:pt x="267" y="43"/>
                    <a:pt x="276" y="42"/>
                    <a:pt x="285" y="44"/>
                  </a:cubicBezTo>
                  <a:cubicBezTo>
                    <a:pt x="312" y="47"/>
                    <a:pt x="341" y="62"/>
                    <a:pt x="359" y="69"/>
                  </a:cubicBezTo>
                  <a:cubicBezTo>
                    <a:pt x="362" y="70"/>
                    <a:pt x="366" y="74"/>
                    <a:pt x="370" y="75"/>
                  </a:cubicBezTo>
                  <a:close/>
                  <a:moveTo>
                    <a:pt x="416" y="79"/>
                  </a:moveTo>
                  <a:cubicBezTo>
                    <a:pt x="389" y="53"/>
                    <a:pt x="354" y="32"/>
                    <a:pt x="322" y="20"/>
                  </a:cubicBezTo>
                  <a:cubicBezTo>
                    <a:pt x="309" y="15"/>
                    <a:pt x="283" y="10"/>
                    <a:pt x="261" y="9"/>
                  </a:cubicBezTo>
                  <a:cubicBezTo>
                    <a:pt x="240" y="10"/>
                    <a:pt x="224" y="14"/>
                    <a:pt x="231" y="17"/>
                  </a:cubicBezTo>
                  <a:cubicBezTo>
                    <a:pt x="247" y="8"/>
                    <a:pt x="305" y="12"/>
                    <a:pt x="348" y="36"/>
                  </a:cubicBezTo>
                  <a:cubicBezTo>
                    <a:pt x="392" y="59"/>
                    <a:pt x="418" y="93"/>
                    <a:pt x="416" y="79"/>
                  </a:cubicBezTo>
                  <a:close/>
                  <a:moveTo>
                    <a:pt x="469" y="355"/>
                  </a:moveTo>
                  <a:cubicBezTo>
                    <a:pt x="474" y="341"/>
                    <a:pt x="479" y="326"/>
                    <a:pt x="483" y="310"/>
                  </a:cubicBezTo>
                  <a:cubicBezTo>
                    <a:pt x="480" y="325"/>
                    <a:pt x="475" y="340"/>
                    <a:pt x="469" y="355"/>
                  </a:cubicBezTo>
                  <a:close/>
                  <a:moveTo>
                    <a:pt x="464" y="207"/>
                  </a:moveTo>
                  <a:cubicBezTo>
                    <a:pt x="476" y="249"/>
                    <a:pt x="471" y="297"/>
                    <a:pt x="455" y="339"/>
                  </a:cubicBezTo>
                  <a:cubicBezTo>
                    <a:pt x="444" y="371"/>
                    <a:pt x="418" y="400"/>
                    <a:pt x="398" y="423"/>
                  </a:cubicBezTo>
                  <a:cubicBezTo>
                    <a:pt x="399" y="425"/>
                    <a:pt x="399" y="425"/>
                    <a:pt x="399" y="425"/>
                  </a:cubicBezTo>
                  <a:cubicBezTo>
                    <a:pt x="402" y="422"/>
                    <a:pt x="402" y="422"/>
                    <a:pt x="402" y="422"/>
                  </a:cubicBezTo>
                  <a:cubicBezTo>
                    <a:pt x="411" y="414"/>
                    <a:pt x="418" y="407"/>
                    <a:pt x="425" y="400"/>
                  </a:cubicBezTo>
                  <a:cubicBezTo>
                    <a:pt x="424" y="401"/>
                    <a:pt x="424" y="401"/>
                    <a:pt x="424" y="401"/>
                  </a:cubicBezTo>
                  <a:cubicBezTo>
                    <a:pt x="426" y="399"/>
                    <a:pt x="426" y="399"/>
                    <a:pt x="426" y="399"/>
                  </a:cubicBezTo>
                  <a:cubicBezTo>
                    <a:pt x="431" y="394"/>
                    <a:pt x="435" y="388"/>
                    <a:pt x="440" y="381"/>
                  </a:cubicBezTo>
                  <a:cubicBezTo>
                    <a:pt x="442" y="378"/>
                    <a:pt x="443" y="374"/>
                    <a:pt x="445" y="371"/>
                  </a:cubicBezTo>
                  <a:cubicBezTo>
                    <a:pt x="467" y="333"/>
                    <a:pt x="478" y="288"/>
                    <a:pt x="474" y="250"/>
                  </a:cubicBezTo>
                  <a:cubicBezTo>
                    <a:pt x="472" y="226"/>
                    <a:pt x="467" y="206"/>
                    <a:pt x="459" y="185"/>
                  </a:cubicBezTo>
                  <a:cubicBezTo>
                    <a:pt x="460" y="191"/>
                    <a:pt x="463" y="201"/>
                    <a:pt x="464" y="207"/>
                  </a:cubicBezTo>
                  <a:close/>
                </a:path>
              </a:pathLst>
            </a:custGeom>
            <a:solidFill>
              <a:srgbClr val="F479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sz="1800" kern="1200" dirty="0">
                <a:latin typeface="Verdana"/>
                <a:ea typeface="Verdana"/>
                <a:cs typeface="Verdana"/>
                <a:sym typeface="Verdana"/>
              </a:endParaRPr>
            </a:p>
          </p:txBody>
        </p:sp>
        <p:sp>
          <p:nvSpPr>
            <p:cNvPr id="149" name="Freeform 361"/>
            <p:cNvSpPr>
              <a:spLocks/>
            </p:cNvSpPr>
            <p:nvPr userDrawn="1"/>
          </p:nvSpPr>
          <p:spPr bwMode="auto">
            <a:xfrm>
              <a:off x="4801" y="3739"/>
              <a:ext cx="707" cy="261"/>
            </a:xfrm>
            <a:custGeom>
              <a:avLst/>
              <a:gdLst>
                <a:gd name="T0" fmla="*/ 241 w 344"/>
                <a:gd name="T1" fmla="*/ 89 h 127"/>
                <a:gd name="T2" fmla="*/ 201 w 344"/>
                <a:gd name="T3" fmla="*/ 104 h 127"/>
                <a:gd name="T4" fmla="*/ 168 w 344"/>
                <a:gd name="T5" fmla="*/ 111 h 127"/>
                <a:gd name="T6" fmla="*/ 4 w 344"/>
                <a:gd name="T7" fmla="*/ 63 h 127"/>
                <a:gd name="T8" fmla="*/ 1 w 344"/>
                <a:gd name="T9" fmla="*/ 68 h 127"/>
                <a:gd name="T10" fmla="*/ 183 w 344"/>
                <a:gd name="T11" fmla="*/ 119 h 127"/>
                <a:gd name="T12" fmla="*/ 185 w 344"/>
                <a:gd name="T13" fmla="*/ 119 h 127"/>
                <a:gd name="T14" fmla="*/ 281 w 344"/>
                <a:gd name="T15" fmla="*/ 76 h 127"/>
                <a:gd name="T16" fmla="*/ 344 w 344"/>
                <a:gd name="T17" fmla="*/ 0 h 127"/>
                <a:gd name="T18" fmla="*/ 241 w 344"/>
                <a:gd name="T19" fmla="*/ 8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4" h="127">
                  <a:moveTo>
                    <a:pt x="241" y="89"/>
                  </a:moveTo>
                  <a:cubicBezTo>
                    <a:pt x="229" y="95"/>
                    <a:pt x="215" y="100"/>
                    <a:pt x="201" y="104"/>
                  </a:cubicBezTo>
                  <a:cubicBezTo>
                    <a:pt x="190" y="107"/>
                    <a:pt x="179" y="109"/>
                    <a:pt x="168" y="111"/>
                  </a:cubicBezTo>
                  <a:cubicBezTo>
                    <a:pt x="115" y="119"/>
                    <a:pt x="50" y="100"/>
                    <a:pt x="4" y="63"/>
                  </a:cubicBezTo>
                  <a:cubicBezTo>
                    <a:pt x="2" y="64"/>
                    <a:pt x="0" y="65"/>
                    <a:pt x="1" y="68"/>
                  </a:cubicBezTo>
                  <a:cubicBezTo>
                    <a:pt x="50" y="111"/>
                    <a:pt x="120" y="127"/>
                    <a:pt x="183" y="119"/>
                  </a:cubicBezTo>
                  <a:cubicBezTo>
                    <a:pt x="185" y="119"/>
                    <a:pt x="185" y="119"/>
                    <a:pt x="185" y="119"/>
                  </a:cubicBezTo>
                  <a:cubicBezTo>
                    <a:pt x="212" y="112"/>
                    <a:pt x="255" y="99"/>
                    <a:pt x="281" y="76"/>
                  </a:cubicBezTo>
                  <a:cubicBezTo>
                    <a:pt x="307" y="54"/>
                    <a:pt x="330" y="29"/>
                    <a:pt x="344" y="0"/>
                  </a:cubicBezTo>
                  <a:cubicBezTo>
                    <a:pt x="319" y="39"/>
                    <a:pt x="284" y="71"/>
                    <a:pt x="241" y="89"/>
                  </a:cubicBezTo>
                  <a:close/>
                </a:path>
              </a:pathLst>
            </a:custGeom>
            <a:solidFill>
              <a:srgbClr val="F479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sz="1800" kern="1200" dirty="0">
                <a:latin typeface="Verdana"/>
                <a:ea typeface="Verdana"/>
                <a:cs typeface="Verdana"/>
                <a:sym typeface="Verdana"/>
              </a:endParaRPr>
            </a:p>
          </p:txBody>
        </p:sp>
        <p:sp>
          <p:nvSpPr>
            <p:cNvPr id="150" name="Freeform 362"/>
            <p:cNvSpPr>
              <a:spLocks/>
            </p:cNvSpPr>
            <p:nvPr userDrawn="1"/>
          </p:nvSpPr>
          <p:spPr bwMode="auto">
            <a:xfrm>
              <a:off x="5463" y="3296"/>
              <a:ext cx="68" cy="239"/>
            </a:xfrm>
            <a:custGeom>
              <a:avLst/>
              <a:gdLst>
                <a:gd name="T0" fmla="*/ 0 w 33"/>
                <a:gd name="T1" fmla="*/ 0 h 116"/>
                <a:gd name="T2" fmla="*/ 15 w 33"/>
                <a:gd name="T3" fmla="*/ 29 h 116"/>
                <a:gd name="T4" fmla="*/ 32 w 33"/>
                <a:gd name="T5" fmla="*/ 116 h 116"/>
                <a:gd name="T6" fmla="*/ 27 w 33"/>
                <a:gd name="T7" fmla="*/ 52 h 116"/>
                <a:gd name="T8" fmla="*/ 0 w 33"/>
                <a:gd name="T9" fmla="*/ 0 h 116"/>
              </a:gdLst>
              <a:ahLst/>
              <a:cxnLst>
                <a:cxn ang="0">
                  <a:pos x="T0" y="T1"/>
                </a:cxn>
                <a:cxn ang="0">
                  <a:pos x="T2" y="T3"/>
                </a:cxn>
                <a:cxn ang="0">
                  <a:pos x="T4" y="T5"/>
                </a:cxn>
                <a:cxn ang="0">
                  <a:pos x="T6" y="T7"/>
                </a:cxn>
                <a:cxn ang="0">
                  <a:pos x="T8" y="T9"/>
                </a:cxn>
              </a:cxnLst>
              <a:rect l="0" t="0" r="r" b="b"/>
              <a:pathLst>
                <a:path w="33" h="116">
                  <a:moveTo>
                    <a:pt x="0" y="0"/>
                  </a:moveTo>
                  <a:cubicBezTo>
                    <a:pt x="6" y="9"/>
                    <a:pt x="11" y="19"/>
                    <a:pt x="15" y="29"/>
                  </a:cubicBezTo>
                  <a:cubicBezTo>
                    <a:pt x="27" y="58"/>
                    <a:pt x="32" y="87"/>
                    <a:pt x="32" y="116"/>
                  </a:cubicBezTo>
                  <a:cubicBezTo>
                    <a:pt x="33" y="95"/>
                    <a:pt x="32" y="73"/>
                    <a:pt x="27" y="52"/>
                  </a:cubicBezTo>
                  <a:cubicBezTo>
                    <a:pt x="22" y="30"/>
                    <a:pt x="11" y="15"/>
                    <a:pt x="0" y="0"/>
                  </a:cubicBezTo>
                  <a:close/>
                </a:path>
              </a:pathLst>
            </a:custGeom>
            <a:solidFill>
              <a:srgbClr val="F479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sz="1800" kern="1200" dirty="0">
                <a:latin typeface="Verdana"/>
                <a:ea typeface="Verdana"/>
                <a:cs typeface="Verdana"/>
                <a:sym typeface="Verdana"/>
              </a:endParaRPr>
            </a:p>
          </p:txBody>
        </p:sp>
        <p:sp>
          <p:nvSpPr>
            <p:cNvPr id="151" name="Freeform 363"/>
            <p:cNvSpPr>
              <a:spLocks/>
            </p:cNvSpPr>
            <p:nvPr userDrawn="1"/>
          </p:nvSpPr>
          <p:spPr bwMode="auto">
            <a:xfrm>
              <a:off x="5179" y="3512"/>
              <a:ext cx="375" cy="416"/>
            </a:xfrm>
            <a:custGeom>
              <a:avLst/>
              <a:gdLst>
                <a:gd name="T0" fmla="*/ 168 w 182"/>
                <a:gd name="T1" fmla="*/ 35 h 202"/>
                <a:gd name="T2" fmla="*/ 170 w 182"/>
                <a:gd name="T3" fmla="*/ 11 h 202"/>
                <a:gd name="T4" fmla="*/ 140 w 182"/>
                <a:gd name="T5" fmla="*/ 101 h 202"/>
                <a:gd name="T6" fmla="*/ 17 w 182"/>
                <a:gd name="T7" fmla="*/ 198 h 202"/>
                <a:gd name="T8" fmla="*/ 0 w 182"/>
                <a:gd name="T9" fmla="*/ 202 h 202"/>
                <a:gd name="T10" fmla="*/ 175 w 182"/>
                <a:gd name="T11" fmla="*/ 5 h 202"/>
                <a:gd name="T12" fmla="*/ 174 w 182"/>
                <a:gd name="T13" fmla="*/ 0 h 202"/>
                <a:gd name="T14" fmla="*/ 139 w 182"/>
                <a:gd name="T15" fmla="*/ 111 h 202"/>
                <a:gd name="T16" fmla="*/ 168 w 182"/>
                <a:gd name="T17" fmla="*/ 3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2" h="202">
                  <a:moveTo>
                    <a:pt x="168" y="35"/>
                  </a:moveTo>
                  <a:cubicBezTo>
                    <a:pt x="169" y="27"/>
                    <a:pt x="169" y="19"/>
                    <a:pt x="170" y="11"/>
                  </a:cubicBezTo>
                  <a:cubicBezTo>
                    <a:pt x="167" y="43"/>
                    <a:pt x="157" y="73"/>
                    <a:pt x="140" y="101"/>
                  </a:cubicBezTo>
                  <a:cubicBezTo>
                    <a:pt x="114" y="146"/>
                    <a:pt x="70" y="182"/>
                    <a:pt x="17" y="198"/>
                  </a:cubicBezTo>
                  <a:cubicBezTo>
                    <a:pt x="12" y="200"/>
                    <a:pt x="6" y="201"/>
                    <a:pt x="0" y="202"/>
                  </a:cubicBezTo>
                  <a:cubicBezTo>
                    <a:pt x="103" y="191"/>
                    <a:pt x="182" y="90"/>
                    <a:pt x="175" y="5"/>
                  </a:cubicBezTo>
                  <a:cubicBezTo>
                    <a:pt x="174" y="0"/>
                    <a:pt x="174" y="0"/>
                    <a:pt x="174" y="0"/>
                  </a:cubicBezTo>
                  <a:cubicBezTo>
                    <a:pt x="173" y="40"/>
                    <a:pt x="161" y="79"/>
                    <a:pt x="139" y="111"/>
                  </a:cubicBezTo>
                  <a:cubicBezTo>
                    <a:pt x="154" y="88"/>
                    <a:pt x="164" y="62"/>
                    <a:pt x="168" y="35"/>
                  </a:cubicBezTo>
                  <a:close/>
                </a:path>
              </a:pathLst>
            </a:custGeom>
            <a:solidFill>
              <a:srgbClr val="F479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sz="1800" kern="1200" dirty="0">
                <a:latin typeface="Verdana"/>
                <a:ea typeface="Verdana"/>
                <a:cs typeface="Verdana"/>
                <a:sym typeface="Verdana"/>
              </a:endParaRPr>
            </a:p>
          </p:txBody>
        </p:sp>
        <p:sp>
          <p:nvSpPr>
            <p:cNvPr id="152" name="Freeform 364"/>
            <p:cNvSpPr>
              <a:spLocks/>
            </p:cNvSpPr>
            <p:nvPr userDrawn="1"/>
          </p:nvSpPr>
          <p:spPr bwMode="auto">
            <a:xfrm>
              <a:off x="5284" y="3907"/>
              <a:ext cx="37" cy="19"/>
            </a:xfrm>
            <a:custGeom>
              <a:avLst/>
              <a:gdLst>
                <a:gd name="T0" fmla="*/ 18 w 18"/>
                <a:gd name="T1" fmla="*/ 0 h 9"/>
                <a:gd name="T2" fmla="*/ 10 w 18"/>
                <a:gd name="T3" fmla="*/ 4 h 9"/>
                <a:gd name="T4" fmla="*/ 0 w 18"/>
                <a:gd name="T5" fmla="*/ 9 h 9"/>
                <a:gd name="T6" fmla="*/ 6 w 18"/>
                <a:gd name="T7" fmla="*/ 7 h 9"/>
                <a:gd name="T8" fmla="*/ 18 w 18"/>
                <a:gd name="T9" fmla="*/ 0 h 9"/>
              </a:gdLst>
              <a:ahLst/>
              <a:cxnLst>
                <a:cxn ang="0">
                  <a:pos x="T0" y="T1"/>
                </a:cxn>
                <a:cxn ang="0">
                  <a:pos x="T2" y="T3"/>
                </a:cxn>
                <a:cxn ang="0">
                  <a:pos x="T4" y="T5"/>
                </a:cxn>
                <a:cxn ang="0">
                  <a:pos x="T6" y="T7"/>
                </a:cxn>
                <a:cxn ang="0">
                  <a:pos x="T8" y="T9"/>
                </a:cxn>
              </a:cxnLst>
              <a:rect l="0" t="0" r="r" b="b"/>
              <a:pathLst>
                <a:path w="18" h="9">
                  <a:moveTo>
                    <a:pt x="18" y="0"/>
                  </a:moveTo>
                  <a:cubicBezTo>
                    <a:pt x="10" y="4"/>
                    <a:pt x="10" y="4"/>
                    <a:pt x="10" y="4"/>
                  </a:cubicBezTo>
                  <a:cubicBezTo>
                    <a:pt x="6" y="6"/>
                    <a:pt x="3" y="8"/>
                    <a:pt x="0" y="9"/>
                  </a:cubicBezTo>
                  <a:cubicBezTo>
                    <a:pt x="2" y="8"/>
                    <a:pt x="4" y="7"/>
                    <a:pt x="6" y="7"/>
                  </a:cubicBezTo>
                  <a:lnTo>
                    <a:pt x="18" y="0"/>
                  </a:lnTo>
                  <a:close/>
                </a:path>
              </a:pathLst>
            </a:custGeom>
            <a:solidFill>
              <a:srgbClr val="F479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sz="1800" kern="1200" dirty="0">
                <a:latin typeface="Verdana"/>
                <a:ea typeface="Verdana"/>
                <a:cs typeface="Verdana"/>
                <a:sym typeface="Verdana"/>
              </a:endParaRPr>
            </a:p>
          </p:txBody>
        </p:sp>
        <p:sp>
          <p:nvSpPr>
            <p:cNvPr id="153" name="Freeform 365"/>
            <p:cNvSpPr>
              <a:spLocks/>
            </p:cNvSpPr>
            <p:nvPr userDrawn="1"/>
          </p:nvSpPr>
          <p:spPr bwMode="auto">
            <a:xfrm>
              <a:off x="5496" y="3661"/>
              <a:ext cx="78" cy="152"/>
            </a:xfrm>
            <a:custGeom>
              <a:avLst/>
              <a:gdLst>
                <a:gd name="T0" fmla="*/ 0 w 38"/>
                <a:gd name="T1" fmla="*/ 74 h 74"/>
                <a:gd name="T2" fmla="*/ 1 w 38"/>
                <a:gd name="T3" fmla="*/ 73 h 74"/>
                <a:gd name="T4" fmla="*/ 20 w 38"/>
                <a:gd name="T5" fmla="*/ 45 h 74"/>
                <a:gd name="T6" fmla="*/ 38 w 38"/>
                <a:gd name="T7" fmla="*/ 0 h 74"/>
                <a:gd name="T8" fmla="*/ 0 w 38"/>
                <a:gd name="T9" fmla="*/ 74 h 74"/>
              </a:gdLst>
              <a:ahLst/>
              <a:cxnLst>
                <a:cxn ang="0">
                  <a:pos x="T0" y="T1"/>
                </a:cxn>
                <a:cxn ang="0">
                  <a:pos x="T2" y="T3"/>
                </a:cxn>
                <a:cxn ang="0">
                  <a:pos x="T4" y="T5"/>
                </a:cxn>
                <a:cxn ang="0">
                  <a:pos x="T6" y="T7"/>
                </a:cxn>
                <a:cxn ang="0">
                  <a:pos x="T8" y="T9"/>
                </a:cxn>
              </a:cxnLst>
              <a:rect l="0" t="0" r="r" b="b"/>
              <a:pathLst>
                <a:path w="38" h="74">
                  <a:moveTo>
                    <a:pt x="0" y="74"/>
                  </a:moveTo>
                  <a:cubicBezTo>
                    <a:pt x="1" y="73"/>
                    <a:pt x="1" y="73"/>
                    <a:pt x="1" y="73"/>
                  </a:cubicBezTo>
                  <a:cubicBezTo>
                    <a:pt x="8" y="64"/>
                    <a:pt x="15" y="55"/>
                    <a:pt x="20" y="45"/>
                  </a:cubicBezTo>
                  <a:cubicBezTo>
                    <a:pt x="27" y="31"/>
                    <a:pt x="33" y="16"/>
                    <a:pt x="38" y="0"/>
                  </a:cubicBezTo>
                  <a:cubicBezTo>
                    <a:pt x="29" y="29"/>
                    <a:pt x="13" y="54"/>
                    <a:pt x="0" y="74"/>
                  </a:cubicBezTo>
                  <a:close/>
                </a:path>
              </a:pathLst>
            </a:custGeom>
            <a:solidFill>
              <a:srgbClr val="F479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sz="1800" kern="1200" dirty="0">
                <a:latin typeface="Verdana"/>
                <a:ea typeface="Verdana"/>
                <a:cs typeface="Verdana"/>
                <a:sym typeface="Verdana"/>
              </a:endParaRPr>
            </a:p>
          </p:txBody>
        </p:sp>
        <p:sp>
          <p:nvSpPr>
            <p:cNvPr id="154" name="Freeform 366"/>
            <p:cNvSpPr>
              <a:spLocks/>
            </p:cNvSpPr>
            <p:nvPr userDrawn="1"/>
          </p:nvSpPr>
          <p:spPr bwMode="auto">
            <a:xfrm>
              <a:off x="5621" y="3605"/>
              <a:ext cx="9" cy="43"/>
            </a:xfrm>
            <a:custGeom>
              <a:avLst/>
              <a:gdLst>
                <a:gd name="T0" fmla="*/ 0 w 4"/>
                <a:gd name="T1" fmla="*/ 21 h 21"/>
                <a:gd name="T2" fmla="*/ 4 w 4"/>
                <a:gd name="T3" fmla="*/ 6 h 21"/>
                <a:gd name="T4" fmla="*/ 4 w 4"/>
                <a:gd name="T5" fmla="*/ 0 h 21"/>
                <a:gd name="T6" fmla="*/ 2 w 4"/>
                <a:gd name="T7" fmla="*/ 10 h 21"/>
                <a:gd name="T8" fmla="*/ 0 w 4"/>
                <a:gd name="T9" fmla="*/ 21 h 21"/>
              </a:gdLst>
              <a:ahLst/>
              <a:cxnLst>
                <a:cxn ang="0">
                  <a:pos x="T0" y="T1"/>
                </a:cxn>
                <a:cxn ang="0">
                  <a:pos x="T2" y="T3"/>
                </a:cxn>
                <a:cxn ang="0">
                  <a:pos x="T4" y="T5"/>
                </a:cxn>
                <a:cxn ang="0">
                  <a:pos x="T6" y="T7"/>
                </a:cxn>
                <a:cxn ang="0">
                  <a:pos x="T8" y="T9"/>
                </a:cxn>
              </a:cxnLst>
              <a:rect l="0" t="0" r="r" b="b"/>
              <a:pathLst>
                <a:path w="4" h="21">
                  <a:moveTo>
                    <a:pt x="0" y="21"/>
                  </a:moveTo>
                  <a:cubicBezTo>
                    <a:pt x="1" y="17"/>
                    <a:pt x="3" y="10"/>
                    <a:pt x="4" y="6"/>
                  </a:cubicBezTo>
                  <a:cubicBezTo>
                    <a:pt x="4" y="0"/>
                    <a:pt x="4" y="0"/>
                    <a:pt x="4" y="0"/>
                  </a:cubicBezTo>
                  <a:cubicBezTo>
                    <a:pt x="2" y="10"/>
                    <a:pt x="2" y="10"/>
                    <a:pt x="2" y="10"/>
                  </a:cubicBezTo>
                  <a:cubicBezTo>
                    <a:pt x="1" y="13"/>
                    <a:pt x="1" y="17"/>
                    <a:pt x="0" y="21"/>
                  </a:cubicBezTo>
                  <a:close/>
                </a:path>
              </a:pathLst>
            </a:custGeom>
            <a:solidFill>
              <a:srgbClr val="F479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sz="1800" kern="1200" dirty="0">
                <a:latin typeface="Verdana"/>
                <a:ea typeface="Verdana"/>
                <a:cs typeface="Verdana"/>
                <a:sym typeface="Verdana"/>
              </a:endParaRPr>
            </a:p>
          </p:txBody>
        </p:sp>
        <p:sp>
          <p:nvSpPr>
            <p:cNvPr id="155" name="Freeform 367"/>
            <p:cNvSpPr>
              <a:spLocks/>
            </p:cNvSpPr>
            <p:nvPr userDrawn="1"/>
          </p:nvSpPr>
          <p:spPr bwMode="auto">
            <a:xfrm>
              <a:off x="5484" y="3148"/>
              <a:ext cx="166" cy="457"/>
            </a:xfrm>
            <a:custGeom>
              <a:avLst/>
              <a:gdLst>
                <a:gd name="T0" fmla="*/ 30 w 81"/>
                <a:gd name="T1" fmla="*/ 37 h 222"/>
                <a:gd name="T2" fmla="*/ 72 w 81"/>
                <a:gd name="T3" fmla="*/ 213 h 222"/>
                <a:gd name="T4" fmla="*/ 71 w 81"/>
                <a:gd name="T5" fmla="*/ 222 h 222"/>
                <a:gd name="T6" fmla="*/ 65 w 81"/>
                <a:gd name="T7" fmla="*/ 105 h 222"/>
                <a:gd name="T8" fmla="*/ 55 w 81"/>
                <a:gd name="T9" fmla="*/ 81 h 222"/>
                <a:gd name="T10" fmla="*/ 0 w 81"/>
                <a:gd name="T11" fmla="*/ 0 h 222"/>
                <a:gd name="T12" fmla="*/ 30 w 81"/>
                <a:gd name="T13" fmla="*/ 36 h 222"/>
                <a:gd name="T14" fmla="*/ 30 w 81"/>
                <a:gd name="T15" fmla="*/ 37 h 2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222">
                  <a:moveTo>
                    <a:pt x="30" y="37"/>
                  </a:moveTo>
                  <a:cubicBezTo>
                    <a:pt x="66" y="90"/>
                    <a:pt x="80" y="153"/>
                    <a:pt x="72" y="213"/>
                  </a:cubicBezTo>
                  <a:cubicBezTo>
                    <a:pt x="72" y="216"/>
                    <a:pt x="72" y="219"/>
                    <a:pt x="71" y="222"/>
                  </a:cubicBezTo>
                  <a:cubicBezTo>
                    <a:pt x="81" y="182"/>
                    <a:pt x="78" y="139"/>
                    <a:pt x="65" y="105"/>
                  </a:cubicBezTo>
                  <a:cubicBezTo>
                    <a:pt x="63" y="97"/>
                    <a:pt x="57" y="88"/>
                    <a:pt x="55" y="81"/>
                  </a:cubicBezTo>
                  <a:cubicBezTo>
                    <a:pt x="43" y="49"/>
                    <a:pt x="23" y="22"/>
                    <a:pt x="0" y="0"/>
                  </a:cubicBezTo>
                  <a:cubicBezTo>
                    <a:pt x="11" y="11"/>
                    <a:pt x="21" y="23"/>
                    <a:pt x="30" y="36"/>
                  </a:cubicBezTo>
                  <a:lnTo>
                    <a:pt x="30" y="37"/>
                  </a:lnTo>
                  <a:close/>
                </a:path>
              </a:pathLst>
            </a:custGeom>
            <a:solidFill>
              <a:srgbClr val="F479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sz="1800" kern="1200" dirty="0">
                <a:latin typeface="Verdana"/>
                <a:ea typeface="Verdana"/>
                <a:cs typeface="Verdana"/>
                <a:sym typeface="Verdana"/>
              </a:endParaRPr>
            </a:p>
          </p:txBody>
        </p:sp>
      </p:grpSp>
      <p:sp>
        <p:nvSpPr>
          <p:cNvPr id="159" name="Title 158"/>
          <p:cNvSpPr>
            <a:spLocks noGrp="1"/>
          </p:cNvSpPr>
          <p:nvPr>
            <p:ph type="title"/>
          </p:nvPr>
        </p:nvSpPr>
        <p:spPr bwMode="auto">
          <a:xfrm>
            <a:off x="994997" y="2545556"/>
            <a:ext cx="7527679" cy="652463"/>
          </a:xfrm>
        </p:spPr>
        <p:txBody>
          <a:bodyPr/>
          <a:lstStyle>
            <a:lvl1pPr>
              <a:defRPr sz="2600"/>
            </a:lvl1pPr>
          </a:lstStyle>
          <a:p>
            <a:r>
              <a:rPr lang="fr-FR" dirty="0"/>
              <a:t>Click to </a:t>
            </a:r>
            <a:r>
              <a:rPr lang="fr-FR" dirty="0" err="1"/>
              <a:t>edit</a:t>
            </a:r>
            <a:r>
              <a:rPr lang="fr-FR" dirty="0"/>
              <a:t> Master </a:t>
            </a:r>
            <a:r>
              <a:rPr lang="fr-FR" dirty="0" err="1"/>
              <a:t>title</a:t>
            </a:r>
            <a:r>
              <a:rPr lang="fr-FR" dirty="0"/>
              <a:t> style</a:t>
            </a:r>
          </a:p>
        </p:txBody>
      </p:sp>
      <p:sp>
        <p:nvSpPr>
          <p:cNvPr id="161" name="Text Placeholder 160"/>
          <p:cNvSpPr>
            <a:spLocks noGrp="1"/>
          </p:cNvSpPr>
          <p:nvPr>
            <p:ph type="body" sz="quarter" idx="10"/>
          </p:nvPr>
        </p:nvSpPr>
        <p:spPr bwMode="auto">
          <a:xfrm>
            <a:off x="994998" y="3317081"/>
            <a:ext cx="7527678" cy="685800"/>
          </a:xfrm>
        </p:spPr>
        <p:txBody>
          <a:bodyPr/>
          <a:lstStyle>
            <a:lvl1pPr>
              <a:buClrTx/>
              <a:defRPr sz="2000" b="0">
                <a:solidFill>
                  <a:srgbClr val="F47920"/>
                </a:solidFill>
              </a:defRPr>
            </a:lvl1pPr>
            <a:lvl2pPr>
              <a:buClrTx/>
              <a:defRPr sz="2000" b="0">
                <a:solidFill>
                  <a:schemeClr val="accent4"/>
                </a:solidFill>
              </a:defRPr>
            </a:lvl2pPr>
            <a:lvl3pPr>
              <a:buClrTx/>
              <a:defRPr sz="2000" b="0">
                <a:solidFill>
                  <a:schemeClr val="accent4"/>
                </a:solidFill>
              </a:defRPr>
            </a:lvl3pPr>
            <a:lvl4pPr>
              <a:buClrTx/>
              <a:defRPr sz="2000" b="0">
                <a:solidFill>
                  <a:schemeClr val="accent4"/>
                </a:solidFill>
              </a:defRPr>
            </a:lvl4pPr>
            <a:lvl5pPr>
              <a:buClrTx/>
              <a:defRPr sz="2000" b="0">
                <a:solidFill>
                  <a:schemeClr val="accent4"/>
                </a:solidFill>
              </a:defRPr>
            </a:lvl5pPr>
          </a:lstStyle>
          <a:p>
            <a:pPr lvl="0"/>
            <a:r>
              <a:rPr lang="fr-FR" dirty="0"/>
              <a:t>Click to </a:t>
            </a:r>
            <a:r>
              <a:rPr lang="fr-FR" dirty="0" err="1"/>
              <a:t>edit</a:t>
            </a:r>
            <a:r>
              <a:rPr lang="fr-FR" dirty="0"/>
              <a:t> Master </a:t>
            </a:r>
            <a:r>
              <a:rPr lang="fr-FR" dirty="0" err="1"/>
              <a:t>text</a:t>
            </a:r>
            <a:r>
              <a:rPr lang="fr-FR" dirty="0"/>
              <a:t> styles</a:t>
            </a:r>
          </a:p>
        </p:txBody>
      </p:sp>
      <p:sp>
        <p:nvSpPr>
          <p:cNvPr id="164" name="Text Placeholder 163"/>
          <p:cNvSpPr>
            <a:spLocks noGrp="1"/>
          </p:cNvSpPr>
          <p:nvPr>
            <p:ph type="body" sz="quarter" idx="11" hasCustomPrompt="1"/>
          </p:nvPr>
        </p:nvSpPr>
        <p:spPr bwMode="auto">
          <a:xfrm>
            <a:off x="1006721" y="1607822"/>
            <a:ext cx="2756388" cy="457201"/>
          </a:xfrm>
        </p:spPr>
        <p:txBody>
          <a:bodyPr anchor="ctr" anchorCtr="0"/>
          <a:lstStyle>
            <a:lvl1pPr>
              <a:defRPr sz="1200" b="0">
                <a:solidFill>
                  <a:srgbClr val="FFFFFF"/>
                </a:solidFill>
              </a:defRPr>
            </a:lvl1pPr>
            <a:lvl2pPr>
              <a:defRPr b="0">
                <a:solidFill>
                  <a:srgbClr val="FFFFFF"/>
                </a:solidFill>
              </a:defRPr>
            </a:lvl2pPr>
            <a:lvl3pPr>
              <a:defRPr b="0">
                <a:solidFill>
                  <a:srgbClr val="FFFFFF"/>
                </a:solidFill>
              </a:defRPr>
            </a:lvl3pPr>
            <a:lvl4pPr>
              <a:defRPr b="0">
                <a:solidFill>
                  <a:srgbClr val="FFFFFF"/>
                </a:solidFill>
              </a:defRPr>
            </a:lvl4pPr>
            <a:lvl5pPr>
              <a:defRPr b="0">
                <a:solidFill>
                  <a:srgbClr val="FFFFFF"/>
                </a:solidFill>
              </a:defRPr>
            </a:lvl5pPr>
          </a:lstStyle>
          <a:p>
            <a:pPr lvl="0"/>
            <a:r>
              <a:rPr lang="fr-FR"/>
              <a:t>Date</a:t>
            </a:r>
            <a:endParaRPr lang="fr-FR" dirty="0"/>
          </a:p>
        </p:txBody>
      </p:sp>
      <p:pic>
        <p:nvPicPr>
          <p:cNvPr id="56" name="Image 102"/>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984692" y="4231249"/>
            <a:ext cx="2499106" cy="559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 name="Rectangle 56"/>
          <p:cNvSpPr/>
          <p:nvPr userDrawn="1"/>
        </p:nvSpPr>
        <p:spPr bwMode="gray">
          <a:xfrm>
            <a:off x="1507663" y="4568394"/>
            <a:ext cx="1966729" cy="230060"/>
          </a:xfrm>
          <a:prstGeom prst="rect">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77925" tIns="38963" rIns="77925" bIns="38963" numCol="1" rtlCol="0" anchor="t" anchorCtr="0" compatLnSpc="1">
            <a:prstTxWarp prst="textNoShape">
              <a:avLst/>
            </a:prstTxWarp>
          </a:bodyPr>
          <a:lstStyle/>
          <a:p>
            <a:pPr algn="ctr" fontAlgn="base">
              <a:spcBef>
                <a:spcPct val="0"/>
              </a:spcBef>
              <a:spcAft>
                <a:spcPct val="0"/>
              </a:spcAft>
            </a:pPr>
            <a:endParaRPr lang="fr-FR" sz="1800" kern="1200" dirty="0">
              <a:solidFill>
                <a:srgbClr val="FFFFFF"/>
              </a:solidFill>
              <a:latin typeface="Arial" charset="0"/>
              <a:ea typeface="+mn-ea"/>
            </a:endParaRPr>
          </a:p>
        </p:txBody>
      </p:sp>
      <p:sp>
        <p:nvSpPr>
          <p:cNvPr id="3" name="Slide Number Placeholder 2"/>
          <p:cNvSpPr>
            <a:spLocks noGrp="1"/>
          </p:cNvSpPr>
          <p:nvPr>
            <p:ph type="sldNum" sz="quarter" idx="13"/>
          </p:nvPr>
        </p:nvSpPr>
        <p:spPr/>
        <p:txBody>
          <a:bodyPr/>
          <a:lstStyle>
            <a:lvl1pPr>
              <a:defRPr b="1">
                <a:solidFill>
                  <a:srgbClr val="581D74"/>
                </a:solidFill>
              </a:defRPr>
            </a:lvl1pPr>
          </a:lstStyle>
          <a:p>
            <a:fld id="{6F5EA689-D021-40B1-AF03-4829A4725278}" type="slidenum">
              <a:rPr lang="fr-FR" smtClean="0"/>
              <a:pPr/>
              <a:t>‹N°›</a:t>
            </a:fld>
            <a:endParaRPr lang="fr-FR" dirty="0"/>
          </a:p>
        </p:txBody>
      </p:sp>
    </p:spTree>
    <p:extLst>
      <p:ext uri="{BB962C8B-B14F-4D97-AF65-F5344CB8AC3E}">
        <p14:creationId xmlns:p14="http://schemas.microsoft.com/office/powerpoint/2010/main" val="23515915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nvPr>
        </p:nvGraphicFramePr>
        <p:xfrm>
          <a:off x="1466" y="1193"/>
          <a:ext cx="1465" cy="1190"/>
        </p:xfrm>
        <a:graphic>
          <a:graphicData uri="http://schemas.openxmlformats.org/presentationml/2006/ole">
            <mc:AlternateContent xmlns:mc="http://schemas.openxmlformats.org/markup-compatibility/2006">
              <mc:Choice xmlns:v="urn:schemas-microsoft-com:vml" Requires="v">
                <p:oleObj spid="_x0000_s4220" name="think-cell Slide" r:id="rId4" imgW="360" imgH="360" progId="TCLayout.ActiveDocument.1">
                  <p:embed/>
                </p:oleObj>
              </mc:Choice>
              <mc:Fallback>
                <p:oleObj name="think-cell Slide" r:id="rId4" imgW="360" imgH="360" progId="TCLayout.ActiveDocument.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66" y="1193"/>
                        <a:ext cx="1465" cy="119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Title 1"/>
          <p:cNvSpPr>
            <a:spLocks noGrp="1"/>
          </p:cNvSpPr>
          <p:nvPr>
            <p:ph type="title"/>
          </p:nvPr>
        </p:nvSpPr>
        <p:spPr>
          <a:xfrm>
            <a:off x="422032" y="113110"/>
            <a:ext cx="8301404" cy="623888"/>
          </a:xfrm>
        </p:spPr>
        <p:txBody>
          <a:bodyPr/>
          <a:lstStyle/>
          <a:p>
            <a:r>
              <a:rPr lang="fr-FR"/>
              <a:t>Click to edit Master title style</a:t>
            </a:r>
          </a:p>
        </p:txBody>
      </p:sp>
      <p:sp>
        <p:nvSpPr>
          <p:cNvPr id="5" name="Slide Number Placeholder 4"/>
          <p:cNvSpPr>
            <a:spLocks noGrp="1"/>
          </p:cNvSpPr>
          <p:nvPr>
            <p:ph type="sldNum" sz="quarter" idx="11"/>
          </p:nvPr>
        </p:nvSpPr>
        <p:spPr/>
        <p:txBody>
          <a:bodyPr/>
          <a:lstStyle/>
          <a:p>
            <a:fld id="{6F5EA689-D021-40B1-AF03-4829A4725278}" type="slidenum">
              <a:rPr lang="fr-FR" smtClean="0">
                <a:solidFill>
                  <a:srgbClr val="000000">
                    <a:tint val="75000"/>
                  </a:srgbClr>
                </a:solidFill>
              </a:rPr>
              <a:pPr/>
              <a:t>‹N°›</a:t>
            </a:fld>
            <a:endParaRPr lang="fr-FR">
              <a:solidFill>
                <a:srgbClr val="000000">
                  <a:tint val="75000"/>
                </a:srgbClr>
              </a:solidFill>
            </a:endParaRPr>
          </a:p>
        </p:txBody>
      </p:sp>
    </p:spTree>
    <p:extLst>
      <p:ext uri="{BB962C8B-B14F-4D97-AF65-F5344CB8AC3E}">
        <p14:creationId xmlns:p14="http://schemas.microsoft.com/office/powerpoint/2010/main" val="37108552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Click to edit Master title style</a:t>
            </a:r>
          </a:p>
        </p:txBody>
      </p:sp>
      <p:sp>
        <p:nvSpPr>
          <p:cNvPr id="4" name="Slide Number Placeholder 3"/>
          <p:cNvSpPr>
            <a:spLocks noGrp="1"/>
          </p:cNvSpPr>
          <p:nvPr>
            <p:ph type="sldNum" sz="quarter" idx="11"/>
          </p:nvPr>
        </p:nvSpPr>
        <p:spPr/>
        <p:txBody>
          <a:bodyPr/>
          <a:lstStyle/>
          <a:p>
            <a:fld id="{6F5EA689-D021-40B1-AF03-4829A4725278}" type="slidenum">
              <a:rPr lang="fr-FR" smtClean="0">
                <a:solidFill>
                  <a:srgbClr val="000000">
                    <a:tint val="75000"/>
                  </a:srgbClr>
                </a:solidFill>
              </a:rPr>
              <a:pPr/>
              <a:t>‹N°›</a:t>
            </a:fld>
            <a:endParaRPr lang="fr-FR">
              <a:solidFill>
                <a:srgbClr val="000000">
                  <a:tint val="75000"/>
                </a:srgbClr>
              </a:solidFill>
            </a:endParaRPr>
          </a:p>
        </p:txBody>
      </p:sp>
    </p:spTree>
    <p:extLst>
      <p:ext uri="{BB962C8B-B14F-4D97-AF65-F5344CB8AC3E}">
        <p14:creationId xmlns:p14="http://schemas.microsoft.com/office/powerpoint/2010/main" val="21974889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2"/>
            </p:custDataLst>
            <p:extLst/>
          </p:nvPr>
        </p:nvGraphicFramePr>
        <p:xfrm>
          <a:off x="1466" y="1192"/>
          <a:ext cx="1465" cy="1190"/>
        </p:xfrm>
        <a:graphic>
          <a:graphicData uri="http://schemas.openxmlformats.org/presentationml/2006/ole">
            <mc:AlternateContent xmlns:mc="http://schemas.openxmlformats.org/markup-compatibility/2006">
              <mc:Choice xmlns:v="urn:schemas-microsoft-com:vml" Requires="v">
                <p:oleObj spid="_x0000_s5244" name="think-cell Slide" r:id="rId4" imgW="395" imgH="396" progId="TCLayout.ActiveDocument.1">
                  <p:embed/>
                </p:oleObj>
              </mc:Choice>
              <mc:Fallback>
                <p:oleObj name="think-cell Slide" r:id="rId4" imgW="395" imgH="396" progId="TCLayout.ActiveDocument.1">
                  <p:embed/>
                  <p:pic>
                    <p:nvPicPr>
                      <p:cNvPr id="0" name=""/>
                      <p:cNvPicPr/>
                      <p:nvPr/>
                    </p:nvPicPr>
                    <p:blipFill>
                      <a:blip r:embed="rId5"/>
                      <a:stretch>
                        <a:fillRect/>
                      </a:stretch>
                    </p:blipFill>
                    <p:spPr>
                      <a:xfrm>
                        <a:off x="1466" y="1192"/>
                        <a:ext cx="1465" cy="1190"/>
                      </a:xfrm>
                      <a:prstGeom prst="rect">
                        <a:avLst/>
                      </a:prstGeom>
                    </p:spPr>
                  </p:pic>
                </p:oleObj>
              </mc:Fallback>
            </mc:AlternateContent>
          </a:graphicData>
        </a:graphic>
      </p:graphicFrame>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p:cNvSpPr>
            <a:spLocks noGrp="1" noChangeArrowheads="1"/>
          </p:cNvSpPr>
          <p:nvPr>
            <p:ph type="dt" sz="half" idx="10"/>
          </p:nvPr>
        </p:nvSpPr>
        <p:spPr>
          <a:xfrm>
            <a:off x="827090" y="4569625"/>
            <a:ext cx="3313112" cy="270272"/>
          </a:xfrm>
          <a:prstGeom prst="rect">
            <a:avLst/>
          </a:prstGeom>
          <a:ln/>
        </p:spPr>
        <p:txBody>
          <a:bodyPr lIns="77925" tIns="38963" rIns="77925" bIns="38963"/>
          <a:lstStyle>
            <a:lvl1pPr>
              <a:defRPr/>
            </a:lvl1pPr>
          </a:lstStyle>
          <a:p>
            <a:pPr fontAlgn="base">
              <a:spcBef>
                <a:spcPct val="0"/>
              </a:spcBef>
              <a:spcAft>
                <a:spcPct val="0"/>
              </a:spcAft>
            </a:pPr>
            <a:fld id="{B509FE22-F6A7-4E16-9DBE-B146397A069C}" type="datetime4">
              <a:rPr lang="fr-FR" altLang="fr-FR" sz="1800" kern="1200" smtClean="0">
                <a:latin typeface="Arial" charset="0"/>
                <a:ea typeface="+mn-ea"/>
              </a:rPr>
              <a:pPr fontAlgn="base">
                <a:spcBef>
                  <a:spcPct val="0"/>
                </a:spcBef>
                <a:spcAft>
                  <a:spcPct val="0"/>
                </a:spcAft>
              </a:pPr>
              <a:t>3 juillet 2018</a:t>
            </a:fld>
            <a:endParaRPr lang="fr-FR" altLang="fr-FR" sz="1800" kern="1200">
              <a:latin typeface="Arial" charset="0"/>
              <a:ea typeface="+mn-ea"/>
            </a:endParaRPr>
          </a:p>
        </p:txBody>
      </p:sp>
      <p:sp>
        <p:nvSpPr>
          <p:cNvPr id="5" name="Rectangle 5"/>
          <p:cNvSpPr>
            <a:spLocks noGrp="1" noChangeArrowheads="1"/>
          </p:cNvSpPr>
          <p:nvPr>
            <p:ph type="sldNum" sz="quarter" idx="11"/>
          </p:nvPr>
        </p:nvSpPr>
        <p:spPr>
          <a:xfrm>
            <a:off x="395288" y="4569625"/>
            <a:ext cx="288925" cy="270272"/>
          </a:xfrm>
          <a:prstGeom prst="rect">
            <a:avLst/>
          </a:prstGeom>
          <a:ln/>
        </p:spPr>
        <p:txBody>
          <a:bodyPr/>
          <a:lstStyle>
            <a:lvl1pPr>
              <a:defRPr/>
            </a:lvl1pPr>
          </a:lstStyle>
          <a:p>
            <a:fld id="{7BA098AD-A29A-472F-9583-774CD0631ACC}" type="slidenum">
              <a:rPr lang="fr-FR" altLang="fr-FR">
                <a:solidFill>
                  <a:srgbClr val="000000">
                    <a:tint val="75000"/>
                  </a:srgbClr>
                </a:solidFill>
              </a:rPr>
              <a:pPr/>
              <a:t>‹N°›</a:t>
            </a:fld>
            <a:endParaRPr lang="fr-FR" altLang="fr-FR">
              <a:solidFill>
                <a:srgbClr val="000000">
                  <a:tint val="75000"/>
                </a:srgbClr>
              </a:solidFill>
            </a:endParaRPr>
          </a:p>
        </p:txBody>
      </p:sp>
    </p:spTree>
    <p:extLst>
      <p:ext uri="{BB962C8B-B14F-4D97-AF65-F5344CB8AC3E}">
        <p14:creationId xmlns:p14="http://schemas.microsoft.com/office/powerpoint/2010/main" val="581423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diapo début de section">
    <p:spTree>
      <p:nvGrpSpPr>
        <p:cNvPr id="1" name=""/>
        <p:cNvGrpSpPr/>
        <p:nvPr/>
      </p:nvGrpSpPr>
      <p:grpSpPr>
        <a:xfrm>
          <a:off x="0" y="0"/>
          <a:ext cx="0" cy="0"/>
          <a:chOff x="0" y="0"/>
          <a:chExt cx="0" cy="0"/>
        </a:xfrm>
      </p:grpSpPr>
      <p:grpSp>
        <p:nvGrpSpPr>
          <p:cNvPr id="2" name="Groupe 1"/>
          <p:cNvGrpSpPr/>
          <p:nvPr userDrawn="1"/>
        </p:nvGrpSpPr>
        <p:grpSpPr>
          <a:xfrm>
            <a:off x="-7540" y="0"/>
            <a:ext cx="4047649" cy="955566"/>
            <a:chOff x="-8462" y="0"/>
            <a:chExt cx="2399235" cy="628877"/>
          </a:xfrm>
        </p:grpSpPr>
        <p:sp>
          <p:nvSpPr>
            <p:cNvPr id="10" name="Rectangle 9"/>
            <p:cNvSpPr/>
            <p:nvPr userDrawn="1"/>
          </p:nvSpPr>
          <p:spPr>
            <a:xfrm rot="5400000">
              <a:off x="1087386" y="-1087387"/>
              <a:ext cx="216000" cy="2390775"/>
            </a:xfrm>
            <a:prstGeom prst="rect">
              <a:avLst/>
            </a:prstGeom>
            <a:solidFill>
              <a:srgbClr val="0030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sp>
          <p:nvSpPr>
            <p:cNvPr id="11" name="Rectangle 10"/>
            <p:cNvSpPr/>
            <p:nvPr userDrawn="1"/>
          </p:nvSpPr>
          <p:spPr>
            <a:xfrm>
              <a:off x="-8462" y="0"/>
              <a:ext cx="216000" cy="628877"/>
            </a:xfrm>
            <a:prstGeom prst="rect">
              <a:avLst/>
            </a:prstGeom>
            <a:solidFill>
              <a:srgbClr val="0030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grpSp>
      <p:sp>
        <p:nvSpPr>
          <p:cNvPr id="17" name="Espace réservé du contenu 2"/>
          <p:cNvSpPr>
            <a:spLocks noGrp="1"/>
          </p:cNvSpPr>
          <p:nvPr>
            <p:ph sz="half" idx="19"/>
          </p:nvPr>
        </p:nvSpPr>
        <p:spPr>
          <a:xfrm>
            <a:off x="1009507" y="955568"/>
            <a:ext cx="7733255" cy="3785502"/>
          </a:xfrm>
        </p:spPr>
        <p:txBody>
          <a:bodyPr/>
          <a:lstStyle>
            <a:lvl1pPr marL="180509" indent="-180509" algn="l" defTabSz="328983" rtl="0" eaLnBrk="1" fontAlgn="auto" hangingPunct="1">
              <a:lnSpc>
                <a:spcPts val="1689"/>
              </a:lnSpc>
              <a:spcBef>
                <a:spcPts val="282"/>
              </a:spcBef>
              <a:spcAft>
                <a:spcPts val="563"/>
              </a:spcAft>
              <a:buClr>
                <a:srgbClr val="16B1E6"/>
              </a:buClr>
              <a:buSzPct val="100000"/>
              <a:buFont typeface="Arial" panose="020B0604020202020204" pitchFamily="34" charset="0"/>
              <a:buChar char="•"/>
              <a:defRPr lang="fr-FR" sz="1600" b="0" kern="1200" dirty="0" smtClean="0">
                <a:solidFill>
                  <a:srgbClr val="003C82"/>
                </a:solidFill>
                <a:latin typeface="Gill Sans Std" panose="020B0502020104020203" pitchFamily="34" charset="0"/>
                <a:ea typeface="+mn-ea"/>
                <a:cs typeface="+mn-cs"/>
              </a:defRPr>
            </a:lvl1pPr>
            <a:lvl2pPr marL="391103" indent="-150424">
              <a:lnSpc>
                <a:spcPts val="1689"/>
              </a:lnSpc>
              <a:spcBef>
                <a:spcPts val="338"/>
              </a:spcBef>
              <a:spcAft>
                <a:spcPts val="338"/>
              </a:spcAft>
              <a:buClr>
                <a:srgbClr val="16B1E6"/>
              </a:buClr>
              <a:buSzPct val="75000"/>
              <a:buFont typeface="Arial" panose="020B0604020202020204" pitchFamily="34" charset="0"/>
              <a:buChar char="•"/>
              <a:defRPr lang="fr-FR" sz="1400" b="0" kern="1200" dirty="0" smtClean="0">
                <a:solidFill>
                  <a:srgbClr val="003C82"/>
                </a:solidFill>
                <a:latin typeface="Gill Sans Std" panose="020B0502020104020203" pitchFamily="34" charset="0"/>
                <a:ea typeface="+mn-ea"/>
                <a:cs typeface="+mn-cs"/>
              </a:defRPr>
            </a:lvl2pPr>
            <a:lvl3pPr marL="601696" indent="-120339">
              <a:lnSpc>
                <a:spcPts val="1689"/>
              </a:lnSpc>
              <a:buClr>
                <a:srgbClr val="66747C"/>
              </a:buClr>
              <a:buSzPct val="100000"/>
              <a:buFont typeface="Arial" pitchFamily="34" charset="0"/>
              <a:buChar char="•"/>
              <a:defRPr lang="fr-FR" sz="1100" b="0" i="0" kern="1200" dirty="0" smtClean="0">
                <a:solidFill>
                  <a:schemeClr val="tx1">
                    <a:lumMod val="65000"/>
                    <a:lumOff val="35000"/>
                  </a:schemeClr>
                </a:solidFill>
                <a:latin typeface="Gill Sans Std" panose="020B0502020104020203" pitchFamily="34" charset="0"/>
                <a:ea typeface="+mn-ea"/>
                <a:cs typeface="+mn-cs"/>
              </a:defRPr>
            </a:lvl3pPr>
            <a:lvl4pPr marL="842374" indent="-120339">
              <a:lnSpc>
                <a:spcPts val="1689"/>
              </a:lnSpc>
              <a:buClr>
                <a:schemeClr val="bg1">
                  <a:lumMod val="50000"/>
                </a:schemeClr>
              </a:buClr>
              <a:buSzPct val="70000"/>
              <a:buFont typeface="Arial" panose="020B0604020202020204" pitchFamily="34" charset="0"/>
              <a:buChar char="•"/>
              <a:defRPr sz="1000">
                <a:solidFill>
                  <a:schemeClr val="tx1">
                    <a:lumMod val="65000"/>
                    <a:lumOff val="35000"/>
                  </a:schemeClr>
                </a:solidFill>
                <a:latin typeface="Gill Sans Std" panose="020B0502020104020203" pitchFamily="34" charset="0"/>
              </a:defRPr>
            </a:lvl4pPr>
            <a:lvl5pPr marL="1083053" indent="-120339">
              <a:lnSpc>
                <a:spcPts val="1689"/>
              </a:lnSpc>
              <a:buClr>
                <a:schemeClr val="bg1">
                  <a:lumMod val="50000"/>
                </a:schemeClr>
              </a:buClr>
              <a:buFont typeface="Arial" pitchFamily="34" charset="0"/>
              <a:buChar char="•"/>
              <a:defRPr sz="900">
                <a:latin typeface="Gill Sans Std" panose="020B0502020104020203" pitchFamily="34" charset="0"/>
              </a:defRPr>
            </a:lvl5pPr>
            <a:lvl6pPr>
              <a:defRPr sz="1000"/>
            </a:lvl6pPr>
            <a:lvl7pPr>
              <a:defRPr sz="1000"/>
            </a:lvl7pPr>
            <a:lvl8pPr>
              <a:defRPr sz="1000"/>
            </a:lvl8pPr>
            <a:lvl9pPr>
              <a:defRPr sz="10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BE" dirty="0"/>
          </a:p>
        </p:txBody>
      </p:sp>
      <p:sp>
        <p:nvSpPr>
          <p:cNvPr id="15" name="Titre 1"/>
          <p:cNvSpPr>
            <a:spLocks noGrp="1"/>
          </p:cNvSpPr>
          <p:nvPr>
            <p:ph type="title"/>
          </p:nvPr>
        </p:nvSpPr>
        <p:spPr>
          <a:xfrm>
            <a:off x="622306" y="332899"/>
            <a:ext cx="8120001" cy="540620"/>
          </a:xfrm>
          <a:noFill/>
        </p:spPr>
        <p:txBody>
          <a:bodyPr>
            <a:noAutofit/>
          </a:bodyPr>
          <a:lstStyle>
            <a:lvl1pPr marL="0" indent="0">
              <a:lnSpc>
                <a:spcPts val="1633"/>
              </a:lnSpc>
              <a:buSzPct val="100000"/>
              <a:buFontTx/>
              <a:buNone/>
              <a:defRPr lang="fr-FR" sz="2300" b="0" kern="1200" baseline="0" dirty="0" smtClean="0">
                <a:solidFill>
                  <a:srgbClr val="00B0F0"/>
                </a:solidFill>
                <a:latin typeface="Gill Sans Std" panose="020B0502020104020203" pitchFamily="34" charset="0"/>
                <a:ea typeface="+mn-ea"/>
                <a:cs typeface="+mn-cs"/>
              </a:defRPr>
            </a:lvl1pPr>
          </a:lstStyle>
          <a:p>
            <a:pPr lvl="0"/>
            <a:r>
              <a:rPr lang="fr-FR" dirty="0"/>
              <a:t>Modifiez le style du titre</a:t>
            </a:r>
          </a:p>
        </p:txBody>
      </p:sp>
      <p:sp>
        <p:nvSpPr>
          <p:cNvPr id="19" name="Espace réservé du texte 31"/>
          <p:cNvSpPr>
            <a:spLocks noGrp="1"/>
          </p:cNvSpPr>
          <p:nvPr>
            <p:ph type="body" sz="quarter" idx="14" hasCustomPrompt="1"/>
          </p:nvPr>
        </p:nvSpPr>
        <p:spPr>
          <a:xfrm>
            <a:off x="52878" y="65535"/>
            <a:ext cx="303731" cy="188877"/>
          </a:xfrm>
          <a:prstGeom prst="rect">
            <a:avLst/>
          </a:prstGeom>
        </p:spPr>
        <p:txBody>
          <a:bodyPr anchor="ctr"/>
          <a:lstStyle>
            <a:lvl1pPr marL="0" indent="0" algn="l">
              <a:buFontTx/>
              <a:buNone/>
              <a:defRPr sz="900">
                <a:solidFill>
                  <a:srgbClr val="00B0F0"/>
                </a:solidFill>
                <a:latin typeface="Gill Sans Std" panose="020B0502020104020203" pitchFamily="34" charset="0"/>
              </a:defRPr>
            </a:lvl1pPr>
            <a:lvl2pPr marL="250313" indent="0">
              <a:buFontTx/>
              <a:buNone/>
              <a:defRPr sz="900">
                <a:solidFill>
                  <a:srgbClr val="A1A7AC"/>
                </a:solidFill>
              </a:defRPr>
            </a:lvl2pPr>
            <a:lvl3pPr marL="500627" indent="0">
              <a:buFontTx/>
              <a:buNone/>
              <a:defRPr sz="900">
                <a:solidFill>
                  <a:srgbClr val="A1A7AC"/>
                </a:solidFill>
              </a:defRPr>
            </a:lvl3pPr>
            <a:lvl4pPr marL="750940" indent="0">
              <a:buFontTx/>
              <a:buNone/>
              <a:defRPr sz="900">
                <a:solidFill>
                  <a:srgbClr val="A1A7AC"/>
                </a:solidFill>
              </a:defRPr>
            </a:lvl4pPr>
            <a:lvl5pPr marL="1001254" indent="0">
              <a:buFontTx/>
              <a:buNone/>
              <a:defRPr sz="900">
                <a:solidFill>
                  <a:srgbClr val="A1A7AC"/>
                </a:solidFill>
              </a:defRPr>
            </a:lvl5pPr>
          </a:lstStyle>
          <a:p>
            <a:pPr lvl="0"/>
            <a:r>
              <a:rPr lang="fr-FR" dirty="0"/>
              <a:t> </a:t>
            </a:r>
          </a:p>
        </p:txBody>
      </p:sp>
      <p:sp>
        <p:nvSpPr>
          <p:cNvPr id="21" name="Espace réservé du contenu 27"/>
          <p:cNvSpPr>
            <a:spLocks noGrp="1"/>
          </p:cNvSpPr>
          <p:nvPr>
            <p:ph sz="quarter" idx="13"/>
          </p:nvPr>
        </p:nvSpPr>
        <p:spPr>
          <a:xfrm>
            <a:off x="358278" y="65299"/>
            <a:ext cx="3190235" cy="190100"/>
          </a:xfrm>
          <a:prstGeom prst="rect">
            <a:avLst/>
          </a:prstGeom>
        </p:spPr>
        <p:txBody>
          <a:bodyPr lIns="0" anchor="ctr"/>
          <a:lstStyle>
            <a:lvl1pPr marL="0" indent="0">
              <a:buFontTx/>
              <a:buNone/>
              <a:defRPr sz="800" b="1" cap="all" baseline="0">
                <a:solidFill>
                  <a:schemeClr val="bg1"/>
                </a:solidFill>
                <a:latin typeface="Gill Sans Std" panose="020B0502020104020203" pitchFamily="34" charset="0"/>
              </a:defRPr>
            </a:lvl1pPr>
            <a:lvl2pPr marL="250313" indent="0">
              <a:buFontTx/>
              <a:buNone/>
              <a:defRPr/>
            </a:lvl2pPr>
            <a:lvl3pPr marL="500627" indent="0">
              <a:buFontTx/>
              <a:buNone/>
              <a:defRPr/>
            </a:lvl3pPr>
            <a:lvl4pPr marL="750940" indent="0">
              <a:buFontTx/>
              <a:buNone/>
              <a:defRPr/>
            </a:lvl4pPr>
            <a:lvl5pPr marL="1001254" indent="0">
              <a:buFontTx/>
              <a:buNone/>
              <a:defRPr/>
            </a:lvl5pPr>
          </a:lstStyle>
          <a:p>
            <a:pPr lvl="0"/>
            <a:r>
              <a:rPr lang="fr-FR" dirty="0"/>
              <a:t>Modifiez les styles du texte du masque</a:t>
            </a:r>
          </a:p>
        </p:txBody>
      </p:sp>
      <p:sp>
        <p:nvSpPr>
          <p:cNvPr id="8" name="Espace réservé du numéro de diapositive 5"/>
          <p:cNvSpPr>
            <a:spLocks noGrp="1"/>
          </p:cNvSpPr>
          <p:nvPr>
            <p:ph type="sldNum" sz="quarter" idx="20"/>
          </p:nvPr>
        </p:nvSpPr>
        <p:spPr>
          <a:xfrm>
            <a:off x="3583" y="944870"/>
            <a:ext cx="353281" cy="263705"/>
          </a:xfrm>
        </p:spPr>
        <p:txBody>
          <a:bodyPr anchor="ctr"/>
          <a:lstStyle>
            <a:lvl1pPr algn="ctr">
              <a:defRPr sz="800">
                <a:solidFill>
                  <a:srgbClr val="00B0F0"/>
                </a:solidFill>
              </a:defRPr>
            </a:lvl1pPr>
          </a:lstStyle>
          <a:p>
            <a:pPr>
              <a:defRPr/>
            </a:pPr>
            <a:fld id="{9E3690BF-0467-4E40-8083-2349BA8C06AE}" type="slidenum">
              <a:rPr lang="fr-FR" altLang="fr-FR" smtClean="0"/>
              <a:pPr>
                <a:defRPr/>
              </a:pPr>
              <a:t>‹N°›</a:t>
            </a:fld>
            <a:endParaRPr lang="fr-FR" altLang="fr-FR"/>
          </a:p>
        </p:txBody>
      </p:sp>
      <p:sp>
        <p:nvSpPr>
          <p:cNvPr id="20" name="Espace réservé du pied de page 4"/>
          <p:cNvSpPr>
            <a:spLocks noGrp="1"/>
          </p:cNvSpPr>
          <p:nvPr>
            <p:ph type="ftr" sz="quarter" idx="3"/>
          </p:nvPr>
        </p:nvSpPr>
        <p:spPr>
          <a:xfrm>
            <a:off x="4352404" y="52391"/>
            <a:ext cx="4029512" cy="167545"/>
          </a:xfrm>
          <a:prstGeom prst="rect">
            <a:avLst/>
          </a:prstGeom>
        </p:spPr>
        <p:txBody>
          <a:bodyPr lIns="78364" tIns="39182" rIns="78364" bIns="39182"/>
          <a:lstStyle>
            <a:lvl1pPr algn="r">
              <a:defRPr lang="fr-FR" sz="800">
                <a:solidFill>
                  <a:srgbClr val="00B0F0"/>
                </a:solidFill>
              </a:defRPr>
            </a:lvl1pPr>
          </a:lstStyle>
          <a:p>
            <a:endParaRPr dirty="0"/>
          </a:p>
        </p:txBody>
      </p:sp>
      <p:pic>
        <p:nvPicPr>
          <p:cNvPr id="22" name="Imag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37780" y="4678398"/>
            <a:ext cx="993219" cy="426028"/>
          </a:xfrm>
          <a:prstGeom prst="rect">
            <a:avLst/>
          </a:prstGeom>
        </p:spPr>
      </p:pic>
      <p:sp>
        <p:nvSpPr>
          <p:cNvPr id="23" name="Espace réservé de la date 3"/>
          <p:cNvSpPr>
            <a:spLocks noGrp="1"/>
          </p:cNvSpPr>
          <p:nvPr>
            <p:ph type="dt" sz="half" idx="2"/>
          </p:nvPr>
        </p:nvSpPr>
        <p:spPr>
          <a:xfrm>
            <a:off x="8381917" y="55578"/>
            <a:ext cx="673663" cy="164358"/>
          </a:xfrm>
          <a:prstGeom prst="rect">
            <a:avLst/>
          </a:prstGeom>
        </p:spPr>
        <p:txBody>
          <a:bodyPr lIns="78364" tIns="39182" rIns="78364" bIns="39182"/>
          <a:lstStyle>
            <a:lvl1pPr algn="ctr">
              <a:defRPr sz="800">
                <a:solidFill>
                  <a:srgbClr val="00B0F0"/>
                </a:solidFill>
              </a:defRPr>
            </a:lvl1pPr>
          </a:lstStyle>
          <a:p>
            <a:pPr>
              <a:defRPr/>
            </a:pPr>
            <a:fld id="{EB9354F8-CCF7-44C6-B1DE-662918AAED07}" type="datetime1">
              <a:rPr lang="fr-FR" smtClean="0"/>
              <a:pPr>
                <a:defRPr/>
              </a:pPr>
              <a:t>03/07/2018</a:t>
            </a:fld>
            <a:endParaRPr lang="fr-FR" dirty="0"/>
          </a:p>
        </p:txBody>
      </p:sp>
    </p:spTree>
    <p:extLst>
      <p:ext uri="{BB962C8B-B14F-4D97-AF65-F5344CB8AC3E}">
        <p14:creationId xmlns:p14="http://schemas.microsoft.com/office/powerpoint/2010/main" val="87537442"/>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17.xml"/><Relationship Id="rId7" Type="http://schemas.openxmlformats.org/officeDocument/2006/relationships/vmlDrawing" Target="../drawings/vmlDrawing2.v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theme" Target="../theme/theme2.xml"/><Relationship Id="rId11" Type="http://schemas.openxmlformats.org/officeDocument/2006/relationships/image" Target="../media/image6.png"/><Relationship Id="rId5" Type="http://schemas.openxmlformats.org/officeDocument/2006/relationships/slideLayout" Target="../slideLayouts/slideLayout19.xml"/><Relationship Id="rId10" Type="http://schemas.openxmlformats.org/officeDocument/2006/relationships/image" Target="../media/image5.emf"/><Relationship Id="rId4" Type="http://schemas.openxmlformats.org/officeDocument/2006/relationships/slideLayout" Target="../slideLayouts/slideLayout18.xml"/><Relationship Id="rId9" Type="http://schemas.openxmlformats.org/officeDocument/2006/relationships/oleObject" Target="../embeddings/oleObject2.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
        <p:cNvGrpSpPr/>
        <p:nvPr/>
      </p:nvGrpSpPr>
      <p:grpSpPr>
        <a:xfrm>
          <a:off x="0" y="0"/>
          <a:ext cx="0" cy="0"/>
          <a:chOff x="0" y="0"/>
          <a:chExt cx="0" cy="0"/>
        </a:xfrm>
      </p:grpSpPr>
      <p:cxnSp>
        <p:nvCxnSpPr>
          <p:cNvPr id="15" name="Shape 23"/>
          <p:cNvCxnSpPr/>
          <p:nvPr/>
        </p:nvCxnSpPr>
        <p:spPr>
          <a:xfrm>
            <a:off x="2418600" y="-7925"/>
            <a:ext cx="0" cy="4883931"/>
          </a:xfrm>
          <a:prstGeom prst="straightConnector1">
            <a:avLst/>
          </a:prstGeom>
          <a:noFill/>
          <a:ln w="6350" cap="flat" cmpd="sng">
            <a:solidFill>
              <a:srgbClr val="999FA9"/>
            </a:solidFill>
            <a:prstDash val="solid"/>
            <a:round/>
            <a:headEnd type="none" w="lg" len="lg"/>
            <a:tailEnd type="none" w="lg" len="lg"/>
          </a:ln>
        </p:spPr>
      </p:cxnSp>
      <p:sp>
        <p:nvSpPr>
          <p:cNvPr id="10" name="Espace réservé du titre 9"/>
          <p:cNvSpPr>
            <a:spLocks noGrp="1"/>
          </p:cNvSpPr>
          <p:nvPr>
            <p:ph type="title"/>
          </p:nvPr>
        </p:nvSpPr>
        <p:spPr>
          <a:xfrm>
            <a:off x="143508" y="446968"/>
            <a:ext cx="2052228" cy="1888222"/>
          </a:xfrm>
          <a:prstGeom prst="rect">
            <a:avLst/>
          </a:prstGeom>
        </p:spPr>
        <p:txBody>
          <a:bodyPr vert="horz" lIns="0" tIns="45720" rIns="0" bIns="45720" rtlCol="0" anchor="t" anchorCtr="0">
            <a:normAutofit/>
          </a:bodyPr>
          <a:lstStyle/>
          <a:p>
            <a:r>
              <a:rPr lang="fr-FR" dirty="0"/>
              <a:t>Modifiez le style du titre</a:t>
            </a:r>
          </a:p>
        </p:txBody>
      </p:sp>
      <p:sp>
        <p:nvSpPr>
          <p:cNvPr id="12" name="Shape 24"/>
          <p:cNvSpPr/>
          <p:nvPr/>
        </p:nvSpPr>
        <p:spPr>
          <a:xfrm>
            <a:off x="2323500" y="509342"/>
            <a:ext cx="190200" cy="190200"/>
          </a:xfrm>
          <a:prstGeom prst="ellipse">
            <a:avLst/>
          </a:prstGeom>
          <a:solidFill>
            <a:schemeClr val="accent1"/>
          </a:solidFill>
          <a:ln w="28575" cap="flat" cmpd="sng">
            <a:solidFill>
              <a:schemeClr val="bg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3" name="Espace réservé du texte 12"/>
          <p:cNvSpPr>
            <a:spLocks noGrp="1"/>
          </p:cNvSpPr>
          <p:nvPr>
            <p:ph type="body" idx="1"/>
          </p:nvPr>
        </p:nvSpPr>
        <p:spPr>
          <a:xfrm>
            <a:off x="2627784" y="447514"/>
            <a:ext cx="6336704" cy="3793475"/>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p:txBody>
      </p:sp>
      <p:sp>
        <p:nvSpPr>
          <p:cNvPr id="18" name="Oval 13"/>
          <p:cNvSpPr txBox="1">
            <a:spLocks noChangeAspect="1" noChangeArrowheads="1"/>
          </p:cNvSpPr>
          <p:nvPr/>
        </p:nvSpPr>
        <p:spPr bwMode="auto">
          <a:xfrm>
            <a:off x="71500" y="4946002"/>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dirty="0">
              <a:solidFill>
                <a:schemeClr val="accent1"/>
              </a:solidFill>
            </a:endParaRPr>
          </a:p>
        </p:txBody>
      </p:sp>
      <p:pic>
        <p:nvPicPr>
          <p:cNvPr id="19" name="Image 18"/>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7668344" y="4938472"/>
            <a:ext cx="1278143" cy="153558"/>
          </a:xfrm>
          <a:prstGeom prst="rect">
            <a:avLst/>
          </a:prstGeom>
        </p:spPr>
      </p:pic>
      <p:cxnSp>
        <p:nvCxnSpPr>
          <p:cNvPr id="22" name="Connecteur droit 21"/>
          <p:cNvCxnSpPr/>
          <p:nvPr/>
        </p:nvCxnSpPr>
        <p:spPr>
          <a:xfrm>
            <a:off x="0" y="4876006"/>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cSld>
  <p:clrMap bg1="lt1" tx1="dk1" bg2="dk2" tx2="lt2" accent1="accent1" accent2="accent2" accent3="accent3" accent4="accent4" accent5="accent5" accent6="accent6" hlink="hlink" folHlink="folHlink"/>
  <p:sldLayoutIdLst>
    <p:sldLayoutId id="2147483681" r:id="rId1"/>
    <p:sldLayoutId id="2147483695" r:id="rId2"/>
    <p:sldLayoutId id="2147483698" r:id="rId3"/>
    <p:sldLayoutId id="2147483682" r:id="rId4"/>
    <p:sldLayoutId id="2147483660" r:id="rId5"/>
    <p:sldLayoutId id="2147483677" r:id="rId6"/>
    <p:sldLayoutId id="2147483679" r:id="rId7"/>
    <p:sldLayoutId id="2147483678" r:id="rId8"/>
    <p:sldLayoutId id="2147483649" r:id="rId9"/>
    <p:sldLayoutId id="2147483683" r:id="rId10"/>
    <p:sldLayoutId id="2147483680" r:id="rId11"/>
    <p:sldLayoutId id="2147483667" r:id="rId12"/>
    <p:sldLayoutId id="2147483684" r:id="rId13"/>
    <p:sldLayoutId id="2147483706" r:id="rId14"/>
  </p:sldLayoutIdLst>
  <p:hf sldNum="0" hdr="0" ftr="0" dt="0"/>
  <p:txStyles>
    <p:titleStyle>
      <a:defPPr marR="0" lvl="0" algn="l" rtl="0">
        <a:lnSpc>
          <a:spcPct val="100000"/>
        </a:lnSpc>
        <a:spcBef>
          <a:spcPts val="0"/>
        </a:spcBef>
        <a:spcAft>
          <a:spcPts val="0"/>
        </a:spcAft>
      </a:defPPr>
      <a:lvl1pPr marR="0" lvl="0" algn="r" rtl="0" eaLnBrk="1" hangingPunct="1">
        <a:lnSpc>
          <a:spcPct val="9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p:titleStyle>
    <p:body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chemeClr val="accent6"/>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chemeClr val="accent4"/>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8"/>
            </p:custDataLst>
            <p:extLst>
              <p:ext uri="{D42A27DB-BD31-4B8C-83A1-F6EECF244321}">
                <p14:modId xmlns:p14="http://schemas.microsoft.com/office/powerpoint/2010/main" val="534412471"/>
              </p:ext>
            </p:extLst>
          </p:nvPr>
        </p:nvGraphicFramePr>
        <p:xfrm>
          <a:off x="1466" y="1193"/>
          <a:ext cx="1465" cy="1190"/>
        </p:xfrm>
        <a:graphic>
          <a:graphicData uri="http://schemas.openxmlformats.org/presentationml/2006/ole">
            <mc:AlternateContent xmlns:mc="http://schemas.openxmlformats.org/markup-compatibility/2006">
              <mc:Choice xmlns:v="urn:schemas-microsoft-com:vml" Requires="v">
                <p:oleObj spid="_x0000_s1148" name="think-cell Slide" r:id="rId9" imgW="360" imgH="360" progId="TCLayout.ActiveDocument.1">
                  <p:embed/>
                </p:oleObj>
              </mc:Choice>
              <mc:Fallback>
                <p:oleObj name="think-cell Slide" r:id="rId9" imgW="360" imgH="360" progId="TCLayout.ActiveDocument.1">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466" y="1193"/>
                        <a:ext cx="1465" cy="119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5" name="Image 102"/>
          <p:cNvPicPr>
            <a:picLocks noChangeAspect="1" noChangeArrowheads="1"/>
          </p:cNvPicPr>
          <p:nvPr/>
        </p:nvPicPr>
        <p:blipFill rotWithShape="1">
          <a:blip r:embed="rId11" cstate="email">
            <a:extLst>
              <a:ext uri="{28A0092B-C50C-407E-A947-70E740481C1C}">
                <a14:useLocalDpi xmlns:a14="http://schemas.microsoft.com/office/drawing/2010/main" val="0"/>
              </a:ext>
            </a:extLst>
          </a:blip>
          <a:srcRect/>
          <a:stretch/>
        </p:blipFill>
        <p:spPr bwMode="auto">
          <a:xfrm>
            <a:off x="8521893" y="160505"/>
            <a:ext cx="511634" cy="360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ext Placeholder 2"/>
          <p:cNvSpPr>
            <a:spLocks noGrp="1"/>
          </p:cNvSpPr>
          <p:nvPr>
            <p:ph type="body" idx="1"/>
          </p:nvPr>
        </p:nvSpPr>
        <p:spPr bwMode="auto">
          <a:xfrm>
            <a:off x="422032" y="1131093"/>
            <a:ext cx="8301404" cy="344328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fr-FR" dirty="0"/>
              <a:t>Click to </a:t>
            </a:r>
            <a:r>
              <a:rPr lang="fr-FR" dirty="0" err="1"/>
              <a:t>edit</a:t>
            </a:r>
            <a:r>
              <a:rPr lang="fr-FR" dirty="0"/>
              <a:t> Master </a:t>
            </a:r>
            <a:r>
              <a:rPr lang="fr-FR" dirty="0" err="1"/>
              <a:t>text</a:t>
            </a:r>
            <a:r>
              <a:rPr lang="fr-FR" dirty="0"/>
              <a:t> styles</a:t>
            </a:r>
          </a:p>
          <a:p>
            <a:pPr lvl="1"/>
            <a:r>
              <a:rPr lang="fr-FR" dirty="0"/>
              <a:t>Second </a:t>
            </a:r>
            <a:r>
              <a:rPr lang="fr-FR" dirty="0" err="1"/>
              <a:t>level</a:t>
            </a:r>
            <a:endParaRPr lang="fr-FR" dirty="0"/>
          </a:p>
          <a:p>
            <a:pPr lvl="2"/>
            <a:r>
              <a:rPr lang="fr-FR" dirty="0" err="1"/>
              <a:t>Third</a:t>
            </a:r>
            <a:r>
              <a:rPr lang="fr-FR" dirty="0"/>
              <a:t> </a:t>
            </a:r>
            <a:r>
              <a:rPr lang="fr-FR" dirty="0" err="1"/>
              <a:t>level</a:t>
            </a:r>
            <a:endParaRPr lang="fr-FR" dirty="0"/>
          </a:p>
          <a:p>
            <a:pPr lvl="3"/>
            <a:r>
              <a:rPr lang="fr-FR" dirty="0" err="1"/>
              <a:t>Fourth</a:t>
            </a:r>
            <a:r>
              <a:rPr lang="fr-FR" dirty="0"/>
              <a:t> </a:t>
            </a:r>
            <a:r>
              <a:rPr lang="fr-FR" dirty="0" err="1"/>
              <a:t>level</a:t>
            </a:r>
            <a:endParaRPr lang="fr-FR" dirty="0"/>
          </a:p>
          <a:p>
            <a:pPr lvl="4"/>
            <a:r>
              <a:rPr lang="fr-FR" dirty="0" err="1"/>
              <a:t>Fifth</a:t>
            </a:r>
            <a:r>
              <a:rPr lang="fr-FR" dirty="0"/>
              <a:t> </a:t>
            </a:r>
            <a:r>
              <a:rPr lang="fr-FR" dirty="0" err="1"/>
              <a:t>level</a:t>
            </a:r>
            <a:endParaRPr lang="fr-FR" dirty="0"/>
          </a:p>
        </p:txBody>
      </p:sp>
      <p:sp>
        <p:nvSpPr>
          <p:cNvPr id="11" name="Line 412"/>
          <p:cNvSpPr>
            <a:spLocks noChangeShapeType="1"/>
          </p:cNvSpPr>
          <p:nvPr/>
        </p:nvSpPr>
        <p:spPr bwMode="auto">
          <a:xfrm>
            <a:off x="0" y="736997"/>
            <a:ext cx="9144000" cy="0"/>
          </a:xfrm>
          <a:prstGeom prst="line">
            <a:avLst/>
          </a:prstGeom>
          <a:noFill/>
          <a:ln w="9525">
            <a:solidFill>
              <a:schemeClr val="accent4"/>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7925" tIns="38963" rIns="77925" bIns="38963"/>
          <a:lstStyle/>
          <a:p>
            <a:pPr fontAlgn="base">
              <a:spcBef>
                <a:spcPct val="0"/>
              </a:spcBef>
              <a:spcAft>
                <a:spcPct val="0"/>
              </a:spcAft>
            </a:pPr>
            <a:endParaRPr lang="fr-FR" sz="1800" kern="1200" dirty="0">
              <a:latin typeface="Verdana"/>
              <a:ea typeface="Verdana"/>
              <a:cs typeface="Verdana"/>
              <a:sym typeface="Verdana"/>
            </a:endParaRPr>
          </a:p>
        </p:txBody>
      </p:sp>
      <p:sp>
        <p:nvSpPr>
          <p:cNvPr id="1026" name="Title Placeholder 1"/>
          <p:cNvSpPr>
            <a:spLocks noGrp="1"/>
          </p:cNvSpPr>
          <p:nvPr>
            <p:ph type="title"/>
          </p:nvPr>
        </p:nvSpPr>
        <p:spPr bwMode="auto">
          <a:xfrm>
            <a:off x="422032" y="113110"/>
            <a:ext cx="8301404" cy="623888"/>
          </a:xfrm>
          <a:prstGeom prst="rect">
            <a:avLst/>
          </a:prstGeom>
          <a:noFill/>
          <a:ln w="9525">
            <a:noFill/>
            <a:miter lim="800000"/>
            <a:headEnd/>
            <a:tailEnd/>
          </a:ln>
        </p:spPr>
        <p:txBody>
          <a:bodyPr vert="horz" wrap="square" lIns="0" tIns="0" rIns="0" bIns="30679" numCol="1" anchor="ctr" anchorCtr="0" compatLnSpc="1">
            <a:prstTxWarp prst="textNoShape">
              <a:avLst/>
            </a:prstTxWarp>
          </a:bodyPr>
          <a:lstStyle/>
          <a:p>
            <a:pPr lvl="0"/>
            <a:r>
              <a:rPr lang="fr-FR" dirty="0"/>
              <a:t>Click to </a:t>
            </a:r>
            <a:r>
              <a:rPr lang="fr-FR" dirty="0" err="1"/>
              <a:t>edit</a:t>
            </a:r>
            <a:r>
              <a:rPr lang="fr-FR" dirty="0"/>
              <a:t> Master </a:t>
            </a:r>
            <a:r>
              <a:rPr lang="fr-FR" dirty="0" err="1"/>
              <a:t>title</a:t>
            </a:r>
            <a:r>
              <a:rPr lang="fr-FR" dirty="0"/>
              <a:t> style</a:t>
            </a:r>
          </a:p>
        </p:txBody>
      </p:sp>
      <p:sp>
        <p:nvSpPr>
          <p:cNvPr id="3" name="Slide Number Placeholder 2"/>
          <p:cNvSpPr>
            <a:spLocks noGrp="1"/>
          </p:cNvSpPr>
          <p:nvPr>
            <p:ph type="sldNum" sz="quarter" idx="4"/>
          </p:nvPr>
        </p:nvSpPr>
        <p:spPr>
          <a:xfrm>
            <a:off x="6457950" y="4767263"/>
            <a:ext cx="2057400" cy="273844"/>
          </a:xfrm>
          <a:prstGeom prst="rect">
            <a:avLst/>
          </a:prstGeom>
        </p:spPr>
        <p:txBody>
          <a:bodyPr vert="horz" lIns="77925" tIns="38963" rIns="77925" bIns="38963" rtlCol="0" anchor="ctr"/>
          <a:lstStyle>
            <a:lvl1pPr algn="r">
              <a:defRPr sz="1000">
                <a:solidFill>
                  <a:schemeClr val="tx1">
                    <a:tint val="75000"/>
                  </a:schemeClr>
                </a:solidFill>
              </a:defRPr>
            </a:lvl1pPr>
          </a:lstStyle>
          <a:p>
            <a:pPr fontAlgn="base">
              <a:spcBef>
                <a:spcPct val="0"/>
              </a:spcBef>
              <a:spcAft>
                <a:spcPct val="0"/>
              </a:spcAft>
            </a:pPr>
            <a:fld id="{6F5EA689-D021-40B1-AF03-4829A4725278}" type="slidenum">
              <a:rPr lang="fr-FR" kern="1200" smtClean="0">
                <a:solidFill>
                  <a:srgbClr val="000000">
                    <a:tint val="75000"/>
                  </a:srgbClr>
                </a:solidFill>
                <a:latin typeface="Arial" charset="0"/>
                <a:ea typeface="+mn-ea"/>
              </a:rPr>
              <a:pPr fontAlgn="base">
                <a:spcBef>
                  <a:spcPct val="0"/>
                </a:spcBef>
                <a:spcAft>
                  <a:spcPct val="0"/>
                </a:spcAft>
              </a:pPr>
              <a:t>‹N°›</a:t>
            </a:fld>
            <a:endParaRPr lang="fr-FR" kern="1200">
              <a:solidFill>
                <a:srgbClr val="000000">
                  <a:tint val="75000"/>
                </a:srgbClr>
              </a:solidFill>
              <a:latin typeface="Arial" charset="0"/>
              <a:ea typeface="+mn-ea"/>
            </a:endParaRPr>
          </a:p>
        </p:txBody>
      </p:sp>
    </p:spTree>
    <p:extLst>
      <p:ext uri="{BB962C8B-B14F-4D97-AF65-F5344CB8AC3E}">
        <p14:creationId xmlns:p14="http://schemas.microsoft.com/office/powerpoint/2010/main" val="2445211183"/>
      </p:ext>
    </p:extLst>
  </p:cSld>
  <p:clrMap bg1="lt1" tx1="dk1" bg2="lt2" tx2="dk2" accent1="accent1" accent2="accent2" accent3="accent3" accent4="accent4" accent5="accent5" accent6="accent6" hlink="hlink" folHlink="folHlink"/>
  <p:sldLayoutIdLst>
    <p:sldLayoutId id="2147483700" r:id="rId1"/>
    <p:sldLayoutId id="2147483702" r:id="rId2"/>
    <p:sldLayoutId id="2147483703" r:id="rId3"/>
    <p:sldLayoutId id="2147483704" r:id="rId4"/>
    <p:sldLayoutId id="2147483705" r:id="rId5"/>
  </p:sldLayoutIdLst>
  <p:hf hdr="0" ftr="0" dt="0"/>
  <p:txStyles>
    <p:titleStyle>
      <a:lvl1pPr algn="l" rtl="0" eaLnBrk="1" fontAlgn="base" hangingPunct="1">
        <a:spcBef>
          <a:spcPct val="0"/>
        </a:spcBef>
        <a:spcAft>
          <a:spcPct val="0"/>
        </a:spcAft>
        <a:defRPr sz="1700" b="1" kern="1200">
          <a:solidFill>
            <a:schemeClr val="tx2"/>
          </a:solidFill>
          <a:latin typeface="+mj-lt"/>
          <a:ea typeface="Verdana"/>
          <a:cs typeface="Verdana"/>
        </a:defRPr>
      </a:lvl1pPr>
      <a:lvl2pPr algn="l" rtl="0" eaLnBrk="1" fontAlgn="base" hangingPunct="1">
        <a:spcBef>
          <a:spcPct val="0"/>
        </a:spcBef>
        <a:spcAft>
          <a:spcPct val="0"/>
        </a:spcAft>
        <a:defRPr sz="2000" b="1">
          <a:solidFill>
            <a:schemeClr val="tx2"/>
          </a:solidFill>
          <a:latin typeface="Arial" charset="0"/>
        </a:defRPr>
      </a:lvl2pPr>
      <a:lvl3pPr algn="l" rtl="0" eaLnBrk="1" fontAlgn="base" hangingPunct="1">
        <a:spcBef>
          <a:spcPct val="0"/>
        </a:spcBef>
        <a:spcAft>
          <a:spcPct val="0"/>
        </a:spcAft>
        <a:defRPr sz="2000" b="1">
          <a:solidFill>
            <a:schemeClr val="tx2"/>
          </a:solidFill>
          <a:latin typeface="Arial" charset="0"/>
        </a:defRPr>
      </a:lvl3pPr>
      <a:lvl4pPr algn="l" rtl="0" eaLnBrk="1" fontAlgn="base" hangingPunct="1">
        <a:spcBef>
          <a:spcPct val="0"/>
        </a:spcBef>
        <a:spcAft>
          <a:spcPct val="0"/>
        </a:spcAft>
        <a:defRPr sz="2000" b="1">
          <a:solidFill>
            <a:schemeClr val="tx2"/>
          </a:solidFill>
          <a:latin typeface="Arial" charset="0"/>
        </a:defRPr>
      </a:lvl4pPr>
      <a:lvl5pPr algn="l" rtl="0" eaLnBrk="1" fontAlgn="base" hangingPunct="1">
        <a:spcBef>
          <a:spcPct val="0"/>
        </a:spcBef>
        <a:spcAft>
          <a:spcPct val="0"/>
        </a:spcAft>
        <a:defRPr sz="2000" b="1">
          <a:solidFill>
            <a:schemeClr val="tx2"/>
          </a:solidFill>
          <a:latin typeface="Arial" charset="0"/>
        </a:defRPr>
      </a:lvl5pPr>
      <a:lvl6pPr marL="389626" algn="l" rtl="0" eaLnBrk="1" fontAlgn="base" hangingPunct="1">
        <a:spcBef>
          <a:spcPct val="0"/>
        </a:spcBef>
        <a:spcAft>
          <a:spcPct val="0"/>
        </a:spcAft>
        <a:defRPr sz="2000" b="1">
          <a:solidFill>
            <a:schemeClr val="tx2"/>
          </a:solidFill>
          <a:latin typeface="Arial" charset="0"/>
        </a:defRPr>
      </a:lvl6pPr>
      <a:lvl7pPr marL="779252" algn="l" rtl="0" eaLnBrk="1" fontAlgn="base" hangingPunct="1">
        <a:spcBef>
          <a:spcPct val="0"/>
        </a:spcBef>
        <a:spcAft>
          <a:spcPct val="0"/>
        </a:spcAft>
        <a:defRPr sz="2000" b="1">
          <a:solidFill>
            <a:schemeClr val="tx2"/>
          </a:solidFill>
          <a:latin typeface="Arial" charset="0"/>
        </a:defRPr>
      </a:lvl7pPr>
      <a:lvl8pPr marL="1168878" algn="l" rtl="0" eaLnBrk="1" fontAlgn="base" hangingPunct="1">
        <a:spcBef>
          <a:spcPct val="0"/>
        </a:spcBef>
        <a:spcAft>
          <a:spcPct val="0"/>
        </a:spcAft>
        <a:defRPr sz="2000" b="1">
          <a:solidFill>
            <a:schemeClr val="tx2"/>
          </a:solidFill>
          <a:latin typeface="Arial" charset="0"/>
        </a:defRPr>
      </a:lvl8pPr>
      <a:lvl9pPr marL="1558503" algn="l" rtl="0" eaLnBrk="1" fontAlgn="base" hangingPunct="1">
        <a:spcBef>
          <a:spcPct val="0"/>
        </a:spcBef>
        <a:spcAft>
          <a:spcPct val="0"/>
        </a:spcAft>
        <a:defRPr sz="2000" b="1">
          <a:solidFill>
            <a:schemeClr val="tx2"/>
          </a:solidFill>
          <a:latin typeface="Arial" charset="0"/>
        </a:defRPr>
      </a:lvl9pPr>
    </p:titleStyle>
    <p:bodyStyle>
      <a:lvl1pPr marL="0" indent="0" algn="l" rtl="0" eaLnBrk="1" fontAlgn="base" hangingPunct="1">
        <a:spcBef>
          <a:spcPct val="20000"/>
        </a:spcBef>
        <a:spcAft>
          <a:spcPct val="0"/>
        </a:spcAft>
        <a:buClr>
          <a:schemeClr val="tx2"/>
        </a:buClr>
        <a:defRPr sz="1200" b="1" kern="1200">
          <a:solidFill>
            <a:schemeClr val="tx2"/>
          </a:solidFill>
          <a:latin typeface="+mn-lt"/>
          <a:ea typeface="Verdana"/>
          <a:cs typeface="Verdana"/>
        </a:defRPr>
      </a:lvl1pPr>
      <a:lvl2pPr marL="389626" indent="-194813" algn="l" rtl="0" eaLnBrk="1" fontAlgn="base" hangingPunct="1">
        <a:spcBef>
          <a:spcPct val="20000"/>
        </a:spcBef>
        <a:spcAft>
          <a:spcPct val="0"/>
        </a:spcAft>
        <a:buClr>
          <a:schemeClr val="tx2"/>
        </a:buClr>
        <a:buSzPct val="80000"/>
        <a:buFont typeface="Wingdings" pitchFamily="2" charset="2"/>
        <a:buChar char=""/>
        <a:defRPr sz="1200" kern="1200">
          <a:solidFill>
            <a:schemeClr val="tx1"/>
          </a:solidFill>
          <a:latin typeface="+mn-lt"/>
          <a:ea typeface="Verdana"/>
          <a:cs typeface="Verdana"/>
        </a:defRPr>
      </a:lvl2pPr>
      <a:lvl3pPr marL="779252" indent="-194813" algn="l" rtl="0" eaLnBrk="1" fontAlgn="base" hangingPunct="1">
        <a:spcBef>
          <a:spcPct val="20000"/>
        </a:spcBef>
        <a:spcAft>
          <a:spcPct val="0"/>
        </a:spcAft>
        <a:buClr>
          <a:srgbClr val="F47920"/>
        </a:buClr>
        <a:buFont typeface="Verdana" pitchFamily="34" charset="0"/>
        <a:buChar char="&gt;"/>
        <a:defRPr sz="1200" kern="1200">
          <a:solidFill>
            <a:schemeClr val="tx1"/>
          </a:solidFill>
          <a:latin typeface="+mn-lt"/>
          <a:ea typeface="Verdana"/>
          <a:cs typeface="Verdana"/>
        </a:defRPr>
      </a:lvl3pPr>
      <a:lvl4pPr marL="1172937" indent="-197519" algn="l" rtl="0" eaLnBrk="1" fontAlgn="base" hangingPunct="1">
        <a:spcBef>
          <a:spcPct val="20000"/>
        </a:spcBef>
        <a:spcAft>
          <a:spcPct val="0"/>
        </a:spcAft>
        <a:buClr>
          <a:srgbClr val="A778AE"/>
        </a:buClr>
        <a:buSzPct val="90000"/>
        <a:buFont typeface="Verdana" pitchFamily="34" charset="0"/>
        <a:buChar char="•"/>
        <a:defRPr sz="1200" kern="1200">
          <a:solidFill>
            <a:schemeClr val="tx1"/>
          </a:solidFill>
          <a:latin typeface="+mn-lt"/>
          <a:ea typeface="Verdana"/>
          <a:cs typeface="Verdana"/>
        </a:defRPr>
      </a:lvl4pPr>
      <a:lvl5pPr marL="1754670" indent="-196166" algn="l" rtl="0" eaLnBrk="1" fontAlgn="base" hangingPunct="1">
        <a:spcBef>
          <a:spcPct val="20000"/>
        </a:spcBef>
        <a:spcAft>
          <a:spcPct val="0"/>
        </a:spcAft>
        <a:buClr>
          <a:srgbClr val="BDCF41"/>
        </a:buClr>
        <a:buSzPct val="80000"/>
        <a:buFont typeface="Courier New" pitchFamily="49" charset="0"/>
        <a:buChar char="o"/>
        <a:defRPr sz="1200" kern="1200">
          <a:solidFill>
            <a:schemeClr val="tx1"/>
          </a:solidFill>
          <a:latin typeface="+mn-lt"/>
          <a:ea typeface="Verdana"/>
          <a:cs typeface="Verdana"/>
        </a:defRPr>
      </a:lvl5pPr>
      <a:lvl6pPr marL="2142942"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6pPr>
      <a:lvl7pPr marL="2532568"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7pPr>
      <a:lvl8pPr marL="2922194"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8pPr>
      <a:lvl9pPr marL="331182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9pPr>
    </p:bodyStyle>
    <p:otherStyle>
      <a:defPPr>
        <a:defRPr lang="en-US"/>
      </a:defPPr>
      <a:lvl1pPr marL="0" algn="l" defTabSz="779252" rtl="0" eaLnBrk="1" latinLnBrk="0" hangingPunct="1">
        <a:defRPr sz="1500" kern="1200">
          <a:solidFill>
            <a:schemeClr val="tx1"/>
          </a:solidFill>
          <a:latin typeface="+mn-lt"/>
          <a:ea typeface="+mn-ea"/>
          <a:cs typeface="+mn-cs"/>
        </a:defRPr>
      </a:lvl1pPr>
      <a:lvl2pPr marL="389626" algn="l" defTabSz="779252" rtl="0" eaLnBrk="1" latinLnBrk="0" hangingPunct="1">
        <a:defRPr sz="1500" kern="1200">
          <a:solidFill>
            <a:schemeClr val="tx1"/>
          </a:solidFill>
          <a:latin typeface="+mn-lt"/>
          <a:ea typeface="+mn-ea"/>
          <a:cs typeface="+mn-cs"/>
        </a:defRPr>
      </a:lvl2pPr>
      <a:lvl3pPr marL="779252" algn="l" defTabSz="779252" rtl="0" eaLnBrk="1" latinLnBrk="0" hangingPunct="1">
        <a:defRPr sz="1500" kern="1200">
          <a:solidFill>
            <a:schemeClr val="tx1"/>
          </a:solidFill>
          <a:latin typeface="+mn-lt"/>
          <a:ea typeface="+mn-ea"/>
          <a:cs typeface="+mn-cs"/>
        </a:defRPr>
      </a:lvl3pPr>
      <a:lvl4pPr marL="1168878" algn="l" defTabSz="779252" rtl="0" eaLnBrk="1" latinLnBrk="0" hangingPunct="1">
        <a:defRPr sz="1500" kern="1200">
          <a:solidFill>
            <a:schemeClr val="tx1"/>
          </a:solidFill>
          <a:latin typeface="+mn-lt"/>
          <a:ea typeface="+mn-ea"/>
          <a:cs typeface="+mn-cs"/>
        </a:defRPr>
      </a:lvl4pPr>
      <a:lvl5pPr marL="1558503" algn="l" defTabSz="779252" rtl="0" eaLnBrk="1" latinLnBrk="0" hangingPunct="1">
        <a:defRPr sz="1500" kern="1200">
          <a:solidFill>
            <a:schemeClr val="tx1"/>
          </a:solidFill>
          <a:latin typeface="+mn-lt"/>
          <a:ea typeface="+mn-ea"/>
          <a:cs typeface="+mn-cs"/>
        </a:defRPr>
      </a:lvl5pPr>
      <a:lvl6pPr marL="1948129" algn="l" defTabSz="779252" rtl="0" eaLnBrk="1" latinLnBrk="0" hangingPunct="1">
        <a:defRPr sz="1500" kern="1200">
          <a:solidFill>
            <a:schemeClr val="tx1"/>
          </a:solidFill>
          <a:latin typeface="+mn-lt"/>
          <a:ea typeface="+mn-ea"/>
          <a:cs typeface="+mn-cs"/>
        </a:defRPr>
      </a:lvl6pPr>
      <a:lvl7pPr marL="2337755" algn="l" defTabSz="779252" rtl="0" eaLnBrk="1" latinLnBrk="0" hangingPunct="1">
        <a:defRPr sz="1500" kern="1200">
          <a:solidFill>
            <a:schemeClr val="tx1"/>
          </a:solidFill>
          <a:latin typeface="+mn-lt"/>
          <a:ea typeface="+mn-ea"/>
          <a:cs typeface="+mn-cs"/>
        </a:defRPr>
      </a:lvl7pPr>
      <a:lvl8pPr marL="2727381" algn="l" defTabSz="779252" rtl="0" eaLnBrk="1" latinLnBrk="0" hangingPunct="1">
        <a:defRPr sz="1500" kern="1200">
          <a:solidFill>
            <a:schemeClr val="tx1"/>
          </a:solidFill>
          <a:latin typeface="+mn-lt"/>
          <a:ea typeface="+mn-ea"/>
          <a:cs typeface="+mn-cs"/>
        </a:defRPr>
      </a:lvl8pPr>
      <a:lvl9pPr marL="3117007" algn="l" defTabSz="779252" rtl="0" eaLnBrk="1" latinLnBrk="0" hangingPunct="1">
        <a:defRPr sz="1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5.xml"/><Relationship Id="rId5" Type="http://schemas.openxmlformats.org/officeDocument/2006/relationships/image" Target="../media/image25.png"/><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5.xml"/><Relationship Id="rId4" Type="http://schemas.openxmlformats.org/officeDocument/2006/relationships/image" Target="../media/image46.png"/></Relationships>
</file>

<file path=ppt/slides/_rels/slide3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5.xml"/><Relationship Id="rId4" Type="http://schemas.openxmlformats.org/officeDocument/2006/relationships/image" Target="../media/image51.png"/></Relationships>
</file>

<file path=ppt/slides/_rels/slide3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47.png"/><Relationship Id="rId1" Type="http://schemas.openxmlformats.org/officeDocument/2006/relationships/slideLayout" Target="../slideLayouts/slideLayout5.xml"/><Relationship Id="rId4" Type="http://schemas.openxmlformats.org/officeDocument/2006/relationships/image" Target="../media/image53.png"/></Relationships>
</file>

<file path=ppt/slides/_rels/slide3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47.png"/><Relationship Id="rId1" Type="http://schemas.openxmlformats.org/officeDocument/2006/relationships/slideLayout" Target="../slideLayouts/slideLayout5.xml"/><Relationship Id="rId4" Type="http://schemas.openxmlformats.org/officeDocument/2006/relationships/image" Target="../media/image55.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g"/><Relationship Id="rId1" Type="http://schemas.openxmlformats.org/officeDocument/2006/relationships/slideLayout" Target="../slideLayouts/slideLayout5.xml"/><Relationship Id="rId4" Type="http://schemas.openxmlformats.org/officeDocument/2006/relationships/image" Target="../media/image58.png"/></Relationships>
</file>

<file path=ppt/slides/_rels/slide4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5.xml"/><Relationship Id="rId4" Type="http://schemas.openxmlformats.org/officeDocument/2006/relationships/image" Target="../media/image65.png"/></Relationships>
</file>

<file path=ppt/slides/_rels/slide4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5.xml"/><Relationship Id="rId4" Type="http://schemas.openxmlformats.org/officeDocument/2006/relationships/image" Target="../media/image68.png"/></Relationships>
</file>

<file path=ppt/slides/_rels/slide47.xml.rels><?xml version="1.0" encoding="UTF-8" standalone="yes"?>
<Relationships xmlns="http://schemas.openxmlformats.org/package/2006/relationships"><Relationship Id="rId8" Type="http://schemas.openxmlformats.org/officeDocument/2006/relationships/image" Target="../media/image75.png"/><Relationship Id="rId13" Type="http://schemas.openxmlformats.org/officeDocument/2006/relationships/image" Target="../media/image80.jpeg"/><Relationship Id="rId18" Type="http://schemas.openxmlformats.org/officeDocument/2006/relationships/image" Target="../media/image85.jpg"/><Relationship Id="rId3" Type="http://schemas.openxmlformats.org/officeDocument/2006/relationships/image" Target="../media/image70.png"/><Relationship Id="rId21" Type="http://schemas.openxmlformats.org/officeDocument/2006/relationships/image" Target="../media/image88.jpg"/><Relationship Id="rId7" Type="http://schemas.openxmlformats.org/officeDocument/2006/relationships/image" Target="../media/image74.jpeg"/><Relationship Id="rId12" Type="http://schemas.openxmlformats.org/officeDocument/2006/relationships/image" Target="../media/image79.png"/><Relationship Id="rId17" Type="http://schemas.openxmlformats.org/officeDocument/2006/relationships/image" Target="../media/image84.png"/><Relationship Id="rId25" Type="http://schemas.openxmlformats.org/officeDocument/2006/relationships/image" Target="../media/image92.png"/><Relationship Id="rId2" Type="http://schemas.openxmlformats.org/officeDocument/2006/relationships/image" Target="../media/image69.png"/><Relationship Id="rId16" Type="http://schemas.openxmlformats.org/officeDocument/2006/relationships/image" Target="../media/image83.png"/><Relationship Id="rId20" Type="http://schemas.openxmlformats.org/officeDocument/2006/relationships/image" Target="../media/image87.png"/><Relationship Id="rId1" Type="http://schemas.openxmlformats.org/officeDocument/2006/relationships/slideLayout" Target="../slideLayouts/slideLayout5.xml"/><Relationship Id="rId6" Type="http://schemas.openxmlformats.org/officeDocument/2006/relationships/image" Target="../media/image73.jpeg"/><Relationship Id="rId11" Type="http://schemas.openxmlformats.org/officeDocument/2006/relationships/image" Target="../media/image78.png"/><Relationship Id="rId24" Type="http://schemas.openxmlformats.org/officeDocument/2006/relationships/image" Target="../media/image91.png"/><Relationship Id="rId5" Type="http://schemas.openxmlformats.org/officeDocument/2006/relationships/image" Target="../media/image72.png"/><Relationship Id="rId15" Type="http://schemas.openxmlformats.org/officeDocument/2006/relationships/image" Target="../media/image82.jpeg"/><Relationship Id="rId23" Type="http://schemas.openxmlformats.org/officeDocument/2006/relationships/image" Target="../media/image90.png"/><Relationship Id="rId10" Type="http://schemas.openxmlformats.org/officeDocument/2006/relationships/image" Target="../media/image77.png"/><Relationship Id="rId19" Type="http://schemas.openxmlformats.org/officeDocument/2006/relationships/image" Target="../media/image86.jpg"/><Relationship Id="rId4" Type="http://schemas.openxmlformats.org/officeDocument/2006/relationships/image" Target="../media/image71.png"/><Relationship Id="rId9" Type="http://schemas.openxmlformats.org/officeDocument/2006/relationships/image" Target="../media/image76.jpeg"/><Relationship Id="rId14" Type="http://schemas.openxmlformats.org/officeDocument/2006/relationships/image" Target="../media/image81.jpeg"/><Relationship Id="rId22" Type="http://schemas.openxmlformats.org/officeDocument/2006/relationships/image" Target="../media/image89.jpg"/></Relationships>
</file>

<file path=ppt/slides/_rels/slide48.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p:cNvPicPr>
            <a:picLocks noGrp="1" noChangeAspect="1"/>
          </p:cNvPicPr>
          <p:nvPr>
            <p:ph type="pic" sz="quarter" idx="13"/>
          </p:nvPr>
        </p:nvPicPr>
        <p:blipFill>
          <a:blip r:embed="rId2" cstate="email">
            <a:extLst>
              <a:ext uri="{28A0092B-C50C-407E-A947-70E740481C1C}">
                <a14:useLocalDpi xmlns:a14="http://schemas.microsoft.com/office/drawing/2010/main"/>
              </a:ext>
            </a:extLst>
          </a:blip>
          <a:srcRect t="127" b="127"/>
          <a:stretch>
            <a:fillRect/>
          </a:stretch>
        </p:blipFill>
        <p:spPr>
          <a:xfrm>
            <a:off x="0" y="-7665"/>
            <a:ext cx="6137783" cy="5155928"/>
          </a:xfrm>
        </p:spPr>
      </p:pic>
      <p:sp>
        <p:nvSpPr>
          <p:cNvPr id="14" name="Titre 13"/>
          <p:cNvSpPr>
            <a:spLocks noGrp="1"/>
          </p:cNvSpPr>
          <p:nvPr>
            <p:ph type="ctrTitle"/>
          </p:nvPr>
        </p:nvSpPr>
        <p:spPr>
          <a:xfrm>
            <a:off x="476603" y="1990399"/>
            <a:ext cx="5184576" cy="1159799"/>
          </a:xfr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ormAutofit/>
          </a:bodyPr>
          <a:lstStyle/>
          <a:p>
            <a:pPr algn="ctr"/>
            <a:r>
              <a:rPr lang="fr-FR" sz="2400" dirty="0" smtClean="0"/>
              <a:t>PARCOURS CONSEIL EN INVESTISSEMENT : O2S et </a:t>
            </a:r>
            <a:r>
              <a:rPr lang="fr-FR" sz="2400" dirty="0" err="1" smtClean="0"/>
              <a:t>moneypitch</a:t>
            </a:r>
            <a:endParaRPr lang="fr-FR" sz="2400" dirty="0"/>
          </a:p>
        </p:txBody>
      </p:sp>
      <p:sp>
        <p:nvSpPr>
          <p:cNvPr id="15" name="Espace réservé du texte 14"/>
          <p:cNvSpPr>
            <a:spLocks noGrp="1"/>
          </p:cNvSpPr>
          <p:nvPr>
            <p:ph type="body" sz="quarter" idx="10"/>
          </p:nvPr>
        </p:nvSpPr>
        <p:spPr>
          <a:xfrm>
            <a:off x="4076763" y="4803998"/>
            <a:ext cx="990473" cy="238036"/>
          </a:xfrm>
        </p:spPr>
        <p:style>
          <a:lnRef idx="2">
            <a:schemeClr val="accent2"/>
          </a:lnRef>
          <a:fillRef idx="1">
            <a:schemeClr val="lt1"/>
          </a:fillRef>
          <a:effectRef idx="0">
            <a:schemeClr val="accent2"/>
          </a:effectRef>
          <a:fontRef idx="minor">
            <a:schemeClr val="dk1"/>
          </a:fontRef>
        </p:style>
        <p:txBody>
          <a:bodyPr/>
          <a:lstStyle/>
          <a:p>
            <a:r>
              <a:rPr lang="fr-FR" sz="1100" dirty="0"/>
              <a:t>22 mars 2018</a:t>
            </a:r>
          </a:p>
        </p:txBody>
      </p:sp>
    </p:spTree>
    <p:extLst>
      <p:ext uri="{BB962C8B-B14F-4D97-AF65-F5344CB8AC3E}">
        <p14:creationId xmlns:p14="http://schemas.microsoft.com/office/powerpoint/2010/main" val="11596281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14" name="Espace réservé du texte 13"/>
          <p:cNvSpPr>
            <a:spLocks noGrp="1"/>
          </p:cNvSpPr>
          <p:nvPr>
            <p:ph type="body" sz="quarter" idx="12"/>
          </p:nvPr>
        </p:nvSpPr>
        <p:spPr>
          <a:xfrm>
            <a:off x="1835697" y="33164"/>
            <a:ext cx="5256583" cy="5058866"/>
          </a:xfrm>
        </p:spPr>
        <p:txBody>
          <a:bodyPr/>
          <a:lstStyle/>
          <a:p>
            <a:r>
              <a:rPr lang="fr-FR" dirty="0"/>
              <a:t>1</a:t>
            </a:r>
          </a:p>
        </p:txBody>
      </p:sp>
      <p:sp>
        <p:nvSpPr>
          <p:cNvPr id="74" name="Shape 74"/>
          <p:cNvSpPr txBox="1">
            <a:spLocks noGrp="1"/>
          </p:cNvSpPr>
          <p:nvPr>
            <p:ph type="ctrTitle"/>
          </p:nvPr>
        </p:nvSpPr>
        <p:spPr>
          <a:xfrm>
            <a:off x="1454294" y="1982697"/>
            <a:ext cx="6019388" cy="1159799"/>
          </a:xfrm>
        </p:spPr>
        <p:txBody>
          <a:bodyPr>
            <a:normAutofit fontScale="90000"/>
          </a:bodyPr>
          <a:lstStyle/>
          <a:p>
            <a:pPr lvl="0"/>
            <a:r>
              <a:rPr lang="fr-FR" sz="5300" dirty="0"/>
              <a:t>1</a:t>
            </a:r>
            <a:r>
              <a:rPr lang="fr-FR" dirty="0"/>
              <a:t/>
            </a:r>
            <a:br>
              <a:rPr lang="fr-FR" dirty="0"/>
            </a:br>
            <a:r>
              <a:rPr lang="fr-FR" dirty="0"/>
              <a:t>Contexte</a:t>
            </a:r>
            <a:endParaRPr lang="en" dirty="0"/>
          </a:p>
        </p:txBody>
      </p:sp>
    </p:spTree>
    <p:extLst>
      <p:ext uri="{BB962C8B-B14F-4D97-AF65-F5344CB8AC3E}">
        <p14:creationId xmlns:p14="http://schemas.microsoft.com/office/powerpoint/2010/main" val="2023311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Parcours Banque privée</a:t>
            </a:r>
            <a:endParaRPr lang="fr-FR" dirty="0"/>
          </a:p>
        </p:txBody>
      </p:sp>
      <p:sp>
        <p:nvSpPr>
          <p:cNvPr id="3" name="Espace réservé du contenu 2"/>
          <p:cNvSpPr>
            <a:spLocks noGrp="1"/>
          </p:cNvSpPr>
          <p:nvPr>
            <p:ph idx="1"/>
          </p:nvPr>
        </p:nvSpPr>
        <p:spPr/>
        <p:txBody>
          <a:bodyPr>
            <a:normAutofit/>
          </a:bodyPr>
          <a:lstStyle/>
          <a:p>
            <a:r>
              <a:rPr lang="fr-FR" sz="1200" dirty="0" smtClean="0"/>
              <a:t>Objectif </a:t>
            </a:r>
          </a:p>
          <a:p>
            <a:pPr lvl="1"/>
            <a:r>
              <a:rPr lang="fr-FR" sz="1200" dirty="0"/>
              <a:t>Le parcours Banque Privée a pour objectif de permettre aux Caisses de poursuivre leur activité de conseil en investissement auprès des clients éligibles à la Banque Privée et actionnaires </a:t>
            </a:r>
            <a:r>
              <a:rPr lang="fr-FR" sz="1200" dirty="0" smtClean="0"/>
              <a:t>dirigeants</a:t>
            </a:r>
          </a:p>
          <a:p>
            <a:pPr marL="336550" lvl="1" indent="0">
              <a:buNone/>
            </a:pPr>
            <a:endParaRPr lang="fr-FR" sz="1200" dirty="0" smtClean="0"/>
          </a:p>
          <a:p>
            <a:r>
              <a:rPr lang="fr-FR" sz="1200" dirty="0" smtClean="0"/>
              <a:t>Cible</a:t>
            </a:r>
          </a:p>
          <a:p>
            <a:pPr lvl="1"/>
            <a:r>
              <a:rPr lang="fr-FR" sz="1200" dirty="0" smtClean="0"/>
              <a:t>Clients PP et PM éligibles à la Banque Privée et Banque du dirigeant CE</a:t>
            </a:r>
          </a:p>
          <a:p>
            <a:pPr lvl="1"/>
            <a:r>
              <a:rPr lang="fr-FR" sz="1200" dirty="0"/>
              <a:t>C</a:t>
            </a:r>
            <a:r>
              <a:rPr lang="fr-FR" sz="1200" dirty="0" smtClean="0"/>
              <a:t>lients </a:t>
            </a:r>
            <a:r>
              <a:rPr lang="fr-FR" sz="1200" dirty="0"/>
              <a:t>Personnes Morales de la Banque Privée </a:t>
            </a:r>
            <a:r>
              <a:rPr lang="fr-FR" sz="1200" dirty="0" smtClean="0"/>
              <a:t>CE qui souhaiteraient </a:t>
            </a:r>
            <a:r>
              <a:rPr lang="fr-FR" sz="1200" dirty="0"/>
              <a:t>souscrire à un contrat de capitalisation </a:t>
            </a:r>
            <a:endParaRPr lang="fr-FR" sz="1200" dirty="0" smtClean="0"/>
          </a:p>
          <a:p>
            <a:pPr lvl="1"/>
            <a:endParaRPr lang="fr-FR" sz="1200" dirty="0" smtClean="0"/>
          </a:p>
          <a:p>
            <a:r>
              <a:rPr lang="fr-FR" sz="1200" dirty="0" smtClean="0"/>
              <a:t>Canal de distribution</a:t>
            </a:r>
          </a:p>
          <a:p>
            <a:pPr lvl="1"/>
            <a:r>
              <a:rPr lang="fr-FR" sz="1200" dirty="0"/>
              <a:t>Le parcours sur mesure sera mis à disposition uniquement des CE disposant d’une Banque Privée ou pour celles qui n’en disposent  pas mais qui déploieraient le Banquier du dirigeant en régions selon les critères définis par le national (relation unique via un CAGF/Chargé d’affaire grand compte… – s’appuyant sur un back office ainsi qu’un expert patrimonial)</a:t>
            </a:r>
          </a:p>
          <a:p>
            <a:pPr lvl="1"/>
            <a:r>
              <a:rPr lang="fr-FR" sz="1200" u="sng" dirty="0"/>
              <a:t>CE disposant d’une BP : Banquier Privé</a:t>
            </a:r>
          </a:p>
          <a:p>
            <a:pPr lvl="1"/>
            <a:r>
              <a:rPr lang="fr-FR" sz="1200" u="sng" dirty="0"/>
              <a:t>CE ne disposant pas d’une BP mais qui ont déployé le Banquier du dirigeant : CAGF ou assimilé (selon l’appellation qui sera donnée par les CE) </a:t>
            </a:r>
          </a:p>
          <a:p>
            <a:pPr lvl="1"/>
            <a:r>
              <a:rPr lang="fr-FR" sz="1200" dirty="0"/>
              <a:t>=&gt;</a:t>
            </a:r>
            <a:r>
              <a:rPr lang="fr-FR" sz="1200" b="1" dirty="0"/>
              <a:t>Exclusion</a:t>
            </a:r>
            <a:r>
              <a:rPr lang="fr-FR" sz="1200" dirty="0"/>
              <a:t> : CAGP/GCP/GCPRO/CAE </a:t>
            </a:r>
          </a:p>
          <a:p>
            <a:endParaRPr lang="fr-FR" sz="1200" dirty="0"/>
          </a:p>
        </p:txBody>
      </p:sp>
      <p:sp>
        <p:nvSpPr>
          <p:cNvPr id="4" name="Espace réservé du texte 3"/>
          <p:cNvSpPr>
            <a:spLocks noGrp="1"/>
          </p:cNvSpPr>
          <p:nvPr>
            <p:ph type="body" sz="quarter" idx="12"/>
          </p:nvPr>
        </p:nvSpPr>
        <p:spPr/>
        <p:txBody>
          <a:bodyPr/>
          <a:lstStyle/>
          <a:p>
            <a:r>
              <a:rPr lang="fr-FR" dirty="0" smtClean="0"/>
              <a:t>Périmètre </a:t>
            </a:r>
            <a:endParaRPr lang="fr-FR" dirty="0"/>
          </a:p>
        </p:txBody>
      </p:sp>
    </p:spTree>
    <p:extLst>
      <p:ext uri="{BB962C8B-B14F-4D97-AF65-F5344CB8AC3E}">
        <p14:creationId xmlns:p14="http://schemas.microsoft.com/office/powerpoint/2010/main" val="6676288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Parcours banque privée</a:t>
            </a:r>
            <a:endParaRPr lang="fr-FR" dirty="0"/>
          </a:p>
        </p:txBody>
      </p:sp>
      <p:sp>
        <p:nvSpPr>
          <p:cNvPr id="4" name="Espace réservé du texte 3"/>
          <p:cNvSpPr>
            <a:spLocks noGrp="1"/>
          </p:cNvSpPr>
          <p:nvPr>
            <p:ph type="body" sz="quarter" idx="12"/>
          </p:nvPr>
        </p:nvSpPr>
        <p:spPr/>
        <p:txBody>
          <a:bodyPr>
            <a:normAutofit/>
          </a:bodyPr>
          <a:lstStyle/>
          <a:p>
            <a:r>
              <a:rPr lang="fr-FR" dirty="0" smtClean="0"/>
              <a:t>LOT 1 </a:t>
            </a:r>
            <a:r>
              <a:rPr lang="fr-FR" dirty="0"/>
              <a:t>(</a:t>
            </a:r>
            <a:r>
              <a:rPr lang="fr-FR" dirty="0" smtClean="0"/>
              <a:t>objet de la présente mise en marché) </a:t>
            </a:r>
          </a:p>
          <a:p>
            <a:r>
              <a:rPr lang="fr-FR" dirty="0" smtClean="0"/>
              <a:t>: solution mixte non interfacée avec les SI</a:t>
            </a:r>
            <a:endParaRPr lang="fr-FR" dirty="0"/>
          </a:p>
        </p:txBody>
      </p:sp>
      <p:sp>
        <p:nvSpPr>
          <p:cNvPr id="5" name="Espace réservé du contenu 2">
            <a:extLst>
              <a:ext uri="{FF2B5EF4-FFF2-40B4-BE49-F238E27FC236}">
                <a16:creationId xmlns:a16="http://schemas.microsoft.com/office/drawing/2014/main" xmlns="" id="{D4175B54-AC7B-4435-9376-1BD88C2CC1FC}"/>
              </a:ext>
            </a:extLst>
          </p:cNvPr>
          <p:cNvSpPr txBox="1">
            <a:spLocks/>
          </p:cNvSpPr>
          <p:nvPr/>
        </p:nvSpPr>
        <p:spPr>
          <a:xfrm>
            <a:off x="3203848" y="1203598"/>
            <a:ext cx="5544616" cy="936104"/>
          </a:xfrm>
          <a:prstGeom prst="rect">
            <a:avLst/>
          </a:prstGeom>
          <a:solidFill>
            <a:schemeClr val="bg1">
              <a:lumMod val="95000"/>
            </a:schemeClr>
          </a:solidFill>
        </p:spPr>
        <p:txBody>
          <a:bodyPr vert="horz" lIns="91440" tIns="45720" rIns="91440" bIns="45720" rtlCol="0">
            <a:normAutofit/>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chemeClr val="accent6"/>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chemeClr val="accent4"/>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indent="0" algn="just">
              <a:buNone/>
            </a:pPr>
            <a:r>
              <a:rPr lang="fr-FR" sz="1100" b="1" dirty="0" smtClean="0">
                <a:solidFill>
                  <a:schemeClr val="tx1"/>
                </a:solidFill>
                <a:latin typeface="Calibri" panose="020F0502020204030204" pitchFamily="34" charset="0"/>
                <a:cs typeface="Calibri" panose="020F0502020204030204" pitchFamily="34" charset="0"/>
              </a:rPr>
              <a:t>Données clients </a:t>
            </a:r>
            <a:r>
              <a:rPr lang="fr-FR" sz="1100" dirty="0" smtClean="0">
                <a:solidFill>
                  <a:schemeClr val="tx1"/>
                </a:solidFill>
                <a:latin typeface="Calibri" panose="020F0502020204030204" pitchFamily="34" charset="0"/>
                <a:cs typeface="Calibri" panose="020F0502020204030204" pitchFamily="34" charset="0"/>
              </a:rPr>
              <a:t>: Import des fichiers clients nécessite une action manuelle en coordination entre l’administrateur de la CE, </a:t>
            </a:r>
            <a:r>
              <a:rPr lang="fr-FR" sz="1100" dirty="0" err="1" smtClean="0">
                <a:solidFill>
                  <a:schemeClr val="tx1"/>
                </a:solidFill>
                <a:latin typeface="Calibri" panose="020F0502020204030204" pitchFamily="34" charset="0"/>
                <a:cs typeface="Calibri" panose="020F0502020204030204" pitchFamily="34" charset="0"/>
              </a:rPr>
              <a:t>it-ce</a:t>
            </a:r>
            <a:r>
              <a:rPr lang="fr-FR" sz="1100" dirty="0" smtClean="0">
                <a:solidFill>
                  <a:schemeClr val="tx1"/>
                </a:solidFill>
                <a:latin typeface="Calibri" panose="020F0502020204030204" pitchFamily="34" charset="0"/>
                <a:cs typeface="Calibri" panose="020F0502020204030204" pitchFamily="34" charset="0"/>
              </a:rPr>
              <a:t> et les équipes HARVEST. Toute modification sur les données clients ultérieures devront être réalisées manuellement par le conseiller. Un lien existe toutefois entre les outils BIG et O2S qui permet la mise à jour automatique des informations car l’est des 2 outils est mis à jour.</a:t>
            </a:r>
            <a:endParaRPr lang="fr-FR" sz="1100" dirty="0">
              <a:solidFill>
                <a:schemeClr val="tx1"/>
              </a:solidFill>
              <a:latin typeface="Calibri" panose="020F0502020204030204" pitchFamily="34" charset="0"/>
              <a:cs typeface="Calibri" panose="020F0502020204030204" pitchFamily="34" charset="0"/>
            </a:endParaRPr>
          </a:p>
          <a:p>
            <a:pPr marL="0" indent="0" algn="just">
              <a:buNone/>
            </a:pPr>
            <a:endParaRPr lang="fr-FR" sz="1050" dirty="0">
              <a:solidFill>
                <a:schemeClr val="tx1"/>
              </a:solidFill>
              <a:latin typeface="Calibri" panose="020F0502020204030204" pitchFamily="34" charset="0"/>
              <a:cs typeface="Calibri" panose="020F0502020204030204" pitchFamily="34" charset="0"/>
            </a:endParaRPr>
          </a:p>
        </p:txBody>
      </p:sp>
      <p:sp>
        <p:nvSpPr>
          <p:cNvPr id="6" name="Espace réservé du contenu 2">
            <a:extLst>
              <a:ext uri="{FF2B5EF4-FFF2-40B4-BE49-F238E27FC236}">
                <a16:creationId xmlns:a16="http://schemas.microsoft.com/office/drawing/2014/main" xmlns="" id="{D4175B54-AC7B-4435-9376-1BD88C2CC1FC}"/>
              </a:ext>
            </a:extLst>
          </p:cNvPr>
          <p:cNvSpPr txBox="1">
            <a:spLocks/>
          </p:cNvSpPr>
          <p:nvPr/>
        </p:nvSpPr>
        <p:spPr>
          <a:xfrm>
            <a:off x="3203848" y="2310942"/>
            <a:ext cx="5616624" cy="1052896"/>
          </a:xfrm>
          <a:prstGeom prst="rect">
            <a:avLst/>
          </a:prstGeom>
          <a:solidFill>
            <a:schemeClr val="bg1">
              <a:lumMod val="95000"/>
            </a:schemeClr>
          </a:solidFill>
        </p:spPr>
        <p:txBody>
          <a:bodyPr vert="horz" lIns="91440" tIns="45720" rIns="91440" bIns="45720" rtlCol="0">
            <a:noAutofit/>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chemeClr val="accent6"/>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chemeClr val="accent4"/>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indent="0" algn="just">
              <a:buNone/>
            </a:pPr>
            <a:r>
              <a:rPr lang="fr-FR" sz="1100" b="1" dirty="0" smtClean="0">
                <a:solidFill>
                  <a:schemeClr val="tx1"/>
                </a:solidFill>
                <a:latin typeface="Calibri" panose="020F0502020204030204" pitchFamily="34" charset="0"/>
                <a:cs typeface="Calibri" panose="020F0502020204030204" pitchFamily="34" charset="0"/>
              </a:rPr>
              <a:t>QCF/QR</a:t>
            </a:r>
            <a:r>
              <a:rPr lang="fr-FR" sz="1100" dirty="0" smtClean="0">
                <a:solidFill>
                  <a:schemeClr val="tx1"/>
                </a:solidFill>
                <a:latin typeface="Calibri" panose="020F0502020204030204" pitchFamily="34" charset="0"/>
                <a:cs typeface="Calibri" panose="020F0502020204030204" pitchFamily="34" charset="0"/>
              </a:rPr>
              <a:t> : </a:t>
            </a:r>
            <a:r>
              <a:rPr lang="fr-FR" sz="1100" dirty="0" smtClean="0">
                <a:solidFill>
                  <a:srgbClr val="FF0000"/>
                </a:solidFill>
                <a:latin typeface="Calibri" panose="020F0502020204030204" pitchFamily="34" charset="0"/>
                <a:cs typeface="Calibri" panose="020F0502020204030204" pitchFamily="34" charset="0"/>
              </a:rPr>
              <a:t>les QCF et QR HARVEST disponibles dans l’outil 02S  ne doivent pas être utilisés dans le cadre du parcours</a:t>
            </a:r>
            <a:r>
              <a:rPr lang="fr-FR" sz="1100" dirty="0" smtClean="0">
                <a:solidFill>
                  <a:schemeClr val="tx1"/>
                </a:solidFill>
                <a:latin typeface="Calibri" panose="020F0502020204030204" pitchFamily="34" charset="0"/>
                <a:cs typeface="Calibri" panose="020F0502020204030204" pitchFamily="34" charset="0"/>
              </a:rPr>
              <a:t>. En effet ces questionnaires n’ont pas été validés par la conformité BPCE =&gt; ce sont  les QCF et QR actuellement disponibles dans MYSIS qui doivent être réalisés. Leurs résultats seront intégrés au parcours avec un report manuel par le conseiller.   </a:t>
            </a:r>
            <a:endParaRPr lang="fr-FR" sz="1100" dirty="0">
              <a:solidFill>
                <a:schemeClr val="tx1"/>
              </a:solidFill>
              <a:latin typeface="Calibri" panose="020F0502020204030204" pitchFamily="34" charset="0"/>
              <a:cs typeface="Calibri" panose="020F0502020204030204" pitchFamily="34" charset="0"/>
            </a:endParaRPr>
          </a:p>
          <a:p>
            <a:pPr marL="0" indent="0" algn="just">
              <a:buNone/>
            </a:pPr>
            <a:endParaRPr lang="fr-FR" sz="1100" dirty="0">
              <a:solidFill>
                <a:schemeClr val="tx1"/>
              </a:solidFill>
              <a:latin typeface="Calibri" panose="020F0502020204030204" pitchFamily="34" charset="0"/>
              <a:cs typeface="Calibri" panose="020F0502020204030204" pitchFamily="34" charset="0"/>
            </a:endParaRPr>
          </a:p>
        </p:txBody>
      </p:sp>
      <p:sp>
        <p:nvSpPr>
          <p:cNvPr id="7" name="Espace réservé du contenu 2">
            <a:extLst>
              <a:ext uri="{FF2B5EF4-FFF2-40B4-BE49-F238E27FC236}">
                <a16:creationId xmlns:a16="http://schemas.microsoft.com/office/drawing/2014/main" xmlns="" id="{D4175B54-AC7B-4435-9376-1BD88C2CC1FC}"/>
              </a:ext>
            </a:extLst>
          </p:cNvPr>
          <p:cNvSpPr txBox="1">
            <a:spLocks/>
          </p:cNvSpPr>
          <p:nvPr/>
        </p:nvSpPr>
        <p:spPr>
          <a:xfrm>
            <a:off x="3203848" y="3480630"/>
            <a:ext cx="5616624" cy="1179352"/>
          </a:xfrm>
          <a:prstGeom prst="rect">
            <a:avLst/>
          </a:prstGeom>
          <a:solidFill>
            <a:schemeClr val="bg1">
              <a:lumMod val="95000"/>
            </a:schemeClr>
          </a:solidFill>
        </p:spPr>
        <p:txBody>
          <a:bodyPr vert="horz" lIns="91440" tIns="45720" rIns="91440" bIns="45720" rtlCol="0">
            <a:normAutofit lnSpcReduction="10000"/>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chemeClr val="accent6"/>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chemeClr val="accent4"/>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indent="0" algn="just">
              <a:buNone/>
            </a:pPr>
            <a:r>
              <a:rPr lang="fr-FR" sz="1100" b="1" dirty="0" smtClean="0">
                <a:solidFill>
                  <a:schemeClr val="tx1"/>
                </a:solidFill>
                <a:latin typeface="Calibri" panose="020F0502020204030204" pitchFamily="34" charset="0"/>
                <a:cs typeface="Calibri" panose="020F0502020204030204" pitchFamily="34" charset="0"/>
              </a:rPr>
              <a:t>Proposition d’investissement </a:t>
            </a:r>
            <a:r>
              <a:rPr lang="fr-FR" sz="1100" dirty="0" smtClean="0">
                <a:solidFill>
                  <a:schemeClr val="tx1"/>
                </a:solidFill>
                <a:latin typeface="Calibri" panose="020F0502020204030204" pitchFamily="34" charset="0"/>
                <a:cs typeface="Calibri" panose="020F0502020204030204" pitchFamily="34" charset="0"/>
              </a:rPr>
              <a:t>: </a:t>
            </a:r>
            <a:r>
              <a:rPr lang="fr-FR" sz="1100" dirty="0" smtClean="0">
                <a:solidFill>
                  <a:srgbClr val="FF0000"/>
                </a:solidFill>
                <a:latin typeface="Calibri" panose="020F0502020204030204" pitchFamily="34" charset="0"/>
                <a:cs typeface="Calibri" panose="020F0502020204030204" pitchFamily="34" charset="0"/>
              </a:rPr>
              <a:t>la synthèse disponible à la fin du parcours O2S ne doit en aucun cas être remise au client</a:t>
            </a:r>
            <a:r>
              <a:rPr lang="fr-FR" sz="1100" dirty="0" smtClean="0">
                <a:solidFill>
                  <a:schemeClr val="tx1"/>
                </a:solidFill>
                <a:latin typeface="Calibri" panose="020F0502020204030204" pitchFamily="34" charset="0"/>
                <a:cs typeface="Calibri" panose="020F0502020204030204" pitchFamily="34" charset="0"/>
              </a:rPr>
              <a:t>.  Les propositions d’investissement doivent se faire sur la base du PPT « Proposition d’investissement » mis à disposition dans le cadre de la mise en marché du parcours. Ce support validé par l’ensemble des instances conformité et juridique vous permettra de synthétiser l’ensemble des données clients grâce aux informations disponibles dans O2S, BIG… et vous permettra après avoir réalisé le rapport d’adéquation de proposer la solution la plus adaptée aux besoins du client</a:t>
            </a:r>
            <a:endParaRPr lang="fr-FR" sz="1100" dirty="0">
              <a:solidFill>
                <a:schemeClr val="tx1"/>
              </a:solidFill>
              <a:latin typeface="Calibri" panose="020F0502020204030204" pitchFamily="34" charset="0"/>
              <a:cs typeface="Calibri" panose="020F0502020204030204" pitchFamily="34" charset="0"/>
            </a:endParaRPr>
          </a:p>
          <a:p>
            <a:pPr marL="0" indent="0" algn="just">
              <a:buNone/>
            </a:pPr>
            <a:endParaRPr lang="fr-FR" sz="1050" dirty="0">
              <a:solidFill>
                <a:schemeClr val="tx1"/>
              </a:solidFill>
              <a:latin typeface="Calibri" panose="020F0502020204030204" pitchFamily="34" charset="0"/>
              <a:cs typeface="Calibri" panose="020F0502020204030204" pitchFamily="34" charset="0"/>
            </a:endParaRPr>
          </a:p>
        </p:txBody>
      </p:sp>
      <p:sp>
        <p:nvSpPr>
          <p:cNvPr id="3" name="Ellipse 2"/>
          <p:cNvSpPr/>
          <p:nvPr/>
        </p:nvSpPr>
        <p:spPr>
          <a:xfrm>
            <a:off x="2627784" y="1203598"/>
            <a:ext cx="504056" cy="4320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1</a:t>
            </a:r>
            <a:endParaRPr lang="fr-FR" b="1" dirty="0"/>
          </a:p>
        </p:txBody>
      </p:sp>
      <p:sp>
        <p:nvSpPr>
          <p:cNvPr id="9" name="Ellipse 8"/>
          <p:cNvSpPr/>
          <p:nvPr/>
        </p:nvSpPr>
        <p:spPr>
          <a:xfrm>
            <a:off x="2627784" y="2283718"/>
            <a:ext cx="504056" cy="4320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2</a:t>
            </a:r>
            <a:endParaRPr lang="fr-FR" b="1" dirty="0"/>
          </a:p>
        </p:txBody>
      </p:sp>
      <p:sp>
        <p:nvSpPr>
          <p:cNvPr id="10" name="Ellipse 9"/>
          <p:cNvSpPr/>
          <p:nvPr/>
        </p:nvSpPr>
        <p:spPr>
          <a:xfrm>
            <a:off x="2627784" y="3507854"/>
            <a:ext cx="504056" cy="4320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3</a:t>
            </a:r>
            <a:endParaRPr lang="fr-FR" b="1" dirty="0"/>
          </a:p>
        </p:txBody>
      </p:sp>
      <p:sp>
        <p:nvSpPr>
          <p:cNvPr id="11" name="Espace réservé du contenu 2">
            <a:extLst>
              <a:ext uri="{FF2B5EF4-FFF2-40B4-BE49-F238E27FC236}">
                <a16:creationId xmlns:a16="http://schemas.microsoft.com/office/drawing/2014/main" xmlns="" id="{D4175B54-AC7B-4435-9376-1BD88C2CC1FC}"/>
              </a:ext>
            </a:extLst>
          </p:cNvPr>
          <p:cNvSpPr txBox="1">
            <a:spLocks/>
          </p:cNvSpPr>
          <p:nvPr/>
        </p:nvSpPr>
        <p:spPr>
          <a:xfrm>
            <a:off x="3131840" y="375506"/>
            <a:ext cx="5544616" cy="468052"/>
          </a:xfrm>
          <a:prstGeom prst="rect">
            <a:avLst/>
          </a:prstGeom>
          <a:solidFill>
            <a:schemeClr val="bg1">
              <a:lumMod val="95000"/>
            </a:schemeClr>
          </a:solidFill>
        </p:spPr>
        <p:txBody>
          <a:bodyPr vert="horz" lIns="91440" tIns="45720" rIns="91440" bIns="45720" rtlCol="0">
            <a:normAutofit/>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chemeClr val="accent6"/>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chemeClr val="accent4"/>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indent="0" algn="ctr">
              <a:buNone/>
            </a:pPr>
            <a:r>
              <a:rPr lang="fr-FR" sz="1100" b="1" dirty="0" smtClean="0">
                <a:solidFill>
                  <a:schemeClr val="tx1"/>
                </a:solidFill>
                <a:latin typeface="Calibri" panose="020F0502020204030204" pitchFamily="34" charset="0"/>
                <a:cs typeface="Calibri" panose="020F0502020204030204" pitchFamily="34" charset="0"/>
              </a:rPr>
              <a:t>Le non interfaçage avec les SI nécessite à date 3 types d’actions manuelles de la part du conseiller</a:t>
            </a:r>
            <a:endParaRPr lang="fr-FR" sz="105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811748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 xmlns:a16="http://schemas.microsoft.com/office/drawing/2014/main" id="{5C5D8E1D-B798-443A-9CD3-4BEFFC57E7B9}"/>
              </a:ext>
            </a:extLst>
          </p:cNvPr>
          <p:cNvSpPr txBox="1">
            <a:spLocks/>
          </p:cNvSpPr>
          <p:nvPr/>
        </p:nvSpPr>
        <p:spPr bwMode="auto">
          <a:xfrm>
            <a:off x="6122315" y="707977"/>
            <a:ext cx="2770387" cy="288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80000"/>
              <a:buFont typeface="Wingdings" panose="05000000000000000000" pitchFamily="2" charset="2"/>
              <a:buChar char="l"/>
              <a:defRPr sz="2000" b="1">
                <a:solidFill>
                  <a:schemeClr val="accent1"/>
                </a:solidFill>
                <a:latin typeface="+mn-lt"/>
                <a:ea typeface="+mn-ea"/>
                <a:cs typeface="+mn-cs"/>
              </a:defRPr>
            </a:lvl1pPr>
            <a:lvl2pPr marL="742950" indent="-285750" algn="l" rtl="0" eaLnBrk="0" fontAlgn="base" hangingPunct="0">
              <a:spcBef>
                <a:spcPct val="20000"/>
              </a:spcBef>
              <a:spcAft>
                <a:spcPct val="0"/>
              </a:spcAft>
              <a:buClr>
                <a:srgbClr val="F47920"/>
              </a:buClr>
              <a:buFont typeface="Verdana" panose="020B0604030504040204" pitchFamily="34" charset="0"/>
              <a:buChar char="&gt;"/>
              <a:defRPr>
                <a:solidFill>
                  <a:schemeClr val="tx1"/>
                </a:solidFill>
                <a:latin typeface="+mn-lt"/>
              </a:defRPr>
            </a:lvl2pPr>
            <a:lvl3pPr marL="1143000" indent="-228600" algn="l" rtl="0" eaLnBrk="0" fontAlgn="base" hangingPunct="0">
              <a:spcBef>
                <a:spcPct val="20000"/>
              </a:spcBef>
              <a:spcAft>
                <a:spcPct val="0"/>
              </a:spcAft>
              <a:buClr>
                <a:schemeClr val="accent2"/>
              </a:buClr>
              <a:buSzPct val="90000"/>
              <a:buChar char="•"/>
              <a:defRPr sz="1600">
                <a:solidFill>
                  <a:schemeClr val="tx1"/>
                </a:solidFill>
                <a:latin typeface="+mn-lt"/>
              </a:defRPr>
            </a:lvl3pPr>
            <a:lvl4pPr marL="1600200" indent="-228600" algn="l" rtl="0" eaLnBrk="0" fontAlgn="base" hangingPunct="0">
              <a:spcBef>
                <a:spcPct val="20000"/>
              </a:spcBef>
              <a:spcAft>
                <a:spcPct val="0"/>
              </a:spcAft>
              <a:buClr>
                <a:srgbClr val="BDCF41"/>
              </a:buClr>
              <a:buSzPct val="80000"/>
              <a:buFont typeface="Courier New" panose="02070309020205020404" pitchFamily="49" charset="0"/>
              <a:buChar char="o"/>
              <a:defRPr sz="1200">
                <a:solidFill>
                  <a:schemeClr val="tx1"/>
                </a:solidFill>
                <a:latin typeface="+mn-lt"/>
              </a:defRPr>
            </a:lvl4pPr>
            <a:lvl5pPr marL="2057400" indent="-228600" algn="l" rtl="0" eaLnBrk="0" fontAlgn="base" hangingPunct="0">
              <a:spcBef>
                <a:spcPct val="20000"/>
              </a:spcBef>
              <a:spcAft>
                <a:spcPct val="0"/>
              </a:spcAft>
              <a:buClr>
                <a:srgbClr val="B0006C"/>
              </a:buClr>
              <a:buFont typeface="Arial" panose="020B0604020202020204" pitchFamily="34"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None/>
            </a:pPr>
            <a:r>
              <a:rPr lang="fr-FR" sz="1200" kern="0" dirty="0">
                <a:solidFill>
                  <a:schemeClr val="bg2"/>
                </a:solidFill>
              </a:rPr>
              <a:t>MONEYPITCH – Outil client</a:t>
            </a:r>
          </a:p>
          <a:p>
            <a:pPr marL="0" indent="0">
              <a:buNone/>
            </a:pPr>
            <a:endParaRPr lang="fr-FR" sz="1200" kern="0" dirty="0">
              <a:solidFill>
                <a:schemeClr val="tx1"/>
              </a:solidFill>
            </a:endParaRPr>
          </a:p>
        </p:txBody>
      </p:sp>
      <p:sp>
        <p:nvSpPr>
          <p:cNvPr id="9" name="Content Placeholder 2">
            <a:extLst>
              <a:ext uri="{FF2B5EF4-FFF2-40B4-BE49-F238E27FC236}">
                <a16:creationId xmlns="" xmlns:a16="http://schemas.microsoft.com/office/drawing/2014/main" id="{6912E142-F1DF-4577-9E3D-9E2D6A3401A1}"/>
              </a:ext>
            </a:extLst>
          </p:cNvPr>
          <p:cNvSpPr txBox="1">
            <a:spLocks/>
          </p:cNvSpPr>
          <p:nvPr/>
        </p:nvSpPr>
        <p:spPr bwMode="auto">
          <a:xfrm>
            <a:off x="2755554" y="707977"/>
            <a:ext cx="1872208" cy="288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80000"/>
              <a:buFont typeface="Wingdings" panose="05000000000000000000" pitchFamily="2" charset="2"/>
              <a:buChar char="l"/>
              <a:defRPr sz="2000" b="1">
                <a:solidFill>
                  <a:schemeClr val="accent1"/>
                </a:solidFill>
                <a:latin typeface="+mn-lt"/>
                <a:ea typeface="+mn-ea"/>
                <a:cs typeface="+mn-cs"/>
              </a:defRPr>
            </a:lvl1pPr>
            <a:lvl2pPr marL="742950" indent="-285750" algn="l" rtl="0" eaLnBrk="0" fontAlgn="base" hangingPunct="0">
              <a:spcBef>
                <a:spcPct val="20000"/>
              </a:spcBef>
              <a:spcAft>
                <a:spcPct val="0"/>
              </a:spcAft>
              <a:buClr>
                <a:srgbClr val="F47920"/>
              </a:buClr>
              <a:buFont typeface="Verdana" panose="020B0604030504040204" pitchFamily="34" charset="0"/>
              <a:buChar char="&gt;"/>
              <a:defRPr>
                <a:solidFill>
                  <a:schemeClr val="tx1"/>
                </a:solidFill>
                <a:latin typeface="+mn-lt"/>
              </a:defRPr>
            </a:lvl2pPr>
            <a:lvl3pPr marL="1143000" indent="-228600" algn="l" rtl="0" eaLnBrk="0" fontAlgn="base" hangingPunct="0">
              <a:spcBef>
                <a:spcPct val="20000"/>
              </a:spcBef>
              <a:spcAft>
                <a:spcPct val="0"/>
              </a:spcAft>
              <a:buClr>
                <a:schemeClr val="accent2"/>
              </a:buClr>
              <a:buSzPct val="90000"/>
              <a:buChar char="•"/>
              <a:defRPr sz="1600">
                <a:solidFill>
                  <a:schemeClr val="tx1"/>
                </a:solidFill>
                <a:latin typeface="+mn-lt"/>
              </a:defRPr>
            </a:lvl3pPr>
            <a:lvl4pPr marL="1600200" indent="-228600" algn="l" rtl="0" eaLnBrk="0" fontAlgn="base" hangingPunct="0">
              <a:spcBef>
                <a:spcPct val="20000"/>
              </a:spcBef>
              <a:spcAft>
                <a:spcPct val="0"/>
              </a:spcAft>
              <a:buClr>
                <a:srgbClr val="BDCF41"/>
              </a:buClr>
              <a:buSzPct val="80000"/>
              <a:buFont typeface="Courier New" panose="02070309020205020404" pitchFamily="49" charset="0"/>
              <a:buChar char="o"/>
              <a:defRPr sz="1200">
                <a:solidFill>
                  <a:schemeClr val="tx1"/>
                </a:solidFill>
                <a:latin typeface="+mn-lt"/>
              </a:defRPr>
            </a:lvl4pPr>
            <a:lvl5pPr marL="2057400" indent="-228600" algn="l" rtl="0" eaLnBrk="0" fontAlgn="base" hangingPunct="0">
              <a:spcBef>
                <a:spcPct val="20000"/>
              </a:spcBef>
              <a:spcAft>
                <a:spcPct val="0"/>
              </a:spcAft>
              <a:buClr>
                <a:srgbClr val="B0006C"/>
              </a:buClr>
              <a:buFont typeface="Arial" panose="020B0604020202020204" pitchFamily="34"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None/>
            </a:pPr>
            <a:r>
              <a:rPr lang="fr-FR" sz="1200" kern="0" dirty="0">
                <a:solidFill>
                  <a:schemeClr val="bg2"/>
                </a:solidFill>
              </a:rPr>
              <a:t>02S – Outil conseiller</a:t>
            </a:r>
          </a:p>
          <a:p>
            <a:pPr marL="0" indent="0">
              <a:buNone/>
            </a:pPr>
            <a:endParaRPr lang="fr-FR" sz="1200" kern="0" dirty="0">
              <a:solidFill>
                <a:schemeClr val="bg2"/>
              </a:solidFill>
            </a:endParaRPr>
          </a:p>
        </p:txBody>
      </p:sp>
      <p:sp>
        <p:nvSpPr>
          <p:cNvPr id="10" name="Pentagone 8">
            <a:extLst>
              <a:ext uri="{FF2B5EF4-FFF2-40B4-BE49-F238E27FC236}">
                <a16:creationId xmlns="" xmlns:a16="http://schemas.microsoft.com/office/drawing/2014/main" id="{574D4AE1-CAD6-4F13-85B7-3FF58B56BEA2}"/>
              </a:ext>
            </a:extLst>
          </p:cNvPr>
          <p:cNvSpPr/>
          <p:nvPr/>
        </p:nvSpPr>
        <p:spPr>
          <a:xfrm>
            <a:off x="2704881" y="356930"/>
            <a:ext cx="6331169" cy="288000"/>
          </a:xfrm>
          <a:prstGeom prst="homePlate">
            <a:avLst>
              <a:gd name="adj" fmla="val 11589"/>
            </a:avLst>
          </a:prstGeom>
          <a:solidFill>
            <a:schemeClr val="bg2"/>
          </a:solidFill>
          <a:ln w="28575" cap="flat" cmpd="sng" algn="ctr">
            <a:no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rPr>
              <a:t>Un parcours  360° - Vision conseiller et client</a:t>
            </a:r>
          </a:p>
        </p:txBody>
      </p:sp>
      <p:sp>
        <p:nvSpPr>
          <p:cNvPr id="12" name="Titre 1">
            <a:extLst>
              <a:ext uri="{FF2B5EF4-FFF2-40B4-BE49-F238E27FC236}">
                <a16:creationId xmlns="" xmlns:a16="http://schemas.microsoft.com/office/drawing/2014/main" id="{3E787D40-F091-4521-BCE0-5677B91DA46B}"/>
              </a:ext>
            </a:extLst>
          </p:cNvPr>
          <p:cNvSpPr txBox="1">
            <a:spLocks/>
          </p:cNvSpPr>
          <p:nvPr/>
        </p:nvSpPr>
        <p:spPr>
          <a:xfrm>
            <a:off x="251409" y="418083"/>
            <a:ext cx="1944216" cy="1155851"/>
          </a:xfrm>
          <a:prstGeom prst="rect">
            <a:avLst/>
          </a:prstGeom>
        </p:spPr>
        <p:txBody>
          <a:bodyPr vert="horz" lIns="0" tIns="45720" rIns="0" bIns="45720" rtlCol="0" anchor="t" anchorCtr="0">
            <a:normAutofit/>
          </a:bodyPr>
          <a:lstStyle>
            <a:defPPr marR="0" lvl="0" algn="l" rtl="0">
              <a:lnSpc>
                <a:spcPct val="100000"/>
              </a:lnSpc>
              <a:spcBef>
                <a:spcPts val="0"/>
              </a:spcBef>
              <a:spcAft>
                <a:spcPts val="0"/>
              </a:spcAft>
            </a:defPPr>
            <a:lvl1pPr marR="0" lvl="0" algn="r" rtl="0" eaLnBrk="1" hangingPunct="1">
              <a:lnSpc>
                <a:spcPct val="9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r>
              <a:rPr lang="fr-FR" dirty="0"/>
              <a:t>PARCOURS BANQUE privée </a:t>
            </a:r>
          </a:p>
        </p:txBody>
      </p:sp>
      <p:sp>
        <p:nvSpPr>
          <p:cNvPr id="2" name="Rectangle 1">
            <a:extLst>
              <a:ext uri="{FF2B5EF4-FFF2-40B4-BE49-F238E27FC236}">
                <a16:creationId xmlns="" xmlns:a16="http://schemas.microsoft.com/office/drawing/2014/main" id="{768B7A3F-A778-4A4B-8FF6-6C52AE134A1F}"/>
              </a:ext>
            </a:extLst>
          </p:cNvPr>
          <p:cNvSpPr/>
          <p:nvPr/>
        </p:nvSpPr>
        <p:spPr>
          <a:xfrm>
            <a:off x="2411760" y="3579862"/>
            <a:ext cx="3168352" cy="1296144"/>
          </a:xfrm>
          <a:prstGeom prst="rect">
            <a:avLst/>
          </a:prstGeom>
          <a:noFill/>
          <a:ln w="9525">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900" b="1" dirty="0">
              <a:solidFill>
                <a:schemeClr val="accent1"/>
              </a:solidFill>
            </a:endParaRPr>
          </a:p>
        </p:txBody>
      </p:sp>
      <p:sp>
        <p:nvSpPr>
          <p:cNvPr id="11" name="Rectangle 10">
            <a:extLst>
              <a:ext uri="{FF2B5EF4-FFF2-40B4-BE49-F238E27FC236}">
                <a16:creationId xmlns="" xmlns:a16="http://schemas.microsoft.com/office/drawing/2014/main" id="{725C6414-518C-4A14-A0D0-A7B0ED2F1772}"/>
              </a:ext>
            </a:extLst>
          </p:cNvPr>
          <p:cNvSpPr/>
          <p:nvPr/>
        </p:nvSpPr>
        <p:spPr>
          <a:xfrm>
            <a:off x="5668700" y="3579862"/>
            <a:ext cx="3341404" cy="1296144"/>
          </a:xfrm>
          <a:prstGeom prst="rect">
            <a:avLst/>
          </a:prstGeom>
          <a:noFill/>
          <a:ln w="9525">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a:extLst>
              <a:ext uri="{FF2B5EF4-FFF2-40B4-BE49-F238E27FC236}">
                <a16:creationId xmlns="" xmlns:a16="http://schemas.microsoft.com/office/drawing/2014/main" id="{E3637A8B-566B-4CC5-84D5-B79E30C49CBE}"/>
              </a:ext>
            </a:extLst>
          </p:cNvPr>
          <p:cNvSpPr/>
          <p:nvPr/>
        </p:nvSpPr>
        <p:spPr>
          <a:xfrm>
            <a:off x="2411759" y="3507854"/>
            <a:ext cx="3256941" cy="1408078"/>
          </a:xfrm>
          <a:prstGeom prst="rect">
            <a:avLst/>
          </a:prstGeom>
        </p:spPr>
        <p:txBody>
          <a:bodyPr wrap="square">
            <a:spAutoFit/>
          </a:bodyPr>
          <a:lstStyle/>
          <a:p>
            <a:pPr>
              <a:lnSpc>
                <a:spcPct val="150000"/>
              </a:lnSpc>
            </a:pPr>
            <a:r>
              <a:rPr lang="fr-FR" sz="900" b="1" dirty="0">
                <a:solidFill>
                  <a:schemeClr val="accent2">
                    <a:lumMod val="75000"/>
                  </a:schemeClr>
                </a:solidFill>
              </a:rPr>
              <a:t>Fonctionnalités de l’outil conseiller O2S :</a:t>
            </a:r>
          </a:p>
          <a:p>
            <a:pPr marL="342900" indent="-171450">
              <a:buFont typeface="Wingdings" panose="05000000000000000000" pitchFamily="2" charset="2"/>
              <a:buChar char="§"/>
            </a:pPr>
            <a:r>
              <a:rPr lang="fr-FR" sz="900" dirty="0" smtClean="0">
                <a:solidFill>
                  <a:schemeClr val="accent2">
                    <a:lumMod val="75000"/>
                  </a:schemeClr>
                </a:solidFill>
              </a:rPr>
              <a:t>Agréger les avoirs du clients</a:t>
            </a:r>
            <a:endParaRPr lang="fr-FR" sz="900" dirty="0">
              <a:solidFill>
                <a:schemeClr val="accent2">
                  <a:lumMod val="75000"/>
                </a:schemeClr>
              </a:solidFill>
            </a:endParaRPr>
          </a:p>
          <a:p>
            <a:pPr marL="342900" indent="-171450">
              <a:buFont typeface="Wingdings" panose="05000000000000000000" pitchFamily="2" charset="2"/>
              <a:buChar char="§"/>
            </a:pPr>
            <a:r>
              <a:rPr lang="fr-FR" sz="900" dirty="0">
                <a:solidFill>
                  <a:schemeClr val="accent2">
                    <a:lumMod val="75000"/>
                  </a:schemeClr>
                </a:solidFill>
              </a:rPr>
              <a:t>Faire la connaissance </a:t>
            </a:r>
            <a:r>
              <a:rPr lang="fr-FR" sz="900" dirty="0" smtClean="0">
                <a:solidFill>
                  <a:schemeClr val="accent2">
                    <a:lumMod val="75000"/>
                  </a:schemeClr>
                </a:solidFill>
              </a:rPr>
              <a:t>client</a:t>
            </a:r>
            <a:endParaRPr lang="fr-FR" sz="900" dirty="0">
              <a:solidFill>
                <a:schemeClr val="accent2">
                  <a:lumMod val="75000"/>
                </a:schemeClr>
              </a:solidFill>
            </a:endParaRPr>
          </a:p>
          <a:p>
            <a:pPr marL="342900" indent="-171450">
              <a:buFont typeface="Wingdings" panose="05000000000000000000" pitchFamily="2" charset="2"/>
              <a:buChar char="§"/>
            </a:pPr>
            <a:r>
              <a:rPr lang="fr-FR" sz="900" dirty="0">
                <a:solidFill>
                  <a:schemeClr val="accent2">
                    <a:lumMod val="75000"/>
                  </a:schemeClr>
                </a:solidFill>
              </a:rPr>
              <a:t>Effectuer </a:t>
            </a:r>
            <a:r>
              <a:rPr lang="fr-FR" sz="900" dirty="0" smtClean="0">
                <a:solidFill>
                  <a:schemeClr val="accent2">
                    <a:lumMod val="75000"/>
                  </a:schemeClr>
                </a:solidFill>
              </a:rPr>
              <a:t>les </a:t>
            </a:r>
            <a:r>
              <a:rPr lang="fr-FR" sz="900" dirty="0">
                <a:solidFill>
                  <a:schemeClr val="accent2">
                    <a:lumMod val="75000"/>
                  </a:schemeClr>
                </a:solidFill>
              </a:rPr>
              <a:t>contrôles </a:t>
            </a:r>
            <a:r>
              <a:rPr lang="fr-FR" sz="900" dirty="0" smtClean="0">
                <a:solidFill>
                  <a:schemeClr val="accent2">
                    <a:lumMod val="75000"/>
                  </a:schemeClr>
                </a:solidFill>
              </a:rPr>
              <a:t>d’adéquation sur les proposition financières</a:t>
            </a:r>
            <a:endParaRPr lang="fr-FR" sz="900" dirty="0">
              <a:solidFill>
                <a:schemeClr val="accent2">
                  <a:lumMod val="75000"/>
                </a:schemeClr>
              </a:solidFill>
            </a:endParaRPr>
          </a:p>
          <a:p>
            <a:pPr marL="342900" indent="-171450">
              <a:buFont typeface="Wingdings" panose="05000000000000000000" pitchFamily="2" charset="2"/>
              <a:buChar char="§"/>
            </a:pPr>
            <a:r>
              <a:rPr lang="fr-FR" sz="900" dirty="0">
                <a:solidFill>
                  <a:schemeClr val="accent2">
                    <a:lumMod val="75000"/>
                  </a:schemeClr>
                </a:solidFill>
              </a:rPr>
              <a:t>Assurer un suivi dans la durée</a:t>
            </a:r>
          </a:p>
          <a:p>
            <a:pPr marL="342900" indent="-171450">
              <a:buFont typeface="Wingdings" panose="05000000000000000000" pitchFamily="2" charset="2"/>
              <a:buChar char="§"/>
            </a:pPr>
            <a:r>
              <a:rPr lang="fr-FR" sz="900" dirty="0">
                <a:solidFill>
                  <a:schemeClr val="accent2">
                    <a:lumMod val="75000"/>
                  </a:schemeClr>
                </a:solidFill>
              </a:rPr>
              <a:t>Avoir un stockage sécurisé des </a:t>
            </a:r>
            <a:r>
              <a:rPr lang="fr-FR" sz="900" dirty="0" smtClean="0">
                <a:solidFill>
                  <a:schemeClr val="accent2">
                    <a:lumMod val="75000"/>
                  </a:schemeClr>
                </a:solidFill>
              </a:rPr>
              <a:t>documents</a:t>
            </a:r>
          </a:p>
          <a:p>
            <a:pPr marL="342900" indent="-171450">
              <a:buFont typeface="Wingdings" panose="05000000000000000000" pitchFamily="2" charset="2"/>
              <a:buChar char="§"/>
            </a:pPr>
            <a:r>
              <a:rPr lang="fr-FR" sz="900" dirty="0" smtClean="0">
                <a:solidFill>
                  <a:schemeClr val="accent2">
                    <a:lumMod val="75000"/>
                  </a:schemeClr>
                </a:solidFill>
              </a:rPr>
              <a:t>Outil CRM</a:t>
            </a:r>
            <a:endParaRPr lang="fr-FR" sz="900" dirty="0">
              <a:solidFill>
                <a:schemeClr val="accent2">
                  <a:lumMod val="75000"/>
                </a:schemeClr>
              </a:solidFill>
            </a:endParaRPr>
          </a:p>
          <a:p>
            <a:pPr marL="171450"/>
            <a:endParaRPr lang="fr-FR" sz="900" i="1" dirty="0">
              <a:solidFill>
                <a:schemeClr val="accent2">
                  <a:lumMod val="75000"/>
                </a:schemeClr>
              </a:solidFill>
            </a:endParaRPr>
          </a:p>
        </p:txBody>
      </p:sp>
      <p:sp>
        <p:nvSpPr>
          <p:cNvPr id="13" name="Rectangle 12">
            <a:extLst>
              <a:ext uri="{FF2B5EF4-FFF2-40B4-BE49-F238E27FC236}">
                <a16:creationId xmlns="" xmlns:a16="http://schemas.microsoft.com/office/drawing/2014/main" id="{46A9412A-CAE2-4F70-8003-551AEAB77A03}"/>
              </a:ext>
            </a:extLst>
          </p:cNvPr>
          <p:cNvSpPr/>
          <p:nvPr/>
        </p:nvSpPr>
        <p:spPr>
          <a:xfrm>
            <a:off x="5668700" y="3507854"/>
            <a:ext cx="3475300" cy="1823576"/>
          </a:xfrm>
          <a:prstGeom prst="rect">
            <a:avLst/>
          </a:prstGeom>
        </p:spPr>
        <p:txBody>
          <a:bodyPr wrap="square">
            <a:spAutoFit/>
          </a:bodyPr>
          <a:lstStyle/>
          <a:p>
            <a:pPr>
              <a:lnSpc>
                <a:spcPct val="150000"/>
              </a:lnSpc>
            </a:pPr>
            <a:r>
              <a:rPr lang="fr-FR" sz="900" b="1" dirty="0">
                <a:solidFill>
                  <a:schemeClr val="accent2">
                    <a:lumMod val="75000"/>
                  </a:schemeClr>
                </a:solidFill>
              </a:rPr>
              <a:t>Fonctionnalités de l’application client MoneyPitch :</a:t>
            </a:r>
          </a:p>
          <a:p>
            <a:pPr marL="342900" indent="-171450">
              <a:buFont typeface="Wingdings" panose="05000000000000000000" pitchFamily="2" charset="2"/>
              <a:buChar char="§"/>
            </a:pPr>
            <a:r>
              <a:rPr lang="fr-FR" sz="900" dirty="0" smtClean="0">
                <a:solidFill>
                  <a:schemeClr val="accent2">
                    <a:lumMod val="75000"/>
                  </a:schemeClr>
                </a:solidFill>
              </a:rPr>
              <a:t>Mettre à disposition de nos clients une appli </a:t>
            </a:r>
            <a:r>
              <a:rPr lang="fr-FR" sz="900" dirty="0" err="1" smtClean="0">
                <a:solidFill>
                  <a:schemeClr val="accent2">
                    <a:lumMod val="75000"/>
                  </a:schemeClr>
                </a:solidFill>
              </a:rPr>
              <a:t>multidevices</a:t>
            </a:r>
            <a:r>
              <a:rPr lang="fr-FR" sz="900" dirty="0">
                <a:solidFill>
                  <a:schemeClr val="accent2">
                    <a:lumMod val="75000"/>
                  </a:schemeClr>
                </a:solidFill>
              </a:rPr>
              <a:t> </a:t>
            </a:r>
            <a:r>
              <a:rPr lang="fr-FR" sz="900" dirty="0" err="1" smtClean="0">
                <a:solidFill>
                  <a:schemeClr val="accent2">
                    <a:lumMod val="75000"/>
                  </a:schemeClr>
                </a:solidFill>
              </a:rPr>
              <a:t>dediée</a:t>
            </a:r>
            <a:endParaRPr lang="fr-FR" sz="900" dirty="0" smtClean="0">
              <a:solidFill>
                <a:schemeClr val="accent2">
                  <a:lumMod val="75000"/>
                </a:schemeClr>
              </a:solidFill>
            </a:endParaRPr>
          </a:p>
          <a:p>
            <a:pPr marL="342900" indent="-171450">
              <a:buFont typeface="Wingdings" panose="05000000000000000000" pitchFamily="2" charset="2"/>
              <a:buChar char="§"/>
            </a:pPr>
            <a:r>
              <a:rPr lang="fr-FR" sz="900" dirty="0" smtClean="0">
                <a:solidFill>
                  <a:schemeClr val="accent2">
                    <a:lumMod val="75000"/>
                  </a:schemeClr>
                </a:solidFill>
              </a:rPr>
              <a:t>Proposer une vision patrimoniale complète  et réellement personnalisée. Toute l’info détenue dans O2S et </a:t>
            </a:r>
            <a:r>
              <a:rPr lang="fr-FR" sz="900" dirty="0" err="1" smtClean="0">
                <a:solidFill>
                  <a:schemeClr val="accent2">
                    <a:lumMod val="75000"/>
                  </a:schemeClr>
                </a:solidFill>
              </a:rPr>
              <a:t>big</a:t>
            </a:r>
            <a:r>
              <a:rPr lang="fr-FR" sz="900" dirty="0" smtClean="0">
                <a:solidFill>
                  <a:schemeClr val="accent2">
                    <a:lumMod val="75000"/>
                  </a:schemeClr>
                </a:solidFill>
              </a:rPr>
              <a:t> expert est restituée au client sur son appli</a:t>
            </a:r>
          </a:p>
          <a:p>
            <a:pPr marL="342900" indent="-171450">
              <a:buFont typeface="Wingdings" panose="05000000000000000000" pitchFamily="2" charset="2"/>
              <a:buChar char="§"/>
            </a:pPr>
            <a:r>
              <a:rPr lang="fr-FR" sz="900" dirty="0" smtClean="0">
                <a:solidFill>
                  <a:schemeClr val="accent2">
                    <a:lumMod val="75000"/>
                  </a:schemeClr>
                </a:solidFill>
              </a:rPr>
              <a:t>Possibilité, au choix du client, de déléguer des infos à son banquier privée</a:t>
            </a:r>
          </a:p>
          <a:p>
            <a:pPr marL="342900" indent="-171450">
              <a:buFont typeface="Wingdings" panose="05000000000000000000" pitchFamily="2" charset="2"/>
              <a:buChar char="§"/>
            </a:pPr>
            <a:r>
              <a:rPr lang="fr-FR" sz="900" dirty="0" smtClean="0">
                <a:solidFill>
                  <a:schemeClr val="accent2">
                    <a:lumMod val="75000"/>
                  </a:schemeClr>
                </a:solidFill>
              </a:rPr>
              <a:t>Mise à dispo de supports pédagogiques</a:t>
            </a:r>
            <a:endParaRPr lang="fr-FR" sz="900" dirty="0">
              <a:solidFill>
                <a:schemeClr val="accent2">
                  <a:lumMod val="75000"/>
                </a:schemeClr>
              </a:solidFill>
            </a:endParaRPr>
          </a:p>
          <a:p>
            <a:pPr marL="447675" indent="-185738">
              <a:lnSpc>
                <a:spcPct val="150000"/>
              </a:lnSpc>
              <a:buFont typeface="Wingdings" panose="05000000000000000000" pitchFamily="2" charset="2"/>
              <a:buChar char="§"/>
              <a:tabLst>
                <a:tab pos="174625" algn="l"/>
                <a:tab pos="447675" algn="l"/>
              </a:tabLst>
            </a:pPr>
            <a:endParaRPr lang="fr-FR" sz="900" dirty="0">
              <a:solidFill>
                <a:schemeClr val="accent2">
                  <a:lumMod val="75000"/>
                </a:schemeClr>
              </a:solidFill>
            </a:endParaRPr>
          </a:p>
          <a:p>
            <a:pPr marL="447675" indent="-185738">
              <a:lnSpc>
                <a:spcPct val="150000"/>
              </a:lnSpc>
              <a:buFont typeface="Wingdings" panose="05000000000000000000" pitchFamily="2" charset="2"/>
              <a:buChar char="§"/>
              <a:tabLst>
                <a:tab pos="174625" algn="l"/>
                <a:tab pos="447675" algn="l"/>
              </a:tabLst>
            </a:pPr>
            <a:endParaRPr lang="fr-FR" sz="900" dirty="0">
              <a:solidFill>
                <a:schemeClr val="accent2">
                  <a:lumMod val="75000"/>
                </a:schemeClr>
              </a:solidFill>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8351" y="988198"/>
            <a:ext cx="3875997" cy="1777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73255" y="845325"/>
            <a:ext cx="3163001" cy="29156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Espace réservé du texte 4"/>
          <p:cNvSpPr>
            <a:spLocks noGrp="1"/>
          </p:cNvSpPr>
          <p:nvPr>
            <p:ph type="body" sz="quarter" idx="12"/>
          </p:nvPr>
        </p:nvSpPr>
        <p:spPr/>
        <p:txBody>
          <a:bodyPr/>
          <a:lstStyle/>
          <a:p>
            <a:r>
              <a:rPr lang="fr-FR" dirty="0" smtClean="0"/>
              <a:t>Ce parcours comprend 2 outils : un outil conseiller, O2S et un outil client MONEYPTICH </a:t>
            </a:r>
            <a:endParaRPr lang="fr-FR" dirty="0"/>
          </a:p>
        </p:txBody>
      </p:sp>
    </p:spTree>
    <p:extLst>
      <p:ext uri="{BB962C8B-B14F-4D97-AF65-F5344CB8AC3E}">
        <p14:creationId xmlns:p14="http://schemas.microsoft.com/office/powerpoint/2010/main" val="25006741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14" name="Espace réservé du texte 13"/>
          <p:cNvSpPr>
            <a:spLocks noGrp="1"/>
          </p:cNvSpPr>
          <p:nvPr>
            <p:ph type="body" sz="quarter" idx="12"/>
          </p:nvPr>
        </p:nvSpPr>
        <p:spPr>
          <a:xfrm>
            <a:off x="1663369" y="51470"/>
            <a:ext cx="5573672" cy="5092030"/>
          </a:xfrm>
        </p:spPr>
        <p:txBody>
          <a:bodyPr/>
          <a:lstStyle/>
          <a:p>
            <a:r>
              <a:rPr lang="fr-FR" dirty="0"/>
              <a:t>1</a:t>
            </a:r>
          </a:p>
        </p:txBody>
      </p:sp>
      <p:sp>
        <p:nvSpPr>
          <p:cNvPr id="74" name="Shape 74"/>
          <p:cNvSpPr txBox="1">
            <a:spLocks noGrp="1"/>
          </p:cNvSpPr>
          <p:nvPr>
            <p:ph type="ctrTitle"/>
          </p:nvPr>
        </p:nvSpPr>
        <p:spPr>
          <a:xfrm>
            <a:off x="1470409" y="1634958"/>
            <a:ext cx="6019388" cy="1116124"/>
          </a:xfrm>
        </p:spPr>
        <p:txBody>
          <a:bodyPr>
            <a:normAutofit fontScale="90000"/>
          </a:bodyPr>
          <a:lstStyle/>
          <a:p>
            <a:pPr lvl="0"/>
            <a:r>
              <a:rPr lang="fr-FR" sz="5300" dirty="0"/>
              <a:t>2</a:t>
            </a:r>
            <a:r>
              <a:rPr lang="fr-FR" sz="3200" dirty="0"/>
              <a:t/>
            </a:r>
            <a:br>
              <a:rPr lang="fr-FR" sz="3200" dirty="0"/>
            </a:br>
            <a:r>
              <a:rPr lang="fr-FR" sz="3200" dirty="0"/>
              <a:t>PARCOURS</a:t>
            </a:r>
            <a:endParaRPr lang="en" sz="3200" dirty="0"/>
          </a:p>
        </p:txBody>
      </p:sp>
      <p:sp>
        <p:nvSpPr>
          <p:cNvPr id="2" name="Rectangle : coins arrondis 1">
            <a:extLst>
              <a:ext uri="{FF2B5EF4-FFF2-40B4-BE49-F238E27FC236}">
                <a16:creationId xmlns:a16="http://schemas.microsoft.com/office/drawing/2014/main" xmlns="" id="{AA00D106-14BD-490B-BCCC-34561F7F1E7E}"/>
              </a:ext>
            </a:extLst>
          </p:cNvPr>
          <p:cNvSpPr/>
          <p:nvPr/>
        </p:nvSpPr>
        <p:spPr>
          <a:xfrm>
            <a:off x="2691013" y="2931790"/>
            <a:ext cx="3578179" cy="50405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b="1" dirty="0">
                <a:solidFill>
                  <a:srgbClr val="002060"/>
                </a:solidFill>
              </a:rPr>
              <a:t>PARTIE 1 : </a:t>
            </a:r>
            <a:r>
              <a:rPr lang="fr-FR" b="1" dirty="0" smtClean="0">
                <a:solidFill>
                  <a:srgbClr val="002060"/>
                </a:solidFill>
              </a:rPr>
              <a:t>O2S - PARCOURS </a:t>
            </a:r>
            <a:r>
              <a:rPr lang="fr-FR" b="1" dirty="0">
                <a:solidFill>
                  <a:srgbClr val="002060"/>
                </a:solidFill>
              </a:rPr>
              <a:t>CONSEILLER</a:t>
            </a:r>
          </a:p>
        </p:txBody>
      </p:sp>
    </p:spTree>
    <p:extLst>
      <p:ext uri="{BB962C8B-B14F-4D97-AF65-F5344CB8AC3E}">
        <p14:creationId xmlns:p14="http://schemas.microsoft.com/office/powerpoint/2010/main" val="24807426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71438" y="-3291"/>
            <a:ext cx="8958262" cy="735806"/>
          </a:xfrm>
        </p:spPr>
        <p:txBody>
          <a:bodyPr>
            <a:normAutofit/>
          </a:bodyPr>
          <a:lstStyle/>
          <a:p>
            <a:pPr marL="0" indent="0" algn="ctr"/>
            <a:r>
              <a:rPr lang="fr-FR" altLang="fr-FR" noProof="1">
                <a:latin typeface="+mn-lt"/>
              </a:rPr>
              <a:t>PARCOURS BANQUE PRIVEE : Detail de l’approche o2s</a:t>
            </a:r>
            <a:endParaRPr lang="fr-FR" sz="1800" dirty="0">
              <a:latin typeface="+mn-lt"/>
            </a:endParaRPr>
          </a:p>
        </p:txBody>
      </p:sp>
      <p:sp>
        <p:nvSpPr>
          <p:cNvPr id="96" name="ZoneTexte 95">
            <a:extLst>
              <a:ext uri="{FF2B5EF4-FFF2-40B4-BE49-F238E27FC236}">
                <a16:creationId xmlns:a16="http://schemas.microsoft.com/office/drawing/2014/main" xmlns="" id="{9260C2C7-4EE3-4146-AA07-C19E3629CCFE}"/>
              </a:ext>
            </a:extLst>
          </p:cNvPr>
          <p:cNvSpPr txBox="1"/>
          <p:nvPr/>
        </p:nvSpPr>
        <p:spPr>
          <a:xfrm>
            <a:off x="1115442" y="1308258"/>
            <a:ext cx="1512342" cy="223138"/>
          </a:xfrm>
          <a:prstGeom prst="rect">
            <a:avLst/>
          </a:prstGeom>
          <a:noFill/>
        </p:spPr>
        <p:txBody>
          <a:bodyPr wrap="square" lIns="68580" tIns="34290" rIns="68580" bIns="34290" rtlCol="0">
            <a:spAutoFit/>
          </a:bodyPr>
          <a:lstStyle>
            <a:defPPr marR="0" lvl="0" algn="l" rtl="0">
              <a:lnSpc>
                <a:spcPct val="100000"/>
              </a:lnSpc>
              <a:spcBef>
                <a:spcPts val="0"/>
              </a:spcBef>
              <a:spcAft>
                <a:spcPts val="0"/>
              </a:spcAft>
            </a:defPPr>
            <a:lvl1pPr algn="r">
              <a:defRPr>
                <a:solidFill>
                  <a:schemeClr val="tx1"/>
                </a:solidFill>
                <a:latin typeface="+mn-lt"/>
                <a:ea typeface="+mn-ea"/>
                <a:cs typeface="+mn-cs"/>
              </a:defRPr>
            </a:lvl1pPr>
          </a:lstStyle>
          <a:p>
            <a:pPr algn="l"/>
            <a:r>
              <a:rPr lang="fr-FR" sz="1000" b="1" dirty="0">
                <a:solidFill>
                  <a:schemeClr val="accent1"/>
                </a:solidFill>
              </a:rPr>
              <a:t>KYC complet</a:t>
            </a:r>
          </a:p>
        </p:txBody>
      </p:sp>
      <p:sp>
        <p:nvSpPr>
          <p:cNvPr id="187" name="Pentagone 8"/>
          <p:cNvSpPr/>
          <p:nvPr/>
        </p:nvSpPr>
        <p:spPr>
          <a:xfrm>
            <a:off x="926862" y="580721"/>
            <a:ext cx="1340882" cy="428400"/>
          </a:xfrm>
          <a:prstGeom prst="homePlate">
            <a:avLst>
              <a:gd name="adj" fmla="val 11589"/>
            </a:avLst>
          </a:prstGeom>
          <a:solidFill>
            <a:schemeClr val="accent1"/>
          </a:solidFill>
          <a:ln w="28575"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rPr>
              <a:t>Connaissance client</a:t>
            </a:r>
          </a:p>
        </p:txBody>
      </p:sp>
      <p:sp>
        <p:nvSpPr>
          <p:cNvPr id="188" name="Oval 116"/>
          <p:cNvSpPr/>
          <p:nvPr/>
        </p:nvSpPr>
        <p:spPr>
          <a:xfrm>
            <a:off x="856891" y="484198"/>
            <a:ext cx="256765" cy="251312"/>
          </a:xfrm>
          <a:prstGeom prst="ellipse">
            <a:avLst/>
          </a:prstGeom>
          <a:solidFill>
            <a:schemeClr val="accent1"/>
          </a:solidFill>
          <a:ln w="19050"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sym typeface="Arial"/>
              </a:rPr>
              <a:t>1</a:t>
            </a:r>
          </a:p>
        </p:txBody>
      </p:sp>
      <p:sp>
        <p:nvSpPr>
          <p:cNvPr id="189" name="Chevron 188"/>
          <p:cNvSpPr/>
          <p:nvPr/>
        </p:nvSpPr>
        <p:spPr>
          <a:xfrm>
            <a:off x="2439030" y="580721"/>
            <a:ext cx="1340882" cy="428400"/>
          </a:xfrm>
          <a:prstGeom prst="chevron">
            <a:avLst>
              <a:gd name="adj" fmla="val 13335"/>
            </a:avLst>
          </a:prstGeom>
          <a:solidFill>
            <a:schemeClr val="accent1"/>
          </a:solidFill>
          <a:ln w="28575"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rPr>
              <a:t>Définitions des objectifs d’investissement</a:t>
            </a:r>
          </a:p>
        </p:txBody>
      </p:sp>
      <p:sp>
        <p:nvSpPr>
          <p:cNvPr id="190" name="Chevron 189"/>
          <p:cNvSpPr/>
          <p:nvPr/>
        </p:nvSpPr>
        <p:spPr>
          <a:xfrm>
            <a:off x="3990746" y="580721"/>
            <a:ext cx="1340882" cy="428400"/>
          </a:xfrm>
          <a:prstGeom prst="chevron">
            <a:avLst>
              <a:gd name="adj" fmla="val 13335"/>
            </a:avLst>
          </a:prstGeom>
          <a:solidFill>
            <a:schemeClr val="accent1"/>
          </a:solidFill>
          <a:ln w="28575" cap="flat" cmpd="sng" algn="ctr">
            <a:solidFill>
              <a:srgbClr val="FFFFFF"/>
            </a:solid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rPr>
              <a:t>Recommandation / Simulation d’investissement</a:t>
            </a:r>
          </a:p>
        </p:txBody>
      </p:sp>
      <p:sp>
        <p:nvSpPr>
          <p:cNvPr id="191" name="Chevron 190"/>
          <p:cNvSpPr/>
          <p:nvPr/>
        </p:nvSpPr>
        <p:spPr>
          <a:xfrm>
            <a:off x="5463366" y="580721"/>
            <a:ext cx="1340882" cy="428400"/>
          </a:xfrm>
          <a:prstGeom prst="chevron">
            <a:avLst>
              <a:gd name="adj" fmla="val 13335"/>
            </a:avLst>
          </a:prstGeom>
          <a:solidFill>
            <a:schemeClr val="accent1"/>
          </a:solidFill>
          <a:ln w="28575"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rPr>
              <a:t>Confirmation et Exécution</a:t>
            </a:r>
          </a:p>
        </p:txBody>
      </p:sp>
      <p:sp>
        <p:nvSpPr>
          <p:cNvPr id="192" name="Chevron 191"/>
          <p:cNvSpPr/>
          <p:nvPr/>
        </p:nvSpPr>
        <p:spPr>
          <a:xfrm>
            <a:off x="6975534" y="580721"/>
            <a:ext cx="1340882" cy="428400"/>
          </a:xfrm>
          <a:prstGeom prst="chevron">
            <a:avLst>
              <a:gd name="adj" fmla="val 13335"/>
            </a:avLst>
          </a:prstGeom>
          <a:solidFill>
            <a:schemeClr val="accent1"/>
          </a:solidFill>
          <a:ln w="28575"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rPr>
              <a:t>Suivi / Proactivité</a:t>
            </a:r>
          </a:p>
        </p:txBody>
      </p:sp>
      <p:sp>
        <p:nvSpPr>
          <p:cNvPr id="193" name="Oval 117"/>
          <p:cNvSpPr/>
          <p:nvPr/>
        </p:nvSpPr>
        <p:spPr>
          <a:xfrm>
            <a:off x="2338226" y="411510"/>
            <a:ext cx="256765" cy="324000"/>
          </a:xfrm>
          <a:prstGeom prst="ellipse">
            <a:avLst/>
          </a:prstGeom>
          <a:solidFill>
            <a:schemeClr val="accent1"/>
          </a:solidFill>
          <a:ln w="19050"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sym typeface="Arial"/>
              </a:rPr>
              <a:t>2</a:t>
            </a:r>
          </a:p>
        </p:txBody>
      </p:sp>
      <p:sp>
        <p:nvSpPr>
          <p:cNvPr id="194" name="Oval 118"/>
          <p:cNvSpPr/>
          <p:nvPr/>
        </p:nvSpPr>
        <p:spPr>
          <a:xfrm>
            <a:off x="3851920" y="411510"/>
            <a:ext cx="256765" cy="324000"/>
          </a:xfrm>
          <a:prstGeom prst="ellipse">
            <a:avLst/>
          </a:prstGeom>
          <a:solidFill>
            <a:schemeClr val="accent1"/>
          </a:solidFill>
          <a:ln w="19050"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sym typeface="Arial"/>
              </a:rPr>
              <a:t>3</a:t>
            </a:r>
          </a:p>
        </p:txBody>
      </p:sp>
      <p:sp>
        <p:nvSpPr>
          <p:cNvPr id="195" name="Oval 120"/>
          <p:cNvSpPr/>
          <p:nvPr/>
        </p:nvSpPr>
        <p:spPr>
          <a:xfrm>
            <a:off x="5405727" y="411510"/>
            <a:ext cx="256765" cy="324000"/>
          </a:xfrm>
          <a:prstGeom prst="ellipse">
            <a:avLst/>
          </a:prstGeom>
          <a:solidFill>
            <a:schemeClr val="accent1"/>
          </a:solidFill>
          <a:ln w="19050"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sym typeface="Arial"/>
              </a:rPr>
              <a:t>4</a:t>
            </a:r>
          </a:p>
        </p:txBody>
      </p:sp>
      <p:sp>
        <p:nvSpPr>
          <p:cNvPr id="196" name="Oval 121"/>
          <p:cNvSpPr/>
          <p:nvPr/>
        </p:nvSpPr>
        <p:spPr>
          <a:xfrm>
            <a:off x="6907523" y="434085"/>
            <a:ext cx="256765" cy="324000"/>
          </a:xfrm>
          <a:prstGeom prst="ellipse">
            <a:avLst/>
          </a:prstGeom>
          <a:solidFill>
            <a:schemeClr val="accent1"/>
          </a:solidFill>
          <a:ln w="19050"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sym typeface="Arial"/>
              </a:rPr>
              <a:t>5</a:t>
            </a:r>
          </a:p>
        </p:txBody>
      </p:sp>
      <p:sp>
        <p:nvSpPr>
          <p:cNvPr id="217" name="Rectangle à coins arrondis 184">
            <a:extLst>
              <a:ext uri="{FF2B5EF4-FFF2-40B4-BE49-F238E27FC236}">
                <a16:creationId xmlns:a16="http://schemas.microsoft.com/office/drawing/2014/main" xmlns="" id="{3C55D1BB-2766-47EE-BAA1-AE103336524C}"/>
              </a:ext>
            </a:extLst>
          </p:cNvPr>
          <p:cNvSpPr/>
          <p:nvPr/>
        </p:nvSpPr>
        <p:spPr>
          <a:xfrm>
            <a:off x="972073" y="1344692"/>
            <a:ext cx="135000" cy="135000"/>
          </a:xfrm>
          <a:prstGeom prst="round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389179"/>
            <a:endParaRPr lang="fr-FR" sz="1200">
              <a:solidFill>
                <a:srgbClr val="FFFFFF"/>
              </a:solidFill>
              <a:latin typeface="+mj-lt"/>
            </a:endParaRPr>
          </a:p>
        </p:txBody>
      </p:sp>
      <p:sp>
        <p:nvSpPr>
          <p:cNvPr id="45" name="ZoneTexte 44">
            <a:extLst>
              <a:ext uri="{FF2B5EF4-FFF2-40B4-BE49-F238E27FC236}">
                <a16:creationId xmlns:a16="http://schemas.microsoft.com/office/drawing/2014/main" xmlns="" id="{EEE11F20-D7C1-4EC1-810B-56FFE3C271B2}"/>
              </a:ext>
            </a:extLst>
          </p:cNvPr>
          <p:cNvSpPr txBox="1"/>
          <p:nvPr/>
        </p:nvSpPr>
        <p:spPr>
          <a:xfrm>
            <a:off x="1104852" y="1751608"/>
            <a:ext cx="1512342" cy="223138"/>
          </a:xfrm>
          <a:prstGeom prst="rect">
            <a:avLst/>
          </a:prstGeom>
          <a:noFill/>
        </p:spPr>
        <p:txBody>
          <a:bodyPr wrap="square" lIns="68580" tIns="34290" rIns="68580" bIns="34290" rtlCol="0">
            <a:spAutoFit/>
          </a:bodyPr>
          <a:lstStyle/>
          <a:p>
            <a:r>
              <a:rPr lang="fr-FR" sz="1000" b="1" dirty="0">
                <a:solidFill>
                  <a:schemeClr val="accent1"/>
                </a:solidFill>
                <a:latin typeface="+mn-lt"/>
                <a:ea typeface="+mn-ea"/>
                <a:cs typeface="+mn-cs"/>
              </a:rPr>
              <a:t>QCF &amp; QR</a:t>
            </a:r>
          </a:p>
        </p:txBody>
      </p:sp>
      <p:sp>
        <p:nvSpPr>
          <p:cNvPr id="46" name="Rectangle à coins arrondis 184">
            <a:extLst>
              <a:ext uri="{FF2B5EF4-FFF2-40B4-BE49-F238E27FC236}">
                <a16:creationId xmlns:a16="http://schemas.microsoft.com/office/drawing/2014/main" xmlns="" id="{32FEA308-2417-4F01-A05A-749C9E167B5E}"/>
              </a:ext>
            </a:extLst>
          </p:cNvPr>
          <p:cNvSpPr/>
          <p:nvPr/>
        </p:nvSpPr>
        <p:spPr>
          <a:xfrm>
            <a:off x="961536" y="1786778"/>
            <a:ext cx="135000" cy="135000"/>
          </a:xfrm>
          <a:prstGeom prst="round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defTabSz="389179"/>
            <a:endParaRPr lang="fr-FR" sz="1200">
              <a:solidFill>
                <a:srgbClr val="FFFFFF"/>
              </a:solidFill>
              <a:latin typeface="+mj-lt"/>
            </a:endParaRPr>
          </a:p>
        </p:txBody>
      </p:sp>
      <p:sp>
        <p:nvSpPr>
          <p:cNvPr id="47" name="ZoneTexte 46">
            <a:extLst>
              <a:ext uri="{FF2B5EF4-FFF2-40B4-BE49-F238E27FC236}">
                <a16:creationId xmlns:a16="http://schemas.microsoft.com/office/drawing/2014/main" xmlns="" id="{9260C2C7-4EE3-4146-AA07-C19E3629CCFE}"/>
              </a:ext>
            </a:extLst>
          </p:cNvPr>
          <p:cNvSpPr txBox="1"/>
          <p:nvPr/>
        </p:nvSpPr>
        <p:spPr>
          <a:xfrm>
            <a:off x="2636198" y="1320082"/>
            <a:ext cx="1512342" cy="223138"/>
          </a:xfrm>
          <a:prstGeom prst="rect">
            <a:avLst/>
          </a:prstGeom>
          <a:noFill/>
        </p:spPr>
        <p:txBody>
          <a:bodyPr wrap="square" lIns="68580" tIns="34290" rIns="68580" bIns="34290" rtlCol="0">
            <a:spAutoFit/>
          </a:bodyPr>
          <a:lstStyle>
            <a:defPPr marR="0" lvl="0" algn="l" rtl="0">
              <a:lnSpc>
                <a:spcPct val="100000"/>
              </a:lnSpc>
              <a:spcBef>
                <a:spcPts val="0"/>
              </a:spcBef>
              <a:spcAft>
                <a:spcPts val="0"/>
              </a:spcAft>
            </a:defPPr>
            <a:lvl1pPr algn="r">
              <a:defRPr>
                <a:solidFill>
                  <a:schemeClr val="tx1"/>
                </a:solidFill>
                <a:latin typeface="+mn-lt"/>
                <a:ea typeface="+mn-ea"/>
                <a:cs typeface="+mn-cs"/>
              </a:defRPr>
            </a:lvl1pPr>
          </a:lstStyle>
          <a:p>
            <a:pPr algn="l"/>
            <a:r>
              <a:rPr lang="fr-FR" sz="1000" b="1" dirty="0">
                <a:solidFill>
                  <a:schemeClr val="accent1"/>
                </a:solidFill>
              </a:rPr>
              <a:t>Objectif</a:t>
            </a:r>
          </a:p>
        </p:txBody>
      </p:sp>
      <p:sp>
        <p:nvSpPr>
          <p:cNvPr id="48" name="ZoneTexte 47">
            <a:extLst>
              <a:ext uri="{FF2B5EF4-FFF2-40B4-BE49-F238E27FC236}">
                <a16:creationId xmlns:a16="http://schemas.microsoft.com/office/drawing/2014/main" xmlns="" id="{EEE11F20-D7C1-4EC1-810B-56FFE3C271B2}"/>
              </a:ext>
            </a:extLst>
          </p:cNvPr>
          <p:cNvSpPr txBox="1"/>
          <p:nvPr/>
        </p:nvSpPr>
        <p:spPr>
          <a:xfrm>
            <a:off x="2628132" y="1535843"/>
            <a:ext cx="1512342" cy="223138"/>
          </a:xfrm>
          <a:prstGeom prst="rect">
            <a:avLst/>
          </a:prstGeom>
          <a:noFill/>
        </p:spPr>
        <p:txBody>
          <a:bodyPr wrap="square" lIns="68580" tIns="34290" rIns="68580" bIns="34290" rtlCol="0">
            <a:spAutoFit/>
          </a:bodyPr>
          <a:lstStyle/>
          <a:p>
            <a:r>
              <a:rPr lang="fr-FR" sz="1000" b="1" dirty="0">
                <a:solidFill>
                  <a:schemeClr val="accent1"/>
                </a:solidFill>
                <a:latin typeface="+mn-lt"/>
                <a:ea typeface="+mn-ea"/>
                <a:cs typeface="+mn-cs"/>
              </a:rPr>
              <a:t>Horizon</a:t>
            </a:r>
          </a:p>
        </p:txBody>
      </p:sp>
      <p:sp>
        <p:nvSpPr>
          <p:cNvPr id="49" name="Rectangle à coins arrondis 184">
            <a:extLst>
              <a:ext uri="{FF2B5EF4-FFF2-40B4-BE49-F238E27FC236}">
                <a16:creationId xmlns:a16="http://schemas.microsoft.com/office/drawing/2014/main" xmlns="" id="{3C55D1BB-2766-47EE-BAA1-AE103336524C}"/>
              </a:ext>
            </a:extLst>
          </p:cNvPr>
          <p:cNvSpPr/>
          <p:nvPr/>
        </p:nvSpPr>
        <p:spPr>
          <a:xfrm>
            <a:off x="2492829" y="1356516"/>
            <a:ext cx="135000" cy="135000"/>
          </a:xfrm>
          <a:prstGeom prst="round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389179"/>
            <a:endParaRPr lang="fr-FR" sz="1200">
              <a:solidFill>
                <a:srgbClr val="FFFFFF"/>
              </a:solidFill>
              <a:latin typeface="+mj-lt"/>
            </a:endParaRPr>
          </a:p>
        </p:txBody>
      </p:sp>
      <p:sp>
        <p:nvSpPr>
          <p:cNvPr id="50" name="Rectangle à coins arrondis 184">
            <a:extLst>
              <a:ext uri="{FF2B5EF4-FFF2-40B4-BE49-F238E27FC236}">
                <a16:creationId xmlns:a16="http://schemas.microsoft.com/office/drawing/2014/main" xmlns="" id="{32FEA308-2417-4F01-A05A-749C9E167B5E}"/>
              </a:ext>
            </a:extLst>
          </p:cNvPr>
          <p:cNvSpPr/>
          <p:nvPr/>
        </p:nvSpPr>
        <p:spPr>
          <a:xfrm>
            <a:off x="2484816" y="1571013"/>
            <a:ext cx="135000" cy="135000"/>
          </a:xfrm>
          <a:prstGeom prst="round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defTabSz="389179"/>
            <a:endParaRPr lang="fr-FR" sz="1200">
              <a:solidFill>
                <a:srgbClr val="FFFFFF"/>
              </a:solidFill>
              <a:latin typeface="+mj-lt"/>
            </a:endParaRPr>
          </a:p>
        </p:txBody>
      </p:sp>
      <p:sp>
        <p:nvSpPr>
          <p:cNvPr id="51" name="ZoneTexte 50">
            <a:extLst>
              <a:ext uri="{FF2B5EF4-FFF2-40B4-BE49-F238E27FC236}">
                <a16:creationId xmlns:a16="http://schemas.microsoft.com/office/drawing/2014/main" xmlns="" id="{EEE11F20-D7C1-4EC1-810B-56FFE3C271B2}"/>
              </a:ext>
            </a:extLst>
          </p:cNvPr>
          <p:cNvSpPr txBox="1"/>
          <p:nvPr/>
        </p:nvSpPr>
        <p:spPr>
          <a:xfrm>
            <a:off x="2625608" y="1740123"/>
            <a:ext cx="1512342" cy="223138"/>
          </a:xfrm>
          <a:prstGeom prst="rect">
            <a:avLst/>
          </a:prstGeom>
          <a:noFill/>
        </p:spPr>
        <p:txBody>
          <a:bodyPr wrap="square" lIns="68580" tIns="34290" rIns="68580" bIns="34290" rtlCol="0">
            <a:spAutoFit/>
          </a:bodyPr>
          <a:lstStyle/>
          <a:p>
            <a:r>
              <a:rPr lang="fr-FR" sz="1000" b="1" dirty="0">
                <a:solidFill>
                  <a:schemeClr val="accent1"/>
                </a:solidFill>
                <a:latin typeface="+mn-lt"/>
                <a:ea typeface="+mn-ea"/>
                <a:cs typeface="+mn-cs"/>
              </a:rPr>
              <a:t>Sensibilité aux pertes</a:t>
            </a:r>
          </a:p>
        </p:txBody>
      </p:sp>
      <p:sp>
        <p:nvSpPr>
          <p:cNvPr id="52" name="Rectangle à coins arrondis 184">
            <a:extLst>
              <a:ext uri="{FF2B5EF4-FFF2-40B4-BE49-F238E27FC236}">
                <a16:creationId xmlns:a16="http://schemas.microsoft.com/office/drawing/2014/main" xmlns="" id="{32FEA308-2417-4F01-A05A-749C9E167B5E}"/>
              </a:ext>
            </a:extLst>
          </p:cNvPr>
          <p:cNvSpPr/>
          <p:nvPr/>
        </p:nvSpPr>
        <p:spPr>
          <a:xfrm>
            <a:off x="2482292" y="1775293"/>
            <a:ext cx="135000" cy="135000"/>
          </a:xfrm>
          <a:prstGeom prst="round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defTabSz="389179"/>
            <a:endParaRPr lang="fr-FR" sz="1200">
              <a:solidFill>
                <a:srgbClr val="FFFFFF"/>
              </a:solidFill>
              <a:latin typeface="+mj-lt"/>
            </a:endParaRPr>
          </a:p>
        </p:txBody>
      </p:sp>
      <p:sp>
        <p:nvSpPr>
          <p:cNvPr id="53" name="ZoneTexte 52">
            <a:extLst>
              <a:ext uri="{FF2B5EF4-FFF2-40B4-BE49-F238E27FC236}">
                <a16:creationId xmlns:a16="http://schemas.microsoft.com/office/drawing/2014/main" xmlns="" id="{9260C2C7-4EE3-4146-AA07-C19E3629CCFE}"/>
              </a:ext>
            </a:extLst>
          </p:cNvPr>
          <p:cNvSpPr txBox="1"/>
          <p:nvPr/>
        </p:nvSpPr>
        <p:spPr>
          <a:xfrm>
            <a:off x="4199106" y="1218205"/>
            <a:ext cx="1293041" cy="377026"/>
          </a:xfrm>
          <a:prstGeom prst="rect">
            <a:avLst/>
          </a:prstGeom>
          <a:noFill/>
        </p:spPr>
        <p:txBody>
          <a:bodyPr wrap="square" lIns="68580" tIns="34290" rIns="68580" bIns="34290" rtlCol="0">
            <a:spAutoFit/>
          </a:bodyPr>
          <a:lstStyle>
            <a:defPPr marR="0" lvl="0" algn="l" rtl="0">
              <a:lnSpc>
                <a:spcPct val="100000"/>
              </a:lnSpc>
              <a:spcBef>
                <a:spcPts val="0"/>
              </a:spcBef>
              <a:spcAft>
                <a:spcPts val="0"/>
              </a:spcAft>
            </a:defPPr>
            <a:lvl1pPr algn="r">
              <a:defRPr>
                <a:solidFill>
                  <a:schemeClr val="tx1"/>
                </a:solidFill>
                <a:latin typeface="+mn-lt"/>
                <a:ea typeface="+mn-ea"/>
                <a:cs typeface="+mn-cs"/>
              </a:defRPr>
            </a:lvl1pPr>
          </a:lstStyle>
          <a:p>
            <a:pPr algn="l"/>
            <a:r>
              <a:rPr lang="fr-FR" sz="1000" b="1" dirty="0">
                <a:solidFill>
                  <a:schemeClr val="accent1"/>
                </a:solidFill>
              </a:rPr>
              <a:t>Sélection OPC &amp; PTF modèles</a:t>
            </a:r>
          </a:p>
        </p:txBody>
      </p:sp>
      <p:sp>
        <p:nvSpPr>
          <p:cNvPr id="54" name="ZoneTexte 53">
            <a:extLst>
              <a:ext uri="{FF2B5EF4-FFF2-40B4-BE49-F238E27FC236}">
                <a16:creationId xmlns:a16="http://schemas.microsoft.com/office/drawing/2014/main" xmlns="" id="{EEE11F20-D7C1-4EC1-810B-56FFE3C271B2}"/>
              </a:ext>
            </a:extLst>
          </p:cNvPr>
          <p:cNvSpPr txBox="1"/>
          <p:nvPr/>
        </p:nvSpPr>
        <p:spPr>
          <a:xfrm>
            <a:off x="4191040" y="1530277"/>
            <a:ext cx="1512342" cy="377026"/>
          </a:xfrm>
          <a:prstGeom prst="rect">
            <a:avLst/>
          </a:prstGeom>
          <a:noFill/>
        </p:spPr>
        <p:txBody>
          <a:bodyPr wrap="square" lIns="68580" tIns="34290" rIns="68580" bIns="34290" rtlCol="0">
            <a:spAutoFit/>
          </a:bodyPr>
          <a:lstStyle/>
          <a:p>
            <a:r>
              <a:rPr lang="fr-FR" sz="1000" b="1" dirty="0">
                <a:solidFill>
                  <a:schemeClr val="accent1"/>
                </a:solidFill>
                <a:latin typeface="+mn-lt"/>
                <a:ea typeface="+mn-ea"/>
                <a:cs typeface="+mn-cs"/>
              </a:rPr>
              <a:t>Choix enveloppes &amp;supports</a:t>
            </a:r>
          </a:p>
        </p:txBody>
      </p:sp>
      <p:sp>
        <p:nvSpPr>
          <p:cNvPr id="55" name="Rectangle à coins arrondis 184">
            <a:extLst>
              <a:ext uri="{FF2B5EF4-FFF2-40B4-BE49-F238E27FC236}">
                <a16:creationId xmlns:a16="http://schemas.microsoft.com/office/drawing/2014/main" xmlns="" id="{3C55D1BB-2766-47EE-BAA1-AE103336524C}"/>
              </a:ext>
            </a:extLst>
          </p:cNvPr>
          <p:cNvSpPr/>
          <p:nvPr/>
        </p:nvSpPr>
        <p:spPr>
          <a:xfrm>
            <a:off x="4048975" y="1260807"/>
            <a:ext cx="135000" cy="135000"/>
          </a:xfrm>
          <a:prstGeom prst="round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389179"/>
            <a:endParaRPr lang="fr-FR" sz="1200">
              <a:solidFill>
                <a:srgbClr val="FFFFFF"/>
              </a:solidFill>
              <a:latin typeface="+mj-lt"/>
            </a:endParaRPr>
          </a:p>
        </p:txBody>
      </p:sp>
      <p:sp>
        <p:nvSpPr>
          <p:cNvPr id="56" name="Rectangle à coins arrondis 184">
            <a:extLst>
              <a:ext uri="{FF2B5EF4-FFF2-40B4-BE49-F238E27FC236}">
                <a16:creationId xmlns:a16="http://schemas.microsoft.com/office/drawing/2014/main" xmlns="" id="{32FEA308-2417-4F01-A05A-749C9E167B5E}"/>
              </a:ext>
            </a:extLst>
          </p:cNvPr>
          <p:cNvSpPr/>
          <p:nvPr/>
        </p:nvSpPr>
        <p:spPr>
          <a:xfrm>
            <a:off x="4047724" y="1565447"/>
            <a:ext cx="135000" cy="135000"/>
          </a:xfrm>
          <a:prstGeom prst="round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defTabSz="389179"/>
            <a:endParaRPr lang="fr-FR" sz="1200">
              <a:solidFill>
                <a:srgbClr val="FFFFFF"/>
              </a:solidFill>
              <a:latin typeface="+mj-lt"/>
            </a:endParaRPr>
          </a:p>
        </p:txBody>
      </p:sp>
      <p:sp>
        <p:nvSpPr>
          <p:cNvPr id="57" name="ZoneTexte 56">
            <a:extLst>
              <a:ext uri="{FF2B5EF4-FFF2-40B4-BE49-F238E27FC236}">
                <a16:creationId xmlns:a16="http://schemas.microsoft.com/office/drawing/2014/main" xmlns="" id="{EEE11F20-D7C1-4EC1-810B-56FFE3C271B2}"/>
              </a:ext>
            </a:extLst>
          </p:cNvPr>
          <p:cNvSpPr txBox="1"/>
          <p:nvPr/>
        </p:nvSpPr>
        <p:spPr>
          <a:xfrm>
            <a:off x="4188516" y="1851670"/>
            <a:ext cx="1512342" cy="377026"/>
          </a:xfrm>
          <a:prstGeom prst="rect">
            <a:avLst/>
          </a:prstGeom>
          <a:noFill/>
        </p:spPr>
        <p:txBody>
          <a:bodyPr wrap="square" lIns="68580" tIns="34290" rIns="68580" bIns="34290" rtlCol="0">
            <a:spAutoFit/>
          </a:bodyPr>
          <a:lstStyle/>
          <a:p>
            <a:r>
              <a:rPr lang="fr-FR" sz="1000" b="1" dirty="0">
                <a:solidFill>
                  <a:schemeClr val="accent1"/>
                </a:solidFill>
                <a:latin typeface="+mn-lt"/>
                <a:ea typeface="+mn-ea"/>
                <a:cs typeface="+mn-cs"/>
              </a:rPr>
              <a:t>Déclaration d’adéquation</a:t>
            </a:r>
          </a:p>
        </p:txBody>
      </p:sp>
      <p:sp>
        <p:nvSpPr>
          <p:cNvPr id="58" name="Rectangle à coins arrondis 184">
            <a:extLst>
              <a:ext uri="{FF2B5EF4-FFF2-40B4-BE49-F238E27FC236}">
                <a16:creationId xmlns:a16="http://schemas.microsoft.com/office/drawing/2014/main" xmlns="" id="{32FEA308-2417-4F01-A05A-749C9E167B5E}"/>
              </a:ext>
            </a:extLst>
          </p:cNvPr>
          <p:cNvSpPr/>
          <p:nvPr/>
        </p:nvSpPr>
        <p:spPr>
          <a:xfrm>
            <a:off x="4053915" y="1912098"/>
            <a:ext cx="135000" cy="135000"/>
          </a:xfrm>
          <a:prstGeom prst="round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defTabSz="389179"/>
            <a:endParaRPr lang="fr-FR" sz="1200">
              <a:solidFill>
                <a:srgbClr val="FFFFFF"/>
              </a:solidFill>
              <a:latin typeface="+mj-lt"/>
            </a:endParaRPr>
          </a:p>
        </p:txBody>
      </p:sp>
      <p:sp>
        <p:nvSpPr>
          <p:cNvPr id="59" name="ZoneTexte 58">
            <a:extLst>
              <a:ext uri="{FF2B5EF4-FFF2-40B4-BE49-F238E27FC236}">
                <a16:creationId xmlns:a16="http://schemas.microsoft.com/office/drawing/2014/main" xmlns="" id="{9260C2C7-4EE3-4146-AA07-C19E3629CCFE}"/>
              </a:ext>
            </a:extLst>
          </p:cNvPr>
          <p:cNvSpPr txBox="1"/>
          <p:nvPr/>
        </p:nvSpPr>
        <p:spPr>
          <a:xfrm>
            <a:off x="5687065" y="1308258"/>
            <a:ext cx="1512342" cy="223138"/>
          </a:xfrm>
          <a:prstGeom prst="rect">
            <a:avLst/>
          </a:prstGeom>
          <a:noFill/>
        </p:spPr>
        <p:txBody>
          <a:bodyPr wrap="square" lIns="68580" tIns="34290" rIns="68580" bIns="34290" rtlCol="0">
            <a:spAutoFit/>
          </a:bodyPr>
          <a:lstStyle>
            <a:defPPr marR="0" lvl="0" algn="l" rtl="0">
              <a:lnSpc>
                <a:spcPct val="100000"/>
              </a:lnSpc>
              <a:spcBef>
                <a:spcPts val="0"/>
              </a:spcBef>
              <a:spcAft>
                <a:spcPts val="0"/>
              </a:spcAft>
            </a:defPPr>
            <a:lvl1pPr algn="r">
              <a:defRPr>
                <a:solidFill>
                  <a:schemeClr val="tx1"/>
                </a:solidFill>
                <a:latin typeface="+mn-lt"/>
                <a:ea typeface="+mn-ea"/>
                <a:cs typeface="+mn-cs"/>
              </a:defRPr>
            </a:lvl1pPr>
          </a:lstStyle>
          <a:p>
            <a:pPr algn="l"/>
            <a:r>
              <a:rPr lang="fr-FR" sz="1000" b="1" dirty="0">
                <a:solidFill>
                  <a:schemeClr val="accent1"/>
                </a:solidFill>
              </a:rPr>
              <a:t>Traçabilité</a:t>
            </a:r>
          </a:p>
        </p:txBody>
      </p:sp>
      <p:sp>
        <p:nvSpPr>
          <p:cNvPr id="60" name="ZoneTexte 59">
            <a:extLst>
              <a:ext uri="{FF2B5EF4-FFF2-40B4-BE49-F238E27FC236}">
                <a16:creationId xmlns:a16="http://schemas.microsoft.com/office/drawing/2014/main" xmlns="" id="{EEE11F20-D7C1-4EC1-810B-56FFE3C271B2}"/>
              </a:ext>
            </a:extLst>
          </p:cNvPr>
          <p:cNvSpPr txBox="1"/>
          <p:nvPr/>
        </p:nvSpPr>
        <p:spPr>
          <a:xfrm>
            <a:off x="4211260" y="2491665"/>
            <a:ext cx="1512342" cy="223138"/>
          </a:xfrm>
          <a:prstGeom prst="rect">
            <a:avLst/>
          </a:prstGeom>
          <a:noFill/>
        </p:spPr>
        <p:txBody>
          <a:bodyPr wrap="square" lIns="68580" tIns="34290" rIns="68580" bIns="34290" rtlCol="0">
            <a:spAutoFit/>
          </a:bodyPr>
          <a:lstStyle/>
          <a:p>
            <a:r>
              <a:rPr lang="fr-FR" sz="1000" b="1" dirty="0">
                <a:solidFill>
                  <a:schemeClr val="accent1"/>
                </a:solidFill>
                <a:latin typeface="+mn-lt"/>
                <a:ea typeface="+mn-ea"/>
                <a:cs typeface="+mn-cs"/>
              </a:rPr>
              <a:t>Gouvernance produit</a:t>
            </a:r>
          </a:p>
        </p:txBody>
      </p:sp>
      <p:sp>
        <p:nvSpPr>
          <p:cNvPr id="61" name="Rectangle à coins arrondis 184">
            <a:extLst>
              <a:ext uri="{FF2B5EF4-FFF2-40B4-BE49-F238E27FC236}">
                <a16:creationId xmlns:a16="http://schemas.microsoft.com/office/drawing/2014/main" xmlns="" id="{3C55D1BB-2766-47EE-BAA1-AE103336524C}"/>
              </a:ext>
            </a:extLst>
          </p:cNvPr>
          <p:cNvSpPr/>
          <p:nvPr/>
        </p:nvSpPr>
        <p:spPr>
          <a:xfrm>
            <a:off x="5588602" y="1343490"/>
            <a:ext cx="135000" cy="135000"/>
          </a:xfrm>
          <a:prstGeom prst="round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389179"/>
            <a:endParaRPr lang="fr-FR" sz="1200">
              <a:solidFill>
                <a:srgbClr val="FFFFFF"/>
              </a:solidFill>
              <a:latin typeface="+mj-lt"/>
            </a:endParaRPr>
          </a:p>
        </p:txBody>
      </p:sp>
      <p:sp>
        <p:nvSpPr>
          <p:cNvPr id="62" name="Rectangle à coins arrondis 184">
            <a:extLst>
              <a:ext uri="{FF2B5EF4-FFF2-40B4-BE49-F238E27FC236}">
                <a16:creationId xmlns:a16="http://schemas.microsoft.com/office/drawing/2014/main" xmlns="" id="{32FEA308-2417-4F01-A05A-749C9E167B5E}"/>
              </a:ext>
            </a:extLst>
          </p:cNvPr>
          <p:cNvSpPr/>
          <p:nvPr/>
        </p:nvSpPr>
        <p:spPr>
          <a:xfrm>
            <a:off x="4067944" y="2526835"/>
            <a:ext cx="135000" cy="135000"/>
          </a:xfrm>
          <a:prstGeom prst="round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defTabSz="389179"/>
            <a:endParaRPr lang="fr-FR" sz="1200">
              <a:solidFill>
                <a:srgbClr val="FFFFFF"/>
              </a:solidFill>
              <a:latin typeface="+mj-lt"/>
            </a:endParaRPr>
          </a:p>
        </p:txBody>
      </p:sp>
      <p:sp>
        <p:nvSpPr>
          <p:cNvPr id="65" name="ZoneTexte 64">
            <a:extLst>
              <a:ext uri="{FF2B5EF4-FFF2-40B4-BE49-F238E27FC236}">
                <a16:creationId xmlns:a16="http://schemas.microsoft.com/office/drawing/2014/main" xmlns="" id="{EEE11F20-D7C1-4EC1-810B-56FFE3C271B2}"/>
              </a:ext>
            </a:extLst>
          </p:cNvPr>
          <p:cNvSpPr txBox="1"/>
          <p:nvPr/>
        </p:nvSpPr>
        <p:spPr>
          <a:xfrm>
            <a:off x="4198963" y="2177693"/>
            <a:ext cx="1463529" cy="377026"/>
          </a:xfrm>
          <a:prstGeom prst="rect">
            <a:avLst/>
          </a:prstGeom>
          <a:noFill/>
        </p:spPr>
        <p:txBody>
          <a:bodyPr wrap="square" lIns="68580" tIns="34290" rIns="68580" bIns="34290" rtlCol="0">
            <a:spAutoFit/>
          </a:bodyPr>
          <a:lstStyle/>
          <a:p>
            <a:r>
              <a:rPr lang="fr-FR" sz="1000" b="1" dirty="0">
                <a:solidFill>
                  <a:schemeClr val="accent1"/>
                </a:solidFill>
                <a:latin typeface="+mn-lt"/>
                <a:ea typeface="+mn-ea"/>
                <a:cs typeface="+mn-cs"/>
              </a:rPr>
              <a:t>Transparisation </a:t>
            </a:r>
          </a:p>
          <a:p>
            <a:r>
              <a:rPr lang="fr-FR" sz="1000" b="1" dirty="0">
                <a:solidFill>
                  <a:schemeClr val="accent1"/>
                </a:solidFill>
                <a:latin typeface="+mn-lt"/>
                <a:ea typeface="+mn-ea"/>
                <a:cs typeface="+mn-cs"/>
              </a:rPr>
              <a:t>des frais</a:t>
            </a:r>
          </a:p>
        </p:txBody>
      </p:sp>
      <p:sp>
        <p:nvSpPr>
          <p:cNvPr id="66" name="Rectangle à coins arrondis 184">
            <a:extLst>
              <a:ext uri="{FF2B5EF4-FFF2-40B4-BE49-F238E27FC236}">
                <a16:creationId xmlns:a16="http://schemas.microsoft.com/office/drawing/2014/main" xmlns="" id="{32FEA308-2417-4F01-A05A-749C9E167B5E}"/>
              </a:ext>
            </a:extLst>
          </p:cNvPr>
          <p:cNvSpPr/>
          <p:nvPr/>
        </p:nvSpPr>
        <p:spPr>
          <a:xfrm>
            <a:off x="4055737" y="2236681"/>
            <a:ext cx="135000" cy="135000"/>
          </a:xfrm>
          <a:prstGeom prst="round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defTabSz="389179"/>
            <a:endParaRPr lang="fr-FR" sz="1200">
              <a:solidFill>
                <a:srgbClr val="FFFFFF"/>
              </a:solidFill>
              <a:latin typeface="+mj-lt"/>
            </a:endParaRPr>
          </a:p>
        </p:txBody>
      </p:sp>
      <p:sp>
        <p:nvSpPr>
          <p:cNvPr id="69" name="ZoneTexte 68">
            <a:extLst>
              <a:ext uri="{FF2B5EF4-FFF2-40B4-BE49-F238E27FC236}">
                <a16:creationId xmlns:a16="http://schemas.microsoft.com/office/drawing/2014/main" xmlns="" id="{9260C2C7-4EE3-4146-AA07-C19E3629CCFE}"/>
              </a:ext>
            </a:extLst>
          </p:cNvPr>
          <p:cNvSpPr txBox="1"/>
          <p:nvPr/>
        </p:nvSpPr>
        <p:spPr>
          <a:xfrm>
            <a:off x="7158269" y="1216887"/>
            <a:ext cx="1512342" cy="377026"/>
          </a:xfrm>
          <a:prstGeom prst="rect">
            <a:avLst/>
          </a:prstGeom>
          <a:noFill/>
        </p:spPr>
        <p:txBody>
          <a:bodyPr wrap="square" lIns="68580" tIns="34290" rIns="68580" bIns="34290" rtlCol="0">
            <a:spAutoFit/>
          </a:bodyPr>
          <a:lstStyle>
            <a:defPPr marR="0" lvl="0" algn="l" rtl="0">
              <a:lnSpc>
                <a:spcPct val="100000"/>
              </a:lnSpc>
              <a:spcBef>
                <a:spcPts val="0"/>
              </a:spcBef>
              <a:spcAft>
                <a:spcPts val="0"/>
              </a:spcAft>
            </a:defPPr>
            <a:lvl1pPr algn="r">
              <a:defRPr>
                <a:solidFill>
                  <a:schemeClr val="tx1"/>
                </a:solidFill>
                <a:latin typeface="+mn-lt"/>
                <a:ea typeface="+mn-ea"/>
                <a:cs typeface="+mn-cs"/>
              </a:defRPr>
            </a:lvl1pPr>
          </a:lstStyle>
          <a:p>
            <a:pPr algn="l"/>
            <a:r>
              <a:rPr lang="fr-FR" sz="1000" b="1" dirty="0">
                <a:solidFill>
                  <a:schemeClr val="accent1"/>
                </a:solidFill>
              </a:rPr>
              <a:t>Rapport périodique d’adéquation</a:t>
            </a:r>
          </a:p>
        </p:txBody>
      </p:sp>
      <p:sp>
        <p:nvSpPr>
          <p:cNvPr id="70" name="ZoneTexte 69">
            <a:extLst>
              <a:ext uri="{FF2B5EF4-FFF2-40B4-BE49-F238E27FC236}">
                <a16:creationId xmlns:a16="http://schemas.microsoft.com/office/drawing/2014/main" xmlns="" id="{EEE11F20-D7C1-4EC1-810B-56FFE3C271B2}"/>
              </a:ext>
            </a:extLst>
          </p:cNvPr>
          <p:cNvSpPr txBox="1"/>
          <p:nvPr/>
        </p:nvSpPr>
        <p:spPr>
          <a:xfrm>
            <a:off x="7156048" y="1523792"/>
            <a:ext cx="1512342" cy="377026"/>
          </a:xfrm>
          <a:prstGeom prst="rect">
            <a:avLst/>
          </a:prstGeom>
          <a:noFill/>
        </p:spPr>
        <p:txBody>
          <a:bodyPr wrap="square" lIns="68580" tIns="34290" rIns="68580" bIns="34290" rtlCol="0">
            <a:spAutoFit/>
          </a:bodyPr>
          <a:lstStyle/>
          <a:p>
            <a:r>
              <a:rPr lang="fr-FR" sz="1000" b="1" dirty="0">
                <a:solidFill>
                  <a:schemeClr val="accent1"/>
                </a:solidFill>
                <a:latin typeface="+mn-lt"/>
                <a:ea typeface="+mn-ea"/>
                <a:cs typeface="+mn-cs"/>
              </a:rPr>
              <a:t>Alertes et notifications automatiques</a:t>
            </a:r>
          </a:p>
        </p:txBody>
      </p:sp>
      <p:sp>
        <p:nvSpPr>
          <p:cNvPr id="71" name="Rectangle à coins arrondis 184">
            <a:extLst>
              <a:ext uri="{FF2B5EF4-FFF2-40B4-BE49-F238E27FC236}">
                <a16:creationId xmlns:a16="http://schemas.microsoft.com/office/drawing/2014/main" xmlns="" id="{3C55D1BB-2766-47EE-BAA1-AE103336524C}"/>
              </a:ext>
            </a:extLst>
          </p:cNvPr>
          <p:cNvSpPr/>
          <p:nvPr/>
        </p:nvSpPr>
        <p:spPr>
          <a:xfrm>
            <a:off x="7023269" y="1272389"/>
            <a:ext cx="135000" cy="135000"/>
          </a:xfrm>
          <a:prstGeom prst="round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389179"/>
            <a:endParaRPr lang="fr-FR" sz="1200">
              <a:solidFill>
                <a:srgbClr val="FFFFFF"/>
              </a:solidFill>
              <a:latin typeface="+mj-lt"/>
            </a:endParaRPr>
          </a:p>
        </p:txBody>
      </p:sp>
      <p:sp>
        <p:nvSpPr>
          <p:cNvPr id="72" name="Rectangle à coins arrondis 184">
            <a:extLst>
              <a:ext uri="{FF2B5EF4-FFF2-40B4-BE49-F238E27FC236}">
                <a16:creationId xmlns:a16="http://schemas.microsoft.com/office/drawing/2014/main" xmlns="" id="{32FEA308-2417-4F01-A05A-749C9E167B5E}"/>
              </a:ext>
            </a:extLst>
          </p:cNvPr>
          <p:cNvSpPr/>
          <p:nvPr/>
        </p:nvSpPr>
        <p:spPr>
          <a:xfrm>
            <a:off x="7029752" y="1584262"/>
            <a:ext cx="135000" cy="135000"/>
          </a:xfrm>
          <a:prstGeom prst="round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defTabSz="389179"/>
            <a:endParaRPr lang="fr-FR" sz="1200">
              <a:solidFill>
                <a:srgbClr val="FFFFFF"/>
              </a:solidFill>
              <a:latin typeface="+mj-lt"/>
            </a:endParaRPr>
          </a:p>
        </p:txBody>
      </p:sp>
      <p:sp>
        <p:nvSpPr>
          <p:cNvPr id="2" name="Espace réservé du contenu 1"/>
          <p:cNvSpPr>
            <a:spLocks noGrp="1"/>
          </p:cNvSpPr>
          <p:nvPr>
            <p:ph idx="1"/>
          </p:nvPr>
        </p:nvSpPr>
        <p:spPr>
          <a:xfrm>
            <a:off x="2492828" y="2928458"/>
            <a:ext cx="6039611" cy="1932183"/>
          </a:xfrm>
        </p:spPr>
        <p:txBody>
          <a:bodyPr>
            <a:normAutofit/>
          </a:bodyPr>
          <a:lstStyle/>
          <a:p>
            <a:r>
              <a:rPr lang="fr-FR" sz="1200" dirty="0">
                <a:latin typeface="+mj-lt"/>
              </a:rPr>
              <a:t>Tout au long du parcours</a:t>
            </a:r>
          </a:p>
          <a:p>
            <a:pPr lvl="1"/>
            <a:r>
              <a:rPr lang="fr-FR" sz="1200" dirty="0">
                <a:latin typeface="+mj-lt"/>
              </a:rPr>
              <a:t>Pilotage de l’activité en temps réel par les managers</a:t>
            </a:r>
          </a:p>
          <a:p>
            <a:pPr lvl="1"/>
            <a:r>
              <a:rPr lang="fr-FR" sz="1200" dirty="0">
                <a:latin typeface="+mj-lt"/>
              </a:rPr>
              <a:t>Outils de contrôles périodiques</a:t>
            </a:r>
          </a:p>
          <a:p>
            <a:pPr lvl="1"/>
            <a:endParaRPr lang="fr-FR" sz="1200" dirty="0">
              <a:latin typeface="+mj-lt"/>
            </a:endParaRPr>
          </a:p>
          <a:p>
            <a:r>
              <a:rPr lang="fr-FR" sz="1200" dirty="0">
                <a:latin typeface="+mj-lt"/>
              </a:rPr>
              <a:t>Un parcours réglementaire au service de la vente</a:t>
            </a:r>
          </a:p>
          <a:p>
            <a:pPr lvl="1"/>
            <a:r>
              <a:rPr lang="fr-FR" sz="1200" dirty="0">
                <a:latin typeface="+mj-lt"/>
              </a:rPr>
              <a:t>Apport de valeur au conseil</a:t>
            </a:r>
          </a:p>
          <a:p>
            <a:pPr lvl="1"/>
            <a:r>
              <a:rPr lang="fr-FR" sz="1200" dirty="0">
                <a:latin typeface="+mj-lt"/>
              </a:rPr>
              <a:t>Développement des opportunités de business</a:t>
            </a:r>
          </a:p>
        </p:txBody>
      </p:sp>
      <p:sp>
        <p:nvSpPr>
          <p:cNvPr id="76" name="ZoneTexte 75">
            <a:extLst>
              <a:ext uri="{FF2B5EF4-FFF2-40B4-BE49-F238E27FC236}">
                <a16:creationId xmlns:a16="http://schemas.microsoft.com/office/drawing/2014/main" xmlns="" id="{EEE11F20-D7C1-4EC1-810B-56FFE3C271B2}"/>
              </a:ext>
            </a:extLst>
          </p:cNvPr>
          <p:cNvSpPr txBox="1"/>
          <p:nvPr/>
        </p:nvSpPr>
        <p:spPr>
          <a:xfrm>
            <a:off x="1110672" y="1541045"/>
            <a:ext cx="1512342" cy="223138"/>
          </a:xfrm>
          <a:prstGeom prst="rect">
            <a:avLst/>
          </a:prstGeom>
          <a:noFill/>
        </p:spPr>
        <p:txBody>
          <a:bodyPr wrap="square" lIns="68580" tIns="34290" rIns="68580" bIns="34290" rtlCol="0">
            <a:spAutoFit/>
          </a:bodyPr>
          <a:lstStyle/>
          <a:p>
            <a:r>
              <a:rPr lang="fr-FR" sz="1000" b="1" dirty="0">
                <a:solidFill>
                  <a:schemeClr val="accent1"/>
                </a:solidFill>
                <a:latin typeface="+mn-lt"/>
                <a:ea typeface="+mn-ea"/>
                <a:cs typeface="+mn-cs"/>
              </a:rPr>
              <a:t>Diagnostic</a:t>
            </a:r>
          </a:p>
        </p:txBody>
      </p:sp>
      <p:sp>
        <p:nvSpPr>
          <p:cNvPr id="77" name="Rectangle à coins arrondis 184">
            <a:extLst>
              <a:ext uri="{FF2B5EF4-FFF2-40B4-BE49-F238E27FC236}">
                <a16:creationId xmlns:a16="http://schemas.microsoft.com/office/drawing/2014/main" xmlns="" id="{32FEA308-2417-4F01-A05A-749C9E167B5E}"/>
              </a:ext>
            </a:extLst>
          </p:cNvPr>
          <p:cNvSpPr/>
          <p:nvPr/>
        </p:nvSpPr>
        <p:spPr>
          <a:xfrm>
            <a:off x="967356" y="1576215"/>
            <a:ext cx="135000" cy="135000"/>
          </a:xfrm>
          <a:prstGeom prst="round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defTabSz="389179"/>
            <a:endParaRPr lang="fr-FR" sz="1200">
              <a:solidFill>
                <a:srgbClr val="FFFFFF"/>
              </a:solidFill>
              <a:latin typeface="+mj-lt"/>
            </a:endParaRPr>
          </a:p>
        </p:txBody>
      </p:sp>
      <p:sp>
        <p:nvSpPr>
          <p:cNvPr id="42" name="ZoneTexte 41">
            <a:extLst>
              <a:ext uri="{FF2B5EF4-FFF2-40B4-BE49-F238E27FC236}">
                <a16:creationId xmlns:a16="http://schemas.microsoft.com/office/drawing/2014/main" xmlns="" id="{3017B6DA-9C1E-4450-A3BD-23CB5C69D3AF}"/>
              </a:ext>
            </a:extLst>
          </p:cNvPr>
          <p:cNvSpPr txBox="1"/>
          <p:nvPr/>
        </p:nvSpPr>
        <p:spPr>
          <a:xfrm>
            <a:off x="3269882" y="4949986"/>
            <a:ext cx="3528392" cy="200055"/>
          </a:xfrm>
          <a:prstGeom prst="rect">
            <a:avLst/>
          </a:prstGeom>
          <a:noFill/>
        </p:spPr>
        <p:txBody>
          <a:bodyPr wrap="square" rtlCol="0">
            <a:spAutoFit/>
          </a:bodyPr>
          <a:lstStyle/>
          <a:p>
            <a:r>
              <a:rPr lang="fr-FR" sz="700" dirty="0">
                <a:solidFill>
                  <a:schemeClr val="bg1">
                    <a:lumMod val="50000"/>
                  </a:schemeClr>
                </a:solidFill>
              </a:rPr>
              <a:t>A L’USAGE STRICTEMENT INTERNE DU RESEAU BPCE – A NE PAS DIFFUSER</a:t>
            </a:r>
          </a:p>
        </p:txBody>
      </p:sp>
    </p:spTree>
    <p:extLst>
      <p:ext uri="{BB962C8B-B14F-4D97-AF65-F5344CB8AC3E}">
        <p14:creationId xmlns:p14="http://schemas.microsoft.com/office/powerpoint/2010/main" val="32049374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Accès à l’outil</a:t>
            </a:r>
          </a:p>
        </p:txBody>
      </p:sp>
      <p:sp>
        <p:nvSpPr>
          <p:cNvPr id="4" name="Espace réservé du texte 3"/>
          <p:cNvSpPr>
            <a:spLocks noGrp="1"/>
          </p:cNvSpPr>
          <p:nvPr>
            <p:ph type="body" sz="quarter" idx="12"/>
          </p:nvPr>
        </p:nvSpPr>
        <p:spPr/>
        <p:txBody>
          <a:bodyPr/>
          <a:lstStyle/>
          <a:p>
            <a:r>
              <a:rPr lang="fr-FR" dirty="0"/>
              <a:t>Solution SaaS accessible via  un navigateur</a:t>
            </a:r>
          </a:p>
        </p:txBody>
      </p:sp>
      <p:sp>
        <p:nvSpPr>
          <p:cNvPr id="6" name="Espace réservé du contenu 5"/>
          <p:cNvSpPr>
            <a:spLocks noGrp="1"/>
          </p:cNvSpPr>
          <p:nvPr>
            <p:ph idx="1"/>
          </p:nvPr>
        </p:nvSpPr>
        <p:spPr/>
        <p:txBody>
          <a:bodyPr/>
          <a:lstStyle/>
          <a:p>
            <a:pPr algn="just"/>
            <a:r>
              <a:rPr lang="fr-FR" sz="1800" dirty="0">
                <a:latin typeface="Calibri" panose="020F0502020204030204" pitchFamily="34" charset="0"/>
                <a:cs typeface="Calibri" panose="020F0502020204030204" pitchFamily="34" charset="0"/>
              </a:rPr>
              <a:t>Une URL mise en favoris sur le navigateur de l’utilisateur</a:t>
            </a:r>
          </a:p>
          <a:p>
            <a:pPr algn="just"/>
            <a:r>
              <a:rPr lang="fr-FR" sz="1800" dirty="0" smtClean="0">
                <a:latin typeface="Calibri" panose="020F0502020204030204" pitchFamily="34" charset="0"/>
                <a:cs typeface="Calibri" panose="020F0502020204030204" pitchFamily="34" charset="0"/>
              </a:rPr>
              <a:t>Habilitation par </a:t>
            </a:r>
            <a:r>
              <a:rPr lang="fr-FR" sz="1800" dirty="0">
                <a:latin typeface="Calibri" panose="020F0502020204030204" pitchFamily="34" charset="0"/>
                <a:cs typeface="Calibri" panose="020F0502020204030204" pitchFamily="34" charset="0"/>
              </a:rPr>
              <a:t>l’Administrateur de la solution au sein de chaque </a:t>
            </a:r>
            <a:r>
              <a:rPr lang="fr-FR" sz="1800" dirty="0" smtClean="0">
                <a:latin typeface="Calibri" panose="020F0502020204030204" pitchFamily="34" charset="0"/>
                <a:cs typeface="Calibri" panose="020F0502020204030204" pitchFamily="34" charset="0"/>
              </a:rPr>
              <a:t>Caisse</a:t>
            </a:r>
            <a:endParaRPr lang="fr-FR" sz="1800" dirty="0">
              <a:latin typeface="Calibri" panose="020F0502020204030204" pitchFamily="34" charset="0"/>
              <a:cs typeface="Calibri" panose="020F0502020204030204" pitchFamily="34" charset="0"/>
            </a:endParaRPr>
          </a:p>
          <a:p>
            <a:endParaRPr lang="fr-FR" dirty="0"/>
          </a:p>
        </p:txBody>
      </p:sp>
      <p:pic>
        <p:nvPicPr>
          <p:cNvPr id="7" name="Image 6"/>
          <p:cNvPicPr>
            <a:picLocks noChangeAspect="1"/>
          </p:cNvPicPr>
          <p:nvPr/>
        </p:nvPicPr>
        <p:blipFill>
          <a:blip r:embed="rId2"/>
          <a:stretch>
            <a:fillRect/>
          </a:stretch>
        </p:blipFill>
        <p:spPr>
          <a:xfrm>
            <a:off x="2843808" y="1491630"/>
            <a:ext cx="5704469" cy="3024336"/>
          </a:xfrm>
          <a:prstGeom prst="rect">
            <a:avLst/>
          </a:prstGeom>
        </p:spPr>
      </p:pic>
      <p:sp>
        <p:nvSpPr>
          <p:cNvPr id="8" name="ZoneTexte 7">
            <a:extLst>
              <a:ext uri="{FF2B5EF4-FFF2-40B4-BE49-F238E27FC236}">
                <a16:creationId xmlns:a16="http://schemas.microsoft.com/office/drawing/2014/main" xmlns="" id="{789DACC2-C037-44ED-B872-647C310B2200}"/>
              </a:ext>
            </a:extLst>
          </p:cNvPr>
          <p:cNvSpPr txBox="1"/>
          <p:nvPr/>
        </p:nvSpPr>
        <p:spPr>
          <a:xfrm>
            <a:off x="3269882" y="4949986"/>
            <a:ext cx="3528392" cy="200055"/>
          </a:xfrm>
          <a:prstGeom prst="rect">
            <a:avLst/>
          </a:prstGeom>
          <a:noFill/>
        </p:spPr>
        <p:txBody>
          <a:bodyPr wrap="square" rtlCol="0">
            <a:spAutoFit/>
          </a:bodyPr>
          <a:lstStyle/>
          <a:p>
            <a:r>
              <a:rPr lang="fr-FR" sz="700" dirty="0">
                <a:solidFill>
                  <a:schemeClr val="bg1">
                    <a:lumMod val="50000"/>
                  </a:schemeClr>
                </a:solidFill>
              </a:rPr>
              <a:t>A L’USAGE STRICTEMENT INTERNE DU RESEAU BPCE – A NE PAS DIFFUSER</a:t>
            </a:r>
          </a:p>
        </p:txBody>
      </p:sp>
    </p:spTree>
    <p:extLst>
      <p:ext uri="{BB962C8B-B14F-4D97-AF65-F5344CB8AC3E}">
        <p14:creationId xmlns:p14="http://schemas.microsoft.com/office/powerpoint/2010/main" val="6176674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KYC COMPLET (1/4)</a:t>
            </a:r>
          </a:p>
        </p:txBody>
      </p:sp>
      <p:sp>
        <p:nvSpPr>
          <p:cNvPr id="3" name="Espace réservé du contenu 2"/>
          <p:cNvSpPr>
            <a:spLocks noGrp="1"/>
          </p:cNvSpPr>
          <p:nvPr>
            <p:ph idx="1"/>
          </p:nvPr>
        </p:nvSpPr>
        <p:spPr>
          <a:xfrm>
            <a:off x="201198" y="1131590"/>
            <a:ext cx="2210562" cy="3924275"/>
          </a:xfrm>
        </p:spPr>
        <p:txBody>
          <a:bodyPr>
            <a:normAutofit/>
          </a:bodyPr>
          <a:lstStyle/>
          <a:p>
            <a:r>
              <a:rPr lang="fr-FR" sz="1200" dirty="0"/>
              <a:t>Bénéfice Client</a:t>
            </a:r>
          </a:p>
          <a:p>
            <a:pPr marL="336550" lvl="1" indent="0">
              <a:buNone/>
            </a:pPr>
            <a:r>
              <a:rPr lang="fr-FR" sz="1200" dirty="0">
                <a:solidFill>
                  <a:schemeClr val="tx1"/>
                </a:solidFill>
              </a:rPr>
              <a:t>Personnalisation de la relation</a:t>
            </a:r>
          </a:p>
          <a:p>
            <a:pPr marL="336550" lvl="1" indent="0">
              <a:buNone/>
            </a:pPr>
            <a:endParaRPr lang="fr-FR" sz="1200" dirty="0"/>
          </a:p>
          <a:p>
            <a:r>
              <a:rPr lang="fr-FR" sz="1200" dirty="0"/>
              <a:t>Bénéfice Conseiller</a:t>
            </a:r>
          </a:p>
          <a:p>
            <a:pPr marL="336550" lvl="1" indent="0">
              <a:buNone/>
            </a:pPr>
            <a:r>
              <a:rPr lang="fr-FR" sz="1200" dirty="0"/>
              <a:t>Alimentation automatique via BIG pour un gain de temps</a:t>
            </a:r>
          </a:p>
          <a:p>
            <a:pPr lvl="1"/>
            <a:endParaRPr lang="fr-FR" sz="1200" dirty="0"/>
          </a:p>
          <a:p>
            <a:r>
              <a:rPr lang="fr-FR" sz="1200" dirty="0"/>
              <a:t>Bénéfice Etablissement</a:t>
            </a:r>
          </a:p>
          <a:p>
            <a:pPr marL="336550" lvl="1" indent="0">
              <a:buNone/>
            </a:pPr>
            <a:r>
              <a:rPr lang="fr-FR" sz="1200" dirty="0"/>
              <a:t>Qualification de tous les éléments conformités nécessaire au conseil</a:t>
            </a:r>
          </a:p>
        </p:txBody>
      </p:sp>
      <p:pic>
        <p:nvPicPr>
          <p:cNvPr id="7" name="Image 6"/>
          <p:cNvPicPr>
            <a:picLocks noChangeAspect="1"/>
          </p:cNvPicPr>
          <p:nvPr/>
        </p:nvPicPr>
        <p:blipFill>
          <a:blip r:embed="rId2"/>
          <a:stretch>
            <a:fillRect/>
          </a:stretch>
        </p:blipFill>
        <p:spPr>
          <a:xfrm>
            <a:off x="3203848" y="123478"/>
            <a:ext cx="5040560" cy="4239541"/>
          </a:xfrm>
          <a:prstGeom prst="rect">
            <a:avLst/>
          </a:prstGeom>
          <a:ln>
            <a:noFill/>
          </a:ln>
          <a:effectLst>
            <a:outerShdw blurRad="292100" dist="139700" dir="2700000" algn="tl" rotWithShape="0">
              <a:srgbClr val="333333">
                <a:alpha val="65000"/>
              </a:srgbClr>
            </a:outerShdw>
          </a:effectLst>
        </p:spPr>
      </p:pic>
      <p:cxnSp>
        <p:nvCxnSpPr>
          <p:cNvPr id="9" name="Connecteur droit avec flèche 8"/>
          <p:cNvCxnSpPr/>
          <p:nvPr/>
        </p:nvCxnSpPr>
        <p:spPr>
          <a:xfrm>
            <a:off x="3059832" y="1923678"/>
            <a:ext cx="864096" cy="0"/>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10" name="ZoneTexte 9"/>
          <p:cNvSpPr txBox="1"/>
          <p:nvPr/>
        </p:nvSpPr>
        <p:spPr>
          <a:xfrm>
            <a:off x="2454744" y="1603365"/>
            <a:ext cx="576064" cy="630942"/>
          </a:xfrm>
          <a:prstGeom prst="rect">
            <a:avLst/>
          </a:prstGeom>
          <a:noFill/>
        </p:spPr>
        <p:txBody>
          <a:bodyPr wrap="square" rtlCol="0">
            <a:spAutoFit/>
          </a:bodyPr>
          <a:lstStyle/>
          <a:p>
            <a:pPr algn="r"/>
            <a:r>
              <a:rPr lang="fr-FR" sz="700" dirty="0">
                <a:solidFill>
                  <a:schemeClr val="accent1"/>
                </a:solidFill>
                <a:latin typeface="Arial Narrow" panose="020B0606020202030204" pitchFamily="34" charset="0"/>
                <a:ea typeface="Arial Narrow" panose="020B0606020202030204" pitchFamily="34" charset="0"/>
              </a:rPr>
              <a:t>Personnes physiques et personnes morales</a:t>
            </a:r>
          </a:p>
        </p:txBody>
      </p:sp>
      <p:cxnSp>
        <p:nvCxnSpPr>
          <p:cNvPr id="11" name="Connecteur droit avec flèche 10"/>
          <p:cNvCxnSpPr/>
          <p:nvPr/>
        </p:nvCxnSpPr>
        <p:spPr>
          <a:xfrm flipH="1">
            <a:off x="7452320" y="3579862"/>
            <a:ext cx="835072" cy="0"/>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12" name="ZoneTexte 11"/>
          <p:cNvSpPr txBox="1"/>
          <p:nvPr/>
        </p:nvSpPr>
        <p:spPr>
          <a:xfrm>
            <a:off x="2454744" y="3092936"/>
            <a:ext cx="605088" cy="1061829"/>
          </a:xfrm>
          <a:prstGeom prst="rect">
            <a:avLst/>
          </a:prstGeom>
          <a:noFill/>
        </p:spPr>
        <p:txBody>
          <a:bodyPr wrap="square" rtlCol="0">
            <a:spAutoFit/>
          </a:bodyPr>
          <a:lstStyle/>
          <a:p>
            <a:pPr algn="r"/>
            <a:r>
              <a:rPr lang="fr-FR" sz="700" dirty="0">
                <a:solidFill>
                  <a:schemeClr val="accent1"/>
                </a:solidFill>
                <a:latin typeface="Arial Narrow" panose="020B0606020202030204" pitchFamily="34" charset="0"/>
                <a:ea typeface="Arial Narrow" panose="020B0606020202030204" pitchFamily="34" charset="0"/>
              </a:rPr>
              <a:t>Nationalité</a:t>
            </a:r>
            <a:br>
              <a:rPr lang="fr-FR" sz="700" dirty="0">
                <a:solidFill>
                  <a:schemeClr val="accent1"/>
                </a:solidFill>
                <a:latin typeface="Arial Narrow" panose="020B0606020202030204" pitchFamily="34" charset="0"/>
                <a:ea typeface="Arial Narrow" panose="020B0606020202030204" pitchFamily="34" charset="0"/>
              </a:rPr>
            </a:br>
            <a:r>
              <a:rPr lang="fr-FR" sz="700" dirty="0" err="1">
                <a:solidFill>
                  <a:schemeClr val="accent1"/>
                </a:solidFill>
                <a:latin typeface="Arial Narrow" panose="020B0606020202030204" pitchFamily="34" charset="0"/>
                <a:ea typeface="Arial Narrow" panose="020B0606020202030204" pitchFamily="34" charset="0"/>
              </a:rPr>
              <a:t>Concat</a:t>
            </a:r>
            <a:r>
              <a:rPr lang="fr-FR" sz="700" dirty="0">
                <a:solidFill>
                  <a:schemeClr val="accent1"/>
                </a:solidFill>
                <a:latin typeface="Arial Narrow" panose="020B0606020202030204" pitchFamily="34" charset="0"/>
                <a:ea typeface="Arial Narrow" panose="020B0606020202030204" pitchFamily="34" charset="0"/>
              </a:rPr>
              <a:t/>
            </a:r>
            <a:br>
              <a:rPr lang="fr-FR" sz="700" dirty="0">
                <a:solidFill>
                  <a:schemeClr val="accent1"/>
                </a:solidFill>
                <a:latin typeface="Arial Narrow" panose="020B0606020202030204" pitchFamily="34" charset="0"/>
                <a:ea typeface="Arial Narrow" panose="020B0606020202030204" pitchFamily="34" charset="0"/>
              </a:rPr>
            </a:br>
            <a:r>
              <a:rPr lang="fr-FR" sz="700" dirty="0">
                <a:solidFill>
                  <a:schemeClr val="accent1"/>
                </a:solidFill>
                <a:latin typeface="Arial Narrow" panose="020B0606020202030204" pitchFamily="34" charset="0"/>
                <a:ea typeface="Arial Narrow" panose="020B0606020202030204" pitchFamily="34" charset="0"/>
              </a:rPr>
              <a:t>US Person</a:t>
            </a:r>
            <a:br>
              <a:rPr lang="fr-FR" sz="700" dirty="0">
                <a:solidFill>
                  <a:schemeClr val="accent1"/>
                </a:solidFill>
                <a:latin typeface="Arial Narrow" panose="020B0606020202030204" pitchFamily="34" charset="0"/>
                <a:ea typeface="Arial Narrow" panose="020B0606020202030204" pitchFamily="34" charset="0"/>
              </a:rPr>
            </a:br>
            <a:r>
              <a:rPr lang="fr-FR" sz="700" dirty="0">
                <a:solidFill>
                  <a:schemeClr val="accent1"/>
                </a:solidFill>
                <a:latin typeface="Arial Narrow" panose="020B0606020202030204" pitchFamily="34" charset="0"/>
                <a:ea typeface="Arial Narrow" panose="020B0606020202030204" pitchFamily="34" charset="0"/>
              </a:rPr>
              <a:t>PPE</a:t>
            </a:r>
            <a:br>
              <a:rPr lang="fr-FR" sz="700" dirty="0">
                <a:solidFill>
                  <a:schemeClr val="accent1"/>
                </a:solidFill>
                <a:latin typeface="Arial Narrow" panose="020B0606020202030204" pitchFamily="34" charset="0"/>
                <a:ea typeface="Arial Narrow" panose="020B0606020202030204" pitchFamily="34" charset="0"/>
              </a:rPr>
            </a:br>
            <a:r>
              <a:rPr lang="fr-FR" sz="700" dirty="0">
                <a:solidFill>
                  <a:schemeClr val="accent1"/>
                </a:solidFill>
                <a:latin typeface="Arial Narrow" panose="020B0606020202030204" pitchFamily="34" charset="0"/>
                <a:ea typeface="Arial Narrow" panose="020B0606020202030204" pitchFamily="34" charset="0"/>
              </a:rPr>
              <a:t>Qualification MIF</a:t>
            </a:r>
          </a:p>
          <a:p>
            <a:pPr algn="r"/>
            <a:r>
              <a:rPr lang="fr-FR" sz="700" dirty="0">
                <a:solidFill>
                  <a:schemeClr val="accent1"/>
                </a:solidFill>
                <a:latin typeface="Arial Narrow" panose="020B0606020202030204" pitchFamily="34" charset="0"/>
                <a:ea typeface="Arial Narrow" panose="020B0606020202030204" pitchFamily="34" charset="0"/>
              </a:rPr>
              <a:t>Capacité juridique</a:t>
            </a:r>
          </a:p>
          <a:p>
            <a:pPr algn="r"/>
            <a:r>
              <a:rPr lang="fr-FR" sz="700" dirty="0">
                <a:solidFill>
                  <a:schemeClr val="accent1"/>
                </a:solidFill>
                <a:latin typeface="Arial Narrow" panose="020B0606020202030204" pitchFamily="34" charset="0"/>
                <a:ea typeface="Arial Narrow" panose="020B0606020202030204" pitchFamily="34" charset="0"/>
              </a:rPr>
              <a:t>…</a:t>
            </a:r>
          </a:p>
        </p:txBody>
      </p:sp>
      <p:sp>
        <p:nvSpPr>
          <p:cNvPr id="14" name="ZoneTexte 13"/>
          <p:cNvSpPr txBox="1"/>
          <p:nvPr/>
        </p:nvSpPr>
        <p:spPr>
          <a:xfrm>
            <a:off x="8312872" y="3308380"/>
            <a:ext cx="576064" cy="630942"/>
          </a:xfrm>
          <a:prstGeom prst="rect">
            <a:avLst/>
          </a:prstGeom>
          <a:noFill/>
        </p:spPr>
        <p:txBody>
          <a:bodyPr wrap="square" rtlCol="0">
            <a:spAutoFit/>
          </a:bodyPr>
          <a:lstStyle/>
          <a:p>
            <a:r>
              <a:rPr lang="fr-FR" sz="700" dirty="0">
                <a:solidFill>
                  <a:schemeClr val="accent1"/>
                </a:solidFill>
                <a:latin typeface="Arial Narrow" panose="020B0606020202030204" pitchFamily="34" charset="0"/>
                <a:ea typeface="Arial Narrow" panose="020B0606020202030204" pitchFamily="34" charset="0"/>
              </a:rPr>
              <a:t>Centres d’intérêts</a:t>
            </a:r>
          </a:p>
          <a:p>
            <a:r>
              <a:rPr lang="fr-FR" sz="700" dirty="0">
                <a:solidFill>
                  <a:schemeClr val="accent1"/>
                </a:solidFill>
                <a:latin typeface="Arial Narrow" panose="020B0606020202030204" pitchFamily="34" charset="0"/>
                <a:ea typeface="Arial Narrow" panose="020B0606020202030204" pitchFamily="34" charset="0"/>
              </a:rPr>
              <a:t>Opérations marketing</a:t>
            </a:r>
          </a:p>
          <a:p>
            <a:r>
              <a:rPr lang="fr-FR" sz="700" dirty="0">
                <a:solidFill>
                  <a:schemeClr val="accent1"/>
                </a:solidFill>
                <a:latin typeface="Arial Narrow" panose="020B0606020202030204" pitchFamily="34" charset="0"/>
                <a:ea typeface="Arial Narrow" panose="020B0606020202030204" pitchFamily="34" charset="0"/>
              </a:rPr>
              <a:t>…</a:t>
            </a:r>
          </a:p>
        </p:txBody>
      </p:sp>
      <p:cxnSp>
        <p:nvCxnSpPr>
          <p:cNvPr id="17" name="Connecteur droit avec flèche 16"/>
          <p:cNvCxnSpPr/>
          <p:nvPr/>
        </p:nvCxnSpPr>
        <p:spPr>
          <a:xfrm>
            <a:off x="3059832" y="3435846"/>
            <a:ext cx="864096" cy="0"/>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cxnSp>
        <p:nvCxnSpPr>
          <p:cNvPr id="18" name="Connecteur droit avec flèche 17"/>
          <p:cNvCxnSpPr/>
          <p:nvPr/>
        </p:nvCxnSpPr>
        <p:spPr>
          <a:xfrm flipH="1">
            <a:off x="7452320" y="1923678"/>
            <a:ext cx="835072" cy="0"/>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8290594" y="1644540"/>
            <a:ext cx="648072" cy="630942"/>
          </a:xfrm>
          <a:prstGeom prst="rect">
            <a:avLst/>
          </a:prstGeom>
          <a:noFill/>
        </p:spPr>
        <p:txBody>
          <a:bodyPr wrap="square" rtlCol="0">
            <a:spAutoFit/>
          </a:bodyPr>
          <a:lstStyle/>
          <a:p>
            <a:r>
              <a:rPr lang="fr-FR" sz="700" dirty="0">
                <a:solidFill>
                  <a:schemeClr val="accent1"/>
                </a:solidFill>
                <a:latin typeface="Arial Narrow" panose="020B0606020202030204" pitchFamily="34" charset="0"/>
                <a:ea typeface="Arial Narrow" panose="020B0606020202030204" pitchFamily="34" charset="0"/>
              </a:rPr>
              <a:t>Conseillers intervenants et historique de le relation</a:t>
            </a:r>
          </a:p>
          <a:p>
            <a:r>
              <a:rPr lang="fr-FR" sz="700" dirty="0">
                <a:solidFill>
                  <a:schemeClr val="accent1"/>
                </a:solidFill>
                <a:latin typeface="Arial Narrow" panose="020B0606020202030204" pitchFamily="34" charset="0"/>
                <a:ea typeface="Arial Narrow" panose="020B0606020202030204" pitchFamily="34" charset="0"/>
              </a:rPr>
              <a:t>…</a:t>
            </a:r>
          </a:p>
        </p:txBody>
      </p:sp>
      <p:cxnSp>
        <p:nvCxnSpPr>
          <p:cNvPr id="20" name="Connecteur droit avec flèche 19"/>
          <p:cNvCxnSpPr/>
          <p:nvPr/>
        </p:nvCxnSpPr>
        <p:spPr>
          <a:xfrm flipH="1">
            <a:off x="7452320" y="1076712"/>
            <a:ext cx="835072" cy="0"/>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21" name="ZoneTexte 20"/>
          <p:cNvSpPr txBox="1"/>
          <p:nvPr/>
        </p:nvSpPr>
        <p:spPr>
          <a:xfrm>
            <a:off x="8276868" y="904386"/>
            <a:ext cx="648072" cy="307777"/>
          </a:xfrm>
          <a:prstGeom prst="rect">
            <a:avLst/>
          </a:prstGeom>
          <a:noFill/>
        </p:spPr>
        <p:txBody>
          <a:bodyPr wrap="square" rtlCol="0">
            <a:spAutoFit/>
          </a:bodyPr>
          <a:lstStyle/>
          <a:p>
            <a:r>
              <a:rPr lang="fr-FR" sz="700" dirty="0">
                <a:solidFill>
                  <a:schemeClr val="accent1"/>
                </a:solidFill>
                <a:latin typeface="Arial Narrow" panose="020B0606020202030204" pitchFamily="34" charset="0"/>
                <a:ea typeface="Arial Narrow" panose="020B0606020202030204" pitchFamily="34" charset="0"/>
              </a:rPr>
              <a:t>Synthèse des éléments clés</a:t>
            </a:r>
          </a:p>
        </p:txBody>
      </p:sp>
      <p:cxnSp>
        <p:nvCxnSpPr>
          <p:cNvPr id="22" name="Connecteur droit avec flèche 21"/>
          <p:cNvCxnSpPr/>
          <p:nvPr/>
        </p:nvCxnSpPr>
        <p:spPr>
          <a:xfrm flipV="1">
            <a:off x="3060936" y="1131590"/>
            <a:ext cx="718976" cy="15151"/>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23" name="ZoneTexte 22"/>
          <p:cNvSpPr txBox="1"/>
          <p:nvPr/>
        </p:nvSpPr>
        <p:spPr>
          <a:xfrm>
            <a:off x="2483768" y="987574"/>
            <a:ext cx="576064" cy="415498"/>
          </a:xfrm>
          <a:prstGeom prst="rect">
            <a:avLst/>
          </a:prstGeom>
          <a:noFill/>
        </p:spPr>
        <p:txBody>
          <a:bodyPr wrap="square" rtlCol="0">
            <a:spAutoFit/>
          </a:bodyPr>
          <a:lstStyle/>
          <a:p>
            <a:pPr algn="r"/>
            <a:r>
              <a:rPr lang="fr-FR" sz="700" dirty="0">
                <a:solidFill>
                  <a:schemeClr val="accent1"/>
                </a:solidFill>
                <a:latin typeface="Arial Narrow" panose="020B0606020202030204" pitchFamily="34" charset="0"/>
                <a:ea typeface="Arial Narrow" panose="020B0606020202030204" pitchFamily="34" charset="0"/>
              </a:rPr>
              <a:t>Niveau de complétude du dossier</a:t>
            </a:r>
          </a:p>
        </p:txBody>
      </p:sp>
      <p:sp>
        <p:nvSpPr>
          <p:cNvPr id="26" name="Pentagone 8"/>
          <p:cNvSpPr/>
          <p:nvPr/>
        </p:nvSpPr>
        <p:spPr>
          <a:xfrm>
            <a:off x="271168" y="123479"/>
            <a:ext cx="1420511" cy="216023"/>
          </a:xfrm>
          <a:prstGeom prst="homePlate">
            <a:avLst>
              <a:gd name="adj" fmla="val 11589"/>
            </a:avLst>
          </a:prstGeom>
          <a:solidFill>
            <a:schemeClr val="accent1"/>
          </a:solidFill>
          <a:ln w="28575"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rPr>
              <a:t>Connaissance client</a:t>
            </a:r>
          </a:p>
        </p:txBody>
      </p:sp>
      <p:sp>
        <p:nvSpPr>
          <p:cNvPr id="27" name="Oval 116"/>
          <p:cNvSpPr/>
          <p:nvPr/>
        </p:nvSpPr>
        <p:spPr>
          <a:xfrm>
            <a:off x="201198" y="26955"/>
            <a:ext cx="220621" cy="214211"/>
          </a:xfrm>
          <a:prstGeom prst="ellipse">
            <a:avLst/>
          </a:prstGeom>
          <a:solidFill>
            <a:schemeClr val="accent1"/>
          </a:solidFill>
          <a:ln w="19050"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sym typeface="Arial"/>
              </a:rPr>
              <a:t>1</a:t>
            </a:r>
          </a:p>
        </p:txBody>
      </p:sp>
      <p:sp>
        <p:nvSpPr>
          <p:cNvPr id="24" name="ZoneTexte 23">
            <a:extLst>
              <a:ext uri="{FF2B5EF4-FFF2-40B4-BE49-F238E27FC236}">
                <a16:creationId xmlns:a16="http://schemas.microsoft.com/office/drawing/2014/main" xmlns="" id="{FB2001C4-226E-4E5A-8F6C-A68DF896E274}"/>
              </a:ext>
            </a:extLst>
          </p:cNvPr>
          <p:cNvSpPr txBox="1"/>
          <p:nvPr/>
        </p:nvSpPr>
        <p:spPr>
          <a:xfrm>
            <a:off x="3269882" y="4949986"/>
            <a:ext cx="3528392" cy="200055"/>
          </a:xfrm>
          <a:prstGeom prst="rect">
            <a:avLst/>
          </a:prstGeom>
          <a:noFill/>
        </p:spPr>
        <p:txBody>
          <a:bodyPr wrap="square" rtlCol="0">
            <a:spAutoFit/>
          </a:bodyPr>
          <a:lstStyle/>
          <a:p>
            <a:r>
              <a:rPr lang="fr-FR" sz="700" dirty="0">
                <a:solidFill>
                  <a:schemeClr val="bg1">
                    <a:lumMod val="50000"/>
                  </a:schemeClr>
                </a:solidFill>
              </a:rPr>
              <a:t>A L’USAGE STRICTEMENT INTERNE DU RESEAU BPCE – A NE PAS DIFFUSER</a:t>
            </a:r>
          </a:p>
        </p:txBody>
      </p:sp>
    </p:spTree>
    <p:extLst>
      <p:ext uri="{BB962C8B-B14F-4D97-AF65-F5344CB8AC3E}">
        <p14:creationId xmlns:p14="http://schemas.microsoft.com/office/powerpoint/2010/main" val="26930555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a:picLocks noChangeAspect="1"/>
          </p:cNvPicPr>
          <p:nvPr/>
        </p:nvPicPr>
        <p:blipFill>
          <a:blip r:embed="rId2"/>
          <a:stretch>
            <a:fillRect/>
          </a:stretch>
        </p:blipFill>
        <p:spPr>
          <a:xfrm>
            <a:off x="3187715" y="176612"/>
            <a:ext cx="5088941" cy="2289524"/>
          </a:xfrm>
          <a:prstGeom prst="rect">
            <a:avLst/>
          </a:prstGeom>
          <a:ln>
            <a:noFill/>
          </a:ln>
          <a:effectLst>
            <a:outerShdw blurRad="292100" dist="139700" dir="2700000" algn="tl" rotWithShape="0">
              <a:srgbClr val="333333">
                <a:alpha val="65000"/>
              </a:srgbClr>
            </a:outerShdw>
          </a:effectLst>
        </p:spPr>
      </p:pic>
      <p:sp>
        <p:nvSpPr>
          <p:cNvPr id="2" name="Titre 1"/>
          <p:cNvSpPr>
            <a:spLocks noGrp="1"/>
          </p:cNvSpPr>
          <p:nvPr>
            <p:ph type="title"/>
          </p:nvPr>
        </p:nvSpPr>
        <p:spPr/>
        <p:txBody>
          <a:bodyPr/>
          <a:lstStyle/>
          <a:p>
            <a:r>
              <a:rPr lang="fr-FR" dirty="0"/>
              <a:t>KYC COMPLET (2/4)</a:t>
            </a:r>
          </a:p>
        </p:txBody>
      </p:sp>
      <p:sp>
        <p:nvSpPr>
          <p:cNvPr id="3" name="Espace réservé du contenu 2"/>
          <p:cNvSpPr>
            <a:spLocks noGrp="1"/>
          </p:cNvSpPr>
          <p:nvPr>
            <p:ph idx="1"/>
          </p:nvPr>
        </p:nvSpPr>
        <p:spPr>
          <a:xfrm>
            <a:off x="251520" y="1131590"/>
            <a:ext cx="2160240" cy="3924275"/>
          </a:xfrm>
        </p:spPr>
        <p:txBody>
          <a:bodyPr>
            <a:normAutofit/>
          </a:bodyPr>
          <a:lstStyle/>
          <a:p>
            <a:r>
              <a:rPr lang="fr-FR" sz="1200" dirty="0"/>
              <a:t>Bénéfice Client</a:t>
            </a:r>
          </a:p>
          <a:p>
            <a:pPr marL="336550" lvl="1" indent="0">
              <a:buNone/>
            </a:pPr>
            <a:r>
              <a:rPr lang="fr-FR" sz="1200" dirty="0"/>
              <a:t>Personnalisation de la relation</a:t>
            </a:r>
          </a:p>
          <a:p>
            <a:pPr marL="336550" lvl="1" indent="0">
              <a:buNone/>
            </a:pPr>
            <a:endParaRPr lang="fr-FR" sz="1200" dirty="0"/>
          </a:p>
          <a:p>
            <a:r>
              <a:rPr lang="fr-FR" sz="1200" dirty="0"/>
              <a:t>Bénéfice Conseiller</a:t>
            </a:r>
          </a:p>
          <a:p>
            <a:pPr marL="336550" lvl="1" indent="0">
              <a:buNone/>
            </a:pPr>
            <a:r>
              <a:rPr lang="fr-FR" sz="1200" dirty="0"/>
              <a:t>Une approche commerciale cohérente avec la structuration de son portefeuille client</a:t>
            </a:r>
          </a:p>
          <a:p>
            <a:pPr lvl="1"/>
            <a:endParaRPr lang="fr-FR" sz="1200" dirty="0"/>
          </a:p>
          <a:p>
            <a:r>
              <a:rPr lang="fr-FR" sz="1200" dirty="0"/>
              <a:t>Bénéfice Etablissement</a:t>
            </a:r>
          </a:p>
          <a:p>
            <a:pPr marL="336550" lvl="1" indent="0">
              <a:buNone/>
            </a:pPr>
            <a:r>
              <a:rPr lang="fr-FR" sz="1200" dirty="0"/>
              <a:t>Synergies maximisées entre la Banque Privée et l’Entreprise</a:t>
            </a:r>
          </a:p>
        </p:txBody>
      </p:sp>
      <p:cxnSp>
        <p:nvCxnSpPr>
          <p:cNvPr id="18" name="Connecteur droit avec flèche 17"/>
          <p:cNvCxnSpPr/>
          <p:nvPr/>
        </p:nvCxnSpPr>
        <p:spPr>
          <a:xfrm flipH="1">
            <a:off x="7452320" y="1923678"/>
            <a:ext cx="835072" cy="0"/>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8290594" y="1644540"/>
            <a:ext cx="648072" cy="415498"/>
          </a:xfrm>
          <a:prstGeom prst="rect">
            <a:avLst/>
          </a:prstGeom>
          <a:noFill/>
        </p:spPr>
        <p:txBody>
          <a:bodyPr wrap="square" rtlCol="0">
            <a:spAutoFit/>
          </a:bodyPr>
          <a:lstStyle/>
          <a:p>
            <a:r>
              <a:rPr lang="fr-FR" sz="700" dirty="0">
                <a:solidFill>
                  <a:schemeClr val="accent1"/>
                </a:solidFill>
                <a:latin typeface="Arial Narrow" panose="020B0606020202030204" pitchFamily="34" charset="0"/>
                <a:ea typeface="Arial Narrow" panose="020B0606020202030204" pitchFamily="34" charset="0"/>
              </a:rPr>
              <a:t>Relations personnes physiques</a:t>
            </a:r>
          </a:p>
        </p:txBody>
      </p:sp>
      <p:cxnSp>
        <p:nvCxnSpPr>
          <p:cNvPr id="20" name="Connecteur droit avec flèche 19"/>
          <p:cNvCxnSpPr/>
          <p:nvPr/>
        </p:nvCxnSpPr>
        <p:spPr>
          <a:xfrm flipH="1">
            <a:off x="7452320" y="2278323"/>
            <a:ext cx="835072" cy="0"/>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21" name="ZoneTexte 20"/>
          <p:cNvSpPr txBox="1"/>
          <p:nvPr/>
        </p:nvSpPr>
        <p:spPr>
          <a:xfrm>
            <a:off x="8276868" y="2105997"/>
            <a:ext cx="648072" cy="415498"/>
          </a:xfrm>
          <a:prstGeom prst="rect">
            <a:avLst/>
          </a:prstGeom>
          <a:noFill/>
        </p:spPr>
        <p:txBody>
          <a:bodyPr wrap="square" rtlCol="0">
            <a:spAutoFit/>
          </a:bodyPr>
          <a:lstStyle/>
          <a:p>
            <a:r>
              <a:rPr lang="fr-FR" sz="700" dirty="0">
                <a:solidFill>
                  <a:schemeClr val="accent1"/>
                </a:solidFill>
                <a:latin typeface="Arial Narrow" panose="020B0606020202030204" pitchFamily="34" charset="0"/>
                <a:ea typeface="Arial Narrow" panose="020B0606020202030204" pitchFamily="34" charset="0"/>
              </a:rPr>
              <a:t>Relations personnes morales</a:t>
            </a:r>
          </a:p>
        </p:txBody>
      </p:sp>
      <p:cxnSp>
        <p:nvCxnSpPr>
          <p:cNvPr id="22" name="Connecteur droit avec flèche 21"/>
          <p:cNvCxnSpPr/>
          <p:nvPr/>
        </p:nvCxnSpPr>
        <p:spPr>
          <a:xfrm flipV="1">
            <a:off x="3131840" y="1419622"/>
            <a:ext cx="1275967" cy="15152"/>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23" name="ZoneTexte 22"/>
          <p:cNvSpPr txBox="1"/>
          <p:nvPr/>
        </p:nvSpPr>
        <p:spPr>
          <a:xfrm>
            <a:off x="2483768" y="1321374"/>
            <a:ext cx="576064" cy="1277273"/>
          </a:xfrm>
          <a:prstGeom prst="rect">
            <a:avLst/>
          </a:prstGeom>
          <a:noFill/>
        </p:spPr>
        <p:txBody>
          <a:bodyPr wrap="square" rtlCol="0">
            <a:spAutoFit/>
          </a:bodyPr>
          <a:lstStyle/>
          <a:p>
            <a:pPr algn="r"/>
            <a:r>
              <a:rPr lang="fr-FR" sz="700" dirty="0">
                <a:solidFill>
                  <a:schemeClr val="accent1"/>
                </a:solidFill>
                <a:latin typeface="Arial Narrow" panose="020B0606020202030204" pitchFamily="34" charset="0"/>
                <a:ea typeface="Arial Narrow" panose="020B0606020202030204" pitchFamily="34" charset="0"/>
              </a:rPr>
              <a:t>Intégration de l’ensemble des relations du client, qui peuvent elles mêmes être clientes ou prospects</a:t>
            </a:r>
          </a:p>
        </p:txBody>
      </p:sp>
      <p:sp>
        <p:nvSpPr>
          <p:cNvPr id="24" name="Pentagone 8"/>
          <p:cNvSpPr/>
          <p:nvPr/>
        </p:nvSpPr>
        <p:spPr>
          <a:xfrm>
            <a:off x="271168" y="123479"/>
            <a:ext cx="1420511" cy="216023"/>
          </a:xfrm>
          <a:prstGeom prst="homePlate">
            <a:avLst>
              <a:gd name="adj" fmla="val 11589"/>
            </a:avLst>
          </a:prstGeom>
          <a:solidFill>
            <a:schemeClr val="accent1"/>
          </a:solidFill>
          <a:ln w="28575"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rPr>
              <a:t>Connaissance client</a:t>
            </a:r>
          </a:p>
        </p:txBody>
      </p:sp>
      <p:sp>
        <p:nvSpPr>
          <p:cNvPr id="25" name="Oval 116"/>
          <p:cNvSpPr/>
          <p:nvPr/>
        </p:nvSpPr>
        <p:spPr>
          <a:xfrm>
            <a:off x="201198" y="26955"/>
            <a:ext cx="220621" cy="214211"/>
          </a:xfrm>
          <a:prstGeom prst="ellipse">
            <a:avLst/>
          </a:prstGeom>
          <a:solidFill>
            <a:schemeClr val="accent1"/>
          </a:solidFill>
          <a:ln w="19050"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sym typeface="Arial"/>
              </a:rPr>
              <a:t>1</a:t>
            </a:r>
          </a:p>
        </p:txBody>
      </p:sp>
      <p:sp>
        <p:nvSpPr>
          <p:cNvPr id="13" name="ZoneTexte 12">
            <a:extLst>
              <a:ext uri="{FF2B5EF4-FFF2-40B4-BE49-F238E27FC236}">
                <a16:creationId xmlns:a16="http://schemas.microsoft.com/office/drawing/2014/main" xmlns="" id="{C8E6A431-3450-43EF-91FC-C321AE7CC66B}"/>
              </a:ext>
            </a:extLst>
          </p:cNvPr>
          <p:cNvSpPr txBox="1"/>
          <p:nvPr/>
        </p:nvSpPr>
        <p:spPr>
          <a:xfrm>
            <a:off x="3269882" y="4949986"/>
            <a:ext cx="3528392" cy="200055"/>
          </a:xfrm>
          <a:prstGeom prst="rect">
            <a:avLst/>
          </a:prstGeom>
          <a:noFill/>
        </p:spPr>
        <p:txBody>
          <a:bodyPr wrap="square" rtlCol="0">
            <a:spAutoFit/>
          </a:bodyPr>
          <a:lstStyle/>
          <a:p>
            <a:r>
              <a:rPr lang="fr-FR" sz="700" dirty="0">
                <a:solidFill>
                  <a:schemeClr val="bg1">
                    <a:lumMod val="50000"/>
                  </a:schemeClr>
                </a:solidFill>
              </a:rPr>
              <a:t>A L’USAGE STRICTEMENT INTERNE DU RESEAU BPCE – A NE PAS DIFFUSER</a:t>
            </a:r>
          </a:p>
        </p:txBody>
      </p:sp>
    </p:spTree>
    <p:extLst>
      <p:ext uri="{BB962C8B-B14F-4D97-AF65-F5344CB8AC3E}">
        <p14:creationId xmlns:p14="http://schemas.microsoft.com/office/powerpoint/2010/main" val="36455402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stretch>
            <a:fillRect/>
          </a:stretch>
        </p:blipFill>
        <p:spPr>
          <a:xfrm>
            <a:off x="3206789" y="145456"/>
            <a:ext cx="5067302" cy="4109428"/>
          </a:xfrm>
          <a:prstGeom prst="rect">
            <a:avLst/>
          </a:prstGeom>
          <a:ln>
            <a:noFill/>
          </a:ln>
          <a:effectLst>
            <a:outerShdw blurRad="292100" dist="139700" dir="2700000" algn="tl" rotWithShape="0">
              <a:srgbClr val="333333">
                <a:alpha val="65000"/>
              </a:srgbClr>
            </a:outerShdw>
          </a:effectLst>
        </p:spPr>
      </p:pic>
      <p:sp>
        <p:nvSpPr>
          <p:cNvPr id="2" name="Titre 1"/>
          <p:cNvSpPr>
            <a:spLocks noGrp="1"/>
          </p:cNvSpPr>
          <p:nvPr>
            <p:ph type="title"/>
          </p:nvPr>
        </p:nvSpPr>
        <p:spPr/>
        <p:txBody>
          <a:bodyPr/>
          <a:lstStyle/>
          <a:p>
            <a:r>
              <a:rPr lang="fr-FR" dirty="0"/>
              <a:t>KYC COMPLET (3/4)</a:t>
            </a:r>
          </a:p>
        </p:txBody>
      </p:sp>
      <p:sp>
        <p:nvSpPr>
          <p:cNvPr id="3" name="Espace réservé du contenu 2"/>
          <p:cNvSpPr>
            <a:spLocks noGrp="1"/>
          </p:cNvSpPr>
          <p:nvPr>
            <p:ph idx="1"/>
          </p:nvPr>
        </p:nvSpPr>
        <p:spPr>
          <a:xfrm>
            <a:off x="271168" y="1131590"/>
            <a:ext cx="2140592" cy="3924275"/>
          </a:xfrm>
        </p:spPr>
        <p:txBody>
          <a:bodyPr>
            <a:normAutofit/>
          </a:bodyPr>
          <a:lstStyle/>
          <a:p>
            <a:r>
              <a:rPr lang="fr-FR" sz="1200" dirty="0"/>
              <a:t>Bénéfice Client</a:t>
            </a:r>
          </a:p>
          <a:p>
            <a:pPr marL="336550" lvl="1" indent="0">
              <a:buNone/>
            </a:pPr>
            <a:r>
              <a:rPr lang="fr-FR" sz="1200" dirty="0"/>
              <a:t>Cohérence avec le Bilan Patrimonial</a:t>
            </a:r>
          </a:p>
          <a:p>
            <a:pPr marL="336550" lvl="1" indent="0">
              <a:buNone/>
            </a:pPr>
            <a:endParaRPr lang="fr-FR" sz="1200" dirty="0"/>
          </a:p>
          <a:p>
            <a:r>
              <a:rPr lang="fr-FR" sz="1200" dirty="0"/>
              <a:t>Bénéfice Conseiller</a:t>
            </a:r>
          </a:p>
          <a:p>
            <a:pPr marL="336550" lvl="1" indent="0">
              <a:buNone/>
            </a:pPr>
            <a:r>
              <a:rPr lang="fr-FR" sz="1200" dirty="0"/>
              <a:t>Alimentation automatique via BIG, aucune ressaisie</a:t>
            </a:r>
          </a:p>
          <a:p>
            <a:pPr lvl="1"/>
            <a:endParaRPr lang="fr-FR" sz="1200" dirty="0"/>
          </a:p>
          <a:p>
            <a:r>
              <a:rPr lang="fr-FR" sz="1200" dirty="0"/>
              <a:t>Bénéfice Etablissement</a:t>
            </a:r>
          </a:p>
          <a:p>
            <a:pPr marL="336550" lvl="1" indent="0">
              <a:buNone/>
            </a:pPr>
            <a:r>
              <a:rPr lang="fr-FR" sz="1200" dirty="0"/>
              <a:t>Approche Endettement pour travailler également sur le crédit</a:t>
            </a:r>
          </a:p>
        </p:txBody>
      </p:sp>
      <p:sp>
        <p:nvSpPr>
          <p:cNvPr id="12" name="Pentagone 8"/>
          <p:cNvSpPr/>
          <p:nvPr/>
        </p:nvSpPr>
        <p:spPr>
          <a:xfrm>
            <a:off x="271168" y="123479"/>
            <a:ext cx="1420511" cy="216023"/>
          </a:xfrm>
          <a:prstGeom prst="homePlate">
            <a:avLst>
              <a:gd name="adj" fmla="val 11589"/>
            </a:avLst>
          </a:prstGeom>
          <a:solidFill>
            <a:schemeClr val="accent1"/>
          </a:solidFill>
          <a:ln w="28575"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rPr>
              <a:t>Connaissance client</a:t>
            </a:r>
          </a:p>
        </p:txBody>
      </p:sp>
      <p:sp>
        <p:nvSpPr>
          <p:cNvPr id="13" name="Oval 116"/>
          <p:cNvSpPr/>
          <p:nvPr/>
        </p:nvSpPr>
        <p:spPr>
          <a:xfrm>
            <a:off x="201198" y="26955"/>
            <a:ext cx="220621" cy="214211"/>
          </a:xfrm>
          <a:prstGeom prst="ellipse">
            <a:avLst/>
          </a:prstGeom>
          <a:solidFill>
            <a:schemeClr val="accent1"/>
          </a:solidFill>
          <a:ln w="19050"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sym typeface="Arial"/>
              </a:rPr>
              <a:t>1</a:t>
            </a:r>
          </a:p>
        </p:txBody>
      </p:sp>
      <p:sp>
        <p:nvSpPr>
          <p:cNvPr id="7" name="ZoneTexte 6">
            <a:extLst>
              <a:ext uri="{FF2B5EF4-FFF2-40B4-BE49-F238E27FC236}">
                <a16:creationId xmlns:a16="http://schemas.microsoft.com/office/drawing/2014/main" xmlns="" id="{B16D5B98-D7C7-4FE5-ABA2-1FBAFF059EBF}"/>
              </a:ext>
            </a:extLst>
          </p:cNvPr>
          <p:cNvSpPr txBox="1"/>
          <p:nvPr/>
        </p:nvSpPr>
        <p:spPr>
          <a:xfrm>
            <a:off x="3269882" y="4949986"/>
            <a:ext cx="3528392" cy="200055"/>
          </a:xfrm>
          <a:prstGeom prst="rect">
            <a:avLst/>
          </a:prstGeom>
          <a:noFill/>
        </p:spPr>
        <p:txBody>
          <a:bodyPr wrap="square" rtlCol="0">
            <a:spAutoFit/>
          </a:bodyPr>
          <a:lstStyle/>
          <a:p>
            <a:r>
              <a:rPr lang="fr-FR" sz="700" dirty="0">
                <a:solidFill>
                  <a:schemeClr val="bg1">
                    <a:lumMod val="50000"/>
                  </a:schemeClr>
                </a:solidFill>
              </a:rPr>
              <a:t>A L’USAGE STRICTEMENT INTERNE DU RESEAU BPCE – A NE PAS DIFFUSER</a:t>
            </a:r>
          </a:p>
        </p:txBody>
      </p:sp>
    </p:spTree>
    <p:extLst>
      <p:ext uri="{BB962C8B-B14F-4D97-AF65-F5344CB8AC3E}">
        <p14:creationId xmlns:p14="http://schemas.microsoft.com/office/powerpoint/2010/main" val="10241624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a:picLocks noChangeAspect="1"/>
          </p:cNvPicPr>
          <p:nvPr/>
        </p:nvPicPr>
        <p:blipFill>
          <a:blip r:embed="rId2"/>
          <a:stretch>
            <a:fillRect/>
          </a:stretch>
        </p:blipFill>
        <p:spPr>
          <a:xfrm>
            <a:off x="3254917" y="1851670"/>
            <a:ext cx="5018749" cy="2853125"/>
          </a:xfrm>
          <a:prstGeom prst="rect">
            <a:avLst/>
          </a:prstGeom>
          <a:ln>
            <a:noFill/>
          </a:ln>
          <a:effectLst>
            <a:outerShdw blurRad="292100" dist="139700" dir="2700000" algn="tl" rotWithShape="0">
              <a:srgbClr val="333333">
                <a:alpha val="65000"/>
              </a:srgbClr>
            </a:outerShdw>
          </a:effectLst>
        </p:spPr>
      </p:pic>
      <p:pic>
        <p:nvPicPr>
          <p:cNvPr id="4" name="Image 3"/>
          <p:cNvPicPr>
            <a:picLocks noChangeAspect="1"/>
          </p:cNvPicPr>
          <p:nvPr/>
        </p:nvPicPr>
        <p:blipFill>
          <a:blip r:embed="rId3"/>
          <a:stretch>
            <a:fillRect/>
          </a:stretch>
        </p:blipFill>
        <p:spPr>
          <a:xfrm>
            <a:off x="3216308" y="170776"/>
            <a:ext cx="5057358" cy="2865177"/>
          </a:xfrm>
          <a:prstGeom prst="rect">
            <a:avLst/>
          </a:prstGeom>
        </p:spPr>
      </p:pic>
      <p:sp>
        <p:nvSpPr>
          <p:cNvPr id="2" name="Titre 1"/>
          <p:cNvSpPr>
            <a:spLocks noGrp="1"/>
          </p:cNvSpPr>
          <p:nvPr>
            <p:ph type="title"/>
          </p:nvPr>
        </p:nvSpPr>
        <p:spPr/>
        <p:txBody>
          <a:bodyPr/>
          <a:lstStyle/>
          <a:p>
            <a:r>
              <a:rPr lang="fr-FR" dirty="0"/>
              <a:t>KYC COMPLET (4/4)</a:t>
            </a:r>
          </a:p>
        </p:txBody>
      </p:sp>
      <p:sp>
        <p:nvSpPr>
          <p:cNvPr id="3" name="Espace réservé du contenu 2"/>
          <p:cNvSpPr>
            <a:spLocks noGrp="1"/>
          </p:cNvSpPr>
          <p:nvPr>
            <p:ph idx="1"/>
          </p:nvPr>
        </p:nvSpPr>
        <p:spPr>
          <a:xfrm>
            <a:off x="271168" y="1131590"/>
            <a:ext cx="2140592" cy="3924275"/>
          </a:xfrm>
        </p:spPr>
        <p:txBody>
          <a:bodyPr>
            <a:normAutofit/>
          </a:bodyPr>
          <a:lstStyle/>
          <a:p>
            <a:r>
              <a:rPr lang="fr-FR" sz="1200" dirty="0"/>
              <a:t>Bénéfice Client</a:t>
            </a:r>
          </a:p>
          <a:p>
            <a:pPr marL="336550" lvl="1" indent="0">
              <a:buNone/>
            </a:pPr>
            <a:r>
              <a:rPr lang="fr-FR" sz="1200" dirty="0"/>
              <a:t>Cohérence avec le Bilan Patrimonial</a:t>
            </a:r>
          </a:p>
          <a:p>
            <a:pPr marL="336550" lvl="1" indent="0">
              <a:buNone/>
            </a:pPr>
            <a:endParaRPr lang="fr-FR" sz="1200" dirty="0"/>
          </a:p>
          <a:p>
            <a:r>
              <a:rPr lang="fr-FR" sz="1200" dirty="0"/>
              <a:t>Bénéfice Conseiller</a:t>
            </a:r>
          </a:p>
          <a:p>
            <a:pPr marL="336550" lvl="1" indent="0">
              <a:buNone/>
            </a:pPr>
            <a:r>
              <a:rPr lang="fr-FR" sz="1200" dirty="0"/>
              <a:t>Alimentation automatique via BIG, aucune ressaisie</a:t>
            </a:r>
          </a:p>
          <a:p>
            <a:pPr lvl="1"/>
            <a:endParaRPr lang="fr-FR" sz="1200" dirty="0"/>
          </a:p>
          <a:p>
            <a:r>
              <a:rPr lang="fr-FR" sz="1200" dirty="0"/>
              <a:t>Bénéfice Etablissement</a:t>
            </a:r>
          </a:p>
          <a:p>
            <a:pPr marL="336550" lvl="1" indent="0">
              <a:buNone/>
            </a:pPr>
            <a:r>
              <a:rPr lang="fr-FR" sz="1200" dirty="0"/>
              <a:t>Requêtes multicritères possibles sur l’ensemble des éléments de connaissance pour des opérations commerciales ciblées</a:t>
            </a:r>
          </a:p>
        </p:txBody>
      </p:sp>
      <p:cxnSp>
        <p:nvCxnSpPr>
          <p:cNvPr id="18" name="Connecteur droit avec flèche 17"/>
          <p:cNvCxnSpPr/>
          <p:nvPr/>
        </p:nvCxnSpPr>
        <p:spPr>
          <a:xfrm flipH="1">
            <a:off x="7524328" y="3939902"/>
            <a:ext cx="835072" cy="0"/>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8347772" y="3732153"/>
            <a:ext cx="648072" cy="523220"/>
          </a:xfrm>
          <a:prstGeom prst="rect">
            <a:avLst/>
          </a:prstGeom>
          <a:noFill/>
        </p:spPr>
        <p:txBody>
          <a:bodyPr wrap="square" rtlCol="0">
            <a:spAutoFit/>
          </a:bodyPr>
          <a:lstStyle/>
          <a:p>
            <a:r>
              <a:rPr lang="fr-FR" sz="700" dirty="0">
                <a:solidFill>
                  <a:schemeClr val="accent1"/>
                </a:solidFill>
                <a:latin typeface="Arial Narrow" panose="020B0606020202030204" pitchFamily="34" charset="0"/>
                <a:ea typeface="Arial Narrow" panose="020B0606020202030204" pitchFamily="34" charset="0"/>
              </a:rPr>
              <a:t>Reprise de tous les indicateurs fiscaux</a:t>
            </a:r>
          </a:p>
        </p:txBody>
      </p:sp>
      <p:cxnSp>
        <p:nvCxnSpPr>
          <p:cNvPr id="20" name="Connecteur droit avec flèche 19"/>
          <p:cNvCxnSpPr/>
          <p:nvPr/>
        </p:nvCxnSpPr>
        <p:spPr>
          <a:xfrm flipH="1">
            <a:off x="7452320" y="2278323"/>
            <a:ext cx="835072" cy="0"/>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21" name="ZoneTexte 20"/>
          <p:cNvSpPr txBox="1"/>
          <p:nvPr/>
        </p:nvSpPr>
        <p:spPr>
          <a:xfrm>
            <a:off x="8276868" y="2105997"/>
            <a:ext cx="718976" cy="415498"/>
          </a:xfrm>
          <a:prstGeom prst="rect">
            <a:avLst/>
          </a:prstGeom>
          <a:noFill/>
        </p:spPr>
        <p:txBody>
          <a:bodyPr wrap="square" rtlCol="0">
            <a:spAutoFit/>
          </a:bodyPr>
          <a:lstStyle/>
          <a:p>
            <a:r>
              <a:rPr lang="fr-FR" sz="700" dirty="0">
                <a:solidFill>
                  <a:schemeClr val="accent1"/>
                </a:solidFill>
                <a:latin typeface="Arial Narrow" panose="020B0606020202030204" pitchFamily="34" charset="0"/>
                <a:ea typeface="Arial Narrow" panose="020B0606020202030204" pitchFamily="34" charset="0"/>
              </a:rPr>
              <a:t>Matérialisation de la capacité d’épargne</a:t>
            </a:r>
          </a:p>
        </p:txBody>
      </p:sp>
      <p:cxnSp>
        <p:nvCxnSpPr>
          <p:cNvPr id="22" name="Connecteur droit avec flèche 21"/>
          <p:cNvCxnSpPr/>
          <p:nvPr/>
        </p:nvCxnSpPr>
        <p:spPr>
          <a:xfrm flipV="1">
            <a:off x="3131840" y="1419622"/>
            <a:ext cx="1275967" cy="15152"/>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23" name="ZoneTexte 22"/>
          <p:cNvSpPr txBox="1"/>
          <p:nvPr/>
        </p:nvSpPr>
        <p:spPr>
          <a:xfrm>
            <a:off x="2483768" y="1321374"/>
            <a:ext cx="576064" cy="1277273"/>
          </a:xfrm>
          <a:prstGeom prst="rect">
            <a:avLst/>
          </a:prstGeom>
          <a:noFill/>
        </p:spPr>
        <p:txBody>
          <a:bodyPr wrap="square" rtlCol="0">
            <a:spAutoFit/>
          </a:bodyPr>
          <a:lstStyle/>
          <a:p>
            <a:pPr algn="r"/>
            <a:r>
              <a:rPr lang="fr-FR" sz="700" dirty="0">
                <a:solidFill>
                  <a:schemeClr val="accent1"/>
                </a:solidFill>
                <a:latin typeface="Arial Narrow" panose="020B0606020202030204" pitchFamily="34" charset="0"/>
                <a:ea typeface="Arial Narrow" panose="020B0606020202030204" pitchFamily="34" charset="0"/>
              </a:rPr>
              <a:t>Intégration de l’ensemble des relations du client, qui peuvent elles mêmes être clientes ou prospects</a:t>
            </a:r>
          </a:p>
        </p:txBody>
      </p:sp>
      <p:sp>
        <p:nvSpPr>
          <p:cNvPr id="13" name="Pentagone 8"/>
          <p:cNvSpPr/>
          <p:nvPr/>
        </p:nvSpPr>
        <p:spPr>
          <a:xfrm>
            <a:off x="271168" y="123479"/>
            <a:ext cx="1420511" cy="216023"/>
          </a:xfrm>
          <a:prstGeom prst="homePlate">
            <a:avLst>
              <a:gd name="adj" fmla="val 11589"/>
            </a:avLst>
          </a:prstGeom>
          <a:solidFill>
            <a:schemeClr val="accent1"/>
          </a:solidFill>
          <a:ln w="28575"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rPr>
              <a:t>Connaissance client</a:t>
            </a:r>
          </a:p>
        </p:txBody>
      </p:sp>
      <p:sp>
        <p:nvSpPr>
          <p:cNvPr id="14" name="Oval 116"/>
          <p:cNvSpPr/>
          <p:nvPr/>
        </p:nvSpPr>
        <p:spPr>
          <a:xfrm>
            <a:off x="201198" y="26955"/>
            <a:ext cx="220621" cy="214211"/>
          </a:xfrm>
          <a:prstGeom prst="ellipse">
            <a:avLst/>
          </a:prstGeom>
          <a:solidFill>
            <a:schemeClr val="accent1"/>
          </a:solidFill>
          <a:ln w="19050"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sym typeface="Arial"/>
              </a:rPr>
              <a:t>1</a:t>
            </a:r>
          </a:p>
        </p:txBody>
      </p:sp>
      <p:sp>
        <p:nvSpPr>
          <p:cNvPr id="15" name="ZoneTexte 14">
            <a:extLst>
              <a:ext uri="{FF2B5EF4-FFF2-40B4-BE49-F238E27FC236}">
                <a16:creationId xmlns:a16="http://schemas.microsoft.com/office/drawing/2014/main" xmlns="" id="{4F385A46-09DF-4466-9FF4-15889BBB68FE}"/>
              </a:ext>
            </a:extLst>
          </p:cNvPr>
          <p:cNvSpPr txBox="1"/>
          <p:nvPr/>
        </p:nvSpPr>
        <p:spPr>
          <a:xfrm>
            <a:off x="3269882" y="4949986"/>
            <a:ext cx="3528392" cy="200055"/>
          </a:xfrm>
          <a:prstGeom prst="rect">
            <a:avLst/>
          </a:prstGeom>
          <a:noFill/>
        </p:spPr>
        <p:txBody>
          <a:bodyPr wrap="square" rtlCol="0">
            <a:spAutoFit/>
          </a:bodyPr>
          <a:lstStyle/>
          <a:p>
            <a:r>
              <a:rPr lang="fr-FR" sz="700" dirty="0">
                <a:solidFill>
                  <a:schemeClr val="bg1">
                    <a:lumMod val="50000"/>
                  </a:schemeClr>
                </a:solidFill>
              </a:rPr>
              <a:t>A L’USAGE STRICTEMENT INTERNE DU RESEAU BPCE – A NE PAS DIFFUSER</a:t>
            </a:r>
          </a:p>
        </p:txBody>
      </p:sp>
    </p:spTree>
    <p:extLst>
      <p:ext uri="{BB962C8B-B14F-4D97-AF65-F5344CB8AC3E}">
        <p14:creationId xmlns:p14="http://schemas.microsoft.com/office/powerpoint/2010/main" val="37885655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a:picLocks noChangeAspect="1"/>
          </p:cNvPicPr>
          <p:nvPr/>
        </p:nvPicPr>
        <p:blipFill>
          <a:blip r:embed="rId2"/>
          <a:stretch>
            <a:fillRect/>
          </a:stretch>
        </p:blipFill>
        <p:spPr>
          <a:xfrm>
            <a:off x="3236308" y="160197"/>
            <a:ext cx="5051084" cy="4574397"/>
          </a:xfrm>
          <a:prstGeom prst="rect">
            <a:avLst/>
          </a:prstGeom>
          <a:ln>
            <a:noFill/>
          </a:ln>
          <a:effectLst>
            <a:outerShdw blurRad="292100" dist="139700" dir="2700000" algn="tl" rotWithShape="0">
              <a:srgbClr val="333333">
                <a:alpha val="65000"/>
              </a:srgbClr>
            </a:outerShdw>
          </a:effectLst>
        </p:spPr>
      </p:pic>
      <p:sp>
        <p:nvSpPr>
          <p:cNvPr id="2" name="Titre 1"/>
          <p:cNvSpPr>
            <a:spLocks noGrp="1"/>
          </p:cNvSpPr>
          <p:nvPr>
            <p:ph type="title"/>
          </p:nvPr>
        </p:nvSpPr>
        <p:spPr/>
        <p:txBody>
          <a:bodyPr/>
          <a:lstStyle/>
          <a:p>
            <a:r>
              <a:rPr lang="fr-FR" dirty="0"/>
              <a:t>DIAGNOSTIC</a:t>
            </a:r>
            <a:br>
              <a:rPr lang="fr-FR" dirty="0"/>
            </a:br>
            <a:r>
              <a:rPr lang="fr-FR" dirty="0"/>
              <a:t> (1/3)</a:t>
            </a:r>
          </a:p>
        </p:txBody>
      </p:sp>
      <p:sp>
        <p:nvSpPr>
          <p:cNvPr id="3" name="Espace réservé du contenu 2"/>
          <p:cNvSpPr>
            <a:spLocks noGrp="1"/>
          </p:cNvSpPr>
          <p:nvPr>
            <p:ph idx="1"/>
          </p:nvPr>
        </p:nvSpPr>
        <p:spPr>
          <a:xfrm>
            <a:off x="395536" y="1131590"/>
            <a:ext cx="2016224" cy="3924275"/>
          </a:xfrm>
        </p:spPr>
        <p:txBody>
          <a:bodyPr>
            <a:normAutofit/>
          </a:bodyPr>
          <a:lstStyle/>
          <a:p>
            <a:r>
              <a:rPr lang="fr-FR" sz="1200" dirty="0"/>
              <a:t>Bénéfice Client</a:t>
            </a:r>
          </a:p>
          <a:p>
            <a:pPr marL="336550" lvl="1" indent="0">
              <a:buNone/>
            </a:pPr>
            <a:r>
              <a:rPr lang="fr-FR" sz="1200" dirty="0"/>
              <a:t>Un relevé global de l’ensemble des avoirs confiés</a:t>
            </a:r>
          </a:p>
          <a:p>
            <a:pPr marL="336550" lvl="1" indent="0">
              <a:buNone/>
            </a:pPr>
            <a:endParaRPr lang="fr-FR" sz="1200" dirty="0"/>
          </a:p>
          <a:p>
            <a:r>
              <a:rPr lang="fr-FR" sz="1200" dirty="0"/>
              <a:t>Bénéfice Conseiller</a:t>
            </a:r>
          </a:p>
          <a:p>
            <a:pPr marL="336550" lvl="1" indent="0">
              <a:buNone/>
            </a:pPr>
            <a:r>
              <a:rPr lang="fr-FR" sz="1200" dirty="0"/>
              <a:t>Une mesure réelle de l’exposition au risque et des performances des contrats</a:t>
            </a:r>
          </a:p>
          <a:p>
            <a:pPr lvl="1"/>
            <a:endParaRPr lang="fr-FR" sz="1200" dirty="0"/>
          </a:p>
          <a:p>
            <a:r>
              <a:rPr lang="fr-FR" sz="1200" dirty="0"/>
              <a:t>Bénéfice Etablissement</a:t>
            </a:r>
          </a:p>
          <a:p>
            <a:pPr marL="336550" lvl="1" indent="0">
              <a:buNone/>
            </a:pPr>
            <a:r>
              <a:rPr lang="fr-FR" sz="1200" dirty="0"/>
              <a:t>Une économie de temps pour générer des états de comptes intégrant les partenaires externes</a:t>
            </a:r>
          </a:p>
        </p:txBody>
      </p:sp>
      <p:cxnSp>
        <p:nvCxnSpPr>
          <p:cNvPr id="18" name="Connecteur droit avec flèche 17"/>
          <p:cNvCxnSpPr/>
          <p:nvPr/>
        </p:nvCxnSpPr>
        <p:spPr>
          <a:xfrm flipH="1">
            <a:off x="8028384" y="1923678"/>
            <a:ext cx="259008" cy="0"/>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8289725" y="1803813"/>
            <a:ext cx="648072" cy="307777"/>
          </a:xfrm>
          <a:prstGeom prst="rect">
            <a:avLst/>
          </a:prstGeom>
          <a:noFill/>
        </p:spPr>
        <p:txBody>
          <a:bodyPr wrap="square" rtlCol="0">
            <a:spAutoFit/>
          </a:bodyPr>
          <a:lstStyle/>
          <a:p>
            <a:r>
              <a:rPr lang="fr-FR" sz="700" dirty="0">
                <a:solidFill>
                  <a:schemeClr val="accent1"/>
                </a:solidFill>
                <a:latin typeface="Arial Narrow" panose="020B0606020202030204" pitchFamily="34" charset="0"/>
                <a:ea typeface="Arial Narrow" panose="020B0606020202030204" pitchFamily="34" charset="0"/>
              </a:rPr>
              <a:t>Mesure des gains</a:t>
            </a:r>
          </a:p>
        </p:txBody>
      </p:sp>
      <p:cxnSp>
        <p:nvCxnSpPr>
          <p:cNvPr id="20" name="Connecteur droit avec flèche 19"/>
          <p:cNvCxnSpPr/>
          <p:nvPr/>
        </p:nvCxnSpPr>
        <p:spPr>
          <a:xfrm flipH="1">
            <a:off x="6012160" y="3363838"/>
            <a:ext cx="2275232" cy="0"/>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21" name="ZoneTexte 20"/>
          <p:cNvSpPr txBox="1"/>
          <p:nvPr/>
        </p:nvSpPr>
        <p:spPr>
          <a:xfrm>
            <a:off x="8266578" y="3254200"/>
            <a:ext cx="769918" cy="200055"/>
          </a:xfrm>
          <a:prstGeom prst="rect">
            <a:avLst/>
          </a:prstGeom>
          <a:noFill/>
        </p:spPr>
        <p:txBody>
          <a:bodyPr wrap="square" rtlCol="0">
            <a:spAutoFit/>
          </a:bodyPr>
          <a:lstStyle/>
          <a:p>
            <a:r>
              <a:rPr lang="fr-FR" sz="700" dirty="0">
                <a:solidFill>
                  <a:schemeClr val="accent1"/>
                </a:solidFill>
                <a:latin typeface="Arial Narrow" panose="020B0606020202030204" pitchFamily="34" charset="0"/>
                <a:ea typeface="Arial Narrow" panose="020B0606020202030204" pitchFamily="34" charset="0"/>
              </a:rPr>
              <a:t>Mesure du risque</a:t>
            </a:r>
          </a:p>
        </p:txBody>
      </p:sp>
      <p:cxnSp>
        <p:nvCxnSpPr>
          <p:cNvPr id="22" name="Connecteur droit avec flèche 21"/>
          <p:cNvCxnSpPr/>
          <p:nvPr/>
        </p:nvCxnSpPr>
        <p:spPr>
          <a:xfrm flipV="1">
            <a:off x="3131840" y="2039774"/>
            <a:ext cx="1275967" cy="15152"/>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23" name="ZoneTexte 22"/>
          <p:cNvSpPr txBox="1"/>
          <p:nvPr/>
        </p:nvSpPr>
        <p:spPr>
          <a:xfrm>
            <a:off x="2483768" y="1957702"/>
            <a:ext cx="644870" cy="738664"/>
          </a:xfrm>
          <a:prstGeom prst="rect">
            <a:avLst/>
          </a:prstGeom>
          <a:noFill/>
        </p:spPr>
        <p:txBody>
          <a:bodyPr wrap="square" rtlCol="0">
            <a:spAutoFit/>
          </a:bodyPr>
          <a:lstStyle/>
          <a:p>
            <a:pPr algn="r"/>
            <a:r>
              <a:rPr lang="fr-FR" sz="700" dirty="0">
                <a:solidFill>
                  <a:schemeClr val="accent1"/>
                </a:solidFill>
                <a:latin typeface="Arial Narrow" panose="020B0606020202030204" pitchFamily="34" charset="0"/>
                <a:ea typeface="Arial Narrow" panose="020B0606020202030204" pitchFamily="34" charset="0"/>
              </a:rPr>
              <a:t>Une agrégation automatique des avoirs Groupe et Hors Groupe</a:t>
            </a:r>
          </a:p>
        </p:txBody>
      </p:sp>
      <p:cxnSp>
        <p:nvCxnSpPr>
          <p:cNvPr id="15" name="Connecteur droit avec flèche 14"/>
          <p:cNvCxnSpPr/>
          <p:nvPr/>
        </p:nvCxnSpPr>
        <p:spPr>
          <a:xfrm flipH="1">
            <a:off x="6012160" y="4353541"/>
            <a:ext cx="2275232" cy="0"/>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16" name="ZoneTexte 15"/>
          <p:cNvSpPr txBox="1"/>
          <p:nvPr/>
        </p:nvSpPr>
        <p:spPr>
          <a:xfrm>
            <a:off x="8266578" y="4243903"/>
            <a:ext cx="769918" cy="415498"/>
          </a:xfrm>
          <a:prstGeom prst="rect">
            <a:avLst/>
          </a:prstGeom>
          <a:noFill/>
        </p:spPr>
        <p:txBody>
          <a:bodyPr wrap="square" rtlCol="0">
            <a:spAutoFit/>
          </a:bodyPr>
          <a:lstStyle/>
          <a:p>
            <a:r>
              <a:rPr lang="fr-FR" sz="700" dirty="0">
                <a:solidFill>
                  <a:schemeClr val="accent1"/>
                </a:solidFill>
                <a:latin typeface="Arial Narrow" panose="020B0606020202030204" pitchFamily="34" charset="0"/>
                <a:ea typeface="Arial Narrow" panose="020B0606020202030204" pitchFamily="34" charset="0"/>
              </a:rPr>
              <a:t>Calcul de performance et TRI</a:t>
            </a:r>
          </a:p>
        </p:txBody>
      </p:sp>
      <p:cxnSp>
        <p:nvCxnSpPr>
          <p:cNvPr id="17" name="Connecteur droit avec flèche 16"/>
          <p:cNvCxnSpPr/>
          <p:nvPr/>
        </p:nvCxnSpPr>
        <p:spPr>
          <a:xfrm flipH="1">
            <a:off x="8180784" y="1467479"/>
            <a:ext cx="259008" cy="0"/>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24" name="ZoneTexte 23"/>
          <p:cNvSpPr txBox="1"/>
          <p:nvPr/>
        </p:nvSpPr>
        <p:spPr>
          <a:xfrm>
            <a:off x="8442125" y="1347614"/>
            <a:ext cx="648072" cy="415498"/>
          </a:xfrm>
          <a:prstGeom prst="rect">
            <a:avLst/>
          </a:prstGeom>
          <a:noFill/>
        </p:spPr>
        <p:txBody>
          <a:bodyPr wrap="square" rtlCol="0">
            <a:spAutoFit/>
          </a:bodyPr>
          <a:lstStyle/>
          <a:p>
            <a:r>
              <a:rPr lang="fr-FR" sz="700" dirty="0">
                <a:solidFill>
                  <a:schemeClr val="accent1"/>
                </a:solidFill>
                <a:latin typeface="Arial Narrow" panose="020B0606020202030204" pitchFamily="34" charset="0"/>
                <a:ea typeface="Arial Narrow" panose="020B0606020202030204" pitchFamily="34" charset="0"/>
              </a:rPr>
              <a:t>Etats de compte en 1 clic</a:t>
            </a:r>
          </a:p>
        </p:txBody>
      </p:sp>
      <p:sp>
        <p:nvSpPr>
          <p:cNvPr id="27" name="Pentagone 8"/>
          <p:cNvSpPr/>
          <p:nvPr/>
        </p:nvSpPr>
        <p:spPr>
          <a:xfrm>
            <a:off x="271168" y="123479"/>
            <a:ext cx="1420511" cy="216023"/>
          </a:xfrm>
          <a:prstGeom prst="homePlate">
            <a:avLst>
              <a:gd name="adj" fmla="val 11589"/>
            </a:avLst>
          </a:prstGeom>
          <a:solidFill>
            <a:schemeClr val="accent1"/>
          </a:solidFill>
          <a:ln w="28575"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rPr>
              <a:t>Connaissance client</a:t>
            </a:r>
          </a:p>
        </p:txBody>
      </p:sp>
      <p:sp>
        <p:nvSpPr>
          <p:cNvPr id="28" name="Oval 116"/>
          <p:cNvSpPr/>
          <p:nvPr/>
        </p:nvSpPr>
        <p:spPr>
          <a:xfrm>
            <a:off x="201198" y="26955"/>
            <a:ext cx="220621" cy="214211"/>
          </a:xfrm>
          <a:prstGeom prst="ellipse">
            <a:avLst/>
          </a:prstGeom>
          <a:solidFill>
            <a:schemeClr val="accent1"/>
          </a:solidFill>
          <a:ln w="19050"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sym typeface="Arial"/>
              </a:rPr>
              <a:t>1</a:t>
            </a:r>
          </a:p>
        </p:txBody>
      </p:sp>
      <p:sp>
        <p:nvSpPr>
          <p:cNvPr id="25" name="ZoneTexte 24">
            <a:extLst>
              <a:ext uri="{FF2B5EF4-FFF2-40B4-BE49-F238E27FC236}">
                <a16:creationId xmlns:a16="http://schemas.microsoft.com/office/drawing/2014/main" xmlns="" id="{75545CDF-283D-486C-9E22-6A621F39C749}"/>
              </a:ext>
            </a:extLst>
          </p:cNvPr>
          <p:cNvSpPr txBox="1"/>
          <p:nvPr/>
        </p:nvSpPr>
        <p:spPr>
          <a:xfrm>
            <a:off x="3269882" y="4949986"/>
            <a:ext cx="3528392" cy="200055"/>
          </a:xfrm>
          <a:prstGeom prst="rect">
            <a:avLst/>
          </a:prstGeom>
          <a:noFill/>
        </p:spPr>
        <p:txBody>
          <a:bodyPr wrap="square" rtlCol="0">
            <a:spAutoFit/>
          </a:bodyPr>
          <a:lstStyle/>
          <a:p>
            <a:r>
              <a:rPr lang="fr-FR" sz="700" dirty="0">
                <a:solidFill>
                  <a:schemeClr val="bg1">
                    <a:lumMod val="50000"/>
                  </a:schemeClr>
                </a:solidFill>
              </a:rPr>
              <a:t>A L’USAGE STRICTEMENT INTERNE DU RESEAU BPCE – A NE PAS DIFFUSER</a:t>
            </a:r>
          </a:p>
        </p:txBody>
      </p:sp>
    </p:spTree>
    <p:extLst>
      <p:ext uri="{BB962C8B-B14F-4D97-AF65-F5344CB8AC3E}">
        <p14:creationId xmlns:p14="http://schemas.microsoft.com/office/powerpoint/2010/main" val="15065608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3254133" y="160197"/>
            <a:ext cx="5012445" cy="4570220"/>
          </a:xfrm>
          <a:prstGeom prst="rect">
            <a:avLst/>
          </a:prstGeom>
          <a:ln>
            <a:noFill/>
          </a:ln>
          <a:effectLst>
            <a:outerShdw blurRad="292100" dist="139700" dir="2700000" algn="tl" rotWithShape="0">
              <a:srgbClr val="333333">
                <a:alpha val="65000"/>
              </a:srgbClr>
            </a:outerShdw>
          </a:effectLst>
        </p:spPr>
      </p:pic>
      <p:sp>
        <p:nvSpPr>
          <p:cNvPr id="2" name="Titre 1"/>
          <p:cNvSpPr>
            <a:spLocks noGrp="1"/>
          </p:cNvSpPr>
          <p:nvPr>
            <p:ph type="title"/>
          </p:nvPr>
        </p:nvSpPr>
        <p:spPr/>
        <p:txBody>
          <a:bodyPr/>
          <a:lstStyle/>
          <a:p>
            <a:r>
              <a:rPr lang="fr-FR" dirty="0"/>
              <a:t>DIAGNOSTIC </a:t>
            </a:r>
            <a:br>
              <a:rPr lang="fr-FR" dirty="0"/>
            </a:br>
            <a:r>
              <a:rPr lang="fr-FR" dirty="0"/>
              <a:t>(2/3)</a:t>
            </a:r>
          </a:p>
        </p:txBody>
      </p:sp>
      <p:sp>
        <p:nvSpPr>
          <p:cNvPr id="3" name="Espace réservé du contenu 2"/>
          <p:cNvSpPr>
            <a:spLocks noGrp="1"/>
          </p:cNvSpPr>
          <p:nvPr>
            <p:ph idx="1"/>
          </p:nvPr>
        </p:nvSpPr>
        <p:spPr>
          <a:xfrm>
            <a:off x="271168" y="1131590"/>
            <a:ext cx="2140592" cy="3924275"/>
          </a:xfrm>
        </p:spPr>
        <p:txBody>
          <a:bodyPr>
            <a:normAutofit/>
          </a:bodyPr>
          <a:lstStyle/>
          <a:p>
            <a:r>
              <a:rPr lang="fr-FR" sz="1200" dirty="0"/>
              <a:t>Bénéfice Client</a:t>
            </a:r>
          </a:p>
          <a:p>
            <a:pPr marL="336550" lvl="1" indent="0">
              <a:buNone/>
            </a:pPr>
            <a:r>
              <a:rPr lang="fr-FR" sz="1200" dirty="0"/>
              <a:t>Un relevé global de l’ensemble des avoirs confiés</a:t>
            </a:r>
          </a:p>
          <a:p>
            <a:pPr marL="336550" lvl="1" indent="0">
              <a:buNone/>
            </a:pPr>
            <a:endParaRPr lang="fr-FR" sz="1200" dirty="0"/>
          </a:p>
          <a:p>
            <a:r>
              <a:rPr lang="fr-FR" sz="1200" dirty="0"/>
              <a:t>Bénéfice Conseiller</a:t>
            </a:r>
          </a:p>
          <a:p>
            <a:pPr marL="336550" lvl="1" indent="0">
              <a:buNone/>
            </a:pPr>
            <a:r>
              <a:rPr lang="fr-FR" sz="1200" dirty="0"/>
              <a:t>La connaissance des contrats et des sous-jacents</a:t>
            </a:r>
          </a:p>
          <a:p>
            <a:pPr lvl="1"/>
            <a:endParaRPr lang="fr-FR" sz="1200" dirty="0"/>
          </a:p>
          <a:p>
            <a:r>
              <a:rPr lang="fr-FR" sz="1200" dirty="0"/>
              <a:t>Bénéfice Etablissement</a:t>
            </a:r>
          </a:p>
          <a:p>
            <a:pPr marL="336550" lvl="1" indent="0">
              <a:buNone/>
            </a:pPr>
            <a:r>
              <a:rPr lang="fr-FR" sz="1200" dirty="0"/>
              <a:t>La mesure en temps réel du </a:t>
            </a:r>
            <a:r>
              <a:rPr lang="fr-FR" sz="1200" dirty="0" err="1"/>
              <a:t>commission-nement</a:t>
            </a:r>
            <a:r>
              <a:rPr lang="fr-FR" sz="1200" dirty="0"/>
              <a:t> par client</a:t>
            </a:r>
          </a:p>
        </p:txBody>
      </p:sp>
      <p:cxnSp>
        <p:nvCxnSpPr>
          <p:cNvPr id="18" name="Connecteur droit avec flèche 17"/>
          <p:cNvCxnSpPr/>
          <p:nvPr/>
        </p:nvCxnSpPr>
        <p:spPr>
          <a:xfrm flipH="1">
            <a:off x="8137074" y="2283718"/>
            <a:ext cx="259008" cy="0"/>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8388424" y="2130184"/>
            <a:ext cx="648072" cy="523220"/>
          </a:xfrm>
          <a:prstGeom prst="rect">
            <a:avLst/>
          </a:prstGeom>
          <a:noFill/>
        </p:spPr>
        <p:txBody>
          <a:bodyPr wrap="square" rtlCol="0">
            <a:spAutoFit/>
          </a:bodyPr>
          <a:lstStyle/>
          <a:p>
            <a:r>
              <a:rPr lang="fr-FR" sz="700" dirty="0">
                <a:solidFill>
                  <a:schemeClr val="accent1"/>
                </a:solidFill>
                <a:latin typeface="Arial Narrow" panose="020B0606020202030204" pitchFamily="34" charset="0"/>
                <a:ea typeface="Arial Narrow" panose="020B0606020202030204" pitchFamily="34" charset="0"/>
              </a:rPr>
              <a:t>Fiches fonds et DICI de l’ensemble du marché</a:t>
            </a:r>
          </a:p>
        </p:txBody>
      </p:sp>
      <p:cxnSp>
        <p:nvCxnSpPr>
          <p:cNvPr id="22" name="Connecteur droit avec flèche 21"/>
          <p:cNvCxnSpPr/>
          <p:nvPr/>
        </p:nvCxnSpPr>
        <p:spPr>
          <a:xfrm flipV="1">
            <a:off x="3224875" y="2365443"/>
            <a:ext cx="1275967" cy="15152"/>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23" name="ZoneTexte 22"/>
          <p:cNvSpPr txBox="1"/>
          <p:nvPr/>
        </p:nvSpPr>
        <p:spPr>
          <a:xfrm>
            <a:off x="2483768" y="1957702"/>
            <a:ext cx="644870" cy="415498"/>
          </a:xfrm>
          <a:prstGeom prst="rect">
            <a:avLst/>
          </a:prstGeom>
          <a:noFill/>
        </p:spPr>
        <p:txBody>
          <a:bodyPr wrap="square" rtlCol="0">
            <a:spAutoFit/>
          </a:bodyPr>
          <a:lstStyle/>
          <a:p>
            <a:pPr algn="r"/>
            <a:r>
              <a:rPr lang="fr-FR" sz="700" dirty="0">
                <a:solidFill>
                  <a:schemeClr val="accent1"/>
                </a:solidFill>
                <a:latin typeface="Arial Narrow" panose="020B0606020202030204" pitchFamily="34" charset="0"/>
                <a:ea typeface="Arial Narrow" panose="020B0606020202030204" pitchFamily="34" charset="0"/>
              </a:rPr>
              <a:t>Détail des fonds et supports</a:t>
            </a:r>
          </a:p>
        </p:txBody>
      </p:sp>
      <p:cxnSp>
        <p:nvCxnSpPr>
          <p:cNvPr id="15" name="Connecteur droit avec flèche 14"/>
          <p:cNvCxnSpPr/>
          <p:nvPr/>
        </p:nvCxnSpPr>
        <p:spPr>
          <a:xfrm flipH="1">
            <a:off x="6012160" y="4353541"/>
            <a:ext cx="2275232" cy="0"/>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16" name="ZoneTexte 15"/>
          <p:cNvSpPr txBox="1"/>
          <p:nvPr/>
        </p:nvSpPr>
        <p:spPr>
          <a:xfrm>
            <a:off x="8266578" y="4243903"/>
            <a:ext cx="769918" cy="415498"/>
          </a:xfrm>
          <a:prstGeom prst="rect">
            <a:avLst/>
          </a:prstGeom>
          <a:noFill/>
        </p:spPr>
        <p:txBody>
          <a:bodyPr wrap="square" rtlCol="0">
            <a:spAutoFit/>
          </a:bodyPr>
          <a:lstStyle/>
          <a:p>
            <a:r>
              <a:rPr lang="fr-FR" sz="700" dirty="0">
                <a:solidFill>
                  <a:schemeClr val="accent1"/>
                </a:solidFill>
                <a:latin typeface="Arial Narrow" panose="020B0606020202030204" pitchFamily="34" charset="0"/>
                <a:ea typeface="Arial Narrow" panose="020B0606020202030204" pitchFamily="34" charset="0"/>
              </a:rPr>
              <a:t>Calcul de performance et TRI</a:t>
            </a:r>
          </a:p>
        </p:txBody>
      </p:sp>
      <p:sp>
        <p:nvSpPr>
          <p:cNvPr id="25" name="Pentagone 8"/>
          <p:cNvSpPr/>
          <p:nvPr/>
        </p:nvSpPr>
        <p:spPr>
          <a:xfrm>
            <a:off x="271168" y="123479"/>
            <a:ext cx="1420511" cy="216023"/>
          </a:xfrm>
          <a:prstGeom prst="homePlate">
            <a:avLst>
              <a:gd name="adj" fmla="val 11589"/>
            </a:avLst>
          </a:prstGeom>
          <a:solidFill>
            <a:schemeClr val="accent1"/>
          </a:solidFill>
          <a:ln w="28575"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rPr>
              <a:t>Connaissance client</a:t>
            </a:r>
          </a:p>
        </p:txBody>
      </p:sp>
      <p:sp>
        <p:nvSpPr>
          <p:cNvPr id="26" name="Oval 116"/>
          <p:cNvSpPr/>
          <p:nvPr/>
        </p:nvSpPr>
        <p:spPr>
          <a:xfrm>
            <a:off x="201198" y="26955"/>
            <a:ext cx="220621" cy="214211"/>
          </a:xfrm>
          <a:prstGeom prst="ellipse">
            <a:avLst/>
          </a:prstGeom>
          <a:solidFill>
            <a:schemeClr val="accent1"/>
          </a:solidFill>
          <a:ln w="19050"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sym typeface="Arial"/>
              </a:rPr>
              <a:t>1</a:t>
            </a:r>
          </a:p>
        </p:txBody>
      </p:sp>
      <p:sp>
        <p:nvSpPr>
          <p:cNvPr id="13" name="ZoneTexte 12">
            <a:extLst>
              <a:ext uri="{FF2B5EF4-FFF2-40B4-BE49-F238E27FC236}">
                <a16:creationId xmlns:a16="http://schemas.microsoft.com/office/drawing/2014/main" xmlns="" id="{90B2A1E4-8AA6-468B-AB83-94C0D01924F8}"/>
              </a:ext>
            </a:extLst>
          </p:cNvPr>
          <p:cNvSpPr txBox="1"/>
          <p:nvPr/>
        </p:nvSpPr>
        <p:spPr>
          <a:xfrm>
            <a:off x="3269882" y="4949986"/>
            <a:ext cx="3528392" cy="200055"/>
          </a:xfrm>
          <a:prstGeom prst="rect">
            <a:avLst/>
          </a:prstGeom>
          <a:noFill/>
        </p:spPr>
        <p:txBody>
          <a:bodyPr wrap="square" rtlCol="0">
            <a:spAutoFit/>
          </a:bodyPr>
          <a:lstStyle/>
          <a:p>
            <a:r>
              <a:rPr lang="fr-FR" sz="700" dirty="0">
                <a:solidFill>
                  <a:schemeClr val="bg1">
                    <a:lumMod val="50000"/>
                  </a:schemeClr>
                </a:solidFill>
              </a:rPr>
              <a:t>A L’USAGE STRICTEMENT INTERNE DU RESEAU BPCE – A NE PAS DIFFUSER</a:t>
            </a:r>
          </a:p>
        </p:txBody>
      </p:sp>
    </p:spTree>
    <p:extLst>
      <p:ext uri="{BB962C8B-B14F-4D97-AF65-F5344CB8AC3E}">
        <p14:creationId xmlns:p14="http://schemas.microsoft.com/office/powerpoint/2010/main" val="7221664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DIAGNOSTIC </a:t>
            </a:r>
            <a:br>
              <a:rPr lang="fr-FR" dirty="0"/>
            </a:br>
            <a:r>
              <a:rPr lang="fr-FR" dirty="0"/>
              <a:t>(3/3)</a:t>
            </a:r>
          </a:p>
        </p:txBody>
      </p:sp>
      <p:sp>
        <p:nvSpPr>
          <p:cNvPr id="3" name="Espace réservé du contenu 2"/>
          <p:cNvSpPr>
            <a:spLocks noGrp="1"/>
          </p:cNvSpPr>
          <p:nvPr>
            <p:ph idx="1"/>
          </p:nvPr>
        </p:nvSpPr>
        <p:spPr>
          <a:xfrm>
            <a:off x="271168" y="1131590"/>
            <a:ext cx="2140592" cy="3924275"/>
          </a:xfrm>
        </p:spPr>
        <p:txBody>
          <a:bodyPr>
            <a:normAutofit/>
          </a:bodyPr>
          <a:lstStyle/>
          <a:p>
            <a:r>
              <a:rPr lang="fr-FR" sz="1200" dirty="0"/>
              <a:t>Bénéfice Client</a:t>
            </a:r>
          </a:p>
          <a:p>
            <a:pPr marL="336550" lvl="1" indent="0">
              <a:buNone/>
            </a:pPr>
            <a:r>
              <a:rPr lang="fr-FR" sz="1200" dirty="0"/>
              <a:t>Un outil pédagogique pour comprendre son patrimoine financier</a:t>
            </a:r>
          </a:p>
          <a:p>
            <a:pPr marL="336550" lvl="1" indent="0">
              <a:buNone/>
            </a:pPr>
            <a:endParaRPr lang="fr-FR" sz="1200" dirty="0"/>
          </a:p>
          <a:p>
            <a:r>
              <a:rPr lang="fr-FR" sz="1200" dirty="0"/>
              <a:t>Bénéfice Conseiller</a:t>
            </a:r>
          </a:p>
          <a:p>
            <a:pPr marL="336550" lvl="1" indent="0">
              <a:buNone/>
            </a:pPr>
            <a:r>
              <a:rPr lang="fr-FR" sz="1200" dirty="0"/>
              <a:t>Tous les arguments de la diversification</a:t>
            </a:r>
          </a:p>
          <a:p>
            <a:pPr lvl="1"/>
            <a:endParaRPr lang="fr-FR" sz="1200" dirty="0"/>
          </a:p>
          <a:p>
            <a:r>
              <a:rPr lang="fr-FR" sz="1200" dirty="0"/>
              <a:t>Bénéfice Etablissement</a:t>
            </a:r>
          </a:p>
          <a:p>
            <a:pPr marL="336550" lvl="1" indent="0">
              <a:buNone/>
            </a:pPr>
            <a:r>
              <a:rPr lang="fr-FR" sz="1200" dirty="0"/>
              <a:t>Développement de l’épargne financière</a:t>
            </a:r>
          </a:p>
        </p:txBody>
      </p:sp>
      <p:cxnSp>
        <p:nvCxnSpPr>
          <p:cNvPr id="20" name="Connecteur droit avec flèche 19"/>
          <p:cNvCxnSpPr/>
          <p:nvPr/>
        </p:nvCxnSpPr>
        <p:spPr>
          <a:xfrm flipH="1">
            <a:off x="6012160" y="3363838"/>
            <a:ext cx="2275232" cy="0"/>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cxnSp>
        <p:nvCxnSpPr>
          <p:cNvPr id="15" name="Connecteur droit avec flèche 14"/>
          <p:cNvCxnSpPr/>
          <p:nvPr/>
        </p:nvCxnSpPr>
        <p:spPr>
          <a:xfrm flipH="1">
            <a:off x="6012160" y="4353541"/>
            <a:ext cx="2275232" cy="0"/>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25" name="Pentagone 8"/>
          <p:cNvSpPr/>
          <p:nvPr/>
        </p:nvSpPr>
        <p:spPr>
          <a:xfrm>
            <a:off x="271168" y="123479"/>
            <a:ext cx="1420511" cy="216023"/>
          </a:xfrm>
          <a:prstGeom prst="homePlate">
            <a:avLst>
              <a:gd name="adj" fmla="val 11589"/>
            </a:avLst>
          </a:prstGeom>
          <a:solidFill>
            <a:schemeClr val="accent1"/>
          </a:solidFill>
          <a:ln w="28575"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rPr>
              <a:t>Connaissance client</a:t>
            </a:r>
          </a:p>
        </p:txBody>
      </p:sp>
      <p:sp>
        <p:nvSpPr>
          <p:cNvPr id="26" name="Oval 116"/>
          <p:cNvSpPr/>
          <p:nvPr/>
        </p:nvSpPr>
        <p:spPr>
          <a:xfrm>
            <a:off x="201198" y="26955"/>
            <a:ext cx="220621" cy="214211"/>
          </a:xfrm>
          <a:prstGeom prst="ellipse">
            <a:avLst/>
          </a:prstGeom>
          <a:solidFill>
            <a:schemeClr val="accent1"/>
          </a:solidFill>
          <a:ln w="19050"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sym typeface="Arial"/>
              </a:rPr>
              <a:t>1</a:t>
            </a:r>
          </a:p>
        </p:txBody>
      </p:sp>
      <p:pic>
        <p:nvPicPr>
          <p:cNvPr id="5" name="Image 4"/>
          <p:cNvPicPr>
            <a:picLocks noChangeAspect="1"/>
          </p:cNvPicPr>
          <p:nvPr/>
        </p:nvPicPr>
        <p:blipFill>
          <a:blip r:embed="rId2"/>
          <a:stretch>
            <a:fillRect/>
          </a:stretch>
        </p:blipFill>
        <p:spPr>
          <a:xfrm>
            <a:off x="2604440" y="105273"/>
            <a:ext cx="3611421" cy="2258029"/>
          </a:xfrm>
          <a:prstGeom prst="rect">
            <a:avLst/>
          </a:prstGeom>
        </p:spPr>
      </p:pic>
      <p:pic>
        <p:nvPicPr>
          <p:cNvPr id="6" name="Image 5"/>
          <p:cNvPicPr>
            <a:picLocks noChangeAspect="1"/>
          </p:cNvPicPr>
          <p:nvPr/>
        </p:nvPicPr>
        <p:blipFill>
          <a:blip r:embed="rId3"/>
          <a:stretch>
            <a:fillRect/>
          </a:stretch>
        </p:blipFill>
        <p:spPr>
          <a:xfrm>
            <a:off x="2604440" y="2577333"/>
            <a:ext cx="3445254" cy="2154986"/>
          </a:xfrm>
          <a:prstGeom prst="rect">
            <a:avLst/>
          </a:prstGeom>
        </p:spPr>
      </p:pic>
      <p:pic>
        <p:nvPicPr>
          <p:cNvPr id="7" name="Image 6"/>
          <p:cNvPicPr>
            <a:picLocks noChangeAspect="1"/>
          </p:cNvPicPr>
          <p:nvPr/>
        </p:nvPicPr>
        <p:blipFill>
          <a:blip r:embed="rId4"/>
          <a:stretch>
            <a:fillRect/>
          </a:stretch>
        </p:blipFill>
        <p:spPr>
          <a:xfrm>
            <a:off x="5551092" y="2750248"/>
            <a:ext cx="3485404" cy="2074169"/>
          </a:xfrm>
          <a:prstGeom prst="rect">
            <a:avLst/>
          </a:prstGeom>
          <a:ln>
            <a:noFill/>
          </a:ln>
          <a:effectLst>
            <a:outerShdw blurRad="292100" dist="139700" dir="2700000" algn="tl" rotWithShape="0">
              <a:srgbClr val="333333">
                <a:alpha val="65000"/>
              </a:srgbClr>
            </a:outerShdw>
          </a:effectLst>
        </p:spPr>
      </p:pic>
      <p:pic>
        <p:nvPicPr>
          <p:cNvPr id="8" name="Image 7"/>
          <p:cNvPicPr>
            <a:picLocks noChangeAspect="1"/>
          </p:cNvPicPr>
          <p:nvPr/>
        </p:nvPicPr>
        <p:blipFill>
          <a:blip r:embed="rId5"/>
          <a:stretch>
            <a:fillRect/>
          </a:stretch>
        </p:blipFill>
        <p:spPr>
          <a:xfrm>
            <a:off x="5668934" y="319083"/>
            <a:ext cx="3382731" cy="2107111"/>
          </a:xfrm>
          <a:prstGeom prst="rect">
            <a:avLst/>
          </a:prstGeom>
          <a:ln>
            <a:noFill/>
          </a:ln>
          <a:effectLst>
            <a:outerShdw blurRad="292100" dist="139700" dir="2700000" algn="tl" rotWithShape="0">
              <a:srgbClr val="333333">
                <a:alpha val="65000"/>
              </a:srgbClr>
            </a:outerShdw>
          </a:effectLst>
        </p:spPr>
      </p:pic>
      <p:sp>
        <p:nvSpPr>
          <p:cNvPr id="12" name="ZoneTexte 11">
            <a:extLst>
              <a:ext uri="{FF2B5EF4-FFF2-40B4-BE49-F238E27FC236}">
                <a16:creationId xmlns:a16="http://schemas.microsoft.com/office/drawing/2014/main" xmlns="" id="{B4B02AC3-0F6E-46F6-A1A4-283F386C88A3}"/>
              </a:ext>
            </a:extLst>
          </p:cNvPr>
          <p:cNvSpPr txBox="1"/>
          <p:nvPr/>
        </p:nvSpPr>
        <p:spPr>
          <a:xfrm>
            <a:off x="3269882" y="4949986"/>
            <a:ext cx="3528392" cy="200055"/>
          </a:xfrm>
          <a:prstGeom prst="rect">
            <a:avLst/>
          </a:prstGeom>
          <a:noFill/>
        </p:spPr>
        <p:txBody>
          <a:bodyPr wrap="square" rtlCol="0">
            <a:spAutoFit/>
          </a:bodyPr>
          <a:lstStyle/>
          <a:p>
            <a:r>
              <a:rPr lang="fr-FR" sz="700" dirty="0">
                <a:solidFill>
                  <a:schemeClr val="bg1">
                    <a:lumMod val="50000"/>
                  </a:schemeClr>
                </a:solidFill>
              </a:rPr>
              <a:t>A L’USAGE STRICTEMENT INTERNE DU RESEAU BPCE – A NE PAS DIFFUSER</a:t>
            </a:r>
          </a:p>
        </p:txBody>
      </p:sp>
    </p:spTree>
    <p:extLst>
      <p:ext uri="{BB962C8B-B14F-4D97-AF65-F5344CB8AC3E}">
        <p14:creationId xmlns:p14="http://schemas.microsoft.com/office/powerpoint/2010/main" val="20164289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e 9"/>
          <p:cNvGrpSpPr/>
          <p:nvPr/>
        </p:nvGrpSpPr>
        <p:grpSpPr>
          <a:xfrm>
            <a:off x="3254133" y="167566"/>
            <a:ext cx="4993100" cy="4182881"/>
            <a:chOff x="3254133" y="167566"/>
            <a:chExt cx="4993100" cy="4182881"/>
          </a:xfrm>
        </p:grpSpPr>
        <p:pic>
          <p:nvPicPr>
            <p:cNvPr id="4" name="Image 3"/>
            <p:cNvPicPr>
              <a:picLocks noChangeAspect="1"/>
            </p:cNvPicPr>
            <p:nvPr/>
          </p:nvPicPr>
          <p:blipFill>
            <a:blip r:embed="rId2"/>
            <a:stretch>
              <a:fillRect/>
            </a:stretch>
          </p:blipFill>
          <p:spPr>
            <a:xfrm>
              <a:off x="3254133" y="167566"/>
              <a:ext cx="4993100" cy="4182881"/>
            </a:xfrm>
            <a:prstGeom prst="rect">
              <a:avLst/>
            </a:prstGeom>
            <a:ln>
              <a:noFill/>
            </a:ln>
            <a:effectLst>
              <a:outerShdw blurRad="292100" dist="139700" dir="2700000" algn="tl" rotWithShape="0">
                <a:srgbClr val="333333">
                  <a:alpha val="65000"/>
                </a:srgbClr>
              </a:outerShdw>
            </a:effectLst>
          </p:spPr>
        </p:pic>
        <p:sp>
          <p:nvSpPr>
            <p:cNvPr id="9" name="ZoneTexte 8"/>
            <p:cNvSpPr txBox="1"/>
            <p:nvPr/>
          </p:nvSpPr>
          <p:spPr>
            <a:xfrm>
              <a:off x="3906500" y="2580938"/>
              <a:ext cx="250390" cy="153888"/>
            </a:xfrm>
            <a:prstGeom prst="rect">
              <a:avLst/>
            </a:prstGeom>
            <a:solidFill>
              <a:schemeClr val="bg1"/>
            </a:solidFill>
          </p:spPr>
          <p:txBody>
            <a:bodyPr wrap="none" rtlCol="0">
              <a:spAutoFit/>
            </a:bodyPr>
            <a:lstStyle/>
            <a:p>
              <a:r>
                <a:rPr lang="fr-FR" sz="400" dirty="0">
                  <a:solidFill>
                    <a:schemeClr val="bg1">
                      <a:lumMod val="65000"/>
                    </a:schemeClr>
                  </a:solidFill>
                </a:rPr>
                <a:t>C0</a:t>
              </a:r>
              <a:endParaRPr lang="fr-FR" sz="1050" dirty="0">
                <a:solidFill>
                  <a:schemeClr val="bg1">
                    <a:lumMod val="65000"/>
                  </a:schemeClr>
                </a:solidFill>
              </a:endParaRPr>
            </a:p>
          </p:txBody>
        </p:sp>
        <p:sp>
          <p:nvSpPr>
            <p:cNvPr id="16" name="ZoneTexte 15"/>
            <p:cNvSpPr txBox="1"/>
            <p:nvPr/>
          </p:nvSpPr>
          <p:spPr>
            <a:xfrm>
              <a:off x="4530654" y="2579778"/>
              <a:ext cx="250390" cy="153888"/>
            </a:xfrm>
            <a:prstGeom prst="rect">
              <a:avLst/>
            </a:prstGeom>
            <a:solidFill>
              <a:schemeClr val="bg1"/>
            </a:solidFill>
          </p:spPr>
          <p:txBody>
            <a:bodyPr wrap="none" rtlCol="0">
              <a:spAutoFit/>
            </a:bodyPr>
            <a:lstStyle/>
            <a:p>
              <a:r>
                <a:rPr lang="fr-FR" sz="400" dirty="0">
                  <a:solidFill>
                    <a:schemeClr val="bg1">
                      <a:lumMod val="65000"/>
                    </a:schemeClr>
                  </a:solidFill>
                </a:rPr>
                <a:t>C1</a:t>
              </a:r>
              <a:endParaRPr lang="fr-FR" sz="1050" dirty="0">
                <a:solidFill>
                  <a:schemeClr val="bg1">
                    <a:lumMod val="65000"/>
                  </a:schemeClr>
                </a:solidFill>
              </a:endParaRPr>
            </a:p>
          </p:txBody>
        </p:sp>
        <p:sp>
          <p:nvSpPr>
            <p:cNvPr id="17" name="ZoneTexte 16"/>
            <p:cNvSpPr txBox="1"/>
            <p:nvPr/>
          </p:nvSpPr>
          <p:spPr>
            <a:xfrm>
              <a:off x="5004048" y="2585598"/>
              <a:ext cx="434147" cy="153888"/>
            </a:xfrm>
            <a:prstGeom prst="rect">
              <a:avLst/>
            </a:prstGeom>
            <a:solidFill>
              <a:schemeClr val="bg1"/>
            </a:solidFill>
          </p:spPr>
          <p:txBody>
            <a:bodyPr wrap="square" rtlCol="0">
              <a:spAutoFit/>
            </a:bodyPr>
            <a:lstStyle/>
            <a:p>
              <a:r>
                <a:rPr lang="fr-FR" sz="400" dirty="0">
                  <a:solidFill>
                    <a:schemeClr val="bg1">
                      <a:lumMod val="65000"/>
                    </a:schemeClr>
                  </a:solidFill>
                </a:rPr>
                <a:t>      C2</a:t>
              </a:r>
              <a:endParaRPr lang="fr-FR" sz="1050" dirty="0">
                <a:solidFill>
                  <a:schemeClr val="bg1">
                    <a:lumMod val="65000"/>
                  </a:schemeClr>
                </a:solidFill>
              </a:endParaRPr>
            </a:p>
          </p:txBody>
        </p:sp>
      </p:grpSp>
      <p:sp>
        <p:nvSpPr>
          <p:cNvPr id="2" name="Titre 1"/>
          <p:cNvSpPr>
            <a:spLocks noGrp="1"/>
          </p:cNvSpPr>
          <p:nvPr>
            <p:ph type="title"/>
          </p:nvPr>
        </p:nvSpPr>
        <p:spPr/>
        <p:txBody>
          <a:bodyPr/>
          <a:lstStyle/>
          <a:p>
            <a:r>
              <a:rPr lang="fr-FR" dirty="0"/>
              <a:t>QCF &amp; QR </a:t>
            </a:r>
            <a:br>
              <a:rPr lang="fr-FR" dirty="0"/>
            </a:br>
            <a:endParaRPr lang="fr-FR" dirty="0"/>
          </a:p>
        </p:txBody>
      </p:sp>
      <p:sp>
        <p:nvSpPr>
          <p:cNvPr id="3" name="Espace réservé du contenu 2"/>
          <p:cNvSpPr>
            <a:spLocks noGrp="1"/>
          </p:cNvSpPr>
          <p:nvPr>
            <p:ph idx="1"/>
          </p:nvPr>
        </p:nvSpPr>
        <p:spPr>
          <a:xfrm>
            <a:off x="271168" y="1131590"/>
            <a:ext cx="2140592" cy="3924275"/>
          </a:xfrm>
        </p:spPr>
        <p:txBody>
          <a:bodyPr>
            <a:normAutofit/>
          </a:bodyPr>
          <a:lstStyle/>
          <a:p>
            <a:r>
              <a:rPr lang="fr-FR" sz="1200" dirty="0"/>
              <a:t>Bénéfice Client</a:t>
            </a:r>
          </a:p>
          <a:p>
            <a:pPr marL="336550" lvl="1" indent="0">
              <a:buNone/>
            </a:pPr>
            <a:r>
              <a:rPr lang="fr-FR" sz="1200" dirty="0"/>
              <a:t>Mesure objective de la connaissance et de l’appétence au risque</a:t>
            </a:r>
          </a:p>
          <a:p>
            <a:pPr marL="336550" lvl="1" indent="0">
              <a:buNone/>
            </a:pPr>
            <a:endParaRPr lang="fr-FR" sz="1200" dirty="0"/>
          </a:p>
          <a:p>
            <a:r>
              <a:rPr lang="fr-FR" sz="1200" dirty="0"/>
              <a:t>Bénéfice Conseiller</a:t>
            </a:r>
          </a:p>
          <a:p>
            <a:pPr marL="336550" lvl="1" indent="0">
              <a:buNone/>
            </a:pPr>
            <a:r>
              <a:rPr lang="fr-FR" sz="1200" dirty="0"/>
              <a:t>Un input clé dans l’aide à la préconisation</a:t>
            </a:r>
          </a:p>
          <a:p>
            <a:pPr lvl="1"/>
            <a:endParaRPr lang="fr-FR" sz="1200" dirty="0"/>
          </a:p>
          <a:p>
            <a:r>
              <a:rPr lang="fr-FR" sz="1200" dirty="0"/>
              <a:t>Bénéfice Etablissement</a:t>
            </a:r>
          </a:p>
          <a:p>
            <a:pPr marL="336550" lvl="1" indent="0">
              <a:buNone/>
            </a:pPr>
            <a:r>
              <a:rPr lang="fr-FR" sz="1200" dirty="0"/>
              <a:t>Cohérence Groupe tous marchés et conformité</a:t>
            </a:r>
          </a:p>
        </p:txBody>
      </p:sp>
      <p:cxnSp>
        <p:nvCxnSpPr>
          <p:cNvPr id="20" name="Connecteur droit avec flèche 19"/>
          <p:cNvCxnSpPr/>
          <p:nvPr/>
        </p:nvCxnSpPr>
        <p:spPr>
          <a:xfrm flipH="1" flipV="1">
            <a:off x="4427985" y="2259007"/>
            <a:ext cx="3974001" cy="672783"/>
          </a:xfrm>
          <a:prstGeom prst="straightConnector1">
            <a:avLst/>
          </a:prstGeom>
          <a:ln>
            <a:solidFill>
              <a:srgbClr val="FF0000"/>
            </a:solidFill>
            <a:tailEnd type="oval"/>
          </a:ln>
        </p:spPr>
        <p:style>
          <a:lnRef idx="1">
            <a:schemeClr val="accent1"/>
          </a:lnRef>
          <a:fillRef idx="0">
            <a:schemeClr val="accent1"/>
          </a:fillRef>
          <a:effectRef idx="0">
            <a:schemeClr val="accent1"/>
          </a:effectRef>
          <a:fontRef idx="minor">
            <a:schemeClr val="tx1"/>
          </a:fontRef>
        </p:style>
      </p:cxnSp>
      <p:sp>
        <p:nvSpPr>
          <p:cNvPr id="25" name="Pentagone 8"/>
          <p:cNvSpPr/>
          <p:nvPr/>
        </p:nvSpPr>
        <p:spPr>
          <a:xfrm>
            <a:off x="271168" y="123479"/>
            <a:ext cx="1420511" cy="216023"/>
          </a:xfrm>
          <a:prstGeom prst="homePlate">
            <a:avLst>
              <a:gd name="adj" fmla="val 11589"/>
            </a:avLst>
          </a:prstGeom>
          <a:solidFill>
            <a:schemeClr val="accent1"/>
          </a:solidFill>
          <a:ln w="28575"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rPr>
              <a:t>Connaissance client</a:t>
            </a:r>
          </a:p>
        </p:txBody>
      </p:sp>
      <p:sp>
        <p:nvSpPr>
          <p:cNvPr id="26" name="Oval 116"/>
          <p:cNvSpPr/>
          <p:nvPr/>
        </p:nvSpPr>
        <p:spPr>
          <a:xfrm>
            <a:off x="201198" y="26955"/>
            <a:ext cx="220621" cy="214211"/>
          </a:xfrm>
          <a:prstGeom prst="ellipse">
            <a:avLst/>
          </a:prstGeom>
          <a:solidFill>
            <a:schemeClr val="accent1"/>
          </a:solidFill>
          <a:ln w="19050"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sym typeface="Arial"/>
              </a:rPr>
              <a:t>1</a:t>
            </a:r>
          </a:p>
        </p:txBody>
      </p:sp>
      <p:cxnSp>
        <p:nvCxnSpPr>
          <p:cNvPr id="19" name="Connecteur droit avec flèche 18"/>
          <p:cNvCxnSpPr/>
          <p:nvPr/>
        </p:nvCxnSpPr>
        <p:spPr>
          <a:xfrm flipV="1">
            <a:off x="3224875" y="4185043"/>
            <a:ext cx="1275967" cy="15152"/>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21" name="ZoneTexte 20"/>
          <p:cNvSpPr txBox="1"/>
          <p:nvPr/>
        </p:nvSpPr>
        <p:spPr>
          <a:xfrm>
            <a:off x="2500450" y="4017033"/>
            <a:ext cx="687620" cy="415498"/>
          </a:xfrm>
          <a:prstGeom prst="rect">
            <a:avLst/>
          </a:prstGeom>
          <a:noFill/>
        </p:spPr>
        <p:txBody>
          <a:bodyPr wrap="square" rtlCol="0">
            <a:spAutoFit/>
          </a:bodyPr>
          <a:lstStyle/>
          <a:p>
            <a:pPr algn="r"/>
            <a:r>
              <a:rPr lang="fr-FR" sz="700" dirty="0">
                <a:solidFill>
                  <a:schemeClr val="accent1"/>
                </a:solidFill>
                <a:latin typeface="Arial Narrow" panose="020B0606020202030204" pitchFamily="34" charset="0"/>
                <a:ea typeface="Arial Narrow" panose="020B0606020202030204" pitchFamily="34" charset="0"/>
              </a:rPr>
              <a:t>Traçabilité de l’historique des questionnaires</a:t>
            </a:r>
          </a:p>
        </p:txBody>
      </p:sp>
      <p:cxnSp>
        <p:nvCxnSpPr>
          <p:cNvPr id="22" name="Connecteur droit avec flèche 21"/>
          <p:cNvCxnSpPr/>
          <p:nvPr/>
        </p:nvCxnSpPr>
        <p:spPr>
          <a:xfrm flipV="1">
            <a:off x="3152017" y="1759787"/>
            <a:ext cx="267855" cy="3181"/>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23" name="ZoneTexte 22"/>
          <p:cNvSpPr txBox="1"/>
          <p:nvPr/>
        </p:nvSpPr>
        <p:spPr>
          <a:xfrm>
            <a:off x="2427592" y="1579806"/>
            <a:ext cx="687620" cy="630942"/>
          </a:xfrm>
          <a:prstGeom prst="rect">
            <a:avLst/>
          </a:prstGeom>
          <a:noFill/>
        </p:spPr>
        <p:txBody>
          <a:bodyPr wrap="square" rtlCol="0">
            <a:spAutoFit/>
          </a:bodyPr>
          <a:lstStyle/>
          <a:p>
            <a:pPr algn="r"/>
            <a:r>
              <a:rPr lang="fr-FR" sz="700" dirty="0">
                <a:solidFill>
                  <a:schemeClr val="accent1"/>
                </a:solidFill>
                <a:latin typeface="Arial Narrow" panose="020B0606020202030204" pitchFamily="34" charset="0"/>
                <a:ea typeface="Arial Narrow" panose="020B0606020202030204" pitchFamily="34" charset="0"/>
              </a:rPr>
              <a:t>Gestion de l’obsolescence des profils et alertes automatiques</a:t>
            </a:r>
          </a:p>
        </p:txBody>
      </p:sp>
      <p:sp>
        <p:nvSpPr>
          <p:cNvPr id="24" name="ZoneTexte 23"/>
          <p:cNvSpPr txBox="1"/>
          <p:nvPr/>
        </p:nvSpPr>
        <p:spPr>
          <a:xfrm>
            <a:off x="8401986" y="2051257"/>
            <a:ext cx="687620" cy="1446550"/>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sz="1100" b="1" dirty="0" smtClean="0">
                <a:solidFill>
                  <a:srgbClr val="FF0000"/>
                </a:solidFill>
                <a:latin typeface="Arial Narrow" panose="020B0606020202030204" pitchFamily="34" charset="0"/>
                <a:ea typeface="Arial Narrow" panose="020B0606020202030204" pitchFamily="34" charset="0"/>
              </a:rPr>
              <a:t>Report manuel du résultat issue des QCF et QR MYSIS</a:t>
            </a:r>
            <a:endParaRPr lang="fr-FR" sz="1100" b="1" dirty="0">
              <a:solidFill>
                <a:srgbClr val="FF0000"/>
              </a:solidFill>
              <a:latin typeface="Arial Narrow" panose="020B0606020202030204" pitchFamily="34" charset="0"/>
              <a:ea typeface="Arial Narrow" panose="020B0606020202030204" pitchFamily="34" charset="0"/>
            </a:endParaRPr>
          </a:p>
        </p:txBody>
      </p:sp>
      <p:sp>
        <p:nvSpPr>
          <p:cNvPr id="18" name="ZoneTexte 17">
            <a:extLst>
              <a:ext uri="{FF2B5EF4-FFF2-40B4-BE49-F238E27FC236}">
                <a16:creationId xmlns:a16="http://schemas.microsoft.com/office/drawing/2014/main" xmlns="" id="{2C5D843F-AA4F-4C9C-B427-9CFCDDF4286E}"/>
              </a:ext>
            </a:extLst>
          </p:cNvPr>
          <p:cNvSpPr txBox="1"/>
          <p:nvPr/>
        </p:nvSpPr>
        <p:spPr>
          <a:xfrm>
            <a:off x="3269882" y="4949986"/>
            <a:ext cx="3528392" cy="200055"/>
          </a:xfrm>
          <a:prstGeom prst="rect">
            <a:avLst/>
          </a:prstGeom>
          <a:noFill/>
        </p:spPr>
        <p:txBody>
          <a:bodyPr wrap="square" rtlCol="0">
            <a:spAutoFit/>
          </a:bodyPr>
          <a:lstStyle/>
          <a:p>
            <a:r>
              <a:rPr lang="fr-FR" sz="700" dirty="0">
                <a:solidFill>
                  <a:schemeClr val="bg1">
                    <a:lumMod val="50000"/>
                  </a:schemeClr>
                </a:solidFill>
              </a:rPr>
              <a:t>A L’USAGE STRICTEMENT INTERNE DU RESEAU BPCE – A NE PAS DIFFUSER</a:t>
            </a:r>
          </a:p>
        </p:txBody>
      </p:sp>
      <p:cxnSp>
        <p:nvCxnSpPr>
          <p:cNvPr id="27" name="Connecteur droit avec flèche 26"/>
          <p:cNvCxnSpPr/>
          <p:nvPr/>
        </p:nvCxnSpPr>
        <p:spPr>
          <a:xfrm flipH="1" flipV="1">
            <a:off x="6444208" y="2210748"/>
            <a:ext cx="1872208" cy="216986"/>
          </a:xfrm>
          <a:prstGeom prst="straightConnector1">
            <a:avLst/>
          </a:prstGeom>
          <a:ln>
            <a:solidFill>
              <a:srgbClr val="FF0000"/>
            </a:solidFil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39288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3203848" y="136075"/>
            <a:ext cx="5021335" cy="4226944"/>
          </a:xfrm>
          <a:prstGeom prst="rect">
            <a:avLst/>
          </a:prstGeom>
          <a:ln>
            <a:noFill/>
          </a:ln>
          <a:effectLst>
            <a:outerShdw blurRad="292100" dist="139700" dir="2700000" algn="tl" rotWithShape="0">
              <a:srgbClr val="333333">
                <a:alpha val="65000"/>
              </a:srgbClr>
            </a:outerShdw>
          </a:effectLst>
        </p:spPr>
      </p:pic>
      <p:sp>
        <p:nvSpPr>
          <p:cNvPr id="2" name="Titre 1"/>
          <p:cNvSpPr>
            <a:spLocks noGrp="1"/>
          </p:cNvSpPr>
          <p:nvPr>
            <p:ph type="title"/>
          </p:nvPr>
        </p:nvSpPr>
        <p:spPr/>
        <p:txBody>
          <a:bodyPr/>
          <a:lstStyle/>
          <a:p>
            <a:r>
              <a:rPr lang="fr-FR" dirty="0"/>
              <a:t>OBJECTIF &amp; HORIZON</a:t>
            </a:r>
          </a:p>
        </p:txBody>
      </p:sp>
      <p:sp>
        <p:nvSpPr>
          <p:cNvPr id="3" name="Espace réservé du contenu 2"/>
          <p:cNvSpPr>
            <a:spLocks noGrp="1"/>
          </p:cNvSpPr>
          <p:nvPr>
            <p:ph idx="1"/>
          </p:nvPr>
        </p:nvSpPr>
        <p:spPr>
          <a:xfrm>
            <a:off x="249548" y="1131590"/>
            <a:ext cx="2162212" cy="3924275"/>
          </a:xfrm>
        </p:spPr>
        <p:txBody>
          <a:bodyPr>
            <a:normAutofit/>
          </a:bodyPr>
          <a:lstStyle/>
          <a:p>
            <a:r>
              <a:rPr lang="fr-FR" sz="1200" dirty="0"/>
              <a:t>Bénéfice Client</a:t>
            </a:r>
          </a:p>
          <a:p>
            <a:pPr marL="336550" lvl="1" indent="0">
              <a:buNone/>
            </a:pPr>
            <a:r>
              <a:rPr lang="fr-FR" sz="1200" dirty="0"/>
              <a:t>Personnalisation du projet</a:t>
            </a:r>
          </a:p>
          <a:p>
            <a:pPr marL="336550" lvl="1" indent="0">
              <a:buNone/>
            </a:pPr>
            <a:endParaRPr lang="fr-FR" sz="1200" dirty="0"/>
          </a:p>
          <a:p>
            <a:r>
              <a:rPr lang="fr-FR" sz="1200" dirty="0"/>
              <a:t>Bénéfice Conseiller</a:t>
            </a:r>
          </a:p>
          <a:p>
            <a:pPr marL="336550" lvl="1" indent="0">
              <a:buNone/>
            </a:pPr>
            <a:r>
              <a:rPr lang="fr-FR" sz="1200" dirty="0"/>
              <a:t>Simplicité de la démarche</a:t>
            </a:r>
          </a:p>
          <a:p>
            <a:pPr lvl="1"/>
            <a:endParaRPr lang="fr-FR" sz="1200" dirty="0"/>
          </a:p>
          <a:p>
            <a:r>
              <a:rPr lang="fr-FR" sz="1200" dirty="0"/>
              <a:t>Bénéfice Etablissement</a:t>
            </a:r>
          </a:p>
          <a:p>
            <a:pPr marL="336550" lvl="1" indent="0">
              <a:buNone/>
            </a:pPr>
            <a:r>
              <a:rPr lang="fr-FR" sz="1200" dirty="0"/>
              <a:t>Reprise des allocations types définies par le Groupe</a:t>
            </a:r>
          </a:p>
        </p:txBody>
      </p:sp>
      <p:cxnSp>
        <p:nvCxnSpPr>
          <p:cNvPr id="9" name="Connecteur droit avec flèche 8"/>
          <p:cNvCxnSpPr/>
          <p:nvPr/>
        </p:nvCxnSpPr>
        <p:spPr>
          <a:xfrm>
            <a:off x="3059832" y="1923678"/>
            <a:ext cx="864096" cy="0"/>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10" name="ZoneTexte 9"/>
          <p:cNvSpPr txBox="1"/>
          <p:nvPr/>
        </p:nvSpPr>
        <p:spPr>
          <a:xfrm>
            <a:off x="2411760" y="1603365"/>
            <a:ext cx="619048" cy="523220"/>
          </a:xfrm>
          <a:prstGeom prst="rect">
            <a:avLst/>
          </a:prstGeom>
          <a:noFill/>
        </p:spPr>
        <p:txBody>
          <a:bodyPr wrap="square" rtlCol="0">
            <a:spAutoFit/>
          </a:bodyPr>
          <a:lstStyle/>
          <a:p>
            <a:pPr algn="r"/>
            <a:r>
              <a:rPr lang="fr-FR" sz="700" dirty="0">
                <a:solidFill>
                  <a:schemeClr val="accent1"/>
                </a:solidFill>
                <a:latin typeface="Arial Narrow" panose="020B0606020202030204" pitchFamily="34" charset="0"/>
                <a:ea typeface="Arial Narrow" panose="020B0606020202030204" pitchFamily="34" charset="0"/>
              </a:rPr>
              <a:t>Reprise automatique des résultats QCE &amp; QR</a:t>
            </a:r>
          </a:p>
        </p:txBody>
      </p:sp>
      <p:cxnSp>
        <p:nvCxnSpPr>
          <p:cNvPr id="20" name="Connecteur droit avec flèche 19"/>
          <p:cNvCxnSpPr/>
          <p:nvPr/>
        </p:nvCxnSpPr>
        <p:spPr>
          <a:xfrm flipH="1">
            <a:off x="6876256" y="1644540"/>
            <a:ext cx="1436616" cy="0"/>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21" name="ZoneTexte 20"/>
          <p:cNvSpPr txBox="1"/>
          <p:nvPr/>
        </p:nvSpPr>
        <p:spPr>
          <a:xfrm>
            <a:off x="8276868" y="1531829"/>
            <a:ext cx="648072" cy="523220"/>
          </a:xfrm>
          <a:prstGeom prst="rect">
            <a:avLst/>
          </a:prstGeom>
          <a:noFill/>
        </p:spPr>
        <p:txBody>
          <a:bodyPr wrap="square" rtlCol="0">
            <a:spAutoFit/>
          </a:bodyPr>
          <a:lstStyle/>
          <a:p>
            <a:r>
              <a:rPr lang="fr-FR" sz="700" dirty="0">
                <a:solidFill>
                  <a:schemeClr val="accent1"/>
                </a:solidFill>
                <a:latin typeface="Arial Narrow" panose="020B0606020202030204" pitchFamily="34" charset="0"/>
                <a:ea typeface="Arial Narrow" panose="020B0606020202030204" pitchFamily="34" charset="0"/>
              </a:rPr>
              <a:t>Qualification de l’horizon en durée ou en date</a:t>
            </a:r>
          </a:p>
        </p:txBody>
      </p:sp>
      <p:cxnSp>
        <p:nvCxnSpPr>
          <p:cNvPr id="22" name="Connecteur droit avec flèche 21"/>
          <p:cNvCxnSpPr/>
          <p:nvPr/>
        </p:nvCxnSpPr>
        <p:spPr>
          <a:xfrm flipV="1">
            <a:off x="3060384" y="1279195"/>
            <a:ext cx="718976" cy="9408"/>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23" name="ZoneTexte 22"/>
          <p:cNvSpPr txBox="1"/>
          <p:nvPr/>
        </p:nvSpPr>
        <p:spPr>
          <a:xfrm>
            <a:off x="2344552" y="992852"/>
            <a:ext cx="740402" cy="307777"/>
          </a:xfrm>
          <a:prstGeom prst="rect">
            <a:avLst/>
          </a:prstGeom>
          <a:noFill/>
        </p:spPr>
        <p:txBody>
          <a:bodyPr wrap="square" rtlCol="0">
            <a:spAutoFit/>
          </a:bodyPr>
          <a:lstStyle/>
          <a:p>
            <a:pPr algn="r"/>
            <a:r>
              <a:rPr lang="fr-FR" sz="700" dirty="0">
                <a:solidFill>
                  <a:schemeClr val="accent1"/>
                </a:solidFill>
                <a:latin typeface="Arial Narrow" panose="020B0606020202030204" pitchFamily="34" charset="0"/>
                <a:ea typeface="Arial Narrow" panose="020B0606020202030204" pitchFamily="34" charset="0"/>
              </a:rPr>
              <a:t>Personnalisation de l’objectif</a:t>
            </a:r>
          </a:p>
        </p:txBody>
      </p:sp>
      <p:sp>
        <p:nvSpPr>
          <p:cNvPr id="24" name="Chevron 23"/>
          <p:cNvSpPr/>
          <p:nvPr/>
        </p:nvSpPr>
        <p:spPr>
          <a:xfrm>
            <a:off x="249548" y="136075"/>
            <a:ext cx="1730163" cy="303726"/>
          </a:xfrm>
          <a:prstGeom prst="chevron">
            <a:avLst>
              <a:gd name="adj" fmla="val 13335"/>
            </a:avLst>
          </a:prstGeom>
          <a:solidFill>
            <a:schemeClr val="accent1"/>
          </a:solidFill>
          <a:ln w="28575"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rPr>
              <a:t>Définitions des objectifs d’investissement</a:t>
            </a:r>
          </a:p>
        </p:txBody>
      </p:sp>
      <p:sp>
        <p:nvSpPr>
          <p:cNvPr id="25" name="Oval 117"/>
          <p:cNvSpPr/>
          <p:nvPr/>
        </p:nvSpPr>
        <p:spPr>
          <a:xfrm>
            <a:off x="194025" y="51470"/>
            <a:ext cx="201511" cy="169211"/>
          </a:xfrm>
          <a:prstGeom prst="ellipse">
            <a:avLst/>
          </a:prstGeom>
          <a:solidFill>
            <a:schemeClr val="accent1"/>
          </a:solidFill>
          <a:ln w="19050"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sym typeface="Arial"/>
              </a:rPr>
              <a:t>2</a:t>
            </a:r>
          </a:p>
        </p:txBody>
      </p:sp>
      <p:sp>
        <p:nvSpPr>
          <p:cNvPr id="13" name="ZoneTexte 12">
            <a:extLst>
              <a:ext uri="{FF2B5EF4-FFF2-40B4-BE49-F238E27FC236}">
                <a16:creationId xmlns:a16="http://schemas.microsoft.com/office/drawing/2014/main" xmlns="" id="{7B25CC31-6FBA-40CC-AA2D-35B96F68272B}"/>
              </a:ext>
            </a:extLst>
          </p:cNvPr>
          <p:cNvSpPr txBox="1"/>
          <p:nvPr/>
        </p:nvSpPr>
        <p:spPr>
          <a:xfrm>
            <a:off x="3269882" y="4949986"/>
            <a:ext cx="3528392" cy="200055"/>
          </a:xfrm>
          <a:prstGeom prst="rect">
            <a:avLst/>
          </a:prstGeom>
          <a:noFill/>
        </p:spPr>
        <p:txBody>
          <a:bodyPr wrap="square" rtlCol="0">
            <a:spAutoFit/>
          </a:bodyPr>
          <a:lstStyle/>
          <a:p>
            <a:r>
              <a:rPr lang="fr-FR" sz="700" dirty="0">
                <a:solidFill>
                  <a:schemeClr val="bg1">
                    <a:lumMod val="50000"/>
                  </a:schemeClr>
                </a:solidFill>
              </a:rPr>
              <a:t>A L’USAGE STRICTEMENT INTERNE DU RESEAU BPCE – A NE PAS DIFFUSER</a:t>
            </a:r>
          </a:p>
        </p:txBody>
      </p:sp>
    </p:spTree>
    <p:extLst>
      <p:ext uri="{BB962C8B-B14F-4D97-AF65-F5344CB8AC3E}">
        <p14:creationId xmlns:p14="http://schemas.microsoft.com/office/powerpoint/2010/main" val="30541450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3203848" y="136075"/>
            <a:ext cx="5021335" cy="4226944"/>
          </a:xfrm>
          <a:prstGeom prst="rect">
            <a:avLst/>
          </a:prstGeom>
        </p:spPr>
      </p:pic>
      <p:sp>
        <p:nvSpPr>
          <p:cNvPr id="2" name="Titre 1"/>
          <p:cNvSpPr>
            <a:spLocks noGrp="1"/>
          </p:cNvSpPr>
          <p:nvPr>
            <p:ph type="title"/>
          </p:nvPr>
        </p:nvSpPr>
        <p:spPr/>
        <p:txBody>
          <a:bodyPr/>
          <a:lstStyle/>
          <a:p>
            <a:r>
              <a:rPr lang="fr-FR" dirty="0"/>
              <a:t>SENSIBILITE AUX PERTES</a:t>
            </a:r>
          </a:p>
        </p:txBody>
      </p:sp>
      <p:sp>
        <p:nvSpPr>
          <p:cNvPr id="3" name="Espace réservé du contenu 2"/>
          <p:cNvSpPr>
            <a:spLocks noGrp="1"/>
          </p:cNvSpPr>
          <p:nvPr>
            <p:ph idx="1"/>
          </p:nvPr>
        </p:nvSpPr>
        <p:spPr>
          <a:xfrm>
            <a:off x="249548" y="1131590"/>
            <a:ext cx="2162212" cy="3924275"/>
          </a:xfrm>
        </p:spPr>
        <p:txBody>
          <a:bodyPr>
            <a:normAutofit/>
          </a:bodyPr>
          <a:lstStyle/>
          <a:p>
            <a:r>
              <a:rPr lang="fr-FR" sz="1200" dirty="0"/>
              <a:t>Bénéfice Client</a:t>
            </a:r>
          </a:p>
          <a:p>
            <a:pPr marL="336550" lvl="1" indent="0">
              <a:buNone/>
            </a:pPr>
            <a:r>
              <a:rPr lang="fr-FR" sz="1200" dirty="0"/>
              <a:t>Pédagogie de la démarche</a:t>
            </a:r>
          </a:p>
          <a:p>
            <a:pPr marL="336550" lvl="1" indent="0">
              <a:buNone/>
            </a:pPr>
            <a:endParaRPr lang="fr-FR" sz="1200" dirty="0"/>
          </a:p>
          <a:p>
            <a:r>
              <a:rPr lang="fr-FR" sz="1200" dirty="0"/>
              <a:t>Bénéfice Conseiller</a:t>
            </a:r>
          </a:p>
          <a:p>
            <a:pPr marL="336550" lvl="1" indent="0">
              <a:buNone/>
            </a:pPr>
            <a:r>
              <a:rPr lang="fr-FR" sz="1200" dirty="0"/>
              <a:t>Montrer facilement la réduction du risque en fonction de la durée</a:t>
            </a:r>
          </a:p>
          <a:p>
            <a:pPr lvl="1"/>
            <a:endParaRPr lang="fr-FR" sz="1200" dirty="0"/>
          </a:p>
          <a:p>
            <a:r>
              <a:rPr lang="fr-FR" sz="1200" dirty="0"/>
              <a:t>Bénéfice Etablissement</a:t>
            </a:r>
          </a:p>
          <a:p>
            <a:pPr marL="336550" lvl="1" indent="0">
              <a:buNone/>
            </a:pPr>
            <a:r>
              <a:rPr lang="fr-FR" sz="1200" dirty="0"/>
              <a:t>Favoriser la diversification tout en respectant la réglementation</a:t>
            </a:r>
          </a:p>
        </p:txBody>
      </p:sp>
      <p:cxnSp>
        <p:nvCxnSpPr>
          <p:cNvPr id="9" name="Connecteur droit avec flèche 8"/>
          <p:cNvCxnSpPr/>
          <p:nvPr/>
        </p:nvCxnSpPr>
        <p:spPr>
          <a:xfrm>
            <a:off x="3131840" y="2139702"/>
            <a:ext cx="1944216" cy="0"/>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10" name="ZoneTexte 9"/>
          <p:cNvSpPr txBox="1"/>
          <p:nvPr/>
        </p:nvSpPr>
        <p:spPr>
          <a:xfrm>
            <a:off x="2411760" y="1851670"/>
            <a:ext cx="694238" cy="846386"/>
          </a:xfrm>
          <a:prstGeom prst="rect">
            <a:avLst/>
          </a:prstGeom>
          <a:noFill/>
        </p:spPr>
        <p:txBody>
          <a:bodyPr wrap="square" rtlCol="0">
            <a:spAutoFit/>
          </a:bodyPr>
          <a:lstStyle/>
          <a:p>
            <a:pPr algn="r"/>
            <a:r>
              <a:rPr lang="fr-FR" sz="700" dirty="0">
                <a:solidFill>
                  <a:schemeClr val="accent1"/>
                </a:solidFill>
                <a:latin typeface="Arial Narrow" panose="020B0606020202030204" pitchFamily="34" charset="0"/>
                <a:ea typeface="Arial Narrow" panose="020B0606020202030204" pitchFamily="34" charset="0"/>
              </a:rPr>
              <a:t>Reprise automatique des allocations définies par le Groupe et paramétrées dans O2S</a:t>
            </a:r>
          </a:p>
        </p:txBody>
      </p:sp>
      <p:sp>
        <p:nvSpPr>
          <p:cNvPr id="21" name="ZoneTexte 20"/>
          <p:cNvSpPr txBox="1"/>
          <p:nvPr/>
        </p:nvSpPr>
        <p:spPr>
          <a:xfrm>
            <a:off x="8540446" y="892016"/>
            <a:ext cx="648072" cy="738664"/>
          </a:xfrm>
          <a:prstGeom prst="rect">
            <a:avLst/>
          </a:prstGeom>
          <a:noFill/>
        </p:spPr>
        <p:txBody>
          <a:bodyPr wrap="square" rtlCol="0">
            <a:spAutoFit/>
          </a:bodyPr>
          <a:lstStyle/>
          <a:p>
            <a:r>
              <a:rPr lang="fr-FR" sz="700" dirty="0">
                <a:solidFill>
                  <a:schemeClr val="accent1"/>
                </a:solidFill>
                <a:latin typeface="Arial Narrow" panose="020B0606020202030204" pitchFamily="34" charset="0"/>
                <a:ea typeface="Arial Narrow" panose="020B0606020202030204" pitchFamily="34" charset="0"/>
              </a:rPr>
              <a:t>Intégration dès le projet des critères de Gouvernance produit</a:t>
            </a:r>
          </a:p>
        </p:txBody>
      </p:sp>
      <p:sp>
        <p:nvSpPr>
          <p:cNvPr id="24" name="Chevron 23"/>
          <p:cNvSpPr/>
          <p:nvPr/>
        </p:nvSpPr>
        <p:spPr>
          <a:xfrm>
            <a:off x="249548" y="136075"/>
            <a:ext cx="1730163" cy="303726"/>
          </a:xfrm>
          <a:prstGeom prst="chevron">
            <a:avLst>
              <a:gd name="adj" fmla="val 13335"/>
            </a:avLst>
          </a:prstGeom>
          <a:solidFill>
            <a:schemeClr val="accent1"/>
          </a:solidFill>
          <a:ln w="28575"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rPr>
              <a:t>Définitions des objectifs d’investissement</a:t>
            </a:r>
          </a:p>
        </p:txBody>
      </p:sp>
      <p:sp>
        <p:nvSpPr>
          <p:cNvPr id="25" name="Oval 117"/>
          <p:cNvSpPr/>
          <p:nvPr/>
        </p:nvSpPr>
        <p:spPr>
          <a:xfrm>
            <a:off x="194025" y="51470"/>
            <a:ext cx="201511" cy="169211"/>
          </a:xfrm>
          <a:prstGeom prst="ellipse">
            <a:avLst/>
          </a:prstGeom>
          <a:solidFill>
            <a:schemeClr val="accent1"/>
          </a:solidFill>
          <a:ln w="19050"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sym typeface="Arial"/>
              </a:rPr>
              <a:t>2</a:t>
            </a:r>
          </a:p>
        </p:txBody>
      </p:sp>
      <p:pic>
        <p:nvPicPr>
          <p:cNvPr id="6" name="Image 5"/>
          <p:cNvPicPr>
            <a:picLocks noChangeAspect="1"/>
          </p:cNvPicPr>
          <p:nvPr/>
        </p:nvPicPr>
        <p:blipFill>
          <a:blip r:embed="rId3"/>
          <a:stretch>
            <a:fillRect/>
          </a:stretch>
        </p:blipFill>
        <p:spPr>
          <a:xfrm>
            <a:off x="4298206" y="3722701"/>
            <a:ext cx="2648396" cy="1080267"/>
          </a:xfrm>
          <a:prstGeom prst="rect">
            <a:avLst/>
          </a:prstGeom>
        </p:spPr>
      </p:pic>
      <p:pic>
        <p:nvPicPr>
          <p:cNvPr id="7" name="Image 6"/>
          <p:cNvPicPr>
            <a:picLocks noChangeAspect="1"/>
          </p:cNvPicPr>
          <p:nvPr/>
        </p:nvPicPr>
        <p:blipFill>
          <a:blip r:embed="rId4"/>
          <a:stretch>
            <a:fillRect/>
          </a:stretch>
        </p:blipFill>
        <p:spPr>
          <a:xfrm>
            <a:off x="6012160" y="51470"/>
            <a:ext cx="2532585" cy="1347614"/>
          </a:xfrm>
          <a:prstGeom prst="rect">
            <a:avLst/>
          </a:prstGeom>
        </p:spPr>
      </p:pic>
      <p:cxnSp>
        <p:nvCxnSpPr>
          <p:cNvPr id="11" name="Connecteur droit avec flèche 10"/>
          <p:cNvCxnSpPr>
            <a:cxnSpLocks/>
          </p:cNvCxnSpPr>
          <p:nvPr/>
        </p:nvCxnSpPr>
        <p:spPr>
          <a:xfrm>
            <a:off x="4103948" y="2329973"/>
            <a:ext cx="460448" cy="15930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Connecteur droit avec flèche 12"/>
          <p:cNvCxnSpPr/>
          <p:nvPr/>
        </p:nvCxnSpPr>
        <p:spPr>
          <a:xfrm flipV="1">
            <a:off x="7092280" y="1131590"/>
            <a:ext cx="72447" cy="4717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Connecteur droit avec flèche 25"/>
          <p:cNvCxnSpPr/>
          <p:nvPr/>
        </p:nvCxnSpPr>
        <p:spPr>
          <a:xfrm>
            <a:off x="3105998" y="4363019"/>
            <a:ext cx="1597097" cy="0"/>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27" name="ZoneTexte 26"/>
          <p:cNvSpPr txBox="1"/>
          <p:nvPr/>
        </p:nvSpPr>
        <p:spPr>
          <a:xfrm>
            <a:off x="2392608" y="4083918"/>
            <a:ext cx="694238" cy="523220"/>
          </a:xfrm>
          <a:prstGeom prst="rect">
            <a:avLst/>
          </a:prstGeom>
          <a:noFill/>
        </p:spPr>
        <p:txBody>
          <a:bodyPr wrap="square" rtlCol="0">
            <a:spAutoFit/>
          </a:bodyPr>
          <a:lstStyle/>
          <a:p>
            <a:pPr algn="r"/>
            <a:r>
              <a:rPr lang="fr-FR" sz="700" dirty="0">
                <a:solidFill>
                  <a:schemeClr val="accent1"/>
                </a:solidFill>
                <a:latin typeface="Arial Narrow" panose="020B0606020202030204" pitchFamily="34" charset="0"/>
                <a:ea typeface="Arial Narrow" panose="020B0606020202030204" pitchFamily="34" charset="0"/>
              </a:rPr>
              <a:t>Explications pédagogiques pour le conseiller</a:t>
            </a:r>
          </a:p>
        </p:txBody>
      </p:sp>
      <p:cxnSp>
        <p:nvCxnSpPr>
          <p:cNvPr id="28" name="Connecteur droit avec flèche 27"/>
          <p:cNvCxnSpPr/>
          <p:nvPr/>
        </p:nvCxnSpPr>
        <p:spPr>
          <a:xfrm>
            <a:off x="3086846" y="3093727"/>
            <a:ext cx="2061218" cy="15830"/>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29" name="ZoneTexte 28"/>
          <p:cNvSpPr txBox="1"/>
          <p:nvPr/>
        </p:nvSpPr>
        <p:spPr>
          <a:xfrm>
            <a:off x="2402184" y="2778256"/>
            <a:ext cx="694238" cy="415498"/>
          </a:xfrm>
          <a:prstGeom prst="rect">
            <a:avLst/>
          </a:prstGeom>
          <a:noFill/>
        </p:spPr>
        <p:txBody>
          <a:bodyPr wrap="square" rtlCol="0">
            <a:spAutoFit/>
          </a:bodyPr>
          <a:lstStyle/>
          <a:p>
            <a:pPr algn="r"/>
            <a:r>
              <a:rPr lang="fr-FR" sz="700" dirty="0">
                <a:solidFill>
                  <a:schemeClr val="accent1"/>
                </a:solidFill>
                <a:latin typeface="Arial Narrow" panose="020B0606020202030204" pitchFamily="34" charset="0"/>
                <a:ea typeface="Arial Narrow" panose="020B0606020202030204" pitchFamily="34" charset="0"/>
              </a:rPr>
              <a:t>Encadrement des performances</a:t>
            </a:r>
          </a:p>
        </p:txBody>
      </p:sp>
      <p:cxnSp>
        <p:nvCxnSpPr>
          <p:cNvPr id="20" name="Connecteur droit avec flèche 19"/>
          <p:cNvCxnSpPr/>
          <p:nvPr/>
        </p:nvCxnSpPr>
        <p:spPr>
          <a:xfrm flipH="1">
            <a:off x="7305926" y="843558"/>
            <a:ext cx="1436616" cy="0"/>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cxnSp>
        <p:nvCxnSpPr>
          <p:cNvPr id="30" name="Connecteur droit avec flèche 29"/>
          <p:cNvCxnSpPr/>
          <p:nvPr/>
        </p:nvCxnSpPr>
        <p:spPr>
          <a:xfrm flipH="1">
            <a:off x="7596336" y="2571750"/>
            <a:ext cx="720080" cy="0"/>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31" name="ZoneTexte 30"/>
          <p:cNvSpPr txBox="1"/>
          <p:nvPr/>
        </p:nvSpPr>
        <p:spPr>
          <a:xfrm>
            <a:off x="8323033" y="2106567"/>
            <a:ext cx="715996" cy="846386"/>
          </a:xfrm>
          <a:prstGeom prst="rect">
            <a:avLst/>
          </a:prstGeom>
          <a:noFill/>
        </p:spPr>
        <p:txBody>
          <a:bodyPr wrap="square" rtlCol="0">
            <a:spAutoFit/>
          </a:bodyPr>
          <a:lstStyle/>
          <a:p>
            <a:r>
              <a:rPr lang="fr-FR" sz="700" dirty="0">
                <a:solidFill>
                  <a:schemeClr val="accent1"/>
                </a:solidFill>
                <a:latin typeface="Arial Narrow" panose="020B0606020202030204" pitchFamily="34" charset="0"/>
                <a:ea typeface="Arial Narrow" panose="020B0606020202030204" pitchFamily="34" charset="0"/>
              </a:rPr>
              <a:t>Matérialisation du risque projet sur une échelle de 1 à 7 pour faciliter le rapprochement avec SRRI</a:t>
            </a:r>
          </a:p>
        </p:txBody>
      </p:sp>
      <p:cxnSp>
        <p:nvCxnSpPr>
          <p:cNvPr id="32" name="Connecteur droit avec flèche 31"/>
          <p:cNvCxnSpPr/>
          <p:nvPr/>
        </p:nvCxnSpPr>
        <p:spPr>
          <a:xfrm flipH="1">
            <a:off x="7748736" y="3126651"/>
            <a:ext cx="720080" cy="0"/>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33" name="ZoneTexte 32"/>
          <p:cNvSpPr txBox="1"/>
          <p:nvPr/>
        </p:nvSpPr>
        <p:spPr>
          <a:xfrm>
            <a:off x="8468816" y="3005647"/>
            <a:ext cx="715996" cy="307777"/>
          </a:xfrm>
          <a:prstGeom prst="rect">
            <a:avLst/>
          </a:prstGeom>
          <a:noFill/>
        </p:spPr>
        <p:txBody>
          <a:bodyPr wrap="square" rtlCol="0">
            <a:spAutoFit/>
          </a:bodyPr>
          <a:lstStyle/>
          <a:p>
            <a:r>
              <a:rPr lang="fr-FR" sz="700" dirty="0">
                <a:solidFill>
                  <a:schemeClr val="accent1"/>
                </a:solidFill>
                <a:latin typeface="Arial Narrow" panose="020B0606020202030204" pitchFamily="34" charset="0"/>
                <a:ea typeface="Arial Narrow" panose="020B0606020202030204" pitchFamily="34" charset="0"/>
              </a:rPr>
              <a:t>Maximum </a:t>
            </a:r>
            <a:r>
              <a:rPr lang="fr-FR" sz="700" dirty="0" err="1">
                <a:solidFill>
                  <a:schemeClr val="accent1"/>
                </a:solidFill>
                <a:latin typeface="Arial Narrow" panose="020B0606020202030204" pitchFamily="34" charset="0"/>
                <a:ea typeface="Arial Narrow" panose="020B0606020202030204" pitchFamily="34" charset="0"/>
              </a:rPr>
              <a:t>Draw</a:t>
            </a:r>
            <a:r>
              <a:rPr lang="fr-FR" sz="700" dirty="0">
                <a:solidFill>
                  <a:schemeClr val="accent1"/>
                </a:solidFill>
                <a:latin typeface="Arial Narrow" panose="020B0606020202030204" pitchFamily="34" charset="0"/>
                <a:ea typeface="Arial Narrow" panose="020B0606020202030204" pitchFamily="34" charset="0"/>
              </a:rPr>
              <a:t> Down</a:t>
            </a:r>
          </a:p>
        </p:txBody>
      </p:sp>
      <p:cxnSp>
        <p:nvCxnSpPr>
          <p:cNvPr id="34" name="Connecteur droit avec flèche 33"/>
          <p:cNvCxnSpPr/>
          <p:nvPr/>
        </p:nvCxnSpPr>
        <p:spPr>
          <a:xfrm flipH="1">
            <a:off x="7700706" y="3583182"/>
            <a:ext cx="720080" cy="0"/>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35" name="ZoneTexte 34"/>
          <p:cNvSpPr txBox="1"/>
          <p:nvPr/>
        </p:nvSpPr>
        <p:spPr>
          <a:xfrm>
            <a:off x="8420786" y="3462178"/>
            <a:ext cx="715996" cy="630942"/>
          </a:xfrm>
          <a:prstGeom prst="rect">
            <a:avLst/>
          </a:prstGeom>
          <a:noFill/>
        </p:spPr>
        <p:txBody>
          <a:bodyPr wrap="square" rtlCol="0">
            <a:spAutoFit/>
          </a:bodyPr>
          <a:lstStyle/>
          <a:p>
            <a:r>
              <a:rPr lang="fr-FR" sz="700" dirty="0">
                <a:solidFill>
                  <a:schemeClr val="accent1"/>
                </a:solidFill>
                <a:latin typeface="Arial Narrow" panose="020B0606020202030204" pitchFamily="34" charset="0"/>
                <a:ea typeface="Arial Narrow" panose="020B0606020202030204" pitchFamily="34" charset="0"/>
              </a:rPr>
              <a:t>Intégration des contraintes de l’allocation définies par le Groupe</a:t>
            </a:r>
          </a:p>
        </p:txBody>
      </p:sp>
      <p:sp>
        <p:nvSpPr>
          <p:cNvPr id="36" name="ZoneTexte 35">
            <a:extLst>
              <a:ext uri="{FF2B5EF4-FFF2-40B4-BE49-F238E27FC236}">
                <a16:creationId xmlns:a16="http://schemas.microsoft.com/office/drawing/2014/main" xmlns="" id="{A993CC0C-4CBC-46AD-834A-539926DA27AB}"/>
              </a:ext>
            </a:extLst>
          </p:cNvPr>
          <p:cNvSpPr txBox="1"/>
          <p:nvPr/>
        </p:nvSpPr>
        <p:spPr>
          <a:xfrm>
            <a:off x="3269882" y="4949986"/>
            <a:ext cx="3528392" cy="200055"/>
          </a:xfrm>
          <a:prstGeom prst="rect">
            <a:avLst/>
          </a:prstGeom>
          <a:noFill/>
        </p:spPr>
        <p:txBody>
          <a:bodyPr wrap="square" rtlCol="0">
            <a:spAutoFit/>
          </a:bodyPr>
          <a:lstStyle/>
          <a:p>
            <a:r>
              <a:rPr lang="fr-FR" sz="700" dirty="0">
                <a:solidFill>
                  <a:schemeClr val="bg1">
                    <a:lumMod val="50000"/>
                  </a:schemeClr>
                </a:solidFill>
              </a:rPr>
              <a:t>A L’USAGE STRICTEMENT INTERNE DU RESEAU BPCE – A NE PAS DIFFUSER</a:t>
            </a:r>
          </a:p>
        </p:txBody>
      </p:sp>
    </p:spTree>
    <p:extLst>
      <p:ext uri="{BB962C8B-B14F-4D97-AF65-F5344CB8AC3E}">
        <p14:creationId xmlns:p14="http://schemas.microsoft.com/office/powerpoint/2010/main" val="22479341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PTF Modèles &amp; sélection </a:t>
            </a:r>
            <a:r>
              <a:rPr lang="fr-FR" dirty="0" err="1"/>
              <a:t>opc</a:t>
            </a:r>
            <a:endParaRPr lang="fr-FR" dirty="0"/>
          </a:p>
        </p:txBody>
      </p:sp>
      <p:sp>
        <p:nvSpPr>
          <p:cNvPr id="3" name="Espace réservé du contenu 2"/>
          <p:cNvSpPr>
            <a:spLocks noGrp="1"/>
          </p:cNvSpPr>
          <p:nvPr>
            <p:ph idx="1"/>
          </p:nvPr>
        </p:nvSpPr>
        <p:spPr>
          <a:xfrm>
            <a:off x="249548" y="1131590"/>
            <a:ext cx="2162212" cy="3924275"/>
          </a:xfrm>
        </p:spPr>
        <p:txBody>
          <a:bodyPr>
            <a:normAutofit/>
          </a:bodyPr>
          <a:lstStyle/>
          <a:p>
            <a:r>
              <a:rPr lang="fr-FR" sz="1200" dirty="0"/>
              <a:t>Bénéfice Client</a:t>
            </a:r>
          </a:p>
          <a:p>
            <a:pPr marL="336550" lvl="1" indent="0">
              <a:buNone/>
            </a:pPr>
            <a:r>
              <a:rPr lang="fr-FR" sz="1200" dirty="0"/>
              <a:t>Une sélection et des allocations définies par les meilleurs professionnels du Groupe</a:t>
            </a:r>
          </a:p>
          <a:p>
            <a:pPr marL="336550" lvl="1" indent="0">
              <a:buNone/>
            </a:pPr>
            <a:endParaRPr lang="fr-FR" sz="1200" dirty="0"/>
          </a:p>
          <a:p>
            <a:r>
              <a:rPr lang="fr-FR" sz="1200" dirty="0"/>
              <a:t>Bénéfice Conseiller</a:t>
            </a:r>
          </a:p>
          <a:p>
            <a:pPr marL="336550" lvl="1" indent="0">
              <a:buNone/>
            </a:pPr>
            <a:r>
              <a:rPr lang="fr-FR" sz="1200" dirty="0"/>
              <a:t>Un accès immédiat dans l’outil à toute la connaissance fond</a:t>
            </a:r>
          </a:p>
          <a:p>
            <a:pPr lvl="1"/>
            <a:endParaRPr lang="fr-FR" sz="1200" dirty="0"/>
          </a:p>
          <a:p>
            <a:r>
              <a:rPr lang="fr-FR" sz="1200" dirty="0"/>
              <a:t>Bénéfice Etablissement</a:t>
            </a:r>
          </a:p>
          <a:p>
            <a:pPr marL="336550" lvl="1" indent="0">
              <a:buNone/>
            </a:pPr>
            <a:r>
              <a:rPr lang="fr-FR" sz="1200" dirty="0"/>
              <a:t>La simplicité pour piloter l’offre Banque Privée</a:t>
            </a:r>
          </a:p>
        </p:txBody>
      </p:sp>
      <p:sp>
        <p:nvSpPr>
          <p:cNvPr id="36" name="Chevron 35"/>
          <p:cNvSpPr/>
          <p:nvPr/>
        </p:nvSpPr>
        <p:spPr>
          <a:xfrm>
            <a:off x="259496" y="96698"/>
            <a:ext cx="2034090" cy="358424"/>
          </a:xfrm>
          <a:prstGeom prst="chevron">
            <a:avLst>
              <a:gd name="adj" fmla="val 13335"/>
            </a:avLst>
          </a:prstGeom>
          <a:solidFill>
            <a:schemeClr val="accent1"/>
          </a:solidFill>
          <a:ln w="28575" cap="flat" cmpd="sng" algn="ctr">
            <a:solidFill>
              <a:srgbClr val="FFFFFF"/>
            </a:solid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rPr>
              <a:t>Recommandation / Simulation d’investissement</a:t>
            </a:r>
          </a:p>
        </p:txBody>
      </p:sp>
      <p:sp>
        <p:nvSpPr>
          <p:cNvPr id="37" name="Oval 118"/>
          <p:cNvSpPr/>
          <p:nvPr/>
        </p:nvSpPr>
        <p:spPr>
          <a:xfrm>
            <a:off x="158315" y="23988"/>
            <a:ext cx="202363" cy="190829"/>
          </a:xfrm>
          <a:prstGeom prst="ellipse">
            <a:avLst/>
          </a:prstGeom>
          <a:solidFill>
            <a:schemeClr val="accent1"/>
          </a:solidFill>
          <a:ln w="19050"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sym typeface="Arial"/>
              </a:rPr>
              <a:t>3</a:t>
            </a:r>
          </a:p>
        </p:txBody>
      </p:sp>
      <p:pic>
        <p:nvPicPr>
          <p:cNvPr id="8" name="Image 7"/>
          <p:cNvPicPr>
            <a:picLocks noChangeAspect="1"/>
          </p:cNvPicPr>
          <p:nvPr/>
        </p:nvPicPr>
        <p:blipFill>
          <a:blip r:embed="rId2"/>
          <a:stretch>
            <a:fillRect/>
          </a:stretch>
        </p:blipFill>
        <p:spPr>
          <a:xfrm>
            <a:off x="4860032" y="59828"/>
            <a:ext cx="4020366" cy="3339148"/>
          </a:xfrm>
          <a:prstGeom prst="rect">
            <a:avLst/>
          </a:prstGeom>
        </p:spPr>
      </p:pic>
      <p:pic>
        <p:nvPicPr>
          <p:cNvPr id="5" name="Image 4"/>
          <p:cNvPicPr>
            <a:picLocks noChangeAspect="1"/>
          </p:cNvPicPr>
          <p:nvPr/>
        </p:nvPicPr>
        <p:blipFill>
          <a:blip r:embed="rId3"/>
          <a:stretch>
            <a:fillRect/>
          </a:stretch>
        </p:blipFill>
        <p:spPr>
          <a:xfrm>
            <a:off x="3923928" y="2139703"/>
            <a:ext cx="4165645" cy="2592288"/>
          </a:xfrm>
          <a:prstGeom prst="rect">
            <a:avLst/>
          </a:prstGeom>
          <a:ln>
            <a:noFill/>
          </a:ln>
          <a:effectLst>
            <a:outerShdw blurRad="292100" dist="139700" dir="2700000" algn="tl" rotWithShape="0">
              <a:srgbClr val="333333">
                <a:alpha val="65000"/>
              </a:srgbClr>
            </a:outerShdw>
          </a:effectLst>
        </p:spPr>
      </p:pic>
      <p:cxnSp>
        <p:nvCxnSpPr>
          <p:cNvPr id="38" name="Connecteur droit avec flèche 37"/>
          <p:cNvCxnSpPr/>
          <p:nvPr/>
        </p:nvCxnSpPr>
        <p:spPr>
          <a:xfrm>
            <a:off x="3707904" y="843558"/>
            <a:ext cx="1944216" cy="0"/>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39" name="ZoneTexte 38"/>
          <p:cNvSpPr txBox="1"/>
          <p:nvPr/>
        </p:nvSpPr>
        <p:spPr>
          <a:xfrm>
            <a:off x="2699792" y="555526"/>
            <a:ext cx="982270" cy="846386"/>
          </a:xfrm>
          <a:prstGeom prst="rect">
            <a:avLst/>
          </a:prstGeom>
          <a:noFill/>
        </p:spPr>
        <p:txBody>
          <a:bodyPr wrap="square" rtlCol="0">
            <a:spAutoFit/>
          </a:bodyPr>
          <a:lstStyle/>
          <a:p>
            <a:pPr algn="r"/>
            <a:r>
              <a:rPr lang="fr-FR" sz="700" dirty="0">
                <a:solidFill>
                  <a:schemeClr val="accent1"/>
                </a:solidFill>
                <a:latin typeface="Arial Narrow" panose="020B0606020202030204" pitchFamily="34" charset="0"/>
                <a:ea typeface="Arial Narrow" panose="020B0606020202030204" pitchFamily="34" charset="0"/>
              </a:rPr>
              <a:t>Intégration de la Sélection OPC Banque Privée avec un accès en temps réel aux performances, volatilité, </a:t>
            </a:r>
            <a:r>
              <a:rPr lang="fr-FR" sz="700" dirty="0" err="1">
                <a:solidFill>
                  <a:schemeClr val="accent1"/>
                </a:solidFill>
                <a:latin typeface="Arial Narrow" panose="020B0606020202030204" pitchFamily="34" charset="0"/>
                <a:ea typeface="Arial Narrow" panose="020B0606020202030204" pitchFamily="34" charset="0"/>
              </a:rPr>
              <a:t>sharpe</a:t>
            </a:r>
            <a:r>
              <a:rPr lang="fr-FR" sz="700" dirty="0">
                <a:solidFill>
                  <a:schemeClr val="accent1"/>
                </a:solidFill>
                <a:latin typeface="Arial Narrow" panose="020B0606020202030204" pitchFamily="34" charset="0"/>
                <a:ea typeface="Arial Narrow" panose="020B0606020202030204" pitchFamily="34" charset="0"/>
              </a:rPr>
              <a:t>, … et fiches DICI</a:t>
            </a:r>
          </a:p>
        </p:txBody>
      </p:sp>
      <p:cxnSp>
        <p:nvCxnSpPr>
          <p:cNvPr id="40" name="Connecteur droit avec flèche 39"/>
          <p:cNvCxnSpPr/>
          <p:nvPr/>
        </p:nvCxnSpPr>
        <p:spPr>
          <a:xfrm>
            <a:off x="3713717" y="2571750"/>
            <a:ext cx="1944216" cy="0"/>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41" name="ZoneTexte 40"/>
          <p:cNvSpPr txBox="1"/>
          <p:nvPr/>
        </p:nvSpPr>
        <p:spPr>
          <a:xfrm>
            <a:off x="2705605" y="2283718"/>
            <a:ext cx="982270" cy="630942"/>
          </a:xfrm>
          <a:prstGeom prst="rect">
            <a:avLst/>
          </a:prstGeom>
          <a:noFill/>
        </p:spPr>
        <p:txBody>
          <a:bodyPr wrap="square" rtlCol="0">
            <a:spAutoFit/>
          </a:bodyPr>
          <a:lstStyle/>
          <a:p>
            <a:pPr algn="r"/>
            <a:r>
              <a:rPr lang="fr-FR" sz="700" dirty="0">
                <a:solidFill>
                  <a:schemeClr val="accent1"/>
                </a:solidFill>
                <a:latin typeface="Arial Narrow" panose="020B0606020202030204" pitchFamily="34" charset="0"/>
                <a:ea typeface="Arial Narrow" panose="020B0606020202030204" pitchFamily="34" charset="0"/>
              </a:rPr>
              <a:t>Intégration des Portefeuilles Modèles définies par le Groupe et qui seront repris dans les préconisations</a:t>
            </a:r>
          </a:p>
        </p:txBody>
      </p:sp>
      <p:sp>
        <p:nvSpPr>
          <p:cNvPr id="12" name="ZoneTexte 11">
            <a:extLst>
              <a:ext uri="{FF2B5EF4-FFF2-40B4-BE49-F238E27FC236}">
                <a16:creationId xmlns:a16="http://schemas.microsoft.com/office/drawing/2014/main" xmlns="" id="{1E0EFAB9-F0FB-4244-A7B8-0234B49BD8FA}"/>
              </a:ext>
            </a:extLst>
          </p:cNvPr>
          <p:cNvSpPr txBox="1"/>
          <p:nvPr/>
        </p:nvSpPr>
        <p:spPr>
          <a:xfrm>
            <a:off x="3269882" y="4949986"/>
            <a:ext cx="3528392" cy="200055"/>
          </a:xfrm>
          <a:prstGeom prst="rect">
            <a:avLst/>
          </a:prstGeom>
          <a:noFill/>
        </p:spPr>
        <p:txBody>
          <a:bodyPr wrap="square" rtlCol="0">
            <a:spAutoFit/>
          </a:bodyPr>
          <a:lstStyle/>
          <a:p>
            <a:r>
              <a:rPr lang="fr-FR" sz="700" dirty="0">
                <a:solidFill>
                  <a:schemeClr val="bg1">
                    <a:lumMod val="50000"/>
                  </a:schemeClr>
                </a:solidFill>
              </a:rPr>
              <a:t>A L’USAGE STRICTEMENT INTERNE DU RESEAU BPCE – A NE PAS DIFFUSER</a:t>
            </a:r>
          </a:p>
        </p:txBody>
      </p:sp>
    </p:spTree>
    <p:extLst>
      <p:ext uri="{BB962C8B-B14F-4D97-AF65-F5344CB8AC3E}">
        <p14:creationId xmlns:p14="http://schemas.microsoft.com/office/powerpoint/2010/main" val="4666747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stretch>
            <a:fillRect/>
          </a:stretch>
        </p:blipFill>
        <p:spPr>
          <a:xfrm>
            <a:off x="3292025" y="145741"/>
            <a:ext cx="4899816" cy="4530652"/>
          </a:xfrm>
          <a:prstGeom prst="rect">
            <a:avLst/>
          </a:prstGeom>
          <a:ln>
            <a:noFill/>
          </a:ln>
          <a:effectLst>
            <a:outerShdw blurRad="292100" dist="139700" dir="2700000" algn="tl" rotWithShape="0">
              <a:srgbClr val="333333">
                <a:alpha val="65000"/>
              </a:srgbClr>
            </a:outerShdw>
          </a:effectLst>
        </p:spPr>
      </p:pic>
      <p:sp>
        <p:nvSpPr>
          <p:cNvPr id="36" name="Chevron 35"/>
          <p:cNvSpPr/>
          <p:nvPr/>
        </p:nvSpPr>
        <p:spPr>
          <a:xfrm>
            <a:off x="259496" y="96698"/>
            <a:ext cx="2034090" cy="358424"/>
          </a:xfrm>
          <a:prstGeom prst="chevron">
            <a:avLst>
              <a:gd name="adj" fmla="val 13335"/>
            </a:avLst>
          </a:prstGeom>
          <a:solidFill>
            <a:schemeClr val="accent1"/>
          </a:solidFill>
          <a:ln w="28575" cap="flat" cmpd="sng" algn="ctr">
            <a:solidFill>
              <a:srgbClr val="FFFFFF"/>
            </a:solid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rPr>
              <a:t>Recommandation / Simulation d’investissement</a:t>
            </a:r>
          </a:p>
        </p:txBody>
      </p:sp>
      <p:sp>
        <p:nvSpPr>
          <p:cNvPr id="37" name="Oval 118"/>
          <p:cNvSpPr/>
          <p:nvPr/>
        </p:nvSpPr>
        <p:spPr>
          <a:xfrm>
            <a:off x="158315" y="23988"/>
            <a:ext cx="202363" cy="190829"/>
          </a:xfrm>
          <a:prstGeom prst="ellipse">
            <a:avLst/>
          </a:prstGeom>
          <a:solidFill>
            <a:schemeClr val="accent1"/>
          </a:solidFill>
          <a:ln w="19050"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sym typeface="Arial"/>
              </a:rPr>
              <a:t>3</a:t>
            </a:r>
          </a:p>
        </p:txBody>
      </p:sp>
      <p:sp>
        <p:nvSpPr>
          <p:cNvPr id="2" name="Titre 1"/>
          <p:cNvSpPr>
            <a:spLocks noGrp="1"/>
          </p:cNvSpPr>
          <p:nvPr>
            <p:ph type="title"/>
          </p:nvPr>
        </p:nvSpPr>
        <p:spPr>
          <a:xfrm>
            <a:off x="1" y="447514"/>
            <a:ext cx="2195736" cy="1155851"/>
          </a:xfrm>
        </p:spPr>
        <p:txBody>
          <a:bodyPr/>
          <a:lstStyle/>
          <a:p>
            <a:r>
              <a:rPr lang="fr-FR" dirty="0"/>
              <a:t>Choix enveloppes &amp; support</a:t>
            </a:r>
          </a:p>
        </p:txBody>
      </p:sp>
      <p:sp>
        <p:nvSpPr>
          <p:cNvPr id="3" name="Espace réservé du contenu 2"/>
          <p:cNvSpPr>
            <a:spLocks noGrp="1"/>
          </p:cNvSpPr>
          <p:nvPr>
            <p:ph idx="1"/>
          </p:nvPr>
        </p:nvSpPr>
        <p:spPr>
          <a:xfrm>
            <a:off x="249548" y="1131590"/>
            <a:ext cx="2162212" cy="3924275"/>
          </a:xfrm>
        </p:spPr>
        <p:txBody>
          <a:bodyPr>
            <a:normAutofit/>
          </a:bodyPr>
          <a:lstStyle/>
          <a:p>
            <a:r>
              <a:rPr lang="fr-FR" sz="1200" dirty="0"/>
              <a:t>Bénéfice Client</a:t>
            </a:r>
          </a:p>
          <a:p>
            <a:pPr marL="336550" lvl="1" indent="0">
              <a:buNone/>
            </a:pPr>
            <a:r>
              <a:rPr lang="fr-FR" sz="1200" dirty="0"/>
              <a:t>Une approche 360° de ses placements</a:t>
            </a:r>
          </a:p>
          <a:p>
            <a:pPr marL="336550" lvl="1" indent="0">
              <a:buNone/>
            </a:pPr>
            <a:endParaRPr lang="fr-FR" sz="1200" dirty="0"/>
          </a:p>
          <a:p>
            <a:r>
              <a:rPr lang="fr-FR" sz="1200" dirty="0"/>
              <a:t>Bénéfice Conseiller</a:t>
            </a:r>
          </a:p>
          <a:p>
            <a:pPr marL="336550" lvl="1" indent="0">
              <a:buNone/>
            </a:pPr>
            <a:r>
              <a:rPr lang="fr-FR" sz="1200" dirty="0"/>
              <a:t>Intégrer dans le financement du projet du client des avoirs peu risqué pour permettre de prendre plus de risque sur de nouveaux contrats</a:t>
            </a:r>
          </a:p>
          <a:p>
            <a:pPr lvl="1"/>
            <a:endParaRPr lang="fr-FR" sz="1200" dirty="0"/>
          </a:p>
          <a:p>
            <a:r>
              <a:rPr lang="fr-FR" sz="1200" dirty="0"/>
              <a:t>Bénéfice Etablissement</a:t>
            </a:r>
          </a:p>
          <a:p>
            <a:pPr marL="336550" lvl="1" indent="0">
              <a:buNone/>
            </a:pPr>
            <a:r>
              <a:rPr lang="fr-FR" sz="1200" dirty="0"/>
              <a:t>Favoriser la diversification tout en respectant la réglementation</a:t>
            </a:r>
          </a:p>
        </p:txBody>
      </p:sp>
      <p:cxnSp>
        <p:nvCxnSpPr>
          <p:cNvPr id="26" name="Connecteur droit avec flèche 25"/>
          <p:cNvCxnSpPr/>
          <p:nvPr/>
        </p:nvCxnSpPr>
        <p:spPr>
          <a:xfrm>
            <a:off x="3096422" y="4443958"/>
            <a:ext cx="3923850" cy="0"/>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27" name="ZoneTexte 26"/>
          <p:cNvSpPr txBox="1"/>
          <p:nvPr/>
        </p:nvSpPr>
        <p:spPr>
          <a:xfrm>
            <a:off x="2424239" y="3867894"/>
            <a:ext cx="694238" cy="846386"/>
          </a:xfrm>
          <a:prstGeom prst="rect">
            <a:avLst/>
          </a:prstGeom>
          <a:noFill/>
        </p:spPr>
        <p:txBody>
          <a:bodyPr wrap="square" rtlCol="0">
            <a:spAutoFit/>
          </a:bodyPr>
          <a:lstStyle/>
          <a:p>
            <a:pPr algn="r"/>
            <a:r>
              <a:rPr lang="fr-FR" sz="700" dirty="0">
                <a:solidFill>
                  <a:schemeClr val="accent1"/>
                </a:solidFill>
                <a:latin typeface="Arial Narrow" panose="020B0606020202030204" pitchFamily="34" charset="0"/>
                <a:ea typeface="Arial Narrow" panose="020B0606020202030204" pitchFamily="34" charset="0"/>
              </a:rPr>
              <a:t>Possibilité de préconiser UN ou PLUSIEURS nouveaux comptes dans un même projet</a:t>
            </a:r>
          </a:p>
        </p:txBody>
      </p:sp>
      <p:cxnSp>
        <p:nvCxnSpPr>
          <p:cNvPr id="28" name="Connecteur droit avec flèche 27"/>
          <p:cNvCxnSpPr/>
          <p:nvPr/>
        </p:nvCxnSpPr>
        <p:spPr>
          <a:xfrm>
            <a:off x="3077952" y="3651870"/>
            <a:ext cx="323353" cy="0"/>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29" name="ZoneTexte 28"/>
          <p:cNvSpPr txBox="1"/>
          <p:nvPr/>
        </p:nvSpPr>
        <p:spPr>
          <a:xfrm>
            <a:off x="2413187" y="3236663"/>
            <a:ext cx="694238" cy="523220"/>
          </a:xfrm>
          <a:prstGeom prst="rect">
            <a:avLst/>
          </a:prstGeom>
          <a:noFill/>
        </p:spPr>
        <p:txBody>
          <a:bodyPr wrap="square" rtlCol="0">
            <a:spAutoFit/>
          </a:bodyPr>
          <a:lstStyle/>
          <a:p>
            <a:pPr algn="r"/>
            <a:r>
              <a:rPr lang="fr-FR" sz="700" dirty="0">
                <a:solidFill>
                  <a:schemeClr val="accent1"/>
                </a:solidFill>
                <a:latin typeface="Arial Narrow" panose="020B0606020202030204" pitchFamily="34" charset="0"/>
                <a:ea typeface="Arial Narrow" panose="020B0606020202030204" pitchFamily="34" charset="0"/>
              </a:rPr>
              <a:t>Possibilité d’intégrer le patrimoine existant</a:t>
            </a:r>
          </a:p>
        </p:txBody>
      </p:sp>
      <p:cxnSp>
        <p:nvCxnSpPr>
          <p:cNvPr id="32" name="Connecteur droit avec flèche 31"/>
          <p:cNvCxnSpPr/>
          <p:nvPr/>
        </p:nvCxnSpPr>
        <p:spPr>
          <a:xfrm flipH="1">
            <a:off x="7748736" y="3126651"/>
            <a:ext cx="720080" cy="0"/>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33" name="ZoneTexte 32"/>
          <p:cNvSpPr txBox="1"/>
          <p:nvPr/>
        </p:nvSpPr>
        <p:spPr>
          <a:xfrm>
            <a:off x="8468816" y="3005647"/>
            <a:ext cx="715996" cy="738664"/>
          </a:xfrm>
          <a:prstGeom prst="rect">
            <a:avLst/>
          </a:prstGeom>
          <a:noFill/>
        </p:spPr>
        <p:txBody>
          <a:bodyPr wrap="square" rtlCol="0">
            <a:spAutoFit/>
          </a:bodyPr>
          <a:lstStyle/>
          <a:p>
            <a:r>
              <a:rPr lang="fr-FR" sz="700" dirty="0">
                <a:solidFill>
                  <a:schemeClr val="accent1"/>
                </a:solidFill>
                <a:latin typeface="Arial Narrow" panose="020B0606020202030204" pitchFamily="34" charset="0"/>
                <a:ea typeface="Arial Narrow" panose="020B0606020202030204" pitchFamily="34" charset="0"/>
              </a:rPr>
              <a:t>Possibilité au sein d’un compte de choisir tel ou tel support affecté au projet</a:t>
            </a:r>
          </a:p>
        </p:txBody>
      </p:sp>
      <p:sp>
        <p:nvSpPr>
          <p:cNvPr id="13" name="ZoneTexte 12">
            <a:extLst>
              <a:ext uri="{FF2B5EF4-FFF2-40B4-BE49-F238E27FC236}">
                <a16:creationId xmlns:a16="http://schemas.microsoft.com/office/drawing/2014/main" xmlns="" id="{296A4CB4-A20F-4FE1-82BC-F892CF0A2E31}"/>
              </a:ext>
            </a:extLst>
          </p:cNvPr>
          <p:cNvSpPr txBox="1"/>
          <p:nvPr/>
        </p:nvSpPr>
        <p:spPr>
          <a:xfrm>
            <a:off x="3269882" y="4949986"/>
            <a:ext cx="3528392" cy="200055"/>
          </a:xfrm>
          <a:prstGeom prst="rect">
            <a:avLst/>
          </a:prstGeom>
          <a:noFill/>
        </p:spPr>
        <p:txBody>
          <a:bodyPr wrap="square" rtlCol="0">
            <a:spAutoFit/>
          </a:bodyPr>
          <a:lstStyle/>
          <a:p>
            <a:r>
              <a:rPr lang="fr-FR" sz="700" dirty="0">
                <a:solidFill>
                  <a:schemeClr val="bg1">
                    <a:lumMod val="50000"/>
                  </a:schemeClr>
                </a:solidFill>
              </a:rPr>
              <a:t>A L’USAGE STRICTEMENT INTERNE DU RESEAU BPCE – A NE PAS DIFFUSER</a:t>
            </a:r>
          </a:p>
        </p:txBody>
      </p:sp>
    </p:spTree>
    <p:extLst>
      <p:ext uri="{BB962C8B-B14F-4D97-AF65-F5344CB8AC3E}">
        <p14:creationId xmlns:p14="http://schemas.microsoft.com/office/powerpoint/2010/main" val="38109404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Chevron 35"/>
          <p:cNvSpPr/>
          <p:nvPr/>
        </p:nvSpPr>
        <p:spPr>
          <a:xfrm>
            <a:off x="259496" y="96698"/>
            <a:ext cx="2034090" cy="358424"/>
          </a:xfrm>
          <a:prstGeom prst="chevron">
            <a:avLst>
              <a:gd name="adj" fmla="val 13335"/>
            </a:avLst>
          </a:prstGeom>
          <a:solidFill>
            <a:schemeClr val="accent1"/>
          </a:solidFill>
          <a:ln w="28575" cap="flat" cmpd="sng" algn="ctr">
            <a:solidFill>
              <a:srgbClr val="FFFFFF"/>
            </a:solid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rPr>
              <a:t>Recommandation / Simulation d’investissement</a:t>
            </a:r>
          </a:p>
        </p:txBody>
      </p:sp>
      <p:sp>
        <p:nvSpPr>
          <p:cNvPr id="37" name="Oval 118"/>
          <p:cNvSpPr/>
          <p:nvPr/>
        </p:nvSpPr>
        <p:spPr>
          <a:xfrm>
            <a:off x="158315" y="23988"/>
            <a:ext cx="202363" cy="190829"/>
          </a:xfrm>
          <a:prstGeom prst="ellipse">
            <a:avLst/>
          </a:prstGeom>
          <a:solidFill>
            <a:schemeClr val="accent1"/>
          </a:solidFill>
          <a:ln w="19050"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sym typeface="Arial"/>
              </a:rPr>
              <a:t>3</a:t>
            </a:r>
          </a:p>
        </p:txBody>
      </p:sp>
      <p:sp>
        <p:nvSpPr>
          <p:cNvPr id="2" name="Titre 1"/>
          <p:cNvSpPr>
            <a:spLocks noGrp="1"/>
          </p:cNvSpPr>
          <p:nvPr>
            <p:ph type="title"/>
          </p:nvPr>
        </p:nvSpPr>
        <p:spPr>
          <a:xfrm>
            <a:off x="1" y="447514"/>
            <a:ext cx="2195736" cy="1155851"/>
          </a:xfrm>
        </p:spPr>
        <p:txBody>
          <a:bodyPr/>
          <a:lstStyle/>
          <a:p>
            <a:r>
              <a:rPr lang="fr-FR" dirty="0"/>
              <a:t>Une approche en 4 étapes</a:t>
            </a:r>
          </a:p>
        </p:txBody>
      </p:sp>
      <p:sp>
        <p:nvSpPr>
          <p:cNvPr id="3" name="Espace réservé du contenu 2"/>
          <p:cNvSpPr>
            <a:spLocks noGrp="1"/>
          </p:cNvSpPr>
          <p:nvPr>
            <p:ph idx="1"/>
          </p:nvPr>
        </p:nvSpPr>
        <p:spPr>
          <a:xfrm>
            <a:off x="249548" y="1131590"/>
            <a:ext cx="2162212" cy="3924275"/>
          </a:xfrm>
        </p:spPr>
        <p:txBody>
          <a:bodyPr>
            <a:normAutofit/>
          </a:bodyPr>
          <a:lstStyle/>
          <a:p>
            <a:r>
              <a:rPr lang="fr-FR" sz="1200" dirty="0"/>
              <a:t>Bénéfice Client</a:t>
            </a:r>
          </a:p>
          <a:p>
            <a:pPr marL="336550" lvl="1" indent="0">
              <a:buNone/>
            </a:pPr>
            <a:r>
              <a:rPr lang="fr-FR" sz="1200" dirty="0"/>
              <a:t>Une offre large de solutions correspondant au positionnement Banque Privée</a:t>
            </a:r>
          </a:p>
          <a:p>
            <a:pPr marL="336550" lvl="1" indent="0">
              <a:buNone/>
            </a:pPr>
            <a:endParaRPr lang="fr-FR" sz="1200" dirty="0"/>
          </a:p>
          <a:p>
            <a:r>
              <a:rPr lang="fr-FR" sz="1200" dirty="0"/>
              <a:t>Bénéfice Conseiller</a:t>
            </a:r>
          </a:p>
          <a:p>
            <a:pPr marL="336550" lvl="1" indent="0">
              <a:buNone/>
            </a:pPr>
            <a:r>
              <a:rPr lang="fr-FR" sz="1200" dirty="0"/>
              <a:t>Un parcours intuitif et guidé</a:t>
            </a:r>
          </a:p>
          <a:p>
            <a:pPr lvl="1"/>
            <a:endParaRPr lang="fr-FR" sz="1200" dirty="0"/>
          </a:p>
          <a:p>
            <a:r>
              <a:rPr lang="fr-FR" sz="1200" dirty="0"/>
              <a:t>Bénéfice Etablissement</a:t>
            </a:r>
          </a:p>
          <a:p>
            <a:pPr marL="336550" lvl="1" indent="0">
              <a:buNone/>
            </a:pPr>
            <a:r>
              <a:rPr lang="fr-FR" sz="1200" dirty="0"/>
              <a:t>L’intégration de la Gouvernance dès le projet pour un contrôle a priori du respect de la Gouvernance et non a posteriori</a:t>
            </a:r>
          </a:p>
        </p:txBody>
      </p:sp>
      <p:sp>
        <p:nvSpPr>
          <p:cNvPr id="27" name="ZoneTexte 26"/>
          <p:cNvSpPr txBox="1"/>
          <p:nvPr/>
        </p:nvSpPr>
        <p:spPr>
          <a:xfrm>
            <a:off x="2661307" y="3022695"/>
            <a:ext cx="694238" cy="738664"/>
          </a:xfrm>
          <a:prstGeom prst="rect">
            <a:avLst/>
          </a:prstGeom>
          <a:noFill/>
        </p:spPr>
        <p:txBody>
          <a:bodyPr wrap="square" rtlCol="0">
            <a:spAutoFit/>
          </a:bodyPr>
          <a:lstStyle/>
          <a:p>
            <a:pPr algn="r"/>
            <a:r>
              <a:rPr lang="fr-FR" sz="700" dirty="0">
                <a:solidFill>
                  <a:schemeClr val="accent1"/>
                </a:solidFill>
                <a:latin typeface="Arial Narrow" panose="020B0606020202030204" pitchFamily="34" charset="0"/>
                <a:ea typeface="Arial Narrow" panose="020B0606020202030204" pitchFamily="34" charset="0"/>
              </a:rPr>
              <a:t>Intégration de la stratégie de distribution, critère de la Gouvernance Produit</a:t>
            </a:r>
          </a:p>
        </p:txBody>
      </p:sp>
      <p:cxnSp>
        <p:nvCxnSpPr>
          <p:cNvPr id="28" name="Connecteur droit avec flèche 27"/>
          <p:cNvCxnSpPr/>
          <p:nvPr/>
        </p:nvCxnSpPr>
        <p:spPr>
          <a:xfrm>
            <a:off x="3708899" y="1923678"/>
            <a:ext cx="323353" cy="0"/>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29" name="ZoneTexte 28"/>
          <p:cNvSpPr txBox="1"/>
          <p:nvPr/>
        </p:nvSpPr>
        <p:spPr>
          <a:xfrm>
            <a:off x="2960811" y="1831648"/>
            <a:ext cx="694238" cy="523220"/>
          </a:xfrm>
          <a:prstGeom prst="rect">
            <a:avLst/>
          </a:prstGeom>
          <a:noFill/>
        </p:spPr>
        <p:txBody>
          <a:bodyPr wrap="square" rtlCol="0">
            <a:spAutoFit/>
          </a:bodyPr>
          <a:lstStyle/>
          <a:p>
            <a:pPr algn="r"/>
            <a:r>
              <a:rPr lang="fr-FR" sz="700" dirty="0">
                <a:solidFill>
                  <a:schemeClr val="accent1"/>
                </a:solidFill>
                <a:latin typeface="Arial Narrow" panose="020B0606020202030204" pitchFamily="34" charset="0"/>
                <a:ea typeface="Arial Narrow" panose="020B0606020202030204" pitchFamily="34" charset="0"/>
              </a:rPr>
              <a:t>Choix du fournisseur, choix du produit</a:t>
            </a:r>
          </a:p>
        </p:txBody>
      </p:sp>
      <p:pic>
        <p:nvPicPr>
          <p:cNvPr id="4" name="Image 3"/>
          <p:cNvPicPr>
            <a:picLocks noChangeAspect="1"/>
          </p:cNvPicPr>
          <p:nvPr/>
        </p:nvPicPr>
        <p:blipFill>
          <a:blip r:embed="rId2"/>
          <a:stretch>
            <a:fillRect/>
          </a:stretch>
        </p:blipFill>
        <p:spPr>
          <a:xfrm>
            <a:off x="4139952" y="1143273"/>
            <a:ext cx="4944489" cy="3147814"/>
          </a:xfrm>
          <a:prstGeom prst="rect">
            <a:avLst/>
          </a:prstGeom>
          <a:ln>
            <a:noFill/>
          </a:ln>
          <a:effectLst>
            <a:outerShdw blurRad="292100" dist="139700" dir="2700000" algn="tl" rotWithShape="0">
              <a:srgbClr val="333333">
                <a:alpha val="65000"/>
              </a:srgbClr>
            </a:outerShdw>
          </a:effectLst>
        </p:spPr>
      </p:pic>
      <p:sp>
        <p:nvSpPr>
          <p:cNvPr id="14" name="Titre 1"/>
          <p:cNvSpPr txBox="1">
            <a:spLocks/>
          </p:cNvSpPr>
          <p:nvPr/>
        </p:nvSpPr>
        <p:spPr>
          <a:xfrm>
            <a:off x="1836516" y="1241462"/>
            <a:ext cx="2195736" cy="1155851"/>
          </a:xfrm>
          <a:prstGeom prst="rect">
            <a:avLst/>
          </a:prstGeom>
        </p:spPr>
        <p:txBody>
          <a:bodyPr vert="horz" lIns="0" tIns="45720" rIns="0" bIns="45720" rtlCol="0" anchor="t" anchorCtr="0">
            <a:normAutofit/>
          </a:bodyPr>
          <a:lstStyle>
            <a:defPPr marR="0" lvl="0" algn="l" rtl="0">
              <a:lnSpc>
                <a:spcPct val="100000"/>
              </a:lnSpc>
              <a:spcBef>
                <a:spcPts val="0"/>
              </a:spcBef>
              <a:spcAft>
                <a:spcPts val="0"/>
              </a:spcAft>
            </a:defPPr>
            <a:lvl1pPr marR="0" lvl="0" algn="r" rtl="0" eaLnBrk="1" hangingPunct="1">
              <a:lnSpc>
                <a:spcPct val="9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r>
              <a:rPr lang="fr-FR" dirty="0"/>
              <a:t>1. Le compte</a:t>
            </a:r>
          </a:p>
        </p:txBody>
      </p:sp>
      <p:cxnSp>
        <p:nvCxnSpPr>
          <p:cNvPr id="26" name="Connecteur droit avec flèche 25"/>
          <p:cNvCxnSpPr/>
          <p:nvPr/>
        </p:nvCxnSpPr>
        <p:spPr>
          <a:xfrm>
            <a:off x="3364765" y="3147814"/>
            <a:ext cx="1495267" cy="0"/>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12" name="ZoneTexte 11">
            <a:extLst>
              <a:ext uri="{FF2B5EF4-FFF2-40B4-BE49-F238E27FC236}">
                <a16:creationId xmlns:a16="http://schemas.microsoft.com/office/drawing/2014/main" xmlns="" id="{C04B6154-2E7E-4623-9A51-3246093AAC20}"/>
              </a:ext>
            </a:extLst>
          </p:cNvPr>
          <p:cNvSpPr txBox="1"/>
          <p:nvPr/>
        </p:nvSpPr>
        <p:spPr>
          <a:xfrm>
            <a:off x="3269882" y="4949986"/>
            <a:ext cx="3528392" cy="200055"/>
          </a:xfrm>
          <a:prstGeom prst="rect">
            <a:avLst/>
          </a:prstGeom>
          <a:noFill/>
        </p:spPr>
        <p:txBody>
          <a:bodyPr wrap="square" rtlCol="0">
            <a:spAutoFit/>
          </a:bodyPr>
          <a:lstStyle/>
          <a:p>
            <a:r>
              <a:rPr lang="fr-FR" sz="700" dirty="0">
                <a:solidFill>
                  <a:schemeClr val="bg1">
                    <a:lumMod val="50000"/>
                  </a:schemeClr>
                </a:solidFill>
              </a:rPr>
              <a:t>A L’USAGE STRICTEMENT INTERNE DU RESEAU BPCE – A NE PAS DIFFUSER</a:t>
            </a:r>
          </a:p>
        </p:txBody>
      </p:sp>
    </p:spTree>
    <p:extLst>
      <p:ext uri="{BB962C8B-B14F-4D97-AF65-F5344CB8AC3E}">
        <p14:creationId xmlns:p14="http://schemas.microsoft.com/office/powerpoint/2010/main" val="26452971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stretch>
            <a:fillRect/>
          </a:stretch>
        </p:blipFill>
        <p:spPr>
          <a:xfrm>
            <a:off x="4099348" y="1131590"/>
            <a:ext cx="4985093" cy="3159497"/>
          </a:xfrm>
          <a:prstGeom prst="rect">
            <a:avLst/>
          </a:prstGeom>
          <a:ln>
            <a:noFill/>
          </a:ln>
          <a:effectLst>
            <a:outerShdw blurRad="292100" dist="139700" dir="2700000" algn="tl" rotWithShape="0">
              <a:srgbClr val="333333">
                <a:alpha val="65000"/>
              </a:srgbClr>
            </a:outerShdw>
          </a:effectLst>
        </p:spPr>
      </p:pic>
      <p:sp>
        <p:nvSpPr>
          <p:cNvPr id="36" name="Chevron 35"/>
          <p:cNvSpPr/>
          <p:nvPr/>
        </p:nvSpPr>
        <p:spPr>
          <a:xfrm>
            <a:off x="259496" y="96698"/>
            <a:ext cx="2034090" cy="358424"/>
          </a:xfrm>
          <a:prstGeom prst="chevron">
            <a:avLst>
              <a:gd name="adj" fmla="val 13335"/>
            </a:avLst>
          </a:prstGeom>
          <a:solidFill>
            <a:schemeClr val="accent1"/>
          </a:solidFill>
          <a:ln w="28575" cap="flat" cmpd="sng" algn="ctr">
            <a:solidFill>
              <a:srgbClr val="FFFFFF"/>
            </a:solid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rPr>
              <a:t>Recommandation / Simulation d’investissement</a:t>
            </a:r>
          </a:p>
        </p:txBody>
      </p:sp>
      <p:sp>
        <p:nvSpPr>
          <p:cNvPr id="37" name="Oval 118"/>
          <p:cNvSpPr/>
          <p:nvPr/>
        </p:nvSpPr>
        <p:spPr>
          <a:xfrm>
            <a:off x="158315" y="23988"/>
            <a:ext cx="202363" cy="190829"/>
          </a:xfrm>
          <a:prstGeom prst="ellipse">
            <a:avLst/>
          </a:prstGeom>
          <a:solidFill>
            <a:schemeClr val="accent1"/>
          </a:solidFill>
          <a:ln w="19050"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sym typeface="Arial"/>
              </a:rPr>
              <a:t>3</a:t>
            </a:r>
          </a:p>
        </p:txBody>
      </p:sp>
      <p:sp>
        <p:nvSpPr>
          <p:cNvPr id="2" name="Titre 1"/>
          <p:cNvSpPr>
            <a:spLocks noGrp="1"/>
          </p:cNvSpPr>
          <p:nvPr>
            <p:ph type="title"/>
          </p:nvPr>
        </p:nvSpPr>
        <p:spPr>
          <a:xfrm>
            <a:off x="1" y="447514"/>
            <a:ext cx="2195736" cy="1155851"/>
          </a:xfrm>
        </p:spPr>
        <p:txBody>
          <a:bodyPr/>
          <a:lstStyle/>
          <a:p>
            <a:r>
              <a:rPr lang="fr-FR" dirty="0"/>
              <a:t>Une approche en 4 étapes</a:t>
            </a:r>
          </a:p>
        </p:txBody>
      </p:sp>
      <p:sp>
        <p:nvSpPr>
          <p:cNvPr id="3" name="Espace réservé du contenu 2"/>
          <p:cNvSpPr>
            <a:spLocks noGrp="1"/>
          </p:cNvSpPr>
          <p:nvPr>
            <p:ph idx="1"/>
          </p:nvPr>
        </p:nvSpPr>
        <p:spPr>
          <a:xfrm>
            <a:off x="249548" y="1131590"/>
            <a:ext cx="2162212" cy="3924275"/>
          </a:xfrm>
        </p:spPr>
        <p:txBody>
          <a:bodyPr>
            <a:normAutofit/>
          </a:bodyPr>
          <a:lstStyle/>
          <a:p>
            <a:r>
              <a:rPr lang="fr-FR" sz="1200" dirty="0"/>
              <a:t>Bénéfice Client</a:t>
            </a:r>
          </a:p>
          <a:p>
            <a:pPr marL="336550" lvl="1" indent="0">
              <a:buNone/>
            </a:pPr>
            <a:r>
              <a:rPr lang="fr-FR" sz="1200" dirty="0"/>
              <a:t>Une offre large de solutions correspondant au positionnement Banque Privée</a:t>
            </a:r>
          </a:p>
          <a:p>
            <a:pPr marL="336550" lvl="1" indent="0">
              <a:buNone/>
            </a:pPr>
            <a:endParaRPr lang="fr-FR" sz="1200" dirty="0"/>
          </a:p>
          <a:p>
            <a:r>
              <a:rPr lang="fr-FR" sz="1200" dirty="0"/>
              <a:t>Bénéfice Conseiller</a:t>
            </a:r>
          </a:p>
          <a:p>
            <a:pPr marL="336550" lvl="1" indent="0">
              <a:buNone/>
            </a:pPr>
            <a:r>
              <a:rPr lang="fr-FR" sz="1200" dirty="0"/>
              <a:t>Une aide précieuse et rapide à la sélection d’OPC</a:t>
            </a:r>
          </a:p>
          <a:p>
            <a:pPr lvl="1"/>
            <a:endParaRPr lang="fr-FR" sz="1200" dirty="0"/>
          </a:p>
          <a:p>
            <a:r>
              <a:rPr lang="fr-FR" sz="1200" dirty="0"/>
              <a:t>Bénéfice Etablissement</a:t>
            </a:r>
          </a:p>
          <a:p>
            <a:pPr marL="336550" lvl="1" indent="0">
              <a:buNone/>
            </a:pPr>
            <a:r>
              <a:rPr lang="fr-FR" sz="1200" dirty="0"/>
              <a:t>Une liberté encadrée pour une réponse adaptée</a:t>
            </a:r>
          </a:p>
        </p:txBody>
      </p:sp>
      <p:sp>
        <p:nvSpPr>
          <p:cNvPr id="27" name="ZoneTexte 26"/>
          <p:cNvSpPr txBox="1"/>
          <p:nvPr/>
        </p:nvSpPr>
        <p:spPr>
          <a:xfrm>
            <a:off x="2684174" y="2678229"/>
            <a:ext cx="694238" cy="415498"/>
          </a:xfrm>
          <a:prstGeom prst="rect">
            <a:avLst/>
          </a:prstGeom>
          <a:noFill/>
        </p:spPr>
        <p:txBody>
          <a:bodyPr wrap="square" rtlCol="0">
            <a:spAutoFit/>
          </a:bodyPr>
          <a:lstStyle/>
          <a:p>
            <a:pPr algn="r"/>
            <a:r>
              <a:rPr lang="fr-FR" sz="700" dirty="0">
                <a:solidFill>
                  <a:schemeClr val="accent1"/>
                </a:solidFill>
                <a:latin typeface="Arial Narrow" panose="020B0606020202030204" pitchFamily="34" charset="0"/>
                <a:ea typeface="Arial Narrow" panose="020B0606020202030204" pitchFamily="34" charset="0"/>
              </a:rPr>
              <a:t>Reprise des portefeuilles modèles</a:t>
            </a:r>
          </a:p>
        </p:txBody>
      </p:sp>
      <p:cxnSp>
        <p:nvCxnSpPr>
          <p:cNvPr id="28" name="Connecteur droit avec flèche 27"/>
          <p:cNvCxnSpPr/>
          <p:nvPr/>
        </p:nvCxnSpPr>
        <p:spPr>
          <a:xfrm>
            <a:off x="3708899" y="1923678"/>
            <a:ext cx="323353" cy="0"/>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29" name="ZoneTexte 28"/>
          <p:cNvSpPr txBox="1"/>
          <p:nvPr/>
        </p:nvSpPr>
        <p:spPr>
          <a:xfrm>
            <a:off x="2960811" y="1831648"/>
            <a:ext cx="694238" cy="523220"/>
          </a:xfrm>
          <a:prstGeom prst="rect">
            <a:avLst/>
          </a:prstGeom>
          <a:noFill/>
        </p:spPr>
        <p:txBody>
          <a:bodyPr wrap="square" rtlCol="0">
            <a:spAutoFit/>
          </a:bodyPr>
          <a:lstStyle/>
          <a:p>
            <a:pPr algn="r"/>
            <a:r>
              <a:rPr lang="fr-FR" sz="700" dirty="0">
                <a:solidFill>
                  <a:schemeClr val="accent1"/>
                </a:solidFill>
                <a:latin typeface="Arial Narrow" panose="020B0606020202030204" pitchFamily="34" charset="0"/>
                <a:ea typeface="Arial Narrow" panose="020B0606020202030204" pitchFamily="34" charset="0"/>
              </a:rPr>
              <a:t>Versement initial, programmés et frais</a:t>
            </a:r>
          </a:p>
        </p:txBody>
      </p:sp>
      <p:sp>
        <p:nvSpPr>
          <p:cNvPr id="14" name="Titre 1"/>
          <p:cNvSpPr txBox="1">
            <a:spLocks/>
          </p:cNvSpPr>
          <p:nvPr/>
        </p:nvSpPr>
        <p:spPr>
          <a:xfrm>
            <a:off x="1836516" y="1241462"/>
            <a:ext cx="2195736" cy="1155851"/>
          </a:xfrm>
          <a:prstGeom prst="rect">
            <a:avLst/>
          </a:prstGeom>
        </p:spPr>
        <p:txBody>
          <a:bodyPr vert="horz" lIns="0" tIns="45720" rIns="0" bIns="45720" rtlCol="0" anchor="t" anchorCtr="0">
            <a:normAutofit/>
          </a:bodyPr>
          <a:lstStyle>
            <a:defPPr marR="0" lvl="0" algn="l" rtl="0">
              <a:lnSpc>
                <a:spcPct val="100000"/>
              </a:lnSpc>
              <a:spcBef>
                <a:spcPts val="0"/>
              </a:spcBef>
              <a:spcAft>
                <a:spcPts val="0"/>
              </a:spcAft>
            </a:defPPr>
            <a:lvl1pPr marR="0" lvl="0" algn="r" rtl="0" eaLnBrk="1" hangingPunct="1">
              <a:lnSpc>
                <a:spcPct val="9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r>
              <a:rPr lang="fr-FR" dirty="0"/>
              <a:t>2. ALLOCATION</a:t>
            </a:r>
          </a:p>
        </p:txBody>
      </p:sp>
      <p:cxnSp>
        <p:nvCxnSpPr>
          <p:cNvPr id="26" name="Connecteur droit avec flèche 25"/>
          <p:cNvCxnSpPr/>
          <p:nvPr/>
        </p:nvCxnSpPr>
        <p:spPr>
          <a:xfrm>
            <a:off x="3351714" y="2787774"/>
            <a:ext cx="1495267" cy="0"/>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13" name="ZoneTexte 12"/>
          <p:cNvSpPr txBox="1"/>
          <p:nvPr/>
        </p:nvSpPr>
        <p:spPr>
          <a:xfrm>
            <a:off x="2398935" y="3003678"/>
            <a:ext cx="694238" cy="523220"/>
          </a:xfrm>
          <a:prstGeom prst="rect">
            <a:avLst/>
          </a:prstGeom>
          <a:noFill/>
        </p:spPr>
        <p:txBody>
          <a:bodyPr wrap="square" rtlCol="0">
            <a:spAutoFit/>
          </a:bodyPr>
          <a:lstStyle/>
          <a:p>
            <a:pPr algn="r"/>
            <a:r>
              <a:rPr lang="fr-FR" sz="700" dirty="0">
                <a:solidFill>
                  <a:schemeClr val="accent1"/>
                </a:solidFill>
                <a:latin typeface="Arial Narrow" panose="020B0606020202030204" pitchFamily="34" charset="0"/>
                <a:ea typeface="Arial Narrow" panose="020B0606020202030204" pitchFamily="34" charset="0"/>
              </a:rPr>
              <a:t>Liberté pour choisir d’autres fonds tout en étant contrôlé</a:t>
            </a:r>
          </a:p>
        </p:txBody>
      </p:sp>
      <p:cxnSp>
        <p:nvCxnSpPr>
          <p:cNvPr id="15" name="Connecteur droit avec flèche 14"/>
          <p:cNvCxnSpPr/>
          <p:nvPr/>
        </p:nvCxnSpPr>
        <p:spPr>
          <a:xfrm>
            <a:off x="3066475" y="3113223"/>
            <a:ext cx="1495267" cy="0"/>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16" name="ZoneTexte 15"/>
          <p:cNvSpPr txBox="1"/>
          <p:nvPr/>
        </p:nvSpPr>
        <p:spPr>
          <a:xfrm>
            <a:off x="2551335" y="3632706"/>
            <a:ext cx="694238" cy="630942"/>
          </a:xfrm>
          <a:prstGeom prst="rect">
            <a:avLst/>
          </a:prstGeom>
          <a:noFill/>
        </p:spPr>
        <p:txBody>
          <a:bodyPr wrap="square" rtlCol="0">
            <a:spAutoFit/>
          </a:bodyPr>
          <a:lstStyle/>
          <a:p>
            <a:pPr algn="r"/>
            <a:r>
              <a:rPr lang="fr-FR" sz="700" dirty="0">
                <a:solidFill>
                  <a:schemeClr val="accent1"/>
                </a:solidFill>
                <a:latin typeface="Arial Narrow" panose="020B0606020202030204" pitchFamily="34" charset="0"/>
                <a:ea typeface="Arial Narrow" panose="020B0606020202030204" pitchFamily="34" charset="0"/>
              </a:rPr>
              <a:t>Liberté pour choisir d’autres répartition tout en étant contrôlé</a:t>
            </a:r>
          </a:p>
        </p:txBody>
      </p:sp>
      <p:cxnSp>
        <p:nvCxnSpPr>
          <p:cNvPr id="17" name="Connecteur droit avec flèche 16"/>
          <p:cNvCxnSpPr/>
          <p:nvPr/>
        </p:nvCxnSpPr>
        <p:spPr>
          <a:xfrm>
            <a:off x="3218875" y="3742251"/>
            <a:ext cx="5169549" cy="0"/>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18" name="ZoneTexte 17">
            <a:extLst>
              <a:ext uri="{FF2B5EF4-FFF2-40B4-BE49-F238E27FC236}">
                <a16:creationId xmlns:a16="http://schemas.microsoft.com/office/drawing/2014/main" xmlns="" id="{345714DA-3BD4-4E28-B33C-78778A5F705E}"/>
              </a:ext>
            </a:extLst>
          </p:cNvPr>
          <p:cNvSpPr txBox="1"/>
          <p:nvPr/>
        </p:nvSpPr>
        <p:spPr>
          <a:xfrm>
            <a:off x="3269882" y="4949986"/>
            <a:ext cx="3528392" cy="200055"/>
          </a:xfrm>
          <a:prstGeom prst="rect">
            <a:avLst/>
          </a:prstGeom>
          <a:noFill/>
        </p:spPr>
        <p:txBody>
          <a:bodyPr wrap="square" rtlCol="0">
            <a:spAutoFit/>
          </a:bodyPr>
          <a:lstStyle/>
          <a:p>
            <a:r>
              <a:rPr lang="fr-FR" sz="700" dirty="0">
                <a:solidFill>
                  <a:schemeClr val="bg1">
                    <a:lumMod val="50000"/>
                  </a:schemeClr>
                </a:solidFill>
              </a:rPr>
              <a:t>A L’USAGE STRICTEMENT INTERNE DU RESEAU BPCE – A NE PAS DIFFUSER</a:t>
            </a:r>
          </a:p>
        </p:txBody>
      </p:sp>
    </p:spTree>
    <p:extLst>
      <p:ext uri="{BB962C8B-B14F-4D97-AF65-F5344CB8AC3E}">
        <p14:creationId xmlns:p14="http://schemas.microsoft.com/office/powerpoint/2010/main" val="224882426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4111131" y="1131590"/>
            <a:ext cx="4985093" cy="3172332"/>
          </a:xfrm>
          <a:prstGeom prst="rect">
            <a:avLst/>
          </a:prstGeom>
          <a:ln>
            <a:noFill/>
          </a:ln>
          <a:effectLst>
            <a:outerShdw blurRad="292100" dist="139700" dir="2700000" algn="tl" rotWithShape="0">
              <a:srgbClr val="333333">
                <a:alpha val="65000"/>
              </a:srgbClr>
            </a:outerShdw>
          </a:effectLst>
        </p:spPr>
      </p:pic>
      <p:sp>
        <p:nvSpPr>
          <p:cNvPr id="36" name="Chevron 35"/>
          <p:cNvSpPr/>
          <p:nvPr/>
        </p:nvSpPr>
        <p:spPr>
          <a:xfrm>
            <a:off x="259496" y="96698"/>
            <a:ext cx="2034090" cy="358424"/>
          </a:xfrm>
          <a:prstGeom prst="chevron">
            <a:avLst>
              <a:gd name="adj" fmla="val 13335"/>
            </a:avLst>
          </a:prstGeom>
          <a:solidFill>
            <a:schemeClr val="accent1"/>
          </a:solidFill>
          <a:ln w="28575" cap="flat" cmpd="sng" algn="ctr">
            <a:solidFill>
              <a:srgbClr val="FFFFFF"/>
            </a:solid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rPr>
              <a:t>Recommandation / Simulation d’investissement</a:t>
            </a:r>
          </a:p>
        </p:txBody>
      </p:sp>
      <p:sp>
        <p:nvSpPr>
          <p:cNvPr id="37" name="Oval 118"/>
          <p:cNvSpPr/>
          <p:nvPr/>
        </p:nvSpPr>
        <p:spPr>
          <a:xfrm>
            <a:off x="158315" y="23988"/>
            <a:ext cx="202363" cy="190829"/>
          </a:xfrm>
          <a:prstGeom prst="ellipse">
            <a:avLst/>
          </a:prstGeom>
          <a:solidFill>
            <a:schemeClr val="accent1"/>
          </a:solidFill>
          <a:ln w="19050"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sym typeface="Arial"/>
              </a:rPr>
              <a:t>3</a:t>
            </a:r>
          </a:p>
        </p:txBody>
      </p:sp>
      <p:sp>
        <p:nvSpPr>
          <p:cNvPr id="2" name="Titre 1"/>
          <p:cNvSpPr>
            <a:spLocks noGrp="1"/>
          </p:cNvSpPr>
          <p:nvPr>
            <p:ph type="title"/>
          </p:nvPr>
        </p:nvSpPr>
        <p:spPr>
          <a:xfrm>
            <a:off x="1" y="447514"/>
            <a:ext cx="2195736" cy="1155851"/>
          </a:xfrm>
        </p:spPr>
        <p:txBody>
          <a:bodyPr/>
          <a:lstStyle/>
          <a:p>
            <a:r>
              <a:rPr lang="fr-FR" dirty="0"/>
              <a:t>Une approche en 4 étapes</a:t>
            </a:r>
          </a:p>
        </p:txBody>
      </p:sp>
      <p:sp>
        <p:nvSpPr>
          <p:cNvPr id="3" name="Espace réservé du contenu 2"/>
          <p:cNvSpPr>
            <a:spLocks noGrp="1"/>
          </p:cNvSpPr>
          <p:nvPr>
            <p:ph idx="1"/>
          </p:nvPr>
        </p:nvSpPr>
        <p:spPr>
          <a:xfrm>
            <a:off x="249548" y="1131590"/>
            <a:ext cx="2162212" cy="3924275"/>
          </a:xfrm>
        </p:spPr>
        <p:txBody>
          <a:bodyPr>
            <a:normAutofit/>
          </a:bodyPr>
          <a:lstStyle/>
          <a:p>
            <a:r>
              <a:rPr lang="fr-FR" sz="1200" dirty="0"/>
              <a:t>Bénéfice Client</a:t>
            </a:r>
          </a:p>
          <a:p>
            <a:pPr marL="336550" lvl="1" indent="0">
              <a:buNone/>
            </a:pPr>
            <a:r>
              <a:rPr lang="fr-FR" sz="1200" dirty="0"/>
              <a:t>Une vente conforme à sa situation et son projet</a:t>
            </a:r>
          </a:p>
          <a:p>
            <a:pPr marL="336550" lvl="1" indent="0">
              <a:buNone/>
            </a:pPr>
            <a:endParaRPr lang="fr-FR" sz="1200" dirty="0"/>
          </a:p>
          <a:p>
            <a:r>
              <a:rPr lang="fr-FR" sz="1200" dirty="0"/>
              <a:t>Bénéfice Conseiller</a:t>
            </a:r>
          </a:p>
          <a:p>
            <a:pPr marL="336550" lvl="1" indent="0">
              <a:buNone/>
            </a:pPr>
            <a:r>
              <a:rPr lang="fr-FR" sz="1200" dirty="0"/>
              <a:t>Une approche visuelle simple</a:t>
            </a:r>
          </a:p>
          <a:p>
            <a:pPr lvl="1"/>
            <a:endParaRPr lang="fr-FR" sz="1200" dirty="0"/>
          </a:p>
          <a:p>
            <a:r>
              <a:rPr lang="fr-FR" sz="1200" dirty="0"/>
              <a:t>Bénéfice Etablissement</a:t>
            </a:r>
          </a:p>
          <a:p>
            <a:pPr marL="336550" lvl="1" indent="0">
              <a:buNone/>
            </a:pPr>
            <a:r>
              <a:rPr lang="fr-FR" sz="1200" dirty="0"/>
              <a:t>Un respect des règles MID, Priips, DDA (déclaration d’adéquation ET gouvernance produit) dès la phase de conseil</a:t>
            </a:r>
          </a:p>
        </p:txBody>
      </p:sp>
      <p:sp>
        <p:nvSpPr>
          <p:cNvPr id="27" name="ZoneTexte 26"/>
          <p:cNvSpPr txBox="1"/>
          <p:nvPr/>
        </p:nvSpPr>
        <p:spPr>
          <a:xfrm>
            <a:off x="3280200" y="2571750"/>
            <a:ext cx="694238" cy="415498"/>
          </a:xfrm>
          <a:prstGeom prst="rect">
            <a:avLst/>
          </a:prstGeom>
          <a:noFill/>
        </p:spPr>
        <p:txBody>
          <a:bodyPr wrap="square" rtlCol="0">
            <a:spAutoFit/>
          </a:bodyPr>
          <a:lstStyle/>
          <a:p>
            <a:pPr algn="r"/>
            <a:r>
              <a:rPr lang="fr-FR" sz="700" dirty="0">
                <a:solidFill>
                  <a:schemeClr val="accent1"/>
                </a:solidFill>
                <a:latin typeface="Arial Narrow" panose="020B0606020202030204" pitchFamily="34" charset="0"/>
                <a:ea typeface="Arial Narrow" panose="020B0606020202030204" pitchFamily="34" charset="0"/>
              </a:rPr>
              <a:t>Reprise des éléments du QCE</a:t>
            </a:r>
          </a:p>
        </p:txBody>
      </p:sp>
      <p:cxnSp>
        <p:nvCxnSpPr>
          <p:cNvPr id="28" name="Connecteur droit avec flèche 27"/>
          <p:cNvCxnSpPr/>
          <p:nvPr/>
        </p:nvCxnSpPr>
        <p:spPr>
          <a:xfrm>
            <a:off x="3948125" y="2139702"/>
            <a:ext cx="767891" cy="0"/>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29" name="ZoneTexte 28"/>
          <p:cNvSpPr txBox="1"/>
          <p:nvPr/>
        </p:nvSpPr>
        <p:spPr>
          <a:xfrm>
            <a:off x="3214448" y="1902871"/>
            <a:ext cx="694238" cy="415498"/>
          </a:xfrm>
          <a:prstGeom prst="rect">
            <a:avLst/>
          </a:prstGeom>
          <a:noFill/>
        </p:spPr>
        <p:txBody>
          <a:bodyPr wrap="square" rtlCol="0">
            <a:spAutoFit/>
          </a:bodyPr>
          <a:lstStyle/>
          <a:p>
            <a:pPr algn="r"/>
            <a:r>
              <a:rPr lang="fr-FR" sz="700" dirty="0">
                <a:solidFill>
                  <a:schemeClr val="accent1"/>
                </a:solidFill>
                <a:latin typeface="Arial Narrow" panose="020B0606020202030204" pitchFamily="34" charset="0"/>
                <a:ea typeface="Arial Narrow" panose="020B0606020202030204" pitchFamily="34" charset="0"/>
              </a:rPr>
              <a:t>Visuel simple et clair pour le conseiller</a:t>
            </a:r>
          </a:p>
        </p:txBody>
      </p:sp>
      <p:sp>
        <p:nvSpPr>
          <p:cNvPr id="14" name="Titre 1"/>
          <p:cNvSpPr txBox="1">
            <a:spLocks/>
          </p:cNvSpPr>
          <p:nvPr/>
        </p:nvSpPr>
        <p:spPr>
          <a:xfrm>
            <a:off x="1836516" y="1241462"/>
            <a:ext cx="2195736" cy="1155851"/>
          </a:xfrm>
          <a:prstGeom prst="rect">
            <a:avLst/>
          </a:prstGeom>
        </p:spPr>
        <p:txBody>
          <a:bodyPr vert="horz" lIns="0" tIns="45720" rIns="0" bIns="45720" rtlCol="0" anchor="t" anchorCtr="0">
            <a:normAutofit/>
          </a:bodyPr>
          <a:lstStyle>
            <a:defPPr marR="0" lvl="0" algn="l" rtl="0">
              <a:lnSpc>
                <a:spcPct val="100000"/>
              </a:lnSpc>
              <a:spcBef>
                <a:spcPts val="0"/>
              </a:spcBef>
              <a:spcAft>
                <a:spcPts val="0"/>
              </a:spcAft>
            </a:defPPr>
            <a:lvl1pPr marR="0" lvl="0" algn="r" rtl="0" eaLnBrk="1" hangingPunct="1">
              <a:lnSpc>
                <a:spcPct val="9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r>
              <a:rPr lang="fr-FR" sz="1800" dirty="0"/>
              <a:t>3. Déclaration d’adéquation</a:t>
            </a:r>
          </a:p>
        </p:txBody>
      </p:sp>
      <p:cxnSp>
        <p:nvCxnSpPr>
          <p:cNvPr id="26" name="Connecteur droit avec flèche 25"/>
          <p:cNvCxnSpPr/>
          <p:nvPr/>
        </p:nvCxnSpPr>
        <p:spPr>
          <a:xfrm flipV="1">
            <a:off x="4032252" y="2426846"/>
            <a:ext cx="1520708" cy="288032"/>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13" name="ZoneTexte 12"/>
          <p:cNvSpPr txBox="1"/>
          <p:nvPr/>
        </p:nvSpPr>
        <p:spPr>
          <a:xfrm>
            <a:off x="2895572" y="3030542"/>
            <a:ext cx="694238" cy="630942"/>
          </a:xfrm>
          <a:prstGeom prst="rect">
            <a:avLst/>
          </a:prstGeom>
          <a:noFill/>
        </p:spPr>
        <p:txBody>
          <a:bodyPr wrap="square" rtlCol="0">
            <a:spAutoFit/>
          </a:bodyPr>
          <a:lstStyle/>
          <a:p>
            <a:pPr algn="r"/>
            <a:r>
              <a:rPr lang="fr-FR" sz="700" dirty="0">
                <a:solidFill>
                  <a:schemeClr val="accent1"/>
                </a:solidFill>
                <a:latin typeface="Arial Narrow" panose="020B0606020202030204" pitchFamily="34" charset="0"/>
                <a:ea typeface="Arial Narrow" panose="020B0606020202030204" pitchFamily="34" charset="0"/>
              </a:rPr>
              <a:t>Adéquation risque Projet par rapport à l’allocation retenue</a:t>
            </a:r>
          </a:p>
        </p:txBody>
      </p:sp>
      <p:cxnSp>
        <p:nvCxnSpPr>
          <p:cNvPr id="15" name="Connecteur droit avec flèche 14"/>
          <p:cNvCxnSpPr/>
          <p:nvPr/>
        </p:nvCxnSpPr>
        <p:spPr>
          <a:xfrm flipV="1">
            <a:off x="3627319" y="2499743"/>
            <a:ext cx="3825001" cy="716866"/>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16" name="ZoneTexte 15"/>
          <p:cNvSpPr txBox="1"/>
          <p:nvPr/>
        </p:nvSpPr>
        <p:spPr>
          <a:xfrm>
            <a:off x="2755259" y="3767963"/>
            <a:ext cx="840474" cy="523220"/>
          </a:xfrm>
          <a:prstGeom prst="rect">
            <a:avLst/>
          </a:prstGeom>
          <a:noFill/>
        </p:spPr>
        <p:txBody>
          <a:bodyPr wrap="square" rtlCol="0">
            <a:spAutoFit/>
          </a:bodyPr>
          <a:lstStyle/>
          <a:p>
            <a:pPr algn="r"/>
            <a:r>
              <a:rPr lang="fr-FR" sz="700" dirty="0">
                <a:solidFill>
                  <a:schemeClr val="accent1"/>
                </a:solidFill>
                <a:latin typeface="Arial Narrow" panose="020B0606020202030204" pitchFamily="34" charset="0"/>
                <a:ea typeface="Arial Narrow" panose="020B0606020202030204" pitchFamily="34" charset="0"/>
              </a:rPr>
              <a:t>Simulation financière et encadrement des performances</a:t>
            </a:r>
          </a:p>
        </p:txBody>
      </p:sp>
      <p:cxnSp>
        <p:nvCxnSpPr>
          <p:cNvPr id="17" name="Connecteur droit avec flèche 16"/>
          <p:cNvCxnSpPr/>
          <p:nvPr/>
        </p:nvCxnSpPr>
        <p:spPr>
          <a:xfrm flipV="1">
            <a:off x="3589810" y="3093727"/>
            <a:ext cx="4150542" cy="797737"/>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18" name="ZoneTexte 17">
            <a:extLst>
              <a:ext uri="{FF2B5EF4-FFF2-40B4-BE49-F238E27FC236}">
                <a16:creationId xmlns:a16="http://schemas.microsoft.com/office/drawing/2014/main" xmlns="" id="{1F6DCEBC-74B6-4412-8724-3AAEFE02E875}"/>
              </a:ext>
            </a:extLst>
          </p:cNvPr>
          <p:cNvSpPr txBox="1"/>
          <p:nvPr/>
        </p:nvSpPr>
        <p:spPr>
          <a:xfrm>
            <a:off x="3269882" y="4949986"/>
            <a:ext cx="3528392" cy="200055"/>
          </a:xfrm>
          <a:prstGeom prst="rect">
            <a:avLst/>
          </a:prstGeom>
          <a:noFill/>
        </p:spPr>
        <p:txBody>
          <a:bodyPr wrap="square" rtlCol="0">
            <a:spAutoFit/>
          </a:bodyPr>
          <a:lstStyle/>
          <a:p>
            <a:r>
              <a:rPr lang="fr-FR" sz="700" dirty="0">
                <a:solidFill>
                  <a:schemeClr val="bg1">
                    <a:lumMod val="50000"/>
                  </a:schemeClr>
                </a:solidFill>
              </a:rPr>
              <a:t>A L’USAGE STRICTEMENT INTERNE DU RESEAU BPCE – A NE PAS DIFFUSER</a:t>
            </a:r>
          </a:p>
        </p:txBody>
      </p:sp>
    </p:spTree>
    <p:extLst>
      <p:ext uri="{BB962C8B-B14F-4D97-AF65-F5344CB8AC3E}">
        <p14:creationId xmlns:p14="http://schemas.microsoft.com/office/powerpoint/2010/main" val="197530873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stretch>
            <a:fillRect/>
          </a:stretch>
        </p:blipFill>
        <p:spPr>
          <a:xfrm>
            <a:off x="4117054" y="1131590"/>
            <a:ext cx="4988832" cy="3159593"/>
          </a:xfrm>
          <a:prstGeom prst="rect">
            <a:avLst/>
          </a:prstGeom>
          <a:ln>
            <a:noFill/>
          </a:ln>
          <a:effectLst>
            <a:outerShdw blurRad="292100" dist="139700" dir="2700000" algn="tl" rotWithShape="0">
              <a:srgbClr val="333333">
                <a:alpha val="65000"/>
              </a:srgbClr>
            </a:outerShdw>
          </a:effectLst>
        </p:spPr>
      </p:pic>
      <p:sp>
        <p:nvSpPr>
          <p:cNvPr id="36" name="Chevron 35"/>
          <p:cNvSpPr/>
          <p:nvPr/>
        </p:nvSpPr>
        <p:spPr>
          <a:xfrm>
            <a:off x="259496" y="96698"/>
            <a:ext cx="2034090" cy="358424"/>
          </a:xfrm>
          <a:prstGeom prst="chevron">
            <a:avLst>
              <a:gd name="adj" fmla="val 13335"/>
            </a:avLst>
          </a:prstGeom>
          <a:solidFill>
            <a:schemeClr val="accent1"/>
          </a:solidFill>
          <a:ln w="28575" cap="flat" cmpd="sng" algn="ctr">
            <a:solidFill>
              <a:srgbClr val="FFFFFF"/>
            </a:solid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rPr>
              <a:t>Recommandation / Simulation d’investissement</a:t>
            </a:r>
          </a:p>
        </p:txBody>
      </p:sp>
      <p:sp>
        <p:nvSpPr>
          <p:cNvPr id="37" name="Oval 118"/>
          <p:cNvSpPr/>
          <p:nvPr/>
        </p:nvSpPr>
        <p:spPr>
          <a:xfrm>
            <a:off x="158315" y="23988"/>
            <a:ext cx="202363" cy="190829"/>
          </a:xfrm>
          <a:prstGeom prst="ellipse">
            <a:avLst/>
          </a:prstGeom>
          <a:solidFill>
            <a:schemeClr val="accent1"/>
          </a:solidFill>
          <a:ln w="19050"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sym typeface="Arial"/>
              </a:rPr>
              <a:t>3</a:t>
            </a:r>
          </a:p>
        </p:txBody>
      </p:sp>
      <p:sp>
        <p:nvSpPr>
          <p:cNvPr id="2" name="Titre 1"/>
          <p:cNvSpPr>
            <a:spLocks noGrp="1"/>
          </p:cNvSpPr>
          <p:nvPr>
            <p:ph type="title"/>
          </p:nvPr>
        </p:nvSpPr>
        <p:spPr>
          <a:xfrm>
            <a:off x="1" y="447514"/>
            <a:ext cx="2195736" cy="1155851"/>
          </a:xfrm>
        </p:spPr>
        <p:txBody>
          <a:bodyPr/>
          <a:lstStyle/>
          <a:p>
            <a:r>
              <a:rPr lang="fr-FR" dirty="0"/>
              <a:t>Une approche en 4 étapes</a:t>
            </a:r>
          </a:p>
        </p:txBody>
      </p:sp>
      <p:sp>
        <p:nvSpPr>
          <p:cNvPr id="3" name="Espace réservé du contenu 2"/>
          <p:cNvSpPr>
            <a:spLocks noGrp="1"/>
          </p:cNvSpPr>
          <p:nvPr>
            <p:ph idx="1"/>
          </p:nvPr>
        </p:nvSpPr>
        <p:spPr>
          <a:xfrm>
            <a:off x="249548" y="1131590"/>
            <a:ext cx="2162212" cy="3924275"/>
          </a:xfrm>
        </p:spPr>
        <p:txBody>
          <a:bodyPr>
            <a:normAutofit/>
          </a:bodyPr>
          <a:lstStyle/>
          <a:p>
            <a:r>
              <a:rPr lang="fr-FR" sz="1200" dirty="0"/>
              <a:t>Bénéfice Client</a:t>
            </a:r>
          </a:p>
          <a:p>
            <a:pPr marL="336550" lvl="1" indent="0">
              <a:buNone/>
            </a:pPr>
            <a:r>
              <a:rPr lang="fr-FR" sz="1200" dirty="0"/>
              <a:t>Une vente conforme à sa situation et son projet</a:t>
            </a:r>
          </a:p>
          <a:p>
            <a:pPr marL="336550" lvl="1" indent="0">
              <a:buNone/>
            </a:pPr>
            <a:endParaRPr lang="fr-FR" sz="1200" dirty="0"/>
          </a:p>
          <a:p>
            <a:r>
              <a:rPr lang="fr-FR" sz="1200" dirty="0"/>
              <a:t>Bénéfice Conseiller</a:t>
            </a:r>
          </a:p>
          <a:p>
            <a:pPr marL="336550" lvl="1" indent="0">
              <a:buNone/>
            </a:pPr>
            <a:r>
              <a:rPr lang="fr-FR" sz="1200" dirty="0"/>
              <a:t>Un enchainement logique entre phase de conseil/vente et phase de suivi</a:t>
            </a:r>
          </a:p>
          <a:p>
            <a:pPr lvl="1"/>
            <a:endParaRPr lang="fr-FR" sz="1200" dirty="0"/>
          </a:p>
          <a:p>
            <a:r>
              <a:rPr lang="fr-FR" sz="1200" dirty="0"/>
              <a:t>Bénéfice Etablissement</a:t>
            </a:r>
          </a:p>
          <a:p>
            <a:pPr marL="336550" lvl="1" indent="0">
              <a:buNone/>
            </a:pPr>
            <a:r>
              <a:rPr lang="fr-FR" sz="1200" dirty="0"/>
              <a:t>Suivi du retour client</a:t>
            </a:r>
          </a:p>
          <a:p>
            <a:pPr marL="336550" lvl="1" indent="0">
              <a:buNone/>
            </a:pPr>
            <a:r>
              <a:rPr lang="fr-FR" sz="1200" dirty="0"/>
              <a:t>Suivi du retour dépositaire</a:t>
            </a:r>
          </a:p>
          <a:p>
            <a:pPr marL="336550" lvl="1" indent="0">
              <a:buNone/>
            </a:pPr>
            <a:r>
              <a:rPr lang="fr-FR" sz="1200" dirty="0"/>
              <a:t>Rapport périodique d’adéquation</a:t>
            </a:r>
          </a:p>
        </p:txBody>
      </p:sp>
      <p:sp>
        <p:nvSpPr>
          <p:cNvPr id="27" name="ZoneTexte 26"/>
          <p:cNvSpPr txBox="1"/>
          <p:nvPr/>
        </p:nvSpPr>
        <p:spPr>
          <a:xfrm>
            <a:off x="2920078" y="2341111"/>
            <a:ext cx="694238" cy="523220"/>
          </a:xfrm>
          <a:prstGeom prst="rect">
            <a:avLst/>
          </a:prstGeom>
          <a:noFill/>
        </p:spPr>
        <p:txBody>
          <a:bodyPr wrap="square" rtlCol="0">
            <a:spAutoFit/>
          </a:bodyPr>
          <a:lstStyle/>
          <a:p>
            <a:pPr algn="r"/>
            <a:r>
              <a:rPr lang="fr-FR" sz="700" dirty="0">
                <a:solidFill>
                  <a:schemeClr val="accent1"/>
                </a:solidFill>
                <a:latin typeface="Arial Narrow" panose="020B0606020202030204" pitchFamily="34" charset="0"/>
                <a:ea typeface="Arial Narrow" panose="020B0606020202030204" pitchFamily="34" charset="0"/>
              </a:rPr>
              <a:t>Mise en place des alertes pour le suivi dans le temps</a:t>
            </a:r>
          </a:p>
        </p:txBody>
      </p:sp>
      <p:cxnSp>
        <p:nvCxnSpPr>
          <p:cNvPr id="28" name="Connecteur droit avec flèche 27"/>
          <p:cNvCxnSpPr/>
          <p:nvPr/>
        </p:nvCxnSpPr>
        <p:spPr>
          <a:xfrm>
            <a:off x="3972581" y="1995686"/>
            <a:ext cx="767891" cy="0"/>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29" name="ZoneTexte 28"/>
          <p:cNvSpPr txBox="1"/>
          <p:nvPr/>
        </p:nvSpPr>
        <p:spPr>
          <a:xfrm>
            <a:off x="2987824" y="1848430"/>
            <a:ext cx="984059" cy="200055"/>
          </a:xfrm>
          <a:prstGeom prst="rect">
            <a:avLst/>
          </a:prstGeom>
          <a:noFill/>
        </p:spPr>
        <p:txBody>
          <a:bodyPr wrap="square" rtlCol="0">
            <a:spAutoFit/>
          </a:bodyPr>
          <a:lstStyle/>
          <a:p>
            <a:pPr algn="r"/>
            <a:r>
              <a:rPr lang="fr-FR" sz="700" dirty="0">
                <a:solidFill>
                  <a:schemeClr val="accent1"/>
                </a:solidFill>
                <a:latin typeface="Arial Narrow" panose="020B0606020202030204" pitchFamily="34" charset="0"/>
                <a:ea typeface="Arial Narrow" panose="020B0606020202030204" pitchFamily="34" charset="0"/>
              </a:rPr>
              <a:t>Choix du statut du projet</a:t>
            </a:r>
          </a:p>
        </p:txBody>
      </p:sp>
      <p:sp>
        <p:nvSpPr>
          <p:cNvPr id="14" name="Titre 1"/>
          <p:cNvSpPr txBox="1">
            <a:spLocks/>
          </p:cNvSpPr>
          <p:nvPr/>
        </p:nvSpPr>
        <p:spPr>
          <a:xfrm>
            <a:off x="1836516" y="1241462"/>
            <a:ext cx="2195736" cy="1155851"/>
          </a:xfrm>
          <a:prstGeom prst="rect">
            <a:avLst/>
          </a:prstGeom>
        </p:spPr>
        <p:txBody>
          <a:bodyPr vert="horz" lIns="0" tIns="45720" rIns="0" bIns="45720" rtlCol="0" anchor="t" anchorCtr="0">
            <a:normAutofit/>
          </a:bodyPr>
          <a:lstStyle>
            <a:defPPr marR="0" lvl="0" algn="l" rtl="0">
              <a:lnSpc>
                <a:spcPct val="100000"/>
              </a:lnSpc>
              <a:spcBef>
                <a:spcPts val="0"/>
              </a:spcBef>
              <a:spcAft>
                <a:spcPts val="0"/>
              </a:spcAft>
            </a:defPPr>
            <a:lvl1pPr marR="0" lvl="0" algn="r" rtl="0" eaLnBrk="1" hangingPunct="1">
              <a:lnSpc>
                <a:spcPct val="9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r>
              <a:rPr lang="fr-FR" sz="1800" dirty="0"/>
              <a:t>4. VALIDATION</a:t>
            </a:r>
          </a:p>
        </p:txBody>
      </p:sp>
      <p:cxnSp>
        <p:nvCxnSpPr>
          <p:cNvPr id="26" name="Connecteur droit avec flèche 25"/>
          <p:cNvCxnSpPr/>
          <p:nvPr/>
        </p:nvCxnSpPr>
        <p:spPr>
          <a:xfrm flipV="1">
            <a:off x="3589810" y="2272779"/>
            <a:ext cx="657401" cy="187719"/>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12" name="ZoneTexte 11">
            <a:extLst>
              <a:ext uri="{FF2B5EF4-FFF2-40B4-BE49-F238E27FC236}">
                <a16:creationId xmlns:a16="http://schemas.microsoft.com/office/drawing/2014/main" xmlns="" id="{F02CBDD2-054F-47E2-84B3-BE33D8BAE161}"/>
              </a:ext>
            </a:extLst>
          </p:cNvPr>
          <p:cNvSpPr txBox="1"/>
          <p:nvPr/>
        </p:nvSpPr>
        <p:spPr>
          <a:xfrm>
            <a:off x="3269882" y="4949986"/>
            <a:ext cx="3528392" cy="200055"/>
          </a:xfrm>
          <a:prstGeom prst="rect">
            <a:avLst/>
          </a:prstGeom>
          <a:noFill/>
        </p:spPr>
        <p:txBody>
          <a:bodyPr wrap="square" rtlCol="0">
            <a:spAutoFit/>
          </a:bodyPr>
          <a:lstStyle/>
          <a:p>
            <a:r>
              <a:rPr lang="fr-FR" sz="700" dirty="0">
                <a:solidFill>
                  <a:schemeClr val="bg1">
                    <a:lumMod val="50000"/>
                  </a:schemeClr>
                </a:solidFill>
              </a:rPr>
              <a:t>A L’USAGE STRICTEMENT INTERNE DU RESEAU BPCE – A NE PAS DIFFUSER</a:t>
            </a:r>
          </a:p>
        </p:txBody>
      </p:sp>
    </p:spTree>
    <p:extLst>
      <p:ext uri="{BB962C8B-B14F-4D97-AF65-F5344CB8AC3E}">
        <p14:creationId xmlns:p14="http://schemas.microsoft.com/office/powerpoint/2010/main" val="30304592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Chevron 35"/>
          <p:cNvSpPr/>
          <p:nvPr/>
        </p:nvSpPr>
        <p:spPr>
          <a:xfrm>
            <a:off x="259496" y="96698"/>
            <a:ext cx="2034090" cy="358424"/>
          </a:xfrm>
          <a:prstGeom prst="chevron">
            <a:avLst>
              <a:gd name="adj" fmla="val 13335"/>
            </a:avLst>
          </a:prstGeom>
          <a:solidFill>
            <a:schemeClr val="accent1"/>
          </a:solidFill>
          <a:ln w="28575" cap="flat" cmpd="sng" algn="ctr">
            <a:solidFill>
              <a:srgbClr val="FFFFFF"/>
            </a:solid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rPr>
              <a:t>Recommandation / Simulation d’investissement</a:t>
            </a:r>
          </a:p>
        </p:txBody>
      </p:sp>
      <p:sp>
        <p:nvSpPr>
          <p:cNvPr id="37" name="Oval 118"/>
          <p:cNvSpPr/>
          <p:nvPr/>
        </p:nvSpPr>
        <p:spPr>
          <a:xfrm>
            <a:off x="158315" y="23988"/>
            <a:ext cx="202363" cy="190829"/>
          </a:xfrm>
          <a:prstGeom prst="ellipse">
            <a:avLst/>
          </a:prstGeom>
          <a:solidFill>
            <a:schemeClr val="accent1"/>
          </a:solidFill>
          <a:ln w="19050"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sym typeface="Arial"/>
              </a:rPr>
              <a:t>3</a:t>
            </a:r>
          </a:p>
        </p:txBody>
      </p:sp>
      <p:sp>
        <p:nvSpPr>
          <p:cNvPr id="2" name="Titre 1"/>
          <p:cNvSpPr>
            <a:spLocks noGrp="1"/>
          </p:cNvSpPr>
          <p:nvPr>
            <p:ph type="title"/>
          </p:nvPr>
        </p:nvSpPr>
        <p:spPr>
          <a:xfrm>
            <a:off x="1" y="447514"/>
            <a:ext cx="2195736" cy="1155851"/>
          </a:xfrm>
        </p:spPr>
        <p:txBody>
          <a:bodyPr/>
          <a:lstStyle/>
          <a:p>
            <a:r>
              <a:rPr lang="fr-FR" dirty="0"/>
              <a:t>ZOOM GOUVERNANCE PRODUIT</a:t>
            </a:r>
          </a:p>
        </p:txBody>
      </p:sp>
      <p:sp>
        <p:nvSpPr>
          <p:cNvPr id="27" name="ZoneTexte 26"/>
          <p:cNvSpPr txBox="1"/>
          <p:nvPr/>
        </p:nvSpPr>
        <p:spPr>
          <a:xfrm>
            <a:off x="2484719" y="844083"/>
            <a:ext cx="1981173" cy="307777"/>
          </a:xfrm>
          <a:prstGeom prst="rect">
            <a:avLst/>
          </a:prstGeom>
          <a:noFill/>
        </p:spPr>
        <p:txBody>
          <a:bodyPr wrap="square" rtlCol="0">
            <a:spAutoFit/>
          </a:bodyPr>
          <a:lstStyle/>
          <a:p>
            <a:pPr algn="r"/>
            <a:r>
              <a:rPr lang="fr-FR" sz="700" dirty="0">
                <a:solidFill>
                  <a:schemeClr val="accent1"/>
                </a:solidFill>
                <a:latin typeface="Arial Narrow" panose="020B0606020202030204" pitchFamily="34" charset="0"/>
                <a:ea typeface="Arial Narrow" panose="020B0606020202030204" pitchFamily="34" charset="0"/>
              </a:rPr>
              <a:t>Récupération des fichiers EMT auprès d’un fournisseur d’informations financières</a:t>
            </a:r>
          </a:p>
        </p:txBody>
      </p:sp>
      <p:sp>
        <p:nvSpPr>
          <p:cNvPr id="29" name="ZoneTexte 28"/>
          <p:cNvSpPr txBox="1"/>
          <p:nvPr/>
        </p:nvSpPr>
        <p:spPr>
          <a:xfrm>
            <a:off x="2987824" y="1848430"/>
            <a:ext cx="984059" cy="523220"/>
          </a:xfrm>
          <a:prstGeom prst="rect">
            <a:avLst/>
          </a:prstGeom>
          <a:noFill/>
        </p:spPr>
        <p:txBody>
          <a:bodyPr wrap="square" rtlCol="0">
            <a:spAutoFit/>
          </a:bodyPr>
          <a:lstStyle/>
          <a:p>
            <a:pPr algn="r"/>
            <a:r>
              <a:rPr lang="fr-FR" sz="700" dirty="0">
                <a:solidFill>
                  <a:schemeClr val="accent1"/>
                </a:solidFill>
                <a:latin typeface="Arial Narrow" panose="020B0606020202030204" pitchFamily="34" charset="0"/>
                <a:ea typeface="Arial Narrow" panose="020B0606020202030204" pitchFamily="34" charset="0"/>
              </a:rPr>
              <a:t>Espace dédié à la gouvernance des instruments financiers au sens de MIF 2</a:t>
            </a:r>
          </a:p>
        </p:txBody>
      </p:sp>
      <p:pic>
        <p:nvPicPr>
          <p:cNvPr id="12" name="Espace réservé du contenu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38847" y="872921"/>
            <a:ext cx="4498595" cy="3825577"/>
          </a:xfrm>
          <a:prstGeom prst="rect">
            <a:avLst/>
          </a:prstGeom>
          <a:ln>
            <a:noFill/>
          </a:ln>
          <a:effectLst>
            <a:outerShdw blurRad="292100" dist="139700" dir="2700000" algn="tl" rotWithShape="0">
              <a:srgbClr val="333333">
                <a:alpha val="65000"/>
              </a:srgbClr>
            </a:outerShdw>
          </a:effectLst>
        </p:spPr>
      </p:pic>
      <p:cxnSp>
        <p:nvCxnSpPr>
          <p:cNvPr id="28" name="Connecteur droit avec flèche 27"/>
          <p:cNvCxnSpPr/>
          <p:nvPr/>
        </p:nvCxnSpPr>
        <p:spPr>
          <a:xfrm>
            <a:off x="3972581" y="1995686"/>
            <a:ext cx="767891" cy="0"/>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4" name="Espace réservé du contenu 3"/>
          <p:cNvSpPr>
            <a:spLocks noGrp="1"/>
          </p:cNvSpPr>
          <p:nvPr>
            <p:ph idx="1"/>
          </p:nvPr>
        </p:nvSpPr>
        <p:spPr>
          <a:xfrm>
            <a:off x="2627784" y="411511"/>
            <a:ext cx="6336704" cy="740756"/>
          </a:xfrm>
        </p:spPr>
        <p:txBody>
          <a:bodyPr/>
          <a:lstStyle/>
          <a:p>
            <a:r>
              <a:rPr lang="fr-FR" dirty="0"/>
              <a:t>Paramétrage</a:t>
            </a:r>
          </a:p>
        </p:txBody>
      </p:sp>
      <p:sp>
        <p:nvSpPr>
          <p:cNvPr id="15" name="Espace réservé du contenu 1"/>
          <p:cNvSpPr txBox="1">
            <a:spLocks/>
          </p:cNvSpPr>
          <p:nvPr/>
        </p:nvSpPr>
        <p:spPr>
          <a:xfrm>
            <a:off x="636103" y="1250302"/>
            <a:ext cx="2392499" cy="3271298"/>
          </a:xfrm>
          <a:prstGeom prst="rect">
            <a:avLst/>
          </a:prstGeom>
        </p:spPr>
        <p:txBody>
          <a:bodyPr vert="horz" lIns="91440" tIns="45720" rIns="91440" bIns="45720" rtlCol="0">
            <a:normAutofit/>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chemeClr val="accent6"/>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chemeClr val="accent4"/>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endParaRPr lang="fr-FR" dirty="0"/>
          </a:p>
        </p:txBody>
      </p:sp>
      <p:sp>
        <p:nvSpPr>
          <p:cNvPr id="16" name="ZoneTexte 15"/>
          <p:cNvSpPr txBox="1"/>
          <p:nvPr/>
        </p:nvSpPr>
        <p:spPr>
          <a:xfrm>
            <a:off x="2555777" y="2441845"/>
            <a:ext cx="1995540" cy="1169551"/>
          </a:xfrm>
          <a:prstGeom prst="rect">
            <a:avLst/>
          </a:prstGeom>
          <a:noFill/>
        </p:spPr>
        <p:txBody>
          <a:bodyPr wrap="square" rtlCol="0">
            <a:spAutoFit/>
          </a:bodyPr>
          <a:lstStyle/>
          <a:p>
            <a:pPr algn="r"/>
            <a:r>
              <a:rPr lang="fr-FR" sz="700" dirty="0">
                <a:solidFill>
                  <a:schemeClr val="accent1"/>
                </a:solidFill>
                <a:latin typeface="Arial Narrow" panose="020B0606020202030204" pitchFamily="34" charset="0"/>
                <a:ea typeface="Arial Narrow" panose="020B0606020202030204" pitchFamily="34" charset="0"/>
              </a:rPr>
              <a:t>Pour chaque instrument financier seront présentés : </a:t>
            </a:r>
          </a:p>
          <a:p>
            <a:pPr algn="r"/>
            <a:endParaRPr lang="fr-FR" sz="700" dirty="0">
              <a:solidFill>
                <a:schemeClr val="accent1"/>
              </a:solidFill>
              <a:latin typeface="Arial Narrow" panose="020B0606020202030204" pitchFamily="34" charset="0"/>
              <a:ea typeface="Arial Narrow" panose="020B0606020202030204" pitchFamily="34" charset="0"/>
            </a:endParaRPr>
          </a:p>
          <a:p>
            <a:pPr algn="r"/>
            <a:r>
              <a:rPr lang="fr-FR" sz="700" dirty="0">
                <a:solidFill>
                  <a:schemeClr val="accent1"/>
                </a:solidFill>
                <a:latin typeface="Arial Narrow" panose="020B0606020202030204" pitchFamily="34" charset="0"/>
                <a:ea typeface="Arial Narrow" panose="020B0606020202030204" pitchFamily="34" charset="0"/>
              </a:rPr>
              <a:t>Le producteur</a:t>
            </a:r>
          </a:p>
          <a:p>
            <a:pPr algn="r"/>
            <a:r>
              <a:rPr lang="fr-FR" sz="700" dirty="0">
                <a:solidFill>
                  <a:schemeClr val="accent1"/>
                </a:solidFill>
                <a:latin typeface="Arial Narrow" panose="020B0606020202030204" pitchFamily="34" charset="0"/>
                <a:ea typeface="Arial Narrow" panose="020B0606020202030204" pitchFamily="34" charset="0"/>
              </a:rPr>
              <a:t>L’ISIN</a:t>
            </a:r>
          </a:p>
          <a:p>
            <a:pPr algn="r"/>
            <a:r>
              <a:rPr lang="fr-FR" sz="700" dirty="0">
                <a:solidFill>
                  <a:schemeClr val="accent1"/>
                </a:solidFill>
                <a:latin typeface="Arial Narrow" panose="020B0606020202030204" pitchFamily="34" charset="0"/>
                <a:ea typeface="Arial Narrow" panose="020B0606020202030204" pitchFamily="34" charset="0"/>
              </a:rPr>
              <a:t>Le libellé</a:t>
            </a:r>
          </a:p>
          <a:p>
            <a:pPr algn="r"/>
            <a:r>
              <a:rPr lang="fr-FR" sz="700" dirty="0">
                <a:solidFill>
                  <a:schemeClr val="accent1"/>
                </a:solidFill>
                <a:latin typeface="Arial Narrow" panose="020B0606020202030204" pitchFamily="34" charset="0"/>
                <a:ea typeface="Arial Narrow" panose="020B0606020202030204" pitchFamily="34" charset="0"/>
              </a:rPr>
              <a:t>La date de mise à jour du</a:t>
            </a:r>
            <a:br>
              <a:rPr lang="fr-FR" sz="700" dirty="0">
                <a:solidFill>
                  <a:schemeClr val="accent1"/>
                </a:solidFill>
                <a:latin typeface="Arial Narrow" panose="020B0606020202030204" pitchFamily="34" charset="0"/>
                <a:ea typeface="Arial Narrow" panose="020B0606020202030204" pitchFamily="34" charset="0"/>
              </a:rPr>
            </a:br>
            <a:r>
              <a:rPr lang="fr-FR" sz="700" dirty="0">
                <a:solidFill>
                  <a:schemeClr val="accent1"/>
                </a:solidFill>
                <a:latin typeface="Arial Narrow" panose="020B0606020202030204" pitchFamily="34" charset="0"/>
                <a:ea typeface="Arial Narrow" panose="020B0606020202030204" pitchFamily="34" charset="0"/>
              </a:rPr>
              <a:t>marché cible producteur</a:t>
            </a:r>
          </a:p>
          <a:p>
            <a:pPr algn="r"/>
            <a:r>
              <a:rPr lang="fr-FR" sz="700" dirty="0">
                <a:solidFill>
                  <a:schemeClr val="accent1"/>
                </a:solidFill>
                <a:latin typeface="Arial Narrow" panose="020B0606020202030204" pitchFamily="34" charset="0"/>
                <a:ea typeface="Arial Narrow" panose="020B0606020202030204" pitchFamily="34" charset="0"/>
              </a:rPr>
              <a:t>Le statut du marché cible</a:t>
            </a:r>
            <a:br>
              <a:rPr lang="fr-FR" sz="700" dirty="0">
                <a:solidFill>
                  <a:schemeClr val="accent1"/>
                </a:solidFill>
                <a:latin typeface="Arial Narrow" panose="020B0606020202030204" pitchFamily="34" charset="0"/>
                <a:ea typeface="Arial Narrow" panose="020B0606020202030204" pitchFamily="34" charset="0"/>
              </a:rPr>
            </a:br>
            <a:r>
              <a:rPr lang="fr-FR" sz="700" dirty="0">
                <a:solidFill>
                  <a:schemeClr val="accent1"/>
                </a:solidFill>
                <a:latin typeface="Arial Narrow" panose="020B0606020202030204" pitchFamily="34" charset="0"/>
                <a:ea typeface="Arial Narrow" panose="020B0606020202030204" pitchFamily="34" charset="0"/>
              </a:rPr>
              <a:t>distributeur</a:t>
            </a:r>
          </a:p>
          <a:p>
            <a:pPr algn="r"/>
            <a:r>
              <a:rPr lang="fr-FR" sz="700" dirty="0">
                <a:solidFill>
                  <a:schemeClr val="accent1"/>
                </a:solidFill>
                <a:latin typeface="Arial Narrow" panose="020B0606020202030204" pitchFamily="34" charset="0"/>
                <a:ea typeface="Arial Narrow" panose="020B0606020202030204" pitchFamily="34" charset="0"/>
              </a:rPr>
              <a:t>La date de mise à jour</a:t>
            </a:r>
          </a:p>
        </p:txBody>
      </p:sp>
      <p:sp>
        <p:nvSpPr>
          <p:cNvPr id="13" name="ZoneTexte 12">
            <a:extLst>
              <a:ext uri="{FF2B5EF4-FFF2-40B4-BE49-F238E27FC236}">
                <a16:creationId xmlns:a16="http://schemas.microsoft.com/office/drawing/2014/main" xmlns="" id="{9C362FA6-9AF0-4E88-977D-FD0DDF78C356}"/>
              </a:ext>
            </a:extLst>
          </p:cNvPr>
          <p:cNvSpPr txBox="1"/>
          <p:nvPr/>
        </p:nvSpPr>
        <p:spPr>
          <a:xfrm>
            <a:off x="3269882" y="4949986"/>
            <a:ext cx="3528392" cy="200055"/>
          </a:xfrm>
          <a:prstGeom prst="rect">
            <a:avLst/>
          </a:prstGeom>
          <a:noFill/>
        </p:spPr>
        <p:txBody>
          <a:bodyPr wrap="square" rtlCol="0">
            <a:spAutoFit/>
          </a:bodyPr>
          <a:lstStyle/>
          <a:p>
            <a:r>
              <a:rPr lang="fr-FR" sz="700" dirty="0">
                <a:solidFill>
                  <a:schemeClr val="bg1">
                    <a:lumMod val="50000"/>
                  </a:schemeClr>
                </a:solidFill>
              </a:rPr>
              <a:t>A L’USAGE STRICTEMENT INTERNE DU RESEAU BPCE – A NE PAS DIFFUSER</a:t>
            </a:r>
          </a:p>
        </p:txBody>
      </p:sp>
    </p:spTree>
    <p:extLst>
      <p:ext uri="{BB962C8B-B14F-4D97-AF65-F5344CB8AC3E}">
        <p14:creationId xmlns:p14="http://schemas.microsoft.com/office/powerpoint/2010/main" val="142578863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5146045" y="187272"/>
            <a:ext cx="3939104" cy="4299417"/>
          </a:xfrm>
          <a:prstGeom prst="rect">
            <a:avLst/>
          </a:prstGeom>
        </p:spPr>
      </p:pic>
      <p:sp>
        <p:nvSpPr>
          <p:cNvPr id="36" name="Chevron 35"/>
          <p:cNvSpPr/>
          <p:nvPr/>
        </p:nvSpPr>
        <p:spPr>
          <a:xfrm>
            <a:off x="259496" y="96698"/>
            <a:ext cx="2034090" cy="358424"/>
          </a:xfrm>
          <a:prstGeom prst="chevron">
            <a:avLst>
              <a:gd name="adj" fmla="val 13335"/>
            </a:avLst>
          </a:prstGeom>
          <a:solidFill>
            <a:schemeClr val="accent1"/>
          </a:solidFill>
          <a:ln w="28575" cap="flat" cmpd="sng" algn="ctr">
            <a:solidFill>
              <a:srgbClr val="FFFFFF"/>
            </a:solid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rPr>
              <a:t>Recommandation / Simulation d’investissement</a:t>
            </a:r>
          </a:p>
        </p:txBody>
      </p:sp>
      <p:sp>
        <p:nvSpPr>
          <p:cNvPr id="37" name="Oval 118"/>
          <p:cNvSpPr/>
          <p:nvPr/>
        </p:nvSpPr>
        <p:spPr>
          <a:xfrm>
            <a:off x="158315" y="23988"/>
            <a:ext cx="202363" cy="190829"/>
          </a:xfrm>
          <a:prstGeom prst="ellipse">
            <a:avLst/>
          </a:prstGeom>
          <a:solidFill>
            <a:schemeClr val="accent1"/>
          </a:solidFill>
          <a:ln w="19050"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sym typeface="Arial"/>
              </a:rPr>
              <a:t>3</a:t>
            </a:r>
          </a:p>
        </p:txBody>
      </p:sp>
      <p:sp>
        <p:nvSpPr>
          <p:cNvPr id="2" name="Titre 1"/>
          <p:cNvSpPr>
            <a:spLocks noGrp="1"/>
          </p:cNvSpPr>
          <p:nvPr>
            <p:ph type="title"/>
          </p:nvPr>
        </p:nvSpPr>
        <p:spPr>
          <a:xfrm>
            <a:off x="1" y="447514"/>
            <a:ext cx="2195736" cy="1155851"/>
          </a:xfrm>
        </p:spPr>
        <p:txBody>
          <a:bodyPr/>
          <a:lstStyle/>
          <a:p>
            <a:r>
              <a:rPr lang="fr-FR" dirty="0"/>
              <a:t>ZOOM GOUVERNANCE PRODUIT</a:t>
            </a:r>
          </a:p>
        </p:txBody>
      </p:sp>
      <p:sp>
        <p:nvSpPr>
          <p:cNvPr id="27" name="ZoneTexte 26"/>
          <p:cNvSpPr txBox="1"/>
          <p:nvPr/>
        </p:nvSpPr>
        <p:spPr>
          <a:xfrm>
            <a:off x="2484719" y="844083"/>
            <a:ext cx="1981173" cy="307777"/>
          </a:xfrm>
          <a:prstGeom prst="rect">
            <a:avLst/>
          </a:prstGeom>
          <a:noFill/>
        </p:spPr>
        <p:txBody>
          <a:bodyPr wrap="square" rtlCol="0">
            <a:spAutoFit/>
          </a:bodyPr>
          <a:lstStyle/>
          <a:p>
            <a:pPr algn="r"/>
            <a:r>
              <a:rPr lang="fr-FR" sz="700" dirty="0">
                <a:solidFill>
                  <a:schemeClr val="accent1"/>
                </a:solidFill>
                <a:latin typeface="Arial Narrow" panose="020B0606020202030204" pitchFamily="34" charset="0"/>
                <a:ea typeface="Arial Narrow" panose="020B0606020202030204" pitchFamily="34" charset="0"/>
              </a:rPr>
              <a:t>Récupération des fichiers EMT auprès d’un fournisseur d’informations financières</a:t>
            </a:r>
          </a:p>
        </p:txBody>
      </p:sp>
      <p:sp>
        <p:nvSpPr>
          <p:cNvPr id="29" name="ZoneTexte 28"/>
          <p:cNvSpPr txBox="1"/>
          <p:nvPr/>
        </p:nvSpPr>
        <p:spPr>
          <a:xfrm>
            <a:off x="2961352" y="1779662"/>
            <a:ext cx="984059" cy="954107"/>
          </a:xfrm>
          <a:prstGeom prst="rect">
            <a:avLst/>
          </a:prstGeom>
          <a:noFill/>
        </p:spPr>
        <p:txBody>
          <a:bodyPr wrap="square" rtlCol="0">
            <a:spAutoFit/>
          </a:bodyPr>
          <a:lstStyle/>
          <a:p>
            <a:pPr algn="r"/>
            <a:r>
              <a:rPr lang="fr-FR" sz="700" dirty="0">
                <a:solidFill>
                  <a:schemeClr val="accent1"/>
                </a:solidFill>
                <a:latin typeface="Arial Narrow" panose="020B0606020202030204" pitchFamily="34" charset="0"/>
                <a:ea typeface="Arial Narrow" panose="020B0606020202030204" pitchFamily="34" charset="0"/>
              </a:rPr>
              <a:t>Possibilité de consulter et personnaliser le marché distributeur</a:t>
            </a:r>
          </a:p>
          <a:p>
            <a:pPr algn="r"/>
            <a:endParaRPr lang="fr-FR" sz="700" dirty="0">
              <a:solidFill>
                <a:schemeClr val="accent1"/>
              </a:solidFill>
              <a:latin typeface="Arial Narrow" panose="020B0606020202030204" pitchFamily="34" charset="0"/>
              <a:ea typeface="Arial Narrow" panose="020B0606020202030204" pitchFamily="34" charset="0"/>
            </a:endParaRPr>
          </a:p>
          <a:p>
            <a:pPr algn="r"/>
            <a:r>
              <a:rPr lang="fr-FR" sz="700" dirty="0">
                <a:solidFill>
                  <a:schemeClr val="accent1"/>
                </a:solidFill>
                <a:latin typeface="Arial Narrow" panose="020B0606020202030204" pitchFamily="34" charset="0"/>
                <a:ea typeface="Arial Narrow" panose="020B0606020202030204" pitchFamily="34" charset="0"/>
              </a:rPr>
              <a:t>Par défaut le marché distributeur est équivalent au marché producteur</a:t>
            </a:r>
          </a:p>
        </p:txBody>
      </p:sp>
      <p:cxnSp>
        <p:nvCxnSpPr>
          <p:cNvPr id="28" name="Connecteur droit avec flèche 27"/>
          <p:cNvCxnSpPr/>
          <p:nvPr/>
        </p:nvCxnSpPr>
        <p:spPr>
          <a:xfrm flipV="1">
            <a:off x="3972581" y="555526"/>
            <a:ext cx="3767771" cy="1440160"/>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4" name="Espace réservé du contenu 3"/>
          <p:cNvSpPr>
            <a:spLocks noGrp="1"/>
          </p:cNvSpPr>
          <p:nvPr>
            <p:ph idx="1"/>
          </p:nvPr>
        </p:nvSpPr>
        <p:spPr>
          <a:xfrm>
            <a:off x="2627784" y="411511"/>
            <a:ext cx="6336704" cy="740756"/>
          </a:xfrm>
        </p:spPr>
        <p:txBody>
          <a:bodyPr/>
          <a:lstStyle/>
          <a:p>
            <a:r>
              <a:rPr lang="fr-FR" dirty="0"/>
              <a:t>Paramétrage</a:t>
            </a:r>
          </a:p>
        </p:txBody>
      </p:sp>
      <p:sp>
        <p:nvSpPr>
          <p:cNvPr id="15" name="Espace réservé du contenu 1"/>
          <p:cNvSpPr txBox="1">
            <a:spLocks/>
          </p:cNvSpPr>
          <p:nvPr/>
        </p:nvSpPr>
        <p:spPr>
          <a:xfrm>
            <a:off x="636103" y="1250302"/>
            <a:ext cx="2392499" cy="3271298"/>
          </a:xfrm>
          <a:prstGeom prst="rect">
            <a:avLst/>
          </a:prstGeom>
        </p:spPr>
        <p:txBody>
          <a:bodyPr vert="horz" lIns="91440" tIns="45720" rIns="91440" bIns="45720" rtlCol="0">
            <a:normAutofit/>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chemeClr val="accent6"/>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chemeClr val="accent4"/>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endParaRPr lang="fr-FR" dirty="0"/>
          </a:p>
        </p:txBody>
      </p:sp>
      <p:sp>
        <p:nvSpPr>
          <p:cNvPr id="11" name="ZoneTexte 10">
            <a:extLst>
              <a:ext uri="{FF2B5EF4-FFF2-40B4-BE49-F238E27FC236}">
                <a16:creationId xmlns:a16="http://schemas.microsoft.com/office/drawing/2014/main" xmlns="" id="{5955FE2A-A5C3-4D0D-9DBB-480E21A1D659}"/>
              </a:ext>
            </a:extLst>
          </p:cNvPr>
          <p:cNvSpPr txBox="1"/>
          <p:nvPr/>
        </p:nvSpPr>
        <p:spPr>
          <a:xfrm>
            <a:off x="3269882" y="4949986"/>
            <a:ext cx="3528392" cy="200055"/>
          </a:xfrm>
          <a:prstGeom prst="rect">
            <a:avLst/>
          </a:prstGeom>
          <a:noFill/>
        </p:spPr>
        <p:txBody>
          <a:bodyPr wrap="square" rtlCol="0">
            <a:spAutoFit/>
          </a:bodyPr>
          <a:lstStyle/>
          <a:p>
            <a:r>
              <a:rPr lang="fr-FR" sz="700" dirty="0">
                <a:solidFill>
                  <a:schemeClr val="bg1">
                    <a:lumMod val="50000"/>
                  </a:schemeClr>
                </a:solidFill>
              </a:rPr>
              <a:t>A L’USAGE STRICTEMENT INTERNE DU RESEAU BPCE – A NE PAS DIFFUSER</a:t>
            </a:r>
          </a:p>
        </p:txBody>
      </p:sp>
    </p:spTree>
    <p:extLst>
      <p:ext uri="{BB962C8B-B14F-4D97-AF65-F5344CB8AC3E}">
        <p14:creationId xmlns:p14="http://schemas.microsoft.com/office/powerpoint/2010/main" val="159510994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Chevron 35"/>
          <p:cNvSpPr/>
          <p:nvPr/>
        </p:nvSpPr>
        <p:spPr>
          <a:xfrm>
            <a:off x="259496" y="96698"/>
            <a:ext cx="2034090" cy="358424"/>
          </a:xfrm>
          <a:prstGeom prst="chevron">
            <a:avLst>
              <a:gd name="adj" fmla="val 13335"/>
            </a:avLst>
          </a:prstGeom>
          <a:solidFill>
            <a:schemeClr val="accent1"/>
          </a:solidFill>
          <a:ln w="28575" cap="flat" cmpd="sng" algn="ctr">
            <a:solidFill>
              <a:srgbClr val="FFFFFF"/>
            </a:solid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rPr>
              <a:t>Recommandation / Simulation d’investissement</a:t>
            </a:r>
          </a:p>
        </p:txBody>
      </p:sp>
      <p:sp>
        <p:nvSpPr>
          <p:cNvPr id="37" name="Oval 118"/>
          <p:cNvSpPr/>
          <p:nvPr/>
        </p:nvSpPr>
        <p:spPr>
          <a:xfrm>
            <a:off x="158315" y="23988"/>
            <a:ext cx="202363" cy="190829"/>
          </a:xfrm>
          <a:prstGeom prst="ellipse">
            <a:avLst/>
          </a:prstGeom>
          <a:solidFill>
            <a:schemeClr val="accent1"/>
          </a:solidFill>
          <a:ln w="19050"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sym typeface="Arial"/>
              </a:rPr>
              <a:t>3</a:t>
            </a:r>
          </a:p>
        </p:txBody>
      </p:sp>
      <p:sp>
        <p:nvSpPr>
          <p:cNvPr id="2" name="Titre 1"/>
          <p:cNvSpPr>
            <a:spLocks noGrp="1"/>
          </p:cNvSpPr>
          <p:nvPr>
            <p:ph type="title"/>
          </p:nvPr>
        </p:nvSpPr>
        <p:spPr>
          <a:xfrm>
            <a:off x="1" y="447514"/>
            <a:ext cx="2195736" cy="1155851"/>
          </a:xfrm>
        </p:spPr>
        <p:txBody>
          <a:bodyPr/>
          <a:lstStyle/>
          <a:p>
            <a:r>
              <a:rPr lang="fr-FR" dirty="0"/>
              <a:t>ZOOM GOUVERNANCE PRODUIT</a:t>
            </a:r>
          </a:p>
        </p:txBody>
      </p:sp>
      <p:sp>
        <p:nvSpPr>
          <p:cNvPr id="29" name="ZoneTexte 28"/>
          <p:cNvSpPr txBox="1"/>
          <p:nvPr/>
        </p:nvSpPr>
        <p:spPr>
          <a:xfrm>
            <a:off x="3483683" y="1504780"/>
            <a:ext cx="984059" cy="307777"/>
          </a:xfrm>
          <a:prstGeom prst="rect">
            <a:avLst/>
          </a:prstGeom>
          <a:noFill/>
        </p:spPr>
        <p:txBody>
          <a:bodyPr wrap="square" rtlCol="0">
            <a:spAutoFit/>
          </a:bodyPr>
          <a:lstStyle/>
          <a:p>
            <a:pPr algn="r"/>
            <a:r>
              <a:rPr lang="fr-FR" sz="700" dirty="0">
                <a:solidFill>
                  <a:schemeClr val="accent1"/>
                </a:solidFill>
                <a:latin typeface="Arial Narrow" panose="020B0606020202030204" pitchFamily="34" charset="0"/>
                <a:ea typeface="Arial Narrow" panose="020B0606020202030204" pitchFamily="34" charset="0"/>
              </a:rPr>
              <a:t>Réalisation de contrôles dans les projets</a:t>
            </a:r>
          </a:p>
        </p:txBody>
      </p:sp>
      <p:sp>
        <p:nvSpPr>
          <p:cNvPr id="4" name="Espace réservé du contenu 3"/>
          <p:cNvSpPr>
            <a:spLocks noGrp="1"/>
          </p:cNvSpPr>
          <p:nvPr>
            <p:ph idx="1"/>
          </p:nvPr>
        </p:nvSpPr>
        <p:spPr>
          <a:xfrm>
            <a:off x="2627784" y="411511"/>
            <a:ext cx="6336704" cy="740756"/>
          </a:xfrm>
        </p:spPr>
        <p:txBody>
          <a:bodyPr/>
          <a:lstStyle/>
          <a:p>
            <a:r>
              <a:rPr lang="fr-FR" dirty="0"/>
              <a:t>Exploitation</a:t>
            </a:r>
          </a:p>
        </p:txBody>
      </p:sp>
      <p:sp>
        <p:nvSpPr>
          <p:cNvPr id="15" name="Espace réservé du contenu 1"/>
          <p:cNvSpPr txBox="1">
            <a:spLocks/>
          </p:cNvSpPr>
          <p:nvPr/>
        </p:nvSpPr>
        <p:spPr>
          <a:xfrm>
            <a:off x="636103" y="1250302"/>
            <a:ext cx="2392499" cy="3271298"/>
          </a:xfrm>
          <a:prstGeom prst="rect">
            <a:avLst/>
          </a:prstGeom>
        </p:spPr>
        <p:txBody>
          <a:bodyPr vert="horz" lIns="91440" tIns="45720" rIns="91440" bIns="45720" rtlCol="0">
            <a:normAutofit/>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chemeClr val="accent6"/>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chemeClr val="accent4"/>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endParaRPr lang="fr-FR" dirty="0"/>
          </a:p>
        </p:txBody>
      </p:sp>
      <p:pic>
        <p:nvPicPr>
          <p:cNvPr id="12" name="Espace réservé du contenu 7"/>
          <p:cNvPicPr>
            <a:picLocks noChangeAspect="1"/>
          </p:cNvPicPr>
          <p:nvPr/>
        </p:nvPicPr>
        <p:blipFill rotWithShape="1">
          <a:blip r:embed="rId2">
            <a:extLst>
              <a:ext uri="{28A0092B-C50C-407E-A947-70E740481C1C}">
                <a14:useLocalDpi xmlns:a14="http://schemas.microsoft.com/office/drawing/2010/main" val="0"/>
              </a:ext>
            </a:extLst>
          </a:blip>
          <a:srcRect b="39909"/>
          <a:stretch/>
        </p:blipFill>
        <p:spPr>
          <a:xfrm>
            <a:off x="4932040" y="339502"/>
            <a:ext cx="3960440" cy="2065552"/>
          </a:xfrm>
          <a:prstGeom prst="rect">
            <a:avLst/>
          </a:prstGeom>
          <a:ln>
            <a:noFill/>
          </a:ln>
          <a:effectLst>
            <a:outerShdw blurRad="292100" dist="139700" dir="2700000" algn="tl" rotWithShape="0">
              <a:srgbClr val="333333">
                <a:alpha val="65000"/>
              </a:srgbClr>
            </a:outerShdw>
          </a:effectLst>
        </p:spPr>
      </p:pic>
      <p:sp>
        <p:nvSpPr>
          <p:cNvPr id="14" name="Ellipse 13"/>
          <p:cNvSpPr/>
          <p:nvPr/>
        </p:nvSpPr>
        <p:spPr>
          <a:xfrm>
            <a:off x="6227483" y="1504780"/>
            <a:ext cx="1224136" cy="1017778"/>
          </a:xfrm>
          <a:prstGeom prst="ellipse">
            <a:avLst/>
          </a:prstGeom>
          <a:noFill/>
          <a:ln w="28575">
            <a:solidFill>
              <a:schemeClr val="accent1"/>
            </a:solidFill>
            <a:headEnd/>
            <a:tailEnd/>
          </a:ln>
        </p:spPr>
        <p:style>
          <a:lnRef idx="2">
            <a:schemeClr val="accent1"/>
          </a:lnRef>
          <a:fillRef idx="1">
            <a:schemeClr val="lt1"/>
          </a:fillRef>
          <a:effectRef idx="0">
            <a:schemeClr val="accent1"/>
          </a:effectRef>
          <a:fontRef idx="minor">
            <a:schemeClr val="dk1"/>
          </a:fontRef>
        </p:style>
        <p:txBody>
          <a:bodyPr wrap="square" rtlCol="0" anchor="ctr">
            <a:normAutofit/>
          </a:bodyPr>
          <a:lstStyle/>
          <a:p>
            <a:pPr algn="ctr"/>
            <a:endParaRPr lang="fr-FR" sz="1200" dirty="0">
              <a:solidFill>
                <a:prstClr val="white"/>
              </a:solidFill>
            </a:endParaRPr>
          </a:p>
        </p:txBody>
      </p:sp>
      <p:cxnSp>
        <p:nvCxnSpPr>
          <p:cNvPr id="28" name="Connecteur droit avec flèche 27"/>
          <p:cNvCxnSpPr/>
          <p:nvPr/>
        </p:nvCxnSpPr>
        <p:spPr>
          <a:xfrm>
            <a:off x="4568080" y="1652478"/>
            <a:ext cx="1659403" cy="6190"/>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pic>
        <p:nvPicPr>
          <p:cNvPr id="17" name="Image 16"/>
          <p:cNvPicPr/>
          <p:nvPr/>
        </p:nvPicPr>
        <p:blipFill>
          <a:blip r:embed="rId3">
            <a:extLst>
              <a:ext uri="{28A0092B-C50C-407E-A947-70E740481C1C}">
                <a14:useLocalDpi xmlns:a14="http://schemas.microsoft.com/office/drawing/2010/main" val="0"/>
              </a:ext>
            </a:extLst>
          </a:blip>
          <a:stretch>
            <a:fillRect/>
          </a:stretch>
        </p:blipFill>
        <p:spPr>
          <a:xfrm>
            <a:off x="5076056" y="2559395"/>
            <a:ext cx="3816424" cy="2232248"/>
          </a:xfrm>
          <a:prstGeom prst="rect">
            <a:avLst/>
          </a:prstGeom>
          <a:ln>
            <a:noFill/>
          </a:ln>
          <a:effectLst>
            <a:outerShdw blurRad="292100" dist="139700" dir="2700000" algn="tl" rotWithShape="0">
              <a:srgbClr val="333333">
                <a:alpha val="65000"/>
              </a:srgbClr>
            </a:outerShdw>
          </a:effectLst>
        </p:spPr>
      </p:pic>
      <p:cxnSp>
        <p:nvCxnSpPr>
          <p:cNvPr id="18" name="Connecteur droit avec flèche 17"/>
          <p:cNvCxnSpPr/>
          <p:nvPr/>
        </p:nvCxnSpPr>
        <p:spPr>
          <a:xfrm>
            <a:off x="4246354" y="2757567"/>
            <a:ext cx="1659403" cy="6190"/>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3202145" y="2611935"/>
            <a:ext cx="984059" cy="415498"/>
          </a:xfrm>
          <a:prstGeom prst="rect">
            <a:avLst/>
          </a:prstGeom>
          <a:noFill/>
        </p:spPr>
        <p:txBody>
          <a:bodyPr wrap="square" rtlCol="0">
            <a:spAutoFit/>
          </a:bodyPr>
          <a:lstStyle/>
          <a:p>
            <a:pPr algn="r"/>
            <a:r>
              <a:rPr lang="fr-FR" sz="700" dirty="0">
                <a:solidFill>
                  <a:schemeClr val="accent1"/>
                </a:solidFill>
                <a:latin typeface="Arial Narrow" panose="020B0606020202030204" pitchFamily="34" charset="0"/>
                <a:ea typeface="Arial Narrow" panose="020B0606020202030204" pitchFamily="34" charset="0"/>
              </a:rPr>
              <a:t>Saisie de la justification de la vente hors marché cible.</a:t>
            </a:r>
          </a:p>
        </p:txBody>
      </p:sp>
      <p:sp>
        <p:nvSpPr>
          <p:cNvPr id="16" name="ZoneTexte 15">
            <a:extLst>
              <a:ext uri="{FF2B5EF4-FFF2-40B4-BE49-F238E27FC236}">
                <a16:creationId xmlns:a16="http://schemas.microsoft.com/office/drawing/2014/main" xmlns="" id="{F1443DA9-D817-47FC-916D-AA774D8984F5}"/>
              </a:ext>
            </a:extLst>
          </p:cNvPr>
          <p:cNvSpPr txBox="1"/>
          <p:nvPr/>
        </p:nvSpPr>
        <p:spPr>
          <a:xfrm>
            <a:off x="3269882" y="4949986"/>
            <a:ext cx="3528392" cy="200055"/>
          </a:xfrm>
          <a:prstGeom prst="rect">
            <a:avLst/>
          </a:prstGeom>
          <a:noFill/>
        </p:spPr>
        <p:txBody>
          <a:bodyPr wrap="square" rtlCol="0">
            <a:spAutoFit/>
          </a:bodyPr>
          <a:lstStyle/>
          <a:p>
            <a:r>
              <a:rPr lang="fr-FR" sz="700" dirty="0">
                <a:solidFill>
                  <a:schemeClr val="bg1">
                    <a:lumMod val="50000"/>
                  </a:schemeClr>
                </a:solidFill>
              </a:rPr>
              <a:t>A L’USAGE STRICTEMENT INTERNE DU RESEAU BPCE – A NE PAS DIFFUSER</a:t>
            </a:r>
          </a:p>
        </p:txBody>
      </p:sp>
    </p:spTree>
    <p:extLst>
      <p:ext uri="{BB962C8B-B14F-4D97-AF65-F5344CB8AC3E}">
        <p14:creationId xmlns:p14="http://schemas.microsoft.com/office/powerpoint/2010/main" val="39486245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Chevron 35"/>
          <p:cNvSpPr/>
          <p:nvPr/>
        </p:nvSpPr>
        <p:spPr>
          <a:xfrm>
            <a:off x="259496" y="96698"/>
            <a:ext cx="2034090" cy="358424"/>
          </a:xfrm>
          <a:prstGeom prst="chevron">
            <a:avLst>
              <a:gd name="adj" fmla="val 13335"/>
            </a:avLst>
          </a:prstGeom>
          <a:solidFill>
            <a:schemeClr val="accent1"/>
          </a:solidFill>
          <a:ln w="28575" cap="flat" cmpd="sng" algn="ctr">
            <a:solidFill>
              <a:srgbClr val="FFFFFF"/>
            </a:solid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rPr>
              <a:t>Recommandation / Simulation d’investissement</a:t>
            </a:r>
          </a:p>
        </p:txBody>
      </p:sp>
      <p:sp>
        <p:nvSpPr>
          <p:cNvPr id="37" name="Oval 118"/>
          <p:cNvSpPr/>
          <p:nvPr/>
        </p:nvSpPr>
        <p:spPr>
          <a:xfrm>
            <a:off x="158315" y="23988"/>
            <a:ext cx="202363" cy="190829"/>
          </a:xfrm>
          <a:prstGeom prst="ellipse">
            <a:avLst/>
          </a:prstGeom>
          <a:solidFill>
            <a:schemeClr val="accent1"/>
          </a:solidFill>
          <a:ln w="19050"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sym typeface="Arial"/>
              </a:rPr>
              <a:t>3</a:t>
            </a:r>
          </a:p>
        </p:txBody>
      </p:sp>
      <p:sp>
        <p:nvSpPr>
          <p:cNvPr id="2" name="Titre 1"/>
          <p:cNvSpPr>
            <a:spLocks noGrp="1"/>
          </p:cNvSpPr>
          <p:nvPr>
            <p:ph type="title"/>
          </p:nvPr>
        </p:nvSpPr>
        <p:spPr>
          <a:xfrm>
            <a:off x="1" y="447514"/>
            <a:ext cx="2195736" cy="1155851"/>
          </a:xfrm>
        </p:spPr>
        <p:txBody>
          <a:bodyPr/>
          <a:lstStyle/>
          <a:p>
            <a:r>
              <a:rPr lang="fr-FR" dirty="0"/>
              <a:t>ZOOM TRANSPARISATION DES FRAIS</a:t>
            </a:r>
          </a:p>
        </p:txBody>
      </p:sp>
      <p:sp>
        <p:nvSpPr>
          <p:cNvPr id="4" name="Espace réservé du contenu 3"/>
          <p:cNvSpPr>
            <a:spLocks noGrp="1"/>
          </p:cNvSpPr>
          <p:nvPr>
            <p:ph idx="1"/>
          </p:nvPr>
        </p:nvSpPr>
        <p:spPr>
          <a:xfrm>
            <a:off x="2627784" y="411510"/>
            <a:ext cx="6336704" cy="3384375"/>
          </a:xfrm>
        </p:spPr>
        <p:txBody>
          <a:bodyPr>
            <a:normAutofit/>
          </a:bodyPr>
          <a:lstStyle/>
          <a:p>
            <a:r>
              <a:rPr lang="fr-FR" sz="1400" dirty="0"/>
              <a:t>Selon les contraintes MIF 2, permettre un affichage selon 3 modes : </a:t>
            </a:r>
          </a:p>
          <a:p>
            <a:pPr lvl="1"/>
            <a:r>
              <a:rPr lang="fr-FR" sz="1400" dirty="0"/>
              <a:t>Affichage global des frais</a:t>
            </a:r>
          </a:p>
          <a:p>
            <a:pPr lvl="1"/>
            <a:r>
              <a:rPr lang="fr-FR" sz="1400" dirty="0"/>
              <a:t>Affichage détaillé à la demande du client</a:t>
            </a:r>
          </a:p>
          <a:p>
            <a:pPr lvl="1"/>
            <a:r>
              <a:rPr lang="fr-FR" sz="1400" dirty="0"/>
              <a:t>Une illustration présentant l’effet cumulatif de ces frais sur le rendement</a:t>
            </a:r>
          </a:p>
          <a:p>
            <a:endParaRPr lang="fr-FR" sz="1400" dirty="0"/>
          </a:p>
          <a:p>
            <a:r>
              <a:rPr lang="fr-FR" sz="1400" dirty="0"/>
              <a:t>Affichage de tous types de frais : </a:t>
            </a:r>
          </a:p>
          <a:p>
            <a:pPr lvl="1"/>
            <a:r>
              <a:rPr lang="fr-FR" sz="1400" dirty="0"/>
              <a:t>Prise en compte des frais liés au service et frais liés aux instruments financiers</a:t>
            </a:r>
          </a:p>
          <a:p>
            <a:pPr lvl="1"/>
            <a:r>
              <a:rPr lang="fr-FR" sz="1400" dirty="0"/>
              <a:t>Prise en compte des frais uniques, récurrents et liés aux transactions</a:t>
            </a:r>
          </a:p>
        </p:txBody>
      </p:sp>
      <p:sp>
        <p:nvSpPr>
          <p:cNvPr id="15" name="Espace réservé du contenu 1"/>
          <p:cNvSpPr txBox="1">
            <a:spLocks/>
          </p:cNvSpPr>
          <p:nvPr/>
        </p:nvSpPr>
        <p:spPr>
          <a:xfrm>
            <a:off x="636103" y="1250302"/>
            <a:ext cx="2392499" cy="3271298"/>
          </a:xfrm>
          <a:prstGeom prst="rect">
            <a:avLst/>
          </a:prstGeom>
        </p:spPr>
        <p:txBody>
          <a:bodyPr vert="horz" lIns="91440" tIns="45720" rIns="91440" bIns="45720" rtlCol="0">
            <a:normAutofit/>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chemeClr val="accent6"/>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chemeClr val="accent4"/>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endParaRPr lang="fr-FR" dirty="0"/>
          </a:p>
        </p:txBody>
      </p:sp>
      <p:sp>
        <p:nvSpPr>
          <p:cNvPr id="7" name="ZoneTexte 6">
            <a:extLst>
              <a:ext uri="{FF2B5EF4-FFF2-40B4-BE49-F238E27FC236}">
                <a16:creationId xmlns:a16="http://schemas.microsoft.com/office/drawing/2014/main" xmlns="" id="{393026FD-F8CC-4DFC-B1FE-A1FFCBD2689F}"/>
              </a:ext>
            </a:extLst>
          </p:cNvPr>
          <p:cNvSpPr txBox="1"/>
          <p:nvPr/>
        </p:nvSpPr>
        <p:spPr>
          <a:xfrm>
            <a:off x="3269882" y="4949986"/>
            <a:ext cx="3528392" cy="200055"/>
          </a:xfrm>
          <a:prstGeom prst="rect">
            <a:avLst/>
          </a:prstGeom>
          <a:noFill/>
        </p:spPr>
        <p:txBody>
          <a:bodyPr wrap="square" rtlCol="0">
            <a:spAutoFit/>
          </a:bodyPr>
          <a:lstStyle/>
          <a:p>
            <a:r>
              <a:rPr lang="fr-FR" sz="700" dirty="0">
                <a:solidFill>
                  <a:schemeClr val="bg1">
                    <a:lumMod val="50000"/>
                  </a:schemeClr>
                </a:solidFill>
              </a:rPr>
              <a:t>A L’USAGE STRICTEMENT INTERNE DU RESEAU BPCE – A NE PAS DIFFUSER</a:t>
            </a:r>
          </a:p>
        </p:txBody>
      </p:sp>
    </p:spTree>
    <p:extLst>
      <p:ext uri="{BB962C8B-B14F-4D97-AF65-F5344CB8AC3E}">
        <p14:creationId xmlns:p14="http://schemas.microsoft.com/office/powerpoint/2010/main" val="121401491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Chevron 35"/>
          <p:cNvSpPr/>
          <p:nvPr/>
        </p:nvSpPr>
        <p:spPr>
          <a:xfrm>
            <a:off x="259496" y="96698"/>
            <a:ext cx="2034090" cy="358424"/>
          </a:xfrm>
          <a:prstGeom prst="chevron">
            <a:avLst>
              <a:gd name="adj" fmla="val 13335"/>
            </a:avLst>
          </a:prstGeom>
          <a:solidFill>
            <a:schemeClr val="accent1"/>
          </a:solidFill>
          <a:ln w="28575" cap="flat" cmpd="sng" algn="ctr">
            <a:solidFill>
              <a:srgbClr val="FFFFFF"/>
            </a:solid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rPr>
              <a:t>Recommandation / Simulation d’investissement</a:t>
            </a:r>
          </a:p>
        </p:txBody>
      </p:sp>
      <p:sp>
        <p:nvSpPr>
          <p:cNvPr id="37" name="Oval 118"/>
          <p:cNvSpPr/>
          <p:nvPr/>
        </p:nvSpPr>
        <p:spPr>
          <a:xfrm>
            <a:off x="158315" y="23988"/>
            <a:ext cx="202363" cy="190829"/>
          </a:xfrm>
          <a:prstGeom prst="ellipse">
            <a:avLst/>
          </a:prstGeom>
          <a:solidFill>
            <a:schemeClr val="accent1"/>
          </a:solidFill>
          <a:ln w="19050"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sym typeface="Arial"/>
              </a:rPr>
              <a:t>3</a:t>
            </a:r>
          </a:p>
        </p:txBody>
      </p:sp>
      <p:sp>
        <p:nvSpPr>
          <p:cNvPr id="2" name="Titre 1"/>
          <p:cNvSpPr>
            <a:spLocks noGrp="1"/>
          </p:cNvSpPr>
          <p:nvPr>
            <p:ph type="title"/>
          </p:nvPr>
        </p:nvSpPr>
        <p:spPr>
          <a:xfrm>
            <a:off x="1" y="447514"/>
            <a:ext cx="2195736" cy="1155851"/>
          </a:xfrm>
        </p:spPr>
        <p:txBody>
          <a:bodyPr/>
          <a:lstStyle/>
          <a:p>
            <a:r>
              <a:rPr lang="fr-FR" dirty="0"/>
              <a:t>ZOOM TRANSPARISATION DES FRAIS</a:t>
            </a:r>
          </a:p>
        </p:txBody>
      </p:sp>
      <p:sp>
        <p:nvSpPr>
          <p:cNvPr id="4" name="Espace réservé du contenu 3"/>
          <p:cNvSpPr>
            <a:spLocks noGrp="1"/>
          </p:cNvSpPr>
          <p:nvPr>
            <p:ph idx="1"/>
          </p:nvPr>
        </p:nvSpPr>
        <p:spPr>
          <a:xfrm>
            <a:off x="2627784" y="411510"/>
            <a:ext cx="6336704" cy="3384375"/>
          </a:xfrm>
        </p:spPr>
        <p:txBody>
          <a:bodyPr>
            <a:normAutofit/>
          </a:bodyPr>
          <a:lstStyle/>
          <a:p>
            <a:r>
              <a:rPr lang="fr-FR" dirty="0"/>
              <a:t>Paramétrage</a:t>
            </a:r>
          </a:p>
        </p:txBody>
      </p:sp>
      <p:sp>
        <p:nvSpPr>
          <p:cNvPr id="15" name="Espace réservé du contenu 1"/>
          <p:cNvSpPr txBox="1">
            <a:spLocks/>
          </p:cNvSpPr>
          <p:nvPr/>
        </p:nvSpPr>
        <p:spPr>
          <a:xfrm>
            <a:off x="636103" y="1250302"/>
            <a:ext cx="2392499" cy="3271298"/>
          </a:xfrm>
          <a:prstGeom prst="rect">
            <a:avLst/>
          </a:prstGeom>
        </p:spPr>
        <p:txBody>
          <a:bodyPr vert="horz" lIns="91440" tIns="45720" rIns="91440" bIns="45720" rtlCol="0">
            <a:normAutofit/>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chemeClr val="accent6"/>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chemeClr val="accent4"/>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endParaRPr lang="fr-FR" dirty="0"/>
          </a:p>
        </p:txBody>
      </p:sp>
      <p:pic>
        <p:nvPicPr>
          <p:cNvPr id="7" name="Image 6"/>
          <p:cNvPicPr/>
          <p:nvPr/>
        </p:nvPicPr>
        <p:blipFill rotWithShape="1">
          <a:blip r:embed="rId2">
            <a:extLst>
              <a:ext uri="{28A0092B-C50C-407E-A947-70E740481C1C}">
                <a14:useLocalDpi xmlns:a14="http://schemas.microsoft.com/office/drawing/2010/main" val="0"/>
              </a:ext>
            </a:extLst>
          </a:blip>
          <a:srcRect t="19801"/>
          <a:stretch/>
        </p:blipFill>
        <p:spPr bwMode="auto">
          <a:xfrm>
            <a:off x="5260408" y="627534"/>
            <a:ext cx="3577005" cy="2525914"/>
          </a:xfrm>
          <a:prstGeom prst="rect">
            <a:avLst/>
          </a:prstGeom>
          <a:ln>
            <a:noFill/>
          </a:ln>
          <a:extLst>
            <a:ext uri="{53640926-AAD7-44D8-BBD7-CCE9431645EC}">
              <a14:shadowObscured xmlns:a14="http://schemas.microsoft.com/office/drawing/2010/main"/>
            </a:ext>
          </a:extLst>
        </p:spPr>
      </p:pic>
      <p:sp>
        <p:nvSpPr>
          <p:cNvPr id="9" name="ZoneTexte 8"/>
          <p:cNvSpPr txBox="1"/>
          <p:nvPr/>
        </p:nvSpPr>
        <p:spPr>
          <a:xfrm>
            <a:off x="2815145" y="1400776"/>
            <a:ext cx="1468823" cy="415498"/>
          </a:xfrm>
          <a:prstGeom prst="rect">
            <a:avLst/>
          </a:prstGeom>
          <a:noFill/>
        </p:spPr>
        <p:txBody>
          <a:bodyPr wrap="square" rtlCol="0">
            <a:spAutoFit/>
          </a:bodyPr>
          <a:lstStyle/>
          <a:p>
            <a:pPr algn="r"/>
            <a:r>
              <a:rPr lang="fr-FR" sz="700" dirty="0">
                <a:solidFill>
                  <a:schemeClr val="accent1"/>
                </a:solidFill>
                <a:latin typeface="Arial Narrow" panose="020B0606020202030204" pitchFamily="34" charset="0"/>
                <a:ea typeface="Arial Narrow" panose="020B0606020202030204" pitchFamily="34" charset="0"/>
              </a:rPr>
              <a:t>Les frais liés au service sont à paramétrer manuellement</a:t>
            </a:r>
          </a:p>
          <a:p>
            <a:pPr algn="r"/>
            <a:endParaRPr lang="fr-FR" sz="700" dirty="0">
              <a:solidFill>
                <a:schemeClr val="accent1"/>
              </a:solidFill>
              <a:latin typeface="Arial Narrow" panose="020B0606020202030204" pitchFamily="34" charset="0"/>
              <a:ea typeface="Arial Narrow" panose="020B0606020202030204" pitchFamily="34" charset="0"/>
            </a:endParaRPr>
          </a:p>
        </p:txBody>
      </p:sp>
      <p:pic>
        <p:nvPicPr>
          <p:cNvPr id="10" name="Imag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6016" y="1980117"/>
            <a:ext cx="3147267" cy="2751873"/>
          </a:xfrm>
          <a:prstGeom prst="rect">
            <a:avLst/>
          </a:prstGeom>
          <a:ln>
            <a:noFill/>
          </a:ln>
          <a:effectLst>
            <a:outerShdw blurRad="292100" dist="139700" dir="2700000" algn="tl" rotWithShape="0">
              <a:srgbClr val="333333">
                <a:alpha val="65000"/>
              </a:srgbClr>
            </a:outerShdw>
          </a:effectLst>
        </p:spPr>
      </p:pic>
      <p:cxnSp>
        <p:nvCxnSpPr>
          <p:cNvPr id="6" name="Connecteur droit avec flèche 5"/>
          <p:cNvCxnSpPr/>
          <p:nvPr/>
        </p:nvCxnSpPr>
        <p:spPr>
          <a:xfrm flipH="1">
            <a:off x="7812360" y="1890491"/>
            <a:ext cx="864096" cy="3932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xmlns="" id="{7EFA0616-3004-45F5-B7FB-4DA2B3D80C93}"/>
              </a:ext>
            </a:extLst>
          </p:cNvPr>
          <p:cNvSpPr txBox="1"/>
          <p:nvPr/>
        </p:nvSpPr>
        <p:spPr>
          <a:xfrm>
            <a:off x="3269882" y="4949986"/>
            <a:ext cx="3528392" cy="200055"/>
          </a:xfrm>
          <a:prstGeom prst="rect">
            <a:avLst/>
          </a:prstGeom>
          <a:noFill/>
        </p:spPr>
        <p:txBody>
          <a:bodyPr wrap="square" rtlCol="0">
            <a:spAutoFit/>
          </a:bodyPr>
          <a:lstStyle/>
          <a:p>
            <a:r>
              <a:rPr lang="fr-FR" sz="700" dirty="0">
                <a:solidFill>
                  <a:schemeClr val="bg1">
                    <a:lumMod val="50000"/>
                  </a:schemeClr>
                </a:solidFill>
              </a:rPr>
              <a:t>A L’USAGE STRICTEMENT INTERNE DU RESEAU BPCE – A NE PAS DIFFUSER</a:t>
            </a:r>
          </a:p>
        </p:txBody>
      </p:sp>
      <p:sp>
        <p:nvSpPr>
          <p:cNvPr id="12" name="ZoneTexte 11"/>
          <p:cNvSpPr txBox="1"/>
          <p:nvPr/>
        </p:nvSpPr>
        <p:spPr>
          <a:xfrm>
            <a:off x="467544" y="1905094"/>
            <a:ext cx="1944216" cy="1015663"/>
          </a:xfrm>
          <a:prstGeom prst="rect">
            <a:avLst/>
          </a:prstGeom>
          <a:noFill/>
        </p:spPr>
        <p:txBody>
          <a:bodyPr wrap="square" rtlCol="0">
            <a:spAutoFit/>
          </a:bodyPr>
          <a:lstStyle/>
          <a:p>
            <a:pPr algn="r"/>
            <a:r>
              <a:rPr lang="fr-FR" sz="1000" b="1" dirty="0" smtClean="0">
                <a:solidFill>
                  <a:schemeClr val="accent1"/>
                </a:solidFill>
                <a:latin typeface="Arial Narrow" panose="020B0606020202030204" pitchFamily="34" charset="0"/>
                <a:ea typeface="Arial Narrow" panose="020B0606020202030204" pitchFamily="34" charset="0"/>
              </a:rPr>
              <a:t>La saisie et la maintenance de ces frais relève de la responsabilité de chaque établissement sous un mode de gouvernance à déterminer par établissement</a:t>
            </a:r>
          </a:p>
          <a:p>
            <a:pPr algn="r"/>
            <a:r>
              <a:rPr lang="fr-FR" sz="1000" b="1" dirty="0" smtClean="0">
                <a:solidFill>
                  <a:schemeClr val="accent1"/>
                </a:solidFill>
                <a:latin typeface="Arial Narrow" panose="020B0606020202030204" pitchFamily="34" charset="0"/>
                <a:ea typeface="Arial Narrow" panose="020B0606020202030204" pitchFamily="34" charset="0"/>
              </a:rPr>
              <a:t>Pour en savoir plus – notice à venir</a:t>
            </a:r>
            <a:endParaRPr lang="fr-FR" sz="1000" b="1" dirty="0">
              <a:solidFill>
                <a:schemeClr val="accent1"/>
              </a:solidFill>
              <a:latin typeface="Arial Narrow" panose="020B0606020202030204" pitchFamily="34" charset="0"/>
              <a:ea typeface="Arial Narrow" panose="020B0606020202030204" pitchFamily="34" charset="0"/>
            </a:endParaRPr>
          </a:p>
        </p:txBody>
      </p:sp>
    </p:spTree>
    <p:extLst>
      <p:ext uri="{BB962C8B-B14F-4D97-AF65-F5344CB8AC3E}">
        <p14:creationId xmlns:p14="http://schemas.microsoft.com/office/powerpoint/2010/main" val="103830856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Chevron 35"/>
          <p:cNvSpPr/>
          <p:nvPr/>
        </p:nvSpPr>
        <p:spPr>
          <a:xfrm>
            <a:off x="259496" y="96698"/>
            <a:ext cx="2034090" cy="358424"/>
          </a:xfrm>
          <a:prstGeom prst="chevron">
            <a:avLst>
              <a:gd name="adj" fmla="val 13335"/>
            </a:avLst>
          </a:prstGeom>
          <a:solidFill>
            <a:schemeClr val="accent1"/>
          </a:solidFill>
          <a:ln w="28575" cap="flat" cmpd="sng" algn="ctr">
            <a:solidFill>
              <a:srgbClr val="FFFFFF"/>
            </a:solid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rPr>
              <a:t>Recommandation / Simulation d’investissement</a:t>
            </a:r>
          </a:p>
        </p:txBody>
      </p:sp>
      <p:sp>
        <p:nvSpPr>
          <p:cNvPr id="37" name="Oval 118"/>
          <p:cNvSpPr/>
          <p:nvPr/>
        </p:nvSpPr>
        <p:spPr>
          <a:xfrm>
            <a:off x="158315" y="23988"/>
            <a:ext cx="202363" cy="190829"/>
          </a:xfrm>
          <a:prstGeom prst="ellipse">
            <a:avLst/>
          </a:prstGeom>
          <a:solidFill>
            <a:schemeClr val="accent1"/>
          </a:solidFill>
          <a:ln w="19050"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sym typeface="Arial"/>
              </a:rPr>
              <a:t>3</a:t>
            </a:r>
          </a:p>
        </p:txBody>
      </p:sp>
      <p:sp>
        <p:nvSpPr>
          <p:cNvPr id="2" name="Titre 1"/>
          <p:cNvSpPr>
            <a:spLocks noGrp="1"/>
          </p:cNvSpPr>
          <p:nvPr>
            <p:ph type="title"/>
          </p:nvPr>
        </p:nvSpPr>
        <p:spPr>
          <a:xfrm>
            <a:off x="1" y="447514"/>
            <a:ext cx="2195736" cy="1155851"/>
          </a:xfrm>
        </p:spPr>
        <p:txBody>
          <a:bodyPr/>
          <a:lstStyle/>
          <a:p>
            <a:r>
              <a:rPr lang="fr-FR" dirty="0"/>
              <a:t>ZOOM TRANSPARISATION DES FRAIS</a:t>
            </a:r>
          </a:p>
        </p:txBody>
      </p:sp>
      <p:sp>
        <p:nvSpPr>
          <p:cNvPr id="4" name="Espace réservé du contenu 3"/>
          <p:cNvSpPr>
            <a:spLocks noGrp="1"/>
          </p:cNvSpPr>
          <p:nvPr>
            <p:ph idx="1"/>
          </p:nvPr>
        </p:nvSpPr>
        <p:spPr>
          <a:xfrm>
            <a:off x="2627784" y="411510"/>
            <a:ext cx="6336704" cy="3384375"/>
          </a:xfrm>
        </p:spPr>
        <p:txBody>
          <a:bodyPr>
            <a:normAutofit/>
          </a:bodyPr>
          <a:lstStyle/>
          <a:p>
            <a:r>
              <a:rPr lang="fr-FR" dirty="0"/>
              <a:t>Exploitation</a:t>
            </a:r>
          </a:p>
        </p:txBody>
      </p:sp>
      <p:sp>
        <p:nvSpPr>
          <p:cNvPr id="15" name="Espace réservé du contenu 1"/>
          <p:cNvSpPr txBox="1">
            <a:spLocks/>
          </p:cNvSpPr>
          <p:nvPr/>
        </p:nvSpPr>
        <p:spPr>
          <a:xfrm>
            <a:off x="636103" y="1250302"/>
            <a:ext cx="2392499" cy="3271298"/>
          </a:xfrm>
          <a:prstGeom prst="rect">
            <a:avLst/>
          </a:prstGeom>
        </p:spPr>
        <p:txBody>
          <a:bodyPr vert="horz" lIns="91440" tIns="45720" rIns="91440" bIns="45720" rtlCol="0">
            <a:normAutofit/>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chemeClr val="accent6"/>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chemeClr val="accent4"/>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endParaRPr lang="fr-FR" dirty="0"/>
          </a:p>
        </p:txBody>
      </p:sp>
      <p:sp>
        <p:nvSpPr>
          <p:cNvPr id="9" name="ZoneTexte 8"/>
          <p:cNvSpPr txBox="1"/>
          <p:nvPr/>
        </p:nvSpPr>
        <p:spPr>
          <a:xfrm>
            <a:off x="2428659" y="1287894"/>
            <a:ext cx="1468823" cy="1384995"/>
          </a:xfrm>
          <a:prstGeom prst="rect">
            <a:avLst/>
          </a:prstGeom>
          <a:noFill/>
        </p:spPr>
        <p:txBody>
          <a:bodyPr wrap="square" rtlCol="0">
            <a:spAutoFit/>
          </a:bodyPr>
          <a:lstStyle/>
          <a:p>
            <a:pPr algn="r"/>
            <a:r>
              <a:rPr lang="fr-FR" sz="700" dirty="0">
                <a:solidFill>
                  <a:schemeClr val="accent1"/>
                </a:solidFill>
                <a:latin typeface="Arial Narrow" panose="020B0606020202030204" pitchFamily="34" charset="0"/>
                <a:ea typeface="Arial Narrow" panose="020B0606020202030204" pitchFamily="34" charset="0"/>
              </a:rPr>
              <a:t>Paramétrage des frais dans </a:t>
            </a:r>
            <a:br>
              <a:rPr lang="fr-FR" sz="700" dirty="0">
                <a:solidFill>
                  <a:schemeClr val="accent1"/>
                </a:solidFill>
                <a:latin typeface="Arial Narrow" panose="020B0606020202030204" pitchFamily="34" charset="0"/>
                <a:ea typeface="Arial Narrow" panose="020B0606020202030204" pitchFamily="34" charset="0"/>
              </a:rPr>
            </a:br>
            <a:r>
              <a:rPr lang="fr-FR" sz="700" dirty="0">
                <a:solidFill>
                  <a:schemeClr val="accent1"/>
                </a:solidFill>
                <a:latin typeface="Arial Narrow" panose="020B0606020202030204" pitchFamily="34" charset="0"/>
                <a:ea typeface="Arial Narrow" panose="020B0606020202030204" pitchFamily="34" charset="0"/>
              </a:rPr>
              <a:t>le cadre d’une transaction </a:t>
            </a:r>
          </a:p>
          <a:p>
            <a:pPr algn="r"/>
            <a:r>
              <a:rPr lang="fr-FR" sz="700" dirty="0">
                <a:solidFill>
                  <a:schemeClr val="accent1"/>
                </a:solidFill>
                <a:latin typeface="Arial Narrow" panose="020B0606020202030204" pitchFamily="34" charset="0"/>
                <a:ea typeface="Arial Narrow" panose="020B0606020202030204" pitchFamily="34" charset="0"/>
              </a:rPr>
              <a:t>Coût du service</a:t>
            </a:r>
          </a:p>
          <a:p>
            <a:pPr algn="r"/>
            <a:endParaRPr lang="fr-FR" sz="700" dirty="0">
              <a:solidFill>
                <a:schemeClr val="accent1"/>
              </a:solidFill>
              <a:latin typeface="Arial Narrow" panose="020B0606020202030204" pitchFamily="34" charset="0"/>
              <a:ea typeface="Arial Narrow" panose="020B0606020202030204" pitchFamily="34" charset="0"/>
            </a:endParaRPr>
          </a:p>
          <a:p>
            <a:pPr algn="r"/>
            <a:endParaRPr lang="fr-FR" sz="700" dirty="0">
              <a:solidFill>
                <a:schemeClr val="accent1"/>
              </a:solidFill>
              <a:latin typeface="Arial Narrow" panose="020B0606020202030204" pitchFamily="34" charset="0"/>
              <a:ea typeface="Arial Narrow" panose="020B0606020202030204" pitchFamily="34" charset="0"/>
            </a:endParaRPr>
          </a:p>
          <a:p>
            <a:pPr algn="r"/>
            <a:endParaRPr lang="fr-FR" sz="700" dirty="0">
              <a:solidFill>
                <a:schemeClr val="accent1"/>
              </a:solidFill>
              <a:latin typeface="Arial Narrow" panose="020B0606020202030204" pitchFamily="34" charset="0"/>
              <a:ea typeface="Arial Narrow" panose="020B0606020202030204" pitchFamily="34" charset="0"/>
            </a:endParaRPr>
          </a:p>
          <a:p>
            <a:pPr algn="r"/>
            <a:endParaRPr lang="fr-FR" sz="700" dirty="0">
              <a:solidFill>
                <a:schemeClr val="accent1"/>
              </a:solidFill>
              <a:latin typeface="Arial Narrow" panose="020B0606020202030204" pitchFamily="34" charset="0"/>
              <a:ea typeface="Arial Narrow" panose="020B0606020202030204" pitchFamily="34" charset="0"/>
            </a:endParaRPr>
          </a:p>
          <a:p>
            <a:pPr algn="r"/>
            <a:endParaRPr lang="fr-FR" sz="700" dirty="0">
              <a:solidFill>
                <a:schemeClr val="accent1"/>
              </a:solidFill>
              <a:latin typeface="Arial Narrow" panose="020B0606020202030204" pitchFamily="34" charset="0"/>
              <a:ea typeface="Arial Narrow" panose="020B0606020202030204" pitchFamily="34" charset="0"/>
            </a:endParaRPr>
          </a:p>
          <a:p>
            <a:pPr algn="r"/>
            <a:endParaRPr lang="fr-FR" sz="700" dirty="0">
              <a:solidFill>
                <a:schemeClr val="accent1"/>
              </a:solidFill>
              <a:latin typeface="Arial Narrow" panose="020B0606020202030204" pitchFamily="34" charset="0"/>
              <a:ea typeface="Arial Narrow" panose="020B0606020202030204" pitchFamily="34" charset="0"/>
            </a:endParaRPr>
          </a:p>
          <a:p>
            <a:pPr algn="r"/>
            <a:endParaRPr lang="fr-FR" sz="700" dirty="0">
              <a:solidFill>
                <a:schemeClr val="accent1"/>
              </a:solidFill>
              <a:latin typeface="Arial Narrow" panose="020B0606020202030204" pitchFamily="34" charset="0"/>
              <a:ea typeface="Arial Narrow" panose="020B0606020202030204" pitchFamily="34" charset="0"/>
            </a:endParaRPr>
          </a:p>
          <a:p>
            <a:pPr algn="r"/>
            <a:endParaRPr lang="fr-FR" sz="700" dirty="0">
              <a:solidFill>
                <a:schemeClr val="accent1"/>
              </a:solidFill>
              <a:latin typeface="Arial Narrow" panose="020B0606020202030204" pitchFamily="34" charset="0"/>
              <a:ea typeface="Arial Narrow" panose="020B0606020202030204" pitchFamily="34" charset="0"/>
            </a:endParaRPr>
          </a:p>
          <a:p>
            <a:pPr algn="r"/>
            <a:r>
              <a:rPr lang="fr-FR" sz="700" dirty="0">
                <a:solidFill>
                  <a:schemeClr val="accent1"/>
                </a:solidFill>
                <a:latin typeface="Arial Narrow" panose="020B0606020202030204" pitchFamily="34" charset="0"/>
                <a:ea typeface="Arial Narrow" panose="020B0606020202030204" pitchFamily="34" charset="0"/>
              </a:rPr>
              <a:t>Frais liés à l’IF (sur chaque support)</a:t>
            </a:r>
          </a:p>
        </p:txBody>
      </p:sp>
      <p:pic>
        <p:nvPicPr>
          <p:cNvPr id="11" name="Image 10"/>
          <p:cNvPicPr/>
          <p:nvPr/>
        </p:nvPicPr>
        <p:blipFill>
          <a:blip r:embed="rId2">
            <a:extLst>
              <a:ext uri="{28A0092B-C50C-407E-A947-70E740481C1C}">
                <a14:useLocalDpi xmlns:a14="http://schemas.microsoft.com/office/drawing/2010/main" val="0"/>
              </a:ext>
            </a:extLst>
          </a:blip>
          <a:stretch>
            <a:fillRect/>
          </a:stretch>
        </p:blipFill>
        <p:spPr>
          <a:xfrm>
            <a:off x="3988293" y="944697"/>
            <a:ext cx="5027817" cy="3456384"/>
          </a:xfrm>
          <a:prstGeom prst="rect">
            <a:avLst/>
          </a:prstGeom>
          <a:ln>
            <a:noFill/>
          </a:ln>
          <a:effectLst>
            <a:outerShdw blurRad="292100" dist="139700" dir="2700000" algn="tl" rotWithShape="0">
              <a:srgbClr val="333333">
                <a:alpha val="65000"/>
              </a:srgbClr>
            </a:outerShdw>
          </a:effectLst>
        </p:spPr>
      </p:pic>
      <p:cxnSp>
        <p:nvCxnSpPr>
          <p:cNvPr id="12" name="Connecteur droit avec flèche 11"/>
          <p:cNvCxnSpPr/>
          <p:nvPr/>
        </p:nvCxnSpPr>
        <p:spPr>
          <a:xfrm>
            <a:off x="3880947" y="1419622"/>
            <a:ext cx="2779285" cy="0"/>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cxnSp>
        <p:nvCxnSpPr>
          <p:cNvPr id="14" name="Connecteur droit avec flèche 13"/>
          <p:cNvCxnSpPr/>
          <p:nvPr/>
        </p:nvCxnSpPr>
        <p:spPr>
          <a:xfrm>
            <a:off x="3897482" y="2571750"/>
            <a:ext cx="4579486" cy="0"/>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13" name="ZoneTexte 12">
            <a:extLst>
              <a:ext uri="{FF2B5EF4-FFF2-40B4-BE49-F238E27FC236}">
                <a16:creationId xmlns:a16="http://schemas.microsoft.com/office/drawing/2014/main" xmlns="" id="{81F26A53-2D39-4B26-BE2D-3B093BF1973B}"/>
              </a:ext>
            </a:extLst>
          </p:cNvPr>
          <p:cNvSpPr txBox="1"/>
          <p:nvPr/>
        </p:nvSpPr>
        <p:spPr>
          <a:xfrm>
            <a:off x="3269882" y="4949986"/>
            <a:ext cx="3528392" cy="200055"/>
          </a:xfrm>
          <a:prstGeom prst="rect">
            <a:avLst/>
          </a:prstGeom>
          <a:noFill/>
        </p:spPr>
        <p:txBody>
          <a:bodyPr wrap="square" rtlCol="0">
            <a:spAutoFit/>
          </a:bodyPr>
          <a:lstStyle/>
          <a:p>
            <a:r>
              <a:rPr lang="fr-FR" sz="700" dirty="0">
                <a:solidFill>
                  <a:schemeClr val="bg1">
                    <a:lumMod val="50000"/>
                  </a:schemeClr>
                </a:solidFill>
              </a:rPr>
              <a:t>A L’USAGE STRICTEMENT INTERNE DU RESEAU BPCE – A NE PAS DIFFUSER</a:t>
            </a:r>
          </a:p>
        </p:txBody>
      </p:sp>
    </p:spTree>
    <p:extLst>
      <p:ext uri="{BB962C8B-B14F-4D97-AF65-F5344CB8AC3E}">
        <p14:creationId xmlns:p14="http://schemas.microsoft.com/office/powerpoint/2010/main" val="183873613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Chevron 35"/>
          <p:cNvSpPr/>
          <p:nvPr/>
        </p:nvSpPr>
        <p:spPr>
          <a:xfrm>
            <a:off x="259496" y="96698"/>
            <a:ext cx="2034090" cy="358424"/>
          </a:xfrm>
          <a:prstGeom prst="chevron">
            <a:avLst>
              <a:gd name="adj" fmla="val 13335"/>
            </a:avLst>
          </a:prstGeom>
          <a:solidFill>
            <a:schemeClr val="accent1"/>
          </a:solidFill>
          <a:ln w="28575" cap="flat" cmpd="sng" algn="ctr">
            <a:solidFill>
              <a:srgbClr val="FFFFFF"/>
            </a:solid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rPr>
              <a:t>Recommandation / Simulation d’investissement</a:t>
            </a:r>
          </a:p>
        </p:txBody>
      </p:sp>
      <p:sp>
        <p:nvSpPr>
          <p:cNvPr id="37" name="Oval 118"/>
          <p:cNvSpPr/>
          <p:nvPr/>
        </p:nvSpPr>
        <p:spPr>
          <a:xfrm>
            <a:off x="158315" y="23988"/>
            <a:ext cx="202363" cy="190829"/>
          </a:xfrm>
          <a:prstGeom prst="ellipse">
            <a:avLst/>
          </a:prstGeom>
          <a:solidFill>
            <a:schemeClr val="accent1"/>
          </a:solidFill>
          <a:ln w="19050"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sym typeface="Arial"/>
              </a:rPr>
              <a:t>3</a:t>
            </a:r>
          </a:p>
        </p:txBody>
      </p:sp>
      <p:sp>
        <p:nvSpPr>
          <p:cNvPr id="2" name="Titre 1"/>
          <p:cNvSpPr>
            <a:spLocks noGrp="1"/>
          </p:cNvSpPr>
          <p:nvPr>
            <p:ph type="title"/>
          </p:nvPr>
        </p:nvSpPr>
        <p:spPr>
          <a:xfrm>
            <a:off x="1" y="447514"/>
            <a:ext cx="2195736" cy="1155851"/>
          </a:xfrm>
        </p:spPr>
        <p:txBody>
          <a:bodyPr/>
          <a:lstStyle/>
          <a:p>
            <a:r>
              <a:rPr lang="fr-FR" dirty="0"/>
              <a:t>ZOOM TRANSPARISATION DES FRAIS</a:t>
            </a:r>
          </a:p>
        </p:txBody>
      </p:sp>
      <p:sp>
        <p:nvSpPr>
          <p:cNvPr id="4" name="Espace réservé du contenu 3"/>
          <p:cNvSpPr>
            <a:spLocks noGrp="1"/>
          </p:cNvSpPr>
          <p:nvPr>
            <p:ph idx="1"/>
          </p:nvPr>
        </p:nvSpPr>
        <p:spPr>
          <a:xfrm>
            <a:off x="2627784" y="411510"/>
            <a:ext cx="6336704" cy="3384375"/>
          </a:xfrm>
        </p:spPr>
        <p:txBody>
          <a:bodyPr>
            <a:normAutofit/>
          </a:bodyPr>
          <a:lstStyle/>
          <a:p>
            <a:r>
              <a:rPr lang="fr-FR" dirty="0" smtClean="0"/>
              <a:t>Résultats</a:t>
            </a:r>
            <a:endParaRPr lang="fr-FR" dirty="0"/>
          </a:p>
          <a:p>
            <a:pPr lvl="1"/>
            <a:r>
              <a:rPr lang="fr-FR" sz="1200" dirty="0">
                <a:latin typeface="Arial" panose="020B0604020202020204" pitchFamily="34" charset="0"/>
              </a:rPr>
              <a:t>Nous suivons les préconisations définies par l’AFG dans son Guide d’affichage des frais (22 novembre 2017)</a:t>
            </a:r>
          </a:p>
          <a:p>
            <a:r>
              <a:rPr lang="fr-FR" dirty="0" smtClean="0"/>
              <a:t>s</a:t>
            </a:r>
            <a:endParaRPr lang="fr-FR" dirty="0"/>
          </a:p>
        </p:txBody>
      </p:sp>
      <p:sp>
        <p:nvSpPr>
          <p:cNvPr id="15" name="Espace réservé du contenu 1"/>
          <p:cNvSpPr txBox="1">
            <a:spLocks/>
          </p:cNvSpPr>
          <p:nvPr/>
        </p:nvSpPr>
        <p:spPr>
          <a:xfrm>
            <a:off x="636103" y="1250302"/>
            <a:ext cx="2392499" cy="3271298"/>
          </a:xfrm>
          <a:prstGeom prst="rect">
            <a:avLst/>
          </a:prstGeom>
        </p:spPr>
        <p:txBody>
          <a:bodyPr vert="horz" lIns="91440" tIns="45720" rIns="91440" bIns="45720" rtlCol="0">
            <a:normAutofit/>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chemeClr val="accent6"/>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chemeClr val="accent4"/>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endParaRPr lang="fr-FR" dirty="0"/>
          </a:p>
        </p:txBody>
      </p:sp>
      <p:pic>
        <p:nvPicPr>
          <p:cNvPr id="13" name="Espace réservé du contenu 5"/>
          <p:cNvPicPr>
            <a:picLocks noChangeAspect="1"/>
          </p:cNvPicPr>
          <p:nvPr/>
        </p:nvPicPr>
        <p:blipFill>
          <a:blip r:embed="rId2"/>
          <a:stretch>
            <a:fillRect/>
          </a:stretch>
        </p:blipFill>
        <p:spPr>
          <a:xfrm>
            <a:off x="2764734" y="3893198"/>
            <a:ext cx="2592288" cy="918785"/>
          </a:xfrm>
          <a:prstGeom prst="rect">
            <a:avLst/>
          </a:prstGeom>
        </p:spPr>
      </p:pic>
      <p:pic>
        <p:nvPicPr>
          <p:cNvPr id="16" name="Image 15"/>
          <p:cNvPicPr>
            <a:picLocks noChangeAspect="1"/>
          </p:cNvPicPr>
          <p:nvPr/>
        </p:nvPicPr>
        <p:blipFill>
          <a:blip r:embed="rId3"/>
          <a:stretch>
            <a:fillRect/>
          </a:stretch>
        </p:blipFill>
        <p:spPr>
          <a:xfrm>
            <a:off x="6110165" y="1143921"/>
            <a:ext cx="2804823" cy="3242489"/>
          </a:xfrm>
          <a:prstGeom prst="rect">
            <a:avLst/>
          </a:prstGeom>
        </p:spPr>
      </p:pic>
      <p:pic>
        <p:nvPicPr>
          <p:cNvPr id="17" name="Espace réservé du contenu 5"/>
          <p:cNvPicPr>
            <a:picLocks noChangeAspect="1"/>
          </p:cNvPicPr>
          <p:nvPr/>
        </p:nvPicPr>
        <p:blipFill>
          <a:blip r:embed="rId4"/>
          <a:stretch>
            <a:fillRect/>
          </a:stretch>
        </p:blipFill>
        <p:spPr>
          <a:xfrm>
            <a:off x="2482919" y="1118370"/>
            <a:ext cx="3155918" cy="2752081"/>
          </a:xfrm>
          <a:prstGeom prst="rect">
            <a:avLst/>
          </a:prstGeom>
        </p:spPr>
      </p:pic>
      <p:sp>
        <p:nvSpPr>
          <p:cNvPr id="10" name="ZoneTexte 9">
            <a:extLst>
              <a:ext uri="{FF2B5EF4-FFF2-40B4-BE49-F238E27FC236}">
                <a16:creationId xmlns:a16="http://schemas.microsoft.com/office/drawing/2014/main" xmlns="" id="{1222970F-85F6-4724-8191-18DE70AA2348}"/>
              </a:ext>
            </a:extLst>
          </p:cNvPr>
          <p:cNvSpPr txBox="1"/>
          <p:nvPr/>
        </p:nvSpPr>
        <p:spPr>
          <a:xfrm>
            <a:off x="3269882" y="4949986"/>
            <a:ext cx="3528392" cy="200055"/>
          </a:xfrm>
          <a:prstGeom prst="rect">
            <a:avLst/>
          </a:prstGeom>
          <a:noFill/>
        </p:spPr>
        <p:txBody>
          <a:bodyPr wrap="square" rtlCol="0">
            <a:spAutoFit/>
          </a:bodyPr>
          <a:lstStyle/>
          <a:p>
            <a:r>
              <a:rPr lang="fr-FR" sz="700" dirty="0">
                <a:solidFill>
                  <a:schemeClr val="bg1">
                    <a:lumMod val="50000"/>
                  </a:schemeClr>
                </a:solidFill>
              </a:rPr>
              <a:t>A L’USAGE STRICTEMENT INTERNE DU RESEAU BPCE – A NE PAS DIFFUSER</a:t>
            </a:r>
          </a:p>
        </p:txBody>
      </p:sp>
    </p:spTree>
    <p:extLst>
      <p:ext uri="{BB962C8B-B14F-4D97-AF65-F5344CB8AC3E}">
        <p14:creationId xmlns:p14="http://schemas.microsoft.com/office/powerpoint/2010/main" val="55692914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stretch>
            <a:fillRect/>
          </a:stretch>
        </p:blipFill>
        <p:spPr>
          <a:xfrm>
            <a:off x="3232265" y="161916"/>
            <a:ext cx="5024673" cy="3417946"/>
          </a:xfrm>
          <a:prstGeom prst="rect">
            <a:avLst/>
          </a:prstGeom>
          <a:ln>
            <a:noFill/>
          </a:ln>
          <a:effectLst>
            <a:outerShdw blurRad="292100" dist="139700" dir="2700000" algn="tl" rotWithShape="0">
              <a:srgbClr val="333333">
                <a:alpha val="65000"/>
              </a:srgbClr>
            </a:outerShdw>
          </a:effectLst>
        </p:spPr>
      </p:pic>
      <p:sp>
        <p:nvSpPr>
          <p:cNvPr id="2" name="Titre 1"/>
          <p:cNvSpPr>
            <a:spLocks noGrp="1"/>
          </p:cNvSpPr>
          <p:nvPr>
            <p:ph type="title"/>
          </p:nvPr>
        </p:nvSpPr>
        <p:spPr/>
        <p:txBody>
          <a:bodyPr/>
          <a:lstStyle/>
          <a:p>
            <a:r>
              <a:rPr lang="fr-FR" dirty="0"/>
              <a:t>Traçabilité</a:t>
            </a:r>
            <a:br>
              <a:rPr lang="fr-FR" dirty="0"/>
            </a:br>
            <a:endParaRPr lang="fr-FR" dirty="0"/>
          </a:p>
        </p:txBody>
      </p:sp>
      <p:sp>
        <p:nvSpPr>
          <p:cNvPr id="3" name="Espace réservé du contenu 2"/>
          <p:cNvSpPr>
            <a:spLocks noGrp="1"/>
          </p:cNvSpPr>
          <p:nvPr>
            <p:ph idx="1"/>
          </p:nvPr>
        </p:nvSpPr>
        <p:spPr>
          <a:xfrm>
            <a:off x="271168" y="1131590"/>
            <a:ext cx="2140592" cy="3924275"/>
          </a:xfrm>
        </p:spPr>
        <p:txBody>
          <a:bodyPr>
            <a:normAutofit/>
          </a:bodyPr>
          <a:lstStyle/>
          <a:p>
            <a:r>
              <a:rPr lang="fr-FR" sz="1200" dirty="0"/>
              <a:t>Bénéfice Client</a:t>
            </a:r>
          </a:p>
          <a:p>
            <a:pPr marL="336550" lvl="1" indent="0">
              <a:buNone/>
            </a:pPr>
            <a:r>
              <a:rPr lang="fr-FR" sz="1200" dirty="0"/>
              <a:t>Bénéficier de la proactivité du conseiller en cas de traitement long du fournisseur</a:t>
            </a:r>
          </a:p>
          <a:p>
            <a:pPr marL="336550" lvl="1" indent="0">
              <a:buNone/>
            </a:pPr>
            <a:endParaRPr lang="fr-FR" sz="1200" dirty="0"/>
          </a:p>
          <a:p>
            <a:r>
              <a:rPr lang="fr-FR" sz="1200" dirty="0"/>
              <a:t>Bénéfice Conseiller</a:t>
            </a:r>
          </a:p>
          <a:p>
            <a:pPr marL="336550" lvl="1" indent="0">
              <a:buNone/>
            </a:pPr>
            <a:r>
              <a:rPr lang="fr-FR" sz="1200" dirty="0"/>
              <a:t>Aide au suivi de ses dossiers</a:t>
            </a:r>
          </a:p>
          <a:p>
            <a:pPr lvl="1"/>
            <a:endParaRPr lang="fr-FR" sz="1200" dirty="0"/>
          </a:p>
          <a:p>
            <a:r>
              <a:rPr lang="fr-FR" sz="1200" dirty="0"/>
              <a:t>Bénéfice Etablissement</a:t>
            </a:r>
          </a:p>
          <a:p>
            <a:pPr marL="336550" lvl="1" indent="0">
              <a:buNone/>
            </a:pPr>
            <a:r>
              <a:rPr lang="fr-FR" sz="1200" dirty="0"/>
              <a:t>Renforcement du niveau de satisfaction client</a:t>
            </a:r>
          </a:p>
        </p:txBody>
      </p:sp>
      <p:cxnSp>
        <p:nvCxnSpPr>
          <p:cNvPr id="20" name="Connecteur droit avec flèche 19"/>
          <p:cNvCxnSpPr/>
          <p:nvPr/>
        </p:nvCxnSpPr>
        <p:spPr>
          <a:xfrm flipV="1">
            <a:off x="6660232" y="3164898"/>
            <a:ext cx="170372" cy="775004"/>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21" name="ZoneTexte 20"/>
          <p:cNvSpPr txBox="1"/>
          <p:nvPr/>
        </p:nvSpPr>
        <p:spPr>
          <a:xfrm>
            <a:off x="3707904" y="3928898"/>
            <a:ext cx="2529389" cy="253916"/>
          </a:xfrm>
          <a:prstGeom prst="rect">
            <a:avLst/>
          </a:prstGeom>
          <a:noFill/>
        </p:spPr>
        <p:txBody>
          <a:bodyPr wrap="square" rtlCol="0">
            <a:spAutoFit/>
          </a:bodyPr>
          <a:lstStyle/>
          <a:p>
            <a:pPr algn="r"/>
            <a:r>
              <a:rPr lang="fr-FR" sz="1050" dirty="0">
                <a:solidFill>
                  <a:schemeClr val="accent1"/>
                </a:solidFill>
                <a:latin typeface="Arial Narrow" panose="020B0606020202030204" pitchFamily="34" charset="0"/>
                <a:ea typeface="Arial Narrow" panose="020B0606020202030204" pitchFamily="34" charset="0"/>
              </a:rPr>
              <a:t>Pilotage global de l’activité et de la base client</a:t>
            </a:r>
          </a:p>
        </p:txBody>
      </p:sp>
      <p:sp>
        <p:nvSpPr>
          <p:cNvPr id="24" name="ZoneTexte 23"/>
          <p:cNvSpPr txBox="1"/>
          <p:nvPr/>
        </p:nvSpPr>
        <p:spPr>
          <a:xfrm>
            <a:off x="6486794" y="4017033"/>
            <a:ext cx="1397574" cy="307777"/>
          </a:xfrm>
          <a:prstGeom prst="rect">
            <a:avLst/>
          </a:prstGeom>
          <a:noFill/>
        </p:spPr>
        <p:txBody>
          <a:bodyPr wrap="square" rtlCol="0">
            <a:spAutoFit/>
          </a:bodyPr>
          <a:lstStyle/>
          <a:p>
            <a:r>
              <a:rPr lang="fr-FR" sz="700" dirty="0">
                <a:solidFill>
                  <a:schemeClr val="accent1"/>
                </a:solidFill>
                <a:latin typeface="Arial Narrow" panose="020B0606020202030204" pitchFamily="34" charset="0"/>
                <a:ea typeface="Arial Narrow" panose="020B0606020202030204" pitchFamily="34" charset="0"/>
              </a:rPr>
              <a:t>Suivi de l’opération jusqu’à ce qu’elle soit transmise par le dépositaire</a:t>
            </a:r>
          </a:p>
        </p:txBody>
      </p:sp>
      <p:sp>
        <p:nvSpPr>
          <p:cNvPr id="18" name="Chevron 17"/>
          <p:cNvSpPr/>
          <p:nvPr/>
        </p:nvSpPr>
        <p:spPr>
          <a:xfrm>
            <a:off x="281669" y="135604"/>
            <a:ext cx="1924568" cy="245569"/>
          </a:xfrm>
          <a:prstGeom prst="chevron">
            <a:avLst>
              <a:gd name="adj" fmla="val 13335"/>
            </a:avLst>
          </a:prstGeom>
          <a:solidFill>
            <a:schemeClr val="accent1"/>
          </a:solidFill>
          <a:ln w="28575"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rPr>
              <a:t>Confirmation et Exécution</a:t>
            </a:r>
          </a:p>
        </p:txBody>
      </p:sp>
      <p:sp>
        <p:nvSpPr>
          <p:cNvPr id="27" name="Oval 120"/>
          <p:cNvSpPr/>
          <p:nvPr/>
        </p:nvSpPr>
        <p:spPr>
          <a:xfrm>
            <a:off x="179512" y="36726"/>
            <a:ext cx="216025" cy="230767"/>
          </a:xfrm>
          <a:prstGeom prst="ellipse">
            <a:avLst/>
          </a:prstGeom>
          <a:solidFill>
            <a:schemeClr val="accent1"/>
          </a:solidFill>
          <a:ln w="19050"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sym typeface="Arial"/>
              </a:rPr>
              <a:t>4</a:t>
            </a:r>
          </a:p>
        </p:txBody>
      </p:sp>
      <p:sp>
        <p:nvSpPr>
          <p:cNvPr id="10" name="ZoneTexte 9">
            <a:extLst>
              <a:ext uri="{FF2B5EF4-FFF2-40B4-BE49-F238E27FC236}">
                <a16:creationId xmlns:a16="http://schemas.microsoft.com/office/drawing/2014/main" xmlns="" id="{CAA70739-CA97-45A4-B61A-A5402CE4DC31}"/>
              </a:ext>
            </a:extLst>
          </p:cNvPr>
          <p:cNvSpPr txBox="1"/>
          <p:nvPr/>
        </p:nvSpPr>
        <p:spPr>
          <a:xfrm>
            <a:off x="3269882" y="4949986"/>
            <a:ext cx="3528392" cy="200055"/>
          </a:xfrm>
          <a:prstGeom prst="rect">
            <a:avLst/>
          </a:prstGeom>
          <a:noFill/>
        </p:spPr>
        <p:txBody>
          <a:bodyPr wrap="square" rtlCol="0">
            <a:spAutoFit/>
          </a:bodyPr>
          <a:lstStyle/>
          <a:p>
            <a:r>
              <a:rPr lang="fr-FR" sz="700" dirty="0">
                <a:solidFill>
                  <a:schemeClr val="bg1">
                    <a:lumMod val="50000"/>
                  </a:schemeClr>
                </a:solidFill>
              </a:rPr>
              <a:t>A L’USAGE STRICTEMENT INTERNE DU RESEAU BPCE – A NE PAS DIFFUSER</a:t>
            </a:r>
          </a:p>
        </p:txBody>
      </p:sp>
    </p:spTree>
    <p:extLst>
      <p:ext uri="{BB962C8B-B14F-4D97-AF65-F5344CB8AC3E}">
        <p14:creationId xmlns:p14="http://schemas.microsoft.com/office/powerpoint/2010/main" val="324225358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a:stretch>
            <a:fillRect/>
          </a:stretch>
        </p:blipFill>
        <p:spPr>
          <a:xfrm>
            <a:off x="3255354" y="123478"/>
            <a:ext cx="4951021" cy="4289588"/>
          </a:xfrm>
          <a:prstGeom prst="rect">
            <a:avLst/>
          </a:prstGeom>
          <a:ln>
            <a:noFill/>
          </a:ln>
          <a:effectLst>
            <a:outerShdw blurRad="292100" dist="139700" dir="2700000" algn="tl" rotWithShape="0">
              <a:srgbClr val="333333">
                <a:alpha val="65000"/>
              </a:srgbClr>
            </a:outerShdw>
          </a:effectLst>
        </p:spPr>
      </p:pic>
      <p:sp>
        <p:nvSpPr>
          <p:cNvPr id="2" name="Titre 1"/>
          <p:cNvSpPr>
            <a:spLocks noGrp="1"/>
          </p:cNvSpPr>
          <p:nvPr>
            <p:ph type="title"/>
          </p:nvPr>
        </p:nvSpPr>
        <p:spPr/>
        <p:txBody>
          <a:bodyPr/>
          <a:lstStyle/>
          <a:p>
            <a:r>
              <a:rPr lang="fr-FR" dirty="0"/>
              <a:t>Traçabilité</a:t>
            </a:r>
            <a:br>
              <a:rPr lang="fr-FR" dirty="0"/>
            </a:br>
            <a:endParaRPr lang="fr-FR" dirty="0"/>
          </a:p>
        </p:txBody>
      </p:sp>
      <p:cxnSp>
        <p:nvCxnSpPr>
          <p:cNvPr id="20" name="Connecteur droit avec flèche 19"/>
          <p:cNvCxnSpPr/>
          <p:nvPr/>
        </p:nvCxnSpPr>
        <p:spPr>
          <a:xfrm flipH="1" flipV="1">
            <a:off x="6830604" y="3164898"/>
            <a:ext cx="1773844" cy="28008"/>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24" name="ZoneTexte 23"/>
          <p:cNvSpPr txBox="1"/>
          <p:nvPr/>
        </p:nvSpPr>
        <p:spPr>
          <a:xfrm>
            <a:off x="8389822" y="3237968"/>
            <a:ext cx="754177" cy="630942"/>
          </a:xfrm>
          <a:prstGeom prst="rect">
            <a:avLst/>
          </a:prstGeom>
          <a:noFill/>
        </p:spPr>
        <p:txBody>
          <a:bodyPr wrap="square" rtlCol="0">
            <a:spAutoFit/>
          </a:bodyPr>
          <a:lstStyle/>
          <a:p>
            <a:r>
              <a:rPr lang="fr-FR" sz="700" dirty="0">
                <a:solidFill>
                  <a:schemeClr val="accent1"/>
                </a:solidFill>
                <a:latin typeface="Arial Narrow" panose="020B0606020202030204" pitchFamily="34" charset="0"/>
                <a:ea typeface="Arial Narrow" panose="020B0606020202030204" pitchFamily="34" charset="0"/>
              </a:rPr>
              <a:t>Fiche de suivi créée automatiquement avec planning de relance</a:t>
            </a:r>
          </a:p>
        </p:txBody>
      </p:sp>
      <p:sp>
        <p:nvSpPr>
          <p:cNvPr id="18" name="Chevron 17"/>
          <p:cNvSpPr/>
          <p:nvPr/>
        </p:nvSpPr>
        <p:spPr>
          <a:xfrm>
            <a:off x="281669" y="135604"/>
            <a:ext cx="1924568" cy="245569"/>
          </a:xfrm>
          <a:prstGeom prst="chevron">
            <a:avLst>
              <a:gd name="adj" fmla="val 13335"/>
            </a:avLst>
          </a:prstGeom>
          <a:solidFill>
            <a:schemeClr val="accent1"/>
          </a:solidFill>
          <a:ln w="28575"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rPr>
              <a:t>Confirmation et Exécution</a:t>
            </a:r>
          </a:p>
        </p:txBody>
      </p:sp>
      <p:sp>
        <p:nvSpPr>
          <p:cNvPr id="27" name="Oval 120"/>
          <p:cNvSpPr/>
          <p:nvPr/>
        </p:nvSpPr>
        <p:spPr>
          <a:xfrm>
            <a:off x="179512" y="36726"/>
            <a:ext cx="216025" cy="230767"/>
          </a:xfrm>
          <a:prstGeom prst="ellipse">
            <a:avLst/>
          </a:prstGeom>
          <a:solidFill>
            <a:schemeClr val="accent1"/>
          </a:solidFill>
          <a:ln w="19050"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sym typeface="Arial"/>
              </a:rPr>
              <a:t>4</a:t>
            </a:r>
          </a:p>
        </p:txBody>
      </p:sp>
      <p:sp>
        <p:nvSpPr>
          <p:cNvPr id="28" name="ZoneTexte 27"/>
          <p:cNvSpPr txBox="1"/>
          <p:nvPr/>
        </p:nvSpPr>
        <p:spPr>
          <a:xfrm>
            <a:off x="4572000" y="4587974"/>
            <a:ext cx="2529389" cy="253916"/>
          </a:xfrm>
          <a:prstGeom prst="rect">
            <a:avLst/>
          </a:prstGeom>
          <a:noFill/>
        </p:spPr>
        <p:txBody>
          <a:bodyPr wrap="square" rtlCol="0">
            <a:spAutoFit/>
          </a:bodyPr>
          <a:lstStyle/>
          <a:p>
            <a:pPr algn="r"/>
            <a:r>
              <a:rPr lang="fr-FR" sz="1050" dirty="0">
                <a:solidFill>
                  <a:schemeClr val="accent1"/>
                </a:solidFill>
                <a:latin typeface="Arial Narrow" panose="020B0606020202030204" pitchFamily="34" charset="0"/>
                <a:ea typeface="Arial Narrow" panose="020B0606020202030204" pitchFamily="34" charset="0"/>
              </a:rPr>
              <a:t>Pilotage individuel du dossier client</a:t>
            </a:r>
          </a:p>
        </p:txBody>
      </p:sp>
      <p:sp>
        <p:nvSpPr>
          <p:cNvPr id="29" name="Espace réservé du contenu 2"/>
          <p:cNvSpPr txBox="1">
            <a:spLocks/>
          </p:cNvSpPr>
          <p:nvPr/>
        </p:nvSpPr>
        <p:spPr>
          <a:xfrm>
            <a:off x="271168" y="1131590"/>
            <a:ext cx="2140592" cy="3924275"/>
          </a:xfrm>
          <a:prstGeom prst="rect">
            <a:avLst/>
          </a:prstGeom>
        </p:spPr>
        <p:txBody>
          <a:bodyPr vert="horz" lIns="91440" tIns="45720" rIns="91440" bIns="45720" rtlCol="0">
            <a:normAutofit/>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chemeClr val="accent6"/>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chemeClr val="accent4"/>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fr-FR" sz="1200"/>
              <a:t>Bénéfice Client</a:t>
            </a:r>
          </a:p>
          <a:p>
            <a:pPr marL="336550" lvl="1" indent="0">
              <a:buFont typeface="Symbol" panose="05050102010706020507" pitchFamily="18" charset="2"/>
              <a:buNone/>
            </a:pPr>
            <a:r>
              <a:rPr lang="fr-FR" sz="1200"/>
              <a:t>Bénéficier de la proactivité du conseiller en cas de traitement long du fournisseur</a:t>
            </a:r>
          </a:p>
          <a:p>
            <a:pPr marL="336550" lvl="1" indent="0">
              <a:buFont typeface="Symbol" panose="05050102010706020507" pitchFamily="18" charset="2"/>
              <a:buNone/>
            </a:pPr>
            <a:endParaRPr lang="fr-FR" sz="1200"/>
          </a:p>
          <a:p>
            <a:r>
              <a:rPr lang="fr-FR" sz="1200"/>
              <a:t>Bénéfice Conseiller</a:t>
            </a:r>
          </a:p>
          <a:p>
            <a:pPr marL="336550" lvl="1" indent="0">
              <a:buFont typeface="Symbol" panose="05050102010706020507" pitchFamily="18" charset="2"/>
              <a:buNone/>
            </a:pPr>
            <a:r>
              <a:rPr lang="fr-FR" sz="1200"/>
              <a:t>Aide au suivi de ses dossiers</a:t>
            </a:r>
          </a:p>
          <a:p>
            <a:pPr lvl="1"/>
            <a:endParaRPr lang="fr-FR" sz="1200"/>
          </a:p>
          <a:p>
            <a:r>
              <a:rPr lang="fr-FR" sz="1200"/>
              <a:t>Bénéfice Etablissement</a:t>
            </a:r>
          </a:p>
          <a:p>
            <a:pPr marL="336550" lvl="1" indent="0">
              <a:buFont typeface="Symbol" panose="05050102010706020507" pitchFamily="18" charset="2"/>
              <a:buNone/>
            </a:pPr>
            <a:r>
              <a:rPr lang="fr-FR" sz="1200"/>
              <a:t>Renforcement du niveau de satisfaction client</a:t>
            </a:r>
            <a:endParaRPr lang="fr-FR" sz="1200" dirty="0"/>
          </a:p>
        </p:txBody>
      </p:sp>
      <p:sp>
        <p:nvSpPr>
          <p:cNvPr id="10" name="ZoneTexte 9">
            <a:extLst>
              <a:ext uri="{FF2B5EF4-FFF2-40B4-BE49-F238E27FC236}">
                <a16:creationId xmlns:a16="http://schemas.microsoft.com/office/drawing/2014/main" xmlns="" id="{33B2A258-5326-4852-809F-F16CB6BBE1CC}"/>
              </a:ext>
            </a:extLst>
          </p:cNvPr>
          <p:cNvSpPr txBox="1"/>
          <p:nvPr/>
        </p:nvSpPr>
        <p:spPr>
          <a:xfrm>
            <a:off x="3269882" y="4949986"/>
            <a:ext cx="3528392" cy="200055"/>
          </a:xfrm>
          <a:prstGeom prst="rect">
            <a:avLst/>
          </a:prstGeom>
          <a:noFill/>
        </p:spPr>
        <p:txBody>
          <a:bodyPr wrap="square" rtlCol="0">
            <a:spAutoFit/>
          </a:bodyPr>
          <a:lstStyle/>
          <a:p>
            <a:r>
              <a:rPr lang="fr-FR" sz="700" dirty="0">
                <a:solidFill>
                  <a:schemeClr val="bg1">
                    <a:lumMod val="50000"/>
                  </a:schemeClr>
                </a:solidFill>
              </a:rPr>
              <a:t>A L’USAGE STRICTEMENT INTERNE DU RESEAU BPCE – A NE PAS DIFFUSER</a:t>
            </a:r>
          </a:p>
        </p:txBody>
      </p:sp>
      <p:sp>
        <p:nvSpPr>
          <p:cNvPr id="12" name="ZoneTexte 11"/>
          <p:cNvSpPr txBox="1"/>
          <p:nvPr/>
        </p:nvSpPr>
        <p:spPr>
          <a:xfrm>
            <a:off x="1331640" y="3813016"/>
            <a:ext cx="754177" cy="1277273"/>
          </a:xfrm>
          <a:prstGeom prst="rect">
            <a:avLst/>
          </a:prstGeom>
          <a:noFill/>
        </p:spPr>
        <p:txBody>
          <a:bodyPr wrap="square" rtlCol="0">
            <a:spAutoFit/>
          </a:bodyPr>
          <a:lstStyle/>
          <a:p>
            <a:r>
              <a:rPr lang="fr-FR" sz="700" dirty="0" smtClean="0">
                <a:solidFill>
                  <a:schemeClr val="accent1"/>
                </a:solidFill>
                <a:latin typeface="Arial Narrow" panose="020B0606020202030204" pitchFamily="34" charset="0"/>
                <a:ea typeface="Arial Narrow" panose="020B0606020202030204" pitchFamily="34" charset="0"/>
              </a:rPr>
              <a:t>Se référer à la note NORMA sur RGPD.</a:t>
            </a:r>
          </a:p>
          <a:p>
            <a:r>
              <a:rPr lang="fr-FR" sz="700" dirty="0" smtClean="0">
                <a:solidFill>
                  <a:schemeClr val="accent1"/>
                </a:solidFill>
                <a:latin typeface="Arial Narrow" panose="020B0606020202030204" pitchFamily="34" charset="0"/>
                <a:ea typeface="Arial Narrow" panose="020B0606020202030204" pitchFamily="34" charset="0"/>
              </a:rPr>
              <a:t>Tous les </a:t>
            </a:r>
            <a:r>
              <a:rPr lang="fr-FR" sz="700" dirty="0" err="1" smtClean="0">
                <a:solidFill>
                  <a:schemeClr val="accent1"/>
                </a:solidFill>
                <a:latin typeface="Arial Narrow" panose="020B0606020202030204" pitchFamily="34" charset="0"/>
                <a:ea typeface="Arial Narrow" panose="020B0606020202030204" pitchFamily="34" charset="0"/>
              </a:rPr>
              <a:t>élements</a:t>
            </a:r>
            <a:r>
              <a:rPr lang="fr-FR" sz="700" dirty="0" smtClean="0">
                <a:solidFill>
                  <a:schemeClr val="accent1"/>
                </a:solidFill>
                <a:latin typeface="Arial Narrow" panose="020B0606020202030204" pitchFamily="34" charset="0"/>
                <a:ea typeface="Arial Narrow" panose="020B0606020202030204" pitchFamily="34" charset="0"/>
              </a:rPr>
              <a:t> </a:t>
            </a:r>
            <a:r>
              <a:rPr lang="fr-FR" sz="700" dirty="0" err="1" smtClean="0">
                <a:solidFill>
                  <a:schemeClr val="accent1"/>
                </a:solidFill>
                <a:latin typeface="Arial Narrow" panose="020B0606020202030204" pitchFamily="34" charset="0"/>
                <a:ea typeface="Arial Narrow" panose="020B0606020202030204" pitchFamily="34" charset="0"/>
              </a:rPr>
              <a:t>disponiblles</a:t>
            </a:r>
            <a:r>
              <a:rPr lang="fr-FR" sz="700" dirty="0" smtClean="0">
                <a:solidFill>
                  <a:schemeClr val="accent1"/>
                </a:solidFill>
                <a:latin typeface="Arial Narrow" panose="020B0606020202030204" pitchFamily="34" charset="0"/>
                <a:ea typeface="Arial Narrow" panose="020B0606020202030204" pitchFamily="34" charset="0"/>
              </a:rPr>
              <a:t> dans cette fiche de suivi doit être </a:t>
            </a:r>
            <a:r>
              <a:rPr lang="fr-FR" sz="700" dirty="0" err="1" smtClean="0">
                <a:solidFill>
                  <a:schemeClr val="accent1"/>
                </a:solidFill>
                <a:latin typeface="Arial Narrow" panose="020B0606020202030204" pitchFamily="34" charset="0"/>
                <a:ea typeface="Arial Narrow" panose="020B0606020202030204" pitchFamily="34" charset="0"/>
              </a:rPr>
              <a:t>conformote</a:t>
            </a:r>
            <a:r>
              <a:rPr lang="fr-FR" sz="700" dirty="0" smtClean="0">
                <a:solidFill>
                  <a:schemeClr val="accent1"/>
                </a:solidFill>
                <a:latin typeface="Arial Narrow" panose="020B0606020202030204" pitchFamily="34" charset="0"/>
                <a:ea typeface="Arial Narrow" panose="020B0606020202030204" pitchFamily="34" charset="0"/>
              </a:rPr>
              <a:t> à la note …. + référence</a:t>
            </a:r>
            <a:endParaRPr lang="fr-FR" sz="700" dirty="0">
              <a:solidFill>
                <a:schemeClr val="accent1"/>
              </a:solidFill>
              <a:latin typeface="Arial Narrow" panose="020B0606020202030204" pitchFamily="34" charset="0"/>
              <a:ea typeface="Arial Narrow" panose="020B0606020202030204" pitchFamily="34" charset="0"/>
            </a:endParaRPr>
          </a:p>
        </p:txBody>
      </p:sp>
    </p:spTree>
    <p:extLst>
      <p:ext uri="{BB962C8B-B14F-4D97-AF65-F5344CB8AC3E}">
        <p14:creationId xmlns:p14="http://schemas.microsoft.com/office/powerpoint/2010/main" val="405038597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 11"/>
          <p:cNvPicPr>
            <a:picLocks noChangeAspect="1"/>
          </p:cNvPicPr>
          <p:nvPr/>
        </p:nvPicPr>
        <p:blipFill>
          <a:blip r:embed="rId2"/>
          <a:stretch>
            <a:fillRect/>
          </a:stretch>
        </p:blipFill>
        <p:spPr>
          <a:xfrm>
            <a:off x="4139952" y="153453"/>
            <a:ext cx="4841568" cy="2127792"/>
          </a:xfrm>
          <a:prstGeom prst="rect">
            <a:avLst/>
          </a:prstGeom>
          <a:ln>
            <a:noFill/>
          </a:ln>
          <a:effectLst>
            <a:outerShdw blurRad="292100" dist="139700" dir="2700000" algn="tl" rotWithShape="0">
              <a:srgbClr val="333333">
                <a:alpha val="65000"/>
              </a:srgbClr>
            </a:outerShdw>
          </a:effectLst>
        </p:spPr>
      </p:pic>
      <p:sp>
        <p:nvSpPr>
          <p:cNvPr id="2" name="Titre 1"/>
          <p:cNvSpPr>
            <a:spLocks noGrp="1"/>
          </p:cNvSpPr>
          <p:nvPr>
            <p:ph type="title"/>
          </p:nvPr>
        </p:nvSpPr>
        <p:spPr/>
        <p:txBody>
          <a:bodyPr>
            <a:normAutofit fontScale="90000"/>
          </a:bodyPr>
          <a:lstStyle/>
          <a:p>
            <a:r>
              <a:rPr lang="fr-FR" dirty="0"/>
              <a:t>RAPPORT PERIODIQUE d’adéquation</a:t>
            </a:r>
            <a:br>
              <a:rPr lang="fr-FR" dirty="0"/>
            </a:br>
            <a:endParaRPr lang="fr-FR" dirty="0"/>
          </a:p>
        </p:txBody>
      </p:sp>
      <p:sp>
        <p:nvSpPr>
          <p:cNvPr id="3" name="Espace réservé du contenu 2"/>
          <p:cNvSpPr>
            <a:spLocks noGrp="1"/>
          </p:cNvSpPr>
          <p:nvPr>
            <p:ph idx="1"/>
          </p:nvPr>
        </p:nvSpPr>
        <p:spPr>
          <a:xfrm>
            <a:off x="251520" y="1419622"/>
            <a:ext cx="2140592" cy="3924275"/>
          </a:xfrm>
        </p:spPr>
        <p:txBody>
          <a:bodyPr>
            <a:normAutofit/>
          </a:bodyPr>
          <a:lstStyle/>
          <a:p>
            <a:r>
              <a:rPr lang="fr-FR" sz="1200" dirty="0"/>
              <a:t>Bénéfice Client</a:t>
            </a:r>
          </a:p>
          <a:p>
            <a:pPr marL="336550" lvl="1" indent="0">
              <a:buNone/>
            </a:pPr>
            <a:r>
              <a:rPr lang="fr-FR" sz="1200" dirty="0"/>
              <a:t>Proactivité dans le suivi des projets clients</a:t>
            </a:r>
          </a:p>
          <a:p>
            <a:pPr marL="336550" lvl="1" indent="0">
              <a:buNone/>
            </a:pPr>
            <a:endParaRPr lang="fr-FR" sz="1200" dirty="0"/>
          </a:p>
          <a:p>
            <a:r>
              <a:rPr lang="fr-FR" sz="1200" dirty="0"/>
              <a:t>Bénéfice Conseiller</a:t>
            </a:r>
          </a:p>
          <a:p>
            <a:pPr marL="336550" lvl="1" indent="0">
              <a:buNone/>
            </a:pPr>
            <a:r>
              <a:rPr lang="fr-FR" sz="1200" dirty="0"/>
              <a:t>Opportunité de contact</a:t>
            </a:r>
          </a:p>
          <a:p>
            <a:pPr lvl="1"/>
            <a:endParaRPr lang="fr-FR" sz="1200" dirty="0"/>
          </a:p>
          <a:p>
            <a:r>
              <a:rPr lang="fr-FR" sz="1200" dirty="0"/>
              <a:t>Bénéfice Etablissement</a:t>
            </a:r>
          </a:p>
          <a:p>
            <a:pPr marL="336550" lvl="1" indent="0">
              <a:buNone/>
            </a:pPr>
            <a:r>
              <a:rPr lang="fr-FR" sz="1200" dirty="0"/>
              <a:t>Génération automatique = gain ETP</a:t>
            </a:r>
          </a:p>
        </p:txBody>
      </p:sp>
      <p:cxnSp>
        <p:nvCxnSpPr>
          <p:cNvPr id="20" name="Connecteur droit avec flèche 19"/>
          <p:cNvCxnSpPr/>
          <p:nvPr/>
        </p:nvCxnSpPr>
        <p:spPr>
          <a:xfrm>
            <a:off x="3943576" y="444340"/>
            <a:ext cx="654780" cy="1744"/>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24" name="ZoneTexte 23"/>
          <p:cNvSpPr txBox="1"/>
          <p:nvPr/>
        </p:nvSpPr>
        <p:spPr>
          <a:xfrm>
            <a:off x="2567245" y="351906"/>
            <a:ext cx="1397574" cy="307777"/>
          </a:xfrm>
          <a:prstGeom prst="rect">
            <a:avLst/>
          </a:prstGeom>
          <a:noFill/>
        </p:spPr>
        <p:txBody>
          <a:bodyPr wrap="square" rtlCol="0">
            <a:spAutoFit/>
          </a:bodyPr>
          <a:lstStyle/>
          <a:p>
            <a:pPr algn="r"/>
            <a:r>
              <a:rPr lang="fr-FR" sz="700" dirty="0">
                <a:solidFill>
                  <a:schemeClr val="accent1"/>
                </a:solidFill>
                <a:latin typeface="Arial Narrow" panose="020B0606020202030204" pitchFamily="34" charset="0"/>
                <a:ea typeface="Arial Narrow" panose="020B0606020202030204" pitchFamily="34" charset="0"/>
              </a:rPr>
              <a:t>Génération automatique de la revue annuelle d’adéquation</a:t>
            </a:r>
          </a:p>
        </p:txBody>
      </p:sp>
      <p:sp>
        <p:nvSpPr>
          <p:cNvPr id="10" name="Chevron 9"/>
          <p:cNvSpPr/>
          <p:nvPr/>
        </p:nvSpPr>
        <p:spPr>
          <a:xfrm>
            <a:off x="268070" y="123524"/>
            <a:ext cx="1711641" cy="215978"/>
          </a:xfrm>
          <a:prstGeom prst="chevron">
            <a:avLst>
              <a:gd name="adj" fmla="val 13335"/>
            </a:avLst>
          </a:prstGeom>
          <a:solidFill>
            <a:schemeClr val="accent1"/>
          </a:solidFill>
          <a:ln w="28575"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rPr>
              <a:t>Suivi / Proactivité</a:t>
            </a:r>
          </a:p>
        </p:txBody>
      </p:sp>
      <p:sp>
        <p:nvSpPr>
          <p:cNvPr id="11" name="Oval 121"/>
          <p:cNvSpPr/>
          <p:nvPr/>
        </p:nvSpPr>
        <p:spPr>
          <a:xfrm>
            <a:off x="185479" y="43273"/>
            <a:ext cx="192379" cy="184661"/>
          </a:xfrm>
          <a:prstGeom prst="ellipse">
            <a:avLst/>
          </a:prstGeom>
          <a:solidFill>
            <a:schemeClr val="accent1"/>
          </a:solidFill>
          <a:ln w="19050"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sym typeface="Arial"/>
              </a:rPr>
              <a:t>5</a:t>
            </a:r>
          </a:p>
        </p:txBody>
      </p:sp>
      <p:pic>
        <p:nvPicPr>
          <p:cNvPr id="14" name="Image 13"/>
          <p:cNvPicPr/>
          <p:nvPr/>
        </p:nvPicPr>
        <p:blipFill>
          <a:blip r:embed="rId3"/>
          <a:stretch>
            <a:fillRect/>
          </a:stretch>
        </p:blipFill>
        <p:spPr>
          <a:xfrm>
            <a:off x="5752174" y="2540921"/>
            <a:ext cx="3229346" cy="1542997"/>
          </a:xfrm>
          <a:prstGeom prst="rect">
            <a:avLst/>
          </a:prstGeom>
          <a:ln>
            <a:noFill/>
          </a:ln>
          <a:effectLst>
            <a:outerShdw blurRad="292100" dist="139700" dir="2700000" algn="tl" rotWithShape="0">
              <a:srgbClr val="333333">
                <a:alpha val="65000"/>
              </a:srgbClr>
            </a:outerShdw>
          </a:effectLst>
        </p:spPr>
      </p:pic>
      <p:cxnSp>
        <p:nvCxnSpPr>
          <p:cNvPr id="15" name="Connecteur droit avec flèche 14"/>
          <p:cNvCxnSpPr/>
          <p:nvPr/>
        </p:nvCxnSpPr>
        <p:spPr>
          <a:xfrm>
            <a:off x="5141356" y="2613610"/>
            <a:ext cx="654780" cy="1744"/>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16" name="ZoneTexte 15"/>
          <p:cNvSpPr txBox="1"/>
          <p:nvPr/>
        </p:nvSpPr>
        <p:spPr>
          <a:xfrm>
            <a:off x="3765025" y="2521176"/>
            <a:ext cx="1397574" cy="307777"/>
          </a:xfrm>
          <a:prstGeom prst="rect">
            <a:avLst/>
          </a:prstGeom>
          <a:noFill/>
        </p:spPr>
        <p:txBody>
          <a:bodyPr wrap="square" rtlCol="0">
            <a:spAutoFit/>
          </a:bodyPr>
          <a:lstStyle/>
          <a:p>
            <a:pPr algn="r"/>
            <a:r>
              <a:rPr lang="fr-FR" sz="700" dirty="0">
                <a:solidFill>
                  <a:schemeClr val="accent1"/>
                </a:solidFill>
                <a:latin typeface="Arial Narrow" panose="020B0606020202030204" pitchFamily="34" charset="0"/>
                <a:ea typeface="Arial Narrow" panose="020B0606020202030204" pitchFamily="34" charset="0"/>
              </a:rPr>
              <a:t>Paramétrage de la revue annuelle d’adéquation au niveau client</a:t>
            </a:r>
          </a:p>
        </p:txBody>
      </p:sp>
      <p:pic>
        <p:nvPicPr>
          <p:cNvPr id="17" name="Image 16"/>
          <p:cNvPicPr/>
          <p:nvPr/>
        </p:nvPicPr>
        <p:blipFill>
          <a:blip r:embed="rId4"/>
          <a:stretch>
            <a:fillRect/>
          </a:stretch>
        </p:blipFill>
        <p:spPr>
          <a:xfrm>
            <a:off x="4608302" y="3158462"/>
            <a:ext cx="3718060" cy="1659738"/>
          </a:xfrm>
          <a:prstGeom prst="rect">
            <a:avLst/>
          </a:prstGeom>
        </p:spPr>
      </p:pic>
      <p:cxnSp>
        <p:nvCxnSpPr>
          <p:cNvPr id="19" name="Connecteur droit avec flèche 18"/>
          <p:cNvCxnSpPr/>
          <p:nvPr/>
        </p:nvCxnSpPr>
        <p:spPr>
          <a:xfrm>
            <a:off x="3997484" y="3317933"/>
            <a:ext cx="654780" cy="1744"/>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22" name="ZoneTexte 21"/>
          <p:cNvSpPr txBox="1"/>
          <p:nvPr/>
        </p:nvSpPr>
        <p:spPr>
          <a:xfrm>
            <a:off x="2621153" y="3225499"/>
            <a:ext cx="1397574" cy="307777"/>
          </a:xfrm>
          <a:prstGeom prst="rect">
            <a:avLst/>
          </a:prstGeom>
          <a:noFill/>
        </p:spPr>
        <p:txBody>
          <a:bodyPr wrap="square" rtlCol="0">
            <a:spAutoFit/>
          </a:bodyPr>
          <a:lstStyle/>
          <a:p>
            <a:pPr algn="r"/>
            <a:r>
              <a:rPr lang="fr-FR" sz="700" dirty="0">
                <a:solidFill>
                  <a:schemeClr val="accent1"/>
                </a:solidFill>
                <a:latin typeface="Arial Narrow" panose="020B0606020202030204" pitchFamily="34" charset="0"/>
                <a:ea typeface="Arial Narrow" panose="020B0606020202030204" pitchFamily="34" charset="0"/>
              </a:rPr>
              <a:t>Paramétrage de la revue annuelle d’adéquation au niveau projet</a:t>
            </a:r>
          </a:p>
        </p:txBody>
      </p:sp>
      <p:sp>
        <p:nvSpPr>
          <p:cNvPr id="18" name="ZoneTexte 17">
            <a:extLst>
              <a:ext uri="{FF2B5EF4-FFF2-40B4-BE49-F238E27FC236}">
                <a16:creationId xmlns:a16="http://schemas.microsoft.com/office/drawing/2014/main" xmlns="" id="{D7E641A1-9252-43DC-B47A-E089D7EA5F4E}"/>
              </a:ext>
            </a:extLst>
          </p:cNvPr>
          <p:cNvSpPr txBox="1"/>
          <p:nvPr/>
        </p:nvSpPr>
        <p:spPr>
          <a:xfrm>
            <a:off x="3269882" y="4949986"/>
            <a:ext cx="3528392" cy="200055"/>
          </a:xfrm>
          <a:prstGeom prst="rect">
            <a:avLst/>
          </a:prstGeom>
          <a:noFill/>
        </p:spPr>
        <p:txBody>
          <a:bodyPr wrap="square" rtlCol="0">
            <a:spAutoFit/>
          </a:bodyPr>
          <a:lstStyle/>
          <a:p>
            <a:r>
              <a:rPr lang="fr-FR" sz="700" dirty="0">
                <a:solidFill>
                  <a:schemeClr val="bg1">
                    <a:lumMod val="50000"/>
                  </a:schemeClr>
                </a:solidFill>
              </a:rPr>
              <a:t>A L’USAGE STRICTEMENT INTERNE DU RESEAU BPCE – A NE PAS DIFFUSER</a:t>
            </a:r>
          </a:p>
        </p:txBody>
      </p:sp>
    </p:spTree>
    <p:extLst>
      <p:ext uri="{BB962C8B-B14F-4D97-AF65-F5344CB8AC3E}">
        <p14:creationId xmlns:p14="http://schemas.microsoft.com/office/powerpoint/2010/main" val="256261874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stretch>
            <a:fillRect/>
          </a:stretch>
        </p:blipFill>
        <p:spPr>
          <a:xfrm>
            <a:off x="2771800" y="123524"/>
            <a:ext cx="5024673" cy="3417946"/>
          </a:xfrm>
          <a:prstGeom prst="rect">
            <a:avLst/>
          </a:prstGeom>
          <a:ln>
            <a:noFill/>
          </a:ln>
          <a:effectLst>
            <a:outerShdw blurRad="292100" dist="139700" dir="2700000" algn="tl" rotWithShape="0">
              <a:srgbClr val="333333">
                <a:alpha val="65000"/>
              </a:srgbClr>
            </a:outerShdw>
          </a:effectLst>
        </p:spPr>
      </p:pic>
      <p:sp>
        <p:nvSpPr>
          <p:cNvPr id="2" name="Titre 1"/>
          <p:cNvSpPr>
            <a:spLocks noGrp="1"/>
          </p:cNvSpPr>
          <p:nvPr>
            <p:ph type="title"/>
          </p:nvPr>
        </p:nvSpPr>
        <p:spPr/>
        <p:txBody>
          <a:bodyPr>
            <a:normAutofit/>
          </a:bodyPr>
          <a:lstStyle/>
          <a:p>
            <a:r>
              <a:rPr lang="fr-FR" dirty="0"/>
              <a:t>Alertes et notifications</a:t>
            </a:r>
          </a:p>
        </p:txBody>
      </p:sp>
      <p:sp>
        <p:nvSpPr>
          <p:cNvPr id="3" name="Espace réservé du contenu 2"/>
          <p:cNvSpPr>
            <a:spLocks noGrp="1"/>
          </p:cNvSpPr>
          <p:nvPr>
            <p:ph idx="1"/>
          </p:nvPr>
        </p:nvSpPr>
        <p:spPr>
          <a:xfrm>
            <a:off x="251520" y="1419622"/>
            <a:ext cx="2140592" cy="3924275"/>
          </a:xfrm>
        </p:spPr>
        <p:txBody>
          <a:bodyPr>
            <a:normAutofit/>
          </a:bodyPr>
          <a:lstStyle/>
          <a:p>
            <a:r>
              <a:rPr lang="fr-FR" sz="1200" dirty="0"/>
              <a:t>Bénéfice Client</a:t>
            </a:r>
          </a:p>
          <a:p>
            <a:pPr marL="336550" lvl="1" indent="0">
              <a:buNone/>
            </a:pPr>
            <a:r>
              <a:rPr lang="fr-FR" sz="1200" dirty="0"/>
              <a:t>Bénéficier de la proactivité du conseiller</a:t>
            </a:r>
          </a:p>
          <a:p>
            <a:pPr marL="336550" lvl="1" indent="0">
              <a:buNone/>
            </a:pPr>
            <a:endParaRPr lang="fr-FR" sz="1200" dirty="0"/>
          </a:p>
          <a:p>
            <a:r>
              <a:rPr lang="fr-FR" sz="1200" dirty="0"/>
              <a:t>Bénéfice Conseiller</a:t>
            </a:r>
          </a:p>
          <a:p>
            <a:pPr marL="336550" lvl="1" indent="0">
              <a:buNone/>
            </a:pPr>
            <a:r>
              <a:rPr lang="fr-FR" sz="1200" dirty="0"/>
              <a:t>Opportunités de contact et de conseil client</a:t>
            </a:r>
          </a:p>
          <a:p>
            <a:pPr lvl="1"/>
            <a:endParaRPr lang="fr-FR" sz="1200" dirty="0"/>
          </a:p>
          <a:p>
            <a:r>
              <a:rPr lang="fr-FR" sz="1200" dirty="0"/>
              <a:t>Bénéfice Etablissement</a:t>
            </a:r>
          </a:p>
          <a:p>
            <a:pPr marL="336550" lvl="1" indent="0">
              <a:buNone/>
            </a:pPr>
            <a:r>
              <a:rPr lang="fr-FR" sz="1200" dirty="0"/>
              <a:t>Renforcement du niveau de satisfaction client et mise en conformité</a:t>
            </a:r>
          </a:p>
        </p:txBody>
      </p:sp>
      <p:cxnSp>
        <p:nvCxnSpPr>
          <p:cNvPr id="20" name="Connecteur droit avec flèche 19"/>
          <p:cNvCxnSpPr/>
          <p:nvPr/>
        </p:nvCxnSpPr>
        <p:spPr>
          <a:xfrm flipH="1">
            <a:off x="6486794" y="1832497"/>
            <a:ext cx="1541590" cy="2668"/>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24" name="ZoneTexte 23"/>
          <p:cNvSpPr txBox="1"/>
          <p:nvPr/>
        </p:nvSpPr>
        <p:spPr>
          <a:xfrm>
            <a:off x="8014429" y="1707654"/>
            <a:ext cx="1129571" cy="307777"/>
          </a:xfrm>
          <a:prstGeom prst="rect">
            <a:avLst/>
          </a:prstGeom>
          <a:noFill/>
        </p:spPr>
        <p:txBody>
          <a:bodyPr wrap="square" rtlCol="0">
            <a:spAutoFit/>
          </a:bodyPr>
          <a:lstStyle/>
          <a:p>
            <a:r>
              <a:rPr lang="fr-FR" sz="700" dirty="0">
                <a:solidFill>
                  <a:schemeClr val="accent1"/>
                </a:solidFill>
                <a:latin typeface="Arial Narrow" panose="020B0606020202030204" pitchFamily="34" charset="0"/>
                <a:ea typeface="Arial Narrow" panose="020B0606020202030204" pitchFamily="34" charset="0"/>
              </a:rPr>
              <a:t>Des notifications « réglementaires »</a:t>
            </a:r>
          </a:p>
        </p:txBody>
      </p:sp>
      <p:sp>
        <p:nvSpPr>
          <p:cNvPr id="10" name="Chevron 9"/>
          <p:cNvSpPr/>
          <p:nvPr/>
        </p:nvSpPr>
        <p:spPr>
          <a:xfrm>
            <a:off x="268070" y="123524"/>
            <a:ext cx="1711641" cy="215978"/>
          </a:xfrm>
          <a:prstGeom prst="chevron">
            <a:avLst>
              <a:gd name="adj" fmla="val 13335"/>
            </a:avLst>
          </a:prstGeom>
          <a:solidFill>
            <a:schemeClr val="accent1"/>
          </a:solidFill>
          <a:ln w="28575"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rPr>
              <a:t>Suivi / Proactivité</a:t>
            </a:r>
          </a:p>
        </p:txBody>
      </p:sp>
      <p:sp>
        <p:nvSpPr>
          <p:cNvPr id="11" name="Oval 121"/>
          <p:cNvSpPr/>
          <p:nvPr/>
        </p:nvSpPr>
        <p:spPr>
          <a:xfrm>
            <a:off x="185479" y="43273"/>
            <a:ext cx="192379" cy="184661"/>
          </a:xfrm>
          <a:prstGeom prst="ellipse">
            <a:avLst/>
          </a:prstGeom>
          <a:solidFill>
            <a:schemeClr val="accent1"/>
          </a:solidFill>
          <a:ln w="19050"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sym typeface="Arial"/>
              </a:rPr>
              <a:t>5</a:t>
            </a:r>
          </a:p>
        </p:txBody>
      </p:sp>
      <p:cxnSp>
        <p:nvCxnSpPr>
          <p:cNvPr id="12" name="Connecteur droit avec flèche 11"/>
          <p:cNvCxnSpPr/>
          <p:nvPr/>
        </p:nvCxnSpPr>
        <p:spPr>
          <a:xfrm flipH="1">
            <a:off x="6516216" y="968401"/>
            <a:ext cx="1541590" cy="2668"/>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13" name="ZoneTexte 12"/>
          <p:cNvSpPr txBox="1"/>
          <p:nvPr/>
        </p:nvSpPr>
        <p:spPr>
          <a:xfrm>
            <a:off x="8043851" y="843558"/>
            <a:ext cx="1129571" cy="307777"/>
          </a:xfrm>
          <a:prstGeom prst="rect">
            <a:avLst/>
          </a:prstGeom>
          <a:noFill/>
        </p:spPr>
        <p:txBody>
          <a:bodyPr wrap="square" rtlCol="0">
            <a:spAutoFit/>
          </a:bodyPr>
          <a:lstStyle/>
          <a:p>
            <a:r>
              <a:rPr lang="fr-FR" sz="700" dirty="0">
                <a:solidFill>
                  <a:schemeClr val="accent1"/>
                </a:solidFill>
                <a:latin typeface="Arial Narrow" panose="020B0606020202030204" pitchFamily="34" charset="0"/>
                <a:ea typeface="Arial Narrow" panose="020B0606020202030204" pitchFamily="34" charset="0"/>
              </a:rPr>
              <a:t>Des notifications commerciales</a:t>
            </a:r>
          </a:p>
        </p:txBody>
      </p:sp>
      <p:sp>
        <p:nvSpPr>
          <p:cNvPr id="14" name="ZoneTexte 13">
            <a:extLst>
              <a:ext uri="{FF2B5EF4-FFF2-40B4-BE49-F238E27FC236}">
                <a16:creationId xmlns:a16="http://schemas.microsoft.com/office/drawing/2014/main" xmlns="" id="{5823DA87-920C-4E27-9D0D-6A1282CE5826}"/>
              </a:ext>
            </a:extLst>
          </p:cNvPr>
          <p:cNvSpPr txBox="1"/>
          <p:nvPr/>
        </p:nvSpPr>
        <p:spPr>
          <a:xfrm>
            <a:off x="3269882" y="4949986"/>
            <a:ext cx="3528392" cy="200055"/>
          </a:xfrm>
          <a:prstGeom prst="rect">
            <a:avLst/>
          </a:prstGeom>
          <a:noFill/>
        </p:spPr>
        <p:txBody>
          <a:bodyPr wrap="square" rtlCol="0">
            <a:spAutoFit/>
          </a:bodyPr>
          <a:lstStyle/>
          <a:p>
            <a:r>
              <a:rPr lang="fr-FR" sz="700" dirty="0">
                <a:solidFill>
                  <a:schemeClr val="bg1">
                    <a:lumMod val="50000"/>
                  </a:schemeClr>
                </a:solidFill>
              </a:rPr>
              <a:t>A L’USAGE STRICTEMENT INTERNE DU RESEAU BPCE – A NE PAS DIFFUSER</a:t>
            </a:r>
          </a:p>
        </p:txBody>
      </p:sp>
    </p:spTree>
    <p:extLst>
      <p:ext uri="{BB962C8B-B14F-4D97-AF65-F5344CB8AC3E}">
        <p14:creationId xmlns:p14="http://schemas.microsoft.com/office/powerpoint/2010/main" val="182610512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stretch>
            <a:fillRect/>
          </a:stretch>
        </p:blipFill>
        <p:spPr>
          <a:xfrm>
            <a:off x="2771800" y="123524"/>
            <a:ext cx="5024673" cy="3417946"/>
          </a:xfrm>
          <a:prstGeom prst="rect">
            <a:avLst/>
          </a:prstGeom>
          <a:ln>
            <a:noFill/>
          </a:ln>
          <a:effectLst>
            <a:outerShdw blurRad="292100" dist="139700" dir="2700000" algn="tl" rotWithShape="0">
              <a:srgbClr val="333333">
                <a:alpha val="65000"/>
              </a:srgbClr>
            </a:outerShdw>
          </a:effectLst>
        </p:spPr>
      </p:pic>
      <p:sp>
        <p:nvSpPr>
          <p:cNvPr id="2" name="Titre 1"/>
          <p:cNvSpPr>
            <a:spLocks noGrp="1"/>
          </p:cNvSpPr>
          <p:nvPr>
            <p:ph type="title"/>
          </p:nvPr>
        </p:nvSpPr>
        <p:spPr/>
        <p:txBody>
          <a:bodyPr>
            <a:normAutofit/>
          </a:bodyPr>
          <a:lstStyle/>
          <a:p>
            <a:r>
              <a:rPr lang="fr-FR" dirty="0"/>
              <a:t>Alertes et notifications</a:t>
            </a:r>
          </a:p>
        </p:txBody>
      </p:sp>
      <p:sp>
        <p:nvSpPr>
          <p:cNvPr id="3" name="Espace réservé du contenu 2"/>
          <p:cNvSpPr>
            <a:spLocks noGrp="1"/>
          </p:cNvSpPr>
          <p:nvPr>
            <p:ph idx="1"/>
          </p:nvPr>
        </p:nvSpPr>
        <p:spPr>
          <a:xfrm>
            <a:off x="251520" y="1419622"/>
            <a:ext cx="2140592" cy="3924275"/>
          </a:xfrm>
        </p:spPr>
        <p:txBody>
          <a:bodyPr>
            <a:normAutofit/>
          </a:bodyPr>
          <a:lstStyle/>
          <a:p>
            <a:r>
              <a:rPr lang="fr-FR" sz="1200" dirty="0"/>
              <a:t>Bénéfice Client</a:t>
            </a:r>
          </a:p>
          <a:p>
            <a:pPr marL="336550" lvl="1" indent="0">
              <a:buNone/>
            </a:pPr>
            <a:r>
              <a:rPr lang="fr-FR" sz="1200" dirty="0"/>
              <a:t>Bénéficier de la proactivité du conseiller</a:t>
            </a:r>
          </a:p>
          <a:p>
            <a:pPr marL="336550" lvl="1" indent="0">
              <a:buNone/>
            </a:pPr>
            <a:endParaRPr lang="fr-FR" sz="1200" dirty="0"/>
          </a:p>
          <a:p>
            <a:r>
              <a:rPr lang="fr-FR" sz="1200" dirty="0"/>
              <a:t>Bénéfice Conseiller</a:t>
            </a:r>
          </a:p>
          <a:p>
            <a:pPr marL="336550" lvl="1" indent="0">
              <a:buNone/>
            </a:pPr>
            <a:r>
              <a:rPr lang="fr-FR" sz="1200" dirty="0"/>
              <a:t>Opportunités de contact et de conseil client</a:t>
            </a:r>
          </a:p>
          <a:p>
            <a:pPr lvl="1"/>
            <a:endParaRPr lang="fr-FR" sz="1200" dirty="0"/>
          </a:p>
          <a:p>
            <a:r>
              <a:rPr lang="fr-FR" sz="1200" dirty="0"/>
              <a:t>Bénéfice Etablissement</a:t>
            </a:r>
          </a:p>
          <a:p>
            <a:pPr marL="336550" lvl="1" indent="0">
              <a:buNone/>
            </a:pPr>
            <a:r>
              <a:rPr lang="fr-FR" sz="1200" dirty="0"/>
              <a:t>Renforcement du niveau de satisfaction client et mise en conformité</a:t>
            </a:r>
          </a:p>
        </p:txBody>
      </p:sp>
      <p:cxnSp>
        <p:nvCxnSpPr>
          <p:cNvPr id="20" name="Connecteur droit avec flèche 19"/>
          <p:cNvCxnSpPr/>
          <p:nvPr/>
        </p:nvCxnSpPr>
        <p:spPr>
          <a:xfrm flipH="1">
            <a:off x="6486794" y="1832497"/>
            <a:ext cx="1541590" cy="2668"/>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24" name="ZoneTexte 23"/>
          <p:cNvSpPr txBox="1"/>
          <p:nvPr/>
        </p:nvSpPr>
        <p:spPr>
          <a:xfrm>
            <a:off x="8014429" y="1707654"/>
            <a:ext cx="1129571" cy="307777"/>
          </a:xfrm>
          <a:prstGeom prst="rect">
            <a:avLst/>
          </a:prstGeom>
          <a:noFill/>
        </p:spPr>
        <p:txBody>
          <a:bodyPr wrap="square" rtlCol="0">
            <a:spAutoFit/>
          </a:bodyPr>
          <a:lstStyle/>
          <a:p>
            <a:r>
              <a:rPr lang="fr-FR" sz="700" dirty="0">
                <a:solidFill>
                  <a:schemeClr val="accent1"/>
                </a:solidFill>
                <a:latin typeface="Arial Narrow" panose="020B0606020202030204" pitchFamily="34" charset="0"/>
                <a:ea typeface="Arial Narrow" panose="020B0606020202030204" pitchFamily="34" charset="0"/>
              </a:rPr>
              <a:t>Des notifications « réglementaires »</a:t>
            </a:r>
          </a:p>
        </p:txBody>
      </p:sp>
      <p:sp>
        <p:nvSpPr>
          <p:cNvPr id="10" name="Chevron 9"/>
          <p:cNvSpPr/>
          <p:nvPr/>
        </p:nvSpPr>
        <p:spPr>
          <a:xfrm>
            <a:off x="268070" y="123524"/>
            <a:ext cx="1711641" cy="215978"/>
          </a:xfrm>
          <a:prstGeom prst="chevron">
            <a:avLst>
              <a:gd name="adj" fmla="val 13335"/>
            </a:avLst>
          </a:prstGeom>
          <a:solidFill>
            <a:schemeClr val="accent1"/>
          </a:solidFill>
          <a:ln w="28575"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rPr>
              <a:t>Suivi / Proactivité</a:t>
            </a:r>
          </a:p>
        </p:txBody>
      </p:sp>
      <p:sp>
        <p:nvSpPr>
          <p:cNvPr id="11" name="Oval 121"/>
          <p:cNvSpPr/>
          <p:nvPr/>
        </p:nvSpPr>
        <p:spPr>
          <a:xfrm>
            <a:off x="185479" y="43273"/>
            <a:ext cx="192379" cy="184661"/>
          </a:xfrm>
          <a:prstGeom prst="ellipse">
            <a:avLst/>
          </a:prstGeom>
          <a:solidFill>
            <a:schemeClr val="accent1"/>
          </a:solidFill>
          <a:ln w="19050"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sym typeface="Arial"/>
              </a:rPr>
              <a:t>5</a:t>
            </a:r>
          </a:p>
        </p:txBody>
      </p:sp>
      <p:cxnSp>
        <p:nvCxnSpPr>
          <p:cNvPr id="12" name="Connecteur droit avec flèche 11"/>
          <p:cNvCxnSpPr/>
          <p:nvPr/>
        </p:nvCxnSpPr>
        <p:spPr>
          <a:xfrm flipH="1">
            <a:off x="6516216" y="968401"/>
            <a:ext cx="1541590" cy="2668"/>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13" name="ZoneTexte 12"/>
          <p:cNvSpPr txBox="1"/>
          <p:nvPr/>
        </p:nvSpPr>
        <p:spPr>
          <a:xfrm>
            <a:off x="8043851" y="843558"/>
            <a:ext cx="1129571" cy="307777"/>
          </a:xfrm>
          <a:prstGeom prst="rect">
            <a:avLst/>
          </a:prstGeom>
          <a:noFill/>
        </p:spPr>
        <p:txBody>
          <a:bodyPr wrap="square" rtlCol="0">
            <a:spAutoFit/>
          </a:bodyPr>
          <a:lstStyle/>
          <a:p>
            <a:r>
              <a:rPr lang="fr-FR" sz="700" dirty="0">
                <a:solidFill>
                  <a:schemeClr val="accent1"/>
                </a:solidFill>
                <a:latin typeface="Arial Narrow" panose="020B0606020202030204" pitchFamily="34" charset="0"/>
                <a:ea typeface="Arial Narrow" panose="020B0606020202030204" pitchFamily="34" charset="0"/>
              </a:rPr>
              <a:t>Des notifications commerciales</a:t>
            </a:r>
          </a:p>
        </p:txBody>
      </p:sp>
      <p:pic>
        <p:nvPicPr>
          <p:cNvPr id="4" name="Image 3"/>
          <p:cNvPicPr>
            <a:picLocks noChangeAspect="1"/>
          </p:cNvPicPr>
          <p:nvPr/>
        </p:nvPicPr>
        <p:blipFill>
          <a:blip r:embed="rId3"/>
          <a:stretch>
            <a:fillRect/>
          </a:stretch>
        </p:blipFill>
        <p:spPr>
          <a:xfrm>
            <a:off x="5591773" y="2171064"/>
            <a:ext cx="3390476" cy="580952"/>
          </a:xfrm>
          <a:prstGeom prst="rect">
            <a:avLst/>
          </a:prstGeom>
          <a:ln>
            <a:noFill/>
          </a:ln>
          <a:effectLst>
            <a:outerShdw blurRad="292100" dist="139700" dir="2700000" algn="tl" rotWithShape="0">
              <a:srgbClr val="333333">
                <a:alpha val="65000"/>
              </a:srgbClr>
            </a:outerShdw>
          </a:effectLst>
        </p:spPr>
      </p:pic>
      <p:pic>
        <p:nvPicPr>
          <p:cNvPr id="6" name="Image 5"/>
          <p:cNvPicPr>
            <a:picLocks noChangeAspect="1"/>
          </p:cNvPicPr>
          <p:nvPr/>
        </p:nvPicPr>
        <p:blipFill>
          <a:blip r:embed="rId4"/>
          <a:stretch>
            <a:fillRect/>
          </a:stretch>
        </p:blipFill>
        <p:spPr>
          <a:xfrm>
            <a:off x="4139952" y="3305884"/>
            <a:ext cx="4915356" cy="1514173"/>
          </a:xfrm>
          <a:prstGeom prst="rect">
            <a:avLst/>
          </a:prstGeom>
          <a:ln>
            <a:noFill/>
          </a:ln>
          <a:effectLst>
            <a:outerShdw blurRad="292100" dist="139700" dir="2700000" algn="tl" rotWithShape="0">
              <a:srgbClr val="333333">
                <a:alpha val="65000"/>
              </a:srgbClr>
            </a:outerShdw>
          </a:effectLst>
        </p:spPr>
      </p:pic>
      <p:cxnSp>
        <p:nvCxnSpPr>
          <p:cNvPr id="8" name="Connecteur droit avec flèche 7"/>
          <p:cNvCxnSpPr/>
          <p:nvPr/>
        </p:nvCxnSpPr>
        <p:spPr>
          <a:xfrm>
            <a:off x="8579214" y="2571750"/>
            <a:ext cx="0" cy="8100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ZoneTexte 15"/>
          <p:cNvSpPr txBox="1"/>
          <p:nvPr/>
        </p:nvSpPr>
        <p:spPr>
          <a:xfrm>
            <a:off x="2771800" y="4026409"/>
            <a:ext cx="1129571" cy="415498"/>
          </a:xfrm>
          <a:prstGeom prst="rect">
            <a:avLst/>
          </a:prstGeom>
          <a:noFill/>
        </p:spPr>
        <p:txBody>
          <a:bodyPr wrap="square" rtlCol="0">
            <a:spAutoFit/>
          </a:bodyPr>
          <a:lstStyle/>
          <a:p>
            <a:pPr algn="r"/>
            <a:r>
              <a:rPr lang="fr-FR" sz="700" dirty="0">
                <a:solidFill>
                  <a:schemeClr val="accent1"/>
                </a:solidFill>
                <a:latin typeface="Arial Narrow" panose="020B0606020202030204" pitchFamily="34" charset="0"/>
                <a:ea typeface="Arial Narrow" panose="020B0606020202030204" pitchFamily="34" charset="0"/>
              </a:rPr>
              <a:t>Alerte sur l’inadéquation entre risque accepté et risque constaté</a:t>
            </a:r>
          </a:p>
        </p:txBody>
      </p:sp>
      <p:cxnSp>
        <p:nvCxnSpPr>
          <p:cNvPr id="17" name="Connecteur droit avec flèche 16"/>
          <p:cNvCxnSpPr/>
          <p:nvPr/>
        </p:nvCxnSpPr>
        <p:spPr>
          <a:xfrm>
            <a:off x="3943576" y="4145798"/>
            <a:ext cx="654780" cy="1744"/>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18" name="ZoneTexte 17">
            <a:extLst>
              <a:ext uri="{FF2B5EF4-FFF2-40B4-BE49-F238E27FC236}">
                <a16:creationId xmlns:a16="http://schemas.microsoft.com/office/drawing/2014/main" xmlns="" id="{BC6BD32E-EC98-45BC-B6D6-7E1166668558}"/>
              </a:ext>
            </a:extLst>
          </p:cNvPr>
          <p:cNvSpPr txBox="1"/>
          <p:nvPr/>
        </p:nvSpPr>
        <p:spPr>
          <a:xfrm>
            <a:off x="3269882" y="4949986"/>
            <a:ext cx="3528392" cy="200055"/>
          </a:xfrm>
          <a:prstGeom prst="rect">
            <a:avLst/>
          </a:prstGeom>
          <a:noFill/>
        </p:spPr>
        <p:txBody>
          <a:bodyPr wrap="square" rtlCol="0">
            <a:spAutoFit/>
          </a:bodyPr>
          <a:lstStyle/>
          <a:p>
            <a:r>
              <a:rPr lang="fr-FR" sz="700" dirty="0">
                <a:solidFill>
                  <a:schemeClr val="bg1">
                    <a:lumMod val="50000"/>
                  </a:schemeClr>
                </a:solidFill>
              </a:rPr>
              <a:t>A L’USAGE STRICTEMENT INTERNE DU RESEAU BPCE – A NE PAS DIFFUSER</a:t>
            </a:r>
          </a:p>
        </p:txBody>
      </p:sp>
    </p:spTree>
    <p:extLst>
      <p:ext uri="{BB962C8B-B14F-4D97-AF65-F5344CB8AC3E}">
        <p14:creationId xmlns:p14="http://schemas.microsoft.com/office/powerpoint/2010/main" val="405518613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stretch>
            <a:fillRect/>
          </a:stretch>
        </p:blipFill>
        <p:spPr>
          <a:xfrm>
            <a:off x="2771800" y="123524"/>
            <a:ext cx="5024673" cy="3417946"/>
          </a:xfrm>
          <a:prstGeom prst="rect">
            <a:avLst/>
          </a:prstGeom>
          <a:ln>
            <a:noFill/>
          </a:ln>
          <a:effectLst>
            <a:outerShdw blurRad="292100" dist="139700" dir="2700000" algn="tl" rotWithShape="0">
              <a:srgbClr val="333333">
                <a:alpha val="65000"/>
              </a:srgbClr>
            </a:outerShdw>
          </a:effectLst>
        </p:spPr>
      </p:pic>
      <p:sp>
        <p:nvSpPr>
          <p:cNvPr id="2" name="Titre 1"/>
          <p:cNvSpPr>
            <a:spLocks noGrp="1"/>
          </p:cNvSpPr>
          <p:nvPr>
            <p:ph type="title"/>
          </p:nvPr>
        </p:nvSpPr>
        <p:spPr/>
        <p:txBody>
          <a:bodyPr>
            <a:normAutofit/>
          </a:bodyPr>
          <a:lstStyle/>
          <a:p>
            <a:r>
              <a:rPr lang="fr-FR" dirty="0"/>
              <a:t>Alertes et notifications</a:t>
            </a:r>
          </a:p>
        </p:txBody>
      </p:sp>
      <p:sp>
        <p:nvSpPr>
          <p:cNvPr id="3" name="Espace réservé du contenu 2"/>
          <p:cNvSpPr>
            <a:spLocks noGrp="1"/>
          </p:cNvSpPr>
          <p:nvPr>
            <p:ph idx="1"/>
          </p:nvPr>
        </p:nvSpPr>
        <p:spPr>
          <a:xfrm>
            <a:off x="251520" y="1419622"/>
            <a:ext cx="2140592" cy="3924275"/>
          </a:xfrm>
        </p:spPr>
        <p:txBody>
          <a:bodyPr>
            <a:normAutofit/>
          </a:bodyPr>
          <a:lstStyle/>
          <a:p>
            <a:r>
              <a:rPr lang="fr-FR" sz="1200" dirty="0"/>
              <a:t>2</a:t>
            </a:r>
            <a:r>
              <a:rPr lang="fr-FR" sz="1200" baseline="30000" dirty="0"/>
              <a:t>nd</a:t>
            </a:r>
            <a:r>
              <a:rPr lang="fr-FR" sz="1200" dirty="0"/>
              <a:t> exemple : alerte sur les instruments financiers à effets de levier avec envoi d’une notification client et information conseiller</a:t>
            </a:r>
          </a:p>
        </p:txBody>
      </p:sp>
      <p:sp>
        <p:nvSpPr>
          <p:cNvPr id="10" name="Chevron 9"/>
          <p:cNvSpPr/>
          <p:nvPr/>
        </p:nvSpPr>
        <p:spPr>
          <a:xfrm>
            <a:off x="268070" y="123524"/>
            <a:ext cx="1711641" cy="215978"/>
          </a:xfrm>
          <a:prstGeom prst="chevron">
            <a:avLst>
              <a:gd name="adj" fmla="val 13335"/>
            </a:avLst>
          </a:prstGeom>
          <a:solidFill>
            <a:schemeClr val="accent1"/>
          </a:solidFill>
          <a:ln w="28575"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rPr>
              <a:t>Suivi / Proactivité</a:t>
            </a:r>
          </a:p>
        </p:txBody>
      </p:sp>
      <p:sp>
        <p:nvSpPr>
          <p:cNvPr id="11" name="Oval 121"/>
          <p:cNvSpPr/>
          <p:nvPr/>
        </p:nvSpPr>
        <p:spPr>
          <a:xfrm>
            <a:off x="185479" y="43273"/>
            <a:ext cx="192379" cy="184661"/>
          </a:xfrm>
          <a:prstGeom prst="ellipse">
            <a:avLst/>
          </a:prstGeom>
          <a:solidFill>
            <a:schemeClr val="accent1"/>
          </a:solidFill>
          <a:ln w="19050"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sym typeface="Arial"/>
              </a:rPr>
              <a:t>5</a:t>
            </a:r>
          </a:p>
        </p:txBody>
      </p:sp>
      <p:cxnSp>
        <p:nvCxnSpPr>
          <p:cNvPr id="8" name="Connecteur droit avec flèche 7"/>
          <p:cNvCxnSpPr/>
          <p:nvPr/>
        </p:nvCxnSpPr>
        <p:spPr>
          <a:xfrm>
            <a:off x="8579214" y="2571750"/>
            <a:ext cx="0" cy="8100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7" name="Image 6"/>
          <p:cNvPicPr>
            <a:picLocks noChangeAspect="1"/>
          </p:cNvPicPr>
          <p:nvPr/>
        </p:nvPicPr>
        <p:blipFill>
          <a:blip r:embed="rId3"/>
          <a:stretch>
            <a:fillRect/>
          </a:stretch>
        </p:blipFill>
        <p:spPr>
          <a:xfrm>
            <a:off x="5582060" y="2144625"/>
            <a:ext cx="3457143" cy="504762"/>
          </a:xfrm>
          <a:prstGeom prst="rect">
            <a:avLst/>
          </a:prstGeom>
          <a:ln>
            <a:noFill/>
          </a:ln>
          <a:effectLst>
            <a:outerShdw blurRad="292100" dist="139700" dir="2700000" algn="tl" rotWithShape="0">
              <a:srgbClr val="333333">
                <a:alpha val="65000"/>
              </a:srgbClr>
            </a:outerShdw>
          </a:effectLst>
        </p:spPr>
      </p:pic>
      <p:pic>
        <p:nvPicPr>
          <p:cNvPr id="9" name="Image 8"/>
          <p:cNvPicPr>
            <a:picLocks noChangeAspect="1"/>
          </p:cNvPicPr>
          <p:nvPr/>
        </p:nvPicPr>
        <p:blipFill>
          <a:blip r:embed="rId4"/>
          <a:stretch>
            <a:fillRect/>
          </a:stretch>
        </p:blipFill>
        <p:spPr>
          <a:xfrm>
            <a:off x="3541678" y="3424780"/>
            <a:ext cx="5497525" cy="1245708"/>
          </a:xfrm>
          <a:prstGeom prst="rect">
            <a:avLst/>
          </a:prstGeom>
          <a:ln>
            <a:noFill/>
          </a:ln>
          <a:effectLst>
            <a:outerShdw blurRad="292100" dist="139700" dir="2700000" algn="tl" rotWithShape="0">
              <a:srgbClr val="333333">
                <a:alpha val="65000"/>
              </a:srgbClr>
            </a:outerShdw>
          </a:effectLst>
        </p:spPr>
      </p:pic>
      <p:sp>
        <p:nvSpPr>
          <p:cNvPr id="12" name="ZoneTexte 11">
            <a:extLst>
              <a:ext uri="{FF2B5EF4-FFF2-40B4-BE49-F238E27FC236}">
                <a16:creationId xmlns:a16="http://schemas.microsoft.com/office/drawing/2014/main" xmlns="" id="{C51A3B9C-EA39-40AE-B7F8-8B9983C9149C}"/>
              </a:ext>
            </a:extLst>
          </p:cNvPr>
          <p:cNvSpPr txBox="1"/>
          <p:nvPr/>
        </p:nvSpPr>
        <p:spPr>
          <a:xfrm>
            <a:off x="3269882" y="4949986"/>
            <a:ext cx="3528392" cy="200055"/>
          </a:xfrm>
          <a:prstGeom prst="rect">
            <a:avLst/>
          </a:prstGeom>
          <a:noFill/>
        </p:spPr>
        <p:txBody>
          <a:bodyPr wrap="square" rtlCol="0">
            <a:spAutoFit/>
          </a:bodyPr>
          <a:lstStyle/>
          <a:p>
            <a:r>
              <a:rPr lang="fr-FR" sz="700" dirty="0">
                <a:solidFill>
                  <a:schemeClr val="bg1">
                    <a:lumMod val="50000"/>
                  </a:schemeClr>
                </a:solidFill>
              </a:rPr>
              <a:t>A L’USAGE STRICTEMENT INTERNE DU RESEAU BPCE – A NE PAS DIFFUSER</a:t>
            </a:r>
          </a:p>
        </p:txBody>
      </p:sp>
    </p:spTree>
    <p:extLst>
      <p:ext uri="{BB962C8B-B14F-4D97-AF65-F5344CB8AC3E}">
        <p14:creationId xmlns:p14="http://schemas.microsoft.com/office/powerpoint/2010/main" val="372071332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14" name="Espace réservé du texte 13"/>
          <p:cNvSpPr>
            <a:spLocks noGrp="1"/>
          </p:cNvSpPr>
          <p:nvPr>
            <p:ph type="body" sz="quarter" idx="12"/>
          </p:nvPr>
        </p:nvSpPr>
        <p:spPr>
          <a:xfrm>
            <a:off x="1259632" y="0"/>
            <a:ext cx="5832648" cy="5143500"/>
          </a:xfrm>
        </p:spPr>
        <p:txBody>
          <a:bodyPr/>
          <a:lstStyle/>
          <a:p>
            <a:r>
              <a:rPr lang="fr-FR" dirty="0"/>
              <a:t>1</a:t>
            </a:r>
          </a:p>
        </p:txBody>
      </p:sp>
      <p:sp>
        <p:nvSpPr>
          <p:cNvPr id="74" name="Shape 74"/>
          <p:cNvSpPr txBox="1">
            <a:spLocks noGrp="1"/>
          </p:cNvSpPr>
          <p:nvPr>
            <p:ph type="ctrTitle"/>
          </p:nvPr>
        </p:nvSpPr>
        <p:spPr>
          <a:xfrm>
            <a:off x="1259632" y="1974790"/>
            <a:ext cx="6019388" cy="1159799"/>
          </a:xfrm>
        </p:spPr>
        <p:txBody>
          <a:bodyPr>
            <a:normAutofit fontScale="90000"/>
          </a:bodyPr>
          <a:lstStyle/>
          <a:p>
            <a:pPr lvl="0"/>
            <a:r>
              <a:rPr lang="fr-FR" sz="4400" dirty="0"/>
              <a:t>3</a:t>
            </a:r>
            <a:r>
              <a:rPr lang="fr-FR" sz="3200" dirty="0"/>
              <a:t/>
            </a:r>
            <a:br>
              <a:rPr lang="fr-FR" sz="3200" dirty="0"/>
            </a:br>
            <a:r>
              <a:rPr lang="fr-FR" sz="3200" dirty="0"/>
              <a:t>PARCOURS</a:t>
            </a:r>
            <a:endParaRPr lang="en" sz="3200" dirty="0"/>
          </a:p>
        </p:txBody>
      </p:sp>
      <p:sp>
        <p:nvSpPr>
          <p:cNvPr id="8" name="Rectangle : coins arrondis 7">
            <a:extLst>
              <a:ext uri="{FF2B5EF4-FFF2-40B4-BE49-F238E27FC236}">
                <a16:creationId xmlns:a16="http://schemas.microsoft.com/office/drawing/2014/main" xmlns="" id="{FC221DFD-62A8-4B78-821E-9E9766F05335}"/>
              </a:ext>
            </a:extLst>
          </p:cNvPr>
          <p:cNvSpPr/>
          <p:nvPr/>
        </p:nvSpPr>
        <p:spPr>
          <a:xfrm>
            <a:off x="2569817" y="3291830"/>
            <a:ext cx="3399018" cy="50405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b="1" dirty="0">
                <a:solidFill>
                  <a:srgbClr val="002060"/>
                </a:solidFill>
              </a:rPr>
              <a:t>PARTIE 2 : </a:t>
            </a:r>
            <a:r>
              <a:rPr lang="fr-FR" b="1" dirty="0" smtClean="0">
                <a:solidFill>
                  <a:srgbClr val="002060"/>
                </a:solidFill>
              </a:rPr>
              <a:t>MONEYPITCH - PARCOURS </a:t>
            </a:r>
            <a:r>
              <a:rPr lang="fr-FR" b="1" dirty="0">
                <a:solidFill>
                  <a:srgbClr val="002060"/>
                </a:solidFill>
              </a:rPr>
              <a:t>CLIENT</a:t>
            </a:r>
          </a:p>
        </p:txBody>
      </p:sp>
    </p:spTree>
    <p:extLst>
      <p:ext uri="{BB962C8B-B14F-4D97-AF65-F5344CB8AC3E}">
        <p14:creationId xmlns:p14="http://schemas.microsoft.com/office/powerpoint/2010/main" val="355183706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normAutofit/>
          </a:bodyPr>
          <a:lstStyle/>
          <a:p>
            <a:pPr marL="0" indent="0" algn="ctr"/>
            <a:r>
              <a:rPr lang="fr-FR" altLang="fr-FR" noProof="1">
                <a:latin typeface="+mn-lt"/>
              </a:rPr>
              <a:t>PARCOURS CLIENT</a:t>
            </a:r>
            <a:endParaRPr lang="fr-FR" sz="1800" dirty="0">
              <a:latin typeface="+mn-lt"/>
            </a:endParaRPr>
          </a:p>
        </p:txBody>
      </p:sp>
      <p:sp>
        <p:nvSpPr>
          <p:cNvPr id="2" name="Espace réservé du contenu 1"/>
          <p:cNvSpPr>
            <a:spLocks noGrp="1"/>
          </p:cNvSpPr>
          <p:nvPr>
            <p:ph idx="1"/>
          </p:nvPr>
        </p:nvSpPr>
        <p:spPr/>
        <p:txBody>
          <a:bodyPr/>
          <a:lstStyle/>
          <a:p>
            <a:r>
              <a:rPr lang="fr-FR" dirty="0"/>
              <a:t>Détail de l’approche MONEYPITCH</a:t>
            </a:r>
          </a:p>
        </p:txBody>
      </p:sp>
      <p:sp>
        <p:nvSpPr>
          <p:cNvPr id="96" name="ZoneTexte 95">
            <a:extLst>
              <a:ext uri="{FF2B5EF4-FFF2-40B4-BE49-F238E27FC236}">
                <a16:creationId xmlns:a16="http://schemas.microsoft.com/office/drawing/2014/main" xmlns="" id="{9260C2C7-4EE3-4146-AA07-C19E3629CCFE}"/>
              </a:ext>
            </a:extLst>
          </p:cNvPr>
          <p:cNvSpPr txBox="1"/>
          <p:nvPr/>
        </p:nvSpPr>
        <p:spPr>
          <a:xfrm>
            <a:off x="2945759" y="1966244"/>
            <a:ext cx="1512342" cy="838691"/>
          </a:xfrm>
          <a:prstGeom prst="rect">
            <a:avLst/>
          </a:prstGeom>
          <a:noFill/>
        </p:spPr>
        <p:txBody>
          <a:bodyPr wrap="square" lIns="68580" tIns="34290" rIns="68580" bIns="34290" rtlCol="0">
            <a:spAutoFit/>
          </a:bodyPr>
          <a:lstStyle>
            <a:defPPr marR="0" lvl="0" algn="l" rtl="0">
              <a:lnSpc>
                <a:spcPct val="100000"/>
              </a:lnSpc>
              <a:spcBef>
                <a:spcPts val="0"/>
              </a:spcBef>
              <a:spcAft>
                <a:spcPts val="0"/>
              </a:spcAft>
            </a:defPPr>
            <a:lvl1pPr algn="r">
              <a:defRPr>
                <a:solidFill>
                  <a:schemeClr val="tx1"/>
                </a:solidFill>
                <a:latin typeface="+mn-lt"/>
                <a:ea typeface="+mn-ea"/>
                <a:cs typeface="+mn-cs"/>
              </a:defRPr>
            </a:lvl1pPr>
          </a:lstStyle>
          <a:p>
            <a:pPr algn="l"/>
            <a:r>
              <a:rPr lang="fr-FR" sz="1000" b="1" dirty="0">
                <a:solidFill>
                  <a:schemeClr val="accent1"/>
                </a:solidFill>
              </a:rPr>
              <a:t>Pilotage des ouvertures d’accès par le conseiller </a:t>
            </a:r>
          </a:p>
          <a:p>
            <a:pPr algn="l"/>
            <a:r>
              <a:rPr lang="fr-FR" sz="1000" b="1" dirty="0">
                <a:solidFill>
                  <a:schemeClr val="accent1"/>
                </a:solidFill>
              </a:rPr>
              <a:t>selon la politique</a:t>
            </a:r>
          </a:p>
          <a:p>
            <a:pPr algn="l"/>
            <a:r>
              <a:rPr lang="fr-FR" sz="1000" b="1" dirty="0">
                <a:solidFill>
                  <a:schemeClr val="accent1"/>
                </a:solidFill>
              </a:rPr>
              <a:t>de l’établissement</a:t>
            </a:r>
          </a:p>
        </p:txBody>
      </p:sp>
      <p:sp>
        <p:nvSpPr>
          <p:cNvPr id="187" name="Pentagone 8"/>
          <p:cNvSpPr/>
          <p:nvPr/>
        </p:nvSpPr>
        <p:spPr>
          <a:xfrm>
            <a:off x="2757179" y="1238707"/>
            <a:ext cx="1340882" cy="428400"/>
          </a:xfrm>
          <a:prstGeom prst="homePlate">
            <a:avLst>
              <a:gd name="adj" fmla="val 11589"/>
            </a:avLst>
          </a:prstGeom>
          <a:solidFill>
            <a:schemeClr val="accent1"/>
          </a:solidFill>
          <a:ln w="28575"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rPr>
              <a:t>Accès client</a:t>
            </a:r>
          </a:p>
        </p:txBody>
      </p:sp>
      <p:sp>
        <p:nvSpPr>
          <p:cNvPr id="188" name="Oval 116"/>
          <p:cNvSpPr/>
          <p:nvPr/>
        </p:nvSpPr>
        <p:spPr>
          <a:xfrm>
            <a:off x="2687208" y="1142184"/>
            <a:ext cx="256765" cy="251312"/>
          </a:xfrm>
          <a:prstGeom prst="ellipse">
            <a:avLst/>
          </a:prstGeom>
          <a:solidFill>
            <a:schemeClr val="accent1"/>
          </a:solidFill>
          <a:ln w="19050"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sym typeface="Arial"/>
              </a:rPr>
              <a:t>1</a:t>
            </a:r>
          </a:p>
        </p:txBody>
      </p:sp>
      <p:sp>
        <p:nvSpPr>
          <p:cNvPr id="189" name="Chevron 188"/>
          <p:cNvSpPr/>
          <p:nvPr/>
        </p:nvSpPr>
        <p:spPr>
          <a:xfrm>
            <a:off x="4269347" y="1238707"/>
            <a:ext cx="1340882" cy="428400"/>
          </a:xfrm>
          <a:prstGeom prst="chevron">
            <a:avLst>
              <a:gd name="adj" fmla="val 13335"/>
            </a:avLst>
          </a:prstGeom>
          <a:solidFill>
            <a:schemeClr val="accent1"/>
          </a:solidFill>
          <a:ln w="28575"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rPr>
              <a:t>Bénéfices client</a:t>
            </a:r>
          </a:p>
        </p:txBody>
      </p:sp>
      <p:sp>
        <p:nvSpPr>
          <p:cNvPr id="190" name="Chevron 189"/>
          <p:cNvSpPr/>
          <p:nvPr/>
        </p:nvSpPr>
        <p:spPr>
          <a:xfrm>
            <a:off x="5838128" y="1238707"/>
            <a:ext cx="1340882" cy="414763"/>
          </a:xfrm>
          <a:prstGeom prst="chevron">
            <a:avLst>
              <a:gd name="adj" fmla="val 13335"/>
            </a:avLst>
          </a:prstGeom>
          <a:solidFill>
            <a:schemeClr val="accent1"/>
          </a:solidFill>
          <a:ln w="28575" cap="flat" cmpd="sng" algn="ctr">
            <a:solidFill>
              <a:srgbClr val="FFFFFF"/>
            </a:solid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defRPr/>
            </a:pPr>
            <a:r>
              <a:rPr lang="fr-FR" sz="900" b="1" dirty="0">
                <a:solidFill>
                  <a:prstClr val="white"/>
                </a:solidFill>
                <a:latin typeface="+mn-lt"/>
                <a:cs typeface="Arial" charset="0"/>
              </a:rPr>
              <a:t>Agrégation des comptes concurrence</a:t>
            </a:r>
            <a:endParaRPr lang="fr-FR" sz="900" b="1" kern="0" dirty="0">
              <a:solidFill>
                <a:prstClr val="white"/>
              </a:solidFill>
              <a:latin typeface="+mn-lt"/>
              <a:cs typeface="Arial" charset="0"/>
            </a:endParaRPr>
          </a:p>
        </p:txBody>
      </p:sp>
      <p:sp>
        <p:nvSpPr>
          <p:cNvPr id="191" name="Chevron 190"/>
          <p:cNvSpPr/>
          <p:nvPr/>
        </p:nvSpPr>
        <p:spPr>
          <a:xfrm>
            <a:off x="7293683" y="1238707"/>
            <a:ext cx="1340882" cy="428400"/>
          </a:xfrm>
          <a:prstGeom prst="chevron">
            <a:avLst>
              <a:gd name="adj" fmla="val 13335"/>
            </a:avLst>
          </a:prstGeom>
          <a:solidFill>
            <a:schemeClr val="accent1"/>
          </a:solidFill>
          <a:ln w="28575"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rPr>
              <a:t>Partage avec le Banquier Privé</a:t>
            </a:r>
          </a:p>
        </p:txBody>
      </p:sp>
      <p:sp>
        <p:nvSpPr>
          <p:cNvPr id="193" name="Oval 117"/>
          <p:cNvSpPr/>
          <p:nvPr/>
        </p:nvSpPr>
        <p:spPr>
          <a:xfrm>
            <a:off x="4168543" y="1142184"/>
            <a:ext cx="256765" cy="251312"/>
          </a:xfrm>
          <a:prstGeom prst="ellipse">
            <a:avLst/>
          </a:prstGeom>
          <a:solidFill>
            <a:schemeClr val="accent1"/>
          </a:solidFill>
          <a:ln w="19050"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sym typeface="Arial"/>
              </a:rPr>
              <a:t>2</a:t>
            </a:r>
          </a:p>
        </p:txBody>
      </p:sp>
      <p:sp>
        <p:nvSpPr>
          <p:cNvPr id="194" name="Oval 118"/>
          <p:cNvSpPr/>
          <p:nvPr/>
        </p:nvSpPr>
        <p:spPr>
          <a:xfrm>
            <a:off x="5682237" y="1142184"/>
            <a:ext cx="256765" cy="251312"/>
          </a:xfrm>
          <a:prstGeom prst="ellipse">
            <a:avLst/>
          </a:prstGeom>
          <a:solidFill>
            <a:schemeClr val="accent1"/>
          </a:solidFill>
          <a:ln w="19050"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sym typeface="Arial"/>
              </a:rPr>
              <a:t>3</a:t>
            </a:r>
          </a:p>
        </p:txBody>
      </p:sp>
      <p:sp>
        <p:nvSpPr>
          <p:cNvPr id="195" name="Oval 120"/>
          <p:cNvSpPr/>
          <p:nvPr/>
        </p:nvSpPr>
        <p:spPr>
          <a:xfrm>
            <a:off x="7236044" y="1131590"/>
            <a:ext cx="256765" cy="261905"/>
          </a:xfrm>
          <a:prstGeom prst="ellipse">
            <a:avLst/>
          </a:prstGeom>
          <a:solidFill>
            <a:schemeClr val="accent1"/>
          </a:solidFill>
          <a:ln w="19050"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sym typeface="Arial"/>
              </a:rPr>
              <a:t>4</a:t>
            </a:r>
          </a:p>
        </p:txBody>
      </p:sp>
      <p:sp>
        <p:nvSpPr>
          <p:cNvPr id="217" name="Rectangle à coins arrondis 184">
            <a:extLst>
              <a:ext uri="{FF2B5EF4-FFF2-40B4-BE49-F238E27FC236}">
                <a16:creationId xmlns:a16="http://schemas.microsoft.com/office/drawing/2014/main" xmlns="" id="{3C55D1BB-2766-47EE-BAA1-AE103336524C}"/>
              </a:ext>
            </a:extLst>
          </p:cNvPr>
          <p:cNvSpPr/>
          <p:nvPr/>
        </p:nvSpPr>
        <p:spPr>
          <a:xfrm>
            <a:off x="2802390" y="2002678"/>
            <a:ext cx="135000" cy="135000"/>
          </a:xfrm>
          <a:prstGeom prst="round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389179"/>
            <a:endParaRPr lang="fr-FR" sz="1200">
              <a:solidFill>
                <a:srgbClr val="FFFFFF"/>
              </a:solidFill>
              <a:latin typeface="+mj-lt"/>
            </a:endParaRPr>
          </a:p>
        </p:txBody>
      </p:sp>
      <p:sp>
        <p:nvSpPr>
          <p:cNvPr id="47" name="ZoneTexte 46">
            <a:extLst>
              <a:ext uri="{FF2B5EF4-FFF2-40B4-BE49-F238E27FC236}">
                <a16:creationId xmlns:a16="http://schemas.microsoft.com/office/drawing/2014/main" xmlns="" id="{9260C2C7-4EE3-4146-AA07-C19E3629CCFE}"/>
              </a:ext>
            </a:extLst>
          </p:cNvPr>
          <p:cNvSpPr txBox="1"/>
          <p:nvPr/>
        </p:nvSpPr>
        <p:spPr>
          <a:xfrm>
            <a:off x="4466515" y="1978068"/>
            <a:ext cx="1512342" cy="223138"/>
          </a:xfrm>
          <a:prstGeom prst="rect">
            <a:avLst/>
          </a:prstGeom>
          <a:noFill/>
        </p:spPr>
        <p:txBody>
          <a:bodyPr wrap="square" lIns="68580" tIns="34290" rIns="68580" bIns="34290" rtlCol="0">
            <a:spAutoFit/>
          </a:bodyPr>
          <a:lstStyle>
            <a:defPPr marR="0" lvl="0" algn="l" rtl="0">
              <a:lnSpc>
                <a:spcPct val="100000"/>
              </a:lnSpc>
              <a:spcBef>
                <a:spcPts val="0"/>
              </a:spcBef>
              <a:spcAft>
                <a:spcPts val="0"/>
              </a:spcAft>
            </a:defPPr>
            <a:lvl1pPr algn="r">
              <a:defRPr>
                <a:solidFill>
                  <a:schemeClr val="tx1"/>
                </a:solidFill>
                <a:latin typeface="+mn-lt"/>
                <a:ea typeface="+mn-ea"/>
                <a:cs typeface="+mn-cs"/>
              </a:defRPr>
            </a:lvl1pPr>
          </a:lstStyle>
          <a:p>
            <a:pPr algn="l"/>
            <a:r>
              <a:rPr lang="fr-FR" sz="1000" b="1" dirty="0">
                <a:solidFill>
                  <a:schemeClr val="accent1"/>
                </a:solidFill>
              </a:rPr>
              <a:t>Vision patrimoniale</a:t>
            </a:r>
          </a:p>
        </p:txBody>
      </p:sp>
      <p:sp>
        <p:nvSpPr>
          <p:cNvPr id="49" name="Rectangle à coins arrondis 184">
            <a:extLst>
              <a:ext uri="{FF2B5EF4-FFF2-40B4-BE49-F238E27FC236}">
                <a16:creationId xmlns:a16="http://schemas.microsoft.com/office/drawing/2014/main" xmlns="" id="{3C55D1BB-2766-47EE-BAA1-AE103336524C}"/>
              </a:ext>
            </a:extLst>
          </p:cNvPr>
          <p:cNvSpPr/>
          <p:nvPr/>
        </p:nvSpPr>
        <p:spPr>
          <a:xfrm>
            <a:off x="4323146" y="2014502"/>
            <a:ext cx="135000" cy="135000"/>
          </a:xfrm>
          <a:prstGeom prst="round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389179"/>
            <a:endParaRPr lang="fr-FR" sz="1200">
              <a:solidFill>
                <a:srgbClr val="FFFFFF"/>
              </a:solidFill>
              <a:latin typeface="+mj-lt"/>
            </a:endParaRPr>
          </a:p>
        </p:txBody>
      </p:sp>
      <p:sp>
        <p:nvSpPr>
          <p:cNvPr id="59" name="ZoneTexte 58">
            <a:extLst>
              <a:ext uri="{FF2B5EF4-FFF2-40B4-BE49-F238E27FC236}">
                <a16:creationId xmlns:a16="http://schemas.microsoft.com/office/drawing/2014/main" xmlns="" id="{9260C2C7-4EE3-4146-AA07-C19E3629CCFE}"/>
              </a:ext>
            </a:extLst>
          </p:cNvPr>
          <p:cNvSpPr txBox="1"/>
          <p:nvPr/>
        </p:nvSpPr>
        <p:spPr>
          <a:xfrm>
            <a:off x="7524154" y="1977984"/>
            <a:ext cx="1512342" cy="377026"/>
          </a:xfrm>
          <a:prstGeom prst="rect">
            <a:avLst/>
          </a:prstGeom>
          <a:noFill/>
        </p:spPr>
        <p:txBody>
          <a:bodyPr wrap="square" lIns="68580" tIns="34290" rIns="68580" bIns="34290" rtlCol="0">
            <a:spAutoFit/>
          </a:bodyPr>
          <a:lstStyle>
            <a:defPPr marR="0" lvl="0" algn="l" rtl="0">
              <a:lnSpc>
                <a:spcPct val="100000"/>
              </a:lnSpc>
              <a:spcBef>
                <a:spcPts val="0"/>
              </a:spcBef>
              <a:spcAft>
                <a:spcPts val="0"/>
              </a:spcAft>
            </a:defPPr>
            <a:lvl1pPr algn="r">
              <a:defRPr>
                <a:solidFill>
                  <a:schemeClr val="tx1"/>
                </a:solidFill>
                <a:latin typeface="+mn-lt"/>
                <a:ea typeface="+mn-ea"/>
                <a:cs typeface="+mn-cs"/>
              </a:defRPr>
            </a:lvl1pPr>
          </a:lstStyle>
          <a:p>
            <a:pPr algn="l"/>
            <a:r>
              <a:rPr lang="fr-FR" sz="1000" b="1" dirty="0">
                <a:solidFill>
                  <a:schemeClr val="accent1"/>
                </a:solidFill>
              </a:rPr>
              <a:t>Retour automatique dans O2S</a:t>
            </a:r>
          </a:p>
        </p:txBody>
      </p:sp>
      <p:sp>
        <p:nvSpPr>
          <p:cNvPr id="61" name="Rectangle à coins arrondis 184">
            <a:extLst>
              <a:ext uri="{FF2B5EF4-FFF2-40B4-BE49-F238E27FC236}">
                <a16:creationId xmlns:a16="http://schemas.microsoft.com/office/drawing/2014/main" xmlns="" id="{3C55D1BB-2766-47EE-BAA1-AE103336524C}"/>
              </a:ext>
            </a:extLst>
          </p:cNvPr>
          <p:cNvSpPr/>
          <p:nvPr/>
        </p:nvSpPr>
        <p:spPr>
          <a:xfrm>
            <a:off x="7364661" y="2012408"/>
            <a:ext cx="135000" cy="135000"/>
          </a:xfrm>
          <a:prstGeom prst="round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389179"/>
            <a:endParaRPr lang="fr-FR" sz="1200">
              <a:solidFill>
                <a:srgbClr val="FFFFFF"/>
              </a:solidFill>
              <a:latin typeface="+mj-lt"/>
            </a:endParaRPr>
          </a:p>
        </p:txBody>
      </p:sp>
      <p:sp>
        <p:nvSpPr>
          <p:cNvPr id="69" name="ZoneTexte 68">
            <a:extLst>
              <a:ext uri="{FF2B5EF4-FFF2-40B4-BE49-F238E27FC236}">
                <a16:creationId xmlns:a16="http://schemas.microsoft.com/office/drawing/2014/main" xmlns="" id="{9260C2C7-4EE3-4146-AA07-C19E3629CCFE}"/>
              </a:ext>
            </a:extLst>
          </p:cNvPr>
          <p:cNvSpPr txBox="1"/>
          <p:nvPr/>
        </p:nvSpPr>
        <p:spPr>
          <a:xfrm>
            <a:off x="7534642" y="2350643"/>
            <a:ext cx="1249869" cy="377026"/>
          </a:xfrm>
          <a:prstGeom prst="rect">
            <a:avLst/>
          </a:prstGeom>
          <a:noFill/>
        </p:spPr>
        <p:txBody>
          <a:bodyPr wrap="square" lIns="68580" tIns="34290" rIns="68580" bIns="34290" rtlCol="0">
            <a:spAutoFit/>
          </a:bodyPr>
          <a:lstStyle>
            <a:defPPr marR="0" lvl="0" algn="l" rtl="0">
              <a:lnSpc>
                <a:spcPct val="100000"/>
              </a:lnSpc>
              <a:spcBef>
                <a:spcPts val="0"/>
              </a:spcBef>
              <a:spcAft>
                <a:spcPts val="0"/>
              </a:spcAft>
            </a:defPPr>
            <a:lvl1pPr algn="r">
              <a:defRPr>
                <a:solidFill>
                  <a:schemeClr val="tx1"/>
                </a:solidFill>
                <a:latin typeface="+mn-lt"/>
                <a:ea typeface="+mn-ea"/>
                <a:cs typeface="+mn-cs"/>
              </a:defRPr>
            </a:lvl1pPr>
          </a:lstStyle>
          <a:p>
            <a:pPr algn="l"/>
            <a:r>
              <a:rPr lang="fr-FR" sz="1000" b="1" dirty="0">
                <a:solidFill>
                  <a:schemeClr val="accent1"/>
                </a:solidFill>
              </a:rPr>
              <a:t>Mise à jour du Bilan BIG en 1 clic</a:t>
            </a:r>
          </a:p>
        </p:txBody>
      </p:sp>
      <p:sp>
        <p:nvSpPr>
          <p:cNvPr id="71" name="Rectangle à coins arrondis 184">
            <a:extLst>
              <a:ext uri="{FF2B5EF4-FFF2-40B4-BE49-F238E27FC236}">
                <a16:creationId xmlns:a16="http://schemas.microsoft.com/office/drawing/2014/main" xmlns="" id="{3C55D1BB-2766-47EE-BAA1-AE103336524C}"/>
              </a:ext>
            </a:extLst>
          </p:cNvPr>
          <p:cNvSpPr/>
          <p:nvPr/>
        </p:nvSpPr>
        <p:spPr>
          <a:xfrm>
            <a:off x="7383688" y="2404156"/>
            <a:ext cx="111570" cy="135000"/>
          </a:xfrm>
          <a:prstGeom prst="round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389179"/>
            <a:endParaRPr lang="fr-FR" sz="1200">
              <a:solidFill>
                <a:srgbClr val="FFFFFF"/>
              </a:solidFill>
              <a:latin typeface="+mj-lt"/>
            </a:endParaRPr>
          </a:p>
        </p:txBody>
      </p:sp>
      <p:sp>
        <p:nvSpPr>
          <p:cNvPr id="43" name="ZoneTexte 42">
            <a:extLst>
              <a:ext uri="{FF2B5EF4-FFF2-40B4-BE49-F238E27FC236}">
                <a16:creationId xmlns:a16="http://schemas.microsoft.com/office/drawing/2014/main" xmlns="" id="{9260C2C7-4EE3-4146-AA07-C19E3629CCFE}"/>
              </a:ext>
            </a:extLst>
          </p:cNvPr>
          <p:cNvSpPr txBox="1"/>
          <p:nvPr/>
        </p:nvSpPr>
        <p:spPr>
          <a:xfrm>
            <a:off x="4473356" y="2448510"/>
            <a:ext cx="1512342" cy="377026"/>
          </a:xfrm>
          <a:prstGeom prst="rect">
            <a:avLst/>
          </a:prstGeom>
          <a:noFill/>
        </p:spPr>
        <p:txBody>
          <a:bodyPr wrap="square" lIns="68580" tIns="34290" rIns="68580" bIns="34290" rtlCol="0">
            <a:spAutoFit/>
          </a:bodyPr>
          <a:lstStyle>
            <a:defPPr marR="0" lvl="0" algn="l" rtl="0">
              <a:lnSpc>
                <a:spcPct val="100000"/>
              </a:lnSpc>
              <a:spcBef>
                <a:spcPts val="0"/>
              </a:spcBef>
              <a:spcAft>
                <a:spcPts val="0"/>
              </a:spcAft>
            </a:defPPr>
            <a:lvl1pPr algn="r">
              <a:defRPr>
                <a:solidFill>
                  <a:schemeClr val="tx1"/>
                </a:solidFill>
                <a:latin typeface="+mn-lt"/>
                <a:ea typeface="+mn-ea"/>
                <a:cs typeface="+mn-cs"/>
              </a:defRPr>
            </a:lvl1pPr>
          </a:lstStyle>
          <a:p>
            <a:pPr algn="l"/>
            <a:r>
              <a:rPr lang="fr-FR" sz="1000" b="1" dirty="0">
                <a:solidFill>
                  <a:schemeClr val="accent1"/>
                </a:solidFill>
              </a:rPr>
              <a:t>Niveau de détail inégalé sur le marché</a:t>
            </a:r>
          </a:p>
        </p:txBody>
      </p:sp>
      <p:sp>
        <p:nvSpPr>
          <p:cNvPr id="44" name="Rectangle à coins arrondis 184">
            <a:extLst>
              <a:ext uri="{FF2B5EF4-FFF2-40B4-BE49-F238E27FC236}">
                <a16:creationId xmlns:a16="http://schemas.microsoft.com/office/drawing/2014/main" xmlns="" id="{3C55D1BB-2766-47EE-BAA1-AE103336524C}"/>
              </a:ext>
            </a:extLst>
          </p:cNvPr>
          <p:cNvSpPr/>
          <p:nvPr/>
        </p:nvSpPr>
        <p:spPr>
          <a:xfrm>
            <a:off x="4329987" y="2484944"/>
            <a:ext cx="135000" cy="135000"/>
          </a:xfrm>
          <a:prstGeom prst="round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389179"/>
            <a:endParaRPr lang="fr-FR" sz="1200">
              <a:solidFill>
                <a:srgbClr val="FFFFFF"/>
              </a:solidFill>
              <a:latin typeface="+mj-lt"/>
            </a:endParaRPr>
          </a:p>
        </p:txBody>
      </p:sp>
      <p:sp>
        <p:nvSpPr>
          <p:cNvPr id="63" name="ZoneTexte 62">
            <a:extLst>
              <a:ext uri="{FF2B5EF4-FFF2-40B4-BE49-F238E27FC236}">
                <a16:creationId xmlns:a16="http://schemas.microsoft.com/office/drawing/2014/main" xmlns="" id="{9260C2C7-4EE3-4146-AA07-C19E3629CCFE}"/>
              </a:ext>
            </a:extLst>
          </p:cNvPr>
          <p:cNvSpPr txBox="1"/>
          <p:nvPr/>
        </p:nvSpPr>
        <p:spPr>
          <a:xfrm>
            <a:off x="4474278" y="2883176"/>
            <a:ext cx="1512342" cy="530915"/>
          </a:xfrm>
          <a:prstGeom prst="rect">
            <a:avLst/>
          </a:prstGeom>
          <a:noFill/>
        </p:spPr>
        <p:txBody>
          <a:bodyPr wrap="square" lIns="68580" tIns="34290" rIns="68580" bIns="34290" rtlCol="0">
            <a:spAutoFit/>
          </a:bodyPr>
          <a:lstStyle>
            <a:defPPr marR="0" lvl="0" algn="l" rtl="0">
              <a:lnSpc>
                <a:spcPct val="100000"/>
              </a:lnSpc>
              <a:spcBef>
                <a:spcPts val="0"/>
              </a:spcBef>
              <a:spcAft>
                <a:spcPts val="0"/>
              </a:spcAft>
            </a:defPPr>
            <a:lvl1pPr algn="r">
              <a:defRPr>
                <a:solidFill>
                  <a:schemeClr val="tx1"/>
                </a:solidFill>
                <a:latin typeface="+mn-lt"/>
                <a:ea typeface="+mn-ea"/>
                <a:cs typeface="+mn-cs"/>
              </a:defRPr>
            </a:lvl1pPr>
          </a:lstStyle>
          <a:p>
            <a:pPr algn="l"/>
            <a:r>
              <a:rPr lang="fr-FR" sz="1000" b="1" dirty="0">
                <a:solidFill>
                  <a:schemeClr val="accent1"/>
                </a:solidFill>
              </a:rPr>
              <a:t>Renforcement du rôle pédagogique de la banque</a:t>
            </a:r>
          </a:p>
        </p:txBody>
      </p:sp>
      <p:sp>
        <p:nvSpPr>
          <p:cNvPr id="64" name="Rectangle à coins arrondis 184">
            <a:extLst>
              <a:ext uri="{FF2B5EF4-FFF2-40B4-BE49-F238E27FC236}">
                <a16:creationId xmlns:a16="http://schemas.microsoft.com/office/drawing/2014/main" xmlns="" id="{3C55D1BB-2766-47EE-BAA1-AE103336524C}"/>
              </a:ext>
            </a:extLst>
          </p:cNvPr>
          <p:cNvSpPr/>
          <p:nvPr/>
        </p:nvSpPr>
        <p:spPr>
          <a:xfrm>
            <a:off x="4330909" y="2919610"/>
            <a:ext cx="135000" cy="135000"/>
          </a:xfrm>
          <a:prstGeom prst="round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389179"/>
            <a:endParaRPr lang="fr-FR" sz="1200">
              <a:solidFill>
                <a:srgbClr val="FFFFFF"/>
              </a:solidFill>
              <a:latin typeface="+mj-lt"/>
            </a:endParaRPr>
          </a:p>
        </p:txBody>
      </p:sp>
      <p:sp>
        <p:nvSpPr>
          <p:cNvPr id="67" name="ZoneTexte 66">
            <a:extLst>
              <a:ext uri="{FF2B5EF4-FFF2-40B4-BE49-F238E27FC236}">
                <a16:creationId xmlns:a16="http://schemas.microsoft.com/office/drawing/2014/main" xmlns="" id="{9260C2C7-4EE3-4146-AA07-C19E3629CCFE}"/>
              </a:ext>
            </a:extLst>
          </p:cNvPr>
          <p:cNvSpPr txBox="1"/>
          <p:nvPr/>
        </p:nvSpPr>
        <p:spPr>
          <a:xfrm>
            <a:off x="6042103" y="1973347"/>
            <a:ext cx="1512342" cy="223138"/>
          </a:xfrm>
          <a:prstGeom prst="rect">
            <a:avLst/>
          </a:prstGeom>
          <a:noFill/>
        </p:spPr>
        <p:txBody>
          <a:bodyPr wrap="square" lIns="68580" tIns="34290" rIns="68580" bIns="34290" rtlCol="0">
            <a:spAutoFit/>
          </a:bodyPr>
          <a:lstStyle>
            <a:defPPr marR="0" lvl="0" algn="l" rtl="0">
              <a:lnSpc>
                <a:spcPct val="100000"/>
              </a:lnSpc>
              <a:spcBef>
                <a:spcPts val="0"/>
              </a:spcBef>
              <a:spcAft>
                <a:spcPts val="0"/>
              </a:spcAft>
            </a:defPPr>
            <a:lvl1pPr algn="r">
              <a:defRPr>
                <a:solidFill>
                  <a:schemeClr val="tx1"/>
                </a:solidFill>
                <a:latin typeface="+mn-lt"/>
                <a:ea typeface="+mn-ea"/>
                <a:cs typeface="+mn-cs"/>
              </a:defRPr>
            </a:lvl1pPr>
          </a:lstStyle>
          <a:p>
            <a:pPr algn="l"/>
            <a:r>
              <a:rPr lang="fr-FR" sz="1000" b="1" dirty="0">
                <a:solidFill>
                  <a:schemeClr val="accent1"/>
                </a:solidFill>
              </a:rPr>
              <a:t>Vision 360°</a:t>
            </a:r>
          </a:p>
        </p:txBody>
      </p:sp>
      <p:sp>
        <p:nvSpPr>
          <p:cNvPr id="68" name="Rectangle à coins arrondis 184">
            <a:extLst>
              <a:ext uri="{FF2B5EF4-FFF2-40B4-BE49-F238E27FC236}">
                <a16:creationId xmlns:a16="http://schemas.microsoft.com/office/drawing/2014/main" xmlns="" id="{3C55D1BB-2766-47EE-BAA1-AE103336524C}"/>
              </a:ext>
            </a:extLst>
          </p:cNvPr>
          <p:cNvSpPr/>
          <p:nvPr/>
        </p:nvSpPr>
        <p:spPr>
          <a:xfrm>
            <a:off x="5898734" y="2009781"/>
            <a:ext cx="135000" cy="135000"/>
          </a:xfrm>
          <a:prstGeom prst="round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389179"/>
            <a:endParaRPr lang="fr-FR" sz="1200">
              <a:solidFill>
                <a:srgbClr val="FFFFFF"/>
              </a:solidFill>
              <a:latin typeface="+mj-lt"/>
            </a:endParaRPr>
          </a:p>
        </p:txBody>
      </p:sp>
      <p:sp>
        <p:nvSpPr>
          <p:cNvPr id="27" name="ZoneTexte 26">
            <a:extLst>
              <a:ext uri="{FF2B5EF4-FFF2-40B4-BE49-F238E27FC236}">
                <a16:creationId xmlns:a16="http://schemas.microsoft.com/office/drawing/2014/main" xmlns="" id="{731302E5-8883-492D-9783-4FA4404A055B}"/>
              </a:ext>
            </a:extLst>
          </p:cNvPr>
          <p:cNvSpPr txBox="1"/>
          <p:nvPr/>
        </p:nvSpPr>
        <p:spPr>
          <a:xfrm>
            <a:off x="3269882" y="4949986"/>
            <a:ext cx="3528392" cy="200055"/>
          </a:xfrm>
          <a:prstGeom prst="rect">
            <a:avLst/>
          </a:prstGeom>
          <a:noFill/>
        </p:spPr>
        <p:txBody>
          <a:bodyPr wrap="square" rtlCol="0">
            <a:spAutoFit/>
          </a:bodyPr>
          <a:lstStyle/>
          <a:p>
            <a:r>
              <a:rPr lang="fr-FR" sz="700" dirty="0">
                <a:solidFill>
                  <a:schemeClr val="bg1">
                    <a:lumMod val="50000"/>
                  </a:schemeClr>
                </a:solidFill>
              </a:rPr>
              <a:t>A L’USAGE STRICTEMENT INTERNE DU RESEAU BPCE – A NE PAS DIFFUSER</a:t>
            </a:r>
          </a:p>
        </p:txBody>
      </p:sp>
    </p:spTree>
    <p:extLst>
      <p:ext uri="{BB962C8B-B14F-4D97-AF65-F5344CB8AC3E}">
        <p14:creationId xmlns:p14="http://schemas.microsoft.com/office/powerpoint/2010/main" val="135051367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pPr algn="l"/>
            <a:r>
              <a:rPr lang="fr-FR" dirty="0" smtClean="0"/>
              <a:t>PARCOURS CLIENT</a:t>
            </a:r>
            <a:br>
              <a:rPr lang="fr-FR" dirty="0" smtClean="0"/>
            </a:br>
            <a:r>
              <a:rPr lang="fr-FR" dirty="0"/>
              <a:t/>
            </a:r>
            <a:br>
              <a:rPr lang="fr-FR" dirty="0"/>
            </a:br>
            <a:r>
              <a:rPr lang="fr-FR" dirty="0" smtClean="0"/>
              <a:t>principes</a:t>
            </a:r>
            <a:endParaRPr lang="fr-FR" dirty="0"/>
          </a:p>
        </p:txBody>
      </p:sp>
      <p:sp>
        <p:nvSpPr>
          <p:cNvPr id="2" name="Espace réservé du contenu 1"/>
          <p:cNvSpPr>
            <a:spLocks noGrp="1"/>
          </p:cNvSpPr>
          <p:nvPr>
            <p:ph idx="1"/>
          </p:nvPr>
        </p:nvSpPr>
        <p:spPr>
          <a:xfrm>
            <a:off x="2411760" y="411510"/>
            <a:ext cx="6912768" cy="4248472"/>
          </a:xfrm>
        </p:spPr>
        <p:txBody>
          <a:bodyPr>
            <a:normAutofit fontScale="92500" lnSpcReduction="20000"/>
          </a:bodyPr>
          <a:lstStyle/>
          <a:p>
            <a:pPr marL="0" indent="0">
              <a:buNone/>
            </a:pPr>
            <a:r>
              <a:rPr lang="fr-FR" u="sng" dirty="0" smtClean="0"/>
              <a:t>CIBLE</a:t>
            </a:r>
            <a:r>
              <a:rPr lang="fr-FR" dirty="0" smtClean="0"/>
              <a:t> :</a:t>
            </a:r>
          </a:p>
          <a:p>
            <a:pPr marL="463550" lvl="2" indent="-285750">
              <a:buFont typeface="Arial" panose="020B0604020202020204" pitchFamily="34" charset="0"/>
              <a:buChar char="•"/>
            </a:pPr>
            <a:r>
              <a:rPr lang="fr-FR" b="1" dirty="0"/>
              <a:t>L</a:t>
            </a:r>
            <a:r>
              <a:rPr lang="fr-FR" b="1" dirty="0" smtClean="0"/>
              <a:t>e service MONEYPITCH s’adresse aux clients particuliers titulaires d’au moins un compte de dépôt individuel, majeurs capables et majeurs protégés </a:t>
            </a:r>
            <a:r>
              <a:rPr lang="fr-FR" dirty="0" smtClean="0"/>
              <a:t>(pour autant que le régime de protection le permet)</a:t>
            </a:r>
          </a:p>
          <a:p>
            <a:pPr marL="463550" lvl="2" indent="-285750">
              <a:buFont typeface="Arial" panose="020B0604020202020204" pitchFamily="34" charset="0"/>
              <a:buChar char="•"/>
            </a:pPr>
            <a:r>
              <a:rPr lang="fr-FR" dirty="0" smtClean="0"/>
              <a:t>L’ouverture du service se fait par le Banquier Privé </a:t>
            </a:r>
          </a:p>
          <a:p>
            <a:pPr marL="285750" indent="-285750">
              <a:buFont typeface="Arial" panose="020B0604020202020204" pitchFamily="34" charset="0"/>
              <a:buChar char="•"/>
            </a:pPr>
            <a:endParaRPr lang="fr-FR" dirty="0" smtClean="0"/>
          </a:p>
          <a:p>
            <a:pPr marL="285750" indent="-285750">
              <a:buFont typeface="Arial" panose="020B0604020202020204" pitchFamily="34" charset="0"/>
              <a:buChar char="•"/>
            </a:pPr>
            <a:r>
              <a:rPr lang="fr-FR" u="sng" dirty="0" smtClean="0"/>
              <a:t>La mise à disposition du service doit se faire en face en face</a:t>
            </a:r>
          </a:p>
          <a:p>
            <a:pPr marL="463550" lvl="2" indent="-285750">
              <a:buFont typeface="Arial" panose="020B0604020202020204" pitchFamily="34" charset="0"/>
              <a:buChar char="•"/>
            </a:pPr>
            <a:r>
              <a:rPr lang="fr-FR" dirty="0"/>
              <a:t>Etape </a:t>
            </a:r>
            <a:r>
              <a:rPr lang="fr-FR" dirty="0" smtClean="0"/>
              <a:t>1 </a:t>
            </a:r>
            <a:r>
              <a:rPr lang="fr-FR" dirty="0"/>
              <a:t>: </a:t>
            </a:r>
            <a:r>
              <a:rPr lang="fr-FR" b="1" dirty="0" smtClean="0"/>
              <a:t>Pour être </a:t>
            </a:r>
            <a:r>
              <a:rPr lang="fr-FR" b="1" dirty="0"/>
              <a:t>conforme </a:t>
            </a:r>
            <a:r>
              <a:rPr lang="fr-FR" b="1" dirty="0" smtClean="0"/>
              <a:t>avec la </a:t>
            </a:r>
            <a:r>
              <a:rPr lang="fr-FR" b="1" dirty="0"/>
              <a:t>réglementation </a:t>
            </a:r>
            <a:r>
              <a:rPr lang="fr-FR" b="1" dirty="0" smtClean="0"/>
              <a:t>GDPR, </a:t>
            </a:r>
            <a:r>
              <a:rPr lang="fr-FR" b="1" dirty="0"/>
              <a:t>il est impératif </a:t>
            </a:r>
            <a:r>
              <a:rPr lang="fr-FR" b="1" dirty="0" smtClean="0"/>
              <a:t>préalablement </a:t>
            </a:r>
            <a:r>
              <a:rPr lang="fr-FR" b="1" dirty="0"/>
              <a:t>de </a:t>
            </a:r>
            <a:r>
              <a:rPr lang="fr-FR" b="1" dirty="0" smtClean="0"/>
              <a:t>recueillir </a:t>
            </a:r>
            <a:r>
              <a:rPr lang="fr-FR" b="1" dirty="0"/>
              <a:t>le consentement express </a:t>
            </a:r>
            <a:r>
              <a:rPr lang="fr-FR" b="1" dirty="0" smtClean="0"/>
              <a:t>du client </a:t>
            </a:r>
          </a:p>
          <a:p>
            <a:pPr marL="820737" lvl="3" indent="-285750"/>
            <a:r>
              <a:rPr lang="fr-FR" dirty="0" err="1" smtClean="0"/>
              <a:t>Cf</a:t>
            </a:r>
            <a:r>
              <a:rPr lang="fr-FR" dirty="0" smtClean="0"/>
              <a:t> PPT </a:t>
            </a:r>
            <a:r>
              <a:rPr lang="fr-FR" dirty="0" err="1" smtClean="0"/>
              <a:t>Process</a:t>
            </a:r>
            <a:r>
              <a:rPr lang="fr-FR" dirty="0" smtClean="0"/>
              <a:t> enrôlement </a:t>
            </a:r>
          </a:p>
          <a:p>
            <a:pPr marL="820737" lvl="3" indent="-285750"/>
            <a:r>
              <a:rPr lang="fr-FR" dirty="0" smtClean="0"/>
              <a:t>Le Recueil </a:t>
            </a:r>
            <a:r>
              <a:rPr lang="fr-FR" dirty="0"/>
              <a:t>du consentement </a:t>
            </a:r>
            <a:r>
              <a:rPr lang="fr-FR" dirty="0" smtClean="0"/>
              <a:t>: </a:t>
            </a:r>
            <a:endParaRPr lang="fr-FR" dirty="0"/>
          </a:p>
          <a:p>
            <a:pPr lvl="4"/>
            <a:r>
              <a:rPr lang="fr-FR" dirty="0"/>
              <a:t>	</a:t>
            </a:r>
            <a:r>
              <a:rPr lang="fr-FR" dirty="0" smtClean="0"/>
              <a:t>- Est un support </a:t>
            </a:r>
            <a:r>
              <a:rPr lang="fr-FR" dirty="0"/>
              <a:t>papier à faire signer au client </a:t>
            </a:r>
          </a:p>
          <a:p>
            <a:pPr lvl="4" indent="-630238"/>
            <a:r>
              <a:rPr lang="fr-FR" dirty="0" smtClean="0"/>
              <a:t>	- Il doit </a:t>
            </a:r>
            <a:r>
              <a:rPr lang="fr-FR" dirty="0"/>
              <a:t>être </a:t>
            </a:r>
            <a:r>
              <a:rPr lang="fr-FR" dirty="0" smtClean="0"/>
              <a:t>archivé, en GED, avec un contrôle </a:t>
            </a:r>
            <a:r>
              <a:rPr lang="fr-FR" dirty="0"/>
              <a:t>de 2</a:t>
            </a:r>
            <a:r>
              <a:rPr lang="fr-FR" baseline="30000" dirty="0"/>
              <a:t>nd</a:t>
            </a:r>
            <a:r>
              <a:rPr lang="fr-FR" dirty="0"/>
              <a:t> niveau entre le </a:t>
            </a:r>
            <a:r>
              <a:rPr lang="fr-FR" dirty="0" smtClean="0"/>
              <a:t>marché</a:t>
            </a:r>
            <a:br>
              <a:rPr lang="fr-FR" dirty="0" smtClean="0"/>
            </a:br>
            <a:r>
              <a:rPr lang="fr-FR" dirty="0" smtClean="0"/>
              <a:t>                      </a:t>
            </a:r>
            <a:r>
              <a:rPr lang="fr-FR" dirty="0"/>
              <a:t>et la </a:t>
            </a:r>
            <a:r>
              <a:rPr lang="fr-FR" dirty="0" smtClean="0"/>
              <a:t>conformité de l’établissement </a:t>
            </a:r>
            <a:r>
              <a:rPr lang="fr-FR" dirty="0"/>
              <a:t>le cas </a:t>
            </a:r>
            <a:r>
              <a:rPr lang="fr-FR" dirty="0" smtClean="0"/>
              <a:t>échéant</a:t>
            </a:r>
            <a:endParaRPr lang="fr-FR" dirty="0"/>
          </a:p>
          <a:p>
            <a:pPr marL="463550" lvl="2" indent="-285750">
              <a:buFont typeface="Arial" panose="020B0604020202020204" pitchFamily="34" charset="0"/>
              <a:buChar char="•"/>
            </a:pPr>
            <a:r>
              <a:rPr lang="fr-FR" dirty="0" smtClean="0"/>
              <a:t>Etape 2 : envoi du mail d’ouverture du service par le banquier privé à son client </a:t>
            </a:r>
          </a:p>
          <a:p>
            <a:pPr marL="463550" lvl="2" indent="-285750">
              <a:buFont typeface="Arial" panose="020B0604020202020204" pitchFamily="34" charset="0"/>
              <a:buChar char="•"/>
            </a:pPr>
            <a:r>
              <a:rPr lang="fr-FR" dirty="0" smtClean="0"/>
              <a:t>Etape 3 : signature des Conditions générales d’utilisation par le client </a:t>
            </a:r>
          </a:p>
          <a:p>
            <a:pPr marL="820737" lvl="3" indent="-285750"/>
            <a:r>
              <a:rPr lang="fr-FR" dirty="0" smtClean="0"/>
              <a:t>Les CGU sont personnalisées par établissement</a:t>
            </a:r>
          </a:p>
          <a:p>
            <a:pPr marL="820737" lvl="3" indent="-285750"/>
            <a:r>
              <a:rPr lang="fr-FR" dirty="0" smtClean="0"/>
              <a:t>L’administrateur de l’outil est responsable dans son suivi de mettre à jour les mentions légales avec HARVEST en cas de changement</a:t>
            </a:r>
          </a:p>
        </p:txBody>
      </p:sp>
    </p:spTree>
    <p:extLst>
      <p:ext uri="{BB962C8B-B14F-4D97-AF65-F5344CB8AC3E}">
        <p14:creationId xmlns:p14="http://schemas.microsoft.com/office/powerpoint/2010/main" val="198584289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3250" y="1771650"/>
            <a:ext cx="2857500" cy="1600200"/>
          </a:xfrm>
          <a:prstGeom prst="rect">
            <a:avLst/>
          </a:prstGeom>
        </p:spPr>
      </p:pic>
      <p:pic>
        <p:nvPicPr>
          <p:cNvPr id="4" name="Image 3"/>
          <p:cNvPicPr>
            <a:picLocks noChangeAspect="1"/>
          </p:cNvPicPr>
          <p:nvPr/>
        </p:nvPicPr>
        <p:blipFill>
          <a:blip r:embed="rId3"/>
          <a:stretch>
            <a:fillRect/>
          </a:stretch>
        </p:blipFill>
        <p:spPr>
          <a:xfrm>
            <a:off x="3203848" y="157440"/>
            <a:ext cx="5040560" cy="1261353"/>
          </a:xfrm>
          <a:prstGeom prst="rect">
            <a:avLst/>
          </a:prstGeom>
          <a:ln>
            <a:noFill/>
          </a:ln>
          <a:effectLst>
            <a:outerShdw blurRad="292100" dist="139700" dir="2700000" algn="tl" rotWithShape="0">
              <a:srgbClr val="333333">
                <a:alpha val="65000"/>
              </a:srgbClr>
            </a:outerShdw>
          </a:effectLst>
        </p:spPr>
      </p:pic>
      <p:sp>
        <p:nvSpPr>
          <p:cNvPr id="2" name="Titre 1"/>
          <p:cNvSpPr>
            <a:spLocks noGrp="1"/>
          </p:cNvSpPr>
          <p:nvPr>
            <p:ph type="title"/>
          </p:nvPr>
        </p:nvSpPr>
        <p:spPr/>
        <p:txBody>
          <a:bodyPr/>
          <a:lstStyle/>
          <a:p>
            <a:r>
              <a:rPr lang="fr-FR" dirty="0"/>
              <a:t>Pilotage par le banquier privé</a:t>
            </a:r>
          </a:p>
        </p:txBody>
      </p:sp>
      <p:sp>
        <p:nvSpPr>
          <p:cNvPr id="3" name="Espace réservé du contenu 2"/>
          <p:cNvSpPr>
            <a:spLocks noGrp="1"/>
          </p:cNvSpPr>
          <p:nvPr>
            <p:ph idx="1"/>
          </p:nvPr>
        </p:nvSpPr>
        <p:spPr>
          <a:xfrm>
            <a:off x="201198" y="1212163"/>
            <a:ext cx="2210562" cy="3843702"/>
          </a:xfrm>
        </p:spPr>
        <p:txBody>
          <a:bodyPr>
            <a:normAutofit/>
          </a:bodyPr>
          <a:lstStyle/>
          <a:p>
            <a:r>
              <a:rPr lang="fr-FR" sz="1200" dirty="0"/>
              <a:t>Bénéfice Client</a:t>
            </a:r>
          </a:p>
          <a:p>
            <a:pPr marL="336550" lvl="1" indent="0">
              <a:buNone/>
            </a:pPr>
            <a:r>
              <a:rPr lang="fr-FR" sz="1200" dirty="0">
                <a:solidFill>
                  <a:schemeClr val="tx1"/>
                </a:solidFill>
              </a:rPr>
              <a:t>Matérialisation d’un statut spécifique du client</a:t>
            </a:r>
          </a:p>
          <a:p>
            <a:pPr marL="336550" lvl="1" indent="0">
              <a:buNone/>
            </a:pPr>
            <a:endParaRPr lang="fr-FR" sz="1200" dirty="0"/>
          </a:p>
          <a:p>
            <a:r>
              <a:rPr lang="fr-FR" sz="1200" dirty="0"/>
              <a:t>Bénéfice Conseiller</a:t>
            </a:r>
          </a:p>
          <a:p>
            <a:pPr marL="336550" lvl="1" indent="0">
              <a:buNone/>
            </a:pPr>
            <a:r>
              <a:rPr lang="fr-FR" sz="1200" dirty="0"/>
              <a:t>Valorisation de sa relation client</a:t>
            </a:r>
          </a:p>
          <a:p>
            <a:pPr lvl="1"/>
            <a:endParaRPr lang="fr-FR" sz="1200" dirty="0"/>
          </a:p>
          <a:p>
            <a:r>
              <a:rPr lang="fr-FR" sz="1200" dirty="0"/>
              <a:t>Bénéfice Etablissement</a:t>
            </a:r>
          </a:p>
          <a:p>
            <a:pPr marL="336550" lvl="1" indent="0">
              <a:buNone/>
            </a:pPr>
            <a:r>
              <a:rPr lang="fr-FR" sz="1200" dirty="0"/>
              <a:t>Maîtrise de sa politique commerciale (qui en dispose, qui peut donner des accès, combien ça coute, dans quelle convention ce service est intégré…)</a:t>
            </a:r>
          </a:p>
        </p:txBody>
      </p:sp>
      <p:sp>
        <p:nvSpPr>
          <p:cNvPr id="10" name="ZoneTexte 9"/>
          <p:cNvSpPr txBox="1"/>
          <p:nvPr/>
        </p:nvSpPr>
        <p:spPr>
          <a:xfrm>
            <a:off x="2544366" y="2072185"/>
            <a:ext cx="780678" cy="1061829"/>
          </a:xfrm>
          <a:prstGeom prst="rect">
            <a:avLst/>
          </a:prstGeom>
          <a:noFill/>
        </p:spPr>
        <p:txBody>
          <a:bodyPr wrap="square" rtlCol="0">
            <a:spAutoFit/>
          </a:bodyPr>
          <a:lstStyle/>
          <a:p>
            <a:pPr algn="r"/>
            <a:r>
              <a:rPr lang="fr-FR" sz="700" dirty="0">
                <a:solidFill>
                  <a:schemeClr val="accent1"/>
                </a:solidFill>
                <a:latin typeface="Arial Narrow" panose="020B0606020202030204" pitchFamily="34" charset="0"/>
                <a:ea typeface="Arial Narrow" panose="020B0606020202030204" pitchFamily="34" charset="0"/>
              </a:rPr>
              <a:t>Une fois ouvert le client peut télécharger son application Apple ou Android pour un fonctionnement Smartphone, tablette, PC, MAC</a:t>
            </a:r>
          </a:p>
        </p:txBody>
      </p:sp>
      <p:cxnSp>
        <p:nvCxnSpPr>
          <p:cNvPr id="20" name="Connecteur droit avec flèche 19"/>
          <p:cNvCxnSpPr/>
          <p:nvPr/>
        </p:nvCxnSpPr>
        <p:spPr>
          <a:xfrm flipH="1">
            <a:off x="7740352" y="1212163"/>
            <a:ext cx="648072" cy="0"/>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21" name="ZoneTexte 20"/>
          <p:cNvSpPr txBox="1"/>
          <p:nvPr/>
        </p:nvSpPr>
        <p:spPr>
          <a:xfrm>
            <a:off x="8434406" y="1114247"/>
            <a:ext cx="648072" cy="523220"/>
          </a:xfrm>
          <a:prstGeom prst="rect">
            <a:avLst/>
          </a:prstGeom>
          <a:noFill/>
        </p:spPr>
        <p:txBody>
          <a:bodyPr wrap="square" rtlCol="0">
            <a:spAutoFit/>
          </a:bodyPr>
          <a:lstStyle/>
          <a:p>
            <a:r>
              <a:rPr lang="fr-FR" sz="700" dirty="0">
                <a:solidFill>
                  <a:schemeClr val="accent1"/>
                </a:solidFill>
                <a:latin typeface="Arial Narrow" panose="020B0606020202030204" pitchFamily="34" charset="0"/>
                <a:ea typeface="Arial Narrow" panose="020B0606020202030204" pitchFamily="34" charset="0"/>
              </a:rPr>
              <a:t>Le Banquier choisit à qui il ouvre le service</a:t>
            </a:r>
          </a:p>
        </p:txBody>
      </p:sp>
      <p:sp>
        <p:nvSpPr>
          <p:cNvPr id="26" name="Pentagone 8"/>
          <p:cNvSpPr/>
          <p:nvPr/>
        </p:nvSpPr>
        <p:spPr>
          <a:xfrm>
            <a:off x="271168" y="123479"/>
            <a:ext cx="1420511" cy="216023"/>
          </a:xfrm>
          <a:prstGeom prst="homePlate">
            <a:avLst>
              <a:gd name="adj" fmla="val 11589"/>
            </a:avLst>
          </a:prstGeom>
          <a:solidFill>
            <a:schemeClr val="accent1"/>
          </a:solidFill>
          <a:ln w="28575"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rPr>
              <a:t>Accès client</a:t>
            </a:r>
          </a:p>
        </p:txBody>
      </p:sp>
      <p:sp>
        <p:nvSpPr>
          <p:cNvPr id="27" name="Oval 116"/>
          <p:cNvSpPr/>
          <p:nvPr/>
        </p:nvSpPr>
        <p:spPr>
          <a:xfrm>
            <a:off x="201198" y="26955"/>
            <a:ext cx="220621" cy="214211"/>
          </a:xfrm>
          <a:prstGeom prst="ellipse">
            <a:avLst/>
          </a:prstGeom>
          <a:solidFill>
            <a:schemeClr val="accent1"/>
          </a:solidFill>
          <a:ln w="19050"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sym typeface="Arial"/>
              </a:rPr>
              <a:t>1</a:t>
            </a:r>
          </a:p>
        </p:txBody>
      </p:sp>
      <p:pic>
        <p:nvPicPr>
          <p:cNvPr id="8" name="Imag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64087" y="1989968"/>
            <a:ext cx="1102967" cy="1102967"/>
          </a:xfrm>
          <a:prstGeom prst="rect">
            <a:avLst/>
          </a:prstGeom>
        </p:spPr>
      </p:pic>
      <p:cxnSp>
        <p:nvCxnSpPr>
          <p:cNvPr id="24" name="Connecteur droit avec flèche 23"/>
          <p:cNvCxnSpPr/>
          <p:nvPr/>
        </p:nvCxnSpPr>
        <p:spPr>
          <a:xfrm>
            <a:off x="3275856" y="2211710"/>
            <a:ext cx="864096" cy="0"/>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13" name="ZoneTexte 12">
            <a:extLst>
              <a:ext uri="{FF2B5EF4-FFF2-40B4-BE49-F238E27FC236}">
                <a16:creationId xmlns:a16="http://schemas.microsoft.com/office/drawing/2014/main" xmlns="" id="{A090DC11-2DD6-4492-BEB4-343789499A7C}"/>
              </a:ext>
            </a:extLst>
          </p:cNvPr>
          <p:cNvSpPr txBox="1"/>
          <p:nvPr/>
        </p:nvSpPr>
        <p:spPr>
          <a:xfrm>
            <a:off x="3269882" y="4949986"/>
            <a:ext cx="3528392" cy="200055"/>
          </a:xfrm>
          <a:prstGeom prst="rect">
            <a:avLst/>
          </a:prstGeom>
          <a:noFill/>
        </p:spPr>
        <p:txBody>
          <a:bodyPr wrap="square" rtlCol="0">
            <a:spAutoFit/>
          </a:bodyPr>
          <a:lstStyle/>
          <a:p>
            <a:r>
              <a:rPr lang="fr-FR" sz="700" dirty="0">
                <a:solidFill>
                  <a:schemeClr val="bg1">
                    <a:lumMod val="50000"/>
                  </a:schemeClr>
                </a:solidFill>
              </a:rPr>
              <a:t>A L’USAGE STRICTEMENT INTERNE DU RESEAU BPCE – A NE PAS DIFFUSER</a:t>
            </a:r>
          </a:p>
        </p:txBody>
      </p:sp>
    </p:spTree>
    <p:extLst>
      <p:ext uri="{BB962C8B-B14F-4D97-AF65-F5344CB8AC3E}">
        <p14:creationId xmlns:p14="http://schemas.microsoft.com/office/powerpoint/2010/main" val="223647048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Vision patrimoniale (1/4)</a:t>
            </a:r>
          </a:p>
        </p:txBody>
      </p:sp>
      <p:sp>
        <p:nvSpPr>
          <p:cNvPr id="3" name="Espace réservé du contenu 2"/>
          <p:cNvSpPr>
            <a:spLocks noGrp="1"/>
          </p:cNvSpPr>
          <p:nvPr>
            <p:ph idx="1"/>
          </p:nvPr>
        </p:nvSpPr>
        <p:spPr>
          <a:xfrm>
            <a:off x="249548" y="1531829"/>
            <a:ext cx="2162212" cy="3524036"/>
          </a:xfrm>
        </p:spPr>
        <p:txBody>
          <a:bodyPr>
            <a:normAutofit/>
          </a:bodyPr>
          <a:lstStyle/>
          <a:p>
            <a:r>
              <a:rPr lang="fr-FR" sz="1200" dirty="0"/>
              <a:t>Bénéfice Client</a:t>
            </a:r>
          </a:p>
          <a:p>
            <a:pPr marL="336550" lvl="1" indent="0">
              <a:buNone/>
            </a:pPr>
            <a:r>
              <a:rPr lang="fr-FR" sz="1200" dirty="0"/>
              <a:t>Toute l’information connue sur le client au niveau de BIG et d’O2S lui est restituée : il arrive sur son profil déjà hautement qualifié</a:t>
            </a:r>
          </a:p>
          <a:p>
            <a:pPr marL="336550" lvl="1" indent="0">
              <a:buNone/>
            </a:pPr>
            <a:endParaRPr lang="fr-FR" sz="1200" dirty="0"/>
          </a:p>
          <a:p>
            <a:r>
              <a:rPr lang="fr-FR" sz="1200" dirty="0"/>
              <a:t>Bénéfice Conseiller</a:t>
            </a:r>
          </a:p>
          <a:p>
            <a:pPr marL="336550" lvl="1" indent="0">
              <a:buNone/>
            </a:pPr>
            <a:r>
              <a:rPr lang="fr-FR" sz="1200" dirty="0"/>
              <a:t>Personnalisation de la relation client</a:t>
            </a:r>
          </a:p>
          <a:p>
            <a:pPr lvl="1"/>
            <a:endParaRPr lang="fr-FR" sz="1200" dirty="0"/>
          </a:p>
          <a:p>
            <a:r>
              <a:rPr lang="fr-FR" sz="1200" dirty="0"/>
              <a:t>Bénéfice Etablissement</a:t>
            </a:r>
          </a:p>
          <a:p>
            <a:pPr marL="336550" lvl="1" indent="0">
              <a:buNone/>
            </a:pPr>
            <a:r>
              <a:rPr lang="fr-FR" sz="1200" dirty="0"/>
              <a:t>Image, service et professionnalisme</a:t>
            </a:r>
          </a:p>
        </p:txBody>
      </p:sp>
      <p:sp>
        <p:nvSpPr>
          <p:cNvPr id="24" name="Chevron 23"/>
          <p:cNvSpPr/>
          <p:nvPr/>
        </p:nvSpPr>
        <p:spPr>
          <a:xfrm>
            <a:off x="249548" y="136075"/>
            <a:ext cx="1730163" cy="303726"/>
          </a:xfrm>
          <a:prstGeom prst="chevron">
            <a:avLst>
              <a:gd name="adj" fmla="val 13335"/>
            </a:avLst>
          </a:prstGeom>
          <a:solidFill>
            <a:schemeClr val="accent1"/>
          </a:solidFill>
          <a:ln w="28575"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rPr>
              <a:t>Bénéfices Client</a:t>
            </a:r>
          </a:p>
        </p:txBody>
      </p:sp>
      <p:sp>
        <p:nvSpPr>
          <p:cNvPr id="25" name="Oval 117"/>
          <p:cNvSpPr/>
          <p:nvPr/>
        </p:nvSpPr>
        <p:spPr>
          <a:xfrm>
            <a:off x="194025" y="51470"/>
            <a:ext cx="201511" cy="169211"/>
          </a:xfrm>
          <a:prstGeom prst="ellipse">
            <a:avLst/>
          </a:prstGeom>
          <a:solidFill>
            <a:schemeClr val="accent1"/>
          </a:solidFill>
          <a:ln w="19050"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sym typeface="Arial"/>
              </a:rPr>
              <a:t>2</a:t>
            </a:r>
          </a:p>
        </p:txBody>
      </p:sp>
      <p:pic>
        <p:nvPicPr>
          <p:cNvPr id="5" name="Image 4"/>
          <p:cNvPicPr>
            <a:picLocks noChangeAspect="1"/>
          </p:cNvPicPr>
          <p:nvPr/>
        </p:nvPicPr>
        <p:blipFill>
          <a:blip r:embed="rId2"/>
          <a:stretch>
            <a:fillRect/>
          </a:stretch>
        </p:blipFill>
        <p:spPr>
          <a:xfrm>
            <a:off x="2605254" y="843558"/>
            <a:ext cx="6319686" cy="2575029"/>
          </a:xfrm>
          <a:prstGeom prst="rect">
            <a:avLst/>
          </a:prstGeom>
          <a:ln>
            <a:noFill/>
          </a:ln>
          <a:effectLst>
            <a:outerShdw blurRad="292100" dist="139700" dir="2700000" algn="tl" rotWithShape="0">
              <a:srgbClr val="333333">
                <a:alpha val="65000"/>
              </a:srgbClr>
            </a:outerShdw>
          </a:effectLst>
        </p:spPr>
      </p:pic>
      <p:sp>
        <p:nvSpPr>
          <p:cNvPr id="7" name="ZoneTexte 6">
            <a:extLst>
              <a:ext uri="{FF2B5EF4-FFF2-40B4-BE49-F238E27FC236}">
                <a16:creationId xmlns:a16="http://schemas.microsoft.com/office/drawing/2014/main" xmlns="" id="{DAAC18F8-7EED-4581-BAEB-0CBD8700A96A}"/>
              </a:ext>
            </a:extLst>
          </p:cNvPr>
          <p:cNvSpPr txBox="1"/>
          <p:nvPr/>
        </p:nvSpPr>
        <p:spPr>
          <a:xfrm>
            <a:off x="3269882" y="4949986"/>
            <a:ext cx="3528392" cy="200055"/>
          </a:xfrm>
          <a:prstGeom prst="rect">
            <a:avLst/>
          </a:prstGeom>
          <a:noFill/>
        </p:spPr>
        <p:txBody>
          <a:bodyPr wrap="square" rtlCol="0">
            <a:spAutoFit/>
          </a:bodyPr>
          <a:lstStyle/>
          <a:p>
            <a:r>
              <a:rPr lang="fr-FR" sz="700" dirty="0">
                <a:solidFill>
                  <a:schemeClr val="bg1">
                    <a:lumMod val="50000"/>
                  </a:schemeClr>
                </a:solidFill>
              </a:rPr>
              <a:t>A L’USAGE STRICTEMENT INTERNE DU RESEAU BPCE – A NE PAS DIFFUSER</a:t>
            </a:r>
          </a:p>
        </p:txBody>
      </p:sp>
    </p:spTree>
    <p:extLst>
      <p:ext uri="{BB962C8B-B14F-4D97-AF65-F5344CB8AC3E}">
        <p14:creationId xmlns:p14="http://schemas.microsoft.com/office/powerpoint/2010/main" val="197616568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Vision patrimoniale (2/4)</a:t>
            </a:r>
          </a:p>
        </p:txBody>
      </p:sp>
      <p:sp>
        <p:nvSpPr>
          <p:cNvPr id="3" name="Espace réservé du contenu 2"/>
          <p:cNvSpPr>
            <a:spLocks noGrp="1"/>
          </p:cNvSpPr>
          <p:nvPr>
            <p:ph idx="1"/>
          </p:nvPr>
        </p:nvSpPr>
        <p:spPr>
          <a:xfrm>
            <a:off x="249548" y="1531829"/>
            <a:ext cx="2162212" cy="3524036"/>
          </a:xfrm>
        </p:spPr>
        <p:txBody>
          <a:bodyPr>
            <a:normAutofit/>
          </a:bodyPr>
          <a:lstStyle/>
          <a:p>
            <a:r>
              <a:rPr lang="fr-FR" sz="1200" dirty="0"/>
              <a:t>Bénéfice Client</a:t>
            </a:r>
          </a:p>
          <a:p>
            <a:pPr marL="336550" lvl="1" indent="0">
              <a:buNone/>
            </a:pPr>
            <a:r>
              <a:rPr lang="fr-FR" sz="1200" dirty="0"/>
              <a:t>Un service unique</a:t>
            </a:r>
          </a:p>
        </p:txBody>
      </p:sp>
      <p:sp>
        <p:nvSpPr>
          <p:cNvPr id="24" name="Chevron 23"/>
          <p:cNvSpPr/>
          <p:nvPr/>
        </p:nvSpPr>
        <p:spPr>
          <a:xfrm>
            <a:off x="249548" y="136075"/>
            <a:ext cx="1730163" cy="303726"/>
          </a:xfrm>
          <a:prstGeom prst="chevron">
            <a:avLst>
              <a:gd name="adj" fmla="val 13335"/>
            </a:avLst>
          </a:prstGeom>
          <a:solidFill>
            <a:schemeClr val="accent1"/>
          </a:solidFill>
          <a:ln w="28575"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rPr>
              <a:t>Bénéfices Client</a:t>
            </a:r>
          </a:p>
        </p:txBody>
      </p:sp>
      <p:sp>
        <p:nvSpPr>
          <p:cNvPr id="25" name="Oval 117"/>
          <p:cNvSpPr/>
          <p:nvPr/>
        </p:nvSpPr>
        <p:spPr>
          <a:xfrm>
            <a:off x="194025" y="51470"/>
            <a:ext cx="201511" cy="169211"/>
          </a:xfrm>
          <a:prstGeom prst="ellipse">
            <a:avLst/>
          </a:prstGeom>
          <a:solidFill>
            <a:schemeClr val="accent1"/>
          </a:solidFill>
          <a:ln w="19050"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sym typeface="Arial"/>
              </a:rPr>
              <a:t>2</a:t>
            </a:r>
          </a:p>
        </p:txBody>
      </p:sp>
      <p:pic>
        <p:nvPicPr>
          <p:cNvPr id="4" name="Image 3"/>
          <p:cNvPicPr>
            <a:picLocks noChangeAspect="1"/>
          </p:cNvPicPr>
          <p:nvPr/>
        </p:nvPicPr>
        <p:blipFill>
          <a:blip r:embed="rId2"/>
          <a:stretch>
            <a:fillRect/>
          </a:stretch>
        </p:blipFill>
        <p:spPr>
          <a:xfrm>
            <a:off x="2771800" y="1735970"/>
            <a:ext cx="2808312" cy="4984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Espace réservé du contenu 2"/>
          <p:cNvSpPr txBox="1">
            <a:spLocks/>
          </p:cNvSpPr>
          <p:nvPr/>
        </p:nvSpPr>
        <p:spPr>
          <a:xfrm>
            <a:off x="2629406" y="469782"/>
            <a:ext cx="5615002" cy="3902167"/>
          </a:xfrm>
          <a:prstGeom prst="rect">
            <a:avLst/>
          </a:prstGeom>
        </p:spPr>
        <p:txBody>
          <a:bodyPr vert="horz" lIns="91440" tIns="45720" rIns="91440" bIns="45720" rtlCol="0">
            <a:normAutofit/>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chemeClr val="accent6"/>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chemeClr val="accent4"/>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just"/>
            <a:r>
              <a:rPr lang="fr-FR" sz="1000" dirty="0"/>
              <a:t>Aujourd’hui, en Banque Privée, si votre client a </a:t>
            </a:r>
          </a:p>
          <a:p>
            <a:pPr lvl="1" algn="just"/>
            <a:r>
              <a:rPr lang="fr-FR" sz="1000" dirty="0"/>
              <a:t>une SCI cliente de l’établissement</a:t>
            </a:r>
          </a:p>
          <a:p>
            <a:pPr lvl="1" algn="just"/>
            <a:r>
              <a:rPr lang="fr-FR" sz="1000" dirty="0"/>
              <a:t>un compte professionnel</a:t>
            </a:r>
          </a:p>
          <a:p>
            <a:pPr lvl="1" algn="just"/>
            <a:r>
              <a:rPr lang="fr-FR" sz="1000" dirty="0"/>
              <a:t>souscrit à un produit via Natixis </a:t>
            </a:r>
            <a:r>
              <a:rPr lang="fr-FR" sz="1000" dirty="0" err="1"/>
              <a:t>Weatlh</a:t>
            </a:r>
            <a:r>
              <a:rPr lang="fr-FR" sz="1000" dirty="0"/>
              <a:t> Management</a:t>
            </a:r>
          </a:p>
          <a:p>
            <a:pPr lvl="1" algn="just"/>
            <a:r>
              <a:rPr lang="fr-FR" sz="1000" dirty="0"/>
              <a:t>souscrit à un produit via un partenariat de distribution externe au Groupe</a:t>
            </a:r>
          </a:p>
          <a:p>
            <a:pPr lvl="1" algn="just"/>
            <a:r>
              <a:rPr lang="fr-FR" sz="1000" dirty="0"/>
              <a:t>IL A BESOIN DE </a:t>
            </a:r>
            <a:r>
              <a:rPr lang="fr-FR" sz="1000" u="sng" dirty="0"/>
              <a:t>5 ACCES EXTRANET DIFFERENTS </a:t>
            </a:r>
            <a:r>
              <a:rPr lang="fr-FR" sz="1000" dirty="0"/>
              <a:t>POUR CONSULTER SES COMPTES</a:t>
            </a:r>
          </a:p>
          <a:p>
            <a:pPr marL="336550" lvl="1" indent="0">
              <a:buNone/>
            </a:pPr>
            <a:endParaRPr lang="fr-FR" sz="1000" dirty="0"/>
          </a:p>
          <a:p>
            <a:pPr marL="336550" lvl="1" indent="0">
              <a:buNone/>
            </a:pPr>
            <a:endParaRPr lang="fr-FR" sz="1000" dirty="0"/>
          </a:p>
          <a:p>
            <a:pPr marL="336550" lvl="1" indent="0">
              <a:buNone/>
            </a:pPr>
            <a:endParaRPr lang="fr-FR" sz="1000" dirty="0"/>
          </a:p>
          <a:p>
            <a:pPr marL="336550" lvl="1" indent="0">
              <a:buNone/>
            </a:pPr>
            <a:endParaRPr lang="fr-FR" sz="1000" dirty="0"/>
          </a:p>
          <a:p>
            <a:pPr marL="336550" lvl="1" indent="0">
              <a:buNone/>
            </a:pPr>
            <a:endParaRPr lang="fr-FR" sz="1000" dirty="0"/>
          </a:p>
          <a:p>
            <a:pPr marL="336550" lvl="1" indent="0">
              <a:buNone/>
            </a:pPr>
            <a:endParaRPr lang="fr-FR" sz="1000" dirty="0"/>
          </a:p>
          <a:p>
            <a:pPr marL="336550" lvl="1" indent="0">
              <a:buNone/>
            </a:pPr>
            <a:endParaRPr lang="fr-FR" sz="1000" dirty="0"/>
          </a:p>
          <a:p>
            <a:r>
              <a:rPr lang="fr-FR" sz="1200" dirty="0"/>
              <a:t>Aujourd’hui, en Banque Privée et avec MoneyPitch : un seul accès !</a:t>
            </a:r>
          </a:p>
        </p:txBody>
      </p:sp>
      <p:sp>
        <p:nvSpPr>
          <p:cNvPr id="9" name="ZoneTexte 8">
            <a:extLst>
              <a:ext uri="{FF2B5EF4-FFF2-40B4-BE49-F238E27FC236}">
                <a16:creationId xmlns:a16="http://schemas.microsoft.com/office/drawing/2014/main" xmlns="" id="{35A68080-C75A-4EAC-B145-681076B38647}"/>
              </a:ext>
            </a:extLst>
          </p:cNvPr>
          <p:cNvSpPr txBox="1"/>
          <p:nvPr/>
        </p:nvSpPr>
        <p:spPr>
          <a:xfrm>
            <a:off x="3269882" y="4949986"/>
            <a:ext cx="3528392" cy="200055"/>
          </a:xfrm>
          <a:prstGeom prst="rect">
            <a:avLst/>
          </a:prstGeom>
          <a:noFill/>
        </p:spPr>
        <p:txBody>
          <a:bodyPr wrap="square" rtlCol="0">
            <a:spAutoFit/>
          </a:bodyPr>
          <a:lstStyle/>
          <a:p>
            <a:r>
              <a:rPr lang="fr-FR" sz="700" dirty="0">
                <a:solidFill>
                  <a:schemeClr val="bg1">
                    <a:lumMod val="50000"/>
                  </a:schemeClr>
                </a:solidFill>
              </a:rPr>
              <a:t>A L’USAGE STRICTEMENT INTERNE DU RESEAU BPCE – A NE PAS DIFFUSER</a:t>
            </a:r>
          </a:p>
        </p:txBody>
      </p:sp>
    </p:spTree>
    <p:extLst>
      <p:ext uri="{BB962C8B-B14F-4D97-AF65-F5344CB8AC3E}">
        <p14:creationId xmlns:p14="http://schemas.microsoft.com/office/powerpoint/2010/main" val="197798590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Vision patrimoniale (3/4)</a:t>
            </a:r>
          </a:p>
        </p:txBody>
      </p:sp>
      <p:sp>
        <p:nvSpPr>
          <p:cNvPr id="3" name="Espace réservé du contenu 2"/>
          <p:cNvSpPr>
            <a:spLocks noGrp="1"/>
          </p:cNvSpPr>
          <p:nvPr>
            <p:ph idx="1"/>
          </p:nvPr>
        </p:nvSpPr>
        <p:spPr>
          <a:xfrm>
            <a:off x="249548" y="1531829"/>
            <a:ext cx="2162212" cy="3524036"/>
          </a:xfrm>
        </p:spPr>
        <p:txBody>
          <a:bodyPr>
            <a:normAutofit/>
          </a:bodyPr>
          <a:lstStyle/>
          <a:p>
            <a:r>
              <a:rPr lang="fr-FR" sz="1200" dirty="0"/>
              <a:t>Bénéfice Client</a:t>
            </a:r>
          </a:p>
          <a:p>
            <a:pPr marL="336550" lvl="1" indent="0">
              <a:buNone/>
            </a:pPr>
            <a:r>
              <a:rPr lang="fr-FR" sz="1200" dirty="0"/>
              <a:t>Toute l’information connue sur le client au niveau de BIG et d’O2S lui est restituée : il arrive sur son profil déjà hautement qualifié</a:t>
            </a:r>
          </a:p>
          <a:p>
            <a:pPr marL="336550" lvl="1" indent="0">
              <a:buNone/>
            </a:pPr>
            <a:endParaRPr lang="fr-FR" sz="1200" dirty="0"/>
          </a:p>
        </p:txBody>
      </p:sp>
      <p:sp>
        <p:nvSpPr>
          <p:cNvPr id="10" name="ZoneTexte 9"/>
          <p:cNvSpPr txBox="1"/>
          <p:nvPr/>
        </p:nvSpPr>
        <p:spPr>
          <a:xfrm>
            <a:off x="2533435" y="1810039"/>
            <a:ext cx="788735" cy="415498"/>
          </a:xfrm>
          <a:prstGeom prst="rect">
            <a:avLst/>
          </a:prstGeom>
          <a:noFill/>
        </p:spPr>
        <p:txBody>
          <a:bodyPr wrap="square" rtlCol="0">
            <a:spAutoFit/>
          </a:bodyPr>
          <a:lstStyle/>
          <a:p>
            <a:pPr algn="r"/>
            <a:r>
              <a:rPr lang="fr-FR" sz="700" dirty="0">
                <a:solidFill>
                  <a:schemeClr val="accent1"/>
                </a:solidFill>
                <a:latin typeface="Arial Narrow" panose="020B0606020202030204" pitchFamily="34" charset="0"/>
                <a:ea typeface="Arial Narrow" panose="020B0606020202030204" pitchFamily="34" charset="0"/>
              </a:rPr>
              <a:t>Gestion du budget et catégorisation des dépenses</a:t>
            </a:r>
          </a:p>
        </p:txBody>
      </p:sp>
      <p:cxnSp>
        <p:nvCxnSpPr>
          <p:cNvPr id="20" name="Connecteur droit avec flèche 19"/>
          <p:cNvCxnSpPr/>
          <p:nvPr/>
        </p:nvCxnSpPr>
        <p:spPr>
          <a:xfrm flipH="1">
            <a:off x="6876256" y="4142223"/>
            <a:ext cx="1436616" cy="0"/>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23" name="ZoneTexte 22"/>
          <p:cNvSpPr txBox="1"/>
          <p:nvPr/>
        </p:nvSpPr>
        <p:spPr>
          <a:xfrm>
            <a:off x="3131840" y="609941"/>
            <a:ext cx="694022" cy="415498"/>
          </a:xfrm>
          <a:prstGeom prst="rect">
            <a:avLst/>
          </a:prstGeom>
          <a:noFill/>
        </p:spPr>
        <p:txBody>
          <a:bodyPr wrap="square" rtlCol="0">
            <a:spAutoFit/>
          </a:bodyPr>
          <a:lstStyle/>
          <a:p>
            <a:pPr algn="r"/>
            <a:r>
              <a:rPr lang="fr-FR" sz="700" dirty="0">
                <a:solidFill>
                  <a:schemeClr val="accent1"/>
                </a:solidFill>
                <a:latin typeface="Arial Narrow" panose="020B0606020202030204" pitchFamily="34" charset="0"/>
                <a:ea typeface="Arial Narrow" panose="020B0606020202030204" pitchFamily="34" charset="0"/>
              </a:rPr>
              <a:t>Détail de l’allocation de chaque compte</a:t>
            </a:r>
          </a:p>
        </p:txBody>
      </p:sp>
      <p:sp>
        <p:nvSpPr>
          <p:cNvPr id="24" name="Chevron 23"/>
          <p:cNvSpPr/>
          <p:nvPr/>
        </p:nvSpPr>
        <p:spPr>
          <a:xfrm>
            <a:off x="249548" y="136075"/>
            <a:ext cx="1730163" cy="303726"/>
          </a:xfrm>
          <a:prstGeom prst="chevron">
            <a:avLst>
              <a:gd name="adj" fmla="val 13335"/>
            </a:avLst>
          </a:prstGeom>
          <a:solidFill>
            <a:schemeClr val="accent1"/>
          </a:solidFill>
          <a:ln w="28575"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rPr>
              <a:t>Bénéfices Client</a:t>
            </a:r>
          </a:p>
        </p:txBody>
      </p:sp>
      <p:sp>
        <p:nvSpPr>
          <p:cNvPr id="25" name="Oval 117"/>
          <p:cNvSpPr/>
          <p:nvPr/>
        </p:nvSpPr>
        <p:spPr>
          <a:xfrm>
            <a:off x="194025" y="51470"/>
            <a:ext cx="201511" cy="169211"/>
          </a:xfrm>
          <a:prstGeom prst="ellipse">
            <a:avLst/>
          </a:prstGeom>
          <a:solidFill>
            <a:schemeClr val="accent1"/>
          </a:solidFill>
          <a:ln w="19050"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sym typeface="Arial"/>
              </a:rPr>
              <a:t>2</a:t>
            </a:r>
          </a:p>
        </p:txBody>
      </p:sp>
      <p:pic>
        <p:nvPicPr>
          <p:cNvPr id="6" name="Image 5"/>
          <p:cNvPicPr>
            <a:picLocks noChangeAspect="1"/>
          </p:cNvPicPr>
          <p:nvPr/>
        </p:nvPicPr>
        <p:blipFill>
          <a:blip r:embed="rId2"/>
          <a:stretch>
            <a:fillRect/>
          </a:stretch>
        </p:blipFill>
        <p:spPr>
          <a:xfrm>
            <a:off x="4736273" y="220681"/>
            <a:ext cx="4279966" cy="3645436"/>
          </a:xfrm>
          <a:prstGeom prst="rect">
            <a:avLst/>
          </a:prstGeom>
        </p:spPr>
      </p:pic>
      <p:cxnSp>
        <p:nvCxnSpPr>
          <p:cNvPr id="16" name="Connecteur droit avec flèche 15"/>
          <p:cNvCxnSpPr/>
          <p:nvPr/>
        </p:nvCxnSpPr>
        <p:spPr>
          <a:xfrm>
            <a:off x="3779912" y="704765"/>
            <a:ext cx="864096" cy="0"/>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pic>
        <p:nvPicPr>
          <p:cNvPr id="8" name="Image 7"/>
          <p:cNvPicPr>
            <a:picLocks noChangeAspect="1"/>
          </p:cNvPicPr>
          <p:nvPr/>
        </p:nvPicPr>
        <p:blipFill>
          <a:blip r:embed="rId3"/>
          <a:stretch>
            <a:fillRect/>
          </a:stretch>
        </p:blipFill>
        <p:spPr>
          <a:xfrm>
            <a:off x="3847594" y="1587371"/>
            <a:ext cx="4637451" cy="2921951"/>
          </a:xfrm>
          <a:prstGeom prst="rect">
            <a:avLst/>
          </a:prstGeom>
          <a:ln>
            <a:noFill/>
          </a:ln>
          <a:effectLst>
            <a:outerShdw blurRad="292100" dist="139700" dir="2700000" algn="tl" rotWithShape="0">
              <a:srgbClr val="333333">
                <a:alpha val="65000"/>
              </a:srgbClr>
            </a:outerShdw>
          </a:effectLst>
        </p:spPr>
      </p:pic>
      <p:cxnSp>
        <p:nvCxnSpPr>
          <p:cNvPr id="9" name="Connecteur droit avec flèche 8"/>
          <p:cNvCxnSpPr/>
          <p:nvPr/>
        </p:nvCxnSpPr>
        <p:spPr>
          <a:xfrm>
            <a:off x="3347864" y="1923678"/>
            <a:ext cx="463772" cy="0"/>
          </a:xfrm>
          <a:prstGeom prst="straightConnector1">
            <a:avLst/>
          </a:prstGeom>
          <a:ln>
            <a:tailEnd type="oval"/>
          </a:ln>
        </p:spPr>
        <p:style>
          <a:lnRef idx="1">
            <a:schemeClr val="accent1"/>
          </a:lnRef>
          <a:fillRef idx="0">
            <a:schemeClr val="accent1"/>
          </a:fillRef>
          <a:effectRef idx="0">
            <a:schemeClr val="accent1"/>
          </a:effectRef>
          <a:fontRef idx="minor">
            <a:schemeClr val="tx1"/>
          </a:fontRef>
        </p:style>
      </p:cxnSp>
      <p:sp>
        <p:nvSpPr>
          <p:cNvPr id="13" name="ZoneTexte 12">
            <a:extLst>
              <a:ext uri="{FF2B5EF4-FFF2-40B4-BE49-F238E27FC236}">
                <a16:creationId xmlns:a16="http://schemas.microsoft.com/office/drawing/2014/main" xmlns="" id="{ADE62B31-8A22-4496-92C7-2CCAE7DF56DE}"/>
              </a:ext>
            </a:extLst>
          </p:cNvPr>
          <p:cNvSpPr txBox="1"/>
          <p:nvPr/>
        </p:nvSpPr>
        <p:spPr>
          <a:xfrm>
            <a:off x="3269882" y="4949986"/>
            <a:ext cx="3528392" cy="200055"/>
          </a:xfrm>
          <a:prstGeom prst="rect">
            <a:avLst/>
          </a:prstGeom>
          <a:noFill/>
        </p:spPr>
        <p:txBody>
          <a:bodyPr wrap="square" rtlCol="0">
            <a:spAutoFit/>
          </a:bodyPr>
          <a:lstStyle/>
          <a:p>
            <a:r>
              <a:rPr lang="fr-FR" sz="700" dirty="0">
                <a:solidFill>
                  <a:schemeClr val="bg1">
                    <a:lumMod val="50000"/>
                  </a:schemeClr>
                </a:solidFill>
              </a:rPr>
              <a:t>A L’USAGE STRICTEMENT INTERNE DU RESEAU BPCE – A NE PAS DIFFUSER</a:t>
            </a:r>
          </a:p>
        </p:txBody>
      </p:sp>
    </p:spTree>
    <p:extLst>
      <p:ext uri="{BB962C8B-B14F-4D97-AF65-F5344CB8AC3E}">
        <p14:creationId xmlns:p14="http://schemas.microsoft.com/office/powerpoint/2010/main" val="149334744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Vision patrimoniale (4/4)</a:t>
            </a:r>
          </a:p>
        </p:txBody>
      </p:sp>
      <p:sp>
        <p:nvSpPr>
          <p:cNvPr id="3" name="Espace réservé du contenu 2"/>
          <p:cNvSpPr>
            <a:spLocks noGrp="1"/>
          </p:cNvSpPr>
          <p:nvPr>
            <p:ph idx="1"/>
          </p:nvPr>
        </p:nvSpPr>
        <p:spPr>
          <a:xfrm>
            <a:off x="52807" y="1603365"/>
            <a:ext cx="2162212" cy="3524036"/>
          </a:xfrm>
        </p:spPr>
        <p:txBody>
          <a:bodyPr>
            <a:normAutofit/>
          </a:bodyPr>
          <a:lstStyle/>
          <a:p>
            <a:r>
              <a:rPr lang="fr-FR" sz="1200" dirty="0"/>
              <a:t>Bénéfice Client :</a:t>
            </a:r>
          </a:p>
          <a:p>
            <a:pPr marL="336550" lvl="1" indent="0">
              <a:buNone/>
            </a:pPr>
            <a:r>
              <a:rPr lang="fr-FR" sz="1200" dirty="0"/>
              <a:t>Famille, patrimoine, indicateurs patrimoniaux calculés avec les mêmes moteurs que BIG, notifications,… un parcours client riche pour une valorisation de la relation bancaire</a:t>
            </a:r>
          </a:p>
          <a:p>
            <a:pPr marL="336550" lvl="1" indent="0">
              <a:buNone/>
            </a:pPr>
            <a:endParaRPr lang="fr-FR" sz="1200" dirty="0"/>
          </a:p>
        </p:txBody>
      </p:sp>
      <p:sp>
        <p:nvSpPr>
          <p:cNvPr id="24" name="Chevron 23"/>
          <p:cNvSpPr/>
          <p:nvPr/>
        </p:nvSpPr>
        <p:spPr>
          <a:xfrm>
            <a:off x="249548" y="136075"/>
            <a:ext cx="1730163" cy="303726"/>
          </a:xfrm>
          <a:prstGeom prst="chevron">
            <a:avLst>
              <a:gd name="adj" fmla="val 13335"/>
            </a:avLst>
          </a:prstGeom>
          <a:solidFill>
            <a:schemeClr val="accent1"/>
          </a:solidFill>
          <a:ln w="28575"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rPr>
              <a:t>Bénéfices Client</a:t>
            </a:r>
          </a:p>
        </p:txBody>
      </p:sp>
      <p:sp>
        <p:nvSpPr>
          <p:cNvPr id="25" name="Oval 117"/>
          <p:cNvSpPr/>
          <p:nvPr/>
        </p:nvSpPr>
        <p:spPr>
          <a:xfrm>
            <a:off x="194025" y="51470"/>
            <a:ext cx="201511" cy="169211"/>
          </a:xfrm>
          <a:prstGeom prst="ellipse">
            <a:avLst/>
          </a:prstGeom>
          <a:solidFill>
            <a:schemeClr val="accent1"/>
          </a:solidFill>
          <a:ln w="19050"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sym typeface="Arial"/>
              </a:rPr>
              <a:t>2</a:t>
            </a:r>
          </a:p>
        </p:txBody>
      </p:sp>
      <p:pic>
        <p:nvPicPr>
          <p:cNvPr id="4" name="Image 3"/>
          <p:cNvPicPr>
            <a:picLocks noChangeAspect="1"/>
          </p:cNvPicPr>
          <p:nvPr/>
        </p:nvPicPr>
        <p:blipFill>
          <a:blip r:embed="rId2"/>
          <a:stretch>
            <a:fillRect/>
          </a:stretch>
        </p:blipFill>
        <p:spPr>
          <a:xfrm>
            <a:off x="2617813" y="-902"/>
            <a:ext cx="3188293" cy="2460604"/>
          </a:xfrm>
          <a:prstGeom prst="rect">
            <a:avLst/>
          </a:prstGeom>
        </p:spPr>
      </p:pic>
      <p:pic>
        <p:nvPicPr>
          <p:cNvPr id="5" name="Image 4"/>
          <p:cNvPicPr>
            <a:picLocks noChangeAspect="1"/>
          </p:cNvPicPr>
          <p:nvPr/>
        </p:nvPicPr>
        <p:blipFill>
          <a:blip r:embed="rId3"/>
          <a:stretch>
            <a:fillRect/>
          </a:stretch>
        </p:blipFill>
        <p:spPr>
          <a:xfrm>
            <a:off x="5810624" y="57596"/>
            <a:ext cx="3244935" cy="2586436"/>
          </a:xfrm>
          <a:prstGeom prst="rect">
            <a:avLst/>
          </a:prstGeom>
        </p:spPr>
      </p:pic>
      <p:pic>
        <p:nvPicPr>
          <p:cNvPr id="7" name="Image 6"/>
          <p:cNvPicPr>
            <a:picLocks noChangeAspect="1"/>
          </p:cNvPicPr>
          <p:nvPr/>
        </p:nvPicPr>
        <p:blipFill>
          <a:blip r:embed="rId4"/>
          <a:stretch>
            <a:fillRect/>
          </a:stretch>
        </p:blipFill>
        <p:spPr>
          <a:xfrm>
            <a:off x="2755790" y="2571750"/>
            <a:ext cx="6039299" cy="2162722"/>
          </a:xfrm>
          <a:prstGeom prst="rect">
            <a:avLst/>
          </a:prstGeom>
          <a:ln>
            <a:noFill/>
          </a:ln>
          <a:effectLst>
            <a:outerShdw blurRad="292100" dist="139700" dir="2700000" algn="tl" rotWithShape="0">
              <a:srgbClr val="333333">
                <a:alpha val="65000"/>
              </a:srgbClr>
            </a:outerShdw>
          </a:effectLst>
        </p:spPr>
      </p:pic>
      <p:sp>
        <p:nvSpPr>
          <p:cNvPr id="9" name="ZoneTexte 8">
            <a:extLst>
              <a:ext uri="{FF2B5EF4-FFF2-40B4-BE49-F238E27FC236}">
                <a16:creationId xmlns:a16="http://schemas.microsoft.com/office/drawing/2014/main" xmlns="" id="{3C426FDF-E870-435B-816A-FCE56B32E091}"/>
              </a:ext>
            </a:extLst>
          </p:cNvPr>
          <p:cNvSpPr txBox="1"/>
          <p:nvPr/>
        </p:nvSpPr>
        <p:spPr>
          <a:xfrm>
            <a:off x="3269882" y="4949986"/>
            <a:ext cx="3528392" cy="200055"/>
          </a:xfrm>
          <a:prstGeom prst="rect">
            <a:avLst/>
          </a:prstGeom>
          <a:noFill/>
        </p:spPr>
        <p:txBody>
          <a:bodyPr wrap="square" rtlCol="0">
            <a:spAutoFit/>
          </a:bodyPr>
          <a:lstStyle/>
          <a:p>
            <a:r>
              <a:rPr lang="fr-FR" sz="700" dirty="0">
                <a:solidFill>
                  <a:schemeClr val="bg1">
                    <a:lumMod val="50000"/>
                  </a:schemeClr>
                </a:solidFill>
              </a:rPr>
              <a:t>A L’USAGE STRICTEMENT INTERNE DU RESEAU BPCE – A NE PAS DIFFUSER</a:t>
            </a:r>
          </a:p>
        </p:txBody>
      </p:sp>
    </p:spTree>
    <p:extLst>
      <p:ext uri="{BB962C8B-B14F-4D97-AF65-F5344CB8AC3E}">
        <p14:creationId xmlns:p14="http://schemas.microsoft.com/office/powerpoint/2010/main" val="49174761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PEDAGOGIE</a:t>
            </a:r>
          </a:p>
        </p:txBody>
      </p:sp>
      <p:sp>
        <p:nvSpPr>
          <p:cNvPr id="3" name="Espace réservé du contenu 2"/>
          <p:cNvSpPr>
            <a:spLocks noGrp="1"/>
          </p:cNvSpPr>
          <p:nvPr>
            <p:ph idx="1"/>
          </p:nvPr>
        </p:nvSpPr>
        <p:spPr>
          <a:xfrm>
            <a:off x="249548" y="1531829"/>
            <a:ext cx="2162212" cy="3524036"/>
          </a:xfrm>
        </p:spPr>
        <p:txBody>
          <a:bodyPr>
            <a:normAutofit/>
          </a:bodyPr>
          <a:lstStyle/>
          <a:p>
            <a:r>
              <a:rPr lang="fr-FR" sz="1200" dirty="0"/>
              <a:t>Bénéfice Client :</a:t>
            </a:r>
          </a:p>
          <a:p>
            <a:pPr marL="336550" lvl="1" indent="0">
              <a:buNone/>
            </a:pPr>
            <a:r>
              <a:rPr lang="fr-FR" sz="1200" dirty="0"/>
              <a:t>Mini modules de formation en ligne, notifications, …</a:t>
            </a:r>
          </a:p>
          <a:p>
            <a:pPr marL="336550" lvl="1" indent="0">
              <a:buNone/>
            </a:pPr>
            <a:endParaRPr lang="fr-FR" sz="1200" dirty="0"/>
          </a:p>
        </p:txBody>
      </p:sp>
      <p:sp>
        <p:nvSpPr>
          <p:cNvPr id="24" name="Chevron 23"/>
          <p:cNvSpPr/>
          <p:nvPr/>
        </p:nvSpPr>
        <p:spPr>
          <a:xfrm>
            <a:off x="249548" y="136075"/>
            <a:ext cx="1730163" cy="303726"/>
          </a:xfrm>
          <a:prstGeom prst="chevron">
            <a:avLst>
              <a:gd name="adj" fmla="val 13335"/>
            </a:avLst>
          </a:prstGeom>
          <a:solidFill>
            <a:schemeClr val="accent1"/>
          </a:solidFill>
          <a:ln w="28575"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rPr>
              <a:t>Bénéfices Client</a:t>
            </a:r>
          </a:p>
        </p:txBody>
      </p:sp>
      <p:sp>
        <p:nvSpPr>
          <p:cNvPr id="25" name="Oval 117"/>
          <p:cNvSpPr/>
          <p:nvPr/>
        </p:nvSpPr>
        <p:spPr>
          <a:xfrm>
            <a:off x="194025" y="51470"/>
            <a:ext cx="201511" cy="169211"/>
          </a:xfrm>
          <a:prstGeom prst="ellipse">
            <a:avLst/>
          </a:prstGeom>
          <a:solidFill>
            <a:schemeClr val="accent1"/>
          </a:solidFill>
          <a:ln w="19050"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sym typeface="Arial"/>
              </a:rPr>
              <a:t>2</a:t>
            </a:r>
          </a:p>
        </p:txBody>
      </p:sp>
      <p:pic>
        <p:nvPicPr>
          <p:cNvPr id="12" name="Image 11"/>
          <p:cNvPicPr>
            <a:picLocks noChangeAspect="1"/>
          </p:cNvPicPr>
          <p:nvPr/>
        </p:nvPicPr>
        <p:blipFill>
          <a:blip r:embed="rId2"/>
          <a:stretch>
            <a:fillRect/>
          </a:stretch>
        </p:blipFill>
        <p:spPr>
          <a:xfrm>
            <a:off x="5362602" y="3114666"/>
            <a:ext cx="3403439" cy="1654380"/>
          </a:xfrm>
          <a:prstGeom prst="rect">
            <a:avLst/>
          </a:prstGeom>
        </p:spPr>
      </p:pic>
      <p:pic>
        <p:nvPicPr>
          <p:cNvPr id="6" name="Image 5"/>
          <p:cNvPicPr>
            <a:picLocks noChangeAspect="1"/>
          </p:cNvPicPr>
          <p:nvPr/>
        </p:nvPicPr>
        <p:blipFill>
          <a:blip r:embed="rId3"/>
          <a:stretch>
            <a:fillRect/>
          </a:stretch>
        </p:blipFill>
        <p:spPr>
          <a:xfrm>
            <a:off x="2750661" y="287938"/>
            <a:ext cx="2414928" cy="4515966"/>
          </a:xfrm>
          <a:prstGeom prst="rect">
            <a:avLst/>
          </a:prstGeom>
        </p:spPr>
      </p:pic>
      <p:pic>
        <p:nvPicPr>
          <p:cNvPr id="8" name="Image 7"/>
          <p:cNvPicPr>
            <a:picLocks noChangeAspect="1"/>
          </p:cNvPicPr>
          <p:nvPr/>
        </p:nvPicPr>
        <p:blipFill>
          <a:blip r:embed="rId4"/>
          <a:stretch>
            <a:fillRect/>
          </a:stretch>
        </p:blipFill>
        <p:spPr>
          <a:xfrm>
            <a:off x="4860032" y="51470"/>
            <a:ext cx="3890390" cy="2715766"/>
          </a:xfrm>
          <a:prstGeom prst="rect">
            <a:avLst/>
          </a:prstGeom>
          <a:ln>
            <a:noFill/>
          </a:ln>
          <a:effectLst>
            <a:outerShdw blurRad="292100" dist="139700" dir="2700000" algn="tl" rotWithShape="0">
              <a:srgbClr val="333333">
                <a:alpha val="65000"/>
              </a:srgbClr>
            </a:outerShdw>
          </a:effectLst>
        </p:spPr>
      </p:pic>
      <p:sp>
        <p:nvSpPr>
          <p:cNvPr id="9" name="ZoneTexte 8">
            <a:extLst>
              <a:ext uri="{FF2B5EF4-FFF2-40B4-BE49-F238E27FC236}">
                <a16:creationId xmlns:a16="http://schemas.microsoft.com/office/drawing/2014/main" xmlns="" id="{58FCA8ED-C9AA-4A74-B0F4-0CF8CE7A46A3}"/>
              </a:ext>
            </a:extLst>
          </p:cNvPr>
          <p:cNvSpPr txBox="1"/>
          <p:nvPr/>
        </p:nvSpPr>
        <p:spPr>
          <a:xfrm>
            <a:off x="3269882" y="4949986"/>
            <a:ext cx="3528392" cy="200055"/>
          </a:xfrm>
          <a:prstGeom prst="rect">
            <a:avLst/>
          </a:prstGeom>
          <a:noFill/>
        </p:spPr>
        <p:txBody>
          <a:bodyPr wrap="square" rtlCol="0">
            <a:spAutoFit/>
          </a:bodyPr>
          <a:lstStyle/>
          <a:p>
            <a:r>
              <a:rPr lang="fr-FR" sz="700" dirty="0">
                <a:solidFill>
                  <a:schemeClr val="bg1">
                    <a:lumMod val="50000"/>
                  </a:schemeClr>
                </a:solidFill>
              </a:rPr>
              <a:t>A L’USAGE STRICTEMENT INTERNE DU RESEAU BPCE – A NE PAS DIFFUSER</a:t>
            </a:r>
          </a:p>
        </p:txBody>
      </p:sp>
    </p:spTree>
    <p:extLst>
      <p:ext uri="{BB962C8B-B14F-4D97-AF65-F5344CB8AC3E}">
        <p14:creationId xmlns:p14="http://schemas.microsoft.com/office/powerpoint/2010/main" val="301093571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Vision 360°</a:t>
            </a:r>
          </a:p>
        </p:txBody>
      </p:sp>
      <p:sp>
        <p:nvSpPr>
          <p:cNvPr id="3" name="Espace réservé du contenu 2"/>
          <p:cNvSpPr>
            <a:spLocks noGrp="1"/>
          </p:cNvSpPr>
          <p:nvPr>
            <p:ph idx="1"/>
          </p:nvPr>
        </p:nvSpPr>
        <p:spPr>
          <a:xfrm>
            <a:off x="2688336" y="401671"/>
            <a:ext cx="5988119" cy="3524036"/>
          </a:xfrm>
        </p:spPr>
        <p:txBody>
          <a:bodyPr>
            <a:normAutofit/>
          </a:bodyPr>
          <a:lstStyle/>
          <a:p>
            <a:r>
              <a:rPr lang="fr-FR" sz="1200" dirty="0"/>
              <a:t>Bénéfice Client</a:t>
            </a:r>
          </a:p>
          <a:p>
            <a:pPr marL="336550" lvl="1" indent="0">
              <a:buNone/>
            </a:pPr>
            <a:r>
              <a:rPr lang="fr-FR" sz="1200" dirty="0"/>
              <a:t>Autres banques, compagnies d’assurance, épargne salariale, épargne retraite</a:t>
            </a:r>
          </a:p>
          <a:p>
            <a:pPr marL="336550" lvl="1" indent="0">
              <a:buNone/>
            </a:pPr>
            <a:r>
              <a:rPr lang="fr-FR" sz="1200" dirty="0"/>
              <a:t>Avec à chaque fois l’enveloppe ET les supports</a:t>
            </a:r>
          </a:p>
          <a:p>
            <a:pPr marL="336550" lvl="1" indent="0">
              <a:buNone/>
            </a:pPr>
            <a:endParaRPr lang="fr-FR" sz="1200" dirty="0"/>
          </a:p>
        </p:txBody>
      </p:sp>
      <p:sp>
        <p:nvSpPr>
          <p:cNvPr id="24" name="Chevron 23"/>
          <p:cNvSpPr/>
          <p:nvPr/>
        </p:nvSpPr>
        <p:spPr>
          <a:xfrm>
            <a:off x="249548" y="136075"/>
            <a:ext cx="1730163" cy="303726"/>
          </a:xfrm>
          <a:prstGeom prst="chevron">
            <a:avLst>
              <a:gd name="adj" fmla="val 13335"/>
            </a:avLst>
          </a:prstGeom>
          <a:solidFill>
            <a:schemeClr val="accent1"/>
          </a:solidFill>
          <a:ln w="28575"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rPr>
              <a:t>Agrégation cpte</a:t>
            </a:r>
          </a:p>
        </p:txBody>
      </p:sp>
      <p:sp>
        <p:nvSpPr>
          <p:cNvPr id="25" name="Oval 117"/>
          <p:cNvSpPr/>
          <p:nvPr/>
        </p:nvSpPr>
        <p:spPr>
          <a:xfrm>
            <a:off x="194025" y="51470"/>
            <a:ext cx="201511" cy="169211"/>
          </a:xfrm>
          <a:prstGeom prst="ellipse">
            <a:avLst/>
          </a:prstGeom>
          <a:solidFill>
            <a:schemeClr val="accent1"/>
          </a:solidFill>
          <a:ln w="19050"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sym typeface="Arial"/>
              </a:rPr>
              <a:t>3</a:t>
            </a:r>
          </a:p>
        </p:txBody>
      </p:sp>
      <p:cxnSp>
        <p:nvCxnSpPr>
          <p:cNvPr id="9" name="Connecteur droit avec flèche 8"/>
          <p:cNvCxnSpPr/>
          <p:nvPr/>
        </p:nvCxnSpPr>
        <p:spPr>
          <a:xfrm flipV="1">
            <a:off x="2733651" y="3441800"/>
            <a:ext cx="0" cy="575619"/>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0" name="Connecteur droit avec flèche 9"/>
          <p:cNvCxnSpPr/>
          <p:nvPr/>
        </p:nvCxnSpPr>
        <p:spPr>
          <a:xfrm flipV="1">
            <a:off x="1190116" y="4012154"/>
            <a:ext cx="1556356" cy="19509"/>
          </a:xfrm>
          <a:prstGeom prst="straightConnector1">
            <a:avLst/>
          </a:prstGeom>
          <a:ln>
            <a:headEnd type="triangle"/>
            <a:tailEnd type="none"/>
          </a:ln>
        </p:spPr>
        <p:style>
          <a:lnRef idx="3">
            <a:schemeClr val="accent1"/>
          </a:lnRef>
          <a:fillRef idx="0">
            <a:schemeClr val="accent1"/>
          </a:fillRef>
          <a:effectRef idx="2">
            <a:schemeClr val="accent1"/>
          </a:effectRef>
          <a:fontRef idx="minor">
            <a:schemeClr val="tx1"/>
          </a:fontRef>
        </p:style>
      </p:cxnSp>
      <p:pic>
        <p:nvPicPr>
          <p:cNvPr id="11" name="Imag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46471" y="1841074"/>
            <a:ext cx="521228" cy="521228"/>
          </a:xfrm>
          <a:prstGeom prst="rect">
            <a:avLst/>
          </a:prstGeom>
        </p:spPr>
      </p:pic>
      <p:pic>
        <p:nvPicPr>
          <p:cNvPr id="13" name="Imag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9111" y="1465192"/>
            <a:ext cx="252915" cy="252915"/>
          </a:xfrm>
          <a:prstGeom prst="rect">
            <a:avLst/>
          </a:prstGeom>
        </p:spPr>
      </p:pic>
      <p:pic>
        <p:nvPicPr>
          <p:cNvPr id="14" name="Imag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00785" y="1501627"/>
            <a:ext cx="252915" cy="252915"/>
          </a:xfrm>
          <a:prstGeom prst="rect">
            <a:avLst/>
          </a:prstGeom>
        </p:spPr>
      </p:pic>
      <p:pic>
        <p:nvPicPr>
          <p:cNvPr id="15" name="Imag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36269" y="1502290"/>
            <a:ext cx="263438" cy="263438"/>
          </a:xfrm>
          <a:prstGeom prst="rect">
            <a:avLst/>
          </a:prstGeom>
        </p:spPr>
      </p:pic>
      <p:pic>
        <p:nvPicPr>
          <p:cNvPr id="16" name="Imag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90304" y="1494754"/>
            <a:ext cx="240618" cy="240618"/>
          </a:xfrm>
          <a:prstGeom prst="rect">
            <a:avLst/>
          </a:prstGeom>
        </p:spPr>
      </p:pic>
      <p:sp>
        <p:nvSpPr>
          <p:cNvPr id="17" name="ZoneTexte 16"/>
          <p:cNvSpPr txBox="1"/>
          <p:nvPr/>
        </p:nvSpPr>
        <p:spPr>
          <a:xfrm>
            <a:off x="337739" y="2427870"/>
            <a:ext cx="1305140" cy="577338"/>
          </a:xfrm>
          <a:prstGeom prst="rect">
            <a:avLst/>
          </a:prstGeom>
          <a:noFill/>
        </p:spPr>
        <p:txBody>
          <a:bodyPr wrap="square" rtlCol="0">
            <a:spAutoFit/>
          </a:bodyPr>
          <a:lstStyle/>
          <a:p>
            <a:pPr marL="2381" algn="ctr" defTabSz="685800">
              <a:spcBef>
                <a:spcPct val="20000"/>
              </a:spcBef>
            </a:pPr>
            <a:r>
              <a:rPr lang="fr-FR" sz="788" dirty="0">
                <a:latin typeface="Arial" panose="020B0604020202020204" pitchFamily="34" charset="0"/>
                <a:cs typeface="Arial" panose="020B0604020202020204" pitchFamily="34" charset="0"/>
              </a:rPr>
              <a:t>Le dépositaire transmet à Harvest les données des contrats que vous avez vendus</a:t>
            </a:r>
          </a:p>
        </p:txBody>
      </p:sp>
      <p:pic>
        <p:nvPicPr>
          <p:cNvPr id="18" name="Image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88024" y="3170293"/>
            <a:ext cx="1271238" cy="162147"/>
          </a:xfrm>
          <a:prstGeom prst="rect">
            <a:avLst/>
          </a:prstGeom>
        </p:spPr>
      </p:pic>
      <p:sp>
        <p:nvSpPr>
          <p:cNvPr id="19" name="ZoneTexte 18"/>
          <p:cNvSpPr txBox="1"/>
          <p:nvPr/>
        </p:nvSpPr>
        <p:spPr>
          <a:xfrm>
            <a:off x="2244910" y="2424650"/>
            <a:ext cx="1471628" cy="577338"/>
          </a:xfrm>
          <a:prstGeom prst="rect">
            <a:avLst/>
          </a:prstGeom>
          <a:noFill/>
        </p:spPr>
        <p:txBody>
          <a:bodyPr wrap="square" rtlCol="0">
            <a:spAutoFit/>
          </a:bodyPr>
          <a:lstStyle/>
          <a:p>
            <a:pPr marL="2381" algn="ctr" defTabSz="685800">
              <a:spcBef>
                <a:spcPct val="20000"/>
              </a:spcBef>
            </a:pPr>
            <a:r>
              <a:rPr lang="fr-FR" sz="788" dirty="0">
                <a:latin typeface="Arial" panose="020B0604020202020204" pitchFamily="34" charset="0"/>
                <a:cs typeface="Arial" panose="020B0604020202020204" pitchFamily="34" charset="0"/>
              </a:rPr>
              <a:t>Le conseiller dispose </a:t>
            </a:r>
            <a:r>
              <a:rPr lang="fr-FR" sz="788" u="sng" dirty="0">
                <a:latin typeface="Arial" panose="020B0604020202020204" pitchFamily="34" charset="0"/>
                <a:cs typeface="Arial" panose="020B0604020202020204" pitchFamily="34" charset="0"/>
              </a:rPr>
              <a:t>nativement</a:t>
            </a:r>
            <a:r>
              <a:rPr lang="fr-FR" sz="788" dirty="0">
                <a:latin typeface="Arial" panose="020B0604020202020204" pitchFamily="34" charset="0"/>
                <a:cs typeface="Arial" panose="020B0604020202020204" pitchFamily="34" charset="0"/>
              </a:rPr>
              <a:t> dans O2S des informations de tous les contrats de ses clients</a:t>
            </a:r>
          </a:p>
        </p:txBody>
      </p:sp>
      <p:pic>
        <p:nvPicPr>
          <p:cNvPr id="20" name="Image 1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192631" y="1894778"/>
            <a:ext cx="376154" cy="376154"/>
          </a:xfrm>
          <a:prstGeom prst="rect">
            <a:avLst/>
          </a:prstGeom>
        </p:spPr>
      </p:pic>
      <p:sp>
        <p:nvSpPr>
          <p:cNvPr id="21" name="ZoneTexte 20"/>
          <p:cNvSpPr txBox="1"/>
          <p:nvPr/>
        </p:nvSpPr>
        <p:spPr>
          <a:xfrm>
            <a:off x="4842030" y="2442587"/>
            <a:ext cx="1188132" cy="456087"/>
          </a:xfrm>
          <a:prstGeom prst="rect">
            <a:avLst/>
          </a:prstGeom>
          <a:noFill/>
        </p:spPr>
        <p:txBody>
          <a:bodyPr wrap="square" rtlCol="0">
            <a:spAutoFit/>
          </a:bodyPr>
          <a:lstStyle/>
          <a:p>
            <a:pPr marL="2381" algn="ctr" defTabSz="685800">
              <a:spcBef>
                <a:spcPct val="20000"/>
              </a:spcBef>
            </a:pPr>
            <a:r>
              <a:rPr lang="fr-FR" sz="788" dirty="0">
                <a:latin typeface="Arial" panose="020B0604020202020204" pitchFamily="34" charset="0"/>
                <a:cs typeface="Arial" panose="020B0604020202020204" pitchFamily="34" charset="0"/>
              </a:rPr>
              <a:t>Le client dispose d’un accès à son portail patrimonial</a:t>
            </a:r>
          </a:p>
        </p:txBody>
      </p:sp>
      <p:cxnSp>
        <p:nvCxnSpPr>
          <p:cNvPr id="22" name="Connecteur droit avec flèche 21"/>
          <p:cNvCxnSpPr/>
          <p:nvPr/>
        </p:nvCxnSpPr>
        <p:spPr>
          <a:xfrm flipH="1" flipV="1">
            <a:off x="3418456" y="3233433"/>
            <a:ext cx="1261556" cy="103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3" name="Image 2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02934" y="3025702"/>
            <a:ext cx="390040" cy="390040"/>
          </a:xfrm>
          <a:prstGeom prst="rect">
            <a:avLst/>
          </a:prstGeom>
        </p:spPr>
      </p:pic>
      <p:pic>
        <p:nvPicPr>
          <p:cNvPr id="26" name="Image 2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543229" y="3006922"/>
            <a:ext cx="732627" cy="365288"/>
          </a:xfrm>
          <a:prstGeom prst="rect">
            <a:avLst/>
          </a:prstGeom>
        </p:spPr>
      </p:pic>
      <p:pic>
        <p:nvPicPr>
          <p:cNvPr id="27" name="Image 26"/>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07452" y="1649296"/>
            <a:ext cx="621431" cy="863099"/>
          </a:xfrm>
          <a:prstGeom prst="rect">
            <a:avLst/>
          </a:prstGeom>
        </p:spPr>
      </p:pic>
      <p:cxnSp>
        <p:nvCxnSpPr>
          <p:cNvPr id="28" name="Connecteur droit avec flèche 27"/>
          <p:cNvCxnSpPr/>
          <p:nvPr/>
        </p:nvCxnSpPr>
        <p:spPr>
          <a:xfrm>
            <a:off x="1136957" y="3283654"/>
            <a:ext cx="1229793" cy="6453"/>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29" name="ZoneTexte 28"/>
          <p:cNvSpPr txBox="1"/>
          <p:nvPr/>
        </p:nvSpPr>
        <p:spPr>
          <a:xfrm>
            <a:off x="1168673" y="3067777"/>
            <a:ext cx="1305140" cy="213585"/>
          </a:xfrm>
          <a:prstGeom prst="rect">
            <a:avLst/>
          </a:prstGeom>
          <a:noFill/>
        </p:spPr>
        <p:txBody>
          <a:bodyPr wrap="square" rtlCol="0">
            <a:spAutoFit/>
          </a:bodyPr>
          <a:lstStyle/>
          <a:p>
            <a:pPr marL="2381" defTabSz="685800">
              <a:spcBef>
                <a:spcPct val="20000"/>
              </a:spcBef>
            </a:pPr>
            <a:r>
              <a:rPr lang="fr-FR" sz="788" dirty="0">
                <a:solidFill>
                  <a:schemeClr val="tx2"/>
                </a:solidFill>
                <a:latin typeface="Arial" panose="020B0604020202020204" pitchFamily="34" charset="0"/>
                <a:cs typeface="Arial" panose="020B0604020202020204" pitchFamily="34" charset="0"/>
              </a:rPr>
              <a:t>Process d’agrégation</a:t>
            </a:r>
          </a:p>
        </p:txBody>
      </p:sp>
      <p:cxnSp>
        <p:nvCxnSpPr>
          <p:cNvPr id="30" name="Connecteur droit avec flèche 29"/>
          <p:cNvCxnSpPr/>
          <p:nvPr/>
        </p:nvCxnSpPr>
        <p:spPr>
          <a:xfrm flipH="1">
            <a:off x="3443856" y="3290107"/>
            <a:ext cx="1290162" cy="0"/>
          </a:xfrm>
          <a:prstGeom prst="straightConnector1">
            <a:avLst/>
          </a:prstGeom>
          <a:ln>
            <a:headEnd type="triangle"/>
            <a:tailEnd type="none"/>
          </a:ln>
        </p:spPr>
        <p:style>
          <a:lnRef idx="1">
            <a:schemeClr val="accent1"/>
          </a:lnRef>
          <a:fillRef idx="0">
            <a:schemeClr val="accent1"/>
          </a:fillRef>
          <a:effectRef idx="0">
            <a:schemeClr val="accent1"/>
          </a:effectRef>
          <a:fontRef idx="minor">
            <a:schemeClr val="tx1"/>
          </a:fontRef>
        </p:style>
      </p:cxnSp>
      <p:pic>
        <p:nvPicPr>
          <p:cNvPr id="31" name="Image 3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783567" y="1796267"/>
            <a:ext cx="343673" cy="343673"/>
          </a:xfrm>
          <a:prstGeom prst="rect">
            <a:avLst/>
          </a:prstGeom>
        </p:spPr>
      </p:pic>
      <p:pic>
        <p:nvPicPr>
          <p:cNvPr id="32" name="Image 3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000773" y="2187648"/>
            <a:ext cx="343673" cy="343673"/>
          </a:xfrm>
          <a:prstGeom prst="rect">
            <a:avLst/>
          </a:prstGeom>
        </p:spPr>
      </p:pic>
      <p:pic>
        <p:nvPicPr>
          <p:cNvPr id="33" name="Image 32"/>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175645" y="2623181"/>
            <a:ext cx="343673" cy="343673"/>
          </a:xfrm>
          <a:prstGeom prst="rect">
            <a:avLst/>
          </a:prstGeom>
        </p:spPr>
      </p:pic>
      <p:pic>
        <p:nvPicPr>
          <p:cNvPr id="34" name="Image 3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073484" y="3053007"/>
            <a:ext cx="343673" cy="343673"/>
          </a:xfrm>
          <a:prstGeom prst="rect">
            <a:avLst/>
          </a:prstGeom>
        </p:spPr>
      </p:pic>
      <p:cxnSp>
        <p:nvCxnSpPr>
          <p:cNvPr id="35" name="Connecteur droit avec flèche 34"/>
          <p:cNvCxnSpPr>
            <a:stCxn id="31" idx="1"/>
          </p:cNvCxnSpPr>
          <p:nvPr/>
        </p:nvCxnSpPr>
        <p:spPr>
          <a:xfrm flipH="1">
            <a:off x="6175471" y="1968104"/>
            <a:ext cx="1608095" cy="1275704"/>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cxnSp>
        <p:nvCxnSpPr>
          <p:cNvPr id="36" name="Connecteur droit avec flèche 35"/>
          <p:cNvCxnSpPr>
            <a:stCxn id="32" idx="1"/>
          </p:cNvCxnSpPr>
          <p:nvPr/>
        </p:nvCxnSpPr>
        <p:spPr>
          <a:xfrm flipH="1">
            <a:off x="6167586" y="2359484"/>
            <a:ext cx="1833186" cy="891881"/>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cxnSp>
        <p:nvCxnSpPr>
          <p:cNvPr id="37" name="Connecteur droit avec flèche 36"/>
          <p:cNvCxnSpPr>
            <a:stCxn id="33" idx="1"/>
          </p:cNvCxnSpPr>
          <p:nvPr/>
        </p:nvCxnSpPr>
        <p:spPr>
          <a:xfrm flipH="1">
            <a:off x="6135230" y="2795018"/>
            <a:ext cx="2040415" cy="4487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Connecteur droit avec flèche 37"/>
          <p:cNvCxnSpPr>
            <a:stCxn id="34" idx="1"/>
          </p:cNvCxnSpPr>
          <p:nvPr/>
        </p:nvCxnSpPr>
        <p:spPr>
          <a:xfrm flipH="1">
            <a:off x="6138174" y="3224844"/>
            <a:ext cx="1935309" cy="189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9" name="Image 38"/>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878074" y="3643215"/>
            <a:ext cx="399943" cy="399943"/>
          </a:xfrm>
          <a:prstGeom prst="rect">
            <a:avLst/>
          </a:prstGeom>
        </p:spPr>
      </p:pic>
      <p:pic>
        <p:nvPicPr>
          <p:cNvPr id="40" name="Image 3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666361" y="3630818"/>
            <a:ext cx="437066" cy="437066"/>
          </a:xfrm>
          <a:prstGeom prst="rect">
            <a:avLst/>
          </a:prstGeom>
        </p:spPr>
      </p:pic>
      <p:pic>
        <p:nvPicPr>
          <p:cNvPr id="41" name="Image 4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266417" y="3632280"/>
            <a:ext cx="421812" cy="421812"/>
          </a:xfrm>
          <a:prstGeom prst="rect">
            <a:avLst/>
          </a:prstGeom>
        </p:spPr>
      </p:pic>
      <p:pic>
        <p:nvPicPr>
          <p:cNvPr id="42" name="Image 41"/>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143912" y="3670343"/>
            <a:ext cx="345685" cy="345685"/>
          </a:xfrm>
          <a:prstGeom prst="rect">
            <a:avLst/>
          </a:prstGeom>
        </p:spPr>
      </p:pic>
      <p:sp>
        <p:nvSpPr>
          <p:cNvPr id="43" name="ZoneTexte 42"/>
          <p:cNvSpPr txBox="1"/>
          <p:nvPr/>
        </p:nvSpPr>
        <p:spPr>
          <a:xfrm>
            <a:off x="6182859" y="3276979"/>
            <a:ext cx="1890624" cy="213585"/>
          </a:xfrm>
          <a:prstGeom prst="rect">
            <a:avLst/>
          </a:prstGeom>
          <a:noFill/>
        </p:spPr>
        <p:txBody>
          <a:bodyPr wrap="square" rtlCol="0">
            <a:spAutoFit/>
          </a:bodyPr>
          <a:lstStyle/>
          <a:p>
            <a:pPr marL="2381" algn="ctr" defTabSz="685800">
              <a:spcBef>
                <a:spcPct val="20000"/>
              </a:spcBef>
            </a:pPr>
            <a:r>
              <a:rPr lang="fr-FR" sz="788" dirty="0">
                <a:solidFill>
                  <a:schemeClr val="tx2"/>
                </a:solidFill>
                <a:latin typeface="Arial" panose="020B0604020202020204" pitchFamily="34" charset="0"/>
                <a:cs typeface="Arial" panose="020B0604020202020204" pitchFamily="34" charset="0"/>
              </a:rPr>
              <a:t>Agrégation des comptes externes</a:t>
            </a:r>
          </a:p>
        </p:txBody>
      </p:sp>
      <p:sp>
        <p:nvSpPr>
          <p:cNvPr id="44" name="ZoneTexte 43"/>
          <p:cNvSpPr txBox="1"/>
          <p:nvPr/>
        </p:nvSpPr>
        <p:spPr>
          <a:xfrm>
            <a:off x="3123754" y="3283654"/>
            <a:ext cx="1890624" cy="213585"/>
          </a:xfrm>
          <a:prstGeom prst="rect">
            <a:avLst/>
          </a:prstGeom>
          <a:noFill/>
        </p:spPr>
        <p:txBody>
          <a:bodyPr wrap="square" rtlCol="0">
            <a:spAutoFit/>
          </a:bodyPr>
          <a:lstStyle/>
          <a:p>
            <a:pPr marL="2381" algn="ctr" defTabSz="685800">
              <a:spcBef>
                <a:spcPct val="20000"/>
              </a:spcBef>
            </a:pPr>
            <a:r>
              <a:rPr lang="fr-FR" sz="788" dirty="0">
                <a:latin typeface="Arial" panose="020B0604020202020204" pitchFamily="34" charset="0"/>
                <a:cs typeface="Arial" panose="020B0604020202020204" pitchFamily="34" charset="0"/>
              </a:rPr>
              <a:t>Datas et leads / </a:t>
            </a:r>
            <a:r>
              <a:rPr lang="fr-FR" sz="788" dirty="0" err="1">
                <a:latin typeface="Arial" panose="020B0604020202020204" pitchFamily="34" charset="0"/>
                <a:cs typeface="Arial" panose="020B0604020202020204" pitchFamily="34" charset="0"/>
              </a:rPr>
              <a:t>démat</a:t>
            </a:r>
            <a:r>
              <a:rPr lang="fr-FR" sz="788" dirty="0">
                <a:latin typeface="Arial" panose="020B0604020202020204" pitchFamily="34" charset="0"/>
                <a:cs typeface="Arial" panose="020B0604020202020204" pitchFamily="34" charset="0"/>
              </a:rPr>
              <a:t>. KYC</a:t>
            </a:r>
          </a:p>
        </p:txBody>
      </p:sp>
      <p:sp>
        <p:nvSpPr>
          <p:cNvPr id="46" name="ZoneTexte 45"/>
          <p:cNvSpPr txBox="1"/>
          <p:nvPr/>
        </p:nvSpPr>
        <p:spPr>
          <a:xfrm>
            <a:off x="4620938" y="3666329"/>
            <a:ext cx="2423145" cy="698589"/>
          </a:xfrm>
          <a:prstGeom prst="rect">
            <a:avLst/>
          </a:prstGeom>
          <a:solidFill>
            <a:schemeClr val="bg1"/>
          </a:solidFill>
        </p:spPr>
        <p:txBody>
          <a:bodyPr wrap="square" rtlCol="0">
            <a:spAutoFit/>
          </a:bodyPr>
          <a:lstStyle/>
          <a:p>
            <a:pPr marL="2381" defTabSz="685800">
              <a:spcBef>
                <a:spcPct val="20000"/>
              </a:spcBef>
            </a:pPr>
            <a:r>
              <a:rPr lang="fr-FR" sz="788" dirty="0">
                <a:solidFill>
                  <a:schemeClr val="tx2"/>
                </a:solidFill>
                <a:latin typeface="Arial" panose="020B0604020202020204" pitchFamily="34" charset="0"/>
                <a:cs typeface="Arial" panose="020B0604020202020204" pitchFamily="34" charset="0"/>
              </a:rPr>
              <a:t>Principales fonctions O2S</a:t>
            </a:r>
            <a:br>
              <a:rPr lang="fr-FR" sz="788" dirty="0">
                <a:solidFill>
                  <a:schemeClr val="tx2"/>
                </a:solidFill>
                <a:latin typeface="Arial" panose="020B0604020202020204" pitchFamily="34" charset="0"/>
                <a:cs typeface="Arial" panose="020B0604020202020204" pitchFamily="34" charset="0"/>
              </a:rPr>
            </a:br>
            <a:r>
              <a:rPr lang="fr-FR" sz="788" dirty="0">
                <a:solidFill>
                  <a:schemeClr val="tx2"/>
                </a:solidFill>
                <a:latin typeface="Arial" panose="020B0604020202020204" pitchFamily="34" charset="0"/>
                <a:cs typeface="Arial" panose="020B0604020202020204" pitchFamily="34" charset="0"/>
              </a:rPr>
              <a:t>- CRM</a:t>
            </a:r>
            <a:br>
              <a:rPr lang="fr-FR" sz="788" dirty="0">
                <a:solidFill>
                  <a:schemeClr val="tx2"/>
                </a:solidFill>
                <a:latin typeface="Arial" panose="020B0604020202020204" pitchFamily="34" charset="0"/>
                <a:cs typeface="Arial" panose="020B0604020202020204" pitchFamily="34" charset="0"/>
              </a:rPr>
            </a:br>
            <a:r>
              <a:rPr lang="fr-FR" sz="788" dirty="0">
                <a:solidFill>
                  <a:schemeClr val="tx2"/>
                </a:solidFill>
                <a:latin typeface="Arial" panose="020B0604020202020204" pitchFamily="34" charset="0"/>
                <a:cs typeface="Arial" panose="020B0604020202020204" pitchFamily="34" charset="0"/>
              </a:rPr>
              <a:t>- Audit de portefeuille</a:t>
            </a:r>
            <a:br>
              <a:rPr lang="fr-FR" sz="788" dirty="0">
                <a:solidFill>
                  <a:schemeClr val="tx2"/>
                </a:solidFill>
                <a:latin typeface="Arial" panose="020B0604020202020204" pitchFamily="34" charset="0"/>
                <a:cs typeface="Arial" panose="020B0604020202020204" pitchFamily="34" charset="0"/>
              </a:rPr>
            </a:br>
            <a:r>
              <a:rPr lang="fr-FR" sz="788" dirty="0">
                <a:solidFill>
                  <a:schemeClr val="tx2"/>
                </a:solidFill>
                <a:latin typeface="Arial" panose="020B0604020202020204" pitchFamily="34" charset="0"/>
                <a:cs typeface="Arial" panose="020B0604020202020204" pitchFamily="34" charset="0"/>
              </a:rPr>
              <a:t>- Etats de compte</a:t>
            </a:r>
            <a:br>
              <a:rPr lang="fr-FR" sz="788" dirty="0">
                <a:solidFill>
                  <a:schemeClr val="tx2"/>
                </a:solidFill>
                <a:latin typeface="Arial" panose="020B0604020202020204" pitchFamily="34" charset="0"/>
                <a:cs typeface="Arial" panose="020B0604020202020204" pitchFamily="34" charset="0"/>
              </a:rPr>
            </a:br>
            <a:r>
              <a:rPr lang="fr-FR" sz="788" dirty="0">
                <a:solidFill>
                  <a:schemeClr val="tx2"/>
                </a:solidFill>
                <a:latin typeface="Arial" panose="020B0604020202020204" pitchFamily="34" charset="0"/>
                <a:cs typeface="Arial" panose="020B0604020202020204" pitchFamily="34" charset="0"/>
              </a:rPr>
              <a:t>- Process réglementaire</a:t>
            </a:r>
          </a:p>
        </p:txBody>
      </p:sp>
      <p:pic>
        <p:nvPicPr>
          <p:cNvPr id="47" name="Image 46"/>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898305" y="1454284"/>
            <a:ext cx="525907" cy="174207"/>
          </a:xfrm>
          <a:prstGeom prst="rect">
            <a:avLst/>
          </a:prstGeom>
        </p:spPr>
      </p:pic>
      <p:pic>
        <p:nvPicPr>
          <p:cNvPr id="48" name="Image 47"/>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911204" y="2022452"/>
            <a:ext cx="436705" cy="138183"/>
          </a:xfrm>
          <a:prstGeom prst="rect">
            <a:avLst/>
          </a:prstGeom>
        </p:spPr>
      </p:pic>
      <p:pic>
        <p:nvPicPr>
          <p:cNvPr id="49" name="Image 48"/>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136958" y="1672803"/>
            <a:ext cx="676420" cy="282236"/>
          </a:xfrm>
          <a:prstGeom prst="rect">
            <a:avLst/>
          </a:prstGeom>
        </p:spPr>
      </p:pic>
      <p:pic>
        <p:nvPicPr>
          <p:cNvPr id="50" name="Image 49"/>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190116" y="1347614"/>
            <a:ext cx="426632" cy="418114"/>
          </a:xfrm>
          <a:prstGeom prst="rect">
            <a:avLst/>
          </a:prstGeom>
        </p:spPr>
      </p:pic>
      <p:pic>
        <p:nvPicPr>
          <p:cNvPr id="51" name="Image 50"/>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136768" y="1999431"/>
            <a:ext cx="742471" cy="207012"/>
          </a:xfrm>
          <a:prstGeom prst="rect">
            <a:avLst/>
          </a:prstGeom>
        </p:spPr>
      </p:pic>
      <p:pic>
        <p:nvPicPr>
          <p:cNvPr id="52" name="Image 51"/>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8127239" y="1472832"/>
            <a:ext cx="939715" cy="707259"/>
          </a:xfrm>
          <a:prstGeom prst="rect">
            <a:avLst/>
          </a:prstGeom>
        </p:spPr>
      </p:pic>
      <p:pic>
        <p:nvPicPr>
          <p:cNvPr id="53" name="Image 52"/>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8344446" y="2124704"/>
            <a:ext cx="753748" cy="158363"/>
          </a:xfrm>
          <a:prstGeom prst="rect">
            <a:avLst/>
          </a:prstGeom>
        </p:spPr>
      </p:pic>
      <p:pic>
        <p:nvPicPr>
          <p:cNvPr id="54" name="Image 53"/>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1920851" y="1732569"/>
            <a:ext cx="594347" cy="164053"/>
          </a:xfrm>
          <a:prstGeom prst="rect">
            <a:avLst/>
          </a:prstGeom>
        </p:spPr>
      </p:pic>
      <p:sp>
        <p:nvSpPr>
          <p:cNvPr id="55" name="ZoneTexte 54"/>
          <p:cNvSpPr txBox="1"/>
          <p:nvPr/>
        </p:nvSpPr>
        <p:spPr>
          <a:xfrm>
            <a:off x="1263500" y="1801218"/>
            <a:ext cx="409086" cy="200055"/>
          </a:xfrm>
          <a:prstGeom prst="rect">
            <a:avLst/>
          </a:prstGeom>
          <a:noFill/>
        </p:spPr>
        <p:txBody>
          <a:bodyPr wrap="none" rtlCol="0">
            <a:spAutoFit/>
          </a:bodyPr>
          <a:lstStyle/>
          <a:p>
            <a:r>
              <a:rPr lang="fr-FR" sz="700" dirty="0">
                <a:solidFill>
                  <a:schemeClr val="bg2">
                    <a:lumMod val="10000"/>
                  </a:schemeClr>
                </a:solidFill>
                <a:latin typeface="Aharoni" panose="02010803020104030203" pitchFamily="2" charset="-79"/>
                <a:cs typeface="Aharoni" panose="02010803020104030203" pitchFamily="2" charset="-79"/>
              </a:rPr>
              <a:t>Titres</a:t>
            </a:r>
          </a:p>
        </p:txBody>
      </p:sp>
      <p:pic>
        <p:nvPicPr>
          <p:cNvPr id="56" name="Image 55"/>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511980" y="3714648"/>
            <a:ext cx="618505" cy="508792"/>
          </a:xfrm>
          <a:prstGeom prst="rect">
            <a:avLst/>
          </a:prstGeom>
        </p:spPr>
      </p:pic>
      <p:sp>
        <p:nvSpPr>
          <p:cNvPr id="57" name="ZoneTexte 56"/>
          <p:cNvSpPr txBox="1"/>
          <p:nvPr/>
        </p:nvSpPr>
        <p:spPr>
          <a:xfrm>
            <a:off x="1190116" y="4121013"/>
            <a:ext cx="1471628" cy="334835"/>
          </a:xfrm>
          <a:prstGeom prst="rect">
            <a:avLst/>
          </a:prstGeom>
          <a:noFill/>
        </p:spPr>
        <p:txBody>
          <a:bodyPr wrap="square" rtlCol="0">
            <a:spAutoFit/>
          </a:bodyPr>
          <a:lstStyle/>
          <a:p>
            <a:pPr marL="2381" algn="ctr" defTabSz="685800">
              <a:spcBef>
                <a:spcPct val="20000"/>
              </a:spcBef>
            </a:pPr>
            <a:r>
              <a:rPr lang="fr-FR" sz="788" u="sng" dirty="0">
                <a:latin typeface="Arial" panose="020B0604020202020204" pitchFamily="34" charset="0"/>
                <a:cs typeface="Arial" panose="020B0604020202020204" pitchFamily="34" charset="0"/>
              </a:rPr>
              <a:t>Synchronisation</a:t>
            </a:r>
            <a:r>
              <a:rPr lang="fr-FR" sz="788" dirty="0">
                <a:latin typeface="Arial" panose="020B0604020202020204" pitchFamily="34" charset="0"/>
                <a:cs typeface="Arial" panose="020B0604020202020204" pitchFamily="34" charset="0"/>
              </a:rPr>
              <a:t> native</a:t>
            </a:r>
            <a:br>
              <a:rPr lang="fr-FR" sz="788" dirty="0">
                <a:latin typeface="Arial" panose="020B0604020202020204" pitchFamily="34" charset="0"/>
                <a:cs typeface="Arial" panose="020B0604020202020204" pitchFamily="34" charset="0"/>
              </a:rPr>
            </a:br>
            <a:r>
              <a:rPr lang="fr-FR" sz="788" dirty="0">
                <a:latin typeface="Arial" panose="020B0604020202020204" pitchFamily="34" charset="0"/>
                <a:cs typeface="Arial" panose="020B0604020202020204" pitchFamily="34" charset="0"/>
              </a:rPr>
              <a:t>avec BIG Expert</a:t>
            </a:r>
          </a:p>
        </p:txBody>
      </p:sp>
      <p:pic>
        <p:nvPicPr>
          <p:cNvPr id="58" name="Image 5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6448" y="4288430"/>
            <a:ext cx="263438" cy="263438"/>
          </a:xfrm>
          <a:prstGeom prst="rect">
            <a:avLst/>
          </a:prstGeom>
        </p:spPr>
      </p:pic>
      <p:sp>
        <p:nvSpPr>
          <p:cNvPr id="59" name="ZoneTexte 58">
            <a:extLst>
              <a:ext uri="{FF2B5EF4-FFF2-40B4-BE49-F238E27FC236}">
                <a16:creationId xmlns:a16="http://schemas.microsoft.com/office/drawing/2014/main" xmlns="" id="{61D67B05-28E4-403E-A2E7-738F1F75EADD}"/>
              </a:ext>
            </a:extLst>
          </p:cNvPr>
          <p:cNvSpPr txBox="1"/>
          <p:nvPr/>
        </p:nvSpPr>
        <p:spPr>
          <a:xfrm>
            <a:off x="3269882" y="4949986"/>
            <a:ext cx="3528392" cy="200055"/>
          </a:xfrm>
          <a:prstGeom prst="rect">
            <a:avLst/>
          </a:prstGeom>
          <a:noFill/>
        </p:spPr>
        <p:txBody>
          <a:bodyPr wrap="square" rtlCol="0">
            <a:spAutoFit/>
          </a:bodyPr>
          <a:lstStyle/>
          <a:p>
            <a:r>
              <a:rPr lang="fr-FR" sz="700" dirty="0">
                <a:solidFill>
                  <a:schemeClr val="bg1">
                    <a:lumMod val="50000"/>
                  </a:schemeClr>
                </a:solidFill>
              </a:rPr>
              <a:t>A L’USAGE STRICTEMENT INTERNE DU RESEAU BPCE – A NE PAS DIFFUSER</a:t>
            </a:r>
          </a:p>
        </p:txBody>
      </p:sp>
    </p:spTree>
    <p:extLst>
      <p:ext uri="{BB962C8B-B14F-4D97-AF65-F5344CB8AC3E}">
        <p14:creationId xmlns:p14="http://schemas.microsoft.com/office/powerpoint/2010/main" val="2695299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6"/>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0"/>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9"/>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4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4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4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6"/>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0"/>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8"/>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1"/>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20"/>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15"/>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35"/>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36"/>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37"/>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38"/>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34"/>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33"/>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32"/>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31"/>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52"/>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53"/>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16"/>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nodeType="clickEffect">
                                  <p:stCondLst>
                                    <p:cond delay="0"/>
                                  </p:stCondLst>
                                  <p:childTnLst>
                                    <p:set>
                                      <p:cBhvr>
                                        <p:cTn id="102" dur="1" fill="hold">
                                          <p:stCondLst>
                                            <p:cond delay="0"/>
                                          </p:stCondLst>
                                        </p:cTn>
                                        <p:tgtEl>
                                          <p:spTgt spid="22"/>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P spid="21" grpId="0"/>
      <p:bldP spid="44" grpId="0"/>
      <p:bldP spid="46" grpId="0" animBg="1"/>
      <p:bldP spid="55" grpId="0"/>
      <p:bldP spid="57"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PARTAGE avec le banquier privé</a:t>
            </a:r>
          </a:p>
        </p:txBody>
      </p:sp>
      <p:sp>
        <p:nvSpPr>
          <p:cNvPr id="3" name="Espace réservé du contenu 2"/>
          <p:cNvSpPr>
            <a:spLocks noGrp="1"/>
          </p:cNvSpPr>
          <p:nvPr>
            <p:ph idx="1"/>
          </p:nvPr>
        </p:nvSpPr>
        <p:spPr>
          <a:xfrm>
            <a:off x="249548" y="1531829"/>
            <a:ext cx="2162212" cy="3524036"/>
          </a:xfrm>
        </p:spPr>
        <p:txBody>
          <a:bodyPr>
            <a:normAutofit/>
          </a:bodyPr>
          <a:lstStyle/>
          <a:p>
            <a:r>
              <a:rPr lang="fr-FR" sz="1200" dirty="0"/>
              <a:t>Bénéfice Client :</a:t>
            </a:r>
          </a:p>
          <a:p>
            <a:pPr marL="336550" lvl="1" indent="0">
              <a:buNone/>
            </a:pPr>
            <a:r>
              <a:rPr lang="fr-FR" sz="1200" dirty="0"/>
              <a:t>Les informations de BIG Expert sont mises à disposition du client dans MoneyPitch</a:t>
            </a:r>
          </a:p>
          <a:p>
            <a:pPr marL="336550" lvl="1" indent="0">
              <a:buNone/>
            </a:pPr>
            <a:endParaRPr lang="fr-FR" sz="1200" dirty="0"/>
          </a:p>
          <a:p>
            <a:pPr marL="336550" lvl="1" indent="0">
              <a:buNone/>
            </a:pPr>
            <a:r>
              <a:rPr lang="fr-FR" sz="1200" dirty="0"/>
              <a:t>Bénéfice Conseiller :</a:t>
            </a:r>
          </a:p>
          <a:p>
            <a:pPr marL="336550" lvl="1" indent="0">
              <a:buNone/>
            </a:pPr>
            <a:r>
              <a:rPr lang="fr-FR" sz="1200" dirty="0"/>
              <a:t>Les informations actualisées et/ou complétées dans MoneyPitch reviennent dans BIG Expert pour les analyses patrimoniales</a:t>
            </a:r>
          </a:p>
          <a:p>
            <a:pPr marL="336550" lvl="1" indent="0">
              <a:buNone/>
            </a:pPr>
            <a:endParaRPr lang="fr-FR" sz="1200" dirty="0"/>
          </a:p>
        </p:txBody>
      </p:sp>
      <p:sp>
        <p:nvSpPr>
          <p:cNvPr id="24" name="Chevron 23"/>
          <p:cNvSpPr/>
          <p:nvPr/>
        </p:nvSpPr>
        <p:spPr>
          <a:xfrm>
            <a:off x="249548" y="136075"/>
            <a:ext cx="1730163" cy="303726"/>
          </a:xfrm>
          <a:prstGeom prst="chevron">
            <a:avLst>
              <a:gd name="adj" fmla="val 13335"/>
            </a:avLst>
          </a:prstGeom>
          <a:solidFill>
            <a:schemeClr val="accent1"/>
          </a:solidFill>
          <a:ln w="28575"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rPr>
              <a:t>Bénéfices Client</a:t>
            </a:r>
          </a:p>
        </p:txBody>
      </p:sp>
      <p:sp>
        <p:nvSpPr>
          <p:cNvPr id="25" name="Oval 117"/>
          <p:cNvSpPr/>
          <p:nvPr/>
        </p:nvSpPr>
        <p:spPr>
          <a:xfrm>
            <a:off x="194025" y="51470"/>
            <a:ext cx="201511" cy="169211"/>
          </a:xfrm>
          <a:prstGeom prst="ellipse">
            <a:avLst/>
          </a:prstGeom>
          <a:solidFill>
            <a:schemeClr val="accent1"/>
          </a:solidFill>
          <a:ln w="19050" cap="flat" cmpd="sng" algn="ctr">
            <a:solidFill>
              <a:srgbClr val="FFFFFF"/>
            </a:solidFill>
            <a:prstDash val="solid"/>
          </a:ln>
          <a:effectLst/>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algn="ctr">
              <a:defRPr/>
            </a:pPr>
            <a:r>
              <a:rPr lang="fr-FR" sz="900" b="1" kern="0" dirty="0">
                <a:solidFill>
                  <a:prstClr val="white"/>
                </a:solidFill>
                <a:latin typeface="+mn-lt"/>
                <a:cs typeface="Arial" charset="0"/>
                <a:sym typeface="Arial"/>
              </a:rPr>
              <a:t>2</a:t>
            </a:r>
          </a:p>
        </p:txBody>
      </p:sp>
      <p:pic>
        <p:nvPicPr>
          <p:cNvPr id="10" name="Imag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104" y="2427734"/>
            <a:ext cx="3546395" cy="2400878"/>
          </a:xfrm>
          <a:prstGeom prst="rect">
            <a:avLst/>
          </a:prstGeom>
          <a:noFill/>
          <a:ln w="6350">
            <a:solidFill>
              <a:schemeClr val="tx2">
                <a:lumMod val="20000"/>
                <a:lumOff val="80000"/>
              </a:schemeClr>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 name="Imag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27784" y="136075"/>
            <a:ext cx="4916526" cy="299873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xmlns="" id="{D078B116-3854-421C-90BC-E727EBF37AE8}"/>
              </a:ext>
            </a:extLst>
          </p:cNvPr>
          <p:cNvSpPr txBox="1"/>
          <p:nvPr/>
        </p:nvSpPr>
        <p:spPr>
          <a:xfrm>
            <a:off x="3269882" y="4949986"/>
            <a:ext cx="3528392" cy="200055"/>
          </a:xfrm>
          <a:prstGeom prst="rect">
            <a:avLst/>
          </a:prstGeom>
          <a:noFill/>
        </p:spPr>
        <p:txBody>
          <a:bodyPr wrap="square" rtlCol="0">
            <a:spAutoFit/>
          </a:bodyPr>
          <a:lstStyle/>
          <a:p>
            <a:r>
              <a:rPr lang="fr-FR" sz="700" dirty="0">
                <a:solidFill>
                  <a:schemeClr val="bg1">
                    <a:lumMod val="50000"/>
                  </a:schemeClr>
                </a:solidFill>
              </a:rPr>
              <a:t>A L’USAGE STRICTEMENT INTERNE DU RESEAU BPCE – A NE PAS DIFFUSER</a:t>
            </a:r>
          </a:p>
        </p:txBody>
      </p:sp>
    </p:spTree>
    <p:extLst>
      <p:ext uri="{BB962C8B-B14F-4D97-AF65-F5344CB8AC3E}">
        <p14:creationId xmlns:p14="http://schemas.microsoft.com/office/powerpoint/2010/main" val="231535142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blank">
  <a:themeElements>
    <a:clrScheme name="BPCE">
      <a:dk1>
        <a:srgbClr val="000000"/>
      </a:dk1>
      <a:lt1>
        <a:srgbClr val="FFFFFF"/>
      </a:lt1>
      <a:dk2>
        <a:srgbClr val="825D69"/>
      </a:dk2>
      <a:lt2>
        <a:srgbClr val="D6D2E3"/>
      </a:lt2>
      <a:accent1>
        <a:srgbClr val="581D74"/>
      </a:accent1>
      <a:accent2>
        <a:srgbClr val="A778AE"/>
      </a:accent2>
      <a:accent3>
        <a:srgbClr val="F47920"/>
      </a:accent3>
      <a:accent4>
        <a:srgbClr val="B0006C"/>
      </a:accent4>
      <a:accent5>
        <a:srgbClr val="BDCF41"/>
      </a:accent5>
      <a:accent6>
        <a:srgbClr val="00B2CB"/>
      </a:accent6>
      <a:hlink>
        <a:srgbClr val="976C9D"/>
      </a:hlink>
      <a:folHlink>
        <a:srgbClr val="00ABA4"/>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7_blank">
  <a:themeElements>
    <a:clrScheme name="BPCE  -  03-2013">
      <a:dk1>
        <a:srgbClr val="000000"/>
      </a:dk1>
      <a:lt1>
        <a:srgbClr val="FFFFFF"/>
      </a:lt1>
      <a:dk2>
        <a:srgbClr val="581D74"/>
      </a:dk2>
      <a:lt2>
        <a:srgbClr val="948683"/>
      </a:lt2>
      <a:accent1>
        <a:srgbClr val="E3E4E4"/>
      </a:accent1>
      <a:accent2>
        <a:srgbClr val="F6E4F8"/>
      </a:accent2>
      <a:accent3>
        <a:srgbClr val="C7AACA"/>
      </a:accent3>
      <a:accent4>
        <a:srgbClr val="A678AB"/>
      </a:accent4>
      <a:accent5>
        <a:srgbClr val="BBB3B1"/>
      </a:accent5>
      <a:accent6>
        <a:srgbClr val="574E4B"/>
      </a:accent6>
      <a:hlink>
        <a:srgbClr val="A678AB"/>
      </a:hlink>
      <a:folHlink>
        <a:srgbClr val="C7AACA"/>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9525">
          <a:solidFill>
            <a:schemeClr val="accent1"/>
          </a:solidFill>
        </a:ln>
        <a:effectLst/>
      </a:spPr>
      <a:bodyPr tIns="91440" bIns="91440" rtlCol="0" anchor="ctr" anchorCtr="0"/>
      <a:lstStyle>
        <a:defPPr algn="ctr">
          <a:defRPr sz="1400" dirty="0" err="1" smtClean="0">
            <a:solidFill>
              <a:srgbClr val="000000"/>
            </a:solidFill>
            <a:cs typeface="Arial"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2"/>
          </a:solidFill>
          <a:tailEnd type="none" w="lg" len="lg"/>
        </a:ln>
      </a:spPr>
      <a:bodyPr/>
      <a:lstStyle/>
      <a:style>
        <a:lnRef idx="1">
          <a:schemeClr val="accent1"/>
        </a:lnRef>
        <a:fillRef idx="0">
          <a:schemeClr val="accent1"/>
        </a:fillRef>
        <a:effectRef idx="0">
          <a:schemeClr val="accent1"/>
        </a:effectRef>
        <a:fontRef idx="minor">
          <a:schemeClr val="tx1"/>
        </a:fontRef>
      </a:style>
    </a:lnDef>
    <a:txDef>
      <a:spPr>
        <a:noFill/>
      </a:spPr>
      <a:bodyPr wrap="square" tIns="91440" bIns="91440" rtlCol="0" anchor="b" anchorCtr="0">
        <a:spAutoFit/>
      </a:bodyPr>
      <a:lstStyle>
        <a:defPPr fontAlgn="auto">
          <a:spcBef>
            <a:spcPts val="0"/>
          </a:spcBef>
          <a:spcAft>
            <a:spcPts val="0"/>
          </a:spcAft>
          <a:buSzPct val="100000"/>
          <a:defRPr sz="1400" b="1" dirty="0" smtClean="0">
            <a:solidFill>
              <a:srgbClr val="000000"/>
            </a:solidFill>
            <a:latin typeface="Verdana"/>
          </a:defRPr>
        </a:defPPr>
      </a:lstStyle>
    </a:txDef>
  </a:objectDefaults>
  <a:extraClrSchemeLst>
    <a:extraClrScheme>
      <a:clrScheme name="BPCE  -  03-2013">
        <a:dk1>
          <a:srgbClr val="000000"/>
        </a:dk1>
        <a:lt1>
          <a:srgbClr val="FFFFFF"/>
        </a:lt1>
        <a:dk2>
          <a:srgbClr val="581D74"/>
        </a:dk2>
        <a:lt2>
          <a:srgbClr val="948683"/>
        </a:lt2>
        <a:accent1>
          <a:srgbClr val="E3E4E4"/>
        </a:accent1>
        <a:accent2>
          <a:srgbClr val="F6E4F8"/>
        </a:accent2>
        <a:accent3>
          <a:srgbClr val="C7AACA"/>
        </a:accent3>
        <a:accent4>
          <a:srgbClr val="A678AB"/>
        </a:accent4>
        <a:accent5>
          <a:srgbClr val="BBB3B1"/>
        </a:accent5>
        <a:accent6>
          <a:srgbClr val="574E4B"/>
        </a:accent6>
        <a:hlink>
          <a:srgbClr val="A678AB"/>
        </a:hlink>
        <a:folHlink>
          <a:srgbClr val="C7AACA"/>
        </a:folHlink>
      </a:clrScheme>
      <a:clrMap bg1="lt1" tx1="dk1" bg2="lt2" tx2="dk2" accent1="accent1" accent2="accent2" accent3="accent3" accent4="accent4" accent5="accent5" accent6="accent6" hlink="hlink" folHlink="folHlink"/>
    </a:extraClrScheme>
  </a:extraClrSchemeLst>
  <a:custClrLst>
    <a:custClr name="Dark Violet">
      <a:srgbClr val="581D74"/>
    </a:custClr>
    <a:custClr name="White">
      <a:srgbClr val="FFFFFF"/>
    </a:custClr>
    <a:custClr name="Black">
      <a:srgbClr val="000000"/>
    </a:custClr>
    <a:custClr name="Light Gray">
      <a:srgbClr val="E3E4E4"/>
    </a:custClr>
    <a:custClr name="Medium Gray">
      <a:srgbClr val="BBB3B1"/>
    </a:custClr>
    <a:custClr name="Gray">
      <a:srgbClr val="948683"/>
    </a:custClr>
    <a:custClr name="Dark Gray">
      <a:srgbClr val="574E4B"/>
    </a:custClr>
    <a:custClr name="Light Violet">
      <a:srgbClr val="F6E4F8"/>
    </a:custClr>
    <a:custClr name="Medium Violet">
      <a:srgbClr val="C7AACA"/>
    </a:custClr>
    <a:custClr name="Violet">
      <a:srgbClr val="A678AB"/>
    </a:custClr>
    <a:custClr name="Light Yellow">
      <a:srgbClr val="FFED97"/>
    </a:custClr>
    <a:custClr name="Yellow">
      <a:srgbClr val="FFC830"/>
    </a:custClr>
    <a:custClr name="Orange">
      <a:srgbClr val="F47920"/>
    </a:custClr>
    <a:custClr name="Dark Orange">
      <a:srgbClr val="DB4907"/>
    </a:custClr>
    <a:custClr name="Light Green">
      <a:srgbClr val="E1E9A9"/>
    </a:custClr>
    <a:custClr name="Medium Green">
      <a:srgbClr val="BDCF41"/>
    </a:custClr>
    <a:custClr name="Green">
      <a:srgbClr val="8C9A26"/>
    </a:custClr>
    <a:custClr name="Dark Green">
      <a:srgbClr val="67711D"/>
    </a:custClr>
    <a:custClr name="Light Blue">
      <a:srgbClr val="C4F2F0"/>
    </a:custClr>
    <a:custClr name="Medium Blue">
      <a:srgbClr val="72D6D1"/>
    </a:custClr>
    <a:custClr name="Blue">
      <a:srgbClr val="00ABA4"/>
    </a:custClr>
    <a:custClr name="Dark Blue">
      <a:srgbClr val="0F6B67"/>
    </a:custClr>
  </a:custClr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DAB1382B3B3A241B785F7FF043406BD" ma:contentTypeVersion="1" ma:contentTypeDescription="Crée un document." ma:contentTypeScope="" ma:versionID="254dca0198e6dd9741527d9044ef9384">
  <xsd:schema xmlns:xsd="http://www.w3.org/2001/XMLSchema" xmlns:p="http://schemas.microsoft.com/office/2006/metadata/properties" xmlns:ns2="ab2d9750-7c0d-4559-8621-c053a4cb241c" targetNamespace="http://schemas.microsoft.com/office/2006/metadata/properties" ma:root="true" ma:fieldsID="2d5adf59badc0bf9a7a5820c79ead4e4" ns2:_="">
    <xsd:import namespace="ab2d9750-7c0d-4559-8621-c053a4cb241c"/>
    <xsd:element name="properties">
      <xsd:complexType>
        <xsd:sequence>
          <xsd:element name="documentManagement">
            <xsd:complexType>
              <xsd:all>
                <xsd:element ref="ns2:Commentaires" minOccurs="0"/>
              </xsd:all>
            </xsd:complexType>
          </xsd:element>
        </xsd:sequence>
      </xsd:complexType>
    </xsd:element>
  </xsd:schema>
  <xsd:schema xmlns:xsd="http://www.w3.org/2001/XMLSchema" xmlns:dms="http://schemas.microsoft.com/office/2006/documentManagement/types" targetNamespace="ab2d9750-7c0d-4559-8621-c053a4cb241c" elementFormDefault="qualified">
    <xsd:import namespace="http://schemas.microsoft.com/office/2006/documentManagement/types"/>
    <xsd:element name="Commentaires" ma:index="8" nillable="true" ma:displayName="Commentaires" ma:default="" ma:hidden="true" ma:internalName="Commentair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ma:readOnly="true"/>
        <xsd:element ref="dc:title" minOccurs="0" maxOccurs="1" ma:index="4" ma:displayName="Titre :"/>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customXsn xmlns="http://schemas.microsoft.com/office/2006/metadata/customXsn">
  <xsnLocation/>
  <cached>False</cached>
  <openByDefault>False</openByDefault>
  <xsnScope>http://rdsh01:2121</xsnScope>
</customXsn>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1B343E13-7E69-4321-9DDE-E0850A79CA28}"/>
</file>

<file path=customXml/itemProps2.xml><?xml version="1.0" encoding="utf-8"?>
<ds:datastoreItem xmlns:ds="http://schemas.openxmlformats.org/officeDocument/2006/customXml" ds:itemID="{84BF7047-D89E-40AB-A8B7-7878FD251303}"/>
</file>

<file path=customXml/itemProps3.xml><?xml version="1.0" encoding="utf-8"?>
<ds:datastoreItem xmlns:ds="http://schemas.openxmlformats.org/officeDocument/2006/customXml" ds:itemID="{5CD25642-DFDC-4B64-9DD8-C38D4E5CC460}"/>
</file>

<file path=customXml/itemProps4.xml><?xml version="1.0" encoding="utf-8"?>
<ds:datastoreItem xmlns:ds="http://schemas.openxmlformats.org/officeDocument/2006/customXml" ds:itemID="{E69C7267-6477-4637-B299-81E4A0701782}"/>
</file>

<file path=docProps/app.xml><?xml version="1.0" encoding="utf-8"?>
<Properties xmlns="http://schemas.openxmlformats.org/officeDocument/2006/extended-properties" xmlns:vt="http://schemas.openxmlformats.org/officeDocument/2006/docPropsVTypes">
  <Template>blank</Template>
  <TotalTime>2255</TotalTime>
  <Words>3288</Words>
  <Application>Microsoft Office PowerPoint</Application>
  <PresentationFormat>Affichage à l'écran (16:9)</PresentationFormat>
  <Paragraphs>625</Paragraphs>
  <Slides>48</Slides>
  <Notes>3</Notes>
  <HiddenSlides>0</HiddenSlides>
  <MMClips>0</MMClips>
  <ScaleCrop>false</ScaleCrop>
  <HeadingPairs>
    <vt:vector size="8" baseType="variant">
      <vt:variant>
        <vt:lpstr>Polices utilisées</vt:lpstr>
      </vt:variant>
      <vt:variant>
        <vt:i4>12</vt:i4>
      </vt:variant>
      <vt:variant>
        <vt:lpstr>Thème</vt:lpstr>
      </vt:variant>
      <vt:variant>
        <vt:i4>2</vt:i4>
      </vt:variant>
      <vt:variant>
        <vt:lpstr>Serveurs OLE incorporés</vt:lpstr>
      </vt:variant>
      <vt:variant>
        <vt:i4>1</vt:i4>
      </vt:variant>
      <vt:variant>
        <vt:lpstr>Titres des diapositives</vt:lpstr>
      </vt:variant>
      <vt:variant>
        <vt:i4>48</vt:i4>
      </vt:variant>
    </vt:vector>
  </HeadingPairs>
  <TitlesOfParts>
    <vt:vector size="63" baseType="lpstr">
      <vt:lpstr>Arial</vt:lpstr>
      <vt:lpstr>Arial Narrow</vt:lpstr>
      <vt:lpstr>Courier New</vt:lpstr>
      <vt:lpstr>Cabin</vt:lpstr>
      <vt:lpstr>Cambria Math</vt:lpstr>
      <vt:lpstr>Wingdings</vt:lpstr>
      <vt:lpstr>Cabin Condensed</vt:lpstr>
      <vt:lpstr>Aharoni</vt:lpstr>
      <vt:lpstr>Verdana</vt:lpstr>
      <vt:lpstr>Symbol</vt:lpstr>
      <vt:lpstr>Calibri</vt:lpstr>
      <vt:lpstr>Gill Sans Std</vt:lpstr>
      <vt:lpstr>blank</vt:lpstr>
      <vt:lpstr>7_blank</vt:lpstr>
      <vt:lpstr>think-cell Slide</vt:lpstr>
      <vt:lpstr>PARCOURS CONSEIL EN INVESTISSEMENT : O2S et moneypitch</vt:lpstr>
      <vt:lpstr>1 Contexte</vt:lpstr>
      <vt:lpstr>Parcours Banque privée</vt:lpstr>
      <vt:lpstr>Parcours banque privée</vt:lpstr>
      <vt:lpstr>Présentation PowerPoint</vt:lpstr>
      <vt:lpstr>2 PARCOURS</vt:lpstr>
      <vt:lpstr>PARCOURS BANQUE PRIVEE : Detail de l’approche o2s</vt:lpstr>
      <vt:lpstr>Accès à l’outil</vt:lpstr>
      <vt:lpstr>KYC COMPLET (1/4)</vt:lpstr>
      <vt:lpstr>KYC COMPLET (2/4)</vt:lpstr>
      <vt:lpstr>KYC COMPLET (3/4)</vt:lpstr>
      <vt:lpstr>KYC COMPLET (4/4)</vt:lpstr>
      <vt:lpstr>DIAGNOSTIC  (1/3)</vt:lpstr>
      <vt:lpstr>DIAGNOSTIC  (2/3)</vt:lpstr>
      <vt:lpstr>DIAGNOSTIC  (3/3)</vt:lpstr>
      <vt:lpstr>QCF &amp; QR  </vt:lpstr>
      <vt:lpstr>OBJECTIF &amp; HORIZON</vt:lpstr>
      <vt:lpstr>SENSIBILITE AUX PERTES</vt:lpstr>
      <vt:lpstr>PTF Modèles &amp; sélection opc</vt:lpstr>
      <vt:lpstr>Choix enveloppes &amp; support</vt:lpstr>
      <vt:lpstr>Une approche en 4 étapes</vt:lpstr>
      <vt:lpstr>Une approche en 4 étapes</vt:lpstr>
      <vt:lpstr>Une approche en 4 étapes</vt:lpstr>
      <vt:lpstr>Une approche en 4 étapes</vt:lpstr>
      <vt:lpstr>ZOOM GOUVERNANCE PRODUIT</vt:lpstr>
      <vt:lpstr>ZOOM GOUVERNANCE PRODUIT</vt:lpstr>
      <vt:lpstr>ZOOM GOUVERNANCE PRODUIT</vt:lpstr>
      <vt:lpstr>ZOOM TRANSPARISATION DES FRAIS</vt:lpstr>
      <vt:lpstr>ZOOM TRANSPARISATION DES FRAIS</vt:lpstr>
      <vt:lpstr>ZOOM TRANSPARISATION DES FRAIS</vt:lpstr>
      <vt:lpstr>ZOOM TRANSPARISATION DES FRAIS</vt:lpstr>
      <vt:lpstr>Traçabilité </vt:lpstr>
      <vt:lpstr>Traçabilité </vt:lpstr>
      <vt:lpstr>RAPPORT PERIODIQUE d’adéquation </vt:lpstr>
      <vt:lpstr>Alertes et notifications</vt:lpstr>
      <vt:lpstr>Alertes et notifications</vt:lpstr>
      <vt:lpstr>Alertes et notifications</vt:lpstr>
      <vt:lpstr>3 PARCOURS</vt:lpstr>
      <vt:lpstr>PARCOURS CLIENT</vt:lpstr>
      <vt:lpstr>PARCOURS CLIENT  principes</vt:lpstr>
      <vt:lpstr>Pilotage par le banquier privé</vt:lpstr>
      <vt:lpstr>Vision patrimoniale (1/4)</vt:lpstr>
      <vt:lpstr>Vision patrimoniale (2/4)</vt:lpstr>
      <vt:lpstr>Vision patrimoniale (3/4)</vt:lpstr>
      <vt:lpstr>Vision patrimoniale (4/4)</vt:lpstr>
      <vt:lpstr>PEDAGOGIE</vt:lpstr>
      <vt:lpstr>Vision 360°</vt:lpstr>
      <vt:lpstr>PARTAGE avec le banquier privé</vt:lpstr>
    </vt:vector>
  </TitlesOfParts>
  <Company>BPCE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nzore</dc:creator>
  <cp:lastModifiedBy>kazara</cp:lastModifiedBy>
  <cp:revision>152</cp:revision>
  <cp:lastPrinted>2017-11-27T10:18:19Z</cp:lastPrinted>
  <dcterms:created xsi:type="dcterms:W3CDTF">2018-03-12T17:55:36Z</dcterms:created>
  <dcterms:modified xsi:type="dcterms:W3CDTF">2018-07-03T12:05:53Z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0x0101000DAB1382B3B3A241B785F7FF043406BD</vt:lpwstr>
  </property>
</Properties>
</file>