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1" r:id="rId7"/>
    <p:sldId id="279" r:id="rId8"/>
    <p:sldId id="283" r:id="rId9"/>
    <p:sldId id="284" r:id="rId10"/>
    <p:sldId id="280" r:id="rId11"/>
    <p:sldId id="261" r:id="rId12"/>
    <p:sldId id="266" r:id="rId13"/>
    <p:sldId id="287" r:id="rId14"/>
    <p:sldId id="286" r:id="rId15"/>
    <p:sldId id="288" r:id="rId16"/>
    <p:sldId id="285" r:id="rId17"/>
    <p:sldId id="289" r:id="rId18"/>
    <p:sldId id="290" r:id="rId19"/>
    <p:sldId id="272" r:id="rId20"/>
    <p:sldId id="291" r:id="rId21"/>
    <p:sldId id="292" r:id="rId22"/>
    <p:sldId id="293" r:id="rId23"/>
    <p:sldId id="296" r:id="rId24"/>
    <p:sldId id="294" r:id="rId25"/>
    <p:sldId id="295"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CDD"/>
    <a:srgbClr val="F25858"/>
    <a:srgbClr val="F69090"/>
    <a:srgbClr val="FBC7C7"/>
    <a:srgbClr val="EC1B24"/>
    <a:srgbClr val="C31632"/>
    <a:srgbClr val="000000"/>
    <a:srgbClr val="E7302A"/>
    <a:srgbClr val="F5F5F5"/>
    <a:srgbClr val="D119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11" d="100"/>
          <a:sy n="111" d="100"/>
        </p:scale>
        <p:origin x="99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partie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smtClean="0"/>
              <a:t>01</a:t>
            </a:r>
            <a:endParaRPr lang="fr-FR" dirty="0"/>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04846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0"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4.wdp"/><Relationship Id="rId7"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16.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39.png"/><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4.xml"/><Relationship Id="rId6" Type="http://schemas.microsoft.com/office/2007/relationships/hdphoto" Target="../media/hdphoto6.wdp"/><Relationship Id="rId11"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36.png"/><Relationship Id="rId4" Type="http://schemas.microsoft.com/office/2007/relationships/hdphoto" Target="../media/hdphoto5.wdp"/><Relationship Id="rId9" Type="http://schemas.openxmlformats.org/officeDocument/2006/relationships/image" Target="../media/image35.png"/><Relationship Id="rId1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xml"/><Relationship Id="rId6" Type="http://schemas.openxmlformats.org/officeDocument/2006/relationships/image" Target="../media/image79.sv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0"/>
          </p:nvPr>
        </p:nvSpPr>
        <p:spPr/>
        <p:txBody>
          <a:bodyPr>
            <a:normAutofit fontScale="92500" lnSpcReduction="10000"/>
          </a:bodyPr>
          <a:lstStyle/>
          <a:p>
            <a:r>
              <a:rPr lang="fr-FR" dirty="0" smtClean="0"/>
              <a:t>Octobre 2021</a:t>
            </a:r>
            <a:endParaRPr lang="fr-FR" dirty="0"/>
          </a:p>
        </p:txBody>
      </p:sp>
      <p:sp>
        <p:nvSpPr>
          <p:cNvPr id="4" name="Titre 3"/>
          <p:cNvSpPr>
            <a:spLocks noGrp="1"/>
          </p:cNvSpPr>
          <p:nvPr>
            <p:ph type="ctrTitle"/>
          </p:nvPr>
        </p:nvSpPr>
        <p:spPr/>
        <p:txBody>
          <a:bodyPr>
            <a:normAutofit/>
          </a:bodyPr>
          <a:lstStyle/>
          <a:p>
            <a:r>
              <a:rPr lang="fr-FR" dirty="0" smtClean="0"/>
              <a:t>L’offre TPE GPRS Mini</a:t>
            </a:r>
            <a:endParaRPr lang="fr-FR" sz="2000" dirty="0"/>
          </a:p>
        </p:txBody>
      </p:sp>
      <p:sp>
        <p:nvSpPr>
          <p:cNvPr id="5" name="Espace réservé du texte 4"/>
          <p:cNvSpPr>
            <a:spLocks noGrp="1"/>
          </p:cNvSpPr>
          <p:nvPr>
            <p:ph type="body" sz="quarter" idx="11"/>
          </p:nvPr>
        </p:nvSpPr>
        <p:spPr/>
        <p:txBody>
          <a:bodyPr/>
          <a:lstStyle/>
          <a:p>
            <a:r>
              <a:rPr lang="fr-FR" dirty="0" smtClean="0"/>
              <a:t>Direction du marché </a:t>
            </a:r>
            <a:r>
              <a:rPr lang="fr-FR" smtClean="0"/>
              <a:t>des Professionnels </a:t>
            </a:r>
            <a:r>
              <a:rPr lang="fr-FR" dirty="0" smtClean="0"/>
              <a:t>– Agriculture Viticulture – Association de Proximité</a:t>
            </a:r>
            <a:endParaRPr lang="fr-FR" dirty="0"/>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565" y="571517"/>
            <a:ext cx="1114512" cy="1116000"/>
          </a:xfrm>
          <a:prstGeom prst="rect">
            <a:avLst/>
          </a:prstGeom>
        </p:spPr>
      </p:pic>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I</a:t>
            </a:r>
            <a:r>
              <a:rPr lang="fr-FR" dirty="0" smtClean="0"/>
              <a:t>ntroduction</a:t>
            </a:r>
            <a:endParaRPr lang="fr-FR" dirty="0" smtClean="0"/>
          </a:p>
          <a:p>
            <a:endParaRPr lang="fr-FR" dirty="0" smtClean="0"/>
          </a:p>
          <a:p>
            <a:r>
              <a:rPr lang="fr-FR" dirty="0" smtClean="0">
                <a:latin typeface="Arial" panose="020B0604020202020204" pitchFamily="34" charset="0"/>
                <a:cs typeface="Arial" panose="020B0604020202020204" pitchFamily="34" charset="0"/>
              </a:rPr>
              <a:t>Le TPE Premium GPRS Mini</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Les supports</a:t>
            </a:r>
            <a:endParaRPr lang="fr-FR" dirty="0">
              <a:latin typeface="Arial" panose="020B0604020202020204" pitchFamily="34" charset="0"/>
              <a:cs typeface="Arial" panose="020B0604020202020204" pitchFamily="34" charset="0"/>
            </a:endParaRPr>
          </a:p>
          <a:p>
            <a:endParaRPr lang="fr-FR" b="1" dirty="0">
              <a:latin typeface="Arial" panose="020B0604020202020204" pitchFamily="34" charset="0"/>
              <a:cs typeface="Arial" panose="020B0604020202020204" pitchFamily="34" charset="0"/>
            </a:endParaRPr>
          </a:p>
          <a:p>
            <a:r>
              <a:rPr lang="fr-FR" dirty="0" smtClean="0"/>
              <a:t>Le </a:t>
            </a:r>
            <a:r>
              <a:rPr lang="fr-FR" dirty="0" err="1" smtClean="0"/>
              <a:t>process</a:t>
            </a:r>
            <a:endParaRPr lang="fr-FR" dirty="0"/>
          </a:p>
        </p:txBody>
      </p:sp>
    </p:spTree>
    <p:extLst>
      <p:ext uri="{BB962C8B-B14F-4D97-AF65-F5344CB8AC3E}">
        <p14:creationId xmlns:p14="http://schemas.microsoft.com/office/powerpoint/2010/main" val="310490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01</a:t>
            </a:r>
            <a:endParaRPr lang="fr-FR" dirty="0"/>
          </a:p>
        </p:txBody>
      </p:sp>
      <p:sp>
        <p:nvSpPr>
          <p:cNvPr id="3" name="Espace réservé du texte 2"/>
          <p:cNvSpPr>
            <a:spLocks noGrp="1"/>
          </p:cNvSpPr>
          <p:nvPr>
            <p:ph type="body" sz="quarter" idx="14"/>
          </p:nvPr>
        </p:nvSpPr>
        <p:spPr>
          <a:xfrm>
            <a:off x="4908312" y="2008204"/>
            <a:ext cx="6930189" cy="3613491"/>
          </a:xfrm>
        </p:spPr>
        <p:txBody>
          <a:bodyPr>
            <a:normAutofit/>
          </a:bodyPr>
          <a:lstStyle/>
          <a:p>
            <a:r>
              <a:rPr lang="fr-FR" b="1" dirty="0"/>
              <a:t>Introduction</a:t>
            </a:r>
          </a:p>
          <a:p>
            <a:endParaRPr lang="fr-FR" dirty="0"/>
          </a:p>
          <a:p>
            <a:r>
              <a:rPr lang="fr-FR" dirty="0">
                <a:latin typeface="Arial" panose="020B0604020202020204" pitchFamily="34" charset="0"/>
                <a:cs typeface="Arial" panose="020B0604020202020204" pitchFamily="34" charset="0"/>
              </a:rPr>
              <a:t>Le TPE Premium GPRS Mini</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Les supports</a:t>
            </a:r>
          </a:p>
          <a:p>
            <a:endParaRPr lang="fr-FR" b="1" dirty="0">
              <a:latin typeface="Arial" panose="020B0604020202020204" pitchFamily="34" charset="0"/>
              <a:cs typeface="Arial" panose="020B0604020202020204" pitchFamily="34" charset="0"/>
            </a:endParaRPr>
          </a:p>
          <a:p>
            <a:r>
              <a:rPr lang="fr-FR" dirty="0"/>
              <a:t>Le </a:t>
            </a:r>
            <a:r>
              <a:rPr lang="fr-FR" dirty="0" err="1"/>
              <a:t>process</a:t>
            </a:r>
            <a:endParaRPr lang="fr-FR" dirty="0"/>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37387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Rappel sur les TPE </a:t>
            </a:r>
            <a:r>
              <a:rPr lang="fr-FR" dirty="0" err="1" smtClean="0"/>
              <a:t>Androïd</a:t>
            </a:r>
            <a:endParaRPr lang="fr-FR" dirty="0"/>
          </a:p>
        </p:txBody>
      </p:sp>
      <p:sp>
        <p:nvSpPr>
          <p:cNvPr id="12" name="Espace réservé du texte 11"/>
          <p:cNvSpPr>
            <a:spLocks noGrp="1"/>
          </p:cNvSpPr>
          <p:nvPr>
            <p:ph type="body" sz="quarter" idx="14"/>
          </p:nvPr>
        </p:nvSpPr>
        <p:spPr/>
        <p:txBody>
          <a:bodyPr/>
          <a:lstStyle/>
          <a:p>
            <a:r>
              <a:rPr lang="fr-FR" dirty="0" smtClean="0">
                <a:solidFill>
                  <a:srgbClr val="FF0000"/>
                </a:solidFill>
              </a:rPr>
              <a:t>1. </a:t>
            </a:r>
            <a:r>
              <a:rPr lang="fr-FR" dirty="0" smtClean="0"/>
              <a:t>Introduction</a:t>
            </a:r>
            <a:endParaRPr lang="fr-FR" dirty="0"/>
          </a:p>
        </p:txBody>
      </p:sp>
      <p:sp>
        <p:nvSpPr>
          <p:cNvPr id="34" name="Rectangle 33">
            <a:extLst>
              <a:ext uri="{FF2B5EF4-FFF2-40B4-BE49-F238E27FC236}">
                <a16:creationId xmlns:a16="http://schemas.microsoft.com/office/drawing/2014/main" id="{894DCED3-30E7-4EE3-8979-F3EA9FB2539F}"/>
              </a:ext>
            </a:extLst>
          </p:cNvPr>
          <p:cNvSpPr/>
          <p:nvPr/>
        </p:nvSpPr>
        <p:spPr>
          <a:xfrm>
            <a:off x="517458" y="1939803"/>
            <a:ext cx="11341853" cy="4082872"/>
          </a:xfrm>
          <a:prstGeom prst="rect">
            <a:avLst/>
          </a:prstGeom>
          <a:solidFill>
            <a:schemeClr val="bg1"/>
          </a:solidFill>
          <a:ln>
            <a:noFill/>
          </a:ln>
          <a:effectLst>
            <a:glow rad="139700">
              <a:schemeClr val="accent1">
                <a:lumMod val="20000"/>
                <a:lumOff val="8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Roboto Light"/>
              <a:ea typeface="+mn-ea"/>
              <a:cs typeface="+mn-cs"/>
            </a:endParaRPr>
          </a:p>
        </p:txBody>
      </p:sp>
      <p:sp>
        <p:nvSpPr>
          <p:cNvPr id="35" name="Title 14">
            <a:extLst>
              <a:ext uri="{FF2B5EF4-FFF2-40B4-BE49-F238E27FC236}">
                <a16:creationId xmlns:a16="http://schemas.microsoft.com/office/drawing/2014/main" id="{D847CCB3-7545-4798-9DA6-44F0E5AA2531}"/>
              </a:ext>
            </a:extLst>
          </p:cNvPr>
          <p:cNvSpPr txBox="1">
            <a:spLocks/>
          </p:cNvSpPr>
          <p:nvPr/>
        </p:nvSpPr>
        <p:spPr>
          <a:xfrm>
            <a:off x="517157" y="1494112"/>
            <a:ext cx="11351581" cy="365696"/>
          </a:xfrm>
          <a:prstGeom prst="rect">
            <a:avLst/>
          </a:prstGeom>
          <a:noFill/>
        </p:spPr>
        <p:txBody>
          <a:bodyPr vert="horz" lIns="0" tIns="60960" rIns="0" bIns="60960" rtlCol="0" anchor="ctr"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effectLst/>
                <a:uLnTx/>
                <a:uFillTx/>
                <a:latin typeface="+mj-lt"/>
                <a:ea typeface="+mj-ea"/>
                <a:cs typeface="Arial" panose="020B0604020202020204" pitchFamily="34" charset="0"/>
                <a:sym typeface="Arial"/>
              </a:rPr>
              <a:t>TPE Premium : des TPE connectés de dernière génération qui simplifient l’expérience d’encaissement des commerçants</a:t>
            </a:r>
          </a:p>
        </p:txBody>
      </p:sp>
      <p:sp>
        <p:nvSpPr>
          <p:cNvPr id="36" name="Rectangle 35">
            <a:extLst>
              <a:ext uri="{FF2B5EF4-FFF2-40B4-BE49-F238E27FC236}">
                <a16:creationId xmlns:a16="http://schemas.microsoft.com/office/drawing/2014/main" id="{F5E1EED4-4E54-4D9B-8856-51ADBADB0D5A}"/>
              </a:ext>
            </a:extLst>
          </p:cNvPr>
          <p:cNvSpPr/>
          <p:nvPr/>
        </p:nvSpPr>
        <p:spPr>
          <a:xfrm>
            <a:off x="703654" y="2737293"/>
            <a:ext cx="2731068" cy="30777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Pct val="80000"/>
              <a:buFontTx/>
              <a:buNone/>
              <a:tabLst/>
              <a:defRPr/>
            </a:pPr>
            <a:r>
              <a:rPr kumimoji="0" lang="fr-FR" sz="1400" b="1" i="0" u="none" strike="noStrike" kern="0" cap="none" spc="0" normalizeH="0" baseline="0" noProof="0" dirty="0">
                <a:ln>
                  <a:noFill/>
                </a:ln>
                <a:solidFill>
                  <a:srgbClr val="002060"/>
                </a:solidFill>
                <a:effectLst/>
                <a:uLnTx/>
                <a:uFillTx/>
                <a:latin typeface="+mj-lt"/>
                <a:ea typeface="Roboto Black" panose="02000000000000000000" pitchFamily="2" charset="0"/>
                <a:cs typeface="Roboto Black" panose="02000000000000000000" pitchFamily="2" charset="0"/>
                <a:sym typeface="Arial"/>
              </a:rPr>
              <a:t>Un TPE plus performant</a:t>
            </a:r>
          </a:p>
        </p:txBody>
      </p:sp>
      <p:sp>
        <p:nvSpPr>
          <p:cNvPr id="37" name="Rectangle 36">
            <a:extLst>
              <a:ext uri="{FF2B5EF4-FFF2-40B4-BE49-F238E27FC236}">
                <a16:creationId xmlns:a16="http://schemas.microsoft.com/office/drawing/2014/main" id="{C4585414-6039-4D82-83A0-EAF6CAEAB9A4}"/>
              </a:ext>
            </a:extLst>
          </p:cNvPr>
          <p:cNvSpPr/>
          <p:nvPr/>
        </p:nvSpPr>
        <p:spPr>
          <a:xfrm>
            <a:off x="6585079" y="2736559"/>
            <a:ext cx="2081645" cy="30777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Pct val="50000"/>
              <a:buFontTx/>
              <a:buNone/>
              <a:tabLst/>
              <a:defRPr/>
            </a:pPr>
            <a:r>
              <a:rPr kumimoji="0" lang="fr-FR" sz="1400" b="1" i="0" u="none" strike="noStrike" kern="0" cap="none" spc="0" normalizeH="0" baseline="0" noProof="0" dirty="0">
                <a:ln>
                  <a:noFill/>
                </a:ln>
                <a:solidFill>
                  <a:schemeClr val="accent3">
                    <a:lumMod val="75000"/>
                  </a:schemeClr>
                </a:solidFill>
                <a:effectLst/>
                <a:uLnTx/>
                <a:uFillTx/>
                <a:latin typeface="+mj-lt"/>
                <a:ea typeface="Roboto" panose="02000000000000000000" pitchFamily="2" charset="0"/>
                <a:cs typeface="Roboto" panose="02000000000000000000" pitchFamily="2" charset="0"/>
                <a:sym typeface="Arial"/>
              </a:rPr>
              <a:t>Un TPE « green» </a:t>
            </a:r>
          </a:p>
        </p:txBody>
      </p:sp>
      <p:sp>
        <p:nvSpPr>
          <p:cNvPr id="38" name="Rectangle 37">
            <a:extLst>
              <a:ext uri="{FF2B5EF4-FFF2-40B4-BE49-F238E27FC236}">
                <a16:creationId xmlns:a16="http://schemas.microsoft.com/office/drawing/2014/main" id="{0AD2D4DD-B178-4F5C-9B48-689B6976B328}"/>
              </a:ext>
            </a:extLst>
          </p:cNvPr>
          <p:cNvSpPr/>
          <p:nvPr/>
        </p:nvSpPr>
        <p:spPr>
          <a:xfrm>
            <a:off x="3606859" y="4597099"/>
            <a:ext cx="2479988" cy="938719"/>
          </a:xfrm>
          <a:prstGeom prst="rect">
            <a:avLst/>
          </a:prstGeom>
        </p:spPr>
        <p:txBody>
          <a:bodyPr wrap="square">
            <a:spAutoFit/>
          </a:bodyPr>
          <a:lstStyle/>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C00000"/>
                </a:solidFill>
                <a:effectLst/>
                <a:uLnTx/>
                <a:uFillTx/>
                <a:ea typeface="Roboto Black" panose="02000000000000000000" pitchFamily="2" charset="0"/>
                <a:cs typeface="Roboto Black" panose="02000000000000000000" pitchFamily="2" charset="0"/>
                <a:sym typeface="Arial"/>
              </a:rPr>
              <a:t>Absence de télécollecte sur le TPE</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C00000"/>
                </a:solidFill>
                <a:effectLst/>
                <a:uLnTx/>
                <a:uFillTx/>
                <a:ea typeface="Roboto Black" panose="02000000000000000000" pitchFamily="2" charset="0"/>
                <a:cs typeface="Roboto Black" panose="02000000000000000000" pitchFamily="2" charset="0"/>
                <a:sym typeface="Arial"/>
              </a:rPr>
              <a:t>Prise en main à distance du TPE en cas de panne</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C00000"/>
                </a:solidFill>
                <a:effectLst/>
                <a:uLnTx/>
                <a:uFillTx/>
                <a:ea typeface="Roboto Black" panose="02000000000000000000" pitchFamily="2" charset="0"/>
                <a:cs typeface="Roboto Black" panose="02000000000000000000" pitchFamily="2" charset="0"/>
                <a:sym typeface="Arial"/>
              </a:rPr>
              <a:t>Déploiement accéléré de nouveaux service à valeur ajoutée</a:t>
            </a:r>
          </a:p>
        </p:txBody>
      </p:sp>
      <p:sp>
        <p:nvSpPr>
          <p:cNvPr id="39" name="Rectangle 38">
            <a:extLst>
              <a:ext uri="{FF2B5EF4-FFF2-40B4-BE49-F238E27FC236}">
                <a16:creationId xmlns:a16="http://schemas.microsoft.com/office/drawing/2014/main" id="{D66C6318-1C85-422B-8A0F-7BFA4F343FB0}"/>
              </a:ext>
            </a:extLst>
          </p:cNvPr>
          <p:cNvSpPr/>
          <p:nvPr/>
        </p:nvSpPr>
        <p:spPr>
          <a:xfrm>
            <a:off x="9691951" y="2747338"/>
            <a:ext cx="1446969" cy="30777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Pct val="50000"/>
              <a:buFontTx/>
              <a:buNone/>
              <a:tabLst/>
              <a:defRPr/>
            </a:pPr>
            <a:r>
              <a:rPr kumimoji="0" lang="fr-FR" sz="1400" b="1" i="0" u="none" strike="noStrike" kern="0" cap="none" spc="0" normalizeH="0" baseline="0" noProof="0" dirty="0">
                <a:ln>
                  <a:noFill/>
                </a:ln>
                <a:solidFill>
                  <a:schemeClr val="accent6">
                    <a:lumMod val="75000"/>
                  </a:schemeClr>
                </a:solidFill>
                <a:effectLst/>
                <a:uLnTx/>
                <a:uFillTx/>
                <a:latin typeface="+mj-lt"/>
                <a:ea typeface="Roboto Black" panose="02000000000000000000" pitchFamily="2" charset="0"/>
                <a:cs typeface="Roboto Black" panose="02000000000000000000" pitchFamily="2" charset="0"/>
                <a:sym typeface="Arial"/>
              </a:rPr>
              <a:t>Un TPE 2.0</a:t>
            </a:r>
          </a:p>
        </p:txBody>
      </p:sp>
      <p:sp>
        <p:nvSpPr>
          <p:cNvPr id="40" name="Rectangle 39">
            <a:extLst>
              <a:ext uri="{FF2B5EF4-FFF2-40B4-BE49-F238E27FC236}">
                <a16:creationId xmlns:a16="http://schemas.microsoft.com/office/drawing/2014/main" id="{FADE2D5A-1A83-403E-908F-03A006671EF2}"/>
              </a:ext>
            </a:extLst>
          </p:cNvPr>
          <p:cNvSpPr/>
          <p:nvPr/>
        </p:nvSpPr>
        <p:spPr>
          <a:xfrm>
            <a:off x="625919" y="3056917"/>
            <a:ext cx="2886537" cy="646331"/>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Pct val="80000"/>
              <a:buFontTx/>
              <a:buNone/>
              <a:tabLst/>
              <a:defRPr/>
            </a:pPr>
            <a:r>
              <a:rPr kumimoji="0" lang="fr-FR" sz="1200" i="0" u="none" strike="noStrike" kern="0" cap="none" spc="0" normalizeH="0" baseline="0" noProof="0" dirty="0">
                <a:ln>
                  <a:noFill/>
                </a:ln>
                <a:solidFill>
                  <a:srgbClr val="002060"/>
                </a:solidFill>
                <a:effectLst/>
                <a:uLnTx/>
                <a:uFillTx/>
                <a:ea typeface="Roboto Black" panose="02000000000000000000" pitchFamily="2" charset="0"/>
                <a:cs typeface="Roboto Black" panose="02000000000000000000" pitchFamily="2" charset="0"/>
                <a:sym typeface="Arial"/>
              </a:rPr>
              <a:t>Plus rapide et plus de confort dans l’utilisation avec un gain de temps appréciable</a:t>
            </a:r>
          </a:p>
        </p:txBody>
      </p:sp>
      <p:sp>
        <p:nvSpPr>
          <p:cNvPr id="41" name="Rectangle 40">
            <a:extLst>
              <a:ext uri="{FF2B5EF4-FFF2-40B4-BE49-F238E27FC236}">
                <a16:creationId xmlns:a16="http://schemas.microsoft.com/office/drawing/2014/main" id="{13113150-8EC3-40AF-A7C1-BC1E6D4EF81B}"/>
              </a:ext>
            </a:extLst>
          </p:cNvPr>
          <p:cNvSpPr/>
          <p:nvPr/>
        </p:nvSpPr>
        <p:spPr>
          <a:xfrm>
            <a:off x="3483567" y="2734791"/>
            <a:ext cx="2728400" cy="30777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Pct val="80000"/>
              <a:buFontTx/>
              <a:buNone/>
              <a:tabLst/>
              <a:defRPr/>
            </a:pPr>
            <a:r>
              <a:rPr kumimoji="0" lang="fr-FR" sz="1400" b="1" i="0" u="none" strike="noStrike" kern="0" cap="none" spc="0" normalizeH="0" baseline="0" noProof="0">
                <a:ln>
                  <a:noFill/>
                </a:ln>
                <a:solidFill>
                  <a:srgbClr val="C00000"/>
                </a:solidFill>
                <a:effectLst/>
                <a:uLnTx/>
                <a:uFillTx/>
                <a:latin typeface="+mj-lt"/>
                <a:ea typeface="Roboto" panose="02000000000000000000" pitchFamily="2" charset="0"/>
                <a:cs typeface="Roboto" panose="02000000000000000000" pitchFamily="2" charset="0"/>
                <a:sym typeface="Arial"/>
              </a:rPr>
              <a:t>Un matériel connecté</a:t>
            </a:r>
          </a:p>
        </p:txBody>
      </p:sp>
      <p:sp>
        <p:nvSpPr>
          <p:cNvPr id="42" name="Rectangle : coins arrondis 55">
            <a:extLst>
              <a:ext uri="{FF2B5EF4-FFF2-40B4-BE49-F238E27FC236}">
                <a16:creationId xmlns:a16="http://schemas.microsoft.com/office/drawing/2014/main" id="{E38361DA-2082-4236-917E-7292D5BBD6F7}"/>
              </a:ext>
            </a:extLst>
          </p:cNvPr>
          <p:cNvSpPr/>
          <p:nvPr/>
        </p:nvSpPr>
        <p:spPr>
          <a:xfrm>
            <a:off x="782715" y="4439275"/>
            <a:ext cx="2572945" cy="1318835"/>
          </a:xfrm>
          <a:prstGeom prst="roundRect">
            <a:avLst>
              <a:gd name="adj" fmla="val 11112"/>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3" name="Rectangle 42">
            <a:extLst>
              <a:ext uri="{FF2B5EF4-FFF2-40B4-BE49-F238E27FC236}">
                <a16:creationId xmlns:a16="http://schemas.microsoft.com/office/drawing/2014/main" id="{531DBA77-8FDA-4D4D-B801-CD68F78F4730}"/>
              </a:ext>
            </a:extLst>
          </p:cNvPr>
          <p:cNvSpPr/>
          <p:nvPr/>
        </p:nvSpPr>
        <p:spPr>
          <a:xfrm>
            <a:off x="837705" y="4634620"/>
            <a:ext cx="2479988" cy="769441"/>
          </a:xfrm>
          <a:prstGeom prst="rect">
            <a:avLst/>
          </a:prstGeom>
        </p:spPr>
        <p:txBody>
          <a:bodyPr wrap="square">
            <a:spAutoFit/>
          </a:bodyPr>
          <a:lstStyle/>
          <a:p>
            <a:pPr marL="171450" indent="-171450" defTabSz="1219170">
              <a:buSzPct val="80000"/>
              <a:buFont typeface="Arial" panose="020B0604020202020204" pitchFamily="34" charset="0"/>
              <a:buChar char="•"/>
              <a:defRPr/>
            </a:pPr>
            <a:r>
              <a:rPr kumimoji="0" lang="fr-FR" sz="1100" b="0" i="0" u="none" strike="noStrike" kern="0" cap="none" spc="0" normalizeH="0" baseline="0" noProof="0" dirty="0">
                <a:ln>
                  <a:noFill/>
                </a:ln>
                <a:solidFill>
                  <a:srgbClr val="002060"/>
                </a:solidFill>
                <a:effectLst/>
                <a:uLnTx/>
                <a:uFillTx/>
                <a:ea typeface="Roboto Black" panose="02000000000000000000" pitchFamily="2" charset="0"/>
                <a:cs typeface="Roboto Black" panose="02000000000000000000" pitchFamily="2" charset="0"/>
                <a:sym typeface="Arial"/>
              </a:rPr>
              <a:t>Transactions plus rapides</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002060"/>
                </a:solidFill>
                <a:effectLst/>
                <a:uLnTx/>
                <a:uFillTx/>
                <a:ea typeface="Roboto Black" panose="02000000000000000000" pitchFamily="2" charset="0"/>
                <a:cs typeface="Roboto Black" panose="02000000000000000000" pitchFamily="2" charset="0"/>
                <a:sym typeface="Arial"/>
              </a:rPr>
              <a:t>Ergonomie de type smartphone</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002060"/>
                </a:solidFill>
                <a:effectLst/>
                <a:uLnTx/>
                <a:uFillTx/>
                <a:ea typeface="Roboto Black" panose="02000000000000000000" pitchFamily="2" charset="0"/>
                <a:cs typeface="Roboto Black" panose="02000000000000000000" pitchFamily="2" charset="0"/>
                <a:sym typeface="Arial"/>
              </a:rPr>
              <a:t>Dalle tactile réactive</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002060"/>
                </a:solidFill>
                <a:effectLst/>
                <a:uLnTx/>
                <a:uFillTx/>
                <a:ea typeface="Roboto Black" panose="02000000000000000000" pitchFamily="2" charset="0"/>
                <a:cs typeface="Roboto Black" panose="02000000000000000000" pitchFamily="2" charset="0"/>
                <a:sym typeface="Arial"/>
              </a:rPr>
              <a:t>Batterie plus puissante</a:t>
            </a:r>
          </a:p>
        </p:txBody>
      </p:sp>
      <p:sp>
        <p:nvSpPr>
          <p:cNvPr id="44" name="Rectangle 43">
            <a:extLst>
              <a:ext uri="{FF2B5EF4-FFF2-40B4-BE49-F238E27FC236}">
                <a16:creationId xmlns:a16="http://schemas.microsoft.com/office/drawing/2014/main" id="{390B382B-55E5-4A2D-A744-FBBE57736761}"/>
              </a:ext>
            </a:extLst>
          </p:cNvPr>
          <p:cNvSpPr/>
          <p:nvPr/>
        </p:nvSpPr>
        <p:spPr>
          <a:xfrm>
            <a:off x="6263460" y="4458597"/>
            <a:ext cx="2770679" cy="1277273"/>
          </a:xfrm>
          <a:prstGeom prst="rect">
            <a:avLst/>
          </a:prstGeom>
        </p:spPr>
        <p:txBody>
          <a:bodyPr wrap="square">
            <a:spAutoFit/>
          </a:bodyPr>
          <a:lstStyle/>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00B050"/>
                </a:solidFill>
                <a:effectLst/>
                <a:uLnTx/>
                <a:uFillTx/>
                <a:ea typeface="Roboto Black" panose="02000000000000000000" pitchFamily="2" charset="0"/>
                <a:cs typeface="Roboto Black" panose="02000000000000000000" pitchFamily="2" charset="0"/>
                <a:sym typeface="Arial"/>
              </a:rPr>
              <a:t>Plus de tickets de télécollectes et de téléparamétrage</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lang="fr-FR" sz="1100" kern="0" dirty="0">
                <a:solidFill>
                  <a:srgbClr val="00B050"/>
                </a:solidFill>
                <a:ea typeface="Roboto Black" panose="02000000000000000000" pitchFamily="2" charset="0"/>
                <a:cs typeface="Roboto Black" panose="02000000000000000000" pitchFamily="2" charset="0"/>
                <a:sym typeface="Arial"/>
              </a:rPr>
              <a:t>Possibilité de ne pas sortir le ticket porteur</a:t>
            </a:r>
            <a:endParaRPr kumimoji="0" lang="fr-FR" sz="1100" b="0" i="0" u="none" strike="noStrike" kern="0" cap="none" spc="0" normalizeH="0" baseline="0" noProof="0" dirty="0">
              <a:ln>
                <a:noFill/>
              </a:ln>
              <a:solidFill>
                <a:srgbClr val="00B050"/>
              </a:solidFill>
              <a:effectLst/>
              <a:uLnTx/>
              <a:uFillTx/>
              <a:ea typeface="Roboto Black" panose="02000000000000000000" pitchFamily="2" charset="0"/>
              <a:cs typeface="Roboto Black" panose="02000000000000000000" pitchFamily="2" charset="0"/>
              <a:sym typeface="Arial"/>
            </a:endParaRP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00B050"/>
                </a:solidFill>
                <a:effectLst/>
                <a:uLnTx/>
                <a:uFillTx/>
                <a:ea typeface="Roboto Black" panose="02000000000000000000" pitchFamily="2" charset="0"/>
                <a:cs typeface="Roboto Black" panose="02000000000000000000" pitchFamily="2" charset="0"/>
                <a:sym typeface="Arial"/>
              </a:rPr>
              <a:t>Démarche écologique</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00B050"/>
                </a:solidFill>
                <a:effectLst/>
                <a:uLnTx/>
                <a:uFillTx/>
                <a:ea typeface="Roboto Black" panose="02000000000000000000" pitchFamily="2" charset="0"/>
                <a:cs typeface="Roboto Black" panose="02000000000000000000" pitchFamily="2" charset="0"/>
                <a:sym typeface="Arial"/>
              </a:rPr>
              <a:t>Economies financières</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0" cap="none" spc="0" normalizeH="0" baseline="0" noProof="0" dirty="0">
                <a:ln>
                  <a:noFill/>
                </a:ln>
                <a:solidFill>
                  <a:srgbClr val="00B050"/>
                </a:solidFill>
                <a:effectLst/>
                <a:uLnTx/>
                <a:uFillTx/>
                <a:ea typeface="Roboto Black" panose="02000000000000000000" pitchFamily="2" charset="0"/>
                <a:cs typeface="Roboto Black" panose="02000000000000000000" pitchFamily="2" charset="0"/>
                <a:sym typeface="Arial"/>
              </a:rPr>
              <a:t>Anticipation de la réglementation 2023*</a:t>
            </a:r>
          </a:p>
        </p:txBody>
      </p:sp>
      <p:sp>
        <p:nvSpPr>
          <p:cNvPr id="45" name="Rectangle 44">
            <a:extLst>
              <a:ext uri="{FF2B5EF4-FFF2-40B4-BE49-F238E27FC236}">
                <a16:creationId xmlns:a16="http://schemas.microsoft.com/office/drawing/2014/main" id="{3B4A1A78-76D1-49E4-BED5-65D1FD695476}"/>
              </a:ext>
            </a:extLst>
          </p:cNvPr>
          <p:cNvSpPr/>
          <p:nvPr/>
        </p:nvSpPr>
        <p:spPr>
          <a:xfrm>
            <a:off x="3606859" y="3065779"/>
            <a:ext cx="2572945" cy="46166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Pct val="80000"/>
              <a:buFontTx/>
              <a:buNone/>
              <a:tabLst/>
              <a:defRPr/>
            </a:pPr>
            <a:r>
              <a:rPr kumimoji="0" lang="fr-FR" sz="1200" i="0" u="none" strike="noStrike" kern="0" cap="none" spc="0" normalizeH="0" baseline="0" noProof="0" dirty="0">
                <a:ln>
                  <a:noFill/>
                </a:ln>
                <a:solidFill>
                  <a:srgbClr val="C00000"/>
                </a:solidFill>
                <a:effectLst/>
                <a:uLnTx/>
                <a:uFillTx/>
                <a:ea typeface="Roboto Black" panose="02000000000000000000" pitchFamily="2" charset="0"/>
                <a:cs typeface="Roboto Black" panose="02000000000000000000" pitchFamily="2" charset="0"/>
                <a:sym typeface="Arial"/>
              </a:rPr>
              <a:t>Un chiffre d’affaires protégé</a:t>
            </a:r>
          </a:p>
          <a:p>
            <a:pPr marL="0" marR="0" lvl="0" indent="0" algn="ctr" defTabSz="1219170" rtl="0" eaLnBrk="1" fontAlgn="auto" latinLnBrk="0" hangingPunct="1">
              <a:lnSpc>
                <a:spcPct val="100000"/>
              </a:lnSpc>
              <a:spcBef>
                <a:spcPts val="0"/>
              </a:spcBef>
              <a:spcAft>
                <a:spcPts val="0"/>
              </a:spcAft>
              <a:buClrTx/>
              <a:buSzPct val="80000"/>
              <a:buFontTx/>
              <a:buNone/>
              <a:tabLst/>
              <a:defRPr/>
            </a:pPr>
            <a:r>
              <a:rPr kumimoji="0" lang="fr-FR" sz="1200" i="0" u="none" strike="noStrike" kern="0" cap="none" spc="0" normalizeH="0" baseline="0" noProof="0" dirty="0">
                <a:ln>
                  <a:noFill/>
                </a:ln>
                <a:solidFill>
                  <a:srgbClr val="C00000"/>
                </a:solidFill>
                <a:effectLst/>
                <a:uLnTx/>
                <a:uFillTx/>
                <a:ea typeface="Roboto Black" panose="02000000000000000000" pitchFamily="2" charset="0"/>
                <a:cs typeface="Roboto Black" panose="02000000000000000000" pitchFamily="2" charset="0"/>
                <a:sym typeface="Arial"/>
              </a:rPr>
              <a:t>Une gestion et un SAV optimisé</a:t>
            </a:r>
          </a:p>
        </p:txBody>
      </p:sp>
      <p:sp>
        <p:nvSpPr>
          <p:cNvPr id="46" name="Flèche : bas 59">
            <a:extLst>
              <a:ext uri="{FF2B5EF4-FFF2-40B4-BE49-F238E27FC236}">
                <a16:creationId xmlns:a16="http://schemas.microsoft.com/office/drawing/2014/main" id="{60F23423-92E7-487A-B198-A12703C77242}"/>
              </a:ext>
            </a:extLst>
          </p:cNvPr>
          <p:cNvSpPr/>
          <p:nvPr/>
        </p:nvSpPr>
        <p:spPr>
          <a:xfrm>
            <a:off x="1782374" y="3762930"/>
            <a:ext cx="573628" cy="491308"/>
          </a:xfrm>
          <a:prstGeom prst="downArrow">
            <a:avLst/>
          </a:prstGeom>
          <a:solidFill>
            <a:srgbClr val="002060"/>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47" name="Image 46">
            <a:extLst>
              <a:ext uri="{FF2B5EF4-FFF2-40B4-BE49-F238E27FC236}">
                <a16:creationId xmlns:a16="http://schemas.microsoft.com/office/drawing/2014/main" id="{FA17F083-68A9-48DC-B86E-10A3172561A7}"/>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r="90903" b="42297"/>
          <a:stretch/>
        </p:blipFill>
        <p:spPr>
          <a:xfrm>
            <a:off x="1650352" y="2085472"/>
            <a:ext cx="837671" cy="580117"/>
          </a:xfrm>
          <a:prstGeom prst="rect">
            <a:avLst/>
          </a:prstGeom>
        </p:spPr>
      </p:pic>
      <p:pic>
        <p:nvPicPr>
          <p:cNvPr id="48" name="Image 47">
            <a:extLst>
              <a:ext uri="{FF2B5EF4-FFF2-40B4-BE49-F238E27FC236}">
                <a16:creationId xmlns:a16="http://schemas.microsoft.com/office/drawing/2014/main" id="{DCE1F673-ECC3-463B-AF15-15C627B92347}"/>
              </a:ext>
            </a:extLst>
          </p:cNvPr>
          <p:cNvPicPr>
            <a:picLocks noChangeAspect="1"/>
          </p:cNvPicPr>
          <p:nvPr/>
        </p:nvPicPr>
        <p:blipFill rotWithShape="1">
          <a:blip r:embed="rId4">
            <a:duotone>
              <a:schemeClr val="accent5">
                <a:shade val="45000"/>
                <a:satMod val="135000"/>
              </a:schemeClr>
              <a:prstClr val="white"/>
            </a:duotone>
          </a:blip>
          <a:srcRect l="90695" t="34167" b="-1662"/>
          <a:stretch/>
        </p:blipFill>
        <p:spPr>
          <a:xfrm>
            <a:off x="9948891" y="2054050"/>
            <a:ext cx="856889" cy="678557"/>
          </a:xfrm>
          <a:prstGeom prst="rect">
            <a:avLst/>
          </a:prstGeom>
        </p:spPr>
      </p:pic>
      <p:pic>
        <p:nvPicPr>
          <p:cNvPr id="49" name="Image 48">
            <a:extLst>
              <a:ext uri="{FF2B5EF4-FFF2-40B4-BE49-F238E27FC236}">
                <a16:creationId xmlns:a16="http://schemas.microsoft.com/office/drawing/2014/main" id="{C86C55DD-B5BF-4D0C-B055-A6ADE1266F1F}"/>
              </a:ext>
            </a:extLst>
          </p:cNvPr>
          <p:cNvPicPr>
            <a:picLocks noChangeAspect="1"/>
          </p:cNvPicPr>
          <p:nvPr/>
        </p:nvPicPr>
        <p:blipFill rotWithShape="1">
          <a:blip r:embed="rId5">
            <a:extLst>
              <a:ext uri="{BEBA8EAE-BF5A-486C-A8C5-ECC9F3942E4B}">
                <a14:imgProps xmlns:a14="http://schemas.microsoft.com/office/drawing/2010/main">
                  <a14:imgLayer r:embed="rId3">
                    <a14:imgEffect>
                      <a14:artisticFilmGrain/>
                    </a14:imgEffect>
                  </a14:imgLayer>
                </a14:imgProps>
              </a:ext>
            </a:extLst>
          </a:blip>
          <a:srcRect l="45180" t="35894" r="45636" b="-5483"/>
          <a:stretch/>
        </p:blipFill>
        <p:spPr>
          <a:xfrm>
            <a:off x="7203034" y="2054226"/>
            <a:ext cx="845737" cy="699615"/>
          </a:xfrm>
          <a:prstGeom prst="rect">
            <a:avLst/>
          </a:prstGeom>
        </p:spPr>
      </p:pic>
      <p:pic>
        <p:nvPicPr>
          <p:cNvPr id="50" name="Image 49">
            <a:extLst>
              <a:ext uri="{FF2B5EF4-FFF2-40B4-BE49-F238E27FC236}">
                <a16:creationId xmlns:a16="http://schemas.microsoft.com/office/drawing/2014/main" id="{E4648631-DA6D-4B62-B3AC-88DD7713BA3B}"/>
              </a:ext>
            </a:extLst>
          </p:cNvPr>
          <p:cNvPicPr>
            <a:picLocks noChangeAspect="1"/>
          </p:cNvPicPr>
          <p:nvPr/>
        </p:nvPicPr>
        <p:blipFill rotWithShape="1">
          <a:blip r:embed="rId4"/>
          <a:srcRect l="21978" t="37597" r="68518" b="4576"/>
          <a:stretch/>
        </p:blipFill>
        <p:spPr>
          <a:xfrm>
            <a:off x="4410149" y="2088780"/>
            <a:ext cx="875239" cy="581357"/>
          </a:xfrm>
          <a:prstGeom prst="rect">
            <a:avLst/>
          </a:prstGeom>
        </p:spPr>
      </p:pic>
      <p:sp>
        <p:nvSpPr>
          <p:cNvPr id="51" name="Rectangle 50">
            <a:extLst>
              <a:ext uri="{FF2B5EF4-FFF2-40B4-BE49-F238E27FC236}">
                <a16:creationId xmlns:a16="http://schemas.microsoft.com/office/drawing/2014/main" id="{F8865731-F324-47FD-BD9C-3A4AAE7E21A0}"/>
              </a:ext>
            </a:extLst>
          </p:cNvPr>
          <p:cNvSpPr/>
          <p:nvPr/>
        </p:nvSpPr>
        <p:spPr>
          <a:xfrm>
            <a:off x="6659942" y="3084332"/>
            <a:ext cx="1913026" cy="46166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Pct val="80000"/>
              <a:buFontTx/>
              <a:buNone/>
              <a:tabLst/>
              <a:defRPr/>
            </a:pPr>
            <a:r>
              <a:rPr kumimoji="0" lang="fr-FR" sz="1200" i="0" u="none" strike="noStrike" kern="0" cap="none" spc="0" normalizeH="0" baseline="0" noProof="0" dirty="0">
                <a:ln>
                  <a:noFill/>
                </a:ln>
                <a:solidFill>
                  <a:schemeClr val="accent3">
                    <a:lumMod val="75000"/>
                  </a:schemeClr>
                </a:solidFill>
                <a:effectLst/>
                <a:uLnTx/>
                <a:uFillTx/>
                <a:ea typeface="Roboto Black" panose="02000000000000000000" pitchFamily="2" charset="0"/>
                <a:cs typeface="Roboto Black" panose="02000000000000000000" pitchFamily="2" charset="0"/>
                <a:sym typeface="Arial"/>
              </a:rPr>
              <a:t>Une dématérialisation des tickets en natif</a:t>
            </a:r>
          </a:p>
        </p:txBody>
      </p:sp>
      <p:sp>
        <p:nvSpPr>
          <p:cNvPr id="52" name="Flèche : bas 65">
            <a:extLst>
              <a:ext uri="{FF2B5EF4-FFF2-40B4-BE49-F238E27FC236}">
                <a16:creationId xmlns:a16="http://schemas.microsoft.com/office/drawing/2014/main" id="{0A8BD137-79BB-46E1-92B6-6F36C537EC9F}"/>
              </a:ext>
            </a:extLst>
          </p:cNvPr>
          <p:cNvSpPr/>
          <p:nvPr/>
        </p:nvSpPr>
        <p:spPr>
          <a:xfrm>
            <a:off x="4560954" y="3762930"/>
            <a:ext cx="573628" cy="491308"/>
          </a:xfrm>
          <a:prstGeom prst="downArrow">
            <a:avLst/>
          </a:prstGeom>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3" name="Rectangle : coins arrondis 66">
            <a:extLst>
              <a:ext uri="{FF2B5EF4-FFF2-40B4-BE49-F238E27FC236}">
                <a16:creationId xmlns:a16="http://schemas.microsoft.com/office/drawing/2014/main" id="{4CE53FC5-DDDC-4AEC-A720-994652ACABAA}"/>
              </a:ext>
            </a:extLst>
          </p:cNvPr>
          <p:cNvSpPr/>
          <p:nvPr/>
        </p:nvSpPr>
        <p:spPr>
          <a:xfrm>
            <a:off x="3561296" y="4426571"/>
            <a:ext cx="2572945" cy="1332901"/>
          </a:xfrm>
          <a:prstGeom prst="roundRect">
            <a:avLst>
              <a:gd name="adj" fmla="val 11112"/>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4" name="Flèche : bas 67">
            <a:extLst>
              <a:ext uri="{FF2B5EF4-FFF2-40B4-BE49-F238E27FC236}">
                <a16:creationId xmlns:a16="http://schemas.microsoft.com/office/drawing/2014/main" id="{37EFC6DD-292C-4628-AF81-4F3FDB478E4B}"/>
              </a:ext>
            </a:extLst>
          </p:cNvPr>
          <p:cNvSpPr/>
          <p:nvPr/>
        </p:nvSpPr>
        <p:spPr>
          <a:xfrm>
            <a:off x="7339088" y="3781980"/>
            <a:ext cx="573628" cy="491308"/>
          </a:xfrm>
          <a:prstGeom prst="downArrow">
            <a:avLst/>
          </a:prstGeom>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5" name="Rectangle 54">
            <a:extLst>
              <a:ext uri="{FF2B5EF4-FFF2-40B4-BE49-F238E27FC236}">
                <a16:creationId xmlns:a16="http://schemas.microsoft.com/office/drawing/2014/main" id="{4A59EF93-43F9-4DBD-AEA1-A6CA27D28D22}"/>
              </a:ext>
            </a:extLst>
          </p:cNvPr>
          <p:cNvSpPr/>
          <p:nvPr/>
        </p:nvSpPr>
        <p:spPr>
          <a:xfrm>
            <a:off x="9138325" y="4608607"/>
            <a:ext cx="2572945" cy="938719"/>
          </a:xfrm>
          <a:prstGeom prst="rect">
            <a:avLst/>
          </a:prstGeom>
        </p:spPr>
        <p:txBody>
          <a:bodyPr wrap="square">
            <a:spAutoFit/>
          </a:bodyPr>
          <a:lstStyle/>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1200" cap="none" spc="0" normalizeH="0" baseline="0" noProof="0" dirty="0">
                <a:ln>
                  <a:noFill/>
                </a:ln>
                <a:solidFill>
                  <a:schemeClr val="accent6">
                    <a:lumMod val="75000"/>
                  </a:schemeClr>
                </a:solidFill>
                <a:effectLst/>
                <a:uLnTx/>
                <a:uFillTx/>
                <a:ea typeface="Roboto Black" panose="02000000000000000000" pitchFamily="2" charset="0"/>
                <a:cs typeface="Roboto Black" panose="02000000000000000000" pitchFamily="2" charset="0"/>
                <a:sym typeface="Arial"/>
              </a:rPr>
              <a:t>Nouveaux moyens de paiement (Chèques vacances dématérialisés via lecture des QR code),</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fr-FR" sz="1100" b="0" i="0" u="none" strike="noStrike" kern="1200" cap="none" spc="0" normalizeH="0" baseline="0" noProof="0" dirty="0">
                <a:ln>
                  <a:noFill/>
                </a:ln>
                <a:solidFill>
                  <a:schemeClr val="accent6">
                    <a:lumMod val="75000"/>
                  </a:schemeClr>
                </a:solidFill>
                <a:effectLst/>
                <a:uLnTx/>
                <a:uFillTx/>
                <a:ea typeface="Roboto Black" panose="02000000000000000000" pitchFamily="2" charset="0"/>
                <a:cs typeface="Roboto Black" panose="02000000000000000000" pitchFamily="2" charset="0"/>
                <a:sym typeface="Arial"/>
              </a:rPr>
              <a:t>Suivi des transactions sur le TPE</a:t>
            </a:r>
          </a:p>
          <a:p>
            <a:pPr marL="171450" marR="0" lvl="0" indent="-171450" defTabSz="121917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lang="fr-FR" sz="1100" dirty="0">
                <a:solidFill>
                  <a:schemeClr val="accent6">
                    <a:lumMod val="75000"/>
                  </a:schemeClr>
                </a:solidFill>
                <a:ea typeface="Roboto Black" panose="02000000000000000000" pitchFamily="2" charset="0"/>
                <a:cs typeface="Roboto Black" panose="02000000000000000000" pitchFamily="2" charset="0"/>
                <a:sym typeface="Arial"/>
              </a:rPr>
              <a:t>Applications tierces (TAC Verif…)</a:t>
            </a:r>
            <a:endParaRPr kumimoji="0" lang="fr-FR" sz="1100" b="0" i="0" u="none" strike="noStrike" kern="1200" cap="none" spc="0" normalizeH="0" baseline="0" noProof="0" dirty="0">
              <a:ln>
                <a:noFill/>
              </a:ln>
              <a:solidFill>
                <a:schemeClr val="accent6">
                  <a:lumMod val="75000"/>
                </a:schemeClr>
              </a:solidFill>
              <a:effectLst/>
              <a:uLnTx/>
              <a:uFillTx/>
              <a:ea typeface="Roboto Black" panose="02000000000000000000" pitchFamily="2" charset="0"/>
              <a:cs typeface="Roboto Black" panose="02000000000000000000" pitchFamily="2" charset="0"/>
              <a:sym typeface="Arial"/>
            </a:endParaRPr>
          </a:p>
        </p:txBody>
      </p:sp>
      <p:sp>
        <p:nvSpPr>
          <p:cNvPr id="56" name="Rectangle : coins arrondis 69">
            <a:extLst>
              <a:ext uri="{FF2B5EF4-FFF2-40B4-BE49-F238E27FC236}">
                <a16:creationId xmlns:a16="http://schemas.microsoft.com/office/drawing/2014/main" id="{AC93A1D8-10E6-44D8-B41C-B51C61D2787D}"/>
              </a:ext>
            </a:extLst>
          </p:cNvPr>
          <p:cNvSpPr/>
          <p:nvPr/>
        </p:nvSpPr>
        <p:spPr>
          <a:xfrm>
            <a:off x="6293366" y="4424316"/>
            <a:ext cx="2658948" cy="1447907"/>
          </a:xfrm>
          <a:prstGeom prst="roundRect">
            <a:avLst>
              <a:gd name="adj" fmla="val 11112"/>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7" name="Rectangle : coins arrondis 70">
            <a:extLst>
              <a:ext uri="{FF2B5EF4-FFF2-40B4-BE49-F238E27FC236}">
                <a16:creationId xmlns:a16="http://schemas.microsoft.com/office/drawing/2014/main" id="{27CE851A-2FDE-4F37-B960-7E56CB30248D}"/>
              </a:ext>
            </a:extLst>
          </p:cNvPr>
          <p:cNvSpPr/>
          <p:nvPr/>
        </p:nvSpPr>
        <p:spPr>
          <a:xfrm>
            <a:off x="9109913" y="4417695"/>
            <a:ext cx="2572945" cy="1346203"/>
          </a:xfrm>
          <a:prstGeom prst="roundRect">
            <a:avLst>
              <a:gd name="adj" fmla="val 11112"/>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8" name="Flèche : bas 71">
            <a:extLst>
              <a:ext uri="{FF2B5EF4-FFF2-40B4-BE49-F238E27FC236}">
                <a16:creationId xmlns:a16="http://schemas.microsoft.com/office/drawing/2014/main" id="{E6E639D0-BD16-4593-B25F-2BE3C68F7B66}"/>
              </a:ext>
            </a:extLst>
          </p:cNvPr>
          <p:cNvSpPr/>
          <p:nvPr/>
        </p:nvSpPr>
        <p:spPr>
          <a:xfrm>
            <a:off x="10118998" y="3801030"/>
            <a:ext cx="573628" cy="491308"/>
          </a:xfrm>
          <a:prstGeom prst="downArrow">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9" name="Rectangle 58">
            <a:extLst>
              <a:ext uri="{FF2B5EF4-FFF2-40B4-BE49-F238E27FC236}">
                <a16:creationId xmlns:a16="http://schemas.microsoft.com/office/drawing/2014/main" id="{F635E48F-DE24-45F0-969B-C706FCA5A0E2}"/>
              </a:ext>
            </a:extLst>
          </p:cNvPr>
          <p:cNvSpPr/>
          <p:nvPr/>
        </p:nvSpPr>
        <p:spPr>
          <a:xfrm>
            <a:off x="8989623" y="3095017"/>
            <a:ext cx="2813524" cy="46166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Pct val="80000"/>
              <a:buFontTx/>
              <a:buNone/>
              <a:tabLst/>
              <a:defRPr/>
            </a:pPr>
            <a:r>
              <a:rPr kumimoji="0" lang="fr-FR" sz="1200" i="0" u="none" strike="noStrike" kern="0" cap="none" spc="0" normalizeH="0" baseline="0" noProof="0" dirty="0">
                <a:ln>
                  <a:noFill/>
                </a:ln>
                <a:solidFill>
                  <a:schemeClr val="accent6">
                    <a:lumMod val="75000"/>
                  </a:schemeClr>
                </a:solidFill>
                <a:effectLst/>
                <a:uLnTx/>
                <a:uFillTx/>
                <a:ea typeface="Roboto Black" panose="02000000000000000000" pitchFamily="2" charset="0"/>
                <a:cs typeface="Roboto Black" panose="02000000000000000000" pitchFamily="2" charset="0"/>
                <a:sym typeface="Arial"/>
              </a:rPr>
              <a:t>Des services à valeur ajoutée pour le commerçant et ses clients</a:t>
            </a:r>
          </a:p>
        </p:txBody>
      </p:sp>
      <p:sp>
        <p:nvSpPr>
          <p:cNvPr id="60" name="ZoneTexte 59">
            <a:extLst>
              <a:ext uri="{FF2B5EF4-FFF2-40B4-BE49-F238E27FC236}">
                <a16:creationId xmlns:a16="http://schemas.microsoft.com/office/drawing/2014/main" id="{637AE853-5CF1-46E3-8ED2-3103F56A9083}"/>
              </a:ext>
            </a:extLst>
          </p:cNvPr>
          <p:cNvSpPr txBox="1"/>
          <p:nvPr/>
        </p:nvSpPr>
        <p:spPr>
          <a:xfrm>
            <a:off x="6337998" y="5932998"/>
            <a:ext cx="2740773" cy="707886"/>
          </a:xfrm>
          <a:prstGeom prst="rect">
            <a:avLst/>
          </a:prstGeom>
          <a:noFill/>
        </p:spPr>
        <p:txBody>
          <a:bodyPr wrap="square" rtlCol="0">
            <a:spAutoFit/>
          </a:bodyPr>
          <a:lstStyle/>
          <a:p>
            <a:r>
              <a:rPr lang="fr-FR" sz="1000" i="1" dirty="0"/>
              <a:t>* janvier 2023 : par défaut, le ticket porteur devra être proposé en option lors du paiement. Le commerçant devra donc demander à son client s’il souhaite recevoir son ticket  </a:t>
            </a:r>
          </a:p>
        </p:txBody>
      </p:sp>
    </p:spTree>
    <p:extLst>
      <p:ext uri="{BB962C8B-B14F-4D97-AF65-F5344CB8AC3E}">
        <p14:creationId xmlns:p14="http://schemas.microsoft.com/office/powerpoint/2010/main" val="42223049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Rappel sur les TPE </a:t>
            </a:r>
            <a:r>
              <a:rPr lang="fr-FR" dirty="0" err="1" smtClean="0"/>
              <a:t>Androïd</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1. </a:t>
            </a:r>
            <a:r>
              <a:rPr lang="fr-FR" dirty="0"/>
              <a:t>Introduction</a:t>
            </a:r>
            <a:endParaRPr lang="fr-FR" dirty="0"/>
          </a:p>
        </p:txBody>
      </p:sp>
      <p:sp>
        <p:nvSpPr>
          <p:cNvPr id="31" name="Rectangle 30">
            <a:extLst>
              <a:ext uri="{FF2B5EF4-FFF2-40B4-BE49-F238E27FC236}">
                <a16:creationId xmlns:a16="http://schemas.microsoft.com/office/drawing/2014/main" id="{C02CF17A-07C9-4BE3-AB8F-FE169AE86144}"/>
              </a:ext>
            </a:extLst>
          </p:cNvPr>
          <p:cNvSpPr/>
          <p:nvPr/>
        </p:nvSpPr>
        <p:spPr>
          <a:xfrm>
            <a:off x="6674074" y="3099108"/>
            <a:ext cx="4897660" cy="3193084"/>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mn-cs"/>
            </a:endParaRPr>
          </a:p>
        </p:txBody>
      </p:sp>
      <p:sp>
        <p:nvSpPr>
          <p:cNvPr id="32" name="Rectangle 31">
            <a:extLst>
              <a:ext uri="{FF2B5EF4-FFF2-40B4-BE49-F238E27FC236}">
                <a16:creationId xmlns:a16="http://schemas.microsoft.com/office/drawing/2014/main" id="{32F4A08E-290D-40AE-A982-3BED4D4FADA1}"/>
              </a:ext>
            </a:extLst>
          </p:cNvPr>
          <p:cNvSpPr/>
          <p:nvPr/>
        </p:nvSpPr>
        <p:spPr>
          <a:xfrm>
            <a:off x="6674073" y="2536791"/>
            <a:ext cx="3304652" cy="565775"/>
          </a:xfrm>
          <a:prstGeom prst="rect">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mn-cs"/>
            </a:endParaRPr>
          </a:p>
        </p:txBody>
      </p:sp>
      <p:sp>
        <p:nvSpPr>
          <p:cNvPr id="33" name="Rectangle 32">
            <a:extLst>
              <a:ext uri="{FF2B5EF4-FFF2-40B4-BE49-F238E27FC236}">
                <a16:creationId xmlns:a16="http://schemas.microsoft.com/office/drawing/2014/main" id="{A2F6C653-569A-4EA9-B9FA-70B90AA3B9C6}"/>
              </a:ext>
            </a:extLst>
          </p:cNvPr>
          <p:cNvSpPr/>
          <p:nvPr/>
        </p:nvSpPr>
        <p:spPr>
          <a:xfrm>
            <a:off x="523910" y="3099108"/>
            <a:ext cx="4897660" cy="3193084"/>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mn-cs"/>
            </a:endParaRPr>
          </a:p>
        </p:txBody>
      </p:sp>
      <p:sp>
        <p:nvSpPr>
          <p:cNvPr id="61" name="Rectangle 60">
            <a:extLst>
              <a:ext uri="{FF2B5EF4-FFF2-40B4-BE49-F238E27FC236}">
                <a16:creationId xmlns:a16="http://schemas.microsoft.com/office/drawing/2014/main" id="{859F437C-C4CE-4869-9004-FD9ADBAF4F3A}"/>
              </a:ext>
            </a:extLst>
          </p:cNvPr>
          <p:cNvSpPr/>
          <p:nvPr/>
        </p:nvSpPr>
        <p:spPr>
          <a:xfrm>
            <a:off x="523909" y="2521003"/>
            <a:ext cx="3512365" cy="571889"/>
          </a:xfrm>
          <a:prstGeom prst="rect">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ea typeface="+mn-ea"/>
              <a:cs typeface="+mn-cs"/>
            </a:endParaRPr>
          </a:p>
        </p:txBody>
      </p:sp>
      <p:sp>
        <p:nvSpPr>
          <p:cNvPr id="62" name="Rectangle 61">
            <a:extLst>
              <a:ext uri="{FF2B5EF4-FFF2-40B4-BE49-F238E27FC236}">
                <a16:creationId xmlns:a16="http://schemas.microsoft.com/office/drawing/2014/main" id="{E0909BCF-E5C7-4734-A873-7CD2C0779D32}"/>
              </a:ext>
            </a:extLst>
          </p:cNvPr>
          <p:cNvSpPr/>
          <p:nvPr/>
        </p:nvSpPr>
        <p:spPr>
          <a:xfrm>
            <a:off x="723861" y="1556971"/>
            <a:ext cx="11028395" cy="738664"/>
          </a:xfrm>
          <a:prstGeom prst="rect">
            <a:avLst/>
          </a:prstGeom>
          <a:noFill/>
        </p:spPr>
        <p:txBody>
          <a:bodyPr wrap="square" rtlCol="0">
            <a:spAutoFit/>
          </a:bodyPr>
          <a:lstStyle/>
          <a:p>
            <a:r>
              <a:rPr lang="fr-FR" sz="1400" b="1" dirty="0">
                <a:solidFill>
                  <a:srgbClr val="000000"/>
                </a:solidFill>
              </a:rPr>
              <a:t>Natixis Payments a réalisé une enquête de satisfaction en juin (via cabinet Codha) auprès de 1700 clients détenteurs d’un contrat de TPE classique et 73 clients détenteurs de TPE Android. Les résultats révèlent un écart significatif de satisfaction entre les deux types de matériels.</a:t>
            </a:r>
          </a:p>
        </p:txBody>
      </p:sp>
      <p:sp>
        <p:nvSpPr>
          <p:cNvPr id="63" name="Text Placeholder 6">
            <a:extLst>
              <a:ext uri="{FF2B5EF4-FFF2-40B4-BE49-F238E27FC236}">
                <a16:creationId xmlns:a16="http://schemas.microsoft.com/office/drawing/2014/main" id="{96F7680E-AD48-4F6A-81BB-659382D20731}"/>
              </a:ext>
            </a:extLst>
          </p:cNvPr>
          <p:cNvSpPr txBox="1">
            <a:spLocks/>
          </p:cNvSpPr>
          <p:nvPr/>
        </p:nvSpPr>
        <p:spPr>
          <a:xfrm>
            <a:off x="1236204" y="2653923"/>
            <a:ext cx="2092301" cy="326599"/>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1400" b="1" dirty="0">
                <a:solidFill>
                  <a:srgbClr val="FFFFFF"/>
                </a:solidFill>
                <a:latin typeface="+mj-lt"/>
              </a:rPr>
              <a:t>TPE classiques</a:t>
            </a:r>
          </a:p>
        </p:txBody>
      </p:sp>
      <p:sp>
        <p:nvSpPr>
          <p:cNvPr id="64" name="ZoneTexte 63">
            <a:extLst>
              <a:ext uri="{FF2B5EF4-FFF2-40B4-BE49-F238E27FC236}">
                <a16:creationId xmlns:a16="http://schemas.microsoft.com/office/drawing/2014/main" id="{493773C6-0E89-4774-BB7D-9BC5C8CE2E8C}"/>
              </a:ext>
            </a:extLst>
          </p:cNvPr>
          <p:cNvSpPr txBox="1"/>
          <p:nvPr/>
        </p:nvSpPr>
        <p:spPr>
          <a:xfrm>
            <a:off x="7522527" y="2677265"/>
            <a:ext cx="1779436" cy="307777"/>
          </a:xfrm>
          <a:prstGeom prst="rect">
            <a:avLst/>
          </a:prstGeom>
          <a:noFill/>
        </p:spPr>
        <p:txBody>
          <a:bodyPr wrap="square">
            <a:spAutoFit/>
          </a:bodyPr>
          <a:lstStyle/>
          <a:p>
            <a:pPr algn="ctr">
              <a:defRPr/>
            </a:pPr>
            <a:r>
              <a:rPr lang="fr-FR" sz="1400" b="1" dirty="0">
                <a:solidFill>
                  <a:srgbClr val="FFFFFF"/>
                </a:solidFill>
                <a:latin typeface="+mj-lt"/>
              </a:rPr>
              <a:t>TPE Premium</a:t>
            </a:r>
            <a:endParaRPr lang="fr-FR" sz="1400" dirty="0">
              <a:solidFill>
                <a:srgbClr val="FFFFFF"/>
              </a:solidFill>
              <a:latin typeface="+mj-lt"/>
            </a:endParaRPr>
          </a:p>
        </p:txBody>
      </p:sp>
      <p:sp>
        <p:nvSpPr>
          <p:cNvPr id="65" name="Text Placeholder 19">
            <a:extLst>
              <a:ext uri="{FF2B5EF4-FFF2-40B4-BE49-F238E27FC236}">
                <a16:creationId xmlns:a16="http://schemas.microsoft.com/office/drawing/2014/main" id="{433132CE-0B84-423F-B2FA-6540B0CE911F}"/>
              </a:ext>
            </a:extLst>
          </p:cNvPr>
          <p:cNvSpPr>
            <a:spLocks noGrp="1"/>
          </p:cNvSpPr>
          <p:nvPr/>
        </p:nvSpPr>
        <p:spPr>
          <a:xfrm>
            <a:off x="7377293" y="3749318"/>
            <a:ext cx="3082327" cy="276999"/>
          </a:xfrm>
          <a:prstGeom prst="rect">
            <a:avLst/>
          </a:prstGeom>
          <a:noFill/>
        </p:spPr>
        <p:txBody>
          <a:bodyPr wrap="square">
            <a:sp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accent1"/>
                </a:solidFill>
                <a:latin typeface="+mj-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200" dirty="0">
                <a:solidFill>
                  <a:srgbClr val="000000"/>
                </a:solidFill>
                <a:latin typeface="+mn-lt"/>
              </a:rPr>
              <a:t>58% de Net Promoteur Score</a:t>
            </a:r>
          </a:p>
        </p:txBody>
      </p:sp>
      <p:sp>
        <p:nvSpPr>
          <p:cNvPr id="66" name="Text Placeholder 19">
            <a:extLst>
              <a:ext uri="{FF2B5EF4-FFF2-40B4-BE49-F238E27FC236}">
                <a16:creationId xmlns:a16="http://schemas.microsoft.com/office/drawing/2014/main" id="{7289CFA7-8649-497D-BA3B-91B122EA8A8F}"/>
              </a:ext>
            </a:extLst>
          </p:cNvPr>
          <p:cNvSpPr>
            <a:spLocks noGrp="1"/>
          </p:cNvSpPr>
          <p:nvPr/>
        </p:nvSpPr>
        <p:spPr>
          <a:xfrm>
            <a:off x="1277758" y="3451441"/>
            <a:ext cx="3120851" cy="266801"/>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accent1"/>
                </a:solidFill>
                <a:latin typeface="+mj-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200" dirty="0">
                <a:solidFill>
                  <a:srgbClr val="000000"/>
                </a:solidFill>
                <a:latin typeface="+mn-lt"/>
              </a:rPr>
              <a:t>90% de satisfaction globale </a:t>
            </a:r>
            <a:r>
              <a:rPr lang="fr-FR" sz="1050" b="0" dirty="0">
                <a:solidFill>
                  <a:srgbClr val="000000"/>
                </a:solidFill>
                <a:latin typeface="+mn-lt"/>
              </a:rPr>
              <a:t>(+2 pts / 2019)</a:t>
            </a:r>
          </a:p>
        </p:txBody>
      </p:sp>
      <p:pic>
        <p:nvPicPr>
          <p:cNvPr id="67" name="Picture 2" descr="TPE Ingenico Move 5000 WIFI 2LS sans contact IP/RTC | Vtpe">
            <a:extLst>
              <a:ext uri="{FF2B5EF4-FFF2-40B4-BE49-F238E27FC236}">
                <a16:creationId xmlns:a16="http://schemas.microsoft.com/office/drawing/2014/main" id="{82484DBB-1872-445A-B6AC-6897D4AB80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80" r="8939" b="279"/>
          <a:stretch/>
        </p:blipFill>
        <p:spPr bwMode="auto">
          <a:xfrm rot="20198083">
            <a:off x="4537789" y="2568702"/>
            <a:ext cx="382265" cy="461043"/>
          </a:xfrm>
          <a:prstGeom prst="rect">
            <a:avLst/>
          </a:prstGeom>
          <a:noFill/>
          <a:extLst>
            <a:ext uri="{909E8E84-426E-40DD-AFC4-6F175D3DCCD1}">
              <a14:hiddenFill xmlns:a14="http://schemas.microsoft.com/office/drawing/2010/main">
                <a:solidFill>
                  <a:srgbClr val="FFFFFF"/>
                </a:solidFill>
              </a14:hiddenFill>
            </a:ext>
          </a:extLst>
        </p:spPr>
      </p:pic>
      <p:pic>
        <p:nvPicPr>
          <p:cNvPr id="68" name="Image 67">
            <a:extLst>
              <a:ext uri="{FF2B5EF4-FFF2-40B4-BE49-F238E27FC236}">
                <a16:creationId xmlns:a16="http://schemas.microsoft.com/office/drawing/2014/main" id="{074D4093-A150-4B45-9F99-9822AFA69F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4644" y="2582116"/>
            <a:ext cx="716584" cy="415391"/>
          </a:xfrm>
          <a:prstGeom prst="rect">
            <a:avLst/>
          </a:prstGeom>
        </p:spPr>
      </p:pic>
      <p:sp>
        <p:nvSpPr>
          <p:cNvPr id="69" name="ZoneTexte 68">
            <a:extLst>
              <a:ext uri="{FF2B5EF4-FFF2-40B4-BE49-F238E27FC236}">
                <a16:creationId xmlns:a16="http://schemas.microsoft.com/office/drawing/2014/main" id="{B9828060-6CCA-4F3C-AEA9-EDDD39B6B75F}"/>
              </a:ext>
            </a:extLst>
          </p:cNvPr>
          <p:cNvSpPr txBox="1"/>
          <p:nvPr/>
        </p:nvSpPr>
        <p:spPr>
          <a:xfrm>
            <a:off x="762327" y="3272549"/>
            <a:ext cx="480049" cy="523220"/>
          </a:xfrm>
          <a:prstGeom prst="rect">
            <a:avLst/>
          </a:prstGeom>
          <a:noFill/>
        </p:spPr>
        <p:txBody>
          <a:bodyPr wrap="square" rtlCol="0">
            <a:spAutoFit/>
          </a:bodyPr>
          <a:lstStyle/>
          <a:p>
            <a:pPr>
              <a:defRPr/>
            </a:pPr>
            <a:r>
              <a:rPr lang="fr-FR" sz="2800" b="1" dirty="0">
                <a:solidFill>
                  <a:schemeClr val="accent3"/>
                </a:solidFill>
                <a:sym typeface="Wingdings" panose="05000000000000000000" pitchFamily="2" charset="2"/>
              </a:rPr>
              <a:t></a:t>
            </a:r>
            <a:endParaRPr lang="fr-FR" sz="2800" b="1" dirty="0">
              <a:solidFill>
                <a:schemeClr val="accent3"/>
              </a:solidFill>
            </a:endParaRPr>
          </a:p>
        </p:txBody>
      </p:sp>
      <p:sp>
        <p:nvSpPr>
          <p:cNvPr id="70" name="ZoneTexte 69">
            <a:extLst>
              <a:ext uri="{FF2B5EF4-FFF2-40B4-BE49-F238E27FC236}">
                <a16:creationId xmlns:a16="http://schemas.microsoft.com/office/drawing/2014/main" id="{8CB1D356-43E3-4E52-BD21-28E8D23AD4F1}"/>
              </a:ext>
            </a:extLst>
          </p:cNvPr>
          <p:cNvSpPr txBox="1"/>
          <p:nvPr/>
        </p:nvSpPr>
        <p:spPr>
          <a:xfrm>
            <a:off x="762327" y="3634496"/>
            <a:ext cx="480049" cy="523220"/>
          </a:xfrm>
          <a:prstGeom prst="rect">
            <a:avLst/>
          </a:prstGeom>
          <a:noFill/>
        </p:spPr>
        <p:txBody>
          <a:bodyPr wrap="square" rtlCol="0">
            <a:spAutoFit/>
          </a:bodyPr>
          <a:lstStyle/>
          <a:p>
            <a:pPr>
              <a:defRPr/>
            </a:pPr>
            <a:r>
              <a:rPr lang="fr-FR" sz="2800" b="1" dirty="0">
                <a:solidFill>
                  <a:schemeClr val="accent3"/>
                </a:solidFill>
                <a:sym typeface="Wingdings" panose="05000000000000000000" pitchFamily="2" charset="2"/>
              </a:rPr>
              <a:t></a:t>
            </a:r>
            <a:endParaRPr lang="fr-FR" sz="2800" b="1" dirty="0">
              <a:solidFill>
                <a:schemeClr val="accent3"/>
              </a:solidFill>
            </a:endParaRPr>
          </a:p>
        </p:txBody>
      </p:sp>
      <p:sp>
        <p:nvSpPr>
          <p:cNvPr id="71" name="ZoneTexte 70">
            <a:extLst>
              <a:ext uri="{FF2B5EF4-FFF2-40B4-BE49-F238E27FC236}">
                <a16:creationId xmlns:a16="http://schemas.microsoft.com/office/drawing/2014/main" id="{AB35BB3E-9B24-493B-8CDB-B003F2E066F4}"/>
              </a:ext>
            </a:extLst>
          </p:cNvPr>
          <p:cNvSpPr txBox="1"/>
          <p:nvPr/>
        </p:nvSpPr>
        <p:spPr>
          <a:xfrm>
            <a:off x="762327" y="3995550"/>
            <a:ext cx="480049" cy="523220"/>
          </a:xfrm>
          <a:prstGeom prst="rect">
            <a:avLst/>
          </a:prstGeom>
          <a:noFill/>
        </p:spPr>
        <p:txBody>
          <a:bodyPr wrap="square" rtlCol="0">
            <a:spAutoFit/>
          </a:bodyPr>
          <a:lstStyle/>
          <a:p>
            <a:pPr>
              <a:defRPr/>
            </a:pPr>
            <a:r>
              <a:rPr lang="fr-FR" sz="2800" b="1" dirty="0">
                <a:solidFill>
                  <a:schemeClr val="accent3"/>
                </a:solidFill>
                <a:sym typeface="Wingdings" panose="05000000000000000000" pitchFamily="2" charset="2"/>
              </a:rPr>
              <a:t></a:t>
            </a:r>
            <a:endParaRPr lang="fr-FR" sz="2800" b="1" dirty="0">
              <a:solidFill>
                <a:schemeClr val="accent3"/>
              </a:solidFill>
            </a:endParaRPr>
          </a:p>
        </p:txBody>
      </p:sp>
      <p:sp>
        <p:nvSpPr>
          <p:cNvPr id="72" name="ZoneTexte 71">
            <a:extLst>
              <a:ext uri="{FF2B5EF4-FFF2-40B4-BE49-F238E27FC236}">
                <a16:creationId xmlns:a16="http://schemas.microsoft.com/office/drawing/2014/main" id="{9FF65C09-CD08-4E02-B68B-1B5E0D183175}"/>
              </a:ext>
            </a:extLst>
          </p:cNvPr>
          <p:cNvSpPr txBox="1"/>
          <p:nvPr/>
        </p:nvSpPr>
        <p:spPr>
          <a:xfrm>
            <a:off x="1180596" y="3754861"/>
            <a:ext cx="3156234" cy="276999"/>
          </a:xfrm>
          <a:prstGeom prst="rect">
            <a:avLst/>
          </a:prstGeom>
          <a:noFill/>
        </p:spPr>
        <p:txBody>
          <a:bodyPr wrap="square">
            <a:spAutoFit/>
          </a:bodyPr>
          <a:lstStyle/>
          <a:p>
            <a:pPr>
              <a:defRPr/>
            </a:pPr>
            <a:r>
              <a:rPr lang="fr-FR" sz="1200" b="1" dirty="0">
                <a:solidFill>
                  <a:srgbClr val="000000"/>
                </a:solidFill>
              </a:rPr>
              <a:t>13% de Net Promoteur Score </a:t>
            </a:r>
            <a:r>
              <a:rPr lang="fr-FR" sz="1050" dirty="0">
                <a:solidFill>
                  <a:srgbClr val="000000"/>
                </a:solidFill>
              </a:rPr>
              <a:t>(+4 pts)</a:t>
            </a:r>
          </a:p>
        </p:txBody>
      </p:sp>
      <p:sp>
        <p:nvSpPr>
          <p:cNvPr id="73" name="ZoneTexte 72">
            <a:extLst>
              <a:ext uri="{FF2B5EF4-FFF2-40B4-BE49-F238E27FC236}">
                <a16:creationId xmlns:a16="http://schemas.microsoft.com/office/drawing/2014/main" id="{98711888-FA2B-43B5-B104-B6D55BBEA941}"/>
              </a:ext>
            </a:extLst>
          </p:cNvPr>
          <p:cNvSpPr txBox="1"/>
          <p:nvPr/>
        </p:nvSpPr>
        <p:spPr>
          <a:xfrm>
            <a:off x="1180596" y="4084018"/>
            <a:ext cx="3804297" cy="461665"/>
          </a:xfrm>
          <a:prstGeom prst="rect">
            <a:avLst/>
          </a:prstGeom>
          <a:noFill/>
        </p:spPr>
        <p:txBody>
          <a:bodyPr wrap="square">
            <a:spAutoFit/>
          </a:bodyPr>
          <a:lstStyle/>
          <a:p>
            <a:pPr>
              <a:defRPr/>
            </a:pPr>
            <a:r>
              <a:rPr lang="fr-FR" sz="1200" b="1" dirty="0">
                <a:solidFill>
                  <a:srgbClr val="000000"/>
                </a:solidFill>
              </a:rPr>
              <a:t>Une satisfaction homogène selon l’ancienneté des clients</a:t>
            </a:r>
          </a:p>
        </p:txBody>
      </p:sp>
      <p:sp>
        <p:nvSpPr>
          <p:cNvPr id="74" name="ZoneTexte 73">
            <a:extLst>
              <a:ext uri="{FF2B5EF4-FFF2-40B4-BE49-F238E27FC236}">
                <a16:creationId xmlns:a16="http://schemas.microsoft.com/office/drawing/2014/main" id="{11573D9A-ACCA-45EA-AF18-5114A69F47C8}"/>
              </a:ext>
            </a:extLst>
          </p:cNvPr>
          <p:cNvSpPr txBox="1"/>
          <p:nvPr/>
        </p:nvSpPr>
        <p:spPr>
          <a:xfrm>
            <a:off x="762327" y="5233284"/>
            <a:ext cx="480049" cy="523220"/>
          </a:xfrm>
          <a:prstGeom prst="rect">
            <a:avLst/>
          </a:prstGeom>
          <a:noFill/>
        </p:spPr>
        <p:txBody>
          <a:bodyPr wrap="square" rtlCol="0">
            <a:spAutoFit/>
          </a:bodyPr>
          <a:lstStyle/>
          <a:p>
            <a:pPr>
              <a:defRPr/>
            </a:pPr>
            <a:r>
              <a:rPr lang="fr-FR" sz="2800" b="1" dirty="0">
                <a:solidFill>
                  <a:srgbClr val="C00000"/>
                </a:solidFill>
                <a:sym typeface="Wingdings" panose="05000000000000000000" pitchFamily="2" charset="2"/>
              </a:rPr>
              <a:t></a:t>
            </a:r>
            <a:endParaRPr lang="fr-FR" sz="2800" b="1" dirty="0">
              <a:solidFill>
                <a:srgbClr val="C00000"/>
              </a:solidFill>
            </a:endParaRPr>
          </a:p>
        </p:txBody>
      </p:sp>
      <p:sp>
        <p:nvSpPr>
          <p:cNvPr id="75" name="ZoneTexte 74">
            <a:extLst>
              <a:ext uri="{FF2B5EF4-FFF2-40B4-BE49-F238E27FC236}">
                <a16:creationId xmlns:a16="http://schemas.microsoft.com/office/drawing/2014/main" id="{678E0E2F-0A78-423F-B1A1-EABA75A1628A}"/>
              </a:ext>
            </a:extLst>
          </p:cNvPr>
          <p:cNvSpPr txBox="1"/>
          <p:nvPr/>
        </p:nvSpPr>
        <p:spPr>
          <a:xfrm>
            <a:off x="1190023" y="5789471"/>
            <a:ext cx="3156234" cy="276999"/>
          </a:xfrm>
          <a:prstGeom prst="rect">
            <a:avLst/>
          </a:prstGeom>
          <a:noFill/>
        </p:spPr>
        <p:txBody>
          <a:bodyPr wrap="square">
            <a:spAutoFit/>
          </a:bodyPr>
          <a:lstStyle/>
          <a:p>
            <a:pPr marL="0" lvl="1" algn="just">
              <a:defRPr/>
            </a:pPr>
            <a:r>
              <a:rPr lang="fr-FR" sz="1200" b="1" dirty="0">
                <a:solidFill>
                  <a:srgbClr val="000000"/>
                </a:solidFill>
                <a:ea typeface="Lato" panose="020F0502020204030203" pitchFamily="34" charset="0"/>
                <a:cs typeface="Lato" panose="020F0502020204030203" pitchFamily="34" charset="0"/>
              </a:rPr>
              <a:t>Des tarifs jugés trop élevés </a:t>
            </a:r>
          </a:p>
        </p:txBody>
      </p:sp>
      <p:sp>
        <p:nvSpPr>
          <p:cNvPr id="76" name="ZoneTexte 75">
            <a:extLst>
              <a:ext uri="{FF2B5EF4-FFF2-40B4-BE49-F238E27FC236}">
                <a16:creationId xmlns:a16="http://schemas.microsoft.com/office/drawing/2014/main" id="{602144EB-E889-4B0C-B1C6-06BDA0A92697}"/>
              </a:ext>
            </a:extLst>
          </p:cNvPr>
          <p:cNvSpPr txBox="1"/>
          <p:nvPr/>
        </p:nvSpPr>
        <p:spPr>
          <a:xfrm>
            <a:off x="762327" y="4854978"/>
            <a:ext cx="480049" cy="523220"/>
          </a:xfrm>
          <a:prstGeom prst="rect">
            <a:avLst/>
          </a:prstGeom>
          <a:noFill/>
        </p:spPr>
        <p:txBody>
          <a:bodyPr wrap="square" rtlCol="0">
            <a:spAutoFit/>
          </a:bodyPr>
          <a:lstStyle/>
          <a:p>
            <a:pPr>
              <a:defRPr/>
            </a:pPr>
            <a:r>
              <a:rPr lang="fr-FR" sz="2800" b="1" dirty="0">
                <a:solidFill>
                  <a:srgbClr val="C00000"/>
                </a:solidFill>
                <a:sym typeface="Wingdings" panose="05000000000000000000" pitchFamily="2" charset="2"/>
              </a:rPr>
              <a:t></a:t>
            </a:r>
            <a:endParaRPr lang="fr-FR" sz="2800" b="1" dirty="0">
              <a:solidFill>
                <a:srgbClr val="C00000"/>
              </a:solidFill>
            </a:endParaRPr>
          </a:p>
        </p:txBody>
      </p:sp>
      <p:sp>
        <p:nvSpPr>
          <p:cNvPr id="77" name="ZoneTexte 76">
            <a:extLst>
              <a:ext uri="{FF2B5EF4-FFF2-40B4-BE49-F238E27FC236}">
                <a16:creationId xmlns:a16="http://schemas.microsoft.com/office/drawing/2014/main" id="{73BD5ED2-03AF-483D-BFBB-70AFF7DF5B9D}"/>
              </a:ext>
            </a:extLst>
          </p:cNvPr>
          <p:cNvSpPr txBox="1"/>
          <p:nvPr/>
        </p:nvSpPr>
        <p:spPr>
          <a:xfrm>
            <a:off x="1180596" y="4986835"/>
            <a:ext cx="4240974" cy="276999"/>
          </a:xfrm>
          <a:prstGeom prst="rect">
            <a:avLst/>
          </a:prstGeom>
          <a:noFill/>
        </p:spPr>
        <p:txBody>
          <a:bodyPr wrap="square">
            <a:spAutoFit/>
          </a:bodyPr>
          <a:lstStyle/>
          <a:p>
            <a:pPr>
              <a:defRPr/>
            </a:pPr>
            <a:r>
              <a:rPr lang="fr-FR" sz="1200" b="1" dirty="0">
                <a:solidFill>
                  <a:srgbClr val="000000"/>
                </a:solidFill>
              </a:rPr>
              <a:t>Une faible recommandation active </a:t>
            </a:r>
            <a:r>
              <a:rPr lang="fr-FR" sz="1050" dirty="0">
                <a:solidFill>
                  <a:srgbClr val="000000"/>
                </a:solidFill>
              </a:rPr>
              <a:t>(-17%, -2 pts / 2019)</a:t>
            </a:r>
          </a:p>
        </p:txBody>
      </p:sp>
      <p:sp>
        <p:nvSpPr>
          <p:cNvPr id="78" name="ZoneTexte 77">
            <a:extLst>
              <a:ext uri="{FF2B5EF4-FFF2-40B4-BE49-F238E27FC236}">
                <a16:creationId xmlns:a16="http://schemas.microsoft.com/office/drawing/2014/main" id="{8C23B1BA-ECC3-4BC0-B3BA-5FD4752626E7}"/>
              </a:ext>
            </a:extLst>
          </p:cNvPr>
          <p:cNvSpPr txBox="1"/>
          <p:nvPr/>
        </p:nvSpPr>
        <p:spPr>
          <a:xfrm>
            <a:off x="762327" y="5664409"/>
            <a:ext cx="480049" cy="523220"/>
          </a:xfrm>
          <a:prstGeom prst="rect">
            <a:avLst/>
          </a:prstGeom>
          <a:noFill/>
        </p:spPr>
        <p:txBody>
          <a:bodyPr wrap="square" rtlCol="0">
            <a:spAutoFit/>
          </a:bodyPr>
          <a:lstStyle/>
          <a:p>
            <a:pPr>
              <a:defRPr/>
            </a:pPr>
            <a:r>
              <a:rPr lang="fr-FR" sz="2800" b="1" dirty="0">
                <a:solidFill>
                  <a:srgbClr val="C00000"/>
                </a:solidFill>
                <a:sym typeface="Wingdings" panose="05000000000000000000" pitchFamily="2" charset="2"/>
              </a:rPr>
              <a:t></a:t>
            </a:r>
            <a:endParaRPr lang="fr-FR" sz="2800" b="1" dirty="0">
              <a:solidFill>
                <a:srgbClr val="C00000"/>
              </a:solidFill>
            </a:endParaRPr>
          </a:p>
        </p:txBody>
      </p:sp>
      <p:sp>
        <p:nvSpPr>
          <p:cNvPr id="79" name="ZoneTexte 78">
            <a:extLst>
              <a:ext uri="{FF2B5EF4-FFF2-40B4-BE49-F238E27FC236}">
                <a16:creationId xmlns:a16="http://schemas.microsoft.com/office/drawing/2014/main" id="{7A85CCCF-E6D0-4D35-9AE0-6A39C7E627BF}"/>
              </a:ext>
            </a:extLst>
          </p:cNvPr>
          <p:cNvSpPr txBox="1"/>
          <p:nvPr/>
        </p:nvSpPr>
        <p:spPr>
          <a:xfrm>
            <a:off x="762327" y="4446914"/>
            <a:ext cx="480049" cy="523220"/>
          </a:xfrm>
          <a:prstGeom prst="rect">
            <a:avLst/>
          </a:prstGeom>
          <a:noFill/>
        </p:spPr>
        <p:txBody>
          <a:bodyPr wrap="square" rtlCol="0">
            <a:spAutoFit/>
          </a:bodyPr>
          <a:lstStyle/>
          <a:p>
            <a:pPr>
              <a:defRPr/>
            </a:pPr>
            <a:r>
              <a:rPr lang="fr-FR" sz="2800" b="1" dirty="0">
                <a:solidFill>
                  <a:schemeClr val="accent3"/>
                </a:solidFill>
                <a:sym typeface="Wingdings" panose="05000000000000000000" pitchFamily="2" charset="2"/>
              </a:rPr>
              <a:t></a:t>
            </a:r>
            <a:endParaRPr lang="fr-FR" sz="2800" b="1" dirty="0">
              <a:solidFill>
                <a:schemeClr val="accent3"/>
              </a:solidFill>
            </a:endParaRPr>
          </a:p>
        </p:txBody>
      </p:sp>
      <p:sp>
        <p:nvSpPr>
          <p:cNvPr id="80" name="Text Placeholder 19">
            <a:extLst>
              <a:ext uri="{FF2B5EF4-FFF2-40B4-BE49-F238E27FC236}">
                <a16:creationId xmlns:a16="http://schemas.microsoft.com/office/drawing/2014/main" id="{D6E84ED0-8B95-4609-B2B9-548878278163}"/>
              </a:ext>
            </a:extLst>
          </p:cNvPr>
          <p:cNvSpPr>
            <a:spLocks noGrp="1"/>
          </p:cNvSpPr>
          <p:nvPr/>
        </p:nvSpPr>
        <p:spPr>
          <a:xfrm>
            <a:off x="1277758" y="4638748"/>
            <a:ext cx="3430969" cy="23556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accent1"/>
                </a:solidFill>
                <a:latin typeface="+mj-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200" dirty="0">
                <a:solidFill>
                  <a:srgbClr val="000000"/>
                </a:solidFill>
                <a:latin typeface="+mn-lt"/>
              </a:rPr>
              <a:t>93% de satisfaction de l’ATT </a:t>
            </a:r>
            <a:r>
              <a:rPr lang="fr-FR" sz="1050" b="0" dirty="0">
                <a:solidFill>
                  <a:srgbClr val="000000"/>
                </a:solidFill>
                <a:latin typeface="+mn-lt"/>
              </a:rPr>
              <a:t>(+5 pts / 2019)</a:t>
            </a:r>
          </a:p>
        </p:txBody>
      </p:sp>
      <p:sp>
        <p:nvSpPr>
          <p:cNvPr id="81" name="ZoneTexte 80">
            <a:extLst>
              <a:ext uri="{FF2B5EF4-FFF2-40B4-BE49-F238E27FC236}">
                <a16:creationId xmlns:a16="http://schemas.microsoft.com/office/drawing/2014/main" id="{0094AE89-D84A-4A2F-BA15-11D6CC11E0E2}"/>
              </a:ext>
            </a:extLst>
          </p:cNvPr>
          <p:cNvSpPr txBox="1"/>
          <p:nvPr/>
        </p:nvSpPr>
        <p:spPr>
          <a:xfrm>
            <a:off x="1196675" y="5365514"/>
            <a:ext cx="4240974" cy="276999"/>
          </a:xfrm>
          <a:prstGeom prst="rect">
            <a:avLst/>
          </a:prstGeom>
          <a:noFill/>
        </p:spPr>
        <p:txBody>
          <a:bodyPr wrap="square">
            <a:spAutoFit/>
          </a:bodyPr>
          <a:lstStyle/>
          <a:p>
            <a:pPr>
              <a:defRPr/>
            </a:pPr>
            <a:r>
              <a:rPr lang="fr-FR" sz="1200" b="1" dirty="0">
                <a:solidFill>
                  <a:srgbClr val="000000"/>
                </a:solidFill>
              </a:rPr>
              <a:t>65% des insatisfactions concernent le fonctionnement du TPE</a:t>
            </a:r>
            <a:endParaRPr lang="fr-FR" sz="1050" dirty="0">
              <a:solidFill>
                <a:srgbClr val="000000"/>
              </a:solidFill>
            </a:endParaRPr>
          </a:p>
        </p:txBody>
      </p:sp>
      <p:sp>
        <p:nvSpPr>
          <p:cNvPr id="82" name="ZoneTexte 81">
            <a:extLst>
              <a:ext uri="{FF2B5EF4-FFF2-40B4-BE49-F238E27FC236}">
                <a16:creationId xmlns:a16="http://schemas.microsoft.com/office/drawing/2014/main" id="{79262EC4-0235-48C7-8181-BA9B7A5323A5}"/>
              </a:ext>
            </a:extLst>
          </p:cNvPr>
          <p:cNvSpPr txBox="1"/>
          <p:nvPr/>
        </p:nvSpPr>
        <p:spPr>
          <a:xfrm>
            <a:off x="6920700" y="3258089"/>
            <a:ext cx="480049" cy="523220"/>
          </a:xfrm>
          <a:prstGeom prst="rect">
            <a:avLst/>
          </a:prstGeom>
          <a:noFill/>
        </p:spPr>
        <p:txBody>
          <a:bodyPr wrap="square" rtlCol="0">
            <a:spAutoFit/>
          </a:bodyPr>
          <a:lstStyle/>
          <a:p>
            <a:pPr>
              <a:defRPr/>
            </a:pPr>
            <a:r>
              <a:rPr lang="fr-FR" sz="2800" b="1" dirty="0">
                <a:solidFill>
                  <a:schemeClr val="accent3"/>
                </a:solidFill>
                <a:sym typeface="Wingdings" panose="05000000000000000000" pitchFamily="2" charset="2"/>
              </a:rPr>
              <a:t></a:t>
            </a:r>
            <a:endParaRPr lang="fr-FR" sz="2800" b="1" dirty="0">
              <a:solidFill>
                <a:schemeClr val="accent3"/>
              </a:solidFill>
            </a:endParaRPr>
          </a:p>
        </p:txBody>
      </p:sp>
      <p:sp>
        <p:nvSpPr>
          <p:cNvPr id="83" name="ZoneTexte 82">
            <a:extLst>
              <a:ext uri="{FF2B5EF4-FFF2-40B4-BE49-F238E27FC236}">
                <a16:creationId xmlns:a16="http://schemas.microsoft.com/office/drawing/2014/main" id="{2DC7DE8C-1F08-408D-8702-EAAFF895D3DB}"/>
              </a:ext>
            </a:extLst>
          </p:cNvPr>
          <p:cNvSpPr txBox="1"/>
          <p:nvPr/>
        </p:nvSpPr>
        <p:spPr>
          <a:xfrm>
            <a:off x="6924184" y="3619199"/>
            <a:ext cx="480049" cy="523220"/>
          </a:xfrm>
          <a:prstGeom prst="rect">
            <a:avLst/>
          </a:prstGeom>
          <a:noFill/>
        </p:spPr>
        <p:txBody>
          <a:bodyPr wrap="square" rtlCol="0">
            <a:spAutoFit/>
          </a:bodyPr>
          <a:lstStyle/>
          <a:p>
            <a:pPr>
              <a:defRPr/>
            </a:pPr>
            <a:r>
              <a:rPr lang="fr-FR" sz="2800" b="1" dirty="0">
                <a:solidFill>
                  <a:schemeClr val="accent3"/>
                </a:solidFill>
                <a:sym typeface="Wingdings" panose="05000000000000000000" pitchFamily="2" charset="2"/>
              </a:rPr>
              <a:t></a:t>
            </a:r>
            <a:endParaRPr lang="fr-FR" sz="2800" b="1" dirty="0">
              <a:solidFill>
                <a:schemeClr val="accent3"/>
              </a:solidFill>
            </a:endParaRPr>
          </a:p>
        </p:txBody>
      </p:sp>
      <p:sp>
        <p:nvSpPr>
          <p:cNvPr id="84" name="ZoneTexte 83">
            <a:extLst>
              <a:ext uri="{FF2B5EF4-FFF2-40B4-BE49-F238E27FC236}">
                <a16:creationId xmlns:a16="http://schemas.microsoft.com/office/drawing/2014/main" id="{932902AD-FB92-4303-83B2-D8B7586B6277}"/>
              </a:ext>
            </a:extLst>
          </p:cNvPr>
          <p:cNvSpPr txBox="1"/>
          <p:nvPr/>
        </p:nvSpPr>
        <p:spPr>
          <a:xfrm>
            <a:off x="6930615" y="4003338"/>
            <a:ext cx="480049" cy="523220"/>
          </a:xfrm>
          <a:prstGeom prst="rect">
            <a:avLst/>
          </a:prstGeom>
          <a:noFill/>
        </p:spPr>
        <p:txBody>
          <a:bodyPr wrap="square" rtlCol="0">
            <a:spAutoFit/>
          </a:bodyPr>
          <a:lstStyle/>
          <a:p>
            <a:pPr>
              <a:defRPr/>
            </a:pPr>
            <a:r>
              <a:rPr lang="fr-FR" sz="2800" b="1" dirty="0">
                <a:solidFill>
                  <a:schemeClr val="accent3"/>
                </a:solidFill>
                <a:sym typeface="Wingdings" panose="05000000000000000000" pitchFamily="2" charset="2"/>
              </a:rPr>
              <a:t></a:t>
            </a:r>
            <a:endParaRPr lang="fr-FR" sz="2800" b="1" dirty="0">
              <a:solidFill>
                <a:schemeClr val="accent3"/>
              </a:solidFill>
            </a:endParaRPr>
          </a:p>
        </p:txBody>
      </p:sp>
      <p:sp>
        <p:nvSpPr>
          <p:cNvPr id="85" name="ZoneTexte 84">
            <a:extLst>
              <a:ext uri="{FF2B5EF4-FFF2-40B4-BE49-F238E27FC236}">
                <a16:creationId xmlns:a16="http://schemas.microsoft.com/office/drawing/2014/main" id="{34D9A860-D82A-4BA1-9A3B-3D07F3BD8369}"/>
              </a:ext>
            </a:extLst>
          </p:cNvPr>
          <p:cNvSpPr txBox="1"/>
          <p:nvPr/>
        </p:nvSpPr>
        <p:spPr>
          <a:xfrm>
            <a:off x="7377293" y="3411287"/>
            <a:ext cx="2069904" cy="276999"/>
          </a:xfrm>
          <a:prstGeom prst="rect">
            <a:avLst/>
          </a:prstGeom>
          <a:noFill/>
        </p:spPr>
        <p:txBody>
          <a:bodyPr wrap="square">
            <a:spAutoFit/>
          </a:bodyPr>
          <a:lstStyle/>
          <a:p>
            <a:pPr>
              <a:defRPr/>
            </a:pPr>
            <a:r>
              <a:rPr lang="fr-FR" sz="1200" b="1" dirty="0">
                <a:solidFill>
                  <a:srgbClr val="000000"/>
                </a:solidFill>
              </a:rPr>
              <a:t>92% satisfaction globale</a:t>
            </a:r>
          </a:p>
        </p:txBody>
      </p:sp>
      <p:sp>
        <p:nvSpPr>
          <p:cNvPr id="86" name="Text Placeholder 19">
            <a:extLst>
              <a:ext uri="{FF2B5EF4-FFF2-40B4-BE49-F238E27FC236}">
                <a16:creationId xmlns:a16="http://schemas.microsoft.com/office/drawing/2014/main" id="{F8CE6821-AF76-4A55-BDE5-8B60F35A5A5B}"/>
              </a:ext>
            </a:extLst>
          </p:cNvPr>
          <p:cNvSpPr>
            <a:spLocks noGrp="1"/>
          </p:cNvSpPr>
          <p:nvPr/>
        </p:nvSpPr>
        <p:spPr>
          <a:xfrm>
            <a:off x="7373898" y="4142419"/>
            <a:ext cx="3082327" cy="276999"/>
          </a:xfrm>
          <a:prstGeom prst="rect">
            <a:avLst/>
          </a:prstGeom>
          <a:noFill/>
        </p:spPr>
        <p:txBody>
          <a:bodyPr wrap="square">
            <a:sp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accent1"/>
                </a:solidFill>
                <a:latin typeface="+mj-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200" dirty="0">
                <a:solidFill>
                  <a:srgbClr val="000000"/>
                </a:solidFill>
                <a:latin typeface="+mn-lt"/>
              </a:rPr>
              <a:t>Une forte recommandation active </a:t>
            </a:r>
            <a:r>
              <a:rPr lang="fr-FR" sz="1200" b="0" dirty="0">
                <a:solidFill>
                  <a:srgbClr val="000000"/>
                </a:solidFill>
                <a:latin typeface="+mn-lt"/>
              </a:rPr>
              <a:t>(48%)</a:t>
            </a:r>
          </a:p>
        </p:txBody>
      </p:sp>
      <p:sp>
        <p:nvSpPr>
          <p:cNvPr id="87" name="ZoneTexte 86">
            <a:extLst>
              <a:ext uri="{FF2B5EF4-FFF2-40B4-BE49-F238E27FC236}">
                <a16:creationId xmlns:a16="http://schemas.microsoft.com/office/drawing/2014/main" id="{D1156115-55C1-4518-927C-F738872F2EC7}"/>
              </a:ext>
            </a:extLst>
          </p:cNvPr>
          <p:cNvSpPr txBox="1"/>
          <p:nvPr/>
        </p:nvSpPr>
        <p:spPr>
          <a:xfrm>
            <a:off x="6939550" y="4492239"/>
            <a:ext cx="480049" cy="523220"/>
          </a:xfrm>
          <a:prstGeom prst="rect">
            <a:avLst/>
          </a:prstGeom>
          <a:noFill/>
        </p:spPr>
        <p:txBody>
          <a:bodyPr wrap="square" rtlCol="0">
            <a:spAutoFit/>
          </a:bodyPr>
          <a:lstStyle/>
          <a:p>
            <a:pPr>
              <a:defRPr/>
            </a:pPr>
            <a:r>
              <a:rPr lang="fr-FR" sz="2800" b="1" dirty="0">
                <a:solidFill>
                  <a:srgbClr val="C00000"/>
                </a:solidFill>
                <a:sym typeface="Wingdings" panose="05000000000000000000" pitchFamily="2" charset="2"/>
              </a:rPr>
              <a:t></a:t>
            </a:r>
            <a:endParaRPr lang="fr-FR" sz="2800" b="1" dirty="0">
              <a:solidFill>
                <a:srgbClr val="C00000"/>
              </a:solidFill>
            </a:endParaRPr>
          </a:p>
        </p:txBody>
      </p:sp>
      <p:sp>
        <p:nvSpPr>
          <p:cNvPr id="88" name="ZoneTexte 87">
            <a:extLst>
              <a:ext uri="{FF2B5EF4-FFF2-40B4-BE49-F238E27FC236}">
                <a16:creationId xmlns:a16="http://schemas.microsoft.com/office/drawing/2014/main" id="{3FC15474-EEED-4ADA-B5E5-D15DFF96B24C}"/>
              </a:ext>
            </a:extLst>
          </p:cNvPr>
          <p:cNvSpPr txBox="1"/>
          <p:nvPr/>
        </p:nvSpPr>
        <p:spPr>
          <a:xfrm>
            <a:off x="7373898" y="4549053"/>
            <a:ext cx="4065858" cy="461665"/>
          </a:xfrm>
          <a:prstGeom prst="rect">
            <a:avLst/>
          </a:prstGeom>
          <a:noFill/>
        </p:spPr>
        <p:txBody>
          <a:bodyPr wrap="square">
            <a:spAutoFit/>
          </a:bodyPr>
          <a:lstStyle/>
          <a:p>
            <a:pPr>
              <a:defRPr/>
            </a:pPr>
            <a:r>
              <a:rPr lang="fr-FR" sz="1200" b="1" dirty="0">
                <a:solidFill>
                  <a:srgbClr val="000000"/>
                </a:solidFill>
              </a:rPr>
              <a:t>50% des insatisfactions concernent le manque d’informations sur le fonctionnement</a:t>
            </a:r>
            <a:endParaRPr lang="fr-FR" sz="1050" dirty="0">
              <a:solidFill>
                <a:srgbClr val="000000"/>
              </a:solidFill>
            </a:endParaRPr>
          </a:p>
        </p:txBody>
      </p:sp>
    </p:spTree>
    <p:extLst>
      <p:ext uri="{BB962C8B-B14F-4D97-AF65-F5344CB8AC3E}">
        <p14:creationId xmlns:p14="http://schemas.microsoft.com/office/powerpoint/2010/main" val="2970241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Enjeux</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1. </a:t>
            </a:r>
            <a:r>
              <a:rPr lang="fr-FR" dirty="0"/>
              <a:t>Introduction</a:t>
            </a:r>
            <a:endParaRPr lang="fr-FR" dirty="0"/>
          </a:p>
        </p:txBody>
      </p:sp>
      <p:sp>
        <p:nvSpPr>
          <p:cNvPr id="35" name="Rectangle 34">
            <a:extLst>
              <a:ext uri="{FF2B5EF4-FFF2-40B4-BE49-F238E27FC236}">
                <a16:creationId xmlns:a16="http://schemas.microsoft.com/office/drawing/2014/main" id="{8025F5F2-5875-42BE-821F-100A46C48945}"/>
              </a:ext>
            </a:extLst>
          </p:cNvPr>
          <p:cNvSpPr/>
          <p:nvPr/>
        </p:nvSpPr>
        <p:spPr>
          <a:xfrm>
            <a:off x="1061013" y="2914777"/>
            <a:ext cx="4683537" cy="2897881"/>
          </a:xfrm>
          <a:prstGeom prst="rect">
            <a:avLst/>
          </a:prstGeom>
          <a:solidFill>
            <a:schemeClr val="bg1"/>
          </a:solidFill>
          <a:ln>
            <a:noFill/>
          </a:ln>
          <a:effectLst>
            <a:glow rad="139700">
              <a:schemeClr val="accent1">
                <a:lumMod val="20000"/>
                <a:lumOff val="80000"/>
                <a:alpha val="40000"/>
              </a:scheme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Roboto Light"/>
                <a:ea typeface="+mn-ea"/>
                <a:cs typeface="+mn-cs"/>
              </a:rPr>
              <a:t> v</a:t>
            </a:r>
          </a:p>
        </p:txBody>
      </p:sp>
      <p:sp>
        <p:nvSpPr>
          <p:cNvPr id="36" name="Rectangle 35">
            <a:extLst>
              <a:ext uri="{FF2B5EF4-FFF2-40B4-BE49-F238E27FC236}">
                <a16:creationId xmlns:a16="http://schemas.microsoft.com/office/drawing/2014/main" id="{0F3562C9-4494-4497-BF46-76BEF5893DC3}"/>
              </a:ext>
            </a:extLst>
          </p:cNvPr>
          <p:cNvSpPr/>
          <p:nvPr/>
        </p:nvSpPr>
        <p:spPr>
          <a:xfrm>
            <a:off x="1057600" y="2759883"/>
            <a:ext cx="1573996" cy="369332"/>
          </a:xfrm>
          <a:prstGeom prst="rect">
            <a:avLst/>
          </a:prstGeom>
          <a:solidFill>
            <a:schemeClr val="bg1"/>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b="1" dirty="0">
                <a:solidFill>
                  <a:schemeClr val="accent5">
                    <a:lumMod val="75000"/>
                  </a:schemeClr>
                </a:solidFill>
                <a:latin typeface="+mj-lt"/>
                <a:ea typeface="Roboto" panose="02000000000000000000" pitchFamily="2" charset="0"/>
                <a:cs typeface="Roboto" panose="02000000000000000000" pitchFamily="2" charset="0"/>
              </a:rPr>
              <a:t>Conquête</a:t>
            </a:r>
            <a:endParaRPr kumimoji="0" lang="fr-FR" b="1" i="0" u="none" strike="noStrike" kern="1200" cap="none" spc="0" normalizeH="0" baseline="0" noProof="0" dirty="0">
              <a:ln>
                <a:noFill/>
              </a:ln>
              <a:solidFill>
                <a:schemeClr val="accent5">
                  <a:lumMod val="75000"/>
                </a:schemeClr>
              </a:solidFill>
              <a:effectLst/>
              <a:uLnTx/>
              <a:uFillTx/>
              <a:latin typeface="+mj-lt"/>
              <a:ea typeface="Roboto" panose="02000000000000000000" pitchFamily="2" charset="0"/>
              <a:cs typeface="Roboto" panose="02000000000000000000" pitchFamily="2" charset="0"/>
            </a:endParaRPr>
          </a:p>
        </p:txBody>
      </p:sp>
      <p:sp>
        <p:nvSpPr>
          <p:cNvPr id="37" name="Rectangle 36">
            <a:extLst>
              <a:ext uri="{FF2B5EF4-FFF2-40B4-BE49-F238E27FC236}">
                <a16:creationId xmlns:a16="http://schemas.microsoft.com/office/drawing/2014/main" id="{CB9AD4FE-C4A5-4D66-A472-17C80BB51C33}"/>
              </a:ext>
            </a:extLst>
          </p:cNvPr>
          <p:cNvSpPr/>
          <p:nvPr/>
        </p:nvSpPr>
        <p:spPr>
          <a:xfrm>
            <a:off x="6449995" y="2914777"/>
            <a:ext cx="4683537" cy="2897881"/>
          </a:xfrm>
          <a:prstGeom prst="rect">
            <a:avLst/>
          </a:prstGeom>
          <a:solidFill>
            <a:schemeClr val="bg1"/>
          </a:solidFill>
          <a:ln>
            <a:noFill/>
          </a:ln>
          <a:effectLst>
            <a:glow rad="139700">
              <a:schemeClr val="accent1">
                <a:lumMod val="20000"/>
                <a:lumOff val="80000"/>
                <a:alpha val="40000"/>
              </a:schemeClr>
            </a:glow>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Roboto Light"/>
                <a:ea typeface="+mn-ea"/>
                <a:cs typeface="+mn-cs"/>
              </a:rPr>
              <a:t> v</a:t>
            </a:r>
          </a:p>
        </p:txBody>
      </p:sp>
      <p:sp>
        <p:nvSpPr>
          <p:cNvPr id="38" name="Rectangle 37">
            <a:extLst>
              <a:ext uri="{FF2B5EF4-FFF2-40B4-BE49-F238E27FC236}">
                <a16:creationId xmlns:a16="http://schemas.microsoft.com/office/drawing/2014/main" id="{768562EF-FF40-4756-8FAD-01EAA111F210}"/>
              </a:ext>
            </a:extLst>
          </p:cNvPr>
          <p:cNvSpPr/>
          <p:nvPr/>
        </p:nvSpPr>
        <p:spPr>
          <a:xfrm>
            <a:off x="6446582" y="2759883"/>
            <a:ext cx="4218047" cy="338554"/>
          </a:xfrm>
          <a:prstGeom prst="rect">
            <a:avLst/>
          </a:prstGeom>
          <a:solidFill>
            <a:schemeClr val="bg1"/>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accent5">
                    <a:lumMod val="75000"/>
                  </a:schemeClr>
                </a:solidFill>
                <a:effectLst/>
                <a:uLnTx/>
                <a:uFillTx/>
                <a:latin typeface="+mj-lt"/>
                <a:ea typeface="Roboto" panose="02000000000000000000" pitchFamily="2" charset="0"/>
                <a:cs typeface="Roboto" panose="02000000000000000000" pitchFamily="2" charset="0"/>
              </a:rPr>
              <a:t>Adresser les clients dilizi les plus actifs</a:t>
            </a:r>
          </a:p>
        </p:txBody>
      </p:sp>
      <p:sp>
        <p:nvSpPr>
          <p:cNvPr id="39" name="ZoneTexte 38">
            <a:extLst>
              <a:ext uri="{FF2B5EF4-FFF2-40B4-BE49-F238E27FC236}">
                <a16:creationId xmlns:a16="http://schemas.microsoft.com/office/drawing/2014/main" id="{48C8D58B-6FE1-41F8-9DFD-5FB642FC501F}"/>
              </a:ext>
            </a:extLst>
          </p:cNvPr>
          <p:cNvSpPr txBox="1"/>
          <p:nvPr/>
        </p:nvSpPr>
        <p:spPr>
          <a:xfrm>
            <a:off x="6565670" y="3238620"/>
            <a:ext cx="4417554" cy="1077218"/>
          </a:xfrm>
          <a:prstGeom prst="rect">
            <a:avLst/>
          </a:prstGeom>
          <a:noFill/>
        </p:spPr>
        <p:txBody>
          <a:bodyPr wrap="square">
            <a:spAutoFit/>
          </a:bodyPr>
          <a:lstStyle/>
          <a:p>
            <a:pPr algn="just"/>
            <a:r>
              <a:rPr lang="fr-FR" sz="1600" dirty="0"/>
              <a:t>Une petite partie des clients de dilizi (10% des actifs) qui réalisent beaucoup de transactions et/ou qui ont besoin d'encaisser en mobilité, serait appétente à cette nouvelle offre.</a:t>
            </a:r>
          </a:p>
        </p:txBody>
      </p:sp>
      <p:sp>
        <p:nvSpPr>
          <p:cNvPr id="40" name="ZoneTexte 39">
            <a:extLst>
              <a:ext uri="{FF2B5EF4-FFF2-40B4-BE49-F238E27FC236}">
                <a16:creationId xmlns:a16="http://schemas.microsoft.com/office/drawing/2014/main" id="{5E55CD7F-CDC2-4A8C-952F-4BFFDF1D9431}"/>
              </a:ext>
            </a:extLst>
          </p:cNvPr>
          <p:cNvSpPr txBox="1"/>
          <p:nvPr/>
        </p:nvSpPr>
        <p:spPr>
          <a:xfrm>
            <a:off x="1161994" y="3238620"/>
            <a:ext cx="4425518" cy="1569660"/>
          </a:xfrm>
          <a:prstGeom prst="rect">
            <a:avLst/>
          </a:prstGeom>
          <a:noFill/>
        </p:spPr>
        <p:txBody>
          <a:bodyPr wrap="square">
            <a:spAutoFit/>
          </a:bodyPr>
          <a:lstStyle/>
          <a:p>
            <a:pPr algn="just"/>
            <a:r>
              <a:rPr lang="fr-FR" sz="1600" dirty="0"/>
              <a:t>Gagner des parts de marché notamment car aucune banque de la place ne propose aujourd'hui ce produit innovant, bien que le TPE Android va probablement devenir le standard du marché (arrivée d’Ingenico / Verifone d’ici 2022)</a:t>
            </a:r>
          </a:p>
        </p:txBody>
      </p:sp>
      <p:sp>
        <p:nvSpPr>
          <p:cNvPr id="41" name="ZoneTexte 40">
            <a:extLst>
              <a:ext uri="{FF2B5EF4-FFF2-40B4-BE49-F238E27FC236}">
                <a16:creationId xmlns:a16="http://schemas.microsoft.com/office/drawing/2014/main" id="{1878A48F-9945-4ED8-9205-72BC5CCA0545}"/>
              </a:ext>
            </a:extLst>
          </p:cNvPr>
          <p:cNvSpPr txBox="1"/>
          <p:nvPr/>
        </p:nvSpPr>
        <p:spPr>
          <a:xfrm>
            <a:off x="998510" y="1688996"/>
            <a:ext cx="1133633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0000"/>
                </a:solidFill>
                <a:effectLst/>
                <a:uLnTx/>
                <a:uFillTx/>
                <a:ea typeface="+mn-ea"/>
                <a:cs typeface="+mn-cs"/>
              </a:rPr>
              <a:t>La mise en marché du TPE Premium Mini permet au réseau de répondre à 2 objectifs</a:t>
            </a:r>
            <a:endParaRPr kumimoji="0" lang="fr-FR" sz="1100" b="1" i="0" u="none" strike="noStrike" kern="1200" cap="none" spc="0" normalizeH="0" baseline="0" noProof="0" dirty="0">
              <a:ln>
                <a:noFill/>
              </a:ln>
              <a:solidFill>
                <a:srgbClr val="000000"/>
              </a:solidFill>
              <a:effectLst/>
              <a:uLnTx/>
              <a:uFillTx/>
              <a:ea typeface="+mn-ea"/>
              <a:cs typeface="+mn-cs"/>
            </a:endParaRPr>
          </a:p>
        </p:txBody>
      </p:sp>
      <p:pic>
        <p:nvPicPr>
          <p:cNvPr id="42" name="Picture 6" descr="Medal award military flat icon Royalty Free Vector Image">
            <a:extLst>
              <a:ext uri="{FF2B5EF4-FFF2-40B4-BE49-F238E27FC236}">
                <a16:creationId xmlns:a16="http://schemas.microsoft.com/office/drawing/2014/main" id="{3135E5CD-9502-418A-86C2-A4FF1ED83EB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564" t="4164" r="19440" b="13134"/>
          <a:stretch/>
        </p:blipFill>
        <p:spPr bwMode="auto">
          <a:xfrm>
            <a:off x="2631596" y="2634030"/>
            <a:ext cx="409673" cy="59020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8" descr="Client satisfaction icon flat design Royalty Free Vector">
            <a:extLst>
              <a:ext uri="{FF2B5EF4-FFF2-40B4-BE49-F238E27FC236}">
                <a16:creationId xmlns:a16="http://schemas.microsoft.com/office/drawing/2014/main" id="{12EAA7E9-F8B5-456C-B5E1-A431D7F747B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7424"/>
          <a:stretch/>
        </p:blipFill>
        <p:spPr bwMode="auto">
          <a:xfrm>
            <a:off x="10463711" y="2578634"/>
            <a:ext cx="1039026" cy="426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979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02</a:t>
            </a:r>
            <a:endParaRPr lang="fr-FR" dirty="0"/>
          </a:p>
        </p:txBody>
      </p:sp>
      <p:sp>
        <p:nvSpPr>
          <p:cNvPr id="3" name="Espace réservé du texte 2"/>
          <p:cNvSpPr>
            <a:spLocks noGrp="1"/>
          </p:cNvSpPr>
          <p:nvPr>
            <p:ph type="body" sz="quarter" idx="14"/>
          </p:nvPr>
        </p:nvSpPr>
        <p:spPr>
          <a:xfrm>
            <a:off x="4908312" y="2008204"/>
            <a:ext cx="6930189" cy="3613491"/>
          </a:xfrm>
        </p:spPr>
        <p:txBody>
          <a:bodyPr>
            <a:normAutofit/>
          </a:bodyPr>
          <a:lstStyle/>
          <a:p>
            <a:r>
              <a:rPr lang="fr-FR" dirty="0"/>
              <a:t>Introduction</a:t>
            </a:r>
          </a:p>
          <a:p>
            <a:endParaRPr lang="fr-FR" dirty="0"/>
          </a:p>
          <a:p>
            <a:r>
              <a:rPr lang="fr-FR" b="1" dirty="0">
                <a:latin typeface="Arial" panose="020B0604020202020204" pitchFamily="34" charset="0"/>
                <a:cs typeface="Arial" panose="020B0604020202020204" pitchFamily="34" charset="0"/>
              </a:rPr>
              <a:t>Le TPE Premium GPRS Mini</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Les supports</a:t>
            </a:r>
          </a:p>
          <a:p>
            <a:endParaRPr lang="fr-FR" b="1" dirty="0">
              <a:latin typeface="Arial" panose="020B0604020202020204" pitchFamily="34" charset="0"/>
              <a:cs typeface="Arial" panose="020B0604020202020204" pitchFamily="34" charset="0"/>
            </a:endParaRPr>
          </a:p>
          <a:p>
            <a:r>
              <a:rPr lang="fr-FR" dirty="0"/>
              <a:t>Le </a:t>
            </a:r>
            <a:r>
              <a:rPr lang="fr-FR" dirty="0" err="1"/>
              <a:t>process</a:t>
            </a:r>
            <a:endParaRPr lang="fr-FR" dirty="0"/>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476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Le TPE premium GPRS Mini : points forts</a:t>
            </a:r>
            <a:endParaRPr lang="fr-FR" dirty="0"/>
          </a:p>
        </p:txBody>
      </p:sp>
      <p:sp>
        <p:nvSpPr>
          <p:cNvPr id="12" name="Espace réservé du texte 11"/>
          <p:cNvSpPr>
            <a:spLocks noGrp="1"/>
          </p:cNvSpPr>
          <p:nvPr>
            <p:ph type="body" sz="quarter" idx="14"/>
          </p:nvPr>
        </p:nvSpPr>
        <p:spPr/>
        <p:txBody>
          <a:bodyPr/>
          <a:lstStyle/>
          <a:p>
            <a:r>
              <a:rPr lang="fr-FR" dirty="0" smtClean="0">
                <a:solidFill>
                  <a:srgbClr val="FF0000"/>
                </a:solidFill>
              </a:rPr>
              <a:t>2. </a:t>
            </a:r>
            <a:r>
              <a:rPr lang="fr-FR" dirty="0" smtClean="0"/>
              <a:t>Le TPE Premium GPRS </a:t>
            </a:r>
            <a:r>
              <a:rPr lang="fr-FR" dirty="0"/>
              <a:t>M</a:t>
            </a:r>
            <a:r>
              <a:rPr lang="fr-FR" dirty="0" smtClean="0"/>
              <a:t>ini</a:t>
            </a:r>
            <a:endParaRPr lang="fr-FR" dirty="0"/>
          </a:p>
        </p:txBody>
      </p:sp>
      <p:pic>
        <p:nvPicPr>
          <p:cNvPr id="18" name="Picture 2" descr="Intense gamme de soins thermales La Léchère les bains">
            <a:extLst>
              <a:ext uri="{FF2B5EF4-FFF2-40B4-BE49-F238E27FC236}">
                <a16:creationId xmlns:a16="http://schemas.microsoft.com/office/drawing/2014/main" id="{A74273E8-F15B-4E69-B477-754B685CF2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87" y="2208223"/>
            <a:ext cx="3371264" cy="3220953"/>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4C4830A7-DB18-47E9-9963-35199E3728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70" b="95362" l="2852" r="98289">
                        <a14:foregroundMark x1="49019" y1="6477" x2="50846" y2="6714"/>
                        <a14:foregroundMark x1="11407" y1="1594" x2="48883" y2="6459"/>
                        <a14:foregroundMark x1="55354" y1="7872" x2="98859" y2="74203"/>
                        <a14:foregroundMark x1="98859" y1="74203" x2="98859" y2="74203"/>
                        <a14:foregroundMark x1="91445" y1="82319" x2="64829" y2="81159"/>
                        <a14:foregroundMark x1="64829" y1="81159" x2="48479" y2="76812"/>
                        <a14:foregroundMark x1="48479" y1="76812" x2="35551" y2="67391"/>
                        <a14:foregroundMark x1="35551" y1="67391" x2="21863" y2="26232"/>
                        <a14:foregroundMark x1="21863" y1="26232" x2="15399" y2="16232"/>
                        <a14:foregroundMark x1="15399" y1="16232" x2="26046" y2="6377"/>
                        <a14:foregroundMark x1="26046" y1="6377" x2="32890" y2="7101"/>
                        <a14:foregroundMark x1="48669" y1="5362" x2="16160" y2="2464"/>
                        <a14:foregroundMark x1="16160" y1="2464" x2="15779" y2="56522"/>
                        <a14:foregroundMark x1="15779" y1="56522" x2="34791" y2="78696"/>
                        <a14:foregroundMark x1="34791" y1="78696" x2="54563" y2="90145"/>
                        <a14:foregroundMark x1="54563" y1="90145" x2="62167" y2="91304"/>
                        <a14:foregroundMark x1="60456" y1="91304" x2="43156" y2="77101"/>
                        <a14:foregroundMark x1="43156" y1="77101" x2="34411" y2="47101"/>
                        <a14:foregroundMark x1="34411" y1="47101" x2="19582" y2="41594"/>
                        <a14:foregroundMark x1="19582" y1="41594" x2="33840" y2="67536"/>
                        <a14:foregroundMark x1="33840" y1="67536" x2="26806" y2="41304"/>
                        <a14:foregroundMark x1="26806" y1="41304" x2="26806" y2="68841"/>
                        <a14:foregroundMark x1="26806" y1="68841" x2="26996" y2="52899"/>
                        <a14:foregroundMark x1="26996" y1="52899" x2="17300" y2="28116"/>
                        <a14:foregroundMark x1="17300" y1="28116" x2="38213" y2="73623"/>
                        <a14:foregroundMark x1="38213" y1="73623" x2="10837" y2="36377"/>
                        <a14:foregroundMark x1="10837" y1="36377" x2="22814" y2="55072"/>
                        <a14:foregroundMark x1="22814" y1="55072" x2="8935" y2="11159"/>
                        <a14:foregroundMark x1="8935" y1="11159" x2="27947" y2="5507"/>
                        <a14:foregroundMark x1="27947" y1="5507" x2="39163" y2="5942"/>
                        <a14:foregroundMark x1="54373" y1="5072" x2="23004" y2="1739"/>
                        <a14:foregroundMark x1="23004" y1="1739" x2="8175" y2="5652"/>
                        <a14:foregroundMark x1="8175" y1="5652" x2="11977" y2="35217"/>
                        <a14:foregroundMark x1="7605" y1="5072" x2="17681" y2="3768"/>
                        <a14:foregroundMark x1="19392" y1="870" x2="48669" y2="1739"/>
                        <a14:foregroundMark x1="2852" y1="4638" x2="4563" y2="11159"/>
                        <a14:foregroundMark x1="42015" y1="93913" x2="62167" y2="95362"/>
                        <a14:foregroundMark x1="62167" y1="95362" x2="90494" y2="90000"/>
                        <a14:backgroundMark x1="50190" y1="7536" x2="55323" y2="7246"/>
                        <a14:backgroundMark x1="52471" y1="7681" x2="55513" y2="7681"/>
                        <a14:backgroundMark x1="52091" y1="7246" x2="51901" y2="7681"/>
                      </a14:backgroundRemoval>
                    </a14:imgEffect>
                  </a14:imgLayer>
                </a14:imgProps>
              </a:ext>
              <a:ext uri="{28A0092B-C50C-407E-A947-70E740481C1C}">
                <a14:useLocalDpi xmlns:a14="http://schemas.microsoft.com/office/drawing/2010/main" val="0"/>
              </a:ext>
            </a:extLst>
          </a:blip>
          <a:stretch>
            <a:fillRect/>
          </a:stretch>
        </p:blipFill>
        <p:spPr>
          <a:xfrm rot="1256713">
            <a:off x="1054577" y="1875785"/>
            <a:ext cx="3285358" cy="4309691"/>
          </a:xfrm>
          <a:prstGeom prst="rect">
            <a:avLst/>
          </a:prstGeom>
        </p:spPr>
      </p:pic>
      <p:sp>
        <p:nvSpPr>
          <p:cNvPr id="20" name="ZoneTexte 19">
            <a:extLst>
              <a:ext uri="{FF2B5EF4-FFF2-40B4-BE49-F238E27FC236}">
                <a16:creationId xmlns:a16="http://schemas.microsoft.com/office/drawing/2014/main" id="{67BC864A-69DE-4C69-BF6D-3A16D675E1F1}"/>
              </a:ext>
            </a:extLst>
          </p:cNvPr>
          <p:cNvSpPr txBox="1"/>
          <p:nvPr/>
        </p:nvSpPr>
        <p:spPr>
          <a:xfrm>
            <a:off x="4613091" y="2306519"/>
            <a:ext cx="6194058" cy="3168000"/>
          </a:xfrm>
          <a:prstGeom prst="rect">
            <a:avLst/>
          </a:prstGeom>
          <a:solidFill>
            <a:schemeClr val="bg1">
              <a:lumMod val="65000"/>
              <a:alpha val="8000"/>
            </a:schemeClr>
          </a:solidFill>
        </p:spPr>
        <p:txBody>
          <a:bodyPr wrap="square" rtlCol="0">
            <a:spAutoFit/>
          </a:bodyPr>
          <a:lstStyle/>
          <a:p>
            <a:endParaRPr lang="fr-FR"/>
          </a:p>
        </p:txBody>
      </p:sp>
      <p:sp>
        <p:nvSpPr>
          <p:cNvPr id="21" name="ZoneTexte 20">
            <a:extLst>
              <a:ext uri="{FF2B5EF4-FFF2-40B4-BE49-F238E27FC236}">
                <a16:creationId xmlns:a16="http://schemas.microsoft.com/office/drawing/2014/main" id="{D6FA44E2-C449-4AB9-8402-BFB82249F55C}"/>
              </a:ext>
            </a:extLst>
          </p:cNvPr>
          <p:cNvSpPr txBox="1"/>
          <p:nvPr/>
        </p:nvSpPr>
        <p:spPr>
          <a:xfrm>
            <a:off x="4760329" y="2491561"/>
            <a:ext cx="1904945" cy="276999"/>
          </a:xfrm>
          <a:prstGeom prst="rect">
            <a:avLst/>
          </a:prstGeom>
          <a:noFill/>
        </p:spPr>
        <p:txBody>
          <a:bodyPr wrap="square" rtlCol="0">
            <a:spAutoFit/>
          </a:bodyPr>
          <a:lstStyle/>
          <a:p>
            <a:r>
              <a:rPr lang="fr-FR" sz="1200" b="1" dirty="0">
                <a:ea typeface="Roboto" panose="02000000000000000000" pitchFamily="2" charset="0"/>
                <a:cs typeface="Roboto" panose="02000000000000000000" pitchFamily="2" charset="0"/>
              </a:rPr>
              <a:t>COMPACT ET MOBILE</a:t>
            </a:r>
            <a:endParaRPr lang="fr-FR" sz="1600" b="1" dirty="0">
              <a:ea typeface="Roboto" panose="02000000000000000000" pitchFamily="2" charset="0"/>
              <a:cs typeface="Roboto" panose="02000000000000000000" pitchFamily="2" charset="0"/>
            </a:endParaRPr>
          </a:p>
        </p:txBody>
      </p:sp>
      <p:sp>
        <p:nvSpPr>
          <p:cNvPr id="22" name="ZoneTexte 21">
            <a:extLst>
              <a:ext uri="{FF2B5EF4-FFF2-40B4-BE49-F238E27FC236}">
                <a16:creationId xmlns:a16="http://schemas.microsoft.com/office/drawing/2014/main" id="{D74048F4-32FB-4531-9647-5AB6C67BABBA}"/>
              </a:ext>
            </a:extLst>
          </p:cNvPr>
          <p:cNvSpPr txBox="1"/>
          <p:nvPr/>
        </p:nvSpPr>
        <p:spPr>
          <a:xfrm>
            <a:off x="4772679" y="2718041"/>
            <a:ext cx="3099775" cy="784830"/>
          </a:xfrm>
          <a:prstGeom prst="rect">
            <a:avLst/>
          </a:prstGeom>
          <a:noFill/>
        </p:spPr>
        <p:txBody>
          <a:bodyPr wrap="square" rtlCol="0">
            <a:spAutoFit/>
          </a:bodyPr>
          <a:lstStyle/>
          <a:p>
            <a:pPr algn="just"/>
            <a:r>
              <a:rPr lang="fr-FR" sz="1000" dirty="0"/>
              <a:t>Par son format ultra compact, le TPE Premium Mini se transporte aussi facilement qu’un smartphone. Il s’utilise en totale mobilité grâce à sa SIM 4G Multi-Opérateurs*</a:t>
            </a:r>
          </a:p>
          <a:p>
            <a:pPr algn="just"/>
            <a:endParaRPr lang="fr-FR" sz="700" dirty="0"/>
          </a:p>
          <a:p>
            <a:pPr algn="r"/>
            <a:r>
              <a:rPr lang="fr-FR" sz="800" i="1" dirty="0">
                <a:solidFill>
                  <a:schemeClr val="tx1">
                    <a:lumMod val="75000"/>
                    <a:lumOff val="25000"/>
                  </a:schemeClr>
                </a:solidFill>
              </a:rPr>
              <a:t>* Sous réserve d’une couverture réseau GPRS</a:t>
            </a:r>
          </a:p>
        </p:txBody>
      </p:sp>
      <p:sp>
        <p:nvSpPr>
          <p:cNvPr id="23" name="ZoneTexte 22">
            <a:extLst>
              <a:ext uri="{FF2B5EF4-FFF2-40B4-BE49-F238E27FC236}">
                <a16:creationId xmlns:a16="http://schemas.microsoft.com/office/drawing/2014/main" id="{6A4097A4-E129-4801-B023-917F942C1C66}"/>
              </a:ext>
            </a:extLst>
          </p:cNvPr>
          <p:cNvSpPr txBox="1"/>
          <p:nvPr/>
        </p:nvSpPr>
        <p:spPr>
          <a:xfrm>
            <a:off x="4760329" y="3962072"/>
            <a:ext cx="2232640" cy="276999"/>
          </a:xfrm>
          <a:prstGeom prst="rect">
            <a:avLst/>
          </a:prstGeom>
          <a:noFill/>
        </p:spPr>
        <p:txBody>
          <a:bodyPr wrap="square" rtlCol="0">
            <a:spAutoFit/>
          </a:bodyPr>
          <a:lstStyle/>
          <a:p>
            <a:pPr algn="just"/>
            <a:r>
              <a:rPr lang="fr-FR" sz="1200" b="1" dirty="0">
                <a:ea typeface="Roboto" panose="02000000000000000000" pitchFamily="2" charset="0"/>
                <a:cs typeface="Roboto" panose="02000000000000000000" pitchFamily="2" charset="0"/>
              </a:rPr>
              <a:t>SIMPLE ET RAPIDE</a:t>
            </a:r>
          </a:p>
        </p:txBody>
      </p:sp>
      <p:sp>
        <p:nvSpPr>
          <p:cNvPr id="24" name="ZoneTexte 23">
            <a:extLst>
              <a:ext uri="{FF2B5EF4-FFF2-40B4-BE49-F238E27FC236}">
                <a16:creationId xmlns:a16="http://schemas.microsoft.com/office/drawing/2014/main" id="{B87E8E51-F2A0-45AE-92C2-3CCAA4A616AF}"/>
              </a:ext>
            </a:extLst>
          </p:cNvPr>
          <p:cNvSpPr txBox="1"/>
          <p:nvPr/>
        </p:nvSpPr>
        <p:spPr>
          <a:xfrm>
            <a:off x="4772680" y="4188551"/>
            <a:ext cx="3096728" cy="553998"/>
          </a:xfrm>
          <a:prstGeom prst="rect">
            <a:avLst/>
          </a:prstGeom>
          <a:noFill/>
        </p:spPr>
        <p:txBody>
          <a:bodyPr wrap="square" rtlCol="0">
            <a:spAutoFit/>
          </a:bodyPr>
          <a:lstStyle/>
          <a:p>
            <a:pPr algn="just"/>
            <a:r>
              <a:rPr lang="fr-FR" sz="1000" dirty="0"/>
              <a:t>Le TPE Premium Mini s’appuie sur un système d’exploitation Android et propose une interface de paiement plus intuitive ainsi que des transactions plus rapides qu’un TPE classique.</a:t>
            </a:r>
          </a:p>
        </p:txBody>
      </p:sp>
      <p:sp>
        <p:nvSpPr>
          <p:cNvPr id="25" name="ZoneTexte 24">
            <a:extLst>
              <a:ext uri="{FF2B5EF4-FFF2-40B4-BE49-F238E27FC236}">
                <a16:creationId xmlns:a16="http://schemas.microsoft.com/office/drawing/2014/main" id="{48AC890D-6D89-4EB1-BA87-40822256BE20}"/>
              </a:ext>
            </a:extLst>
          </p:cNvPr>
          <p:cNvSpPr txBox="1"/>
          <p:nvPr/>
        </p:nvSpPr>
        <p:spPr>
          <a:xfrm>
            <a:off x="7946991" y="2491562"/>
            <a:ext cx="2454309" cy="276999"/>
          </a:xfrm>
          <a:prstGeom prst="rect">
            <a:avLst/>
          </a:prstGeom>
          <a:noFill/>
        </p:spPr>
        <p:txBody>
          <a:bodyPr wrap="square" rtlCol="0">
            <a:spAutoFit/>
          </a:bodyPr>
          <a:lstStyle/>
          <a:p>
            <a:r>
              <a:rPr lang="fr-FR" sz="1200" b="1" dirty="0">
                <a:ea typeface="Roboto" panose="02000000000000000000" pitchFamily="2" charset="0"/>
                <a:cs typeface="Roboto" panose="02000000000000000000" pitchFamily="2" charset="0"/>
              </a:rPr>
              <a:t>TICKETS DÉMATERIALISÉS</a:t>
            </a:r>
          </a:p>
        </p:txBody>
      </p:sp>
      <p:sp>
        <p:nvSpPr>
          <p:cNvPr id="26" name="ZoneTexte 25">
            <a:extLst>
              <a:ext uri="{FF2B5EF4-FFF2-40B4-BE49-F238E27FC236}">
                <a16:creationId xmlns:a16="http://schemas.microsoft.com/office/drawing/2014/main" id="{A3FBE492-170E-401A-A40D-A8DB2F1A6EB6}"/>
              </a:ext>
            </a:extLst>
          </p:cNvPr>
          <p:cNvSpPr txBox="1"/>
          <p:nvPr/>
        </p:nvSpPr>
        <p:spPr>
          <a:xfrm>
            <a:off x="7940293" y="2727566"/>
            <a:ext cx="2789220" cy="707886"/>
          </a:xfrm>
          <a:prstGeom prst="rect">
            <a:avLst/>
          </a:prstGeom>
          <a:noFill/>
        </p:spPr>
        <p:txBody>
          <a:bodyPr wrap="square" rtlCol="0">
            <a:spAutoFit/>
          </a:bodyPr>
          <a:lstStyle/>
          <a:p>
            <a:pPr algn="just"/>
            <a:r>
              <a:rPr lang="fr-FR" sz="1000" dirty="0"/>
              <a:t>Sans imprimante, le TPE Premium Mini ne consomme pas de rouleaux de papiers. Les tickets sont dématérialisés et peuvent être envoyés par e-mail au client.</a:t>
            </a:r>
          </a:p>
        </p:txBody>
      </p:sp>
      <p:sp>
        <p:nvSpPr>
          <p:cNvPr id="27" name="ZoneTexte 26">
            <a:extLst>
              <a:ext uri="{FF2B5EF4-FFF2-40B4-BE49-F238E27FC236}">
                <a16:creationId xmlns:a16="http://schemas.microsoft.com/office/drawing/2014/main" id="{911331B6-68CE-4510-9A94-DB20A52C7322}"/>
              </a:ext>
            </a:extLst>
          </p:cNvPr>
          <p:cNvSpPr txBox="1"/>
          <p:nvPr/>
        </p:nvSpPr>
        <p:spPr>
          <a:xfrm>
            <a:off x="7981411" y="3930522"/>
            <a:ext cx="2705157" cy="276999"/>
          </a:xfrm>
          <a:prstGeom prst="rect">
            <a:avLst/>
          </a:prstGeom>
          <a:noFill/>
        </p:spPr>
        <p:txBody>
          <a:bodyPr wrap="square" rtlCol="0">
            <a:spAutoFit/>
          </a:bodyPr>
          <a:lstStyle/>
          <a:p>
            <a:pPr algn="just"/>
            <a:r>
              <a:rPr lang="fr-FR" sz="1200" b="1" dirty="0">
                <a:ea typeface="Roboto" panose="02000000000000000000" pitchFamily="2" charset="0"/>
                <a:cs typeface="Roboto" panose="02000000000000000000" pitchFamily="2" charset="0"/>
              </a:rPr>
              <a:t>S</a:t>
            </a:r>
            <a:r>
              <a:rPr lang="fr-FR" sz="1200" b="1" dirty="0">
                <a:solidFill>
                  <a:srgbClr val="202124"/>
                </a:solidFill>
                <a:ea typeface="Roboto" panose="02000000000000000000" pitchFamily="2" charset="0"/>
                <a:cs typeface="Roboto" panose="02000000000000000000" pitchFamily="2" charset="0"/>
              </a:rPr>
              <a:t>É</a:t>
            </a:r>
            <a:r>
              <a:rPr lang="fr-FR" sz="1200" b="1" dirty="0">
                <a:ea typeface="Roboto" panose="02000000000000000000" pitchFamily="2" charset="0"/>
                <a:cs typeface="Roboto" panose="02000000000000000000" pitchFamily="2" charset="0"/>
              </a:rPr>
              <a:t>CURISÉ</a:t>
            </a:r>
            <a:endParaRPr lang="fr-FR" sz="1600" b="1" dirty="0">
              <a:ea typeface="Roboto" panose="02000000000000000000" pitchFamily="2" charset="0"/>
              <a:cs typeface="Roboto" panose="02000000000000000000" pitchFamily="2" charset="0"/>
            </a:endParaRPr>
          </a:p>
        </p:txBody>
      </p:sp>
      <p:sp>
        <p:nvSpPr>
          <p:cNvPr id="28" name="ZoneTexte 27">
            <a:extLst>
              <a:ext uri="{FF2B5EF4-FFF2-40B4-BE49-F238E27FC236}">
                <a16:creationId xmlns:a16="http://schemas.microsoft.com/office/drawing/2014/main" id="{E8D0D671-4090-4013-9021-BAE25BD6A879}"/>
              </a:ext>
            </a:extLst>
          </p:cNvPr>
          <p:cNvSpPr txBox="1"/>
          <p:nvPr/>
        </p:nvSpPr>
        <p:spPr>
          <a:xfrm>
            <a:off x="7974712" y="4185575"/>
            <a:ext cx="2789220" cy="861774"/>
          </a:xfrm>
          <a:prstGeom prst="rect">
            <a:avLst/>
          </a:prstGeom>
          <a:noFill/>
        </p:spPr>
        <p:txBody>
          <a:bodyPr wrap="square" rtlCol="0">
            <a:spAutoFit/>
          </a:bodyPr>
          <a:lstStyle/>
          <a:p>
            <a:pPr algn="just"/>
            <a:r>
              <a:rPr lang="fr-FR" sz="1000" dirty="0"/>
              <a:t>Les données de paiement sont conservées et protégées dans un environnement sécurisé.</a:t>
            </a:r>
          </a:p>
          <a:p>
            <a:pPr algn="just"/>
            <a:r>
              <a:rPr lang="fr-FR" sz="1000" dirty="0"/>
              <a:t>Le matériel est conforme aux exigences sécuritaires :</a:t>
            </a:r>
          </a:p>
          <a:p>
            <a:pPr marL="171450" indent="-171450" algn="just">
              <a:buFontTx/>
              <a:buChar char="-"/>
            </a:pPr>
            <a:r>
              <a:rPr lang="fr-FR" sz="1000" dirty="0"/>
              <a:t>Certifié PCI-DSS</a:t>
            </a:r>
          </a:p>
          <a:p>
            <a:pPr marL="171450" indent="-171450" algn="just">
              <a:buFontTx/>
              <a:buChar char="-"/>
            </a:pPr>
            <a:r>
              <a:rPr lang="fr-FR" sz="1000" dirty="0"/>
              <a:t>OS Android sécurisé</a:t>
            </a:r>
          </a:p>
        </p:txBody>
      </p:sp>
      <p:cxnSp>
        <p:nvCxnSpPr>
          <p:cNvPr id="29" name="Connecteur droit 28">
            <a:extLst>
              <a:ext uri="{FF2B5EF4-FFF2-40B4-BE49-F238E27FC236}">
                <a16:creationId xmlns:a16="http://schemas.microsoft.com/office/drawing/2014/main" id="{BBDCED8E-1D9A-41F3-BA0A-4485EB2B7C5A}"/>
              </a:ext>
            </a:extLst>
          </p:cNvPr>
          <p:cNvCxnSpPr>
            <a:cxnSpLocks/>
          </p:cNvCxnSpPr>
          <p:nvPr/>
        </p:nvCxnSpPr>
        <p:spPr>
          <a:xfrm>
            <a:off x="4606392" y="2302717"/>
            <a:ext cx="0" cy="317180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8946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2" descr="Turkey&amp;#39;s first Android MiniPOS, the PAX A50, scoots into Istanbul airport  in style – Pax Technology Australia">
            <a:extLst>
              <a:ext uri="{FF2B5EF4-FFF2-40B4-BE49-F238E27FC236}">
                <a16:creationId xmlns:a16="http://schemas.microsoft.com/office/drawing/2014/main" id="{B110D58B-FCBF-437F-9AE4-873A6571EC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863" t="466" r="8915"/>
          <a:stretch/>
        </p:blipFill>
        <p:spPr bwMode="auto">
          <a:xfrm>
            <a:off x="5966337" y="0"/>
            <a:ext cx="6069236" cy="6381946"/>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texte 10"/>
          <p:cNvSpPr>
            <a:spLocks noGrp="1"/>
          </p:cNvSpPr>
          <p:nvPr>
            <p:ph type="body" sz="quarter" idx="12"/>
          </p:nvPr>
        </p:nvSpPr>
        <p:spPr/>
        <p:txBody>
          <a:bodyPr/>
          <a:lstStyle/>
          <a:p>
            <a:r>
              <a:rPr lang="fr-FR" dirty="0" smtClean="0"/>
              <a:t>Caractéristiques du matériel</a:t>
            </a:r>
            <a:endParaRPr lang="fr-FR" dirty="0"/>
          </a:p>
        </p:txBody>
      </p:sp>
      <p:sp>
        <p:nvSpPr>
          <p:cNvPr id="12" name="Espace réservé du texte 11"/>
          <p:cNvSpPr>
            <a:spLocks noGrp="1"/>
          </p:cNvSpPr>
          <p:nvPr>
            <p:ph type="body" sz="quarter" idx="14"/>
          </p:nvPr>
        </p:nvSpPr>
        <p:spPr/>
        <p:txBody>
          <a:bodyPr/>
          <a:lstStyle/>
          <a:p>
            <a:r>
              <a:rPr lang="fr-FR" dirty="0" smtClean="0">
                <a:solidFill>
                  <a:srgbClr val="FF0000"/>
                </a:solidFill>
              </a:rPr>
              <a:t>2</a:t>
            </a:r>
            <a:r>
              <a:rPr lang="fr-FR" dirty="0">
                <a:solidFill>
                  <a:srgbClr val="FF0000"/>
                </a:solidFill>
              </a:rPr>
              <a:t>. </a:t>
            </a:r>
            <a:r>
              <a:rPr lang="fr-FR" dirty="0"/>
              <a:t>Le TPE Premium GPRS </a:t>
            </a:r>
            <a:r>
              <a:rPr lang="fr-FR" dirty="0" smtClean="0"/>
              <a:t>Mini</a:t>
            </a:r>
            <a:endParaRPr lang="fr-FR" dirty="0"/>
          </a:p>
        </p:txBody>
      </p:sp>
      <p:sp>
        <p:nvSpPr>
          <p:cNvPr id="40" name="Rectangle 39">
            <a:extLst>
              <a:ext uri="{FF2B5EF4-FFF2-40B4-BE49-F238E27FC236}">
                <a16:creationId xmlns:a16="http://schemas.microsoft.com/office/drawing/2014/main" id="{94825D90-27C5-41FE-A01D-6ACDE5C1D4C3}"/>
              </a:ext>
            </a:extLst>
          </p:cNvPr>
          <p:cNvSpPr/>
          <p:nvPr/>
        </p:nvSpPr>
        <p:spPr>
          <a:xfrm>
            <a:off x="993923" y="2720710"/>
            <a:ext cx="6125542" cy="25934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3783B435-4852-4DDB-AB08-31D7A2160E56}"/>
              </a:ext>
            </a:extLst>
          </p:cNvPr>
          <p:cNvSpPr txBox="1"/>
          <p:nvPr/>
        </p:nvSpPr>
        <p:spPr>
          <a:xfrm>
            <a:off x="997632" y="2800988"/>
            <a:ext cx="6004874" cy="2431435"/>
          </a:xfrm>
          <a:prstGeom prst="rect">
            <a:avLst/>
          </a:prstGeom>
          <a:noFill/>
        </p:spPr>
        <p:txBody>
          <a:bodyPr wrap="square" rtlCol="0">
            <a:spAutoFit/>
          </a:bodyPr>
          <a:lstStyle/>
          <a:p>
            <a:pPr marL="171450" indent="-171450">
              <a:spcBef>
                <a:spcPts val="600"/>
              </a:spcBef>
              <a:buFontTx/>
              <a:buChar char="-"/>
            </a:pPr>
            <a:r>
              <a:rPr lang="fr-FR" sz="1200" b="1" dirty="0">
                <a:solidFill>
                  <a:schemeClr val="tx1">
                    <a:lumMod val="65000"/>
                    <a:lumOff val="35000"/>
                  </a:schemeClr>
                </a:solidFill>
                <a:latin typeface="BR Sonoma" panose="00000500000000000000" pitchFamily="50" charset="0"/>
              </a:rPr>
              <a:t>Taille * : </a:t>
            </a:r>
            <a:r>
              <a:rPr lang="en-US" sz="1200" dirty="0">
                <a:solidFill>
                  <a:schemeClr val="tx1">
                    <a:lumMod val="65000"/>
                    <a:lumOff val="35000"/>
                  </a:schemeClr>
                </a:solidFill>
                <a:latin typeface="BR Sonoma" panose="00000500000000000000" pitchFamily="50" charset="0"/>
              </a:rPr>
              <a:t>138 x 69,5 x 12 mm </a:t>
            </a:r>
            <a:endParaRPr lang="fr-FR" sz="1200" dirty="0">
              <a:solidFill>
                <a:schemeClr val="tx1">
                  <a:lumMod val="65000"/>
                  <a:lumOff val="35000"/>
                </a:schemeClr>
              </a:solidFill>
              <a:latin typeface="BR Sonoma" panose="00000500000000000000" pitchFamily="50" charset="0"/>
            </a:endParaRPr>
          </a:p>
          <a:p>
            <a:pPr marL="171450" indent="-171450">
              <a:spcBef>
                <a:spcPts val="600"/>
              </a:spcBef>
              <a:buFontTx/>
              <a:buChar char="-"/>
            </a:pPr>
            <a:r>
              <a:rPr lang="fr-FR" sz="1200" b="1" dirty="0">
                <a:solidFill>
                  <a:schemeClr val="tx1">
                    <a:lumMod val="65000"/>
                    <a:lumOff val="35000"/>
                  </a:schemeClr>
                </a:solidFill>
                <a:latin typeface="BR Sonoma" panose="00000500000000000000" pitchFamily="50" charset="0"/>
              </a:rPr>
              <a:t>Poids : </a:t>
            </a:r>
            <a:r>
              <a:rPr lang="en-US" sz="1200" dirty="0">
                <a:solidFill>
                  <a:schemeClr val="tx1">
                    <a:lumMod val="65000"/>
                    <a:lumOff val="35000"/>
                  </a:schemeClr>
                </a:solidFill>
                <a:latin typeface="BR Sonoma" panose="00000500000000000000" pitchFamily="50" charset="0"/>
              </a:rPr>
              <a:t>163g (</a:t>
            </a:r>
            <a:r>
              <a:rPr lang="fr-FR" sz="1200" dirty="0">
                <a:solidFill>
                  <a:schemeClr val="tx1">
                    <a:lumMod val="65000"/>
                    <a:lumOff val="35000"/>
                  </a:schemeClr>
                </a:solidFill>
                <a:latin typeface="BR Sonoma" panose="00000500000000000000" pitchFamily="50" charset="0"/>
              </a:rPr>
              <a:t>incluant la batterie)</a:t>
            </a:r>
          </a:p>
          <a:p>
            <a:pPr marL="171450" indent="-171450">
              <a:spcBef>
                <a:spcPts val="600"/>
              </a:spcBef>
              <a:buFontTx/>
              <a:buChar char="-"/>
            </a:pPr>
            <a:r>
              <a:rPr lang="fr-FR" sz="1200" b="1" dirty="0">
                <a:solidFill>
                  <a:schemeClr val="tx1">
                    <a:lumMod val="65000"/>
                    <a:lumOff val="35000"/>
                  </a:schemeClr>
                </a:solidFill>
                <a:latin typeface="BR Sonoma" panose="00000500000000000000" pitchFamily="50" charset="0"/>
              </a:rPr>
              <a:t>Ecran : </a:t>
            </a:r>
            <a:r>
              <a:rPr lang="fr-FR" sz="1200" dirty="0">
                <a:solidFill>
                  <a:schemeClr val="tx1">
                    <a:lumMod val="65000"/>
                    <a:lumOff val="35000"/>
                  </a:schemeClr>
                </a:solidFill>
                <a:latin typeface="BR Sonoma" panose="00000500000000000000" pitchFamily="50" charset="0"/>
              </a:rPr>
              <a:t>tactile 4,5’’ en qualité 720 x 1280</a:t>
            </a:r>
          </a:p>
          <a:p>
            <a:pPr marL="171450" indent="-171450">
              <a:spcBef>
                <a:spcPts val="600"/>
              </a:spcBef>
              <a:buFontTx/>
              <a:buChar char="-"/>
            </a:pPr>
            <a:r>
              <a:rPr lang="fr-FR" sz="1200" b="1" dirty="0">
                <a:solidFill>
                  <a:schemeClr val="tx1">
                    <a:lumMod val="65000"/>
                    <a:lumOff val="35000"/>
                  </a:schemeClr>
                </a:solidFill>
                <a:latin typeface="BR Sonoma" panose="00000500000000000000" pitchFamily="50" charset="0"/>
              </a:rPr>
              <a:t>Capacité de stockage : </a:t>
            </a:r>
            <a:r>
              <a:rPr lang="fr-FR" sz="1200" dirty="0">
                <a:solidFill>
                  <a:schemeClr val="tx1">
                    <a:lumMod val="65000"/>
                    <a:lumOff val="35000"/>
                  </a:schemeClr>
                </a:solidFill>
                <a:latin typeface="BR Sonoma" panose="00000500000000000000" pitchFamily="50" charset="0"/>
              </a:rPr>
              <a:t>8Gb</a:t>
            </a:r>
          </a:p>
          <a:p>
            <a:pPr marL="171450" indent="-171450">
              <a:spcBef>
                <a:spcPts val="600"/>
              </a:spcBef>
              <a:buFontTx/>
              <a:buChar char="-"/>
            </a:pPr>
            <a:r>
              <a:rPr lang="fr-FR" sz="1200" b="1" dirty="0">
                <a:solidFill>
                  <a:schemeClr val="tx1">
                    <a:lumMod val="65000"/>
                    <a:lumOff val="35000"/>
                  </a:schemeClr>
                </a:solidFill>
                <a:latin typeface="BR Sonoma" panose="00000500000000000000" pitchFamily="50" charset="0"/>
              </a:rPr>
              <a:t>Communication : </a:t>
            </a:r>
            <a:r>
              <a:rPr lang="fr-FR" sz="1200" dirty="0">
                <a:solidFill>
                  <a:schemeClr val="tx1">
                    <a:lumMod val="65000"/>
                    <a:lumOff val="35000"/>
                  </a:schemeClr>
                </a:solidFill>
                <a:latin typeface="BR Sonoma" panose="00000500000000000000" pitchFamily="50" charset="0"/>
              </a:rPr>
              <a:t>4G Multi-Opérateurs et Wifi</a:t>
            </a:r>
          </a:p>
          <a:p>
            <a:pPr marL="171450" indent="-171450">
              <a:spcBef>
                <a:spcPts val="600"/>
              </a:spcBef>
              <a:buFontTx/>
              <a:buChar char="-"/>
            </a:pPr>
            <a:r>
              <a:rPr lang="fr-FR" sz="1200" b="1" dirty="0">
                <a:solidFill>
                  <a:schemeClr val="tx1">
                    <a:lumMod val="65000"/>
                    <a:lumOff val="35000"/>
                  </a:schemeClr>
                </a:solidFill>
                <a:latin typeface="BR Sonoma" panose="00000500000000000000" pitchFamily="50" charset="0"/>
              </a:rPr>
              <a:t>Sans contact : </a:t>
            </a:r>
            <a:r>
              <a:rPr lang="fr-FR" sz="1200" dirty="0">
                <a:solidFill>
                  <a:schemeClr val="tx1">
                    <a:lumMod val="65000"/>
                    <a:lumOff val="35000"/>
                  </a:schemeClr>
                </a:solidFill>
                <a:latin typeface="BR Sonoma" panose="00000500000000000000" pitchFamily="50" charset="0"/>
              </a:rPr>
              <a:t>Oui</a:t>
            </a:r>
          </a:p>
          <a:p>
            <a:pPr marL="171450" indent="-171450">
              <a:spcBef>
                <a:spcPts val="600"/>
              </a:spcBef>
              <a:buFontTx/>
              <a:buChar char="-"/>
            </a:pPr>
            <a:r>
              <a:rPr lang="fr-FR" sz="1200" b="1" dirty="0">
                <a:solidFill>
                  <a:schemeClr val="tx1">
                    <a:lumMod val="65000"/>
                    <a:lumOff val="35000"/>
                  </a:schemeClr>
                </a:solidFill>
                <a:latin typeface="BR Sonoma" panose="00000500000000000000" pitchFamily="50" charset="0"/>
              </a:rPr>
              <a:t>Caméra pour QR Code : </a:t>
            </a:r>
            <a:r>
              <a:rPr lang="fr-FR" sz="1200" dirty="0">
                <a:solidFill>
                  <a:schemeClr val="tx1">
                    <a:lumMod val="65000"/>
                    <a:lumOff val="35000"/>
                  </a:schemeClr>
                </a:solidFill>
                <a:latin typeface="BR Sonoma" panose="00000500000000000000" pitchFamily="50" charset="0"/>
              </a:rPr>
              <a:t>Oui</a:t>
            </a:r>
          </a:p>
          <a:p>
            <a:pPr marL="171450" indent="-171450">
              <a:spcBef>
                <a:spcPts val="600"/>
              </a:spcBef>
              <a:buFontTx/>
              <a:buChar char="-"/>
            </a:pPr>
            <a:r>
              <a:rPr lang="fr-FR" sz="1200" b="1" dirty="0">
                <a:solidFill>
                  <a:schemeClr val="tx1">
                    <a:lumMod val="65000"/>
                    <a:lumOff val="35000"/>
                  </a:schemeClr>
                </a:solidFill>
                <a:latin typeface="BR Sonoma" panose="00000500000000000000" pitchFamily="50" charset="0"/>
              </a:rPr>
              <a:t>Batterie : </a:t>
            </a:r>
            <a:r>
              <a:rPr lang="fr-FR" sz="1200" dirty="0">
                <a:solidFill>
                  <a:schemeClr val="tx1">
                    <a:lumMod val="65000"/>
                    <a:lumOff val="35000"/>
                  </a:schemeClr>
                </a:solidFill>
                <a:latin typeface="BR Sonoma" panose="00000500000000000000" pitchFamily="50" charset="0"/>
              </a:rPr>
              <a:t>2500 </a:t>
            </a:r>
            <a:r>
              <a:rPr lang="fr-FR" sz="1200" dirty="0" err="1">
                <a:solidFill>
                  <a:schemeClr val="tx1">
                    <a:lumMod val="65000"/>
                    <a:lumOff val="35000"/>
                  </a:schemeClr>
                </a:solidFill>
                <a:latin typeface="BR Sonoma" panose="00000500000000000000" pitchFamily="50" charset="0"/>
              </a:rPr>
              <a:t>mAh</a:t>
            </a:r>
            <a:endParaRPr lang="fr-FR" sz="1200" dirty="0">
              <a:solidFill>
                <a:schemeClr val="tx1">
                  <a:lumMod val="65000"/>
                  <a:lumOff val="35000"/>
                </a:schemeClr>
              </a:solidFill>
              <a:latin typeface="BR Sonoma" panose="00000500000000000000" pitchFamily="50" charset="0"/>
            </a:endParaRPr>
          </a:p>
          <a:p>
            <a:pPr marL="171450" indent="-171450">
              <a:spcBef>
                <a:spcPts val="300"/>
              </a:spcBef>
              <a:buFontTx/>
              <a:buChar char="-"/>
            </a:pPr>
            <a:r>
              <a:rPr lang="fr-FR" sz="1200" b="1" dirty="0">
                <a:solidFill>
                  <a:schemeClr val="tx1">
                    <a:lumMod val="65000"/>
                    <a:lumOff val="35000"/>
                  </a:schemeClr>
                </a:solidFill>
                <a:latin typeface="BR Sonoma" panose="00000500000000000000" pitchFamily="50" charset="0"/>
              </a:rPr>
              <a:t>Pas de lecteur de carte à piste</a:t>
            </a:r>
            <a:r>
              <a:rPr lang="fr-FR" sz="1600" b="1" dirty="0">
                <a:solidFill>
                  <a:schemeClr val="tx1">
                    <a:lumMod val="65000"/>
                    <a:lumOff val="35000"/>
                  </a:schemeClr>
                </a:solidFill>
                <a:latin typeface="BR Sonoma" panose="00000500000000000000" pitchFamily="50" charset="0"/>
              </a:rPr>
              <a:t>	</a:t>
            </a:r>
          </a:p>
        </p:txBody>
      </p:sp>
      <p:cxnSp>
        <p:nvCxnSpPr>
          <p:cNvPr id="42" name="Connecteur droit 41">
            <a:extLst>
              <a:ext uri="{FF2B5EF4-FFF2-40B4-BE49-F238E27FC236}">
                <a16:creationId xmlns:a16="http://schemas.microsoft.com/office/drawing/2014/main" id="{2FF31CA4-12CA-44AB-B658-82AD8801BF88}"/>
              </a:ext>
            </a:extLst>
          </p:cNvPr>
          <p:cNvCxnSpPr>
            <a:cxnSpLocks/>
          </p:cNvCxnSpPr>
          <p:nvPr/>
        </p:nvCxnSpPr>
        <p:spPr>
          <a:xfrm>
            <a:off x="993923" y="2720710"/>
            <a:ext cx="0" cy="2593479"/>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5D5BE8AD-95AD-4359-9FA3-6036C2E44D32}"/>
              </a:ext>
            </a:extLst>
          </p:cNvPr>
          <p:cNvSpPr txBox="1"/>
          <p:nvPr/>
        </p:nvSpPr>
        <p:spPr>
          <a:xfrm>
            <a:off x="1119923" y="5394467"/>
            <a:ext cx="3193503" cy="553998"/>
          </a:xfrm>
          <a:prstGeom prst="rect">
            <a:avLst/>
          </a:prstGeom>
          <a:noFill/>
        </p:spPr>
        <p:txBody>
          <a:bodyPr wrap="none" rtlCol="0">
            <a:spAutoFit/>
          </a:bodyPr>
          <a:lstStyle/>
          <a:p>
            <a:r>
              <a:rPr lang="en-US" sz="1000">
                <a:solidFill>
                  <a:schemeClr val="tx1">
                    <a:lumMod val="65000"/>
                    <a:lumOff val="35000"/>
                  </a:schemeClr>
                </a:solidFill>
                <a:latin typeface="BR Sonoma" panose="00000500000000000000" pitchFamily="50" charset="0"/>
              </a:rPr>
              <a:t>* NB, en </a:t>
            </a:r>
            <a:r>
              <a:rPr lang="fr-FR" sz="1000">
                <a:solidFill>
                  <a:schemeClr val="tx1">
                    <a:lumMod val="65000"/>
                    <a:lumOff val="35000"/>
                  </a:schemeClr>
                </a:solidFill>
                <a:latin typeface="BR Sonoma" panose="00000500000000000000" pitchFamily="50" charset="0"/>
              </a:rPr>
              <a:t>comparaison</a:t>
            </a:r>
            <a:r>
              <a:rPr lang="en-US" sz="1000">
                <a:solidFill>
                  <a:schemeClr val="tx1">
                    <a:lumMod val="65000"/>
                    <a:lumOff val="35000"/>
                  </a:schemeClr>
                </a:solidFill>
                <a:latin typeface="BR Sonoma" panose="00000500000000000000" pitchFamily="50" charset="0"/>
              </a:rPr>
              <a:t> : </a:t>
            </a:r>
          </a:p>
          <a:p>
            <a:r>
              <a:rPr lang="en-US" sz="1000">
                <a:solidFill>
                  <a:schemeClr val="tx1">
                    <a:lumMod val="65000"/>
                    <a:lumOff val="35000"/>
                  </a:schemeClr>
                </a:solidFill>
                <a:latin typeface="BR Sonoma" panose="00000500000000000000" pitchFamily="50" charset="0"/>
              </a:rPr>
              <a:t>- Apple iPhone 12 mini = 135g pour 131,5 x 64,2 x 7,4 mm</a:t>
            </a:r>
            <a:endParaRPr lang="fr-FR" sz="1000">
              <a:solidFill>
                <a:schemeClr val="tx1">
                  <a:lumMod val="65000"/>
                  <a:lumOff val="35000"/>
                </a:schemeClr>
              </a:solidFill>
              <a:latin typeface="BR Sonoma" panose="00000500000000000000" pitchFamily="50" charset="0"/>
            </a:endParaRPr>
          </a:p>
          <a:p>
            <a:r>
              <a:rPr lang="fr-FR" sz="1000">
                <a:solidFill>
                  <a:schemeClr val="tx1">
                    <a:lumMod val="65000"/>
                    <a:lumOff val="35000"/>
                  </a:schemeClr>
                </a:solidFill>
                <a:latin typeface="BR Sonoma" panose="00000500000000000000" pitchFamily="50" charset="0"/>
              </a:rPr>
              <a:t>- Samsung Galaxy S21 : 171g pour 151,7 x 71,2 x 7,9</a:t>
            </a:r>
          </a:p>
        </p:txBody>
      </p:sp>
    </p:spTree>
    <p:extLst>
      <p:ext uri="{BB962C8B-B14F-4D97-AF65-F5344CB8AC3E}">
        <p14:creationId xmlns:p14="http://schemas.microsoft.com/office/powerpoint/2010/main" val="2649936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Caracté</a:t>
            </a:r>
            <a:r>
              <a:rPr lang="fr-FR" dirty="0" smtClean="0"/>
              <a:t>ristiques du matériel</a:t>
            </a:r>
            <a:endParaRPr lang="fr-FR" dirty="0"/>
          </a:p>
        </p:txBody>
      </p:sp>
      <p:sp>
        <p:nvSpPr>
          <p:cNvPr id="12" name="Espace réservé du texte 11"/>
          <p:cNvSpPr>
            <a:spLocks noGrp="1"/>
          </p:cNvSpPr>
          <p:nvPr>
            <p:ph type="body" sz="quarter" idx="14"/>
          </p:nvPr>
        </p:nvSpPr>
        <p:spPr/>
        <p:txBody>
          <a:bodyPr/>
          <a:lstStyle/>
          <a:p>
            <a:r>
              <a:rPr lang="fr-FR" dirty="0" smtClean="0">
                <a:solidFill>
                  <a:srgbClr val="FF0000"/>
                </a:solidFill>
              </a:rPr>
              <a:t>2</a:t>
            </a:r>
            <a:r>
              <a:rPr lang="fr-FR" dirty="0">
                <a:solidFill>
                  <a:srgbClr val="FF0000"/>
                </a:solidFill>
              </a:rPr>
              <a:t>. </a:t>
            </a:r>
            <a:r>
              <a:rPr lang="fr-FR" dirty="0"/>
              <a:t>Le TPE Premium GPRS Mini</a:t>
            </a:r>
          </a:p>
          <a:p>
            <a:endParaRPr lang="fr-FR" dirty="0"/>
          </a:p>
        </p:txBody>
      </p:sp>
      <p:sp>
        <p:nvSpPr>
          <p:cNvPr id="4" name="Rectangle 3">
            <a:extLst>
              <a:ext uri="{FF2B5EF4-FFF2-40B4-BE49-F238E27FC236}">
                <a16:creationId xmlns:a16="http://schemas.microsoft.com/office/drawing/2014/main" id="{0ABBA379-A97C-4288-9810-9BCE84A0BADA}"/>
              </a:ext>
            </a:extLst>
          </p:cNvPr>
          <p:cNvSpPr/>
          <p:nvPr/>
        </p:nvSpPr>
        <p:spPr>
          <a:xfrm>
            <a:off x="3284346" y="2246212"/>
            <a:ext cx="2940682" cy="3900524"/>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6">
            <a:extLst>
              <a:ext uri="{FF2B5EF4-FFF2-40B4-BE49-F238E27FC236}">
                <a16:creationId xmlns:a16="http://schemas.microsoft.com/office/drawing/2014/main" id="{68E4D449-E1FE-4760-B2E7-F483B2C76471}"/>
              </a:ext>
            </a:extLst>
          </p:cNvPr>
          <p:cNvSpPr txBox="1">
            <a:spLocks/>
          </p:cNvSpPr>
          <p:nvPr/>
        </p:nvSpPr>
        <p:spPr>
          <a:xfrm>
            <a:off x="3608197" y="1960672"/>
            <a:ext cx="1612882" cy="616121"/>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b="1">
                <a:solidFill>
                  <a:schemeClr val="bg2">
                    <a:lumMod val="10000"/>
                  </a:schemeClr>
                </a:solidFill>
                <a:latin typeface="+mj-lt"/>
              </a:rPr>
              <a:t>Logiciels disponibles</a:t>
            </a:r>
          </a:p>
        </p:txBody>
      </p:sp>
      <p:sp>
        <p:nvSpPr>
          <p:cNvPr id="7" name="ZoneTexte 6">
            <a:extLst>
              <a:ext uri="{FF2B5EF4-FFF2-40B4-BE49-F238E27FC236}">
                <a16:creationId xmlns:a16="http://schemas.microsoft.com/office/drawing/2014/main" id="{6ADB7719-8E72-401B-8AD8-6460D01051FE}"/>
              </a:ext>
            </a:extLst>
          </p:cNvPr>
          <p:cNvSpPr txBox="1"/>
          <p:nvPr/>
        </p:nvSpPr>
        <p:spPr>
          <a:xfrm>
            <a:off x="3389324" y="2802925"/>
            <a:ext cx="2735920" cy="2800767"/>
          </a:xfrm>
          <a:prstGeom prst="rect">
            <a:avLst/>
          </a:prstGeom>
          <a:noFill/>
        </p:spPr>
        <p:txBody>
          <a:bodyPr wrap="square" rtlCol="0">
            <a:spAutoFit/>
          </a:bodyPr>
          <a:lstStyle/>
          <a:p>
            <a:r>
              <a:rPr lang="fr-FR" sz="1200" b="1">
                <a:solidFill>
                  <a:schemeClr val="bg2">
                    <a:lumMod val="10000"/>
                  </a:schemeClr>
                </a:solidFill>
              </a:rPr>
              <a:t>Paiement : </a:t>
            </a:r>
          </a:p>
          <a:p>
            <a:endParaRPr lang="fr-FR" sz="1200" b="1">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Contact CB / Sans Contact CB </a:t>
            </a:r>
            <a:r>
              <a:rPr lang="fr-FR" sz="1000" i="1">
                <a:solidFill>
                  <a:schemeClr val="bg2">
                    <a:lumMod val="10000"/>
                  </a:schemeClr>
                </a:solidFill>
              </a:rPr>
              <a:t>(Acceptation carte commerciale, VISA/MCD étrangère hors carte à piste, etc.)</a:t>
            </a:r>
          </a:p>
          <a:p>
            <a:pPr marL="171450" indent="-171450">
              <a:buFont typeface="Arial" panose="020B0604020202020204" pitchFamily="34" charset="0"/>
              <a:buChar char="•"/>
            </a:pPr>
            <a:r>
              <a:rPr lang="fr-FR" sz="1200">
                <a:solidFill>
                  <a:schemeClr val="bg2">
                    <a:lumMod val="10000"/>
                  </a:schemeClr>
                </a:solidFill>
              </a:rPr>
              <a:t>CONECS </a:t>
            </a:r>
            <a:r>
              <a:rPr lang="fr-FR" sz="1000" i="1">
                <a:solidFill>
                  <a:schemeClr val="bg2">
                    <a:lumMod val="10000"/>
                  </a:schemeClr>
                </a:solidFill>
              </a:rPr>
              <a:t>(cartes titres restaurant)</a:t>
            </a:r>
          </a:p>
          <a:p>
            <a:pPr marL="171450" indent="-171450">
              <a:buFont typeface="Arial" panose="020B0604020202020204" pitchFamily="34" charset="0"/>
              <a:buChar char="•"/>
            </a:pPr>
            <a:r>
              <a:rPr lang="fr-FR" sz="1200">
                <a:solidFill>
                  <a:schemeClr val="bg2">
                    <a:lumMod val="10000"/>
                  </a:schemeClr>
                </a:solidFill>
              </a:rPr>
              <a:t>VAD</a:t>
            </a:r>
          </a:p>
          <a:p>
            <a:pPr marL="171450" indent="-171450">
              <a:buFont typeface="Arial" panose="020B0604020202020204" pitchFamily="34" charset="0"/>
              <a:buChar char="•"/>
            </a:pPr>
            <a:r>
              <a:rPr lang="fr-FR" sz="1200">
                <a:solidFill>
                  <a:schemeClr val="bg2">
                    <a:lumMod val="10000"/>
                  </a:schemeClr>
                </a:solidFill>
              </a:rPr>
              <a:t>PLBS</a:t>
            </a:r>
          </a:p>
          <a:p>
            <a:pPr marL="171450" indent="-171450">
              <a:buFont typeface="Arial" panose="020B0604020202020204" pitchFamily="34" charset="0"/>
              <a:buChar char="•"/>
            </a:pPr>
            <a:r>
              <a:rPr lang="fr-FR" sz="1200">
                <a:solidFill>
                  <a:schemeClr val="bg2">
                    <a:lumMod val="10000"/>
                  </a:schemeClr>
                </a:solidFill>
              </a:rPr>
              <a:t>AMEX</a:t>
            </a:r>
          </a:p>
          <a:p>
            <a:pPr marL="171450" indent="-171450">
              <a:buFont typeface="Arial" panose="020B0604020202020204" pitchFamily="34" charset="0"/>
              <a:buChar char="•"/>
            </a:pPr>
            <a:r>
              <a:rPr lang="fr-FR" sz="1200">
                <a:solidFill>
                  <a:schemeClr val="bg2">
                    <a:lumMod val="10000"/>
                  </a:schemeClr>
                </a:solidFill>
              </a:rPr>
              <a:t>ANCV </a:t>
            </a:r>
          </a:p>
          <a:p>
            <a:endParaRPr lang="fr-FR" sz="1200">
              <a:solidFill>
                <a:schemeClr val="bg2">
                  <a:lumMod val="10000"/>
                </a:schemeClr>
              </a:solidFill>
            </a:endParaRPr>
          </a:p>
          <a:p>
            <a:r>
              <a:rPr lang="fr-FR" sz="1200" b="1">
                <a:solidFill>
                  <a:schemeClr val="bg2">
                    <a:lumMod val="10000"/>
                  </a:schemeClr>
                </a:solidFill>
              </a:rPr>
              <a:t>Applications compagnons :</a:t>
            </a:r>
          </a:p>
          <a:p>
            <a:endParaRPr lang="fr-FR" sz="1200" b="1">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Calculette, Agenda, Convertisseur, Mes transactions</a:t>
            </a:r>
          </a:p>
        </p:txBody>
      </p:sp>
      <p:sp>
        <p:nvSpPr>
          <p:cNvPr id="8" name="Rectangle 7">
            <a:extLst>
              <a:ext uri="{FF2B5EF4-FFF2-40B4-BE49-F238E27FC236}">
                <a16:creationId xmlns:a16="http://schemas.microsoft.com/office/drawing/2014/main" id="{563491B1-AE80-4E16-ACC9-24652B694978}"/>
              </a:ext>
            </a:extLst>
          </p:cNvPr>
          <p:cNvSpPr/>
          <p:nvPr/>
        </p:nvSpPr>
        <p:spPr>
          <a:xfrm>
            <a:off x="6642758" y="2246212"/>
            <a:ext cx="2940683" cy="3900524"/>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6">
            <a:extLst>
              <a:ext uri="{FF2B5EF4-FFF2-40B4-BE49-F238E27FC236}">
                <a16:creationId xmlns:a16="http://schemas.microsoft.com/office/drawing/2014/main" id="{1858AD2E-8C64-436E-84A5-80A0E494D781}"/>
              </a:ext>
            </a:extLst>
          </p:cNvPr>
          <p:cNvSpPr txBox="1">
            <a:spLocks/>
          </p:cNvSpPr>
          <p:nvPr/>
        </p:nvSpPr>
        <p:spPr>
          <a:xfrm>
            <a:off x="6912265" y="1961963"/>
            <a:ext cx="1748099" cy="587546"/>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b="1">
                <a:solidFill>
                  <a:schemeClr val="bg2">
                    <a:lumMod val="10000"/>
                  </a:schemeClr>
                </a:solidFill>
                <a:latin typeface="+mj-lt"/>
              </a:rPr>
              <a:t>Logiciels non disponibles</a:t>
            </a:r>
          </a:p>
        </p:txBody>
      </p:sp>
      <p:sp>
        <p:nvSpPr>
          <p:cNvPr id="10" name="ZoneTexte 9">
            <a:extLst>
              <a:ext uri="{FF2B5EF4-FFF2-40B4-BE49-F238E27FC236}">
                <a16:creationId xmlns:a16="http://schemas.microsoft.com/office/drawing/2014/main" id="{F31EB390-2C50-42BB-A26E-02CDC282CADF}"/>
              </a:ext>
            </a:extLst>
          </p:cNvPr>
          <p:cNvSpPr txBox="1"/>
          <p:nvPr/>
        </p:nvSpPr>
        <p:spPr>
          <a:xfrm>
            <a:off x="6700110" y="2802925"/>
            <a:ext cx="2749448" cy="3354765"/>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bg2">
                    <a:lumMod val="10000"/>
                  </a:schemeClr>
                </a:solidFill>
              </a:rPr>
              <a:t>Pas de caisse</a:t>
            </a:r>
          </a:p>
          <a:p>
            <a:endParaRPr lang="fr-FR" sz="1200" b="1">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Pas d’application NXS </a:t>
            </a:r>
            <a:r>
              <a:rPr lang="fr-FR" sz="1000" i="1">
                <a:solidFill>
                  <a:schemeClr val="bg2">
                    <a:lumMod val="10000"/>
                  </a:schemeClr>
                </a:solidFill>
              </a:rPr>
              <a:t>(car nécessité de la signature ticket commerçant)</a:t>
            </a:r>
          </a:p>
          <a:p>
            <a:pPr marL="171450" indent="-171450">
              <a:buFont typeface="Arial" panose="020B0604020202020204" pitchFamily="34" charset="0"/>
              <a:buChar char="•"/>
            </a:pPr>
            <a:endParaRPr lang="fr-FR" sz="1000" i="1">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Pas d’application Mes consommables </a:t>
            </a:r>
          </a:p>
          <a:p>
            <a:pPr marL="171450" indent="-171450">
              <a:buFont typeface="Arial" panose="020B0604020202020204" pitchFamily="34" charset="0"/>
              <a:buChar char="•"/>
            </a:pPr>
            <a:endParaRPr lang="fr-FR" sz="1200">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CE BoostFID : non disponible au lancement mais adaptation en cours</a:t>
            </a:r>
          </a:p>
          <a:p>
            <a:pPr marL="171450" indent="-171450">
              <a:buFont typeface="Arial" panose="020B0604020202020204" pitchFamily="34" charset="0"/>
              <a:buChar char="•"/>
            </a:pPr>
            <a:endParaRPr lang="fr-FR" sz="1200">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Logiciel de mise à jour de carte Vitale à venir</a:t>
            </a:r>
          </a:p>
          <a:p>
            <a:pPr marL="171450" indent="-171450">
              <a:buFont typeface="Arial" panose="020B0604020202020204" pitchFamily="34" charset="0"/>
              <a:buChar char="•"/>
            </a:pPr>
            <a:endParaRPr lang="fr-FR" sz="1200">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Pas de logiciel de gestion de feuilles de soins électroniques </a:t>
            </a:r>
          </a:p>
          <a:p>
            <a:pPr marL="171450" indent="-171450">
              <a:buFont typeface="Arial" panose="020B0604020202020204" pitchFamily="34" charset="0"/>
              <a:buChar char="•"/>
            </a:pPr>
            <a:endParaRPr lang="fr-FR" sz="1200">
              <a:solidFill>
                <a:schemeClr val="bg2">
                  <a:lumMod val="10000"/>
                </a:schemeClr>
              </a:solidFill>
            </a:endParaRPr>
          </a:p>
        </p:txBody>
      </p:sp>
      <p:pic>
        <p:nvPicPr>
          <p:cNvPr id="13" name="Picture 6" descr="Polyenco">
            <a:extLst>
              <a:ext uri="{FF2B5EF4-FFF2-40B4-BE49-F238E27FC236}">
                <a16:creationId xmlns:a16="http://schemas.microsoft.com/office/drawing/2014/main" id="{2655800D-4A6D-4216-BDF9-419ADB4AA36A}"/>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3041368" y="1955607"/>
            <a:ext cx="543108" cy="543108"/>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00CF6C51-DDB8-42CA-9BAE-1E274E7BA5A5}"/>
              </a:ext>
            </a:extLst>
          </p:cNvPr>
          <p:cNvSpPr txBox="1"/>
          <p:nvPr/>
        </p:nvSpPr>
        <p:spPr>
          <a:xfrm>
            <a:off x="7333757" y="5746016"/>
            <a:ext cx="2249684" cy="246221"/>
          </a:xfrm>
          <a:prstGeom prst="rect">
            <a:avLst/>
          </a:prstGeom>
          <a:noFill/>
        </p:spPr>
        <p:txBody>
          <a:bodyPr wrap="square" rtlCol="0">
            <a:spAutoFit/>
          </a:bodyPr>
          <a:lstStyle/>
          <a:p>
            <a:pPr algn="r"/>
            <a:r>
              <a:rPr lang="fr-FR" sz="1000" i="1"/>
              <a:t>*</a:t>
            </a:r>
          </a:p>
        </p:txBody>
      </p:sp>
      <p:pic>
        <p:nvPicPr>
          <p:cNvPr id="15" name="Image 14">
            <a:extLst>
              <a:ext uri="{FF2B5EF4-FFF2-40B4-BE49-F238E27FC236}">
                <a16:creationId xmlns:a16="http://schemas.microsoft.com/office/drawing/2014/main" id="{3B4587E1-7984-4837-BC7A-CA162EC157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542" y="2022928"/>
            <a:ext cx="2136699" cy="4167066"/>
          </a:xfrm>
          <a:prstGeom prst="rect">
            <a:avLst/>
          </a:prstGeom>
        </p:spPr>
      </p:pic>
      <p:pic>
        <p:nvPicPr>
          <p:cNvPr id="16" name="Picture 2" descr="confirmation annulation de paiement - Teera Thaï Massages">
            <a:extLst>
              <a:ext uri="{FF2B5EF4-FFF2-40B4-BE49-F238E27FC236}">
                <a16:creationId xmlns:a16="http://schemas.microsoft.com/office/drawing/2014/main" id="{B7F2CCB6-DC35-4400-8201-4BCD06600911}"/>
              </a:ext>
            </a:extLst>
          </p:cNvPr>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57322" y="1926580"/>
            <a:ext cx="622929" cy="622929"/>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E6743978-C3A3-4538-991F-37A98F5473D8}"/>
              </a:ext>
            </a:extLst>
          </p:cNvPr>
          <p:cNvSpPr/>
          <p:nvPr/>
        </p:nvSpPr>
        <p:spPr>
          <a:xfrm>
            <a:off x="9868877" y="2238044"/>
            <a:ext cx="2008896" cy="3923951"/>
          </a:xfrm>
          <a:prstGeom prst="rect">
            <a:avLst/>
          </a:prstGeom>
          <a:solidFill>
            <a:schemeClr val="accent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200" b="1">
                <a:latin typeface="+mj-lt"/>
              </a:rPr>
              <a:t>Attention : </a:t>
            </a:r>
          </a:p>
          <a:p>
            <a:pPr algn="ctr"/>
            <a:endParaRPr lang="fr-FR" sz="1050" b="1"/>
          </a:p>
          <a:p>
            <a:pPr algn="ctr"/>
            <a:r>
              <a:rPr lang="fr-FR" sz="1050"/>
              <a:t>les</a:t>
            </a:r>
            <a:r>
              <a:rPr lang="fr-FR" sz="1050" b="1"/>
              <a:t> </a:t>
            </a:r>
            <a:r>
              <a:rPr lang="fr-FR" sz="1050"/>
              <a:t>opérations cartes &gt; 800 €* et certaines cartes étrangères, notamment hors Europe (selon paramètres émetteurs) nécessiteront un report du ticket affiché à l’écran, sur papier avec ajout de la signature du porteur</a:t>
            </a:r>
          </a:p>
        </p:txBody>
      </p:sp>
      <p:sp>
        <p:nvSpPr>
          <p:cNvPr id="18" name="ZoneTexte 17">
            <a:extLst>
              <a:ext uri="{FF2B5EF4-FFF2-40B4-BE49-F238E27FC236}">
                <a16:creationId xmlns:a16="http://schemas.microsoft.com/office/drawing/2014/main" id="{B237C3D0-DA30-49DE-82DC-6A0E350B12B4}"/>
              </a:ext>
            </a:extLst>
          </p:cNvPr>
          <p:cNvSpPr txBox="1"/>
          <p:nvPr/>
        </p:nvSpPr>
        <p:spPr>
          <a:xfrm>
            <a:off x="10486045" y="5931292"/>
            <a:ext cx="1391728" cy="215444"/>
          </a:xfrm>
          <a:prstGeom prst="rect">
            <a:avLst/>
          </a:prstGeom>
          <a:noFill/>
        </p:spPr>
        <p:txBody>
          <a:bodyPr wrap="none" rtlCol="0">
            <a:spAutoFit/>
          </a:bodyPr>
          <a:lstStyle/>
          <a:p>
            <a:pPr algn="r"/>
            <a:r>
              <a:rPr lang="fr-FR" sz="800" i="1">
                <a:solidFill>
                  <a:schemeClr val="bg1"/>
                </a:solidFill>
              </a:rPr>
              <a:t>* Pour les commerçants CE</a:t>
            </a:r>
          </a:p>
        </p:txBody>
      </p:sp>
    </p:spTree>
    <p:extLst>
      <p:ext uri="{BB962C8B-B14F-4D97-AF65-F5344CB8AC3E}">
        <p14:creationId xmlns:p14="http://schemas.microsoft.com/office/powerpoint/2010/main" val="1072041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Clients </a:t>
            </a:r>
            <a:r>
              <a:rPr lang="fr-FR" dirty="0" err="1" smtClean="0"/>
              <a:t>appétents</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2. </a:t>
            </a:r>
            <a:r>
              <a:rPr lang="fr-FR" dirty="0"/>
              <a:t>Le TPE Premium GPRS Mini</a:t>
            </a:r>
            <a:endParaRPr lang="fr-FR" dirty="0"/>
          </a:p>
        </p:txBody>
      </p:sp>
      <p:pic>
        <p:nvPicPr>
          <p:cNvPr id="4" name="Picture 2" descr="PAX Global Technology Limited - Your Payment Partner of Choice">
            <a:extLst>
              <a:ext uri="{FF2B5EF4-FFF2-40B4-BE49-F238E27FC236}">
                <a16:creationId xmlns:a16="http://schemas.microsoft.com/office/drawing/2014/main" id="{0C61E7A7-0505-4BF4-8CDD-78D1A5996D6B}"/>
              </a:ext>
            </a:extLst>
          </p:cNvPr>
          <p:cNvPicPr>
            <a:picLocks noChangeAspect="1" noChangeArrowheads="1"/>
          </p:cNvPicPr>
          <p:nvPr/>
        </p:nvPicPr>
        <p:blipFill>
          <a:blip r:embed="rId2" cstate="screen">
            <a:extLst>
              <a:ext uri="{BEBA8EAE-BF5A-486C-A8C5-ECC9F3942E4B}">
                <a14:imgProps xmlns:a14="http://schemas.microsoft.com/office/drawing/2010/main">
                  <a14:imgLayer r:embed="rId3">
                    <a14:imgEffect>
                      <a14:backgroundRemoval t="1429" b="98438" l="35" r="99896">
                        <a14:foregroundMark x1="6337" y1="16116" x2="19601" y2="9643"/>
                        <a14:foregroundMark x1="19601" y1="9643" x2="33316" y2="15759"/>
                        <a14:foregroundMark x1="33316" y1="15759" x2="34844" y2="27277"/>
                        <a14:foregroundMark x1="34844" y1="27277" x2="23264" y2="57991"/>
                        <a14:foregroundMark x1="23264" y1="57991" x2="17431" y2="65804"/>
                        <a14:foregroundMark x1="17431" y1="65804" x2="41667" y2="24018"/>
                        <a14:foregroundMark x1="41667" y1="24018" x2="53281" y2="16830"/>
                        <a14:foregroundMark x1="53281" y1="16830" x2="43889" y2="47277"/>
                        <a14:foregroundMark x1="43889" y1="47277" x2="36285" y2="56607"/>
                        <a14:foregroundMark x1="36285" y1="56607" x2="65330" y2="25804"/>
                        <a14:foregroundMark x1="65330" y1="25804" x2="58889" y2="59196"/>
                        <a14:foregroundMark x1="58889" y1="59196" x2="66545" y2="60000"/>
                        <a14:foregroundMark x1="66545" y1="60000" x2="89080" y2="49286"/>
                        <a14:foregroundMark x1="89080" y1="49286" x2="76927" y2="79688"/>
                        <a14:foregroundMark x1="76927" y1="79688" x2="85295" y2="69107"/>
                        <a14:foregroundMark x1="85295" y1="69107" x2="92951" y2="73616"/>
                        <a14:foregroundMark x1="92951" y1="73616" x2="89375" y2="86339"/>
                        <a14:foregroundMark x1="89375" y1="86339" x2="89931" y2="82143"/>
                        <a14:foregroundMark x1="9358" y1="7991" x2="9444" y2="77857"/>
                        <a14:foregroundMark x1="9444" y1="77857" x2="12309" y2="87143"/>
                        <a14:foregroundMark x1="12309" y1="87143" x2="16163" y2="87098"/>
                        <a14:foregroundMark x1="5017" y1="7589" x2="20799" y2="98438"/>
                        <a14:foregroundMark x1="20799" y1="98438" x2="20799" y2="98438"/>
                        <a14:foregroundMark x1="9983" y1="85893" x2="96267" y2="78750"/>
                        <a14:foregroundMark x1="96267" y1="78750" x2="96267" y2="78750"/>
                        <a14:foregroundMark x1="91632" y1="23884" x2="41823" y2="4598"/>
                        <a14:foregroundMark x1="41823" y1="4598" x2="41823" y2="4598"/>
                        <a14:foregroundMark x1="81719" y1="18125" x2="29688" y2="2188"/>
                        <a14:foregroundMark x1="29688" y1="2188" x2="29688" y2="2188"/>
                        <a14:foregroundMark x1="4479" y1="4375" x2="5799" y2="87679"/>
                        <a14:foregroundMark x1="95868" y1="9955" x2="98125" y2="91250"/>
                        <a14:foregroundMark x1="1632" y1="4375" x2="3872" y2="93438"/>
                        <a14:foregroundMark x1="98889" y1="41964" x2="99757" y2="80000"/>
                        <a14:foregroundMark x1="99757" y1="80000" x2="98976" y2="90268"/>
                        <a14:foregroundMark x1="98976" y1="90268" x2="99271" y2="96830"/>
                        <a14:foregroundMark x1="99132" y1="5402" x2="95278" y2="8705"/>
                        <a14:foregroundMark x1="95278" y1="8705" x2="91927" y2="7768"/>
                        <a14:foregroundMark x1="69" y1="1429" x2="69" y2="46161"/>
                        <a14:foregroundMark x1="69" y1="55491" x2="1007" y2="73170"/>
                        <a14:foregroundMark x1="1007" y1="73170" x2="1007" y2="73170"/>
                        <a14:foregroundMark x1="97656" y1="2411" x2="99583" y2="5982"/>
                        <a14:foregroundMark x1="98819" y1="14554" x2="97969" y2="20491"/>
                        <a14:foregroundMark x1="98889" y1="14554" x2="98194" y2="13125"/>
                        <a14:foregroundMark x1="98576" y1="11964" x2="93767" y2="14509"/>
                        <a14:foregroundMark x1="93767" y1="14509" x2="97465" y2="6964"/>
                        <a14:foregroundMark x1="97465" y1="6964" x2="92014" y2="15045"/>
                        <a14:foregroundMark x1="92014" y1="15045" x2="92448" y2="2991"/>
                        <a14:foregroundMark x1="92448" y1="2991" x2="97153" y2="3527"/>
                        <a14:foregroundMark x1="97153" y1="3527" x2="92396" y2="4598"/>
                        <a14:foregroundMark x1="92396" y1="4598" x2="99167" y2="8214"/>
                        <a14:foregroundMark x1="99167" y1="8214" x2="89809" y2="16473"/>
                        <a14:foregroundMark x1="89809" y1="16473" x2="91285" y2="2321"/>
                        <a14:foregroundMark x1="91285" y1="2321" x2="98420" y2="6652"/>
                        <a14:foregroundMark x1="98420" y1="6652" x2="95313" y2="15000"/>
                        <a14:foregroundMark x1="95313" y1="15000" x2="91319" y2="10938"/>
                        <a14:foregroundMark x1="91319" y1="10938" x2="96615" y2="9643"/>
                        <a14:foregroundMark x1="96615" y1="9643" x2="92847" y2="17188"/>
                        <a14:foregroundMark x1="92847" y1="17188" x2="88611" y2="6607"/>
                        <a14:foregroundMark x1="88611" y1="6607" x2="96667" y2="4866"/>
                        <a14:foregroundMark x1="96667" y1="4866" x2="97552" y2="15937"/>
                        <a14:foregroundMark x1="97552" y1="15937" x2="95174" y2="6116"/>
                        <a14:foregroundMark x1="95174" y1="6116" x2="99896" y2="7991"/>
                        <a14:foregroundMark x1="99896" y1="7991" x2="98212" y2="19063"/>
                        <a14:foregroundMark x1="98212" y1="19063" x2="97413" y2="5759"/>
                        <a14:foregroundMark x1="97413" y1="5759" x2="95347" y2="18482"/>
                        <a14:foregroundMark x1="95347" y1="18482" x2="94531" y2="4375"/>
                        <a14:foregroundMark x1="94531" y1="4375" x2="98733" y2="6295"/>
                        <a14:foregroundMark x1="98733" y1="6295" x2="95260" y2="15893"/>
                        <a14:foregroundMark x1="95260" y1="15893" x2="99184" y2="19911"/>
                        <a14:foregroundMark x1="99184" y1="19911" x2="94757" y2="21116"/>
                        <a14:foregroundMark x1="94757" y1="21116" x2="90608" y2="17188"/>
                        <a14:foregroundMark x1="90608" y1="17188" x2="96354" y2="18661"/>
                        <a14:foregroundMark x1="96354" y1="18661" x2="92396" y2="17232"/>
                        <a14:foregroundMark x1="92396" y1="17232" x2="89792" y2="9420"/>
                        <a14:foregroundMark x1="89792" y1="9420" x2="93889" y2="10938"/>
                        <a14:foregroundMark x1="93889" y1="10938" x2="89792" y2="12188"/>
                        <a14:foregroundMark x1="89792" y1="12188" x2="96181" y2="9330"/>
                        <a14:foregroundMark x1="96181" y1="9330" x2="91476" y2="7946"/>
                        <a14:foregroundMark x1="91476" y1="7946" x2="94635" y2="7187"/>
                        <a14:foregroundMark x1="29306" y1="67232" x2="44931" y2="64598"/>
                        <a14:foregroundMark x1="44931" y1="64598" x2="56962" y2="65268"/>
                        <a14:foregroundMark x1="56962" y1="65268" x2="37274" y2="65893"/>
                        <a14:foregroundMark x1="37274" y1="65893" x2="50833" y2="62723"/>
                        <a14:foregroundMark x1="50833" y1="62723" x2="30017" y2="67054"/>
                        <a14:foregroundMark x1="30017" y1="67054" x2="34514" y2="66518"/>
                        <a14:foregroundMark x1="34514" y1="66518" x2="51076" y2="69196"/>
                        <a14:foregroundMark x1="51076" y1="69196" x2="24323" y2="71696"/>
                        <a14:foregroundMark x1="24323" y1="71696" x2="36580" y2="70938"/>
                        <a14:foregroundMark x1="36580" y1="70938" x2="58333" y2="76652"/>
                        <a14:foregroundMark x1="58333" y1="76652" x2="52188" y2="81205"/>
                        <a14:foregroundMark x1="52188" y1="81205" x2="34271" y2="72366"/>
                        <a14:foregroundMark x1="34271" y1="72366" x2="26736" y2="58884"/>
                        <a14:foregroundMark x1="26736" y1="58884" x2="40451" y2="57679"/>
                        <a14:foregroundMark x1="40451" y1="57679" x2="49288" y2="63125"/>
                        <a14:foregroundMark x1="49288" y1="63125" x2="28160" y2="60670"/>
                        <a14:foregroundMark x1="28160" y1="60670" x2="33038" y2="58259"/>
                        <a14:foregroundMark x1="33038" y1="58259" x2="51406" y2="61339"/>
                        <a14:foregroundMark x1="51406" y1="61339" x2="44653" y2="67098"/>
                        <a14:foregroundMark x1="44653" y1="67098" x2="31476" y2="67009"/>
                        <a14:foregroundMark x1="31476" y1="67009" x2="43837" y2="70268"/>
                        <a14:foregroundMark x1="43837" y1="70268" x2="32795" y2="76295"/>
                        <a14:foregroundMark x1="32795" y1="76295" x2="29653" y2="87277"/>
                        <a14:foregroundMark x1="29653" y1="87277" x2="35122" y2="94196"/>
                        <a14:foregroundMark x1="35122" y1="94196" x2="30434" y2="96339"/>
                        <a14:foregroundMark x1="30434" y1="96339" x2="42552" y2="95045"/>
                        <a14:foregroundMark x1="42552" y1="95045" x2="28420" y2="91250"/>
                        <a14:foregroundMark x1="28420" y1="91250" x2="32361" y2="90536"/>
                        <a14:foregroundMark x1="32361" y1="90536" x2="53160" y2="97813"/>
                        <a14:foregroundMark x1="53160" y1="97813" x2="32483" y2="88348"/>
                        <a14:foregroundMark x1="32483" y1="88348" x2="66267" y2="96920"/>
                        <a14:foregroundMark x1="66267" y1="96920" x2="51997" y2="95714"/>
                        <a14:foregroundMark x1="51997" y1="95714" x2="57222" y2="94107"/>
                        <a14:foregroundMark x1="57222" y1="94107" x2="76441" y2="96250"/>
                        <a14:foregroundMark x1="76441" y1="96250" x2="64340" y2="90759"/>
                        <a14:foregroundMark x1="64340" y1="90759" x2="75642" y2="86741"/>
                        <a14:foregroundMark x1="75642" y1="86741" x2="68924" y2="87143"/>
                        <a14:foregroundMark x1="68924" y1="87143" x2="74688" y2="86384"/>
                        <a14:foregroundMark x1="74688" y1="86384" x2="61111" y2="88571"/>
                        <a14:foregroundMark x1="61111" y1="88571" x2="56701" y2="94955"/>
                        <a14:foregroundMark x1="56701" y1="94955" x2="39427" y2="82902"/>
                        <a14:foregroundMark x1="39427" y1="82902" x2="23073" y2="91473"/>
                        <a14:foregroundMark x1="23073" y1="91473" x2="28854" y2="97902"/>
                        <a14:foregroundMark x1="28854" y1="97902" x2="25122" y2="97232"/>
                      </a14:backgroundRemoval>
                    </a14:imgEffect>
                  </a14:imgLayer>
                </a14:imgProps>
              </a:ext>
              <a:ext uri="{28A0092B-C50C-407E-A947-70E740481C1C}">
                <a14:useLocalDpi xmlns:a14="http://schemas.microsoft.com/office/drawing/2010/main"/>
              </a:ext>
            </a:extLst>
          </a:blip>
          <a:srcRect/>
          <a:stretch>
            <a:fillRect/>
          </a:stretch>
        </p:blipFill>
        <p:spPr bwMode="auto">
          <a:xfrm>
            <a:off x="0" y="1428467"/>
            <a:ext cx="12192000" cy="47418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CBC8EC2-A823-4630-BB4C-D0458A81CDC5}"/>
              </a:ext>
            </a:extLst>
          </p:cNvPr>
          <p:cNvSpPr/>
          <p:nvPr/>
        </p:nvSpPr>
        <p:spPr>
          <a:xfrm>
            <a:off x="560591" y="2062234"/>
            <a:ext cx="3469344" cy="3584627"/>
          </a:xfrm>
          <a:prstGeom prst="rect">
            <a:avLst/>
          </a:prstGeom>
          <a:solidFill>
            <a:schemeClr val="bg1"/>
          </a:solidFill>
          <a:ln>
            <a:noFill/>
          </a:ln>
          <a:effectLst>
            <a:glow rad="139700">
              <a:schemeClr val="accent1">
                <a:lumMod val="20000"/>
                <a:lumOff val="8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1D9A9CE-BD72-440E-8881-F911586282F9}"/>
              </a:ext>
            </a:extLst>
          </p:cNvPr>
          <p:cNvSpPr/>
          <p:nvPr/>
        </p:nvSpPr>
        <p:spPr>
          <a:xfrm>
            <a:off x="4538457" y="2072824"/>
            <a:ext cx="3469344" cy="3584627"/>
          </a:xfrm>
          <a:prstGeom prst="rect">
            <a:avLst/>
          </a:prstGeom>
          <a:solidFill>
            <a:schemeClr val="bg1"/>
          </a:solidFill>
          <a:ln>
            <a:noFill/>
          </a:ln>
          <a:effectLst>
            <a:glow rad="139700">
              <a:schemeClr val="accent1">
                <a:lumMod val="20000"/>
                <a:lumOff val="8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6">
            <a:extLst>
              <a:ext uri="{FF2B5EF4-FFF2-40B4-BE49-F238E27FC236}">
                <a16:creationId xmlns:a16="http://schemas.microsoft.com/office/drawing/2014/main" id="{AC999F9B-0A4C-47FD-B437-10E3CC0D1FDD}"/>
              </a:ext>
            </a:extLst>
          </p:cNvPr>
          <p:cNvSpPr txBox="1">
            <a:spLocks/>
          </p:cNvSpPr>
          <p:nvPr/>
        </p:nvSpPr>
        <p:spPr>
          <a:xfrm>
            <a:off x="4538457" y="2123619"/>
            <a:ext cx="3469344" cy="326599"/>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a:solidFill>
                  <a:schemeClr val="bg2">
                    <a:lumMod val="10000"/>
                  </a:schemeClr>
                </a:solidFill>
                <a:latin typeface="+mj-lt"/>
              </a:rPr>
              <a:t>Exemples de métiers</a:t>
            </a:r>
          </a:p>
        </p:txBody>
      </p:sp>
      <p:sp>
        <p:nvSpPr>
          <p:cNvPr id="9" name="ZoneTexte 8">
            <a:extLst>
              <a:ext uri="{FF2B5EF4-FFF2-40B4-BE49-F238E27FC236}">
                <a16:creationId xmlns:a16="http://schemas.microsoft.com/office/drawing/2014/main" id="{96EA874E-1DC1-4B84-92B5-E53F4FD6C5A4}"/>
              </a:ext>
            </a:extLst>
          </p:cNvPr>
          <p:cNvSpPr txBox="1"/>
          <p:nvPr/>
        </p:nvSpPr>
        <p:spPr>
          <a:xfrm>
            <a:off x="4809627" y="2692986"/>
            <a:ext cx="2980374" cy="3046988"/>
          </a:xfrm>
          <a:prstGeom prst="rect">
            <a:avLst/>
          </a:prstGeom>
          <a:noFill/>
        </p:spPr>
        <p:txBody>
          <a:bodyPr wrap="square" rtlCol="0">
            <a:spAutoFit/>
          </a:bodyPr>
          <a:lstStyle/>
          <a:p>
            <a:pPr marL="358775"/>
            <a:r>
              <a:rPr lang="fr-FR" sz="1200" b="1">
                <a:solidFill>
                  <a:schemeClr val="bg2">
                    <a:lumMod val="10000"/>
                  </a:schemeClr>
                </a:solidFill>
              </a:rPr>
              <a:t>Exemple de métiers appétents : </a:t>
            </a:r>
          </a:p>
          <a:p>
            <a:endParaRPr lang="fr-FR" sz="1200">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PLS (infirmières, kinés, médecins à domicile…)</a:t>
            </a:r>
          </a:p>
          <a:p>
            <a:pPr marL="171450" indent="-171450">
              <a:buFont typeface="Arial" panose="020B0604020202020204" pitchFamily="34" charset="0"/>
              <a:buChar char="•"/>
            </a:pPr>
            <a:r>
              <a:rPr lang="fr-FR" sz="1200">
                <a:solidFill>
                  <a:schemeClr val="bg2">
                    <a:lumMod val="10000"/>
                  </a:schemeClr>
                </a:solidFill>
              </a:rPr>
              <a:t>Commerçants sur les marché (hors métiers de bouche)  </a:t>
            </a:r>
          </a:p>
          <a:p>
            <a:pPr marL="171450" indent="-171450">
              <a:buFont typeface="Arial" panose="020B0604020202020204" pitchFamily="34" charset="0"/>
              <a:buChar char="•"/>
            </a:pPr>
            <a:r>
              <a:rPr lang="fr-FR" sz="1200">
                <a:solidFill>
                  <a:schemeClr val="bg2">
                    <a:lumMod val="10000"/>
                  </a:schemeClr>
                </a:solidFill>
              </a:rPr>
              <a:t>Artisans, Taxis</a:t>
            </a:r>
          </a:p>
          <a:p>
            <a:pPr marL="171450" indent="-171450">
              <a:buFont typeface="Arial" panose="020B0604020202020204" pitchFamily="34" charset="0"/>
              <a:buChar char="•"/>
            </a:pPr>
            <a:r>
              <a:rPr lang="fr-FR" sz="1200">
                <a:solidFill>
                  <a:schemeClr val="bg2">
                    <a:lumMod val="10000"/>
                  </a:schemeClr>
                </a:solidFill>
              </a:rPr>
              <a:t>Métiers de livraison à domicile</a:t>
            </a:r>
          </a:p>
          <a:p>
            <a:endParaRPr lang="fr-FR" sz="1200">
              <a:solidFill>
                <a:schemeClr val="bg2">
                  <a:lumMod val="10000"/>
                </a:schemeClr>
              </a:solidFill>
            </a:endParaRPr>
          </a:p>
          <a:p>
            <a:endParaRPr lang="fr-FR" sz="1200">
              <a:solidFill>
                <a:schemeClr val="bg2">
                  <a:lumMod val="10000"/>
                </a:schemeClr>
              </a:solidFill>
            </a:endParaRPr>
          </a:p>
          <a:p>
            <a:pPr marL="358775"/>
            <a:r>
              <a:rPr lang="fr-FR" sz="1200" b="1">
                <a:solidFill>
                  <a:schemeClr val="bg2">
                    <a:lumMod val="10000"/>
                  </a:schemeClr>
                </a:solidFill>
              </a:rPr>
              <a:t>Exemple de métiers non appétents :</a:t>
            </a:r>
          </a:p>
          <a:p>
            <a:pPr marL="358775"/>
            <a:r>
              <a:rPr lang="fr-FR" sz="1200">
                <a:solidFill>
                  <a:schemeClr val="bg2">
                    <a:lumMod val="10000"/>
                  </a:schemeClr>
                </a:solidFill>
              </a:rPr>
              <a:t> </a:t>
            </a:r>
          </a:p>
          <a:p>
            <a:pPr marL="171450" indent="-171450">
              <a:buFont typeface="Arial" panose="020B0604020202020204" pitchFamily="34" charset="0"/>
              <a:buChar char="•"/>
            </a:pPr>
            <a:r>
              <a:rPr lang="fr-FR" sz="1200">
                <a:solidFill>
                  <a:schemeClr val="bg2">
                    <a:lumMod val="10000"/>
                  </a:schemeClr>
                </a:solidFill>
              </a:rPr>
              <a:t>Métiers de bouche (boucher, boulanger…)</a:t>
            </a:r>
          </a:p>
          <a:p>
            <a:endParaRPr lang="fr-FR" sz="1200">
              <a:solidFill>
                <a:schemeClr val="bg2">
                  <a:lumMod val="10000"/>
                </a:schemeClr>
              </a:solidFill>
            </a:endParaRPr>
          </a:p>
          <a:p>
            <a:endParaRPr lang="fr-FR" sz="1200">
              <a:solidFill>
                <a:schemeClr val="bg2">
                  <a:lumMod val="10000"/>
                </a:schemeClr>
              </a:solidFill>
            </a:endParaRPr>
          </a:p>
        </p:txBody>
      </p:sp>
      <p:sp>
        <p:nvSpPr>
          <p:cNvPr id="10" name="Rectangle 9">
            <a:extLst>
              <a:ext uri="{FF2B5EF4-FFF2-40B4-BE49-F238E27FC236}">
                <a16:creationId xmlns:a16="http://schemas.microsoft.com/office/drawing/2014/main" id="{F9F0E1D3-E0CB-4128-9E57-9986A5DA55BE}"/>
              </a:ext>
            </a:extLst>
          </p:cNvPr>
          <p:cNvSpPr/>
          <p:nvPr/>
        </p:nvSpPr>
        <p:spPr>
          <a:xfrm>
            <a:off x="1661398" y="2666112"/>
            <a:ext cx="2177177" cy="1384995"/>
          </a:xfrm>
          <a:prstGeom prst="rect">
            <a:avLst/>
          </a:prstGeom>
        </p:spPr>
        <p:txBody>
          <a:bodyPr wrap="square">
            <a:spAutoFit/>
          </a:bodyPr>
          <a:lstStyle/>
          <a:p>
            <a:pPr algn="just"/>
            <a:r>
              <a:rPr lang="fr-FR" sz="1200">
                <a:solidFill>
                  <a:schemeClr val="bg2">
                    <a:lumMod val="10000"/>
                  </a:schemeClr>
                </a:solidFill>
              </a:rPr>
              <a:t>En majorité : des activités qui n’ont pas besoin de gérer de rush, c’est-à-dire sans besoin d’encaisser rapidement plusieurs clients à la suite (sauf s’ils acceptent de ne pas recevoir de ticket)</a:t>
            </a:r>
          </a:p>
        </p:txBody>
      </p:sp>
      <p:sp>
        <p:nvSpPr>
          <p:cNvPr id="13" name="Text Placeholder 6">
            <a:extLst>
              <a:ext uri="{FF2B5EF4-FFF2-40B4-BE49-F238E27FC236}">
                <a16:creationId xmlns:a16="http://schemas.microsoft.com/office/drawing/2014/main" id="{6AC688ED-11FA-4BA6-A93F-8B5DC81ACDC0}"/>
              </a:ext>
            </a:extLst>
          </p:cNvPr>
          <p:cNvSpPr txBox="1">
            <a:spLocks/>
          </p:cNvSpPr>
          <p:nvPr/>
        </p:nvSpPr>
        <p:spPr>
          <a:xfrm>
            <a:off x="602383" y="2113170"/>
            <a:ext cx="2035281" cy="326599"/>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a:solidFill>
                  <a:schemeClr val="bg2">
                    <a:lumMod val="10000"/>
                  </a:schemeClr>
                </a:solidFill>
                <a:latin typeface="+mj-lt"/>
              </a:rPr>
              <a:t>Type de clients</a:t>
            </a:r>
          </a:p>
        </p:txBody>
      </p:sp>
      <p:pic>
        <p:nvPicPr>
          <p:cNvPr id="14" name="Picture 4" descr="Download Vector - Contactless payment with smartwatch - Vectorpicker">
            <a:extLst>
              <a:ext uri="{FF2B5EF4-FFF2-40B4-BE49-F238E27FC236}">
                <a16:creationId xmlns:a16="http://schemas.microsoft.com/office/drawing/2014/main" id="{DBD35693-FFFF-42A4-A63F-042EB868920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605" t="16048" r="13604" b="12394"/>
          <a:stretch/>
        </p:blipFill>
        <p:spPr bwMode="auto">
          <a:xfrm>
            <a:off x="790901" y="2769161"/>
            <a:ext cx="834053" cy="8199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Polyenco">
            <a:extLst>
              <a:ext uri="{FF2B5EF4-FFF2-40B4-BE49-F238E27FC236}">
                <a16:creationId xmlns:a16="http://schemas.microsoft.com/office/drawing/2014/main" id="{DBB071B2-BEDB-4A47-A564-8EBAE778A256}"/>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693580" y="2553185"/>
            <a:ext cx="543108" cy="54310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FC7019B5-778A-4355-A69C-0D830C3979EC}"/>
              </a:ext>
            </a:extLst>
          </p:cNvPr>
          <p:cNvSpPr/>
          <p:nvPr/>
        </p:nvSpPr>
        <p:spPr>
          <a:xfrm>
            <a:off x="1651872" y="4312729"/>
            <a:ext cx="2177177" cy="830997"/>
          </a:xfrm>
          <a:prstGeom prst="rect">
            <a:avLst/>
          </a:prstGeom>
        </p:spPr>
        <p:txBody>
          <a:bodyPr wrap="square">
            <a:spAutoFit/>
          </a:bodyPr>
          <a:lstStyle/>
          <a:p>
            <a:pPr algn="just"/>
            <a:r>
              <a:rPr lang="fr-FR" sz="1200">
                <a:solidFill>
                  <a:schemeClr val="bg2">
                    <a:lumMod val="10000"/>
                  </a:schemeClr>
                </a:solidFill>
              </a:rPr>
              <a:t>Ne s’adresse pas aux micro-marchands encaissant très peu de flux et qui ne souhaite pas d’abonnement</a:t>
            </a:r>
          </a:p>
        </p:txBody>
      </p:sp>
      <p:sp>
        <p:nvSpPr>
          <p:cNvPr id="17" name="Rectangle 16">
            <a:extLst>
              <a:ext uri="{FF2B5EF4-FFF2-40B4-BE49-F238E27FC236}">
                <a16:creationId xmlns:a16="http://schemas.microsoft.com/office/drawing/2014/main" id="{2540CE78-8AD1-40EC-8F1F-AE408239D95C}"/>
              </a:ext>
            </a:extLst>
          </p:cNvPr>
          <p:cNvSpPr/>
          <p:nvPr/>
        </p:nvSpPr>
        <p:spPr>
          <a:xfrm rot="1707828">
            <a:off x="9388901" y="3486693"/>
            <a:ext cx="301657" cy="120804"/>
          </a:xfrm>
          <a:prstGeom prst="rect">
            <a:avLst/>
          </a:prstGeom>
          <a:solidFill>
            <a:srgbClr val="E2E0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Picture 2" descr="confirmation annulation de paiement - Teera Thaï Massages">
            <a:extLst>
              <a:ext uri="{FF2B5EF4-FFF2-40B4-BE49-F238E27FC236}">
                <a16:creationId xmlns:a16="http://schemas.microsoft.com/office/drawing/2014/main" id="{1B333AE9-458C-4D74-A7C4-4B4F663CCB04}"/>
              </a:ext>
            </a:extLst>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2455" y="4301923"/>
            <a:ext cx="830997" cy="83099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onfirmation annulation de paiement - Teera Thaï Massages">
            <a:extLst>
              <a:ext uri="{FF2B5EF4-FFF2-40B4-BE49-F238E27FC236}">
                <a16:creationId xmlns:a16="http://schemas.microsoft.com/office/drawing/2014/main" id="{42EB83A8-2566-4EAB-B613-EC6ED14D73F3}"/>
              </a:ext>
            </a:extLst>
          </p:cNvPr>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36430" y="4361506"/>
            <a:ext cx="622929" cy="622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36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Exemples de cas d’usage possible</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2. </a:t>
            </a:r>
            <a:r>
              <a:rPr lang="fr-FR" dirty="0"/>
              <a:t>Le TPE Premium GPRS Mini</a:t>
            </a:r>
            <a:endParaRPr lang="fr-FR" dirty="0"/>
          </a:p>
        </p:txBody>
      </p:sp>
      <p:sp>
        <p:nvSpPr>
          <p:cNvPr id="4" name="Rectangle 3">
            <a:extLst>
              <a:ext uri="{FF2B5EF4-FFF2-40B4-BE49-F238E27FC236}">
                <a16:creationId xmlns:a16="http://schemas.microsoft.com/office/drawing/2014/main" id="{8CA1CA33-E3D9-4941-83BC-50D101DD68E9}"/>
              </a:ext>
            </a:extLst>
          </p:cNvPr>
          <p:cNvSpPr/>
          <p:nvPr/>
        </p:nvSpPr>
        <p:spPr>
          <a:xfrm>
            <a:off x="2647903" y="1861312"/>
            <a:ext cx="2940683" cy="4251741"/>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6">
            <a:extLst>
              <a:ext uri="{FF2B5EF4-FFF2-40B4-BE49-F238E27FC236}">
                <a16:creationId xmlns:a16="http://schemas.microsoft.com/office/drawing/2014/main" id="{8E6316A1-81C8-480E-9033-190532D5C000}"/>
              </a:ext>
            </a:extLst>
          </p:cNvPr>
          <p:cNvSpPr txBox="1">
            <a:spLocks/>
          </p:cNvSpPr>
          <p:nvPr/>
        </p:nvSpPr>
        <p:spPr>
          <a:xfrm>
            <a:off x="2584034" y="1577064"/>
            <a:ext cx="2981717" cy="587546"/>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b="1">
                <a:solidFill>
                  <a:schemeClr val="bg2">
                    <a:lumMod val="10000"/>
                  </a:schemeClr>
                </a:solidFill>
                <a:latin typeface="+mj-lt"/>
              </a:rPr>
              <a:t>Encaissement client seul, sans file d’attente</a:t>
            </a:r>
          </a:p>
        </p:txBody>
      </p:sp>
      <p:sp>
        <p:nvSpPr>
          <p:cNvPr id="6" name="Rectangle 5">
            <a:extLst>
              <a:ext uri="{FF2B5EF4-FFF2-40B4-BE49-F238E27FC236}">
                <a16:creationId xmlns:a16="http://schemas.microsoft.com/office/drawing/2014/main" id="{8A05A156-9B25-47DA-93A7-7827F54C60EA}"/>
              </a:ext>
            </a:extLst>
          </p:cNvPr>
          <p:cNvSpPr/>
          <p:nvPr/>
        </p:nvSpPr>
        <p:spPr>
          <a:xfrm>
            <a:off x="6307796" y="1861312"/>
            <a:ext cx="2940683" cy="4251741"/>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6">
            <a:extLst>
              <a:ext uri="{FF2B5EF4-FFF2-40B4-BE49-F238E27FC236}">
                <a16:creationId xmlns:a16="http://schemas.microsoft.com/office/drawing/2014/main" id="{CE0E8292-4265-497B-84AA-78133E0B55F6}"/>
              </a:ext>
            </a:extLst>
          </p:cNvPr>
          <p:cNvSpPr txBox="1">
            <a:spLocks/>
          </p:cNvSpPr>
          <p:nvPr/>
        </p:nvSpPr>
        <p:spPr>
          <a:xfrm>
            <a:off x="6309278" y="1696914"/>
            <a:ext cx="1748099" cy="284249"/>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b="1">
                <a:solidFill>
                  <a:schemeClr val="bg2">
                    <a:lumMod val="10000"/>
                  </a:schemeClr>
                </a:solidFill>
                <a:latin typeface="+mj-lt"/>
              </a:rPr>
              <a:t>Queue </a:t>
            </a:r>
            <a:r>
              <a:rPr lang="en-US" sz="1800" b="1">
                <a:solidFill>
                  <a:schemeClr val="bg2">
                    <a:lumMod val="10000"/>
                  </a:schemeClr>
                </a:solidFill>
                <a:latin typeface="+mj-lt"/>
              </a:rPr>
              <a:t>Busting</a:t>
            </a:r>
          </a:p>
        </p:txBody>
      </p:sp>
      <p:sp>
        <p:nvSpPr>
          <p:cNvPr id="8" name="ZoneTexte 7">
            <a:extLst>
              <a:ext uri="{FF2B5EF4-FFF2-40B4-BE49-F238E27FC236}">
                <a16:creationId xmlns:a16="http://schemas.microsoft.com/office/drawing/2014/main" id="{6A905553-2506-4DA0-A892-042A06ACBE92}"/>
              </a:ext>
            </a:extLst>
          </p:cNvPr>
          <p:cNvSpPr txBox="1"/>
          <p:nvPr/>
        </p:nvSpPr>
        <p:spPr>
          <a:xfrm>
            <a:off x="2736150" y="2247494"/>
            <a:ext cx="2829602" cy="1384995"/>
          </a:xfrm>
          <a:prstGeom prst="rect">
            <a:avLst/>
          </a:prstGeom>
          <a:noFill/>
        </p:spPr>
        <p:txBody>
          <a:bodyPr wrap="square" rtlCol="0">
            <a:spAutoFit/>
          </a:bodyPr>
          <a:lstStyle/>
          <a:p>
            <a:r>
              <a:rPr lang="fr-FR" sz="1200" b="1"/>
              <a:t>Le Premium Mini : moyen d’encaissement principal</a:t>
            </a:r>
          </a:p>
          <a:p>
            <a:endParaRPr lang="fr-FR" sz="1200"/>
          </a:p>
          <a:p>
            <a:r>
              <a:rPr lang="fr-FR" sz="1200"/>
              <a:t>Le client est seul en face à face et dispose du temps nécessaire pour transmettre son e-mail afin de recevoir son ticket</a:t>
            </a:r>
          </a:p>
        </p:txBody>
      </p:sp>
      <p:pic>
        <p:nvPicPr>
          <p:cNvPr id="9" name="Picture 4" descr="Devenir Chauffeur G7 : un tremplin pour l&amp;#39;avenir | 100% NEWS TAXIS">
            <a:extLst>
              <a:ext uri="{FF2B5EF4-FFF2-40B4-BE49-F238E27FC236}">
                <a16:creationId xmlns:a16="http://schemas.microsoft.com/office/drawing/2014/main" id="{01738112-C14A-4B32-B930-ADE791C3AD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6872" y="4255822"/>
            <a:ext cx="934504" cy="6223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Lynkbooster-La livraison à domicile, l&amp;#39;option N°1 des restaurateurs et des  supermarchés pour survivre au Covid19">
            <a:extLst>
              <a:ext uri="{FF2B5EF4-FFF2-40B4-BE49-F238E27FC236}">
                <a16:creationId xmlns:a16="http://schemas.microsoft.com/office/drawing/2014/main" id="{0AFE6051-16C9-4549-8404-DDBD96BE83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1376" y="4245582"/>
            <a:ext cx="995255" cy="6319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Les 4 conseils pratiques pour trouver un médecin à domicile | Seniors à  votre Service">
            <a:extLst>
              <a:ext uri="{FF2B5EF4-FFF2-40B4-BE49-F238E27FC236}">
                <a16:creationId xmlns:a16="http://schemas.microsoft.com/office/drawing/2014/main" id="{E619349D-8A8C-46AB-B12C-CA057F9DA21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26631" y="4255822"/>
            <a:ext cx="930765" cy="622402"/>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CDCFD053-FE3C-42BD-92BA-A05970FEB900}"/>
              </a:ext>
            </a:extLst>
          </p:cNvPr>
          <p:cNvSpPr txBox="1"/>
          <p:nvPr/>
        </p:nvSpPr>
        <p:spPr>
          <a:xfrm>
            <a:off x="6386821" y="2302801"/>
            <a:ext cx="2829602" cy="1384995"/>
          </a:xfrm>
          <a:prstGeom prst="rect">
            <a:avLst/>
          </a:prstGeom>
          <a:noFill/>
        </p:spPr>
        <p:txBody>
          <a:bodyPr wrap="square" rtlCol="0">
            <a:spAutoFit/>
          </a:bodyPr>
          <a:lstStyle/>
          <a:p>
            <a:r>
              <a:rPr lang="fr-FR" sz="1200" b="1"/>
              <a:t>Le Premium Mini : moyen d’encaissement secondaire</a:t>
            </a:r>
          </a:p>
          <a:p>
            <a:pPr algn="just"/>
            <a:endParaRPr lang="fr-FR" sz="1200"/>
          </a:p>
          <a:p>
            <a:pPr algn="just"/>
            <a:r>
              <a:rPr lang="fr-FR" sz="1200"/>
              <a:t>Le commerçant dispose déjà d’un TPE mais utilise le Premium Mini pour soulager sa file d’attente (via un de ses collaborateurs par exemple)</a:t>
            </a:r>
          </a:p>
        </p:txBody>
      </p:sp>
      <p:sp>
        <p:nvSpPr>
          <p:cNvPr id="15" name="ZoneTexte 14">
            <a:extLst>
              <a:ext uri="{FF2B5EF4-FFF2-40B4-BE49-F238E27FC236}">
                <a16:creationId xmlns:a16="http://schemas.microsoft.com/office/drawing/2014/main" id="{7A3974E4-9104-4250-A1BE-A8ED4F884D46}"/>
              </a:ext>
            </a:extLst>
          </p:cNvPr>
          <p:cNvSpPr txBox="1"/>
          <p:nvPr/>
        </p:nvSpPr>
        <p:spPr>
          <a:xfrm>
            <a:off x="2683485" y="3830836"/>
            <a:ext cx="2408528" cy="400110"/>
          </a:xfrm>
          <a:prstGeom prst="rect">
            <a:avLst/>
          </a:prstGeom>
          <a:noFill/>
        </p:spPr>
        <p:txBody>
          <a:bodyPr wrap="square">
            <a:spAutoFit/>
          </a:bodyPr>
          <a:lstStyle/>
          <a:p>
            <a:r>
              <a:rPr lang="fr-FR" sz="1000"/>
              <a:t>Exemples :</a:t>
            </a:r>
          </a:p>
          <a:p>
            <a:r>
              <a:rPr lang="fr-FR" sz="1000"/>
              <a:t>Taxi, livreurs, Pro de santé à domicile…</a:t>
            </a:r>
          </a:p>
        </p:txBody>
      </p:sp>
      <p:pic>
        <p:nvPicPr>
          <p:cNvPr id="16" name="Picture 2" descr="Food truck, pas sans un business plan">
            <a:extLst>
              <a:ext uri="{FF2B5EF4-FFF2-40B4-BE49-F238E27FC236}">
                <a16:creationId xmlns:a16="http://schemas.microsoft.com/office/drawing/2014/main" id="{50B6ACDA-0D42-456F-84E4-02D0547E969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46970" y="4368681"/>
            <a:ext cx="1232253" cy="82314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Dalle - La Défense, place du chef pour les food trucks | La Gazette de la  Défense">
            <a:extLst>
              <a:ext uri="{FF2B5EF4-FFF2-40B4-BE49-F238E27FC236}">
                <a16:creationId xmlns:a16="http://schemas.microsoft.com/office/drawing/2014/main" id="{2AFEDFDC-C983-446B-9DF6-54D645F5FA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94582" y="4363475"/>
            <a:ext cx="1637652" cy="818826"/>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E084630E-A1D2-418D-B84D-6AF740D82401}"/>
              </a:ext>
            </a:extLst>
          </p:cNvPr>
          <p:cNvSpPr txBox="1"/>
          <p:nvPr/>
        </p:nvSpPr>
        <p:spPr>
          <a:xfrm>
            <a:off x="6330630" y="3963365"/>
            <a:ext cx="2408528" cy="400110"/>
          </a:xfrm>
          <a:prstGeom prst="rect">
            <a:avLst/>
          </a:prstGeom>
          <a:noFill/>
        </p:spPr>
        <p:txBody>
          <a:bodyPr wrap="square">
            <a:spAutoFit/>
          </a:bodyPr>
          <a:lstStyle/>
          <a:p>
            <a:r>
              <a:rPr lang="fr-FR" sz="1000"/>
              <a:t>Exemples :</a:t>
            </a:r>
          </a:p>
          <a:p>
            <a:r>
              <a:rPr lang="fr-FR" sz="1000"/>
              <a:t>Restaurants à emporter, food trucks…</a:t>
            </a:r>
          </a:p>
        </p:txBody>
      </p:sp>
      <p:sp>
        <p:nvSpPr>
          <p:cNvPr id="19" name="ZoneTexte 18">
            <a:extLst>
              <a:ext uri="{FF2B5EF4-FFF2-40B4-BE49-F238E27FC236}">
                <a16:creationId xmlns:a16="http://schemas.microsoft.com/office/drawing/2014/main" id="{2B256AB1-806F-44B7-8936-AD44FA9FC710}"/>
              </a:ext>
            </a:extLst>
          </p:cNvPr>
          <p:cNvSpPr txBox="1"/>
          <p:nvPr/>
        </p:nvSpPr>
        <p:spPr>
          <a:xfrm>
            <a:off x="2698016" y="5046595"/>
            <a:ext cx="2788383" cy="400110"/>
          </a:xfrm>
          <a:prstGeom prst="rect">
            <a:avLst/>
          </a:prstGeom>
          <a:noFill/>
        </p:spPr>
        <p:txBody>
          <a:bodyPr wrap="square">
            <a:spAutoFit/>
          </a:bodyPr>
          <a:lstStyle/>
          <a:p>
            <a:r>
              <a:rPr lang="fr-FR" sz="1000"/>
              <a:t>Certains restaurants ou bar/café, selon leur configuration :</a:t>
            </a:r>
          </a:p>
        </p:txBody>
      </p:sp>
      <p:pic>
        <p:nvPicPr>
          <p:cNvPr id="20" name="Picture 2" descr="LE MARCHÉ CAFÉ RESTAURANT, Paris - 15e Arr. - Vaugirard - Menu, Prix &amp;amp;  Restaurant Avis - Tripadvisor">
            <a:extLst>
              <a:ext uri="{FF2B5EF4-FFF2-40B4-BE49-F238E27FC236}">
                <a16:creationId xmlns:a16="http://schemas.microsoft.com/office/drawing/2014/main" id="{691C936C-D4E5-4BCC-89F5-C1F84F254E7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96867" y="5301236"/>
            <a:ext cx="990020" cy="660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1300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Tarification</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2. </a:t>
            </a:r>
            <a:r>
              <a:rPr lang="fr-FR" dirty="0"/>
              <a:t>Le TPE Premium GPRS Mini</a:t>
            </a:r>
            <a:endParaRPr lang="fr-FR" dirty="0"/>
          </a:p>
        </p:txBody>
      </p:sp>
      <p:pic>
        <p:nvPicPr>
          <p:cNvPr id="4" name="Image 3">
            <a:extLst>
              <a:ext uri="{FF2B5EF4-FFF2-40B4-BE49-F238E27FC236}">
                <a16:creationId xmlns:a16="http://schemas.microsoft.com/office/drawing/2014/main" id="{2602E497-45AB-40D4-97F5-C6D55C9A16DB}"/>
              </a:ext>
            </a:extLst>
          </p:cNvPr>
          <p:cNvPicPr>
            <a:picLocks noChangeAspect="1"/>
          </p:cNvPicPr>
          <p:nvPr/>
        </p:nvPicPr>
        <p:blipFill rotWithShape="1">
          <a:blip r:embed="rId2">
            <a:extLst>
              <a:ext uri="{28A0092B-C50C-407E-A947-70E740481C1C}">
                <a14:useLocalDpi xmlns:a14="http://schemas.microsoft.com/office/drawing/2010/main" val="0"/>
              </a:ext>
            </a:extLst>
          </a:blip>
          <a:srcRect t="11845" r="8210" b="13681"/>
          <a:stretch/>
        </p:blipFill>
        <p:spPr>
          <a:xfrm>
            <a:off x="0" y="1479562"/>
            <a:ext cx="12202259" cy="4949379"/>
          </a:xfrm>
          <a:prstGeom prst="rect">
            <a:avLst/>
          </a:prstGeom>
        </p:spPr>
      </p:pic>
      <p:sp>
        <p:nvSpPr>
          <p:cNvPr id="5" name="Rectangle 4">
            <a:extLst>
              <a:ext uri="{FF2B5EF4-FFF2-40B4-BE49-F238E27FC236}">
                <a16:creationId xmlns:a16="http://schemas.microsoft.com/office/drawing/2014/main" id="{247E9806-DE43-4274-8026-39835612B64B}"/>
              </a:ext>
            </a:extLst>
          </p:cNvPr>
          <p:cNvSpPr/>
          <p:nvPr/>
        </p:nvSpPr>
        <p:spPr>
          <a:xfrm>
            <a:off x="3739755" y="1781951"/>
            <a:ext cx="2889646" cy="3119914"/>
          </a:xfrm>
          <a:prstGeom prst="rect">
            <a:avLst/>
          </a:prstGeom>
          <a:solidFill>
            <a:schemeClr val="bg1"/>
          </a:solidFill>
          <a:ln>
            <a:noFill/>
          </a:ln>
          <a:effectLst>
            <a:glow rad="139700">
              <a:schemeClr val="accent1">
                <a:lumMod val="20000"/>
                <a:lumOff val="8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ABBA379-A97C-4288-9810-9BCE84A0BADA}"/>
              </a:ext>
            </a:extLst>
          </p:cNvPr>
          <p:cNvSpPr/>
          <p:nvPr/>
        </p:nvSpPr>
        <p:spPr>
          <a:xfrm>
            <a:off x="585992" y="1781951"/>
            <a:ext cx="2889646" cy="3119914"/>
          </a:xfrm>
          <a:prstGeom prst="rect">
            <a:avLst/>
          </a:prstGeom>
          <a:solidFill>
            <a:schemeClr val="bg1"/>
          </a:solidFill>
          <a:ln>
            <a:noFill/>
          </a:ln>
          <a:effectLst>
            <a:glow rad="139700">
              <a:schemeClr val="accent1">
                <a:lumMod val="20000"/>
                <a:lumOff val="8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ZoneTexte 7">
            <a:extLst>
              <a:ext uri="{FF2B5EF4-FFF2-40B4-BE49-F238E27FC236}">
                <a16:creationId xmlns:a16="http://schemas.microsoft.com/office/drawing/2014/main" id="{6ADB7719-8E72-401B-8AD8-6460D01051FE}"/>
              </a:ext>
            </a:extLst>
          </p:cNvPr>
          <p:cNvSpPr txBox="1"/>
          <p:nvPr/>
        </p:nvSpPr>
        <p:spPr>
          <a:xfrm>
            <a:off x="1223687" y="4339005"/>
            <a:ext cx="1587329" cy="200055"/>
          </a:xfrm>
          <a:prstGeom prst="rect">
            <a:avLst/>
          </a:prstGeom>
          <a:noFill/>
        </p:spPr>
        <p:txBody>
          <a:bodyPr wrap="square" rtlCol="0">
            <a:spAutoFit/>
          </a:bodyPr>
          <a:lstStyle/>
          <a:p>
            <a:pPr algn="ctr"/>
            <a:r>
              <a:rPr lang="fr-FR" sz="700" i="1">
                <a:solidFill>
                  <a:schemeClr val="bg2">
                    <a:lumMod val="10000"/>
                  </a:schemeClr>
                </a:solidFill>
              </a:rPr>
              <a:t>Engagement 48 mois*</a:t>
            </a:r>
          </a:p>
        </p:txBody>
      </p:sp>
      <p:pic>
        <p:nvPicPr>
          <p:cNvPr id="9" name="Image 8">
            <a:extLst>
              <a:ext uri="{FF2B5EF4-FFF2-40B4-BE49-F238E27FC236}">
                <a16:creationId xmlns:a16="http://schemas.microsoft.com/office/drawing/2014/main" id="{2DC579EC-752A-45B7-8164-C637B05F4AE8}"/>
              </a:ext>
            </a:extLst>
          </p:cNvPr>
          <p:cNvPicPr>
            <a:picLocks noChangeAspect="1"/>
          </p:cNvPicPr>
          <p:nvPr/>
        </p:nvPicPr>
        <p:blipFill rotWithShape="1">
          <a:blip r:embed="rId3"/>
          <a:srcRect l="3953" t="8934" r="49328" b="11355"/>
          <a:stretch/>
        </p:blipFill>
        <p:spPr>
          <a:xfrm>
            <a:off x="4730518" y="2436257"/>
            <a:ext cx="963725" cy="1095802"/>
          </a:xfrm>
          <a:prstGeom prst="rect">
            <a:avLst/>
          </a:prstGeom>
        </p:spPr>
      </p:pic>
      <p:pic>
        <p:nvPicPr>
          <p:cNvPr id="10" name="Picture 6" descr="Online storfront with seller in fron Royalty Free Vector">
            <a:extLst>
              <a:ext uri="{FF2B5EF4-FFF2-40B4-BE49-F238E27FC236}">
                <a16:creationId xmlns:a16="http://schemas.microsoft.com/office/drawing/2014/main" id="{3F02BFD4-B969-4C13-83AE-7778E717E16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8213"/>
          <a:stretch/>
        </p:blipFill>
        <p:spPr bwMode="auto">
          <a:xfrm>
            <a:off x="1434567" y="2384074"/>
            <a:ext cx="1156040" cy="116301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75A536E7-67D5-4620-A200-47589FF01476}"/>
              </a:ext>
            </a:extLst>
          </p:cNvPr>
          <p:cNvSpPr/>
          <p:nvPr/>
        </p:nvSpPr>
        <p:spPr>
          <a:xfrm>
            <a:off x="1551610" y="3737320"/>
            <a:ext cx="963725" cy="461665"/>
          </a:xfrm>
          <a:prstGeom prst="rect">
            <a:avLst/>
          </a:prstGeom>
        </p:spPr>
        <p:txBody>
          <a:bodyPr wrap="none">
            <a:spAutoFit/>
          </a:bodyPr>
          <a:lstStyle/>
          <a:p>
            <a:pPr algn="ctr"/>
            <a:r>
              <a:rPr lang="fr-FR" sz="1200">
                <a:solidFill>
                  <a:schemeClr val="bg2">
                    <a:lumMod val="10000"/>
                  </a:schemeClr>
                </a:solidFill>
                <a:latin typeface="+mj-lt"/>
              </a:rPr>
              <a:t>25,90 € HT </a:t>
            </a:r>
          </a:p>
          <a:p>
            <a:pPr algn="ctr"/>
            <a:r>
              <a:rPr lang="fr-FR" sz="1200">
                <a:solidFill>
                  <a:schemeClr val="bg2">
                    <a:lumMod val="10000"/>
                  </a:schemeClr>
                </a:solidFill>
              </a:rPr>
              <a:t>par mois</a:t>
            </a:r>
          </a:p>
        </p:txBody>
      </p:sp>
      <p:sp>
        <p:nvSpPr>
          <p:cNvPr id="14" name="Rectangle 13">
            <a:extLst>
              <a:ext uri="{FF2B5EF4-FFF2-40B4-BE49-F238E27FC236}">
                <a16:creationId xmlns:a16="http://schemas.microsoft.com/office/drawing/2014/main" id="{6C8F1D1F-886D-4975-BBF4-E2343BC5B3A7}"/>
              </a:ext>
            </a:extLst>
          </p:cNvPr>
          <p:cNvSpPr/>
          <p:nvPr/>
        </p:nvSpPr>
        <p:spPr>
          <a:xfrm>
            <a:off x="4744711" y="3700406"/>
            <a:ext cx="963725" cy="461665"/>
          </a:xfrm>
          <a:prstGeom prst="rect">
            <a:avLst/>
          </a:prstGeom>
        </p:spPr>
        <p:txBody>
          <a:bodyPr wrap="none">
            <a:spAutoFit/>
          </a:bodyPr>
          <a:lstStyle/>
          <a:p>
            <a:pPr algn="ctr"/>
            <a:r>
              <a:rPr lang="fr-FR" sz="1200">
                <a:solidFill>
                  <a:schemeClr val="bg2">
                    <a:lumMod val="10000"/>
                  </a:schemeClr>
                </a:solidFill>
                <a:latin typeface="+mj-lt"/>
              </a:rPr>
              <a:t>23,90 € HT </a:t>
            </a:r>
          </a:p>
          <a:p>
            <a:pPr algn="ctr"/>
            <a:r>
              <a:rPr lang="fr-FR" sz="1200">
                <a:solidFill>
                  <a:schemeClr val="bg2">
                    <a:lumMod val="10000"/>
                  </a:schemeClr>
                </a:solidFill>
              </a:rPr>
              <a:t>par mois</a:t>
            </a:r>
          </a:p>
        </p:txBody>
      </p:sp>
      <p:sp>
        <p:nvSpPr>
          <p:cNvPr id="15" name="Rectangle 14">
            <a:extLst>
              <a:ext uri="{FF2B5EF4-FFF2-40B4-BE49-F238E27FC236}">
                <a16:creationId xmlns:a16="http://schemas.microsoft.com/office/drawing/2014/main" id="{160E96B7-A87A-4785-938E-B4CEB8811FC5}"/>
              </a:ext>
            </a:extLst>
          </p:cNvPr>
          <p:cNvSpPr/>
          <p:nvPr/>
        </p:nvSpPr>
        <p:spPr>
          <a:xfrm>
            <a:off x="3990411" y="1945204"/>
            <a:ext cx="2475358" cy="276999"/>
          </a:xfrm>
          <a:prstGeom prst="rect">
            <a:avLst/>
          </a:prstGeom>
        </p:spPr>
        <p:txBody>
          <a:bodyPr wrap="none">
            <a:spAutoFit/>
          </a:bodyPr>
          <a:lstStyle/>
          <a:p>
            <a:r>
              <a:rPr lang="fr-FR" sz="1200" b="1">
                <a:solidFill>
                  <a:schemeClr val="bg2">
                    <a:lumMod val="10000"/>
                  </a:schemeClr>
                </a:solidFill>
                <a:latin typeface="+mj-lt"/>
              </a:rPr>
              <a:t>Pour les Professionnels de Santé</a:t>
            </a:r>
            <a:endParaRPr lang="fr-FR" sz="1200" b="1">
              <a:latin typeface="+mj-lt"/>
            </a:endParaRPr>
          </a:p>
        </p:txBody>
      </p:sp>
      <p:sp>
        <p:nvSpPr>
          <p:cNvPr id="16" name="Rectangle 15">
            <a:extLst>
              <a:ext uri="{FF2B5EF4-FFF2-40B4-BE49-F238E27FC236}">
                <a16:creationId xmlns:a16="http://schemas.microsoft.com/office/drawing/2014/main" id="{57319144-2D2F-42FD-9980-D3DB662296A7}"/>
              </a:ext>
            </a:extLst>
          </p:cNvPr>
          <p:cNvSpPr/>
          <p:nvPr/>
        </p:nvSpPr>
        <p:spPr>
          <a:xfrm>
            <a:off x="852392" y="1945203"/>
            <a:ext cx="2467342" cy="276999"/>
          </a:xfrm>
          <a:prstGeom prst="rect">
            <a:avLst/>
          </a:prstGeom>
        </p:spPr>
        <p:txBody>
          <a:bodyPr wrap="none">
            <a:spAutoFit/>
          </a:bodyPr>
          <a:lstStyle/>
          <a:p>
            <a:r>
              <a:rPr lang="fr-FR" sz="1200" b="1">
                <a:solidFill>
                  <a:schemeClr val="bg2">
                    <a:lumMod val="10000"/>
                  </a:schemeClr>
                </a:solidFill>
                <a:latin typeface="+mj-lt"/>
              </a:rPr>
              <a:t>Pour tous types de commerçants</a:t>
            </a:r>
            <a:endParaRPr lang="fr-FR" sz="1200" b="1">
              <a:latin typeface="+mj-lt"/>
            </a:endParaRPr>
          </a:p>
        </p:txBody>
      </p:sp>
      <p:sp>
        <p:nvSpPr>
          <p:cNvPr id="17" name="ZoneTexte 16">
            <a:extLst>
              <a:ext uri="{FF2B5EF4-FFF2-40B4-BE49-F238E27FC236}">
                <a16:creationId xmlns:a16="http://schemas.microsoft.com/office/drawing/2014/main" id="{3A308ACD-06B3-49FC-BAEA-3B54E05F86EB}"/>
              </a:ext>
            </a:extLst>
          </p:cNvPr>
          <p:cNvSpPr txBox="1"/>
          <p:nvPr/>
        </p:nvSpPr>
        <p:spPr>
          <a:xfrm>
            <a:off x="4420159" y="4327491"/>
            <a:ext cx="1587329" cy="200055"/>
          </a:xfrm>
          <a:prstGeom prst="rect">
            <a:avLst/>
          </a:prstGeom>
          <a:noFill/>
        </p:spPr>
        <p:txBody>
          <a:bodyPr wrap="square" rtlCol="0">
            <a:spAutoFit/>
          </a:bodyPr>
          <a:lstStyle/>
          <a:p>
            <a:pPr algn="ctr"/>
            <a:r>
              <a:rPr lang="fr-FR" sz="700" i="1">
                <a:solidFill>
                  <a:schemeClr val="bg2">
                    <a:lumMod val="10000"/>
                  </a:schemeClr>
                </a:solidFill>
              </a:rPr>
              <a:t>Engagement 48 mois*</a:t>
            </a:r>
          </a:p>
        </p:txBody>
      </p:sp>
      <p:sp>
        <p:nvSpPr>
          <p:cNvPr id="18" name="ZoneTexte 17">
            <a:extLst>
              <a:ext uri="{FF2B5EF4-FFF2-40B4-BE49-F238E27FC236}">
                <a16:creationId xmlns:a16="http://schemas.microsoft.com/office/drawing/2014/main" id="{8E324F4A-A8EA-45FF-A96D-8E07B9E5E143}"/>
              </a:ext>
            </a:extLst>
          </p:cNvPr>
          <p:cNvSpPr txBox="1"/>
          <p:nvPr/>
        </p:nvSpPr>
        <p:spPr>
          <a:xfrm>
            <a:off x="10067924" y="5836492"/>
            <a:ext cx="2124076" cy="307777"/>
          </a:xfrm>
          <a:prstGeom prst="rect">
            <a:avLst/>
          </a:prstGeom>
          <a:noFill/>
        </p:spPr>
        <p:txBody>
          <a:bodyPr wrap="square" rtlCol="0">
            <a:spAutoFit/>
          </a:bodyPr>
          <a:lstStyle/>
          <a:p>
            <a:pPr algn="r"/>
            <a:r>
              <a:rPr lang="fr-FR" sz="700" dirty="0">
                <a:latin typeface="BR Sonoma" panose="00000500000000000000" pitchFamily="50" charset="0"/>
              </a:rPr>
              <a:t>* Limité à 2 frais de dossier par SIRET</a:t>
            </a:r>
          </a:p>
          <a:p>
            <a:pPr algn="r"/>
            <a:r>
              <a:rPr lang="fr-FR" sz="700" dirty="0">
                <a:latin typeface="BR Sonoma" panose="00000500000000000000" pitchFamily="50" charset="0"/>
              </a:rPr>
              <a:t>Maintenance et assistance comprise dans le loyer</a:t>
            </a:r>
          </a:p>
        </p:txBody>
      </p:sp>
      <p:sp>
        <p:nvSpPr>
          <p:cNvPr id="19" name="Rectangle 18">
            <a:extLst>
              <a:ext uri="{FF2B5EF4-FFF2-40B4-BE49-F238E27FC236}">
                <a16:creationId xmlns:a16="http://schemas.microsoft.com/office/drawing/2014/main" id="{A65C231E-92CB-43F9-A255-5DA8A1F04BE6}"/>
              </a:ext>
            </a:extLst>
          </p:cNvPr>
          <p:cNvSpPr/>
          <p:nvPr/>
        </p:nvSpPr>
        <p:spPr>
          <a:xfrm>
            <a:off x="585927" y="5115918"/>
            <a:ext cx="6043473" cy="1051594"/>
          </a:xfrm>
          <a:prstGeom prst="rect">
            <a:avLst/>
          </a:prstGeom>
          <a:solidFill>
            <a:schemeClr val="bg1"/>
          </a:solidFill>
          <a:ln>
            <a:noFill/>
          </a:ln>
          <a:effectLst>
            <a:glow rad="139700">
              <a:schemeClr val="accent1">
                <a:lumMod val="20000"/>
                <a:lumOff val="8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FED45D3-C8F9-41A6-A8EE-3893B3974A92}"/>
              </a:ext>
            </a:extLst>
          </p:cNvPr>
          <p:cNvSpPr/>
          <p:nvPr/>
        </p:nvSpPr>
        <p:spPr>
          <a:xfrm>
            <a:off x="625668" y="5224055"/>
            <a:ext cx="5965632" cy="830997"/>
          </a:xfrm>
          <a:prstGeom prst="rect">
            <a:avLst/>
          </a:prstGeom>
        </p:spPr>
        <p:txBody>
          <a:bodyPr wrap="square">
            <a:spAutoFit/>
          </a:bodyPr>
          <a:lstStyle/>
          <a:p>
            <a:pPr marL="171450" indent="-171450">
              <a:buFont typeface="Arial" panose="020B0604020202020204" pitchFamily="34" charset="0"/>
              <a:buChar char="•"/>
            </a:pPr>
            <a:r>
              <a:rPr lang="fr-FR" sz="1200" b="1">
                <a:solidFill>
                  <a:schemeClr val="bg2">
                    <a:lumMod val="10000"/>
                  </a:schemeClr>
                </a:solidFill>
              </a:rPr>
              <a:t>Frais de dossier </a:t>
            </a:r>
            <a:r>
              <a:rPr lang="fr-FR" sz="1200">
                <a:solidFill>
                  <a:schemeClr val="bg2">
                    <a:lumMod val="10000"/>
                  </a:schemeClr>
                </a:solidFill>
              </a:rPr>
              <a:t>: 50 € HT*</a:t>
            </a:r>
          </a:p>
          <a:p>
            <a:pPr marL="171450" indent="-171450">
              <a:buFont typeface="Arial" panose="020B0604020202020204" pitchFamily="34" charset="0"/>
              <a:buChar char="•"/>
            </a:pPr>
            <a:r>
              <a:rPr lang="fr-FR" sz="1200" b="1">
                <a:solidFill>
                  <a:schemeClr val="bg2">
                    <a:lumMod val="10000"/>
                  </a:schemeClr>
                </a:solidFill>
              </a:rPr>
              <a:t>Eligible à l’offre de Bienvenue Premium : </a:t>
            </a:r>
            <a:r>
              <a:rPr lang="fr-FR" sz="1200">
                <a:solidFill>
                  <a:schemeClr val="bg2">
                    <a:lumMod val="10000"/>
                  </a:schemeClr>
                </a:solidFill>
              </a:rPr>
              <a:t>2 mois de loyers offerts</a:t>
            </a:r>
          </a:p>
          <a:p>
            <a:pPr marL="171450" indent="-171450">
              <a:buFont typeface="Arial" panose="020B0604020202020204" pitchFamily="34" charset="0"/>
              <a:buChar char="•"/>
            </a:pPr>
            <a:r>
              <a:rPr lang="fr-FR" sz="1200" b="1">
                <a:solidFill>
                  <a:schemeClr val="bg2">
                    <a:lumMod val="10000"/>
                  </a:schemeClr>
                </a:solidFill>
              </a:rPr>
              <a:t>Tarif logiciels : </a:t>
            </a:r>
            <a:r>
              <a:rPr lang="fr-FR" sz="1200">
                <a:solidFill>
                  <a:schemeClr val="bg2">
                    <a:lumMod val="10000"/>
                  </a:schemeClr>
                </a:solidFill>
              </a:rPr>
              <a:t>identique aux offres Premium </a:t>
            </a:r>
          </a:p>
          <a:p>
            <a:pPr marL="171450" indent="-171450">
              <a:buFont typeface="Arial" panose="020B0604020202020204" pitchFamily="34" charset="0"/>
              <a:buChar char="•"/>
            </a:pPr>
            <a:r>
              <a:rPr lang="fr-FR" sz="1200" b="1">
                <a:solidFill>
                  <a:schemeClr val="bg2">
                    <a:lumMod val="10000"/>
                  </a:schemeClr>
                </a:solidFill>
              </a:rPr>
              <a:t>Rémunération CE : </a:t>
            </a:r>
            <a:r>
              <a:rPr lang="fr-FR" sz="1200">
                <a:solidFill>
                  <a:schemeClr val="bg2">
                    <a:lumMod val="10000"/>
                  </a:schemeClr>
                </a:solidFill>
              </a:rPr>
              <a:t>10% HT du loyer + 10 € HT par nouveau contrat</a:t>
            </a:r>
            <a:r>
              <a:rPr lang="fr-FR" sz="1000" i="1">
                <a:solidFill>
                  <a:schemeClr val="bg2">
                    <a:lumMod val="10000"/>
                  </a:schemeClr>
                </a:solidFill>
              </a:rPr>
              <a:t> (hors renouvellement)</a:t>
            </a:r>
            <a:endParaRPr lang="fr-FR" sz="1200" i="1">
              <a:solidFill>
                <a:schemeClr val="bg2">
                  <a:lumMod val="10000"/>
                </a:schemeClr>
              </a:solidFill>
            </a:endParaRPr>
          </a:p>
        </p:txBody>
      </p:sp>
    </p:spTree>
    <p:extLst>
      <p:ext uri="{BB962C8B-B14F-4D97-AF65-F5344CB8AC3E}">
        <p14:creationId xmlns:p14="http://schemas.microsoft.com/office/powerpoint/2010/main" val="22612829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solidFill>
                  <a:schemeClr val="tx1"/>
                </a:solidFill>
              </a:rPr>
              <a:t>Positionnement au sein de l’ensemble de la gamme TPE</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2. </a:t>
            </a:r>
            <a:r>
              <a:rPr lang="fr-FR" dirty="0"/>
              <a:t>Le TPE Premium GPRS Mini</a:t>
            </a:r>
            <a:endParaRPr lang="fr-FR" dirty="0"/>
          </a:p>
        </p:txBody>
      </p:sp>
      <p:sp>
        <p:nvSpPr>
          <p:cNvPr id="21" name="Rectangle 20">
            <a:extLst>
              <a:ext uri="{FF2B5EF4-FFF2-40B4-BE49-F238E27FC236}">
                <a16:creationId xmlns:a16="http://schemas.microsoft.com/office/drawing/2014/main" id="{C9FEA213-EB24-4400-AF7B-01917FD336E5}"/>
              </a:ext>
            </a:extLst>
          </p:cNvPr>
          <p:cNvSpPr/>
          <p:nvPr/>
        </p:nvSpPr>
        <p:spPr>
          <a:xfrm>
            <a:off x="9370101" y="5802340"/>
            <a:ext cx="2598558" cy="1041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numéro de diapositive 3">
            <a:extLst>
              <a:ext uri="{FF2B5EF4-FFF2-40B4-BE49-F238E27FC236}">
                <a16:creationId xmlns:a16="http://schemas.microsoft.com/office/drawing/2014/main" id="{7979965D-264C-4A4B-BA75-649AA4D6D986}"/>
              </a:ext>
            </a:extLst>
          </p:cNvPr>
          <p:cNvSpPr txBox="1">
            <a:spLocks/>
          </p:cNvSpPr>
          <p:nvPr/>
        </p:nvSpPr>
        <p:spPr>
          <a:xfrm>
            <a:off x="5736000" y="6571886"/>
            <a:ext cx="720000" cy="252000"/>
          </a:xfrm>
          <a:prstGeom prst="rect">
            <a:avLst/>
          </a:prstGeom>
        </p:spPr>
        <p:txBody>
          <a:bodyPr vert="horz" lIns="91440" tIns="45720" rIns="91440" bIns="45720" rtlCol="0" anchor="ctr">
            <a:normAutofit fontScale="70000" lnSpcReduction="2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9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D62D46F-5754-4717-BE5B-DFE2B74706B7}" type="slidenum">
              <a:rPr lang="en-GB" smtClean="0"/>
              <a:pPr/>
              <a:t>14</a:t>
            </a:fld>
            <a:endParaRPr lang="en-GB"/>
          </a:p>
        </p:txBody>
      </p:sp>
      <p:sp>
        <p:nvSpPr>
          <p:cNvPr id="23" name="Google Shape;10679;p55">
            <a:extLst>
              <a:ext uri="{FF2B5EF4-FFF2-40B4-BE49-F238E27FC236}">
                <a16:creationId xmlns:a16="http://schemas.microsoft.com/office/drawing/2014/main" id="{1C862EC4-49CF-4231-8F46-A5FF42C24597}"/>
              </a:ext>
            </a:extLst>
          </p:cNvPr>
          <p:cNvSpPr/>
          <p:nvPr/>
        </p:nvSpPr>
        <p:spPr>
          <a:xfrm rot="10800000">
            <a:off x="7924416" y="2393344"/>
            <a:ext cx="3098960" cy="3225851"/>
          </a:xfrm>
          <a:custGeom>
            <a:avLst/>
            <a:gdLst/>
            <a:ahLst/>
            <a:cxnLst/>
            <a:rect l="l" t="t" r="r" b="b"/>
            <a:pathLst>
              <a:path w="4733" h="5225" extrusionOk="0">
                <a:moveTo>
                  <a:pt x="346" y="0"/>
                </a:moveTo>
                <a:cubicBezTo>
                  <a:pt x="148" y="0"/>
                  <a:pt x="1" y="148"/>
                  <a:pt x="1" y="333"/>
                </a:cubicBezTo>
                <a:lnTo>
                  <a:pt x="1" y="4423"/>
                </a:lnTo>
                <a:cubicBezTo>
                  <a:pt x="1" y="4608"/>
                  <a:pt x="148" y="4756"/>
                  <a:pt x="346" y="4756"/>
                </a:cubicBezTo>
                <a:lnTo>
                  <a:pt x="2046" y="4756"/>
                </a:lnTo>
                <a:lnTo>
                  <a:pt x="2366" y="5224"/>
                </a:lnTo>
                <a:lnTo>
                  <a:pt x="2674" y="4756"/>
                </a:lnTo>
                <a:lnTo>
                  <a:pt x="4387" y="4756"/>
                </a:lnTo>
                <a:cubicBezTo>
                  <a:pt x="4394" y="4757"/>
                  <a:pt x="4400" y="4757"/>
                  <a:pt x="4407" y="4757"/>
                </a:cubicBezTo>
                <a:cubicBezTo>
                  <a:pt x="4583" y="4757"/>
                  <a:pt x="4732" y="4602"/>
                  <a:pt x="4732" y="4423"/>
                </a:cubicBezTo>
                <a:lnTo>
                  <a:pt x="4732" y="333"/>
                </a:lnTo>
                <a:cubicBezTo>
                  <a:pt x="4732" y="148"/>
                  <a:pt x="4572" y="0"/>
                  <a:pt x="4387" y="0"/>
                </a:cubicBezTo>
                <a:close/>
              </a:path>
            </a:pathLst>
          </a:custGeom>
          <a:solidFill>
            <a:srgbClr val="F25858"/>
          </a:solidFill>
          <a:ln w="9525" cap="flat" cmpd="sng">
            <a:noFill/>
            <a:prstDash val="solid"/>
            <a:round/>
            <a:headEnd type="none" w="sm" len="sm"/>
            <a:tailEnd type="none" w="sm" len="sm"/>
          </a:ln>
          <a:effectLst>
            <a:outerShdw blurRad="76200" dir="18900000" sy="23000" kx="-1200000" algn="bl" rotWithShape="0">
              <a:prstClr val="black">
                <a:alpha val="2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679;p55">
            <a:extLst>
              <a:ext uri="{FF2B5EF4-FFF2-40B4-BE49-F238E27FC236}">
                <a16:creationId xmlns:a16="http://schemas.microsoft.com/office/drawing/2014/main" id="{4BA655B6-333F-4D8F-ACCB-8D3C29CBD0FE}"/>
              </a:ext>
            </a:extLst>
          </p:cNvPr>
          <p:cNvSpPr/>
          <p:nvPr/>
        </p:nvSpPr>
        <p:spPr>
          <a:xfrm rot="10800000">
            <a:off x="1477856" y="2375441"/>
            <a:ext cx="3159797" cy="3225851"/>
          </a:xfrm>
          <a:custGeom>
            <a:avLst/>
            <a:gdLst/>
            <a:ahLst/>
            <a:cxnLst/>
            <a:rect l="l" t="t" r="r" b="b"/>
            <a:pathLst>
              <a:path w="4733" h="5225" extrusionOk="0">
                <a:moveTo>
                  <a:pt x="346" y="0"/>
                </a:moveTo>
                <a:cubicBezTo>
                  <a:pt x="148" y="0"/>
                  <a:pt x="1" y="148"/>
                  <a:pt x="1" y="333"/>
                </a:cubicBezTo>
                <a:lnTo>
                  <a:pt x="1" y="4423"/>
                </a:lnTo>
                <a:cubicBezTo>
                  <a:pt x="1" y="4608"/>
                  <a:pt x="148" y="4756"/>
                  <a:pt x="346" y="4756"/>
                </a:cubicBezTo>
                <a:lnTo>
                  <a:pt x="2046" y="4756"/>
                </a:lnTo>
                <a:lnTo>
                  <a:pt x="2366" y="5224"/>
                </a:lnTo>
                <a:lnTo>
                  <a:pt x="2674" y="4756"/>
                </a:lnTo>
                <a:lnTo>
                  <a:pt x="4387" y="4756"/>
                </a:lnTo>
                <a:cubicBezTo>
                  <a:pt x="4394" y="4757"/>
                  <a:pt x="4400" y="4757"/>
                  <a:pt x="4407" y="4757"/>
                </a:cubicBezTo>
                <a:cubicBezTo>
                  <a:pt x="4583" y="4757"/>
                  <a:pt x="4732" y="4602"/>
                  <a:pt x="4732" y="4423"/>
                </a:cubicBezTo>
                <a:lnTo>
                  <a:pt x="4732" y="333"/>
                </a:lnTo>
                <a:cubicBezTo>
                  <a:pt x="4732" y="148"/>
                  <a:pt x="4572" y="0"/>
                  <a:pt x="4387" y="0"/>
                </a:cubicBezTo>
                <a:close/>
              </a:path>
            </a:pathLst>
          </a:custGeom>
          <a:solidFill>
            <a:srgbClr val="FBC7C7"/>
          </a:solidFill>
          <a:ln w="9525" cap="flat" cmpd="sng">
            <a:noFill/>
            <a:prstDash val="solid"/>
            <a:round/>
            <a:headEnd type="none" w="sm" len="sm"/>
            <a:tailEnd type="none" w="sm" len="sm"/>
          </a:ln>
          <a:effectLst>
            <a:outerShdw blurRad="76200" dir="18900000" sy="23000" kx="-1200000" algn="bl" rotWithShape="0">
              <a:prstClr val="black">
                <a:alpha val="2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ZoneTexte 24">
            <a:extLst>
              <a:ext uri="{FF2B5EF4-FFF2-40B4-BE49-F238E27FC236}">
                <a16:creationId xmlns:a16="http://schemas.microsoft.com/office/drawing/2014/main" id="{6546F28E-C362-4F2F-BC18-51FCF1886033}"/>
              </a:ext>
            </a:extLst>
          </p:cNvPr>
          <p:cNvSpPr txBox="1"/>
          <p:nvPr/>
        </p:nvSpPr>
        <p:spPr>
          <a:xfrm>
            <a:off x="1501722" y="1577390"/>
            <a:ext cx="3109735" cy="307777"/>
          </a:xfrm>
          <a:prstGeom prst="rect">
            <a:avLst/>
          </a:prstGeom>
          <a:solidFill>
            <a:schemeClr val="bg1">
              <a:lumMod val="95000"/>
              <a:alpha val="60000"/>
            </a:schemeClr>
          </a:solidFill>
        </p:spPr>
        <p:txBody>
          <a:bodyPr wrap="square" rtlCol="0" anchor="ctr">
            <a:spAutoFit/>
          </a:bodyPr>
          <a:lstStyle/>
          <a:p>
            <a:pPr algn="ctr"/>
            <a:r>
              <a:rPr lang="fr-FR" sz="1400">
                <a:latin typeface="+mj-lt"/>
                <a:ea typeface="Roboto Black" panose="02000000000000000000" pitchFamily="2" charset="0"/>
                <a:cs typeface="Roboto Black" panose="02000000000000000000" pitchFamily="2" charset="0"/>
              </a:rPr>
              <a:t>TPE Classiques</a:t>
            </a:r>
          </a:p>
        </p:txBody>
      </p:sp>
      <p:sp>
        <p:nvSpPr>
          <p:cNvPr id="26" name="ZoneTexte 25">
            <a:extLst>
              <a:ext uri="{FF2B5EF4-FFF2-40B4-BE49-F238E27FC236}">
                <a16:creationId xmlns:a16="http://schemas.microsoft.com/office/drawing/2014/main" id="{96D8B9A9-E1EC-4771-9414-05BCFF2D2AA8}"/>
              </a:ext>
            </a:extLst>
          </p:cNvPr>
          <p:cNvSpPr txBox="1"/>
          <p:nvPr/>
        </p:nvSpPr>
        <p:spPr>
          <a:xfrm>
            <a:off x="3107777" y="1582557"/>
            <a:ext cx="7821325" cy="307777"/>
          </a:xfrm>
          <a:prstGeom prst="rect">
            <a:avLst/>
          </a:prstGeom>
          <a:solidFill>
            <a:schemeClr val="accent2">
              <a:lumMod val="20000"/>
              <a:lumOff val="80000"/>
              <a:alpha val="44000"/>
            </a:schemeClr>
          </a:solidFill>
        </p:spPr>
        <p:txBody>
          <a:bodyPr wrap="square" rtlCol="0" anchor="ctr">
            <a:spAutoFit/>
          </a:bodyPr>
          <a:lstStyle/>
          <a:p>
            <a:pPr algn="ctr"/>
            <a:r>
              <a:rPr lang="fr-FR" sz="1400">
                <a:latin typeface="+mj-lt"/>
                <a:ea typeface="Roboto Black" panose="02000000000000000000" pitchFamily="2" charset="0"/>
                <a:cs typeface="Roboto Black" panose="02000000000000000000" pitchFamily="2" charset="0"/>
              </a:rPr>
              <a:t>TPE Premium</a:t>
            </a:r>
          </a:p>
        </p:txBody>
      </p:sp>
      <p:cxnSp>
        <p:nvCxnSpPr>
          <p:cNvPr id="27" name="Connecteur droit avec flèche 26">
            <a:extLst>
              <a:ext uri="{FF2B5EF4-FFF2-40B4-BE49-F238E27FC236}">
                <a16:creationId xmlns:a16="http://schemas.microsoft.com/office/drawing/2014/main" id="{4EA0A2D0-7CE0-44D4-A638-0496130EAB51}"/>
              </a:ext>
            </a:extLst>
          </p:cNvPr>
          <p:cNvCxnSpPr>
            <a:cxnSpLocks/>
          </p:cNvCxnSpPr>
          <p:nvPr/>
        </p:nvCxnSpPr>
        <p:spPr>
          <a:xfrm flipV="1">
            <a:off x="996145" y="1657012"/>
            <a:ext cx="0" cy="4273150"/>
          </a:xfrm>
          <a:prstGeom prst="straightConnector1">
            <a:avLst/>
          </a:prstGeom>
          <a:ln w="76200">
            <a:solidFill>
              <a:srgbClr val="05B2B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A4A56E6D-5195-492A-A35A-3FF2BD13FB4D}"/>
              </a:ext>
            </a:extLst>
          </p:cNvPr>
          <p:cNvCxnSpPr>
            <a:cxnSpLocks/>
          </p:cNvCxnSpPr>
          <p:nvPr/>
        </p:nvCxnSpPr>
        <p:spPr>
          <a:xfrm flipV="1">
            <a:off x="981766" y="5892062"/>
            <a:ext cx="10560864" cy="1"/>
          </a:xfrm>
          <a:prstGeom prst="straightConnector1">
            <a:avLst/>
          </a:prstGeom>
          <a:ln w="76200">
            <a:solidFill>
              <a:srgbClr val="05B2B0"/>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4AE64A7F-D21F-42E9-A4AD-5B9B774E779D}"/>
              </a:ext>
            </a:extLst>
          </p:cNvPr>
          <p:cNvSpPr txBox="1"/>
          <p:nvPr/>
        </p:nvSpPr>
        <p:spPr>
          <a:xfrm>
            <a:off x="1897516" y="2059044"/>
            <a:ext cx="2309977" cy="276999"/>
          </a:xfrm>
          <a:prstGeom prst="rect">
            <a:avLst/>
          </a:prstGeom>
          <a:noFill/>
        </p:spPr>
        <p:txBody>
          <a:bodyPr wrap="square" rtlCol="0">
            <a:spAutoFit/>
          </a:bodyPr>
          <a:lstStyle/>
          <a:p>
            <a:pPr algn="ctr"/>
            <a:r>
              <a:rPr lang="fr-FR" sz="1200" b="1"/>
              <a:t>SOLUTION DE PAIEMENT</a:t>
            </a:r>
          </a:p>
        </p:txBody>
      </p:sp>
      <p:sp>
        <p:nvSpPr>
          <p:cNvPr id="30" name="ZoneTexte 29">
            <a:extLst>
              <a:ext uri="{FF2B5EF4-FFF2-40B4-BE49-F238E27FC236}">
                <a16:creationId xmlns:a16="http://schemas.microsoft.com/office/drawing/2014/main" id="{52379B24-47E9-48D8-98B3-3A556669308C}"/>
              </a:ext>
            </a:extLst>
          </p:cNvPr>
          <p:cNvSpPr txBox="1"/>
          <p:nvPr/>
        </p:nvSpPr>
        <p:spPr>
          <a:xfrm>
            <a:off x="5049841" y="1927261"/>
            <a:ext cx="2471774" cy="461665"/>
          </a:xfrm>
          <a:prstGeom prst="rect">
            <a:avLst/>
          </a:prstGeom>
          <a:noFill/>
        </p:spPr>
        <p:txBody>
          <a:bodyPr wrap="square" rtlCol="0">
            <a:spAutoFit/>
          </a:bodyPr>
          <a:lstStyle/>
          <a:p>
            <a:pPr algn="ctr"/>
            <a:r>
              <a:rPr lang="fr-FR" sz="1200" b="1"/>
              <a:t>SOLUTION DE PAIEMENT + APPLICATIONS COMPAGNONS</a:t>
            </a:r>
          </a:p>
        </p:txBody>
      </p:sp>
      <p:sp>
        <p:nvSpPr>
          <p:cNvPr id="31" name="ZoneTexte 30">
            <a:extLst>
              <a:ext uri="{FF2B5EF4-FFF2-40B4-BE49-F238E27FC236}">
                <a16:creationId xmlns:a16="http://schemas.microsoft.com/office/drawing/2014/main" id="{D20A0AEE-9C60-45A2-B28A-0B9E497A6020}"/>
              </a:ext>
            </a:extLst>
          </p:cNvPr>
          <p:cNvSpPr txBox="1"/>
          <p:nvPr/>
        </p:nvSpPr>
        <p:spPr>
          <a:xfrm>
            <a:off x="8127345" y="1936511"/>
            <a:ext cx="2616660" cy="461665"/>
          </a:xfrm>
          <a:prstGeom prst="rect">
            <a:avLst/>
          </a:prstGeom>
          <a:noFill/>
        </p:spPr>
        <p:txBody>
          <a:bodyPr wrap="square" rtlCol="0">
            <a:spAutoFit/>
          </a:bodyPr>
          <a:lstStyle/>
          <a:p>
            <a:pPr algn="ctr"/>
            <a:r>
              <a:rPr lang="fr-FR" sz="1200" b="1"/>
              <a:t>SOLUTION D’ENCAISSEMENT : TPE + CAISSE DIGITALE</a:t>
            </a:r>
          </a:p>
        </p:txBody>
      </p:sp>
      <p:pic>
        <p:nvPicPr>
          <p:cNvPr id="32" name="Picture 6" descr="Résultat de recherche d'images pour &quot;verifone v200c png&quot;">
            <a:extLst>
              <a:ext uri="{FF2B5EF4-FFF2-40B4-BE49-F238E27FC236}">
                <a16:creationId xmlns:a16="http://schemas.microsoft.com/office/drawing/2014/main" id="{0941818B-EFF5-43D8-A703-15F54DC472D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1942" y="4775274"/>
            <a:ext cx="400482" cy="36407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C:\Users\vuan\Downloads\ING-2017-02-10-003934.jpg">
            <a:extLst>
              <a:ext uri="{FF2B5EF4-FFF2-40B4-BE49-F238E27FC236}">
                <a16:creationId xmlns:a16="http://schemas.microsoft.com/office/drawing/2014/main" id="{87F5208A-EC38-4B7C-A8E0-22B618CE0F0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79" b="90590" l="2500" r="90000">
                        <a14:foregroundMark x1="60500" y1="22694" x2="16167" y2="73801"/>
                        <a14:foregroundMark x1="52333" y1="25092" x2="22833" y2="60701"/>
                        <a14:foregroundMark x1="22833" y1="60701" x2="22667" y2="63469"/>
                        <a14:foregroundMark x1="44833" y1="25830" x2="21833" y2="55535"/>
                        <a14:foregroundMark x1="14833" y1="69188" x2="7667" y2="65867"/>
                        <a14:foregroundMark x1="8667" y1="73801" x2="2500" y2="72694"/>
                        <a14:foregroundMark x1="29667" y1="88745" x2="34833" y2="90590"/>
                      </a14:backgroundRemoval>
                    </a14:imgEffect>
                  </a14:imgLayer>
                </a14:imgProps>
              </a:ext>
              <a:ext uri="{28A0092B-C50C-407E-A947-70E740481C1C}">
                <a14:useLocalDpi xmlns:a14="http://schemas.microsoft.com/office/drawing/2010/main" val="0"/>
              </a:ext>
            </a:extLst>
          </a:blip>
          <a:srcRect/>
          <a:stretch>
            <a:fillRect/>
          </a:stretch>
        </p:blipFill>
        <p:spPr bwMode="auto">
          <a:xfrm rot="352312">
            <a:off x="3186684" y="4737983"/>
            <a:ext cx="428284" cy="447301"/>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 33">
            <a:extLst>
              <a:ext uri="{FF2B5EF4-FFF2-40B4-BE49-F238E27FC236}">
                <a16:creationId xmlns:a16="http://schemas.microsoft.com/office/drawing/2014/main" id="{4280B0C5-9806-4518-B45E-7F461B6CCC96}"/>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foregroundMark x1="51455" y1="31200" x2="59636" y2="31800"/>
                        <a14:foregroundMark x1="59636" y1="31800" x2="64545" y2="37200"/>
                        <a14:foregroundMark x1="64545" y1="37200" x2="66727" y2="36000"/>
                        <a14:foregroundMark x1="61455" y1="74800" x2="62364" y2="77400"/>
                        <a14:foregroundMark x1="63091" y1="78400" x2="67455" y2="78800"/>
                        <a14:foregroundMark x1="69455" y1="78600" x2="83091" y2="75400"/>
                        <a14:foregroundMark x1="83091" y1="75400" x2="83455" y2="75200"/>
                      </a14:backgroundRemoval>
                    </a14:imgEffect>
                  </a14:imgLayer>
                </a14:imgProps>
              </a:ext>
              <a:ext uri="{28A0092B-C50C-407E-A947-70E740481C1C}">
                <a14:useLocalDpi xmlns:a14="http://schemas.microsoft.com/office/drawing/2010/main" val="0"/>
              </a:ext>
            </a:extLst>
          </a:blip>
          <a:stretch>
            <a:fillRect/>
          </a:stretch>
        </p:blipFill>
        <p:spPr>
          <a:xfrm>
            <a:off x="2342617" y="4699891"/>
            <a:ext cx="519469" cy="472245"/>
          </a:xfrm>
          <a:prstGeom prst="rect">
            <a:avLst/>
          </a:prstGeom>
        </p:spPr>
      </p:pic>
      <p:sp>
        <p:nvSpPr>
          <p:cNvPr id="35" name="ZoneTexte 34">
            <a:extLst>
              <a:ext uri="{FF2B5EF4-FFF2-40B4-BE49-F238E27FC236}">
                <a16:creationId xmlns:a16="http://schemas.microsoft.com/office/drawing/2014/main" id="{60BC1ACB-176E-4309-9F4D-C1D81111DC5B}"/>
              </a:ext>
            </a:extLst>
          </p:cNvPr>
          <p:cNvSpPr txBox="1"/>
          <p:nvPr/>
        </p:nvSpPr>
        <p:spPr>
          <a:xfrm>
            <a:off x="1567726" y="5187877"/>
            <a:ext cx="5564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solidFill>
                  <a:srgbClr val="000000"/>
                </a:solidFill>
                <a:effectLst/>
                <a:uLnTx/>
                <a:uFillTx/>
                <a:latin typeface="Univers Condensed Light" panose="020B0306020202040204" pitchFamily="34" charset="0"/>
              </a:rPr>
              <a:t>IP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solidFill>
                  <a:srgbClr val="000000"/>
                </a:solidFill>
                <a:effectLst/>
                <a:uLnTx/>
                <a:uFillTx/>
                <a:latin typeface="Univers Condensed Light" panose="020B0306020202040204" pitchFamily="34" charset="0"/>
              </a:rPr>
              <a:t>Fixe</a:t>
            </a:r>
          </a:p>
        </p:txBody>
      </p:sp>
      <p:sp>
        <p:nvSpPr>
          <p:cNvPr id="36" name="ZoneTexte 35">
            <a:extLst>
              <a:ext uri="{FF2B5EF4-FFF2-40B4-BE49-F238E27FC236}">
                <a16:creationId xmlns:a16="http://schemas.microsoft.com/office/drawing/2014/main" id="{1DE402BC-63BF-4CEB-91AB-AFEC28781402}"/>
              </a:ext>
            </a:extLst>
          </p:cNvPr>
          <p:cNvSpPr txBox="1"/>
          <p:nvPr/>
        </p:nvSpPr>
        <p:spPr>
          <a:xfrm>
            <a:off x="2258069" y="5214765"/>
            <a:ext cx="65249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solidFill>
                  <a:srgbClr val="000000"/>
                </a:solidFill>
                <a:effectLst/>
                <a:uLnTx/>
                <a:uFillTx/>
                <a:latin typeface="Univers Condensed Light" panose="020B0306020202040204" pitchFamily="34" charset="0"/>
              </a:rPr>
              <a:t>IP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solidFill>
                  <a:srgbClr val="000000"/>
                </a:solidFill>
                <a:effectLst/>
                <a:uLnTx/>
                <a:uFillTx/>
                <a:latin typeface="Univers Condensed Light" panose="020B0306020202040204" pitchFamily="34" charset="0"/>
              </a:rPr>
              <a:t>Fixe + PP</a:t>
            </a:r>
          </a:p>
        </p:txBody>
      </p:sp>
      <p:sp>
        <p:nvSpPr>
          <p:cNvPr id="37" name="ZoneTexte 36">
            <a:extLst>
              <a:ext uri="{FF2B5EF4-FFF2-40B4-BE49-F238E27FC236}">
                <a16:creationId xmlns:a16="http://schemas.microsoft.com/office/drawing/2014/main" id="{4D6ABC15-FB08-4D2D-8A67-52F0A536308E}"/>
              </a:ext>
            </a:extLst>
          </p:cNvPr>
          <p:cNvSpPr txBox="1"/>
          <p:nvPr/>
        </p:nvSpPr>
        <p:spPr>
          <a:xfrm>
            <a:off x="2993511" y="5210235"/>
            <a:ext cx="62287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solidFill>
                  <a:srgbClr val="000000"/>
                </a:solidFill>
                <a:effectLst/>
                <a:uLnTx/>
                <a:uFillTx/>
                <a:latin typeface="Univers Condensed Light" panose="020B0306020202040204" pitchFamily="34" charset="0"/>
              </a:rPr>
              <a:t>GPRS Fixe</a:t>
            </a:r>
          </a:p>
        </p:txBody>
      </p:sp>
      <p:sp>
        <p:nvSpPr>
          <p:cNvPr id="38" name="ZoneTexte 37">
            <a:extLst>
              <a:ext uri="{FF2B5EF4-FFF2-40B4-BE49-F238E27FC236}">
                <a16:creationId xmlns:a16="http://schemas.microsoft.com/office/drawing/2014/main" id="{7112840E-299B-4BA3-BCE3-AA2BABC375D3}"/>
              </a:ext>
            </a:extLst>
          </p:cNvPr>
          <p:cNvSpPr txBox="1"/>
          <p:nvPr/>
        </p:nvSpPr>
        <p:spPr>
          <a:xfrm>
            <a:off x="3799027" y="5224192"/>
            <a:ext cx="7457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solidFill>
                  <a:srgbClr val="000000"/>
                </a:solidFill>
                <a:effectLst/>
                <a:uLnTx/>
                <a:uFillTx/>
                <a:latin typeface="Univers Condensed Light" panose="020B0306020202040204" pitchFamily="34" charset="0"/>
              </a:rPr>
              <a:t>GPRS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solidFill>
                  <a:srgbClr val="000000"/>
                </a:solidFill>
                <a:effectLst/>
                <a:uLnTx/>
                <a:uFillTx/>
                <a:latin typeface="Univers Condensed Light" panose="020B0306020202040204" pitchFamily="34" charset="0"/>
              </a:rPr>
              <a:t>Fixe + PP</a:t>
            </a:r>
          </a:p>
        </p:txBody>
      </p:sp>
      <p:pic>
        <p:nvPicPr>
          <p:cNvPr id="39" name="Image 38">
            <a:extLst>
              <a:ext uri="{FF2B5EF4-FFF2-40B4-BE49-F238E27FC236}">
                <a16:creationId xmlns:a16="http://schemas.microsoft.com/office/drawing/2014/main" id="{A4CD2389-0E97-460B-8B0B-1B4253F2A72C}"/>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51455" y1="31200" x2="59636" y2="31800"/>
                        <a14:foregroundMark x1="59636" y1="31800" x2="64545" y2="37200"/>
                        <a14:foregroundMark x1="64545" y1="37200" x2="66727" y2="36000"/>
                        <a14:foregroundMark x1="61455" y1="74800" x2="62364" y2="77400"/>
                        <a14:foregroundMark x1="63091" y1="78400" x2="67455" y2="78800"/>
                        <a14:foregroundMark x1="69455" y1="78600" x2="83091" y2="75400"/>
                        <a14:foregroundMark x1="83091" y1="75400" x2="83455" y2="75200"/>
                      </a14:backgroundRemoval>
                    </a14:imgEffect>
                  </a14:imgLayer>
                </a14:imgProps>
              </a:ext>
              <a:ext uri="{28A0092B-C50C-407E-A947-70E740481C1C}">
                <a14:useLocalDpi xmlns:a14="http://schemas.microsoft.com/office/drawing/2010/main" val="0"/>
              </a:ext>
            </a:extLst>
          </a:blip>
          <a:stretch>
            <a:fillRect/>
          </a:stretch>
        </p:blipFill>
        <p:spPr>
          <a:xfrm>
            <a:off x="3882993" y="4702235"/>
            <a:ext cx="537649" cy="488772"/>
          </a:xfrm>
          <a:prstGeom prst="rect">
            <a:avLst/>
          </a:prstGeom>
        </p:spPr>
      </p:pic>
      <p:sp>
        <p:nvSpPr>
          <p:cNvPr id="40" name="ZoneTexte 39">
            <a:extLst>
              <a:ext uri="{FF2B5EF4-FFF2-40B4-BE49-F238E27FC236}">
                <a16:creationId xmlns:a16="http://schemas.microsoft.com/office/drawing/2014/main" id="{AA595C79-52EC-47D6-BEF9-B35F3D8696B6}"/>
              </a:ext>
            </a:extLst>
          </p:cNvPr>
          <p:cNvSpPr txBox="1"/>
          <p:nvPr/>
        </p:nvSpPr>
        <p:spPr>
          <a:xfrm>
            <a:off x="2533155" y="3474942"/>
            <a:ext cx="828525" cy="400110"/>
          </a:xfrm>
          <a:prstGeom prst="rect">
            <a:avLst/>
          </a:prstGeom>
          <a:noFill/>
        </p:spPr>
        <p:txBody>
          <a:bodyPr wrap="square" rtlCol="0">
            <a:spAutoFit/>
          </a:bodyPr>
          <a:lstStyle/>
          <a:p>
            <a:pPr algn="ctr">
              <a:defRPr/>
            </a:pPr>
            <a:r>
              <a:rPr lang="fr-FR" sz="1000">
                <a:solidFill>
                  <a:srgbClr val="000000"/>
                </a:solidFill>
                <a:latin typeface="Univers Condensed Light" panose="020B0306020202040204" pitchFamily="34" charset="0"/>
              </a:rPr>
              <a:t>IP</a:t>
            </a:r>
          </a:p>
          <a:p>
            <a:pPr algn="ctr">
              <a:defRPr/>
            </a:pPr>
            <a:r>
              <a:rPr lang="fr-FR" sz="1000">
                <a:solidFill>
                  <a:srgbClr val="000000"/>
                </a:solidFill>
                <a:latin typeface="Univers Condensed Light" panose="020B0306020202040204" pitchFamily="34" charset="0"/>
              </a:rPr>
              <a:t>Mobile</a:t>
            </a:r>
          </a:p>
        </p:txBody>
      </p:sp>
      <p:sp>
        <p:nvSpPr>
          <p:cNvPr id="41" name="ZoneTexte 40">
            <a:extLst>
              <a:ext uri="{FF2B5EF4-FFF2-40B4-BE49-F238E27FC236}">
                <a16:creationId xmlns:a16="http://schemas.microsoft.com/office/drawing/2014/main" id="{7F134F50-8E5B-4482-B437-743871CBF15E}"/>
              </a:ext>
            </a:extLst>
          </p:cNvPr>
          <p:cNvSpPr txBox="1"/>
          <p:nvPr/>
        </p:nvSpPr>
        <p:spPr>
          <a:xfrm>
            <a:off x="3805855" y="2714792"/>
            <a:ext cx="828525" cy="415498"/>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050" i="0" u="none" strike="noStrike" cap="none" spc="0" normalizeH="0" baseline="0">
                <a:ln>
                  <a:noFill/>
                </a:ln>
                <a:solidFill>
                  <a:schemeClr val="bg1"/>
                </a:solidFill>
                <a:effectLst/>
                <a:uLnTx/>
                <a:uFillTx/>
                <a:latin typeface="Roboto Light"/>
              </a:defRPr>
            </a:lvl1pPr>
          </a:lstStyle>
          <a:p>
            <a:r>
              <a:rPr lang="fr-FR">
                <a:solidFill>
                  <a:schemeClr val="tx1"/>
                </a:solidFill>
              </a:rPr>
              <a:t>GPRS</a:t>
            </a:r>
          </a:p>
          <a:p>
            <a:r>
              <a:rPr lang="fr-FR">
                <a:solidFill>
                  <a:schemeClr val="tx1"/>
                </a:solidFill>
              </a:rPr>
              <a:t>Mobile</a:t>
            </a:r>
          </a:p>
        </p:txBody>
      </p:sp>
      <p:pic>
        <p:nvPicPr>
          <p:cNvPr id="42" name="Image 41">
            <a:extLst>
              <a:ext uri="{FF2B5EF4-FFF2-40B4-BE49-F238E27FC236}">
                <a16:creationId xmlns:a16="http://schemas.microsoft.com/office/drawing/2014/main" id="{96B3CB65-EAA3-4087-9E08-09CFD7E71E2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407578">
            <a:off x="2688007" y="3842166"/>
            <a:ext cx="415194" cy="445642"/>
          </a:xfrm>
          <a:prstGeom prst="rect">
            <a:avLst/>
          </a:prstGeom>
        </p:spPr>
      </p:pic>
      <p:pic>
        <p:nvPicPr>
          <p:cNvPr id="43" name="Image 42">
            <a:extLst>
              <a:ext uri="{FF2B5EF4-FFF2-40B4-BE49-F238E27FC236}">
                <a16:creationId xmlns:a16="http://schemas.microsoft.com/office/drawing/2014/main" id="{9EA027A6-29C5-4C50-A110-5B06AE21EE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407578">
            <a:off x="4048655" y="3080093"/>
            <a:ext cx="415194" cy="445642"/>
          </a:xfrm>
          <a:prstGeom prst="rect">
            <a:avLst/>
          </a:prstGeom>
        </p:spPr>
      </p:pic>
      <p:sp>
        <p:nvSpPr>
          <p:cNvPr id="44" name="Google Shape;10679;p55">
            <a:extLst>
              <a:ext uri="{FF2B5EF4-FFF2-40B4-BE49-F238E27FC236}">
                <a16:creationId xmlns:a16="http://schemas.microsoft.com/office/drawing/2014/main" id="{87185131-F55C-4AC7-8835-894D5A341243}"/>
              </a:ext>
            </a:extLst>
          </p:cNvPr>
          <p:cNvSpPr/>
          <p:nvPr/>
        </p:nvSpPr>
        <p:spPr>
          <a:xfrm rot="10800000">
            <a:off x="4703624" y="2383133"/>
            <a:ext cx="3164210" cy="3225851"/>
          </a:xfrm>
          <a:custGeom>
            <a:avLst/>
            <a:gdLst/>
            <a:ahLst/>
            <a:cxnLst/>
            <a:rect l="l" t="t" r="r" b="b"/>
            <a:pathLst>
              <a:path w="4733" h="5225" extrusionOk="0">
                <a:moveTo>
                  <a:pt x="346" y="0"/>
                </a:moveTo>
                <a:cubicBezTo>
                  <a:pt x="148" y="0"/>
                  <a:pt x="1" y="148"/>
                  <a:pt x="1" y="333"/>
                </a:cubicBezTo>
                <a:lnTo>
                  <a:pt x="1" y="4423"/>
                </a:lnTo>
                <a:cubicBezTo>
                  <a:pt x="1" y="4608"/>
                  <a:pt x="148" y="4756"/>
                  <a:pt x="346" y="4756"/>
                </a:cubicBezTo>
                <a:lnTo>
                  <a:pt x="2046" y="4756"/>
                </a:lnTo>
                <a:lnTo>
                  <a:pt x="2366" y="5224"/>
                </a:lnTo>
                <a:lnTo>
                  <a:pt x="2674" y="4756"/>
                </a:lnTo>
                <a:lnTo>
                  <a:pt x="4387" y="4756"/>
                </a:lnTo>
                <a:cubicBezTo>
                  <a:pt x="4394" y="4757"/>
                  <a:pt x="4400" y="4757"/>
                  <a:pt x="4407" y="4757"/>
                </a:cubicBezTo>
                <a:cubicBezTo>
                  <a:pt x="4583" y="4757"/>
                  <a:pt x="4732" y="4602"/>
                  <a:pt x="4732" y="4423"/>
                </a:cubicBezTo>
                <a:lnTo>
                  <a:pt x="4732" y="333"/>
                </a:lnTo>
                <a:cubicBezTo>
                  <a:pt x="4732" y="148"/>
                  <a:pt x="4572" y="0"/>
                  <a:pt x="4387" y="0"/>
                </a:cubicBezTo>
                <a:close/>
              </a:path>
            </a:pathLst>
          </a:custGeom>
          <a:solidFill>
            <a:srgbClr val="F69090"/>
          </a:solidFill>
          <a:ln w="9525" cap="flat" cmpd="sng">
            <a:noFill/>
            <a:prstDash val="solid"/>
            <a:round/>
            <a:headEnd type="none" w="sm" len="sm"/>
            <a:tailEnd type="none" w="sm" len="sm"/>
          </a:ln>
          <a:effectLst>
            <a:outerShdw blurRad="76200" dir="18900000" sy="23000" kx="-1200000" algn="bl" rotWithShape="0">
              <a:prstClr val="black">
                <a:alpha val="2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Rectangle : coins arrondis 30">
            <a:extLst>
              <a:ext uri="{FF2B5EF4-FFF2-40B4-BE49-F238E27FC236}">
                <a16:creationId xmlns:a16="http://schemas.microsoft.com/office/drawing/2014/main" id="{77F84996-89E7-4FEB-8D61-0DD790E7D73A}"/>
              </a:ext>
            </a:extLst>
          </p:cNvPr>
          <p:cNvSpPr/>
          <p:nvPr/>
        </p:nvSpPr>
        <p:spPr>
          <a:xfrm>
            <a:off x="3943254" y="3623660"/>
            <a:ext cx="1361901" cy="767199"/>
          </a:xfrm>
          <a:prstGeom prst="roundRect">
            <a:avLst/>
          </a:prstGeom>
          <a:solidFill>
            <a:srgbClr val="E70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a:extLst>
              <a:ext uri="{FF2B5EF4-FFF2-40B4-BE49-F238E27FC236}">
                <a16:creationId xmlns:a16="http://schemas.microsoft.com/office/drawing/2014/main" id="{13D2579A-2ABF-4A24-B8B4-0165CEC9AB74}"/>
              </a:ext>
            </a:extLst>
          </p:cNvPr>
          <p:cNvSpPr txBox="1"/>
          <p:nvPr/>
        </p:nvSpPr>
        <p:spPr>
          <a:xfrm>
            <a:off x="6574439" y="5228692"/>
            <a:ext cx="88498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Fixe </a:t>
            </a:r>
            <a:r>
              <a:rPr lang="fr-FR" sz="1050">
                <a:solidFill>
                  <a:schemeClr val="bg1"/>
                </a:solidFill>
                <a:latin typeface="Roboto Light"/>
              </a:rPr>
              <a:t>IP</a:t>
            </a:r>
            <a:endParaRPr kumimoji="0" lang="fr-FR" sz="1050" i="0" u="none" strike="noStrike" kern="1200" cap="none" spc="0" normalizeH="0" baseline="0" noProof="0">
              <a:ln>
                <a:noFill/>
              </a:ln>
              <a:solidFill>
                <a:schemeClr val="bg1"/>
              </a:solidFill>
              <a:effectLst/>
              <a:uLnTx/>
              <a:uFillTx/>
              <a:latin typeface="Roboto Light"/>
            </a:endParaRPr>
          </a:p>
        </p:txBody>
      </p:sp>
      <p:pic>
        <p:nvPicPr>
          <p:cNvPr id="47" name="Image 46">
            <a:extLst>
              <a:ext uri="{FF2B5EF4-FFF2-40B4-BE49-F238E27FC236}">
                <a16:creationId xmlns:a16="http://schemas.microsoft.com/office/drawing/2014/main" id="{CFC1EE8B-7CD6-4355-A49C-36A717C47AD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79580" y="4806690"/>
            <a:ext cx="818784" cy="422002"/>
          </a:xfrm>
          <a:prstGeom prst="rect">
            <a:avLst/>
          </a:prstGeom>
        </p:spPr>
      </p:pic>
      <p:pic>
        <p:nvPicPr>
          <p:cNvPr id="48" name="Picture 4" descr="Résultat de recherche d'images pour &quot;pax a920 png&quot;">
            <a:extLst>
              <a:ext uri="{FF2B5EF4-FFF2-40B4-BE49-F238E27FC236}">
                <a16:creationId xmlns:a16="http://schemas.microsoft.com/office/drawing/2014/main" id="{D67C44C7-4791-4A65-BDA2-54157FD1365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43545" y="3170757"/>
            <a:ext cx="487863" cy="313720"/>
          </a:xfrm>
          <a:prstGeom prst="rect">
            <a:avLst/>
          </a:prstGeom>
          <a:noFill/>
          <a:extLst>
            <a:ext uri="{909E8E84-426E-40DD-AFC4-6F175D3DCCD1}">
              <a14:hiddenFill xmlns:a14="http://schemas.microsoft.com/office/drawing/2010/main">
                <a:solidFill>
                  <a:srgbClr val="FFFFFF"/>
                </a:solidFill>
              </a14:hiddenFill>
            </a:ext>
          </a:extLst>
        </p:spPr>
      </p:pic>
      <p:sp>
        <p:nvSpPr>
          <p:cNvPr id="49" name="ZoneTexte 48">
            <a:extLst>
              <a:ext uri="{FF2B5EF4-FFF2-40B4-BE49-F238E27FC236}">
                <a16:creationId xmlns:a16="http://schemas.microsoft.com/office/drawing/2014/main" id="{81BD0CA1-5A0B-4179-B499-4C5BF973A9E6}"/>
              </a:ext>
            </a:extLst>
          </p:cNvPr>
          <p:cNvSpPr txBox="1"/>
          <p:nvPr/>
        </p:nvSpPr>
        <p:spPr>
          <a:xfrm>
            <a:off x="4953393" y="2741413"/>
            <a:ext cx="104219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GPRS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Mobile</a:t>
            </a:r>
          </a:p>
        </p:txBody>
      </p:sp>
      <p:sp>
        <p:nvSpPr>
          <p:cNvPr id="50" name="ZoneTexte 49">
            <a:extLst>
              <a:ext uri="{FF2B5EF4-FFF2-40B4-BE49-F238E27FC236}">
                <a16:creationId xmlns:a16="http://schemas.microsoft.com/office/drawing/2014/main" id="{8DE0CDB2-EEFA-47EA-BCE2-05001EBA44A4}"/>
              </a:ext>
            </a:extLst>
          </p:cNvPr>
          <p:cNvSpPr txBox="1"/>
          <p:nvPr/>
        </p:nvSpPr>
        <p:spPr>
          <a:xfrm>
            <a:off x="8127345" y="3414294"/>
            <a:ext cx="104091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Mobile IP  + Caisse digitale</a:t>
            </a:r>
          </a:p>
        </p:txBody>
      </p:sp>
      <p:pic>
        <p:nvPicPr>
          <p:cNvPr id="51" name="Picture 4" descr="Résultat de recherche d'images pour &quot;pax a920 png&quot;">
            <a:extLst>
              <a:ext uri="{FF2B5EF4-FFF2-40B4-BE49-F238E27FC236}">
                <a16:creationId xmlns:a16="http://schemas.microsoft.com/office/drawing/2014/main" id="{5FF4E6D9-890F-461D-A758-92592555D72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584519" y="3881579"/>
            <a:ext cx="404737" cy="260266"/>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7E070782-E783-4474-B33F-C9DDDE98D19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p:blipFill>
        <p:spPr bwMode="auto">
          <a:xfrm>
            <a:off x="8289612" y="3868492"/>
            <a:ext cx="283838" cy="287726"/>
          </a:xfrm>
          <a:prstGeom prst="rect">
            <a:avLst/>
          </a:prstGeom>
          <a:noFill/>
          <a:extLst>
            <a:ext uri="{909E8E84-426E-40DD-AFC4-6F175D3DCCD1}">
              <a14:hiddenFill xmlns:a14="http://schemas.microsoft.com/office/drawing/2010/main">
                <a:solidFill>
                  <a:srgbClr val="FFFFFF"/>
                </a:solidFill>
              </a14:hiddenFill>
            </a:ext>
          </a:extLst>
        </p:spPr>
      </p:pic>
      <p:pic>
        <p:nvPicPr>
          <p:cNvPr id="53" name="Image 52">
            <a:extLst>
              <a:ext uri="{FF2B5EF4-FFF2-40B4-BE49-F238E27FC236}">
                <a16:creationId xmlns:a16="http://schemas.microsoft.com/office/drawing/2014/main" id="{50FDF245-EC23-4157-96FD-5EB611C1408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029083" y="4706391"/>
            <a:ext cx="818784" cy="422002"/>
          </a:xfrm>
          <a:prstGeom prst="rect">
            <a:avLst/>
          </a:prstGeom>
        </p:spPr>
      </p:pic>
      <p:pic>
        <p:nvPicPr>
          <p:cNvPr id="54" name="Picture 2">
            <a:extLst>
              <a:ext uri="{FF2B5EF4-FFF2-40B4-BE49-F238E27FC236}">
                <a16:creationId xmlns:a16="http://schemas.microsoft.com/office/drawing/2014/main" id="{F470FF69-FB02-492E-8317-19C6DAC735C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p:blipFill>
        <p:spPr bwMode="auto">
          <a:xfrm>
            <a:off x="9715023" y="4777198"/>
            <a:ext cx="283838" cy="287726"/>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5B8D9966-19AB-4D39-A320-243F8F968657}"/>
              </a:ext>
            </a:extLst>
          </p:cNvPr>
          <p:cNvSpPr txBox="1"/>
          <p:nvPr/>
        </p:nvSpPr>
        <p:spPr>
          <a:xfrm>
            <a:off x="9364155" y="2737162"/>
            <a:ext cx="1115347"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Mobile </a:t>
            </a:r>
            <a:r>
              <a:rPr lang="fr-FR" sz="1050">
                <a:solidFill>
                  <a:schemeClr val="bg1"/>
                </a:solidFill>
                <a:latin typeface="Roboto Light"/>
              </a:rPr>
              <a:t>GPRS</a:t>
            </a:r>
            <a:r>
              <a:rPr kumimoji="0" lang="fr-FR" sz="1050" i="0" u="none" strike="noStrike" kern="1200" cap="none" spc="0" normalizeH="0" baseline="0" noProof="0">
                <a:ln>
                  <a:noFill/>
                </a:ln>
                <a:solidFill>
                  <a:schemeClr val="bg1"/>
                </a:solidFill>
                <a:effectLst/>
                <a:uLnTx/>
                <a:uFillTx/>
                <a:latin typeface="Roboto Light"/>
                <a:ea typeface="+mn-ea"/>
                <a:cs typeface="+mn-cs"/>
              </a:rPr>
              <a:t>  + Caisse digitale</a:t>
            </a:r>
          </a:p>
        </p:txBody>
      </p:sp>
      <p:pic>
        <p:nvPicPr>
          <p:cNvPr id="56" name="Picture 4" descr="Résultat de recherche d'images pour &quot;pax a920 png&quot;">
            <a:extLst>
              <a:ext uri="{FF2B5EF4-FFF2-40B4-BE49-F238E27FC236}">
                <a16:creationId xmlns:a16="http://schemas.microsoft.com/office/drawing/2014/main" id="{A2600EE4-312A-4CCA-BD16-F21B7CE2AB3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875602" y="3203455"/>
            <a:ext cx="404737" cy="260266"/>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a:extLst>
              <a:ext uri="{FF2B5EF4-FFF2-40B4-BE49-F238E27FC236}">
                <a16:creationId xmlns:a16="http://schemas.microsoft.com/office/drawing/2014/main" id="{C48FA409-EEB1-4336-823A-5E3F741612EB}"/>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p:blipFill>
        <p:spPr bwMode="auto">
          <a:xfrm>
            <a:off x="9580695" y="3190368"/>
            <a:ext cx="283838" cy="287726"/>
          </a:xfrm>
          <a:prstGeom prst="rect">
            <a:avLst/>
          </a:prstGeom>
          <a:noFill/>
          <a:extLst>
            <a:ext uri="{909E8E84-426E-40DD-AFC4-6F175D3DCCD1}">
              <a14:hiddenFill xmlns:a14="http://schemas.microsoft.com/office/drawing/2010/main">
                <a:solidFill>
                  <a:srgbClr val="FFFFFF"/>
                </a:solidFill>
              </a14:hiddenFill>
            </a:ext>
          </a:extLst>
        </p:spPr>
      </p:pic>
      <p:sp>
        <p:nvSpPr>
          <p:cNvPr id="58" name="ZoneTexte 57">
            <a:extLst>
              <a:ext uri="{FF2B5EF4-FFF2-40B4-BE49-F238E27FC236}">
                <a16:creationId xmlns:a16="http://schemas.microsoft.com/office/drawing/2014/main" id="{1C82D3EB-5E8B-4B4D-A58C-68D4FD5823A2}"/>
              </a:ext>
            </a:extLst>
          </p:cNvPr>
          <p:cNvSpPr txBox="1"/>
          <p:nvPr/>
        </p:nvSpPr>
        <p:spPr>
          <a:xfrm>
            <a:off x="9772452" y="5152105"/>
            <a:ext cx="112269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Fixe + Caisse digitale</a:t>
            </a:r>
          </a:p>
        </p:txBody>
      </p:sp>
      <p:sp>
        <p:nvSpPr>
          <p:cNvPr id="59" name="ZoneTexte 58">
            <a:extLst>
              <a:ext uri="{FF2B5EF4-FFF2-40B4-BE49-F238E27FC236}">
                <a16:creationId xmlns:a16="http://schemas.microsoft.com/office/drawing/2014/main" id="{BE7F7E9D-B5F3-4515-8D70-6371343866BB}"/>
              </a:ext>
            </a:extLst>
          </p:cNvPr>
          <p:cNvSpPr txBox="1"/>
          <p:nvPr/>
        </p:nvSpPr>
        <p:spPr>
          <a:xfrm>
            <a:off x="8697248" y="5965770"/>
            <a:ext cx="290071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a:latin typeface="+mj-lt"/>
                <a:ea typeface="Roboto Black" panose="02000000000000000000" pitchFamily="2" charset="0"/>
                <a:cs typeface="Roboto Black" panose="02000000000000000000" pitchFamily="2" charset="0"/>
              </a:rPr>
              <a:t>FONCTIONNALITÉ</a:t>
            </a:r>
            <a:r>
              <a:rPr kumimoji="0" lang="fr-FR" sz="1400" b="1" i="0" u="none" strike="noStrike" kern="1200" cap="none" spc="0" normalizeH="0" baseline="0" noProof="0">
                <a:ln>
                  <a:noFill/>
                </a:ln>
                <a:effectLst/>
                <a:uLnTx/>
                <a:uFillTx/>
                <a:latin typeface="+mj-lt"/>
                <a:ea typeface="Roboto Black" panose="02000000000000000000" pitchFamily="2" charset="0"/>
                <a:cs typeface="Roboto Black" panose="02000000000000000000" pitchFamily="2" charset="0"/>
              </a:rPr>
              <a:t>S / PRIX</a:t>
            </a:r>
          </a:p>
        </p:txBody>
      </p:sp>
      <p:sp>
        <p:nvSpPr>
          <p:cNvPr id="60" name="ZoneTexte 59">
            <a:extLst>
              <a:ext uri="{FF2B5EF4-FFF2-40B4-BE49-F238E27FC236}">
                <a16:creationId xmlns:a16="http://schemas.microsoft.com/office/drawing/2014/main" id="{EB3289B8-AD62-42A5-B475-F7DECF014D83}"/>
              </a:ext>
            </a:extLst>
          </p:cNvPr>
          <p:cNvSpPr txBox="1"/>
          <p:nvPr/>
        </p:nvSpPr>
        <p:spPr>
          <a:xfrm rot="16200000">
            <a:off x="228610" y="2216015"/>
            <a:ext cx="1073383" cy="307777"/>
          </a:xfrm>
          <a:prstGeom prst="rect">
            <a:avLst/>
          </a:prstGeom>
          <a:noFill/>
        </p:spPr>
        <p:txBody>
          <a:bodyPr wrap="square" rtlCol="0">
            <a:spAutoFit/>
          </a:bodyPr>
          <a:lstStyle/>
          <a:p>
            <a:pPr lvl="0" algn="ctr">
              <a:defRPr/>
            </a:pPr>
            <a:r>
              <a:rPr kumimoji="0" lang="fr-FR" sz="1400" b="1" i="0" u="none" strike="noStrike" kern="1200" cap="none" spc="0" normalizeH="0" baseline="0" noProof="0">
                <a:ln>
                  <a:noFill/>
                </a:ln>
                <a:effectLst/>
                <a:uLnTx/>
                <a:uFillTx/>
                <a:latin typeface="+mj-lt"/>
                <a:ea typeface="Roboto Black" panose="02000000000000000000" pitchFamily="2" charset="0"/>
                <a:cs typeface="Roboto Black" panose="02000000000000000000" pitchFamily="2" charset="0"/>
              </a:rPr>
              <a:t>MOBILIT</a:t>
            </a:r>
            <a:r>
              <a:rPr lang="fr-FR" sz="1400" b="1">
                <a:latin typeface="+mj-lt"/>
                <a:ea typeface="Roboto Black" panose="02000000000000000000" pitchFamily="2" charset="0"/>
                <a:cs typeface="Roboto Black" panose="02000000000000000000" pitchFamily="2" charset="0"/>
              </a:rPr>
              <a:t>É</a:t>
            </a:r>
            <a:endParaRPr kumimoji="0" lang="fr-FR" sz="1400" b="1" i="0" u="none" strike="noStrike" kern="1200" cap="none" spc="0" normalizeH="0" baseline="0" noProof="0">
              <a:ln>
                <a:noFill/>
              </a:ln>
              <a:effectLst/>
              <a:uLnTx/>
              <a:uFillTx/>
              <a:latin typeface="+mj-lt"/>
              <a:ea typeface="Roboto Black" panose="02000000000000000000" pitchFamily="2" charset="0"/>
              <a:cs typeface="Roboto Black" panose="02000000000000000000" pitchFamily="2" charset="0"/>
            </a:endParaRPr>
          </a:p>
        </p:txBody>
      </p:sp>
      <p:sp>
        <p:nvSpPr>
          <p:cNvPr id="61" name="Rectangle : coins arrondis 55">
            <a:extLst>
              <a:ext uri="{FF2B5EF4-FFF2-40B4-BE49-F238E27FC236}">
                <a16:creationId xmlns:a16="http://schemas.microsoft.com/office/drawing/2014/main" id="{378FA25B-727F-4921-AC9D-D98FF994D05D}"/>
              </a:ext>
            </a:extLst>
          </p:cNvPr>
          <p:cNvSpPr/>
          <p:nvPr/>
        </p:nvSpPr>
        <p:spPr>
          <a:xfrm>
            <a:off x="2988833" y="2721323"/>
            <a:ext cx="733905" cy="767199"/>
          </a:xfrm>
          <a:prstGeom prst="roundRect">
            <a:avLst/>
          </a:prstGeom>
          <a:solidFill>
            <a:srgbClr val="E70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2" name="Groupe 61">
            <a:extLst>
              <a:ext uri="{FF2B5EF4-FFF2-40B4-BE49-F238E27FC236}">
                <a16:creationId xmlns:a16="http://schemas.microsoft.com/office/drawing/2014/main" id="{A76F8438-8338-4CDA-B9FE-6896C34DBC0E}"/>
              </a:ext>
            </a:extLst>
          </p:cNvPr>
          <p:cNvGrpSpPr/>
          <p:nvPr/>
        </p:nvGrpSpPr>
        <p:grpSpPr>
          <a:xfrm>
            <a:off x="3201861" y="3088378"/>
            <a:ext cx="295002" cy="386980"/>
            <a:chOff x="6736120" y="1448255"/>
            <a:chExt cx="3537736" cy="4640757"/>
          </a:xfrm>
        </p:grpSpPr>
        <p:pic>
          <p:nvPicPr>
            <p:cNvPr id="63" name="Image 62">
              <a:extLst>
                <a:ext uri="{FF2B5EF4-FFF2-40B4-BE49-F238E27FC236}">
                  <a16:creationId xmlns:a16="http://schemas.microsoft.com/office/drawing/2014/main" id="{CF43C663-E3A7-4BC2-9AF4-A02F9DBD63B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736120" y="1448255"/>
              <a:ext cx="3537736" cy="4640757"/>
            </a:xfrm>
            <a:prstGeom prst="rect">
              <a:avLst/>
            </a:prstGeom>
          </p:spPr>
        </p:pic>
        <p:sp>
          <p:nvSpPr>
            <p:cNvPr id="64" name="Rectangle 63">
              <a:extLst>
                <a:ext uri="{FF2B5EF4-FFF2-40B4-BE49-F238E27FC236}">
                  <a16:creationId xmlns:a16="http://schemas.microsoft.com/office/drawing/2014/main" id="{2EF25669-7426-4F32-ADC0-CC0102246D7D}"/>
                </a:ext>
              </a:extLst>
            </p:cNvPr>
            <p:cNvSpPr/>
            <p:nvPr/>
          </p:nvSpPr>
          <p:spPr>
            <a:xfrm>
              <a:off x="8434388" y="1724025"/>
              <a:ext cx="295275" cy="1029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5" name="ZoneTexte 64">
            <a:extLst>
              <a:ext uri="{FF2B5EF4-FFF2-40B4-BE49-F238E27FC236}">
                <a16:creationId xmlns:a16="http://schemas.microsoft.com/office/drawing/2014/main" id="{280CB206-E0B6-417E-A913-0A5CC0A22F2F}"/>
              </a:ext>
            </a:extLst>
          </p:cNvPr>
          <p:cNvSpPr txBox="1"/>
          <p:nvPr/>
        </p:nvSpPr>
        <p:spPr>
          <a:xfrm>
            <a:off x="2797950" y="2711315"/>
            <a:ext cx="1042194"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GPRS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Mini</a:t>
            </a:r>
          </a:p>
        </p:txBody>
      </p:sp>
      <p:pic>
        <p:nvPicPr>
          <p:cNvPr id="66" name="Picture 4" descr="Résultat de recherche d'images pour &quot;pax a920 png&quot;">
            <a:extLst>
              <a:ext uri="{FF2B5EF4-FFF2-40B4-BE49-F238E27FC236}">
                <a16:creationId xmlns:a16="http://schemas.microsoft.com/office/drawing/2014/main" id="{24EC3E54-C10E-45B6-80C5-2AD7566FBFA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07493" y="3898817"/>
            <a:ext cx="490908" cy="315678"/>
          </a:xfrm>
          <a:prstGeom prst="rect">
            <a:avLst/>
          </a:prstGeom>
          <a:noFill/>
          <a:extLst>
            <a:ext uri="{909E8E84-426E-40DD-AFC4-6F175D3DCCD1}">
              <a14:hiddenFill xmlns:a14="http://schemas.microsoft.com/office/drawing/2010/main">
                <a:solidFill>
                  <a:srgbClr val="FFFFFF"/>
                </a:solidFill>
              </a14:hiddenFill>
            </a:ext>
          </a:extLst>
        </p:spPr>
      </p:pic>
      <p:sp>
        <p:nvSpPr>
          <p:cNvPr id="67" name="ZoneTexte 66">
            <a:extLst>
              <a:ext uri="{FF2B5EF4-FFF2-40B4-BE49-F238E27FC236}">
                <a16:creationId xmlns:a16="http://schemas.microsoft.com/office/drawing/2014/main" id="{9BE6B647-CDC5-45A2-9EF3-E1128FE51A9B}"/>
              </a:ext>
            </a:extLst>
          </p:cNvPr>
          <p:cNvSpPr txBox="1"/>
          <p:nvPr/>
        </p:nvSpPr>
        <p:spPr>
          <a:xfrm>
            <a:off x="3974583" y="3631979"/>
            <a:ext cx="89138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i="0" u="none" strike="noStrike" kern="1200" cap="none" spc="0" normalizeH="0" baseline="0" noProof="0">
                <a:ln>
                  <a:noFill/>
                </a:ln>
                <a:solidFill>
                  <a:schemeClr val="bg1"/>
                </a:solidFill>
                <a:effectLst/>
                <a:uLnTx/>
                <a:uFillTx/>
                <a:latin typeface="Roboto Light"/>
                <a:ea typeface="+mn-ea"/>
                <a:cs typeface="+mn-cs"/>
              </a:rPr>
              <a:t>IP Mobile</a:t>
            </a:r>
          </a:p>
        </p:txBody>
      </p:sp>
    </p:spTree>
    <p:extLst>
      <p:ext uri="{BB962C8B-B14F-4D97-AF65-F5344CB8AC3E}">
        <p14:creationId xmlns:p14="http://schemas.microsoft.com/office/powerpoint/2010/main" val="4673138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solidFill>
                  <a:schemeClr val="tx1"/>
                </a:solidFill>
              </a:rPr>
              <a:t>Prestations incluses</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2. </a:t>
            </a:r>
            <a:r>
              <a:rPr lang="fr-FR" dirty="0"/>
              <a:t>Le TPE Premium GPRS Mini</a:t>
            </a:r>
            <a:endParaRPr lang="fr-FR" dirty="0"/>
          </a:p>
        </p:txBody>
      </p:sp>
      <p:sp>
        <p:nvSpPr>
          <p:cNvPr id="4" name="Title 14">
            <a:extLst>
              <a:ext uri="{FF2B5EF4-FFF2-40B4-BE49-F238E27FC236}">
                <a16:creationId xmlns:a16="http://schemas.microsoft.com/office/drawing/2014/main" id="{EBDFB84B-9100-4AC4-9293-F33B988A7791}"/>
              </a:ext>
            </a:extLst>
          </p:cNvPr>
          <p:cNvSpPr txBox="1">
            <a:spLocks/>
          </p:cNvSpPr>
          <p:nvPr/>
        </p:nvSpPr>
        <p:spPr>
          <a:xfrm>
            <a:off x="539356" y="1590544"/>
            <a:ext cx="11139180" cy="322773"/>
          </a:xfrm>
          <a:prstGeom prst="rect">
            <a:avLst/>
          </a:prstGeom>
          <a:noFill/>
        </p:spPr>
        <p:txBody>
          <a:bodyPr vert="horz" lIns="0" tIns="0" rIns="0" bIns="0" rtlCol="0" anchor="ctr">
            <a:noAutofit/>
          </a:bodyPr>
          <a:lstStyle>
            <a:lvl1pPr algn="l" defTabSz="914400" rtl="0" eaLnBrk="1" latinLnBrk="0" hangingPunct="1">
              <a:lnSpc>
                <a:spcPct val="100000"/>
              </a:lnSpc>
              <a:spcBef>
                <a:spcPct val="0"/>
              </a:spcBef>
              <a:buNone/>
              <a:defRPr sz="2200" b="1" kern="1200">
                <a:solidFill>
                  <a:schemeClr val="tx2"/>
                </a:solidFill>
                <a:latin typeface="+mj-lt"/>
                <a:ea typeface="+mj-ea"/>
                <a:cs typeface="+mj-cs"/>
              </a:defRPr>
            </a:lvl1pPr>
          </a:lstStyle>
          <a:p>
            <a:pPr lvl="0">
              <a:spcBef>
                <a:spcPts val="0"/>
              </a:spcBef>
              <a:buSzPct val="80000"/>
              <a:defRPr/>
            </a:pPr>
            <a:r>
              <a:rPr lang="fr-FR" sz="1400">
                <a:solidFill>
                  <a:srgbClr val="000000"/>
                </a:solidFill>
                <a:ea typeface="Roboto Black" panose="02000000000000000000" pitchFamily="2" charset="0"/>
                <a:cs typeface="Roboto Black" panose="02000000000000000000" pitchFamily="2" charset="0"/>
              </a:rPr>
              <a:t>Le TPE Premium Mini bénéficie des mêmes prestations d’installation et de maintenance que les TPE premium</a:t>
            </a:r>
          </a:p>
        </p:txBody>
      </p:sp>
      <p:grpSp>
        <p:nvGrpSpPr>
          <p:cNvPr id="5" name="Google Shape;743;p37">
            <a:extLst>
              <a:ext uri="{FF2B5EF4-FFF2-40B4-BE49-F238E27FC236}">
                <a16:creationId xmlns:a16="http://schemas.microsoft.com/office/drawing/2014/main" id="{74597E09-2B36-4C4B-B534-B8BC885BF582}"/>
              </a:ext>
            </a:extLst>
          </p:cNvPr>
          <p:cNvGrpSpPr/>
          <p:nvPr/>
        </p:nvGrpSpPr>
        <p:grpSpPr>
          <a:xfrm>
            <a:off x="660799" y="2256683"/>
            <a:ext cx="2585483" cy="3636440"/>
            <a:chOff x="1769350" y="238125"/>
            <a:chExt cx="3831900" cy="5238000"/>
          </a:xfrm>
        </p:grpSpPr>
        <p:sp>
          <p:nvSpPr>
            <p:cNvPr id="6" name="Google Shape;745;p37">
              <a:extLst>
                <a:ext uri="{FF2B5EF4-FFF2-40B4-BE49-F238E27FC236}">
                  <a16:creationId xmlns:a16="http://schemas.microsoft.com/office/drawing/2014/main" id="{536C867F-87F3-4348-B194-F36B7B964712}"/>
                </a:ext>
              </a:extLst>
            </p:cNvPr>
            <p:cNvSpPr/>
            <p:nvPr/>
          </p:nvSpPr>
          <p:spPr>
            <a:xfrm>
              <a:off x="2444300" y="581425"/>
              <a:ext cx="3156950" cy="4325975"/>
            </a:xfrm>
            <a:custGeom>
              <a:avLst/>
              <a:gdLst/>
              <a:ahLst/>
              <a:cxnLst/>
              <a:rect l="l" t="t" r="r" b="b"/>
              <a:pathLst>
                <a:path w="126278" h="173039" extrusionOk="0">
                  <a:moveTo>
                    <a:pt x="1" y="1"/>
                  </a:moveTo>
                  <a:lnTo>
                    <a:pt x="1" y="173039"/>
                  </a:lnTo>
                  <a:lnTo>
                    <a:pt x="126278" y="173039"/>
                  </a:lnTo>
                  <a:lnTo>
                    <a:pt x="126278" y="1"/>
                  </a:ln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Google Shape;746;p37">
              <a:extLst>
                <a:ext uri="{FF2B5EF4-FFF2-40B4-BE49-F238E27FC236}">
                  <a16:creationId xmlns:a16="http://schemas.microsoft.com/office/drawing/2014/main" id="{6EDB6323-9544-443E-964B-DC199BEAEC9F}"/>
                </a:ext>
              </a:extLst>
            </p:cNvPr>
            <p:cNvSpPr/>
            <p:nvPr/>
          </p:nvSpPr>
          <p:spPr>
            <a:xfrm>
              <a:off x="2707175" y="756275"/>
              <a:ext cx="2769325" cy="3893850"/>
            </a:xfrm>
            <a:custGeom>
              <a:avLst/>
              <a:gdLst/>
              <a:ahLst/>
              <a:cxnLst/>
              <a:rect l="l" t="t" r="r" b="b"/>
              <a:pathLst>
                <a:path w="110773" h="155754" extrusionOk="0">
                  <a:moveTo>
                    <a:pt x="0" y="0"/>
                  </a:moveTo>
                  <a:lnTo>
                    <a:pt x="0" y="155753"/>
                  </a:lnTo>
                  <a:lnTo>
                    <a:pt x="110772" y="155753"/>
                  </a:lnTo>
                  <a:lnTo>
                    <a:pt x="110772" y="136377"/>
                  </a:lnTo>
                  <a:lnTo>
                    <a:pt x="110772" y="0"/>
                  </a:lnTo>
                  <a:close/>
                </a:path>
              </a:pathLst>
            </a:custGeom>
            <a:solidFill>
              <a:srgbClr val="EBEBE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Google Shape;747;p37">
              <a:extLst>
                <a:ext uri="{FF2B5EF4-FFF2-40B4-BE49-F238E27FC236}">
                  <a16:creationId xmlns:a16="http://schemas.microsoft.com/office/drawing/2014/main" id="{3083FE58-049E-483C-9017-8B4652B0139C}"/>
                </a:ext>
              </a:extLst>
            </p:cNvPr>
            <p:cNvSpPr/>
            <p:nvPr/>
          </p:nvSpPr>
          <p:spPr>
            <a:xfrm>
              <a:off x="2688375" y="704800"/>
              <a:ext cx="2744375" cy="3873075"/>
            </a:xfrm>
            <a:custGeom>
              <a:avLst/>
              <a:gdLst/>
              <a:ahLst/>
              <a:cxnLst/>
              <a:rect l="l" t="t" r="r" b="b"/>
              <a:pathLst>
                <a:path w="109775" h="154923" extrusionOk="0">
                  <a:moveTo>
                    <a:pt x="0" y="0"/>
                  </a:moveTo>
                  <a:lnTo>
                    <a:pt x="0" y="154923"/>
                  </a:lnTo>
                  <a:lnTo>
                    <a:pt x="109774" y="154923"/>
                  </a:lnTo>
                  <a:lnTo>
                    <a:pt x="109774" y="135649"/>
                  </a:lnTo>
                  <a:lnTo>
                    <a:pt x="109774" y="0"/>
                  </a:lnTo>
                  <a:close/>
                </a:path>
              </a:pathLst>
            </a:custGeom>
            <a:solidFill>
              <a:srgbClr val="EBEBE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Google Shape;748;p37">
              <a:extLst>
                <a:ext uri="{FF2B5EF4-FFF2-40B4-BE49-F238E27FC236}">
                  <a16:creationId xmlns:a16="http://schemas.microsoft.com/office/drawing/2014/main" id="{C21DB1F4-FCD8-4F37-A173-E3550FF5660D}"/>
                </a:ext>
              </a:extLst>
            </p:cNvPr>
            <p:cNvSpPr/>
            <p:nvPr/>
          </p:nvSpPr>
          <p:spPr>
            <a:xfrm>
              <a:off x="2637125" y="714600"/>
              <a:ext cx="2769325" cy="3819250"/>
            </a:xfrm>
            <a:custGeom>
              <a:avLst/>
              <a:gdLst/>
              <a:ahLst/>
              <a:cxnLst/>
              <a:rect l="l" t="t" r="r" b="b"/>
              <a:pathLst>
                <a:path w="110773" h="152770" extrusionOk="0">
                  <a:moveTo>
                    <a:pt x="1" y="1"/>
                  </a:moveTo>
                  <a:lnTo>
                    <a:pt x="1" y="152770"/>
                  </a:lnTo>
                  <a:lnTo>
                    <a:pt x="87385" y="152770"/>
                  </a:lnTo>
                  <a:lnTo>
                    <a:pt x="100028" y="142474"/>
                  </a:lnTo>
                  <a:lnTo>
                    <a:pt x="110773" y="133764"/>
                  </a:lnTo>
                  <a:lnTo>
                    <a:pt x="110773" y="1"/>
                  </a:ln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Google Shape;749;p37">
              <a:extLst>
                <a:ext uri="{FF2B5EF4-FFF2-40B4-BE49-F238E27FC236}">
                  <a16:creationId xmlns:a16="http://schemas.microsoft.com/office/drawing/2014/main" id="{998F4A70-633F-4358-96E5-A44B1AD96BCD}"/>
                </a:ext>
              </a:extLst>
            </p:cNvPr>
            <p:cNvSpPr/>
            <p:nvPr/>
          </p:nvSpPr>
          <p:spPr>
            <a:xfrm>
              <a:off x="2633725" y="711200"/>
              <a:ext cx="2775775" cy="3825375"/>
            </a:xfrm>
            <a:custGeom>
              <a:avLst/>
              <a:gdLst/>
              <a:ahLst/>
              <a:cxnLst/>
              <a:rect l="l" t="t" r="r" b="b"/>
              <a:pathLst>
                <a:path w="111031" h="153015" extrusionOk="0">
                  <a:moveTo>
                    <a:pt x="1" y="1"/>
                  </a:moveTo>
                  <a:lnTo>
                    <a:pt x="1" y="137"/>
                  </a:lnTo>
                  <a:cubicBezTo>
                    <a:pt x="10" y="57570"/>
                    <a:pt x="20" y="110554"/>
                    <a:pt x="27" y="152906"/>
                  </a:cubicBezTo>
                  <a:lnTo>
                    <a:pt x="27" y="153015"/>
                  </a:lnTo>
                  <a:lnTo>
                    <a:pt x="136" y="153015"/>
                  </a:lnTo>
                  <a:lnTo>
                    <a:pt x="87520" y="152951"/>
                  </a:lnTo>
                  <a:lnTo>
                    <a:pt x="87536" y="152951"/>
                  </a:lnTo>
                  <a:lnTo>
                    <a:pt x="87550" y="152942"/>
                  </a:lnTo>
                  <a:lnTo>
                    <a:pt x="97015" y="145205"/>
                  </a:lnTo>
                  <a:lnTo>
                    <a:pt x="99380" y="143264"/>
                  </a:lnTo>
                  <a:cubicBezTo>
                    <a:pt x="99905" y="142832"/>
                    <a:pt x="100164" y="142610"/>
                    <a:pt x="100164" y="142610"/>
                  </a:cubicBezTo>
                  <a:lnTo>
                    <a:pt x="100164" y="142610"/>
                  </a:lnTo>
                  <a:cubicBezTo>
                    <a:pt x="100164" y="142610"/>
                    <a:pt x="99894" y="142819"/>
                    <a:pt x="99365" y="143245"/>
                  </a:cubicBezTo>
                  <a:lnTo>
                    <a:pt x="96985" y="145168"/>
                  </a:lnTo>
                  <a:lnTo>
                    <a:pt x="87503" y="152859"/>
                  </a:lnTo>
                  <a:lnTo>
                    <a:pt x="87503" y="152859"/>
                  </a:lnTo>
                  <a:lnTo>
                    <a:pt x="246" y="152797"/>
                  </a:lnTo>
                  <a:lnTo>
                    <a:pt x="246" y="152797"/>
                  </a:lnTo>
                  <a:cubicBezTo>
                    <a:pt x="253" y="110496"/>
                    <a:pt x="262" y="57603"/>
                    <a:pt x="272" y="272"/>
                  </a:cubicBezTo>
                  <a:lnTo>
                    <a:pt x="1104" y="272"/>
                  </a:lnTo>
                  <a:lnTo>
                    <a:pt x="110786" y="259"/>
                  </a:lnTo>
                  <a:lnTo>
                    <a:pt x="110786" y="259"/>
                  </a:lnTo>
                  <a:cubicBezTo>
                    <a:pt x="110824" y="63148"/>
                    <a:pt x="110853" y="111911"/>
                    <a:pt x="110866" y="133879"/>
                  </a:cubicBezTo>
                  <a:lnTo>
                    <a:pt x="110866" y="133879"/>
                  </a:lnTo>
                  <a:lnTo>
                    <a:pt x="102865" y="140392"/>
                  </a:lnTo>
                  <a:lnTo>
                    <a:pt x="100839" y="142049"/>
                  </a:lnTo>
                  <a:cubicBezTo>
                    <a:pt x="100388" y="142419"/>
                    <a:pt x="100164" y="142610"/>
                    <a:pt x="100164" y="142610"/>
                  </a:cubicBezTo>
                  <a:cubicBezTo>
                    <a:pt x="100164" y="142610"/>
                    <a:pt x="100398" y="142431"/>
                    <a:pt x="100854" y="142065"/>
                  </a:cubicBezTo>
                  <a:lnTo>
                    <a:pt x="102892" y="140427"/>
                  </a:lnTo>
                  <a:lnTo>
                    <a:pt x="110935" y="133933"/>
                  </a:lnTo>
                  <a:lnTo>
                    <a:pt x="110952" y="133920"/>
                  </a:lnTo>
                  <a:lnTo>
                    <a:pt x="110952" y="133900"/>
                  </a:lnTo>
                  <a:cubicBezTo>
                    <a:pt x="110965" y="111927"/>
                    <a:pt x="110994" y="63104"/>
                    <a:pt x="111031" y="137"/>
                  </a:cubicBezTo>
                  <a:lnTo>
                    <a:pt x="111031" y="14"/>
                  </a:lnTo>
                  <a:lnTo>
                    <a:pt x="110908" y="14"/>
                  </a:lnTo>
                  <a:lnTo>
                    <a:pt x="1103" y="1"/>
                  </a:ln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750;p37">
              <a:extLst>
                <a:ext uri="{FF2B5EF4-FFF2-40B4-BE49-F238E27FC236}">
                  <a16:creationId xmlns:a16="http://schemas.microsoft.com/office/drawing/2014/main" id="{12AFA2FE-E743-4333-9AD2-F5DD40F3373B}"/>
                </a:ext>
              </a:extLst>
            </p:cNvPr>
            <p:cNvSpPr/>
            <p:nvPr/>
          </p:nvSpPr>
          <p:spPr>
            <a:xfrm>
              <a:off x="3456075" y="447675"/>
              <a:ext cx="1133425" cy="388600"/>
            </a:xfrm>
            <a:custGeom>
              <a:avLst/>
              <a:gdLst/>
              <a:ahLst/>
              <a:cxnLst/>
              <a:rect l="l" t="t" r="r" b="b"/>
              <a:pathLst>
                <a:path w="45337" h="15544" extrusionOk="0">
                  <a:moveTo>
                    <a:pt x="7685" y="1"/>
                  </a:moveTo>
                  <a:cubicBezTo>
                    <a:pt x="5647" y="1"/>
                    <a:pt x="3691" y="811"/>
                    <a:pt x="2251" y="2252"/>
                  </a:cubicBezTo>
                  <a:cubicBezTo>
                    <a:pt x="810" y="3693"/>
                    <a:pt x="1" y="5648"/>
                    <a:pt x="1" y="7685"/>
                  </a:cubicBezTo>
                  <a:lnTo>
                    <a:pt x="1" y="15543"/>
                  </a:lnTo>
                  <a:lnTo>
                    <a:pt x="45337" y="15543"/>
                  </a:lnTo>
                  <a:lnTo>
                    <a:pt x="45337" y="7372"/>
                  </a:lnTo>
                  <a:cubicBezTo>
                    <a:pt x="45337" y="5418"/>
                    <a:pt x="44560" y="3542"/>
                    <a:pt x="43178" y="2160"/>
                  </a:cubicBezTo>
                  <a:cubicBezTo>
                    <a:pt x="41795" y="778"/>
                    <a:pt x="39920" y="1"/>
                    <a:pt x="37966" y="1"/>
                  </a:cubicBezTo>
                  <a:close/>
                </a:path>
              </a:pathLst>
            </a:custGeom>
            <a:solidFill>
              <a:srgbClr val="FF113E"/>
            </a:solidFill>
            <a:ln w="9525" cap="flat" cmpd="sng">
              <a:solidFill>
                <a:srgbClr val="FF113E"/>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751;p37">
              <a:extLst>
                <a:ext uri="{FF2B5EF4-FFF2-40B4-BE49-F238E27FC236}">
                  <a16:creationId xmlns:a16="http://schemas.microsoft.com/office/drawing/2014/main" id="{70D34273-BA5C-43D8-AC26-1296C3AEF24A}"/>
                </a:ext>
              </a:extLst>
            </p:cNvPr>
            <p:cNvSpPr/>
            <p:nvPr/>
          </p:nvSpPr>
          <p:spPr>
            <a:xfrm>
              <a:off x="3692250" y="238125"/>
              <a:ext cx="652600" cy="209575"/>
            </a:xfrm>
            <a:custGeom>
              <a:avLst/>
              <a:gdLst/>
              <a:ahLst/>
              <a:cxnLst/>
              <a:rect l="l" t="t" r="r" b="b"/>
              <a:pathLst>
                <a:path w="26104" h="8383" extrusionOk="0">
                  <a:moveTo>
                    <a:pt x="0" y="0"/>
                  </a:moveTo>
                  <a:lnTo>
                    <a:pt x="1657" y="8383"/>
                  </a:lnTo>
                  <a:lnTo>
                    <a:pt x="24653" y="8383"/>
                  </a:lnTo>
                  <a:lnTo>
                    <a:pt x="26103" y="0"/>
                  </a:lnTo>
                  <a:close/>
                </a:path>
              </a:pathLst>
            </a:custGeom>
            <a:solidFill>
              <a:srgbClr val="FF113E"/>
            </a:solidFill>
            <a:ln w="9525" cap="flat" cmpd="sng">
              <a:solidFill>
                <a:srgbClr val="FF113E"/>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752;p37">
              <a:extLst>
                <a:ext uri="{FF2B5EF4-FFF2-40B4-BE49-F238E27FC236}">
                  <a16:creationId xmlns:a16="http://schemas.microsoft.com/office/drawing/2014/main" id="{9477EFC1-679D-4DD2-92C3-DA87D248ECED}"/>
                </a:ext>
              </a:extLst>
            </p:cNvPr>
            <p:cNvSpPr/>
            <p:nvPr/>
          </p:nvSpPr>
          <p:spPr>
            <a:xfrm>
              <a:off x="2926775" y="1323050"/>
              <a:ext cx="466575" cy="466600"/>
            </a:xfrm>
            <a:custGeom>
              <a:avLst/>
              <a:gdLst/>
              <a:ahLst/>
              <a:cxnLst/>
              <a:rect l="l" t="t" r="r" b="b"/>
              <a:pathLst>
                <a:path w="18663" h="18664" extrusionOk="0">
                  <a:moveTo>
                    <a:pt x="18142" y="521"/>
                  </a:moveTo>
                  <a:lnTo>
                    <a:pt x="18142" y="18143"/>
                  </a:lnTo>
                  <a:lnTo>
                    <a:pt x="522" y="18143"/>
                  </a:lnTo>
                  <a:lnTo>
                    <a:pt x="522" y="521"/>
                  </a:lnTo>
                  <a:close/>
                  <a:moveTo>
                    <a:pt x="0" y="1"/>
                  </a:moveTo>
                  <a:lnTo>
                    <a:pt x="0" y="18663"/>
                  </a:lnTo>
                  <a:lnTo>
                    <a:pt x="18663" y="18663"/>
                  </a:lnTo>
                  <a:lnTo>
                    <a:pt x="18663" y="1"/>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753;p37">
              <a:extLst>
                <a:ext uri="{FF2B5EF4-FFF2-40B4-BE49-F238E27FC236}">
                  <a16:creationId xmlns:a16="http://schemas.microsoft.com/office/drawing/2014/main" id="{BD8BE96A-2656-4BAB-A53F-4E1B6B3A3331}"/>
                </a:ext>
              </a:extLst>
            </p:cNvPr>
            <p:cNvSpPr/>
            <p:nvPr/>
          </p:nvSpPr>
          <p:spPr>
            <a:xfrm>
              <a:off x="3591375" y="1432350"/>
              <a:ext cx="1450600" cy="6825"/>
            </a:xfrm>
            <a:custGeom>
              <a:avLst/>
              <a:gdLst/>
              <a:ahLst/>
              <a:cxnLst/>
              <a:rect l="l" t="t" r="r" b="b"/>
              <a:pathLst>
                <a:path w="58024" h="273" extrusionOk="0">
                  <a:moveTo>
                    <a:pt x="29014" y="0"/>
                  </a:moveTo>
                  <a:cubicBezTo>
                    <a:pt x="12987" y="0"/>
                    <a:pt x="1" y="61"/>
                    <a:pt x="1" y="136"/>
                  </a:cubicBezTo>
                  <a:cubicBezTo>
                    <a:pt x="1" y="211"/>
                    <a:pt x="12987" y="272"/>
                    <a:pt x="29014" y="272"/>
                  </a:cubicBezTo>
                  <a:cubicBezTo>
                    <a:pt x="45034" y="272"/>
                    <a:pt x="58024" y="210"/>
                    <a:pt x="58024" y="136"/>
                  </a:cubicBezTo>
                  <a:cubicBezTo>
                    <a:pt x="58024" y="61"/>
                    <a:pt x="45034" y="0"/>
                    <a:pt x="29014" y="0"/>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754;p37">
              <a:extLst>
                <a:ext uri="{FF2B5EF4-FFF2-40B4-BE49-F238E27FC236}">
                  <a16:creationId xmlns:a16="http://schemas.microsoft.com/office/drawing/2014/main" id="{F26E8299-5655-48ED-BED4-8C0AB454FEDE}"/>
                </a:ext>
              </a:extLst>
            </p:cNvPr>
            <p:cNvSpPr/>
            <p:nvPr/>
          </p:nvSpPr>
          <p:spPr>
            <a:xfrm>
              <a:off x="3591375" y="1529300"/>
              <a:ext cx="1450600" cy="6800"/>
            </a:xfrm>
            <a:custGeom>
              <a:avLst/>
              <a:gdLst/>
              <a:ahLst/>
              <a:cxnLst/>
              <a:rect l="l" t="t" r="r" b="b"/>
              <a:pathLst>
                <a:path w="58024" h="272" extrusionOk="0">
                  <a:moveTo>
                    <a:pt x="29014" y="0"/>
                  </a:moveTo>
                  <a:cubicBezTo>
                    <a:pt x="12987" y="0"/>
                    <a:pt x="1" y="61"/>
                    <a:pt x="1" y="136"/>
                  </a:cubicBezTo>
                  <a:cubicBezTo>
                    <a:pt x="1" y="211"/>
                    <a:pt x="12987" y="271"/>
                    <a:pt x="29014" y="271"/>
                  </a:cubicBezTo>
                  <a:cubicBezTo>
                    <a:pt x="45034" y="271"/>
                    <a:pt x="58024" y="210"/>
                    <a:pt x="58024" y="136"/>
                  </a:cubicBezTo>
                  <a:cubicBezTo>
                    <a:pt x="58024" y="61"/>
                    <a:pt x="45034" y="0"/>
                    <a:pt x="29014" y="0"/>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755;p37">
              <a:extLst>
                <a:ext uri="{FF2B5EF4-FFF2-40B4-BE49-F238E27FC236}">
                  <a16:creationId xmlns:a16="http://schemas.microsoft.com/office/drawing/2014/main" id="{1CFCC046-B774-4095-BB18-179E05FA2F50}"/>
                </a:ext>
              </a:extLst>
            </p:cNvPr>
            <p:cNvSpPr/>
            <p:nvPr/>
          </p:nvSpPr>
          <p:spPr>
            <a:xfrm>
              <a:off x="3591375" y="1626250"/>
              <a:ext cx="1450600" cy="6800"/>
            </a:xfrm>
            <a:custGeom>
              <a:avLst/>
              <a:gdLst/>
              <a:ahLst/>
              <a:cxnLst/>
              <a:rect l="l" t="t" r="r" b="b"/>
              <a:pathLst>
                <a:path w="58024" h="272" extrusionOk="0">
                  <a:moveTo>
                    <a:pt x="29014" y="0"/>
                  </a:moveTo>
                  <a:cubicBezTo>
                    <a:pt x="12987" y="0"/>
                    <a:pt x="1" y="61"/>
                    <a:pt x="1" y="136"/>
                  </a:cubicBezTo>
                  <a:cubicBezTo>
                    <a:pt x="1" y="212"/>
                    <a:pt x="12987" y="271"/>
                    <a:pt x="29014" y="271"/>
                  </a:cubicBezTo>
                  <a:cubicBezTo>
                    <a:pt x="45034" y="271"/>
                    <a:pt x="58024" y="210"/>
                    <a:pt x="58024" y="136"/>
                  </a:cubicBezTo>
                  <a:cubicBezTo>
                    <a:pt x="58024" y="61"/>
                    <a:pt x="45034" y="0"/>
                    <a:pt x="29014" y="0"/>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756;p37">
              <a:extLst>
                <a:ext uri="{FF2B5EF4-FFF2-40B4-BE49-F238E27FC236}">
                  <a16:creationId xmlns:a16="http://schemas.microsoft.com/office/drawing/2014/main" id="{1A51F8B5-84FA-4B7C-B895-ACACB49BCD25}"/>
                </a:ext>
              </a:extLst>
            </p:cNvPr>
            <p:cNvSpPr/>
            <p:nvPr/>
          </p:nvSpPr>
          <p:spPr>
            <a:xfrm>
              <a:off x="3591375" y="1723200"/>
              <a:ext cx="1450600" cy="6800"/>
            </a:xfrm>
            <a:custGeom>
              <a:avLst/>
              <a:gdLst/>
              <a:ahLst/>
              <a:cxnLst/>
              <a:rect l="l" t="t" r="r" b="b"/>
              <a:pathLst>
                <a:path w="58024" h="272" extrusionOk="0">
                  <a:moveTo>
                    <a:pt x="29014" y="0"/>
                  </a:moveTo>
                  <a:cubicBezTo>
                    <a:pt x="12987" y="0"/>
                    <a:pt x="1" y="61"/>
                    <a:pt x="1" y="136"/>
                  </a:cubicBezTo>
                  <a:cubicBezTo>
                    <a:pt x="1" y="210"/>
                    <a:pt x="12987" y="271"/>
                    <a:pt x="29014" y="271"/>
                  </a:cubicBezTo>
                  <a:cubicBezTo>
                    <a:pt x="45034" y="271"/>
                    <a:pt x="58024" y="210"/>
                    <a:pt x="58024" y="136"/>
                  </a:cubicBezTo>
                  <a:cubicBezTo>
                    <a:pt x="58024" y="61"/>
                    <a:pt x="45034" y="0"/>
                    <a:pt x="29014" y="0"/>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757;p37">
              <a:extLst>
                <a:ext uri="{FF2B5EF4-FFF2-40B4-BE49-F238E27FC236}">
                  <a16:creationId xmlns:a16="http://schemas.microsoft.com/office/drawing/2014/main" id="{681CC76C-1927-4303-AAB5-3909CCA97EDA}"/>
                </a:ext>
              </a:extLst>
            </p:cNvPr>
            <p:cNvSpPr/>
            <p:nvPr/>
          </p:nvSpPr>
          <p:spPr>
            <a:xfrm>
              <a:off x="2926775" y="2042100"/>
              <a:ext cx="466575" cy="466600"/>
            </a:xfrm>
            <a:custGeom>
              <a:avLst/>
              <a:gdLst/>
              <a:ahLst/>
              <a:cxnLst/>
              <a:rect l="l" t="t" r="r" b="b"/>
              <a:pathLst>
                <a:path w="18663" h="18664" extrusionOk="0">
                  <a:moveTo>
                    <a:pt x="18142" y="521"/>
                  </a:moveTo>
                  <a:lnTo>
                    <a:pt x="18142" y="18141"/>
                  </a:lnTo>
                  <a:lnTo>
                    <a:pt x="522" y="18141"/>
                  </a:lnTo>
                  <a:lnTo>
                    <a:pt x="522" y="521"/>
                  </a:lnTo>
                  <a:close/>
                  <a:moveTo>
                    <a:pt x="0" y="1"/>
                  </a:moveTo>
                  <a:lnTo>
                    <a:pt x="0" y="18663"/>
                  </a:lnTo>
                  <a:lnTo>
                    <a:pt x="18663" y="18663"/>
                  </a:lnTo>
                  <a:lnTo>
                    <a:pt x="18663" y="1"/>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758;p37">
              <a:extLst>
                <a:ext uri="{FF2B5EF4-FFF2-40B4-BE49-F238E27FC236}">
                  <a16:creationId xmlns:a16="http://schemas.microsoft.com/office/drawing/2014/main" id="{117B1A70-57D2-4D9D-85DE-3469EF9D901A}"/>
                </a:ext>
              </a:extLst>
            </p:cNvPr>
            <p:cNvSpPr/>
            <p:nvPr/>
          </p:nvSpPr>
          <p:spPr>
            <a:xfrm>
              <a:off x="3019575" y="2071650"/>
              <a:ext cx="458050" cy="360175"/>
            </a:xfrm>
            <a:custGeom>
              <a:avLst/>
              <a:gdLst/>
              <a:ahLst/>
              <a:cxnLst/>
              <a:rect l="l" t="t" r="r" b="b"/>
              <a:pathLst>
                <a:path w="18322" h="14407" extrusionOk="0">
                  <a:moveTo>
                    <a:pt x="16057" y="0"/>
                  </a:moveTo>
                  <a:lnTo>
                    <a:pt x="6606" y="9176"/>
                  </a:lnTo>
                  <a:lnTo>
                    <a:pt x="2477" y="5873"/>
                  </a:lnTo>
                  <a:lnTo>
                    <a:pt x="0" y="8534"/>
                  </a:lnTo>
                  <a:lnTo>
                    <a:pt x="6423" y="14406"/>
                  </a:lnTo>
                  <a:lnTo>
                    <a:pt x="18321" y="2669"/>
                  </a:lnTo>
                  <a:lnTo>
                    <a:pt x="16057" y="0"/>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759;p37">
              <a:extLst>
                <a:ext uri="{FF2B5EF4-FFF2-40B4-BE49-F238E27FC236}">
                  <a16:creationId xmlns:a16="http://schemas.microsoft.com/office/drawing/2014/main" id="{08A8CEBE-2F40-4D51-8143-B85E8D0EDE4E}"/>
                </a:ext>
              </a:extLst>
            </p:cNvPr>
            <p:cNvSpPr/>
            <p:nvPr/>
          </p:nvSpPr>
          <p:spPr>
            <a:xfrm>
              <a:off x="3591375" y="2151375"/>
              <a:ext cx="1450600" cy="6800"/>
            </a:xfrm>
            <a:custGeom>
              <a:avLst/>
              <a:gdLst/>
              <a:ahLst/>
              <a:cxnLst/>
              <a:rect l="l" t="t" r="r" b="b"/>
              <a:pathLst>
                <a:path w="58024" h="272" extrusionOk="0">
                  <a:moveTo>
                    <a:pt x="29014" y="1"/>
                  </a:moveTo>
                  <a:cubicBezTo>
                    <a:pt x="12987" y="1"/>
                    <a:pt x="1" y="62"/>
                    <a:pt x="1" y="137"/>
                  </a:cubicBezTo>
                  <a:cubicBezTo>
                    <a:pt x="1" y="211"/>
                    <a:pt x="12987" y="272"/>
                    <a:pt x="29014" y="272"/>
                  </a:cubicBezTo>
                  <a:cubicBezTo>
                    <a:pt x="45034" y="272"/>
                    <a:pt x="58024" y="211"/>
                    <a:pt x="58024" y="137"/>
                  </a:cubicBezTo>
                  <a:cubicBezTo>
                    <a:pt x="58024" y="62"/>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760;p37">
              <a:extLst>
                <a:ext uri="{FF2B5EF4-FFF2-40B4-BE49-F238E27FC236}">
                  <a16:creationId xmlns:a16="http://schemas.microsoft.com/office/drawing/2014/main" id="{05A2D551-BB0F-46F1-88B1-A9E207F4B6C2}"/>
                </a:ext>
              </a:extLst>
            </p:cNvPr>
            <p:cNvSpPr/>
            <p:nvPr/>
          </p:nvSpPr>
          <p:spPr>
            <a:xfrm>
              <a:off x="3591375" y="2248325"/>
              <a:ext cx="1450600" cy="6800"/>
            </a:xfrm>
            <a:custGeom>
              <a:avLst/>
              <a:gdLst/>
              <a:ahLst/>
              <a:cxnLst/>
              <a:rect l="l" t="t" r="r" b="b"/>
              <a:pathLst>
                <a:path w="58024" h="272" extrusionOk="0">
                  <a:moveTo>
                    <a:pt x="29014" y="1"/>
                  </a:moveTo>
                  <a:cubicBezTo>
                    <a:pt x="12987" y="1"/>
                    <a:pt x="1" y="62"/>
                    <a:pt x="1" y="137"/>
                  </a:cubicBezTo>
                  <a:cubicBezTo>
                    <a:pt x="1" y="211"/>
                    <a:pt x="12987" y="272"/>
                    <a:pt x="29014" y="272"/>
                  </a:cubicBezTo>
                  <a:cubicBezTo>
                    <a:pt x="45034" y="272"/>
                    <a:pt x="58024" y="211"/>
                    <a:pt x="58024" y="137"/>
                  </a:cubicBezTo>
                  <a:cubicBezTo>
                    <a:pt x="58024" y="62"/>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761;p37">
              <a:extLst>
                <a:ext uri="{FF2B5EF4-FFF2-40B4-BE49-F238E27FC236}">
                  <a16:creationId xmlns:a16="http://schemas.microsoft.com/office/drawing/2014/main" id="{56DE7442-00B8-46ED-906E-274628799394}"/>
                </a:ext>
              </a:extLst>
            </p:cNvPr>
            <p:cNvSpPr/>
            <p:nvPr/>
          </p:nvSpPr>
          <p:spPr>
            <a:xfrm>
              <a:off x="3591375" y="2345275"/>
              <a:ext cx="1450600" cy="6800"/>
            </a:xfrm>
            <a:custGeom>
              <a:avLst/>
              <a:gdLst/>
              <a:ahLst/>
              <a:cxnLst/>
              <a:rect l="l" t="t" r="r" b="b"/>
              <a:pathLst>
                <a:path w="58024" h="272" extrusionOk="0">
                  <a:moveTo>
                    <a:pt x="29014" y="1"/>
                  </a:moveTo>
                  <a:cubicBezTo>
                    <a:pt x="12987" y="1"/>
                    <a:pt x="1" y="62"/>
                    <a:pt x="1" y="136"/>
                  </a:cubicBezTo>
                  <a:cubicBezTo>
                    <a:pt x="1" y="211"/>
                    <a:pt x="12987" y="272"/>
                    <a:pt x="29014" y="272"/>
                  </a:cubicBezTo>
                  <a:cubicBezTo>
                    <a:pt x="45034" y="272"/>
                    <a:pt x="58024" y="211"/>
                    <a:pt x="58024" y="136"/>
                  </a:cubicBezTo>
                  <a:cubicBezTo>
                    <a:pt x="58024" y="62"/>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762;p37">
              <a:extLst>
                <a:ext uri="{FF2B5EF4-FFF2-40B4-BE49-F238E27FC236}">
                  <a16:creationId xmlns:a16="http://schemas.microsoft.com/office/drawing/2014/main" id="{0A2953B0-FBB7-41B7-934B-7B554FB4B59A}"/>
                </a:ext>
              </a:extLst>
            </p:cNvPr>
            <p:cNvSpPr/>
            <p:nvPr/>
          </p:nvSpPr>
          <p:spPr>
            <a:xfrm>
              <a:off x="3591375" y="2442250"/>
              <a:ext cx="1450600" cy="6775"/>
            </a:xfrm>
            <a:custGeom>
              <a:avLst/>
              <a:gdLst/>
              <a:ahLst/>
              <a:cxnLst/>
              <a:rect l="l" t="t" r="r" b="b"/>
              <a:pathLst>
                <a:path w="58024" h="271" extrusionOk="0">
                  <a:moveTo>
                    <a:pt x="29014" y="0"/>
                  </a:moveTo>
                  <a:cubicBezTo>
                    <a:pt x="12987" y="0"/>
                    <a:pt x="1" y="61"/>
                    <a:pt x="1" y="135"/>
                  </a:cubicBezTo>
                  <a:cubicBezTo>
                    <a:pt x="1" y="210"/>
                    <a:pt x="12987" y="271"/>
                    <a:pt x="29014" y="271"/>
                  </a:cubicBezTo>
                  <a:cubicBezTo>
                    <a:pt x="45034" y="271"/>
                    <a:pt x="58024" y="210"/>
                    <a:pt x="58024" y="135"/>
                  </a:cubicBezTo>
                  <a:cubicBezTo>
                    <a:pt x="58024" y="61"/>
                    <a:pt x="45034" y="0"/>
                    <a:pt x="29014" y="0"/>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763;p37">
              <a:extLst>
                <a:ext uri="{FF2B5EF4-FFF2-40B4-BE49-F238E27FC236}">
                  <a16:creationId xmlns:a16="http://schemas.microsoft.com/office/drawing/2014/main" id="{D2F14A00-72F2-4777-AAFC-F729C3AD441B}"/>
                </a:ext>
              </a:extLst>
            </p:cNvPr>
            <p:cNvSpPr/>
            <p:nvPr/>
          </p:nvSpPr>
          <p:spPr>
            <a:xfrm>
              <a:off x="2926775" y="2737900"/>
              <a:ext cx="466575" cy="466550"/>
            </a:xfrm>
            <a:custGeom>
              <a:avLst/>
              <a:gdLst/>
              <a:ahLst/>
              <a:cxnLst/>
              <a:rect l="l" t="t" r="r" b="b"/>
              <a:pathLst>
                <a:path w="18663" h="18662" extrusionOk="0">
                  <a:moveTo>
                    <a:pt x="18142" y="521"/>
                  </a:moveTo>
                  <a:lnTo>
                    <a:pt x="18142" y="18141"/>
                  </a:lnTo>
                  <a:lnTo>
                    <a:pt x="522" y="18141"/>
                  </a:lnTo>
                  <a:lnTo>
                    <a:pt x="522" y="521"/>
                  </a:lnTo>
                  <a:close/>
                  <a:moveTo>
                    <a:pt x="0" y="1"/>
                  </a:moveTo>
                  <a:lnTo>
                    <a:pt x="0" y="18662"/>
                  </a:lnTo>
                  <a:lnTo>
                    <a:pt x="18663" y="18662"/>
                  </a:lnTo>
                  <a:lnTo>
                    <a:pt x="18663" y="1"/>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764;p37">
              <a:extLst>
                <a:ext uri="{FF2B5EF4-FFF2-40B4-BE49-F238E27FC236}">
                  <a16:creationId xmlns:a16="http://schemas.microsoft.com/office/drawing/2014/main" id="{8755C22C-D504-40C0-BA54-E47A11D34104}"/>
                </a:ext>
              </a:extLst>
            </p:cNvPr>
            <p:cNvSpPr/>
            <p:nvPr/>
          </p:nvSpPr>
          <p:spPr>
            <a:xfrm>
              <a:off x="3019575" y="2767450"/>
              <a:ext cx="458050" cy="360175"/>
            </a:xfrm>
            <a:custGeom>
              <a:avLst/>
              <a:gdLst/>
              <a:ahLst/>
              <a:cxnLst/>
              <a:rect l="l" t="t" r="r" b="b"/>
              <a:pathLst>
                <a:path w="18322" h="14407" extrusionOk="0">
                  <a:moveTo>
                    <a:pt x="16057" y="0"/>
                  </a:moveTo>
                  <a:lnTo>
                    <a:pt x="6606" y="9176"/>
                  </a:lnTo>
                  <a:lnTo>
                    <a:pt x="2477" y="5873"/>
                  </a:lnTo>
                  <a:lnTo>
                    <a:pt x="0" y="8533"/>
                  </a:lnTo>
                  <a:lnTo>
                    <a:pt x="6423" y="14406"/>
                  </a:lnTo>
                  <a:lnTo>
                    <a:pt x="18321" y="2668"/>
                  </a:lnTo>
                  <a:lnTo>
                    <a:pt x="16057" y="0"/>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765;p37">
              <a:extLst>
                <a:ext uri="{FF2B5EF4-FFF2-40B4-BE49-F238E27FC236}">
                  <a16:creationId xmlns:a16="http://schemas.microsoft.com/office/drawing/2014/main" id="{D0623D4C-DAFF-4BC7-93A3-3E2371F152A3}"/>
                </a:ext>
              </a:extLst>
            </p:cNvPr>
            <p:cNvSpPr/>
            <p:nvPr/>
          </p:nvSpPr>
          <p:spPr>
            <a:xfrm>
              <a:off x="3591375" y="2847175"/>
              <a:ext cx="1450600" cy="6800"/>
            </a:xfrm>
            <a:custGeom>
              <a:avLst/>
              <a:gdLst/>
              <a:ahLst/>
              <a:cxnLst/>
              <a:rect l="l" t="t" r="r" b="b"/>
              <a:pathLst>
                <a:path w="58024" h="272" extrusionOk="0">
                  <a:moveTo>
                    <a:pt x="29014" y="1"/>
                  </a:moveTo>
                  <a:cubicBezTo>
                    <a:pt x="12987" y="1"/>
                    <a:pt x="1" y="61"/>
                    <a:pt x="1" y="135"/>
                  </a:cubicBezTo>
                  <a:cubicBezTo>
                    <a:pt x="1" y="211"/>
                    <a:pt x="12987" y="272"/>
                    <a:pt x="29014" y="272"/>
                  </a:cubicBezTo>
                  <a:cubicBezTo>
                    <a:pt x="45034" y="272"/>
                    <a:pt x="58024" y="211"/>
                    <a:pt x="58024" y="135"/>
                  </a:cubicBezTo>
                  <a:cubicBezTo>
                    <a:pt x="58024" y="61"/>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766;p37">
              <a:extLst>
                <a:ext uri="{FF2B5EF4-FFF2-40B4-BE49-F238E27FC236}">
                  <a16:creationId xmlns:a16="http://schemas.microsoft.com/office/drawing/2014/main" id="{2AD8E758-2F3D-44D9-A15D-6A9256FBE383}"/>
                </a:ext>
              </a:extLst>
            </p:cNvPr>
            <p:cNvSpPr/>
            <p:nvPr/>
          </p:nvSpPr>
          <p:spPr>
            <a:xfrm>
              <a:off x="3591375" y="2944125"/>
              <a:ext cx="1450600" cy="6800"/>
            </a:xfrm>
            <a:custGeom>
              <a:avLst/>
              <a:gdLst/>
              <a:ahLst/>
              <a:cxnLst/>
              <a:rect l="l" t="t" r="r" b="b"/>
              <a:pathLst>
                <a:path w="58024" h="272" extrusionOk="0">
                  <a:moveTo>
                    <a:pt x="29014" y="1"/>
                  </a:moveTo>
                  <a:cubicBezTo>
                    <a:pt x="12987" y="1"/>
                    <a:pt x="1" y="62"/>
                    <a:pt x="1" y="136"/>
                  </a:cubicBezTo>
                  <a:cubicBezTo>
                    <a:pt x="1" y="211"/>
                    <a:pt x="12987" y="272"/>
                    <a:pt x="29014" y="272"/>
                  </a:cubicBezTo>
                  <a:cubicBezTo>
                    <a:pt x="45034" y="272"/>
                    <a:pt x="58024" y="211"/>
                    <a:pt x="58024" y="136"/>
                  </a:cubicBezTo>
                  <a:cubicBezTo>
                    <a:pt x="58024" y="62"/>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767;p37">
              <a:extLst>
                <a:ext uri="{FF2B5EF4-FFF2-40B4-BE49-F238E27FC236}">
                  <a16:creationId xmlns:a16="http://schemas.microsoft.com/office/drawing/2014/main" id="{C257AFA4-4ED3-4137-A9E6-F6387F0E9FCC}"/>
                </a:ext>
              </a:extLst>
            </p:cNvPr>
            <p:cNvSpPr/>
            <p:nvPr/>
          </p:nvSpPr>
          <p:spPr>
            <a:xfrm>
              <a:off x="3591375" y="3041075"/>
              <a:ext cx="1450600" cy="6800"/>
            </a:xfrm>
            <a:custGeom>
              <a:avLst/>
              <a:gdLst/>
              <a:ahLst/>
              <a:cxnLst/>
              <a:rect l="l" t="t" r="r" b="b"/>
              <a:pathLst>
                <a:path w="58024" h="272" extrusionOk="0">
                  <a:moveTo>
                    <a:pt x="29014" y="1"/>
                  </a:moveTo>
                  <a:cubicBezTo>
                    <a:pt x="12987" y="1"/>
                    <a:pt x="1" y="60"/>
                    <a:pt x="1" y="136"/>
                  </a:cubicBezTo>
                  <a:cubicBezTo>
                    <a:pt x="1" y="211"/>
                    <a:pt x="12987" y="272"/>
                    <a:pt x="29014" y="272"/>
                  </a:cubicBezTo>
                  <a:cubicBezTo>
                    <a:pt x="45034" y="272"/>
                    <a:pt x="58024" y="211"/>
                    <a:pt x="58024" y="136"/>
                  </a:cubicBezTo>
                  <a:cubicBezTo>
                    <a:pt x="58024" y="60"/>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768;p37">
              <a:extLst>
                <a:ext uri="{FF2B5EF4-FFF2-40B4-BE49-F238E27FC236}">
                  <a16:creationId xmlns:a16="http://schemas.microsoft.com/office/drawing/2014/main" id="{6DB48B01-151A-4978-BE1C-3266E5EA31EC}"/>
                </a:ext>
              </a:extLst>
            </p:cNvPr>
            <p:cNvSpPr/>
            <p:nvPr/>
          </p:nvSpPr>
          <p:spPr>
            <a:xfrm>
              <a:off x="3591375" y="3138025"/>
              <a:ext cx="1450600" cy="6800"/>
            </a:xfrm>
            <a:custGeom>
              <a:avLst/>
              <a:gdLst/>
              <a:ahLst/>
              <a:cxnLst/>
              <a:rect l="l" t="t" r="r" b="b"/>
              <a:pathLst>
                <a:path w="58024" h="272" extrusionOk="0">
                  <a:moveTo>
                    <a:pt x="29014" y="1"/>
                  </a:moveTo>
                  <a:cubicBezTo>
                    <a:pt x="12987" y="1"/>
                    <a:pt x="1" y="61"/>
                    <a:pt x="1" y="136"/>
                  </a:cubicBezTo>
                  <a:cubicBezTo>
                    <a:pt x="1" y="211"/>
                    <a:pt x="12987" y="272"/>
                    <a:pt x="29014" y="272"/>
                  </a:cubicBezTo>
                  <a:cubicBezTo>
                    <a:pt x="45034" y="272"/>
                    <a:pt x="58024" y="211"/>
                    <a:pt x="58024" y="136"/>
                  </a:cubicBezTo>
                  <a:cubicBezTo>
                    <a:pt x="58024" y="61"/>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769;p37">
              <a:extLst>
                <a:ext uri="{FF2B5EF4-FFF2-40B4-BE49-F238E27FC236}">
                  <a16:creationId xmlns:a16="http://schemas.microsoft.com/office/drawing/2014/main" id="{E4E14104-0134-4EA9-8790-571E5B1C713C}"/>
                </a:ext>
              </a:extLst>
            </p:cNvPr>
            <p:cNvSpPr/>
            <p:nvPr/>
          </p:nvSpPr>
          <p:spPr>
            <a:xfrm>
              <a:off x="2926775" y="3409700"/>
              <a:ext cx="466575" cy="466550"/>
            </a:xfrm>
            <a:custGeom>
              <a:avLst/>
              <a:gdLst/>
              <a:ahLst/>
              <a:cxnLst/>
              <a:rect l="l" t="t" r="r" b="b"/>
              <a:pathLst>
                <a:path w="18663" h="18662" extrusionOk="0">
                  <a:moveTo>
                    <a:pt x="18142" y="521"/>
                  </a:moveTo>
                  <a:lnTo>
                    <a:pt x="18142" y="18141"/>
                  </a:lnTo>
                  <a:lnTo>
                    <a:pt x="522" y="18141"/>
                  </a:lnTo>
                  <a:lnTo>
                    <a:pt x="522" y="521"/>
                  </a:lnTo>
                  <a:close/>
                  <a:moveTo>
                    <a:pt x="0" y="1"/>
                  </a:moveTo>
                  <a:lnTo>
                    <a:pt x="0" y="18662"/>
                  </a:lnTo>
                  <a:lnTo>
                    <a:pt x="18663" y="18662"/>
                  </a:lnTo>
                  <a:lnTo>
                    <a:pt x="18663" y="1"/>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770;p37">
              <a:extLst>
                <a:ext uri="{FF2B5EF4-FFF2-40B4-BE49-F238E27FC236}">
                  <a16:creationId xmlns:a16="http://schemas.microsoft.com/office/drawing/2014/main" id="{2CF4EBAD-DAC0-4D54-8DD3-7CE124A4CBF5}"/>
                </a:ext>
              </a:extLst>
            </p:cNvPr>
            <p:cNvSpPr/>
            <p:nvPr/>
          </p:nvSpPr>
          <p:spPr>
            <a:xfrm>
              <a:off x="3019575" y="3439250"/>
              <a:ext cx="458050" cy="360175"/>
            </a:xfrm>
            <a:custGeom>
              <a:avLst/>
              <a:gdLst/>
              <a:ahLst/>
              <a:cxnLst/>
              <a:rect l="l" t="t" r="r" b="b"/>
              <a:pathLst>
                <a:path w="18322" h="14407" extrusionOk="0">
                  <a:moveTo>
                    <a:pt x="16057" y="0"/>
                  </a:moveTo>
                  <a:lnTo>
                    <a:pt x="6606" y="9176"/>
                  </a:lnTo>
                  <a:lnTo>
                    <a:pt x="2477" y="5873"/>
                  </a:lnTo>
                  <a:lnTo>
                    <a:pt x="0" y="8534"/>
                  </a:lnTo>
                  <a:lnTo>
                    <a:pt x="6423" y="14406"/>
                  </a:lnTo>
                  <a:lnTo>
                    <a:pt x="18321" y="2668"/>
                  </a:lnTo>
                  <a:lnTo>
                    <a:pt x="16057" y="0"/>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771;p37">
              <a:extLst>
                <a:ext uri="{FF2B5EF4-FFF2-40B4-BE49-F238E27FC236}">
                  <a16:creationId xmlns:a16="http://schemas.microsoft.com/office/drawing/2014/main" id="{24CCBEE1-C555-4ABC-98E4-01332F947D16}"/>
                </a:ext>
              </a:extLst>
            </p:cNvPr>
            <p:cNvSpPr/>
            <p:nvPr/>
          </p:nvSpPr>
          <p:spPr>
            <a:xfrm>
              <a:off x="3591375" y="3518975"/>
              <a:ext cx="1450600" cy="6800"/>
            </a:xfrm>
            <a:custGeom>
              <a:avLst/>
              <a:gdLst/>
              <a:ahLst/>
              <a:cxnLst/>
              <a:rect l="l" t="t" r="r" b="b"/>
              <a:pathLst>
                <a:path w="58024" h="272" extrusionOk="0">
                  <a:moveTo>
                    <a:pt x="29014" y="1"/>
                  </a:moveTo>
                  <a:cubicBezTo>
                    <a:pt x="12987" y="1"/>
                    <a:pt x="1" y="62"/>
                    <a:pt x="1" y="136"/>
                  </a:cubicBezTo>
                  <a:cubicBezTo>
                    <a:pt x="1" y="211"/>
                    <a:pt x="12987" y="272"/>
                    <a:pt x="29014" y="272"/>
                  </a:cubicBezTo>
                  <a:cubicBezTo>
                    <a:pt x="45034" y="272"/>
                    <a:pt x="58024" y="211"/>
                    <a:pt x="58024" y="136"/>
                  </a:cubicBezTo>
                  <a:cubicBezTo>
                    <a:pt x="58024" y="62"/>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772;p37">
              <a:extLst>
                <a:ext uri="{FF2B5EF4-FFF2-40B4-BE49-F238E27FC236}">
                  <a16:creationId xmlns:a16="http://schemas.microsoft.com/office/drawing/2014/main" id="{79F96B59-4162-4688-AC25-B57A1AA98081}"/>
                </a:ext>
              </a:extLst>
            </p:cNvPr>
            <p:cNvSpPr/>
            <p:nvPr/>
          </p:nvSpPr>
          <p:spPr>
            <a:xfrm>
              <a:off x="3591375" y="3615925"/>
              <a:ext cx="1450600" cy="6800"/>
            </a:xfrm>
            <a:custGeom>
              <a:avLst/>
              <a:gdLst/>
              <a:ahLst/>
              <a:cxnLst/>
              <a:rect l="l" t="t" r="r" b="b"/>
              <a:pathLst>
                <a:path w="58024" h="272" extrusionOk="0">
                  <a:moveTo>
                    <a:pt x="29014" y="1"/>
                  </a:moveTo>
                  <a:cubicBezTo>
                    <a:pt x="12987" y="1"/>
                    <a:pt x="1" y="62"/>
                    <a:pt x="1" y="136"/>
                  </a:cubicBezTo>
                  <a:cubicBezTo>
                    <a:pt x="1" y="211"/>
                    <a:pt x="12987" y="272"/>
                    <a:pt x="29014" y="272"/>
                  </a:cubicBezTo>
                  <a:cubicBezTo>
                    <a:pt x="45034" y="272"/>
                    <a:pt x="58024" y="211"/>
                    <a:pt x="58024" y="136"/>
                  </a:cubicBezTo>
                  <a:cubicBezTo>
                    <a:pt x="58024" y="62"/>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773;p37">
              <a:extLst>
                <a:ext uri="{FF2B5EF4-FFF2-40B4-BE49-F238E27FC236}">
                  <a16:creationId xmlns:a16="http://schemas.microsoft.com/office/drawing/2014/main" id="{254050E7-0418-42E2-9DC0-00FF945A91D8}"/>
                </a:ext>
              </a:extLst>
            </p:cNvPr>
            <p:cNvSpPr/>
            <p:nvPr/>
          </p:nvSpPr>
          <p:spPr>
            <a:xfrm>
              <a:off x="3591375" y="3712875"/>
              <a:ext cx="1450600" cy="6800"/>
            </a:xfrm>
            <a:custGeom>
              <a:avLst/>
              <a:gdLst/>
              <a:ahLst/>
              <a:cxnLst/>
              <a:rect l="l" t="t" r="r" b="b"/>
              <a:pathLst>
                <a:path w="58024" h="272" extrusionOk="0">
                  <a:moveTo>
                    <a:pt x="29014" y="1"/>
                  </a:moveTo>
                  <a:cubicBezTo>
                    <a:pt x="12987" y="1"/>
                    <a:pt x="1" y="61"/>
                    <a:pt x="1" y="136"/>
                  </a:cubicBezTo>
                  <a:cubicBezTo>
                    <a:pt x="1" y="211"/>
                    <a:pt x="12987" y="272"/>
                    <a:pt x="29014" y="272"/>
                  </a:cubicBezTo>
                  <a:cubicBezTo>
                    <a:pt x="45034" y="272"/>
                    <a:pt x="58024" y="211"/>
                    <a:pt x="58024" y="136"/>
                  </a:cubicBezTo>
                  <a:cubicBezTo>
                    <a:pt x="58024" y="61"/>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774;p37">
              <a:extLst>
                <a:ext uri="{FF2B5EF4-FFF2-40B4-BE49-F238E27FC236}">
                  <a16:creationId xmlns:a16="http://schemas.microsoft.com/office/drawing/2014/main" id="{D3496B71-D9DC-4C35-BD67-DE48244CB6BB}"/>
                </a:ext>
              </a:extLst>
            </p:cNvPr>
            <p:cNvSpPr/>
            <p:nvPr/>
          </p:nvSpPr>
          <p:spPr>
            <a:xfrm>
              <a:off x="3591375" y="3809800"/>
              <a:ext cx="1450600" cy="6850"/>
            </a:xfrm>
            <a:custGeom>
              <a:avLst/>
              <a:gdLst/>
              <a:ahLst/>
              <a:cxnLst/>
              <a:rect l="l" t="t" r="r" b="b"/>
              <a:pathLst>
                <a:path w="58024" h="274" extrusionOk="0">
                  <a:moveTo>
                    <a:pt x="29014" y="1"/>
                  </a:moveTo>
                  <a:cubicBezTo>
                    <a:pt x="12987" y="1"/>
                    <a:pt x="1" y="62"/>
                    <a:pt x="1" y="137"/>
                  </a:cubicBezTo>
                  <a:cubicBezTo>
                    <a:pt x="1" y="212"/>
                    <a:pt x="12987" y="273"/>
                    <a:pt x="29014" y="273"/>
                  </a:cubicBezTo>
                  <a:cubicBezTo>
                    <a:pt x="45034" y="273"/>
                    <a:pt x="58024" y="212"/>
                    <a:pt x="58024" y="137"/>
                  </a:cubicBezTo>
                  <a:cubicBezTo>
                    <a:pt x="58024" y="62"/>
                    <a:pt x="45034" y="1"/>
                    <a:pt x="29014"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775;p37">
              <a:extLst>
                <a:ext uri="{FF2B5EF4-FFF2-40B4-BE49-F238E27FC236}">
                  <a16:creationId xmlns:a16="http://schemas.microsoft.com/office/drawing/2014/main" id="{CB8F487C-99D6-433C-937C-29C3D717DB33}"/>
                </a:ext>
              </a:extLst>
            </p:cNvPr>
            <p:cNvSpPr/>
            <p:nvPr/>
          </p:nvSpPr>
          <p:spPr>
            <a:xfrm>
              <a:off x="4604975" y="3901500"/>
              <a:ext cx="303625" cy="628800"/>
            </a:xfrm>
            <a:custGeom>
              <a:avLst/>
              <a:gdLst/>
              <a:ahLst/>
              <a:cxnLst/>
              <a:rect l="l" t="t" r="r" b="b"/>
              <a:pathLst>
                <a:path w="12145" h="25152" extrusionOk="0">
                  <a:moveTo>
                    <a:pt x="12144" y="1"/>
                  </a:moveTo>
                  <a:lnTo>
                    <a:pt x="0" y="25152"/>
                  </a:lnTo>
                  <a:lnTo>
                    <a:pt x="8671" y="25152"/>
                  </a:lnTo>
                  <a:lnTo>
                    <a:pt x="12144" y="1"/>
                  </a:lnTo>
                  <a:close/>
                </a:path>
              </a:pathLst>
            </a:custGeom>
            <a:solidFill>
              <a:srgbClr val="EBEBE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776;p37">
              <a:extLst>
                <a:ext uri="{FF2B5EF4-FFF2-40B4-BE49-F238E27FC236}">
                  <a16:creationId xmlns:a16="http://schemas.microsoft.com/office/drawing/2014/main" id="{238F3965-B155-4EC6-AE99-22AB1A215181}"/>
                </a:ext>
              </a:extLst>
            </p:cNvPr>
            <p:cNvSpPr/>
            <p:nvPr/>
          </p:nvSpPr>
          <p:spPr>
            <a:xfrm>
              <a:off x="4821725" y="3905025"/>
              <a:ext cx="584725" cy="628825"/>
            </a:xfrm>
            <a:custGeom>
              <a:avLst/>
              <a:gdLst/>
              <a:ahLst/>
              <a:cxnLst/>
              <a:rect l="l" t="t" r="r" b="b"/>
              <a:pathLst>
                <a:path w="23389" h="25153" extrusionOk="0">
                  <a:moveTo>
                    <a:pt x="3474" y="1"/>
                  </a:moveTo>
                  <a:lnTo>
                    <a:pt x="1" y="25153"/>
                  </a:lnTo>
                  <a:lnTo>
                    <a:pt x="23389" y="6147"/>
                  </a:lnTo>
                  <a:lnTo>
                    <a:pt x="3474" y="1"/>
                  </a:ln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777;p37">
              <a:extLst>
                <a:ext uri="{FF2B5EF4-FFF2-40B4-BE49-F238E27FC236}">
                  <a16:creationId xmlns:a16="http://schemas.microsoft.com/office/drawing/2014/main" id="{42430BF9-15B6-4B02-AF83-BD1262D884B1}"/>
                </a:ext>
              </a:extLst>
            </p:cNvPr>
            <p:cNvSpPr/>
            <p:nvPr/>
          </p:nvSpPr>
          <p:spPr>
            <a:xfrm>
              <a:off x="4821700" y="3900875"/>
              <a:ext cx="591675" cy="633000"/>
            </a:xfrm>
            <a:custGeom>
              <a:avLst/>
              <a:gdLst/>
              <a:ahLst/>
              <a:cxnLst/>
              <a:rect l="l" t="t" r="r" b="b"/>
              <a:pathLst>
                <a:path w="23667" h="25320" extrusionOk="0">
                  <a:moveTo>
                    <a:pt x="3581" y="334"/>
                  </a:moveTo>
                  <a:lnTo>
                    <a:pt x="15662" y="4070"/>
                  </a:lnTo>
                  <a:lnTo>
                    <a:pt x="23115" y="6367"/>
                  </a:lnTo>
                  <a:lnTo>
                    <a:pt x="23115" y="6367"/>
                  </a:lnTo>
                  <a:lnTo>
                    <a:pt x="6698" y="19807"/>
                  </a:lnTo>
                  <a:lnTo>
                    <a:pt x="2" y="25319"/>
                  </a:lnTo>
                  <a:cubicBezTo>
                    <a:pt x="84" y="24754"/>
                    <a:pt x="408" y="22522"/>
                    <a:pt x="1036" y="18198"/>
                  </a:cubicBezTo>
                  <a:cubicBezTo>
                    <a:pt x="1665" y="13779"/>
                    <a:pt x="2549" y="7576"/>
                    <a:pt x="3581" y="334"/>
                  </a:cubicBezTo>
                  <a:close/>
                  <a:moveTo>
                    <a:pt x="3369" y="1"/>
                  </a:moveTo>
                  <a:lnTo>
                    <a:pt x="3349" y="150"/>
                  </a:lnTo>
                  <a:cubicBezTo>
                    <a:pt x="2364" y="7514"/>
                    <a:pt x="1520" y="13821"/>
                    <a:pt x="921" y="18305"/>
                  </a:cubicBezTo>
                  <a:cubicBezTo>
                    <a:pt x="630" y="20511"/>
                    <a:pt x="397" y="22268"/>
                    <a:pt x="236" y="23489"/>
                  </a:cubicBezTo>
                  <a:cubicBezTo>
                    <a:pt x="160" y="24076"/>
                    <a:pt x="100" y="24534"/>
                    <a:pt x="57" y="24859"/>
                  </a:cubicBezTo>
                  <a:cubicBezTo>
                    <a:pt x="39" y="25003"/>
                    <a:pt x="25" y="25117"/>
                    <a:pt x="14" y="25207"/>
                  </a:cubicBezTo>
                  <a:cubicBezTo>
                    <a:pt x="5" y="25282"/>
                    <a:pt x="1" y="25319"/>
                    <a:pt x="2" y="25319"/>
                  </a:cubicBezTo>
                  <a:cubicBezTo>
                    <a:pt x="2" y="25319"/>
                    <a:pt x="2" y="25319"/>
                    <a:pt x="2" y="25319"/>
                  </a:cubicBezTo>
                  <a:lnTo>
                    <a:pt x="2" y="25319"/>
                  </a:lnTo>
                  <a:cubicBezTo>
                    <a:pt x="2" y="25319"/>
                    <a:pt x="2" y="25319"/>
                    <a:pt x="2" y="25319"/>
                  </a:cubicBezTo>
                  <a:cubicBezTo>
                    <a:pt x="4" y="25319"/>
                    <a:pt x="41" y="25291"/>
                    <a:pt x="112" y="25235"/>
                  </a:cubicBezTo>
                  <a:lnTo>
                    <a:pt x="447" y="24968"/>
                  </a:lnTo>
                  <a:lnTo>
                    <a:pt x="1755" y="23919"/>
                  </a:lnTo>
                  <a:lnTo>
                    <a:pt x="6665" y="19975"/>
                  </a:lnTo>
                  <a:lnTo>
                    <a:pt x="23473" y="6417"/>
                  </a:lnTo>
                  <a:lnTo>
                    <a:pt x="23667" y="6260"/>
                  </a:lnTo>
                  <a:lnTo>
                    <a:pt x="23429" y="6186"/>
                  </a:lnTo>
                  <a:lnTo>
                    <a:pt x="15742" y="3811"/>
                  </a:lnTo>
                  <a:lnTo>
                    <a:pt x="3514" y="45"/>
                  </a:lnTo>
                  <a:lnTo>
                    <a:pt x="3369" y="1"/>
                  </a:ln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778;p37">
              <a:extLst>
                <a:ext uri="{FF2B5EF4-FFF2-40B4-BE49-F238E27FC236}">
                  <a16:creationId xmlns:a16="http://schemas.microsoft.com/office/drawing/2014/main" id="{0D934102-8B46-44CF-9DFD-4B954F417BA2}"/>
                </a:ext>
              </a:extLst>
            </p:cNvPr>
            <p:cNvSpPr/>
            <p:nvPr/>
          </p:nvSpPr>
          <p:spPr>
            <a:xfrm>
              <a:off x="4263750" y="238125"/>
              <a:ext cx="81100" cy="209575"/>
            </a:xfrm>
            <a:custGeom>
              <a:avLst/>
              <a:gdLst/>
              <a:ahLst/>
              <a:cxnLst/>
              <a:rect l="l" t="t" r="r" b="b"/>
              <a:pathLst>
                <a:path w="3244" h="8383" extrusionOk="0">
                  <a:moveTo>
                    <a:pt x="1440" y="0"/>
                  </a:moveTo>
                  <a:lnTo>
                    <a:pt x="0" y="8383"/>
                  </a:lnTo>
                  <a:lnTo>
                    <a:pt x="1793" y="8383"/>
                  </a:lnTo>
                  <a:lnTo>
                    <a:pt x="3243" y="0"/>
                  </a:ln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779;p37">
              <a:extLst>
                <a:ext uri="{FF2B5EF4-FFF2-40B4-BE49-F238E27FC236}">
                  <a16:creationId xmlns:a16="http://schemas.microsoft.com/office/drawing/2014/main" id="{44781360-CFD3-4DB4-9140-34050E8F6842}"/>
                </a:ext>
              </a:extLst>
            </p:cNvPr>
            <p:cNvSpPr/>
            <p:nvPr/>
          </p:nvSpPr>
          <p:spPr>
            <a:xfrm>
              <a:off x="2289550" y="1751575"/>
              <a:ext cx="339875" cy="697450"/>
            </a:xfrm>
            <a:custGeom>
              <a:avLst/>
              <a:gdLst/>
              <a:ahLst/>
              <a:cxnLst/>
              <a:rect l="l" t="t" r="r" b="b"/>
              <a:pathLst>
                <a:path w="13595" h="27898" extrusionOk="0">
                  <a:moveTo>
                    <a:pt x="7472" y="1"/>
                  </a:moveTo>
                  <a:cubicBezTo>
                    <a:pt x="4853" y="1"/>
                    <a:pt x="2245" y="772"/>
                    <a:pt x="1" y="2292"/>
                  </a:cubicBezTo>
                  <a:lnTo>
                    <a:pt x="239" y="15750"/>
                  </a:lnTo>
                  <a:lnTo>
                    <a:pt x="239" y="22990"/>
                  </a:lnTo>
                  <a:cubicBezTo>
                    <a:pt x="264" y="25420"/>
                    <a:pt x="1527" y="27697"/>
                    <a:pt x="3948" y="27884"/>
                  </a:cubicBezTo>
                  <a:cubicBezTo>
                    <a:pt x="4070" y="27893"/>
                    <a:pt x="4191" y="27898"/>
                    <a:pt x="4311" y="27898"/>
                  </a:cubicBezTo>
                  <a:cubicBezTo>
                    <a:pt x="6804" y="27898"/>
                    <a:pt x="8889" y="25926"/>
                    <a:pt x="8987" y="23392"/>
                  </a:cubicBezTo>
                  <a:cubicBezTo>
                    <a:pt x="9085" y="20842"/>
                    <a:pt x="9171" y="18264"/>
                    <a:pt x="9171" y="18264"/>
                  </a:cubicBezTo>
                  <a:cubicBezTo>
                    <a:pt x="9171" y="18264"/>
                    <a:pt x="13035" y="17903"/>
                    <a:pt x="13315" y="14079"/>
                  </a:cubicBezTo>
                  <a:cubicBezTo>
                    <a:pt x="13595" y="10255"/>
                    <a:pt x="13467" y="1427"/>
                    <a:pt x="13467" y="1427"/>
                  </a:cubicBezTo>
                  <a:cubicBezTo>
                    <a:pt x="11574" y="473"/>
                    <a:pt x="9520" y="1"/>
                    <a:pt x="7472" y="1"/>
                  </a:cubicBezTo>
                  <a:close/>
                </a:path>
              </a:pathLst>
            </a:custGeom>
            <a:solidFill>
              <a:srgbClr val="B7887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780;p37">
              <a:extLst>
                <a:ext uri="{FF2B5EF4-FFF2-40B4-BE49-F238E27FC236}">
                  <a16:creationId xmlns:a16="http://schemas.microsoft.com/office/drawing/2014/main" id="{080D2179-067C-4893-8A83-2DD615B597D6}"/>
                </a:ext>
              </a:extLst>
            </p:cNvPr>
            <p:cNvSpPr/>
            <p:nvPr/>
          </p:nvSpPr>
          <p:spPr>
            <a:xfrm>
              <a:off x="2239175" y="1671425"/>
              <a:ext cx="469500" cy="565850"/>
            </a:xfrm>
            <a:custGeom>
              <a:avLst/>
              <a:gdLst/>
              <a:ahLst/>
              <a:cxnLst/>
              <a:rect l="l" t="t" r="r" b="b"/>
              <a:pathLst>
                <a:path w="18780" h="22634" extrusionOk="0">
                  <a:moveTo>
                    <a:pt x="11271" y="1"/>
                  </a:moveTo>
                  <a:cubicBezTo>
                    <a:pt x="10393" y="1"/>
                    <a:pt x="9485" y="302"/>
                    <a:pt x="8690" y="708"/>
                  </a:cubicBezTo>
                  <a:cubicBezTo>
                    <a:pt x="7451" y="1342"/>
                    <a:pt x="6327" y="2221"/>
                    <a:pt x="5002" y="2649"/>
                  </a:cubicBezTo>
                  <a:cubicBezTo>
                    <a:pt x="3943" y="2992"/>
                    <a:pt x="2765" y="3044"/>
                    <a:pt x="1834" y="3655"/>
                  </a:cubicBezTo>
                  <a:cubicBezTo>
                    <a:pt x="985" y="4215"/>
                    <a:pt x="467" y="5176"/>
                    <a:pt x="233" y="6166"/>
                  </a:cubicBezTo>
                  <a:cubicBezTo>
                    <a:pt x="1" y="7155"/>
                    <a:pt x="20" y="8184"/>
                    <a:pt x="41" y="9201"/>
                  </a:cubicBezTo>
                  <a:lnTo>
                    <a:pt x="216" y="17659"/>
                  </a:lnTo>
                  <a:cubicBezTo>
                    <a:pt x="241" y="18851"/>
                    <a:pt x="291" y="20125"/>
                    <a:pt x="979" y="21099"/>
                  </a:cubicBezTo>
                  <a:cubicBezTo>
                    <a:pt x="1767" y="22211"/>
                    <a:pt x="3189" y="22634"/>
                    <a:pt x="4582" y="22634"/>
                  </a:cubicBezTo>
                  <a:cubicBezTo>
                    <a:pt x="4865" y="22634"/>
                    <a:pt x="5147" y="22617"/>
                    <a:pt x="5422" y="22584"/>
                  </a:cubicBezTo>
                  <a:cubicBezTo>
                    <a:pt x="7079" y="22388"/>
                    <a:pt x="8727" y="21723"/>
                    <a:pt x="9848" y="20488"/>
                  </a:cubicBezTo>
                  <a:cubicBezTo>
                    <a:pt x="10569" y="19693"/>
                    <a:pt x="11081" y="18785"/>
                    <a:pt x="11191" y="17825"/>
                  </a:cubicBezTo>
                  <a:cubicBezTo>
                    <a:pt x="11274" y="17092"/>
                    <a:pt x="10764" y="16395"/>
                    <a:pt x="10041" y="16243"/>
                  </a:cubicBezTo>
                  <a:cubicBezTo>
                    <a:pt x="9273" y="16082"/>
                    <a:pt x="8503" y="15484"/>
                    <a:pt x="8165" y="14824"/>
                  </a:cubicBezTo>
                  <a:cubicBezTo>
                    <a:pt x="7686" y="13889"/>
                    <a:pt x="8024" y="12618"/>
                    <a:pt x="8905" y="12045"/>
                  </a:cubicBezTo>
                  <a:cubicBezTo>
                    <a:pt x="9210" y="11848"/>
                    <a:pt x="9537" y="11757"/>
                    <a:pt x="9863" y="11757"/>
                  </a:cubicBezTo>
                  <a:cubicBezTo>
                    <a:pt x="10479" y="11757"/>
                    <a:pt x="11087" y="12081"/>
                    <a:pt x="11519" y="12616"/>
                  </a:cubicBezTo>
                  <a:lnTo>
                    <a:pt x="11518" y="12617"/>
                  </a:lnTo>
                  <a:cubicBezTo>
                    <a:pt x="12179" y="12605"/>
                    <a:pt x="12229" y="11959"/>
                    <a:pt x="12370" y="11537"/>
                  </a:cubicBezTo>
                  <a:cubicBezTo>
                    <a:pt x="12812" y="10213"/>
                    <a:pt x="12399" y="9281"/>
                    <a:pt x="12443" y="8862"/>
                  </a:cubicBezTo>
                  <a:lnTo>
                    <a:pt x="12443" y="8862"/>
                  </a:lnTo>
                  <a:cubicBezTo>
                    <a:pt x="13036" y="9149"/>
                    <a:pt x="13692" y="9287"/>
                    <a:pt x="14349" y="9287"/>
                  </a:cubicBezTo>
                  <a:cubicBezTo>
                    <a:pt x="16136" y="9287"/>
                    <a:pt x="17939" y="8268"/>
                    <a:pt x="18552" y="6459"/>
                  </a:cubicBezTo>
                  <a:cubicBezTo>
                    <a:pt x="18764" y="5832"/>
                    <a:pt x="18780" y="5143"/>
                    <a:pt x="18572" y="4515"/>
                  </a:cubicBezTo>
                  <a:cubicBezTo>
                    <a:pt x="17972" y="2697"/>
                    <a:pt x="16289" y="2857"/>
                    <a:pt x="15052" y="2154"/>
                  </a:cubicBezTo>
                  <a:cubicBezTo>
                    <a:pt x="14185" y="1660"/>
                    <a:pt x="13585" y="768"/>
                    <a:pt x="12693" y="320"/>
                  </a:cubicBezTo>
                  <a:cubicBezTo>
                    <a:pt x="12245" y="96"/>
                    <a:pt x="11763" y="1"/>
                    <a:pt x="11271"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781;p37">
              <a:extLst>
                <a:ext uri="{FF2B5EF4-FFF2-40B4-BE49-F238E27FC236}">
                  <a16:creationId xmlns:a16="http://schemas.microsoft.com/office/drawing/2014/main" id="{5049C51D-EEA5-48CC-B3E6-94B4D02F598D}"/>
                </a:ext>
              </a:extLst>
            </p:cNvPr>
            <p:cNvSpPr/>
            <p:nvPr/>
          </p:nvSpPr>
          <p:spPr>
            <a:xfrm>
              <a:off x="2092900" y="1578850"/>
              <a:ext cx="204575" cy="219525"/>
            </a:xfrm>
            <a:custGeom>
              <a:avLst/>
              <a:gdLst/>
              <a:ahLst/>
              <a:cxnLst/>
              <a:rect l="l" t="t" r="r" b="b"/>
              <a:pathLst>
                <a:path w="8183" h="8781" extrusionOk="0">
                  <a:moveTo>
                    <a:pt x="4429" y="0"/>
                  </a:moveTo>
                  <a:cubicBezTo>
                    <a:pt x="4393" y="0"/>
                    <a:pt x="4357" y="1"/>
                    <a:pt x="4320" y="2"/>
                  </a:cubicBezTo>
                  <a:cubicBezTo>
                    <a:pt x="2572" y="53"/>
                    <a:pt x="954" y="1364"/>
                    <a:pt x="477" y="3047"/>
                  </a:cubicBezTo>
                  <a:cubicBezTo>
                    <a:pt x="1" y="4729"/>
                    <a:pt x="658" y="6656"/>
                    <a:pt x="2023" y="7750"/>
                  </a:cubicBezTo>
                  <a:cubicBezTo>
                    <a:pt x="2873" y="8432"/>
                    <a:pt x="3963" y="8780"/>
                    <a:pt x="5054" y="8780"/>
                  </a:cubicBezTo>
                  <a:cubicBezTo>
                    <a:pt x="5712" y="8780"/>
                    <a:pt x="6370" y="8653"/>
                    <a:pt x="6976" y="8397"/>
                  </a:cubicBezTo>
                  <a:lnTo>
                    <a:pt x="6976" y="8397"/>
                  </a:lnTo>
                  <a:lnTo>
                    <a:pt x="6817" y="8447"/>
                  </a:lnTo>
                  <a:cubicBezTo>
                    <a:pt x="7359" y="7210"/>
                    <a:pt x="7910" y="5949"/>
                    <a:pt x="8046" y="4606"/>
                  </a:cubicBezTo>
                  <a:cubicBezTo>
                    <a:pt x="8183" y="3263"/>
                    <a:pt x="7841" y="1800"/>
                    <a:pt x="6841" y="894"/>
                  </a:cubicBezTo>
                  <a:cubicBezTo>
                    <a:pt x="6190" y="304"/>
                    <a:pt x="5307" y="0"/>
                    <a:pt x="4429"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782;p37">
              <a:extLst>
                <a:ext uri="{FF2B5EF4-FFF2-40B4-BE49-F238E27FC236}">
                  <a16:creationId xmlns:a16="http://schemas.microsoft.com/office/drawing/2014/main" id="{66C61CE1-FA14-4263-BB88-7A4543C943F2}"/>
                </a:ext>
              </a:extLst>
            </p:cNvPr>
            <p:cNvSpPr/>
            <p:nvPr/>
          </p:nvSpPr>
          <p:spPr>
            <a:xfrm>
              <a:off x="2236350" y="1755150"/>
              <a:ext cx="47575" cy="44925"/>
            </a:xfrm>
            <a:custGeom>
              <a:avLst/>
              <a:gdLst/>
              <a:ahLst/>
              <a:cxnLst/>
              <a:rect l="l" t="t" r="r" b="b"/>
              <a:pathLst>
                <a:path w="1903" h="1797" extrusionOk="0">
                  <a:moveTo>
                    <a:pt x="1826" y="0"/>
                  </a:moveTo>
                  <a:cubicBezTo>
                    <a:pt x="1748" y="0"/>
                    <a:pt x="1578" y="564"/>
                    <a:pt x="1078" y="1042"/>
                  </a:cubicBezTo>
                  <a:cubicBezTo>
                    <a:pt x="578" y="1539"/>
                    <a:pt x="0" y="1692"/>
                    <a:pt x="18" y="1770"/>
                  </a:cubicBezTo>
                  <a:cubicBezTo>
                    <a:pt x="17" y="1786"/>
                    <a:pt x="51" y="1796"/>
                    <a:pt x="110" y="1796"/>
                  </a:cubicBezTo>
                  <a:cubicBezTo>
                    <a:pt x="315" y="1796"/>
                    <a:pt x="826" y="1671"/>
                    <a:pt x="1267" y="1235"/>
                  </a:cubicBezTo>
                  <a:cubicBezTo>
                    <a:pt x="1840" y="682"/>
                    <a:pt x="1903" y="1"/>
                    <a:pt x="1831" y="1"/>
                  </a:cubicBezTo>
                  <a:cubicBezTo>
                    <a:pt x="1830" y="1"/>
                    <a:pt x="1830" y="1"/>
                    <a:pt x="1830" y="1"/>
                  </a:cubicBezTo>
                  <a:cubicBezTo>
                    <a:pt x="1829" y="0"/>
                    <a:pt x="1827" y="0"/>
                    <a:pt x="1826" y="0"/>
                  </a:cubicBez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 name="Google Shape;783;p37">
              <a:extLst>
                <a:ext uri="{FF2B5EF4-FFF2-40B4-BE49-F238E27FC236}">
                  <a16:creationId xmlns:a16="http://schemas.microsoft.com/office/drawing/2014/main" id="{B351FCD1-FEDB-4D4D-AB6D-935BBCEF871D}"/>
                </a:ext>
              </a:extLst>
            </p:cNvPr>
            <p:cNvSpPr/>
            <p:nvPr/>
          </p:nvSpPr>
          <p:spPr>
            <a:xfrm>
              <a:off x="2140475" y="1691575"/>
              <a:ext cx="110600" cy="115650"/>
            </a:xfrm>
            <a:custGeom>
              <a:avLst/>
              <a:gdLst/>
              <a:ahLst/>
              <a:cxnLst/>
              <a:rect l="l" t="t" r="r" b="b"/>
              <a:pathLst>
                <a:path w="4424" h="4626" extrusionOk="0">
                  <a:moveTo>
                    <a:pt x="1667" y="1"/>
                  </a:moveTo>
                  <a:cubicBezTo>
                    <a:pt x="1627" y="1"/>
                    <a:pt x="1254" y="307"/>
                    <a:pt x="764" y="914"/>
                  </a:cubicBezTo>
                  <a:cubicBezTo>
                    <a:pt x="524" y="1231"/>
                    <a:pt x="250" y="1643"/>
                    <a:pt x="122" y="2180"/>
                  </a:cubicBezTo>
                  <a:cubicBezTo>
                    <a:pt x="0" y="2702"/>
                    <a:pt x="15" y="3367"/>
                    <a:pt x="405" y="3909"/>
                  </a:cubicBezTo>
                  <a:cubicBezTo>
                    <a:pt x="789" y="4441"/>
                    <a:pt x="1430" y="4626"/>
                    <a:pt x="1957" y="4626"/>
                  </a:cubicBezTo>
                  <a:cubicBezTo>
                    <a:pt x="1972" y="4626"/>
                    <a:pt x="1987" y="4626"/>
                    <a:pt x="2002" y="4625"/>
                  </a:cubicBezTo>
                  <a:cubicBezTo>
                    <a:pt x="2553" y="4617"/>
                    <a:pt x="3018" y="4425"/>
                    <a:pt x="3370" y="4237"/>
                  </a:cubicBezTo>
                  <a:cubicBezTo>
                    <a:pt x="4070" y="3842"/>
                    <a:pt x="4424" y="3500"/>
                    <a:pt x="4408" y="3478"/>
                  </a:cubicBezTo>
                  <a:cubicBezTo>
                    <a:pt x="4407" y="3476"/>
                    <a:pt x="4404" y="3475"/>
                    <a:pt x="4399" y="3475"/>
                  </a:cubicBezTo>
                  <a:cubicBezTo>
                    <a:pt x="4332" y="3475"/>
                    <a:pt x="3938" y="3750"/>
                    <a:pt x="3283" y="4066"/>
                  </a:cubicBezTo>
                  <a:cubicBezTo>
                    <a:pt x="2941" y="4221"/>
                    <a:pt x="2512" y="4376"/>
                    <a:pt x="2027" y="4376"/>
                  </a:cubicBezTo>
                  <a:cubicBezTo>
                    <a:pt x="2018" y="4376"/>
                    <a:pt x="2009" y="4376"/>
                    <a:pt x="2000" y="4376"/>
                  </a:cubicBezTo>
                  <a:cubicBezTo>
                    <a:pt x="1514" y="4372"/>
                    <a:pt x="947" y="4202"/>
                    <a:pt x="623" y="3749"/>
                  </a:cubicBezTo>
                  <a:cubicBezTo>
                    <a:pt x="296" y="3300"/>
                    <a:pt x="265" y="2712"/>
                    <a:pt x="365" y="2235"/>
                  </a:cubicBezTo>
                  <a:cubicBezTo>
                    <a:pt x="466" y="1749"/>
                    <a:pt x="706" y="1345"/>
                    <a:pt x="919" y="1027"/>
                  </a:cubicBezTo>
                  <a:cubicBezTo>
                    <a:pt x="1368" y="394"/>
                    <a:pt x="1705" y="31"/>
                    <a:pt x="1670" y="1"/>
                  </a:cubicBezTo>
                  <a:cubicBezTo>
                    <a:pt x="1669" y="1"/>
                    <a:pt x="1669" y="1"/>
                    <a:pt x="1667"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784;p37">
              <a:extLst>
                <a:ext uri="{FF2B5EF4-FFF2-40B4-BE49-F238E27FC236}">
                  <a16:creationId xmlns:a16="http://schemas.microsoft.com/office/drawing/2014/main" id="{44A264E5-ACB7-4F11-9386-C21C986E3D5F}"/>
                </a:ext>
              </a:extLst>
            </p:cNvPr>
            <p:cNvSpPr/>
            <p:nvPr/>
          </p:nvSpPr>
          <p:spPr>
            <a:xfrm>
              <a:off x="2087750" y="1789725"/>
              <a:ext cx="160300" cy="158525"/>
            </a:xfrm>
            <a:custGeom>
              <a:avLst/>
              <a:gdLst/>
              <a:ahLst/>
              <a:cxnLst/>
              <a:rect l="l" t="t" r="r" b="b"/>
              <a:pathLst>
                <a:path w="6412" h="6341" extrusionOk="0">
                  <a:moveTo>
                    <a:pt x="6123" y="0"/>
                  </a:moveTo>
                  <a:cubicBezTo>
                    <a:pt x="6069" y="0"/>
                    <a:pt x="6008" y="4"/>
                    <a:pt x="5940" y="13"/>
                  </a:cubicBezTo>
                  <a:cubicBezTo>
                    <a:pt x="5636" y="51"/>
                    <a:pt x="5197" y="234"/>
                    <a:pt x="4826" y="648"/>
                  </a:cubicBezTo>
                  <a:cubicBezTo>
                    <a:pt x="4445" y="1061"/>
                    <a:pt x="4211" y="1701"/>
                    <a:pt x="4097" y="2400"/>
                  </a:cubicBezTo>
                  <a:cubicBezTo>
                    <a:pt x="3971" y="3100"/>
                    <a:pt x="3953" y="3878"/>
                    <a:pt x="3705" y="4622"/>
                  </a:cubicBezTo>
                  <a:cubicBezTo>
                    <a:pt x="3473" y="5359"/>
                    <a:pt x="2905" y="5950"/>
                    <a:pt x="2263" y="6073"/>
                  </a:cubicBezTo>
                  <a:cubicBezTo>
                    <a:pt x="2184" y="6089"/>
                    <a:pt x="2106" y="6096"/>
                    <a:pt x="2030" y="6096"/>
                  </a:cubicBezTo>
                  <a:cubicBezTo>
                    <a:pt x="1485" y="6096"/>
                    <a:pt x="1028" y="5729"/>
                    <a:pt x="766" y="5384"/>
                  </a:cubicBezTo>
                  <a:cubicBezTo>
                    <a:pt x="458" y="4976"/>
                    <a:pt x="313" y="4567"/>
                    <a:pt x="203" y="4295"/>
                  </a:cubicBezTo>
                  <a:cubicBezTo>
                    <a:pt x="99" y="4024"/>
                    <a:pt x="37" y="3871"/>
                    <a:pt x="18" y="3871"/>
                  </a:cubicBezTo>
                  <a:cubicBezTo>
                    <a:pt x="17" y="3871"/>
                    <a:pt x="17" y="3871"/>
                    <a:pt x="17" y="3871"/>
                  </a:cubicBezTo>
                  <a:cubicBezTo>
                    <a:pt x="0" y="3877"/>
                    <a:pt x="28" y="4039"/>
                    <a:pt x="103" y="4328"/>
                  </a:cubicBezTo>
                  <a:cubicBezTo>
                    <a:pt x="184" y="4613"/>
                    <a:pt x="301" y="5041"/>
                    <a:pt x="612" y="5499"/>
                  </a:cubicBezTo>
                  <a:cubicBezTo>
                    <a:pt x="771" y="5723"/>
                    <a:pt x="985" y="5949"/>
                    <a:pt x="1271" y="6119"/>
                  </a:cubicBezTo>
                  <a:cubicBezTo>
                    <a:pt x="1493" y="6251"/>
                    <a:pt x="1770" y="6341"/>
                    <a:pt x="2063" y="6341"/>
                  </a:cubicBezTo>
                  <a:cubicBezTo>
                    <a:pt x="2144" y="6341"/>
                    <a:pt x="2226" y="6334"/>
                    <a:pt x="2309" y="6319"/>
                  </a:cubicBezTo>
                  <a:cubicBezTo>
                    <a:pt x="3072" y="6190"/>
                    <a:pt x="3711" y="5509"/>
                    <a:pt x="3962" y="4710"/>
                  </a:cubicBezTo>
                  <a:cubicBezTo>
                    <a:pt x="4227" y="3909"/>
                    <a:pt x="4233" y="3121"/>
                    <a:pt x="4344" y="2441"/>
                  </a:cubicBezTo>
                  <a:cubicBezTo>
                    <a:pt x="4442" y="1761"/>
                    <a:pt x="4644" y="1164"/>
                    <a:pt x="4973" y="773"/>
                  </a:cubicBezTo>
                  <a:cubicBezTo>
                    <a:pt x="5296" y="377"/>
                    <a:pt x="5684" y="183"/>
                    <a:pt x="5960" y="117"/>
                  </a:cubicBezTo>
                  <a:cubicBezTo>
                    <a:pt x="6239" y="47"/>
                    <a:pt x="6405" y="80"/>
                    <a:pt x="6407" y="54"/>
                  </a:cubicBezTo>
                  <a:cubicBezTo>
                    <a:pt x="6411" y="45"/>
                    <a:pt x="6312" y="0"/>
                    <a:pt x="6123"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785;p37">
              <a:extLst>
                <a:ext uri="{FF2B5EF4-FFF2-40B4-BE49-F238E27FC236}">
                  <a16:creationId xmlns:a16="http://schemas.microsoft.com/office/drawing/2014/main" id="{D687AC8B-58ED-49A9-8907-416511A652B1}"/>
                </a:ext>
              </a:extLst>
            </p:cNvPr>
            <p:cNvSpPr/>
            <p:nvPr/>
          </p:nvSpPr>
          <p:spPr>
            <a:xfrm>
              <a:off x="1992450" y="2689625"/>
              <a:ext cx="255450" cy="434825"/>
            </a:xfrm>
            <a:custGeom>
              <a:avLst/>
              <a:gdLst/>
              <a:ahLst/>
              <a:cxnLst/>
              <a:rect l="l" t="t" r="r" b="b"/>
              <a:pathLst>
                <a:path w="10218" h="17393" extrusionOk="0">
                  <a:moveTo>
                    <a:pt x="1950" y="0"/>
                  </a:moveTo>
                  <a:cubicBezTo>
                    <a:pt x="1950" y="0"/>
                    <a:pt x="1" y="14278"/>
                    <a:pt x="1950" y="16088"/>
                  </a:cubicBezTo>
                  <a:cubicBezTo>
                    <a:pt x="3122" y="17176"/>
                    <a:pt x="4267" y="17393"/>
                    <a:pt x="4994" y="17393"/>
                  </a:cubicBezTo>
                  <a:cubicBezTo>
                    <a:pt x="5477" y="17393"/>
                    <a:pt x="5776" y="17297"/>
                    <a:pt x="5776" y="17297"/>
                  </a:cubicBezTo>
                  <a:lnTo>
                    <a:pt x="9487" y="14194"/>
                  </a:lnTo>
                  <a:lnTo>
                    <a:pt x="10217" y="0"/>
                  </a:lnTo>
                  <a:close/>
                </a:path>
              </a:pathLst>
            </a:custGeom>
            <a:solidFill>
              <a:srgbClr val="B7887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786;p37">
              <a:extLst>
                <a:ext uri="{FF2B5EF4-FFF2-40B4-BE49-F238E27FC236}">
                  <a16:creationId xmlns:a16="http://schemas.microsoft.com/office/drawing/2014/main" id="{815766DF-C704-4F28-A191-7DB6DCF48F22}"/>
                </a:ext>
              </a:extLst>
            </p:cNvPr>
            <p:cNvSpPr/>
            <p:nvPr/>
          </p:nvSpPr>
          <p:spPr>
            <a:xfrm>
              <a:off x="3049500" y="1474225"/>
              <a:ext cx="458050" cy="360150"/>
            </a:xfrm>
            <a:custGeom>
              <a:avLst/>
              <a:gdLst/>
              <a:ahLst/>
              <a:cxnLst/>
              <a:rect l="l" t="t" r="r" b="b"/>
              <a:pathLst>
                <a:path w="18322" h="14406" extrusionOk="0">
                  <a:moveTo>
                    <a:pt x="16058" y="1"/>
                  </a:moveTo>
                  <a:lnTo>
                    <a:pt x="6607" y="9176"/>
                  </a:lnTo>
                  <a:lnTo>
                    <a:pt x="2477" y="5872"/>
                  </a:lnTo>
                  <a:lnTo>
                    <a:pt x="1" y="8534"/>
                  </a:lnTo>
                  <a:lnTo>
                    <a:pt x="6423" y="14406"/>
                  </a:lnTo>
                  <a:lnTo>
                    <a:pt x="18322" y="2669"/>
                  </a:lnTo>
                  <a:lnTo>
                    <a:pt x="16058" y="1"/>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787;p37">
              <a:extLst>
                <a:ext uri="{FF2B5EF4-FFF2-40B4-BE49-F238E27FC236}">
                  <a16:creationId xmlns:a16="http://schemas.microsoft.com/office/drawing/2014/main" id="{A2D61BBE-A64D-4111-B8B3-EC37AB785FBE}"/>
                </a:ext>
              </a:extLst>
            </p:cNvPr>
            <p:cNvSpPr/>
            <p:nvPr/>
          </p:nvSpPr>
          <p:spPr>
            <a:xfrm>
              <a:off x="2812550" y="1705675"/>
              <a:ext cx="552725" cy="789275"/>
            </a:xfrm>
            <a:custGeom>
              <a:avLst/>
              <a:gdLst/>
              <a:ahLst/>
              <a:cxnLst/>
              <a:rect l="l" t="t" r="r" b="b"/>
              <a:pathLst>
                <a:path w="22109" h="31571" extrusionOk="0">
                  <a:moveTo>
                    <a:pt x="16409" y="0"/>
                  </a:moveTo>
                  <a:cubicBezTo>
                    <a:pt x="16354" y="0"/>
                    <a:pt x="16326" y="59"/>
                    <a:pt x="16336" y="192"/>
                  </a:cubicBezTo>
                  <a:cubicBezTo>
                    <a:pt x="16392" y="905"/>
                    <a:pt x="16343" y="4607"/>
                    <a:pt x="16343" y="4607"/>
                  </a:cubicBezTo>
                  <a:lnTo>
                    <a:pt x="9935" y="18089"/>
                  </a:lnTo>
                  <a:cubicBezTo>
                    <a:pt x="9064" y="20224"/>
                    <a:pt x="7300" y="21567"/>
                    <a:pt x="5981" y="21885"/>
                  </a:cubicBezTo>
                  <a:lnTo>
                    <a:pt x="0" y="23663"/>
                  </a:lnTo>
                  <a:lnTo>
                    <a:pt x="2338" y="31571"/>
                  </a:lnTo>
                  <a:lnTo>
                    <a:pt x="10651" y="28815"/>
                  </a:lnTo>
                  <a:cubicBezTo>
                    <a:pt x="12808" y="28100"/>
                    <a:pt x="14498" y="26404"/>
                    <a:pt x="15207" y="24246"/>
                  </a:cubicBezTo>
                  <a:lnTo>
                    <a:pt x="20937" y="6789"/>
                  </a:lnTo>
                  <a:cubicBezTo>
                    <a:pt x="20937" y="6789"/>
                    <a:pt x="21618" y="4804"/>
                    <a:pt x="21862" y="3349"/>
                  </a:cubicBezTo>
                  <a:cubicBezTo>
                    <a:pt x="22108" y="1894"/>
                    <a:pt x="21120" y="1"/>
                    <a:pt x="21120" y="1"/>
                  </a:cubicBezTo>
                  <a:lnTo>
                    <a:pt x="17527" y="2307"/>
                  </a:lnTo>
                  <a:cubicBezTo>
                    <a:pt x="17395" y="1149"/>
                    <a:pt x="16650" y="0"/>
                    <a:pt x="16409" y="0"/>
                  </a:cubicBezTo>
                  <a:close/>
                </a:path>
              </a:pathLst>
            </a:custGeom>
            <a:solidFill>
              <a:srgbClr val="B7887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788;p37">
              <a:extLst>
                <a:ext uri="{FF2B5EF4-FFF2-40B4-BE49-F238E27FC236}">
                  <a16:creationId xmlns:a16="http://schemas.microsoft.com/office/drawing/2014/main" id="{2209A967-32D9-432E-AA65-2F8F10E1C8A3}"/>
                </a:ext>
              </a:extLst>
            </p:cNvPr>
            <p:cNvSpPr/>
            <p:nvPr/>
          </p:nvSpPr>
          <p:spPr>
            <a:xfrm>
              <a:off x="2415100" y="5292100"/>
              <a:ext cx="349175" cy="152575"/>
            </a:xfrm>
            <a:custGeom>
              <a:avLst/>
              <a:gdLst/>
              <a:ahLst/>
              <a:cxnLst/>
              <a:rect l="l" t="t" r="r" b="b"/>
              <a:pathLst>
                <a:path w="13967" h="6103" extrusionOk="0">
                  <a:moveTo>
                    <a:pt x="7490" y="0"/>
                  </a:moveTo>
                  <a:lnTo>
                    <a:pt x="0" y="119"/>
                  </a:lnTo>
                  <a:lnTo>
                    <a:pt x="69" y="5971"/>
                  </a:lnTo>
                  <a:lnTo>
                    <a:pt x="534" y="5992"/>
                  </a:lnTo>
                  <a:cubicBezTo>
                    <a:pt x="1584" y="6034"/>
                    <a:pt x="4283" y="6103"/>
                    <a:pt x="6864" y="6103"/>
                  </a:cubicBezTo>
                  <a:cubicBezTo>
                    <a:pt x="9365" y="6103"/>
                    <a:pt x="11756" y="6038"/>
                    <a:pt x="12433" y="5821"/>
                  </a:cubicBezTo>
                  <a:cubicBezTo>
                    <a:pt x="13967" y="5330"/>
                    <a:pt x="7580" y="3999"/>
                    <a:pt x="7580" y="3999"/>
                  </a:cubicBezTo>
                  <a:lnTo>
                    <a:pt x="7490" y="0"/>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789;p37">
              <a:extLst>
                <a:ext uri="{FF2B5EF4-FFF2-40B4-BE49-F238E27FC236}">
                  <a16:creationId xmlns:a16="http://schemas.microsoft.com/office/drawing/2014/main" id="{CEBA5178-9C1C-4654-B024-B5198CAE571E}"/>
                </a:ext>
              </a:extLst>
            </p:cNvPr>
            <p:cNvSpPr/>
            <p:nvPr/>
          </p:nvSpPr>
          <p:spPr>
            <a:xfrm>
              <a:off x="2416175" y="5386075"/>
              <a:ext cx="68525" cy="52725"/>
            </a:xfrm>
            <a:custGeom>
              <a:avLst/>
              <a:gdLst/>
              <a:ahLst/>
              <a:cxnLst/>
              <a:rect l="l" t="t" r="r" b="b"/>
              <a:pathLst>
                <a:path w="2741" h="2109" extrusionOk="0">
                  <a:moveTo>
                    <a:pt x="229" y="1"/>
                  </a:moveTo>
                  <a:cubicBezTo>
                    <a:pt x="153" y="1"/>
                    <a:pt x="77" y="4"/>
                    <a:pt x="0" y="12"/>
                  </a:cubicBezTo>
                  <a:lnTo>
                    <a:pt x="32" y="2104"/>
                  </a:lnTo>
                  <a:lnTo>
                    <a:pt x="2741" y="2109"/>
                  </a:lnTo>
                  <a:cubicBezTo>
                    <a:pt x="2620" y="1479"/>
                    <a:pt x="2272" y="915"/>
                    <a:pt x="1759" y="527"/>
                  </a:cubicBezTo>
                  <a:cubicBezTo>
                    <a:pt x="1314" y="192"/>
                    <a:pt x="781" y="1"/>
                    <a:pt x="22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790;p37">
              <a:extLst>
                <a:ext uri="{FF2B5EF4-FFF2-40B4-BE49-F238E27FC236}">
                  <a16:creationId xmlns:a16="http://schemas.microsoft.com/office/drawing/2014/main" id="{EB349220-7A93-4EB8-9040-6C70A472FDB9}"/>
                </a:ext>
              </a:extLst>
            </p:cNvPr>
            <p:cNvSpPr/>
            <p:nvPr/>
          </p:nvSpPr>
          <p:spPr>
            <a:xfrm>
              <a:off x="2416825" y="5411100"/>
              <a:ext cx="321850" cy="33900"/>
            </a:xfrm>
            <a:custGeom>
              <a:avLst/>
              <a:gdLst/>
              <a:ahLst/>
              <a:cxnLst/>
              <a:rect l="l" t="t" r="r" b="b"/>
              <a:pathLst>
                <a:path w="12874" h="1356" extrusionOk="0">
                  <a:moveTo>
                    <a:pt x="10633" y="0"/>
                  </a:moveTo>
                  <a:cubicBezTo>
                    <a:pt x="10197" y="25"/>
                    <a:pt x="9986" y="974"/>
                    <a:pt x="9986" y="974"/>
                  </a:cubicBezTo>
                  <a:lnTo>
                    <a:pt x="10" y="1043"/>
                  </a:lnTo>
                  <a:lnTo>
                    <a:pt x="0" y="1211"/>
                  </a:lnTo>
                  <a:cubicBezTo>
                    <a:pt x="1375" y="1310"/>
                    <a:pt x="3382" y="1355"/>
                    <a:pt x="5392" y="1355"/>
                  </a:cubicBezTo>
                  <a:cubicBezTo>
                    <a:pt x="8905" y="1355"/>
                    <a:pt x="12428" y="1216"/>
                    <a:pt x="12601" y="979"/>
                  </a:cubicBezTo>
                  <a:cubicBezTo>
                    <a:pt x="12874" y="608"/>
                    <a:pt x="10633" y="0"/>
                    <a:pt x="1063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791;p37">
              <a:extLst>
                <a:ext uri="{FF2B5EF4-FFF2-40B4-BE49-F238E27FC236}">
                  <a16:creationId xmlns:a16="http://schemas.microsoft.com/office/drawing/2014/main" id="{706327E5-3F1D-4062-B728-6EC2DAFD2BB0}"/>
                </a:ext>
              </a:extLst>
            </p:cNvPr>
            <p:cNvSpPr/>
            <p:nvPr/>
          </p:nvSpPr>
          <p:spPr>
            <a:xfrm>
              <a:off x="2414100" y="5432350"/>
              <a:ext cx="317775" cy="7025"/>
            </a:xfrm>
            <a:custGeom>
              <a:avLst/>
              <a:gdLst/>
              <a:ahLst/>
              <a:cxnLst/>
              <a:rect l="l" t="t" r="r" b="b"/>
              <a:pathLst>
                <a:path w="12711" h="281" extrusionOk="0">
                  <a:moveTo>
                    <a:pt x="12637" y="1"/>
                  </a:moveTo>
                  <a:cubicBezTo>
                    <a:pt x="12621" y="1"/>
                    <a:pt x="12603" y="1"/>
                    <a:pt x="12582" y="1"/>
                  </a:cubicBezTo>
                  <a:lnTo>
                    <a:pt x="12212" y="12"/>
                  </a:lnTo>
                  <a:lnTo>
                    <a:pt x="10850" y="61"/>
                  </a:lnTo>
                  <a:cubicBezTo>
                    <a:pt x="9701" y="102"/>
                    <a:pt x="8113" y="149"/>
                    <a:pt x="6357" y="176"/>
                  </a:cubicBezTo>
                  <a:cubicBezTo>
                    <a:pt x="5274" y="192"/>
                    <a:pt x="4255" y="197"/>
                    <a:pt x="3363" y="197"/>
                  </a:cubicBezTo>
                  <a:cubicBezTo>
                    <a:pt x="2809" y="197"/>
                    <a:pt x="2304" y="195"/>
                    <a:pt x="1863" y="192"/>
                  </a:cubicBezTo>
                  <a:lnTo>
                    <a:pt x="501" y="184"/>
                  </a:lnTo>
                  <a:lnTo>
                    <a:pt x="131" y="184"/>
                  </a:lnTo>
                  <a:cubicBezTo>
                    <a:pt x="46" y="185"/>
                    <a:pt x="1" y="188"/>
                    <a:pt x="1" y="190"/>
                  </a:cubicBezTo>
                  <a:cubicBezTo>
                    <a:pt x="1" y="193"/>
                    <a:pt x="46" y="197"/>
                    <a:pt x="130" y="202"/>
                  </a:cubicBezTo>
                  <a:lnTo>
                    <a:pt x="501" y="219"/>
                  </a:lnTo>
                  <a:lnTo>
                    <a:pt x="1863" y="257"/>
                  </a:lnTo>
                  <a:cubicBezTo>
                    <a:pt x="2551" y="271"/>
                    <a:pt x="3398" y="281"/>
                    <a:pt x="4344" y="281"/>
                  </a:cubicBezTo>
                  <a:cubicBezTo>
                    <a:pt x="4977" y="281"/>
                    <a:pt x="5654" y="276"/>
                    <a:pt x="6358" y="266"/>
                  </a:cubicBezTo>
                  <a:cubicBezTo>
                    <a:pt x="8114" y="241"/>
                    <a:pt x="9704" y="183"/>
                    <a:pt x="10852" y="125"/>
                  </a:cubicBezTo>
                  <a:lnTo>
                    <a:pt x="12213" y="48"/>
                  </a:lnTo>
                  <a:lnTo>
                    <a:pt x="12583" y="20"/>
                  </a:lnTo>
                  <a:cubicBezTo>
                    <a:pt x="12666" y="13"/>
                    <a:pt x="12710" y="7"/>
                    <a:pt x="12710" y="5"/>
                  </a:cubicBezTo>
                  <a:cubicBezTo>
                    <a:pt x="12710" y="2"/>
                    <a:pt x="12686" y="1"/>
                    <a:pt x="12637"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792;p37">
              <a:extLst>
                <a:ext uri="{FF2B5EF4-FFF2-40B4-BE49-F238E27FC236}">
                  <a16:creationId xmlns:a16="http://schemas.microsoft.com/office/drawing/2014/main" id="{E7AD559D-A55A-4838-8E3B-CEEB3A41906A}"/>
                </a:ext>
              </a:extLst>
            </p:cNvPr>
            <p:cNvSpPr/>
            <p:nvPr/>
          </p:nvSpPr>
          <p:spPr>
            <a:xfrm>
              <a:off x="2665325" y="5408775"/>
              <a:ext cx="19075" cy="29625"/>
            </a:xfrm>
            <a:custGeom>
              <a:avLst/>
              <a:gdLst/>
              <a:ahLst/>
              <a:cxnLst/>
              <a:rect l="l" t="t" r="r" b="b"/>
              <a:pathLst>
                <a:path w="763" h="1185" extrusionOk="0">
                  <a:moveTo>
                    <a:pt x="740" y="0"/>
                  </a:moveTo>
                  <a:cubicBezTo>
                    <a:pt x="698" y="0"/>
                    <a:pt x="407" y="149"/>
                    <a:pt x="212" y="484"/>
                  </a:cubicBezTo>
                  <a:cubicBezTo>
                    <a:pt x="0" y="837"/>
                    <a:pt x="23" y="1184"/>
                    <a:pt x="44" y="1184"/>
                  </a:cubicBezTo>
                  <a:cubicBezTo>
                    <a:pt x="45" y="1184"/>
                    <a:pt x="45" y="1184"/>
                    <a:pt x="45" y="1184"/>
                  </a:cubicBezTo>
                  <a:cubicBezTo>
                    <a:pt x="45" y="1184"/>
                    <a:pt x="45" y="1184"/>
                    <a:pt x="45" y="1184"/>
                  </a:cubicBezTo>
                  <a:cubicBezTo>
                    <a:pt x="74" y="1184"/>
                    <a:pt x="90" y="861"/>
                    <a:pt x="290" y="530"/>
                  </a:cubicBezTo>
                  <a:cubicBezTo>
                    <a:pt x="484" y="196"/>
                    <a:pt x="762" y="25"/>
                    <a:pt x="746" y="3"/>
                  </a:cubicBezTo>
                  <a:cubicBezTo>
                    <a:pt x="745" y="1"/>
                    <a:pt x="743" y="0"/>
                    <a:pt x="740"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793;p37">
              <a:extLst>
                <a:ext uri="{FF2B5EF4-FFF2-40B4-BE49-F238E27FC236}">
                  <a16:creationId xmlns:a16="http://schemas.microsoft.com/office/drawing/2014/main" id="{E3BFAE06-CAC6-42BE-BED3-3EFDD63C4C1B}"/>
                </a:ext>
              </a:extLst>
            </p:cNvPr>
            <p:cNvSpPr/>
            <p:nvPr/>
          </p:nvSpPr>
          <p:spPr>
            <a:xfrm>
              <a:off x="2610250" y="5395425"/>
              <a:ext cx="10725" cy="15800"/>
            </a:xfrm>
            <a:custGeom>
              <a:avLst/>
              <a:gdLst/>
              <a:ahLst/>
              <a:cxnLst/>
              <a:rect l="l" t="t" r="r" b="b"/>
              <a:pathLst>
                <a:path w="429" h="632" extrusionOk="0">
                  <a:moveTo>
                    <a:pt x="404" y="1"/>
                  </a:moveTo>
                  <a:cubicBezTo>
                    <a:pt x="376" y="1"/>
                    <a:pt x="277" y="127"/>
                    <a:pt x="176" y="292"/>
                  </a:cubicBezTo>
                  <a:cubicBezTo>
                    <a:pt x="68" y="466"/>
                    <a:pt x="0" y="618"/>
                    <a:pt x="21" y="631"/>
                  </a:cubicBezTo>
                  <a:cubicBezTo>
                    <a:pt x="22" y="631"/>
                    <a:pt x="23" y="632"/>
                    <a:pt x="24" y="632"/>
                  </a:cubicBezTo>
                  <a:cubicBezTo>
                    <a:pt x="52" y="632"/>
                    <a:pt x="151" y="506"/>
                    <a:pt x="253" y="340"/>
                  </a:cubicBezTo>
                  <a:cubicBezTo>
                    <a:pt x="360" y="167"/>
                    <a:pt x="429" y="15"/>
                    <a:pt x="407" y="2"/>
                  </a:cubicBezTo>
                  <a:cubicBezTo>
                    <a:pt x="406" y="1"/>
                    <a:pt x="405" y="1"/>
                    <a:pt x="404"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794;p37">
              <a:extLst>
                <a:ext uri="{FF2B5EF4-FFF2-40B4-BE49-F238E27FC236}">
                  <a16:creationId xmlns:a16="http://schemas.microsoft.com/office/drawing/2014/main" id="{3A33A11F-817E-4DC8-8573-2EB4539C56B7}"/>
                </a:ext>
              </a:extLst>
            </p:cNvPr>
            <p:cNvSpPr/>
            <p:nvPr/>
          </p:nvSpPr>
          <p:spPr>
            <a:xfrm>
              <a:off x="2595050" y="5392650"/>
              <a:ext cx="12425" cy="10850"/>
            </a:xfrm>
            <a:custGeom>
              <a:avLst/>
              <a:gdLst/>
              <a:ahLst/>
              <a:cxnLst/>
              <a:rect l="l" t="t" r="r" b="b"/>
              <a:pathLst>
                <a:path w="497" h="434" extrusionOk="0">
                  <a:moveTo>
                    <a:pt x="471" y="0"/>
                  </a:moveTo>
                  <a:cubicBezTo>
                    <a:pt x="440" y="0"/>
                    <a:pt x="333" y="77"/>
                    <a:pt x="218" y="183"/>
                  </a:cubicBezTo>
                  <a:cubicBezTo>
                    <a:pt x="90" y="301"/>
                    <a:pt x="1" y="412"/>
                    <a:pt x="18" y="430"/>
                  </a:cubicBezTo>
                  <a:cubicBezTo>
                    <a:pt x="19" y="432"/>
                    <a:pt x="22" y="433"/>
                    <a:pt x="26" y="433"/>
                  </a:cubicBezTo>
                  <a:cubicBezTo>
                    <a:pt x="59" y="433"/>
                    <a:pt x="165" y="357"/>
                    <a:pt x="279" y="250"/>
                  </a:cubicBezTo>
                  <a:cubicBezTo>
                    <a:pt x="407" y="132"/>
                    <a:pt x="496" y="22"/>
                    <a:pt x="478" y="3"/>
                  </a:cubicBezTo>
                  <a:cubicBezTo>
                    <a:pt x="477" y="1"/>
                    <a:pt x="474" y="0"/>
                    <a:pt x="471"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795;p37">
              <a:extLst>
                <a:ext uri="{FF2B5EF4-FFF2-40B4-BE49-F238E27FC236}">
                  <a16:creationId xmlns:a16="http://schemas.microsoft.com/office/drawing/2014/main" id="{CAFCEFA4-F9A0-4471-9423-7BB723F55127}"/>
                </a:ext>
              </a:extLst>
            </p:cNvPr>
            <p:cNvSpPr/>
            <p:nvPr/>
          </p:nvSpPr>
          <p:spPr>
            <a:xfrm>
              <a:off x="2585625" y="5384675"/>
              <a:ext cx="19600" cy="2325"/>
            </a:xfrm>
            <a:custGeom>
              <a:avLst/>
              <a:gdLst/>
              <a:ahLst/>
              <a:cxnLst/>
              <a:rect l="l" t="t" r="r" b="b"/>
              <a:pathLst>
                <a:path w="784" h="93" extrusionOk="0">
                  <a:moveTo>
                    <a:pt x="392" y="1"/>
                  </a:moveTo>
                  <a:cubicBezTo>
                    <a:pt x="175" y="2"/>
                    <a:pt x="1" y="24"/>
                    <a:pt x="1" y="49"/>
                  </a:cubicBezTo>
                  <a:cubicBezTo>
                    <a:pt x="1" y="74"/>
                    <a:pt x="176" y="93"/>
                    <a:pt x="392" y="93"/>
                  </a:cubicBezTo>
                  <a:cubicBezTo>
                    <a:pt x="608" y="92"/>
                    <a:pt x="784" y="70"/>
                    <a:pt x="784" y="45"/>
                  </a:cubicBezTo>
                  <a:cubicBezTo>
                    <a:pt x="784" y="20"/>
                    <a:pt x="608" y="1"/>
                    <a:pt x="392"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796;p37">
              <a:extLst>
                <a:ext uri="{FF2B5EF4-FFF2-40B4-BE49-F238E27FC236}">
                  <a16:creationId xmlns:a16="http://schemas.microsoft.com/office/drawing/2014/main" id="{648D5248-C54B-4A5B-8C05-6C55CB6C096C}"/>
                </a:ext>
              </a:extLst>
            </p:cNvPr>
            <p:cNvSpPr/>
            <p:nvPr/>
          </p:nvSpPr>
          <p:spPr>
            <a:xfrm>
              <a:off x="2581950" y="5373250"/>
              <a:ext cx="22525" cy="3300"/>
            </a:xfrm>
            <a:custGeom>
              <a:avLst/>
              <a:gdLst/>
              <a:ahLst/>
              <a:cxnLst/>
              <a:rect l="l" t="t" r="r" b="b"/>
              <a:pathLst>
                <a:path w="901" h="132" extrusionOk="0">
                  <a:moveTo>
                    <a:pt x="42" y="1"/>
                  </a:moveTo>
                  <a:cubicBezTo>
                    <a:pt x="22" y="1"/>
                    <a:pt x="10" y="3"/>
                    <a:pt x="8" y="9"/>
                  </a:cubicBezTo>
                  <a:cubicBezTo>
                    <a:pt x="1" y="32"/>
                    <a:pt x="192" y="114"/>
                    <a:pt x="446" y="130"/>
                  </a:cubicBezTo>
                  <a:cubicBezTo>
                    <a:pt x="473" y="131"/>
                    <a:pt x="500" y="132"/>
                    <a:pt x="525" y="132"/>
                  </a:cubicBezTo>
                  <a:cubicBezTo>
                    <a:pt x="741" y="132"/>
                    <a:pt x="900" y="83"/>
                    <a:pt x="896" y="62"/>
                  </a:cubicBezTo>
                  <a:cubicBezTo>
                    <a:pt x="891" y="37"/>
                    <a:pt x="693" y="54"/>
                    <a:pt x="452" y="39"/>
                  </a:cubicBezTo>
                  <a:cubicBezTo>
                    <a:pt x="267" y="27"/>
                    <a:pt x="109" y="1"/>
                    <a:pt x="42"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797;p37">
              <a:extLst>
                <a:ext uri="{FF2B5EF4-FFF2-40B4-BE49-F238E27FC236}">
                  <a16:creationId xmlns:a16="http://schemas.microsoft.com/office/drawing/2014/main" id="{709981FA-86B1-4A54-BC80-421FC33D9756}"/>
                </a:ext>
              </a:extLst>
            </p:cNvPr>
            <p:cNvSpPr/>
            <p:nvPr/>
          </p:nvSpPr>
          <p:spPr>
            <a:xfrm>
              <a:off x="2616875" y="5377550"/>
              <a:ext cx="35475" cy="20475"/>
            </a:xfrm>
            <a:custGeom>
              <a:avLst/>
              <a:gdLst/>
              <a:ahLst/>
              <a:cxnLst/>
              <a:rect l="l" t="t" r="r" b="b"/>
              <a:pathLst>
                <a:path w="1419" h="819" extrusionOk="0">
                  <a:moveTo>
                    <a:pt x="972" y="88"/>
                  </a:moveTo>
                  <a:cubicBezTo>
                    <a:pt x="1078" y="88"/>
                    <a:pt x="1184" y="108"/>
                    <a:pt x="1268" y="161"/>
                  </a:cubicBezTo>
                  <a:cubicBezTo>
                    <a:pt x="1346" y="215"/>
                    <a:pt x="1317" y="306"/>
                    <a:pt x="1233" y="358"/>
                  </a:cubicBezTo>
                  <a:cubicBezTo>
                    <a:pt x="1155" y="410"/>
                    <a:pt x="1053" y="443"/>
                    <a:pt x="965" y="477"/>
                  </a:cubicBezTo>
                  <a:cubicBezTo>
                    <a:pt x="804" y="535"/>
                    <a:pt x="639" y="581"/>
                    <a:pt x="471" y="614"/>
                  </a:cubicBezTo>
                  <a:cubicBezTo>
                    <a:pt x="329" y="642"/>
                    <a:pt x="212" y="657"/>
                    <a:pt x="131" y="666"/>
                  </a:cubicBezTo>
                  <a:lnTo>
                    <a:pt x="131" y="666"/>
                  </a:lnTo>
                  <a:cubicBezTo>
                    <a:pt x="160" y="594"/>
                    <a:pt x="208" y="502"/>
                    <a:pt x="288" y="404"/>
                  </a:cubicBezTo>
                  <a:cubicBezTo>
                    <a:pt x="394" y="275"/>
                    <a:pt x="535" y="181"/>
                    <a:pt x="695" y="131"/>
                  </a:cubicBezTo>
                  <a:cubicBezTo>
                    <a:pt x="776" y="105"/>
                    <a:pt x="874" y="88"/>
                    <a:pt x="972" y="88"/>
                  </a:cubicBezTo>
                  <a:close/>
                  <a:moveTo>
                    <a:pt x="955" y="0"/>
                  </a:moveTo>
                  <a:cubicBezTo>
                    <a:pt x="635" y="0"/>
                    <a:pt x="359" y="189"/>
                    <a:pt x="237" y="365"/>
                  </a:cubicBezTo>
                  <a:cubicBezTo>
                    <a:pt x="167" y="456"/>
                    <a:pt x="118" y="560"/>
                    <a:pt x="89" y="671"/>
                  </a:cubicBezTo>
                  <a:lnTo>
                    <a:pt x="89" y="671"/>
                  </a:lnTo>
                  <a:cubicBezTo>
                    <a:pt x="32" y="678"/>
                    <a:pt x="0" y="682"/>
                    <a:pt x="0" y="688"/>
                  </a:cubicBezTo>
                  <a:cubicBezTo>
                    <a:pt x="0" y="692"/>
                    <a:pt x="29" y="698"/>
                    <a:pt x="83" y="701"/>
                  </a:cubicBezTo>
                  <a:lnTo>
                    <a:pt x="83" y="701"/>
                  </a:lnTo>
                  <a:cubicBezTo>
                    <a:pt x="67" y="775"/>
                    <a:pt x="70" y="817"/>
                    <a:pt x="74" y="818"/>
                  </a:cubicBezTo>
                  <a:cubicBezTo>
                    <a:pt x="75" y="818"/>
                    <a:pt x="75" y="818"/>
                    <a:pt x="75" y="818"/>
                  </a:cubicBezTo>
                  <a:cubicBezTo>
                    <a:pt x="83" y="818"/>
                    <a:pt x="91" y="773"/>
                    <a:pt x="117" y="702"/>
                  </a:cubicBezTo>
                  <a:lnTo>
                    <a:pt x="117" y="702"/>
                  </a:lnTo>
                  <a:cubicBezTo>
                    <a:pt x="128" y="702"/>
                    <a:pt x="140" y="702"/>
                    <a:pt x="153" y="702"/>
                  </a:cubicBezTo>
                  <a:cubicBezTo>
                    <a:pt x="235" y="702"/>
                    <a:pt x="347" y="697"/>
                    <a:pt x="481" y="679"/>
                  </a:cubicBezTo>
                  <a:cubicBezTo>
                    <a:pt x="656" y="654"/>
                    <a:pt x="826" y="613"/>
                    <a:pt x="992" y="557"/>
                  </a:cubicBezTo>
                  <a:cubicBezTo>
                    <a:pt x="1085" y="522"/>
                    <a:pt x="1183" y="496"/>
                    <a:pt x="1284" y="432"/>
                  </a:cubicBezTo>
                  <a:cubicBezTo>
                    <a:pt x="1331" y="399"/>
                    <a:pt x="1383" y="354"/>
                    <a:pt x="1401" y="281"/>
                  </a:cubicBezTo>
                  <a:cubicBezTo>
                    <a:pt x="1418" y="207"/>
                    <a:pt x="1379" y="127"/>
                    <a:pt x="1324" y="89"/>
                  </a:cubicBezTo>
                  <a:cubicBezTo>
                    <a:pt x="1199" y="27"/>
                    <a:pt x="1074" y="0"/>
                    <a:pt x="955"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798;p37">
              <a:extLst>
                <a:ext uri="{FF2B5EF4-FFF2-40B4-BE49-F238E27FC236}">
                  <a16:creationId xmlns:a16="http://schemas.microsoft.com/office/drawing/2014/main" id="{5B6FB2A0-B2E3-48AF-BC50-900F84351F60}"/>
                </a:ext>
              </a:extLst>
            </p:cNvPr>
            <p:cNvSpPr/>
            <p:nvPr/>
          </p:nvSpPr>
          <p:spPr>
            <a:xfrm>
              <a:off x="2603625" y="5372200"/>
              <a:ext cx="18275" cy="23125"/>
            </a:xfrm>
            <a:custGeom>
              <a:avLst/>
              <a:gdLst/>
              <a:ahLst/>
              <a:cxnLst/>
              <a:rect l="l" t="t" r="r" b="b"/>
              <a:pathLst>
                <a:path w="731" h="925" extrusionOk="0">
                  <a:moveTo>
                    <a:pt x="188" y="0"/>
                  </a:moveTo>
                  <a:cubicBezTo>
                    <a:pt x="180" y="0"/>
                    <a:pt x="172" y="0"/>
                    <a:pt x="164" y="1"/>
                  </a:cubicBezTo>
                  <a:cubicBezTo>
                    <a:pt x="53" y="18"/>
                    <a:pt x="0" y="145"/>
                    <a:pt x="20" y="225"/>
                  </a:cubicBezTo>
                  <a:cubicBezTo>
                    <a:pt x="29" y="310"/>
                    <a:pt x="68" y="382"/>
                    <a:pt x="104" y="439"/>
                  </a:cubicBezTo>
                  <a:cubicBezTo>
                    <a:pt x="170" y="545"/>
                    <a:pt x="248" y="642"/>
                    <a:pt x="337" y="727"/>
                  </a:cubicBezTo>
                  <a:cubicBezTo>
                    <a:pt x="479" y="862"/>
                    <a:pt x="592" y="919"/>
                    <a:pt x="612" y="919"/>
                  </a:cubicBezTo>
                  <a:cubicBezTo>
                    <a:pt x="614" y="919"/>
                    <a:pt x="615" y="918"/>
                    <a:pt x="615" y="918"/>
                  </a:cubicBezTo>
                  <a:cubicBezTo>
                    <a:pt x="624" y="906"/>
                    <a:pt x="517" y="833"/>
                    <a:pt x="382" y="683"/>
                  </a:cubicBezTo>
                  <a:cubicBezTo>
                    <a:pt x="304" y="594"/>
                    <a:pt x="236" y="499"/>
                    <a:pt x="177" y="397"/>
                  </a:cubicBezTo>
                  <a:cubicBezTo>
                    <a:pt x="109" y="296"/>
                    <a:pt x="61" y="114"/>
                    <a:pt x="182" y="90"/>
                  </a:cubicBezTo>
                  <a:cubicBezTo>
                    <a:pt x="188" y="90"/>
                    <a:pt x="194" y="89"/>
                    <a:pt x="201" y="89"/>
                  </a:cubicBezTo>
                  <a:cubicBezTo>
                    <a:pt x="314" y="89"/>
                    <a:pt x="430" y="199"/>
                    <a:pt x="502" y="290"/>
                  </a:cubicBezTo>
                  <a:cubicBezTo>
                    <a:pt x="571" y="382"/>
                    <a:pt x="619" y="488"/>
                    <a:pt x="643" y="600"/>
                  </a:cubicBezTo>
                  <a:cubicBezTo>
                    <a:pt x="682" y="796"/>
                    <a:pt x="639" y="921"/>
                    <a:pt x="656" y="925"/>
                  </a:cubicBezTo>
                  <a:cubicBezTo>
                    <a:pt x="656" y="925"/>
                    <a:pt x="656" y="925"/>
                    <a:pt x="656" y="925"/>
                  </a:cubicBezTo>
                  <a:cubicBezTo>
                    <a:pt x="665" y="925"/>
                    <a:pt x="730" y="801"/>
                    <a:pt x="706" y="589"/>
                  </a:cubicBezTo>
                  <a:cubicBezTo>
                    <a:pt x="689" y="463"/>
                    <a:pt x="641" y="344"/>
                    <a:pt x="569" y="240"/>
                  </a:cubicBezTo>
                  <a:cubicBezTo>
                    <a:pt x="486" y="139"/>
                    <a:pt x="379" y="0"/>
                    <a:pt x="188"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799;p37">
              <a:extLst>
                <a:ext uri="{FF2B5EF4-FFF2-40B4-BE49-F238E27FC236}">
                  <a16:creationId xmlns:a16="http://schemas.microsoft.com/office/drawing/2014/main" id="{323A2E5F-1F32-411E-8013-44DB908B65EA}"/>
                </a:ext>
              </a:extLst>
            </p:cNvPr>
            <p:cNvSpPr/>
            <p:nvPr/>
          </p:nvSpPr>
          <p:spPr>
            <a:xfrm>
              <a:off x="2417125" y="5384375"/>
              <a:ext cx="67500" cy="53350"/>
            </a:xfrm>
            <a:custGeom>
              <a:avLst/>
              <a:gdLst/>
              <a:ahLst/>
              <a:cxnLst/>
              <a:rect l="l" t="t" r="r" b="b"/>
              <a:pathLst>
                <a:path w="2700" h="2134" extrusionOk="0">
                  <a:moveTo>
                    <a:pt x="432" y="0"/>
                  </a:moveTo>
                  <a:cubicBezTo>
                    <a:pt x="337" y="0"/>
                    <a:pt x="242" y="7"/>
                    <a:pt x="148" y="21"/>
                  </a:cubicBezTo>
                  <a:cubicBezTo>
                    <a:pt x="53" y="37"/>
                    <a:pt x="0" y="52"/>
                    <a:pt x="1" y="57"/>
                  </a:cubicBezTo>
                  <a:cubicBezTo>
                    <a:pt x="2" y="61"/>
                    <a:pt x="10" y="62"/>
                    <a:pt x="26" y="62"/>
                  </a:cubicBezTo>
                  <a:cubicBezTo>
                    <a:pt x="65" y="62"/>
                    <a:pt x="149" y="54"/>
                    <a:pt x="269" y="54"/>
                  </a:cubicBezTo>
                  <a:cubicBezTo>
                    <a:pt x="349" y="54"/>
                    <a:pt x="446" y="57"/>
                    <a:pt x="555" y="69"/>
                  </a:cubicBezTo>
                  <a:cubicBezTo>
                    <a:pt x="891" y="101"/>
                    <a:pt x="1360" y="231"/>
                    <a:pt x="1769" y="548"/>
                  </a:cubicBezTo>
                  <a:cubicBezTo>
                    <a:pt x="2180" y="864"/>
                    <a:pt x="2425" y="1285"/>
                    <a:pt x="2540" y="1602"/>
                  </a:cubicBezTo>
                  <a:cubicBezTo>
                    <a:pt x="2659" y="1920"/>
                    <a:pt x="2674" y="2134"/>
                    <a:pt x="2690" y="2134"/>
                  </a:cubicBezTo>
                  <a:cubicBezTo>
                    <a:pt x="2691" y="2134"/>
                    <a:pt x="2691" y="2134"/>
                    <a:pt x="2691" y="2134"/>
                  </a:cubicBezTo>
                  <a:cubicBezTo>
                    <a:pt x="2697" y="2134"/>
                    <a:pt x="2699" y="2080"/>
                    <a:pt x="2690" y="1984"/>
                  </a:cubicBezTo>
                  <a:cubicBezTo>
                    <a:pt x="2674" y="1846"/>
                    <a:pt x="2644" y="1711"/>
                    <a:pt x="2601" y="1580"/>
                  </a:cubicBezTo>
                  <a:cubicBezTo>
                    <a:pt x="2497" y="1249"/>
                    <a:pt x="2253" y="807"/>
                    <a:pt x="1825" y="476"/>
                  </a:cubicBezTo>
                  <a:cubicBezTo>
                    <a:pt x="1398" y="144"/>
                    <a:pt x="906" y="21"/>
                    <a:pt x="560" y="5"/>
                  </a:cubicBezTo>
                  <a:cubicBezTo>
                    <a:pt x="517" y="2"/>
                    <a:pt x="474" y="0"/>
                    <a:pt x="432"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800;p37">
              <a:extLst>
                <a:ext uri="{FF2B5EF4-FFF2-40B4-BE49-F238E27FC236}">
                  <a16:creationId xmlns:a16="http://schemas.microsoft.com/office/drawing/2014/main" id="{A21DEE06-3181-4B38-BAB6-C692A0C614FF}"/>
                </a:ext>
              </a:extLst>
            </p:cNvPr>
            <p:cNvSpPr/>
            <p:nvPr/>
          </p:nvSpPr>
          <p:spPr>
            <a:xfrm>
              <a:off x="2434275" y="5307575"/>
              <a:ext cx="2425" cy="76975"/>
            </a:xfrm>
            <a:custGeom>
              <a:avLst/>
              <a:gdLst/>
              <a:ahLst/>
              <a:cxnLst/>
              <a:rect l="l" t="t" r="r" b="b"/>
              <a:pathLst>
                <a:path w="97" h="3079" extrusionOk="0">
                  <a:moveTo>
                    <a:pt x="44" y="1"/>
                  </a:moveTo>
                  <a:cubicBezTo>
                    <a:pt x="19" y="1"/>
                    <a:pt x="1" y="690"/>
                    <a:pt x="3" y="1540"/>
                  </a:cubicBezTo>
                  <a:cubicBezTo>
                    <a:pt x="5" y="2390"/>
                    <a:pt x="27" y="3079"/>
                    <a:pt x="52" y="3079"/>
                  </a:cubicBezTo>
                  <a:cubicBezTo>
                    <a:pt x="77" y="3079"/>
                    <a:pt x="96" y="2390"/>
                    <a:pt x="94" y="1540"/>
                  </a:cubicBezTo>
                  <a:cubicBezTo>
                    <a:pt x="91" y="689"/>
                    <a:pt x="69" y="1"/>
                    <a:pt x="44"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801;p37">
              <a:extLst>
                <a:ext uri="{FF2B5EF4-FFF2-40B4-BE49-F238E27FC236}">
                  <a16:creationId xmlns:a16="http://schemas.microsoft.com/office/drawing/2014/main" id="{878559FD-7EA3-4B99-9CA6-0E812EA29C70}"/>
                </a:ext>
              </a:extLst>
            </p:cNvPr>
            <p:cNvSpPr/>
            <p:nvPr/>
          </p:nvSpPr>
          <p:spPr>
            <a:xfrm>
              <a:off x="2507900" y="5419625"/>
              <a:ext cx="54900" cy="2875"/>
            </a:xfrm>
            <a:custGeom>
              <a:avLst/>
              <a:gdLst/>
              <a:ahLst/>
              <a:cxnLst/>
              <a:rect l="l" t="t" r="r" b="b"/>
              <a:pathLst>
                <a:path w="2196" h="115" extrusionOk="0">
                  <a:moveTo>
                    <a:pt x="2099" y="1"/>
                  </a:moveTo>
                  <a:cubicBezTo>
                    <a:pt x="1928" y="1"/>
                    <a:pt x="1545" y="22"/>
                    <a:pt x="1098" y="23"/>
                  </a:cubicBezTo>
                  <a:cubicBezTo>
                    <a:pt x="1065" y="24"/>
                    <a:pt x="1031" y="24"/>
                    <a:pt x="998" y="24"/>
                  </a:cubicBezTo>
                  <a:cubicBezTo>
                    <a:pt x="620" y="24"/>
                    <a:pt x="298" y="11"/>
                    <a:pt x="129" y="11"/>
                  </a:cubicBezTo>
                  <a:cubicBezTo>
                    <a:pt x="50" y="11"/>
                    <a:pt x="5" y="14"/>
                    <a:pt x="4" y="22"/>
                  </a:cubicBezTo>
                  <a:cubicBezTo>
                    <a:pt x="0" y="45"/>
                    <a:pt x="459" y="114"/>
                    <a:pt x="1041" y="114"/>
                  </a:cubicBezTo>
                  <a:cubicBezTo>
                    <a:pt x="1060" y="114"/>
                    <a:pt x="1079" y="114"/>
                    <a:pt x="1098" y="114"/>
                  </a:cubicBezTo>
                  <a:cubicBezTo>
                    <a:pt x="1707" y="109"/>
                    <a:pt x="2195" y="33"/>
                    <a:pt x="2193" y="10"/>
                  </a:cubicBezTo>
                  <a:cubicBezTo>
                    <a:pt x="2192" y="3"/>
                    <a:pt x="2158" y="1"/>
                    <a:pt x="2099"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802;p37">
              <a:extLst>
                <a:ext uri="{FF2B5EF4-FFF2-40B4-BE49-F238E27FC236}">
                  <a16:creationId xmlns:a16="http://schemas.microsoft.com/office/drawing/2014/main" id="{CF9D1C8F-EBA2-4C31-88B1-367879ABD535}"/>
                </a:ext>
              </a:extLst>
            </p:cNvPr>
            <p:cNvSpPr/>
            <p:nvPr/>
          </p:nvSpPr>
          <p:spPr>
            <a:xfrm>
              <a:off x="2470825" y="5420625"/>
              <a:ext cx="6400" cy="10700"/>
            </a:xfrm>
            <a:custGeom>
              <a:avLst/>
              <a:gdLst/>
              <a:ahLst/>
              <a:cxnLst/>
              <a:rect l="l" t="t" r="r" b="b"/>
              <a:pathLst>
                <a:path w="256" h="428" extrusionOk="0">
                  <a:moveTo>
                    <a:pt x="27" y="0"/>
                  </a:moveTo>
                  <a:cubicBezTo>
                    <a:pt x="23" y="0"/>
                    <a:pt x="20" y="1"/>
                    <a:pt x="19" y="4"/>
                  </a:cubicBezTo>
                  <a:cubicBezTo>
                    <a:pt x="1" y="23"/>
                    <a:pt x="60" y="106"/>
                    <a:pt x="112" y="218"/>
                  </a:cubicBezTo>
                  <a:cubicBezTo>
                    <a:pt x="163" y="329"/>
                    <a:pt x="191" y="427"/>
                    <a:pt x="218" y="427"/>
                  </a:cubicBezTo>
                  <a:cubicBezTo>
                    <a:pt x="218" y="427"/>
                    <a:pt x="218" y="427"/>
                    <a:pt x="218" y="427"/>
                  </a:cubicBezTo>
                  <a:cubicBezTo>
                    <a:pt x="244" y="425"/>
                    <a:pt x="255" y="308"/>
                    <a:pt x="194" y="180"/>
                  </a:cubicBezTo>
                  <a:cubicBezTo>
                    <a:pt x="140" y="67"/>
                    <a:pt x="56" y="0"/>
                    <a:pt x="27"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803;p37">
              <a:extLst>
                <a:ext uri="{FF2B5EF4-FFF2-40B4-BE49-F238E27FC236}">
                  <a16:creationId xmlns:a16="http://schemas.microsoft.com/office/drawing/2014/main" id="{83DB557C-A401-4359-A301-4EB9CC4C6079}"/>
                </a:ext>
              </a:extLst>
            </p:cNvPr>
            <p:cNvSpPr/>
            <p:nvPr/>
          </p:nvSpPr>
          <p:spPr>
            <a:xfrm>
              <a:off x="2456750" y="5403600"/>
              <a:ext cx="8025" cy="7200"/>
            </a:xfrm>
            <a:custGeom>
              <a:avLst/>
              <a:gdLst/>
              <a:ahLst/>
              <a:cxnLst/>
              <a:rect l="l" t="t" r="r" b="b"/>
              <a:pathLst>
                <a:path w="321" h="288" extrusionOk="0">
                  <a:moveTo>
                    <a:pt x="28" y="0"/>
                  </a:moveTo>
                  <a:cubicBezTo>
                    <a:pt x="23" y="0"/>
                    <a:pt x="20" y="2"/>
                    <a:pt x="17" y="4"/>
                  </a:cubicBezTo>
                  <a:cubicBezTo>
                    <a:pt x="0" y="22"/>
                    <a:pt x="49" y="99"/>
                    <a:pt x="128" y="176"/>
                  </a:cubicBezTo>
                  <a:cubicBezTo>
                    <a:pt x="196" y="243"/>
                    <a:pt x="262" y="287"/>
                    <a:pt x="291" y="287"/>
                  </a:cubicBezTo>
                  <a:cubicBezTo>
                    <a:pt x="296" y="287"/>
                    <a:pt x="300" y="286"/>
                    <a:pt x="302" y="284"/>
                  </a:cubicBezTo>
                  <a:cubicBezTo>
                    <a:pt x="320" y="266"/>
                    <a:pt x="270" y="189"/>
                    <a:pt x="191" y="112"/>
                  </a:cubicBezTo>
                  <a:cubicBezTo>
                    <a:pt x="124" y="45"/>
                    <a:pt x="57" y="0"/>
                    <a:pt x="28"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804;p37">
              <a:extLst>
                <a:ext uri="{FF2B5EF4-FFF2-40B4-BE49-F238E27FC236}">
                  <a16:creationId xmlns:a16="http://schemas.microsoft.com/office/drawing/2014/main" id="{180BBFF9-518C-417D-A31B-8EBE87B781AF}"/>
                </a:ext>
              </a:extLst>
            </p:cNvPr>
            <p:cNvSpPr/>
            <p:nvPr/>
          </p:nvSpPr>
          <p:spPr>
            <a:xfrm>
              <a:off x="2437125" y="5395000"/>
              <a:ext cx="11325" cy="4650"/>
            </a:xfrm>
            <a:custGeom>
              <a:avLst/>
              <a:gdLst/>
              <a:ahLst/>
              <a:cxnLst/>
              <a:rect l="l" t="t" r="r" b="b"/>
              <a:pathLst>
                <a:path w="453" h="186" extrusionOk="0">
                  <a:moveTo>
                    <a:pt x="136" y="0"/>
                  </a:moveTo>
                  <a:cubicBezTo>
                    <a:pt x="56" y="0"/>
                    <a:pt x="1" y="29"/>
                    <a:pt x="6" y="45"/>
                  </a:cubicBezTo>
                  <a:cubicBezTo>
                    <a:pt x="12" y="71"/>
                    <a:pt x="111" y="69"/>
                    <a:pt x="222" y="105"/>
                  </a:cubicBezTo>
                  <a:cubicBezTo>
                    <a:pt x="319" y="135"/>
                    <a:pt x="393" y="186"/>
                    <a:pt x="422" y="186"/>
                  </a:cubicBezTo>
                  <a:cubicBezTo>
                    <a:pt x="426" y="186"/>
                    <a:pt x="430" y="185"/>
                    <a:pt x="432" y="182"/>
                  </a:cubicBezTo>
                  <a:cubicBezTo>
                    <a:pt x="452" y="168"/>
                    <a:pt x="388" y="63"/>
                    <a:pt x="249" y="19"/>
                  </a:cubicBezTo>
                  <a:cubicBezTo>
                    <a:pt x="209" y="5"/>
                    <a:pt x="170" y="0"/>
                    <a:pt x="136"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805;p37">
              <a:extLst>
                <a:ext uri="{FF2B5EF4-FFF2-40B4-BE49-F238E27FC236}">
                  <a16:creationId xmlns:a16="http://schemas.microsoft.com/office/drawing/2014/main" id="{EF9BB43A-DA04-4314-8274-4C25A6576ABB}"/>
                </a:ext>
              </a:extLst>
            </p:cNvPr>
            <p:cNvSpPr/>
            <p:nvPr/>
          </p:nvSpPr>
          <p:spPr>
            <a:xfrm>
              <a:off x="2422900" y="5392200"/>
              <a:ext cx="6125" cy="3000"/>
            </a:xfrm>
            <a:custGeom>
              <a:avLst/>
              <a:gdLst/>
              <a:ahLst/>
              <a:cxnLst/>
              <a:rect l="l" t="t" r="r" b="b"/>
              <a:pathLst>
                <a:path w="245" h="120" extrusionOk="0">
                  <a:moveTo>
                    <a:pt x="54" y="0"/>
                  </a:moveTo>
                  <a:cubicBezTo>
                    <a:pt x="31" y="0"/>
                    <a:pt x="14" y="6"/>
                    <a:pt x="9" y="17"/>
                  </a:cubicBezTo>
                  <a:cubicBezTo>
                    <a:pt x="1" y="41"/>
                    <a:pt x="44" y="79"/>
                    <a:pt x="107" y="102"/>
                  </a:cubicBezTo>
                  <a:cubicBezTo>
                    <a:pt x="138" y="114"/>
                    <a:pt x="167" y="120"/>
                    <a:pt x="191" y="120"/>
                  </a:cubicBezTo>
                  <a:cubicBezTo>
                    <a:pt x="215" y="120"/>
                    <a:pt x="232" y="114"/>
                    <a:pt x="236" y="102"/>
                  </a:cubicBezTo>
                  <a:cubicBezTo>
                    <a:pt x="244" y="79"/>
                    <a:pt x="201" y="41"/>
                    <a:pt x="138" y="17"/>
                  </a:cubicBezTo>
                  <a:cubicBezTo>
                    <a:pt x="107" y="6"/>
                    <a:pt x="77" y="0"/>
                    <a:pt x="54"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806;p37">
              <a:extLst>
                <a:ext uri="{FF2B5EF4-FFF2-40B4-BE49-F238E27FC236}">
                  <a16:creationId xmlns:a16="http://schemas.microsoft.com/office/drawing/2014/main" id="{C8E3639C-17C7-4075-9B67-544827697708}"/>
                </a:ext>
              </a:extLst>
            </p:cNvPr>
            <p:cNvSpPr/>
            <p:nvPr/>
          </p:nvSpPr>
          <p:spPr>
            <a:xfrm>
              <a:off x="1769350" y="5163025"/>
              <a:ext cx="262800" cy="312075"/>
            </a:xfrm>
            <a:custGeom>
              <a:avLst/>
              <a:gdLst/>
              <a:ahLst/>
              <a:cxnLst/>
              <a:rect l="l" t="t" r="r" b="b"/>
              <a:pathLst>
                <a:path w="10512" h="12483" extrusionOk="0">
                  <a:moveTo>
                    <a:pt x="3764" y="1"/>
                  </a:moveTo>
                  <a:lnTo>
                    <a:pt x="0" y="4480"/>
                  </a:lnTo>
                  <a:lnTo>
                    <a:pt x="338" y="4800"/>
                  </a:lnTo>
                  <a:cubicBezTo>
                    <a:pt x="1853" y="6211"/>
                    <a:pt x="8139" y="11868"/>
                    <a:pt x="9469" y="12430"/>
                  </a:cubicBezTo>
                  <a:cubicBezTo>
                    <a:pt x="9554" y="12466"/>
                    <a:pt x="9621" y="12483"/>
                    <a:pt x="9672" y="12483"/>
                  </a:cubicBezTo>
                  <a:cubicBezTo>
                    <a:pt x="10512" y="12483"/>
                    <a:pt x="6979" y="7882"/>
                    <a:pt x="6979" y="7882"/>
                  </a:cubicBezTo>
                  <a:lnTo>
                    <a:pt x="9519" y="4794"/>
                  </a:lnTo>
                  <a:lnTo>
                    <a:pt x="3764" y="1"/>
                  </a:lnTo>
                  <a:close/>
                </a:path>
              </a:pathLst>
            </a:custGeom>
            <a:solidFill>
              <a:srgbClr val="E850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807;p37">
              <a:extLst>
                <a:ext uri="{FF2B5EF4-FFF2-40B4-BE49-F238E27FC236}">
                  <a16:creationId xmlns:a16="http://schemas.microsoft.com/office/drawing/2014/main" id="{1C31D8C2-6559-4997-A432-0EF81B94307E}"/>
                </a:ext>
              </a:extLst>
            </p:cNvPr>
            <p:cNvSpPr/>
            <p:nvPr/>
          </p:nvSpPr>
          <p:spPr>
            <a:xfrm>
              <a:off x="1771200" y="5232875"/>
              <a:ext cx="61850" cy="84475"/>
            </a:xfrm>
            <a:custGeom>
              <a:avLst/>
              <a:gdLst/>
              <a:ahLst/>
              <a:cxnLst/>
              <a:rect l="l" t="t" r="r" b="b"/>
              <a:pathLst>
                <a:path w="2474" h="3379" extrusionOk="0">
                  <a:moveTo>
                    <a:pt x="1342" y="1"/>
                  </a:moveTo>
                  <a:lnTo>
                    <a:pt x="0" y="1609"/>
                  </a:lnTo>
                  <a:lnTo>
                    <a:pt x="2051" y="3379"/>
                  </a:lnTo>
                  <a:cubicBezTo>
                    <a:pt x="2371" y="2821"/>
                    <a:pt x="2473" y="2167"/>
                    <a:pt x="2338" y="1539"/>
                  </a:cubicBezTo>
                  <a:cubicBezTo>
                    <a:pt x="2202" y="919"/>
                    <a:pt x="1860" y="366"/>
                    <a:pt x="134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808;p37">
              <a:extLst>
                <a:ext uri="{FF2B5EF4-FFF2-40B4-BE49-F238E27FC236}">
                  <a16:creationId xmlns:a16="http://schemas.microsoft.com/office/drawing/2014/main" id="{390BE5C9-90A7-47C8-BDB9-FDB556BE95F5}"/>
                </a:ext>
              </a:extLst>
            </p:cNvPr>
            <p:cNvSpPr/>
            <p:nvPr/>
          </p:nvSpPr>
          <p:spPr>
            <a:xfrm>
              <a:off x="1769350" y="5271975"/>
              <a:ext cx="253800" cy="204150"/>
            </a:xfrm>
            <a:custGeom>
              <a:avLst/>
              <a:gdLst/>
              <a:ahLst/>
              <a:cxnLst/>
              <a:rect l="l" t="t" r="r" b="b"/>
              <a:pathLst>
                <a:path w="10152" h="8166" extrusionOk="0">
                  <a:moveTo>
                    <a:pt x="116" y="1"/>
                  </a:moveTo>
                  <a:lnTo>
                    <a:pt x="0" y="121"/>
                  </a:lnTo>
                  <a:cubicBezTo>
                    <a:pt x="2660" y="2766"/>
                    <a:pt x="9130" y="8165"/>
                    <a:pt x="9689" y="8165"/>
                  </a:cubicBezTo>
                  <a:cubicBezTo>
                    <a:pt x="9694" y="8165"/>
                    <a:pt x="9699" y="8165"/>
                    <a:pt x="9703" y="8164"/>
                  </a:cubicBezTo>
                  <a:cubicBezTo>
                    <a:pt x="10152" y="8060"/>
                    <a:pt x="8850" y="6138"/>
                    <a:pt x="8850" y="6138"/>
                  </a:cubicBezTo>
                  <a:cubicBezTo>
                    <a:pt x="8785" y="6089"/>
                    <a:pt x="8706" y="6069"/>
                    <a:pt x="8620" y="6069"/>
                  </a:cubicBezTo>
                  <a:cubicBezTo>
                    <a:pt x="8241" y="6069"/>
                    <a:pt x="7724" y="6455"/>
                    <a:pt x="7724" y="6455"/>
                  </a:cubicBezTo>
                  <a:lnTo>
                    <a:pt x="116"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809;p37">
              <a:extLst>
                <a:ext uri="{FF2B5EF4-FFF2-40B4-BE49-F238E27FC236}">
                  <a16:creationId xmlns:a16="http://schemas.microsoft.com/office/drawing/2014/main" id="{2B63E2EA-81C5-4445-8D81-B820B785E526}"/>
                </a:ext>
              </a:extLst>
            </p:cNvPr>
            <p:cNvSpPr/>
            <p:nvPr/>
          </p:nvSpPr>
          <p:spPr>
            <a:xfrm>
              <a:off x="1770025" y="5270000"/>
              <a:ext cx="244000" cy="203725"/>
            </a:xfrm>
            <a:custGeom>
              <a:avLst/>
              <a:gdLst/>
              <a:ahLst/>
              <a:cxnLst/>
              <a:rect l="l" t="t" r="r" b="b"/>
              <a:pathLst>
                <a:path w="9760" h="8149" extrusionOk="0">
                  <a:moveTo>
                    <a:pt x="2" y="1"/>
                  </a:moveTo>
                  <a:cubicBezTo>
                    <a:pt x="2" y="1"/>
                    <a:pt x="2" y="1"/>
                    <a:pt x="2" y="1"/>
                  </a:cubicBezTo>
                  <a:cubicBezTo>
                    <a:pt x="1" y="3"/>
                    <a:pt x="32" y="35"/>
                    <a:pt x="91" y="94"/>
                  </a:cubicBezTo>
                  <a:lnTo>
                    <a:pt x="361" y="348"/>
                  </a:lnTo>
                  <a:lnTo>
                    <a:pt x="1370" y="1265"/>
                  </a:lnTo>
                  <a:cubicBezTo>
                    <a:pt x="2225" y="2032"/>
                    <a:pt x="3424" y="3078"/>
                    <a:pt x="4771" y="4204"/>
                  </a:cubicBezTo>
                  <a:cubicBezTo>
                    <a:pt x="6119" y="5329"/>
                    <a:pt x="7362" y="6322"/>
                    <a:pt x="8270" y="7028"/>
                  </a:cubicBezTo>
                  <a:lnTo>
                    <a:pt x="9351" y="7856"/>
                  </a:lnTo>
                  <a:lnTo>
                    <a:pt x="9650" y="8077"/>
                  </a:lnTo>
                  <a:cubicBezTo>
                    <a:pt x="9716" y="8124"/>
                    <a:pt x="9753" y="8149"/>
                    <a:pt x="9758" y="8149"/>
                  </a:cubicBezTo>
                  <a:cubicBezTo>
                    <a:pt x="9758" y="8149"/>
                    <a:pt x="9758" y="8149"/>
                    <a:pt x="9758" y="8148"/>
                  </a:cubicBezTo>
                  <a:cubicBezTo>
                    <a:pt x="9760" y="8146"/>
                    <a:pt x="9726" y="8116"/>
                    <a:pt x="9662" y="8063"/>
                  </a:cubicBezTo>
                  <a:cubicBezTo>
                    <a:pt x="9576" y="7992"/>
                    <a:pt x="9480" y="7915"/>
                    <a:pt x="9374" y="7829"/>
                  </a:cubicBezTo>
                  <a:lnTo>
                    <a:pt x="8311" y="6979"/>
                  </a:lnTo>
                  <a:cubicBezTo>
                    <a:pt x="7412" y="6260"/>
                    <a:pt x="6176" y="5260"/>
                    <a:pt x="4830" y="4136"/>
                  </a:cubicBezTo>
                  <a:cubicBezTo>
                    <a:pt x="3482" y="3010"/>
                    <a:pt x="2279" y="1973"/>
                    <a:pt x="1413" y="1217"/>
                  </a:cubicBezTo>
                  <a:lnTo>
                    <a:pt x="386" y="322"/>
                  </a:lnTo>
                  <a:lnTo>
                    <a:pt x="104" y="81"/>
                  </a:lnTo>
                  <a:cubicBezTo>
                    <a:pt x="41" y="28"/>
                    <a:pt x="7" y="1"/>
                    <a:pt x="2"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810;p37">
              <a:extLst>
                <a:ext uri="{FF2B5EF4-FFF2-40B4-BE49-F238E27FC236}">
                  <a16:creationId xmlns:a16="http://schemas.microsoft.com/office/drawing/2014/main" id="{BEAD5059-8971-48D6-A60D-38911E44718A}"/>
                </a:ext>
              </a:extLst>
            </p:cNvPr>
            <p:cNvSpPr/>
            <p:nvPr/>
          </p:nvSpPr>
          <p:spPr>
            <a:xfrm>
              <a:off x="1960000" y="5423225"/>
              <a:ext cx="33250" cy="12375"/>
            </a:xfrm>
            <a:custGeom>
              <a:avLst/>
              <a:gdLst/>
              <a:ahLst/>
              <a:cxnLst/>
              <a:rect l="l" t="t" r="r" b="b"/>
              <a:pathLst>
                <a:path w="1330" h="495" extrusionOk="0">
                  <a:moveTo>
                    <a:pt x="1023" y="0"/>
                  </a:moveTo>
                  <a:cubicBezTo>
                    <a:pt x="904" y="0"/>
                    <a:pt x="758" y="17"/>
                    <a:pt x="604" y="70"/>
                  </a:cubicBezTo>
                  <a:cubicBezTo>
                    <a:pt x="210" y="202"/>
                    <a:pt x="0" y="483"/>
                    <a:pt x="22" y="493"/>
                  </a:cubicBezTo>
                  <a:cubicBezTo>
                    <a:pt x="22" y="494"/>
                    <a:pt x="24" y="494"/>
                    <a:pt x="25" y="494"/>
                  </a:cubicBezTo>
                  <a:cubicBezTo>
                    <a:pt x="59" y="494"/>
                    <a:pt x="280" y="272"/>
                    <a:pt x="633" y="156"/>
                  </a:cubicBezTo>
                  <a:cubicBezTo>
                    <a:pt x="999" y="30"/>
                    <a:pt x="1320" y="82"/>
                    <a:pt x="1324" y="54"/>
                  </a:cubicBezTo>
                  <a:cubicBezTo>
                    <a:pt x="1330" y="41"/>
                    <a:pt x="1208" y="0"/>
                    <a:pt x="1023"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811;p37">
              <a:extLst>
                <a:ext uri="{FF2B5EF4-FFF2-40B4-BE49-F238E27FC236}">
                  <a16:creationId xmlns:a16="http://schemas.microsoft.com/office/drawing/2014/main" id="{848F007E-E0E5-40E1-8CFB-0C0E737A8394}"/>
                </a:ext>
              </a:extLst>
            </p:cNvPr>
            <p:cNvSpPr/>
            <p:nvPr/>
          </p:nvSpPr>
          <p:spPr>
            <a:xfrm>
              <a:off x="1935850" y="5372775"/>
              <a:ext cx="18000" cy="6075"/>
            </a:xfrm>
            <a:custGeom>
              <a:avLst/>
              <a:gdLst/>
              <a:ahLst/>
              <a:cxnLst/>
              <a:rect l="l" t="t" r="r" b="b"/>
              <a:pathLst>
                <a:path w="720" h="243" extrusionOk="0">
                  <a:moveTo>
                    <a:pt x="683" y="1"/>
                  </a:moveTo>
                  <a:cubicBezTo>
                    <a:pt x="627" y="1"/>
                    <a:pt x="496" y="30"/>
                    <a:pt x="345" y="78"/>
                  </a:cubicBezTo>
                  <a:cubicBezTo>
                    <a:pt x="152" y="140"/>
                    <a:pt x="0" y="211"/>
                    <a:pt x="8" y="235"/>
                  </a:cubicBezTo>
                  <a:cubicBezTo>
                    <a:pt x="10" y="240"/>
                    <a:pt x="20" y="243"/>
                    <a:pt x="36" y="243"/>
                  </a:cubicBezTo>
                  <a:cubicBezTo>
                    <a:pt x="92" y="243"/>
                    <a:pt x="224" y="213"/>
                    <a:pt x="374" y="165"/>
                  </a:cubicBezTo>
                  <a:cubicBezTo>
                    <a:pt x="567" y="102"/>
                    <a:pt x="719" y="33"/>
                    <a:pt x="711" y="9"/>
                  </a:cubicBezTo>
                  <a:cubicBezTo>
                    <a:pt x="709" y="4"/>
                    <a:pt x="699" y="1"/>
                    <a:pt x="683"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812;p37">
              <a:extLst>
                <a:ext uri="{FF2B5EF4-FFF2-40B4-BE49-F238E27FC236}">
                  <a16:creationId xmlns:a16="http://schemas.microsoft.com/office/drawing/2014/main" id="{C6572658-E6E2-4F3B-9A1D-AE31DA0A67DA}"/>
                </a:ext>
              </a:extLst>
            </p:cNvPr>
            <p:cNvSpPr/>
            <p:nvPr/>
          </p:nvSpPr>
          <p:spPr>
            <a:xfrm>
              <a:off x="1929525" y="5361275"/>
              <a:ext cx="15750" cy="2375"/>
            </a:xfrm>
            <a:custGeom>
              <a:avLst/>
              <a:gdLst/>
              <a:ahLst/>
              <a:cxnLst/>
              <a:rect l="l" t="t" r="r" b="b"/>
              <a:pathLst>
                <a:path w="630" h="95" extrusionOk="0">
                  <a:moveTo>
                    <a:pt x="386" y="1"/>
                  </a:moveTo>
                  <a:cubicBezTo>
                    <a:pt x="363" y="1"/>
                    <a:pt x="338" y="1"/>
                    <a:pt x="313" y="2"/>
                  </a:cubicBezTo>
                  <a:cubicBezTo>
                    <a:pt x="140" y="8"/>
                    <a:pt x="0" y="36"/>
                    <a:pt x="0" y="60"/>
                  </a:cubicBezTo>
                  <a:cubicBezTo>
                    <a:pt x="1" y="80"/>
                    <a:pt x="100" y="95"/>
                    <a:pt x="233" y="95"/>
                  </a:cubicBezTo>
                  <a:cubicBezTo>
                    <a:pt x="260" y="95"/>
                    <a:pt x="288" y="94"/>
                    <a:pt x="317" y="93"/>
                  </a:cubicBezTo>
                  <a:cubicBezTo>
                    <a:pt x="490" y="87"/>
                    <a:pt x="629" y="62"/>
                    <a:pt x="628" y="37"/>
                  </a:cubicBezTo>
                  <a:cubicBezTo>
                    <a:pt x="627" y="15"/>
                    <a:pt x="524" y="1"/>
                    <a:pt x="386"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813;p37">
              <a:extLst>
                <a:ext uri="{FF2B5EF4-FFF2-40B4-BE49-F238E27FC236}">
                  <a16:creationId xmlns:a16="http://schemas.microsoft.com/office/drawing/2014/main" id="{5605FFF6-8920-4CDB-8010-7EF8697F4C73}"/>
                </a:ext>
              </a:extLst>
            </p:cNvPr>
            <p:cNvSpPr/>
            <p:nvPr/>
          </p:nvSpPr>
          <p:spPr>
            <a:xfrm>
              <a:off x="1933075" y="5342975"/>
              <a:ext cx="15725" cy="12850"/>
            </a:xfrm>
            <a:custGeom>
              <a:avLst/>
              <a:gdLst/>
              <a:ahLst/>
              <a:cxnLst/>
              <a:rect l="l" t="t" r="r" b="b"/>
              <a:pathLst>
                <a:path w="629" h="514" extrusionOk="0">
                  <a:moveTo>
                    <a:pt x="24" y="0"/>
                  </a:moveTo>
                  <a:cubicBezTo>
                    <a:pt x="21" y="0"/>
                    <a:pt x="18" y="1"/>
                    <a:pt x="17" y="3"/>
                  </a:cubicBezTo>
                  <a:cubicBezTo>
                    <a:pt x="0" y="22"/>
                    <a:pt x="121" y="152"/>
                    <a:pt x="286" y="291"/>
                  </a:cubicBezTo>
                  <a:cubicBezTo>
                    <a:pt x="436" y="420"/>
                    <a:pt x="571" y="513"/>
                    <a:pt x="606" y="513"/>
                  </a:cubicBezTo>
                  <a:cubicBezTo>
                    <a:pt x="609" y="513"/>
                    <a:pt x="611" y="513"/>
                    <a:pt x="613" y="511"/>
                  </a:cubicBezTo>
                  <a:cubicBezTo>
                    <a:pt x="628" y="492"/>
                    <a:pt x="508" y="363"/>
                    <a:pt x="344" y="222"/>
                  </a:cubicBezTo>
                  <a:cubicBezTo>
                    <a:pt x="193" y="94"/>
                    <a:pt x="57" y="0"/>
                    <a:pt x="24"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814;p37">
              <a:extLst>
                <a:ext uri="{FF2B5EF4-FFF2-40B4-BE49-F238E27FC236}">
                  <a16:creationId xmlns:a16="http://schemas.microsoft.com/office/drawing/2014/main" id="{6032735D-771C-4B2D-949F-CDCB23F84D6E}"/>
                </a:ext>
              </a:extLst>
            </p:cNvPr>
            <p:cNvSpPr/>
            <p:nvPr/>
          </p:nvSpPr>
          <p:spPr>
            <a:xfrm>
              <a:off x="1938425" y="5331325"/>
              <a:ext cx="16775" cy="15625"/>
            </a:xfrm>
            <a:custGeom>
              <a:avLst/>
              <a:gdLst/>
              <a:ahLst/>
              <a:cxnLst/>
              <a:rect l="l" t="t" r="r" b="b"/>
              <a:pathLst>
                <a:path w="671" h="625" extrusionOk="0">
                  <a:moveTo>
                    <a:pt x="25" y="1"/>
                  </a:moveTo>
                  <a:cubicBezTo>
                    <a:pt x="24" y="1"/>
                    <a:pt x="23" y="1"/>
                    <a:pt x="22" y="2"/>
                  </a:cubicBezTo>
                  <a:cubicBezTo>
                    <a:pt x="0" y="14"/>
                    <a:pt x="92" y="201"/>
                    <a:pt x="275" y="379"/>
                  </a:cubicBezTo>
                  <a:cubicBezTo>
                    <a:pt x="440" y="539"/>
                    <a:pt x="612" y="624"/>
                    <a:pt x="651" y="624"/>
                  </a:cubicBezTo>
                  <a:cubicBezTo>
                    <a:pt x="655" y="624"/>
                    <a:pt x="658" y="623"/>
                    <a:pt x="659" y="621"/>
                  </a:cubicBezTo>
                  <a:cubicBezTo>
                    <a:pt x="671" y="600"/>
                    <a:pt x="511" y="483"/>
                    <a:pt x="338" y="313"/>
                  </a:cubicBezTo>
                  <a:cubicBezTo>
                    <a:pt x="172" y="151"/>
                    <a:pt x="54" y="1"/>
                    <a:pt x="25"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815;p37">
              <a:extLst>
                <a:ext uri="{FF2B5EF4-FFF2-40B4-BE49-F238E27FC236}">
                  <a16:creationId xmlns:a16="http://schemas.microsoft.com/office/drawing/2014/main" id="{83261FF4-7E55-4453-A8D0-2CCEEB700F64}"/>
                </a:ext>
              </a:extLst>
            </p:cNvPr>
            <p:cNvSpPr/>
            <p:nvPr/>
          </p:nvSpPr>
          <p:spPr>
            <a:xfrm>
              <a:off x="1950600" y="5367300"/>
              <a:ext cx="36100" cy="19000"/>
            </a:xfrm>
            <a:custGeom>
              <a:avLst/>
              <a:gdLst/>
              <a:ahLst/>
              <a:cxnLst/>
              <a:rect l="l" t="t" r="r" b="b"/>
              <a:pathLst>
                <a:path w="1444" h="760" extrusionOk="0">
                  <a:moveTo>
                    <a:pt x="578" y="74"/>
                  </a:moveTo>
                  <a:cubicBezTo>
                    <a:pt x="696" y="74"/>
                    <a:pt x="813" y="98"/>
                    <a:pt x="922" y="144"/>
                  </a:cubicBezTo>
                  <a:cubicBezTo>
                    <a:pt x="1084" y="215"/>
                    <a:pt x="1279" y="359"/>
                    <a:pt x="1337" y="542"/>
                  </a:cubicBezTo>
                  <a:cubicBezTo>
                    <a:pt x="1357" y="623"/>
                    <a:pt x="1298" y="671"/>
                    <a:pt x="1216" y="671"/>
                  </a:cubicBezTo>
                  <a:cubicBezTo>
                    <a:pt x="1205" y="671"/>
                    <a:pt x="1194" y="670"/>
                    <a:pt x="1182" y="668"/>
                  </a:cubicBezTo>
                  <a:cubicBezTo>
                    <a:pt x="1088" y="658"/>
                    <a:pt x="990" y="616"/>
                    <a:pt x="900" y="584"/>
                  </a:cubicBezTo>
                  <a:cubicBezTo>
                    <a:pt x="740" y="523"/>
                    <a:pt x="585" y="450"/>
                    <a:pt x="436" y="365"/>
                  </a:cubicBezTo>
                  <a:cubicBezTo>
                    <a:pt x="311" y="293"/>
                    <a:pt x="213" y="228"/>
                    <a:pt x="144" y="182"/>
                  </a:cubicBezTo>
                  <a:lnTo>
                    <a:pt x="144" y="182"/>
                  </a:lnTo>
                  <a:cubicBezTo>
                    <a:pt x="214" y="147"/>
                    <a:pt x="310" y="108"/>
                    <a:pt x="435" y="86"/>
                  </a:cubicBezTo>
                  <a:cubicBezTo>
                    <a:pt x="482" y="78"/>
                    <a:pt x="530" y="74"/>
                    <a:pt x="578" y="74"/>
                  </a:cubicBezTo>
                  <a:close/>
                  <a:moveTo>
                    <a:pt x="608" y="1"/>
                  </a:moveTo>
                  <a:cubicBezTo>
                    <a:pt x="540" y="1"/>
                    <a:pt x="477" y="9"/>
                    <a:pt x="423" y="23"/>
                  </a:cubicBezTo>
                  <a:cubicBezTo>
                    <a:pt x="310" y="48"/>
                    <a:pt x="204" y="93"/>
                    <a:pt x="111" y="160"/>
                  </a:cubicBezTo>
                  <a:lnTo>
                    <a:pt x="111" y="160"/>
                  </a:lnTo>
                  <a:cubicBezTo>
                    <a:pt x="68" y="131"/>
                    <a:pt x="42" y="114"/>
                    <a:pt x="33" y="114"/>
                  </a:cubicBezTo>
                  <a:cubicBezTo>
                    <a:pt x="32" y="114"/>
                    <a:pt x="32" y="114"/>
                    <a:pt x="31" y="115"/>
                  </a:cubicBezTo>
                  <a:cubicBezTo>
                    <a:pt x="29" y="117"/>
                    <a:pt x="47" y="141"/>
                    <a:pt x="86" y="178"/>
                  </a:cubicBezTo>
                  <a:lnTo>
                    <a:pt x="86" y="178"/>
                  </a:lnTo>
                  <a:cubicBezTo>
                    <a:pt x="26" y="224"/>
                    <a:pt x="0" y="257"/>
                    <a:pt x="4" y="261"/>
                  </a:cubicBezTo>
                  <a:cubicBezTo>
                    <a:pt x="4" y="262"/>
                    <a:pt x="5" y="262"/>
                    <a:pt x="6" y="262"/>
                  </a:cubicBezTo>
                  <a:cubicBezTo>
                    <a:pt x="15" y="262"/>
                    <a:pt x="49" y="235"/>
                    <a:pt x="111" y="200"/>
                  </a:cubicBezTo>
                  <a:lnTo>
                    <a:pt x="111" y="200"/>
                  </a:lnTo>
                  <a:cubicBezTo>
                    <a:pt x="173" y="256"/>
                    <a:pt x="271" y="335"/>
                    <a:pt x="404" y="420"/>
                  </a:cubicBezTo>
                  <a:cubicBezTo>
                    <a:pt x="550" y="514"/>
                    <a:pt x="707" y="596"/>
                    <a:pt x="869" y="661"/>
                  </a:cubicBezTo>
                  <a:cubicBezTo>
                    <a:pt x="962" y="696"/>
                    <a:pt x="1054" y="740"/>
                    <a:pt x="1172" y="757"/>
                  </a:cubicBezTo>
                  <a:cubicBezTo>
                    <a:pt x="1187" y="758"/>
                    <a:pt x="1203" y="760"/>
                    <a:pt x="1220" y="760"/>
                  </a:cubicBezTo>
                  <a:cubicBezTo>
                    <a:pt x="1265" y="760"/>
                    <a:pt x="1314" y="751"/>
                    <a:pt x="1360" y="719"/>
                  </a:cubicBezTo>
                  <a:cubicBezTo>
                    <a:pt x="1421" y="674"/>
                    <a:pt x="1443" y="588"/>
                    <a:pt x="1427" y="524"/>
                  </a:cubicBezTo>
                  <a:cubicBezTo>
                    <a:pt x="1264" y="138"/>
                    <a:pt x="893" y="1"/>
                    <a:pt x="608"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816;p37">
              <a:extLst>
                <a:ext uri="{FF2B5EF4-FFF2-40B4-BE49-F238E27FC236}">
                  <a16:creationId xmlns:a16="http://schemas.microsoft.com/office/drawing/2014/main" id="{F096D36A-42D5-4A41-9BD8-526D102FC876}"/>
                </a:ext>
              </a:extLst>
            </p:cNvPr>
            <p:cNvSpPr/>
            <p:nvPr/>
          </p:nvSpPr>
          <p:spPr>
            <a:xfrm>
              <a:off x="1950275" y="5346475"/>
              <a:ext cx="13000" cy="26175"/>
            </a:xfrm>
            <a:custGeom>
              <a:avLst/>
              <a:gdLst/>
              <a:ahLst/>
              <a:cxnLst/>
              <a:rect l="l" t="t" r="r" b="b"/>
              <a:pathLst>
                <a:path w="520" h="1047" extrusionOk="0">
                  <a:moveTo>
                    <a:pt x="270" y="1"/>
                  </a:moveTo>
                  <a:cubicBezTo>
                    <a:pt x="197" y="1"/>
                    <a:pt x="126" y="47"/>
                    <a:pt x="99" y="100"/>
                  </a:cubicBezTo>
                  <a:cubicBezTo>
                    <a:pt x="51" y="171"/>
                    <a:pt x="35" y="251"/>
                    <a:pt x="24" y="317"/>
                  </a:cubicBezTo>
                  <a:cubicBezTo>
                    <a:pt x="5" y="440"/>
                    <a:pt x="0" y="563"/>
                    <a:pt x="12" y="687"/>
                  </a:cubicBezTo>
                  <a:cubicBezTo>
                    <a:pt x="33" y="894"/>
                    <a:pt x="88" y="1013"/>
                    <a:pt x="99" y="1013"/>
                  </a:cubicBezTo>
                  <a:cubicBezTo>
                    <a:pt x="99" y="1013"/>
                    <a:pt x="99" y="1013"/>
                    <a:pt x="99" y="1013"/>
                  </a:cubicBezTo>
                  <a:cubicBezTo>
                    <a:pt x="113" y="1010"/>
                    <a:pt x="80" y="886"/>
                    <a:pt x="76" y="684"/>
                  </a:cubicBezTo>
                  <a:cubicBezTo>
                    <a:pt x="74" y="566"/>
                    <a:pt x="84" y="447"/>
                    <a:pt x="106" y="333"/>
                  </a:cubicBezTo>
                  <a:cubicBezTo>
                    <a:pt x="119" y="229"/>
                    <a:pt x="181" y="90"/>
                    <a:pt x="265" y="90"/>
                  </a:cubicBezTo>
                  <a:cubicBezTo>
                    <a:pt x="279" y="90"/>
                    <a:pt x="294" y="94"/>
                    <a:pt x="309" y="102"/>
                  </a:cubicBezTo>
                  <a:cubicBezTo>
                    <a:pt x="409" y="172"/>
                    <a:pt x="427" y="341"/>
                    <a:pt x="423" y="463"/>
                  </a:cubicBezTo>
                  <a:cubicBezTo>
                    <a:pt x="414" y="578"/>
                    <a:pt x="382" y="690"/>
                    <a:pt x="326" y="790"/>
                  </a:cubicBezTo>
                  <a:cubicBezTo>
                    <a:pt x="229" y="965"/>
                    <a:pt x="115" y="1032"/>
                    <a:pt x="125" y="1045"/>
                  </a:cubicBezTo>
                  <a:cubicBezTo>
                    <a:pt x="125" y="1046"/>
                    <a:pt x="126" y="1046"/>
                    <a:pt x="127" y="1046"/>
                  </a:cubicBezTo>
                  <a:cubicBezTo>
                    <a:pt x="145" y="1046"/>
                    <a:pt x="268" y="992"/>
                    <a:pt x="381" y="823"/>
                  </a:cubicBezTo>
                  <a:cubicBezTo>
                    <a:pt x="451" y="717"/>
                    <a:pt x="493" y="595"/>
                    <a:pt x="506" y="470"/>
                  </a:cubicBezTo>
                  <a:cubicBezTo>
                    <a:pt x="509" y="333"/>
                    <a:pt x="519" y="150"/>
                    <a:pt x="355" y="25"/>
                  </a:cubicBezTo>
                  <a:cubicBezTo>
                    <a:pt x="328" y="8"/>
                    <a:pt x="299" y="1"/>
                    <a:pt x="270"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817;p37">
              <a:extLst>
                <a:ext uri="{FF2B5EF4-FFF2-40B4-BE49-F238E27FC236}">
                  <a16:creationId xmlns:a16="http://schemas.microsoft.com/office/drawing/2014/main" id="{9012DF8F-0662-4C3F-9390-611BDA444609}"/>
                </a:ext>
              </a:extLst>
            </p:cNvPr>
            <p:cNvSpPr/>
            <p:nvPr/>
          </p:nvSpPr>
          <p:spPr>
            <a:xfrm>
              <a:off x="1805575" y="5233075"/>
              <a:ext cx="30725" cy="83275"/>
            </a:xfrm>
            <a:custGeom>
              <a:avLst/>
              <a:gdLst/>
              <a:ahLst/>
              <a:cxnLst/>
              <a:rect l="l" t="t" r="r" b="b"/>
              <a:pathLst>
                <a:path w="1229" h="3331" extrusionOk="0">
                  <a:moveTo>
                    <a:pt x="12" y="1"/>
                  </a:moveTo>
                  <a:cubicBezTo>
                    <a:pt x="11" y="1"/>
                    <a:pt x="10" y="1"/>
                    <a:pt x="10" y="1"/>
                  </a:cubicBezTo>
                  <a:cubicBezTo>
                    <a:pt x="0" y="16"/>
                    <a:pt x="188" y="123"/>
                    <a:pt x="423" y="371"/>
                  </a:cubicBezTo>
                  <a:cubicBezTo>
                    <a:pt x="655" y="615"/>
                    <a:pt x="926" y="1018"/>
                    <a:pt x="1031" y="1527"/>
                  </a:cubicBezTo>
                  <a:cubicBezTo>
                    <a:pt x="1135" y="2034"/>
                    <a:pt x="1046" y="2513"/>
                    <a:pt x="928" y="2829"/>
                  </a:cubicBezTo>
                  <a:cubicBezTo>
                    <a:pt x="809" y="3148"/>
                    <a:pt x="680" y="3321"/>
                    <a:pt x="695" y="3330"/>
                  </a:cubicBezTo>
                  <a:cubicBezTo>
                    <a:pt x="695" y="3330"/>
                    <a:pt x="695" y="3330"/>
                    <a:pt x="695" y="3330"/>
                  </a:cubicBezTo>
                  <a:cubicBezTo>
                    <a:pt x="701" y="3330"/>
                    <a:pt x="738" y="3290"/>
                    <a:pt x="792" y="3214"/>
                  </a:cubicBezTo>
                  <a:cubicBezTo>
                    <a:pt x="869" y="3101"/>
                    <a:pt x="935" y="2979"/>
                    <a:pt x="987" y="2852"/>
                  </a:cubicBezTo>
                  <a:cubicBezTo>
                    <a:pt x="1125" y="2534"/>
                    <a:pt x="1228" y="2038"/>
                    <a:pt x="1120" y="1508"/>
                  </a:cubicBezTo>
                  <a:cubicBezTo>
                    <a:pt x="1011" y="978"/>
                    <a:pt x="720" y="563"/>
                    <a:pt x="468" y="326"/>
                  </a:cubicBezTo>
                  <a:cubicBezTo>
                    <a:pt x="370" y="229"/>
                    <a:pt x="262" y="143"/>
                    <a:pt x="145" y="70"/>
                  </a:cubicBezTo>
                  <a:cubicBezTo>
                    <a:pt x="69" y="24"/>
                    <a:pt x="22" y="1"/>
                    <a:pt x="12"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8;p37">
              <a:extLst>
                <a:ext uri="{FF2B5EF4-FFF2-40B4-BE49-F238E27FC236}">
                  <a16:creationId xmlns:a16="http://schemas.microsoft.com/office/drawing/2014/main" id="{94D86E47-82E5-40BA-A1E1-408F8780B689}"/>
                </a:ext>
              </a:extLst>
            </p:cNvPr>
            <p:cNvSpPr/>
            <p:nvPr/>
          </p:nvSpPr>
          <p:spPr>
            <a:xfrm>
              <a:off x="1820125" y="5185675"/>
              <a:ext cx="51000" cy="58525"/>
            </a:xfrm>
            <a:custGeom>
              <a:avLst/>
              <a:gdLst/>
              <a:ahLst/>
              <a:cxnLst/>
              <a:rect l="l" t="t" r="r" b="b"/>
              <a:pathLst>
                <a:path w="2040" h="2341" extrusionOk="0">
                  <a:moveTo>
                    <a:pt x="2019" y="0"/>
                  </a:moveTo>
                  <a:cubicBezTo>
                    <a:pt x="1987" y="0"/>
                    <a:pt x="1530" y="504"/>
                    <a:pt x="985" y="1140"/>
                  </a:cubicBezTo>
                  <a:cubicBezTo>
                    <a:pt x="433" y="1786"/>
                    <a:pt x="1" y="2323"/>
                    <a:pt x="20" y="2340"/>
                  </a:cubicBezTo>
                  <a:cubicBezTo>
                    <a:pt x="20" y="2340"/>
                    <a:pt x="20" y="2340"/>
                    <a:pt x="21" y="2340"/>
                  </a:cubicBezTo>
                  <a:cubicBezTo>
                    <a:pt x="52" y="2340"/>
                    <a:pt x="511" y="1836"/>
                    <a:pt x="1055" y="1200"/>
                  </a:cubicBezTo>
                  <a:cubicBezTo>
                    <a:pt x="1607" y="554"/>
                    <a:pt x="2039" y="17"/>
                    <a:pt x="2020" y="1"/>
                  </a:cubicBezTo>
                  <a:cubicBezTo>
                    <a:pt x="2020" y="0"/>
                    <a:pt x="2020" y="0"/>
                    <a:pt x="2019"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19;p37">
              <a:extLst>
                <a:ext uri="{FF2B5EF4-FFF2-40B4-BE49-F238E27FC236}">
                  <a16:creationId xmlns:a16="http://schemas.microsoft.com/office/drawing/2014/main" id="{0827B251-E025-4909-A8CD-A8C64BB89DD6}"/>
                </a:ext>
              </a:extLst>
            </p:cNvPr>
            <p:cNvSpPr/>
            <p:nvPr/>
          </p:nvSpPr>
          <p:spPr>
            <a:xfrm>
              <a:off x="1851825" y="5318400"/>
              <a:ext cx="42450" cy="35475"/>
            </a:xfrm>
            <a:custGeom>
              <a:avLst/>
              <a:gdLst/>
              <a:ahLst/>
              <a:cxnLst/>
              <a:rect l="l" t="t" r="r" b="b"/>
              <a:pathLst>
                <a:path w="1698" h="1419" extrusionOk="0">
                  <a:moveTo>
                    <a:pt x="19" y="0"/>
                  </a:moveTo>
                  <a:cubicBezTo>
                    <a:pt x="18" y="0"/>
                    <a:pt x="17" y="0"/>
                    <a:pt x="17" y="1"/>
                  </a:cubicBezTo>
                  <a:cubicBezTo>
                    <a:pt x="0" y="16"/>
                    <a:pt x="324" y="390"/>
                    <a:pt x="788" y="784"/>
                  </a:cubicBezTo>
                  <a:cubicBezTo>
                    <a:pt x="1234" y="1163"/>
                    <a:pt x="1642" y="1419"/>
                    <a:pt x="1683" y="1419"/>
                  </a:cubicBezTo>
                  <a:cubicBezTo>
                    <a:pt x="1684" y="1419"/>
                    <a:pt x="1685" y="1418"/>
                    <a:pt x="1686" y="1418"/>
                  </a:cubicBezTo>
                  <a:cubicBezTo>
                    <a:pt x="1698" y="1399"/>
                    <a:pt x="1305" y="1106"/>
                    <a:pt x="847" y="715"/>
                  </a:cubicBezTo>
                  <a:cubicBezTo>
                    <a:pt x="399" y="334"/>
                    <a:pt x="55" y="0"/>
                    <a:pt x="19" y="0"/>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820;p37">
              <a:extLst>
                <a:ext uri="{FF2B5EF4-FFF2-40B4-BE49-F238E27FC236}">
                  <a16:creationId xmlns:a16="http://schemas.microsoft.com/office/drawing/2014/main" id="{D652D7D1-165B-4674-ABDE-D0DFD4BB9C39}"/>
                </a:ext>
              </a:extLst>
            </p:cNvPr>
            <p:cNvSpPr/>
            <p:nvPr/>
          </p:nvSpPr>
          <p:spPr>
            <a:xfrm>
              <a:off x="1820450" y="5294825"/>
              <a:ext cx="5050" cy="11350"/>
            </a:xfrm>
            <a:custGeom>
              <a:avLst/>
              <a:gdLst/>
              <a:ahLst/>
              <a:cxnLst/>
              <a:rect l="l" t="t" r="r" b="b"/>
              <a:pathLst>
                <a:path w="202" h="454" extrusionOk="0">
                  <a:moveTo>
                    <a:pt x="147" y="1"/>
                  </a:moveTo>
                  <a:cubicBezTo>
                    <a:pt x="147" y="1"/>
                    <a:pt x="147" y="1"/>
                    <a:pt x="146" y="1"/>
                  </a:cubicBezTo>
                  <a:cubicBezTo>
                    <a:pt x="120" y="3"/>
                    <a:pt x="111" y="106"/>
                    <a:pt x="77" y="225"/>
                  </a:cubicBezTo>
                  <a:cubicBezTo>
                    <a:pt x="44" y="345"/>
                    <a:pt x="1" y="438"/>
                    <a:pt x="22" y="452"/>
                  </a:cubicBezTo>
                  <a:cubicBezTo>
                    <a:pt x="24" y="453"/>
                    <a:pt x="26" y="454"/>
                    <a:pt x="28" y="454"/>
                  </a:cubicBezTo>
                  <a:cubicBezTo>
                    <a:pt x="54" y="454"/>
                    <a:pt x="130" y="375"/>
                    <a:pt x="164" y="249"/>
                  </a:cubicBezTo>
                  <a:cubicBezTo>
                    <a:pt x="202" y="114"/>
                    <a:pt x="171" y="1"/>
                    <a:pt x="147"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821;p37">
              <a:extLst>
                <a:ext uri="{FF2B5EF4-FFF2-40B4-BE49-F238E27FC236}">
                  <a16:creationId xmlns:a16="http://schemas.microsoft.com/office/drawing/2014/main" id="{2460AE52-0D0D-467F-AEC3-3BB91F87E761}"/>
                </a:ext>
              </a:extLst>
            </p:cNvPr>
            <p:cNvSpPr/>
            <p:nvPr/>
          </p:nvSpPr>
          <p:spPr>
            <a:xfrm>
              <a:off x="1823550" y="5272775"/>
              <a:ext cx="2750" cy="9975"/>
            </a:xfrm>
            <a:custGeom>
              <a:avLst/>
              <a:gdLst/>
              <a:ahLst/>
              <a:cxnLst/>
              <a:rect l="l" t="t" r="r" b="b"/>
              <a:pathLst>
                <a:path w="110" h="399" extrusionOk="0">
                  <a:moveTo>
                    <a:pt x="39" y="1"/>
                  </a:moveTo>
                  <a:cubicBezTo>
                    <a:pt x="39" y="1"/>
                    <a:pt x="38" y="1"/>
                    <a:pt x="38" y="1"/>
                  </a:cubicBezTo>
                  <a:cubicBezTo>
                    <a:pt x="13" y="2"/>
                    <a:pt x="1" y="93"/>
                    <a:pt x="9" y="204"/>
                  </a:cubicBezTo>
                  <a:cubicBezTo>
                    <a:pt x="19" y="312"/>
                    <a:pt x="46" y="398"/>
                    <a:pt x="70" y="398"/>
                  </a:cubicBezTo>
                  <a:cubicBezTo>
                    <a:pt x="71" y="398"/>
                    <a:pt x="71" y="398"/>
                    <a:pt x="71" y="398"/>
                  </a:cubicBezTo>
                  <a:cubicBezTo>
                    <a:pt x="96" y="396"/>
                    <a:pt x="110" y="305"/>
                    <a:pt x="100" y="195"/>
                  </a:cubicBezTo>
                  <a:cubicBezTo>
                    <a:pt x="92" y="87"/>
                    <a:pt x="64" y="1"/>
                    <a:pt x="39"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822;p37">
              <a:extLst>
                <a:ext uri="{FF2B5EF4-FFF2-40B4-BE49-F238E27FC236}">
                  <a16:creationId xmlns:a16="http://schemas.microsoft.com/office/drawing/2014/main" id="{3EABF603-CEA8-4432-99B7-77DF99D5CF32}"/>
                </a:ext>
              </a:extLst>
            </p:cNvPr>
            <p:cNvSpPr/>
            <p:nvPr/>
          </p:nvSpPr>
          <p:spPr>
            <a:xfrm>
              <a:off x="1814000" y="5253875"/>
              <a:ext cx="7300" cy="9750"/>
            </a:xfrm>
            <a:custGeom>
              <a:avLst/>
              <a:gdLst/>
              <a:ahLst/>
              <a:cxnLst/>
              <a:rect l="l" t="t" r="r" b="b"/>
              <a:pathLst>
                <a:path w="292" h="390" extrusionOk="0">
                  <a:moveTo>
                    <a:pt x="28" y="1"/>
                  </a:moveTo>
                  <a:cubicBezTo>
                    <a:pt x="21" y="1"/>
                    <a:pt x="16" y="3"/>
                    <a:pt x="14" y="7"/>
                  </a:cubicBezTo>
                  <a:cubicBezTo>
                    <a:pt x="1" y="31"/>
                    <a:pt x="79" y="93"/>
                    <a:pt x="138" y="193"/>
                  </a:cubicBezTo>
                  <a:cubicBezTo>
                    <a:pt x="200" y="292"/>
                    <a:pt x="222" y="389"/>
                    <a:pt x="247" y="389"/>
                  </a:cubicBezTo>
                  <a:cubicBezTo>
                    <a:pt x="247" y="389"/>
                    <a:pt x="247" y="389"/>
                    <a:pt x="248" y="389"/>
                  </a:cubicBezTo>
                  <a:cubicBezTo>
                    <a:pt x="272" y="389"/>
                    <a:pt x="291" y="269"/>
                    <a:pt x="216" y="146"/>
                  </a:cubicBezTo>
                  <a:cubicBezTo>
                    <a:pt x="153" y="45"/>
                    <a:pt x="63" y="1"/>
                    <a:pt x="28"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823;p37">
              <a:extLst>
                <a:ext uri="{FF2B5EF4-FFF2-40B4-BE49-F238E27FC236}">
                  <a16:creationId xmlns:a16="http://schemas.microsoft.com/office/drawing/2014/main" id="{24124018-6364-4D84-A358-3764610FDFA3}"/>
                </a:ext>
              </a:extLst>
            </p:cNvPr>
            <p:cNvSpPr/>
            <p:nvPr/>
          </p:nvSpPr>
          <p:spPr>
            <a:xfrm>
              <a:off x="1805325" y="5242100"/>
              <a:ext cx="4050" cy="5425"/>
            </a:xfrm>
            <a:custGeom>
              <a:avLst/>
              <a:gdLst/>
              <a:ahLst/>
              <a:cxnLst/>
              <a:rect l="l" t="t" r="r" b="b"/>
              <a:pathLst>
                <a:path w="162" h="217" extrusionOk="0">
                  <a:moveTo>
                    <a:pt x="32" y="1"/>
                  </a:moveTo>
                  <a:cubicBezTo>
                    <a:pt x="29" y="1"/>
                    <a:pt x="26" y="2"/>
                    <a:pt x="23" y="3"/>
                  </a:cubicBezTo>
                  <a:cubicBezTo>
                    <a:pt x="1" y="16"/>
                    <a:pt x="9" y="72"/>
                    <a:pt x="41" y="131"/>
                  </a:cubicBezTo>
                  <a:cubicBezTo>
                    <a:pt x="69" y="182"/>
                    <a:pt x="107" y="217"/>
                    <a:pt x="131" y="217"/>
                  </a:cubicBezTo>
                  <a:cubicBezTo>
                    <a:pt x="134" y="217"/>
                    <a:pt x="137" y="216"/>
                    <a:pt x="140" y="214"/>
                  </a:cubicBezTo>
                  <a:cubicBezTo>
                    <a:pt x="162" y="202"/>
                    <a:pt x="153" y="145"/>
                    <a:pt x="121" y="87"/>
                  </a:cubicBezTo>
                  <a:cubicBezTo>
                    <a:pt x="93" y="36"/>
                    <a:pt x="56" y="1"/>
                    <a:pt x="32"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824;p37">
              <a:extLst>
                <a:ext uri="{FF2B5EF4-FFF2-40B4-BE49-F238E27FC236}">
                  <a16:creationId xmlns:a16="http://schemas.microsoft.com/office/drawing/2014/main" id="{3A78DAE9-2A78-42AD-8DA6-8EC0329DB9C7}"/>
                </a:ext>
              </a:extLst>
            </p:cNvPr>
            <p:cNvSpPr/>
            <p:nvPr/>
          </p:nvSpPr>
          <p:spPr>
            <a:xfrm>
              <a:off x="1785100" y="3256650"/>
              <a:ext cx="1037700" cy="2104025"/>
            </a:xfrm>
            <a:custGeom>
              <a:avLst/>
              <a:gdLst/>
              <a:ahLst/>
              <a:cxnLst/>
              <a:rect l="l" t="t" r="r" b="b"/>
              <a:pathLst>
                <a:path w="41508" h="84161" extrusionOk="0">
                  <a:moveTo>
                    <a:pt x="37559" y="1"/>
                  </a:moveTo>
                  <a:lnTo>
                    <a:pt x="21937" y="467"/>
                  </a:lnTo>
                  <a:cubicBezTo>
                    <a:pt x="21937" y="467"/>
                    <a:pt x="19443" y="11018"/>
                    <a:pt x="20147" y="13105"/>
                  </a:cubicBezTo>
                  <a:cubicBezTo>
                    <a:pt x="20853" y="15193"/>
                    <a:pt x="25422" y="16400"/>
                    <a:pt x="25422" y="16400"/>
                  </a:cubicBezTo>
                  <a:lnTo>
                    <a:pt x="25268" y="45293"/>
                  </a:lnTo>
                  <a:lnTo>
                    <a:pt x="0" y="76525"/>
                  </a:lnTo>
                  <a:lnTo>
                    <a:pt x="9331" y="84161"/>
                  </a:lnTo>
                  <a:cubicBezTo>
                    <a:pt x="9331" y="84161"/>
                    <a:pt x="36685" y="52869"/>
                    <a:pt x="39096" y="47203"/>
                  </a:cubicBezTo>
                  <a:cubicBezTo>
                    <a:pt x="41507" y="41537"/>
                    <a:pt x="37559" y="1"/>
                    <a:pt x="37559"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25;p37">
              <a:extLst>
                <a:ext uri="{FF2B5EF4-FFF2-40B4-BE49-F238E27FC236}">
                  <a16:creationId xmlns:a16="http://schemas.microsoft.com/office/drawing/2014/main" id="{F92A0C5B-043F-43F6-9C2F-B8C991854CD3}"/>
                </a:ext>
              </a:extLst>
            </p:cNvPr>
            <p:cNvSpPr/>
            <p:nvPr/>
          </p:nvSpPr>
          <p:spPr>
            <a:xfrm>
              <a:off x="2122375" y="3160775"/>
              <a:ext cx="564675" cy="2195525"/>
            </a:xfrm>
            <a:custGeom>
              <a:avLst/>
              <a:gdLst/>
              <a:ahLst/>
              <a:cxnLst/>
              <a:rect l="l" t="t" r="r" b="b"/>
              <a:pathLst>
                <a:path w="22587" h="87821" extrusionOk="0">
                  <a:moveTo>
                    <a:pt x="21351" y="0"/>
                  </a:moveTo>
                  <a:lnTo>
                    <a:pt x="579" y="2071"/>
                  </a:lnTo>
                  <a:lnTo>
                    <a:pt x="265" y="7846"/>
                  </a:lnTo>
                  <a:cubicBezTo>
                    <a:pt x="1" y="12818"/>
                    <a:pt x="1919" y="15047"/>
                    <a:pt x="3282" y="16348"/>
                  </a:cubicBezTo>
                  <a:lnTo>
                    <a:pt x="9732" y="87821"/>
                  </a:lnTo>
                  <a:lnTo>
                    <a:pt x="22587" y="87755"/>
                  </a:lnTo>
                  <a:lnTo>
                    <a:pt x="21351" y="0"/>
                  </a:ln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26;p37">
              <a:extLst>
                <a:ext uri="{FF2B5EF4-FFF2-40B4-BE49-F238E27FC236}">
                  <a16:creationId xmlns:a16="http://schemas.microsoft.com/office/drawing/2014/main" id="{1DC5D0B2-7D59-4F70-8AC4-E6C82A92CD70}"/>
                </a:ext>
              </a:extLst>
            </p:cNvPr>
            <p:cNvSpPr/>
            <p:nvPr/>
          </p:nvSpPr>
          <p:spPr>
            <a:xfrm>
              <a:off x="2317175" y="3604775"/>
              <a:ext cx="124300" cy="906350"/>
            </a:xfrm>
            <a:custGeom>
              <a:avLst/>
              <a:gdLst/>
              <a:ahLst/>
              <a:cxnLst/>
              <a:rect l="l" t="t" r="r" b="b"/>
              <a:pathLst>
                <a:path w="4972" h="36254" extrusionOk="0">
                  <a:moveTo>
                    <a:pt x="2431" y="0"/>
                  </a:moveTo>
                  <a:cubicBezTo>
                    <a:pt x="2422" y="2"/>
                    <a:pt x="2420" y="134"/>
                    <a:pt x="2426" y="387"/>
                  </a:cubicBezTo>
                  <a:cubicBezTo>
                    <a:pt x="2436" y="667"/>
                    <a:pt x="2449" y="1033"/>
                    <a:pt x="2463" y="1493"/>
                  </a:cubicBezTo>
                  <a:cubicBezTo>
                    <a:pt x="2505" y="2451"/>
                    <a:pt x="2579" y="3839"/>
                    <a:pt x="2692" y="5552"/>
                  </a:cubicBezTo>
                  <a:cubicBezTo>
                    <a:pt x="2916" y="8979"/>
                    <a:pt x="3293" y="13708"/>
                    <a:pt x="3760" y="18928"/>
                  </a:cubicBezTo>
                  <a:cubicBezTo>
                    <a:pt x="4123" y="22895"/>
                    <a:pt x="4463" y="26577"/>
                    <a:pt x="4741" y="29617"/>
                  </a:cubicBezTo>
                  <a:lnTo>
                    <a:pt x="4741" y="29617"/>
                  </a:lnTo>
                  <a:lnTo>
                    <a:pt x="1279" y="34412"/>
                  </a:lnTo>
                  <a:cubicBezTo>
                    <a:pt x="879" y="34977"/>
                    <a:pt x="561" y="35429"/>
                    <a:pt x="324" y="35763"/>
                  </a:cubicBezTo>
                  <a:cubicBezTo>
                    <a:pt x="226" y="35907"/>
                    <a:pt x="146" y="36025"/>
                    <a:pt x="80" y="36123"/>
                  </a:cubicBezTo>
                  <a:cubicBezTo>
                    <a:pt x="26" y="36206"/>
                    <a:pt x="1" y="36250"/>
                    <a:pt x="6" y="36253"/>
                  </a:cubicBezTo>
                  <a:cubicBezTo>
                    <a:pt x="6" y="36254"/>
                    <a:pt x="6" y="36254"/>
                    <a:pt x="6" y="36254"/>
                  </a:cubicBezTo>
                  <a:cubicBezTo>
                    <a:pt x="13" y="36254"/>
                    <a:pt x="48" y="36216"/>
                    <a:pt x="107" y="36144"/>
                  </a:cubicBezTo>
                  <a:lnTo>
                    <a:pt x="378" y="35803"/>
                  </a:lnTo>
                  <a:cubicBezTo>
                    <a:pt x="626" y="35478"/>
                    <a:pt x="962" y="35037"/>
                    <a:pt x="1382" y="34487"/>
                  </a:cubicBezTo>
                  <a:lnTo>
                    <a:pt x="4946" y="29716"/>
                  </a:lnTo>
                  <a:lnTo>
                    <a:pt x="4971" y="29684"/>
                  </a:lnTo>
                  <a:lnTo>
                    <a:pt x="4968" y="29649"/>
                  </a:lnTo>
                  <a:cubicBezTo>
                    <a:pt x="4737" y="26587"/>
                    <a:pt x="4380" y="22900"/>
                    <a:pt x="4031" y="18904"/>
                  </a:cubicBezTo>
                  <a:cubicBezTo>
                    <a:pt x="3564" y="13685"/>
                    <a:pt x="3156" y="8960"/>
                    <a:pt x="2885" y="5539"/>
                  </a:cubicBezTo>
                  <a:cubicBezTo>
                    <a:pt x="2753" y="3850"/>
                    <a:pt x="2646" y="2472"/>
                    <a:pt x="2570" y="1485"/>
                  </a:cubicBezTo>
                  <a:cubicBezTo>
                    <a:pt x="2533" y="1028"/>
                    <a:pt x="2503" y="662"/>
                    <a:pt x="2480" y="384"/>
                  </a:cubicBezTo>
                  <a:cubicBezTo>
                    <a:pt x="2457" y="132"/>
                    <a:pt x="2441" y="0"/>
                    <a:pt x="2431" y="0"/>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827;p37">
              <a:extLst>
                <a:ext uri="{FF2B5EF4-FFF2-40B4-BE49-F238E27FC236}">
                  <a16:creationId xmlns:a16="http://schemas.microsoft.com/office/drawing/2014/main" id="{5D4DFE72-64F6-4A0B-BC0D-0A2ECA179A58}"/>
                </a:ext>
              </a:extLst>
            </p:cNvPr>
            <p:cNvSpPr/>
            <p:nvPr/>
          </p:nvSpPr>
          <p:spPr>
            <a:xfrm>
              <a:off x="2247375" y="3569200"/>
              <a:ext cx="168900" cy="35975"/>
            </a:xfrm>
            <a:custGeom>
              <a:avLst/>
              <a:gdLst/>
              <a:ahLst/>
              <a:cxnLst/>
              <a:rect l="l" t="t" r="r" b="b"/>
              <a:pathLst>
                <a:path w="6756" h="1439" extrusionOk="0">
                  <a:moveTo>
                    <a:pt x="66" y="1"/>
                  </a:moveTo>
                  <a:cubicBezTo>
                    <a:pt x="38" y="1"/>
                    <a:pt x="22" y="4"/>
                    <a:pt x="20" y="11"/>
                  </a:cubicBezTo>
                  <a:cubicBezTo>
                    <a:pt x="1" y="82"/>
                    <a:pt x="1480" y="526"/>
                    <a:pt x="3340" y="917"/>
                  </a:cubicBezTo>
                  <a:cubicBezTo>
                    <a:pt x="4936" y="1253"/>
                    <a:pt x="6290" y="1439"/>
                    <a:pt x="6650" y="1439"/>
                  </a:cubicBezTo>
                  <a:cubicBezTo>
                    <a:pt x="6710" y="1439"/>
                    <a:pt x="6742" y="1434"/>
                    <a:pt x="6744" y="1423"/>
                  </a:cubicBezTo>
                  <a:cubicBezTo>
                    <a:pt x="6756" y="1348"/>
                    <a:pt x="5249" y="1040"/>
                    <a:pt x="3396" y="651"/>
                  </a:cubicBezTo>
                  <a:cubicBezTo>
                    <a:pt x="1721" y="301"/>
                    <a:pt x="332" y="1"/>
                    <a:pt x="66"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828;p37">
              <a:extLst>
                <a:ext uri="{FF2B5EF4-FFF2-40B4-BE49-F238E27FC236}">
                  <a16:creationId xmlns:a16="http://schemas.microsoft.com/office/drawing/2014/main" id="{2A3F0D72-179F-4AAB-9999-EC32C2D89A32}"/>
                </a:ext>
              </a:extLst>
            </p:cNvPr>
            <p:cNvSpPr/>
            <p:nvPr/>
          </p:nvSpPr>
          <p:spPr>
            <a:xfrm>
              <a:off x="2459700" y="4323825"/>
              <a:ext cx="176775" cy="30150"/>
            </a:xfrm>
            <a:custGeom>
              <a:avLst/>
              <a:gdLst/>
              <a:ahLst/>
              <a:cxnLst/>
              <a:rect l="l" t="t" r="r" b="b"/>
              <a:pathLst>
                <a:path w="7071" h="1206" extrusionOk="0">
                  <a:moveTo>
                    <a:pt x="2980" y="1"/>
                  </a:moveTo>
                  <a:cubicBezTo>
                    <a:pt x="2210" y="1"/>
                    <a:pt x="1522" y="111"/>
                    <a:pt x="1014" y="250"/>
                  </a:cubicBezTo>
                  <a:cubicBezTo>
                    <a:pt x="369" y="423"/>
                    <a:pt x="1" y="612"/>
                    <a:pt x="13" y="641"/>
                  </a:cubicBezTo>
                  <a:cubicBezTo>
                    <a:pt x="14" y="647"/>
                    <a:pt x="23" y="650"/>
                    <a:pt x="38" y="650"/>
                  </a:cubicBezTo>
                  <a:cubicBezTo>
                    <a:pt x="220" y="650"/>
                    <a:pt x="1351" y="264"/>
                    <a:pt x="2856" y="264"/>
                  </a:cubicBezTo>
                  <a:cubicBezTo>
                    <a:pt x="3090" y="264"/>
                    <a:pt x="3333" y="273"/>
                    <a:pt x="3583" y="295"/>
                  </a:cubicBezTo>
                  <a:cubicBezTo>
                    <a:pt x="5485" y="433"/>
                    <a:pt x="6884" y="1206"/>
                    <a:pt x="7041" y="1206"/>
                  </a:cubicBezTo>
                  <a:cubicBezTo>
                    <a:pt x="7049" y="1206"/>
                    <a:pt x="7053" y="1204"/>
                    <a:pt x="7055" y="1200"/>
                  </a:cubicBezTo>
                  <a:cubicBezTo>
                    <a:pt x="7070" y="1174"/>
                    <a:pt x="6736" y="928"/>
                    <a:pt x="6127" y="655"/>
                  </a:cubicBezTo>
                  <a:cubicBezTo>
                    <a:pt x="5520" y="381"/>
                    <a:pt x="4625" y="108"/>
                    <a:pt x="3604" y="25"/>
                  </a:cubicBezTo>
                  <a:cubicBezTo>
                    <a:pt x="3392" y="9"/>
                    <a:pt x="3183" y="1"/>
                    <a:pt x="2980"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829;p37">
              <a:extLst>
                <a:ext uri="{FF2B5EF4-FFF2-40B4-BE49-F238E27FC236}">
                  <a16:creationId xmlns:a16="http://schemas.microsoft.com/office/drawing/2014/main" id="{BA364028-4671-43F0-8B12-56F79A2B5C44}"/>
                </a:ext>
              </a:extLst>
            </p:cNvPr>
            <p:cNvSpPr/>
            <p:nvPr/>
          </p:nvSpPr>
          <p:spPr>
            <a:xfrm>
              <a:off x="2338725" y="4455475"/>
              <a:ext cx="412175" cy="537875"/>
            </a:xfrm>
            <a:custGeom>
              <a:avLst/>
              <a:gdLst/>
              <a:ahLst/>
              <a:cxnLst/>
              <a:rect l="l" t="t" r="r" b="b"/>
              <a:pathLst>
                <a:path w="16487" h="21515" extrusionOk="0">
                  <a:moveTo>
                    <a:pt x="16426" y="0"/>
                  </a:moveTo>
                  <a:cubicBezTo>
                    <a:pt x="16333" y="0"/>
                    <a:pt x="12635" y="4761"/>
                    <a:pt x="8136" y="10675"/>
                  </a:cubicBezTo>
                  <a:cubicBezTo>
                    <a:pt x="3615" y="16617"/>
                    <a:pt x="1" y="21469"/>
                    <a:pt x="60" y="21514"/>
                  </a:cubicBezTo>
                  <a:cubicBezTo>
                    <a:pt x="61" y="21515"/>
                    <a:pt x="61" y="21515"/>
                    <a:pt x="61" y="21515"/>
                  </a:cubicBezTo>
                  <a:cubicBezTo>
                    <a:pt x="155" y="21515"/>
                    <a:pt x="3855" y="16751"/>
                    <a:pt x="8351" y="10839"/>
                  </a:cubicBezTo>
                  <a:cubicBezTo>
                    <a:pt x="12870" y="4899"/>
                    <a:pt x="16487" y="46"/>
                    <a:pt x="16427" y="0"/>
                  </a:cubicBezTo>
                  <a:cubicBezTo>
                    <a:pt x="16427" y="0"/>
                    <a:pt x="16427" y="0"/>
                    <a:pt x="16426" y="0"/>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830;p37">
              <a:extLst>
                <a:ext uri="{FF2B5EF4-FFF2-40B4-BE49-F238E27FC236}">
                  <a16:creationId xmlns:a16="http://schemas.microsoft.com/office/drawing/2014/main" id="{0D8721CD-E2E8-4DF4-A49B-4B773EE1FAD3}"/>
                </a:ext>
              </a:extLst>
            </p:cNvPr>
            <p:cNvSpPr/>
            <p:nvPr/>
          </p:nvSpPr>
          <p:spPr>
            <a:xfrm>
              <a:off x="2543475" y="3306650"/>
              <a:ext cx="163000" cy="63225"/>
            </a:xfrm>
            <a:custGeom>
              <a:avLst/>
              <a:gdLst/>
              <a:ahLst/>
              <a:cxnLst/>
              <a:rect l="l" t="t" r="r" b="b"/>
              <a:pathLst>
                <a:path w="6520" h="2529" extrusionOk="0">
                  <a:moveTo>
                    <a:pt x="28" y="1"/>
                  </a:moveTo>
                  <a:cubicBezTo>
                    <a:pt x="27" y="1"/>
                    <a:pt x="26" y="1"/>
                    <a:pt x="25" y="1"/>
                  </a:cubicBezTo>
                  <a:cubicBezTo>
                    <a:pt x="0" y="5"/>
                    <a:pt x="79" y="480"/>
                    <a:pt x="534" y="1086"/>
                  </a:cubicBezTo>
                  <a:cubicBezTo>
                    <a:pt x="971" y="1683"/>
                    <a:pt x="1860" y="2382"/>
                    <a:pt x="3032" y="2511"/>
                  </a:cubicBezTo>
                  <a:cubicBezTo>
                    <a:pt x="3150" y="2523"/>
                    <a:pt x="3267" y="2529"/>
                    <a:pt x="3383" y="2529"/>
                  </a:cubicBezTo>
                  <a:cubicBezTo>
                    <a:pt x="4406" y="2529"/>
                    <a:pt x="5277" y="2082"/>
                    <a:pt x="5772" y="1639"/>
                  </a:cubicBezTo>
                  <a:cubicBezTo>
                    <a:pt x="6343" y="1141"/>
                    <a:pt x="6520" y="692"/>
                    <a:pt x="6496" y="684"/>
                  </a:cubicBezTo>
                  <a:cubicBezTo>
                    <a:pt x="6494" y="683"/>
                    <a:pt x="6493" y="682"/>
                    <a:pt x="6491" y="682"/>
                  </a:cubicBezTo>
                  <a:cubicBezTo>
                    <a:pt x="6439" y="682"/>
                    <a:pt x="6203" y="1071"/>
                    <a:pt x="5652" y="1490"/>
                  </a:cubicBezTo>
                  <a:cubicBezTo>
                    <a:pt x="5156" y="1874"/>
                    <a:pt x="4340" y="2259"/>
                    <a:pt x="3403" y="2259"/>
                  </a:cubicBezTo>
                  <a:cubicBezTo>
                    <a:pt x="3291" y="2259"/>
                    <a:pt x="3176" y="2253"/>
                    <a:pt x="3061" y="2242"/>
                  </a:cubicBezTo>
                  <a:cubicBezTo>
                    <a:pt x="1983" y="2123"/>
                    <a:pt x="1135" y="1503"/>
                    <a:pt x="683" y="966"/>
                  </a:cubicBezTo>
                  <a:cubicBezTo>
                    <a:pt x="224" y="434"/>
                    <a:pt x="77" y="1"/>
                    <a:pt x="28" y="1"/>
                  </a:cubicBezTo>
                  <a:close/>
                </a:path>
              </a:pathLst>
            </a:custGeom>
            <a:solidFill>
              <a:srgbClr val="455A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831;p37">
              <a:extLst>
                <a:ext uri="{FF2B5EF4-FFF2-40B4-BE49-F238E27FC236}">
                  <a16:creationId xmlns:a16="http://schemas.microsoft.com/office/drawing/2014/main" id="{2361ADE2-47A9-4B84-BECA-43B3777FCAD5}"/>
                </a:ext>
              </a:extLst>
            </p:cNvPr>
            <p:cNvSpPr/>
            <p:nvPr/>
          </p:nvSpPr>
          <p:spPr>
            <a:xfrm>
              <a:off x="2176900" y="1804100"/>
              <a:ext cx="89900" cy="390875"/>
            </a:xfrm>
            <a:custGeom>
              <a:avLst/>
              <a:gdLst/>
              <a:ahLst/>
              <a:cxnLst/>
              <a:rect l="l" t="t" r="r" b="b"/>
              <a:pathLst>
                <a:path w="3596" h="15635" extrusionOk="0">
                  <a:moveTo>
                    <a:pt x="2987" y="0"/>
                  </a:moveTo>
                  <a:cubicBezTo>
                    <a:pt x="1056" y="2144"/>
                    <a:pt x="1" y="5057"/>
                    <a:pt x="113" y="7940"/>
                  </a:cubicBezTo>
                  <a:cubicBezTo>
                    <a:pt x="225" y="10824"/>
                    <a:pt x="1503" y="13647"/>
                    <a:pt x="3596" y="15634"/>
                  </a:cubicBezTo>
                  <a:lnTo>
                    <a:pt x="2987" y="0"/>
                  </a:ln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832;p37">
              <a:extLst>
                <a:ext uri="{FF2B5EF4-FFF2-40B4-BE49-F238E27FC236}">
                  <a16:creationId xmlns:a16="http://schemas.microsoft.com/office/drawing/2014/main" id="{F6D200B2-C270-4D8A-AEA2-14BBC6359541}"/>
                </a:ext>
              </a:extLst>
            </p:cNvPr>
            <p:cNvSpPr/>
            <p:nvPr/>
          </p:nvSpPr>
          <p:spPr>
            <a:xfrm>
              <a:off x="2002025" y="2399600"/>
              <a:ext cx="206125" cy="409350"/>
            </a:xfrm>
            <a:custGeom>
              <a:avLst/>
              <a:gdLst/>
              <a:ahLst/>
              <a:cxnLst/>
              <a:rect l="l" t="t" r="r" b="b"/>
              <a:pathLst>
                <a:path w="8245" h="16374" extrusionOk="0">
                  <a:moveTo>
                    <a:pt x="3372" y="0"/>
                  </a:moveTo>
                  <a:cubicBezTo>
                    <a:pt x="3372" y="0"/>
                    <a:pt x="579" y="3154"/>
                    <a:pt x="1" y="15220"/>
                  </a:cubicBezTo>
                  <a:cubicBezTo>
                    <a:pt x="1" y="15220"/>
                    <a:pt x="6077" y="16373"/>
                    <a:pt x="7704" y="16373"/>
                  </a:cubicBezTo>
                  <a:cubicBezTo>
                    <a:pt x="7938" y="16373"/>
                    <a:pt x="8080" y="16349"/>
                    <a:pt x="8099" y="16295"/>
                  </a:cubicBezTo>
                  <a:cubicBezTo>
                    <a:pt x="8244" y="15860"/>
                    <a:pt x="3372" y="0"/>
                    <a:pt x="3372" y="0"/>
                  </a:cubicBezTo>
                  <a:close/>
                </a:path>
              </a:pathLst>
            </a:custGeom>
            <a:solidFill>
              <a:srgbClr val="FCBE1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833;p37">
              <a:extLst>
                <a:ext uri="{FF2B5EF4-FFF2-40B4-BE49-F238E27FC236}">
                  <a16:creationId xmlns:a16="http://schemas.microsoft.com/office/drawing/2014/main" id="{A38CE3FB-6B85-4F4A-966A-83D83D276CD9}"/>
                </a:ext>
              </a:extLst>
            </p:cNvPr>
            <p:cNvSpPr/>
            <p:nvPr/>
          </p:nvSpPr>
          <p:spPr>
            <a:xfrm>
              <a:off x="2052550" y="2251325"/>
              <a:ext cx="909800" cy="1026800"/>
            </a:xfrm>
            <a:custGeom>
              <a:avLst/>
              <a:gdLst/>
              <a:ahLst/>
              <a:cxnLst/>
              <a:rect l="l" t="t" r="r" b="b"/>
              <a:pathLst>
                <a:path w="36392" h="41072" extrusionOk="0">
                  <a:moveTo>
                    <a:pt x="33465" y="0"/>
                  </a:moveTo>
                  <a:cubicBezTo>
                    <a:pt x="28040" y="917"/>
                    <a:pt x="19840" y="1937"/>
                    <a:pt x="19840" y="1937"/>
                  </a:cubicBezTo>
                  <a:lnTo>
                    <a:pt x="18619" y="2040"/>
                  </a:lnTo>
                  <a:cubicBezTo>
                    <a:pt x="18619" y="2040"/>
                    <a:pt x="10154" y="2482"/>
                    <a:pt x="9974" y="2503"/>
                  </a:cubicBezTo>
                  <a:cubicBezTo>
                    <a:pt x="6432" y="2932"/>
                    <a:pt x="2313" y="3203"/>
                    <a:pt x="806" y="6992"/>
                  </a:cubicBezTo>
                  <a:cubicBezTo>
                    <a:pt x="1" y="9019"/>
                    <a:pt x="766" y="12062"/>
                    <a:pt x="2080" y="15198"/>
                  </a:cubicBezTo>
                  <a:lnTo>
                    <a:pt x="5211" y="24829"/>
                  </a:lnTo>
                  <a:cubicBezTo>
                    <a:pt x="6461" y="30124"/>
                    <a:pt x="4466" y="29872"/>
                    <a:pt x="3372" y="35200"/>
                  </a:cubicBezTo>
                  <a:cubicBezTo>
                    <a:pt x="3206" y="36007"/>
                    <a:pt x="2622" y="40332"/>
                    <a:pt x="2639" y="41072"/>
                  </a:cubicBezTo>
                  <a:lnTo>
                    <a:pt x="27054" y="41072"/>
                  </a:lnTo>
                  <a:lnTo>
                    <a:pt x="26660" y="37257"/>
                  </a:lnTo>
                  <a:cubicBezTo>
                    <a:pt x="26660" y="37257"/>
                    <a:pt x="23870" y="22747"/>
                    <a:pt x="23890" y="22556"/>
                  </a:cubicBezTo>
                  <a:lnTo>
                    <a:pt x="24330" y="21631"/>
                  </a:lnTo>
                  <a:cubicBezTo>
                    <a:pt x="25482" y="19210"/>
                    <a:pt x="25522" y="16407"/>
                    <a:pt x="24437" y="13954"/>
                  </a:cubicBezTo>
                  <a:lnTo>
                    <a:pt x="36392" y="9866"/>
                  </a:lnTo>
                  <a:lnTo>
                    <a:pt x="33465" y="0"/>
                  </a:lnTo>
                  <a:close/>
                </a:path>
              </a:pathLst>
            </a:custGeom>
            <a:solidFill>
              <a:srgbClr val="FCBE1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834;p37">
              <a:extLst>
                <a:ext uri="{FF2B5EF4-FFF2-40B4-BE49-F238E27FC236}">
                  <a16:creationId xmlns:a16="http://schemas.microsoft.com/office/drawing/2014/main" id="{E5D3A349-32C7-41C3-AF4A-51AC92794750}"/>
                </a:ext>
              </a:extLst>
            </p:cNvPr>
            <p:cNvSpPr/>
            <p:nvPr/>
          </p:nvSpPr>
          <p:spPr>
            <a:xfrm>
              <a:off x="2616175" y="2501850"/>
              <a:ext cx="343525" cy="122050"/>
            </a:xfrm>
            <a:custGeom>
              <a:avLst/>
              <a:gdLst/>
              <a:ahLst/>
              <a:cxnLst/>
              <a:rect l="l" t="t" r="r" b="b"/>
              <a:pathLst>
                <a:path w="13741" h="4882" extrusionOk="0">
                  <a:moveTo>
                    <a:pt x="13720" y="1"/>
                  </a:moveTo>
                  <a:cubicBezTo>
                    <a:pt x="13668" y="1"/>
                    <a:pt x="13477" y="45"/>
                    <a:pt x="13173" y="126"/>
                  </a:cubicBezTo>
                  <a:cubicBezTo>
                    <a:pt x="12816" y="222"/>
                    <a:pt x="12302" y="370"/>
                    <a:pt x="11670" y="556"/>
                  </a:cubicBezTo>
                  <a:cubicBezTo>
                    <a:pt x="10405" y="932"/>
                    <a:pt x="8662" y="1461"/>
                    <a:pt x="6743" y="2075"/>
                  </a:cubicBezTo>
                  <a:cubicBezTo>
                    <a:pt x="4822" y="2690"/>
                    <a:pt x="3108" y="3331"/>
                    <a:pt x="1904" y="3883"/>
                  </a:cubicBezTo>
                  <a:cubicBezTo>
                    <a:pt x="1300" y="4152"/>
                    <a:pt x="823" y="4399"/>
                    <a:pt x="497" y="4575"/>
                  </a:cubicBezTo>
                  <a:cubicBezTo>
                    <a:pt x="175" y="4755"/>
                    <a:pt x="1" y="4863"/>
                    <a:pt x="9" y="4879"/>
                  </a:cubicBezTo>
                  <a:cubicBezTo>
                    <a:pt x="10" y="4881"/>
                    <a:pt x="13" y="4882"/>
                    <a:pt x="16" y="4882"/>
                  </a:cubicBezTo>
                  <a:cubicBezTo>
                    <a:pt x="54" y="4882"/>
                    <a:pt x="239" y="4806"/>
                    <a:pt x="544" y="4669"/>
                  </a:cubicBezTo>
                  <a:cubicBezTo>
                    <a:pt x="883" y="4525"/>
                    <a:pt x="1369" y="4305"/>
                    <a:pt x="1979" y="4058"/>
                  </a:cubicBezTo>
                  <a:cubicBezTo>
                    <a:pt x="3196" y="3556"/>
                    <a:pt x="4909" y="2947"/>
                    <a:pt x="6826" y="2333"/>
                  </a:cubicBezTo>
                  <a:cubicBezTo>
                    <a:pt x="8742" y="1721"/>
                    <a:pt x="10477" y="1161"/>
                    <a:pt x="11727" y="740"/>
                  </a:cubicBezTo>
                  <a:cubicBezTo>
                    <a:pt x="12354" y="529"/>
                    <a:pt x="12857" y="354"/>
                    <a:pt x="13205" y="228"/>
                  </a:cubicBezTo>
                  <a:cubicBezTo>
                    <a:pt x="13552" y="100"/>
                    <a:pt x="13741" y="22"/>
                    <a:pt x="13735" y="5"/>
                  </a:cubicBezTo>
                  <a:cubicBezTo>
                    <a:pt x="13734" y="2"/>
                    <a:pt x="13729" y="1"/>
                    <a:pt x="13720" y="1"/>
                  </a:cubicBezTo>
                  <a:close/>
                </a:path>
              </a:pathLst>
            </a:custGeom>
            <a:solidFill>
              <a:srgbClr val="2632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835;p37">
              <a:extLst>
                <a:ext uri="{FF2B5EF4-FFF2-40B4-BE49-F238E27FC236}">
                  <a16:creationId xmlns:a16="http://schemas.microsoft.com/office/drawing/2014/main" id="{5A70926A-5B95-4020-8973-2709C18D35BC}"/>
                </a:ext>
              </a:extLst>
            </p:cNvPr>
            <p:cNvSpPr/>
            <p:nvPr/>
          </p:nvSpPr>
          <p:spPr>
            <a:xfrm>
              <a:off x="2117975" y="2367250"/>
              <a:ext cx="806125" cy="6800"/>
            </a:xfrm>
            <a:custGeom>
              <a:avLst/>
              <a:gdLst/>
              <a:ahLst/>
              <a:cxnLst/>
              <a:rect l="l" t="t" r="r" b="b"/>
              <a:pathLst>
                <a:path w="32245" h="272" extrusionOk="0">
                  <a:moveTo>
                    <a:pt x="16122" y="0"/>
                  </a:moveTo>
                  <a:cubicBezTo>
                    <a:pt x="7217" y="0"/>
                    <a:pt x="0" y="61"/>
                    <a:pt x="0" y="137"/>
                  </a:cubicBezTo>
                  <a:cubicBezTo>
                    <a:pt x="0" y="211"/>
                    <a:pt x="7217" y="271"/>
                    <a:pt x="16122" y="271"/>
                  </a:cubicBezTo>
                  <a:cubicBezTo>
                    <a:pt x="25026" y="271"/>
                    <a:pt x="32245" y="211"/>
                    <a:pt x="32245" y="137"/>
                  </a:cubicBezTo>
                  <a:cubicBezTo>
                    <a:pt x="32245" y="61"/>
                    <a:pt x="25026" y="0"/>
                    <a:pt x="16122" y="0"/>
                  </a:cubicBez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836;p37">
              <a:extLst>
                <a:ext uri="{FF2B5EF4-FFF2-40B4-BE49-F238E27FC236}">
                  <a16:creationId xmlns:a16="http://schemas.microsoft.com/office/drawing/2014/main" id="{0B8B02D2-61B6-4B80-B088-A8190394971D}"/>
                </a:ext>
              </a:extLst>
            </p:cNvPr>
            <p:cNvSpPr/>
            <p:nvPr/>
          </p:nvSpPr>
          <p:spPr>
            <a:xfrm>
              <a:off x="2045625" y="2487125"/>
              <a:ext cx="897075" cy="6825"/>
            </a:xfrm>
            <a:custGeom>
              <a:avLst/>
              <a:gdLst/>
              <a:ahLst/>
              <a:cxnLst/>
              <a:rect l="l" t="t" r="r" b="b"/>
              <a:pathLst>
                <a:path w="35883" h="273" extrusionOk="0">
                  <a:moveTo>
                    <a:pt x="17942" y="0"/>
                  </a:moveTo>
                  <a:cubicBezTo>
                    <a:pt x="8032" y="0"/>
                    <a:pt x="1" y="61"/>
                    <a:pt x="1" y="136"/>
                  </a:cubicBezTo>
                  <a:cubicBezTo>
                    <a:pt x="1" y="212"/>
                    <a:pt x="8032" y="272"/>
                    <a:pt x="17942" y="272"/>
                  </a:cubicBezTo>
                  <a:cubicBezTo>
                    <a:pt x="27849" y="272"/>
                    <a:pt x="35882" y="210"/>
                    <a:pt x="35882" y="136"/>
                  </a:cubicBezTo>
                  <a:cubicBezTo>
                    <a:pt x="35882" y="61"/>
                    <a:pt x="27849" y="0"/>
                    <a:pt x="17942" y="0"/>
                  </a:cubicBez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0" name="Google Shape;837;p37">
              <a:extLst>
                <a:ext uri="{FF2B5EF4-FFF2-40B4-BE49-F238E27FC236}">
                  <a16:creationId xmlns:a16="http://schemas.microsoft.com/office/drawing/2014/main" id="{83ECDD05-263E-4A61-B648-B82AC7A19650}"/>
                </a:ext>
              </a:extLst>
            </p:cNvPr>
            <p:cNvSpPr/>
            <p:nvPr/>
          </p:nvSpPr>
          <p:spPr>
            <a:xfrm>
              <a:off x="2020800" y="2623550"/>
              <a:ext cx="74800" cy="6800"/>
            </a:xfrm>
            <a:custGeom>
              <a:avLst/>
              <a:gdLst/>
              <a:ahLst/>
              <a:cxnLst/>
              <a:rect l="l" t="t" r="r" b="b"/>
              <a:pathLst>
                <a:path w="2992" h="272" extrusionOk="0">
                  <a:moveTo>
                    <a:pt x="1496" y="1"/>
                  </a:moveTo>
                  <a:cubicBezTo>
                    <a:pt x="670" y="1"/>
                    <a:pt x="1" y="61"/>
                    <a:pt x="1" y="137"/>
                  </a:cubicBezTo>
                  <a:cubicBezTo>
                    <a:pt x="1" y="211"/>
                    <a:pt x="670" y="271"/>
                    <a:pt x="1496" y="271"/>
                  </a:cubicBezTo>
                  <a:cubicBezTo>
                    <a:pt x="2322" y="271"/>
                    <a:pt x="2992" y="211"/>
                    <a:pt x="2992" y="137"/>
                  </a:cubicBezTo>
                  <a:cubicBezTo>
                    <a:pt x="2992" y="61"/>
                    <a:pt x="2322" y="1"/>
                    <a:pt x="1496" y="1"/>
                  </a:cubicBez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838;p37">
              <a:extLst>
                <a:ext uri="{FF2B5EF4-FFF2-40B4-BE49-F238E27FC236}">
                  <a16:creationId xmlns:a16="http://schemas.microsoft.com/office/drawing/2014/main" id="{03E816DF-C512-4DCF-BE33-32BCFCC44398}"/>
                </a:ext>
              </a:extLst>
            </p:cNvPr>
            <p:cNvSpPr/>
            <p:nvPr/>
          </p:nvSpPr>
          <p:spPr>
            <a:xfrm>
              <a:off x="2095575" y="2627675"/>
              <a:ext cx="586700" cy="6825"/>
            </a:xfrm>
            <a:custGeom>
              <a:avLst/>
              <a:gdLst/>
              <a:ahLst/>
              <a:cxnLst/>
              <a:rect l="l" t="t" r="r" b="b"/>
              <a:pathLst>
                <a:path w="23468" h="273" extrusionOk="0">
                  <a:moveTo>
                    <a:pt x="11734" y="0"/>
                  </a:moveTo>
                  <a:cubicBezTo>
                    <a:pt x="5253" y="0"/>
                    <a:pt x="1" y="61"/>
                    <a:pt x="1" y="136"/>
                  </a:cubicBezTo>
                  <a:cubicBezTo>
                    <a:pt x="1" y="212"/>
                    <a:pt x="5253" y="272"/>
                    <a:pt x="11734" y="272"/>
                  </a:cubicBezTo>
                  <a:cubicBezTo>
                    <a:pt x="18213" y="272"/>
                    <a:pt x="23468" y="212"/>
                    <a:pt x="23468" y="136"/>
                  </a:cubicBezTo>
                  <a:cubicBezTo>
                    <a:pt x="23468" y="61"/>
                    <a:pt x="18213" y="0"/>
                    <a:pt x="11734" y="0"/>
                  </a:cubicBez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 name="Google Shape;839;p37">
              <a:extLst>
                <a:ext uri="{FF2B5EF4-FFF2-40B4-BE49-F238E27FC236}">
                  <a16:creationId xmlns:a16="http://schemas.microsoft.com/office/drawing/2014/main" id="{A76926BF-2226-407F-83C8-8282938FB5F5}"/>
                </a:ext>
              </a:extLst>
            </p:cNvPr>
            <p:cNvSpPr/>
            <p:nvPr/>
          </p:nvSpPr>
          <p:spPr>
            <a:xfrm>
              <a:off x="2142775" y="2768250"/>
              <a:ext cx="526550" cy="6800"/>
            </a:xfrm>
            <a:custGeom>
              <a:avLst/>
              <a:gdLst/>
              <a:ahLst/>
              <a:cxnLst/>
              <a:rect l="l" t="t" r="r" b="b"/>
              <a:pathLst>
                <a:path w="21062" h="272" extrusionOk="0">
                  <a:moveTo>
                    <a:pt x="10531" y="0"/>
                  </a:moveTo>
                  <a:cubicBezTo>
                    <a:pt x="4715" y="0"/>
                    <a:pt x="0" y="60"/>
                    <a:pt x="0" y="135"/>
                  </a:cubicBezTo>
                  <a:cubicBezTo>
                    <a:pt x="0" y="211"/>
                    <a:pt x="4716" y="271"/>
                    <a:pt x="10531" y="271"/>
                  </a:cubicBezTo>
                  <a:cubicBezTo>
                    <a:pt x="16347" y="271"/>
                    <a:pt x="21062" y="211"/>
                    <a:pt x="21062" y="135"/>
                  </a:cubicBezTo>
                  <a:cubicBezTo>
                    <a:pt x="21062" y="60"/>
                    <a:pt x="16348" y="0"/>
                    <a:pt x="10531" y="0"/>
                  </a:cubicBez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840;p37">
              <a:extLst>
                <a:ext uri="{FF2B5EF4-FFF2-40B4-BE49-F238E27FC236}">
                  <a16:creationId xmlns:a16="http://schemas.microsoft.com/office/drawing/2014/main" id="{5BD75564-7090-43AC-8366-E789697CB709}"/>
                </a:ext>
              </a:extLst>
            </p:cNvPr>
            <p:cNvSpPr/>
            <p:nvPr/>
          </p:nvSpPr>
          <p:spPr>
            <a:xfrm>
              <a:off x="2188250" y="2898450"/>
              <a:ext cx="477250" cy="6825"/>
            </a:xfrm>
            <a:custGeom>
              <a:avLst/>
              <a:gdLst/>
              <a:ahLst/>
              <a:cxnLst/>
              <a:rect l="l" t="t" r="r" b="b"/>
              <a:pathLst>
                <a:path w="19090" h="273" extrusionOk="0">
                  <a:moveTo>
                    <a:pt x="9546" y="0"/>
                  </a:moveTo>
                  <a:cubicBezTo>
                    <a:pt x="4273" y="0"/>
                    <a:pt x="0" y="61"/>
                    <a:pt x="0" y="136"/>
                  </a:cubicBezTo>
                  <a:cubicBezTo>
                    <a:pt x="0" y="212"/>
                    <a:pt x="4275" y="272"/>
                    <a:pt x="9546" y="272"/>
                  </a:cubicBezTo>
                  <a:cubicBezTo>
                    <a:pt x="14817" y="272"/>
                    <a:pt x="19090" y="210"/>
                    <a:pt x="19090" y="136"/>
                  </a:cubicBezTo>
                  <a:cubicBezTo>
                    <a:pt x="19090" y="61"/>
                    <a:pt x="14818" y="0"/>
                    <a:pt x="9546" y="0"/>
                  </a:cubicBez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4" name="Google Shape;841;p37">
              <a:extLst>
                <a:ext uri="{FF2B5EF4-FFF2-40B4-BE49-F238E27FC236}">
                  <a16:creationId xmlns:a16="http://schemas.microsoft.com/office/drawing/2014/main" id="{60B40673-EE2D-44D5-B151-AECCF634D58F}"/>
                </a:ext>
              </a:extLst>
            </p:cNvPr>
            <p:cNvSpPr/>
            <p:nvPr/>
          </p:nvSpPr>
          <p:spPr>
            <a:xfrm>
              <a:off x="2175825" y="3003875"/>
              <a:ext cx="510575" cy="6800"/>
            </a:xfrm>
            <a:custGeom>
              <a:avLst/>
              <a:gdLst/>
              <a:ahLst/>
              <a:cxnLst/>
              <a:rect l="l" t="t" r="r" b="b"/>
              <a:pathLst>
                <a:path w="20423" h="272" extrusionOk="0">
                  <a:moveTo>
                    <a:pt x="10212" y="0"/>
                  </a:moveTo>
                  <a:cubicBezTo>
                    <a:pt x="4572" y="0"/>
                    <a:pt x="1" y="61"/>
                    <a:pt x="1" y="135"/>
                  </a:cubicBezTo>
                  <a:cubicBezTo>
                    <a:pt x="1" y="210"/>
                    <a:pt x="4573" y="271"/>
                    <a:pt x="10212" y="271"/>
                  </a:cubicBezTo>
                  <a:cubicBezTo>
                    <a:pt x="15851" y="271"/>
                    <a:pt x="20422" y="210"/>
                    <a:pt x="20422" y="135"/>
                  </a:cubicBezTo>
                  <a:cubicBezTo>
                    <a:pt x="20422" y="61"/>
                    <a:pt x="15852" y="0"/>
                    <a:pt x="10212" y="0"/>
                  </a:cubicBez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842;p37">
              <a:extLst>
                <a:ext uri="{FF2B5EF4-FFF2-40B4-BE49-F238E27FC236}">
                  <a16:creationId xmlns:a16="http://schemas.microsoft.com/office/drawing/2014/main" id="{F67BBBD8-6102-4ABB-94F8-58B7015F52BB}"/>
                </a:ext>
              </a:extLst>
            </p:cNvPr>
            <p:cNvSpPr/>
            <p:nvPr/>
          </p:nvSpPr>
          <p:spPr>
            <a:xfrm>
              <a:off x="2138650" y="3138250"/>
              <a:ext cx="580800" cy="6800"/>
            </a:xfrm>
            <a:custGeom>
              <a:avLst/>
              <a:gdLst/>
              <a:ahLst/>
              <a:cxnLst/>
              <a:rect l="l" t="t" r="r" b="b"/>
              <a:pathLst>
                <a:path w="23232" h="272" extrusionOk="0">
                  <a:moveTo>
                    <a:pt x="11617" y="0"/>
                  </a:moveTo>
                  <a:cubicBezTo>
                    <a:pt x="5200" y="0"/>
                    <a:pt x="0" y="60"/>
                    <a:pt x="0" y="135"/>
                  </a:cubicBezTo>
                  <a:cubicBezTo>
                    <a:pt x="0" y="210"/>
                    <a:pt x="5202" y="271"/>
                    <a:pt x="11617" y="271"/>
                  </a:cubicBezTo>
                  <a:cubicBezTo>
                    <a:pt x="18031" y="271"/>
                    <a:pt x="23232" y="210"/>
                    <a:pt x="23232" y="135"/>
                  </a:cubicBezTo>
                  <a:cubicBezTo>
                    <a:pt x="23232" y="61"/>
                    <a:pt x="18034" y="0"/>
                    <a:pt x="11617" y="0"/>
                  </a:cubicBezTo>
                  <a:close/>
                </a:path>
              </a:pathLst>
            </a:custGeom>
            <a:solidFill>
              <a:srgbClr val="FAFAF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843;p37">
              <a:extLst>
                <a:ext uri="{FF2B5EF4-FFF2-40B4-BE49-F238E27FC236}">
                  <a16:creationId xmlns:a16="http://schemas.microsoft.com/office/drawing/2014/main" id="{C6376880-DD9E-4750-AC7A-754B3F5EF180}"/>
                </a:ext>
              </a:extLst>
            </p:cNvPr>
            <p:cNvSpPr/>
            <p:nvPr/>
          </p:nvSpPr>
          <p:spPr>
            <a:xfrm>
              <a:off x="2070875" y="2545575"/>
              <a:ext cx="108750" cy="315250"/>
            </a:xfrm>
            <a:custGeom>
              <a:avLst/>
              <a:gdLst/>
              <a:ahLst/>
              <a:cxnLst/>
              <a:rect l="l" t="t" r="r" b="b"/>
              <a:pathLst>
                <a:path w="4350" h="12610" extrusionOk="0">
                  <a:moveTo>
                    <a:pt x="19" y="0"/>
                  </a:moveTo>
                  <a:cubicBezTo>
                    <a:pt x="19" y="0"/>
                    <a:pt x="19" y="1"/>
                    <a:pt x="19" y="1"/>
                  </a:cubicBezTo>
                  <a:cubicBezTo>
                    <a:pt x="1" y="4"/>
                    <a:pt x="34" y="189"/>
                    <a:pt x="103" y="520"/>
                  </a:cubicBezTo>
                  <a:cubicBezTo>
                    <a:pt x="174" y="850"/>
                    <a:pt x="297" y="1324"/>
                    <a:pt x="460" y="1906"/>
                  </a:cubicBezTo>
                  <a:cubicBezTo>
                    <a:pt x="787" y="3069"/>
                    <a:pt x="1306" y="4657"/>
                    <a:pt x="1939" y="6388"/>
                  </a:cubicBezTo>
                  <a:cubicBezTo>
                    <a:pt x="2568" y="8118"/>
                    <a:pt x="3172" y="9671"/>
                    <a:pt x="3602" y="10797"/>
                  </a:cubicBezTo>
                  <a:lnTo>
                    <a:pt x="4115" y="12129"/>
                  </a:lnTo>
                  <a:cubicBezTo>
                    <a:pt x="4236" y="12439"/>
                    <a:pt x="4311" y="12609"/>
                    <a:pt x="4330" y="12609"/>
                  </a:cubicBezTo>
                  <a:cubicBezTo>
                    <a:pt x="4330" y="12609"/>
                    <a:pt x="4331" y="12609"/>
                    <a:pt x="4331" y="12609"/>
                  </a:cubicBezTo>
                  <a:cubicBezTo>
                    <a:pt x="4349" y="12604"/>
                    <a:pt x="4308" y="12420"/>
                    <a:pt x="4215" y="12096"/>
                  </a:cubicBezTo>
                  <a:cubicBezTo>
                    <a:pt x="4122" y="11771"/>
                    <a:pt x="3977" y="11304"/>
                    <a:pt x="3782" y="10733"/>
                  </a:cubicBezTo>
                  <a:cubicBezTo>
                    <a:pt x="3399" y="9587"/>
                    <a:pt x="2821" y="8023"/>
                    <a:pt x="2193" y="6295"/>
                  </a:cubicBezTo>
                  <a:cubicBezTo>
                    <a:pt x="1562" y="4567"/>
                    <a:pt x="1018" y="2995"/>
                    <a:pt x="643" y="1851"/>
                  </a:cubicBezTo>
                  <a:cubicBezTo>
                    <a:pt x="272" y="714"/>
                    <a:pt x="62" y="0"/>
                    <a:pt x="19" y="0"/>
                  </a:cubicBezTo>
                  <a:close/>
                </a:path>
              </a:pathLst>
            </a:custGeom>
            <a:solidFill>
              <a:srgbClr val="FCBE1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aphicFrame>
        <p:nvGraphicFramePr>
          <p:cNvPr id="107" name="Tableau 2">
            <a:extLst>
              <a:ext uri="{FF2B5EF4-FFF2-40B4-BE49-F238E27FC236}">
                <a16:creationId xmlns:a16="http://schemas.microsoft.com/office/drawing/2014/main" id="{744420EE-9859-4878-A0A6-F6DEEB5EF05A}"/>
              </a:ext>
            </a:extLst>
          </p:cNvPr>
          <p:cNvGraphicFramePr>
            <a:graphicFrameLocks noGrp="1"/>
          </p:cNvGraphicFramePr>
          <p:nvPr/>
        </p:nvGraphicFramePr>
        <p:xfrm>
          <a:off x="3518182" y="2572029"/>
          <a:ext cx="8002391" cy="1787879"/>
        </p:xfrm>
        <a:graphic>
          <a:graphicData uri="http://schemas.openxmlformats.org/drawingml/2006/table">
            <a:tbl>
              <a:tblPr firstRow="1" bandRow="1">
                <a:tableStyleId>{5C22544A-7EE6-4342-B048-85BDC9FD1C3A}</a:tableStyleId>
              </a:tblPr>
              <a:tblGrid>
                <a:gridCol w="2196159">
                  <a:extLst>
                    <a:ext uri="{9D8B030D-6E8A-4147-A177-3AD203B41FA5}">
                      <a16:colId xmlns:a16="http://schemas.microsoft.com/office/drawing/2014/main" val="3660746560"/>
                    </a:ext>
                  </a:extLst>
                </a:gridCol>
                <a:gridCol w="5806232">
                  <a:extLst>
                    <a:ext uri="{9D8B030D-6E8A-4147-A177-3AD203B41FA5}">
                      <a16:colId xmlns:a16="http://schemas.microsoft.com/office/drawing/2014/main" val="3216496393"/>
                    </a:ext>
                  </a:extLst>
                </a:gridCol>
              </a:tblGrid>
              <a:tr h="436599">
                <a:tc rowSpan="2">
                  <a:txBody>
                    <a:bodyPr/>
                    <a:lstStyle/>
                    <a:p>
                      <a:pPr algn="ctr"/>
                      <a:r>
                        <a:rPr lang="fr-FR" sz="1400" b="1" i="0">
                          <a:solidFill>
                            <a:schemeClr val="bg1"/>
                          </a:solidFill>
                          <a:latin typeface="+mn-lt"/>
                        </a:rPr>
                        <a:t>Installations </a:t>
                      </a:r>
                    </a:p>
                  </a:txBody>
                  <a:tcPr anchor="ctr">
                    <a:solidFill>
                      <a:srgbClr val="FCBE15"/>
                    </a:solidFill>
                  </a:tcPr>
                </a:tc>
                <a:tc>
                  <a:txBody>
                    <a:bodyPr/>
                    <a:lstStyle/>
                    <a:p>
                      <a:r>
                        <a:rPr lang="fr-FR" sz="1400" b="0">
                          <a:latin typeface="+mn-lt"/>
                        </a:rPr>
                        <a:t>En standard : par transporteur </a:t>
                      </a:r>
                    </a:p>
                  </a:txBody>
                  <a:tcPr anchor="ctr">
                    <a:solidFill>
                      <a:schemeClr val="accent4">
                        <a:lumMod val="75000"/>
                      </a:schemeClr>
                    </a:solidFill>
                  </a:tcPr>
                </a:tc>
                <a:extLst>
                  <a:ext uri="{0D108BD9-81ED-4DB2-BD59-A6C34878D82A}">
                    <a16:rowId xmlns:a16="http://schemas.microsoft.com/office/drawing/2014/main" val="719675283"/>
                  </a:ext>
                </a:extLst>
              </a:tr>
              <a:tr h="282312">
                <a:tc vMerge="1">
                  <a:txBody>
                    <a:bodyPr/>
                    <a:lstStyle/>
                    <a:p>
                      <a:endParaRPr lang="fr-FR"/>
                    </a:p>
                  </a:txBody>
                  <a:tcPr/>
                </a:tc>
                <a:tc>
                  <a:txBody>
                    <a:bodyPr/>
                    <a:lstStyle/>
                    <a:p>
                      <a:r>
                        <a:rPr lang="fr-FR" sz="1400" b="0">
                          <a:latin typeface="+mn-lt"/>
                        </a:rPr>
                        <a:t>En option : par technicien sur site (99€ HT sur le même point de vente)</a:t>
                      </a:r>
                    </a:p>
                  </a:txBody>
                  <a:tcPr anchor="ctr">
                    <a:solidFill>
                      <a:schemeClr val="accent4">
                        <a:lumMod val="40000"/>
                        <a:lumOff val="60000"/>
                      </a:schemeClr>
                    </a:solidFill>
                  </a:tcPr>
                </a:tc>
                <a:extLst>
                  <a:ext uri="{0D108BD9-81ED-4DB2-BD59-A6C34878D82A}">
                    <a16:rowId xmlns:a16="http://schemas.microsoft.com/office/drawing/2014/main" val="3449036189"/>
                  </a:ext>
                </a:extLst>
              </a:tr>
              <a:tr h="282312">
                <a:tc>
                  <a:txBody>
                    <a:bodyPr/>
                    <a:lstStyle/>
                    <a:p>
                      <a:pPr algn="ctr"/>
                      <a:endParaRPr lang="fr-FR" sz="1400" b="0" i="0">
                        <a:solidFill>
                          <a:schemeClr val="bg1"/>
                        </a:solidFill>
                        <a:latin typeface="+mn-lt"/>
                      </a:endParaRPr>
                    </a:p>
                  </a:txBody>
                  <a:tcPr anchor="ctr">
                    <a:solidFill>
                      <a:schemeClr val="bg1"/>
                    </a:solidFill>
                  </a:tcPr>
                </a:tc>
                <a:tc>
                  <a:txBody>
                    <a:bodyPr/>
                    <a:lstStyle/>
                    <a:p>
                      <a:endParaRPr lang="fr-FR" sz="1400" b="0">
                        <a:latin typeface="+mn-lt"/>
                      </a:endParaRPr>
                    </a:p>
                  </a:txBody>
                  <a:tcPr anchor="ctr">
                    <a:solidFill>
                      <a:schemeClr val="bg1"/>
                    </a:solidFill>
                  </a:tcPr>
                </a:tc>
                <a:extLst>
                  <a:ext uri="{0D108BD9-81ED-4DB2-BD59-A6C34878D82A}">
                    <a16:rowId xmlns:a16="http://schemas.microsoft.com/office/drawing/2014/main" val="2744907129"/>
                  </a:ext>
                </a:extLst>
              </a:tr>
              <a:tr h="370840">
                <a:tc rowSpan="2">
                  <a:txBody>
                    <a:bodyPr/>
                    <a:lstStyle/>
                    <a:p>
                      <a:pPr algn="ctr"/>
                      <a:r>
                        <a:rPr lang="fr-FR" sz="1400" b="1" i="0">
                          <a:solidFill>
                            <a:schemeClr val="bg1"/>
                          </a:solidFill>
                          <a:latin typeface="+mj-lt"/>
                        </a:rPr>
                        <a:t>Maintenance</a:t>
                      </a:r>
                    </a:p>
                  </a:txBody>
                  <a:tcPr anchor="ctr">
                    <a:solidFill>
                      <a:schemeClr val="accent2"/>
                    </a:solidFill>
                  </a:tcPr>
                </a:tc>
                <a:tc>
                  <a:txBody>
                    <a:bodyPr/>
                    <a:lstStyle/>
                    <a:p>
                      <a:r>
                        <a:rPr lang="fr-FR" sz="1400" b="0">
                          <a:latin typeface="+mn-lt"/>
                        </a:rPr>
                        <a:t>En standard : par échange standard</a:t>
                      </a:r>
                    </a:p>
                  </a:txBody>
                  <a:tcPr anchor="ctr">
                    <a:solidFill>
                      <a:schemeClr val="accent2">
                        <a:lumMod val="40000"/>
                        <a:lumOff val="60000"/>
                      </a:schemeClr>
                    </a:solidFill>
                  </a:tcPr>
                </a:tc>
                <a:extLst>
                  <a:ext uri="{0D108BD9-81ED-4DB2-BD59-A6C34878D82A}">
                    <a16:rowId xmlns:a16="http://schemas.microsoft.com/office/drawing/2014/main" val="3182266018"/>
                  </a:ext>
                </a:extLst>
              </a:tr>
              <a:tr h="370840">
                <a:tc vMerge="1">
                  <a:txBody>
                    <a:bodyPr/>
                    <a:lstStyle/>
                    <a:p>
                      <a:pPr algn="ctr"/>
                      <a:endParaRPr lang="fr-FR"/>
                    </a:p>
                  </a:txBody>
                  <a:tcPr/>
                </a:tc>
                <a:tc>
                  <a:txBody>
                    <a:bodyPr/>
                    <a:lstStyle/>
                    <a:p>
                      <a:r>
                        <a:rPr lang="fr-FR" sz="1400" b="0">
                          <a:latin typeface="+mn-lt"/>
                        </a:rPr>
                        <a:t>En option : par technicien sur site (3,5€ HT /mois par TPE)</a:t>
                      </a:r>
                    </a:p>
                  </a:txBody>
                  <a:tcPr anchor="ctr">
                    <a:solidFill>
                      <a:schemeClr val="accent2">
                        <a:lumMod val="60000"/>
                        <a:lumOff val="40000"/>
                      </a:schemeClr>
                    </a:solidFill>
                  </a:tcPr>
                </a:tc>
                <a:extLst>
                  <a:ext uri="{0D108BD9-81ED-4DB2-BD59-A6C34878D82A}">
                    <a16:rowId xmlns:a16="http://schemas.microsoft.com/office/drawing/2014/main" val="2177222570"/>
                  </a:ext>
                </a:extLst>
              </a:tr>
            </a:tbl>
          </a:graphicData>
        </a:graphic>
      </p:graphicFrame>
      <p:sp>
        <p:nvSpPr>
          <p:cNvPr id="108" name="Rectangle 107">
            <a:extLst>
              <a:ext uri="{FF2B5EF4-FFF2-40B4-BE49-F238E27FC236}">
                <a16:creationId xmlns:a16="http://schemas.microsoft.com/office/drawing/2014/main" id="{42882A1B-3F41-401B-90A5-485C1BB471CB}"/>
              </a:ext>
            </a:extLst>
          </p:cNvPr>
          <p:cNvSpPr/>
          <p:nvPr/>
        </p:nvSpPr>
        <p:spPr>
          <a:xfrm>
            <a:off x="3510605" y="4681463"/>
            <a:ext cx="8002391" cy="828872"/>
          </a:xfrm>
          <a:prstGeom prst="rect">
            <a:avLst/>
          </a:prstGeom>
          <a:solidFill>
            <a:schemeClr val="bg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9" name="Image 108">
            <a:extLst>
              <a:ext uri="{FF2B5EF4-FFF2-40B4-BE49-F238E27FC236}">
                <a16:creationId xmlns:a16="http://schemas.microsoft.com/office/drawing/2014/main" id="{07AFAAD2-1225-4A24-8433-7121C3E2E877}"/>
              </a:ext>
            </a:extLst>
          </p:cNvPr>
          <p:cNvPicPr/>
          <p:nvPr/>
        </p:nvPicPr>
        <p:blipFill rotWithShape="1">
          <a:blip r:embed="rId2" cstate="print">
            <a:extLst>
              <a:ext uri="{28A0092B-C50C-407E-A947-70E740481C1C}">
                <a14:useLocalDpi xmlns:a14="http://schemas.microsoft.com/office/drawing/2010/main" val="0"/>
              </a:ext>
            </a:extLst>
          </a:blip>
          <a:srcRect b="68580"/>
          <a:stretch/>
        </p:blipFill>
        <p:spPr bwMode="auto">
          <a:xfrm>
            <a:off x="8205622" y="5244451"/>
            <a:ext cx="1941225" cy="194021"/>
          </a:xfrm>
          <a:prstGeom prst="rect">
            <a:avLst/>
          </a:prstGeom>
          <a:noFill/>
          <a:ln>
            <a:noFill/>
          </a:ln>
          <a:extLst>
            <a:ext uri="{53640926-AAD7-44D8-BBD7-CCE9431645EC}">
              <a14:shadowObscured xmlns:a14="http://schemas.microsoft.com/office/drawing/2010/main"/>
            </a:ext>
          </a:extLst>
        </p:spPr>
      </p:pic>
      <p:pic>
        <p:nvPicPr>
          <p:cNvPr id="110" name="Image 109">
            <a:extLst>
              <a:ext uri="{FF2B5EF4-FFF2-40B4-BE49-F238E27FC236}">
                <a16:creationId xmlns:a16="http://schemas.microsoft.com/office/drawing/2014/main" id="{ED15B01F-C699-47FA-9B2E-364F0B5CCEB7}"/>
              </a:ext>
            </a:extLst>
          </p:cNvPr>
          <p:cNvPicPr>
            <a:picLocks noChangeAspect="1"/>
          </p:cNvPicPr>
          <p:nvPr/>
        </p:nvPicPr>
        <p:blipFill rotWithShape="1">
          <a:blip r:embed="rId3"/>
          <a:srcRect t="21297"/>
          <a:stretch/>
        </p:blipFill>
        <p:spPr>
          <a:xfrm>
            <a:off x="6502891" y="4814269"/>
            <a:ext cx="3370107" cy="483437"/>
          </a:xfrm>
          <a:prstGeom prst="rect">
            <a:avLst/>
          </a:prstGeom>
        </p:spPr>
      </p:pic>
      <p:sp>
        <p:nvSpPr>
          <p:cNvPr id="111" name="Rectangle 110">
            <a:extLst>
              <a:ext uri="{FF2B5EF4-FFF2-40B4-BE49-F238E27FC236}">
                <a16:creationId xmlns:a16="http://schemas.microsoft.com/office/drawing/2014/main" id="{06AFF38C-36CE-47F9-9326-3998352A36D0}"/>
              </a:ext>
            </a:extLst>
          </p:cNvPr>
          <p:cNvSpPr/>
          <p:nvPr/>
        </p:nvSpPr>
        <p:spPr>
          <a:xfrm>
            <a:off x="3510606" y="4673503"/>
            <a:ext cx="2124058" cy="8368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latin typeface="+mj-lt"/>
              </a:rPr>
              <a:t>Assistance</a:t>
            </a:r>
            <a:endParaRPr lang="fr-FR" sz="1100" b="1">
              <a:latin typeface="+mj-lt"/>
            </a:endParaRPr>
          </a:p>
        </p:txBody>
      </p:sp>
    </p:spTree>
    <p:extLst>
      <p:ext uri="{BB962C8B-B14F-4D97-AF65-F5344CB8AC3E}">
        <p14:creationId xmlns:p14="http://schemas.microsoft.com/office/powerpoint/2010/main" val="750993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03</a:t>
            </a:r>
            <a:endParaRPr lang="fr-FR" dirty="0"/>
          </a:p>
        </p:txBody>
      </p:sp>
      <p:sp>
        <p:nvSpPr>
          <p:cNvPr id="3" name="Espace réservé du texte 2"/>
          <p:cNvSpPr>
            <a:spLocks noGrp="1"/>
          </p:cNvSpPr>
          <p:nvPr>
            <p:ph type="body" sz="quarter" idx="14"/>
          </p:nvPr>
        </p:nvSpPr>
        <p:spPr>
          <a:xfrm>
            <a:off x="4908312" y="2008204"/>
            <a:ext cx="6930189" cy="3613491"/>
          </a:xfrm>
        </p:spPr>
        <p:txBody>
          <a:bodyPr>
            <a:normAutofit/>
          </a:bodyPr>
          <a:lstStyle/>
          <a:p>
            <a:r>
              <a:rPr lang="fr-FR" dirty="0"/>
              <a:t>Introduction</a:t>
            </a:r>
          </a:p>
          <a:p>
            <a:endParaRPr lang="fr-FR" dirty="0"/>
          </a:p>
          <a:p>
            <a:r>
              <a:rPr lang="fr-FR" dirty="0">
                <a:latin typeface="Arial" panose="020B0604020202020204" pitchFamily="34" charset="0"/>
                <a:cs typeface="Arial" panose="020B0604020202020204" pitchFamily="34" charset="0"/>
              </a:rPr>
              <a:t>Le TPE Premium GPRS Mini</a:t>
            </a:r>
          </a:p>
          <a:p>
            <a:endParaRPr lang="fr-FR" dirty="0">
              <a:latin typeface="Arial" panose="020B0604020202020204" pitchFamily="34" charset="0"/>
              <a:cs typeface="Arial" panose="020B0604020202020204" pitchFamily="34" charset="0"/>
            </a:endParaRPr>
          </a:p>
          <a:p>
            <a:r>
              <a:rPr lang="fr-FR" b="1" dirty="0">
                <a:latin typeface="Arial" panose="020B0604020202020204" pitchFamily="34" charset="0"/>
                <a:cs typeface="Arial" panose="020B0604020202020204" pitchFamily="34" charset="0"/>
              </a:rPr>
              <a:t>Les supports</a:t>
            </a:r>
          </a:p>
          <a:p>
            <a:endParaRPr lang="fr-FR" b="1" dirty="0">
              <a:latin typeface="Arial" panose="020B0604020202020204" pitchFamily="34" charset="0"/>
              <a:cs typeface="Arial" panose="020B0604020202020204" pitchFamily="34" charset="0"/>
            </a:endParaRPr>
          </a:p>
          <a:p>
            <a:r>
              <a:rPr lang="fr-FR" dirty="0"/>
              <a:t>Le </a:t>
            </a:r>
            <a:r>
              <a:rPr lang="fr-FR" dirty="0" err="1"/>
              <a:t>process</a:t>
            </a:r>
            <a:endParaRPr lang="fr-FR" dirty="0"/>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093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t>Fiches produits</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3</a:t>
            </a:r>
            <a:r>
              <a:rPr lang="fr-FR" dirty="0" smtClean="0">
                <a:solidFill>
                  <a:srgbClr val="FF0000"/>
                </a:solidFill>
              </a:rPr>
              <a:t>. </a:t>
            </a:r>
            <a:r>
              <a:rPr lang="fr-FR" dirty="0" smtClean="0"/>
              <a:t>Les supports</a:t>
            </a:r>
            <a:endParaRPr lang="fr-FR" dirty="0"/>
          </a:p>
        </p:txBody>
      </p:sp>
      <p:sp>
        <p:nvSpPr>
          <p:cNvPr id="4" name="Rectangle 3">
            <a:extLst>
              <a:ext uri="{FF2B5EF4-FFF2-40B4-BE49-F238E27FC236}">
                <a16:creationId xmlns:a16="http://schemas.microsoft.com/office/drawing/2014/main" id="{64F9A34C-D4F4-4E55-9CFB-B7CD86BEB2D2}"/>
              </a:ext>
            </a:extLst>
          </p:cNvPr>
          <p:cNvSpPr/>
          <p:nvPr/>
        </p:nvSpPr>
        <p:spPr>
          <a:xfrm>
            <a:off x="8112230" y="1659578"/>
            <a:ext cx="3582680" cy="4785202"/>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1B00C61-1495-41F6-8899-DDB4F078CCE2}"/>
              </a:ext>
            </a:extLst>
          </p:cNvPr>
          <p:cNvSpPr/>
          <p:nvPr/>
        </p:nvSpPr>
        <p:spPr>
          <a:xfrm>
            <a:off x="540994" y="1659578"/>
            <a:ext cx="7289881" cy="4785202"/>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6">
            <a:extLst>
              <a:ext uri="{FF2B5EF4-FFF2-40B4-BE49-F238E27FC236}">
                <a16:creationId xmlns:a16="http://schemas.microsoft.com/office/drawing/2014/main" id="{B4440746-3DD2-4275-9E37-1B990F6E73F9}"/>
              </a:ext>
            </a:extLst>
          </p:cNvPr>
          <p:cNvSpPr txBox="1">
            <a:spLocks/>
          </p:cNvSpPr>
          <p:nvPr/>
        </p:nvSpPr>
        <p:spPr>
          <a:xfrm>
            <a:off x="470076" y="1471297"/>
            <a:ext cx="2367392" cy="331037"/>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a:solidFill>
                  <a:schemeClr val="bg2">
                    <a:lumMod val="10000"/>
                  </a:schemeClr>
                </a:solidFill>
                <a:latin typeface="+mj-lt"/>
              </a:rPr>
              <a:t>Fiche produit Conseillers</a:t>
            </a:r>
          </a:p>
        </p:txBody>
      </p:sp>
      <p:pic>
        <p:nvPicPr>
          <p:cNvPr id="8" name="Image 7">
            <a:extLst>
              <a:ext uri="{FF2B5EF4-FFF2-40B4-BE49-F238E27FC236}">
                <a16:creationId xmlns:a16="http://schemas.microsoft.com/office/drawing/2014/main" id="{07B3195C-46E5-4A5A-8198-B7C01173CEC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43899" t="23332" r="27188" b="6643"/>
          <a:stretch/>
        </p:blipFill>
        <p:spPr>
          <a:xfrm>
            <a:off x="4254499" y="1934106"/>
            <a:ext cx="3181885" cy="4334787"/>
          </a:xfrm>
          <a:prstGeom prst="rect">
            <a:avLst/>
          </a:prstGeom>
        </p:spPr>
      </p:pic>
      <p:sp>
        <p:nvSpPr>
          <p:cNvPr id="9" name="Text Placeholder 6">
            <a:extLst>
              <a:ext uri="{FF2B5EF4-FFF2-40B4-BE49-F238E27FC236}">
                <a16:creationId xmlns:a16="http://schemas.microsoft.com/office/drawing/2014/main" id="{ED0B89DB-638A-48AF-A588-3AEABFFD435E}"/>
              </a:ext>
            </a:extLst>
          </p:cNvPr>
          <p:cNvSpPr txBox="1">
            <a:spLocks/>
          </p:cNvSpPr>
          <p:nvPr/>
        </p:nvSpPr>
        <p:spPr>
          <a:xfrm>
            <a:off x="8042282" y="1470905"/>
            <a:ext cx="1997264" cy="331037"/>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a:solidFill>
                  <a:schemeClr val="bg2">
                    <a:lumMod val="10000"/>
                  </a:schemeClr>
                </a:solidFill>
                <a:latin typeface="+mj-lt"/>
              </a:rPr>
              <a:t>Fiche produit Clients</a:t>
            </a:r>
          </a:p>
        </p:txBody>
      </p:sp>
      <p:sp>
        <p:nvSpPr>
          <p:cNvPr id="10" name="ZoneTexte 9">
            <a:extLst>
              <a:ext uri="{FF2B5EF4-FFF2-40B4-BE49-F238E27FC236}">
                <a16:creationId xmlns:a16="http://schemas.microsoft.com/office/drawing/2014/main" id="{7F7859A7-40BF-4FF1-AFC6-00B17DA1043D}"/>
              </a:ext>
            </a:extLst>
          </p:cNvPr>
          <p:cNvSpPr txBox="1"/>
          <p:nvPr/>
        </p:nvSpPr>
        <p:spPr>
          <a:xfrm>
            <a:off x="3456646" y="6493224"/>
            <a:ext cx="3257623" cy="276999"/>
          </a:xfrm>
          <a:prstGeom prst="rect">
            <a:avLst/>
          </a:prstGeom>
          <a:solidFill>
            <a:schemeClr val="accent6">
              <a:lumMod val="20000"/>
              <a:lumOff val="80000"/>
            </a:schemeClr>
          </a:solidFill>
        </p:spPr>
        <p:txBody>
          <a:bodyPr wrap="none" rtlCol="0">
            <a:spAutoFit/>
          </a:bodyPr>
          <a:lstStyle/>
          <a:p>
            <a:r>
              <a:rPr lang="fr-FR" sz="1200" dirty="0"/>
              <a:t>Disponible sous OSC et </a:t>
            </a:r>
            <a:r>
              <a:rPr lang="fr-FR" sz="1200" dirty="0" err="1" smtClean="0"/>
              <a:t>EasyTPE</a:t>
            </a:r>
            <a:r>
              <a:rPr lang="fr-FR" sz="1200" dirty="0" smtClean="0"/>
              <a:t> fin octobre</a:t>
            </a:r>
            <a:endParaRPr lang="fr-FR" sz="1200" dirty="0"/>
          </a:p>
        </p:txBody>
      </p:sp>
      <p:pic>
        <p:nvPicPr>
          <p:cNvPr id="13" name="Image 12">
            <a:extLst>
              <a:ext uri="{FF2B5EF4-FFF2-40B4-BE49-F238E27FC236}">
                <a16:creationId xmlns:a16="http://schemas.microsoft.com/office/drawing/2014/main" id="{8A63E883-A5CE-4A78-96A6-8BD95B51DAA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2571" t="24128" r="64308" b="7482"/>
          <a:stretch/>
        </p:blipFill>
        <p:spPr>
          <a:xfrm>
            <a:off x="1069778" y="1990615"/>
            <a:ext cx="2833835" cy="4154319"/>
          </a:xfrm>
          <a:prstGeom prst="rect">
            <a:avLst/>
          </a:prstGeom>
        </p:spPr>
      </p:pic>
      <p:pic>
        <p:nvPicPr>
          <p:cNvPr id="14" name="Image 13">
            <a:extLst>
              <a:ext uri="{FF2B5EF4-FFF2-40B4-BE49-F238E27FC236}">
                <a16:creationId xmlns:a16="http://schemas.microsoft.com/office/drawing/2014/main" id="{5620DB9B-00CC-4300-A8DB-BA5C460E578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22571" t="24050" r="64299" b="8197"/>
          <a:stretch/>
        </p:blipFill>
        <p:spPr>
          <a:xfrm>
            <a:off x="8446568" y="1964211"/>
            <a:ext cx="2931583" cy="4254332"/>
          </a:xfrm>
          <a:prstGeom prst="rect">
            <a:avLst/>
          </a:prstGeom>
        </p:spPr>
      </p:pic>
    </p:spTree>
    <p:extLst>
      <p:ext uri="{BB962C8B-B14F-4D97-AF65-F5344CB8AC3E}">
        <p14:creationId xmlns:p14="http://schemas.microsoft.com/office/powerpoint/2010/main" val="41161393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a:solidFill>
                  <a:schemeClr val="tx1"/>
                </a:solidFill>
              </a:rPr>
              <a:t>Le mode d’emploi utilisateur</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3. </a:t>
            </a:r>
            <a:r>
              <a:rPr lang="fr-FR" dirty="0"/>
              <a:t>Les supports</a:t>
            </a:r>
            <a:endParaRPr lang="fr-FR" dirty="0"/>
          </a:p>
        </p:txBody>
      </p:sp>
      <p:sp>
        <p:nvSpPr>
          <p:cNvPr id="15" name="Rectangle 14">
            <a:extLst>
              <a:ext uri="{FF2B5EF4-FFF2-40B4-BE49-F238E27FC236}">
                <a16:creationId xmlns:a16="http://schemas.microsoft.com/office/drawing/2014/main" id="{8AE6F49F-00FD-4311-955E-D4242DE0EA60}"/>
              </a:ext>
            </a:extLst>
          </p:cNvPr>
          <p:cNvSpPr/>
          <p:nvPr/>
        </p:nvSpPr>
        <p:spPr>
          <a:xfrm>
            <a:off x="852822" y="2146552"/>
            <a:ext cx="7289881" cy="2554663"/>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6">
            <a:extLst>
              <a:ext uri="{FF2B5EF4-FFF2-40B4-BE49-F238E27FC236}">
                <a16:creationId xmlns:a16="http://schemas.microsoft.com/office/drawing/2014/main" id="{3B1562E0-8E2E-4C83-B47D-BCBC1ACB3B77}"/>
              </a:ext>
            </a:extLst>
          </p:cNvPr>
          <p:cNvSpPr txBox="1">
            <a:spLocks/>
          </p:cNvSpPr>
          <p:nvPr/>
        </p:nvSpPr>
        <p:spPr>
          <a:xfrm>
            <a:off x="978822" y="2304084"/>
            <a:ext cx="7015409" cy="1583593"/>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fr-FR" sz="1200">
                <a:solidFill>
                  <a:schemeClr val="bg2">
                    <a:lumMod val="10000"/>
                  </a:schemeClr>
                </a:solidFill>
              </a:rPr>
              <a:t>Guide de démarrage rapide de type « je fais mon premier paiement » inséré dans le colis</a:t>
            </a:r>
          </a:p>
          <a:p>
            <a:pPr marL="171450" indent="-171450">
              <a:buFont typeface="Arial" panose="020B0604020202020204" pitchFamily="34" charset="0"/>
              <a:buChar char="•"/>
            </a:pPr>
            <a:endParaRPr lang="fr-FR" sz="1200">
              <a:solidFill>
                <a:schemeClr val="bg2">
                  <a:lumMod val="10000"/>
                </a:schemeClr>
              </a:solidFill>
            </a:endParaRPr>
          </a:p>
          <a:p>
            <a:pPr marL="171450" indent="-171450">
              <a:buFont typeface="Arial" panose="020B0604020202020204" pitchFamily="34" charset="0"/>
              <a:buChar char="•"/>
            </a:pPr>
            <a:r>
              <a:rPr lang="fr-FR" sz="1200">
                <a:solidFill>
                  <a:schemeClr val="bg2">
                    <a:lumMod val="10000"/>
                  </a:schemeClr>
                </a:solidFill>
              </a:rPr>
              <a:t>Guide utilisateur complet disponible sur le site public www.ce-boost-pay.fr et dans le Premium Mini sous forme d’application </a:t>
            </a:r>
          </a:p>
          <a:p>
            <a:endParaRPr lang="fr-FR" sz="1400" b="1">
              <a:solidFill>
                <a:schemeClr val="bg2">
                  <a:lumMod val="10000"/>
                </a:schemeClr>
              </a:solidFill>
              <a:latin typeface="+mj-lt"/>
            </a:endParaRPr>
          </a:p>
        </p:txBody>
      </p:sp>
      <p:sp>
        <p:nvSpPr>
          <p:cNvPr id="17" name="ZoneTexte 16">
            <a:extLst>
              <a:ext uri="{FF2B5EF4-FFF2-40B4-BE49-F238E27FC236}">
                <a16:creationId xmlns:a16="http://schemas.microsoft.com/office/drawing/2014/main" id="{8F19EA44-7EB6-47F2-AB68-87E95FE371C2}"/>
              </a:ext>
            </a:extLst>
          </p:cNvPr>
          <p:cNvSpPr txBox="1"/>
          <p:nvPr/>
        </p:nvSpPr>
        <p:spPr>
          <a:xfrm>
            <a:off x="852822" y="1661029"/>
            <a:ext cx="4918334" cy="307777"/>
          </a:xfrm>
          <a:prstGeom prst="rect">
            <a:avLst/>
          </a:prstGeom>
          <a:noFill/>
        </p:spPr>
        <p:txBody>
          <a:bodyPr wrap="none" rtlCol="0">
            <a:spAutoFit/>
          </a:bodyPr>
          <a:lstStyle/>
          <a:p>
            <a:r>
              <a:rPr lang="fr-FR" sz="1400" b="1">
                <a:latin typeface="+mj-lt"/>
              </a:rPr>
              <a:t>Un mode d’emploi utilisateur sera disponible en 2 versions</a:t>
            </a:r>
          </a:p>
        </p:txBody>
      </p:sp>
      <p:sp>
        <p:nvSpPr>
          <p:cNvPr id="18" name="Rectangle 17">
            <a:extLst>
              <a:ext uri="{FF2B5EF4-FFF2-40B4-BE49-F238E27FC236}">
                <a16:creationId xmlns:a16="http://schemas.microsoft.com/office/drawing/2014/main" id="{AA0E89B0-9CFC-45F7-AD0E-75884BDF2E2B}"/>
              </a:ext>
            </a:extLst>
          </p:cNvPr>
          <p:cNvSpPr/>
          <p:nvPr/>
        </p:nvSpPr>
        <p:spPr>
          <a:xfrm>
            <a:off x="862550" y="2725947"/>
            <a:ext cx="7280153" cy="667319"/>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En cours</a:t>
            </a:r>
          </a:p>
        </p:txBody>
      </p:sp>
      <p:sp>
        <p:nvSpPr>
          <p:cNvPr id="19" name="ZoneTexte 18">
            <a:extLst>
              <a:ext uri="{FF2B5EF4-FFF2-40B4-BE49-F238E27FC236}">
                <a16:creationId xmlns:a16="http://schemas.microsoft.com/office/drawing/2014/main" id="{EFF7622D-887E-4AD4-AC06-A05A34C4E324}"/>
              </a:ext>
            </a:extLst>
          </p:cNvPr>
          <p:cNvSpPr txBox="1"/>
          <p:nvPr/>
        </p:nvSpPr>
        <p:spPr>
          <a:xfrm>
            <a:off x="852822" y="5218090"/>
            <a:ext cx="6057025" cy="738664"/>
          </a:xfrm>
          <a:prstGeom prst="rect">
            <a:avLst/>
          </a:prstGeom>
          <a:solidFill>
            <a:schemeClr val="accent6">
              <a:lumMod val="20000"/>
              <a:lumOff val="80000"/>
            </a:schemeClr>
          </a:solidFill>
        </p:spPr>
        <p:txBody>
          <a:bodyPr wrap="square" rtlCol="0">
            <a:spAutoFit/>
          </a:bodyPr>
          <a:lstStyle/>
          <a:p>
            <a:pPr algn="just"/>
            <a:r>
              <a:rPr lang="fr-FR" sz="1050">
                <a:latin typeface="BR Sonoma" panose="00000500000000000000" pitchFamily="50" charset="0"/>
                <a:ea typeface="Roboto" panose="02000000000000000000" pitchFamily="2" charset="0"/>
                <a:cs typeface="Roboto" panose="02000000000000000000" pitchFamily="2" charset="0"/>
              </a:rPr>
              <a:t>Pour rappel :</a:t>
            </a:r>
          </a:p>
          <a:p>
            <a:pPr algn="just"/>
            <a:r>
              <a:rPr lang="fr-FR" sz="1050">
                <a:latin typeface="BR Sonoma" panose="00000500000000000000" pitchFamily="50" charset="0"/>
                <a:ea typeface="Roboto" panose="02000000000000000000" pitchFamily="2" charset="0"/>
                <a:cs typeface="Roboto" panose="02000000000000000000" pitchFamily="2" charset="0"/>
              </a:rPr>
              <a:t> </a:t>
            </a:r>
          </a:p>
          <a:p>
            <a:pPr algn="just"/>
            <a:r>
              <a:rPr lang="fr-FR" sz="1050">
                <a:latin typeface="BR Sonoma" panose="00000500000000000000" pitchFamily="50" charset="0"/>
                <a:ea typeface="Roboto" panose="02000000000000000000" pitchFamily="2" charset="0"/>
                <a:cs typeface="Roboto" panose="02000000000000000000" pitchFamily="2" charset="0"/>
              </a:rPr>
              <a:t>Une assistance dédiée est à disposition du client par téléphone au </a:t>
            </a:r>
            <a:r>
              <a:rPr lang="fr-FR" sz="1050" b="1">
                <a:latin typeface="BR Sonoma" panose="00000500000000000000" pitchFamily="50" charset="0"/>
                <a:ea typeface="Roboto" panose="02000000000000000000" pitchFamily="2" charset="0"/>
                <a:cs typeface="Roboto" panose="02000000000000000000" pitchFamily="2" charset="0"/>
              </a:rPr>
              <a:t>numéro Cristal 09 69 36 05 86</a:t>
            </a:r>
            <a:r>
              <a:rPr lang="fr-FR" sz="1050">
                <a:latin typeface="BR Sonoma" panose="00000500000000000000" pitchFamily="50" charset="0"/>
                <a:ea typeface="Roboto" panose="02000000000000000000" pitchFamily="2" charset="0"/>
                <a:cs typeface="Roboto" panose="02000000000000000000" pitchFamily="2" charset="0"/>
              </a:rPr>
              <a:t> (appel non surtaxé) du lundi au samedi de 8h à 20h</a:t>
            </a:r>
          </a:p>
        </p:txBody>
      </p:sp>
      <p:pic>
        <p:nvPicPr>
          <p:cNvPr id="20" name="Image 19">
            <a:extLst>
              <a:ext uri="{FF2B5EF4-FFF2-40B4-BE49-F238E27FC236}">
                <a16:creationId xmlns:a16="http://schemas.microsoft.com/office/drawing/2014/main" id="{64B0A0EC-B467-46A6-BB03-C99AFDD6BD5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46876" t="24075" r="33418" b="7617"/>
          <a:stretch/>
        </p:blipFill>
        <p:spPr>
          <a:xfrm>
            <a:off x="9112648" y="2146552"/>
            <a:ext cx="2402489" cy="35134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3298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err="1" smtClean="0">
                <a:solidFill>
                  <a:schemeClr val="tx1"/>
                </a:solidFill>
              </a:rPr>
              <a:t>Easy</a:t>
            </a:r>
            <a:r>
              <a:rPr lang="fr-FR" dirty="0" smtClean="0">
                <a:solidFill>
                  <a:schemeClr val="tx1"/>
                </a:solidFill>
              </a:rPr>
              <a:t> TPE </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3. </a:t>
            </a:r>
            <a:r>
              <a:rPr lang="fr-FR" dirty="0"/>
              <a:t>Les supports</a:t>
            </a:r>
            <a:endParaRPr lang="fr-FR" dirty="0"/>
          </a:p>
        </p:txBody>
      </p:sp>
      <p:sp>
        <p:nvSpPr>
          <p:cNvPr id="10" name="Rectangle 9">
            <a:extLst>
              <a:ext uri="{FF2B5EF4-FFF2-40B4-BE49-F238E27FC236}">
                <a16:creationId xmlns:a16="http://schemas.microsoft.com/office/drawing/2014/main" id="{8AE6F49F-00FD-4311-955E-D4242DE0EA60}"/>
              </a:ext>
            </a:extLst>
          </p:cNvPr>
          <p:cNvSpPr/>
          <p:nvPr/>
        </p:nvSpPr>
        <p:spPr>
          <a:xfrm>
            <a:off x="968436" y="2693850"/>
            <a:ext cx="7289881" cy="3273475"/>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6">
            <a:extLst>
              <a:ext uri="{FF2B5EF4-FFF2-40B4-BE49-F238E27FC236}">
                <a16:creationId xmlns:a16="http://schemas.microsoft.com/office/drawing/2014/main" id="{3B1562E0-8E2E-4C83-B47D-BCBC1ACB3B77}"/>
              </a:ext>
            </a:extLst>
          </p:cNvPr>
          <p:cNvSpPr txBox="1">
            <a:spLocks/>
          </p:cNvSpPr>
          <p:nvPr/>
        </p:nvSpPr>
        <p:spPr>
          <a:xfrm>
            <a:off x="862249" y="2505569"/>
            <a:ext cx="1031699" cy="331037"/>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a:solidFill>
                  <a:schemeClr val="bg2">
                    <a:lumMod val="10000"/>
                  </a:schemeClr>
                </a:solidFill>
                <a:latin typeface="+mj-lt"/>
              </a:rPr>
              <a:t>Easy TPE</a:t>
            </a:r>
          </a:p>
        </p:txBody>
      </p:sp>
      <p:sp>
        <p:nvSpPr>
          <p:cNvPr id="14" name="ZoneTexte 13">
            <a:extLst>
              <a:ext uri="{FF2B5EF4-FFF2-40B4-BE49-F238E27FC236}">
                <a16:creationId xmlns:a16="http://schemas.microsoft.com/office/drawing/2014/main" id="{8F19EA44-7EB6-47F2-AB68-87E95FE371C2}"/>
              </a:ext>
            </a:extLst>
          </p:cNvPr>
          <p:cNvSpPr txBox="1"/>
          <p:nvPr/>
        </p:nvSpPr>
        <p:spPr>
          <a:xfrm>
            <a:off x="817473" y="1572784"/>
            <a:ext cx="7789199" cy="523220"/>
          </a:xfrm>
          <a:prstGeom prst="rect">
            <a:avLst/>
          </a:prstGeom>
          <a:noFill/>
        </p:spPr>
        <p:txBody>
          <a:bodyPr wrap="square" rtlCol="0">
            <a:spAutoFit/>
          </a:bodyPr>
          <a:lstStyle/>
          <a:p>
            <a:r>
              <a:rPr lang="fr-FR" sz="1400" b="1">
                <a:latin typeface="+mj-lt"/>
              </a:rPr>
              <a:t>Le TPE Premium GPRS Mini sera proposé sur </a:t>
            </a:r>
            <a:r>
              <a:rPr lang="fr-FR" sz="1400" b="1" err="1">
                <a:latin typeface="+mj-lt"/>
              </a:rPr>
              <a:t>Easy</a:t>
            </a:r>
            <a:r>
              <a:rPr lang="fr-FR" sz="1400" b="1">
                <a:latin typeface="+mj-lt"/>
              </a:rPr>
              <a:t> TPE* en deuxième choix possible au côté du TPE Premium en soulignant que le Premium Mini ne dispose pas d’imprimante</a:t>
            </a:r>
          </a:p>
        </p:txBody>
      </p:sp>
      <p:pic>
        <p:nvPicPr>
          <p:cNvPr id="21" name="Image 20">
            <a:extLst>
              <a:ext uri="{FF2B5EF4-FFF2-40B4-BE49-F238E27FC236}">
                <a16:creationId xmlns:a16="http://schemas.microsoft.com/office/drawing/2014/main" id="{ABD80FCC-76EB-4177-9326-34209961438F}"/>
              </a:ext>
            </a:extLst>
          </p:cNvPr>
          <p:cNvPicPr>
            <a:picLocks noChangeAspect="1"/>
          </p:cNvPicPr>
          <p:nvPr/>
        </p:nvPicPr>
        <p:blipFill rotWithShape="1">
          <a:blip r:embed="rId2"/>
          <a:srcRect l="34175" t="19256" r="33045" b="32909"/>
          <a:stretch/>
        </p:blipFill>
        <p:spPr>
          <a:xfrm>
            <a:off x="2094855" y="2960936"/>
            <a:ext cx="4666270" cy="2872743"/>
          </a:xfrm>
          <a:prstGeom prst="rect">
            <a:avLst/>
          </a:prstGeom>
        </p:spPr>
      </p:pic>
      <p:sp>
        <p:nvSpPr>
          <p:cNvPr id="22" name="Rectangle 21">
            <a:extLst>
              <a:ext uri="{FF2B5EF4-FFF2-40B4-BE49-F238E27FC236}">
                <a16:creationId xmlns:a16="http://schemas.microsoft.com/office/drawing/2014/main" id="{FC25200F-45CA-4335-ADB8-A589698AEA9A}"/>
              </a:ext>
            </a:extLst>
          </p:cNvPr>
          <p:cNvSpPr/>
          <p:nvPr/>
        </p:nvSpPr>
        <p:spPr>
          <a:xfrm>
            <a:off x="8891751" y="3260786"/>
            <a:ext cx="2380754" cy="13693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Segoe UI"/>
                <a:ea typeface="Segoe UI"/>
                <a:cs typeface="Segoe UI"/>
              </a:rPr>
              <a:t>Le TPE Premium GPRS Mini sera disponible sur </a:t>
            </a:r>
            <a:r>
              <a:rPr lang="fr-FR" b="1" dirty="0" err="1">
                <a:latin typeface="Segoe UI"/>
                <a:ea typeface="Segoe UI"/>
                <a:cs typeface="Segoe UI"/>
              </a:rPr>
              <a:t>EasyTPE</a:t>
            </a:r>
            <a:r>
              <a:rPr lang="fr-FR" b="1" dirty="0">
                <a:latin typeface="Segoe UI"/>
                <a:ea typeface="Segoe UI"/>
                <a:cs typeface="Segoe UI"/>
              </a:rPr>
              <a:t> fin </a:t>
            </a:r>
            <a:r>
              <a:rPr lang="fr-FR" dirty="0">
                <a:latin typeface="Segoe UI"/>
                <a:ea typeface="Segoe UI"/>
                <a:cs typeface="Segoe UI"/>
              </a:rPr>
              <a:t>octobre </a:t>
            </a:r>
            <a:r>
              <a:rPr lang="fr-FR" b="1" dirty="0" err="1">
                <a:latin typeface="Segoe UI"/>
                <a:ea typeface="Segoe UI"/>
                <a:cs typeface="Segoe UI"/>
              </a:rPr>
              <a:t>octobre</a:t>
            </a:r>
            <a:endParaRPr lang="fr-FR" dirty="0">
              <a:latin typeface="Segoe UI"/>
              <a:cs typeface="Segoe UI"/>
            </a:endParaRPr>
          </a:p>
        </p:txBody>
      </p:sp>
      <p:sp>
        <p:nvSpPr>
          <p:cNvPr id="23" name="ZoneTexte 22"/>
          <p:cNvSpPr txBox="1"/>
          <p:nvPr/>
        </p:nvSpPr>
        <p:spPr>
          <a:xfrm>
            <a:off x="968436" y="5998804"/>
            <a:ext cx="5312673" cy="584775"/>
          </a:xfrm>
          <a:prstGeom prst="rect">
            <a:avLst/>
          </a:prstGeom>
          <a:noFill/>
        </p:spPr>
        <p:txBody>
          <a:bodyPr wrap="none" rtlCol="0">
            <a:spAutoFit/>
          </a:bodyPr>
          <a:lstStyle/>
          <a:p>
            <a:r>
              <a:rPr lang="fr-FR" sz="1400" b="1">
                <a:latin typeface="+mj-lt"/>
              </a:rPr>
              <a:t>*</a:t>
            </a:r>
            <a:r>
              <a:rPr lang="fr-FR" sz="1400" b="1" err="1">
                <a:latin typeface="+mj-lt"/>
              </a:rPr>
              <a:t>Easy</a:t>
            </a:r>
            <a:r>
              <a:rPr lang="fr-FR" sz="1400" b="1">
                <a:latin typeface="+mj-lt"/>
              </a:rPr>
              <a:t> TPE = l'outil de diagnostic besoin TPE des conseillers</a:t>
            </a:r>
          </a:p>
          <a:p>
            <a:endParaRPr lang="fr-FR"/>
          </a:p>
        </p:txBody>
      </p:sp>
    </p:spTree>
    <p:extLst>
      <p:ext uri="{BB962C8B-B14F-4D97-AF65-F5344CB8AC3E}">
        <p14:creationId xmlns:p14="http://schemas.microsoft.com/office/powerpoint/2010/main" val="39105010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04</a:t>
            </a:r>
            <a:endParaRPr lang="fr-FR" dirty="0"/>
          </a:p>
        </p:txBody>
      </p:sp>
      <p:sp>
        <p:nvSpPr>
          <p:cNvPr id="3" name="Espace réservé du texte 2"/>
          <p:cNvSpPr>
            <a:spLocks noGrp="1"/>
          </p:cNvSpPr>
          <p:nvPr>
            <p:ph type="body" sz="quarter" idx="14"/>
          </p:nvPr>
        </p:nvSpPr>
        <p:spPr>
          <a:xfrm>
            <a:off x="4908312" y="2008204"/>
            <a:ext cx="6930189" cy="3613491"/>
          </a:xfrm>
        </p:spPr>
        <p:txBody>
          <a:bodyPr>
            <a:normAutofit/>
          </a:bodyPr>
          <a:lstStyle/>
          <a:p>
            <a:r>
              <a:rPr lang="fr-FR" dirty="0"/>
              <a:t>Introduction</a:t>
            </a:r>
          </a:p>
          <a:p>
            <a:endParaRPr lang="fr-FR" dirty="0"/>
          </a:p>
          <a:p>
            <a:r>
              <a:rPr lang="fr-FR" dirty="0">
                <a:latin typeface="Arial" panose="020B0604020202020204" pitchFamily="34" charset="0"/>
                <a:cs typeface="Arial" panose="020B0604020202020204" pitchFamily="34" charset="0"/>
              </a:rPr>
              <a:t>Le TPE Premium GPRS Mini</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Les supports</a:t>
            </a:r>
          </a:p>
          <a:p>
            <a:endParaRPr lang="fr-FR" b="1" dirty="0">
              <a:latin typeface="Arial" panose="020B0604020202020204" pitchFamily="34" charset="0"/>
              <a:cs typeface="Arial" panose="020B0604020202020204" pitchFamily="34" charset="0"/>
            </a:endParaRPr>
          </a:p>
          <a:p>
            <a:r>
              <a:rPr lang="fr-FR" b="1" dirty="0"/>
              <a:t>Le </a:t>
            </a:r>
            <a:r>
              <a:rPr lang="fr-FR" b="1" dirty="0" err="1"/>
              <a:t>process</a:t>
            </a:r>
            <a:endParaRPr lang="fr-FR" b="1" dirty="0"/>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p:txBody>
      </p:sp>
      <p:pic>
        <p:nvPicPr>
          <p:cNvPr id="4" name="Picture 2" descr="image0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1363" y="6145554"/>
            <a:ext cx="834700" cy="5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970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solidFill>
                  <a:schemeClr val="tx1"/>
                </a:solidFill>
              </a:rPr>
              <a:t>Le parcours de souscription</a:t>
            </a:r>
            <a:endParaRPr lang="fr-FR" dirty="0"/>
          </a:p>
        </p:txBody>
      </p:sp>
      <p:sp>
        <p:nvSpPr>
          <p:cNvPr id="12" name="Espace réservé du texte 11"/>
          <p:cNvSpPr>
            <a:spLocks noGrp="1"/>
          </p:cNvSpPr>
          <p:nvPr>
            <p:ph type="body" sz="quarter" idx="14"/>
          </p:nvPr>
        </p:nvSpPr>
        <p:spPr/>
        <p:txBody>
          <a:bodyPr/>
          <a:lstStyle/>
          <a:p>
            <a:r>
              <a:rPr lang="fr-FR" dirty="0" smtClean="0">
                <a:solidFill>
                  <a:srgbClr val="FF0000"/>
                </a:solidFill>
              </a:rPr>
              <a:t>4</a:t>
            </a:r>
            <a:r>
              <a:rPr lang="fr-FR" dirty="0" smtClean="0">
                <a:solidFill>
                  <a:srgbClr val="FF0000"/>
                </a:solidFill>
              </a:rPr>
              <a:t>. </a:t>
            </a:r>
            <a:r>
              <a:rPr lang="fr-FR" dirty="0" smtClean="0"/>
              <a:t>Le </a:t>
            </a:r>
            <a:r>
              <a:rPr lang="fr-FR" dirty="0" err="1" smtClean="0"/>
              <a:t>Process</a:t>
            </a:r>
            <a:endParaRPr lang="fr-FR" dirty="0"/>
          </a:p>
        </p:txBody>
      </p:sp>
      <p:sp>
        <p:nvSpPr>
          <p:cNvPr id="16" name="Rectangle 15">
            <a:extLst>
              <a:ext uri="{FF2B5EF4-FFF2-40B4-BE49-F238E27FC236}">
                <a16:creationId xmlns:a16="http://schemas.microsoft.com/office/drawing/2014/main" id="{07359F39-FB6F-43A8-875F-16A399BE3A98}"/>
              </a:ext>
            </a:extLst>
          </p:cNvPr>
          <p:cNvSpPr/>
          <p:nvPr/>
        </p:nvSpPr>
        <p:spPr>
          <a:xfrm>
            <a:off x="9032665" y="4462386"/>
            <a:ext cx="2781345" cy="916454"/>
          </a:xfrm>
          <a:prstGeom prst="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100">
                <a:solidFill>
                  <a:schemeClr val="tx1"/>
                </a:solidFill>
              </a:rPr>
              <a:t>Assistance Technique Téléphonique</a:t>
            </a:r>
          </a:p>
          <a:p>
            <a:pPr marL="285750" indent="-285750">
              <a:buFont typeface="Arial" panose="020B0604020202020204" pitchFamily="34" charset="0"/>
              <a:buChar char="•"/>
            </a:pPr>
            <a:r>
              <a:rPr lang="fr-FR" sz="1100">
                <a:solidFill>
                  <a:schemeClr val="tx1"/>
                </a:solidFill>
              </a:rPr>
              <a:t>Guide de démarrage disponible et autres prestations d’aides disponibles dans www.ce-boost-pay.fr</a:t>
            </a:r>
          </a:p>
        </p:txBody>
      </p:sp>
      <p:sp>
        <p:nvSpPr>
          <p:cNvPr id="17" name="Rectangle 16">
            <a:extLst>
              <a:ext uri="{FF2B5EF4-FFF2-40B4-BE49-F238E27FC236}">
                <a16:creationId xmlns:a16="http://schemas.microsoft.com/office/drawing/2014/main" id="{A53A3B96-FDD6-48D8-B233-38CFE159EC5A}"/>
              </a:ext>
            </a:extLst>
          </p:cNvPr>
          <p:cNvSpPr/>
          <p:nvPr/>
        </p:nvSpPr>
        <p:spPr>
          <a:xfrm>
            <a:off x="5203991" y="2356473"/>
            <a:ext cx="2901757" cy="705146"/>
          </a:xfrm>
          <a:prstGeom prst="rect">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fr-FR" sz="1100">
              <a:solidFill>
                <a:schemeClr val="tx1">
                  <a:lumMod val="65000"/>
                  <a:lumOff val="35000"/>
                </a:schemeClr>
              </a:solidFill>
            </a:endParaRPr>
          </a:p>
          <a:p>
            <a:pPr marL="285750" indent="-285750">
              <a:buFont typeface="Arial" panose="020B0604020202020204" pitchFamily="34" charset="0"/>
              <a:buChar char="•"/>
            </a:pPr>
            <a:r>
              <a:rPr lang="fr-FR" sz="1100">
                <a:solidFill>
                  <a:schemeClr val="tx1"/>
                </a:solidFill>
              </a:rPr>
              <a:t>Prise en charge de la livraison et de la mise en service par les équipes Natixis Payments </a:t>
            </a:r>
          </a:p>
          <a:p>
            <a:pPr marL="285750" indent="-285750">
              <a:buFont typeface="Arial" panose="020B0604020202020204" pitchFamily="34" charset="0"/>
              <a:buChar char="•"/>
            </a:pPr>
            <a:endParaRPr lang="fr-FR" sz="1100">
              <a:solidFill>
                <a:schemeClr val="tx1">
                  <a:lumMod val="65000"/>
                  <a:lumOff val="35000"/>
                </a:schemeClr>
              </a:solidFill>
            </a:endParaRPr>
          </a:p>
        </p:txBody>
      </p:sp>
      <p:sp>
        <p:nvSpPr>
          <p:cNvPr id="18" name="Rectangle 17">
            <a:extLst>
              <a:ext uri="{FF2B5EF4-FFF2-40B4-BE49-F238E27FC236}">
                <a16:creationId xmlns:a16="http://schemas.microsoft.com/office/drawing/2014/main" id="{9953EDD2-4424-45AD-8E81-F410A4AE0960}"/>
              </a:ext>
            </a:extLst>
          </p:cNvPr>
          <p:cNvSpPr/>
          <p:nvPr/>
        </p:nvSpPr>
        <p:spPr>
          <a:xfrm>
            <a:off x="548031" y="2395505"/>
            <a:ext cx="3255383" cy="768402"/>
          </a:xfrm>
          <a:prstGeom prst="rect">
            <a:avLst/>
          </a:prstGeom>
          <a:solidFill>
            <a:schemeClr val="bg1"/>
          </a:solidFill>
          <a:ln>
            <a:solidFill>
              <a:srgbClr val="05B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1100">
                <a:solidFill>
                  <a:schemeClr val="tx1"/>
                </a:solidFill>
              </a:rPr>
              <a:t>Présentation de l’offre au client</a:t>
            </a:r>
          </a:p>
          <a:p>
            <a:pPr marL="171450" indent="-171450">
              <a:buFont typeface="Arial" panose="020B0604020202020204" pitchFamily="34" charset="0"/>
              <a:buChar char="•"/>
            </a:pPr>
            <a:r>
              <a:rPr lang="fr-FR" sz="1100">
                <a:solidFill>
                  <a:schemeClr val="tx1"/>
                </a:solidFill>
              </a:rPr>
              <a:t>Diagnostic du besoin dans Easy TPE </a:t>
            </a:r>
          </a:p>
          <a:p>
            <a:pPr marL="171450" indent="-171450">
              <a:buFont typeface="Arial" panose="020B0604020202020204" pitchFamily="34" charset="0"/>
              <a:buChar char="•"/>
            </a:pPr>
            <a:r>
              <a:rPr lang="fr-FR" sz="1100">
                <a:solidFill>
                  <a:schemeClr val="tx1"/>
                </a:solidFill>
              </a:rPr>
              <a:t>Préconisation de la solution adaptée</a:t>
            </a:r>
          </a:p>
        </p:txBody>
      </p:sp>
      <p:sp>
        <p:nvSpPr>
          <p:cNvPr id="19" name="Title 14">
            <a:extLst>
              <a:ext uri="{FF2B5EF4-FFF2-40B4-BE49-F238E27FC236}">
                <a16:creationId xmlns:a16="http://schemas.microsoft.com/office/drawing/2014/main" id="{5D68A65D-B5C4-4016-96F7-1A40EB60D4AB}"/>
              </a:ext>
            </a:extLst>
          </p:cNvPr>
          <p:cNvSpPr txBox="1">
            <a:spLocks/>
          </p:cNvSpPr>
          <p:nvPr/>
        </p:nvSpPr>
        <p:spPr>
          <a:xfrm>
            <a:off x="560591" y="1444058"/>
            <a:ext cx="11168157" cy="347383"/>
          </a:xfrm>
          <a:prstGeom prst="rect">
            <a:avLst/>
          </a:prstGeom>
          <a:noFill/>
        </p:spPr>
        <p:txBody>
          <a:bodyPr vert="horz" lIns="0" tIns="0" rIns="0" bIns="0" rtlCol="0" anchor="ctr">
            <a:noAutofit/>
          </a:bodyPr>
          <a:lstStyle>
            <a:lvl1pPr algn="l" defTabSz="914400" rtl="0" eaLnBrk="1" latinLnBrk="0" hangingPunct="1">
              <a:lnSpc>
                <a:spcPct val="100000"/>
              </a:lnSpc>
              <a:spcBef>
                <a:spcPct val="0"/>
              </a:spcBef>
              <a:buNone/>
              <a:defRPr sz="2200" b="1" kern="1200">
                <a:solidFill>
                  <a:schemeClr val="tx2"/>
                </a:solidFill>
                <a:latin typeface="+mj-lt"/>
                <a:ea typeface="+mj-ea"/>
                <a:cs typeface="+mj-cs"/>
              </a:defRPr>
            </a:lvl1pPr>
          </a:lstStyle>
          <a:p>
            <a:pPr algn="just"/>
            <a:r>
              <a:rPr lang="fr-FR" sz="1400">
                <a:solidFill>
                  <a:srgbClr val="000000"/>
                </a:solidFill>
                <a:ea typeface="Roboto Black" panose="02000000000000000000" pitchFamily="2" charset="0"/>
                <a:cs typeface="Roboto Black" panose="02000000000000000000" pitchFamily="2" charset="0"/>
              </a:rPr>
              <a:t>Le parcours de souscription est identique à celui appliqué actuellement pour les offres TPE Premium</a:t>
            </a:r>
            <a:endParaRPr lang="fr-FR" sz="1400">
              <a:solidFill>
                <a:schemeClr val="tx1"/>
              </a:solidFill>
            </a:endParaRPr>
          </a:p>
        </p:txBody>
      </p:sp>
      <p:sp>
        <p:nvSpPr>
          <p:cNvPr id="20" name="ZoneTexte 19">
            <a:extLst>
              <a:ext uri="{FF2B5EF4-FFF2-40B4-BE49-F238E27FC236}">
                <a16:creationId xmlns:a16="http://schemas.microsoft.com/office/drawing/2014/main" id="{CFCB46C7-14E8-4E92-93B9-A8DA4B4DD58E}"/>
              </a:ext>
            </a:extLst>
          </p:cNvPr>
          <p:cNvSpPr txBox="1"/>
          <p:nvPr/>
        </p:nvSpPr>
        <p:spPr>
          <a:xfrm>
            <a:off x="548031" y="1811876"/>
            <a:ext cx="3255383" cy="584775"/>
          </a:xfrm>
          <a:prstGeom prst="rect">
            <a:avLst/>
          </a:prstGeom>
          <a:solidFill>
            <a:srgbClr val="05B2B0"/>
          </a:solidFill>
        </p:spPr>
        <p:txBody>
          <a:bodyPr wrap="square" rtlCol="0">
            <a:spAutoFit/>
          </a:bodyPr>
          <a:lstStyle/>
          <a:p>
            <a:pPr algn="ctr"/>
            <a:r>
              <a:rPr lang="fr-FR" sz="1600" b="1" dirty="0">
                <a:solidFill>
                  <a:schemeClr val="bg1"/>
                </a:solidFill>
                <a:latin typeface="+mj-lt"/>
                <a:ea typeface="Roboto Black" panose="02000000000000000000" pitchFamily="2" charset="0"/>
                <a:cs typeface="Roboto Black" panose="02000000000000000000" pitchFamily="2" charset="0"/>
              </a:rPr>
              <a:t>RDV client en agence et/ou avec un expert</a:t>
            </a:r>
            <a:endParaRPr lang="fr-FR" sz="1400" dirty="0">
              <a:solidFill>
                <a:srgbClr val="000000"/>
              </a:solidFill>
              <a:latin typeface="+mj-lt"/>
              <a:ea typeface="Roboto Black" panose="02000000000000000000" pitchFamily="2" charset="0"/>
              <a:cs typeface="Roboto Black" panose="02000000000000000000" pitchFamily="2" charset="0"/>
            </a:endParaRPr>
          </a:p>
        </p:txBody>
      </p:sp>
      <p:sp>
        <p:nvSpPr>
          <p:cNvPr id="24" name="ZoneTexte 23">
            <a:extLst>
              <a:ext uri="{FF2B5EF4-FFF2-40B4-BE49-F238E27FC236}">
                <a16:creationId xmlns:a16="http://schemas.microsoft.com/office/drawing/2014/main" id="{01AD9DCB-3855-49C0-BB43-3971690F1865}"/>
              </a:ext>
            </a:extLst>
          </p:cNvPr>
          <p:cNvSpPr txBox="1"/>
          <p:nvPr/>
        </p:nvSpPr>
        <p:spPr>
          <a:xfrm>
            <a:off x="5203992" y="2011074"/>
            <a:ext cx="2903059" cy="338554"/>
          </a:xfrm>
          <a:prstGeom prst="rect">
            <a:avLst/>
          </a:prstGeom>
          <a:solidFill>
            <a:schemeClr val="accent4">
              <a:lumMod val="60000"/>
              <a:lumOff val="40000"/>
            </a:schemeClr>
          </a:solidFill>
          <a:ln>
            <a:solidFill>
              <a:schemeClr val="accent4">
                <a:lumMod val="60000"/>
                <a:lumOff val="40000"/>
              </a:schemeClr>
            </a:solidFill>
          </a:ln>
        </p:spPr>
        <p:txBody>
          <a:bodyPr wrap="square" rtlCol="0">
            <a:spAutoFit/>
          </a:bodyPr>
          <a:lstStyle/>
          <a:p>
            <a:pPr algn="ctr"/>
            <a:r>
              <a:rPr lang="fr-FR" sz="1600" b="1">
                <a:solidFill>
                  <a:schemeClr val="bg1"/>
                </a:solidFill>
                <a:latin typeface="+mj-lt"/>
                <a:ea typeface="Roboto Black" panose="02000000000000000000" pitchFamily="2" charset="0"/>
                <a:cs typeface="Roboto Black" panose="02000000000000000000" pitchFamily="2" charset="0"/>
              </a:rPr>
              <a:t>Mise en service du matériel</a:t>
            </a:r>
          </a:p>
        </p:txBody>
      </p:sp>
      <p:sp>
        <p:nvSpPr>
          <p:cNvPr id="25" name="ZoneTexte 24">
            <a:extLst>
              <a:ext uri="{FF2B5EF4-FFF2-40B4-BE49-F238E27FC236}">
                <a16:creationId xmlns:a16="http://schemas.microsoft.com/office/drawing/2014/main" id="{05BBA436-95FF-4384-A9D1-E6CE775B2B3B}"/>
              </a:ext>
            </a:extLst>
          </p:cNvPr>
          <p:cNvSpPr txBox="1"/>
          <p:nvPr/>
        </p:nvSpPr>
        <p:spPr>
          <a:xfrm>
            <a:off x="9021505" y="3889487"/>
            <a:ext cx="2792505" cy="584775"/>
          </a:xfrm>
          <a:prstGeom prst="rect">
            <a:avLst/>
          </a:prstGeom>
          <a:solidFill>
            <a:schemeClr val="accent2">
              <a:lumMod val="60000"/>
              <a:lumOff val="40000"/>
            </a:schemeClr>
          </a:solidFill>
          <a:ln>
            <a:noFill/>
          </a:ln>
        </p:spPr>
        <p:txBody>
          <a:bodyPr wrap="square" rtlCol="0">
            <a:spAutoFit/>
          </a:bodyPr>
          <a:lstStyle/>
          <a:p>
            <a:pPr algn="ctr"/>
            <a:r>
              <a:rPr lang="fr-FR" sz="1600" b="1">
                <a:solidFill>
                  <a:schemeClr val="bg1"/>
                </a:solidFill>
                <a:latin typeface="+mj-lt"/>
                <a:ea typeface="Roboto Black" panose="02000000000000000000" pitchFamily="2" charset="0"/>
                <a:cs typeface="Roboto Black" panose="02000000000000000000" pitchFamily="2" charset="0"/>
              </a:rPr>
              <a:t>Assistance / Service </a:t>
            </a:r>
          </a:p>
          <a:p>
            <a:pPr algn="ctr"/>
            <a:r>
              <a:rPr lang="fr-FR" sz="1600" b="1">
                <a:solidFill>
                  <a:schemeClr val="bg1"/>
                </a:solidFill>
                <a:latin typeface="+mj-lt"/>
                <a:ea typeface="Roboto Black" panose="02000000000000000000" pitchFamily="2" charset="0"/>
                <a:cs typeface="Roboto Black" panose="02000000000000000000" pitchFamily="2" charset="0"/>
              </a:rPr>
              <a:t>après-vente</a:t>
            </a:r>
          </a:p>
        </p:txBody>
      </p:sp>
      <p:grpSp>
        <p:nvGrpSpPr>
          <p:cNvPr id="26" name="Google Shape;758;p23">
            <a:extLst>
              <a:ext uri="{FF2B5EF4-FFF2-40B4-BE49-F238E27FC236}">
                <a16:creationId xmlns:a16="http://schemas.microsoft.com/office/drawing/2014/main" id="{BAAC5690-184F-481E-A9DC-EEDD55A74C12}"/>
              </a:ext>
            </a:extLst>
          </p:cNvPr>
          <p:cNvGrpSpPr/>
          <p:nvPr/>
        </p:nvGrpSpPr>
        <p:grpSpPr>
          <a:xfrm>
            <a:off x="1108287" y="3009282"/>
            <a:ext cx="9347593" cy="2189347"/>
            <a:chOff x="2457770" y="2346440"/>
            <a:chExt cx="4102381" cy="1104883"/>
          </a:xfrm>
        </p:grpSpPr>
        <p:sp>
          <p:nvSpPr>
            <p:cNvPr id="27" name="Google Shape;759;p23">
              <a:extLst>
                <a:ext uri="{FF2B5EF4-FFF2-40B4-BE49-F238E27FC236}">
                  <a16:creationId xmlns:a16="http://schemas.microsoft.com/office/drawing/2014/main" id="{020BE324-94F2-4A5F-8708-28AA6EF6ED63}"/>
                </a:ext>
              </a:extLst>
            </p:cNvPr>
            <p:cNvSpPr/>
            <p:nvPr/>
          </p:nvSpPr>
          <p:spPr>
            <a:xfrm>
              <a:off x="2510677" y="2346440"/>
              <a:ext cx="3981508" cy="1060679"/>
            </a:xfrm>
            <a:custGeom>
              <a:avLst/>
              <a:gdLst/>
              <a:ahLst/>
              <a:cxnLst/>
              <a:rect l="l" t="t" r="r" b="b"/>
              <a:pathLst>
                <a:path w="171876" h="45788" extrusionOk="0">
                  <a:moveTo>
                    <a:pt x="138381" y="0"/>
                  </a:moveTo>
                  <a:cubicBezTo>
                    <a:pt x="126974" y="0"/>
                    <a:pt x="115959" y="3308"/>
                    <a:pt x="106038" y="9255"/>
                  </a:cubicBezTo>
                  <a:cubicBezTo>
                    <a:pt x="97203" y="14541"/>
                    <a:pt x="89690" y="21518"/>
                    <a:pt x="82535" y="28853"/>
                  </a:cubicBezTo>
                  <a:cubicBezTo>
                    <a:pt x="78141" y="33365"/>
                    <a:pt x="73391" y="37270"/>
                    <a:pt x="67676" y="40056"/>
                  </a:cubicBezTo>
                  <a:cubicBezTo>
                    <a:pt x="60776" y="43421"/>
                    <a:pt x="53153" y="45129"/>
                    <a:pt x="45488" y="45129"/>
                  </a:cubicBezTo>
                  <a:cubicBezTo>
                    <a:pt x="44581" y="45129"/>
                    <a:pt x="43674" y="45105"/>
                    <a:pt x="42768" y="45057"/>
                  </a:cubicBezTo>
                  <a:cubicBezTo>
                    <a:pt x="32957" y="44545"/>
                    <a:pt x="23075" y="41366"/>
                    <a:pt x="14872" y="35913"/>
                  </a:cubicBezTo>
                  <a:cubicBezTo>
                    <a:pt x="7597" y="31067"/>
                    <a:pt x="1168" y="23721"/>
                    <a:pt x="727" y="14613"/>
                  </a:cubicBezTo>
                  <a:cubicBezTo>
                    <a:pt x="715" y="14387"/>
                    <a:pt x="531" y="14274"/>
                    <a:pt x="352" y="14274"/>
                  </a:cubicBezTo>
                  <a:cubicBezTo>
                    <a:pt x="173" y="14274"/>
                    <a:pt x="1" y="14387"/>
                    <a:pt x="13" y="14613"/>
                  </a:cubicBezTo>
                  <a:cubicBezTo>
                    <a:pt x="787" y="30258"/>
                    <a:pt x="17217" y="40068"/>
                    <a:pt x="30707" y="43795"/>
                  </a:cubicBezTo>
                  <a:cubicBezTo>
                    <a:pt x="35492" y="45120"/>
                    <a:pt x="40430" y="45787"/>
                    <a:pt x="45349" y="45787"/>
                  </a:cubicBezTo>
                  <a:cubicBezTo>
                    <a:pt x="56645" y="45787"/>
                    <a:pt x="67843" y="42269"/>
                    <a:pt x="76867" y="35127"/>
                  </a:cubicBezTo>
                  <a:cubicBezTo>
                    <a:pt x="80356" y="32365"/>
                    <a:pt x="83309" y="29019"/>
                    <a:pt x="86440" y="25900"/>
                  </a:cubicBezTo>
                  <a:cubicBezTo>
                    <a:pt x="90238" y="22126"/>
                    <a:pt x="94203" y="18518"/>
                    <a:pt x="98454" y="15268"/>
                  </a:cubicBezTo>
                  <a:cubicBezTo>
                    <a:pt x="109050" y="7195"/>
                    <a:pt x="121504" y="1433"/>
                    <a:pt x="134946" y="730"/>
                  </a:cubicBezTo>
                  <a:cubicBezTo>
                    <a:pt x="136020" y="674"/>
                    <a:pt x="137101" y="646"/>
                    <a:pt x="138187" y="646"/>
                  </a:cubicBezTo>
                  <a:cubicBezTo>
                    <a:pt x="145638" y="646"/>
                    <a:pt x="153302" y="1979"/>
                    <a:pt x="160140" y="4826"/>
                  </a:cubicBezTo>
                  <a:cubicBezTo>
                    <a:pt x="163997" y="6421"/>
                    <a:pt x="169129" y="8934"/>
                    <a:pt x="171129" y="12886"/>
                  </a:cubicBezTo>
                  <a:cubicBezTo>
                    <a:pt x="171192" y="13012"/>
                    <a:pt x="171294" y="13065"/>
                    <a:pt x="171399" y="13065"/>
                  </a:cubicBezTo>
                  <a:cubicBezTo>
                    <a:pt x="171631" y="13065"/>
                    <a:pt x="171876" y="12808"/>
                    <a:pt x="171736" y="12529"/>
                  </a:cubicBezTo>
                  <a:cubicBezTo>
                    <a:pt x="170260" y="9600"/>
                    <a:pt x="166974" y="7505"/>
                    <a:pt x="164200" y="5981"/>
                  </a:cubicBezTo>
                  <a:cubicBezTo>
                    <a:pt x="158473" y="2838"/>
                    <a:pt x="151972" y="1218"/>
                    <a:pt x="145519" y="433"/>
                  </a:cubicBezTo>
                  <a:cubicBezTo>
                    <a:pt x="143127" y="142"/>
                    <a:pt x="140746" y="0"/>
                    <a:pt x="138381"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760;p23">
              <a:extLst>
                <a:ext uri="{FF2B5EF4-FFF2-40B4-BE49-F238E27FC236}">
                  <a16:creationId xmlns:a16="http://schemas.microsoft.com/office/drawing/2014/main" id="{52E92682-1DBA-4463-8746-F9A20A96C70A}"/>
                </a:ext>
              </a:extLst>
            </p:cNvPr>
            <p:cNvSpPr/>
            <p:nvPr/>
          </p:nvSpPr>
          <p:spPr>
            <a:xfrm>
              <a:off x="2457770" y="2584797"/>
              <a:ext cx="123122" cy="112026"/>
            </a:xfrm>
            <a:custGeom>
              <a:avLst/>
              <a:gdLst/>
              <a:ahLst/>
              <a:cxnLst/>
              <a:rect l="l" t="t" r="r" b="b"/>
              <a:pathLst>
                <a:path w="5315" h="4836" extrusionOk="0">
                  <a:moveTo>
                    <a:pt x="2855" y="1"/>
                  </a:moveTo>
                  <a:cubicBezTo>
                    <a:pt x="1230" y="1"/>
                    <a:pt x="0" y="2231"/>
                    <a:pt x="606" y="3680"/>
                  </a:cubicBezTo>
                  <a:cubicBezTo>
                    <a:pt x="901" y="4370"/>
                    <a:pt x="1490" y="4711"/>
                    <a:pt x="2135" y="4776"/>
                  </a:cubicBezTo>
                  <a:lnTo>
                    <a:pt x="2135" y="4776"/>
                  </a:lnTo>
                  <a:cubicBezTo>
                    <a:pt x="2280" y="4814"/>
                    <a:pt x="2427" y="4835"/>
                    <a:pt x="2570" y="4835"/>
                  </a:cubicBezTo>
                  <a:cubicBezTo>
                    <a:pt x="2582" y="4835"/>
                    <a:pt x="2594" y="4835"/>
                    <a:pt x="2606" y="4835"/>
                  </a:cubicBezTo>
                  <a:cubicBezTo>
                    <a:pt x="3041" y="4823"/>
                    <a:pt x="3542" y="4757"/>
                    <a:pt x="3781" y="4371"/>
                  </a:cubicBezTo>
                  <a:lnTo>
                    <a:pt x="3781" y="4371"/>
                  </a:lnTo>
                  <a:cubicBezTo>
                    <a:pt x="4001" y="4231"/>
                    <a:pt x="4197" y="4059"/>
                    <a:pt x="4356" y="3858"/>
                  </a:cubicBezTo>
                  <a:cubicBezTo>
                    <a:pt x="5314" y="2652"/>
                    <a:pt x="4745" y="741"/>
                    <a:pt x="3279" y="249"/>
                  </a:cubicBezTo>
                  <a:lnTo>
                    <a:pt x="3279" y="249"/>
                  </a:lnTo>
                  <a:cubicBezTo>
                    <a:pt x="3209" y="110"/>
                    <a:pt x="3072" y="5"/>
                    <a:pt x="2868" y="1"/>
                  </a:cubicBezTo>
                  <a:cubicBezTo>
                    <a:pt x="2864" y="1"/>
                    <a:pt x="2859" y="1"/>
                    <a:pt x="2855" y="1"/>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761;p23">
              <a:extLst>
                <a:ext uri="{FF2B5EF4-FFF2-40B4-BE49-F238E27FC236}">
                  <a16:creationId xmlns:a16="http://schemas.microsoft.com/office/drawing/2014/main" id="{E28C5B12-14F9-41C3-BD26-81CCCBBDB850}"/>
                </a:ext>
              </a:extLst>
            </p:cNvPr>
            <p:cNvSpPr/>
            <p:nvPr/>
          </p:nvSpPr>
          <p:spPr>
            <a:xfrm>
              <a:off x="6437052" y="2587275"/>
              <a:ext cx="123099" cy="112026"/>
            </a:xfrm>
            <a:custGeom>
              <a:avLst/>
              <a:gdLst/>
              <a:ahLst/>
              <a:cxnLst/>
              <a:rect l="l" t="t" r="r" b="b"/>
              <a:pathLst>
                <a:path w="5314" h="4836" extrusionOk="0">
                  <a:moveTo>
                    <a:pt x="2745" y="1"/>
                  </a:moveTo>
                  <a:cubicBezTo>
                    <a:pt x="2733" y="1"/>
                    <a:pt x="2722" y="1"/>
                    <a:pt x="2710" y="1"/>
                  </a:cubicBezTo>
                  <a:cubicBezTo>
                    <a:pt x="2293" y="12"/>
                    <a:pt x="1790" y="88"/>
                    <a:pt x="1546" y="459"/>
                  </a:cubicBezTo>
                  <a:lnTo>
                    <a:pt x="1546" y="459"/>
                  </a:lnTo>
                  <a:cubicBezTo>
                    <a:pt x="1321" y="600"/>
                    <a:pt x="1121" y="774"/>
                    <a:pt x="960" y="977"/>
                  </a:cubicBezTo>
                  <a:cubicBezTo>
                    <a:pt x="1" y="2185"/>
                    <a:pt x="583" y="4098"/>
                    <a:pt x="2041" y="4600"/>
                  </a:cubicBezTo>
                  <a:lnTo>
                    <a:pt x="2041" y="4600"/>
                  </a:lnTo>
                  <a:cubicBezTo>
                    <a:pt x="2111" y="4735"/>
                    <a:pt x="2247" y="4835"/>
                    <a:pt x="2448" y="4835"/>
                  </a:cubicBezTo>
                  <a:cubicBezTo>
                    <a:pt x="2456" y="4835"/>
                    <a:pt x="2465" y="4835"/>
                    <a:pt x="2473" y="4835"/>
                  </a:cubicBezTo>
                  <a:cubicBezTo>
                    <a:pt x="4092" y="4835"/>
                    <a:pt x="5314" y="2601"/>
                    <a:pt x="4710" y="1156"/>
                  </a:cubicBezTo>
                  <a:cubicBezTo>
                    <a:pt x="4422" y="476"/>
                    <a:pt x="3841" y="136"/>
                    <a:pt x="3202" y="67"/>
                  </a:cubicBezTo>
                  <a:lnTo>
                    <a:pt x="3202" y="67"/>
                  </a:lnTo>
                  <a:cubicBezTo>
                    <a:pt x="3050" y="24"/>
                    <a:pt x="2896" y="1"/>
                    <a:pt x="2745" y="1"/>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763;p23">
              <a:extLst>
                <a:ext uri="{FF2B5EF4-FFF2-40B4-BE49-F238E27FC236}">
                  <a16:creationId xmlns:a16="http://schemas.microsoft.com/office/drawing/2014/main" id="{6C540672-63CD-4DEE-B307-8D3CD8727681}"/>
                </a:ext>
              </a:extLst>
            </p:cNvPr>
            <p:cNvSpPr/>
            <p:nvPr/>
          </p:nvSpPr>
          <p:spPr>
            <a:xfrm>
              <a:off x="3551537" y="3370014"/>
              <a:ext cx="97942" cy="81309"/>
            </a:xfrm>
            <a:custGeom>
              <a:avLst/>
              <a:gdLst/>
              <a:ahLst/>
              <a:cxnLst/>
              <a:rect l="l" t="t" r="r" b="b"/>
              <a:pathLst>
                <a:path w="4228" h="3510" extrusionOk="0">
                  <a:moveTo>
                    <a:pt x="2121" y="1653"/>
                  </a:moveTo>
                  <a:cubicBezTo>
                    <a:pt x="2132" y="1653"/>
                    <a:pt x="2144" y="1654"/>
                    <a:pt x="2156" y="1656"/>
                  </a:cubicBezTo>
                  <a:cubicBezTo>
                    <a:pt x="2347" y="1680"/>
                    <a:pt x="2490" y="1966"/>
                    <a:pt x="2370" y="2121"/>
                  </a:cubicBezTo>
                  <a:cubicBezTo>
                    <a:pt x="2302" y="2214"/>
                    <a:pt x="2220" y="2253"/>
                    <a:pt x="2142" y="2253"/>
                  </a:cubicBezTo>
                  <a:cubicBezTo>
                    <a:pt x="2127" y="2253"/>
                    <a:pt x="2112" y="2251"/>
                    <a:pt x="2098" y="2249"/>
                  </a:cubicBezTo>
                  <a:lnTo>
                    <a:pt x="2098" y="2249"/>
                  </a:lnTo>
                  <a:cubicBezTo>
                    <a:pt x="2004" y="2201"/>
                    <a:pt x="1918" y="2125"/>
                    <a:pt x="1852" y="2018"/>
                  </a:cubicBezTo>
                  <a:lnTo>
                    <a:pt x="1852" y="2018"/>
                  </a:lnTo>
                  <a:cubicBezTo>
                    <a:pt x="1833" y="1953"/>
                    <a:pt x="1836" y="1881"/>
                    <a:pt x="1869" y="1814"/>
                  </a:cubicBezTo>
                  <a:lnTo>
                    <a:pt x="1869" y="1814"/>
                  </a:lnTo>
                  <a:cubicBezTo>
                    <a:pt x="1932" y="1722"/>
                    <a:pt x="2022" y="1653"/>
                    <a:pt x="2121" y="1653"/>
                  </a:cubicBezTo>
                  <a:close/>
                  <a:moveTo>
                    <a:pt x="2199" y="0"/>
                  </a:moveTo>
                  <a:cubicBezTo>
                    <a:pt x="952" y="0"/>
                    <a:pt x="1" y="1399"/>
                    <a:pt x="644" y="2561"/>
                  </a:cubicBezTo>
                  <a:cubicBezTo>
                    <a:pt x="909" y="3035"/>
                    <a:pt x="1334" y="3304"/>
                    <a:pt x="1785" y="3385"/>
                  </a:cubicBezTo>
                  <a:lnTo>
                    <a:pt x="1785" y="3385"/>
                  </a:lnTo>
                  <a:cubicBezTo>
                    <a:pt x="1986" y="3466"/>
                    <a:pt x="2204" y="3510"/>
                    <a:pt x="2422" y="3510"/>
                  </a:cubicBezTo>
                  <a:cubicBezTo>
                    <a:pt x="2698" y="3510"/>
                    <a:pt x="2973" y="3440"/>
                    <a:pt x="3216" y="3287"/>
                  </a:cubicBezTo>
                  <a:cubicBezTo>
                    <a:pt x="3580" y="3058"/>
                    <a:pt x="3734" y="2719"/>
                    <a:pt x="3742" y="2356"/>
                  </a:cubicBezTo>
                  <a:lnTo>
                    <a:pt x="3742" y="2356"/>
                  </a:lnTo>
                  <a:cubicBezTo>
                    <a:pt x="3745" y="2349"/>
                    <a:pt x="3748" y="2342"/>
                    <a:pt x="3752" y="2335"/>
                  </a:cubicBezTo>
                  <a:cubicBezTo>
                    <a:pt x="4228" y="1287"/>
                    <a:pt x="3537" y="156"/>
                    <a:pt x="2406" y="13"/>
                  </a:cubicBezTo>
                  <a:cubicBezTo>
                    <a:pt x="2336" y="5"/>
                    <a:pt x="2267" y="0"/>
                    <a:pt x="2199"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764;p23">
              <a:extLst>
                <a:ext uri="{FF2B5EF4-FFF2-40B4-BE49-F238E27FC236}">
                  <a16:creationId xmlns:a16="http://schemas.microsoft.com/office/drawing/2014/main" id="{E3F9B12D-3F27-49CC-8B88-3164540A7AA1}"/>
                </a:ext>
              </a:extLst>
            </p:cNvPr>
            <p:cNvSpPr/>
            <p:nvPr/>
          </p:nvSpPr>
          <p:spPr>
            <a:xfrm>
              <a:off x="4824732" y="2604311"/>
              <a:ext cx="98220" cy="81309"/>
            </a:xfrm>
            <a:custGeom>
              <a:avLst/>
              <a:gdLst/>
              <a:ahLst/>
              <a:cxnLst/>
              <a:rect l="l" t="t" r="r" b="b"/>
              <a:pathLst>
                <a:path w="4240" h="3510" extrusionOk="0">
                  <a:moveTo>
                    <a:pt x="2143" y="1643"/>
                  </a:moveTo>
                  <a:cubicBezTo>
                    <a:pt x="2151" y="1643"/>
                    <a:pt x="2160" y="1643"/>
                    <a:pt x="2168" y="1644"/>
                  </a:cubicBezTo>
                  <a:cubicBezTo>
                    <a:pt x="2347" y="1680"/>
                    <a:pt x="2502" y="1966"/>
                    <a:pt x="2383" y="2120"/>
                  </a:cubicBezTo>
                  <a:cubicBezTo>
                    <a:pt x="2315" y="2211"/>
                    <a:pt x="2234" y="2247"/>
                    <a:pt x="2156" y="2247"/>
                  </a:cubicBezTo>
                  <a:cubicBezTo>
                    <a:pt x="2130" y="2247"/>
                    <a:pt x="2105" y="2243"/>
                    <a:pt x="2081" y="2236"/>
                  </a:cubicBezTo>
                  <a:lnTo>
                    <a:pt x="2081" y="2236"/>
                  </a:lnTo>
                  <a:cubicBezTo>
                    <a:pt x="2004" y="2195"/>
                    <a:pt x="1933" y="2134"/>
                    <a:pt x="1876" y="2053"/>
                  </a:cubicBezTo>
                  <a:lnTo>
                    <a:pt x="1876" y="2053"/>
                  </a:lnTo>
                  <a:cubicBezTo>
                    <a:pt x="1841" y="1975"/>
                    <a:pt x="1836" y="1885"/>
                    <a:pt x="1881" y="1801"/>
                  </a:cubicBezTo>
                  <a:lnTo>
                    <a:pt x="1881" y="1801"/>
                  </a:lnTo>
                  <a:cubicBezTo>
                    <a:pt x="1945" y="1710"/>
                    <a:pt x="2038" y="1643"/>
                    <a:pt x="2143" y="1643"/>
                  </a:cubicBezTo>
                  <a:close/>
                  <a:moveTo>
                    <a:pt x="2209" y="0"/>
                  </a:moveTo>
                  <a:cubicBezTo>
                    <a:pt x="952" y="0"/>
                    <a:pt x="1" y="1398"/>
                    <a:pt x="644" y="2561"/>
                  </a:cubicBezTo>
                  <a:cubicBezTo>
                    <a:pt x="912" y="3039"/>
                    <a:pt x="1342" y="3308"/>
                    <a:pt x="1798" y="3387"/>
                  </a:cubicBezTo>
                  <a:lnTo>
                    <a:pt x="1798" y="3387"/>
                  </a:lnTo>
                  <a:cubicBezTo>
                    <a:pt x="1999" y="3467"/>
                    <a:pt x="2216" y="3510"/>
                    <a:pt x="2433" y="3510"/>
                  </a:cubicBezTo>
                  <a:cubicBezTo>
                    <a:pt x="2709" y="3510"/>
                    <a:pt x="2985" y="3440"/>
                    <a:pt x="3228" y="3287"/>
                  </a:cubicBezTo>
                  <a:cubicBezTo>
                    <a:pt x="3582" y="3061"/>
                    <a:pt x="3734" y="2730"/>
                    <a:pt x="3746" y="2372"/>
                  </a:cubicBezTo>
                  <a:lnTo>
                    <a:pt x="3746" y="2372"/>
                  </a:lnTo>
                  <a:cubicBezTo>
                    <a:pt x="3752" y="2359"/>
                    <a:pt x="3758" y="2347"/>
                    <a:pt x="3764" y="2335"/>
                  </a:cubicBezTo>
                  <a:cubicBezTo>
                    <a:pt x="4240" y="1287"/>
                    <a:pt x="3537" y="156"/>
                    <a:pt x="2418" y="13"/>
                  </a:cubicBezTo>
                  <a:cubicBezTo>
                    <a:pt x="2348" y="4"/>
                    <a:pt x="2278" y="0"/>
                    <a:pt x="2209"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681;p23">
            <a:extLst>
              <a:ext uri="{FF2B5EF4-FFF2-40B4-BE49-F238E27FC236}">
                <a16:creationId xmlns:a16="http://schemas.microsoft.com/office/drawing/2014/main" id="{7C477715-8928-4552-B01A-73BDE81C6E8A}"/>
              </a:ext>
            </a:extLst>
          </p:cNvPr>
          <p:cNvSpPr/>
          <p:nvPr/>
        </p:nvSpPr>
        <p:spPr>
          <a:xfrm>
            <a:off x="3487617" y="4740852"/>
            <a:ext cx="483906" cy="486884"/>
          </a:xfrm>
          <a:custGeom>
            <a:avLst/>
            <a:gdLst/>
            <a:ahLst/>
            <a:cxnLst/>
            <a:rect l="l" t="t" r="r" b="b"/>
            <a:pathLst>
              <a:path w="26195" h="26195" extrusionOk="0">
                <a:moveTo>
                  <a:pt x="13097" y="1"/>
                </a:moveTo>
                <a:cubicBezTo>
                  <a:pt x="5858" y="1"/>
                  <a:pt x="1" y="5859"/>
                  <a:pt x="1" y="13098"/>
                </a:cubicBezTo>
                <a:cubicBezTo>
                  <a:pt x="1" y="20325"/>
                  <a:pt x="5858" y="26195"/>
                  <a:pt x="13097" y="26195"/>
                </a:cubicBezTo>
                <a:cubicBezTo>
                  <a:pt x="20325" y="26195"/>
                  <a:pt x="26194" y="20325"/>
                  <a:pt x="26194" y="13098"/>
                </a:cubicBezTo>
                <a:cubicBezTo>
                  <a:pt x="26194" y="5859"/>
                  <a:pt x="20325" y="1"/>
                  <a:pt x="13097" y="1"/>
                </a:cubicBezTo>
                <a:close/>
              </a:path>
            </a:pathLst>
          </a:custGeom>
          <a:solidFill>
            <a:srgbClr val="C00000"/>
          </a:solidFill>
          <a:ln>
            <a:noFill/>
          </a:ln>
        </p:spPr>
        <p:txBody>
          <a:bodyPr spcFirstLastPara="1" wrap="square" lIns="91425" tIns="91425" rIns="91425" bIns="91425" anchor="ctr" anchorCtr="0">
            <a:noAutofit/>
          </a:bodyPr>
          <a:lstStyle/>
          <a:p>
            <a:pPr algn="ctr"/>
            <a:r>
              <a:rPr lang="fr-FR" sz="2000" b="1">
                <a:solidFill>
                  <a:schemeClr val="bg1"/>
                </a:solidFill>
                <a:latin typeface="Arial" panose="020B0604020202020204" pitchFamily="34" charset="0"/>
                <a:cs typeface="Arial" panose="020B0604020202020204" pitchFamily="34" charset="0"/>
              </a:rPr>
              <a:t>2</a:t>
            </a:r>
            <a:endParaRPr sz="2000" b="1">
              <a:solidFill>
                <a:schemeClr val="bg1"/>
              </a:solidFill>
              <a:latin typeface="Arial" panose="020B0604020202020204" pitchFamily="34" charset="0"/>
              <a:cs typeface="Arial" panose="020B0604020202020204" pitchFamily="34" charset="0"/>
            </a:endParaRPr>
          </a:p>
        </p:txBody>
      </p:sp>
      <p:sp>
        <p:nvSpPr>
          <p:cNvPr id="33" name="Google Shape;681;p23">
            <a:extLst>
              <a:ext uri="{FF2B5EF4-FFF2-40B4-BE49-F238E27FC236}">
                <a16:creationId xmlns:a16="http://schemas.microsoft.com/office/drawing/2014/main" id="{4ED7FA91-A73E-41D6-ADEA-50C42E58F196}"/>
              </a:ext>
            </a:extLst>
          </p:cNvPr>
          <p:cNvSpPr/>
          <p:nvPr/>
        </p:nvSpPr>
        <p:spPr>
          <a:xfrm>
            <a:off x="10028130" y="3218699"/>
            <a:ext cx="606984" cy="605808"/>
          </a:xfrm>
          <a:custGeom>
            <a:avLst/>
            <a:gdLst/>
            <a:ahLst/>
            <a:cxnLst/>
            <a:rect l="l" t="t" r="r" b="b"/>
            <a:pathLst>
              <a:path w="26195" h="26195" extrusionOk="0">
                <a:moveTo>
                  <a:pt x="13097" y="1"/>
                </a:moveTo>
                <a:cubicBezTo>
                  <a:pt x="5858" y="1"/>
                  <a:pt x="1" y="5859"/>
                  <a:pt x="1" y="13098"/>
                </a:cubicBezTo>
                <a:cubicBezTo>
                  <a:pt x="1" y="20325"/>
                  <a:pt x="5858" y="26195"/>
                  <a:pt x="13097" y="26195"/>
                </a:cubicBezTo>
                <a:cubicBezTo>
                  <a:pt x="20325" y="26195"/>
                  <a:pt x="26194" y="20325"/>
                  <a:pt x="26194" y="13098"/>
                </a:cubicBezTo>
                <a:cubicBezTo>
                  <a:pt x="26194" y="5859"/>
                  <a:pt x="20325" y="1"/>
                  <a:pt x="13097" y="1"/>
                </a:cubicBezTo>
                <a:close/>
              </a:path>
            </a:pathLst>
          </a:custGeom>
          <a:solidFill>
            <a:schemeClr val="accent2">
              <a:lumMod val="60000"/>
              <a:lumOff val="40000"/>
            </a:schemeClr>
          </a:solidFill>
          <a:ln>
            <a:noFill/>
          </a:ln>
        </p:spPr>
        <p:txBody>
          <a:bodyPr spcFirstLastPara="1" wrap="square" lIns="91425" tIns="91425" rIns="91425" bIns="91425" anchor="ctr" anchorCtr="0">
            <a:noAutofit/>
          </a:bodyPr>
          <a:lstStyle/>
          <a:p>
            <a:pPr algn="ctr"/>
            <a:r>
              <a:rPr lang="fr-FR" sz="2400" b="1">
                <a:solidFill>
                  <a:schemeClr val="bg1"/>
                </a:solidFill>
                <a:latin typeface="Arial" panose="020B0604020202020204" pitchFamily="34" charset="0"/>
                <a:cs typeface="Arial" panose="020B0604020202020204" pitchFamily="34" charset="0"/>
              </a:rPr>
              <a:t>4</a:t>
            </a:r>
            <a:endParaRPr sz="2400" b="1">
              <a:solidFill>
                <a:schemeClr val="bg1"/>
              </a:solidFill>
              <a:latin typeface="Arial" panose="020B0604020202020204" pitchFamily="34" charset="0"/>
              <a:cs typeface="Arial" panose="020B0604020202020204" pitchFamily="34" charset="0"/>
            </a:endParaRPr>
          </a:p>
        </p:txBody>
      </p:sp>
      <p:pic>
        <p:nvPicPr>
          <p:cNvPr id="34" name="Picture 3">
            <a:extLst>
              <a:ext uri="{FF2B5EF4-FFF2-40B4-BE49-F238E27FC236}">
                <a16:creationId xmlns:a16="http://schemas.microsoft.com/office/drawing/2014/main" id="{9E28A0F7-FF18-416E-A056-34BB338D4D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0613" y="2604199"/>
            <a:ext cx="818144" cy="818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descr="D:\Profiles\BARREAU\AppData\Local\Microsoft\Windows\Temporary Internet Files\Content.Outlook\O77SJK7Z\noun_160795.png">
            <a:extLst>
              <a:ext uri="{FF2B5EF4-FFF2-40B4-BE49-F238E27FC236}">
                <a16:creationId xmlns:a16="http://schemas.microsoft.com/office/drawing/2014/main" id="{E6CA8A57-FABE-4A42-8772-9FE6781F06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912" y="4102255"/>
            <a:ext cx="789708" cy="78970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descr="D:\Profiles\BARREAU\AppData\Local\Microsoft\Windows\Temporary Internet Files\Content.Outlook\O77SJK7Z\noun_871941.png">
            <a:extLst>
              <a:ext uri="{FF2B5EF4-FFF2-40B4-BE49-F238E27FC236}">
                <a16:creationId xmlns:a16="http://schemas.microsoft.com/office/drawing/2014/main" id="{7A9B6CC1-DA60-49DC-8462-D7A00994FE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6108" y="4204922"/>
            <a:ext cx="587827" cy="587827"/>
          </a:xfrm>
          <a:prstGeom prst="rect">
            <a:avLst/>
          </a:prstGeom>
          <a:noFill/>
          <a:extLst>
            <a:ext uri="{909E8E84-426E-40DD-AFC4-6F175D3DCCD1}">
              <a14:hiddenFill xmlns:a14="http://schemas.microsoft.com/office/drawing/2010/main">
                <a:solidFill>
                  <a:srgbClr val="FFFFFF"/>
                </a:solidFill>
              </a14:hiddenFill>
            </a:ext>
          </a:extLst>
        </p:spPr>
      </p:pic>
      <p:pic>
        <p:nvPicPr>
          <p:cNvPr id="37" name="Graphique 40" descr="Centre d’appels">
            <a:extLst>
              <a:ext uri="{FF2B5EF4-FFF2-40B4-BE49-F238E27FC236}">
                <a16:creationId xmlns:a16="http://schemas.microsoft.com/office/drawing/2014/main" id="{72CAA390-565C-476D-AA3B-6C3CC9700AE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0814348" y="2992619"/>
            <a:ext cx="914400" cy="914400"/>
          </a:xfrm>
          <a:prstGeom prst="rect">
            <a:avLst/>
          </a:prstGeom>
        </p:spPr>
      </p:pic>
      <p:sp>
        <p:nvSpPr>
          <p:cNvPr id="38" name="Google Shape;749;p23">
            <a:extLst>
              <a:ext uri="{FF2B5EF4-FFF2-40B4-BE49-F238E27FC236}">
                <a16:creationId xmlns:a16="http://schemas.microsoft.com/office/drawing/2014/main" id="{F66F0263-1CAB-48F5-9140-D896769C9220}"/>
              </a:ext>
            </a:extLst>
          </p:cNvPr>
          <p:cNvSpPr/>
          <p:nvPr/>
        </p:nvSpPr>
        <p:spPr>
          <a:xfrm>
            <a:off x="936501" y="3255502"/>
            <a:ext cx="585520" cy="585520"/>
          </a:xfrm>
          <a:custGeom>
            <a:avLst/>
            <a:gdLst/>
            <a:ahLst/>
            <a:cxnLst/>
            <a:rect l="l" t="t" r="r" b="b"/>
            <a:pathLst>
              <a:path w="30624" h="30624" extrusionOk="0">
                <a:moveTo>
                  <a:pt x="15312" y="1"/>
                </a:moveTo>
                <a:cubicBezTo>
                  <a:pt x="6859" y="1"/>
                  <a:pt x="1" y="6859"/>
                  <a:pt x="1" y="15312"/>
                </a:cubicBezTo>
                <a:cubicBezTo>
                  <a:pt x="1" y="23765"/>
                  <a:pt x="6859" y="30623"/>
                  <a:pt x="15312" y="30623"/>
                </a:cubicBezTo>
                <a:cubicBezTo>
                  <a:pt x="23766" y="30623"/>
                  <a:pt x="30624" y="23765"/>
                  <a:pt x="30624" y="15312"/>
                </a:cubicBezTo>
                <a:cubicBezTo>
                  <a:pt x="30624" y="6859"/>
                  <a:pt x="23766" y="1"/>
                  <a:pt x="15312" y="1"/>
                </a:cubicBezTo>
                <a:close/>
              </a:path>
            </a:pathLst>
          </a:custGeom>
          <a:solidFill>
            <a:srgbClr val="05B2B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2000" b="1">
                <a:solidFill>
                  <a:schemeClr val="bg1"/>
                </a:solidFill>
                <a:latin typeface="Arial" panose="020B0604020202020204" pitchFamily="34" charset="0"/>
                <a:cs typeface="Arial" panose="020B0604020202020204" pitchFamily="34" charset="0"/>
              </a:rPr>
              <a:t>1</a:t>
            </a:r>
            <a:endParaRPr sz="2000" b="1">
              <a:solidFill>
                <a:schemeClr val="bg1"/>
              </a:solidFill>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0C7BFA8E-EE44-43E1-92B0-45EA24F668CE}"/>
              </a:ext>
            </a:extLst>
          </p:cNvPr>
          <p:cNvSpPr/>
          <p:nvPr/>
        </p:nvSpPr>
        <p:spPr>
          <a:xfrm>
            <a:off x="1965341" y="5582332"/>
            <a:ext cx="3564293" cy="867180"/>
          </a:xfrm>
          <a:prstGeom prst="rect">
            <a:avLst/>
          </a:prstGeom>
          <a:solidFill>
            <a:schemeClr val="bg1"/>
          </a:solidFill>
          <a:ln>
            <a:solidFill>
              <a:srgbClr val="86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100" dirty="0" smtClean="0">
                <a:solidFill>
                  <a:schemeClr val="tx1"/>
                </a:solidFill>
              </a:rPr>
              <a:t>Remplissage du bon de commande monétique</a:t>
            </a:r>
            <a:endParaRPr lang="fr-FR" sz="1100" dirty="0">
              <a:solidFill>
                <a:schemeClr val="tx1"/>
              </a:solidFill>
            </a:endParaRPr>
          </a:p>
          <a:p>
            <a:pPr marL="285750" indent="-285750">
              <a:buFont typeface="Arial" panose="020B0604020202020204" pitchFamily="34" charset="0"/>
              <a:buChar char="•"/>
            </a:pPr>
            <a:r>
              <a:rPr lang="fr-FR" sz="1100" dirty="0">
                <a:solidFill>
                  <a:schemeClr val="tx1"/>
                </a:solidFill>
              </a:rPr>
              <a:t>Choix des options (logiciels ou installation et formation en point de vente…) </a:t>
            </a:r>
          </a:p>
          <a:p>
            <a:pPr marL="285750" indent="-285750">
              <a:buFont typeface="Arial" panose="020B0604020202020204" pitchFamily="34" charset="0"/>
              <a:buChar char="•"/>
            </a:pPr>
            <a:r>
              <a:rPr lang="fr-FR" sz="1100" dirty="0" smtClean="0">
                <a:solidFill>
                  <a:schemeClr val="tx1"/>
                </a:solidFill>
              </a:rPr>
              <a:t>Transmission via </a:t>
            </a:r>
            <a:r>
              <a:rPr lang="fr-FR" sz="1100" dirty="0" err="1" smtClean="0">
                <a:solidFill>
                  <a:schemeClr val="tx1"/>
                </a:solidFill>
              </a:rPr>
              <a:t>Myflow</a:t>
            </a:r>
            <a:endParaRPr lang="fr-FR" sz="1100" dirty="0">
              <a:solidFill>
                <a:schemeClr val="tx1"/>
              </a:solidFill>
            </a:endParaRPr>
          </a:p>
        </p:txBody>
      </p:sp>
      <p:sp>
        <p:nvSpPr>
          <p:cNvPr id="40" name="ZoneTexte 39">
            <a:extLst>
              <a:ext uri="{FF2B5EF4-FFF2-40B4-BE49-F238E27FC236}">
                <a16:creationId xmlns:a16="http://schemas.microsoft.com/office/drawing/2014/main" id="{3CD85BED-1219-48F7-A98E-652266AADECC}"/>
              </a:ext>
            </a:extLst>
          </p:cNvPr>
          <p:cNvSpPr txBox="1"/>
          <p:nvPr/>
        </p:nvSpPr>
        <p:spPr>
          <a:xfrm>
            <a:off x="1965342" y="5252659"/>
            <a:ext cx="3564292" cy="338554"/>
          </a:xfrm>
          <a:prstGeom prst="rect">
            <a:avLst/>
          </a:prstGeom>
          <a:solidFill>
            <a:schemeClr val="accent2">
              <a:lumMod val="50000"/>
            </a:schemeClr>
          </a:solidFill>
        </p:spPr>
        <p:txBody>
          <a:bodyPr wrap="square" rtlCol="0">
            <a:spAutoFit/>
          </a:bodyPr>
          <a:lstStyle/>
          <a:p>
            <a:pPr algn="ctr"/>
            <a:r>
              <a:rPr lang="fr-FR" sz="1600" b="1" dirty="0" smtClean="0">
                <a:solidFill>
                  <a:schemeClr val="bg1"/>
                </a:solidFill>
                <a:latin typeface="+mj-lt"/>
                <a:ea typeface="Roboto Black" panose="02000000000000000000" pitchFamily="2" charset="0"/>
                <a:cs typeface="Roboto Black" panose="02000000000000000000" pitchFamily="2" charset="0"/>
              </a:rPr>
              <a:t>Bon de commande et </a:t>
            </a:r>
            <a:r>
              <a:rPr lang="fr-FR" sz="1600" b="1" dirty="0" err="1" smtClean="0">
                <a:solidFill>
                  <a:schemeClr val="bg1"/>
                </a:solidFill>
                <a:latin typeface="+mj-lt"/>
                <a:ea typeface="Roboto Black" panose="02000000000000000000" pitchFamily="2" charset="0"/>
                <a:cs typeface="Roboto Black" panose="02000000000000000000" pitchFamily="2" charset="0"/>
              </a:rPr>
              <a:t>Myflow</a:t>
            </a:r>
            <a:endParaRPr lang="fr-FR" sz="1600" b="1" dirty="0">
              <a:solidFill>
                <a:schemeClr val="bg1"/>
              </a:solidFill>
              <a:latin typeface="+mj-lt"/>
              <a:ea typeface="Roboto Black" panose="02000000000000000000" pitchFamily="2" charset="0"/>
              <a:cs typeface="Roboto Black" panose="02000000000000000000" pitchFamily="2" charset="0"/>
            </a:endParaRPr>
          </a:p>
        </p:txBody>
      </p:sp>
      <p:grpSp>
        <p:nvGrpSpPr>
          <p:cNvPr id="41" name="Groupe 40">
            <a:extLst>
              <a:ext uri="{FF2B5EF4-FFF2-40B4-BE49-F238E27FC236}">
                <a16:creationId xmlns:a16="http://schemas.microsoft.com/office/drawing/2014/main" id="{9B5D3A64-A508-4DBD-9F1F-9DAE3AB56FFC}"/>
              </a:ext>
            </a:extLst>
          </p:cNvPr>
          <p:cNvGrpSpPr/>
          <p:nvPr/>
        </p:nvGrpSpPr>
        <p:grpSpPr>
          <a:xfrm>
            <a:off x="6320734" y="3275001"/>
            <a:ext cx="585519" cy="570544"/>
            <a:chOff x="6164085" y="2385097"/>
            <a:chExt cx="920532" cy="896989"/>
          </a:xfrm>
        </p:grpSpPr>
        <p:grpSp>
          <p:nvGrpSpPr>
            <p:cNvPr id="42" name="Google Shape;722;p23">
              <a:extLst>
                <a:ext uri="{FF2B5EF4-FFF2-40B4-BE49-F238E27FC236}">
                  <a16:creationId xmlns:a16="http://schemas.microsoft.com/office/drawing/2014/main" id="{741A84C6-AC8A-4624-8F2E-7439FC8FE611}"/>
                </a:ext>
              </a:extLst>
            </p:cNvPr>
            <p:cNvGrpSpPr/>
            <p:nvPr/>
          </p:nvGrpSpPr>
          <p:grpSpPr>
            <a:xfrm>
              <a:off x="6164085" y="2385097"/>
              <a:ext cx="920532" cy="896989"/>
              <a:chOff x="3409666" y="2566466"/>
              <a:chExt cx="606807" cy="606807"/>
            </a:xfrm>
            <a:solidFill>
              <a:srgbClr val="FCBE15"/>
            </a:solidFill>
          </p:grpSpPr>
          <p:sp>
            <p:nvSpPr>
              <p:cNvPr id="45" name="Google Shape;723;p23">
                <a:extLst>
                  <a:ext uri="{FF2B5EF4-FFF2-40B4-BE49-F238E27FC236}">
                    <a16:creationId xmlns:a16="http://schemas.microsoft.com/office/drawing/2014/main" id="{D67030DF-1D84-47D7-908A-A8AFABBDD791}"/>
                  </a:ext>
                </a:extLst>
              </p:cNvPr>
              <p:cNvSpPr/>
              <p:nvPr/>
            </p:nvSpPr>
            <p:spPr>
              <a:xfrm>
                <a:off x="3409666" y="2566466"/>
                <a:ext cx="606807" cy="606807"/>
              </a:xfrm>
              <a:custGeom>
                <a:avLst/>
                <a:gdLst/>
                <a:ahLst/>
                <a:cxnLst/>
                <a:rect l="l" t="t" r="r" b="b"/>
                <a:pathLst>
                  <a:path w="26195" h="26195" extrusionOk="0">
                    <a:moveTo>
                      <a:pt x="13098" y="1"/>
                    </a:moveTo>
                    <a:cubicBezTo>
                      <a:pt x="5871" y="1"/>
                      <a:pt x="1" y="5870"/>
                      <a:pt x="1" y="13098"/>
                    </a:cubicBezTo>
                    <a:cubicBezTo>
                      <a:pt x="1" y="20325"/>
                      <a:pt x="5871" y="26194"/>
                      <a:pt x="13098" y="26194"/>
                    </a:cubicBezTo>
                    <a:cubicBezTo>
                      <a:pt x="20337" y="26194"/>
                      <a:pt x="26195" y="20325"/>
                      <a:pt x="26195" y="13098"/>
                    </a:cubicBezTo>
                    <a:cubicBezTo>
                      <a:pt x="26195" y="5870"/>
                      <a:pt x="20337" y="1"/>
                      <a:pt x="13098" y="1"/>
                    </a:cubicBezTo>
                    <a:close/>
                  </a:path>
                </a:pathLst>
              </a:custGeom>
              <a:grpFill/>
              <a:ln>
                <a:noFill/>
              </a:ln>
            </p:spPr>
            <p:txBody>
              <a:bodyPr spcFirstLastPara="1" wrap="square" lIns="91425" tIns="91425" rIns="91425" bIns="91425" anchor="ctr" anchorCtr="0">
                <a:noAutofit/>
              </a:bodyPr>
              <a:lstStyle/>
              <a:p>
                <a:pPr lvl="0" indent="0" algn="ctr">
                  <a:spcBef>
                    <a:spcPts val="0"/>
                  </a:spcBef>
                  <a:spcAft>
                    <a:spcPts val="0"/>
                  </a:spcAft>
                  <a:buNone/>
                </a:pPr>
                <a:r>
                  <a:rPr lang="fr-FR" sz="2400" b="1">
                    <a:solidFill>
                      <a:schemeClr val="bg1"/>
                    </a:solidFill>
                    <a:latin typeface="Arial" panose="020B0604020202020204" pitchFamily="34" charset="0"/>
                    <a:cs typeface="Arial" panose="020B0604020202020204" pitchFamily="34" charset="0"/>
                  </a:rPr>
                  <a:t>3</a:t>
                </a:r>
                <a:endParaRPr sz="2400" b="1">
                  <a:solidFill>
                    <a:schemeClr val="bg1"/>
                  </a:solidFill>
                  <a:latin typeface="Arial" panose="020B0604020202020204" pitchFamily="34" charset="0"/>
                  <a:cs typeface="Arial" panose="020B0604020202020204" pitchFamily="34" charset="0"/>
                </a:endParaRPr>
              </a:p>
            </p:txBody>
          </p:sp>
          <p:sp>
            <p:nvSpPr>
              <p:cNvPr id="46" name="Google Shape;724;p23">
                <a:extLst>
                  <a:ext uri="{FF2B5EF4-FFF2-40B4-BE49-F238E27FC236}">
                    <a16:creationId xmlns:a16="http://schemas.microsoft.com/office/drawing/2014/main" id="{C2AC66A6-3F47-4559-8710-B8112D590517}"/>
                  </a:ext>
                </a:extLst>
              </p:cNvPr>
              <p:cNvSpPr/>
              <p:nvPr/>
            </p:nvSpPr>
            <p:spPr>
              <a:xfrm>
                <a:off x="3593990" y="3102976"/>
                <a:ext cx="150897" cy="40539"/>
              </a:xfrm>
              <a:custGeom>
                <a:avLst/>
                <a:gdLst/>
                <a:ahLst/>
                <a:cxnLst/>
                <a:rect l="l" t="t" r="r" b="b"/>
                <a:pathLst>
                  <a:path w="6514" h="1750" extrusionOk="0">
                    <a:moveTo>
                      <a:pt x="584" y="0"/>
                    </a:moveTo>
                    <a:cubicBezTo>
                      <a:pt x="139" y="0"/>
                      <a:pt x="0" y="746"/>
                      <a:pt x="502" y="938"/>
                    </a:cubicBezTo>
                    <a:cubicBezTo>
                      <a:pt x="1942" y="1477"/>
                      <a:pt x="3415" y="1749"/>
                      <a:pt x="4927" y="1749"/>
                    </a:cubicBezTo>
                    <a:cubicBezTo>
                      <a:pt x="5252" y="1749"/>
                      <a:pt x="5578" y="1737"/>
                      <a:pt x="5907" y="1711"/>
                    </a:cubicBezTo>
                    <a:cubicBezTo>
                      <a:pt x="6499" y="1665"/>
                      <a:pt x="6514" y="769"/>
                      <a:pt x="5951" y="769"/>
                    </a:cubicBezTo>
                    <a:cubicBezTo>
                      <a:pt x="5937" y="769"/>
                      <a:pt x="5922" y="770"/>
                      <a:pt x="5907" y="771"/>
                    </a:cubicBezTo>
                    <a:cubicBezTo>
                      <a:pt x="5601" y="793"/>
                      <a:pt x="5298" y="805"/>
                      <a:pt x="4996" y="805"/>
                    </a:cubicBezTo>
                    <a:cubicBezTo>
                      <a:pt x="3547" y="805"/>
                      <a:pt x="2141" y="545"/>
                      <a:pt x="752" y="33"/>
                    </a:cubicBezTo>
                    <a:cubicBezTo>
                      <a:pt x="692" y="10"/>
                      <a:pt x="636" y="0"/>
                      <a:pt x="5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25;p23">
                <a:extLst>
                  <a:ext uri="{FF2B5EF4-FFF2-40B4-BE49-F238E27FC236}">
                    <a16:creationId xmlns:a16="http://schemas.microsoft.com/office/drawing/2014/main" id="{87496503-61C8-4F6D-ACD8-27CF3521532A}"/>
                  </a:ext>
                </a:extLst>
              </p:cNvPr>
              <p:cNvSpPr/>
              <p:nvPr/>
            </p:nvSpPr>
            <p:spPr>
              <a:xfrm>
                <a:off x="3762532" y="3114789"/>
                <a:ext cx="38894" cy="24416"/>
              </a:xfrm>
              <a:custGeom>
                <a:avLst/>
                <a:gdLst/>
                <a:ahLst/>
                <a:cxnLst/>
                <a:rect l="l" t="t" r="r" b="b"/>
                <a:pathLst>
                  <a:path w="1679" h="1054" extrusionOk="0">
                    <a:moveTo>
                      <a:pt x="1136" y="1"/>
                    </a:moveTo>
                    <a:cubicBezTo>
                      <a:pt x="1099" y="1"/>
                      <a:pt x="1062" y="4"/>
                      <a:pt x="1024" y="11"/>
                    </a:cubicBezTo>
                    <a:cubicBezTo>
                      <a:pt x="822" y="58"/>
                      <a:pt x="607" y="94"/>
                      <a:pt x="393" y="130"/>
                    </a:cubicBezTo>
                    <a:cubicBezTo>
                      <a:pt x="143" y="178"/>
                      <a:pt x="0" y="475"/>
                      <a:pt x="72" y="713"/>
                    </a:cubicBezTo>
                    <a:cubicBezTo>
                      <a:pt x="134" y="943"/>
                      <a:pt x="334" y="1053"/>
                      <a:pt x="558" y="1053"/>
                    </a:cubicBezTo>
                    <a:cubicBezTo>
                      <a:pt x="590" y="1053"/>
                      <a:pt x="622" y="1051"/>
                      <a:pt x="655" y="1047"/>
                    </a:cubicBezTo>
                    <a:cubicBezTo>
                      <a:pt x="857" y="999"/>
                      <a:pt x="1072" y="963"/>
                      <a:pt x="1274" y="928"/>
                    </a:cubicBezTo>
                    <a:cubicBezTo>
                      <a:pt x="1536" y="880"/>
                      <a:pt x="1679" y="570"/>
                      <a:pt x="1608" y="344"/>
                    </a:cubicBezTo>
                    <a:cubicBezTo>
                      <a:pt x="1546" y="120"/>
                      <a:pt x="1355" y="1"/>
                      <a:pt x="11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26;p23">
                <a:extLst>
                  <a:ext uri="{FF2B5EF4-FFF2-40B4-BE49-F238E27FC236}">
                    <a16:creationId xmlns:a16="http://schemas.microsoft.com/office/drawing/2014/main" id="{7EAA57C3-012C-435A-9D4D-043752856C8A}"/>
                  </a:ext>
                </a:extLst>
              </p:cNvPr>
              <p:cNvSpPr/>
              <p:nvPr/>
            </p:nvSpPr>
            <p:spPr>
              <a:xfrm>
                <a:off x="3745992" y="2608680"/>
                <a:ext cx="120597" cy="43805"/>
              </a:xfrm>
              <a:custGeom>
                <a:avLst/>
                <a:gdLst/>
                <a:ahLst/>
                <a:cxnLst/>
                <a:rect l="l" t="t" r="r" b="b"/>
                <a:pathLst>
                  <a:path w="5206" h="1891" extrusionOk="0">
                    <a:moveTo>
                      <a:pt x="1173" y="1"/>
                    </a:moveTo>
                    <a:cubicBezTo>
                      <a:pt x="985" y="1"/>
                      <a:pt x="796" y="8"/>
                      <a:pt x="607" y="24"/>
                    </a:cubicBezTo>
                    <a:cubicBezTo>
                      <a:pt x="15" y="70"/>
                      <a:pt x="0" y="966"/>
                      <a:pt x="563" y="966"/>
                    </a:cubicBezTo>
                    <a:cubicBezTo>
                      <a:pt x="577" y="966"/>
                      <a:pt x="592" y="966"/>
                      <a:pt x="607" y="964"/>
                    </a:cubicBezTo>
                    <a:cubicBezTo>
                      <a:pt x="775" y="952"/>
                      <a:pt x="942" y="946"/>
                      <a:pt x="1107" y="946"/>
                    </a:cubicBezTo>
                    <a:cubicBezTo>
                      <a:pt x="2230" y="946"/>
                      <a:pt x="3290" y="1230"/>
                      <a:pt x="4286" y="1822"/>
                    </a:cubicBezTo>
                    <a:cubicBezTo>
                      <a:pt x="4367" y="1869"/>
                      <a:pt x="4446" y="1890"/>
                      <a:pt x="4521" y="1890"/>
                    </a:cubicBezTo>
                    <a:cubicBezTo>
                      <a:pt x="4933" y="1890"/>
                      <a:pt x="5205" y="1262"/>
                      <a:pt x="4762" y="1000"/>
                    </a:cubicBezTo>
                    <a:cubicBezTo>
                      <a:pt x="3663" y="347"/>
                      <a:pt x="2438" y="1"/>
                      <a:pt x="11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 name="Google Shape;682;p23">
              <a:extLst>
                <a:ext uri="{FF2B5EF4-FFF2-40B4-BE49-F238E27FC236}">
                  <a16:creationId xmlns:a16="http://schemas.microsoft.com/office/drawing/2014/main" id="{3B3F2316-7A0C-4819-AA09-E41612F0FA0D}"/>
                </a:ext>
              </a:extLst>
            </p:cNvPr>
            <p:cNvSpPr/>
            <p:nvPr/>
          </p:nvSpPr>
          <p:spPr>
            <a:xfrm>
              <a:off x="6698335" y="3093857"/>
              <a:ext cx="189490" cy="78946"/>
            </a:xfrm>
            <a:custGeom>
              <a:avLst/>
              <a:gdLst/>
              <a:ahLst/>
              <a:cxnLst/>
              <a:rect l="l" t="t" r="r" b="b"/>
              <a:pathLst>
                <a:path w="8180" h="3408" extrusionOk="0">
                  <a:moveTo>
                    <a:pt x="7517" y="0"/>
                  </a:moveTo>
                  <a:cubicBezTo>
                    <a:pt x="7410" y="0"/>
                    <a:pt x="7299" y="46"/>
                    <a:pt x="7204" y="156"/>
                  </a:cubicBezTo>
                  <a:cubicBezTo>
                    <a:pt x="5513" y="2085"/>
                    <a:pt x="3013" y="2299"/>
                    <a:pt x="608" y="2454"/>
                  </a:cubicBezTo>
                  <a:cubicBezTo>
                    <a:pt x="12" y="2489"/>
                    <a:pt x="1" y="3407"/>
                    <a:pt x="575" y="3407"/>
                  </a:cubicBezTo>
                  <a:cubicBezTo>
                    <a:pt x="585" y="3407"/>
                    <a:pt x="596" y="3407"/>
                    <a:pt x="608" y="3406"/>
                  </a:cubicBezTo>
                  <a:cubicBezTo>
                    <a:pt x="3263" y="3240"/>
                    <a:pt x="6025" y="2942"/>
                    <a:pt x="7870" y="823"/>
                  </a:cubicBezTo>
                  <a:cubicBezTo>
                    <a:pt x="8179" y="477"/>
                    <a:pt x="7864" y="0"/>
                    <a:pt x="75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83;p23">
              <a:extLst>
                <a:ext uri="{FF2B5EF4-FFF2-40B4-BE49-F238E27FC236}">
                  <a16:creationId xmlns:a16="http://schemas.microsoft.com/office/drawing/2014/main" id="{085022A9-3196-4B01-93E5-F81341478240}"/>
                </a:ext>
              </a:extLst>
            </p:cNvPr>
            <p:cNvSpPr/>
            <p:nvPr/>
          </p:nvSpPr>
          <p:spPr>
            <a:xfrm>
              <a:off x="6414968" y="2509255"/>
              <a:ext cx="92452" cy="42786"/>
            </a:xfrm>
            <a:custGeom>
              <a:avLst/>
              <a:gdLst/>
              <a:ahLst/>
              <a:cxnLst/>
              <a:rect l="l" t="t" r="r" b="b"/>
              <a:pathLst>
                <a:path w="3991" h="1847" extrusionOk="0">
                  <a:moveTo>
                    <a:pt x="3448" y="0"/>
                  </a:moveTo>
                  <a:cubicBezTo>
                    <a:pt x="3428" y="0"/>
                    <a:pt x="3407" y="2"/>
                    <a:pt x="3385" y="4"/>
                  </a:cubicBezTo>
                  <a:cubicBezTo>
                    <a:pt x="2337" y="111"/>
                    <a:pt x="1349" y="421"/>
                    <a:pt x="444" y="957"/>
                  </a:cubicBezTo>
                  <a:cubicBezTo>
                    <a:pt x="1" y="1219"/>
                    <a:pt x="273" y="1847"/>
                    <a:pt x="685" y="1847"/>
                  </a:cubicBezTo>
                  <a:cubicBezTo>
                    <a:pt x="760" y="1847"/>
                    <a:pt x="839" y="1826"/>
                    <a:pt x="920" y="1778"/>
                  </a:cubicBezTo>
                  <a:cubicBezTo>
                    <a:pt x="1682" y="1326"/>
                    <a:pt x="2504" y="1040"/>
                    <a:pt x="3385" y="945"/>
                  </a:cubicBezTo>
                  <a:cubicBezTo>
                    <a:pt x="3958" y="887"/>
                    <a:pt x="3990" y="0"/>
                    <a:pt x="344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955509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lstStyle/>
          <a:p>
            <a:r>
              <a:rPr lang="fr-FR" dirty="0" smtClean="0">
                <a:solidFill>
                  <a:schemeClr val="tx1"/>
                </a:solidFill>
              </a:rPr>
              <a:t>Notifications mails</a:t>
            </a:r>
            <a:endParaRPr lang="fr-FR" dirty="0"/>
          </a:p>
        </p:txBody>
      </p:sp>
      <p:sp>
        <p:nvSpPr>
          <p:cNvPr id="12" name="Espace réservé du texte 11"/>
          <p:cNvSpPr>
            <a:spLocks noGrp="1"/>
          </p:cNvSpPr>
          <p:nvPr>
            <p:ph type="body" sz="quarter" idx="14"/>
          </p:nvPr>
        </p:nvSpPr>
        <p:spPr/>
        <p:txBody>
          <a:bodyPr/>
          <a:lstStyle/>
          <a:p>
            <a:r>
              <a:rPr lang="fr-FR" dirty="0">
                <a:solidFill>
                  <a:srgbClr val="FF0000"/>
                </a:solidFill>
              </a:rPr>
              <a:t>4. </a:t>
            </a:r>
            <a:r>
              <a:rPr lang="fr-FR" dirty="0"/>
              <a:t>Le </a:t>
            </a:r>
            <a:r>
              <a:rPr lang="fr-FR" dirty="0" err="1"/>
              <a:t>Process</a:t>
            </a:r>
            <a:endParaRPr lang="fr-FR" dirty="0"/>
          </a:p>
        </p:txBody>
      </p:sp>
      <p:sp>
        <p:nvSpPr>
          <p:cNvPr id="49" name="Rectangle 48">
            <a:extLst>
              <a:ext uri="{FF2B5EF4-FFF2-40B4-BE49-F238E27FC236}">
                <a16:creationId xmlns:a16="http://schemas.microsoft.com/office/drawing/2014/main" id="{4B284DB1-4327-4BE6-B739-D4B2AED5603D}"/>
              </a:ext>
            </a:extLst>
          </p:cNvPr>
          <p:cNvSpPr/>
          <p:nvPr/>
        </p:nvSpPr>
        <p:spPr>
          <a:xfrm>
            <a:off x="8456916" y="1354806"/>
            <a:ext cx="3459638" cy="5109328"/>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 Placeholder 6">
            <a:extLst>
              <a:ext uri="{FF2B5EF4-FFF2-40B4-BE49-F238E27FC236}">
                <a16:creationId xmlns:a16="http://schemas.microsoft.com/office/drawing/2014/main" id="{F3C9E120-2517-414E-BB28-2BA341637413}"/>
              </a:ext>
            </a:extLst>
          </p:cNvPr>
          <p:cNvSpPr txBox="1">
            <a:spLocks/>
          </p:cNvSpPr>
          <p:nvPr/>
        </p:nvSpPr>
        <p:spPr>
          <a:xfrm>
            <a:off x="8344133" y="1074062"/>
            <a:ext cx="2637800" cy="544989"/>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a:solidFill>
                  <a:schemeClr val="bg2">
                    <a:lumMod val="10000"/>
                  </a:schemeClr>
                </a:solidFill>
                <a:latin typeface="+mj-lt"/>
              </a:rPr>
              <a:t>Mail reçu client 4 jours après souscription de l’offre</a:t>
            </a:r>
          </a:p>
        </p:txBody>
      </p:sp>
      <p:sp>
        <p:nvSpPr>
          <p:cNvPr id="51" name="Rectangle 50">
            <a:extLst>
              <a:ext uri="{FF2B5EF4-FFF2-40B4-BE49-F238E27FC236}">
                <a16:creationId xmlns:a16="http://schemas.microsoft.com/office/drawing/2014/main" id="{ACDBDABF-28D0-4411-9472-410DC0D29512}"/>
              </a:ext>
            </a:extLst>
          </p:cNvPr>
          <p:cNvSpPr/>
          <p:nvPr/>
        </p:nvSpPr>
        <p:spPr>
          <a:xfrm>
            <a:off x="4556288" y="1354806"/>
            <a:ext cx="3459638" cy="5109328"/>
          </a:xfrm>
          <a:prstGeom prst="rect">
            <a:avLst/>
          </a:prstGeom>
          <a:solidFill>
            <a:schemeClr val="bg1"/>
          </a:solidFill>
          <a:ln w="1270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3" name="Image 52">
            <a:extLst>
              <a:ext uri="{FF2B5EF4-FFF2-40B4-BE49-F238E27FC236}">
                <a16:creationId xmlns:a16="http://schemas.microsoft.com/office/drawing/2014/main" id="{C51A7F34-090E-4E34-8A2C-AF0F167399D6}"/>
              </a:ext>
            </a:extLst>
          </p:cNvPr>
          <p:cNvPicPr>
            <a:picLocks noChangeAspect="1"/>
          </p:cNvPicPr>
          <p:nvPr/>
        </p:nvPicPr>
        <p:blipFill rotWithShape="1">
          <a:blip r:embed="rId2"/>
          <a:srcRect l="16624" t="33341" r="66907" b="5670"/>
          <a:stretch/>
        </p:blipFill>
        <p:spPr>
          <a:xfrm>
            <a:off x="9038279" y="1619051"/>
            <a:ext cx="2271861" cy="2366200"/>
          </a:xfrm>
          <a:prstGeom prst="rect">
            <a:avLst/>
          </a:prstGeom>
        </p:spPr>
      </p:pic>
      <p:pic>
        <p:nvPicPr>
          <p:cNvPr id="54" name="Image 53">
            <a:extLst>
              <a:ext uri="{FF2B5EF4-FFF2-40B4-BE49-F238E27FC236}">
                <a16:creationId xmlns:a16="http://schemas.microsoft.com/office/drawing/2014/main" id="{9BD29630-6F39-4DC6-A4AB-F700F13EBFBF}"/>
              </a:ext>
            </a:extLst>
          </p:cNvPr>
          <p:cNvPicPr>
            <a:picLocks noChangeAspect="1"/>
          </p:cNvPicPr>
          <p:nvPr/>
        </p:nvPicPr>
        <p:blipFill rotWithShape="1">
          <a:blip r:embed="rId3"/>
          <a:srcRect l="16624" t="31374" r="66907" b="5670"/>
          <a:stretch/>
        </p:blipFill>
        <p:spPr>
          <a:xfrm>
            <a:off x="9038279" y="3965420"/>
            <a:ext cx="2271861" cy="2442517"/>
          </a:xfrm>
          <a:prstGeom prst="rect">
            <a:avLst/>
          </a:prstGeom>
        </p:spPr>
      </p:pic>
      <p:sp>
        <p:nvSpPr>
          <p:cNvPr id="55" name="Text Placeholder 6">
            <a:extLst>
              <a:ext uri="{FF2B5EF4-FFF2-40B4-BE49-F238E27FC236}">
                <a16:creationId xmlns:a16="http://schemas.microsoft.com/office/drawing/2014/main" id="{6018BE05-D54D-4297-B75C-C193A0132062}"/>
              </a:ext>
            </a:extLst>
          </p:cNvPr>
          <p:cNvSpPr txBox="1">
            <a:spLocks/>
          </p:cNvSpPr>
          <p:nvPr/>
        </p:nvSpPr>
        <p:spPr>
          <a:xfrm>
            <a:off x="4443504" y="1074062"/>
            <a:ext cx="3112127" cy="331037"/>
          </a:xfrm>
          <a:prstGeom prst="rect">
            <a:avLst/>
          </a:prstGeom>
          <a:solidFill>
            <a:schemeClr val="bg1"/>
          </a:solid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a:solidFill>
                  <a:schemeClr val="bg2">
                    <a:lumMod val="10000"/>
                  </a:schemeClr>
                </a:solidFill>
                <a:latin typeface="+mj-lt"/>
              </a:rPr>
              <a:t>Mail reçu client sous 24h suite à la souscription de l’offre</a:t>
            </a:r>
          </a:p>
        </p:txBody>
      </p:sp>
      <p:sp>
        <p:nvSpPr>
          <p:cNvPr id="56" name="ZoneTexte 55">
            <a:extLst>
              <a:ext uri="{FF2B5EF4-FFF2-40B4-BE49-F238E27FC236}">
                <a16:creationId xmlns:a16="http://schemas.microsoft.com/office/drawing/2014/main" id="{BC87083B-FABD-4E76-851D-388CEBE97493}"/>
              </a:ext>
            </a:extLst>
          </p:cNvPr>
          <p:cNvSpPr txBox="1"/>
          <p:nvPr/>
        </p:nvSpPr>
        <p:spPr>
          <a:xfrm>
            <a:off x="604384" y="1786491"/>
            <a:ext cx="3459638" cy="3785652"/>
          </a:xfrm>
          <a:prstGeom prst="rect">
            <a:avLst/>
          </a:prstGeom>
          <a:solidFill>
            <a:srgbClr val="FBDCDD"/>
          </a:solidFill>
        </p:spPr>
        <p:txBody>
          <a:bodyPr wrap="square" rtlCol="0">
            <a:spAutoFit/>
          </a:bodyPr>
          <a:lstStyle/>
          <a:p>
            <a:pPr algn="just"/>
            <a:r>
              <a:rPr lang="fr-FR" sz="1200" dirty="0"/>
              <a:t>Comme pour les TPE Premium, le client reçoit un mail de notification dès la saisie de NP dans ses outils pour qu’il finalise la création de son compte sur le site www.ce-boost-pay.fr.</a:t>
            </a:r>
          </a:p>
          <a:p>
            <a:pPr algn="just"/>
            <a:endParaRPr lang="fr-FR" sz="1200" dirty="0"/>
          </a:p>
          <a:p>
            <a:pPr algn="just"/>
            <a:r>
              <a:rPr lang="fr-FR" sz="1200" dirty="0"/>
              <a:t>Cela lui permettra :</a:t>
            </a:r>
          </a:p>
          <a:p>
            <a:pPr marL="171450" indent="-171450" algn="just">
              <a:buFont typeface="Arial" panose="020B0604020202020204" pitchFamily="34" charset="0"/>
              <a:buChar char="•"/>
            </a:pPr>
            <a:r>
              <a:rPr lang="fr-FR" sz="1200" dirty="0"/>
              <a:t>D’accéder à son espace client</a:t>
            </a:r>
          </a:p>
          <a:p>
            <a:pPr marL="171450" indent="-171450" algn="just">
              <a:buFont typeface="Arial" panose="020B0604020202020204" pitchFamily="34" charset="0"/>
              <a:buChar char="•"/>
            </a:pPr>
            <a:r>
              <a:rPr lang="fr-FR" sz="1200" dirty="0"/>
              <a:t>D’utiliser l’application Mes Transactions (visualisation des 60 dernières transactions de la journée en cours)</a:t>
            </a:r>
          </a:p>
          <a:p>
            <a:pPr marL="171450" indent="-171450" algn="just">
              <a:buFont typeface="Arial" panose="020B0604020202020204" pitchFamily="34" charset="0"/>
              <a:buChar char="•"/>
            </a:pPr>
            <a:r>
              <a:rPr lang="fr-FR" sz="1200" dirty="0"/>
              <a:t>Prochainement : D’accéder à ses factures mensuelles dématérialisées</a:t>
            </a:r>
          </a:p>
          <a:p>
            <a:pPr algn="just"/>
            <a:endParaRPr lang="fr-FR" sz="1200" dirty="0"/>
          </a:p>
          <a:p>
            <a:pPr algn="just"/>
            <a:r>
              <a:rPr lang="fr-FR" sz="1200" b="1" dirty="0"/>
              <a:t>NB : </a:t>
            </a:r>
            <a:r>
              <a:rPr lang="fr-FR" sz="1200" dirty="0"/>
              <a:t>Sans action de sa part, 1 relance est effectuée au bout de 4 jours.</a:t>
            </a:r>
          </a:p>
          <a:p>
            <a:pPr algn="just"/>
            <a:endParaRPr lang="fr-FR" sz="1200" dirty="0"/>
          </a:p>
          <a:p>
            <a:pPr algn="just"/>
            <a:r>
              <a:rPr lang="fr-FR" sz="1200" b="1" dirty="0"/>
              <a:t>Attention : </a:t>
            </a:r>
            <a:r>
              <a:rPr lang="fr-FR" sz="1200" dirty="0"/>
              <a:t>Le client dispose de seulement 7 jours pour la création son compte. Passé ce délai, il devra contacter l’ATT pour procéder à un nouvel envoi d’e-mail.</a:t>
            </a:r>
          </a:p>
        </p:txBody>
      </p:sp>
      <p:pic>
        <p:nvPicPr>
          <p:cNvPr id="57" name="Image 56">
            <a:extLst>
              <a:ext uri="{FF2B5EF4-FFF2-40B4-BE49-F238E27FC236}">
                <a16:creationId xmlns:a16="http://schemas.microsoft.com/office/drawing/2014/main" id="{89ABD5EC-87B6-4EEA-9AA2-CC187BD04A9F}"/>
              </a:ext>
            </a:extLst>
          </p:cNvPr>
          <p:cNvPicPr>
            <a:picLocks noChangeAspect="1"/>
          </p:cNvPicPr>
          <p:nvPr/>
        </p:nvPicPr>
        <p:blipFill rotWithShape="1">
          <a:blip r:embed="rId4"/>
          <a:srcRect l="23920" t="28189" r="57721" b="4034"/>
          <a:stretch/>
        </p:blipFill>
        <p:spPr>
          <a:xfrm>
            <a:off x="5152069" y="1724546"/>
            <a:ext cx="2223182" cy="3462486"/>
          </a:xfrm>
          <a:prstGeom prst="rect">
            <a:avLst/>
          </a:prstGeom>
        </p:spPr>
      </p:pic>
      <p:pic>
        <p:nvPicPr>
          <p:cNvPr id="58" name="Image 57">
            <a:extLst>
              <a:ext uri="{FF2B5EF4-FFF2-40B4-BE49-F238E27FC236}">
                <a16:creationId xmlns:a16="http://schemas.microsoft.com/office/drawing/2014/main" id="{103902F6-CF49-4BF2-A107-E8B925E2448A}"/>
              </a:ext>
            </a:extLst>
          </p:cNvPr>
          <p:cNvPicPr>
            <a:picLocks noChangeAspect="1"/>
          </p:cNvPicPr>
          <p:nvPr/>
        </p:nvPicPr>
        <p:blipFill rotWithShape="1">
          <a:blip r:embed="rId5"/>
          <a:srcRect l="24844" t="75741" r="58672" b="5700"/>
          <a:stretch/>
        </p:blipFill>
        <p:spPr>
          <a:xfrm>
            <a:off x="5148667" y="5185296"/>
            <a:ext cx="2226584" cy="1057541"/>
          </a:xfrm>
          <a:prstGeom prst="rect">
            <a:avLst/>
          </a:prstGeom>
        </p:spPr>
      </p:pic>
    </p:spTree>
    <p:extLst>
      <p:ext uri="{BB962C8B-B14F-4D97-AF65-F5344CB8AC3E}">
        <p14:creationId xmlns:p14="http://schemas.microsoft.com/office/powerpoint/2010/main" val="143206239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2A5E504-D7D0-48B9-A7E3-6579819E5D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purl.org/dc/terms/"/>
    <ds:schemaRef ds:uri="df2096ab-7d57-4ad3-817e-19c322fe2331"/>
    <ds:schemaRef ds:uri="http://schemas.microsoft.com/office/2006/documentManagement/types"/>
    <ds:schemaRef ds:uri="http://purl.org/dc/elements/1.1/"/>
    <ds:schemaRef ds:uri="http://schemas.microsoft.com/office/2006/metadata/properties"/>
    <ds:schemaRef ds:uri="http://schemas.microsoft.com/office/infopath/2007/PartnerControls"/>
    <ds:schemaRef ds:uri="a6eaa20e-8785-4f6a-ad54-680d61602c43"/>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4471</TotalTime>
  <Words>1849</Words>
  <Application>Microsoft Office PowerPoint</Application>
  <PresentationFormat>Grand écran</PresentationFormat>
  <Paragraphs>320</Paragraphs>
  <Slides>22</Slides>
  <Notes>0</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22</vt:i4>
      </vt:variant>
    </vt:vector>
  </HeadingPairs>
  <TitlesOfParts>
    <vt:vector size="35" baseType="lpstr">
      <vt:lpstr>Arial</vt:lpstr>
      <vt:lpstr>Arial Black</vt:lpstr>
      <vt:lpstr>BR Sonoma</vt:lpstr>
      <vt:lpstr>Helvetica Neue Medium</vt:lpstr>
      <vt:lpstr>Lato</vt:lpstr>
      <vt:lpstr>Montserrat Black</vt:lpstr>
      <vt:lpstr>Roboto</vt:lpstr>
      <vt:lpstr>Roboto Black</vt:lpstr>
      <vt:lpstr>Roboto Light</vt:lpstr>
      <vt:lpstr>Segoe UI</vt:lpstr>
      <vt:lpstr>Univers Condensed Light</vt:lpstr>
      <vt:lpstr>Wingdings</vt:lpstr>
      <vt:lpstr>Thème Office</vt:lpstr>
      <vt:lpstr>L’offre TPE GPRS Mini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Yves ZINCK</cp:lastModifiedBy>
  <cp:revision>278</cp:revision>
  <dcterms:created xsi:type="dcterms:W3CDTF">2020-06-24T09:20:11Z</dcterms:created>
  <dcterms:modified xsi:type="dcterms:W3CDTF">2021-10-21T13:45:39Z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