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91" r:id="rId5"/>
  </p:sldMasterIdLst>
  <p:notesMasterIdLst>
    <p:notesMasterId r:id="rId17"/>
  </p:notesMasterIdLst>
  <p:sldIdLst>
    <p:sldId id="361" r:id="rId6"/>
    <p:sldId id="388" r:id="rId7"/>
    <p:sldId id="389" r:id="rId8"/>
    <p:sldId id="2147378183" r:id="rId9"/>
    <p:sldId id="2147378136" r:id="rId10"/>
    <p:sldId id="2147378245" r:id="rId11"/>
    <p:sldId id="2147378280" r:id="rId12"/>
    <p:sldId id="2147378281" r:id="rId13"/>
    <p:sldId id="2147378282" r:id="rId14"/>
    <p:sldId id="2147378288" r:id="rId15"/>
    <p:sldId id="403" r:id="rId16"/>
  </p:sldIdLst>
  <p:sldSz cx="12192000" cy="6858000"/>
  <p:notesSz cx="6669088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990033"/>
    <a:srgbClr val="FFCCCC"/>
    <a:srgbClr val="CC6600"/>
    <a:srgbClr val="FFFFCC"/>
    <a:srgbClr val="FFCC66"/>
    <a:srgbClr val="92D050"/>
    <a:srgbClr val="FF9999"/>
    <a:srgbClr val="99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41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A78A89D0-5B60-4491-BF32-F674C4F8AABA}"/>
    <pc:docChg chg="modSld">
      <pc:chgData name="ZINCK Yves [CEGEE]" userId="58ab786b-eff3-4fb5-b8c5-161f6b44608b" providerId="ADAL" clId="{A78A89D0-5B60-4491-BF32-F674C4F8AABA}" dt="2024-04-15T11:48:59.988" v="79"/>
      <pc:docMkLst>
        <pc:docMk/>
      </pc:docMkLst>
      <pc:sldChg chg="modSp mod">
        <pc:chgData name="ZINCK Yves [CEGEE]" userId="58ab786b-eff3-4fb5-b8c5-161f6b44608b" providerId="ADAL" clId="{A78A89D0-5B60-4491-BF32-F674C4F8AABA}" dt="2024-04-15T11:48:59.988" v="79"/>
        <pc:sldMkLst>
          <pc:docMk/>
          <pc:sldMk cId="3867005339" sldId="2147378245"/>
        </pc:sldMkLst>
        <pc:spChg chg="mod">
          <ac:chgData name="ZINCK Yves [CEGEE]" userId="58ab786b-eff3-4fb5-b8c5-161f6b44608b" providerId="ADAL" clId="{A78A89D0-5B60-4491-BF32-F674C4F8AABA}" dt="2024-04-15T11:48:59.988" v="79"/>
          <ac:spMkLst>
            <pc:docMk/>
            <pc:sldMk cId="3867005339" sldId="2147378245"/>
            <ac:spMk id="9" creationId="{A7C2E8C1-7BE1-ED4F-E5AF-C9599758BD02}"/>
          </ac:spMkLst>
        </pc:spChg>
      </pc:sldChg>
      <pc:sldChg chg="modSp mod">
        <pc:chgData name="ZINCK Yves [CEGEE]" userId="58ab786b-eff3-4fb5-b8c5-161f6b44608b" providerId="ADAL" clId="{A78A89D0-5B60-4491-BF32-F674C4F8AABA}" dt="2024-04-15T11:48:46.464" v="78" actId="6549"/>
        <pc:sldMkLst>
          <pc:docMk/>
          <pc:sldMk cId="257891617" sldId="2147378281"/>
        </pc:sldMkLst>
        <pc:spChg chg="mod">
          <ac:chgData name="ZINCK Yves [CEGEE]" userId="58ab786b-eff3-4fb5-b8c5-161f6b44608b" providerId="ADAL" clId="{A78A89D0-5B60-4491-BF32-F674C4F8AABA}" dt="2024-04-15T11:48:46.464" v="78" actId="6549"/>
          <ac:spMkLst>
            <pc:docMk/>
            <pc:sldMk cId="257891617" sldId="2147378281"/>
            <ac:spMk id="9" creationId="{A7C2E8C1-7BE1-ED4F-E5AF-C9599758BD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2BABE3B-FBCF-62BA-B7A4-FC30C3D787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" panose="02000000000000000000" pitchFamily="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D318092-99B2-19B0-D1F1-CB6AC0E785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Roboto" panose="02000000000000000000" pitchFamily="2" charset="0"/>
              </a:defRPr>
            </a:lvl1pPr>
          </a:lstStyle>
          <a:p>
            <a:pPr>
              <a:defRPr/>
            </a:pPr>
            <a:fld id="{A70C345E-7D71-4BB8-A8A8-BA5CC79241F0}" type="datetimeFigureOut">
              <a:rPr lang="fr-FR"/>
              <a:pPr>
                <a:defRPr/>
              </a:pPr>
              <a:t>15/04/2024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47BF2CCD-E21A-F69D-532C-EFF9CDD3D2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notes 4">
            <a:extLst>
              <a:ext uri="{FF2B5EF4-FFF2-40B4-BE49-F238E27FC236}">
                <a16:creationId xmlns:a16="http://schemas.microsoft.com/office/drawing/2014/main" id="{9201E694-1118-6B30-B707-8756939EDD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263E25-6B56-BD6B-29AF-D47A3927E82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" panose="02000000000000000000" pitchFamily="2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4029D6-F41B-B8AC-C114-1E7F5939D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Roboto" panose="02000000000000000000" pitchFamily="2" charset="0"/>
              </a:defRPr>
            </a:lvl1pPr>
          </a:lstStyle>
          <a:p>
            <a:pPr>
              <a:defRPr/>
            </a:pPr>
            <a:fld id="{8218BED1-DAE4-47F5-BDAB-B8E8507EAD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18BED1-DAE4-47F5-BDAB-B8E8507EADCC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842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18BED1-DAE4-47F5-BDAB-B8E8507EADCC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561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18BED1-DAE4-47F5-BDAB-B8E8507EADCC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791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18BED1-DAE4-47F5-BDAB-B8E8507EADCC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677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FCFAF4C9-960F-C1F8-29DC-C7D7B68A76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721"/>
          <a:stretch/>
        </p:blipFill>
        <p:spPr>
          <a:xfrm>
            <a:off x="0" y="5678488"/>
            <a:ext cx="12199938" cy="1054100"/>
          </a:xfrm>
          <a:prstGeom prst="rect">
            <a:avLst/>
          </a:prstGeom>
        </p:spPr>
      </p:pic>
      <p:sp>
        <p:nvSpPr>
          <p:cNvPr id="3" name="Espace réservé pour une image  2"/>
          <p:cNvSpPr>
            <a:spLocks noGrp="1"/>
          </p:cNvSpPr>
          <p:nvPr>
            <p:ph type="pic" sz="quarter" idx="14"/>
          </p:nvPr>
        </p:nvSpPr>
        <p:spPr>
          <a:xfrm>
            <a:off x="0" y="6532"/>
            <a:ext cx="12192000" cy="410648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  <p:sp>
        <p:nvSpPr>
          <p:cNvPr id="4" name="Shape 10"/>
          <p:cNvSpPr txBox="1">
            <a:spLocks noGrp="1"/>
          </p:cNvSpPr>
          <p:nvPr>
            <p:ph type="ctrTitle"/>
          </p:nvPr>
        </p:nvSpPr>
        <p:spPr>
          <a:xfrm>
            <a:off x="687016" y="4503278"/>
            <a:ext cx="9000541" cy="672565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000" b="0" cap="none" baseline="0">
                <a:solidFill>
                  <a:schemeClr val="accent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687018" y="5245025"/>
            <a:ext cx="9000540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3"/>
          </p:nvPr>
        </p:nvSpPr>
        <p:spPr>
          <a:xfrm>
            <a:off x="11187221" y="263344"/>
            <a:ext cx="573409" cy="330072"/>
          </a:xfrm>
          <a:solidFill>
            <a:schemeClr val="bg1"/>
          </a:solidFill>
        </p:spPr>
        <p:txBody>
          <a:bodyPr wrap="none" lIns="72000" tIns="72000" rIns="72000" bIns="72000" anchor="ctr" anchorCtr="0">
            <a:spAutoFit/>
          </a:bodyPr>
          <a:lstStyle>
            <a:lvl1pPr marL="0" indent="0" algn="r">
              <a:buNone/>
              <a:defRPr sz="1200" b="0" i="0" baseline="0">
                <a:solidFill>
                  <a:schemeClr val="accent1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DC168E-AB44-427D-B19B-7AF6213839EE}"/>
              </a:ext>
            </a:extLst>
          </p:cNvPr>
          <p:cNvSpPr/>
          <p:nvPr userDrawn="1"/>
        </p:nvSpPr>
        <p:spPr>
          <a:xfrm>
            <a:off x="9864270" y="5757474"/>
            <a:ext cx="1896360" cy="753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AB3D51B1-75A8-C4D4-402F-7B70C1DE48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64270" y="5858189"/>
            <a:ext cx="1896360" cy="55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33B9AAA0-89ED-2A9B-0FAC-579AD9874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63316" y="1"/>
            <a:ext cx="1760871" cy="683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31">
            <a:extLst>
              <a:ext uri="{FF2B5EF4-FFF2-40B4-BE49-F238E27FC236}">
                <a16:creationId xmlns:a16="http://schemas.microsoft.com/office/drawing/2014/main" id="{A2701958-9D66-917D-7DA7-3876E1765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5632450"/>
            <a:ext cx="2654300" cy="661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000" tIns="108000" rIns="108000" bIns="108000" anchor="b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FFFFFF"/>
              </a:buClr>
              <a:buSzPct val="100000"/>
              <a:buFont typeface="Cabin Condensed"/>
              <a:buNone/>
            </a:pPr>
            <a:r>
              <a:rPr lang="fr-FR" altLang="fr-FR" sz="3200">
                <a:solidFill>
                  <a:schemeClr val="accent1"/>
                </a:solidFill>
                <a:latin typeface="Montserrat ExtraBold" panose="00000900000000000000" pitchFamily="2" charset="0"/>
                <a:cs typeface="Montserrat ExtraBold" panose="00000900000000000000" pitchFamily="2" charset="0"/>
                <a:sym typeface="Cabin Condensed"/>
              </a:rPr>
              <a:t>SOMMAIRE</a:t>
            </a:r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642691" y="268890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642691" y="1202897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4642691" y="2136904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4642691" y="3070910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4642691" y="4004917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4642691" y="4938922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BB0E8B83-1E3D-815D-09AF-4D3177881B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42328" y="5867933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F619DC6-741E-31F8-58E2-44D0B7C3A7FE}"/>
              </a:ext>
            </a:extLst>
          </p:cNvPr>
          <p:cNvSpPr/>
          <p:nvPr userDrawn="1"/>
        </p:nvSpPr>
        <p:spPr>
          <a:xfrm>
            <a:off x="1302818" y="153749"/>
            <a:ext cx="0" cy="5462124"/>
          </a:xfrm>
          <a:custGeom>
            <a:avLst/>
            <a:gdLst>
              <a:gd name="connsiteX0" fmla="*/ 0 w 0"/>
              <a:gd name="connsiteY0" fmla="*/ 0 h 5462124"/>
              <a:gd name="connsiteX1" fmla="*/ 0 w 0"/>
              <a:gd name="connsiteY1" fmla="*/ 5462124 h 54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5462124">
                <a:moveTo>
                  <a:pt x="0" y="0"/>
                </a:moveTo>
                <a:lnTo>
                  <a:pt x="0" y="5462124"/>
                </a:ln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55EBEB14-267E-FAE1-2982-D0C3411A62A5}"/>
              </a:ext>
            </a:extLst>
          </p:cNvPr>
          <p:cNvSpPr/>
          <p:nvPr userDrawn="1"/>
        </p:nvSpPr>
        <p:spPr>
          <a:xfrm>
            <a:off x="591772" y="6311015"/>
            <a:ext cx="532836" cy="602250"/>
          </a:xfrm>
          <a:custGeom>
            <a:avLst/>
            <a:gdLst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2455" h="546538">
                <a:moveTo>
                  <a:pt x="0" y="546538"/>
                </a:moveTo>
                <a:cubicBezTo>
                  <a:pt x="201176" y="421742"/>
                  <a:pt x="307555" y="302275"/>
                  <a:pt x="462455" y="0"/>
                </a:cubicBezTo>
                <a:lnTo>
                  <a:pt x="462455" y="0"/>
                </a:ln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729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DA8A33CE-35FE-1DFA-DBF7-F97C6E0C36BB}"/>
              </a:ext>
            </a:extLst>
          </p:cNvPr>
          <p:cNvCxnSpPr>
            <a:cxnSpLocks/>
          </p:cNvCxnSpPr>
          <p:nvPr/>
        </p:nvCxnSpPr>
        <p:spPr>
          <a:xfrm>
            <a:off x="633413" y="2257425"/>
            <a:ext cx="4794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7824AAC0-3FC3-C8A2-73A0-C1E800ADE66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09400" y="6481763"/>
            <a:ext cx="242888" cy="163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2DAB3A8F-92A4-435A-80E7-3433F8B9A733}" type="slidenum">
              <a:rPr lang="fr-FR" sz="1067">
                <a:solidFill>
                  <a:schemeClr val="tx2"/>
                </a:solidFill>
              </a:rPr>
              <a:pPr algn="r">
                <a:defRPr/>
              </a:pPr>
              <a:t>‹N°›</a:t>
            </a:fld>
            <a:endParaRPr lang="fr-FR" sz="1067">
              <a:solidFill>
                <a:schemeClr val="tx2"/>
              </a:solidFill>
            </a:endParaRP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3"/>
          </p:nvPr>
        </p:nvSpPr>
        <p:spPr>
          <a:xfrm>
            <a:off x="623392" y="2564905"/>
            <a:ext cx="4964608" cy="203543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11179342" cy="492443"/>
          </a:xfrm>
        </p:spPr>
        <p:txBody>
          <a:bodyPr wrap="none" lIns="0" tIns="0" rIns="0" bIns="0" anchor="t" anchorCtr="0">
            <a:spAutoFit/>
          </a:bodyPr>
          <a:lstStyle>
            <a:lvl1pPr marL="0" indent="0" algn="l">
              <a:buNone/>
              <a:defRPr lang="fr-FR" sz="3200" b="1" i="0" u="none" strike="noStrike" cap="none" baseline="0" dirty="0">
                <a:solidFill>
                  <a:srgbClr val="FFC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pour une image  2"/>
          <p:cNvSpPr>
            <a:spLocks noGrp="1"/>
          </p:cNvSpPr>
          <p:nvPr>
            <p:ph type="pic" sz="quarter" idx="15"/>
          </p:nvPr>
        </p:nvSpPr>
        <p:spPr>
          <a:xfrm>
            <a:off x="6004560" y="-31158"/>
            <a:ext cx="6187440" cy="688915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537366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78871" y="1632000"/>
            <a:ext cx="11234259" cy="4677321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64C3AB-F00D-4D6E-3983-61120D787394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381DB54-46C1-A3FD-A795-A430FD45916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16214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F55CF6F-C31D-B94B-97C6-E3903AC69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CE2DED6E-5235-E5D8-F329-EC3B4D99D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21E83C-273C-A38E-DA5C-876685A2335B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4D99AB8F-BD9F-D035-957E-F9CAF4D0B63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  <a:endParaRPr lang="fr-FR" sz="1200" kern="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8B9A69A9-0732-D25B-8547-432C64776F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376" y="1632001"/>
            <a:ext cx="5442427" cy="4410000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5" name="Espace réservé du contenu 5">
            <a:extLst>
              <a:ext uri="{FF2B5EF4-FFF2-40B4-BE49-F238E27FC236}">
                <a16:creationId xmlns:a16="http://schemas.microsoft.com/office/drawing/2014/main" id="{087C0435-6114-304E-7024-41B5813D53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70197" y="1632001"/>
            <a:ext cx="5442427" cy="4410000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8213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FF7ABD1-071F-D7AC-91B9-57003EBF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52">
            <a:extLst>
              <a:ext uri="{FF2B5EF4-FFF2-40B4-BE49-F238E27FC236}">
                <a16:creationId xmlns:a16="http://schemas.microsoft.com/office/drawing/2014/main" id="{D43F2609-276F-52D2-2F84-938DC2F9FF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AE6190-68A3-1158-411F-9EF9393B54FF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11480C2E-A67A-FD79-D82A-77036709B12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4299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384040"/>
            <a:ext cx="4078816" cy="6473959"/>
          </a:xfrm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40BC766-86AF-995F-B48A-2A3B709F0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52">
            <a:extLst>
              <a:ext uri="{FF2B5EF4-FFF2-40B4-BE49-F238E27FC236}">
                <a16:creationId xmlns:a16="http://schemas.microsoft.com/office/drawing/2014/main" id="{8D6D46D6-39C8-3568-2AC1-9A23066A14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E81FF4-2E05-BA35-B756-F4C3FB585D72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7AE6191E-2FA9-28EB-22C5-8E97BACC22B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44822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799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habits, chaussures, femme, personne&#10;&#10;Description générée automatiquement">
            <a:extLst>
              <a:ext uri="{FF2B5EF4-FFF2-40B4-BE49-F238E27FC236}">
                <a16:creationId xmlns:a16="http://schemas.microsoft.com/office/drawing/2014/main" id="{A71E4FD1-10BE-D62F-A8D7-9FE17C50C7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7"/>
          <a:stretch/>
        </p:blipFill>
        <p:spPr>
          <a:xfrm>
            <a:off x="0" y="0"/>
            <a:ext cx="12209972" cy="6858000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36033396-C22C-0BE5-2DB2-0BBEDF021077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0" y="401444"/>
            <a:ext cx="12192000" cy="6858000"/>
          </a:xfrm>
          <a:prstGeom prst="rect">
            <a:avLst/>
          </a:prstGeom>
        </p:spPr>
      </p:pic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4A41811A-853C-8EB7-8F4F-B2736BC70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1333" y="5952228"/>
            <a:ext cx="2123907" cy="69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93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FCFAF4C9-960F-C1F8-29DC-C7D7B68A76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721"/>
          <a:stretch/>
        </p:blipFill>
        <p:spPr>
          <a:xfrm>
            <a:off x="0" y="5678488"/>
            <a:ext cx="12199938" cy="1054100"/>
          </a:xfrm>
          <a:prstGeom prst="rect">
            <a:avLst/>
          </a:prstGeom>
        </p:spPr>
      </p:pic>
      <p:sp>
        <p:nvSpPr>
          <p:cNvPr id="3" name="Espace réservé pour une image  2"/>
          <p:cNvSpPr>
            <a:spLocks noGrp="1"/>
          </p:cNvSpPr>
          <p:nvPr>
            <p:ph type="pic" sz="quarter" idx="14"/>
          </p:nvPr>
        </p:nvSpPr>
        <p:spPr>
          <a:xfrm>
            <a:off x="0" y="6532"/>
            <a:ext cx="12192000" cy="410648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  <p:sp>
        <p:nvSpPr>
          <p:cNvPr id="4" name="Shape 10"/>
          <p:cNvSpPr txBox="1">
            <a:spLocks noGrp="1"/>
          </p:cNvSpPr>
          <p:nvPr>
            <p:ph type="ctrTitle"/>
          </p:nvPr>
        </p:nvSpPr>
        <p:spPr>
          <a:xfrm>
            <a:off x="687016" y="4503278"/>
            <a:ext cx="9000541" cy="672565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000" b="0" cap="none" baseline="0">
                <a:solidFill>
                  <a:schemeClr val="accent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687018" y="5245025"/>
            <a:ext cx="9000540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3"/>
          </p:nvPr>
        </p:nvSpPr>
        <p:spPr>
          <a:xfrm>
            <a:off x="11187221" y="263344"/>
            <a:ext cx="573409" cy="330072"/>
          </a:xfrm>
          <a:solidFill>
            <a:schemeClr val="bg1"/>
          </a:solidFill>
        </p:spPr>
        <p:txBody>
          <a:bodyPr wrap="none" lIns="72000" tIns="72000" rIns="72000" bIns="72000" anchor="ctr" anchorCtr="0">
            <a:spAutoFit/>
          </a:bodyPr>
          <a:lstStyle>
            <a:lvl1pPr marL="0" indent="0" algn="r">
              <a:buNone/>
              <a:defRPr sz="1200" b="0" i="0" baseline="0">
                <a:solidFill>
                  <a:schemeClr val="accent1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DC168E-AB44-427D-B19B-7AF6213839EE}"/>
              </a:ext>
            </a:extLst>
          </p:cNvPr>
          <p:cNvSpPr/>
          <p:nvPr userDrawn="1"/>
        </p:nvSpPr>
        <p:spPr>
          <a:xfrm>
            <a:off x="9864270" y="5757474"/>
            <a:ext cx="1896360" cy="753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AB3D51B1-75A8-C4D4-402F-7B70C1DE48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64270" y="5858189"/>
            <a:ext cx="1896360" cy="55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33B9AAA0-89ED-2A9B-0FAC-579AD9874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63316" y="1"/>
            <a:ext cx="1760871" cy="683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31">
            <a:extLst>
              <a:ext uri="{FF2B5EF4-FFF2-40B4-BE49-F238E27FC236}">
                <a16:creationId xmlns:a16="http://schemas.microsoft.com/office/drawing/2014/main" id="{A2701958-9D66-917D-7DA7-3876E1765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5632450"/>
            <a:ext cx="2654300" cy="661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000" tIns="108000" rIns="108000" bIns="108000" anchor="b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FFFFFF"/>
              </a:buClr>
              <a:buSzPct val="100000"/>
              <a:buFont typeface="Cabin Condensed"/>
              <a:buNone/>
            </a:pPr>
            <a:r>
              <a:rPr lang="fr-FR" altLang="fr-FR" sz="3200">
                <a:solidFill>
                  <a:schemeClr val="accent1"/>
                </a:solidFill>
                <a:latin typeface="Montserrat ExtraBold" panose="00000900000000000000" pitchFamily="2" charset="0"/>
                <a:cs typeface="Montserrat ExtraBold" panose="00000900000000000000" pitchFamily="2" charset="0"/>
                <a:sym typeface="Cabin Condensed"/>
              </a:rPr>
              <a:t>SOMMAIRE</a:t>
            </a:r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642691" y="268890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642691" y="1202897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4642691" y="2136904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4642691" y="3070910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4642691" y="4004917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4642691" y="4938922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BB0E8B83-1E3D-815D-09AF-4D3177881B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42328" y="5867933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F619DC6-741E-31F8-58E2-44D0B7C3A7FE}"/>
              </a:ext>
            </a:extLst>
          </p:cNvPr>
          <p:cNvSpPr/>
          <p:nvPr userDrawn="1"/>
        </p:nvSpPr>
        <p:spPr>
          <a:xfrm>
            <a:off x="1302818" y="153749"/>
            <a:ext cx="0" cy="5462124"/>
          </a:xfrm>
          <a:custGeom>
            <a:avLst/>
            <a:gdLst>
              <a:gd name="connsiteX0" fmla="*/ 0 w 0"/>
              <a:gd name="connsiteY0" fmla="*/ 0 h 5462124"/>
              <a:gd name="connsiteX1" fmla="*/ 0 w 0"/>
              <a:gd name="connsiteY1" fmla="*/ 5462124 h 54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5462124">
                <a:moveTo>
                  <a:pt x="0" y="0"/>
                </a:moveTo>
                <a:lnTo>
                  <a:pt x="0" y="5462124"/>
                </a:ln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55EBEB14-267E-FAE1-2982-D0C3411A62A5}"/>
              </a:ext>
            </a:extLst>
          </p:cNvPr>
          <p:cNvSpPr/>
          <p:nvPr userDrawn="1"/>
        </p:nvSpPr>
        <p:spPr>
          <a:xfrm>
            <a:off x="591772" y="6311015"/>
            <a:ext cx="532836" cy="602250"/>
          </a:xfrm>
          <a:custGeom>
            <a:avLst/>
            <a:gdLst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2455" h="546538">
                <a:moveTo>
                  <a:pt x="0" y="546538"/>
                </a:moveTo>
                <a:cubicBezTo>
                  <a:pt x="201176" y="421742"/>
                  <a:pt x="307555" y="302275"/>
                  <a:pt x="462455" y="0"/>
                </a:cubicBezTo>
                <a:lnTo>
                  <a:pt x="462455" y="0"/>
                </a:ln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1609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DA8A33CE-35FE-1DFA-DBF7-F97C6E0C36BB}"/>
              </a:ext>
            </a:extLst>
          </p:cNvPr>
          <p:cNvCxnSpPr>
            <a:cxnSpLocks/>
          </p:cNvCxnSpPr>
          <p:nvPr/>
        </p:nvCxnSpPr>
        <p:spPr>
          <a:xfrm>
            <a:off x="633413" y="2257425"/>
            <a:ext cx="4794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7824AAC0-3FC3-C8A2-73A0-C1E800ADE66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09400" y="6481763"/>
            <a:ext cx="242888" cy="163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2DAB3A8F-92A4-435A-80E7-3433F8B9A733}" type="slidenum">
              <a:rPr lang="fr-FR" sz="1067">
                <a:solidFill>
                  <a:schemeClr val="tx2"/>
                </a:solidFill>
              </a:rPr>
              <a:pPr algn="r">
                <a:defRPr/>
              </a:pPr>
              <a:t>‹N°›</a:t>
            </a:fld>
            <a:endParaRPr lang="fr-FR" sz="1067">
              <a:solidFill>
                <a:schemeClr val="tx2"/>
              </a:solidFill>
            </a:endParaRP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3"/>
          </p:nvPr>
        </p:nvSpPr>
        <p:spPr>
          <a:xfrm>
            <a:off x="623392" y="2564905"/>
            <a:ext cx="4964608" cy="203543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11179342" cy="492443"/>
          </a:xfrm>
        </p:spPr>
        <p:txBody>
          <a:bodyPr wrap="none" lIns="0" tIns="0" rIns="0" bIns="0" anchor="t" anchorCtr="0">
            <a:spAutoFit/>
          </a:bodyPr>
          <a:lstStyle>
            <a:lvl1pPr marL="0" indent="0" algn="l">
              <a:buNone/>
              <a:defRPr lang="fr-FR" sz="3200" b="1" i="0" u="none" strike="noStrike" cap="none" baseline="0" dirty="0">
                <a:solidFill>
                  <a:srgbClr val="FFC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pour une image  2"/>
          <p:cNvSpPr>
            <a:spLocks noGrp="1"/>
          </p:cNvSpPr>
          <p:nvPr>
            <p:ph type="pic" sz="quarter" idx="15"/>
          </p:nvPr>
        </p:nvSpPr>
        <p:spPr>
          <a:xfrm>
            <a:off x="6004560" y="-31158"/>
            <a:ext cx="6187440" cy="688915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58701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78871" y="1632000"/>
            <a:ext cx="11234259" cy="4677321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64C3AB-F00D-4D6E-3983-61120D787394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381DB54-46C1-A3FD-A795-A430FD45916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8126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F55CF6F-C31D-B94B-97C6-E3903AC69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CE2DED6E-5235-E5D8-F329-EC3B4D99D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21E83C-273C-A38E-DA5C-876685A2335B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4D99AB8F-BD9F-D035-957E-F9CAF4D0B63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  <a:endParaRPr lang="fr-FR" sz="1200" kern="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8B9A69A9-0732-D25B-8547-432C64776F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376" y="1632001"/>
            <a:ext cx="5442427" cy="4410000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5" name="Espace réservé du contenu 5">
            <a:extLst>
              <a:ext uri="{FF2B5EF4-FFF2-40B4-BE49-F238E27FC236}">
                <a16:creationId xmlns:a16="http://schemas.microsoft.com/office/drawing/2014/main" id="{087C0435-6114-304E-7024-41B5813D53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70197" y="1632001"/>
            <a:ext cx="5442427" cy="4410000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820408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FF7ABD1-071F-D7AC-91B9-57003EBF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52">
            <a:extLst>
              <a:ext uri="{FF2B5EF4-FFF2-40B4-BE49-F238E27FC236}">
                <a16:creationId xmlns:a16="http://schemas.microsoft.com/office/drawing/2014/main" id="{D43F2609-276F-52D2-2F84-938DC2F9FF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AE6190-68A3-1158-411F-9EF9393B54FF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A2AC7115-89D8-95B0-0691-680D8FF67F0D}"/>
              </a:ext>
            </a:extLst>
          </p:cNvPr>
          <p:cNvSpPr txBox="1">
            <a:spLocks/>
          </p:cNvSpPr>
          <p:nvPr userDrawn="1"/>
        </p:nvSpPr>
        <p:spPr>
          <a:xfrm>
            <a:off x="8503101" y="41425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Parcours VIP</a:t>
            </a:r>
          </a:p>
        </p:txBody>
      </p:sp>
    </p:spTree>
    <p:extLst>
      <p:ext uri="{BB962C8B-B14F-4D97-AF65-F5344CB8AC3E}">
        <p14:creationId xmlns:p14="http://schemas.microsoft.com/office/powerpoint/2010/main" val="3843959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384040"/>
            <a:ext cx="4078816" cy="6473959"/>
          </a:xfrm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40BC766-86AF-995F-B48A-2A3B709F0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52">
            <a:extLst>
              <a:ext uri="{FF2B5EF4-FFF2-40B4-BE49-F238E27FC236}">
                <a16:creationId xmlns:a16="http://schemas.microsoft.com/office/drawing/2014/main" id="{8D6D46D6-39C8-3568-2AC1-9A23066A14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E81FF4-2E05-BA35-B756-F4C3FB585D72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7AE6191E-2FA9-28EB-22C5-8E97BACC22B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80998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64912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habits, chaussures, femme, personne&#10;&#10;Description générée automatiquement">
            <a:extLst>
              <a:ext uri="{FF2B5EF4-FFF2-40B4-BE49-F238E27FC236}">
                <a16:creationId xmlns:a16="http://schemas.microsoft.com/office/drawing/2014/main" id="{A71E4FD1-10BE-D62F-A8D7-9FE17C50C7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7"/>
          <a:stretch/>
        </p:blipFill>
        <p:spPr>
          <a:xfrm>
            <a:off x="0" y="0"/>
            <a:ext cx="12209972" cy="6858000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36033396-C22C-0BE5-2DB2-0BBEDF021077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0" y="401444"/>
            <a:ext cx="12192000" cy="6858000"/>
          </a:xfrm>
          <a:prstGeom prst="rect">
            <a:avLst/>
          </a:prstGeom>
        </p:spPr>
      </p:pic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4A41811A-853C-8EB7-8F4F-B2736BC70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1333" y="5952228"/>
            <a:ext cx="2123907" cy="69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08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9">
            <a:extLst>
              <a:ext uri="{FF2B5EF4-FFF2-40B4-BE49-F238E27FC236}">
                <a16:creationId xmlns:a16="http://schemas.microsoft.com/office/drawing/2014/main" id="{8287058A-D11B-B71D-BF86-8B7976DD5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260350"/>
            <a:ext cx="113268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5890231-A7C6-AC5D-C397-6046C2DE0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138" y="1508125"/>
            <a:ext cx="11326812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E1B05DF7-1684-A671-413C-0A3D8E37029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98300" y="6613525"/>
            <a:ext cx="247650" cy="1539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64DBCF5-C58F-41CC-9D6A-D1610A7F74A3}" type="slidenum">
              <a:rPr lang="fr-FR" sz="1000">
                <a:solidFill>
                  <a:schemeClr val="accent1"/>
                </a:solidFill>
                <a:latin typeface="Montserrat SemiBold" pitchFamily="2" charset="77"/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  <a:latin typeface="Montserrat SemiBold" pitchFamily="2" charset="77"/>
            </a:endParaRP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FE3267F1-07F7-42DB-329D-3DE1029F584B}"/>
              </a:ext>
            </a:extLst>
          </p:cNvPr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1" r:id="rId4"/>
    <p:sldLayoutId id="2147483682" r:id="rId5"/>
    <p:sldLayoutId id="2147483683" r:id="rId6"/>
    <p:sldLayoutId id="2147483684" r:id="rId7"/>
    <p:sldLayoutId id="2147483690" r:id="rId8"/>
    <p:sldLayoutId id="2147483689" r:id="rId9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50" charset="0"/>
          <a:ea typeface="Montserrat ExtraBold" panose="00000900000000000000" pitchFamily="50" charset="0"/>
          <a:cs typeface="Roboto" panose="02000000000000000000" pitchFamily="2" charset="0"/>
          <a:sym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4013" indent="-354013" algn="l" rtl="0" eaLnBrk="1" fontAlgn="base" hangingPunct="1">
        <a:spcBef>
          <a:spcPct val="0"/>
        </a:spcBef>
        <a:spcAft>
          <a:spcPct val="0"/>
        </a:spcAft>
        <a:buClr>
          <a:srgbClr val="D7C378"/>
        </a:buClr>
        <a:buFont typeface="Cambria Math" panose="02040503050406030204" pitchFamily="18" charset="0"/>
        <a:buChar char="ʘ"/>
        <a:defRPr sz="26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1pPr>
      <a:lvl2pPr marL="720725" lvl="1" indent="-271463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Font typeface="Symbol" panose="05050102010706020507" pitchFamily="18" charset="2"/>
        <a:buChar char="·"/>
        <a:defRPr sz="24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marL="1076325" lvl="2" indent="-263525" algn="l" rtl="0" eaLnBrk="1" fontAlgn="base" hangingPunct="1">
        <a:spcBef>
          <a:spcPct val="0"/>
        </a:spcBef>
        <a:spcAft>
          <a:spcPct val="0"/>
        </a:spcAft>
        <a:buClr>
          <a:srgbClr val="FF0000"/>
        </a:buClr>
        <a:buFont typeface="Courier New" panose="02070309020205020404" pitchFamily="49" charset="0"/>
        <a:buChar char="o"/>
        <a:defRPr sz="21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marL="1552575" lvl="3" indent="-261938" algn="l" rtl="0" eaLnBrk="1" fontAlgn="base" hangingPunct="1">
        <a:spcBef>
          <a:spcPct val="0"/>
        </a:spcBef>
        <a:spcAft>
          <a:spcPct val="0"/>
        </a:spcAft>
        <a:buClr>
          <a:srgbClr val="41B8EB"/>
        </a:buClr>
        <a:buFont typeface="Arial" panose="020B0604020202020204" pitchFamily="34" charset="0"/>
        <a:buChar char="•"/>
        <a:defRPr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9">
            <a:extLst>
              <a:ext uri="{FF2B5EF4-FFF2-40B4-BE49-F238E27FC236}">
                <a16:creationId xmlns:a16="http://schemas.microsoft.com/office/drawing/2014/main" id="{8287058A-D11B-B71D-BF86-8B7976DD5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260350"/>
            <a:ext cx="113268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5890231-A7C6-AC5D-C397-6046C2DE0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138" y="1508125"/>
            <a:ext cx="11326812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E1B05DF7-1684-A671-413C-0A3D8E37029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98300" y="6613525"/>
            <a:ext cx="247650" cy="1539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64DBCF5-C58F-41CC-9D6A-D1610A7F74A3}" type="slidenum">
              <a:rPr lang="fr-FR" sz="1000">
                <a:solidFill>
                  <a:schemeClr val="accent1"/>
                </a:solidFill>
                <a:latin typeface="Montserrat SemiBold" pitchFamily="2" charset="77"/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  <a:latin typeface="Montserrat SemiBold" pitchFamily="2" charset="77"/>
            </a:endParaRP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FE3267F1-07F7-42DB-329D-3DE1029F584B}"/>
              </a:ext>
            </a:extLst>
          </p:cNvPr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519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50" charset="0"/>
          <a:ea typeface="Montserrat ExtraBold" panose="00000900000000000000" pitchFamily="50" charset="0"/>
          <a:cs typeface="Roboto" panose="02000000000000000000" pitchFamily="2" charset="0"/>
          <a:sym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4013" indent="-354013" algn="l" rtl="0" eaLnBrk="1" fontAlgn="base" hangingPunct="1">
        <a:spcBef>
          <a:spcPct val="0"/>
        </a:spcBef>
        <a:spcAft>
          <a:spcPct val="0"/>
        </a:spcAft>
        <a:buClr>
          <a:srgbClr val="D7C378"/>
        </a:buClr>
        <a:buFont typeface="Cambria Math" panose="02040503050406030204" pitchFamily="18" charset="0"/>
        <a:buChar char="ʘ"/>
        <a:defRPr sz="26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1pPr>
      <a:lvl2pPr marL="720725" lvl="1" indent="-271463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Font typeface="Symbol" panose="05050102010706020507" pitchFamily="18" charset="2"/>
        <a:buChar char="·"/>
        <a:defRPr sz="24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marL="1076325" lvl="2" indent="-263525" algn="l" rtl="0" eaLnBrk="1" fontAlgn="base" hangingPunct="1">
        <a:spcBef>
          <a:spcPct val="0"/>
        </a:spcBef>
        <a:spcAft>
          <a:spcPct val="0"/>
        </a:spcAft>
        <a:buClr>
          <a:srgbClr val="FF0000"/>
        </a:buClr>
        <a:buFont typeface="Courier New" panose="02070309020205020404" pitchFamily="49" charset="0"/>
        <a:buChar char="o"/>
        <a:defRPr sz="21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marL="1552575" lvl="3" indent="-261938" algn="l" rtl="0" eaLnBrk="1" fontAlgn="base" hangingPunct="1">
        <a:spcBef>
          <a:spcPct val="0"/>
        </a:spcBef>
        <a:spcAft>
          <a:spcPct val="0"/>
        </a:spcAft>
        <a:buClr>
          <a:srgbClr val="41B8EB"/>
        </a:buClr>
        <a:buFont typeface="Arial" panose="020B0604020202020204" pitchFamily="34" charset="0"/>
        <a:buChar char="•"/>
        <a:defRPr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9.png"/><Relationship Id="rId20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image" Target="../media/image32.jp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re 2">
            <a:extLst>
              <a:ext uri="{FF2B5EF4-FFF2-40B4-BE49-F238E27FC236}">
                <a16:creationId xmlns:a16="http://schemas.microsoft.com/office/drawing/2014/main" id="{71568394-4BDF-4F7C-8A49-19BA78E6E8C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7388" y="4365124"/>
            <a:ext cx="9523412" cy="671512"/>
          </a:xfrm>
        </p:spPr>
        <p:txBody>
          <a:bodyPr/>
          <a:lstStyle/>
          <a:p>
            <a:pPr>
              <a:spcBef>
                <a:spcPct val="0"/>
              </a:spcBef>
              <a:buSzTx/>
            </a:pPr>
            <a:r>
              <a:rPr lang="fr-FR" altLang="fr-FR" sz="2800" dirty="0">
                <a:solidFill>
                  <a:srgbClr val="C00000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</a:rPr>
              <a:t>Parcours clients VIP </a:t>
            </a:r>
            <a:br>
              <a:rPr lang="fr-FR" altLang="fr-FR" sz="2800" dirty="0">
                <a:solidFill>
                  <a:srgbClr val="C00000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</a:rPr>
            </a:br>
            <a:r>
              <a:rPr lang="fr-FR" altLang="fr-FR" sz="2800" dirty="0">
                <a:solidFill>
                  <a:srgbClr val="C00000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</a:rPr>
              <a:t>Monétique</a:t>
            </a:r>
          </a:p>
        </p:txBody>
      </p:sp>
      <p:sp>
        <p:nvSpPr>
          <p:cNvPr id="8196" name="Espace réservé du texte 3">
            <a:extLst>
              <a:ext uri="{FF2B5EF4-FFF2-40B4-BE49-F238E27FC236}">
                <a16:creationId xmlns:a16="http://schemas.microsoft.com/office/drawing/2014/main" id="{D45C1A26-243B-BB71-4C38-954B368E5C97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687388" y="5245100"/>
            <a:ext cx="8999537" cy="307777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lang="fr-FR" altLang="fr-FR" dirty="0">
                <a:latin typeface="Montserrat SemiBold" panose="00000700000000000000" pitchFamily="2" charset="0"/>
              </a:rPr>
              <a:t>TPE et cartes de domiciliation</a:t>
            </a:r>
          </a:p>
        </p:txBody>
      </p:sp>
      <p:pic>
        <p:nvPicPr>
          <p:cNvPr id="26" name="Image 25" descr="Une image contenant sport, Sports, Condition physique, compétition&#10;&#10;Description générée automatiquement">
            <a:extLst>
              <a:ext uri="{FF2B5EF4-FFF2-40B4-BE49-F238E27FC236}">
                <a16:creationId xmlns:a16="http://schemas.microsoft.com/office/drawing/2014/main" id="{70B97851-FA44-0FB6-D534-8642090B79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9554" y="573"/>
            <a:ext cx="2942446" cy="2002320"/>
          </a:xfrm>
          <a:prstGeom prst="rect">
            <a:avLst/>
          </a:prstGeom>
        </p:spPr>
      </p:pic>
      <p:pic>
        <p:nvPicPr>
          <p:cNvPr id="28" name="Image 27" descr="Une image contenant sport, Condition physique, genou, plein air&#10;&#10;Description générée automatiquement">
            <a:extLst>
              <a:ext uri="{FF2B5EF4-FFF2-40B4-BE49-F238E27FC236}">
                <a16:creationId xmlns:a16="http://schemas.microsoft.com/office/drawing/2014/main" id="{DE434C83-4C75-9B78-B91F-E7AD9881D3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9554" y="2099277"/>
            <a:ext cx="2942446" cy="2002320"/>
          </a:xfrm>
          <a:prstGeom prst="rect">
            <a:avLst/>
          </a:prstGeom>
        </p:spPr>
      </p:pic>
      <p:pic>
        <p:nvPicPr>
          <p:cNvPr id="30" name="Image 29" descr="Une image contenant sport, Condition physique, genou, Danse&#10;&#10;Description générée automatiquement">
            <a:extLst>
              <a:ext uri="{FF2B5EF4-FFF2-40B4-BE49-F238E27FC236}">
                <a16:creationId xmlns:a16="http://schemas.microsoft.com/office/drawing/2014/main" id="{46454309-CED6-15D2-05BE-70617374452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71"/>
          <a:stretch/>
        </p:blipFill>
        <p:spPr>
          <a:xfrm>
            <a:off x="9249554" y="2099278"/>
            <a:ext cx="2956272" cy="2017438"/>
          </a:xfrm>
          <a:prstGeom prst="rect">
            <a:avLst/>
          </a:prstGeom>
        </p:spPr>
      </p:pic>
      <p:pic>
        <p:nvPicPr>
          <p:cNvPr id="8192" name="Image 8191" descr="Une image contenant piste et terrain, sport, Condition physique, javelot&#10;&#10;Description générée automatiquement">
            <a:extLst>
              <a:ext uri="{FF2B5EF4-FFF2-40B4-BE49-F238E27FC236}">
                <a16:creationId xmlns:a16="http://schemas.microsoft.com/office/drawing/2014/main" id="{98825C98-B9ED-F89A-9587-049831A5618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42902" y="1714"/>
            <a:ext cx="3024507" cy="4126450"/>
          </a:xfrm>
          <a:prstGeom prst="rect">
            <a:avLst/>
          </a:prstGeom>
        </p:spPr>
      </p:pic>
      <p:pic>
        <p:nvPicPr>
          <p:cNvPr id="8194" name="Image 8193" descr="Une image contenant sport, chaussures, personne, Danse&#10;&#10;Description générée automatiquement">
            <a:extLst>
              <a:ext uri="{FF2B5EF4-FFF2-40B4-BE49-F238E27FC236}">
                <a16:creationId xmlns:a16="http://schemas.microsoft.com/office/drawing/2014/main" id="{53AF2839-1459-03B7-7B6A-DB903A9DBF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4793" y="1714"/>
            <a:ext cx="3003567" cy="4136688"/>
          </a:xfrm>
          <a:prstGeom prst="rect">
            <a:avLst/>
          </a:prstGeom>
        </p:spPr>
      </p:pic>
      <p:pic>
        <p:nvPicPr>
          <p:cNvPr id="8206" name="Image 8205" descr="Une image contenant Cuisse, personne, Condition physique, genou&#10;&#10;Description générée automatiquement">
            <a:extLst>
              <a:ext uri="{FF2B5EF4-FFF2-40B4-BE49-F238E27FC236}">
                <a16:creationId xmlns:a16="http://schemas.microsoft.com/office/drawing/2014/main" id="{B9AF6912-AAF9-75CC-7ED8-12B9EE0B2E0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003078" cy="4136688"/>
          </a:xfrm>
          <a:prstGeom prst="rect">
            <a:avLst/>
          </a:prstGeom>
        </p:spPr>
      </p:pic>
      <p:grpSp>
        <p:nvGrpSpPr>
          <p:cNvPr id="2" name="object 6">
            <a:extLst>
              <a:ext uri="{FF2B5EF4-FFF2-40B4-BE49-F238E27FC236}">
                <a16:creationId xmlns:a16="http://schemas.microsoft.com/office/drawing/2014/main" id="{54D6425D-278E-1ADB-BCFD-D12A65B2ED8C}"/>
              </a:ext>
            </a:extLst>
          </p:cNvPr>
          <p:cNvGrpSpPr/>
          <p:nvPr/>
        </p:nvGrpSpPr>
        <p:grpSpPr>
          <a:xfrm>
            <a:off x="9271511" y="4543862"/>
            <a:ext cx="1132840" cy="1009015"/>
            <a:chOff x="6100571" y="278892"/>
            <a:chExt cx="1132840" cy="1009015"/>
          </a:xfrm>
        </p:grpSpPr>
        <p:pic>
          <p:nvPicPr>
            <p:cNvPr id="3" name="object 7">
              <a:extLst>
                <a:ext uri="{FF2B5EF4-FFF2-40B4-BE49-F238E27FC236}">
                  <a16:creationId xmlns:a16="http://schemas.microsoft.com/office/drawing/2014/main" id="{C0ED3B7B-BBD3-55DC-E561-415D693EDDA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85204" y="466343"/>
              <a:ext cx="262127" cy="80772"/>
            </a:xfrm>
            <a:prstGeom prst="rect">
              <a:avLst/>
            </a:prstGeom>
          </p:spPr>
        </p:pic>
        <p:pic>
          <p:nvPicPr>
            <p:cNvPr id="4" name="object 8">
              <a:extLst>
                <a:ext uri="{FF2B5EF4-FFF2-40B4-BE49-F238E27FC236}">
                  <a16:creationId xmlns:a16="http://schemas.microsoft.com/office/drawing/2014/main" id="{3AD36D1C-BF41-22A7-1B67-DFC994612C6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56247" y="547116"/>
              <a:ext cx="522731" cy="82296"/>
            </a:xfrm>
            <a:prstGeom prst="rect">
              <a:avLst/>
            </a:prstGeom>
          </p:spPr>
        </p:pic>
        <p:pic>
          <p:nvPicPr>
            <p:cNvPr id="5" name="object 9">
              <a:extLst>
                <a:ext uri="{FF2B5EF4-FFF2-40B4-BE49-F238E27FC236}">
                  <a16:creationId xmlns:a16="http://schemas.microsoft.com/office/drawing/2014/main" id="{4160390C-9EB8-78EB-3182-A8BE0718238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27291" y="629412"/>
              <a:ext cx="705611" cy="82295"/>
            </a:xfrm>
            <a:prstGeom prst="rect">
              <a:avLst/>
            </a:prstGeom>
          </p:spPr>
        </p:pic>
        <p:pic>
          <p:nvPicPr>
            <p:cNvPr id="6" name="object 10">
              <a:extLst>
                <a:ext uri="{FF2B5EF4-FFF2-40B4-BE49-F238E27FC236}">
                  <a16:creationId xmlns:a16="http://schemas.microsoft.com/office/drawing/2014/main" id="{3C90EE9B-C778-C483-DC11-E51E9614343B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97827" y="711707"/>
              <a:ext cx="725424" cy="82296"/>
            </a:xfrm>
            <a:prstGeom prst="rect">
              <a:avLst/>
            </a:prstGeom>
          </p:spPr>
        </p:pic>
        <p:pic>
          <p:nvPicPr>
            <p:cNvPr id="7" name="object 11">
              <a:extLst>
                <a:ext uri="{FF2B5EF4-FFF2-40B4-BE49-F238E27FC236}">
                  <a16:creationId xmlns:a16="http://schemas.microsoft.com/office/drawing/2014/main" id="{8F2FF0DD-C836-3344-AE5C-390695AB3E12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68871" y="794003"/>
              <a:ext cx="724915" cy="82295"/>
            </a:xfrm>
            <a:prstGeom prst="rect">
              <a:avLst/>
            </a:prstGeom>
          </p:spPr>
        </p:pic>
        <p:pic>
          <p:nvPicPr>
            <p:cNvPr id="8" name="object 12">
              <a:extLst>
                <a:ext uri="{FF2B5EF4-FFF2-40B4-BE49-F238E27FC236}">
                  <a16:creationId xmlns:a16="http://schemas.microsoft.com/office/drawing/2014/main" id="{96041D86-C675-3E33-7EAD-99E24C2C14D4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39916" y="876299"/>
              <a:ext cx="724915" cy="82295"/>
            </a:xfrm>
            <a:prstGeom prst="rect">
              <a:avLst/>
            </a:prstGeom>
          </p:spPr>
        </p:pic>
        <p:pic>
          <p:nvPicPr>
            <p:cNvPr id="9" name="object 13">
              <a:extLst>
                <a:ext uri="{FF2B5EF4-FFF2-40B4-BE49-F238E27FC236}">
                  <a16:creationId xmlns:a16="http://schemas.microsoft.com/office/drawing/2014/main" id="{C62EC056-D114-C8F0-7662-F91A02A1B59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10960" y="958595"/>
              <a:ext cx="724408" cy="82296"/>
            </a:xfrm>
            <a:prstGeom prst="rect">
              <a:avLst/>
            </a:prstGeom>
          </p:spPr>
        </p:pic>
        <p:pic>
          <p:nvPicPr>
            <p:cNvPr id="10" name="object 14">
              <a:extLst>
                <a:ext uri="{FF2B5EF4-FFF2-40B4-BE49-F238E27FC236}">
                  <a16:creationId xmlns:a16="http://schemas.microsoft.com/office/drawing/2014/main" id="{CFFB839F-21CD-9B5A-FEF5-BCDB651B5744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02323" y="1040891"/>
              <a:ext cx="704088" cy="82295"/>
            </a:xfrm>
            <a:prstGeom prst="rect">
              <a:avLst/>
            </a:prstGeom>
          </p:spPr>
        </p:pic>
        <p:pic>
          <p:nvPicPr>
            <p:cNvPr id="11" name="object 15">
              <a:extLst>
                <a:ext uri="{FF2B5EF4-FFF2-40B4-BE49-F238E27FC236}">
                  <a16:creationId xmlns:a16="http://schemas.microsoft.com/office/drawing/2014/main" id="{3C6C349B-31FC-46F3-1F59-3AED75D968B5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57772" y="1123187"/>
              <a:ext cx="519176" cy="82296"/>
            </a:xfrm>
            <a:prstGeom prst="rect">
              <a:avLst/>
            </a:prstGeom>
          </p:spPr>
        </p:pic>
        <p:pic>
          <p:nvPicPr>
            <p:cNvPr id="12" name="object 16">
              <a:extLst>
                <a:ext uri="{FF2B5EF4-FFF2-40B4-BE49-F238E27FC236}">
                  <a16:creationId xmlns:a16="http://schemas.microsoft.com/office/drawing/2014/main" id="{F63D2354-3DDC-39BB-81F6-E2A5B8329E46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89420" y="1205484"/>
              <a:ext cx="258572" cy="82295"/>
            </a:xfrm>
            <a:prstGeom prst="rect">
              <a:avLst/>
            </a:prstGeom>
          </p:spPr>
        </p:pic>
        <p:pic>
          <p:nvPicPr>
            <p:cNvPr id="13" name="object 17">
              <a:extLst>
                <a:ext uri="{FF2B5EF4-FFF2-40B4-BE49-F238E27FC236}">
                  <a16:creationId xmlns:a16="http://schemas.microsoft.com/office/drawing/2014/main" id="{E09A5333-44C8-4F6A-91CC-A83DEBD87CAD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100571" y="278892"/>
              <a:ext cx="722375" cy="423672"/>
            </a:xfrm>
            <a:prstGeom prst="rect">
              <a:avLst/>
            </a:prstGeom>
          </p:spPr>
        </p:pic>
      </p:grpSp>
      <p:pic>
        <p:nvPicPr>
          <p:cNvPr id="14" name="object 5">
            <a:extLst>
              <a:ext uri="{FF2B5EF4-FFF2-40B4-BE49-F238E27FC236}">
                <a16:creationId xmlns:a16="http://schemas.microsoft.com/office/drawing/2014/main" id="{341B3595-0BB8-E1BE-2E9E-0F5CC8214042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550345" y="4496618"/>
            <a:ext cx="1600199" cy="101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69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B36713C-0DDA-6432-D6BF-7CDD573D3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7238" y="1480182"/>
            <a:ext cx="7308850" cy="722312"/>
          </a:xfrm>
        </p:spPr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/>
              <a:t>Les objectifs et le périmètre</a:t>
            </a:r>
            <a:endParaRPr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A6199B5-690E-8B69-A958-FD88110C717D}"/>
              </a:ext>
            </a:extLst>
          </p:cNvPr>
          <p:cNvCxnSpPr>
            <a:cxnSpLocks/>
          </p:cNvCxnSpPr>
          <p:nvPr/>
        </p:nvCxnSpPr>
        <p:spPr>
          <a:xfrm>
            <a:off x="3524250" y="1384932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8E23BDF0-8498-5707-ECB7-7F8A41950C6D}"/>
              </a:ext>
            </a:extLst>
          </p:cNvPr>
          <p:cNvSpPr txBox="1">
            <a:spLocks/>
          </p:cNvSpPr>
          <p:nvPr/>
        </p:nvSpPr>
        <p:spPr>
          <a:xfrm>
            <a:off x="3393281" y="1563274"/>
            <a:ext cx="452437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fontAlgn="auto">
              <a:buClr>
                <a:schemeClr val="accent6"/>
              </a:buClr>
              <a:defRPr/>
            </a:pPr>
            <a:r>
              <a:rPr lang="fr-FR" sz="2400" b="1" kern="0" dirty="0">
                <a:solidFill>
                  <a:srgbClr val="FFC000"/>
                </a:solidFill>
              </a:rPr>
              <a:t>01</a:t>
            </a:r>
          </a:p>
        </p:txBody>
      </p:sp>
      <p:sp>
        <p:nvSpPr>
          <p:cNvPr id="15" name="Espace réservé du texte 1">
            <a:extLst>
              <a:ext uri="{FF2B5EF4-FFF2-40B4-BE49-F238E27FC236}">
                <a16:creationId xmlns:a16="http://schemas.microsoft.com/office/drawing/2014/main" id="{918466B2-C6BE-3EE9-C17B-31378E790D1B}"/>
              </a:ext>
            </a:extLst>
          </p:cNvPr>
          <p:cNvSpPr txBox="1">
            <a:spLocks/>
          </p:cNvSpPr>
          <p:nvPr/>
        </p:nvSpPr>
        <p:spPr>
          <a:xfrm>
            <a:off x="3393278" y="2456597"/>
            <a:ext cx="452437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fontAlgn="auto">
              <a:buClr>
                <a:schemeClr val="accent6"/>
              </a:buClr>
              <a:defRPr/>
            </a:pPr>
            <a:r>
              <a:rPr lang="fr-FR" sz="2400" b="1" kern="0" dirty="0">
                <a:solidFill>
                  <a:srgbClr val="C00000"/>
                </a:solidFill>
              </a:rPr>
              <a:t>02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9607B75-0E7D-00D3-4C22-004055165141}"/>
              </a:ext>
            </a:extLst>
          </p:cNvPr>
          <p:cNvSpPr txBox="1"/>
          <p:nvPr/>
        </p:nvSpPr>
        <p:spPr>
          <a:xfrm>
            <a:off x="4471988" y="2501875"/>
            <a:ext cx="7308850" cy="912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0" dirty="0">
                <a:latin typeface="Montserrat" panose="00000500000000000000" pitchFamily="2" charset="0"/>
              </a:rPr>
              <a:t>Les parcours </a:t>
            </a:r>
          </a:p>
          <a:p>
            <a:pPr marL="8001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Montserrat" panose="00000500000000000000" pitchFamily="2" charset="0"/>
              </a:rPr>
              <a:t>Carte de Domiciliation</a:t>
            </a:r>
          </a:p>
          <a:p>
            <a:pPr marL="800100" lvl="1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Montserrat" panose="00000500000000000000" pitchFamily="2" charset="0"/>
              </a:rPr>
              <a:t>TPE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834C0D1-3719-56A8-F588-474E8E0DE0AA}"/>
              </a:ext>
            </a:extLst>
          </p:cNvPr>
          <p:cNvCxnSpPr>
            <a:cxnSpLocks/>
          </p:cNvCxnSpPr>
          <p:nvPr/>
        </p:nvCxnSpPr>
        <p:spPr>
          <a:xfrm>
            <a:off x="3524250" y="2297254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1CF4B59-E5A9-7181-1BA9-E4CF8A6E30B3}"/>
              </a:ext>
            </a:extLst>
          </p:cNvPr>
          <p:cNvCxnSpPr>
            <a:cxnSpLocks/>
          </p:cNvCxnSpPr>
          <p:nvPr/>
        </p:nvCxnSpPr>
        <p:spPr>
          <a:xfrm>
            <a:off x="3585076" y="3584818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09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96F31FE-E571-BB50-E551-F93F61B9C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/>
              <a:t>Les objectifs et le périmètre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dirty="0"/>
              <a:t> </a:t>
            </a:r>
          </a:p>
        </p:txBody>
      </p:sp>
      <p:sp>
        <p:nvSpPr>
          <p:cNvPr id="10243" name="Espace réservé du texte 14">
            <a:extLst>
              <a:ext uri="{FF2B5EF4-FFF2-40B4-BE49-F238E27FC236}">
                <a16:creationId xmlns:a16="http://schemas.microsoft.com/office/drawing/2014/main" id="{901307E7-31FF-77AC-20AD-A8F2C6436D0B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/>
        <p:txBody>
          <a:bodyPr numCol="1" compatLnSpc="1">
            <a:prstTxWarp prst="textNoShape">
              <a:avLst/>
            </a:prstTxWarp>
          </a:bodyPr>
          <a:lstStyle/>
          <a:p>
            <a:r>
              <a:rPr altLang="fr-FR" dirty="0">
                <a:latin typeface="Montserrat" panose="02000505000000020004" pitchFamily="2" charset="0"/>
                <a:ea typeface="Montserrat" panose="02000505000000020004" pitchFamily="2" charset="0"/>
                <a:sym typeface="Arial" panose="020B0604020202020204" pitchFamily="34" charset="0"/>
              </a:rPr>
              <a:t>01</a:t>
            </a:r>
          </a:p>
        </p:txBody>
      </p:sp>
      <p:pic>
        <p:nvPicPr>
          <p:cNvPr id="5" name="Espace réservé pour une image  4" descr="Une image contenant Condition physique, Danse, Cuisse, genou&#10;&#10;Description générée automatiquement">
            <a:extLst>
              <a:ext uri="{FF2B5EF4-FFF2-40B4-BE49-F238E27FC236}">
                <a16:creationId xmlns:a16="http://schemas.microsoft.com/office/drawing/2014/main" id="{E54D9B55-B4E9-C8A0-C853-422294D1D2C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4560" y="0"/>
            <a:ext cx="6187440" cy="6858001"/>
          </a:xfrm>
        </p:spPr>
      </p:pic>
    </p:spTree>
    <p:extLst>
      <p:ext uri="{BB962C8B-B14F-4D97-AF65-F5344CB8AC3E}">
        <p14:creationId xmlns:p14="http://schemas.microsoft.com/office/powerpoint/2010/main" val="3683278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rsonne, Équilibre, Condition physique&#10;&#10;Description générée automatiquement">
            <a:extLst>
              <a:ext uri="{FF2B5EF4-FFF2-40B4-BE49-F238E27FC236}">
                <a16:creationId xmlns:a16="http://schemas.microsoft.com/office/drawing/2014/main" id="{ABBC4E1A-BD90-1F27-6D6B-100D08D21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348" y="1747754"/>
            <a:ext cx="2104891" cy="406038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B68DB78-A3A0-499C-6A60-27A5A43F1B81}"/>
              </a:ext>
            </a:extLst>
          </p:cNvPr>
          <p:cNvSpPr/>
          <p:nvPr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BB9BB8-1C4D-F57C-C9DB-FFE934ECC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objectifs et le périmètre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A7C2E8C1-7BE1-ED4F-E5AF-C9599758BD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86461" y="1715128"/>
            <a:ext cx="9415001" cy="4677321"/>
          </a:xfrm>
        </p:spPr>
        <p:txBody>
          <a:bodyPr>
            <a:normAutofit fontScale="92500" lnSpcReduction="10000"/>
          </a:bodyPr>
          <a:lstStyle/>
          <a:p>
            <a:r>
              <a:rPr lang="fr-FR" sz="1400" b="1" dirty="0">
                <a:latin typeface="+mj-lt"/>
                <a:cs typeface="Verdana"/>
              </a:rPr>
              <a:t>Identifier le client</a:t>
            </a:r>
            <a:r>
              <a:rPr lang="fr-FR" sz="1400" b="1" spc="380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qui</a:t>
            </a:r>
            <a:r>
              <a:rPr lang="fr-FR" sz="1400" spc="35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nécessite</a:t>
            </a:r>
            <a:r>
              <a:rPr lang="fr-FR" sz="1400" spc="385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un</a:t>
            </a:r>
            <a:r>
              <a:rPr lang="fr-FR" sz="1400" b="1" spc="390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discours</a:t>
            </a:r>
            <a:r>
              <a:rPr lang="fr-FR" sz="1400" b="1" spc="375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spécifique</a:t>
            </a:r>
            <a:r>
              <a:rPr lang="fr-FR" sz="1400" b="1" spc="390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et</a:t>
            </a:r>
            <a:r>
              <a:rPr lang="fr-FR" sz="1400" spc="385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une</a:t>
            </a:r>
            <a:r>
              <a:rPr lang="fr-FR" sz="1400" b="1" spc="375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approche</a:t>
            </a:r>
            <a:r>
              <a:rPr lang="fr-FR" sz="1400" b="1" spc="395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différenciante</a:t>
            </a:r>
            <a:r>
              <a:rPr lang="fr-FR" sz="1400" b="1" spc="400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dans</a:t>
            </a:r>
            <a:r>
              <a:rPr lang="fr-FR" sz="1400" spc="390" dirty="0">
                <a:latin typeface="+mj-lt"/>
                <a:cs typeface="Verdana"/>
              </a:rPr>
              <a:t> </a:t>
            </a:r>
            <a:r>
              <a:rPr lang="fr-FR" sz="1400" spc="-25" dirty="0">
                <a:latin typeface="+mj-lt"/>
                <a:cs typeface="Verdana"/>
              </a:rPr>
              <a:t>le </a:t>
            </a:r>
            <a:r>
              <a:rPr lang="fr-FR" sz="1400" dirty="0">
                <a:latin typeface="+mj-lt"/>
                <a:cs typeface="Verdana"/>
              </a:rPr>
              <a:t>traitement</a:t>
            </a:r>
            <a:r>
              <a:rPr lang="fr-FR" sz="1400" spc="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de</a:t>
            </a:r>
            <a:r>
              <a:rPr lang="fr-FR" sz="1400" spc="-2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son</a:t>
            </a:r>
            <a:r>
              <a:rPr lang="fr-FR" sz="1400" spc="-25" dirty="0">
                <a:latin typeface="+mj-lt"/>
                <a:cs typeface="Verdana"/>
              </a:rPr>
              <a:t> </a:t>
            </a:r>
            <a:r>
              <a:rPr lang="fr-FR" sz="1400" spc="-10" dirty="0">
                <a:latin typeface="+mj-lt"/>
                <a:cs typeface="Verdana"/>
              </a:rPr>
              <a:t>dossier</a:t>
            </a:r>
            <a:endParaRPr lang="fr-FR" sz="1400" b="1" kern="0" dirty="0">
              <a:solidFill>
                <a:srgbClr val="C00000"/>
              </a:solidFill>
            </a:endParaRPr>
          </a:p>
          <a:p>
            <a:r>
              <a:rPr lang="fr-FR" sz="1400" b="1" dirty="0">
                <a:latin typeface="+mj-lt"/>
                <a:cs typeface="Verdana"/>
              </a:rPr>
              <a:t>Mettre</a:t>
            </a:r>
            <a:r>
              <a:rPr lang="fr-FR" sz="1400" b="1" spc="305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en</a:t>
            </a:r>
            <a:r>
              <a:rPr lang="fr-FR" sz="1400" b="1" spc="300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œuvre</a:t>
            </a:r>
            <a:r>
              <a:rPr lang="fr-FR" sz="1400" b="1" spc="30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sur</a:t>
            </a:r>
            <a:r>
              <a:rPr lang="fr-FR" sz="1400" spc="30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l’ensemble</a:t>
            </a:r>
            <a:r>
              <a:rPr lang="fr-FR" sz="1400" spc="30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de</a:t>
            </a:r>
            <a:r>
              <a:rPr lang="fr-FR" sz="1400" spc="31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la</a:t>
            </a:r>
            <a:r>
              <a:rPr lang="fr-FR" sz="1400" spc="30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chaîne</a:t>
            </a:r>
            <a:r>
              <a:rPr lang="fr-FR" sz="1400" spc="30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de</a:t>
            </a:r>
            <a:r>
              <a:rPr lang="fr-FR" sz="1400" spc="30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traitement,</a:t>
            </a:r>
            <a:r>
              <a:rPr lang="fr-FR" sz="1400" spc="310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les</a:t>
            </a:r>
            <a:r>
              <a:rPr lang="fr-FR" sz="1400" b="1" spc="290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actions</a:t>
            </a:r>
            <a:r>
              <a:rPr lang="fr-FR" sz="1400" b="1" spc="300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spécifiques</a:t>
            </a:r>
            <a:r>
              <a:rPr lang="fr-FR" sz="1400" b="1" spc="29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destinées</a:t>
            </a:r>
            <a:r>
              <a:rPr lang="fr-FR" sz="1400" spc="310" dirty="0">
                <a:latin typeface="+mj-lt"/>
                <a:cs typeface="Verdana"/>
              </a:rPr>
              <a:t> </a:t>
            </a:r>
            <a:r>
              <a:rPr lang="fr-FR" sz="1400" spc="-50" dirty="0">
                <a:latin typeface="+mj-lt"/>
                <a:cs typeface="Verdana"/>
              </a:rPr>
              <a:t>à </a:t>
            </a:r>
            <a:r>
              <a:rPr lang="fr-FR" sz="1400" dirty="0">
                <a:latin typeface="+mj-lt"/>
                <a:cs typeface="Verdana"/>
              </a:rPr>
              <a:t>apporter</a:t>
            </a:r>
            <a:r>
              <a:rPr lang="fr-FR" sz="1400" spc="-30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au</a:t>
            </a:r>
            <a:r>
              <a:rPr lang="fr-FR" sz="1400" spc="-2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client </a:t>
            </a:r>
            <a:r>
              <a:rPr lang="fr-FR" sz="1400" b="1" dirty="0">
                <a:latin typeface="+mj-lt"/>
                <a:cs typeface="Verdana"/>
              </a:rPr>
              <a:t>les</a:t>
            </a:r>
            <a:r>
              <a:rPr lang="fr-FR" sz="1400" b="1" spc="-25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services</a:t>
            </a:r>
            <a:r>
              <a:rPr lang="fr-FR" sz="1400" b="1" spc="-10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adéquats</a:t>
            </a:r>
            <a:r>
              <a:rPr lang="fr-FR" sz="1400" b="1" spc="-25" dirty="0">
                <a:latin typeface="+mj-lt"/>
                <a:cs typeface="Verdana"/>
              </a:rPr>
              <a:t> </a:t>
            </a:r>
            <a:r>
              <a:rPr lang="fr-FR" sz="1400" spc="-50" dirty="0">
                <a:latin typeface="+mj-lt"/>
                <a:cs typeface="Verdana"/>
              </a:rPr>
              <a:t>:</a:t>
            </a:r>
            <a:endParaRPr lang="fr-FR" sz="1400" dirty="0">
              <a:latin typeface="+mj-lt"/>
              <a:cs typeface="Verdana"/>
            </a:endParaRPr>
          </a:p>
          <a:p>
            <a:pPr lvl="1"/>
            <a:r>
              <a:rPr lang="fr-FR" sz="1200" dirty="0">
                <a:latin typeface="+mj-lt"/>
                <a:cs typeface="Verdana"/>
              </a:rPr>
              <a:t>contrôles</a:t>
            </a:r>
            <a:r>
              <a:rPr lang="fr-FR" sz="1200" spc="-5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supplémentaires</a:t>
            </a:r>
            <a:r>
              <a:rPr lang="fr-FR" sz="1200" spc="15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en</a:t>
            </a:r>
            <a:r>
              <a:rPr lang="fr-FR" sz="1200" spc="-45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fonction</a:t>
            </a:r>
            <a:r>
              <a:rPr lang="fr-FR" sz="1200" spc="-15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du</a:t>
            </a:r>
            <a:r>
              <a:rPr lang="fr-FR" sz="1200" spc="-35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profil</a:t>
            </a:r>
            <a:r>
              <a:rPr lang="fr-FR" sz="1200" spc="-15" dirty="0">
                <a:latin typeface="+mj-lt"/>
                <a:cs typeface="Verdana"/>
              </a:rPr>
              <a:t> </a:t>
            </a:r>
            <a:r>
              <a:rPr lang="fr-FR" sz="1200" spc="-10" dirty="0">
                <a:latin typeface="+mj-lt"/>
                <a:cs typeface="Verdana"/>
              </a:rPr>
              <a:t>client</a:t>
            </a:r>
            <a:endParaRPr lang="fr-FR" sz="1200" dirty="0">
              <a:latin typeface="+mj-lt"/>
              <a:cs typeface="Verdana"/>
            </a:endParaRPr>
          </a:p>
          <a:p>
            <a:pPr lvl="1"/>
            <a:r>
              <a:rPr lang="fr-FR" sz="1200" dirty="0">
                <a:latin typeface="+mj-lt"/>
                <a:cs typeface="Verdana"/>
              </a:rPr>
              <a:t>communication</a:t>
            </a:r>
            <a:r>
              <a:rPr lang="fr-FR" sz="1200" spc="10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améliorée</a:t>
            </a:r>
            <a:r>
              <a:rPr lang="fr-FR" sz="1200" spc="-10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entre</a:t>
            </a:r>
            <a:r>
              <a:rPr lang="fr-FR" sz="1200" spc="-30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la</a:t>
            </a:r>
            <a:r>
              <a:rPr lang="fr-FR" sz="1200" spc="-35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Caisse</a:t>
            </a:r>
            <a:r>
              <a:rPr lang="fr-FR" sz="1200" spc="-10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d’Epargne</a:t>
            </a:r>
            <a:r>
              <a:rPr lang="fr-FR" sz="1200" spc="-20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et</a:t>
            </a:r>
            <a:r>
              <a:rPr lang="fr-FR" sz="1200" spc="-30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BPCE</a:t>
            </a:r>
            <a:r>
              <a:rPr lang="fr-FR" sz="1200" spc="-35" dirty="0">
                <a:latin typeface="+mj-lt"/>
                <a:cs typeface="Verdana"/>
              </a:rPr>
              <a:t> </a:t>
            </a:r>
            <a:r>
              <a:rPr lang="fr-FR" sz="1200" spc="-25" dirty="0">
                <a:latin typeface="+mj-lt"/>
                <a:cs typeface="Verdana"/>
              </a:rPr>
              <a:t>PS</a:t>
            </a:r>
            <a:endParaRPr lang="fr-FR" sz="1200" dirty="0">
              <a:latin typeface="+mj-lt"/>
              <a:cs typeface="Verdana"/>
            </a:endParaRPr>
          </a:p>
          <a:p>
            <a:pPr lvl="1"/>
            <a:r>
              <a:rPr lang="fr-FR" sz="1200" dirty="0">
                <a:latin typeface="+mj-lt"/>
                <a:cs typeface="Verdana"/>
              </a:rPr>
              <a:t>suivi</a:t>
            </a:r>
            <a:r>
              <a:rPr lang="fr-FR" sz="1200" spc="-30" dirty="0">
                <a:latin typeface="+mj-lt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client </a:t>
            </a:r>
            <a:r>
              <a:rPr lang="fr-FR" sz="1200" spc="-10" dirty="0">
                <a:latin typeface="+mj-lt"/>
                <a:cs typeface="Verdana"/>
              </a:rPr>
              <a:t>renforcé</a:t>
            </a:r>
          </a:p>
          <a:p>
            <a:pPr marL="449262" lvl="1" indent="0">
              <a:buNone/>
            </a:pPr>
            <a:endParaRPr lang="fr-FR" sz="1200" dirty="0">
              <a:latin typeface="+mj-lt"/>
              <a:cs typeface="Verdana"/>
            </a:endParaRPr>
          </a:p>
          <a:p>
            <a:endParaRPr lang="fr-FR" kern="0" dirty="0"/>
          </a:p>
          <a:p>
            <a:r>
              <a:rPr lang="fr-FR" sz="1400" dirty="0">
                <a:latin typeface="+mj-lt"/>
                <a:cs typeface="Verdana"/>
              </a:rPr>
              <a:t>La</a:t>
            </a:r>
            <a:r>
              <a:rPr lang="fr-FR" sz="1400" spc="-20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démarche</a:t>
            </a:r>
            <a:r>
              <a:rPr lang="fr-FR" sz="1400" spc="-1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porte</a:t>
            </a:r>
            <a:r>
              <a:rPr lang="fr-FR" sz="1400" spc="-10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sur</a:t>
            </a:r>
            <a:r>
              <a:rPr lang="fr-FR" sz="1400" spc="-30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les</a:t>
            </a:r>
            <a:r>
              <a:rPr lang="fr-FR" sz="1400" spc="-20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offres</a:t>
            </a:r>
            <a:r>
              <a:rPr lang="fr-FR" sz="1400" b="1" spc="-20" dirty="0">
                <a:latin typeface="+mj-lt"/>
                <a:cs typeface="Verdana"/>
              </a:rPr>
              <a:t> </a:t>
            </a:r>
            <a:r>
              <a:rPr lang="fr-FR" sz="1400" b="1" dirty="0">
                <a:latin typeface="+mj-lt"/>
                <a:cs typeface="Verdana"/>
              </a:rPr>
              <a:t>suivantes</a:t>
            </a:r>
            <a:r>
              <a:rPr lang="fr-FR" sz="1400" b="1" spc="10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du</a:t>
            </a:r>
            <a:r>
              <a:rPr lang="fr-FR" sz="1400" spc="-45" dirty="0">
                <a:latin typeface="+mj-lt"/>
                <a:cs typeface="Verdana"/>
              </a:rPr>
              <a:t> </a:t>
            </a:r>
            <a:r>
              <a:rPr lang="fr-FR" sz="1400" dirty="0">
                <a:latin typeface="+mj-lt"/>
                <a:cs typeface="Verdana"/>
              </a:rPr>
              <a:t>catalogue</a:t>
            </a:r>
            <a:r>
              <a:rPr lang="fr-FR" sz="1400" spc="10" dirty="0">
                <a:latin typeface="+mj-lt"/>
                <a:cs typeface="Verdana"/>
              </a:rPr>
              <a:t> </a:t>
            </a:r>
            <a:r>
              <a:rPr lang="fr-FR" sz="1400" spc="-50" dirty="0">
                <a:latin typeface="+mj-lt"/>
                <a:cs typeface="Verdana"/>
              </a:rPr>
              <a:t>:</a:t>
            </a:r>
          </a:p>
          <a:p>
            <a:pPr lvl="1"/>
            <a:r>
              <a:rPr lang="fr-FR" sz="1300" b="1" dirty="0">
                <a:latin typeface="+mj-lt"/>
                <a:cs typeface="Verdana"/>
              </a:rPr>
              <a:t>Carte de domiciliation</a:t>
            </a:r>
          </a:p>
          <a:p>
            <a:pPr lvl="1"/>
            <a:r>
              <a:rPr lang="fr-FR" sz="1300" b="1" dirty="0">
                <a:latin typeface="+mj-lt"/>
                <a:cs typeface="Verdana"/>
              </a:rPr>
              <a:t>TPE seul ou TPE + carte de domiciliation</a:t>
            </a:r>
          </a:p>
          <a:p>
            <a:r>
              <a:rPr lang="fr-FR" sz="1400" kern="0" dirty="0"/>
              <a:t>Les </a:t>
            </a:r>
            <a:r>
              <a:rPr lang="fr-FR" sz="1400" b="1" kern="0" dirty="0"/>
              <a:t>profils</a:t>
            </a:r>
            <a:r>
              <a:rPr lang="fr-FR" sz="1400" kern="0" dirty="0"/>
              <a:t> clien</a:t>
            </a:r>
            <a:r>
              <a:rPr lang="fr-FR" sz="1400" dirty="0"/>
              <a:t>ts </a:t>
            </a:r>
            <a:r>
              <a:rPr lang="fr-FR" sz="1400" b="1" dirty="0"/>
              <a:t>concernés</a:t>
            </a:r>
            <a:r>
              <a:rPr lang="fr-FR" sz="1400" dirty="0"/>
              <a:t> : </a:t>
            </a:r>
            <a:endParaRPr lang="fr-FR" sz="1400" kern="0" dirty="0"/>
          </a:p>
          <a:p>
            <a:pPr lvl="1"/>
            <a:r>
              <a:rPr lang="fr-FR" sz="1200" kern="0" dirty="0"/>
              <a:t>Les </a:t>
            </a:r>
            <a:r>
              <a:rPr lang="fr-FR" sz="1200" dirty="0">
                <a:latin typeface="Verdana"/>
                <a:cs typeface="Verdana"/>
              </a:rPr>
              <a:t>clients</a:t>
            </a:r>
            <a:r>
              <a:rPr lang="fr-FR" sz="1200" spc="5" dirty="0">
                <a:latin typeface="Verdana"/>
                <a:cs typeface="Verdana"/>
              </a:rPr>
              <a:t> </a:t>
            </a:r>
            <a:r>
              <a:rPr lang="fr-FR" sz="1200" dirty="0">
                <a:latin typeface="+mj-lt"/>
                <a:cs typeface="Verdana"/>
              </a:rPr>
              <a:t>nécessitant</a:t>
            </a:r>
            <a:r>
              <a:rPr lang="fr-FR" sz="1200" spc="5" dirty="0">
                <a:latin typeface="+mj-lt"/>
                <a:cs typeface="Verdana"/>
              </a:rPr>
              <a:t> </a:t>
            </a:r>
            <a:r>
              <a:rPr lang="fr-FR" sz="1200" b="1" dirty="0">
                <a:latin typeface="+mj-lt"/>
                <a:cs typeface="Verdana"/>
              </a:rPr>
              <a:t>une</a:t>
            </a:r>
            <a:r>
              <a:rPr lang="fr-FR" sz="1200" b="1" spc="-35" dirty="0">
                <a:latin typeface="+mj-lt"/>
                <a:cs typeface="Verdana"/>
              </a:rPr>
              <a:t> </a:t>
            </a:r>
            <a:r>
              <a:rPr lang="fr-FR" sz="1200" b="1" spc="-10" dirty="0">
                <a:latin typeface="+mj-lt"/>
                <a:cs typeface="Verdana"/>
              </a:rPr>
              <a:t>priorisation </a:t>
            </a:r>
          </a:p>
          <a:p>
            <a:pPr lvl="1"/>
            <a:r>
              <a:rPr lang="fr-FR" sz="1200" kern="0" dirty="0"/>
              <a:t>Les clients </a:t>
            </a:r>
            <a:r>
              <a:rPr lang="fr-FR" sz="1200" b="1" kern="0" dirty="0"/>
              <a:t>multi sites  </a:t>
            </a:r>
          </a:p>
          <a:p>
            <a:pPr lvl="1"/>
            <a:r>
              <a:rPr lang="fr-FR" sz="1200" dirty="0"/>
              <a:t>Les clients </a:t>
            </a:r>
            <a:r>
              <a:rPr lang="fr-FR" sz="1200" b="1" dirty="0"/>
              <a:t>multi équipés </a:t>
            </a:r>
          </a:p>
          <a:p>
            <a:pPr lvl="1"/>
            <a:r>
              <a:rPr lang="fr-FR" sz="1200" kern="0" dirty="0"/>
              <a:t>Les clients avec </a:t>
            </a:r>
            <a:r>
              <a:rPr lang="fr-FR" sz="1200" b="1" kern="0" dirty="0"/>
              <a:t>multi-domiciliation</a:t>
            </a:r>
            <a:r>
              <a:rPr lang="fr-FR" sz="1200" kern="0" dirty="0"/>
              <a:t> </a:t>
            </a:r>
          </a:p>
          <a:p>
            <a:pPr lvl="1"/>
            <a:r>
              <a:rPr lang="fr-FR" sz="1200" dirty="0"/>
              <a:t>Les clients avec </a:t>
            </a:r>
            <a:r>
              <a:rPr lang="fr-FR" sz="1200" b="1" dirty="0"/>
              <a:t>flux monétiques importants </a:t>
            </a:r>
            <a:endParaRPr lang="fr-FR" sz="1200" b="1" kern="0" dirty="0"/>
          </a:p>
          <a:p>
            <a:endParaRPr lang="fr-FR" dirty="0"/>
          </a:p>
        </p:txBody>
      </p:sp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68398196-A050-96EE-E388-721027C1219C}"/>
              </a:ext>
            </a:extLst>
          </p:cNvPr>
          <p:cNvSpPr txBox="1">
            <a:spLocks/>
          </p:cNvSpPr>
          <p:nvPr/>
        </p:nvSpPr>
        <p:spPr>
          <a:xfrm>
            <a:off x="8503101" y="41425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Parcours VIP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9D94C2-B88C-4165-93D5-693E490732DB}"/>
              </a:ext>
            </a:extLst>
          </p:cNvPr>
          <p:cNvSpPr txBox="1"/>
          <p:nvPr/>
        </p:nvSpPr>
        <p:spPr>
          <a:xfrm>
            <a:off x="2686461" y="1343013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Objectifs</a:t>
            </a:r>
            <a:r>
              <a:rPr lang="fr-FR" dirty="0"/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F9DE43-94F7-0C84-7BAB-B8EC690D23B7}"/>
              </a:ext>
            </a:extLst>
          </p:cNvPr>
          <p:cNvSpPr txBox="1"/>
          <p:nvPr/>
        </p:nvSpPr>
        <p:spPr>
          <a:xfrm>
            <a:off x="2723408" y="3721556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Périmètre </a:t>
            </a:r>
          </a:p>
        </p:txBody>
      </p:sp>
    </p:spTree>
    <p:extLst>
      <p:ext uri="{BB962C8B-B14F-4D97-AF65-F5344CB8AC3E}">
        <p14:creationId xmlns:p14="http://schemas.microsoft.com/office/powerpoint/2010/main" val="325095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400355D-E6E4-592B-25E9-5F4ABD702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738313"/>
            <a:ext cx="520976" cy="492443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dirty="0">
                <a:solidFill>
                  <a:srgbClr val="C00000"/>
                </a:solidFill>
              </a:rPr>
              <a:t>02</a:t>
            </a: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9A1A08AF-0A6D-A5D1-A43D-2E9040EE8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2565400"/>
            <a:ext cx="4807094" cy="203517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dirty="0"/>
              <a:t>Les parcours :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2400" dirty="0"/>
              <a:t>carte de domiciliation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2400" dirty="0"/>
              <a:t>TPE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endParaRPr lang="fr-FR" dirty="0"/>
          </a:p>
        </p:txBody>
      </p:sp>
      <p:pic>
        <p:nvPicPr>
          <p:cNvPr id="7" name="Espace réservé pour une image  6" descr="Une image contenant sport, piste et terrain, Condition physique, personne&#10;&#10;Description générée automatiquement">
            <a:extLst>
              <a:ext uri="{FF2B5EF4-FFF2-40B4-BE49-F238E27FC236}">
                <a16:creationId xmlns:a16="http://schemas.microsoft.com/office/drawing/2014/main" id="{0BDB4C4D-46D0-1028-255F-73438E1234E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04560" y="-31158"/>
            <a:ext cx="6187440" cy="6889159"/>
          </a:xfrm>
        </p:spPr>
      </p:pic>
    </p:spTree>
    <p:extLst>
      <p:ext uri="{BB962C8B-B14F-4D97-AF65-F5344CB8AC3E}">
        <p14:creationId xmlns:p14="http://schemas.microsoft.com/office/powerpoint/2010/main" val="2539250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rsonne, Équilibre, Condition physique&#10;&#10;Description générée automatiquement">
            <a:extLst>
              <a:ext uri="{FF2B5EF4-FFF2-40B4-BE49-F238E27FC236}">
                <a16:creationId xmlns:a16="http://schemas.microsoft.com/office/drawing/2014/main" id="{ABBC4E1A-BD90-1F27-6D6B-100D08D21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618" y="1632000"/>
            <a:ext cx="2290617" cy="441865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B68DB78-A3A0-499C-6A60-27A5A43F1B81}"/>
              </a:ext>
            </a:extLst>
          </p:cNvPr>
          <p:cNvSpPr/>
          <p:nvPr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BB9BB8-1C4D-F57C-C9DB-FFE934ECC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Parcours Carte de Domiciliation seule (pas de commande de TPE en simultanée)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A7C2E8C1-7BE1-ED4F-E5AF-C9599758BD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86462" y="1179422"/>
            <a:ext cx="9026668" cy="4677321"/>
          </a:xfrm>
        </p:spPr>
        <p:txBody>
          <a:bodyPr>
            <a:normAutofit/>
          </a:bodyPr>
          <a:lstStyle/>
          <a:p>
            <a:r>
              <a:rPr lang="fr-FR" sz="1600" kern="0" dirty="0"/>
              <a:t>Le </a:t>
            </a:r>
            <a:r>
              <a:rPr lang="fr-FR" sz="1600" b="1" dirty="0"/>
              <a:t>C</a:t>
            </a:r>
            <a:r>
              <a:rPr lang="fr-FR" sz="1600" b="1" kern="0" dirty="0"/>
              <a:t>hargé d’Affaires </a:t>
            </a:r>
            <a:r>
              <a:rPr lang="fr-FR" sz="1600" kern="0" dirty="0"/>
              <a:t>se charge de : </a:t>
            </a:r>
          </a:p>
          <a:p>
            <a:pPr lvl="1"/>
            <a:r>
              <a:rPr lang="fr-FR" kern="0" dirty="0"/>
              <a:t>Identifier les clients avec un contexte commercial et technique spécifique </a:t>
            </a:r>
          </a:p>
          <a:p>
            <a:pPr lvl="1"/>
            <a:r>
              <a:rPr lang="fr-FR" kern="0" dirty="0"/>
              <a:t>Vérifier la conformité des coordonnées du client </a:t>
            </a:r>
          </a:p>
          <a:p>
            <a:pPr lvl="1"/>
            <a:r>
              <a:rPr lang="fr-FR" dirty="0"/>
              <a:t>Compléter et de transmettre la </a:t>
            </a:r>
            <a:r>
              <a:rPr lang="fr-FR" dirty="0" err="1"/>
              <a:t>Myflow</a:t>
            </a:r>
            <a:endParaRPr lang="fr-FR" dirty="0"/>
          </a:p>
          <a:p>
            <a:pPr lvl="1"/>
            <a:r>
              <a:rPr lang="fr-FR" dirty="0"/>
              <a:t>Cocher la case VIP générant le traitement prioritaire </a:t>
            </a:r>
          </a:p>
          <a:p>
            <a:pPr marL="0" indent="0">
              <a:buNone/>
            </a:pPr>
            <a:endParaRPr lang="fr-FR" kern="0" dirty="0"/>
          </a:p>
          <a:p>
            <a:r>
              <a:rPr lang="fr-FR" sz="1600" b="1" kern="0" dirty="0"/>
              <a:t>Les solutions régionalisées : </a:t>
            </a:r>
          </a:p>
          <a:p>
            <a:pPr lvl="1"/>
            <a:r>
              <a:rPr lang="fr-FR" b="1" kern="0" dirty="0"/>
              <a:t>réceptionnent la demande et saisissent la prestation OSC</a:t>
            </a:r>
          </a:p>
          <a:p>
            <a:pPr lvl="1"/>
            <a:r>
              <a:rPr lang="fr-FR" kern="0"/>
              <a:t>Transmettent, pour ces demandes spécifiques</a:t>
            </a:r>
            <a:r>
              <a:rPr lang="fr-FR"/>
              <a:t>, un mail aux interlocuteurs en charge du traitement coté BPCE PS.  </a:t>
            </a:r>
            <a:endParaRPr lang="fr-FR" dirty="0"/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9CE8BBB5-69D9-8161-132C-3933A60C61A4}"/>
              </a:ext>
            </a:extLst>
          </p:cNvPr>
          <p:cNvSpPr txBox="1">
            <a:spLocks/>
          </p:cNvSpPr>
          <p:nvPr/>
        </p:nvSpPr>
        <p:spPr>
          <a:xfrm>
            <a:off x="8503101" y="41425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Parcours VIP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4BD768-8EEC-0EB3-0A75-F410937D7555}"/>
              </a:ext>
            </a:extLst>
          </p:cNvPr>
          <p:cNvSpPr txBox="1"/>
          <p:nvPr/>
        </p:nvSpPr>
        <p:spPr>
          <a:xfrm>
            <a:off x="9505538" y="1954569"/>
            <a:ext cx="241620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dirty="0"/>
              <a:t>Liste des contrats éligibles :</a:t>
            </a:r>
          </a:p>
          <a:p>
            <a:r>
              <a:rPr lang="fr-FR" sz="1200" dirty="0"/>
              <a:t>Contrat de proximité, sans contact, VAD, ALS, DAC, PLBS, Forfait PLS, NXS, </a:t>
            </a:r>
            <a:r>
              <a:rPr lang="fr-FR" sz="1200" dirty="0" err="1"/>
              <a:t>Heoh</a:t>
            </a:r>
            <a:r>
              <a:rPr lang="fr-FR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7005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rsonne, Équilibre, Condition physique&#10;&#10;Description générée automatiquement">
            <a:extLst>
              <a:ext uri="{FF2B5EF4-FFF2-40B4-BE49-F238E27FC236}">
                <a16:creationId xmlns:a16="http://schemas.microsoft.com/office/drawing/2014/main" id="{ABBC4E1A-BD90-1F27-6D6B-100D08D21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618" y="1632000"/>
            <a:ext cx="2290617" cy="441865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B68DB78-A3A0-499C-6A60-27A5A43F1B81}"/>
              </a:ext>
            </a:extLst>
          </p:cNvPr>
          <p:cNvSpPr/>
          <p:nvPr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BB9BB8-1C4D-F57C-C9DB-FFE934ECC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Parcours Carte de Domiciliation seule (pas de commande de TPE en simultanée)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A7C2E8C1-7BE1-ED4F-E5AF-C9599758BD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86462" y="1179422"/>
            <a:ext cx="9026668" cy="4677321"/>
          </a:xfrm>
        </p:spPr>
        <p:txBody>
          <a:bodyPr>
            <a:normAutofit/>
          </a:bodyPr>
          <a:lstStyle/>
          <a:p>
            <a:r>
              <a:rPr lang="fr-FR" sz="1600" b="1" kern="0" dirty="0"/>
              <a:t>Le </a:t>
            </a:r>
            <a:r>
              <a:rPr lang="fr-FR" sz="1600" b="1" dirty="0"/>
              <a:t>service « Gestion des contrats » de BPCE PS </a:t>
            </a:r>
            <a:r>
              <a:rPr lang="fr-FR" sz="1600" b="1" kern="0" dirty="0"/>
              <a:t> </a:t>
            </a:r>
            <a:r>
              <a:rPr lang="fr-FR" sz="1600" kern="0" dirty="0"/>
              <a:t>: </a:t>
            </a:r>
          </a:p>
          <a:p>
            <a:pPr lvl="1"/>
            <a:r>
              <a:rPr lang="fr-FR" kern="0" dirty="0"/>
              <a:t>Récupère l’email dans le répertoire VIP dédié</a:t>
            </a:r>
          </a:p>
          <a:p>
            <a:pPr lvl="1"/>
            <a:r>
              <a:rPr lang="fr-FR" dirty="0"/>
              <a:t>Envoie un email à la Caisse d’Epargne, si la prestation est en anomalie</a:t>
            </a:r>
            <a:endParaRPr lang="fr-FR" kern="0" dirty="0"/>
          </a:p>
          <a:p>
            <a:pPr lvl="1"/>
            <a:r>
              <a:rPr lang="fr-FR" kern="0" dirty="0"/>
              <a:t>Crée les contrats d’acceptation et de prestation carte dans les outils</a:t>
            </a:r>
            <a:endParaRPr lang="fr-FR" dirty="0"/>
          </a:p>
          <a:p>
            <a:pPr marL="0" indent="0">
              <a:buNone/>
            </a:pPr>
            <a:endParaRPr lang="fr-FR" kern="0" dirty="0"/>
          </a:p>
          <a:p>
            <a:r>
              <a:rPr lang="fr-FR" sz="1600" b="1" kern="0" dirty="0"/>
              <a:t>Le service gestion des contrats de BPCE PS </a:t>
            </a:r>
            <a:r>
              <a:rPr lang="fr-FR" sz="1600" kern="0" dirty="0"/>
              <a:t>: </a:t>
            </a:r>
          </a:p>
          <a:p>
            <a:pPr lvl="1"/>
            <a:r>
              <a:rPr lang="fr-FR" kern="0" dirty="0"/>
              <a:t>Prend contact avec le prestataire afin de s’assurer de la conformité de la demande et de gérer les spécificités </a:t>
            </a:r>
          </a:p>
          <a:p>
            <a:pPr lvl="1"/>
            <a:r>
              <a:rPr lang="fr-FR" kern="0" dirty="0"/>
              <a:t>Informe la CE par email du Bon de Transport pour suivi de la livraison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20D554-EBE6-B894-858C-DE212D9E16BF}"/>
              </a:ext>
            </a:extLst>
          </p:cNvPr>
          <p:cNvSpPr txBox="1"/>
          <p:nvPr/>
        </p:nvSpPr>
        <p:spPr>
          <a:xfrm>
            <a:off x="4331855" y="4943524"/>
            <a:ext cx="7443063" cy="646331"/>
          </a:xfrm>
          <a:custGeom>
            <a:avLst/>
            <a:gdLst>
              <a:gd name="connsiteX0" fmla="*/ 0 w 7443063"/>
              <a:gd name="connsiteY0" fmla="*/ 0 h 646331"/>
              <a:gd name="connsiteX1" fmla="*/ 721405 w 7443063"/>
              <a:gd name="connsiteY1" fmla="*/ 0 h 646331"/>
              <a:gd name="connsiteX2" fmla="*/ 1219517 w 7443063"/>
              <a:gd name="connsiteY2" fmla="*/ 0 h 646331"/>
              <a:gd name="connsiteX3" fmla="*/ 1940922 w 7443063"/>
              <a:gd name="connsiteY3" fmla="*/ 0 h 646331"/>
              <a:gd name="connsiteX4" fmla="*/ 2364604 w 7443063"/>
              <a:gd name="connsiteY4" fmla="*/ 0 h 646331"/>
              <a:gd name="connsiteX5" fmla="*/ 2788286 w 7443063"/>
              <a:gd name="connsiteY5" fmla="*/ 0 h 646331"/>
              <a:gd name="connsiteX6" fmla="*/ 3286399 w 7443063"/>
              <a:gd name="connsiteY6" fmla="*/ 0 h 646331"/>
              <a:gd name="connsiteX7" fmla="*/ 3710081 w 7443063"/>
              <a:gd name="connsiteY7" fmla="*/ 0 h 646331"/>
              <a:gd name="connsiteX8" fmla="*/ 4357055 w 7443063"/>
              <a:gd name="connsiteY8" fmla="*/ 0 h 646331"/>
              <a:gd name="connsiteX9" fmla="*/ 4706306 w 7443063"/>
              <a:gd name="connsiteY9" fmla="*/ 0 h 646331"/>
              <a:gd name="connsiteX10" fmla="*/ 5055557 w 7443063"/>
              <a:gd name="connsiteY10" fmla="*/ 0 h 646331"/>
              <a:gd name="connsiteX11" fmla="*/ 5702531 w 7443063"/>
              <a:gd name="connsiteY11" fmla="*/ 0 h 646331"/>
              <a:gd name="connsiteX12" fmla="*/ 6349505 w 7443063"/>
              <a:gd name="connsiteY12" fmla="*/ 0 h 646331"/>
              <a:gd name="connsiteX13" fmla="*/ 6698757 w 7443063"/>
              <a:gd name="connsiteY13" fmla="*/ 0 h 646331"/>
              <a:gd name="connsiteX14" fmla="*/ 7443063 w 7443063"/>
              <a:gd name="connsiteY14" fmla="*/ 0 h 646331"/>
              <a:gd name="connsiteX15" fmla="*/ 7443063 w 7443063"/>
              <a:gd name="connsiteY15" fmla="*/ 329629 h 646331"/>
              <a:gd name="connsiteX16" fmla="*/ 7443063 w 7443063"/>
              <a:gd name="connsiteY16" fmla="*/ 646331 h 646331"/>
              <a:gd name="connsiteX17" fmla="*/ 7093812 w 7443063"/>
              <a:gd name="connsiteY17" fmla="*/ 646331 h 646331"/>
              <a:gd name="connsiteX18" fmla="*/ 6595699 w 7443063"/>
              <a:gd name="connsiteY18" fmla="*/ 646331 h 646331"/>
              <a:gd name="connsiteX19" fmla="*/ 5874294 w 7443063"/>
              <a:gd name="connsiteY19" fmla="*/ 646331 h 646331"/>
              <a:gd name="connsiteX20" fmla="*/ 5376182 w 7443063"/>
              <a:gd name="connsiteY20" fmla="*/ 646331 h 646331"/>
              <a:gd name="connsiteX21" fmla="*/ 5026930 w 7443063"/>
              <a:gd name="connsiteY21" fmla="*/ 646331 h 646331"/>
              <a:gd name="connsiteX22" fmla="*/ 4528818 w 7443063"/>
              <a:gd name="connsiteY22" fmla="*/ 646331 h 646331"/>
              <a:gd name="connsiteX23" fmla="*/ 4179566 w 7443063"/>
              <a:gd name="connsiteY23" fmla="*/ 646331 h 646331"/>
              <a:gd name="connsiteX24" fmla="*/ 3607023 w 7443063"/>
              <a:gd name="connsiteY24" fmla="*/ 646331 h 646331"/>
              <a:gd name="connsiteX25" fmla="*/ 3257771 w 7443063"/>
              <a:gd name="connsiteY25" fmla="*/ 646331 h 646331"/>
              <a:gd name="connsiteX26" fmla="*/ 2908520 w 7443063"/>
              <a:gd name="connsiteY26" fmla="*/ 646331 h 646331"/>
              <a:gd name="connsiteX27" fmla="*/ 2187115 w 7443063"/>
              <a:gd name="connsiteY27" fmla="*/ 646331 h 646331"/>
              <a:gd name="connsiteX28" fmla="*/ 1465711 w 7443063"/>
              <a:gd name="connsiteY28" fmla="*/ 646331 h 646331"/>
              <a:gd name="connsiteX29" fmla="*/ 1042029 w 7443063"/>
              <a:gd name="connsiteY29" fmla="*/ 646331 h 646331"/>
              <a:gd name="connsiteX30" fmla="*/ 0 w 7443063"/>
              <a:gd name="connsiteY30" fmla="*/ 646331 h 646331"/>
              <a:gd name="connsiteX31" fmla="*/ 0 w 7443063"/>
              <a:gd name="connsiteY31" fmla="*/ 336092 h 646331"/>
              <a:gd name="connsiteX32" fmla="*/ 0 w 7443063"/>
              <a:gd name="connsiteY32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443063" h="646331" extrusionOk="0">
                <a:moveTo>
                  <a:pt x="0" y="0"/>
                </a:moveTo>
                <a:cubicBezTo>
                  <a:pt x="288143" y="-47232"/>
                  <a:pt x="576161" y="8636"/>
                  <a:pt x="721405" y="0"/>
                </a:cubicBezTo>
                <a:cubicBezTo>
                  <a:pt x="866650" y="-8636"/>
                  <a:pt x="971725" y="35654"/>
                  <a:pt x="1219517" y="0"/>
                </a:cubicBezTo>
                <a:cubicBezTo>
                  <a:pt x="1467309" y="-35654"/>
                  <a:pt x="1733328" y="17642"/>
                  <a:pt x="1940922" y="0"/>
                </a:cubicBezTo>
                <a:cubicBezTo>
                  <a:pt x="2148517" y="-17642"/>
                  <a:pt x="2153354" y="1135"/>
                  <a:pt x="2364604" y="0"/>
                </a:cubicBezTo>
                <a:cubicBezTo>
                  <a:pt x="2575854" y="-1135"/>
                  <a:pt x="2649976" y="45229"/>
                  <a:pt x="2788286" y="0"/>
                </a:cubicBezTo>
                <a:cubicBezTo>
                  <a:pt x="2926596" y="-45229"/>
                  <a:pt x="3049852" y="37828"/>
                  <a:pt x="3286399" y="0"/>
                </a:cubicBezTo>
                <a:cubicBezTo>
                  <a:pt x="3522946" y="-37828"/>
                  <a:pt x="3582606" y="35965"/>
                  <a:pt x="3710081" y="0"/>
                </a:cubicBezTo>
                <a:cubicBezTo>
                  <a:pt x="3837556" y="-35965"/>
                  <a:pt x="4103105" y="51261"/>
                  <a:pt x="4357055" y="0"/>
                </a:cubicBezTo>
                <a:cubicBezTo>
                  <a:pt x="4611005" y="-51261"/>
                  <a:pt x="4600821" y="16904"/>
                  <a:pt x="4706306" y="0"/>
                </a:cubicBezTo>
                <a:cubicBezTo>
                  <a:pt x="4811791" y="-16904"/>
                  <a:pt x="4954759" y="16960"/>
                  <a:pt x="5055557" y="0"/>
                </a:cubicBezTo>
                <a:cubicBezTo>
                  <a:pt x="5156355" y="-16960"/>
                  <a:pt x="5392339" y="66238"/>
                  <a:pt x="5702531" y="0"/>
                </a:cubicBezTo>
                <a:cubicBezTo>
                  <a:pt x="6012723" y="-66238"/>
                  <a:pt x="6133245" y="54210"/>
                  <a:pt x="6349505" y="0"/>
                </a:cubicBezTo>
                <a:cubicBezTo>
                  <a:pt x="6565765" y="-54210"/>
                  <a:pt x="6535983" y="20271"/>
                  <a:pt x="6698757" y="0"/>
                </a:cubicBezTo>
                <a:cubicBezTo>
                  <a:pt x="6861531" y="-20271"/>
                  <a:pt x="7081470" y="82880"/>
                  <a:pt x="7443063" y="0"/>
                </a:cubicBezTo>
                <a:cubicBezTo>
                  <a:pt x="7467711" y="75311"/>
                  <a:pt x="7423978" y="222800"/>
                  <a:pt x="7443063" y="329629"/>
                </a:cubicBezTo>
                <a:cubicBezTo>
                  <a:pt x="7462148" y="436458"/>
                  <a:pt x="7436495" y="561513"/>
                  <a:pt x="7443063" y="646331"/>
                </a:cubicBezTo>
                <a:cubicBezTo>
                  <a:pt x="7321772" y="673719"/>
                  <a:pt x="7200693" y="635496"/>
                  <a:pt x="7093812" y="646331"/>
                </a:cubicBezTo>
                <a:cubicBezTo>
                  <a:pt x="6986931" y="657166"/>
                  <a:pt x="6731473" y="611933"/>
                  <a:pt x="6595699" y="646331"/>
                </a:cubicBezTo>
                <a:cubicBezTo>
                  <a:pt x="6459925" y="680729"/>
                  <a:pt x="6043724" y="641117"/>
                  <a:pt x="5874294" y="646331"/>
                </a:cubicBezTo>
                <a:cubicBezTo>
                  <a:pt x="5704865" y="651545"/>
                  <a:pt x="5596268" y="589461"/>
                  <a:pt x="5376182" y="646331"/>
                </a:cubicBezTo>
                <a:cubicBezTo>
                  <a:pt x="5156096" y="703201"/>
                  <a:pt x="5160430" y="604869"/>
                  <a:pt x="5026930" y="646331"/>
                </a:cubicBezTo>
                <a:cubicBezTo>
                  <a:pt x="4893430" y="687793"/>
                  <a:pt x="4763023" y="629549"/>
                  <a:pt x="4528818" y="646331"/>
                </a:cubicBezTo>
                <a:cubicBezTo>
                  <a:pt x="4294613" y="663113"/>
                  <a:pt x="4296786" y="622537"/>
                  <a:pt x="4179566" y="646331"/>
                </a:cubicBezTo>
                <a:cubicBezTo>
                  <a:pt x="4062346" y="670125"/>
                  <a:pt x="3876768" y="598897"/>
                  <a:pt x="3607023" y="646331"/>
                </a:cubicBezTo>
                <a:cubicBezTo>
                  <a:pt x="3337278" y="693765"/>
                  <a:pt x="3385386" y="638561"/>
                  <a:pt x="3257771" y="646331"/>
                </a:cubicBezTo>
                <a:cubicBezTo>
                  <a:pt x="3130156" y="654101"/>
                  <a:pt x="3017691" y="610525"/>
                  <a:pt x="2908520" y="646331"/>
                </a:cubicBezTo>
                <a:cubicBezTo>
                  <a:pt x="2799349" y="682137"/>
                  <a:pt x="2509210" y="606558"/>
                  <a:pt x="2187115" y="646331"/>
                </a:cubicBezTo>
                <a:cubicBezTo>
                  <a:pt x="1865020" y="686104"/>
                  <a:pt x="1696250" y="615324"/>
                  <a:pt x="1465711" y="646331"/>
                </a:cubicBezTo>
                <a:cubicBezTo>
                  <a:pt x="1235172" y="677338"/>
                  <a:pt x="1195062" y="644787"/>
                  <a:pt x="1042029" y="646331"/>
                </a:cubicBezTo>
                <a:cubicBezTo>
                  <a:pt x="888996" y="647875"/>
                  <a:pt x="226539" y="538249"/>
                  <a:pt x="0" y="646331"/>
                </a:cubicBezTo>
                <a:cubicBezTo>
                  <a:pt x="-17498" y="565267"/>
                  <a:pt x="19450" y="429368"/>
                  <a:pt x="0" y="336092"/>
                </a:cubicBezTo>
                <a:cubicBezTo>
                  <a:pt x="-19450" y="242816"/>
                  <a:pt x="24894" y="122282"/>
                  <a:pt x="0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5761595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r>
              <a:rPr lang="fr-FR" b="1" dirty="0"/>
              <a:t>Chaque envoi sera réalisé via une livraison avec suivi Chronopost</a:t>
            </a:r>
          </a:p>
          <a:p>
            <a:r>
              <a:rPr lang="fr-FR" b="1" dirty="0"/>
              <a:t>Le client sera notifié par sms et e-mail concernant cet envoi</a:t>
            </a:r>
          </a:p>
        </p:txBody>
      </p:sp>
      <p:pic>
        <p:nvPicPr>
          <p:cNvPr id="12" name="Image 11" descr="Une image contenant texte, Police, logo, symbole&#10;&#10;Description générée automatiquement">
            <a:extLst>
              <a:ext uri="{FF2B5EF4-FFF2-40B4-BE49-F238E27FC236}">
                <a16:creationId xmlns:a16="http://schemas.microsoft.com/office/drawing/2014/main" id="{1A3D4B91-88EF-BB59-7332-DEDC941F2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32" b="89032" l="7099" r="90123">
                        <a14:foregroundMark x1="8951" y1="54839" x2="19444" y2="81935"/>
                        <a14:foregroundMark x1="19444" y1="81935" x2="90432" y2="35484"/>
                        <a14:foregroundMark x1="90432" y1="35484" x2="89506" y2="17419"/>
                        <a14:foregroundMark x1="7099" y1="59355" x2="7099" y2="593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17" y="4574430"/>
            <a:ext cx="1543049" cy="738187"/>
          </a:xfrm>
          <a:prstGeom prst="rect">
            <a:avLst/>
          </a:prstGeom>
        </p:spPr>
      </p:pic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CDF63306-E036-DC6A-BF5A-17AB9EAB57C9}"/>
              </a:ext>
            </a:extLst>
          </p:cNvPr>
          <p:cNvSpPr txBox="1">
            <a:spLocks/>
          </p:cNvSpPr>
          <p:nvPr/>
        </p:nvSpPr>
        <p:spPr>
          <a:xfrm>
            <a:off x="8503101" y="41425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Parcours VIP</a:t>
            </a:r>
          </a:p>
        </p:txBody>
      </p:sp>
    </p:spTree>
    <p:extLst>
      <p:ext uri="{BB962C8B-B14F-4D97-AF65-F5344CB8AC3E}">
        <p14:creationId xmlns:p14="http://schemas.microsoft.com/office/powerpoint/2010/main" val="3774679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rsonne, Équilibre, Condition physique&#10;&#10;Description générée automatiquement">
            <a:extLst>
              <a:ext uri="{FF2B5EF4-FFF2-40B4-BE49-F238E27FC236}">
                <a16:creationId xmlns:a16="http://schemas.microsoft.com/office/drawing/2014/main" id="{ABBC4E1A-BD90-1F27-6D6B-100D08D21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618" y="1632000"/>
            <a:ext cx="2290617" cy="441865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B68DB78-A3A0-499C-6A60-27A5A43F1B81}"/>
              </a:ext>
            </a:extLst>
          </p:cNvPr>
          <p:cNvSpPr/>
          <p:nvPr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BB9BB8-1C4D-F57C-C9DB-FFE934ECC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Parcours TPE  seul et TPE + carte de domiciliation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A7C2E8C1-7BE1-ED4F-E5AF-C9599758BD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86462" y="1179422"/>
            <a:ext cx="9026668" cy="4677321"/>
          </a:xfrm>
        </p:spPr>
        <p:txBody>
          <a:bodyPr>
            <a:normAutofit/>
          </a:bodyPr>
          <a:lstStyle/>
          <a:p>
            <a:r>
              <a:rPr lang="fr-FR" sz="1600" kern="0" dirty="0"/>
              <a:t>Le </a:t>
            </a:r>
            <a:r>
              <a:rPr lang="fr-FR" sz="1600" b="1" dirty="0"/>
              <a:t>C</a:t>
            </a:r>
            <a:r>
              <a:rPr lang="fr-FR" sz="1600" b="1" kern="0" dirty="0"/>
              <a:t>hargé d’Affaires </a:t>
            </a:r>
            <a:r>
              <a:rPr lang="fr-FR" sz="1600" kern="0" dirty="0"/>
              <a:t>se charge de : </a:t>
            </a:r>
          </a:p>
          <a:p>
            <a:pPr lvl="1"/>
            <a:r>
              <a:rPr lang="fr-FR" kern="0" dirty="0"/>
              <a:t>Identifier les clients avec un contexte commercial et technique spécifique </a:t>
            </a:r>
          </a:p>
          <a:p>
            <a:pPr lvl="1"/>
            <a:r>
              <a:rPr lang="fr-FR" kern="0" dirty="0"/>
              <a:t>Vérifier la conformité des coordonnées du client </a:t>
            </a:r>
          </a:p>
          <a:p>
            <a:pPr lvl="1"/>
            <a:r>
              <a:rPr lang="fr-FR" dirty="0"/>
              <a:t>Compléter et de transmettre la </a:t>
            </a:r>
            <a:r>
              <a:rPr lang="fr-FR" dirty="0" err="1"/>
              <a:t>Myflow</a:t>
            </a:r>
            <a:r>
              <a:rPr lang="fr-FR" dirty="0"/>
              <a:t> intégrant les contrats d’acceptation et les offres de locations adéquates</a:t>
            </a:r>
          </a:p>
          <a:p>
            <a:pPr lvl="1"/>
            <a:r>
              <a:rPr lang="fr-FR" dirty="0"/>
              <a:t>Cocher la case VIP générant le traitement prioritaire </a:t>
            </a:r>
          </a:p>
          <a:p>
            <a:pPr marL="0" indent="0">
              <a:buNone/>
            </a:pPr>
            <a:endParaRPr lang="fr-FR" kern="0" dirty="0"/>
          </a:p>
          <a:p>
            <a:r>
              <a:rPr lang="fr-FR" sz="1600" b="1" kern="0" dirty="0"/>
              <a:t>Les solutions régionalisées : </a:t>
            </a:r>
          </a:p>
          <a:p>
            <a:pPr lvl="1"/>
            <a:r>
              <a:rPr lang="fr-FR" b="1" kern="0" dirty="0"/>
              <a:t>réceptionnent la demande et saisissent la prestation OSC</a:t>
            </a:r>
          </a:p>
          <a:p>
            <a:pPr lvl="1"/>
            <a:r>
              <a:rPr lang="fr-FR" kern="0" dirty="0"/>
              <a:t>Transmettent, pour ces demandes spécifiques</a:t>
            </a:r>
            <a:r>
              <a:rPr lang="fr-FR" dirty="0"/>
              <a:t>, un mail aux interlocuteurs en charge du traitement coté BPCE PS.  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719E9B8-5EB6-E40B-0E77-2F151DF80656}"/>
              </a:ext>
            </a:extLst>
          </p:cNvPr>
          <p:cNvSpPr txBox="1">
            <a:spLocks/>
          </p:cNvSpPr>
          <p:nvPr/>
        </p:nvSpPr>
        <p:spPr>
          <a:xfrm>
            <a:off x="8503101" y="41425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Parcours VIP</a:t>
            </a:r>
          </a:p>
        </p:txBody>
      </p:sp>
    </p:spTree>
    <p:extLst>
      <p:ext uri="{BB962C8B-B14F-4D97-AF65-F5344CB8AC3E}">
        <p14:creationId xmlns:p14="http://schemas.microsoft.com/office/powerpoint/2010/main" val="257891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rsonne, Équilibre, Condition physique&#10;&#10;Description générée automatiquement">
            <a:extLst>
              <a:ext uri="{FF2B5EF4-FFF2-40B4-BE49-F238E27FC236}">
                <a16:creationId xmlns:a16="http://schemas.microsoft.com/office/drawing/2014/main" id="{ABBC4E1A-BD90-1F27-6D6B-100D08D21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618" y="1632000"/>
            <a:ext cx="2290617" cy="441865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B68DB78-A3A0-499C-6A60-27A5A43F1B81}"/>
              </a:ext>
            </a:extLst>
          </p:cNvPr>
          <p:cNvSpPr/>
          <p:nvPr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BB9BB8-1C4D-F57C-C9DB-FFE934ECC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Parcours TPE seul et TPE + carte de domiciliation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A7C2E8C1-7BE1-ED4F-E5AF-C9599758BD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86462" y="1179422"/>
            <a:ext cx="9026668" cy="4677321"/>
          </a:xfrm>
        </p:spPr>
        <p:txBody>
          <a:bodyPr>
            <a:normAutofit/>
          </a:bodyPr>
          <a:lstStyle/>
          <a:p>
            <a:r>
              <a:rPr lang="fr-FR" sz="1600" b="1" kern="0" dirty="0"/>
              <a:t>Le </a:t>
            </a:r>
            <a:r>
              <a:rPr lang="fr-FR" sz="1600" b="1" dirty="0"/>
              <a:t>service « Gestion des contrats » de BPCE PS </a:t>
            </a:r>
            <a:r>
              <a:rPr lang="fr-FR" sz="1600" b="1" kern="0" dirty="0"/>
              <a:t> </a:t>
            </a:r>
            <a:r>
              <a:rPr lang="fr-FR" sz="1600" kern="0" dirty="0"/>
              <a:t>: </a:t>
            </a:r>
          </a:p>
          <a:p>
            <a:pPr lvl="1"/>
            <a:r>
              <a:rPr lang="fr-FR" kern="0" dirty="0"/>
              <a:t>Récupère l’email dans le répertoire VIP dédié</a:t>
            </a:r>
          </a:p>
          <a:p>
            <a:pPr lvl="1"/>
            <a:r>
              <a:rPr lang="fr-FR" dirty="0"/>
              <a:t>Envoie un email à la Caisse d’Epargne, si la prestation est en anomalie</a:t>
            </a:r>
            <a:endParaRPr lang="fr-FR" kern="0" dirty="0"/>
          </a:p>
          <a:p>
            <a:pPr lvl="1"/>
            <a:r>
              <a:rPr lang="fr-FR" kern="0" dirty="0"/>
              <a:t>Crée les contrats d’acceptation et d’équipement dans les outils et informe l’équipe « Gestion des installations »</a:t>
            </a:r>
            <a:endParaRPr lang="fr-FR" dirty="0"/>
          </a:p>
          <a:p>
            <a:pPr marL="0" indent="0">
              <a:buNone/>
            </a:pPr>
            <a:endParaRPr lang="fr-FR" kern="0" dirty="0"/>
          </a:p>
          <a:p>
            <a:r>
              <a:rPr lang="fr-FR" sz="1600" b="1" kern="0" dirty="0"/>
              <a:t>Le </a:t>
            </a:r>
            <a:r>
              <a:rPr lang="fr-FR" sz="1600" b="1" kern="0"/>
              <a:t>service « Gestion des </a:t>
            </a:r>
            <a:r>
              <a:rPr lang="fr-FR" sz="1600" b="1"/>
              <a:t>installations » </a:t>
            </a:r>
            <a:r>
              <a:rPr lang="fr-FR" sz="1600" b="1" kern="0" dirty="0"/>
              <a:t>de BPCE PS </a:t>
            </a:r>
            <a:r>
              <a:rPr lang="fr-FR" sz="1600" kern="0" dirty="0"/>
              <a:t>: </a:t>
            </a:r>
          </a:p>
          <a:p>
            <a:pPr lvl="1"/>
            <a:r>
              <a:rPr lang="fr-FR" kern="0" dirty="0"/>
              <a:t>Prend contact avec le client afin de s’assurer de la conformité de la demande et de gérer les spécificités </a:t>
            </a:r>
          </a:p>
          <a:p>
            <a:pPr lvl="2"/>
            <a:r>
              <a:rPr lang="fr-FR" dirty="0"/>
              <a:t>Si le client n’est pas joignable au premier appel, le service Installations envoie un email au client et à la CE pour information et action à J</a:t>
            </a:r>
            <a:endParaRPr lang="fr-FR" kern="0" dirty="0"/>
          </a:p>
          <a:p>
            <a:pPr lvl="1"/>
            <a:r>
              <a:rPr lang="fr-FR" kern="0" dirty="0"/>
              <a:t>Contacte le client après installation du matériel pour vérifier avec lui la bonne réalisation de la prestation </a:t>
            </a:r>
          </a:p>
          <a:p>
            <a:pPr lvl="1"/>
            <a:r>
              <a:rPr lang="fr-FR" dirty="0"/>
              <a:t>Informe la CE par Email de la bonne installation ou en cas d’incident</a:t>
            </a:r>
            <a:endParaRPr lang="fr-FR" kern="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6CE4F2-F752-1E0F-CF68-1068CFA69C0E}"/>
              </a:ext>
            </a:extLst>
          </p:cNvPr>
          <p:cNvSpPr txBox="1"/>
          <p:nvPr/>
        </p:nvSpPr>
        <p:spPr>
          <a:xfrm>
            <a:off x="3489644" y="5300587"/>
            <a:ext cx="7922190" cy="1015663"/>
          </a:xfrm>
          <a:custGeom>
            <a:avLst/>
            <a:gdLst>
              <a:gd name="connsiteX0" fmla="*/ 0 w 7922190"/>
              <a:gd name="connsiteY0" fmla="*/ 0 h 1015663"/>
              <a:gd name="connsiteX1" fmla="*/ 724315 w 7922190"/>
              <a:gd name="connsiteY1" fmla="*/ 0 h 1015663"/>
              <a:gd name="connsiteX2" fmla="*/ 1210963 w 7922190"/>
              <a:gd name="connsiteY2" fmla="*/ 0 h 1015663"/>
              <a:gd name="connsiteX3" fmla="*/ 1935278 w 7922190"/>
              <a:gd name="connsiteY3" fmla="*/ 0 h 1015663"/>
              <a:gd name="connsiteX4" fmla="*/ 2342705 w 7922190"/>
              <a:gd name="connsiteY4" fmla="*/ 0 h 1015663"/>
              <a:gd name="connsiteX5" fmla="*/ 2750132 w 7922190"/>
              <a:gd name="connsiteY5" fmla="*/ 0 h 1015663"/>
              <a:gd name="connsiteX6" fmla="*/ 3236780 w 7922190"/>
              <a:gd name="connsiteY6" fmla="*/ 0 h 1015663"/>
              <a:gd name="connsiteX7" fmla="*/ 3644207 w 7922190"/>
              <a:gd name="connsiteY7" fmla="*/ 0 h 1015663"/>
              <a:gd name="connsiteX8" fmla="*/ 4289300 w 7922190"/>
              <a:gd name="connsiteY8" fmla="*/ 0 h 1015663"/>
              <a:gd name="connsiteX9" fmla="*/ 4617505 w 7922190"/>
              <a:gd name="connsiteY9" fmla="*/ 0 h 1015663"/>
              <a:gd name="connsiteX10" fmla="*/ 4945710 w 7922190"/>
              <a:gd name="connsiteY10" fmla="*/ 0 h 1015663"/>
              <a:gd name="connsiteX11" fmla="*/ 5590803 w 7922190"/>
              <a:gd name="connsiteY11" fmla="*/ 0 h 1015663"/>
              <a:gd name="connsiteX12" fmla="*/ 6235895 w 7922190"/>
              <a:gd name="connsiteY12" fmla="*/ 0 h 1015663"/>
              <a:gd name="connsiteX13" fmla="*/ 6564100 w 7922190"/>
              <a:gd name="connsiteY13" fmla="*/ 0 h 1015663"/>
              <a:gd name="connsiteX14" fmla="*/ 7288415 w 7922190"/>
              <a:gd name="connsiteY14" fmla="*/ 0 h 1015663"/>
              <a:gd name="connsiteX15" fmla="*/ 7922190 w 7922190"/>
              <a:gd name="connsiteY15" fmla="*/ 0 h 1015663"/>
              <a:gd name="connsiteX16" fmla="*/ 7922190 w 7922190"/>
              <a:gd name="connsiteY16" fmla="*/ 528145 h 1015663"/>
              <a:gd name="connsiteX17" fmla="*/ 7922190 w 7922190"/>
              <a:gd name="connsiteY17" fmla="*/ 1015663 h 1015663"/>
              <a:gd name="connsiteX18" fmla="*/ 7277097 w 7922190"/>
              <a:gd name="connsiteY18" fmla="*/ 1015663 h 1015663"/>
              <a:gd name="connsiteX19" fmla="*/ 6552783 w 7922190"/>
              <a:gd name="connsiteY19" fmla="*/ 1015663 h 1015663"/>
              <a:gd name="connsiteX20" fmla="*/ 6066134 w 7922190"/>
              <a:gd name="connsiteY20" fmla="*/ 1015663 h 1015663"/>
              <a:gd name="connsiteX21" fmla="*/ 5737929 w 7922190"/>
              <a:gd name="connsiteY21" fmla="*/ 1015663 h 1015663"/>
              <a:gd name="connsiteX22" fmla="*/ 5251280 w 7922190"/>
              <a:gd name="connsiteY22" fmla="*/ 1015663 h 1015663"/>
              <a:gd name="connsiteX23" fmla="*/ 4923075 w 7922190"/>
              <a:gd name="connsiteY23" fmla="*/ 1015663 h 1015663"/>
              <a:gd name="connsiteX24" fmla="*/ 4357205 w 7922190"/>
              <a:gd name="connsiteY24" fmla="*/ 1015663 h 1015663"/>
              <a:gd name="connsiteX25" fmla="*/ 4028999 w 7922190"/>
              <a:gd name="connsiteY25" fmla="*/ 1015663 h 1015663"/>
              <a:gd name="connsiteX26" fmla="*/ 3700794 w 7922190"/>
              <a:gd name="connsiteY26" fmla="*/ 1015663 h 1015663"/>
              <a:gd name="connsiteX27" fmla="*/ 2976480 w 7922190"/>
              <a:gd name="connsiteY27" fmla="*/ 1015663 h 1015663"/>
              <a:gd name="connsiteX28" fmla="*/ 2252165 w 7922190"/>
              <a:gd name="connsiteY28" fmla="*/ 1015663 h 1015663"/>
              <a:gd name="connsiteX29" fmla="*/ 1844739 w 7922190"/>
              <a:gd name="connsiteY29" fmla="*/ 1015663 h 1015663"/>
              <a:gd name="connsiteX30" fmla="*/ 1278868 w 7922190"/>
              <a:gd name="connsiteY30" fmla="*/ 1015663 h 1015663"/>
              <a:gd name="connsiteX31" fmla="*/ 871441 w 7922190"/>
              <a:gd name="connsiteY31" fmla="*/ 1015663 h 1015663"/>
              <a:gd name="connsiteX32" fmla="*/ 0 w 7922190"/>
              <a:gd name="connsiteY32" fmla="*/ 1015663 h 1015663"/>
              <a:gd name="connsiteX33" fmla="*/ 0 w 7922190"/>
              <a:gd name="connsiteY33" fmla="*/ 497675 h 1015663"/>
              <a:gd name="connsiteX34" fmla="*/ 0 w 7922190"/>
              <a:gd name="connsiteY34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922190" h="1015663" extrusionOk="0">
                <a:moveTo>
                  <a:pt x="0" y="0"/>
                </a:moveTo>
                <a:cubicBezTo>
                  <a:pt x="263512" y="-76023"/>
                  <a:pt x="447293" y="35023"/>
                  <a:pt x="724315" y="0"/>
                </a:cubicBezTo>
                <a:cubicBezTo>
                  <a:pt x="1001338" y="-35023"/>
                  <a:pt x="1065237" y="9541"/>
                  <a:pt x="1210963" y="0"/>
                </a:cubicBezTo>
                <a:cubicBezTo>
                  <a:pt x="1356689" y="-9541"/>
                  <a:pt x="1704344" y="26987"/>
                  <a:pt x="1935278" y="0"/>
                </a:cubicBezTo>
                <a:cubicBezTo>
                  <a:pt x="2166212" y="-26987"/>
                  <a:pt x="2224738" y="48608"/>
                  <a:pt x="2342705" y="0"/>
                </a:cubicBezTo>
                <a:cubicBezTo>
                  <a:pt x="2460672" y="-48608"/>
                  <a:pt x="2620643" y="39405"/>
                  <a:pt x="2750132" y="0"/>
                </a:cubicBezTo>
                <a:cubicBezTo>
                  <a:pt x="2879621" y="-39405"/>
                  <a:pt x="3081075" y="12706"/>
                  <a:pt x="3236780" y="0"/>
                </a:cubicBezTo>
                <a:cubicBezTo>
                  <a:pt x="3392485" y="-12706"/>
                  <a:pt x="3471684" y="257"/>
                  <a:pt x="3644207" y="0"/>
                </a:cubicBezTo>
                <a:cubicBezTo>
                  <a:pt x="3816730" y="-257"/>
                  <a:pt x="3972688" y="30002"/>
                  <a:pt x="4289300" y="0"/>
                </a:cubicBezTo>
                <a:cubicBezTo>
                  <a:pt x="4605912" y="-30002"/>
                  <a:pt x="4514041" y="22538"/>
                  <a:pt x="4617505" y="0"/>
                </a:cubicBezTo>
                <a:cubicBezTo>
                  <a:pt x="4720969" y="-22538"/>
                  <a:pt x="4853076" y="11868"/>
                  <a:pt x="4945710" y="0"/>
                </a:cubicBezTo>
                <a:cubicBezTo>
                  <a:pt x="5038345" y="-11868"/>
                  <a:pt x="5275430" y="67876"/>
                  <a:pt x="5590803" y="0"/>
                </a:cubicBezTo>
                <a:cubicBezTo>
                  <a:pt x="5906176" y="-67876"/>
                  <a:pt x="5930083" y="27610"/>
                  <a:pt x="6235895" y="0"/>
                </a:cubicBezTo>
                <a:cubicBezTo>
                  <a:pt x="6541707" y="-27610"/>
                  <a:pt x="6456811" y="13974"/>
                  <a:pt x="6564100" y="0"/>
                </a:cubicBezTo>
                <a:cubicBezTo>
                  <a:pt x="6671389" y="-13974"/>
                  <a:pt x="6931220" y="61283"/>
                  <a:pt x="7288415" y="0"/>
                </a:cubicBezTo>
                <a:cubicBezTo>
                  <a:pt x="7645610" y="-61283"/>
                  <a:pt x="7645443" y="55916"/>
                  <a:pt x="7922190" y="0"/>
                </a:cubicBezTo>
                <a:cubicBezTo>
                  <a:pt x="7973416" y="140536"/>
                  <a:pt x="7885971" y="356711"/>
                  <a:pt x="7922190" y="528145"/>
                </a:cubicBezTo>
                <a:cubicBezTo>
                  <a:pt x="7958409" y="699579"/>
                  <a:pt x="7890142" y="868014"/>
                  <a:pt x="7922190" y="1015663"/>
                </a:cubicBezTo>
                <a:cubicBezTo>
                  <a:pt x="7728762" y="1031330"/>
                  <a:pt x="7481651" y="962088"/>
                  <a:pt x="7277097" y="1015663"/>
                </a:cubicBezTo>
                <a:cubicBezTo>
                  <a:pt x="7072543" y="1069238"/>
                  <a:pt x="6870692" y="972947"/>
                  <a:pt x="6552783" y="1015663"/>
                </a:cubicBezTo>
                <a:cubicBezTo>
                  <a:pt x="6234874" y="1058379"/>
                  <a:pt x="6213109" y="1003902"/>
                  <a:pt x="6066134" y="1015663"/>
                </a:cubicBezTo>
                <a:cubicBezTo>
                  <a:pt x="5919159" y="1027424"/>
                  <a:pt x="5871834" y="985100"/>
                  <a:pt x="5737929" y="1015663"/>
                </a:cubicBezTo>
                <a:cubicBezTo>
                  <a:pt x="5604025" y="1046226"/>
                  <a:pt x="5398936" y="971096"/>
                  <a:pt x="5251280" y="1015663"/>
                </a:cubicBezTo>
                <a:cubicBezTo>
                  <a:pt x="5103624" y="1060230"/>
                  <a:pt x="5043767" y="986577"/>
                  <a:pt x="4923075" y="1015663"/>
                </a:cubicBezTo>
                <a:cubicBezTo>
                  <a:pt x="4802384" y="1044749"/>
                  <a:pt x="4493552" y="1007756"/>
                  <a:pt x="4357205" y="1015663"/>
                </a:cubicBezTo>
                <a:cubicBezTo>
                  <a:pt x="4220858" y="1023570"/>
                  <a:pt x="4123540" y="992762"/>
                  <a:pt x="4028999" y="1015663"/>
                </a:cubicBezTo>
                <a:cubicBezTo>
                  <a:pt x="3934458" y="1038564"/>
                  <a:pt x="3808022" y="979889"/>
                  <a:pt x="3700794" y="1015663"/>
                </a:cubicBezTo>
                <a:cubicBezTo>
                  <a:pt x="3593566" y="1051437"/>
                  <a:pt x="3287038" y="974746"/>
                  <a:pt x="2976480" y="1015663"/>
                </a:cubicBezTo>
                <a:cubicBezTo>
                  <a:pt x="2665922" y="1056580"/>
                  <a:pt x="2440402" y="1004358"/>
                  <a:pt x="2252165" y="1015663"/>
                </a:cubicBezTo>
                <a:cubicBezTo>
                  <a:pt x="2063928" y="1026968"/>
                  <a:pt x="2032984" y="992637"/>
                  <a:pt x="1844739" y="1015663"/>
                </a:cubicBezTo>
                <a:cubicBezTo>
                  <a:pt x="1656494" y="1038689"/>
                  <a:pt x="1524243" y="970863"/>
                  <a:pt x="1278868" y="1015663"/>
                </a:cubicBezTo>
                <a:cubicBezTo>
                  <a:pt x="1033493" y="1060463"/>
                  <a:pt x="1051328" y="992421"/>
                  <a:pt x="871441" y="1015663"/>
                </a:cubicBezTo>
                <a:cubicBezTo>
                  <a:pt x="691554" y="1038905"/>
                  <a:pt x="322334" y="953636"/>
                  <a:pt x="0" y="1015663"/>
                </a:cubicBezTo>
                <a:cubicBezTo>
                  <a:pt x="-35789" y="839988"/>
                  <a:pt x="5425" y="700597"/>
                  <a:pt x="0" y="497675"/>
                </a:cubicBezTo>
                <a:cubicBezTo>
                  <a:pt x="-5425" y="294753"/>
                  <a:pt x="17097" y="238209"/>
                  <a:pt x="0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5761595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1200" b="1" dirty="0"/>
              <a:t>C’est ce dernier process qu’il y a lieu d’utiliser dans le cadre d’une commande conjointe de carte de domiciliation et de TPE. </a:t>
            </a:r>
          </a:p>
          <a:p>
            <a:r>
              <a:rPr lang="fr-FR" sz="1200" b="1" dirty="0"/>
              <a:t>Sur les TPE Android il n’y a plus besoin d’envoi de carte de domiciliation et celle-ci est paramétrée au moment de l’envoi du TPE. </a:t>
            </a:r>
          </a:p>
          <a:p>
            <a:r>
              <a:rPr lang="fr-FR" sz="1200" b="1" dirty="0"/>
              <a:t>Le TPE est envoyé avec un suivi </a:t>
            </a:r>
            <a:r>
              <a:rPr lang="fr-FR" sz="1200" b="1" dirty="0" err="1"/>
              <a:t>chronopost</a:t>
            </a:r>
            <a:r>
              <a:rPr lang="fr-FR" sz="1200" b="1" dirty="0"/>
              <a:t>. Le client est notifié de cet envoi par mail et sms.  </a:t>
            </a:r>
          </a:p>
        </p:txBody>
      </p:sp>
      <p:pic>
        <p:nvPicPr>
          <p:cNvPr id="6" name="Image 5" descr="Une image contenant texte, logo, Police, Graphique&#10;&#10;Description générée automatiquement">
            <a:extLst>
              <a:ext uri="{FF2B5EF4-FFF2-40B4-BE49-F238E27FC236}">
                <a16:creationId xmlns:a16="http://schemas.microsoft.com/office/drawing/2014/main" id="{FA611BDD-A2F6-1925-30DA-D7CFD3005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526" l="9927" r="89831">
                        <a14:foregroundMark x1="27361" y1="58421" x2="27361" y2="58421"/>
                        <a14:foregroundMark x1="23487" y1="53158" x2="66102" y2="27105"/>
                        <a14:foregroundMark x1="66102" y1="27105" x2="57869" y2="21053"/>
                        <a14:foregroundMark x1="61743" y1="18947" x2="61743" y2="18947"/>
                        <a14:foregroundMark x1="83777" y1="14737" x2="83777" y2="14737"/>
                        <a14:foregroundMark x1="14044" y1="75000" x2="11138" y2="90526"/>
                        <a14:foregroundMark x1="14044" y1="88421" x2="14044" y2="88421"/>
                        <a14:foregroundMark x1="15012" y1="82368" x2="14044" y2="647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112" y="4867172"/>
            <a:ext cx="1258827" cy="1158242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BD17B3E-497B-6AAF-9247-E569F5B3140A}"/>
              </a:ext>
            </a:extLst>
          </p:cNvPr>
          <p:cNvSpPr txBox="1">
            <a:spLocks/>
          </p:cNvSpPr>
          <p:nvPr/>
        </p:nvSpPr>
        <p:spPr>
          <a:xfrm>
            <a:off x="8503101" y="41425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Parcours VIP</a:t>
            </a:r>
          </a:p>
        </p:txBody>
      </p:sp>
    </p:spTree>
    <p:extLst>
      <p:ext uri="{BB962C8B-B14F-4D97-AF65-F5344CB8AC3E}">
        <p14:creationId xmlns:p14="http://schemas.microsoft.com/office/powerpoint/2010/main" val="410729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8093F7D-5DF4-3B34-3EB2-3D6818886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103" y="1017947"/>
            <a:ext cx="8418994" cy="5249122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CC393F1-4742-C34A-11E7-585106A3E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écrans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Myflow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534550-88C4-D0E2-4109-C05D5E8889A7}"/>
              </a:ext>
            </a:extLst>
          </p:cNvPr>
          <p:cNvSpPr txBox="1"/>
          <p:nvPr/>
        </p:nvSpPr>
        <p:spPr>
          <a:xfrm>
            <a:off x="212903" y="4170784"/>
            <a:ext cx="3297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Seule une case doit être cochée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6BFCEAC-B6C3-745B-0FEB-21C44F5C7A19}"/>
              </a:ext>
            </a:extLst>
          </p:cNvPr>
          <p:cNvSpPr txBox="1"/>
          <p:nvPr/>
        </p:nvSpPr>
        <p:spPr>
          <a:xfrm>
            <a:off x="212904" y="1701281"/>
            <a:ext cx="3297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 fait de cocher la case déclenche l’ouverture de la fenêtre Processus VIP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E021A4A-687F-315A-D9FD-9A326AEB856C}"/>
              </a:ext>
            </a:extLst>
          </p:cNvPr>
          <p:cNvCxnSpPr>
            <a:cxnSpLocks/>
          </p:cNvCxnSpPr>
          <p:nvPr/>
        </p:nvCxnSpPr>
        <p:spPr>
          <a:xfrm>
            <a:off x="2827176" y="1931437"/>
            <a:ext cx="3620277" cy="1119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202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3FCFC85C-4877-61B9-D92D-C04DC820AD1E}"/>
              </a:ext>
            </a:extLst>
          </p:cNvPr>
          <p:cNvSpPr txBox="1">
            <a:spLocks noChangeArrowheads="1"/>
          </p:cNvSpPr>
          <p:nvPr/>
        </p:nvSpPr>
        <p:spPr>
          <a:xfrm>
            <a:off x="6954838" y="447675"/>
            <a:ext cx="4703762" cy="29813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r>
              <a:rPr lang="fr-FR" altLang="fr-FR" sz="3600" kern="0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</a:rPr>
              <a:t>Plus vite, </a:t>
            </a:r>
          </a:p>
          <a:p>
            <a:r>
              <a:rPr lang="fr-FR" altLang="fr-FR" sz="3600" kern="0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</a:rPr>
              <a:t>    Plus haut, </a:t>
            </a:r>
          </a:p>
          <a:p>
            <a:r>
              <a:rPr lang="fr-FR" altLang="fr-FR" sz="3600" kern="0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</a:rPr>
              <a:t>        Plus fort…</a:t>
            </a:r>
          </a:p>
          <a:p>
            <a:r>
              <a:rPr lang="fr-FR" altLang="fr-FR" sz="3600" kern="0" dirty="0">
                <a:solidFill>
                  <a:schemeClr val="bg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</a:rPr>
              <a:t>            Ensemble ! </a:t>
            </a:r>
          </a:p>
        </p:txBody>
      </p:sp>
    </p:spTree>
    <p:extLst>
      <p:ext uri="{BB962C8B-B14F-4D97-AF65-F5344CB8AC3E}">
        <p14:creationId xmlns:p14="http://schemas.microsoft.com/office/powerpoint/2010/main" val="1290208351"/>
      </p:ext>
    </p:extLst>
  </p:cSld>
  <p:clrMapOvr>
    <a:masterClrMapping/>
  </p:clrMapOvr>
</p:sld>
</file>

<file path=ppt/theme/theme1.xml><?xml version="1.0" encoding="utf-8"?>
<a:theme xmlns:a="http://schemas.openxmlformats.org/drawingml/2006/main" name="1_Groupe BPCE">
  <a:themeElements>
    <a:clrScheme name="JO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8AB973"/>
      </a:accent2>
      <a:accent3>
        <a:srgbClr val="FF0000"/>
      </a:accent3>
      <a:accent4>
        <a:srgbClr val="41B8EB"/>
      </a:accent4>
      <a:accent5>
        <a:srgbClr val="55579E"/>
      </a:accent5>
      <a:accent6>
        <a:srgbClr val="D7C37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A4B42E89-A8D2-4BDE-9654-BC5D8F441B89}" vid="{6FA6E6A5-91C4-410E-8218-A1247CAC01BE}"/>
    </a:ext>
  </a:extLst>
</a:theme>
</file>

<file path=ppt/theme/theme2.xml><?xml version="1.0" encoding="utf-8"?>
<a:theme xmlns:a="http://schemas.openxmlformats.org/drawingml/2006/main" name="2_Groupe BPCE">
  <a:themeElements>
    <a:clrScheme name="JO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8AB973"/>
      </a:accent2>
      <a:accent3>
        <a:srgbClr val="FF0000"/>
      </a:accent3>
      <a:accent4>
        <a:srgbClr val="41B8EB"/>
      </a:accent4>
      <a:accent5>
        <a:srgbClr val="55579E"/>
      </a:accent5>
      <a:accent6>
        <a:srgbClr val="D7C37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A4B42E89-A8D2-4BDE-9654-BC5D8F441B89}" vid="{6FA6E6A5-91C4-410E-8218-A1247CAC01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134536E553AA43B62C7156A814DB1F" ma:contentTypeVersion="13" ma:contentTypeDescription="Create a new document." ma:contentTypeScope="" ma:versionID="98972b82e3365add0e6caf2d982321e6">
  <xsd:schema xmlns:xsd="http://www.w3.org/2001/XMLSchema" xmlns:xs="http://www.w3.org/2001/XMLSchema" xmlns:p="http://schemas.microsoft.com/office/2006/metadata/properties" xmlns:ns2="fcb77359-f70f-44e3-9903-c2d71785e1e4" xmlns:ns3="ba12190a-51ca-46b0-8942-fa816f0875aa" targetNamespace="http://schemas.microsoft.com/office/2006/metadata/properties" ma:root="true" ma:fieldsID="583f5d7515892958993c39369308dca1" ns2:_="" ns3:_="">
    <xsd:import namespace="fcb77359-f70f-44e3-9903-c2d71785e1e4"/>
    <xsd:import namespace="ba12190a-51ca-46b0-8942-fa816f0875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b77359-f70f-44e3-9903-c2d71785e1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12190a-51ca-46b0-8942-fa816f0875a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461fc12-b3f4-411d-bb11-2ae085089294}" ma:internalName="TaxCatchAll" ma:showField="CatchAllData" ma:web="ba12190a-51ca-46b0-8942-fa816f0875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a12190a-51ca-46b0-8942-fa816f0875aa" xsi:nil="true"/>
    <lcf76f155ced4ddcb4097134ff3c332f xmlns="fcb77359-f70f-44e3-9903-c2d71785e1e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E9C7D7-F59B-4EB7-BCDC-5FA48F0A66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b77359-f70f-44e3-9903-c2d71785e1e4"/>
    <ds:schemaRef ds:uri="ba12190a-51ca-46b0-8942-fa816f0875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FBE501-4131-4AD6-B007-108C9D88B68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a12190a-51ca-46b0-8942-fa816f0875aa"/>
    <ds:schemaRef ds:uri="fcb77359-f70f-44e3-9903-c2d71785e1e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977B527-A022-4496-8B9F-AB97D51E19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Maquette_PPT_Paris_2024</Template>
  <TotalTime>7406</TotalTime>
  <Words>736</Words>
  <Application>Microsoft Office PowerPoint</Application>
  <PresentationFormat>Grand écran</PresentationFormat>
  <Paragraphs>97</Paragraphs>
  <Slides>11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26" baseType="lpstr">
      <vt:lpstr>Arial</vt:lpstr>
      <vt:lpstr>Arial Black</vt:lpstr>
      <vt:lpstr>Cabin Condensed</vt:lpstr>
      <vt:lpstr>Cambria Math</vt:lpstr>
      <vt:lpstr>Courier New</vt:lpstr>
      <vt:lpstr>Montserrat</vt:lpstr>
      <vt:lpstr>Montserrat Black</vt:lpstr>
      <vt:lpstr>Montserrat ExtraBold</vt:lpstr>
      <vt:lpstr>Montserrat SemiBold</vt:lpstr>
      <vt:lpstr>Roboto</vt:lpstr>
      <vt:lpstr>Symbol</vt:lpstr>
      <vt:lpstr>Verdana</vt:lpstr>
      <vt:lpstr>Wingdings</vt:lpstr>
      <vt:lpstr>1_Groupe BPCE</vt:lpstr>
      <vt:lpstr>2_Groupe BPCE</vt:lpstr>
      <vt:lpstr>Parcours clients VIP  Monétique</vt:lpstr>
      <vt:lpstr>Présentation PowerPoint</vt:lpstr>
      <vt:lpstr>Présentation PowerPoint</vt:lpstr>
      <vt:lpstr>Les objectifs et le périmètre</vt:lpstr>
      <vt:lpstr>Présentation PowerPoint</vt:lpstr>
      <vt:lpstr>Parcours Carte de Domiciliation seule (pas de commande de TPE en simultanée)</vt:lpstr>
      <vt:lpstr>Parcours Carte de Domiciliation seule (pas de commande de TPE en simultanée)</vt:lpstr>
      <vt:lpstr>Parcours TPE  seul et TPE + carte de domiciliation</vt:lpstr>
      <vt:lpstr>Parcours TPE seul et TPE + carte de domiciliation</vt:lpstr>
      <vt:lpstr>Les écrans Myflow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MILLET Laurence</dc:creator>
  <cp:lastModifiedBy>ZINCK Yves [CEGEE]</cp:lastModifiedBy>
  <cp:revision>205</cp:revision>
  <cp:lastPrinted>2023-01-24T09:12:24Z</cp:lastPrinted>
  <dcterms:created xsi:type="dcterms:W3CDTF">2023-09-29T17:39:18Z</dcterms:created>
  <dcterms:modified xsi:type="dcterms:W3CDTF">2024-04-15T11:49:04Z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2023-01-17T09:22:24Z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4c0096b6-8e7f-47eb-a00a-38f487e42285</vt:lpwstr>
  </property>
  <property fmtid="{D5CDD505-2E9C-101B-9397-08002B2CF9AE}" pid="8" name="MSIP_Label_48a19f0c-bea1-442e-a475-ed109d9ec508_ContentBits">
    <vt:lpwstr>0</vt:lpwstr>
  </property>
  <property fmtid="{D5CDD505-2E9C-101B-9397-08002B2CF9AE}" pid="9" name="ContentTypeId">
    <vt:lpwstr>0x010100F6134536E553AA43B62C7156A814DB1F</vt:lpwstr>
  </property>
  <property fmtid="{D5CDD505-2E9C-101B-9397-08002B2CF9AE}" pid="10" name="MediaServiceImageTags">
    <vt:lpwstr/>
  </property>
</Properties>
</file>