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sldIdLst>
    <p:sldId id="560" r:id="rId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1921"/>
    <a:srgbClr val="7A2C78"/>
    <a:srgbClr val="ECCAEB"/>
    <a:srgbClr val="0095DA"/>
    <a:srgbClr val="638EC6"/>
    <a:srgbClr val="E3DFD9"/>
    <a:srgbClr val="F5E3F5"/>
    <a:srgbClr val="F9CFD1"/>
    <a:srgbClr val="FFC20A"/>
    <a:srgbClr val="FFE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4" autoAdjust="0"/>
    <p:restoredTop sz="94660"/>
  </p:normalViewPr>
  <p:slideViewPr>
    <p:cSldViewPr snapToGrid="0">
      <p:cViewPr varScale="1">
        <p:scale>
          <a:sx n="110" d="100"/>
          <a:sy n="110" d="100"/>
        </p:scale>
        <p:origin x="103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9DCA0E2-B60E-4840-9CE0-03403A24B0B9}" type="datetimeFigureOut">
              <a:rPr lang="fr-FR" smtClean="0"/>
              <a:t>07/10/2022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3D853C2-419D-4324-92B7-EB9906F2A4AF}" type="slidenum">
              <a:rPr lang="fr-FR" smtClean="0"/>
              <a:t>‹N°›</a:t>
            </a:fld>
            <a:endParaRPr lang="fr-FR"/>
          </a:p>
        </p:txBody>
      </p:sp>
    </p:spTree>
    <p:extLst>
      <p:ext uri="{BB962C8B-B14F-4D97-AF65-F5344CB8AC3E}">
        <p14:creationId xmlns:p14="http://schemas.microsoft.com/office/powerpoint/2010/main" val="2632372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re">
    <p:bg>
      <p:bgPr>
        <a:solidFill>
          <a:schemeClr val="bg1"/>
        </a:solidFill>
        <a:effectLst/>
      </p:bgPr>
    </p:bg>
    <p:spTree>
      <p:nvGrpSpPr>
        <p:cNvPr id="1" name=""/>
        <p:cNvGrpSpPr/>
        <p:nvPr/>
      </p:nvGrpSpPr>
      <p:grpSpPr>
        <a:xfrm>
          <a:off x="0" y="0"/>
          <a:ext cx="0" cy="0"/>
          <a:chOff x="0" y="0"/>
          <a:chExt cx="0" cy="0"/>
        </a:xfrm>
      </p:grpSpPr>
      <p:sp>
        <p:nvSpPr>
          <p:cNvPr id="25" name="Rectangle 24"/>
          <p:cNvSpPr/>
          <p:nvPr userDrawn="1"/>
        </p:nvSpPr>
        <p:spPr>
          <a:xfrm>
            <a:off x="0" y="434480"/>
            <a:ext cx="12191999" cy="5989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p:cNvSpPr>
            <a:spLocks noGrp="1"/>
          </p:cNvSpPr>
          <p:nvPr userDrawn="1">
            <p:ph type="subTitle" idx="1" hasCustomPrompt="1"/>
          </p:nvPr>
        </p:nvSpPr>
        <p:spPr>
          <a:xfrm>
            <a:off x="2230015" y="4617691"/>
            <a:ext cx="7893700" cy="282887"/>
          </a:xfrm>
        </p:spPr>
        <p:txBody>
          <a:bodyPr anchor="ctr">
            <a:noAutofit/>
          </a:bodyPr>
          <a:lstStyle>
            <a:lvl1pPr marL="0" indent="0" algn="l">
              <a:buNone/>
              <a:defRPr sz="2000" b="1"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Innovation </a:t>
            </a:r>
            <a:r>
              <a:rPr lang="fr-FR" dirty="0" err="1"/>
              <a:t>Factory</a:t>
            </a:r>
            <a:endParaRPr lang="fr-FR" dirty="0"/>
          </a:p>
        </p:txBody>
      </p:sp>
      <p:sp>
        <p:nvSpPr>
          <p:cNvPr id="13" name="Espace réservé du texte 12"/>
          <p:cNvSpPr>
            <a:spLocks noGrp="1"/>
          </p:cNvSpPr>
          <p:nvPr userDrawn="1">
            <p:ph type="body" sz="quarter" idx="10" hasCustomPrompt="1"/>
          </p:nvPr>
        </p:nvSpPr>
        <p:spPr>
          <a:xfrm>
            <a:off x="2230015" y="4987266"/>
            <a:ext cx="7893700" cy="304887"/>
          </a:xfrm>
        </p:spPr>
        <p:txBody>
          <a:bodyPr anchor="ctr">
            <a:normAutofit/>
          </a:bodyPr>
          <a:lstStyle>
            <a:lvl1pPr marL="0" indent="0" algn="l">
              <a:buNone/>
              <a:defRPr sz="1600" baseline="0">
                <a:solidFill>
                  <a:schemeClr val="tx1">
                    <a:lumMod val="65000"/>
                    <a:lumOff val="35000"/>
                  </a:schemeClr>
                </a:solidFill>
              </a:defRPr>
            </a:lvl1pPr>
          </a:lstStyle>
          <a:p>
            <a:pPr lvl="0"/>
            <a:r>
              <a:rPr lang="fr-FR" dirty="0"/>
              <a:t>Date</a:t>
            </a:r>
          </a:p>
        </p:txBody>
      </p:sp>
      <p:sp>
        <p:nvSpPr>
          <p:cNvPr id="2" name="Titre 1"/>
          <p:cNvSpPr>
            <a:spLocks noGrp="1"/>
          </p:cNvSpPr>
          <p:nvPr userDrawn="1">
            <p:ph type="ctrTitle" hasCustomPrompt="1"/>
          </p:nvPr>
        </p:nvSpPr>
        <p:spPr>
          <a:xfrm>
            <a:off x="2230017" y="1882370"/>
            <a:ext cx="7893698" cy="1817320"/>
          </a:xfrm>
          <a:solidFill>
            <a:schemeClr val="bg1">
              <a:lumMod val="95000"/>
            </a:schemeClr>
          </a:solidFill>
        </p:spPr>
        <p:txBody>
          <a:bodyPr anchor="ctr">
            <a:normAutofit/>
          </a:bodyPr>
          <a:lstStyle>
            <a:lvl1pPr algn="l">
              <a:defRPr sz="4800" b="1" baseline="0">
                <a:solidFill>
                  <a:schemeClr val="tx1">
                    <a:lumMod val="75000"/>
                    <a:lumOff val="25000"/>
                  </a:schemeClr>
                </a:solidFill>
                <a:latin typeface="Montserrat Black" panose="00000A00000000000000" pitchFamily="2" charset="0"/>
                <a:cs typeface="Arial" panose="020B0604020202020204" pitchFamily="34" charset="0"/>
              </a:defRPr>
            </a:lvl1pPr>
          </a:lstStyle>
          <a:p>
            <a:r>
              <a:rPr lang="fr-FR" dirty="0"/>
              <a:t>TEMPLATE BDD</a:t>
            </a:r>
            <a:br>
              <a:rPr lang="fr-FR" dirty="0"/>
            </a:br>
            <a:r>
              <a:rPr lang="fr-FR" dirty="0"/>
              <a:t>TEST</a:t>
            </a:r>
          </a:p>
        </p:txBody>
      </p:sp>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5489" y="6249277"/>
            <a:ext cx="410574" cy="410574"/>
          </a:xfrm>
          <a:prstGeom prst="rect">
            <a:avLst/>
          </a:prstGeom>
        </p:spPr>
      </p:pic>
      <p:sp>
        <p:nvSpPr>
          <p:cNvPr id="27" name="Rectangle 26"/>
          <p:cNvSpPr/>
          <p:nvPr userDrawn="1"/>
        </p:nvSpPr>
        <p:spPr>
          <a:xfrm>
            <a:off x="2230015" y="3699689"/>
            <a:ext cx="888206" cy="1011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lumMod val="75000"/>
                  <a:lumOff val="25000"/>
                </a:schemeClr>
              </a:solidFill>
            </a:endParaRPr>
          </a:p>
        </p:txBody>
      </p:sp>
      <p:sp>
        <p:nvSpPr>
          <p:cNvPr id="28" name="Rectangle 27"/>
          <p:cNvSpPr/>
          <p:nvPr userDrawn="1"/>
        </p:nvSpPr>
        <p:spPr>
          <a:xfrm>
            <a:off x="0" y="6051128"/>
            <a:ext cx="959419"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1" hasCustomPrompt="1"/>
          </p:nvPr>
        </p:nvSpPr>
        <p:spPr>
          <a:xfrm>
            <a:off x="1091821" y="72985"/>
            <a:ext cx="10686197" cy="303679"/>
          </a:xfrm>
        </p:spPr>
        <p:txBody>
          <a:bodyPr>
            <a:noAutofit/>
          </a:bodyPr>
          <a:lstStyle>
            <a:lvl1pPr algn="r">
              <a:defRPr sz="1400"/>
            </a:lvl1pPr>
          </a:lstStyle>
          <a:p>
            <a:pPr lvl="0"/>
            <a:r>
              <a:rPr lang="fr-FR" dirty="0"/>
              <a:t>Direction</a:t>
            </a:r>
          </a:p>
        </p:txBody>
      </p:sp>
      <p:pic>
        <p:nvPicPr>
          <p:cNvPr id="11" name="Image 10"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49553" y="6249277"/>
            <a:ext cx="399093" cy="411317"/>
          </a:xfrm>
          <a:prstGeom prst="rect">
            <a:avLst/>
          </a:prstGeom>
        </p:spPr>
      </p:pic>
    </p:spTree>
    <p:extLst>
      <p:ext uri="{BB962C8B-B14F-4D97-AF65-F5344CB8AC3E}">
        <p14:creationId xmlns:p14="http://schemas.microsoft.com/office/powerpoint/2010/main" val="19110665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p:cNvSpPr/>
          <p:nvPr userDrawn="1"/>
        </p:nvSpPr>
        <p:spPr>
          <a:xfrm>
            <a:off x="1" y="464148"/>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695325" y="2103024"/>
            <a:ext cx="7476218" cy="679976"/>
          </a:xfrm>
        </p:spPr>
        <p:txBody>
          <a:bodyPr>
            <a:normAutofit/>
          </a:bodyPr>
          <a:lstStyle>
            <a:lvl1pPr>
              <a:defRPr sz="2000">
                <a:latin typeface="Montserrat Black" panose="00000A00000000000000" pitchFamily="2" charset="0"/>
              </a:defRPr>
            </a:lvl1pPr>
          </a:lstStyle>
          <a:p>
            <a:r>
              <a:rPr lang="fr-FR" dirty="0"/>
              <a:t>Modifiez le style du titre</a:t>
            </a:r>
          </a:p>
        </p:txBody>
      </p:sp>
      <p:sp>
        <p:nvSpPr>
          <p:cNvPr id="4" name="Rectangle 3"/>
          <p:cNvSpPr/>
          <p:nvPr userDrawn="1"/>
        </p:nvSpPr>
        <p:spPr>
          <a:xfrm>
            <a:off x="695325" y="2919046"/>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0"/>
          </p:nvPr>
        </p:nvSpPr>
        <p:spPr>
          <a:xfrm>
            <a:off x="695325" y="3311912"/>
            <a:ext cx="7476218" cy="29253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pour une image  7"/>
          <p:cNvSpPr>
            <a:spLocks noGrp="1"/>
          </p:cNvSpPr>
          <p:nvPr>
            <p:ph type="pic" sz="quarter" idx="11"/>
          </p:nvPr>
        </p:nvSpPr>
        <p:spPr>
          <a:xfrm>
            <a:off x="8653346" y="2103023"/>
            <a:ext cx="2854713" cy="4134265"/>
          </a:xfrm>
        </p:spPr>
        <p:txBody>
          <a:bodyPr/>
          <a:lstStyle/>
          <a:p>
            <a:endParaRPr lang="fr-FR" dirty="0"/>
          </a:p>
        </p:txBody>
      </p:sp>
      <p:sp>
        <p:nvSpPr>
          <p:cNvPr id="11"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65000"/>
                    <a:lumOff val="35000"/>
                  </a:schemeClr>
                </a:solidFill>
                <a:latin typeface="Arial Black" panose="020B0A04020102020204" pitchFamily="34" charset="0"/>
              </a:defRPr>
            </a:lvl1pPr>
          </a:lstStyle>
          <a:p>
            <a:pPr lvl="0"/>
            <a:r>
              <a:rPr lang="fr-FR" dirty="0"/>
              <a:t>Titre de la slide</a:t>
            </a:r>
          </a:p>
        </p:txBody>
      </p:sp>
      <p:sp>
        <p:nvSpPr>
          <p:cNvPr id="3" name="Rectangle 2"/>
          <p:cNvSpPr/>
          <p:nvPr userDrawn="1"/>
        </p:nvSpPr>
        <p:spPr>
          <a:xfrm>
            <a:off x="794758" y="6498451"/>
            <a:ext cx="1085317" cy="3062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0914" y="6472814"/>
            <a:ext cx="1153004" cy="378932"/>
          </a:xfrm>
          <a:prstGeom prst="rect">
            <a:avLst/>
          </a:prstGeom>
        </p:spPr>
      </p:pic>
    </p:spTree>
    <p:extLst>
      <p:ext uri="{BB962C8B-B14F-4D97-AF65-F5344CB8AC3E}">
        <p14:creationId xmlns:p14="http://schemas.microsoft.com/office/powerpoint/2010/main" val="3486418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mmaire">
    <p:spTree>
      <p:nvGrpSpPr>
        <p:cNvPr id="1" name=""/>
        <p:cNvGrpSpPr/>
        <p:nvPr/>
      </p:nvGrpSpPr>
      <p:grpSpPr>
        <a:xfrm>
          <a:off x="0" y="0"/>
          <a:ext cx="0" cy="0"/>
          <a:chOff x="0" y="0"/>
          <a:chExt cx="0" cy="0"/>
        </a:xfrm>
      </p:grpSpPr>
      <p:sp>
        <p:nvSpPr>
          <p:cNvPr id="12" name="Rectangle 11"/>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4874756" y="2189250"/>
            <a:ext cx="6446387"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8" name="ZoneTexte 7"/>
          <p:cNvSpPr txBox="1"/>
          <p:nvPr userDrawn="1"/>
        </p:nvSpPr>
        <p:spPr>
          <a:xfrm>
            <a:off x="1465133" y="2189250"/>
            <a:ext cx="1773925" cy="2123658"/>
          </a:xfrm>
          <a:prstGeom prst="rect">
            <a:avLst/>
          </a:prstGeom>
          <a:solidFill>
            <a:schemeClr val="bg1">
              <a:lumMod val="95000"/>
            </a:schemeClr>
          </a:solidFill>
          <a:ln>
            <a:noFill/>
          </a:ln>
        </p:spPr>
        <p:txBody>
          <a:bodyPr wrap="square" rtlCol="0">
            <a:spAutoFit/>
          </a:bodyPr>
          <a:lstStyle/>
          <a:p>
            <a:pPr algn="l"/>
            <a:r>
              <a:rPr lang="fr-FR" sz="4400" b="1" baseline="0" dirty="0">
                <a:solidFill>
                  <a:schemeClr val="tx1">
                    <a:lumMod val="75000"/>
                    <a:lumOff val="25000"/>
                  </a:schemeClr>
                </a:solidFill>
                <a:latin typeface="Arial Black" panose="020B0A04020102020204" pitchFamily="34" charset="0"/>
                <a:cs typeface="Arial" panose="020B0604020202020204" pitchFamily="34" charset="0"/>
              </a:rPr>
              <a:t>SOMMAIRE</a:t>
            </a:r>
          </a:p>
        </p:txBody>
      </p:sp>
      <p:sp>
        <p:nvSpPr>
          <p:cNvPr id="11" name="Rectangle 10"/>
          <p:cNvSpPr/>
          <p:nvPr userDrawn="1"/>
        </p:nvSpPr>
        <p:spPr>
          <a:xfrm>
            <a:off x="1572093" y="448017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userDrawn="1"/>
        </p:nvSpPr>
        <p:spPr>
          <a:xfrm>
            <a:off x="0" y="605112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0" y="5262918"/>
            <a:ext cx="959005"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91286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Intercalaire">
    <p:spTree>
      <p:nvGrpSpPr>
        <p:cNvPr id="1" name=""/>
        <p:cNvGrpSpPr/>
        <p:nvPr/>
      </p:nvGrpSpPr>
      <p:grpSpPr>
        <a:xfrm>
          <a:off x="0" y="0"/>
          <a:ext cx="0" cy="0"/>
          <a:chOff x="0" y="0"/>
          <a:chExt cx="0" cy="0"/>
        </a:xfrm>
      </p:grpSpPr>
      <p:sp>
        <p:nvSpPr>
          <p:cNvPr id="9" name="Rectangle 8"/>
          <p:cNvSpPr/>
          <p:nvPr userDrawn="1"/>
        </p:nvSpPr>
        <p:spPr>
          <a:xfrm>
            <a:off x="515937" y="0"/>
            <a:ext cx="406721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p:cNvSpPr>
            <a:spLocks noGrp="1"/>
          </p:cNvSpPr>
          <p:nvPr>
            <p:ph type="body" sz="quarter" idx="13" hasCustomPrompt="1"/>
          </p:nvPr>
        </p:nvSpPr>
        <p:spPr>
          <a:xfrm>
            <a:off x="682332" y="2125363"/>
            <a:ext cx="3622687" cy="2928552"/>
          </a:xfrm>
          <a:solidFill>
            <a:schemeClr val="bg1">
              <a:lumMod val="95000"/>
            </a:schemeClr>
          </a:solidFill>
        </p:spPr>
        <p:txBody>
          <a:bodyPr anchor="b">
            <a:noAutofit/>
          </a:bodyPr>
          <a:lstStyle>
            <a:lvl1pPr marL="0" indent="0" algn="l">
              <a:buNone/>
              <a:defRPr sz="20000" b="1" i="0" spc="-300">
                <a:solidFill>
                  <a:schemeClr val="tx1">
                    <a:lumMod val="75000"/>
                    <a:lumOff val="25000"/>
                  </a:schemeClr>
                </a:solidFill>
              </a:defRPr>
            </a:lvl1pPr>
          </a:lstStyle>
          <a:p>
            <a:pPr lvl="0"/>
            <a:r>
              <a:rPr lang="fr-FR" dirty="0"/>
              <a:t>01</a:t>
            </a:r>
          </a:p>
        </p:txBody>
      </p:sp>
      <p:sp>
        <p:nvSpPr>
          <p:cNvPr id="18" name="Espace réservé du texte 3"/>
          <p:cNvSpPr>
            <a:spLocks noGrp="1"/>
          </p:cNvSpPr>
          <p:nvPr>
            <p:ph type="body" sz="quarter" idx="14" hasCustomPrompt="1"/>
          </p:nvPr>
        </p:nvSpPr>
        <p:spPr>
          <a:xfrm>
            <a:off x="5634681" y="2189250"/>
            <a:ext cx="5686462" cy="3613491"/>
          </a:xfrm>
        </p:spPr>
        <p:txBody>
          <a:bodyPr/>
          <a:lstStyle>
            <a:lvl1pPr marL="514350" indent="-514350">
              <a:buAutoNum type="arabicPeriod"/>
              <a:defRPr baseline="0">
                <a:solidFill>
                  <a:schemeClr val="tx1">
                    <a:lumMod val="75000"/>
                    <a:lumOff val="25000"/>
                  </a:schemeClr>
                </a:solidFill>
              </a:defRPr>
            </a:lvl1pPr>
          </a:lstStyle>
          <a:p>
            <a:pPr lvl="0"/>
            <a:r>
              <a:rPr lang="fr-FR" dirty="0"/>
              <a:t>Première partie</a:t>
            </a:r>
          </a:p>
          <a:p>
            <a:pPr lvl="0"/>
            <a:r>
              <a:rPr lang="fr-FR" dirty="0"/>
              <a:t>Deuxième partie</a:t>
            </a:r>
          </a:p>
          <a:p>
            <a:pPr lvl="0"/>
            <a:r>
              <a:rPr lang="fr-FR" dirty="0"/>
              <a:t>Troisième partie</a:t>
            </a:r>
          </a:p>
          <a:p>
            <a:pPr lvl="0"/>
            <a:r>
              <a:rPr lang="fr-FR" dirty="0"/>
              <a:t>Quatrième partie</a:t>
            </a:r>
          </a:p>
          <a:p>
            <a:pPr lvl="0"/>
            <a:endParaRPr lang="fr-FR" dirty="0"/>
          </a:p>
        </p:txBody>
      </p:sp>
      <p:sp>
        <p:nvSpPr>
          <p:cNvPr id="10" name="Rectangle 9"/>
          <p:cNvSpPr/>
          <p:nvPr userDrawn="1"/>
        </p:nvSpPr>
        <p:spPr>
          <a:xfrm>
            <a:off x="682332" y="5053915"/>
            <a:ext cx="888206" cy="10113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4230356" y="649915"/>
            <a:ext cx="1070517" cy="80687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4229942" y="-18661"/>
            <a:ext cx="1070517" cy="6872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19898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0" y="464147"/>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hasCustomPrompt="1"/>
          </p:nvPr>
        </p:nvSpPr>
        <p:spPr>
          <a:xfrm>
            <a:off x="695325" y="1851102"/>
            <a:ext cx="10980738" cy="4386186"/>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5" name="Espace réservé du texte 4"/>
          <p:cNvSpPr>
            <a:spLocks noGrp="1"/>
          </p:cNvSpPr>
          <p:nvPr>
            <p:ph type="body" sz="quarter" idx="12" hasCustomPrompt="1"/>
          </p:nvPr>
        </p:nvSpPr>
        <p:spPr>
          <a:xfrm>
            <a:off x="695325" y="464147"/>
            <a:ext cx="10980738" cy="856619"/>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4376057" y="137054"/>
            <a:ext cx="7300006" cy="231246"/>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695325" y="1416613"/>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userDrawn="1"/>
        </p:nvSpPr>
        <p:spPr>
          <a:xfrm>
            <a:off x="794758" y="6498451"/>
            <a:ext cx="1085317" cy="3062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0914" y="6472814"/>
            <a:ext cx="1153004" cy="378932"/>
          </a:xfrm>
          <a:prstGeom prst="rect">
            <a:avLst/>
          </a:prstGeom>
        </p:spPr>
      </p:pic>
    </p:spTree>
    <p:extLst>
      <p:ext uri="{BB962C8B-B14F-4D97-AF65-F5344CB8AC3E}">
        <p14:creationId xmlns:p14="http://schemas.microsoft.com/office/powerpoint/2010/main" val="1432635883"/>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75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e et image">
    <p:bg>
      <p:bgPr>
        <a:solidFill>
          <a:schemeClr val="bg1"/>
        </a:solidFill>
        <a:effectLst/>
      </p:bgPr>
    </p:bg>
    <p:spTree>
      <p:nvGrpSpPr>
        <p:cNvPr id="1" name=""/>
        <p:cNvGrpSpPr/>
        <p:nvPr/>
      </p:nvGrpSpPr>
      <p:grpSpPr>
        <a:xfrm>
          <a:off x="0" y="0"/>
          <a:ext cx="0" cy="0"/>
          <a:chOff x="0" y="0"/>
          <a:chExt cx="0" cy="0"/>
        </a:xfrm>
      </p:grpSpPr>
      <p:sp>
        <p:nvSpPr>
          <p:cNvPr id="18" name="Espace réservé pour une image  17"/>
          <p:cNvSpPr>
            <a:spLocks noGrp="1"/>
          </p:cNvSpPr>
          <p:nvPr>
            <p:ph type="pic" sz="quarter" idx="13" hasCustomPrompt="1"/>
          </p:nvPr>
        </p:nvSpPr>
        <p:spPr>
          <a:xfrm>
            <a:off x="0" y="0"/>
            <a:ext cx="4846100" cy="6858000"/>
          </a:xfrm>
        </p:spPr>
        <p:txBody>
          <a:bodyPr anchor="ctr"/>
          <a:lstStyle>
            <a:lvl1pPr marL="0" indent="0" algn="ctr">
              <a:buNone/>
              <a:defRPr sz="1600" baseline="0"/>
            </a:lvl1pPr>
          </a:lstStyle>
          <a:p>
            <a:r>
              <a:rPr lang="fr-FR" dirty="0"/>
              <a:t>Insérez ici une image</a:t>
            </a:r>
          </a:p>
          <a:p>
            <a:endParaRPr lang="fr-FR" dirty="0"/>
          </a:p>
          <a:p>
            <a:endParaRPr lang="fr-FR" dirty="0"/>
          </a:p>
          <a:p>
            <a:endParaRPr lang="fr-FR" dirty="0"/>
          </a:p>
        </p:txBody>
      </p:sp>
      <p:sp>
        <p:nvSpPr>
          <p:cNvPr id="11" name="Espace réservé du contenu 2"/>
          <p:cNvSpPr>
            <a:spLocks noGrp="1"/>
          </p:cNvSpPr>
          <p:nvPr>
            <p:ph idx="1" hasCustomPrompt="1"/>
          </p:nvPr>
        </p:nvSpPr>
        <p:spPr>
          <a:xfrm>
            <a:off x="5362037" y="1639229"/>
            <a:ext cx="6314026" cy="4598058"/>
          </a:xfrm>
        </p:spPr>
        <p:txBody>
          <a:bodyPr/>
          <a:lstStyle>
            <a:lvl1pPr marL="252000" indent="-216000">
              <a:lnSpc>
                <a:spcPct val="100000"/>
              </a:lnSpc>
              <a:spcBef>
                <a:spcPts val="600"/>
              </a:spcBef>
              <a:buClr>
                <a:schemeClr val="accent4">
                  <a:lumMod val="75000"/>
                </a:schemeClr>
              </a:buClr>
              <a:buFont typeface="Arial" panose="020B0604020202020204" pitchFamily="34" charset="0"/>
              <a:buChar char="■"/>
              <a:defRPr sz="1600" baseline="0">
                <a:solidFill>
                  <a:schemeClr val="tx1">
                    <a:lumMod val="75000"/>
                    <a:lumOff val="25000"/>
                  </a:schemeClr>
                </a:solidFill>
              </a:defRPr>
            </a:lvl1pPr>
            <a:lvl2pPr marL="684000" indent="-216000">
              <a:lnSpc>
                <a:spcPct val="100000"/>
              </a:lnSpc>
              <a:spcBef>
                <a:spcPts val="600"/>
              </a:spcBef>
              <a:buClr>
                <a:schemeClr val="accent4">
                  <a:lumMod val="75000"/>
                </a:schemeClr>
              </a:buClr>
              <a:buFont typeface="Arial" panose="020B0604020202020204" pitchFamily="34" charset="0"/>
              <a:buChar char="□"/>
              <a:defRPr sz="1400">
                <a:solidFill>
                  <a:schemeClr val="tx1">
                    <a:lumMod val="75000"/>
                    <a:lumOff val="25000"/>
                  </a:schemeClr>
                </a:solidFill>
              </a:defRPr>
            </a:lvl2pPr>
            <a:lvl3pPr marL="1143000" indent="-216000">
              <a:lnSpc>
                <a:spcPct val="100000"/>
              </a:lnSpc>
              <a:spcBef>
                <a:spcPts val="600"/>
              </a:spcBef>
              <a:buClr>
                <a:schemeClr val="accent4">
                  <a:lumMod val="75000"/>
                </a:schemeClr>
              </a:buClr>
              <a:buFont typeface="Wingdings" panose="05000000000000000000" pitchFamily="2" charset="2"/>
              <a:buChar char="§"/>
              <a:defRPr sz="1200">
                <a:solidFill>
                  <a:schemeClr val="tx1">
                    <a:lumMod val="75000"/>
                    <a:lumOff val="25000"/>
                  </a:schemeClr>
                </a:solidFill>
              </a:defRPr>
            </a:lvl3pPr>
            <a:lvl4pPr marL="1657350" indent="-216000">
              <a:lnSpc>
                <a:spcPct val="100000"/>
              </a:lnSpc>
              <a:spcBef>
                <a:spcPts val="600"/>
              </a:spcBef>
              <a:buClr>
                <a:schemeClr val="accent4">
                  <a:lumMod val="75000"/>
                </a:schemeClr>
              </a:buClr>
              <a:buFont typeface="Arial" panose="020B0604020202020204" pitchFamily="34" charset="0"/>
              <a:buChar char="▫"/>
              <a:defRPr sz="1100" baseline="0">
                <a:solidFill>
                  <a:schemeClr val="tx1">
                    <a:lumMod val="75000"/>
                    <a:lumOff val="25000"/>
                  </a:schemeClr>
                </a:solidFill>
              </a:defRPr>
            </a:lvl4pPr>
            <a:lvl5pPr marL="2057400" indent="-216000">
              <a:lnSpc>
                <a:spcPct val="100000"/>
              </a:lnSpc>
              <a:spcBef>
                <a:spcPts val="600"/>
              </a:spcBef>
              <a:buClr>
                <a:schemeClr val="accent4">
                  <a:lumMod val="75000"/>
                </a:schemeClr>
              </a:buClr>
              <a:buFont typeface="Arial" panose="020B0604020202020204" pitchFamily="34" charset="0"/>
              <a:buChar char="▪"/>
              <a:defRPr sz="1050">
                <a:solidFill>
                  <a:schemeClr val="tx1">
                    <a:lumMod val="75000"/>
                    <a:lumOff val="25000"/>
                  </a:schemeClr>
                </a:solidFill>
              </a:defRPr>
            </a:lvl5pPr>
          </a:lstStyle>
          <a:p>
            <a:pPr lvl="0"/>
            <a:r>
              <a:rPr lang="fr-FR" dirty="0"/>
              <a:t>Modifier le texte</a:t>
            </a:r>
          </a:p>
          <a:p>
            <a:pPr lvl="1"/>
            <a:r>
              <a:rPr lang="fr-FR" dirty="0"/>
              <a:t>Deuxième niveau </a:t>
            </a:r>
          </a:p>
          <a:p>
            <a:pPr lvl="2"/>
            <a:r>
              <a:rPr lang="fr-FR" dirty="0"/>
              <a:t>Troisième niveau </a:t>
            </a:r>
          </a:p>
          <a:p>
            <a:pPr lvl="3"/>
            <a:r>
              <a:rPr lang="fr-FR" dirty="0"/>
              <a:t>Quatrième niveau </a:t>
            </a:r>
          </a:p>
          <a:p>
            <a:pPr lvl="4"/>
            <a:r>
              <a:rPr lang="fr-FR" dirty="0"/>
              <a:t>Cinquième niveau </a:t>
            </a:r>
          </a:p>
          <a:p>
            <a:pPr lvl="2"/>
            <a:endParaRPr lang="fr-FR" dirty="0"/>
          </a:p>
        </p:txBody>
      </p:sp>
      <p:sp>
        <p:nvSpPr>
          <p:cNvPr id="10" name="Espace réservé du texte 4"/>
          <p:cNvSpPr>
            <a:spLocks noGrp="1"/>
          </p:cNvSpPr>
          <p:nvPr>
            <p:ph type="body" sz="quarter" idx="12" hasCustomPrompt="1"/>
          </p:nvPr>
        </p:nvSpPr>
        <p:spPr>
          <a:xfrm>
            <a:off x="5362037" y="464148"/>
            <a:ext cx="6314026" cy="869823"/>
          </a:xfrm>
        </p:spPr>
        <p:txBody>
          <a:bodyPr anchor="ctr">
            <a:normAutofit/>
          </a:bodyPr>
          <a:lstStyle>
            <a:lvl1pPr>
              <a:defRPr sz="1900" b="1" baseline="0">
                <a:solidFill>
                  <a:schemeClr val="tx1">
                    <a:lumMod val="75000"/>
                    <a:lumOff val="25000"/>
                  </a:schemeClr>
                </a:solidFill>
                <a:latin typeface="Montserrat Black" panose="00000A00000000000000" pitchFamily="2" charset="0"/>
              </a:defRPr>
            </a:lvl1pPr>
            <a:lvl2pPr marL="457200" indent="0">
              <a:buNone/>
              <a:defRPr/>
            </a:lvl2pPr>
          </a:lstStyle>
          <a:p>
            <a:pPr lvl="0"/>
            <a:r>
              <a:rPr lang="fr-FR" dirty="0"/>
              <a:t>Titre de la slide</a:t>
            </a:r>
          </a:p>
        </p:txBody>
      </p:sp>
      <p:sp>
        <p:nvSpPr>
          <p:cNvPr id="15" name="Espace réservé du texte 2"/>
          <p:cNvSpPr>
            <a:spLocks noGrp="1"/>
          </p:cNvSpPr>
          <p:nvPr>
            <p:ph type="body" sz="quarter" idx="14" hasCustomPrompt="1"/>
          </p:nvPr>
        </p:nvSpPr>
        <p:spPr>
          <a:xfrm>
            <a:off x="5362037" y="137054"/>
            <a:ext cx="6314026" cy="172178"/>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12" name="Rectangle 11"/>
          <p:cNvSpPr/>
          <p:nvPr userDrawn="1"/>
        </p:nvSpPr>
        <p:spPr>
          <a:xfrm>
            <a:off x="5362037" y="1413974"/>
            <a:ext cx="888206" cy="7033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13" name="Image 12" descr="logoterritoiredavenir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pic>
        <p:nvPicPr>
          <p:cNvPr id="17" name="Image 16"/>
          <p:cNvPicPr>
            <a:picLocks noChangeAspect="1"/>
          </p:cNvPicPr>
          <p:nvPr userDrawn="1"/>
        </p:nvPicPr>
        <p:blipFill rotWithShape="1">
          <a:blip r:embed="rId2"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sp>
        <p:nvSpPr>
          <p:cNvPr id="19" name="Rectangle 18"/>
          <p:cNvSpPr/>
          <p:nvPr userDrawn="1"/>
        </p:nvSpPr>
        <p:spPr>
          <a:xfrm>
            <a:off x="794758" y="6498451"/>
            <a:ext cx="1085317" cy="306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0914" y="6472814"/>
            <a:ext cx="1153004" cy="378932"/>
          </a:xfrm>
          <a:prstGeom prst="rect">
            <a:avLst/>
          </a:prstGeom>
        </p:spPr>
      </p:pic>
    </p:spTree>
    <p:extLst>
      <p:ext uri="{BB962C8B-B14F-4D97-AF65-F5344CB8AC3E}">
        <p14:creationId xmlns:p14="http://schemas.microsoft.com/office/powerpoint/2010/main" val="887735331"/>
      </p:ext>
    </p:extLst>
  </p:cSld>
  <p:clrMapOvr>
    <a:masterClrMapping/>
  </p:clrMapOvr>
  <p:extLst>
    <p:ext uri="{DCECCB84-F9BA-43D5-87BE-67443E8EF086}">
      <p15:sldGuideLst xmlns:p15="http://schemas.microsoft.com/office/powerpoint/2012/main">
        <p15:guide id="1" orient="horz" pos="3906" userDrawn="1">
          <p15:clr>
            <a:srgbClr val="FBAE40"/>
          </p15:clr>
        </p15:guide>
        <p15:guide id="2" pos="73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e">
    <p:bg>
      <p:bgPr>
        <a:solidFill>
          <a:schemeClr val="bg1">
            <a:lumMod val="95000"/>
          </a:schemeClr>
        </a:solidFill>
        <a:effectLst/>
      </p:bgPr>
    </p:bg>
    <p:spTree>
      <p:nvGrpSpPr>
        <p:cNvPr id="1" name=""/>
        <p:cNvGrpSpPr/>
        <p:nvPr/>
      </p:nvGrpSpPr>
      <p:grpSpPr>
        <a:xfrm>
          <a:off x="0" y="0"/>
          <a:ext cx="0" cy="0"/>
          <a:chOff x="0" y="0"/>
          <a:chExt cx="0" cy="0"/>
        </a:xfrm>
      </p:grpSpPr>
      <p:sp>
        <p:nvSpPr>
          <p:cNvPr id="6" name="Espace réservé du texte 2"/>
          <p:cNvSpPr>
            <a:spLocks noGrp="1"/>
          </p:cNvSpPr>
          <p:nvPr>
            <p:ph type="body" sz="quarter" idx="14" hasCustomPrompt="1"/>
          </p:nvPr>
        </p:nvSpPr>
        <p:spPr>
          <a:xfrm>
            <a:off x="4376057" y="137054"/>
            <a:ext cx="7300006" cy="163547"/>
          </a:xfrm>
        </p:spPr>
        <p:txBody>
          <a:bodyPr>
            <a:noAutofit/>
          </a:bodyPr>
          <a:lstStyle>
            <a:lvl1pPr algn="r">
              <a:defRPr sz="1000" b="1">
                <a:solidFill>
                  <a:schemeClr val="tx1">
                    <a:lumMod val="75000"/>
                    <a:lumOff val="25000"/>
                  </a:schemeClr>
                </a:solidFill>
                <a:latin typeface="Arial Black" panose="020B0A04020102020204" pitchFamily="34" charset="0"/>
              </a:defRPr>
            </a:lvl1pPr>
          </a:lstStyle>
          <a:p>
            <a:pPr lvl="0"/>
            <a:r>
              <a:rPr lang="fr-FR" dirty="0"/>
              <a:t>Titre de la slide</a:t>
            </a:r>
          </a:p>
        </p:txBody>
      </p:sp>
      <p:sp>
        <p:nvSpPr>
          <p:cNvPr id="7" name="Rectangle 6"/>
          <p:cNvSpPr/>
          <p:nvPr userDrawn="1"/>
        </p:nvSpPr>
        <p:spPr>
          <a:xfrm>
            <a:off x="1" y="434480"/>
            <a:ext cx="12192000" cy="5989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descr="logoterritoiredavenir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76063" y="95647"/>
            <a:ext cx="187919" cy="234179"/>
          </a:xfrm>
          <a:prstGeom prst="rect">
            <a:avLst/>
          </a:prstGeom>
        </p:spPr>
      </p:pic>
      <p:sp>
        <p:nvSpPr>
          <p:cNvPr id="5" name="Rectangle 4"/>
          <p:cNvSpPr/>
          <p:nvPr userDrawn="1"/>
        </p:nvSpPr>
        <p:spPr>
          <a:xfrm>
            <a:off x="794758" y="6498451"/>
            <a:ext cx="1085317" cy="30629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0914" y="6472814"/>
            <a:ext cx="1153004" cy="378932"/>
          </a:xfrm>
          <a:prstGeom prst="rect">
            <a:avLst/>
          </a:prstGeom>
        </p:spPr>
      </p:pic>
    </p:spTree>
    <p:extLst>
      <p:ext uri="{BB962C8B-B14F-4D97-AF65-F5344CB8AC3E}">
        <p14:creationId xmlns:p14="http://schemas.microsoft.com/office/powerpoint/2010/main" val="4083465071"/>
      </p:ext>
    </p:extLst>
  </p:cSld>
  <p:clrMapOvr>
    <a:masterClrMapping/>
  </p:clrMapOvr>
  <p:extLst>
    <p:ext uri="{DCECCB84-F9BA-43D5-87BE-67443E8EF086}">
      <p15:sldGuideLst xmlns:p15="http://schemas.microsoft.com/office/powerpoint/2012/main">
        <p15:guide id="4" orient="horz" pos="232">
          <p15:clr>
            <a:srgbClr val="FBAE40"/>
          </p15:clr>
        </p15:guide>
        <p15:guide id="5"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89434" y="1484313"/>
            <a:ext cx="10972270" cy="475297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EA4E55">
                  <a:lumMod val="75000"/>
                </a:srgbClr>
              </a:buClr>
              <a:buSzTx/>
              <a:buFont typeface="Arial" panose="020B0604020202020204" pitchFamily="34" charset="0"/>
              <a:buChar char="■"/>
              <a:tabLst/>
              <a:defRPr/>
            </a:pPr>
            <a:r>
              <a:rPr kumimoji="0" lang="fr-FR" sz="2200" b="0" i="0" u="none" strike="noStrike" kern="1200" cap="none" spc="0" normalizeH="0" baseline="0" noProof="0" dirty="0">
                <a:ln>
                  <a:noFill/>
                </a:ln>
                <a:solidFill>
                  <a:prstClr val="black"/>
                </a:solidFill>
                <a:effectLst/>
                <a:uLnTx/>
                <a:uFillTx/>
                <a:latin typeface="+mn-lt"/>
                <a:ea typeface="+mn-ea"/>
                <a:cs typeface="+mn-cs"/>
              </a:rPr>
              <a:t>Modifier le texte</a:t>
            </a:r>
          </a:p>
          <a:p>
            <a:pPr marL="685800" marR="0" lvl="1"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2000" b="0" i="0" u="none" strike="noStrike" kern="1200" cap="none" spc="0" normalizeH="0" baseline="0" noProof="0" dirty="0">
                <a:ln>
                  <a:noFill/>
                </a:ln>
                <a:solidFill>
                  <a:prstClr val="black"/>
                </a:solidFill>
                <a:effectLst/>
                <a:uLnTx/>
                <a:uFillTx/>
                <a:latin typeface="+mn-lt"/>
                <a:ea typeface="+mn-ea"/>
                <a:cs typeface="+mn-cs"/>
              </a:rPr>
              <a:t>Deuxième niveau </a:t>
            </a:r>
          </a:p>
          <a:p>
            <a:pPr marL="1143000" marR="0" lvl="2" indent="-228600" algn="l" defTabSz="914400" rtl="0" eaLnBrk="1" fontAlgn="auto" latinLnBrk="0" hangingPunct="1">
              <a:lnSpc>
                <a:spcPct val="90000"/>
              </a:lnSpc>
              <a:spcBef>
                <a:spcPts val="500"/>
              </a:spcBef>
              <a:spcAft>
                <a:spcPts val="0"/>
              </a:spcAft>
              <a:buClr>
                <a:srgbClr val="EA4E55">
                  <a:lumMod val="75000"/>
                </a:srgbClr>
              </a:buClr>
              <a:buSzTx/>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Troisième niveau </a:t>
            </a:r>
          </a:p>
          <a:p>
            <a:pPr marL="1600200" marR="0" lvl="3"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Quatrième niveau </a:t>
            </a:r>
          </a:p>
          <a:p>
            <a:pPr marL="2057400" marR="0" lvl="4" indent="-228600" algn="l" defTabSz="914400" rtl="0" eaLnBrk="1" fontAlgn="auto" latinLnBrk="0" hangingPunct="1">
              <a:lnSpc>
                <a:spcPct val="90000"/>
              </a:lnSpc>
              <a:spcBef>
                <a:spcPts val="500"/>
              </a:spcBef>
              <a:spcAft>
                <a:spcPts val="0"/>
              </a:spcAft>
              <a:buClr>
                <a:srgbClr val="EA4E55">
                  <a:lumMod val="75000"/>
                </a:srgbClr>
              </a:buClr>
              <a:buSzTx/>
              <a:buFont typeface="Arial" panose="020B0604020202020204" pitchFamily="34" charset="0"/>
              <a:buChar char="▪"/>
              <a:tabLst/>
              <a:defRPr/>
            </a:pPr>
            <a:r>
              <a:rPr kumimoji="0" lang="fr-FR" sz="1500" b="0" i="0" u="none" strike="noStrike" kern="1200" cap="none" spc="0" normalizeH="0" baseline="0" noProof="0" dirty="0">
                <a:ln>
                  <a:noFill/>
                </a:ln>
                <a:solidFill>
                  <a:prstClr val="black"/>
                </a:solidFill>
                <a:effectLst/>
                <a:uLnTx/>
                <a:uFillTx/>
                <a:latin typeface="+mn-lt"/>
                <a:ea typeface="+mn-ea"/>
                <a:cs typeface="+mn-cs"/>
              </a:rPr>
              <a:t>Cinquième niveau </a:t>
            </a:r>
          </a:p>
        </p:txBody>
      </p:sp>
      <p:sp>
        <p:nvSpPr>
          <p:cNvPr id="2" name="Espace réservé du titre 1"/>
          <p:cNvSpPr>
            <a:spLocks noGrp="1"/>
          </p:cNvSpPr>
          <p:nvPr>
            <p:ph type="title"/>
          </p:nvPr>
        </p:nvSpPr>
        <p:spPr>
          <a:xfrm>
            <a:off x="803275" y="365126"/>
            <a:ext cx="10872788" cy="600550"/>
          </a:xfrm>
          <a:prstGeom prst="rect">
            <a:avLst/>
          </a:prstGeom>
        </p:spPr>
        <p:txBody>
          <a:bodyPr vert="horz" lIns="91440" tIns="45720" rIns="91440" bIns="45720" rtlCol="0" anchor="ctr">
            <a:normAutofit/>
          </a:bodyPr>
          <a:lstStyle/>
          <a:p>
            <a:r>
              <a:rPr lang="fr-FR" dirty="0"/>
              <a:t>Modifiez le style du titre</a:t>
            </a:r>
          </a:p>
        </p:txBody>
      </p:sp>
      <p:sp>
        <p:nvSpPr>
          <p:cNvPr id="11" name="Espace réservé du numéro de diapositive 1"/>
          <p:cNvSpPr txBox="1">
            <a:spLocks/>
          </p:cNvSpPr>
          <p:nvPr userDrawn="1"/>
        </p:nvSpPr>
        <p:spPr>
          <a:xfrm>
            <a:off x="11172092" y="6541477"/>
            <a:ext cx="489611" cy="244962"/>
          </a:xfrm>
          <a:prstGeom prst="rect">
            <a:avLst/>
          </a:prstGeom>
          <a:noFill/>
        </p:spPr>
        <p:txBody>
          <a:bodyPr vert="horz" lIns="0" tIns="0" rIns="0" bIns="0" rtlCol="0" anchor="ctr"/>
          <a:lstStyle>
            <a:defPPr>
              <a:defRPr lang="fr-FR"/>
            </a:defPPr>
            <a:lvl1pPr marL="0" algn="ctr" defTabSz="914400" rtl="0" eaLnBrk="1" latinLnBrk="0" hangingPunct="1">
              <a:defRPr sz="700" kern="1200">
                <a:solidFill>
                  <a:schemeClr val="bg1"/>
                </a:solidFill>
                <a:latin typeface="Arial Narrow" panose="020B0606020202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73CE273-56D8-4DF5-AF26-13F824466A73}" type="slidenum">
              <a:rPr lang="fr-FR" sz="1000" b="1" smtClean="0">
                <a:solidFill>
                  <a:schemeClr val="tx1">
                    <a:lumMod val="50000"/>
                    <a:lumOff val="50000"/>
                  </a:schemeClr>
                </a:solidFill>
                <a:latin typeface="+mj-lt"/>
                <a:cs typeface="Helvetica Neue Medium"/>
              </a:rPr>
              <a:pPr algn="r"/>
              <a:t>‹N°›</a:t>
            </a:fld>
            <a:endParaRPr lang="fr-FR" sz="800" b="1" dirty="0">
              <a:solidFill>
                <a:schemeClr val="tx1">
                  <a:lumMod val="50000"/>
                  <a:lumOff val="50000"/>
                </a:schemeClr>
              </a:solidFill>
              <a:latin typeface="+mj-lt"/>
              <a:cs typeface="Helvetica Neue Medium"/>
            </a:endParaRPr>
          </a:p>
        </p:txBody>
      </p:sp>
      <p:pic>
        <p:nvPicPr>
          <p:cNvPr id="4" name="Image 3"/>
          <p:cNvPicPr>
            <a:picLocks noChangeAspect="1"/>
          </p:cNvPicPr>
          <p:nvPr userDrawn="1"/>
        </p:nvPicPr>
        <p:blipFill rotWithShape="1">
          <a:blip r:embed="rId9" cstate="print">
            <a:extLst>
              <a:ext uri="{28A0092B-C50C-407E-A947-70E740481C1C}">
                <a14:useLocalDpi xmlns:a14="http://schemas.microsoft.com/office/drawing/2010/main" val="0"/>
              </a:ext>
            </a:extLst>
          </a:blip>
          <a:srcRect l="-737" t="-5286" r="36598" b="25035"/>
          <a:stretch/>
        </p:blipFill>
        <p:spPr>
          <a:xfrm>
            <a:off x="792259" y="6505883"/>
            <a:ext cx="997009" cy="280555"/>
          </a:xfrm>
          <a:prstGeom prst="rect">
            <a:avLst/>
          </a:prstGeom>
        </p:spPr>
      </p:pic>
      <p:pic>
        <p:nvPicPr>
          <p:cNvPr id="6" name="Image 5" descr="logoterritoiredavenir2.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1988" y="6524819"/>
            <a:ext cx="214185" cy="234179"/>
          </a:xfrm>
          <a:prstGeom prst="rect">
            <a:avLst/>
          </a:prstGeom>
        </p:spPr>
      </p:pic>
      <p:sp>
        <p:nvSpPr>
          <p:cNvPr id="7" name="Rectangle 6"/>
          <p:cNvSpPr/>
          <p:nvPr userDrawn="1"/>
        </p:nvSpPr>
        <p:spPr>
          <a:xfrm>
            <a:off x="794758" y="6498451"/>
            <a:ext cx="1085317" cy="306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60914" y="6472814"/>
            <a:ext cx="1153004" cy="378932"/>
          </a:xfrm>
          <a:prstGeom prst="rect">
            <a:avLst/>
          </a:prstGeom>
        </p:spPr>
      </p:pic>
    </p:spTree>
    <p:extLst>
      <p:ext uri="{BB962C8B-B14F-4D97-AF65-F5344CB8AC3E}">
        <p14:creationId xmlns:p14="http://schemas.microsoft.com/office/powerpoint/2010/main" val="4183690594"/>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6" r:id="rId3"/>
    <p:sldLayoutId id="2147483678" r:id="rId4"/>
    <p:sldLayoutId id="2147483674" r:id="rId5"/>
    <p:sldLayoutId id="2147483656" r:id="rId6"/>
    <p:sldLayoutId id="2147483675" r:id="rId7"/>
  </p:sldLayoutIdLst>
  <p:txStyles>
    <p:titleStyle>
      <a:lvl1pPr algn="l" defTabSz="914400" rtl="0" eaLnBrk="1" latinLnBrk="0" hangingPunct="1">
        <a:lnSpc>
          <a:spcPct val="90000"/>
        </a:lnSpc>
        <a:spcBef>
          <a:spcPct val="0"/>
        </a:spcBef>
        <a:buNone/>
        <a:defRPr sz="2400" b="1" kern="1200" baseline="0">
          <a:solidFill>
            <a:schemeClr val="tx1">
              <a:lumMod val="75000"/>
              <a:lumOff val="25000"/>
            </a:schemeClr>
          </a:solidFill>
          <a:latin typeface="Montserrat Black" panose="00000A00000000000000" pitchFamily="2" charset="0"/>
          <a:ea typeface="+mj-ea"/>
          <a:cs typeface="+mj-cs"/>
        </a:defRPr>
      </a:lvl1pPr>
    </p:titleStyle>
    <p:bodyStyle>
      <a:lvl1pPr marL="0" marR="0" indent="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None/>
        <a:tabLst/>
        <a:defRPr sz="2000" kern="1200">
          <a:solidFill>
            <a:schemeClr val="tx1">
              <a:lumMod val="75000"/>
              <a:lumOff val="25000"/>
            </a:schemeClr>
          </a:solidFill>
          <a:latin typeface="+mn-lt"/>
          <a:ea typeface="+mn-ea"/>
          <a:cs typeface="+mn-cs"/>
        </a:defRPr>
      </a:lvl1pPr>
      <a:lvl2pPr marL="6858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2000" kern="1200">
          <a:solidFill>
            <a:schemeClr val="tx1">
              <a:lumMod val="75000"/>
              <a:lumOff val="25000"/>
            </a:schemeClr>
          </a:solidFill>
          <a:latin typeface="+mn-lt"/>
          <a:ea typeface="+mn-ea"/>
          <a:cs typeface="+mn-cs"/>
        </a:defRPr>
      </a:lvl2pPr>
      <a:lvl3pPr marL="1143000" marR="0" indent="-228600" algn="l" defTabSz="914400" rtl="0" eaLnBrk="1" fontAlgn="auto" latinLnBrk="0" hangingPunct="1">
        <a:lnSpc>
          <a:spcPct val="100000"/>
        </a:lnSpc>
        <a:spcBef>
          <a:spcPts val="600"/>
        </a:spcBef>
        <a:spcAft>
          <a:spcPts val="0"/>
        </a:spcAft>
        <a:buClr>
          <a:schemeClr val="accent4"/>
        </a:buClr>
        <a:buSzTx/>
        <a:buFont typeface="Wingdings" panose="05000000000000000000" pitchFamily="2" charset="2"/>
        <a:buChar char="§"/>
        <a:tabLst/>
        <a:defRPr sz="1800" kern="1200">
          <a:solidFill>
            <a:schemeClr val="tx1">
              <a:lumMod val="75000"/>
              <a:lumOff val="25000"/>
            </a:schemeClr>
          </a:solidFill>
          <a:latin typeface="+mn-lt"/>
          <a:ea typeface="+mn-ea"/>
          <a:cs typeface="+mn-cs"/>
        </a:defRPr>
      </a:lvl3pPr>
      <a:lvl4pPr marL="16002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600" kern="1200">
          <a:solidFill>
            <a:schemeClr val="tx1">
              <a:lumMod val="75000"/>
              <a:lumOff val="25000"/>
            </a:schemeClr>
          </a:solidFill>
          <a:latin typeface="+mn-lt"/>
          <a:ea typeface="+mn-ea"/>
          <a:cs typeface="+mn-cs"/>
        </a:defRPr>
      </a:lvl4pPr>
      <a:lvl5pPr marL="2057400" marR="0" indent="-228600" algn="l" defTabSz="914400" rtl="0" eaLnBrk="1" fontAlgn="auto" latinLnBrk="0" hangingPunct="1">
        <a:lnSpc>
          <a:spcPct val="100000"/>
        </a:lnSpc>
        <a:spcBef>
          <a:spcPts val="600"/>
        </a:spcBef>
        <a:spcAft>
          <a:spcPts val="0"/>
        </a:spcAft>
        <a:buClr>
          <a:schemeClr val="accent4"/>
        </a:buClr>
        <a:buSzTx/>
        <a:buFont typeface="Arial" panose="020B0604020202020204" pitchFamily="34" charset="0"/>
        <a:buChar char="▪"/>
        <a:tabLst/>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pos="325" userDrawn="1">
          <p15:clr>
            <a:srgbClr val="F26B43"/>
          </p15:clr>
        </p15:guide>
        <p15:guide id="3" pos="438" userDrawn="1">
          <p15:clr>
            <a:srgbClr val="F26B43"/>
          </p15:clr>
        </p15:guide>
        <p15:guide id="4" pos="506" userDrawn="1">
          <p15:clr>
            <a:srgbClr val="F26B43"/>
          </p15:clr>
        </p15:guide>
        <p15:guide id="5" orient="horz" pos="935" userDrawn="1">
          <p15:clr>
            <a:srgbClr val="F26B43"/>
          </p15:clr>
        </p15:guide>
        <p15:guide id="6" orient="horz" pos="3929" userDrawn="1">
          <p15:clr>
            <a:srgbClr val="F26B43"/>
          </p15:clr>
        </p15:guide>
        <p15:guide id="7"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commerciaux.celca.caisse-epargne.fr/download/342/zoom-jeunes/4628/book-jeunes-2017.pptx" TargetMode="External"/><Relationship Id="rId13" Type="http://schemas.openxmlformats.org/officeDocument/2006/relationships/hyperlink" Target="http://commerciaux.celca.caisse-epargne.fr/download/1875/gerer-mon-budget-et-realiser-mes-projets/20800/atelier-des-decodeurs-gerer-mon-budget-et-realiser-mes-projets-support-clients.ppt" TargetMode="External"/><Relationship Id="rId3" Type="http://schemas.openxmlformats.org/officeDocument/2006/relationships/image" Target="../media/image6.png"/><Relationship Id="rId7" Type="http://schemas.openxmlformats.org/officeDocument/2006/relationships/hyperlink" Target="http://commerciaux.celca.caisse-epargne.fr/download/341/tarification/18447/offres-promos-en-cours.pdf" TargetMode="External"/><Relationship Id="rId12"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2.png"/><Relationship Id="rId10" Type="http://schemas.microsoft.com/office/2007/relationships/hdphoto" Target="../media/hdphoto1.wdp"/><Relationship Id="rId4" Type="http://schemas.openxmlformats.org/officeDocument/2006/relationships/image" Target="../media/image7.png"/><Relationship Id="rId9" Type="http://schemas.openxmlformats.org/officeDocument/2006/relationships/image" Target="../media/image10.png"/><Relationship Id="rId14" Type="http://schemas.openxmlformats.org/officeDocument/2006/relationships/hyperlink" Target="http://commerciaux.celca.caisse-epargne.fr/particuliers/particuli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668137" y="1616246"/>
            <a:ext cx="3808972" cy="1767125"/>
          </a:xfrm>
          <a:prstGeom prst="rect">
            <a:avLst/>
          </a:prstGeom>
          <a:solidFill>
            <a:srgbClr val="F9CF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p:txBody>
      </p:sp>
      <p:sp>
        <p:nvSpPr>
          <p:cNvPr id="25" name="Rectangle 24"/>
          <p:cNvSpPr/>
          <p:nvPr/>
        </p:nvSpPr>
        <p:spPr>
          <a:xfrm>
            <a:off x="11264473" y="426397"/>
            <a:ext cx="927527" cy="601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graphicFrame>
        <p:nvGraphicFramePr>
          <p:cNvPr id="37" name="Tableau 36"/>
          <p:cNvGraphicFramePr>
            <a:graphicFrameLocks noGrp="1"/>
          </p:cNvGraphicFramePr>
          <p:nvPr>
            <p:extLst>
              <p:ext uri="{D42A27DB-BD31-4B8C-83A1-F6EECF244321}">
                <p14:modId xmlns:p14="http://schemas.microsoft.com/office/powerpoint/2010/main" val="3285265463"/>
              </p:ext>
            </p:extLst>
          </p:nvPr>
        </p:nvGraphicFramePr>
        <p:xfrm>
          <a:off x="668138" y="3535977"/>
          <a:ext cx="5326766" cy="2650694"/>
        </p:xfrm>
        <a:graphic>
          <a:graphicData uri="http://schemas.openxmlformats.org/drawingml/2006/table">
            <a:tbl>
              <a:tblPr firstRow="1" bandRow="1">
                <a:tableStyleId>{5C22544A-7EE6-4342-B048-85BDC9FD1C3A}</a:tableStyleId>
              </a:tblPr>
              <a:tblGrid>
                <a:gridCol w="3238844">
                  <a:extLst>
                    <a:ext uri="{9D8B030D-6E8A-4147-A177-3AD203B41FA5}">
                      <a16:colId xmlns:a16="http://schemas.microsoft.com/office/drawing/2014/main" val="366830221"/>
                    </a:ext>
                  </a:extLst>
                </a:gridCol>
                <a:gridCol w="2087922">
                  <a:extLst>
                    <a:ext uri="{9D8B030D-6E8A-4147-A177-3AD203B41FA5}">
                      <a16:colId xmlns:a16="http://schemas.microsoft.com/office/drawing/2014/main" val="2080014994"/>
                    </a:ext>
                  </a:extLst>
                </a:gridCol>
              </a:tblGrid>
              <a:tr h="324575">
                <a:tc gridSpan="2">
                  <a:txBody>
                    <a:bodyPr/>
                    <a:lstStyle/>
                    <a:p>
                      <a:pPr algn="ctr"/>
                      <a:r>
                        <a:rPr lang="fr-FR" sz="1200" b="1" dirty="0"/>
                        <a:t>Bénéfices</a:t>
                      </a:r>
                      <a:r>
                        <a:rPr lang="fr-FR" sz="1200" b="1" baseline="0" dirty="0"/>
                        <a:t> à traiter la cible</a:t>
                      </a:r>
                      <a:endParaRPr lang="fr-FR" sz="1200" b="1" dirty="0"/>
                    </a:p>
                  </a:txBody>
                  <a:tcPr anchor="ctr">
                    <a:solidFill>
                      <a:schemeClr val="accent4">
                        <a:lumMod val="75000"/>
                      </a:schemeClr>
                    </a:solidFill>
                  </a:tcPr>
                </a:tc>
                <a:tc hMerge="1">
                  <a:txBody>
                    <a:bodyPr/>
                    <a:lstStyle/>
                    <a:p>
                      <a:endParaRPr lang="fr-FR" dirty="0"/>
                    </a:p>
                  </a:txBody>
                  <a:tcPr/>
                </a:tc>
                <a:extLst>
                  <a:ext uri="{0D108BD9-81ED-4DB2-BD59-A6C34878D82A}">
                    <a16:rowId xmlns:a16="http://schemas.microsoft.com/office/drawing/2014/main" val="472064841"/>
                  </a:ext>
                </a:extLst>
              </a:tr>
              <a:tr h="324575">
                <a:tc>
                  <a:txBody>
                    <a:bodyPr/>
                    <a:lstStyle/>
                    <a:p>
                      <a:pPr algn="ctr"/>
                      <a:r>
                        <a:rPr lang="fr-FR" sz="1200" b="1" dirty="0"/>
                        <a:t>Vision</a:t>
                      </a:r>
                      <a:r>
                        <a:rPr lang="fr-FR" sz="1200" b="1" baseline="0" dirty="0"/>
                        <a:t> client</a:t>
                      </a:r>
                      <a:endParaRPr lang="fr-FR" sz="1200" b="1" dirty="0"/>
                    </a:p>
                  </a:txBody>
                  <a:tcPr anchor="ctr">
                    <a:solidFill>
                      <a:srgbClr val="F9CFD1"/>
                    </a:solidFill>
                  </a:tcPr>
                </a:tc>
                <a:tc>
                  <a:txBody>
                    <a:bodyPr/>
                    <a:lstStyle/>
                    <a:p>
                      <a:pPr algn="ctr"/>
                      <a:r>
                        <a:rPr lang="fr-FR" sz="1200" b="1" dirty="0"/>
                        <a:t>Vision conseiller</a:t>
                      </a:r>
                    </a:p>
                  </a:txBody>
                  <a:tcPr anchor="ctr">
                    <a:solidFill>
                      <a:srgbClr val="F9CFD1"/>
                    </a:solidFill>
                  </a:tcPr>
                </a:tc>
                <a:extLst>
                  <a:ext uri="{0D108BD9-81ED-4DB2-BD59-A6C34878D82A}">
                    <a16:rowId xmlns:a16="http://schemas.microsoft.com/office/drawing/2014/main" val="2665761707"/>
                  </a:ext>
                </a:extLst>
              </a:tr>
              <a:tr h="2001544">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dirty="0"/>
                        <a:t>Je bénéficie de conseils adaptés en matière d’épargne.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9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dirty="0"/>
                        <a:t>J’obtiens une solution pour répondre à mes besoins d’épargne, en fonction de mes projets.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9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900" dirty="0"/>
                        <a:t>Je diversifie mes avoirs bancaires dans un souci de rentabilité. </a:t>
                      </a:r>
                    </a:p>
                    <a:p>
                      <a:pPr marL="0" indent="0">
                        <a:buFont typeface="Arial" panose="020B0604020202020204" pitchFamily="34" charset="0"/>
                        <a:buNone/>
                      </a:pPr>
                      <a:endParaRPr lang="fr-FR" sz="900" dirty="0"/>
                    </a:p>
                  </a:txBody>
                  <a:tcPr anchor="ctr">
                    <a:solidFill>
                      <a:srgbClr val="F9CFD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i="1" dirty="0">
                          <a:latin typeface="+mn-lt"/>
                        </a:rPr>
                        <a:t>impacts sur items de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i="1" dirty="0">
                          <a:latin typeface="+mn-lt"/>
                        </a:rPr>
                        <a:t>rémunération variable</a:t>
                      </a:r>
                      <a:endParaRPr lang="fr-FR" sz="900" b="1" dirty="0">
                        <a:latin typeface="+mn-lt"/>
                      </a:endParaRPr>
                    </a:p>
                    <a:p>
                      <a:pPr lvl="0"/>
                      <a:endParaRPr lang="fr-FR" sz="900" b="1" dirty="0">
                        <a:latin typeface="+mn-lt"/>
                      </a:endParaRPr>
                    </a:p>
                    <a:p>
                      <a:pPr lvl="0"/>
                      <a:r>
                        <a:rPr lang="fr-FR" sz="900" b="1" dirty="0">
                          <a:latin typeface="+mn-lt"/>
                        </a:rPr>
                        <a:t>Part variable sur objectifs : </a:t>
                      </a:r>
                    </a:p>
                    <a:p>
                      <a:pPr marL="171450" indent="-171450">
                        <a:buFont typeface="Arial" panose="020B0604020202020204" pitchFamily="34" charset="0"/>
                        <a:buChar char="•"/>
                      </a:pPr>
                      <a:r>
                        <a:rPr lang="fr-FR" sz="900" dirty="0">
                          <a:latin typeface="+mn-lt"/>
                        </a:rPr>
                        <a:t>VB tous produits</a:t>
                      </a:r>
                      <a:r>
                        <a:rPr lang="fr-FR" sz="900" baseline="0" dirty="0">
                          <a:latin typeface="+mn-lt"/>
                        </a:rPr>
                        <a:t> Epargne, Placement ou </a:t>
                      </a:r>
                      <a:r>
                        <a:rPr lang="fr-FR" sz="900" baseline="0" dirty="0" err="1">
                          <a:latin typeface="+mn-lt"/>
                        </a:rPr>
                        <a:t>Banca</a:t>
                      </a:r>
                      <a:endParaRPr lang="fr-FR" sz="900" dirty="0">
                        <a:latin typeface="+mn-lt"/>
                      </a:endParaRPr>
                    </a:p>
                    <a:p>
                      <a:pPr marL="171450" indent="-171450">
                        <a:buFont typeface="Arial" panose="020B0604020202020204" pitchFamily="34" charset="0"/>
                        <a:buChar char="•"/>
                      </a:pPr>
                      <a:endParaRPr lang="fr-FR" sz="900" dirty="0">
                        <a:latin typeface="+mn-lt"/>
                      </a:endParaRPr>
                    </a:p>
                    <a:p>
                      <a:pPr lvl="0"/>
                      <a:r>
                        <a:rPr lang="fr-FR" sz="900" b="1" dirty="0">
                          <a:latin typeface="+mn-lt"/>
                        </a:rPr>
                        <a:t>Part relative : </a:t>
                      </a:r>
                    </a:p>
                    <a:p>
                      <a:pPr marL="171450" lvl="0" indent="-171450">
                        <a:buFont typeface="Arial" panose="020B0604020202020204" pitchFamily="34" charset="0"/>
                        <a:buChar char="•"/>
                      </a:pPr>
                      <a:r>
                        <a:rPr lang="fr-FR" sz="900" b="0" dirty="0">
                          <a:latin typeface="+mn-lt"/>
                        </a:rPr>
                        <a:t>X2 si EER univers Epargne, Placement ou </a:t>
                      </a:r>
                      <a:r>
                        <a:rPr lang="fr-FR" sz="900" b="0" dirty="0" err="1">
                          <a:latin typeface="+mn-lt"/>
                        </a:rPr>
                        <a:t>Banca</a:t>
                      </a:r>
                      <a:endParaRPr lang="fr-FR" sz="900" b="0" dirty="0">
                        <a:latin typeface="+mn-lt"/>
                      </a:endParaRPr>
                    </a:p>
                  </a:txBody>
                  <a:tcPr anchor="ctr">
                    <a:solidFill>
                      <a:srgbClr val="F9CFD1"/>
                    </a:solidFill>
                  </a:tcPr>
                </a:tc>
                <a:extLst>
                  <a:ext uri="{0D108BD9-81ED-4DB2-BD59-A6C34878D82A}">
                    <a16:rowId xmlns:a16="http://schemas.microsoft.com/office/drawing/2014/main" val="732556579"/>
                  </a:ext>
                </a:extLst>
              </a:tr>
            </a:tbl>
          </a:graphicData>
        </a:graphic>
      </p:graphicFrame>
      <p:sp>
        <p:nvSpPr>
          <p:cNvPr id="45" name="Rectangle 44"/>
          <p:cNvSpPr/>
          <p:nvPr/>
        </p:nvSpPr>
        <p:spPr>
          <a:xfrm>
            <a:off x="6164445" y="3558701"/>
            <a:ext cx="4833439" cy="2627970"/>
          </a:xfrm>
          <a:prstGeom prst="rect">
            <a:avLst/>
          </a:prstGeom>
          <a:solidFill>
            <a:srgbClr val="F9CF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p:txBody>
      </p:sp>
      <p:sp>
        <p:nvSpPr>
          <p:cNvPr id="2" name="Espace réservé du texte 1"/>
          <p:cNvSpPr>
            <a:spLocks noGrp="1"/>
          </p:cNvSpPr>
          <p:nvPr>
            <p:ph type="body" sz="quarter" idx="14"/>
          </p:nvPr>
        </p:nvSpPr>
        <p:spPr/>
        <p:txBody>
          <a:bodyPr/>
          <a:lstStyle/>
          <a:p>
            <a:r>
              <a:rPr lang="fr-FR" dirty="0"/>
              <a:t>Book des Campagnes GERC - JEUNES</a:t>
            </a:r>
          </a:p>
        </p:txBody>
      </p:sp>
      <p:sp>
        <p:nvSpPr>
          <p:cNvPr id="3" name="Rectangle 2"/>
          <p:cNvSpPr/>
          <p:nvPr/>
        </p:nvSpPr>
        <p:spPr>
          <a:xfrm>
            <a:off x="1057934" y="637109"/>
            <a:ext cx="720000" cy="720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1</a:t>
            </a:r>
          </a:p>
        </p:txBody>
      </p:sp>
      <p:sp>
        <p:nvSpPr>
          <p:cNvPr id="4" name="Rectangle 3"/>
          <p:cNvSpPr/>
          <p:nvPr/>
        </p:nvSpPr>
        <p:spPr>
          <a:xfrm>
            <a:off x="1777934" y="637109"/>
            <a:ext cx="8603958" cy="707886"/>
          </a:xfrm>
          <a:prstGeom prst="rect">
            <a:avLst/>
          </a:prstGeom>
        </p:spPr>
        <p:txBody>
          <a:bodyPr wrap="none">
            <a:spAutoFit/>
          </a:bodyPr>
          <a:lstStyle/>
          <a:p>
            <a:r>
              <a:rPr lang="fr-FR" sz="4000" dirty="0">
                <a:solidFill>
                  <a:schemeClr val="accent4">
                    <a:lumMod val="75000"/>
                  </a:schemeClr>
                </a:solidFill>
              </a:rPr>
              <a:t>JEUNE ECHEANCE LIVRET JEUNE</a:t>
            </a:r>
          </a:p>
        </p:txBody>
      </p:sp>
      <p:pic>
        <p:nvPicPr>
          <p:cNvPr id="5" name="Picture 3">
            <a:hlinkClick r:id="" action="ppaction://noaction"/>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258" y="218827"/>
            <a:ext cx="465726" cy="465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ZoneTexte 25"/>
          <p:cNvSpPr txBox="1"/>
          <p:nvPr/>
        </p:nvSpPr>
        <p:spPr>
          <a:xfrm>
            <a:off x="11327007" y="494206"/>
            <a:ext cx="809573" cy="600164"/>
          </a:xfrm>
          <a:prstGeom prst="rect">
            <a:avLst/>
          </a:prstGeom>
          <a:noFill/>
        </p:spPr>
        <p:txBody>
          <a:bodyPr wrap="square" lIns="36000" rIns="36000" rtlCol="0">
            <a:spAutoFit/>
          </a:bodyPr>
          <a:lstStyle>
            <a:defPPr>
              <a:defRPr lang="fr-FR"/>
            </a:defPPr>
            <a:lvl1pPr algn="ctr">
              <a:defRPr sz="1200">
                <a:solidFill>
                  <a:srgbClr val="FF0000"/>
                </a:solidFill>
                <a:latin typeface="Gill Sans MT" panose="020B0502020104020203" pitchFamily="34" charset="0"/>
              </a:defRPr>
            </a:lvl1pPr>
          </a:lstStyle>
          <a:p>
            <a:r>
              <a:rPr lang="fr-FR" sz="1100" b="1" dirty="0">
                <a:solidFill>
                  <a:schemeClr val="bg1"/>
                </a:solidFill>
                <a:latin typeface="+mn-lt"/>
              </a:rPr>
              <a:t>Outils d’aide à la vente</a:t>
            </a:r>
          </a:p>
        </p:txBody>
      </p:sp>
      <p:pic>
        <p:nvPicPr>
          <p:cNvPr id="1026" name="Picture 2" descr="Tool box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4014" y="5924884"/>
            <a:ext cx="629409" cy="6294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léchettes atteignent la cible Vecteur Premi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258" y="1087175"/>
            <a:ext cx="1236124" cy="1236124"/>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 32"/>
          <p:cNvPicPr>
            <a:picLocks noChangeAspect="1"/>
          </p:cNvPicPr>
          <p:nvPr/>
        </p:nvPicPr>
        <p:blipFill>
          <a:blip r:embed="rId5"/>
          <a:stretch>
            <a:fillRect/>
          </a:stretch>
        </p:blipFill>
        <p:spPr>
          <a:xfrm>
            <a:off x="-819688" y="5351320"/>
            <a:ext cx="1639376" cy="1092918"/>
          </a:xfrm>
          <a:prstGeom prst="rect">
            <a:avLst/>
          </a:prstGeom>
        </p:spPr>
      </p:pic>
      <p:pic>
        <p:nvPicPr>
          <p:cNvPr id="1032" name="Picture 8" descr="Groupe de bulles Vecteur gratuit"/>
          <p:cNvPicPr>
            <a:picLocks noChangeAspect="1" noChangeArrowheads="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t="53268" r="50794"/>
          <a:stretch/>
        </p:blipFill>
        <p:spPr bwMode="auto">
          <a:xfrm>
            <a:off x="10044544" y="3147737"/>
            <a:ext cx="928377" cy="881707"/>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p:cNvSpPr/>
          <p:nvPr/>
        </p:nvSpPr>
        <p:spPr>
          <a:xfrm>
            <a:off x="4885803" y="2185412"/>
            <a:ext cx="3566748" cy="600164"/>
          </a:xfrm>
          <a:prstGeom prst="rect">
            <a:avLst/>
          </a:prstGeom>
        </p:spPr>
        <p:txBody>
          <a:bodyPr wrap="square">
            <a:spAutoFit/>
          </a:bodyPr>
          <a:lstStyle/>
          <a:p>
            <a:pPr marL="171450" lvl="2" indent="-171450">
              <a:buFontTx/>
              <a:buChar char="-"/>
            </a:pPr>
            <a:r>
              <a:rPr lang="fr-FR" sz="1100" dirty="0">
                <a:latin typeface="Arial" panose="020B0604020202020204" pitchFamily="34" charset="0"/>
                <a:cs typeface="Arial" panose="020B0604020202020204" pitchFamily="34" charset="0"/>
              </a:rPr>
              <a:t>Clients ayant 25 ans en 2022 (soit nés en 1997) et ayant un Livret Jeune.</a:t>
            </a:r>
          </a:p>
          <a:p>
            <a:pPr marL="171450" lvl="2" indent="-171450">
              <a:buFontTx/>
              <a:buChar char="-"/>
            </a:pPr>
            <a:endParaRPr lang="fr-FR" sz="1100" dirty="0">
              <a:latin typeface="Arial" panose="020B0604020202020204" pitchFamily="34" charset="0"/>
              <a:cs typeface="Arial" panose="020B0604020202020204" pitchFamily="34" charset="0"/>
            </a:endParaRPr>
          </a:p>
        </p:txBody>
      </p:sp>
      <p:sp>
        <p:nvSpPr>
          <p:cNvPr id="48" name="Rectangle 47"/>
          <p:cNvSpPr/>
          <p:nvPr/>
        </p:nvSpPr>
        <p:spPr>
          <a:xfrm>
            <a:off x="6164445" y="3598111"/>
            <a:ext cx="4833439" cy="369332"/>
          </a:xfrm>
          <a:prstGeom prst="rect">
            <a:avLst/>
          </a:prstGeom>
        </p:spPr>
        <p:txBody>
          <a:bodyPr wrap="square">
            <a:spAutoFit/>
          </a:bodyPr>
          <a:lstStyle/>
          <a:p>
            <a:pPr algn="ctr"/>
            <a:r>
              <a:rPr lang="fr-FR" b="1" dirty="0"/>
              <a:t>ARGUMENTAIRES</a:t>
            </a:r>
          </a:p>
        </p:txBody>
      </p:sp>
      <p:sp>
        <p:nvSpPr>
          <p:cNvPr id="40" name="Rectangle 39"/>
          <p:cNvSpPr/>
          <p:nvPr/>
        </p:nvSpPr>
        <p:spPr>
          <a:xfrm>
            <a:off x="668137" y="2048832"/>
            <a:ext cx="3808972" cy="1338828"/>
          </a:xfrm>
          <a:prstGeom prst="rect">
            <a:avLst/>
          </a:prstGeom>
          <a:noFill/>
        </p:spPr>
        <p:txBody>
          <a:bodyPr wrap="square">
            <a:spAutoFit/>
          </a:bodyPr>
          <a:lstStyle/>
          <a:p>
            <a:pPr marL="171450" indent="-171450">
              <a:buFontTx/>
              <a:buChar char="-"/>
            </a:pPr>
            <a:r>
              <a:rPr lang="fr-FR" sz="900" dirty="0"/>
              <a:t>Ces clients ont un livret Jeune qui arrive à échéance au 31 décembre. </a:t>
            </a:r>
          </a:p>
          <a:p>
            <a:pPr marL="171450" indent="-171450">
              <a:buFontTx/>
              <a:buChar char="-"/>
            </a:pPr>
            <a:r>
              <a:rPr lang="fr-FR" sz="900" dirty="0"/>
              <a:t>25 ans est un moment clé pour les contacter et faire le point de leur situation (étudiant, jeune actif…). </a:t>
            </a:r>
          </a:p>
          <a:p>
            <a:pPr marL="171450" indent="-171450">
              <a:buFontTx/>
              <a:buChar char="-"/>
            </a:pPr>
            <a:r>
              <a:rPr lang="fr-FR" sz="900" dirty="0"/>
              <a:t>L’objectif du contact étant à la fois de : </a:t>
            </a:r>
          </a:p>
          <a:p>
            <a:pPr marL="228600" indent="-228600">
              <a:buFont typeface="+mj-lt"/>
              <a:buAutoNum type="arabicPeriod"/>
            </a:pPr>
            <a:r>
              <a:rPr lang="fr-FR" sz="900" dirty="0"/>
              <a:t>Prévoir un support réceptacle pour la clôture du Livret Jeune (autre livret d’épargne / assurance Vie / PEL…) en fonction des besoins du client </a:t>
            </a:r>
          </a:p>
          <a:p>
            <a:pPr marL="228600" indent="-228600">
              <a:buFont typeface="+mj-lt"/>
              <a:buAutoNum type="arabicPeriod"/>
            </a:pPr>
            <a:r>
              <a:rPr lang="fr-FR" sz="900" dirty="0"/>
              <a:t>Répondre à leurs besoins en fonction de leur projets et situation.  </a:t>
            </a:r>
          </a:p>
        </p:txBody>
      </p:sp>
      <p:sp>
        <p:nvSpPr>
          <p:cNvPr id="30" name="Rectangle 29">
            <a:hlinkClick r:id="rId7"/>
          </p:cNvPr>
          <p:cNvSpPr/>
          <p:nvPr/>
        </p:nvSpPr>
        <p:spPr>
          <a:xfrm>
            <a:off x="11384985" y="1361602"/>
            <a:ext cx="720000" cy="626253"/>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fr-FR" sz="900" dirty="0">
                <a:solidFill>
                  <a:prstClr val="black">
                    <a:lumMod val="65000"/>
                    <a:lumOff val="35000"/>
                  </a:prstClr>
                </a:solidFill>
                <a:sym typeface="Wingdings" panose="05000000000000000000" pitchFamily="2" charset="2"/>
                <a:hlinkClick r:id="rId7"/>
              </a:rPr>
              <a:t>Book des Offres</a:t>
            </a:r>
            <a:endParaRPr lang="fr-FR" sz="900" b="1" dirty="0">
              <a:solidFill>
                <a:prstClr val="black">
                  <a:lumMod val="50000"/>
                  <a:lumOff val="50000"/>
                </a:prstClr>
              </a:solidFill>
            </a:endParaRPr>
          </a:p>
        </p:txBody>
      </p:sp>
      <p:sp>
        <p:nvSpPr>
          <p:cNvPr id="31" name="Rectangle 30"/>
          <p:cNvSpPr/>
          <p:nvPr/>
        </p:nvSpPr>
        <p:spPr>
          <a:xfrm>
            <a:off x="11384985" y="2203431"/>
            <a:ext cx="720000" cy="626253"/>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fr-FR" sz="900" dirty="0">
                <a:solidFill>
                  <a:prstClr val="black">
                    <a:lumMod val="65000"/>
                    <a:lumOff val="35000"/>
                  </a:prstClr>
                </a:solidFill>
                <a:sym typeface="Wingdings" panose="05000000000000000000" pitchFamily="2" charset="2"/>
                <a:hlinkClick r:id="rId8"/>
              </a:rPr>
              <a:t>Book Jeunes</a:t>
            </a:r>
            <a:endParaRPr lang="fr-FR" sz="900" b="1" dirty="0">
              <a:solidFill>
                <a:prstClr val="black">
                  <a:lumMod val="50000"/>
                  <a:lumOff val="50000"/>
                </a:prstClr>
              </a:solidFill>
            </a:endParaRPr>
          </a:p>
        </p:txBody>
      </p:sp>
      <p:pic>
        <p:nvPicPr>
          <p:cNvPr id="32" name="Picture 4" descr="Homme d'affaires tenir le jeu de fléchettes. concept d'entreprise de ciblage et de client. Vecteur Premium"/>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9904" b="94569" l="9904" r="89936">
                        <a14:foregroundMark x1="48243" y1="90735" x2="48243" y2="90735"/>
                        <a14:foregroundMark x1="51917" y1="90735" x2="51917" y2="90735"/>
                      </a14:backgroundRemoval>
                    </a14:imgEffect>
                  </a14:imgLayer>
                </a14:imgProps>
              </a:ext>
              <a:ext uri="{28A0092B-C50C-407E-A947-70E740481C1C}">
                <a14:useLocalDpi xmlns:a14="http://schemas.microsoft.com/office/drawing/2010/main" val="0"/>
              </a:ext>
            </a:extLst>
          </a:blip>
          <a:srcRect/>
          <a:stretch>
            <a:fillRect/>
          </a:stretch>
        </p:blipFill>
        <p:spPr bwMode="auto">
          <a:xfrm>
            <a:off x="8216173" y="1359906"/>
            <a:ext cx="1976244" cy="1976244"/>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4825988" y="1608372"/>
            <a:ext cx="2839239" cy="369332"/>
          </a:xfrm>
          <a:prstGeom prst="rect">
            <a:avLst/>
          </a:prstGeom>
        </p:spPr>
        <p:txBody>
          <a:bodyPr wrap="none">
            <a:spAutoFit/>
          </a:bodyPr>
          <a:lstStyle/>
          <a:p>
            <a:pPr algn="ctr"/>
            <a:r>
              <a:rPr lang="fr-FR" b="1" dirty="0"/>
              <a:t>CRITERES DE CIBLAGE</a:t>
            </a:r>
          </a:p>
        </p:txBody>
      </p:sp>
      <p:sp>
        <p:nvSpPr>
          <p:cNvPr id="39" name="ZoneTexte 38"/>
          <p:cNvSpPr txBox="1"/>
          <p:nvPr/>
        </p:nvSpPr>
        <p:spPr>
          <a:xfrm>
            <a:off x="5094485" y="3009377"/>
            <a:ext cx="2114204" cy="253916"/>
          </a:xfrm>
          <a:prstGeom prst="rect">
            <a:avLst/>
          </a:prstGeom>
          <a:noFill/>
        </p:spPr>
        <p:txBody>
          <a:bodyPr wrap="square" rtlCol="0">
            <a:spAutoFit/>
          </a:bodyPr>
          <a:lstStyle/>
          <a:p>
            <a:pPr algn="ctr"/>
            <a:r>
              <a:rPr lang="fr-FR" sz="1050" b="1" dirty="0"/>
              <a:t>Volumétrie :  8723 clients</a:t>
            </a:r>
          </a:p>
        </p:txBody>
      </p:sp>
      <p:sp>
        <p:nvSpPr>
          <p:cNvPr id="41" name="Rectangle 40"/>
          <p:cNvSpPr/>
          <p:nvPr/>
        </p:nvSpPr>
        <p:spPr>
          <a:xfrm>
            <a:off x="1548340" y="1669466"/>
            <a:ext cx="2608406" cy="369332"/>
          </a:xfrm>
          <a:prstGeom prst="rect">
            <a:avLst/>
          </a:prstGeom>
        </p:spPr>
        <p:txBody>
          <a:bodyPr wrap="none">
            <a:spAutoFit/>
          </a:bodyPr>
          <a:lstStyle/>
          <a:p>
            <a:pPr algn="ctr"/>
            <a:r>
              <a:rPr lang="fr-FR" b="1" dirty="0"/>
              <a:t>OBJECTIFS / OFFRES</a:t>
            </a:r>
          </a:p>
        </p:txBody>
      </p:sp>
      <p:sp>
        <p:nvSpPr>
          <p:cNvPr id="34" name="Rectangle 33">
            <a:extLst>
              <a:ext uri="{FF2B5EF4-FFF2-40B4-BE49-F238E27FC236}">
                <a16:creationId xmlns:a16="http://schemas.microsoft.com/office/drawing/2014/main" id="{4EF64DBD-B470-45AC-9EF9-CA41D93C0414}"/>
              </a:ext>
            </a:extLst>
          </p:cNvPr>
          <p:cNvSpPr/>
          <p:nvPr/>
        </p:nvSpPr>
        <p:spPr>
          <a:xfrm>
            <a:off x="6202107" y="3995259"/>
            <a:ext cx="4758114" cy="1338828"/>
          </a:xfrm>
          <a:prstGeom prst="rect">
            <a:avLst/>
          </a:prstGeom>
          <a:noFill/>
        </p:spPr>
        <p:txBody>
          <a:bodyPr wrap="square">
            <a:spAutoFit/>
          </a:bodyPr>
          <a:lstStyle/>
          <a:p>
            <a:pPr marL="171450" indent="-171450">
              <a:buFontTx/>
              <a:buChar char="-"/>
            </a:pPr>
            <a:r>
              <a:rPr lang="fr-FR" sz="900" dirty="0"/>
              <a:t>Vous possédez actuellement un Livret Jeune et, comme la réglementation le prévoit, il va se clôturer fin de l’année. Je souhaite voir avec vous la solution de remplacement de ce livret en fonction de vos besoins et de votre situation. </a:t>
            </a:r>
          </a:p>
          <a:p>
            <a:pPr marL="171450" indent="-171450">
              <a:buFontTx/>
              <a:buChar char="-"/>
            </a:pPr>
            <a:r>
              <a:rPr lang="fr-FR" sz="900" dirty="0"/>
              <a:t>Etes-vous toujours étudiants ? (en fonction de l’équipement du client et de sa réponse, embrayer sur nos offres </a:t>
            </a:r>
            <a:r>
              <a:rPr lang="fr-FR" sz="900" dirty="0" err="1"/>
              <a:t>Banca</a:t>
            </a:r>
            <a:r>
              <a:rPr lang="fr-FR" sz="900" dirty="0"/>
              <a:t> jeunes).</a:t>
            </a:r>
          </a:p>
          <a:p>
            <a:pPr marL="171450" indent="-171450">
              <a:buFontTx/>
              <a:buChar char="-"/>
            </a:pPr>
            <a:r>
              <a:rPr lang="fr-FR" sz="900" dirty="0"/>
              <a:t>Avez-vous le projet, d’ici quelques années d’être propriétaire ? (embrayer vers le PEL ou Epargne contractuelle en fonction du projet du client.</a:t>
            </a:r>
          </a:p>
          <a:p>
            <a:pPr marL="171450" indent="-171450">
              <a:buFontTx/>
              <a:buChar char="-"/>
            </a:pPr>
            <a:r>
              <a:rPr lang="fr-FR" sz="900" dirty="0"/>
              <a:t>Adaptez votre épargne en fonction de vos projets. </a:t>
            </a:r>
          </a:p>
          <a:p>
            <a:pPr marL="171450" indent="-171450">
              <a:buFontTx/>
              <a:buChar char="-"/>
            </a:pPr>
            <a:r>
              <a:rPr lang="fr-FR" sz="900" dirty="0"/>
              <a:t>Préparez au mieux votre avenir en fonction de vos projets. </a:t>
            </a:r>
          </a:p>
        </p:txBody>
      </p:sp>
      <p:sp>
        <p:nvSpPr>
          <p:cNvPr id="44" name="Rectangle 43">
            <a:extLst>
              <a:ext uri="{FF2B5EF4-FFF2-40B4-BE49-F238E27FC236}">
                <a16:creationId xmlns:a16="http://schemas.microsoft.com/office/drawing/2014/main" id="{21FA8DD4-5148-4B8D-8E8B-5EF03E28E476}"/>
              </a:ext>
            </a:extLst>
          </p:cNvPr>
          <p:cNvSpPr/>
          <p:nvPr/>
        </p:nvSpPr>
        <p:spPr>
          <a:xfrm>
            <a:off x="6143178" y="5948975"/>
            <a:ext cx="4833440" cy="230832"/>
          </a:xfrm>
          <a:prstGeom prst="rect">
            <a:avLst/>
          </a:prstGeom>
          <a:solidFill>
            <a:srgbClr val="D11921"/>
          </a:solidFill>
        </p:spPr>
        <p:txBody>
          <a:bodyPr wrap="square">
            <a:spAutoFit/>
          </a:bodyPr>
          <a:lstStyle/>
          <a:p>
            <a:pPr algn="ctr"/>
            <a:r>
              <a:rPr lang="fr-FR" sz="900" b="1" dirty="0">
                <a:solidFill>
                  <a:prstClr val="white"/>
                </a:solidFill>
              </a:rPr>
              <a:t>Clients ciblés par le Courrier « Échéance Livret Jeune »</a:t>
            </a:r>
          </a:p>
        </p:txBody>
      </p:sp>
      <p:pic>
        <p:nvPicPr>
          <p:cNvPr id="46" name="Picture 2" descr="Emailing marketing - Assurez facilement la promotion d&amp;#39;un produit ou service">
            <a:extLst>
              <a:ext uri="{FF2B5EF4-FFF2-40B4-BE49-F238E27FC236}">
                <a16:creationId xmlns:a16="http://schemas.microsoft.com/office/drawing/2014/main" id="{4D74FCBF-3DC8-4334-9581-125A914C4656}"/>
              </a:ext>
            </a:extLst>
          </p:cNvPr>
          <p:cNvPicPr>
            <a:picLocks noChangeAspect="1" noChangeArrowheads="1"/>
          </p:cNvPicPr>
          <p:nvPr/>
        </p:nvPicPr>
        <p:blipFill>
          <a:blip r:embed="rId11" cstate="print">
            <a:lum bright="70000" contrast="-70000"/>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255482" y="5940076"/>
            <a:ext cx="244456" cy="24445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636C41CC-EEBE-4D9F-8C44-66A56A148201}"/>
              </a:ext>
            </a:extLst>
          </p:cNvPr>
          <p:cNvSpPr/>
          <p:nvPr/>
        </p:nvSpPr>
        <p:spPr>
          <a:xfrm>
            <a:off x="6164794" y="5509199"/>
            <a:ext cx="4833440" cy="369332"/>
          </a:xfrm>
          <a:prstGeom prst="rect">
            <a:avLst/>
          </a:prstGeom>
          <a:solidFill>
            <a:srgbClr val="D11921"/>
          </a:solidFill>
        </p:spPr>
        <p:txBody>
          <a:bodyPr wrap="square">
            <a:spAutoFit/>
          </a:bodyPr>
          <a:lstStyle/>
          <a:p>
            <a:pPr algn="ctr"/>
            <a:r>
              <a:rPr lang="fr-FR" sz="900" b="1" dirty="0">
                <a:solidFill>
                  <a:prstClr val="white"/>
                </a:solidFill>
              </a:rPr>
              <a:t>Organiser des </a:t>
            </a:r>
            <a:r>
              <a:rPr lang="fr-FR" sz="900" b="1" dirty="0">
                <a:solidFill>
                  <a:prstClr val="white"/>
                </a:solidFill>
                <a:hlinkClick r:id="rId13"/>
              </a:rPr>
              <a:t>Ateliers des décodeurs Jeunes « Et si c’était simple de gérer mon budget et de réaliser mes projets » </a:t>
            </a:r>
            <a:endParaRPr lang="fr-FR" sz="900" b="1" dirty="0">
              <a:solidFill>
                <a:prstClr val="white"/>
              </a:solidFill>
            </a:endParaRPr>
          </a:p>
        </p:txBody>
      </p:sp>
      <p:sp>
        <p:nvSpPr>
          <p:cNvPr id="42" name="Rectangle 41">
            <a:hlinkClick r:id="rId14"/>
            <a:extLst>
              <a:ext uri="{FF2B5EF4-FFF2-40B4-BE49-F238E27FC236}">
                <a16:creationId xmlns:a16="http://schemas.microsoft.com/office/drawing/2014/main" id="{7ACBB096-95EE-4B04-9BCF-06D4DB6E53C6}"/>
              </a:ext>
            </a:extLst>
          </p:cNvPr>
          <p:cNvSpPr/>
          <p:nvPr/>
        </p:nvSpPr>
        <p:spPr>
          <a:xfrm>
            <a:off x="11384985" y="3041531"/>
            <a:ext cx="720000" cy="612000"/>
          </a:xfrm>
          <a:prstGeom prst="rect">
            <a:avLst/>
          </a:prstGeom>
          <a:solidFill>
            <a:schemeClr val="accent5">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fr-FR" sz="900" dirty="0">
                <a:solidFill>
                  <a:prstClr val="black">
                    <a:lumMod val="65000"/>
                    <a:lumOff val="35000"/>
                  </a:prstClr>
                </a:solidFill>
                <a:sym typeface="Wingdings" panose="05000000000000000000" pitchFamily="2" charset="2"/>
                <a:hlinkClick r:id="rId14"/>
              </a:rPr>
              <a:t>Atelier des décodeurs Jeunes</a:t>
            </a:r>
            <a:endParaRPr lang="fr-FR" sz="800" dirty="0">
              <a:solidFill>
                <a:prstClr val="black">
                  <a:lumMod val="65000"/>
                  <a:lumOff val="35000"/>
                </a:prstClr>
              </a:solidFill>
            </a:endParaRPr>
          </a:p>
        </p:txBody>
      </p:sp>
      <p:pic>
        <p:nvPicPr>
          <p:cNvPr id="47" name="Image 46">
            <a:extLst>
              <a:ext uri="{FF2B5EF4-FFF2-40B4-BE49-F238E27FC236}">
                <a16:creationId xmlns:a16="http://schemas.microsoft.com/office/drawing/2014/main" id="{B5D5800F-417B-4373-B4FD-E8C39DD6F006}"/>
              </a:ext>
            </a:extLst>
          </p:cNvPr>
          <p:cNvPicPr>
            <a:picLocks noChangeAspect="1"/>
          </p:cNvPicPr>
          <p:nvPr/>
        </p:nvPicPr>
        <p:blipFill>
          <a:blip r:embed="rId15"/>
          <a:stretch>
            <a:fillRect/>
          </a:stretch>
        </p:blipFill>
        <p:spPr>
          <a:xfrm>
            <a:off x="9544447" y="1638679"/>
            <a:ext cx="1446741" cy="908232"/>
          </a:xfrm>
          <a:prstGeom prst="rect">
            <a:avLst/>
          </a:prstGeom>
        </p:spPr>
      </p:pic>
    </p:spTree>
    <p:extLst>
      <p:ext uri="{BB962C8B-B14F-4D97-AF65-F5344CB8AC3E}">
        <p14:creationId xmlns:p14="http://schemas.microsoft.com/office/powerpoint/2010/main" val="2174937372"/>
      </p:ext>
    </p:extLst>
  </p:cSld>
  <p:clrMapOvr>
    <a:masterClrMapping/>
  </p:clrMapOvr>
</p:sld>
</file>

<file path=ppt/theme/theme1.xml><?xml version="1.0" encoding="utf-8"?>
<a:theme xmlns:a="http://schemas.openxmlformats.org/drawingml/2006/main" name="Thème Office">
  <a:themeElements>
    <a:clrScheme name="_CEGEE">
      <a:dk1>
        <a:sysClr val="windowText" lastClr="000000"/>
      </a:dk1>
      <a:lt1>
        <a:sysClr val="window" lastClr="FFFFFF"/>
      </a:lt1>
      <a:dk2>
        <a:srgbClr val="FCBE04"/>
      </a:dk2>
      <a:lt2>
        <a:srgbClr val="722E53"/>
      </a:lt2>
      <a:accent1>
        <a:srgbClr val="C31632"/>
      </a:accent1>
      <a:accent2>
        <a:srgbClr val="F49D63"/>
      </a:accent2>
      <a:accent3>
        <a:srgbClr val="09B2AF"/>
      </a:accent3>
      <a:accent4>
        <a:srgbClr val="EA4E55"/>
      </a:accent4>
      <a:accent5>
        <a:srgbClr val="A89C86"/>
      </a:accent5>
      <a:accent6>
        <a:srgbClr val="A5CC74"/>
      </a:accent6>
      <a:hlink>
        <a:srgbClr val="0000FF"/>
      </a:hlink>
      <a:folHlink>
        <a:srgbClr val="800080"/>
      </a:folHlink>
    </a:clrScheme>
    <a:fontScheme name="Template BD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E9E3EEC639499EC5C362D51B0CB3" ma:contentTypeVersion="6" ma:contentTypeDescription="Crée un document." ma:contentTypeScope="" ma:versionID="a98e7cd8e6af16404adbbd2dbf36fd73">
  <xsd:schema xmlns:xsd="http://www.w3.org/2001/XMLSchema" xmlns:xs="http://www.w3.org/2001/XMLSchema" xmlns:p="http://schemas.microsoft.com/office/2006/metadata/properties" xmlns:ns2="402bd0e2-1d78-4f7d-9dde-91cd55d66e87" targetNamespace="http://schemas.microsoft.com/office/2006/metadata/properties" ma:root="true" ma:fieldsID="d045a51b23aae36d8e12e43b51c5a24b" ns2:_="">
    <xsd:import namespace="402bd0e2-1d78-4f7d-9dde-91cd55d66e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bd0e2-1d78-4f7d-9dde-91cd55d66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52eb4dc-0ef3-4aa8-8e03-025dbf6c8637" ContentTypeId="0x0101" PreviousValue="false"/>
</file>

<file path=customXml/itemProps1.xml><?xml version="1.0" encoding="utf-8"?>
<ds:datastoreItem xmlns:ds="http://schemas.openxmlformats.org/officeDocument/2006/customXml" ds:itemID="{1DCCBB72-847F-4065-875A-670B9A5E6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bd0e2-1d78-4f7d-9dde-91cd55d66e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515AA-57AE-4459-BE05-37022DA03708}">
  <ds:schemaRefs>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schemas.microsoft.com/office/2006/metadata/properties"/>
    <ds:schemaRef ds:uri="http://purl.org/dc/elements/1.1/"/>
    <ds:schemaRef ds:uri="402bd0e2-1d78-4f7d-9dde-91cd55d66e87"/>
    <ds:schemaRef ds:uri="http://www.w3.org/XML/1998/namespace"/>
    <ds:schemaRef ds:uri="http://purl.org/dc/dcmitype/"/>
  </ds:schemaRefs>
</ds:datastoreItem>
</file>

<file path=customXml/itemProps3.xml><?xml version="1.0" encoding="utf-8"?>
<ds:datastoreItem xmlns:ds="http://schemas.openxmlformats.org/officeDocument/2006/customXml" ds:itemID="{6DCBF3AC-1CE8-4CBE-A8E8-6C05D0153D3A}">
  <ds:schemaRefs>
    <ds:schemaRef ds:uri="http://schemas.microsoft.com/sharepoint/v3/contenttype/forms"/>
  </ds:schemaRefs>
</ds:datastoreItem>
</file>

<file path=customXml/itemProps4.xml><?xml version="1.0" encoding="utf-8"?>
<ds:datastoreItem xmlns:ds="http://schemas.openxmlformats.org/officeDocument/2006/customXml" ds:itemID="{E06315C2-90E4-4EB1-BDE2-0DFEE55D7B9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11453</TotalTime>
  <Words>356</Words>
  <Application>Microsoft Office PowerPoint</Application>
  <PresentationFormat>Grand écran</PresentationFormat>
  <Paragraphs>40</Paragraphs>
  <Slides>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Arial</vt:lpstr>
      <vt:lpstr>Arial Black</vt:lpstr>
      <vt:lpstr>Calibri</vt:lpstr>
      <vt:lpstr>Montserrat Black</vt:lpstr>
      <vt:lpstr>Wingdings</vt:lpstr>
      <vt:lpstr>Thème Office</vt:lpstr>
      <vt:lpstr>Présentation PowerPoint</vt:lpstr>
    </vt:vector>
  </TitlesOfParts>
  <Company>BPCEIT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JUNG Lucie [CEGEE]</dc:creator>
  <cp:lastModifiedBy>VALENTIN Valerie [CEGEE]</cp:lastModifiedBy>
  <cp:revision>520</cp:revision>
  <cp:lastPrinted>2021-09-15T14:55:50Z</cp:lastPrinted>
  <dcterms:created xsi:type="dcterms:W3CDTF">2020-06-24T09:20:11Z</dcterms:created>
  <dcterms:modified xsi:type="dcterms:W3CDTF">2022-10-07T09:50:52Z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a19f0c-bea1-442e-a475-ed109d9ec508_Enabled">
    <vt:lpwstr>True</vt:lpwstr>
  </property>
  <property fmtid="{D5CDD505-2E9C-101B-9397-08002B2CF9AE}" pid="3" name="MSIP_Label_48a19f0c-bea1-442e-a475-ed109d9ec508_SiteId">
    <vt:lpwstr>d5bb6d35-8a82-4329-b49a-5030bd6497ab</vt:lpwstr>
  </property>
  <property fmtid="{D5CDD505-2E9C-101B-9397-08002B2CF9AE}" pid="4" name="MSIP_Label_48a19f0c-bea1-442e-a475-ed109d9ec508_Owner">
    <vt:lpwstr>lucie.jung@cegee.caisse-epargne.fr</vt:lpwstr>
  </property>
  <property fmtid="{D5CDD505-2E9C-101B-9397-08002B2CF9AE}" pid="5" name="MSIP_Label_48a19f0c-bea1-442e-a475-ed109d9ec508_SetDate">
    <vt:lpwstr>2020-06-24T09:46:25.2776735Z</vt:lpwstr>
  </property>
  <property fmtid="{D5CDD505-2E9C-101B-9397-08002B2CF9AE}" pid="6" name="MSIP_Label_48a19f0c-bea1-442e-a475-ed109d9ec508_Name">
    <vt:lpwstr>C2 - Interne BPCE</vt:lpwstr>
  </property>
  <property fmtid="{D5CDD505-2E9C-101B-9397-08002B2CF9AE}" pid="7" name="MSIP_Label_48a19f0c-bea1-442e-a475-ed109d9ec508_Application">
    <vt:lpwstr>Microsoft Azure Information Protection</vt:lpwstr>
  </property>
  <property fmtid="{D5CDD505-2E9C-101B-9397-08002B2CF9AE}" pid="8" name="MSIP_Label_48a19f0c-bea1-442e-a475-ed109d9ec508_Extended_MSFT_Method">
    <vt:lpwstr>Automatic</vt:lpwstr>
  </property>
  <property fmtid="{D5CDD505-2E9C-101B-9397-08002B2CF9AE}" pid="9" name="Sensitivity">
    <vt:lpwstr>C2 - Interne BPCE</vt:lpwstr>
  </property>
  <property fmtid="{D5CDD505-2E9C-101B-9397-08002B2CF9AE}" pid="10" name="ContentTypeId">
    <vt:lpwstr>0x0101008B0DE9E3EEC639499EC5C362D51B0CB3</vt:lpwstr>
  </property>
</Properties>
</file>