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56" r:id="rId6"/>
    <p:sldMasterId id="2147483664" r:id="rId7"/>
  </p:sldMasterIdLst>
  <p:notesMasterIdLst>
    <p:notesMasterId r:id="rId19"/>
  </p:notesMasterIdLst>
  <p:handoutMasterIdLst>
    <p:handoutMasterId r:id="rId20"/>
  </p:handoutMasterIdLst>
  <p:sldIdLst>
    <p:sldId id="257" r:id="rId8"/>
    <p:sldId id="526" r:id="rId9"/>
    <p:sldId id="504" r:id="rId10"/>
    <p:sldId id="530" r:id="rId11"/>
    <p:sldId id="531" r:id="rId12"/>
    <p:sldId id="532" r:id="rId13"/>
    <p:sldId id="534" r:id="rId14"/>
    <p:sldId id="535" r:id="rId15"/>
    <p:sldId id="536" r:id="rId16"/>
    <p:sldId id="538" r:id="rId17"/>
    <p:sldId id="537" r:id="rId18"/>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72" userDrawn="1">
          <p15:clr>
            <a:srgbClr val="A4A3A4"/>
          </p15:clr>
        </p15:guide>
        <p15:guide id="6" pos="18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ade De Pinho Jessy" initials="ADPJ" lastIdx="6" clrIdx="0">
    <p:extLst>
      <p:ext uri="{19B8F6BF-5375-455C-9EA6-DF929625EA0E}">
        <p15:presenceInfo xmlns:p15="http://schemas.microsoft.com/office/powerpoint/2012/main" userId="Andrade De Pinho Jessy" providerId="None"/>
      </p:ext>
    </p:extLst>
  </p:cmAuthor>
  <p:cmAuthor id="2" name="Lesage Melodie" initials="LM" lastIdx="6" clrIdx="1">
    <p:extLst>
      <p:ext uri="{19B8F6BF-5375-455C-9EA6-DF929625EA0E}">
        <p15:presenceInfo xmlns:p15="http://schemas.microsoft.com/office/powerpoint/2012/main" userId="Lesage Melodi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EC001C"/>
    <a:srgbClr val="FFABAB"/>
    <a:srgbClr val="E3001B"/>
    <a:srgbClr val="FFC5C5"/>
    <a:srgbClr val="FFE5E5"/>
    <a:srgbClr val="F4B183"/>
    <a:srgbClr val="1B518E"/>
    <a:srgbClr val="1B318D"/>
    <a:srgbClr val="3EB6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55" autoAdjust="0"/>
    <p:restoredTop sz="94383" autoAdjust="0"/>
  </p:normalViewPr>
  <p:slideViewPr>
    <p:cSldViewPr>
      <p:cViewPr varScale="1">
        <p:scale>
          <a:sx n="63" d="100"/>
          <a:sy n="63" d="100"/>
        </p:scale>
        <p:origin x="928" y="52"/>
      </p:cViewPr>
      <p:guideLst>
        <p:guide orient="horz" pos="572"/>
        <p:guide pos="189"/>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75" d="100"/>
        <a:sy n="75" d="100"/>
      </p:scale>
      <p:origin x="0" y="-11448"/>
    </p:cViewPr>
  </p:sorterViewPr>
  <p:notesViewPr>
    <p:cSldViewPr>
      <p:cViewPr varScale="1">
        <p:scale>
          <a:sx n="90" d="100"/>
          <a:sy n="90" d="100"/>
        </p:scale>
        <p:origin x="3696" y="72"/>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47833E6-6965-4ED1-BADD-7C4EF1E214C7}" type="datetimeFigureOut">
              <a:rPr lang="fr-FR" smtClean="0"/>
              <a:t>23/04/2020</a:t>
            </a:fld>
            <a:endParaRPr lang="fr-FR"/>
          </a:p>
        </p:txBody>
      </p:sp>
      <p:sp>
        <p:nvSpPr>
          <p:cNvPr id="4" name="Espace réservé du pied de pag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83827F7-2F66-458F-85F0-8C98AD760B76}" type="slidenum">
              <a:rPr lang="fr-FR" smtClean="0"/>
              <a:t>‹N°›</a:t>
            </a:fld>
            <a:endParaRPr lang="fr-FR"/>
          </a:p>
        </p:txBody>
      </p:sp>
    </p:spTree>
    <p:extLst>
      <p:ext uri="{BB962C8B-B14F-4D97-AF65-F5344CB8AC3E}">
        <p14:creationId xmlns:p14="http://schemas.microsoft.com/office/powerpoint/2010/main" val="28834756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8A94853-A466-402C-8E76-3973AA207FF6}" type="datetimeFigureOut">
              <a:rPr lang="fr-FR" smtClean="0"/>
              <a:t>23/04/2020</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DBA88BF-2DC7-4E69-BF4B-413974C25743}" type="slidenum">
              <a:rPr lang="fr-FR" smtClean="0"/>
              <a:t>‹N°›</a:t>
            </a:fld>
            <a:endParaRPr lang="fr-FR"/>
          </a:p>
        </p:txBody>
      </p:sp>
    </p:spTree>
    <p:extLst>
      <p:ext uri="{BB962C8B-B14F-4D97-AF65-F5344CB8AC3E}">
        <p14:creationId xmlns:p14="http://schemas.microsoft.com/office/powerpoint/2010/main" val="3549209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7DBA88BF-2DC7-4E69-BF4B-413974C25743}" type="slidenum">
              <a:rPr lang="fr-FR" smtClean="0"/>
              <a:t>2</a:t>
            </a:fld>
            <a:endParaRPr lang="fr-FR"/>
          </a:p>
        </p:txBody>
      </p:sp>
    </p:spTree>
    <p:extLst>
      <p:ext uri="{BB962C8B-B14F-4D97-AF65-F5344CB8AC3E}">
        <p14:creationId xmlns:p14="http://schemas.microsoft.com/office/powerpoint/2010/main" val="1674550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sque BP">
    <p:spTree>
      <p:nvGrpSpPr>
        <p:cNvPr id="1" name=""/>
        <p:cNvGrpSpPr/>
        <p:nvPr/>
      </p:nvGrpSpPr>
      <p:grpSpPr>
        <a:xfrm>
          <a:off x="0" y="0"/>
          <a:ext cx="0" cy="0"/>
          <a:chOff x="0" y="0"/>
          <a:chExt cx="0" cy="0"/>
        </a:xfrm>
      </p:grpSpPr>
      <p:cxnSp>
        <p:nvCxnSpPr>
          <p:cNvPr id="7" name="Connecteur droit 6"/>
          <p:cNvCxnSpPr/>
          <p:nvPr userDrawn="1"/>
        </p:nvCxnSpPr>
        <p:spPr>
          <a:xfrm>
            <a:off x="982368" y="6345324"/>
            <a:ext cx="1058814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Espace réservé du pied de page 7"/>
          <p:cNvSpPr>
            <a:spLocks noGrp="1"/>
          </p:cNvSpPr>
          <p:nvPr>
            <p:ph type="ftr" sz="quarter" idx="11"/>
          </p:nvPr>
        </p:nvSpPr>
        <p:spPr>
          <a:xfrm>
            <a:off x="4079150" y="6502205"/>
            <a:ext cx="7021406" cy="185209"/>
          </a:xfrm>
        </p:spPr>
        <p:txBody>
          <a:bodyPr/>
          <a:lstStyle>
            <a:lvl1pPr algn="l">
              <a:defRPr sz="1100">
                <a:solidFill>
                  <a:schemeClr val="bg1">
                    <a:lumMod val="65000"/>
                  </a:schemeClr>
                </a:solidFill>
              </a:defRPr>
            </a:lvl1pPr>
          </a:lstStyle>
          <a:p>
            <a:r>
              <a:rPr lang="fr-FR" dirty="0"/>
              <a:t>&lt; Descriptif des options à haut valeur client de la nouvelle assurance habitation &gt;</a:t>
            </a:r>
          </a:p>
        </p:txBody>
      </p:sp>
      <p:sp>
        <p:nvSpPr>
          <p:cNvPr id="13" name="Espace réservé du contenu 12"/>
          <p:cNvSpPr>
            <a:spLocks noGrp="1"/>
          </p:cNvSpPr>
          <p:nvPr>
            <p:ph sz="quarter" idx="13"/>
          </p:nvPr>
        </p:nvSpPr>
        <p:spPr>
          <a:xfrm>
            <a:off x="4115780" y="157502"/>
            <a:ext cx="10837862" cy="450850"/>
          </a:xfrm>
        </p:spPr>
        <p:txBody>
          <a:bodyPr anchor="ctr">
            <a:normAutofit/>
          </a:bodyPr>
          <a:lstStyle>
            <a:lvl1pPr marL="0" indent="0">
              <a:buNone/>
              <a:defRPr lang="fr-FR" sz="1800" b="1" kern="1200" cap="all" baseline="0" dirty="0" smtClean="0">
                <a:solidFill>
                  <a:srgbClr val="F4B183"/>
                </a:solidFill>
                <a:latin typeface="Gill Sans MT" panose="020B0502020104020203" pitchFamily="34" charset="0"/>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dirty="0"/>
              <a:t>Modifiez les styles du texte du masque</a:t>
            </a:r>
          </a:p>
        </p:txBody>
      </p:sp>
      <p:sp>
        <p:nvSpPr>
          <p:cNvPr id="14" name="Espace réservé du contenu 12"/>
          <p:cNvSpPr>
            <a:spLocks noGrp="1"/>
          </p:cNvSpPr>
          <p:nvPr>
            <p:ph sz="quarter" idx="14"/>
          </p:nvPr>
        </p:nvSpPr>
        <p:spPr>
          <a:xfrm>
            <a:off x="479376" y="148927"/>
            <a:ext cx="3437086" cy="468000"/>
          </a:xfrm>
        </p:spPr>
        <p:txBody>
          <a:bodyPr anchor="ctr">
            <a:normAutofit/>
          </a:bodyPr>
          <a:lstStyle>
            <a:lvl1pPr marL="0" indent="0">
              <a:buNone/>
              <a:defRPr sz="1400" b="1" cap="all" baseline="0">
                <a:solidFill>
                  <a:srgbClr val="C00000"/>
                </a:solidFill>
                <a:latin typeface="Gill Sans MT" panose="020B0502020104020203" pitchFamily="34" charset="0"/>
              </a:defRPr>
            </a:lvl1pPr>
          </a:lstStyle>
          <a:p>
            <a:pPr lvl="0"/>
            <a:r>
              <a:rPr lang="fr-FR" dirty="0"/>
              <a:t>Modifiez les styles du texte du masque</a:t>
            </a:r>
          </a:p>
        </p:txBody>
      </p:sp>
      <p:sp>
        <p:nvSpPr>
          <p:cNvPr id="2" name="Rectangle 1"/>
          <p:cNvSpPr/>
          <p:nvPr userDrawn="1"/>
        </p:nvSpPr>
        <p:spPr>
          <a:xfrm>
            <a:off x="496082" y="584684"/>
            <a:ext cx="3312000" cy="360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Espace réservé de la date 3"/>
          <p:cNvSpPr>
            <a:spLocks noGrp="1"/>
          </p:cNvSpPr>
          <p:nvPr>
            <p:ph type="dt" sz="half" idx="2"/>
          </p:nvPr>
        </p:nvSpPr>
        <p:spPr>
          <a:xfrm>
            <a:off x="1199456" y="6412247"/>
            <a:ext cx="2743200" cy="365125"/>
          </a:xfrm>
          <a:prstGeom prst="rect">
            <a:avLst/>
          </a:prstGeom>
        </p:spPr>
        <p:txBody>
          <a:bodyPr vert="horz" lIns="91440" tIns="45720" rIns="91440" bIns="45720" rtlCol="0" anchor="ctr"/>
          <a:lstStyle>
            <a:lvl1pPr algn="l">
              <a:spcAft>
                <a:spcPts val="300"/>
              </a:spcAft>
              <a:defRPr sz="900" cap="small" baseline="0">
                <a:solidFill>
                  <a:schemeClr val="tx1">
                    <a:tint val="75000"/>
                  </a:schemeClr>
                </a:solidFill>
                <a:latin typeface="Gill Sans MT" panose="020B0502020104020203" pitchFamily="34" charset="0"/>
              </a:defRPr>
            </a:lvl1pPr>
          </a:lstStyle>
          <a:p>
            <a:r>
              <a:rPr lang="fr-FR" dirty="0"/>
              <a:t>Sommaire global</a:t>
            </a:r>
          </a:p>
          <a:p>
            <a:r>
              <a:rPr lang="fr-FR" dirty="0"/>
              <a:t>Sommaire de l’option</a:t>
            </a:r>
          </a:p>
        </p:txBody>
      </p:sp>
      <p:sp>
        <p:nvSpPr>
          <p:cNvPr id="20" name="Rectangle 19"/>
          <p:cNvSpPr/>
          <p:nvPr userDrawn="1"/>
        </p:nvSpPr>
        <p:spPr>
          <a:xfrm>
            <a:off x="4153026" y="584684"/>
            <a:ext cx="6840000" cy="36000"/>
          </a:xfrm>
          <a:prstGeom prst="rect">
            <a:avLst/>
          </a:prstGeom>
          <a:solidFill>
            <a:schemeClr val="accent2">
              <a:lumMod val="60000"/>
              <a:lumOff val="40000"/>
            </a:schemeClr>
          </a:solidFill>
          <a:ln>
            <a:solidFill>
              <a:srgbClr val="F4B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7276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5" name="Espace réservé du pied de page 4"/>
          <p:cNvSpPr>
            <a:spLocks noGrp="1"/>
          </p:cNvSpPr>
          <p:nvPr>
            <p:ph type="ftr" sz="quarter" idx="11"/>
          </p:nvPr>
        </p:nvSpPr>
        <p:spPr/>
        <p:txBody>
          <a:bodyPr/>
          <a:lstStyle/>
          <a:p>
            <a:r>
              <a:rPr lang="fr-FR" dirty="0"/>
              <a:t>&lt; Descriptif des options à haute valeur ajoutée de la nouvelle assurance habitation &gt;</a:t>
            </a:r>
          </a:p>
        </p:txBody>
      </p:sp>
      <p:sp>
        <p:nvSpPr>
          <p:cNvPr id="7" name="Rectangle 6"/>
          <p:cNvSpPr/>
          <p:nvPr userDrawn="1"/>
        </p:nvSpPr>
        <p:spPr>
          <a:xfrm>
            <a:off x="10795000" y="6356350"/>
            <a:ext cx="626533"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8" name="Espace réservé de la date 3"/>
          <p:cNvSpPr>
            <a:spLocks noGrp="1"/>
          </p:cNvSpPr>
          <p:nvPr>
            <p:ph type="dt" sz="half" idx="2"/>
          </p:nvPr>
        </p:nvSpPr>
        <p:spPr>
          <a:xfrm>
            <a:off x="1199456" y="641224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dirty="0"/>
              <a:t>Sommaire global</a:t>
            </a:r>
          </a:p>
          <a:p>
            <a:r>
              <a:rPr lang="fr-FR" dirty="0"/>
              <a:t>Sommaire de l’option</a:t>
            </a:r>
          </a:p>
        </p:txBody>
      </p:sp>
    </p:spTree>
    <p:extLst>
      <p:ext uri="{BB962C8B-B14F-4D97-AF65-F5344CB8AC3E}">
        <p14:creationId xmlns:p14="http://schemas.microsoft.com/office/powerpoint/2010/main" val="2780239866"/>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p:cNvSpPr>
            <a:spLocks noGrp="1"/>
          </p:cNvSpPr>
          <p:nvPr>
            <p:ph type="ftr" sz="quarter" idx="11"/>
          </p:nvPr>
        </p:nvSpPr>
        <p:spPr/>
        <p:txBody>
          <a:bodyPr/>
          <a:lstStyle/>
          <a:p>
            <a:r>
              <a:rPr lang="fr-FR" dirty="0"/>
              <a:t>&lt; Descriptif des options à haut valeur ajoutée de la nouvelle assurance habitation &gt;</a:t>
            </a:r>
          </a:p>
        </p:txBody>
      </p:sp>
      <p:sp>
        <p:nvSpPr>
          <p:cNvPr id="6" name="Espace réservé du numéro de diapositive 5"/>
          <p:cNvSpPr>
            <a:spLocks noGrp="1"/>
          </p:cNvSpPr>
          <p:nvPr>
            <p:ph type="sldNum" sz="quarter" idx="12"/>
          </p:nvPr>
        </p:nvSpPr>
        <p:spPr>
          <a:xfrm>
            <a:off x="8610600" y="6356350"/>
            <a:ext cx="2743200" cy="365125"/>
          </a:xfrm>
          <a:prstGeom prst="rect">
            <a:avLst/>
          </a:prstGeom>
        </p:spPr>
        <p:txBody>
          <a:bodyPr/>
          <a:lstStyle/>
          <a:p>
            <a:fld id="{8549CE0C-DB6B-4D0C-9614-5A644F3CC548}" type="slidenum">
              <a:rPr lang="fr-FR" smtClean="0"/>
              <a:t>‹N°›</a:t>
            </a:fld>
            <a:endParaRPr lang="fr-FR" dirty="0"/>
          </a:p>
        </p:txBody>
      </p:sp>
      <p:sp>
        <p:nvSpPr>
          <p:cNvPr id="7" name="Rectangle 6"/>
          <p:cNvSpPr/>
          <p:nvPr userDrawn="1"/>
        </p:nvSpPr>
        <p:spPr>
          <a:xfrm>
            <a:off x="10795000" y="6356350"/>
            <a:ext cx="626533"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8" name="Espace réservé de la date 3"/>
          <p:cNvSpPr>
            <a:spLocks noGrp="1"/>
          </p:cNvSpPr>
          <p:nvPr>
            <p:ph type="dt" sz="half" idx="2"/>
          </p:nvPr>
        </p:nvSpPr>
        <p:spPr>
          <a:xfrm>
            <a:off x="1199456" y="641224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dirty="0"/>
              <a:t>Sommaire global</a:t>
            </a:r>
          </a:p>
          <a:p>
            <a:r>
              <a:rPr lang="fr-FR" dirty="0"/>
              <a:t>Sommaire de l’option</a:t>
            </a:r>
          </a:p>
        </p:txBody>
      </p:sp>
    </p:spTree>
    <p:extLst>
      <p:ext uri="{BB962C8B-B14F-4D97-AF65-F5344CB8AC3E}">
        <p14:creationId xmlns:p14="http://schemas.microsoft.com/office/powerpoint/2010/main" val="3307115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uvertu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3960013" y="2167202"/>
            <a:ext cx="5030060" cy="893470"/>
          </a:xfrm>
        </p:spPr>
        <p:txBody>
          <a:bodyPr anchor="t" anchorCtr="0">
            <a:spAutoFit/>
          </a:bodyPr>
          <a:lstStyle>
            <a:lvl1pPr algn="l">
              <a:lnSpc>
                <a:spcPct val="100000"/>
              </a:lnSpc>
              <a:defRPr sz="2800" b="0"/>
            </a:lvl1pPr>
          </a:lstStyle>
          <a:p>
            <a:r>
              <a:rPr lang="fr-FR"/>
              <a:t>MODIFIEZ LE STYLE DU TITRE</a:t>
            </a:r>
          </a:p>
        </p:txBody>
      </p:sp>
      <p:sp>
        <p:nvSpPr>
          <p:cNvPr id="3" name="Sous-titre 2"/>
          <p:cNvSpPr>
            <a:spLocks noGrp="1"/>
          </p:cNvSpPr>
          <p:nvPr>
            <p:ph type="subTitle" idx="1"/>
          </p:nvPr>
        </p:nvSpPr>
        <p:spPr>
          <a:xfrm>
            <a:off x="4040095" y="4302000"/>
            <a:ext cx="4111811" cy="200055"/>
          </a:xfrm>
        </p:spPr>
        <p:txBody>
          <a:bodyPr>
            <a:spAutoFit/>
          </a:bodyPr>
          <a:lstStyle>
            <a:lvl1pPr marL="0" indent="0" algn="l">
              <a:spcBef>
                <a:spcPts val="0"/>
              </a:spcBef>
              <a:buNone/>
              <a:defRPr sz="1300"/>
            </a:lvl1pPr>
            <a:lvl2pPr marL="342514" indent="0" algn="ctr">
              <a:buNone/>
              <a:defRPr sz="1500"/>
            </a:lvl2pPr>
            <a:lvl3pPr marL="685035" indent="0" algn="ctr">
              <a:buNone/>
              <a:defRPr sz="1300"/>
            </a:lvl3pPr>
            <a:lvl4pPr marL="1027553" indent="0" algn="ctr">
              <a:buNone/>
              <a:defRPr sz="1200"/>
            </a:lvl4pPr>
            <a:lvl5pPr marL="1370074" indent="0" algn="ctr">
              <a:buNone/>
              <a:defRPr sz="1200"/>
            </a:lvl5pPr>
            <a:lvl6pPr marL="1712593" indent="0" algn="ctr">
              <a:buNone/>
              <a:defRPr sz="1200"/>
            </a:lvl6pPr>
            <a:lvl7pPr marL="2055112" indent="0" algn="ctr">
              <a:buNone/>
              <a:defRPr sz="1200"/>
            </a:lvl7pPr>
            <a:lvl8pPr marL="2397630" indent="0" algn="ctr">
              <a:buNone/>
              <a:defRPr sz="1200"/>
            </a:lvl8pPr>
            <a:lvl9pPr marL="2740150" indent="0" algn="ctr">
              <a:buNone/>
              <a:defRPr sz="1200"/>
            </a:lvl9pPr>
          </a:lstStyle>
          <a:p>
            <a:r>
              <a:rPr lang="fr-FR"/>
              <a:t>Modifiez le style des sous-titres du masque</a:t>
            </a:r>
          </a:p>
        </p:txBody>
      </p:sp>
      <p:pic>
        <p:nvPicPr>
          <p:cNvPr id="10" name="Imag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60907" y="6302948"/>
            <a:ext cx="1610599" cy="173418"/>
          </a:xfrm>
          <a:prstGeom prst="rect">
            <a:avLst/>
          </a:prstGeom>
        </p:spPr>
      </p:pic>
      <p:pic>
        <p:nvPicPr>
          <p:cNvPr id="14" name="Imag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0294936">
            <a:off x="-604117" y="2112231"/>
            <a:ext cx="5113543" cy="2005922"/>
          </a:xfrm>
          <a:prstGeom prst="rect">
            <a:avLst/>
          </a:prstGeom>
        </p:spPr>
      </p:pic>
      <p:sp>
        <p:nvSpPr>
          <p:cNvPr id="13" name="Espace réservé du texte 4"/>
          <p:cNvSpPr>
            <a:spLocks noGrp="1"/>
          </p:cNvSpPr>
          <p:nvPr>
            <p:ph type="body" sz="quarter" idx="11" hasCustomPrompt="1"/>
          </p:nvPr>
        </p:nvSpPr>
        <p:spPr>
          <a:xfrm>
            <a:off x="9480556" y="6316763"/>
            <a:ext cx="2302433"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8"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561138" y="302906"/>
            <a:ext cx="3566601" cy="1024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3070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11" name="object 14"/>
          <p:cNvSpPr/>
          <p:nvPr userDrawn="1"/>
        </p:nvSpPr>
        <p:spPr>
          <a:xfrm>
            <a:off x="509511" y="717235"/>
            <a:ext cx="4069939" cy="2507843"/>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pPr defTabSz="913383"/>
            <a:endParaRPr sz="1800">
              <a:solidFill>
                <a:prstClr val="black"/>
              </a:solidFill>
            </a:endParaRPr>
          </a:p>
        </p:txBody>
      </p:sp>
      <p:sp>
        <p:nvSpPr>
          <p:cNvPr id="8" name="Espace réservé du texte 7"/>
          <p:cNvSpPr>
            <a:spLocks noGrp="1"/>
          </p:cNvSpPr>
          <p:nvPr>
            <p:ph type="body" sz="quarter" idx="13"/>
          </p:nvPr>
        </p:nvSpPr>
        <p:spPr>
          <a:xfrm>
            <a:off x="4924187" y="4273201"/>
            <a:ext cx="6455016" cy="281103"/>
          </a:xfrm>
        </p:spPr>
        <p:txBody>
          <a:bodyPr>
            <a:spAutoFit/>
          </a:bodyPr>
          <a:lstStyle>
            <a:lvl1pPr>
              <a:lnSpc>
                <a:spcPct val="110000"/>
              </a:lnSpc>
              <a:spcBef>
                <a:spcPts val="0"/>
              </a:spcBef>
              <a:defRPr sz="1800" b="0" cap="none" baseline="0">
                <a:solidFill>
                  <a:schemeClr val="accent1"/>
                </a:solidFill>
              </a:defRPr>
            </a:lvl1pPr>
            <a:lvl2pPr>
              <a:lnSpc>
                <a:spcPct val="120000"/>
              </a:lnSpc>
              <a:defRPr sz="1400" b="0"/>
            </a:lvl2pPr>
          </a:lstStyle>
          <a:p>
            <a:pPr lvl="0"/>
            <a:r>
              <a:rPr lang="fr-FR"/>
              <a:t>Modifiez les styles du texte du masque</a:t>
            </a:r>
          </a:p>
        </p:txBody>
      </p:sp>
      <p:sp>
        <p:nvSpPr>
          <p:cNvPr id="2" name="Rectangle 1"/>
          <p:cNvSpPr/>
          <p:nvPr userDrawn="1"/>
        </p:nvSpPr>
        <p:spPr>
          <a:xfrm>
            <a:off x="1135529" y="295838"/>
            <a:ext cx="2032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39" tIns="45668" rIns="91339" bIns="45668" rtlCol="0" anchor="ctr"/>
          <a:lstStyle/>
          <a:p>
            <a:pPr algn="ctr" defTabSz="913383"/>
            <a:endParaRPr lang="fr-FR" sz="1800">
              <a:solidFill>
                <a:prstClr val="white"/>
              </a:solidFill>
            </a:endParaRPr>
          </a:p>
        </p:txBody>
      </p:sp>
      <p:sp>
        <p:nvSpPr>
          <p:cNvPr id="4" name="Espace réservé du texte 3"/>
          <p:cNvSpPr>
            <a:spLocks noGrp="1"/>
          </p:cNvSpPr>
          <p:nvPr>
            <p:ph type="body" sz="quarter" idx="14" hasCustomPrompt="1"/>
          </p:nvPr>
        </p:nvSpPr>
        <p:spPr>
          <a:xfrm>
            <a:off x="2739708" y="1104977"/>
            <a:ext cx="1140152" cy="1675256"/>
          </a:xfrm>
        </p:spPr>
        <p:txBody>
          <a:bodyPr wrap="square">
            <a:spAutoFit/>
          </a:bodyPr>
          <a:lstStyle>
            <a:lvl1pPr algn="r">
              <a:defRPr sz="10500" b="1" cap="all" baseline="0">
                <a:solidFill>
                  <a:schemeClr val="bg1"/>
                </a:solidFill>
              </a:defRPr>
            </a:lvl1pPr>
            <a:lvl2pPr>
              <a:defRPr sz="2800"/>
            </a:lvl2pPr>
            <a:lvl3pPr>
              <a:defRPr sz="2800"/>
            </a:lvl3pPr>
            <a:lvl4pPr>
              <a:defRPr sz="2800"/>
            </a:lvl4pPr>
            <a:lvl5pPr>
              <a:defRPr sz="2800"/>
            </a:lvl5pPr>
          </a:lstStyle>
          <a:p>
            <a:pPr lvl="0"/>
            <a:r>
              <a:rPr lang="fr-FR"/>
              <a:t>#</a:t>
            </a:r>
          </a:p>
        </p:txBody>
      </p:sp>
      <p:sp>
        <p:nvSpPr>
          <p:cNvPr id="13" name="object 13"/>
          <p:cNvSpPr/>
          <p:nvPr userDrawn="1"/>
        </p:nvSpPr>
        <p:spPr>
          <a:xfrm>
            <a:off x="1440002" y="6326918"/>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pPr defTabSz="913383"/>
            <a:endParaRPr sz="1800">
              <a:solidFill>
                <a:prstClr val="black"/>
              </a:solidFill>
            </a:endParaRPr>
          </a:p>
        </p:txBody>
      </p:sp>
      <p:sp>
        <p:nvSpPr>
          <p:cNvPr id="3" name="Titre 2"/>
          <p:cNvSpPr>
            <a:spLocks noGrp="1"/>
          </p:cNvSpPr>
          <p:nvPr>
            <p:ph type="title"/>
          </p:nvPr>
        </p:nvSpPr>
        <p:spPr>
          <a:xfrm>
            <a:off x="4896013" y="1213205"/>
            <a:ext cx="5616591" cy="461665"/>
          </a:xfrm>
        </p:spPr>
        <p:txBody>
          <a:bodyPr>
            <a:spAutoFit/>
          </a:bodyPr>
          <a:lstStyle>
            <a:lvl1pPr>
              <a:lnSpc>
                <a:spcPct val="100000"/>
              </a:lnSpc>
              <a:defRPr sz="3000" b="0" cap="all" baseline="0"/>
            </a:lvl1pPr>
          </a:lstStyle>
          <a:p>
            <a:r>
              <a:rPr lang="fr-FR"/>
              <a:t>Modifiez le style du titre</a:t>
            </a:r>
          </a:p>
        </p:txBody>
      </p:sp>
      <p:sp>
        <p:nvSpPr>
          <p:cNvPr id="15" name="object 6"/>
          <p:cNvSpPr/>
          <p:nvPr userDrawn="1"/>
        </p:nvSpPr>
        <p:spPr>
          <a:xfrm>
            <a:off x="4924184" y="3399462"/>
            <a:ext cx="574040" cy="72390"/>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pPr defTabSz="913383"/>
            <a:endParaRPr sz="1800">
              <a:solidFill>
                <a:prstClr val="black"/>
              </a:solidFill>
            </a:endParaRPr>
          </a:p>
        </p:txBody>
      </p:sp>
      <p:sp>
        <p:nvSpPr>
          <p:cNvPr id="10" name="Espace réservé du numéro de diapositive 9"/>
          <p:cNvSpPr>
            <a:spLocks noGrp="1"/>
          </p:cNvSpPr>
          <p:nvPr>
            <p:ph type="sldNum" sz="quarter" idx="17"/>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4" name="Espace réservé du pied de page 2"/>
          <p:cNvSpPr txBox="1">
            <a:spLocks/>
          </p:cNvSpPr>
          <p:nvPr userDrawn="1"/>
        </p:nvSpPr>
        <p:spPr>
          <a:xfrm>
            <a:off x="1823525" y="6521842"/>
            <a:ext cx="6672000" cy="123111"/>
          </a:xfrm>
          <a:prstGeom prst="rect">
            <a:avLst/>
          </a:prstGeom>
        </p:spPr>
        <p:txBody>
          <a:bodyPr lIns="90858" tIns="45421" rIns="90858" bIns="45421"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08533" rtl="0" eaLnBrk="1" fontAlgn="auto" latinLnBrk="0" hangingPunct="1">
              <a:lnSpc>
                <a:spcPct val="100000"/>
              </a:lnSpc>
              <a:spcBef>
                <a:spcPts val="0"/>
              </a:spcBef>
              <a:spcAft>
                <a:spcPts val="0"/>
              </a:spcAft>
              <a:buClrTx/>
              <a:buSzTx/>
              <a:buFontTx/>
              <a:buNone/>
              <a:tabLst/>
              <a:defRPr/>
            </a:pPr>
            <a:r>
              <a:rPr lang="fr-FR" sz="800" dirty="0">
                <a:solidFill>
                  <a:srgbClr val="7F7F7F"/>
                </a:solidFill>
              </a:rPr>
              <a:t>02 novembre </a:t>
            </a:r>
            <a:r>
              <a:rPr lang="fr-FR" sz="800" baseline="0" dirty="0">
                <a:solidFill>
                  <a:srgbClr val="7F7F7F"/>
                </a:solidFill>
              </a:rPr>
              <a:t>2018 – Synthèse Offre MRH RP /RS #INNOVE2020</a:t>
            </a:r>
          </a:p>
        </p:txBody>
      </p:sp>
    </p:spTree>
    <p:extLst>
      <p:ext uri="{BB962C8B-B14F-4D97-AF65-F5344CB8AC3E}">
        <p14:creationId xmlns:p14="http://schemas.microsoft.com/office/powerpoint/2010/main" val="2434573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440002" y="6326918"/>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pPr defTabSz="913383"/>
            <a:endParaRPr sz="1800">
              <a:solidFill>
                <a:prstClr val="black"/>
              </a:solidFill>
            </a:endParaRPr>
          </a:p>
        </p:txBody>
      </p:sp>
      <p:sp>
        <p:nvSpPr>
          <p:cNvPr id="9" name="Espace réservé du texte 8"/>
          <p:cNvSpPr>
            <a:spLocks noGrp="1"/>
          </p:cNvSpPr>
          <p:nvPr>
            <p:ph type="body" sz="quarter" idx="13" hasCustomPrompt="1"/>
          </p:nvPr>
        </p:nvSpPr>
        <p:spPr>
          <a:xfrm>
            <a:off x="298451" y="414338"/>
            <a:ext cx="789267" cy="349012"/>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439337" y="1300173"/>
            <a:ext cx="10374057" cy="4357687"/>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numéro de diapositive 4"/>
          <p:cNvSpPr>
            <a:spLocks noGrp="1"/>
          </p:cNvSpPr>
          <p:nvPr>
            <p:ph type="sldNum" sz="quarter" idx="17"/>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0" name="Espace réservé du pied de page 2"/>
          <p:cNvSpPr txBox="1">
            <a:spLocks/>
          </p:cNvSpPr>
          <p:nvPr userDrawn="1"/>
        </p:nvSpPr>
        <p:spPr>
          <a:xfrm>
            <a:off x="1823525" y="6521842"/>
            <a:ext cx="6672000" cy="123111"/>
          </a:xfrm>
          <a:prstGeom prst="rect">
            <a:avLst/>
          </a:prstGeom>
        </p:spPr>
        <p:txBody>
          <a:bodyPr lIns="90858" tIns="45421" rIns="90858" bIns="45421"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08533" rtl="0" eaLnBrk="1" fontAlgn="auto" latinLnBrk="0" hangingPunct="1">
              <a:lnSpc>
                <a:spcPct val="100000"/>
              </a:lnSpc>
              <a:spcBef>
                <a:spcPts val="0"/>
              </a:spcBef>
              <a:spcAft>
                <a:spcPts val="0"/>
              </a:spcAft>
              <a:buClrTx/>
              <a:buSzTx/>
              <a:buFontTx/>
              <a:buNone/>
              <a:tabLst/>
              <a:defRPr/>
            </a:pPr>
            <a:r>
              <a:rPr lang="fr-FR" sz="800" dirty="0">
                <a:solidFill>
                  <a:srgbClr val="7F7F7F"/>
                </a:solidFill>
              </a:rPr>
              <a:t>02 novembre </a:t>
            </a:r>
            <a:r>
              <a:rPr lang="fr-FR" sz="800" baseline="0" dirty="0">
                <a:solidFill>
                  <a:srgbClr val="7F7F7F"/>
                </a:solidFill>
              </a:rPr>
              <a:t>2018 – Synthèse Offre MRH R /RS #INNOVE2020</a:t>
            </a:r>
          </a:p>
        </p:txBody>
      </p:sp>
    </p:spTree>
    <p:extLst>
      <p:ext uri="{BB962C8B-B14F-4D97-AF65-F5344CB8AC3E}">
        <p14:creationId xmlns:p14="http://schemas.microsoft.com/office/powerpoint/2010/main" val="785394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 exergue +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98451" y="414338"/>
            <a:ext cx="789267" cy="349012"/>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5265601" y="2854800"/>
            <a:ext cx="6547791" cy="2908180"/>
          </a:xfrm>
        </p:spPr>
        <p:txBody>
          <a:bodyPr>
            <a:noAutofit/>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1439332" y="1308102"/>
            <a:ext cx="3456000" cy="4500000"/>
          </a:xfrm>
        </p:spPr>
        <p:txBody>
          <a:bodyPr/>
          <a:lstStyle/>
          <a:p>
            <a:r>
              <a:rPr lang="fr-FR"/>
              <a:t>Cliquez sur l'icône pour ajouter une image</a:t>
            </a:r>
          </a:p>
        </p:txBody>
      </p:sp>
      <p:sp>
        <p:nvSpPr>
          <p:cNvPr id="10" name="object 13"/>
          <p:cNvSpPr/>
          <p:nvPr userDrawn="1"/>
        </p:nvSpPr>
        <p:spPr>
          <a:xfrm>
            <a:off x="1440002" y="6326918"/>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pPr defTabSz="913383"/>
            <a:endParaRPr sz="1800">
              <a:solidFill>
                <a:prstClr val="black"/>
              </a:solidFill>
            </a:endParaRPr>
          </a:p>
        </p:txBody>
      </p:sp>
      <p:sp>
        <p:nvSpPr>
          <p:cNvPr id="13" name="Espace réservé du texte 11"/>
          <p:cNvSpPr>
            <a:spLocks noGrp="1"/>
          </p:cNvSpPr>
          <p:nvPr>
            <p:ph type="body" sz="quarter" idx="17"/>
          </p:nvPr>
        </p:nvSpPr>
        <p:spPr>
          <a:xfrm>
            <a:off x="4214400" y="1846800"/>
            <a:ext cx="4128000" cy="661720"/>
          </a:xfrm>
          <a:solidFill>
            <a:srgbClr val="EAEAEA"/>
          </a:solidFill>
        </p:spPr>
        <p:txBody>
          <a:bodyPr lIns="179801" tIns="107875" rIns="179801" bIns="107875">
            <a:noAutofit/>
          </a:bodyPr>
          <a:lstStyle>
            <a:lvl1pPr>
              <a:defRPr sz="1200" cap="all" baseline="0">
                <a:solidFill>
                  <a:schemeClr val="tx1"/>
                </a:solidFill>
              </a:defRPr>
            </a:lvl1pPr>
            <a:lvl2pPr>
              <a:spcBef>
                <a:spcPts val="0"/>
              </a:spcBef>
              <a:defRPr sz="1600" cap="all" baseline="0">
                <a:solidFill>
                  <a:schemeClr val="accent1"/>
                </a:solidFill>
              </a:defRPr>
            </a:lvl2pPr>
            <a:lvl5pPr>
              <a:defRPr/>
            </a:lvl5pPr>
          </a:lstStyle>
          <a:p>
            <a:pPr lvl="0"/>
            <a:r>
              <a:rPr lang="fr-FR"/>
              <a:t>Modifiez les styles du texte du masque</a:t>
            </a:r>
          </a:p>
          <a:p>
            <a:pPr lvl="1"/>
            <a:r>
              <a:rPr lang="fr-FR"/>
              <a:t>Deuxième niveau</a:t>
            </a:r>
          </a:p>
        </p:txBody>
      </p:sp>
      <p:sp>
        <p:nvSpPr>
          <p:cNvPr id="6" name="Espace réservé du numéro de diapositive 5"/>
          <p:cNvSpPr>
            <a:spLocks noGrp="1"/>
          </p:cNvSpPr>
          <p:nvPr>
            <p:ph type="sldNum" sz="quarter" idx="20"/>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1" name="Espace réservé du pied de page 2"/>
          <p:cNvSpPr txBox="1">
            <a:spLocks/>
          </p:cNvSpPr>
          <p:nvPr userDrawn="1"/>
        </p:nvSpPr>
        <p:spPr>
          <a:xfrm>
            <a:off x="1823525" y="6521842"/>
            <a:ext cx="6672000" cy="123111"/>
          </a:xfrm>
          <a:prstGeom prst="rect">
            <a:avLst/>
          </a:prstGeom>
        </p:spPr>
        <p:txBody>
          <a:bodyPr lIns="90858" tIns="45421" rIns="90858" bIns="45421"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08533" rtl="0" eaLnBrk="1" fontAlgn="auto" latinLnBrk="0" hangingPunct="1">
              <a:lnSpc>
                <a:spcPct val="100000"/>
              </a:lnSpc>
              <a:spcBef>
                <a:spcPts val="0"/>
              </a:spcBef>
              <a:spcAft>
                <a:spcPts val="0"/>
              </a:spcAft>
              <a:buClrTx/>
              <a:buSzTx/>
              <a:buFontTx/>
              <a:buNone/>
              <a:tabLst/>
              <a:defRPr/>
            </a:pPr>
            <a:r>
              <a:rPr lang="fr-FR" sz="800" dirty="0">
                <a:solidFill>
                  <a:srgbClr val="7F7F7F"/>
                </a:solidFill>
              </a:rPr>
              <a:t>02 novembre </a:t>
            </a:r>
            <a:r>
              <a:rPr lang="fr-FR" sz="800" baseline="0" dirty="0">
                <a:solidFill>
                  <a:srgbClr val="7F7F7F"/>
                </a:solidFill>
              </a:rPr>
              <a:t>2018 – Synthèse Offre MRH R /RS #INNOVE2020</a:t>
            </a:r>
          </a:p>
        </p:txBody>
      </p:sp>
    </p:spTree>
    <p:extLst>
      <p:ext uri="{BB962C8B-B14F-4D97-AF65-F5344CB8AC3E}">
        <p14:creationId xmlns:p14="http://schemas.microsoft.com/office/powerpoint/2010/main" val="2132396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440002" y="6326918"/>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pPr defTabSz="913383"/>
            <a:endParaRPr sz="1800">
              <a:solidFill>
                <a:prstClr val="black"/>
              </a:solidFill>
            </a:endParaRPr>
          </a:p>
        </p:txBody>
      </p:sp>
      <p:sp>
        <p:nvSpPr>
          <p:cNvPr id="9" name="Espace réservé du texte 8"/>
          <p:cNvSpPr>
            <a:spLocks noGrp="1"/>
          </p:cNvSpPr>
          <p:nvPr>
            <p:ph type="body" sz="quarter" idx="13" hasCustomPrompt="1"/>
          </p:nvPr>
        </p:nvSpPr>
        <p:spPr>
          <a:xfrm>
            <a:off x="298451" y="414338"/>
            <a:ext cx="789267" cy="349012"/>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439343" y="6089325"/>
            <a:ext cx="10374060" cy="111684"/>
          </a:xfrm>
        </p:spPr>
        <p:txBody>
          <a:bodyPr>
            <a:spAutoFit/>
          </a:bodyPr>
          <a:lstStyle>
            <a:lvl1pPr>
              <a:defRPr sz="70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440000" y="1308100"/>
            <a:ext cx="10368883" cy="4396014"/>
          </a:xfrm>
        </p:spPr>
        <p:txBody>
          <a:bodyPr/>
          <a:lstStyle/>
          <a:p>
            <a:r>
              <a:rPr lang="fr-FR"/>
              <a:t>Cliquez sur l'icône pour ajouter un tableau</a:t>
            </a:r>
          </a:p>
        </p:txBody>
      </p:sp>
      <p:sp>
        <p:nvSpPr>
          <p:cNvPr id="5" name="Espace réservé du numéro de diapositive 4"/>
          <p:cNvSpPr>
            <a:spLocks noGrp="1"/>
          </p:cNvSpPr>
          <p:nvPr>
            <p:ph type="sldNum" sz="quarter" idx="18"/>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0" name="Espace réservé du pied de page 2"/>
          <p:cNvSpPr txBox="1">
            <a:spLocks/>
          </p:cNvSpPr>
          <p:nvPr userDrawn="1"/>
        </p:nvSpPr>
        <p:spPr>
          <a:xfrm>
            <a:off x="1823525" y="6521842"/>
            <a:ext cx="6672000" cy="123111"/>
          </a:xfrm>
          <a:prstGeom prst="rect">
            <a:avLst/>
          </a:prstGeom>
        </p:spPr>
        <p:txBody>
          <a:bodyPr lIns="90858" tIns="45421" rIns="90858" bIns="45421"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08533" rtl="0" eaLnBrk="1" fontAlgn="auto" latinLnBrk="0" hangingPunct="1">
              <a:lnSpc>
                <a:spcPct val="100000"/>
              </a:lnSpc>
              <a:spcBef>
                <a:spcPts val="0"/>
              </a:spcBef>
              <a:spcAft>
                <a:spcPts val="0"/>
              </a:spcAft>
              <a:buClrTx/>
              <a:buSzTx/>
              <a:buFontTx/>
              <a:buNone/>
              <a:tabLst/>
              <a:defRPr/>
            </a:pPr>
            <a:r>
              <a:rPr lang="fr-FR" sz="800" dirty="0">
                <a:solidFill>
                  <a:srgbClr val="7F7F7F"/>
                </a:solidFill>
              </a:rPr>
              <a:t>02 novembre </a:t>
            </a:r>
            <a:r>
              <a:rPr lang="fr-FR" sz="800" baseline="0" dirty="0">
                <a:solidFill>
                  <a:srgbClr val="7F7F7F"/>
                </a:solidFill>
              </a:rPr>
              <a:t>2018 – Synthèse Offre MRH R /RS #INNOVE2020</a:t>
            </a:r>
          </a:p>
        </p:txBody>
      </p:sp>
    </p:spTree>
    <p:extLst>
      <p:ext uri="{BB962C8B-B14F-4D97-AF65-F5344CB8AC3E}">
        <p14:creationId xmlns:p14="http://schemas.microsoft.com/office/powerpoint/2010/main" val="3945095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encadrés ">
    <p:spTree>
      <p:nvGrpSpPr>
        <p:cNvPr id="1" name=""/>
        <p:cNvGrpSpPr/>
        <p:nvPr/>
      </p:nvGrpSpPr>
      <p:grpSpPr>
        <a:xfrm>
          <a:off x="0" y="0"/>
          <a:ext cx="0" cy="0"/>
          <a:chOff x="0" y="0"/>
          <a:chExt cx="0" cy="0"/>
        </a:xfrm>
      </p:grpSpPr>
      <p:sp>
        <p:nvSpPr>
          <p:cNvPr id="23" name="Espace réservé du texte 11"/>
          <p:cNvSpPr>
            <a:spLocks noGrp="1"/>
          </p:cNvSpPr>
          <p:nvPr>
            <p:ph type="body" sz="quarter" idx="20"/>
          </p:nvPr>
        </p:nvSpPr>
        <p:spPr>
          <a:xfrm>
            <a:off x="4991156" y="2546582"/>
            <a:ext cx="3270411" cy="3329319"/>
          </a:xfrm>
          <a:solidFill>
            <a:srgbClr val="EAEAEA"/>
          </a:solidFill>
        </p:spPr>
        <p:txBody>
          <a:bodyPr lIns="179801" tIns="539399" rIns="179801"/>
          <a:lstStyle>
            <a:lvl1pPr algn="ctr">
              <a:spcBef>
                <a:spcPts val="600"/>
              </a:spcBef>
              <a:defRPr sz="1100" cap="all" baseline="0">
                <a:solidFill>
                  <a:schemeClr val="tx1"/>
                </a:solidFill>
              </a:defRPr>
            </a:lvl1pPr>
            <a:lvl5pPr>
              <a:defRPr/>
            </a:lvl5pPr>
          </a:lstStyle>
          <a:p>
            <a:pPr lvl="0"/>
            <a:r>
              <a:rPr lang="fr-FR"/>
              <a:t>Modifiez les styles du texte du masque</a:t>
            </a:r>
          </a:p>
        </p:txBody>
      </p:sp>
      <p:sp>
        <p:nvSpPr>
          <p:cNvPr id="24" name="Espace réservé du texte 11"/>
          <p:cNvSpPr>
            <a:spLocks noGrp="1"/>
          </p:cNvSpPr>
          <p:nvPr>
            <p:ph type="body" sz="quarter" idx="21"/>
          </p:nvPr>
        </p:nvSpPr>
        <p:spPr>
          <a:xfrm>
            <a:off x="8542980" y="2546582"/>
            <a:ext cx="3270411" cy="3329319"/>
          </a:xfrm>
          <a:solidFill>
            <a:srgbClr val="EAEAEA"/>
          </a:solidFill>
        </p:spPr>
        <p:txBody>
          <a:bodyPr lIns="179801" tIns="539399" rIns="179801"/>
          <a:lstStyle>
            <a:lvl1pPr algn="ctr">
              <a:spcBef>
                <a:spcPts val="600"/>
              </a:spcBef>
              <a:defRPr sz="1100" cap="all" baseline="0">
                <a:solidFill>
                  <a:schemeClr val="tx1"/>
                </a:solidFill>
              </a:defRPr>
            </a:lvl1pPr>
            <a:lvl5pPr>
              <a:defRPr/>
            </a:lvl5pPr>
          </a:lstStyle>
          <a:p>
            <a:pPr lvl="0"/>
            <a:r>
              <a:rPr lang="fr-FR"/>
              <a:t>Modifiez les styles du texte du masque</a:t>
            </a:r>
          </a:p>
        </p:txBody>
      </p:sp>
      <p:sp>
        <p:nvSpPr>
          <p:cNvPr id="15" name="Espace réservé du texte 11"/>
          <p:cNvSpPr>
            <a:spLocks noGrp="1"/>
          </p:cNvSpPr>
          <p:nvPr>
            <p:ph type="body" sz="quarter" idx="16"/>
          </p:nvPr>
        </p:nvSpPr>
        <p:spPr>
          <a:xfrm>
            <a:off x="1439333" y="2546582"/>
            <a:ext cx="3270411" cy="3329319"/>
          </a:xfrm>
          <a:solidFill>
            <a:srgbClr val="EAEAEA"/>
          </a:solidFill>
        </p:spPr>
        <p:txBody>
          <a:bodyPr lIns="179801" tIns="539399" rIns="179801"/>
          <a:lstStyle>
            <a:lvl1pPr algn="ctr">
              <a:spcBef>
                <a:spcPts val="600"/>
              </a:spcBef>
              <a:defRPr sz="1100" cap="all" baseline="0">
                <a:solidFill>
                  <a:schemeClr val="tx1"/>
                </a:solidFill>
              </a:defRPr>
            </a:lvl1pPr>
            <a:lvl5pPr>
              <a:defRPr/>
            </a:lvl5pPr>
          </a:lstStyle>
          <a:p>
            <a:pPr lvl="0"/>
            <a:r>
              <a:rPr lang="fr-FR"/>
              <a:t>Modifiez les styles du texte du masque</a:t>
            </a:r>
          </a:p>
        </p:txBody>
      </p:sp>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440002" y="6326918"/>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pPr defTabSz="913383"/>
            <a:endParaRPr sz="1800">
              <a:solidFill>
                <a:prstClr val="black"/>
              </a:solidFill>
            </a:endParaRPr>
          </a:p>
        </p:txBody>
      </p:sp>
      <p:sp>
        <p:nvSpPr>
          <p:cNvPr id="9" name="Espace réservé du texte 8"/>
          <p:cNvSpPr>
            <a:spLocks noGrp="1"/>
          </p:cNvSpPr>
          <p:nvPr>
            <p:ph type="body" sz="quarter" idx="13" hasCustomPrompt="1"/>
          </p:nvPr>
        </p:nvSpPr>
        <p:spPr>
          <a:xfrm>
            <a:off x="298451" y="414338"/>
            <a:ext cx="789267" cy="349012"/>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439337" y="1300173"/>
            <a:ext cx="10374057" cy="272021"/>
          </a:xfrm>
        </p:spPr>
        <p:txBody>
          <a:bodyPr/>
          <a:lstStyle>
            <a:lvl1pPr>
              <a:defRPr sz="1400" b="1" cap="all" baseline="0">
                <a:solidFill>
                  <a:schemeClr val="accent1"/>
                </a:solidFill>
              </a:defRPr>
            </a:lvl1pPr>
            <a:lvl5pPr>
              <a:defRPr/>
            </a:lvl5pPr>
          </a:lstStyle>
          <a:p>
            <a:pPr lvl="0"/>
            <a:r>
              <a:rPr lang="fr-FR"/>
              <a:t>Titre</a:t>
            </a:r>
          </a:p>
        </p:txBody>
      </p:sp>
      <p:sp>
        <p:nvSpPr>
          <p:cNvPr id="16" name="Espace réservé du texte 15"/>
          <p:cNvSpPr>
            <a:spLocks noGrp="1"/>
          </p:cNvSpPr>
          <p:nvPr>
            <p:ph type="body" sz="quarter" idx="15" hasCustomPrompt="1"/>
          </p:nvPr>
        </p:nvSpPr>
        <p:spPr>
          <a:xfrm>
            <a:off x="1439347" y="1684310"/>
            <a:ext cx="3270407" cy="119949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71919" tIns="107875" rIns="71919" bIns="71919">
            <a:noAutofit/>
          </a:bodyPr>
          <a:lstStyle>
            <a:lvl1pPr algn="ctr">
              <a:defRPr sz="3600" b="1">
                <a:solidFill>
                  <a:schemeClr val="bg1"/>
                </a:solidFill>
              </a:defRPr>
            </a:lvl1pPr>
            <a:lvl2pPr algn="ctr">
              <a:spcBef>
                <a:spcPts val="0"/>
              </a:spcBef>
              <a:defRPr sz="1100" cap="all" baseline="0">
                <a:solidFill>
                  <a:schemeClr val="bg1"/>
                </a:solidFill>
              </a:defRPr>
            </a:lvl2pPr>
            <a:lvl5pPr>
              <a:defRPr/>
            </a:lvl5pPr>
          </a:lstStyle>
          <a:p>
            <a:pPr lvl="0"/>
            <a:r>
              <a:rPr lang="fr-FR"/>
              <a:t>#</a:t>
            </a:r>
          </a:p>
          <a:p>
            <a:pPr lvl="1"/>
            <a:r>
              <a:rPr lang="fr-FR"/>
              <a:t>Deuxième niveau</a:t>
            </a:r>
          </a:p>
        </p:txBody>
      </p:sp>
      <p:sp>
        <p:nvSpPr>
          <p:cNvPr id="18" name="Espace réservé du texte 17"/>
          <p:cNvSpPr>
            <a:spLocks noGrp="1"/>
          </p:cNvSpPr>
          <p:nvPr>
            <p:ph type="body" sz="quarter" idx="17" hasCustomPrompt="1"/>
          </p:nvPr>
        </p:nvSpPr>
        <p:spPr>
          <a:xfrm>
            <a:off x="8542997" y="1684310"/>
            <a:ext cx="3270407" cy="119949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3"/>
          </a:solidFill>
        </p:spPr>
        <p:txBody>
          <a:bodyPr wrap="square" lIns="71919" tIns="107875" rIns="71919" bIns="71919">
            <a:noAutofit/>
          </a:bodyPr>
          <a:lstStyle>
            <a:lvl1pPr algn="ctr">
              <a:defRPr sz="3600" b="1">
                <a:solidFill>
                  <a:schemeClr val="bg1"/>
                </a:solidFill>
              </a:defRPr>
            </a:lvl1pPr>
            <a:lvl2pPr algn="ctr">
              <a:spcBef>
                <a:spcPts val="0"/>
              </a:spcBef>
              <a:defRPr sz="1100" cap="all" baseline="0">
                <a:solidFill>
                  <a:schemeClr val="bg1"/>
                </a:solidFill>
              </a:defRPr>
            </a:lvl2pPr>
            <a:lvl5pPr>
              <a:defRPr/>
            </a:lvl5pPr>
          </a:lstStyle>
          <a:p>
            <a:pPr lvl="0"/>
            <a:r>
              <a:rPr lang="fr-FR"/>
              <a:t>#</a:t>
            </a:r>
          </a:p>
          <a:p>
            <a:pPr lvl="1"/>
            <a:r>
              <a:rPr lang="fr-FR"/>
              <a:t>Deuxième niveau</a:t>
            </a:r>
          </a:p>
        </p:txBody>
      </p:sp>
      <p:sp>
        <p:nvSpPr>
          <p:cNvPr id="21" name="Espace réservé du texte 20"/>
          <p:cNvSpPr>
            <a:spLocks noGrp="1"/>
          </p:cNvSpPr>
          <p:nvPr>
            <p:ph type="body" sz="quarter" idx="19" hasCustomPrompt="1"/>
          </p:nvPr>
        </p:nvSpPr>
        <p:spPr>
          <a:xfrm>
            <a:off x="4991170" y="1684310"/>
            <a:ext cx="3270407" cy="119949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2"/>
          </a:solidFill>
        </p:spPr>
        <p:txBody>
          <a:bodyPr wrap="square" lIns="71919" tIns="107875" rIns="71919" bIns="71919">
            <a:noAutofit/>
          </a:bodyPr>
          <a:lstStyle>
            <a:lvl1pPr algn="ctr">
              <a:defRPr sz="3600" b="1">
                <a:solidFill>
                  <a:schemeClr val="bg1"/>
                </a:solidFill>
              </a:defRPr>
            </a:lvl1pPr>
            <a:lvl2pPr algn="ctr">
              <a:spcBef>
                <a:spcPts val="0"/>
              </a:spcBef>
              <a:defRPr sz="1100" cap="all" baseline="0">
                <a:solidFill>
                  <a:schemeClr val="bg1"/>
                </a:solidFill>
              </a:defRPr>
            </a:lvl2pPr>
            <a:lvl5pPr>
              <a:defRPr/>
            </a:lvl5pPr>
          </a:lstStyle>
          <a:p>
            <a:pPr lvl="0"/>
            <a:r>
              <a:rPr lang="fr-FR"/>
              <a:t>#</a:t>
            </a:r>
          </a:p>
          <a:p>
            <a:pPr lvl="1"/>
            <a:r>
              <a:rPr lang="fr-FR"/>
              <a:t>Deuxième niveau</a:t>
            </a:r>
          </a:p>
        </p:txBody>
      </p:sp>
      <p:sp>
        <p:nvSpPr>
          <p:cNvPr id="5" name="Espace réservé du numéro de diapositive 4"/>
          <p:cNvSpPr>
            <a:spLocks noGrp="1"/>
          </p:cNvSpPr>
          <p:nvPr>
            <p:ph type="sldNum" sz="quarter" idx="24"/>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7" name="Espace réservé du pied de page 2"/>
          <p:cNvSpPr txBox="1">
            <a:spLocks/>
          </p:cNvSpPr>
          <p:nvPr userDrawn="1"/>
        </p:nvSpPr>
        <p:spPr>
          <a:xfrm>
            <a:off x="1823525" y="6521842"/>
            <a:ext cx="6672000" cy="123111"/>
          </a:xfrm>
          <a:prstGeom prst="rect">
            <a:avLst/>
          </a:prstGeom>
        </p:spPr>
        <p:txBody>
          <a:bodyPr lIns="90858" tIns="45421" rIns="90858" bIns="45421"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08533" rtl="0" eaLnBrk="1" fontAlgn="auto" latinLnBrk="0" hangingPunct="1">
              <a:lnSpc>
                <a:spcPct val="100000"/>
              </a:lnSpc>
              <a:spcBef>
                <a:spcPts val="0"/>
              </a:spcBef>
              <a:spcAft>
                <a:spcPts val="0"/>
              </a:spcAft>
              <a:buClrTx/>
              <a:buSzTx/>
              <a:buFontTx/>
              <a:buNone/>
              <a:tabLst/>
              <a:defRPr/>
            </a:pPr>
            <a:r>
              <a:rPr lang="fr-FR" sz="800" dirty="0">
                <a:solidFill>
                  <a:srgbClr val="7F7F7F"/>
                </a:solidFill>
              </a:rPr>
              <a:t>02 novembre </a:t>
            </a:r>
            <a:r>
              <a:rPr lang="fr-FR" sz="800" baseline="0" dirty="0">
                <a:solidFill>
                  <a:srgbClr val="7F7F7F"/>
                </a:solidFill>
              </a:rPr>
              <a:t>2018 – Synthèse Offre MRH R /RS #INNOVE2020</a:t>
            </a:r>
          </a:p>
        </p:txBody>
      </p:sp>
    </p:spTree>
    <p:extLst>
      <p:ext uri="{BB962C8B-B14F-4D97-AF65-F5344CB8AC3E}">
        <p14:creationId xmlns:p14="http://schemas.microsoft.com/office/powerpoint/2010/main" val="2623379622"/>
      </p:ext>
    </p:extLst>
  </p:cSld>
  <p:clrMapOvr>
    <a:masterClrMapping/>
  </p:clrMapOvr>
  <p:extLst>
    <p:ext uri="{DCECCB84-F9BA-43D5-87BE-67443E8EF086}">
      <p15:sldGuideLst xmlns:p15="http://schemas.microsoft.com/office/powerpoint/2012/main">
        <p15:guide id="1" orient="horz" pos="20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sclaimers">
    <p:spTree>
      <p:nvGrpSpPr>
        <p:cNvPr id="1" name=""/>
        <p:cNvGrpSpPr/>
        <p:nvPr/>
      </p:nvGrpSpPr>
      <p:grpSpPr>
        <a:xfrm>
          <a:off x="0" y="0"/>
          <a:ext cx="0" cy="0"/>
          <a:chOff x="0" y="0"/>
          <a:chExt cx="0" cy="0"/>
        </a:xfrm>
      </p:grpSpPr>
      <p:sp>
        <p:nvSpPr>
          <p:cNvPr id="9" name="bk object 16"/>
          <p:cNvSpPr/>
          <p:nvPr userDrawn="1"/>
        </p:nvSpPr>
        <p:spPr>
          <a:xfrm>
            <a:off x="383119" y="452439"/>
            <a:ext cx="11426947" cy="5871590"/>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pPr defTabSz="913383"/>
            <a:endParaRPr sz="1800">
              <a:solidFill>
                <a:prstClr val="black"/>
              </a:solidFill>
            </a:endParaRPr>
          </a:p>
        </p:txBody>
      </p:sp>
      <p:sp>
        <p:nvSpPr>
          <p:cNvPr id="8" name="Espace réservé du texte 7"/>
          <p:cNvSpPr>
            <a:spLocks noGrp="1"/>
          </p:cNvSpPr>
          <p:nvPr>
            <p:ph type="body" sz="quarter" idx="13"/>
          </p:nvPr>
        </p:nvSpPr>
        <p:spPr>
          <a:xfrm>
            <a:off x="1440000" y="860400"/>
            <a:ext cx="9867483" cy="4762518"/>
          </a:xfrm>
        </p:spPr>
        <p:txBody>
          <a:bodyPr/>
          <a:lstStyle>
            <a:lvl1pPr>
              <a:defRPr sz="1600" b="1" cap="all" baseline="0">
                <a:solidFill>
                  <a:schemeClr val="tx2"/>
                </a:solidFill>
              </a:defRPr>
            </a:lvl1pPr>
            <a:lvl2pPr algn="just">
              <a:lnSpc>
                <a:spcPct val="110000"/>
              </a:lnSpc>
              <a:spcBef>
                <a:spcPts val="600"/>
              </a:spcBef>
              <a:defRPr sz="1000" b="0">
                <a:solidFill>
                  <a:schemeClr val="tx1"/>
                </a:solidFill>
              </a:defRPr>
            </a:lvl2pPr>
          </a:lstStyle>
          <a:p>
            <a:pPr lvl="0"/>
            <a:r>
              <a:rPr lang="fr-FR"/>
              <a:t>Modifiez les styles du texte du masque</a:t>
            </a:r>
          </a:p>
          <a:p>
            <a:pPr lvl="1"/>
            <a:r>
              <a:rPr lang="fr-FR"/>
              <a:t>Deuxième niveau</a:t>
            </a:r>
          </a:p>
        </p:txBody>
      </p:sp>
      <p:sp>
        <p:nvSpPr>
          <p:cNvPr id="4" name="Espace réservé du numéro de diapositive 3"/>
          <p:cNvSpPr>
            <a:spLocks noGrp="1"/>
          </p:cNvSpPr>
          <p:nvPr>
            <p:ph type="sldNum" sz="quarter" idx="16"/>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7" name="Espace réservé du pied de page 2"/>
          <p:cNvSpPr txBox="1">
            <a:spLocks/>
          </p:cNvSpPr>
          <p:nvPr userDrawn="1"/>
        </p:nvSpPr>
        <p:spPr>
          <a:xfrm>
            <a:off x="1823525" y="6521842"/>
            <a:ext cx="6672000" cy="123111"/>
          </a:xfrm>
          <a:prstGeom prst="rect">
            <a:avLst/>
          </a:prstGeom>
        </p:spPr>
        <p:txBody>
          <a:bodyPr lIns="90858" tIns="45421" rIns="90858" bIns="45421"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08533" rtl="0" eaLnBrk="1" fontAlgn="auto" latinLnBrk="0" hangingPunct="1">
              <a:lnSpc>
                <a:spcPct val="100000"/>
              </a:lnSpc>
              <a:spcBef>
                <a:spcPts val="0"/>
              </a:spcBef>
              <a:spcAft>
                <a:spcPts val="0"/>
              </a:spcAft>
              <a:buClrTx/>
              <a:buSzTx/>
              <a:buFontTx/>
              <a:buNone/>
              <a:tabLst/>
              <a:defRPr/>
            </a:pPr>
            <a:r>
              <a:rPr lang="fr-FR" sz="800" dirty="0">
                <a:solidFill>
                  <a:srgbClr val="7F7F7F"/>
                </a:solidFill>
              </a:rPr>
              <a:t>02 novembre </a:t>
            </a:r>
            <a:r>
              <a:rPr lang="fr-FR" sz="800" baseline="0" dirty="0">
                <a:solidFill>
                  <a:srgbClr val="7F7F7F"/>
                </a:solidFill>
              </a:rPr>
              <a:t>2018 – Synthèse Offre MRH R /RS #INNOVE2020</a:t>
            </a:r>
          </a:p>
        </p:txBody>
      </p:sp>
    </p:spTree>
    <p:extLst>
      <p:ext uri="{BB962C8B-B14F-4D97-AF65-F5344CB8AC3E}">
        <p14:creationId xmlns:p14="http://schemas.microsoft.com/office/powerpoint/2010/main" val="366014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asque BP">
    <p:spTree>
      <p:nvGrpSpPr>
        <p:cNvPr id="1" name=""/>
        <p:cNvGrpSpPr/>
        <p:nvPr/>
      </p:nvGrpSpPr>
      <p:grpSpPr>
        <a:xfrm>
          <a:off x="0" y="0"/>
          <a:ext cx="0" cy="0"/>
          <a:chOff x="0" y="0"/>
          <a:chExt cx="0" cy="0"/>
        </a:xfrm>
      </p:grpSpPr>
      <p:cxnSp>
        <p:nvCxnSpPr>
          <p:cNvPr id="7" name="Connecteur droit 6"/>
          <p:cNvCxnSpPr/>
          <p:nvPr userDrawn="1"/>
        </p:nvCxnSpPr>
        <p:spPr>
          <a:xfrm>
            <a:off x="982368" y="6345324"/>
            <a:ext cx="1058814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Espace réservé du pied de page 7"/>
          <p:cNvSpPr>
            <a:spLocks noGrp="1"/>
          </p:cNvSpPr>
          <p:nvPr>
            <p:ph type="ftr" sz="quarter" idx="11"/>
          </p:nvPr>
        </p:nvSpPr>
        <p:spPr>
          <a:xfrm>
            <a:off x="4079150" y="6502205"/>
            <a:ext cx="7021406" cy="185209"/>
          </a:xfrm>
        </p:spPr>
        <p:txBody>
          <a:bodyPr/>
          <a:lstStyle>
            <a:lvl1pPr algn="l">
              <a:defRPr sz="1100">
                <a:solidFill>
                  <a:schemeClr val="bg1">
                    <a:lumMod val="65000"/>
                  </a:schemeClr>
                </a:solidFill>
              </a:defRPr>
            </a:lvl1pPr>
          </a:lstStyle>
          <a:p>
            <a:r>
              <a:rPr lang="fr-FR" dirty="0"/>
              <a:t>&lt; Descriptif des options à haut valeur client de la nouvelle assurance habitation &gt;</a:t>
            </a:r>
          </a:p>
        </p:txBody>
      </p:sp>
      <p:sp>
        <p:nvSpPr>
          <p:cNvPr id="13" name="Espace réservé du contenu 12"/>
          <p:cNvSpPr>
            <a:spLocks noGrp="1"/>
          </p:cNvSpPr>
          <p:nvPr>
            <p:ph sz="quarter" idx="13"/>
          </p:nvPr>
        </p:nvSpPr>
        <p:spPr>
          <a:xfrm>
            <a:off x="4115780" y="157502"/>
            <a:ext cx="10837862" cy="450850"/>
          </a:xfrm>
        </p:spPr>
        <p:txBody>
          <a:bodyPr anchor="ctr">
            <a:normAutofit/>
          </a:bodyPr>
          <a:lstStyle>
            <a:lvl1pPr marL="0" indent="0">
              <a:buNone/>
              <a:defRPr lang="fr-FR" sz="1800" b="1" kern="1200" cap="all" baseline="0" dirty="0" smtClean="0">
                <a:solidFill>
                  <a:srgbClr val="C00000"/>
                </a:solidFill>
                <a:latin typeface="Gill Sans MT" panose="020B0502020104020203" pitchFamily="34" charset="0"/>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dirty="0"/>
              <a:t>Modifiez les styles du texte du masque</a:t>
            </a:r>
          </a:p>
        </p:txBody>
      </p:sp>
      <p:sp>
        <p:nvSpPr>
          <p:cNvPr id="14" name="Espace réservé du contenu 12"/>
          <p:cNvSpPr>
            <a:spLocks noGrp="1"/>
          </p:cNvSpPr>
          <p:nvPr>
            <p:ph sz="quarter" idx="14"/>
          </p:nvPr>
        </p:nvSpPr>
        <p:spPr>
          <a:xfrm>
            <a:off x="479376" y="148927"/>
            <a:ext cx="3437086" cy="468000"/>
          </a:xfrm>
        </p:spPr>
        <p:txBody>
          <a:bodyPr anchor="ctr">
            <a:normAutofit/>
          </a:bodyPr>
          <a:lstStyle>
            <a:lvl1pPr marL="0" indent="0">
              <a:buNone/>
              <a:defRPr sz="1400" b="1" cap="all" baseline="0">
                <a:solidFill>
                  <a:srgbClr val="7F7F7F"/>
                </a:solidFill>
                <a:latin typeface="Gill Sans MT" panose="020B0502020104020203" pitchFamily="34" charset="0"/>
              </a:defRPr>
            </a:lvl1pPr>
          </a:lstStyle>
          <a:p>
            <a:pPr lvl="0"/>
            <a:r>
              <a:rPr lang="fr-FR" dirty="0"/>
              <a:t>Modifiez les styles du texte du masque</a:t>
            </a:r>
          </a:p>
        </p:txBody>
      </p:sp>
      <p:sp>
        <p:nvSpPr>
          <p:cNvPr id="2" name="Rectangle 1"/>
          <p:cNvSpPr/>
          <p:nvPr userDrawn="1"/>
        </p:nvSpPr>
        <p:spPr>
          <a:xfrm>
            <a:off x="496082" y="584684"/>
            <a:ext cx="3312000" cy="36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Espace réservé de la date 3"/>
          <p:cNvSpPr>
            <a:spLocks noGrp="1"/>
          </p:cNvSpPr>
          <p:nvPr>
            <p:ph type="dt" sz="half" idx="2"/>
          </p:nvPr>
        </p:nvSpPr>
        <p:spPr>
          <a:xfrm>
            <a:off x="1199456" y="6412247"/>
            <a:ext cx="2743200" cy="365125"/>
          </a:xfrm>
          <a:prstGeom prst="rect">
            <a:avLst/>
          </a:prstGeom>
        </p:spPr>
        <p:txBody>
          <a:bodyPr vert="horz" lIns="91440" tIns="45720" rIns="91440" bIns="45720" rtlCol="0" anchor="ctr"/>
          <a:lstStyle>
            <a:lvl1pPr algn="l">
              <a:spcAft>
                <a:spcPts val="300"/>
              </a:spcAft>
              <a:defRPr sz="900" cap="small" baseline="0">
                <a:solidFill>
                  <a:schemeClr val="tx1">
                    <a:tint val="75000"/>
                  </a:schemeClr>
                </a:solidFill>
                <a:latin typeface="Gill Sans MT" panose="020B0502020104020203" pitchFamily="34" charset="0"/>
              </a:defRPr>
            </a:lvl1pPr>
          </a:lstStyle>
          <a:p>
            <a:r>
              <a:rPr lang="fr-FR" dirty="0"/>
              <a:t>Sommaire global</a:t>
            </a:r>
          </a:p>
          <a:p>
            <a:r>
              <a:rPr lang="fr-FR" dirty="0"/>
              <a:t>Sommaire de l’option</a:t>
            </a:r>
          </a:p>
        </p:txBody>
      </p:sp>
      <p:sp>
        <p:nvSpPr>
          <p:cNvPr id="20" name="Rectangle 19"/>
          <p:cNvSpPr/>
          <p:nvPr userDrawn="1"/>
        </p:nvSpPr>
        <p:spPr>
          <a:xfrm>
            <a:off x="4153026" y="584684"/>
            <a:ext cx="6840000" cy="36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5030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5" name="Espace réservé du pied de page 4"/>
          <p:cNvSpPr>
            <a:spLocks noGrp="1"/>
          </p:cNvSpPr>
          <p:nvPr>
            <p:ph type="ftr" sz="quarter" idx="11"/>
          </p:nvPr>
        </p:nvSpPr>
        <p:spPr/>
        <p:txBody>
          <a:bodyPr/>
          <a:lstStyle/>
          <a:p>
            <a:r>
              <a:rPr lang="fr-FR" dirty="0"/>
              <a:t>&lt; Descriptif des options à haute valeur ajoutée de la nouvelle assurance habitation &gt;</a:t>
            </a:r>
          </a:p>
        </p:txBody>
      </p:sp>
      <p:sp>
        <p:nvSpPr>
          <p:cNvPr id="7" name="Rectangle 6"/>
          <p:cNvSpPr/>
          <p:nvPr userDrawn="1"/>
        </p:nvSpPr>
        <p:spPr>
          <a:xfrm>
            <a:off x="10795000" y="6356350"/>
            <a:ext cx="626533"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8" name="Espace réservé de la date 3"/>
          <p:cNvSpPr>
            <a:spLocks noGrp="1"/>
          </p:cNvSpPr>
          <p:nvPr>
            <p:ph type="dt" sz="half" idx="2"/>
          </p:nvPr>
        </p:nvSpPr>
        <p:spPr>
          <a:xfrm>
            <a:off x="1199456" y="641224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dirty="0"/>
              <a:t>Sommaire global</a:t>
            </a:r>
          </a:p>
          <a:p>
            <a:r>
              <a:rPr lang="fr-FR" dirty="0"/>
              <a:t>Sommaire de l’option</a:t>
            </a:r>
          </a:p>
        </p:txBody>
      </p:sp>
    </p:spTree>
    <p:extLst>
      <p:ext uri="{BB962C8B-B14F-4D97-AF65-F5344CB8AC3E}">
        <p14:creationId xmlns:p14="http://schemas.microsoft.com/office/powerpoint/2010/main" val="1583280870"/>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p:cNvSpPr>
            <a:spLocks noGrp="1"/>
          </p:cNvSpPr>
          <p:nvPr>
            <p:ph type="ftr" sz="quarter" idx="11"/>
          </p:nvPr>
        </p:nvSpPr>
        <p:spPr/>
        <p:txBody>
          <a:bodyPr/>
          <a:lstStyle/>
          <a:p>
            <a:r>
              <a:rPr lang="fr-FR" dirty="0"/>
              <a:t>&lt; Descriptif des options à haut valeur ajoutée de la nouvelle assurance habitation &gt;</a:t>
            </a:r>
          </a:p>
        </p:txBody>
      </p:sp>
      <p:sp>
        <p:nvSpPr>
          <p:cNvPr id="6" name="Espace réservé du numéro de diapositive 5"/>
          <p:cNvSpPr>
            <a:spLocks noGrp="1"/>
          </p:cNvSpPr>
          <p:nvPr>
            <p:ph type="sldNum" sz="quarter" idx="12"/>
          </p:nvPr>
        </p:nvSpPr>
        <p:spPr>
          <a:xfrm>
            <a:off x="8610600" y="6356350"/>
            <a:ext cx="2743200" cy="365125"/>
          </a:xfrm>
          <a:prstGeom prst="rect">
            <a:avLst/>
          </a:prstGeom>
        </p:spPr>
        <p:txBody>
          <a:bodyPr/>
          <a:lstStyle/>
          <a:p>
            <a:fld id="{8549CE0C-DB6B-4D0C-9614-5A644F3CC548}" type="slidenum">
              <a:rPr lang="fr-FR" smtClean="0"/>
              <a:t>‹N°›</a:t>
            </a:fld>
            <a:endParaRPr lang="fr-FR" dirty="0"/>
          </a:p>
        </p:txBody>
      </p:sp>
      <p:sp>
        <p:nvSpPr>
          <p:cNvPr id="7" name="Rectangle 6"/>
          <p:cNvSpPr/>
          <p:nvPr userDrawn="1"/>
        </p:nvSpPr>
        <p:spPr>
          <a:xfrm>
            <a:off x="10795000" y="6356350"/>
            <a:ext cx="626533"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8" name="Espace réservé de la date 3"/>
          <p:cNvSpPr>
            <a:spLocks noGrp="1"/>
          </p:cNvSpPr>
          <p:nvPr>
            <p:ph type="dt" sz="half" idx="2"/>
          </p:nvPr>
        </p:nvSpPr>
        <p:spPr>
          <a:xfrm>
            <a:off x="1199456" y="641224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dirty="0"/>
              <a:t>Sommaire global</a:t>
            </a:r>
          </a:p>
          <a:p>
            <a:r>
              <a:rPr lang="fr-FR" dirty="0"/>
              <a:t>Sommaire de l’option</a:t>
            </a:r>
          </a:p>
        </p:txBody>
      </p:sp>
    </p:spTree>
    <p:extLst>
      <p:ext uri="{BB962C8B-B14F-4D97-AF65-F5344CB8AC3E}">
        <p14:creationId xmlns:p14="http://schemas.microsoft.com/office/powerpoint/2010/main" val="37265418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10" Type="http://schemas.openxmlformats.org/officeDocument/2006/relationships/image" Target="../media/image2.JPG"/><Relationship Id="rId4" Type="http://schemas.openxmlformats.org/officeDocument/2006/relationships/slideLayout" Target="../slideLayouts/slideLayout7.xml"/><Relationship Id="rId9"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p:cNvSpPr>
            <a:spLocks noGrp="1"/>
          </p:cNvSpPr>
          <p:nvPr>
            <p:ph type="ftr" sz="quarter" idx="3"/>
          </p:nvPr>
        </p:nvSpPr>
        <p:spPr>
          <a:xfrm>
            <a:off x="3647728" y="6435985"/>
            <a:ext cx="5693804" cy="365125"/>
          </a:xfrm>
          <a:prstGeom prst="rect">
            <a:avLst/>
          </a:prstGeom>
        </p:spPr>
        <p:txBody>
          <a:bodyPr vert="horz" lIns="91440" tIns="45720" rIns="91440" bIns="45720" rtlCol="0" anchor="ctr"/>
          <a:lstStyle>
            <a:lvl1pPr algn="ctr">
              <a:defRPr sz="1100" cap="small" baseline="0">
                <a:solidFill>
                  <a:schemeClr val="bg1">
                    <a:lumMod val="65000"/>
                  </a:schemeClr>
                </a:solidFill>
                <a:latin typeface="Gill Sans MT" panose="020B0502020104020203" pitchFamily="34" charset="0"/>
              </a:defRPr>
            </a:lvl1pPr>
          </a:lstStyle>
          <a:p>
            <a:r>
              <a:rPr lang="fr-FR" dirty="0"/>
              <a:t>&lt; Descriptif des options à haut valeur client de la nouvelle assurance habitation &gt;</a:t>
            </a:r>
          </a:p>
        </p:txBody>
      </p:sp>
      <p:sp>
        <p:nvSpPr>
          <p:cNvPr id="12" name="Espace réservé du numéro de diapositive 5"/>
          <p:cNvSpPr txBox="1">
            <a:spLocks/>
          </p:cNvSpPr>
          <p:nvPr userDrawn="1"/>
        </p:nvSpPr>
        <p:spPr>
          <a:xfrm>
            <a:off x="10080376" y="6381328"/>
            <a:ext cx="1452228" cy="365125"/>
          </a:xfrm>
          <a:prstGeom prst="rect">
            <a:avLst/>
          </a:prstGeom>
        </p:spPr>
        <p:txBody>
          <a:bodyPr bIns="0" anchor="ctr"/>
          <a:lstStyle>
            <a:defPPr>
              <a:defRPr lang="fr-FR"/>
            </a:defPPr>
            <a:lvl1pPr>
              <a:defRPr sz="1200">
                <a:solidFill>
                  <a:srgbClr val="898989"/>
                </a:solidFill>
              </a:defRPr>
            </a:lvl1pPr>
          </a:lstStyle>
          <a:p>
            <a:pPr lvl="0" algn="r"/>
            <a:fld id="{8549CE0C-DB6B-4D0C-9614-5A644F3CC548}" type="slidenum">
              <a:rPr lang="fr-FR" sz="1100" smtClean="0">
                <a:latin typeface="Arial" panose="020B0604020202020204" pitchFamily="34" charset="0"/>
                <a:cs typeface="Arial" panose="020B0604020202020204" pitchFamily="34" charset="0"/>
              </a:rPr>
              <a:pPr lvl="0" algn="r"/>
              <a:t>‹N°›</a:t>
            </a:fld>
            <a:endParaRPr lang="fr-FR" sz="1100" dirty="0">
              <a:latin typeface="Arial" panose="020B0604020202020204" pitchFamily="34" charset="0"/>
              <a:cs typeface="Arial" panose="020B0604020202020204" pitchFamily="34" charset="0"/>
            </a:endParaRPr>
          </a:p>
        </p:txBody>
      </p:sp>
      <p:sp>
        <p:nvSpPr>
          <p:cNvPr id="4" name="MSIPCMContentMarking" descr="{&quot;HashCode&quot;:-929196920,&quot;Placement&quot;:&quot;Footer&quot;}">
            <a:extLst>
              <a:ext uri="{FF2B5EF4-FFF2-40B4-BE49-F238E27FC236}">
                <a16:creationId xmlns:a16="http://schemas.microsoft.com/office/drawing/2014/main" id="{F5B6BE07-CB69-4ABB-B797-6726FED962C9}"/>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1390694565"/>
      </p:ext>
    </p:extLst>
  </p:cSld>
  <p:clrMap bg1="lt1" tx1="dk1" bg2="lt2" tx2="dk2" accent1="accent1" accent2="accent2" accent3="accent3" accent4="accent4" accent5="accent5" accent6="accent6" hlink="hlink" folHlink="folHlink"/>
  <p:sldLayoutIdLst>
    <p:sldLayoutId id="2147483655" r:id="rId1"/>
    <p:sldLayoutId id="2147483649" r:id="rId2"/>
    <p:sldLayoutId id="2147483650" r:id="rId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440001" y="414000"/>
            <a:ext cx="10373391" cy="608400"/>
          </a:xfrm>
          <a:prstGeom prst="rect">
            <a:avLst/>
          </a:prstGeom>
        </p:spPr>
        <p:txBody>
          <a:bodyPr vert="horz" lIns="0" tIns="0" rIns="0" bIns="0" rtlCol="0" anchor="t" anchorCtr="0">
            <a:noAutofit/>
          </a:bodyPr>
          <a:lstStyle/>
          <a:p>
            <a:r>
              <a:rPr lang="fr-FR"/>
              <a:t>Modifiez le style du titre</a:t>
            </a:r>
          </a:p>
        </p:txBody>
      </p:sp>
      <p:sp>
        <p:nvSpPr>
          <p:cNvPr id="3" name="Espace réservé du texte 2"/>
          <p:cNvSpPr>
            <a:spLocks noGrp="1"/>
          </p:cNvSpPr>
          <p:nvPr>
            <p:ph type="body" idx="1"/>
          </p:nvPr>
        </p:nvSpPr>
        <p:spPr>
          <a:xfrm>
            <a:off x="1440001" y="1306800"/>
            <a:ext cx="10373391" cy="4351338"/>
          </a:xfrm>
          <a:prstGeom prst="rect">
            <a:avLst/>
          </a:prstGeom>
        </p:spPr>
        <p:txBody>
          <a:bodyPr vert="horz" lIns="0" tIns="0" rIns="0" bIns="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Sixième niveau</a:t>
            </a:r>
          </a:p>
        </p:txBody>
      </p:sp>
      <p:sp>
        <p:nvSpPr>
          <p:cNvPr id="11" name="object 13"/>
          <p:cNvSpPr/>
          <p:nvPr/>
        </p:nvSpPr>
        <p:spPr>
          <a:xfrm rot="16200000">
            <a:off x="1177179" y="520519"/>
            <a:ext cx="525642" cy="350161"/>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pPr defTabSz="913383"/>
            <a:endParaRPr sz="1800">
              <a:solidFill>
                <a:prstClr val="black"/>
              </a:solidFill>
            </a:endParaRPr>
          </a:p>
        </p:txBody>
      </p:sp>
      <p:sp>
        <p:nvSpPr>
          <p:cNvPr id="10" name="Espace réservé du numéro de diapositive 5"/>
          <p:cNvSpPr>
            <a:spLocks noGrp="1"/>
          </p:cNvSpPr>
          <p:nvPr>
            <p:ph type="sldNum" sz="quarter" idx="4"/>
          </p:nvPr>
        </p:nvSpPr>
        <p:spPr>
          <a:xfrm>
            <a:off x="1440004" y="6521791"/>
            <a:ext cx="254400" cy="125644"/>
          </a:xfrm>
          <a:prstGeom prst="rect">
            <a:avLst/>
          </a:prstGeom>
        </p:spPr>
        <p:txBody>
          <a:bodyPr vert="horz" lIns="0" tIns="0" rIns="0" bIns="0" rtlCol="0" anchor="t" anchorCtr="0">
            <a:spAutoFit/>
          </a:bodyPr>
          <a:lstStyle>
            <a:lvl1pPr algn="l">
              <a:defRPr sz="800" b="1" cap="all" baseline="0">
                <a:solidFill>
                  <a:schemeClr val="tx2"/>
                </a:solidFill>
              </a:defRPr>
            </a:lvl1pPr>
          </a:lstStyle>
          <a:p>
            <a:pPr defTabSz="913383"/>
            <a:fld id="{4F985FF9-ADA8-465B-B1B8-A5AF16A5E141}" type="slidenum">
              <a:rPr lang="fr-FR" smtClean="0">
                <a:solidFill>
                  <a:srgbClr val="581D74"/>
                </a:solidFill>
              </a:rPr>
              <a:pPr defTabSz="913383"/>
              <a:t>‹N°›</a:t>
            </a:fld>
            <a:endParaRPr lang="fr-FR">
              <a:solidFill>
                <a:srgbClr val="581D74"/>
              </a:solidFill>
            </a:endParaRPr>
          </a:p>
        </p:txBody>
      </p:sp>
      <p:pic>
        <p:nvPicPr>
          <p:cNvPr id="12" name="Picture 4" descr="D:\BLOC MARQUES\JPG\BB_Q_NATIXIS_ASSURANCES_10CM.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98374" y="6339605"/>
            <a:ext cx="1552148" cy="445934"/>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13"/>
          <p:cNvPicPr>
            <a:picLocks noChangeAspect="1"/>
          </p:cNvPicPr>
          <p:nvPr/>
        </p:nvPicPr>
        <p:blipFill rotWithShape="1">
          <a:blip r:embed="rId10">
            <a:extLst>
              <a:ext uri="{28A0092B-C50C-407E-A947-70E740481C1C}">
                <a14:useLocalDpi xmlns:a14="http://schemas.microsoft.com/office/drawing/2010/main" val="0"/>
              </a:ext>
            </a:extLst>
          </a:blip>
          <a:srcRect t="12702"/>
          <a:stretch/>
        </p:blipFill>
        <p:spPr>
          <a:xfrm>
            <a:off x="10337157" y="7630"/>
            <a:ext cx="1854843" cy="381001"/>
          </a:xfrm>
          <a:prstGeom prst="rect">
            <a:avLst/>
          </a:prstGeom>
        </p:spPr>
      </p:pic>
      <p:sp>
        <p:nvSpPr>
          <p:cNvPr id="13" name="Espace réservé de la date 17"/>
          <p:cNvSpPr>
            <a:spLocks noGrp="1"/>
          </p:cNvSpPr>
          <p:nvPr>
            <p:ph type="dt" sz="half" idx="2"/>
          </p:nvPr>
        </p:nvSpPr>
        <p:spPr>
          <a:xfrm>
            <a:off x="1796954" y="6524772"/>
            <a:ext cx="1022829" cy="125644"/>
          </a:xfrm>
          <a:prstGeom prst="rect">
            <a:avLst/>
          </a:prstGeom>
        </p:spPr>
        <p:txBody>
          <a:bodyPr vert="horz" wrap="square" lIns="0" tIns="0" rIns="0" bIns="0" rtlCol="0" anchor="t" anchorCtr="0">
            <a:spAutoFit/>
          </a:bodyPr>
          <a:lstStyle>
            <a:lvl1pPr>
              <a:defRPr lang="fr-FR" sz="800" b="0" cap="none" baseline="0" smtClean="0">
                <a:solidFill>
                  <a:srgbClr val="7F7F7F"/>
                </a:solidFill>
              </a:defRPr>
            </a:lvl1pPr>
          </a:lstStyle>
          <a:p>
            <a:pPr defTabSz="913383"/>
            <a:fld id="{E51DD375-4EC7-4BF2-827E-32EC971BE91C}" type="datetime4">
              <a:rPr lang="fr-FR" smtClean="0"/>
              <a:pPr defTabSz="913383"/>
              <a:t>23 avril 2020</a:t>
            </a:fld>
            <a:endParaRPr lang="fr-FR" dirty="0"/>
          </a:p>
        </p:txBody>
      </p:sp>
      <p:sp>
        <p:nvSpPr>
          <p:cNvPr id="15" name="Espace réservé du pied de page 18"/>
          <p:cNvSpPr>
            <a:spLocks noGrp="1"/>
          </p:cNvSpPr>
          <p:nvPr>
            <p:ph type="ftr" sz="quarter" idx="3"/>
          </p:nvPr>
        </p:nvSpPr>
        <p:spPr>
          <a:xfrm>
            <a:off x="2959323" y="6521791"/>
            <a:ext cx="6672000" cy="125644"/>
          </a:xfrm>
          <a:prstGeom prst="rect">
            <a:avLst/>
          </a:prstGeom>
        </p:spPr>
        <p:txBody>
          <a:bodyPr vert="horz" wrap="square" lIns="0" tIns="0" rIns="0" bIns="0" rtlCol="0" anchor="t" anchorCtr="0">
            <a:spAutoFit/>
          </a:bodyPr>
          <a:lstStyle>
            <a:lvl1pPr>
              <a:defRPr lang="fr-FR" sz="800" b="0" cap="none" baseline="0" smtClean="0">
                <a:solidFill>
                  <a:srgbClr val="7F7F7F"/>
                </a:solidFill>
              </a:defRPr>
            </a:lvl1pPr>
          </a:lstStyle>
          <a:p>
            <a:pPr defTabSz="913383"/>
            <a:r>
              <a:rPr lang="fr-FR"/>
              <a:t>Offre MRH RP-RS #INNOVE2020</a:t>
            </a:r>
            <a:endParaRPr lang="fr-FR" dirty="0"/>
          </a:p>
        </p:txBody>
      </p:sp>
      <p:sp>
        <p:nvSpPr>
          <p:cNvPr id="4" name="MSIPCMContentMarking" descr="{&quot;HashCode&quot;:-929196920,&quot;Placement&quot;:&quot;Footer&quot;}">
            <a:extLst>
              <a:ext uri="{FF2B5EF4-FFF2-40B4-BE49-F238E27FC236}">
                <a16:creationId xmlns:a16="http://schemas.microsoft.com/office/drawing/2014/main" id="{CC5BB4A0-2F4D-4460-970F-3FA2B632D8A7}"/>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3626497468"/>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Lst>
  <p:hf sldNum="0" hdr="0"/>
  <p:txStyles>
    <p:titleStyle>
      <a:lvl1pPr algn="l" defTabSz="685035" rtl="0" eaLnBrk="1" latinLnBrk="0" hangingPunct="1">
        <a:lnSpc>
          <a:spcPct val="90000"/>
        </a:lnSpc>
        <a:spcBef>
          <a:spcPct val="0"/>
        </a:spcBef>
        <a:buNone/>
        <a:defRPr sz="2200" b="1" kern="1200">
          <a:solidFill>
            <a:schemeClr val="tx2"/>
          </a:solidFill>
          <a:latin typeface="+mj-lt"/>
          <a:ea typeface="+mj-ea"/>
          <a:cs typeface="+mj-cs"/>
        </a:defRPr>
      </a:lvl1pPr>
    </p:titleStyle>
    <p:bodyStyle>
      <a:lvl1pPr marL="0" indent="0" algn="l" defTabSz="685035"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035"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035"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035" rtl="0" eaLnBrk="1" latinLnBrk="0" hangingPunct="1">
        <a:lnSpc>
          <a:spcPct val="100000"/>
        </a:lnSpc>
        <a:spcBef>
          <a:spcPts val="899"/>
        </a:spcBef>
        <a:buFont typeface="Arial" panose="020B0604020202020204" pitchFamily="34" charset="0"/>
        <a:buNone/>
        <a:defRPr sz="1400" kern="1200">
          <a:solidFill>
            <a:schemeClr val="tx1"/>
          </a:solidFill>
          <a:latin typeface="+mn-lt"/>
          <a:ea typeface="+mn-ea"/>
          <a:cs typeface="+mn-cs"/>
        </a:defRPr>
      </a:lvl4pPr>
      <a:lvl5pPr marL="449498" indent="-179801" algn="l" defTabSz="685035"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2551" indent="-129456" algn="l" defTabSz="685035"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6370" indent="-171261" algn="l" defTabSz="685035" rtl="0" eaLnBrk="1" latinLnBrk="0" hangingPunct="1">
        <a:lnSpc>
          <a:spcPct val="90000"/>
        </a:lnSpc>
        <a:spcBef>
          <a:spcPts val="375"/>
        </a:spcBef>
        <a:buFont typeface="Arial" panose="020B0604020202020204" pitchFamily="34" charset="0"/>
        <a:buChar char="•"/>
        <a:defRPr sz="1300" kern="1200">
          <a:solidFill>
            <a:schemeClr val="tx1"/>
          </a:solidFill>
          <a:latin typeface="+mn-lt"/>
          <a:ea typeface="+mn-ea"/>
          <a:cs typeface="+mn-cs"/>
        </a:defRPr>
      </a:lvl7pPr>
      <a:lvl8pPr marL="2568891" indent="-171261" algn="l" defTabSz="685035" rtl="0" eaLnBrk="1" latinLnBrk="0" hangingPunct="1">
        <a:lnSpc>
          <a:spcPct val="90000"/>
        </a:lnSpc>
        <a:spcBef>
          <a:spcPts val="375"/>
        </a:spcBef>
        <a:buFont typeface="Arial" panose="020B0604020202020204" pitchFamily="34" charset="0"/>
        <a:buChar char="•"/>
        <a:defRPr sz="1300" kern="1200">
          <a:solidFill>
            <a:schemeClr val="tx1"/>
          </a:solidFill>
          <a:latin typeface="+mn-lt"/>
          <a:ea typeface="+mn-ea"/>
          <a:cs typeface="+mn-cs"/>
        </a:defRPr>
      </a:lvl8pPr>
      <a:lvl9pPr marL="2911408" indent="-171261" algn="l" defTabSz="685035" rtl="0" eaLnBrk="1" latinLnBrk="0" hangingPunct="1">
        <a:lnSpc>
          <a:spcPct val="90000"/>
        </a:lnSpc>
        <a:spcBef>
          <a:spcPts val="375"/>
        </a:spcBef>
        <a:buFont typeface="Arial" panose="020B0604020202020204" pitchFamily="34" charset="0"/>
        <a:buChar char="•"/>
        <a:defRPr sz="1300" kern="1200">
          <a:solidFill>
            <a:schemeClr val="tx1"/>
          </a:solidFill>
          <a:latin typeface="+mn-lt"/>
          <a:ea typeface="+mn-ea"/>
          <a:cs typeface="+mn-cs"/>
        </a:defRPr>
      </a:lvl9pPr>
    </p:bodyStyle>
    <p:otherStyle>
      <a:defPPr>
        <a:defRPr lang="fr-FR"/>
      </a:defPPr>
      <a:lvl1pPr marL="0" algn="l" defTabSz="685035" rtl="0" eaLnBrk="1" latinLnBrk="0" hangingPunct="1">
        <a:defRPr sz="1300" kern="1200">
          <a:solidFill>
            <a:schemeClr val="tx1"/>
          </a:solidFill>
          <a:latin typeface="+mn-lt"/>
          <a:ea typeface="+mn-ea"/>
          <a:cs typeface="+mn-cs"/>
        </a:defRPr>
      </a:lvl1pPr>
      <a:lvl2pPr marL="342514" algn="l" defTabSz="685035" rtl="0" eaLnBrk="1" latinLnBrk="0" hangingPunct="1">
        <a:defRPr sz="1300" kern="1200">
          <a:solidFill>
            <a:schemeClr val="tx1"/>
          </a:solidFill>
          <a:latin typeface="+mn-lt"/>
          <a:ea typeface="+mn-ea"/>
          <a:cs typeface="+mn-cs"/>
        </a:defRPr>
      </a:lvl2pPr>
      <a:lvl3pPr marL="685035" algn="l" defTabSz="685035" rtl="0" eaLnBrk="1" latinLnBrk="0" hangingPunct="1">
        <a:defRPr sz="1300" kern="1200">
          <a:solidFill>
            <a:schemeClr val="tx1"/>
          </a:solidFill>
          <a:latin typeface="+mn-lt"/>
          <a:ea typeface="+mn-ea"/>
          <a:cs typeface="+mn-cs"/>
        </a:defRPr>
      </a:lvl3pPr>
      <a:lvl4pPr marL="1027553" algn="l" defTabSz="685035" rtl="0" eaLnBrk="1" latinLnBrk="0" hangingPunct="1">
        <a:defRPr sz="1300" kern="1200">
          <a:solidFill>
            <a:schemeClr val="tx1"/>
          </a:solidFill>
          <a:latin typeface="+mn-lt"/>
          <a:ea typeface="+mn-ea"/>
          <a:cs typeface="+mn-cs"/>
        </a:defRPr>
      </a:lvl4pPr>
      <a:lvl5pPr marL="1370074" algn="l" defTabSz="685035" rtl="0" eaLnBrk="1" latinLnBrk="0" hangingPunct="1">
        <a:defRPr sz="1300" kern="1200">
          <a:solidFill>
            <a:schemeClr val="tx1"/>
          </a:solidFill>
          <a:latin typeface="+mn-lt"/>
          <a:ea typeface="+mn-ea"/>
          <a:cs typeface="+mn-cs"/>
        </a:defRPr>
      </a:lvl5pPr>
      <a:lvl6pPr marL="1712593" algn="l" defTabSz="685035" rtl="0" eaLnBrk="1" latinLnBrk="0" hangingPunct="1">
        <a:defRPr sz="1300" kern="1200">
          <a:solidFill>
            <a:schemeClr val="tx1"/>
          </a:solidFill>
          <a:latin typeface="+mn-lt"/>
          <a:ea typeface="+mn-ea"/>
          <a:cs typeface="+mn-cs"/>
        </a:defRPr>
      </a:lvl6pPr>
      <a:lvl7pPr marL="2055112" algn="l" defTabSz="685035" rtl="0" eaLnBrk="1" latinLnBrk="0" hangingPunct="1">
        <a:defRPr sz="1300" kern="1200">
          <a:solidFill>
            <a:schemeClr val="tx1"/>
          </a:solidFill>
          <a:latin typeface="+mn-lt"/>
          <a:ea typeface="+mn-ea"/>
          <a:cs typeface="+mn-cs"/>
        </a:defRPr>
      </a:lvl7pPr>
      <a:lvl8pPr marL="2397630" algn="l" defTabSz="685035" rtl="0" eaLnBrk="1" latinLnBrk="0" hangingPunct="1">
        <a:defRPr sz="1300" kern="1200">
          <a:solidFill>
            <a:schemeClr val="tx1"/>
          </a:solidFill>
          <a:latin typeface="+mn-lt"/>
          <a:ea typeface="+mn-ea"/>
          <a:cs typeface="+mn-cs"/>
        </a:defRPr>
      </a:lvl8pPr>
      <a:lvl9pPr marL="2740150" algn="l" defTabSz="685035" rtl="0" eaLnBrk="1" latinLnBrk="0" hangingPunct="1">
        <a:defRPr sz="13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19">
          <p15:clr>
            <a:srgbClr val="F26B43"/>
          </p15:clr>
        </p15:guide>
        <p15:guide id="2" pos="678">
          <p15:clr>
            <a:srgbClr val="F26B43"/>
          </p15:clr>
        </p15:guide>
        <p15:guide id="3" pos="5585">
          <p15:clr>
            <a:srgbClr val="F26B43"/>
          </p15:clr>
        </p15:guide>
        <p15:guide id="5" orient="horz" pos="417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p:cNvSpPr>
            <a:spLocks noGrp="1"/>
          </p:cNvSpPr>
          <p:nvPr>
            <p:ph type="ftr" sz="quarter" idx="3"/>
          </p:nvPr>
        </p:nvSpPr>
        <p:spPr>
          <a:xfrm>
            <a:off x="3647728" y="6435985"/>
            <a:ext cx="5693804" cy="365125"/>
          </a:xfrm>
          <a:prstGeom prst="rect">
            <a:avLst/>
          </a:prstGeom>
        </p:spPr>
        <p:txBody>
          <a:bodyPr vert="horz" lIns="91440" tIns="45720" rIns="91440" bIns="45720" rtlCol="0" anchor="ctr"/>
          <a:lstStyle>
            <a:lvl1pPr algn="ctr">
              <a:defRPr sz="1100" cap="small" baseline="0">
                <a:solidFill>
                  <a:schemeClr val="bg1">
                    <a:lumMod val="65000"/>
                  </a:schemeClr>
                </a:solidFill>
                <a:latin typeface="Gill Sans MT" panose="020B0502020104020203" pitchFamily="34" charset="0"/>
              </a:defRPr>
            </a:lvl1pPr>
          </a:lstStyle>
          <a:p>
            <a:r>
              <a:rPr lang="fr-FR" dirty="0"/>
              <a:t>&lt; Descriptif des options à haut valeur client de la nouvelle assurance habitation &gt;</a:t>
            </a:r>
          </a:p>
        </p:txBody>
      </p:sp>
      <p:sp>
        <p:nvSpPr>
          <p:cNvPr id="12" name="Espace réservé du numéro de diapositive 5"/>
          <p:cNvSpPr txBox="1">
            <a:spLocks/>
          </p:cNvSpPr>
          <p:nvPr userDrawn="1"/>
        </p:nvSpPr>
        <p:spPr>
          <a:xfrm>
            <a:off x="10080376" y="6381328"/>
            <a:ext cx="1452228" cy="365125"/>
          </a:xfrm>
          <a:prstGeom prst="rect">
            <a:avLst/>
          </a:prstGeom>
        </p:spPr>
        <p:txBody>
          <a:bodyPr bIns="0" anchor="ctr"/>
          <a:lstStyle>
            <a:defPPr>
              <a:defRPr lang="fr-FR"/>
            </a:defPPr>
            <a:lvl1pPr>
              <a:defRPr sz="1200">
                <a:solidFill>
                  <a:srgbClr val="898989"/>
                </a:solidFill>
              </a:defRPr>
            </a:lvl1pPr>
          </a:lstStyle>
          <a:p>
            <a:pPr lvl="0" algn="r"/>
            <a:fld id="{8549CE0C-DB6B-4D0C-9614-5A644F3CC548}" type="slidenum">
              <a:rPr lang="fr-FR" sz="1100" smtClean="0">
                <a:latin typeface="Arial" panose="020B0604020202020204" pitchFamily="34" charset="0"/>
                <a:cs typeface="Arial" panose="020B0604020202020204" pitchFamily="34" charset="0"/>
              </a:rPr>
              <a:pPr lvl="0" algn="r"/>
              <a:t>‹N°›</a:t>
            </a:fld>
            <a:endParaRPr lang="fr-FR" sz="1100" dirty="0">
              <a:latin typeface="Arial" panose="020B0604020202020204" pitchFamily="34" charset="0"/>
              <a:cs typeface="Arial" panose="020B0604020202020204" pitchFamily="34" charset="0"/>
            </a:endParaRPr>
          </a:p>
        </p:txBody>
      </p:sp>
      <p:sp>
        <p:nvSpPr>
          <p:cNvPr id="4" name="MSIPCMContentMarking" descr="{&quot;HashCode&quot;:-929196920,&quot;Placement&quot;:&quot;Footer&quot;}">
            <a:extLst>
              <a:ext uri="{FF2B5EF4-FFF2-40B4-BE49-F238E27FC236}">
                <a16:creationId xmlns:a16="http://schemas.microsoft.com/office/drawing/2014/main" id="{F793DBCB-78CC-4D61-B198-4AC9D668E025}"/>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3409754016"/>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10.png"/><Relationship Id="rId18" Type="http://schemas.openxmlformats.org/officeDocument/2006/relationships/image" Target="../media/image15.png"/><Relationship Id="rId3" Type="http://schemas.openxmlformats.org/officeDocument/2006/relationships/image" Target="../media/image9.png"/><Relationship Id="rId7" Type="http://schemas.openxmlformats.org/officeDocument/2006/relationships/slide" Target="slide5.xml"/><Relationship Id="rId12" Type="http://schemas.openxmlformats.org/officeDocument/2006/relationships/slide" Target="slide10.xml"/><Relationship Id="rId17" Type="http://schemas.openxmlformats.org/officeDocument/2006/relationships/image" Target="../media/image14.png"/><Relationship Id="rId2" Type="http://schemas.openxmlformats.org/officeDocument/2006/relationships/notesSlide" Target="../notesSlides/notesSlide1.xml"/><Relationship Id="rId16" Type="http://schemas.openxmlformats.org/officeDocument/2006/relationships/image" Target="../media/image13.png"/><Relationship Id="rId20" Type="http://schemas.openxmlformats.org/officeDocument/2006/relationships/slide" Target="slide11.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9.xml"/><Relationship Id="rId5" Type="http://schemas.openxmlformats.org/officeDocument/2006/relationships/slide" Target="slide3.xml"/><Relationship Id="rId15" Type="http://schemas.openxmlformats.org/officeDocument/2006/relationships/image" Target="../media/image12.png"/><Relationship Id="rId10" Type="http://schemas.openxmlformats.org/officeDocument/2006/relationships/slide" Target="slide8.xml"/><Relationship Id="rId19" Type="http://schemas.openxmlformats.org/officeDocument/2006/relationships/image" Target="../media/image7.png"/><Relationship Id="rId4" Type="http://schemas.microsoft.com/office/2007/relationships/hdphoto" Target="../media/hdphoto2.wdp"/><Relationship Id="rId9" Type="http://schemas.openxmlformats.org/officeDocument/2006/relationships/slide" Target="slide7.xml"/><Relationship Id="rId1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16.jpeg"/><Relationship Id="rId1" Type="http://schemas.openxmlformats.org/officeDocument/2006/relationships/slideLayout" Target="../slideLayouts/slideLayout11.xml"/><Relationship Id="rId6" Type="http://schemas.openxmlformats.org/officeDocument/2006/relationships/slide" Target="slide2.xml"/><Relationship Id="rId5" Type="http://schemas.openxmlformats.org/officeDocument/2006/relationships/image" Target="../media/image7.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 Target="slide2.xml"/><Relationship Id="rId1" Type="http://schemas.openxmlformats.org/officeDocument/2006/relationships/slideLayout" Target="../slideLayouts/slideLayout11.xml"/><Relationship Id="rId6" Type="http://schemas.openxmlformats.org/officeDocument/2006/relationships/image" Target="../media/image11.png"/><Relationship Id="rId5" Type="http://schemas.openxmlformats.org/officeDocument/2006/relationships/slide" Target="slide9.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 Target="slide2.xml"/><Relationship Id="rId1" Type="http://schemas.openxmlformats.org/officeDocument/2006/relationships/slideLayout" Target="../slideLayouts/slideLayout11.xml"/><Relationship Id="rId5" Type="http://schemas.openxmlformats.org/officeDocument/2006/relationships/image" Target="../media/image15.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 Target="slide2.xml"/><Relationship Id="rId1" Type="http://schemas.openxmlformats.org/officeDocument/2006/relationships/slideLayout" Target="../slideLayouts/slideLayout11.xml"/><Relationship Id="rId5" Type="http://schemas.openxmlformats.org/officeDocument/2006/relationships/image" Target="../media/image12.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 Target="slide2.xml"/><Relationship Id="rId1" Type="http://schemas.openxmlformats.org/officeDocument/2006/relationships/slideLayout" Target="../slideLayouts/slideLayout11.xml"/><Relationship Id="rId5" Type="http://schemas.openxmlformats.org/officeDocument/2006/relationships/image" Target="../media/image12.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7.png"/><Relationship Id="rId1" Type="http://schemas.openxmlformats.org/officeDocument/2006/relationships/slideLayout" Target="../slideLayouts/slideLayout11.xml"/><Relationship Id="rId6" Type="http://schemas.openxmlformats.org/officeDocument/2006/relationships/image" Target="../media/image7.png"/><Relationship Id="rId5" Type="http://schemas.openxmlformats.org/officeDocument/2006/relationships/image" Target="../media/image16.jpe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7.png"/><Relationship Id="rId1" Type="http://schemas.openxmlformats.org/officeDocument/2006/relationships/slideLayout" Target="../slideLayouts/slideLayout11.xml"/><Relationship Id="rId6" Type="http://schemas.openxmlformats.org/officeDocument/2006/relationships/image" Target="../media/image7.png"/><Relationship Id="rId5" Type="http://schemas.openxmlformats.org/officeDocument/2006/relationships/image" Target="../media/image16.jpe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slide" Target="slide2.xml"/><Relationship Id="rId1" Type="http://schemas.openxmlformats.org/officeDocument/2006/relationships/slideLayout" Target="../slideLayouts/slideLayout11.xml"/><Relationship Id="rId6" Type="http://schemas.openxmlformats.org/officeDocument/2006/relationships/image" Target="../media/image7.png"/><Relationship Id="rId5" Type="http://schemas.openxmlformats.org/officeDocument/2006/relationships/image" Target="../media/image16.jpe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slide" Target="slide2.xml"/><Relationship Id="rId1" Type="http://schemas.openxmlformats.org/officeDocument/2006/relationships/slideLayout" Target="../slideLayouts/slideLayout11.xml"/><Relationship Id="rId6" Type="http://schemas.openxmlformats.org/officeDocument/2006/relationships/image" Target="../media/image7.png"/><Relationship Id="rId5" Type="http://schemas.openxmlformats.org/officeDocument/2006/relationships/image" Target="../media/image16.jpe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p:cNvSpPr txBox="1"/>
          <p:nvPr/>
        </p:nvSpPr>
        <p:spPr>
          <a:xfrm>
            <a:off x="7049166" y="1392345"/>
            <a:ext cx="4629664" cy="2186120"/>
          </a:xfrm>
          <a:prstGeom prst="rect">
            <a:avLst/>
          </a:prstGeom>
          <a:noFill/>
          <a:ln>
            <a:solidFill>
              <a:schemeClr val="bg1"/>
            </a:solidFill>
          </a:ln>
        </p:spPr>
        <p:txBody>
          <a:bodyPr wrap="square" rtlCol="0">
            <a:noAutofit/>
          </a:bodyPr>
          <a:lstStyle/>
          <a:p>
            <a:endParaRPr lang="fr-FR" dirty="0">
              <a:solidFill>
                <a:schemeClr val="bg1"/>
              </a:solidFill>
            </a:endParaRPr>
          </a:p>
        </p:txBody>
      </p:sp>
      <p:sp>
        <p:nvSpPr>
          <p:cNvPr id="12" name="ZoneTexte 11"/>
          <p:cNvSpPr txBox="1"/>
          <p:nvPr/>
        </p:nvSpPr>
        <p:spPr>
          <a:xfrm>
            <a:off x="7032688" y="3948802"/>
            <a:ext cx="4604951" cy="461665"/>
          </a:xfrm>
          <a:prstGeom prst="rect">
            <a:avLst/>
          </a:prstGeom>
          <a:noFill/>
        </p:spPr>
        <p:txBody>
          <a:bodyPr wrap="square" rtlCol="0">
            <a:spAutoFit/>
          </a:bodyPr>
          <a:lstStyle/>
          <a:p>
            <a:pPr algn="ctr"/>
            <a:r>
              <a:rPr lang="fr-FR" sz="2400" b="1" dirty="0">
                <a:solidFill>
                  <a:schemeClr val="bg1"/>
                </a:solidFill>
              </a:rPr>
              <a:t>Caisse d'Epargne Rives de Paris </a:t>
            </a:r>
          </a:p>
        </p:txBody>
      </p:sp>
      <p:sp>
        <p:nvSpPr>
          <p:cNvPr id="15" name="ZoneTexte 14"/>
          <p:cNvSpPr txBox="1"/>
          <p:nvPr/>
        </p:nvSpPr>
        <p:spPr>
          <a:xfrm>
            <a:off x="6991499" y="1474547"/>
            <a:ext cx="4687331" cy="1200329"/>
          </a:xfrm>
          <a:prstGeom prst="rect">
            <a:avLst/>
          </a:prstGeom>
          <a:noFill/>
        </p:spPr>
        <p:txBody>
          <a:bodyPr wrap="square" rtlCol="0">
            <a:spAutoFit/>
          </a:bodyPr>
          <a:lstStyle/>
          <a:p>
            <a:pPr algn="ctr"/>
            <a:r>
              <a:rPr lang="fr-FR" sz="3600" b="1" dirty="0">
                <a:solidFill>
                  <a:schemeClr val="bg1"/>
                </a:solidFill>
              </a:rPr>
              <a:t>Kick-off déploiement #INNOVE2020 </a:t>
            </a:r>
          </a:p>
        </p:txBody>
      </p:sp>
      <p:sp>
        <p:nvSpPr>
          <p:cNvPr id="16" name="ZoneTexte 15"/>
          <p:cNvSpPr txBox="1"/>
          <p:nvPr/>
        </p:nvSpPr>
        <p:spPr>
          <a:xfrm>
            <a:off x="7759665" y="2948744"/>
            <a:ext cx="3070077" cy="461665"/>
          </a:xfrm>
          <a:prstGeom prst="rect">
            <a:avLst/>
          </a:prstGeom>
          <a:noFill/>
        </p:spPr>
        <p:txBody>
          <a:bodyPr wrap="square" rtlCol="0">
            <a:spAutoFit/>
          </a:bodyPr>
          <a:lstStyle/>
          <a:p>
            <a:pPr algn="ctr"/>
            <a:r>
              <a:rPr lang="fr-FR" sz="2400" dirty="0">
                <a:solidFill>
                  <a:schemeClr val="bg1"/>
                </a:solidFill>
              </a:rPr>
              <a:t>18 SEPTEMBRE 2019 </a:t>
            </a:r>
          </a:p>
        </p:txBody>
      </p:sp>
      <p:cxnSp>
        <p:nvCxnSpPr>
          <p:cNvPr id="20" name="Connecteur droit 19"/>
          <p:cNvCxnSpPr/>
          <p:nvPr/>
        </p:nvCxnSpPr>
        <p:spPr>
          <a:xfrm>
            <a:off x="8219666" y="2673895"/>
            <a:ext cx="21500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Image 1"/>
          <p:cNvPicPr>
            <a:picLocks noChangeAspect="1"/>
          </p:cNvPicPr>
          <p:nvPr/>
        </p:nvPicPr>
        <p:blipFill>
          <a:blip r:embed="rId2"/>
          <a:stretch>
            <a:fillRect/>
          </a:stretch>
        </p:blipFill>
        <p:spPr>
          <a:xfrm>
            <a:off x="330944" y="188640"/>
            <a:ext cx="2811824" cy="1377794"/>
          </a:xfrm>
          <a:prstGeom prst="rect">
            <a:avLst/>
          </a:prstGeom>
        </p:spPr>
      </p:pic>
      <p:sp>
        <p:nvSpPr>
          <p:cNvPr id="17" name="ZoneTexte 16">
            <a:extLst>
              <a:ext uri="{FF2B5EF4-FFF2-40B4-BE49-F238E27FC236}">
                <a16:creationId xmlns:a16="http://schemas.microsoft.com/office/drawing/2014/main" id="{5E126772-642B-416B-9E51-448BDD373063}"/>
              </a:ext>
            </a:extLst>
          </p:cNvPr>
          <p:cNvSpPr txBox="1"/>
          <p:nvPr/>
        </p:nvSpPr>
        <p:spPr>
          <a:xfrm>
            <a:off x="530919" y="3113360"/>
            <a:ext cx="4582331" cy="2594213"/>
          </a:xfrm>
          <a:prstGeom prst="rect">
            <a:avLst/>
          </a:prstGeom>
          <a:noFill/>
        </p:spPr>
        <p:txBody>
          <a:bodyPr wrap="square" rtlCol="0" anchor="ctr">
            <a:noAutofit/>
          </a:bodyPr>
          <a:lstStyle>
            <a:defPPr>
              <a:defRPr lang="fr-FR"/>
            </a:defPPr>
            <a:lvl1pPr algn="ctr">
              <a:defRPr b="1" cap="small">
                <a:solidFill>
                  <a:srgbClr val="4D6995"/>
                </a:solidFill>
                <a:latin typeface="Gill Sans MT" panose="020B0502020104020203" pitchFamily="34" charset="0"/>
              </a:defRPr>
            </a:lvl1pPr>
          </a:lstStyle>
          <a:p>
            <a:r>
              <a:rPr lang="fr-FR" sz="2400" cap="all" dirty="0">
                <a:solidFill>
                  <a:schemeClr val="bg1">
                    <a:lumMod val="50000"/>
                  </a:schemeClr>
                </a:solidFill>
              </a:rPr>
              <a:t>Nouvelle offre assurance habitation</a:t>
            </a:r>
          </a:p>
          <a:p>
            <a:endParaRPr lang="fr-FR" sz="2400" cap="all" dirty="0"/>
          </a:p>
          <a:p>
            <a:r>
              <a:rPr lang="fr-FR" sz="2400" cap="all" dirty="0">
                <a:solidFill>
                  <a:schemeClr val="bg1">
                    <a:lumMod val="65000"/>
                  </a:schemeClr>
                </a:solidFill>
              </a:rPr>
              <a:t>-</a:t>
            </a:r>
          </a:p>
          <a:p>
            <a:endParaRPr lang="fr-FR" sz="2400" cap="all" dirty="0"/>
          </a:p>
          <a:p>
            <a:r>
              <a:rPr lang="fr-FR" sz="2400" cap="all" dirty="0">
                <a:solidFill>
                  <a:srgbClr val="C00000"/>
                </a:solidFill>
              </a:rPr>
              <a:t>Comparatif avec  l’offre ASSUR’TOIT</a:t>
            </a:r>
          </a:p>
        </p:txBody>
      </p:sp>
      <p:pic>
        <p:nvPicPr>
          <p:cNvPr id="18" name="Image 17">
            <a:extLst>
              <a:ext uri="{FF2B5EF4-FFF2-40B4-BE49-F238E27FC236}">
                <a16:creationId xmlns:a16="http://schemas.microsoft.com/office/drawing/2014/main" id="{504B8F3A-7BA7-4940-B5F0-B147E4B88E00}"/>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r="52181"/>
          <a:stretch/>
        </p:blipFill>
        <p:spPr>
          <a:xfrm>
            <a:off x="6029336" y="-48229"/>
            <a:ext cx="6193324" cy="6926580"/>
          </a:xfrm>
          <a:prstGeom prst="rect">
            <a:avLst/>
          </a:prstGeom>
        </p:spPr>
      </p:pic>
    </p:spTree>
    <p:extLst>
      <p:ext uri="{BB962C8B-B14F-4D97-AF65-F5344CB8AC3E}">
        <p14:creationId xmlns:p14="http://schemas.microsoft.com/office/powerpoint/2010/main" val="1896536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angle isocèle 3">
            <a:extLst>
              <a:ext uri="{FF2B5EF4-FFF2-40B4-BE49-F238E27FC236}">
                <a16:creationId xmlns:a16="http://schemas.microsoft.com/office/drawing/2014/main" id="{73E52F0F-AE16-4876-8907-99226F1951A9}"/>
              </a:ext>
            </a:extLst>
          </p:cNvPr>
          <p:cNvSpPr/>
          <p:nvPr/>
        </p:nvSpPr>
        <p:spPr>
          <a:xfrm rot="8157025">
            <a:off x="9490861" y="5513654"/>
            <a:ext cx="3383402" cy="1375711"/>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0227E9E2-8208-430D-AAC0-F34675ED1C63}"/>
              </a:ext>
            </a:extLst>
          </p:cNvPr>
          <p:cNvSpPr/>
          <p:nvPr/>
        </p:nvSpPr>
        <p:spPr>
          <a:xfrm>
            <a:off x="0" y="0"/>
            <a:ext cx="12192000" cy="6858000"/>
          </a:xfrm>
          <a:prstGeom prst="rect">
            <a:avLst/>
          </a:prstGeom>
          <a:noFill/>
          <a:ln w="1016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18"/>
          <p:cNvSpPr txBox="1"/>
          <p:nvPr/>
        </p:nvSpPr>
        <p:spPr>
          <a:xfrm>
            <a:off x="1739516" y="1016322"/>
            <a:ext cx="2646294" cy="576064"/>
          </a:xfrm>
          <a:prstGeom prst="rect">
            <a:avLst/>
          </a:prstGeom>
          <a:noFill/>
        </p:spPr>
        <p:txBody>
          <a:bodyPr wrap="square" rtlCol="0" anchor="ctr">
            <a:noAutofit/>
          </a:bodyPr>
          <a:lstStyle/>
          <a:p>
            <a:r>
              <a:rPr lang="fr-FR" sz="1400" b="1" cap="small" dirty="0">
                <a:solidFill>
                  <a:srgbClr val="C00000"/>
                </a:solidFill>
                <a:latin typeface="Gill Sans MT" panose="020B0502020104020203" pitchFamily="34" charset="0"/>
              </a:rPr>
              <a:t>Généralités </a:t>
            </a:r>
          </a:p>
        </p:txBody>
      </p:sp>
      <p:sp>
        <p:nvSpPr>
          <p:cNvPr id="10" name="Triangle rectangle 9"/>
          <p:cNvSpPr/>
          <p:nvPr/>
        </p:nvSpPr>
        <p:spPr>
          <a:xfrm rot="16200000">
            <a:off x="10308468" y="4977172"/>
            <a:ext cx="1296000" cy="1296000"/>
          </a:xfrm>
          <a:prstGeom prst="r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ZoneTexte 42"/>
          <p:cNvSpPr txBox="1"/>
          <p:nvPr/>
        </p:nvSpPr>
        <p:spPr>
          <a:xfrm>
            <a:off x="4763852" y="854304"/>
            <a:ext cx="2684698" cy="900100"/>
          </a:xfrm>
          <a:prstGeom prst="rect">
            <a:avLst/>
          </a:prstGeom>
          <a:noFill/>
        </p:spPr>
        <p:txBody>
          <a:bodyPr wrap="square" rtlCol="0" anchor="ctr">
            <a:noAutofit/>
          </a:bodyPr>
          <a:lstStyle>
            <a:defPPr>
              <a:defRPr lang="fr-FR"/>
            </a:defPPr>
            <a:lvl1pPr algn="ctr">
              <a:defRPr b="1" cap="small">
                <a:solidFill>
                  <a:srgbClr val="4D6995"/>
                </a:solidFill>
                <a:latin typeface="Gill Sans MT" panose="020B0502020104020203" pitchFamily="34" charset="0"/>
              </a:defRPr>
            </a:lvl1pPr>
          </a:lstStyle>
          <a:p>
            <a:pPr algn="l"/>
            <a:r>
              <a:rPr lang="fr-FR" sz="1400" dirty="0">
                <a:solidFill>
                  <a:srgbClr val="C00000"/>
                </a:solidFill>
              </a:rPr>
              <a:t>Protection des personnes</a:t>
            </a:r>
          </a:p>
        </p:txBody>
      </p:sp>
      <p:pic>
        <p:nvPicPr>
          <p:cNvPr id="5" name="Image 4"/>
          <p:cNvPicPr>
            <a:picLocks noChangeAspect="1"/>
          </p:cNvPicPr>
          <p:nvPr/>
        </p:nvPicPr>
        <p:blipFill rotWithShape="1">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b="13775"/>
          <a:stretch/>
        </p:blipFill>
        <p:spPr>
          <a:xfrm rot="19669591">
            <a:off x="10891980" y="5651451"/>
            <a:ext cx="681170" cy="587335"/>
          </a:xfrm>
          <a:prstGeom prst="rect">
            <a:avLst/>
          </a:prstGeom>
        </p:spPr>
      </p:pic>
      <p:sp>
        <p:nvSpPr>
          <p:cNvPr id="14" name="ZoneTexte 13"/>
          <p:cNvSpPr txBox="1"/>
          <p:nvPr/>
        </p:nvSpPr>
        <p:spPr>
          <a:xfrm>
            <a:off x="7968208" y="1060864"/>
            <a:ext cx="2203379" cy="486980"/>
          </a:xfrm>
          <a:prstGeom prst="rect">
            <a:avLst/>
          </a:prstGeom>
          <a:noFill/>
        </p:spPr>
        <p:txBody>
          <a:bodyPr wrap="square" rtlCol="0" anchor="ctr">
            <a:noAutofit/>
          </a:bodyPr>
          <a:lstStyle>
            <a:defPPr>
              <a:defRPr lang="fr-FR"/>
            </a:defPPr>
            <a:lvl1pPr algn="ctr">
              <a:defRPr b="1" cap="small">
                <a:solidFill>
                  <a:srgbClr val="4D6995"/>
                </a:solidFill>
                <a:latin typeface="Gill Sans MT" panose="020B0502020104020203" pitchFamily="34" charset="0"/>
              </a:defRPr>
            </a:lvl1pPr>
          </a:lstStyle>
          <a:p>
            <a:pPr algn="l"/>
            <a:r>
              <a:rPr lang="fr-FR" sz="1400" dirty="0">
                <a:solidFill>
                  <a:srgbClr val="C00000"/>
                </a:solidFill>
              </a:rPr>
              <a:t>Protection des biens</a:t>
            </a:r>
          </a:p>
        </p:txBody>
      </p:sp>
      <p:sp>
        <p:nvSpPr>
          <p:cNvPr id="16" name="ZoneTexte 15"/>
          <p:cNvSpPr txBox="1"/>
          <p:nvPr/>
        </p:nvSpPr>
        <p:spPr>
          <a:xfrm>
            <a:off x="1739516" y="3753036"/>
            <a:ext cx="2844316" cy="900100"/>
          </a:xfrm>
          <a:prstGeom prst="rect">
            <a:avLst/>
          </a:prstGeom>
          <a:noFill/>
        </p:spPr>
        <p:txBody>
          <a:bodyPr wrap="square" rtlCol="0" anchor="ctr">
            <a:noAutofit/>
          </a:bodyPr>
          <a:lstStyle>
            <a:defPPr>
              <a:defRPr lang="fr-FR"/>
            </a:defPPr>
            <a:lvl1pPr algn="ctr">
              <a:defRPr b="1" cap="small">
                <a:solidFill>
                  <a:srgbClr val="4D6995"/>
                </a:solidFill>
                <a:latin typeface="Gill Sans MT" panose="020B0502020104020203" pitchFamily="34" charset="0"/>
              </a:defRPr>
            </a:lvl1pPr>
          </a:lstStyle>
          <a:p>
            <a:pPr algn="l"/>
            <a:r>
              <a:rPr lang="fr-FR" sz="1400" dirty="0">
                <a:solidFill>
                  <a:srgbClr val="C00000"/>
                </a:solidFill>
              </a:rPr>
              <a:t>Indemnisation</a:t>
            </a:r>
          </a:p>
        </p:txBody>
      </p:sp>
      <p:sp>
        <p:nvSpPr>
          <p:cNvPr id="18" name="ZoneTexte 17"/>
          <p:cNvSpPr txBox="1"/>
          <p:nvPr/>
        </p:nvSpPr>
        <p:spPr>
          <a:xfrm>
            <a:off x="4763852" y="3753036"/>
            <a:ext cx="2844316" cy="900100"/>
          </a:xfrm>
          <a:prstGeom prst="rect">
            <a:avLst/>
          </a:prstGeom>
          <a:noFill/>
        </p:spPr>
        <p:txBody>
          <a:bodyPr wrap="square" rtlCol="0" anchor="ctr">
            <a:noAutofit/>
          </a:bodyPr>
          <a:lstStyle>
            <a:defPPr>
              <a:defRPr lang="fr-FR"/>
            </a:defPPr>
            <a:lvl1pPr algn="ctr">
              <a:defRPr b="1" cap="small">
                <a:solidFill>
                  <a:srgbClr val="4D6995"/>
                </a:solidFill>
                <a:latin typeface="Gill Sans MT" panose="020B0502020104020203" pitchFamily="34" charset="0"/>
              </a:defRPr>
            </a:lvl1pPr>
          </a:lstStyle>
          <a:p>
            <a:pPr algn="l"/>
            <a:r>
              <a:rPr lang="fr-FR" sz="1400" dirty="0">
                <a:solidFill>
                  <a:srgbClr val="C00000"/>
                </a:solidFill>
              </a:rPr>
              <a:t>Assistance</a:t>
            </a:r>
          </a:p>
        </p:txBody>
      </p:sp>
      <p:sp>
        <p:nvSpPr>
          <p:cNvPr id="20" name="ZoneTexte 19"/>
          <p:cNvSpPr txBox="1"/>
          <p:nvPr/>
        </p:nvSpPr>
        <p:spPr>
          <a:xfrm>
            <a:off x="7968208" y="3753036"/>
            <a:ext cx="2232248" cy="900100"/>
          </a:xfrm>
          <a:prstGeom prst="rect">
            <a:avLst/>
          </a:prstGeom>
          <a:noFill/>
        </p:spPr>
        <p:txBody>
          <a:bodyPr wrap="square" rtlCol="0" anchor="ctr">
            <a:noAutofit/>
          </a:bodyPr>
          <a:lstStyle>
            <a:defPPr>
              <a:defRPr lang="fr-FR"/>
            </a:defPPr>
            <a:lvl1pPr algn="ctr">
              <a:defRPr b="1" cap="small">
                <a:solidFill>
                  <a:srgbClr val="4D6995"/>
                </a:solidFill>
                <a:latin typeface="Gill Sans MT" panose="020B0502020104020203" pitchFamily="34" charset="0"/>
              </a:defRPr>
            </a:lvl1pPr>
          </a:lstStyle>
          <a:p>
            <a:pPr algn="l"/>
            <a:r>
              <a:rPr lang="fr-FR" sz="1400" dirty="0">
                <a:solidFill>
                  <a:srgbClr val="C00000"/>
                </a:solidFill>
              </a:rPr>
              <a:t>options</a:t>
            </a:r>
          </a:p>
        </p:txBody>
      </p:sp>
      <p:sp>
        <p:nvSpPr>
          <p:cNvPr id="11" name="Rectangle 10"/>
          <p:cNvSpPr/>
          <p:nvPr/>
        </p:nvSpPr>
        <p:spPr>
          <a:xfrm>
            <a:off x="1739516" y="1598020"/>
            <a:ext cx="1959191" cy="1169551"/>
          </a:xfrm>
          <a:prstGeom prst="rect">
            <a:avLst/>
          </a:prstGeom>
        </p:spPr>
        <p:txBody>
          <a:bodyPr wrap="square">
            <a:spAutoFit/>
          </a:bodyPr>
          <a:lstStyle/>
          <a:p>
            <a:pPr defTabSz="681393"/>
            <a:r>
              <a:rPr lang="en-US" sz="1000" b="1" dirty="0">
                <a:latin typeface="Gill Sans MT" panose="020B0502020104020203" pitchFamily="34" charset="0"/>
                <a:ea typeface="Calibri"/>
                <a:cs typeface="Arial" panose="020B0604020202020204" pitchFamily="34" charset="0"/>
              </a:rPr>
              <a:t>Structure de la gamme</a:t>
            </a:r>
            <a:endParaRPr lang="fr-FR" sz="1000" b="1" dirty="0">
              <a:latin typeface="Gill Sans MT" panose="020B0502020104020203" pitchFamily="34" charset="0"/>
              <a:ea typeface="Calibri"/>
              <a:cs typeface="Arial" panose="020B0604020202020204" pitchFamily="34" charset="0"/>
            </a:endParaRPr>
          </a:p>
          <a:p>
            <a:pPr defTabSz="681393"/>
            <a:r>
              <a:rPr lang="fr-FR" sz="1000" b="1" dirty="0">
                <a:latin typeface="Gill Sans MT" panose="020B0502020104020203" pitchFamily="34" charset="0"/>
                <a:ea typeface="Calibri"/>
                <a:cs typeface="Arial" panose="020B0604020202020204" pitchFamily="34" charset="0"/>
              </a:rPr>
              <a:t>Types d’habitation assurée</a:t>
            </a:r>
          </a:p>
          <a:p>
            <a:pPr defTabSz="681393"/>
            <a:r>
              <a:rPr lang="fr-FR" sz="1000" b="1" dirty="0">
                <a:latin typeface="Gill Sans MT" panose="020B0502020104020203" pitchFamily="34" charset="0"/>
                <a:ea typeface="Calibri"/>
                <a:cs typeface="Arial" panose="020B0604020202020204" pitchFamily="34" charset="0"/>
              </a:rPr>
              <a:t>Biens immobiliers</a:t>
            </a:r>
          </a:p>
          <a:p>
            <a:pPr defTabSz="681393"/>
            <a:r>
              <a:rPr lang="fr-FR" sz="1000" b="1" dirty="0">
                <a:latin typeface="Gill Sans MT" panose="020B0502020104020203" pitchFamily="34" charset="0"/>
                <a:ea typeface="Calibri"/>
                <a:cs typeface="Arial" panose="020B0604020202020204" pitchFamily="34" charset="0"/>
              </a:rPr>
              <a:t>Biens mobiliers</a:t>
            </a:r>
          </a:p>
          <a:p>
            <a:pPr defTabSz="681393"/>
            <a:endParaRPr lang="fr-FR" sz="1000" b="1" dirty="0">
              <a:latin typeface="Gill Sans MT" panose="020B0502020104020203" pitchFamily="34" charset="0"/>
              <a:ea typeface="Calibri"/>
              <a:cs typeface="Arial" panose="020B0604020202020204" pitchFamily="34" charset="0"/>
            </a:endParaRPr>
          </a:p>
          <a:p>
            <a:pPr defTabSz="681393"/>
            <a:r>
              <a:rPr lang="fr-FR" sz="1000" b="1" dirty="0">
                <a:latin typeface="Gill Sans MT" panose="020B0502020104020203" pitchFamily="34" charset="0"/>
                <a:ea typeface="Calibri"/>
                <a:cs typeface="Arial" panose="020B0604020202020204" pitchFamily="34" charset="0"/>
              </a:rPr>
              <a:t>Personnes assurées</a:t>
            </a:r>
          </a:p>
          <a:p>
            <a:pPr defTabSz="681393"/>
            <a:r>
              <a:rPr lang="fr-FR" sz="1000" b="1" dirty="0">
                <a:latin typeface="Gill Sans MT" panose="020B0502020104020203" pitchFamily="34" charset="0"/>
                <a:ea typeface="Calibri"/>
                <a:cs typeface="Arial" panose="020B0604020202020204" pitchFamily="34" charset="0"/>
              </a:rPr>
              <a:t>Critères d’éligibilité</a:t>
            </a:r>
          </a:p>
        </p:txBody>
      </p:sp>
      <p:sp>
        <p:nvSpPr>
          <p:cNvPr id="22" name="Rectangle 21"/>
          <p:cNvSpPr/>
          <p:nvPr/>
        </p:nvSpPr>
        <p:spPr>
          <a:xfrm>
            <a:off x="4763852" y="1598020"/>
            <a:ext cx="1702710" cy="723275"/>
          </a:xfrm>
          <a:prstGeom prst="rect">
            <a:avLst/>
          </a:prstGeom>
        </p:spPr>
        <p:txBody>
          <a:bodyPr wrap="square">
            <a:spAutoFit/>
          </a:bodyPr>
          <a:lstStyle/>
          <a:p>
            <a:pPr defTabSz="681393"/>
            <a:r>
              <a:rPr lang="fr-FR" sz="1000" b="1" dirty="0">
                <a:latin typeface="Gill Sans MT" panose="020B0502020104020203" pitchFamily="34" charset="0"/>
                <a:ea typeface="Calibri"/>
                <a:cs typeface="Arial" panose="020B0604020202020204" pitchFamily="34" charset="0"/>
              </a:rPr>
              <a:t>RCVP</a:t>
            </a:r>
          </a:p>
          <a:p>
            <a:pPr defTabSz="681393"/>
            <a:r>
              <a:rPr lang="fr-FR" sz="1000" b="1" dirty="0">
                <a:latin typeface="Gill Sans MT" panose="020B0502020104020203" pitchFamily="34" charset="0"/>
                <a:ea typeface="Calibri"/>
                <a:cs typeface="Arial" panose="020B0604020202020204" pitchFamily="34" charset="0"/>
              </a:rPr>
              <a:t>RC Habitation</a:t>
            </a:r>
          </a:p>
          <a:p>
            <a:pPr defTabSz="681393"/>
            <a:r>
              <a:rPr lang="fr-FR" sz="1000" b="1" dirty="0">
                <a:latin typeface="Gill Sans MT" panose="020B0502020104020203" pitchFamily="34" charset="0"/>
                <a:ea typeface="Calibri"/>
                <a:cs typeface="Arial" panose="020B0604020202020204" pitchFamily="34" charset="0"/>
              </a:rPr>
              <a:t>Défense-recours</a:t>
            </a:r>
          </a:p>
          <a:p>
            <a:pPr defTabSz="681393"/>
            <a:r>
              <a:rPr lang="fr-FR" sz="1000" b="1" dirty="0">
                <a:latin typeface="Gill Sans MT" panose="020B0502020104020203" pitchFamily="34" charset="0"/>
                <a:ea typeface="Calibri"/>
                <a:cs typeface="Arial" panose="020B0604020202020204" pitchFamily="34" charset="0"/>
              </a:rPr>
              <a:t>Dommages corporels</a:t>
            </a:r>
          </a:p>
        </p:txBody>
      </p:sp>
      <p:sp>
        <p:nvSpPr>
          <p:cNvPr id="26" name="Rectangle 25"/>
          <p:cNvSpPr/>
          <p:nvPr/>
        </p:nvSpPr>
        <p:spPr>
          <a:xfrm>
            <a:off x="7968208" y="1598020"/>
            <a:ext cx="2912977" cy="1631216"/>
          </a:xfrm>
          <a:prstGeom prst="rect">
            <a:avLst/>
          </a:prstGeom>
        </p:spPr>
        <p:txBody>
          <a:bodyPr wrap="square">
            <a:spAutoFit/>
          </a:bodyPr>
          <a:lstStyle/>
          <a:p>
            <a:pPr defTabSz="681393"/>
            <a:r>
              <a:rPr lang="fr-FR" sz="1000" b="1" dirty="0">
                <a:latin typeface="Gill Sans MT" panose="020B0502020104020203" pitchFamily="34" charset="0"/>
                <a:ea typeface="Calibri"/>
                <a:cs typeface="Arial" panose="020B0604020202020204" pitchFamily="34" charset="0"/>
              </a:rPr>
              <a:t>Cat naturelles, technologiques et attentats</a:t>
            </a:r>
          </a:p>
          <a:p>
            <a:pPr defTabSz="681393"/>
            <a:r>
              <a:rPr lang="fr-FR" sz="1000" b="1" dirty="0">
                <a:latin typeface="Gill Sans MT" panose="020B0502020104020203" pitchFamily="34" charset="0"/>
                <a:ea typeface="Calibri"/>
                <a:cs typeface="Arial" panose="020B0604020202020204" pitchFamily="34" charset="0"/>
              </a:rPr>
              <a:t>Evènements climatiques</a:t>
            </a:r>
          </a:p>
          <a:p>
            <a:pPr defTabSz="681393"/>
            <a:r>
              <a:rPr lang="fr-FR" sz="1000" b="1" dirty="0">
                <a:latin typeface="Gill Sans MT" panose="020B0502020104020203" pitchFamily="34" charset="0"/>
                <a:ea typeface="Calibri"/>
                <a:cs typeface="Arial" panose="020B0604020202020204" pitchFamily="34" charset="0"/>
              </a:rPr>
              <a:t>Incendie</a:t>
            </a:r>
          </a:p>
          <a:p>
            <a:pPr defTabSz="681393"/>
            <a:r>
              <a:rPr lang="fr-FR" sz="1000" b="1" dirty="0">
                <a:latin typeface="Gill Sans MT" panose="020B0502020104020203" pitchFamily="34" charset="0"/>
                <a:ea typeface="Calibri"/>
                <a:cs typeface="Arial" panose="020B0604020202020204" pitchFamily="34" charset="0"/>
              </a:rPr>
              <a:t>Choc de véhicule</a:t>
            </a:r>
          </a:p>
          <a:p>
            <a:pPr defTabSz="681393"/>
            <a:r>
              <a:rPr lang="fr-FR" sz="1000" b="1" dirty="0">
                <a:latin typeface="Gill Sans MT" panose="020B0502020104020203" pitchFamily="34" charset="0"/>
                <a:ea typeface="Calibri"/>
                <a:cs typeface="Arial" panose="020B0604020202020204" pitchFamily="34" charset="0"/>
              </a:rPr>
              <a:t>Dommages électriques</a:t>
            </a:r>
          </a:p>
          <a:p>
            <a:pPr defTabSz="681393"/>
            <a:r>
              <a:rPr lang="fr-FR" sz="1000" b="1" dirty="0">
                <a:latin typeface="Gill Sans MT" panose="020B0502020104020203" pitchFamily="34" charset="0"/>
                <a:ea typeface="Calibri"/>
                <a:cs typeface="Arial" panose="020B0604020202020204" pitchFamily="34" charset="0"/>
              </a:rPr>
              <a:t>Dégât des eaux</a:t>
            </a:r>
          </a:p>
          <a:p>
            <a:pPr defTabSz="681393"/>
            <a:endParaRPr lang="fr-FR" sz="1000" b="1" dirty="0">
              <a:latin typeface="Gill Sans MT" panose="020B0502020104020203" pitchFamily="34" charset="0"/>
              <a:ea typeface="Calibri"/>
              <a:cs typeface="Arial" panose="020B0604020202020204" pitchFamily="34" charset="0"/>
            </a:endParaRPr>
          </a:p>
          <a:p>
            <a:pPr defTabSz="681393"/>
            <a:r>
              <a:rPr lang="fr-FR" sz="1000" b="1" dirty="0">
                <a:latin typeface="Gill Sans MT" panose="020B0502020104020203" pitchFamily="34" charset="0"/>
                <a:ea typeface="Calibri"/>
                <a:cs typeface="Arial" panose="020B0604020202020204" pitchFamily="34" charset="0"/>
              </a:rPr>
              <a:t>Vol / Vandalisme</a:t>
            </a:r>
          </a:p>
          <a:p>
            <a:pPr defTabSz="681393"/>
            <a:r>
              <a:rPr lang="fr-FR" sz="1000" b="1" dirty="0">
                <a:latin typeface="Gill Sans MT" panose="020B0502020104020203" pitchFamily="34" charset="0"/>
                <a:ea typeface="Calibri"/>
                <a:cs typeface="Arial" panose="020B0604020202020204" pitchFamily="34" charset="0"/>
              </a:rPr>
              <a:t>Bris de vitres</a:t>
            </a:r>
          </a:p>
          <a:p>
            <a:pPr defTabSz="681393"/>
            <a:r>
              <a:rPr lang="fr-FR" sz="1000" b="1" dirty="0">
                <a:latin typeface="Gill Sans MT" panose="020B0502020104020203" pitchFamily="34" charset="0"/>
                <a:ea typeface="Calibri"/>
                <a:cs typeface="Arial" panose="020B0604020202020204" pitchFamily="34" charset="0"/>
              </a:rPr>
              <a:t>Tous risques immobiliers et mobiliers</a:t>
            </a:r>
          </a:p>
        </p:txBody>
      </p:sp>
      <p:sp>
        <p:nvSpPr>
          <p:cNvPr id="25" name="Rectangle 24"/>
          <p:cNvSpPr/>
          <p:nvPr/>
        </p:nvSpPr>
        <p:spPr>
          <a:xfrm>
            <a:off x="1739516" y="4445821"/>
            <a:ext cx="2467561" cy="553998"/>
          </a:xfrm>
          <a:prstGeom prst="rect">
            <a:avLst/>
          </a:prstGeom>
        </p:spPr>
        <p:txBody>
          <a:bodyPr wrap="square">
            <a:spAutoFit/>
          </a:bodyPr>
          <a:lstStyle/>
          <a:p>
            <a:pPr lvl="0" defTabSz="681393">
              <a:defRPr/>
            </a:pPr>
            <a:r>
              <a:rPr lang="fr-FR" sz="1000" b="1" dirty="0">
                <a:latin typeface="Gill Sans MT" panose="020B0502020104020203" pitchFamily="34" charset="0"/>
                <a:ea typeface="Calibri"/>
                <a:cs typeface="Arial" panose="020B0604020202020204" pitchFamily="34" charset="0"/>
              </a:rPr>
              <a:t>Indemnisation à neuf des biens</a:t>
            </a:r>
          </a:p>
          <a:p>
            <a:pPr defTabSz="681393">
              <a:defRPr/>
            </a:pPr>
            <a:r>
              <a:rPr lang="fr-FR" sz="1000" b="1" dirty="0">
                <a:latin typeface="Gill Sans MT" panose="020B0502020104020203" pitchFamily="34" charset="0"/>
                <a:ea typeface="Calibri"/>
                <a:cs typeface="Arial" panose="020B0604020202020204" pitchFamily="34" charset="0"/>
              </a:rPr>
              <a:t>Prise en charge du prêt immobilier / loyer en cas de sinistre</a:t>
            </a:r>
          </a:p>
        </p:txBody>
      </p:sp>
      <p:sp>
        <p:nvSpPr>
          <p:cNvPr id="30" name="Rectangle 29"/>
          <p:cNvSpPr/>
          <p:nvPr/>
        </p:nvSpPr>
        <p:spPr>
          <a:xfrm>
            <a:off x="4763852" y="4445821"/>
            <a:ext cx="2520280" cy="707886"/>
          </a:xfrm>
          <a:prstGeom prst="rect">
            <a:avLst/>
          </a:prstGeom>
        </p:spPr>
        <p:txBody>
          <a:bodyPr wrap="square">
            <a:spAutoFit/>
          </a:bodyPr>
          <a:lstStyle/>
          <a:p>
            <a:pPr defTabSz="681393">
              <a:defRPr/>
            </a:pPr>
            <a:r>
              <a:rPr lang="fr-FR" sz="1000" b="1" dirty="0">
                <a:latin typeface="Gill Sans MT" panose="020B0502020104020203" pitchFamily="34" charset="0"/>
                <a:ea typeface="Calibri"/>
                <a:cs typeface="Arial" panose="020B0604020202020204" pitchFamily="34" charset="0"/>
              </a:rPr>
              <a:t>Assistance d’urgence en cas de sinistre</a:t>
            </a:r>
          </a:p>
          <a:p>
            <a:pPr defTabSz="681393">
              <a:defRPr/>
            </a:pPr>
            <a:r>
              <a:rPr lang="fr-FR" sz="1000" b="1" dirty="0">
                <a:latin typeface="Gill Sans MT" panose="020B0502020104020203" pitchFamily="34" charset="0"/>
                <a:ea typeface="Calibri"/>
                <a:cs typeface="Arial" panose="020B0604020202020204" pitchFamily="34" charset="0"/>
              </a:rPr>
              <a:t>Assistance aux personnes</a:t>
            </a:r>
          </a:p>
          <a:p>
            <a:pPr defTabSz="681393">
              <a:defRPr/>
            </a:pPr>
            <a:r>
              <a:rPr lang="fr-FR" sz="1000" b="1" dirty="0">
                <a:latin typeface="Gill Sans MT" panose="020B0502020104020203" pitchFamily="34" charset="0"/>
                <a:ea typeface="Calibri"/>
                <a:cs typeface="Arial" panose="020B0604020202020204" pitchFamily="34" charset="0"/>
              </a:rPr>
              <a:t>Service dépannage</a:t>
            </a:r>
          </a:p>
          <a:p>
            <a:pPr defTabSz="681393">
              <a:defRPr/>
            </a:pPr>
            <a:r>
              <a:rPr lang="fr-FR" sz="1000" b="1" dirty="0">
                <a:latin typeface="Gill Sans MT" panose="020B0502020104020203" pitchFamily="34" charset="0"/>
                <a:ea typeface="Calibri"/>
                <a:cs typeface="Arial" panose="020B0604020202020204" pitchFamily="34" charset="0"/>
              </a:rPr>
              <a:t>Soutien psychologique</a:t>
            </a:r>
          </a:p>
        </p:txBody>
      </p:sp>
      <p:sp>
        <p:nvSpPr>
          <p:cNvPr id="33" name="Rectangle 32"/>
          <p:cNvSpPr/>
          <p:nvPr/>
        </p:nvSpPr>
        <p:spPr>
          <a:xfrm>
            <a:off x="7968208" y="4445821"/>
            <a:ext cx="3327367" cy="1323439"/>
          </a:xfrm>
          <a:prstGeom prst="rect">
            <a:avLst/>
          </a:prstGeom>
        </p:spPr>
        <p:txBody>
          <a:bodyPr wrap="square">
            <a:spAutoFit/>
          </a:bodyPr>
          <a:lstStyle/>
          <a:p>
            <a:pPr defTabSz="681393"/>
            <a:r>
              <a:rPr lang="fr-FR" sz="1000" b="1" dirty="0">
                <a:latin typeface="Gill Sans MT" panose="020B0502020104020203" pitchFamily="34" charset="0"/>
                <a:ea typeface="Calibri"/>
                <a:cs typeface="Arial" panose="020B0604020202020204" pitchFamily="34" charset="0"/>
              </a:rPr>
              <a:t>Assurance scolaire</a:t>
            </a:r>
          </a:p>
          <a:p>
            <a:pPr defTabSz="681393"/>
            <a:r>
              <a:rPr lang="fr-FR" sz="1000" b="1" dirty="0">
                <a:latin typeface="Gill Sans MT" panose="020B0502020104020203" pitchFamily="34" charset="0"/>
                <a:ea typeface="Calibri"/>
                <a:cs typeface="Arial" panose="020B0604020202020204" pitchFamily="34" charset="0"/>
              </a:rPr>
              <a:t>Assurance études</a:t>
            </a:r>
          </a:p>
          <a:p>
            <a:pPr defTabSz="681393"/>
            <a:r>
              <a:rPr lang="fr-FR" sz="1000" b="1" dirty="0">
                <a:latin typeface="Gill Sans MT" panose="020B0502020104020203" pitchFamily="34" charset="0"/>
                <a:ea typeface="Calibri"/>
                <a:cs typeface="Arial" panose="020B0604020202020204" pitchFamily="34" charset="0"/>
              </a:rPr>
              <a:t>Assurance nouveaux modes de déplacement</a:t>
            </a:r>
          </a:p>
          <a:p>
            <a:pPr defTabSz="681393"/>
            <a:r>
              <a:rPr lang="fr-FR" sz="1000" b="1" dirty="0">
                <a:latin typeface="Gill Sans MT" panose="020B0502020104020203" pitchFamily="34" charset="0"/>
                <a:ea typeface="Calibri"/>
                <a:cs typeface="Arial" panose="020B0604020202020204" pitchFamily="34" charset="0"/>
              </a:rPr>
              <a:t>Assurance revente immobilière</a:t>
            </a:r>
          </a:p>
          <a:p>
            <a:pPr defTabSz="681393"/>
            <a:endParaRPr lang="fr-FR" sz="1000" b="1" dirty="0">
              <a:latin typeface="Gill Sans MT" panose="020B0502020104020203" pitchFamily="34" charset="0"/>
              <a:ea typeface="Calibri"/>
              <a:cs typeface="Arial" panose="020B0604020202020204" pitchFamily="34" charset="0"/>
            </a:endParaRPr>
          </a:p>
          <a:p>
            <a:pPr defTabSz="681393"/>
            <a:r>
              <a:rPr lang="fr-FR" sz="1000" b="1" dirty="0">
                <a:latin typeface="Gill Sans MT" panose="020B0502020104020203" pitchFamily="34" charset="0"/>
                <a:ea typeface="Calibri"/>
                <a:cs typeface="Arial" panose="020B0604020202020204" pitchFamily="34" charset="0"/>
              </a:rPr>
              <a:t>Extension de garantie des biens </a:t>
            </a:r>
          </a:p>
          <a:p>
            <a:pPr defTabSz="681393"/>
            <a:r>
              <a:rPr lang="fr-FR" sz="1000" b="1" dirty="0">
                <a:latin typeface="Gill Sans MT" panose="020B0502020104020203" pitchFamily="34" charset="0"/>
                <a:ea typeface="Calibri"/>
                <a:cs typeface="Arial" panose="020B0604020202020204" pitchFamily="34" charset="0"/>
              </a:rPr>
              <a:t>Canalisations extérieures</a:t>
            </a:r>
          </a:p>
          <a:p>
            <a:pPr defTabSz="681393"/>
            <a:r>
              <a:rPr lang="fr-FR" sz="1000" b="1" dirty="0">
                <a:latin typeface="Gill Sans MT" panose="020B0502020104020203" pitchFamily="34" charset="0"/>
                <a:ea typeface="Calibri"/>
                <a:cs typeface="Arial" panose="020B0604020202020204" pitchFamily="34" charset="0"/>
              </a:rPr>
              <a:t>Eléments paysagers et installations de loisirs</a:t>
            </a:r>
          </a:p>
        </p:txBody>
      </p:sp>
      <p:sp>
        <p:nvSpPr>
          <p:cNvPr id="34" name="Freeform 270">
            <a:hlinkClick r:id="rId5"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442962" y="1947201"/>
            <a:ext cx="221659" cy="221659"/>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sp>
        <p:nvSpPr>
          <p:cNvPr id="35" name="Freeform 270">
            <a:hlinkClick r:id="rId6"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442962" y="2487261"/>
            <a:ext cx="221659" cy="221659"/>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sp>
        <p:nvSpPr>
          <p:cNvPr id="36" name="Freeform 270">
            <a:hlinkClick r:id="rId7"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4460377" y="1952836"/>
            <a:ext cx="221659" cy="221659"/>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sp>
        <p:nvSpPr>
          <p:cNvPr id="37" name="Freeform 270">
            <a:hlinkClick r:id="rId8"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7685080" y="2246503"/>
            <a:ext cx="221659" cy="221659"/>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sp>
        <p:nvSpPr>
          <p:cNvPr id="39" name="Freeform 270">
            <a:hlinkClick r:id="rId9"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7685080" y="2894575"/>
            <a:ext cx="221659" cy="221659"/>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sp>
        <p:nvSpPr>
          <p:cNvPr id="41" name="Freeform 270">
            <a:hlinkClick r:id="rId10"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442962" y="4677782"/>
            <a:ext cx="221659" cy="221659"/>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endParaRPr>
          </a:p>
        </p:txBody>
      </p:sp>
      <p:sp>
        <p:nvSpPr>
          <p:cNvPr id="42" name="Freeform 270">
            <a:hlinkClick r:id="rId11"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4460377" y="4790983"/>
            <a:ext cx="221659" cy="221659"/>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endParaRPr>
          </a:p>
        </p:txBody>
      </p:sp>
      <p:sp>
        <p:nvSpPr>
          <p:cNvPr id="44" name="Freeform 270">
            <a:hlinkClick r:id="rId12"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7685080" y="4843231"/>
            <a:ext cx="221659" cy="221659"/>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sp>
        <p:nvSpPr>
          <p:cNvPr id="46" name="Rectangle 45"/>
          <p:cNvSpPr/>
          <p:nvPr/>
        </p:nvSpPr>
        <p:spPr>
          <a:xfrm>
            <a:off x="1325142" y="1711154"/>
            <a:ext cx="457299" cy="261610"/>
          </a:xfrm>
          <a:prstGeom prst="rect">
            <a:avLst/>
          </a:prstGeom>
        </p:spPr>
        <p:txBody>
          <a:bodyPr wrap="square">
            <a:spAutoFit/>
          </a:bodyPr>
          <a:lstStyle/>
          <a:p>
            <a:pPr algn="ctr" defTabSz="681393"/>
            <a:r>
              <a:rPr lang="fr-FR" sz="1100" b="1" dirty="0">
                <a:solidFill>
                  <a:schemeClr val="accent2">
                    <a:lumMod val="75000"/>
                  </a:schemeClr>
                </a:solidFill>
                <a:latin typeface="Aharoni" panose="02010803020104030203" pitchFamily="2" charset="-79"/>
                <a:ea typeface="Calibri"/>
                <a:cs typeface="Aharoni" panose="02010803020104030203" pitchFamily="2" charset="-79"/>
              </a:rPr>
              <a:t>P.3</a:t>
            </a:r>
          </a:p>
        </p:txBody>
      </p:sp>
      <p:sp>
        <p:nvSpPr>
          <p:cNvPr id="47" name="Rectangle 46"/>
          <p:cNvSpPr/>
          <p:nvPr/>
        </p:nvSpPr>
        <p:spPr>
          <a:xfrm>
            <a:off x="1325142" y="2276872"/>
            <a:ext cx="457299" cy="261610"/>
          </a:xfrm>
          <a:prstGeom prst="rect">
            <a:avLst/>
          </a:prstGeom>
        </p:spPr>
        <p:txBody>
          <a:bodyPr wrap="square">
            <a:spAutoFit/>
          </a:bodyPr>
          <a:lstStyle/>
          <a:p>
            <a:pPr algn="ctr" defTabSz="681393"/>
            <a:r>
              <a:rPr lang="fr-FR" sz="1100" b="1" dirty="0">
                <a:solidFill>
                  <a:schemeClr val="accent2">
                    <a:lumMod val="75000"/>
                  </a:schemeClr>
                </a:solidFill>
                <a:latin typeface="Aharoni" panose="02010803020104030203" pitchFamily="2" charset="-79"/>
                <a:ea typeface="Calibri"/>
                <a:cs typeface="Aharoni" panose="02010803020104030203" pitchFamily="2" charset="-79"/>
              </a:rPr>
              <a:t>P.4</a:t>
            </a:r>
          </a:p>
        </p:txBody>
      </p:sp>
      <p:sp>
        <p:nvSpPr>
          <p:cNvPr id="48" name="Rectangle 47"/>
          <p:cNvSpPr/>
          <p:nvPr/>
        </p:nvSpPr>
        <p:spPr>
          <a:xfrm>
            <a:off x="4342557" y="1727230"/>
            <a:ext cx="457299" cy="261610"/>
          </a:xfrm>
          <a:prstGeom prst="rect">
            <a:avLst/>
          </a:prstGeom>
        </p:spPr>
        <p:txBody>
          <a:bodyPr wrap="square">
            <a:spAutoFit/>
          </a:bodyPr>
          <a:lstStyle/>
          <a:p>
            <a:pPr algn="ctr" defTabSz="681393"/>
            <a:r>
              <a:rPr lang="fr-FR" sz="1100" b="1" dirty="0">
                <a:solidFill>
                  <a:schemeClr val="accent2">
                    <a:lumMod val="75000"/>
                  </a:schemeClr>
                </a:solidFill>
                <a:latin typeface="Aharoni" panose="02010803020104030203" pitchFamily="2" charset="-79"/>
                <a:ea typeface="Calibri"/>
                <a:cs typeface="Aharoni" panose="02010803020104030203" pitchFamily="2" charset="-79"/>
              </a:rPr>
              <a:t>P.5</a:t>
            </a:r>
          </a:p>
        </p:txBody>
      </p:sp>
      <p:sp>
        <p:nvSpPr>
          <p:cNvPr id="49" name="Rectangle 48"/>
          <p:cNvSpPr/>
          <p:nvPr/>
        </p:nvSpPr>
        <p:spPr>
          <a:xfrm>
            <a:off x="7567260" y="2024844"/>
            <a:ext cx="457299" cy="261610"/>
          </a:xfrm>
          <a:prstGeom prst="rect">
            <a:avLst/>
          </a:prstGeom>
        </p:spPr>
        <p:txBody>
          <a:bodyPr wrap="square">
            <a:spAutoFit/>
          </a:bodyPr>
          <a:lstStyle/>
          <a:p>
            <a:pPr algn="ctr" defTabSz="681393"/>
            <a:r>
              <a:rPr lang="fr-FR" sz="1100" b="1" dirty="0">
                <a:solidFill>
                  <a:schemeClr val="accent2">
                    <a:lumMod val="75000"/>
                  </a:schemeClr>
                </a:solidFill>
                <a:latin typeface="Aharoni" panose="02010803020104030203" pitchFamily="2" charset="-79"/>
                <a:ea typeface="Calibri"/>
                <a:cs typeface="Aharoni" panose="02010803020104030203" pitchFamily="2" charset="-79"/>
              </a:rPr>
              <a:t>P.6</a:t>
            </a:r>
          </a:p>
        </p:txBody>
      </p:sp>
      <p:sp>
        <p:nvSpPr>
          <p:cNvPr id="50" name="Rectangle 49"/>
          <p:cNvSpPr/>
          <p:nvPr/>
        </p:nvSpPr>
        <p:spPr>
          <a:xfrm>
            <a:off x="7567260" y="2648182"/>
            <a:ext cx="457299" cy="261610"/>
          </a:xfrm>
          <a:prstGeom prst="rect">
            <a:avLst/>
          </a:prstGeom>
        </p:spPr>
        <p:txBody>
          <a:bodyPr wrap="square">
            <a:spAutoFit/>
          </a:bodyPr>
          <a:lstStyle/>
          <a:p>
            <a:pPr algn="ctr" defTabSz="681393"/>
            <a:r>
              <a:rPr lang="fr-FR" sz="1100" b="1" dirty="0">
                <a:solidFill>
                  <a:schemeClr val="accent2">
                    <a:lumMod val="75000"/>
                  </a:schemeClr>
                </a:solidFill>
                <a:latin typeface="Aharoni" panose="02010803020104030203" pitchFamily="2" charset="-79"/>
                <a:ea typeface="Calibri"/>
                <a:cs typeface="Aharoni" panose="02010803020104030203" pitchFamily="2" charset="-79"/>
              </a:rPr>
              <a:t>P.7</a:t>
            </a:r>
          </a:p>
        </p:txBody>
      </p:sp>
      <p:sp>
        <p:nvSpPr>
          <p:cNvPr id="52" name="Rectangle 51"/>
          <p:cNvSpPr/>
          <p:nvPr/>
        </p:nvSpPr>
        <p:spPr>
          <a:xfrm>
            <a:off x="1325142" y="4437112"/>
            <a:ext cx="457299" cy="261610"/>
          </a:xfrm>
          <a:prstGeom prst="rect">
            <a:avLst/>
          </a:prstGeom>
        </p:spPr>
        <p:txBody>
          <a:bodyPr wrap="square">
            <a:spAutoFit/>
          </a:bodyPr>
          <a:lstStyle/>
          <a:p>
            <a:pPr algn="ctr" defTabSz="681393"/>
            <a:r>
              <a:rPr lang="fr-FR" sz="1100" b="1" dirty="0">
                <a:solidFill>
                  <a:schemeClr val="accent2">
                    <a:lumMod val="75000"/>
                  </a:schemeClr>
                </a:solidFill>
                <a:latin typeface="Aharoni" panose="02010803020104030203" pitchFamily="2" charset="-79"/>
                <a:ea typeface="Calibri"/>
                <a:cs typeface="Aharoni" panose="02010803020104030203" pitchFamily="2" charset="-79"/>
              </a:rPr>
              <a:t>P.8</a:t>
            </a:r>
          </a:p>
        </p:txBody>
      </p:sp>
      <p:sp>
        <p:nvSpPr>
          <p:cNvPr id="53" name="Rectangle 52"/>
          <p:cNvSpPr/>
          <p:nvPr/>
        </p:nvSpPr>
        <p:spPr>
          <a:xfrm>
            <a:off x="4342557" y="4539489"/>
            <a:ext cx="457299" cy="261610"/>
          </a:xfrm>
          <a:prstGeom prst="rect">
            <a:avLst/>
          </a:prstGeom>
        </p:spPr>
        <p:txBody>
          <a:bodyPr wrap="square">
            <a:spAutoFit/>
          </a:bodyPr>
          <a:lstStyle/>
          <a:p>
            <a:pPr algn="ctr" defTabSz="681393"/>
            <a:r>
              <a:rPr lang="fr-FR" sz="1100" b="1" dirty="0">
                <a:solidFill>
                  <a:schemeClr val="accent2">
                    <a:lumMod val="75000"/>
                  </a:schemeClr>
                </a:solidFill>
                <a:latin typeface="Aharoni" panose="02010803020104030203" pitchFamily="2" charset="-79"/>
                <a:ea typeface="Calibri"/>
                <a:cs typeface="Aharoni" panose="02010803020104030203" pitchFamily="2" charset="-79"/>
              </a:rPr>
              <a:t>P.9</a:t>
            </a:r>
          </a:p>
        </p:txBody>
      </p:sp>
      <p:sp>
        <p:nvSpPr>
          <p:cNvPr id="54" name="Rectangle 53"/>
          <p:cNvSpPr/>
          <p:nvPr/>
        </p:nvSpPr>
        <p:spPr>
          <a:xfrm>
            <a:off x="7567260" y="4617132"/>
            <a:ext cx="457299" cy="261610"/>
          </a:xfrm>
          <a:prstGeom prst="rect">
            <a:avLst/>
          </a:prstGeom>
        </p:spPr>
        <p:txBody>
          <a:bodyPr wrap="square">
            <a:spAutoFit/>
          </a:bodyPr>
          <a:lstStyle/>
          <a:p>
            <a:pPr algn="ctr" defTabSz="681393"/>
            <a:r>
              <a:rPr lang="fr-FR" sz="1100" b="1" dirty="0">
                <a:solidFill>
                  <a:schemeClr val="accent2">
                    <a:lumMod val="75000"/>
                  </a:schemeClr>
                </a:solidFill>
                <a:latin typeface="Aharoni" panose="02010803020104030203" pitchFamily="2" charset="-79"/>
                <a:ea typeface="Calibri"/>
                <a:cs typeface="Aharoni" panose="02010803020104030203" pitchFamily="2" charset="-79"/>
              </a:rPr>
              <a:t>P.10</a:t>
            </a:r>
          </a:p>
        </p:txBody>
      </p:sp>
      <p:pic>
        <p:nvPicPr>
          <p:cNvPr id="56" name="Image 55">
            <a:hlinkClick r:id="rId11" action="ppaction://hlinksldjump"/>
          </p:cNvPr>
          <p:cNvPicPr>
            <a:picLocks noChangeAspect="1"/>
          </p:cNvPicPr>
          <p:nvPr/>
        </p:nvPicPr>
        <p:blipFill rotWithShape="1">
          <a:blip r:embed="rId13" cstate="print">
            <a:duotone>
              <a:schemeClr val="bg2">
                <a:shade val="45000"/>
                <a:satMod val="135000"/>
              </a:schemeClr>
              <a:prstClr val="white"/>
            </a:duotone>
            <a:extLst>
              <a:ext uri="{28A0092B-C50C-407E-A947-70E740481C1C}">
                <a14:useLocalDpi xmlns:a14="http://schemas.microsoft.com/office/drawing/2010/main" val="0"/>
              </a:ext>
            </a:extLst>
          </a:blip>
          <a:srcRect b="12917"/>
          <a:stretch/>
        </p:blipFill>
        <p:spPr>
          <a:xfrm>
            <a:off x="8042284" y="3716296"/>
            <a:ext cx="393976" cy="343087"/>
          </a:xfrm>
          <a:prstGeom prst="rect">
            <a:avLst/>
          </a:prstGeom>
        </p:spPr>
      </p:pic>
      <p:pic>
        <p:nvPicPr>
          <p:cNvPr id="57" name="Image 56">
            <a:hlinkClick r:id="rId11" action="ppaction://hlinksldjump"/>
          </p:cNvPr>
          <p:cNvPicPr>
            <a:picLocks noChangeAspect="1"/>
          </p:cNvPicPr>
          <p:nvPr/>
        </p:nvPicPr>
        <p:blipFill rotWithShape="1">
          <a:blip r:embed="rId14" cstate="print">
            <a:duotone>
              <a:schemeClr val="bg2">
                <a:shade val="45000"/>
                <a:satMod val="135000"/>
              </a:schemeClr>
              <a:prstClr val="white"/>
            </a:duotone>
            <a:extLst>
              <a:ext uri="{28A0092B-C50C-407E-A947-70E740481C1C}">
                <a14:useLocalDpi xmlns:a14="http://schemas.microsoft.com/office/drawing/2010/main" val="0"/>
              </a:ext>
            </a:extLst>
          </a:blip>
          <a:srcRect l="10139" t="3472" r="10695" b="17500"/>
          <a:stretch/>
        </p:blipFill>
        <p:spPr>
          <a:xfrm>
            <a:off x="1811524" y="795218"/>
            <a:ext cx="366172" cy="365530"/>
          </a:xfrm>
          <a:prstGeom prst="rect">
            <a:avLst/>
          </a:prstGeom>
        </p:spPr>
      </p:pic>
      <p:pic>
        <p:nvPicPr>
          <p:cNvPr id="58" name="Image 57"/>
          <p:cNvPicPr>
            <a:picLocks noChangeAspect="1"/>
          </p:cNvPicPr>
          <p:nvPr/>
        </p:nvPicPr>
        <p:blipFill rotWithShape="1">
          <a:blip r:embed="rId15" cstate="print">
            <a:duotone>
              <a:schemeClr val="bg2">
                <a:shade val="45000"/>
                <a:satMod val="135000"/>
              </a:schemeClr>
              <a:prstClr val="white"/>
            </a:duotone>
            <a:extLst>
              <a:ext uri="{28A0092B-C50C-407E-A947-70E740481C1C}">
                <a14:useLocalDpi xmlns:a14="http://schemas.microsoft.com/office/drawing/2010/main" val="0"/>
              </a:ext>
            </a:extLst>
          </a:blip>
          <a:srcRect b="13175"/>
          <a:stretch/>
        </p:blipFill>
        <p:spPr>
          <a:xfrm>
            <a:off x="7968208" y="800708"/>
            <a:ext cx="452910" cy="393241"/>
          </a:xfrm>
          <a:prstGeom prst="rect">
            <a:avLst/>
          </a:prstGeom>
        </p:spPr>
      </p:pic>
      <p:pic>
        <p:nvPicPr>
          <p:cNvPr id="59" name="Image 58"/>
          <p:cNvPicPr>
            <a:picLocks noChangeAspect="1"/>
          </p:cNvPicPr>
          <p:nvPr/>
        </p:nvPicPr>
        <p:blipFill rotWithShape="1">
          <a:blip r:embed="rId16" cstate="print">
            <a:duotone>
              <a:schemeClr val="bg2">
                <a:shade val="45000"/>
                <a:satMod val="135000"/>
              </a:schemeClr>
              <a:prstClr val="white"/>
            </a:duotone>
            <a:extLst>
              <a:ext uri="{28A0092B-C50C-407E-A947-70E740481C1C}">
                <a14:useLocalDpi xmlns:a14="http://schemas.microsoft.com/office/drawing/2010/main" val="0"/>
              </a:ext>
            </a:extLst>
          </a:blip>
          <a:srcRect l="20694" t="6944" r="20972" b="21805"/>
          <a:stretch/>
        </p:blipFill>
        <p:spPr>
          <a:xfrm>
            <a:off x="1775520" y="3692100"/>
            <a:ext cx="298939" cy="365133"/>
          </a:xfrm>
          <a:prstGeom prst="rect">
            <a:avLst/>
          </a:prstGeom>
        </p:spPr>
      </p:pic>
      <p:pic>
        <p:nvPicPr>
          <p:cNvPr id="60" name="Image 59"/>
          <p:cNvPicPr>
            <a:picLocks noChangeAspect="1"/>
          </p:cNvPicPr>
          <p:nvPr/>
        </p:nvPicPr>
        <p:blipFill rotWithShape="1">
          <a:blip r:embed="rId17" cstate="print">
            <a:duotone>
              <a:schemeClr val="bg2">
                <a:shade val="45000"/>
                <a:satMod val="135000"/>
              </a:schemeClr>
              <a:prstClr val="white"/>
            </a:duotone>
            <a:extLst>
              <a:ext uri="{28A0092B-C50C-407E-A947-70E740481C1C}">
                <a14:useLocalDpi xmlns:a14="http://schemas.microsoft.com/office/drawing/2010/main" val="0"/>
              </a:ext>
            </a:extLst>
          </a:blip>
          <a:srcRect b="14306"/>
          <a:stretch/>
        </p:blipFill>
        <p:spPr>
          <a:xfrm>
            <a:off x="4799856" y="3656096"/>
            <a:ext cx="491252" cy="420976"/>
          </a:xfrm>
          <a:prstGeom prst="rect">
            <a:avLst/>
          </a:prstGeom>
        </p:spPr>
      </p:pic>
      <p:pic>
        <p:nvPicPr>
          <p:cNvPr id="61" name="Image 60"/>
          <p:cNvPicPr>
            <a:picLocks noChangeAspect="1"/>
          </p:cNvPicPr>
          <p:nvPr/>
        </p:nvPicPr>
        <p:blipFill rotWithShape="1">
          <a:blip r:embed="rId18" cstate="print">
            <a:duotone>
              <a:schemeClr val="bg2">
                <a:shade val="45000"/>
                <a:satMod val="135000"/>
              </a:schemeClr>
              <a:prstClr val="white"/>
            </a:duotone>
            <a:extLst>
              <a:ext uri="{28A0092B-C50C-407E-A947-70E740481C1C}">
                <a14:useLocalDpi xmlns:a14="http://schemas.microsoft.com/office/drawing/2010/main" val="0"/>
              </a:ext>
            </a:extLst>
          </a:blip>
          <a:srcRect b="21703"/>
          <a:stretch/>
        </p:blipFill>
        <p:spPr>
          <a:xfrm>
            <a:off x="4835860" y="800708"/>
            <a:ext cx="463368" cy="362805"/>
          </a:xfrm>
          <a:prstGeom prst="rect">
            <a:avLst/>
          </a:prstGeom>
        </p:spPr>
      </p:pic>
      <p:pic>
        <p:nvPicPr>
          <p:cNvPr id="63" name="Image 62">
            <a:extLst>
              <a:ext uri="{FF2B5EF4-FFF2-40B4-BE49-F238E27FC236}">
                <a16:creationId xmlns:a16="http://schemas.microsoft.com/office/drawing/2014/main" id="{C9B8F158-A507-40BD-878E-D3F0E15D76BF}"/>
              </a:ext>
            </a:extLst>
          </p:cNvPr>
          <p:cNvPicPr>
            <a:picLocks noChangeAspect="1"/>
          </p:cNvPicPr>
          <p:nvPr/>
        </p:nvPicPr>
        <p:blipFill rotWithShape="1">
          <a:blip r:embed="rId19"/>
          <a:srcRect l="30323" t="-10767" r="29716" b="23697"/>
          <a:stretch/>
        </p:blipFill>
        <p:spPr>
          <a:xfrm>
            <a:off x="637125" y="570429"/>
            <a:ext cx="913370" cy="975152"/>
          </a:xfrm>
          <a:prstGeom prst="rect">
            <a:avLst/>
          </a:prstGeom>
        </p:spPr>
      </p:pic>
      <p:sp>
        <p:nvSpPr>
          <p:cNvPr id="45" name="Freeform 270">
            <a:hlinkClick r:id="rId20" action="ppaction://hlinksldjump"/>
            <a:extLst>
              <a:ext uri="{FF2B5EF4-FFF2-40B4-BE49-F238E27FC236}">
                <a16:creationId xmlns:a16="http://schemas.microsoft.com/office/drawing/2014/main" id="{9CEB0CFC-D608-4FA3-9FC6-581017ECC999}"/>
              </a:ext>
            </a:extLst>
          </p:cNvPr>
          <p:cNvSpPr>
            <a:spLocks noChangeAspect="1"/>
          </p:cNvSpPr>
          <p:nvPr/>
        </p:nvSpPr>
        <p:spPr>
          <a:xfrm flipH="1">
            <a:off x="7689502" y="5476208"/>
            <a:ext cx="221659" cy="221659"/>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sp>
        <p:nvSpPr>
          <p:cNvPr id="51" name="Rectangle 50">
            <a:extLst>
              <a:ext uri="{FF2B5EF4-FFF2-40B4-BE49-F238E27FC236}">
                <a16:creationId xmlns:a16="http://schemas.microsoft.com/office/drawing/2014/main" id="{C079ABB8-C04D-45FA-A0BB-9DC0A4E42871}"/>
              </a:ext>
            </a:extLst>
          </p:cNvPr>
          <p:cNvSpPr/>
          <p:nvPr/>
        </p:nvSpPr>
        <p:spPr>
          <a:xfrm>
            <a:off x="7571682" y="5250109"/>
            <a:ext cx="457299" cy="261610"/>
          </a:xfrm>
          <a:prstGeom prst="rect">
            <a:avLst/>
          </a:prstGeom>
        </p:spPr>
        <p:txBody>
          <a:bodyPr wrap="square">
            <a:spAutoFit/>
          </a:bodyPr>
          <a:lstStyle/>
          <a:p>
            <a:pPr algn="ctr" defTabSz="681393"/>
            <a:r>
              <a:rPr lang="fr-FR" sz="1100" b="1" dirty="0">
                <a:solidFill>
                  <a:schemeClr val="accent2">
                    <a:lumMod val="75000"/>
                  </a:schemeClr>
                </a:solidFill>
                <a:latin typeface="Aharoni" panose="02010803020104030203" pitchFamily="2" charset="-79"/>
                <a:ea typeface="Calibri"/>
                <a:cs typeface="Aharoni" panose="02010803020104030203" pitchFamily="2" charset="-79"/>
              </a:rPr>
              <a:t>P.11</a:t>
            </a:r>
          </a:p>
        </p:txBody>
      </p:sp>
    </p:spTree>
    <p:extLst>
      <p:ext uri="{BB962C8B-B14F-4D97-AF65-F5344CB8AC3E}">
        <p14:creationId xmlns:p14="http://schemas.microsoft.com/office/powerpoint/2010/main" val="3145778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Tableau 31"/>
          <p:cNvGraphicFramePr>
            <a:graphicFrameLocks noGrp="1"/>
          </p:cNvGraphicFramePr>
          <p:nvPr>
            <p:extLst>
              <p:ext uri="{D42A27DB-BD31-4B8C-83A1-F6EECF244321}">
                <p14:modId xmlns:p14="http://schemas.microsoft.com/office/powerpoint/2010/main" val="3628785356"/>
              </p:ext>
            </p:extLst>
          </p:nvPr>
        </p:nvGraphicFramePr>
        <p:xfrm>
          <a:off x="551383" y="828930"/>
          <a:ext cx="11371101" cy="5599717"/>
        </p:xfrm>
        <a:graphic>
          <a:graphicData uri="http://schemas.openxmlformats.org/drawingml/2006/table">
            <a:tbl>
              <a:tblPr firstCol="1" bandRow="1"/>
              <a:tblGrid>
                <a:gridCol w="1205966">
                  <a:extLst>
                    <a:ext uri="{9D8B030D-6E8A-4147-A177-3AD203B41FA5}">
                      <a16:colId xmlns:a16="http://schemas.microsoft.com/office/drawing/2014/main" val="20001"/>
                    </a:ext>
                  </a:extLst>
                </a:gridCol>
                <a:gridCol w="186468">
                  <a:extLst>
                    <a:ext uri="{9D8B030D-6E8A-4147-A177-3AD203B41FA5}">
                      <a16:colId xmlns:a16="http://schemas.microsoft.com/office/drawing/2014/main" val="20002"/>
                    </a:ext>
                  </a:extLst>
                </a:gridCol>
                <a:gridCol w="1311197">
                  <a:extLst>
                    <a:ext uri="{9D8B030D-6E8A-4147-A177-3AD203B41FA5}">
                      <a16:colId xmlns:a16="http://schemas.microsoft.com/office/drawing/2014/main" val="20000"/>
                    </a:ext>
                  </a:extLst>
                </a:gridCol>
                <a:gridCol w="140407">
                  <a:extLst>
                    <a:ext uri="{9D8B030D-6E8A-4147-A177-3AD203B41FA5}">
                      <a16:colId xmlns:a16="http://schemas.microsoft.com/office/drawing/2014/main" val="20003"/>
                    </a:ext>
                  </a:extLst>
                </a:gridCol>
                <a:gridCol w="3852707">
                  <a:extLst>
                    <a:ext uri="{9D8B030D-6E8A-4147-A177-3AD203B41FA5}">
                      <a16:colId xmlns:a16="http://schemas.microsoft.com/office/drawing/2014/main" val="20004"/>
                    </a:ext>
                  </a:extLst>
                </a:gridCol>
                <a:gridCol w="396044">
                  <a:extLst>
                    <a:ext uri="{9D8B030D-6E8A-4147-A177-3AD203B41FA5}">
                      <a16:colId xmlns:a16="http://schemas.microsoft.com/office/drawing/2014/main" val="20005"/>
                    </a:ext>
                  </a:extLst>
                </a:gridCol>
                <a:gridCol w="4278312">
                  <a:extLst>
                    <a:ext uri="{9D8B030D-6E8A-4147-A177-3AD203B41FA5}">
                      <a16:colId xmlns:a16="http://schemas.microsoft.com/office/drawing/2014/main" val="20009"/>
                    </a:ext>
                  </a:extLst>
                </a:gridCol>
              </a:tblGrid>
              <a:tr h="294476">
                <a:tc gridSpan="2">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spcAft>
                          <a:spcPts val="0"/>
                        </a:spcAft>
                      </a:pPr>
                      <a:endParaRPr lang="fr-FR" sz="1000" dirty="0">
                        <a:effectLst/>
                        <a:latin typeface="Gill Sans MT" panose="020B0502020104020203" pitchFamily="34" charset="0"/>
                        <a:ea typeface="Calibri"/>
                        <a:cs typeface="Times New Roman"/>
                      </a:endParaRPr>
                    </a:p>
                  </a:txBody>
                  <a:tcPr marL="36000" marR="36000" marT="0" marB="0" anchor="ctr">
                    <a:lnL w="12700" cmpd="sng">
                      <a:solidFill>
                        <a:sysClr val="window" lastClr="FFFFFF"/>
                      </a:solid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spcAft>
                          <a:spcPts val="0"/>
                        </a:spcAft>
                      </a:pPr>
                      <a:endParaRPr lang="fr-FR" sz="1000" dirty="0">
                        <a:effectLst/>
                        <a:latin typeface="Calibri"/>
                        <a:ea typeface="Calibri"/>
                        <a:cs typeface="Times New Roman"/>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spcAft>
                          <a:spcPts val="0"/>
                        </a:spcAft>
                      </a:pPr>
                      <a:endParaRPr lang="fr-FR" sz="1000" b="1" kern="1200" dirty="0">
                        <a:solidFill>
                          <a:schemeClr val="dk1"/>
                        </a:solidFill>
                        <a:effectLst/>
                        <a:latin typeface="Gill Sans MT" panose="020B0502020104020203" pitchFamily="34" charset="0"/>
                        <a:ea typeface="Calibri"/>
                        <a:cs typeface="Arial" panose="020B0604020202020204" pitchFamily="34" charset="0"/>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spcAft>
                          <a:spcPts val="0"/>
                        </a:spcAft>
                      </a:pPr>
                      <a:endParaRPr lang="fr-FR" sz="1000" b="1" kern="1200" dirty="0">
                        <a:solidFill>
                          <a:schemeClr val="dk1"/>
                        </a:solidFill>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r>
                        <a:rPr lang="fr-FR" sz="1100" b="1" kern="1200" cap="small" baseline="0" dirty="0">
                          <a:solidFill>
                            <a:schemeClr val="dk1"/>
                          </a:solidFill>
                          <a:effectLst/>
                          <a:latin typeface="Gill Sans MT" panose="020B0502020104020203" pitchFamily="34" charset="0"/>
                          <a:ea typeface="Calibri"/>
                          <a:cs typeface="Times New Roman"/>
                        </a:rPr>
                        <a:t>Offre actuelle</a:t>
                      </a: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endParaRPr lang="fr-FR" sz="900" b="1" kern="1200" dirty="0">
                        <a:solidFill>
                          <a:schemeClr val="dk1"/>
                        </a:solidFill>
                        <a:effectLst/>
                        <a:latin typeface="Gill Sans MT" panose="020B0502020104020203" pitchFamily="34" charset="0"/>
                        <a:ea typeface="Calibri"/>
                        <a:cs typeface="Times New Roman"/>
                      </a:endParaRP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r>
                        <a:rPr lang="fr-FR" sz="1100" b="1" kern="1200" cap="small" baseline="0" dirty="0">
                          <a:solidFill>
                            <a:schemeClr val="dk1"/>
                          </a:solidFill>
                          <a:effectLst/>
                          <a:latin typeface="Gill Sans MT" panose="020B0502020104020203" pitchFamily="34" charset="0"/>
                          <a:ea typeface="Calibri"/>
                          <a:cs typeface="Times New Roman"/>
                        </a:rPr>
                        <a:t>Nouvelle offre</a:t>
                      </a: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731712">
                <a:tc rowSpan="4">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36000" algn="l" defTabSz="914400" rtl="0" eaLnBrk="1" fontAlgn="ctr" latinLnBrk="0" hangingPunct="1">
                        <a:spcBef>
                          <a:spcPts val="100"/>
                        </a:spcBef>
                        <a:spcAft>
                          <a:spcPts val="100"/>
                        </a:spcAft>
                      </a:pPr>
                      <a:r>
                        <a:rPr lang="fr-FR" sz="1100" b="1" i="0" u="none" strike="noStrike" kern="1200" cap="small" baseline="0" dirty="0">
                          <a:solidFill>
                            <a:schemeClr val="bg1"/>
                          </a:solidFill>
                          <a:effectLst/>
                          <a:latin typeface="Gill Sans MT" panose="020B0502020104020203" pitchFamily="34" charset="0"/>
                          <a:ea typeface="+mn-ea"/>
                          <a:cs typeface="+mn-cs"/>
                        </a:rPr>
                        <a:t>Généralités</a:t>
                      </a:r>
                    </a:p>
                  </a:txBody>
                  <a:tcPr marL="36000" marR="36000" marT="0" marB="0" anchor="ctr">
                    <a:lnL w="12700" cmpd="sng">
                      <a:noFill/>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indent="0" algn="l" defTabSz="681393" rtl="0" eaLnBrk="1" latinLnBrk="0" hangingPunct="1">
                        <a:spcAft>
                          <a:spcPts val="0"/>
                        </a:spcAft>
                        <a:buFont typeface="Arial" panose="020B0604020202020204" pitchFamily="34" charset="0"/>
                        <a:buNone/>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Structure                                   de l’offre</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endParaRPr lang="fr-FR">
                        <a:latin typeface="Gill Sans MT" panose="020B0502020104020203" pitchFamily="34" charset="0"/>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87313" marR="0" indent="-87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3 profils : jeunes, locataires, propriétaires</a:t>
                      </a:r>
                    </a:p>
                    <a:p>
                      <a:pPr marL="87313" marR="0" indent="-87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8 formules </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9388" marR="0" indent="0" algn="l" defTabSz="6858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400" b="1"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Simplification de la gamme</a:t>
                      </a:r>
                    </a:p>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3 offres accessibles aux locataires et propriétaires </a:t>
                      </a: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Assurance Habitation Résidence Principale / Secondaire</a:t>
                      </a:r>
                    </a:p>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Assurance Habitation Propriétaire Non Occupant / Propriétaire Bailleur</a:t>
                      </a:r>
                    </a:p>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Assurance Responsabilité Civile Vie Privée</a:t>
                      </a:r>
                    </a:p>
                  </a:txBody>
                  <a:tcPr marL="36000" marR="3600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1113532">
                <a:tc vMerge="1">
                  <a:txBody>
                    <a:bodyPr/>
                    <a:lstStyle/>
                    <a:p>
                      <a:endParaRPr lang="fr-F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Type d’habitation assurée</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endParaRPr lang="fr-FR">
                        <a:latin typeface="Gill Sans MT" panose="020B0502020104020203" pitchFamily="34" charset="0"/>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Maison, appartement, loft</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Chambre chez l’habitant</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Chambre d’étudiants ou en foyer de jeunes travailleurs</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Chambre en maison de retraite non médicalisée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Mobil-home</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Habitation en cours de construction ou rénovation</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Habitation en bois</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Habitation avec toit de chaume</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Pas de changement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2458987">
                <a:tc vMerge="1">
                  <a:txBody>
                    <a:bodyPr/>
                    <a:lstStyle/>
                    <a:p>
                      <a:pPr marL="36000" algn="l" defTabSz="914400" rtl="0" eaLnBrk="1" fontAlgn="ctr" latinLnBrk="0" hangingPunct="1">
                        <a:spcBef>
                          <a:spcPts val="100"/>
                        </a:spcBef>
                        <a:spcAft>
                          <a:spcPts val="100"/>
                        </a:spcAft>
                      </a:pPr>
                      <a:endParaRPr lang="fr-FR" sz="1100" b="1" i="0" u="none" strike="noStrike" kern="1200" cap="small" baseline="0" dirty="0">
                        <a:solidFill>
                          <a:schemeClr val="bg1"/>
                        </a:solidFill>
                        <a:effectLst/>
                        <a:latin typeface="Gill Sans MT" panose="020B0502020104020203" pitchFamily="34" charset="0"/>
                        <a:ea typeface="+mn-ea"/>
                        <a:cs typeface="+mn-cs"/>
                      </a:endParaRPr>
                    </a:p>
                  </a:txBody>
                  <a:tcPr marL="36000" marR="36000" marT="0" marB="0" anchor="ctr">
                    <a:lnL w="12700" cmpd="sng">
                      <a:noFill/>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Biens immobiliers</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1450" marR="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Dès la F1</a:t>
                      </a:r>
                    </a:p>
                    <a:p>
                      <a:pPr marL="182563"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L’habitation </a:t>
                      </a:r>
                    </a:p>
                    <a:p>
                      <a:pPr marL="182563"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dépendances + une dépendance isolée &lt; 50m²</a:t>
                      </a:r>
                    </a:p>
                    <a:p>
                      <a:pPr marL="182563"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installations délimitant l’habitation (portails et clôtures)</a:t>
                      </a:r>
                    </a:p>
                    <a:p>
                      <a:pPr marL="182563"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murs de soutènement</a:t>
                      </a:r>
                    </a:p>
                    <a:p>
                      <a:pPr marL="182563"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installations fixées à l’habitation</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F2 et F3</a:t>
                      </a:r>
                    </a:p>
                    <a:p>
                      <a:pPr marL="182563"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éléments fixes extérieurs (jusqu’à 6 000 €)</a:t>
                      </a:r>
                    </a:p>
                    <a:p>
                      <a:pPr marL="182563"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installations de développement durable ou d’énergie renouvelable</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1"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Des évolutions pour une définition des biens immobiliers élargie</a:t>
                      </a:r>
                    </a:p>
                    <a:p>
                      <a:pPr marL="92075" marR="0" lvl="1"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Dès la F1 : </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L’habitation</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dépendances + une dépendance isolée &lt; 50 m</a:t>
                      </a:r>
                      <a:r>
                        <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rPr>
                        <a:t>2</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installations délimitant l’habitation (portails et clôtures)</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murs de soutènement</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équipements intégrés à l’habitation ou aux installations extérieures</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 mobilier intégré à l’habitation (ex : les meubles de cuisine, les meubles de salle de bain...)</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embellissements (ex : du parquet, du carrelage, de la peinture...)</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installations fixées ou scellées à l’habitation </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installations extérieures fixées ou enterrées et servant directement au fonctionnement de l’habitation </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installations de développement durable</a:t>
                      </a:r>
                    </a:p>
                    <a:p>
                      <a:pPr marL="92075" marR="0" lvl="1"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Dès la F2 :</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installations extérieures fixées au sol et non attenantes à l’habitation (jusqu’à 6 000 €) </a:t>
                      </a:r>
                      <a:r>
                        <a:rPr kumimoji="0" lang="fr-FR" sz="800" b="0" i="1"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sym typeface="Wingdings" panose="05000000000000000000" pitchFamily="2" charset="2"/>
                        </a:rPr>
                        <a:t></a:t>
                      </a:r>
                      <a:r>
                        <a:rPr kumimoji="0" lang="fr-FR" sz="800" b="0" i="1"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 intégré dans la définition des biens assurés et non plus une garantie à part</a:t>
                      </a:r>
                    </a:p>
                    <a:p>
                      <a:pPr marL="92075" marR="0" lvl="1"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F3 :</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monuments funéraires (caveaux, pierres tombales, stèles) de l’assuré, ses ascendants et descendants au 1er degré et conjoints successifs, ainsi que ceux de son conjoint.</a:t>
                      </a:r>
                    </a:p>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1001010">
                <a:tc vMerge="1">
                  <a:txBody>
                    <a:bodyPr/>
                    <a:lstStyle/>
                    <a:p>
                      <a:pPr marL="36000" algn="l" defTabSz="914400" rtl="0" eaLnBrk="1" fontAlgn="ctr" latinLnBrk="0" hangingPunct="1">
                        <a:spcBef>
                          <a:spcPts val="100"/>
                        </a:spcBef>
                        <a:spcAft>
                          <a:spcPts val="100"/>
                        </a:spcAft>
                      </a:pPr>
                      <a:endParaRPr lang="fr-FR" sz="1100" b="1" i="0" u="none" strike="noStrike" kern="1200" cap="small" baseline="0" dirty="0">
                        <a:solidFill>
                          <a:schemeClr val="bg1"/>
                        </a:solidFill>
                        <a:effectLst/>
                        <a:latin typeface="Gill Sans MT" panose="020B0502020104020203" pitchFamily="34" charset="0"/>
                        <a:ea typeface="+mn-ea"/>
                        <a:cs typeface="+mn-cs"/>
                      </a:endParaRPr>
                    </a:p>
                  </a:txBody>
                  <a:tcPr marL="36000" marR="36000" marT="0" marB="0" anchor="ctr">
                    <a:lnL w="12700" cmpd="sng">
                      <a:noFill/>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Biens mobiliers</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dirty="0">
                        <a:ln>
                          <a:noFill/>
                        </a:ln>
                        <a:solidFill>
                          <a:schemeClr val="tx1"/>
                        </a:solidFill>
                        <a:effectLst/>
                        <a:uLnTx/>
                        <a:uFillTx/>
                        <a:latin typeface="+mn-lt"/>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92075" marR="0" lvl="1"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Biens mobiliers</a:t>
                      </a:r>
                    </a:p>
                    <a:p>
                      <a:pPr marL="92075" marR="0" lvl="1"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Objets de valeur et bijoux</a:t>
                      </a:r>
                    </a:p>
                    <a:p>
                      <a:pPr marL="92075" marR="0" lvl="1"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Biens confiés, prêtés ou loués</a:t>
                      </a:r>
                    </a:p>
                    <a:p>
                      <a:pPr marL="92075" marR="0" lvl="1"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Biens à usage professionnel (10% des capitaux mobiliers)</a:t>
                      </a:r>
                    </a:p>
                    <a:p>
                      <a:pPr marL="92075" marR="0" lvl="1"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Biens entreposés (jusqu’à 1 500 €)</a:t>
                      </a:r>
                    </a:p>
                    <a:p>
                      <a:pPr marL="92075" marR="0" lvl="1"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Animaux</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1"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Elargissement de la définition des biens mobiliers</a:t>
                      </a:r>
                    </a:p>
                    <a:p>
                      <a:pPr marL="92075" marR="0" lvl="1"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biens &gt; 7 000 € sont comptabilisés dans les biens mobiliers et non plus dans les objets de valeur</a:t>
                      </a:r>
                    </a:p>
                    <a:p>
                      <a:pPr marL="92075" marR="0" lvl="1"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biens entreposés et biens professionnels (y compris les marchandises stockées) sont couverts jusqu’à 10 000 € (4 choix possibles 0 €, 2 500 €, 5 000 € et 10 000 €)</a:t>
                      </a:r>
                    </a:p>
                    <a:p>
                      <a:pPr marL="92075" marR="0" lvl="1"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F2 et F3 : </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 mobilier de jardin situé dans le jardin</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 matériel de bricolage et jardinage situé dans le jardin</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bl>
          </a:graphicData>
        </a:graphic>
      </p:graphicFrame>
      <p:sp>
        <p:nvSpPr>
          <p:cNvPr id="2" name="Ellipse 1"/>
          <p:cNvSpPr/>
          <p:nvPr/>
        </p:nvSpPr>
        <p:spPr>
          <a:xfrm>
            <a:off x="11056813" y="108587"/>
            <a:ext cx="952066" cy="95206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Espace réservé du contenu 6"/>
          <p:cNvSpPr>
            <a:spLocks noGrp="1"/>
          </p:cNvSpPr>
          <p:nvPr>
            <p:ph sz="quarter" idx="14"/>
          </p:nvPr>
        </p:nvSpPr>
        <p:spPr>
          <a:xfrm>
            <a:off x="479376" y="148927"/>
            <a:ext cx="3437086" cy="468000"/>
          </a:xfrm>
        </p:spPr>
        <p:txBody>
          <a:bodyPr>
            <a:normAutofit/>
          </a:bodyPr>
          <a:lstStyle/>
          <a:p>
            <a:r>
              <a:rPr lang="fr-FR" sz="1200" dirty="0">
                <a:solidFill>
                  <a:srgbClr val="7F7F7F"/>
                </a:solidFill>
              </a:rPr>
              <a:t>assurance habitation                             Avant / Après</a:t>
            </a:r>
            <a:endParaRPr lang="en-US" sz="1200" dirty="0">
              <a:solidFill>
                <a:srgbClr val="7F7F7F"/>
              </a:solidFill>
            </a:endParaRPr>
          </a:p>
        </p:txBody>
      </p:sp>
      <p:sp>
        <p:nvSpPr>
          <p:cNvPr id="33" name="ZoneTexte 32"/>
          <p:cNvSpPr txBox="1"/>
          <p:nvPr/>
        </p:nvSpPr>
        <p:spPr>
          <a:xfrm>
            <a:off x="7428148" y="1267575"/>
            <a:ext cx="324036" cy="230832"/>
          </a:xfrm>
          <a:prstGeom prst="rect">
            <a:avLst/>
          </a:prstGeom>
          <a:noFill/>
        </p:spPr>
        <p:txBody>
          <a:bodyPr wrap="square" rtlCol="0">
            <a:spAutoFit/>
          </a:bodyPr>
          <a:lstStyle/>
          <a:p>
            <a:pPr marL="0" marR="0" lvl="0" indent="0" algn="l" defTabSz="908533"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B050"/>
                </a:solidFill>
                <a:effectLst/>
                <a:uLnTx/>
                <a:uFillTx/>
                <a:latin typeface="Arial" panose="020B0604020202020204"/>
                <a:ea typeface="+mn-ea"/>
                <a:cs typeface="+mn-cs"/>
                <a:sym typeface="Wingdings" panose="05000000000000000000" pitchFamily="2" charset="2"/>
              </a:rPr>
              <a:t></a:t>
            </a:r>
            <a:endParaRPr kumimoji="0" lang="fr-FR" sz="900" b="0" i="0" u="none" strike="noStrike" kern="1200" cap="none" spc="0" normalizeH="0" baseline="0" noProof="0" dirty="0">
              <a:ln>
                <a:noFill/>
              </a:ln>
              <a:solidFill>
                <a:srgbClr val="00B050"/>
              </a:solidFill>
              <a:effectLst/>
              <a:uLnTx/>
              <a:uFillTx/>
              <a:latin typeface="Arial" panose="020B0604020202020204"/>
              <a:ea typeface="+mn-ea"/>
              <a:cs typeface="+mn-cs"/>
            </a:endParaRPr>
          </a:p>
        </p:txBody>
      </p:sp>
      <p:pic>
        <p:nvPicPr>
          <p:cNvPr id="43" name="Image 42"/>
          <p:cNvPicPr>
            <a:picLocks noChangeAspect="1"/>
          </p:cNvPicPr>
          <p:nvPr/>
        </p:nvPicPr>
        <p:blipFill rotWithShape="1">
          <a:blip r:embed="rId2" cstate="print">
            <a:extLst>
              <a:ext uri="{28A0092B-C50C-407E-A947-70E740481C1C}">
                <a14:useLocalDpi xmlns:a14="http://schemas.microsoft.com/office/drawing/2010/main" val="0"/>
              </a:ext>
            </a:extLst>
          </a:blip>
          <a:srcRect t="23677"/>
          <a:stretch/>
        </p:blipFill>
        <p:spPr>
          <a:xfrm>
            <a:off x="8436260" y="908720"/>
            <a:ext cx="767753" cy="183834"/>
          </a:xfrm>
          <a:prstGeom prst="rect">
            <a:avLst/>
          </a:prstGeom>
        </p:spPr>
      </p:pic>
      <p:pic>
        <p:nvPicPr>
          <p:cNvPr id="49" name="Image 48">
            <a:hlinkClick r:id="rId3" action="ppaction://hlinksldjump"/>
          </p:cNvPr>
          <p:cNvPicPr>
            <a:picLocks noChangeAspect="1"/>
          </p:cNvPicPr>
          <p:nvPr/>
        </p:nvPicPr>
        <p:blipFill rotWithShape="1">
          <a:blip r:embed="rId4" cstate="print">
            <a:duotone>
              <a:schemeClr val="bg2">
                <a:shade val="45000"/>
                <a:satMod val="135000"/>
              </a:schemeClr>
              <a:prstClr val="white"/>
            </a:duotone>
            <a:extLst>
              <a:ext uri="{28A0092B-C50C-407E-A947-70E740481C1C}">
                <a14:useLocalDpi xmlns:a14="http://schemas.microsoft.com/office/drawing/2010/main" val="0"/>
              </a:ext>
            </a:extLst>
          </a:blip>
          <a:srcRect l="10139" t="3472" r="10695" b="17500"/>
          <a:stretch/>
        </p:blipFill>
        <p:spPr>
          <a:xfrm>
            <a:off x="11208568" y="224644"/>
            <a:ext cx="648696" cy="647558"/>
          </a:xfrm>
          <a:prstGeom prst="rect">
            <a:avLst/>
          </a:prstGeom>
        </p:spPr>
      </p:pic>
      <p:sp>
        <p:nvSpPr>
          <p:cNvPr id="48" name="Égal 47"/>
          <p:cNvSpPr/>
          <p:nvPr/>
        </p:nvSpPr>
        <p:spPr>
          <a:xfrm>
            <a:off x="7479788" y="4725144"/>
            <a:ext cx="164383" cy="143537"/>
          </a:xfrm>
          <a:prstGeom prst="mathEqual">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ZoneTexte 57"/>
          <p:cNvSpPr txBox="1"/>
          <p:nvPr/>
        </p:nvSpPr>
        <p:spPr>
          <a:xfrm>
            <a:off x="7410146" y="4421882"/>
            <a:ext cx="324036"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B050"/>
                </a:solidFill>
                <a:effectLst/>
                <a:uLnTx/>
                <a:uFillTx/>
                <a:latin typeface="Calibri" panose="020F0502020204030204"/>
                <a:ea typeface="+mn-ea"/>
                <a:cs typeface="+mn-cs"/>
                <a:sym typeface="Wingdings" panose="05000000000000000000" pitchFamily="2" charset="2"/>
              </a:rPr>
              <a:t></a:t>
            </a:r>
            <a:endParaRPr kumimoji="0" lang="fr-FR" sz="9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27" name="Égal 26"/>
          <p:cNvSpPr/>
          <p:nvPr/>
        </p:nvSpPr>
        <p:spPr>
          <a:xfrm>
            <a:off x="7479788" y="2348880"/>
            <a:ext cx="164383" cy="143537"/>
          </a:xfrm>
          <a:prstGeom prst="mathEqual">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8" name="Groupe 7"/>
          <p:cNvGrpSpPr/>
          <p:nvPr/>
        </p:nvGrpSpPr>
        <p:grpSpPr>
          <a:xfrm>
            <a:off x="3377427" y="6525344"/>
            <a:ext cx="4507742" cy="324036"/>
            <a:chOff x="3377427" y="6453337"/>
            <a:chExt cx="4507742" cy="324036"/>
          </a:xfrm>
        </p:grpSpPr>
        <p:sp>
          <p:nvSpPr>
            <p:cNvPr id="4" name="ZoneTexte 3"/>
            <p:cNvSpPr txBox="1"/>
            <p:nvPr/>
          </p:nvSpPr>
          <p:spPr>
            <a:xfrm>
              <a:off x="3515208" y="6506856"/>
              <a:ext cx="64807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800" b="0" i="0" u="none" strike="noStrike" kern="1200" cap="none" spc="0" normalizeH="0" baseline="0" noProof="0" dirty="0">
                  <a:ln>
                    <a:noFill/>
                  </a:ln>
                  <a:solidFill>
                    <a:prstClr val="black"/>
                  </a:solidFill>
                  <a:effectLst/>
                  <a:uLnTx/>
                  <a:uFillTx/>
                  <a:latin typeface="Gill Sans MT" panose="020B0502020104020203" pitchFamily="34" charset="0"/>
                  <a:ea typeface="Calibri"/>
                  <a:cs typeface="Times New Roman"/>
                </a:rPr>
                <a:t>Nouveauté</a:t>
              </a:r>
            </a:p>
          </p:txBody>
        </p:sp>
        <p:sp>
          <p:nvSpPr>
            <p:cNvPr id="23" name="ZoneTexte 22"/>
            <p:cNvSpPr txBox="1"/>
            <p:nvPr/>
          </p:nvSpPr>
          <p:spPr>
            <a:xfrm>
              <a:off x="5411924" y="6483720"/>
              <a:ext cx="324036" cy="276999"/>
            </a:xfrm>
            <a:prstGeom prst="rect">
              <a:avLst/>
            </a:prstGeom>
            <a:noFill/>
          </p:spPr>
          <p:txBody>
            <a:bodyPr wrap="square" rtlCol="0">
              <a:spAutoFit/>
            </a:bodyPr>
            <a:lstStyle/>
            <a:p>
              <a:pPr marL="0" marR="0" lvl="0" indent="0" algn="l" defTabSz="908533"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B050"/>
                  </a:solidFill>
                  <a:effectLst/>
                  <a:uLnTx/>
                  <a:uFillTx/>
                  <a:latin typeface="Arial" panose="020B0604020202020204"/>
                  <a:ea typeface="+mn-ea"/>
                  <a:cs typeface="+mn-cs"/>
                  <a:sym typeface="Wingdings" panose="05000000000000000000" pitchFamily="2" charset="2"/>
                </a:rPr>
                <a:t></a:t>
              </a:r>
              <a:endParaRPr kumimoji="0" lang="fr-FR" sz="1200" b="0" i="0" u="none" strike="noStrike" kern="1200" cap="none" spc="0" normalizeH="0" baseline="0" noProof="0" dirty="0">
                <a:ln>
                  <a:noFill/>
                </a:ln>
                <a:solidFill>
                  <a:srgbClr val="00B050"/>
                </a:solidFill>
                <a:effectLst/>
                <a:uLnTx/>
                <a:uFillTx/>
                <a:latin typeface="Arial" panose="020B0604020202020204"/>
                <a:ea typeface="+mn-ea"/>
                <a:cs typeface="+mn-cs"/>
              </a:endParaRPr>
            </a:p>
          </p:txBody>
        </p:sp>
        <p:sp>
          <p:nvSpPr>
            <p:cNvPr id="25" name="Ellipse 24"/>
            <p:cNvSpPr/>
            <p:nvPr/>
          </p:nvSpPr>
          <p:spPr>
            <a:xfrm>
              <a:off x="3377427" y="6506758"/>
              <a:ext cx="177232" cy="188691"/>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white"/>
                  </a:solidFill>
                  <a:effectLst/>
                  <a:uLnTx/>
                  <a:uFillTx/>
                  <a:latin typeface="Calibri" panose="020F0502020204030204"/>
                  <a:ea typeface="+mn-ea"/>
                  <a:cs typeface="+mn-cs"/>
                </a:rPr>
                <a:t>N</a:t>
              </a:r>
            </a:p>
          </p:txBody>
        </p:sp>
        <p:sp>
          <p:nvSpPr>
            <p:cNvPr id="59" name="ZoneTexte 58"/>
            <p:cNvSpPr txBox="1"/>
            <p:nvPr/>
          </p:nvSpPr>
          <p:spPr>
            <a:xfrm>
              <a:off x="5600847" y="6506758"/>
              <a:ext cx="1046709"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800" b="0" i="0" u="none" strike="noStrike" kern="1200" cap="none" spc="0" normalizeH="0" baseline="0" noProof="0" dirty="0">
                  <a:ln>
                    <a:noFill/>
                  </a:ln>
                  <a:solidFill>
                    <a:prstClr val="black"/>
                  </a:solidFill>
                  <a:effectLst/>
                  <a:uLnTx/>
                  <a:uFillTx/>
                  <a:latin typeface="Gill Sans MT" panose="020B0502020104020203" pitchFamily="34" charset="0"/>
                  <a:ea typeface="Calibri"/>
                  <a:cs typeface="Times New Roman"/>
                </a:rPr>
                <a:t>Evolution à la hausse</a:t>
              </a:r>
            </a:p>
          </p:txBody>
        </p:sp>
        <p:sp>
          <p:nvSpPr>
            <p:cNvPr id="60" name="ZoneTexte 59"/>
            <p:cNvSpPr txBox="1"/>
            <p:nvPr/>
          </p:nvSpPr>
          <p:spPr>
            <a:xfrm>
              <a:off x="4415307" y="6509285"/>
              <a:ext cx="98360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800" b="0" i="0" u="none" strike="noStrike" kern="1200" cap="none" spc="0" normalizeH="0" baseline="0" noProof="0" dirty="0">
                  <a:ln>
                    <a:noFill/>
                  </a:ln>
                  <a:solidFill>
                    <a:prstClr val="black"/>
                  </a:solidFill>
                  <a:effectLst/>
                  <a:uLnTx/>
                  <a:uFillTx/>
                  <a:latin typeface="Gill Sans MT" panose="020B0502020104020203" pitchFamily="34" charset="0"/>
                  <a:ea typeface="Calibri"/>
                  <a:cs typeface="Times New Roman"/>
                </a:rPr>
                <a:t>Niveau équivalent</a:t>
              </a:r>
            </a:p>
          </p:txBody>
        </p:sp>
        <p:sp>
          <p:nvSpPr>
            <p:cNvPr id="61" name="Égal 60"/>
            <p:cNvSpPr/>
            <p:nvPr/>
          </p:nvSpPr>
          <p:spPr>
            <a:xfrm>
              <a:off x="4258822" y="6564025"/>
              <a:ext cx="164383" cy="143537"/>
            </a:xfrm>
            <a:prstGeom prst="mathEqual">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ZoneTexte 27"/>
            <p:cNvSpPr txBox="1"/>
            <p:nvPr/>
          </p:nvSpPr>
          <p:spPr>
            <a:xfrm rot="5400000">
              <a:off x="6684550" y="6476855"/>
              <a:ext cx="324036" cy="276999"/>
            </a:xfrm>
            <a:prstGeom prst="rect">
              <a:avLst/>
            </a:prstGeom>
            <a:noFill/>
          </p:spPr>
          <p:txBody>
            <a:bodyPr wrap="square" rtlCol="0">
              <a:spAutoFit/>
            </a:bodyPr>
            <a:lstStyle/>
            <a:p>
              <a:pPr marL="0" marR="0" lvl="0" indent="0" algn="l" defTabSz="908533"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F07E53"/>
                  </a:solidFill>
                  <a:effectLst/>
                  <a:uLnTx/>
                  <a:uFillTx/>
                  <a:latin typeface="Arial" panose="020B0604020202020204"/>
                  <a:ea typeface="+mn-ea"/>
                  <a:cs typeface="+mn-cs"/>
                  <a:sym typeface="Wingdings" panose="05000000000000000000" pitchFamily="2" charset="2"/>
                </a:rPr>
                <a:t></a:t>
              </a:r>
              <a:endParaRPr kumimoji="0" lang="fr-FR" sz="1200" b="0" i="0" u="none" strike="noStrike" kern="1200" cap="none" spc="0" normalizeH="0" baseline="0" noProof="0" dirty="0">
                <a:ln>
                  <a:noFill/>
                </a:ln>
                <a:solidFill>
                  <a:srgbClr val="F07E53"/>
                </a:solidFill>
                <a:effectLst/>
                <a:uLnTx/>
                <a:uFillTx/>
                <a:latin typeface="Arial" panose="020B0604020202020204"/>
                <a:ea typeface="+mn-ea"/>
                <a:cs typeface="+mn-cs"/>
              </a:endParaRPr>
            </a:p>
          </p:txBody>
        </p:sp>
        <p:sp>
          <p:nvSpPr>
            <p:cNvPr id="29" name="ZoneTexte 28"/>
            <p:cNvSpPr txBox="1"/>
            <p:nvPr/>
          </p:nvSpPr>
          <p:spPr>
            <a:xfrm>
              <a:off x="6877057" y="6511462"/>
              <a:ext cx="100811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800" b="0" i="0" u="none" strike="noStrike" kern="1200" cap="none" spc="0" normalizeH="0" baseline="0" noProof="0" dirty="0">
                  <a:ln>
                    <a:noFill/>
                  </a:ln>
                  <a:solidFill>
                    <a:prstClr val="black"/>
                  </a:solidFill>
                  <a:effectLst/>
                  <a:uLnTx/>
                  <a:uFillTx/>
                  <a:latin typeface="Gill Sans MT" panose="020B0502020104020203" pitchFamily="34" charset="0"/>
                  <a:ea typeface="Calibri"/>
                  <a:cs typeface="Times New Roman"/>
                </a:rPr>
                <a:t>Evolution à la baisse</a:t>
              </a:r>
            </a:p>
          </p:txBody>
        </p:sp>
      </p:grpSp>
      <p:sp>
        <p:nvSpPr>
          <p:cNvPr id="13" name="Rectangle 12">
            <a:extLst>
              <a:ext uri="{FF2B5EF4-FFF2-40B4-BE49-F238E27FC236}">
                <a16:creationId xmlns:a16="http://schemas.microsoft.com/office/drawing/2014/main" id="{5FC0E376-70A6-48CB-ADCF-98ACF40F91C8}"/>
              </a:ext>
            </a:extLst>
          </p:cNvPr>
          <p:cNvSpPr/>
          <p:nvPr/>
        </p:nvSpPr>
        <p:spPr>
          <a:xfrm>
            <a:off x="334736" y="548680"/>
            <a:ext cx="10721453" cy="103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5" name="Image 34">
            <a:extLst>
              <a:ext uri="{FF2B5EF4-FFF2-40B4-BE49-F238E27FC236}">
                <a16:creationId xmlns:a16="http://schemas.microsoft.com/office/drawing/2014/main" id="{3569C572-B2D0-485E-916B-08C26EC0F81B}"/>
              </a:ext>
            </a:extLst>
          </p:cNvPr>
          <p:cNvPicPr>
            <a:picLocks noChangeAspect="1"/>
          </p:cNvPicPr>
          <p:nvPr/>
        </p:nvPicPr>
        <p:blipFill rotWithShape="1">
          <a:blip r:embed="rId5"/>
          <a:srcRect l="30323" t="-10767" r="29716" b="23697"/>
          <a:stretch/>
        </p:blipFill>
        <p:spPr>
          <a:xfrm>
            <a:off x="4511888" y="836712"/>
            <a:ext cx="215960" cy="230568"/>
          </a:xfrm>
          <a:prstGeom prst="rect">
            <a:avLst/>
          </a:prstGeom>
        </p:spPr>
      </p:pic>
      <p:sp>
        <p:nvSpPr>
          <p:cNvPr id="64" name="Égal 14">
            <a:extLst>
              <a:ext uri="{FF2B5EF4-FFF2-40B4-BE49-F238E27FC236}">
                <a16:creationId xmlns:a16="http://schemas.microsoft.com/office/drawing/2014/main" id="{3BB06BDB-2ACD-4EB9-BF61-17E7B82B4CE1}"/>
              </a:ext>
            </a:extLst>
          </p:cNvPr>
          <p:cNvSpPr/>
          <p:nvPr/>
        </p:nvSpPr>
        <p:spPr>
          <a:xfrm>
            <a:off x="7500156" y="3645024"/>
            <a:ext cx="164383" cy="143537"/>
          </a:xfrm>
          <a:prstGeom prst="mathEqual">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5" name="Parenthèse ouvrante 64">
            <a:extLst>
              <a:ext uri="{FF2B5EF4-FFF2-40B4-BE49-F238E27FC236}">
                <a16:creationId xmlns:a16="http://schemas.microsoft.com/office/drawing/2014/main" id="{AB828957-7C13-483C-9C34-C5FDE80414B1}"/>
              </a:ext>
            </a:extLst>
          </p:cNvPr>
          <p:cNvSpPr/>
          <p:nvPr/>
        </p:nvSpPr>
        <p:spPr>
          <a:xfrm>
            <a:off x="7824192" y="3259142"/>
            <a:ext cx="45719" cy="1228498"/>
          </a:xfrm>
          <a:prstGeom prst="leftBracket">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66" name="ZoneTexte 65">
            <a:extLst>
              <a:ext uri="{FF2B5EF4-FFF2-40B4-BE49-F238E27FC236}">
                <a16:creationId xmlns:a16="http://schemas.microsoft.com/office/drawing/2014/main" id="{27F43CD0-E157-419A-8E84-14BBA8D02519}"/>
              </a:ext>
            </a:extLst>
          </p:cNvPr>
          <p:cNvSpPr txBox="1"/>
          <p:nvPr/>
        </p:nvSpPr>
        <p:spPr>
          <a:xfrm>
            <a:off x="7284132" y="3841308"/>
            <a:ext cx="576064" cy="646331"/>
          </a:xfrm>
          <a:prstGeom prst="rect">
            <a:avLst/>
          </a:prstGeom>
          <a:noFill/>
        </p:spPr>
        <p:txBody>
          <a:bodyPr wrap="square" rtlCol="0">
            <a:spAutoFit/>
          </a:bodyPr>
          <a:lstStyle/>
          <a:p>
            <a:r>
              <a:rPr lang="fr-FR" sz="600" dirty="0"/>
              <a:t>Plus détaillé dans les CG mais même périmètre</a:t>
            </a:r>
          </a:p>
        </p:txBody>
      </p:sp>
      <p:sp>
        <p:nvSpPr>
          <p:cNvPr id="68" name="Ellipse 67">
            <a:extLst>
              <a:ext uri="{FF2B5EF4-FFF2-40B4-BE49-F238E27FC236}">
                <a16:creationId xmlns:a16="http://schemas.microsoft.com/office/drawing/2014/main" id="{C5895152-9EBA-45D7-8684-8CE284916E70}"/>
              </a:ext>
            </a:extLst>
          </p:cNvPr>
          <p:cNvSpPr/>
          <p:nvPr/>
        </p:nvSpPr>
        <p:spPr>
          <a:xfrm>
            <a:off x="7473363" y="5112517"/>
            <a:ext cx="177232" cy="188691"/>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white"/>
                </a:solidFill>
                <a:effectLst/>
                <a:uLnTx/>
                <a:uFillTx/>
                <a:latin typeface="Calibri" panose="020F0502020204030204"/>
                <a:ea typeface="+mn-ea"/>
                <a:cs typeface="+mn-cs"/>
              </a:rPr>
              <a:t>N</a:t>
            </a:r>
          </a:p>
        </p:txBody>
      </p:sp>
      <p:sp>
        <p:nvSpPr>
          <p:cNvPr id="71" name="Ellipse 70">
            <a:extLst>
              <a:ext uri="{FF2B5EF4-FFF2-40B4-BE49-F238E27FC236}">
                <a16:creationId xmlns:a16="http://schemas.microsoft.com/office/drawing/2014/main" id="{F55A7752-644D-424A-985A-1A8029D8CAF7}"/>
              </a:ext>
            </a:extLst>
          </p:cNvPr>
          <p:cNvSpPr/>
          <p:nvPr/>
        </p:nvSpPr>
        <p:spPr>
          <a:xfrm>
            <a:off x="7464152" y="6192637"/>
            <a:ext cx="177232" cy="188691"/>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white"/>
                </a:solidFill>
                <a:effectLst/>
                <a:uLnTx/>
                <a:uFillTx/>
                <a:latin typeface="Calibri" panose="020F0502020204030204"/>
                <a:ea typeface="+mn-ea"/>
                <a:cs typeface="+mn-cs"/>
              </a:rPr>
              <a:t>N</a:t>
            </a:r>
          </a:p>
        </p:txBody>
      </p:sp>
      <p:sp>
        <p:nvSpPr>
          <p:cNvPr id="73" name="ZoneTexte 72">
            <a:extLst>
              <a:ext uri="{FF2B5EF4-FFF2-40B4-BE49-F238E27FC236}">
                <a16:creationId xmlns:a16="http://schemas.microsoft.com/office/drawing/2014/main" id="{7517D27C-4C87-49BC-B92B-8BCCE5C92DFC}"/>
              </a:ext>
            </a:extLst>
          </p:cNvPr>
          <p:cNvSpPr txBox="1"/>
          <p:nvPr/>
        </p:nvSpPr>
        <p:spPr>
          <a:xfrm>
            <a:off x="7399961" y="5608056"/>
            <a:ext cx="324036"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B050"/>
                </a:solidFill>
                <a:effectLst/>
                <a:uLnTx/>
                <a:uFillTx/>
                <a:latin typeface="Calibri" panose="020F0502020204030204"/>
                <a:ea typeface="+mn-ea"/>
                <a:cs typeface="+mn-cs"/>
                <a:sym typeface="Wingdings" panose="05000000000000000000" pitchFamily="2" charset="2"/>
              </a:rPr>
              <a:t></a:t>
            </a:r>
            <a:endParaRPr kumimoji="0" lang="fr-FR" sz="9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74" name="ZoneTexte 73">
            <a:extLst>
              <a:ext uri="{FF2B5EF4-FFF2-40B4-BE49-F238E27FC236}">
                <a16:creationId xmlns:a16="http://schemas.microsoft.com/office/drawing/2014/main" id="{09A92FF7-6D74-44EF-B66F-3E24CFB4FAD4}"/>
              </a:ext>
            </a:extLst>
          </p:cNvPr>
          <p:cNvSpPr txBox="1"/>
          <p:nvPr/>
        </p:nvSpPr>
        <p:spPr>
          <a:xfrm>
            <a:off x="7390750" y="5862464"/>
            <a:ext cx="324036"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B050"/>
                </a:solidFill>
                <a:effectLst/>
                <a:uLnTx/>
                <a:uFillTx/>
                <a:latin typeface="Calibri" panose="020F0502020204030204"/>
                <a:ea typeface="+mn-ea"/>
                <a:cs typeface="+mn-cs"/>
                <a:sym typeface="Wingdings" panose="05000000000000000000" pitchFamily="2" charset="2"/>
              </a:rPr>
              <a:t></a:t>
            </a:r>
            <a:endParaRPr kumimoji="0" lang="fr-FR" sz="9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grpSp>
        <p:nvGrpSpPr>
          <p:cNvPr id="75" name="Groupe 74">
            <a:extLst>
              <a:ext uri="{FF2B5EF4-FFF2-40B4-BE49-F238E27FC236}">
                <a16:creationId xmlns:a16="http://schemas.microsoft.com/office/drawing/2014/main" id="{8C07C43F-D805-42D1-96B0-FE2014B24B9B}"/>
              </a:ext>
            </a:extLst>
          </p:cNvPr>
          <p:cNvGrpSpPr/>
          <p:nvPr/>
        </p:nvGrpSpPr>
        <p:grpSpPr>
          <a:xfrm>
            <a:off x="479376" y="651729"/>
            <a:ext cx="10513168" cy="0"/>
            <a:chOff x="479376" y="651729"/>
            <a:chExt cx="10513168" cy="0"/>
          </a:xfrm>
        </p:grpSpPr>
        <p:cxnSp>
          <p:nvCxnSpPr>
            <p:cNvPr id="76" name="Connecteur droit 75">
              <a:extLst>
                <a:ext uri="{FF2B5EF4-FFF2-40B4-BE49-F238E27FC236}">
                  <a16:creationId xmlns:a16="http://schemas.microsoft.com/office/drawing/2014/main" id="{A68160C9-5FB8-4835-87FF-C9E801D6A9E2}"/>
                </a:ext>
              </a:extLst>
            </p:cNvPr>
            <p:cNvCxnSpPr>
              <a:cxnSpLocks/>
            </p:cNvCxnSpPr>
            <p:nvPr/>
          </p:nvCxnSpPr>
          <p:spPr>
            <a:xfrm>
              <a:off x="479376" y="651729"/>
              <a:ext cx="3348372"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Connecteur droit 76">
              <a:extLst>
                <a:ext uri="{FF2B5EF4-FFF2-40B4-BE49-F238E27FC236}">
                  <a16:creationId xmlns:a16="http://schemas.microsoft.com/office/drawing/2014/main" id="{DD4EC17B-BE7D-49F8-9FBE-3A06CD9FFF47}"/>
                </a:ext>
              </a:extLst>
            </p:cNvPr>
            <p:cNvCxnSpPr>
              <a:cxnSpLocks/>
            </p:cNvCxnSpPr>
            <p:nvPr/>
          </p:nvCxnSpPr>
          <p:spPr>
            <a:xfrm>
              <a:off x="4151784" y="651729"/>
              <a:ext cx="684076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78" name="Espace réservé du contenu 5">
            <a:extLst>
              <a:ext uri="{FF2B5EF4-FFF2-40B4-BE49-F238E27FC236}">
                <a16:creationId xmlns:a16="http://schemas.microsoft.com/office/drawing/2014/main" id="{A014067D-FE07-4E3D-A041-454E2CABD28D}"/>
              </a:ext>
            </a:extLst>
          </p:cNvPr>
          <p:cNvSpPr>
            <a:spLocks noGrp="1"/>
          </p:cNvSpPr>
          <p:nvPr>
            <p:ph sz="quarter" idx="13"/>
          </p:nvPr>
        </p:nvSpPr>
        <p:spPr>
          <a:xfrm>
            <a:off x="4115780" y="157502"/>
            <a:ext cx="7027568" cy="450850"/>
          </a:xfrm>
        </p:spPr>
        <p:txBody>
          <a:bodyPr/>
          <a:lstStyle/>
          <a:p>
            <a:r>
              <a:rPr lang="fr-FR" dirty="0">
                <a:solidFill>
                  <a:srgbClr val="C00000"/>
                </a:solidFill>
              </a:rPr>
              <a:t>1. Les Généralités (1/2)</a:t>
            </a:r>
            <a:endParaRPr lang="en-US" dirty="0">
              <a:solidFill>
                <a:srgbClr val="C00000"/>
              </a:solidFill>
            </a:endParaRPr>
          </a:p>
        </p:txBody>
      </p:sp>
      <p:sp>
        <p:nvSpPr>
          <p:cNvPr id="46" name="Espace réservé de la date 4"/>
          <p:cNvSpPr>
            <a:spLocks noGrp="1"/>
          </p:cNvSpPr>
          <p:nvPr>
            <p:ph type="dt" sz="half" idx="2"/>
          </p:nvPr>
        </p:nvSpPr>
        <p:spPr>
          <a:xfrm>
            <a:off x="1199456" y="6412247"/>
            <a:ext cx="1080120" cy="365125"/>
          </a:xfrm>
        </p:spPr>
        <p:txBody>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900" b="0" i="0" u="none" strike="noStrike" kern="1200" cap="small" spc="0" normalizeH="0" baseline="0" noProof="0" dirty="0">
                <a:ln>
                  <a:noFill/>
                </a:ln>
                <a:solidFill>
                  <a:prstClr val="black">
                    <a:tint val="75000"/>
                  </a:prstClr>
                </a:solidFill>
                <a:effectLst/>
                <a:uLnTx/>
                <a:uFillTx/>
                <a:latin typeface="Gill Sans MT" panose="020B0502020104020203" pitchFamily="34" charset="0"/>
                <a:ea typeface="+mn-ea"/>
                <a:cs typeface="+mn-cs"/>
              </a:rPr>
              <a:t>Sommaire</a:t>
            </a:r>
          </a:p>
        </p:txBody>
      </p:sp>
      <p:sp>
        <p:nvSpPr>
          <p:cNvPr id="47" name="Freeform 270">
            <a:hlinkClick r:id="rId6"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048061" y="6525344"/>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7604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Tableau 31"/>
          <p:cNvGraphicFramePr>
            <a:graphicFrameLocks noGrp="1"/>
          </p:cNvGraphicFramePr>
          <p:nvPr>
            <p:extLst>
              <p:ext uri="{D42A27DB-BD31-4B8C-83A1-F6EECF244321}">
                <p14:modId xmlns:p14="http://schemas.microsoft.com/office/powerpoint/2010/main" val="2042191115"/>
              </p:ext>
            </p:extLst>
          </p:nvPr>
        </p:nvGraphicFramePr>
        <p:xfrm>
          <a:off x="551383" y="728700"/>
          <a:ext cx="11371101" cy="5256584"/>
        </p:xfrm>
        <a:graphic>
          <a:graphicData uri="http://schemas.openxmlformats.org/drawingml/2006/table">
            <a:tbl>
              <a:tblPr firstCol="1" bandRow="1"/>
              <a:tblGrid>
                <a:gridCol w="1205966">
                  <a:extLst>
                    <a:ext uri="{9D8B030D-6E8A-4147-A177-3AD203B41FA5}">
                      <a16:colId xmlns:a16="http://schemas.microsoft.com/office/drawing/2014/main" val="20001"/>
                    </a:ext>
                  </a:extLst>
                </a:gridCol>
                <a:gridCol w="186468">
                  <a:extLst>
                    <a:ext uri="{9D8B030D-6E8A-4147-A177-3AD203B41FA5}">
                      <a16:colId xmlns:a16="http://schemas.microsoft.com/office/drawing/2014/main" val="20002"/>
                    </a:ext>
                  </a:extLst>
                </a:gridCol>
                <a:gridCol w="1311197">
                  <a:extLst>
                    <a:ext uri="{9D8B030D-6E8A-4147-A177-3AD203B41FA5}">
                      <a16:colId xmlns:a16="http://schemas.microsoft.com/office/drawing/2014/main" val="20000"/>
                    </a:ext>
                  </a:extLst>
                </a:gridCol>
                <a:gridCol w="140407">
                  <a:extLst>
                    <a:ext uri="{9D8B030D-6E8A-4147-A177-3AD203B41FA5}">
                      <a16:colId xmlns:a16="http://schemas.microsoft.com/office/drawing/2014/main" val="20003"/>
                    </a:ext>
                  </a:extLst>
                </a:gridCol>
                <a:gridCol w="4032727">
                  <a:extLst>
                    <a:ext uri="{9D8B030D-6E8A-4147-A177-3AD203B41FA5}">
                      <a16:colId xmlns:a16="http://schemas.microsoft.com/office/drawing/2014/main" val="20004"/>
                    </a:ext>
                  </a:extLst>
                </a:gridCol>
                <a:gridCol w="432048">
                  <a:extLst>
                    <a:ext uri="{9D8B030D-6E8A-4147-A177-3AD203B41FA5}">
                      <a16:colId xmlns:a16="http://schemas.microsoft.com/office/drawing/2014/main" val="20005"/>
                    </a:ext>
                  </a:extLst>
                </a:gridCol>
                <a:gridCol w="4062288">
                  <a:extLst>
                    <a:ext uri="{9D8B030D-6E8A-4147-A177-3AD203B41FA5}">
                      <a16:colId xmlns:a16="http://schemas.microsoft.com/office/drawing/2014/main" val="20009"/>
                    </a:ext>
                  </a:extLst>
                </a:gridCol>
              </a:tblGrid>
              <a:tr h="407981">
                <a:tc gridSpan="2">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spcAft>
                          <a:spcPts val="0"/>
                        </a:spcAft>
                      </a:pPr>
                      <a:endParaRPr lang="fr-FR" sz="1000" dirty="0">
                        <a:effectLst/>
                        <a:latin typeface="Gill Sans MT" panose="020B0502020104020203" pitchFamily="34" charset="0"/>
                        <a:ea typeface="Calibri"/>
                        <a:cs typeface="Times New Roman"/>
                      </a:endParaRPr>
                    </a:p>
                  </a:txBody>
                  <a:tcPr marL="36000" marR="36000" marT="0" marB="0" anchor="ctr">
                    <a:lnL w="12700" cmpd="sng">
                      <a:solidFill>
                        <a:sysClr val="window" lastClr="FFFFFF"/>
                      </a:solid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spcAft>
                          <a:spcPts val="0"/>
                        </a:spcAft>
                      </a:pPr>
                      <a:endParaRPr lang="fr-FR" sz="1000" dirty="0">
                        <a:effectLst/>
                        <a:latin typeface="Calibri"/>
                        <a:ea typeface="Calibri"/>
                        <a:cs typeface="Times New Roman"/>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spcAft>
                          <a:spcPts val="0"/>
                        </a:spcAft>
                      </a:pPr>
                      <a:endParaRPr lang="fr-FR" sz="1000" b="1" kern="1200" dirty="0">
                        <a:solidFill>
                          <a:schemeClr val="dk1"/>
                        </a:solidFill>
                        <a:effectLst/>
                        <a:latin typeface="Gill Sans MT" panose="020B0502020104020203" pitchFamily="34" charset="0"/>
                        <a:ea typeface="Calibri"/>
                        <a:cs typeface="Arial" panose="020B0604020202020204" pitchFamily="34" charset="0"/>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spcAft>
                          <a:spcPts val="0"/>
                        </a:spcAft>
                      </a:pPr>
                      <a:endParaRPr lang="fr-FR" sz="1000" b="1" kern="1200" dirty="0">
                        <a:solidFill>
                          <a:schemeClr val="dk1"/>
                        </a:solidFill>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r>
                        <a:rPr lang="fr-FR" sz="1100" b="1" kern="1200" cap="small" baseline="0" dirty="0">
                          <a:solidFill>
                            <a:schemeClr val="dk1"/>
                          </a:solidFill>
                          <a:effectLst/>
                          <a:latin typeface="Gill Sans MT" panose="020B0502020104020203" pitchFamily="34" charset="0"/>
                          <a:ea typeface="Calibri"/>
                          <a:cs typeface="Times New Roman"/>
                        </a:rPr>
                        <a:t>Offre actuelle</a:t>
                      </a: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endParaRPr lang="fr-FR" sz="900" b="1" kern="1200" dirty="0">
                        <a:solidFill>
                          <a:schemeClr val="dk1"/>
                        </a:solidFill>
                        <a:effectLst/>
                        <a:latin typeface="Gill Sans MT" panose="020B0502020104020203" pitchFamily="34" charset="0"/>
                        <a:ea typeface="Calibri"/>
                        <a:cs typeface="Times New Roman"/>
                      </a:endParaRP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r>
                        <a:rPr lang="fr-FR" sz="1100" b="1" kern="1200" cap="small" baseline="0" dirty="0">
                          <a:solidFill>
                            <a:schemeClr val="dk1"/>
                          </a:solidFill>
                          <a:effectLst/>
                          <a:latin typeface="Gill Sans MT" panose="020B0502020104020203" pitchFamily="34" charset="0"/>
                          <a:ea typeface="Calibri"/>
                          <a:cs typeface="Times New Roman"/>
                        </a:rPr>
                        <a:t>Nouvelle offre</a:t>
                      </a: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2212746">
                <a:tc rowSpan="2">
                  <a:txBody>
                    <a:bodyPr/>
                    <a:lstStyle/>
                    <a:p>
                      <a:pPr marL="36000" marR="0" indent="0" algn="l" defTabSz="914400" rtl="0" eaLnBrk="1" fontAlgn="ctr" latinLnBrk="0" hangingPunct="1">
                        <a:lnSpc>
                          <a:spcPct val="100000"/>
                        </a:lnSpc>
                        <a:spcBef>
                          <a:spcPts val="100"/>
                        </a:spcBef>
                        <a:spcAft>
                          <a:spcPts val="100"/>
                        </a:spcAft>
                        <a:buClrTx/>
                        <a:buSzTx/>
                        <a:buFontTx/>
                        <a:buNone/>
                        <a:tabLst/>
                        <a:defRPr/>
                      </a:pPr>
                      <a:r>
                        <a:rPr lang="fr-FR" sz="1100" b="1" i="0" u="none" strike="noStrike" kern="1200" cap="small" baseline="0" dirty="0">
                          <a:solidFill>
                            <a:schemeClr val="bg1"/>
                          </a:solidFill>
                          <a:effectLst/>
                          <a:latin typeface="Gill Sans MT" panose="020B0502020104020203" pitchFamily="34" charset="0"/>
                          <a:ea typeface="+mn-ea"/>
                          <a:cs typeface="+mn-cs"/>
                        </a:rPr>
                        <a:t>Généralités</a:t>
                      </a:r>
                    </a:p>
                  </a:txBody>
                  <a:tcPr marL="36000" marR="36000" marT="0" marB="0" anchor="ctr">
                    <a:lnL w="12700" cmpd="sng">
                      <a:noFill/>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Personnes assurées</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1"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Toutes les personnes vivant en permanence et à titre gratuit au sein de l’habitation assurée désignée aux conditions particulières</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1"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Pas de changement</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Vous en tant que souscripteur du contrat.</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Votre conjoint, concubin ou partenaire lié par un PACS</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Vos enfants (et ceux de votre conjoint ), ainsi que les enfants qui vous sont confiés (par exemple, en vue d’une adoption). Vos enfants étudiants qui vivent pendant l’année scolaire hors de votre domicile sont également assurés</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Vos père et mère, ainsi que ceux de votre conjoint </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autres membres de votre famille quels qu’ils soient (grands-parents, cousins, frères et sœurs, etc.)</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Toute autre personne (par exemple, un ami, un colocataire...) qui vit habituellement avec vous à votre domicile</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2635857">
                <a:tc vMerge="1">
                  <a:txBody>
                    <a:bodyPr/>
                    <a:lstStyle/>
                    <a:p>
                      <a:pPr marL="36000" algn="l" defTabSz="914400" rtl="0" eaLnBrk="1" fontAlgn="ctr" latinLnBrk="0" hangingPunct="1">
                        <a:spcBef>
                          <a:spcPts val="100"/>
                        </a:spcBef>
                        <a:spcAft>
                          <a:spcPts val="100"/>
                        </a:spcAft>
                      </a:pPr>
                      <a:endParaRPr lang="fr-FR" sz="1100" b="1" i="0" u="none" strike="noStrike" kern="1200" cap="small" baseline="0" dirty="0">
                        <a:solidFill>
                          <a:schemeClr val="bg1"/>
                        </a:solidFill>
                        <a:effectLst/>
                        <a:latin typeface="Gill Sans MT" panose="020B0502020104020203" pitchFamily="34" charset="0"/>
                        <a:ea typeface="+mn-ea"/>
                        <a:cs typeface="+mn-cs"/>
                      </a:endParaRPr>
                    </a:p>
                  </a:txBody>
                  <a:tcPr marL="36000" marR="36000" marT="0" marB="0" anchor="ctr">
                    <a:lnL w="12700" cmpd="sng">
                      <a:noFill/>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Critères d’éligibilité</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endParaRPr kumimoji="0" lang="fr-FR" sz="800" b="0" i="0" u="none" strike="noStrike" kern="1200" cap="none" spc="0" normalizeH="0" baseline="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1450" marR="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Nombre de pièces</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Acceptation automatique : 0 à 12 pièces</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Dérogation standard : &gt; 12 pièces jusqu’à 21 pièces</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Dérogation hors norme : -</a:t>
                      </a:r>
                    </a:p>
                    <a:p>
                      <a:pPr marL="171450" marR="0" lvl="1"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Superficie dépendances</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Acceptation automatique : 0 à 500 m</a:t>
                      </a:r>
                      <a:r>
                        <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rPr>
                        <a:t>2</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Dérogation standard : &gt; 500 m</a:t>
                      </a:r>
                      <a:r>
                        <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rPr>
                        <a:t>2</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 jusqu’à 800 m</a:t>
                      </a:r>
                      <a:r>
                        <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rPr>
                        <a:t>2</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Dérogation hors norme : -</a:t>
                      </a:r>
                      <a:endPar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endParaRP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Superficie dépendance isolée</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Acceptation automatique : 0 à 50 m</a:t>
                      </a:r>
                      <a:r>
                        <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rPr>
                        <a:t>2</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Dérogation standard : &gt; 50 m</a:t>
                      </a:r>
                      <a:r>
                        <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rPr>
                        <a:t>2</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 jusqu’à 80 m</a:t>
                      </a:r>
                      <a:r>
                        <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rPr>
                        <a:t>2</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Dérogation hors norme : -</a:t>
                      </a:r>
                      <a:endPar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1450" marR="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Des critères d’éligibilité élargie</a:t>
                      </a:r>
                    </a:p>
                    <a:p>
                      <a:pPr marL="171450" marR="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Nombre de pièces</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Acceptation automatique : 0 à 16 pièces</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Dérogation standard : &gt; 16 pièces jusqu’à 25 pièces</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Dérogation hors norme : &gt; 25 pièces jusqu’à 50 pièces</a:t>
                      </a:r>
                    </a:p>
                    <a:p>
                      <a:pPr marL="171450" marR="0" lvl="1"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Superficie dépendances</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Acceptation automatique : 0 à 500 m</a:t>
                      </a:r>
                      <a:r>
                        <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rPr>
                        <a:t>2</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Dérogation standard : &gt; 500 m</a:t>
                      </a:r>
                      <a:r>
                        <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rPr>
                        <a:t>2</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 jusqu’à 800 m</a:t>
                      </a:r>
                      <a:r>
                        <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rPr>
                        <a:t>2</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Dérogation hors norme : &gt; 800 m</a:t>
                      </a:r>
                      <a:r>
                        <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rPr>
                        <a:t>2</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 pièces jusqu’à 1 000 m</a:t>
                      </a:r>
                      <a:r>
                        <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rPr>
                        <a:t>2</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Superficie dépendance isolée</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Acceptation automatique : 0 à 50 m</a:t>
                      </a:r>
                      <a:r>
                        <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rPr>
                        <a:t>2</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Dérogation standard : &gt; 50 m</a:t>
                      </a:r>
                      <a:r>
                        <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rPr>
                        <a:t>2</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 jusqu’à 80 m</a:t>
                      </a:r>
                      <a:r>
                        <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rPr>
                        <a:t>2</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Dérogation hors norme : &gt; 80 m</a:t>
                      </a:r>
                      <a:r>
                        <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rPr>
                        <a:t>2</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 pièces jusqu’à 250 m</a:t>
                      </a:r>
                      <a:r>
                        <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rPr>
                        <a:t>2</a:t>
                      </a:r>
                    </a:p>
                    <a:p>
                      <a:pPr marL="84138" marR="0" lvl="1" indent="-746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bl>
          </a:graphicData>
        </a:graphic>
      </p:graphicFrame>
      <p:sp>
        <p:nvSpPr>
          <p:cNvPr id="6" name="Espace réservé du contenu 5"/>
          <p:cNvSpPr>
            <a:spLocks noGrp="1"/>
          </p:cNvSpPr>
          <p:nvPr>
            <p:ph sz="quarter" idx="13"/>
          </p:nvPr>
        </p:nvSpPr>
        <p:spPr/>
        <p:txBody>
          <a:bodyPr/>
          <a:lstStyle/>
          <a:p>
            <a:r>
              <a:rPr lang="fr-FR" dirty="0">
                <a:solidFill>
                  <a:srgbClr val="C00000"/>
                </a:solidFill>
              </a:rPr>
              <a:t>1. Les Généralités (2/2)</a:t>
            </a:r>
            <a:endParaRPr lang="en-US" dirty="0">
              <a:solidFill>
                <a:srgbClr val="C00000"/>
              </a:solidFill>
            </a:endParaRPr>
          </a:p>
        </p:txBody>
      </p:sp>
      <p:sp>
        <p:nvSpPr>
          <p:cNvPr id="7" name="Espace réservé du contenu 6"/>
          <p:cNvSpPr>
            <a:spLocks noGrp="1"/>
          </p:cNvSpPr>
          <p:nvPr>
            <p:ph sz="quarter" idx="14"/>
          </p:nvPr>
        </p:nvSpPr>
        <p:spPr/>
        <p:txBody>
          <a:bodyPr/>
          <a:lstStyle/>
          <a:p>
            <a:pPr lvl="0"/>
            <a:r>
              <a:rPr lang="fr-FR" sz="1200" dirty="0">
                <a:solidFill>
                  <a:srgbClr val="7F7F7F"/>
                </a:solidFill>
              </a:rPr>
              <a:t>Assurance habitation                                Avant / Après</a:t>
            </a:r>
            <a:endParaRPr lang="en-US" sz="1200" dirty="0">
              <a:solidFill>
                <a:srgbClr val="7F7F7F"/>
              </a:solidFill>
            </a:endParaRPr>
          </a:p>
        </p:txBody>
      </p:sp>
      <p:sp>
        <p:nvSpPr>
          <p:cNvPr id="29" name="Espace réservé de la date 4"/>
          <p:cNvSpPr>
            <a:spLocks noGrp="1"/>
          </p:cNvSpPr>
          <p:nvPr>
            <p:ph type="dt" sz="half" idx="2"/>
          </p:nvPr>
        </p:nvSpPr>
        <p:spPr>
          <a:xfrm>
            <a:off x="1199456" y="6412247"/>
            <a:ext cx="2743200" cy="365125"/>
          </a:xfrm>
        </p:spPr>
        <p:txBody>
          <a:bodyPr/>
          <a:lstStyle/>
          <a:p>
            <a:r>
              <a:rPr lang="fr-FR" dirty="0"/>
              <a:t>Sommaire</a:t>
            </a:r>
          </a:p>
        </p:txBody>
      </p:sp>
      <p:sp>
        <p:nvSpPr>
          <p:cNvPr id="30" name="Freeform 270">
            <a:hlinkClick r:id="rId2"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048061" y="6525344"/>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endParaRPr>
          </a:p>
        </p:txBody>
      </p:sp>
      <p:grpSp>
        <p:nvGrpSpPr>
          <p:cNvPr id="28" name="Groupe 27"/>
          <p:cNvGrpSpPr/>
          <p:nvPr/>
        </p:nvGrpSpPr>
        <p:grpSpPr>
          <a:xfrm>
            <a:off x="3374639" y="6453337"/>
            <a:ext cx="4510530" cy="324036"/>
            <a:chOff x="3374639" y="6453337"/>
            <a:chExt cx="4510530" cy="324036"/>
          </a:xfrm>
        </p:grpSpPr>
        <p:sp>
          <p:nvSpPr>
            <p:cNvPr id="40" name="ZoneTexte 39"/>
            <p:cNvSpPr txBox="1"/>
            <p:nvPr/>
          </p:nvSpPr>
          <p:spPr>
            <a:xfrm>
              <a:off x="3515208" y="6506856"/>
              <a:ext cx="648072"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Nouveauté</a:t>
              </a:r>
            </a:p>
          </p:txBody>
        </p:sp>
        <p:sp>
          <p:nvSpPr>
            <p:cNvPr id="46" name="ZoneTexte 45"/>
            <p:cNvSpPr txBox="1"/>
            <p:nvPr/>
          </p:nvSpPr>
          <p:spPr>
            <a:xfrm>
              <a:off x="5411924" y="6483720"/>
              <a:ext cx="324036" cy="276999"/>
            </a:xfrm>
            <a:prstGeom prst="rect">
              <a:avLst/>
            </a:prstGeom>
            <a:noFill/>
          </p:spPr>
          <p:txBody>
            <a:bodyPr wrap="square" rtlCol="0">
              <a:spAutoFit/>
            </a:bodyPr>
            <a:lstStyle/>
            <a:p>
              <a:pPr defTabSz="908533"/>
              <a:r>
                <a:rPr lang="fr-FR" sz="1200" dirty="0">
                  <a:solidFill>
                    <a:srgbClr val="00B050"/>
                  </a:solidFill>
                  <a:latin typeface="Arial" panose="020B0604020202020204"/>
                  <a:sym typeface="Wingdings" panose="05000000000000000000" pitchFamily="2" charset="2"/>
                </a:rPr>
                <a:t></a:t>
              </a:r>
              <a:endParaRPr lang="fr-FR" sz="1200" dirty="0">
                <a:solidFill>
                  <a:srgbClr val="00B050"/>
                </a:solidFill>
                <a:latin typeface="Arial" panose="020B0604020202020204"/>
              </a:endParaRPr>
            </a:p>
          </p:txBody>
        </p:sp>
        <p:sp>
          <p:nvSpPr>
            <p:cNvPr id="47" name="Ellipse 46"/>
            <p:cNvSpPr/>
            <p:nvPr/>
          </p:nvSpPr>
          <p:spPr>
            <a:xfrm>
              <a:off x="3374639" y="6525344"/>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48" name="ZoneTexte 47"/>
            <p:cNvSpPr txBox="1"/>
            <p:nvPr/>
          </p:nvSpPr>
          <p:spPr>
            <a:xfrm>
              <a:off x="5600847" y="6506758"/>
              <a:ext cx="1046709"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Evolution à la hausse</a:t>
              </a:r>
            </a:p>
          </p:txBody>
        </p:sp>
        <p:sp>
          <p:nvSpPr>
            <p:cNvPr id="49" name="ZoneTexte 48"/>
            <p:cNvSpPr txBox="1"/>
            <p:nvPr/>
          </p:nvSpPr>
          <p:spPr>
            <a:xfrm>
              <a:off x="4415307" y="6509285"/>
              <a:ext cx="983605"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Niveau équivalent</a:t>
              </a:r>
            </a:p>
          </p:txBody>
        </p:sp>
        <p:sp>
          <p:nvSpPr>
            <p:cNvPr id="50" name="Égal 49"/>
            <p:cNvSpPr/>
            <p:nvPr/>
          </p:nvSpPr>
          <p:spPr>
            <a:xfrm>
              <a:off x="4258822" y="6564025"/>
              <a:ext cx="164383" cy="143537"/>
            </a:xfrm>
            <a:prstGeom prst="mathEqual">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1" name="ZoneTexte 50"/>
            <p:cNvSpPr txBox="1"/>
            <p:nvPr/>
          </p:nvSpPr>
          <p:spPr>
            <a:xfrm rot="5400000">
              <a:off x="6684550" y="6476855"/>
              <a:ext cx="324036" cy="276999"/>
            </a:xfrm>
            <a:prstGeom prst="rect">
              <a:avLst/>
            </a:prstGeom>
            <a:noFill/>
          </p:spPr>
          <p:txBody>
            <a:bodyPr wrap="square" rtlCol="0">
              <a:spAutoFit/>
            </a:bodyPr>
            <a:lstStyle/>
            <a:p>
              <a:pPr defTabSz="908533"/>
              <a:r>
                <a:rPr lang="fr-FR" sz="1200" dirty="0">
                  <a:solidFill>
                    <a:srgbClr val="F07E53"/>
                  </a:solidFill>
                  <a:latin typeface="Arial" panose="020B0604020202020204"/>
                  <a:sym typeface="Wingdings" panose="05000000000000000000" pitchFamily="2" charset="2"/>
                </a:rPr>
                <a:t></a:t>
              </a:r>
              <a:endParaRPr lang="fr-FR" sz="1200" dirty="0">
                <a:solidFill>
                  <a:srgbClr val="F07E53"/>
                </a:solidFill>
                <a:latin typeface="Arial" panose="020B0604020202020204"/>
              </a:endParaRPr>
            </a:p>
          </p:txBody>
        </p:sp>
        <p:sp>
          <p:nvSpPr>
            <p:cNvPr id="52" name="ZoneTexte 51"/>
            <p:cNvSpPr txBox="1"/>
            <p:nvPr/>
          </p:nvSpPr>
          <p:spPr>
            <a:xfrm>
              <a:off x="6877057" y="6511462"/>
              <a:ext cx="1008112"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Evolution à la baisse</a:t>
              </a:r>
            </a:p>
          </p:txBody>
        </p:sp>
      </p:grpSp>
      <p:pic>
        <p:nvPicPr>
          <p:cNvPr id="56" name="Image 55"/>
          <p:cNvPicPr>
            <a:picLocks noChangeAspect="1"/>
          </p:cNvPicPr>
          <p:nvPr/>
        </p:nvPicPr>
        <p:blipFill rotWithShape="1">
          <a:blip r:embed="rId3" cstate="print">
            <a:extLst>
              <a:ext uri="{28A0092B-C50C-407E-A947-70E740481C1C}">
                <a14:useLocalDpi xmlns:a14="http://schemas.microsoft.com/office/drawing/2010/main" val="0"/>
              </a:ext>
            </a:extLst>
          </a:blip>
          <a:srcRect t="23677"/>
          <a:stretch/>
        </p:blipFill>
        <p:spPr>
          <a:xfrm>
            <a:off x="8532603" y="859093"/>
            <a:ext cx="767753" cy="183834"/>
          </a:xfrm>
          <a:prstGeom prst="rect">
            <a:avLst/>
          </a:prstGeom>
        </p:spPr>
      </p:pic>
      <p:sp>
        <p:nvSpPr>
          <p:cNvPr id="4" name="Rectangle 3">
            <a:extLst>
              <a:ext uri="{FF2B5EF4-FFF2-40B4-BE49-F238E27FC236}">
                <a16:creationId xmlns:a16="http://schemas.microsoft.com/office/drawing/2014/main" id="{57C121EC-746D-42DC-884B-DECDFC20EC00}"/>
              </a:ext>
            </a:extLst>
          </p:cNvPr>
          <p:cNvSpPr/>
          <p:nvPr/>
        </p:nvSpPr>
        <p:spPr>
          <a:xfrm>
            <a:off x="479376" y="579001"/>
            <a:ext cx="10597078" cy="221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8" name="Groupe 37">
            <a:extLst>
              <a:ext uri="{FF2B5EF4-FFF2-40B4-BE49-F238E27FC236}">
                <a16:creationId xmlns:a16="http://schemas.microsoft.com/office/drawing/2014/main" id="{F66E9155-ABDE-4631-B6D2-4423F7416A4E}"/>
              </a:ext>
            </a:extLst>
          </p:cNvPr>
          <p:cNvGrpSpPr/>
          <p:nvPr/>
        </p:nvGrpSpPr>
        <p:grpSpPr>
          <a:xfrm>
            <a:off x="479376" y="651729"/>
            <a:ext cx="10513168" cy="0"/>
            <a:chOff x="479376" y="651729"/>
            <a:chExt cx="10513168" cy="0"/>
          </a:xfrm>
        </p:grpSpPr>
        <p:cxnSp>
          <p:nvCxnSpPr>
            <p:cNvPr id="43" name="Connecteur droit 42">
              <a:extLst>
                <a:ext uri="{FF2B5EF4-FFF2-40B4-BE49-F238E27FC236}">
                  <a16:creationId xmlns:a16="http://schemas.microsoft.com/office/drawing/2014/main" id="{1736FED9-3ED8-4D4B-859B-C69BA406BB80}"/>
                </a:ext>
              </a:extLst>
            </p:cNvPr>
            <p:cNvCxnSpPr>
              <a:cxnSpLocks/>
            </p:cNvCxnSpPr>
            <p:nvPr/>
          </p:nvCxnSpPr>
          <p:spPr>
            <a:xfrm>
              <a:off x="479376" y="651729"/>
              <a:ext cx="3348372"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A5957C81-B92E-407E-B8EC-B7FFC76CC440}"/>
                </a:ext>
              </a:extLst>
            </p:cNvPr>
            <p:cNvCxnSpPr>
              <a:cxnSpLocks/>
            </p:cNvCxnSpPr>
            <p:nvPr/>
          </p:nvCxnSpPr>
          <p:spPr>
            <a:xfrm>
              <a:off x="4151784" y="651729"/>
              <a:ext cx="684076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55" name="Image 54">
            <a:extLst>
              <a:ext uri="{FF2B5EF4-FFF2-40B4-BE49-F238E27FC236}">
                <a16:creationId xmlns:a16="http://schemas.microsoft.com/office/drawing/2014/main" id="{4C82C64D-7F94-4E9E-BF25-43B687525590}"/>
              </a:ext>
            </a:extLst>
          </p:cNvPr>
          <p:cNvPicPr>
            <a:picLocks noChangeAspect="1"/>
          </p:cNvPicPr>
          <p:nvPr/>
        </p:nvPicPr>
        <p:blipFill rotWithShape="1">
          <a:blip r:embed="rId4"/>
          <a:srcRect l="30323" t="-10767" r="29716" b="23697"/>
          <a:stretch/>
        </p:blipFill>
        <p:spPr>
          <a:xfrm>
            <a:off x="4619900" y="800708"/>
            <a:ext cx="215960" cy="230568"/>
          </a:xfrm>
          <a:prstGeom prst="rect">
            <a:avLst/>
          </a:prstGeom>
        </p:spPr>
      </p:pic>
      <p:sp>
        <p:nvSpPr>
          <p:cNvPr id="62" name="Égal 14">
            <a:extLst>
              <a:ext uri="{FF2B5EF4-FFF2-40B4-BE49-F238E27FC236}">
                <a16:creationId xmlns:a16="http://schemas.microsoft.com/office/drawing/2014/main" id="{F2ED42A0-9BCA-48B4-A81A-B0AB90659C3F}"/>
              </a:ext>
            </a:extLst>
          </p:cNvPr>
          <p:cNvSpPr/>
          <p:nvPr/>
        </p:nvSpPr>
        <p:spPr>
          <a:xfrm>
            <a:off x="7651990" y="2024071"/>
            <a:ext cx="164383" cy="143537"/>
          </a:xfrm>
          <a:prstGeom prst="mathEqual">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3" name="Parenthèse ouvrante 62">
            <a:extLst>
              <a:ext uri="{FF2B5EF4-FFF2-40B4-BE49-F238E27FC236}">
                <a16:creationId xmlns:a16="http://schemas.microsoft.com/office/drawing/2014/main" id="{29258444-BD44-4214-89A3-F353F0022FEE}"/>
              </a:ext>
            </a:extLst>
          </p:cNvPr>
          <p:cNvSpPr/>
          <p:nvPr/>
        </p:nvSpPr>
        <p:spPr>
          <a:xfrm>
            <a:off x="8040216" y="1692141"/>
            <a:ext cx="45719" cy="1232803"/>
          </a:xfrm>
          <a:prstGeom prst="leftBracket">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64" name="ZoneTexte 63">
            <a:extLst>
              <a:ext uri="{FF2B5EF4-FFF2-40B4-BE49-F238E27FC236}">
                <a16:creationId xmlns:a16="http://schemas.microsoft.com/office/drawing/2014/main" id="{A19EDD24-47A9-4B28-AD2E-34435BD8FE89}"/>
              </a:ext>
            </a:extLst>
          </p:cNvPr>
          <p:cNvSpPr txBox="1"/>
          <p:nvPr/>
        </p:nvSpPr>
        <p:spPr>
          <a:xfrm>
            <a:off x="7500156" y="2244818"/>
            <a:ext cx="576064" cy="646331"/>
          </a:xfrm>
          <a:prstGeom prst="rect">
            <a:avLst/>
          </a:prstGeom>
          <a:noFill/>
        </p:spPr>
        <p:txBody>
          <a:bodyPr wrap="square" rtlCol="0">
            <a:spAutoFit/>
          </a:bodyPr>
          <a:lstStyle/>
          <a:p>
            <a:r>
              <a:rPr lang="fr-FR" sz="600" dirty="0"/>
              <a:t>Plus détaillé dans les CG mais même périmètre</a:t>
            </a:r>
          </a:p>
        </p:txBody>
      </p:sp>
      <p:sp>
        <p:nvSpPr>
          <p:cNvPr id="66" name="ZoneTexte 65">
            <a:extLst>
              <a:ext uri="{FF2B5EF4-FFF2-40B4-BE49-F238E27FC236}">
                <a16:creationId xmlns:a16="http://schemas.microsoft.com/office/drawing/2014/main" id="{833FE59A-201A-4E8C-B4AE-2BF31B5D9EC6}"/>
              </a:ext>
            </a:extLst>
          </p:cNvPr>
          <p:cNvSpPr txBox="1"/>
          <p:nvPr/>
        </p:nvSpPr>
        <p:spPr>
          <a:xfrm>
            <a:off x="7572164" y="4038154"/>
            <a:ext cx="324036"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B050"/>
                </a:solidFill>
                <a:effectLst/>
                <a:uLnTx/>
                <a:uFillTx/>
                <a:latin typeface="Calibri" panose="020F0502020204030204"/>
                <a:ea typeface="+mn-ea"/>
                <a:cs typeface="+mn-cs"/>
                <a:sym typeface="Wingdings" panose="05000000000000000000" pitchFamily="2" charset="2"/>
              </a:rPr>
              <a:t></a:t>
            </a:r>
            <a:endParaRPr kumimoji="0" lang="fr-FR" sz="9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67" name="ZoneTexte 66">
            <a:extLst>
              <a:ext uri="{FF2B5EF4-FFF2-40B4-BE49-F238E27FC236}">
                <a16:creationId xmlns:a16="http://schemas.microsoft.com/office/drawing/2014/main" id="{66AF602B-EBDD-4132-81B0-F5647D03A02C}"/>
              </a:ext>
            </a:extLst>
          </p:cNvPr>
          <p:cNvSpPr txBox="1"/>
          <p:nvPr/>
        </p:nvSpPr>
        <p:spPr>
          <a:xfrm>
            <a:off x="7572163" y="4637497"/>
            <a:ext cx="324036"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B050"/>
                </a:solidFill>
                <a:effectLst/>
                <a:uLnTx/>
                <a:uFillTx/>
                <a:latin typeface="Calibri" panose="020F0502020204030204"/>
                <a:ea typeface="+mn-ea"/>
                <a:cs typeface="+mn-cs"/>
                <a:sym typeface="Wingdings" panose="05000000000000000000" pitchFamily="2" charset="2"/>
              </a:rPr>
              <a:t></a:t>
            </a:r>
            <a:endParaRPr kumimoji="0" lang="fr-FR" sz="9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68" name="ZoneTexte 67">
            <a:extLst>
              <a:ext uri="{FF2B5EF4-FFF2-40B4-BE49-F238E27FC236}">
                <a16:creationId xmlns:a16="http://schemas.microsoft.com/office/drawing/2014/main" id="{9ADE8895-2E98-47DC-9D3F-5885CCED8627}"/>
              </a:ext>
            </a:extLst>
          </p:cNvPr>
          <p:cNvSpPr txBox="1"/>
          <p:nvPr/>
        </p:nvSpPr>
        <p:spPr>
          <a:xfrm>
            <a:off x="7561133" y="5195974"/>
            <a:ext cx="324036"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B050"/>
                </a:solidFill>
                <a:effectLst/>
                <a:uLnTx/>
                <a:uFillTx/>
                <a:latin typeface="Calibri" panose="020F0502020204030204"/>
                <a:ea typeface="+mn-ea"/>
                <a:cs typeface="+mn-cs"/>
                <a:sym typeface="Wingdings" panose="05000000000000000000" pitchFamily="2" charset="2"/>
              </a:rPr>
              <a:t></a:t>
            </a:r>
            <a:endParaRPr kumimoji="0" lang="fr-FR" sz="9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2" name="Ellipse 1"/>
          <p:cNvSpPr/>
          <p:nvPr/>
        </p:nvSpPr>
        <p:spPr>
          <a:xfrm>
            <a:off x="11056813" y="108587"/>
            <a:ext cx="952066" cy="95206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Image 30">
            <a:hlinkClick r:id="rId5" action="ppaction://hlinksldjump"/>
          </p:cNvPr>
          <p:cNvPicPr>
            <a:picLocks noChangeAspect="1"/>
          </p:cNvPicPr>
          <p:nvPr/>
        </p:nvPicPr>
        <p:blipFill rotWithShape="1">
          <a:blip r:embed="rId6" cstate="print">
            <a:duotone>
              <a:schemeClr val="bg2">
                <a:shade val="45000"/>
                <a:satMod val="135000"/>
              </a:schemeClr>
              <a:prstClr val="white"/>
            </a:duotone>
            <a:extLst>
              <a:ext uri="{28A0092B-C50C-407E-A947-70E740481C1C}">
                <a14:useLocalDpi xmlns:a14="http://schemas.microsoft.com/office/drawing/2010/main" val="0"/>
              </a:ext>
            </a:extLst>
          </a:blip>
          <a:srcRect l="10139" t="3472" r="10695" b="17500"/>
          <a:stretch/>
        </p:blipFill>
        <p:spPr>
          <a:xfrm>
            <a:off x="11227049" y="230824"/>
            <a:ext cx="648696" cy="647558"/>
          </a:xfrm>
          <a:prstGeom prst="rect">
            <a:avLst/>
          </a:prstGeom>
        </p:spPr>
      </p:pic>
    </p:spTree>
    <p:extLst>
      <p:ext uri="{BB962C8B-B14F-4D97-AF65-F5344CB8AC3E}">
        <p14:creationId xmlns:p14="http://schemas.microsoft.com/office/powerpoint/2010/main" val="228072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Tableau 31"/>
          <p:cNvGraphicFramePr>
            <a:graphicFrameLocks noGrp="1"/>
          </p:cNvGraphicFramePr>
          <p:nvPr>
            <p:extLst>
              <p:ext uri="{D42A27DB-BD31-4B8C-83A1-F6EECF244321}">
                <p14:modId xmlns:p14="http://schemas.microsoft.com/office/powerpoint/2010/main" val="2191184664"/>
              </p:ext>
            </p:extLst>
          </p:nvPr>
        </p:nvGraphicFramePr>
        <p:xfrm>
          <a:off x="551383" y="764704"/>
          <a:ext cx="11371101" cy="5203820"/>
        </p:xfrm>
        <a:graphic>
          <a:graphicData uri="http://schemas.openxmlformats.org/drawingml/2006/table">
            <a:tbl>
              <a:tblPr firstCol="1" bandRow="1"/>
              <a:tblGrid>
                <a:gridCol w="1205966">
                  <a:extLst>
                    <a:ext uri="{9D8B030D-6E8A-4147-A177-3AD203B41FA5}">
                      <a16:colId xmlns:a16="http://schemas.microsoft.com/office/drawing/2014/main" val="20001"/>
                    </a:ext>
                  </a:extLst>
                </a:gridCol>
                <a:gridCol w="186468">
                  <a:extLst>
                    <a:ext uri="{9D8B030D-6E8A-4147-A177-3AD203B41FA5}">
                      <a16:colId xmlns:a16="http://schemas.microsoft.com/office/drawing/2014/main" val="20002"/>
                    </a:ext>
                  </a:extLst>
                </a:gridCol>
                <a:gridCol w="1311197">
                  <a:extLst>
                    <a:ext uri="{9D8B030D-6E8A-4147-A177-3AD203B41FA5}">
                      <a16:colId xmlns:a16="http://schemas.microsoft.com/office/drawing/2014/main" val="20000"/>
                    </a:ext>
                  </a:extLst>
                </a:gridCol>
                <a:gridCol w="140407">
                  <a:extLst>
                    <a:ext uri="{9D8B030D-6E8A-4147-A177-3AD203B41FA5}">
                      <a16:colId xmlns:a16="http://schemas.microsoft.com/office/drawing/2014/main" val="20003"/>
                    </a:ext>
                  </a:extLst>
                </a:gridCol>
                <a:gridCol w="4032727">
                  <a:extLst>
                    <a:ext uri="{9D8B030D-6E8A-4147-A177-3AD203B41FA5}">
                      <a16:colId xmlns:a16="http://schemas.microsoft.com/office/drawing/2014/main" val="20004"/>
                    </a:ext>
                  </a:extLst>
                </a:gridCol>
                <a:gridCol w="432048">
                  <a:extLst>
                    <a:ext uri="{9D8B030D-6E8A-4147-A177-3AD203B41FA5}">
                      <a16:colId xmlns:a16="http://schemas.microsoft.com/office/drawing/2014/main" val="20005"/>
                    </a:ext>
                  </a:extLst>
                </a:gridCol>
                <a:gridCol w="4062288">
                  <a:extLst>
                    <a:ext uri="{9D8B030D-6E8A-4147-A177-3AD203B41FA5}">
                      <a16:colId xmlns:a16="http://schemas.microsoft.com/office/drawing/2014/main" val="20009"/>
                    </a:ext>
                  </a:extLst>
                </a:gridCol>
              </a:tblGrid>
              <a:tr h="350974">
                <a:tc gridSpan="2">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spcAft>
                          <a:spcPts val="0"/>
                        </a:spcAft>
                      </a:pPr>
                      <a:endParaRPr lang="fr-FR" sz="1000" dirty="0">
                        <a:effectLst/>
                        <a:latin typeface="Gill Sans MT" panose="020B0502020104020203" pitchFamily="34" charset="0"/>
                        <a:ea typeface="Calibri"/>
                        <a:cs typeface="Times New Roman"/>
                      </a:endParaRPr>
                    </a:p>
                  </a:txBody>
                  <a:tcPr marL="36000" marR="36000" marT="0" marB="0" anchor="ctr">
                    <a:lnL w="12700" cmpd="sng">
                      <a:solidFill>
                        <a:sysClr val="window" lastClr="FFFFFF"/>
                      </a:solid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spcAft>
                          <a:spcPts val="0"/>
                        </a:spcAft>
                      </a:pPr>
                      <a:endParaRPr lang="fr-FR" sz="1000" dirty="0">
                        <a:effectLst/>
                        <a:latin typeface="Calibri"/>
                        <a:ea typeface="Calibri"/>
                        <a:cs typeface="Times New Roman"/>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spcAft>
                          <a:spcPts val="0"/>
                        </a:spcAft>
                      </a:pPr>
                      <a:endParaRPr lang="fr-FR" sz="1000" b="1" kern="1200" dirty="0">
                        <a:solidFill>
                          <a:schemeClr val="dk1"/>
                        </a:solidFill>
                        <a:effectLst/>
                        <a:latin typeface="Gill Sans MT" panose="020B0502020104020203" pitchFamily="34" charset="0"/>
                        <a:ea typeface="Calibri"/>
                        <a:cs typeface="Arial" panose="020B0604020202020204" pitchFamily="34" charset="0"/>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spcAft>
                          <a:spcPts val="0"/>
                        </a:spcAft>
                      </a:pPr>
                      <a:endParaRPr lang="fr-FR" sz="1000" b="1" kern="1200" dirty="0">
                        <a:solidFill>
                          <a:schemeClr val="dk1"/>
                        </a:solidFill>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r>
                        <a:rPr lang="fr-FR" sz="1100" b="1" kern="1200" cap="small" baseline="0" dirty="0">
                          <a:solidFill>
                            <a:schemeClr val="dk1"/>
                          </a:solidFill>
                          <a:effectLst/>
                          <a:latin typeface="Gill Sans MT" panose="020B0502020104020203" pitchFamily="34" charset="0"/>
                          <a:ea typeface="Calibri"/>
                          <a:cs typeface="Times New Roman"/>
                        </a:rPr>
                        <a:t>Offre actuelle</a:t>
                      </a: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endParaRPr lang="fr-FR" sz="900" b="1" kern="1200" dirty="0">
                        <a:solidFill>
                          <a:schemeClr val="dk1"/>
                        </a:solidFill>
                        <a:effectLst/>
                        <a:latin typeface="Gill Sans MT" panose="020B0502020104020203" pitchFamily="34" charset="0"/>
                        <a:ea typeface="Calibri"/>
                        <a:cs typeface="Times New Roman"/>
                      </a:endParaRP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r>
                        <a:rPr lang="fr-FR" sz="1100" b="1" kern="1200" cap="small" baseline="0" dirty="0">
                          <a:solidFill>
                            <a:schemeClr val="dk1"/>
                          </a:solidFill>
                          <a:effectLst/>
                          <a:latin typeface="Gill Sans MT" panose="020B0502020104020203" pitchFamily="34" charset="0"/>
                          <a:ea typeface="Calibri"/>
                          <a:cs typeface="Times New Roman"/>
                        </a:rPr>
                        <a:t>Nouvelle offre</a:t>
                      </a: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1881274">
                <a:tc rowSpan="4">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36000" algn="l" defTabSz="914400" rtl="0" eaLnBrk="1" fontAlgn="ctr" latinLnBrk="0" hangingPunct="1">
                        <a:spcBef>
                          <a:spcPts val="100"/>
                        </a:spcBef>
                        <a:spcAft>
                          <a:spcPts val="100"/>
                        </a:spcAft>
                      </a:pPr>
                      <a:r>
                        <a:rPr lang="fr-FR" sz="1100" b="1" i="0" u="none" strike="noStrike" kern="1200" cap="small" baseline="0" dirty="0">
                          <a:solidFill>
                            <a:schemeClr val="bg1"/>
                          </a:solidFill>
                          <a:effectLst/>
                          <a:latin typeface="Gill Sans MT" panose="020B0502020104020203" pitchFamily="34" charset="0"/>
                          <a:ea typeface="+mn-ea"/>
                          <a:cs typeface="+mn-cs"/>
                        </a:rPr>
                        <a:t>Protection </a:t>
                      </a:r>
                    </a:p>
                    <a:p>
                      <a:pPr marL="36000" algn="l" defTabSz="914400" rtl="0" eaLnBrk="1" fontAlgn="ctr" latinLnBrk="0" hangingPunct="1">
                        <a:spcBef>
                          <a:spcPts val="100"/>
                        </a:spcBef>
                        <a:spcAft>
                          <a:spcPts val="100"/>
                        </a:spcAft>
                      </a:pPr>
                      <a:r>
                        <a:rPr lang="fr-FR" sz="1100" b="1" i="0" u="none" strike="noStrike" kern="1200" cap="small" baseline="0" dirty="0">
                          <a:solidFill>
                            <a:schemeClr val="bg1"/>
                          </a:solidFill>
                          <a:effectLst/>
                          <a:latin typeface="Gill Sans MT" panose="020B0502020104020203" pitchFamily="34" charset="0"/>
                          <a:ea typeface="+mn-ea"/>
                          <a:cs typeface="+mn-cs"/>
                        </a:rPr>
                        <a:t>des personnes</a:t>
                      </a:r>
                    </a:p>
                  </a:txBody>
                  <a:tcPr marL="36000" marR="36000" marT="0" marB="0" anchor="ctr">
                    <a:lnL w="12700" cmpd="sng">
                      <a:noFill/>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RCVP</a:t>
                      </a:r>
                    </a:p>
                  </a:txBody>
                  <a:tcPr marL="36000" marR="36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spcAft>
                          <a:spcPts val="0"/>
                        </a:spcAft>
                      </a:pPr>
                      <a:endParaRPr lang="fr-FR" sz="1000" dirty="0">
                        <a:effectLst/>
                        <a:latin typeface="+mj-lt"/>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Dommages causés ou subis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Par les enfants</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Par les employés à domicile</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Par une personne bénévole</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Par des animaux</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Par des objets</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Lors d’activités (sport, stage, garde d’enfants, d’animaux…)</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Lors de la location d’un logement (RC  villégiature)</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Lors de la location d’une salle (RC fête familiale)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RC équidés en option</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RC Assistant€ maternel(le) en option</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9388" marR="0" indent="0" algn="l" defTabSz="6858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Même périmètre avec des extensions RCVP pour les activités de service à la personne :</a:t>
                      </a:r>
                    </a:p>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RC enfants : surveillance d'une personne tierce, garde d’enfants </a:t>
                      </a:r>
                    </a:p>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RC aéromodèles de loisirs y compris les drones de loisirs (&lt; 800g)</a:t>
                      </a:r>
                    </a:p>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RC équidés </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sym typeface="Wingdings" panose="05000000000000000000" pitchFamily="2" charset="2"/>
                        </a:rPr>
                        <a:t> </a:t>
                      </a:r>
                      <a:r>
                        <a:rPr kumimoji="0" lang="fr-FR" sz="800" b="0" i="1"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sym typeface="Wingdings" panose="05000000000000000000" pitchFamily="2" charset="2"/>
                        </a:rPr>
                        <a:t>intégré dans la RC de base</a:t>
                      </a:r>
                      <a:endParaRPr kumimoji="0" lang="fr-FR" sz="800" b="0" i="1"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Extensions RCVP </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sym typeface="Wingdings" panose="05000000000000000000" pitchFamily="2" charset="2"/>
                        </a:rPr>
                        <a:t> </a:t>
                      </a:r>
                      <a:r>
                        <a:rPr kumimoji="0" lang="fr-FR" sz="800" b="0" i="1"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question spécifique dans le parcours de souscription, application d’une tarification spécifique si le client est dans la situation : </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Assistant(e) maternel(le) </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sym typeface="Wingdings" panose="05000000000000000000" pitchFamily="2" charset="2"/>
                        </a:rPr>
                        <a:t> </a:t>
                      </a:r>
                      <a:r>
                        <a:rPr kumimoji="0" lang="fr-FR" sz="800" b="0" i="1"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sym typeface="Wingdings" panose="05000000000000000000" pitchFamily="2" charset="2"/>
                        </a:rPr>
                        <a:t>intégré en tant qu’extension</a:t>
                      </a: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Assistant(e) familial(e)</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Accueil des personnes âgées et handicapées</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Chiens dangereux catégorie 2</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Nouveaux animaux de compagnie</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1872208">
                <a:tc vMerge="1">
                  <a:txBody>
                    <a:bodyPr/>
                    <a:lstStyle/>
                    <a:p>
                      <a:endParaRPr lang="fr-F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RC Habitation</a:t>
                      </a:r>
                    </a:p>
                  </a:txBody>
                  <a:tcPr marL="36000" marR="36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spcAft>
                          <a:spcPts val="0"/>
                        </a:spcAft>
                      </a:pPr>
                      <a:endParaRPr lang="fr-FR" sz="1000" b="0" dirty="0">
                        <a:effectLst/>
                        <a:latin typeface="+mj-lt"/>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Dommages causés à des tiers ou voisins par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bâtiments d’habitation et le terrain ainsi que les arbres, plantations, éléments extérieurs fixes et piscines qui s’y trouvent,</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L’éventuelle dépendance isolée désignée aux CP</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terrains non bâtis d’une superficie max de 30 000 m², dont les jardins ouvriers, situés à une autre adresse que celle désignée aux CP ainsi que les arbres, plantations se trouvant sur ce terrain.</a:t>
                      </a:r>
                    </a:p>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Si l’assuré est locataire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troubles de jouissance causés aux voisins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pertes de loyers subies par le propriétaire</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La perte d’usage des locaux sinistrés si le propriétaire les occupe également </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9388" marR="0" indent="0" algn="l" defTabSz="6858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Même périmètre mais avec quelques évolutions</a:t>
                      </a:r>
                      <a:r>
                        <a:rPr kumimoji="0" lang="fr-FR" sz="800" b="1" i="0" u="none" strike="noStrike" kern="1200" cap="none" spc="0" normalizeH="0" baseline="0" dirty="0">
                          <a:ln>
                            <a:noFill/>
                          </a:ln>
                          <a:solidFill>
                            <a:srgbClr val="1B318D"/>
                          </a:solidFill>
                          <a:effectLst/>
                          <a:uLnTx/>
                          <a:uFillTx/>
                          <a:latin typeface="Gill Sans MT" panose="020B0502020104020203" pitchFamily="34" charset="0"/>
                          <a:ea typeface="Calibri"/>
                          <a:cs typeface="Times New Roman"/>
                        </a:rPr>
                        <a:t> </a:t>
                      </a:r>
                    </a:p>
                    <a:p>
                      <a:pPr marL="85725" marR="0" lvl="1"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terrains non bâtis d’une superficie max de 50 000 m2</a:t>
                      </a:r>
                    </a:p>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Les monuments funéraires.</a:t>
                      </a:r>
                    </a:p>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Si l’assuré est propriétaire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RC producteur d’électricité (éolienne domestique ou installation photovoltaïque)</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504056">
                <a:tc vMerge="1">
                  <a:txBody>
                    <a:bodyPr/>
                    <a:lstStyle/>
                    <a:p>
                      <a:endParaRPr lang="fr-F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Défense recours</a:t>
                      </a:r>
                    </a:p>
                  </a:txBody>
                  <a:tcPr marL="36000" marR="36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spcAft>
                          <a:spcPts val="0"/>
                        </a:spcAft>
                      </a:pPr>
                      <a:endParaRPr lang="fr-FR" sz="1000" dirty="0">
                        <a:effectLst/>
                        <a:latin typeface="+mj-lt"/>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Défense - Recours : jusqu’à 16 600 € / seuil d’intervention de 150 €</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9388" marR="0" indent="0" algn="l" defTabSz="6858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Pas de changement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595308">
                <a:tc vMerge="1">
                  <a:txBody>
                    <a:bodyPr/>
                    <a:lstStyle/>
                    <a:p>
                      <a:pPr marL="36000" algn="l" defTabSz="914400" rtl="0" eaLnBrk="1" fontAlgn="ctr" latinLnBrk="0" hangingPunct="1">
                        <a:spcBef>
                          <a:spcPts val="100"/>
                        </a:spcBef>
                        <a:spcAft>
                          <a:spcPts val="100"/>
                        </a:spcAft>
                      </a:pPr>
                      <a:endParaRPr lang="fr-FR" sz="1100" b="1" i="0" u="none" strike="noStrike" kern="1200" cap="small" baseline="0" dirty="0">
                        <a:solidFill>
                          <a:schemeClr val="bg1"/>
                        </a:solidFill>
                        <a:effectLst/>
                        <a:latin typeface="Gill Sans MT" panose="020B0502020104020203" pitchFamily="34" charset="0"/>
                        <a:ea typeface="+mn-ea"/>
                        <a:cs typeface="+mn-cs"/>
                      </a:endParaRPr>
                    </a:p>
                  </a:txBody>
                  <a:tcPr marL="36000" marR="36000" marT="0" marB="0" anchor="ctr">
                    <a:lnL w="12700" cmpd="sng">
                      <a:noFill/>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Dommages corporels</a:t>
                      </a:r>
                    </a:p>
                  </a:txBody>
                  <a:tcPr marL="36000" marR="36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spcAft>
                          <a:spcPts val="0"/>
                        </a:spcAft>
                      </a:pPr>
                      <a:endParaRPr lang="fr-FR" sz="1000" dirty="0">
                        <a:effectLst/>
                        <a:latin typeface="+mj-lt"/>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F3</a:t>
                      </a:r>
                    </a:p>
                    <a:p>
                      <a:pPr marL="350838"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Dommages corporels de l’assuré résultant d’un sinistre matériel garanti dès lors que le taux d’AIPP est ≥ 5 % ou le sinistre entraîne le décès d’un assuré</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9388" marR="0" indent="0" algn="l" defTabSz="6858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Suppression de cette garantie au profit de la vente d’une GAV en complément de la MRH</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bl>
          </a:graphicData>
        </a:graphic>
      </p:graphicFrame>
      <p:sp>
        <p:nvSpPr>
          <p:cNvPr id="6" name="Espace réservé du contenu 5"/>
          <p:cNvSpPr>
            <a:spLocks noGrp="1"/>
          </p:cNvSpPr>
          <p:nvPr>
            <p:ph sz="quarter" idx="13"/>
          </p:nvPr>
        </p:nvSpPr>
        <p:spPr/>
        <p:txBody>
          <a:bodyPr/>
          <a:lstStyle/>
          <a:p>
            <a:r>
              <a:rPr lang="fr-FR" dirty="0">
                <a:solidFill>
                  <a:srgbClr val="C00000"/>
                </a:solidFill>
              </a:rPr>
              <a:t>2. La Protection des personnes</a:t>
            </a:r>
            <a:endParaRPr lang="en-US" dirty="0">
              <a:solidFill>
                <a:srgbClr val="C00000"/>
              </a:solidFill>
            </a:endParaRPr>
          </a:p>
        </p:txBody>
      </p:sp>
      <p:sp>
        <p:nvSpPr>
          <p:cNvPr id="7" name="Espace réservé du contenu 6"/>
          <p:cNvSpPr>
            <a:spLocks noGrp="1"/>
          </p:cNvSpPr>
          <p:nvPr>
            <p:ph sz="quarter" idx="14"/>
          </p:nvPr>
        </p:nvSpPr>
        <p:spPr/>
        <p:txBody>
          <a:bodyPr/>
          <a:lstStyle/>
          <a:p>
            <a:pPr lvl="0"/>
            <a:r>
              <a:rPr lang="fr-FR" sz="1200" dirty="0">
                <a:solidFill>
                  <a:srgbClr val="7F7F7F"/>
                </a:solidFill>
              </a:rPr>
              <a:t>Assurance habitation                             Avant / Après</a:t>
            </a:r>
            <a:endParaRPr lang="en-US" sz="1200" dirty="0">
              <a:solidFill>
                <a:srgbClr val="7F7F7F"/>
              </a:solidFill>
            </a:endParaRPr>
          </a:p>
        </p:txBody>
      </p:sp>
      <p:sp>
        <p:nvSpPr>
          <p:cNvPr id="49" name="Espace réservé de la date 4"/>
          <p:cNvSpPr>
            <a:spLocks noGrp="1"/>
          </p:cNvSpPr>
          <p:nvPr>
            <p:ph type="dt" sz="half" idx="2"/>
          </p:nvPr>
        </p:nvSpPr>
        <p:spPr>
          <a:xfrm>
            <a:off x="1199456" y="6412247"/>
            <a:ext cx="2743200" cy="365125"/>
          </a:xfrm>
        </p:spPr>
        <p:txBody>
          <a:bodyPr/>
          <a:lstStyle/>
          <a:p>
            <a:r>
              <a:rPr lang="fr-FR" dirty="0"/>
              <a:t>Sommaire</a:t>
            </a:r>
          </a:p>
        </p:txBody>
      </p:sp>
      <p:sp>
        <p:nvSpPr>
          <p:cNvPr id="50" name="Freeform 270">
            <a:hlinkClick r:id="rId2"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048061" y="6525344"/>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sp>
        <p:nvSpPr>
          <p:cNvPr id="36" name="Égal 35"/>
          <p:cNvSpPr/>
          <p:nvPr/>
        </p:nvSpPr>
        <p:spPr>
          <a:xfrm>
            <a:off x="7670334" y="5060066"/>
            <a:ext cx="164383" cy="143537"/>
          </a:xfrm>
          <a:prstGeom prst="mathEqual">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08533"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Arial" panose="020B0604020202020204"/>
              <a:ea typeface="+mn-ea"/>
              <a:cs typeface="+mn-cs"/>
            </a:endParaRPr>
          </a:p>
        </p:txBody>
      </p:sp>
      <p:grpSp>
        <p:nvGrpSpPr>
          <p:cNvPr id="38" name="Groupe 37"/>
          <p:cNvGrpSpPr/>
          <p:nvPr/>
        </p:nvGrpSpPr>
        <p:grpSpPr>
          <a:xfrm>
            <a:off x="3374639" y="6453337"/>
            <a:ext cx="4510530" cy="324036"/>
            <a:chOff x="3374639" y="6453337"/>
            <a:chExt cx="4510530" cy="324036"/>
          </a:xfrm>
        </p:grpSpPr>
        <p:sp>
          <p:nvSpPr>
            <p:cNvPr id="39" name="ZoneTexte 38"/>
            <p:cNvSpPr txBox="1"/>
            <p:nvPr/>
          </p:nvSpPr>
          <p:spPr>
            <a:xfrm>
              <a:off x="3515208" y="6506856"/>
              <a:ext cx="648072"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Nouveauté</a:t>
              </a:r>
            </a:p>
          </p:txBody>
        </p:sp>
        <p:sp>
          <p:nvSpPr>
            <p:cNvPr id="40" name="ZoneTexte 39"/>
            <p:cNvSpPr txBox="1"/>
            <p:nvPr/>
          </p:nvSpPr>
          <p:spPr>
            <a:xfrm>
              <a:off x="5411924" y="6483720"/>
              <a:ext cx="324036" cy="276999"/>
            </a:xfrm>
            <a:prstGeom prst="rect">
              <a:avLst/>
            </a:prstGeom>
            <a:noFill/>
          </p:spPr>
          <p:txBody>
            <a:bodyPr wrap="square" rtlCol="0">
              <a:spAutoFit/>
            </a:bodyPr>
            <a:lstStyle/>
            <a:p>
              <a:pPr defTabSz="908533"/>
              <a:r>
                <a:rPr lang="fr-FR" sz="1200" dirty="0">
                  <a:solidFill>
                    <a:srgbClr val="00B050"/>
                  </a:solidFill>
                  <a:latin typeface="Arial" panose="020B0604020202020204"/>
                  <a:sym typeface="Wingdings" panose="05000000000000000000" pitchFamily="2" charset="2"/>
                </a:rPr>
                <a:t></a:t>
              </a:r>
              <a:endParaRPr lang="fr-FR" sz="1200" dirty="0">
                <a:solidFill>
                  <a:srgbClr val="00B050"/>
                </a:solidFill>
                <a:latin typeface="Arial" panose="020B0604020202020204"/>
              </a:endParaRPr>
            </a:p>
          </p:txBody>
        </p:sp>
        <p:sp>
          <p:nvSpPr>
            <p:cNvPr id="41" name="Ellipse 40"/>
            <p:cNvSpPr/>
            <p:nvPr/>
          </p:nvSpPr>
          <p:spPr>
            <a:xfrm>
              <a:off x="3374639" y="6525344"/>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42" name="ZoneTexte 41"/>
            <p:cNvSpPr txBox="1"/>
            <p:nvPr/>
          </p:nvSpPr>
          <p:spPr>
            <a:xfrm>
              <a:off x="5600847" y="6506758"/>
              <a:ext cx="1046709"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Evolution à la hausse</a:t>
              </a:r>
            </a:p>
          </p:txBody>
        </p:sp>
        <p:sp>
          <p:nvSpPr>
            <p:cNvPr id="45" name="ZoneTexte 44"/>
            <p:cNvSpPr txBox="1"/>
            <p:nvPr/>
          </p:nvSpPr>
          <p:spPr>
            <a:xfrm>
              <a:off x="4415307" y="6509285"/>
              <a:ext cx="983605"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Niveau équivalent</a:t>
              </a:r>
            </a:p>
          </p:txBody>
        </p:sp>
        <p:sp>
          <p:nvSpPr>
            <p:cNvPr id="46" name="Égal 45"/>
            <p:cNvSpPr/>
            <p:nvPr/>
          </p:nvSpPr>
          <p:spPr>
            <a:xfrm>
              <a:off x="4258822" y="6564025"/>
              <a:ext cx="164383" cy="143537"/>
            </a:xfrm>
            <a:prstGeom prst="mathEqual">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7" name="ZoneTexte 46"/>
            <p:cNvSpPr txBox="1"/>
            <p:nvPr/>
          </p:nvSpPr>
          <p:spPr>
            <a:xfrm rot="5400000">
              <a:off x="6684550" y="6476855"/>
              <a:ext cx="324036" cy="276999"/>
            </a:xfrm>
            <a:prstGeom prst="rect">
              <a:avLst/>
            </a:prstGeom>
            <a:noFill/>
          </p:spPr>
          <p:txBody>
            <a:bodyPr wrap="square" rtlCol="0">
              <a:spAutoFit/>
            </a:bodyPr>
            <a:lstStyle/>
            <a:p>
              <a:pPr defTabSz="908533"/>
              <a:r>
                <a:rPr lang="fr-FR" sz="1200" dirty="0">
                  <a:solidFill>
                    <a:srgbClr val="F07E53"/>
                  </a:solidFill>
                  <a:latin typeface="Arial" panose="020B0604020202020204"/>
                  <a:sym typeface="Wingdings" panose="05000000000000000000" pitchFamily="2" charset="2"/>
                </a:rPr>
                <a:t></a:t>
              </a:r>
              <a:endParaRPr lang="fr-FR" sz="1200" dirty="0">
                <a:solidFill>
                  <a:srgbClr val="F07E53"/>
                </a:solidFill>
                <a:latin typeface="Arial" panose="020B0604020202020204"/>
              </a:endParaRPr>
            </a:p>
          </p:txBody>
        </p:sp>
        <p:sp>
          <p:nvSpPr>
            <p:cNvPr id="48" name="ZoneTexte 47"/>
            <p:cNvSpPr txBox="1"/>
            <p:nvPr/>
          </p:nvSpPr>
          <p:spPr>
            <a:xfrm>
              <a:off x="6877057" y="6511462"/>
              <a:ext cx="1008112"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Evolution à la baisse</a:t>
              </a:r>
            </a:p>
          </p:txBody>
        </p:sp>
      </p:grpSp>
      <p:pic>
        <p:nvPicPr>
          <p:cNvPr id="67" name="Image 66"/>
          <p:cNvPicPr>
            <a:picLocks noChangeAspect="1"/>
          </p:cNvPicPr>
          <p:nvPr/>
        </p:nvPicPr>
        <p:blipFill rotWithShape="1">
          <a:blip r:embed="rId3" cstate="print">
            <a:extLst>
              <a:ext uri="{28A0092B-C50C-407E-A947-70E740481C1C}">
                <a14:useLocalDpi xmlns:a14="http://schemas.microsoft.com/office/drawing/2010/main" val="0"/>
              </a:ext>
            </a:extLst>
          </a:blip>
          <a:srcRect t="23677"/>
          <a:stretch/>
        </p:blipFill>
        <p:spPr>
          <a:xfrm>
            <a:off x="8532603" y="859093"/>
            <a:ext cx="767753" cy="183834"/>
          </a:xfrm>
          <a:prstGeom prst="rect">
            <a:avLst/>
          </a:prstGeom>
        </p:spPr>
      </p:pic>
      <p:sp>
        <p:nvSpPr>
          <p:cNvPr id="31" name="Rectangle 30">
            <a:extLst>
              <a:ext uri="{FF2B5EF4-FFF2-40B4-BE49-F238E27FC236}">
                <a16:creationId xmlns:a16="http://schemas.microsoft.com/office/drawing/2014/main" id="{8D598405-B524-4812-8E52-156FE789522B}"/>
              </a:ext>
            </a:extLst>
          </p:cNvPr>
          <p:cNvSpPr/>
          <p:nvPr/>
        </p:nvSpPr>
        <p:spPr>
          <a:xfrm>
            <a:off x="479376" y="579001"/>
            <a:ext cx="10597078" cy="221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4" name="Groupe 33">
            <a:extLst>
              <a:ext uri="{FF2B5EF4-FFF2-40B4-BE49-F238E27FC236}">
                <a16:creationId xmlns:a16="http://schemas.microsoft.com/office/drawing/2014/main" id="{E5B486BB-4700-453C-8EAA-C34B1C7305B2}"/>
              </a:ext>
            </a:extLst>
          </p:cNvPr>
          <p:cNvGrpSpPr/>
          <p:nvPr/>
        </p:nvGrpSpPr>
        <p:grpSpPr>
          <a:xfrm>
            <a:off x="479376" y="651729"/>
            <a:ext cx="10513168" cy="0"/>
            <a:chOff x="479376" y="651729"/>
            <a:chExt cx="10513168" cy="0"/>
          </a:xfrm>
        </p:grpSpPr>
        <p:cxnSp>
          <p:nvCxnSpPr>
            <p:cNvPr id="35" name="Connecteur droit 34">
              <a:extLst>
                <a:ext uri="{FF2B5EF4-FFF2-40B4-BE49-F238E27FC236}">
                  <a16:creationId xmlns:a16="http://schemas.microsoft.com/office/drawing/2014/main" id="{421064A7-412B-4818-B481-1FC3BE9F54DB}"/>
                </a:ext>
              </a:extLst>
            </p:cNvPr>
            <p:cNvCxnSpPr>
              <a:cxnSpLocks/>
            </p:cNvCxnSpPr>
            <p:nvPr/>
          </p:nvCxnSpPr>
          <p:spPr>
            <a:xfrm>
              <a:off x="479376" y="651729"/>
              <a:ext cx="3348372"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Connecteur droit 36">
              <a:extLst>
                <a:ext uri="{FF2B5EF4-FFF2-40B4-BE49-F238E27FC236}">
                  <a16:creationId xmlns:a16="http://schemas.microsoft.com/office/drawing/2014/main" id="{CD4EEEFF-44B9-4858-BDB9-9526159BE2E6}"/>
                </a:ext>
              </a:extLst>
            </p:cNvPr>
            <p:cNvCxnSpPr>
              <a:cxnSpLocks/>
            </p:cNvCxnSpPr>
            <p:nvPr/>
          </p:nvCxnSpPr>
          <p:spPr>
            <a:xfrm>
              <a:off x="4151784" y="651729"/>
              <a:ext cx="684076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44" name="Image 43">
            <a:extLst>
              <a:ext uri="{FF2B5EF4-FFF2-40B4-BE49-F238E27FC236}">
                <a16:creationId xmlns:a16="http://schemas.microsoft.com/office/drawing/2014/main" id="{1137731A-8FF9-4215-B0FA-395C523149FA}"/>
              </a:ext>
            </a:extLst>
          </p:cNvPr>
          <p:cNvPicPr>
            <a:picLocks noChangeAspect="1"/>
          </p:cNvPicPr>
          <p:nvPr/>
        </p:nvPicPr>
        <p:blipFill rotWithShape="1">
          <a:blip r:embed="rId4"/>
          <a:srcRect l="30323" t="-10767" r="29716" b="23697"/>
          <a:stretch/>
        </p:blipFill>
        <p:spPr>
          <a:xfrm>
            <a:off x="4619900" y="822168"/>
            <a:ext cx="215960" cy="230568"/>
          </a:xfrm>
          <a:prstGeom prst="rect">
            <a:avLst/>
          </a:prstGeom>
        </p:spPr>
      </p:pic>
      <p:sp>
        <p:nvSpPr>
          <p:cNvPr id="55" name="Ellipse 54">
            <a:extLst>
              <a:ext uri="{FF2B5EF4-FFF2-40B4-BE49-F238E27FC236}">
                <a16:creationId xmlns:a16="http://schemas.microsoft.com/office/drawing/2014/main" id="{9BA254CE-923E-4A51-B04B-84209803BCEC}"/>
              </a:ext>
            </a:extLst>
          </p:cNvPr>
          <p:cNvSpPr/>
          <p:nvPr/>
        </p:nvSpPr>
        <p:spPr>
          <a:xfrm>
            <a:off x="7658919" y="1484784"/>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56" name="Ellipse 55">
            <a:extLst>
              <a:ext uri="{FF2B5EF4-FFF2-40B4-BE49-F238E27FC236}">
                <a16:creationId xmlns:a16="http://schemas.microsoft.com/office/drawing/2014/main" id="{9E5B1724-4510-4265-929F-461948D69C55}"/>
              </a:ext>
            </a:extLst>
          </p:cNvPr>
          <p:cNvSpPr/>
          <p:nvPr/>
        </p:nvSpPr>
        <p:spPr>
          <a:xfrm>
            <a:off x="7658919" y="1638715"/>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57" name="Ellipse 56">
            <a:extLst>
              <a:ext uri="{FF2B5EF4-FFF2-40B4-BE49-F238E27FC236}">
                <a16:creationId xmlns:a16="http://schemas.microsoft.com/office/drawing/2014/main" id="{E4BC7FD2-2D04-4EF5-BC9D-F0943B97BEA0}"/>
              </a:ext>
            </a:extLst>
          </p:cNvPr>
          <p:cNvSpPr/>
          <p:nvPr/>
        </p:nvSpPr>
        <p:spPr>
          <a:xfrm>
            <a:off x="7651100" y="1926747"/>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58" name="ZoneTexte 57">
            <a:extLst>
              <a:ext uri="{FF2B5EF4-FFF2-40B4-BE49-F238E27FC236}">
                <a16:creationId xmlns:a16="http://schemas.microsoft.com/office/drawing/2014/main" id="{E2B3A479-A0F2-493E-ACC0-63202424ED57}"/>
              </a:ext>
            </a:extLst>
          </p:cNvPr>
          <p:cNvSpPr txBox="1"/>
          <p:nvPr/>
        </p:nvSpPr>
        <p:spPr>
          <a:xfrm>
            <a:off x="7618104" y="1758008"/>
            <a:ext cx="324036" cy="230832"/>
          </a:xfrm>
          <a:prstGeom prst="rect">
            <a:avLst/>
          </a:prstGeom>
          <a:noFill/>
        </p:spPr>
        <p:txBody>
          <a:bodyPr wrap="square" rtlCol="0">
            <a:spAutoFit/>
          </a:bodyPr>
          <a:lstStyle/>
          <a:p>
            <a:r>
              <a:rPr lang="fr-FR" sz="900" dirty="0">
                <a:solidFill>
                  <a:srgbClr val="00B050"/>
                </a:solidFill>
                <a:sym typeface="Wingdings" panose="05000000000000000000" pitchFamily="2" charset="2"/>
              </a:rPr>
              <a:t></a:t>
            </a:r>
            <a:endParaRPr lang="fr-FR" sz="900" dirty="0">
              <a:solidFill>
                <a:srgbClr val="00B050"/>
              </a:solidFill>
            </a:endParaRPr>
          </a:p>
        </p:txBody>
      </p:sp>
      <p:sp>
        <p:nvSpPr>
          <p:cNvPr id="59" name="ZoneTexte 58">
            <a:extLst>
              <a:ext uri="{FF2B5EF4-FFF2-40B4-BE49-F238E27FC236}">
                <a16:creationId xmlns:a16="http://schemas.microsoft.com/office/drawing/2014/main" id="{BEF308F8-600E-4F00-A069-325F9A6B7BA3}"/>
              </a:ext>
            </a:extLst>
          </p:cNvPr>
          <p:cNvSpPr txBox="1"/>
          <p:nvPr/>
        </p:nvSpPr>
        <p:spPr>
          <a:xfrm>
            <a:off x="7651100" y="3639026"/>
            <a:ext cx="324036" cy="230832"/>
          </a:xfrm>
          <a:prstGeom prst="rect">
            <a:avLst/>
          </a:prstGeom>
          <a:noFill/>
        </p:spPr>
        <p:txBody>
          <a:bodyPr wrap="square" rtlCol="0">
            <a:spAutoFit/>
          </a:bodyPr>
          <a:lstStyle/>
          <a:p>
            <a:r>
              <a:rPr lang="fr-FR" sz="900" dirty="0">
                <a:solidFill>
                  <a:srgbClr val="00B050"/>
                </a:solidFill>
                <a:sym typeface="Wingdings" panose="05000000000000000000" pitchFamily="2" charset="2"/>
              </a:rPr>
              <a:t></a:t>
            </a:r>
            <a:endParaRPr lang="fr-FR" sz="900" dirty="0">
              <a:solidFill>
                <a:srgbClr val="00B050"/>
              </a:solidFill>
            </a:endParaRPr>
          </a:p>
        </p:txBody>
      </p:sp>
      <p:sp>
        <p:nvSpPr>
          <p:cNvPr id="60" name="Ellipse 59">
            <a:extLst>
              <a:ext uri="{FF2B5EF4-FFF2-40B4-BE49-F238E27FC236}">
                <a16:creationId xmlns:a16="http://schemas.microsoft.com/office/drawing/2014/main" id="{DA7F819C-3A66-44CE-BED6-C60F904E75C0}"/>
              </a:ext>
            </a:extLst>
          </p:cNvPr>
          <p:cNvSpPr/>
          <p:nvPr/>
        </p:nvSpPr>
        <p:spPr>
          <a:xfrm>
            <a:off x="7702255" y="3842931"/>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61" name="Ellipse 60">
            <a:extLst>
              <a:ext uri="{FF2B5EF4-FFF2-40B4-BE49-F238E27FC236}">
                <a16:creationId xmlns:a16="http://schemas.microsoft.com/office/drawing/2014/main" id="{BA2D0D14-6AAF-479D-9B2B-0BD13B043EFC}"/>
              </a:ext>
            </a:extLst>
          </p:cNvPr>
          <p:cNvSpPr/>
          <p:nvPr/>
        </p:nvSpPr>
        <p:spPr>
          <a:xfrm>
            <a:off x="7703070" y="4200110"/>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69" name="ZoneTexte 68">
            <a:extLst>
              <a:ext uri="{FF2B5EF4-FFF2-40B4-BE49-F238E27FC236}">
                <a16:creationId xmlns:a16="http://schemas.microsoft.com/office/drawing/2014/main" id="{7A21192B-4C5C-4514-992B-19FE41EF8D1B}"/>
              </a:ext>
            </a:extLst>
          </p:cNvPr>
          <p:cNvSpPr txBox="1"/>
          <p:nvPr/>
        </p:nvSpPr>
        <p:spPr>
          <a:xfrm>
            <a:off x="7618104" y="5515709"/>
            <a:ext cx="324036" cy="230832"/>
          </a:xfrm>
          <a:prstGeom prst="rect">
            <a:avLst/>
          </a:prstGeom>
          <a:noFill/>
        </p:spPr>
        <p:txBody>
          <a:bodyPr wrap="square" rtlCol="0">
            <a:spAutoFit/>
          </a:bodyPr>
          <a:lstStyle/>
          <a:p>
            <a:r>
              <a:rPr lang="fr-FR" sz="900" dirty="0">
                <a:solidFill>
                  <a:srgbClr val="00B050"/>
                </a:solidFill>
                <a:sym typeface="Wingdings" panose="05000000000000000000" pitchFamily="2" charset="2"/>
              </a:rPr>
              <a:t></a:t>
            </a:r>
            <a:endParaRPr lang="fr-FR" sz="900" dirty="0">
              <a:solidFill>
                <a:srgbClr val="00B050"/>
              </a:solidFill>
            </a:endParaRPr>
          </a:p>
        </p:txBody>
      </p:sp>
      <p:sp>
        <p:nvSpPr>
          <p:cNvPr id="2" name="Ellipse 1"/>
          <p:cNvSpPr/>
          <p:nvPr/>
        </p:nvSpPr>
        <p:spPr>
          <a:xfrm>
            <a:off x="11056813" y="108587"/>
            <a:ext cx="952066" cy="95206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Image 62"/>
          <p:cNvPicPr>
            <a:picLocks noChangeAspect="1"/>
          </p:cNvPicPr>
          <p:nvPr/>
        </p:nvPicPr>
        <p:blipFill rotWithShape="1">
          <a:blip r:embed="rId5" cstate="print">
            <a:duotone>
              <a:schemeClr val="bg2">
                <a:shade val="45000"/>
                <a:satMod val="135000"/>
              </a:schemeClr>
              <a:prstClr val="white"/>
            </a:duotone>
            <a:extLst>
              <a:ext uri="{28A0092B-C50C-407E-A947-70E740481C1C}">
                <a14:useLocalDpi xmlns:a14="http://schemas.microsoft.com/office/drawing/2010/main" val="0"/>
              </a:ext>
            </a:extLst>
          </a:blip>
          <a:srcRect b="21703"/>
          <a:stretch/>
        </p:blipFill>
        <p:spPr>
          <a:xfrm>
            <a:off x="11130279" y="221766"/>
            <a:ext cx="820886" cy="642734"/>
          </a:xfrm>
          <a:prstGeom prst="rect">
            <a:avLst/>
          </a:prstGeom>
        </p:spPr>
      </p:pic>
      <p:sp>
        <p:nvSpPr>
          <p:cNvPr id="51" name="Ellipse 50">
            <a:extLst>
              <a:ext uri="{FF2B5EF4-FFF2-40B4-BE49-F238E27FC236}">
                <a16:creationId xmlns:a16="http://schemas.microsoft.com/office/drawing/2014/main" id="{37644BD4-0998-48DD-BDD6-5808AAE4ABF2}"/>
              </a:ext>
            </a:extLst>
          </p:cNvPr>
          <p:cNvSpPr/>
          <p:nvPr/>
        </p:nvSpPr>
        <p:spPr>
          <a:xfrm>
            <a:off x="11193772" y="2154064"/>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52" name="Ellipse 51">
            <a:extLst>
              <a:ext uri="{FF2B5EF4-FFF2-40B4-BE49-F238E27FC236}">
                <a16:creationId xmlns:a16="http://schemas.microsoft.com/office/drawing/2014/main" id="{04519918-168C-4E0D-AEDA-ACDE5E2701EF}"/>
              </a:ext>
            </a:extLst>
          </p:cNvPr>
          <p:cNvSpPr/>
          <p:nvPr/>
        </p:nvSpPr>
        <p:spPr>
          <a:xfrm>
            <a:off x="9732404" y="2600908"/>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62" name="Parenthèse fermante 61">
            <a:extLst>
              <a:ext uri="{FF2B5EF4-FFF2-40B4-BE49-F238E27FC236}">
                <a16:creationId xmlns:a16="http://schemas.microsoft.com/office/drawing/2014/main" id="{0D0FB4CE-E06D-4E09-803A-FF617AE7F840}"/>
              </a:ext>
            </a:extLst>
          </p:cNvPr>
          <p:cNvSpPr/>
          <p:nvPr/>
        </p:nvSpPr>
        <p:spPr>
          <a:xfrm>
            <a:off x="9609596" y="2558542"/>
            <a:ext cx="72008" cy="232990"/>
          </a:xfrm>
          <a:prstGeom prst="rightBracket">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3047861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Tableau 31"/>
          <p:cNvGraphicFramePr>
            <a:graphicFrameLocks noGrp="1"/>
          </p:cNvGraphicFramePr>
          <p:nvPr>
            <p:extLst>
              <p:ext uri="{D42A27DB-BD31-4B8C-83A1-F6EECF244321}">
                <p14:modId xmlns:p14="http://schemas.microsoft.com/office/powerpoint/2010/main" val="1481528990"/>
              </p:ext>
            </p:extLst>
          </p:nvPr>
        </p:nvGraphicFramePr>
        <p:xfrm>
          <a:off x="551383" y="764704"/>
          <a:ext cx="11371101" cy="5321656"/>
        </p:xfrm>
        <a:graphic>
          <a:graphicData uri="http://schemas.openxmlformats.org/drawingml/2006/table">
            <a:tbl>
              <a:tblPr firstCol="1" bandRow="1"/>
              <a:tblGrid>
                <a:gridCol w="1205966">
                  <a:extLst>
                    <a:ext uri="{9D8B030D-6E8A-4147-A177-3AD203B41FA5}">
                      <a16:colId xmlns:a16="http://schemas.microsoft.com/office/drawing/2014/main" val="20001"/>
                    </a:ext>
                  </a:extLst>
                </a:gridCol>
                <a:gridCol w="186468">
                  <a:extLst>
                    <a:ext uri="{9D8B030D-6E8A-4147-A177-3AD203B41FA5}">
                      <a16:colId xmlns:a16="http://schemas.microsoft.com/office/drawing/2014/main" val="20002"/>
                    </a:ext>
                  </a:extLst>
                </a:gridCol>
                <a:gridCol w="1311197">
                  <a:extLst>
                    <a:ext uri="{9D8B030D-6E8A-4147-A177-3AD203B41FA5}">
                      <a16:colId xmlns:a16="http://schemas.microsoft.com/office/drawing/2014/main" val="20000"/>
                    </a:ext>
                  </a:extLst>
                </a:gridCol>
                <a:gridCol w="140407">
                  <a:extLst>
                    <a:ext uri="{9D8B030D-6E8A-4147-A177-3AD203B41FA5}">
                      <a16:colId xmlns:a16="http://schemas.microsoft.com/office/drawing/2014/main" val="20003"/>
                    </a:ext>
                  </a:extLst>
                </a:gridCol>
                <a:gridCol w="4032727">
                  <a:extLst>
                    <a:ext uri="{9D8B030D-6E8A-4147-A177-3AD203B41FA5}">
                      <a16:colId xmlns:a16="http://schemas.microsoft.com/office/drawing/2014/main" val="20004"/>
                    </a:ext>
                  </a:extLst>
                </a:gridCol>
                <a:gridCol w="432048">
                  <a:extLst>
                    <a:ext uri="{9D8B030D-6E8A-4147-A177-3AD203B41FA5}">
                      <a16:colId xmlns:a16="http://schemas.microsoft.com/office/drawing/2014/main" val="20005"/>
                    </a:ext>
                  </a:extLst>
                </a:gridCol>
                <a:gridCol w="4062288">
                  <a:extLst>
                    <a:ext uri="{9D8B030D-6E8A-4147-A177-3AD203B41FA5}">
                      <a16:colId xmlns:a16="http://schemas.microsoft.com/office/drawing/2014/main" val="20009"/>
                    </a:ext>
                  </a:extLst>
                </a:gridCol>
              </a:tblGrid>
              <a:tr h="357172">
                <a:tc gridSpan="2">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spcAft>
                          <a:spcPts val="0"/>
                        </a:spcAft>
                      </a:pPr>
                      <a:endParaRPr lang="fr-FR" sz="1000" dirty="0">
                        <a:effectLst/>
                        <a:latin typeface="Gill Sans MT" panose="020B0502020104020203" pitchFamily="34" charset="0"/>
                        <a:ea typeface="Calibri"/>
                        <a:cs typeface="Times New Roman"/>
                      </a:endParaRPr>
                    </a:p>
                  </a:txBody>
                  <a:tcPr marL="36000" marR="36000" marT="0" marB="0" anchor="ctr">
                    <a:lnL w="12700" cmpd="sng">
                      <a:solidFill>
                        <a:sysClr val="window" lastClr="FFFFFF"/>
                      </a:solid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spcAft>
                          <a:spcPts val="0"/>
                        </a:spcAft>
                      </a:pPr>
                      <a:endParaRPr lang="fr-FR" sz="1000" dirty="0">
                        <a:effectLst/>
                        <a:latin typeface="Calibri"/>
                        <a:ea typeface="Calibri"/>
                        <a:cs typeface="Times New Roman"/>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spcAft>
                          <a:spcPts val="0"/>
                        </a:spcAft>
                      </a:pPr>
                      <a:endParaRPr lang="fr-FR" sz="1000" b="1" kern="1200" dirty="0">
                        <a:solidFill>
                          <a:schemeClr val="dk1"/>
                        </a:solidFill>
                        <a:effectLst/>
                        <a:latin typeface="Gill Sans MT" panose="020B0502020104020203" pitchFamily="34" charset="0"/>
                        <a:ea typeface="Calibri"/>
                        <a:cs typeface="Arial" panose="020B0604020202020204" pitchFamily="34" charset="0"/>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spcAft>
                          <a:spcPts val="0"/>
                        </a:spcAft>
                      </a:pPr>
                      <a:endParaRPr lang="fr-FR" sz="1000" b="1" kern="1200" dirty="0">
                        <a:solidFill>
                          <a:schemeClr val="dk1"/>
                        </a:solidFill>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r>
                        <a:rPr lang="fr-FR" sz="1100" b="1" kern="1200" cap="small" baseline="0" dirty="0">
                          <a:solidFill>
                            <a:schemeClr val="dk1"/>
                          </a:solidFill>
                          <a:effectLst/>
                          <a:latin typeface="Gill Sans MT" panose="020B0502020104020203" pitchFamily="34" charset="0"/>
                          <a:ea typeface="Calibri"/>
                          <a:cs typeface="Times New Roman"/>
                        </a:rPr>
                        <a:t>Offre actuelle</a:t>
                      </a: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endParaRPr lang="fr-FR" sz="900" b="1" kern="1200" dirty="0">
                        <a:solidFill>
                          <a:schemeClr val="dk1"/>
                        </a:solidFill>
                        <a:effectLst/>
                        <a:latin typeface="Gill Sans MT" panose="020B0502020104020203" pitchFamily="34" charset="0"/>
                        <a:ea typeface="Calibri"/>
                        <a:cs typeface="Times New Roman"/>
                      </a:endParaRP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r>
                        <a:rPr lang="fr-FR" sz="1100" b="1" kern="1200" cap="small" baseline="0" dirty="0">
                          <a:solidFill>
                            <a:schemeClr val="dk1"/>
                          </a:solidFill>
                          <a:effectLst/>
                          <a:latin typeface="Gill Sans MT" panose="020B0502020104020203" pitchFamily="34" charset="0"/>
                          <a:ea typeface="Calibri"/>
                          <a:cs typeface="Times New Roman"/>
                        </a:rPr>
                        <a:t>Nouvelle offre</a:t>
                      </a: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704375">
                <a:tc rowSpan="6">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36000" marR="0" lvl="0" indent="0" algn="l" defTabSz="914400" rtl="0" eaLnBrk="1" fontAlgn="ctr" latinLnBrk="0" hangingPunct="1">
                        <a:lnSpc>
                          <a:spcPct val="100000"/>
                        </a:lnSpc>
                        <a:spcBef>
                          <a:spcPts val="100"/>
                        </a:spcBef>
                        <a:spcAft>
                          <a:spcPts val="100"/>
                        </a:spcAft>
                        <a:buClrTx/>
                        <a:buSzTx/>
                        <a:buFontTx/>
                        <a:buNone/>
                        <a:tabLst/>
                        <a:defRPr/>
                      </a:pPr>
                      <a:r>
                        <a:rPr lang="fr-FR" sz="1100" b="1" i="0" u="none" strike="noStrike" kern="1200" cap="small" baseline="0" noProof="0" dirty="0">
                          <a:solidFill>
                            <a:schemeClr val="bg1"/>
                          </a:solidFill>
                          <a:effectLst/>
                          <a:latin typeface="Gill Sans MT" panose="020B0502020104020203" pitchFamily="34" charset="0"/>
                          <a:ea typeface="+mn-ea"/>
                          <a:cs typeface="+mn-cs"/>
                        </a:rPr>
                        <a:t>Protection                de l’habitation et des biens </a:t>
                      </a:r>
                    </a:p>
                  </a:txBody>
                  <a:tcPr marL="36000" marR="36000" marT="0" marB="0" anchor="ctr">
                    <a:lnL w="12700" cmpd="sng">
                      <a:noFill/>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Cat naturelles, technologiques       et attentats</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endParaRPr lang="fr-F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p>
                      <a:pPr marL="87313" indent="-87313">
                        <a:buFont typeface="Arial" panose="020B0604020202020204" pitchFamily="34" charset="0"/>
                        <a:buChar cha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Dommages causés par une catastrophe naturelle ou technologique (après publication au JO d’un arrêté ministériel), un attentat, un acte de terrorisme, une émeute ou un mouvement populaire</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lang="fr-FR" dirty="0">
                        <a:latin typeface="Gill Sans MT" panose="020B0502020104020203" pitchFamily="34" charset="0"/>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Evolution de la garantie</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Possibilité de mise en place de l’assistance d’urgence en cas de sinistre (hébergement provisoire, effets de 1</a:t>
                      </a:r>
                      <a:r>
                        <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rPr>
                        <a:t>ère</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 nécessité…)</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871985">
                <a:tc vMerge="1">
                  <a:txBody>
                    <a:bodyPr/>
                    <a:lstStyle/>
                    <a:p>
                      <a:endParaRPr lang="fr-F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Evènements climatiques</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endParaRPr lang="fr-FR" dirty="0"/>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p>
                      <a:pPr marL="87313" marR="0" indent="-87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Dommages causés par la tempête, la  grêle, la neige (</a:t>
                      </a:r>
                      <a:r>
                        <a:rPr kumimoji="0" lang="fr-FR" sz="800" b="0" i="0" u="none" strike="noStrike" kern="1200" cap="none" spc="0" normalizeH="0" baseline="0" dirty="0" err="1">
                          <a:ln>
                            <a:noFill/>
                          </a:ln>
                          <a:solidFill>
                            <a:schemeClr val="tx1"/>
                          </a:solidFill>
                          <a:effectLst/>
                          <a:uLnTx/>
                          <a:uFillTx/>
                          <a:latin typeface="Gill Sans MT" panose="020B0502020104020203" pitchFamily="34" charset="0"/>
                          <a:ea typeface="Calibri"/>
                          <a:cs typeface="Times New Roman"/>
                        </a:rPr>
                        <a:t>yc</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 poids de la neige ou de la glace et avalanche)</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lang="fr-FR" dirty="0">
                        <a:latin typeface="Gill Sans MT" panose="020B0502020104020203" pitchFamily="34" charset="0"/>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Evolution de la garantie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Gel et inondation </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sym typeface="Wingdings" panose="05000000000000000000" pitchFamily="2" charset="2"/>
                        </a:rPr>
                        <a:t></a:t>
                      </a:r>
                      <a:r>
                        <a:rPr kumimoji="0" lang="fr-FR" sz="800" b="0" i="1"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 ajout de ces événements dans cette garantie, initialement rattachés à la garantie « dégât des eaux » </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750398">
                <a:tc vMerge="1">
                  <a:txBody>
                    <a:bodyPr/>
                    <a:lstStyle/>
                    <a:p>
                      <a:endParaRPr lang="fr-F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Incendie</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endParaRPr kumimoji="0" lang="fr-FR" sz="800" b="0" i="0" u="none" strike="noStrike" kern="1200" cap="none" spc="0" normalizeH="0" baseline="0">
                        <a:ln>
                          <a:noFill/>
                        </a:ln>
                        <a:solidFill>
                          <a:schemeClr val="tx1"/>
                        </a:solidFill>
                        <a:effectLst/>
                        <a:uLnTx/>
                        <a:uFillTx/>
                        <a:latin typeface="+mn-lt"/>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p>
                      <a:pPr marL="87313" marR="0" indent="-87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Dommages causés par un incendie, la foudre, l’action de l’électricité (dommages électriques au bâtiment), le choc de véhicule ou d’un appareil aérien, un dégagement de fumée</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1450" marR="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sym typeface="Wingdings" panose="05000000000000000000" pitchFamily="2" charset="2"/>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Même périmètre sur la partie incendie</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Dommages électriques au bâtiment </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sym typeface="Wingdings" panose="05000000000000000000" pitchFamily="2" charset="2"/>
                        </a:rPr>
                        <a:t></a:t>
                      </a:r>
                      <a:r>
                        <a:rPr kumimoji="0" lang="fr-FR" sz="800" b="0" i="1"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sym typeface="Wingdings" panose="05000000000000000000" pitchFamily="2" charset="2"/>
                        </a:rPr>
                        <a:t> intégration dans la garantie « dommages électriques »</a:t>
                      </a:r>
                      <a:endParaRPr kumimoji="0" lang="fr-FR" sz="800" b="0" i="1"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Choc de véhicule ou appareil aérien </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sym typeface="Wingdings" panose="05000000000000000000" pitchFamily="2" charset="2"/>
                        </a:rPr>
                        <a:t> </a:t>
                      </a:r>
                      <a:r>
                        <a:rPr kumimoji="0" lang="fr-FR" sz="800" b="0" i="1"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sym typeface="Wingdings" panose="05000000000000000000" pitchFamily="2" charset="2"/>
                        </a:rPr>
                        <a:t>création d’une garantie spécifique « c</a:t>
                      </a:r>
                      <a:r>
                        <a:rPr kumimoji="0" lang="fr-FR" sz="800" b="0" i="1"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hoc de véhicule et risques assimilés »</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747303">
                <a:tc vMerge="1">
                  <a:txBody>
                    <a:bodyPr/>
                    <a:lstStyle/>
                    <a:p>
                      <a:endParaRPr lang="fr-F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Choc de véhicule</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a:ln>
                          <a:noFill/>
                        </a:ln>
                        <a:solidFill>
                          <a:schemeClr val="tx1"/>
                        </a:solidFill>
                        <a:effectLst/>
                        <a:uLnTx/>
                        <a:uFillTx/>
                        <a:latin typeface="+mn-lt"/>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800" b="0" i="0" u="none" strike="noStrike" kern="1200" cap="none" spc="0" normalizeH="0" baseline="0" dirty="0">
                        <a:ln>
                          <a:noFill/>
                        </a:ln>
                        <a:solidFill>
                          <a:schemeClr val="tx1"/>
                        </a:solidFill>
                        <a:effectLst/>
                        <a:uLnTx/>
                        <a:uFillTx/>
                        <a:latin typeface="+mn-lt"/>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Nouvelle garantie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F1 et F2 : choc de véhicule identifié ou appareil aérien</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F3 : choc de véhicule non identifié</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606599">
                <a:tc vMerge="1">
                  <a:txBody>
                    <a:bodyPr/>
                    <a:lstStyle/>
                    <a:p>
                      <a:pPr marL="36000" algn="l" defTabSz="914400" rtl="0" eaLnBrk="1" fontAlgn="ctr" latinLnBrk="0" hangingPunct="1">
                        <a:spcBef>
                          <a:spcPts val="100"/>
                        </a:spcBef>
                        <a:spcAft>
                          <a:spcPts val="100"/>
                        </a:spcAft>
                      </a:pPr>
                      <a:endParaRPr lang="fr-FR" sz="1100" b="1" i="0" u="none" strike="noStrike" kern="1200" cap="small" baseline="0" dirty="0">
                        <a:solidFill>
                          <a:schemeClr val="bg1"/>
                        </a:solidFill>
                        <a:effectLst/>
                        <a:latin typeface="Gill Sans MT" panose="020B0502020104020203" pitchFamily="34" charset="0"/>
                        <a:ea typeface="+mn-ea"/>
                        <a:cs typeface="+mn-cs"/>
                      </a:endParaRPr>
                    </a:p>
                  </a:txBody>
                  <a:tcPr marL="36000" marR="36000" marT="0" marB="0" anchor="ctr">
                    <a:lnL w="12700" cmpd="sng">
                      <a:noFill/>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Dommages électriques</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algn="l" defTabSz="685800" rtl="0" eaLnBrk="1" latinLnBrk="0" hangingPunct="1">
                        <a:spcAft>
                          <a:spcPts val="0"/>
                        </a:spcAft>
                      </a:pPr>
                      <a:endParaRPr lang="fr-FR" sz="1000" kern="1200" dirty="0">
                        <a:solidFill>
                          <a:schemeClr val="dk1"/>
                        </a:solidFill>
                        <a:effectLst/>
                        <a:latin typeface="+mj-lt"/>
                        <a:ea typeface="Calibri"/>
                        <a:cs typeface="Arial" panose="020B0604020202020204" pitchFamily="34" charset="0"/>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87313" marR="0" lvl="0" indent="-87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Dès la F2 : dommages électriques aux appareils électriques et électroniques</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1450" marR="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Evolution de la garantie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Dès la F1 : dommages électriques au bâtiment</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F2 et F3 : dommages électriques aux appareils électriques et électroniques</a:t>
                      </a:r>
                      <a:r>
                        <a:rPr kumimoji="0" lang="fr-FR" sz="800" b="0" i="1"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 </a:t>
                      </a:r>
                      <a:endParaRPr kumimoji="0" lang="fr-FR" sz="800" b="0" i="1"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sym typeface="Wingdings" panose="05000000000000000000" pitchFamily="2" charset="2"/>
                      </a:endParaRPr>
                    </a:p>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r h="1283824">
                <a:tc vMerge="1">
                  <a:txBody>
                    <a:bodyPr/>
                    <a:lstStyle/>
                    <a:p>
                      <a:pPr marL="36000" algn="l" defTabSz="914400" rtl="0" eaLnBrk="1" fontAlgn="ctr" latinLnBrk="0" hangingPunct="1">
                        <a:spcBef>
                          <a:spcPts val="100"/>
                        </a:spcBef>
                        <a:spcAft>
                          <a:spcPts val="100"/>
                        </a:spcAft>
                      </a:pPr>
                      <a:endParaRPr lang="fr-FR" sz="1100" b="1" i="0" u="none" strike="noStrike" kern="1200" cap="small" baseline="0" dirty="0">
                        <a:solidFill>
                          <a:schemeClr val="bg1"/>
                        </a:solidFill>
                        <a:effectLst/>
                        <a:latin typeface="Gill Sans MT" panose="020B0502020104020203" pitchFamily="34" charset="0"/>
                        <a:ea typeface="+mn-ea"/>
                        <a:cs typeface="+mn-cs"/>
                      </a:endParaRPr>
                    </a:p>
                  </a:txBody>
                  <a:tcPr marL="36000" marR="36000" marT="0" marB="0" anchor="ctr">
                    <a:lnL w="12700" cmpd="sng">
                      <a:noFill/>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Dégât des eaux</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algn="l" defTabSz="685800" rtl="0" eaLnBrk="1" latinLnBrk="0" hangingPunct="1">
                        <a:spcAft>
                          <a:spcPts val="0"/>
                        </a:spcAft>
                      </a:pPr>
                      <a:endParaRPr lang="fr-FR" sz="1000" kern="1200" dirty="0">
                        <a:solidFill>
                          <a:schemeClr val="dk1"/>
                        </a:solidFill>
                        <a:effectLst/>
                        <a:latin typeface="+mj-lt"/>
                        <a:ea typeface="Calibri"/>
                        <a:cs typeface="Arial" panose="020B0604020202020204" pitchFamily="34" charset="0"/>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87313" marR="0" indent="-87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Dommages causés par l’action de l’eau :</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Fuites, ruptures, débordement accidentel</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Infiltration toitures</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Infiltration carrelages et joints</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Gel des conduites non enterrées</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Eaux de ruissellement, refoulement des égouts</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Inondations dues à des sources, cours ou étendues d’eau</a:t>
                      </a:r>
                    </a:p>
                    <a:p>
                      <a:pPr marL="87313" marR="0" indent="-87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Dès la F1 : frais de recherche de fuite et de remise en état</a:t>
                      </a:r>
                      <a:endParaRPr kumimoji="0" lang="fr-FR" sz="9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p>
                      <a:pPr marL="87313" marR="0" indent="-87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F3 : infiltrations par façade / pourtours des fenêtres </a:t>
                      </a:r>
                    </a:p>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1450" marR="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Même périmètre avec quelques évolutions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Dès la F1 : frais de réparation de la fuite</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Dès la F2 : infiltrations par façade / terrasses / balcons / pourtours des fenêtres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F3 : surconsommation d'eau</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Inondations </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sym typeface="Wingdings" panose="05000000000000000000" pitchFamily="2" charset="2"/>
                        </a:rPr>
                        <a:t> </a:t>
                      </a:r>
                      <a:r>
                        <a:rPr kumimoji="0" lang="fr-FR" sz="800" b="0" i="1"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intégration dans la garantie « évènements climatiques »</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6"/>
                  </a:ext>
                </a:extLst>
              </a:tr>
            </a:tbl>
          </a:graphicData>
        </a:graphic>
      </p:graphicFrame>
      <p:sp>
        <p:nvSpPr>
          <p:cNvPr id="6" name="Espace réservé du contenu 5"/>
          <p:cNvSpPr>
            <a:spLocks noGrp="1"/>
          </p:cNvSpPr>
          <p:nvPr>
            <p:ph sz="quarter" idx="13"/>
          </p:nvPr>
        </p:nvSpPr>
        <p:spPr/>
        <p:txBody>
          <a:bodyPr/>
          <a:lstStyle/>
          <a:p>
            <a:r>
              <a:rPr lang="fr-FR" dirty="0">
                <a:solidFill>
                  <a:srgbClr val="C00000"/>
                </a:solidFill>
              </a:rPr>
              <a:t>3. La Protection de l’habitation et des biens (1/2)</a:t>
            </a:r>
            <a:endParaRPr lang="en-US" dirty="0">
              <a:solidFill>
                <a:srgbClr val="C00000"/>
              </a:solidFill>
            </a:endParaRPr>
          </a:p>
        </p:txBody>
      </p:sp>
      <p:sp>
        <p:nvSpPr>
          <p:cNvPr id="7" name="Espace réservé du contenu 6"/>
          <p:cNvSpPr>
            <a:spLocks noGrp="1"/>
          </p:cNvSpPr>
          <p:nvPr>
            <p:ph sz="quarter" idx="14"/>
          </p:nvPr>
        </p:nvSpPr>
        <p:spPr/>
        <p:txBody>
          <a:bodyPr/>
          <a:lstStyle/>
          <a:p>
            <a:pPr lvl="0"/>
            <a:r>
              <a:rPr lang="fr-FR" sz="1200" dirty="0">
                <a:solidFill>
                  <a:srgbClr val="7F7F7F"/>
                </a:solidFill>
              </a:rPr>
              <a:t>assurance habitation                             Avant / Après</a:t>
            </a:r>
            <a:endParaRPr lang="en-US" sz="1200" dirty="0">
              <a:solidFill>
                <a:srgbClr val="7F7F7F"/>
              </a:solidFill>
            </a:endParaRPr>
          </a:p>
        </p:txBody>
      </p:sp>
      <p:sp>
        <p:nvSpPr>
          <p:cNvPr id="51" name="ZoneTexte 50"/>
          <p:cNvSpPr txBox="1"/>
          <p:nvPr/>
        </p:nvSpPr>
        <p:spPr>
          <a:xfrm>
            <a:off x="7589606" y="2899451"/>
            <a:ext cx="324036" cy="230832"/>
          </a:xfrm>
          <a:prstGeom prst="rect">
            <a:avLst/>
          </a:prstGeom>
          <a:noFill/>
        </p:spPr>
        <p:txBody>
          <a:bodyPr wrap="square" rtlCol="0">
            <a:spAutoFit/>
          </a:bodyPr>
          <a:lstStyle/>
          <a:p>
            <a:pPr defTabSz="908533"/>
            <a:r>
              <a:rPr lang="fr-FR" sz="900" dirty="0">
                <a:solidFill>
                  <a:srgbClr val="00B050"/>
                </a:solidFill>
                <a:latin typeface="Arial" panose="020B0604020202020204"/>
                <a:sym typeface="Wingdings" panose="05000000000000000000" pitchFamily="2" charset="2"/>
              </a:rPr>
              <a:t></a:t>
            </a:r>
            <a:endParaRPr lang="fr-FR" sz="900" dirty="0">
              <a:solidFill>
                <a:srgbClr val="00B050"/>
              </a:solidFill>
              <a:latin typeface="Arial" panose="020B0604020202020204"/>
            </a:endParaRPr>
          </a:p>
        </p:txBody>
      </p:sp>
      <p:sp>
        <p:nvSpPr>
          <p:cNvPr id="53" name="Égal 52"/>
          <p:cNvSpPr/>
          <p:nvPr/>
        </p:nvSpPr>
        <p:spPr>
          <a:xfrm>
            <a:off x="7662018" y="4525026"/>
            <a:ext cx="164383" cy="143537"/>
          </a:xfrm>
          <a:prstGeom prst="mathEqual">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08533"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54" name="ZoneTexte 53"/>
          <p:cNvSpPr txBox="1"/>
          <p:nvPr/>
        </p:nvSpPr>
        <p:spPr>
          <a:xfrm>
            <a:off x="7595142" y="5333148"/>
            <a:ext cx="324036" cy="230832"/>
          </a:xfrm>
          <a:prstGeom prst="rect">
            <a:avLst/>
          </a:prstGeom>
          <a:noFill/>
        </p:spPr>
        <p:txBody>
          <a:bodyPr wrap="square" rtlCol="0">
            <a:spAutoFit/>
          </a:bodyPr>
          <a:lstStyle/>
          <a:p>
            <a:pPr defTabSz="908533"/>
            <a:r>
              <a:rPr lang="fr-FR" sz="900" dirty="0">
                <a:solidFill>
                  <a:srgbClr val="00B050"/>
                </a:solidFill>
                <a:latin typeface="Arial" panose="020B0604020202020204"/>
                <a:sym typeface="Wingdings" panose="05000000000000000000" pitchFamily="2" charset="2"/>
              </a:rPr>
              <a:t></a:t>
            </a:r>
            <a:endParaRPr lang="fr-FR" sz="900" dirty="0">
              <a:solidFill>
                <a:srgbClr val="00B050"/>
              </a:solidFill>
              <a:latin typeface="Arial" panose="020B0604020202020204"/>
            </a:endParaRPr>
          </a:p>
        </p:txBody>
      </p:sp>
      <p:sp>
        <p:nvSpPr>
          <p:cNvPr id="56" name="ZoneTexte 55"/>
          <p:cNvSpPr txBox="1"/>
          <p:nvPr/>
        </p:nvSpPr>
        <p:spPr>
          <a:xfrm>
            <a:off x="7598379" y="2182517"/>
            <a:ext cx="324036" cy="230832"/>
          </a:xfrm>
          <a:prstGeom prst="rect">
            <a:avLst/>
          </a:prstGeom>
          <a:noFill/>
        </p:spPr>
        <p:txBody>
          <a:bodyPr wrap="square" rtlCol="0">
            <a:spAutoFit/>
          </a:bodyPr>
          <a:lstStyle/>
          <a:p>
            <a:pPr defTabSz="908533"/>
            <a:r>
              <a:rPr lang="fr-FR" sz="900" dirty="0">
                <a:solidFill>
                  <a:srgbClr val="00B050"/>
                </a:solidFill>
                <a:latin typeface="Arial" panose="020B0604020202020204"/>
                <a:sym typeface="Wingdings" panose="05000000000000000000" pitchFamily="2" charset="2"/>
              </a:rPr>
              <a:t></a:t>
            </a:r>
            <a:endParaRPr lang="fr-FR" sz="900" dirty="0">
              <a:solidFill>
                <a:srgbClr val="00B050"/>
              </a:solidFill>
              <a:latin typeface="Arial" panose="020B0604020202020204"/>
            </a:endParaRPr>
          </a:p>
        </p:txBody>
      </p:sp>
      <p:sp>
        <p:nvSpPr>
          <p:cNvPr id="61" name="Espace réservé de la date 4"/>
          <p:cNvSpPr>
            <a:spLocks noGrp="1"/>
          </p:cNvSpPr>
          <p:nvPr>
            <p:ph type="dt" sz="half" idx="2"/>
          </p:nvPr>
        </p:nvSpPr>
        <p:spPr>
          <a:xfrm>
            <a:off x="1199456" y="6412247"/>
            <a:ext cx="2743200" cy="365125"/>
          </a:xfrm>
        </p:spPr>
        <p:txBody>
          <a:bodyPr/>
          <a:lstStyle/>
          <a:p>
            <a:r>
              <a:rPr lang="fr-FR" dirty="0"/>
              <a:t>Sommaire</a:t>
            </a:r>
          </a:p>
        </p:txBody>
      </p:sp>
      <p:sp>
        <p:nvSpPr>
          <p:cNvPr id="62" name="Freeform 270">
            <a:hlinkClick r:id="rId2"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048061" y="6525344"/>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sp>
        <p:nvSpPr>
          <p:cNvPr id="30" name="Ellipse 29"/>
          <p:cNvSpPr/>
          <p:nvPr/>
        </p:nvSpPr>
        <p:spPr>
          <a:xfrm>
            <a:off x="7646874" y="1448578"/>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grpSp>
        <p:nvGrpSpPr>
          <p:cNvPr id="35" name="Groupe 34"/>
          <p:cNvGrpSpPr/>
          <p:nvPr/>
        </p:nvGrpSpPr>
        <p:grpSpPr>
          <a:xfrm>
            <a:off x="3374639" y="6453337"/>
            <a:ext cx="4510530" cy="324036"/>
            <a:chOff x="3374639" y="6453337"/>
            <a:chExt cx="4510530" cy="324036"/>
          </a:xfrm>
        </p:grpSpPr>
        <p:sp>
          <p:nvSpPr>
            <p:cNvPr id="36" name="ZoneTexte 35"/>
            <p:cNvSpPr txBox="1"/>
            <p:nvPr/>
          </p:nvSpPr>
          <p:spPr>
            <a:xfrm>
              <a:off x="3515208" y="6506856"/>
              <a:ext cx="648072"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Nouveauté</a:t>
              </a:r>
            </a:p>
          </p:txBody>
        </p:sp>
        <p:sp>
          <p:nvSpPr>
            <p:cNvPr id="37" name="ZoneTexte 36"/>
            <p:cNvSpPr txBox="1"/>
            <p:nvPr/>
          </p:nvSpPr>
          <p:spPr>
            <a:xfrm>
              <a:off x="5411924" y="6483720"/>
              <a:ext cx="324036" cy="276999"/>
            </a:xfrm>
            <a:prstGeom prst="rect">
              <a:avLst/>
            </a:prstGeom>
            <a:noFill/>
          </p:spPr>
          <p:txBody>
            <a:bodyPr wrap="square" rtlCol="0">
              <a:spAutoFit/>
            </a:bodyPr>
            <a:lstStyle/>
            <a:p>
              <a:pPr defTabSz="908533"/>
              <a:r>
                <a:rPr lang="fr-FR" sz="1200" dirty="0">
                  <a:solidFill>
                    <a:srgbClr val="00B050"/>
                  </a:solidFill>
                  <a:latin typeface="Arial" panose="020B0604020202020204"/>
                  <a:sym typeface="Wingdings" panose="05000000000000000000" pitchFamily="2" charset="2"/>
                </a:rPr>
                <a:t></a:t>
              </a:r>
              <a:endParaRPr lang="fr-FR" sz="1200" dirty="0">
                <a:solidFill>
                  <a:srgbClr val="00B050"/>
                </a:solidFill>
                <a:latin typeface="Arial" panose="020B0604020202020204"/>
              </a:endParaRPr>
            </a:p>
          </p:txBody>
        </p:sp>
        <p:sp>
          <p:nvSpPr>
            <p:cNvPr id="38" name="Ellipse 37"/>
            <p:cNvSpPr/>
            <p:nvPr/>
          </p:nvSpPr>
          <p:spPr>
            <a:xfrm>
              <a:off x="3374639" y="6525344"/>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39" name="ZoneTexte 38"/>
            <p:cNvSpPr txBox="1"/>
            <p:nvPr/>
          </p:nvSpPr>
          <p:spPr>
            <a:xfrm>
              <a:off x="5600847" y="6506758"/>
              <a:ext cx="1046709"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Evolution à la hausse</a:t>
              </a:r>
            </a:p>
          </p:txBody>
        </p:sp>
        <p:sp>
          <p:nvSpPr>
            <p:cNvPr id="40" name="ZoneTexte 39"/>
            <p:cNvSpPr txBox="1"/>
            <p:nvPr/>
          </p:nvSpPr>
          <p:spPr>
            <a:xfrm>
              <a:off x="4415307" y="6509285"/>
              <a:ext cx="983605"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Niveau équivalent</a:t>
              </a:r>
            </a:p>
          </p:txBody>
        </p:sp>
        <p:sp>
          <p:nvSpPr>
            <p:cNvPr id="41" name="Égal 40"/>
            <p:cNvSpPr/>
            <p:nvPr/>
          </p:nvSpPr>
          <p:spPr>
            <a:xfrm>
              <a:off x="4258822" y="6564025"/>
              <a:ext cx="164383" cy="143537"/>
            </a:xfrm>
            <a:prstGeom prst="mathEqual">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2" name="ZoneTexte 41"/>
            <p:cNvSpPr txBox="1"/>
            <p:nvPr/>
          </p:nvSpPr>
          <p:spPr>
            <a:xfrm rot="5400000">
              <a:off x="6684550" y="6476855"/>
              <a:ext cx="324036" cy="276999"/>
            </a:xfrm>
            <a:prstGeom prst="rect">
              <a:avLst/>
            </a:prstGeom>
            <a:noFill/>
          </p:spPr>
          <p:txBody>
            <a:bodyPr wrap="square" rtlCol="0">
              <a:spAutoFit/>
            </a:bodyPr>
            <a:lstStyle/>
            <a:p>
              <a:pPr defTabSz="908533"/>
              <a:r>
                <a:rPr lang="fr-FR" sz="1200" dirty="0">
                  <a:solidFill>
                    <a:srgbClr val="F07E53"/>
                  </a:solidFill>
                  <a:latin typeface="Arial" panose="020B0604020202020204"/>
                  <a:sym typeface="Wingdings" panose="05000000000000000000" pitchFamily="2" charset="2"/>
                </a:rPr>
                <a:t></a:t>
              </a:r>
              <a:endParaRPr lang="fr-FR" sz="1200" dirty="0">
                <a:solidFill>
                  <a:srgbClr val="F07E53"/>
                </a:solidFill>
                <a:latin typeface="Arial" panose="020B0604020202020204"/>
              </a:endParaRPr>
            </a:p>
          </p:txBody>
        </p:sp>
        <p:sp>
          <p:nvSpPr>
            <p:cNvPr id="45" name="ZoneTexte 44"/>
            <p:cNvSpPr txBox="1"/>
            <p:nvPr/>
          </p:nvSpPr>
          <p:spPr>
            <a:xfrm>
              <a:off x="6877057" y="6511462"/>
              <a:ext cx="1008112"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Evolution à la baisse</a:t>
              </a:r>
            </a:p>
          </p:txBody>
        </p:sp>
      </p:grpSp>
      <p:sp>
        <p:nvSpPr>
          <p:cNvPr id="46" name="Égal 45"/>
          <p:cNvSpPr/>
          <p:nvPr/>
        </p:nvSpPr>
        <p:spPr>
          <a:xfrm>
            <a:off x="7669433" y="3755291"/>
            <a:ext cx="164383" cy="143537"/>
          </a:xfrm>
          <a:prstGeom prst="mathEqual">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08533"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pic>
        <p:nvPicPr>
          <p:cNvPr id="48" name="Image 47"/>
          <p:cNvPicPr>
            <a:picLocks noChangeAspect="1"/>
          </p:cNvPicPr>
          <p:nvPr/>
        </p:nvPicPr>
        <p:blipFill rotWithShape="1">
          <a:blip r:embed="rId3" cstate="print">
            <a:extLst>
              <a:ext uri="{28A0092B-C50C-407E-A947-70E740481C1C}">
                <a14:useLocalDpi xmlns:a14="http://schemas.microsoft.com/office/drawing/2010/main" val="0"/>
              </a:ext>
            </a:extLst>
          </a:blip>
          <a:srcRect t="23677"/>
          <a:stretch/>
        </p:blipFill>
        <p:spPr>
          <a:xfrm>
            <a:off x="8532603" y="859093"/>
            <a:ext cx="767753" cy="183834"/>
          </a:xfrm>
          <a:prstGeom prst="rect">
            <a:avLst/>
          </a:prstGeom>
        </p:spPr>
      </p:pic>
      <p:sp>
        <p:nvSpPr>
          <p:cNvPr id="31" name="Rectangle 30">
            <a:extLst>
              <a:ext uri="{FF2B5EF4-FFF2-40B4-BE49-F238E27FC236}">
                <a16:creationId xmlns:a16="http://schemas.microsoft.com/office/drawing/2014/main" id="{CC264680-9FEE-45C6-A8AE-2DC00E8D1BAA}"/>
              </a:ext>
            </a:extLst>
          </p:cNvPr>
          <p:cNvSpPr/>
          <p:nvPr/>
        </p:nvSpPr>
        <p:spPr>
          <a:xfrm>
            <a:off x="479376" y="579001"/>
            <a:ext cx="10597078" cy="221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3" name="Groupe 32">
            <a:extLst>
              <a:ext uri="{FF2B5EF4-FFF2-40B4-BE49-F238E27FC236}">
                <a16:creationId xmlns:a16="http://schemas.microsoft.com/office/drawing/2014/main" id="{B9603028-9256-4A47-8158-C55EC53C80AC}"/>
              </a:ext>
            </a:extLst>
          </p:cNvPr>
          <p:cNvGrpSpPr/>
          <p:nvPr/>
        </p:nvGrpSpPr>
        <p:grpSpPr>
          <a:xfrm>
            <a:off x="479376" y="651729"/>
            <a:ext cx="10513168" cy="0"/>
            <a:chOff x="479376" y="651729"/>
            <a:chExt cx="10513168" cy="0"/>
          </a:xfrm>
        </p:grpSpPr>
        <p:cxnSp>
          <p:nvCxnSpPr>
            <p:cNvPr id="34" name="Connecteur droit 33">
              <a:extLst>
                <a:ext uri="{FF2B5EF4-FFF2-40B4-BE49-F238E27FC236}">
                  <a16:creationId xmlns:a16="http://schemas.microsoft.com/office/drawing/2014/main" id="{EAFDDD43-FC77-4B43-B37B-A3796467B027}"/>
                </a:ext>
              </a:extLst>
            </p:cNvPr>
            <p:cNvCxnSpPr>
              <a:cxnSpLocks/>
            </p:cNvCxnSpPr>
            <p:nvPr/>
          </p:nvCxnSpPr>
          <p:spPr>
            <a:xfrm>
              <a:off x="479376" y="651729"/>
              <a:ext cx="3348372"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7129F7C7-0CE6-4E8F-94AD-62FDC11EF93B}"/>
                </a:ext>
              </a:extLst>
            </p:cNvPr>
            <p:cNvCxnSpPr>
              <a:cxnSpLocks/>
            </p:cNvCxnSpPr>
            <p:nvPr/>
          </p:nvCxnSpPr>
          <p:spPr>
            <a:xfrm>
              <a:off x="4151784" y="651729"/>
              <a:ext cx="684076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44" name="Image 43">
            <a:extLst>
              <a:ext uri="{FF2B5EF4-FFF2-40B4-BE49-F238E27FC236}">
                <a16:creationId xmlns:a16="http://schemas.microsoft.com/office/drawing/2014/main" id="{D8310A49-C325-4499-8412-42F7E37DA49A}"/>
              </a:ext>
            </a:extLst>
          </p:cNvPr>
          <p:cNvPicPr>
            <a:picLocks noChangeAspect="1"/>
          </p:cNvPicPr>
          <p:nvPr/>
        </p:nvPicPr>
        <p:blipFill rotWithShape="1">
          <a:blip r:embed="rId4"/>
          <a:srcRect l="30323" t="-10767" r="29716" b="23697"/>
          <a:stretch/>
        </p:blipFill>
        <p:spPr>
          <a:xfrm>
            <a:off x="4619900" y="800708"/>
            <a:ext cx="215960" cy="230568"/>
          </a:xfrm>
          <a:prstGeom prst="rect">
            <a:avLst/>
          </a:prstGeom>
        </p:spPr>
      </p:pic>
      <p:sp>
        <p:nvSpPr>
          <p:cNvPr id="78" name="ZoneTexte 77">
            <a:extLst>
              <a:ext uri="{FF2B5EF4-FFF2-40B4-BE49-F238E27FC236}">
                <a16:creationId xmlns:a16="http://schemas.microsoft.com/office/drawing/2014/main" id="{A867CDB7-06EC-4D5A-930B-8C740FCF8433}"/>
              </a:ext>
            </a:extLst>
          </p:cNvPr>
          <p:cNvSpPr txBox="1"/>
          <p:nvPr/>
        </p:nvSpPr>
        <p:spPr>
          <a:xfrm>
            <a:off x="7582191" y="3091507"/>
            <a:ext cx="324036" cy="230832"/>
          </a:xfrm>
          <a:prstGeom prst="rect">
            <a:avLst/>
          </a:prstGeom>
          <a:noFill/>
        </p:spPr>
        <p:txBody>
          <a:bodyPr wrap="square" rtlCol="0">
            <a:spAutoFit/>
          </a:bodyPr>
          <a:lstStyle/>
          <a:p>
            <a:pPr defTabSz="908533"/>
            <a:r>
              <a:rPr lang="fr-FR" sz="900" dirty="0">
                <a:solidFill>
                  <a:srgbClr val="00B050"/>
                </a:solidFill>
                <a:latin typeface="Arial" panose="020B0604020202020204"/>
                <a:sym typeface="Wingdings" panose="05000000000000000000" pitchFamily="2" charset="2"/>
              </a:rPr>
              <a:t></a:t>
            </a:r>
            <a:endParaRPr lang="fr-FR" sz="900" dirty="0">
              <a:solidFill>
                <a:srgbClr val="00B050"/>
              </a:solidFill>
              <a:latin typeface="Arial" panose="020B0604020202020204"/>
            </a:endParaRPr>
          </a:p>
        </p:txBody>
      </p:sp>
      <p:sp>
        <p:nvSpPr>
          <p:cNvPr id="79" name="ZoneTexte 78">
            <a:extLst>
              <a:ext uri="{FF2B5EF4-FFF2-40B4-BE49-F238E27FC236}">
                <a16:creationId xmlns:a16="http://schemas.microsoft.com/office/drawing/2014/main" id="{25EDB0C6-CB32-45DB-853B-1BCFE7C5635F}"/>
              </a:ext>
            </a:extLst>
          </p:cNvPr>
          <p:cNvSpPr txBox="1"/>
          <p:nvPr/>
        </p:nvSpPr>
        <p:spPr>
          <a:xfrm>
            <a:off x="7595142" y="4332970"/>
            <a:ext cx="324036" cy="230832"/>
          </a:xfrm>
          <a:prstGeom prst="rect">
            <a:avLst/>
          </a:prstGeom>
          <a:noFill/>
        </p:spPr>
        <p:txBody>
          <a:bodyPr wrap="square" rtlCol="0">
            <a:spAutoFit/>
          </a:bodyPr>
          <a:lstStyle/>
          <a:p>
            <a:pPr defTabSz="908533"/>
            <a:r>
              <a:rPr lang="fr-FR" sz="900" dirty="0">
                <a:solidFill>
                  <a:srgbClr val="00B050"/>
                </a:solidFill>
                <a:latin typeface="Arial" panose="020B0604020202020204"/>
                <a:sym typeface="Wingdings" panose="05000000000000000000" pitchFamily="2" charset="2"/>
              </a:rPr>
              <a:t></a:t>
            </a:r>
            <a:endParaRPr lang="fr-FR" sz="900" dirty="0">
              <a:solidFill>
                <a:srgbClr val="00B050"/>
              </a:solidFill>
              <a:latin typeface="Arial" panose="020B0604020202020204"/>
            </a:endParaRPr>
          </a:p>
        </p:txBody>
      </p:sp>
      <p:sp>
        <p:nvSpPr>
          <p:cNvPr id="80" name="Ellipse 79">
            <a:extLst>
              <a:ext uri="{FF2B5EF4-FFF2-40B4-BE49-F238E27FC236}">
                <a16:creationId xmlns:a16="http://schemas.microsoft.com/office/drawing/2014/main" id="{F4DF379B-93EF-4F55-B474-CF08D5862A12}"/>
              </a:ext>
            </a:extLst>
          </p:cNvPr>
          <p:cNvSpPr/>
          <p:nvPr/>
        </p:nvSpPr>
        <p:spPr>
          <a:xfrm>
            <a:off x="7654200" y="3911541"/>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82" name="ZoneTexte 81">
            <a:extLst>
              <a:ext uri="{FF2B5EF4-FFF2-40B4-BE49-F238E27FC236}">
                <a16:creationId xmlns:a16="http://schemas.microsoft.com/office/drawing/2014/main" id="{9D5D03AD-F018-46FB-BD50-3FAB179AFF06}"/>
              </a:ext>
            </a:extLst>
          </p:cNvPr>
          <p:cNvSpPr txBox="1"/>
          <p:nvPr/>
        </p:nvSpPr>
        <p:spPr>
          <a:xfrm>
            <a:off x="7582192" y="5614927"/>
            <a:ext cx="324036" cy="230832"/>
          </a:xfrm>
          <a:prstGeom prst="rect">
            <a:avLst/>
          </a:prstGeom>
          <a:noFill/>
        </p:spPr>
        <p:txBody>
          <a:bodyPr wrap="square" rtlCol="0">
            <a:spAutoFit/>
          </a:bodyPr>
          <a:lstStyle/>
          <a:p>
            <a:pPr defTabSz="908533"/>
            <a:r>
              <a:rPr lang="fr-FR" sz="900" dirty="0">
                <a:solidFill>
                  <a:srgbClr val="00B050"/>
                </a:solidFill>
                <a:latin typeface="Arial" panose="020B0604020202020204"/>
                <a:sym typeface="Wingdings" panose="05000000000000000000" pitchFamily="2" charset="2"/>
              </a:rPr>
              <a:t></a:t>
            </a:r>
            <a:endParaRPr lang="fr-FR" sz="900" dirty="0">
              <a:solidFill>
                <a:srgbClr val="00B050"/>
              </a:solidFill>
              <a:latin typeface="Arial" panose="020B0604020202020204"/>
            </a:endParaRPr>
          </a:p>
        </p:txBody>
      </p:sp>
      <p:sp>
        <p:nvSpPr>
          <p:cNvPr id="83" name="Ellipse 82">
            <a:extLst>
              <a:ext uri="{FF2B5EF4-FFF2-40B4-BE49-F238E27FC236}">
                <a16:creationId xmlns:a16="http://schemas.microsoft.com/office/drawing/2014/main" id="{E0229D6E-D106-467A-8586-844E460424E5}"/>
              </a:ext>
            </a:extLst>
          </p:cNvPr>
          <p:cNvSpPr/>
          <p:nvPr/>
        </p:nvSpPr>
        <p:spPr>
          <a:xfrm>
            <a:off x="7646874" y="5219033"/>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84" name="Ellipse 83">
            <a:extLst>
              <a:ext uri="{FF2B5EF4-FFF2-40B4-BE49-F238E27FC236}">
                <a16:creationId xmlns:a16="http://schemas.microsoft.com/office/drawing/2014/main" id="{331791E8-F790-47BC-B426-4514B3C011BE}"/>
              </a:ext>
            </a:extLst>
          </p:cNvPr>
          <p:cNvSpPr/>
          <p:nvPr/>
        </p:nvSpPr>
        <p:spPr>
          <a:xfrm>
            <a:off x="7654200" y="5502112"/>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2" name="Ellipse 1"/>
          <p:cNvSpPr/>
          <p:nvPr/>
        </p:nvSpPr>
        <p:spPr>
          <a:xfrm>
            <a:off x="11056813" y="108587"/>
            <a:ext cx="952066" cy="95206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Image 62"/>
          <p:cNvPicPr>
            <a:picLocks noChangeAspect="1"/>
          </p:cNvPicPr>
          <p:nvPr/>
        </p:nvPicPr>
        <p:blipFill rotWithShape="1">
          <a:blip r:embed="rId5" cstate="print">
            <a:duotone>
              <a:schemeClr val="bg2">
                <a:shade val="45000"/>
                <a:satMod val="135000"/>
              </a:schemeClr>
              <a:prstClr val="white"/>
            </a:duotone>
            <a:extLst>
              <a:ext uri="{28A0092B-C50C-407E-A947-70E740481C1C}">
                <a14:useLocalDpi xmlns:a14="http://schemas.microsoft.com/office/drawing/2010/main" val="0"/>
              </a:ext>
            </a:extLst>
          </a:blip>
          <a:srcRect b="13175"/>
          <a:stretch/>
        </p:blipFill>
        <p:spPr>
          <a:xfrm>
            <a:off x="11149247" y="262342"/>
            <a:ext cx="729416" cy="633318"/>
          </a:xfrm>
          <a:prstGeom prst="rect">
            <a:avLst/>
          </a:prstGeom>
        </p:spPr>
      </p:pic>
    </p:spTree>
    <p:extLst>
      <p:ext uri="{BB962C8B-B14F-4D97-AF65-F5344CB8AC3E}">
        <p14:creationId xmlns:p14="http://schemas.microsoft.com/office/powerpoint/2010/main" val="2731364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Tableau 31"/>
          <p:cNvGraphicFramePr>
            <a:graphicFrameLocks noGrp="1"/>
          </p:cNvGraphicFramePr>
          <p:nvPr>
            <p:extLst>
              <p:ext uri="{D42A27DB-BD31-4B8C-83A1-F6EECF244321}">
                <p14:modId xmlns:p14="http://schemas.microsoft.com/office/powerpoint/2010/main" val="963216419"/>
              </p:ext>
            </p:extLst>
          </p:nvPr>
        </p:nvGraphicFramePr>
        <p:xfrm>
          <a:off x="551383" y="764704"/>
          <a:ext cx="11371101" cy="4369630"/>
        </p:xfrm>
        <a:graphic>
          <a:graphicData uri="http://schemas.openxmlformats.org/drawingml/2006/table">
            <a:tbl>
              <a:tblPr firstCol="1" bandRow="1"/>
              <a:tblGrid>
                <a:gridCol w="1205966">
                  <a:extLst>
                    <a:ext uri="{9D8B030D-6E8A-4147-A177-3AD203B41FA5}">
                      <a16:colId xmlns:a16="http://schemas.microsoft.com/office/drawing/2014/main" val="20001"/>
                    </a:ext>
                  </a:extLst>
                </a:gridCol>
                <a:gridCol w="186468">
                  <a:extLst>
                    <a:ext uri="{9D8B030D-6E8A-4147-A177-3AD203B41FA5}">
                      <a16:colId xmlns:a16="http://schemas.microsoft.com/office/drawing/2014/main" val="20002"/>
                    </a:ext>
                  </a:extLst>
                </a:gridCol>
                <a:gridCol w="1311197">
                  <a:extLst>
                    <a:ext uri="{9D8B030D-6E8A-4147-A177-3AD203B41FA5}">
                      <a16:colId xmlns:a16="http://schemas.microsoft.com/office/drawing/2014/main" val="20000"/>
                    </a:ext>
                  </a:extLst>
                </a:gridCol>
                <a:gridCol w="140407">
                  <a:extLst>
                    <a:ext uri="{9D8B030D-6E8A-4147-A177-3AD203B41FA5}">
                      <a16:colId xmlns:a16="http://schemas.microsoft.com/office/drawing/2014/main" val="20003"/>
                    </a:ext>
                  </a:extLst>
                </a:gridCol>
                <a:gridCol w="4032727">
                  <a:extLst>
                    <a:ext uri="{9D8B030D-6E8A-4147-A177-3AD203B41FA5}">
                      <a16:colId xmlns:a16="http://schemas.microsoft.com/office/drawing/2014/main" val="20004"/>
                    </a:ext>
                  </a:extLst>
                </a:gridCol>
                <a:gridCol w="432048">
                  <a:extLst>
                    <a:ext uri="{9D8B030D-6E8A-4147-A177-3AD203B41FA5}">
                      <a16:colId xmlns:a16="http://schemas.microsoft.com/office/drawing/2014/main" val="20005"/>
                    </a:ext>
                  </a:extLst>
                </a:gridCol>
                <a:gridCol w="4062288">
                  <a:extLst>
                    <a:ext uri="{9D8B030D-6E8A-4147-A177-3AD203B41FA5}">
                      <a16:colId xmlns:a16="http://schemas.microsoft.com/office/drawing/2014/main" val="20009"/>
                    </a:ext>
                  </a:extLst>
                </a:gridCol>
              </a:tblGrid>
              <a:tr h="344762">
                <a:tc gridSpan="2">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spcAft>
                          <a:spcPts val="0"/>
                        </a:spcAft>
                      </a:pPr>
                      <a:endParaRPr lang="fr-FR" sz="1000" dirty="0">
                        <a:effectLst/>
                        <a:latin typeface="Gill Sans MT" panose="020B0502020104020203" pitchFamily="34" charset="0"/>
                        <a:ea typeface="Calibri"/>
                        <a:cs typeface="Times New Roman"/>
                      </a:endParaRPr>
                    </a:p>
                  </a:txBody>
                  <a:tcPr marL="36000" marR="36000" marT="0" marB="0" anchor="ctr">
                    <a:lnL w="12700" cmpd="sng">
                      <a:solidFill>
                        <a:sysClr val="window" lastClr="FFFFFF"/>
                      </a:solid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spcAft>
                          <a:spcPts val="0"/>
                        </a:spcAft>
                      </a:pPr>
                      <a:endParaRPr lang="fr-FR" sz="1000" dirty="0">
                        <a:effectLst/>
                        <a:latin typeface="Calibri"/>
                        <a:ea typeface="Calibri"/>
                        <a:cs typeface="Times New Roman"/>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spcAft>
                          <a:spcPts val="0"/>
                        </a:spcAft>
                      </a:pPr>
                      <a:endParaRPr lang="fr-FR" sz="1000" b="1" kern="1200" dirty="0">
                        <a:solidFill>
                          <a:schemeClr val="dk1"/>
                        </a:solidFill>
                        <a:effectLst/>
                        <a:latin typeface="Gill Sans MT" panose="020B0502020104020203" pitchFamily="34" charset="0"/>
                        <a:ea typeface="Calibri"/>
                        <a:cs typeface="Arial" panose="020B0604020202020204" pitchFamily="34" charset="0"/>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spcAft>
                          <a:spcPts val="0"/>
                        </a:spcAft>
                      </a:pPr>
                      <a:endParaRPr lang="fr-FR" sz="1000" b="1" kern="1200" dirty="0">
                        <a:solidFill>
                          <a:schemeClr val="dk1"/>
                        </a:solidFill>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r>
                        <a:rPr lang="fr-FR" sz="1100" b="1" kern="1200" cap="small" baseline="0" dirty="0">
                          <a:solidFill>
                            <a:schemeClr val="dk1"/>
                          </a:solidFill>
                          <a:effectLst/>
                          <a:latin typeface="Gill Sans MT" panose="020B0502020104020203" pitchFamily="34" charset="0"/>
                          <a:ea typeface="Calibri"/>
                          <a:cs typeface="Times New Roman"/>
                        </a:rPr>
                        <a:t>Offre actuelle</a:t>
                      </a: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endParaRPr lang="fr-FR" sz="900" b="1" kern="1200" dirty="0">
                        <a:solidFill>
                          <a:schemeClr val="dk1"/>
                        </a:solidFill>
                        <a:effectLst/>
                        <a:latin typeface="Gill Sans MT" panose="020B0502020104020203" pitchFamily="34" charset="0"/>
                        <a:ea typeface="Calibri"/>
                        <a:cs typeface="Times New Roman"/>
                      </a:endParaRP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r>
                        <a:rPr lang="fr-FR" sz="1100" b="1" kern="1200" cap="small" baseline="0" dirty="0">
                          <a:solidFill>
                            <a:schemeClr val="dk1"/>
                          </a:solidFill>
                          <a:effectLst/>
                          <a:latin typeface="Gill Sans MT" panose="020B0502020104020203" pitchFamily="34" charset="0"/>
                          <a:ea typeface="Calibri"/>
                          <a:cs typeface="Times New Roman"/>
                        </a:rPr>
                        <a:t>Nouvelle offre</a:t>
                      </a: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1959494">
                <a:tc rowSpan="3">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36000" marR="0" lvl="0" indent="0" algn="l" defTabSz="914400" rtl="0" eaLnBrk="1" fontAlgn="ctr" latinLnBrk="0" hangingPunct="1">
                        <a:lnSpc>
                          <a:spcPct val="100000"/>
                        </a:lnSpc>
                        <a:spcBef>
                          <a:spcPts val="100"/>
                        </a:spcBef>
                        <a:spcAft>
                          <a:spcPts val="100"/>
                        </a:spcAft>
                        <a:buClrTx/>
                        <a:buSzTx/>
                        <a:buFontTx/>
                        <a:buNone/>
                        <a:tabLst/>
                        <a:defRPr/>
                      </a:pPr>
                      <a:r>
                        <a:rPr lang="fr-FR" sz="1100" b="1" i="0" u="none" strike="noStrike" kern="1200" cap="small" baseline="0" noProof="0" dirty="0">
                          <a:solidFill>
                            <a:schemeClr val="bg1"/>
                          </a:solidFill>
                          <a:effectLst/>
                          <a:latin typeface="Gill Sans MT" panose="020B0502020104020203" pitchFamily="34" charset="0"/>
                          <a:ea typeface="+mn-ea"/>
                          <a:cs typeface="+mn-cs"/>
                        </a:rPr>
                        <a:t>Protection                de l’habitation et des biens </a:t>
                      </a:r>
                    </a:p>
                  </a:txBody>
                  <a:tcPr marL="36000" marR="36000" marT="0" marB="0" anchor="ctr">
                    <a:lnL w="12700" cmpd="sng">
                      <a:noFill/>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Vol / Vandalisme</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endParaRPr lang="fr-FR" dirty="0"/>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p>
                      <a:pPr marL="87313" marR="0" indent="-87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Vol et tentative de vol :</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Par effraction </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Par escalade</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Par l’utilisation de fausses clés</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Par introduction à l’insu de l’assuré</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Par agression, violences ou menaces</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Par l’utilisation d’une fausse identité</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Par un locataire ou employé</a:t>
                      </a:r>
                    </a:p>
                    <a:p>
                      <a:pPr marL="87313" marR="0" indent="-87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Actes de vandalisme</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Evolution de la garantie dès l’entrée de gamme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Dès la F1 : Dans les 72h suite à une perte de clés</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Dès la F2 : frais de changement des serrures du domicile / véhicule assuré CE si vol des clés à l’intérieur du domicile</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F3 : frais de changement des serrures du domicile / véhicule assuré CE si vol ou perte des clés à l’extérieur du domicile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F3 : vol hors domicile (location de vacances, garde-meubles, sur la voie publique)</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1237282">
                <a:tc vMerge="1">
                  <a:txBody>
                    <a:bodyPr/>
                    <a:lstStyle/>
                    <a:p>
                      <a:endParaRPr lang="fr-F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Bris de vitres</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endParaRPr lang="fr-F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87313" marR="0" indent="-87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Bris accidentel :</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Auvents, marquise, ciels vitrés</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Vitres, cloisons intérieurs de l’habitation</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Glaces, miroirs fixés à l’habitation</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Éléments vitrés équipement de DD</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Aquarium</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F3 : insert de cheminée, vitres des appareils électroménagers </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9388" marR="0" indent="0" algn="l" defTabSz="6858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Evolution de la garantie pour une couverture élargie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Garantie proposée dès la F1 avec une couverture évolutive avec la montée en gamme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F2 : parois de balcon et gardes corps, vitres d'insert, cabine de douche, parties vitrées des paravents extérieurs accolés à l'habitation</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F3 : aquariums, vivariums et des éléments vitrés des meubles</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828092">
                <a:tc vMerge="1">
                  <a:txBody>
                    <a:bodyPr/>
                    <a:lstStyle/>
                    <a:p>
                      <a:pPr marL="36000" marR="0" lvl="0" indent="0" algn="l" defTabSz="914400" rtl="0" eaLnBrk="1" fontAlgn="ctr" latinLnBrk="0" hangingPunct="1">
                        <a:lnSpc>
                          <a:spcPct val="100000"/>
                        </a:lnSpc>
                        <a:spcBef>
                          <a:spcPts val="100"/>
                        </a:spcBef>
                        <a:spcAft>
                          <a:spcPts val="100"/>
                        </a:spcAft>
                        <a:buClrTx/>
                        <a:buSzTx/>
                        <a:buFontTx/>
                        <a:buNone/>
                        <a:tabLst/>
                        <a:defRPr/>
                      </a:pPr>
                      <a:endParaRPr lang="fr-FR" sz="1100" b="1" i="0" u="none" strike="noStrike" kern="1200" cap="small" baseline="0" noProof="0" dirty="0">
                        <a:solidFill>
                          <a:schemeClr val="bg1"/>
                        </a:solidFill>
                        <a:effectLst/>
                        <a:latin typeface="Gill Sans MT" panose="020B0502020104020203" pitchFamily="34" charset="0"/>
                        <a:ea typeface="+mn-ea"/>
                        <a:cs typeface="+mn-cs"/>
                      </a:endParaRPr>
                    </a:p>
                  </a:txBody>
                  <a:tcPr marL="36000" marR="36000" marT="0" marB="0" anchor="ctr">
                    <a:lnL w="12700" cmpd="sng">
                      <a:noFill/>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Tous risques immobiliers et mobiliers</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endParaRPr lang="fr-F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87313" marR="0" indent="-87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1450" marR="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Nouvelle garantie en inclusion en F3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Dommages aux biens immobiliers</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Dommages aux biens mobiliers dans le domicile (dans la limite des capitaux mobiliers)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Dommages aux biens mobiliers en tous lieux (jusqu’à 10 % des capitaux mobiliers)</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61352511"/>
                  </a:ext>
                </a:extLst>
              </a:tr>
            </a:tbl>
          </a:graphicData>
        </a:graphic>
      </p:graphicFrame>
      <p:sp>
        <p:nvSpPr>
          <p:cNvPr id="6" name="Espace réservé du contenu 5"/>
          <p:cNvSpPr>
            <a:spLocks noGrp="1"/>
          </p:cNvSpPr>
          <p:nvPr>
            <p:ph sz="quarter" idx="13"/>
          </p:nvPr>
        </p:nvSpPr>
        <p:spPr/>
        <p:txBody>
          <a:bodyPr/>
          <a:lstStyle/>
          <a:p>
            <a:r>
              <a:rPr lang="fr-FR" dirty="0">
                <a:solidFill>
                  <a:srgbClr val="C00000"/>
                </a:solidFill>
              </a:rPr>
              <a:t>3. La Protection de l’habitation et des biens (2/2)</a:t>
            </a:r>
            <a:endParaRPr lang="en-US" dirty="0">
              <a:solidFill>
                <a:srgbClr val="C00000"/>
              </a:solidFill>
            </a:endParaRPr>
          </a:p>
        </p:txBody>
      </p:sp>
      <p:sp>
        <p:nvSpPr>
          <p:cNvPr id="7" name="Espace réservé du contenu 6"/>
          <p:cNvSpPr>
            <a:spLocks noGrp="1"/>
          </p:cNvSpPr>
          <p:nvPr>
            <p:ph sz="quarter" idx="14"/>
          </p:nvPr>
        </p:nvSpPr>
        <p:spPr/>
        <p:txBody>
          <a:bodyPr/>
          <a:lstStyle/>
          <a:p>
            <a:pPr lvl="0"/>
            <a:r>
              <a:rPr lang="fr-FR" sz="1200" dirty="0">
                <a:solidFill>
                  <a:srgbClr val="7F7F7F"/>
                </a:solidFill>
              </a:rPr>
              <a:t>assurance habitation                            Avant / Après</a:t>
            </a:r>
            <a:endParaRPr lang="en-US" sz="1200" dirty="0">
              <a:solidFill>
                <a:srgbClr val="7F7F7F"/>
              </a:solidFill>
            </a:endParaRPr>
          </a:p>
        </p:txBody>
      </p:sp>
      <p:sp>
        <p:nvSpPr>
          <p:cNvPr id="42" name="ZoneTexte 41"/>
          <p:cNvSpPr txBox="1"/>
          <p:nvPr/>
        </p:nvSpPr>
        <p:spPr>
          <a:xfrm>
            <a:off x="7641707" y="3471085"/>
            <a:ext cx="324036" cy="230832"/>
          </a:xfrm>
          <a:prstGeom prst="rect">
            <a:avLst/>
          </a:prstGeom>
          <a:noFill/>
        </p:spPr>
        <p:txBody>
          <a:bodyPr wrap="square" rtlCol="0">
            <a:spAutoFit/>
          </a:bodyPr>
          <a:lstStyle/>
          <a:p>
            <a:r>
              <a:rPr lang="fr-FR" sz="900" dirty="0">
                <a:solidFill>
                  <a:srgbClr val="00B050"/>
                </a:solidFill>
                <a:sym typeface="Wingdings" panose="05000000000000000000" pitchFamily="2" charset="2"/>
              </a:rPr>
              <a:t></a:t>
            </a:r>
            <a:endParaRPr lang="fr-FR" sz="900" dirty="0">
              <a:solidFill>
                <a:srgbClr val="00B050"/>
              </a:solidFill>
            </a:endParaRPr>
          </a:p>
        </p:txBody>
      </p:sp>
      <p:sp>
        <p:nvSpPr>
          <p:cNvPr id="55" name="Espace réservé de la date 4"/>
          <p:cNvSpPr>
            <a:spLocks noGrp="1"/>
          </p:cNvSpPr>
          <p:nvPr>
            <p:ph type="dt" sz="half" idx="2"/>
          </p:nvPr>
        </p:nvSpPr>
        <p:spPr>
          <a:xfrm>
            <a:off x="1199456" y="6412247"/>
            <a:ext cx="2743200" cy="365125"/>
          </a:xfrm>
        </p:spPr>
        <p:txBody>
          <a:bodyPr/>
          <a:lstStyle/>
          <a:p>
            <a:r>
              <a:rPr lang="fr-FR" dirty="0"/>
              <a:t>Sommaire</a:t>
            </a:r>
          </a:p>
        </p:txBody>
      </p:sp>
      <p:sp>
        <p:nvSpPr>
          <p:cNvPr id="56" name="Freeform 270">
            <a:hlinkClick r:id="rId2"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048061" y="6525344"/>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grpSp>
        <p:nvGrpSpPr>
          <p:cNvPr id="25" name="Groupe 24"/>
          <p:cNvGrpSpPr/>
          <p:nvPr/>
        </p:nvGrpSpPr>
        <p:grpSpPr>
          <a:xfrm>
            <a:off x="3374639" y="6453337"/>
            <a:ext cx="4510530" cy="324036"/>
            <a:chOff x="3374639" y="6453337"/>
            <a:chExt cx="4510530" cy="324036"/>
          </a:xfrm>
        </p:grpSpPr>
        <p:sp>
          <p:nvSpPr>
            <p:cNvPr id="26" name="ZoneTexte 25"/>
            <p:cNvSpPr txBox="1"/>
            <p:nvPr/>
          </p:nvSpPr>
          <p:spPr>
            <a:xfrm>
              <a:off x="3515208" y="6506856"/>
              <a:ext cx="648072"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Nouveauté</a:t>
              </a:r>
            </a:p>
          </p:txBody>
        </p:sp>
        <p:sp>
          <p:nvSpPr>
            <p:cNvPr id="27" name="ZoneTexte 26"/>
            <p:cNvSpPr txBox="1"/>
            <p:nvPr/>
          </p:nvSpPr>
          <p:spPr>
            <a:xfrm>
              <a:off x="5411924" y="6483720"/>
              <a:ext cx="324036" cy="276999"/>
            </a:xfrm>
            <a:prstGeom prst="rect">
              <a:avLst/>
            </a:prstGeom>
            <a:noFill/>
          </p:spPr>
          <p:txBody>
            <a:bodyPr wrap="square" rtlCol="0">
              <a:spAutoFit/>
            </a:bodyPr>
            <a:lstStyle/>
            <a:p>
              <a:pPr defTabSz="908533"/>
              <a:r>
                <a:rPr lang="fr-FR" sz="1200" dirty="0">
                  <a:solidFill>
                    <a:srgbClr val="00B050"/>
                  </a:solidFill>
                  <a:latin typeface="Arial" panose="020B0604020202020204"/>
                  <a:sym typeface="Wingdings" panose="05000000000000000000" pitchFamily="2" charset="2"/>
                </a:rPr>
                <a:t></a:t>
              </a:r>
              <a:endParaRPr lang="fr-FR" sz="1200" dirty="0">
                <a:solidFill>
                  <a:srgbClr val="00B050"/>
                </a:solidFill>
                <a:latin typeface="Arial" panose="020B0604020202020204"/>
              </a:endParaRPr>
            </a:p>
          </p:txBody>
        </p:sp>
        <p:sp>
          <p:nvSpPr>
            <p:cNvPr id="28" name="Ellipse 27"/>
            <p:cNvSpPr/>
            <p:nvPr/>
          </p:nvSpPr>
          <p:spPr>
            <a:xfrm>
              <a:off x="3374639" y="6525344"/>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29" name="ZoneTexte 28"/>
            <p:cNvSpPr txBox="1"/>
            <p:nvPr/>
          </p:nvSpPr>
          <p:spPr>
            <a:xfrm>
              <a:off x="5600847" y="6506758"/>
              <a:ext cx="1046709"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Evolution à la hausse</a:t>
              </a:r>
            </a:p>
          </p:txBody>
        </p:sp>
        <p:sp>
          <p:nvSpPr>
            <p:cNvPr id="30" name="ZoneTexte 29"/>
            <p:cNvSpPr txBox="1"/>
            <p:nvPr/>
          </p:nvSpPr>
          <p:spPr>
            <a:xfrm>
              <a:off x="4415307" y="6509285"/>
              <a:ext cx="983605"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Niveau équivalent</a:t>
              </a:r>
            </a:p>
          </p:txBody>
        </p:sp>
        <p:sp>
          <p:nvSpPr>
            <p:cNvPr id="31" name="Égal 30"/>
            <p:cNvSpPr/>
            <p:nvPr/>
          </p:nvSpPr>
          <p:spPr>
            <a:xfrm>
              <a:off x="4258822" y="6564025"/>
              <a:ext cx="164383" cy="143537"/>
            </a:xfrm>
            <a:prstGeom prst="mathEqual">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3" name="ZoneTexte 32"/>
            <p:cNvSpPr txBox="1"/>
            <p:nvPr/>
          </p:nvSpPr>
          <p:spPr>
            <a:xfrm rot="5400000">
              <a:off x="6684550" y="6476855"/>
              <a:ext cx="324036" cy="276999"/>
            </a:xfrm>
            <a:prstGeom prst="rect">
              <a:avLst/>
            </a:prstGeom>
            <a:noFill/>
          </p:spPr>
          <p:txBody>
            <a:bodyPr wrap="square" rtlCol="0">
              <a:spAutoFit/>
            </a:bodyPr>
            <a:lstStyle/>
            <a:p>
              <a:pPr defTabSz="908533"/>
              <a:r>
                <a:rPr lang="fr-FR" sz="1200" dirty="0">
                  <a:solidFill>
                    <a:srgbClr val="F07E53"/>
                  </a:solidFill>
                  <a:latin typeface="Arial" panose="020B0604020202020204"/>
                  <a:sym typeface="Wingdings" panose="05000000000000000000" pitchFamily="2" charset="2"/>
                </a:rPr>
                <a:t></a:t>
              </a:r>
              <a:endParaRPr lang="fr-FR" sz="1200" dirty="0">
                <a:solidFill>
                  <a:srgbClr val="F07E53"/>
                </a:solidFill>
                <a:latin typeface="Arial" panose="020B0604020202020204"/>
              </a:endParaRPr>
            </a:p>
          </p:txBody>
        </p:sp>
        <p:sp>
          <p:nvSpPr>
            <p:cNvPr id="34" name="ZoneTexte 33"/>
            <p:cNvSpPr txBox="1"/>
            <p:nvPr/>
          </p:nvSpPr>
          <p:spPr>
            <a:xfrm>
              <a:off x="6877057" y="6511462"/>
              <a:ext cx="1008112"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Evolution à la baisse</a:t>
              </a:r>
            </a:p>
          </p:txBody>
        </p:sp>
      </p:grpSp>
      <p:pic>
        <p:nvPicPr>
          <p:cNvPr id="38" name="Image 37"/>
          <p:cNvPicPr>
            <a:picLocks noChangeAspect="1"/>
          </p:cNvPicPr>
          <p:nvPr/>
        </p:nvPicPr>
        <p:blipFill rotWithShape="1">
          <a:blip r:embed="rId3" cstate="print">
            <a:extLst>
              <a:ext uri="{28A0092B-C50C-407E-A947-70E740481C1C}">
                <a14:useLocalDpi xmlns:a14="http://schemas.microsoft.com/office/drawing/2010/main" val="0"/>
              </a:ext>
            </a:extLst>
          </a:blip>
          <a:srcRect t="23677"/>
          <a:stretch/>
        </p:blipFill>
        <p:spPr>
          <a:xfrm>
            <a:off x="8532603" y="859093"/>
            <a:ext cx="767753" cy="183834"/>
          </a:xfrm>
          <a:prstGeom prst="rect">
            <a:avLst/>
          </a:prstGeom>
        </p:spPr>
      </p:pic>
      <p:sp>
        <p:nvSpPr>
          <p:cNvPr id="24" name="Rectangle 23">
            <a:extLst>
              <a:ext uri="{FF2B5EF4-FFF2-40B4-BE49-F238E27FC236}">
                <a16:creationId xmlns:a16="http://schemas.microsoft.com/office/drawing/2014/main" id="{461DF132-7D33-41A1-BA1C-40F441D5925C}"/>
              </a:ext>
            </a:extLst>
          </p:cNvPr>
          <p:cNvSpPr/>
          <p:nvPr/>
        </p:nvSpPr>
        <p:spPr>
          <a:xfrm>
            <a:off x="479376" y="579001"/>
            <a:ext cx="10597078" cy="221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6" name="Groupe 35">
            <a:extLst>
              <a:ext uri="{FF2B5EF4-FFF2-40B4-BE49-F238E27FC236}">
                <a16:creationId xmlns:a16="http://schemas.microsoft.com/office/drawing/2014/main" id="{439FAF1C-D553-452A-BA68-90D9AC0AB28C}"/>
              </a:ext>
            </a:extLst>
          </p:cNvPr>
          <p:cNvGrpSpPr/>
          <p:nvPr/>
        </p:nvGrpSpPr>
        <p:grpSpPr>
          <a:xfrm>
            <a:off x="479376" y="651729"/>
            <a:ext cx="10513168" cy="0"/>
            <a:chOff x="479376" y="651729"/>
            <a:chExt cx="10513168" cy="0"/>
          </a:xfrm>
        </p:grpSpPr>
        <p:cxnSp>
          <p:nvCxnSpPr>
            <p:cNvPr id="37" name="Connecteur droit 36">
              <a:extLst>
                <a:ext uri="{FF2B5EF4-FFF2-40B4-BE49-F238E27FC236}">
                  <a16:creationId xmlns:a16="http://schemas.microsoft.com/office/drawing/2014/main" id="{C612EF9F-AA26-4CB8-8BDF-A4A0FF2AD4E1}"/>
                </a:ext>
              </a:extLst>
            </p:cNvPr>
            <p:cNvCxnSpPr>
              <a:cxnSpLocks/>
            </p:cNvCxnSpPr>
            <p:nvPr/>
          </p:nvCxnSpPr>
          <p:spPr>
            <a:xfrm>
              <a:off x="479376" y="651729"/>
              <a:ext cx="3348372"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0EB45945-ADFE-42C1-AEC1-298D984261EA}"/>
                </a:ext>
              </a:extLst>
            </p:cNvPr>
            <p:cNvCxnSpPr>
              <a:cxnSpLocks/>
            </p:cNvCxnSpPr>
            <p:nvPr/>
          </p:nvCxnSpPr>
          <p:spPr>
            <a:xfrm>
              <a:off x="4151784" y="651729"/>
              <a:ext cx="684076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43" name="Image 42">
            <a:extLst>
              <a:ext uri="{FF2B5EF4-FFF2-40B4-BE49-F238E27FC236}">
                <a16:creationId xmlns:a16="http://schemas.microsoft.com/office/drawing/2014/main" id="{545D2813-C606-4EB8-A3B4-E92A1D5443E0}"/>
              </a:ext>
            </a:extLst>
          </p:cNvPr>
          <p:cNvPicPr>
            <a:picLocks noChangeAspect="1"/>
          </p:cNvPicPr>
          <p:nvPr/>
        </p:nvPicPr>
        <p:blipFill rotWithShape="1">
          <a:blip r:embed="rId4"/>
          <a:srcRect l="30323" t="-10767" r="29716" b="23697"/>
          <a:stretch/>
        </p:blipFill>
        <p:spPr>
          <a:xfrm>
            <a:off x="4619900" y="800708"/>
            <a:ext cx="215960" cy="230568"/>
          </a:xfrm>
          <a:prstGeom prst="rect">
            <a:avLst/>
          </a:prstGeom>
        </p:spPr>
      </p:pic>
      <p:pic>
        <p:nvPicPr>
          <p:cNvPr id="46" name="Image 45">
            <a:extLst>
              <a:ext uri="{FF2B5EF4-FFF2-40B4-BE49-F238E27FC236}">
                <a16:creationId xmlns:a16="http://schemas.microsoft.com/office/drawing/2014/main" id="{BDBEBE74-661B-45F6-9930-E090EFEDBE8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3677"/>
          <a:stretch/>
        </p:blipFill>
        <p:spPr>
          <a:xfrm>
            <a:off x="8532603" y="859093"/>
            <a:ext cx="767753" cy="183834"/>
          </a:xfrm>
          <a:prstGeom prst="rect">
            <a:avLst/>
          </a:prstGeom>
        </p:spPr>
      </p:pic>
      <p:pic>
        <p:nvPicPr>
          <p:cNvPr id="47" name="Image 46">
            <a:extLst>
              <a:ext uri="{FF2B5EF4-FFF2-40B4-BE49-F238E27FC236}">
                <a16:creationId xmlns:a16="http://schemas.microsoft.com/office/drawing/2014/main" id="{A511DF3B-F5DC-45EA-AF59-B3762218CAC0}"/>
              </a:ext>
            </a:extLst>
          </p:cNvPr>
          <p:cNvPicPr>
            <a:picLocks noChangeAspect="1"/>
          </p:cNvPicPr>
          <p:nvPr/>
        </p:nvPicPr>
        <p:blipFill rotWithShape="1">
          <a:blip r:embed="rId4"/>
          <a:srcRect l="30323" t="-10767" r="29716" b="23697"/>
          <a:stretch/>
        </p:blipFill>
        <p:spPr>
          <a:xfrm>
            <a:off x="4619900" y="822168"/>
            <a:ext cx="215960" cy="230568"/>
          </a:xfrm>
          <a:prstGeom prst="rect">
            <a:avLst/>
          </a:prstGeom>
        </p:spPr>
      </p:pic>
      <p:sp>
        <p:nvSpPr>
          <p:cNvPr id="48" name="Ellipse 47">
            <a:extLst>
              <a:ext uri="{FF2B5EF4-FFF2-40B4-BE49-F238E27FC236}">
                <a16:creationId xmlns:a16="http://schemas.microsoft.com/office/drawing/2014/main" id="{F5E051DA-F150-4BBA-AA47-90A661A302EC}"/>
              </a:ext>
            </a:extLst>
          </p:cNvPr>
          <p:cNvSpPr/>
          <p:nvPr/>
        </p:nvSpPr>
        <p:spPr>
          <a:xfrm>
            <a:off x="7673888" y="1664804"/>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61" name="Rectangle 60">
            <a:extLst>
              <a:ext uri="{FF2B5EF4-FFF2-40B4-BE49-F238E27FC236}">
                <a16:creationId xmlns:a16="http://schemas.microsoft.com/office/drawing/2014/main" id="{1FA15402-3F82-42AE-8515-77FD233B4893}"/>
              </a:ext>
            </a:extLst>
          </p:cNvPr>
          <p:cNvSpPr/>
          <p:nvPr/>
        </p:nvSpPr>
        <p:spPr>
          <a:xfrm>
            <a:off x="464988" y="5292248"/>
            <a:ext cx="1425983" cy="5039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4" name="Rectangle 63">
            <a:extLst>
              <a:ext uri="{FF2B5EF4-FFF2-40B4-BE49-F238E27FC236}">
                <a16:creationId xmlns:a16="http://schemas.microsoft.com/office/drawing/2014/main" id="{2D4D5330-D9A5-4252-8561-20EDB68D7E08}"/>
              </a:ext>
            </a:extLst>
          </p:cNvPr>
          <p:cNvSpPr/>
          <p:nvPr/>
        </p:nvSpPr>
        <p:spPr>
          <a:xfrm>
            <a:off x="617388" y="5444648"/>
            <a:ext cx="1425983" cy="5039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6" name="Ellipse 75">
            <a:extLst>
              <a:ext uri="{FF2B5EF4-FFF2-40B4-BE49-F238E27FC236}">
                <a16:creationId xmlns:a16="http://schemas.microsoft.com/office/drawing/2014/main" id="{3523AE2A-8520-4A9B-B171-9CCB881FDB9D}"/>
              </a:ext>
            </a:extLst>
          </p:cNvPr>
          <p:cNvSpPr/>
          <p:nvPr/>
        </p:nvSpPr>
        <p:spPr>
          <a:xfrm>
            <a:off x="7673888" y="4466721"/>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78" name="ZoneTexte 77">
            <a:extLst>
              <a:ext uri="{FF2B5EF4-FFF2-40B4-BE49-F238E27FC236}">
                <a16:creationId xmlns:a16="http://schemas.microsoft.com/office/drawing/2014/main" id="{4501D504-13DE-40B9-A71D-05C01D902D4E}"/>
              </a:ext>
            </a:extLst>
          </p:cNvPr>
          <p:cNvSpPr txBox="1"/>
          <p:nvPr/>
        </p:nvSpPr>
        <p:spPr>
          <a:xfrm>
            <a:off x="7638270" y="3849694"/>
            <a:ext cx="324036" cy="230832"/>
          </a:xfrm>
          <a:prstGeom prst="rect">
            <a:avLst/>
          </a:prstGeom>
          <a:noFill/>
        </p:spPr>
        <p:txBody>
          <a:bodyPr wrap="square" rtlCol="0">
            <a:spAutoFit/>
          </a:bodyPr>
          <a:lstStyle/>
          <a:p>
            <a:r>
              <a:rPr lang="fr-FR" sz="900" dirty="0">
                <a:solidFill>
                  <a:srgbClr val="00B050"/>
                </a:solidFill>
                <a:sym typeface="Wingdings" panose="05000000000000000000" pitchFamily="2" charset="2"/>
              </a:rPr>
              <a:t></a:t>
            </a:r>
            <a:endParaRPr lang="fr-FR" sz="900" dirty="0">
              <a:solidFill>
                <a:srgbClr val="00B050"/>
              </a:solidFill>
            </a:endParaRPr>
          </a:p>
        </p:txBody>
      </p:sp>
      <p:sp>
        <p:nvSpPr>
          <p:cNvPr id="54" name="ZoneTexte 53">
            <a:extLst>
              <a:ext uri="{FF2B5EF4-FFF2-40B4-BE49-F238E27FC236}">
                <a16:creationId xmlns:a16="http://schemas.microsoft.com/office/drawing/2014/main" id="{5991016D-3937-4B57-8CA3-73F853F42303}"/>
              </a:ext>
            </a:extLst>
          </p:cNvPr>
          <p:cNvSpPr txBox="1"/>
          <p:nvPr/>
        </p:nvSpPr>
        <p:spPr>
          <a:xfrm>
            <a:off x="7638270" y="3643386"/>
            <a:ext cx="324036" cy="230832"/>
          </a:xfrm>
          <a:prstGeom prst="rect">
            <a:avLst/>
          </a:prstGeom>
          <a:noFill/>
        </p:spPr>
        <p:txBody>
          <a:bodyPr wrap="square" rtlCol="0">
            <a:spAutoFit/>
          </a:bodyPr>
          <a:lstStyle/>
          <a:p>
            <a:r>
              <a:rPr lang="fr-FR" sz="900" dirty="0">
                <a:solidFill>
                  <a:srgbClr val="00B050"/>
                </a:solidFill>
                <a:sym typeface="Wingdings" panose="05000000000000000000" pitchFamily="2" charset="2"/>
              </a:rPr>
              <a:t></a:t>
            </a:r>
            <a:endParaRPr lang="fr-FR" sz="900" dirty="0">
              <a:solidFill>
                <a:srgbClr val="00B050"/>
              </a:solidFill>
            </a:endParaRPr>
          </a:p>
        </p:txBody>
      </p:sp>
      <p:sp>
        <p:nvSpPr>
          <p:cNvPr id="2" name="Ellipse 1"/>
          <p:cNvSpPr/>
          <p:nvPr/>
        </p:nvSpPr>
        <p:spPr>
          <a:xfrm>
            <a:off x="11056813" y="108587"/>
            <a:ext cx="952066" cy="95206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Image 56"/>
          <p:cNvPicPr>
            <a:picLocks noChangeAspect="1"/>
          </p:cNvPicPr>
          <p:nvPr/>
        </p:nvPicPr>
        <p:blipFill rotWithShape="1">
          <a:blip r:embed="rId5" cstate="print">
            <a:duotone>
              <a:schemeClr val="bg2">
                <a:shade val="45000"/>
                <a:satMod val="135000"/>
              </a:schemeClr>
              <a:prstClr val="white"/>
            </a:duotone>
            <a:extLst>
              <a:ext uri="{28A0092B-C50C-407E-A947-70E740481C1C}">
                <a14:useLocalDpi xmlns:a14="http://schemas.microsoft.com/office/drawing/2010/main" val="0"/>
              </a:ext>
            </a:extLst>
          </a:blip>
          <a:srcRect b="13175"/>
          <a:stretch/>
        </p:blipFill>
        <p:spPr>
          <a:xfrm>
            <a:off x="11145527" y="262342"/>
            <a:ext cx="729416" cy="633318"/>
          </a:xfrm>
          <a:prstGeom prst="rect">
            <a:avLst/>
          </a:prstGeom>
        </p:spPr>
      </p:pic>
    </p:spTree>
    <p:extLst>
      <p:ext uri="{BB962C8B-B14F-4D97-AF65-F5344CB8AC3E}">
        <p14:creationId xmlns:p14="http://schemas.microsoft.com/office/powerpoint/2010/main" val="3624829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51D9070B-5DF1-4BEA-BB3F-593D3A91A3DA}"/>
              </a:ext>
            </a:extLst>
          </p:cNvPr>
          <p:cNvSpPr/>
          <p:nvPr/>
        </p:nvSpPr>
        <p:spPr>
          <a:xfrm>
            <a:off x="479376" y="579001"/>
            <a:ext cx="10597078" cy="221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32" name="Tableau 31"/>
          <p:cNvGraphicFramePr>
            <a:graphicFrameLocks noGrp="1"/>
          </p:cNvGraphicFramePr>
          <p:nvPr>
            <p:extLst>
              <p:ext uri="{D42A27DB-BD31-4B8C-83A1-F6EECF244321}">
                <p14:modId xmlns:p14="http://schemas.microsoft.com/office/powerpoint/2010/main" val="3478976222"/>
              </p:ext>
            </p:extLst>
          </p:nvPr>
        </p:nvGraphicFramePr>
        <p:xfrm>
          <a:off x="551383" y="800708"/>
          <a:ext cx="11371101" cy="4966062"/>
        </p:xfrm>
        <a:graphic>
          <a:graphicData uri="http://schemas.openxmlformats.org/drawingml/2006/table">
            <a:tbl>
              <a:tblPr firstCol="1" bandRow="1"/>
              <a:tblGrid>
                <a:gridCol w="1205966">
                  <a:extLst>
                    <a:ext uri="{9D8B030D-6E8A-4147-A177-3AD203B41FA5}">
                      <a16:colId xmlns:a16="http://schemas.microsoft.com/office/drawing/2014/main" val="20001"/>
                    </a:ext>
                  </a:extLst>
                </a:gridCol>
                <a:gridCol w="186468">
                  <a:extLst>
                    <a:ext uri="{9D8B030D-6E8A-4147-A177-3AD203B41FA5}">
                      <a16:colId xmlns:a16="http://schemas.microsoft.com/office/drawing/2014/main" val="20002"/>
                    </a:ext>
                  </a:extLst>
                </a:gridCol>
                <a:gridCol w="1311197">
                  <a:extLst>
                    <a:ext uri="{9D8B030D-6E8A-4147-A177-3AD203B41FA5}">
                      <a16:colId xmlns:a16="http://schemas.microsoft.com/office/drawing/2014/main" val="20000"/>
                    </a:ext>
                  </a:extLst>
                </a:gridCol>
                <a:gridCol w="140407">
                  <a:extLst>
                    <a:ext uri="{9D8B030D-6E8A-4147-A177-3AD203B41FA5}">
                      <a16:colId xmlns:a16="http://schemas.microsoft.com/office/drawing/2014/main" val="20003"/>
                    </a:ext>
                  </a:extLst>
                </a:gridCol>
                <a:gridCol w="4032727">
                  <a:extLst>
                    <a:ext uri="{9D8B030D-6E8A-4147-A177-3AD203B41FA5}">
                      <a16:colId xmlns:a16="http://schemas.microsoft.com/office/drawing/2014/main" val="20004"/>
                    </a:ext>
                  </a:extLst>
                </a:gridCol>
                <a:gridCol w="432048">
                  <a:extLst>
                    <a:ext uri="{9D8B030D-6E8A-4147-A177-3AD203B41FA5}">
                      <a16:colId xmlns:a16="http://schemas.microsoft.com/office/drawing/2014/main" val="20005"/>
                    </a:ext>
                  </a:extLst>
                </a:gridCol>
                <a:gridCol w="4062288">
                  <a:extLst>
                    <a:ext uri="{9D8B030D-6E8A-4147-A177-3AD203B41FA5}">
                      <a16:colId xmlns:a16="http://schemas.microsoft.com/office/drawing/2014/main" val="20009"/>
                    </a:ext>
                  </a:extLst>
                </a:gridCol>
              </a:tblGrid>
              <a:tr h="344762">
                <a:tc gridSpan="2">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spcAft>
                          <a:spcPts val="0"/>
                        </a:spcAft>
                      </a:pPr>
                      <a:endParaRPr lang="fr-FR" sz="1000" dirty="0">
                        <a:effectLst/>
                        <a:latin typeface="Gill Sans MT" panose="020B0502020104020203" pitchFamily="34" charset="0"/>
                        <a:ea typeface="Calibri"/>
                        <a:cs typeface="Times New Roman"/>
                      </a:endParaRPr>
                    </a:p>
                  </a:txBody>
                  <a:tcPr marL="36000" marR="36000" marT="0" marB="0" anchor="ctr">
                    <a:lnL w="12700" cmpd="sng">
                      <a:solidFill>
                        <a:sysClr val="window" lastClr="FFFFFF"/>
                      </a:solid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spcAft>
                          <a:spcPts val="0"/>
                        </a:spcAft>
                      </a:pPr>
                      <a:endParaRPr lang="fr-FR" sz="1000" dirty="0">
                        <a:effectLst/>
                        <a:latin typeface="Calibri"/>
                        <a:ea typeface="Calibri"/>
                        <a:cs typeface="Times New Roman"/>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spcAft>
                          <a:spcPts val="0"/>
                        </a:spcAft>
                      </a:pPr>
                      <a:endParaRPr lang="fr-FR" sz="1000" b="1" kern="1200" dirty="0">
                        <a:solidFill>
                          <a:schemeClr val="dk1"/>
                        </a:solidFill>
                        <a:effectLst/>
                        <a:latin typeface="Gill Sans MT" panose="020B0502020104020203" pitchFamily="34" charset="0"/>
                        <a:ea typeface="Calibri"/>
                        <a:cs typeface="Arial" panose="020B0604020202020204" pitchFamily="34" charset="0"/>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spcAft>
                          <a:spcPts val="0"/>
                        </a:spcAft>
                      </a:pPr>
                      <a:endParaRPr lang="fr-FR" sz="1000" b="1" kern="1200" dirty="0">
                        <a:solidFill>
                          <a:schemeClr val="dk1"/>
                        </a:solidFill>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r>
                        <a:rPr lang="fr-FR" sz="1100" b="1" kern="1200" cap="small" baseline="0" dirty="0">
                          <a:solidFill>
                            <a:schemeClr val="dk1"/>
                          </a:solidFill>
                          <a:effectLst/>
                          <a:latin typeface="Gill Sans MT" panose="020B0502020104020203" pitchFamily="34" charset="0"/>
                          <a:ea typeface="Calibri"/>
                          <a:cs typeface="Times New Roman"/>
                        </a:rPr>
                        <a:t>Offre actuelle</a:t>
                      </a: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endParaRPr lang="fr-FR" sz="900" b="1" kern="1200" dirty="0">
                        <a:solidFill>
                          <a:schemeClr val="dk1"/>
                        </a:solidFill>
                        <a:effectLst/>
                        <a:latin typeface="Gill Sans MT" panose="020B0502020104020203" pitchFamily="34" charset="0"/>
                        <a:ea typeface="Calibri"/>
                        <a:cs typeface="Times New Roman"/>
                      </a:endParaRP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r>
                        <a:rPr lang="fr-FR" sz="1100" b="1" kern="1200" cap="small" baseline="0" dirty="0">
                          <a:solidFill>
                            <a:schemeClr val="dk1"/>
                          </a:solidFill>
                          <a:effectLst/>
                          <a:latin typeface="Gill Sans MT" panose="020B0502020104020203" pitchFamily="34" charset="0"/>
                          <a:ea typeface="Calibri"/>
                          <a:cs typeface="Times New Roman"/>
                        </a:rPr>
                        <a:t>Nouvelle offre</a:t>
                      </a: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2749092">
                <a:tc rowSpan="2">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36000" marR="0" lvl="0" indent="0" algn="l" defTabSz="914400" rtl="0" eaLnBrk="1" fontAlgn="ctr" latinLnBrk="0" hangingPunct="1">
                        <a:lnSpc>
                          <a:spcPct val="100000"/>
                        </a:lnSpc>
                        <a:spcBef>
                          <a:spcPts val="100"/>
                        </a:spcBef>
                        <a:spcAft>
                          <a:spcPts val="100"/>
                        </a:spcAft>
                        <a:buClrTx/>
                        <a:buSzTx/>
                        <a:buFontTx/>
                        <a:buNone/>
                        <a:tabLst/>
                        <a:defRPr/>
                      </a:pPr>
                      <a:r>
                        <a:rPr lang="fr-FR" sz="1100" b="1" i="0" u="none" strike="noStrike" kern="1200" cap="small" baseline="0" noProof="0" dirty="0">
                          <a:solidFill>
                            <a:schemeClr val="bg1"/>
                          </a:solidFill>
                          <a:effectLst/>
                          <a:latin typeface="Gill Sans MT" panose="020B0502020104020203" pitchFamily="34" charset="0"/>
                          <a:ea typeface="+mn-ea"/>
                          <a:cs typeface="+mn-cs"/>
                        </a:rPr>
                        <a:t>Indemnisation</a:t>
                      </a:r>
                    </a:p>
                  </a:txBody>
                  <a:tcPr marL="36000" marR="36000" marT="0" marB="0" anchor="ctr">
                    <a:lnL w="12700" cmpd="sng">
                      <a:noFill/>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Indemnisation à neuf des biens</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endParaRPr lang="fr-FR" dirty="0"/>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Biens mobiliers</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F1 et F2 jeunes : valeur à neuf pour les biens  audiovisuel, informatique de moins de 3 ans en cas de vol  / vétusté déduite pour les autres biens </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F1 : valeur à neuf pour les biens  électroménager, audiovisuel, informatique de moins de 3 ans en cas de vol / vétusté déduite pour les autres biens </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F2 : valeur à neuf pour les biens  électroménager, audiovisuel, informatique de moins de 3 ans / vétusté déduite pour les autres biens </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F3 : rééquipement à neuf des biens quel que soit l’âge </a:t>
                      </a:r>
                    </a:p>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Biens immobiliers</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F1 : vétusté déduite au-delà de 25%</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F2 : vétusté déduite au-delà de 25%</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F3 : vétusté déduite au-delà de 25%</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9388" marR="0" indent="0" algn="l" defTabSz="6858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Des modalités d’indemnisation plus étendus</a:t>
                      </a:r>
                    </a:p>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Biens mobiliers</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F1 : vétusté déduite</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F2 : rééquipement à neuf des biens de moins de 3 ans</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F3 : rééquipement à neuf des biens quel que soit l’âge </a:t>
                      </a:r>
                    </a:p>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Biens immobiliers</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F1 : vétusté déduite au-delà de 25%</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F2 : vétusté déduite au-delà de 25%</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F3 : reconstruction à neuf sans vétusté</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1872208">
                <a:tc vMerge="1">
                  <a:txBody>
                    <a:bodyPr/>
                    <a:lstStyle/>
                    <a:p>
                      <a:endParaRPr lang="fr-F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Prise en charge du prêt immobilier / loyer en cas de sinistre</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endParaRPr lang="fr-F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F2 : remboursement loyer / crédit jusqu’à 3 mois</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Si crédit du Groupe : jusqu’à 6 mois</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F3 : remboursement loyer / crédit jusqu’à 6 mois</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Si crédit du Groupe : jusqu’à 1 an</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9388" marR="0" indent="0" algn="l" defTabSz="6858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Remboursement des mensualités de prêt immobilier ou des loyers élargie</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F2 : remboursement loyer / crédit jusqu’à 1 an</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Si crédit concurrence : jusqu’à 6 mois</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F3 : remboursement loyer / crédit jusqu’à 2 ans</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Si crédit concurrence : jusqu’à 1 an</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bl>
          </a:graphicData>
        </a:graphic>
      </p:graphicFrame>
      <p:sp>
        <p:nvSpPr>
          <p:cNvPr id="2" name="Ellipse 1"/>
          <p:cNvSpPr/>
          <p:nvPr/>
        </p:nvSpPr>
        <p:spPr>
          <a:xfrm>
            <a:off x="11056813" y="108587"/>
            <a:ext cx="952066" cy="95206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space réservé du contenu 5"/>
          <p:cNvSpPr>
            <a:spLocks noGrp="1"/>
          </p:cNvSpPr>
          <p:nvPr>
            <p:ph sz="quarter" idx="13"/>
          </p:nvPr>
        </p:nvSpPr>
        <p:spPr/>
        <p:txBody>
          <a:bodyPr/>
          <a:lstStyle/>
          <a:p>
            <a:r>
              <a:rPr lang="fr-FR" dirty="0">
                <a:solidFill>
                  <a:srgbClr val="C00000"/>
                </a:solidFill>
              </a:rPr>
              <a:t>4. l’Indemnisation</a:t>
            </a:r>
            <a:endParaRPr lang="en-US" dirty="0">
              <a:solidFill>
                <a:srgbClr val="C00000"/>
              </a:solidFill>
            </a:endParaRPr>
          </a:p>
        </p:txBody>
      </p:sp>
      <p:sp>
        <p:nvSpPr>
          <p:cNvPr id="7" name="Espace réservé du contenu 6"/>
          <p:cNvSpPr>
            <a:spLocks noGrp="1"/>
          </p:cNvSpPr>
          <p:nvPr>
            <p:ph sz="quarter" idx="14"/>
          </p:nvPr>
        </p:nvSpPr>
        <p:spPr/>
        <p:txBody>
          <a:bodyPr/>
          <a:lstStyle/>
          <a:p>
            <a:pPr lvl="0"/>
            <a:r>
              <a:rPr lang="fr-FR" sz="1200" dirty="0">
                <a:solidFill>
                  <a:srgbClr val="7F7F7F"/>
                </a:solidFill>
              </a:rPr>
              <a:t>assurance habitation                             Avant / Après</a:t>
            </a:r>
            <a:endParaRPr lang="en-US" sz="1200" dirty="0">
              <a:solidFill>
                <a:srgbClr val="7F7F7F"/>
              </a:solidFill>
            </a:endParaRPr>
          </a:p>
        </p:txBody>
      </p:sp>
      <p:sp>
        <p:nvSpPr>
          <p:cNvPr id="19" name="ZoneTexte 18"/>
          <p:cNvSpPr txBox="1"/>
          <p:nvPr/>
        </p:nvSpPr>
        <p:spPr>
          <a:xfrm>
            <a:off x="7592048" y="2112160"/>
            <a:ext cx="324036" cy="230832"/>
          </a:xfrm>
          <a:prstGeom prst="rect">
            <a:avLst/>
          </a:prstGeom>
          <a:noFill/>
        </p:spPr>
        <p:txBody>
          <a:bodyPr wrap="square" rtlCol="0">
            <a:spAutoFit/>
          </a:bodyPr>
          <a:lstStyle/>
          <a:p>
            <a:r>
              <a:rPr lang="fr-FR" sz="900" dirty="0">
                <a:solidFill>
                  <a:srgbClr val="00B050"/>
                </a:solidFill>
                <a:sym typeface="Wingdings" panose="05000000000000000000" pitchFamily="2" charset="2"/>
              </a:rPr>
              <a:t></a:t>
            </a:r>
            <a:endParaRPr lang="fr-FR" sz="900" dirty="0">
              <a:solidFill>
                <a:srgbClr val="00B050"/>
              </a:solidFill>
            </a:endParaRPr>
          </a:p>
        </p:txBody>
      </p:sp>
      <p:pic>
        <p:nvPicPr>
          <p:cNvPr id="20" name="Image 19"/>
          <p:cNvPicPr>
            <a:picLocks noChangeAspect="1"/>
          </p:cNvPicPr>
          <p:nvPr/>
        </p:nvPicPr>
        <p:blipFill>
          <a:blip r:embed="rId2"/>
          <a:stretch>
            <a:fillRect/>
          </a:stretch>
        </p:blipFill>
        <p:spPr>
          <a:xfrm>
            <a:off x="7669447" y="2672916"/>
            <a:ext cx="128027" cy="91448"/>
          </a:xfrm>
          <a:prstGeom prst="rect">
            <a:avLst/>
          </a:prstGeom>
        </p:spPr>
      </p:pic>
      <p:pic>
        <p:nvPicPr>
          <p:cNvPr id="24" name="Image 23"/>
          <p:cNvPicPr>
            <a:picLocks noChangeAspect="1"/>
          </p:cNvPicPr>
          <p:nvPr/>
        </p:nvPicPr>
        <p:blipFill>
          <a:blip r:embed="rId2"/>
          <a:stretch>
            <a:fillRect/>
          </a:stretch>
        </p:blipFill>
        <p:spPr>
          <a:xfrm>
            <a:off x="7669447" y="2780928"/>
            <a:ext cx="128027" cy="91448"/>
          </a:xfrm>
          <a:prstGeom prst="rect">
            <a:avLst/>
          </a:prstGeom>
        </p:spPr>
      </p:pic>
      <p:sp>
        <p:nvSpPr>
          <p:cNvPr id="29" name="Espace réservé de la date 4"/>
          <p:cNvSpPr>
            <a:spLocks noGrp="1"/>
          </p:cNvSpPr>
          <p:nvPr>
            <p:ph type="dt" sz="half" idx="2"/>
          </p:nvPr>
        </p:nvSpPr>
        <p:spPr>
          <a:xfrm>
            <a:off x="1199456" y="6412247"/>
            <a:ext cx="2743200" cy="365125"/>
          </a:xfrm>
        </p:spPr>
        <p:txBody>
          <a:bodyPr/>
          <a:lstStyle/>
          <a:p>
            <a:r>
              <a:rPr lang="fr-FR" dirty="0"/>
              <a:t>Sommaire</a:t>
            </a:r>
          </a:p>
        </p:txBody>
      </p:sp>
      <p:sp>
        <p:nvSpPr>
          <p:cNvPr id="30" name="Freeform 270">
            <a:hlinkClick r:id="rId3"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048061" y="6525344"/>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pic>
        <p:nvPicPr>
          <p:cNvPr id="31" name="Image 30"/>
          <p:cNvPicPr>
            <a:picLocks noChangeAspect="1"/>
          </p:cNvPicPr>
          <p:nvPr/>
        </p:nvPicPr>
        <p:blipFill rotWithShape="1">
          <a:blip r:embed="rId4" cstate="print">
            <a:duotone>
              <a:schemeClr val="bg2">
                <a:shade val="45000"/>
                <a:satMod val="135000"/>
              </a:schemeClr>
              <a:prstClr val="white"/>
            </a:duotone>
            <a:extLst>
              <a:ext uri="{28A0092B-C50C-407E-A947-70E740481C1C}">
                <a14:useLocalDpi xmlns:a14="http://schemas.microsoft.com/office/drawing/2010/main" val="0"/>
              </a:ext>
            </a:extLst>
          </a:blip>
          <a:srcRect l="20694" t="6944" r="20972" b="21805"/>
          <a:stretch/>
        </p:blipFill>
        <p:spPr>
          <a:xfrm>
            <a:off x="11274947" y="302121"/>
            <a:ext cx="437677" cy="534591"/>
          </a:xfrm>
          <a:prstGeom prst="rect">
            <a:avLst/>
          </a:prstGeom>
        </p:spPr>
      </p:pic>
      <p:grpSp>
        <p:nvGrpSpPr>
          <p:cNvPr id="28" name="Groupe 27"/>
          <p:cNvGrpSpPr/>
          <p:nvPr/>
        </p:nvGrpSpPr>
        <p:grpSpPr>
          <a:xfrm>
            <a:off x="3374639" y="6453337"/>
            <a:ext cx="4510530" cy="324036"/>
            <a:chOff x="3374639" y="6453337"/>
            <a:chExt cx="4510530" cy="324036"/>
          </a:xfrm>
        </p:grpSpPr>
        <p:sp>
          <p:nvSpPr>
            <p:cNvPr id="40" name="ZoneTexte 39"/>
            <p:cNvSpPr txBox="1"/>
            <p:nvPr/>
          </p:nvSpPr>
          <p:spPr>
            <a:xfrm>
              <a:off x="3515208" y="6506856"/>
              <a:ext cx="648072"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Nouveauté</a:t>
              </a:r>
            </a:p>
          </p:txBody>
        </p:sp>
        <p:sp>
          <p:nvSpPr>
            <p:cNvPr id="41" name="ZoneTexte 40"/>
            <p:cNvSpPr txBox="1"/>
            <p:nvPr/>
          </p:nvSpPr>
          <p:spPr>
            <a:xfrm>
              <a:off x="5411924" y="6483720"/>
              <a:ext cx="324036" cy="276999"/>
            </a:xfrm>
            <a:prstGeom prst="rect">
              <a:avLst/>
            </a:prstGeom>
            <a:noFill/>
          </p:spPr>
          <p:txBody>
            <a:bodyPr wrap="square" rtlCol="0">
              <a:spAutoFit/>
            </a:bodyPr>
            <a:lstStyle/>
            <a:p>
              <a:pPr defTabSz="908533"/>
              <a:r>
                <a:rPr lang="fr-FR" sz="1200" dirty="0">
                  <a:solidFill>
                    <a:srgbClr val="00B050"/>
                  </a:solidFill>
                  <a:latin typeface="Arial" panose="020B0604020202020204"/>
                  <a:sym typeface="Wingdings" panose="05000000000000000000" pitchFamily="2" charset="2"/>
                </a:rPr>
                <a:t></a:t>
              </a:r>
              <a:endParaRPr lang="fr-FR" sz="1200" dirty="0">
                <a:solidFill>
                  <a:srgbClr val="00B050"/>
                </a:solidFill>
                <a:latin typeface="Arial" panose="020B0604020202020204"/>
              </a:endParaRPr>
            </a:p>
          </p:txBody>
        </p:sp>
        <p:sp>
          <p:nvSpPr>
            <p:cNvPr id="42" name="Ellipse 41"/>
            <p:cNvSpPr/>
            <p:nvPr/>
          </p:nvSpPr>
          <p:spPr>
            <a:xfrm>
              <a:off x="3374639" y="6525344"/>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45" name="ZoneTexte 44"/>
            <p:cNvSpPr txBox="1"/>
            <p:nvPr/>
          </p:nvSpPr>
          <p:spPr>
            <a:xfrm>
              <a:off x="5600847" y="6506758"/>
              <a:ext cx="1046709"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Evolution à la hausse</a:t>
              </a:r>
            </a:p>
          </p:txBody>
        </p:sp>
        <p:sp>
          <p:nvSpPr>
            <p:cNvPr id="46" name="ZoneTexte 45"/>
            <p:cNvSpPr txBox="1"/>
            <p:nvPr/>
          </p:nvSpPr>
          <p:spPr>
            <a:xfrm>
              <a:off x="4415307" y="6509285"/>
              <a:ext cx="983605"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Niveau équivalent</a:t>
              </a:r>
            </a:p>
          </p:txBody>
        </p:sp>
        <p:sp>
          <p:nvSpPr>
            <p:cNvPr id="47" name="Égal 46"/>
            <p:cNvSpPr/>
            <p:nvPr/>
          </p:nvSpPr>
          <p:spPr>
            <a:xfrm>
              <a:off x="4258822" y="6564025"/>
              <a:ext cx="164383" cy="143537"/>
            </a:xfrm>
            <a:prstGeom prst="mathEqual">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8" name="ZoneTexte 47"/>
            <p:cNvSpPr txBox="1"/>
            <p:nvPr/>
          </p:nvSpPr>
          <p:spPr>
            <a:xfrm rot="5400000">
              <a:off x="6684550" y="6476855"/>
              <a:ext cx="324036" cy="276999"/>
            </a:xfrm>
            <a:prstGeom prst="rect">
              <a:avLst/>
            </a:prstGeom>
            <a:noFill/>
          </p:spPr>
          <p:txBody>
            <a:bodyPr wrap="square" rtlCol="0">
              <a:spAutoFit/>
            </a:bodyPr>
            <a:lstStyle/>
            <a:p>
              <a:pPr defTabSz="908533"/>
              <a:r>
                <a:rPr lang="fr-FR" sz="1200" dirty="0">
                  <a:solidFill>
                    <a:srgbClr val="F07E53"/>
                  </a:solidFill>
                  <a:latin typeface="Arial" panose="020B0604020202020204"/>
                  <a:sym typeface="Wingdings" panose="05000000000000000000" pitchFamily="2" charset="2"/>
                </a:rPr>
                <a:t></a:t>
              </a:r>
              <a:endParaRPr lang="fr-FR" sz="1200" dirty="0">
                <a:solidFill>
                  <a:srgbClr val="F07E53"/>
                </a:solidFill>
                <a:latin typeface="Arial" panose="020B0604020202020204"/>
              </a:endParaRPr>
            </a:p>
          </p:txBody>
        </p:sp>
        <p:sp>
          <p:nvSpPr>
            <p:cNvPr id="49" name="ZoneTexte 48"/>
            <p:cNvSpPr txBox="1"/>
            <p:nvPr/>
          </p:nvSpPr>
          <p:spPr>
            <a:xfrm>
              <a:off x="6877057" y="6511462"/>
              <a:ext cx="1008112"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Evolution à la baisse</a:t>
              </a:r>
            </a:p>
          </p:txBody>
        </p:sp>
      </p:grpSp>
      <p:sp>
        <p:nvSpPr>
          <p:cNvPr id="51" name="ZoneTexte 50"/>
          <p:cNvSpPr txBox="1"/>
          <p:nvPr/>
        </p:nvSpPr>
        <p:spPr>
          <a:xfrm>
            <a:off x="7592048" y="4674785"/>
            <a:ext cx="324036" cy="230832"/>
          </a:xfrm>
          <a:prstGeom prst="rect">
            <a:avLst/>
          </a:prstGeom>
          <a:noFill/>
        </p:spPr>
        <p:txBody>
          <a:bodyPr wrap="square" rtlCol="0">
            <a:spAutoFit/>
          </a:bodyPr>
          <a:lstStyle/>
          <a:p>
            <a:r>
              <a:rPr lang="fr-FR" sz="900" dirty="0">
                <a:solidFill>
                  <a:srgbClr val="00B050"/>
                </a:solidFill>
                <a:sym typeface="Wingdings" panose="05000000000000000000" pitchFamily="2" charset="2"/>
              </a:rPr>
              <a:t></a:t>
            </a:r>
            <a:endParaRPr lang="fr-FR" sz="900" dirty="0">
              <a:solidFill>
                <a:srgbClr val="00B050"/>
              </a:solidFill>
            </a:endParaRPr>
          </a:p>
        </p:txBody>
      </p:sp>
      <p:sp>
        <p:nvSpPr>
          <p:cNvPr id="52" name="ZoneTexte 51"/>
          <p:cNvSpPr txBox="1"/>
          <p:nvPr/>
        </p:nvSpPr>
        <p:spPr>
          <a:xfrm>
            <a:off x="7592048" y="4939179"/>
            <a:ext cx="324036" cy="230832"/>
          </a:xfrm>
          <a:prstGeom prst="rect">
            <a:avLst/>
          </a:prstGeom>
          <a:noFill/>
        </p:spPr>
        <p:txBody>
          <a:bodyPr wrap="square" rtlCol="0">
            <a:spAutoFit/>
          </a:bodyPr>
          <a:lstStyle/>
          <a:p>
            <a:r>
              <a:rPr lang="fr-FR" sz="900" dirty="0">
                <a:solidFill>
                  <a:srgbClr val="00B050"/>
                </a:solidFill>
                <a:sym typeface="Wingdings" panose="05000000000000000000" pitchFamily="2" charset="2"/>
              </a:rPr>
              <a:t></a:t>
            </a:r>
            <a:endParaRPr lang="fr-FR" sz="900" dirty="0">
              <a:solidFill>
                <a:srgbClr val="00B050"/>
              </a:solidFill>
            </a:endParaRPr>
          </a:p>
        </p:txBody>
      </p:sp>
      <p:pic>
        <p:nvPicPr>
          <p:cNvPr id="57" name="Image 56"/>
          <p:cNvPicPr>
            <a:picLocks noChangeAspect="1"/>
          </p:cNvPicPr>
          <p:nvPr/>
        </p:nvPicPr>
        <p:blipFill rotWithShape="1">
          <a:blip r:embed="rId5" cstate="print">
            <a:extLst>
              <a:ext uri="{28A0092B-C50C-407E-A947-70E740481C1C}">
                <a14:useLocalDpi xmlns:a14="http://schemas.microsoft.com/office/drawing/2010/main" val="0"/>
              </a:ext>
            </a:extLst>
          </a:blip>
          <a:srcRect t="23677"/>
          <a:stretch/>
        </p:blipFill>
        <p:spPr>
          <a:xfrm>
            <a:off x="8532603" y="908720"/>
            <a:ext cx="767753" cy="183834"/>
          </a:xfrm>
          <a:prstGeom prst="rect">
            <a:avLst/>
          </a:prstGeom>
        </p:spPr>
      </p:pic>
      <p:grpSp>
        <p:nvGrpSpPr>
          <p:cNvPr id="34" name="Groupe 33">
            <a:extLst>
              <a:ext uri="{FF2B5EF4-FFF2-40B4-BE49-F238E27FC236}">
                <a16:creationId xmlns:a16="http://schemas.microsoft.com/office/drawing/2014/main" id="{841B74D9-E72E-48D1-B6B3-55BA8ECA4474}"/>
              </a:ext>
            </a:extLst>
          </p:cNvPr>
          <p:cNvGrpSpPr/>
          <p:nvPr/>
        </p:nvGrpSpPr>
        <p:grpSpPr>
          <a:xfrm>
            <a:off x="479376" y="651729"/>
            <a:ext cx="10513168" cy="0"/>
            <a:chOff x="479376" y="651729"/>
            <a:chExt cx="10513168" cy="0"/>
          </a:xfrm>
        </p:grpSpPr>
        <p:cxnSp>
          <p:nvCxnSpPr>
            <p:cNvPr id="35" name="Connecteur droit 34">
              <a:extLst>
                <a:ext uri="{FF2B5EF4-FFF2-40B4-BE49-F238E27FC236}">
                  <a16:creationId xmlns:a16="http://schemas.microsoft.com/office/drawing/2014/main" id="{4BA38047-132F-49FE-BE92-75FFC164284D}"/>
                </a:ext>
              </a:extLst>
            </p:cNvPr>
            <p:cNvCxnSpPr>
              <a:cxnSpLocks/>
            </p:cNvCxnSpPr>
            <p:nvPr/>
          </p:nvCxnSpPr>
          <p:spPr>
            <a:xfrm>
              <a:off x="479376" y="651729"/>
              <a:ext cx="3348372"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Connecteur droit 35">
              <a:extLst>
                <a:ext uri="{FF2B5EF4-FFF2-40B4-BE49-F238E27FC236}">
                  <a16:creationId xmlns:a16="http://schemas.microsoft.com/office/drawing/2014/main" id="{933DDAB5-B6BC-4595-A7FB-2A8DB7658FDA}"/>
                </a:ext>
              </a:extLst>
            </p:cNvPr>
            <p:cNvCxnSpPr>
              <a:cxnSpLocks/>
            </p:cNvCxnSpPr>
            <p:nvPr/>
          </p:nvCxnSpPr>
          <p:spPr>
            <a:xfrm>
              <a:off x="4151784" y="651729"/>
              <a:ext cx="684076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7" name="Image 36">
            <a:extLst>
              <a:ext uri="{FF2B5EF4-FFF2-40B4-BE49-F238E27FC236}">
                <a16:creationId xmlns:a16="http://schemas.microsoft.com/office/drawing/2014/main" id="{C16AE0AF-94DE-4316-B487-EAF2BE963BCC}"/>
              </a:ext>
            </a:extLst>
          </p:cNvPr>
          <p:cNvPicPr>
            <a:picLocks noChangeAspect="1"/>
          </p:cNvPicPr>
          <p:nvPr/>
        </p:nvPicPr>
        <p:blipFill rotWithShape="1">
          <a:blip r:embed="rId6"/>
          <a:srcRect l="30323" t="-10767" r="29716" b="23697"/>
          <a:stretch/>
        </p:blipFill>
        <p:spPr>
          <a:xfrm>
            <a:off x="4619900" y="800708"/>
            <a:ext cx="215960" cy="230568"/>
          </a:xfrm>
          <a:prstGeom prst="rect">
            <a:avLst/>
          </a:prstGeom>
        </p:spPr>
      </p:pic>
      <p:sp>
        <p:nvSpPr>
          <p:cNvPr id="76" name="ZoneTexte 75">
            <a:extLst>
              <a:ext uri="{FF2B5EF4-FFF2-40B4-BE49-F238E27FC236}">
                <a16:creationId xmlns:a16="http://schemas.microsoft.com/office/drawing/2014/main" id="{D8DF429D-AD6C-47EF-AA77-293E1AE2C928}"/>
              </a:ext>
            </a:extLst>
          </p:cNvPr>
          <p:cNvSpPr txBox="1"/>
          <p:nvPr/>
        </p:nvSpPr>
        <p:spPr>
          <a:xfrm>
            <a:off x="7592048" y="2252810"/>
            <a:ext cx="324036" cy="230832"/>
          </a:xfrm>
          <a:prstGeom prst="rect">
            <a:avLst/>
          </a:prstGeom>
          <a:noFill/>
        </p:spPr>
        <p:txBody>
          <a:bodyPr wrap="square" rtlCol="0">
            <a:spAutoFit/>
          </a:bodyPr>
          <a:lstStyle/>
          <a:p>
            <a:r>
              <a:rPr lang="fr-FR" sz="900" dirty="0">
                <a:solidFill>
                  <a:srgbClr val="00B050"/>
                </a:solidFill>
                <a:sym typeface="Wingdings" panose="05000000000000000000" pitchFamily="2" charset="2"/>
              </a:rPr>
              <a:t></a:t>
            </a:r>
            <a:endParaRPr lang="fr-FR" sz="900" dirty="0">
              <a:solidFill>
                <a:srgbClr val="00B050"/>
              </a:solidFill>
            </a:endParaRPr>
          </a:p>
        </p:txBody>
      </p:sp>
      <p:sp>
        <p:nvSpPr>
          <p:cNvPr id="77" name="ZoneTexte 76">
            <a:extLst>
              <a:ext uri="{FF2B5EF4-FFF2-40B4-BE49-F238E27FC236}">
                <a16:creationId xmlns:a16="http://schemas.microsoft.com/office/drawing/2014/main" id="{A6EC4A8D-8C40-4529-97C1-3EAF394118BA}"/>
              </a:ext>
            </a:extLst>
          </p:cNvPr>
          <p:cNvSpPr txBox="1"/>
          <p:nvPr/>
        </p:nvSpPr>
        <p:spPr>
          <a:xfrm>
            <a:off x="7592048" y="2393460"/>
            <a:ext cx="324036" cy="230832"/>
          </a:xfrm>
          <a:prstGeom prst="rect">
            <a:avLst/>
          </a:prstGeom>
          <a:noFill/>
        </p:spPr>
        <p:txBody>
          <a:bodyPr wrap="square" rtlCol="0">
            <a:spAutoFit/>
          </a:bodyPr>
          <a:lstStyle/>
          <a:p>
            <a:r>
              <a:rPr lang="fr-FR" sz="900" dirty="0">
                <a:solidFill>
                  <a:srgbClr val="00B050"/>
                </a:solidFill>
                <a:sym typeface="Wingdings" panose="05000000000000000000" pitchFamily="2" charset="2"/>
              </a:rPr>
              <a:t></a:t>
            </a:r>
            <a:endParaRPr lang="fr-FR" sz="900" dirty="0">
              <a:solidFill>
                <a:srgbClr val="00B050"/>
              </a:solidFill>
            </a:endParaRPr>
          </a:p>
        </p:txBody>
      </p:sp>
      <p:sp>
        <p:nvSpPr>
          <p:cNvPr id="78" name="Ellipse 77">
            <a:extLst>
              <a:ext uri="{FF2B5EF4-FFF2-40B4-BE49-F238E27FC236}">
                <a16:creationId xmlns:a16="http://schemas.microsoft.com/office/drawing/2014/main" id="{554DC0D9-B6A2-4C40-8F89-344CE6DF90FF}"/>
              </a:ext>
            </a:extLst>
          </p:cNvPr>
          <p:cNvSpPr/>
          <p:nvPr/>
        </p:nvSpPr>
        <p:spPr>
          <a:xfrm>
            <a:off x="7643450" y="2903696"/>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Tree>
    <p:extLst>
      <p:ext uri="{BB962C8B-B14F-4D97-AF65-F5344CB8AC3E}">
        <p14:creationId xmlns:p14="http://schemas.microsoft.com/office/powerpoint/2010/main" val="3428026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90050245-83EA-430D-9164-0D3434590E8E}"/>
              </a:ext>
            </a:extLst>
          </p:cNvPr>
          <p:cNvSpPr/>
          <p:nvPr/>
        </p:nvSpPr>
        <p:spPr>
          <a:xfrm>
            <a:off x="479376" y="579001"/>
            <a:ext cx="10597078" cy="221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32" name="Tableau 31"/>
          <p:cNvGraphicFramePr>
            <a:graphicFrameLocks noGrp="1"/>
          </p:cNvGraphicFramePr>
          <p:nvPr>
            <p:extLst>
              <p:ext uri="{D42A27DB-BD31-4B8C-83A1-F6EECF244321}">
                <p14:modId xmlns:p14="http://schemas.microsoft.com/office/powerpoint/2010/main" val="4048068006"/>
              </p:ext>
            </p:extLst>
          </p:nvPr>
        </p:nvGraphicFramePr>
        <p:xfrm>
          <a:off x="551383" y="764704"/>
          <a:ext cx="11371101" cy="4716524"/>
        </p:xfrm>
        <a:graphic>
          <a:graphicData uri="http://schemas.openxmlformats.org/drawingml/2006/table">
            <a:tbl>
              <a:tblPr firstCol="1" bandRow="1"/>
              <a:tblGrid>
                <a:gridCol w="1205966">
                  <a:extLst>
                    <a:ext uri="{9D8B030D-6E8A-4147-A177-3AD203B41FA5}">
                      <a16:colId xmlns:a16="http://schemas.microsoft.com/office/drawing/2014/main" val="20001"/>
                    </a:ext>
                  </a:extLst>
                </a:gridCol>
                <a:gridCol w="186468">
                  <a:extLst>
                    <a:ext uri="{9D8B030D-6E8A-4147-A177-3AD203B41FA5}">
                      <a16:colId xmlns:a16="http://schemas.microsoft.com/office/drawing/2014/main" val="20002"/>
                    </a:ext>
                  </a:extLst>
                </a:gridCol>
                <a:gridCol w="1311197">
                  <a:extLst>
                    <a:ext uri="{9D8B030D-6E8A-4147-A177-3AD203B41FA5}">
                      <a16:colId xmlns:a16="http://schemas.microsoft.com/office/drawing/2014/main" val="20000"/>
                    </a:ext>
                  </a:extLst>
                </a:gridCol>
                <a:gridCol w="140407">
                  <a:extLst>
                    <a:ext uri="{9D8B030D-6E8A-4147-A177-3AD203B41FA5}">
                      <a16:colId xmlns:a16="http://schemas.microsoft.com/office/drawing/2014/main" val="20003"/>
                    </a:ext>
                  </a:extLst>
                </a:gridCol>
                <a:gridCol w="4032727">
                  <a:extLst>
                    <a:ext uri="{9D8B030D-6E8A-4147-A177-3AD203B41FA5}">
                      <a16:colId xmlns:a16="http://schemas.microsoft.com/office/drawing/2014/main" val="20004"/>
                    </a:ext>
                  </a:extLst>
                </a:gridCol>
                <a:gridCol w="432048">
                  <a:extLst>
                    <a:ext uri="{9D8B030D-6E8A-4147-A177-3AD203B41FA5}">
                      <a16:colId xmlns:a16="http://schemas.microsoft.com/office/drawing/2014/main" val="20005"/>
                    </a:ext>
                  </a:extLst>
                </a:gridCol>
                <a:gridCol w="4062288">
                  <a:extLst>
                    <a:ext uri="{9D8B030D-6E8A-4147-A177-3AD203B41FA5}">
                      <a16:colId xmlns:a16="http://schemas.microsoft.com/office/drawing/2014/main" val="20009"/>
                    </a:ext>
                  </a:extLst>
                </a:gridCol>
              </a:tblGrid>
              <a:tr h="350974">
                <a:tc gridSpan="2">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spcAft>
                          <a:spcPts val="0"/>
                        </a:spcAft>
                      </a:pPr>
                      <a:endParaRPr lang="fr-FR" sz="1000" dirty="0">
                        <a:effectLst/>
                        <a:latin typeface="Gill Sans MT" panose="020B0502020104020203" pitchFamily="34" charset="0"/>
                        <a:ea typeface="Calibri"/>
                        <a:cs typeface="Times New Roman"/>
                      </a:endParaRPr>
                    </a:p>
                  </a:txBody>
                  <a:tcPr marL="36000" marR="36000" marT="0" marB="0" anchor="ctr">
                    <a:lnL w="12700" cmpd="sng">
                      <a:solidFill>
                        <a:sysClr val="window" lastClr="FFFFFF"/>
                      </a:solid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spcAft>
                          <a:spcPts val="0"/>
                        </a:spcAft>
                      </a:pPr>
                      <a:endParaRPr lang="fr-FR" sz="1000" dirty="0">
                        <a:effectLst/>
                        <a:latin typeface="Calibri"/>
                        <a:ea typeface="Calibri"/>
                        <a:cs typeface="Times New Roman"/>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spcAft>
                          <a:spcPts val="0"/>
                        </a:spcAft>
                      </a:pPr>
                      <a:endParaRPr lang="fr-FR" sz="1000" b="1" kern="1200" dirty="0">
                        <a:solidFill>
                          <a:schemeClr val="dk1"/>
                        </a:solidFill>
                        <a:effectLst/>
                        <a:latin typeface="Gill Sans MT" panose="020B0502020104020203" pitchFamily="34" charset="0"/>
                        <a:ea typeface="Calibri"/>
                        <a:cs typeface="Arial" panose="020B0604020202020204" pitchFamily="34" charset="0"/>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spcAft>
                          <a:spcPts val="0"/>
                        </a:spcAft>
                      </a:pPr>
                      <a:endParaRPr lang="fr-FR" sz="1000" b="1" kern="1200" dirty="0">
                        <a:solidFill>
                          <a:schemeClr val="dk1"/>
                        </a:solidFill>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r>
                        <a:rPr lang="fr-FR" sz="1100" b="1" kern="1200" cap="small" baseline="0" dirty="0">
                          <a:solidFill>
                            <a:schemeClr val="dk1"/>
                          </a:solidFill>
                          <a:effectLst/>
                          <a:latin typeface="Gill Sans MT" panose="020B0502020104020203" pitchFamily="34" charset="0"/>
                          <a:ea typeface="Calibri"/>
                          <a:cs typeface="Times New Roman"/>
                        </a:rPr>
                        <a:t>Offre actuelle</a:t>
                      </a: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endParaRPr lang="fr-FR" sz="900" b="1" kern="1200" dirty="0">
                        <a:solidFill>
                          <a:schemeClr val="dk1"/>
                        </a:solidFill>
                        <a:effectLst/>
                        <a:latin typeface="Gill Sans MT" panose="020B0502020104020203" pitchFamily="34" charset="0"/>
                        <a:ea typeface="Calibri"/>
                        <a:cs typeface="Times New Roman"/>
                      </a:endParaRP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r>
                        <a:rPr lang="fr-FR" sz="1100" b="1" kern="1200" cap="small" baseline="0" dirty="0">
                          <a:solidFill>
                            <a:schemeClr val="dk1"/>
                          </a:solidFill>
                          <a:effectLst/>
                          <a:latin typeface="Gill Sans MT" panose="020B0502020104020203" pitchFamily="34" charset="0"/>
                          <a:ea typeface="Calibri"/>
                          <a:cs typeface="Times New Roman"/>
                        </a:rPr>
                        <a:t>Nouvelle offre</a:t>
                      </a: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1161194">
                <a:tc rowSpan="5">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36000" algn="l" defTabSz="914400" rtl="0" eaLnBrk="1" fontAlgn="ctr" latinLnBrk="0" hangingPunct="1">
                        <a:spcBef>
                          <a:spcPts val="100"/>
                        </a:spcBef>
                        <a:spcAft>
                          <a:spcPts val="100"/>
                        </a:spcAft>
                      </a:pPr>
                      <a:r>
                        <a:rPr lang="fr-FR" sz="1100" b="1" i="0" u="none" strike="noStrike" kern="1200" cap="small" baseline="0" dirty="0">
                          <a:solidFill>
                            <a:schemeClr val="bg1"/>
                          </a:solidFill>
                          <a:effectLst/>
                          <a:latin typeface="Gill Sans MT" panose="020B0502020104020203" pitchFamily="34" charset="0"/>
                          <a:ea typeface="+mn-ea"/>
                          <a:cs typeface="+mn-cs"/>
                        </a:rPr>
                        <a:t>Assistance</a:t>
                      </a:r>
                    </a:p>
                  </a:txBody>
                  <a:tcPr marL="36000" marR="36000" marT="0" marB="0" anchor="ctr">
                    <a:lnL w="12700" cmpd="sng">
                      <a:noFill/>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Assistance</a:t>
                      </a:r>
                      <a:r>
                        <a:rPr lang="fr-FR" sz="1000" b="1" kern="1200" baseline="0" dirty="0">
                          <a:solidFill>
                            <a:schemeClr val="bg1"/>
                          </a:solidFill>
                          <a:effectLst/>
                          <a:latin typeface="Gill Sans MT" panose="020B0502020104020203" pitchFamily="34" charset="0"/>
                          <a:ea typeface="Calibri"/>
                          <a:cs typeface="Arial" panose="020B0604020202020204" pitchFamily="34" charset="0"/>
                        </a:rPr>
                        <a:t> </a:t>
                      </a:r>
                      <a:r>
                        <a:rPr lang="fr-FR" sz="1000" b="1" kern="1200" dirty="0">
                          <a:solidFill>
                            <a:schemeClr val="bg1"/>
                          </a:solidFill>
                          <a:effectLst/>
                          <a:latin typeface="Gill Sans MT" panose="020B0502020104020203" pitchFamily="34" charset="0"/>
                          <a:ea typeface="Calibri"/>
                          <a:cs typeface="Arial" panose="020B0604020202020204" pitchFamily="34" charset="0"/>
                        </a:rPr>
                        <a:t>d’urgence </a:t>
                      </a:r>
                    </a:p>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en cas de sinistre</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spcAft>
                          <a:spcPts val="0"/>
                        </a:spcAft>
                      </a:pPr>
                      <a:endParaRPr lang="fr-FR" sz="1000" dirty="0">
                        <a:effectLst/>
                        <a:latin typeface="+mj-lt"/>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Hébergement provisoire</a:t>
                      </a:r>
                    </a:p>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Retour d’urgence</a:t>
                      </a:r>
                    </a:p>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Gardiennage 48h</a:t>
                      </a:r>
                    </a:p>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Effets de 1</a:t>
                      </a:r>
                      <a:r>
                        <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rPr>
                        <a:t>ère</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 nécessité</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9388" marR="0" indent="0" algn="l" defTabSz="6858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Même périmètre avec en plus </a:t>
                      </a:r>
                    </a:p>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Prise en charge des enfants &lt; 16 ans</a:t>
                      </a:r>
                    </a:p>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Prise en charge des animaux</a:t>
                      </a:r>
                    </a:p>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Transfert vers le relogement ou domicile</a:t>
                      </a:r>
                    </a:p>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Envoi de prestataires en urgence</a:t>
                      </a:r>
                    </a:p>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Déménagement, garde-meubles</a:t>
                      </a:r>
                    </a:p>
                    <a:p>
                      <a:pPr marL="85725" marR="0" indent="-857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Transmission de messages</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936104">
                <a:tc vMerge="1">
                  <a:txBody>
                    <a:bodyPr/>
                    <a:lstStyle/>
                    <a:p>
                      <a:endParaRPr lang="fr-F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Service dépannage</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spcAft>
                          <a:spcPts val="0"/>
                        </a:spcAft>
                      </a:pPr>
                      <a:endParaRPr lang="fr-FR" sz="1000" dirty="0">
                        <a:effectLst/>
                        <a:latin typeface="+mj-lt"/>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F1 et F2 jeunes : serrurerie 77 € max</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F1 </a:t>
                      </a:r>
                      <a:r>
                        <a:rPr kumimoji="0" lang="fr-FR" sz="800" b="0" i="0" u="none" strike="noStrike" kern="1200" cap="none" spc="0" normalizeH="0" baseline="0" dirty="0" err="1">
                          <a:ln>
                            <a:noFill/>
                          </a:ln>
                          <a:solidFill>
                            <a:schemeClr val="tx1"/>
                          </a:solidFill>
                          <a:effectLst/>
                          <a:uLnTx/>
                          <a:uFillTx/>
                          <a:latin typeface="Gill Sans MT" panose="020B0502020104020203" pitchFamily="34" charset="0"/>
                          <a:ea typeface="Calibri"/>
                          <a:cs typeface="Times New Roman"/>
                        </a:rPr>
                        <a:t>loc</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 et proprio et F2 </a:t>
                      </a:r>
                      <a:r>
                        <a:rPr kumimoji="0" lang="fr-FR" sz="800" b="0" i="0" u="none" strike="noStrike" kern="1200" cap="none" spc="0" normalizeH="0" baseline="0" dirty="0" err="1">
                          <a:ln>
                            <a:noFill/>
                          </a:ln>
                          <a:solidFill>
                            <a:schemeClr val="tx1"/>
                          </a:solidFill>
                          <a:effectLst/>
                          <a:uLnTx/>
                          <a:uFillTx/>
                          <a:latin typeface="Gill Sans MT" panose="020B0502020104020203" pitchFamily="34" charset="0"/>
                          <a:ea typeface="Calibri"/>
                          <a:cs typeface="Times New Roman"/>
                        </a:rPr>
                        <a:t>loc</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 : serrurerie 77 € max</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F3 </a:t>
                      </a:r>
                      <a:r>
                        <a:rPr kumimoji="0" lang="fr-FR" sz="800" b="0" i="0" u="none" strike="noStrike" kern="1200" cap="none" spc="0" normalizeH="0" baseline="0" dirty="0" err="1">
                          <a:ln>
                            <a:noFill/>
                          </a:ln>
                          <a:solidFill>
                            <a:schemeClr val="tx1"/>
                          </a:solidFill>
                          <a:effectLst/>
                          <a:uLnTx/>
                          <a:uFillTx/>
                          <a:latin typeface="Gill Sans MT" panose="020B0502020104020203" pitchFamily="34" charset="0"/>
                          <a:ea typeface="Calibri"/>
                          <a:cs typeface="Times New Roman"/>
                        </a:rPr>
                        <a:t>loc</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 et F2 et F3 </a:t>
                      </a:r>
                      <a:r>
                        <a:rPr kumimoji="0" lang="fr-FR" sz="800" b="0" i="0" u="none" strike="noStrike" kern="1200" cap="none" spc="0" normalizeH="0" baseline="0" dirty="0" err="1">
                          <a:ln>
                            <a:noFill/>
                          </a:ln>
                          <a:solidFill>
                            <a:schemeClr val="tx1"/>
                          </a:solidFill>
                          <a:effectLst/>
                          <a:uLnTx/>
                          <a:uFillTx/>
                          <a:latin typeface="Gill Sans MT" panose="020B0502020104020203" pitchFamily="34" charset="0"/>
                          <a:ea typeface="Calibri"/>
                          <a:cs typeface="Times New Roman"/>
                        </a:rPr>
                        <a:t>propio</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 : serrurerie 150 € max</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F3 : plomberie 150 € max</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800" b="1"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Périmètre plus large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F2 et F3 : dépannage tout corps de métier (serrurerie, plomberie, électricité, chauffage, menuiserie, vitrerie, nettoyage, couverture), prise en charge des frais de déplacement et 1</a:t>
                      </a:r>
                      <a:r>
                        <a:rPr kumimoji="0" lang="fr-FR" sz="800" b="0" i="0" u="none" strike="noStrike" kern="1200" cap="none" spc="0" normalizeH="0" baseline="30000" dirty="0">
                          <a:ln>
                            <a:noFill/>
                          </a:ln>
                          <a:solidFill>
                            <a:schemeClr val="tx1"/>
                          </a:solidFill>
                          <a:effectLst/>
                          <a:uLnTx/>
                          <a:uFillTx/>
                          <a:latin typeface="Gill Sans MT" panose="020B0502020104020203" pitchFamily="34" charset="0"/>
                          <a:ea typeface="Calibri"/>
                          <a:cs typeface="Times New Roman"/>
                        </a:rPr>
                        <a:t>ère</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 heure de main d’œuvre</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756084">
                <a:tc vMerge="1">
                  <a:txBody>
                    <a:bodyPr/>
                    <a:lstStyle/>
                    <a:p>
                      <a:endParaRPr lang="fr-F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Soutien psychologique</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spcAft>
                          <a:spcPts val="0"/>
                        </a:spcAft>
                      </a:pPr>
                      <a:endParaRPr lang="fr-FR" sz="1000" dirty="0">
                        <a:effectLst/>
                        <a:latin typeface="+mj-lt"/>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F3 : prise en charge de 1 à 5 entretiens en cas home </a:t>
                      </a:r>
                      <a:r>
                        <a:rPr kumimoji="0" lang="fr-FR" sz="800" b="0" i="0" u="none" strike="noStrike" kern="1200" cap="none" spc="0" normalizeH="0" baseline="0" dirty="0" err="1">
                          <a:ln>
                            <a:noFill/>
                          </a:ln>
                          <a:solidFill>
                            <a:schemeClr val="tx1"/>
                          </a:solidFill>
                          <a:effectLst/>
                          <a:uLnTx/>
                          <a:uFillTx/>
                          <a:latin typeface="Gill Sans MT" panose="020B0502020104020203" pitchFamily="34" charset="0"/>
                          <a:ea typeface="Calibri"/>
                          <a:cs typeface="Times New Roman"/>
                        </a:rPr>
                        <a:t>jacking</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 agression, cambriolage, décès, dommages corporels ou matériels &gt; 100 000 €</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9388" marR="0" indent="0" algn="l" defTabSz="6858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Même périmètre mais suppression du déclenchement pour les sinistres &gt; 100 000 €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F3 : prise en charge de 1 à 5 entretiens en cas home </a:t>
                      </a:r>
                      <a:r>
                        <a:rPr kumimoji="0" lang="fr-FR" sz="800" b="0" i="0" u="none" strike="noStrike" kern="1200" cap="none" spc="0" normalizeH="0" baseline="0" dirty="0" err="1">
                          <a:ln>
                            <a:noFill/>
                          </a:ln>
                          <a:solidFill>
                            <a:schemeClr val="tx1"/>
                          </a:solidFill>
                          <a:effectLst/>
                          <a:uLnTx/>
                          <a:uFillTx/>
                          <a:latin typeface="Gill Sans MT" panose="020B0502020104020203" pitchFamily="34" charset="0"/>
                          <a:ea typeface="Calibri"/>
                          <a:cs typeface="Times New Roman"/>
                        </a:rPr>
                        <a:t>jacking</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 agression, cambriolage, décès, dommages corporels ou matériels importants (ex : incendie)</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756084">
                <a:tc vMerge="1">
                  <a:txBody>
                    <a:bodyPr/>
                    <a:lstStyle/>
                    <a:p>
                      <a:endParaRPr lang="fr-F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Diagnostic immobilier</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spcAft>
                          <a:spcPts val="0"/>
                        </a:spcAft>
                      </a:pPr>
                      <a:endParaRPr lang="fr-FR" sz="1000" dirty="0">
                        <a:effectLst/>
                        <a:latin typeface="+mj-lt"/>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F3 : prise en charge des diagnostics immobiliers jusqu’à 200 €</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9388" marR="0" indent="0" algn="l" defTabSz="6858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Même périmètre (intégration de la garantie dans l’option « revente immobilière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Prestation intégrée dans l’option « revente immobilière »</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756084">
                <a:tc vMerge="1">
                  <a:txBody>
                    <a:bodyPr/>
                    <a:lstStyle/>
                    <a:p>
                      <a:pPr marL="36000" algn="l" defTabSz="914400" rtl="0" eaLnBrk="1" fontAlgn="ctr" latinLnBrk="0" hangingPunct="1">
                        <a:spcBef>
                          <a:spcPts val="100"/>
                        </a:spcBef>
                        <a:spcAft>
                          <a:spcPts val="100"/>
                        </a:spcAft>
                      </a:pPr>
                      <a:endParaRPr lang="fr-FR" sz="1100" b="1" i="0" u="none" strike="noStrike" kern="1200" cap="small" baseline="0" dirty="0">
                        <a:solidFill>
                          <a:schemeClr val="bg1"/>
                        </a:solidFill>
                        <a:effectLst/>
                        <a:latin typeface="Gill Sans MT" panose="020B0502020104020203" pitchFamily="34" charset="0"/>
                        <a:ea typeface="+mn-ea"/>
                        <a:cs typeface="+mn-cs"/>
                      </a:endParaRPr>
                    </a:p>
                  </a:txBody>
                  <a:tcPr marL="36000" marR="36000" marT="0" marB="0" anchor="ctr">
                    <a:lnL w="12700" cmpd="sng">
                      <a:noFill/>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Prévention et économie d’énergie</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spcAft>
                          <a:spcPts val="0"/>
                        </a:spcAft>
                      </a:pPr>
                      <a:endParaRPr lang="fr-FR" sz="1000" dirty="0">
                        <a:effectLst/>
                        <a:latin typeface="+mj-lt"/>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p>
                      <a:pPr marL="92075" marR="0" lvl="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800" dirty="0">
                          <a:latin typeface="Gill Sans MT" panose="020B0502020104020203" pitchFamily="34" charset="0"/>
                          <a:ea typeface="Calibri"/>
                          <a:cs typeface="Times New Roman"/>
                        </a:rPr>
                        <a:t>En F3 : assistance téléphonique et information préventives</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9388" marR="0" indent="0" algn="l" defTabSz="6858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Suppression de cette assistance</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21964573"/>
                  </a:ext>
                </a:extLst>
              </a:tr>
            </a:tbl>
          </a:graphicData>
        </a:graphic>
      </p:graphicFrame>
      <p:sp>
        <p:nvSpPr>
          <p:cNvPr id="2" name="Ellipse 1"/>
          <p:cNvSpPr/>
          <p:nvPr/>
        </p:nvSpPr>
        <p:spPr>
          <a:xfrm>
            <a:off x="11056813" y="108587"/>
            <a:ext cx="952066" cy="95206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space réservé du contenu 5"/>
          <p:cNvSpPr>
            <a:spLocks noGrp="1"/>
          </p:cNvSpPr>
          <p:nvPr>
            <p:ph sz="quarter" idx="13"/>
          </p:nvPr>
        </p:nvSpPr>
        <p:spPr/>
        <p:txBody>
          <a:bodyPr/>
          <a:lstStyle/>
          <a:p>
            <a:r>
              <a:rPr lang="fr-FR" dirty="0">
                <a:solidFill>
                  <a:srgbClr val="C00000"/>
                </a:solidFill>
              </a:rPr>
              <a:t>5. l’Assistance</a:t>
            </a:r>
            <a:endParaRPr lang="en-US" dirty="0">
              <a:solidFill>
                <a:srgbClr val="C00000"/>
              </a:solidFill>
            </a:endParaRPr>
          </a:p>
        </p:txBody>
      </p:sp>
      <p:sp>
        <p:nvSpPr>
          <p:cNvPr id="7" name="Espace réservé du contenu 6"/>
          <p:cNvSpPr>
            <a:spLocks noGrp="1"/>
          </p:cNvSpPr>
          <p:nvPr>
            <p:ph sz="quarter" idx="14"/>
          </p:nvPr>
        </p:nvSpPr>
        <p:spPr/>
        <p:txBody>
          <a:bodyPr/>
          <a:lstStyle/>
          <a:p>
            <a:pPr lvl="0"/>
            <a:r>
              <a:rPr lang="fr-FR" sz="1200" dirty="0">
                <a:solidFill>
                  <a:srgbClr val="7F7F7F"/>
                </a:solidFill>
              </a:rPr>
              <a:t>assurance habitation                             Avant / Après</a:t>
            </a:r>
            <a:endParaRPr lang="en-US" sz="1200" dirty="0">
              <a:solidFill>
                <a:srgbClr val="7F7F7F"/>
              </a:solidFill>
            </a:endParaRPr>
          </a:p>
        </p:txBody>
      </p:sp>
      <p:pic>
        <p:nvPicPr>
          <p:cNvPr id="16" name="Image 15"/>
          <p:cNvPicPr>
            <a:picLocks noChangeAspect="1"/>
          </p:cNvPicPr>
          <p:nvPr/>
        </p:nvPicPr>
        <p:blipFill>
          <a:blip r:embed="rId2"/>
          <a:stretch>
            <a:fillRect/>
          </a:stretch>
        </p:blipFill>
        <p:spPr>
          <a:xfrm>
            <a:off x="7706763" y="3573016"/>
            <a:ext cx="128027" cy="91448"/>
          </a:xfrm>
          <a:prstGeom prst="rect">
            <a:avLst/>
          </a:prstGeom>
        </p:spPr>
      </p:pic>
      <p:sp>
        <p:nvSpPr>
          <p:cNvPr id="19" name="ZoneTexte 18"/>
          <p:cNvSpPr txBox="1"/>
          <p:nvPr/>
        </p:nvSpPr>
        <p:spPr>
          <a:xfrm>
            <a:off x="7644172" y="4326489"/>
            <a:ext cx="324036" cy="230832"/>
          </a:xfrm>
          <a:prstGeom prst="rect">
            <a:avLst/>
          </a:prstGeom>
          <a:noFill/>
        </p:spPr>
        <p:txBody>
          <a:bodyPr wrap="square" rtlCol="0">
            <a:spAutoFit/>
          </a:bodyPr>
          <a:lstStyle/>
          <a:p>
            <a:pPr defTabSz="908533"/>
            <a:r>
              <a:rPr lang="fr-FR" sz="900" dirty="0">
                <a:solidFill>
                  <a:srgbClr val="00B050"/>
                </a:solidFill>
                <a:latin typeface="Arial" panose="020B0604020202020204"/>
                <a:sym typeface="Wingdings" panose="05000000000000000000" pitchFamily="2" charset="2"/>
              </a:rPr>
              <a:t></a:t>
            </a:r>
            <a:endParaRPr lang="fr-FR" sz="900" dirty="0">
              <a:solidFill>
                <a:srgbClr val="00B050"/>
              </a:solidFill>
              <a:latin typeface="Arial" panose="020B0604020202020204"/>
            </a:endParaRPr>
          </a:p>
        </p:txBody>
      </p:sp>
      <p:sp>
        <p:nvSpPr>
          <p:cNvPr id="28" name="Espace réservé de la date 4"/>
          <p:cNvSpPr>
            <a:spLocks noGrp="1"/>
          </p:cNvSpPr>
          <p:nvPr>
            <p:ph type="dt" sz="half" idx="2"/>
          </p:nvPr>
        </p:nvSpPr>
        <p:spPr>
          <a:xfrm>
            <a:off x="1199456" y="6412247"/>
            <a:ext cx="2743200" cy="365125"/>
          </a:xfrm>
        </p:spPr>
        <p:txBody>
          <a:bodyPr/>
          <a:lstStyle/>
          <a:p>
            <a:r>
              <a:rPr lang="fr-FR" dirty="0"/>
              <a:t>Sommaire</a:t>
            </a:r>
          </a:p>
        </p:txBody>
      </p:sp>
      <p:sp>
        <p:nvSpPr>
          <p:cNvPr id="29" name="Freeform 270">
            <a:hlinkClick r:id="rId3"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048061" y="6525344"/>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pic>
        <p:nvPicPr>
          <p:cNvPr id="30" name="Image 29"/>
          <p:cNvPicPr>
            <a:picLocks noChangeAspect="1"/>
          </p:cNvPicPr>
          <p:nvPr/>
        </p:nvPicPr>
        <p:blipFill rotWithShape="1">
          <a:blip r:embed="rId4" cstate="print">
            <a:duotone>
              <a:schemeClr val="bg2">
                <a:shade val="45000"/>
                <a:satMod val="135000"/>
              </a:schemeClr>
              <a:prstClr val="white"/>
            </a:duotone>
            <a:extLst>
              <a:ext uri="{28A0092B-C50C-407E-A947-70E740481C1C}">
                <a14:useLocalDpi xmlns:a14="http://schemas.microsoft.com/office/drawing/2010/main" val="0"/>
              </a:ext>
            </a:extLst>
          </a:blip>
          <a:srcRect b="14306"/>
          <a:stretch/>
        </p:blipFill>
        <p:spPr>
          <a:xfrm>
            <a:off x="11173225" y="270973"/>
            <a:ext cx="719243" cy="616351"/>
          </a:xfrm>
          <a:prstGeom prst="rect">
            <a:avLst/>
          </a:prstGeom>
        </p:spPr>
      </p:pic>
      <p:grpSp>
        <p:nvGrpSpPr>
          <p:cNvPr id="26" name="Groupe 25"/>
          <p:cNvGrpSpPr/>
          <p:nvPr/>
        </p:nvGrpSpPr>
        <p:grpSpPr>
          <a:xfrm>
            <a:off x="3374639" y="6453337"/>
            <a:ext cx="4510530" cy="324036"/>
            <a:chOff x="3374639" y="6453337"/>
            <a:chExt cx="4510530" cy="324036"/>
          </a:xfrm>
        </p:grpSpPr>
        <p:sp>
          <p:nvSpPr>
            <p:cNvPr id="27" name="ZoneTexte 26"/>
            <p:cNvSpPr txBox="1"/>
            <p:nvPr/>
          </p:nvSpPr>
          <p:spPr>
            <a:xfrm>
              <a:off x="3515208" y="6506856"/>
              <a:ext cx="648072"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Nouveauté</a:t>
              </a:r>
            </a:p>
          </p:txBody>
        </p:sp>
        <p:sp>
          <p:nvSpPr>
            <p:cNvPr id="31" name="ZoneTexte 30"/>
            <p:cNvSpPr txBox="1"/>
            <p:nvPr/>
          </p:nvSpPr>
          <p:spPr>
            <a:xfrm>
              <a:off x="5411924" y="6483720"/>
              <a:ext cx="324036" cy="276999"/>
            </a:xfrm>
            <a:prstGeom prst="rect">
              <a:avLst/>
            </a:prstGeom>
            <a:noFill/>
          </p:spPr>
          <p:txBody>
            <a:bodyPr wrap="square" rtlCol="0">
              <a:spAutoFit/>
            </a:bodyPr>
            <a:lstStyle/>
            <a:p>
              <a:pPr defTabSz="908533"/>
              <a:r>
                <a:rPr lang="fr-FR" sz="1200" dirty="0">
                  <a:solidFill>
                    <a:srgbClr val="00B050"/>
                  </a:solidFill>
                  <a:latin typeface="Arial" panose="020B0604020202020204"/>
                  <a:sym typeface="Wingdings" panose="05000000000000000000" pitchFamily="2" charset="2"/>
                </a:rPr>
                <a:t></a:t>
              </a:r>
              <a:endParaRPr lang="fr-FR" sz="1200" dirty="0">
                <a:solidFill>
                  <a:srgbClr val="00B050"/>
                </a:solidFill>
                <a:latin typeface="Arial" panose="020B0604020202020204"/>
              </a:endParaRPr>
            </a:p>
          </p:txBody>
        </p:sp>
        <p:sp>
          <p:nvSpPr>
            <p:cNvPr id="33" name="Ellipse 32"/>
            <p:cNvSpPr/>
            <p:nvPr/>
          </p:nvSpPr>
          <p:spPr>
            <a:xfrm>
              <a:off x="3374639" y="6525344"/>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34" name="ZoneTexte 33"/>
            <p:cNvSpPr txBox="1"/>
            <p:nvPr/>
          </p:nvSpPr>
          <p:spPr>
            <a:xfrm>
              <a:off x="5600847" y="6506758"/>
              <a:ext cx="1046709"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Evolution à la hausse</a:t>
              </a:r>
            </a:p>
          </p:txBody>
        </p:sp>
        <p:sp>
          <p:nvSpPr>
            <p:cNvPr id="35" name="ZoneTexte 34"/>
            <p:cNvSpPr txBox="1"/>
            <p:nvPr/>
          </p:nvSpPr>
          <p:spPr>
            <a:xfrm>
              <a:off x="4415307" y="6509285"/>
              <a:ext cx="983605"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Niveau équivalent</a:t>
              </a:r>
            </a:p>
          </p:txBody>
        </p:sp>
        <p:sp>
          <p:nvSpPr>
            <p:cNvPr id="36" name="Égal 35"/>
            <p:cNvSpPr/>
            <p:nvPr/>
          </p:nvSpPr>
          <p:spPr>
            <a:xfrm>
              <a:off x="4258822" y="6564025"/>
              <a:ext cx="164383" cy="143537"/>
            </a:xfrm>
            <a:prstGeom prst="mathEqual">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7" name="ZoneTexte 36"/>
            <p:cNvSpPr txBox="1"/>
            <p:nvPr/>
          </p:nvSpPr>
          <p:spPr>
            <a:xfrm rot="5400000">
              <a:off x="6684550" y="6476855"/>
              <a:ext cx="324036" cy="276999"/>
            </a:xfrm>
            <a:prstGeom prst="rect">
              <a:avLst/>
            </a:prstGeom>
            <a:noFill/>
          </p:spPr>
          <p:txBody>
            <a:bodyPr wrap="square" rtlCol="0">
              <a:spAutoFit/>
            </a:bodyPr>
            <a:lstStyle/>
            <a:p>
              <a:pPr defTabSz="908533"/>
              <a:r>
                <a:rPr lang="fr-FR" sz="1200" dirty="0">
                  <a:solidFill>
                    <a:srgbClr val="F07E53"/>
                  </a:solidFill>
                  <a:latin typeface="Arial" panose="020B0604020202020204"/>
                  <a:sym typeface="Wingdings" panose="05000000000000000000" pitchFamily="2" charset="2"/>
                </a:rPr>
                <a:t></a:t>
              </a:r>
              <a:endParaRPr lang="fr-FR" sz="1200" dirty="0">
                <a:solidFill>
                  <a:srgbClr val="F07E53"/>
                </a:solidFill>
                <a:latin typeface="Arial" panose="020B0604020202020204"/>
              </a:endParaRPr>
            </a:p>
          </p:txBody>
        </p:sp>
        <p:sp>
          <p:nvSpPr>
            <p:cNvPr id="38" name="ZoneTexte 37"/>
            <p:cNvSpPr txBox="1"/>
            <p:nvPr/>
          </p:nvSpPr>
          <p:spPr>
            <a:xfrm>
              <a:off x="6877057" y="6511462"/>
              <a:ext cx="1008112"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Evolution à la baisse</a:t>
              </a:r>
            </a:p>
          </p:txBody>
        </p:sp>
      </p:grpSp>
      <p:pic>
        <p:nvPicPr>
          <p:cNvPr id="41" name="Image 40"/>
          <p:cNvPicPr>
            <a:picLocks noChangeAspect="1"/>
          </p:cNvPicPr>
          <p:nvPr/>
        </p:nvPicPr>
        <p:blipFill rotWithShape="1">
          <a:blip r:embed="rId5" cstate="print">
            <a:extLst>
              <a:ext uri="{28A0092B-C50C-407E-A947-70E740481C1C}">
                <a14:useLocalDpi xmlns:a14="http://schemas.microsoft.com/office/drawing/2010/main" val="0"/>
              </a:ext>
            </a:extLst>
          </a:blip>
          <a:srcRect t="23677"/>
          <a:stretch/>
        </p:blipFill>
        <p:spPr>
          <a:xfrm>
            <a:off x="8532603" y="859093"/>
            <a:ext cx="767753" cy="183834"/>
          </a:xfrm>
          <a:prstGeom prst="rect">
            <a:avLst/>
          </a:prstGeom>
        </p:spPr>
      </p:pic>
      <p:grpSp>
        <p:nvGrpSpPr>
          <p:cNvPr id="44" name="Groupe 43">
            <a:extLst>
              <a:ext uri="{FF2B5EF4-FFF2-40B4-BE49-F238E27FC236}">
                <a16:creationId xmlns:a16="http://schemas.microsoft.com/office/drawing/2014/main" id="{79C5C6DE-070E-48A5-B5CA-E1FFD61775D3}"/>
              </a:ext>
            </a:extLst>
          </p:cNvPr>
          <p:cNvGrpSpPr/>
          <p:nvPr/>
        </p:nvGrpSpPr>
        <p:grpSpPr>
          <a:xfrm>
            <a:off x="479376" y="651729"/>
            <a:ext cx="10513168" cy="0"/>
            <a:chOff x="479376" y="651729"/>
            <a:chExt cx="10513168" cy="0"/>
          </a:xfrm>
        </p:grpSpPr>
        <p:cxnSp>
          <p:nvCxnSpPr>
            <p:cNvPr id="45" name="Connecteur droit 44">
              <a:extLst>
                <a:ext uri="{FF2B5EF4-FFF2-40B4-BE49-F238E27FC236}">
                  <a16:creationId xmlns:a16="http://schemas.microsoft.com/office/drawing/2014/main" id="{CCE98581-9877-4AF5-BE5D-6E1F301D66F2}"/>
                </a:ext>
              </a:extLst>
            </p:cNvPr>
            <p:cNvCxnSpPr>
              <a:cxnSpLocks/>
            </p:cNvCxnSpPr>
            <p:nvPr/>
          </p:nvCxnSpPr>
          <p:spPr>
            <a:xfrm>
              <a:off x="479376" y="651729"/>
              <a:ext cx="3348372"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F4F1DEA4-56B7-4918-9A2F-2C5A7B73EFB5}"/>
                </a:ext>
              </a:extLst>
            </p:cNvPr>
            <p:cNvCxnSpPr>
              <a:cxnSpLocks/>
            </p:cNvCxnSpPr>
            <p:nvPr/>
          </p:nvCxnSpPr>
          <p:spPr>
            <a:xfrm>
              <a:off x="4151784" y="651729"/>
              <a:ext cx="684076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47" name="Image 46">
            <a:extLst>
              <a:ext uri="{FF2B5EF4-FFF2-40B4-BE49-F238E27FC236}">
                <a16:creationId xmlns:a16="http://schemas.microsoft.com/office/drawing/2014/main" id="{568B9006-00F9-4323-98CE-3E4B4F988DFC}"/>
              </a:ext>
            </a:extLst>
          </p:cNvPr>
          <p:cNvPicPr>
            <a:picLocks noChangeAspect="1"/>
          </p:cNvPicPr>
          <p:nvPr/>
        </p:nvPicPr>
        <p:blipFill rotWithShape="1">
          <a:blip r:embed="rId6"/>
          <a:srcRect l="30323" t="-10767" r="29716" b="23697"/>
          <a:stretch/>
        </p:blipFill>
        <p:spPr>
          <a:xfrm>
            <a:off x="4619900" y="800708"/>
            <a:ext cx="215960" cy="230568"/>
          </a:xfrm>
          <a:prstGeom prst="rect">
            <a:avLst/>
          </a:prstGeom>
        </p:spPr>
      </p:pic>
      <p:sp>
        <p:nvSpPr>
          <p:cNvPr id="62" name="ZoneTexte 61">
            <a:extLst>
              <a:ext uri="{FF2B5EF4-FFF2-40B4-BE49-F238E27FC236}">
                <a16:creationId xmlns:a16="http://schemas.microsoft.com/office/drawing/2014/main" id="{443347CD-BFBA-4E58-8C73-0E67FCB023E9}"/>
              </a:ext>
            </a:extLst>
          </p:cNvPr>
          <p:cNvSpPr txBox="1"/>
          <p:nvPr/>
        </p:nvSpPr>
        <p:spPr>
          <a:xfrm>
            <a:off x="7644172" y="2622429"/>
            <a:ext cx="324036" cy="230832"/>
          </a:xfrm>
          <a:prstGeom prst="rect">
            <a:avLst/>
          </a:prstGeom>
          <a:noFill/>
        </p:spPr>
        <p:txBody>
          <a:bodyPr wrap="square" rtlCol="0">
            <a:spAutoFit/>
          </a:bodyPr>
          <a:lstStyle/>
          <a:p>
            <a:pPr marL="0" marR="0" lvl="0" indent="0" algn="l" defTabSz="908533"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B050"/>
                </a:solidFill>
                <a:effectLst/>
                <a:uLnTx/>
                <a:uFillTx/>
                <a:latin typeface="Arial" panose="020B0604020202020204"/>
                <a:ea typeface="+mn-ea"/>
                <a:cs typeface="+mn-cs"/>
                <a:sym typeface="Wingdings" panose="05000000000000000000" pitchFamily="2" charset="2"/>
              </a:rPr>
              <a:t></a:t>
            </a:r>
            <a:endParaRPr kumimoji="0" lang="fr-FR" sz="900" b="0" i="0" u="none" strike="noStrike" kern="1200" cap="none" spc="0" normalizeH="0" baseline="0" noProof="0" dirty="0">
              <a:ln>
                <a:noFill/>
              </a:ln>
              <a:solidFill>
                <a:srgbClr val="00B050"/>
              </a:solidFill>
              <a:effectLst/>
              <a:uLnTx/>
              <a:uFillTx/>
              <a:latin typeface="Arial" panose="020B0604020202020204"/>
              <a:ea typeface="+mn-ea"/>
              <a:cs typeface="+mn-cs"/>
            </a:endParaRPr>
          </a:p>
        </p:txBody>
      </p:sp>
      <p:sp>
        <p:nvSpPr>
          <p:cNvPr id="63" name="Ellipse 62">
            <a:extLst>
              <a:ext uri="{FF2B5EF4-FFF2-40B4-BE49-F238E27FC236}">
                <a16:creationId xmlns:a16="http://schemas.microsoft.com/office/drawing/2014/main" id="{B14F5507-F41C-4EF9-B23D-5B8E8FB46272}"/>
              </a:ext>
            </a:extLst>
          </p:cNvPr>
          <p:cNvSpPr/>
          <p:nvPr/>
        </p:nvSpPr>
        <p:spPr>
          <a:xfrm>
            <a:off x="7654770" y="1300797"/>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Tree>
    <p:extLst>
      <p:ext uri="{BB962C8B-B14F-4D97-AF65-F5344CB8AC3E}">
        <p14:creationId xmlns:p14="http://schemas.microsoft.com/office/powerpoint/2010/main" val="3596826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0C564F6B-D633-41D4-B3BE-AA590146E624}"/>
              </a:ext>
            </a:extLst>
          </p:cNvPr>
          <p:cNvSpPr/>
          <p:nvPr/>
        </p:nvSpPr>
        <p:spPr>
          <a:xfrm>
            <a:off x="479376" y="579001"/>
            <a:ext cx="10597078" cy="221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51" name="Tableau 50">
            <a:extLst>
              <a:ext uri="{FF2B5EF4-FFF2-40B4-BE49-F238E27FC236}">
                <a16:creationId xmlns:a16="http://schemas.microsoft.com/office/drawing/2014/main" id="{7549FD81-0E75-4F49-935D-46633498D786}"/>
              </a:ext>
            </a:extLst>
          </p:cNvPr>
          <p:cNvGraphicFramePr>
            <a:graphicFrameLocks noGrp="1"/>
          </p:cNvGraphicFramePr>
          <p:nvPr>
            <p:extLst>
              <p:ext uri="{D42A27DB-BD31-4B8C-83A1-F6EECF244321}">
                <p14:modId xmlns:p14="http://schemas.microsoft.com/office/powerpoint/2010/main" val="3069150511"/>
              </p:ext>
            </p:extLst>
          </p:nvPr>
        </p:nvGraphicFramePr>
        <p:xfrm>
          <a:off x="551383" y="764704"/>
          <a:ext cx="11371101" cy="4282185"/>
        </p:xfrm>
        <a:graphic>
          <a:graphicData uri="http://schemas.openxmlformats.org/drawingml/2006/table">
            <a:tbl>
              <a:tblPr firstCol="1" bandRow="1"/>
              <a:tblGrid>
                <a:gridCol w="1205966">
                  <a:extLst>
                    <a:ext uri="{9D8B030D-6E8A-4147-A177-3AD203B41FA5}">
                      <a16:colId xmlns:a16="http://schemas.microsoft.com/office/drawing/2014/main" val="20001"/>
                    </a:ext>
                  </a:extLst>
                </a:gridCol>
                <a:gridCol w="186468">
                  <a:extLst>
                    <a:ext uri="{9D8B030D-6E8A-4147-A177-3AD203B41FA5}">
                      <a16:colId xmlns:a16="http://schemas.microsoft.com/office/drawing/2014/main" val="20002"/>
                    </a:ext>
                  </a:extLst>
                </a:gridCol>
                <a:gridCol w="1311197">
                  <a:extLst>
                    <a:ext uri="{9D8B030D-6E8A-4147-A177-3AD203B41FA5}">
                      <a16:colId xmlns:a16="http://schemas.microsoft.com/office/drawing/2014/main" val="20000"/>
                    </a:ext>
                  </a:extLst>
                </a:gridCol>
                <a:gridCol w="140407">
                  <a:extLst>
                    <a:ext uri="{9D8B030D-6E8A-4147-A177-3AD203B41FA5}">
                      <a16:colId xmlns:a16="http://schemas.microsoft.com/office/drawing/2014/main" val="20003"/>
                    </a:ext>
                  </a:extLst>
                </a:gridCol>
                <a:gridCol w="4032727">
                  <a:extLst>
                    <a:ext uri="{9D8B030D-6E8A-4147-A177-3AD203B41FA5}">
                      <a16:colId xmlns:a16="http://schemas.microsoft.com/office/drawing/2014/main" val="20004"/>
                    </a:ext>
                  </a:extLst>
                </a:gridCol>
                <a:gridCol w="432048">
                  <a:extLst>
                    <a:ext uri="{9D8B030D-6E8A-4147-A177-3AD203B41FA5}">
                      <a16:colId xmlns:a16="http://schemas.microsoft.com/office/drawing/2014/main" val="20005"/>
                    </a:ext>
                  </a:extLst>
                </a:gridCol>
                <a:gridCol w="4062288">
                  <a:extLst>
                    <a:ext uri="{9D8B030D-6E8A-4147-A177-3AD203B41FA5}">
                      <a16:colId xmlns:a16="http://schemas.microsoft.com/office/drawing/2014/main" val="20009"/>
                    </a:ext>
                  </a:extLst>
                </a:gridCol>
              </a:tblGrid>
              <a:tr h="459913">
                <a:tc gridSpan="2">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spcAft>
                          <a:spcPts val="0"/>
                        </a:spcAft>
                      </a:pPr>
                      <a:endParaRPr lang="fr-FR" sz="1000" dirty="0">
                        <a:effectLst/>
                        <a:latin typeface="Gill Sans MT" panose="020B0502020104020203" pitchFamily="34" charset="0"/>
                        <a:ea typeface="Calibri"/>
                        <a:cs typeface="Times New Roman"/>
                      </a:endParaRPr>
                    </a:p>
                  </a:txBody>
                  <a:tcPr marL="36000" marR="36000" marT="0" marB="0" anchor="ctr">
                    <a:lnL w="12700" cmpd="sng">
                      <a:solidFill>
                        <a:sysClr val="window" lastClr="FFFFFF"/>
                      </a:solid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spcAft>
                          <a:spcPts val="0"/>
                        </a:spcAft>
                      </a:pPr>
                      <a:endParaRPr lang="fr-FR" sz="1000" dirty="0">
                        <a:effectLst/>
                        <a:latin typeface="Calibri"/>
                        <a:ea typeface="Calibri"/>
                        <a:cs typeface="Times New Roman"/>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spcAft>
                          <a:spcPts val="0"/>
                        </a:spcAft>
                      </a:pPr>
                      <a:endParaRPr lang="fr-FR" sz="1000" b="1" kern="1200" dirty="0">
                        <a:solidFill>
                          <a:schemeClr val="dk1"/>
                        </a:solidFill>
                        <a:effectLst/>
                        <a:latin typeface="Gill Sans MT" panose="020B0502020104020203" pitchFamily="34" charset="0"/>
                        <a:ea typeface="Calibri"/>
                        <a:cs typeface="Arial" panose="020B0604020202020204" pitchFamily="34" charset="0"/>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spcAft>
                          <a:spcPts val="0"/>
                        </a:spcAft>
                      </a:pPr>
                      <a:endParaRPr lang="fr-FR" sz="1000" b="1" kern="1200" dirty="0">
                        <a:solidFill>
                          <a:schemeClr val="dk1"/>
                        </a:solidFill>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r>
                        <a:rPr lang="fr-FR" sz="1100" b="1" kern="1200" cap="small" baseline="0" dirty="0">
                          <a:solidFill>
                            <a:schemeClr val="dk1"/>
                          </a:solidFill>
                          <a:effectLst/>
                          <a:latin typeface="Gill Sans MT" panose="020B0502020104020203" pitchFamily="34" charset="0"/>
                          <a:ea typeface="Calibri"/>
                          <a:cs typeface="Times New Roman"/>
                        </a:rPr>
                        <a:t>Offre actuelle</a:t>
                      </a: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endParaRPr lang="fr-FR" sz="900" b="1" kern="1200" dirty="0">
                        <a:solidFill>
                          <a:schemeClr val="dk1"/>
                        </a:solidFill>
                        <a:effectLst/>
                        <a:latin typeface="Gill Sans MT" panose="020B0502020104020203" pitchFamily="34" charset="0"/>
                        <a:ea typeface="Calibri"/>
                        <a:cs typeface="Times New Roman"/>
                      </a:endParaRP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r>
                        <a:rPr lang="fr-FR" sz="1100" b="1" kern="1200" cap="small" baseline="0" dirty="0">
                          <a:solidFill>
                            <a:schemeClr val="dk1"/>
                          </a:solidFill>
                          <a:effectLst/>
                          <a:latin typeface="Gill Sans MT" panose="020B0502020104020203" pitchFamily="34" charset="0"/>
                          <a:ea typeface="Calibri"/>
                          <a:cs typeface="Times New Roman"/>
                        </a:rPr>
                        <a:t>Nouvelle offre</a:t>
                      </a: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980950">
                <a:tc rowSpan="4">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36000" marR="0" lvl="0" indent="0" algn="l" defTabSz="914400" rtl="0" eaLnBrk="1" fontAlgn="ctr" latinLnBrk="0" hangingPunct="1">
                        <a:lnSpc>
                          <a:spcPct val="100000"/>
                        </a:lnSpc>
                        <a:spcBef>
                          <a:spcPts val="100"/>
                        </a:spcBef>
                        <a:spcAft>
                          <a:spcPts val="100"/>
                        </a:spcAft>
                        <a:buClrTx/>
                        <a:buSzTx/>
                        <a:buFontTx/>
                        <a:buNone/>
                        <a:tabLst/>
                        <a:defRPr/>
                      </a:pPr>
                      <a:r>
                        <a:rPr lang="fr-FR" sz="1100" b="1" i="0" u="none" strike="noStrike" kern="1200" cap="small" baseline="0" noProof="0" dirty="0">
                          <a:solidFill>
                            <a:schemeClr val="bg1"/>
                          </a:solidFill>
                          <a:effectLst/>
                          <a:latin typeface="Gill Sans MT" panose="020B0502020104020203" pitchFamily="34" charset="0"/>
                          <a:ea typeface="+mn-ea"/>
                          <a:cs typeface="+mn-cs"/>
                        </a:rPr>
                        <a:t>Protections               spécifiques</a:t>
                      </a:r>
                    </a:p>
                  </a:txBody>
                  <a:tcPr marL="36000" marR="36000" marT="0" marB="0" anchor="ctr">
                    <a:lnL w="12700" cmpd="sng">
                      <a:noFill/>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Assurance scolaire</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endParaRPr lang="fr-F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p>
                      <a:pPr marL="87313" marR="0" indent="-87313" algn="l" defTabSz="68139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Option proposée dans toutes les formules</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Frais de santé</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Invalidité</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Capital décès</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Frais de garde, de transport</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Soutien scolaire</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lang="fr-FR" dirty="0">
                        <a:latin typeface="Gill Sans MT" panose="020B0502020104020203" pitchFamily="34" charset="0"/>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Option proposée dans toutes les formules</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Plafonds d’indemnisation augmentés (ex : invalidité jusqu’à 200 k€…)</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Dommages aux biens : fauteuil roulant, matériel confié (ordinateur, tablette, instrument de musique)</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Ajout de prestations d’assistance (soutien scolaire, garde d’enfants, conduite aux activités, soutien psychologique…)</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1122811">
                <a:tc vMerge="1">
                  <a:txBody>
                    <a:bodyPr/>
                    <a:lstStyle/>
                    <a:p>
                      <a:endParaRPr lang="fr-F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Assurance études</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endParaRPr lang="fr-FR" dirty="0"/>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lang="fr-FR" dirty="0">
                        <a:latin typeface="Gill Sans MT" panose="020B0502020104020203" pitchFamily="34" charset="0"/>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Nouvelle option proposée dans toutes les formules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Extension RCVP à l’étranger jusqu’à 1 an</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Bien et matériel pro confié à l’étudiant jusqu’à 10 000 €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Equipement pro de l’étudiant jusqu’à 1 000 €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Capital études jusqu’à 3 000 €</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966251">
                <a:tc vMerge="1">
                  <a:txBody>
                    <a:bodyPr/>
                    <a:lstStyle/>
                    <a:p>
                      <a:endParaRPr lang="fr-F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Assurance nouveaux modes de déplacement</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endParaRPr kumimoji="0" lang="fr-FR" sz="800" b="0" i="0" u="none" strike="noStrike" kern="1200" cap="none" spc="0" normalizeH="0" baseline="0">
                        <a:ln>
                          <a:noFill/>
                        </a:ln>
                        <a:solidFill>
                          <a:schemeClr val="tx1"/>
                        </a:solidFill>
                        <a:effectLst/>
                        <a:uLnTx/>
                        <a:uFillTx/>
                        <a:latin typeface="+mn-lt"/>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p>
                      <a:pPr marL="87313" marR="0" indent="-87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1450" marR="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sym typeface="Wingdings" panose="05000000000000000000" pitchFamily="2" charset="2"/>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Nouvelle option proposée dans toutes les formules </a:t>
                      </a:r>
                      <a:r>
                        <a:rPr kumimoji="0" lang="fr-FR" sz="800" b="0"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 </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vélo et engins de déplacement personnels motorisés (trottinette électrique, gyropode, </a:t>
                      </a:r>
                      <a:r>
                        <a:rPr kumimoji="0" lang="fr-FR" sz="800" b="0" i="0" u="none" strike="noStrike" kern="1200" cap="none" spc="0" normalizeH="0" baseline="0" dirty="0" err="1">
                          <a:ln>
                            <a:noFill/>
                          </a:ln>
                          <a:solidFill>
                            <a:schemeClr val="tx1"/>
                          </a:solidFill>
                          <a:effectLst/>
                          <a:uLnTx/>
                          <a:uFillTx/>
                          <a:latin typeface="Gill Sans MT" panose="020B0502020104020203" pitchFamily="34" charset="0"/>
                          <a:ea typeface="Calibri"/>
                          <a:cs typeface="Times New Roman"/>
                        </a:rPr>
                        <a:t>overboard</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RC de l’utilisateur jusqu’à 100 000 000 €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Dommages corporels de l’utilisateur jusqu’à 300 000 €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Casse et vol hors du domicile jusqu’à 3 000 €</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752260">
                <a:tc vMerge="1">
                  <a:txBody>
                    <a:bodyPr/>
                    <a:lstStyle/>
                    <a:p>
                      <a:endParaRPr lang="fr-F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Assurance revente immobilière</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a:ln>
                          <a:noFill/>
                        </a:ln>
                        <a:solidFill>
                          <a:schemeClr val="tx1"/>
                        </a:solidFill>
                        <a:effectLst/>
                        <a:uLnTx/>
                        <a:uFillTx/>
                        <a:latin typeface="+mn-lt"/>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Nouvelle option proposée dans toutes les formules </a:t>
                      </a: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(remplace le produit GRSRP vendu à l’unité)</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Moins-value jusqu’à 10% du prix d’achat du bien immobilier avec un max de 40 000 €</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Diagnostic immobilier jusqu’à 200 €</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bl>
          </a:graphicData>
        </a:graphic>
      </p:graphicFrame>
      <p:sp>
        <p:nvSpPr>
          <p:cNvPr id="2" name="Ellipse 1"/>
          <p:cNvSpPr/>
          <p:nvPr/>
        </p:nvSpPr>
        <p:spPr>
          <a:xfrm>
            <a:off x="11056813" y="108587"/>
            <a:ext cx="952066" cy="95206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space réservé du contenu 5"/>
          <p:cNvSpPr>
            <a:spLocks noGrp="1"/>
          </p:cNvSpPr>
          <p:nvPr>
            <p:ph sz="quarter" idx="13"/>
          </p:nvPr>
        </p:nvSpPr>
        <p:spPr/>
        <p:txBody>
          <a:bodyPr/>
          <a:lstStyle/>
          <a:p>
            <a:r>
              <a:rPr lang="fr-FR" dirty="0">
                <a:solidFill>
                  <a:srgbClr val="C00000"/>
                </a:solidFill>
              </a:rPr>
              <a:t>6. Les </a:t>
            </a:r>
            <a:r>
              <a:rPr lang="fr-FR" dirty="0"/>
              <a:t>Options (1/2)</a:t>
            </a:r>
            <a:endParaRPr lang="en-US" dirty="0">
              <a:solidFill>
                <a:srgbClr val="C00000"/>
              </a:solidFill>
            </a:endParaRPr>
          </a:p>
        </p:txBody>
      </p:sp>
      <p:sp>
        <p:nvSpPr>
          <p:cNvPr id="7" name="Espace réservé du contenu 6"/>
          <p:cNvSpPr>
            <a:spLocks noGrp="1"/>
          </p:cNvSpPr>
          <p:nvPr>
            <p:ph sz="quarter" idx="14"/>
          </p:nvPr>
        </p:nvSpPr>
        <p:spPr/>
        <p:txBody>
          <a:bodyPr/>
          <a:lstStyle/>
          <a:p>
            <a:pPr lvl="0"/>
            <a:r>
              <a:rPr lang="fr-FR" sz="1200" dirty="0">
                <a:solidFill>
                  <a:srgbClr val="7F7F7F"/>
                </a:solidFill>
              </a:rPr>
              <a:t>assurance habitation                             Avant / Après</a:t>
            </a:r>
            <a:endParaRPr lang="en-US" sz="1200" dirty="0">
              <a:solidFill>
                <a:srgbClr val="7F7F7F"/>
              </a:solidFill>
            </a:endParaRPr>
          </a:p>
        </p:txBody>
      </p:sp>
      <p:sp>
        <p:nvSpPr>
          <p:cNvPr id="26" name="Espace réservé de la date 4"/>
          <p:cNvSpPr>
            <a:spLocks noGrp="1"/>
          </p:cNvSpPr>
          <p:nvPr>
            <p:ph type="dt" sz="half" idx="2"/>
          </p:nvPr>
        </p:nvSpPr>
        <p:spPr>
          <a:xfrm>
            <a:off x="1199456" y="6412247"/>
            <a:ext cx="2743200" cy="365125"/>
          </a:xfrm>
        </p:spPr>
        <p:txBody>
          <a:bodyPr/>
          <a:lstStyle/>
          <a:p>
            <a:r>
              <a:rPr lang="fr-FR" dirty="0"/>
              <a:t>Sommaire</a:t>
            </a:r>
          </a:p>
        </p:txBody>
      </p:sp>
      <p:sp>
        <p:nvSpPr>
          <p:cNvPr id="27" name="Freeform 270">
            <a:hlinkClick r:id="rId2"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048061" y="6525344"/>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pic>
        <p:nvPicPr>
          <p:cNvPr id="28" name="Image 27">
            <a:hlinkClick r:id="rId3" action="ppaction://hlinksldjump"/>
          </p:cNvPr>
          <p:cNvPicPr>
            <a:picLocks noChangeAspect="1"/>
          </p:cNvPicPr>
          <p:nvPr/>
        </p:nvPicPr>
        <p:blipFill rotWithShape="1">
          <a:blip r:embed="rId4" cstate="print">
            <a:duotone>
              <a:schemeClr val="bg2">
                <a:shade val="45000"/>
                <a:satMod val="135000"/>
              </a:schemeClr>
              <a:prstClr val="white"/>
            </a:duotone>
            <a:extLst>
              <a:ext uri="{28A0092B-C50C-407E-A947-70E740481C1C}">
                <a14:useLocalDpi xmlns:a14="http://schemas.microsoft.com/office/drawing/2010/main" val="0"/>
              </a:ext>
            </a:extLst>
          </a:blip>
          <a:srcRect b="12917"/>
          <a:stretch/>
        </p:blipFill>
        <p:spPr>
          <a:xfrm>
            <a:off x="11244436" y="334397"/>
            <a:ext cx="576820" cy="502315"/>
          </a:xfrm>
          <a:prstGeom prst="rect">
            <a:avLst/>
          </a:prstGeom>
        </p:spPr>
      </p:pic>
      <p:grpSp>
        <p:nvGrpSpPr>
          <p:cNvPr id="25" name="Groupe 24"/>
          <p:cNvGrpSpPr/>
          <p:nvPr/>
        </p:nvGrpSpPr>
        <p:grpSpPr>
          <a:xfrm>
            <a:off x="3374639" y="6453337"/>
            <a:ext cx="4510530" cy="324036"/>
            <a:chOff x="3374639" y="6453337"/>
            <a:chExt cx="4510530" cy="324036"/>
          </a:xfrm>
        </p:grpSpPr>
        <p:sp>
          <p:nvSpPr>
            <p:cNvPr id="31" name="ZoneTexte 30"/>
            <p:cNvSpPr txBox="1"/>
            <p:nvPr/>
          </p:nvSpPr>
          <p:spPr>
            <a:xfrm>
              <a:off x="3515208" y="6506856"/>
              <a:ext cx="648072"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Nouveauté</a:t>
              </a:r>
            </a:p>
          </p:txBody>
        </p:sp>
        <p:sp>
          <p:nvSpPr>
            <p:cNvPr id="33" name="ZoneTexte 32"/>
            <p:cNvSpPr txBox="1"/>
            <p:nvPr/>
          </p:nvSpPr>
          <p:spPr>
            <a:xfrm>
              <a:off x="5411924" y="6483720"/>
              <a:ext cx="324036" cy="276999"/>
            </a:xfrm>
            <a:prstGeom prst="rect">
              <a:avLst/>
            </a:prstGeom>
            <a:noFill/>
          </p:spPr>
          <p:txBody>
            <a:bodyPr wrap="square" rtlCol="0">
              <a:spAutoFit/>
            </a:bodyPr>
            <a:lstStyle/>
            <a:p>
              <a:pPr defTabSz="908533"/>
              <a:r>
                <a:rPr lang="fr-FR" sz="1200" dirty="0">
                  <a:solidFill>
                    <a:srgbClr val="00B050"/>
                  </a:solidFill>
                  <a:latin typeface="Arial" panose="020B0604020202020204"/>
                  <a:sym typeface="Wingdings" panose="05000000000000000000" pitchFamily="2" charset="2"/>
                </a:rPr>
                <a:t></a:t>
              </a:r>
              <a:endParaRPr lang="fr-FR" sz="1200" dirty="0">
                <a:solidFill>
                  <a:srgbClr val="00B050"/>
                </a:solidFill>
                <a:latin typeface="Arial" panose="020B0604020202020204"/>
              </a:endParaRPr>
            </a:p>
          </p:txBody>
        </p:sp>
        <p:sp>
          <p:nvSpPr>
            <p:cNvPr id="34" name="Ellipse 33"/>
            <p:cNvSpPr/>
            <p:nvPr/>
          </p:nvSpPr>
          <p:spPr>
            <a:xfrm>
              <a:off x="3374639" y="6525344"/>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35" name="ZoneTexte 34"/>
            <p:cNvSpPr txBox="1"/>
            <p:nvPr/>
          </p:nvSpPr>
          <p:spPr>
            <a:xfrm>
              <a:off x="5600847" y="6506758"/>
              <a:ext cx="1046709"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Evolution à la hausse</a:t>
              </a:r>
            </a:p>
          </p:txBody>
        </p:sp>
        <p:sp>
          <p:nvSpPr>
            <p:cNvPr id="36" name="ZoneTexte 35"/>
            <p:cNvSpPr txBox="1"/>
            <p:nvPr/>
          </p:nvSpPr>
          <p:spPr>
            <a:xfrm>
              <a:off x="4415307" y="6509285"/>
              <a:ext cx="983605"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Niveau équivalent</a:t>
              </a:r>
            </a:p>
          </p:txBody>
        </p:sp>
        <p:sp>
          <p:nvSpPr>
            <p:cNvPr id="37" name="Égal 36"/>
            <p:cNvSpPr/>
            <p:nvPr/>
          </p:nvSpPr>
          <p:spPr>
            <a:xfrm>
              <a:off x="4258822" y="6564025"/>
              <a:ext cx="164383" cy="143537"/>
            </a:xfrm>
            <a:prstGeom prst="mathEqual">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8" name="ZoneTexte 37"/>
            <p:cNvSpPr txBox="1"/>
            <p:nvPr/>
          </p:nvSpPr>
          <p:spPr>
            <a:xfrm rot="5400000">
              <a:off x="6684550" y="6476855"/>
              <a:ext cx="324036" cy="276999"/>
            </a:xfrm>
            <a:prstGeom prst="rect">
              <a:avLst/>
            </a:prstGeom>
            <a:noFill/>
          </p:spPr>
          <p:txBody>
            <a:bodyPr wrap="square" rtlCol="0">
              <a:spAutoFit/>
            </a:bodyPr>
            <a:lstStyle/>
            <a:p>
              <a:pPr defTabSz="908533"/>
              <a:r>
                <a:rPr lang="fr-FR" sz="1200" dirty="0">
                  <a:solidFill>
                    <a:srgbClr val="F07E53"/>
                  </a:solidFill>
                  <a:latin typeface="Arial" panose="020B0604020202020204"/>
                  <a:sym typeface="Wingdings" panose="05000000000000000000" pitchFamily="2" charset="2"/>
                </a:rPr>
                <a:t></a:t>
              </a:r>
              <a:endParaRPr lang="fr-FR" sz="1200" dirty="0">
                <a:solidFill>
                  <a:srgbClr val="F07E53"/>
                </a:solidFill>
                <a:latin typeface="Arial" panose="020B0604020202020204"/>
              </a:endParaRPr>
            </a:p>
          </p:txBody>
        </p:sp>
        <p:sp>
          <p:nvSpPr>
            <p:cNvPr id="39" name="ZoneTexte 38"/>
            <p:cNvSpPr txBox="1"/>
            <p:nvPr/>
          </p:nvSpPr>
          <p:spPr>
            <a:xfrm>
              <a:off x="6877057" y="6511462"/>
              <a:ext cx="1008112"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Evolution à la baisse</a:t>
              </a:r>
            </a:p>
          </p:txBody>
        </p:sp>
      </p:grpSp>
      <p:pic>
        <p:nvPicPr>
          <p:cNvPr id="47" name="Image 46"/>
          <p:cNvPicPr>
            <a:picLocks noChangeAspect="1"/>
          </p:cNvPicPr>
          <p:nvPr/>
        </p:nvPicPr>
        <p:blipFill rotWithShape="1">
          <a:blip r:embed="rId5" cstate="print">
            <a:extLst>
              <a:ext uri="{28A0092B-C50C-407E-A947-70E740481C1C}">
                <a14:useLocalDpi xmlns:a14="http://schemas.microsoft.com/office/drawing/2010/main" val="0"/>
              </a:ext>
            </a:extLst>
          </a:blip>
          <a:srcRect t="23677"/>
          <a:stretch/>
        </p:blipFill>
        <p:spPr>
          <a:xfrm>
            <a:off x="8532603" y="859093"/>
            <a:ext cx="767753" cy="183834"/>
          </a:xfrm>
          <a:prstGeom prst="rect">
            <a:avLst/>
          </a:prstGeom>
        </p:spPr>
      </p:pic>
      <p:grpSp>
        <p:nvGrpSpPr>
          <p:cNvPr id="29" name="Groupe 28">
            <a:extLst>
              <a:ext uri="{FF2B5EF4-FFF2-40B4-BE49-F238E27FC236}">
                <a16:creationId xmlns:a16="http://schemas.microsoft.com/office/drawing/2014/main" id="{6FE603F3-28E2-4BE5-9329-5B9791ACA38E}"/>
              </a:ext>
            </a:extLst>
          </p:cNvPr>
          <p:cNvGrpSpPr/>
          <p:nvPr/>
        </p:nvGrpSpPr>
        <p:grpSpPr>
          <a:xfrm>
            <a:off x="479376" y="651729"/>
            <a:ext cx="10513168" cy="0"/>
            <a:chOff x="479376" y="651729"/>
            <a:chExt cx="10513168" cy="0"/>
          </a:xfrm>
        </p:grpSpPr>
        <p:cxnSp>
          <p:nvCxnSpPr>
            <p:cNvPr id="30" name="Connecteur droit 29">
              <a:extLst>
                <a:ext uri="{FF2B5EF4-FFF2-40B4-BE49-F238E27FC236}">
                  <a16:creationId xmlns:a16="http://schemas.microsoft.com/office/drawing/2014/main" id="{22CC8A71-93DC-4613-BF82-5448416DEBD7}"/>
                </a:ext>
              </a:extLst>
            </p:cNvPr>
            <p:cNvCxnSpPr>
              <a:cxnSpLocks/>
            </p:cNvCxnSpPr>
            <p:nvPr/>
          </p:nvCxnSpPr>
          <p:spPr>
            <a:xfrm>
              <a:off x="479376" y="651729"/>
              <a:ext cx="3348372"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CE07527D-0179-498C-94AE-AE09BD17D768}"/>
                </a:ext>
              </a:extLst>
            </p:cNvPr>
            <p:cNvCxnSpPr>
              <a:cxnSpLocks/>
            </p:cNvCxnSpPr>
            <p:nvPr/>
          </p:nvCxnSpPr>
          <p:spPr>
            <a:xfrm>
              <a:off x="4151784" y="651729"/>
              <a:ext cx="684076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43" name="Image 42">
            <a:extLst>
              <a:ext uri="{FF2B5EF4-FFF2-40B4-BE49-F238E27FC236}">
                <a16:creationId xmlns:a16="http://schemas.microsoft.com/office/drawing/2014/main" id="{5D63712B-403D-483D-AA64-D3B93D3678DF}"/>
              </a:ext>
            </a:extLst>
          </p:cNvPr>
          <p:cNvPicPr>
            <a:picLocks noChangeAspect="1"/>
          </p:cNvPicPr>
          <p:nvPr/>
        </p:nvPicPr>
        <p:blipFill rotWithShape="1">
          <a:blip r:embed="rId6"/>
          <a:srcRect l="30323" t="-10767" r="29716" b="23697"/>
          <a:stretch/>
        </p:blipFill>
        <p:spPr>
          <a:xfrm>
            <a:off x="4619900" y="764704"/>
            <a:ext cx="215960" cy="230568"/>
          </a:xfrm>
          <a:prstGeom prst="rect">
            <a:avLst/>
          </a:prstGeom>
        </p:spPr>
      </p:pic>
      <p:sp>
        <p:nvSpPr>
          <p:cNvPr id="73" name="ZoneTexte 72">
            <a:extLst>
              <a:ext uri="{FF2B5EF4-FFF2-40B4-BE49-F238E27FC236}">
                <a16:creationId xmlns:a16="http://schemas.microsoft.com/office/drawing/2014/main" id="{5B96A097-7A55-4676-9C5F-4BD2A2D8B29C}"/>
              </a:ext>
            </a:extLst>
          </p:cNvPr>
          <p:cNvSpPr txBox="1"/>
          <p:nvPr/>
        </p:nvSpPr>
        <p:spPr>
          <a:xfrm>
            <a:off x="7596262" y="1455832"/>
            <a:ext cx="324036" cy="230832"/>
          </a:xfrm>
          <a:prstGeom prst="rect">
            <a:avLst/>
          </a:prstGeom>
          <a:noFill/>
        </p:spPr>
        <p:txBody>
          <a:bodyPr wrap="square" rtlCol="0">
            <a:spAutoFit/>
          </a:bodyPr>
          <a:lstStyle/>
          <a:p>
            <a:pPr marL="0" marR="0" lvl="0" indent="0" algn="l" defTabSz="908533"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B050"/>
                </a:solidFill>
                <a:effectLst/>
                <a:uLnTx/>
                <a:uFillTx/>
                <a:latin typeface="Arial" panose="020B0604020202020204"/>
                <a:ea typeface="+mn-ea"/>
                <a:cs typeface="+mn-cs"/>
                <a:sym typeface="Wingdings" panose="05000000000000000000" pitchFamily="2" charset="2"/>
              </a:rPr>
              <a:t></a:t>
            </a:r>
            <a:endParaRPr kumimoji="0" lang="fr-FR" sz="900" b="0" i="0" u="none" strike="noStrike" kern="1200" cap="none" spc="0" normalizeH="0" baseline="0" noProof="0" dirty="0">
              <a:ln>
                <a:noFill/>
              </a:ln>
              <a:solidFill>
                <a:srgbClr val="00B050"/>
              </a:solidFill>
              <a:effectLst/>
              <a:uLnTx/>
              <a:uFillTx/>
              <a:latin typeface="Arial" panose="020B0604020202020204"/>
              <a:ea typeface="+mn-ea"/>
              <a:cs typeface="+mn-cs"/>
            </a:endParaRPr>
          </a:p>
        </p:txBody>
      </p:sp>
      <p:sp>
        <p:nvSpPr>
          <p:cNvPr id="76" name="Ellipse 75">
            <a:extLst>
              <a:ext uri="{FF2B5EF4-FFF2-40B4-BE49-F238E27FC236}">
                <a16:creationId xmlns:a16="http://schemas.microsoft.com/office/drawing/2014/main" id="{C9900C75-A805-402D-854A-FD3899637EED}"/>
              </a:ext>
            </a:extLst>
          </p:cNvPr>
          <p:cNvSpPr/>
          <p:nvPr/>
        </p:nvSpPr>
        <p:spPr>
          <a:xfrm>
            <a:off x="7668270" y="1858897"/>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77" name="Ellipse 76">
            <a:extLst>
              <a:ext uri="{FF2B5EF4-FFF2-40B4-BE49-F238E27FC236}">
                <a16:creationId xmlns:a16="http://schemas.microsoft.com/office/drawing/2014/main" id="{639F99CC-BB76-48C8-ACEA-D71754E12DBA}"/>
              </a:ext>
            </a:extLst>
          </p:cNvPr>
          <p:cNvSpPr/>
          <p:nvPr/>
        </p:nvSpPr>
        <p:spPr>
          <a:xfrm>
            <a:off x="7668713" y="1649424"/>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78" name="Ellipse 77">
            <a:extLst>
              <a:ext uri="{FF2B5EF4-FFF2-40B4-BE49-F238E27FC236}">
                <a16:creationId xmlns:a16="http://schemas.microsoft.com/office/drawing/2014/main" id="{853A75CA-6F56-4FFC-AD8E-85ED389472AC}"/>
              </a:ext>
            </a:extLst>
          </p:cNvPr>
          <p:cNvSpPr/>
          <p:nvPr/>
        </p:nvSpPr>
        <p:spPr>
          <a:xfrm>
            <a:off x="7668270" y="2455539"/>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79" name="Ellipse 78">
            <a:extLst>
              <a:ext uri="{FF2B5EF4-FFF2-40B4-BE49-F238E27FC236}">
                <a16:creationId xmlns:a16="http://schemas.microsoft.com/office/drawing/2014/main" id="{8FB66611-E925-46BF-A9C1-7E5178FDA3F1}"/>
              </a:ext>
            </a:extLst>
          </p:cNvPr>
          <p:cNvSpPr/>
          <p:nvPr/>
        </p:nvSpPr>
        <p:spPr>
          <a:xfrm>
            <a:off x="7668270" y="3510512"/>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80" name="Ellipse 79">
            <a:extLst>
              <a:ext uri="{FF2B5EF4-FFF2-40B4-BE49-F238E27FC236}">
                <a16:creationId xmlns:a16="http://schemas.microsoft.com/office/drawing/2014/main" id="{1236FD89-826C-43D0-98F7-F89B38EE8C61}"/>
              </a:ext>
            </a:extLst>
          </p:cNvPr>
          <p:cNvSpPr/>
          <p:nvPr/>
        </p:nvSpPr>
        <p:spPr>
          <a:xfrm>
            <a:off x="7668270" y="4411023"/>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Tree>
    <p:extLst>
      <p:ext uri="{BB962C8B-B14F-4D97-AF65-F5344CB8AC3E}">
        <p14:creationId xmlns:p14="http://schemas.microsoft.com/office/powerpoint/2010/main" val="347129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0C564F6B-D633-41D4-B3BE-AA590146E624}"/>
              </a:ext>
            </a:extLst>
          </p:cNvPr>
          <p:cNvSpPr/>
          <p:nvPr/>
        </p:nvSpPr>
        <p:spPr>
          <a:xfrm>
            <a:off x="479376" y="579001"/>
            <a:ext cx="10597078" cy="221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51" name="Tableau 50">
            <a:extLst>
              <a:ext uri="{FF2B5EF4-FFF2-40B4-BE49-F238E27FC236}">
                <a16:creationId xmlns:a16="http://schemas.microsoft.com/office/drawing/2014/main" id="{7549FD81-0E75-4F49-935D-46633498D786}"/>
              </a:ext>
            </a:extLst>
          </p:cNvPr>
          <p:cNvGraphicFramePr>
            <a:graphicFrameLocks noGrp="1"/>
          </p:cNvGraphicFramePr>
          <p:nvPr>
            <p:extLst>
              <p:ext uri="{D42A27DB-BD31-4B8C-83A1-F6EECF244321}">
                <p14:modId xmlns:p14="http://schemas.microsoft.com/office/powerpoint/2010/main" val="2176675290"/>
              </p:ext>
            </p:extLst>
          </p:nvPr>
        </p:nvGraphicFramePr>
        <p:xfrm>
          <a:off x="551383" y="764704"/>
          <a:ext cx="11371101" cy="3888429"/>
        </p:xfrm>
        <a:graphic>
          <a:graphicData uri="http://schemas.openxmlformats.org/drawingml/2006/table">
            <a:tbl>
              <a:tblPr firstCol="1" bandRow="1"/>
              <a:tblGrid>
                <a:gridCol w="1205966">
                  <a:extLst>
                    <a:ext uri="{9D8B030D-6E8A-4147-A177-3AD203B41FA5}">
                      <a16:colId xmlns:a16="http://schemas.microsoft.com/office/drawing/2014/main" val="20001"/>
                    </a:ext>
                  </a:extLst>
                </a:gridCol>
                <a:gridCol w="186468">
                  <a:extLst>
                    <a:ext uri="{9D8B030D-6E8A-4147-A177-3AD203B41FA5}">
                      <a16:colId xmlns:a16="http://schemas.microsoft.com/office/drawing/2014/main" val="20002"/>
                    </a:ext>
                  </a:extLst>
                </a:gridCol>
                <a:gridCol w="1311197">
                  <a:extLst>
                    <a:ext uri="{9D8B030D-6E8A-4147-A177-3AD203B41FA5}">
                      <a16:colId xmlns:a16="http://schemas.microsoft.com/office/drawing/2014/main" val="20000"/>
                    </a:ext>
                  </a:extLst>
                </a:gridCol>
                <a:gridCol w="140407">
                  <a:extLst>
                    <a:ext uri="{9D8B030D-6E8A-4147-A177-3AD203B41FA5}">
                      <a16:colId xmlns:a16="http://schemas.microsoft.com/office/drawing/2014/main" val="20003"/>
                    </a:ext>
                  </a:extLst>
                </a:gridCol>
                <a:gridCol w="4032727">
                  <a:extLst>
                    <a:ext uri="{9D8B030D-6E8A-4147-A177-3AD203B41FA5}">
                      <a16:colId xmlns:a16="http://schemas.microsoft.com/office/drawing/2014/main" val="20004"/>
                    </a:ext>
                  </a:extLst>
                </a:gridCol>
                <a:gridCol w="432048">
                  <a:extLst>
                    <a:ext uri="{9D8B030D-6E8A-4147-A177-3AD203B41FA5}">
                      <a16:colId xmlns:a16="http://schemas.microsoft.com/office/drawing/2014/main" val="20005"/>
                    </a:ext>
                  </a:extLst>
                </a:gridCol>
                <a:gridCol w="4062288">
                  <a:extLst>
                    <a:ext uri="{9D8B030D-6E8A-4147-A177-3AD203B41FA5}">
                      <a16:colId xmlns:a16="http://schemas.microsoft.com/office/drawing/2014/main" val="20009"/>
                    </a:ext>
                  </a:extLst>
                </a:gridCol>
              </a:tblGrid>
              <a:tr h="571333">
                <a:tc gridSpan="2">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spcAft>
                          <a:spcPts val="0"/>
                        </a:spcAft>
                      </a:pPr>
                      <a:endParaRPr lang="fr-FR" sz="1000" dirty="0">
                        <a:effectLst/>
                        <a:latin typeface="Gill Sans MT" panose="020B0502020104020203" pitchFamily="34" charset="0"/>
                        <a:ea typeface="Calibri"/>
                        <a:cs typeface="Times New Roman"/>
                      </a:endParaRPr>
                    </a:p>
                  </a:txBody>
                  <a:tcPr marL="36000" marR="36000" marT="0" marB="0" anchor="ctr">
                    <a:lnL w="12700" cmpd="sng">
                      <a:solidFill>
                        <a:sysClr val="window" lastClr="FFFFFF"/>
                      </a:solid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spcAft>
                          <a:spcPts val="0"/>
                        </a:spcAft>
                      </a:pPr>
                      <a:endParaRPr lang="fr-FR" sz="1000" dirty="0">
                        <a:effectLst/>
                        <a:latin typeface="Calibri"/>
                        <a:ea typeface="Calibri"/>
                        <a:cs typeface="Times New Roman"/>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spcAft>
                          <a:spcPts val="0"/>
                        </a:spcAft>
                      </a:pPr>
                      <a:endParaRPr lang="fr-FR" sz="1000" b="1" kern="1200" dirty="0">
                        <a:solidFill>
                          <a:schemeClr val="dk1"/>
                        </a:solidFill>
                        <a:effectLst/>
                        <a:latin typeface="Gill Sans MT" panose="020B0502020104020203" pitchFamily="34" charset="0"/>
                        <a:ea typeface="Calibri"/>
                        <a:cs typeface="Arial" panose="020B0604020202020204" pitchFamily="34" charset="0"/>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spcAft>
                          <a:spcPts val="0"/>
                        </a:spcAft>
                      </a:pPr>
                      <a:endParaRPr lang="fr-FR" sz="1000" b="1" kern="1200" dirty="0">
                        <a:solidFill>
                          <a:schemeClr val="dk1"/>
                        </a:solidFill>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r>
                        <a:rPr lang="fr-FR" sz="1100" b="1" kern="1200" cap="small" baseline="0" dirty="0">
                          <a:solidFill>
                            <a:schemeClr val="dk1"/>
                          </a:solidFill>
                          <a:effectLst/>
                          <a:latin typeface="Gill Sans MT" panose="020B0502020104020203" pitchFamily="34" charset="0"/>
                          <a:ea typeface="Calibri"/>
                          <a:cs typeface="Times New Roman"/>
                        </a:rPr>
                        <a:t>Offre actuelle</a:t>
                      </a: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endParaRPr lang="fr-FR" sz="900" b="1" kern="1200" dirty="0">
                        <a:solidFill>
                          <a:schemeClr val="dk1"/>
                        </a:solidFill>
                        <a:effectLst/>
                        <a:latin typeface="Gill Sans MT" panose="020B0502020104020203" pitchFamily="34" charset="0"/>
                        <a:ea typeface="Calibri"/>
                        <a:cs typeface="Times New Roman"/>
                      </a:endParaRP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defTabSz="685800" rtl="0" eaLnBrk="1" fontAlgn="auto" latinLnBrk="0" hangingPunct="1">
                        <a:lnSpc>
                          <a:spcPct val="100000"/>
                        </a:lnSpc>
                        <a:spcBef>
                          <a:spcPts val="0"/>
                        </a:spcBef>
                        <a:spcAft>
                          <a:spcPts val="0"/>
                        </a:spcAft>
                        <a:buClrTx/>
                        <a:buSzTx/>
                        <a:buFontTx/>
                        <a:buNone/>
                        <a:tabLst/>
                        <a:defRPr/>
                      </a:pPr>
                      <a:r>
                        <a:rPr lang="fr-FR" sz="1100" b="1" kern="1200" cap="small" baseline="0" dirty="0">
                          <a:solidFill>
                            <a:schemeClr val="dk1"/>
                          </a:solidFill>
                          <a:effectLst/>
                          <a:latin typeface="Gill Sans MT" panose="020B0502020104020203" pitchFamily="34" charset="0"/>
                          <a:ea typeface="Calibri"/>
                          <a:cs typeface="Times New Roman"/>
                        </a:rPr>
                        <a:t>Nouvelle offre</a:t>
                      </a:r>
                    </a:p>
                  </a:txBody>
                  <a:tcPr marL="36964" marR="3696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970316">
                <a:tc rowSpan="3">
                  <a:txBody>
                    <a:bodyPr/>
                    <a:lstStyle/>
                    <a:p>
                      <a:pPr marL="36000" algn="l" defTabSz="914400" rtl="0" eaLnBrk="1" fontAlgn="ctr" latinLnBrk="0" hangingPunct="1">
                        <a:spcBef>
                          <a:spcPts val="100"/>
                        </a:spcBef>
                        <a:spcAft>
                          <a:spcPts val="100"/>
                        </a:spcAft>
                      </a:pPr>
                      <a:r>
                        <a:rPr lang="fr-FR" sz="1100" b="1" i="0" u="none" strike="noStrike" kern="1200" cap="small" baseline="0" dirty="0">
                          <a:solidFill>
                            <a:schemeClr val="bg1"/>
                          </a:solidFill>
                          <a:effectLst/>
                          <a:latin typeface="Gill Sans MT" panose="020B0502020104020203" pitchFamily="34" charset="0"/>
                          <a:ea typeface="+mn-ea"/>
                          <a:cs typeface="+mn-cs"/>
                        </a:rPr>
                        <a:t>Protection spécifiques</a:t>
                      </a:r>
                    </a:p>
                  </a:txBody>
                  <a:tcPr marL="36000" marR="36000" marT="0" marB="0" anchor="ctr">
                    <a:lnL w="12700" cmpd="sng">
                      <a:noFill/>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Extension de garantie des biens</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algn="l" defTabSz="685800" rtl="0" eaLnBrk="1" latinLnBrk="0" hangingPunct="1">
                        <a:spcAft>
                          <a:spcPts val="0"/>
                        </a:spcAft>
                      </a:pPr>
                      <a:endParaRPr lang="fr-FR" sz="1000" kern="1200" dirty="0">
                        <a:solidFill>
                          <a:schemeClr val="dk1"/>
                        </a:solidFill>
                        <a:effectLst/>
                        <a:latin typeface="+mj-lt"/>
                        <a:ea typeface="Calibri"/>
                        <a:cs typeface="Arial" panose="020B0604020202020204" pitchFamily="34" charset="0"/>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87313" marR="0" lvl="0" indent="-87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1450" marR="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Nouvelle option proposée dans toutes les formules</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Extension de garantie de 3 ans des biens électroménager, audiovisuel, informatique, nomades jusqu’à 3 000 €</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r h="1147238">
                <a:tc vMerge="1">
                  <a:txBody>
                    <a:bodyPr/>
                    <a:lstStyle/>
                    <a:p>
                      <a:pPr marL="36000" algn="l" defTabSz="914400" rtl="0" eaLnBrk="1" fontAlgn="ctr" latinLnBrk="0" hangingPunct="1">
                        <a:spcBef>
                          <a:spcPts val="100"/>
                        </a:spcBef>
                        <a:spcAft>
                          <a:spcPts val="100"/>
                        </a:spcAft>
                      </a:pPr>
                      <a:endParaRPr lang="fr-FR" sz="1100" b="1" i="0" u="none" strike="noStrike" kern="1200" cap="small" baseline="0" dirty="0">
                        <a:solidFill>
                          <a:schemeClr val="bg1"/>
                        </a:solidFill>
                        <a:effectLst/>
                        <a:latin typeface="Gill Sans MT" panose="020B0502020104020203" pitchFamily="34" charset="0"/>
                        <a:ea typeface="+mn-ea"/>
                        <a:cs typeface="+mn-cs"/>
                      </a:endParaRPr>
                    </a:p>
                  </a:txBody>
                  <a:tcPr marL="36000" marR="36000" marT="0" marB="0" anchor="ctr">
                    <a:lnL w="12700" cmpd="sng">
                      <a:noFill/>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Canalisations extérieures</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algn="l" defTabSz="685800" rtl="0" eaLnBrk="1" latinLnBrk="0" hangingPunct="1">
                        <a:spcAft>
                          <a:spcPts val="0"/>
                        </a:spcAft>
                      </a:pPr>
                      <a:endParaRPr lang="fr-FR" sz="1000" kern="1200" dirty="0">
                        <a:solidFill>
                          <a:schemeClr val="dk1"/>
                        </a:solidFill>
                        <a:effectLst/>
                        <a:latin typeface="+mj-lt"/>
                        <a:ea typeface="Calibri"/>
                        <a:cs typeface="Arial" panose="020B0604020202020204" pitchFamily="34" charset="0"/>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87313" indent="-87313" algn="l" defTabSz="681393" rtl="0" eaLnBrk="1" latinLnBrk="0" hangingPunct="1">
                        <a:buFont typeface="Arial" panose="020B0604020202020204" pitchFamily="34" charset="0"/>
                        <a:buChar cha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En F2 et F3 : canalisations extérieures enterrées ou non </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Frais de réparation de la fuite et rupture accidentelle</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Frais de recherche de fuite</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Frais de désengorgement</a:t>
                      </a:r>
                    </a:p>
                    <a:p>
                      <a:pPr marL="350838" marR="0"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Frais de remise en état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1450" marR="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1" i="0" u="none" strike="noStrike" kern="1200" cap="none" spc="0" normalizeH="0" baseline="0" dirty="0">
                          <a:ln>
                            <a:noFill/>
                          </a:ln>
                          <a:solidFill>
                            <a:srgbClr val="C00000"/>
                          </a:solidFill>
                          <a:effectLst/>
                          <a:uLnTx/>
                          <a:uFillTx/>
                          <a:latin typeface="Gill Sans MT" panose="020B0502020104020203" pitchFamily="34" charset="0"/>
                          <a:ea typeface="Calibri"/>
                          <a:cs typeface="Times New Roman"/>
                        </a:rPr>
                        <a:t>Option proposée dans toutes les formules</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Ajout prise en charge frais de remise en état et surconsommation d’eau</a:t>
                      </a:r>
                    </a:p>
                    <a:p>
                      <a:pPr marL="92075" marR="0" indent="-920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rPr>
                        <a:t>Plafond augmenté à 5 000 € (au lieu de 3 000 €)</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6"/>
                  </a:ext>
                </a:extLst>
              </a:tr>
              <a:tr h="1199542">
                <a:tc vMerge="1">
                  <a:txBody>
                    <a:bodyPr/>
                    <a:lstStyle/>
                    <a:p>
                      <a:pPr marL="36000" marR="0" lvl="0" indent="0" algn="l" defTabSz="914400" rtl="0" eaLnBrk="1" fontAlgn="ctr" latinLnBrk="0" hangingPunct="1">
                        <a:lnSpc>
                          <a:spcPct val="100000"/>
                        </a:lnSpc>
                        <a:spcBef>
                          <a:spcPts val="100"/>
                        </a:spcBef>
                        <a:spcAft>
                          <a:spcPts val="100"/>
                        </a:spcAft>
                        <a:buClrTx/>
                        <a:buSzTx/>
                        <a:buFontTx/>
                        <a:buNone/>
                        <a:tabLst/>
                        <a:defRPr/>
                      </a:pPr>
                      <a:endParaRPr lang="fr-FR" sz="1100" b="1" i="0" u="none" strike="noStrike" kern="1200" cap="small" baseline="0" noProof="0" dirty="0">
                        <a:solidFill>
                          <a:schemeClr val="bg1"/>
                        </a:solidFill>
                        <a:effectLst/>
                        <a:latin typeface="Gill Sans MT" panose="020B0502020104020203" pitchFamily="34" charset="0"/>
                        <a:ea typeface="+mn-ea"/>
                        <a:cs typeface="+mn-cs"/>
                      </a:endParaRPr>
                    </a:p>
                  </a:txBody>
                  <a:tcPr marL="36000" marR="36000" marT="0" marB="0" anchor="ctr">
                    <a:lnL w="12700" cmpd="sng">
                      <a:noFill/>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spcAft>
                          <a:spcPts val="0"/>
                        </a:spcAft>
                      </a:pPr>
                      <a:endParaRPr lang="fr-FR" sz="1000" b="0" dirty="0">
                        <a:effectLst/>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indent="0" algn="l" defTabSz="681393"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b="1" kern="1200" dirty="0">
                          <a:solidFill>
                            <a:schemeClr val="bg1"/>
                          </a:solidFill>
                          <a:effectLst/>
                          <a:latin typeface="Gill Sans MT" panose="020B0502020104020203" pitchFamily="34" charset="0"/>
                          <a:ea typeface="Calibri"/>
                          <a:cs typeface="Arial" panose="020B0604020202020204" pitchFamily="34" charset="0"/>
                        </a:rPr>
                        <a:t>Éléments paysagers et installations de loisirs</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algn="l" defTabSz="685800" rtl="0" eaLnBrk="1" latinLnBrk="0" hangingPunct="1">
                        <a:spcAft>
                          <a:spcPts val="0"/>
                        </a:spcAft>
                      </a:pPr>
                      <a:endParaRPr lang="fr-FR" sz="1000" kern="1200" dirty="0">
                        <a:solidFill>
                          <a:schemeClr val="dk1"/>
                        </a:solidFill>
                        <a:effectLst/>
                        <a:latin typeface="+mj-lt"/>
                        <a:ea typeface="Calibri"/>
                        <a:cs typeface="Arial" panose="020B0604020202020204" pitchFamily="34" charset="0"/>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87313" indent="-87313" defTabSz="685800">
                        <a:buFont typeface="Arial" panose="020B0604020202020204" pitchFamily="34" charset="0"/>
                        <a:buChar char="•"/>
                        <a:defRPr/>
                      </a:pPr>
                      <a:r>
                        <a:rPr lang="fr-FR" sz="800" dirty="0">
                          <a:latin typeface="Gill Sans MT" panose="020B0502020104020203" pitchFamily="34" charset="0"/>
                          <a:ea typeface="Calibri"/>
                          <a:cs typeface="Times New Roman"/>
                        </a:rPr>
                        <a:t>En F2 et F3 : option piscine, jacuzzi jusqu’à 48 000 €</a:t>
                      </a:r>
                    </a:p>
                    <a:p>
                      <a:pPr marL="87313" indent="-87313" defTabSz="685800">
                        <a:buFont typeface="Arial" panose="020B0604020202020204" pitchFamily="34" charset="0"/>
                        <a:buChar char="•"/>
                        <a:defRPr/>
                      </a:pPr>
                      <a:r>
                        <a:rPr lang="fr-FR" sz="800" dirty="0">
                          <a:latin typeface="Gill Sans MT" panose="020B0502020104020203" pitchFamily="34" charset="0"/>
                          <a:ea typeface="Calibri"/>
                          <a:cs typeface="Times New Roman"/>
                        </a:rPr>
                        <a:t>En F3 : arbres et arbustes pris en charge au titre de la garantie « éléments extérieurs fixes »</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1450" marR="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defTabSz="685800">
                        <a:defRPr/>
                      </a:pPr>
                      <a:r>
                        <a:rPr lang="fr-FR" sz="800" b="1" dirty="0">
                          <a:solidFill>
                            <a:srgbClr val="C00000"/>
                          </a:solidFill>
                          <a:latin typeface="Gill Sans MT" panose="020B0502020104020203" pitchFamily="34" charset="0"/>
                          <a:ea typeface="Calibri"/>
                          <a:cs typeface="Times New Roman"/>
                        </a:rPr>
                        <a:t>Option proposée dans toutes les formules</a:t>
                      </a:r>
                    </a:p>
                    <a:p>
                      <a:pPr marL="92075" indent="-92075" defTabSz="685800">
                        <a:buFont typeface="Arial" panose="020B0604020202020204" pitchFamily="34" charset="0"/>
                        <a:buChar char="•"/>
                        <a:defRPr/>
                      </a:pPr>
                      <a:r>
                        <a:rPr lang="fr-FR" sz="800" dirty="0">
                          <a:latin typeface="Gill Sans MT" panose="020B0502020104020203" pitchFamily="34" charset="0"/>
                          <a:ea typeface="Calibri"/>
                          <a:cs typeface="Times New Roman"/>
                        </a:rPr>
                        <a:t>Piscine, jacuzzi, spa jusqu’à 50 000 €</a:t>
                      </a:r>
                    </a:p>
                    <a:p>
                      <a:pPr marL="92075" indent="-92075" defTabSz="685800">
                        <a:buFont typeface="Arial" panose="020B0604020202020204" pitchFamily="34" charset="0"/>
                        <a:buChar char="•"/>
                        <a:defRPr/>
                      </a:pPr>
                      <a:r>
                        <a:rPr lang="fr-FR" sz="800" dirty="0">
                          <a:latin typeface="Gill Sans MT" panose="020B0502020104020203" pitchFamily="34" charset="0"/>
                          <a:ea typeface="Calibri"/>
                          <a:cs typeface="Times New Roman"/>
                        </a:rPr>
                        <a:t>Arbres, végétaux jusqu’à 10 000 € </a:t>
                      </a:r>
                      <a:r>
                        <a:rPr lang="fr-FR" sz="800" i="1" dirty="0">
                          <a:latin typeface="Gill Sans MT" panose="020B0502020104020203" pitchFamily="34" charset="0"/>
                          <a:ea typeface="Calibri"/>
                          <a:cs typeface="Times New Roman"/>
                          <a:sym typeface="Wingdings" panose="05000000000000000000" pitchFamily="2" charset="2"/>
                        </a:rPr>
                        <a:t> actuellement pris en charge au titre de la garantie « éléments extérieurs fixes » jusqu’à 6 000 € max</a:t>
                      </a:r>
                      <a:endParaRPr lang="fr-FR" sz="800" i="1" dirty="0">
                        <a:latin typeface="Gill Sans MT" panose="020B0502020104020203" pitchFamily="34" charset="0"/>
                        <a:ea typeface="Calibri"/>
                        <a:cs typeface="Times New Roman"/>
                      </a:endParaRPr>
                    </a:p>
                    <a:p>
                      <a:pPr marL="92075" indent="-92075" defTabSz="685800">
                        <a:buFont typeface="Arial" panose="020B0604020202020204" pitchFamily="34" charset="0"/>
                        <a:buChar char="•"/>
                        <a:defRPr/>
                      </a:pPr>
                      <a:r>
                        <a:rPr lang="fr-FR" sz="800" dirty="0">
                          <a:latin typeface="Gill Sans MT" panose="020B0502020104020203" pitchFamily="34" charset="0"/>
                          <a:ea typeface="Calibri"/>
                          <a:cs typeface="Times New Roman"/>
                        </a:rPr>
                        <a:t>Court de tennis jusqu’à 10 000 €</a:t>
                      </a:r>
                      <a:endParaRPr kumimoji="0" lang="fr-FR" sz="800" b="0" i="0" u="none" strike="noStrike" kern="1200" cap="none" spc="0" normalizeH="0" baseline="0" dirty="0">
                        <a:ln>
                          <a:noFill/>
                        </a:ln>
                        <a:solidFill>
                          <a:schemeClr val="tx1"/>
                        </a:solidFill>
                        <a:effectLst/>
                        <a:uLnTx/>
                        <a:uFillTx/>
                        <a:latin typeface="Gill Sans MT" panose="020B0502020104020203" pitchFamily="34" charset="0"/>
                        <a:ea typeface="Calibri"/>
                        <a:cs typeface="Times New Roman"/>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477012655"/>
                  </a:ext>
                </a:extLst>
              </a:tr>
            </a:tbl>
          </a:graphicData>
        </a:graphic>
      </p:graphicFrame>
      <p:sp>
        <p:nvSpPr>
          <p:cNvPr id="2" name="Ellipse 1"/>
          <p:cNvSpPr/>
          <p:nvPr/>
        </p:nvSpPr>
        <p:spPr>
          <a:xfrm>
            <a:off x="11056813" y="108587"/>
            <a:ext cx="952066" cy="95206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space réservé du contenu 5"/>
          <p:cNvSpPr>
            <a:spLocks noGrp="1"/>
          </p:cNvSpPr>
          <p:nvPr>
            <p:ph sz="quarter" idx="13"/>
          </p:nvPr>
        </p:nvSpPr>
        <p:spPr/>
        <p:txBody>
          <a:bodyPr/>
          <a:lstStyle/>
          <a:p>
            <a:r>
              <a:rPr lang="fr-FR" dirty="0">
                <a:solidFill>
                  <a:srgbClr val="C00000"/>
                </a:solidFill>
              </a:rPr>
              <a:t>6. Les </a:t>
            </a:r>
            <a:r>
              <a:rPr lang="fr-FR" dirty="0"/>
              <a:t>Options (2/2)</a:t>
            </a:r>
            <a:endParaRPr lang="en-US" dirty="0">
              <a:solidFill>
                <a:srgbClr val="C00000"/>
              </a:solidFill>
            </a:endParaRPr>
          </a:p>
        </p:txBody>
      </p:sp>
      <p:sp>
        <p:nvSpPr>
          <p:cNvPr id="7" name="Espace réservé du contenu 6"/>
          <p:cNvSpPr>
            <a:spLocks noGrp="1"/>
          </p:cNvSpPr>
          <p:nvPr>
            <p:ph sz="quarter" idx="14"/>
          </p:nvPr>
        </p:nvSpPr>
        <p:spPr/>
        <p:txBody>
          <a:bodyPr/>
          <a:lstStyle/>
          <a:p>
            <a:pPr lvl="0"/>
            <a:r>
              <a:rPr lang="fr-FR" sz="1200" dirty="0">
                <a:solidFill>
                  <a:srgbClr val="7F7F7F"/>
                </a:solidFill>
              </a:rPr>
              <a:t>assurance habitation                             Avant / Après</a:t>
            </a:r>
            <a:endParaRPr lang="en-US" sz="1200" dirty="0">
              <a:solidFill>
                <a:srgbClr val="7F7F7F"/>
              </a:solidFill>
            </a:endParaRPr>
          </a:p>
        </p:txBody>
      </p:sp>
      <p:sp>
        <p:nvSpPr>
          <p:cNvPr id="26" name="Espace réservé de la date 4"/>
          <p:cNvSpPr>
            <a:spLocks noGrp="1"/>
          </p:cNvSpPr>
          <p:nvPr>
            <p:ph type="dt" sz="half" idx="2"/>
          </p:nvPr>
        </p:nvSpPr>
        <p:spPr>
          <a:xfrm>
            <a:off x="1199456" y="6412247"/>
            <a:ext cx="2743200" cy="365125"/>
          </a:xfrm>
        </p:spPr>
        <p:txBody>
          <a:bodyPr/>
          <a:lstStyle/>
          <a:p>
            <a:r>
              <a:rPr lang="fr-FR" dirty="0"/>
              <a:t>Sommaire</a:t>
            </a:r>
          </a:p>
        </p:txBody>
      </p:sp>
      <p:sp>
        <p:nvSpPr>
          <p:cNvPr id="27" name="Freeform 270">
            <a:hlinkClick r:id="rId2" action="ppaction://hlinksldjump"/>
            <a:extLst>
              <a:ext uri="{FF2B5EF4-FFF2-40B4-BE49-F238E27FC236}">
                <a16:creationId xmlns:a16="http://schemas.microsoft.com/office/drawing/2014/main" id="{CCD52D4C-428C-4760-8524-02AEDCA83249}"/>
              </a:ext>
            </a:extLst>
          </p:cNvPr>
          <p:cNvSpPr>
            <a:spLocks noChangeAspect="1"/>
          </p:cNvSpPr>
          <p:nvPr/>
        </p:nvSpPr>
        <p:spPr>
          <a:xfrm flipH="1">
            <a:off x="1048061" y="6525344"/>
            <a:ext cx="151395" cy="151395"/>
          </a:xfrm>
          <a:custGeom>
            <a:avLst/>
            <a:gdLst/>
            <a:ahLst/>
            <a:cxnLst/>
            <a:rect l="l" t="t" r="r" b="b"/>
            <a:pathLst>
              <a:path w="432708" h="432707">
                <a:moveTo>
                  <a:pt x="81133" y="0"/>
                </a:moveTo>
                <a:lnTo>
                  <a:pt x="351575" y="0"/>
                </a:lnTo>
                <a:cubicBezTo>
                  <a:pt x="373924" y="0"/>
                  <a:pt x="393034" y="7935"/>
                  <a:pt x="408903" y="23805"/>
                </a:cubicBezTo>
                <a:cubicBezTo>
                  <a:pt x="424774" y="39674"/>
                  <a:pt x="432708" y="58784"/>
                  <a:pt x="432708" y="81133"/>
                </a:cubicBezTo>
                <a:lnTo>
                  <a:pt x="432708" y="351574"/>
                </a:lnTo>
                <a:cubicBezTo>
                  <a:pt x="432708" y="373924"/>
                  <a:pt x="424774" y="393033"/>
                  <a:pt x="408903" y="408902"/>
                </a:cubicBezTo>
                <a:cubicBezTo>
                  <a:pt x="393034" y="424772"/>
                  <a:pt x="373924" y="432707"/>
                  <a:pt x="351575" y="432707"/>
                </a:cubicBezTo>
                <a:lnTo>
                  <a:pt x="81133" y="432707"/>
                </a:lnTo>
                <a:cubicBezTo>
                  <a:pt x="58784" y="432707"/>
                  <a:pt x="39675" y="424772"/>
                  <a:pt x="23805" y="408902"/>
                </a:cubicBezTo>
                <a:cubicBezTo>
                  <a:pt x="7936" y="393033"/>
                  <a:pt x="0" y="373924"/>
                  <a:pt x="0" y="351574"/>
                </a:cubicBezTo>
                <a:lnTo>
                  <a:pt x="0" y="81133"/>
                </a:lnTo>
                <a:cubicBezTo>
                  <a:pt x="0" y="58784"/>
                  <a:pt x="7936" y="39674"/>
                  <a:pt x="23805" y="23805"/>
                </a:cubicBezTo>
                <a:cubicBezTo>
                  <a:pt x="39675" y="7935"/>
                  <a:pt x="58784" y="0"/>
                  <a:pt x="81133" y="0"/>
                </a:cubicBezTo>
                <a:close/>
                <a:moveTo>
                  <a:pt x="274034" y="45074"/>
                </a:moveTo>
                <a:cubicBezTo>
                  <a:pt x="270795" y="44416"/>
                  <a:pt x="267343" y="44886"/>
                  <a:pt x="263681" y="46482"/>
                </a:cubicBezTo>
                <a:cubicBezTo>
                  <a:pt x="256170" y="49675"/>
                  <a:pt x="252413" y="55215"/>
                  <a:pt x="252413" y="63103"/>
                </a:cubicBezTo>
                <a:lnTo>
                  <a:pt x="252413" y="108177"/>
                </a:lnTo>
                <a:cubicBezTo>
                  <a:pt x="230064" y="108177"/>
                  <a:pt x="209781" y="110008"/>
                  <a:pt x="191563" y="113670"/>
                </a:cubicBezTo>
                <a:cubicBezTo>
                  <a:pt x="173347" y="117332"/>
                  <a:pt x="158087" y="122121"/>
                  <a:pt x="145785" y="128037"/>
                </a:cubicBezTo>
                <a:cubicBezTo>
                  <a:pt x="133485" y="133953"/>
                  <a:pt x="122780" y="141372"/>
                  <a:pt x="113671" y="150292"/>
                </a:cubicBezTo>
                <a:cubicBezTo>
                  <a:pt x="104562" y="159213"/>
                  <a:pt x="97379" y="168181"/>
                  <a:pt x="92120" y="177196"/>
                </a:cubicBezTo>
                <a:cubicBezTo>
                  <a:pt x="86862" y="186211"/>
                  <a:pt x="82682" y="196446"/>
                  <a:pt x="79584" y="207902"/>
                </a:cubicBezTo>
                <a:cubicBezTo>
                  <a:pt x="76484" y="219358"/>
                  <a:pt x="74467" y="229829"/>
                  <a:pt x="73527" y="239313"/>
                </a:cubicBezTo>
                <a:cubicBezTo>
                  <a:pt x="72588" y="248797"/>
                  <a:pt x="72118" y="259173"/>
                  <a:pt x="72118" y="270442"/>
                </a:cubicBezTo>
                <a:cubicBezTo>
                  <a:pt x="72118" y="304435"/>
                  <a:pt x="87801" y="342372"/>
                  <a:pt x="119164" y="384253"/>
                </a:cubicBezTo>
                <a:cubicBezTo>
                  <a:pt x="121042" y="386507"/>
                  <a:pt x="123390" y="387633"/>
                  <a:pt x="126206" y="387633"/>
                </a:cubicBezTo>
                <a:cubicBezTo>
                  <a:pt x="127521" y="387633"/>
                  <a:pt x="128742" y="387352"/>
                  <a:pt x="129869" y="386788"/>
                </a:cubicBezTo>
                <a:cubicBezTo>
                  <a:pt x="134001" y="385098"/>
                  <a:pt x="135785" y="381999"/>
                  <a:pt x="135222" y="377492"/>
                </a:cubicBezTo>
                <a:cubicBezTo>
                  <a:pt x="126958" y="311008"/>
                  <a:pt x="132780" y="266592"/>
                  <a:pt x="152687" y="244243"/>
                </a:cubicBezTo>
                <a:cubicBezTo>
                  <a:pt x="161327" y="234477"/>
                  <a:pt x="173534" y="227387"/>
                  <a:pt x="189310" y="222974"/>
                </a:cubicBezTo>
                <a:cubicBezTo>
                  <a:pt x="205085" y="218560"/>
                  <a:pt x="226120" y="216353"/>
                  <a:pt x="252413" y="216353"/>
                </a:cubicBezTo>
                <a:lnTo>
                  <a:pt x="252413" y="261427"/>
                </a:lnTo>
                <a:cubicBezTo>
                  <a:pt x="252413" y="269315"/>
                  <a:pt x="256170" y="274855"/>
                  <a:pt x="263681" y="278048"/>
                </a:cubicBezTo>
                <a:cubicBezTo>
                  <a:pt x="265935" y="278987"/>
                  <a:pt x="268188" y="279457"/>
                  <a:pt x="270442" y="279457"/>
                </a:cubicBezTo>
                <a:cubicBezTo>
                  <a:pt x="275326" y="279457"/>
                  <a:pt x="279552" y="277672"/>
                  <a:pt x="283120" y="274104"/>
                </a:cubicBezTo>
                <a:lnTo>
                  <a:pt x="382281" y="174942"/>
                </a:lnTo>
                <a:cubicBezTo>
                  <a:pt x="385850" y="171374"/>
                  <a:pt x="387634" y="167148"/>
                  <a:pt x="387634" y="162265"/>
                </a:cubicBezTo>
                <a:cubicBezTo>
                  <a:pt x="387634" y="157382"/>
                  <a:pt x="385850" y="153156"/>
                  <a:pt x="382281" y="149588"/>
                </a:cubicBezTo>
                <a:lnTo>
                  <a:pt x="283120" y="50426"/>
                </a:lnTo>
                <a:cubicBezTo>
                  <a:pt x="280302" y="47515"/>
                  <a:pt x="277275" y="45731"/>
                  <a:pt x="274034" y="45074"/>
                </a:cubicBez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endParaRPr>
          </a:p>
        </p:txBody>
      </p:sp>
      <p:pic>
        <p:nvPicPr>
          <p:cNvPr id="28" name="Image 27">
            <a:hlinkClick r:id="rId3" action="ppaction://hlinksldjump"/>
          </p:cNvPr>
          <p:cNvPicPr>
            <a:picLocks noChangeAspect="1"/>
          </p:cNvPicPr>
          <p:nvPr/>
        </p:nvPicPr>
        <p:blipFill rotWithShape="1">
          <a:blip r:embed="rId4" cstate="print">
            <a:duotone>
              <a:schemeClr val="bg2">
                <a:shade val="45000"/>
                <a:satMod val="135000"/>
              </a:schemeClr>
              <a:prstClr val="white"/>
            </a:duotone>
            <a:extLst>
              <a:ext uri="{28A0092B-C50C-407E-A947-70E740481C1C}">
                <a14:useLocalDpi xmlns:a14="http://schemas.microsoft.com/office/drawing/2010/main" val="0"/>
              </a:ext>
            </a:extLst>
          </a:blip>
          <a:srcRect b="12917"/>
          <a:stretch/>
        </p:blipFill>
        <p:spPr>
          <a:xfrm>
            <a:off x="11244436" y="334397"/>
            <a:ext cx="576820" cy="502315"/>
          </a:xfrm>
          <a:prstGeom prst="rect">
            <a:avLst/>
          </a:prstGeom>
        </p:spPr>
      </p:pic>
      <p:grpSp>
        <p:nvGrpSpPr>
          <p:cNvPr id="25" name="Groupe 24"/>
          <p:cNvGrpSpPr/>
          <p:nvPr/>
        </p:nvGrpSpPr>
        <p:grpSpPr>
          <a:xfrm>
            <a:off x="3374639" y="6453337"/>
            <a:ext cx="4510530" cy="324036"/>
            <a:chOff x="3374639" y="6453337"/>
            <a:chExt cx="4510530" cy="324036"/>
          </a:xfrm>
        </p:grpSpPr>
        <p:sp>
          <p:nvSpPr>
            <p:cNvPr id="31" name="ZoneTexte 30"/>
            <p:cNvSpPr txBox="1"/>
            <p:nvPr/>
          </p:nvSpPr>
          <p:spPr>
            <a:xfrm>
              <a:off x="3515208" y="6506856"/>
              <a:ext cx="648072"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Nouveauté</a:t>
              </a:r>
            </a:p>
          </p:txBody>
        </p:sp>
        <p:sp>
          <p:nvSpPr>
            <p:cNvPr id="33" name="ZoneTexte 32"/>
            <p:cNvSpPr txBox="1"/>
            <p:nvPr/>
          </p:nvSpPr>
          <p:spPr>
            <a:xfrm>
              <a:off x="5411924" y="6483720"/>
              <a:ext cx="324036" cy="276999"/>
            </a:xfrm>
            <a:prstGeom prst="rect">
              <a:avLst/>
            </a:prstGeom>
            <a:noFill/>
          </p:spPr>
          <p:txBody>
            <a:bodyPr wrap="square" rtlCol="0">
              <a:spAutoFit/>
            </a:bodyPr>
            <a:lstStyle/>
            <a:p>
              <a:pPr defTabSz="908533"/>
              <a:r>
                <a:rPr lang="fr-FR" sz="1200" dirty="0">
                  <a:solidFill>
                    <a:srgbClr val="00B050"/>
                  </a:solidFill>
                  <a:latin typeface="Arial" panose="020B0604020202020204"/>
                  <a:sym typeface="Wingdings" panose="05000000000000000000" pitchFamily="2" charset="2"/>
                </a:rPr>
                <a:t></a:t>
              </a:r>
              <a:endParaRPr lang="fr-FR" sz="1200" dirty="0">
                <a:solidFill>
                  <a:srgbClr val="00B050"/>
                </a:solidFill>
                <a:latin typeface="Arial" panose="020B0604020202020204"/>
              </a:endParaRPr>
            </a:p>
          </p:txBody>
        </p:sp>
        <p:sp>
          <p:nvSpPr>
            <p:cNvPr id="34" name="Ellipse 33"/>
            <p:cNvSpPr/>
            <p:nvPr/>
          </p:nvSpPr>
          <p:spPr>
            <a:xfrm>
              <a:off x="3374639" y="6525344"/>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35" name="ZoneTexte 34"/>
            <p:cNvSpPr txBox="1"/>
            <p:nvPr/>
          </p:nvSpPr>
          <p:spPr>
            <a:xfrm>
              <a:off x="5600847" y="6506758"/>
              <a:ext cx="1046709"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Evolution à la hausse</a:t>
              </a:r>
            </a:p>
          </p:txBody>
        </p:sp>
        <p:sp>
          <p:nvSpPr>
            <p:cNvPr id="36" name="ZoneTexte 35"/>
            <p:cNvSpPr txBox="1"/>
            <p:nvPr/>
          </p:nvSpPr>
          <p:spPr>
            <a:xfrm>
              <a:off x="4415307" y="6509285"/>
              <a:ext cx="983605"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Niveau équivalent</a:t>
              </a:r>
            </a:p>
          </p:txBody>
        </p:sp>
        <p:sp>
          <p:nvSpPr>
            <p:cNvPr id="37" name="Égal 36"/>
            <p:cNvSpPr/>
            <p:nvPr/>
          </p:nvSpPr>
          <p:spPr>
            <a:xfrm>
              <a:off x="4258822" y="6564025"/>
              <a:ext cx="164383" cy="143537"/>
            </a:xfrm>
            <a:prstGeom prst="mathEqual">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8" name="ZoneTexte 37"/>
            <p:cNvSpPr txBox="1"/>
            <p:nvPr/>
          </p:nvSpPr>
          <p:spPr>
            <a:xfrm rot="5400000">
              <a:off x="6684550" y="6476855"/>
              <a:ext cx="324036" cy="276999"/>
            </a:xfrm>
            <a:prstGeom prst="rect">
              <a:avLst/>
            </a:prstGeom>
            <a:noFill/>
          </p:spPr>
          <p:txBody>
            <a:bodyPr wrap="square" rtlCol="0">
              <a:spAutoFit/>
            </a:bodyPr>
            <a:lstStyle/>
            <a:p>
              <a:pPr defTabSz="908533"/>
              <a:r>
                <a:rPr lang="fr-FR" sz="1200" dirty="0">
                  <a:solidFill>
                    <a:srgbClr val="F07E53"/>
                  </a:solidFill>
                  <a:latin typeface="Arial" panose="020B0604020202020204"/>
                  <a:sym typeface="Wingdings" panose="05000000000000000000" pitchFamily="2" charset="2"/>
                </a:rPr>
                <a:t></a:t>
              </a:r>
              <a:endParaRPr lang="fr-FR" sz="1200" dirty="0">
                <a:solidFill>
                  <a:srgbClr val="F07E53"/>
                </a:solidFill>
                <a:latin typeface="Arial" panose="020B0604020202020204"/>
              </a:endParaRPr>
            </a:p>
          </p:txBody>
        </p:sp>
        <p:sp>
          <p:nvSpPr>
            <p:cNvPr id="39" name="ZoneTexte 38"/>
            <p:cNvSpPr txBox="1"/>
            <p:nvPr/>
          </p:nvSpPr>
          <p:spPr>
            <a:xfrm>
              <a:off x="6877057" y="6511462"/>
              <a:ext cx="1008112" cy="215444"/>
            </a:xfrm>
            <a:prstGeom prst="rect">
              <a:avLst/>
            </a:prstGeom>
            <a:noFill/>
          </p:spPr>
          <p:txBody>
            <a:bodyPr wrap="square" rtlCol="0">
              <a:spAutoFit/>
            </a:bodyPr>
            <a:lstStyle/>
            <a:p>
              <a:pPr>
                <a:spcAft>
                  <a:spcPts val="300"/>
                </a:spcAft>
              </a:pPr>
              <a:r>
                <a:rPr lang="fr-FR" sz="800" dirty="0">
                  <a:latin typeface="Gill Sans MT" panose="020B0502020104020203" pitchFamily="34" charset="0"/>
                  <a:ea typeface="Calibri"/>
                  <a:cs typeface="Times New Roman"/>
                </a:rPr>
                <a:t>Evolution à la baisse</a:t>
              </a:r>
            </a:p>
          </p:txBody>
        </p:sp>
      </p:grpSp>
      <p:pic>
        <p:nvPicPr>
          <p:cNvPr id="47" name="Image 46"/>
          <p:cNvPicPr>
            <a:picLocks noChangeAspect="1"/>
          </p:cNvPicPr>
          <p:nvPr/>
        </p:nvPicPr>
        <p:blipFill rotWithShape="1">
          <a:blip r:embed="rId5" cstate="print">
            <a:extLst>
              <a:ext uri="{28A0092B-C50C-407E-A947-70E740481C1C}">
                <a14:useLocalDpi xmlns:a14="http://schemas.microsoft.com/office/drawing/2010/main" val="0"/>
              </a:ext>
            </a:extLst>
          </a:blip>
          <a:srcRect t="23677"/>
          <a:stretch/>
        </p:blipFill>
        <p:spPr>
          <a:xfrm>
            <a:off x="8532603" y="859093"/>
            <a:ext cx="767753" cy="183834"/>
          </a:xfrm>
          <a:prstGeom prst="rect">
            <a:avLst/>
          </a:prstGeom>
        </p:spPr>
      </p:pic>
      <p:grpSp>
        <p:nvGrpSpPr>
          <p:cNvPr id="29" name="Groupe 28">
            <a:extLst>
              <a:ext uri="{FF2B5EF4-FFF2-40B4-BE49-F238E27FC236}">
                <a16:creationId xmlns:a16="http://schemas.microsoft.com/office/drawing/2014/main" id="{6FE603F3-28E2-4BE5-9329-5B9791ACA38E}"/>
              </a:ext>
            </a:extLst>
          </p:cNvPr>
          <p:cNvGrpSpPr/>
          <p:nvPr/>
        </p:nvGrpSpPr>
        <p:grpSpPr>
          <a:xfrm>
            <a:off x="479376" y="651729"/>
            <a:ext cx="10513168" cy="0"/>
            <a:chOff x="479376" y="651729"/>
            <a:chExt cx="10513168" cy="0"/>
          </a:xfrm>
        </p:grpSpPr>
        <p:cxnSp>
          <p:nvCxnSpPr>
            <p:cNvPr id="30" name="Connecteur droit 29">
              <a:extLst>
                <a:ext uri="{FF2B5EF4-FFF2-40B4-BE49-F238E27FC236}">
                  <a16:creationId xmlns:a16="http://schemas.microsoft.com/office/drawing/2014/main" id="{22CC8A71-93DC-4613-BF82-5448416DEBD7}"/>
                </a:ext>
              </a:extLst>
            </p:cNvPr>
            <p:cNvCxnSpPr>
              <a:cxnSpLocks/>
            </p:cNvCxnSpPr>
            <p:nvPr/>
          </p:nvCxnSpPr>
          <p:spPr>
            <a:xfrm>
              <a:off x="479376" y="651729"/>
              <a:ext cx="3348372"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CE07527D-0179-498C-94AE-AE09BD17D768}"/>
                </a:ext>
              </a:extLst>
            </p:cNvPr>
            <p:cNvCxnSpPr>
              <a:cxnSpLocks/>
            </p:cNvCxnSpPr>
            <p:nvPr/>
          </p:nvCxnSpPr>
          <p:spPr>
            <a:xfrm>
              <a:off x="4151784" y="651729"/>
              <a:ext cx="684076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43" name="Image 42">
            <a:extLst>
              <a:ext uri="{FF2B5EF4-FFF2-40B4-BE49-F238E27FC236}">
                <a16:creationId xmlns:a16="http://schemas.microsoft.com/office/drawing/2014/main" id="{5D63712B-403D-483D-AA64-D3B93D3678DF}"/>
              </a:ext>
            </a:extLst>
          </p:cNvPr>
          <p:cNvPicPr>
            <a:picLocks noChangeAspect="1"/>
          </p:cNvPicPr>
          <p:nvPr/>
        </p:nvPicPr>
        <p:blipFill rotWithShape="1">
          <a:blip r:embed="rId6"/>
          <a:srcRect l="30323" t="-10767" r="29716" b="23697"/>
          <a:stretch/>
        </p:blipFill>
        <p:spPr>
          <a:xfrm>
            <a:off x="4619900" y="764704"/>
            <a:ext cx="215960" cy="230568"/>
          </a:xfrm>
          <a:prstGeom prst="rect">
            <a:avLst/>
          </a:prstGeom>
        </p:spPr>
      </p:pic>
      <p:sp>
        <p:nvSpPr>
          <p:cNvPr id="42" name="Ellipse 41">
            <a:extLst>
              <a:ext uri="{FF2B5EF4-FFF2-40B4-BE49-F238E27FC236}">
                <a16:creationId xmlns:a16="http://schemas.microsoft.com/office/drawing/2014/main" id="{D7B1A35F-A04D-45F1-8FFC-D9D90933B29C}"/>
              </a:ext>
            </a:extLst>
          </p:cNvPr>
          <p:cNvSpPr/>
          <p:nvPr/>
        </p:nvSpPr>
        <p:spPr>
          <a:xfrm>
            <a:off x="7680176" y="1772816"/>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
        <p:nvSpPr>
          <p:cNvPr id="44" name="ZoneTexte 43">
            <a:extLst>
              <a:ext uri="{FF2B5EF4-FFF2-40B4-BE49-F238E27FC236}">
                <a16:creationId xmlns:a16="http://schemas.microsoft.com/office/drawing/2014/main" id="{B5A05CCA-C5A8-4B0F-A7BB-E503522BC854}"/>
              </a:ext>
            </a:extLst>
          </p:cNvPr>
          <p:cNvSpPr txBox="1"/>
          <p:nvPr/>
        </p:nvSpPr>
        <p:spPr>
          <a:xfrm>
            <a:off x="7633141" y="2776550"/>
            <a:ext cx="324036" cy="230832"/>
          </a:xfrm>
          <a:prstGeom prst="rect">
            <a:avLst/>
          </a:prstGeom>
          <a:noFill/>
        </p:spPr>
        <p:txBody>
          <a:bodyPr wrap="square" rtlCol="0">
            <a:spAutoFit/>
          </a:bodyPr>
          <a:lstStyle/>
          <a:p>
            <a:pPr marL="0" marR="0" lvl="0" indent="0" algn="l" defTabSz="908533"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B050"/>
                </a:solidFill>
                <a:effectLst/>
                <a:uLnTx/>
                <a:uFillTx/>
                <a:latin typeface="Arial" panose="020B0604020202020204"/>
                <a:ea typeface="+mn-ea"/>
                <a:cs typeface="+mn-cs"/>
                <a:sym typeface="Wingdings" panose="05000000000000000000" pitchFamily="2" charset="2"/>
              </a:rPr>
              <a:t></a:t>
            </a:r>
            <a:endParaRPr kumimoji="0" lang="fr-FR" sz="900" b="0" i="0" u="none" strike="noStrike" kern="1200" cap="none" spc="0" normalizeH="0" baseline="0" noProof="0" dirty="0">
              <a:ln>
                <a:noFill/>
              </a:ln>
              <a:solidFill>
                <a:srgbClr val="00B050"/>
              </a:solidFill>
              <a:effectLst/>
              <a:uLnTx/>
              <a:uFillTx/>
              <a:latin typeface="Arial" panose="020B0604020202020204"/>
              <a:ea typeface="+mn-ea"/>
              <a:cs typeface="+mn-cs"/>
            </a:endParaRPr>
          </a:p>
        </p:txBody>
      </p:sp>
      <p:sp>
        <p:nvSpPr>
          <p:cNvPr id="45" name="ZoneTexte 44">
            <a:extLst>
              <a:ext uri="{FF2B5EF4-FFF2-40B4-BE49-F238E27FC236}">
                <a16:creationId xmlns:a16="http://schemas.microsoft.com/office/drawing/2014/main" id="{AD2CF446-38E8-4B0A-847C-3BD4AB4710E8}"/>
              </a:ext>
            </a:extLst>
          </p:cNvPr>
          <p:cNvSpPr txBox="1"/>
          <p:nvPr/>
        </p:nvSpPr>
        <p:spPr>
          <a:xfrm>
            <a:off x="7628952" y="2931643"/>
            <a:ext cx="324036" cy="230832"/>
          </a:xfrm>
          <a:prstGeom prst="rect">
            <a:avLst/>
          </a:prstGeom>
          <a:noFill/>
        </p:spPr>
        <p:txBody>
          <a:bodyPr wrap="square" rtlCol="0">
            <a:spAutoFit/>
          </a:bodyPr>
          <a:lstStyle/>
          <a:p>
            <a:pPr marL="0" marR="0" lvl="0" indent="0" algn="l" defTabSz="908533"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B050"/>
                </a:solidFill>
                <a:effectLst/>
                <a:uLnTx/>
                <a:uFillTx/>
                <a:latin typeface="Arial" panose="020B0604020202020204"/>
                <a:ea typeface="+mn-ea"/>
                <a:cs typeface="+mn-cs"/>
                <a:sym typeface="Wingdings" panose="05000000000000000000" pitchFamily="2" charset="2"/>
              </a:rPr>
              <a:t></a:t>
            </a:r>
            <a:endParaRPr kumimoji="0" lang="fr-FR" sz="900" b="0" i="0" u="none" strike="noStrike" kern="1200" cap="none" spc="0" normalizeH="0" baseline="0" noProof="0" dirty="0">
              <a:ln>
                <a:noFill/>
              </a:ln>
              <a:solidFill>
                <a:srgbClr val="00B050"/>
              </a:solidFill>
              <a:effectLst/>
              <a:uLnTx/>
              <a:uFillTx/>
              <a:latin typeface="Arial" panose="020B0604020202020204"/>
              <a:ea typeface="+mn-ea"/>
              <a:cs typeface="+mn-cs"/>
            </a:endParaRPr>
          </a:p>
        </p:txBody>
      </p:sp>
      <p:sp>
        <p:nvSpPr>
          <p:cNvPr id="46" name="ZoneTexte 45">
            <a:extLst>
              <a:ext uri="{FF2B5EF4-FFF2-40B4-BE49-F238E27FC236}">
                <a16:creationId xmlns:a16="http://schemas.microsoft.com/office/drawing/2014/main" id="{40D94086-494D-4F2E-9ECE-A9A020F9306E}"/>
              </a:ext>
            </a:extLst>
          </p:cNvPr>
          <p:cNvSpPr txBox="1"/>
          <p:nvPr/>
        </p:nvSpPr>
        <p:spPr>
          <a:xfrm>
            <a:off x="7628952" y="3843024"/>
            <a:ext cx="324036" cy="230832"/>
          </a:xfrm>
          <a:prstGeom prst="rect">
            <a:avLst/>
          </a:prstGeom>
          <a:noFill/>
        </p:spPr>
        <p:txBody>
          <a:bodyPr wrap="square" rtlCol="0">
            <a:spAutoFit/>
          </a:bodyPr>
          <a:lstStyle/>
          <a:p>
            <a:pPr marL="0" marR="0" lvl="0" indent="0" algn="l" defTabSz="908533"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B050"/>
                </a:solidFill>
                <a:effectLst/>
                <a:uLnTx/>
                <a:uFillTx/>
                <a:latin typeface="Arial" panose="020B0604020202020204"/>
                <a:ea typeface="+mn-ea"/>
                <a:cs typeface="+mn-cs"/>
                <a:sym typeface="Wingdings" panose="05000000000000000000" pitchFamily="2" charset="2"/>
              </a:rPr>
              <a:t></a:t>
            </a:r>
            <a:endParaRPr kumimoji="0" lang="fr-FR" sz="900" b="0" i="0" u="none" strike="noStrike" kern="1200" cap="none" spc="0" normalizeH="0" baseline="0" noProof="0" dirty="0">
              <a:ln>
                <a:noFill/>
              </a:ln>
              <a:solidFill>
                <a:srgbClr val="00B050"/>
              </a:solidFill>
              <a:effectLst/>
              <a:uLnTx/>
              <a:uFillTx/>
              <a:latin typeface="Arial" panose="020B0604020202020204"/>
              <a:ea typeface="+mn-ea"/>
              <a:cs typeface="+mn-cs"/>
            </a:endParaRPr>
          </a:p>
        </p:txBody>
      </p:sp>
      <p:sp>
        <p:nvSpPr>
          <p:cNvPr id="48" name="ZoneTexte 47">
            <a:extLst>
              <a:ext uri="{FF2B5EF4-FFF2-40B4-BE49-F238E27FC236}">
                <a16:creationId xmlns:a16="http://schemas.microsoft.com/office/drawing/2014/main" id="{63778B0C-6832-4473-9FE8-0D2B616A3145}"/>
              </a:ext>
            </a:extLst>
          </p:cNvPr>
          <p:cNvSpPr txBox="1"/>
          <p:nvPr/>
        </p:nvSpPr>
        <p:spPr>
          <a:xfrm>
            <a:off x="7628952" y="4002505"/>
            <a:ext cx="324036" cy="230832"/>
          </a:xfrm>
          <a:prstGeom prst="rect">
            <a:avLst/>
          </a:prstGeom>
          <a:noFill/>
        </p:spPr>
        <p:txBody>
          <a:bodyPr wrap="square" rtlCol="0">
            <a:spAutoFit/>
          </a:bodyPr>
          <a:lstStyle/>
          <a:p>
            <a:pPr marL="0" marR="0" lvl="0" indent="0" algn="l" defTabSz="908533"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B050"/>
                </a:solidFill>
                <a:effectLst/>
                <a:uLnTx/>
                <a:uFillTx/>
                <a:latin typeface="Arial" panose="020B0604020202020204"/>
                <a:ea typeface="+mn-ea"/>
                <a:cs typeface="+mn-cs"/>
                <a:sym typeface="Wingdings" panose="05000000000000000000" pitchFamily="2" charset="2"/>
              </a:rPr>
              <a:t></a:t>
            </a:r>
            <a:endParaRPr kumimoji="0" lang="fr-FR" sz="900" b="0" i="0" u="none" strike="noStrike" kern="1200" cap="none" spc="0" normalizeH="0" baseline="0" noProof="0" dirty="0">
              <a:ln>
                <a:noFill/>
              </a:ln>
              <a:solidFill>
                <a:srgbClr val="00B050"/>
              </a:solidFill>
              <a:effectLst/>
              <a:uLnTx/>
              <a:uFillTx/>
              <a:latin typeface="Arial" panose="020B0604020202020204"/>
              <a:ea typeface="+mn-ea"/>
              <a:cs typeface="+mn-cs"/>
            </a:endParaRPr>
          </a:p>
        </p:txBody>
      </p:sp>
      <p:sp>
        <p:nvSpPr>
          <p:cNvPr id="49" name="Ellipse 48">
            <a:extLst>
              <a:ext uri="{FF2B5EF4-FFF2-40B4-BE49-F238E27FC236}">
                <a16:creationId xmlns:a16="http://schemas.microsoft.com/office/drawing/2014/main" id="{77DC8E52-6FCB-4467-8E79-FD9702947A3E}"/>
              </a:ext>
            </a:extLst>
          </p:cNvPr>
          <p:cNvSpPr/>
          <p:nvPr/>
        </p:nvSpPr>
        <p:spPr>
          <a:xfrm>
            <a:off x="7680176" y="4245880"/>
            <a:ext cx="180020" cy="170105"/>
          </a:xfrm>
          <a:prstGeom prst="ellips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N</a:t>
            </a:r>
          </a:p>
        </p:txBody>
      </p:sp>
    </p:spTree>
    <p:extLst>
      <p:ext uri="{BB962C8B-B14F-4D97-AF65-F5344CB8AC3E}">
        <p14:creationId xmlns:p14="http://schemas.microsoft.com/office/powerpoint/2010/main" val="405633107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NATIXIS_2017_Template4-3_NATIXIS_ASSURANCES">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AC1B898720C3F4E8DDD22A4D691AFC2" ma:contentTypeVersion="9" ma:contentTypeDescription="Create a new document." ma:contentTypeScope="" ma:versionID="b2042d983bc30845fbe135cf56d7a530">
  <xsd:schema xmlns:xsd="http://www.w3.org/2001/XMLSchema" xmlns:xs="http://www.w3.org/2001/XMLSchema" xmlns:p="http://schemas.microsoft.com/office/2006/metadata/properties" xmlns:ns3="d78be870-4a2b-46dd-8b8b-f1845892a438" targetNamespace="http://schemas.microsoft.com/office/2006/metadata/properties" ma:root="true" ma:fieldsID="f6d5ac24b78f7f231356bc4890ed96b3" ns3:_="">
    <xsd:import namespace="d78be870-4a2b-46dd-8b8b-f1845892a43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8be870-4a2b-46dd-8b8b-f1845892a4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7476F63A-5350-4C33-9FE9-D5D74DE867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78be870-4a2b-46dd-8b8b-f1845892a4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9868CA-D5DE-4E0E-A61E-4E09D6174233}">
  <ds:schemaRefs>
    <ds:schemaRef ds:uri="http://schemas.microsoft.com/sharepoint/v3/contenttype/forms"/>
  </ds:schemaRefs>
</ds:datastoreItem>
</file>

<file path=customXml/itemProps3.xml><?xml version="1.0" encoding="utf-8"?>
<ds:datastoreItem xmlns:ds="http://schemas.openxmlformats.org/officeDocument/2006/customXml" ds:itemID="{C9940DA8-291F-49CC-ADDC-238FD138AF2F}">
  <ds:schemaRefs>
    <ds:schemaRef ds:uri="d78be870-4a2b-46dd-8b8b-f1845892a438"/>
    <ds:schemaRef ds:uri="http://purl.org/dc/terms/"/>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schemas.microsoft.com/office/infopath/2007/PartnerControls"/>
    <ds:schemaRef ds:uri="http://www.w3.org/XML/1998/namespace"/>
    <ds:schemaRef ds:uri="http://purl.org/dc/dcmitype/"/>
  </ds:schemaRefs>
</ds:datastoreItem>
</file>

<file path=customXml/itemProps4.xml><?xml version="1.0" encoding="utf-8"?>
<ds:datastoreItem xmlns:ds="http://schemas.openxmlformats.org/officeDocument/2006/customXml" ds:itemID="{57CB9A0B-02A6-4BFC-8014-6F158A7AC7B7}">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10513</TotalTime>
  <Words>3189</Words>
  <Application>Microsoft Office PowerPoint</Application>
  <PresentationFormat>Grand écran</PresentationFormat>
  <Paragraphs>551</Paragraphs>
  <Slides>11</Slides>
  <Notes>1</Notes>
  <HiddenSlides>0</HiddenSlides>
  <MMClips>0</MMClips>
  <ScaleCrop>false</ScaleCrop>
  <HeadingPairs>
    <vt:vector size="6" baseType="variant">
      <vt:variant>
        <vt:lpstr>Polices utilisées</vt:lpstr>
      </vt:variant>
      <vt:variant>
        <vt:i4>7</vt:i4>
      </vt:variant>
      <vt:variant>
        <vt:lpstr>Thème</vt:lpstr>
      </vt:variant>
      <vt:variant>
        <vt:i4>3</vt:i4>
      </vt:variant>
      <vt:variant>
        <vt:lpstr>Titres des diapositives</vt:lpstr>
      </vt:variant>
      <vt:variant>
        <vt:i4>11</vt:i4>
      </vt:variant>
    </vt:vector>
  </HeadingPairs>
  <TitlesOfParts>
    <vt:vector size="21" baseType="lpstr">
      <vt:lpstr>Aharoni</vt:lpstr>
      <vt:lpstr>Arial</vt:lpstr>
      <vt:lpstr>Calibri</vt:lpstr>
      <vt:lpstr>Calibri Light</vt:lpstr>
      <vt:lpstr>Courier New</vt:lpstr>
      <vt:lpstr>Gill Sans MT</vt:lpstr>
      <vt:lpstr>Wingdings 3</vt:lpstr>
      <vt:lpstr>Thème Office</vt:lpstr>
      <vt:lpstr>4_NATIXIS_2017_Template4-3_NATIXIS_ASSURANCES</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Banque Populaire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CANTOURNET</dc:creator>
  <cp:lastModifiedBy>Andrade De Pinho Jessy</cp:lastModifiedBy>
  <cp:revision>443</cp:revision>
  <cp:lastPrinted>2019-12-12T15:28:44Z</cp:lastPrinted>
  <dcterms:created xsi:type="dcterms:W3CDTF">2017-11-28T09:55:16Z</dcterms:created>
  <dcterms:modified xsi:type="dcterms:W3CDTF">2020-04-23T08:44:05Z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0x010100DAC1B898720C3F4E8DDD22A4D691AFC2</vt:lpwstr>
  </property>
  <property fmtid="{D5CDD505-2E9C-101B-9397-08002B2CF9AE}" pid="3" name="MSIP_Label_797e4f81-4b1c-4a3a-b237-8636707719dc_Enabled">
    <vt:lpwstr>True</vt:lpwstr>
  </property>
  <property fmtid="{D5CDD505-2E9C-101B-9397-08002B2CF9AE}" pid="4" name="MSIP_Label_797e4f81-4b1c-4a3a-b237-8636707719dc_SiteId">
    <vt:lpwstr>d5bb6d35-8a82-4329-b49a-5030bd6497ab</vt:lpwstr>
  </property>
  <property fmtid="{D5CDD505-2E9C-101B-9397-08002B2CF9AE}" pid="5" name="MSIP_Label_797e4f81-4b1c-4a3a-b237-8636707719dc_Owner">
    <vt:lpwstr>melodie.lesage@natixis.com</vt:lpwstr>
  </property>
  <property fmtid="{D5CDD505-2E9C-101B-9397-08002B2CF9AE}" pid="6" name="MSIP_Label_797e4f81-4b1c-4a3a-b237-8636707719dc_SetDate">
    <vt:lpwstr>2020-04-16T16:11:47.4553523Z</vt:lpwstr>
  </property>
  <property fmtid="{D5CDD505-2E9C-101B-9397-08002B2CF9AE}" pid="7" name="MSIP_Label_797e4f81-4b1c-4a3a-b237-8636707719dc_Name">
    <vt:lpwstr>C2 - Internal Natixis</vt:lpwstr>
  </property>
  <property fmtid="{D5CDD505-2E9C-101B-9397-08002B2CF9AE}" pid="8" name="MSIP_Label_797e4f81-4b1c-4a3a-b237-8636707719dc_Application">
    <vt:lpwstr>Microsoft Azure Information Protection</vt:lpwstr>
  </property>
  <property fmtid="{D5CDD505-2E9C-101B-9397-08002B2CF9AE}" pid="9" name="MSIP_Label_797e4f81-4b1c-4a3a-b237-8636707719dc_ActionId">
    <vt:lpwstr>8fbc0d56-66a1-4de2-9188-c56bb4703eb5</vt:lpwstr>
  </property>
  <property fmtid="{D5CDD505-2E9C-101B-9397-08002B2CF9AE}" pid="10" name="MSIP_Label_797e4f81-4b1c-4a3a-b237-8636707719dc_Extended_MSFT_Method">
    <vt:lpwstr>Manual</vt:lpwstr>
  </property>
  <property fmtid="{D5CDD505-2E9C-101B-9397-08002B2CF9AE}" pid="11" name="Sensitivity">
    <vt:lpwstr>C2 - Internal Natixis</vt:lpwstr>
  </property>
</Properties>
</file>