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493" r:id="rId5"/>
    <p:sldId id="560" r:id="rId6"/>
    <p:sldId id="561" r:id="rId7"/>
    <p:sldId id="563" r:id="rId8"/>
    <p:sldId id="504" r:id="rId9"/>
    <p:sldId id="562" r:id="rId10"/>
    <p:sldId id="545" r:id="rId11"/>
    <p:sldId id="558" r:id="rId12"/>
    <p:sldId id="559" r:id="rId13"/>
    <p:sldId id="564" r:id="rId1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6" pos="18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enou Shane" initials="HS" lastIdx="4" clrIdx="0">
    <p:extLst>
      <p:ext uri="{19B8F6BF-5375-455C-9EA6-DF929625EA0E}">
        <p15:presenceInfo xmlns:p15="http://schemas.microsoft.com/office/powerpoint/2012/main" userId="Houenou Shane" providerId="None"/>
      </p:ext>
    </p:extLst>
  </p:cmAuthor>
  <p:cmAuthor id="2" name="CALVEZ CHLOE" initials="CC" lastIdx="46" clrIdx="1">
    <p:extLst>
      <p:ext uri="{19B8F6BF-5375-455C-9EA6-DF929625EA0E}">
        <p15:presenceInfo xmlns:p15="http://schemas.microsoft.com/office/powerpoint/2012/main" userId="S::Chloe.CALVEZ@bpce.fr::96e9bb81-fc94-4f8d-85d6-4d3c1f3a1869" providerId="AD"/>
      </p:ext>
    </p:extLst>
  </p:cmAuthor>
  <p:cmAuthor id="3" name="Turiot Camille" initials="TC" lastIdx="15" clrIdx="2">
    <p:extLst>
      <p:ext uri="{19B8F6BF-5375-455C-9EA6-DF929625EA0E}">
        <p15:presenceInfo xmlns:p15="http://schemas.microsoft.com/office/powerpoint/2012/main" userId="Turiot Camil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C5"/>
    <a:srgbClr val="C00000"/>
    <a:srgbClr val="FFE1E1"/>
    <a:srgbClr val="E7E6E6"/>
    <a:srgbClr val="7F7F7F"/>
    <a:srgbClr val="00008F"/>
    <a:srgbClr val="E3001B"/>
    <a:srgbClr val="0062AD"/>
    <a:srgbClr val="37347C"/>
    <a:srgbClr val="0090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9A0D85-B701-4E75-8DC1-316AF150F1C8}" v="3" dt="2021-05-18T08:33:08.51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55" autoAdjust="0"/>
    <p:restoredTop sz="94383" autoAdjust="0"/>
  </p:normalViewPr>
  <p:slideViewPr>
    <p:cSldViewPr>
      <p:cViewPr varScale="1">
        <p:scale>
          <a:sx n="82" d="100"/>
          <a:sy n="82" d="100"/>
        </p:scale>
        <p:origin x="60" y="438"/>
      </p:cViewPr>
      <p:guideLst>
        <p:guide orient="horz" pos="572"/>
        <p:guide pos="189"/>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11448"/>
    </p:cViewPr>
  </p:sorterViewPr>
  <p:notesViewPr>
    <p:cSldViewPr>
      <p:cViewPr varScale="1">
        <p:scale>
          <a:sx n="90" d="100"/>
          <a:sy n="90" d="100"/>
        </p:scale>
        <p:origin x="3696" y="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besson Julie" userId="8f033378-48d4-4f22-b3be-23a28043a3c2" providerId="ADAL" clId="{EB9A0D85-B701-4E75-8DC1-316AF150F1C8}"/>
    <pc:docChg chg="undo custSel modSld">
      <pc:chgData name="Berbesson Julie" userId="8f033378-48d4-4f22-b3be-23a28043a3c2" providerId="ADAL" clId="{EB9A0D85-B701-4E75-8DC1-316AF150F1C8}" dt="2021-05-18T08:33:39.697" v="44" actId="20577"/>
      <pc:docMkLst>
        <pc:docMk/>
      </pc:docMkLst>
      <pc:sldChg chg="addSp modSp mod delCm modCm">
        <pc:chgData name="Berbesson Julie" userId="8f033378-48d4-4f22-b3be-23a28043a3c2" providerId="ADAL" clId="{EB9A0D85-B701-4E75-8DC1-316AF150F1C8}" dt="2021-05-18T08:30:25.807" v="31" actId="1592"/>
        <pc:sldMkLst>
          <pc:docMk/>
          <pc:sldMk cId="3557604691" sldId="504"/>
        </pc:sldMkLst>
        <pc:spChg chg="add mod">
          <ac:chgData name="Berbesson Julie" userId="8f033378-48d4-4f22-b3be-23a28043a3c2" providerId="ADAL" clId="{EB9A0D85-B701-4E75-8DC1-316AF150F1C8}" dt="2021-05-18T08:10:45.770" v="10" actId="1038"/>
          <ac:spMkLst>
            <pc:docMk/>
            <pc:sldMk cId="3557604691" sldId="504"/>
            <ac:spMk id="33" creationId="{8A509047-5B27-4A42-9972-7BAE5CA1E596}"/>
          </ac:spMkLst>
        </pc:spChg>
        <pc:spChg chg="mod">
          <ac:chgData name="Berbesson Julie" userId="8f033378-48d4-4f22-b3be-23a28043a3c2" providerId="ADAL" clId="{EB9A0D85-B701-4E75-8DC1-316AF150F1C8}" dt="2021-05-18T08:10:23.727" v="1" actId="20577"/>
          <ac:spMkLst>
            <pc:docMk/>
            <pc:sldMk cId="3557604691" sldId="504"/>
            <ac:spMk id="137" creationId="{00000000-0000-0000-0000-000000000000}"/>
          </ac:spMkLst>
        </pc:spChg>
      </pc:sldChg>
      <pc:sldChg chg="modSp mod delCm modCm">
        <pc:chgData name="Berbesson Julie" userId="8f033378-48d4-4f22-b3be-23a28043a3c2" providerId="ADAL" clId="{EB9A0D85-B701-4E75-8DC1-316AF150F1C8}" dt="2021-05-18T08:33:39.697" v="44" actId="20577"/>
        <pc:sldMkLst>
          <pc:docMk/>
          <pc:sldMk cId="3044028984" sldId="545"/>
        </pc:sldMkLst>
        <pc:spChg chg="mod">
          <ac:chgData name="Berbesson Julie" userId="8f033378-48d4-4f22-b3be-23a28043a3c2" providerId="ADAL" clId="{EB9A0D85-B701-4E75-8DC1-316AF150F1C8}" dt="2021-05-18T08:33:39.697" v="44" actId="20577"/>
          <ac:spMkLst>
            <pc:docMk/>
            <pc:sldMk cId="3044028984" sldId="545"/>
            <ac:spMk id="4" creationId="{16C2C6BF-F7F3-4A1B-949F-8F1100DE776C}"/>
          </ac:spMkLst>
        </pc:spChg>
        <pc:spChg chg="mod">
          <ac:chgData name="Berbesson Julie" userId="8f033378-48d4-4f22-b3be-23a28043a3c2" providerId="ADAL" clId="{EB9A0D85-B701-4E75-8DC1-316AF150F1C8}" dt="2021-05-18T08:33:29.424" v="43" actId="14100"/>
          <ac:spMkLst>
            <pc:docMk/>
            <pc:sldMk cId="3044028984" sldId="545"/>
            <ac:spMk id="52" creationId="{00000000-0000-0000-0000-000000000000}"/>
          </ac:spMkLst>
        </pc:spChg>
        <pc:spChg chg="mod">
          <ac:chgData name="Berbesson Julie" userId="8f033378-48d4-4f22-b3be-23a28043a3c2" providerId="ADAL" clId="{EB9A0D85-B701-4E75-8DC1-316AF150F1C8}" dt="2021-05-18T08:12:12.458" v="13" actId="20577"/>
          <ac:spMkLst>
            <pc:docMk/>
            <pc:sldMk cId="3044028984" sldId="545"/>
            <ac:spMk id="59" creationId="{0047C846-89F0-4665-840D-5CD870625CF4}"/>
          </ac:spMkLst>
        </pc:spChg>
        <pc:picChg chg="mod">
          <ac:chgData name="Berbesson Julie" userId="8f033378-48d4-4f22-b3be-23a28043a3c2" providerId="ADAL" clId="{EB9A0D85-B701-4E75-8DC1-316AF150F1C8}" dt="2021-05-18T08:33:22.736" v="42" actId="1076"/>
          <ac:picMkLst>
            <pc:docMk/>
            <pc:sldMk cId="3044028984" sldId="545"/>
            <ac:picMk id="102" creationId="{00000000-0000-0000-0000-000000000000}"/>
          </ac:picMkLst>
        </pc:picChg>
      </pc:sldChg>
      <pc:sldChg chg="modSp mod delCm">
        <pc:chgData name="Berbesson Julie" userId="8f033378-48d4-4f22-b3be-23a28043a3c2" providerId="ADAL" clId="{EB9A0D85-B701-4E75-8DC1-316AF150F1C8}" dt="2021-05-18T08:32:28.369" v="37" actId="1592"/>
        <pc:sldMkLst>
          <pc:docMk/>
          <pc:sldMk cId="792643219" sldId="558"/>
        </pc:sldMkLst>
        <pc:spChg chg="mod">
          <ac:chgData name="Berbesson Julie" userId="8f033378-48d4-4f22-b3be-23a28043a3c2" providerId="ADAL" clId="{EB9A0D85-B701-4E75-8DC1-316AF150F1C8}" dt="2021-05-18T08:15:00.274" v="23" actId="108"/>
          <ac:spMkLst>
            <pc:docMk/>
            <pc:sldMk cId="792643219" sldId="558"/>
            <ac:spMk id="4" creationId="{1277D92C-ECAE-453C-9504-3161988AFFD8}"/>
          </ac:spMkLst>
        </pc:spChg>
      </pc:sldChg>
      <pc:sldChg chg="modSp mod">
        <pc:chgData name="Berbesson Julie" userId="8f033378-48d4-4f22-b3be-23a28043a3c2" providerId="ADAL" clId="{EB9A0D85-B701-4E75-8DC1-316AF150F1C8}" dt="2021-05-18T08:15:11.655" v="24" actId="108"/>
        <pc:sldMkLst>
          <pc:docMk/>
          <pc:sldMk cId="3667149944" sldId="559"/>
        </pc:sldMkLst>
        <pc:spChg chg="mod">
          <ac:chgData name="Berbesson Julie" userId="8f033378-48d4-4f22-b3be-23a28043a3c2" providerId="ADAL" clId="{EB9A0D85-B701-4E75-8DC1-316AF150F1C8}" dt="2021-05-18T08:15:11.655" v="24" actId="108"/>
          <ac:spMkLst>
            <pc:docMk/>
            <pc:sldMk cId="3667149944" sldId="559"/>
            <ac:spMk id="2" creationId="{FA3070D0-51E1-4FC0-BAAE-858503F2C54B}"/>
          </ac:spMkLst>
        </pc:spChg>
      </pc:sldChg>
      <pc:sldChg chg="addSp delSp modSp mod">
        <pc:chgData name="Berbesson Julie" userId="8f033378-48d4-4f22-b3be-23a28043a3c2" providerId="ADAL" clId="{EB9A0D85-B701-4E75-8DC1-316AF150F1C8}" dt="2021-05-18T08:33:08.518" v="40"/>
        <pc:sldMkLst>
          <pc:docMk/>
          <pc:sldMk cId="2056202837" sldId="562"/>
        </pc:sldMkLst>
        <pc:spChg chg="del">
          <ac:chgData name="Berbesson Julie" userId="8f033378-48d4-4f22-b3be-23a28043a3c2" providerId="ADAL" clId="{EB9A0D85-B701-4E75-8DC1-316AF150F1C8}" dt="2021-05-18T08:33:05.990" v="38" actId="478"/>
          <ac:spMkLst>
            <pc:docMk/>
            <pc:sldMk cId="2056202837" sldId="562"/>
            <ac:spMk id="4" creationId="{6CCDEDE6-8D48-4822-96DB-1CA836C62CFB}"/>
          </ac:spMkLst>
        </pc:spChg>
        <pc:spChg chg="add mod">
          <ac:chgData name="Berbesson Julie" userId="8f033378-48d4-4f22-b3be-23a28043a3c2" providerId="ADAL" clId="{EB9A0D85-B701-4E75-8DC1-316AF150F1C8}" dt="2021-05-18T08:33:08.518" v="40"/>
          <ac:spMkLst>
            <pc:docMk/>
            <pc:sldMk cId="2056202837" sldId="562"/>
            <ac:spMk id="19" creationId="{A3CFA054-2A37-4C73-A284-77956B017360}"/>
          </ac:spMkLst>
        </pc:spChg>
        <pc:spChg chg="del">
          <ac:chgData name="Berbesson Julie" userId="8f033378-48d4-4f22-b3be-23a28043a3c2" providerId="ADAL" clId="{EB9A0D85-B701-4E75-8DC1-316AF150F1C8}" dt="2021-05-18T08:33:07.019" v="39" actId="478"/>
          <ac:spMkLst>
            <pc:docMk/>
            <pc:sldMk cId="2056202837" sldId="562"/>
            <ac:spMk id="25" creationId="{7868F23A-0C81-4E04-AEC1-97E1F4ADD892}"/>
          </ac:spMkLst>
        </pc:spChg>
        <pc:picChg chg="add mod">
          <ac:chgData name="Berbesson Julie" userId="8f033378-48d4-4f22-b3be-23a28043a3c2" providerId="ADAL" clId="{EB9A0D85-B701-4E75-8DC1-316AF150F1C8}" dt="2021-05-18T08:33:08.518" v="40"/>
          <ac:picMkLst>
            <pc:docMk/>
            <pc:sldMk cId="2056202837" sldId="562"/>
            <ac:picMk id="20" creationId="{A790F0D4-44C2-4532-9725-89213D2EA55E}"/>
          </ac:picMkLst>
        </pc:picChg>
      </pc:sldChg>
      <pc:sldChg chg="modSp mod delCm">
        <pc:chgData name="Berbesson Julie" userId="8f033378-48d4-4f22-b3be-23a28043a3c2" providerId="ADAL" clId="{EB9A0D85-B701-4E75-8DC1-316AF150F1C8}" dt="2021-05-18T08:27:22.016" v="28" actId="1592"/>
        <pc:sldMkLst>
          <pc:docMk/>
          <pc:sldMk cId="1696462944" sldId="563"/>
        </pc:sldMkLst>
        <pc:spChg chg="mod">
          <ac:chgData name="Berbesson Julie" userId="8f033378-48d4-4f22-b3be-23a28043a3c2" providerId="ADAL" clId="{EB9A0D85-B701-4E75-8DC1-316AF150F1C8}" dt="2021-05-18T08:14:25.755" v="22" actId="20577"/>
          <ac:spMkLst>
            <pc:docMk/>
            <pc:sldMk cId="1696462944" sldId="563"/>
            <ac:spMk id="23" creationId="{01B817C2-3BC6-4400-868B-2D91E051412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47833E6-6965-4ED1-BADD-7C4EF1E214C7}" type="datetimeFigureOut">
              <a:rPr lang="fr-FR" smtClean="0"/>
              <a:t>31/05/2021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83827F7-2F66-458F-85F0-8C98AD760B76}" type="slidenum">
              <a:rPr lang="fr-FR" smtClean="0"/>
              <a:t>‹N°›</a:t>
            </a:fld>
            <a:endParaRPr lang="fr-FR"/>
          </a:p>
        </p:txBody>
      </p:sp>
    </p:spTree>
    <p:extLst>
      <p:ext uri="{BB962C8B-B14F-4D97-AF65-F5344CB8AC3E}">
        <p14:creationId xmlns:p14="http://schemas.microsoft.com/office/powerpoint/2010/main" val="2883475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8A94853-A466-402C-8E76-3973AA207FF6}" type="datetimeFigureOut">
              <a:rPr lang="fr-FR" smtClean="0"/>
              <a:t>31/05/2021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DBA88BF-2DC7-4E69-BF4B-413974C25743}" type="slidenum">
              <a:rPr lang="fr-FR" smtClean="0"/>
              <a:t>‹N°›</a:t>
            </a:fld>
            <a:endParaRPr lang="fr-FR"/>
          </a:p>
        </p:txBody>
      </p:sp>
    </p:spTree>
    <p:extLst>
      <p:ext uri="{BB962C8B-B14F-4D97-AF65-F5344CB8AC3E}">
        <p14:creationId xmlns:p14="http://schemas.microsoft.com/office/powerpoint/2010/main" val="354920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2</a:t>
            </a:fld>
            <a:endParaRPr lang="fr-FR"/>
          </a:p>
        </p:txBody>
      </p:sp>
    </p:spTree>
    <p:extLst>
      <p:ext uri="{BB962C8B-B14F-4D97-AF65-F5344CB8AC3E}">
        <p14:creationId xmlns:p14="http://schemas.microsoft.com/office/powerpoint/2010/main" val="618960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3</a:t>
            </a:fld>
            <a:endParaRPr lang="fr-FR"/>
          </a:p>
        </p:txBody>
      </p:sp>
    </p:spTree>
    <p:extLst>
      <p:ext uri="{BB962C8B-B14F-4D97-AF65-F5344CB8AC3E}">
        <p14:creationId xmlns:p14="http://schemas.microsoft.com/office/powerpoint/2010/main" val="907764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4</a:t>
            </a:fld>
            <a:endParaRPr lang="fr-FR"/>
          </a:p>
        </p:txBody>
      </p:sp>
    </p:spTree>
    <p:extLst>
      <p:ext uri="{BB962C8B-B14F-4D97-AF65-F5344CB8AC3E}">
        <p14:creationId xmlns:p14="http://schemas.microsoft.com/office/powerpoint/2010/main" val="415356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6</a:t>
            </a:fld>
            <a:endParaRPr lang="fr-FR"/>
          </a:p>
        </p:txBody>
      </p:sp>
    </p:spTree>
    <p:extLst>
      <p:ext uri="{BB962C8B-B14F-4D97-AF65-F5344CB8AC3E}">
        <p14:creationId xmlns:p14="http://schemas.microsoft.com/office/powerpoint/2010/main" val="3963353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7</a:t>
            </a:fld>
            <a:endParaRPr lang="fr-FR"/>
          </a:p>
        </p:txBody>
      </p:sp>
    </p:spTree>
    <p:extLst>
      <p:ext uri="{BB962C8B-B14F-4D97-AF65-F5344CB8AC3E}">
        <p14:creationId xmlns:p14="http://schemas.microsoft.com/office/powerpoint/2010/main" val="2545722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que BP">
    <p:spTree>
      <p:nvGrpSpPr>
        <p:cNvPr id="1" name=""/>
        <p:cNvGrpSpPr/>
        <p:nvPr/>
      </p:nvGrpSpPr>
      <p:grpSpPr>
        <a:xfrm>
          <a:off x="0" y="0"/>
          <a:ext cx="0" cy="0"/>
          <a:chOff x="0" y="0"/>
          <a:chExt cx="0" cy="0"/>
        </a:xfrm>
      </p:grpSpPr>
      <p:cxnSp>
        <p:nvCxnSpPr>
          <p:cNvPr id="7" name="Connecteur droit 6"/>
          <p:cNvCxnSpPr/>
          <p:nvPr userDrawn="1"/>
        </p:nvCxnSpPr>
        <p:spPr>
          <a:xfrm>
            <a:off x="982368" y="6345324"/>
            <a:ext cx="105881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79150" y="6502205"/>
            <a:ext cx="7021406" cy="185209"/>
          </a:xfrm>
        </p:spPr>
        <p:txBody>
          <a:bodyPr/>
          <a:lstStyle>
            <a:lvl1pPr algn="l">
              <a:defRPr sz="1100">
                <a:solidFill>
                  <a:schemeClr val="bg1">
                    <a:lumMod val="65000"/>
                  </a:schemeClr>
                </a:solidFill>
              </a:defRPr>
            </a:lvl1pPr>
          </a:lstStyle>
          <a:p>
            <a:r>
              <a:rPr lang="fr-FR" dirty="0"/>
              <a:t>&lt; Descriptif des options à haut valeur client de la nouvelle assurance habitation &gt;</a:t>
            </a:r>
          </a:p>
        </p:txBody>
      </p:sp>
      <p:sp>
        <p:nvSpPr>
          <p:cNvPr id="13" name="Espace réservé du contenu 12"/>
          <p:cNvSpPr>
            <a:spLocks noGrp="1"/>
          </p:cNvSpPr>
          <p:nvPr>
            <p:ph sz="quarter" idx="13"/>
          </p:nvPr>
        </p:nvSpPr>
        <p:spPr>
          <a:xfrm>
            <a:off x="4115780" y="157502"/>
            <a:ext cx="10837862" cy="450850"/>
          </a:xfrm>
        </p:spPr>
        <p:txBody>
          <a:bodyPr anchor="ctr">
            <a:normAutofit/>
          </a:bodyPr>
          <a:lstStyle>
            <a:lvl1pPr marL="0" indent="0">
              <a:buNone/>
              <a:defRPr lang="fr-FR" sz="1800" b="1" kern="1200" cap="all" baseline="0" dirty="0" smtClean="0">
                <a:solidFill>
                  <a:srgbClr val="F4B183"/>
                </a:solidFill>
                <a:latin typeface="Gill Sans MT" panose="020B0502020104020203"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les styles du texte du masque</a:t>
            </a:r>
          </a:p>
        </p:txBody>
      </p:sp>
      <p:sp>
        <p:nvSpPr>
          <p:cNvPr id="14" name="Espace réservé du contenu 12"/>
          <p:cNvSpPr>
            <a:spLocks noGrp="1"/>
          </p:cNvSpPr>
          <p:nvPr>
            <p:ph sz="quarter" idx="14"/>
          </p:nvPr>
        </p:nvSpPr>
        <p:spPr>
          <a:xfrm>
            <a:off x="479376" y="148927"/>
            <a:ext cx="3437086" cy="468000"/>
          </a:xfrm>
        </p:spPr>
        <p:txBody>
          <a:bodyPr anchor="ctr">
            <a:normAutofit/>
          </a:bodyPr>
          <a:lstStyle>
            <a:lvl1pPr marL="0" indent="0">
              <a:buNone/>
              <a:defRPr sz="1400" b="1" cap="all" baseline="0">
                <a:solidFill>
                  <a:srgbClr val="C00000"/>
                </a:solidFill>
                <a:latin typeface="Gill Sans MT" panose="020B0502020104020203" pitchFamily="34" charset="0"/>
              </a:defRPr>
            </a:lvl1pPr>
          </a:lstStyle>
          <a:p>
            <a:pPr lvl="0"/>
            <a:r>
              <a:rPr lang="fr-FR" dirty="0"/>
              <a:t>Modifiez les styles du texte du masque</a:t>
            </a:r>
          </a:p>
        </p:txBody>
      </p:sp>
      <p:sp>
        <p:nvSpPr>
          <p:cNvPr id="2" name="Rectangle 1"/>
          <p:cNvSpPr/>
          <p:nvPr userDrawn="1"/>
        </p:nvSpPr>
        <p:spPr>
          <a:xfrm>
            <a:off x="496082" y="584684"/>
            <a:ext cx="3312000" cy="36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spcAft>
                <a:spcPts val="300"/>
              </a:spcAft>
              <a:defRPr sz="900" cap="small" baseline="0">
                <a:solidFill>
                  <a:schemeClr val="tx1">
                    <a:tint val="75000"/>
                  </a:schemeClr>
                </a:solidFill>
                <a:latin typeface="Gill Sans MT" panose="020B0502020104020203" pitchFamily="34" charset="0"/>
              </a:defRPr>
            </a:lvl1pPr>
          </a:lstStyle>
          <a:p>
            <a:r>
              <a:rPr lang="fr-FR" dirty="0"/>
              <a:t>Sommaire global</a:t>
            </a:r>
          </a:p>
          <a:p>
            <a:r>
              <a:rPr lang="fr-FR" dirty="0"/>
              <a:t>Sommaire de l’option</a:t>
            </a:r>
          </a:p>
        </p:txBody>
      </p:sp>
      <p:sp>
        <p:nvSpPr>
          <p:cNvPr id="20" name="Rectangle 19"/>
          <p:cNvSpPr/>
          <p:nvPr userDrawn="1"/>
        </p:nvSpPr>
        <p:spPr>
          <a:xfrm>
            <a:off x="4153026" y="584684"/>
            <a:ext cx="6840000" cy="36000"/>
          </a:xfrm>
          <a:prstGeom prst="rect">
            <a:avLst/>
          </a:prstGeom>
          <a:solidFill>
            <a:schemeClr val="accent2">
              <a:lumMod val="60000"/>
              <a:lumOff val="40000"/>
            </a:schemeClr>
          </a:solidFill>
          <a:ln>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276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p>
            <a:r>
              <a:rPr lang="fr-FR" dirty="0"/>
              <a:t>&lt; Descriptif des options à haute valeur ajoutée de la nouvelle assurance habitation &gt;</a:t>
            </a:r>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278023986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r>
              <a:rPr lang="fr-FR" dirty="0"/>
              <a:t>&lt; Descriptif des options à haut valeur ajoutée de la nouvelle assurance habitation &gt;</a:t>
            </a: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549CE0C-DB6B-4D0C-9614-5A644F3CC548}" type="slidenum">
              <a:rPr lang="fr-FR" smtClean="0"/>
              <a:t>‹N°›</a:t>
            </a:fld>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33071151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3647728" y="6435985"/>
            <a:ext cx="5693804" cy="365125"/>
          </a:xfrm>
          <a:prstGeom prst="rect">
            <a:avLst/>
          </a:prstGeom>
        </p:spPr>
        <p:txBody>
          <a:bodyPr vert="horz" lIns="91440" tIns="45720" rIns="91440" bIns="45720" rtlCol="0" anchor="ctr"/>
          <a:lstStyle>
            <a:lvl1pPr algn="ctr">
              <a:defRPr sz="1100" cap="small" baseline="0">
                <a:solidFill>
                  <a:schemeClr val="bg1">
                    <a:lumMod val="65000"/>
                  </a:schemeClr>
                </a:solidFill>
                <a:latin typeface="Gill Sans MT" panose="020B0502020104020203" pitchFamily="34" charset="0"/>
              </a:defRPr>
            </a:lvl1pPr>
          </a:lstStyle>
          <a:p>
            <a:r>
              <a:rPr lang="fr-FR" dirty="0"/>
              <a:t>&lt; Descriptif des options à haut valeur client de la nouvelle assurance habitation &gt;</a:t>
            </a:r>
          </a:p>
        </p:txBody>
      </p:sp>
      <p:sp>
        <p:nvSpPr>
          <p:cNvPr id="12" name="Espace réservé du numéro de diapositive 5"/>
          <p:cNvSpPr txBox="1">
            <a:spLocks/>
          </p:cNvSpPr>
          <p:nvPr userDrawn="1"/>
        </p:nvSpPr>
        <p:spPr>
          <a:xfrm>
            <a:off x="10080376" y="6381328"/>
            <a:ext cx="1452228" cy="365125"/>
          </a:xfrm>
          <a:prstGeom prst="rect">
            <a:avLst/>
          </a:prstGeom>
        </p:spPr>
        <p:txBody>
          <a:bodyPr bIns="0" anchor="ctr"/>
          <a:lstStyle>
            <a:defPPr>
              <a:defRPr lang="fr-FR"/>
            </a:defPPr>
            <a:lvl1pPr>
              <a:defRPr sz="1200">
                <a:solidFill>
                  <a:srgbClr val="898989"/>
                </a:solidFill>
              </a:defRPr>
            </a:lvl1pPr>
          </a:lstStyle>
          <a:p>
            <a:pPr lvl="0" algn="r"/>
            <a:fld id="{8549CE0C-DB6B-4D0C-9614-5A644F3CC548}" type="slidenum">
              <a:rPr lang="fr-FR" sz="1100" smtClean="0">
                <a:latin typeface="Arial" panose="020B0604020202020204" pitchFamily="34" charset="0"/>
                <a:cs typeface="Arial" panose="020B0604020202020204" pitchFamily="34" charset="0"/>
              </a:rPr>
              <a:pPr lvl="0" algn="r"/>
              <a:t>‹N°›</a:t>
            </a:fld>
            <a:endParaRPr lang="fr-FR" sz="1100" dirty="0">
              <a:latin typeface="Arial" panose="020B0604020202020204" pitchFamily="34" charset="0"/>
              <a:cs typeface="Arial" panose="020B0604020202020204" pitchFamily="34" charset="0"/>
            </a:endParaRPr>
          </a:p>
        </p:txBody>
      </p:sp>
      <p:sp>
        <p:nvSpPr>
          <p:cNvPr id="4" name="MSIPCMContentMarking" descr="{&quot;HashCode&quot;:-929196920,&quot;Placement&quot;:&quot;Footer&quot;}">
            <a:extLst>
              <a:ext uri="{FF2B5EF4-FFF2-40B4-BE49-F238E27FC236}">
                <a16:creationId xmlns:a16="http://schemas.microsoft.com/office/drawing/2014/main" id="{A8F1AFC9-E4FA-4331-96BB-C3DC601D2F26}"/>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390694565"/>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png"/><Relationship Id="rId18" Type="http://schemas.openxmlformats.org/officeDocument/2006/relationships/slide" Target="slide4.xml"/><Relationship Id="rId3" Type="http://schemas.openxmlformats.org/officeDocument/2006/relationships/slide" Target="slide2.xml"/><Relationship Id="rId7" Type="http://schemas.openxmlformats.org/officeDocument/2006/relationships/slide" Target="slide7.xml"/><Relationship Id="rId12" Type="http://schemas.microsoft.com/office/2007/relationships/hdphoto" Target="../media/hdphoto3.wdp"/><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slide" Target="slide3.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5.png"/><Relationship Id="rId15" Type="http://schemas.microsoft.com/office/2007/relationships/hdphoto" Target="../media/hdphoto4.wdp"/><Relationship Id="rId10" Type="http://schemas.openxmlformats.org/officeDocument/2006/relationships/slide" Target="slide8.xml"/><Relationship Id="rId19" Type="http://schemas.openxmlformats.org/officeDocument/2006/relationships/slide" Target="slide6.xml"/><Relationship Id="rId4" Type="http://schemas.openxmlformats.org/officeDocument/2006/relationships/slide" Target="slide5.xml"/><Relationship Id="rId9" Type="http://schemas.microsoft.com/office/2007/relationships/hdphoto" Target="../media/hdphoto2.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2.xml"/><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slide" Target="slide2.xml"/><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2.xml"/><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19.tmp"/></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slide" Target="slide2.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slide" Target="slide2.xml"/><Relationship Id="rId3" Type="http://schemas.microsoft.com/office/2007/relationships/hdphoto" Target="../media/hdphoto5.wdp"/><Relationship Id="rId7" Type="http://schemas.openxmlformats.org/officeDocument/2006/relationships/image" Target="../media/image31.png"/><Relationship Id="rId12"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0.jpeg"/><Relationship Id="rId11" Type="http://schemas.openxmlformats.org/officeDocument/2006/relationships/image" Target="../media/image7.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microsoft.com/office/2007/relationships/hdphoto" Target="../media/hdphoto5.wdp"/><Relationship Id="rId7" Type="http://schemas.openxmlformats.org/officeDocument/2006/relationships/image" Target="../media/image38.png"/><Relationship Id="rId12" Type="http://schemas.openxmlformats.org/officeDocument/2006/relationships/slide" Target="slide2.xml"/><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7.png"/><Relationship Id="rId11" Type="http://schemas.microsoft.com/office/2007/relationships/hdphoto" Target="../media/hdphoto3.wdp"/><Relationship Id="rId5" Type="http://schemas.openxmlformats.org/officeDocument/2006/relationships/image" Target="../media/image36.png"/><Relationship Id="rId10" Type="http://schemas.openxmlformats.org/officeDocument/2006/relationships/image" Target="../media/image7.png"/><Relationship Id="rId4" Type="http://schemas.openxmlformats.org/officeDocument/2006/relationships/image" Target="../media/image35.pn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www.orias.fr/" TargetMode="Externa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4572"/>
          </a:xfrm>
          <a:prstGeom prst="rect">
            <a:avLst/>
          </a:prstGeom>
        </p:spPr>
      </p:pic>
      <p:pic>
        <p:nvPicPr>
          <p:cNvPr id="2050" name="Picture 2" descr="rythme scolaire écoliers ">
            <a:extLst>
              <a:ext uri="{FF2B5EF4-FFF2-40B4-BE49-F238E27FC236}">
                <a16:creationId xmlns:a16="http://schemas.microsoft.com/office/drawing/2014/main" id="{3A6B8229-D0DF-4B6B-B0F4-A43DF4D48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37" r="28859"/>
          <a:stretch/>
        </p:blipFill>
        <p:spPr bwMode="auto">
          <a:xfrm>
            <a:off x="5420433" y="584684"/>
            <a:ext cx="6171753" cy="56772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681581B8-A504-4D02-B1BB-D45D57C5B38E}"/>
              </a:ext>
            </a:extLst>
          </p:cNvPr>
          <p:cNvSpPr txBox="1"/>
          <p:nvPr/>
        </p:nvSpPr>
        <p:spPr>
          <a:xfrm>
            <a:off x="731404" y="2124237"/>
            <a:ext cx="4582331" cy="3764991"/>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r>
              <a:rPr lang="fr-FR" sz="2000" cap="all" dirty="0">
                <a:solidFill>
                  <a:schemeClr val="bg1">
                    <a:lumMod val="50000"/>
                  </a:schemeClr>
                </a:solidFill>
              </a:rPr>
              <a:t>assurance habitation</a:t>
            </a:r>
          </a:p>
          <a:p>
            <a:endParaRPr lang="fr-FR" sz="2000" cap="all" dirty="0"/>
          </a:p>
          <a:p>
            <a:endParaRPr lang="fr-FR" sz="2000" cap="all" dirty="0"/>
          </a:p>
          <a:p>
            <a:endParaRPr lang="fr-FR" sz="2000" cap="all" dirty="0"/>
          </a:p>
          <a:p>
            <a:endParaRPr lang="fr-FR" sz="2000" cap="all" dirty="0">
              <a:solidFill>
                <a:srgbClr val="C00000"/>
              </a:solidFill>
            </a:endParaRPr>
          </a:p>
          <a:p>
            <a:r>
              <a:rPr lang="fr-FR" sz="2000" cap="all" dirty="0">
                <a:solidFill>
                  <a:srgbClr val="C00000"/>
                </a:solidFill>
              </a:rPr>
              <a:t>L’option </a:t>
            </a:r>
            <a:br>
              <a:rPr lang="fr-FR" sz="2000" cap="all" dirty="0">
                <a:solidFill>
                  <a:srgbClr val="C00000"/>
                </a:solidFill>
              </a:rPr>
            </a:br>
            <a:r>
              <a:rPr lang="fr-FR" sz="2000" cap="all" dirty="0">
                <a:solidFill>
                  <a:srgbClr val="C00000"/>
                </a:solidFill>
              </a:rPr>
              <a:t>assurance scolaire</a:t>
            </a:r>
          </a:p>
          <a:p>
            <a:endParaRPr lang="fr-FR" sz="2000" cap="all" dirty="0">
              <a:solidFill>
                <a:srgbClr val="C00000"/>
              </a:solidFill>
            </a:endParaRPr>
          </a:p>
          <a:p>
            <a:endParaRPr lang="fr-FR" sz="2000" cap="all" dirty="0">
              <a:solidFill>
                <a:srgbClr val="C00000"/>
              </a:solidFill>
            </a:endParaRPr>
          </a:p>
          <a:p>
            <a:r>
              <a:rPr lang="fr-FR" sz="1400" b="0" i="1" cap="all" dirty="0">
                <a:solidFill>
                  <a:schemeClr val="tx1"/>
                </a:solidFill>
              </a:rPr>
              <a:t>Outil d’aide à la vente (OAV)</a:t>
            </a:r>
            <a:br>
              <a:rPr lang="fr-FR" sz="1400" b="0" i="1" cap="all" dirty="0">
                <a:solidFill>
                  <a:schemeClr val="tx1"/>
                </a:solidFill>
              </a:rPr>
            </a:br>
            <a:r>
              <a:rPr lang="fr-FR" sz="1400" b="0" i="1" cap="all" dirty="0">
                <a:solidFill>
                  <a:schemeClr val="tx1"/>
                </a:solidFill>
              </a:rPr>
              <a:t> -</a:t>
            </a:r>
            <a:br>
              <a:rPr lang="fr-FR" sz="1400" b="0" i="1" cap="all" dirty="0">
                <a:solidFill>
                  <a:schemeClr val="tx1"/>
                </a:solidFill>
              </a:rPr>
            </a:br>
            <a:r>
              <a:rPr lang="fr-FR" sz="1400" b="0" i="1" cap="all" dirty="0">
                <a:solidFill>
                  <a:schemeClr val="tx1"/>
                </a:solidFill>
              </a:rPr>
              <a:t> juin 2021</a:t>
            </a:r>
            <a:r>
              <a:rPr lang="fr-FR" sz="1400" b="0" cap="all" dirty="0">
                <a:solidFill>
                  <a:schemeClr val="tx1"/>
                </a:solidFill>
              </a:rPr>
              <a:t> </a:t>
            </a:r>
          </a:p>
          <a:p>
            <a:endParaRPr lang="fr-FR" sz="2000" cap="all" dirty="0">
              <a:solidFill>
                <a:srgbClr val="C00000"/>
              </a:solidFill>
            </a:endParaRPr>
          </a:p>
        </p:txBody>
      </p:sp>
      <p:pic>
        <p:nvPicPr>
          <p:cNvPr id="23" name="Image 22">
            <a:hlinkClick r:id="rId4" action="ppaction://hlinksldjump"/>
          </p:cNvPr>
          <p:cNvPicPr>
            <a:picLocks noChangeAspect="1"/>
          </p:cNvPicPr>
          <p:nvPr/>
        </p:nvPicPr>
        <p:blipFill>
          <a:blip r:embed="rId5">
            <a:duotone>
              <a:schemeClr val="accent2">
                <a:shade val="45000"/>
                <a:satMod val="135000"/>
              </a:schemeClr>
              <a:prstClr val="white"/>
            </a:duotone>
          </a:blip>
          <a:stretch>
            <a:fillRect/>
          </a:stretch>
        </p:blipFill>
        <p:spPr>
          <a:xfrm>
            <a:off x="2452100" y="2708920"/>
            <a:ext cx="1140939" cy="687062"/>
          </a:xfrm>
          <a:prstGeom prst="rect">
            <a:avLst/>
          </a:prstGeom>
        </p:spPr>
      </p:pic>
      <p:pic>
        <p:nvPicPr>
          <p:cNvPr id="8" name="Image 7">
            <a:extLst>
              <a:ext uri="{FF2B5EF4-FFF2-40B4-BE49-F238E27FC236}">
                <a16:creationId xmlns:a16="http://schemas.microsoft.com/office/drawing/2014/main" id="{8E8A0AB4-73F9-4856-A9A9-B6CDF9CC5443}"/>
              </a:ext>
            </a:extLst>
          </p:cNvPr>
          <p:cNvPicPr>
            <a:picLocks noChangeAspect="1"/>
          </p:cNvPicPr>
          <p:nvPr/>
        </p:nvPicPr>
        <p:blipFill>
          <a:blip r:embed="rId6"/>
          <a:stretch>
            <a:fillRect/>
          </a:stretch>
        </p:blipFill>
        <p:spPr>
          <a:xfrm>
            <a:off x="2156265" y="787352"/>
            <a:ext cx="1732608" cy="848978"/>
          </a:xfrm>
          <a:prstGeom prst="rect">
            <a:avLst/>
          </a:prstGeom>
        </p:spPr>
      </p:pic>
    </p:spTree>
    <p:extLst>
      <p:ext uri="{BB962C8B-B14F-4D97-AF65-F5344CB8AC3E}">
        <p14:creationId xmlns:p14="http://schemas.microsoft.com/office/powerpoint/2010/main" val="404212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Sommaire interactif</a:t>
            </a:r>
            <a:endParaRPr lang="en-US" dirty="0"/>
          </a:p>
        </p:txBody>
      </p:sp>
      <p:sp>
        <p:nvSpPr>
          <p:cNvPr id="7" name="Espace réservé du contenu 6"/>
          <p:cNvSpPr>
            <a:spLocks noGrp="1"/>
          </p:cNvSpPr>
          <p:nvPr>
            <p:ph sz="quarter" idx="14"/>
          </p:nvPr>
        </p:nvSpPr>
        <p:spPr>
          <a:xfrm>
            <a:off x="479376" y="148927"/>
            <a:ext cx="5328592" cy="468000"/>
          </a:xfrm>
        </p:spPr>
        <p:txBody>
          <a:bodyPr>
            <a:normAutofit/>
          </a:bodyPr>
          <a:lstStyle/>
          <a:p>
            <a:pPr lvl="0"/>
            <a:r>
              <a:rPr lang="fr-FR" dirty="0"/>
              <a:t>L’assurance scolaire</a:t>
            </a:r>
            <a:endParaRPr lang="en-US" dirty="0"/>
          </a:p>
        </p:txBody>
      </p:sp>
      <p:sp>
        <p:nvSpPr>
          <p:cNvPr id="5" name="Espace réservé de la date 4"/>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9"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60" name="Espace réservé du pied de page 3">
            <a:extLst>
              <a:ext uri="{FF2B5EF4-FFF2-40B4-BE49-F238E27FC236}">
                <a16:creationId xmlns:a16="http://schemas.microsoft.com/office/drawing/2014/main" id="{7AF54095-59E2-4EBD-AAC6-B53B38F81217}"/>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cxnSp>
        <p:nvCxnSpPr>
          <p:cNvPr id="12" name="Connecteur droit 11">
            <a:extLst>
              <a:ext uri="{FF2B5EF4-FFF2-40B4-BE49-F238E27FC236}">
                <a16:creationId xmlns:a16="http://schemas.microsoft.com/office/drawing/2014/main" id="{F8B7DEEA-C05E-4B2F-B40E-E8A729CEDCC0}"/>
              </a:ext>
            </a:extLst>
          </p:cNvPr>
          <p:cNvCxnSpPr>
            <a:cxnSpLocks/>
          </p:cNvCxnSpPr>
          <p:nvPr/>
        </p:nvCxnSpPr>
        <p:spPr>
          <a:xfrm>
            <a:off x="666295" y="1520788"/>
            <a:ext cx="10283346"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Ellipse 36">
            <a:extLst>
              <a:ext uri="{FF2B5EF4-FFF2-40B4-BE49-F238E27FC236}">
                <a16:creationId xmlns:a16="http://schemas.microsoft.com/office/drawing/2014/main" id="{193B2DED-A788-4475-8C05-1AEE111CD4E4}"/>
              </a:ext>
            </a:extLst>
          </p:cNvPr>
          <p:cNvSpPr/>
          <p:nvPr/>
        </p:nvSpPr>
        <p:spPr>
          <a:xfrm>
            <a:off x="1863740" y="1787558"/>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llipse 37">
            <a:extLst>
              <a:ext uri="{FF2B5EF4-FFF2-40B4-BE49-F238E27FC236}">
                <a16:creationId xmlns:a16="http://schemas.microsoft.com/office/drawing/2014/main" id="{AB5DD7A1-7B97-444D-A8E8-ADCBAE6EA26C}"/>
              </a:ext>
            </a:extLst>
          </p:cNvPr>
          <p:cNvSpPr/>
          <p:nvPr/>
        </p:nvSpPr>
        <p:spPr>
          <a:xfrm>
            <a:off x="5316796" y="1787558"/>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llipse 38">
            <a:extLst>
              <a:ext uri="{FF2B5EF4-FFF2-40B4-BE49-F238E27FC236}">
                <a16:creationId xmlns:a16="http://schemas.microsoft.com/office/drawing/2014/main" id="{031896CA-C2F7-4385-A7DB-234398FA346E}"/>
              </a:ext>
            </a:extLst>
          </p:cNvPr>
          <p:cNvSpPr/>
          <p:nvPr/>
        </p:nvSpPr>
        <p:spPr>
          <a:xfrm>
            <a:off x="8769852" y="1787558"/>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ZoneTexte 46">
            <a:extLst>
              <a:ext uri="{FF2B5EF4-FFF2-40B4-BE49-F238E27FC236}">
                <a16:creationId xmlns:a16="http://schemas.microsoft.com/office/drawing/2014/main" id="{8174BB01-8380-41A3-AE11-F51E6C0DCA17}"/>
              </a:ext>
            </a:extLst>
          </p:cNvPr>
          <p:cNvSpPr txBox="1"/>
          <p:nvPr/>
        </p:nvSpPr>
        <p:spPr>
          <a:xfrm>
            <a:off x="1127448" y="2908866"/>
            <a:ext cx="2370319" cy="276999"/>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sz="1200" dirty="0">
                <a:solidFill>
                  <a:schemeClr val="bg1">
                    <a:lumMod val="50000"/>
                  </a:schemeClr>
                </a:solidFill>
              </a:rPr>
              <a:t>Généralités du contrat</a:t>
            </a:r>
          </a:p>
        </p:txBody>
      </p:sp>
      <p:sp>
        <p:nvSpPr>
          <p:cNvPr id="48" name="ZoneTexte 47">
            <a:extLst>
              <a:ext uri="{FF2B5EF4-FFF2-40B4-BE49-F238E27FC236}">
                <a16:creationId xmlns:a16="http://schemas.microsoft.com/office/drawing/2014/main" id="{79583604-89F8-4010-A843-0CB7FC699671}"/>
              </a:ext>
            </a:extLst>
          </p:cNvPr>
          <p:cNvSpPr txBox="1"/>
          <p:nvPr/>
        </p:nvSpPr>
        <p:spPr>
          <a:xfrm>
            <a:off x="4813175" y="2908866"/>
            <a:ext cx="1989586" cy="276999"/>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sz="1200" dirty="0">
                <a:solidFill>
                  <a:schemeClr val="bg1">
                    <a:lumMod val="50000"/>
                  </a:schemeClr>
                </a:solidFill>
              </a:rPr>
              <a:t>Points forts généraux</a:t>
            </a:r>
          </a:p>
        </p:txBody>
      </p:sp>
      <p:sp>
        <p:nvSpPr>
          <p:cNvPr id="61" name="ZoneTexte 60">
            <a:extLst>
              <a:ext uri="{FF2B5EF4-FFF2-40B4-BE49-F238E27FC236}">
                <a16:creationId xmlns:a16="http://schemas.microsoft.com/office/drawing/2014/main" id="{8FDBC86A-A878-4DB2-B36D-9FD02FEC9888}"/>
              </a:ext>
            </a:extLst>
          </p:cNvPr>
          <p:cNvSpPr txBox="1"/>
          <p:nvPr/>
        </p:nvSpPr>
        <p:spPr>
          <a:xfrm>
            <a:off x="8148228" y="2908866"/>
            <a:ext cx="2254219" cy="461665"/>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sz="1200" dirty="0">
                <a:solidFill>
                  <a:schemeClr val="bg1">
                    <a:lumMod val="50000"/>
                  </a:schemeClr>
                </a:solidFill>
              </a:rPr>
              <a:t>Points forts spécifiques face à chaque concurrent</a:t>
            </a:r>
          </a:p>
        </p:txBody>
      </p:sp>
      <p:pic>
        <p:nvPicPr>
          <p:cNvPr id="16" name="Image 15">
            <a:hlinkClick r:id="rId4" action="ppaction://hlinksldjump"/>
            <a:extLst>
              <a:ext uri="{FF2B5EF4-FFF2-40B4-BE49-F238E27FC236}">
                <a16:creationId xmlns:a16="http://schemas.microsoft.com/office/drawing/2014/main" id="{210C0D45-12FE-4CA4-AEBC-ADA30B0C1E7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b="14068"/>
          <a:stretch/>
        </p:blipFill>
        <p:spPr>
          <a:xfrm>
            <a:off x="1987702" y="1966484"/>
            <a:ext cx="691491" cy="594214"/>
          </a:xfrm>
          <a:prstGeom prst="rect">
            <a:avLst/>
          </a:prstGeom>
        </p:spPr>
      </p:pic>
      <p:pic>
        <p:nvPicPr>
          <p:cNvPr id="19" name="Image 18">
            <a:hlinkClick r:id="rId7" action="ppaction://hlinksldjump"/>
            <a:extLst>
              <a:ext uri="{FF2B5EF4-FFF2-40B4-BE49-F238E27FC236}">
                <a16:creationId xmlns:a16="http://schemas.microsoft.com/office/drawing/2014/main" id="{7C2DFA80-5EE9-4D77-963C-5243057B673E}"/>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b="17018"/>
          <a:stretch/>
        </p:blipFill>
        <p:spPr>
          <a:xfrm>
            <a:off x="5428658" y="1956829"/>
            <a:ext cx="739350" cy="613524"/>
          </a:xfrm>
          <a:prstGeom prst="rect">
            <a:avLst/>
          </a:prstGeom>
        </p:spPr>
      </p:pic>
      <p:pic>
        <p:nvPicPr>
          <p:cNvPr id="21" name="Image 20">
            <a:hlinkClick r:id="rId10" action="ppaction://hlinksldjump"/>
            <a:extLst>
              <a:ext uri="{FF2B5EF4-FFF2-40B4-BE49-F238E27FC236}">
                <a16:creationId xmlns:a16="http://schemas.microsoft.com/office/drawing/2014/main" id="{E3A84384-FA2A-4D8A-AB34-92F5F0FBC0E0}"/>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b="14068"/>
          <a:stretch/>
        </p:blipFill>
        <p:spPr>
          <a:xfrm>
            <a:off x="8870141" y="1966482"/>
            <a:ext cx="691496" cy="594219"/>
          </a:xfrm>
          <a:prstGeom prst="rect">
            <a:avLst/>
          </a:prstGeom>
        </p:spPr>
      </p:pic>
      <p:sp>
        <p:nvSpPr>
          <p:cNvPr id="74" name="Ellipse 73">
            <a:extLst>
              <a:ext uri="{FF2B5EF4-FFF2-40B4-BE49-F238E27FC236}">
                <a16:creationId xmlns:a16="http://schemas.microsoft.com/office/drawing/2014/main" id="{A78EA95F-BCBF-409F-865C-A2A326AED60D}"/>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Image 80">
            <a:extLst>
              <a:ext uri="{FF2B5EF4-FFF2-40B4-BE49-F238E27FC236}">
                <a16:creationId xmlns:a16="http://schemas.microsoft.com/office/drawing/2014/main" id="{4DB90699-ADE3-4B49-A6C3-F32CF9F7824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2937"/>
          <a:stretch/>
        </p:blipFill>
        <p:spPr>
          <a:xfrm>
            <a:off x="6120485" y="2518114"/>
            <a:ext cx="334735" cy="291430"/>
          </a:xfrm>
          <a:prstGeom prst="rect">
            <a:avLst/>
          </a:prstGeom>
        </p:spPr>
      </p:pic>
      <p:pic>
        <p:nvPicPr>
          <p:cNvPr id="82" name="Image 81">
            <a:extLst>
              <a:ext uri="{FF2B5EF4-FFF2-40B4-BE49-F238E27FC236}">
                <a16:creationId xmlns:a16="http://schemas.microsoft.com/office/drawing/2014/main" id="{6C538CB4-3FE1-4136-8D85-478B6A026B08}"/>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2937"/>
          <a:stretch/>
        </p:blipFill>
        <p:spPr>
          <a:xfrm>
            <a:off x="9494883" y="2518114"/>
            <a:ext cx="334735" cy="291430"/>
          </a:xfrm>
          <a:prstGeom prst="rect">
            <a:avLst/>
          </a:prstGeom>
        </p:spPr>
      </p:pic>
      <p:pic>
        <p:nvPicPr>
          <p:cNvPr id="32" name="Image 31">
            <a:extLst>
              <a:ext uri="{FF2B5EF4-FFF2-40B4-BE49-F238E27FC236}">
                <a16:creationId xmlns:a16="http://schemas.microsoft.com/office/drawing/2014/main" id="{49EE8380-A277-4BD2-AFD3-19055261051B}"/>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val="0"/>
              </a:ext>
            </a:extLst>
          </a:blip>
          <a:srcRect b="13911"/>
          <a:stretch/>
        </p:blipFill>
        <p:spPr>
          <a:xfrm>
            <a:off x="11160113" y="217929"/>
            <a:ext cx="804539" cy="692619"/>
          </a:xfrm>
          <a:prstGeom prst="rect">
            <a:avLst/>
          </a:prstGeom>
        </p:spPr>
      </p:pic>
      <p:sp>
        <p:nvSpPr>
          <p:cNvPr id="95" name="ZoneTexte 94">
            <a:extLst>
              <a:ext uri="{FF2B5EF4-FFF2-40B4-BE49-F238E27FC236}">
                <a16:creationId xmlns:a16="http://schemas.microsoft.com/office/drawing/2014/main" id="{0FDEF4CF-5C82-498B-B816-B7E8218062C3}"/>
              </a:ext>
            </a:extLst>
          </p:cNvPr>
          <p:cNvSpPr txBox="1"/>
          <p:nvPr/>
        </p:nvSpPr>
        <p:spPr>
          <a:xfrm>
            <a:off x="1685658" y="3441203"/>
            <a:ext cx="3690709" cy="1750929"/>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pPr algn="l">
              <a:lnSpc>
                <a:spcPct val="200000"/>
              </a:lnSpc>
            </a:pPr>
            <a:r>
              <a:rPr lang="fr-FR" b="0" i="1" cap="none" dirty="0">
                <a:solidFill>
                  <a:srgbClr val="7F7F7F"/>
                </a:solidFill>
              </a:rPr>
              <a:t>Qu’est ce que l’assurance scolaire ?</a:t>
            </a:r>
          </a:p>
          <a:p>
            <a:pPr algn="l">
              <a:lnSpc>
                <a:spcPct val="200000"/>
              </a:lnSpc>
            </a:pPr>
            <a:r>
              <a:rPr lang="fr-FR" b="0" i="1" cap="none" dirty="0">
                <a:solidFill>
                  <a:srgbClr val="7F7F7F"/>
                </a:solidFill>
              </a:rPr>
              <a:t>Les garanties phares</a:t>
            </a:r>
          </a:p>
          <a:p>
            <a:pPr algn="l">
              <a:lnSpc>
                <a:spcPct val="200000"/>
              </a:lnSpc>
            </a:pPr>
            <a:r>
              <a:rPr lang="fr-FR" b="0" i="1" cap="none" dirty="0">
                <a:solidFill>
                  <a:srgbClr val="7F7F7F"/>
                </a:solidFill>
              </a:rPr>
              <a:t>La structure et les garanties de l’offre</a:t>
            </a:r>
          </a:p>
          <a:p>
            <a:pPr algn="l">
              <a:lnSpc>
                <a:spcPct val="200000"/>
              </a:lnSpc>
            </a:pPr>
            <a:r>
              <a:rPr lang="fr-FR" b="0" i="1" cap="none" dirty="0">
                <a:solidFill>
                  <a:srgbClr val="7F7F7F"/>
                </a:solidFill>
              </a:rPr>
              <a:t>La souscription de l’option</a:t>
            </a:r>
          </a:p>
        </p:txBody>
      </p:sp>
      <p:cxnSp>
        <p:nvCxnSpPr>
          <p:cNvPr id="97" name="Connecteur droit 96">
            <a:extLst>
              <a:ext uri="{FF2B5EF4-FFF2-40B4-BE49-F238E27FC236}">
                <a16:creationId xmlns:a16="http://schemas.microsoft.com/office/drawing/2014/main" id="{A365038C-254C-4A32-8E5A-CD7636B3F03A}"/>
              </a:ext>
            </a:extLst>
          </p:cNvPr>
          <p:cNvCxnSpPr>
            <a:cxnSpLocks/>
          </p:cNvCxnSpPr>
          <p:nvPr/>
        </p:nvCxnSpPr>
        <p:spPr>
          <a:xfrm>
            <a:off x="1106927" y="3539474"/>
            <a:ext cx="0" cy="1725730"/>
          </a:xfrm>
          <a:prstGeom prst="line">
            <a:avLst/>
          </a:prstGeom>
          <a:ln>
            <a:solidFill>
              <a:srgbClr val="FFC5C5"/>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pic>
        <p:nvPicPr>
          <p:cNvPr id="98" name="Image 97">
            <a:hlinkClick r:id="rId16" action="ppaction://hlinksldjump"/>
            <a:extLst>
              <a:ext uri="{FF2B5EF4-FFF2-40B4-BE49-F238E27FC236}">
                <a16:creationId xmlns:a16="http://schemas.microsoft.com/office/drawing/2014/main" id="{6AA88D54-4695-43AB-BA43-ECD2948E7020}"/>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2937"/>
          <a:stretch/>
        </p:blipFill>
        <p:spPr>
          <a:xfrm>
            <a:off x="1250187" y="3692139"/>
            <a:ext cx="228629" cy="168909"/>
          </a:xfrm>
          <a:prstGeom prst="rect">
            <a:avLst/>
          </a:prstGeom>
        </p:spPr>
      </p:pic>
      <p:pic>
        <p:nvPicPr>
          <p:cNvPr id="100" name="Image 99">
            <a:hlinkClick r:id="rId18" action="ppaction://hlinksldjump"/>
            <a:extLst>
              <a:ext uri="{FF2B5EF4-FFF2-40B4-BE49-F238E27FC236}">
                <a16:creationId xmlns:a16="http://schemas.microsoft.com/office/drawing/2014/main" id="{148E3BF2-1746-4AEE-B0E1-863607C7A8AD}"/>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2937"/>
          <a:stretch/>
        </p:blipFill>
        <p:spPr>
          <a:xfrm>
            <a:off x="1250187" y="4149080"/>
            <a:ext cx="228629" cy="199050"/>
          </a:xfrm>
          <a:prstGeom prst="rect">
            <a:avLst/>
          </a:prstGeom>
        </p:spPr>
      </p:pic>
      <p:pic>
        <p:nvPicPr>
          <p:cNvPr id="101" name="Image 100">
            <a:hlinkClick r:id="rId19" action="ppaction://hlinksldjump"/>
            <a:extLst>
              <a:ext uri="{FF2B5EF4-FFF2-40B4-BE49-F238E27FC236}">
                <a16:creationId xmlns:a16="http://schemas.microsoft.com/office/drawing/2014/main" id="{B2CAF92E-C8CA-4F29-B0C1-6B05FFFFE7D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2937"/>
          <a:stretch/>
        </p:blipFill>
        <p:spPr>
          <a:xfrm>
            <a:off x="1261562" y="4993082"/>
            <a:ext cx="228629" cy="199050"/>
          </a:xfrm>
          <a:prstGeom prst="rect">
            <a:avLst/>
          </a:prstGeom>
        </p:spPr>
      </p:pic>
      <p:pic>
        <p:nvPicPr>
          <p:cNvPr id="55" name="Image 54">
            <a:hlinkClick r:id="rId4" action="ppaction://hlinksldjump"/>
            <a:extLst>
              <a:ext uri="{FF2B5EF4-FFF2-40B4-BE49-F238E27FC236}">
                <a16:creationId xmlns:a16="http://schemas.microsoft.com/office/drawing/2014/main" id="{0D456C42-72FE-48F2-A4D5-C72F7A7CBEFF}"/>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2937"/>
          <a:stretch/>
        </p:blipFill>
        <p:spPr>
          <a:xfrm>
            <a:off x="1250187" y="4545124"/>
            <a:ext cx="228629" cy="199050"/>
          </a:xfrm>
          <a:prstGeom prst="rect">
            <a:avLst/>
          </a:prstGeom>
        </p:spPr>
      </p:pic>
      <p:sp>
        <p:nvSpPr>
          <p:cNvPr id="2" name="Rectangle 1">
            <a:extLst>
              <a:ext uri="{FF2B5EF4-FFF2-40B4-BE49-F238E27FC236}">
                <a16:creationId xmlns:a16="http://schemas.microsoft.com/office/drawing/2014/main" id="{4820D0D7-99BF-408D-8E33-42F09B917FC5}"/>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Tree>
    <p:extLst>
      <p:ext uri="{BB962C8B-B14F-4D97-AF65-F5344CB8AC3E}">
        <p14:creationId xmlns:p14="http://schemas.microsoft.com/office/powerpoint/2010/main" val="3156708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Généralités du contrat (1/4)</a:t>
            </a:r>
            <a:endParaRPr lang="en-US" dirty="0"/>
          </a:p>
        </p:txBody>
      </p:sp>
      <p:sp>
        <p:nvSpPr>
          <p:cNvPr id="7" name="Espace réservé du contenu 6"/>
          <p:cNvSpPr>
            <a:spLocks noGrp="1"/>
          </p:cNvSpPr>
          <p:nvPr>
            <p:ph sz="quarter" idx="14"/>
          </p:nvPr>
        </p:nvSpPr>
        <p:spPr>
          <a:xfrm>
            <a:off x="479376" y="148927"/>
            <a:ext cx="5328592" cy="468000"/>
          </a:xfrm>
        </p:spPr>
        <p:txBody>
          <a:bodyPr>
            <a:normAutofit/>
          </a:bodyPr>
          <a:lstStyle/>
          <a:p>
            <a:pPr lvl="0"/>
            <a:r>
              <a:rPr lang="fr-FR" dirty="0"/>
              <a:t>L’assurance scolaire</a:t>
            </a:r>
            <a:endParaRPr lang="en-US" dirty="0"/>
          </a:p>
        </p:txBody>
      </p:sp>
      <p:sp>
        <p:nvSpPr>
          <p:cNvPr id="5" name="Espace réservé de la date 4"/>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9"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60" name="Espace réservé du pied de page 3">
            <a:extLst>
              <a:ext uri="{FF2B5EF4-FFF2-40B4-BE49-F238E27FC236}">
                <a16:creationId xmlns:a16="http://schemas.microsoft.com/office/drawing/2014/main" id="{7AF54095-59E2-4EBD-AAC6-B53B38F81217}"/>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74" name="Ellipse 73">
            <a:extLst>
              <a:ext uri="{FF2B5EF4-FFF2-40B4-BE49-F238E27FC236}">
                <a16:creationId xmlns:a16="http://schemas.microsoft.com/office/drawing/2014/main" id="{A78EA95F-BCBF-409F-865C-A2A326AED60D}"/>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ZoneTexte 50">
            <a:extLst>
              <a:ext uri="{FF2B5EF4-FFF2-40B4-BE49-F238E27FC236}">
                <a16:creationId xmlns:a16="http://schemas.microsoft.com/office/drawing/2014/main" id="{892B0790-02A3-44BD-84B0-5F9F547E7739}"/>
              </a:ext>
            </a:extLst>
          </p:cNvPr>
          <p:cNvSpPr txBox="1"/>
          <p:nvPr/>
        </p:nvSpPr>
        <p:spPr>
          <a:xfrm>
            <a:off x="484315" y="1415109"/>
            <a:ext cx="5544616" cy="4426159"/>
          </a:xfrm>
          <a:prstGeom prst="rect">
            <a:avLst/>
          </a:prstGeom>
          <a:noFill/>
          <a:ln>
            <a:solidFill>
              <a:srgbClr val="FFC5C5"/>
            </a:solidFill>
          </a:ln>
        </p:spPr>
        <p:txBody>
          <a:bodyPr wrap="square" tIns="180000" rtlCol="0" anchor="t">
            <a:noAutofit/>
          </a:bodyPr>
          <a:lstStyle>
            <a:defPPr>
              <a:defRPr lang="fr-FR"/>
            </a:defPPr>
            <a:lvl1pPr algn="ctr">
              <a:defRPr sz="1400" b="1" cap="small">
                <a:solidFill>
                  <a:srgbClr val="3EB6E9"/>
                </a:solidFill>
                <a:latin typeface="Gill Sans MT" panose="020B0502020104020203" pitchFamily="34" charset="0"/>
              </a:defRPr>
            </a:lvl1pPr>
          </a:lstStyle>
          <a:p>
            <a:pPr algn="l"/>
            <a:r>
              <a:rPr lang="fr-FR" sz="1200" dirty="0">
                <a:solidFill>
                  <a:srgbClr val="C00000"/>
                </a:solidFill>
              </a:rPr>
              <a:t>Qu’est ce que l’assurance scolaire ?</a:t>
            </a:r>
          </a:p>
          <a:p>
            <a:pPr algn="l"/>
            <a:endParaRPr lang="fr-FR" sz="1200" dirty="0">
              <a:solidFill>
                <a:srgbClr val="C00000"/>
              </a:solidFill>
            </a:endParaRPr>
          </a:p>
          <a:p>
            <a:pPr algn="l"/>
            <a:endParaRPr lang="fr-FR" sz="1200" dirty="0">
              <a:solidFill>
                <a:schemeClr val="bg1">
                  <a:lumMod val="50000"/>
                </a:schemeClr>
              </a:solidFill>
            </a:endParaRPr>
          </a:p>
          <a:p>
            <a:pPr lvl="0" algn="just">
              <a:buClr>
                <a:srgbClr val="70AD47">
                  <a:lumMod val="60000"/>
                  <a:lumOff val="40000"/>
                </a:srgbClr>
              </a:buClr>
              <a:buSzPct val="120000"/>
            </a:pPr>
            <a:r>
              <a:rPr lang="fr-FR" sz="1200" cap="none" dirty="0">
                <a:solidFill>
                  <a:prstClr val="black"/>
                </a:solidFill>
              </a:rPr>
              <a:t>L’assurance scolaire couvre les enfants scolarisés, allant à la crèche ou poursuivant des études, en cas d’accident dans le cadre de leur vie privée et lors des activités scolaires et extra-scolaires.</a:t>
            </a:r>
          </a:p>
          <a:p>
            <a:pPr marL="171450" lvl="0" indent="-171450" algn="just">
              <a:buClr>
                <a:srgbClr val="70AD47">
                  <a:lumMod val="60000"/>
                  <a:lumOff val="40000"/>
                </a:srgbClr>
              </a:buClr>
              <a:buSzPct val="120000"/>
              <a:buFont typeface="Gill Sans MT" panose="020B0502020104020203" pitchFamily="34" charset="0"/>
              <a:buChar char="+"/>
            </a:pPr>
            <a:endParaRPr lang="fr-FR" sz="1200" b="0" cap="none" dirty="0">
              <a:solidFill>
                <a:prstClr val="black"/>
              </a:solidFill>
            </a:endParaRPr>
          </a:p>
          <a:p>
            <a:pPr lvl="0" algn="just">
              <a:buClr>
                <a:srgbClr val="70AD47">
                  <a:lumMod val="60000"/>
                  <a:lumOff val="40000"/>
                </a:srgbClr>
              </a:buClr>
              <a:buSzPct val="120000"/>
            </a:pPr>
            <a:r>
              <a:rPr lang="fr-FR" sz="1200" b="0" cap="none" dirty="0">
                <a:solidFill>
                  <a:prstClr val="black"/>
                </a:solidFill>
              </a:rPr>
              <a:t>A la Caisse d’Epargne, cette assurance (option du contrat Assurance Habitation) prend notamment en charge* :</a:t>
            </a:r>
          </a:p>
          <a:p>
            <a:pPr lvl="0" algn="just">
              <a:buClr>
                <a:srgbClr val="70AD47">
                  <a:lumMod val="60000"/>
                  <a:lumOff val="40000"/>
                </a:srgbClr>
              </a:buClr>
              <a:buSzPct val="120000"/>
            </a:pPr>
            <a:endParaRPr lang="fr-FR" sz="1200" b="0" cap="none" dirty="0">
              <a:solidFill>
                <a:prstClr val="black"/>
              </a:solidFill>
            </a:endParaRP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la Responsabilité Civile de l’enfant lors de ses activités,</a:t>
            </a: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les frais de santé,</a:t>
            </a: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le versement d’un capital en cas d’invalidité ou de décès,</a:t>
            </a: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les frais de garde à domicile, d’école à domicile, frais de transport,</a:t>
            </a: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les dommages au fauteuil roulant ou biens confiés par les écoles ou organismes de formation,</a:t>
            </a:r>
          </a:p>
          <a:p>
            <a:pPr marL="171450" lvl="0" indent="-171450" algn="just">
              <a:buClr>
                <a:srgbClr val="FFC5C5"/>
              </a:buClr>
              <a:buSzPct val="120000"/>
              <a:buFont typeface="Arial" panose="020B0604020202020204" pitchFamily="34" charset="0"/>
              <a:buChar char="•"/>
            </a:pPr>
            <a:r>
              <a:rPr lang="fr-FR" sz="1200" b="0" cap="none" dirty="0">
                <a:solidFill>
                  <a:prstClr val="black"/>
                </a:solidFill>
              </a:rPr>
              <a:t>des prestations d’assistance : garde d’enfant par un intervenant agréé, école, à domicile en ligne ou par un intervenant agréé, soutien psychologique …</a:t>
            </a:r>
          </a:p>
          <a:p>
            <a:pPr marL="171450" lvl="0" indent="-171450" algn="just">
              <a:buClr>
                <a:srgbClr val="FFC5C5"/>
              </a:buClr>
              <a:buSzPct val="120000"/>
              <a:buFont typeface="Arial" panose="020B0604020202020204" pitchFamily="34" charset="0"/>
              <a:buChar char="•"/>
            </a:pPr>
            <a:endParaRPr lang="fr-FR" sz="1200" b="0" cap="none" dirty="0">
              <a:solidFill>
                <a:prstClr val="black"/>
              </a:solidFill>
            </a:endParaRPr>
          </a:p>
          <a:p>
            <a:pPr marL="171450" lvl="0" indent="-171450" algn="just">
              <a:buClr>
                <a:srgbClr val="FFC5C5"/>
              </a:buClr>
              <a:buSzPct val="120000"/>
              <a:buFont typeface="Arial" panose="020B0604020202020204" pitchFamily="34" charset="0"/>
              <a:buChar char="•"/>
            </a:pPr>
            <a:endParaRPr lang="fr-FR" sz="1200" b="0" cap="none" dirty="0">
              <a:solidFill>
                <a:prstClr val="black"/>
              </a:solidFill>
            </a:endParaRPr>
          </a:p>
          <a:p>
            <a:pPr marL="171450" lvl="0" indent="-171450" algn="just">
              <a:buClr>
                <a:srgbClr val="FFC5C5"/>
              </a:buClr>
              <a:buSzPct val="120000"/>
              <a:buFont typeface="Arial" panose="020B0604020202020204" pitchFamily="34" charset="0"/>
              <a:buChar char="•"/>
            </a:pPr>
            <a:endParaRPr lang="fr-FR" sz="1100" b="0" cap="none" dirty="0">
              <a:solidFill>
                <a:prstClr val="black"/>
              </a:solidFill>
            </a:endParaRPr>
          </a:p>
          <a:p>
            <a:pPr lvl="0" algn="just">
              <a:buClr>
                <a:srgbClr val="FFC5C5"/>
              </a:buClr>
              <a:buSzPct val="120000"/>
            </a:pPr>
            <a:r>
              <a:rPr lang="fr-FR" sz="1100" b="0" cap="none" dirty="0">
                <a:solidFill>
                  <a:prstClr val="black"/>
                </a:solidFill>
              </a:rPr>
              <a:t>*Voir limites, conditions et exclusions prévues dans les engagements contractuels en vigueur </a:t>
            </a:r>
          </a:p>
        </p:txBody>
      </p:sp>
      <p:sp>
        <p:nvSpPr>
          <p:cNvPr id="58" name="ZoneTexte 57">
            <a:extLst>
              <a:ext uri="{FF2B5EF4-FFF2-40B4-BE49-F238E27FC236}">
                <a16:creationId xmlns:a16="http://schemas.microsoft.com/office/drawing/2014/main" id="{2D660D99-A5D6-44E5-B828-DCC016FA2D68}"/>
              </a:ext>
            </a:extLst>
          </p:cNvPr>
          <p:cNvSpPr txBox="1"/>
          <p:nvPr/>
        </p:nvSpPr>
        <p:spPr>
          <a:xfrm>
            <a:off x="6170480" y="1415108"/>
            <a:ext cx="5544616" cy="4426159"/>
          </a:xfrm>
          <a:prstGeom prst="rect">
            <a:avLst/>
          </a:prstGeom>
          <a:noFill/>
          <a:ln>
            <a:solidFill>
              <a:srgbClr val="FFC5C5"/>
            </a:solidFill>
          </a:ln>
        </p:spPr>
        <p:txBody>
          <a:bodyPr wrap="square" tIns="180000" rtlCol="0" anchor="t">
            <a:noAutofit/>
          </a:bodyPr>
          <a:lstStyle>
            <a:defPPr>
              <a:defRPr lang="fr-FR"/>
            </a:defPPr>
            <a:lvl1pPr>
              <a:defRPr sz="1200" b="1" cap="small">
                <a:solidFill>
                  <a:schemeClr val="bg1">
                    <a:lumMod val="50000"/>
                  </a:schemeClr>
                </a:solidFill>
                <a:latin typeface="Gill Sans MT" panose="020B0502020104020203" pitchFamily="34" charset="0"/>
              </a:defRPr>
            </a:lvl1pPr>
          </a:lstStyle>
          <a:p>
            <a:r>
              <a:rPr lang="fr-FR" dirty="0">
                <a:solidFill>
                  <a:srgbClr val="C00000"/>
                </a:solidFill>
              </a:rPr>
              <a:t>L’assurance scolaire, est-ce obligatoire ?</a:t>
            </a:r>
          </a:p>
          <a:p>
            <a:endParaRPr lang="fr-FR" dirty="0">
              <a:solidFill>
                <a:srgbClr val="C00000"/>
              </a:solidFill>
            </a:endParaRPr>
          </a:p>
          <a:p>
            <a:endParaRPr lang="fr-FR" dirty="0"/>
          </a:p>
          <a:p>
            <a:pPr lvl="0" algn="just">
              <a:buClr>
                <a:srgbClr val="70AD47">
                  <a:lumMod val="60000"/>
                  <a:lumOff val="40000"/>
                </a:srgbClr>
              </a:buClr>
              <a:buSzPct val="120000"/>
            </a:pPr>
            <a:r>
              <a:rPr lang="fr-FR" b="0" cap="none" dirty="0">
                <a:solidFill>
                  <a:prstClr val="black"/>
                </a:solidFill>
              </a:rPr>
              <a:t>Selon l’Éducation Nationale, l’assurance scolaire est : </a:t>
            </a:r>
          </a:p>
          <a:p>
            <a:pPr marL="171450" lvl="0" indent="-171450" algn="just">
              <a:buClr>
                <a:srgbClr val="FFC5C5"/>
              </a:buClr>
              <a:buSzPct val="120000"/>
              <a:buFont typeface="Arial" panose="020B0604020202020204" pitchFamily="34" charset="0"/>
              <a:buChar char="•"/>
            </a:pPr>
            <a:endParaRPr lang="fr-FR" b="0" cap="none" dirty="0">
              <a:solidFill>
                <a:prstClr val="black"/>
              </a:solidFill>
            </a:endParaRPr>
          </a:p>
          <a:p>
            <a:pPr marL="171450" indent="-171450" algn="just">
              <a:buClr>
                <a:srgbClr val="FFC5C5"/>
              </a:buClr>
              <a:buSzPct val="120000"/>
              <a:buFont typeface="Arial" panose="020B0604020202020204" pitchFamily="34" charset="0"/>
              <a:buChar char="•"/>
            </a:pPr>
            <a:r>
              <a:rPr lang="fr-FR" b="0" cap="none" dirty="0">
                <a:solidFill>
                  <a:prstClr val="black"/>
                </a:solidFill>
              </a:rPr>
              <a:t>facultative pour toutes les activités scolaires inscrites dans l’emploi du temps de l’élève. </a:t>
            </a:r>
            <a:r>
              <a:rPr lang="fr-FR" cap="none" dirty="0">
                <a:solidFill>
                  <a:prstClr val="black"/>
                </a:solidFill>
              </a:rPr>
              <a:t>Elle est toutefois vivement recommandée par le Ministère de l’Education Nationale</a:t>
            </a:r>
            <a:r>
              <a:rPr lang="fr-FR" b="0" cap="none" dirty="0">
                <a:solidFill>
                  <a:prstClr val="black"/>
                </a:solidFill>
              </a:rPr>
              <a:t>.</a:t>
            </a:r>
          </a:p>
          <a:p>
            <a:pPr marL="171450" indent="-171450" algn="just">
              <a:buClr>
                <a:srgbClr val="FFC5C5"/>
              </a:buClr>
              <a:buSzPct val="120000"/>
              <a:buFont typeface="Arial" panose="020B0604020202020204" pitchFamily="34" charset="0"/>
              <a:buChar char="•"/>
            </a:pPr>
            <a:r>
              <a:rPr lang="fr-FR" cap="none" dirty="0">
                <a:solidFill>
                  <a:prstClr val="black"/>
                </a:solidFill>
              </a:rPr>
              <a:t>obligatoire pour participer aux activités facultatives </a:t>
            </a:r>
            <a:r>
              <a:rPr lang="fr-FR" b="0" cap="none" dirty="0">
                <a:solidFill>
                  <a:prstClr val="black"/>
                </a:solidFill>
              </a:rPr>
              <a:t>: sorties scolaires occasionnelles incluant la pause déjeuner ou qui dépassent les horaires habituels de la classe, pour lesquelles une participation est généralement demandée (classes de mer ou de neige, activités périscolaires, etc.)</a:t>
            </a:r>
          </a:p>
          <a:p>
            <a:pPr lvl="0" algn="just">
              <a:buClr>
                <a:srgbClr val="70AD47">
                  <a:lumMod val="60000"/>
                  <a:lumOff val="40000"/>
                </a:srgbClr>
              </a:buClr>
              <a:buSzPct val="120000"/>
            </a:pPr>
            <a:endParaRPr lang="fr-FR" b="0" cap="none" dirty="0">
              <a:solidFill>
                <a:prstClr val="black"/>
              </a:solidFill>
            </a:endParaRPr>
          </a:p>
          <a:p>
            <a:pPr lvl="1" algn="just">
              <a:buClr>
                <a:srgbClr val="FFC5C5"/>
              </a:buClr>
              <a:buSzPct val="120000"/>
            </a:pPr>
            <a:r>
              <a:rPr lang="fr-FR" sz="1200" dirty="0">
                <a:solidFill>
                  <a:prstClr val="black"/>
                </a:solidFill>
                <a:latin typeface="Gill Sans MT" panose="020B0502020104020203" pitchFamily="34" charset="0"/>
              </a:rPr>
              <a:t>Pour ces activités avec couverture obligatoire, l’Education Nationale exige une attestation d'assurance scolaire pour vérifier que </a:t>
            </a:r>
            <a:r>
              <a:rPr lang="fr-FR" sz="1200" b="1" dirty="0">
                <a:solidFill>
                  <a:prstClr val="black"/>
                </a:solidFill>
                <a:latin typeface="Gill Sans MT" panose="020B0502020104020203" pitchFamily="34" charset="0"/>
              </a:rPr>
              <a:t>l'enfant est couvert </a:t>
            </a:r>
            <a:r>
              <a:rPr lang="fr-FR" sz="1200" dirty="0">
                <a:solidFill>
                  <a:prstClr val="black"/>
                </a:solidFill>
                <a:latin typeface="Gill Sans MT" panose="020B0502020104020203" pitchFamily="34" charset="0"/>
              </a:rPr>
              <a:t>pour :</a:t>
            </a:r>
          </a:p>
          <a:p>
            <a:pPr marL="628650" lvl="1" indent="-171450" algn="just">
              <a:buClr>
                <a:srgbClr val="FFC5C5"/>
              </a:buClr>
              <a:buSzPct val="120000"/>
              <a:buFont typeface="Arial" panose="020B0604020202020204" pitchFamily="34" charset="0"/>
              <a:buChar char="•"/>
            </a:pPr>
            <a:endParaRPr lang="fr-FR" sz="1200" dirty="0">
              <a:solidFill>
                <a:prstClr val="black"/>
              </a:solidFill>
              <a:latin typeface="Gill Sans MT" panose="020B0502020104020203" pitchFamily="34" charset="0"/>
            </a:endParaRPr>
          </a:p>
          <a:p>
            <a:pPr marL="628650" lvl="1" indent="-171450" algn="just">
              <a:buClr>
                <a:srgbClr val="FFC5C5"/>
              </a:buClr>
              <a:buSzPct val="120000"/>
              <a:buFont typeface="Arial" panose="020B0604020202020204" pitchFamily="34" charset="0"/>
              <a:buChar char="•"/>
            </a:pPr>
            <a:r>
              <a:rPr lang="fr-FR" sz="1200" b="1" dirty="0">
                <a:solidFill>
                  <a:prstClr val="black"/>
                </a:solidFill>
                <a:latin typeface="Gill Sans MT" panose="020B0502020104020203" pitchFamily="34" charset="0"/>
              </a:rPr>
              <a:t>les dommages qu'il peut causer aux autres </a:t>
            </a:r>
            <a:r>
              <a:rPr lang="fr-FR" sz="1200" dirty="0">
                <a:solidFill>
                  <a:prstClr val="black"/>
                </a:solidFill>
                <a:latin typeface="Gill Sans MT" panose="020B0502020104020203" pitchFamily="34" charset="0"/>
              </a:rPr>
              <a:t>(garantie responsabilité civile). Ex : en jouant avec un copain, il le pousse et celui-ci se casse une jambe.</a:t>
            </a:r>
          </a:p>
          <a:p>
            <a:pPr marL="628650" lvl="1" indent="-171450" algn="just">
              <a:buClr>
                <a:srgbClr val="FFC5C5"/>
              </a:buClr>
              <a:buSzPct val="120000"/>
              <a:buFont typeface="Arial" panose="020B0604020202020204" pitchFamily="34" charset="0"/>
              <a:buChar char="•"/>
            </a:pPr>
            <a:r>
              <a:rPr lang="fr-FR" sz="1200" b="1" dirty="0">
                <a:solidFill>
                  <a:prstClr val="black"/>
                </a:solidFill>
                <a:latin typeface="Gill Sans MT" panose="020B0502020104020203" pitchFamily="34" charset="0"/>
              </a:rPr>
              <a:t>les dommages corporels qu'il peut se causer à lui-même</a:t>
            </a:r>
            <a:r>
              <a:rPr lang="fr-FR" sz="1200" dirty="0">
                <a:solidFill>
                  <a:prstClr val="black"/>
                </a:solidFill>
                <a:latin typeface="Gill Sans MT" panose="020B0502020104020203" pitchFamily="34" charset="0"/>
              </a:rPr>
              <a:t> (garantie accident corporel). Ex : lors d'une sortie scolaire en vélo, l’enfant tombe et se casse une dent.</a:t>
            </a:r>
          </a:p>
        </p:txBody>
      </p:sp>
      <p:pic>
        <p:nvPicPr>
          <p:cNvPr id="8" name="Graphique 7" descr="Flèche : pivoter à gauche">
            <a:extLst>
              <a:ext uri="{FF2B5EF4-FFF2-40B4-BE49-F238E27FC236}">
                <a16:creationId xmlns:a16="http://schemas.microsoft.com/office/drawing/2014/main" id="{4A8EDF50-EBDE-454C-A826-DA7DB13F77E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6312024" y="3869297"/>
            <a:ext cx="387795" cy="387795"/>
          </a:xfrm>
          <a:prstGeom prst="rect">
            <a:avLst/>
          </a:prstGeom>
        </p:spPr>
      </p:pic>
      <p:sp>
        <p:nvSpPr>
          <p:cNvPr id="10" name="Rectangle : coins arrondis 9">
            <a:extLst>
              <a:ext uri="{FF2B5EF4-FFF2-40B4-BE49-F238E27FC236}">
                <a16:creationId xmlns:a16="http://schemas.microsoft.com/office/drawing/2014/main" id="{3FB8558C-E385-4D36-A0ED-B43FE19C0E23}"/>
              </a:ext>
            </a:extLst>
          </p:cNvPr>
          <p:cNvSpPr/>
          <p:nvPr/>
        </p:nvSpPr>
        <p:spPr>
          <a:xfrm>
            <a:off x="479376" y="800708"/>
            <a:ext cx="4248472" cy="235317"/>
          </a:xfrm>
          <a:prstGeom prst="roundRect">
            <a:avLst/>
          </a:prstGeom>
          <a:solidFill>
            <a:srgbClr val="FFC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prstClr val="black"/>
                </a:solidFill>
                <a:latin typeface="Gill Sans MT" panose="020B0502020104020203" pitchFamily="34" charset="0"/>
              </a:rPr>
              <a:t>Personnes couvertes et caractère obligatoire</a:t>
            </a:r>
          </a:p>
        </p:txBody>
      </p:sp>
      <p:pic>
        <p:nvPicPr>
          <p:cNvPr id="13" name="Image 12">
            <a:extLst>
              <a:ext uri="{FF2B5EF4-FFF2-40B4-BE49-F238E27FC236}">
                <a16:creationId xmlns:a16="http://schemas.microsoft.com/office/drawing/2014/main" id="{E2A4A1F8-E59D-453B-876D-8B80507A17F4}"/>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b="14068"/>
          <a:stretch/>
        </p:blipFill>
        <p:spPr>
          <a:xfrm>
            <a:off x="11230843" y="227975"/>
            <a:ext cx="691491" cy="594214"/>
          </a:xfrm>
          <a:prstGeom prst="rect">
            <a:avLst/>
          </a:prstGeom>
        </p:spPr>
      </p:pic>
      <p:sp>
        <p:nvSpPr>
          <p:cNvPr id="14" name="Rectangle 13">
            <a:extLst>
              <a:ext uri="{FF2B5EF4-FFF2-40B4-BE49-F238E27FC236}">
                <a16:creationId xmlns:a16="http://schemas.microsoft.com/office/drawing/2014/main" id="{FB5DBFA0-0A05-400A-84E1-2EB1A06DF8E4}"/>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Tree>
    <p:extLst>
      <p:ext uri="{BB962C8B-B14F-4D97-AF65-F5344CB8AC3E}">
        <p14:creationId xmlns:p14="http://schemas.microsoft.com/office/powerpoint/2010/main" val="364091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Généralités du contrat (2/4)</a:t>
            </a:r>
            <a:endParaRPr lang="en-US" dirty="0"/>
          </a:p>
        </p:txBody>
      </p:sp>
      <p:sp>
        <p:nvSpPr>
          <p:cNvPr id="7" name="Espace réservé du contenu 6"/>
          <p:cNvSpPr>
            <a:spLocks noGrp="1"/>
          </p:cNvSpPr>
          <p:nvPr>
            <p:ph sz="quarter" idx="14"/>
          </p:nvPr>
        </p:nvSpPr>
        <p:spPr>
          <a:xfrm>
            <a:off x="479376" y="148927"/>
            <a:ext cx="5328592" cy="468000"/>
          </a:xfrm>
        </p:spPr>
        <p:txBody>
          <a:bodyPr>
            <a:normAutofit/>
          </a:bodyPr>
          <a:lstStyle/>
          <a:p>
            <a:pPr lvl="0"/>
            <a:r>
              <a:rPr lang="fr-FR" dirty="0"/>
              <a:t>L’assurance scolaire</a:t>
            </a:r>
            <a:endParaRPr lang="en-US" dirty="0"/>
          </a:p>
        </p:txBody>
      </p:sp>
      <p:sp>
        <p:nvSpPr>
          <p:cNvPr id="5" name="Espace réservé de la date 4"/>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9"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60" name="Espace réservé du pied de page 3">
            <a:extLst>
              <a:ext uri="{FF2B5EF4-FFF2-40B4-BE49-F238E27FC236}">
                <a16:creationId xmlns:a16="http://schemas.microsoft.com/office/drawing/2014/main" id="{7AF54095-59E2-4EBD-AAC6-B53B38F81217}"/>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74" name="Ellipse 73">
            <a:extLst>
              <a:ext uri="{FF2B5EF4-FFF2-40B4-BE49-F238E27FC236}">
                <a16:creationId xmlns:a16="http://schemas.microsoft.com/office/drawing/2014/main" id="{A78EA95F-BCBF-409F-865C-A2A326AED60D}"/>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ZoneTexte 12">
            <a:extLst>
              <a:ext uri="{FF2B5EF4-FFF2-40B4-BE49-F238E27FC236}">
                <a16:creationId xmlns:a16="http://schemas.microsoft.com/office/drawing/2014/main" id="{FBADCD2F-4A54-4B2B-B63F-A87EEFD69D62}"/>
              </a:ext>
            </a:extLst>
          </p:cNvPr>
          <p:cNvSpPr txBox="1"/>
          <p:nvPr/>
        </p:nvSpPr>
        <p:spPr>
          <a:xfrm>
            <a:off x="590597" y="5218610"/>
            <a:ext cx="5040560" cy="828000"/>
          </a:xfrm>
          <a:prstGeom prst="rect">
            <a:avLst/>
          </a:prstGeom>
          <a:solidFill>
            <a:schemeClr val="bg2"/>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 Suite à un post sur des réseaux sociaux, </a:t>
            </a:r>
            <a:r>
              <a:rPr lang="fr-FR" sz="1100" b="1" dirty="0">
                <a:latin typeface="Gill Sans MT" panose="020B0502020104020203" pitchFamily="34" charset="0"/>
              </a:rPr>
              <a:t>votre enfant subit du cyber-harcèlement </a:t>
            </a:r>
            <a:r>
              <a:rPr lang="fr-FR" sz="1100" dirty="0">
                <a:latin typeface="Gill Sans MT" panose="020B0502020104020203" pitchFamily="34" charset="0"/>
              </a:rPr>
              <a:t>par plusieurs personnes, cela l’affecte avec des conséquences notamment sur sa scolarité. Qu’attendez de vous de votre assureur dans ces situations difficiles ? »</a:t>
            </a:r>
          </a:p>
        </p:txBody>
      </p:sp>
      <p:sp>
        <p:nvSpPr>
          <p:cNvPr id="14" name="ZoneTexte 13">
            <a:extLst>
              <a:ext uri="{FF2B5EF4-FFF2-40B4-BE49-F238E27FC236}">
                <a16:creationId xmlns:a16="http://schemas.microsoft.com/office/drawing/2014/main" id="{50847814-B622-4BCB-BC5B-26A35F8D464A}"/>
              </a:ext>
            </a:extLst>
          </p:cNvPr>
          <p:cNvSpPr txBox="1"/>
          <p:nvPr/>
        </p:nvSpPr>
        <p:spPr>
          <a:xfrm>
            <a:off x="590597" y="1184303"/>
            <a:ext cx="5040560" cy="828000"/>
          </a:xfrm>
          <a:prstGeom prst="rect">
            <a:avLst/>
          </a:prstGeom>
          <a:solidFill>
            <a:schemeClr val="bg2"/>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  </a:t>
            </a:r>
            <a:r>
              <a:rPr lang="fr-FR" sz="1100" b="1" dirty="0">
                <a:latin typeface="Gill Sans MT" panose="020B0502020104020203" pitchFamily="34" charset="0"/>
              </a:rPr>
              <a:t>Vous avez 3 enfants scolarisés </a:t>
            </a:r>
            <a:r>
              <a:rPr lang="fr-FR" sz="1100" dirty="0">
                <a:latin typeface="Gill Sans MT" panose="020B0502020104020203" pitchFamily="34" charset="0"/>
              </a:rPr>
              <a:t>: l’aînée en études supérieures, le cadet au lycée et la benjamine en école primaire. Au delà de la couverture de vos enfants, quelles</a:t>
            </a:r>
            <a:r>
              <a:rPr lang="fr-FR" sz="1100" b="1" dirty="0">
                <a:latin typeface="Gill Sans MT" panose="020B0502020104020203" pitchFamily="34" charset="0"/>
              </a:rPr>
              <a:t> caractéristiques indispensables </a:t>
            </a:r>
            <a:r>
              <a:rPr lang="fr-FR" sz="1100" dirty="0">
                <a:latin typeface="Gill Sans MT" panose="020B0502020104020203" pitchFamily="34" charset="0"/>
              </a:rPr>
              <a:t>doit avoir votre contrat ? »</a:t>
            </a:r>
          </a:p>
        </p:txBody>
      </p:sp>
      <p:sp>
        <p:nvSpPr>
          <p:cNvPr id="15" name="ZoneTexte 14">
            <a:extLst>
              <a:ext uri="{FF2B5EF4-FFF2-40B4-BE49-F238E27FC236}">
                <a16:creationId xmlns:a16="http://schemas.microsoft.com/office/drawing/2014/main" id="{D2801814-903F-4FC0-9489-949CC6037172}"/>
              </a:ext>
            </a:extLst>
          </p:cNvPr>
          <p:cNvSpPr txBox="1"/>
          <p:nvPr/>
        </p:nvSpPr>
        <p:spPr>
          <a:xfrm>
            <a:off x="590597" y="2192880"/>
            <a:ext cx="5040560" cy="828000"/>
          </a:xfrm>
          <a:prstGeom prst="rect">
            <a:avLst/>
          </a:prstGeom>
          <a:solidFill>
            <a:schemeClr val="bg2"/>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 Dans le cadre de son cours d’éducation physique et sportive, </a:t>
            </a:r>
            <a:r>
              <a:rPr lang="fr-FR" sz="1100" b="1" dirty="0">
                <a:latin typeface="Gill Sans MT" panose="020B0502020104020203" pitchFamily="34" charset="0"/>
              </a:rPr>
              <a:t>votre enfant tombe et casse ses lunettes et son appareil dentaire</a:t>
            </a:r>
            <a:r>
              <a:rPr lang="fr-FR" sz="1100" dirty="0">
                <a:latin typeface="Gill Sans MT" panose="020B0502020104020203" pitchFamily="34" charset="0"/>
              </a:rPr>
              <a:t>. Comment souhaitez-vous être indemnisé dans cette situation ? »</a:t>
            </a:r>
          </a:p>
        </p:txBody>
      </p:sp>
      <p:sp>
        <p:nvSpPr>
          <p:cNvPr id="16" name="ZoneTexte 15">
            <a:extLst>
              <a:ext uri="{FF2B5EF4-FFF2-40B4-BE49-F238E27FC236}">
                <a16:creationId xmlns:a16="http://schemas.microsoft.com/office/drawing/2014/main" id="{B9D6B5D8-1CFA-4B0E-B498-E4148835A492}"/>
              </a:ext>
            </a:extLst>
          </p:cNvPr>
          <p:cNvSpPr txBox="1"/>
          <p:nvPr/>
        </p:nvSpPr>
        <p:spPr>
          <a:xfrm>
            <a:off x="590597" y="3201457"/>
            <a:ext cx="5040560" cy="828000"/>
          </a:xfrm>
          <a:prstGeom prst="rect">
            <a:avLst/>
          </a:prstGeom>
          <a:solidFill>
            <a:schemeClr val="bg2"/>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 Votre enfant fait une chute de vélo et </a:t>
            </a:r>
            <a:r>
              <a:rPr lang="fr-FR" sz="1100" b="1" dirty="0">
                <a:latin typeface="Gill Sans MT" panose="020B0502020104020203" pitchFamily="34" charset="0"/>
              </a:rPr>
              <a:t>se casse la jambe</a:t>
            </a:r>
            <a:r>
              <a:rPr lang="fr-FR" sz="1100" dirty="0">
                <a:latin typeface="Gill Sans MT" panose="020B0502020104020203" pitchFamily="34" charset="0"/>
              </a:rPr>
              <a:t>. </a:t>
            </a:r>
            <a:r>
              <a:rPr lang="fr-FR" sz="1100" b="1" dirty="0">
                <a:latin typeface="Gill Sans MT" panose="020B0502020104020203" pitchFamily="34" charset="0"/>
              </a:rPr>
              <a:t>Il est immobilisé à la maison</a:t>
            </a:r>
            <a:r>
              <a:rPr lang="fr-FR" sz="1100" dirty="0">
                <a:latin typeface="Gill Sans MT" panose="020B0502020104020203" pitchFamily="34" charset="0"/>
              </a:rPr>
              <a:t> et ne peut plus se rendre à l’école et à ses activités extra-scolaires. Quelles mesures voulez-vous que votre assureur mette en place ? »</a:t>
            </a:r>
          </a:p>
        </p:txBody>
      </p:sp>
      <p:sp>
        <p:nvSpPr>
          <p:cNvPr id="17" name="ZoneTexte 16">
            <a:extLst>
              <a:ext uri="{FF2B5EF4-FFF2-40B4-BE49-F238E27FC236}">
                <a16:creationId xmlns:a16="http://schemas.microsoft.com/office/drawing/2014/main" id="{8A5DC23A-2F3F-4123-A20D-E09715AD5DA2}"/>
              </a:ext>
            </a:extLst>
          </p:cNvPr>
          <p:cNvSpPr txBox="1"/>
          <p:nvPr/>
        </p:nvSpPr>
        <p:spPr>
          <a:xfrm>
            <a:off x="590597" y="4210034"/>
            <a:ext cx="5040560" cy="828000"/>
          </a:xfrm>
          <a:prstGeom prst="rect">
            <a:avLst/>
          </a:prstGeom>
          <a:solidFill>
            <a:schemeClr val="bg2"/>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 Votre enfant de 21 ans est en deuxième année de licence d’informatique. L’université a mis un ordinateur portable à disposition de chaque étudiant. Votre enfant </a:t>
            </a:r>
            <a:r>
              <a:rPr lang="fr-FR" sz="1100" b="1" dirty="0">
                <a:latin typeface="Gill Sans MT" panose="020B0502020104020203" pitchFamily="34" charset="0"/>
              </a:rPr>
              <a:t>renverse accidentellement sa tasse de thé sur son ordinateur, le laissant hors-service</a:t>
            </a:r>
            <a:r>
              <a:rPr lang="fr-FR" sz="1100" dirty="0">
                <a:latin typeface="Gill Sans MT" panose="020B0502020104020203" pitchFamily="34" charset="0"/>
              </a:rPr>
              <a:t>. Souhaitez-vous que votre assureur couvre le bien confié dans cette situation ? »</a:t>
            </a:r>
          </a:p>
        </p:txBody>
      </p:sp>
      <p:sp>
        <p:nvSpPr>
          <p:cNvPr id="19" name="ZoneTexte 18">
            <a:extLst>
              <a:ext uri="{FF2B5EF4-FFF2-40B4-BE49-F238E27FC236}">
                <a16:creationId xmlns:a16="http://schemas.microsoft.com/office/drawing/2014/main" id="{352864CE-E2BF-424C-BB48-1A727B0BC6B3}"/>
              </a:ext>
            </a:extLst>
          </p:cNvPr>
          <p:cNvSpPr txBox="1"/>
          <p:nvPr/>
        </p:nvSpPr>
        <p:spPr>
          <a:xfrm>
            <a:off x="6556402" y="5218610"/>
            <a:ext cx="5040560" cy="828000"/>
          </a:xfrm>
          <a:prstGeom prst="rect">
            <a:avLst/>
          </a:prstGeom>
          <a:solidFill>
            <a:srgbClr val="FFE1E1"/>
          </a:solidFill>
          <a:effectLst>
            <a:outerShdw blurRad="50800" dist="38100" dir="2700000" algn="tl" rotWithShape="0">
              <a:prstClr val="black">
                <a:alpha val="40000"/>
              </a:prstClr>
            </a:outerShdw>
          </a:effectLst>
        </p:spPr>
        <p:txBody>
          <a:bodyPr wrap="square" rtlCol="0" anchor="ctr">
            <a:noAutofit/>
          </a:bodyPr>
          <a:lstStyle/>
          <a:p>
            <a:r>
              <a:rPr lang="fr-FR" sz="1100" dirty="0">
                <a:latin typeface="Gill Sans MT" panose="020B0502020104020203" pitchFamily="34" charset="0"/>
              </a:rPr>
              <a:t>En cas de cyber-harcèlement, le contrat propose une </a:t>
            </a:r>
            <a:r>
              <a:rPr lang="fr-FR" sz="1100" b="1" dirty="0">
                <a:solidFill>
                  <a:srgbClr val="C00000"/>
                </a:solidFill>
                <a:latin typeface="Gill Sans MT" panose="020B0502020104020203" pitchFamily="34" charset="0"/>
              </a:rPr>
              <a:t>aide psychologique  qui comporte jusqu’à 5 séances à distance et 3 en face à face </a:t>
            </a:r>
            <a:r>
              <a:rPr lang="fr-FR" sz="1100" dirty="0">
                <a:latin typeface="Gill Sans MT" panose="020B0502020104020203" pitchFamily="34" charset="0"/>
              </a:rPr>
              <a:t>avec un psychologue clinicien agréé. Ce soutien peut également être déclenché en cas de </a:t>
            </a:r>
            <a:r>
              <a:rPr lang="fr-FR" sz="1100" b="1" dirty="0">
                <a:solidFill>
                  <a:srgbClr val="C00000"/>
                </a:solidFill>
                <a:latin typeface="Gill Sans MT" panose="020B0502020104020203" pitchFamily="34" charset="0"/>
              </a:rPr>
              <a:t>harcèlement scolaire, de racket ou de décès d’un proche </a:t>
            </a:r>
            <a:r>
              <a:rPr lang="fr-FR" sz="1100" dirty="0">
                <a:latin typeface="Gill Sans MT" panose="020B0502020104020203" pitchFamily="34" charset="0"/>
              </a:rPr>
              <a:t>par exemple*</a:t>
            </a:r>
          </a:p>
        </p:txBody>
      </p:sp>
      <p:sp>
        <p:nvSpPr>
          <p:cNvPr id="20" name="ZoneTexte 19">
            <a:extLst>
              <a:ext uri="{FF2B5EF4-FFF2-40B4-BE49-F238E27FC236}">
                <a16:creationId xmlns:a16="http://schemas.microsoft.com/office/drawing/2014/main" id="{54405393-EC39-4F56-AF76-751A00B4266D}"/>
              </a:ext>
            </a:extLst>
          </p:cNvPr>
          <p:cNvSpPr txBox="1"/>
          <p:nvPr/>
        </p:nvSpPr>
        <p:spPr>
          <a:xfrm>
            <a:off x="6556402" y="1184303"/>
            <a:ext cx="5040560" cy="828000"/>
          </a:xfrm>
          <a:prstGeom prst="rect">
            <a:avLst/>
          </a:prstGeom>
          <a:solidFill>
            <a:srgbClr val="FFE1E1"/>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L’option Assurance Scolaire* du contrat Assurance Habitation proposée par la Caisse d’Epargne est simple et lisible. </a:t>
            </a:r>
            <a:r>
              <a:rPr lang="fr-FR" sz="1100" b="1" dirty="0">
                <a:solidFill>
                  <a:srgbClr val="C00000"/>
                </a:solidFill>
                <a:latin typeface="Gill Sans MT" panose="020B0502020104020203" pitchFamily="34" charset="0"/>
              </a:rPr>
              <a:t>Une unique formule </a:t>
            </a:r>
            <a:r>
              <a:rPr lang="fr-FR" sz="1100" dirty="0">
                <a:latin typeface="Gill Sans MT" panose="020B0502020104020203" pitchFamily="34" charset="0"/>
              </a:rPr>
              <a:t>est proposée couvrant tous les enfants scolarisés de moins de 25 ans. </a:t>
            </a:r>
            <a:r>
              <a:rPr lang="fr-FR" sz="1100" b="1" dirty="0">
                <a:solidFill>
                  <a:srgbClr val="C00000"/>
                </a:solidFill>
                <a:latin typeface="Gill Sans MT" panose="020B0502020104020203" pitchFamily="34" charset="0"/>
              </a:rPr>
              <a:t>Quel que soit le nombre d’enfants assurés au contrat, le tarif total est fixe : 2€/mois</a:t>
            </a:r>
          </a:p>
        </p:txBody>
      </p:sp>
      <p:sp>
        <p:nvSpPr>
          <p:cNvPr id="21" name="ZoneTexte 20">
            <a:extLst>
              <a:ext uri="{FF2B5EF4-FFF2-40B4-BE49-F238E27FC236}">
                <a16:creationId xmlns:a16="http://schemas.microsoft.com/office/drawing/2014/main" id="{A1206BB8-5C5E-4FCF-86AE-3D599D185615}"/>
              </a:ext>
            </a:extLst>
          </p:cNvPr>
          <p:cNvSpPr txBox="1"/>
          <p:nvPr/>
        </p:nvSpPr>
        <p:spPr>
          <a:xfrm>
            <a:off x="6556402" y="2192880"/>
            <a:ext cx="5040560" cy="828000"/>
          </a:xfrm>
          <a:prstGeom prst="rect">
            <a:avLst/>
          </a:prstGeom>
          <a:solidFill>
            <a:srgbClr val="FFE1E1"/>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En plus des frais de soins couverts à hauteur de 10 000€, nous couvrons le remplacement des lunettes et appareils orthodontiques en cas de bris et le </a:t>
            </a:r>
            <a:r>
              <a:rPr lang="fr-FR" sz="1100" b="1" dirty="0">
                <a:solidFill>
                  <a:srgbClr val="C00000"/>
                </a:solidFill>
                <a:latin typeface="Gill Sans MT" panose="020B0502020104020203" pitchFamily="34" charset="0"/>
              </a:rPr>
              <a:t>remplacement des lentilles</a:t>
            </a:r>
            <a:r>
              <a:rPr lang="fr-FR" sz="1100" dirty="0">
                <a:latin typeface="Gill Sans MT" panose="020B0502020104020203" pitchFamily="34" charset="0"/>
              </a:rPr>
              <a:t> en cas de perte en lien avec l’accident</a:t>
            </a:r>
            <a:r>
              <a:rPr lang="fr-FR" sz="1100" cap="small" baseline="30000" dirty="0">
                <a:latin typeface="Gill Sans MT" panose="020B0502020104020203" pitchFamily="34" charset="0"/>
              </a:rPr>
              <a:t>*</a:t>
            </a:r>
          </a:p>
        </p:txBody>
      </p:sp>
      <p:sp>
        <p:nvSpPr>
          <p:cNvPr id="22" name="ZoneTexte 21">
            <a:extLst>
              <a:ext uri="{FF2B5EF4-FFF2-40B4-BE49-F238E27FC236}">
                <a16:creationId xmlns:a16="http://schemas.microsoft.com/office/drawing/2014/main" id="{D0956695-693E-452A-9F5E-A13A073968A0}"/>
              </a:ext>
            </a:extLst>
          </p:cNvPr>
          <p:cNvSpPr txBox="1"/>
          <p:nvPr/>
        </p:nvSpPr>
        <p:spPr>
          <a:xfrm>
            <a:off x="6556402" y="3201456"/>
            <a:ext cx="5040560" cy="828000"/>
          </a:xfrm>
          <a:prstGeom prst="rect">
            <a:avLst/>
          </a:prstGeom>
          <a:solidFill>
            <a:srgbClr val="FFE1E1"/>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Si l’enfant doit rester au domicile suite à un accident, nous participons à la prise en charge des </a:t>
            </a:r>
            <a:r>
              <a:rPr lang="fr-FR" sz="1100" b="1" dirty="0">
                <a:solidFill>
                  <a:srgbClr val="C00000"/>
                </a:solidFill>
                <a:latin typeface="Gill Sans MT" panose="020B0502020104020203" pitchFamily="34" charset="0"/>
              </a:rPr>
              <a:t>frais de garde et d’école au domicile</a:t>
            </a:r>
            <a:r>
              <a:rPr lang="fr-FR" sz="1100" dirty="0">
                <a:latin typeface="Gill Sans MT" panose="020B0502020104020203" pitchFamily="34" charset="0"/>
              </a:rPr>
              <a:t>. Si l’enfant est dans l’incapacité d’être transporté par les moyens de transports habituels, nous prenons notamment en charge les </a:t>
            </a:r>
            <a:r>
              <a:rPr lang="fr-FR" sz="1100" b="1" dirty="0">
                <a:solidFill>
                  <a:srgbClr val="C00000"/>
                </a:solidFill>
                <a:latin typeface="Gill Sans MT" panose="020B0502020104020203" pitchFamily="34" charset="0"/>
              </a:rPr>
              <a:t>frais de transports jusqu’à l’école*</a:t>
            </a:r>
          </a:p>
        </p:txBody>
      </p:sp>
      <p:sp>
        <p:nvSpPr>
          <p:cNvPr id="23" name="ZoneTexte 22">
            <a:extLst>
              <a:ext uri="{FF2B5EF4-FFF2-40B4-BE49-F238E27FC236}">
                <a16:creationId xmlns:a16="http://schemas.microsoft.com/office/drawing/2014/main" id="{01B817C2-3BC6-4400-868B-2D91E0514121}"/>
              </a:ext>
            </a:extLst>
          </p:cNvPr>
          <p:cNvSpPr txBox="1"/>
          <p:nvPr/>
        </p:nvSpPr>
        <p:spPr>
          <a:xfrm>
            <a:off x="6556402" y="4210034"/>
            <a:ext cx="5040560" cy="828000"/>
          </a:xfrm>
          <a:prstGeom prst="rect">
            <a:avLst/>
          </a:prstGeom>
          <a:solidFill>
            <a:srgbClr val="FFE1E1"/>
          </a:solidFill>
          <a:effectLst>
            <a:outerShdw blurRad="50800" dist="38100" dir="2700000" algn="tl" rotWithShape="0">
              <a:prstClr val="black">
                <a:alpha val="40000"/>
              </a:prstClr>
            </a:outerShdw>
          </a:effectLst>
        </p:spPr>
        <p:txBody>
          <a:bodyPr wrap="square" rtlCol="0" anchor="ctr">
            <a:noAutofit/>
          </a:bodyPr>
          <a:lstStyle/>
          <a:p>
            <a:pPr algn="just">
              <a:buClr>
                <a:schemeClr val="accent6">
                  <a:lumMod val="60000"/>
                  <a:lumOff val="40000"/>
                </a:schemeClr>
              </a:buClr>
              <a:buSzPct val="120000"/>
            </a:pPr>
            <a:r>
              <a:rPr lang="fr-FR" sz="1100" dirty="0">
                <a:latin typeface="Gill Sans MT" panose="020B0502020104020203" pitchFamily="34" charset="0"/>
              </a:rPr>
              <a:t>L’Assurance scolaire couvre les </a:t>
            </a:r>
            <a:r>
              <a:rPr lang="fr-FR" sz="1100" b="1" dirty="0">
                <a:solidFill>
                  <a:srgbClr val="C00000"/>
                </a:solidFill>
                <a:latin typeface="Gill Sans MT" panose="020B0502020104020203" pitchFamily="34" charset="0"/>
              </a:rPr>
              <a:t>dommages causés au matériel confié </a:t>
            </a:r>
            <a:r>
              <a:rPr lang="fr-FR" sz="1100" dirty="0">
                <a:latin typeface="Gill Sans MT" panose="020B0502020104020203" pitchFamily="34" charset="0"/>
              </a:rPr>
              <a:t>par l’école ou tout organisme de formation ou lors de stages éducatifs </a:t>
            </a:r>
            <a:r>
              <a:rPr lang="fr-FR" sz="1100" b="1" dirty="0">
                <a:solidFill>
                  <a:srgbClr val="C00000"/>
                </a:solidFill>
                <a:latin typeface="Gill Sans MT" panose="020B0502020104020203" pitchFamily="34" charset="0"/>
              </a:rPr>
              <a:t>jusqu’à 10 000€ </a:t>
            </a:r>
            <a:r>
              <a:rPr lang="fr-FR" sz="1100" dirty="0">
                <a:latin typeface="Gill Sans MT" panose="020B0502020104020203" pitchFamily="34" charset="0"/>
              </a:rPr>
              <a:t>(par exemple un ordinateur, une tablette, un instrument de musique) lorsque la responsabilité de l’enfant est engagé*</a:t>
            </a:r>
          </a:p>
        </p:txBody>
      </p:sp>
      <p:cxnSp>
        <p:nvCxnSpPr>
          <p:cNvPr id="24" name="Connecteur droit 23">
            <a:extLst>
              <a:ext uri="{FF2B5EF4-FFF2-40B4-BE49-F238E27FC236}">
                <a16:creationId xmlns:a16="http://schemas.microsoft.com/office/drawing/2014/main" id="{9FA51ABD-7029-4A49-98AF-6A416CD916D4}"/>
              </a:ext>
            </a:extLst>
          </p:cNvPr>
          <p:cNvCxnSpPr>
            <a:cxnSpLocks/>
            <a:stCxn id="14" idx="3"/>
            <a:endCxn id="20" idx="1"/>
          </p:cNvCxnSpPr>
          <p:nvPr/>
        </p:nvCxnSpPr>
        <p:spPr>
          <a:xfrm>
            <a:off x="5631157" y="1598303"/>
            <a:ext cx="925245"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3AF7DBB-1C27-4134-818B-15828502779C}"/>
              </a:ext>
            </a:extLst>
          </p:cNvPr>
          <p:cNvSpPr/>
          <p:nvPr/>
        </p:nvSpPr>
        <p:spPr>
          <a:xfrm>
            <a:off x="5843977" y="1340768"/>
            <a:ext cx="504000" cy="504000"/>
          </a:xfrm>
          <a:prstGeom prst="ellipse">
            <a:avLst/>
          </a:prstGeom>
          <a:gradFill flip="none" rotWithShape="1">
            <a:gsLst>
              <a:gs pos="38000">
                <a:srgbClr val="E7E6E6"/>
              </a:gs>
              <a:gs pos="100000">
                <a:srgbClr val="FFE1E1"/>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Connecteur droit 27">
            <a:extLst>
              <a:ext uri="{FF2B5EF4-FFF2-40B4-BE49-F238E27FC236}">
                <a16:creationId xmlns:a16="http://schemas.microsoft.com/office/drawing/2014/main" id="{6C1ECF98-C0DB-4910-A6A5-82FEFB46032A}"/>
              </a:ext>
            </a:extLst>
          </p:cNvPr>
          <p:cNvCxnSpPr>
            <a:cxnSpLocks/>
            <a:stCxn id="15" idx="3"/>
            <a:endCxn id="21" idx="1"/>
          </p:cNvCxnSpPr>
          <p:nvPr/>
        </p:nvCxnSpPr>
        <p:spPr>
          <a:xfrm>
            <a:off x="5631157" y="2606880"/>
            <a:ext cx="925245"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Ellipse 28">
            <a:extLst>
              <a:ext uri="{FF2B5EF4-FFF2-40B4-BE49-F238E27FC236}">
                <a16:creationId xmlns:a16="http://schemas.microsoft.com/office/drawing/2014/main" id="{566785FE-F12C-4DB1-B501-9DA886E61180}"/>
              </a:ext>
            </a:extLst>
          </p:cNvPr>
          <p:cNvSpPr/>
          <p:nvPr/>
        </p:nvSpPr>
        <p:spPr>
          <a:xfrm>
            <a:off x="5843977" y="2351857"/>
            <a:ext cx="504000" cy="504000"/>
          </a:xfrm>
          <a:prstGeom prst="ellipse">
            <a:avLst/>
          </a:prstGeom>
          <a:gradFill flip="none" rotWithShape="1">
            <a:gsLst>
              <a:gs pos="38000">
                <a:srgbClr val="E7E6E6"/>
              </a:gs>
              <a:gs pos="100000">
                <a:srgbClr val="FFE1E1"/>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Connecteur droit 29">
            <a:extLst>
              <a:ext uri="{FF2B5EF4-FFF2-40B4-BE49-F238E27FC236}">
                <a16:creationId xmlns:a16="http://schemas.microsoft.com/office/drawing/2014/main" id="{9262149B-563B-45BB-ACFA-0A0E4BF41BCA}"/>
              </a:ext>
            </a:extLst>
          </p:cNvPr>
          <p:cNvCxnSpPr>
            <a:cxnSpLocks/>
            <a:stCxn id="16" idx="3"/>
            <a:endCxn id="22" idx="1"/>
          </p:cNvCxnSpPr>
          <p:nvPr/>
        </p:nvCxnSpPr>
        <p:spPr>
          <a:xfrm flipV="1">
            <a:off x="5631157" y="3615456"/>
            <a:ext cx="925245" cy="1"/>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Ellipse 30">
            <a:extLst>
              <a:ext uri="{FF2B5EF4-FFF2-40B4-BE49-F238E27FC236}">
                <a16:creationId xmlns:a16="http://schemas.microsoft.com/office/drawing/2014/main" id="{F5706192-CC0F-47F9-BE0F-AF4CA41681D6}"/>
              </a:ext>
            </a:extLst>
          </p:cNvPr>
          <p:cNvSpPr/>
          <p:nvPr/>
        </p:nvSpPr>
        <p:spPr>
          <a:xfrm>
            <a:off x="5843977" y="3357410"/>
            <a:ext cx="504000" cy="504000"/>
          </a:xfrm>
          <a:prstGeom prst="ellipse">
            <a:avLst/>
          </a:prstGeom>
          <a:gradFill flip="none" rotWithShape="1">
            <a:gsLst>
              <a:gs pos="38000">
                <a:srgbClr val="E7E6E6"/>
              </a:gs>
              <a:gs pos="100000">
                <a:srgbClr val="FFE1E1"/>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Connecteur droit 32">
            <a:extLst>
              <a:ext uri="{FF2B5EF4-FFF2-40B4-BE49-F238E27FC236}">
                <a16:creationId xmlns:a16="http://schemas.microsoft.com/office/drawing/2014/main" id="{A7CCC7A6-EAD4-49D2-91BA-08FB640FCD57}"/>
              </a:ext>
            </a:extLst>
          </p:cNvPr>
          <p:cNvCxnSpPr>
            <a:cxnSpLocks/>
            <a:stCxn id="17" idx="3"/>
            <a:endCxn id="23" idx="1"/>
          </p:cNvCxnSpPr>
          <p:nvPr/>
        </p:nvCxnSpPr>
        <p:spPr>
          <a:xfrm>
            <a:off x="5631157" y="4624034"/>
            <a:ext cx="925245"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Ellipse 33">
            <a:extLst>
              <a:ext uri="{FF2B5EF4-FFF2-40B4-BE49-F238E27FC236}">
                <a16:creationId xmlns:a16="http://schemas.microsoft.com/office/drawing/2014/main" id="{A8DB7E1A-16F6-44EC-A444-498087E5AF53}"/>
              </a:ext>
            </a:extLst>
          </p:cNvPr>
          <p:cNvSpPr/>
          <p:nvPr/>
        </p:nvSpPr>
        <p:spPr>
          <a:xfrm>
            <a:off x="5843977" y="4381516"/>
            <a:ext cx="504000" cy="504000"/>
          </a:xfrm>
          <a:prstGeom prst="ellipse">
            <a:avLst/>
          </a:prstGeom>
          <a:gradFill flip="none" rotWithShape="1">
            <a:gsLst>
              <a:gs pos="38000">
                <a:srgbClr val="E7E6E6"/>
              </a:gs>
              <a:gs pos="100000">
                <a:srgbClr val="FFE1E1"/>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Connecteur droit 34">
            <a:extLst>
              <a:ext uri="{FF2B5EF4-FFF2-40B4-BE49-F238E27FC236}">
                <a16:creationId xmlns:a16="http://schemas.microsoft.com/office/drawing/2014/main" id="{106F52F1-F619-4AAC-A1F6-C09FA3487B58}"/>
              </a:ext>
            </a:extLst>
          </p:cNvPr>
          <p:cNvCxnSpPr>
            <a:cxnSpLocks/>
            <a:stCxn id="13" idx="3"/>
            <a:endCxn id="19" idx="1"/>
          </p:cNvCxnSpPr>
          <p:nvPr/>
        </p:nvCxnSpPr>
        <p:spPr>
          <a:xfrm>
            <a:off x="5631157" y="5632610"/>
            <a:ext cx="925245"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Ellipse 35">
            <a:extLst>
              <a:ext uri="{FF2B5EF4-FFF2-40B4-BE49-F238E27FC236}">
                <a16:creationId xmlns:a16="http://schemas.microsoft.com/office/drawing/2014/main" id="{E5462316-BA3D-481B-A474-C7C8C3B0F648}"/>
              </a:ext>
            </a:extLst>
          </p:cNvPr>
          <p:cNvSpPr/>
          <p:nvPr/>
        </p:nvSpPr>
        <p:spPr>
          <a:xfrm>
            <a:off x="5843977" y="5380610"/>
            <a:ext cx="504000" cy="504000"/>
          </a:xfrm>
          <a:prstGeom prst="ellipse">
            <a:avLst/>
          </a:prstGeom>
          <a:gradFill flip="none" rotWithShape="1">
            <a:gsLst>
              <a:gs pos="38000">
                <a:srgbClr val="E7E6E6"/>
              </a:gs>
              <a:gs pos="100000">
                <a:srgbClr val="FFE1E1"/>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Image 43">
            <a:extLst>
              <a:ext uri="{FF2B5EF4-FFF2-40B4-BE49-F238E27FC236}">
                <a16:creationId xmlns:a16="http://schemas.microsoft.com/office/drawing/2014/main" id="{A32F0996-DC3E-479F-B0A6-2D0209E405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937"/>
          <a:stretch/>
        </p:blipFill>
        <p:spPr>
          <a:xfrm>
            <a:off x="6143678" y="1717782"/>
            <a:ext cx="228629" cy="199050"/>
          </a:xfrm>
          <a:prstGeom prst="rect">
            <a:avLst/>
          </a:prstGeom>
        </p:spPr>
      </p:pic>
      <p:pic>
        <p:nvPicPr>
          <p:cNvPr id="53" name="Image 52">
            <a:extLst>
              <a:ext uri="{FF2B5EF4-FFF2-40B4-BE49-F238E27FC236}">
                <a16:creationId xmlns:a16="http://schemas.microsoft.com/office/drawing/2014/main" id="{9FA878C5-0816-45D3-8832-3AFDDA51596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937"/>
          <a:stretch/>
        </p:blipFill>
        <p:spPr>
          <a:xfrm>
            <a:off x="6143678" y="2708920"/>
            <a:ext cx="228629" cy="199050"/>
          </a:xfrm>
          <a:prstGeom prst="rect">
            <a:avLst/>
          </a:prstGeom>
        </p:spPr>
      </p:pic>
      <p:pic>
        <p:nvPicPr>
          <p:cNvPr id="54" name="Image 53">
            <a:extLst>
              <a:ext uri="{FF2B5EF4-FFF2-40B4-BE49-F238E27FC236}">
                <a16:creationId xmlns:a16="http://schemas.microsoft.com/office/drawing/2014/main" id="{9F71DE86-B918-4C0F-B1F6-3B975F3446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937"/>
          <a:stretch/>
        </p:blipFill>
        <p:spPr>
          <a:xfrm>
            <a:off x="6143678" y="3753036"/>
            <a:ext cx="228629" cy="199050"/>
          </a:xfrm>
          <a:prstGeom prst="rect">
            <a:avLst/>
          </a:prstGeom>
        </p:spPr>
      </p:pic>
      <p:pic>
        <p:nvPicPr>
          <p:cNvPr id="55" name="Image 54">
            <a:extLst>
              <a:ext uri="{FF2B5EF4-FFF2-40B4-BE49-F238E27FC236}">
                <a16:creationId xmlns:a16="http://schemas.microsoft.com/office/drawing/2014/main" id="{B7C541A2-28C8-42F5-A711-B5E5C072C72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937"/>
          <a:stretch/>
        </p:blipFill>
        <p:spPr>
          <a:xfrm>
            <a:off x="6143678" y="4761148"/>
            <a:ext cx="228629" cy="199050"/>
          </a:xfrm>
          <a:prstGeom prst="rect">
            <a:avLst/>
          </a:prstGeom>
        </p:spPr>
      </p:pic>
      <p:pic>
        <p:nvPicPr>
          <p:cNvPr id="56" name="Image 55">
            <a:extLst>
              <a:ext uri="{FF2B5EF4-FFF2-40B4-BE49-F238E27FC236}">
                <a16:creationId xmlns:a16="http://schemas.microsoft.com/office/drawing/2014/main" id="{E1B41434-1748-476C-98BC-28398E7EF0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937"/>
          <a:stretch/>
        </p:blipFill>
        <p:spPr>
          <a:xfrm>
            <a:off x="6143678" y="5750230"/>
            <a:ext cx="228629" cy="199050"/>
          </a:xfrm>
          <a:prstGeom prst="rect">
            <a:avLst/>
          </a:prstGeom>
        </p:spPr>
      </p:pic>
      <p:pic>
        <p:nvPicPr>
          <p:cNvPr id="57" name="Image 56">
            <a:hlinkClick r:id="" action="ppaction://noaction"/>
            <a:extLst>
              <a:ext uri="{FF2B5EF4-FFF2-40B4-BE49-F238E27FC236}">
                <a16:creationId xmlns:a16="http://schemas.microsoft.com/office/drawing/2014/main" id="{83D472CB-F07B-4BAB-A376-1726726E8B5C}"/>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b="14068"/>
          <a:stretch/>
        </p:blipFill>
        <p:spPr>
          <a:xfrm>
            <a:off x="5913086" y="1444319"/>
            <a:ext cx="349586" cy="300407"/>
          </a:xfrm>
          <a:prstGeom prst="rect">
            <a:avLst/>
          </a:prstGeom>
        </p:spPr>
      </p:pic>
      <p:pic>
        <p:nvPicPr>
          <p:cNvPr id="59" name="Image 58">
            <a:hlinkClick r:id="" action="ppaction://noaction"/>
            <a:extLst>
              <a:ext uri="{FF2B5EF4-FFF2-40B4-BE49-F238E27FC236}">
                <a16:creationId xmlns:a16="http://schemas.microsoft.com/office/drawing/2014/main" id="{23C8DFD6-2CCD-4AE5-87DD-B70C23B3CF8B}"/>
              </a:ext>
            </a:extLst>
          </p:cNvPr>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b="14068"/>
          <a:stretch/>
        </p:blipFill>
        <p:spPr>
          <a:xfrm>
            <a:off x="5879976" y="5427807"/>
            <a:ext cx="432599" cy="371742"/>
          </a:xfrm>
          <a:prstGeom prst="rect">
            <a:avLst/>
          </a:prstGeom>
        </p:spPr>
      </p:pic>
      <p:pic>
        <p:nvPicPr>
          <p:cNvPr id="50" name="Image 49">
            <a:hlinkClick r:id="" action="ppaction://noaction"/>
            <a:extLst>
              <a:ext uri="{FF2B5EF4-FFF2-40B4-BE49-F238E27FC236}">
                <a16:creationId xmlns:a16="http://schemas.microsoft.com/office/drawing/2014/main" id="{886C98FB-ACD8-4E31-8904-8D27762C37A6}"/>
              </a:ext>
            </a:extLst>
          </p:cNvPr>
          <p:cNvPicPr>
            <a:picLocks noChangeAspect="1"/>
          </p:cNvPicPr>
          <p:nvPr/>
        </p:nvPicPr>
        <p:blipFill rotWithShape="1">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t="21055" b="35208"/>
          <a:stretch/>
        </p:blipFill>
        <p:spPr>
          <a:xfrm>
            <a:off x="5843972" y="2483266"/>
            <a:ext cx="515934" cy="225654"/>
          </a:xfrm>
          <a:prstGeom prst="rect">
            <a:avLst/>
          </a:prstGeom>
        </p:spPr>
      </p:pic>
      <p:pic>
        <p:nvPicPr>
          <p:cNvPr id="62" name="Image 61">
            <a:hlinkClick r:id="" action="ppaction://noaction"/>
            <a:extLst>
              <a:ext uri="{FF2B5EF4-FFF2-40B4-BE49-F238E27FC236}">
                <a16:creationId xmlns:a16="http://schemas.microsoft.com/office/drawing/2014/main" id="{5518E5A8-72F9-421E-AB15-83FB21CC5E24}"/>
              </a:ext>
            </a:extLst>
          </p:cNvPr>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b="22176"/>
          <a:stretch/>
        </p:blipFill>
        <p:spPr>
          <a:xfrm>
            <a:off x="5879976" y="3376981"/>
            <a:ext cx="483210" cy="376055"/>
          </a:xfrm>
          <a:prstGeom prst="rect">
            <a:avLst/>
          </a:prstGeom>
        </p:spPr>
      </p:pic>
      <p:pic>
        <p:nvPicPr>
          <p:cNvPr id="64" name="Image 63">
            <a:hlinkClick r:id="" action="ppaction://noaction"/>
            <a:extLst>
              <a:ext uri="{FF2B5EF4-FFF2-40B4-BE49-F238E27FC236}">
                <a16:creationId xmlns:a16="http://schemas.microsoft.com/office/drawing/2014/main" id="{BEF32297-B559-4A5C-85B0-81436CEAECC0}"/>
              </a:ext>
            </a:extLst>
          </p:cNvPr>
          <p:cNvPicPr>
            <a:picLocks noChangeAspect="1"/>
          </p:cNvPicPr>
          <p:nvPr/>
        </p:nvPicPr>
        <p:blipFill rotWithShape="1">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t="12796" b="23977"/>
          <a:stretch/>
        </p:blipFill>
        <p:spPr>
          <a:xfrm>
            <a:off x="5905819" y="4474485"/>
            <a:ext cx="412232" cy="260641"/>
          </a:xfrm>
          <a:prstGeom prst="rect">
            <a:avLst/>
          </a:prstGeom>
        </p:spPr>
      </p:pic>
      <p:sp>
        <p:nvSpPr>
          <p:cNvPr id="39" name="Rectangle : coins arrondis 38">
            <a:extLst>
              <a:ext uri="{FF2B5EF4-FFF2-40B4-BE49-F238E27FC236}">
                <a16:creationId xmlns:a16="http://schemas.microsoft.com/office/drawing/2014/main" id="{86C82087-F379-4EAD-B1C1-06E35F968482}"/>
              </a:ext>
            </a:extLst>
          </p:cNvPr>
          <p:cNvSpPr/>
          <p:nvPr/>
        </p:nvSpPr>
        <p:spPr>
          <a:xfrm>
            <a:off x="623392" y="800708"/>
            <a:ext cx="4989464" cy="235317"/>
          </a:xfrm>
          <a:prstGeom prst="roundRect">
            <a:avLst/>
          </a:prstGeom>
          <a:solidFill>
            <a:srgbClr val="FFC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prstClr val="black"/>
                </a:solidFill>
                <a:latin typeface="Gill Sans MT" panose="020B0502020104020203" pitchFamily="34" charset="0"/>
              </a:rPr>
              <a:t>Garanties phares de l’offre proposée par la Caisse d’Epargne</a:t>
            </a:r>
          </a:p>
        </p:txBody>
      </p:sp>
      <p:sp>
        <p:nvSpPr>
          <p:cNvPr id="40" name="ZoneTexte 39">
            <a:extLst>
              <a:ext uri="{FF2B5EF4-FFF2-40B4-BE49-F238E27FC236}">
                <a16:creationId xmlns:a16="http://schemas.microsoft.com/office/drawing/2014/main" id="{A384E019-50B6-40D4-A586-AA79ECF36289}"/>
              </a:ext>
            </a:extLst>
          </p:cNvPr>
          <p:cNvSpPr txBox="1"/>
          <p:nvPr/>
        </p:nvSpPr>
        <p:spPr>
          <a:xfrm>
            <a:off x="6653715" y="6114056"/>
            <a:ext cx="5322489" cy="240841"/>
          </a:xfrm>
          <a:prstGeom prst="rect">
            <a:avLst/>
          </a:prstGeom>
          <a:noFill/>
        </p:spPr>
        <p:txBody>
          <a:bodyPr wrap="square" rtlCol="0">
            <a:noAutofit/>
          </a:bodyPr>
          <a:lstStyle/>
          <a:p>
            <a:r>
              <a:rPr lang="fr-FR" sz="800" i="1" dirty="0">
                <a:latin typeface="Gill Sans MT" panose="020B0502020104020203" pitchFamily="34" charset="0"/>
              </a:rPr>
              <a:t>* Voir conditions de prise en charge et plafonds d’indemnisation dans les conditions générales de l’Assurance Habitation </a:t>
            </a:r>
            <a:endParaRPr lang="fr-FR" sz="500" i="1" dirty="0">
              <a:latin typeface="Gill Sans MT" panose="020B0502020104020203" pitchFamily="34" charset="0"/>
            </a:endParaRPr>
          </a:p>
        </p:txBody>
      </p:sp>
      <p:pic>
        <p:nvPicPr>
          <p:cNvPr id="41" name="Image 40">
            <a:extLst>
              <a:ext uri="{FF2B5EF4-FFF2-40B4-BE49-F238E27FC236}">
                <a16:creationId xmlns:a16="http://schemas.microsoft.com/office/drawing/2014/main" id="{27C85E8E-71BF-4A56-862E-3573F9D9064D}"/>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b="14068"/>
          <a:stretch/>
        </p:blipFill>
        <p:spPr>
          <a:xfrm>
            <a:off x="11230843" y="227975"/>
            <a:ext cx="691491" cy="594214"/>
          </a:xfrm>
          <a:prstGeom prst="rect">
            <a:avLst/>
          </a:prstGeom>
        </p:spPr>
      </p:pic>
      <p:sp>
        <p:nvSpPr>
          <p:cNvPr id="42" name="Rectangle 41">
            <a:extLst>
              <a:ext uri="{FF2B5EF4-FFF2-40B4-BE49-F238E27FC236}">
                <a16:creationId xmlns:a16="http://schemas.microsoft.com/office/drawing/2014/main" id="{B41B95E9-8369-478E-9FE2-425CF97BA99C}"/>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Tree>
    <p:extLst>
      <p:ext uri="{BB962C8B-B14F-4D97-AF65-F5344CB8AC3E}">
        <p14:creationId xmlns:p14="http://schemas.microsoft.com/office/powerpoint/2010/main" val="1696462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Généralités du contrat (3/4)</a:t>
            </a:r>
            <a:endParaRPr lang="en-US" dirty="0"/>
          </a:p>
        </p:txBody>
      </p:sp>
      <p:sp>
        <p:nvSpPr>
          <p:cNvPr id="7" name="Espace réservé du contenu 6"/>
          <p:cNvSpPr>
            <a:spLocks noGrp="1"/>
          </p:cNvSpPr>
          <p:nvPr>
            <p:ph sz="quarter" idx="14"/>
          </p:nvPr>
        </p:nvSpPr>
        <p:spPr/>
        <p:txBody>
          <a:bodyPr/>
          <a:lstStyle/>
          <a:p>
            <a:pPr lvl="0"/>
            <a:r>
              <a:rPr lang="fr-FR" dirty="0"/>
              <a:t>L’assurance scolaire</a:t>
            </a:r>
            <a:endParaRPr lang="en-US" dirty="0"/>
          </a:p>
        </p:txBody>
      </p:sp>
      <p:sp>
        <p:nvSpPr>
          <p:cNvPr id="106" name="Rectangle à coins arrondis 105">
            <a:hlinkClick r:id="" action="ppaction://noaction"/>
          </p:cNvPr>
          <p:cNvSpPr/>
          <p:nvPr/>
        </p:nvSpPr>
        <p:spPr>
          <a:xfrm>
            <a:off x="4135308" y="1254679"/>
            <a:ext cx="4841012" cy="1130205"/>
          </a:xfrm>
          <a:prstGeom prst="roundRect">
            <a:avLst/>
          </a:prstGeom>
          <a:solidFill>
            <a:srgbClr val="FFE5E5"/>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Gill Sans MT" panose="020B0502020104020203" pitchFamily="34" charset="0"/>
            </a:endParaRPr>
          </a:p>
        </p:txBody>
      </p:sp>
      <p:sp>
        <p:nvSpPr>
          <p:cNvPr id="107" name="ZoneTexte 106"/>
          <p:cNvSpPr txBox="1"/>
          <p:nvPr/>
        </p:nvSpPr>
        <p:spPr>
          <a:xfrm>
            <a:off x="8579502" y="2456892"/>
            <a:ext cx="3248910" cy="1524633"/>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Invalidité permanente</a:t>
            </a:r>
          </a:p>
          <a:p>
            <a:endParaRPr lang="fr-FR" sz="1000" b="1"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Versement d’un capital pouvant aller jusqu’à </a:t>
            </a:r>
            <a:r>
              <a:rPr lang="fr-FR" sz="1000" b="1" dirty="0">
                <a:latin typeface="Gill Sans MT" panose="020B0502020104020203" pitchFamily="34" charset="0"/>
              </a:rPr>
              <a:t>200 000 €</a:t>
            </a:r>
          </a:p>
          <a:p>
            <a:pPr marL="171450" indent="-171450">
              <a:buFont typeface="Arial" panose="020B0604020202020204" pitchFamily="34" charset="0"/>
              <a:buChar char="•"/>
            </a:pPr>
            <a:r>
              <a:rPr lang="fr-FR" sz="1000" dirty="0">
                <a:latin typeface="Gill Sans MT" panose="020B0502020104020203" pitchFamily="34" charset="0"/>
              </a:rPr>
              <a:t>Prise en charge dès le plus faible niveau d’invalidité </a:t>
            </a:r>
            <a:br>
              <a:rPr lang="fr-FR" sz="1000" dirty="0">
                <a:latin typeface="Gill Sans MT" panose="020B0502020104020203" pitchFamily="34" charset="0"/>
              </a:rPr>
            </a:br>
            <a:r>
              <a:rPr lang="fr-FR" sz="1000" dirty="0">
                <a:latin typeface="Gill Sans MT" panose="020B0502020104020203" pitchFamily="34" charset="0"/>
              </a:rPr>
              <a:t>(</a:t>
            </a:r>
            <a:r>
              <a:rPr lang="fr-FR" sz="1000" b="1" dirty="0">
                <a:latin typeface="Gill Sans MT" panose="020B0502020104020203" pitchFamily="34" charset="0"/>
              </a:rPr>
              <a:t>1% d’AIPP*</a:t>
            </a:r>
            <a:r>
              <a:rPr lang="fr-FR" sz="1000" dirty="0">
                <a:latin typeface="Gill Sans MT" panose="020B0502020104020203" pitchFamily="34" charset="0"/>
              </a:rPr>
              <a:t>)</a:t>
            </a:r>
          </a:p>
          <a:p>
            <a:pPr marL="171450" indent="-171450">
              <a:buFont typeface="Arial" panose="020B0604020202020204" pitchFamily="34" charset="0"/>
              <a:buChar char="•"/>
            </a:pPr>
            <a:r>
              <a:rPr lang="fr-FR" sz="1000" dirty="0">
                <a:latin typeface="Gill Sans MT" panose="020B0502020104020203" pitchFamily="34" charset="0"/>
              </a:rPr>
              <a:t>Capital calculé selon un principe indemnitaire qui prend en compte les spécificités (familiales, économiques) de chaque client </a:t>
            </a:r>
          </a:p>
          <a:p>
            <a:pPr marL="171450" indent="-171450">
              <a:buFont typeface="Arial" panose="020B0604020202020204" pitchFamily="34" charset="0"/>
              <a:buChar char="•"/>
            </a:pPr>
            <a:endParaRPr lang="fr-FR" sz="1000"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endParaRPr lang="fr-FR" sz="1000" dirty="0">
              <a:solidFill>
                <a:prstClr val="black">
                  <a:lumMod val="65000"/>
                  <a:lumOff val="35000"/>
                </a:prstClr>
              </a:solidFill>
              <a:latin typeface="Gill Sans MT" panose="020B0502020104020203" pitchFamily="34" charset="0"/>
            </a:endParaRPr>
          </a:p>
        </p:txBody>
      </p:sp>
      <p:sp>
        <p:nvSpPr>
          <p:cNvPr id="108" name="ZoneTexte 107"/>
          <p:cNvSpPr txBox="1"/>
          <p:nvPr/>
        </p:nvSpPr>
        <p:spPr>
          <a:xfrm>
            <a:off x="5677586" y="2447656"/>
            <a:ext cx="2144024" cy="970611"/>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Décès</a:t>
            </a:r>
          </a:p>
          <a:p>
            <a:endParaRPr lang="fr-FR" sz="1000" b="1"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Versement d’un capital de </a:t>
            </a:r>
            <a:br>
              <a:rPr lang="fr-FR" sz="1000" dirty="0">
                <a:latin typeface="Gill Sans MT" panose="020B0502020104020203" pitchFamily="34" charset="0"/>
              </a:rPr>
            </a:br>
            <a:r>
              <a:rPr lang="fr-FR" sz="1000" b="1" dirty="0">
                <a:latin typeface="Gill Sans MT" panose="020B0502020104020203" pitchFamily="34" charset="0"/>
              </a:rPr>
              <a:t>5 000 € </a:t>
            </a:r>
            <a:r>
              <a:rPr lang="fr-FR" sz="1000" dirty="0">
                <a:latin typeface="Gill Sans MT" panose="020B0502020104020203" pitchFamily="34" charset="0"/>
              </a:rPr>
              <a:t>en cas de décès</a:t>
            </a:r>
          </a:p>
          <a:p>
            <a:endParaRPr lang="fr-FR" sz="1000" dirty="0">
              <a:solidFill>
                <a:prstClr val="black">
                  <a:lumMod val="65000"/>
                  <a:lumOff val="35000"/>
                </a:prstClr>
              </a:solidFill>
              <a:latin typeface="Gill Sans MT" panose="020B0502020104020203" pitchFamily="34" charset="0"/>
            </a:endParaRPr>
          </a:p>
        </p:txBody>
      </p:sp>
      <p:sp>
        <p:nvSpPr>
          <p:cNvPr id="109" name="ZoneTexte 108"/>
          <p:cNvSpPr txBox="1"/>
          <p:nvPr/>
        </p:nvSpPr>
        <p:spPr>
          <a:xfrm>
            <a:off x="5627948" y="4363338"/>
            <a:ext cx="2700300" cy="1684700"/>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Dommages aux biens </a:t>
            </a:r>
          </a:p>
          <a:p>
            <a:pPr marL="171450" indent="-171450">
              <a:buFont typeface="Arial" panose="020B0604020202020204" pitchFamily="34" charset="0"/>
              <a:buChar char="•"/>
            </a:pPr>
            <a:endParaRPr lang="fr-FR" sz="1000"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Fauteuil roulant : </a:t>
            </a:r>
            <a:r>
              <a:rPr lang="fr-FR" sz="1000" b="1" dirty="0">
                <a:latin typeface="Gill Sans MT" panose="020B0502020104020203" pitchFamily="34" charset="0"/>
              </a:rPr>
              <a:t>800 €</a:t>
            </a:r>
          </a:p>
          <a:p>
            <a:pPr marL="171450" indent="-171450">
              <a:buFont typeface="Arial" panose="020B0604020202020204" pitchFamily="34" charset="0"/>
              <a:buChar char="•"/>
            </a:pPr>
            <a:r>
              <a:rPr lang="fr-FR" sz="1000" dirty="0">
                <a:latin typeface="Gill Sans MT" panose="020B0502020104020203" pitchFamily="34" charset="0"/>
              </a:rPr>
              <a:t>Matériel confié dans le cadre du cursus scolaire  : </a:t>
            </a:r>
            <a:r>
              <a:rPr lang="fr-FR" sz="1000" b="1" dirty="0">
                <a:latin typeface="Gill Sans MT" panose="020B0502020104020203" pitchFamily="34" charset="0"/>
              </a:rPr>
              <a:t>10 000 €</a:t>
            </a:r>
          </a:p>
        </p:txBody>
      </p:sp>
      <p:sp>
        <p:nvSpPr>
          <p:cNvPr id="110" name="ZoneTexte 109"/>
          <p:cNvSpPr txBox="1"/>
          <p:nvPr/>
        </p:nvSpPr>
        <p:spPr>
          <a:xfrm>
            <a:off x="515380" y="2456892"/>
            <a:ext cx="4981435" cy="1321776"/>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Frais de santé (en cas d’accident ou de bris)</a:t>
            </a:r>
          </a:p>
          <a:p>
            <a:endParaRPr lang="fr-FR" sz="1000"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Frais de soins en complément des remboursements de la Sécurité Sociale et des mutuelles : </a:t>
            </a:r>
            <a:r>
              <a:rPr lang="fr-FR" sz="1000" b="1" dirty="0">
                <a:latin typeface="Gill Sans MT" panose="020B0502020104020203" pitchFamily="34" charset="0"/>
              </a:rPr>
              <a:t>10 000 €</a:t>
            </a:r>
          </a:p>
          <a:p>
            <a:pPr marL="171450" indent="-171450">
              <a:buFont typeface="Arial" panose="020B0604020202020204" pitchFamily="34" charset="0"/>
              <a:buChar char="•"/>
            </a:pPr>
            <a:r>
              <a:rPr lang="fr-FR" sz="1000" dirty="0">
                <a:latin typeface="Gill Sans MT" panose="020B0502020104020203" pitchFamily="34" charset="0"/>
              </a:rPr>
              <a:t>Remplacement des prothèses dentaires : </a:t>
            </a:r>
            <a:r>
              <a:rPr lang="fr-FR" sz="1000" b="1" dirty="0">
                <a:latin typeface="Gill Sans MT" panose="020B0502020104020203" pitchFamily="34" charset="0"/>
              </a:rPr>
              <a:t>300 € / dent</a:t>
            </a:r>
          </a:p>
          <a:p>
            <a:pPr marL="171450" indent="-171450">
              <a:buFont typeface="Arial" panose="020B0604020202020204" pitchFamily="34" charset="0"/>
              <a:buChar char="•"/>
            </a:pPr>
            <a:r>
              <a:rPr lang="fr-FR" sz="1000" dirty="0">
                <a:latin typeface="Gill Sans MT" panose="020B0502020104020203" pitchFamily="34" charset="0"/>
              </a:rPr>
              <a:t>Réparation ou remplacement des </a:t>
            </a:r>
            <a:r>
              <a:rPr lang="en-US" sz="1000" dirty="0">
                <a:latin typeface="Gill Sans MT" panose="020B0502020104020203" pitchFamily="34" charset="0"/>
              </a:rPr>
              <a:t>appareils orthodontiques, prothèses dentaires, auditives, orthopédiques : </a:t>
            </a:r>
            <a:r>
              <a:rPr lang="en-US" sz="1000" b="1" dirty="0">
                <a:latin typeface="Gill Sans MT" panose="020B0502020104020203" pitchFamily="34" charset="0"/>
              </a:rPr>
              <a:t>800 € / prothèse</a:t>
            </a:r>
            <a:endParaRPr lang="fr-FR" sz="1000" b="1" dirty="0">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Réparation ou remplacement des lunettes : </a:t>
            </a:r>
            <a:r>
              <a:rPr lang="fr-FR" sz="1000" b="1" dirty="0">
                <a:latin typeface="Gill Sans MT" panose="020B0502020104020203" pitchFamily="34" charset="0"/>
              </a:rPr>
              <a:t>150 €</a:t>
            </a:r>
          </a:p>
          <a:p>
            <a:pPr marL="171450" indent="-171450">
              <a:buFont typeface="Arial" panose="020B0604020202020204" pitchFamily="34" charset="0"/>
              <a:buChar char="•"/>
            </a:pPr>
            <a:r>
              <a:rPr lang="fr-FR" sz="1000" dirty="0">
                <a:latin typeface="Gill Sans MT" panose="020B0502020104020203" pitchFamily="34" charset="0"/>
              </a:rPr>
              <a:t>Frais de remplacement des lentilles en cas de perte : </a:t>
            </a:r>
            <a:r>
              <a:rPr lang="fr-FR" sz="1000" b="1" dirty="0">
                <a:latin typeface="Gill Sans MT" panose="020B0502020104020203" pitchFamily="34" charset="0"/>
              </a:rPr>
              <a:t>150 €</a:t>
            </a:r>
          </a:p>
        </p:txBody>
      </p:sp>
      <p:sp>
        <p:nvSpPr>
          <p:cNvPr id="111" name="ZoneTexte 110"/>
          <p:cNvSpPr txBox="1"/>
          <p:nvPr/>
        </p:nvSpPr>
        <p:spPr>
          <a:xfrm>
            <a:off x="515380" y="4344092"/>
            <a:ext cx="5523096" cy="1594756"/>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Frais de garde à domicile, d’école à domicile et de transport </a:t>
            </a:r>
          </a:p>
          <a:p>
            <a:endParaRPr lang="fr-FR" sz="1000" b="1"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Frais de garde à domicile : </a:t>
            </a:r>
            <a:r>
              <a:rPr lang="fr-FR" sz="1000" b="1" dirty="0">
                <a:latin typeface="Gill Sans MT" panose="020B0502020104020203" pitchFamily="34" charset="0"/>
              </a:rPr>
              <a:t>500 € sur 20 jours</a:t>
            </a:r>
          </a:p>
          <a:p>
            <a:pPr marL="171450" indent="-171450">
              <a:buFont typeface="Arial" panose="020B0604020202020204" pitchFamily="34" charset="0"/>
              <a:buChar char="•"/>
            </a:pPr>
            <a:r>
              <a:rPr lang="fr-FR" sz="1000" dirty="0">
                <a:latin typeface="Gill Sans MT" panose="020B0502020104020203" pitchFamily="34" charset="0"/>
              </a:rPr>
              <a:t>Frais d’école à domicile : </a:t>
            </a:r>
            <a:r>
              <a:rPr lang="fr-FR" sz="1000" b="1" dirty="0">
                <a:latin typeface="Gill Sans MT" panose="020B0502020104020203" pitchFamily="34" charset="0"/>
              </a:rPr>
              <a:t>1 000 € sur 40 jours</a:t>
            </a:r>
          </a:p>
          <a:p>
            <a:pPr marL="171450" indent="-171450">
              <a:buFont typeface="Arial" panose="020B0604020202020204" pitchFamily="34" charset="0"/>
              <a:buChar char="•"/>
            </a:pPr>
            <a:r>
              <a:rPr lang="fr-FR" sz="1000" dirty="0">
                <a:latin typeface="Gill Sans MT" panose="020B0502020104020203" pitchFamily="34" charset="0"/>
              </a:rPr>
              <a:t>Frais de transport domicile / école : </a:t>
            </a:r>
            <a:r>
              <a:rPr lang="fr-FR" sz="1000" b="1" dirty="0">
                <a:latin typeface="Gill Sans MT" panose="020B0502020104020203" pitchFamily="34" charset="0"/>
              </a:rPr>
              <a:t>750 € / année d’assurance</a:t>
            </a:r>
          </a:p>
          <a:p>
            <a:pPr marL="171450" indent="-171450">
              <a:buFont typeface="Arial" panose="020B0604020202020204" pitchFamily="34" charset="0"/>
              <a:buChar char="•"/>
            </a:pPr>
            <a:r>
              <a:rPr lang="fr-FR" sz="1000" dirty="0">
                <a:latin typeface="Gill Sans MT" panose="020B0502020104020203" pitchFamily="34" charset="0"/>
              </a:rPr>
              <a:t>Frais de transport pour se rendre à des séances de rééducation ou visite de contrôle :                             </a:t>
            </a:r>
            <a:r>
              <a:rPr lang="fr-FR" sz="1000" b="1" dirty="0">
                <a:latin typeface="Gill Sans MT" panose="020B0502020104020203" pitchFamily="34" charset="0"/>
              </a:rPr>
              <a:t>1500 € / année d’assurance</a:t>
            </a:r>
          </a:p>
          <a:p>
            <a:pPr marL="171450" indent="-171450">
              <a:buFont typeface="Arial" panose="020B0604020202020204" pitchFamily="34" charset="0"/>
              <a:buChar char="•"/>
            </a:pPr>
            <a:r>
              <a:rPr lang="fr-FR" sz="1000" dirty="0">
                <a:latin typeface="Gill Sans MT" panose="020B0502020104020203" pitchFamily="34" charset="0"/>
              </a:rPr>
              <a:t>Frais de transport pour la visite des parents </a:t>
            </a:r>
            <a:r>
              <a:rPr lang="en-US" sz="1000" dirty="0">
                <a:latin typeface="Gill Sans MT" panose="020B0502020104020203" pitchFamily="34" charset="0"/>
              </a:rPr>
              <a:t>à </a:t>
            </a:r>
            <a:r>
              <a:rPr lang="fr-FR" sz="1000" dirty="0">
                <a:latin typeface="Gill Sans MT" panose="020B0502020104020203" pitchFamily="34" charset="0"/>
              </a:rPr>
              <a:t>l’hôpital : </a:t>
            </a:r>
            <a:br>
              <a:rPr lang="fr-FR" sz="1000" dirty="0">
                <a:latin typeface="Gill Sans MT" panose="020B0502020104020203" pitchFamily="34" charset="0"/>
              </a:rPr>
            </a:br>
            <a:r>
              <a:rPr lang="fr-FR" sz="1000" b="1" dirty="0">
                <a:latin typeface="Gill Sans MT" panose="020B0502020104020203" pitchFamily="34" charset="0"/>
              </a:rPr>
              <a:t>400 € / année d’assurance</a:t>
            </a:r>
          </a:p>
        </p:txBody>
      </p:sp>
      <p:sp>
        <p:nvSpPr>
          <p:cNvPr id="137" name="ZoneTexte 136"/>
          <p:cNvSpPr txBox="1"/>
          <p:nvPr/>
        </p:nvSpPr>
        <p:spPr>
          <a:xfrm>
            <a:off x="8318902" y="4357211"/>
            <a:ext cx="3573742" cy="1376045"/>
          </a:xfrm>
          <a:prstGeom prst="rect">
            <a:avLst/>
          </a:prstGeom>
          <a:noFill/>
        </p:spPr>
        <p:txBody>
          <a:bodyPr wrap="square" rtlCol="0">
            <a:noAutofit/>
          </a:bodyPr>
          <a:lstStyle/>
          <a:p>
            <a:r>
              <a:rPr lang="fr-FR" sz="1200" b="1" cap="small" dirty="0">
                <a:solidFill>
                  <a:srgbClr val="C00000"/>
                </a:solidFill>
                <a:latin typeface="Gill Sans MT" panose="020B0502020104020203" pitchFamily="34" charset="0"/>
              </a:rPr>
              <a:t>Assistance aux personnes*  </a:t>
            </a:r>
          </a:p>
          <a:p>
            <a:endParaRPr lang="fr-FR" sz="1000" b="1"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Soutien scolaire en ligne</a:t>
            </a:r>
          </a:p>
          <a:p>
            <a:pPr marL="171450" indent="-171450">
              <a:buFont typeface="Arial" panose="020B0604020202020204" pitchFamily="34" charset="0"/>
              <a:buChar char="•"/>
            </a:pPr>
            <a:r>
              <a:rPr lang="fr-FR" sz="1000" dirty="0">
                <a:latin typeface="Gill Sans MT" panose="020B0502020104020203" pitchFamily="34" charset="0"/>
              </a:rPr>
              <a:t>Soutien scolaire au domicile</a:t>
            </a:r>
            <a:endParaRPr lang="fr-FR" sz="1000" b="1" dirty="0">
              <a:latin typeface="Gill Sans MT" panose="020B0502020104020203" pitchFamily="34" charset="0"/>
            </a:endParaRPr>
          </a:p>
          <a:p>
            <a:pPr marL="171450" indent="-171450">
              <a:buFont typeface="Arial" panose="020B0604020202020204" pitchFamily="34" charset="0"/>
              <a:buChar char="•"/>
            </a:pPr>
            <a:r>
              <a:rPr lang="fr-FR" sz="1000" dirty="0">
                <a:latin typeface="Gill Sans MT" panose="020B0502020104020203" pitchFamily="34" charset="0"/>
              </a:rPr>
              <a:t>Aide aux devoirs</a:t>
            </a:r>
          </a:p>
          <a:p>
            <a:pPr marL="171450" indent="-171450">
              <a:buFont typeface="Arial" panose="020B0604020202020204" pitchFamily="34" charset="0"/>
              <a:buChar char="•"/>
            </a:pPr>
            <a:r>
              <a:rPr lang="fr-FR" sz="1000" dirty="0">
                <a:latin typeface="Gill Sans MT" panose="020B0502020104020203" pitchFamily="34" charset="0"/>
              </a:rPr>
              <a:t>Conduite à l’école et aux activités extra-scolaires</a:t>
            </a:r>
          </a:p>
          <a:p>
            <a:pPr marL="171450" indent="-171450">
              <a:buFont typeface="Arial" panose="020B0604020202020204" pitchFamily="34" charset="0"/>
              <a:buChar char="•"/>
            </a:pPr>
            <a:r>
              <a:rPr lang="fr-FR" sz="1000" dirty="0">
                <a:latin typeface="Gill Sans MT" panose="020B0502020104020203" pitchFamily="34" charset="0"/>
              </a:rPr>
              <a:t>Remplaçante de garde d’enfant </a:t>
            </a:r>
          </a:p>
          <a:p>
            <a:pPr marL="171450" indent="-171450">
              <a:buFont typeface="Arial" panose="020B0604020202020204" pitchFamily="34" charset="0"/>
              <a:buChar char="•"/>
            </a:pPr>
            <a:r>
              <a:rPr lang="fr-FR" sz="1000" b="1" dirty="0">
                <a:latin typeface="Gill Sans MT" panose="020B0502020104020203" pitchFamily="34" charset="0"/>
              </a:rPr>
              <a:t>Soutien psychologique notamment suite à cyber harcèlement</a:t>
            </a:r>
            <a:endParaRPr lang="en-US" sz="1000" b="1" dirty="0">
              <a:latin typeface="Gill Sans MT" panose="020B0502020104020203" pitchFamily="34" charset="0"/>
            </a:endParaRPr>
          </a:p>
          <a:p>
            <a:endParaRPr lang="en-US" sz="1000" b="1" dirty="0">
              <a:solidFill>
                <a:prstClr val="black"/>
              </a:solidFill>
              <a:latin typeface="Gill Sans MT" panose="020B0502020104020203" pitchFamily="34" charset="0"/>
            </a:endParaRPr>
          </a:p>
          <a:p>
            <a:endParaRPr lang="en-US" sz="1000" b="1" dirty="0">
              <a:solidFill>
                <a:prstClr val="black"/>
              </a:solidFill>
              <a:latin typeface="Gill Sans MT" panose="020B0502020104020203" pitchFamily="34" charset="0"/>
            </a:endParaRPr>
          </a:p>
          <a:p>
            <a:r>
              <a:rPr lang="fr-FR" sz="1000" b="1" dirty="0">
                <a:solidFill>
                  <a:prstClr val="black"/>
                </a:solidFill>
                <a:latin typeface="Gill Sans MT" panose="020B0502020104020203" pitchFamily="34" charset="0"/>
              </a:rPr>
              <a:t> </a:t>
            </a:r>
          </a:p>
          <a:p>
            <a:endParaRPr lang="fr-FR" sz="1000" b="1" dirty="0">
              <a:solidFill>
                <a:prstClr val="black">
                  <a:lumMod val="65000"/>
                  <a:lumOff val="35000"/>
                </a:prstClr>
              </a:solidFill>
              <a:latin typeface="Gill Sans MT" panose="020B0502020104020203" pitchFamily="34" charset="0"/>
            </a:endParaRPr>
          </a:p>
          <a:p>
            <a:endParaRPr lang="fr-FR" sz="1000" b="1" dirty="0">
              <a:solidFill>
                <a:prstClr val="black">
                  <a:lumMod val="65000"/>
                  <a:lumOff val="35000"/>
                </a:prstClr>
              </a:solidFill>
              <a:latin typeface="Gill Sans MT" panose="020B0502020104020203" pitchFamily="34" charset="0"/>
            </a:endParaRPr>
          </a:p>
        </p:txBody>
      </p:sp>
      <p:sp>
        <p:nvSpPr>
          <p:cNvPr id="138" name="ZoneTexte 137"/>
          <p:cNvSpPr txBox="1"/>
          <p:nvPr/>
        </p:nvSpPr>
        <p:spPr>
          <a:xfrm>
            <a:off x="4331804" y="1328579"/>
            <a:ext cx="4601487" cy="912289"/>
          </a:xfrm>
          <a:prstGeom prst="rect">
            <a:avLst/>
          </a:prstGeom>
          <a:noFill/>
          <a:ln>
            <a:noFill/>
          </a:ln>
        </p:spPr>
        <p:txBody>
          <a:bodyPr wrap="square" lIns="36000" tIns="72000" rIns="36000" bIns="36000" rtlCol="0">
            <a:noAutofit/>
          </a:bodyPr>
          <a:lstStyle/>
          <a:p>
            <a:pPr algn="ctr">
              <a:spcAft>
                <a:spcPts val="600"/>
              </a:spcAft>
            </a:pPr>
            <a:r>
              <a:rPr lang="fr-FR" sz="1400" b="1" cap="small" dirty="0">
                <a:solidFill>
                  <a:schemeClr val="bg1">
                    <a:lumMod val="50000"/>
                  </a:schemeClr>
                </a:solidFill>
                <a:latin typeface="Gill Sans MT" panose="020B0502020104020203" pitchFamily="34" charset="0"/>
              </a:rPr>
              <a:t>Assurance scolaire</a:t>
            </a:r>
            <a:endParaRPr lang="fr-FR" sz="1400" b="1" dirty="0">
              <a:solidFill>
                <a:schemeClr val="bg1">
                  <a:lumMod val="50000"/>
                </a:schemeClr>
              </a:solidFill>
              <a:latin typeface="Gill Sans MT" panose="020B0502020104020203" pitchFamily="34" charset="0"/>
            </a:endParaRPr>
          </a:p>
          <a:p>
            <a:pPr marL="171450" indent="-171450">
              <a:buFont typeface="Arial" panose="020B0604020202020204" pitchFamily="34" charset="0"/>
              <a:buChar char="•"/>
            </a:pPr>
            <a:r>
              <a:rPr lang="fr-FR" sz="1200" b="1" dirty="0">
                <a:latin typeface="Gill Sans MT" panose="020B0502020104020203" pitchFamily="34" charset="0"/>
              </a:rPr>
              <a:t>Simplicité</a:t>
            </a:r>
            <a:r>
              <a:rPr lang="fr-FR" sz="1200" dirty="0">
                <a:solidFill>
                  <a:srgbClr val="192A6B"/>
                </a:solidFill>
                <a:latin typeface="Gill Sans MT" panose="020B0502020104020203" pitchFamily="34" charset="0"/>
              </a:rPr>
              <a:t> : </a:t>
            </a:r>
            <a:r>
              <a:rPr lang="fr-FR" sz="1200" dirty="0">
                <a:solidFill>
                  <a:prstClr val="black"/>
                </a:solidFill>
                <a:latin typeface="Gill Sans MT" panose="020B0502020104020203" pitchFamily="34" charset="0"/>
              </a:rPr>
              <a:t>une formule unique sans option</a:t>
            </a:r>
          </a:p>
          <a:p>
            <a:pPr marL="171450" indent="-171450">
              <a:buFont typeface="Arial" panose="020B0604020202020204" pitchFamily="34" charset="0"/>
              <a:buChar char="•"/>
            </a:pPr>
            <a:r>
              <a:rPr lang="fr-FR" sz="1200" b="1" dirty="0">
                <a:latin typeface="Gill Sans MT" panose="020B0502020104020203" pitchFamily="34" charset="0"/>
              </a:rPr>
              <a:t>Equité</a:t>
            </a:r>
            <a:r>
              <a:rPr lang="fr-FR" sz="1200" dirty="0">
                <a:solidFill>
                  <a:srgbClr val="192A6B"/>
                </a:solidFill>
                <a:latin typeface="Gill Sans MT" panose="020B0502020104020203" pitchFamily="34" charset="0"/>
              </a:rPr>
              <a:t> : </a:t>
            </a:r>
            <a:r>
              <a:rPr lang="fr-FR" sz="1200" dirty="0">
                <a:solidFill>
                  <a:prstClr val="black"/>
                </a:solidFill>
                <a:latin typeface="Gill Sans MT" panose="020B0502020104020203" pitchFamily="34" charset="0"/>
              </a:rPr>
              <a:t>un prix unique quel que soit le nombre d’enfants (2 €/ mois)</a:t>
            </a:r>
          </a:p>
          <a:p>
            <a:pPr marL="171450" indent="-171450">
              <a:buFont typeface="Arial" panose="020B0604020202020204" pitchFamily="34" charset="0"/>
              <a:buChar char="•"/>
            </a:pPr>
            <a:r>
              <a:rPr lang="fr-FR" sz="1200" b="1" dirty="0">
                <a:latin typeface="Gill Sans MT" panose="020B0502020104020203" pitchFamily="34" charset="0"/>
              </a:rPr>
              <a:t>Couverture complète </a:t>
            </a:r>
            <a:r>
              <a:rPr lang="fr-FR" sz="1200" dirty="0">
                <a:solidFill>
                  <a:srgbClr val="192A6B"/>
                </a:solidFill>
                <a:latin typeface="Gill Sans MT" panose="020B0502020104020203" pitchFamily="34" charset="0"/>
              </a:rPr>
              <a:t>:   </a:t>
            </a:r>
            <a:r>
              <a:rPr lang="fr-FR" sz="1200" b="1" dirty="0">
                <a:solidFill>
                  <a:srgbClr val="C00000"/>
                </a:solidFill>
                <a:latin typeface="Gill Sans MT" panose="020B0502020104020203" pitchFamily="34" charset="0"/>
              </a:rPr>
              <a:t>6</a:t>
            </a:r>
            <a:r>
              <a:rPr lang="fr-FR" sz="1200" b="1" dirty="0">
                <a:solidFill>
                  <a:prstClr val="black"/>
                </a:solidFill>
                <a:latin typeface="Gill Sans MT" panose="020B0502020104020203" pitchFamily="34" charset="0"/>
              </a:rPr>
              <a:t>  </a:t>
            </a:r>
            <a:r>
              <a:rPr lang="fr-FR" sz="1200" dirty="0">
                <a:solidFill>
                  <a:prstClr val="black"/>
                </a:solidFill>
                <a:latin typeface="Gill Sans MT" panose="020B0502020104020203" pitchFamily="34" charset="0"/>
              </a:rPr>
              <a:t>grands postes d’indemnisation</a:t>
            </a:r>
          </a:p>
        </p:txBody>
      </p:sp>
      <p:pic>
        <p:nvPicPr>
          <p:cNvPr id="139" name="Image 138"/>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5715721" y="3334571"/>
            <a:ext cx="274576" cy="237585"/>
          </a:xfrm>
          <a:prstGeom prst="rect">
            <a:avLst/>
          </a:prstGeom>
        </p:spPr>
      </p:pic>
      <p:sp>
        <p:nvSpPr>
          <p:cNvPr id="140" name="Rectangle 139"/>
          <p:cNvSpPr/>
          <p:nvPr/>
        </p:nvSpPr>
        <p:spPr>
          <a:xfrm>
            <a:off x="5977273" y="3326795"/>
            <a:ext cx="1694680" cy="246221"/>
          </a:xfrm>
          <a:prstGeom prst="rect">
            <a:avLst/>
          </a:prstGeom>
        </p:spPr>
        <p:txBody>
          <a:bodyPr wrap="square">
            <a:spAutoFit/>
          </a:bodyPr>
          <a:lstStyle/>
          <a:p>
            <a:r>
              <a:rPr lang="fr-FR" sz="1000" b="1" dirty="0">
                <a:solidFill>
                  <a:srgbClr val="BAD25F"/>
                </a:solidFill>
                <a:latin typeface="Gill Sans MT" panose="020B0502020104020203" pitchFamily="34" charset="0"/>
              </a:rPr>
              <a:t>Top 3 du marché </a:t>
            </a:r>
          </a:p>
        </p:txBody>
      </p:sp>
      <p:pic>
        <p:nvPicPr>
          <p:cNvPr id="141" name="Image 140"/>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8757358" y="4069979"/>
            <a:ext cx="274576" cy="237585"/>
          </a:xfrm>
          <a:prstGeom prst="rect">
            <a:avLst/>
          </a:prstGeom>
        </p:spPr>
      </p:pic>
      <p:sp>
        <p:nvSpPr>
          <p:cNvPr id="142" name="Rectangle 141"/>
          <p:cNvSpPr/>
          <p:nvPr/>
        </p:nvSpPr>
        <p:spPr>
          <a:xfrm>
            <a:off x="9009385" y="4082879"/>
            <a:ext cx="1694680" cy="246221"/>
          </a:xfrm>
          <a:prstGeom prst="rect">
            <a:avLst/>
          </a:prstGeom>
        </p:spPr>
        <p:txBody>
          <a:bodyPr wrap="square">
            <a:spAutoFit/>
          </a:bodyPr>
          <a:lstStyle/>
          <a:p>
            <a:r>
              <a:rPr lang="fr-FR" sz="1000" b="1" dirty="0">
                <a:solidFill>
                  <a:srgbClr val="BAD25F"/>
                </a:solidFill>
                <a:latin typeface="Gill Sans MT" panose="020B0502020104020203" pitchFamily="34" charset="0"/>
              </a:rPr>
              <a:t>Top 3 du marché </a:t>
            </a:r>
          </a:p>
        </p:txBody>
      </p:sp>
      <p:pic>
        <p:nvPicPr>
          <p:cNvPr id="143" name="Image 142"/>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5713447" y="5383341"/>
            <a:ext cx="274576" cy="237585"/>
          </a:xfrm>
          <a:prstGeom prst="rect">
            <a:avLst/>
          </a:prstGeom>
        </p:spPr>
      </p:pic>
      <p:sp>
        <p:nvSpPr>
          <p:cNvPr id="144" name="Rectangle 143"/>
          <p:cNvSpPr/>
          <p:nvPr/>
        </p:nvSpPr>
        <p:spPr>
          <a:xfrm>
            <a:off x="5979653" y="5379023"/>
            <a:ext cx="1937577" cy="246221"/>
          </a:xfrm>
          <a:prstGeom prst="rect">
            <a:avLst/>
          </a:prstGeom>
        </p:spPr>
        <p:txBody>
          <a:bodyPr wrap="square">
            <a:spAutoFit/>
          </a:bodyPr>
          <a:lstStyle/>
          <a:p>
            <a:r>
              <a:rPr lang="fr-FR" sz="1000" b="1" dirty="0">
                <a:solidFill>
                  <a:srgbClr val="BAD25F"/>
                </a:solidFill>
                <a:latin typeface="Gill Sans MT" panose="020B0502020104020203" pitchFamily="34" charset="0"/>
              </a:rPr>
              <a:t>Dans la moyenne du marché</a:t>
            </a:r>
          </a:p>
        </p:txBody>
      </p:sp>
      <p:pic>
        <p:nvPicPr>
          <p:cNvPr id="145" name="Image 144"/>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687177" y="3937374"/>
            <a:ext cx="274576" cy="237585"/>
          </a:xfrm>
          <a:prstGeom prst="rect">
            <a:avLst/>
          </a:prstGeom>
        </p:spPr>
      </p:pic>
      <p:sp>
        <p:nvSpPr>
          <p:cNvPr id="146" name="Rectangle 145"/>
          <p:cNvSpPr/>
          <p:nvPr/>
        </p:nvSpPr>
        <p:spPr>
          <a:xfrm>
            <a:off x="943858" y="3933056"/>
            <a:ext cx="1937577" cy="246221"/>
          </a:xfrm>
          <a:prstGeom prst="rect">
            <a:avLst/>
          </a:prstGeom>
        </p:spPr>
        <p:txBody>
          <a:bodyPr wrap="square">
            <a:spAutoFit/>
          </a:bodyPr>
          <a:lstStyle/>
          <a:p>
            <a:r>
              <a:rPr lang="fr-FR" sz="1000" b="1" dirty="0">
                <a:solidFill>
                  <a:srgbClr val="BAD25F"/>
                </a:solidFill>
                <a:latin typeface="Gill Sans MT" panose="020B0502020104020203" pitchFamily="34" charset="0"/>
              </a:rPr>
              <a:t>Top 3 du marché </a:t>
            </a:r>
          </a:p>
        </p:txBody>
      </p:sp>
      <p:sp>
        <p:nvSpPr>
          <p:cNvPr id="147" name="Rectangle 146"/>
          <p:cNvSpPr/>
          <p:nvPr/>
        </p:nvSpPr>
        <p:spPr>
          <a:xfrm>
            <a:off x="8771520" y="5905381"/>
            <a:ext cx="1937577" cy="246221"/>
          </a:xfrm>
          <a:prstGeom prst="rect">
            <a:avLst/>
          </a:prstGeom>
        </p:spPr>
        <p:txBody>
          <a:bodyPr wrap="square">
            <a:spAutoFit/>
          </a:bodyPr>
          <a:lstStyle/>
          <a:p>
            <a:r>
              <a:rPr lang="fr-FR" sz="1000" b="1" dirty="0">
                <a:solidFill>
                  <a:srgbClr val="BAD25F"/>
                </a:solidFill>
                <a:latin typeface="Gill Sans MT" panose="020B0502020104020203" pitchFamily="34" charset="0"/>
              </a:rPr>
              <a:t>Top 3 du marché </a:t>
            </a:r>
          </a:p>
        </p:txBody>
      </p:sp>
      <p:pic>
        <p:nvPicPr>
          <p:cNvPr id="148" name="Image 147"/>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623392" y="5923401"/>
            <a:ext cx="274576" cy="237585"/>
          </a:xfrm>
          <a:prstGeom prst="rect">
            <a:avLst/>
          </a:prstGeom>
        </p:spPr>
      </p:pic>
      <p:sp>
        <p:nvSpPr>
          <p:cNvPr id="149" name="Rectangle 148"/>
          <p:cNvSpPr/>
          <p:nvPr/>
        </p:nvSpPr>
        <p:spPr>
          <a:xfrm>
            <a:off x="889598" y="5919083"/>
            <a:ext cx="1937577" cy="246221"/>
          </a:xfrm>
          <a:prstGeom prst="rect">
            <a:avLst/>
          </a:prstGeom>
        </p:spPr>
        <p:txBody>
          <a:bodyPr wrap="square">
            <a:spAutoFit/>
          </a:bodyPr>
          <a:lstStyle/>
          <a:p>
            <a:r>
              <a:rPr lang="fr-FR" sz="1000" b="1" dirty="0">
                <a:solidFill>
                  <a:srgbClr val="BAD25F"/>
                </a:solidFill>
                <a:latin typeface="Gill Sans MT" panose="020B0502020104020203" pitchFamily="34" charset="0"/>
              </a:rPr>
              <a:t>Top 3 du marché</a:t>
            </a:r>
          </a:p>
        </p:txBody>
      </p:sp>
      <p:pic>
        <p:nvPicPr>
          <p:cNvPr id="150" name="Image 149"/>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b="13611"/>
          <a:stretch/>
        </p:blipFill>
        <p:spPr>
          <a:xfrm>
            <a:off x="5375920" y="1393305"/>
            <a:ext cx="267783" cy="231336"/>
          </a:xfrm>
          <a:prstGeom prst="rect">
            <a:avLst/>
          </a:prstGeom>
        </p:spPr>
      </p:pic>
      <p:sp>
        <p:nvSpPr>
          <p:cNvPr id="151" name="ZoneTexte 150"/>
          <p:cNvSpPr txBox="1"/>
          <p:nvPr/>
        </p:nvSpPr>
        <p:spPr>
          <a:xfrm>
            <a:off x="8762700" y="3753092"/>
            <a:ext cx="3722991" cy="215444"/>
          </a:xfrm>
          <a:prstGeom prst="rect">
            <a:avLst/>
          </a:prstGeom>
          <a:noFill/>
        </p:spPr>
        <p:txBody>
          <a:bodyPr wrap="square" rtlCol="0">
            <a:spAutoFit/>
          </a:bodyPr>
          <a:lstStyle/>
          <a:p>
            <a:r>
              <a:rPr lang="fr-FR" sz="800" i="1" dirty="0">
                <a:solidFill>
                  <a:srgbClr val="707372">
                    <a:lumMod val="75000"/>
                  </a:srgbClr>
                </a:solidFill>
                <a:latin typeface="Gill Sans MT" panose="020B0502020104020203" pitchFamily="34" charset="0"/>
              </a:rPr>
              <a:t>*AIPP : Atteinte Permanente de l’Intégrité Physique et Psychique</a:t>
            </a:r>
          </a:p>
        </p:txBody>
      </p:sp>
      <p:pic>
        <p:nvPicPr>
          <p:cNvPr id="152" name="Image 151"/>
          <p:cNvPicPr>
            <a:picLocks noChangeAspect="1"/>
          </p:cNvPicPr>
          <p:nvPr/>
        </p:nvPicPr>
        <p:blipFill rotWithShape="1">
          <a:blip r:embed="rId2" cstate="print">
            <a:extLst>
              <a:ext uri="{28A0092B-C50C-407E-A947-70E740481C1C}">
                <a14:useLocalDpi xmlns:a14="http://schemas.microsoft.com/office/drawing/2010/main" val="0"/>
              </a:ext>
            </a:extLst>
          </a:blip>
          <a:srcRect b="13472"/>
          <a:stretch/>
        </p:blipFill>
        <p:spPr>
          <a:xfrm>
            <a:off x="8531270" y="5938870"/>
            <a:ext cx="274576" cy="237585"/>
          </a:xfrm>
          <a:prstGeom prst="rect">
            <a:avLst/>
          </a:prstGeom>
        </p:spPr>
      </p:pic>
      <p:sp>
        <p:nvSpPr>
          <p:cNvPr id="34" name="Ellipse 33">
            <a:extLst>
              <a:ext uri="{FF2B5EF4-FFF2-40B4-BE49-F238E27FC236}">
                <a16:creationId xmlns:a16="http://schemas.microsoft.com/office/drawing/2014/main" id="{5FF251C9-9779-43E7-9DFF-C7FD815253DE}"/>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Image 34">
            <a:extLst>
              <a:ext uri="{FF2B5EF4-FFF2-40B4-BE49-F238E27FC236}">
                <a16:creationId xmlns:a16="http://schemas.microsoft.com/office/drawing/2014/main" id="{0956FC5F-C81B-47F9-A0D0-7FB6E12F26A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14068"/>
          <a:stretch/>
        </p:blipFill>
        <p:spPr>
          <a:xfrm>
            <a:off x="11230843" y="227975"/>
            <a:ext cx="691491" cy="594214"/>
          </a:xfrm>
          <a:prstGeom prst="rect">
            <a:avLst/>
          </a:prstGeom>
        </p:spPr>
      </p:pic>
      <p:sp>
        <p:nvSpPr>
          <p:cNvPr id="36" name="Espace réservé de la date 4">
            <a:extLst>
              <a:ext uri="{FF2B5EF4-FFF2-40B4-BE49-F238E27FC236}">
                <a16:creationId xmlns:a16="http://schemas.microsoft.com/office/drawing/2014/main" id="{BF137C03-8FC0-45E5-81A2-5570206A62E1}"/>
              </a:ext>
            </a:extLst>
          </p:cNvPr>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37" name="Freeform 270">
            <a:hlinkClick r:id="rId6" action="ppaction://hlinksldjump"/>
            <a:extLst>
              <a:ext uri="{FF2B5EF4-FFF2-40B4-BE49-F238E27FC236}">
                <a16:creationId xmlns:a16="http://schemas.microsoft.com/office/drawing/2014/main" id="{E10F4CAD-448E-47BD-9652-3132CEFD4E83}"/>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8" name="Espace réservé du pied de page 3">
            <a:extLst>
              <a:ext uri="{FF2B5EF4-FFF2-40B4-BE49-F238E27FC236}">
                <a16:creationId xmlns:a16="http://schemas.microsoft.com/office/drawing/2014/main" id="{CB91E4D1-8DAE-490D-AED7-FFCFEDDE4036}"/>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31" name="Rectangle : coins arrondis 30">
            <a:extLst>
              <a:ext uri="{FF2B5EF4-FFF2-40B4-BE49-F238E27FC236}">
                <a16:creationId xmlns:a16="http://schemas.microsoft.com/office/drawing/2014/main" id="{95986663-7219-4472-A7B5-522F50ACF610}"/>
              </a:ext>
            </a:extLst>
          </p:cNvPr>
          <p:cNvSpPr/>
          <p:nvPr/>
        </p:nvSpPr>
        <p:spPr>
          <a:xfrm>
            <a:off x="551384" y="800708"/>
            <a:ext cx="5081801" cy="235317"/>
          </a:xfrm>
          <a:prstGeom prst="roundRect">
            <a:avLst/>
          </a:prstGeom>
          <a:solidFill>
            <a:srgbClr val="FFC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prstClr val="black"/>
                </a:solidFill>
                <a:latin typeface="Gill Sans MT" panose="020B0502020104020203" pitchFamily="34" charset="0"/>
              </a:rPr>
              <a:t>Structure et garanties de l’offre proposée par la Caisse d’Epargne</a:t>
            </a:r>
          </a:p>
        </p:txBody>
      </p:sp>
      <p:sp>
        <p:nvSpPr>
          <p:cNvPr id="32" name="Rectangle 31">
            <a:extLst>
              <a:ext uri="{FF2B5EF4-FFF2-40B4-BE49-F238E27FC236}">
                <a16:creationId xmlns:a16="http://schemas.microsoft.com/office/drawing/2014/main" id="{3317E5A2-1B7B-4079-B7B9-603FC474B982}"/>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33" name="ZoneTexte 32">
            <a:extLst>
              <a:ext uri="{FF2B5EF4-FFF2-40B4-BE49-F238E27FC236}">
                <a16:creationId xmlns:a16="http://schemas.microsoft.com/office/drawing/2014/main" id="{8A509047-5B27-4A42-9972-7BAE5CA1E596}"/>
              </a:ext>
            </a:extLst>
          </p:cNvPr>
          <p:cNvSpPr txBox="1"/>
          <p:nvPr/>
        </p:nvSpPr>
        <p:spPr>
          <a:xfrm>
            <a:off x="6822183" y="6165304"/>
            <a:ext cx="5322489" cy="240841"/>
          </a:xfrm>
          <a:prstGeom prst="rect">
            <a:avLst/>
          </a:prstGeom>
          <a:noFill/>
        </p:spPr>
        <p:txBody>
          <a:bodyPr wrap="square" rtlCol="0">
            <a:noAutofit/>
          </a:bodyPr>
          <a:lstStyle/>
          <a:p>
            <a:r>
              <a:rPr lang="fr-FR" sz="800" i="1" dirty="0">
                <a:latin typeface="Gill Sans MT" panose="020B0502020104020203" pitchFamily="34" charset="0"/>
              </a:rPr>
              <a:t>* Voir conditions de prise en charge et plafonds d’indemnisation dans les conditions générales de l’Assurance Habitation </a:t>
            </a:r>
            <a:endParaRPr lang="fr-FR" sz="500" i="1" dirty="0">
              <a:latin typeface="Gill Sans MT" panose="020B0502020104020203" pitchFamily="34" charset="0"/>
            </a:endParaRPr>
          </a:p>
        </p:txBody>
      </p:sp>
    </p:spTree>
    <p:extLst>
      <p:ext uri="{BB962C8B-B14F-4D97-AF65-F5344CB8AC3E}">
        <p14:creationId xmlns:p14="http://schemas.microsoft.com/office/powerpoint/2010/main" val="355760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a:extLst>
              <a:ext uri="{FF2B5EF4-FFF2-40B4-BE49-F238E27FC236}">
                <a16:creationId xmlns:a16="http://schemas.microsoft.com/office/drawing/2014/main" id="{692B568A-A08B-4167-B7BB-65A60B6C20AF}"/>
              </a:ext>
            </a:extLst>
          </p:cNvPr>
          <p:cNvSpPr txBox="1"/>
          <p:nvPr/>
        </p:nvSpPr>
        <p:spPr>
          <a:xfrm>
            <a:off x="697341" y="1925489"/>
            <a:ext cx="5544616" cy="4347390"/>
          </a:xfrm>
          <a:prstGeom prst="rect">
            <a:avLst/>
          </a:prstGeom>
          <a:noFill/>
          <a:ln>
            <a:solidFill>
              <a:srgbClr val="FFC5C5"/>
            </a:solidFill>
          </a:ln>
        </p:spPr>
        <p:txBody>
          <a:bodyPr wrap="square" tIns="180000" rtlCol="0" anchor="t">
            <a:noAutofit/>
          </a:bodyPr>
          <a:lstStyle>
            <a:defPPr>
              <a:defRPr lang="fr-FR"/>
            </a:defPPr>
            <a:lvl1pPr algn="ctr">
              <a:defRPr sz="1400" b="1" cap="small">
                <a:solidFill>
                  <a:srgbClr val="3EB6E9"/>
                </a:solidFill>
                <a:latin typeface="Gill Sans MT" panose="020B0502020104020203" pitchFamily="34" charset="0"/>
              </a:defRPr>
            </a:lvl1pPr>
          </a:lstStyle>
          <a:p>
            <a:r>
              <a:rPr lang="fr-FR" sz="1200" dirty="0">
                <a:solidFill>
                  <a:srgbClr val="C00000"/>
                </a:solidFill>
              </a:rPr>
              <a:t>Mon client n’est pas équipé de la nouvelle offre MRH</a:t>
            </a:r>
          </a:p>
          <a:p>
            <a:pPr algn="l"/>
            <a:endParaRPr lang="fr-FR" sz="1200" dirty="0">
              <a:solidFill>
                <a:srgbClr val="C00000"/>
              </a:solidFill>
            </a:endParaRPr>
          </a:p>
          <a:p>
            <a:pPr lvl="0" algn="l">
              <a:buClr>
                <a:srgbClr val="70AD47">
                  <a:lumMod val="60000"/>
                  <a:lumOff val="40000"/>
                </a:srgbClr>
              </a:buClr>
              <a:buSzPct val="120000"/>
            </a:pPr>
            <a:r>
              <a:rPr lang="fr-FR" sz="1200" b="0" cap="none" dirty="0">
                <a:solidFill>
                  <a:prstClr val="black"/>
                </a:solidFill>
              </a:rPr>
              <a:t>Lors du parcours de souscription, sur l’écran formule, il vous suffit de cocher l’Assurance scolaire dans l’encart « Personnaliser votre assurance avec nos options »</a:t>
            </a: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r>
              <a:rPr lang="fr-FR" sz="1200" b="0" cap="none" dirty="0">
                <a:solidFill>
                  <a:prstClr val="black"/>
                </a:solidFill>
              </a:rPr>
              <a:t>L’option Assurance Scolaire est automatiquement pré-cochée si : </a:t>
            </a:r>
          </a:p>
          <a:p>
            <a:pPr marL="171450" lvl="0" indent="-171450" algn="l">
              <a:buClr>
                <a:srgbClr val="70AD47">
                  <a:lumMod val="60000"/>
                  <a:lumOff val="40000"/>
                </a:srgbClr>
              </a:buClr>
              <a:buSzPct val="120000"/>
              <a:buFont typeface="Arial" panose="020B0604020202020204" pitchFamily="34" charset="0"/>
              <a:buChar char="•"/>
            </a:pPr>
            <a:r>
              <a:rPr lang="fr-FR" sz="1200" b="0" cap="none" dirty="0">
                <a:solidFill>
                  <a:prstClr val="black"/>
                </a:solidFill>
              </a:rPr>
              <a:t>L’information d’un enfant de moins de 25 ans est remontée du système informatique </a:t>
            </a:r>
            <a:r>
              <a:rPr lang="fr-FR" sz="1200" u="sng" cap="none" dirty="0">
                <a:solidFill>
                  <a:prstClr val="black"/>
                </a:solidFill>
              </a:rPr>
              <a:t>OU</a:t>
            </a:r>
          </a:p>
          <a:p>
            <a:pPr marL="171450" lvl="0" indent="-171450" algn="l">
              <a:buClr>
                <a:srgbClr val="70AD47">
                  <a:lumMod val="60000"/>
                  <a:lumOff val="40000"/>
                </a:srgbClr>
              </a:buClr>
              <a:buSzPct val="120000"/>
              <a:buFont typeface="Arial" panose="020B0604020202020204" pitchFamily="34" charset="0"/>
              <a:buChar char="•"/>
            </a:pPr>
            <a:r>
              <a:rPr lang="fr-FR" sz="1200" b="0" cap="none" dirty="0">
                <a:solidFill>
                  <a:prstClr val="black"/>
                </a:solidFill>
              </a:rPr>
              <a:t>Le client répond « Oui » à la question dédiée du parcours dans la partie « les occupants »</a:t>
            </a:r>
          </a:p>
          <a:p>
            <a:pPr algn="l"/>
            <a:endParaRPr lang="fr-FR" sz="1200" dirty="0">
              <a:solidFill>
                <a:srgbClr val="C00000"/>
              </a:solidFill>
            </a:endParaRPr>
          </a:p>
          <a:p>
            <a:pPr algn="l"/>
            <a:endParaRPr lang="fr-FR" sz="1200" dirty="0">
              <a:solidFill>
                <a:schemeClr val="bg1">
                  <a:lumMod val="50000"/>
                </a:schemeClr>
              </a:solidFill>
            </a:endParaRPr>
          </a:p>
        </p:txBody>
      </p:sp>
      <p:sp>
        <p:nvSpPr>
          <p:cNvPr id="6" name="Espace réservé du contenu 5"/>
          <p:cNvSpPr>
            <a:spLocks noGrp="1"/>
          </p:cNvSpPr>
          <p:nvPr>
            <p:ph sz="quarter" idx="13"/>
          </p:nvPr>
        </p:nvSpPr>
        <p:spPr/>
        <p:txBody>
          <a:bodyPr/>
          <a:lstStyle/>
          <a:p>
            <a:r>
              <a:rPr lang="fr-FR" dirty="0"/>
              <a:t>Généralités du contrat (4/4)</a:t>
            </a:r>
            <a:endParaRPr lang="en-US" dirty="0"/>
          </a:p>
        </p:txBody>
      </p:sp>
      <p:sp>
        <p:nvSpPr>
          <p:cNvPr id="7" name="Espace réservé du contenu 6"/>
          <p:cNvSpPr>
            <a:spLocks noGrp="1"/>
          </p:cNvSpPr>
          <p:nvPr>
            <p:ph sz="quarter" idx="14"/>
          </p:nvPr>
        </p:nvSpPr>
        <p:spPr>
          <a:xfrm>
            <a:off x="479376" y="148927"/>
            <a:ext cx="5328592" cy="468000"/>
          </a:xfrm>
        </p:spPr>
        <p:txBody>
          <a:bodyPr>
            <a:normAutofit/>
          </a:bodyPr>
          <a:lstStyle/>
          <a:p>
            <a:pPr lvl="0"/>
            <a:r>
              <a:rPr lang="fr-FR" dirty="0"/>
              <a:t>L’assurance scolaire</a:t>
            </a:r>
            <a:endParaRPr lang="en-US" dirty="0"/>
          </a:p>
        </p:txBody>
      </p:sp>
      <p:sp>
        <p:nvSpPr>
          <p:cNvPr id="5" name="Espace réservé de la date 4"/>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9"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60" name="Espace réservé du pied de page 3">
            <a:extLst>
              <a:ext uri="{FF2B5EF4-FFF2-40B4-BE49-F238E27FC236}">
                <a16:creationId xmlns:a16="http://schemas.microsoft.com/office/drawing/2014/main" id="{7AF54095-59E2-4EBD-AAC6-B53B38F81217}"/>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74" name="Ellipse 73">
            <a:extLst>
              <a:ext uri="{FF2B5EF4-FFF2-40B4-BE49-F238E27FC236}">
                <a16:creationId xmlns:a16="http://schemas.microsoft.com/office/drawing/2014/main" id="{A78EA95F-BCBF-409F-865C-A2A326AED60D}"/>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4118B5A-280B-4792-824F-F06D93B9434B}"/>
              </a:ext>
            </a:extLst>
          </p:cNvPr>
          <p:cNvSpPr/>
          <p:nvPr/>
        </p:nvSpPr>
        <p:spPr>
          <a:xfrm>
            <a:off x="481337" y="1311037"/>
            <a:ext cx="10927964" cy="461665"/>
          </a:xfrm>
          <a:prstGeom prst="rect">
            <a:avLst/>
          </a:prstGeom>
          <a:noFill/>
        </p:spPr>
        <p:txBody>
          <a:bodyPr wrap="square" rtlCol="0">
            <a:spAutoFit/>
          </a:bodyPr>
          <a:lstStyle/>
          <a:p>
            <a:pPr algn="just">
              <a:buClr>
                <a:schemeClr val="accent6">
                  <a:lumMod val="60000"/>
                  <a:lumOff val="40000"/>
                </a:schemeClr>
              </a:buClr>
              <a:buSzPct val="120000"/>
            </a:pPr>
            <a:r>
              <a:rPr lang="fr-FR" sz="1200" b="1" dirty="0">
                <a:latin typeface="Gill Sans MT" panose="020B0502020104020203" pitchFamily="34" charset="0"/>
              </a:rPr>
              <a:t>La garantie Assurance Scolaire proposée par la Caisse d’Epargne est une option du contrat Assurance Habitation (Résidence Principale / Résidence Secondaire). Elle est accessible quelle que soit la formule choisie par le client (Initial, Confort ou Optimal).</a:t>
            </a:r>
          </a:p>
        </p:txBody>
      </p:sp>
      <p:pic>
        <p:nvPicPr>
          <p:cNvPr id="17" name="Image 16">
            <a:extLst>
              <a:ext uri="{FF2B5EF4-FFF2-40B4-BE49-F238E27FC236}">
                <a16:creationId xmlns:a16="http://schemas.microsoft.com/office/drawing/2014/main" id="{7B9BEB8A-A297-4B19-9F02-192B14E05F7F}"/>
              </a:ext>
            </a:extLst>
          </p:cNvPr>
          <p:cNvPicPr>
            <a:picLocks noChangeAspect="1"/>
          </p:cNvPicPr>
          <p:nvPr/>
        </p:nvPicPr>
        <p:blipFill rotWithShape="1">
          <a:blip r:embed="rId4">
            <a:extLst>
              <a:ext uri="{28A0092B-C50C-407E-A947-70E740481C1C}">
                <a14:useLocalDpi xmlns:a14="http://schemas.microsoft.com/office/drawing/2010/main" val="0"/>
              </a:ext>
            </a:extLst>
          </a:blip>
          <a:srcRect b="65267"/>
          <a:stretch/>
        </p:blipFill>
        <p:spPr>
          <a:xfrm>
            <a:off x="807295" y="3068960"/>
            <a:ext cx="5292000" cy="1009844"/>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13C980AA-4C35-4F20-A839-3CD281217BA1}"/>
              </a:ext>
            </a:extLst>
          </p:cNvPr>
          <p:cNvPicPr>
            <a:picLocks noChangeAspect="1"/>
          </p:cNvPicPr>
          <p:nvPr/>
        </p:nvPicPr>
        <p:blipFill>
          <a:blip r:embed="rId5"/>
          <a:stretch>
            <a:fillRect/>
          </a:stretch>
        </p:blipFill>
        <p:spPr>
          <a:xfrm>
            <a:off x="804000" y="5229200"/>
            <a:ext cx="5292000" cy="994872"/>
          </a:xfrm>
          <a:prstGeom prst="rect">
            <a:avLst/>
          </a:prstGeom>
          <a:effectLst>
            <a:outerShdw blurRad="50800" dist="38100" dir="2700000" algn="tl" rotWithShape="0">
              <a:prstClr val="black">
                <a:alpha val="40000"/>
              </a:prstClr>
            </a:outerShdw>
          </a:effectLst>
        </p:spPr>
      </p:pic>
      <p:sp>
        <p:nvSpPr>
          <p:cNvPr id="21" name="Rectangle : coins arrondis 20">
            <a:extLst>
              <a:ext uri="{FF2B5EF4-FFF2-40B4-BE49-F238E27FC236}">
                <a16:creationId xmlns:a16="http://schemas.microsoft.com/office/drawing/2014/main" id="{C3A1EDB7-510F-4953-B670-414195001341}"/>
              </a:ext>
            </a:extLst>
          </p:cNvPr>
          <p:cNvSpPr/>
          <p:nvPr/>
        </p:nvSpPr>
        <p:spPr>
          <a:xfrm>
            <a:off x="479376" y="800708"/>
            <a:ext cx="4248472" cy="235317"/>
          </a:xfrm>
          <a:prstGeom prst="roundRect">
            <a:avLst/>
          </a:prstGeom>
          <a:solidFill>
            <a:srgbClr val="FFC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prstClr val="black"/>
                </a:solidFill>
                <a:latin typeface="Gill Sans MT" panose="020B0502020104020203" pitchFamily="34" charset="0"/>
              </a:rPr>
              <a:t>Modalités de souscription</a:t>
            </a:r>
          </a:p>
        </p:txBody>
      </p:sp>
      <p:pic>
        <p:nvPicPr>
          <p:cNvPr id="16" name="Image 15">
            <a:extLst>
              <a:ext uri="{FF2B5EF4-FFF2-40B4-BE49-F238E27FC236}">
                <a16:creationId xmlns:a16="http://schemas.microsoft.com/office/drawing/2014/main" id="{0797BBDE-FAB0-4A37-B0F0-E703543D593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b="14068"/>
          <a:stretch/>
        </p:blipFill>
        <p:spPr>
          <a:xfrm>
            <a:off x="11230843" y="227975"/>
            <a:ext cx="691491" cy="594214"/>
          </a:xfrm>
          <a:prstGeom prst="rect">
            <a:avLst/>
          </a:prstGeom>
        </p:spPr>
      </p:pic>
      <p:sp>
        <p:nvSpPr>
          <p:cNvPr id="18" name="Rectangle 17">
            <a:extLst>
              <a:ext uri="{FF2B5EF4-FFF2-40B4-BE49-F238E27FC236}">
                <a16:creationId xmlns:a16="http://schemas.microsoft.com/office/drawing/2014/main" id="{FC5BF32E-3F4A-425A-876B-98362186290F}"/>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19" name="ZoneTexte 18">
            <a:extLst>
              <a:ext uri="{FF2B5EF4-FFF2-40B4-BE49-F238E27FC236}">
                <a16:creationId xmlns:a16="http://schemas.microsoft.com/office/drawing/2014/main" id="{A3CFA054-2A37-4C73-A284-77956B017360}"/>
              </a:ext>
            </a:extLst>
          </p:cNvPr>
          <p:cNvSpPr txBox="1"/>
          <p:nvPr/>
        </p:nvSpPr>
        <p:spPr>
          <a:xfrm>
            <a:off x="6348616" y="1925489"/>
            <a:ext cx="5704006" cy="4347390"/>
          </a:xfrm>
          <a:prstGeom prst="rect">
            <a:avLst/>
          </a:prstGeom>
          <a:noFill/>
          <a:ln>
            <a:solidFill>
              <a:srgbClr val="FFC5C5"/>
            </a:solidFill>
          </a:ln>
        </p:spPr>
        <p:txBody>
          <a:bodyPr wrap="square" tIns="180000" rtlCol="0" anchor="t">
            <a:noAutofit/>
          </a:bodyPr>
          <a:lstStyle>
            <a:defPPr>
              <a:defRPr lang="fr-FR"/>
            </a:defPPr>
            <a:lvl1pPr algn="ctr">
              <a:defRPr sz="1400" b="1" cap="small">
                <a:solidFill>
                  <a:srgbClr val="3EB6E9"/>
                </a:solidFill>
                <a:latin typeface="Gill Sans MT" panose="020B0502020104020203" pitchFamily="34" charset="0"/>
              </a:defRPr>
            </a:lvl1pPr>
          </a:lstStyle>
          <a:p>
            <a:r>
              <a:rPr lang="fr-FR" sz="1200" dirty="0">
                <a:solidFill>
                  <a:srgbClr val="C00000"/>
                </a:solidFill>
              </a:rPr>
              <a:t>Mon client est déjà équipé de la nouvelle offre MRH</a:t>
            </a:r>
          </a:p>
          <a:p>
            <a:pPr algn="l"/>
            <a:endParaRPr lang="fr-FR" sz="1200" dirty="0">
              <a:solidFill>
                <a:srgbClr val="C00000"/>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r>
              <a:rPr lang="fr-FR" sz="1200" b="0" cap="none" dirty="0">
                <a:solidFill>
                  <a:prstClr val="black"/>
                </a:solidFill>
              </a:rPr>
              <a:t>Dans ce cas, il n’est pas </a:t>
            </a:r>
            <a:br>
              <a:rPr lang="fr-FR" sz="1200" b="0" cap="none" dirty="0">
                <a:solidFill>
                  <a:prstClr val="black"/>
                </a:solidFill>
              </a:rPr>
            </a:br>
            <a:r>
              <a:rPr lang="fr-FR" sz="1200" b="0" cap="none" dirty="0">
                <a:solidFill>
                  <a:prstClr val="black"/>
                </a:solidFill>
              </a:rPr>
              <a:t>nécessaire de redérouler</a:t>
            </a:r>
            <a:br>
              <a:rPr lang="fr-FR" sz="1200" b="0" cap="none" dirty="0">
                <a:solidFill>
                  <a:prstClr val="black"/>
                </a:solidFill>
              </a:rPr>
            </a:br>
            <a:r>
              <a:rPr lang="fr-FR" sz="1200" b="0" cap="none" dirty="0">
                <a:solidFill>
                  <a:prstClr val="black"/>
                </a:solidFill>
              </a:rPr>
              <a:t>le parcours de souscription.</a:t>
            </a: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endParaRPr lang="fr-FR" sz="1200" b="0" cap="none" dirty="0">
              <a:solidFill>
                <a:prstClr val="black"/>
              </a:solidFill>
            </a:endParaRPr>
          </a:p>
          <a:p>
            <a:pPr lvl="0" algn="l">
              <a:buClr>
                <a:srgbClr val="70AD47">
                  <a:lumMod val="60000"/>
                  <a:lumOff val="40000"/>
                </a:srgbClr>
              </a:buClr>
              <a:buSzPct val="120000"/>
            </a:pPr>
            <a:r>
              <a:rPr lang="fr-FR" sz="1200" b="0" cap="none" dirty="0">
                <a:solidFill>
                  <a:prstClr val="black"/>
                </a:solidFill>
              </a:rPr>
              <a:t>Vous pourrez, avec votre </a:t>
            </a:r>
            <a:br>
              <a:rPr lang="fr-FR" sz="1200" b="0" cap="none" dirty="0">
                <a:solidFill>
                  <a:prstClr val="black"/>
                </a:solidFill>
              </a:rPr>
            </a:br>
            <a:r>
              <a:rPr lang="fr-FR" sz="1200" b="0" cap="none" dirty="0">
                <a:solidFill>
                  <a:prstClr val="black"/>
                </a:solidFill>
              </a:rPr>
              <a:t>client, à travers le module </a:t>
            </a:r>
          </a:p>
          <a:p>
            <a:pPr lvl="0" algn="l">
              <a:buClr>
                <a:srgbClr val="70AD47">
                  <a:lumMod val="60000"/>
                  <a:lumOff val="40000"/>
                </a:srgbClr>
              </a:buClr>
              <a:buSzPct val="120000"/>
            </a:pPr>
            <a:r>
              <a:rPr lang="fr-FR" sz="1200" b="0" cap="none" dirty="0">
                <a:solidFill>
                  <a:prstClr val="black"/>
                </a:solidFill>
              </a:rPr>
              <a:t>de gestion du contrat, venir </a:t>
            </a:r>
          </a:p>
          <a:p>
            <a:pPr lvl="0" algn="l">
              <a:buClr>
                <a:srgbClr val="70AD47">
                  <a:lumMod val="60000"/>
                  <a:lumOff val="40000"/>
                </a:srgbClr>
              </a:buClr>
              <a:buSzPct val="120000"/>
            </a:pPr>
            <a:r>
              <a:rPr lang="fr-FR" sz="1200" b="0" cap="none" dirty="0">
                <a:solidFill>
                  <a:prstClr val="black"/>
                </a:solidFill>
              </a:rPr>
              <a:t>Souscrire l’option Assurance </a:t>
            </a:r>
          </a:p>
          <a:p>
            <a:pPr lvl="0" algn="l">
              <a:buClr>
                <a:srgbClr val="70AD47">
                  <a:lumMod val="60000"/>
                  <a:lumOff val="40000"/>
                </a:srgbClr>
              </a:buClr>
              <a:buSzPct val="120000"/>
            </a:pPr>
            <a:r>
              <a:rPr lang="fr-FR" sz="1200" b="0" cap="none" dirty="0">
                <a:solidFill>
                  <a:prstClr val="black"/>
                </a:solidFill>
              </a:rPr>
              <a:t>scolaire.</a:t>
            </a:r>
          </a:p>
          <a:p>
            <a:pPr lvl="0" algn="l">
              <a:buClr>
                <a:srgbClr val="70AD47">
                  <a:lumMod val="60000"/>
                  <a:lumOff val="40000"/>
                </a:srgbClr>
              </a:buClr>
              <a:buSzPct val="120000"/>
            </a:pPr>
            <a:endParaRPr lang="fr-FR" sz="1200" dirty="0">
              <a:solidFill>
                <a:srgbClr val="C00000"/>
              </a:solidFill>
            </a:endParaRPr>
          </a:p>
          <a:p>
            <a:pPr algn="l"/>
            <a:endParaRPr lang="fr-FR" sz="1200" dirty="0">
              <a:solidFill>
                <a:schemeClr val="bg1">
                  <a:lumMod val="50000"/>
                </a:schemeClr>
              </a:solidFill>
            </a:endParaRPr>
          </a:p>
        </p:txBody>
      </p:sp>
      <p:pic>
        <p:nvPicPr>
          <p:cNvPr id="20" name="Image 19">
            <a:extLst>
              <a:ext uri="{FF2B5EF4-FFF2-40B4-BE49-F238E27FC236}">
                <a16:creationId xmlns:a16="http://schemas.microsoft.com/office/drawing/2014/main" id="{A790F0D4-44C2-4532-9725-89213D2EA55E}"/>
              </a:ext>
            </a:extLst>
          </p:cNvPr>
          <p:cNvPicPr>
            <a:picLocks noChangeAspect="1"/>
          </p:cNvPicPr>
          <p:nvPr/>
        </p:nvPicPr>
        <p:blipFill rotWithShape="1">
          <a:blip r:embed="rId8"/>
          <a:srcRect l="19584" t="16926" r="20133" b="2172"/>
          <a:stretch/>
        </p:blipFill>
        <p:spPr>
          <a:xfrm>
            <a:off x="8267001" y="2372557"/>
            <a:ext cx="3655333" cy="3806067"/>
          </a:xfrm>
          <a:prstGeom prst="rect">
            <a:avLst/>
          </a:prstGeom>
          <a:noFill/>
          <a:ln cap="flat">
            <a:noFill/>
          </a:ln>
        </p:spPr>
      </p:pic>
    </p:spTree>
    <p:extLst>
      <p:ext uri="{BB962C8B-B14F-4D97-AF65-F5344CB8AC3E}">
        <p14:creationId xmlns:p14="http://schemas.microsoft.com/office/powerpoint/2010/main" val="205620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llipse 57"/>
          <p:cNvSpPr/>
          <p:nvPr/>
        </p:nvSpPr>
        <p:spPr>
          <a:xfrm>
            <a:off x="9660396" y="3275540"/>
            <a:ext cx="718740" cy="718740"/>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algn="ctr"/>
            <a:endParaRPr lang="en-US" kern="0">
              <a:solidFill>
                <a:prstClr val="white"/>
              </a:solidFill>
              <a:latin typeface="Arial"/>
            </a:endParaRPr>
          </a:p>
        </p:txBody>
      </p:sp>
      <p:sp>
        <p:nvSpPr>
          <p:cNvPr id="49" name="Rectangle 48"/>
          <p:cNvSpPr/>
          <p:nvPr/>
        </p:nvSpPr>
        <p:spPr>
          <a:xfrm>
            <a:off x="8472264" y="3570223"/>
            <a:ext cx="3060340" cy="140362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latin typeface="Gill Sans MT" panose="020B0502020104020203" pitchFamily="34" charset="0"/>
            </a:endParaRPr>
          </a:p>
          <a:p>
            <a:pPr algn="ctr"/>
            <a:r>
              <a:rPr lang="fr-FR" sz="1200" dirty="0">
                <a:solidFill>
                  <a:schemeClr val="tx1"/>
                </a:solidFill>
                <a:latin typeface="Gill Sans MT" panose="020B0502020104020203" pitchFamily="34" charset="0"/>
              </a:rPr>
              <a:t>L’option propose également la </a:t>
            </a:r>
            <a:r>
              <a:rPr lang="fr-FR" sz="1200" b="1" dirty="0">
                <a:solidFill>
                  <a:schemeClr val="tx1"/>
                </a:solidFill>
                <a:latin typeface="Gill Sans MT" panose="020B0502020104020203" pitchFamily="34" charset="0"/>
              </a:rPr>
              <a:t>couverture des fauteuils roulants et le matériel prêté </a:t>
            </a:r>
            <a:r>
              <a:rPr lang="fr-FR" sz="1200" dirty="0">
                <a:solidFill>
                  <a:schemeClr val="tx1"/>
                </a:solidFill>
                <a:latin typeface="Gill Sans MT" panose="020B0502020104020203" pitchFamily="34" charset="0"/>
              </a:rPr>
              <a:t>dans le cadre du cursus scolaire, ce qui n’est proposé que par quelques acteurs sur le marché*.</a:t>
            </a:r>
          </a:p>
        </p:txBody>
      </p:sp>
      <p:sp>
        <p:nvSpPr>
          <p:cNvPr id="50" name="Rectangle 49"/>
          <p:cNvSpPr/>
          <p:nvPr/>
        </p:nvSpPr>
        <p:spPr>
          <a:xfrm>
            <a:off x="4727848" y="3575064"/>
            <a:ext cx="3060340" cy="1403629"/>
          </a:xfrm>
          <a:prstGeom prst="rect">
            <a:avLst/>
          </a:prstGeom>
          <a:solidFill>
            <a:schemeClr val="accent3">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solidFill>
              <a:latin typeface="Gill Sans MT" panose="020B0502020104020203" pitchFamily="34" charset="0"/>
            </a:endParaRPr>
          </a:p>
          <a:p>
            <a:pPr algn="ctr"/>
            <a:r>
              <a:rPr lang="fr-FR" sz="1200" dirty="0">
                <a:solidFill>
                  <a:schemeClr val="tx1"/>
                </a:solidFill>
                <a:latin typeface="Gill Sans MT" panose="020B0502020104020203" pitchFamily="34" charset="0"/>
              </a:rPr>
              <a:t>L’option propose de </a:t>
            </a:r>
            <a:r>
              <a:rPr lang="fr-FR" sz="1200" b="1" dirty="0">
                <a:solidFill>
                  <a:schemeClr val="tx1"/>
                </a:solidFill>
                <a:latin typeface="Gill Sans MT" panose="020B0502020104020203" pitchFamily="34" charset="0"/>
              </a:rPr>
              <a:t>nombreuses prestations d’assistance </a:t>
            </a:r>
            <a:r>
              <a:rPr lang="fr-FR" sz="1200" dirty="0">
                <a:solidFill>
                  <a:schemeClr val="tx1"/>
                </a:solidFill>
                <a:latin typeface="Gill Sans MT" panose="020B0502020104020203" pitchFamily="34" charset="0"/>
              </a:rPr>
              <a:t>en complément des garanties d’assurance (le soutien scolaire, l’aide aux devoirs, l’aide psychologique).</a:t>
            </a:r>
          </a:p>
        </p:txBody>
      </p:sp>
      <p:sp>
        <p:nvSpPr>
          <p:cNvPr id="56" name="Ellipse 55"/>
          <p:cNvSpPr/>
          <p:nvPr/>
        </p:nvSpPr>
        <p:spPr>
          <a:xfrm>
            <a:off x="2091166" y="3275540"/>
            <a:ext cx="718740" cy="718740"/>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algn="ctr"/>
            <a:endParaRPr lang="en-US" kern="0">
              <a:solidFill>
                <a:prstClr val="white"/>
              </a:solidFill>
              <a:latin typeface="Arial"/>
            </a:endParaRPr>
          </a:p>
        </p:txBody>
      </p:sp>
      <p:sp>
        <p:nvSpPr>
          <p:cNvPr id="51" name="Rectangle 50"/>
          <p:cNvSpPr/>
          <p:nvPr/>
        </p:nvSpPr>
        <p:spPr>
          <a:xfrm>
            <a:off x="983432" y="3611068"/>
            <a:ext cx="3060340" cy="140362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latin typeface="Gill Sans MT" panose="020B0502020104020203" pitchFamily="34" charset="0"/>
              </a:rPr>
              <a:t>Avec une couverture des frais de santé, du décès et de l’invalidité permanente, des frais de garde et d’école à domicile </a:t>
            </a:r>
            <a:r>
              <a:rPr lang="fr-FR" sz="1200" b="1" dirty="0">
                <a:solidFill>
                  <a:schemeClr val="tx1"/>
                </a:solidFill>
                <a:latin typeface="Gill Sans MT" panose="020B0502020104020203" pitchFamily="34" charset="0"/>
              </a:rPr>
              <a:t>l’option est l’une des plus couvrantes du marché</a:t>
            </a:r>
            <a:r>
              <a:rPr lang="fr-FR" sz="1200" dirty="0">
                <a:solidFill>
                  <a:schemeClr val="tx1"/>
                </a:solidFill>
                <a:latin typeface="Gill Sans MT" panose="020B0502020104020203" pitchFamily="34" charset="0"/>
              </a:rPr>
              <a:t>. en termes de garanties*. </a:t>
            </a:r>
          </a:p>
        </p:txBody>
      </p:sp>
      <p:sp>
        <p:nvSpPr>
          <p:cNvPr id="57" name="Ellipse 56"/>
          <p:cNvSpPr/>
          <p:nvPr/>
        </p:nvSpPr>
        <p:spPr>
          <a:xfrm>
            <a:off x="5879661" y="3307814"/>
            <a:ext cx="718740" cy="718740"/>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algn="ctr"/>
            <a:endParaRPr lang="en-US" kern="0">
              <a:solidFill>
                <a:prstClr val="white"/>
              </a:solidFill>
              <a:latin typeface="Arial"/>
            </a:endParaRPr>
          </a:p>
        </p:txBody>
      </p:sp>
      <p:sp>
        <p:nvSpPr>
          <p:cNvPr id="6" name="Espace réservé du contenu 5"/>
          <p:cNvSpPr>
            <a:spLocks noGrp="1"/>
          </p:cNvSpPr>
          <p:nvPr>
            <p:ph sz="quarter" idx="13"/>
          </p:nvPr>
        </p:nvSpPr>
        <p:spPr/>
        <p:txBody>
          <a:bodyPr/>
          <a:lstStyle/>
          <a:p>
            <a:r>
              <a:rPr lang="fr-FR" dirty="0"/>
              <a:t>Points forts généraux</a:t>
            </a:r>
            <a:endParaRPr lang="en-US" dirty="0"/>
          </a:p>
        </p:txBody>
      </p:sp>
      <p:sp>
        <p:nvSpPr>
          <p:cNvPr id="7" name="Espace réservé du contenu 6"/>
          <p:cNvSpPr>
            <a:spLocks noGrp="1"/>
          </p:cNvSpPr>
          <p:nvPr>
            <p:ph sz="quarter" idx="14"/>
          </p:nvPr>
        </p:nvSpPr>
        <p:spPr>
          <a:xfrm>
            <a:off x="479376" y="148927"/>
            <a:ext cx="5328592" cy="468000"/>
          </a:xfrm>
        </p:spPr>
        <p:txBody>
          <a:bodyPr>
            <a:normAutofit/>
          </a:bodyPr>
          <a:lstStyle/>
          <a:p>
            <a:pPr lvl="0"/>
            <a:r>
              <a:rPr lang="fr-FR" dirty="0"/>
              <a:t>L’assurance scolaire</a:t>
            </a:r>
            <a:endParaRPr lang="en-US" dirty="0"/>
          </a:p>
        </p:txBody>
      </p:sp>
      <p:sp>
        <p:nvSpPr>
          <p:cNvPr id="88" name="ZoneTexte 87"/>
          <p:cNvSpPr txBox="1"/>
          <p:nvPr/>
        </p:nvSpPr>
        <p:spPr>
          <a:xfrm>
            <a:off x="3323691" y="763113"/>
            <a:ext cx="1692189" cy="307777"/>
          </a:xfrm>
          <a:prstGeom prst="rect">
            <a:avLst/>
          </a:prstGeom>
          <a:noFill/>
        </p:spPr>
        <p:txBody>
          <a:bodyPr wrap="square" rtlCol="0" anchor="b">
            <a:spAutoFit/>
          </a:bodyPr>
          <a:lstStyle/>
          <a:p>
            <a:pPr algn="ctr"/>
            <a:r>
              <a:rPr lang="fr-FR" sz="1400" b="1" cap="small" dirty="0">
                <a:solidFill>
                  <a:srgbClr val="C00000"/>
                </a:solidFill>
                <a:latin typeface="Gill Sans MT" panose="020B0502020104020203" pitchFamily="34" charset="0"/>
              </a:rPr>
              <a:t>Offre</a:t>
            </a:r>
          </a:p>
        </p:txBody>
      </p:sp>
      <p:sp>
        <p:nvSpPr>
          <p:cNvPr id="90" name="ZoneTexte 89"/>
          <p:cNvSpPr txBox="1"/>
          <p:nvPr/>
        </p:nvSpPr>
        <p:spPr>
          <a:xfrm>
            <a:off x="7284132" y="783939"/>
            <a:ext cx="2072814" cy="307777"/>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dirty="0">
                <a:solidFill>
                  <a:srgbClr val="C00000"/>
                </a:solidFill>
              </a:rPr>
              <a:t>Tarif</a:t>
            </a:r>
          </a:p>
        </p:txBody>
      </p:sp>
      <p:sp>
        <p:nvSpPr>
          <p:cNvPr id="94" name="ZoneTexte 93"/>
          <p:cNvSpPr txBox="1"/>
          <p:nvPr/>
        </p:nvSpPr>
        <p:spPr>
          <a:xfrm>
            <a:off x="1442118" y="2943569"/>
            <a:ext cx="1989586" cy="307777"/>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dirty="0">
                <a:solidFill>
                  <a:srgbClr val="C00000"/>
                </a:solidFill>
              </a:rPr>
              <a:t>Garanties</a:t>
            </a:r>
          </a:p>
        </p:txBody>
      </p:sp>
      <p:sp>
        <p:nvSpPr>
          <p:cNvPr id="96" name="ZoneTexte 95"/>
          <p:cNvSpPr txBox="1"/>
          <p:nvPr/>
        </p:nvSpPr>
        <p:spPr>
          <a:xfrm>
            <a:off x="5195900" y="2943569"/>
            <a:ext cx="2043781" cy="307777"/>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dirty="0">
                <a:solidFill>
                  <a:srgbClr val="C00000"/>
                </a:solidFill>
              </a:rPr>
              <a:t>Assistance</a:t>
            </a:r>
          </a:p>
        </p:txBody>
      </p:sp>
      <p:sp>
        <p:nvSpPr>
          <p:cNvPr id="99" name="ZoneTexte 98"/>
          <p:cNvSpPr txBox="1"/>
          <p:nvPr/>
        </p:nvSpPr>
        <p:spPr>
          <a:xfrm>
            <a:off x="8580276" y="2924944"/>
            <a:ext cx="2857797" cy="307777"/>
          </a:xfrm>
          <a:prstGeom prst="rect">
            <a:avLst/>
          </a:prstGeom>
          <a:noFill/>
        </p:spPr>
        <p:txBody>
          <a:bodyPr wrap="square" rtlCol="0" anchor="b">
            <a:spAutoFit/>
          </a:bodyPr>
          <a:lstStyle>
            <a:defPPr>
              <a:defRPr lang="fr-FR"/>
            </a:defPPr>
            <a:lvl1pPr algn="ctr">
              <a:defRPr sz="1400" b="1" cap="small">
                <a:solidFill>
                  <a:srgbClr val="3EB6E9"/>
                </a:solidFill>
                <a:latin typeface="Gill Sans MT" panose="020B0502020104020203" pitchFamily="34" charset="0"/>
              </a:defRPr>
            </a:lvl1pPr>
          </a:lstStyle>
          <a:p>
            <a:r>
              <a:rPr lang="fr-FR" dirty="0">
                <a:solidFill>
                  <a:srgbClr val="C00000"/>
                </a:solidFill>
              </a:rPr>
              <a:t>Protection des biens</a:t>
            </a:r>
          </a:p>
        </p:txBody>
      </p:sp>
      <p:pic>
        <p:nvPicPr>
          <p:cNvPr id="2" name="Image 1"/>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b="13250"/>
          <a:stretch/>
        </p:blipFill>
        <p:spPr>
          <a:xfrm>
            <a:off x="5915980" y="3351727"/>
            <a:ext cx="632965" cy="549095"/>
          </a:xfrm>
          <a:prstGeom prst="rect">
            <a:avLst/>
          </a:prstGeom>
        </p:spPr>
      </p:pic>
      <p:pic>
        <p:nvPicPr>
          <p:cNvPr id="3" name="Image 2"/>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b="30575"/>
          <a:stretch/>
        </p:blipFill>
        <p:spPr>
          <a:xfrm>
            <a:off x="2134459" y="3315723"/>
            <a:ext cx="685177" cy="475682"/>
          </a:xfrm>
          <a:prstGeom prst="rect">
            <a:avLst/>
          </a:prstGeom>
        </p:spPr>
      </p:pic>
      <p:sp>
        <p:nvSpPr>
          <p:cNvPr id="52" name="Rectangle 51"/>
          <p:cNvSpPr/>
          <p:nvPr/>
        </p:nvSpPr>
        <p:spPr>
          <a:xfrm>
            <a:off x="6816080" y="1415126"/>
            <a:ext cx="3312368" cy="140362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latin typeface="Gill Sans MT" panose="020B0502020104020203" pitchFamily="34" charset="0"/>
            </a:endParaRPr>
          </a:p>
          <a:p>
            <a:pPr algn="ctr"/>
            <a:r>
              <a:rPr lang="fr-FR" sz="1200" dirty="0">
                <a:solidFill>
                  <a:schemeClr val="tx1"/>
                </a:solidFill>
                <a:latin typeface="Gill Sans MT" panose="020B0502020104020203" pitchFamily="34" charset="0"/>
              </a:rPr>
              <a:t> L’option est proposée à un tarif fixe de </a:t>
            </a:r>
          </a:p>
          <a:p>
            <a:pPr algn="ctr"/>
            <a:r>
              <a:rPr lang="fr-FR" sz="1200" b="1" dirty="0">
                <a:solidFill>
                  <a:schemeClr val="tx1"/>
                </a:solidFill>
                <a:latin typeface="Gill Sans MT" panose="020B0502020104020203" pitchFamily="34" charset="0"/>
              </a:rPr>
              <a:t>2 €/ mois quel que soit le nombre d’enfant</a:t>
            </a:r>
            <a:r>
              <a:rPr lang="fr-FR" sz="1200" dirty="0">
                <a:solidFill>
                  <a:schemeClr val="tx1"/>
                </a:solidFill>
                <a:latin typeface="Gill Sans MT" panose="020B0502020104020203" pitchFamily="34" charset="0"/>
              </a:rPr>
              <a:t>,</a:t>
            </a:r>
            <a:r>
              <a:rPr lang="fr-FR" sz="1200" b="1" i="1" dirty="0">
                <a:solidFill>
                  <a:schemeClr val="tx1"/>
                </a:solidFill>
                <a:latin typeface="Gill Sans MT" panose="020B0502020104020203" pitchFamily="34" charset="0"/>
              </a:rPr>
              <a:t> ce </a:t>
            </a:r>
            <a:r>
              <a:rPr lang="fr-FR" sz="1200" b="1" dirty="0">
                <a:solidFill>
                  <a:schemeClr val="tx1"/>
                </a:solidFill>
                <a:latin typeface="Gill Sans MT" panose="020B0502020104020203" pitchFamily="34" charset="0"/>
              </a:rPr>
              <a:t>qui fait de Caisse d'Epargne l’un des acteurs le moins cher du marché </a:t>
            </a:r>
            <a:r>
              <a:rPr lang="fr-FR" sz="1200" dirty="0">
                <a:solidFill>
                  <a:schemeClr val="tx1"/>
                </a:solidFill>
                <a:latin typeface="Gill Sans MT" panose="020B0502020104020203" pitchFamily="34" charset="0"/>
              </a:rPr>
              <a:t>(pour une famille de 2 enfants scolarisés et plus)*.</a:t>
            </a:r>
          </a:p>
        </p:txBody>
      </p:sp>
      <p:sp>
        <p:nvSpPr>
          <p:cNvPr id="53" name="Rectangle 52"/>
          <p:cNvSpPr/>
          <p:nvPr/>
        </p:nvSpPr>
        <p:spPr>
          <a:xfrm>
            <a:off x="2603612" y="1421114"/>
            <a:ext cx="3060340" cy="140362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solidFill>
              <a:latin typeface="Gill Sans MT" panose="020B0502020104020203" pitchFamily="34" charset="0"/>
            </a:endParaRPr>
          </a:p>
          <a:p>
            <a:pPr algn="ctr"/>
            <a:r>
              <a:rPr lang="fr-FR" sz="1200" dirty="0">
                <a:solidFill>
                  <a:schemeClr val="tx1"/>
                </a:solidFill>
                <a:latin typeface="Gill Sans MT" panose="020B0502020104020203" pitchFamily="34" charset="0"/>
              </a:rPr>
              <a:t>Caisse d'Epargne propose </a:t>
            </a:r>
            <a:r>
              <a:rPr lang="fr-FR" sz="1200" b="1" dirty="0">
                <a:solidFill>
                  <a:schemeClr val="tx1"/>
                </a:solidFill>
                <a:latin typeface="Gill Sans MT" panose="020B0502020104020203" pitchFamily="34" charset="0"/>
              </a:rPr>
              <a:t>une Assurance Scolaire en option </a:t>
            </a:r>
            <a:r>
              <a:rPr lang="fr-FR" sz="1200" dirty="0">
                <a:solidFill>
                  <a:schemeClr val="tx1"/>
                </a:solidFill>
                <a:latin typeface="Gill Sans MT" panose="020B0502020104020203" pitchFamily="34" charset="0"/>
              </a:rPr>
              <a:t>du contrat d’Assurance Habitation, comme la moitié des acteurs du marché*.</a:t>
            </a:r>
          </a:p>
        </p:txBody>
      </p:sp>
      <p:sp>
        <p:nvSpPr>
          <p:cNvPr id="54" name="Ellipse 53"/>
          <p:cNvSpPr/>
          <p:nvPr/>
        </p:nvSpPr>
        <p:spPr>
          <a:xfrm>
            <a:off x="3808110" y="1088740"/>
            <a:ext cx="718740" cy="718740"/>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sp>
        <p:nvSpPr>
          <p:cNvPr id="55" name="Ellipse 54"/>
          <p:cNvSpPr/>
          <p:nvPr/>
        </p:nvSpPr>
        <p:spPr>
          <a:xfrm>
            <a:off x="7956067" y="1088740"/>
            <a:ext cx="718740" cy="718740"/>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algn="ctr"/>
            <a:endParaRPr lang="en-US" kern="0">
              <a:solidFill>
                <a:prstClr val="white"/>
              </a:solidFill>
              <a:latin typeface="Arial"/>
            </a:endParaRPr>
          </a:p>
        </p:txBody>
      </p:sp>
      <p:pic>
        <p:nvPicPr>
          <p:cNvPr id="103" name="Image 102">
            <a:hlinkClick r:id="" action="ppaction://noaction"/>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0139" t="3472" r="10695" b="17500"/>
          <a:stretch/>
        </p:blipFill>
        <p:spPr>
          <a:xfrm>
            <a:off x="3916437" y="1187465"/>
            <a:ext cx="487375" cy="486520"/>
          </a:xfrm>
          <a:prstGeom prst="rect">
            <a:avLst/>
          </a:prstGeom>
        </p:spPr>
      </p:pic>
      <p:pic>
        <p:nvPicPr>
          <p:cNvPr id="102" name="Image 101">
            <a:hlinkClick r:id="" action="ppaction://noaction"/>
          </p:cNvPr>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20694" t="6944" r="20972" b="21805"/>
          <a:stretch/>
        </p:blipFill>
        <p:spPr>
          <a:xfrm>
            <a:off x="8040216" y="1180816"/>
            <a:ext cx="437677" cy="534591"/>
          </a:xfrm>
          <a:prstGeom prst="rect">
            <a:avLst/>
          </a:prstGeom>
        </p:spPr>
      </p:pic>
      <p:sp>
        <p:nvSpPr>
          <p:cNvPr id="59" name="Rectangle 58">
            <a:extLst>
              <a:ext uri="{FF2B5EF4-FFF2-40B4-BE49-F238E27FC236}">
                <a16:creationId xmlns:a16="http://schemas.microsoft.com/office/drawing/2014/main" id="{0047C846-89F0-4665-840D-5CD870625CF4}"/>
              </a:ext>
            </a:extLst>
          </p:cNvPr>
          <p:cNvSpPr/>
          <p:nvPr/>
        </p:nvSpPr>
        <p:spPr>
          <a:xfrm>
            <a:off x="3259393" y="5359848"/>
            <a:ext cx="5997250" cy="875614"/>
          </a:xfrm>
          <a:prstGeom prst="rect">
            <a:avLst/>
          </a:prstGeom>
          <a:solidFill>
            <a:srgbClr val="FF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latin typeface="Gill Sans MT" panose="020B0502020104020203" pitchFamily="34" charset="0"/>
              </a:rPr>
              <a:t>Le contrat propose une aide psychologique (jusqu’à 5 séances à distance et 3 en face à face) pouvant être déclenchée notamment en cas de </a:t>
            </a:r>
            <a:r>
              <a:rPr lang="fr-FR" sz="1100" b="1" dirty="0">
                <a:solidFill>
                  <a:schemeClr val="tx1"/>
                </a:solidFill>
                <a:latin typeface="Gill Sans MT" panose="020B0502020104020203" pitchFamily="34" charset="0"/>
              </a:rPr>
              <a:t>harcèlement scolaire et de cyberharcèlement</a:t>
            </a:r>
            <a:r>
              <a:rPr lang="fr-FR" sz="1100" dirty="0">
                <a:solidFill>
                  <a:schemeClr val="tx1"/>
                </a:solidFill>
                <a:latin typeface="Gill Sans MT" panose="020B0502020104020203" pitchFamily="34" charset="0"/>
              </a:rPr>
              <a:t>.</a:t>
            </a:r>
          </a:p>
          <a:p>
            <a:pPr algn="ctr"/>
            <a:r>
              <a:rPr lang="fr-FR" sz="1100" dirty="0">
                <a:solidFill>
                  <a:schemeClr val="tx1"/>
                </a:solidFill>
                <a:latin typeface="Gill Sans MT" panose="020B0502020104020203" pitchFamily="34" charset="0"/>
              </a:rPr>
              <a:t>La Caisse d’Epargne fait partie des quelques acteurs du marché qui incluent le déclenchement de l’aide psychologique dans ces situations difficiles dans le cadre de l’assurance scolaire*.</a:t>
            </a:r>
          </a:p>
        </p:txBody>
      </p:sp>
      <p:cxnSp>
        <p:nvCxnSpPr>
          <p:cNvPr id="11" name="Connecteur droit 10">
            <a:extLst>
              <a:ext uri="{FF2B5EF4-FFF2-40B4-BE49-F238E27FC236}">
                <a16:creationId xmlns:a16="http://schemas.microsoft.com/office/drawing/2014/main" id="{8C974994-85F2-403C-8F1E-4379DE61E824}"/>
              </a:ext>
            </a:extLst>
          </p:cNvPr>
          <p:cNvCxnSpPr>
            <a:cxnSpLocks/>
            <a:stCxn id="50" idx="2"/>
            <a:endCxn id="59" idx="0"/>
          </p:cNvCxnSpPr>
          <p:nvPr/>
        </p:nvCxnSpPr>
        <p:spPr>
          <a:xfrm>
            <a:off x="6258018" y="4978693"/>
            <a:ext cx="0" cy="381155"/>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1" name="Ellipse 60">
            <a:extLst>
              <a:ext uri="{FF2B5EF4-FFF2-40B4-BE49-F238E27FC236}">
                <a16:creationId xmlns:a16="http://schemas.microsoft.com/office/drawing/2014/main" id="{F2DBEEC3-EA92-407F-8F18-E2FB7930EC04}"/>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Image 61">
            <a:extLst>
              <a:ext uri="{FF2B5EF4-FFF2-40B4-BE49-F238E27FC236}">
                <a16:creationId xmlns:a16="http://schemas.microsoft.com/office/drawing/2014/main" id="{61B5691B-163F-4253-831D-0FF05ADB0180}"/>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b="17018"/>
          <a:stretch/>
        </p:blipFill>
        <p:spPr>
          <a:xfrm>
            <a:off x="11206914" y="212995"/>
            <a:ext cx="739350" cy="613524"/>
          </a:xfrm>
          <a:prstGeom prst="rect">
            <a:avLst/>
          </a:prstGeom>
        </p:spPr>
      </p:pic>
      <p:sp>
        <p:nvSpPr>
          <p:cNvPr id="63" name="Espace réservé de la date 4">
            <a:extLst>
              <a:ext uri="{FF2B5EF4-FFF2-40B4-BE49-F238E27FC236}">
                <a16:creationId xmlns:a16="http://schemas.microsoft.com/office/drawing/2014/main" id="{509FA5A5-1885-4D17-9455-2592156F3241}"/>
              </a:ext>
            </a:extLst>
          </p:cNvPr>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64" name="Freeform 270">
            <a:hlinkClick r:id="rId9" action="ppaction://hlinksldjump"/>
            <a:extLst>
              <a:ext uri="{FF2B5EF4-FFF2-40B4-BE49-F238E27FC236}">
                <a16:creationId xmlns:a16="http://schemas.microsoft.com/office/drawing/2014/main" id="{1D8BFCD8-5086-426E-8CC0-AA4507DA729D}"/>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65" name="Espace réservé du pied de page 3">
            <a:extLst>
              <a:ext uri="{FF2B5EF4-FFF2-40B4-BE49-F238E27FC236}">
                <a16:creationId xmlns:a16="http://schemas.microsoft.com/office/drawing/2014/main" id="{A52FDD60-FBA1-49AE-80A5-9D3755EEA3E2}"/>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pic>
        <p:nvPicPr>
          <p:cNvPr id="5" name="Image 4">
            <a:extLst>
              <a:ext uri="{FF2B5EF4-FFF2-40B4-BE49-F238E27FC236}">
                <a16:creationId xmlns:a16="http://schemas.microsoft.com/office/drawing/2014/main" id="{E3B309F6-0DE1-4EBD-994C-B1F00C28553B}"/>
              </a:ext>
            </a:extLst>
          </p:cNvPr>
          <p:cNvPicPr>
            <a:picLocks noChangeAspect="1"/>
          </p:cNvPicPr>
          <p:nvPr/>
        </p:nvPicPr>
        <p:blipFill rotWithShape="1">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b="25115"/>
          <a:stretch/>
        </p:blipFill>
        <p:spPr>
          <a:xfrm>
            <a:off x="9696400" y="3299761"/>
            <a:ext cx="615730" cy="461093"/>
          </a:xfrm>
          <a:prstGeom prst="rect">
            <a:avLst/>
          </a:prstGeom>
        </p:spPr>
      </p:pic>
      <p:sp>
        <p:nvSpPr>
          <p:cNvPr id="31" name="Rectangle 30">
            <a:extLst>
              <a:ext uri="{FF2B5EF4-FFF2-40B4-BE49-F238E27FC236}">
                <a16:creationId xmlns:a16="http://schemas.microsoft.com/office/drawing/2014/main" id="{238D8808-3EC3-4665-9D84-D81CDCA495FC}"/>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4" name="Rectangle 3">
            <a:extLst>
              <a:ext uri="{FF2B5EF4-FFF2-40B4-BE49-F238E27FC236}">
                <a16:creationId xmlns:a16="http://schemas.microsoft.com/office/drawing/2014/main" id="{16C2C6BF-F7F3-4A1B-949F-8F1100DE776C}"/>
              </a:ext>
            </a:extLst>
          </p:cNvPr>
          <p:cNvSpPr/>
          <p:nvPr/>
        </p:nvSpPr>
        <p:spPr>
          <a:xfrm>
            <a:off x="114538" y="6114682"/>
            <a:ext cx="2836033" cy="253916"/>
          </a:xfrm>
          <a:prstGeom prst="rect">
            <a:avLst/>
          </a:prstGeom>
          <a:noFill/>
        </p:spPr>
        <p:txBody>
          <a:bodyPr wrap="square" rtlCol="0">
            <a:noAutofit/>
          </a:bodyPr>
          <a:lstStyle/>
          <a:p>
            <a:r>
              <a:rPr lang="fr-FR" sz="800" i="1" dirty="0">
                <a:latin typeface="Gill Sans MT" panose="020B0502020104020203" pitchFamily="34" charset="0"/>
              </a:rPr>
              <a:t>*Source : Benchmark Assurance Habitation 2021</a:t>
            </a:r>
          </a:p>
        </p:txBody>
      </p:sp>
    </p:spTree>
    <p:extLst>
      <p:ext uri="{BB962C8B-B14F-4D97-AF65-F5344CB8AC3E}">
        <p14:creationId xmlns:p14="http://schemas.microsoft.com/office/powerpoint/2010/main" val="304402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Image 106"/>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792895"/>
            <a:ext cx="476086" cy="403814"/>
          </a:xfrm>
          <a:prstGeom prst="rect">
            <a:avLst/>
          </a:prstGeom>
        </p:spPr>
      </p:pic>
      <p:sp>
        <p:nvSpPr>
          <p:cNvPr id="6" name="Espace réservé du contenu 5"/>
          <p:cNvSpPr>
            <a:spLocks noGrp="1"/>
          </p:cNvSpPr>
          <p:nvPr>
            <p:ph sz="quarter" idx="13"/>
          </p:nvPr>
        </p:nvSpPr>
        <p:spPr>
          <a:xfrm>
            <a:off x="4115780" y="114972"/>
            <a:ext cx="10837862" cy="450850"/>
          </a:xfrm>
        </p:spPr>
        <p:txBody>
          <a:bodyPr/>
          <a:lstStyle/>
          <a:p>
            <a:r>
              <a:rPr lang="fr-FR" dirty="0"/>
              <a:t>Points forts face à chaque concurrent (1/2)*</a:t>
            </a:r>
            <a:endParaRPr lang="en-US" dirty="0"/>
          </a:p>
        </p:txBody>
      </p:sp>
      <p:sp>
        <p:nvSpPr>
          <p:cNvPr id="7" name="Espace réservé du contenu 6"/>
          <p:cNvSpPr>
            <a:spLocks noGrp="1"/>
          </p:cNvSpPr>
          <p:nvPr>
            <p:ph sz="quarter" idx="14"/>
          </p:nvPr>
        </p:nvSpPr>
        <p:spPr/>
        <p:txBody>
          <a:bodyPr/>
          <a:lstStyle/>
          <a:p>
            <a:pPr lvl="0"/>
            <a:r>
              <a:rPr lang="fr-FR" dirty="0"/>
              <a:t>L’assurance scolaire</a:t>
            </a:r>
            <a:endParaRPr lang="en-US" dirty="0"/>
          </a:p>
        </p:txBody>
      </p:sp>
      <p:pic>
        <p:nvPicPr>
          <p:cNvPr id="34" name="Image 33"/>
          <p:cNvPicPr>
            <a:picLocks noChangeAspect="1"/>
          </p:cNvPicPr>
          <p:nvPr/>
        </p:nvPicPr>
        <p:blipFill rotWithShape="1">
          <a:blip r:embed="rId4" cstate="print">
            <a:extLst>
              <a:ext uri="{28A0092B-C50C-407E-A947-70E740481C1C}">
                <a14:useLocalDpi xmlns:a14="http://schemas.microsoft.com/office/drawing/2010/main" val="0"/>
              </a:ext>
            </a:extLst>
          </a:blip>
          <a:srcRect l="70347" r="-1"/>
          <a:stretch/>
        </p:blipFill>
        <p:spPr>
          <a:xfrm>
            <a:off x="1285398" y="790819"/>
            <a:ext cx="467050" cy="405890"/>
          </a:xfrm>
          <a:prstGeom prst="rect">
            <a:avLst/>
          </a:prstGeom>
        </p:spPr>
      </p:pic>
      <p:sp>
        <p:nvSpPr>
          <p:cNvPr id="68" name="ZoneTexte 67">
            <a:extLst>
              <a:ext uri="{FF2B5EF4-FFF2-40B4-BE49-F238E27FC236}">
                <a16:creationId xmlns:a16="http://schemas.microsoft.com/office/drawing/2014/main" id="{B93EACE8-E0A7-4E48-996F-70DD141FF200}"/>
              </a:ext>
            </a:extLst>
          </p:cNvPr>
          <p:cNvSpPr txBox="1"/>
          <p:nvPr/>
        </p:nvSpPr>
        <p:spPr>
          <a:xfrm>
            <a:off x="1991544" y="689776"/>
            <a:ext cx="8856984" cy="646331"/>
          </a:xfrm>
          <a:prstGeom prst="rect">
            <a:avLst/>
          </a:prstGeom>
          <a:noFill/>
        </p:spPr>
        <p:txBody>
          <a:bodyPr wrap="square" rtlCol="0">
            <a:spAutoFit/>
          </a:bodyPr>
          <a:lstStyle/>
          <a:p>
            <a:pPr marL="171450" indent="-171450" algn="just">
              <a:buClr>
                <a:schemeClr val="accent6">
                  <a:lumMod val="60000"/>
                  <a:lumOff val="40000"/>
                </a:schemeClr>
              </a:buClr>
              <a:buSzPct val="120000"/>
              <a:buFont typeface="Gill Sans MT" panose="020B0502020104020203" pitchFamily="34" charset="0"/>
              <a:buChar char="+"/>
            </a:pPr>
            <a:r>
              <a:rPr lang="fr-FR" sz="1200" dirty="0">
                <a:latin typeface="Gill Sans MT" panose="020B0502020104020203" pitchFamily="34" charset="0"/>
              </a:rPr>
              <a:t>Couverture de la perte ou de la casse des lunettes / non couvert côté ALLIANZ</a:t>
            </a:r>
          </a:p>
          <a:p>
            <a:pPr marL="171450" indent="-171450" algn="just">
              <a:buClr>
                <a:schemeClr val="accent6">
                  <a:lumMod val="60000"/>
                  <a:lumOff val="40000"/>
                </a:schemeClr>
              </a:buClr>
              <a:buSzPct val="120000"/>
              <a:buFont typeface="Gill Sans MT" panose="020B0502020104020203" pitchFamily="34" charset="0"/>
              <a:buChar char="+"/>
            </a:pPr>
            <a:r>
              <a:rPr lang="fr-FR" sz="1200" dirty="0">
                <a:latin typeface="Gill Sans MT" panose="020B0502020104020203" pitchFamily="34" charset="0"/>
              </a:rPr>
              <a:t>En cas de sinistre, la couverture des frais de garde et d’école au domicile / non couvert côté ALLIANZ</a:t>
            </a:r>
          </a:p>
          <a:p>
            <a:pPr marL="171450" indent="-171450" algn="just">
              <a:buClr>
                <a:schemeClr val="accent6">
                  <a:lumMod val="60000"/>
                  <a:lumOff val="40000"/>
                </a:schemeClr>
              </a:buClr>
              <a:buSzPct val="120000"/>
              <a:buFont typeface="Gill Sans MT" panose="020B0502020104020203" pitchFamily="34" charset="0"/>
              <a:buChar char="+"/>
            </a:pPr>
            <a:r>
              <a:rPr lang="fr-FR" sz="1200" dirty="0">
                <a:latin typeface="Gill Sans MT" panose="020B0502020104020203" pitchFamily="34" charset="0"/>
              </a:rPr>
              <a:t>Couverture du matériel confié dans le cadre du cursus scolaire jusqu’à 10 000€ / non couvert côté ALLIANZ</a:t>
            </a:r>
          </a:p>
        </p:txBody>
      </p:sp>
      <p:sp>
        <p:nvSpPr>
          <p:cNvPr id="70" name="ZoneTexte 69">
            <a:extLst>
              <a:ext uri="{FF2B5EF4-FFF2-40B4-BE49-F238E27FC236}">
                <a16:creationId xmlns:a16="http://schemas.microsoft.com/office/drawing/2014/main" id="{DF7522BA-F201-41E2-B642-EAA567177DE7}"/>
              </a:ext>
            </a:extLst>
          </p:cNvPr>
          <p:cNvSpPr txBox="1"/>
          <p:nvPr/>
        </p:nvSpPr>
        <p:spPr>
          <a:xfrm>
            <a:off x="1991544" y="147586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5€ moins cher pour 2 enfants, 14€ moins cher pour 3 enfants et 23€ moins cher pour 4 enfants </a:t>
            </a:r>
          </a:p>
          <a:p>
            <a:r>
              <a:rPr lang="fr-FR" dirty="0"/>
              <a:t>La couverture des séquelles permanentes, suite à un sinistre garanti, à partir de 1% d’AIPP** / 10% d’AIPP pour AXA</a:t>
            </a:r>
          </a:p>
          <a:p>
            <a:r>
              <a:rPr lang="fr-FR" dirty="0"/>
              <a:t>Le soutien psychologique, notamment en cas de cyber-harcèlement, acquis qu’en cas de souscription supplémentaire d’une GAV côté AXA </a:t>
            </a:r>
          </a:p>
        </p:txBody>
      </p:sp>
      <p:pic>
        <p:nvPicPr>
          <p:cNvPr id="71" name="Picture 3">
            <a:extLst>
              <a:ext uri="{FF2B5EF4-FFF2-40B4-BE49-F238E27FC236}">
                <a16:creationId xmlns:a16="http://schemas.microsoft.com/office/drawing/2014/main" id="{93EB6392-CFB7-4A23-B4C1-A3D9F3782E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2414" y="1596913"/>
            <a:ext cx="353018" cy="35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 name="Rectangle à coins arrondis 120">
            <a:extLst>
              <a:ext uri="{FF2B5EF4-FFF2-40B4-BE49-F238E27FC236}">
                <a16:creationId xmlns:a16="http://schemas.microsoft.com/office/drawing/2014/main" id="{68F2B5C4-1BCE-489D-B7A2-0F2ED050B60E}"/>
              </a:ext>
            </a:extLst>
          </p:cNvPr>
          <p:cNvSpPr/>
          <p:nvPr/>
        </p:nvSpPr>
        <p:spPr>
          <a:xfrm>
            <a:off x="353362" y="727910"/>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77" name="ZoneTexte 76">
            <a:extLst>
              <a:ext uri="{FF2B5EF4-FFF2-40B4-BE49-F238E27FC236}">
                <a16:creationId xmlns:a16="http://schemas.microsoft.com/office/drawing/2014/main" id="{D78F9AD6-8924-400E-8131-038DA1080E29}"/>
              </a:ext>
            </a:extLst>
          </p:cNvPr>
          <p:cNvSpPr txBox="1"/>
          <p:nvPr/>
        </p:nvSpPr>
        <p:spPr>
          <a:xfrm>
            <a:off x="929426" y="834692"/>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pic>
        <p:nvPicPr>
          <p:cNvPr id="78" name="Image 77">
            <a:extLst>
              <a:ext uri="{FF2B5EF4-FFF2-40B4-BE49-F238E27FC236}">
                <a16:creationId xmlns:a16="http://schemas.microsoft.com/office/drawing/2014/main" id="{84D363FC-4925-4272-BC59-A01AB5255676}"/>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1548979"/>
            <a:ext cx="476086" cy="403814"/>
          </a:xfrm>
          <a:prstGeom prst="rect">
            <a:avLst/>
          </a:prstGeom>
        </p:spPr>
      </p:pic>
      <p:sp>
        <p:nvSpPr>
          <p:cNvPr id="79" name="Rectangle à coins arrondis 120">
            <a:extLst>
              <a:ext uri="{FF2B5EF4-FFF2-40B4-BE49-F238E27FC236}">
                <a16:creationId xmlns:a16="http://schemas.microsoft.com/office/drawing/2014/main" id="{E4B795F7-2762-4858-90D9-3FDEE49D3B3A}"/>
              </a:ext>
            </a:extLst>
          </p:cNvPr>
          <p:cNvSpPr/>
          <p:nvPr/>
        </p:nvSpPr>
        <p:spPr>
          <a:xfrm>
            <a:off x="353362" y="1483994"/>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0" name="ZoneTexte 79">
            <a:extLst>
              <a:ext uri="{FF2B5EF4-FFF2-40B4-BE49-F238E27FC236}">
                <a16:creationId xmlns:a16="http://schemas.microsoft.com/office/drawing/2014/main" id="{51F4BA65-6B28-479A-929A-92408DED4F53}"/>
              </a:ext>
            </a:extLst>
          </p:cNvPr>
          <p:cNvSpPr txBox="1"/>
          <p:nvPr/>
        </p:nvSpPr>
        <p:spPr>
          <a:xfrm>
            <a:off x="929426" y="1590776"/>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pic>
        <p:nvPicPr>
          <p:cNvPr id="1026" name="Picture 2">
            <a:extLst>
              <a:ext uri="{FF2B5EF4-FFF2-40B4-BE49-F238E27FC236}">
                <a16:creationId xmlns:a16="http://schemas.microsoft.com/office/drawing/2014/main" id="{FFFA9EFC-2CA0-4B08-B5A3-A5F5B6BB4DE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46310" y="2420098"/>
            <a:ext cx="345225" cy="345225"/>
          </a:xfrm>
          <a:prstGeom prst="rect">
            <a:avLst/>
          </a:prstGeom>
          <a:noFill/>
          <a:extLst>
            <a:ext uri="{909E8E84-426E-40DD-AFC4-6F175D3DCCD1}">
              <a14:hiddenFill xmlns:a14="http://schemas.microsoft.com/office/drawing/2010/main">
                <a:solidFill>
                  <a:srgbClr val="FFFFFF"/>
                </a:solidFill>
              </a14:hiddenFill>
            </a:ext>
          </a:extLst>
        </p:spPr>
      </p:pic>
      <p:pic>
        <p:nvPicPr>
          <p:cNvPr id="81" name="Image 80">
            <a:extLst>
              <a:ext uri="{FF2B5EF4-FFF2-40B4-BE49-F238E27FC236}">
                <a16:creationId xmlns:a16="http://schemas.microsoft.com/office/drawing/2014/main" id="{DEB5752E-C3F0-40E1-872C-788787F2F00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2377071"/>
            <a:ext cx="476086" cy="403814"/>
          </a:xfrm>
          <a:prstGeom prst="rect">
            <a:avLst/>
          </a:prstGeom>
        </p:spPr>
      </p:pic>
      <p:sp>
        <p:nvSpPr>
          <p:cNvPr id="82" name="Rectangle à coins arrondis 120">
            <a:extLst>
              <a:ext uri="{FF2B5EF4-FFF2-40B4-BE49-F238E27FC236}">
                <a16:creationId xmlns:a16="http://schemas.microsoft.com/office/drawing/2014/main" id="{FB17A80A-C568-4C25-A1EE-70302A6C0EAE}"/>
              </a:ext>
            </a:extLst>
          </p:cNvPr>
          <p:cNvSpPr/>
          <p:nvPr/>
        </p:nvSpPr>
        <p:spPr>
          <a:xfrm>
            <a:off x="353362" y="2312086"/>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3" name="ZoneTexte 82">
            <a:extLst>
              <a:ext uri="{FF2B5EF4-FFF2-40B4-BE49-F238E27FC236}">
                <a16:creationId xmlns:a16="http://schemas.microsoft.com/office/drawing/2014/main" id="{507F9D2F-387F-409E-89C2-723088F4C8D4}"/>
              </a:ext>
            </a:extLst>
          </p:cNvPr>
          <p:cNvSpPr txBox="1"/>
          <p:nvPr/>
        </p:nvSpPr>
        <p:spPr>
          <a:xfrm>
            <a:off x="929426" y="2418868"/>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84" name="ZoneTexte 83">
            <a:extLst>
              <a:ext uri="{FF2B5EF4-FFF2-40B4-BE49-F238E27FC236}">
                <a16:creationId xmlns:a16="http://schemas.microsoft.com/office/drawing/2014/main" id="{49F02A5E-99B7-4677-96F0-B540F1994810}"/>
              </a:ext>
            </a:extLst>
          </p:cNvPr>
          <p:cNvSpPr txBox="1"/>
          <p:nvPr/>
        </p:nvSpPr>
        <p:spPr>
          <a:xfrm>
            <a:off x="1991544" y="226195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12€ moins cher pour 2 enfants, 30€ moins cher pour 3 enfants et 48€ moins cher pour 4 enfants </a:t>
            </a:r>
          </a:p>
          <a:p>
            <a:r>
              <a:rPr lang="fr-FR" dirty="0"/>
              <a:t>Couverture des frais de soins jusqu’à 10 000€ / non incluse au contrat pour la Banque Postale</a:t>
            </a:r>
          </a:p>
          <a:p>
            <a:r>
              <a:rPr lang="fr-FR" dirty="0"/>
              <a:t>Couverture du matériel confié dans le cadre du cursus scolaire jusqu’à 10 000€ / non couvert côté Banque Postale</a:t>
            </a:r>
          </a:p>
        </p:txBody>
      </p:sp>
      <p:pic>
        <p:nvPicPr>
          <p:cNvPr id="85" name="Image 84">
            <a:extLst>
              <a:ext uri="{FF2B5EF4-FFF2-40B4-BE49-F238E27FC236}">
                <a16:creationId xmlns:a16="http://schemas.microsoft.com/office/drawing/2014/main" id="{112BD71E-B498-4749-BA78-21507BF4332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3954353"/>
            <a:ext cx="476086" cy="403814"/>
          </a:xfrm>
          <a:prstGeom prst="rect">
            <a:avLst/>
          </a:prstGeom>
        </p:spPr>
      </p:pic>
      <p:sp>
        <p:nvSpPr>
          <p:cNvPr id="86" name="Rectangle à coins arrondis 120">
            <a:extLst>
              <a:ext uri="{FF2B5EF4-FFF2-40B4-BE49-F238E27FC236}">
                <a16:creationId xmlns:a16="http://schemas.microsoft.com/office/drawing/2014/main" id="{8B00E476-D661-450E-95C4-DF3D10934232}"/>
              </a:ext>
            </a:extLst>
          </p:cNvPr>
          <p:cNvSpPr/>
          <p:nvPr/>
        </p:nvSpPr>
        <p:spPr>
          <a:xfrm>
            <a:off x="353362" y="3889368"/>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7" name="ZoneTexte 86">
            <a:extLst>
              <a:ext uri="{FF2B5EF4-FFF2-40B4-BE49-F238E27FC236}">
                <a16:creationId xmlns:a16="http://schemas.microsoft.com/office/drawing/2014/main" id="{1EAC916B-2BC3-403D-9833-0C4F401CE6CE}"/>
              </a:ext>
            </a:extLst>
          </p:cNvPr>
          <p:cNvSpPr txBox="1"/>
          <p:nvPr/>
        </p:nvSpPr>
        <p:spPr>
          <a:xfrm>
            <a:off x="929426" y="3996150"/>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pic>
        <p:nvPicPr>
          <p:cNvPr id="1028" name="Picture 4" descr="Banque et assurance - Crédit Mutuel">
            <a:extLst>
              <a:ext uri="{FF2B5EF4-FFF2-40B4-BE49-F238E27FC236}">
                <a16:creationId xmlns:a16="http://schemas.microsoft.com/office/drawing/2014/main" id="{FED3AF1A-0274-4389-95C5-43E1AD123F72}"/>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680" t="15215" r="6320" b="13040"/>
          <a:stretch/>
        </p:blipFill>
        <p:spPr bwMode="auto">
          <a:xfrm>
            <a:off x="1343922" y="3972646"/>
            <a:ext cx="431598" cy="368638"/>
          </a:xfrm>
          <a:prstGeom prst="rect">
            <a:avLst/>
          </a:prstGeom>
          <a:noFill/>
          <a:extLst>
            <a:ext uri="{909E8E84-426E-40DD-AFC4-6F175D3DCCD1}">
              <a14:hiddenFill xmlns:a14="http://schemas.microsoft.com/office/drawing/2010/main">
                <a:solidFill>
                  <a:srgbClr val="FFFFFF"/>
                </a:solidFill>
              </a14:hiddenFill>
            </a:ext>
          </a:extLst>
        </p:spPr>
      </p:pic>
      <p:sp>
        <p:nvSpPr>
          <p:cNvPr id="90" name="ZoneTexte 89">
            <a:extLst>
              <a:ext uri="{FF2B5EF4-FFF2-40B4-BE49-F238E27FC236}">
                <a16:creationId xmlns:a16="http://schemas.microsoft.com/office/drawing/2014/main" id="{FDFE6973-E709-4A30-9C08-F13F2A1A4DCB}"/>
              </a:ext>
            </a:extLst>
          </p:cNvPr>
          <p:cNvSpPr txBox="1"/>
          <p:nvPr/>
        </p:nvSpPr>
        <p:spPr>
          <a:xfrm>
            <a:off x="1991544" y="383413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12€ moins cher pour 2 enfants, 30€ moins cher pour 3 enfants et 48€ moins cher pour 4 enfants </a:t>
            </a:r>
          </a:p>
          <a:p>
            <a:r>
              <a:rPr lang="fr-FR" dirty="0"/>
              <a:t>Couverture des frais de soins jusqu’à 10 000€ / 5 000€ pour le Crédit Mutuel</a:t>
            </a:r>
          </a:p>
          <a:p>
            <a:r>
              <a:rPr lang="fr-FR" dirty="0"/>
              <a:t>Le soutien psychologique notamment en cas de cyberharcèlement / non inclus dans les contrats Assurance Scolaire côté Crédit Mutuel</a:t>
            </a:r>
          </a:p>
        </p:txBody>
      </p:sp>
      <p:pic>
        <p:nvPicPr>
          <p:cNvPr id="91" name="Image 90">
            <a:extLst>
              <a:ext uri="{FF2B5EF4-FFF2-40B4-BE49-F238E27FC236}">
                <a16:creationId xmlns:a16="http://schemas.microsoft.com/office/drawing/2014/main" id="{55B35DB9-8A77-489D-879B-98BADC3D2A12}"/>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3131040"/>
            <a:ext cx="476086" cy="403814"/>
          </a:xfrm>
          <a:prstGeom prst="rect">
            <a:avLst/>
          </a:prstGeom>
        </p:spPr>
      </p:pic>
      <p:sp>
        <p:nvSpPr>
          <p:cNvPr id="92" name="Rectangle à coins arrondis 120">
            <a:extLst>
              <a:ext uri="{FF2B5EF4-FFF2-40B4-BE49-F238E27FC236}">
                <a16:creationId xmlns:a16="http://schemas.microsoft.com/office/drawing/2014/main" id="{4B3C03F1-6531-4218-AE97-9887DB3AD854}"/>
              </a:ext>
            </a:extLst>
          </p:cNvPr>
          <p:cNvSpPr/>
          <p:nvPr/>
        </p:nvSpPr>
        <p:spPr>
          <a:xfrm>
            <a:off x="353362" y="3066055"/>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93" name="ZoneTexte 92">
            <a:extLst>
              <a:ext uri="{FF2B5EF4-FFF2-40B4-BE49-F238E27FC236}">
                <a16:creationId xmlns:a16="http://schemas.microsoft.com/office/drawing/2014/main" id="{F8CF1248-868B-4CBC-A05D-374365179163}"/>
              </a:ext>
            </a:extLst>
          </p:cNvPr>
          <p:cNvSpPr txBox="1"/>
          <p:nvPr/>
        </p:nvSpPr>
        <p:spPr>
          <a:xfrm>
            <a:off x="929426" y="3172837"/>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95" name="ZoneTexte 94">
            <a:extLst>
              <a:ext uri="{FF2B5EF4-FFF2-40B4-BE49-F238E27FC236}">
                <a16:creationId xmlns:a16="http://schemas.microsoft.com/office/drawing/2014/main" id="{F33A4519-ABCB-4DC3-A382-442CA26D116B}"/>
              </a:ext>
            </a:extLst>
          </p:cNvPr>
          <p:cNvSpPr txBox="1"/>
          <p:nvPr/>
        </p:nvSpPr>
        <p:spPr>
          <a:xfrm>
            <a:off x="1991544" y="304804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Un capital en cas d’invalidité permanente, suite à un sinistre garanti, plafonné à 200 000€ / 23 000€ pour le Crédit Agricole</a:t>
            </a:r>
          </a:p>
          <a:p>
            <a:r>
              <a:rPr lang="fr-FR" dirty="0"/>
              <a:t>Couverture du matériel confié dans le cadre du cursus scolaire jusqu’à 10 000€ / non couvert côté Crédit Agricole</a:t>
            </a:r>
          </a:p>
          <a:p>
            <a:r>
              <a:rPr lang="fr-FR" dirty="0"/>
              <a:t>Le soutien psychologique notamment en cas de cyber-harcèlement acquis qu’en cas de souscription supplémentaire d’une GAV côté Crédit Agricole</a:t>
            </a:r>
          </a:p>
        </p:txBody>
      </p:sp>
      <p:pic>
        <p:nvPicPr>
          <p:cNvPr id="96" name="Picture 2" descr="C:\Users\A9941290\Desktop\logo-credit-agricole.png">
            <a:extLst>
              <a:ext uri="{FF2B5EF4-FFF2-40B4-BE49-F238E27FC236}">
                <a16:creationId xmlns:a16="http://schemas.microsoft.com/office/drawing/2014/main" id="{729AA861-66FF-4264-AE5A-193A53C509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43922" y="3216646"/>
            <a:ext cx="413840" cy="290356"/>
          </a:xfrm>
          <a:prstGeom prst="rect">
            <a:avLst/>
          </a:prstGeom>
          <a:noFill/>
          <a:extLst>
            <a:ext uri="{909E8E84-426E-40DD-AFC4-6F175D3DCCD1}">
              <a14:hiddenFill xmlns:a14="http://schemas.microsoft.com/office/drawing/2010/main">
                <a:solidFill>
                  <a:srgbClr val="FFFFFF"/>
                </a:solidFill>
              </a14:hiddenFill>
            </a:ext>
          </a:extLst>
        </p:spPr>
      </p:pic>
      <p:pic>
        <p:nvPicPr>
          <p:cNvPr id="97" name="Image 96">
            <a:extLst>
              <a:ext uri="{FF2B5EF4-FFF2-40B4-BE49-F238E27FC236}">
                <a16:creationId xmlns:a16="http://schemas.microsoft.com/office/drawing/2014/main" id="{6D424B49-709B-4EF3-9D21-A306473927C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4746441"/>
            <a:ext cx="476086" cy="403814"/>
          </a:xfrm>
          <a:prstGeom prst="rect">
            <a:avLst/>
          </a:prstGeom>
        </p:spPr>
      </p:pic>
      <p:sp>
        <p:nvSpPr>
          <p:cNvPr id="98" name="Rectangle à coins arrondis 120">
            <a:extLst>
              <a:ext uri="{FF2B5EF4-FFF2-40B4-BE49-F238E27FC236}">
                <a16:creationId xmlns:a16="http://schemas.microsoft.com/office/drawing/2014/main" id="{1DFC0627-B2FA-4E4C-A7B8-3A998C64598F}"/>
              </a:ext>
            </a:extLst>
          </p:cNvPr>
          <p:cNvSpPr/>
          <p:nvPr/>
        </p:nvSpPr>
        <p:spPr>
          <a:xfrm>
            <a:off x="353362" y="4681456"/>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99" name="ZoneTexte 98">
            <a:extLst>
              <a:ext uri="{FF2B5EF4-FFF2-40B4-BE49-F238E27FC236}">
                <a16:creationId xmlns:a16="http://schemas.microsoft.com/office/drawing/2014/main" id="{FD4C4C7A-C99C-433C-BDCB-01C066389189}"/>
              </a:ext>
            </a:extLst>
          </p:cNvPr>
          <p:cNvSpPr txBox="1"/>
          <p:nvPr/>
        </p:nvSpPr>
        <p:spPr>
          <a:xfrm>
            <a:off x="929426" y="4788238"/>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101" name="ZoneTexte 100">
            <a:extLst>
              <a:ext uri="{FF2B5EF4-FFF2-40B4-BE49-F238E27FC236}">
                <a16:creationId xmlns:a16="http://schemas.microsoft.com/office/drawing/2014/main" id="{5E0B1A08-5B0A-440A-B459-B514772A0596}"/>
              </a:ext>
            </a:extLst>
          </p:cNvPr>
          <p:cNvSpPr txBox="1"/>
          <p:nvPr/>
        </p:nvSpPr>
        <p:spPr>
          <a:xfrm>
            <a:off x="1991544" y="462022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Couverture des frais de soins jusqu’à 10 000€ / non couvert par le contrat GMF</a:t>
            </a:r>
          </a:p>
          <a:p>
            <a:r>
              <a:rPr lang="fr-FR" dirty="0"/>
              <a:t>Un capital en cas d’invalidité permanente, suite à un sinistre garanti, plafonné à 200 000€ / 30 000€ côté GMF</a:t>
            </a:r>
          </a:p>
          <a:p>
            <a:r>
              <a:rPr lang="fr-FR" dirty="0"/>
              <a:t>Le soutien psychologique en cas de cyber-harcèlement / non déclenché par cet évènement sur le contrat GMF</a:t>
            </a:r>
          </a:p>
        </p:txBody>
      </p:sp>
      <p:pic>
        <p:nvPicPr>
          <p:cNvPr id="102" name="Image 101">
            <a:extLst>
              <a:ext uri="{FF2B5EF4-FFF2-40B4-BE49-F238E27FC236}">
                <a16:creationId xmlns:a16="http://schemas.microsoft.com/office/drawing/2014/main" id="{1CEE27E3-0CE4-48E6-A5DE-21A52DAC290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58915" y="4776485"/>
            <a:ext cx="380601" cy="373770"/>
          </a:xfrm>
          <a:prstGeom prst="rect">
            <a:avLst/>
          </a:prstGeom>
        </p:spPr>
      </p:pic>
      <p:pic>
        <p:nvPicPr>
          <p:cNvPr id="103" name="Image 102">
            <a:extLst>
              <a:ext uri="{FF2B5EF4-FFF2-40B4-BE49-F238E27FC236}">
                <a16:creationId xmlns:a16="http://schemas.microsoft.com/office/drawing/2014/main" id="{9585582B-E98B-4662-87DE-99054B5F2A9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5471300"/>
            <a:ext cx="476086" cy="403814"/>
          </a:xfrm>
          <a:prstGeom prst="rect">
            <a:avLst/>
          </a:prstGeom>
        </p:spPr>
      </p:pic>
      <p:sp>
        <p:nvSpPr>
          <p:cNvPr id="104" name="ZoneTexte 103">
            <a:extLst>
              <a:ext uri="{FF2B5EF4-FFF2-40B4-BE49-F238E27FC236}">
                <a16:creationId xmlns:a16="http://schemas.microsoft.com/office/drawing/2014/main" id="{D48C96A7-4F11-427F-887D-139B959861F0}"/>
              </a:ext>
            </a:extLst>
          </p:cNvPr>
          <p:cNvSpPr txBox="1"/>
          <p:nvPr/>
        </p:nvSpPr>
        <p:spPr>
          <a:xfrm>
            <a:off x="1991544" y="5406315"/>
            <a:ext cx="9361040" cy="83099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Les frais d’école au domicile,  les frais de transport domicile - école et les frais de rééducation / non pris en charge par Groupama</a:t>
            </a:r>
          </a:p>
          <a:p>
            <a:r>
              <a:rPr lang="fr-FR" dirty="0"/>
              <a:t>Couverture du matériel confié dans le cadre du cursus scolaire jusqu’à 10 000€ / non couvert côté Groupama</a:t>
            </a:r>
          </a:p>
          <a:p>
            <a:r>
              <a:rPr lang="fr-FR" dirty="0"/>
              <a:t>Le soutien psychologique notamment en cas de cyber-harcèlement acquis qu’en cas de souscription supplémentaire d’une GAV côté Groupama</a:t>
            </a:r>
          </a:p>
          <a:p>
            <a:endParaRPr lang="fr-FR" dirty="0"/>
          </a:p>
        </p:txBody>
      </p:sp>
      <p:sp>
        <p:nvSpPr>
          <p:cNvPr id="105" name="Rectangle à coins arrondis 120">
            <a:extLst>
              <a:ext uri="{FF2B5EF4-FFF2-40B4-BE49-F238E27FC236}">
                <a16:creationId xmlns:a16="http://schemas.microsoft.com/office/drawing/2014/main" id="{135CA69A-4BBD-43E7-8BAE-7D894EB22F6B}"/>
              </a:ext>
            </a:extLst>
          </p:cNvPr>
          <p:cNvSpPr/>
          <p:nvPr/>
        </p:nvSpPr>
        <p:spPr>
          <a:xfrm>
            <a:off x="353362" y="5406315"/>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106" name="ZoneTexte 105">
            <a:extLst>
              <a:ext uri="{FF2B5EF4-FFF2-40B4-BE49-F238E27FC236}">
                <a16:creationId xmlns:a16="http://schemas.microsoft.com/office/drawing/2014/main" id="{4F467A7A-6A82-4B01-9388-F87468FEFD83}"/>
              </a:ext>
            </a:extLst>
          </p:cNvPr>
          <p:cNvSpPr txBox="1"/>
          <p:nvPr/>
        </p:nvSpPr>
        <p:spPr>
          <a:xfrm>
            <a:off x="929426" y="5513097"/>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pic>
        <p:nvPicPr>
          <p:cNvPr id="109" name="Picture 5" descr="C:\Users\A9941290\Desktop\case-study-groupama.png">
            <a:extLst>
              <a:ext uri="{FF2B5EF4-FFF2-40B4-BE49-F238E27FC236}">
                <a16:creationId xmlns:a16="http://schemas.microsoft.com/office/drawing/2014/main" id="{47702328-3784-4268-838F-25A17E526CCF}"/>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8174" t="19772" r="17592" b="22863"/>
          <a:stretch/>
        </p:blipFill>
        <p:spPr bwMode="auto">
          <a:xfrm>
            <a:off x="1330346" y="5577504"/>
            <a:ext cx="725823" cy="238016"/>
          </a:xfrm>
          <a:prstGeom prst="rect">
            <a:avLst/>
          </a:prstGeom>
          <a:noFill/>
          <a:extLst>
            <a:ext uri="{909E8E84-426E-40DD-AFC4-6F175D3DCCD1}">
              <a14:hiddenFill xmlns:a14="http://schemas.microsoft.com/office/drawing/2010/main">
                <a:solidFill>
                  <a:srgbClr val="FFFFFF"/>
                </a:solidFill>
              </a14:hiddenFill>
            </a:ext>
          </a:extLst>
        </p:spPr>
      </p:pic>
      <p:sp>
        <p:nvSpPr>
          <p:cNvPr id="118" name="Ellipse 117">
            <a:extLst>
              <a:ext uri="{FF2B5EF4-FFF2-40B4-BE49-F238E27FC236}">
                <a16:creationId xmlns:a16="http://schemas.microsoft.com/office/drawing/2014/main" id="{BFD8C81C-1A69-4D4C-B466-078836601A18}"/>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0" name="Image 119">
            <a:extLst>
              <a:ext uri="{FF2B5EF4-FFF2-40B4-BE49-F238E27FC236}">
                <a16:creationId xmlns:a16="http://schemas.microsoft.com/office/drawing/2014/main" id="{4640171E-307C-4359-B1DC-28C20B940E1F}"/>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b="14068"/>
          <a:stretch/>
        </p:blipFill>
        <p:spPr>
          <a:xfrm>
            <a:off x="11172564" y="217388"/>
            <a:ext cx="691496" cy="594219"/>
          </a:xfrm>
          <a:prstGeom prst="rect">
            <a:avLst/>
          </a:prstGeom>
        </p:spPr>
      </p:pic>
      <p:sp>
        <p:nvSpPr>
          <p:cNvPr id="122" name="Espace réservé de la date 4">
            <a:extLst>
              <a:ext uri="{FF2B5EF4-FFF2-40B4-BE49-F238E27FC236}">
                <a16:creationId xmlns:a16="http://schemas.microsoft.com/office/drawing/2014/main" id="{8E3D9E2A-8087-4C41-B497-DB3C49144788}"/>
              </a:ext>
            </a:extLst>
          </p:cNvPr>
          <p:cNvSpPr>
            <a:spLocks noGrp="1"/>
          </p:cNvSpPr>
          <p:nvPr>
            <p:ph type="dt" sz="half" idx="2"/>
          </p:nvPr>
        </p:nvSpPr>
        <p:spPr>
          <a:xfrm>
            <a:off x="1019436" y="6412247"/>
            <a:ext cx="1476164" cy="365125"/>
          </a:xfrm>
        </p:spPr>
        <p:txBody>
          <a:bodyPr/>
          <a:lstStyle/>
          <a:p>
            <a:r>
              <a:rPr lang="fr-FR" sz="1000" b="1" dirty="0">
                <a:solidFill>
                  <a:srgbClr val="C00000"/>
                </a:solidFill>
              </a:rPr>
              <a:t>Retour au Sommaire</a:t>
            </a:r>
          </a:p>
        </p:txBody>
      </p:sp>
      <p:sp>
        <p:nvSpPr>
          <p:cNvPr id="123" name="Freeform 270">
            <a:hlinkClick r:id="rId13" action="ppaction://hlinksldjump"/>
            <a:extLst>
              <a:ext uri="{FF2B5EF4-FFF2-40B4-BE49-F238E27FC236}">
                <a16:creationId xmlns:a16="http://schemas.microsoft.com/office/drawing/2014/main" id="{9CAAA3AC-F908-414D-A60A-90E6E389C6EE}"/>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124" name="Espace réservé du pied de page 3">
            <a:extLst>
              <a:ext uri="{FF2B5EF4-FFF2-40B4-BE49-F238E27FC236}">
                <a16:creationId xmlns:a16="http://schemas.microsoft.com/office/drawing/2014/main" id="{5FF70831-79F4-468C-B639-F762EFC7AEB1}"/>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44" name="Rectangle 43">
            <a:extLst>
              <a:ext uri="{FF2B5EF4-FFF2-40B4-BE49-F238E27FC236}">
                <a16:creationId xmlns:a16="http://schemas.microsoft.com/office/drawing/2014/main" id="{12B87AED-6BD1-415F-B62E-A29C82171BFC}"/>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4" name="Rectangle 3">
            <a:extLst>
              <a:ext uri="{FF2B5EF4-FFF2-40B4-BE49-F238E27FC236}">
                <a16:creationId xmlns:a16="http://schemas.microsoft.com/office/drawing/2014/main" id="{1277D92C-ECAE-453C-9504-3161988AFFD8}"/>
              </a:ext>
            </a:extLst>
          </p:cNvPr>
          <p:cNvSpPr/>
          <p:nvPr/>
        </p:nvSpPr>
        <p:spPr>
          <a:xfrm>
            <a:off x="839416" y="5976822"/>
            <a:ext cx="3884397" cy="430887"/>
          </a:xfrm>
          <a:prstGeom prst="rect">
            <a:avLst/>
          </a:prstGeom>
          <a:noFill/>
        </p:spPr>
        <p:txBody>
          <a:bodyPr wrap="square" rtlCol="0">
            <a:noAutofit/>
          </a:bodyPr>
          <a:lstStyle/>
          <a:p>
            <a:r>
              <a:rPr lang="fr-FR" sz="800" i="1" dirty="0">
                <a:latin typeface="Gill Sans MT" panose="020B0502020104020203" pitchFamily="34" charset="0"/>
              </a:rPr>
              <a:t>*Source : Benchmark Assurance Habitation 2021</a:t>
            </a:r>
          </a:p>
          <a:p>
            <a:r>
              <a:rPr lang="fr-FR" sz="800" i="1" dirty="0">
                <a:latin typeface="Gill Sans MT" panose="020B0502020104020203" pitchFamily="34" charset="0"/>
              </a:rPr>
              <a:t>**AIPP :  Atteinte Permanente à l'Intégrité Physique et Psychique</a:t>
            </a:r>
          </a:p>
        </p:txBody>
      </p:sp>
    </p:spTree>
    <p:extLst>
      <p:ext uri="{BB962C8B-B14F-4D97-AF65-F5344CB8AC3E}">
        <p14:creationId xmlns:p14="http://schemas.microsoft.com/office/powerpoint/2010/main" val="792643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Points forts face à chaque concurrent (2/2)*</a:t>
            </a:r>
            <a:endParaRPr lang="en-US" dirty="0"/>
          </a:p>
        </p:txBody>
      </p:sp>
      <p:sp>
        <p:nvSpPr>
          <p:cNvPr id="7" name="Espace réservé du contenu 6"/>
          <p:cNvSpPr>
            <a:spLocks noGrp="1"/>
          </p:cNvSpPr>
          <p:nvPr>
            <p:ph sz="quarter" idx="14"/>
          </p:nvPr>
        </p:nvSpPr>
        <p:spPr/>
        <p:txBody>
          <a:bodyPr/>
          <a:lstStyle/>
          <a:p>
            <a:pPr lvl="0"/>
            <a:r>
              <a:rPr lang="fr-FR" dirty="0"/>
              <a:t>L’assurance scolaire</a:t>
            </a:r>
            <a:endParaRPr lang="en-US" dirty="0"/>
          </a:p>
        </p:txBody>
      </p:sp>
      <p:pic>
        <p:nvPicPr>
          <p:cNvPr id="78" name="Image 77">
            <a:extLst>
              <a:ext uri="{FF2B5EF4-FFF2-40B4-BE49-F238E27FC236}">
                <a16:creationId xmlns:a16="http://schemas.microsoft.com/office/drawing/2014/main" id="{84D363FC-4925-4272-BC59-A01AB5255676}"/>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1189729"/>
            <a:ext cx="476086" cy="403814"/>
          </a:xfrm>
          <a:prstGeom prst="rect">
            <a:avLst/>
          </a:prstGeom>
        </p:spPr>
      </p:pic>
      <p:sp>
        <p:nvSpPr>
          <p:cNvPr id="79" name="Rectangle à coins arrondis 120">
            <a:extLst>
              <a:ext uri="{FF2B5EF4-FFF2-40B4-BE49-F238E27FC236}">
                <a16:creationId xmlns:a16="http://schemas.microsoft.com/office/drawing/2014/main" id="{E4B795F7-2762-4858-90D9-3FDEE49D3B3A}"/>
              </a:ext>
            </a:extLst>
          </p:cNvPr>
          <p:cNvSpPr/>
          <p:nvPr/>
        </p:nvSpPr>
        <p:spPr>
          <a:xfrm>
            <a:off x="353362" y="1124744"/>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0" name="ZoneTexte 79">
            <a:extLst>
              <a:ext uri="{FF2B5EF4-FFF2-40B4-BE49-F238E27FC236}">
                <a16:creationId xmlns:a16="http://schemas.microsoft.com/office/drawing/2014/main" id="{51F4BA65-6B28-479A-929A-92408DED4F53}"/>
              </a:ext>
            </a:extLst>
          </p:cNvPr>
          <p:cNvSpPr txBox="1"/>
          <p:nvPr/>
        </p:nvSpPr>
        <p:spPr>
          <a:xfrm>
            <a:off x="947428" y="1168482"/>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pic>
        <p:nvPicPr>
          <p:cNvPr id="81" name="Image 80">
            <a:extLst>
              <a:ext uri="{FF2B5EF4-FFF2-40B4-BE49-F238E27FC236}">
                <a16:creationId xmlns:a16="http://schemas.microsoft.com/office/drawing/2014/main" id="{DEB5752E-C3F0-40E1-872C-788787F2F00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2010972"/>
            <a:ext cx="476086" cy="403814"/>
          </a:xfrm>
          <a:prstGeom prst="rect">
            <a:avLst/>
          </a:prstGeom>
        </p:spPr>
      </p:pic>
      <p:sp>
        <p:nvSpPr>
          <p:cNvPr id="82" name="Rectangle à coins arrondis 120">
            <a:extLst>
              <a:ext uri="{FF2B5EF4-FFF2-40B4-BE49-F238E27FC236}">
                <a16:creationId xmlns:a16="http://schemas.microsoft.com/office/drawing/2014/main" id="{FB17A80A-C568-4C25-A1EE-70302A6C0EAE}"/>
              </a:ext>
            </a:extLst>
          </p:cNvPr>
          <p:cNvSpPr/>
          <p:nvPr/>
        </p:nvSpPr>
        <p:spPr>
          <a:xfrm>
            <a:off x="353362" y="1945987"/>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3" name="ZoneTexte 82">
            <a:extLst>
              <a:ext uri="{FF2B5EF4-FFF2-40B4-BE49-F238E27FC236}">
                <a16:creationId xmlns:a16="http://schemas.microsoft.com/office/drawing/2014/main" id="{507F9D2F-387F-409E-89C2-723088F4C8D4}"/>
              </a:ext>
            </a:extLst>
          </p:cNvPr>
          <p:cNvSpPr txBox="1"/>
          <p:nvPr/>
        </p:nvSpPr>
        <p:spPr>
          <a:xfrm>
            <a:off x="947428" y="1989725"/>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84" name="ZoneTexte 83">
            <a:extLst>
              <a:ext uri="{FF2B5EF4-FFF2-40B4-BE49-F238E27FC236}">
                <a16:creationId xmlns:a16="http://schemas.microsoft.com/office/drawing/2014/main" id="{49F02A5E-99B7-4677-96F0-B540F1994810}"/>
              </a:ext>
            </a:extLst>
          </p:cNvPr>
          <p:cNvSpPr txBox="1"/>
          <p:nvPr/>
        </p:nvSpPr>
        <p:spPr>
          <a:xfrm>
            <a:off x="1991544" y="1918573"/>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12€ moins cher pour 2 enfants, 30€ moins cher pour 3 enfants et 48€ moins cher pour 4 enfants </a:t>
            </a:r>
          </a:p>
          <a:p>
            <a:r>
              <a:rPr lang="fr-FR" dirty="0"/>
              <a:t>Couverture du matériel confié dans le cadre du cursus scolaire jusqu’à 10 000€ / non couvert côté MACIF</a:t>
            </a:r>
          </a:p>
          <a:p>
            <a:r>
              <a:rPr lang="fr-FR" dirty="0"/>
              <a:t>Le soutien psychologique notamment en cas de cyber-harcèlement / non inclus dans les contrats Assurance Scolaire de la MACIF</a:t>
            </a:r>
          </a:p>
        </p:txBody>
      </p:sp>
      <p:pic>
        <p:nvPicPr>
          <p:cNvPr id="85" name="Image 84">
            <a:extLst>
              <a:ext uri="{FF2B5EF4-FFF2-40B4-BE49-F238E27FC236}">
                <a16:creationId xmlns:a16="http://schemas.microsoft.com/office/drawing/2014/main" id="{112BD71E-B498-4749-BA78-21507BF4332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3840282"/>
            <a:ext cx="476086" cy="403814"/>
          </a:xfrm>
          <a:prstGeom prst="rect">
            <a:avLst/>
          </a:prstGeom>
        </p:spPr>
      </p:pic>
      <p:sp>
        <p:nvSpPr>
          <p:cNvPr id="86" name="Rectangle à coins arrondis 120">
            <a:extLst>
              <a:ext uri="{FF2B5EF4-FFF2-40B4-BE49-F238E27FC236}">
                <a16:creationId xmlns:a16="http://schemas.microsoft.com/office/drawing/2014/main" id="{8B00E476-D661-450E-95C4-DF3D10934232}"/>
              </a:ext>
            </a:extLst>
          </p:cNvPr>
          <p:cNvSpPr/>
          <p:nvPr/>
        </p:nvSpPr>
        <p:spPr>
          <a:xfrm>
            <a:off x="353362" y="3775297"/>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87" name="ZoneTexte 86">
            <a:extLst>
              <a:ext uri="{FF2B5EF4-FFF2-40B4-BE49-F238E27FC236}">
                <a16:creationId xmlns:a16="http://schemas.microsoft.com/office/drawing/2014/main" id="{1EAC916B-2BC3-403D-9833-0C4F401CE6CE}"/>
              </a:ext>
            </a:extLst>
          </p:cNvPr>
          <p:cNvSpPr txBox="1"/>
          <p:nvPr/>
        </p:nvSpPr>
        <p:spPr>
          <a:xfrm>
            <a:off x="947428" y="3819035"/>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90" name="ZoneTexte 89">
            <a:extLst>
              <a:ext uri="{FF2B5EF4-FFF2-40B4-BE49-F238E27FC236}">
                <a16:creationId xmlns:a16="http://schemas.microsoft.com/office/drawing/2014/main" id="{FDFE6973-E709-4A30-9C08-F13F2A1A4DCB}"/>
              </a:ext>
            </a:extLst>
          </p:cNvPr>
          <p:cNvSpPr txBox="1"/>
          <p:nvPr/>
        </p:nvSpPr>
        <p:spPr>
          <a:xfrm>
            <a:off x="1991544" y="3681028"/>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Couverture des frais de soins jusqu’à 10 000€ / 1 400€ côté MAIF</a:t>
            </a:r>
          </a:p>
          <a:p>
            <a:r>
              <a:rPr lang="fr-FR" dirty="0"/>
              <a:t>La couverture des séquelles, suite à un sinistre garanti, à partir de 1% d’AIPP / 10% d’AIPP côté MAIF</a:t>
            </a:r>
          </a:p>
          <a:p>
            <a:r>
              <a:rPr lang="fr-FR" dirty="0"/>
              <a:t>En cas de sinistre, la couverture des frais de garde et d’école au domicile / non couvert côté MAIF</a:t>
            </a:r>
          </a:p>
        </p:txBody>
      </p:sp>
      <p:pic>
        <p:nvPicPr>
          <p:cNvPr id="91" name="Image 90">
            <a:extLst>
              <a:ext uri="{FF2B5EF4-FFF2-40B4-BE49-F238E27FC236}">
                <a16:creationId xmlns:a16="http://schemas.microsoft.com/office/drawing/2014/main" id="{55B35DB9-8A77-489D-879B-98BADC3D2A12}"/>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2904178"/>
            <a:ext cx="476086" cy="403814"/>
          </a:xfrm>
          <a:prstGeom prst="rect">
            <a:avLst/>
          </a:prstGeom>
        </p:spPr>
      </p:pic>
      <p:sp>
        <p:nvSpPr>
          <p:cNvPr id="92" name="Rectangle à coins arrondis 120">
            <a:extLst>
              <a:ext uri="{FF2B5EF4-FFF2-40B4-BE49-F238E27FC236}">
                <a16:creationId xmlns:a16="http://schemas.microsoft.com/office/drawing/2014/main" id="{4B3C03F1-6531-4218-AE97-9887DB3AD854}"/>
              </a:ext>
            </a:extLst>
          </p:cNvPr>
          <p:cNvSpPr/>
          <p:nvPr/>
        </p:nvSpPr>
        <p:spPr>
          <a:xfrm>
            <a:off x="353362" y="2839193"/>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93" name="ZoneTexte 92">
            <a:extLst>
              <a:ext uri="{FF2B5EF4-FFF2-40B4-BE49-F238E27FC236}">
                <a16:creationId xmlns:a16="http://schemas.microsoft.com/office/drawing/2014/main" id="{F8CF1248-868B-4CBC-A05D-374365179163}"/>
              </a:ext>
            </a:extLst>
          </p:cNvPr>
          <p:cNvSpPr txBox="1"/>
          <p:nvPr/>
        </p:nvSpPr>
        <p:spPr>
          <a:xfrm>
            <a:off x="947428" y="2882931"/>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95" name="ZoneTexte 94">
            <a:extLst>
              <a:ext uri="{FF2B5EF4-FFF2-40B4-BE49-F238E27FC236}">
                <a16:creationId xmlns:a16="http://schemas.microsoft.com/office/drawing/2014/main" id="{F33A4519-ABCB-4DC3-A382-442CA26D116B}"/>
              </a:ext>
            </a:extLst>
          </p:cNvPr>
          <p:cNvSpPr txBox="1"/>
          <p:nvPr/>
        </p:nvSpPr>
        <p:spPr>
          <a:xfrm>
            <a:off x="1991544" y="2708920"/>
            <a:ext cx="9721080" cy="83099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au moins 16€ moins cher pour 2 enfants, 36€ moins cher pour 3 enfants et 56€ moins cher pour 4 enfants </a:t>
            </a:r>
          </a:p>
          <a:p>
            <a:r>
              <a:rPr lang="fr-FR" dirty="0"/>
              <a:t>A la suite d’un sinistre, la mise en place d’une assistance pour l’aide aux devoirs, le soutien scolaire en ligne ou en face à face / non proposé côté MAE</a:t>
            </a:r>
          </a:p>
          <a:p>
            <a:r>
              <a:rPr lang="fr-FR" dirty="0"/>
              <a:t>Le soutien psychologique notamment en cas de cyberharcèlement pour tous les clients souscripteurs de l’option / cette assistance n’est acquise que pour les souscripteurs de la formule 4 côté MAE.</a:t>
            </a:r>
          </a:p>
        </p:txBody>
      </p:sp>
      <p:pic>
        <p:nvPicPr>
          <p:cNvPr id="97" name="Image 96">
            <a:extLst>
              <a:ext uri="{FF2B5EF4-FFF2-40B4-BE49-F238E27FC236}">
                <a16:creationId xmlns:a16="http://schemas.microsoft.com/office/drawing/2014/main" id="{6D424B49-709B-4EF3-9D21-A306473927C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5498207"/>
            <a:ext cx="476086" cy="403814"/>
          </a:xfrm>
          <a:prstGeom prst="rect">
            <a:avLst/>
          </a:prstGeom>
        </p:spPr>
      </p:pic>
      <p:sp>
        <p:nvSpPr>
          <p:cNvPr id="98" name="Rectangle à coins arrondis 120">
            <a:extLst>
              <a:ext uri="{FF2B5EF4-FFF2-40B4-BE49-F238E27FC236}">
                <a16:creationId xmlns:a16="http://schemas.microsoft.com/office/drawing/2014/main" id="{1DFC0627-B2FA-4E4C-A7B8-3A998C64598F}"/>
              </a:ext>
            </a:extLst>
          </p:cNvPr>
          <p:cNvSpPr/>
          <p:nvPr/>
        </p:nvSpPr>
        <p:spPr>
          <a:xfrm>
            <a:off x="353362" y="5433222"/>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99" name="ZoneTexte 98">
            <a:extLst>
              <a:ext uri="{FF2B5EF4-FFF2-40B4-BE49-F238E27FC236}">
                <a16:creationId xmlns:a16="http://schemas.microsoft.com/office/drawing/2014/main" id="{FD4C4C7A-C99C-433C-BDCB-01C066389189}"/>
              </a:ext>
            </a:extLst>
          </p:cNvPr>
          <p:cNvSpPr txBox="1"/>
          <p:nvPr/>
        </p:nvSpPr>
        <p:spPr>
          <a:xfrm>
            <a:off x="947428" y="5476960"/>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101" name="ZoneTexte 100">
            <a:extLst>
              <a:ext uri="{FF2B5EF4-FFF2-40B4-BE49-F238E27FC236}">
                <a16:creationId xmlns:a16="http://schemas.microsoft.com/office/drawing/2014/main" id="{5E0B1A08-5B0A-440A-B459-B514772A0596}"/>
              </a:ext>
            </a:extLst>
          </p:cNvPr>
          <p:cNvSpPr txBox="1"/>
          <p:nvPr/>
        </p:nvSpPr>
        <p:spPr>
          <a:xfrm>
            <a:off x="1991543" y="5374957"/>
            <a:ext cx="10061079"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au moins 22€ moins cher pour 2 enfants, 46€ moins cher pour 3 enfants et 69€ moins cher pour 4 enfants </a:t>
            </a:r>
          </a:p>
          <a:p>
            <a:r>
              <a:rPr lang="fr-FR" dirty="0"/>
              <a:t>Couverture du matériel confié dans le cadre du cursus scolaire jusqu’à 10 000€ pour tous les souscripteurs / seulement en F4 et limité à 1000€ côté MMA</a:t>
            </a:r>
          </a:p>
          <a:p>
            <a:r>
              <a:rPr lang="fr-FR" dirty="0"/>
              <a:t>Le soutien psychologique en cas de cyberharcèlement jusqu'à 8 séances au total (téléphone et face à face) / 5 séances prises en charge côté MMA</a:t>
            </a:r>
          </a:p>
        </p:txBody>
      </p:sp>
      <p:pic>
        <p:nvPicPr>
          <p:cNvPr id="41" name="Picture 5">
            <a:extLst>
              <a:ext uri="{FF2B5EF4-FFF2-40B4-BE49-F238E27FC236}">
                <a16:creationId xmlns:a16="http://schemas.microsoft.com/office/drawing/2014/main" id="{E2F0C6D2-2A4C-4CB2-905B-1AE6212576A6}"/>
              </a:ext>
            </a:extLst>
          </p:cNvPr>
          <p:cNvPicPr>
            <a:picLocks noChangeAspect="1" noChangeArrowheads="1"/>
          </p:cNvPicPr>
          <p:nvPr/>
        </p:nvPicPr>
        <p:blipFill>
          <a:blip r:embed="rId4" cstate="print"/>
          <a:srcRect/>
          <a:stretch>
            <a:fillRect/>
          </a:stretch>
        </p:blipFill>
        <p:spPr bwMode="auto">
          <a:xfrm>
            <a:off x="1384148" y="1164175"/>
            <a:ext cx="483120" cy="356400"/>
          </a:xfrm>
          <a:prstGeom prst="rect">
            <a:avLst/>
          </a:prstGeom>
          <a:noFill/>
          <a:ln w="9525" algn="ctr">
            <a:noFill/>
            <a:miter lim="800000"/>
            <a:headEnd/>
            <a:tailEnd/>
          </a:ln>
        </p:spPr>
      </p:pic>
      <p:pic>
        <p:nvPicPr>
          <p:cNvPr id="42" name="Image 41">
            <a:extLst>
              <a:ext uri="{FF2B5EF4-FFF2-40B4-BE49-F238E27FC236}">
                <a16:creationId xmlns:a16="http://schemas.microsoft.com/office/drawing/2014/main" id="{1C5328B8-D060-4EFD-B53F-C95F868FB1FB}"/>
              </a:ext>
            </a:extLst>
          </p:cNvPr>
          <p:cNvPicPr>
            <a:picLocks noChangeAspect="1"/>
          </p:cNvPicPr>
          <p:nvPr/>
        </p:nvPicPr>
        <p:blipFill>
          <a:blip r:embed="rId5" cstate="print"/>
          <a:srcRect/>
          <a:stretch>
            <a:fillRect/>
          </a:stretch>
        </p:blipFill>
        <p:spPr bwMode="auto">
          <a:xfrm>
            <a:off x="1398695" y="1972835"/>
            <a:ext cx="454026" cy="448053"/>
          </a:xfrm>
          <a:prstGeom prst="rect">
            <a:avLst/>
          </a:prstGeom>
          <a:noFill/>
          <a:ln w="9525">
            <a:noFill/>
            <a:miter lim="800000"/>
            <a:headEnd/>
            <a:tailEnd/>
          </a:ln>
        </p:spPr>
      </p:pic>
      <p:pic>
        <p:nvPicPr>
          <p:cNvPr id="43" name="Image 42">
            <a:extLst>
              <a:ext uri="{FF2B5EF4-FFF2-40B4-BE49-F238E27FC236}">
                <a16:creationId xmlns:a16="http://schemas.microsoft.com/office/drawing/2014/main" id="{14B0E3E2-26B4-441E-BC0B-797B78E9065F}"/>
              </a:ext>
            </a:extLst>
          </p:cNvPr>
          <p:cNvPicPr>
            <a:picLocks noChangeAspect="1"/>
          </p:cNvPicPr>
          <p:nvPr/>
        </p:nvPicPr>
        <p:blipFill rotWithShape="1">
          <a:blip r:embed="rId6"/>
          <a:srcRect b="15000"/>
          <a:stretch/>
        </p:blipFill>
        <p:spPr>
          <a:xfrm>
            <a:off x="1373656" y="2828481"/>
            <a:ext cx="504105" cy="454031"/>
          </a:xfrm>
          <a:prstGeom prst="rect">
            <a:avLst/>
          </a:prstGeom>
        </p:spPr>
      </p:pic>
      <p:sp>
        <p:nvSpPr>
          <p:cNvPr id="44" name="ZoneTexte 43">
            <a:extLst>
              <a:ext uri="{FF2B5EF4-FFF2-40B4-BE49-F238E27FC236}">
                <a16:creationId xmlns:a16="http://schemas.microsoft.com/office/drawing/2014/main" id="{5FFBA54E-4257-4896-8D7B-488261C49D45}"/>
              </a:ext>
            </a:extLst>
          </p:cNvPr>
          <p:cNvSpPr txBox="1"/>
          <p:nvPr/>
        </p:nvSpPr>
        <p:spPr>
          <a:xfrm>
            <a:off x="1991544" y="1052736"/>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6€ moins cher pour 1 enfant, 38€ moins cher pour 2 enfants et 69€ moins cher pour 3 enfants </a:t>
            </a:r>
          </a:p>
          <a:p>
            <a:r>
              <a:rPr lang="fr-FR" dirty="0"/>
              <a:t>La couverture des séquelles permanentes, suite à un sinistre garanti, à partir de 1% d’AIPP / 10% d’AIPP pour MAAF</a:t>
            </a:r>
          </a:p>
          <a:p>
            <a:r>
              <a:rPr lang="fr-FR" dirty="0"/>
              <a:t>En cas de sinistre, la couverture des frais de remplacement de garde d’enfant / non couvert côté MAAF</a:t>
            </a:r>
          </a:p>
        </p:txBody>
      </p:sp>
      <p:pic>
        <p:nvPicPr>
          <p:cNvPr id="45" name="Picture 4">
            <a:extLst>
              <a:ext uri="{FF2B5EF4-FFF2-40B4-BE49-F238E27FC236}">
                <a16:creationId xmlns:a16="http://schemas.microsoft.com/office/drawing/2014/main" id="{D36D1884-00CD-4FE9-B095-DB9C41343DD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222" t="6001" r="4667" b="5110"/>
          <a:stretch/>
        </p:blipFill>
        <p:spPr bwMode="auto">
          <a:xfrm>
            <a:off x="1447112" y="3836603"/>
            <a:ext cx="357192" cy="348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5">
            <a:extLst>
              <a:ext uri="{FF2B5EF4-FFF2-40B4-BE49-F238E27FC236}">
                <a16:creationId xmlns:a16="http://schemas.microsoft.com/office/drawing/2014/main" id="{AFFA2D44-2E19-48CB-A064-9A18E2DF49B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61026" y="4688521"/>
            <a:ext cx="529364" cy="369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a:extLst>
              <a:ext uri="{FF2B5EF4-FFF2-40B4-BE49-F238E27FC236}">
                <a16:creationId xmlns:a16="http://schemas.microsoft.com/office/drawing/2014/main" id="{8120D2D3-59E1-46DC-B144-8C2652F0B30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75942" y="5606975"/>
            <a:ext cx="499532" cy="162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ZoneTexte 47">
            <a:extLst>
              <a:ext uri="{FF2B5EF4-FFF2-40B4-BE49-F238E27FC236}">
                <a16:creationId xmlns:a16="http://schemas.microsoft.com/office/drawing/2014/main" id="{B6D87882-5C9D-404B-95F2-05F4C192AF52}"/>
              </a:ext>
            </a:extLst>
          </p:cNvPr>
          <p:cNvSpPr txBox="1"/>
          <p:nvPr/>
        </p:nvSpPr>
        <p:spPr>
          <a:xfrm>
            <a:off x="1974243" y="4541413"/>
            <a:ext cx="9505056" cy="646331"/>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r>
              <a:rPr lang="fr-FR" dirty="0"/>
              <a:t>A couverture équivalente, un tarif annuel 19€ moins cher pour 2 enfants, 42€ moins cher pour 3 enfants et 63€ moins cher pour 4 enfants </a:t>
            </a:r>
          </a:p>
          <a:p>
            <a:r>
              <a:rPr lang="fr-FR" dirty="0"/>
              <a:t>Couverture des frais de soins jusqu’à 10 000€ / non couvert côté MATMUT </a:t>
            </a:r>
          </a:p>
          <a:p>
            <a:r>
              <a:rPr lang="fr-FR" dirty="0"/>
              <a:t>Couverture du matériel confié dans le cadre du cursus scolaire jusqu’à 10 000€ / non couvert côté MATMUT</a:t>
            </a:r>
          </a:p>
        </p:txBody>
      </p:sp>
      <p:pic>
        <p:nvPicPr>
          <p:cNvPr id="49" name="Image 48">
            <a:extLst>
              <a:ext uri="{FF2B5EF4-FFF2-40B4-BE49-F238E27FC236}">
                <a16:creationId xmlns:a16="http://schemas.microsoft.com/office/drawing/2014/main" id="{2664CA3D-B878-41A1-BB45-B3AA7F55389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625" y1="83673" x2="2625" y2="83673"/>
                        <a14:foregroundMark x1="11375" y1="91071" x2="11375" y2="91071"/>
                        <a14:foregroundMark x1="15375" y1="88010" x2="15375" y2="88010"/>
                        <a14:foregroundMark x1="21500" y1="91071" x2="21500" y2="91071"/>
                        <a14:foregroundMark x1="27375" y1="89541" x2="27375" y2="89541"/>
                        <a14:foregroundMark x1="33500" y1="93112" x2="33500" y2="93112"/>
                        <a14:foregroundMark x1="45500" y1="89541" x2="45500" y2="89541"/>
                        <a14:foregroundMark x1="49250" y1="84439" x2="49250" y2="84439"/>
                        <a14:foregroundMark x1="52250" y1="91071" x2="52250" y2="91071"/>
                        <a14:foregroundMark x1="59000" y1="88265" x2="59000" y2="88265"/>
                        <a14:foregroundMark x1="65375" y1="88520" x2="65375" y2="88520"/>
                        <a14:foregroundMark x1="75000" y1="88010" x2="75000" y2="88010"/>
                        <a14:foregroundMark x1="80625" y1="93622" x2="80625" y2="93622"/>
                        <a14:foregroundMark x1="91875" y1="91837" x2="91875" y2="91837"/>
                        <a14:foregroundMark x1="97125" y1="93367" x2="97125" y2="93367"/>
                        <a14:foregroundMark x1="88375" y1="98469" x2="88375" y2="98469"/>
                        <a14:foregroundMark x1="54375" y1="47449" x2="54375" y2="47449"/>
                        <a14:foregroundMark x1="57500" y1="37245" x2="57500" y2="37245"/>
                        <a14:foregroundMark x1="58000" y1="35714" x2="56125" y2="30357"/>
                        <a14:foregroundMark x1="47750" y1="61480" x2="55875" y2="60459"/>
                        <a14:foregroundMark x1="41375" y1="57143" x2="40500" y2="45663"/>
                        <a14:foregroundMark x1="39625" y1="39541" x2="44000" y2="24235"/>
                        <a14:foregroundMark x1="44125" y1="24490" x2="51000" y2="14286"/>
                        <a14:foregroundMark x1="51250" y1="14031" x2="58375" y2="6888"/>
                        <a14:foregroundMark x1="41500" y1="57143" x2="43125" y2="59439"/>
                        <a14:foregroundMark x1="44000" y1="57908" x2="53625" y2="26786"/>
                        <a14:foregroundMark x1="42000" y1="94643" x2="43500" y2="84184"/>
                        <a14:foregroundMark x1="87875" y1="92857" x2="88000" y2="83673"/>
                      </a14:backgroundRemoval>
                    </a14:imgEffect>
                  </a14:imgLayer>
                </a14:imgProps>
              </a:ext>
            </a:extLst>
          </a:blip>
          <a:srcRect l="28620" r="27682" b="24361"/>
          <a:stretch/>
        </p:blipFill>
        <p:spPr>
          <a:xfrm>
            <a:off x="373910" y="4721540"/>
            <a:ext cx="476086" cy="403814"/>
          </a:xfrm>
          <a:prstGeom prst="rect">
            <a:avLst/>
          </a:prstGeom>
        </p:spPr>
      </p:pic>
      <p:sp>
        <p:nvSpPr>
          <p:cNvPr id="50" name="Rectangle à coins arrondis 120">
            <a:extLst>
              <a:ext uri="{FF2B5EF4-FFF2-40B4-BE49-F238E27FC236}">
                <a16:creationId xmlns:a16="http://schemas.microsoft.com/office/drawing/2014/main" id="{82539770-3DB1-495C-BC5B-8684E390A6F3}"/>
              </a:ext>
            </a:extLst>
          </p:cNvPr>
          <p:cNvSpPr/>
          <p:nvPr/>
        </p:nvSpPr>
        <p:spPr>
          <a:xfrm>
            <a:off x="353362" y="4656555"/>
            <a:ext cx="517182" cy="537945"/>
          </a:xfrm>
          <a:prstGeom prst="roundRect">
            <a:avLst/>
          </a:prstGeom>
          <a:solidFill>
            <a:srgbClr val="FFABAB">
              <a:alpha val="2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51" name="ZoneTexte 50">
            <a:extLst>
              <a:ext uri="{FF2B5EF4-FFF2-40B4-BE49-F238E27FC236}">
                <a16:creationId xmlns:a16="http://schemas.microsoft.com/office/drawing/2014/main" id="{EF405C89-D25B-4B0B-A993-FF742EF13BEF}"/>
              </a:ext>
            </a:extLst>
          </p:cNvPr>
          <p:cNvSpPr txBox="1"/>
          <p:nvPr/>
        </p:nvSpPr>
        <p:spPr>
          <a:xfrm>
            <a:off x="947428" y="4700293"/>
            <a:ext cx="324036" cy="307777"/>
          </a:xfrm>
          <a:prstGeom prst="rect">
            <a:avLst/>
          </a:prstGeom>
          <a:noFill/>
        </p:spPr>
        <p:txBody>
          <a:bodyPr wrap="square" rtlCol="0">
            <a:spAutoFit/>
          </a:bodyPr>
          <a:lstStyle>
            <a:defPPr>
              <a:defRPr lang="fr-FR"/>
            </a:defPPr>
            <a:lvl1pPr marL="171450" indent="-171450" algn="just">
              <a:buClr>
                <a:schemeClr val="accent6">
                  <a:lumMod val="60000"/>
                  <a:lumOff val="40000"/>
                </a:schemeClr>
              </a:buClr>
              <a:buSzPct val="120000"/>
              <a:buFont typeface="Gill Sans MT" panose="020B0502020104020203" pitchFamily="34" charset="0"/>
              <a:buChar char="+"/>
              <a:defRPr sz="1200">
                <a:latin typeface="Gill Sans MT" panose="020B0502020104020203" pitchFamily="34" charset="0"/>
              </a:defRPr>
            </a:lvl1pPr>
          </a:lstStyle>
          <a:p>
            <a:pPr marL="0" indent="0">
              <a:buNone/>
            </a:pPr>
            <a:r>
              <a:rPr lang="fr-FR" sz="1400" b="1" dirty="0"/>
              <a:t>…</a:t>
            </a:r>
          </a:p>
        </p:txBody>
      </p:sp>
      <p:sp>
        <p:nvSpPr>
          <p:cNvPr id="52" name="Ellipse 51">
            <a:extLst>
              <a:ext uri="{FF2B5EF4-FFF2-40B4-BE49-F238E27FC236}">
                <a16:creationId xmlns:a16="http://schemas.microsoft.com/office/drawing/2014/main" id="{1C71AA3C-7738-4A1E-AEE4-751321EDEA43}"/>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Image 52">
            <a:extLst>
              <a:ext uri="{FF2B5EF4-FFF2-40B4-BE49-F238E27FC236}">
                <a16:creationId xmlns:a16="http://schemas.microsoft.com/office/drawing/2014/main" id="{8A919F26-0D3C-4A54-B762-4BD820373DA2}"/>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b="14068"/>
          <a:stretch/>
        </p:blipFill>
        <p:spPr>
          <a:xfrm>
            <a:off x="11172564" y="217388"/>
            <a:ext cx="691496" cy="594219"/>
          </a:xfrm>
          <a:prstGeom prst="rect">
            <a:avLst/>
          </a:prstGeom>
        </p:spPr>
      </p:pic>
      <p:sp>
        <p:nvSpPr>
          <p:cNvPr id="54" name="Espace réservé de la date 4">
            <a:extLst>
              <a:ext uri="{FF2B5EF4-FFF2-40B4-BE49-F238E27FC236}">
                <a16:creationId xmlns:a16="http://schemas.microsoft.com/office/drawing/2014/main" id="{F47FC1C0-635C-4FF6-9815-335681851814}"/>
              </a:ext>
            </a:extLst>
          </p:cNvPr>
          <p:cNvSpPr>
            <a:spLocks noGrp="1"/>
          </p:cNvSpPr>
          <p:nvPr>
            <p:ph type="dt" sz="half" idx="2"/>
          </p:nvPr>
        </p:nvSpPr>
        <p:spPr>
          <a:xfrm>
            <a:off x="1026815" y="6412247"/>
            <a:ext cx="1476164" cy="365125"/>
          </a:xfrm>
        </p:spPr>
        <p:txBody>
          <a:bodyPr/>
          <a:lstStyle/>
          <a:p>
            <a:r>
              <a:rPr lang="fr-FR" sz="1000" b="1" dirty="0">
                <a:solidFill>
                  <a:srgbClr val="C00000"/>
                </a:solidFill>
              </a:rPr>
              <a:t>Retour au Sommaire</a:t>
            </a:r>
          </a:p>
        </p:txBody>
      </p:sp>
      <p:sp>
        <p:nvSpPr>
          <p:cNvPr id="55" name="Freeform 270">
            <a:hlinkClick r:id="rId12" action="ppaction://hlinksldjump"/>
            <a:extLst>
              <a:ext uri="{FF2B5EF4-FFF2-40B4-BE49-F238E27FC236}">
                <a16:creationId xmlns:a16="http://schemas.microsoft.com/office/drawing/2014/main" id="{D3FCECA4-C2A8-41B4-B4A1-0098F90D5CB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56" name="Espace réservé du pied de page 3">
            <a:extLst>
              <a:ext uri="{FF2B5EF4-FFF2-40B4-BE49-F238E27FC236}">
                <a16:creationId xmlns:a16="http://schemas.microsoft.com/office/drawing/2014/main" id="{4F65BD44-3428-4630-B8DC-8E6053188F21}"/>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39" name="Rectangle 38">
            <a:extLst>
              <a:ext uri="{FF2B5EF4-FFF2-40B4-BE49-F238E27FC236}">
                <a16:creationId xmlns:a16="http://schemas.microsoft.com/office/drawing/2014/main" id="{C2F1934A-E84B-4F4B-ACFD-0F74D5912D12}"/>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2" name="Rectangle 1">
            <a:extLst>
              <a:ext uri="{FF2B5EF4-FFF2-40B4-BE49-F238E27FC236}">
                <a16:creationId xmlns:a16="http://schemas.microsoft.com/office/drawing/2014/main" id="{FA3070D0-51E1-4FC0-BAAE-858503F2C54B}"/>
              </a:ext>
            </a:extLst>
          </p:cNvPr>
          <p:cNvSpPr/>
          <p:nvPr/>
        </p:nvSpPr>
        <p:spPr>
          <a:xfrm>
            <a:off x="870544" y="6083714"/>
            <a:ext cx="2981907" cy="261610"/>
          </a:xfrm>
          <a:prstGeom prst="rect">
            <a:avLst/>
          </a:prstGeom>
          <a:noFill/>
        </p:spPr>
        <p:txBody>
          <a:bodyPr wrap="square" rtlCol="0">
            <a:noAutofit/>
          </a:bodyPr>
          <a:lstStyle/>
          <a:p>
            <a:r>
              <a:rPr lang="fr-FR" sz="800" i="1" dirty="0">
                <a:latin typeface="Gill Sans MT" panose="020B0502020104020203" pitchFamily="34" charset="0"/>
              </a:rPr>
              <a:t>*Source : Benchmark Assurance Habitation 2021</a:t>
            </a:r>
          </a:p>
        </p:txBody>
      </p:sp>
    </p:spTree>
    <p:extLst>
      <p:ext uri="{BB962C8B-B14F-4D97-AF65-F5344CB8AC3E}">
        <p14:creationId xmlns:p14="http://schemas.microsoft.com/office/powerpoint/2010/main" val="3667149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p:txBody>
          <a:bodyPr/>
          <a:lstStyle/>
          <a:p>
            <a:r>
              <a:rPr lang="fr-FR" dirty="0"/>
              <a:t>MENTIONS Légales</a:t>
            </a:r>
            <a:endParaRPr lang="en-US" dirty="0"/>
          </a:p>
        </p:txBody>
      </p:sp>
      <p:sp>
        <p:nvSpPr>
          <p:cNvPr id="7" name="Espace réservé du contenu 6"/>
          <p:cNvSpPr>
            <a:spLocks noGrp="1"/>
          </p:cNvSpPr>
          <p:nvPr>
            <p:ph sz="quarter" idx="14"/>
          </p:nvPr>
        </p:nvSpPr>
        <p:spPr/>
        <p:txBody>
          <a:bodyPr/>
          <a:lstStyle/>
          <a:p>
            <a:pPr lvl="0"/>
            <a:r>
              <a:rPr lang="fr-FR" dirty="0"/>
              <a:t>L’assurance scolaire</a:t>
            </a:r>
            <a:endParaRPr lang="en-US" dirty="0"/>
          </a:p>
        </p:txBody>
      </p:sp>
      <p:sp>
        <p:nvSpPr>
          <p:cNvPr id="52" name="Ellipse 51">
            <a:extLst>
              <a:ext uri="{FF2B5EF4-FFF2-40B4-BE49-F238E27FC236}">
                <a16:creationId xmlns:a16="http://schemas.microsoft.com/office/drawing/2014/main" id="{1C71AA3C-7738-4A1E-AEE4-751321EDEA43}"/>
              </a:ext>
            </a:extLst>
          </p:cNvPr>
          <p:cNvSpPr/>
          <p:nvPr/>
        </p:nvSpPr>
        <p:spPr>
          <a:xfrm>
            <a:off x="11100556" y="83959"/>
            <a:ext cx="952066" cy="9520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Image 52">
            <a:extLst>
              <a:ext uri="{FF2B5EF4-FFF2-40B4-BE49-F238E27FC236}">
                <a16:creationId xmlns:a16="http://schemas.microsoft.com/office/drawing/2014/main" id="{8A919F26-0D3C-4A54-B762-4BD820373DA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b="14068"/>
          <a:stretch/>
        </p:blipFill>
        <p:spPr>
          <a:xfrm>
            <a:off x="11172564" y="217388"/>
            <a:ext cx="691496" cy="594219"/>
          </a:xfrm>
          <a:prstGeom prst="rect">
            <a:avLst/>
          </a:prstGeom>
        </p:spPr>
      </p:pic>
      <p:sp>
        <p:nvSpPr>
          <p:cNvPr id="54" name="Espace réservé de la date 4">
            <a:extLst>
              <a:ext uri="{FF2B5EF4-FFF2-40B4-BE49-F238E27FC236}">
                <a16:creationId xmlns:a16="http://schemas.microsoft.com/office/drawing/2014/main" id="{F47FC1C0-635C-4FF6-9815-335681851814}"/>
              </a:ext>
            </a:extLst>
          </p:cNvPr>
          <p:cNvSpPr>
            <a:spLocks noGrp="1"/>
          </p:cNvSpPr>
          <p:nvPr>
            <p:ph type="dt" sz="half" idx="2"/>
          </p:nvPr>
        </p:nvSpPr>
        <p:spPr>
          <a:xfrm>
            <a:off x="1026815" y="6412247"/>
            <a:ext cx="1476164" cy="365125"/>
          </a:xfrm>
        </p:spPr>
        <p:txBody>
          <a:bodyPr/>
          <a:lstStyle/>
          <a:p>
            <a:r>
              <a:rPr lang="fr-FR" sz="1000" b="1" dirty="0">
                <a:solidFill>
                  <a:srgbClr val="C00000"/>
                </a:solidFill>
              </a:rPr>
              <a:t>Retour au Sommaire</a:t>
            </a:r>
          </a:p>
        </p:txBody>
      </p:sp>
      <p:sp>
        <p:nvSpPr>
          <p:cNvPr id="55" name="Freeform 270">
            <a:hlinkClick r:id="rId4" action="ppaction://hlinksldjump"/>
            <a:extLst>
              <a:ext uri="{FF2B5EF4-FFF2-40B4-BE49-F238E27FC236}">
                <a16:creationId xmlns:a16="http://schemas.microsoft.com/office/drawing/2014/main" id="{D3FCECA4-C2A8-41B4-B4A1-0098F90D5CB9}"/>
              </a:ext>
            </a:extLst>
          </p:cNvPr>
          <p:cNvSpPr>
            <a:spLocks noChangeAspect="1"/>
          </p:cNvSpPr>
          <p:nvPr/>
        </p:nvSpPr>
        <p:spPr>
          <a:xfrm flipH="1">
            <a:off x="875420" y="6517965"/>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56" name="Espace réservé du pied de page 3">
            <a:extLst>
              <a:ext uri="{FF2B5EF4-FFF2-40B4-BE49-F238E27FC236}">
                <a16:creationId xmlns:a16="http://schemas.microsoft.com/office/drawing/2014/main" id="{4F65BD44-3428-4630-B8DC-8E6053188F21}"/>
              </a:ext>
            </a:extLst>
          </p:cNvPr>
          <p:cNvSpPr>
            <a:spLocks noGrp="1"/>
          </p:cNvSpPr>
          <p:nvPr>
            <p:ph type="ftr" sz="quarter" idx="11"/>
          </p:nvPr>
        </p:nvSpPr>
        <p:spPr>
          <a:xfrm>
            <a:off x="2711624" y="6459658"/>
            <a:ext cx="7956883" cy="240840"/>
          </a:xfrm>
        </p:spPr>
        <p:txBody>
          <a:bodyPr/>
          <a:lstStyle/>
          <a:p>
            <a:pPr algn="ctr"/>
            <a:r>
              <a:rPr lang="fr-FR" dirty="0"/>
              <a:t>OAV – L’option assurance scolaire du contrat habitation</a:t>
            </a:r>
          </a:p>
        </p:txBody>
      </p:sp>
      <p:sp>
        <p:nvSpPr>
          <p:cNvPr id="39" name="Rectangle 38">
            <a:extLst>
              <a:ext uri="{FF2B5EF4-FFF2-40B4-BE49-F238E27FC236}">
                <a16:creationId xmlns:a16="http://schemas.microsoft.com/office/drawing/2014/main" id="{C2F1934A-E84B-4F4B-ACFD-0F74D5912D12}"/>
              </a:ext>
            </a:extLst>
          </p:cNvPr>
          <p:cNvSpPr/>
          <p:nvPr/>
        </p:nvSpPr>
        <p:spPr>
          <a:xfrm rot="16200000">
            <a:off x="10750217" y="4775769"/>
            <a:ext cx="2428870" cy="261610"/>
          </a:xfrm>
          <a:prstGeom prst="rect">
            <a:avLst/>
          </a:prstGeom>
        </p:spPr>
        <p:txBody>
          <a:bodyPr wrap="none">
            <a:spAutoFit/>
          </a:bodyPr>
          <a:lstStyle/>
          <a:p>
            <a:r>
              <a:rPr lang="fr-FR" sz="1100" cap="small" dirty="0">
                <a:solidFill>
                  <a:schemeClr val="bg1">
                    <a:lumMod val="65000"/>
                  </a:schemeClr>
                </a:solidFill>
                <a:latin typeface="Gill Sans MT" panose="020B0502020104020203" pitchFamily="34" charset="0"/>
              </a:rPr>
              <a:t>Document interne – Ne pas diffuser </a:t>
            </a:r>
          </a:p>
        </p:txBody>
      </p:sp>
      <p:sp>
        <p:nvSpPr>
          <p:cNvPr id="2" name="Rectangle 1">
            <a:extLst>
              <a:ext uri="{FF2B5EF4-FFF2-40B4-BE49-F238E27FC236}">
                <a16:creationId xmlns:a16="http://schemas.microsoft.com/office/drawing/2014/main" id="{F498AAAE-93E3-4777-B6CC-148A67447A4C}"/>
              </a:ext>
            </a:extLst>
          </p:cNvPr>
          <p:cNvSpPr/>
          <p:nvPr/>
        </p:nvSpPr>
        <p:spPr>
          <a:xfrm>
            <a:off x="1523492" y="1712444"/>
            <a:ext cx="8712968" cy="1954381"/>
          </a:xfrm>
          <a:prstGeom prst="rect">
            <a:avLst/>
          </a:prstGeom>
        </p:spPr>
        <p:txBody>
          <a:bodyPr wrap="square">
            <a:spAutoFit/>
          </a:bodyPr>
          <a:lstStyle/>
          <a:p>
            <a:r>
              <a:rPr lang="fr-FR" sz="1100" b="1" dirty="0">
                <a:latin typeface="Gill Sans MT" panose="020B0502020104020203" pitchFamily="34" charset="0"/>
              </a:rPr>
              <a:t>BPCE ASSURANCES</a:t>
            </a:r>
            <a:r>
              <a:rPr lang="fr-FR" sz="1100" dirty="0">
                <a:latin typeface="Gill Sans MT" panose="020B0502020104020203" pitchFamily="34" charset="0"/>
              </a:rPr>
              <a:t>, Société Anonyme au capital de 61.996.212 Euros, immatriculée au Registre du Commerce et des Sociétés de Paris, N° SIREN 350 663 860, entreprise régie par le Code des assurances ayant son siège social au 88 avenue de France - 75641 PARIS CEDEX 13. </a:t>
            </a:r>
          </a:p>
          <a:p>
            <a:endParaRPr lang="fr-FR" sz="1100" dirty="0">
              <a:latin typeface="Gill Sans MT" panose="020B0502020104020203" pitchFamily="34" charset="0"/>
            </a:endParaRPr>
          </a:p>
          <a:p>
            <a:endParaRPr lang="fr-FR" sz="1100" dirty="0">
              <a:latin typeface="Gill Sans MT" panose="020B0502020104020203" pitchFamily="34" charset="0"/>
            </a:endParaRPr>
          </a:p>
          <a:p>
            <a:r>
              <a:rPr lang="fr-FR" sz="1100" b="1" dirty="0">
                <a:latin typeface="Gill Sans MT" panose="020B0502020104020203" pitchFamily="34" charset="0"/>
              </a:rPr>
              <a:t>INTER MUTUEL ASSISTANCE</a:t>
            </a:r>
            <a:r>
              <a:rPr lang="fr-FR" sz="1100" dirty="0">
                <a:latin typeface="Gill Sans MT" panose="020B0502020104020203" pitchFamily="34" charset="0"/>
              </a:rPr>
              <a:t>, GIE (Groupement d’Intérêt Économique) au capital de 3 547 170 € inscrit au RCS de Niort sous le N° C 433 240 991 dont le siège social est situé 118 avenue de Paris – CS 40 000 – 79033 Niort Cedex 9.</a:t>
            </a:r>
          </a:p>
          <a:p>
            <a:endParaRPr lang="fr-FR" sz="1100" dirty="0">
              <a:latin typeface="Gill Sans MT" panose="020B0502020104020203" pitchFamily="34" charset="0"/>
            </a:endParaRPr>
          </a:p>
          <a:p>
            <a:endParaRPr lang="fr-FR" sz="1100" dirty="0">
              <a:latin typeface="Gill Sans MT" panose="020B0502020104020203" pitchFamily="34" charset="0"/>
            </a:endParaRPr>
          </a:p>
          <a:p>
            <a:r>
              <a:rPr lang="fr-FR" sz="1100" b="1" dirty="0">
                <a:latin typeface="Gill Sans MT" panose="020B0502020104020203" pitchFamily="34" charset="0"/>
              </a:rPr>
              <a:t>BPCE</a:t>
            </a:r>
            <a:r>
              <a:rPr lang="fr-FR" sz="1100" dirty="0">
                <a:latin typeface="Gill Sans MT" panose="020B0502020104020203" pitchFamily="34" charset="0"/>
              </a:rPr>
              <a:t>, Société Anonyme à directoire et conseil de surveillance au capital de 173 613 700 euros. Siège social : 50 avenue Pierre Mendès France 75201 Paris Cedex 13. RCS Paris n°493 455 042. Intermédiaire d’assurance inscrit à l’ORIAS sous le n°08 045 100, </a:t>
            </a:r>
            <a:r>
              <a:rPr lang="fr-FR" sz="1100" dirty="0">
                <a:latin typeface="Gill Sans MT" panose="020B0502020104020203" pitchFamily="34" charset="0"/>
                <a:hlinkClick r:id="rId5">
                  <a:extLst>
                    <a:ext uri="{A12FA001-AC4F-418D-AE19-62706E023703}">
                      <ahyp:hlinkClr xmlns:ahyp="http://schemas.microsoft.com/office/drawing/2018/hyperlinkcolor" xmlns="" val="tx"/>
                    </a:ext>
                  </a:extLst>
                </a:hlinkClick>
              </a:rPr>
              <a:t>www.orias.fr</a:t>
            </a:r>
            <a:endParaRPr lang="fr-FR" sz="1100" dirty="0">
              <a:latin typeface="Gill Sans MT" panose="020B0502020104020203" pitchFamily="34" charset="0"/>
            </a:endParaRPr>
          </a:p>
          <a:p>
            <a:endParaRPr lang="fr-FR" sz="1100" dirty="0">
              <a:latin typeface="Gill Sans MT" panose="020B0502020104020203" pitchFamily="34" charset="0"/>
            </a:endParaRPr>
          </a:p>
        </p:txBody>
      </p:sp>
    </p:spTree>
    <p:extLst>
      <p:ext uri="{BB962C8B-B14F-4D97-AF65-F5344CB8AC3E}">
        <p14:creationId xmlns:p14="http://schemas.microsoft.com/office/powerpoint/2010/main" val="28716286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D88C6BB2C2CE408A4BBFF25DB4AB95" ma:contentTypeVersion="1" ma:contentTypeDescription="Crée un document." ma:contentTypeScope="" ma:versionID="e2acc3250409478a2f08509f3e95f684">
  <xsd:schema xmlns:xsd="http://www.w3.org/2001/XMLSchema" xmlns:xs="http://www.w3.org/2001/XMLSchema" xmlns:p="http://schemas.microsoft.com/office/2006/metadata/properties" xmlns:ns1="http://schemas.microsoft.com/sharepoint/v3" targetNamespace="http://schemas.microsoft.com/office/2006/metadata/properties" ma:root="true" ma:fieldsID="e3c27bd0fcb797d0a61d91e17cfc962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7C0104-884A-42BD-BD39-0DB25D4C22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940DA8-291F-49CC-ADDC-238FD138AF2F}">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B9868CA-D5DE-4E0E-A61E-4E09D61742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17333</TotalTime>
  <Words>2964</Words>
  <Application>Microsoft Office PowerPoint</Application>
  <PresentationFormat>Grand écran</PresentationFormat>
  <Paragraphs>268</Paragraphs>
  <Slides>10</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Calibri Light</vt:lpstr>
      <vt:lpstr>Gill Sans MT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Banque Populaire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CANTOURNET</dc:creator>
  <cp:lastModifiedBy>WEISS Michel [CEGEE]</cp:lastModifiedBy>
  <cp:revision>470</cp:revision>
  <cp:lastPrinted>2019-12-12T15:28:44Z</cp:lastPrinted>
  <dcterms:created xsi:type="dcterms:W3CDTF">2017-11-28T09:55:16Z</dcterms:created>
  <dcterms:modified xsi:type="dcterms:W3CDTF">2021-05-31T13:20:46Z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0x01010016D88C6BB2C2CE408A4BBFF25DB4AB95</vt:lpwstr>
  </property>
  <property fmtid="{D5CDD505-2E9C-101B-9397-08002B2CF9AE}" pid="3" name="MSIP_Label_797e4f81-4b1c-4a3a-b237-8636707719dc_Enabled">
    <vt:lpwstr>True</vt:lpwstr>
  </property>
  <property fmtid="{D5CDD505-2E9C-101B-9397-08002B2CF9AE}" pid="4" name="MSIP_Label_797e4f81-4b1c-4a3a-b237-8636707719dc_SiteId">
    <vt:lpwstr>d5bb6d35-8a82-4329-b49a-5030bd6497ab</vt:lpwstr>
  </property>
  <property fmtid="{D5CDD505-2E9C-101B-9397-08002B2CF9AE}" pid="5" name="MSIP_Label_797e4f81-4b1c-4a3a-b237-8636707719dc_Owner">
    <vt:lpwstr>melodie.lesage@natixis.com</vt:lpwstr>
  </property>
  <property fmtid="{D5CDD505-2E9C-101B-9397-08002B2CF9AE}" pid="6" name="MSIP_Label_797e4f81-4b1c-4a3a-b237-8636707719dc_SetDate">
    <vt:lpwstr>2020-04-16T16:06:16.2039366Z</vt:lpwstr>
  </property>
  <property fmtid="{D5CDD505-2E9C-101B-9397-08002B2CF9AE}" pid="7" name="MSIP_Label_797e4f81-4b1c-4a3a-b237-8636707719dc_Name">
    <vt:lpwstr>C2 - Internal Natixis</vt:lpwstr>
  </property>
  <property fmtid="{D5CDD505-2E9C-101B-9397-08002B2CF9AE}" pid="8" name="MSIP_Label_797e4f81-4b1c-4a3a-b237-8636707719dc_Application">
    <vt:lpwstr>Microsoft Azure Information Protection</vt:lpwstr>
  </property>
  <property fmtid="{D5CDD505-2E9C-101B-9397-08002B2CF9AE}" pid="9" name="MSIP_Label_797e4f81-4b1c-4a3a-b237-8636707719dc_ActionId">
    <vt:lpwstr>8396c66f-4031-47f0-ad86-8e3a3fe8858b</vt:lpwstr>
  </property>
  <property fmtid="{D5CDD505-2E9C-101B-9397-08002B2CF9AE}" pid="10" name="MSIP_Label_797e4f81-4b1c-4a3a-b237-8636707719dc_Extended_MSFT_Method">
    <vt:lpwstr>Manual</vt:lpwstr>
  </property>
  <property fmtid="{D5CDD505-2E9C-101B-9397-08002B2CF9AE}" pid="11" name="Sensitivity">
    <vt:lpwstr>C2 - Internal Natixis</vt:lpwstr>
  </property>
</Properties>
</file>