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62" r:id="rId2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LNIER Cecile" initials="SC" lastIdx="1" clrIdx="0"/>
  <p:cmAuthor id="2" name="FERCHICHI Jihel" initials="FJ" lastIdx="2" clrIdx="1">
    <p:extLst>
      <p:ext uri="{19B8F6BF-5375-455C-9EA6-DF929625EA0E}">
        <p15:presenceInfo xmlns:p15="http://schemas.microsoft.com/office/powerpoint/2012/main" userId="S-1-5-21-3019584756-1612224902-2092370849-293775" providerId="AD"/>
      </p:ext>
    </p:extLst>
  </p:cmAuthor>
  <p:cmAuthor id="3" name="BOSSE Elodie" initials="BE" lastIdx="2" clrIdx="2">
    <p:extLst>
      <p:ext uri="{19B8F6BF-5375-455C-9EA6-DF929625EA0E}">
        <p15:presenceInfo xmlns:p15="http://schemas.microsoft.com/office/powerpoint/2012/main" userId="S-1-5-21-3019584756-1612224902-2092370849-15815" providerId="AD"/>
      </p:ext>
    </p:extLst>
  </p:cmAuthor>
  <p:cmAuthor id="4" name="ARQUIE Céline [ECUVIE]" initials="AC[" lastIdx="13" clrIdx="3">
    <p:extLst>
      <p:ext uri="{19B8F6BF-5375-455C-9EA6-DF929625EA0E}">
        <p15:presenceInfo xmlns:p15="http://schemas.microsoft.com/office/powerpoint/2012/main" userId="S::celine.arquie@ecuvie.caisse-epargne.fr::38c522bb-e181-4b03-a109-e3605d0b7d5b" providerId="AD"/>
      </p:ext>
    </p:extLst>
  </p:cmAuthor>
  <p:cmAuthor id="5" name="SAULNIER Cecile [ECUVIE]" initials="SC[" lastIdx="5" clrIdx="4">
    <p:extLst>
      <p:ext uri="{19B8F6BF-5375-455C-9EA6-DF929625EA0E}">
        <p15:presenceInfo xmlns:p15="http://schemas.microsoft.com/office/powerpoint/2012/main" userId="S::cecile.saulnier@ecuvie.caisse-epargne.fr::9e0507c2-a4cc-4a46-81c9-c48db2794098" providerId="AD"/>
      </p:ext>
    </p:extLst>
  </p:cmAuthor>
  <p:cmAuthor id="6" name="BOSSE Elodie" initials="BE [2]" lastIdx="36" clrIdx="5">
    <p:extLst>
      <p:ext uri="{19B8F6BF-5375-455C-9EA6-DF929625EA0E}">
        <p15:presenceInfo xmlns:p15="http://schemas.microsoft.com/office/powerpoint/2012/main" userId="S::Elodie.BOSSE@bpce.fr::142e570a-5d6e-45a0-b262-926506aaf7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5388" autoAdjust="0"/>
  </p:normalViewPr>
  <p:slideViewPr>
    <p:cSldViewPr>
      <p:cViewPr varScale="1">
        <p:scale>
          <a:sx n="80" d="100"/>
          <a:sy n="80" d="100"/>
        </p:scale>
        <p:origin x="3216" y="1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2" d="100"/>
          <a:sy n="42" d="100"/>
        </p:scale>
        <p:origin x="282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AFF4EB4-9357-42B4-8729-CF815D1E3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C498E4-7C95-4955-9E98-B2A3373317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40F2E-ADEF-43AB-A25A-BDAC6014C5C6}" type="datetimeFigureOut">
              <a:rPr lang="fr-FR" smtClean="0"/>
              <a:t>09/02/2022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B5FA27-8848-4724-A9D4-6402A9DC42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271B3D-3F5C-4B55-B0E1-59CBF5BB98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09A7C-AC01-40ED-8A1E-176B549C7B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400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50659" y="528066"/>
            <a:ext cx="6102677" cy="791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/>
          </a:p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350658" y="2251227"/>
            <a:ext cx="6102677" cy="6144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734CD-2119-41DA-BEB4-1C282042BA80}" type="datetime1">
              <a:rPr lang="fr-FR"/>
              <a:pPr>
                <a:defRPr/>
              </a:pPr>
              <a:t>09/02/2022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47229-57AA-4DD8-B2ED-D99F16D201BB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8339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352147" y="539553"/>
            <a:ext cx="6102000" cy="7910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/>
          </a:p>
          <a:p>
            <a:pPr lvl="0"/>
            <a:r>
              <a:rPr lang="fr-FR" dirty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4002525" y="2241905"/>
            <a:ext cx="2429992" cy="6143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493947" y="2247108"/>
            <a:ext cx="2429996" cy="6144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9BBD9-1DA7-4189-8E3D-0F3BB6B25DEC}" type="datetime1">
              <a:rPr lang="fr-FR"/>
              <a:pPr>
                <a:defRPr/>
              </a:pPr>
              <a:t>09/02/2022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689EF-3252-4EC0-9892-D621CF35391E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86962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50659" y="533039"/>
            <a:ext cx="6101999" cy="79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/>
          </a:p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350658" y="2252127"/>
            <a:ext cx="6100312" cy="614363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E04C5-8336-4359-8D8C-B09A7FE40224}" type="datetime1">
              <a:rPr lang="fr-FR"/>
              <a:pPr>
                <a:defRPr/>
              </a:pPr>
              <a:t>09/02/2022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27957-C957-4291-B468-8E104EAD501B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016635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351337" y="533036"/>
            <a:ext cx="6101999" cy="79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350658" y="2251227"/>
            <a:ext cx="6102677" cy="6144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F687F-523F-478D-A94D-453A435D3366}" type="datetime1">
              <a:rPr lang="fr-FR"/>
              <a:pPr>
                <a:defRPr/>
              </a:pPr>
              <a:t>09/02/2022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8836-E6EA-40F7-A48D-059FFE82B912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91796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1513285" y="287867"/>
            <a:ext cx="610790" cy="1060451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486966" y="956734"/>
            <a:ext cx="1188244" cy="2112433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325041" y="2120900"/>
            <a:ext cx="350044" cy="626533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062592" y="2243519"/>
            <a:ext cx="4334735" cy="3934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91D68-10E7-4679-AF7E-62E888F7BEA6}" type="datetime1">
              <a:rPr lang="fr-FR"/>
              <a:pPr>
                <a:defRPr/>
              </a:pPr>
              <a:t>09/02/2022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129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de la date 3"/>
          <p:cNvSpPr>
            <a:spLocks noGrp="1"/>
          </p:cNvSpPr>
          <p:nvPr userDrawn="1">
            <p:ph type="dt" sz="half" idx="2"/>
          </p:nvPr>
        </p:nvSpPr>
        <p:spPr>
          <a:xfrm>
            <a:off x="4355306" y="8555568"/>
            <a:ext cx="644129" cy="39581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2F94917-460B-4AD2-8F19-9B1C9BF61A2D}" type="datetime1">
              <a:rPr lang="fr-FR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09/02/2022</a:t>
            </a:fld>
            <a:endParaRPr lang="fr-FR" dirty="0">
              <a:ea typeface="MS PGothic" pitchFamily="3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 userDrawn="1"/>
        </p:nvSpPr>
        <p:spPr bwMode="auto">
          <a:xfrm>
            <a:off x="5795963" y="124884"/>
            <a:ext cx="756047" cy="1344083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25028" y="6151033"/>
            <a:ext cx="1052513" cy="1873251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6917" y="7046385"/>
            <a:ext cx="325040" cy="577849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1048942" y="7774518"/>
            <a:ext cx="458390" cy="8191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 userDrawn="1"/>
        </p:nvCxnSpPr>
        <p:spPr bwMode="auto">
          <a:xfrm>
            <a:off x="5011341" y="8544984"/>
            <a:ext cx="0" cy="395816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356748" y="8549217"/>
            <a:ext cx="425053" cy="43180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8B44220-5F7F-4C1F-948C-633A9A320B00}" type="slidenum">
              <a:rPr lang="fr-FR">
                <a:solidFill>
                  <a:prstClr val="white"/>
                </a:solidFill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  <a:ea typeface="MS PGothic" pitchFamily="34" charset="-128"/>
              </a:rPr>
              <a:t>/X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026BD708-5150-4DA0-8442-C093C5759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9384" y="8555568"/>
            <a:ext cx="1307307" cy="5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4233" y="2606455"/>
            <a:ext cx="6500091" cy="4533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844824" y="1799776"/>
            <a:ext cx="4712542" cy="75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marL="180000" indent="-180000" defTabSz="54000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/>
                </a:solidFill>
              </a:rPr>
              <a:t>Relance téléphonique suite à l’e-mail pour contact en agence/à distance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8840" y="683568"/>
            <a:ext cx="4568526" cy="480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r>
              <a:rPr lang="fr-FR" sz="1400" b="1" dirty="0">
                <a:solidFill>
                  <a:srgbClr val="C00000"/>
                </a:solidFill>
              </a:rPr>
              <a:t>Ancrer la relation commerciale en équipant les clients non détenteurs d’assurance Habitation.</a:t>
            </a:r>
          </a:p>
        </p:txBody>
      </p:sp>
      <p:sp>
        <p:nvSpPr>
          <p:cNvPr id="16388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505352" y="3266299"/>
            <a:ext cx="3243128" cy="2645019"/>
          </a:xfr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vert="horz" wrap="square" lIns="0" tIns="180000" rIns="36000" bIns="45720" numCol="1" anchor="t" anchorCtr="0" compatLnSpc="1">
            <a:prstTxWarp prst="textNoShape">
              <a:avLst/>
            </a:prstTxWarp>
          </a:bodyPr>
          <a:lstStyle/>
          <a:p>
            <a:pPr marL="254250" indent="0">
              <a:buNone/>
              <a:defRPr/>
            </a:pPr>
            <a:r>
              <a:rPr lang="fr-FR" sz="1200" i="1" dirty="0"/>
              <a:t>« A la suite d’un sinistre important si votre habitation est inhabitable. Le temps des travaux, nous prenons en charge votre relogement et remboursons vos mensualités de crédit jusqu’à 2 ans ! »</a:t>
            </a:r>
          </a:p>
          <a:p>
            <a:pPr marL="254250" indent="0">
              <a:buNone/>
              <a:defRPr/>
            </a:pPr>
            <a:r>
              <a:rPr lang="fr-FR" sz="1200" i="1" dirty="0"/>
              <a:t>« Vous cassez accidentellement votre télévision ou un objet de décoration. Nous couvrons les maladresses, et indemnisons vos biens endommagés en valeur à neuf sans application de vétusté ! »</a:t>
            </a:r>
          </a:p>
        </p:txBody>
      </p:sp>
      <p:sp>
        <p:nvSpPr>
          <p:cNvPr id="16389" name="Espace réservé de la date 5"/>
          <p:cNvSpPr>
            <a:spLocks noGrp="1"/>
          </p:cNvSpPr>
          <p:nvPr>
            <p:ph type="dt" sz="quarter" idx="13"/>
          </p:nvPr>
        </p:nvSpPr>
        <p:spPr bwMode="auto">
          <a:xfrm>
            <a:off x="4201095" y="8679758"/>
            <a:ext cx="850355" cy="39581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5B3F0F8E-FFA0-49FD-9C00-4FB7B1B8CFF6}" type="datetime1">
              <a:rPr lang="fr-FR" altLang="fr-FR" smtClean="0">
                <a:solidFill>
                  <a:srgbClr val="898989"/>
                </a:solidFill>
              </a:rPr>
              <a:pPr eaLnBrk="1" hangingPunct="1">
                <a:defRPr/>
              </a:pPr>
              <a:t>09/02/2022</a:t>
            </a:fld>
            <a:endParaRPr lang="fr-FR" altLang="fr-FR" dirty="0">
              <a:solidFill>
                <a:srgbClr val="898989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342901" y="683568"/>
            <a:ext cx="1951433" cy="456442"/>
          </a:xfrm>
          <a:prstGeom prst="homePlate">
            <a:avLst/>
          </a:prstGeom>
          <a:solidFill>
            <a:srgbClr val="CC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</a:t>
            </a:r>
          </a:p>
        </p:txBody>
      </p:sp>
      <p:sp>
        <p:nvSpPr>
          <p:cNvPr id="12" name="Rectangle 11"/>
          <p:cNvSpPr/>
          <p:nvPr/>
        </p:nvSpPr>
        <p:spPr>
          <a:xfrm rot="5400000">
            <a:off x="4970467" y="1997784"/>
            <a:ext cx="324000" cy="2592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Argumentaire : Entretien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44824" y="1170362"/>
            <a:ext cx="4712542" cy="737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marL="180000" indent="-180000" defTabSz="54000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/>
                </a:solidFill>
              </a:rPr>
              <a:t>Clients ayant son dossier Crédit immobilier accepté par l’établissement bancaire et sans simulation tarifaire Assurance Habitation sur le dernier mois.</a:t>
            </a:r>
          </a:p>
        </p:txBody>
      </p:sp>
      <p:sp>
        <p:nvSpPr>
          <p:cNvPr id="8" name="AutoShape 5" descr="Résultats de recherche d'images pour « icone boite à outils »"/>
          <p:cNvSpPr>
            <a:spLocks noChangeAspect="1" noChangeArrowheads="1"/>
          </p:cNvSpPr>
          <p:nvPr/>
        </p:nvSpPr>
        <p:spPr bwMode="auto">
          <a:xfrm>
            <a:off x="0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33899" y="6002053"/>
            <a:ext cx="6514581" cy="25237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08000" rtlCol="0">
            <a:spAutoFit/>
          </a:bodyPr>
          <a:lstStyle/>
          <a:p>
            <a:pPr algn="ctr">
              <a:defRPr/>
            </a:pPr>
            <a:r>
              <a:rPr lang="fr-FR" sz="1400" b="1" dirty="0"/>
              <a:t>Bonnes pratiques </a:t>
            </a:r>
          </a:p>
          <a:p>
            <a:pPr algn="ctr">
              <a:defRPr/>
            </a:pPr>
            <a:endParaRPr lang="fr-FR" sz="1000" b="1" dirty="0"/>
          </a:p>
          <a:p>
            <a:pPr algn="just">
              <a:defRPr/>
            </a:pPr>
            <a:r>
              <a:rPr lang="fr-FR" sz="1200" u="sng" dirty="0"/>
              <a:t>Mettre en avant le rôle du Banquier-Assureur </a:t>
            </a:r>
            <a:r>
              <a:rPr lang="fr-FR" sz="1200" dirty="0"/>
              <a:t>: le rôle du banquier est de financer un projet. Le rôle de l’assureur est de protéger des conséquences financières des aléas de la vie. Un interlocuteur unique a la possibilité de faire les deux et de proposer une solution globale. </a:t>
            </a:r>
          </a:p>
          <a:p>
            <a:pPr algn="just">
              <a:defRPr/>
            </a:pPr>
            <a:r>
              <a:rPr lang="fr-FR" sz="1200" dirty="0"/>
              <a:t>Mettre en avant </a:t>
            </a:r>
            <a:r>
              <a:rPr lang="fr-FR" sz="1200" u="sng" dirty="0"/>
              <a:t>les services</a:t>
            </a:r>
            <a:r>
              <a:rPr lang="fr-FR" sz="1200" dirty="0"/>
              <a:t> qui permettent d’accompagner le client dans son quotidien : le service Dépannage, le service Travaux et le service Déménagement.</a:t>
            </a:r>
          </a:p>
          <a:p>
            <a:pPr>
              <a:defRPr/>
            </a:pPr>
            <a:r>
              <a:rPr lang="fr-FR" sz="1200" b="1" dirty="0"/>
              <a:t>	         </a:t>
            </a:r>
          </a:p>
          <a:p>
            <a:pPr algn="ctr">
              <a:defRPr/>
            </a:pPr>
            <a:r>
              <a:rPr lang="fr-FR" sz="1400" b="1" dirty="0"/>
              <a:t>Astuces </a:t>
            </a:r>
            <a:endParaRPr lang="fr-FR" sz="1400" dirty="0"/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200" u="sng" dirty="0"/>
              <a:t>Les remises commerciales </a:t>
            </a:r>
            <a:r>
              <a:rPr lang="fr-FR" sz="1200" dirty="0"/>
              <a:t>: En cas de multi-équipement </a:t>
            </a:r>
            <a:r>
              <a:rPr lang="fr-FR" sz="1200" b="1" dirty="0"/>
              <a:t>5 % de remise </a:t>
            </a:r>
            <a:r>
              <a:rPr lang="fr-FR" sz="1200" dirty="0"/>
              <a:t>à partir du 2ème contrat                     sur toute la durée de vie du contrat Auto ou Habitation souscrit. En cas de déménagement, 1 mois offert (remise non pérenne) pour les clients qui renouvellent </a:t>
            </a:r>
            <a:r>
              <a:rPr lang="fr-FR" sz="1200"/>
              <a:t>leur contrat en </a:t>
            </a:r>
            <a:r>
              <a:rPr lang="fr-FR" sz="1200" dirty="0"/>
              <a:t>cas de changement d’adresse.</a:t>
            </a:r>
            <a:endParaRPr lang="fr-FR" sz="1600" dirty="0"/>
          </a:p>
        </p:txBody>
      </p:sp>
      <p:sp>
        <p:nvSpPr>
          <p:cNvPr id="20" name="Sous-titre 3"/>
          <p:cNvSpPr txBox="1">
            <a:spLocks/>
          </p:cNvSpPr>
          <p:nvPr/>
        </p:nvSpPr>
        <p:spPr>
          <a:xfrm>
            <a:off x="2294334" y="188385"/>
            <a:ext cx="4159001" cy="437043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rIns="0"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000" b="1" dirty="0"/>
              <a:t>Conquête MRH sur Crédit </a:t>
            </a:r>
            <a:r>
              <a:rPr lang="fr-FR" sz="2000" b="1" dirty="0" err="1"/>
              <a:t>immo</a:t>
            </a:r>
            <a:endParaRPr lang="fr-FR" sz="2000" b="1" dirty="0"/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561"/>
          <a:stretch/>
        </p:blipFill>
        <p:spPr bwMode="auto">
          <a:xfrm>
            <a:off x="342901" y="1876938"/>
            <a:ext cx="648072" cy="61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Pentagone 10"/>
          <p:cNvSpPr/>
          <p:nvPr/>
        </p:nvSpPr>
        <p:spPr>
          <a:xfrm>
            <a:off x="980728" y="1821041"/>
            <a:ext cx="1079968" cy="648072"/>
          </a:xfrm>
          <a:prstGeom prst="homePlate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tx1"/>
                </a:solidFill>
              </a:rPr>
              <a:t>Moyens</a:t>
            </a: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89" y="1187624"/>
            <a:ext cx="900099" cy="75514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Pentagone 8"/>
          <p:cNvSpPr/>
          <p:nvPr/>
        </p:nvSpPr>
        <p:spPr>
          <a:xfrm>
            <a:off x="1052888" y="1202065"/>
            <a:ext cx="1079968" cy="648072"/>
          </a:xfrm>
          <a:prstGeom prst="homePlate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tx1"/>
                </a:solidFill>
              </a:rPr>
              <a:t>Cible</a:t>
            </a: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D03F8B29-D42A-EE4A-A3EF-0BD6A7B9B9F1}"/>
              </a:ext>
            </a:extLst>
          </p:cNvPr>
          <p:cNvSpPr txBox="1">
            <a:spLocks/>
          </p:cNvSpPr>
          <p:nvPr/>
        </p:nvSpPr>
        <p:spPr>
          <a:xfrm>
            <a:off x="342901" y="188387"/>
            <a:ext cx="1951435" cy="437043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z="1400" dirty="0"/>
              <a:t>Récurrente - 2022</a:t>
            </a:r>
            <a:endParaRPr lang="fr-FR" dirty="0"/>
          </a:p>
        </p:txBody>
      </p:sp>
      <p:sp>
        <p:nvSpPr>
          <p:cNvPr id="34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205574" y="3266299"/>
            <a:ext cx="3244768" cy="2645019"/>
          </a:xfr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vert="horz" wrap="square" lIns="0" tIns="180000" rIns="36000" bIns="45720" numCol="1" anchor="t" anchorCtr="0" compatLnSpc="1">
            <a:prstTxWarp prst="textNoShape">
              <a:avLst/>
            </a:prstTxWarp>
          </a:bodyPr>
          <a:lstStyle/>
          <a:p>
            <a:pPr marL="254250" indent="0">
              <a:buNone/>
              <a:defRPr/>
            </a:pPr>
            <a:r>
              <a:rPr lang="fr-FR" sz="1200" i="1" dirty="0"/>
              <a:t>« Nous sommes heureux de vous accompagner dans le financement de votre projet. Nous pouvons vous accompagner également pour assurer votre habitation et vos biens mobiliers»</a:t>
            </a:r>
          </a:p>
          <a:p>
            <a:pPr marL="254250" indent="0">
              <a:buNone/>
              <a:defRPr/>
            </a:pPr>
            <a:r>
              <a:rPr lang="fr-FR" sz="1200" i="1" dirty="0"/>
              <a:t>« Je vous propose de faire un bilan personnalisé et de mettre l’expertise de la Caisse d’Epargne au service de la concrétisation de votre projet. »</a:t>
            </a:r>
          </a:p>
          <a:p>
            <a:pPr marL="254250" indent="0">
              <a:buNone/>
              <a:defRPr/>
            </a:pPr>
            <a:r>
              <a:rPr lang="fr-FR" sz="1200" i="1" dirty="0"/>
              <a:t>« Quelles sont vos disponibilités la semaine prochaine? »</a:t>
            </a:r>
          </a:p>
        </p:txBody>
      </p:sp>
      <p:sp>
        <p:nvSpPr>
          <p:cNvPr id="35" name="Rectangle 34"/>
          <p:cNvSpPr/>
          <p:nvPr/>
        </p:nvSpPr>
        <p:spPr>
          <a:xfrm rot="5400000">
            <a:off x="1629947" y="2016586"/>
            <a:ext cx="324000" cy="2592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Accroche : Prise de Rdv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84233" y="2596008"/>
            <a:ext cx="6500091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S’appuyer sur le projet immobilier du client afin de lui proposer une approche globale crédit immobilier et Assurance Habitation et ainsi renforcer la relation commerciale.</a:t>
            </a:r>
            <a:endParaRPr lang="fr-FR" dirty="0"/>
          </a:p>
        </p:txBody>
      </p:sp>
      <p:sp>
        <p:nvSpPr>
          <p:cNvPr id="11" name="AutoShape 2" descr="data:image/jpeg;base64,/9j/4AAQSkZJRgABAQEAYABgAAD/2wBDAAgGBgcGBQgHBwcJCQgKDBQNDAsLDBkSEw8UHRofHh0aHBwgJC4nICIsIxwcKDcpLDAxNDQ0Hyc5PTgyPC4zNDL/2wBDAQkJCQwLDBgNDRgyIRwhMjIyMjIyMjIyMjIyMjIyMjIyMjIyMjIyMjIyMjIyMjIyMjIyMjIyMjIyMjIyMjIyMjL/wAARCADzAX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igAoqOS4hibbJLGhxnDMBTftlr/z8w/8AfYoAmoqH7Zbf8/MP/fYo+2Wv/PzD/wB9igCaikBDAEEEEZBHeloAKKKKACiiigAooooAKKKKACiiigAooooAKKKKACiiigAooooAKKKKACiiigAooooAKKKKACiiigApKWkoAKKKKACm06m0ABptONNoAQ0004000AMPWmmnHrTTQBdooooA4rU/CmheJvHd+2s6ZBemDTLQRGUH5d0tznH1wPypsvw3+HkDbJtC0yNsZw7YOPxNbdr/AMjzq3/YNsv/AEZdV5l4w8NaZ4r+PthperQvLatonmFVkKHIeTHI5oA6/wD4V78N/wDoD6T/AN/P/r0f8K9+G/8A0B9J/wC/n/16o/8ACivAX/QMuP8AwLk/xo/4UV4B/wCgZcf+Bcn+NAHc2tzpdlaQ2tvc2scEMaxxosq4VQMADn0FS/2lYf8AP7bf9/V/xrgP+FF+Af8AoGXH/gXJ/jS/8KL8A/8AQMuP/AuT/GgDvv7SsP8An9tv+/q/405L+zkcIl3AzE4CrICTXn//AAorwD/0DLj/AMC5P8at6X8HfBmjara6lZWEyXVrIJYmNy7AMOnBPNAHe0UUUAFFJmloAKKKKACiiigAooooAKKKKACiiigAooooAKKKKACiiigAooooAKKKKACiiigApKWkoAKKKKACm06m0ABptONNoAQ0004000AMPWmmnHrTTQBdooooAw7X/kedW/7Btl/6Muq4m9/5OU07/sAn/wBDkrvoLOePxTf3zKPImsraFDnksjzluPpItcDe/wDJymnf9gE/+hyUAepVHLLHBE8srqkaDczMcAD1qSsPxh/yJus/9ecv/oJpN2Vy6ceeaj3ZYHiLRicDU7TJ/wCmo/xrQiljmQSRuroejKcg1836TY6DP4Z1S41G7aLUYv8Aj0RW++cdMema9G+GFxdaT4Rv73UzJHYxsZIzJn7oHOPauenXcnZo93H5NDD03OEm2mlZq179u56dRXl5+J+qvbyapB4eLaNHJsaYyfN1xnpitnxD8QU0vw3p+s2Fst1FePtCu+3bwT6HnitVVg1c4JZVioyjHl1em637Pszt6gurmOztpLiYkRxqWYgZwBXmVz8Wb6BbS7OhMNPm481nI3kfe28dv1rp/EXjix0fw/a6gsX2pr5QbeEHG/Izz7c0lWg09dglleJhKMZRvzbWa6bm7pOsWOuWf2vT5xNDuKlgMcjqKv15f4b8UjQdVi0zUfD40mPUX8yNkclSx45B6dhxVzxB8TH0DxTcaVJpwlhiAIlWT5mygYcY9Tikq0eW8mXUyqu6zp0o3VrrVbeux6LRXn7fEh7LwmNV1LTmhu5ZmihtckbgADkkjpz1xUdh8Rb+DVbSz8RaP/Z8d5jyZQ/AzwMg1XtoGayvFNNqO1+q1tvbvY9EorgfEXxDuLDxAND0fTPt14OuWwM4zgDvxXReGNX1HV9OebU9ONhcJIUMZJOfemqibsjKpga1Kkqs1ZPzV/uNyikpas5AooooAKKKKACiiigAooooAKKKKACiiigAooooAKKKKACkpaSgAooooAKbTqbQAGm0402gBDTTTjTTQAw9aaacetNNAF2iiigAry29/wCTlNO/7AJ/9Dkr1KvLb3/k5TTv+wCf/Q5KAPUqw/GP/Im6z/15y/8AoJrcqOaCK5geGeJJYpFKujqCrA9QQeopNXVi6c+Sal2Z87aJ4eh1bwfrV+Eb7XYlZEYMfujlhjp0z+Vdb4durrxB8J9W0uNmkurYYUA5YqCGA/QivUrbRtLsoZYbXTrSCKYYkSKFVDjpyAOaWy0jTdMLmw0+1tfMxv8AIhVN2OmcDmueOH5fuse9ic7VZO8XpJSj5W6HhGgLp13oMtnqXim605AxDWewlGGc9M1q+LrK0sfhrosVjdvdWxu2dJXTaSCGPSvWLnwtoN3cGefR7KSUnJdoFJP145rk/iboN1f+H9PtNHsN4huM+VCoAVdpHSolRcYM6KOa06+Lp7xXNd3tbb0v95wfiHxDY33gDQ9IhDC8t2BlUrjACkZ/HINWvGOkX1l4T8LzyLIFt4SkhA5jZtpH06fpXp3hzw3YjQNJfUdKtzfwWyKWlhUuhA6ZropreG5haGeJJImGGR1BBH0pqg5K7e6M6mcwo1IxpR0jKTeu97rQ8VWw0LV7rTpJ/Gd5dXO9RFFJCWZCSOOTxzT9ejR/jTAkgDL5sGQR1wgr1W38LaDaTie30exjlU5V1gXKn244qzJo2ly3wvpNOtHvAQRO0KlwRwPmxmq9g7WMVnEIzbSbXK0r20v6I82+MthO0GnXsaMYIyyPtHCk4waxHsNC1s2Ru/Gd7cXEjKkcUkJZkZiOOvHNe3TQRXETRTxpJGwwyOuQfwrLt/C2gWs4ng0axjlU5V1gXKn1HHFOVG8rmeHzZU8PGlJNON7NW6+qf4HmHj218PnWrm5i1Waz1iBVLJ5Z2yMBwQR0PSup+Fer6lqugXB1GV5hDNsilfqRgcZ749a6m88N6JqFx9ovNKs55j1kkhUk/U96v21rBaQLDbQxwxKMKkahQPwFONJqfMRXzGnUwiocrbVtXbT06ktLRRW544UUUUAFFFFABRRRQAUUUUAFFFFABRRRQAUUUUAFFFFABSUtJQAUUUUAFNp1NoADTacabQAhpppxppoAYetNNOPWmmgC7RRRQAV5be/8nKad/wBgE/8AoclepVyU/g+ab4o23i77Wghh082Zt9h3E7mO7P8AwKgDraKKyPFGtjw34Z1DWWhMws4jIYwcbvbNAGvRXmkvxl0aP4eR+KBEWmeTyBYhxv8AM7jPoBzmumg8caLF4b03WdWvrbTI7+JXjSeUA89h64oA6Q0VxviL4l6D4d1HRbWe5ilj1TLC4SYbIo+zk9wTn8jTdL+J3h7U/E2oaIt3FG9qFMcrSjbPwS23/dA5oA7WisKHxp4ZuIJp4tdsGigiE0riYYRCcAk9s1d0jXNL160N3pN/b3sAbaXgcMAfQ+h9jQBoUlYuteLdD0GUW1/qtnb3kkZeKCWYKz+nHueKxvDnxD07UPBFn4k1u4tdKjuZJECyS8ZV2XjPJPGaAO0oqvZX1pqdlFeWNzFc20o3JLE4ZWHsRXn9r8T7iaNXbSN4bXf7IzHJ9359oc5/lQB6RRWJa+MPDl5qx0q21uwl1AMV+zpOpfI6gDuR6UsXi7w9PeNaRazZtcK0itGJRuUoMvn0wOtAG1RXPWnjrwrfzwwWmv6fPNNL5MaRzAsz+gFWE8WeHpNaOjJrNk2pA7TbCYb8+mPX260AbNFc/L458KwXP2aXX9PSbzjb7GmAPmDGV/UfnWfbfEbRJ/Hd14UMyJcwqAspkG2WQ4zGB/eH9KAOworO1jXNK0G1F1q1/b2cJbarzOFBPoPWuc0Lx/ZaxrXiCBpbSPTNKEbrfCcbJEZA24noBzQB2lFZmjeIdH8QQPNpGpW16kZ2uYZA20+47UzWfE+h+HvK/tfVbSyMv+rE0gUt9B6e9AGtRXD+M/HP9g29hLp11o7LdAyCW8vAiOgHGzGScnv0FLrnxM0fw+dBF80Y/tYqS6TqUgQ4y5YcFc55HpQB29Fcf4i8b2WmXOl2dlqOlfar2VCRdXQQLCed2Opz0H1rrTIiRmR3VUAyWJwAPWgB9FcdqvxF0GLQtWvNH1Ox1G60+Eytbxzgk4+nbnqKueG/G2i+IYLWKLUbP+0ntUnmtEmBaPKgkfhnn070AdLRWJpvjDw3rF+1jpuuWF1dLk+VDOrMcdcev4VDc+PPCdnc3FtceIdOjmtjiZGnXKHOMH3z+VAHQ0VmHxDo4e/U6jb7tPj827G//UpjdlvQY5qteeMvDen2lrd3mt2UEF2N1u7ygCQeo9R70AblJUa3Vu9qLpJo3tym8Sq2VK4zkH0xWDD498JXE6QxeItNaR4zIo+0KMqOp/SgDoqKybDxRoWqabPqNlq9nPZQEiadZRtjxydx7VUi8YaNqWk393omp2N+9pEzsqzjC4Bxu9Bx1oA6Gm1y1n470eLQdLvtc1PTdPnv496J9pBU84yrdx7106SJLGskbq6OAyspyCD0INADjTacabQAhpppxppoAYetNNOPWmmgC7RRRQAUUUUAFct8SLS5vvh1rtraW8txcS2pWOKFC7ucjgAck11NQXl5b6fZzXl3MkNvCheSRzhVUdSaAPGpvhTax+EbjXEs521FvDvlrp4iJK3Rg2lgnXf2xjOax9Q8O65YP4c1W50vUp7NdHW0eO3sBcy28ncNE/TPr717PZ+MfDuoXcdraavbTTynakatyxrcoA8Av/Cd1o+j+B79fD2p6lb2d5K91avaK86RuQVRkXPy8NweBntmte20yfT/AIieJCfCd2YdVskayuY7PMduRE24bgMKxJAwOc17RRQB8+/8K9vofhDos9lo1wmqR3a3OowGD/SJUBbA2N97GQQtdn8K9Hkh1PW9aNtqtol4Y0Md9ZpaiQqPvLGvTHIz0OfrXp9ISACx4A70AeLa/pV3pvj7xPPf+EbvX4tZt1WwuIYBKsJCbSrE/wCr57+1cvZ+F/EOn+GfCWo3GkambeyW6jnto7HzpoGaViG8l+oI719FWV7b6lYw3tpL5tvMgeNwCNynoeeasUAcP8K9FfRvCkm6K/t1ubmSdbe9iWN4wT/cH3QcZx2rP+Gugvbx61PqelNHcJrNzNaNdQFWAZuGTcOhHcV6RijFAHzfJpviTUtV0e8ufD2pw6pBrcct15OkrHDEu/JYSKNzjuTyPfpXQaZ4Ba78O+PLi6s/sGp3V3cLbXd6hiAi65DNjCNyC3oa9wxUdxbw3VvJb3EaSwyqUeNxkMD1BFAHzqVnuvFPgGxXQtN0u6t5thks7qKZ5goX94fLzheCRk5607SfCOrLqNroWpabrSXkWpm4+129hGYsbs+Z9oPJGOor3LSfB/h3QrprrTNHtLW4YEGSOP5sHrg9q2sUAfP954Mup/B3jyaTw9cy6pLqpezY2bGZ0BBBj4yRyeRxXRadpdxpHxmW9ufDdzcW2oafAkV3Ha7kglAG5nbHyN8pz35969exRigDzP4l6ddDxN4b106Jca3pdi0i3NnbxeawLY2vs/ixivPLnwjr2q2ni99O8NXumQz3lvdRWLw7PNiAJKr/AAk85KjoeOor6PxRigDyn4ZaVK/ibUdbNpq9mr26QMt7YJaJIQeyL3HriovE9nLo3xIvdb1Twrd+ItNvLJIbf7PbC4MDDOVK9s56163ijFAHid3Zy6N4qk1nUfAl7qOmX+mxQ2lrBarO1iwHMbIMhc56/wD1xWRd+ENX0jwv4Rvrzw7cXotNWe4nsIYfPkit2bcsZHORweOgJr6DxRigD521zw3qi69rqXeiaxJb6yY3tWs9OSfahHEbMf8AUlfT29q9Z8R+H9RvPhdcaFYTSNfGxESNIwDOQBwSOMnpXYYoxQB4i2zUfBWp6ZYfDzUdO1GHSjC9w1iELPlfkUgbpM9cjJ/nT/8AhGL7SNT8CXuieH3iu4dJmFyyWxUCbyl2iY44JbP3uete14oxQB866PpOvXviHwzdnRdVtLyK5kW8k/shbeG3JVhwyjLL7nisXXtOn0X4YXOhal4OuYdVs7vfNq7wjy3BbgrL1bOQMDPrX1JiqeqaTYa1YPY6lax3Nq5BaKQcHHSgDxjXodd0vXfGtvb+G9S1CPX9MCW09rEXRcQ7TuPr1wOpOAOtYsvhvXNMk0rUL7SdUns5tHjtdlvpy3MkDjqjRv8Acz619GhQqhRwAMAUYoA4/wAI6NNo/wANYNOK3fmC2fbFcqPNTIJCkDjvXlVt4EkPg/wIJPDM4vF1P/TwbJvMERJz5vGQvA+9xX0LijHNAHgWp+CtXe58dQaXo06WR1CyuYbVYjHHdxp5hdY+AG6jge1W10u71/xFd6zo/hK+0Gwt9GmtZoprbyXupGUhVWMfewcc47fSvccUYoA+dL/RNUs/D/hq4h8Pa2dWh0lbcKNOFxC/zufKlRuUPOcnHX2r37SzctpNkbyFIbowIZok+6j7RuA9gciruKTHNAAabTjTaAENNNONNNADD1pppx6000AXaKKKACiiigArl/iP/wAk28R/9g+X/wBBNdRUF5Z22oWU1neQpNbTIUkjcZV1PUGgDI01vEJuUGoz6O1sVORbLIJM44xkkVzFjrWoyeIZtKe/eS00/wA2a2mGQ1+yj/VFsYOzPODzx6GurtvCOgWdzHcW+mQxzRnKsCcj9auDRtNWC1gWyhEdq/mQKF/1bc8j35P50AcDoWoa/djRdTit9WZ7uVDdtc3Nt9maNvvbEEpZSvUYXPGDUY/tj/hFLbXF16+F7JfLAQWBj8t5/LxtxjIByD1yK7uDw1o1tqH2+HT4UuQxYOB90nqQOgPuKs/2TYCyWzFpF9mRxIsW35QwbcD9d3NAHn+v3uo+HZNc0+31e6MSafb3kM1w+9oHaZkfnupCg4+ta03n6Nq+k/Z9Yub5dRZ454ZpA4YbC3mKP4cEDpxg1u654dtNbtrhGCRTzxpE0+zcxRX3Bfpkn86lsfDmkabcvcWlhDFM42lwOcHsPQfSgDzzSdQv5NP8N6RDBqb2v9jpcY0+aGJ3fO3lpHXhRzgeozXd+E5tTm0NTqyMtwksiKzvGzvGGIQsY2K7tuM4PUGp7jw3o91ZW9nNp8JgththUDHlj0BHIq9aWdvYWsdtaQpDBGMIiDAFAE9FFFABRRRQAUUUUAFFFFABRRRQAUUUUAFFFFABRRRQAUUUUAFFFFABRRRQAUlLSUAFFFFABTadTaAA02nGm0AIaaacaaaAGHrTTTj1ppoAu0UUUAFFFFABWR4l1k+H/D91qgg88wBT5e/buywHXB9fSteuT+JP/Igap/ux/wDoxambtFs6MJCNTEQhLZtL8TkU+Ml06F08OMyjqwuSR/6BUf8AwuuT/oAj/wAC/wD7CsHR7yKx8J2EsmqzWAF5ISsURcygY4Pb8/WrcOm6FqdodSNmDFdyTPMVDl4Ou3bt+VfX5s5ri9pUe0j6yWBwMJPmouydtGzT/wCF1yf9AFf/AAL/APsKcnxonkJCeHtxAyQt0TgDqfuVz8Om6M1vY2R05DLdaY9wbrzGDK67iCBnGPl6Yq/ZabbWRmW20xfs/wDZbuuoea2ZHZOR12+vGMjFNTq/zCqYPLYp2pO/r/wf+CX/APhdcn/QBX/wL/8AsKP+F1ydP7BH/gX/APYVkS+GrBdHYS2cSXEAhbzojJiTcwDDLHDcHt0pyWujLqNy0GlxQnTdThiVvNc+YrsQd2T2IyMf/rOet1Y/qeWP4aT+/wBPPzNb/hdcmf8AkAj/AMC//sKc/wAZriMKZPDxTcMjdckZ/wDHK4nVoj/wnZjNpDZ5u1wjZ2EbvvHJPBre8ZKX0W6c/agBf5UXgXOCDxFj+D/61SqtSzd9i3l2AU6cfZfH5vQ1f+F2Sf8AQBX/AMC//sKP+F2Sf9AFf/Av/wCwrA0Tw/ZXfh0NdWkTSTwTSx3CGTcpUHGTnaOR0xQ2m6RJZPajT1ScaML4XKytu8wDOMZxg/Sn7Sra9yXgsrUnFUnp5/jub/8AwuyT/oAr/wCBf/2FL/wuyT/oAr/4F/8A2Fcl4o0q1tNLs7q0s0t42YId+8Sk7QTnJIIznla5SolXqxdmzsw+TZdXhzxg183/AJnrH/C7JP8AoAr/AOBf/wBhR/wuyT/oAr/4F/8A2FeT0VP1mp3Nv9X8B/J+L/zPWP8Ahdkn/QBX/wAC/wD7Cj/hdkn/AEAV/wDAv/7CvJ6KPrNTuH+r+A/k/F/5nrH/AAuyT/oAr/4F/wD2FH/C7JP+gCv/AIF//YV5PRR9Zqdw/wBX8B/J+L/zPWP+F2Sf9AFf/Av/AOwo/wCF2Sf9AFf/AAL/APsK8noo+s1O4f6v4D+T8X/mesf8Lsk/6AK/+Bf/ANhR/wALsk/6AK/+Bf8A9hXk9FH1mp3D/V/Afyfi/wDM9Y/4XZJ/0AV/8C//ALCj/hdkn/QBX/wL/wDsK8noo+s1e4f6v4D+T8X/AJnrH/C7JP8AoAr/AOBf/wBhR/wuyT/oAr/4F/8A2FeT0UfWancP9X8B/J+L/wAz1j/hdkn/AEAV/wDAv/7Cj/hdkn/QBX/wL/8AsK8noo+s1O4f6v4D+T8X/mesf8Lsk/6AK/8AgX/9hR/wuyT/AKAK/wDgX/8AYV5PRR9Zqdw/1fwH8n4v/M9Y/wCF2Sf9AFf/AAL/APsKT/hdcn/QBX/wL/8AsK8ooo+s1O4f6v4D+T8X/mer/wDC65P+gCv/AIF//YUf8Lrk/wCgCv8A4F//AGFeUUUfWancP9X8B/J+LPVv+F1yf9AJf/Av/wCwr0Pwvrh8R6BbaoYPs/nFh5e/djaxXrgenpXzNX0H8Mf+RA076y/+jGrow1Wc5Wkzw8+yzC4ShGdGNm33OvNNpxptdh8oIaaacaaaAGHrTTTj1ppoAu0UUUAFFFFABWB40s0v/CV9ayyNGjhMsoyRhwemR6Vv1j+J/wDkXrr6L/6EKio7QZthm1Wg13X5njH/AAhtht2/2ldYHQeQv/xVKvg+zRSq6pdhT1AhGD/49VLxcLyAx3dreX8UKkfaWgkG2GMdW29ST9aiuLi7vX1e5i1We2XTlHkIpAVsJu3OCPmBry4qTSZ9ZLH1U3Fyf4Gl/wAIdZcY1O74GB+5Xp/31S/8IhZhQv8Aal5t9PJGP/Qqj1XXriw8IJqqQAzvErbTnCkjOfoKq+FbrU7+Zp7i7mkgCfMsijDMcYK/IpA6+vWklLlcgeOqc6hzPXUvHwjaFQDqt4QOg8kf/FU3/hDrLn/iZ3fJyf3I5P8A31U2psb/AFO20pCdi4uLkjsgPyr/AMCI/JTSazqt7Z6haWdlbxSvPFLITK5AXZg9vrSTk9CnjKkU3zO39eRG3g6xdtzands3qYV/+KpW8IWcmA+qXjY6ZhBx/wCPVnQ+LrpIILq8so0tri1knjEblmGwcg8d6XUNev7exnjvbeONprN7iFraY5G0DIJxweeoquWfkR/aEv52aA8IWYTYNUvAvoIRj/0Kk/4Q6y/6Cd30x/qV6en3qbFrdyutQWM0CxQOi+XJKWzKSuTtOMZ7YPNdBUSlKO5pDF1J3cZMwW8H2TgBtTu2A6Awrx/49Tf+EL0//oIXP/fhf/iq6Cip52arE1krKbOf/wCEL0//AKCFz/34X/4qj/hC9P8A+ghc/wDfhf8A4qugoo5w+tV/52c//wAIXp//AEELn/vwv/xVH/CF6f8A9BC5/wC/C/8AxVdBRRzh9ar/AM7Of/4QvT/+ghc/9+F/+KqT/hBrD7P539pXOA+3HkL1xn+9W5Vof8gs/wDXYf8AoJpqd76EyxddW99nK/8ACF6f/wBBC5/78L/8VR/when/APQQuf8Avwv/AMVTJ9Xu5Izvlj07bclN80bnKhyByQB8wHr3ragllurASEGGR1OCRnB7HB/Pmm7omOOrSek2ZH/CF6f/ANBC5/78L/8AFUf8IXp//QQuf+/C/wDxVReHmun1O62X9xfaesYXzpsYabPOzA+7j8Ky9Z1LUk1a+lt57sQ2skah4tvkxA43CRSMt17e1Woty5dDN5jWUOZyZs/8IXp//QQuf+/C/wDxVH/CF6f/ANBC5/78L/8AFViXOq6h/a81ylzdfZY71IVlUr9nWM4BUrjJOTjPuKmlvr99Pu9cGozJJBdtEtoMeXtDbdpGMlj1znvRyS8hf2nVd/ef4Gr/AMIXp/8A0ELn/vwv/wAVR/when/9BC5/78L/APFVF4t1260fT7c2qbZblwnmEZ8vp2weam8MS31xbyz3VxNJExxGswG4epyFXj8Kmz5ebQv+0KznyKbE/wCEL0//AKCFz/34X/4qj/hC9P8A+ghc/wDfhf8A4qugoqOdm31qv/Ozn/8AhC9P/wCghc/9+F/+Ko/4QvT/APoIXP8A34X/AOKroKKOcPrVf+dnP/8ACF6f/wBBC5/78L/8VSf8IXp//QQuf+/C/wDxVdDSUc4fWq/87Of/AOEM0/8A6CFz/wB+F/8AiqP+EL0//oIXP/fhf/iq6CijnD61X/nZz/8Awhmn/wDQQuf+/C//ABVeueCLGPTvCdnaxSNIiF8My7Scux6ZPrXB16L4W/5F62+r/wDoRrrwcrzZ5GcVqk6KU5X1Nk02nGm16J84IaaacaaaAGHrTTTj1ppoAu0UUUAFFFFABWZ4ghM+iXEYZVLBeW6feFadZ+s/8gmf6D+YqKnwM0ou1SL80eW33gaw1K6FzdpbSS4AJ8xwGA6BgBhvxpbzwNp+oXIuLmO0eQAAne4DAdAwAwwHvWf4m1LVbDWJHMmoW+lxwK7T2tqsqqcncWJ5AAx0oudT1a/fV7rT9RSCDSwPLQxhhOdgcliegIPavPUNj2nX1d/0OgfQjJE0Ty2rRsNpU5wR6dKo2Hgu002Yy2jQI23YMzSMFUnOADnAyB09Kbq/ikaX4Nj13yNzyRIyxlwoDMOM5I4z6c1R8H61qutXMkk1zDLbJH+8CGJgrnoAY3bjr1pKno2U67ckr6/I1rTww1rPdT/aoHluZN7sSc4AwF6dAP60+Xw0k1zFcySW7TRKyI29uA2Mjp3wKZq88tzqljpFrKyPIftFw8bYKQqfUdNzYH4H0puua9caXf2dlaaebua5ilkA80IFEYUnr/vUlBMp1mlqNTwdaIluii1228bRxqXchVbgjkc596gh8A6bBFNHHHbbZo/KcGWQ/J/dGeg9hiqtv46BjhubzTZLazuLWS5hk8wOxCAbgQOnXijUPFd3b6fcre2EljM9m9zbtHMrkhQMg8YDDI9arkZHt13/AAL/APwhdn9uW9/0fz1IKnzZMAgYB29M44zitD+x5f8An4t/zb/Cs2HxMTr8OkGBFLRI3mTTBGfK5yi4+bHfBro6iUF1NIVn9lmd/Y8v/Pxb/m3+FH9jy/8APxb/AJt/hWjRU8sS/az7md/Y8v8Az8W/5t/hR/Y8v/Pxb/m3+FaNFHLEPaz7md/Y8v8Az8W/5t/hR/Y8v/Pxb/m3+FaNFHLEPaz7md/Y8v8Az8W/5t/hVj+yZP7PKefBnzQc5OOn0qzU3/Ln/wBtP6U1CPYiVWempiyaB54VZZLVwrBgGycEcg/d60lxoBu7aW3mmt3ilQo672GVIwRkCs0+I578GOxk0+3lS7MJFxcjcQjlT8mM844+orbh1KF9KOoTEQQqhd2c8KB1Oe44yD3FPkSD28n1MnTfBNnpMheyMUR27MGeVhjrjByO1NufAun3d4bqdLZpSQW/eOAxHQsoGCfqKo+H/E9xrHiqWJpoUsZbXzbWAMN/3sZPuQM47Cq/i3xBqWn6vNBZzTrHBaCYC2tvO+ck/wCtP8C4HX61fI+Yy9v7mmxqv4F0+S+N40dsZi4kP7x9pYdGK9CffFOfwPp8uofb3jtDcbg5O98Fh0YrjBPvis86lq+r3d8tlqEVomn20UnyRhxNI6bzknovbimWmt6r4luoLeyul07bp8d3I3lhy7uSAOf4Rt5+tHIw9v8A1ZG/d+G0v7Z7e6e1lhfhkYtg/pUNh4Th00SfZZYlMmN7PNI5OOnLZ45qvbeJ2XwMNeuoQ0iRMXRWChmVipwSehI/Wsnwn4k1bX7+NmngaIp5k0SNCwQHoBtcsD9RS9no+xTxHvLXVnVf2PL/AM/Fv+bf4Uf2PL/z8W/5t/hWjRWfLE29rU7md/Y8v/Pxb/m3+FH9jy/8/Fv+bf4Vo0UcsQ9rPuZ39jy/8/Fv+bf4Uf2PL/z8W/5t/hWjSUcsQ9rPuZ39jy/8/Fv+bf4Uf2PL/wA/Fv8Am3+FaNFHLEPaz7md/Y8v/Pxb/m3+Fdx4dhNvosETMrEFuV6feNcxXWaL/wAguH/gX8zXThYpS0ODMJylTV31NA02nGm13nkCGmmnGmmgBh600049aaaALtFFFABRRRQAVR1dGk0yZUUsxAwAOeoq9Va//wCPKT8P51M/hZdPSaPN9U8Hpq07SXC6gqyKElijlZUkUdivSmX3ge1vrhpmt7yISIEmjhZkSVR0DAdeOPpVu+8S3Gm+JHsru1ij09bGW7+0LIWciPGflxx19+lVLDxbqH2rTjq+mw2tnqkbPaPHMXZcLv2yAgAEqCeCfSuPkZ6LqJvZGpPoourFrKawZ7Zk2GMx8bcYx+VUdJ8JjR5S9uL9xs2KkrllUZB4H4Dmq1l4x1CSTTLy70yKLSNVn8i1mSYtKjHOwuuMANjsTjvV7xV4xsvDJtrd9kt9dNiKF32KF5y7Ng4UY9Cfajk6D9rf3h1joVxa319eSRyy3F04JbyyNqKMKg9hyfqTT7nQPtWoW97LbT+dbxyRoQCBh8buP+AipvDesza5p73MtvFEFkKK8M3mRyAAcqSAevHIHINLFqU954omsrYj7HZRD7S+M7pn5VAfZRuP+8KXJqP2rsZa+DLQQWcBsp3itIXgjV8kFHGGB9agTwHaiCaKWK/nWSA24M0jMY4z1VfStG98c6Bp9/PZ3V1KktvKsUxFvIyozKCoLAEc54pyeNNEksZrn7RMvlTCBoWt3EvmEZChMbiSORxT5WL2i8irL4Rjn1C3vJI71zbsrxxFiYwyjAOK1/slz/z7y/8AfBqkniqzvJ9PWyuI9txcvbyxzxSJIrKhYrtx8p4/i4xVzRvEOn68jvp7TPGvIkeB0Vx6qWADD6UnDuNVbbWF+yXP/PvL/wB8Gj7Jc/8APvL/AN8GtOip5EV7WRmfZLn/AJ95f++DR9kuf+feX/vg1p0UciD2sjM+yXP/AD7y/wDfBo+yXP8Az7y/98GtOijkQe1kZn2S5/595f8Avg1N9luPshHkS58zP3D6Vdp//LD/AIF/SmoITqy0MC80UahCIbuxaWMOr7WQ4yDkVO+nyyxNFJaO8bDayNHkEehHpUE/iWIwhtNs7vUGFx5DLFA6gYfa53MAvykHvjjrV6fVLeLRbjVI90sEMLzEKPmIUEkYPfgjHrT5EHtWY9v4Ss7TVf7SttKENwIvKBjhCgDPXAHX3qHUvB0WpXb3Mkd9DJKgjm8h2QSqOgbHXqaTw/4tutR1S2sb+3s42vbT7Zbm1uDJhQRlXyBhuR0460zWvGUllr8mlWf9mq1uiNM9/deSHLdETAOTjnJ45p8juT7a66Bd+BrS6dXFteW+IhA4t3ZBJGOitjrin33gu2vTAwtru2eGLyFe2LRkx/3DjqKfqHiXVP7SvLTR9Nt7kadCk14005TJYFgkeFOTgZycCoj4wvNTmt7fw7YRXMrWS30puZTGqIxIVBgEljg+3FHIxe0XZGnBoi2+npYR2DC1RNgjMZIxWdpng2PSJ1ktEv1jTOyAuTGuewFadn4nsZ/CqeIJ2NtamMvIH5KEEgr7kEEVi+HvHUniDUYIoLG3EE4LALdbpol7F12gc+gY4o5Nxurqtjofslz/AM+8v/fBo+yXP/PvL/3wa06KjkRftZGZ9kuf+feX/vg0fZLn/n3l/wC+DWnRRyIPayMz7Jc/8+8v/fBpPslz/wA+8v8A3wa1KSjkQe1kZn2S5/595f8Avg0fZLn/AJ95f++DWnRRyIPayMz7Jc/8+8v/AHwa6fSEePTYldSrAtwRg9TWXWzp/wDx5p+P863oRSkc2Km5RSZZNcxqvjBNL8b6L4aazaR9USRxOJABHsUnpjnOPWuoNeW+Lf8Aku3gb/rhc/8AoD11HAenUhpTSGgBh600049aaaALtFFFABRRRQAVWv8A/jyk/D+dWahuP9Q1KWxUXaSZw2peHotT1hLyeXMIsprOSDb99ZMZOc8cD071m2Hg64iurA6lqxvrXTUZLOHyAhXK7MucncQpwOBXRTeKLKDXX0iRLhbhLZ7kuYsIUXGcMep5HSq+neMrS/0+bUHs7+zsYoPtH2i6g2IydeD34rm5WdfOr7GFY+C7i3l063udXNxpWmzefaWvkBWDDO3e+fmC5OOB2q14q8HW/iZra4E7W19atmGYZYY5ypUEZBz2INbGjeLbHWbw2aQ3drcGLz447qExmSPON6+o5H51Lq/ijTtFuIra4eSS6lUulvBEZJCo6nA6DnqadncOaNtijpdjfaRobW7zR3lxGCYgkflr04XlievcnvTtA01tL0pIpmD3UrGa5kH8crHLH+g9gK2tO1KHVLCK8ti/kyD5d6FTwccg8iq2n6z/AGlqeo28MP8Ao9k6wm4LcPLjLKBjouVyc9SR2pco+fyOZuvB32l9Ub7cF+330F5/qc7PLCDb15zt68Yz0pt94Ne41e81W21EQXklzFcwEw7ljKRCMhhn5gR9MV1n9uaWCwOpWnyqWP75eADgn86kk1awhtY7qW9t0t5PuSNIoVvoadmLmXY4638GyrqNvqdxqYlvhdtdzuINquTEY1VV3HaAMeuaseGvC82gXl1O99HKk6qBDDB5UakZJbbuIyc9sD2rpn1eFL+G2PKyQtOJgV2BRjvnPf6e9T2t9bX0Xm2lzFPHnG6Jwwz9RSswUl2K1FaG40bjS5C/aGfRWhuNG40coe0M+itDcaNxo5Q9oZ9Sf8sP+Bf0q5uNOyfL/GhRE6hylz4ZsZUAtzLZt5/ns9vIVLHdub8znP1rSW1SKzNtAFjUIVX5cge+O9S33iDTNOjD3F7EAZViwpDEMTgZA5HP5VbuL2O3sZLs7pIkQyfuk3lh14A6/hT5Rc5xXh7wWNH1dtTuLm3nuBEYYxb2ggVQSCSQCcscD0o1rwZJqOo39zaX0NumowrDdrJaiUkKCAUORtOD7+tdDB4s02bw02vu7wWShs+amGBBxjHrnoKv6TqsOs6Vbala7xBcoJEDrg4PrRZi5ltY4+58IXUdzNLpGsGxS6t47e6R7cS7wi7VZTkbWxkd6H8GzWU9vPoOqHT5Us1spDJCJRJGpJU4yMMCTz710KeLNLk8SXGhJOWu7a2NzMwX5EUMAQT6/MOKr6d430zUr6C2WO7gW5DG1muICkdwF5Oxu/HPOKdmHMuxBb+GbCLwuugPvltPLMbknDPnknjuSSazPDHg668N3I2aqs1qq7AjQHzGHYMxcjj2UZrZs/HGl3l/Dbol2kVxIYre7kgKwzOM5Ct36H61p6vrtjodss19KVDvsjRV3O7egA5NKz2DnjvYWim6PrttrUUr2yzoYm2SJPEY2U9ehHP4VpbjS5SvaGfRWhuNG40co/aGfSVo7jSbjRyh7Qz6K0Nxo3GjlD2hn1s6f/x5p+P86rbjV22/1K1pSVmYVpXiTGvLfFv/ACXfwN/1wuf/AEB69SNeW+Lf+S7eBv8Arhc/+gPW5zHp5pppTSGgBh600049aaaALtFFFABRRRQAVDc/6hqmpCAwwRke9J7DTszhtV0i8ufFVvqEVvHLbx6bcW7LJJtDO5Uqp74ODk4rk7fwPqN3a6paR6euiWk9gIFtvthnWSYMGV/ZRjHqQa9bWeya8ktFeI3ESB3j7qpzgn8jRaTWV9bLcWrRTQvna6cg4OD+tRyM054nC6Zp+t6l4ostX1ewh09NPtHgjjjmEhldyu5uOigLwDzzWB4v8AX974t/t2yH2uKeLy54AkAdMdCpkUgg9+/v2r2Dyo/+ea/lR5UX/PNfyo5GHPG1jkJbi70rwkrRWHl3iQiOK2jIcK54UZAxjkE8Yq7oemLo+j29kG3Oi5kc9XcnLMfckk1pxappU2rzaTFPE99CgeSFRkoDjGe3ccVf8qP+4v5UuRj9qjyTS/AMkFv4eN1ptsZ7a9uZbwkqco7OVz/e4KcVFp/hHVtJisJJNIg1KG2a7jFi8ygRrJKWRlz8v3cAjtXrFrc2N61wtuySG3lMMoA+64AJH6irHlR/3F/KnysXPE8jtvBOqQ2Vnb3VtHdRppl1bywx3GwKZX3LErYzgDgHHauj8FabqemWFzBqEXlx+b/o4fyzLswPvmMBSc9+uOtdz5Mf9xfyo8mP+4v5UcjBVEZtFaXkx/3F/KjyY/7i/lS9myvaozaK0vJj/uL+VHkx/wBxfyo9mw9qjNorS8mP+4v5UeTH/cX8qPZsPaozad/yz/GtDyY/7i/lS+TH02L+VHIxe1Rwr+GLqwiP9j34Ej3ZnZbuGN0AeQu/RQx6nHzfjW9ZWSWFilrEzMqA/Mx5JPJPoOT0GAO1bfkx/wBxfyo8mP8AuL+VHIw9ojyiLwLrE+l2Cvqcdo9nJPItq9uJ42dnYq5+YcgHjOcV0HhbRtU0zwNbaVeXax3yQGMSxxj90TnGOcNj1712/kx/3F/KjyY/7i/lT5GJTieQ2Pw91my18B9VimsH0ue1lnFsEdmd1OD8xJJI3bvbHerttoGvakuiabqdlDZ2mkEs1zFOGNwwQou1Ryow2TmvUfJj/uL+VHkx/wBxfyo5WHPE8ssvD+vvZ6PoF3ZW8VjpdwsjXyzA+ciE7AqdQx4zn39am+IXgy78Ry6fqFi6tPZNg27LH+8U9cF1IyO2eK9N8mP+4v5UeTH/AHF/KjkYc8bWOO8H2E+maGtrPY/ZGRyQC0ZaTPO5hGAoPbA9K360vJj/ALi/lR5Mf9xfypcjGqqRm0VpeTH/AHF/KjyY/wC4v5UezY/aozaStPyY/wC4v5Unkx/3F/Kj2bD2qM2itLyY/wC4v5UeTH/cX8qPZsPaozavW3+oWpPJj/uL+VKFCjAGBVRjZkTmpIU15b4t/wCS7eBv+uFz/wCgPXqRry3xb/yXfwN/1wuf/QHqzM7vVrue21DRIon2pdXrRSjAO5RBM+Pb5kU8elaNY+u/8hbw3/2En/8ASW4rZoAYetNNOPWmmgC7RRRQAUUUUAFFFFAHn95pOu3fxF1afTNSfTYjYQKZWshMspBf5QWIAI9vWuZ0+1v7XRdCtdaGuRaUttOWGnrLHIbnzTtLiP5gNvIHTNezUmBQB5Xoun+I9S8Q6X/a97q8FtBpPnMFdl82RZz5YkxwW24JHU4GeK0vh298mq6pbXS6lOoRX+23Uk4V2LN8vly8K2MZ2fLgDpXoeKKAPH9T8P6hbz+ML3Tm1eC8n1O3SGSKWU5jbyizKucHHIzjgDHSo/EcWsafrpt9O/tzzNONusExuLiUXSkguxUDy+5B3c8V7JRigDx/VRrJstZeWTVVVNfmeOFPtCiaLyY9qho/mVd2cEcZr1HRJJJtC0+SaGaCV7aNninfdIh2jIYnksO5q/RQAUUUUAFFFFABRRRQAUUUUAFFFFABRRRQAUUUUAFFFFABRRRQAUUUUAFFFFACVw3iX4seF/Cmty6Tqkl0t1GqswjgLDDDI5zXdU0opPKg/UUAeYf8L88D/wDPa/8A/AU/40f8L98D/wDPa/8A/AU/416dsT+4v5UbE/uL+VAHmP8Awv3wP/z2v/8AwGP+NJ/wvzwP/wA9r7/wGP8AjXp5RP7i/lWCfGHhMMQfEWigjqDfRf8AxVAHHf8AC+/BH/Pa/wD/AAGP+NcyPG2j+NvjZ4PuNHaZo7eO4STzY9hyY3NerHxj4S/6GTRP/A6L/wCKpP8AhMfCYOR4k0UfS+i/+KoAdrn/ACFvDf8A2En/APSW4rZNcnfeIdE1TXvDlvp2safeTDUHcx29ykjBfss/OFJOOR+ddXQA09aaacetNNAF2iiigAooooAKKKKACiiigAooooAKKKKACiiigAooooAKKKKACiiigAooooAKKKKACiiigAooooAKKKKACiiigAooooAKKKKACkpaSgAooooAKbTqbQAGm0402gBppDTjTTQAw9aaacetNNAF2iiigAooooAKKKKACiiigAooooAKKKKACiiigAooooAKKKKACiiigAooooAKKKKACiiigAooooAKKKKACiiigAooooAKKKKACkoooAKKKKACm0UUABptFFACGmmiigBh6000UU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52F8BE-7347-4E7C-B192-CB3D5274E008}"/>
              </a:ext>
            </a:extLst>
          </p:cNvPr>
          <p:cNvSpPr txBox="1"/>
          <p:nvPr/>
        </p:nvSpPr>
        <p:spPr>
          <a:xfrm>
            <a:off x="440889" y="8802356"/>
            <a:ext cx="3064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i="1" dirty="0"/>
              <a:t>Document à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1443605950"/>
      </p:ext>
    </p:extLst>
  </p:cSld>
  <p:clrMapOvr>
    <a:masterClrMapping/>
  </p:clrMapOvr>
</p:sld>
</file>

<file path=ppt/theme/theme1.xml><?xml version="1.0" encoding="utf-8"?>
<a:theme xmlns:a="http://schemas.openxmlformats.org/drawingml/2006/main" name="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25952</TotalTime>
  <Words>367</Words>
  <Application>Microsoft Office PowerPoint</Application>
  <PresentationFormat>Affichage à l'écran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Grande</vt:lpstr>
      <vt:lpstr>Wingdings</vt:lpstr>
      <vt:lpstr>Texte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UC</dc:title>
  <dc:creator>SAULNIER Cecile</dc:creator>
  <cp:lastModifiedBy>WEISS Michel [CEGEE]</cp:lastModifiedBy>
  <cp:revision>254</cp:revision>
  <cp:lastPrinted>2016-12-08T13:30:01Z</cp:lastPrinted>
  <dcterms:created xsi:type="dcterms:W3CDTF">2016-11-22T10:33:47Z</dcterms:created>
  <dcterms:modified xsi:type="dcterms:W3CDTF">2022-02-09T15:42:43Z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Sonia.SASSINE@bpce.fr</vt:lpwstr>
  </property>
  <property fmtid="{D5CDD505-2E9C-101B-9397-08002B2CF9AE}" pid="5" name="MSIP_Label_48a19f0c-bea1-442e-a475-ed109d9ec508_SetDate">
    <vt:lpwstr>2020-12-01T14:55:38.8163266Z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