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6"/>
  </p:notesMasterIdLst>
  <p:sldIdLst>
    <p:sldId id="337" r:id="rId6"/>
    <p:sldId id="338" r:id="rId7"/>
    <p:sldId id="423" r:id="rId8"/>
    <p:sldId id="424" r:id="rId9"/>
    <p:sldId id="425" r:id="rId10"/>
    <p:sldId id="426" r:id="rId11"/>
    <p:sldId id="427" r:id="rId12"/>
    <p:sldId id="428" r:id="rId13"/>
    <p:sldId id="432" r:id="rId14"/>
    <p:sldId id="38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5D4763-7A22-6AE3-62B3-E0486300CADB}" v="34" dt="2020-08-26T14:27:06.326"/>
    <p1510:client id="{160E1296-4626-44DB-B58A-1A58BFD3792C}" v="19" dt="2020-08-26T11:39:01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>
      <p:cViewPr varScale="1">
        <p:scale>
          <a:sx n="111" d="100"/>
          <a:sy n="111" d="100"/>
        </p:scale>
        <p:origin x="165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nert Laura" userId="S::laura.hernert@natixis.com::8c3488ab-60c9-4b42-910c-002c76d07b1a" providerId="AD" clId="Web-{0A5D4763-7A22-6AE3-62B3-E0486300CADB}"/>
    <pc:docChg chg="modSld">
      <pc:chgData name="Hernert Laura" userId="S::laura.hernert@natixis.com::8c3488ab-60c9-4b42-910c-002c76d07b1a" providerId="AD" clId="Web-{0A5D4763-7A22-6AE3-62B3-E0486300CADB}" dt="2020-08-26T14:27:06.326" v="31" actId="20577"/>
      <pc:docMkLst>
        <pc:docMk/>
      </pc:docMkLst>
      <pc:sldChg chg="modSp">
        <pc:chgData name="Hernert Laura" userId="S::laura.hernert@natixis.com::8c3488ab-60c9-4b42-910c-002c76d07b1a" providerId="AD" clId="Web-{0A5D4763-7A22-6AE3-62B3-E0486300CADB}" dt="2020-08-26T14:27:06.326" v="31" actId="20577"/>
        <pc:sldMkLst>
          <pc:docMk/>
          <pc:sldMk cId="376581592" sldId="424"/>
        </pc:sldMkLst>
        <pc:spChg chg="mod">
          <ac:chgData name="Hernert Laura" userId="S::laura.hernert@natixis.com::8c3488ab-60c9-4b42-910c-002c76d07b1a" providerId="AD" clId="Web-{0A5D4763-7A22-6AE3-62B3-E0486300CADB}" dt="2020-08-26T14:27:06.326" v="31" actId="20577"/>
          <ac:spMkLst>
            <pc:docMk/>
            <pc:sldMk cId="376581592" sldId="424"/>
            <ac:spMk id="13" creationId="{00000000-0000-0000-0000-000000000000}"/>
          </ac:spMkLst>
        </pc:spChg>
        <pc:picChg chg="mod">
          <ac:chgData name="Hernert Laura" userId="S::laura.hernert@natixis.com::8c3488ab-60c9-4b42-910c-002c76d07b1a" providerId="AD" clId="Web-{0A5D4763-7A22-6AE3-62B3-E0486300CADB}" dt="2020-08-26T14:26:07.951" v="6" actId="1076"/>
          <ac:picMkLst>
            <pc:docMk/>
            <pc:sldMk cId="376581592" sldId="424"/>
            <ac:picMk id="7" creationId="{EDBFA75D-D2A8-4AF4-8B0D-AEE2B4658E7D}"/>
          </ac:picMkLst>
        </pc:picChg>
      </pc:sldChg>
    </pc:docChg>
  </pc:docChgLst>
  <pc:docChgLst>
    <pc:chgData name="Schoefflen Gaelle" userId="S::gaelle.schoefflen@natixis.com::b816daa6-2ee7-474d-a6b7-31101f607dd1" providerId="AD" clId="Web-{160E1296-4626-44DB-B58A-1A58BFD3792C}"/>
    <pc:docChg chg="modSld">
      <pc:chgData name="Schoefflen Gaelle" userId="S::gaelle.schoefflen@natixis.com::b816daa6-2ee7-474d-a6b7-31101f607dd1" providerId="AD" clId="Web-{160E1296-4626-44DB-B58A-1A58BFD3792C}" dt="2020-08-26T11:39:01.704" v="15" actId="14100"/>
      <pc:docMkLst>
        <pc:docMk/>
      </pc:docMkLst>
      <pc:sldChg chg="addSp delSp modSp">
        <pc:chgData name="Schoefflen Gaelle" userId="S::gaelle.schoefflen@natixis.com::b816daa6-2ee7-474d-a6b7-31101f607dd1" providerId="AD" clId="Web-{160E1296-4626-44DB-B58A-1A58BFD3792C}" dt="2020-08-26T11:39:01.704" v="15" actId="14100"/>
        <pc:sldMkLst>
          <pc:docMk/>
          <pc:sldMk cId="376581592" sldId="424"/>
        </pc:sldMkLst>
        <pc:picChg chg="del">
          <ac:chgData name="Schoefflen Gaelle" userId="S::gaelle.schoefflen@natixis.com::b816daa6-2ee7-474d-a6b7-31101f607dd1" providerId="AD" clId="Web-{160E1296-4626-44DB-B58A-1A58BFD3792C}" dt="2020-08-26T11:38:00.968" v="2"/>
          <ac:picMkLst>
            <pc:docMk/>
            <pc:sldMk cId="376581592" sldId="424"/>
            <ac:picMk id="4" creationId="{00000000-0000-0000-0000-000000000000}"/>
          </ac:picMkLst>
        </pc:picChg>
        <pc:picChg chg="add del mod">
          <ac:chgData name="Schoefflen Gaelle" userId="S::gaelle.schoefflen@natixis.com::b816daa6-2ee7-474d-a6b7-31101f607dd1" providerId="AD" clId="Web-{160E1296-4626-44DB-B58A-1A58BFD3792C}" dt="2020-08-26T11:38:52.563" v="10"/>
          <ac:picMkLst>
            <pc:docMk/>
            <pc:sldMk cId="376581592" sldId="424"/>
            <ac:picMk id="5" creationId="{28AFEA7C-EC19-4D7E-871E-261A8617BE2D}"/>
          </ac:picMkLst>
        </pc:picChg>
        <pc:picChg chg="add del mod">
          <ac:chgData name="Schoefflen Gaelle" userId="S::gaelle.schoefflen@natixis.com::b816daa6-2ee7-474d-a6b7-31101f607dd1" providerId="AD" clId="Web-{160E1296-4626-44DB-B58A-1A58BFD3792C}" dt="2020-08-26T11:38:44.844" v="8"/>
          <ac:picMkLst>
            <pc:docMk/>
            <pc:sldMk cId="376581592" sldId="424"/>
            <ac:picMk id="6" creationId="{61A6BD8D-C6B7-48A4-A49E-282E209F811D}"/>
          </ac:picMkLst>
        </pc:picChg>
        <pc:picChg chg="add mod">
          <ac:chgData name="Schoefflen Gaelle" userId="S::gaelle.schoefflen@natixis.com::b816daa6-2ee7-474d-a6b7-31101f607dd1" providerId="AD" clId="Web-{160E1296-4626-44DB-B58A-1A58BFD3792C}" dt="2020-08-26T11:39:01.704" v="15" actId="14100"/>
          <ac:picMkLst>
            <pc:docMk/>
            <pc:sldMk cId="376581592" sldId="424"/>
            <ac:picMk id="7" creationId="{EDBFA75D-D2A8-4AF4-8B0D-AEE2B4658E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32D06-2EA8-4923-A17F-FEDCF81D978E}" type="datetimeFigureOut">
              <a:rPr lang="fr-FR" smtClean="0"/>
              <a:t>10/11/2020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D1A1-056C-4594-A3F6-1C65B9DE3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263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292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49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64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553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5275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895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244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48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16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ECCC2-9926-4B95-A141-5AC8E3D59A5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46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/>
          <p:cNvSpPr/>
          <p:nvPr userDrawn="1"/>
        </p:nvSpPr>
        <p:spPr>
          <a:xfrm>
            <a:off x="3551364" y="4260111"/>
            <a:ext cx="2224874" cy="117761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1920000"/>
            <a:ext cx="9144000" cy="1278000"/>
          </a:xfrm>
        </p:spPr>
        <p:txBody>
          <a:bodyPr anchor="t" anchorCtr="0"/>
          <a:lstStyle>
            <a:lvl1pPr algn="ctr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726631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42800" y="6307578"/>
            <a:ext cx="1058400" cy="20259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36359" y="631675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29" name="Image 28" descr="BB_Q_LIFE_10CM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30" y="258287"/>
            <a:ext cx="2237073" cy="11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40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0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1" y="2167202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0001" y="4752407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9" y="631675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MENTION À REMPLIR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9677" y="2090504"/>
            <a:ext cx="3835157" cy="26745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4371" y="6307578"/>
            <a:ext cx="1058400" cy="202597"/>
          </a:xfrm>
          <a:prstGeom prst="rect">
            <a:avLst/>
          </a:prstGeom>
        </p:spPr>
      </p:pic>
      <p:pic>
        <p:nvPicPr>
          <p:cNvPr id="32" name="Image 31" descr="BB_Q_LIFE_10CM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060" y="258288"/>
            <a:ext cx="2237073" cy="11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66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3" b="17146"/>
          <a:stretch>
            <a:fillRect/>
          </a:stretch>
        </p:blipFill>
        <p:spPr>
          <a:xfrm rot="8169872">
            <a:off x="-34538" y="-3242537"/>
            <a:ext cx="7483071" cy="7781964"/>
          </a:xfrm>
          <a:custGeom>
            <a:avLst/>
            <a:gdLst>
              <a:gd name="connsiteX0" fmla="*/ 6078681 w 7483071"/>
              <a:gd name="connsiteY0" fmla="*/ 5836473 h 5836473"/>
              <a:gd name="connsiteX1" fmla="*/ 0 w 7483071"/>
              <a:gd name="connsiteY1" fmla="*/ 0 h 5836473"/>
              <a:gd name="connsiteX2" fmla="*/ 7483071 w 7483071"/>
              <a:gd name="connsiteY2" fmla="*/ 0 h 5836473"/>
              <a:gd name="connsiteX3" fmla="*/ 7483071 w 7483071"/>
              <a:gd name="connsiteY3" fmla="*/ 4373802 h 58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071" h="5836473">
                <a:moveTo>
                  <a:pt x="6078681" y="5836473"/>
                </a:moveTo>
                <a:lnTo>
                  <a:pt x="0" y="0"/>
                </a:lnTo>
                <a:lnTo>
                  <a:pt x="7483071" y="0"/>
                </a:lnTo>
                <a:lnTo>
                  <a:pt x="7483071" y="4373802"/>
                </a:lnTo>
                <a:close/>
              </a:path>
            </a:pathLst>
          </a:cu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33131" r="9946"/>
          <a:stretch>
            <a:fillRect/>
          </a:stretch>
        </p:blipFill>
        <p:spPr>
          <a:xfrm rot="6768274">
            <a:off x="1308080" y="545383"/>
            <a:ext cx="10134517" cy="6798858"/>
          </a:xfrm>
          <a:custGeom>
            <a:avLst/>
            <a:gdLst>
              <a:gd name="connsiteX0" fmla="*/ 2020263 w 7600888"/>
              <a:gd name="connsiteY0" fmla="*/ 6798858 h 6798858"/>
              <a:gd name="connsiteX1" fmla="*/ 0 w 7600888"/>
              <a:gd name="connsiteY1" fmla="*/ 1993913 h 6798858"/>
              <a:gd name="connsiteX2" fmla="*/ 4742273 w 7600888"/>
              <a:gd name="connsiteY2" fmla="*/ 0 h 6798858"/>
              <a:gd name="connsiteX3" fmla="*/ 7600888 w 7600888"/>
              <a:gd name="connsiteY3" fmla="*/ 6798858 h 679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888" h="6798858">
                <a:moveTo>
                  <a:pt x="2020263" y="6798858"/>
                </a:moveTo>
                <a:lnTo>
                  <a:pt x="0" y="1993913"/>
                </a:lnTo>
                <a:lnTo>
                  <a:pt x="4742273" y="0"/>
                </a:lnTo>
                <a:lnTo>
                  <a:pt x="7600888" y="6798858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 userDrawn="1"/>
        </p:nvSpPr>
        <p:spPr bwMode="auto">
          <a:xfrm>
            <a:off x="576263" y="783775"/>
            <a:ext cx="7787294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080006" y="2169600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080000" y="4374281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136359" y="631675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228" y="6307578"/>
            <a:ext cx="1058400" cy="202597"/>
          </a:xfrm>
          <a:prstGeom prst="rect">
            <a:avLst/>
          </a:prstGeom>
        </p:spPr>
      </p:pic>
      <p:pic>
        <p:nvPicPr>
          <p:cNvPr id="36" name="Image 35" descr="BB_Q_LIFE_10CM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83" y="882127"/>
            <a:ext cx="2237073" cy="11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7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8"/>
          <p:cNvSpPr>
            <a:spLocks noGrp="1"/>
          </p:cNvSpPr>
          <p:nvPr>
            <p:ph type="pic" sz="quarter" idx="12"/>
          </p:nvPr>
        </p:nvSpPr>
        <p:spPr>
          <a:xfrm>
            <a:off x="5299200" y="1680000"/>
            <a:ext cx="3583980" cy="4220009"/>
          </a:xfrm>
          <a:custGeom>
            <a:avLst/>
            <a:gdLst>
              <a:gd name="connsiteX0" fmla="*/ 3931191 w 4313957"/>
              <a:gd name="connsiteY0" fmla="*/ 788 h 3806996"/>
              <a:gd name="connsiteX1" fmla="*/ 4007658 w 4313957"/>
              <a:gd name="connsiteY1" fmla="*/ 78945 h 3806996"/>
              <a:gd name="connsiteX2" fmla="*/ 4009285 w 4313957"/>
              <a:gd name="connsiteY2" fmla="*/ 119652 h 3806996"/>
              <a:gd name="connsiteX3" fmla="*/ 4010912 w 4313957"/>
              <a:gd name="connsiteY3" fmla="*/ 119652 h 3806996"/>
              <a:gd name="connsiteX4" fmla="*/ 4017420 w 4313957"/>
              <a:gd name="connsiteY4" fmla="*/ 217349 h 3806996"/>
              <a:gd name="connsiteX5" fmla="*/ 4028809 w 4313957"/>
              <a:gd name="connsiteY5" fmla="*/ 323187 h 3806996"/>
              <a:gd name="connsiteX6" fmla="*/ 3996269 w 4313957"/>
              <a:gd name="connsiteY6" fmla="*/ 393203 h 3806996"/>
              <a:gd name="connsiteX7" fmla="*/ 3970238 w 4313957"/>
              <a:gd name="connsiteY7" fmla="*/ 474617 h 3806996"/>
              <a:gd name="connsiteX8" fmla="*/ 3950714 w 4313957"/>
              <a:gd name="connsiteY8" fmla="*/ 503926 h 3806996"/>
              <a:gd name="connsiteX9" fmla="*/ 3870993 w 4313957"/>
              <a:gd name="connsiteY9" fmla="*/ 867032 h 3806996"/>
              <a:gd name="connsiteX10" fmla="*/ 3711551 w 4313957"/>
              <a:gd name="connsiteY10" fmla="*/ 1153609 h 3806996"/>
              <a:gd name="connsiteX11" fmla="*/ 3693654 w 4313957"/>
              <a:gd name="connsiteY11" fmla="*/ 1182918 h 3806996"/>
              <a:gd name="connsiteX12" fmla="*/ 3651353 w 4313957"/>
              <a:gd name="connsiteY12" fmla="*/ 1221997 h 3806996"/>
              <a:gd name="connsiteX13" fmla="*/ 3709924 w 4313957"/>
              <a:gd name="connsiteY13" fmla="*/ 1244793 h 3806996"/>
              <a:gd name="connsiteX14" fmla="*/ 3709924 w 4313957"/>
              <a:gd name="connsiteY14" fmla="*/ 1243165 h 3806996"/>
              <a:gd name="connsiteX15" fmla="*/ 3709924 w 4313957"/>
              <a:gd name="connsiteY15" fmla="*/ 1241536 h 3806996"/>
              <a:gd name="connsiteX16" fmla="*/ 3781510 w 4313957"/>
              <a:gd name="connsiteY16" fmla="*/ 1213856 h 3806996"/>
              <a:gd name="connsiteX17" fmla="*/ 3859604 w 4313957"/>
              <a:gd name="connsiteY17" fmla="*/ 1208971 h 3806996"/>
              <a:gd name="connsiteX18" fmla="*/ 3921429 w 4313957"/>
              <a:gd name="connsiteY18" fmla="*/ 1217112 h 3806996"/>
              <a:gd name="connsiteX19" fmla="*/ 3934445 w 4313957"/>
              <a:gd name="connsiteY19" fmla="*/ 1221997 h 3806996"/>
              <a:gd name="connsiteX20" fmla="*/ 4066229 w 4313957"/>
              <a:gd name="connsiteY20" fmla="*/ 1148724 h 3806996"/>
              <a:gd name="connsiteX21" fmla="*/ 4123172 w 4313957"/>
              <a:gd name="connsiteY21" fmla="*/ 1151981 h 3806996"/>
              <a:gd name="connsiteX22" fmla="*/ 4158966 w 4313957"/>
              <a:gd name="connsiteY22" fmla="*/ 1223625 h 3806996"/>
              <a:gd name="connsiteX23" fmla="*/ 4137815 w 4313957"/>
              <a:gd name="connsiteY23" fmla="*/ 1282243 h 3806996"/>
              <a:gd name="connsiteX24" fmla="*/ 4132934 w 4313957"/>
              <a:gd name="connsiteY24" fmla="*/ 1339233 h 3806996"/>
              <a:gd name="connsiteX25" fmla="*/ 4106903 w 4313957"/>
              <a:gd name="connsiteY25" fmla="*/ 1371799 h 3806996"/>
              <a:gd name="connsiteX26" fmla="*/ 4124799 w 4313957"/>
              <a:gd name="connsiteY26" fmla="*/ 1378312 h 3806996"/>
              <a:gd name="connsiteX27" fmla="*/ 4272853 w 4313957"/>
              <a:gd name="connsiteY27" fmla="*/ 1272474 h 3806996"/>
              <a:gd name="connsiteX28" fmla="*/ 4302138 w 4313957"/>
              <a:gd name="connsiteY28" fmla="*/ 1275730 h 3806996"/>
              <a:gd name="connsiteX29" fmla="*/ 4310273 w 4313957"/>
              <a:gd name="connsiteY29" fmla="*/ 1326207 h 3806996"/>
              <a:gd name="connsiteX30" fmla="*/ 4269599 w 4313957"/>
              <a:gd name="connsiteY30" fmla="*/ 1529742 h 3806996"/>
              <a:gd name="connsiteX31" fmla="*/ 4206148 w 4313957"/>
              <a:gd name="connsiteY31" fmla="*/ 1622554 h 3806996"/>
              <a:gd name="connsiteX32" fmla="*/ 4206148 w 4313957"/>
              <a:gd name="connsiteY32" fmla="*/ 1619297 h 3806996"/>
              <a:gd name="connsiteX33" fmla="*/ 4178489 w 4313957"/>
              <a:gd name="connsiteY33" fmla="*/ 1697455 h 3806996"/>
              <a:gd name="connsiteX34" fmla="*/ 4134561 w 4313957"/>
              <a:gd name="connsiteY34" fmla="*/ 1787010 h 3806996"/>
              <a:gd name="connsiteX35" fmla="*/ 4100395 w 4313957"/>
              <a:gd name="connsiteY35" fmla="*/ 1850513 h 3806996"/>
              <a:gd name="connsiteX36" fmla="*/ 4074364 w 4313957"/>
              <a:gd name="connsiteY36" fmla="*/ 1907503 h 3806996"/>
              <a:gd name="connsiteX37" fmla="*/ 4049959 w 4313957"/>
              <a:gd name="connsiteY37" fmla="*/ 1990545 h 3806996"/>
              <a:gd name="connsiteX38" fmla="*/ 3960476 w 4313957"/>
              <a:gd name="connsiteY38" fmla="*/ 2228274 h 3806996"/>
              <a:gd name="connsiteX39" fmla="*/ 3916548 w 4313957"/>
              <a:gd name="connsiteY39" fmla="*/ 2360164 h 3806996"/>
              <a:gd name="connsiteX40" fmla="*/ 3885636 w 4313957"/>
              <a:gd name="connsiteY40" fmla="*/ 2391102 h 3806996"/>
              <a:gd name="connsiteX41" fmla="*/ 3841708 w 4313957"/>
              <a:gd name="connsiteY41" fmla="*/ 2461118 h 3806996"/>
              <a:gd name="connsiteX42" fmla="*/ 3685520 w 4313957"/>
              <a:gd name="connsiteY42" fmla="*/ 2472516 h 3806996"/>
              <a:gd name="connsiteX43" fmla="*/ 3543974 w 4313957"/>
              <a:gd name="connsiteY43" fmla="*/ 2479029 h 3806996"/>
              <a:gd name="connsiteX44" fmla="*/ 3417071 w 4313957"/>
              <a:gd name="connsiteY44" fmla="*/ 2508338 h 3806996"/>
              <a:gd name="connsiteX45" fmla="*/ 3417071 w 4313957"/>
              <a:gd name="connsiteY45" fmla="*/ 2506710 h 3806996"/>
              <a:gd name="connsiteX46" fmla="*/ 2880173 w 4313957"/>
              <a:gd name="connsiteY46" fmla="*/ 2658140 h 3806996"/>
              <a:gd name="connsiteX47" fmla="*/ 2418115 w 4313957"/>
              <a:gd name="connsiteY47" fmla="*/ 2830737 h 3806996"/>
              <a:gd name="connsiteX48" fmla="*/ 1838916 w 4313957"/>
              <a:gd name="connsiteY48" fmla="*/ 3088005 h 3806996"/>
              <a:gd name="connsiteX49" fmla="*/ 1536301 w 4313957"/>
              <a:gd name="connsiteY49" fmla="*/ 3254090 h 3806996"/>
              <a:gd name="connsiteX50" fmla="*/ 1404517 w 4313957"/>
              <a:gd name="connsiteY50" fmla="*/ 3340389 h 3806996"/>
              <a:gd name="connsiteX51" fmla="*/ 1178369 w 4313957"/>
              <a:gd name="connsiteY51" fmla="*/ 3495075 h 3806996"/>
              <a:gd name="connsiteX52" fmla="*/ 948968 w 4313957"/>
              <a:gd name="connsiteY52" fmla="*/ 3669301 h 3806996"/>
              <a:gd name="connsiteX53" fmla="*/ 919682 w 4313957"/>
              <a:gd name="connsiteY53" fmla="*/ 3685584 h 3806996"/>
              <a:gd name="connsiteX54" fmla="*/ 700042 w 4313957"/>
              <a:gd name="connsiteY54" fmla="*/ 3799563 h 3806996"/>
              <a:gd name="connsiteX55" fmla="*/ 508061 w 4313957"/>
              <a:gd name="connsiteY55" fmla="*/ 3804448 h 3806996"/>
              <a:gd name="connsiteX56" fmla="*/ 457625 w 4313957"/>
              <a:gd name="connsiteY56" fmla="*/ 3726291 h 3806996"/>
              <a:gd name="connsiteX57" fmla="*/ 408816 w 4313957"/>
              <a:gd name="connsiteY57" fmla="*/ 3690469 h 3806996"/>
              <a:gd name="connsiteX58" fmla="*/ 495045 w 4313957"/>
              <a:gd name="connsiteY58" fmla="*/ 3599285 h 3806996"/>
              <a:gd name="connsiteX59" fmla="*/ 423458 w 4313957"/>
              <a:gd name="connsiteY59" fmla="*/ 3617196 h 3806996"/>
              <a:gd name="connsiteX60" fmla="*/ 482029 w 4313957"/>
              <a:gd name="connsiteY60" fmla="*/ 3516243 h 3806996"/>
              <a:gd name="connsiteX61" fmla="*/ 516195 w 4313957"/>
              <a:gd name="connsiteY61" fmla="*/ 3469023 h 3806996"/>
              <a:gd name="connsiteX62" fmla="*/ 563377 w 4313957"/>
              <a:gd name="connsiteY62" fmla="*/ 3413661 h 3806996"/>
              <a:gd name="connsiteX63" fmla="*/ 565004 w 4313957"/>
              <a:gd name="connsiteY63" fmla="*/ 3413661 h 3806996"/>
              <a:gd name="connsiteX64" fmla="*/ 506434 w 4313957"/>
              <a:gd name="connsiteY64" fmla="*/ 3314336 h 3806996"/>
              <a:gd name="connsiteX65" fmla="*/ 566631 w 4313957"/>
              <a:gd name="connsiteY65" fmla="*/ 3278514 h 3806996"/>
              <a:gd name="connsiteX66" fmla="*/ 659368 w 4313957"/>
              <a:gd name="connsiteY66" fmla="*/ 3182445 h 3806996"/>
              <a:gd name="connsiteX67" fmla="*/ 660995 w 4313957"/>
              <a:gd name="connsiteY67" fmla="*/ 3182445 h 3806996"/>
              <a:gd name="connsiteX68" fmla="*/ 615440 w 4313957"/>
              <a:gd name="connsiteY68" fmla="*/ 3179189 h 3806996"/>
              <a:gd name="connsiteX69" fmla="*/ 800914 w 4313957"/>
              <a:gd name="connsiteY69" fmla="*/ 3055440 h 3806996"/>
              <a:gd name="connsiteX70" fmla="*/ 791152 w 4313957"/>
              <a:gd name="connsiteY70" fmla="*/ 3047298 h 3806996"/>
              <a:gd name="connsiteX71" fmla="*/ 726074 w 4313957"/>
              <a:gd name="connsiteY71" fmla="*/ 3026131 h 3806996"/>
              <a:gd name="connsiteX72" fmla="*/ 778136 w 4313957"/>
              <a:gd name="connsiteY72" fmla="*/ 2964256 h 3806996"/>
              <a:gd name="connsiteX73" fmla="*/ 1001030 w 4313957"/>
              <a:gd name="connsiteY73" fmla="*/ 2783517 h 3806996"/>
              <a:gd name="connsiteX74" fmla="*/ 1030316 w 4313957"/>
              <a:gd name="connsiteY74" fmla="*/ 2711873 h 3806996"/>
              <a:gd name="connsiteX75" fmla="*/ 1038451 w 4313957"/>
              <a:gd name="connsiteY75" fmla="*/ 2680935 h 3806996"/>
              <a:gd name="connsiteX76" fmla="*/ 1007538 w 4313957"/>
              <a:gd name="connsiteY76" fmla="*/ 2677679 h 3806996"/>
              <a:gd name="connsiteX77" fmla="*/ 929444 w 4313957"/>
              <a:gd name="connsiteY77" fmla="*/ 2677679 h 3806996"/>
              <a:gd name="connsiteX78" fmla="*/ 678892 w 4313957"/>
              <a:gd name="connsiteY78" fmla="*/ 2850276 h 3806996"/>
              <a:gd name="connsiteX79" fmla="*/ 628456 w 4313957"/>
              <a:gd name="connsiteY79" fmla="*/ 2871444 h 3806996"/>
              <a:gd name="connsiteX80" fmla="*/ 825318 w 4313957"/>
              <a:gd name="connsiteY80" fmla="*/ 2716758 h 3806996"/>
              <a:gd name="connsiteX81" fmla="*/ 989642 w 4313957"/>
              <a:gd name="connsiteY81" fmla="*/ 2534390 h 3806996"/>
              <a:gd name="connsiteX82" fmla="*/ 976626 w 4313957"/>
              <a:gd name="connsiteY82" fmla="*/ 2444835 h 3806996"/>
              <a:gd name="connsiteX83" fmla="*/ 958729 w 4313957"/>
              <a:gd name="connsiteY83" fmla="*/ 2405756 h 3806996"/>
              <a:gd name="connsiteX84" fmla="*/ 958729 w 4313957"/>
              <a:gd name="connsiteY84" fmla="*/ 2404128 h 3806996"/>
              <a:gd name="connsiteX85" fmla="*/ 952221 w 4313957"/>
              <a:gd name="connsiteY85" fmla="*/ 2400871 h 3806996"/>
              <a:gd name="connsiteX86" fmla="*/ 953848 w 4313957"/>
              <a:gd name="connsiteY86" fmla="*/ 2400871 h 3806996"/>
              <a:gd name="connsiteX87" fmla="*/ 826945 w 4313957"/>
              <a:gd name="connsiteY87" fmla="*/ 2259211 h 3806996"/>
              <a:gd name="connsiteX88" fmla="*/ 647979 w 4313957"/>
              <a:gd name="connsiteY88" fmla="*/ 2145232 h 3806996"/>
              <a:gd name="connsiteX89" fmla="*/ 542227 w 4313957"/>
              <a:gd name="connsiteY89" fmla="*/ 2045906 h 3806996"/>
              <a:gd name="connsiteX90" fmla="*/ 441355 w 4313957"/>
              <a:gd name="connsiteY90" fmla="*/ 1953095 h 3806996"/>
              <a:gd name="connsiteX91" fmla="*/ 412070 w 4313957"/>
              <a:gd name="connsiteY91" fmla="*/ 1917272 h 3806996"/>
              <a:gd name="connsiteX92" fmla="*/ 377903 w 4313957"/>
              <a:gd name="connsiteY92" fmla="*/ 1881450 h 3806996"/>
              <a:gd name="connsiteX93" fmla="*/ 361634 w 4313957"/>
              <a:gd name="connsiteY93" fmla="*/ 1860283 h 3806996"/>
              <a:gd name="connsiteX94" fmla="*/ 242866 w 4313957"/>
              <a:gd name="connsiteY94" fmla="*/ 1824460 h 3806996"/>
              <a:gd name="connsiteX95" fmla="*/ 94812 w 4313957"/>
              <a:gd name="connsiteY95" fmla="*/ 1796780 h 3806996"/>
              <a:gd name="connsiteX96" fmla="*/ 448 w 4313957"/>
              <a:gd name="connsiteY96" fmla="*/ 1725135 h 3806996"/>
              <a:gd name="connsiteX97" fmla="*/ 39495 w 4313957"/>
              <a:gd name="connsiteY97" fmla="*/ 1673030 h 3806996"/>
              <a:gd name="connsiteX98" fmla="*/ 156637 w 4313957"/>
              <a:gd name="connsiteY98" fmla="*/ 1646978 h 3806996"/>
              <a:gd name="connsiteX99" fmla="*/ 211953 w 4313957"/>
              <a:gd name="connsiteY99" fmla="*/ 1611156 h 3806996"/>
              <a:gd name="connsiteX100" fmla="*/ 267270 w 4313957"/>
              <a:gd name="connsiteY100" fmla="*/ 1562307 h 3806996"/>
              <a:gd name="connsiteX101" fmla="*/ 265643 w 4313957"/>
              <a:gd name="connsiteY101" fmla="*/ 1560679 h 3806996"/>
              <a:gd name="connsiteX102" fmla="*/ 257508 w 4313957"/>
              <a:gd name="connsiteY102" fmla="*/ 1476009 h 3806996"/>
              <a:gd name="connsiteX103" fmla="*/ 270524 w 4313957"/>
              <a:gd name="connsiteY103" fmla="*/ 1396223 h 3806996"/>
              <a:gd name="connsiteX104" fmla="*/ 358380 w 4313957"/>
              <a:gd name="connsiteY104" fmla="*/ 1412506 h 3806996"/>
              <a:gd name="connsiteX105" fmla="*/ 377903 w 4313957"/>
              <a:gd name="connsiteY105" fmla="*/ 1388082 h 3806996"/>
              <a:gd name="connsiteX106" fmla="*/ 459252 w 4313957"/>
              <a:gd name="connsiteY106" fmla="*/ 1288757 h 3806996"/>
              <a:gd name="connsiteX107" fmla="*/ 386038 w 4313957"/>
              <a:gd name="connsiteY107" fmla="*/ 1215484 h 3806996"/>
              <a:gd name="connsiteX108" fmla="*/ 374650 w 4313957"/>
              <a:gd name="connsiteY108" fmla="*/ 1119415 h 3806996"/>
              <a:gd name="connsiteX109" fmla="*/ 442982 w 4313957"/>
              <a:gd name="connsiteY109" fmla="*/ 1137327 h 3806996"/>
              <a:gd name="connsiteX110" fmla="*/ 538973 w 4313957"/>
              <a:gd name="connsiteY110" fmla="*/ 1098248 h 3806996"/>
              <a:gd name="connsiteX111" fmla="*/ 578020 w 4313957"/>
              <a:gd name="connsiteY111" fmla="*/ 1078708 h 3806996"/>
              <a:gd name="connsiteX112" fmla="*/ 586155 w 4313957"/>
              <a:gd name="connsiteY112" fmla="*/ 1101504 h 3806996"/>
              <a:gd name="connsiteX113" fmla="*/ 670757 w 4313957"/>
              <a:gd name="connsiteY113" fmla="*/ 1072195 h 3806996"/>
              <a:gd name="connsiteX114" fmla="*/ 703296 w 4313957"/>
              <a:gd name="connsiteY114" fmla="*/ 1033117 h 3806996"/>
              <a:gd name="connsiteX115" fmla="*/ 698415 w 4313957"/>
              <a:gd name="connsiteY115" fmla="*/ 1008692 h 3806996"/>
              <a:gd name="connsiteX116" fmla="*/ 799287 w 4313957"/>
              <a:gd name="connsiteY116" fmla="*/ 948446 h 3806996"/>
              <a:gd name="connsiteX117" fmla="*/ 929444 w 4313957"/>
              <a:gd name="connsiteY117" fmla="*/ 925650 h 3806996"/>
              <a:gd name="connsiteX118" fmla="*/ 931071 w 4313957"/>
              <a:gd name="connsiteY118" fmla="*/ 925650 h 3806996"/>
              <a:gd name="connsiteX119" fmla="*/ 999403 w 4313957"/>
              <a:gd name="connsiteY119" fmla="*/ 850749 h 3806996"/>
              <a:gd name="connsiteX120" fmla="*/ 1149084 w 4313957"/>
              <a:gd name="connsiteY120" fmla="*/ 788875 h 3806996"/>
              <a:gd name="connsiteX121" fmla="*/ 1178369 w 4313957"/>
              <a:gd name="connsiteY121" fmla="*/ 783990 h 3806996"/>
              <a:gd name="connsiteX122" fmla="*/ 1650189 w 4313957"/>
              <a:gd name="connsiteY122" fmla="*/ 580455 h 3806996"/>
              <a:gd name="connsiteX123" fmla="*/ 1625784 w 4313957"/>
              <a:gd name="connsiteY123" fmla="*/ 569057 h 3806996"/>
              <a:gd name="connsiteX124" fmla="*/ 1555825 w 4313957"/>
              <a:gd name="connsiteY124" fmla="*/ 578827 h 3806996"/>
              <a:gd name="connsiteX125" fmla="*/ 1640427 w 4313957"/>
              <a:gd name="connsiteY125" fmla="*/ 538120 h 3806996"/>
              <a:gd name="connsiteX126" fmla="*/ 1853559 w 4313957"/>
              <a:gd name="connsiteY126" fmla="*/ 477873 h 3806996"/>
              <a:gd name="connsiteX127" fmla="*/ 1970700 w 4313957"/>
              <a:gd name="connsiteY127" fmla="*/ 429025 h 3806996"/>
              <a:gd name="connsiteX128" fmla="*/ 2053675 w 4313957"/>
              <a:gd name="connsiteY128" fmla="*/ 378548 h 3806996"/>
              <a:gd name="connsiteX129" fmla="*/ 2226134 w 4313957"/>
              <a:gd name="connsiteY129" fmla="*/ 355752 h 3806996"/>
              <a:gd name="connsiteX130" fmla="*/ 2375814 w 4313957"/>
              <a:gd name="connsiteY130" fmla="*/ 310161 h 3806996"/>
              <a:gd name="connsiteX131" fmla="*/ 2372560 w 4313957"/>
              <a:gd name="connsiteY131" fmla="*/ 310161 h 3806996"/>
              <a:gd name="connsiteX132" fmla="*/ 2667041 w 4313957"/>
              <a:gd name="connsiteY132" fmla="*/ 236888 h 3806996"/>
              <a:gd name="connsiteX133" fmla="*/ 2857395 w 4313957"/>
              <a:gd name="connsiteY133" fmla="*/ 171757 h 3806996"/>
              <a:gd name="connsiteX134" fmla="*/ 2863903 w 4313957"/>
              <a:gd name="connsiteY134" fmla="*/ 170129 h 3806996"/>
              <a:gd name="connsiteX135" fmla="*/ 2868784 w 4313957"/>
              <a:gd name="connsiteY135" fmla="*/ 171757 h 3806996"/>
              <a:gd name="connsiteX136" fmla="*/ 3106321 w 4313957"/>
              <a:gd name="connsiteY136" fmla="*/ 155474 h 3806996"/>
              <a:gd name="connsiteX137" fmla="*/ 3534212 w 4313957"/>
              <a:gd name="connsiteY137" fmla="*/ 31725 h 3806996"/>
              <a:gd name="connsiteX138" fmla="*/ 3693654 w 4313957"/>
              <a:gd name="connsiteY138" fmla="*/ 41495 h 3806996"/>
              <a:gd name="connsiteX139" fmla="*/ 3815677 w 4313957"/>
              <a:gd name="connsiteY139" fmla="*/ 49636 h 3806996"/>
              <a:gd name="connsiteX140" fmla="*/ 3931191 w 4313957"/>
              <a:gd name="connsiteY140" fmla="*/ 788 h 380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313957" h="3806996">
                <a:moveTo>
                  <a:pt x="3931191" y="788"/>
                </a:moveTo>
                <a:cubicBezTo>
                  <a:pt x="3973492" y="-7354"/>
                  <a:pt x="3984881" y="49636"/>
                  <a:pt x="4007658" y="78945"/>
                </a:cubicBezTo>
                <a:cubicBezTo>
                  <a:pt x="4014166" y="88715"/>
                  <a:pt x="4009285" y="106626"/>
                  <a:pt x="4009285" y="119652"/>
                </a:cubicBezTo>
                <a:cubicBezTo>
                  <a:pt x="4009285" y="119652"/>
                  <a:pt x="4010912" y="119652"/>
                  <a:pt x="4010912" y="119652"/>
                </a:cubicBezTo>
                <a:cubicBezTo>
                  <a:pt x="4043451" y="150589"/>
                  <a:pt x="4049959" y="181527"/>
                  <a:pt x="4017420" y="217349"/>
                </a:cubicBezTo>
                <a:cubicBezTo>
                  <a:pt x="4012539" y="253171"/>
                  <a:pt x="4041824" y="285736"/>
                  <a:pt x="4028809" y="323187"/>
                </a:cubicBezTo>
                <a:cubicBezTo>
                  <a:pt x="4030436" y="352496"/>
                  <a:pt x="4002777" y="365522"/>
                  <a:pt x="3996269" y="393203"/>
                </a:cubicBezTo>
                <a:cubicBezTo>
                  <a:pt x="3976746" y="415999"/>
                  <a:pt x="3994642" y="451821"/>
                  <a:pt x="3970238" y="474617"/>
                </a:cubicBezTo>
                <a:cubicBezTo>
                  <a:pt x="3965357" y="484386"/>
                  <a:pt x="3950714" y="494156"/>
                  <a:pt x="3950714" y="503926"/>
                </a:cubicBezTo>
                <a:cubicBezTo>
                  <a:pt x="3945833" y="630932"/>
                  <a:pt x="3887263" y="743283"/>
                  <a:pt x="3870993" y="867032"/>
                </a:cubicBezTo>
                <a:cubicBezTo>
                  <a:pt x="3856350" y="985897"/>
                  <a:pt x="3786391" y="1070567"/>
                  <a:pt x="3711551" y="1153609"/>
                </a:cubicBezTo>
                <a:cubicBezTo>
                  <a:pt x="3705043" y="1161751"/>
                  <a:pt x="3700162" y="1169892"/>
                  <a:pt x="3693654" y="1182918"/>
                </a:cubicBezTo>
                <a:cubicBezTo>
                  <a:pt x="3682266" y="1195945"/>
                  <a:pt x="3657861" y="1200829"/>
                  <a:pt x="3651353" y="1221997"/>
                </a:cubicBezTo>
                <a:cubicBezTo>
                  <a:pt x="3664369" y="1252934"/>
                  <a:pt x="3688773" y="1239908"/>
                  <a:pt x="3709924" y="1244793"/>
                </a:cubicBezTo>
                <a:cubicBezTo>
                  <a:pt x="3709924" y="1244793"/>
                  <a:pt x="3708297" y="1243165"/>
                  <a:pt x="3709924" y="1243165"/>
                </a:cubicBezTo>
                <a:cubicBezTo>
                  <a:pt x="3709924" y="1243165"/>
                  <a:pt x="3709924" y="1241536"/>
                  <a:pt x="3709924" y="1241536"/>
                </a:cubicBezTo>
                <a:cubicBezTo>
                  <a:pt x="3727821" y="1215484"/>
                  <a:pt x="3750598" y="1199201"/>
                  <a:pt x="3781510" y="1213856"/>
                </a:cubicBezTo>
                <a:cubicBezTo>
                  <a:pt x="3809169" y="1228510"/>
                  <a:pt x="3833573" y="1221997"/>
                  <a:pt x="3859604" y="1208971"/>
                </a:cubicBezTo>
                <a:cubicBezTo>
                  <a:pt x="3880755" y="1195945"/>
                  <a:pt x="3900278" y="1221997"/>
                  <a:pt x="3921429" y="1217112"/>
                </a:cubicBezTo>
                <a:cubicBezTo>
                  <a:pt x="3926310" y="1217112"/>
                  <a:pt x="3929564" y="1221997"/>
                  <a:pt x="3934445" y="1221997"/>
                </a:cubicBezTo>
                <a:cubicBezTo>
                  <a:pt x="3975119" y="1189431"/>
                  <a:pt x="4027182" y="1184547"/>
                  <a:pt x="4066229" y="1148724"/>
                </a:cubicBezTo>
                <a:cubicBezTo>
                  <a:pt x="4084125" y="1130813"/>
                  <a:pt x="4106903" y="1135698"/>
                  <a:pt x="4123172" y="1151981"/>
                </a:cubicBezTo>
                <a:cubicBezTo>
                  <a:pt x="4142696" y="1169892"/>
                  <a:pt x="4165473" y="1191060"/>
                  <a:pt x="4158966" y="1223625"/>
                </a:cubicBezTo>
                <a:cubicBezTo>
                  <a:pt x="4155712" y="1244793"/>
                  <a:pt x="4152458" y="1265961"/>
                  <a:pt x="4137815" y="1282243"/>
                </a:cubicBezTo>
                <a:cubicBezTo>
                  <a:pt x="4157339" y="1305039"/>
                  <a:pt x="4155712" y="1324579"/>
                  <a:pt x="4132934" y="1339233"/>
                </a:cubicBezTo>
                <a:cubicBezTo>
                  <a:pt x="4119918" y="1349003"/>
                  <a:pt x="4106903" y="1353888"/>
                  <a:pt x="4106903" y="1371799"/>
                </a:cubicBezTo>
                <a:cubicBezTo>
                  <a:pt x="4113411" y="1375055"/>
                  <a:pt x="4116665" y="1378312"/>
                  <a:pt x="4124799" y="1378312"/>
                </a:cubicBezTo>
                <a:cubicBezTo>
                  <a:pt x="4183370" y="1358773"/>
                  <a:pt x="4251703" y="1350631"/>
                  <a:pt x="4272853" y="1272474"/>
                </a:cubicBezTo>
                <a:cubicBezTo>
                  <a:pt x="4277734" y="1254563"/>
                  <a:pt x="4292377" y="1261076"/>
                  <a:pt x="4302138" y="1275730"/>
                </a:cubicBezTo>
                <a:cubicBezTo>
                  <a:pt x="4311900" y="1292013"/>
                  <a:pt x="4318408" y="1313181"/>
                  <a:pt x="4310273" y="1326207"/>
                </a:cubicBezTo>
                <a:cubicBezTo>
                  <a:pt x="4271226" y="1389710"/>
                  <a:pt x="4272853" y="1459726"/>
                  <a:pt x="4269599" y="1529742"/>
                </a:cubicBezTo>
                <a:cubicBezTo>
                  <a:pt x="4256583" y="1565564"/>
                  <a:pt x="4237060" y="1598130"/>
                  <a:pt x="4206148" y="1622554"/>
                </a:cubicBezTo>
                <a:cubicBezTo>
                  <a:pt x="4206148" y="1619297"/>
                  <a:pt x="4206148" y="1619297"/>
                  <a:pt x="4206148" y="1619297"/>
                </a:cubicBezTo>
                <a:cubicBezTo>
                  <a:pt x="4194759" y="1646978"/>
                  <a:pt x="4198013" y="1677915"/>
                  <a:pt x="4178489" y="1697455"/>
                </a:cubicBezTo>
                <a:cubicBezTo>
                  <a:pt x="4165473" y="1730020"/>
                  <a:pt x="4158966" y="1764214"/>
                  <a:pt x="4134561" y="1787010"/>
                </a:cubicBezTo>
                <a:cubicBezTo>
                  <a:pt x="4124799" y="1808178"/>
                  <a:pt x="4139442" y="1842372"/>
                  <a:pt x="4100395" y="1850513"/>
                </a:cubicBezTo>
                <a:cubicBezTo>
                  <a:pt x="4100395" y="1873309"/>
                  <a:pt x="4085752" y="1889592"/>
                  <a:pt x="4074364" y="1907503"/>
                </a:cubicBezTo>
                <a:cubicBezTo>
                  <a:pt x="4066229" y="1935183"/>
                  <a:pt x="4058094" y="1962864"/>
                  <a:pt x="4049959" y="1990545"/>
                </a:cubicBezTo>
                <a:cubicBezTo>
                  <a:pt x="4027182" y="2071959"/>
                  <a:pt x="4014166" y="2158258"/>
                  <a:pt x="3960476" y="2228274"/>
                </a:cubicBezTo>
                <a:cubicBezTo>
                  <a:pt x="3944206" y="2272237"/>
                  <a:pt x="3940953" y="2319457"/>
                  <a:pt x="3916548" y="2360164"/>
                </a:cubicBezTo>
                <a:cubicBezTo>
                  <a:pt x="3908413" y="2374819"/>
                  <a:pt x="3900278" y="2384589"/>
                  <a:pt x="3885636" y="2391102"/>
                </a:cubicBezTo>
                <a:cubicBezTo>
                  <a:pt x="3870993" y="2415526"/>
                  <a:pt x="3856350" y="2438322"/>
                  <a:pt x="3841708" y="2461118"/>
                </a:cubicBezTo>
                <a:cubicBezTo>
                  <a:pt x="3791272" y="2492055"/>
                  <a:pt x="3739209" y="2492055"/>
                  <a:pt x="3685520" y="2472516"/>
                </a:cubicBezTo>
                <a:cubicBezTo>
                  <a:pt x="3638338" y="2472516"/>
                  <a:pt x="3591156" y="2472516"/>
                  <a:pt x="3543974" y="2479029"/>
                </a:cubicBezTo>
                <a:cubicBezTo>
                  <a:pt x="3501673" y="2485542"/>
                  <a:pt x="3456118" y="2501825"/>
                  <a:pt x="3417071" y="2508338"/>
                </a:cubicBezTo>
                <a:cubicBezTo>
                  <a:pt x="3417071" y="2506710"/>
                  <a:pt x="3417071" y="2506710"/>
                  <a:pt x="3417071" y="2506710"/>
                </a:cubicBezTo>
                <a:cubicBezTo>
                  <a:pt x="3234851" y="2545788"/>
                  <a:pt x="3055885" y="2597893"/>
                  <a:pt x="2880173" y="2658140"/>
                </a:cubicBezTo>
                <a:cubicBezTo>
                  <a:pt x="2725611" y="2713501"/>
                  <a:pt x="2571050" y="2772119"/>
                  <a:pt x="2418115" y="2830737"/>
                </a:cubicBezTo>
                <a:cubicBezTo>
                  <a:pt x="2219626" y="2907266"/>
                  <a:pt x="2026017" y="2988680"/>
                  <a:pt x="1838916" y="3088005"/>
                </a:cubicBezTo>
                <a:cubicBezTo>
                  <a:pt x="1738045" y="3141738"/>
                  <a:pt x="1633919" y="3193843"/>
                  <a:pt x="1536301" y="3254090"/>
                </a:cubicBezTo>
                <a:cubicBezTo>
                  <a:pt x="1490746" y="3281771"/>
                  <a:pt x="1448445" y="3312708"/>
                  <a:pt x="1404517" y="3340389"/>
                </a:cubicBezTo>
                <a:cubicBezTo>
                  <a:pt x="1328050" y="3392494"/>
                  <a:pt x="1253210" y="3442970"/>
                  <a:pt x="1178369" y="3495075"/>
                </a:cubicBezTo>
                <a:cubicBezTo>
                  <a:pt x="1101902" y="3547180"/>
                  <a:pt x="1025435" y="3612311"/>
                  <a:pt x="948968" y="3669301"/>
                </a:cubicBezTo>
                <a:cubicBezTo>
                  <a:pt x="940833" y="3677442"/>
                  <a:pt x="929444" y="3680699"/>
                  <a:pt x="919682" y="3685584"/>
                </a:cubicBezTo>
                <a:cubicBezTo>
                  <a:pt x="852977" y="3736061"/>
                  <a:pt x="781390" y="3776768"/>
                  <a:pt x="700042" y="3799563"/>
                </a:cubicBezTo>
                <a:cubicBezTo>
                  <a:pt x="636591" y="3815846"/>
                  <a:pt x="579647" y="3799563"/>
                  <a:pt x="508061" y="3804448"/>
                </a:cubicBezTo>
                <a:cubicBezTo>
                  <a:pt x="475521" y="3788165"/>
                  <a:pt x="438101" y="3775139"/>
                  <a:pt x="457625" y="3726291"/>
                </a:cubicBezTo>
                <a:cubicBezTo>
                  <a:pt x="464133" y="3711636"/>
                  <a:pt x="459252" y="3710008"/>
                  <a:pt x="408816" y="3690469"/>
                </a:cubicBezTo>
                <a:cubicBezTo>
                  <a:pt x="473894" y="3685584"/>
                  <a:pt x="488537" y="3643249"/>
                  <a:pt x="495045" y="3599285"/>
                </a:cubicBezTo>
                <a:cubicBezTo>
                  <a:pt x="469013" y="3605798"/>
                  <a:pt x="447863" y="3610683"/>
                  <a:pt x="423458" y="3617196"/>
                </a:cubicBezTo>
                <a:cubicBezTo>
                  <a:pt x="472267" y="3599285"/>
                  <a:pt x="429966" y="3530897"/>
                  <a:pt x="482029" y="3516243"/>
                </a:cubicBezTo>
                <a:cubicBezTo>
                  <a:pt x="442982" y="3464138"/>
                  <a:pt x="504807" y="3482049"/>
                  <a:pt x="516195" y="3469023"/>
                </a:cubicBezTo>
                <a:cubicBezTo>
                  <a:pt x="537346" y="3455996"/>
                  <a:pt x="563377" y="3446227"/>
                  <a:pt x="563377" y="3413661"/>
                </a:cubicBezTo>
                <a:cubicBezTo>
                  <a:pt x="563377" y="3413661"/>
                  <a:pt x="565004" y="3413661"/>
                  <a:pt x="565004" y="3413661"/>
                </a:cubicBezTo>
                <a:cubicBezTo>
                  <a:pt x="488537" y="3387609"/>
                  <a:pt x="473894" y="3358300"/>
                  <a:pt x="506434" y="3314336"/>
                </a:cubicBezTo>
                <a:cubicBezTo>
                  <a:pt x="525957" y="3301310"/>
                  <a:pt x="547108" y="3289912"/>
                  <a:pt x="566631" y="3278514"/>
                </a:cubicBezTo>
                <a:cubicBezTo>
                  <a:pt x="599170" y="3249205"/>
                  <a:pt x="638218" y="3228037"/>
                  <a:pt x="659368" y="3182445"/>
                </a:cubicBezTo>
                <a:cubicBezTo>
                  <a:pt x="660995" y="3182445"/>
                  <a:pt x="660995" y="3182445"/>
                  <a:pt x="660995" y="3182445"/>
                </a:cubicBezTo>
                <a:cubicBezTo>
                  <a:pt x="649606" y="3175932"/>
                  <a:pt x="638218" y="3180817"/>
                  <a:pt x="615440" y="3179189"/>
                </a:cubicBezTo>
                <a:cubicBezTo>
                  <a:pt x="682146" y="3131969"/>
                  <a:pt x="758613" y="3120571"/>
                  <a:pt x="800914" y="3055440"/>
                </a:cubicBezTo>
                <a:cubicBezTo>
                  <a:pt x="797660" y="3053811"/>
                  <a:pt x="794406" y="3050555"/>
                  <a:pt x="791152" y="3047298"/>
                </a:cubicBezTo>
                <a:cubicBezTo>
                  <a:pt x="770002" y="3037529"/>
                  <a:pt x="730954" y="3073351"/>
                  <a:pt x="726074" y="3026131"/>
                </a:cubicBezTo>
                <a:cubicBezTo>
                  <a:pt x="722820" y="2991937"/>
                  <a:pt x="755359" y="2977282"/>
                  <a:pt x="778136" y="2964256"/>
                </a:cubicBezTo>
                <a:cubicBezTo>
                  <a:pt x="861112" y="2913779"/>
                  <a:pt x="932698" y="2851905"/>
                  <a:pt x="1001030" y="2783517"/>
                </a:cubicBezTo>
                <a:cubicBezTo>
                  <a:pt x="997776" y="2754208"/>
                  <a:pt x="1010792" y="2731412"/>
                  <a:pt x="1030316" y="2711873"/>
                </a:cubicBezTo>
                <a:cubicBezTo>
                  <a:pt x="1038451" y="2703731"/>
                  <a:pt x="1044958" y="2690705"/>
                  <a:pt x="1038451" y="2680935"/>
                </a:cubicBezTo>
                <a:cubicBezTo>
                  <a:pt x="1030316" y="2666281"/>
                  <a:pt x="1015673" y="2672794"/>
                  <a:pt x="1007538" y="2677679"/>
                </a:cubicBezTo>
                <a:cubicBezTo>
                  <a:pt x="981507" y="2695590"/>
                  <a:pt x="955475" y="2677679"/>
                  <a:pt x="929444" y="2677679"/>
                </a:cubicBezTo>
                <a:cubicBezTo>
                  <a:pt x="846469" y="2734669"/>
                  <a:pt x="770002" y="2803056"/>
                  <a:pt x="678892" y="2850276"/>
                </a:cubicBezTo>
                <a:cubicBezTo>
                  <a:pt x="662622" y="2860046"/>
                  <a:pt x="646352" y="2868188"/>
                  <a:pt x="628456" y="2871444"/>
                </a:cubicBezTo>
                <a:cubicBezTo>
                  <a:pt x="687026" y="2811198"/>
                  <a:pt x="763494" y="2770491"/>
                  <a:pt x="825318" y="2716758"/>
                </a:cubicBezTo>
                <a:cubicBezTo>
                  <a:pt x="885516" y="2666281"/>
                  <a:pt x="981507" y="2635344"/>
                  <a:pt x="989642" y="2534390"/>
                </a:cubicBezTo>
                <a:cubicBezTo>
                  <a:pt x="1009165" y="2501825"/>
                  <a:pt x="1017300" y="2470887"/>
                  <a:pt x="976626" y="2444835"/>
                </a:cubicBezTo>
                <a:cubicBezTo>
                  <a:pt x="965237" y="2438322"/>
                  <a:pt x="955475" y="2422039"/>
                  <a:pt x="958729" y="2405756"/>
                </a:cubicBezTo>
                <a:cubicBezTo>
                  <a:pt x="958729" y="2405756"/>
                  <a:pt x="958729" y="2404128"/>
                  <a:pt x="958729" y="2404128"/>
                </a:cubicBezTo>
                <a:cubicBezTo>
                  <a:pt x="957102" y="2404128"/>
                  <a:pt x="953848" y="2400871"/>
                  <a:pt x="952221" y="2400871"/>
                </a:cubicBezTo>
                <a:cubicBezTo>
                  <a:pt x="953848" y="2400871"/>
                  <a:pt x="953848" y="2400871"/>
                  <a:pt x="953848" y="2400871"/>
                </a:cubicBezTo>
                <a:cubicBezTo>
                  <a:pt x="903413" y="2365049"/>
                  <a:pt x="862738" y="2314573"/>
                  <a:pt x="826945" y="2259211"/>
                </a:cubicBezTo>
                <a:cubicBezTo>
                  <a:pt x="787898" y="2197336"/>
                  <a:pt x="706550" y="2185939"/>
                  <a:pt x="647979" y="2145232"/>
                </a:cubicBezTo>
                <a:cubicBezTo>
                  <a:pt x="607305" y="2117551"/>
                  <a:pt x="568258" y="2089870"/>
                  <a:pt x="542227" y="2045906"/>
                </a:cubicBezTo>
                <a:cubicBezTo>
                  <a:pt x="519449" y="2005200"/>
                  <a:pt x="467386" y="1993802"/>
                  <a:pt x="441355" y="1953095"/>
                </a:cubicBezTo>
                <a:cubicBezTo>
                  <a:pt x="433220" y="1940068"/>
                  <a:pt x="421831" y="1928670"/>
                  <a:pt x="412070" y="1917272"/>
                </a:cubicBezTo>
                <a:cubicBezTo>
                  <a:pt x="395800" y="1909131"/>
                  <a:pt x="382784" y="1900990"/>
                  <a:pt x="377903" y="1881450"/>
                </a:cubicBezTo>
                <a:cubicBezTo>
                  <a:pt x="373023" y="1874937"/>
                  <a:pt x="366515" y="1868424"/>
                  <a:pt x="361634" y="1860283"/>
                </a:cubicBezTo>
                <a:cubicBezTo>
                  <a:pt x="314452" y="1871681"/>
                  <a:pt x="280286" y="1840743"/>
                  <a:pt x="242866" y="1824460"/>
                </a:cubicBezTo>
                <a:cubicBezTo>
                  <a:pt x="195684" y="1803293"/>
                  <a:pt x="148502" y="1795151"/>
                  <a:pt x="94812" y="1796780"/>
                </a:cubicBezTo>
                <a:cubicBezTo>
                  <a:pt x="50884" y="1798408"/>
                  <a:pt x="5329" y="1788638"/>
                  <a:pt x="448" y="1725135"/>
                </a:cubicBezTo>
                <a:cubicBezTo>
                  <a:pt x="-2806" y="1687685"/>
                  <a:pt x="11837" y="1660004"/>
                  <a:pt x="39495" y="1673030"/>
                </a:cubicBezTo>
                <a:cubicBezTo>
                  <a:pt x="89931" y="1694198"/>
                  <a:pt x="117590" y="1650235"/>
                  <a:pt x="156637" y="1646978"/>
                </a:cubicBezTo>
                <a:cubicBezTo>
                  <a:pt x="163144" y="1617669"/>
                  <a:pt x="189176" y="1617669"/>
                  <a:pt x="211953" y="1611156"/>
                </a:cubicBezTo>
                <a:cubicBezTo>
                  <a:pt x="224969" y="1586732"/>
                  <a:pt x="229850" y="1557423"/>
                  <a:pt x="267270" y="1562307"/>
                </a:cubicBezTo>
                <a:cubicBezTo>
                  <a:pt x="265643" y="1560679"/>
                  <a:pt x="265643" y="1560679"/>
                  <a:pt x="265643" y="1560679"/>
                </a:cubicBezTo>
                <a:cubicBezTo>
                  <a:pt x="268897" y="1534627"/>
                  <a:pt x="237985" y="1508574"/>
                  <a:pt x="257508" y="1476009"/>
                </a:cubicBezTo>
                <a:cubicBezTo>
                  <a:pt x="257508" y="1449956"/>
                  <a:pt x="255881" y="1422275"/>
                  <a:pt x="270524" y="1396223"/>
                </a:cubicBezTo>
                <a:cubicBezTo>
                  <a:pt x="303063" y="1373427"/>
                  <a:pt x="325841" y="1412506"/>
                  <a:pt x="358380" y="1412506"/>
                </a:cubicBezTo>
                <a:cubicBezTo>
                  <a:pt x="364888" y="1404364"/>
                  <a:pt x="369769" y="1396223"/>
                  <a:pt x="377903" y="1388082"/>
                </a:cubicBezTo>
                <a:cubicBezTo>
                  <a:pt x="402308" y="1350631"/>
                  <a:pt x="446236" y="1334348"/>
                  <a:pt x="459252" y="1288757"/>
                </a:cubicBezTo>
                <a:cubicBezTo>
                  <a:pt x="434847" y="1264332"/>
                  <a:pt x="403935" y="1244793"/>
                  <a:pt x="386038" y="1215484"/>
                </a:cubicBezTo>
                <a:cubicBezTo>
                  <a:pt x="368142" y="1187803"/>
                  <a:pt x="345364" y="1150353"/>
                  <a:pt x="374650" y="1119415"/>
                </a:cubicBezTo>
                <a:cubicBezTo>
                  <a:pt x="400681" y="1091735"/>
                  <a:pt x="420205" y="1124300"/>
                  <a:pt x="442982" y="1137327"/>
                </a:cubicBezTo>
                <a:cubicBezTo>
                  <a:pt x="478775" y="1130813"/>
                  <a:pt x="496672" y="1078708"/>
                  <a:pt x="538973" y="1098248"/>
                </a:cubicBezTo>
                <a:cubicBezTo>
                  <a:pt x="551989" y="1091735"/>
                  <a:pt x="565004" y="1081965"/>
                  <a:pt x="578020" y="1078708"/>
                </a:cubicBezTo>
                <a:cubicBezTo>
                  <a:pt x="604051" y="1073824"/>
                  <a:pt x="586155" y="1093363"/>
                  <a:pt x="586155" y="1101504"/>
                </a:cubicBezTo>
                <a:cubicBezTo>
                  <a:pt x="618694" y="1094991"/>
                  <a:pt x="643098" y="1078708"/>
                  <a:pt x="670757" y="1072195"/>
                </a:cubicBezTo>
                <a:cubicBezTo>
                  <a:pt x="677265" y="1059169"/>
                  <a:pt x="690280" y="1049399"/>
                  <a:pt x="703296" y="1033117"/>
                </a:cubicBezTo>
                <a:cubicBezTo>
                  <a:pt x="677265" y="1024975"/>
                  <a:pt x="683773" y="1016834"/>
                  <a:pt x="698415" y="1008692"/>
                </a:cubicBezTo>
                <a:cubicBezTo>
                  <a:pt x="734208" y="987525"/>
                  <a:pt x="763494" y="967985"/>
                  <a:pt x="799287" y="948446"/>
                </a:cubicBezTo>
                <a:cubicBezTo>
                  <a:pt x="841588" y="933792"/>
                  <a:pt x="882262" y="914252"/>
                  <a:pt x="929444" y="925650"/>
                </a:cubicBezTo>
                <a:cubicBezTo>
                  <a:pt x="931071" y="925650"/>
                  <a:pt x="931071" y="925650"/>
                  <a:pt x="931071" y="925650"/>
                </a:cubicBezTo>
                <a:cubicBezTo>
                  <a:pt x="929444" y="878430"/>
                  <a:pt x="966864" y="854006"/>
                  <a:pt x="999403" y="850749"/>
                </a:cubicBezTo>
                <a:cubicBezTo>
                  <a:pt x="1057974" y="844236"/>
                  <a:pt x="1098648" y="808414"/>
                  <a:pt x="1149084" y="788875"/>
                </a:cubicBezTo>
                <a:cubicBezTo>
                  <a:pt x="1158846" y="785618"/>
                  <a:pt x="1168608" y="785618"/>
                  <a:pt x="1178369" y="783990"/>
                </a:cubicBezTo>
                <a:cubicBezTo>
                  <a:pt x="1334558" y="715602"/>
                  <a:pt x="1492373" y="647214"/>
                  <a:pt x="1650189" y="580455"/>
                </a:cubicBezTo>
                <a:cubicBezTo>
                  <a:pt x="1642054" y="575570"/>
                  <a:pt x="1633919" y="572314"/>
                  <a:pt x="1625784" y="569057"/>
                </a:cubicBezTo>
                <a:cubicBezTo>
                  <a:pt x="1603007" y="572314"/>
                  <a:pt x="1581856" y="575570"/>
                  <a:pt x="1555825" y="578827"/>
                </a:cubicBezTo>
                <a:cubicBezTo>
                  <a:pt x="1570467" y="529978"/>
                  <a:pt x="1609515" y="544633"/>
                  <a:pt x="1640427" y="538120"/>
                </a:cubicBezTo>
                <a:cubicBezTo>
                  <a:pt x="1707132" y="502298"/>
                  <a:pt x="1781973" y="494156"/>
                  <a:pt x="1853559" y="477873"/>
                </a:cubicBezTo>
                <a:cubicBezTo>
                  <a:pt x="1887725" y="450193"/>
                  <a:pt x="1928399" y="430653"/>
                  <a:pt x="1970700" y="429025"/>
                </a:cubicBezTo>
                <a:cubicBezTo>
                  <a:pt x="2011374" y="427397"/>
                  <a:pt x="2021136" y="386690"/>
                  <a:pt x="2053675" y="378548"/>
                </a:cubicBezTo>
                <a:cubicBezTo>
                  <a:pt x="2108992" y="363894"/>
                  <a:pt x="2161055" y="332957"/>
                  <a:pt x="2226134" y="355752"/>
                </a:cubicBezTo>
                <a:cubicBezTo>
                  <a:pt x="2278196" y="337841"/>
                  <a:pt x="2322124" y="318302"/>
                  <a:pt x="2375814" y="310161"/>
                </a:cubicBezTo>
                <a:cubicBezTo>
                  <a:pt x="2375814" y="310161"/>
                  <a:pt x="2372560" y="310161"/>
                  <a:pt x="2372560" y="310161"/>
                </a:cubicBezTo>
                <a:cubicBezTo>
                  <a:pt x="2458789" y="238516"/>
                  <a:pt x="2561288" y="230375"/>
                  <a:pt x="2667041" y="236888"/>
                </a:cubicBezTo>
                <a:cubicBezTo>
                  <a:pt x="2725611" y="197809"/>
                  <a:pt x="2792317" y="186411"/>
                  <a:pt x="2857395" y="171757"/>
                </a:cubicBezTo>
                <a:cubicBezTo>
                  <a:pt x="2863903" y="170129"/>
                  <a:pt x="2863903" y="170129"/>
                  <a:pt x="2863903" y="170129"/>
                </a:cubicBezTo>
                <a:cubicBezTo>
                  <a:pt x="2868784" y="171757"/>
                  <a:pt x="2868784" y="171757"/>
                  <a:pt x="2868784" y="171757"/>
                </a:cubicBezTo>
                <a:cubicBezTo>
                  <a:pt x="2946878" y="145704"/>
                  <a:pt x="3026599" y="152218"/>
                  <a:pt x="3106321" y="155474"/>
                </a:cubicBezTo>
                <a:cubicBezTo>
                  <a:pt x="3247866" y="114767"/>
                  <a:pt x="3391039" y="70804"/>
                  <a:pt x="3534212" y="31725"/>
                </a:cubicBezTo>
                <a:cubicBezTo>
                  <a:pt x="3586275" y="17070"/>
                  <a:pt x="3639965" y="18699"/>
                  <a:pt x="3693654" y="41495"/>
                </a:cubicBezTo>
                <a:cubicBezTo>
                  <a:pt x="3732702" y="56149"/>
                  <a:pt x="3773376" y="59406"/>
                  <a:pt x="3815677" y="49636"/>
                </a:cubicBezTo>
                <a:cubicBezTo>
                  <a:pt x="3848216" y="18699"/>
                  <a:pt x="3893771" y="8929"/>
                  <a:pt x="3931191" y="788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6" y="1922402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316708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9" y="631675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083" y="6307578"/>
            <a:ext cx="1058400" cy="202597"/>
          </a:xfrm>
          <a:prstGeom prst="rect">
            <a:avLst/>
          </a:prstGeom>
        </p:spPr>
      </p:pic>
      <p:pic>
        <p:nvPicPr>
          <p:cNvPr id="33" name="Image 32" descr="BB_Q_LIFE_10CM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2" y="451659"/>
            <a:ext cx="2237073" cy="11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80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6" y="1922402"/>
            <a:ext cx="3772545" cy="818686"/>
          </a:xfrm>
        </p:spPr>
        <p:txBody>
          <a:bodyPr anchor="t" anchorCtr="0">
            <a:spAutoFit/>
          </a:bodyPr>
          <a:lstStyle>
            <a:lvl1pPr algn="l">
              <a:lnSpc>
                <a:spcPct val="95000"/>
              </a:lnSpc>
              <a:defRPr sz="2800" b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316708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bg2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36359" y="6316757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8332" y="1681812"/>
            <a:ext cx="3582440" cy="421819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083" y="6307578"/>
            <a:ext cx="1058400" cy="202597"/>
          </a:xfrm>
          <a:prstGeom prst="rect">
            <a:avLst/>
          </a:prstGeom>
        </p:spPr>
      </p:pic>
      <p:pic>
        <p:nvPicPr>
          <p:cNvPr id="25" name="Image 24" descr="BB_Q_LIFE_10CM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2" y="451659"/>
            <a:ext cx="2237073" cy="11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21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39738"/>
            <a:ext cx="8578849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1" y="751841"/>
            <a:ext cx="5534025" cy="5263481"/>
          </a:xfrm>
        </p:spPr>
        <p:txBody>
          <a:bodyPr/>
          <a:lstStyle>
            <a:lvl1pPr>
              <a:defRPr sz="17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3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object 13"/>
          <p:cNvSpPr/>
          <p:nvPr userDrawn="1"/>
        </p:nvSpPr>
        <p:spPr>
          <a:xfrm>
            <a:off x="1" y="439738"/>
            <a:ext cx="2962274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3276812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object 13"/>
          <p:cNvSpPr/>
          <p:nvPr userDrawn="1"/>
        </p:nvSpPr>
        <p:spPr>
          <a:xfrm>
            <a:off x="1" y="439738"/>
            <a:ext cx="2962274" cy="240633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bk object 16"/>
          <p:cNvSpPr/>
          <p:nvPr userDrawn="1"/>
        </p:nvSpPr>
        <p:spPr>
          <a:xfrm>
            <a:off x="2970001" y="439738"/>
            <a:ext cx="5896187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240000" y="780271"/>
            <a:ext cx="4986000" cy="4762519"/>
          </a:xfrm>
        </p:spPr>
        <p:txBody>
          <a:bodyPr>
            <a:noAutofit/>
          </a:bodyPr>
          <a:lstStyle>
            <a:lvl1pPr marL="342900" indent="-342900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+mj-lt"/>
              <a:buAutoNum type="arabicPeriod"/>
              <a:defRPr sz="15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305963"/>
            <a:ext cx="2052000" cy="369332"/>
          </a:xfrm>
        </p:spPr>
        <p:txBody>
          <a:bodyPr wrap="square">
            <a:spAutoFit/>
          </a:bodyPr>
          <a:lstStyle>
            <a:lvl1pPr>
              <a:defRPr sz="24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061651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object 14"/>
          <p:cNvSpPr/>
          <p:nvPr userDrawn="1"/>
        </p:nvSpPr>
        <p:spPr>
          <a:xfrm>
            <a:off x="324006" y="608678"/>
            <a:ext cx="2588129" cy="28351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970000" y="4273205"/>
            <a:ext cx="4841262" cy="281103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1657277" y="1014543"/>
            <a:ext cx="855114" cy="1415772"/>
          </a:xfrm>
        </p:spPr>
        <p:txBody>
          <a:bodyPr wrap="square">
            <a:spAutoFit/>
          </a:bodyPr>
          <a:lstStyle>
            <a:lvl1pPr algn="r">
              <a:defRPr sz="92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70001" y="1271722"/>
            <a:ext cx="4212443" cy="877163"/>
          </a:xfrm>
        </p:spPr>
        <p:txBody>
          <a:bodyPr>
            <a:spAutoFit/>
          </a:bodyPr>
          <a:lstStyle>
            <a:lvl1pPr>
              <a:lnSpc>
                <a:spcPct val="95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87884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3" y="1300164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9892711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1" y="1299603"/>
            <a:ext cx="7262599" cy="70849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496001"/>
            <a:ext cx="3420500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496001"/>
            <a:ext cx="3420500" cy="32467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5540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2005" y="1300801"/>
            <a:ext cx="5188043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66851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6" y="3846513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2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325358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3"/>
            <a:ext cx="23616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3"/>
            <a:ext cx="2361600" cy="34624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8" y="1361016"/>
            <a:ext cx="2884487" cy="4447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14990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505" y="4493480"/>
            <a:ext cx="259238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3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94" y="1361017"/>
            <a:ext cx="5194295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92512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61017"/>
            <a:ext cx="7786687" cy="5032579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73801" y="3458501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5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061563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0"/>
            <a:ext cx="7780544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9" y="3016800"/>
            <a:ext cx="171234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392518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94909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9" y="3016800"/>
            <a:ext cx="1712348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900"/>
              </a:spcBef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054603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205" y="2854803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61017"/>
            <a:ext cx="2592000" cy="444708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727355"/>
          </a:xfrm>
          <a:solidFill>
            <a:srgbClr val="EAEAEA"/>
          </a:solidFill>
        </p:spPr>
        <p:txBody>
          <a:bodyPr lIns="144000" tIns="72000" rIns="144000" bIns="72000">
            <a:spAutoFit/>
          </a:bodyPr>
          <a:lstStyle>
            <a:lvl1pPr>
              <a:defRPr sz="11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5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641808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6"/>
            <a:ext cx="5470712" cy="325464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9" y="2589165"/>
            <a:ext cx="1734391" cy="627864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2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4" y="2589163"/>
            <a:ext cx="5207001" cy="291396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6156002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4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9130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6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6"/>
            <a:ext cx="2127486" cy="2793713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9" y="1222136"/>
            <a:ext cx="1734391" cy="658642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10324"/>
            <a:ext cx="2127486" cy="272021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2" y="6156002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4156100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2" y="4704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5"/>
            <a:ext cx="2365200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503" y="1671585"/>
            <a:ext cx="236664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9" y="1671585"/>
            <a:ext cx="2366641" cy="26880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1310400"/>
            <a:ext cx="7780543" cy="272021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502" y="6156002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1552522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6156002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0801"/>
            <a:ext cx="7776662" cy="4396015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tableau</a:t>
            </a:r>
            <a:endParaRPr lang="fr-FR" dirty="0"/>
          </a:p>
        </p:txBody>
      </p:sp>
      <p:sp>
        <p:nvSpPr>
          <p:cNvPr id="11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3531239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2" y="6156002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tableau</a:t>
            </a:r>
            <a:endParaRPr lang="fr-FR" dirty="0"/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815788" y="3806113"/>
            <a:ext cx="8040874" cy="2247112"/>
          </a:xfrm>
        </p:spPr>
        <p:txBody>
          <a:bodyPr/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503" y="1310400"/>
            <a:ext cx="7780543" cy="272021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503" y="3729600"/>
            <a:ext cx="7780543" cy="272021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516066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4"/>
            <a:ext cx="2452808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4"/>
            <a:ext cx="2452808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4"/>
            <a:ext cx="2452808" cy="3512093"/>
          </a:xfrm>
          <a:solidFill>
            <a:srgbClr val="EAEAEA"/>
          </a:solidFill>
        </p:spPr>
        <p:txBody>
          <a:bodyPr lIns="180000" tIns="468000" rIns="180000"/>
          <a:lstStyle>
            <a:lvl1pPr algn="ctr">
              <a:spcBef>
                <a:spcPts val="400"/>
              </a:spcBef>
              <a:defRPr sz="10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3" y="1310400"/>
            <a:ext cx="7780543" cy="272021"/>
          </a:xfrm>
        </p:spPr>
        <p:txBody>
          <a:bodyPr/>
          <a:lstStyle>
            <a:lvl1pPr>
              <a:defRPr sz="13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684309"/>
            <a:ext cx="2452805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44" y="1684309"/>
            <a:ext cx="2452805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72" y="1684309"/>
            <a:ext cx="2452805" cy="1296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36000" rIns="72000" bIns="7200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2707103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94" y="2642128"/>
            <a:ext cx="2013491" cy="3240000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bject 13"/>
          <p:cNvSpPr/>
          <p:nvPr userDrawn="1"/>
        </p:nvSpPr>
        <p:spPr>
          <a:xfrm>
            <a:off x="1080006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94" y="1361016"/>
            <a:ext cx="2013491" cy="182400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53" y="1300800"/>
            <a:ext cx="2208163" cy="458132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63" y="1224000"/>
            <a:ext cx="2797831" cy="658642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34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100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350234"/>
            <a:ext cx="591950" cy="307777"/>
          </a:xfrm>
        </p:spPr>
        <p:txBody>
          <a:bodyPr>
            <a:sp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979842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287339" y="439738"/>
            <a:ext cx="8578849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773921"/>
            <a:ext cx="7400612" cy="4762519"/>
          </a:xfrm>
        </p:spPr>
        <p:txBody>
          <a:bodyPr/>
          <a:lstStyle>
            <a:lvl1pPr>
              <a:defRPr sz="15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9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JJ MMMM AAAA</a:t>
            </a:r>
          </a:p>
        </p:txBody>
      </p:sp>
    </p:spTree>
    <p:extLst>
      <p:ext uri="{BB962C8B-B14F-4D97-AF65-F5344CB8AC3E}">
        <p14:creationId xmlns:p14="http://schemas.microsoft.com/office/powerpoint/2010/main" val="834724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 userDrawn="1"/>
        </p:nvSpPr>
        <p:spPr>
          <a:xfrm>
            <a:off x="287339" y="439738"/>
            <a:ext cx="8578849" cy="5953855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764864"/>
            <a:ext cx="2726690" cy="684803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248000"/>
            <a:ext cx="2726690" cy="684803"/>
          </a:xfrm>
        </p:spPr>
        <p:txBody>
          <a:bodyPr>
            <a:spAutoFit/>
          </a:bodyPr>
          <a:lstStyle>
            <a:lvl1pPr>
              <a:defRPr sz="1300" b="1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900"/>
              </a:spcBef>
              <a:buNone/>
              <a:defRPr sz="11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6" y="708106"/>
            <a:ext cx="22501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800" b="1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734450"/>
            <a:ext cx="840000" cy="3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77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9"/>
            <a:ext cx="5194188" cy="5885312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10 octobre 2018 - Réunion Gestion Privée - BP Grand Ouest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647600" y="1267201"/>
            <a:ext cx="3886800" cy="4762519"/>
          </a:xfrm>
        </p:spPr>
        <p:txBody>
          <a:bodyPr>
            <a:noAutofit/>
          </a:bodyPr>
          <a:lstStyle>
            <a:lvl1pPr>
              <a:spcBef>
                <a:spcPts val="2100"/>
              </a:spcBef>
              <a:defRPr sz="12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6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object 13"/>
          <p:cNvSpPr/>
          <p:nvPr userDrawn="1"/>
        </p:nvSpPr>
        <p:spPr>
          <a:xfrm>
            <a:off x="2" y="858712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4"/>
            <a:ext cx="2052000" cy="323165"/>
          </a:xfrm>
        </p:spPr>
        <p:txBody>
          <a:bodyPr wrap="square">
            <a:spAutoFit/>
          </a:bodyPr>
          <a:lstStyle>
            <a:lvl1pPr>
              <a:defRPr sz="2100" b="1" cap="all" baseline="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5202" y="1166401"/>
            <a:ext cx="511091" cy="530915"/>
          </a:xfrm>
        </p:spPr>
        <p:txBody>
          <a:bodyPr wrap="square">
            <a:spAutoFit/>
          </a:bodyPr>
          <a:lstStyle>
            <a:lvl1pPr>
              <a:defRPr sz="3450" b="0" cap="all" baseline="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#</a:t>
            </a:r>
          </a:p>
        </p:txBody>
      </p:sp>
      <p:pic>
        <p:nvPicPr>
          <p:cNvPr id="11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82" y="6347631"/>
            <a:ext cx="1134000" cy="43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noufama\Downloads\logos\BB_Q_LIF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77" y="6346429"/>
            <a:ext cx="117081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818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k object 16"/>
          <p:cNvSpPr/>
          <p:nvPr userDrawn="1"/>
        </p:nvSpPr>
        <p:spPr>
          <a:xfrm>
            <a:off x="287339" y="452439"/>
            <a:ext cx="8570210" cy="5885312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10 octobre 2018 - Réunion Gestion Privée - BP Grand Ouest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1"/>
            <a:ext cx="7400612" cy="4762519"/>
          </a:xfrm>
        </p:spPr>
        <p:txBody>
          <a:bodyPr/>
          <a:lstStyle>
            <a:lvl1pPr>
              <a:defRPr sz="135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05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object 11"/>
          <p:cNvSpPr/>
          <p:nvPr userDrawn="1"/>
        </p:nvSpPr>
        <p:spPr>
          <a:xfrm>
            <a:off x="1" y="790699"/>
            <a:ext cx="1028300" cy="62648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0" name="Picture 4" descr="D:\BLOC MARQUES\JPG\BB_Q_NATIXIS_ASSURANCES_10C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82" y="6347631"/>
            <a:ext cx="1134000" cy="43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noufama\Downloads\logos\BB_Q_LIF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77" y="6346429"/>
            <a:ext cx="117081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86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6" y="392833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</a:t>
            </a:r>
            <a:r>
              <a:rPr lang="fr-FR" dirty="0"/>
              <a:t>style du titre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6" y="1300800"/>
            <a:ext cx="7780043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48000" y="6524773"/>
            <a:ext cx="5016166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TITRE DE LA PRÉSENTATION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4773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object 13"/>
          <p:cNvSpPr/>
          <p:nvPr userDrawn="1"/>
        </p:nvSpPr>
        <p:spPr>
          <a:xfrm rot="16200000">
            <a:off x="771456" y="610011"/>
            <a:ext cx="617097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81494" y="6524773"/>
            <a:ext cx="1008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/>
              <a:t>JJ MMMM AAAA</a:t>
            </a:r>
          </a:p>
        </p:txBody>
      </p:sp>
      <p:pic>
        <p:nvPicPr>
          <p:cNvPr id="28" name="Image 27" descr="BB_Q_LIFE_10CM.png"/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270" y="6424933"/>
            <a:ext cx="799779" cy="426264"/>
          </a:xfrm>
          <a:prstGeom prst="rect">
            <a:avLst/>
          </a:prstGeom>
        </p:spPr>
      </p:pic>
      <p:sp>
        <p:nvSpPr>
          <p:cNvPr id="8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278D23B7-3FF8-4C79-ABA5-BBE8CF5C30D1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184939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4000" indent="-234000" algn="l" defTabSz="68578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"/>
        <a:defRPr sz="13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50000" indent="-1800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594000" indent="-129600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583185" indent="-129597" algn="l" defTabSz="685783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3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6" orient="horz" pos="204">
          <p15:clr>
            <a:srgbClr val="F26B43"/>
          </p15:clr>
        </p15:guide>
        <p15:guide id="7" pos="1872">
          <p15:clr>
            <a:srgbClr val="F26B43"/>
          </p15:clr>
        </p15:guide>
        <p15:guide id="8" orient="horz" pos="3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diso.natixis-lif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eg"/><Relationship Id="rId4" Type="http://schemas.openxmlformats.org/officeDocument/2006/relationships/hyperlink" Target="mailto:commercial@life.natixi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#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70001" y="1271722"/>
            <a:ext cx="4212443" cy="1754326"/>
          </a:xfrm>
        </p:spPr>
        <p:txBody>
          <a:bodyPr/>
          <a:lstStyle/>
          <a:p>
            <a:r>
              <a:rPr lang="fr-FR" dirty="0"/>
              <a:t> 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Logiciel de saisie interactif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00" y="1046456"/>
            <a:ext cx="2857500" cy="85725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408" y="3418702"/>
            <a:ext cx="2914675" cy="21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Déroulé d’une souscription</a:t>
            </a:r>
            <a:br>
              <a:rPr lang="pt-BR" dirty="0"/>
            </a:br>
            <a:r>
              <a:rPr lang="pt-BR" sz="1800" b="0" dirty="0"/>
              <a:t>Qu’est-ce que OSIDOC ?</a:t>
            </a:r>
            <a:endParaRPr lang="fr-FR" sz="1800" b="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fr-FR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1200" dirty="0">
                <a:solidFill>
                  <a:schemeClr val="tx2"/>
                </a:solidFill>
              </a:rPr>
              <a:t>OSIDOC est un logiciel qui offre :</a:t>
            </a:r>
          </a:p>
          <a:p>
            <a:pPr>
              <a:spcBef>
                <a:spcPts val="0"/>
              </a:spcBef>
            </a:pPr>
            <a:endParaRPr lang="fr-FR" sz="1050" b="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fr-FR" sz="1050" b="0" dirty="0">
                <a:solidFill>
                  <a:schemeClr val="tx1"/>
                </a:solidFill>
              </a:rPr>
              <a:t>Un document personnalisé adapté au client ainsi qu’à l’apporteur</a:t>
            </a:r>
          </a:p>
          <a:p>
            <a:pPr>
              <a:spcBef>
                <a:spcPts val="0"/>
              </a:spcBef>
            </a:pPr>
            <a:endParaRPr lang="fr-FR" sz="1050" b="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fr-FR" sz="1200" dirty="0">
                <a:solidFill>
                  <a:schemeClr val="tx2"/>
                </a:solidFill>
              </a:rPr>
              <a:t>OSIDOC c’est aussi :</a:t>
            </a:r>
            <a:endParaRPr lang="fr-FR" sz="1050" b="0" dirty="0">
              <a:solidFill>
                <a:schemeClr val="tx2"/>
              </a:solidFill>
            </a:endParaRPr>
          </a:p>
          <a:p>
            <a:pPr marL="171450" indent="-17145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050" b="0" dirty="0">
                <a:solidFill>
                  <a:schemeClr val="tx1"/>
                </a:solidFill>
              </a:rPr>
              <a:t>Une solution facile à utiliser</a:t>
            </a:r>
          </a:p>
          <a:p>
            <a:pPr marL="171450" indent="-17145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050" b="0" dirty="0">
                <a:solidFill>
                  <a:schemeClr val="tx1"/>
                </a:solidFill>
              </a:rPr>
              <a:t>Un document interactif</a:t>
            </a:r>
          </a:p>
          <a:p>
            <a:pPr marL="202495" lvl="4" indent="0">
              <a:spcBef>
                <a:spcPts val="0"/>
              </a:spcBef>
              <a:buNone/>
            </a:pPr>
            <a:endParaRPr lang="fr-FR" sz="1050" dirty="0"/>
          </a:p>
          <a:p>
            <a:pPr marL="0" lvl="1" indent="0">
              <a:buNone/>
            </a:pPr>
            <a:r>
              <a:rPr lang="fr-FR" sz="1050" b="0" dirty="0">
                <a:solidFill>
                  <a:schemeClr val="bg2"/>
                </a:solidFill>
              </a:rPr>
              <a:t>Il guide le partenaire dans la complétude des formulaires.</a:t>
            </a:r>
          </a:p>
          <a:p>
            <a:endParaRPr lang="en-US" b="1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2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58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581D74"/>
                </a:solidFill>
              </a:rPr>
              <a:t>Déroulé d’une souscription</a:t>
            </a:r>
            <a:r>
              <a:rPr lang="pt-BR" dirty="0"/>
              <a:t/>
            </a:r>
            <a:br>
              <a:rPr lang="pt-BR" dirty="0"/>
            </a:br>
            <a:r>
              <a:rPr lang="pt-BR" sz="1800" b="0" dirty="0"/>
              <a:t>Comment utiliser OSIDOC ?</a:t>
            </a:r>
            <a:endParaRPr lang="fr-FR" sz="1800" b="0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923559" y="1896779"/>
            <a:ext cx="7780543" cy="3485175"/>
          </a:xfrm>
        </p:spPr>
        <p:txBody>
          <a:bodyPr/>
          <a:lstStyle/>
          <a:p>
            <a:pPr algn="ctr">
              <a:defRPr/>
            </a:pPr>
            <a:r>
              <a:rPr lang="fr-FR" sz="1200" dirty="0"/>
              <a:t>Tout d’abord, vous devrez vous connecter à : </a:t>
            </a:r>
          </a:p>
          <a:p>
            <a:pPr algn="ctr">
              <a:spcBef>
                <a:spcPts val="0"/>
              </a:spcBef>
              <a:defRPr/>
            </a:pPr>
            <a:r>
              <a:rPr lang="fr-FR" sz="1200" u="sng" smtClean="0">
                <a:hlinkClick r:id="rId3"/>
              </a:rPr>
              <a:t>https://</a:t>
            </a:r>
            <a:r>
              <a:rPr lang="fr-FR" sz="1200" u="sng" dirty="0">
                <a:hlinkClick r:id="rId3"/>
              </a:rPr>
              <a:t>codiso.natixis-life.com/</a:t>
            </a:r>
            <a:endParaRPr lang="fr-FR" sz="1200" u="sng" dirty="0"/>
          </a:p>
          <a:p>
            <a:pPr>
              <a:spcBef>
                <a:spcPts val="0"/>
              </a:spcBef>
              <a:defRPr/>
            </a:pPr>
            <a:endParaRPr lang="fr-FR" sz="1200" u="sng" dirty="0"/>
          </a:p>
          <a:p>
            <a:pPr>
              <a:defRPr/>
            </a:pPr>
            <a:endParaRPr lang="fr-FR" sz="1050" dirty="0"/>
          </a:p>
          <a:p>
            <a:pPr>
              <a:defRPr/>
            </a:pPr>
            <a:endParaRPr lang="fr-FR" sz="1050" dirty="0"/>
          </a:p>
          <a:p>
            <a:pPr>
              <a:defRPr/>
            </a:pPr>
            <a:endParaRPr lang="fr-FR" sz="1050" dirty="0"/>
          </a:p>
          <a:p>
            <a:pPr lvl="4">
              <a:defRPr/>
            </a:pPr>
            <a:endParaRPr lang="fr-FR" dirty="0"/>
          </a:p>
          <a:p>
            <a:pPr marL="464400" lvl="4" indent="0">
              <a:buNone/>
              <a:defRPr/>
            </a:pPr>
            <a:endParaRPr lang="fr-FR" dirty="0"/>
          </a:p>
          <a:p>
            <a:pPr lvl="4">
              <a:defRPr/>
            </a:pPr>
            <a:r>
              <a:rPr lang="fr-FR" sz="1050" dirty="0"/>
              <a:t>Renseigner l’identifiant qui vous a été fourni ainsi que le mot de passe. </a:t>
            </a:r>
          </a:p>
          <a:p>
            <a:pPr lvl="6">
              <a:defRPr/>
            </a:pPr>
            <a:r>
              <a:rPr lang="fr-FR" sz="1050" b="1" dirty="0">
                <a:solidFill>
                  <a:schemeClr val="tx2"/>
                </a:solidFill>
              </a:rPr>
              <a:t>Identifiant nominatif et personnel</a:t>
            </a:r>
          </a:p>
          <a:p>
            <a:pPr lvl="6">
              <a:defRPr/>
            </a:pPr>
            <a:r>
              <a:rPr lang="fr-FR" sz="1050" b="1" dirty="0">
                <a:solidFill>
                  <a:schemeClr val="tx2"/>
                </a:solidFill>
              </a:rPr>
              <a:t>Géré en interne chez vous</a:t>
            </a:r>
          </a:p>
          <a:p>
            <a:pPr lvl="4">
              <a:defRPr/>
            </a:pPr>
            <a:r>
              <a:rPr lang="fr-FR" sz="1050" dirty="0"/>
              <a:t>Cliquer sur connexion.</a:t>
            </a:r>
          </a:p>
          <a:p>
            <a:pPr lvl="4">
              <a:defRPr/>
            </a:pPr>
            <a:r>
              <a:rPr lang="fr-FR" sz="1050" dirty="0"/>
              <a:t>Une fois les champs renseignés vous accédez à l’interface. </a:t>
            </a:r>
          </a:p>
          <a:p>
            <a:pPr lvl="4">
              <a:defRPr/>
            </a:pPr>
            <a:r>
              <a:rPr lang="fr-FR" sz="1050" dirty="0"/>
              <a:t>Là, vous avez la possibilité de sélectionner les actes de gestion</a:t>
            </a:r>
            <a:r>
              <a:rPr lang="fr-FR" dirty="0"/>
              <a:t>. </a:t>
            </a:r>
            <a:endParaRPr lang="fr-FR" b="1" dirty="0"/>
          </a:p>
          <a:p>
            <a:pPr>
              <a:defRPr/>
            </a:pPr>
            <a:endParaRPr lang="fr-FR" sz="1050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3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6580" t="7858" r="3152" b="28943"/>
          <a:stretch/>
        </p:blipFill>
        <p:spPr>
          <a:xfrm>
            <a:off x="3038622" y="2390870"/>
            <a:ext cx="3249638" cy="1570892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7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581D74"/>
                </a:solidFill>
              </a:rPr>
              <a:t>Déroulé d’une souscription</a:t>
            </a:r>
            <a:r>
              <a:rPr lang="pt-BR" dirty="0"/>
              <a:t/>
            </a:r>
            <a:br>
              <a:rPr lang="pt-BR" dirty="0"/>
            </a:br>
            <a:r>
              <a:rPr lang="pt-BR" sz="1800" b="0" dirty="0"/>
              <a:t>Comment utiliser OSIDOC ?</a:t>
            </a:r>
            <a:endParaRPr lang="fr-FR" sz="1800" b="0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1175401" y="1994404"/>
            <a:ext cx="6932427" cy="3310586"/>
          </a:xfr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Une fois connecté, vous verrez apparaitre différents actes de gestion et la proposition d’assurance disponibles.</a:t>
            </a:r>
          </a:p>
          <a:p>
            <a:pPr marL="593725" lvl="4" indent="-129540">
              <a:defRPr/>
            </a:pPr>
            <a:r>
              <a:rPr lang="fr-FR" dirty="0"/>
              <a:t>Sélectionnez un acte et cliquez sur « Nouveau document »</a:t>
            </a:r>
            <a:endParaRPr lang="fr-FR" sz="1050" dirty="0">
              <a:cs typeface="Arial"/>
            </a:endParaRPr>
          </a:p>
          <a:p>
            <a:pPr>
              <a:defRPr/>
            </a:pPr>
            <a:endParaRPr lang="fr-FR" sz="1050" dirty="0"/>
          </a:p>
          <a:p>
            <a:pPr>
              <a:defRPr/>
            </a:pPr>
            <a:endParaRPr lang="fr-FR" sz="1050" dirty="0"/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endParaRPr lang="fr-FR" sz="105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fr-FR" sz="1050" b="0" dirty="0">
                <a:solidFill>
                  <a:schemeClr val="accent2"/>
                </a:solidFill>
              </a:rPr>
              <a:t>N’</a:t>
            </a:r>
            <a:endParaRPr lang="fr-FR" sz="1050" b="0" dirty="0">
              <a:solidFill>
                <a:schemeClr val="accent2"/>
              </a:solidFill>
              <a:cs typeface="Arial"/>
            </a:endParaRPr>
          </a:p>
          <a:p>
            <a:pPr>
              <a:defRPr/>
            </a:pPr>
            <a:endParaRPr lang="fr-FR" sz="1050" b="0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fr-FR" sz="1050" b="0" dirty="0">
                <a:solidFill>
                  <a:schemeClr val="accent2"/>
                </a:solidFill>
              </a:rPr>
              <a:t>N'oubliez pas d’enregistrer votre saisie au cas où vous auriez besoin de revenir dessus</a:t>
            </a:r>
            <a:endParaRPr lang="fr-FR" dirty="0">
              <a:solidFill>
                <a:schemeClr val="accent2"/>
              </a:solidFill>
              <a:cs typeface="Arial"/>
            </a:endParaRPr>
          </a:p>
          <a:p>
            <a:pPr marL="213995" indent="-213995">
              <a:buFont typeface="Wingdings" panose="05000000000000000000" pitchFamily="2" charset="2"/>
              <a:buChar char="Ø"/>
              <a:defRPr/>
            </a:pPr>
            <a:endParaRPr lang="fr-FR" sz="1050" dirty="0">
              <a:cs typeface="Arial"/>
            </a:endParaRPr>
          </a:p>
        </p:txBody>
      </p:sp>
      <p:pic>
        <p:nvPicPr>
          <p:cNvPr id="15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326" y="4334110"/>
            <a:ext cx="948929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4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8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7" name="Image 18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EDBFA75D-D2A8-4AF4-8B0D-AEE2B4658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0" y="2571974"/>
            <a:ext cx="5994400" cy="277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403" y="1526199"/>
            <a:ext cx="5634973" cy="406209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L’interface OSIDOC ?</a:t>
            </a:r>
            <a:endParaRPr lang="fr-FR" b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32287" y="358765"/>
            <a:ext cx="591950" cy="30777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5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19" name="Zone de texte 3"/>
          <p:cNvSpPr txBox="1">
            <a:spLocks noChangeArrowheads="1"/>
          </p:cNvSpPr>
          <p:nvPr/>
        </p:nvSpPr>
        <p:spPr bwMode="auto">
          <a:xfrm>
            <a:off x="210824" y="3354652"/>
            <a:ext cx="1104256" cy="44274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Suivi de la progression dans la saisie</a:t>
            </a:r>
          </a:p>
        </p:txBody>
      </p:sp>
      <p:cxnSp>
        <p:nvCxnSpPr>
          <p:cNvPr id="20" name="Connecteur droit avec flèche 19"/>
          <p:cNvCxnSpPr>
            <a:stCxn id="19" idx="3"/>
            <a:endCxn id="49" idx="1"/>
          </p:cNvCxnSpPr>
          <p:nvPr/>
        </p:nvCxnSpPr>
        <p:spPr>
          <a:xfrm flipV="1">
            <a:off x="1315080" y="3574660"/>
            <a:ext cx="290714" cy="136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 de texte 3"/>
          <p:cNvSpPr txBox="1">
            <a:spLocks noChangeArrowheads="1"/>
          </p:cNvSpPr>
          <p:nvPr/>
        </p:nvSpPr>
        <p:spPr bwMode="auto">
          <a:xfrm>
            <a:off x="3918594" y="3456522"/>
            <a:ext cx="1104256" cy="441166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Étape du parcours en cours de saisie</a:t>
            </a:r>
          </a:p>
        </p:txBody>
      </p:sp>
      <p:cxnSp>
        <p:nvCxnSpPr>
          <p:cNvPr id="36" name="Connecteur droit avec flèche 35"/>
          <p:cNvCxnSpPr>
            <a:stCxn id="29" idx="0"/>
            <a:endCxn id="39" idx="2"/>
          </p:cNvCxnSpPr>
          <p:nvPr/>
        </p:nvCxnSpPr>
        <p:spPr>
          <a:xfrm flipH="1" flipV="1">
            <a:off x="4468838" y="3276894"/>
            <a:ext cx="1885" cy="179629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 de texte 3"/>
          <p:cNvSpPr txBox="1">
            <a:spLocks noChangeArrowheads="1"/>
          </p:cNvSpPr>
          <p:nvPr/>
        </p:nvSpPr>
        <p:spPr bwMode="auto">
          <a:xfrm>
            <a:off x="3216813" y="1701313"/>
            <a:ext cx="2504049" cy="1575581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endParaRPr lang="fr-FR" altLang="en-US" sz="7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9" name="Zone de texte 3"/>
          <p:cNvSpPr txBox="1">
            <a:spLocks noChangeArrowheads="1"/>
          </p:cNvSpPr>
          <p:nvPr/>
        </p:nvSpPr>
        <p:spPr bwMode="auto">
          <a:xfrm>
            <a:off x="1605794" y="1476228"/>
            <a:ext cx="1484410" cy="41968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endParaRPr lang="fr-FR" altLang="en-US" sz="7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3" name="Zone de texte 3"/>
          <p:cNvSpPr txBox="1">
            <a:spLocks noChangeArrowheads="1"/>
          </p:cNvSpPr>
          <p:nvPr/>
        </p:nvSpPr>
        <p:spPr bwMode="auto">
          <a:xfrm>
            <a:off x="3732633" y="4669109"/>
            <a:ext cx="1472418" cy="22897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Navigation d’une étape à l’autre</a:t>
            </a:r>
          </a:p>
        </p:txBody>
      </p:sp>
      <p:cxnSp>
        <p:nvCxnSpPr>
          <p:cNvPr id="54" name="Connecteur droit avec flèche 53"/>
          <p:cNvCxnSpPr>
            <a:stCxn id="53" idx="2"/>
            <a:endCxn id="55" idx="0"/>
          </p:cNvCxnSpPr>
          <p:nvPr/>
        </p:nvCxnSpPr>
        <p:spPr>
          <a:xfrm flipH="1">
            <a:off x="4467666" y="4898079"/>
            <a:ext cx="1177" cy="21219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 de texte 3"/>
          <p:cNvSpPr txBox="1">
            <a:spLocks noChangeArrowheads="1"/>
          </p:cNvSpPr>
          <p:nvPr/>
        </p:nvSpPr>
        <p:spPr bwMode="auto">
          <a:xfrm>
            <a:off x="3261361" y="5110275"/>
            <a:ext cx="2412609" cy="265824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750"/>
              </a:spcAft>
            </a:pPr>
            <a:endParaRPr lang="fr-FR" altLang="en-US" sz="7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15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14559" y="1102391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15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L’interface OSIDOC ?</a:t>
            </a:r>
            <a:br>
              <a:rPr lang="pt-BR" dirty="0"/>
            </a:br>
            <a:r>
              <a:rPr lang="pt-BR" sz="1800" b="0" dirty="0"/>
              <a:t>Saisie d’un souscripteur</a:t>
            </a:r>
            <a:endParaRPr lang="fr-FR" sz="1800" b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6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237" y="1737431"/>
            <a:ext cx="5400000" cy="38859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08" y="2543316"/>
            <a:ext cx="2078389" cy="1136186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909711" y="3459774"/>
            <a:ext cx="534572" cy="21972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Flèche droite rayée 9"/>
          <p:cNvSpPr/>
          <p:nvPr/>
        </p:nvSpPr>
        <p:spPr>
          <a:xfrm>
            <a:off x="1567859" y="3514704"/>
            <a:ext cx="909710" cy="164798"/>
          </a:xfrm>
          <a:prstGeom prst="stripedRightArrow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Zone de texte 2"/>
          <p:cNvSpPr txBox="1">
            <a:spLocks noChangeArrowheads="1"/>
          </p:cNvSpPr>
          <p:nvPr/>
        </p:nvSpPr>
        <p:spPr bwMode="auto">
          <a:xfrm>
            <a:off x="3769804" y="2753885"/>
            <a:ext cx="713100" cy="2135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zone de saisie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8" name="Connecteur droit avec flèche 17"/>
          <p:cNvCxnSpPr>
            <a:stCxn id="17" idx="3"/>
          </p:cNvCxnSpPr>
          <p:nvPr/>
        </p:nvCxnSpPr>
        <p:spPr>
          <a:xfrm>
            <a:off x="4482905" y="2860644"/>
            <a:ext cx="229773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 de texte 2"/>
          <p:cNvSpPr txBox="1">
            <a:spLocks noChangeArrowheads="1"/>
          </p:cNvSpPr>
          <p:nvPr/>
        </p:nvSpPr>
        <p:spPr bwMode="auto">
          <a:xfrm>
            <a:off x="6852973" y="2198212"/>
            <a:ext cx="996799" cy="2135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Barre de défilement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1" name="Connecteur droit avec flèche 30"/>
          <p:cNvCxnSpPr/>
          <p:nvPr/>
        </p:nvCxnSpPr>
        <p:spPr>
          <a:xfrm flipH="1">
            <a:off x="6555546" y="2304971"/>
            <a:ext cx="297429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 de texte 2"/>
          <p:cNvSpPr txBox="1">
            <a:spLocks noChangeArrowheads="1"/>
          </p:cNvSpPr>
          <p:nvPr/>
        </p:nvSpPr>
        <p:spPr bwMode="auto">
          <a:xfrm>
            <a:off x="6038051" y="2959824"/>
            <a:ext cx="859808" cy="2135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Saisie obligatoire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5" name="Connecteur droit avec flèche 34"/>
          <p:cNvCxnSpPr>
            <a:stCxn id="34" idx="1"/>
          </p:cNvCxnSpPr>
          <p:nvPr/>
        </p:nvCxnSpPr>
        <p:spPr>
          <a:xfrm flipH="1">
            <a:off x="4975275" y="3066583"/>
            <a:ext cx="106277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 de texte 10"/>
          <p:cNvSpPr txBox="1">
            <a:spLocks noChangeArrowheads="1"/>
          </p:cNvSpPr>
          <p:nvPr/>
        </p:nvSpPr>
        <p:spPr bwMode="auto">
          <a:xfrm>
            <a:off x="6515352" y="3600765"/>
            <a:ext cx="1282843" cy="4736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Tout au long de la saisie des aides vous guident dans le remplissage des champs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41" name="Connecteur droit avec flèche 40"/>
          <p:cNvCxnSpPr>
            <a:stCxn id="40" idx="1"/>
          </p:cNvCxnSpPr>
          <p:nvPr/>
        </p:nvCxnSpPr>
        <p:spPr>
          <a:xfrm flipH="1">
            <a:off x="6038051" y="3837571"/>
            <a:ext cx="4773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 de texte 3"/>
          <p:cNvSpPr txBox="1">
            <a:spLocks noChangeArrowheads="1"/>
          </p:cNvSpPr>
          <p:nvPr/>
        </p:nvSpPr>
        <p:spPr bwMode="auto">
          <a:xfrm>
            <a:off x="3519433" y="5114118"/>
            <a:ext cx="1121024" cy="362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Une fois la saisie faite, cliquer sur « Terminer »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44" name="Connecteur droit avec flèche 43"/>
          <p:cNvCxnSpPr>
            <a:stCxn id="43" idx="3"/>
          </p:cNvCxnSpPr>
          <p:nvPr/>
        </p:nvCxnSpPr>
        <p:spPr>
          <a:xfrm>
            <a:off x="4640458" y="5295130"/>
            <a:ext cx="405155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 de texte 10"/>
          <p:cNvSpPr txBox="1">
            <a:spLocks noChangeArrowheads="1"/>
          </p:cNvSpPr>
          <p:nvPr/>
        </p:nvSpPr>
        <p:spPr bwMode="auto">
          <a:xfrm>
            <a:off x="6647144" y="4640505"/>
            <a:ext cx="1282843" cy="4736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La poubelle annule les saisies effectuées et vous ramène à l’écran principal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53" name="Connecteur droit avec flèche 52"/>
          <p:cNvCxnSpPr>
            <a:stCxn id="52" idx="1"/>
          </p:cNvCxnSpPr>
          <p:nvPr/>
        </p:nvCxnSpPr>
        <p:spPr>
          <a:xfrm flipH="1">
            <a:off x="6447693" y="4877312"/>
            <a:ext cx="199450" cy="3861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2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4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/>
          <a:srcRect l="40068" t="18364" r="40030" b="3687"/>
          <a:stretch/>
        </p:blipFill>
        <p:spPr>
          <a:xfrm>
            <a:off x="645160" y="1751331"/>
            <a:ext cx="2001521" cy="328168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L’interface OSIDOC ?</a:t>
            </a:r>
            <a:br>
              <a:rPr lang="pt-BR" dirty="0"/>
            </a:br>
            <a:r>
              <a:rPr lang="pt-BR" sz="1800" b="0" dirty="0"/>
              <a:t>Contrôle en cours de saisie</a:t>
            </a:r>
            <a:endParaRPr lang="fr-FR" sz="1800" b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7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22" name="Zone de texte 2"/>
          <p:cNvSpPr txBox="1">
            <a:spLocks noChangeArrowheads="1"/>
          </p:cNvSpPr>
          <p:nvPr/>
        </p:nvSpPr>
        <p:spPr bwMode="auto">
          <a:xfrm>
            <a:off x="2856046" y="3772343"/>
            <a:ext cx="1653822" cy="4040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En rouge, des messages bloquants vous empêchant de passer à la suite de la saisie.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3" name="Connecteur droit avec flèche 22"/>
          <p:cNvCxnSpPr>
            <a:stCxn id="22" idx="1"/>
          </p:cNvCxnSpPr>
          <p:nvPr/>
        </p:nvCxnSpPr>
        <p:spPr>
          <a:xfrm flipH="1">
            <a:off x="2148842" y="3974382"/>
            <a:ext cx="707204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787" y="1751331"/>
            <a:ext cx="2174953" cy="1283418"/>
          </a:xfrm>
          <a:prstGeom prst="rect">
            <a:avLst/>
          </a:prstGeom>
        </p:spPr>
      </p:pic>
      <p:sp>
        <p:nvSpPr>
          <p:cNvPr id="37" name="Zone de texte 2"/>
          <p:cNvSpPr txBox="1">
            <a:spLocks noChangeArrowheads="1"/>
          </p:cNvSpPr>
          <p:nvPr/>
        </p:nvSpPr>
        <p:spPr bwMode="auto">
          <a:xfrm>
            <a:off x="6041206" y="3305316"/>
            <a:ext cx="1653822" cy="4040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En orange, des messages d’alerte qui ne vous empêche pas de passer à la suite de la saisie.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8" name="Connecteur droit avec flèche 37"/>
          <p:cNvCxnSpPr>
            <a:stCxn id="37" idx="0"/>
            <a:endCxn id="26" idx="2"/>
          </p:cNvCxnSpPr>
          <p:nvPr/>
        </p:nvCxnSpPr>
        <p:spPr>
          <a:xfrm flipH="1" flipV="1">
            <a:off x="6865263" y="3034749"/>
            <a:ext cx="2854" cy="27056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1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12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L’interface OSIDOC ?</a:t>
            </a:r>
            <a:br>
              <a:rPr lang="pt-BR" dirty="0"/>
            </a:br>
            <a:r>
              <a:rPr lang="pt-BR" sz="1800" b="0" dirty="0"/>
              <a:t>La fin de la saisie</a:t>
            </a:r>
            <a:endParaRPr lang="fr-FR" sz="1800" b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8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802" y="1829677"/>
            <a:ext cx="3922078" cy="3787962"/>
          </a:xfrm>
          <a:prstGeom prst="rect">
            <a:avLst/>
          </a:prstGeom>
        </p:spPr>
      </p:pic>
      <p:sp>
        <p:nvSpPr>
          <p:cNvPr id="12" name="Zone de texte 2"/>
          <p:cNvSpPr txBox="1">
            <a:spLocks noChangeArrowheads="1"/>
          </p:cNvSpPr>
          <p:nvPr/>
        </p:nvSpPr>
        <p:spPr bwMode="auto">
          <a:xfrm>
            <a:off x="5389880" y="2609029"/>
            <a:ext cx="1167314" cy="4040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Pour visualiser le résultat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3" name="Connecteur droit avec flèche 12"/>
          <p:cNvCxnSpPr>
            <a:stCxn id="12" idx="1"/>
          </p:cNvCxnSpPr>
          <p:nvPr/>
        </p:nvCxnSpPr>
        <p:spPr>
          <a:xfrm flipH="1">
            <a:off x="4682676" y="2811068"/>
            <a:ext cx="707204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 de texte 2"/>
          <p:cNvSpPr txBox="1">
            <a:spLocks noChangeArrowheads="1"/>
          </p:cNvSpPr>
          <p:nvPr/>
        </p:nvSpPr>
        <p:spPr bwMode="auto">
          <a:xfrm>
            <a:off x="4441006" y="3568126"/>
            <a:ext cx="1653822" cy="6368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72000" tIns="72000" rIns="72000" bIns="72000" anchor="ctr" anchorCtr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fr-FR" altLang="en-US" sz="700" dirty="0">
                <a:solidFill>
                  <a:prstClr val="black"/>
                </a:solidFill>
                <a:latin typeface="Arial"/>
                <a:ea typeface="Calibri" pitchFamily="34" charset="0"/>
                <a:cs typeface="Times New Roman" pitchFamily="18" charset="0"/>
              </a:rPr>
              <a:t>Cliquer sur « Générer les documents » puis sur « Télécharger » pour obtenir le document final en PDF</a:t>
            </a:r>
            <a:endParaRPr lang="fr-FR" altLang="en-US" sz="900" dirty="0">
              <a:solidFill>
                <a:prstClr val="black"/>
              </a:solidFill>
              <a:latin typeface="Arial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5" name="Connecteur droit avec flèche 14"/>
          <p:cNvCxnSpPr>
            <a:stCxn id="14" idx="1"/>
          </p:cNvCxnSpPr>
          <p:nvPr/>
        </p:nvCxnSpPr>
        <p:spPr>
          <a:xfrm rot="10800000">
            <a:off x="4084320" y="3153412"/>
            <a:ext cx="356686" cy="733136"/>
          </a:xfrm>
          <a:prstGeom prst="bent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41988" y="4831798"/>
            <a:ext cx="1081515" cy="229283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prstClr val="black"/>
                </a:solidFill>
                <a:latin typeface="Arial"/>
              </a:rPr>
              <a:t>Suivi de la progression</a:t>
            </a:r>
          </a:p>
        </p:txBody>
      </p:sp>
      <p:cxnSp>
        <p:nvCxnSpPr>
          <p:cNvPr id="16" name="Connecteur en angle 15"/>
          <p:cNvCxnSpPr/>
          <p:nvPr/>
        </p:nvCxnSpPr>
        <p:spPr>
          <a:xfrm rot="16200000" flipH="1">
            <a:off x="816695" y="4935014"/>
            <a:ext cx="485627" cy="73775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8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33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Déclinaison de la proposition d’assurance OSIDOC ?</a:t>
            </a:r>
            <a:endParaRPr lang="fr-FR" b="0" dirty="0"/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 rot="5400000">
            <a:off x="1636712" y="2187249"/>
            <a:ext cx="686029" cy="1743914"/>
          </a:xfrm>
          <a:prstGeom prst="flowChartConnector">
            <a:avLst/>
          </a:prstGeom>
          <a:solidFill>
            <a:schemeClr val="accent4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10800000" vert="eaVert" lIns="27000" tIns="27000" rIns="27000" bIns="27000" anchor="ctr"/>
          <a:lstStyle/>
          <a:p>
            <a:pPr algn="ctr">
              <a:defRPr/>
            </a:pPr>
            <a:r>
              <a:rPr lang="fr-FR" sz="900" b="1" dirty="0">
                <a:solidFill>
                  <a:prstClr val="white"/>
                </a:solidFill>
                <a:latin typeface="Arial"/>
                <a:ea typeface="ＭＳ Ｐゴシック" pitchFamily="50" charset="-128"/>
              </a:rPr>
              <a:t>Annexe Financière</a:t>
            </a:r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 rot="5400000">
            <a:off x="1612340" y="3958351"/>
            <a:ext cx="686030" cy="1743914"/>
          </a:xfrm>
          <a:prstGeom prst="flowChartConnector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10800000" vert="eaVert" lIns="27000" tIns="27000" rIns="27000" bIns="27000" anchor="ctr"/>
          <a:lstStyle/>
          <a:p>
            <a:pPr algn="ctr">
              <a:defRPr/>
            </a:pPr>
            <a:r>
              <a:rPr lang="fr-FR" sz="900" b="1" dirty="0">
                <a:solidFill>
                  <a:prstClr val="white"/>
                </a:solidFill>
                <a:latin typeface="Arial"/>
                <a:ea typeface="ＭＳ Ｐゴシック" pitchFamily="50" charset="-128"/>
              </a:rPr>
              <a:t>Documents Complémentaires</a:t>
            </a:r>
          </a:p>
        </p:txBody>
      </p:sp>
      <p:sp>
        <p:nvSpPr>
          <p:cNvPr id="3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5400000">
            <a:off x="1636713" y="1312098"/>
            <a:ext cx="686029" cy="1743914"/>
          </a:xfrm>
          <a:prstGeom prst="flowChartConnector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10800000" vert="eaVert" lIns="27000" tIns="27000" rIns="27000" bIns="27000" anchor="ctr"/>
          <a:lstStyle/>
          <a:p>
            <a:pPr algn="ctr">
              <a:defRPr/>
            </a:pPr>
            <a:r>
              <a:rPr lang="fr-FR" sz="900" b="1" dirty="0">
                <a:solidFill>
                  <a:prstClr val="white"/>
                </a:solidFill>
                <a:latin typeface="Arial"/>
                <a:ea typeface="ＭＳ Ｐゴシック" pitchFamily="50" charset="-128"/>
              </a:rPr>
              <a:t>Proposition d’Assurance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6970" y="6970689"/>
            <a:ext cx="190800" cy="123111"/>
          </a:xfrm>
        </p:spPr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9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3" name="Flèche droite 2"/>
          <p:cNvSpPr/>
          <p:nvPr/>
        </p:nvSpPr>
        <p:spPr>
          <a:xfrm>
            <a:off x="3095858" y="2010767"/>
            <a:ext cx="344157" cy="30425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78" name="Flèche droite 77"/>
          <p:cNvSpPr/>
          <p:nvPr/>
        </p:nvSpPr>
        <p:spPr>
          <a:xfrm>
            <a:off x="3095859" y="2917283"/>
            <a:ext cx="344157" cy="30425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79" name="Flèche droite 78"/>
          <p:cNvSpPr/>
          <p:nvPr/>
        </p:nvSpPr>
        <p:spPr>
          <a:xfrm>
            <a:off x="3095949" y="4699562"/>
            <a:ext cx="344157" cy="304252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3694787" y="1865659"/>
            <a:ext cx="4274678" cy="8158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Sommaire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Check List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Caractéristique principales de la proposition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Proposition d’assurance</a:t>
            </a:r>
            <a:endParaRPr lang="fr-FR" altLang="en-US" sz="800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694787" y="2886617"/>
            <a:ext cx="4274678" cy="6295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Caractéristique du Fonds Interne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Descriptif et Modalités d’Allocation (DMA) FIS / FIC / FAS</a:t>
            </a:r>
            <a:endParaRPr lang="fr-FR" altLang="en-US" sz="800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94787" y="4441989"/>
            <a:ext cx="4274679" cy="1050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Mandat de transmission de données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Note d’information fiscale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Fiche d’identification FATCA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Formulaire W8 et W9 (si nécessaire)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Fiche d’identification EAI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Mandat SEPA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Déclaration de non résidence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Document démembrement du contrat</a:t>
            </a:r>
            <a:endParaRPr lang="fr-FR" altLang="en-US" sz="800" dirty="0">
              <a:solidFill>
                <a:srgbClr val="581D74"/>
              </a:solidFill>
              <a:latin typeface="Arial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 rot="5400000">
            <a:off x="1599263" y="3073085"/>
            <a:ext cx="760928" cy="1743914"/>
          </a:xfrm>
          <a:prstGeom prst="flowChartConnector">
            <a:avLst/>
          </a:prstGeom>
          <a:solidFill>
            <a:schemeClr val="accent6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10800000" vert="eaVert" lIns="27000" tIns="27000" rIns="27000" bIns="27000" anchor="ctr"/>
          <a:lstStyle/>
          <a:p>
            <a:pPr algn="ctr">
              <a:defRPr/>
            </a:pPr>
            <a:r>
              <a:rPr lang="fr-FR" sz="900" b="1" dirty="0">
                <a:solidFill>
                  <a:prstClr val="white"/>
                </a:solidFill>
                <a:latin typeface="Arial"/>
                <a:ea typeface="ＭＳ Ｐゴシック" pitchFamily="50" charset="-128"/>
              </a:rPr>
              <a:t>Conditions Générales</a:t>
            </a:r>
          </a:p>
          <a:p>
            <a:pPr algn="ctr">
              <a:defRPr/>
            </a:pPr>
            <a:r>
              <a:rPr lang="fr-FR" sz="900" b="1" dirty="0">
                <a:solidFill>
                  <a:prstClr val="white"/>
                </a:solidFill>
                <a:latin typeface="Arial"/>
                <a:ea typeface="ＭＳ Ｐゴシック" pitchFamily="50" charset="-128"/>
              </a:rPr>
              <a:t>Valant Note d’Information</a:t>
            </a:r>
          </a:p>
        </p:txBody>
      </p:sp>
      <p:sp>
        <p:nvSpPr>
          <p:cNvPr id="22" name="Flèche droite 21"/>
          <p:cNvSpPr/>
          <p:nvPr/>
        </p:nvSpPr>
        <p:spPr>
          <a:xfrm>
            <a:off x="3095858" y="3864131"/>
            <a:ext cx="344157" cy="30425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94788" y="3721258"/>
            <a:ext cx="4274678" cy="5156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Sommaire</a:t>
            </a:r>
          </a:p>
          <a:p>
            <a:pPr marL="628650" lvl="1" indent="-1714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en-US" sz="800" dirty="0">
                <a:solidFill>
                  <a:srgbClr val="313131"/>
                </a:solidFill>
                <a:latin typeface="Arial"/>
              </a:rPr>
              <a:t>Conditions Générales</a:t>
            </a:r>
            <a:endParaRPr lang="fr-FR" altLang="en-US" sz="800" dirty="0">
              <a:solidFill>
                <a:srgbClr val="581D74"/>
              </a:solidFill>
              <a:latin typeface="Arial"/>
            </a:endParaRPr>
          </a:p>
        </p:txBody>
      </p:sp>
      <p:grpSp>
        <p:nvGrpSpPr>
          <p:cNvPr id="18" name="Group 153">
            <a:extLst>
              <a:ext uri="{FF2B5EF4-FFF2-40B4-BE49-F238E27FC236}">
                <a16:creationId xmlns:a16="http://schemas.microsoft.com/office/drawing/2014/main" id="{40964DDE-F613-4451-AB7D-1B5F1D7A7132}"/>
              </a:ext>
            </a:extLst>
          </p:cNvPr>
          <p:cNvGrpSpPr/>
          <p:nvPr/>
        </p:nvGrpSpPr>
        <p:grpSpPr>
          <a:xfrm>
            <a:off x="303107" y="1119926"/>
            <a:ext cx="452539" cy="373837"/>
            <a:chOff x="2633663" y="3098800"/>
            <a:chExt cx="401637" cy="331787"/>
          </a:xfrm>
          <a:solidFill>
            <a:schemeClr val="tx2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67E3B2-8A10-4260-BDD4-CC7957C5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488" y="3324225"/>
              <a:ext cx="20638" cy="23812"/>
            </a:xfrm>
            <a:custGeom>
              <a:avLst/>
              <a:gdLst>
                <a:gd name="T0" fmla="*/ 27 w 38"/>
                <a:gd name="T1" fmla="*/ 44 h 44"/>
                <a:gd name="T2" fmla="*/ 27 w 38"/>
                <a:gd name="T3" fmla="*/ 44 h 44"/>
                <a:gd name="T4" fmla="*/ 31 w 38"/>
                <a:gd name="T5" fmla="*/ 34 h 44"/>
                <a:gd name="T6" fmla="*/ 35 w 38"/>
                <a:gd name="T7" fmla="*/ 23 h 44"/>
                <a:gd name="T8" fmla="*/ 37 w 38"/>
                <a:gd name="T9" fmla="*/ 12 h 44"/>
                <a:gd name="T10" fmla="*/ 38 w 38"/>
                <a:gd name="T11" fmla="*/ 0 h 44"/>
                <a:gd name="T12" fmla="*/ 0 w 38"/>
                <a:gd name="T13" fmla="*/ 18 h 44"/>
                <a:gd name="T14" fmla="*/ 27 w 38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4">
                  <a:moveTo>
                    <a:pt x="27" y="44"/>
                  </a:moveTo>
                  <a:lnTo>
                    <a:pt x="27" y="44"/>
                  </a:lnTo>
                  <a:lnTo>
                    <a:pt x="31" y="34"/>
                  </a:lnTo>
                  <a:lnTo>
                    <a:pt x="35" y="23"/>
                  </a:lnTo>
                  <a:lnTo>
                    <a:pt x="37" y="12"/>
                  </a:lnTo>
                  <a:lnTo>
                    <a:pt x="38" y="0"/>
                  </a:lnTo>
                  <a:lnTo>
                    <a:pt x="0" y="18"/>
                  </a:lnTo>
                  <a:lnTo>
                    <a:pt x="27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23779049-D9BB-4614-825F-EA6AC90B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663" y="3098800"/>
              <a:ext cx="398463" cy="277812"/>
            </a:xfrm>
            <a:custGeom>
              <a:avLst/>
              <a:gdLst>
                <a:gd name="T0" fmla="*/ 101 w 752"/>
                <a:gd name="T1" fmla="*/ 453 h 524"/>
                <a:gd name="T2" fmla="*/ 96 w 752"/>
                <a:gd name="T3" fmla="*/ 452 h 524"/>
                <a:gd name="T4" fmla="*/ 85 w 752"/>
                <a:gd name="T5" fmla="*/ 448 h 524"/>
                <a:gd name="T6" fmla="*/ 76 w 752"/>
                <a:gd name="T7" fmla="*/ 440 h 524"/>
                <a:gd name="T8" fmla="*/ 71 w 752"/>
                <a:gd name="T9" fmla="*/ 429 h 524"/>
                <a:gd name="T10" fmla="*/ 71 w 752"/>
                <a:gd name="T11" fmla="*/ 101 h 524"/>
                <a:gd name="T12" fmla="*/ 71 w 752"/>
                <a:gd name="T13" fmla="*/ 96 h 524"/>
                <a:gd name="T14" fmla="*/ 76 w 752"/>
                <a:gd name="T15" fmla="*/ 85 h 524"/>
                <a:gd name="T16" fmla="*/ 85 w 752"/>
                <a:gd name="T17" fmla="*/ 77 h 524"/>
                <a:gd name="T18" fmla="*/ 96 w 752"/>
                <a:gd name="T19" fmla="*/ 71 h 524"/>
                <a:gd name="T20" fmla="*/ 651 w 752"/>
                <a:gd name="T21" fmla="*/ 71 h 524"/>
                <a:gd name="T22" fmla="*/ 657 w 752"/>
                <a:gd name="T23" fmla="*/ 71 h 524"/>
                <a:gd name="T24" fmla="*/ 668 w 752"/>
                <a:gd name="T25" fmla="*/ 77 h 524"/>
                <a:gd name="T26" fmla="*/ 676 w 752"/>
                <a:gd name="T27" fmla="*/ 85 h 524"/>
                <a:gd name="T28" fmla="*/ 681 w 752"/>
                <a:gd name="T29" fmla="*/ 96 h 524"/>
                <a:gd name="T30" fmla="*/ 681 w 752"/>
                <a:gd name="T31" fmla="*/ 329 h 524"/>
                <a:gd name="T32" fmla="*/ 752 w 752"/>
                <a:gd name="T33" fmla="*/ 359 h 524"/>
                <a:gd name="T34" fmla="*/ 752 w 752"/>
                <a:gd name="T35" fmla="*/ 101 h 524"/>
                <a:gd name="T36" fmla="*/ 751 w 752"/>
                <a:gd name="T37" fmla="*/ 81 h 524"/>
                <a:gd name="T38" fmla="*/ 745 w 752"/>
                <a:gd name="T39" fmla="*/ 62 h 524"/>
                <a:gd name="T40" fmla="*/ 736 w 752"/>
                <a:gd name="T41" fmla="*/ 45 h 524"/>
                <a:gd name="T42" fmla="*/ 724 w 752"/>
                <a:gd name="T43" fmla="*/ 30 h 524"/>
                <a:gd name="T44" fmla="*/ 707 w 752"/>
                <a:gd name="T45" fmla="*/ 17 h 524"/>
                <a:gd name="T46" fmla="*/ 691 w 752"/>
                <a:gd name="T47" fmla="*/ 8 h 524"/>
                <a:gd name="T48" fmla="*/ 672 w 752"/>
                <a:gd name="T49" fmla="*/ 2 h 524"/>
                <a:gd name="T50" fmla="*/ 651 w 752"/>
                <a:gd name="T51" fmla="*/ 0 h 524"/>
                <a:gd name="T52" fmla="*/ 101 w 752"/>
                <a:gd name="T53" fmla="*/ 0 h 524"/>
                <a:gd name="T54" fmla="*/ 81 w 752"/>
                <a:gd name="T55" fmla="*/ 2 h 524"/>
                <a:gd name="T56" fmla="*/ 61 w 752"/>
                <a:gd name="T57" fmla="*/ 8 h 524"/>
                <a:gd name="T58" fmla="*/ 45 w 752"/>
                <a:gd name="T59" fmla="*/ 17 h 524"/>
                <a:gd name="T60" fmla="*/ 29 w 752"/>
                <a:gd name="T61" fmla="*/ 30 h 524"/>
                <a:gd name="T62" fmla="*/ 16 w 752"/>
                <a:gd name="T63" fmla="*/ 45 h 524"/>
                <a:gd name="T64" fmla="*/ 7 w 752"/>
                <a:gd name="T65" fmla="*/ 62 h 524"/>
                <a:gd name="T66" fmla="*/ 1 w 752"/>
                <a:gd name="T67" fmla="*/ 81 h 524"/>
                <a:gd name="T68" fmla="*/ 0 w 752"/>
                <a:gd name="T69" fmla="*/ 101 h 524"/>
                <a:gd name="T70" fmla="*/ 0 w 752"/>
                <a:gd name="T71" fmla="*/ 422 h 524"/>
                <a:gd name="T72" fmla="*/ 1 w 752"/>
                <a:gd name="T73" fmla="*/ 442 h 524"/>
                <a:gd name="T74" fmla="*/ 7 w 752"/>
                <a:gd name="T75" fmla="*/ 462 h 524"/>
                <a:gd name="T76" fmla="*/ 16 w 752"/>
                <a:gd name="T77" fmla="*/ 479 h 524"/>
                <a:gd name="T78" fmla="*/ 29 w 752"/>
                <a:gd name="T79" fmla="*/ 494 h 524"/>
                <a:gd name="T80" fmla="*/ 45 w 752"/>
                <a:gd name="T81" fmla="*/ 507 h 524"/>
                <a:gd name="T82" fmla="*/ 61 w 752"/>
                <a:gd name="T83" fmla="*/ 516 h 524"/>
                <a:gd name="T84" fmla="*/ 81 w 752"/>
                <a:gd name="T85" fmla="*/ 522 h 524"/>
                <a:gd name="T86" fmla="*/ 101 w 752"/>
                <a:gd name="T87" fmla="*/ 524 h 524"/>
                <a:gd name="T88" fmla="*/ 506 w 752"/>
                <a:gd name="T89" fmla="*/ 48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2" h="524">
                  <a:moveTo>
                    <a:pt x="491" y="453"/>
                  </a:moveTo>
                  <a:lnTo>
                    <a:pt x="101" y="453"/>
                  </a:lnTo>
                  <a:lnTo>
                    <a:pt x="101" y="453"/>
                  </a:lnTo>
                  <a:lnTo>
                    <a:pt x="96" y="452"/>
                  </a:lnTo>
                  <a:lnTo>
                    <a:pt x="90" y="451"/>
                  </a:lnTo>
                  <a:lnTo>
                    <a:pt x="85" y="448"/>
                  </a:lnTo>
                  <a:lnTo>
                    <a:pt x="79" y="444"/>
                  </a:lnTo>
                  <a:lnTo>
                    <a:pt x="76" y="440"/>
                  </a:lnTo>
                  <a:lnTo>
                    <a:pt x="74" y="434"/>
                  </a:lnTo>
                  <a:lnTo>
                    <a:pt x="71" y="429"/>
                  </a:lnTo>
                  <a:lnTo>
                    <a:pt x="71" y="422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96"/>
                  </a:lnTo>
                  <a:lnTo>
                    <a:pt x="74" y="90"/>
                  </a:lnTo>
                  <a:lnTo>
                    <a:pt x="76" y="85"/>
                  </a:lnTo>
                  <a:lnTo>
                    <a:pt x="79" y="81"/>
                  </a:lnTo>
                  <a:lnTo>
                    <a:pt x="85" y="77"/>
                  </a:lnTo>
                  <a:lnTo>
                    <a:pt x="90" y="74"/>
                  </a:lnTo>
                  <a:lnTo>
                    <a:pt x="96" y="71"/>
                  </a:lnTo>
                  <a:lnTo>
                    <a:pt x="101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57" y="71"/>
                  </a:lnTo>
                  <a:lnTo>
                    <a:pt x="662" y="74"/>
                  </a:lnTo>
                  <a:lnTo>
                    <a:pt x="668" y="77"/>
                  </a:lnTo>
                  <a:lnTo>
                    <a:pt x="673" y="81"/>
                  </a:lnTo>
                  <a:lnTo>
                    <a:pt x="676" y="85"/>
                  </a:lnTo>
                  <a:lnTo>
                    <a:pt x="678" y="90"/>
                  </a:lnTo>
                  <a:lnTo>
                    <a:pt x="681" y="96"/>
                  </a:lnTo>
                  <a:lnTo>
                    <a:pt x="681" y="101"/>
                  </a:lnTo>
                  <a:lnTo>
                    <a:pt x="681" y="329"/>
                  </a:lnTo>
                  <a:lnTo>
                    <a:pt x="717" y="344"/>
                  </a:lnTo>
                  <a:lnTo>
                    <a:pt x="752" y="359"/>
                  </a:lnTo>
                  <a:lnTo>
                    <a:pt x="752" y="101"/>
                  </a:lnTo>
                  <a:lnTo>
                    <a:pt x="752" y="101"/>
                  </a:lnTo>
                  <a:lnTo>
                    <a:pt x="752" y="92"/>
                  </a:lnTo>
                  <a:lnTo>
                    <a:pt x="751" y="81"/>
                  </a:lnTo>
                  <a:lnTo>
                    <a:pt x="748" y="71"/>
                  </a:lnTo>
                  <a:lnTo>
                    <a:pt x="745" y="62"/>
                  </a:lnTo>
                  <a:lnTo>
                    <a:pt x="740" y="53"/>
                  </a:lnTo>
                  <a:lnTo>
                    <a:pt x="736" y="45"/>
                  </a:lnTo>
                  <a:lnTo>
                    <a:pt x="729" y="37"/>
                  </a:lnTo>
                  <a:lnTo>
                    <a:pt x="724" y="30"/>
                  </a:lnTo>
                  <a:lnTo>
                    <a:pt x="715" y="23"/>
                  </a:lnTo>
                  <a:lnTo>
                    <a:pt x="707" y="17"/>
                  </a:lnTo>
                  <a:lnTo>
                    <a:pt x="699" y="12"/>
                  </a:lnTo>
                  <a:lnTo>
                    <a:pt x="691" y="8"/>
                  </a:lnTo>
                  <a:lnTo>
                    <a:pt x="681" y="4"/>
                  </a:lnTo>
                  <a:lnTo>
                    <a:pt x="672" y="2"/>
                  </a:lnTo>
                  <a:lnTo>
                    <a:pt x="661" y="0"/>
                  </a:lnTo>
                  <a:lnTo>
                    <a:pt x="65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5" y="17"/>
                  </a:lnTo>
                  <a:lnTo>
                    <a:pt x="37" y="23"/>
                  </a:lnTo>
                  <a:lnTo>
                    <a:pt x="29" y="30"/>
                  </a:lnTo>
                  <a:lnTo>
                    <a:pt x="23" y="37"/>
                  </a:lnTo>
                  <a:lnTo>
                    <a:pt x="16" y="45"/>
                  </a:lnTo>
                  <a:lnTo>
                    <a:pt x="12" y="53"/>
                  </a:lnTo>
                  <a:lnTo>
                    <a:pt x="7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1"/>
                  </a:lnTo>
                  <a:lnTo>
                    <a:pt x="0" y="422"/>
                  </a:lnTo>
                  <a:lnTo>
                    <a:pt x="0" y="422"/>
                  </a:lnTo>
                  <a:lnTo>
                    <a:pt x="0" y="433"/>
                  </a:lnTo>
                  <a:lnTo>
                    <a:pt x="1" y="442"/>
                  </a:lnTo>
                  <a:lnTo>
                    <a:pt x="4" y="452"/>
                  </a:lnTo>
                  <a:lnTo>
                    <a:pt x="7" y="462"/>
                  </a:lnTo>
                  <a:lnTo>
                    <a:pt x="12" y="471"/>
                  </a:lnTo>
                  <a:lnTo>
                    <a:pt x="16" y="479"/>
                  </a:lnTo>
                  <a:lnTo>
                    <a:pt x="23" y="487"/>
                  </a:lnTo>
                  <a:lnTo>
                    <a:pt x="29" y="494"/>
                  </a:lnTo>
                  <a:lnTo>
                    <a:pt x="37" y="501"/>
                  </a:lnTo>
                  <a:lnTo>
                    <a:pt x="45" y="507"/>
                  </a:lnTo>
                  <a:lnTo>
                    <a:pt x="53" y="512"/>
                  </a:lnTo>
                  <a:lnTo>
                    <a:pt x="61" y="516"/>
                  </a:lnTo>
                  <a:lnTo>
                    <a:pt x="71" y="519"/>
                  </a:lnTo>
                  <a:lnTo>
                    <a:pt x="81" y="522"/>
                  </a:lnTo>
                  <a:lnTo>
                    <a:pt x="91" y="523"/>
                  </a:lnTo>
                  <a:lnTo>
                    <a:pt x="101" y="524"/>
                  </a:lnTo>
                  <a:lnTo>
                    <a:pt x="521" y="524"/>
                  </a:lnTo>
                  <a:lnTo>
                    <a:pt x="506" y="489"/>
                  </a:lnTo>
                  <a:lnTo>
                    <a:pt x="491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75F8AFBB-F07C-45F4-A219-6A110B0C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3387725"/>
              <a:ext cx="146050" cy="42862"/>
            </a:xfrm>
            <a:custGeom>
              <a:avLst/>
              <a:gdLst>
                <a:gd name="T0" fmla="*/ 257 w 276"/>
                <a:gd name="T1" fmla="*/ 46 h 82"/>
                <a:gd name="T2" fmla="*/ 225 w 276"/>
                <a:gd name="T3" fmla="*/ 46 h 82"/>
                <a:gd name="T4" fmla="*/ 225 w 276"/>
                <a:gd name="T5" fmla="*/ 27 h 82"/>
                <a:gd name="T6" fmla="*/ 225 w 276"/>
                <a:gd name="T7" fmla="*/ 27 h 82"/>
                <a:gd name="T8" fmla="*/ 225 w 276"/>
                <a:gd name="T9" fmla="*/ 22 h 82"/>
                <a:gd name="T10" fmla="*/ 222 w 276"/>
                <a:gd name="T11" fmla="*/ 16 h 82"/>
                <a:gd name="T12" fmla="*/ 220 w 276"/>
                <a:gd name="T13" fmla="*/ 12 h 82"/>
                <a:gd name="T14" fmla="*/ 216 w 276"/>
                <a:gd name="T15" fmla="*/ 8 h 82"/>
                <a:gd name="T16" fmla="*/ 210 w 276"/>
                <a:gd name="T17" fmla="*/ 4 h 82"/>
                <a:gd name="T18" fmla="*/ 205 w 276"/>
                <a:gd name="T19" fmla="*/ 1 h 82"/>
                <a:gd name="T20" fmla="*/ 198 w 276"/>
                <a:gd name="T21" fmla="*/ 0 h 82"/>
                <a:gd name="T22" fmla="*/ 191 w 276"/>
                <a:gd name="T23" fmla="*/ 0 h 82"/>
                <a:gd name="T24" fmla="*/ 83 w 276"/>
                <a:gd name="T25" fmla="*/ 0 h 82"/>
                <a:gd name="T26" fmla="*/ 83 w 276"/>
                <a:gd name="T27" fmla="*/ 0 h 82"/>
                <a:gd name="T28" fmla="*/ 76 w 276"/>
                <a:gd name="T29" fmla="*/ 0 h 82"/>
                <a:gd name="T30" fmla="*/ 70 w 276"/>
                <a:gd name="T31" fmla="*/ 1 h 82"/>
                <a:gd name="T32" fmla="*/ 64 w 276"/>
                <a:gd name="T33" fmla="*/ 4 h 82"/>
                <a:gd name="T34" fmla="*/ 59 w 276"/>
                <a:gd name="T35" fmla="*/ 8 h 82"/>
                <a:gd name="T36" fmla="*/ 55 w 276"/>
                <a:gd name="T37" fmla="*/ 12 h 82"/>
                <a:gd name="T38" fmla="*/ 52 w 276"/>
                <a:gd name="T39" fmla="*/ 16 h 82"/>
                <a:gd name="T40" fmla="*/ 49 w 276"/>
                <a:gd name="T41" fmla="*/ 22 h 82"/>
                <a:gd name="T42" fmla="*/ 49 w 276"/>
                <a:gd name="T43" fmla="*/ 27 h 82"/>
                <a:gd name="T44" fmla="*/ 49 w 276"/>
                <a:gd name="T45" fmla="*/ 46 h 82"/>
                <a:gd name="T46" fmla="*/ 18 w 276"/>
                <a:gd name="T47" fmla="*/ 46 h 82"/>
                <a:gd name="T48" fmla="*/ 18 w 276"/>
                <a:gd name="T49" fmla="*/ 46 h 82"/>
                <a:gd name="T50" fmla="*/ 11 w 276"/>
                <a:gd name="T51" fmla="*/ 48 h 82"/>
                <a:gd name="T52" fmla="*/ 5 w 276"/>
                <a:gd name="T53" fmla="*/ 52 h 82"/>
                <a:gd name="T54" fmla="*/ 1 w 276"/>
                <a:gd name="T55" fmla="*/ 57 h 82"/>
                <a:gd name="T56" fmla="*/ 0 w 276"/>
                <a:gd name="T57" fmla="*/ 64 h 82"/>
                <a:gd name="T58" fmla="*/ 0 w 276"/>
                <a:gd name="T59" fmla="*/ 64 h 82"/>
                <a:gd name="T60" fmla="*/ 1 w 276"/>
                <a:gd name="T61" fmla="*/ 71 h 82"/>
                <a:gd name="T62" fmla="*/ 5 w 276"/>
                <a:gd name="T63" fmla="*/ 76 h 82"/>
                <a:gd name="T64" fmla="*/ 11 w 276"/>
                <a:gd name="T65" fmla="*/ 80 h 82"/>
                <a:gd name="T66" fmla="*/ 18 w 276"/>
                <a:gd name="T67" fmla="*/ 82 h 82"/>
                <a:gd name="T68" fmla="*/ 257 w 276"/>
                <a:gd name="T69" fmla="*/ 82 h 82"/>
                <a:gd name="T70" fmla="*/ 257 w 276"/>
                <a:gd name="T71" fmla="*/ 82 h 82"/>
                <a:gd name="T72" fmla="*/ 265 w 276"/>
                <a:gd name="T73" fmla="*/ 80 h 82"/>
                <a:gd name="T74" fmla="*/ 270 w 276"/>
                <a:gd name="T75" fmla="*/ 76 h 82"/>
                <a:gd name="T76" fmla="*/ 273 w 276"/>
                <a:gd name="T77" fmla="*/ 71 h 82"/>
                <a:gd name="T78" fmla="*/ 276 w 276"/>
                <a:gd name="T79" fmla="*/ 64 h 82"/>
                <a:gd name="T80" fmla="*/ 276 w 276"/>
                <a:gd name="T81" fmla="*/ 64 h 82"/>
                <a:gd name="T82" fmla="*/ 273 w 276"/>
                <a:gd name="T83" fmla="*/ 57 h 82"/>
                <a:gd name="T84" fmla="*/ 270 w 276"/>
                <a:gd name="T85" fmla="*/ 52 h 82"/>
                <a:gd name="T86" fmla="*/ 265 w 276"/>
                <a:gd name="T87" fmla="*/ 48 h 82"/>
                <a:gd name="T88" fmla="*/ 257 w 276"/>
                <a:gd name="T89" fmla="*/ 46 h 82"/>
                <a:gd name="T90" fmla="*/ 257 w 276"/>
                <a:gd name="T91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82">
                  <a:moveTo>
                    <a:pt x="257" y="46"/>
                  </a:moveTo>
                  <a:lnTo>
                    <a:pt x="225" y="46"/>
                  </a:lnTo>
                  <a:lnTo>
                    <a:pt x="225" y="27"/>
                  </a:lnTo>
                  <a:lnTo>
                    <a:pt x="225" y="27"/>
                  </a:lnTo>
                  <a:lnTo>
                    <a:pt x="225" y="22"/>
                  </a:lnTo>
                  <a:lnTo>
                    <a:pt x="222" y="16"/>
                  </a:lnTo>
                  <a:lnTo>
                    <a:pt x="220" y="12"/>
                  </a:lnTo>
                  <a:lnTo>
                    <a:pt x="216" y="8"/>
                  </a:lnTo>
                  <a:lnTo>
                    <a:pt x="210" y="4"/>
                  </a:lnTo>
                  <a:lnTo>
                    <a:pt x="205" y="1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0" y="1"/>
                  </a:lnTo>
                  <a:lnTo>
                    <a:pt x="64" y="4"/>
                  </a:lnTo>
                  <a:lnTo>
                    <a:pt x="59" y="8"/>
                  </a:lnTo>
                  <a:lnTo>
                    <a:pt x="55" y="12"/>
                  </a:lnTo>
                  <a:lnTo>
                    <a:pt x="52" y="16"/>
                  </a:lnTo>
                  <a:lnTo>
                    <a:pt x="49" y="22"/>
                  </a:lnTo>
                  <a:lnTo>
                    <a:pt x="49" y="27"/>
                  </a:lnTo>
                  <a:lnTo>
                    <a:pt x="49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1" y="48"/>
                  </a:lnTo>
                  <a:lnTo>
                    <a:pt x="5" y="52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1"/>
                  </a:lnTo>
                  <a:lnTo>
                    <a:pt x="5" y="76"/>
                  </a:lnTo>
                  <a:lnTo>
                    <a:pt x="11" y="80"/>
                  </a:lnTo>
                  <a:lnTo>
                    <a:pt x="18" y="82"/>
                  </a:lnTo>
                  <a:lnTo>
                    <a:pt x="257" y="82"/>
                  </a:lnTo>
                  <a:lnTo>
                    <a:pt x="257" y="82"/>
                  </a:lnTo>
                  <a:lnTo>
                    <a:pt x="265" y="80"/>
                  </a:lnTo>
                  <a:lnTo>
                    <a:pt x="270" y="76"/>
                  </a:lnTo>
                  <a:lnTo>
                    <a:pt x="273" y="71"/>
                  </a:lnTo>
                  <a:lnTo>
                    <a:pt x="276" y="64"/>
                  </a:lnTo>
                  <a:lnTo>
                    <a:pt x="276" y="64"/>
                  </a:lnTo>
                  <a:lnTo>
                    <a:pt x="273" y="57"/>
                  </a:lnTo>
                  <a:lnTo>
                    <a:pt x="270" y="52"/>
                  </a:lnTo>
                  <a:lnTo>
                    <a:pt x="265" y="48"/>
                  </a:lnTo>
                  <a:lnTo>
                    <a:pt x="257" y="46"/>
                  </a:lnTo>
                  <a:lnTo>
                    <a:pt x="25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EEEF7840-1C89-451C-BB34-F3986F26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3241675"/>
              <a:ext cx="161925" cy="163512"/>
            </a:xfrm>
            <a:custGeom>
              <a:avLst/>
              <a:gdLst>
                <a:gd name="T0" fmla="*/ 266 w 308"/>
                <a:gd name="T1" fmla="*/ 228 h 308"/>
                <a:gd name="T2" fmla="*/ 241 w 308"/>
                <a:gd name="T3" fmla="*/ 204 h 308"/>
                <a:gd name="T4" fmla="*/ 216 w 308"/>
                <a:gd name="T5" fmla="*/ 178 h 308"/>
                <a:gd name="T6" fmla="*/ 201 w 308"/>
                <a:gd name="T7" fmla="*/ 163 h 308"/>
                <a:gd name="T8" fmla="*/ 229 w 308"/>
                <a:gd name="T9" fmla="*/ 149 h 308"/>
                <a:gd name="T10" fmla="*/ 265 w 308"/>
                <a:gd name="T11" fmla="*/ 133 h 308"/>
                <a:gd name="T12" fmla="*/ 288 w 308"/>
                <a:gd name="T13" fmla="*/ 122 h 308"/>
                <a:gd name="T14" fmla="*/ 265 w 308"/>
                <a:gd name="T15" fmla="*/ 112 h 308"/>
                <a:gd name="T16" fmla="*/ 229 w 308"/>
                <a:gd name="T17" fmla="*/ 97 h 308"/>
                <a:gd name="T18" fmla="*/ 0 w 308"/>
                <a:gd name="T19" fmla="*/ 0 h 308"/>
                <a:gd name="T20" fmla="*/ 78 w 308"/>
                <a:gd name="T21" fmla="*/ 183 h 308"/>
                <a:gd name="T22" fmla="*/ 93 w 308"/>
                <a:gd name="T23" fmla="*/ 219 h 308"/>
                <a:gd name="T24" fmla="*/ 109 w 308"/>
                <a:gd name="T25" fmla="*/ 254 h 308"/>
                <a:gd name="T26" fmla="*/ 123 w 308"/>
                <a:gd name="T27" fmla="*/ 287 h 308"/>
                <a:gd name="T28" fmla="*/ 138 w 308"/>
                <a:gd name="T29" fmla="*/ 254 h 308"/>
                <a:gd name="T30" fmla="*/ 153 w 308"/>
                <a:gd name="T31" fmla="*/ 219 h 308"/>
                <a:gd name="T32" fmla="*/ 160 w 308"/>
                <a:gd name="T33" fmla="*/ 202 h 308"/>
                <a:gd name="T34" fmla="*/ 176 w 308"/>
                <a:gd name="T35" fmla="*/ 219 h 308"/>
                <a:gd name="T36" fmla="*/ 211 w 308"/>
                <a:gd name="T37" fmla="*/ 253 h 308"/>
                <a:gd name="T38" fmla="*/ 269 w 308"/>
                <a:gd name="T39" fmla="*/ 308 h 308"/>
                <a:gd name="T40" fmla="*/ 308 w 308"/>
                <a:gd name="T41" fmla="*/ 268 h 308"/>
                <a:gd name="T42" fmla="*/ 266 w 308"/>
                <a:gd name="T43" fmla="*/ 22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308">
                  <a:moveTo>
                    <a:pt x="266" y="228"/>
                  </a:moveTo>
                  <a:lnTo>
                    <a:pt x="241" y="204"/>
                  </a:lnTo>
                  <a:lnTo>
                    <a:pt x="216" y="178"/>
                  </a:lnTo>
                  <a:lnTo>
                    <a:pt x="201" y="163"/>
                  </a:lnTo>
                  <a:lnTo>
                    <a:pt x="229" y="149"/>
                  </a:lnTo>
                  <a:lnTo>
                    <a:pt x="265" y="133"/>
                  </a:lnTo>
                  <a:lnTo>
                    <a:pt x="288" y="122"/>
                  </a:lnTo>
                  <a:lnTo>
                    <a:pt x="265" y="112"/>
                  </a:lnTo>
                  <a:lnTo>
                    <a:pt x="229" y="97"/>
                  </a:lnTo>
                  <a:lnTo>
                    <a:pt x="0" y="0"/>
                  </a:lnTo>
                  <a:lnTo>
                    <a:pt x="78" y="183"/>
                  </a:lnTo>
                  <a:lnTo>
                    <a:pt x="93" y="219"/>
                  </a:lnTo>
                  <a:lnTo>
                    <a:pt x="109" y="254"/>
                  </a:lnTo>
                  <a:lnTo>
                    <a:pt x="123" y="287"/>
                  </a:lnTo>
                  <a:lnTo>
                    <a:pt x="138" y="254"/>
                  </a:lnTo>
                  <a:lnTo>
                    <a:pt x="153" y="219"/>
                  </a:lnTo>
                  <a:lnTo>
                    <a:pt x="160" y="202"/>
                  </a:lnTo>
                  <a:lnTo>
                    <a:pt x="176" y="219"/>
                  </a:lnTo>
                  <a:lnTo>
                    <a:pt x="211" y="253"/>
                  </a:lnTo>
                  <a:lnTo>
                    <a:pt x="269" y="308"/>
                  </a:lnTo>
                  <a:lnTo>
                    <a:pt x="308" y="268"/>
                  </a:lnTo>
                  <a:lnTo>
                    <a:pt x="266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3F973D6A-573C-473C-A33A-1B4BB734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168650"/>
              <a:ext cx="269875" cy="19050"/>
            </a:xfrm>
            <a:custGeom>
              <a:avLst/>
              <a:gdLst>
                <a:gd name="T0" fmla="*/ 512 w 512"/>
                <a:gd name="T1" fmla="*/ 18 h 36"/>
                <a:gd name="T2" fmla="*/ 512 w 512"/>
                <a:gd name="T3" fmla="*/ 18 h 36"/>
                <a:gd name="T4" fmla="*/ 510 w 512"/>
                <a:gd name="T5" fmla="*/ 11 h 36"/>
                <a:gd name="T6" fmla="*/ 506 w 512"/>
                <a:gd name="T7" fmla="*/ 6 h 36"/>
                <a:gd name="T8" fmla="*/ 501 w 512"/>
                <a:gd name="T9" fmla="*/ 2 h 36"/>
                <a:gd name="T10" fmla="*/ 494 w 512"/>
                <a:gd name="T11" fmla="*/ 0 h 36"/>
                <a:gd name="T12" fmla="*/ 18 w 512"/>
                <a:gd name="T13" fmla="*/ 0 h 36"/>
                <a:gd name="T14" fmla="*/ 18 w 512"/>
                <a:gd name="T15" fmla="*/ 0 h 36"/>
                <a:gd name="T16" fmla="*/ 11 w 512"/>
                <a:gd name="T17" fmla="*/ 2 h 36"/>
                <a:gd name="T18" fmla="*/ 5 w 512"/>
                <a:gd name="T19" fmla="*/ 6 h 36"/>
                <a:gd name="T20" fmla="*/ 1 w 512"/>
                <a:gd name="T21" fmla="*/ 11 h 36"/>
                <a:gd name="T22" fmla="*/ 0 w 512"/>
                <a:gd name="T23" fmla="*/ 18 h 36"/>
                <a:gd name="T24" fmla="*/ 0 w 512"/>
                <a:gd name="T25" fmla="*/ 18 h 36"/>
                <a:gd name="T26" fmla="*/ 1 w 512"/>
                <a:gd name="T27" fmla="*/ 25 h 36"/>
                <a:gd name="T28" fmla="*/ 5 w 512"/>
                <a:gd name="T29" fmla="*/ 30 h 36"/>
                <a:gd name="T30" fmla="*/ 11 w 512"/>
                <a:gd name="T31" fmla="*/ 34 h 36"/>
                <a:gd name="T32" fmla="*/ 18 w 512"/>
                <a:gd name="T33" fmla="*/ 36 h 36"/>
                <a:gd name="T34" fmla="*/ 494 w 512"/>
                <a:gd name="T35" fmla="*/ 36 h 36"/>
                <a:gd name="T36" fmla="*/ 494 w 512"/>
                <a:gd name="T37" fmla="*/ 36 h 36"/>
                <a:gd name="T38" fmla="*/ 501 w 512"/>
                <a:gd name="T39" fmla="*/ 34 h 36"/>
                <a:gd name="T40" fmla="*/ 506 w 512"/>
                <a:gd name="T41" fmla="*/ 30 h 36"/>
                <a:gd name="T42" fmla="*/ 510 w 512"/>
                <a:gd name="T43" fmla="*/ 25 h 36"/>
                <a:gd name="T44" fmla="*/ 512 w 512"/>
                <a:gd name="T45" fmla="*/ 18 h 36"/>
                <a:gd name="T46" fmla="*/ 512 w 512"/>
                <a:gd name="T4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36">
                  <a:moveTo>
                    <a:pt x="512" y="18"/>
                  </a:moveTo>
                  <a:lnTo>
                    <a:pt x="512" y="18"/>
                  </a:lnTo>
                  <a:lnTo>
                    <a:pt x="510" y="11"/>
                  </a:lnTo>
                  <a:lnTo>
                    <a:pt x="506" y="6"/>
                  </a:lnTo>
                  <a:lnTo>
                    <a:pt x="501" y="2"/>
                  </a:lnTo>
                  <a:lnTo>
                    <a:pt x="49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5" y="6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6"/>
                  </a:lnTo>
                  <a:lnTo>
                    <a:pt x="494" y="36"/>
                  </a:lnTo>
                  <a:lnTo>
                    <a:pt x="494" y="36"/>
                  </a:lnTo>
                  <a:lnTo>
                    <a:pt x="501" y="34"/>
                  </a:lnTo>
                  <a:lnTo>
                    <a:pt x="506" y="30"/>
                  </a:lnTo>
                  <a:lnTo>
                    <a:pt x="510" y="25"/>
                  </a:lnTo>
                  <a:lnTo>
                    <a:pt x="512" y="18"/>
                  </a:lnTo>
                  <a:lnTo>
                    <a:pt x="5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D68F6A1-0C28-46CA-B2FC-800DB110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11513"/>
              <a:ext cx="125413" cy="19050"/>
            </a:xfrm>
            <a:custGeom>
              <a:avLst/>
              <a:gdLst>
                <a:gd name="T0" fmla="*/ 239 w 239"/>
                <a:gd name="T1" fmla="*/ 17 h 35"/>
                <a:gd name="T2" fmla="*/ 239 w 239"/>
                <a:gd name="T3" fmla="*/ 17 h 35"/>
                <a:gd name="T4" fmla="*/ 237 w 239"/>
                <a:gd name="T5" fmla="*/ 11 h 35"/>
                <a:gd name="T6" fmla="*/ 233 w 239"/>
                <a:gd name="T7" fmla="*/ 4 h 35"/>
                <a:gd name="T8" fmla="*/ 228 w 239"/>
                <a:gd name="T9" fmla="*/ 1 h 35"/>
                <a:gd name="T10" fmla="*/ 221 w 239"/>
                <a:gd name="T11" fmla="*/ 0 h 35"/>
                <a:gd name="T12" fmla="*/ 18 w 239"/>
                <a:gd name="T13" fmla="*/ 0 h 35"/>
                <a:gd name="T14" fmla="*/ 18 w 239"/>
                <a:gd name="T15" fmla="*/ 0 h 35"/>
                <a:gd name="T16" fmla="*/ 11 w 239"/>
                <a:gd name="T17" fmla="*/ 1 h 35"/>
                <a:gd name="T18" fmla="*/ 5 w 239"/>
                <a:gd name="T19" fmla="*/ 4 h 35"/>
                <a:gd name="T20" fmla="*/ 1 w 239"/>
                <a:gd name="T21" fmla="*/ 11 h 35"/>
                <a:gd name="T22" fmla="*/ 0 w 239"/>
                <a:gd name="T23" fmla="*/ 17 h 35"/>
                <a:gd name="T24" fmla="*/ 0 w 239"/>
                <a:gd name="T25" fmla="*/ 17 h 35"/>
                <a:gd name="T26" fmla="*/ 1 w 239"/>
                <a:gd name="T27" fmla="*/ 24 h 35"/>
                <a:gd name="T28" fmla="*/ 5 w 239"/>
                <a:gd name="T29" fmla="*/ 30 h 35"/>
                <a:gd name="T30" fmla="*/ 11 w 239"/>
                <a:gd name="T31" fmla="*/ 34 h 35"/>
                <a:gd name="T32" fmla="*/ 18 w 239"/>
                <a:gd name="T33" fmla="*/ 35 h 35"/>
                <a:gd name="T34" fmla="*/ 221 w 239"/>
                <a:gd name="T35" fmla="*/ 35 h 35"/>
                <a:gd name="T36" fmla="*/ 221 w 239"/>
                <a:gd name="T37" fmla="*/ 35 h 35"/>
                <a:gd name="T38" fmla="*/ 228 w 239"/>
                <a:gd name="T39" fmla="*/ 34 h 35"/>
                <a:gd name="T40" fmla="*/ 233 w 239"/>
                <a:gd name="T41" fmla="*/ 30 h 35"/>
                <a:gd name="T42" fmla="*/ 237 w 239"/>
                <a:gd name="T43" fmla="*/ 24 h 35"/>
                <a:gd name="T44" fmla="*/ 239 w 239"/>
                <a:gd name="T45" fmla="*/ 17 h 35"/>
                <a:gd name="T46" fmla="*/ 239 w 239"/>
                <a:gd name="T4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9" h="35">
                  <a:moveTo>
                    <a:pt x="239" y="17"/>
                  </a:moveTo>
                  <a:lnTo>
                    <a:pt x="239" y="17"/>
                  </a:lnTo>
                  <a:lnTo>
                    <a:pt x="237" y="11"/>
                  </a:lnTo>
                  <a:lnTo>
                    <a:pt x="233" y="4"/>
                  </a:lnTo>
                  <a:lnTo>
                    <a:pt x="228" y="1"/>
                  </a:lnTo>
                  <a:lnTo>
                    <a:pt x="2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221" y="35"/>
                  </a:lnTo>
                  <a:lnTo>
                    <a:pt x="221" y="35"/>
                  </a:lnTo>
                  <a:lnTo>
                    <a:pt x="228" y="34"/>
                  </a:lnTo>
                  <a:lnTo>
                    <a:pt x="233" y="30"/>
                  </a:lnTo>
                  <a:lnTo>
                    <a:pt x="237" y="24"/>
                  </a:lnTo>
                  <a:lnTo>
                    <a:pt x="239" y="17"/>
                  </a:lnTo>
                  <a:lnTo>
                    <a:pt x="23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1E8E7E71-BA23-418C-82A4-82064911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100" y="3255963"/>
              <a:ext cx="80963" cy="17462"/>
            </a:xfrm>
            <a:custGeom>
              <a:avLst/>
              <a:gdLst>
                <a:gd name="T0" fmla="*/ 18 w 155"/>
                <a:gd name="T1" fmla="*/ 0 h 35"/>
                <a:gd name="T2" fmla="*/ 18 w 155"/>
                <a:gd name="T3" fmla="*/ 0 h 35"/>
                <a:gd name="T4" fmla="*/ 11 w 155"/>
                <a:gd name="T5" fmla="*/ 1 h 35"/>
                <a:gd name="T6" fmla="*/ 5 w 155"/>
                <a:gd name="T7" fmla="*/ 5 h 35"/>
                <a:gd name="T8" fmla="*/ 1 w 155"/>
                <a:gd name="T9" fmla="*/ 11 h 35"/>
                <a:gd name="T10" fmla="*/ 0 w 155"/>
                <a:gd name="T11" fmla="*/ 18 h 35"/>
                <a:gd name="T12" fmla="*/ 0 w 155"/>
                <a:gd name="T13" fmla="*/ 18 h 35"/>
                <a:gd name="T14" fmla="*/ 1 w 155"/>
                <a:gd name="T15" fmla="*/ 25 h 35"/>
                <a:gd name="T16" fmla="*/ 5 w 155"/>
                <a:gd name="T17" fmla="*/ 30 h 35"/>
                <a:gd name="T18" fmla="*/ 11 w 155"/>
                <a:gd name="T19" fmla="*/ 34 h 35"/>
                <a:gd name="T20" fmla="*/ 18 w 155"/>
                <a:gd name="T21" fmla="*/ 35 h 35"/>
                <a:gd name="T22" fmla="*/ 138 w 155"/>
                <a:gd name="T23" fmla="*/ 35 h 35"/>
                <a:gd name="T24" fmla="*/ 138 w 155"/>
                <a:gd name="T25" fmla="*/ 35 h 35"/>
                <a:gd name="T26" fmla="*/ 144 w 155"/>
                <a:gd name="T27" fmla="*/ 34 h 35"/>
                <a:gd name="T28" fmla="*/ 150 w 155"/>
                <a:gd name="T29" fmla="*/ 30 h 35"/>
                <a:gd name="T30" fmla="*/ 154 w 155"/>
                <a:gd name="T31" fmla="*/ 25 h 35"/>
                <a:gd name="T32" fmla="*/ 155 w 155"/>
                <a:gd name="T33" fmla="*/ 18 h 35"/>
                <a:gd name="T34" fmla="*/ 155 w 155"/>
                <a:gd name="T35" fmla="*/ 18 h 35"/>
                <a:gd name="T36" fmla="*/ 154 w 155"/>
                <a:gd name="T37" fmla="*/ 11 h 35"/>
                <a:gd name="T38" fmla="*/ 150 w 155"/>
                <a:gd name="T39" fmla="*/ 5 h 35"/>
                <a:gd name="T40" fmla="*/ 144 w 155"/>
                <a:gd name="T41" fmla="*/ 1 h 35"/>
                <a:gd name="T42" fmla="*/ 138 w 155"/>
                <a:gd name="T43" fmla="*/ 0 h 35"/>
                <a:gd name="T44" fmla="*/ 18 w 155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35">
                  <a:moveTo>
                    <a:pt x="18" y="0"/>
                  </a:moveTo>
                  <a:lnTo>
                    <a:pt x="18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44" y="34"/>
                  </a:lnTo>
                  <a:lnTo>
                    <a:pt x="150" y="30"/>
                  </a:lnTo>
                  <a:lnTo>
                    <a:pt x="154" y="25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4" y="11"/>
                  </a:lnTo>
                  <a:lnTo>
                    <a:pt x="150" y="5"/>
                  </a:lnTo>
                  <a:lnTo>
                    <a:pt x="144" y="1"/>
                  </a:lnTo>
                  <a:lnTo>
                    <a:pt x="13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835"/>
              <a:endParaRPr lang="fr-FR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24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581D74"/>
                </a:solidFill>
              </a:rPr>
              <a:t>Déroulé d’une saisie sur Osidoc</a:t>
            </a:r>
            <a:r>
              <a:rPr lang="pt-BR" dirty="0"/>
              <a:t/>
            </a:r>
            <a:br>
              <a:rPr lang="pt-BR" dirty="0"/>
            </a:br>
            <a:r>
              <a:rPr lang="pt-BR" sz="1800" b="0" dirty="0"/>
              <a:t>Hot Line Osidoc à votre disposition</a:t>
            </a:r>
            <a:endParaRPr lang="fr-FR" sz="1800" b="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01969"/>
            <a:ext cx="885447" cy="885447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>
                <a:solidFill>
                  <a:srgbClr val="581D74"/>
                </a:solidFill>
                <a:latin typeface="Arial"/>
              </a:rPr>
              <a:pPr/>
              <a:t>10</a:t>
            </a:fld>
            <a:endParaRPr lang="fr-FR">
              <a:solidFill>
                <a:srgbClr val="581D74"/>
              </a:solidFill>
              <a:latin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32409" y="3570585"/>
            <a:ext cx="3475235" cy="10233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prstClr val="black"/>
                </a:solidFill>
                <a:latin typeface="Arial"/>
              </a:rPr>
              <a:t>Stéphanie CHAMPAGNE</a:t>
            </a:r>
          </a:p>
          <a:p>
            <a:endParaRPr lang="fr-FR" sz="1050" dirty="0">
              <a:solidFill>
                <a:prstClr val="black"/>
              </a:solidFill>
              <a:latin typeface="Arial"/>
            </a:endParaRPr>
          </a:p>
          <a:p>
            <a:r>
              <a:rPr lang="fr-FR" sz="1050" dirty="0">
                <a:solidFill>
                  <a:prstClr val="black"/>
                </a:solidFill>
                <a:latin typeface="Arial"/>
              </a:rPr>
              <a:t>Mail : </a:t>
            </a:r>
            <a:r>
              <a:rPr lang="fr-FR" sz="1050" dirty="0">
                <a:solidFill>
                  <a:prstClr val="black"/>
                </a:solidFill>
                <a:latin typeface="Arial"/>
                <a:hlinkClick r:id="rId4"/>
              </a:rPr>
              <a:t>commercial@life.natixis.com</a:t>
            </a:r>
            <a:endParaRPr lang="fr-FR" sz="1050" dirty="0">
              <a:solidFill>
                <a:prstClr val="black"/>
              </a:solidFill>
              <a:latin typeface="Arial"/>
            </a:endParaRPr>
          </a:p>
          <a:p>
            <a:endParaRPr lang="fr-FR" sz="1050" dirty="0">
              <a:solidFill>
                <a:prstClr val="black"/>
              </a:solidFill>
              <a:latin typeface="Arial"/>
            </a:endParaRPr>
          </a:p>
          <a:p>
            <a:r>
              <a:rPr lang="fr-FR" sz="1050" dirty="0">
                <a:solidFill>
                  <a:prstClr val="black"/>
                </a:solidFill>
                <a:latin typeface="Arial"/>
              </a:rPr>
              <a:t>Tel : +(33) 1 58 19 50 83</a:t>
            </a:r>
          </a:p>
          <a:p>
            <a:r>
              <a:rPr lang="fr-FR" sz="800" i="1" dirty="0">
                <a:solidFill>
                  <a:prstClr val="black"/>
                </a:solidFill>
                <a:latin typeface="Arial"/>
              </a:rPr>
              <a:t>(Numéro français avec rebond sur le Luxembourg)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2" y="1045663"/>
            <a:ext cx="561766" cy="4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5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NATIXIS 2017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L 16 9 [Lecture seule]" id="{8C925C08-1150-4CEF-AA2D-4FFCA98B8BA9}" vid="{2CB091A1-8064-4061-80D3-521C99E574E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4137539514D4AB25544A41EB7E08B" ma:contentTypeVersion="13" ma:contentTypeDescription="Create a new document." ma:contentTypeScope="" ma:versionID="b221a46da0597686ae38f4c5094b6ca1">
  <xsd:schema xmlns:xsd="http://www.w3.org/2001/XMLSchema" xmlns:xs="http://www.w3.org/2001/XMLSchema" xmlns:p="http://schemas.microsoft.com/office/2006/metadata/properties" xmlns:ns1="http://schemas.microsoft.com/sharepoint/v3" xmlns:ns3="ec5f29b1-92b4-4b38-ad66-a12a072199d5" xmlns:ns4="34fead90-1ddb-4050-b78b-4ced180be11d" targetNamespace="http://schemas.microsoft.com/office/2006/metadata/properties" ma:root="true" ma:fieldsID="5506c8ae201cacbaae4c9d6644ab9ce1" ns1:_="" ns3:_="" ns4:_="">
    <xsd:import namespace="http://schemas.microsoft.com/sharepoint/v3"/>
    <xsd:import namespace="ec5f29b1-92b4-4b38-ad66-a12a072199d5"/>
    <xsd:import namespace="34fead90-1ddb-4050-b78b-4ced180be11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f29b1-92b4-4b38-ad66-a12a072199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ead90-1ddb-4050-b78b-4ced180be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31C816E-31DA-46DF-9AA2-78508FC946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6FCFDB-800E-4D22-8A78-D436309EC65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656EA15-934A-4759-BE32-7AE25073B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c5f29b1-92b4-4b38-ad66-a12a072199d5"/>
    <ds:schemaRef ds:uri="34fead90-1ddb-4050-b78b-4ced180be1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B8366BD-0C5E-4ADD-AF14-78A7BB1D07FD}">
  <ds:schemaRefs>
    <ds:schemaRef ds:uri="ec5f29b1-92b4-4b38-ad66-a12a072199d5"/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34fead90-1ddb-4050-b78b-4ced180be11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</TotalTime>
  <Words>331</Words>
  <Application>Microsoft Office PowerPoint</Application>
  <PresentationFormat>Affichage à l'écran (4:3)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MS PGothic</vt:lpstr>
      <vt:lpstr>Arial</vt:lpstr>
      <vt:lpstr>Calibri</vt:lpstr>
      <vt:lpstr>Times New Roman</vt:lpstr>
      <vt:lpstr>Wingdings</vt:lpstr>
      <vt:lpstr>Wingdings 3</vt:lpstr>
      <vt:lpstr>Thème NATIXIS 2017</vt:lpstr>
      <vt:lpstr>   Logiciel de saisie interactif</vt:lpstr>
      <vt:lpstr>Déroulé d’une souscription Qu’est-ce que OSIDOC ?</vt:lpstr>
      <vt:lpstr>Déroulé d’une souscription Comment utiliser OSIDOC ?</vt:lpstr>
      <vt:lpstr>Déroulé d’une souscription Comment utiliser OSIDOC ?</vt:lpstr>
      <vt:lpstr>L’interface OSIDOC ?</vt:lpstr>
      <vt:lpstr>L’interface OSIDOC ? Saisie d’un souscripteur</vt:lpstr>
      <vt:lpstr>L’interface OSIDOC ? Contrôle en cours de saisie</vt:lpstr>
      <vt:lpstr>L’interface OSIDOC ? La fin de la saisie</vt:lpstr>
      <vt:lpstr>Déclinaison de la proposition d’assurance OSIDOC ?</vt:lpstr>
      <vt:lpstr>Déroulé d’une saisie sur Osidoc Hot Line Osidoc à votre disposition</vt:lpstr>
    </vt:vector>
  </TitlesOfParts>
  <Company>Natixis SA.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Logiciel de saisie interactif</dc:title>
  <dc:creator>Schoefflen Gaelle</dc:creator>
  <cp:lastModifiedBy>MAUSY Claude [CEGEE]</cp:lastModifiedBy>
  <cp:revision>28</cp:revision>
  <dcterms:created xsi:type="dcterms:W3CDTF">2019-10-11T12:10:37Z</dcterms:created>
  <dcterms:modified xsi:type="dcterms:W3CDTF">2020-11-10T17:41:12Z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gaelle.schoefflen@natixis.com</vt:lpwstr>
  </property>
  <property fmtid="{D5CDD505-2E9C-101B-9397-08002B2CF9AE}" pid="5" name="MSIP_Label_797e4f81-4b1c-4a3a-b237-8636707719dc_SetDate">
    <vt:lpwstr>2019-10-11T12:14:16.4316663Z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9cee7e5d-906e-47a2-8e8b-f02474ea82a9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0x0101000884137539514D4AB25544A41EB7E08B</vt:lpwstr>
  </property>
</Properties>
</file>