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31" r:id="rId5"/>
    <p:sldMasterId id="2147483844" r:id="rId6"/>
    <p:sldMasterId id="2147483888" r:id="rId7"/>
  </p:sldMasterIdLst>
  <p:notesMasterIdLst>
    <p:notesMasterId r:id="rId33"/>
  </p:notesMasterIdLst>
  <p:handoutMasterIdLst>
    <p:handoutMasterId r:id="rId34"/>
  </p:handoutMasterIdLst>
  <p:sldIdLst>
    <p:sldId id="359" r:id="rId8"/>
    <p:sldId id="259" r:id="rId9"/>
    <p:sldId id="372" r:id="rId10"/>
    <p:sldId id="324" r:id="rId11"/>
    <p:sldId id="325" r:id="rId12"/>
    <p:sldId id="418" r:id="rId13"/>
    <p:sldId id="423" r:id="rId14"/>
    <p:sldId id="374" r:id="rId15"/>
    <p:sldId id="424" r:id="rId16"/>
    <p:sldId id="428" r:id="rId17"/>
    <p:sldId id="385" r:id="rId18"/>
    <p:sldId id="425" r:id="rId19"/>
    <p:sldId id="426" r:id="rId20"/>
    <p:sldId id="429" r:id="rId21"/>
    <p:sldId id="430" r:id="rId22"/>
    <p:sldId id="431" r:id="rId23"/>
    <p:sldId id="386" r:id="rId24"/>
    <p:sldId id="432" r:id="rId25"/>
    <p:sldId id="391" r:id="rId26"/>
    <p:sldId id="435" r:id="rId27"/>
    <p:sldId id="434" r:id="rId28"/>
    <p:sldId id="433" r:id="rId29"/>
    <p:sldId id="407" r:id="rId30"/>
    <p:sldId id="437" r:id="rId31"/>
    <p:sldId id="438" r:id="rId32"/>
  </p:sldIdLst>
  <p:sldSz cx="9144000" cy="5143500" type="screen16x9"/>
  <p:notesSz cx="6669088" cy="9926638"/>
  <p:embeddedFontLst>
    <p:embeddedFont>
      <p:font typeface="MS PGothic" panose="020B0600070205080204" pitchFamily="34" charset="-128"/>
      <p:regular r:id="rId35"/>
    </p:embeddedFont>
    <p:embeddedFont>
      <p:font typeface="Wingdings 3" panose="05040102010807070707" pitchFamily="18" charset="2"/>
      <p:regular r:id="rId36"/>
    </p:embeddedFont>
    <p:embeddedFont>
      <p:font typeface="Montserrat ExtraBold" panose="00000900000000000000" pitchFamily="2" charset="0"/>
      <p:bold r:id="rId37"/>
      <p:boldItalic r:id="rId38"/>
    </p:embeddedFont>
    <p:embeddedFont>
      <p:font typeface="Leelawadee" panose="020B0502040204020203" pitchFamily="34" charset="-34"/>
      <p:regular r:id="rId39"/>
      <p:bold r:id="rId40"/>
    </p:embeddedFont>
    <p:embeddedFont>
      <p:font typeface="Arial Black" panose="020B0A04020102020204" pitchFamily="34" charset="0"/>
      <p:bold r:id="rId41"/>
    </p:embeddedFont>
    <p:embeddedFont>
      <p:font typeface="Cabin Condensed" panose="020B0604020202020204" charset="0"/>
      <p:regular r:id="rId42"/>
      <p:bold r:id="rId43"/>
      <p:italic r:id="rId44"/>
      <p:boldItalic r:id="rId45"/>
    </p:embeddedFont>
    <p:embeddedFont>
      <p:font typeface="Arial Narrow" panose="020B0606020202030204" pitchFamily="34" charset="0"/>
      <p:regular r:id="rId46"/>
      <p:bold r:id="rId47"/>
      <p:italic r:id="rId48"/>
      <p:boldItalic r:id="rId49"/>
    </p:embeddedFont>
    <p:embeddedFont>
      <p:font typeface="Cambria Math" panose="02040503050406030204" pitchFamily="18" charset="0"/>
      <p:regular r:id="rId50"/>
    </p:embeddedFont>
    <p:embeddedFont>
      <p:font typeface="Montserrat SemiBold" panose="00000700000000000000" pitchFamily="2" charset="0"/>
      <p:bold r:id="rId51"/>
      <p:boldItalic r:id="rId52"/>
    </p:embeddedFont>
    <p:embeddedFont>
      <p:font typeface="Webdings" panose="05030102010509060703" pitchFamily="18" charset="2"/>
      <p:regular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OUYTOUN Odile" initials="HO" lastIdx="1" clrIdx="0">
    <p:extLst>
      <p:ext uri="{19B8F6BF-5375-455C-9EA6-DF929625EA0E}">
        <p15:presenceInfo xmlns:p15="http://schemas.microsoft.com/office/powerpoint/2012/main" userId="S-1-5-21-3019584756-1612224902-2092370849-62737" providerId="AD"/>
      </p:ext>
    </p:extLst>
  </p:cmAuthor>
  <p:cmAuthor id="2" name="Cecile SAULNIER" initials="CS" lastIdx="2" clrIdx="1">
    <p:extLst>
      <p:ext uri="{19B8F6BF-5375-455C-9EA6-DF929625EA0E}">
        <p15:presenceInfo xmlns:p15="http://schemas.microsoft.com/office/powerpoint/2012/main" userId="S::cecile.saulnier@ecuvie.caisse-epargne.fr::9e0507c2-a4cc-4a46-81c9-c48db27940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4CE"/>
    <a:srgbClr val="00749D"/>
    <a:srgbClr val="EAEAEA"/>
    <a:srgbClr val="BABADA"/>
    <a:srgbClr val="DCE288"/>
    <a:srgbClr val="705889"/>
    <a:srgbClr val="BF76AA"/>
    <a:srgbClr val="8A5599"/>
    <a:srgbClr val="66327A"/>
    <a:srgbClr val="8AB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0" autoAdjust="0"/>
    <p:restoredTop sz="91324" autoAdjust="0"/>
  </p:normalViewPr>
  <p:slideViewPr>
    <p:cSldViewPr showGuides="1">
      <p:cViewPr varScale="1">
        <p:scale>
          <a:sx n="101" d="100"/>
          <a:sy n="101" d="100"/>
        </p:scale>
        <p:origin x="950" y="72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31" d="100"/>
          <a:sy n="31" d="100"/>
        </p:scale>
        <p:origin x="2419" y="29"/>
      </p:cViewPr>
      <p:guideLst>
        <p:guide orient="horz" pos="3125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5.fntdata"/><Relationship Id="rId21" Type="http://schemas.openxmlformats.org/officeDocument/2006/relationships/slide" Target="slides/slide14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61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1.xml"/><Relationship Id="rId51" Type="http://schemas.openxmlformats.org/officeDocument/2006/relationships/font" Target="fonts/font1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 w="9525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8904439740987503E-2"/>
          <c:y val="8.619199339907746E-2"/>
          <c:w val="0.86460668959506748"/>
          <c:h val="0.67869959837760463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Encours gérés</c:v>
                </c:pt>
              </c:strCache>
            </c:strRef>
          </c:tx>
          <c:explosion val="15"/>
          <c:dPt>
            <c:idx val="0"/>
            <c:bubble3D val="0"/>
            <c:explosion val="5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D88-4815-8D31-5D31EF348159}"/>
              </c:ext>
            </c:extLst>
          </c:dPt>
          <c:dPt>
            <c:idx val="1"/>
            <c:bubble3D val="0"/>
            <c:explosion val="8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D88-4815-8D31-5D31EF3481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7D88-4815-8D31-5D31EF3481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7D88-4815-8D31-5D31EF348159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D88-4815-8D31-5D31EF348159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accent2"/>
                        </a:solidFill>
                      </a:rPr>
                      <a:t>56,5%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D88-4815-8D31-5D31EF348159}"/>
                </c:ext>
              </c:extLst>
            </c:dLbl>
            <c:dLbl>
              <c:idx val="2"/>
              <c:layout>
                <c:manualLayout>
                  <c:x val="3.8683588350573758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accent3"/>
                        </a:solidFill>
                      </a:rPr>
                      <a:t>3,5%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D88-4815-8D31-5D31EF348159}"/>
                </c:ext>
              </c:extLst>
            </c:dLbl>
            <c:dLbl>
              <c:idx val="3"/>
              <c:layout>
                <c:manualLayout>
                  <c:x val="8.5103894371263727E-2"/>
                  <c:y val="-1.19489825488402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accent4"/>
                        </a:solidFill>
                      </a:rPr>
                      <a:t>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D88-4815-8D31-5D31EF3481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Fonds internes  dédiés</c:v>
                </c:pt>
                <c:pt idx="1">
                  <c:v>Fonds en euros</c:v>
                </c:pt>
                <c:pt idx="2">
                  <c:v>Fonds internes collectifs</c:v>
                </c:pt>
                <c:pt idx="3">
                  <c:v>Fonds externes (OPCVM)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0.33</c:v>
                </c:pt>
                <c:pt idx="1">
                  <c:v>0.59</c:v>
                </c:pt>
                <c:pt idx="2">
                  <c:v>0.03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88-4815-8D31-5D31EF34815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7752830164972546E-2"/>
          <c:y val="0.77527768977634393"/>
          <c:w val="0.82459133799896978"/>
          <c:h val="0.208579458131459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204424942810727"/>
          <c:y val="0"/>
          <c:w val="0.74935165808291559"/>
          <c:h val="0.91274721417084514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Chiffre d'affaires 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3A2-4AF4-B872-D398D862D7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3A2-4AF4-B872-D398D862D7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3A2-4AF4-B872-D398D862D7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C3A2-4AF4-B872-D398D862D7F2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3A2-4AF4-B872-D398D862D7F2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accent2"/>
                        </a:solidFill>
                      </a:rPr>
                      <a:t>48%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3A2-4AF4-B872-D398D862D7F2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accent3"/>
                        </a:solidFill>
                      </a:rPr>
                      <a:t>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3A2-4AF4-B872-D398D862D7F2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accent4"/>
                        </a:solidFill>
                      </a:rPr>
                      <a:t>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3A2-4AF4-B872-D398D862D7F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Fonds internes  dédiés</c:v>
                </c:pt>
                <c:pt idx="1">
                  <c:v>Fonds en euros</c:v>
                </c:pt>
                <c:pt idx="2">
                  <c:v>Fonds internes collectifs</c:v>
                </c:pt>
                <c:pt idx="3">
                  <c:v>Fonds externes (OPCVM)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0.3000000000000001</c:v>
                </c:pt>
                <c:pt idx="1">
                  <c:v>0.52</c:v>
                </c:pt>
                <c:pt idx="2">
                  <c:v>0.12000000000000002</c:v>
                </c:pt>
                <c:pt idx="3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A2-4AF4-B872-D398D862D7F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6613062246939978E-2"/>
          <c:y val="0.74405637950597769"/>
          <c:w val="0.92338693775306002"/>
          <c:h val="0.25594362049402236"/>
        </c:manualLayout>
      </c:layout>
      <c:overlay val="0"/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9-23T16:44:25.089" idx="1">
    <p:pos x="2503" y="1296"/>
    <p:text>Une viéo a bien été produite par Hamza et est en cours d'actualisation. 
isabelle doit voir avec lui pour une mise à disposition au lancement sur myEAv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741363"/>
            <a:ext cx="6627812" cy="3729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66921" y="4715154"/>
            <a:ext cx="5335269" cy="44669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505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6329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711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grpSp>
        <p:nvGrpSpPr>
          <p:cNvPr id="11" name="Groupe 10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Juin 2020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495765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7323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5105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495765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294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17075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2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6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83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132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9" y="4747489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6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51120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Juin 2020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2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495765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31727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9435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495765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5475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07267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3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2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56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329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42348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91219" y="4876006"/>
            <a:ext cx="3670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mtClean="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r>
              <a:rPr lang="fr-FR" dirty="0" smtClean="0">
                <a:solidFill>
                  <a:schemeClr val="accent1"/>
                </a:solidFill>
              </a:rPr>
              <a:t>/25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5" name="ZoneTexte 34"/>
          <p:cNvSpPr txBox="1"/>
          <p:nvPr userDrawn="1"/>
        </p:nvSpPr>
        <p:spPr>
          <a:xfrm>
            <a:off x="577516" y="4844152"/>
            <a:ext cx="45857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baseline="0" dirty="0">
                <a:solidFill>
                  <a:schemeClr val="bg1">
                    <a:lumMod val="50000"/>
                  </a:schemeClr>
                </a:solidFill>
              </a:rPr>
              <a:t>Mise en marché Projet New Life – Document interne à destination des conseillers CE - Ne pas diffuser</a:t>
            </a:r>
            <a:endParaRPr lang="fr-FR" sz="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  <p:sldLayoutId id="2147483886" r:id="rId12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56004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91219" y="4876006"/>
            <a:ext cx="3670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mtClean="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r>
              <a:rPr lang="fr-FR" dirty="0" smtClean="0">
                <a:solidFill>
                  <a:schemeClr val="accent1"/>
                </a:solidFill>
              </a:rPr>
              <a:t>/25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46612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7" name="ZoneTexte 36"/>
          <p:cNvSpPr txBox="1"/>
          <p:nvPr userDrawn="1"/>
        </p:nvSpPr>
        <p:spPr>
          <a:xfrm>
            <a:off x="577516" y="4844152"/>
            <a:ext cx="45857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baseline="0" dirty="0">
                <a:solidFill>
                  <a:schemeClr val="bg1">
                    <a:lumMod val="50000"/>
                  </a:schemeClr>
                </a:solidFill>
              </a:rPr>
              <a:t>Mise en marché Projet New Life – Document interne à destination des conseillers CE - Ne pas diffuser</a:t>
            </a:r>
            <a:endParaRPr lang="fr-FR" sz="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371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7" r:id="rId12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56004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91219" y="4876006"/>
            <a:ext cx="3670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mtClean="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r>
              <a:rPr lang="fr-FR" dirty="0" smtClean="0">
                <a:solidFill>
                  <a:schemeClr val="accent1"/>
                </a:solidFill>
              </a:rPr>
              <a:t>/25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46612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7" name="ZoneTexte 36"/>
          <p:cNvSpPr txBox="1"/>
          <p:nvPr userDrawn="1"/>
        </p:nvSpPr>
        <p:spPr>
          <a:xfrm>
            <a:off x="577516" y="4844152"/>
            <a:ext cx="45857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baseline="0" dirty="0">
                <a:solidFill>
                  <a:schemeClr val="bg1">
                    <a:lumMod val="50000"/>
                  </a:schemeClr>
                </a:solidFill>
              </a:rPr>
              <a:t>Mise en marché Projet New Life – Document interne à destination des conseillers CE - Ne pas diffuser</a:t>
            </a:r>
            <a:endParaRPr lang="fr-FR" sz="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301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901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tiff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svg"/><Relationship Id="rId5" Type="http://schemas.openxmlformats.org/officeDocument/2006/relationships/image" Target="../media/image28.png"/><Relationship Id="rId4" Type="http://schemas.openxmlformats.org/officeDocument/2006/relationships/image" Target="../media/image29.svg"/><Relationship Id="rId9" Type="http://schemas.openxmlformats.org/officeDocument/2006/relationships/comments" Target="../comments/commen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alain.delavault@natixis.com" TargetMode="External"/><Relationship Id="rId2" Type="http://schemas.openxmlformats.org/officeDocument/2006/relationships/hyperlink" Target="mailto:commercial@life.natixis.com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isabelle.durepaire@ecuvie.caisse-epargne.fr" TargetMode="External"/><Relationship Id="rId5" Type="http://schemas.openxmlformats.org/officeDocument/2006/relationships/hyperlink" Target="mailto:na-map-gestion-nlf@natixis.com" TargetMode="External"/><Relationship Id="rId4" Type="http://schemas.openxmlformats.org/officeDocument/2006/relationships/hyperlink" Target="mailto:backofficelux@life.natixi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1221112" y="1347614"/>
            <a:ext cx="7527352" cy="1591847"/>
          </a:xfrm>
        </p:spPr>
        <p:txBody>
          <a:bodyPr/>
          <a:lstStyle/>
          <a:p>
            <a:r>
              <a:rPr lang="fr-FR" sz="4000" dirty="0"/>
              <a:t>MISE EN MARCHÉ DE L’OFFRE NEW LIFE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1221112" y="3003798"/>
            <a:ext cx="7527352" cy="332399"/>
          </a:xfrm>
        </p:spPr>
        <p:txBody>
          <a:bodyPr/>
          <a:lstStyle/>
          <a:p>
            <a:r>
              <a:rPr lang="fr-FR" dirty="0" err="1">
                <a:solidFill>
                  <a:schemeClr val="accent1"/>
                </a:solidFill>
              </a:rPr>
              <a:t>Millevie</a:t>
            </a:r>
            <a:r>
              <a:rPr lang="fr-FR" dirty="0">
                <a:solidFill>
                  <a:schemeClr val="accent1"/>
                </a:solidFill>
              </a:rPr>
              <a:t> Life </a:t>
            </a:r>
            <a:r>
              <a:rPr lang="fr-FR" dirty="0"/>
              <a:t>&amp;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Millevie</a:t>
            </a:r>
            <a:r>
              <a:rPr lang="fr-FR" dirty="0">
                <a:solidFill>
                  <a:schemeClr val="accent2"/>
                </a:solidFill>
              </a:rPr>
              <a:t> Lux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>
          <a:xfrm>
            <a:off x="6948264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F08050"/>
          </a:solidFill>
          <a:ln>
            <a:noFill/>
          </a:ln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Kit de mise en marché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Septembre 2020</a:t>
            </a:r>
          </a:p>
        </p:txBody>
      </p:sp>
    </p:spTree>
    <p:extLst>
      <p:ext uri="{BB962C8B-B14F-4D97-AF65-F5344CB8AC3E}">
        <p14:creationId xmlns:p14="http://schemas.microsoft.com/office/powerpoint/2010/main" val="318023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259632" y="1131590"/>
            <a:ext cx="6346565" cy="540883"/>
          </a:xfrm>
        </p:spPr>
        <p:txBody>
          <a:bodyPr/>
          <a:lstStyle/>
          <a:p>
            <a:r>
              <a:rPr lang="fr-FR" dirty="0"/>
              <a:t>Projet New Life et Natixis Life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59632" y="1752450"/>
            <a:ext cx="6768752" cy="540883"/>
          </a:xfrm>
        </p:spPr>
        <p:txBody>
          <a:bodyPr/>
          <a:lstStyle/>
          <a:p>
            <a:r>
              <a:rPr lang="fr-FR" dirty="0"/>
              <a:t>Les atouts du Luxembourg</a:t>
            </a:r>
            <a:endParaRPr lang="fr-FR" dirty="0">
              <a:solidFill>
                <a:schemeClr val="accent2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255859" y="2190559"/>
            <a:ext cx="6994638" cy="540883"/>
          </a:xfrm>
        </p:spPr>
        <p:txBody>
          <a:bodyPr/>
          <a:lstStyle/>
          <a:p>
            <a:pPr lvl="0"/>
            <a:r>
              <a:rPr lang="fr-FR" dirty="0"/>
              <a:t>L’Offre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1259632" y="2701988"/>
            <a:ext cx="6346565" cy="540883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Commissionnement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9"/>
          </p:nvPr>
        </p:nvSpPr>
        <p:spPr>
          <a:xfrm>
            <a:off x="1255859" y="3237946"/>
            <a:ext cx="6346565" cy="540883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Parcours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1"/>
          </p:nvPr>
        </p:nvSpPr>
        <p:spPr>
          <a:xfrm>
            <a:off x="1252086" y="3759059"/>
            <a:ext cx="6346565" cy="540883"/>
          </a:xfrm>
        </p:spPr>
        <p:txBody>
          <a:bodyPr/>
          <a:lstStyle/>
          <a:p>
            <a:r>
              <a:rPr lang="fr-FR" altLang="en-US" dirty="0"/>
              <a:t>Vos Outils et Contacts</a:t>
            </a:r>
            <a:endParaRPr lang="pt-BR" altLang="en-US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545641" y="1120560"/>
            <a:ext cx="509122" cy="509122"/>
          </a:xfrm>
        </p:spPr>
        <p:txBody>
          <a:bodyPr/>
          <a:lstStyle/>
          <a:p>
            <a:r>
              <a:rPr lang="fr-FR" dirty="0"/>
              <a:t>01	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545641" y="1608363"/>
            <a:ext cx="509122" cy="509122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545641" y="2143972"/>
            <a:ext cx="509122" cy="509122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545641" y="2675144"/>
            <a:ext cx="509122" cy="509122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545641" y="3210753"/>
            <a:ext cx="509122" cy="509122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0"/>
          </p:nvPr>
        </p:nvSpPr>
        <p:spPr>
          <a:xfrm>
            <a:off x="545641" y="3751068"/>
            <a:ext cx="509122" cy="509122"/>
          </a:xfrm>
        </p:spPr>
        <p:txBody>
          <a:bodyPr/>
          <a:lstStyle/>
          <a:p>
            <a:r>
              <a:rPr lang="fr-FR" dirty="0"/>
              <a:t>06</a:t>
            </a:r>
          </a:p>
        </p:txBody>
      </p:sp>
      <p:sp>
        <p:nvSpPr>
          <p:cNvPr id="14" name="Espace réservé du texte 4"/>
          <p:cNvSpPr txBox="1">
            <a:spLocks/>
          </p:cNvSpPr>
          <p:nvPr/>
        </p:nvSpPr>
        <p:spPr>
          <a:xfrm>
            <a:off x="1259632" y="4240420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marR="0" indent="0" algn="l" defTabSz="914400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Cambria Math" panose="02040503050406030204" pitchFamily="18" charset="0"/>
              <a:buNone/>
              <a:defRPr lang="fr-FR" sz="2000" b="0" i="0" u="none" strike="noStrike" kern="1200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369290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Projet New Life </a:t>
            </a:r>
            <a:br>
              <a:rPr lang="fr-FR" dirty="0"/>
            </a:br>
            <a:r>
              <a:rPr lang="fr-FR" dirty="0" err="1" smtClean="0"/>
              <a:t>Natixis</a:t>
            </a:r>
            <a:r>
              <a:rPr lang="fr-FR" dirty="0" smtClean="0"/>
              <a:t> </a:t>
            </a:r>
            <a:r>
              <a:rPr lang="fr-FR" dirty="0"/>
              <a:t>Life</a:t>
            </a:r>
          </a:p>
        </p:txBody>
      </p:sp>
      <p:sp>
        <p:nvSpPr>
          <p:cNvPr id="4" name="Espace réservé du texte 1"/>
          <p:cNvSpPr txBox="1">
            <a:spLocks/>
          </p:cNvSpPr>
          <p:nvPr/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lang="fr-FR" sz="7200" b="1" i="0" u="none" strike="noStrike" kern="1200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2067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2450" y="113594"/>
            <a:ext cx="8193773" cy="456300"/>
          </a:xfrm>
        </p:spPr>
        <p:txBody>
          <a:bodyPr/>
          <a:lstStyle/>
          <a:p>
            <a:r>
              <a:rPr lang="fr-FR" sz="2000" dirty="0"/>
              <a:t>Projet New Life : rappel des objectifs </a:t>
            </a:r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812B85F4-6BAE-4168-98B2-BEECFE706800}"/>
              </a:ext>
            </a:extLst>
          </p:cNvPr>
          <p:cNvSpPr txBox="1">
            <a:spLocks/>
          </p:cNvSpPr>
          <p:nvPr/>
        </p:nvSpPr>
        <p:spPr>
          <a:xfrm>
            <a:off x="6005200" y="1738469"/>
            <a:ext cx="2452808" cy="2262031"/>
          </a:xfrm>
          <a:ln>
            <a:solidFill>
              <a:srgbClr val="948A54"/>
            </a:solidFill>
          </a:ln>
        </p:spPr>
        <p:txBody>
          <a:bodyPr tIns="64800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/>
            <a:r>
              <a:rPr lang="fr-FR" sz="140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Améliorer l’expérience clients et collaborateurs, et faciliter la démarche commerciale</a:t>
            </a:r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286AC065-9CB9-4B07-B7B1-646C898A854A}"/>
              </a:ext>
            </a:extLst>
          </p:cNvPr>
          <p:cNvSpPr txBox="1">
            <a:spLocks/>
          </p:cNvSpPr>
          <p:nvPr/>
        </p:nvSpPr>
        <p:spPr>
          <a:xfrm>
            <a:off x="677476" y="1738469"/>
            <a:ext cx="2452808" cy="2262031"/>
          </a:xfrm>
        </p:spPr>
        <p:txBody>
          <a:bodyPr tIns="64800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/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Développer l’assurance vie sur les segments Banque Privée, Banque du Dirigeant et Premium</a:t>
            </a:r>
          </a:p>
          <a:p>
            <a:pPr marL="271463" indent="-271463"/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avec une offre luxembourgeoise venant compléter la gamme </a:t>
            </a:r>
          </a:p>
          <a:p>
            <a:pPr marL="0" indent="0">
              <a:buNone/>
            </a:pP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Espace réservé du texte 9">
            <a:extLst>
              <a:ext uri="{FF2B5EF4-FFF2-40B4-BE49-F238E27FC236}">
                <a16:creationId xmlns:a16="http://schemas.microsoft.com/office/drawing/2014/main" id="{1450D0F3-7B49-449F-83D2-F5448FBEBAC3}"/>
              </a:ext>
            </a:extLst>
          </p:cNvPr>
          <p:cNvSpPr txBox="1">
            <a:spLocks/>
          </p:cNvSpPr>
          <p:nvPr/>
        </p:nvSpPr>
        <p:spPr>
          <a:xfrm>
            <a:off x="677476" y="125837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>
                <a:solidFill>
                  <a:schemeClr val="bg1"/>
                </a:solidFill>
              </a:rPr>
              <a:t># Offre </a:t>
            </a:r>
          </a:p>
        </p:txBody>
      </p:sp>
      <p:sp>
        <p:nvSpPr>
          <p:cNvPr id="30" name="Espace réservé du texte 11">
            <a:extLst>
              <a:ext uri="{FF2B5EF4-FFF2-40B4-BE49-F238E27FC236}">
                <a16:creationId xmlns:a16="http://schemas.microsoft.com/office/drawing/2014/main" id="{2B5C5729-D906-4C5A-9070-97C435648A97}"/>
              </a:ext>
            </a:extLst>
          </p:cNvPr>
          <p:cNvSpPr txBox="1">
            <a:spLocks/>
          </p:cNvSpPr>
          <p:nvPr/>
        </p:nvSpPr>
        <p:spPr>
          <a:xfrm>
            <a:off x="6005218" y="125837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>
                <a:solidFill>
                  <a:schemeClr val="bg1"/>
                </a:solidFill>
              </a:rPr>
              <a:t># Qualité</a:t>
            </a:r>
          </a:p>
        </p:txBody>
      </p:sp>
      <p:sp>
        <p:nvSpPr>
          <p:cNvPr id="31" name="Espace réservé du texte 12">
            <a:extLst>
              <a:ext uri="{FF2B5EF4-FFF2-40B4-BE49-F238E27FC236}">
                <a16:creationId xmlns:a16="http://schemas.microsoft.com/office/drawing/2014/main" id="{1096CBC1-4647-4373-A1F1-803E678259B1}"/>
              </a:ext>
            </a:extLst>
          </p:cNvPr>
          <p:cNvSpPr txBox="1">
            <a:spLocks/>
          </p:cNvSpPr>
          <p:nvPr/>
        </p:nvSpPr>
        <p:spPr>
          <a:xfrm>
            <a:off x="3341347" y="1258372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>
                <a:solidFill>
                  <a:schemeClr val="bg1"/>
                </a:solidFill>
              </a:rPr>
              <a:t># Digital</a:t>
            </a:r>
          </a:p>
        </p:txBody>
      </p:sp>
      <p:sp>
        <p:nvSpPr>
          <p:cNvPr id="32" name="Espace réservé du texte 13">
            <a:extLst>
              <a:ext uri="{FF2B5EF4-FFF2-40B4-BE49-F238E27FC236}">
                <a16:creationId xmlns:a16="http://schemas.microsoft.com/office/drawing/2014/main" id="{F2DDD0C2-46D5-4BDF-8754-3CEC5B408018}"/>
              </a:ext>
            </a:extLst>
          </p:cNvPr>
          <p:cNvSpPr txBox="1">
            <a:spLocks/>
          </p:cNvSpPr>
          <p:nvPr/>
        </p:nvSpPr>
        <p:spPr>
          <a:xfrm>
            <a:off x="3341334" y="1738469"/>
            <a:ext cx="2452808" cy="2262031"/>
          </a:xfrm>
          <a:solidFill>
            <a:schemeClr val="bg1"/>
          </a:solidFill>
          <a:ln w="22225" cmpd="sng">
            <a:solidFill>
              <a:srgbClr val="31859C"/>
            </a:solidFill>
          </a:ln>
        </p:spPr>
        <p:txBody>
          <a:bodyPr tIns="64800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/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Proposer un parcours 100% digital automatisé et dématérialisé 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jusqu’à la signature électronique pour </a:t>
            </a: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rPr>
              <a:t>l’ensemble des actes à terme</a:t>
            </a:r>
          </a:p>
        </p:txBody>
      </p:sp>
    </p:spTree>
    <p:extLst>
      <p:ext uri="{BB962C8B-B14F-4D97-AF65-F5344CB8AC3E}">
        <p14:creationId xmlns:p14="http://schemas.microsoft.com/office/powerpoint/2010/main" val="242273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2818" y="87475"/>
            <a:ext cx="8301182" cy="456300"/>
          </a:xfrm>
        </p:spPr>
        <p:txBody>
          <a:bodyPr/>
          <a:lstStyle/>
          <a:p>
            <a:r>
              <a:rPr lang="pt-BR" sz="2000" dirty="0">
                <a:solidFill>
                  <a:srgbClr val="000000"/>
                </a:solidFill>
              </a:rPr>
              <a:t>Projet New Life : notre proposition de valeur</a:t>
            </a:r>
            <a:endParaRPr lang="fr-FR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F5A2FD-D78A-4776-A018-279479204B54}"/>
              </a:ext>
            </a:extLst>
          </p:cNvPr>
          <p:cNvSpPr/>
          <p:nvPr/>
        </p:nvSpPr>
        <p:spPr>
          <a:xfrm>
            <a:off x="570075" y="760642"/>
            <a:ext cx="7638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Accompagner les Caisses d’Epargne dans le développement de l’assurance vie luxembourgeoise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via un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PARCOURS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permettant : une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gestion automatisée du client de bout en bout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dématérialisation de l’ensemble des actes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et la possibilité pour les conseillers et les banquiers privés de réaliser des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actes de gestion en agence et à distance.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5610B8F-BDDB-4C55-873B-A30DF591A4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6"/>
          <a:stretch/>
        </p:blipFill>
        <p:spPr>
          <a:xfrm flipH="1">
            <a:off x="8185148" y="108264"/>
            <a:ext cx="705879" cy="106887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7D4B3B9-4F6A-4A08-BEB0-9A8ED762DAF6}"/>
              </a:ext>
            </a:extLst>
          </p:cNvPr>
          <p:cNvSpPr/>
          <p:nvPr/>
        </p:nvSpPr>
        <p:spPr>
          <a:xfrm>
            <a:off x="564603" y="1643870"/>
            <a:ext cx="197201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PRINCIPES CLÉS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B82ACAEF-B58B-4D1B-BBDC-03987FEE3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712907"/>
              </p:ext>
            </p:extLst>
          </p:nvPr>
        </p:nvGraphicFramePr>
        <p:xfrm>
          <a:off x="572987" y="1961835"/>
          <a:ext cx="8318039" cy="2698147"/>
        </p:xfrm>
        <a:graphic>
          <a:graphicData uri="http://schemas.openxmlformats.org/drawingml/2006/table">
            <a:tbl>
              <a:tblPr firstRow="1" bandRow="1"/>
              <a:tblGrid>
                <a:gridCol w="1997879">
                  <a:extLst>
                    <a:ext uri="{9D8B030D-6E8A-4147-A177-3AD203B41FA5}">
                      <a16:colId xmlns:a16="http://schemas.microsoft.com/office/drawing/2014/main" val="2923465883"/>
                    </a:ext>
                  </a:extLst>
                </a:gridCol>
                <a:gridCol w="3311993">
                  <a:extLst>
                    <a:ext uri="{9D8B030D-6E8A-4147-A177-3AD203B41FA5}">
                      <a16:colId xmlns:a16="http://schemas.microsoft.com/office/drawing/2014/main" val="512700062"/>
                    </a:ext>
                  </a:extLst>
                </a:gridCol>
                <a:gridCol w="1452657">
                  <a:extLst>
                    <a:ext uri="{9D8B030D-6E8A-4147-A177-3AD203B41FA5}">
                      <a16:colId xmlns:a16="http://schemas.microsoft.com/office/drawing/2014/main" val="4125033856"/>
                    </a:ext>
                  </a:extLst>
                </a:gridCol>
                <a:gridCol w="1555510">
                  <a:extLst>
                    <a:ext uri="{9D8B030D-6E8A-4147-A177-3AD203B41FA5}">
                      <a16:colId xmlns:a16="http://schemas.microsoft.com/office/drawing/2014/main" val="1514511573"/>
                    </a:ext>
                  </a:extLst>
                </a:gridCol>
              </a:tblGrid>
              <a:tr h="42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OFFRE</a:t>
                      </a:r>
                      <a:endParaRPr lang="fr-FR" sz="9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31460" marR="4383" marT="4383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227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PARCOURS </a:t>
                      </a:r>
                      <a:endParaRPr lang="fr-FR" sz="9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CONSEILLER</a:t>
                      </a:r>
                      <a:endParaRPr lang="fr-FR" sz="9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31460" marR="4383" marT="4383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PARCOURS </a:t>
                      </a:r>
                      <a:endParaRPr lang="fr-FR" sz="9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CLIENT </a:t>
                      </a:r>
                      <a:endParaRPr lang="fr-FR" sz="9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31460" marR="4383" marT="4383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9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ANIMATION COMMERCIALE</a:t>
                      </a:r>
                      <a:endParaRPr lang="fr-FR" sz="9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31460" marR="4383" marT="4383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939556"/>
                  </a:ext>
                </a:extLst>
              </a:tr>
              <a:tr h="2270128">
                <a:tc>
                  <a:txBody>
                    <a:bodyPr/>
                    <a:lstStyle/>
                    <a:p>
                      <a:pPr marL="92075" indent="-92075" algn="l" rtl="0" fontAlgn="ctr">
                        <a:spcBef>
                          <a:spcPts val="3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endParaRPr lang="fr-FR" sz="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92075" indent="-92075" algn="l" rtl="0" fontAlgn="ctr">
                        <a:spcBef>
                          <a:spcPts val="3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Offre complémentaire à celle de BPCE Vie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permettant aux Caisses d’Epargne d</a:t>
                      </a: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’adresser l’ensemble de leurs clients, du grand public à la clientèle fortunée</a:t>
                      </a:r>
                    </a:p>
                    <a:p>
                      <a:pPr marL="92075" indent="-92075" algn="l" rtl="0" fontAlgn="ctr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Permet d’</a:t>
                      </a: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enrichir la gamme de produits et services pour la clientèle Banque Privée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(dont Banque du Dirigeant)</a:t>
                      </a:r>
                    </a:p>
                    <a:p>
                      <a:pPr marL="92075" indent="-92075" algn="l" rtl="0" fontAlgn="ctr"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Complément de PNB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sur un segment de clientèle en développement</a:t>
                      </a:r>
                    </a:p>
                  </a:txBody>
                  <a:tcPr marL="65731" marR="36000" marT="4383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algn="l" defTabSz="685800" rtl="0" eaLnBrk="1" fontAlgn="ctr" latinLnBrk="0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endParaRPr lang="fr-FR" sz="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-92075" algn="l" rtl="0" eaLnBrk="1" fontAlgn="ctr" latinLnBrk="0" hangingPunct="1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Harmonisation des parcours de souscription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sur l’ensemble de la gamme assurance vie, intégrés à </a:t>
                      </a:r>
                      <a:r>
                        <a:rPr lang="fr-F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MyWay</a:t>
                      </a:r>
                      <a:endParaRPr lang="fr-F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2075" indent="-92075" algn="l" defTabSz="685800" rtl="0" eaLnBrk="1" fontAlgn="ctr" latinLnBrk="0" hangingPunct="1"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Pas de ressaisie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des informations clients (rapatriées du SI distributeur)</a:t>
                      </a:r>
                    </a:p>
                    <a:p>
                      <a:pPr marL="92075" indent="-92075" algn="l" defTabSz="685800" rtl="0" eaLnBrk="1" fontAlgn="ctr" latinLnBrk="0" hangingPunct="1"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Optimisation des délais de traitement : enregistrement automatique et en temps réel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des opérations dans l’outil de gestion des contrats (pas de ressaisie par le back-office assureur)</a:t>
                      </a:r>
                    </a:p>
                    <a:p>
                      <a:pPr marL="92075" indent="-92075" algn="l" defTabSz="685800" rtl="0" eaLnBrk="1" fontAlgn="ctr" latinLnBrk="0" hangingPunct="1"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Bonne visibilité sur le suivi des opérations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: dématérialisation des dossiers intégrés à un </a:t>
                      </a: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outil de workflow commun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aux back/middle offices </a:t>
                      </a: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partenaires/assureur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et indexation automatique des dossiers</a:t>
                      </a:r>
                    </a:p>
                  </a:txBody>
                  <a:tcPr marL="65731" marR="4383" marT="4383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algn="l" defTabSz="685800" rtl="0" eaLnBrk="1" fontAlgn="ctr" latinLnBrk="0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endParaRPr lang="fr-FR" sz="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-92075" algn="l" defTabSz="685800" rtl="0" eaLnBrk="1" fontAlgn="ctr" latinLnBrk="0" hangingPunct="1">
                        <a:lnSpc>
                          <a:spcPts val="1300"/>
                        </a:lnSpc>
                        <a:spcBef>
                          <a:spcPts val="3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Contrat mis à disposition du client dans</a:t>
                      </a: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DEI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– y compris version mobile (consultation des documents signés électroniquement, téléchargeables et enregistrables) et à terme dans </a:t>
                      </a:r>
                      <a:r>
                        <a:rPr lang="fr-FR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Deep</a:t>
                      </a: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Purple</a:t>
                      </a:r>
                      <a:endParaRPr lang="fr-FR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5731" marR="4383" marT="4383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algn="l" defTabSz="685800" rtl="0" eaLnBrk="1" fontAlgn="ctr" latinLnBrk="0" hangingPunct="1">
                        <a:spcBef>
                          <a:spcPts val="300"/>
                        </a:spcBef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Char char="•"/>
                        <a:tabLst>
                          <a:tab pos="177800" algn="l"/>
                        </a:tabLst>
                      </a:pPr>
                      <a:endParaRPr lang="fr-FR" sz="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92075" indent="-92075" algn="l" rtl="0" eaLnBrk="1" fontAlgn="ctr" latinLnBrk="0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Votre contact Ecureuil Vie Développement </a:t>
                      </a:r>
                      <a:r>
                        <a:rPr lang="fr-F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assurera l’animation de l’offre Natixis Life dans les </a:t>
                      </a:r>
                      <a:r>
                        <a:rPr lang="fr-F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Caisses d’Epargne</a:t>
                      </a:r>
                    </a:p>
                  </a:txBody>
                  <a:tcPr marL="65731" marR="4383" marT="4383" marB="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32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01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5787" y="77742"/>
            <a:ext cx="8190710" cy="432000"/>
          </a:xfrm>
        </p:spPr>
        <p:txBody>
          <a:bodyPr/>
          <a:lstStyle/>
          <a:p>
            <a:r>
              <a:rPr lang="fr-FR" sz="2000" dirty="0">
                <a:solidFill>
                  <a:srgbClr val="000000"/>
                </a:solidFill>
              </a:rPr>
              <a:t>Natixis Life : Filiale du groupe BPCE </a:t>
            </a:r>
            <a:endParaRPr lang="fr-FR" sz="160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19D337-A47D-43E6-A2CD-427D37CC0F8A}"/>
              </a:ext>
            </a:extLst>
          </p:cNvPr>
          <p:cNvSpPr/>
          <p:nvPr/>
        </p:nvSpPr>
        <p:spPr>
          <a:xfrm>
            <a:off x="4190854" y="2429989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 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793C9DF-847D-4B44-AC2C-441F22865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67494"/>
            <a:ext cx="7961586" cy="4426992"/>
          </a:xfrm>
          <a:prstGeom prst="rect">
            <a:avLst/>
          </a:prstGeom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AD9082F7-016C-451C-A095-B9EC6CB5223D}"/>
              </a:ext>
            </a:extLst>
          </p:cNvPr>
          <p:cNvSpPr/>
          <p:nvPr/>
        </p:nvSpPr>
        <p:spPr>
          <a:xfrm>
            <a:off x="3182403" y="3051945"/>
            <a:ext cx="1135117" cy="514553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31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5787" y="77742"/>
            <a:ext cx="8190710" cy="432000"/>
          </a:xfrm>
        </p:spPr>
        <p:txBody>
          <a:bodyPr/>
          <a:lstStyle/>
          <a:p>
            <a:r>
              <a:rPr lang="fr-FR" sz="2000" dirty="0">
                <a:solidFill>
                  <a:srgbClr val="000000"/>
                </a:solidFill>
              </a:rPr>
              <a:t>Natixis Life : filiale à 100% de Natixis créée en 1997</a:t>
            </a:r>
            <a:endParaRPr lang="fr-FR" sz="160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19D337-A47D-43E6-A2CD-427D37CC0F8A}"/>
              </a:ext>
            </a:extLst>
          </p:cNvPr>
          <p:cNvSpPr/>
          <p:nvPr/>
        </p:nvSpPr>
        <p:spPr>
          <a:xfrm>
            <a:off x="4190854" y="2429989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 </a:t>
            </a:r>
          </a:p>
        </p:txBody>
      </p:sp>
      <p:graphicFrame>
        <p:nvGraphicFramePr>
          <p:cNvPr id="62" name="Graphique 61">
            <a:extLst>
              <a:ext uri="{FF2B5EF4-FFF2-40B4-BE49-F238E27FC236}">
                <a16:creationId xmlns:a16="http://schemas.microsoft.com/office/drawing/2014/main" id="{5A07003D-D7EC-4F94-9C63-A200F46C5B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0085480"/>
              </p:ext>
            </p:extLst>
          </p:nvPr>
        </p:nvGraphicFramePr>
        <p:xfrm>
          <a:off x="296266" y="1544655"/>
          <a:ext cx="2833580" cy="2885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3" name="Graphique 62">
            <a:extLst>
              <a:ext uri="{FF2B5EF4-FFF2-40B4-BE49-F238E27FC236}">
                <a16:creationId xmlns:a16="http://schemas.microsoft.com/office/drawing/2014/main" id="{F934DC2E-9D4C-449E-A9DE-6192B56F7B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9713729"/>
              </p:ext>
            </p:extLst>
          </p:nvPr>
        </p:nvGraphicFramePr>
        <p:xfrm>
          <a:off x="3129846" y="1544655"/>
          <a:ext cx="2901807" cy="2836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E2E593F7-5991-471E-87BC-0C172CF83BAA}"/>
              </a:ext>
            </a:extLst>
          </p:cNvPr>
          <p:cNvCxnSpPr>
            <a:cxnSpLocks/>
          </p:cNvCxnSpPr>
          <p:nvPr/>
        </p:nvCxnSpPr>
        <p:spPr>
          <a:xfrm>
            <a:off x="3129846" y="1540735"/>
            <a:ext cx="9292" cy="2760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CF6FED75-F063-457A-A786-79C20A35E734}"/>
              </a:ext>
            </a:extLst>
          </p:cNvPr>
          <p:cNvCxnSpPr/>
          <p:nvPr/>
        </p:nvCxnSpPr>
        <p:spPr>
          <a:xfrm>
            <a:off x="7587115" y="870800"/>
            <a:ext cx="0" cy="3571065"/>
          </a:xfrm>
          <a:prstGeom prst="line">
            <a:avLst/>
          </a:prstGeom>
          <a:ln>
            <a:solidFill>
              <a:srgbClr val="AD1B7F"/>
            </a:solidFill>
            <a:headEnd type="oval" w="lg" len="lg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4010AF01-EEF1-4FB6-B3C8-78315F625C60}"/>
              </a:ext>
            </a:extLst>
          </p:cNvPr>
          <p:cNvSpPr txBox="1"/>
          <p:nvPr/>
        </p:nvSpPr>
        <p:spPr>
          <a:xfrm>
            <a:off x="6389356" y="1941648"/>
            <a:ext cx="2340000" cy="677108"/>
          </a:xfrm>
          <a:prstGeom prst="rect">
            <a:avLst/>
          </a:prstGeom>
          <a:solidFill>
            <a:schemeClr val="bg1"/>
          </a:solidFill>
          <a:ln>
            <a:solidFill>
              <a:srgbClr val="AD1B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6A3884"/>
                </a:solidFill>
              </a:rPr>
              <a:t>Sur 2 sites :</a:t>
            </a:r>
            <a:br>
              <a:rPr lang="fr-FR" b="1" dirty="0">
                <a:solidFill>
                  <a:srgbClr val="6A3884"/>
                </a:solidFill>
              </a:rPr>
            </a:br>
            <a:r>
              <a:rPr lang="fr-FR" sz="1200" b="1" dirty="0">
                <a:solidFill>
                  <a:srgbClr val="6A3884"/>
                </a:solidFill>
              </a:rPr>
              <a:t> </a:t>
            </a:r>
            <a:r>
              <a:rPr lang="fr-FR" sz="1200" dirty="0">
                <a:solidFill>
                  <a:srgbClr val="6A3884"/>
                </a:solidFill>
              </a:rPr>
              <a:t>siège au Luxembourg et succursale en France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F6F858B-FC02-4544-9680-93C5B595C726}"/>
              </a:ext>
            </a:extLst>
          </p:cNvPr>
          <p:cNvSpPr txBox="1"/>
          <p:nvPr/>
        </p:nvSpPr>
        <p:spPr>
          <a:xfrm>
            <a:off x="6389356" y="3903593"/>
            <a:ext cx="2340000" cy="307777"/>
          </a:xfrm>
          <a:prstGeom prst="rect">
            <a:avLst/>
          </a:prstGeom>
          <a:solidFill>
            <a:schemeClr val="bg1"/>
          </a:solidFill>
          <a:ln>
            <a:solidFill>
              <a:srgbClr val="AD1B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rgbClr val="6A3884"/>
                </a:solidFill>
              </a:rPr>
              <a:t>Un taux d’UC de 52%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8A76A78D-1DC5-424E-86F9-42E0A79512ED}"/>
              </a:ext>
            </a:extLst>
          </p:cNvPr>
          <p:cNvSpPr txBox="1"/>
          <p:nvPr/>
        </p:nvSpPr>
        <p:spPr>
          <a:xfrm>
            <a:off x="6389356" y="2891843"/>
            <a:ext cx="2340000" cy="738664"/>
          </a:xfrm>
          <a:prstGeom prst="rect">
            <a:avLst/>
          </a:prstGeom>
          <a:solidFill>
            <a:schemeClr val="bg1"/>
          </a:solidFill>
          <a:ln>
            <a:solidFill>
              <a:srgbClr val="AD1B7F"/>
            </a:solidFill>
          </a:ln>
        </p:spPr>
        <p:txBody>
          <a:bodyPr wrap="square" lIns="72000" rIns="36000" rtlCol="0">
            <a:spAutoFit/>
          </a:bodyPr>
          <a:lstStyle/>
          <a:p>
            <a:pPr algn="ctr"/>
            <a:r>
              <a:rPr lang="fr-FR" b="1" dirty="0">
                <a:solidFill>
                  <a:srgbClr val="6A3884"/>
                </a:solidFill>
              </a:rPr>
              <a:t>Réseaux de distribution : </a:t>
            </a:r>
            <a:r>
              <a:rPr lang="fr-FR" dirty="0">
                <a:solidFill>
                  <a:srgbClr val="6A3884"/>
                </a:solidFill>
              </a:rPr>
              <a:t>CE, BP, courtiers, </a:t>
            </a:r>
            <a:r>
              <a:rPr lang="fr-FR" dirty="0" err="1">
                <a:solidFill>
                  <a:srgbClr val="6A3884"/>
                </a:solidFill>
              </a:rPr>
              <a:t>family</a:t>
            </a:r>
            <a:r>
              <a:rPr lang="fr-FR" dirty="0">
                <a:solidFill>
                  <a:srgbClr val="6A3884"/>
                </a:solidFill>
              </a:rPr>
              <a:t> offices…</a:t>
            </a:r>
          </a:p>
        </p:txBody>
      </p:sp>
      <p:sp>
        <p:nvSpPr>
          <p:cNvPr id="69" name="Text Box 2">
            <a:extLst>
              <a:ext uri="{FF2B5EF4-FFF2-40B4-BE49-F238E27FC236}">
                <a16:creationId xmlns:a16="http://schemas.microsoft.com/office/drawing/2014/main" id="{B83A173D-1FC8-40A2-8E7B-3E93B0779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6" y="1102058"/>
            <a:ext cx="2489575" cy="430886"/>
          </a:xfrm>
          <a:prstGeom prst="rect">
            <a:avLst/>
          </a:prstGeom>
          <a:solidFill>
            <a:schemeClr val="bg1"/>
          </a:solidFill>
          <a:ln w="9525">
            <a:solidFill>
              <a:srgbClr val="581D74"/>
            </a:solidFill>
            <a:miter lim="800000"/>
            <a:headEnd/>
            <a:tailEnd/>
          </a:ln>
          <a:effectLst/>
        </p:spPr>
        <p:txBody>
          <a:bodyPr wrap="square" anchor="ctr">
            <a:noAutofit/>
          </a:bodyPr>
          <a:lstStyle>
            <a:lvl1pPr defTabSz="723900" eaLnBrk="0" hangingPunct="0">
              <a:spcBef>
                <a:spcPct val="20000"/>
              </a:spcBef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1pPr>
            <a:lvl2pPr marL="742950" indent="-285750" defTabSz="723900" eaLnBrk="0" hangingPunct="0">
              <a:spcBef>
                <a:spcPct val="20000"/>
              </a:spcBef>
              <a:buClr>
                <a:srgbClr val="77747E"/>
              </a:buClr>
              <a:buChar char="•"/>
              <a:defRPr b="1">
                <a:solidFill>
                  <a:srgbClr val="77747E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2pPr>
            <a:lvl3pPr marL="1143000" indent="-228600" defTabSz="723900" eaLnBrk="0" hangingPunct="0">
              <a:spcBef>
                <a:spcPct val="20000"/>
              </a:spcBef>
              <a:buClr>
                <a:schemeClr val="tx2"/>
              </a:buClr>
              <a:buSzPct val="120000"/>
              <a:buFont typeface="Verdana" pitchFamily="34" charset="0"/>
              <a:buChar char="–"/>
              <a:defRPr sz="16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3pPr>
            <a:lvl4pPr marL="1600200" indent="-228600" defTabSz="7239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defRPr sz="12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ctr" defTabSz="542912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defRPr/>
            </a:pPr>
            <a:r>
              <a:rPr lang="fr-FR" altLang="fr-FR" sz="1100" dirty="0">
                <a:solidFill>
                  <a:srgbClr val="571E74"/>
                </a:solidFill>
                <a:latin typeface="Arial" panose="020B0604020202020204"/>
              </a:rPr>
              <a:t>7,245 Milliards € d’Encours gérés</a:t>
            </a:r>
          </a:p>
        </p:txBody>
      </p:sp>
      <p:sp>
        <p:nvSpPr>
          <p:cNvPr id="70" name="Text Box 2">
            <a:extLst>
              <a:ext uri="{FF2B5EF4-FFF2-40B4-BE49-F238E27FC236}">
                <a16:creationId xmlns:a16="http://schemas.microsoft.com/office/drawing/2014/main" id="{A25844DE-1CA3-4793-9EAF-4B6DDE950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165" y="1104723"/>
            <a:ext cx="2774814" cy="430887"/>
          </a:xfrm>
          <a:prstGeom prst="rect">
            <a:avLst/>
          </a:prstGeom>
          <a:solidFill>
            <a:schemeClr val="bg1"/>
          </a:solidFill>
          <a:ln w="9525">
            <a:solidFill>
              <a:srgbClr val="581D74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defTabSz="723900" eaLnBrk="0" hangingPunct="0">
              <a:spcBef>
                <a:spcPct val="20000"/>
              </a:spcBef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1pPr>
            <a:lvl2pPr marL="742950" indent="-285750" defTabSz="723900" eaLnBrk="0" hangingPunct="0">
              <a:spcBef>
                <a:spcPct val="20000"/>
              </a:spcBef>
              <a:buClr>
                <a:srgbClr val="77747E"/>
              </a:buClr>
              <a:buChar char="•"/>
              <a:defRPr b="1">
                <a:solidFill>
                  <a:srgbClr val="77747E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2pPr>
            <a:lvl3pPr marL="1143000" indent="-228600" defTabSz="723900" eaLnBrk="0" hangingPunct="0">
              <a:spcBef>
                <a:spcPct val="20000"/>
              </a:spcBef>
              <a:buClr>
                <a:schemeClr val="tx2"/>
              </a:buClr>
              <a:buSzPct val="120000"/>
              <a:buFont typeface="Verdana" pitchFamily="34" charset="0"/>
              <a:buChar char="–"/>
              <a:defRPr sz="16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3pPr>
            <a:lvl4pPr marL="1600200" indent="-228600" defTabSz="7239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defRPr sz="12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ctr" defTabSz="542912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defRPr/>
            </a:pPr>
            <a:r>
              <a:rPr lang="fr-FR" altLang="fr-FR" sz="1100" dirty="0">
                <a:solidFill>
                  <a:srgbClr val="571E74"/>
                </a:solidFill>
                <a:latin typeface="Arial" panose="020B0604020202020204"/>
              </a:rPr>
              <a:t>960,8 Millions € de Chiffre d’affaires </a:t>
            </a:r>
            <a:r>
              <a:rPr lang="fr-FR" altLang="fr-FR" sz="1100" b="0" dirty="0">
                <a:solidFill>
                  <a:srgbClr val="571E74"/>
                </a:solidFill>
                <a:latin typeface="Arial" panose="020B0604020202020204"/>
              </a:rPr>
              <a:t>(Collecte brute)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A099A686-45C5-4F64-946B-E61EC64560E9}"/>
              </a:ext>
            </a:extLst>
          </p:cNvPr>
          <p:cNvSpPr txBox="1"/>
          <p:nvPr/>
        </p:nvSpPr>
        <p:spPr>
          <a:xfrm>
            <a:off x="6389356" y="1039894"/>
            <a:ext cx="2340000" cy="523220"/>
          </a:xfrm>
          <a:prstGeom prst="rect">
            <a:avLst/>
          </a:prstGeom>
          <a:solidFill>
            <a:schemeClr val="bg1"/>
          </a:solidFill>
          <a:ln>
            <a:solidFill>
              <a:srgbClr val="AD1B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6A3884"/>
                </a:solidFill>
              </a:rPr>
              <a:t>Une équipe de</a:t>
            </a:r>
            <a:br>
              <a:rPr lang="fr-FR" b="1" dirty="0">
                <a:solidFill>
                  <a:srgbClr val="6A3884"/>
                </a:solidFill>
              </a:rPr>
            </a:br>
            <a:r>
              <a:rPr lang="fr-FR" b="1" dirty="0">
                <a:solidFill>
                  <a:srgbClr val="6A3884"/>
                </a:solidFill>
              </a:rPr>
              <a:t> 70 Collaborateurs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624B46-810E-49D7-8B0C-5EDDA3EC3273}"/>
              </a:ext>
            </a:extLst>
          </p:cNvPr>
          <p:cNvSpPr/>
          <p:nvPr/>
        </p:nvSpPr>
        <p:spPr>
          <a:xfrm>
            <a:off x="782563" y="432213"/>
            <a:ext cx="47131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B24388"/>
                </a:solidFill>
                <a:latin typeface="Montserrat SemiBold" panose="00000700000000000000" pitchFamily="50" charset="0"/>
              </a:rPr>
              <a:t>3ème acteur du marché français au Luxembourg</a:t>
            </a:r>
          </a:p>
        </p:txBody>
      </p:sp>
    </p:spTree>
    <p:extLst>
      <p:ext uri="{BB962C8B-B14F-4D97-AF65-F5344CB8AC3E}">
        <p14:creationId xmlns:p14="http://schemas.microsoft.com/office/powerpoint/2010/main" val="269950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500" y="2571750"/>
            <a:ext cx="6470650" cy="863600"/>
          </a:xfrm>
        </p:spPr>
        <p:txBody>
          <a:bodyPr/>
          <a:lstStyle/>
          <a:p>
            <a:pPr lvl="0"/>
            <a:r>
              <a:rPr lang="fr-FR" dirty="0">
                <a:solidFill>
                  <a:srgbClr val="000000"/>
                </a:solidFill>
              </a:rPr>
              <a:t>Les atouts du </a:t>
            </a:r>
            <a:r>
              <a:rPr lang="fr-FR" dirty="0">
                <a:solidFill>
                  <a:schemeClr val="accent1"/>
                </a:solidFill>
              </a:rPr>
              <a:t>Luxembourg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Espace réservé du texte 1"/>
          <p:cNvSpPr txBox="1">
            <a:spLocks/>
          </p:cNvSpPr>
          <p:nvPr/>
        </p:nvSpPr>
        <p:spPr>
          <a:xfrm>
            <a:off x="755576" y="2499742"/>
            <a:ext cx="1401338" cy="8352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lang="fr-FR" sz="7200" b="1" i="0" u="none" strike="noStrike" kern="1200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0209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AE8FFC-CBEB-47F8-8722-A85443B93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56004"/>
            <a:ext cx="7704064" cy="432000"/>
          </a:xfrm>
        </p:spPr>
        <p:txBody>
          <a:bodyPr/>
          <a:lstStyle/>
          <a:p>
            <a:r>
              <a:rPr lang="fr-FR" dirty="0"/>
              <a:t>Les principaux atouts du droit luxembourgeois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B8C544-846F-48B3-A5F8-7CBFA72510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9A73A60-07CB-48F5-A7C7-6C20CFAA3E00}"/>
              </a:ext>
            </a:extLst>
          </p:cNvPr>
          <p:cNvSpPr txBox="1">
            <a:spLocks/>
          </p:cNvSpPr>
          <p:nvPr/>
        </p:nvSpPr>
        <p:spPr>
          <a:xfrm>
            <a:off x="3538414" y="1617815"/>
            <a:ext cx="2452808" cy="2634070"/>
          </a:xfrm>
          <a:solidFill>
            <a:srgbClr val="EAEAEA"/>
          </a:solidFill>
        </p:spPr>
        <p:txBody>
          <a:bodyPr lIns="180000" tIns="360000" rIns="180000"/>
          <a:lstStyle>
            <a:lvl1pPr marL="342900" indent="-342900" algn="ctr" defTabSz="457200" rtl="0" eaLnBrk="1" latinLnBrk="0" hangingPunct="1">
              <a:spcBef>
                <a:spcPts val="400"/>
              </a:spcBef>
              <a:buFont typeface="Arial"/>
              <a:buChar char="•"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5" indent="-17145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120648" algn="l"/>
              </a:tabLst>
              <a:defRPr/>
            </a:pPr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</a:t>
            </a:r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e produit des rachats effectués sur un contrat luxembourgeois n’est pas taxé au Luxembourg,</a:t>
            </a:r>
          </a:p>
          <a:p>
            <a:pPr marL="444483" lvl="5" indent="-171450">
              <a:lnSpc>
                <a:spcPct val="120000"/>
              </a:lnSpc>
              <a:tabLst>
                <a:tab pos="120648" algn="l"/>
              </a:tabLst>
              <a:defRPr/>
            </a:pPr>
            <a:endParaRPr lang="fr-FR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5" indent="-17145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120648" algn="l"/>
              </a:tabLst>
              <a:defRPr/>
            </a:pPr>
            <a:r>
              <a:rPr lang="fr-FR" sz="1000">
                <a:latin typeface="Arial" panose="020B0604020202020204" pitchFamily="34" charset="0"/>
                <a:cs typeface="Arial" panose="020B0604020202020204" pitchFamily="34" charset="0"/>
              </a:rPr>
              <a:t>la taxation revenant au pays de résidence du preneur ou bénéficiaire d’assurance.</a:t>
            </a:r>
          </a:p>
          <a:p>
            <a:pPr marL="0" indent="0" algn="l">
              <a:buFont typeface="Arial"/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0D65417-DFB0-476B-A0E4-5B5DA7C0F474}"/>
              </a:ext>
            </a:extLst>
          </p:cNvPr>
          <p:cNvSpPr txBox="1">
            <a:spLocks/>
          </p:cNvSpPr>
          <p:nvPr/>
        </p:nvSpPr>
        <p:spPr>
          <a:xfrm>
            <a:off x="6202281" y="1617815"/>
            <a:ext cx="2448000" cy="2350792"/>
          </a:xfrm>
          <a:solidFill>
            <a:srgbClr val="EAEAEA"/>
          </a:solidFill>
        </p:spPr>
        <p:txBody>
          <a:bodyPr lIns="144000" tIns="360000" rIns="108000"/>
          <a:lstStyle>
            <a:lvl1pPr marL="342900" indent="-342900" algn="ctr" defTabSz="457200" rtl="0" eaLnBrk="1" latinLnBrk="0" hangingPunct="1">
              <a:spcBef>
                <a:spcPts val="400"/>
              </a:spcBef>
              <a:buFont typeface="Arial"/>
              <a:buChar char="•"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/>
              <a:buNone/>
            </a:pPr>
            <a:r>
              <a:rPr lang="fr-FR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souscripteurs disposent d’un «super privilège » en cas de défaillance de l’entreprise d’assurance-vie, primant tous les autres créanciers privilégiés </a:t>
            </a:r>
          </a:p>
          <a:p>
            <a:pPr marL="0" indent="0" algn="l">
              <a:buFont typeface="Arial"/>
              <a:buNone/>
            </a:pPr>
            <a:r>
              <a:rPr lang="fr-FR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b="1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Triangle de sécurité</a:t>
            </a:r>
            <a:endParaRPr lang="en-US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609DBD1-5283-4953-8B53-F62931567853}"/>
              </a:ext>
            </a:extLst>
          </p:cNvPr>
          <p:cNvSpPr txBox="1">
            <a:spLocks/>
          </p:cNvSpPr>
          <p:nvPr/>
        </p:nvSpPr>
        <p:spPr>
          <a:xfrm>
            <a:off x="859592" y="1617815"/>
            <a:ext cx="2452808" cy="2634070"/>
          </a:xfrm>
          <a:solidFill>
            <a:srgbClr val="EAEAEA"/>
          </a:solidFill>
        </p:spPr>
        <p:txBody>
          <a:bodyPr lIns="180000" tIns="360000" rIns="180000"/>
          <a:lstStyle>
            <a:lvl1pPr marL="342900" indent="-342900" algn="ctr" defTabSz="457200" rtl="0" eaLnBrk="1" latinLnBrk="0" hangingPunct="1">
              <a:spcBef>
                <a:spcPts val="400"/>
              </a:spcBef>
              <a:buFont typeface="Arial"/>
              <a:buChar char="•"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5" indent="-171450">
              <a:lnSpc>
                <a:spcPct val="120000"/>
              </a:lnSpc>
              <a:buClr>
                <a:srgbClr val="4D6995"/>
              </a:buClr>
              <a:buFont typeface="Wingdings" panose="05000000000000000000" pitchFamily="2" charset="2"/>
              <a:buChar char="§"/>
              <a:tabLst>
                <a:tab pos="357708" algn="l"/>
              </a:tabLst>
              <a:defRPr/>
            </a:pPr>
            <a:r>
              <a:rPr lang="fr-FR" altLang="fr-FR" sz="1000">
                <a:latin typeface="Arial" panose="020B0604020202020204" pitchFamily="34" charset="0"/>
                <a:cs typeface="Arial" panose="020B0604020202020204" pitchFamily="34" charset="0"/>
              </a:rPr>
              <a:t>Place financière mondiale de premier ordre, noté AAA par les 3 grandes agences de notation</a:t>
            </a:r>
          </a:p>
          <a:p>
            <a:pPr marL="560702" lvl="5" indent="-380990">
              <a:lnSpc>
                <a:spcPct val="120000"/>
              </a:lnSpc>
              <a:buClr>
                <a:srgbClr val="4D6995"/>
              </a:buClr>
              <a:buFontTx/>
              <a:buChar char="-"/>
              <a:tabLst>
                <a:tab pos="357708" algn="l"/>
              </a:tabLst>
              <a:defRPr/>
            </a:pPr>
            <a:endParaRPr lang="fr-FR" altLang="fr-FR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5" indent="-171450">
              <a:lnSpc>
                <a:spcPct val="120000"/>
              </a:lnSpc>
              <a:buClr>
                <a:srgbClr val="4D6995"/>
              </a:buClr>
              <a:buFont typeface="Wingdings" panose="05000000000000000000" pitchFamily="2" charset="2"/>
              <a:buChar char="§"/>
              <a:tabLst>
                <a:tab pos="357708" algn="l"/>
              </a:tabLst>
              <a:defRPr/>
            </a:pPr>
            <a:r>
              <a:rPr lang="fr-FR" altLang="fr-FR" sz="1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altLang="fr-FR" sz="1000" baseline="3000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altLang="fr-FR" sz="1000">
                <a:latin typeface="Arial" panose="020B0604020202020204" pitchFamily="34" charset="0"/>
                <a:cs typeface="Arial" panose="020B0604020202020204" pitchFamily="34" charset="0"/>
              </a:rPr>
              <a:t>  centre européen de distribution de fonds d’investissement (plus de 70 pays)</a:t>
            </a:r>
          </a:p>
          <a:p>
            <a:pPr marL="560702" lvl="5" indent="-380990">
              <a:lnSpc>
                <a:spcPct val="120000"/>
              </a:lnSpc>
              <a:buClr>
                <a:srgbClr val="4D6995"/>
              </a:buClr>
              <a:buFontTx/>
              <a:buChar char="-"/>
              <a:tabLst>
                <a:tab pos="357708" algn="l"/>
              </a:tabLst>
              <a:defRPr/>
            </a:pPr>
            <a:endParaRPr lang="fr-FR" altLang="fr-FR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5" indent="-171450">
              <a:lnSpc>
                <a:spcPct val="120000"/>
              </a:lnSpc>
              <a:buClr>
                <a:srgbClr val="4D6995"/>
              </a:buClr>
              <a:tabLst>
                <a:tab pos="357708" algn="l"/>
              </a:tabLst>
              <a:defRPr/>
            </a:pPr>
            <a:r>
              <a:rPr lang="fr-FR" altLang="fr-FR" sz="1000">
                <a:latin typeface="Arial" panose="020B0604020202020204" pitchFamily="34" charset="0"/>
                <a:cs typeface="Arial" panose="020B0604020202020204" pitchFamily="34" charset="0"/>
              </a:rPr>
              <a:t>Et 2</a:t>
            </a:r>
            <a:r>
              <a:rPr lang="fr-FR" altLang="fr-FR" sz="1000" baseline="3000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altLang="fr-FR" sz="1000">
                <a:latin typeface="Arial" panose="020B0604020202020204" pitchFamily="34" charset="0"/>
                <a:cs typeface="Arial" panose="020B0604020202020204" pitchFamily="34" charset="0"/>
              </a:rPr>
              <a:t>  mondial (plus de 3.500 milliards d’euros sous gestion)</a:t>
            </a:r>
            <a:r>
              <a:rPr lang="fr-FR" altLang="fr-FR" sz="1000" i="1">
                <a:latin typeface="Arial" panose="020B0604020202020204" pitchFamily="34" charset="0"/>
                <a:cs typeface="Arial" panose="020B0604020202020204" pitchFamily="34" charset="0"/>
              </a:rPr>
              <a:t> (source LFF 09/2018)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DD65E6A-5307-4CF7-9582-D175871C9C3D}"/>
              </a:ext>
            </a:extLst>
          </p:cNvPr>
          <p:cNvSpPr txBox="1">
            <a:spLocks/>
          </p:cNvSpPr>
          <p:nvPr/>
        </p:nvSpPr>
        <p:spPr>
          <a:xfrm>
            <a:off x="874551" y="971109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1F497D">
              <a:lumMod val="75000"/>
            </a:srgbClr>
          </a:solidFill>
        </p:spPr>
        <p:txBody>
          <a:bodyPr wrap="square" lIns="72000" tIns="36000" rIns="72000" bIns="72000">
            <a:noAutofit/>
          </a:bodyPr>
          <a:lstStyle>
            <a:lvl1pPr marL="342900" indent="-342900" algn="ctr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457200" rtl="0" eaLnBrk="1" latinLnBrk="0" hangingPunct="1">
              <a:spcBef>
                <a:spcPts val="0"/>
              </a:spcBef>
              <a:buFont typeface="Arial"/>
              <a:buNone/>
              <a:defRPr sz="100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Luxembourg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CC664AC1-C9E8-4454-B038-3A6CBC441C9E}"/>
              </a:ext>
            </a:extLst>
          </p:cNvPr>
          <p:cNvSpPr txBox="1">
            <a:spLocks/>
          </p:cNvSpPr>
          <p:nvPr/>
        </p:nvSpPr>
        <p:spPr>
          <a:xfrm>
            <a:off x="6202293" y="971109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4F81BD">
              <a:lumMod val="60000"/>
              <a:lumOff val="40000"/>
            </a:srgbClr>
          </a:solidFill>
        </p:spPr>
        <p:txBody>
          <a:bodyPr wrap="square" lIns="72000" tIns="36000" rIns="72000" bIns="72000">
            <a:noAutofit/>
          </a:bodyPr>
          <a:lstStyle>
            <a:lvl1pPr marL="342900" indent="-342900" algn="ctr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457200" rtl="0" eaLnBrk="1" latinLnBrk="0" hangingPunct="1">
              <a:spcBef>
                <a:spcPts val="0"/>
              </a:spcBef>
              <a:buFont typeface="Arial"/>
              <a:buNone/>
              <a:defRPr sz="100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protection des souscripteurs renforcée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4D45D164-EB73-49A6-A4D4-AA75DD6E061C}"/>
              </a:ext>
            </a:extLst>
          </p:cNvPr>
          <p:cNvSpPr txBox="1">
            <a:spLocks/>
          </p:cNvSpPr>
          <p:nvPr/>
        </p:nvSpPr>
        <p:spPr>
          <a:xfrm>
            <a:off x="3538422" y="971109"/>
            <a:ext cx="2452805" cy="972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rgbClr val="4BACC6">
              <a:lumMod val="75000"/>
            </a:srgbClr>
          </a:solidFill>
        </p:spPr>
        <p:txBody>
          <a:bodyPr wrap="square" lIns="72000" tIns="36000" rIns="72000" bIns="72000">
            <a:noAutofit/>
          </a:bodyPr>
          <a:lstStyle>
            <a:lvl1pPr marL="342900" indent="-342900" algn="ctr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457200" rtl="0" eaLnBrk="1" latinLnBrk="0" hangingPunct="1">
              <a:spcBef>
                <a:spcPts val="0"/>
              </a:spcBef>
              <a:buFont typeface="Arial"/>
              <a:buNone/>
              <a:defRPr sz="100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Régime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spécifique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lang="en-US" sz="1800" dirty="0">
                <a:solidFill>
                  <a:sysClr val="window" lastClr="FFFFFF"/>
                </a:solidFill>
                <a:latin typeface="Calibri"/>
              </a:rPr>
              <a:t>n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eutralité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fiscale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6FCA87B-1C80-4B67-B31F-B5A3E3976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741" y="3013798"/>
            <a:ext cx="3595080" cy="144103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1295F14-738B-4FF9-906B-F21B4152A40E}"/>
              </a:ext>
            </a:extLst>
          </p:cNvPr>
          <p:cNvSpPr/>
          <p:nvPr/>
        </p:nvSpPr>
        <p:spPr>
          <a:xfrm>
            <a:off x="3533597" y="3560633"/>
            <a:ext cx="2406555" cy="987386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5875">
            <a:noFill/>
          </a:ln>
        </p:spPr>
        <p:txBody>
          <a:bodyPr wrap="square" anchor="t">
            <a:spAutoFit/>
          </a:bodyPr>
          <a:lstStyle/>
          <a:p>
            <a:pPr marL="120015" marR="0" lvl="5" indent="0" algn="ctr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0648" algn="l"/>
              </a:tabLst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 SUPER PRIVILEGE » POUR L’ASSURÉ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015" marR="0" lvl="5" indent="0" algn="ctr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0648" algn="l"/>
              </a:tabLst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CAS DE DÉFAILLANCE DE L’ASSUREUR, L’ASSURÉ EST PRIORITAIRE SUR TOUS LES AUTRES CRÉANCIERS PRIVILÉGIÉS (TRÉSOR PUBLIC LUXEMBOURGEOIS, ORGANISMES DE SÉCURITÉ SOCIALE ET SALARIÉS DE L’ENTREPRISE).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285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EAA5E-B55C-4B9E-9388-01E837C0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stratégie patrimoniale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24C936D-7857-4FB7-A4DD-12E040D5E4E3}"/>
              </a:ext>
            </a:extLst>
          </p:cNvPr>
          <p:cNvSpPr/>
          <p:nvPr/>
        </p:nvSpPr>
        <p:spPr>
          <a:xfrm>
            <a:off x="1252181" y="736806"/>
            <a:ext cx="2439471" cy="4052266"/>
          </a:xfrm>
          <a:prstGeom prst="roundRect">
            <a:avLst>
              <a:gd name="adj" fmla="val 8108"/>
            </a:avLst>
          </a:prstGeom>
          <a:solidFill>
            <a:schemeClr val="accent1">
              <a:alpha val="7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800" b="1" dirty="0">
                <a:solidFill>
                  <a:schemeClr val="bg1"/>
                </a:solidFill>
              </a:rPr>
              <a:t>Juridique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ED3DC3F-CC1C-4F91-89E6-661B55C6A4D2}"/>
              </a:ext>
            </a:extLst>
          </p:cNvPr>
          <p:cNvSpPr/>
          <p:nvPr/>
        </p:nvSpPr>
        <p:spPr>
          <a:xfrm>
            <a:off x="3933139" y="736806"/>
            <a:ext cx="2337777" cy="4052266"/>
          </a:xfrm>
          <a:prstGeom prst="roundRect">
            <a:avLst>
              <a:gd name="adj" fmla="val 8108"/>
            </a:avLst>
          </a:prstGeom>
          <a:solidFill>
            <a:schemeClr val="accent2">
              <a:alpha val="7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800" b="1" dirty="0">
                <a:solidFill>
                  <a:schemeClr val="bg1"/>
                </a:solidFill>
              </a:rPr>
              <a:t>Fiscale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C108CA3-D0C5-41D2-BCE9-CFE008E7E5C9}"/>
              </a:ext>
            </a:extLst>
          </p:cNvPr>
          <p:cNvSpPr/>
          <p:nvPr/>
        </p:nvSpPr>
        <p:spPr>
          <a:xfrm>
            <a:off x="6345924" y="736806"/>
            <a:ext cx="2439471" cy="4052266"/>
          </a:xfrm>
          <a:prstGeom prst="roundRect">
            <a:avLst>
              <a:gd name="adj" fmla="val 8108"/>
            </a:avLst>
          </a:prstGeom>
          <a:solidFill>
            <a:srgbClr val="0070C0">
              <a:alpha val="78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800" b="1" dirty="0">
                <a:solidFill>
                  <a:schemeClr val="bg1"/>
                </a:solidFill>
              </a:rPr>
              <a:t>Financière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DAEF3C-A708-4E2E-8065-20D81C86600A}"/>
              </a:ext>
            </a:extLst>
          </p:cNvPr>
          <p:cNvSpPr/>
          <p:nvPr/>
        </p:nvSpPr>
        <p:spPr>
          <a:xfrm>
            <a:off x="179512" y="1314812"/>
            <a:ext cx="8769331" cy="1816422"/>
          </a:xfrm>
          <a:prstGeom prst="roundRect">
            <a:avLst>
              <a:gd name="adj" fmla="val 13005"/>
            </a:avLst>
          </a:prstGeom>
          <a:solidFill>
            <a:schemeClr val="bg1">
              <a:alpha val="7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5F3E47-657C-4B35-B58D-882DD7EFCD94}"/>
              </a:ext>
            </a:extLst>
          </p:cNvPr>
          <p:cNvSpPr txBox="1"/>
          <p:nvPr/>
        </p:nvSpPr>
        <p:spPr>
          <a:xfrm>
            <a:off x="179512" y="1747181"/>
            <a:ext cx="10801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/>
              <a:t>pour les Personnes Physiques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11BBE47-97AC-4F37-90B3-AD4FDDF5602F}"/>
              </a:ext>
            </a:extLst>
          </p:cNvPr>
          <p:cNvSpPr/>
          <p:nvPr/>
        </p:nvSpPr>
        <p:spPr>
          <a:xfrm>
            <a:off x="179513" y="3271849"/>
            <a:ext cx="8769332" cy="1447233"/>
          </a:xfrm>
          <a:prstGeom prst="roundRect">
            <a:avLst>
              <a:gd name="adj" fmla="val 13005"/>
            </a:avLst>
          </a:prstGeom>
          <a:solidFill>
            <a:schemeClr val="bg1">
              <a:alpha val="7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0B2DCDB-1BA5-4A05-B201-01A53612A556}"/>
              </a:ext>
            </a:extLst>
          </p:cNvPr>
          <p:cNvSpPr txBox="1"/>
          <p:nvPr/>
        </p:nvSpPr>
        <p:spPr>
          <a:xfrm>
            <a:off x="179512" y="3566023"/>
            <a:ext cx="10801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/>
              <a:t>pour les Personnes Morales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1C647494-BF97-420B-9901-C5BD26CA47DF}"/>
              </a:ext>
            </a:extLst>
          </p:cNvPr>
          <p:cNvSpPr txBox="1">
            <a:spLocks/>
          </p:cNvSpPr>
          <p:nvPr/>
        </p:nvSpPr>
        <p:spPr>
          <a:xfrm>
            <a:off x="3933138" y="2999162"/>
            <a:ext cx="2367053" cy="1656000"/>
          </a:xfrm>
        </p:spPr>
        <p:txBody>
          <a:bodyPr tIns="36000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lvl="5" indent="-1714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20648" algn="l"/>
              </a:tabLst>
              <a:defRPr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Pas de prélèvements sociaux</a:t>
            </a:r>
          </a:p>
          <a:p>
            <a:pPr marL="180975" lvl="5" indent="-1714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20648" algn="l"/>
              </a:tabLst>
              <a:defRPr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Imposition lissée sur la durée du placement</a:t>
            </a:r>
          </a:p>
          <a:p>
            <a:pPr marL="180975" lvl="5" indent="-1714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20648" algn="l"/>
              </a:tabLst>
              <a:defRPr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Déclaration annuelle des produits (plus-values et intérêts), 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selon art 238 septies E du CGI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39161E7-713D-46BD-9E8B-6D8153658E97}"/>
              </a:ext>
            </a:extLst>
          </p:cNvPr>
          <p:cNvSpPr txBox="1">
            <a:spLocks/>
          </p:cNvSpPr>
          <p:nvPr/>
        </p:nvSpPr>
        <p:spPr>
          <a:xfrm>
            <a:off x="6372472" y="2999162"/>
            <a:ext cx="2448000" cy="1656000"/>
          </a:xfrm>
        </p:spPr>
        <p:txBody>
          <a:bodyPr tIns="36000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Valorisation de la trésorerie stable à moyen long terme </a:t>
            </a:r>
          </a:p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Disponibilité du contrat</a:t>
            </a:r>
          </a:p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Diversification du patrimoine grâce aux nombreux supports</a:t>
            </a:r>
          </a:p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Avances possibles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C606E17-A02A-4EF7-B9D6-F1410B7F439E}"/>
              </a:ext>
            </a:extLst>
          </p:cNvPr>
          <p:cNvSpPr txBox="1">
            <a:spLocks/>
          </p:cNvSpPr>
          <p:nvPr/>
        </p:nvSpPr>
        <p:spPr>
          <a:xfrm>
            <a:off x="1266635" y="3176082"/>
            <a:ext cx="2545760" cy="1656000"/>
          </a:xfrm>
        </p:spPr>
        <p:txBody>
          <a:bodyPr tIns="36000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lvl="5" indent="-171450">
              <a:spcBef>
                <a:spcPts val="600"/>
              </a:spcBef>
              <a:buClr>
                <a:srgbClr val="4D6995"/>
              </a:buClr>
              <a:buFont typeface="Wingdings" panose="05000000000000000000" pitchFamily="2" charset="2"/>
              <a:buChar char="§"/>
              <a:tabLst>
                <a:tab pos="357708" algn="l"/>
              </a:tabLst>
              <a:defRPr/>
            </a:pP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Libre organisation des pouvoirs de gestion dans les statuts</a:t>
            </a:r>
          </a:p>
          <a:p>
            <a:pPr marL="180975" lvl="5" indent="-171450">
              <a:spcBef>
                <a:spcPts val="600"/>
              </a:spcBef>
              <a:buClr>
                <a:srgbClr val="4D6995"/>
              </a:buClr>
              <a:buFont typeface="Wingdings" panose="05000000000000000000" pitchFamily="2" charset="2"/>
              <a:buChar char="§"/>
              <a:tabLst>
                <a:tab pos="357708" algn="l"/>
              </a:tabLst>
              <a:defRPr/>
            </a:pP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Anticiper et optimiser la transmission du patrimoine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33D4213A-DF51-4100-BD9A-865A831572EB}"/>
              </a:ext>
            </a:extLst>
          </p:cNvPr>
          <p:cNvSpPr txBox="1">
            <a:spLocks/>
          </p:cNvSpPr>
          <p:nvPr/>
        </p:nvSpPr>
        <p:spPr>
          <a:xfrm>
            <a:off x="3924796" y="1122729"/>
            <a:ext cx="2337777" cy="1449021"/>
          </a:xfrm>
        </p:spPr>
        <p:txBody>
          <a:bodyPr tIns="3600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lvl="5" indent="-1714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120648" algn="l"/>
              </a:tabLst>
              <a:defRPr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 neutralité fiscale du Luxembourg permet d’appliquer le régime fiscal du pays de résidence.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CF9DD40-499A-4AFA-8807-8245391D576B}"/>
              </a:ext>
            </a:extLst>
          </p:cNvPr>
          <p:cNvSpPr txBox="1">
            <a:spLocks/>
          </p:cNvSpPr>
          <p:nvPr/>
        </p:nvSpPr>
        <p:spPr>
          <a:xfrm>
            <a:off x="6378276" y="1109004"/>
            <a:ext cx="2348158" cy="1584839"/>
          </a:xfrm>
        </p:spPr>
        <p:txBody>
          <a:bodyPr tIns="3600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Valorisation de l’épargne à moyen long terme </a:t>
            </a:r>
          </a:p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Disponibilité du contrat</a:t>
            </a:r>
          </a:p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Diversification du patrimoine grâce aux nombreux supports</a:t>
            </a:r>
          </a:p>
          <a:p>
            <a:pPr marL="177800" indent="-177800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Avances possibles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A9F0AB6-D1E9-485F-81EA-2A08C678476A}"/>
              </a:ext>
            </a:extLst>
          </p:cNvPr>
          <p:cNvSpPr txBox="1">
            <a:spLocks/>
          </p:cNvSpPr>
          <p:nvPr/>
        </p:nvSpPr>
        <p:spPr>
          <a:xfrm>
            <a:off x="1211726" y="1086250"/>
            <a:ext cx="2545760" cy="2634070"/>
          </a:xfrm>
        </p:spPr>
        <p:txBody>
          <a:bodyPr tIns="3600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lvl="5" indent="-171450">
              <a:spcBef>
                <a:spcPts val="600"/>
              </a:spcBef>
              <a:buClr>
                <a:srgbClr val="4D6995"/>
              </a:buClr>
              <a:buFont typeface="Wingdings" panose="05000000000000000000" pitchFamily="2" charset="2"/>
              <a:buChar char="§"/>
              <a:tabLst>
                <a:tab pos="357708" algn="l"/>
              </a:tabLst>
              <a:defRPr/>
            </a:pP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Anticiper et optimiser la transmission du patrimoine</a:t>
            </a:r>
          </a:p>
          <a:p>
            <a:pPr marL="180975" lvl="5" indent="-171450">
              <a:spcBef>
                <a:spcPts val="600"/>
              </a:spcBef>
              <a:buClr>
                <a:srgbClr val="4D6995"/>
              </a:buClr>
              <a:buFont typeface="Wingdings" panose="05000000000000000000" pitchFamily="2" charset="2"/>
              <a:buChar char="§"/>
              <a:tabLst>
                <a:tab pos="357708" algn="l"/>
              </a:tabLst>
              <a:defRPr/>
            </a:pP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Une protection renforcée du capital placé grâce au triangle de sécurité</a:t>
            </a:r>
            <a:r>
              <a:rPr lang="fr-FR" altLang="fr-FR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7800" lvl="5">
              <a:lnSpc>
                <a:spcPts val="800"/>
              </a:lnSpc>
              <a:spcBef>
                <a:spcPts val="600"/>
              </a:spcBef>
              <a:buClr>
                <a:srgbClr val="4D6995"/>
              </a:buClr>
              <a:tabLst>
                <a:tab pos="357708" algn="l"/>
              </a:tabLst>
              <a:defRPr/>
            </a:pPr>
            <a:r>
              <a:rPr lang="fr-FR" altLang="fr-FR" sz="1000" i="1" dirty="0">
                <a:latin typeface="Arial" panose="020B0604020202020204" pitchFamily="34" charset="0"/>
                <a:cs typeface="Arial" panose="020B0604020202020204" pitchFamily="34" charset="0"/>
              </a:rPr>
              <a:t>actifs séparés des autres avoirs de l’assureur et déposés sur des comptes bancaires distincts à la CE, avec possibilité de blocage des actifs de l’assureur par le Commissariat aux Assurances (CAA) l’autorité de tutelle luxembourgeoise.</a:t>
            </a:r>
          </a:p>
        </p:txBody>
      </p:sp>
    </p:spTree>
    <p:extLst>
      <p:ext uri="{BB962C8B-B14F-4D97-AF65-F5344CB8AC3E}">
        <p14:creationId xmlns:p14="http://schemas.microsoft.com/office/powerpoint/2010/main" val="107318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fr-FR" dirty="0">
                <a:solidFill>
                  <a:srgbClr val="000000"/>
                </a:solidFill>
              </a:rPr>
              <a:t>L’Offre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584" y="2283718"/>
            <a:ext cx="1401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627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3F8F02-1123-46CF-83F9-F6DDED14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complément de la gamme </a:t>
            </a:r>
            <a:r>
              <a:rPr lang="fr-FR" dirty="0" err="1"/>
              <a:t>Millevie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738FE7-FAB7-4F8F-B058-1925FD20D316}"/>
              </a:ext>
            </a:extLst>
          </p:cNvPr>
          <p:cNvSpPr txBox="1"/>
          <p:nvPr/>
        </p:nvSpPr>
        <p:spPr>
          <a:xfrm>
            <a:off x="6876256" y="463395"/>
            <a:ext cx="1943494" cy="830997"/>
          </a:xfrm>
          <a:prstGeom prst="rect">
            <a:avLst/>
          </a:prstGeom>
          <a:solidFill>
            <a:schemeClr val="bg1"/>
          </a:solidFill>
          <a:ln w="412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Offre réservée aux Banquiers Privés, Banquiers du Dirigeant </a:t>
            </a:r>
          </a:p>
          <a:p>
            <a:pPr algn="ctr"/>
            <a:r>
              <a:rPr lang="fr-FR" sz="1200" b="1" dirty="0"/>
              <a:t>et aux CAGP</a:t>
            </a:r>
          </a:p>
        </p:txBody>
      </p:sp>
      <p:pic>
        <p:nvPicPr>
          <p:cNvPr id="6" name="Graphique 5" descr="Cible">
            <a:extLst>
              <a:ext uri="{FF2B5EF4-FFF2-40B4-BE49-F238E27FC236}">
                <a16:creationId xmlns:a16="http://schemas.microsoft.com/office/drawing/2014/main" id="{C0049E51-BB76-4F8E-9892-42B001EDB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684828" y="204824"/>
            <a:ext cx="528316" cy="528316"/>
          </a:xfrm>
          <a:prstGeom prst="rect">
            <a:avLst/>
          </a:prstGeom>
        </p:spPr>
      </p:pic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22B5FD4C-C18F-4573-A11E-95BAD9214A5A}"/>
              </a:ext>
            </a:extLst>
          </p:cNvPr>
          <p:cNvCxnSpPr>
            <a:cxnSpLocks/>
            <a:stCxn id="6" idx="2"/>
            <a:endCxn id="6" idx="3"/>
          </p:cNvCxnSpPr>
          <p:nvPr/>
        </p:nvCxnSpPr>
        <p:spPr>
          <a:xfrm rot="5400000" flipH="1" flipV="1">
            <a:off x="6948986" y="468982"/>
            <a:ext cx="264158" cy="264158"/>
          </a:xfrm>
          <a:prstGeom prst="bentConnector4">
            <a:avLst>
              <a:gd name="adj1" fmla="val -225833"/>
              <a:gd name="adj2" fmla="val 699593"/>
            </a:avLst>
          </a:prstGeom>
          <a:ln w="19050">
            <a:solidFill>
              <a:srgbClr val="E3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FFD03E52-2A3C-4756-A95B-8C293F9B7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85" y="1678491"/>
            <a:ext cx="8423682" cy="26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00A4D-803C-4463-BADF-C60BB227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répondre à quelle cible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A100B0-8BDE-486A-957C-C2C0D1A76211}"/>
              </a:ext>
            </a:extLst>
          </p:cNvPr>
          <p:cNvSpPr/>
          <p:nvPr/>
        </p:nvSpPr>
        <p:spPr>
          <a:xfrm>
            <a:off x="2412124" y="255172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/>
          </a:p>
        </p:txBody>
      </p:sp>
      <p:graphicFrame>
        <p:nvGraphicFramePr>
          <p:cNvPr id="6" name="Tableau 7">
            <a:extLst>
              <a:ext uri="{FF2B5EF4-FFF2-40B4-BE49-F238E27FC236}">
                <a16:creationId xmlns:a16="http://schemas.microsoft.com/office/drawing/2014/main" id="{D2B0AA0A-78D8-4822-B50C-0F0A9502C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94041"/>
              </p:ext>
            </p:extLst>
          </p:nvPr>
        </p:nvGraphicFramePr>
        <p:xfrm>
          <a:off x="591704" y="2337665"/>
          <a:ext cx="7983584" cy="1989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1792">
                  <a:extLst>
                    <a:ext uri="{9D8B030D-6E8A-4147-A177-3AD203B41FA5}">
                      <a16:colId xmlns:a16="http://schemas.microsoft.com/office/drawing/2014/main" val="2542333578"/>
                    </a:ext>
                  </a:extLst>
                </a:gridCol>
                <a:gridCol w="3991792">
                  <a:extLst>
                    <a:ext uri="{9D8B030D-6E8A-4147-A177-3AD203B41FA5}">
                      <a16:colId xmlns:a16="http://schemas.microsoft.com/office/drawing/2014/main" val="3318965129"/>
                    </a:ext>
                  </a:extLst>
                </a:gridCol>
              </a:tblGrid>
              <a:tr h="55703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MILLEVIE Life Vie </a:t>
                      </a:r>
                      <a:r>
                        <a:rPr lang="fr-F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fr-FR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 d’assurance vie)</a:t>
                      </a:r>
                      <a:endParaRPr lang="fr-FR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fr-F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MILLEVIE Life Capi </a:t>
                      </a:r>
                      <a:r>
                        <a:rPr lang="fr-F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fr-FR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 de capitalisation)</a:t>
                      </a:r>
                      <a:endParaRPr lang="fr-FR" sz="1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MILLEVIE Lux Vie (</a:t>
                      </a:r>
                      <a:r>
                        <a:rPr lang="fr-FR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 d’assurance vie)</a:t>
                      </a:r>
                    </a:p>
                    <a:p>
                      <a:pPr algn="ctr"/>
                      <a:r>
                        <a:rPr lang="fr-F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MILLEVIE Lux Capi </a:t>
                      </a:r>
                      <a:r>
                        <a:rPr lang="fr-F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fr-FR" sz="11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 de capitalisation)</a:t>
                      </a:r>
                      <a:endParaRPr lang="fr-F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91735"/>
                  </a:ext>
                </a:extLst>
              </a:tr>
              <a:tr h="1356150"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1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Résidents fiscaux français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1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Personnes physiques et personnes morales soumises à l’impôt sur le revenu</a:t>
                      </a:r>
                    </a:p>
                  </a:txBody>
                  <a:tcPr marL="180000" marR="1800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Résidents français qui envisagent de s’expatrier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Non-résidents (au cas par cas et après étude à partir de 250 000 €)</a:t>
                      </a:r>
                    </a:p>
                    <a:p>
                      <a:pPr marL="180975" indent="-180975">
                        <a:buFont typeface="Wingdings" panose="05000000000000000000" pitchFamily="2" charset="2"/>
                        <a:buChar char="§"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Personnes morales : Accompagner en priorité les Holding patrimoniales et les sociétés d’exploitation dont le dirigeant est un client patrimonial, sociétés d’exploitation à l’IS sur leur trésorerie longue (après étude à partir de 250 000 €)</a:t>
                      </a:r>
                    </a:p>
                  </a:txBody>
                  <a:tcPr marL="180000" marR="1800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8742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CBBB8AC-1656-47C9-9A14-CFE5DA8CDB20}"/>
              </a:ext>
            </a:extLst>
          </p:cNvPr>
          <p:cNvSpPr/>
          <p:nvPr/>
        </p:nvSpPr>
        <p:spPr>
          <a:xfrm>
            <a:off x="532075" y="873180"/>
            <a:ext cx="832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SzPct val="125000"/>
            </a:pPr>
            <a:r>
              <a:rPr lang="fr-FR" sz="1600" b="1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La Cible</a:t>
            </a:r>
          </a:p>
          <a:p>
            <a:pPr marL="285750" indent="-285750">
              <a:buClr>
                <a:schemeClr val="accent1"/>
              </a:buClr>
              <a:buSzPct val="125000"/>
              <a:buFont typeface="Webdings" panose="05030102010509060703" pitchFamily="18" charset="2"/>
              <a:buChar char="4"/>
            </a:pPr>
            <a:r>
              <a:rPr lang="fr-FR" sz="1600" dirty="0">
                <a:latin typeface="+mj-lt"/>
                <a:cs typeface="Arial" panose="020B0604020202020204" pitchFamily="34" charset="0"/>
              </a:rPr>
              <a:t>une clientèle patrimoniale fortunée</a:t>
            </a:r>
          </a:p>
          <a:p>
            <a:pPr marL="285750" indent="-285750">
              <a:buClr>
                <a:schemeClr val="accent1"/>
              </a:buClr>
              <a:buSzPct val="125000"/>
              <a:buFont typeface="Webdings" panose="05030102010509060703" pitchFamily="18" charset="2"/>
              <a:buChar char="4"/>
            </a:pPr>
            <a:r>
              <a:rPr lang="fr-FR" sz="1600" dirty="0">
                <a:latin typeface="+mj-lt"/>
                <a:cs typeface="Arial" panose="020B0604020202020204" pitchFamily="34" charset="0"/>
              </a:rPr>
              <a:t>et appétente à la diversification via les supports en unités de compte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81643-C986-4EC5-BF49-8179E44264CD}"/>
              </a:ext>
            </a:extLst>
          </p:cNvPr>
          <p:cNvSpPr/>
          <p:nvPr/>
        </p:nvSpPr>
        <p:spPr>
          <a:xfrm>
            <a:off x="534724" y="1909728"/>
            <a:ext cx="832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SzPct val="125000"/>
            </a:pPr>
            <a:r>
              <a:rPr lang="fr-FR" sz="1600" b="1" dirty="0">
                <a:solidFill>
                  <a:schemeClr val="accent1"/>
                </a:solidFill>
              </a:rPr>
              <a:t>Life ou Lux : en fonction du profil du souscripteur</a:t>
            </a:r>
            <a:endParaRPr lang="fr-FR" sz="14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0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52291-0D83-44FA-959A-41157A983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4" y="56004"/>
            <a:ext cx="8136111" cy="432000"/>
          </a:xfrm>
        </p:spPr>
        <p:txBody>
          <a:bodyPr/>
          <a:lstStyle/>
          <a:p>
            <a:r>
              <a:rPr lang="fr-FR" dirty="0"/>
              <a:t>Caractéristiques </a:t>
            </a:r>
            <a:r>
              <a:rPr lang="fr-FR" dirty="0" err="1"/>
              <a:t>Millevie</a:t>
            </a:r>
            <a:r>
              <a:rPr lang="fr-FR" dirty="0"/>
              <a:t> Life –</a:t>
            </a:r>
            <a:r>
              <a:rPr lang="fr-FR" dirty="0" err="1"/>
              <a:t>Millevie</a:t>
            </a:r>
            <a:r>
              <a:rPr lang="fr-FR" dirty="0"/>
              <a:t> Lux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8630D3-EFBC-4085-B8E4-8363EEB953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Contrats d’assurance vie et de capitalisation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5C2DEC-299B-4A00-8076-C806BCC613A3}"/>
              </a:ext>
            </a:extLst>
          </p:cNvPr>
          <p:cNvSpPr/>
          <p:nvPr/>
        </p:nvSpPr>
        <p:spPr>
          <a:xfrm>
            <a:off x="5685635" y="3330543"/>
            <a:ext cx="2073531" cy="888045"/>
          </a:xfrm>
          <a:prstGeom prst="rect">
            <a:avLst/>
          </a:pr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2000" rIns="36000"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Frais de gestion encours :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+mn-ea"/>
              <a:cs typeface="Gill Sans"/>
            </a:endParaRPr>
          </a:p>
          <a:p>
            <a:pPr marL="214313" marR="0" lvl="0" indent="-214313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0,90 % sur l’encours €</a:t>
            </a:r>
          </a:p>
          <a:p>
            <a:pPr marL="214313" marR="0" lvl="0" indent="-214313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0,90 % sur les fonds externes (UC Classiques)</a:t>
            </a:r>
          </a:p>
          <a:p>
            <a:pPr marL="214313" marR="0" lvl="0" indent="-214313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1,20% sur les encours FIC/FID</a:t>
            </a:r>
          </a:p>
        </p:txBody>
      </p:sp>
      <p:sp>
        <p:nvSpPr>
          <p:cNvPr id="18" name="Forme libre 46">
            <a:extLst>
              <a:ext uri="{FF2B5EF4-FFF2-40B4-BE49-F238E27FC236}">
                <a16:creationId xmlns:a16="http://schemas.microsoft.com/office/drawing/2014/main" id="{DF01956C-9532-4C20-8F09-B88A95B5D1CD}"/>
              </a:ext>
            </a:extLst>
          </p:cNvPr>
          <p:cNvSpPr/>
          <p:nvPr/>
        </p:nvSpPr>
        <p:spPr>
          <a:xfrm>
            <a:off x="1565787" y="1134110"/>
            <a:ext cx="3006213" cy="888044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Un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seuil d’accès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au contrat </a:t>
            </a:r>
            <a:b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</a:b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de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150 000 euros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25C911-5FE1-4575-92E8-E467D21BAC72}"/>
              </a:ext>
            </a:extLst>
          </p:cNvPr>
          <p:cNvSpPr/>
          <p:nvPr/>
        </p:nvSpPr>
        <p:spPr>
          <a:xfrm>
            <a:off x="4816366" y="1142000"/>
            <a:ext cx="3006212" cy="881570"/>
          </a:xfrm>
          <a:prstGeom prst="rect">
            <a:avLst/>
          </a:pr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Une gestion Libre personnalisable</a:t>
            </a:r>
          </a:p>
        </p:txBody>
      </p:sp>
      <p:sp>
        <p:nvSpPr>
          <p:cNvPr id="20" name="Forme libre 53">
            <a:extLst>
              <a:ext uri="{FF2B5EF4-FFF2-40B4-BE49-F238E27FC236}">
                <a16:creationId xmlns:a16="http://schemas.microsoft.com/office/drawing/2014/main" id="{BA955613-0E1B-456D-8F44-0BB7FC4C2A47}"/>
              </a:ext>
            </a:extLst>
          </p:cNvPr>
          <p:cNvSpPr/>
          <p:nvPr/>
        </p:nvSpPr>
        <p:spPr>
          <a:xfrm>
            <a:off x="3632566" y="2178175"/>
            <a:ext cx="1928812" cy="994931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rgbClr val="8064A2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Avance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possible </a:t>
            </a:r>
            <a:r>
              <a:rPr lang="fr-FR" sz="1200" b="1" kern="1200" dirty="0">
                <a:solidFill>
                  <a:srgbClr val="7030A0"/>
                </a:solidFill>
                <a:latin typeface="Gill Sans"/>
                <a:ea typeface="+mn-ea"/>
              </a:rPr>
              <a:t>jusqu’à</a:t>
            </a:r>
          </a:p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50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% de la valeur du contrat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,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UC incluses</a:t>
            </a:r>
          </a:p>
        </p:txBody>
      </p:sp>
      <p:sp>
        <p:nvSpPr>
          <p:cNvPr id="21" name="Forme libre 55">
            <a:extLst>
              <a:ext uri="{FF2B5EF4-FFF2-40B4-BE49-F238E27FC236}">
                <a16:creationId xmlns:a16="http://schemas.microsoft.com/office/drawing/2014/main" id="{689F5E9B-38E6-41E2-90A5-7954BE61179A}"/>
              </a:ext>
            </a:extLst>
          </p:cNvPr>
          <p:cNvSpPr/>
          <p:nvPr/>
        </p:nvSpPr>
        <p:spPr>
          <a:xfrm>
            <a:off x="5684161" y="2179591"/>
            <a:ext cx="2075113" cy="994931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Des Droits d’entrée positionnés à 2,5 % </a:t>
            </a:r>
          </a:p>
        </p:txBody>
      </p:sp>
      <p:sp>
        <p:nvSpPr>
          <p:cNvPr id="22" name="Forme libre 57">
            <a:extLst>
              <a:ext uri="{FF2B5EF4-FFF2-40B4-BE49-F238E27FC236}">
                <a16:creationId xmlns:a16="http://schemas.microsoft.com/office/drawing/2014/main" id="{17FE689B-662B-4B27-8A67-BE5EB067D8E3}"/>
              </a:ext>
            </a:extLst>
          </p:cNvPr>
          <p:cNvSpPr/>
          <p:nvPr/>
        </p:nvSpPr>
        <p:spPr>
          <a:xfrm>
            <a:off x="1565786" y="3349639"/>
            <a:ext cx="1928811" cy="888045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Arbitrage possible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BAAAB1-3277-41EC-A927-363995D19530}"/>
              </a:ext>
            </a:extLst>
          </p:cNvPr>
          <p:cNvSpPr/>
          <p:nvPr/>
        </p:nvSpPr>
        <p:spPr>
          <a:xfrm>
            <a:off x="2884415" y="2178175"/>
            <a:ext cx="610183" cy="150066"/>
          </a:xfrm>
          <a:prstGeom prst="rect">
            <a:avLst/>
          </a:pr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75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NOUVEAU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073A245-8F89-4A2E-8199-7261EFA18A55}"/>
              </a:ext>
            </a:extLst>
          </p:cNvPr>
          <p:cNvSpPr/>
          <p:nvPr/>
        </p:nvSpPr>
        <p:spPr>
          <a:xfrm>
            <a:off x="3632566" y="3349639"/>
            <a:ext cx="1932556" cy="881570"/>
          </a:xfrm>
          <a:prstGeom prst="rect">
            <a:avLst/>
          </a:pr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Réassurance du fonds € par BPCE Vie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8ABED4-58E6-4DBE-9A64-248D7861034E}"/>
              </a:ext>
            </a:extLst>
          </p:cNvPr>
          <p:cNvSpPr/>
          <p:nvPr/>
        </p:nvSpPr>
        <p:spPr>
          <a:xfrm>
            <a:off x="6964391" y="1142000"/>
            <a:ext cx="864000" cy="180000"/>
          </a:xfrm>
          <a:prstGeom prst="rect">
            <a:avLst/>
          </a:pr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NOUVEAU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FACF3D-5198-43CB-8370-A2C7721438D1}"/>
              </a:ext>
            </a:extLst>
          </p:cNvPr>
          <p:cNvSpPr/>
          <p:nvPr/>
        </p:nvSpPr>
        <p:spPr>
          <a:xfrm>
            <a:off x="4697378" y="2178175"/>
            <a:ext cx="864000" cy="180000"/>
          </a:xfrm>
          <a:prstGeom prst="rect">
            <a:avLst/>
          </a:pr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NOUVEAU</a:t>
            </a:r>
          </a:p>
        </p:txBody>
      </p:sp>
      <p:sp>
        <p:nvSpPr>
          <p:cNvPr id="27" name="Forme libre 50">
            <a:extLst>
              <a:ext uri="{FF2B5EF4-FFF2-40B4-BE49-F238E27FC236}">
                <a16:creationId xmlns:a16="http://schemas.microsoft.com/office/drawing/2014/main" id="{91B131F0-1B09-496C-A667-FC16DC407838}"/>
              </a:ext>
            </a:extLst>
          </p:cNvPr>
          <p:cNvSpPr/>
          <p:nvPr/>
        </p:nvSpPr>
        <p:spPr>
          <a:xfrm>
            <a:off x="1561666" y="2178910"/>
            <a:ext cx="1928812" cy="989796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+mn-ea"/>
              <a:cs typeface="Gill Sans"/>
            </a:endParaRPr>
          </a:p>
          <a:p>
            <a:pPr marL="0" marR="0" lvl="0" indent="0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Accessibilité :</a:t>
            </a:r>
          </a:p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FIC dès 75 000 €</a:t>
            </a:r>
          </a:p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FID dès 125 000 €</a:t>
            </a:r>
          </a:p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+mn-ea"/>
                <a:cs typeface="Gill Sans"/>
              </a:rPr>
              <a:t>FAS dès 250 000 €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+mn-ea"/>
              <a:cs typeface="Gill Sans"/>
            </a:endParaRPr>
          </a:p>
          <a:p>
            <a:pPr marL="171450" marR="0" lvl="0" indent="-171450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+mn-ea"/>
              <a:cs typeface="Gill San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210045-0917-4932-8351-517808BBB42D}"/>
              </a:ext>
            </a:extLst>
          </p:cNvPr>
          <p:cNvSpPr/>
          <p:nvPr/>
        </p:nvSpPr>
        <p:spPr>
          <a:xfrm>
            <a:off x="2627784" y="2183442"/>
            <a:ext cx="864000" cy="180000"/>
          </a:xfrm>
          <a:prstGeom prst="rect">
            <a:avLst/>
          </a:pr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NOUVEAU</a:t>
            </a:r>
          </a:p>
        </p:txBody>
      </p:sp>
    </p:spTree>
    <p:extLst>
      <p:ext uri="{BB962C8B-B14F-4D97-AF65-F5344CB8AC3E}">
        <p14:creationId xmlns:p14="http://schemas.microsoft.com/office/powerpoint/2010/main" val="284232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0F17D3-698C-4DE8-A675-A99C2828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Supports d’investissement : la gestion financière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F1AC2C-F17C-42CB-9B2D-4AD0C2ACD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161" y="976578"/>
            <a:ext cx="5076283" cy="35136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57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C0E7B-56C8-4051-8283-65BAFA96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4" y="195486"/>
            <a:ext cx="8064103" cy="504056"/>
          </a:xfrm>
        </p:spPr>
        <p:txBody>
          <a:bodyPr/>
          <a:lstStyle/>
          <a:p>
            <a:r>
              <a:rPr lang="fr-FR" dirty="0"/>
              <a:t>Supports d’investissement : la gestion financière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B2F29A6-7450-4FA5-8FA0-861396FED2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FOCUS SUR LES FONDS INTERNES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F1EBF1-C955-4518-9CBE-573B3D7D0C4C}"/>
              </a:ext>
            </a:extLst>
          </p:cNvPr>
          <p:cNvSpPr/>
          <p:nvPr/>
        </p:nvSpPr>
        <p:spPr>
          <a:xfrm>
            <a:off x="819209" y="1024377"/>
            <a:ext cx="2565384" cy="3246495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2000" tIns="396000" rIns="72000" rtlCol="0" anchor="t"/>
          <a:lstStyle/>
          <a:p>
            <a:pPr marL="252707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Ils s’apparentent à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des Fonds Commun de Placement</a:t>
            </a:r>
          </a:p>
          <a:p>
            <a:pPr marL="252707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Ouverts à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une multitude de souscripteurs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(mutualisation des profits/risques); </a:t>
            </a:r>
          </a:p>
          <a:p>
            <a:pPr marL="252707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Pas obligatoirement le support exclusif du contrat</a:t>
            </a:r>
          </a:p>
          <a:p>
            <a:pPr marL="252707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Plusieurs FIC possibles au sein d’un même contrat</a:t>
            </a:r>
          </a:p>
          <a:p>
            <a:pPr marL="252707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Le souscripteur peut choisir entre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différents profils de gestion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définis dans les descriptifs et modalités d’allocation</a:t>
            </a:r>
          </a:p>
          <a:p>
            <a:pPr marL="81257" marR="0" lvl="3" algn="ctr" defTabSz="6858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Tx/>
              <a:tabLst/>
              <a:defRPr/>
            </a:pP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Tarification unique, identique pour chaque souscripteur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4BCC1B-2947-432A-8B19-FB63FC4E4961}"/>
              </a:ext>
            </a:extLst>
          </p:cNvPr>
          <p:cNvSpPr/>
          <p:nvPr/>
        </p:nvSpPr>
        <p:spPr>
          <a:xfrm>
            <a:off x="6324630" y="980611"/>
            <a:ext cx="2565384" cy="3265959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72000" tIns="396000" rIns="72000" rtlCol="0" anchor="t"/>
          <a:lstStyle/>
          <a:p>
            <a:pPr marL="252705" lvl="6" indent="-171450" defTabSz="6858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1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Fonds Interne sans gestion financière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(optique </a:t>
            </a:r>
            <a:r>
              <a:rPr lang="fr-FR" altLang="fr-FR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Buy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&amp; Hold)</a:t>
            </a:r>
          </a:p>
          <a:p>
            <a:pPr marL="252705" lvl="6" indent="-171450" defTabSz="6858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Accessible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à partir de 125 000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€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(FAS DAT &amp; FAS « produits structurés du groupe ») sinon à défaut, à partir de 250 000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€.</a:t>
            </a:r>
          </a:p>
          <a:p>
            <a:pPr marL="252705" lvl="6" indent="-171450" defTabSz="6858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SCPI possible uniquement sur le produit MILLEVIE Life</a:t>
            </a:r>
            <a:endParaRPr lang="fr-FR" alt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2707" lvl="6" indent="-171450" defTabSz="6858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 3"/>
              </a:rPr>
              <a:t>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</a:rPr>
              <a:t>Pas d’arbitrage permis au sein du FAS</a:t>
            </a:r>
          </a:p>
          <a:p>
            <a:pPr marL="81256" lvl="6" defTabSz="685800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defRPr/>
            </a:pPr>
            <a:endParaRPr lang="fr-FR" altLang="fr-FR" sz="105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56" lvl="6" defTabSz="685800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defRPr/>
            </a:pPr>
            <a:r>
              <a:rPr lang="fr-FR" altLang="fr-FR" sz="1050" i="1" dirty="0">
                <a:latin typeface="Calibri" panose="020F0502020204030204" pitchFamily="34" charset="0"/>
                <a:cs typeface="Calibri" panose="020F0502020204030204" pitchFamily="34" charset="0"/>
              </a:rPr>
              <a:t>NB: Depuis la promulgation de la loi Pacte, plus d’apport de titres envisageable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52705" marR="0" lvl="3" indent="-171450" defTabSz="6858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fr-FR" alt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E4F358-EA33-4256-98CD-AFF506017F47}"/>
              </a:ext>
            </a:extLst>
          </p:cNvPr>
          <p:cNvSpPr/>
          <p:nvPr/>
        </p:nvSpPr>
        <p:spPr>
          <a:xfrm>
            <a:off x="3521766" y="980611"/>
            <a:ext cx="2565384" cy="3265959"/>
          </a:xfrm>
          <a:prstGeom prst="rect">
            <a:avLst/>
          </a:prstGeom>
          <a:solidFill>
            <a:srgbClr val="E7D5E8"/>
          </a:solidFill>
          <a:ln w="25400" cap="flat" cmpd="sng" algn="ctr">
            <a:noFill/>
            <a:prstDash val="solid"/>
          </a:ln>
          <a:effectLst/>
        </p:spPr>
        <p:txBody>
          <a:bodyPr lIns="72000" tIns="396000" rIns="72000" rtlCol="0" anchor="t"/>
          <a:lstStyle/>
          <a:p>
            <a:pPr marL="174353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Ils s’apparentent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à un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Comptes Titres en Gestion sous mandat </a:t>
            </a:r>
          </a:p>
          <a:p>
            <a:pPr marL="174353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Accessibles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dès 125 000 € 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dans le Fonds,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avec une déclaration en </a:t>
            </a:r>
            <a:r>
              <a:rPr lang="fr-FR" altLang="fr-FR" sz="11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Valeur Mobilière </a:t>
            </a: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de 250 000 € 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(en vertu de la </a:t>
            </a:r>
            <a:r>
              <a:rPr lang="fr-FR" altLang="fr-FR" sz="11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lettre Circulaire 15/3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)</a:t>
            </a:r>
          </a:p>
          <a:p>
            <a:pPr marL="174353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Un FID est dédié à un seul contrat</a:t>
            </a:r>
          </a:p>
          <a:p>
            <a:pPr marL="174353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Plusieurs FID possibles au sein d’un même contrat – </a:t>
            </a:r>
            <a:r>
              <a:rPr lang="fr-FR" altLang="fr-FR" sz="11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avec un minimum de 250.000€ par FID</a:t>
            </a:r>
          </a:p>
          <a:p>
            <a:pPr marL="174353" marR="0" lvl="3" indent="-171450" defTabSz="685800" eaLnBrk="1" fontAlgn="auto" latinLnBrk="0" hangingPunct="1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sz="11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Différents profils de gestion </a:t>
            </a:r>
            <a:r>
              <a:rPr lang="fr-FR" altLang="fr-FR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définis dans les descriptifs et modalités </a:t>
            </a:r>
            <a:r>
              <a:rPr lang="fr-FR" altLang="fr-FR" sz="11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d’allocation</a:t>
            </a:r>
          </a:p>
          <a:p>
            <a:pPr marL="2903" marR="0" lvl="3" algn="ctr" defTabSz="685800" eaLnBrk="1" fontAlgn="auto" latinLnBrk="0" hangingPunct="1">
              <a:lnSpc>
                <a:spcPct val="90000"/>
              </a:lnSpc>
              <a:spcBef>
                <a:spcPts val="600"/>
              </a:spcBef>
              <a:buClr>
                <a:srgbClr val="581D74"/>
              </a:buClr>
              <a:buSzTx/>
              <a:tabLst/>
              <a:defRPr/>
            </a:pPr>
            <a:r>
              <a:rPr lang="fr-FR" altLang="fr-FR" sz="1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Possibilité d’une tarification « Banque » personnalisée </a:t>
            </a:r>
          </a:p>
          <a:p>
            <a:pPr marL="142198" marR="0" lvl="3" indent="-139295" defTabSz="6858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altLang="fr-FR" sz="1100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17" name="Pentagone 29">
            <a:extLst>
              <a:ext uri="{FF2B5EF4-FFF2-40B4-BE49-F238E27FC236}">
                <a16:creationId xmlns:a16="http://schemas.microsoft.com/office/drawing/2014/main" id="{B8009505-91F0-4DE0-B47E-0BDF99139279}"/>
              </a:ext>
            </a:extLst>
          </p:cNvPr>
          <p:cNvSpPr/>
          <p:nvPr/>
        </p:nvSpPr>
        <p:spPr>
          <a:xfrm>
            <a:off x="815789" y="4175108"/>
            <a:ext cx="2569669" cy="597758"/>
          </a:xfrm>
          <a:prstGeom prst="homePlate">
            <a:avLst/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Remarque: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P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ossibilité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créer un Fonds interne collectif « fermé » destiné à répondre à des demandes spécifiques d’une famille (« FIC familial »)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Pentagone 30">
            <a:extLst>
              <a:ext uri="{FF2B5EF4-FFF2-40B4-BE49-F238E27FC236}">
                <a16:creationId xmlns:a16="http://schemas.microsoft.com/office/drawing/2014/main" id="{59837120-7D60-4377-9429-D4782EF7ABBF}"/>
              </a:ext>
            </a:extLst>
          </p:cNvPr>
          <p:cNvSpPr/>
          <p:nvPr/>
        </p:nvSpPr>
        <p:spPr>
          <a:xfrm>
            <a:off x="3523903" y="4175108"/>
            <a:ext cx="2563249" cy="597758"/>
          </a:xfrm>
          <a:prstGeom prst="homePlate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Remarque: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Investissement possible uniquement après le délai de renonciation de 30j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ectangle à coins arrondis 17">
            <a:extLst>
              <a:ext uri="{FF2B5EF4-FFF2-40B4-BE49-F238E27FC236}">
                <a16:creationId xmlns:a16="http://schemas.microsoft.com/office/drawing/2014/main" id="{BF9581A9-9874-4A4F-8B3E-38DDA0AAAF26}"/>
              </a:ext>
            </a:extLst>
          </p:cNvPr>
          <p:cNvSpPr/>
          <p:nvPr/>
        </p:nvSpPr>
        <p:spPr>
          <a:xfrm>
            <a:off x="815789" y="883128"/>
            <a:ext cx="2569669" cy="372858"/>
          </a:xfrm>
          <a:prstGeom prst="roundRect">
            <a:avLst/>
          </a:prstGeom>
          <a:solidFill>
            <a:srgbClr val="8064A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Fonds Internes Collectifs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7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(FIC) (gérés par VEGA IM)</a:t>
            </a:r>
          </a:p>
        </p:txBody>
      </p:sp>
      <p:sp>
        <p:nvSpPr>
          <p:cNvPr id="20" name="Rectangle à coins arrondis 20">
            <a:extLst>
              <a:ext uri="{FF2B5EF4-FFF2-40B4-BE49-F238E27FC236}">
                <a16:creationId xmlns:a16="http://schemas.microsoft.com/office/drawing/2014/main" id="{6486B048-44AF-4E64-A639-E311E85086E7}"/>
              </a:ext>
            </a:extLst>
          </p:cNvPr>
          <p:cNvSpPr/>
          <p:nvPr/>
        </p:nvSpPr>
        <p:spPr>
          <a:xfrm>
            <a:off x="6324630" y="887273"/>
            <a:ext cx="2565384" cy="372857"/>
          </a:xfrm>
          <a:prstGeom prst="roundRect">
            <a:avLst/>
          </a:prstGeom>
          <a:solidFill>
            <a:srgbClr val="F7964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7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Fonds d’Assurance Spécialisé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7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(FAS) (non gérés)</a:t>
            </a:r>
          </a:p>
        </p:txBody>
      </p:sp>
      <p:sp>
        <p:nvSpPr>
          <p:cNvPr id="21" name="Rectangle à coins arrondis 21">
            <a:extLst>
              <a:ext uri="{FF2B5EF4-FFF2-40B4-BE49-F238E27FC236}">
                <a16:creationId xmlns:a16="http://schemas.microsoft.com/office/drawing/2014/main" id="{CAD0A01C-999F-4374-9192-B1C9331E291A}"/>
              </a:ext>
            </a:extLst>
          </p:cNvPr>
          <p:cNvSpPr/>
          <p:nvPr/>
        </p:nvSpPr>
        <p:spPr>
          <a:xfrm>
            <a:off x="3523903" y="887273"/>
            <a:ext cx="2562709" cy="372857"/>
          </a:xfrm>
          <a:prstGeom prst="roundRect">
            <a:avLst/>
          </a:prstGeom>
          <a:solidFill>
            <a:srgbClr val="1F497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7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Fonds Internes Dédiés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7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(FID) (gérés par VEGA IM)</a:t>
            </a:r>
          </a:p>
        </p:txBody>
      </p:sp>
    </p:spTree>
    <p:extLst>
      <p:ext uri="{BB962C8B-B14F-4D97-AF65-F5344CB8AC3E}">
        <p14:creationId xmlns:p14="http://schemas.microsoft.com/office/powerpoint/2010/main" val="376374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Commissionnement </a:t>
            </a:r>
            <a:endParaRPr lang="fr-FR" dirty="0"/>
          </a:p>
        </p:txBody>
      </p:sp>
      <p:sp>
        <p:nvSpPr>
          <p:cNvPr id="4" name="Espace réservé du texte 1"/>
          <p:cNvSpPr txBox="1">
            <a:spLocks/>
          </p:cNvSpPr>
          <p:nvPr/>
        </p:nvSpPr>
        <p:spPr>
          <a:xfrm>
            <a:off x="827584" y="2427734"/>
            <a:ext cx="1401338" cy="8352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>
                <a:solidFill>
                  <a:schemeClr val="accent3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375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BE505-A914-4D18-B591-80020B47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Zoom : tarification et Commissionnement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E08C58-3F17-46FE-97F5-839636627744}"/>
              </a:ext>
            </a:extLst>
          </p:cNvPr>
          <p:cNvSpPr/>
          <p:nvPr/>
        </p:nvSpPr>
        <p:spPr>
          <a:xfrm>
            <a:off x="2493821" y="663812"/>
            <a:ext cx="4785420" cy="21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>
              <a:defRPr/>
            </a:pPr>
            <a:r>
              <a:rPr lang="fr-FR" sz="788" b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Tarification client et commissionnement contractuels de l’offre Natixis Life avec les CE</a:t>
            </a:r>
            <a:endParaRPr lang="fr-FR" sz="788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E928572-0893-4A78-B2AC-E22539801037}"/>
              </a:ext>
            </a:extLst>
          </p:cNvPr>
          <p:cNvSpPr txBox="1">
            <a:spLocks/>
          </p:cNvSpPr>
          <p:nvPr/>
        </p:nvSpPr>
        <p:spPr>
          <a:xfrm>
            <a:off x="7632465" y="2769945"/>
            <a:ext cx="517922" cy="2514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85763">
              <a:spcBef>
                <a:spcPts val="675"/>
              </a:spcBef>
              <a:defRPr/>
            </a:pPr>
            <a:r>
              <a:rPr lang="fr-FR" sz="563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</a:rPr>
              <a:t>Banque dépositaire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F9F3187-A2F2-4D7E-82B5-A44AAE1C9D91}"/>
              </a:ext>
            </a:extLst>
          </p:cNvPr>
          <p:cNvSpPr txBox="1">
            <a:spLocks/>
          </p:cNvSpPr>
          <p:nvPr/>
        </p:nvSpPr>
        <p:spPr>
          <a:xfrm>
            <a:off x="763179" y="1791354"/>
            <a:ext cx="504717" cy="17412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85763">
              <a:spcBef>
                <a:spcPts val="675"/>
              </a:spcBef>
              <a:defRPr/>
            </a:pPr>
            <a:r>
              <a:rPr lang="fr-FR" sz="675">
                <a:solidFill>
                  <a:srgbClr val="4D6995"/>
                </a:solidFill>
                <a:latin typeface="Arial" panose="020B0604020202020204"/>
              </a:rPr>
              <a:t>Frais Client</a:t>
            </a:r>
          </a:p>
        </p:txBody>
      </p:sp>
      <p:sp>
        <p:nvSpPr>
          <p:cNvPr id="8" name="Parenthèse fermante 7">
            <a:extLst>
              <a:ext uri="{FF2B5EF4-FFF2-40B4-BE49-F238E27FC236}">
                <a16:creationId xmlns:a16="http://schemas.microsoft.com/office/drawing/2014/main" id="{CABCE5F2-2387-44B0-98F8-C4E992D49BB9}"/>
              </a:ext>
            </a:extLst>
          </p:cNvPr>
          <p:cNvSpPr/>
          <p:nvPr/>
        </p:nvSpPr>
        <p:spPr>
          <a:xfrm>
            <a:off x="7583845" y="2513007"/>
            <a:ext cx="48620" cy="136950"/>
          </a:xfrm>
          <a:prstGeom prst="rightBracke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350">
              <a:defRPr/>
            </a:pPr>
            <a:endParaRPr lang="fr-FR" sz="1013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762FD6-4464-4B75-89BF-976966655243}"/>
              </a:ext>
            </a:extLst>
          </p:cNvPr>
          <p:cNvSpPr txBox="1"/>
          <p:nvPr/>
        </p:nvSpPr>
        <p:spPr>
          <a:xfrm>
            <a:off x="891665" y="4333656"/>
            <a:ext cx="7379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600" i="1">
                <a:solidFill>
                  <a:prstClr val="black"/>
                </a:solidFill>
                <a:latin typeface="Arial"/>
              </a:rPr>
              <a:t>* les frais de gestion OPCVM sont prélevés sur la VNI du fonds. En moyenne pour les fonds externes, les frais sont de 1,4 % ( OPCVM actions ), la Cie perçoit 0,59 % en rétrocède 0,44 % et conserve 0,15 %. </a:t>
            </a:r>
          </a:p>
          <a:p>
            <a:pPr defTabSz="685800"/>
            <a:r>
              <a:rPr lang="fr-FR" sz="600" i="1">
                <a:solidFill>
                  <a:prstClr val="black"/>
                </a:solidFill>
                <a:latin typeface="Arial"/>
              </a:rPr>
              <a:t> ** Sur les fonds internes la part des OPCVM représente en moyenne 22%, engendrant une commission proportionnelle d’environ 0,10 %.La Cie ne perçoit rien sur ces fonds internes</a:t>
            </a:r>
          </a:p>
          <a:p>
            <a:pPr defTabSz="685800"/>
            <a:r>
              <a:rPr lang="fr-FR" sz="600">
                <a:solidFill>
                  <a:prstClr val="black"/>
                </a:solidFill>
                <a:latin typeface="Arial"/>
              </a:rPr>
              <a:t>*** </a:t>
            </a:r>
            <a:r>
              <a:rPr lang="fr-FR" sz="600" i="1">
                <a:solidFill>
                  <a:prstClr val="black"/>
                </a:solidFill>
                <a:latin typeface="Arial"/>
              </a:rPr>
              <a:t>Taux estimatifs d’après les protocoles et dires d’experts</a:t>
            </a:r>
          </a:p>
          <a:p>
            <a:pPr defTabSz="685800"/>
            <a:endParaRPr lang="fr-FR" sz="600" i="1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2EB5721-BA5B-4AB2-B3C3-68F769E0EE5A}"/>
              </a:ext>
            </a:extLst>
          </p:cNvPr>
          <p:cNvSpPr txBox="1">
            <a:spLocks/>
          </p:cNvSpPr>
          <p:nvPr/>
        </p:nvSpPr>
        <p:spPr>
          <a:xfrm>
            <a:off x="7632465" y="2526034"/>
            <a:ext cx="491539" cy="8662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7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85763">
              <a:spcBef>
                <a:spcPts val="675"/>
              </a:spcBef>
              <a:defRPr/>
            </a:pPr>
            <a:r>
              <a:rPr lang="fr-FR" sz="56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</a:rPr>
              <a:t>Apporteur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3F39D5B-74EE-4B37-BF57-2968464866C7}"/>
              </a:ext>
            </a:extLst>
          </p:cNvPr>
          <p:cNvSpPr txBox="1">
            <a:spLocks/>
          </p:cNvSpPr>
          <p:nvPr/>
        </p:nvSpPr>
        <p:spPr>
          <a:xfrm>
            <a:off x="729331" y="2817699"/>
            <a:ext cx="567562" cy="17412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4350">
              <a:spcBef>
                <a:spcPts val="900"/>
              </a:spcBef>
              <a:defRPr/>
            </a:pPr>
            <a:r>
              <a:rPr lang="fr-FR" sz="675">
                <a:solidFill>
                  <a:srgbClr val="C00000"/>
                </a:solidFill>
                <a:latin typeface="Arial"/>
              </a:rPr>
              <a:t>Commission CE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85B0EECF-AF50-4CE5-B94D-6BD01086EA24}"/>
              </a:ext>
            </a:extLst>
          </p:cNvPr>
          <p:cNvSpPr txBox="1">
            <a:spLocks/>
          </p:cNvSpPr>
          <p:nvPr/>
        </p:nvSpPr>
        <p:spPr>
          <a:xfrm>
            <a:off x="710991" y="3498219"/>
            <a:ext cx="592425" cy="17412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4350">
              <a:spcBef>
                <a:spcPts val="900"/>
              </a:spcBef>
              <a:defRPr/>
            </a:pPr>
            <a:r>
              <a:rPr lang="fr-FR" sz="675">
                <a:solidFill>
                  <a:srgbClr val="B14EB5">
                    <a:lumMod val="60000"/>
                    <a:lumOff val="40000"/>
                  </a:srgbClr>
                </a:solidFill>
                <a:latin typeface="Arial"/>
              </a:rPr>
              <a:t>VEGA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89364F2-3C0D-40DD-BDFD-6AE34EEBB2B1}"/>
              </a:ext>
            </a:extLst>
          </p:cNvPr>
          <p:cNvSpPr txBox="1">
            <a:spLocks/>
          </p:cNvSpPr>
          <p:nvPr/>
        </p:nvSpPr>
        <p:spPr>
          <a:xfrm>
            <a:off x="704468" y="3971089"/>
            <a:ext cx="592425" cy="17412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4350">
              <a:spcBef>
                <a:spcPts val="900"/>
              </a:spcBef>
              <a:defRPr/>
            </a:pPr>
            <a:r>
              <a:rPr lang="fr-FR" sz="675">
                <a:solidFill>
                  <a:srgbClr val="581D74"/>
                </a:solidFill>
                <a:latin typeface="Arial"/>
              </a:rPr>
              <a:t>Natixis Life</a:t>
            </a:r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E8E61ABD-720A-4FBD-9A4F-174929FC6BE9}"/>
              </a:ext>
            </a:extLst>
          </p:cNvPr>
          <p:cNvSpPr/>
          <p:nvPr/>
        </p:nvSpPr>
        <p:spPr>
          <a:xfrm>
            <a:off x="1487208" y="1476454"/>
            <a:ext cx="223362" cy="801081"/>
          </a:xfrm>
          <a:prstGeom prst="leftBrace">
            <a:avLst>
              <a:gd name="adj1" fmla="val 27435"/>
              <a:gd name="adj2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2C44FB57-BB92-4D9E-82FF-642375045646}"/>
              </a:ext>
            </a:extLst>
          </p:cNvPr>
          <p:cNvSpPr/>
          <p:nvPr/>
        </p:nvSpPr>
        <p:spPr>
          <a:xfrm>
            <a:off x="1480432" y="2492600"/>
            <a:ext cx="230137" cy="827711"/>
          </a:xfrm>
          <a:prstGeom prst="leftBrace">
            <a:avLst>
              <a:gd name="adj1" fmla="val 27435"/>
              <a:gd name="adj2" fmla="val 50000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75C05C54-FF0F-4C15-88A9-DCF864CD5CB7}"/>
              </a:ext>
            </a:extLst>
          </p:cNvPr>
          <p:cNvSpPr/>
          <p:nvPr/>
        </p:nvSpPr>
        <p:spPr>
          <a:xfrm>
            <a:off x="1437135" y="3797631"/>
            <a:ext cx="230137" cy="521047"/>
          </a:xfrm>
          <a:prstGeom prst="leftBrace">
            <a:avLst>
              <a:gd name="adj1" fmla="val 27435"/>
              <a:gd name="adj2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17" name="Parenthèse fermante 16">
            <a:extLst>
              <a:ext uri="{FF2B5EF4-FFF2-40B4-BE49-F238E27FC236}">
                <a16:creationId xmlns:a16="http://schemas.microsoft.com/office/drawing/2014/main" id="{B307D0E8-011A-4A9C-8DC9-364B48A2BF41}"/>
              </a:ext>
            </a:extLst>
          </p:cNvPr>
          <p:cNvSpPr/>
          <p:nvPr/>
        </p:nvSpPr>
        <p:spPr>
          <a:xfrm>
            <a:off x="7573104" y="2827203"/>
            <a:ext cx="48620" cy="136950"/>
          </a:xfrm>
          <a:prstGeom prst="rightBracke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14350">
              <a:defRPr/>
            </a:pPr>
            <a:endParaRPr lang="fr-FR" sz="1013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1CC91BD-5037-493E-9DB5-96E92E672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507" y="807941"/>
            <a:ext cx="5835907" cy="352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0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3435" y="2652316"/>
            <a:ext cx="6470818" cy="876329"/>
          </a:xfrm>
        </p:spPr>
        <p:txBody>
          <a:bodyPr/>
          <a:lstStyle/>
          <a:p>
            <a:r>
              <a:rPr lang="fr-FR" dirty="0"/>
              <a:t>Parcours de souscription</a:t>
            </a:r>
          </a:p>
        </p:txBody>
      </p:sp>
      <p:sp>
        <p:nvSpPr>
          <p:cNvPr id="4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27584" y="2571750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4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1909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C981C-C00E-4D6E-A505-74DC6506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 clés d’un parcours bout en bout automatisée et digital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21B0DA-CB6A-4325-9B3A-989CE215D4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0915" y="910160"/>
            <a:ext cx="7848079" cy="635824"/>
          </a:xfrm>
        </p:spPr>
        <p:txBody>
          <a:bodyPr>
            <a:normAutofit fontScale="92500" lnSpcReduction="10000"/>
          </a:bodyPr>
          <a:lstStyle/>
          <a:p>
            <a:r>
              <a:rPr lang="fr-FR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b="1" kern="1200" dirty="0">
                <a:solidFill>
                  <a:srgbClr val="581D7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PARCOURS </a:t>
            </a:r>
            <a:r>
              <a:rPr lang="fr-FR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permettant : une </a:t>
            </a:r>
            <a:r>
              <a:rPr lang="fr-FR" b="1" kern="1200" dirty="0">
                <a:solidFill>
                  <a:srgbClr val="581D7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automatisée du client de bout en bout</a:t>
            </a:r>
            <a:r>
              <a:rPr lang="fr-FR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fr-FR" b="1" kern="1200" dirty="0">
                <a:solidFill>
                  <a:srgbClr val="581D7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dématérialisation de l’ensemble des actes</a:t>
            </a:r>
            <a:r>
              <a:rPr lang="fr-FR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la possibilité pour les conseillers et les banquiers privés de réaliser des</a:t>
            </a:r>
            <a:r>
              <a:rPr lang="fr-FR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kern="1200" dirty="0">
                <a:solidFill>
                  <a:srgbClr val="581D7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gestion en agence et à distance</a:t>
            </a:r>
            <a:endParaRPr lang="fr-FR" b="1" kern="1200" dirty="0"/>
          </a:p>
          <a:p>
            <a:endParaRPr lang="fr-FR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E07462E3-24F2-4D64-8722-E0037359967B}"/>
              </a:ext>
            </a:extLst>
          </p:cNvPr>
          <p:cNvSpPr txBox="1">
            <a:spLocks/>
          </p:cNvSpPr>
          <p:nvPr/>
        </p:nvSpPr>
        <p:spPr>
          <a:xfrm>
            <a:off x="2874416" y="1672569"/>
            <a:ext cx="3713807" cy="720080"/>
          </a:xfrm>
          <a:prstGeom prst="rect">
            <a:avLst/>
          </a:prstGeom>
          <a:solidFill>
            <a:schemeClr val="bg2">
              <a:alpha val="74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fontAlgn="ctr">
              <a:spcBef>
                <a:spcPts val="300"/>
              </a:spcBef>
              <a:buNone/>
            </a:pPr>
            <a:r>
              <a:rPr lang="fr-FR" b="1" kern="1200" dirty="0"/>
              <a:t>Harmonisation des parcours de souscription </a:t>
            </a:r>
            <a:r>
              <a:rPr lang="fr-FR" kern="1200" dirty="0"/>
              <a:t>sur l’ensemble de la gamme assurance vie, intégrés à </a:t>
            </a:r>
            <a:r>
              <a:rPr lang="fr-FR" kern="1200" dirty="0" err="1"/>
              <a:t>MyWay</a:t>
            </a:r>
            <a:endParaRPr lang="fr-FR" kern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0172C6-B2D3-4724-9D6E-3F30108574EE}"/>
              </a:ext>
            </a:extLst>
          </p:cNvPr>
          <p:cNvSpPr/>
          <p:nvPr/>
        </p:nvSpPr>
        <p:spPr>
          <a:xfrm>
            <a:off x="872168" y="2589404"/>
            <a:ext cx="384384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85800" fontAlgn="ctr">
              <a:spcBef>
                <a:spcPts val="600"/>
              </a:spcBef>
              <a:buClr>
                <a:srgbClr val="000000"/>
              </a:buClr>
              <a:buSzPts val="900"/>
              <a:tabLst>
                <a:tab pos="177800" algn="l"/>
              </a:tabLst>
            </a:pPr>
            <a:r>
              <a:rPr lang="fr-FR" b="1" kern="1200" dirty="0"/>
              <a:t>Pas de ressaisie </a:t>
            </a:r>
            <a:r>
              <a:rPr lang="fr-FR" kern="1200" dirty="0"/>
              <a:t>des informations clients (rapatriées du SI distributeur)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57FC5-1D9E-491D-985A-9A9B5BA8071C}"/>
              </a:ext>
            </a:extLst>
          </p:cNvPr>
          <p:cNvSpPr/>
          <p:nvPr/>
        </p:nvSpPr>
        <p:spPr>
          <a:xfrm>
            <a:off x="5071584" y="2448585"/>
            <a:ext cx="3936520" cy="1169551"/>
          </a:xfrm>
          <a:prstGeom prst="rect">
            <a:avLst/>
          </a:prstGeom>
          <a:solidFill>
            <a:schemeClr val="accent2">
              <a:alpha val="74000"/>
            </a:schemeClr>
          </a:solidFill>
        </p:spPr>
        <p:txBody>
          <a:bodyPr wrap="square">
            <a:spAutoFit/>
          </a:bodyPr>
          <a:lstStyle/>
          <a:p>
            <a:pPr algn="ctr" defTabSz="685800" fontAlgn="ctr">
              <a:spcBef>
                <a:spcPts val="600"/>
              </a:spcBef>
              <a:buClr>
                <a:srgbClr val="000000"/>
              </a:buClr>
              <a:buSzPts val="900"/>
              <a:tabLst>
                <a:tab pos="177800" algn="l"/>
              </a:tabLst>
            </a:pPr>
            <a:r>
              <a:rPr lang="fr-FR" b="1" kern="1200" dirty="0"/>
              <a:t>Optimisation des délais de traitement : enregistrement automatique et en temps réel </a:t>
            </a:r>
            <a:r>
              <a:rPr lang="fr-FR" kern="1200" dirty="0"/>
              <a:t>des opérations dans l’outil de gestion des contrats (pas de ressaisie par le back-office assureur)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515FAF-5289-43AE-93D6-4BFC8EDD04AA}"/>
              </a:ext>
            </a:extLst>
          </p:cNvPr>
          <p:cNvSpPr/>
          <p:nvPr/>
        </p:nvSpPr>
        <p:spPr>
          <a:xfrm>
            <a:off x="872168" y="3707449"/>
            <a:ext cx="5530641" cy="954107"/>
          </a:xfrm>
          <a:prstGeom prst="rect">
            <a:avLst/>
          </a:prstGeom>
          <a:solidFill>
            <a:srgbClr val="6694CE">
              <a:alpha val="74000"/>
            </a:srgbClr>
          </a:solidFill>
        </p:spPr>
        <p:txBody>
          <a:bodyPr wrap="square">
            <a:spAutoFit/>
          </a:bodyPr>
          <a:lstStyle/>
          <a:p>
            <a:pPr algn="ctr" defTabSz="685800" fontAlgn="ctr">
              <a:spcBef>
                <a:spcPts val="600"/>
              </a:spcBef>
              <a:buClr>
                <a:srgbClr val="000000"/>
              </a:buClr>
              <a:buSzPts val="900"/>
              <a:tabLst>
                <a:tab pos="177800" algn="l"/>
              </a:tabLst>
            </a:pPr>
            <a:r>
              <a:rPr lang="fr-FR" b="1" kern="1200" dirty="0"/>
              <a:t>Bonne visibilité sur le suivi des opérations </a:t>
            </a:r>
            <a:r>
              <a:rPr lang="fr-FR" kern="1200" dirty="0"/>
              <a:t>: dématérialisation des dossiers intégrés à un </a:t>
            </a:r>
            <a:r>
              <a:rPr lang="fr-FR" b="1" kern="1200" dirty="0"/>
              <a:t>outil de workflow commun </a:t>
            </a:r>
            <a:r>
              <a:rPr lang="fr-FR" kern="1200" dirty="0"/>
              <a:t>aux back/middle offices </a:t>
            </a:r>
            <a:r>
              <a:rPr lang="fr-FR" b="1" kern="1200" dirty="0"/>
              <a:t>partenaires/assureur </a:t>
            </a:r>
            <a:r>
              <a:rPr lang="fr-FR" kern="1200" dirty="0"/>
              <a:t>et indexation automatique des dossiers</a:t>
            </a:r>
          </a:p>
        </p:txBody>
      </p:sp>
    </p:spTree>
    <p:extLst>
      <p:ext uri="{BB962C8B-B14F-4D97-AF65-F5344CB8AC3E}">
        <p14:creationId xmlns:p14="http://schemas.microsoft.com/office/powerpoint/2010/main" val="375157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DA847-F8FD-405D-BE46-7D354AC2C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4" y="56004"/>
            <a:ext cx="8243615" cy="432000"/>
          </a:xfrm>
        </p:spPr>
        <p:txBody>
          <a:bodyPr/>
          <a:lstStyle/>
          <a:p>
            <a:r>
              <a:rPr lang="fr-FR" sz="2000" dirty="0"/>
              <a:t>Parcours d’ensemble de l’adhésion dans l’univers New Life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CE5E90-F528-40FC-8E87-B755390E53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Un parcours conseil en épargne financière sur mesure favorisant l’accompagnement du client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7B65E62-8C37-405D-8CF0-A9CF2DB9A1F4}"/>
              </a:ext>
            </a:extLst>
          </p:cNvPr>
          <p:cNvSpPr/>
          <p:nvPr/>
        </p:nvSpPr>
        <p:spPr>
          <a:xfrm>
            <a:off x="6258276" y="2896816"/>
            <a:ext cx="695977" cy="5622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8100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450" b="1" dirty="0">
                <a:solidFill>
                  <a:srgbClr val="595959"/>
                </a:solidFill>
                <a:latin typeface="Leelawadee" panose="020B0502040204020203" pitchFamily="34" charset="-34"/>
                <a:ea typeface="Times New Roman" panose="02020603050405020304" pitchFamily="18" charset="0"/>
                <a:cs typeface="Times New Roman" panose="02020603050405020304" pitchFamily="18" charset="0"/>
              </a:rPr>
              <a:t>Portail Natixis LIFE </a:t>
            </a:r>
            <a:endParaRPr lang="fr-FR" sz="788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F21A0142-D160-4E88-A06A-802133949C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192123" y="2508450"/>
            <a:ext cx="938945" cy="11035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076163F3-AA1A-4986-9AB8-66B4BFB918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269273" y="2897605"/>
            <a:ext cx="950318" cy="9708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19145324-08E1-4E78-9F0B-DFA96293A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04" y="2514272"/>
            <a:ext cx="998509" cy="109770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5D6E732D-7BCD-4D80-B296-5B9100127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768" y="2512452"/>
            <a:ext cx="970866" cy="1052188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9" name="Ligne">
            <a:extLst>
              <a:ext uri="{FF2B5EF4-FFF2-40B4-BE49-F238E27FC236}">
                <a16:creationId xmlns:a16="http://schemas.microsoft.com/office/drawing/2014/main" id="{DB78C6E6-8B94-455E-9AAD-67682ED16935}"/>
              </a:ext>
            </a:extLst>
          </p:cNvPr>
          <p:cNvSpPr/>
          <p:nvPr/>
        </p:nvSpPr>
        <p:spPr>
          <a:xfrm>
            <a:off x="1281217" y="1732319"/>
            <a:ext cx="6615000" cy="1"/>
          </a:xfrm>
          <a:prstGeom prst="line">
            <a:avLst/>
          </a:prstGeom>
          <a:ln w="25400">
            <a:solidFill>
              <a:srgbClr val="AF1280"/>
            </a:solidFill>
            <a:miter/>
            <a:tailEnd type="arrow"/>
          </a:ln>
        </p:spPr>
        <p:txBody>
          <a:bodyPr lIns="34289" rIns="342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sp>
        <p:nvSpPr>
          <p:cNvPr id="70" name="RDV client">
            <a:extLst>
              <a:ext uri="{FF2B5EF4-FFF2-40B4-BE49-F238E27FC236}">
                <a16:creationId xmlns:a16="http://schemas.microsoft.com/office/drawing/2014/main" id="{4646E067-3BA2-4DBB-8F0F-A75A38F28E13}"/>
              </a:ext>
            </a:extLst>
          </p:cNvPr>
          <p:cNvSpPr txBox="1"/>
          <p:nvPr/>
        </p:nvSpPr>
        <p:spPr>
          <a:xfrm>
            <a:off x="1346992" y="1852519"/>
            <a:ext cx="614270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defRPr sz="1200">
                <a:solidFill>
                  <a:srgbClr val="535353"/>
                </a:solidFill>
              </a:defRPr>
            </a:pPr>
            <a:r>
              <a:rPr sz="900" kern="0" dirty="0">
                <a:solidFill>
                  <a:srgbClr val="535353"/>
                </a:solidFill>
              </a:rPr>
              <a:t>RDV client</a:t>
            </a:r>
          </a:p>
        </p:txBody>
      </p:sp>
      <p:sp>
        <p:nvSpPr>
          <p:cNvPr id="71" name="CGP">
            <a:extLst>
              <a:ext uri="{FF2B5EF4-FFF2-40B4-BE49-F238E27FC236}">
                <a16:creationId xmlns:a16="http://schemas.microsoft.com/office/drawing/2014/main" id="{271C2D04-D904-4DE2-9DD6-C0703E551E7A}"/>
              </a:ext>
            </a:extLst>
          </p:cNvPr>
          <p:cNvSpPr txBox="1"/>
          <p:nvPr/>
        </p:nvSpPr>
        <p:spPr>
          <a:xfrm>
            <a:off x="1301517" y="1263515"/>
            <a:ext cx="675183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350" kern="0" dirty="0"/>
              <a:t>B. Privé</a:t>
            </a:r>
          </a:p>
          <a:p>
            <a:pPr>
              <a:defRPr/>
            </a:pPr>
            <a:r>
              <a:rPr lang="fr-FR" sz="1350" kern="0" dirty="0"/>
              <a:t>CAGP</a:t>
            </a:r>
            <a:endParaRPr sz="1350" kern="0" dirty="0"/>
          </a:p>
        </p:txBody>
      </p:sp>
      <p:sp>
        <p:nvSpPr>
          <p:cNvPr id="72" name="FRONT">
            <a:extLst>
              <a:ext uri="{FF2B5EF4-FFF2-40B4-BE49-F238E27FC236}">
                <a16:creationId xmlns:a16="http://schemas.microsoft.com/office/drawing/2014/main" id="{1FA2DBAF-CA6F-41EB-BF02-22743065D372}"/>
              </a:ext>
            </a:extLst>
          </p:cNvPr>
          <p:cNvSpPr txBox="1"/>
          <p:nvPr/>
        </p:nvSpPr>
        <p:spPr>
          <a:xfrm>
            <a:off x="3499871" y="2260356"/>
            <a:ext cx="532516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sz="1050" kern="0" dirty="0"/>
              <a:t>FRONT</a:t>
            </a:r>
          </a:p>
        </p:txBody>
      </p:sp>
      <p:sp>
        <p:nvSpPr>
          <p:cNvPr id="73" name="QCF/QR…">
            <a:extLst>
              <a:ext uri="{FF2B5EF4-FFF2-40B4-BE49-F238E27FC236}">
                <a16:creationId xmlns:a16="http://schemas.microsoft.com/office/drawing/2014/main" id="{4E3D103E-93E3-4B19-9795-2F7C770E4F67}"/>
              </a:ext>
            </a:extLst>
          </p:cNvPr>
          <p:cNvSpPr txBox="1"/>
          <p:nvPr/>
        </p:nvSpPr>
        <p:spPr>
          <a:xfrm>
            <a:off x="1158393" y="2000211"/>
            <a:ext cx="952501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defRPr sz="1200">
                <a:solidFill>
                  <a:srgbClr val="535353"/>
                </a:solidFill>
              </a:defRPr>
            </a:pPr>
            <a:r>
              <a:rPr sz="900" kern="0" dirty="0">
                <a:solidFill>
                  <a:srgbClr val="535353"/>
                </a:solidFill>
              </a:rPr>
              <a:t>Entretien </a:t>
            </a:r>
            <a:r>
              <a:rPr lang="fr-FR" sz="900" kern="0" dirty="0">
                <a:solidFill>
                  <a:srgbClr val="535353"/>
                </a:solidFill>
              </a:rPr>
              <a:t>C</a:t>
            </a:r>
            <a:r>
              <a:rPr sz="900" kern="0" dirty="0" err="1">
                <a:solidFill>
                  <a:srgbClr val="535353"/>
                </a:solidFill>
              </a:rPr>
              <a:t>onseil</a:t>
            </a:r>
            <a:endParaRPr sz="900" kern="0" dirty="0">
              <a:solidFill>
                <a:srgbClr val="535353"/>
              </a:solidFill>
            </a:endParaRPr>
          </a:p>
        </p:txBody>
      </p:sp>
      <p:sp>
        <p:nvSpPr>
          <p:cNvPr id="74" name="Proposition d’assurance">
            <a:extLst>
              <a:ext uri="{FF2B5EF4-FFF2-40B4-BE49-F238E27FC236}">
                <a16:creationId xmlns:a16="http://schemas.microsoft.com/office/drawing/2014/main" id="{50B2B958-1935-4FA3-846E-37D019942639}"/>
              </a:ext>
            </a:extLst>
          </p:cNvPr>
          <p:cNvSpPr txBox="1"/>
          <p:nvPr/>
        </p:nvSpPr>
        <p:spPr>
          <a:xfrm>
            <a:off x="3227925" y="1861641"/>
            <a:ext cx="84121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defRPr sz="1200">
                <a:solidFill>
                  <a:srgbClr val="535353"/>
                </a:solidFill>
              </a:defRPr>
            </a:pPr>
            <a:r>
              <a:rPr sz="900" kern="0" dirty="0">
                <a:solidFill>
                  <a:srgbClr val="535353"/>
                </a:solidFill>
              </a:rPr>
              <a:t>Proposition </a:t>
            </a:r>
            <a:r>
              <a:rPr lang="fr-FR" sz="900" kern="0" dirty="0">
                <a:solidFill>
                  <a:srgbClr val="535353"/>
                </a:solidFill>
              </a:rPr>
              <a:t>d’assurance</a:t>
            </a:r>
            <a:endParaRPr sz="900" kern="0" dirty="0">
              <a:solidFill>
                <a:srgbClr val="535353"/>
              </a:solidFill>
            </a:endParaRPr>
          </a:p>
        </p:txBody>
      </p:sp>
      <p:sp>
        <p:nvSpPr>
          <p:cNvPr id="75" name="Middle/back">
            <a:extLst>
              <a:ext uri="{FF2B5EF4-FFF2-40B4-BE49-F238E27FC236}">
                <a16:creationId xmlns:a16="http://schemas.microsoft.com/office/drawing/2014/main" id="{61BAE41C-9795-4F76-8460-32FEE1564FE1}"/>
              </a:ext>
            </a:extLst>
          </p:cNvPr>
          <p:cNvSpPr txBox="1"/>
          <p:nvPr/>
        </p:nvSpPr>
        <p:spPr>
          <a:xfrm>
            <a:off x="4334178" y="1367389"/>
            <a:ext cx="992577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sz="1350" kern="0" dirty="0"/>
              <a:t>Middle/back</a:t>
            </a:r>
          </a:p>
        </p:txBody>
      </p:sp>
      <p:sp>
        <p:nvSpPr>
          <p:cNvPr id="76" name="WORKFLOW">
            <a:extLst>
              <a:ext uri="{FF2B5EF4-FFF2-40B4-BE49-F238E27FC236}">
                <a16:creationId xmlns:a16="http://schemas.microsoft.com/office/drawing/2014/main" id="{8B2323B0-B452-4273-BB29-BC2223020BF5}"/>
              </a:ext>
            </a:extLst>
          </p:cNvPr>
          <p:cNvSpPr txBox="1"/>
          <p:nvPr/>
        </p:nvSpPr>
        <p:spPr>
          <a:xfrm>
            <a:off x="4500088" y="2260356"/>
            <a:ext cx="875559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sz="1050" kern="0" dirty="0"/>
              <a:t>WORKFLOW</a:t>
            </a:r>
          </a:p>
        </p:txBody>
      </p:sp>
      <p:sp>
        <p:nvSpPr>
          <p:cNvPr id="77" name="Instruction du dossier">
            <a:extLst>
              <a:ext uri="{FF2B5EF4-FFF2-40B4-BE49-F238E27FC236}">
                <a16:creationId xmlns:a16="http://schemas.microsoft.com/office/drawing/2014/main" id="{3985897C-FE5D-4474-8580-B37A33ABA368}"/>
              </a:ext>
            </a:extLst>
          </p:cNvPr>
          <p:cNvSpPr txBox="1"/>
          <p:nvPr/>
        </p:nvSpPr>
        <p:spPr>
          <a:xfrm>
            <a:off x="4487353" y="1861641"/>
            <a:ext cx="69855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defRPr sz="1200">
                <a:solidFill>
                  <a:srgbClr val="535353"/>
                </a:solidFill>
              </a:defRPr>
            </a:pPr>
            <a:r>
              <a:rPr sz="900" kern="0" dirty="0">
                <a:solidFill>
                  <a:srgbClr val="535353"/>
                </a:solidFill>
              </a:rPr>
              <a:t>Instruction du dossier</a:t>
            </a:r>
          </a:p>
        </p:txBody>
      </p:sp>
      <p:sp>
        <p:nvSpPr>
          <p:cNvPr id="78" name="Back-office">
            <a:extLst>
              <a:ext uri="{FF2B5EF4-FFF2-40B4-BE49-F238E27FC236}">
                <a16:creationId xmlns:a16="http://schemas.microsoft.com/office/drawing/2014/main" id="{6A2678E3-D67E-4F37-90A0-9974DDDE1C10}"/>
              </a:ext>
            </a:extLst>
          </p:cNvPr>
          <p:cNvSpPr txBox="1"/>
          <p:nvPr/>
        </p:nvSpPr>
        <p:spPr>
          <a:xfrm>
            <a:off x="5562346" y="1367389"/>
            <a:ext cx="1194556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sz="1350" kern="0" dirty="0"/>
              <a:t>Back-office</a:t>
            </a:r>
            <a:r>
              <a:rPr lang="fr-FR" sz="1350" kern="0" dirty="0"/>
              <a:t> NL</a:t>
            </a:r>
            <a:endParaRPr sz="1350" kern="0" dirty="0"/>
          </a:p>
        </p:txBody>
      </p:sp>
      <p:sp>
        <p:nvSpPr>
          <p:cNvPr id="79" name="AIA">
            <a:extLst>
              <a:ext uri="{FF2B5EF4-FFF2-40B4-BE49-F238E27FC236}">
                <a16:creationId xmlns:a16="http://schemas.microsoft.com/office/drawing/2014/main" id="{B8CF5811-C55D-4197-B9AD-6FE4C16DA12E}"/>
              </a:ext>
            </a:extLst>
          </p:cNvPr>
          <p:cNvSpPr txBox="1"/>
          <p:nvPr/>
        </p:nvSpPr>
        <p:spPr>
          <a:xfrm>
            <a:off x="5621735" y="2260356"/>
            <a:ext cx="1167305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050" kern="0" dirty="0"/>
              <a:t>SOCLE GESTION</a:t>
            </a:r>
            <a:endParaRPr sz="1050" kern="0" dirty="0"/>
          </a:p>
        </p:txBody>
      </p:sp>
      <p:sp>
        <p:nvSpPr>
          <p:cNvPr id="80" name="Saisie du dossier">
            <a:extLst>
              <a:ext uri="{FF2B5EF4-FFF2-40B4-BE49-F238E27FC236}">
                <a16:creationId xmlns:a16="http://schemas.microsoft.com/office/drawing/2014/main" id="{0D0C1879-2AE9-442E-A478-6956C5A6DC70}"/>
              </a:ext>
            </a:extLst>
          </p:cNvPr>
          <p:cNvSpPr txBox="1"/>
          <p:nvPr/>
        </p:nvSpPr>
        <p:spPr>
          <a:xfrm>
            <a:off x="5695922" y="1861641"/>
            <a:ext cx="69992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defRPr sz="1200">
                <a:solidFill>
                  <a:srgbClr val="535353"/>
                </a:solidFill>
              </a:defRPr>
            </a:pPr>
            <a:r>
              <a:rPr sz="900" kern="0" dirty="0" err="1">
                <a:solidFill>
                  <a:srgbClr val="535353"/>
                </a:solidFill>
              </a:rPr>
              <a:t>Saisie</a:t>
            </a:r>
            <a:r>
              <a:rPr sz="900" kern="0" dirty="0">
                <a:solidFill>
                  <a:srgbClr val="535353"/>
                </a:solidFill>
              </a:rPr>
              <a:t> du dossier</a:t>
            </a:r>
          </a:p>
        </p:txBody>
      </p:sp>
      <p:sp>
        <p:nvSpPr>
          <p:cNvPr id="81" name="Cercle">
            <a:extLst>
              <a:ext uri="{FF2B5EF4-FFF2-40B4-BE49-F238E27FC236}">
                <a16:creationId xmlns:a16="http://schemas.microsoft.com/office/drawing/2014/main" id="{2D1C7BEE-CBA1-45AB-9EBE-0E2E4002C761}"/>
              </a:ext>
            </a:extLst>
          </p:cNvPr>
          <p:cNvSpPr/>
          <p:nvPr/>
        </p:nvSpPr>
        <p:spPr>
          <a:xfrm>
            <a:off x="1616028" y="1694219"/>
            <a:ext cx="76201" cy="76201"/>
          </a:xfrm>
          <a:prstGeom prst="ellipse">
            <a:avLst/>
          </a:prstGeom>
          <a:solidFill>
            <a:srgbClr val="AF1280"/>
          </a:solidFill>
          <a:ln w="25400">
            <a:solidFill>
              <a:srgbClr val="FFFFFF"/>
            </a:solidFill>
            <a:miter/>
          </a:ln>
        </p:spPr>
        <p:txBody>
          <a:bodyPr lIns="34289" rIns="34289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sp>
        <p:nvSpPr>
          <p:cNvPr id="82" name="Cercle">
            <a:extLst>
              <a:ext uri="{FF2B5EF4-FFF2-40B4-BE49-F238E27FC236}">
                <a16:creationId xmlns:a16="http://schemas.microsoft.com/office/drawing/2014/main" id="{DAB25D5F-287B-4C0D-A42E-2D969850E731}"/>
              </a:ext>
            </a:extLst>
          </p:cNvPr>
          <p:cNvSpPr/>
          <p:nvPr/>
        </p:nvSpPr>
        <p:spPr>
          <a:xfrm>
            <a:off x="2564764" y="1694219"/>
            <a:ext cx="76201" cy="76201"/>
          </a:xfrm>
          <a:prstGeom prst="ellipse">
            <a:avLst/>
          </a:prstGeom>
          <a:solidFill>
            <a:srgbClr val="AF1280"/>
          </a:solidFill>
          <a:ln w="25400">
            <a:solidFill>
              <a:srgbClr val="FFFFFF"/>
            </a:solidFill>
            <a:miter/>
          </a:ln>
        </p:spPr>
        <p:txBody>
          <a:bodyPr lIns="34289" rIns="34289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sp>
        <p:nvSpPr>
          <p:cNvPr id="83" name="Cercle">
            <a:extLst>
              <a:ext uri="{FF2B5EF4-FFF2-40B4-BE49-F238E27FC236}">
                <a16:creationId xmlns:a16="http://schemas.microsoft.com/office/drawing/2014/main" id="{62BAA5A0-257B-4A89-95CD-19F9253FAC47}"/>
              </a:ext>
            </a:extLst>
          </p:cNvPr>
          <p:cNvSpPr/>
          <p:nvPr/>
        </p:nvSpPr>
        <p:spPr>
          <a:xfrm>
            <a:off x="3606294" y="1696636"/>
            <a:ext cx="76201" cy="76201"/>
          </a:xfrm>
          <a:prstGeom prst="ellipse">
            <a:avLst/>
          </a:prstGeom>
          <a:solidFill>
            <a:srgbClr val="AF1280"/>
          </a:solidFill>
          <a:ln w="25400">
            <a:solidFill>
              <a:srgbClr val="FFFFFF"/>
            </a:solidFill>
            <a:miter/>
          </a:ln>
        </p:spPr>
        <p:txBody>
          <a:bodyPr lIns="34289" rIns="34289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sp>
        <p:nvSpPr>
          <p:cNvPr id="84" name="Cercle">
            <a:extLst>
              <a:ext uri="{FF2B5EF4-FFF2-40B4-BE49-F238E27FC236}">
                <a16:creationId xmlns:a16="http://schemas.microsoft.com/office/drawing/2014/main" id="{CED3C825-6F8A-40F2-AE89-5AA0C8062C0A}"/>
              </a:ext>
            </a:extLst>
          </p:cNvPr>
          <p:cNvSpPr/>
          <p:nvPr/>
        </p:nvSpPr>
        <p:spPr>
          <a:xfrm>
            <a:off x="4798530" y="1694219"/>
            <a:ext cx="76201" cy="76201"/>
          </a:xfrm>
          <a:prstGeom prst="ellipse">
            <a:avLst/>
          </a:prstGeom>
          <a:solidFill>
            <a:srgbClr val="AF1280"/>
          </a:solidFill>
          <a:ln w="25400">
            <a:solidFill>
              <a:srgbClr val="FFFFFF"/>
            </a:solidFill>
            <a:miter/>
          </a:ln>
        </p:spPr>
        <p:txBody>
          <a:bodyPr lIns="34289" rIns="34289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sp>
        <p:nvSpPr>
          <p:cNvPr id="85" name="Cercle">
            <a:extLst>
              <a:ext uri="{FF2B5EF4-FFF2-40B4-BE49-F238E27FC236}">
                <a16:creationId xmlns:a16="http://schemas.microsoft.com/office/drawing/2014/main" id="{47FDD265-2627-4F27-B105-4BB0507791A4}"/>
              </a:ext>
            </a:extLst>
          </p:cNvPr>
          <p:cNvSpPr/>
          <p:nvPr/>
        </p:nvSpPr>
        <p:spPr>
          <a:xfrm>
            <a:off x="6007785" y="1694219"/>
            <a:ext cx="76201" cy="76201"/>
          </a:xfrm>
          <a:prstGeom prst="ellipse">
            <a:avLst/>
          </a:prstGeom>
          <a:solidFill>
            <a:srgbClr val="AF1280"/>
          </a:solidFill>
          <a:ln w="25400">
            <a:solidFill>
              <a:srgbClr val="FFFFFF"/>
            </a:solidFill>
            <a:miter/>
          </a:ln>
        </p:spPr>
        <p:txBody>
          <a:bodyPr lIns="34289" rIns="34289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pic>
        <p:nvPicPr>
          <p:cNvPr id="86" name="image001.png" descr="image001.png">
            <a:extLst>
              <a:ext uri="{FF2B5EF4-FFF2-40B4-BE49-F238E27FC236}">
                <a16:creationId xmlns:a16="http://schemas.microsoft.com/office/drawing/2014/main" id="{E3261135-27B3-4B8F-9CAB-73A862737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810" y="2514270"/>
            <a:ext cx="1056085" cy="758676"/>
          </a:xfrm>
          <a:prstGeom prst="rect">
            <a:avLst/>
          </a:prstGeom>
          <a:ln w="12700">
            <a:miter lim="400000"/>
          </a:ln>
          <a:effectLst>
            <a:outerShdw blurRad="127000" dist="12700" dir="5400000" rotWithShape="0">
              <a:srgbClr val="495057">
                <a:alpha val="50000"/>
              </a:srgbClr>
            </a:outerShdw>
          </a:effectLst>
        </p:spPr>
      </p:pic>
      <p:pic>
        <p:nvPicPr>
          <p:cNvPr id="87" name="Main_view_screen.PNG" descr="Main_view_screen.PNG">
            <a:extLst>
              <a:ext uri="{FF2B5EF4-FFF2-40B4-BE49-F238E27FC236}">
                <a16:creationId xmlns:a16="http://schemas.microsoft.com/office/drawing/2014/main" id="{B1C54BC9-A3D6-4A30-A12D-AC122D772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5392" y="2525884"/>
            <a:ext cx="952501" cy="494791"/>
          </a:xfrm>
          <a:prstGeom prst="rect">
            <a:avLst/>
          </a:prstGeom>
          <a:ln w="12700">
            <a:miter lim="400000"/>
          </a:ln>
          <a:effectLst>
            <a:outerShdw blurRad="127000" dist="12700" dir="5400000" rotWithShape="0">
              <a:srgbClr val="495057">
                <a:alpha val="50000"/>
              </a:srgbClr>
            </a:outerShdw>
          </a:effectLst>
        </p:spPr>
      </p:pic>
      <p:pic>
        <p:nvPicPr>
          <p:cNvPr id="88" name="advanced_search_sceen.PNG" descr="advanced_search_sceen.PNG">
            <a:extLst>
              <a:ext uri="{FF2B5EF4-FFF2-40B4-BE49-F238E27FC236}">
                <a16:creationId xmlns:a16="http://schemas.microsoft.com/office/drawing/2014/main" id="{38773D62-5B18-49EC-B7A8-47297EDD6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0642" y="2716383"/>
            <a:ext cx="952501" cy="820055"/>
          </a:xfrm>
          <a:prstGeom prst="rect">
            <a:avLst/>
          </a:prstGeom>
          <a:ln w="12700">
            <a:miter lim="400000"/>
          </a:ln>
          <a:effectLst>
            <a:outerShdw blurRad="127000" dist="12700" dir="5400000" rotWithShape="0">
              <a:srgbClr val="495057">
                <a:alpha val="50000"/>
              </a:srgbClr>
            </a:outerShdw>
          </a:effectLst>
        </p:spPr>
      </p:pic>
      <p:pic>
        <p:nvPicPr>
          <p:cNvPr id="89" name="Case_detail_screen.PNG" descr="Case_detail_screen.PNG">
            <a:extLst>
              <a:ext uri="{FF2B5EF4-FFF2-40B4-BE49-F238E27FC236}">
                <a16:creationId xmlns:a16="http://schemas.microsoft.com/office/drawing/2014/main" id="{86F193E5-15C8-4337-B455-DA7A985F3F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5892" y="3002134"/>
            <a:ext cx="952501" cy="641339"/>
          </a:xfrm>
          <a:prstGeom prst="rect">
            <a:avLst/>
          </a:prstGeom>
          <a:ln w="12700">
            <a:miter lim="400000"/>
          </a:ln>
          <a:effectLst>
            <a:outerShdw blurRad="127000" dist="12700" dir="5400000" rotWithShape="0">
              <a:srgbClr val="495057">
                <a:alpha val="50000"/>
              </a:srgbClr>
            </a:outerShdw>
          </a:effectLst>
        </p:spPr>
      </p:pic>
      <p:sp>
        <p:nvSpPr>
          <p:cNvPr id="90" name="FRONT">
            <a:extLst>
              <a:ext uri="{FF2B5EF4-FFF2-40B4-BE49-F238E27FC236}">
                <a16:creationId xmlns:a16="http://schemas.microsoft.com/office/drawing/2014/main" id="{F2222901-64E3-432F-B333-02CF29F61347}"/>
              </a:ext>
            </a:extLst>
          </p:cNvPr>
          <p:cNvSpPr txBox="1"/>
          <p:nvPr/>
        </p:nvSpPr>
        <p:spPr>
          <a:xfrm>
            <a:off x="2289233" y="2262690"/>
            <a:ext cx="532516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sz="1050" kern="0" dirty="0"/>
              <a:t>FRONT</a:t>
            </a:r>
          </a:p>
        </p:txBody>
      </p:sp>
      <p:sp>
        <p:nvSpPr>
          <p:cNvPr id="91" name="Proposition d’assurance">
            <a:extLst>
              <a:ext uri="{FF2B5EF4-FFF2-40B4-BE49-F238E27FC236}">
                <a16:creationId xmlns:a16="http://schemas.microsoft.com/office/drawing/2014/main" id="{6EAFBE9F-47E8-4A61-A750-0B34F6E6955B}"/>
              </a:ext>
            </a:extLst>
          </p:cNvPr>
          <p:cNvSpPr txBox="1"/>
          <p:nvPr/>
        </p:nvSpPr>
        <p:spPr>
          <a:xfrm>
            <a:off x="2152917" y="1861641"/>
            <a:ext cx="89685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defRPr sz="1200">
                <a:solidFill>
                  <a:srgbClr val="535353"/>
                </a:solidFill>
              </a:defRPr>
            </a:pPr>
            <a:r>
              <a:rPr lang="fr-FR" sz="900" kern="0" dirty="0">
                <a:solidFill>
                  <a:srgbClr val="535353"/>
                </a:solidFill>
              </a:rPr>
              <a:t>Enregistrement demande client</a:t>
            </a:r>
            <a:endParaRPr sz="900" kern="0" dirty="0">
              <a:solidFill>
                <a:srgbClr val="535353"/>
              </a:solidFill>
            </a:endParaRPr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41662983-3CCE-4D9E-9159-3616F0272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2872" y="2508449"/>
            <a:ext cx="952501" cy="9719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3" name="Image 92">
            <a:extLst>
              <a:ext uri="{FF2B5EF4-FFF2-40B4-BE49-F238E27FC236}">
                <a16:creationId xmlns:a16="http://schemas.microsoft.com/office/drawing/2014/main" id="{F7471B8B-7AB6-4F35-A58E-3D0C43506A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4817" y="3317468"/>
            <a:ext cx="964912" cy="5872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8F418C3E-9F0C-4CE7-B22D-4EE2D4B529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62542" y="3929325"/>
            <a:ext cx="958802" cy="5215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5" name="Saisie du dossier">
            <a:extLst>
              <a:ext uri="{FF2B5EF4-FFF2-40B4-BE49-F238E27FC236}">
                <a16:creationId xmlns:a16="http://schemas.microsoft.com/office/drawing/2014/main" id="{9EB002B5-5E0F-4A57-A263-6060814DD1FA}"/>
              </a:ext>
            </a:extLst>
          </p:cNvPr>
          <p:cNvSpPr txBox="1"/>
          <p:nvPr/>
        </p:nvSpPr>
        <p:spPr>
          <a:xfrm>
            <a:off x="6918842" y="1861641"/>
            <a:ext cx="77805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rIns="3428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defRPr sz="1200">
                <a:solidFill>
                  <a:srgbClr val="535353"/>
                </a:solidFill>
              </a:defRPr>
            </a:pPr>
            <a:r>
              <a:rPr lang="fr-FR" sz="900" kern="0" dirty="0">
                <a:solidFill>
                  <a:srgbClr val="535353"/>
                </a:solidFill>
              </a:rPr>
              <a:t>Suivi du dossier</a:t>
            </a:r>
            <a:endParaRPr sz="900" kern="0" dirty="0">
              <a:solidFill>
                <a:srgbClr val="535353"/>
              </a:solidFill>
            </a:endParaRPr>
          </a:p>
        </p:txBody>
      </p:sp>
      <p:sp>
        <p:nvSpPr>
          <p:cNvPr id="96" name="Cercle">
            <a:extLst>
              <a:ext uri="{FF2B5EF4-FFF2-40B4-BE49-F238E27FC236}">
                <a16:creationId xmlns:a16="http://schemas.microsoft.com/office/drawing/2014/main" id="{3FC70121-0EE3-42B8-B6F8-2234E8353052}"/>
              </a:ext>
            </a:extLst>
          </p:cNvPr>
          <p:cNvSpPr/>
          <p:nvPr/>
        </p:nvSpPr>
        <p:spPr>
          <a:xfrm>
            <a:off x="7268025" y="1696252"/>
            <a:ext cx="76201" cy="76201"/>
          </a:xfrm>
          <a:prstGeom prst="ellipse">
            <a:avLst/>
          </a:prstGeom>
          <a:solidFill>
            <a:srgbClr val="AF1280"/>
          </a:solidFill>
          <a:ln w="25400">
            <a:solidFill>
              <a:srgbClr val="FFFFFF"/>
            </a:solidFill>
            <a:miter/>
          </a:ln>
        </p:spPr>
        <p:txBody>
          <a:bodyPr lIns="34289" rIns="34289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sz="1350" kern="0"/>
          </a:p>
        </p:txBody>
      </p:sp>
      <p:sp>
        <p:nvSpPr>
          <p:cNvPr id="97" name="FRONT">
            <a:extLst>
              <a:ext uri="{FF2B5EF4-FFF2-40B4-BE49-F238E27FC236}">
                <a16:creationId xmlns:a16="http://schemas.microsoft.com/office/drawing/2014/main" id="{5BDE0339-92EB-4FEF-9D30-C1B991C2352D}"/>
              </a:ext>
            </a:extLst>
          </p:cNvPr>
          <p:cNvSpPr txBox="1"/>
          <p:nvPr/>
        </p:nvSpPr>
        <p:spPr>
          <a:xfrm>
            <a:off x="7012849" y="2265025"/>
            <a:ext cx="532516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sz="1050" kern="0" dirty="0"/>
              <a:t>FRONT</a:t>
            </a:r>
          </a:p>
        </p:txBody>
      </p:sp>
      <p:sp>
        <p:nvSpPr>
          <p:cNvPr id="98" name="CGP">
            <a:extLst>
              <a:ext uri="{FF2B5EF4-FFF2-40B4-BE49-F238E27FC236}">
                <a16:creationId xmlns:a16="http://schemas.microsoft.com/office/drawing/2014/main" id="{94270FC0-86AB-42EA-BDFD-2F44E5B35605}"/>
              </a:ext>
            </a:extLst>
          </p:cNvPr>
          <p:cNvSpPr txBox="1"/>
          <p:nvPr/>
        </p:nvSpPr>
        <p:spPr>
          <a:xfrm>
            <a:off x="2270034" y="1263515"/>
            <a:ext cx="675183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350" kern="0" dirty="0"/>
              <a:t>B. Privé</a:t>
            </a:r>
          </a:p>
          <a:p>
            <a:pPr>
              <a:defRPr/>
            </a:pPr>
            <a:r>
              <a:rPr lang="fr-FR" sz="1350" kern="0" dirty="0"/>
              <a:t>CAGP</a:t>
            </a:r>
            <a:endParaRPr sz="1350" kern="0" dirty="0"/>
          </a:p>
        </p:txBody>
      </p:sp>
      <p:sp>
        <p:nvSpPr>
          <p:cNvPr id="99" name="CGP">
            <a:extLst>
              <a:ext uri="{FF2B5EF4-FFF2-40B4-BE49-F238E27FC236}">
                <a16:creationId xmlns:a16="http://schemas.microsoft.com/office/drawing/2014/main" id="{EEC6FB23-55A0-491C-8419-60B920704A52}"/>
              </a:ext>
            </a:extLst>
          </p:cNvPr>
          <p:cNvSpPr txBox="1"/>
          <p:nvPr/>
        </p:nvSpPr>
        <p:spPr>
          <a:xfrm>
            <a:off x="3305404" y="1263515"/>
            <a:ext cx="675183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350" kern="0" dirty="0"/>
              <a:t>B. Privé</a:t>
            </a:r>
          </a:p>
          <a:p>
            <a:pPr>
              <a:defRPr/>
            </a:pPr>
            <a:r>
              <a:rPr lang="fr-FR" sz="1350" kern="0" dirty="0"/>
              <a:t>CAGP</a:t>
            </a:r>
            <a:endParaRPr sz="1350" kern="0" dirty="0"/>
          </a:p>
        </p:txBody>
      </p:sp>
      <p:sp>
        <p:nvSpPr>
          <p:cNvPr id="100" name="CGP">
            <a:extLst>
              <a:ext uri="{FF2B5EF4-FFF2-40B4-BE49-F238E27FC236}">
                <a16:creationId xmlns:a16="http://schemas.microsoft.com/office/drawing/2014/main" id="{DC4E2F84-A02E-4519-932A-6E0B8DDEC606}"/>
              </a:ext>
            </a:extLst>
          </p:cNvPr>
          <p:cNvSpPr txBox="1"/>
          <p:nvPr/>
        </p:nvSpPr>
        <p:spPr>
          <a:xfrm>
            <a:off x="7001200" y="1263515"/>
            <a:ext cx="675183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350" kern="0" dirty="0"/>
              <a:t>B. Privé</a:t>
            </a:r>
          </a:p>
          <a:p>
            <a:pPr>
              <a:defRPr/>
            </a:pPr>
            <a:r>
              <a:rPr lang="fr-FR" sz="1350" kern="0" dirty="0"/>
              <a:t>CAGP</a:t>
            </a:r>
            <a:endParaRPr sz="1350" kern="0" dirty="0"/>
          </a:p>
        </p:txBody>
      </p:sp>
      <p:sp>
        <p:nvSpPr>
          <p:cNvPr id="101" name="FRONT">
            <a:extLst>
              <a:ext uri="{FF2B5EF4-FFF2-40B4-BE49-F238E27FC236}">
                <a16:creationId xmlns:a16="http://schemas.microsoft.com/office/drawing/2014/main" id="{2A31AB48-7C10-415D-82CA-351AD694C167}"/>
              </a:ext>
            </a:extLst>
          </p:cNvPr>
          <p:cNvSpPr txBox="1"/>
          <p:nvPr/>
        </p:nvSpPr>
        <p:spPr>
          <a:xfrm>
            <a:off x="1162219" y="2265024"/>
            <a:ext cx="997387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rIns="34289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1050" kern="0" dirty="0"/>
              <a:t>LEA/HARVEST</a:t>
            </a:r>
            <a:endParaRPr sz="1050" kern="0" dirty="0"/>
          </a:p>
        </p:txBody>
      </p:sp>
      <p:pic>
        <p:nvPicPr>
          <p:cNvPr id="102" name="Image 101">
            <a:extLst>
              <a:ext uri="{FF2B5EF4-FFF2-40B4-BE49-F238E27FC236}">
                <a16:creationId xmlns:a16="http://schemas.microsoft.com/office/drawing/2014/main" id="{6B157660-C165-4BAC-8EB3-065814BD2309}"/>
              </a:ext>
            </a:extLst>
          </p:cNvPr>
          <p:cNvPicPr/>
          <p:nvPr/>
        </p:nvPicPr>
        <p:blipFill>
          <a:blip r:embed="rId13"/>
          <a:stretch>
            <a:fillRect/>
          </a:stretch>
        </p:blipFill>
        <p:spPr>
          <a:xfrm>
            <a:off x="2364523" y="3272946"/>
            <a:ext cx="932130" cy="107827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283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74A0B7-B928-44D4-8C61-072B5BBE4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Parcours de souscription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A5BA72-7C67-49E6-B7C1-296C2A19DA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470370"/>
            <a:ext cx="7704098" cy="288032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sz="1000" dirty="0"/>
              <a:t>Natixis Life propose New Life pour une expérience client / conseiller optimisée : </a:t>
            </a:r>
          </a:p>
          <a:p>
            <a:pPr algn="ctr"/>
            <a:r>
              <a:rPr lang="fr-FR" sz="1000" dirty="0"/>
              <a:t>Digitalisation du parcours t visibilité en temps réel sur les informations du contrat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3B108B-EE59-4669-AFEE-46476845D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404" y="914400"/>
            <a:ext cx="6794712" cy="400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6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altLang="en-US" dirty="0"/>
              <a:t>Vos Outils et Contacts</a:t>
            </a:r>
            <a:endParaRPr lang="pt-BR" altLang="en-US" dirty="0"/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827584" y="2427734"/>
            <a:ext cx="1357672" cy="80799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>
                <a:solidFill>
                  <a:schemeClr val="accent6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78322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EFD36-0490-437C-A15C-CF840BF3E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Vos outils</a:t>
            </a:r>
          </a:p>
        </p:txBody>
      </p:sp>
      <p:pic>
        <p:nvPicPr>
          <p:cNvPr id="6" name="Espace réservé pour une image  6" descr="Indispensable Natixis Life EV06_23.pdf - Adobe Acrobat Reader DC">
            <a:extLst>
              <a:ext uri="{FF2B5EF4-FFF2-40B4-BE49-F238E27FC236}">
                <a16:creationId xmlns:a16="http://schemas.microsoft.com/office/drawing/2014/main" id="{021783E6-427D-4295-91D1-8F3744CEE1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77679" y="1839231"/>
            <a:ext cx="1185397" cy="1794714"/>
          </a:xfrm>
          <a:prstGeom prst="rect">
            <a:avLst/>
          </a:prstGeom>
        </p:spPr>
      </p:pic>
      <p:pic>
        <p:nvPicPr>
          <p:cNvPr id="7" name="Graphique 11" descr="Journal">
            <a:extLst>
              <a:ext uri="{FF2B5EF4-FFF2-40B4-BE49-F238E27FC236}">
                <a16:creationId xmlns:a16="http://schemas.microsoft.com/office/drawing/2014/main" id="{EA5F368B-F8D6-4E37-B37A-68E50EE79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3338" y="2113953"/>
            <a:ext cx="1262442" cy="1296693"/>
          </a:xfrm>
          <a:prstGeom prst="rect">
            <a:avLst/>
          </a:prstGeom>
        </p:spPr>
      </p:pic>
      <p:sp>
        <p:nvSpPr>
          <p:cNvPr id="8" name="ZoneTexte 12">
            <a:extLst>
              <a:ext uri="{FF2B5EF4-FFF2-40B4-BE49-F238E27FC236}">
                <a16:creationId xmlns:a16="http://schemas.microsoft.com/office/drawing/2014/main" id="{08FBCF50-7829-46CD-8F7F-B000B12C29C2}"/>
              </a:ext>
            </a:extLst>
          </p:cNvPr>
          <p:cNvSpPr txBox="1"/>
          <p:nvPr/>
        </p:nvSpPr>
        <p:spPr>
          <a:xfrm>
            <a:off x="4416859" y="3810809"/>
            <a:ext cx="1471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/>
              <a:t>Dans votre prochain Indispensable</a:t>
            </a: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AD6C8566-AEF3-4402-AD68-CBB37772C435}"/>
              </a:ext>
            </a:extLst>
          </p:cNvPr>
          <p:cNvSpPr txBox="1"/>
          <p:nvPr/>
        </p:nvSpPr>
        <p:spPr>
          <a:xfrm>
            <a:off x="-62031" y="3406144"/>
            <a:ext cx="2411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/>
              <a:t>Fiches Produits</a:t>
            </a:r>
          </a:p>
        </p:txBody>
      </p:sp>
      <p:sp>
        <p:nvSpPr>
          <p:cNvPr id="10" name="ZoneTexte 14">
            <a:extLst>
              <a:ext uri="{FF2B5EF4-FFF2-40B4-BE49-F238E27FC236}">
                <a16:creationId xmlns:a16="http://schemas.microsoft.com/office/drawing/2014/main" id="{2D5301AB-EAB6-4B66-BAF9-0EB777916679}"/>
              </a:ext>
            </a:extLst>
          </p:cNvPr>
          <p:cNvSpPr txBox="1"/>
          <p:nvPr/>
        </p:nvSpPr>
        <p:spPr>
          <a:xfrm>
            <a:off x="2791149" y="2998699"/>
            <a:ext cx="1170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/>
              <a:t>Vidéo Outils</a:t>
            </a:r>
          </a:p>
        </p:txBody>
      </p:sp>
      <p:pic>
        <p:nvPicPr>
          <p:cNvPr id="11" name="Graphique 16" descr="Caméra vidéo">
            <a:extLst>
              <a:ext uri="{FF2B5EF4-FFF2-40B4-BE49-F238E27FC236}">
                <a16:creationId xmlns:a16="http://schemas.microsoft.com/office/drawing/2014/main" id="{457BE626-6886-4D02-ADC2-60A90A8A9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871384" y="2058136"/>
            <a:ext cx="1101666" cy="1101666"/>
          </a:xfrm>
          <a:prstGeom prst="rect">
            <a:avLst/>
          </a:prstGeom>
        </p:spPr>
      </p:pic>
      <p:sp>
        <p:nvSpPr>
          <p:cNvPr id="13" name="ZoneTexte 15">
            <a:extLst>
              <a:ext uri="{FF2B5EF4-FFF2-40B4-BE49-F238E27FC236}">
                <a16:creationId xmlns:a16="http://schemas.microsoft.com/office/drawing/2014/main" id="{B306DDA9-4299-4818-9732-86B680B7D1C9}"/>
              </a:ext>
            </a:extLst>
          </p:cNvPr>
          <p:cNvSpPr txBox="1"/>
          <p:nvPr/>
        </p:nvSpPr>
        <p:spPr>
          <a:xfrm>
            <a:off x="5888806" y="844817"/>
            <a:ext cx="3186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1"/>
                </a:solidFill>
              </a:rPr>
              <a:t>Supports de formation</a:t>
            </a:r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5DF67F35-5529-4B2D-A718-477F190383BC}"/>
              </a:ext>
            </a:extLst>
          </p:cNvPr>
          <p:cNvSpPr txBox="1"/>
          <p:nvPr/>
        </p:nvSpPr>
        <p:spPr>
          <a:xfrm>
            <a:off x="740681" y="852091"/>
            <a:ext cx="501286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solidFill>
                  <a:schemeClr val="bg1"/>
                </a:solidFill>
              </a:rPr>
              <a:t>Supports commerciaux</a:t>
            </a:r>
          </a:p>
        </p:txBody>
      </p:sp>
      <p:sp>
        <p:nvSpPr>
          <p:cNvPr id="15" name="ZoneTexte 19">
            <a:extLst>
              <a:ext uri="{FF2B5EF4-FFF2-40B4-BE49-F238E27FC236}">
                <a16:creationId xmlns:a16="http://schemas.microsoft.com/office/drawing/2014/main" id="{F7FAE36D-556E-4B8D-87D7-E2CBDB40CA33}"/>
              </a:ext>
            </a:extLst>
          </p:cNvPr>
          <p:cNvSpPr txBox="1"/>
          <p:nvPr/>
        </p:nvSpPr>
        <p:spPr>
          <a:xfrm>
            <a:off x="695787" y="1277959"/>
            <a:ext cx="1921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>
                <a:solidFill>
                  <a:schemeClr val="accent1"/>
                </a:solidFill>
              </a:rPr>
              <a:t>Clients</a:t>
            </a:r>
          </a:p>
        </p:txBody>
      </p:sp>
      <p:sp>
        <p:nvSpPr>
          <p:cNvPr id="16" name="ZoneTexte 20">
            <a:extLst>
              <a:ext uri="{FF2B5EF4-FFF2-40B4-BE49-F238E27FC236}">
                <a16:creationId xmlns:a16="http://schemas.microsoft.com/office/drawing/2014/main" id="{0258AC2B-148C-474E-8F5A-0BF032E8FAB9}"/>
              </a:ext>
            </a:extLst>
          </p:cNvPr>
          <p:cNvSpPr txBox="1"/>
          <p:nvPr/>
        </p:nvSpPr>
        <p:spPr>
          <a:xfrm>
            <a:off x="3224665" y="1230822"/>
            <a:ext cx="1921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solidFill>
                  <a:schemeClr val="accent1"/>
                </a:solidFill>
              </a:rPr>
              <a:t>Conseillers </a:t>
            </a: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38421A96-F11C-40B7-91F9-DB50A5FFDEBB}"/>
              </a:ext>
            </a:extLst>
          </p:cNvPr>
          <p:cNvSpPr/>
          <p:nvPr/>
        </p:nvSpPr>
        <p:spPr>
          <a:xfrm rot="16200000">
            <a:off x="4130587" y="81061"/>
            <a:ext cx="109783" cy="3136132"/>
          </a:xfrm>
          <a:prstGeom prst="rightBrace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1333C5A1-B476-42EE-BE57-DF1E871CE6ED}"/>
              </a:ext>
            </a:extLst>
          </p:cNvPr>
          <p:cNvSpPr/>
          <p:nvPr/>
        </p:nvSpPr>
        <p:spPr>
          <a:xfrm rot="16200000">
            <a:off x="1567570" y="775809"/>
            <a:ext cx="116952" cy="1744135"/>
          </a:xfrm>
          <a:prstGeom prst="rightBrace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9" name="ZoneTexte 22">
            <a:extLst>
              <a:ext uri="{FF2B5EF4-FFF2-40B4-BE49-F238E27FC236}">
                <a16:creationId xmlns:a16="http://schemas.microsoft.com/office/drawing/2014/main" id="{1333BA21-3067-46CA-ABDA-48A226ADA653}"/>
              </a:ext>
            </a:extLst>
          </p:cNvPr>
          <p:cNvSpPr txBox="1"/>
          <p:nvPr/>
        </p:nvSpPr>
        <p:spPr>
          <a:xfrm>
            <a:off x="2530553" y="3799152"/>
            <a:ext cx="174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/>
              <a:t>Base documentaire OSIDOC</a:t>
            </a:r>
          </a:p>
        </p:txBody>
      </p:sp>
      <p:sp>
        <p:nvSpPr>
          <p:cNvPr id="71" name="Espace réservé de la date 4">
            <a:extLst>
              <a:ext uri="{FF2B5EF4-FFF2-40B4-BE49-F238E27FC236}">
                <a16:creationId xmlns:a16="http://schemas.microsoft.com/office/drawing/2014/main" id="{B61CE00E-7C92-4FA9-9EB1-B45C039DE789}"/>
              </a:ext>
            </a:extLst>
          </p:cNvPr>
          <p:cNvSpPr>
            <a:spLocks noGrp="1"/>
          </p:cNvSpPr>
          <p:nvPr/>
        </p:nvSpPr>
        <p:spPr>
          <a:xfrm>
            <a:off x="6700423" y="4115011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JJ/MM/AA</a:t>
            </a:r>
          </a:p>
        </p:txBody>
      </p:sp>
      <p:sp>
        <p:nvSpPr>
          <p:cNvPr id="72" name="ZoneTexte 24">
            <a:extLst>
              <a:ext uri="{FF2B5EF4-FFF2-40B4-BE49-F238E27FC236}">
                <a16:creationId xmlns:a16="http://schemas.microsoft.com/office/drawing/2014/main" id="{47A019A6-C3AA-4AD7-9594-41095B91CB44}"/>
              </a:ext>
            </a:extLst>
          </p:cNvPr>
          <p:cNvSpPr txBox="1"/>
          <p:nvPr/>
        </p:nvSpPr>
        <p:spPr>
          <a:xfrm>
            <a:off x="5918257" y="1417068"/>
            <a:ext cx="2946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Char char="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100%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distanciel</a:t>
            </a: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Char char="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 modules de 2h max</a:t>
            </a:r>
          </a:p>
          <a:p>
            <a:pPr marL="180975" marR="0" lvl="0" indent="-1809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panose="05040102010807070707" pitchFamily="18" charset="2"/>
              <a:buChar char="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parcours distincts et spécifiques ; </a:t>
            </a:r>
          </a:p>
        </p:txBody>
      </p:sp>
      <p:sp>
        <p:nvSpPr>
          <p:cNvPr id="73" name="ZoneTexte 25">
            <a:extLst>
              <a:ext uri="{FF2B5EF4-FFF2-40B4-BE49-F238E27FC236}">
                <a16:creationId xmlns:a16="http://schemas.microsoft.com/office/drawing/2014/main" id="{CAE71AB2-514E-41F8-BF5C-D57B8059283A}"/>
              </a:ext>
            </a:extLst>
          </p:cNvPr>
          <p:cNvSpPr txBox="1"/>
          <p:nvPr/>
        </p:nvSpPr>
        <p:spPr>
          <a:xfrm>
            <a:off x="5912421" y="2126578"/>
            <a:ext cx="3081701" cy="648000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>
            <a:no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Formation Back Office</a:t>
            </a:r>
          </a:p>
        </p:txBody>
      </p:sp>
      <p:pic>
        <p:nvPicPr>
          <p:cNvPr id="74" name="Graphique 6" descr="Horloge">
            <a:extLst>
              <a:ext uri="{FF2B5EF4-FFF2-40B4-BE49-F238E27FC236}">
                <a16:creationId xmlns:a16="http://schemas.microsoft.com/office/drawing/2014/main" id="{60D6190D-CABB-424A-A225-955A1CF0C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464135" y="2170885"/>
            <a:ext cx="380660" cy="380660"/>
          </a:xfrm>
          <a:prstGeom prst="rect">
            <a:avLst/>
          </a:prstGeom>
        </p:spPr>
      </p:pic>
      <p:sp>
        <p:nvSpPr>
          <p:cNvPr id="75" name="ZoneTexte 27">
            <a:extLst>
              <a:ext uri="{FF2B5EF4-FFF2-40B4-BE49-F238E27FC236}">
                <a16:creationId xmlns:a16="http://schemas.microsoft.com/office/drawing/2014/main" id="{9CBADD73-8FC6-40CF-A38E-6EA2129D1C62}"/>
              </a:ext>
            </a:extLst>
          </p:cNvPr>
          <p:cNvSpPr txBox="1"/>
          <p:nvPr/>
        </p:nvSpPr>
        <p:spPr>
          <a:xfrm>
            <a:off x="8183584" y="2471216"/>
            <a:ext cx="941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-1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2h00   x    2  </a:t>
            </a:r>
          </a:p>
        </p:txBody>
      </p:sp>
      <p:sp>
        <p:nvSpPr>
          <p:cNvPr id="76" name="ZoneTexte 30">
            <a:extLst>
              <a:ext uri="{FF2B5EF4-FFF2-40B4-BE49-F238E27FC236}">
                <a16:creationId xmlns:a16="http://schemas.microsoft.com/office/drawing/2014/main" id="{D42A2F7E-EF35-4016-8689-659704AF0684}"/>
              </a:ext>
            </a:extLst>
          </p:cNvPr>
          <p:cNvSpPr txBox="1"/>
          <p:nvPr/>
        </p:nvSpPr>
        <p:spPr>
          <a:xfrm>
            <a:off x="5906586" y="2370274"/>
            <a:ext cx="250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Création de compte (FIC,FID) et Process (Vega)</a:t>
            </a:r>
          </a:p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Outils (Fronts, workflow) et Process</a:t>
            </a:r>
          </a:p>
        </p:txBody>
      </p:sp>
      <p:sp>
        <p:nvSpPr>
          <p:cNvPr id="77" name="ZoneTexte 31">
            <a:extLst>
              <a:ext uri="{FF2B5EF4-FFF2-40B4-BE49-F238E27FC236}">
                <a16:creationId xmlns:a16="http://schemas.microsoft.com/office/drawing/2014/main" id="{A2164DD5-23F9-4576-85E8-28DF7C04043C}"/>
              </a:ext>
            </a:extLst>
          </p:cNvPr>
          <p:cNvSpPr txBox="1"/>
          <p:nvPr/>
        </p:nvSpPr>
        <p:spPr>
          <a:xfrm>
            <a:off x="5906586" y="2888548"/>
            <a:ext cx="3081701" cy="648000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>
            <a:no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Formation Banquiers Privés</a:t>
            </a:r>
          </a:p>
        </p:txBody>
      </p:sp>
      <p:pic>
        <p:nvPicPr>
          <p:cNvPr id="78" name="Graphique 32" descr="Horloge">
            <a:extLst>
              <a:ext uri="{FF2B5EF4-FFF2-40B4-BE49-F238E27FC236}">
                <a16:creationId xmlns:a16="http://schemas.microsoft.com/office/drawing/2014/main" id="{4DA1F7B2-A6B2-452B-9C52-2F679409C9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464135" y="2891498"/>
            <a:ext cx="380660" cy="380660"/>
          </a:xfrm>
          <a:prstGeom prst="rect">
            <a:avLst/>
          </a:prstGeom>
        </p:spPr>
      </p:pic>
      <p:sp>
        <p:nvSpPr>
          <p:cNvPr id="79" name="ZoneTexte 34">
            <a:extLst>
              <a:ext uri="{FF2B5EF4-FFF2-40B4-BE49-F238E27FC236}">
                <a16:creationId xmlns:a16="http://schemas.microsoft.com/office/drawing/2014/main" id="{740E6C63-5641-4EFF-A9D3-D394D9F56D68}"/>
              </a:ext>
            </a:extLst>
          </p:cNvPr>
          <p:cNvSpPr txBox="1"/>
          <p:nvPr/>
        </p:nvSpPr>
        <p:spPr>
          <a:xfrm>
            <a:off x="8183584" y="3230062"/>
            <a:ext cx="941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2h00   x    2  </a:t>
            </a:r>
          </a:p>
        </p:txBody>
      </p:sp>
      <p:sp>
        <p:nvSpPr>
          <p:cNvPr id="80" name="ZoneTexte 36">
            <a:extLst>
              <a:ext uri="{FF2B5EF4-FFF2-40B4-BE49-F238E27FC236}">
                <a16:creationId xmlns:a16="http://schemas.microsoft.com/office/drawing/2014/main" id="{E80A4A12-EDBF-47BA-AB14-7C7D8798D947}"/>
              </a:ext>
            </a:extLst>
          </p:cNvPr>
          <p:cNvSpPr txBox="1"/>
          <p:nvPr/>
        </p:nvSpPr>
        <p:spPr>
          <a:xfrm>
            <a:off x="5900751" y="3132244"/>
            <a:ext cx="250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Luxembourg, Offre 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BPrivée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et cas métiers BP</a:t>
            </a:r>
          </a:p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Outil et Process (SE)</a:t>
            </a:r>
          </a:p>
        </p:txBody>
      </p:sp>
      <p:sp>
        <p:nvSpPr>
          <p:cNvPr id="81" name="ZoneTexte 37">
            <a:extLst>
              <a:ext uri="{FF2B5EF4-FFF2-40B4-BE49-F238E27FC236}">
                <a16:creationId xmlns:a16="http://schemas.microsoft.com/office/drawing/2014/main" id="{B0913BEB-89E3-49EF-8358-1E828014940C}"/>
              </a:ext>
            </a:extLst>
          </p:cNvPr>
          <p:cNvSpPr txBox="1"/>
          <p:nvPr/>
        </p:nvSpPr>
        <p:spPr>
          <a:xfrm>
            <a:off x="5900751" y="3683143"/>
            <a:ext cx="3081701" cy="756000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 anchor="t">
            <a:no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Formation TOP CAGP</a:t>
            </a:r>
          </a:p>
        </p:txBody>
      </p:sp>
      <p:pic>
        <p:nvPicPr>
          <p:cNvPr id="82" name="Graphique 38" descr="Horloge">
            <a:extLst>
              <a:ext uri="{FF2B5EF4-FFF2-40B4-BE49-F238E27FC236}">
                <a16:creationId xmlns:a16="http://schemas.microsoft.com/office/drawing/2014/main" id="{F3B307BB-F49F-4510-8C5B-546B65D08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464135" y="3711475"/>
            <a:ext cx="380660" cy="380660"/>
          </a:xfrm>
          <a:prstGeom prst="rect">
            <a:avLst/>
          </a:prstGeom>
        </p:spPr>
      </p:pic>
      <p:sp>
        <p:nvSpPr>
          <p:cNvPr id="83" name="ZoneTexte 40">
            <a:extLst>
              <a:ext uri="{FF2B5EF4-FFF2-40B4-BE49-F238E27FC236}">
                <a16:creationId xmlns:a16="http://schemas.microsoft.com/office/drawing/2014/main" id="{DE4CDFBD-727C-4622-A2D3-FEFC4C215505}"/>
              </a:ext>
            </a:extLst>
          </p:cNvPr>
          <p:cNvSpPr txBox="1"/>
          <p:nvPr/>
        </p:nvSpPr>
        <p:spPr>
          <a:xfrm>
            <a:off x="8183584" y="4026346"/>
            <a:ext cx="941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-1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2h00   x    3  </a:t>
            </a:r>
          </a:p>
        </p:txBody>
      </p:sp>
      <p:sp>
        <p:nvSpPr>
          <p:cNvPr id="84" name="ZoneTexte 42">
            <a:extLst>
              <a:ext uri="{FF2B5EF4-FFF2-40B4-BE49-F238E27FC236}">
                <a16:creationId xmlns:a16="http://schemas.microsoft.com/office/drawing/2014/main" id="{6B4FEBCC-7102-4525-B5A9-8D74C451961F}"/>
              </a:ext>
            </a:extLst>
          </p:cNvPr>
          <p:cNvSpPr txBox="1"/>
          <p:nvPr/>
        </p:nvSpPr>
        <p:spPr>
          <a:xfrm>
            <a:off x="5910478" y="3943826"/>
            <a:ext cx="30876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Luxembourg, Offre et démarche commerciale</a:t>
            </a:r>
          </a:p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Offre CAGP + cas métiers</a:t>
            </a:r>
          </a:p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Outils et process</a:t>
            </a:r>
          </a:p>
        </p:txBody>
      </p:sp>
    </p:spTree>
    <p:extLst>
      <p:ext uri="{BB962C8B-B14F-4D97-AF65-F5344CB8AC3E}">
        <p14:creationId xmlns:p14="http://schemas.microsoft.com/office/powerpoint/2010/main" val="326471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1009D8-FA52-44C7-A7D8-21953A44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Vos contacts</a:t>
            </a:r>
          </a:p>
        </p:txBody>
      </p:sp>
      <p:sp>
        <p:nvSpPr>
          <p:cNvPr id="9" name="ZoneTexte 18">
            <a:extLst>
              <a:ext uri="{FF2B5EF4-FFF2-40B4-BE49-F238E27FC236}">
                <a16:creationId xmlns:a16="http://schemas.microsoft.com/office/drawing/2014/main" id="{5DF67F35-5529-4B2D-A718-477F190383BC}"/>
              </a:ext>
            </a:extLst>
          </p:cNvPr>
          <p:cNvSpPr txBox="1"/>
          <p:nvPr/>
        </p:nvSpPr>
        <p:spPr>
          <a:xfrm>
            <a:off x="313000" y="2410512"/>
            <a:ext cx="5012864" cy="338554"/>
          </a:xfrm>
          <a:prstGeom prst="rect">
            <a:avLst/>
          </a:prstGeom>
          <a:solidFill>
            <a:srgbClr val="6694CE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Natixis Life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EDC5D8-8479-4369-BF68-39364E3AABE1}"/>
              </a:ext>
            </a:extLst>
          </p:cNvPr>
          <p:cNvSpPr/>
          <p:nvPr/>
        </p:nvSpPr>
        <p:spPr>
          <a:xfrm>
            <a:off x="312999" y="2749066"/>
            <a:ext cx="8326800" cy="1569660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L’équipe commerciale 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5000"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hlinkClick r:id="rId2"/>
              </a:rPr>
              <a:t>commercial@life.natixis.com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5000"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Expertise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commerciale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hlinkClick r:id="rId3"/>
              </a:rPr>
              <a:t>alain.delavault@natixis.com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ou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06 16 64 65 78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L’équipe back-office :</a:t>
            </a:r>
          </a:p>
          <a:p>
            <a:pPr marL="285750" lvl="0" indent="-285750">
              <a:buClr>
                <a:schemeClr val="tx1"/>
              </a:buClr>
              <a:buSzPct val="125000"/>
              <a:buFontTx/>
              <a:buChar char="-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Luxembourg :  </a:t>
            </a:r>
            <a:r>
              <a:rPr lang="fr-FR" sz="1600" u="sng" dirty="0" smtClean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4"/>
              </a:rPr>
              <a:t>backofficelux@life.natixis.com</a:t>
            </a:r>
            <a:endParaRPr lang="fr-FR" sz="1600" u="sng" dirty="0" smtClean="0">
              <a:solidFill>
                <a:srgbClr val="0563C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lvl="0" indent="-285750">
              <a:buClr>
                <a:schemeClr val="tx1"/>
              </a:buClr>
              <a:buSzPct val="125000"/>
              <a:buFontTx/>
              <a:buChar char="-"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France :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hlinkClick r:id="rId5"/>
              </a:rPr>
              <a:t>na-map-gestion-nlf@natixis.com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ZoneTexte 9">
            <a:extLst>
              <a:ext uri="{FF2B5EF4-FFF2-40B4-BE49-F238E27FC236}">
                <a16:creationId xmlns:a16="http://schemas.microsoft.com/office/drawing/2014/main" id="{DA72D5EA-857D-46F7-B4C0-BB2C1CB07D8D}"/>
              </a:ext>
            </a:extLst>
          </p:cNvPr>
          <p:cNvSpPr txBox="1"/>
          <p:nvPr/>
        </p:nvSpPr>
        <p:spPr>
          <a:xfrm>
            <a:off x="313000" y="824774"/>
            <a:ext cx="5012864" cy="338554"/>
          </a:xfrm>
          <a:prstGeom prst="rect">
            <a:avLst/>
          </a:prstGeom>
          <a:solidFill>
            <a:srgbClr val="6694CE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Animation  - Ecureuil Vie Développement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01CED7-B67C-4FB3-8742-3D602E48BF66}"/>
              </a:ext>
            </a:extLst>
          </p:cNvPr>
          <p:cNvSpPr/>
          <p:nvPr/>
        </p:nvSpPr>
        <p:spPr>
          <a:xfrm>
            <a:off x="312999" y="1166766"/>
            <a:ext cx="8518003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Votre interlocuteur principal :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consulter votre R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esponsable régional Ecureuil Vie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Développement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Expertise </a:t>
            </a:r>
            <a:r>
              <a:rPr lang="fr-FR" sz="1600" b="1" dirty="0">
                <a:solidFill>
                  <a:schemeClr val="accent1"/>
                </a:solidFill>
                <a:latin typeface="Calibri"/>
                <a:cs typeface="Arial" panose="020B0604020202020204" pitchFamily="34" charset="0"/>
              </a:rPr>
              <a:t>patrimoniale : 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Isabelle DUREPAIRE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ebdings" panose="05030102010509060703" pitchFamily="18" charset="2"/>
              <a:buChar char="4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hlinkClick r:id="rId6"/>
              </a:rPr>
              <a:t>isabelle.durepaire@ecuvie.caisse-epargne.fr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ebdings" panose="05030102010509060703" pitchFamily="18" charset="2"/>
              <a:buChar char="4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06 48 50 86 38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06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4F934563-5580-4F6A-A09C-08DDA16CA52F}" vid="{164F2D2E-C86C-4DD2-BF1D-BDBE77BE9050}"/>
    </a:ext>
  </a:extLst>
</a:theme>
</file>

<file path=ppt/theme/theme2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41E22915-282D-4925-8C63-8F561DE4CABB}" vid="{8D5B2DE8-01DB-4D2B-9453-D659EBA2CDEF}"/>
    </a:ext>
  </a:extLst>
</a:theme>
</file>

<file path=ppt/theme/theme3.xml><?xml version="1.0" encoding="utf-8"?>
<a:theme xmlns:a="http://schemas.openxmlformats.org/drawingml/2006/main" name="1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41E22915-282D-4925-8C63-8F561DE4CABB}" vid="{8D5B2DE8-01DB-4D2B-9453-D659EBA2CDEF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D5012160A1744BFCB088412DF8A04" ma:contentTypeVersion="4" ma:contentTypeDescription="Crée un document." ma:contentTypeScope="" ma:versionID="fd5d29af57da18880a4c217be90bc98b">
  <xsd:schema xmlns:xsd="http://www.w3.org/2001/XMLSchema" xmlns:xs="http://www.w3.org/2001/XMLSchema" xmlns:p="http://schemas.microsoft.com/office/2006/metadata/properties" xmlns:ns2="f4ea5356-31ae-479d-9d98-196736b8cea1" targetNamespace="http://schemas.microsoft.com/office/2006/metadata/properties" ma:root="true" ma:fieldsID="0a10fd3e683671f67ae27d0ec56ff401" ns2:_="">
    <xsd:import namespace="f4ea5356-31ae-479d-9d98-196736b8ce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ea5356-31ae-479d-9d98-196736b8ce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89D06730-B5BC-41F3-B680-E890DC785A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ea5356-31ae-479d-9d98-196736b8ce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f4ea5356-31ae-479d-9d98-196736b8cea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02-Communaute</Template>
  <TotalTime>6744</TotalTime>
  <Words>1889</Words>
  <Application>Microsoft Office PowerPoint</Application>
  <PresentationFormat>Affichage à l'écran (16:9)</PresentationFormat>
  <Paragraphs>275</Paragraphs>
  <Slides>25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45" baseType="lpstr">
      <vt:lpstr>Arial</vt:lpstr>
      <vt:lpstr>MS PGothic</vt:lpstr>
      <vt:lpstr>Wingdings 3</vt:lpstr>
      <vt:lpstr>Montserrat ExtraBold</vt:lpstr>
      <vt:lpstr>Courier New</vt:lpstr>
      <vt:lpstr>Leelawadee</vt:lpstr>
      <vt:lpstr>Arial Black</vt:lpstr>
      <vt:lpstr>Wingdings</vt:lpstr>
      <vt:lpstr>Cabin Condensed</vt:lpstr>
      <vt:lpstr>Arial Narrow</vt:lpstr>
      <vt:lpstr>Cambria Math</vt:lpstr>
      <vt:lpstr>Gill Sans</vt:lpstr>
      <vt:lpstr>Montserrat SemiBold</vt:lpstr>
      <vt:lpstr>Webdings</vt:lpstr>
      <vt:lpstr>Symbol</vt:lpstr>
      <vt:lpstr>Times New Roman</vt:lpstr>
      <vt:lpstr>Calibri</vt:lpstr>
      <vt:lpstr>Conception personnalisée</vt:lpstr>
      <vt:lpstr>Groupe BPCE</vt:lpstr>
      <vt:lpstr>1_Groupe BPCE</vt:lpstr>
      <vt:lpstr>MISE EN MARCHÉ DE L’OFFRE NEW LIFE</vt:lpstr>
      <vt:lpstr>Présentation PowerPoint</vt:lpstr>
      <vt:lpstr>Présentation PowerPoint</vt:lpstr>
      <vt:lpstr>Projet New Life : rappel des objectifs </vt:lpstr>
      <vt:lpstr>Projet New Life : notre proposition de valeur</vt:lpstr>
      <vt:lpstr>Natixis Life : Filiale du groupe BPCE </vt:lpstr>
      <vt:lpstr>Natixis Life : filiale à 100% de Natixis créée en 1997</vt:lpstr>
      <vt:lpstr>Présentation PowerPoint</vt:lpstr>
      <vt:lpstr>Les principaux atouts du droit luxembourgeois</vt:lpstr>
      <vt:lpstr>Une stratégie patrimoniale</vt:lpstr>
      <vt:lpstr>Présentation PowerPoint</vt:lpstr>
      <vt:lpstr>Un complément de la gamme Millevie </vt:lpstr>
      <vt:lpstr>Pour répondre à quelle cible ?</vt:lpstr>
      <vt:lpstr>Caractéristiques Millevie Life –Millevie Lux</vt:lpstr>
      <vt:lpstr>Supports d’investissement : la gestion financière</vt:lpstr>
      <vt:lpstr>Supports d’investissement : la gestion financière</vt:lpstr>
      <vt:lpstr>Présentation PowerPoint</vt:lpstr>
      <vt:lpstr>Zoom : tarification et Commissionnement</vt:lpstr>
      <vt:lpstr>Présentation PowerPoint</vt:lpstr>
      <vt:lpstr>Principe clés d’un parcours bout en bout automatisée et digital </vt:lpstr>
      <vt:lpstr>Parcours d’ensemble de l’adhésion dans l’univers New Life</vt:lpstr>
      <vt:lpstr>Parcours de souscription</vt:lpstr>
      <vt:lpstr>Présentation PowerPoint</vt:lpstr>
      <vt:lpstr>Vos outils</vt:lpstr>
      <vt:lpstr>Vos contacts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LAFOSSE Sophie</dc:creator>
  <cp:lastModifiedBy>HAROUYTOUN Odile</cp:lastModifiedBy>
  <cp:revision>202</cp:revision>
  <cp:lastPrinted>2020-06-16T11:59:28Z</cp:lastPrinted>
  <dcterms:created xsi:type="dcterms:W3CDTF">2020-06-10T06:21:08Z</dcterms:created>
  <dcterms:modified xsi:type="dcterms:W3CDTF">2020-10-01T16:04:07Z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0x010100972D5012160A1744BFCB088412DF8A04</vt:lpwstr>
  </property>
</Properties>
</file>