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comments/comment4.xml" ContentType="application/vnd.openxmlformats-officedocument.presentationml.comments+xml"/>
  <Override PartName="/ppt/notesSlides/notesSlide6.xml" ContentType="application/vnd.openxmlformats-officedocument.presentationml.notesSlide+xml"/>
  <Override PartName="/ppt/comments/comment5.xml" ContentType="application/vnd.openxmlformats-officedocument.presentationml.comments+xml"/>
  <Override PartName="/ppt/notesSlides/notesSlide7.xml" ContentType="application/vnd.openxmlformats-officedocument.presentationml.notesSlide+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25"/>
  </p:notesMasterIdLst>
  <p:handoutMasterIdLst>
    <p:handoutMasterId r:id="rId26"/>
  </p:handoutMasterIdLst>
  <p:sldIdLst>
    <p:sldId id="284" r:id="rId6"/>
    <p:sldId id="320" r:id="rId7"/>
    <p:sldId id="355" r:id="rId8"/>
    <p:sldId id="349" r:id="rId9"/>
    <p:sldId id="366" r:id="rId10"/>
    <p:sldId id="311" r:id="rId11"/>
    <p:sldId id="356" r:id="rId12"/>
    <p:sldId id="352" r:id="rId13"/>
    <p:sldId id="357" r:id="rId14"/>
    <p:sldId id="358" r:id="rId15"/>
    <p:sldId id="303" r:id="rId16"/>
    <p:sldId id="359" r:id="rId17"/>
    <p:sldId id="360" r:id="rId18"/>
    <p:sldId id="361" r:id="rId19"/>
    <p:sldId id="362" r:id="rId20"/>
    <p:sldId id="363" r:id="rId21"/>
    <p:sldId id="365" r:id="rId22"/>
    <p:sldId id="364" r:id="rId23"/>
    <p:sldId id="367" r:id="rId24"/>
  </p:sldIdLst>
  <p:sldSz cx="6858000" cy="9144000" type="screen4x3"/>
  <p:notesSz cx="6797675" cy="9926638"/>
  <p:defaultTex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521">
          <p15:clr>
            <a:srgbClr val="A4A3A4"/>
          </p15:clr>
        </p15:guide>
        <p15:guide id="2" pos="4020">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souri Hamza (EXT)" initials="MH(" lastIdx="12" clrIdx="0">
    <p:extLst>
      <p:ext uri="{19B8F6BF-5375-455C-9EA6-DF929625EA0E}">
        <p15:presenceInfo xmlns:p15="http://schemas.microsoft.com/office/powerpoint/2012/main" userId="Mansouri Hamza (EXT)" providerId="None"/>
      </p:ext>
    </p:extLst>
  </p:cmAuthor>
  <p:cmAuthor id="2" name="NDIAYE Ibrahima" initials="NI" lastIdx="22" clrIdx="1">
    <p:extLst>
      <p:ext uri="{19B8F6BF-5375-455C-9EA6-DF929625EA0E}">
        <p15:presenceInfo xmlns:p15="http://schemas.microsoft.com/office/powerpoint/2012/main" userId="S-1-5-21-3019584756-1612224902-2092370849-15547" providerId="AD"/>
      </p:ext>
    </p:extLst>
  </p:cmAuthor>
  <p:cmAuthor id="3" name="VIX Ghislaine [CEGEE]" initials="VG[" lastIdx="21" clrIdx="2">
    <p:extLst>
      <p:ext uri="{19B8F6BF-5375-455C-9EA6-DF929625EA0E}">
        <p15:presenceInfo xmlns:p15="http://schemas.microsoft.com/office/powerpoint/2012/main" userId="S-1-5-21-3736707515-2145877865-3703829272-250391" providerId="AD"/>
      </p:ext>
    </p:extLst>
  </p:cmAuthor>
  <p:cmAuthor id="4" name="Berogin Stephanie" initials="BS" lastIdx="31" clrIdx="3">
    <p:extLst>
      <p:ext uri="{19B8F6BF-5375-455C-9EA6-DF929625EA0E}">
        <p15:presenceInfo xmlns:p15="http://schemas.microsoft.com/office/powerpoint/2012/main" userId="Berogin Stephan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CD"/>
    <a:srgbClr val="FF3300"/>
    <a:srgbClr val="FFBDBD"/>
    <a:srgbClr val="DDDDDD"/>
    <a:srgbClr val="003399"/>
    <a:srgbClr val="000099"/>
    <a:srgbClr val="FFEBEB"/>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7173" autoAdjust="0"/>
  </p:normalViewPr>
  <p:slideViewPr>
    <p:cSldViewPr>
      <p:cViewPr>
        <p:scale>
          <a:sx n="80" d="100"/>
          <a:sy n="80" d="100"/>
        </p:scale>
        <p:origin x="776" y="-684"/>
      </p:cViewPr>
      <p:guideLst>
        <p:guide orient="horz" pos="521"/>
        <p:guide pos="40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75" d="100"/>
          <a:sy n="75" d="100"/>
        </p:scale>
        <p:origin x="2184" y="-988"/>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1-13T11:09:30.997" idx="11">
    <p:pos x="876" y="1360"/>
    <p:text>Quid des actes de gestion (arbitrage, versements, rachats partiels) ?</p:text>
    <p:extLst>
      <p:ext uri="{C676402C-5697-4E1C-873F-D02D1690AC5C}">
        <p15:threadingInfo xmlns:p15="http://schemas.microsoft.com/office/powerpoint/2012/main" timeZoneBias="-60"/>
      </p:ext>
    </p:extLst>
  </p:cm>
  <p:cm authorId="2" dt="2020-01-13T11:11:25.854" idx="12">
    <p:pos x="876" y="1496"/>
    <p:text>Comment NL traite des actes de gestion ? par quel outil transactionnel ? Comment est encadré le conseil relatif à un acte entraînant une modification substantielle du contrat ?</p:text>
    <p:extLst>
      <p:ext uri="{C676402C-5697-4E1C-873F-D02D1690AC5C}">
        <p15:threadingInfo xmlns:p15="http://schemas.microsoft.com/office/powerpoint/2012/main" timeZoneBias="-60">
          <p15:parentCm authorId="2" idx="11"/>
        </p15:threadingInfo>
      </p:ext>
    </p:extLst>
  </p:cm>
  <p:cm authorId="2" dt="2020-01-13T11:12:05.734" idx="13">
    <p:pos x="876" y="1632"/>
    <p:text>NL est-il embarqué dans les travaux du chantier SIMPA ?</p:text>
    <p:extLst>
      <p:ext uri="{C676402C-5697-4E1C-873F-D02D1690AC5C}">
        <p15:threadingInfo xmlns:p15="http://schemas.microsoft.com/office/powerpoint/2012/main" timeZoneBias="-60">
          <p15:parentCm authorId="2" idx="11"/>
        </p15:threadingInfo>
      </p:ext>
    </p:extLst>
  </p:cm>
  <p:cm authorId="4" dt="2020-01-20T17:14:01.148" idx="1">
    <p:pos x="876" y="1768"/>
    <p:text>Le document ne traite que des souscription ; les opérations seront traitées en process papier</p:text>
    <p:extLst>
      <p:ext uri="{C676402C-5697-4E1C-873F-D02D1690AC5C}">
        <p15:threadingInfo xmlns:p15="http://schemas.microsoft.com/office/powerpoint/2012/main" timeZoneBias="-60">
          <p15:parentCm authorId="2" idx="11"/>
        </p15:threadingInfo>
      </p:ext>
    </p:extLst>
  </p:cm>
  <p:cm authorId="2" dt="2020-01-13T12:54:01.791" idx="21">
    <p:pos x="2748" y="1104"/>
    <p:text>Ce process devrait être validé en format CVPC et entériné par le CEVANOP</p:text>
    <p:extLst>
      <p:ext uri="{C676402C-5697-4E1C-873F-D02D1690AC5C}">
        <p15:threadingInfo xmlns:p15="http://schemas.microsoft.com/office/powerpoint/2012/main" timeZoneBias="-60"/>
      </p:ext>
    </p:extLst>
  </p:cm>
  <p:cm authorId="4" dt="2020-01-20T17:33:26.520" idx="2">
    <p:pos x="2748" y="1240"/>
    <p:text>OK</p:text>
    <p:extLst>
      <p:ext uri="{C676402C-5697-4E1C-873F-D02D1690AC5C}">
        <p15:threadingInfo xmlns:p15="http://schemas.microsoft.com/office/powerpoint/2012/main" timeZoneBias="-60">
          <p15:parentCm authorId="2" idx="2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0-01-13T09:53:23.494" idx="3">
    <p:pos x="1436" y="3183"/>
    <p:text>Souscription seulement ? Quid des autres actes de gestion (rachat, versements, arbitrage)</p:text>
    <p:extLst>
      <p:ext uri="{C676402C-5697-4E1C-873F-D02D1690AC5C}">
        <p15:threadingInfo xmlns:p15="http://schemas.microsoft.com/office/powerpoint/2012/main" timeZoneBias="-60"/>
      </p:ext>
    </p:extLst>
  </p:cm>
  <p:cm authorId="4" dt="2020-01-20T17:35:46.211" idx="3">
    <p:pos x="1436" y="3319"/>
    <p:text>cf plus haut</p:text>
    <p:extLst>
      <p:ext uri="{C676402C-5697-4E1C-873F-D02D1690AC5C}">
        <p15:threadingInfo xmlns:p15="http://schemas.microsoft.com/office/powerpoint/2012/main" timeZoneBias="-60">
          <p15:parentCm authorId="2" idx="3"/>
        </p15:threadingInfo>
      </p:ext>
    </p:extLst>
  </p:cm>
  <p:cm authorId="3" dt="2020-01-17T12:33:13.756" idx="1">
    <p:pos x="439" y="3730"/>
    <p:text>cet outil n'est pas connu par les établissements</p:text>
    <p:extLst>
      <p:ext uri="{C676402C-5697-4E1C-873F-D02D1690AC5C}">
        <p15:threadingInfo xmlns:p15="http://schemas.microsoft.com/office/powerpoint/2012/main" timeZoneBias="-60"/>
      </p:ext>
    </p:extLst>
  </p:cm>
  <p:cm authorId="4" dt="2020-01-20T17:37:43.447" idx="4">
    <p:pos x="439" y="3866"/>
    <p:text>Il s'agit de l'outil de saisie manuelle (dossier papier) à utiliser en cas de dysfonctionnement de l'outil digital, de non éligibilité au parcours digital et en attendant la mise à disposition des opérations dans l'outil digital</p:text>
    <p:extLst>
      <p:ext uri="{C676402C-5697-4E1C-873F-D02D1690AC5C}">
        <p15:threadingInfo xmlns:p15="http://schemas.microsoft.com/office/powerpoint/2012/main" timeZoneBias="-60">
          <p15:parentCm authorId="3" idx="1"/>
        </p15:threadingInfo>
      </p:ext>
    </p:extLst>
  </p:cm>
  <p:cm authorId="3" dt="2020-01-17T12:33:36.320" idx="2">
    <p:pos x="2238" y="2354"/>
    <p:text>2 signataires hors établissement ou y compris établissement?</p:text>
    <p:extLst>
      <p:ext uri="{C676402C-5697-4E1C-873F-D02D1690AC5C}">
        <p15:threadingInfo xmlns:p15="http://schemas.microsoft.com/office/powerpoint/2012/main" timeZoneBias="-60"/>
      </p:ext>
    </p:extLst>
  </p:cm>
  <p:cm authorId="4" dt="2020-01-20T17:38:05.750" idx="5">
    <p:pos x="2238" y="2490"/>
    <p:text>2 signataires hors établissement, d'ailleurs l'établissement ne signe pas ; les signataiares sont les clients.</p:text>
    <p:extLst>
      <p:ext uri="{C676402C-5697-4E1C-873F-D02D1690AC5C}">
        <p15:threadingInfo xmlns:p15="http://schemas.microsoft.com/office/powerpoint/2012/main" timeZoneBias="-60">
          <p15:parentCm authorId="3" idx="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0-01-13T09:56:30.855" idx="4">
    <p:pos x="3567" y="1440"/>
    <p:text>Quels sont les élements objet du contrôle ?</p:text>
    <p:extLst>
      <p:ext uri="{C676402C-5697-4E1C-873F-D02D1690AC5C}">
        <p15:threadingInfo xmlns:p15="http://schemas.microsoft.com/office/powerpoint/2012/main" timeZoneBias="-60"/>
      </p:ext>
    </p:extLst>
  </p:cm>
  <p:cm authorId="2" dt="2020-01-13T10:01:38.386" idx="7">
    <p:pos x="3567" y="1576"/>
    <p:text>Contrôle de la complétude du dossier de souscription et la cohérence entre al synthèse Epargne et l'opération passée dans l'espace NL/ICG ?</p:text>
    <p:extLst>
      <p:ext uri="{C676402C-5697-4E1C-873F-D02D1690AC5C}">
        <p15:threadingInfo xmlns:p15="http://schemas.microsoft.com/office/powerpoint/2012/main" timeZoneBias="-60">
          <p15:parentCm authorId="2" idx="4"/>
        </p15:threadingInfo>
      </p:ext>
    </p:extLst>
  </p:cm>
  <p:cm authorId="4" dt="2020-01-21T11:55:47.560" idx="31">
    <p:pos x="3567" y="1712"/>
    <p:text>complétude des pièces justificatives et adéquation de l'allocation de la proposition et l'opération enregistrée</p:text>
    <p:extLst>
      <p:ext uri="{C676402C-5697-4E1C-873F-D02D1690AC5C}">
        <p15:threadingInfo xmlns:p15="http://schemas.microsoft.com/office/powerpoint/2012/main" timeZoneBias="-60">
          <p15:parentCm authorId="2" idx="4"/>
        </p15:threadingInfo>
      </p:ext>
    </p:extLst>
  </p:cm>
  <p:cm authorId="2" dt="2020-01-13T09:56:36.356" idx="5">
    <p:pos x="933" y="2622"/>
    <p:text>O2S ne gère pas les DIC des contrats dans le parcours conseil. Comment est archivé le DIC dans le dossier client à la fin du process de vente aux fins de tracabilité de la remise au client ?</p:text>
    <p:extLst>
      <p:ext uri="{C676402C-5697-4E1C-873F-D02D1690AC5C}">
        <p15:threadingInfo xmlns:p15="http://schemas.microsoft.com/office/powerpoint/2012/main" timeZoneBias="-60"/>
      </p:ext>
    </p:extLst>
  </p:cm>
  <p:cm authorId="2" dt="2020-01-13T09:59:27.574" idx="6">
    <p:pos x="933" y="2758"/>
    <p:text>Dans un autre dossier impliquant O2S, BPA et le Producteur ont décidé de mettre en place un récepissé par el quel le client atteste avoir reçu le DIC mais c'est uen solution papier qui n'est pas exempte de risques opérationnels. Ce n'est pas une problématique spécifique à NEWLIFE et son outil front mais qu'il faut traiter comme faisant partie du process global de vente</p:text>
    <p:extLst>
      <p:ext uri="{C676402C-5697-4E1C-873F-D02D1690AC5C}">
        <p15:threadingInfo xmlns:p15="http://schemas.microsoft.com/office/powerpoint/2012/main" timeZoneBias="-60">
          <p15:parentCm authorId="2" idx="5"/>
        </p15:threadingInfo>
      </p:ext>
    </p:extLst>
  </p:cm>
  <p:cm authorId="4" dt="2020-01-20T17:46:27.401" idx="7">
    <p:pos x="933" y="2894"/>
    <p:text>OK pour la remarque ; voir plus loin pour mitiger le risque</p:text>
    <p:extLst>
      <p:ext uri="{C676402C-5697-4E1C-873F-D02D1690AC5C}">
        <p15:threadingInfo xmlns:p15="http://schemas.microsoft.com/office/powerpoint/2012/main" timeZoneBias="-60">
          <p15:parentCm authorId="2" idx="5"/>
        </p15:threadingInfo>
      </p:ext>
    </p:extLst>
  </p:cm>
  <p:cm authorId="2" dt="2020-01-13T11:44:42.367" idx="20">
    <p:pos x="3106" y="1930"/>
    <p:text>ICM !!!
AIA !!!</p:text>
    <p:extLst>
      <p:ext uri="{C676402C-5697-4E1C-873F-D02D1690AC5C}">
        <p15:threadingInfo xmlns:p15="http://schemas.microsoft.com/office/powerpoint/2012/main" timeZoneBias="-60"/>
      </p:ext>
    </p:extLst>
  </p:cm>
  <p:cm authorId="4" dt="2020-01-20T17:47:05.259" idx="8">
    <p:pos x="3106" y="2066"/>
    <p:text>ICM : outil de workflow</p:text>
    <p:extLst>
      <p:ext uri="{C676402C-5697-4E1C-873F-D02D1690AC5C}">
        <p15:threadingInfo xmlns:p15="http://schemas.microsoft.com/office/powerpoint/2012/main" timeZoneBias="-60">
          <p15:parentCm authorId="2" idx="20"/>
        </p15:threadingInfo>
      </p:ext>
    </p:extLst>
  </p:cm>
  <p:cm authorId="4" dt="2020-01-20T17:47:16.566" idx="9">
    <p:pos x="3106" y="2202"/>
    <p:text>AIA : outil de gestion BO NL</p:text>
    <p:extLst>
      <p:ext uri="{C676402C-5697-4E1C-873F-D02D1690AC5C}">
        <p15:threadingInfo xmlns:p15="http://schemas.microsoft.com/office/powerpoint/2012/main" timeZoneBias="-60">
          <p15:parentCm authorId="2" idx="20"/>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3" dt="2020-01-17T12:34:30.645" idx="3">
    <p:pos x="2246" y="4824"/>
    <p:text/>
    <p:extLst>
      <p:ext uri="{C676402C-5697-4E1C-873F-D02D1690AC5C}">
        <p15:threadingInfo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19-12-24T15:48:56.077" idx="1">
    <p:pos x="2453" y="1488"/>
    <p:text>1 - S'assurer que la documentation précontractuelle remonte bien et est poussée au client (DIC/DIS/DICI des contrats et fonds)</p:text>
    <p:extLst>
      <p:ext uri="{C676402C-5697-4E1C-873F-D02D1690AC5C}">
        <p15:threadingInfo xmlns:p15="http://schemas.microsoft.com/office/powerpoint/2012/main" timeZoneBias="-60"/>
      </p:ext>
    </p:extLst>
  </p:cm>
  <p:cm authorId="2" dt="2020-01-13T10:03:12.656" idx="8">
    <p:pos x="2453" y="1624"/>
    <p:text>Cf. problématique remise DIC préalable au conseil dans O2S...</p:text>
    <p:extLst>
      <p:ext uri="{C676402C-5697-4E1C-873F-D02D1690AC5C}">
        <p15:threadingInfo xmlns:p15="http://schemas.microsoft.com/office/powerpoint/2012/main" timeZoneBias="-60">
          <p15:parentCm authorId="2" idx="1"/>
        </p15:threadingInfo>
      </p:ext>
    </p:extLst>
  </p:cm>
  <p:cm authorId="4" dt="2020-01-20T17:53:49.521" idx="10">
    <p:pos x="2453" y="1760"/>
    <p:text>O2S doit permettre en cible de tracer la remise au client du DIC ; en contournement, le DIC sera mis à disposition dans l'espace de souscripotion NL (rubrique documents), sur le site institutionnel NL et pour certains établissements dans leur propre documentation) ; Faire signer au client sur le parcours de conseil une attestation de réception du DIC (cf Recepissé proposé par M Gea)</p:text>
    <p:extLst>
      <p:ext uri="{C676402C-5697-4E1C-873F-D02D1690AC5C}">
        <p15:threadingInfo xmlns:p15="http://schemas.microsoft.com/office/powerpoint/2012/main" timeZoneBias="-60">
          <p15:parentCm authorId="2" idx="1"/>
        </p15:threadingInfo>
      </p:ext>
    </p:extLst>
  </p:cm>
  <p:cm authorId="3" dt="2020-01-17T12:35:28.695" idx="4">
    <p:pos x="2981" y="3334"/>
    <p:text>DRC: complétude, conformité et actualisation</p:text>
    <p:extLst>
      <p:ext uri="{C676402C-5697-4E1C-873F-D02D1690AC5C}">
        <p15:threadingInfo xmlns:p15="http://schemas.microsoft.com/office/powerpoint/2012/main" timeZoneBias="-60"/>
      </p:ext>
    </p:extLst>
  </p:cm>
  <p:cm authorId="4" dt="2020-01-20T18:08:07.833" idx="11">
    <p:pos x="2981" y="3470"/>
    <p:text>réalisé en étape conseil, comme habituellement</p:text>
    <p:extLst>
      <p:ext uri="{C676402C-5697-4E1C-873F-D02D1690AC5C}">
        <p15:threadingInfo xmlns:p15="http://schemas.microsoft.com/office/powerpoint/2012/main" timeZoneBias="-60">
          <p15:parentCm authorId="3" idx="4"/>
        </p15:threadingInfo>
      </p:ext>
    </p:extLst>
  </p:cm>
  <p:cm authorId="3" dt="2020-01-17T12:35:52.863" idx="5">
    <p:pos x="3117" y="3470"/>
    <p:text>insérer étape QCF/QR</p:text>
    <p:extLst>
      <p:ext uri="{C676402C-5697-4E1C-873F-D02D1690AC5C}">
        <p15:threadingInfo xmlns:p15="http://schemas.microsoft.com/office/powerpoint/2012/main" timeZoneBias="-60"/>
      </p:ext>
    </p:extLst>
  </p:cm>
  <p:cm authorId="4" dt="2020-01-20T18:09:14.007" idx="12">
    <p:pos x="3117" y="3606"/>
    <p:text>responsabilité habituelle distributeur (étape antérieure à la synthèse épargne)</p:text>
    <p:extLst>
      <p:ext uri="{C676402C-5697-4E1C-873F-D02D1690AC5C}">
        <p15:threadingInfo xmlns:p15="http://schemas.microsoft.com/office/powerpoint/2012/main" timeZoneBias="-60">
          <p15:parentCm authorId="3" idx="5"/>
        </p15:threadingInfo>
      </p:ext>
    </p:extLst>
  </p:cm>
  <p:cm authorId="3" dt="2020-01-17T12:36:20.115" idx="6">
    <p:pos x="670" y="3017"/>
    <p:text>signe ici uniquement le conseil</p:text>
    <p:extLst>
      <p:ext uri="{C676402C-5697-4E1C-873F-D02D1690AC5C}">
        <p15:threadingInfo xmlns:p15="http://schemas.microsoft.com/office/powerpoint/2012/main" timeZoneBias="-60"/>
      </p:ext>
    </p:extLst>
  </p:cm>
  <p:cm authorId="4" dt="2020-01-20T18:09:28.393" idx="13">
    <p:pos x="670" y="3153"/>
    <p:text>oui</p:text>
    <p:extLst>
      <p:ext uri="{C676402C-5697-4E1C-873F-D02D1690AC5C}">
        <p15:threadingInfo xmlns:p15="http://schemas.microsoft.com/office/powerpoint/2012/main" timeZoneBias="-60">
          <p15:parentCm authorId="3" idx="6"/>
        </p15:threadingInfo>
      </p:ext>
    </p:extLst>
  </p:cm>
  <p:cm authorId="3" dt="2020-01-17T12:36:40.537" idx="7">
    <p:pos x="2621" y="4298"/>
    <p:text>Mysys et NL communiquent?</p:text>
    <p:extLst>
      <p:ext uri="{C676402C-5697-4E1C-873F-D02D1690AC5C}">
        <p15:threadingInfo xmlns:p15="http://schemas.microsoft.com/office/powerpoint/2012/main" timeZoneBias="-60"/>
      </p:ext>
    </p:extLst>
  </p:cm>
  <p:cm authorId="4" dt="2020-01-20T18:12:29.779" idx="14">
    <p:pos x="2621" y="4434"/>
    <p:text>Oui : accès à l'espace NL via Mysys (transmission des informations d'habilitations du conseiller et informations clients, non modifiables sur le parcours NL)</p:text>
    <p:extLst>
      <p:ext uri="{C676402C-5697-4E1C-873F-D02D1690AC5C}">
        <p15:threadingInfo xmlns:p15="http://schemas.microsoft.com/office/powerpoint/2012/main" timeZoneBias="-60">
          <p15:parentCm authorId="3" idx="7"/>
        </p15:threadingInfo>
      </p:ext>
    </p:extLst>
  </p:cm>
  <p:cm authorId="3" dt="2020-01-17T12:36:51.716" idx="8">
    <p:pos x="2757" y="4434"/>
    <p:text>à quel moment l'espace NL est-il créé? le client donne son accord?</p:text>
    <p:extLst>
      <p:ext uri="{C676402C-5697-4E1C-873F-D02D1690AC5C}">
        <p15:threadingInfo xmlns:p15="http://schemas.microsoft.com/office/powerpoint/2012/main" timeZoneBias="-60"/>
      </p:ext>
    </p:extLst>
  </p:cm>
  <p:cm authorId="4" dt="2020-01-20T18:14:51.039" idx="15">
    <p:pos x="2757" y="4570"/>
    <p:text>Ici il s'agit d'un parcours de vente à la main du conseiller ; l'espace NL à destination du client ne sera mis à disposition qu'en fin de parcours post signature (cf page 9)</p:text>
    <p:extLst>
      <p:ext uri="{C676402C-5697-4E1C-873F-D02D1690AC5C}">
        <p15:threadingInfo xmlns:p15="http://schemas.microsoft.com/office/powerpoint/2012/main" timeZoneBias="-60">
          <p15:parentCm authorId="3" idx="8"/>
        </p15:threadingInfo>
      </p:ext>
    </p:extLst>
  </p:cm>
  <p:cm authorId="3" dt="2020-01-17T13:59:35.005" idx="20">
    <p:pos x="2577" y="1322"/>
    <p:text>les DIC ne sont pas forcément numérisés (exemple: Nymphéa non numérisé mais TCN actions numérisé car le process de souscripion suppose de revenir vers le producteur, qui indique quel produit correspond et fournit alors le DIC )</p:text>
    <p:extLst>
      <p:ext uri="{C676402C-5697-4E1C-873F-D02D1690AC5C}">
        <p15:threadingInfo xmlns:p15="http://schemas.microsoft.com/office/powerpoint/2012/main" timeZoneBias="-60"/>
      </p:ext>
    </p:extLst>
  </p:cm>
  <p:cm authorId="3" dt="2020-01-17T14:06:06.019" idx="21">
    <p:pos x="2577" y="1458"/>
    <p:text>La synthèse épargne de LEA précise "vous reconnaissez que la remise au format papier des docs précontractuels suivants vous a été proposée : - DIC (-DICI" (...) vous pouvez retrouver ces docs en ligne dans votre epsacte client www.caisse-epargne/documents-informations-clés-investisseurs. Vous reconnaissez avoir pris connaissance de l'ensemble de ces documents (DIC et DICI).</p:text>
    <p:extLst>
      <p:ext uri="{C676402C-5697-4E1C-873F-D02D1690AC5C}">
        <p15:threadingInfo xmlns:p15="http://schemas.microsoft.com/office/powerpoint/2012/main" timeZoneBias="-60">
          <p15:parentCm authorId="3" idx="20"/>
        </p15:threadingInfo>
      </p:ext>
    </p:extLst>
  </p:cm>
  <p:cm authorId="4" dt="2020-01-20T18:14:58.796" idx="16">
    <p:pos x="2577" y="1594"/>
    <p:text>Oui, à prendre en charge par O2S</p:text>
    <p:extLst>
      <p:ext uri="{C676402C-5697-4E1C-873F-D02D1690AC5C}">
        <p15:threadingInfo xmlns:p15="http://schemas.microsoft.com/office/powerpoint/2012/main" timeZoneBias="-60">
          <p15:parentCm authorId="3" idx="20"/>
        </p15:threadingInfo>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0-01-13T10:05:23.448" idx="9">
    <p:pos x="533" y="3264"/>
    <p:text>Le client dispose d'un espcace NL pour suivi de son contrat ?!</p:text>
    <p:extLst>
      <p:ext uri="{C676402C-5697-4E1C-873F-D02D1690AC5C}">
        <p15:threadingInfo xmlns:p15="http://schemas.microsoft.com/office/powerpoint/2012/main" timeZoneBias="-60"/>
      </p:ext>
    </p:extLst>
  </p:cm>
  <p:cm authorId="2" dt="2020-01-13T10:08:46.607" idx="10">
    <p:pos x="533" y="3400"/>
    <p:text>Le dossier de souscription est-il disponible dans DEI ou tout est stocké dans l'espace NL du client ?</p:text>
    <p:extLst>
      <p:ext uri="{C676402C-5697-4E1C-873F-D02D1690AC5C}">
        <p15:threadingInfo xmlns:p15="http://schemas.microsoft.com/office/powerpoint/2012/main" timeZoneBias="-60">
          <p15:parentCm authorId="2" idx="9"/>
        </p15:threadingInfo>
      </p:ext>
    </p:extLst>
  </p:cm>
  <p:cm authorId="4" dt="2020-01-20T18:19:12.866" idx="17">
    <p:pos x="533" y="3536"/>
    <p:text>Le client dispose d'un espace de consultation accessible, une fois le contrat validé via DEI et dans lequel il retrouve toute son éditique.</p:text>
    <p:extLst>
      <p:ext uri="{C676402C-5697-4E1C-873F-D02D1690AC5C}">
        <p15:threadingInfo xmlns:p15="http://schemas.microsoft.com/office/powerpoint/2012/main" timeZoneBias="-60">
          <p15:parentCm authorId="2" idx="9"/>
        </p15:threadingInfo>
      </p:ext>
    </p:extLst>
  </p:cm>
  <p:cm authorId="3" dt="2020-01-17T13:50:20.169" idx="10">
    <p:pos x="1318" y="3168"/>
    <p:text>les docs sont-ils aussi injectés dans Classeur Client ou PLan de Classement (Mysys)? Si "non", l'établissement a-t-il accès à la GED de NL?</p:text>
    <p:extLst>
      <p:ext uri="{C676402C-5697-4E1C-873F-D02D1690AC5C}">
        <p15:threadingInfo xmlns:p15="http://schemas.microsoft.com/office/powerpoint/2012/main" timeZoneBias="-60"/>
      </p:ext>
    </p:extLst>
  </p:cm>
  <p:cm authorId="4" dt="2020-01-20T18:20:29.816" idx="18">
    <p:pos x="1318" y="3304"/>
    <p:text>Les dossiers papiers sont numérisés et classés dans le plan de classement qui a été adapté pour l'occasion ; les dossiers électroniques sont accessibles par le conseiller pour toute personne ayant l'habilitation de consultation via le parcours de consultation NL accessible depuis MySys</p:text>
    <p:extLst>
      <p:ext uri="{C676402C-5697-4E1C-873F-D02D1690AC5C}">
        <p15:threadingInfo xmlns:p15="http://schemas.microsoft.com/office/powerpoint/2012/main" timeZoneBias="-60">
          <p15:parentCm authorId="3" idx="10"/>
        </p15:threadingInfo>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0-01-13T11:13:29.438" idx="14">
    <p:pos x="1540" y="920"/>
    <p:text>Quid de la coadhésion ?</p:text>
    <p:extLst>
      <p:ext uri="{C676402C-5697-4E1C-873F-D02D1690AC5C}">
        <p15:threadingInfo xmlns:p15="http://schemas.microsoft.com/office/powerpoint/2012/main" timeZoneBias="-60"/>
      </p:ext>
    </p:extLst>
  </p:cm>
  <p:cm authorId="4" dt="2020-01-20T18:22:28.999" idx="19">
    <p:pos x="1540" y="1056"/>
    <p:text>cf réponse au-dessus</p:text>
    <p:extLst>
      <p:ext uri="{C676402C-5697-4E1C-873F-D02D1690AC5C}">
        <p15:threadingInfo xmlns:p15="http://schemas.microsoft.com/office/powerpoint/2012/main" timeZoneBias="-60">
          <p15:parentCm authorId="2" idx="14"/>
        </p15:threadingInfo>
      </p:ext>
    </p:extLst>
  </p:cm>
  <p:cm authorId="2" dt="2020-01-13T11:15:59.197" idx="15">
    <p:pos x="2620" y="1600"/>
    <p:text>Le devoir de conseil englobe l'info précontractuelle du DIC du contrat. Comment s'assure t-on de la remise et de la tracabilité de la remise du DIC en cas de parcours O2S (qui n'embarque pas les DIC)  ?</p:text>
    <p:extLst>
      <p:ext uri="{C676402C-5697-4E1C-873F-D02D1690AC5C}">
        <p15:threadingInfo xmlns:p15="http://schemas.microsoft.com/office/powerpoint/2012/main" timeZoneBias="-60"/>
      </p:ext>
    </p:extLst>
  </p:cm>
  <p:cm authorId="4" dt="2020-01-20T18:27:18.759" idx="20">
    <p:pos x="2620" y="1736"/>
    <p:text>cf plus haut</p:text>
    <p:extLst>
      <p:ext uri="{C676402C-5697-4E1C-873F-D02D1690AC5C}">
        <p15:threadingInfo xmlns:p15="http://schemas.microsoft.com/office/powerpoint/2012/main" timeZoneBias="-60">
          <p15:parentCm authorId="2" idx="15"/>
        </p15:threadingInfo>
      </p:ext>
    </p:extLst>
  </p:cm>
  <p:cm authorId="2" dt="2020-01-13T11:18:07.984" idx="16">
    <p:pos x="2116" y="3228"/>
    <p:text>télécharge ou "upload"/charge ?</p:text>
    <p:extLst>
      <p:ext uri="{C676402C-5697-4E1C-873F-D02D1690AC5C}">
        <p15:threadingInfo xmlns:p15="http://schemas.microsoft.com/office/powerpoint/2012/main" timeZoneBias="-60"/>
      </p:ext>
    </p:extLst>
  </p:cm>
  <p:cm authorId="4" dt="2020-01-20T18:28:10.885" idx="21">
    <p:pos x="2116" y="3364"/>
    <p:text>upload</p:text>
    <p:extLst>
      <p:ext uri="{C676402C-5697-4E1C-873F-D02D1690AC5C}">
        <p15:threadingInfo xmlns:p15="http://schemas.microsoft.com/office/powerpoint/2012/main" timeZoneBias="-60">
          <p15:parentCm authorId="2" idx="16"/>
        </p15:threadingInfo>
      </p:ext>
    </p:extLst>
  </p:cm>
  <p:cm authorId="2" dt="2020-01-13T11:19:16.663" idx="17">
    <p:pos x="768" y="3488"/>
    <p:text>Quid de l'avis de conseil embarqué dans la synthèse Epargne LEA/O2S ? quid du DIC ?</p:text>
    <p:extLst>
      <p:ext uri="{C676402C-5697-4E1C-873F-D02D1690AC5C}">
        <p15:threadingInfo xmlns:p15="http://schemas.microsoft.com/office/powerpoint/2012/main" timeZoneBias="-60"/>
      </p:ext>
    </p:extLst>
  </p:cm>
  <p:cm authorId="2" dt="2020-01-13T11:21:50.971" idx="18">
    <p:pos x="768" y="3624"/>
    <p:text>Si proposition d'assurance = Synthèse Epargne  + DIC, alors OK. Sinon s'assurer de la remise archivage de la SE/DIC</p:text>
    <p:extLst>
      <p:ext uri="{C676402C-5697-4E1C-873F-D02D1690AC5C}">
        <p15:threadingInfo xmlns:p15="http://schemas.microsoft.com/office/powerpoint/2012/main" timeZoneBias="-60">
          <p15:parentCm authorId="2" idx="17"/>
        </p15:threadingInfo>
      </p:ext>
    </p:extLst>
  </p:cm>
  <p:cm authorId="4" dt="2020-01-20T18:34:42.566" idx="22">
    <p:pos x="768" y="3760"/>
    <p:text>ce sont des étapes du parcours conseil ; ces documents ne sont pas intégrés à la liasse contractuelle assureur</p:text>
    <p:extLst>
      <p:ext uri="{C676402C-5697-4E1C-873F-D02D1690AC5C}">
        <p15:threadingInfo xmlns:p15="http://schemas.microsoft.com/office/powerpoint/2012/main" timeZoneBias="-60">
          <p15:parentCm authorId="2" idx="17"/>
        </p15:threadingInfo>
      </p:ext>
    </p:extLst>
  </p:cm>
  <p:cm authorId="2" dt="2020-01-13T11:22:12.863" idx="19">
    <p:pos x="1284" y="3960"/>
    <p:text>RUM = ?!</p:text>
    <p:extLst>
      <p:ext uri="{C676402C-5697-4E1C-873F-D02D1690AC5C}">
        <p15:threadingInfo xmlns:p15="http://schemas.microsoft.com/office/powerpoint/2012/main" timeZoneBias="-60"/>
      </p:ext>
    </p:extLst>
  </p:cm>
  <p:cm authorId="4" dt="2020-01-20T18:37:32.554" idx="23">
    <p:pos x="1284" y="4096"/>
    <p:text>Référence unique du mandat pour les paiements effectués en prélèvements</p:text>
    <p:extLst>
      <p:ext uri="{C676402C-5697-4E1C-873F-D02D1690AC5C}">
        <p15:threadingInfo xmlns:p15="http://schemas.microsoft.com/office/powerpoint/2012/main" timeZoneBias="-60">
          <p15:parentCm authorId="2" idx="19"/>
        </p15:threadingInfo>
      </p:ext>
    </p:extLst>
  </p:cm>
  <p:cm authorId="3" dt="2020-01-17T13:51:46.833" idx="11">
    <p:pos x="1435" y="2123"/>
    <p:text>les données sont-elles saisies ou rapatriées (ce qui signifie que l'espece NL et Mysys sont interfacées)</p:text>
    <p:extLst>
      <p:ext uri="{C676402C-5697-4E1C-873F-D02D1690AC5C}">
        <p15:threadingInfo xmlns:p15="http://schemas.microsoft.com/office/powerpoint/2012/main" timeZoneBias="-60"/>
      </p:ext>
    </p:extLst>
  </p:cm>
  <p:cm authorId="4" dt="2020-01-20T18:38:17.528" idx="24">
    <p:pos x="1435" y="2259"/>
    <p:text>les informations rapatriées sont les informations client  ; elles ne sont pas modifiables dans le parcours New Life ; les autres (allocation, la clause bénéficiaire) sont saisies ;</p:text>
    <p:extLst>
      <p:ext uri="{C676402C-5697-4E1C-873F-D02D1690AC5C}">
        <p15:threadingInfo xmlns:p15="http://schemas.microsoft.com/office/powerpoint/2012/main" timeZoneBias="-60">
          <p15:parentCm authorId="3" idx="11"/>
        </p15:threadingInfo>
      </p:ext>
    </p:extLst>
  </p:cm>
  <p:cm authorId="3" dt="2020-01-17T13:52:34.377" idx="12">
    <p:pos x="1175" y="3758"/>
    <p:text>en plus de l'AC déjà collectée au niveua de l'établissement?</p:text>
    <p:extLst>
      <p:ext uri="{C676402C-5697-4E1C-873F-D02D1690AC5C}">
        <p15:threadingInfo xmlns:p15="http://schemas.microsoft.com/office/powerpoint/2012/main" timeZoneBias="-60"/>
      </p:ext>
    </p:extLst>
  </p:cm>
  <p:cm authorId="4" dt="2020-01-20T18:45:28.247" idx="25">
    <p:pos x="1175" y="3894"/>
    <p:text>oui ; l'AC n'est pas collecté par NL</p:text>
    <p:extLst>
      <p:ext uri="{C676402C-5697-4E1C-873F-D02D1690AC5C}">
        <p15:threadingInfo xmlns:p15="http://schemas.microsoft.com/office/powerpoint/2012/main" timeZoneBias="-60">
          <p15:parentCm authorId="3" idx="12"/>
        </p15:threadingInfo>
      </p:ext>
    </p:extLst>
  </p:cm>
  <p:cm authorId="3" dt="2020-01-17T13:53:10.888" idx="13">
    <p:pos x="1705" y="1231"/>
    <p:text>actualisent les éléments de connaissance client</p:text>
    <p:extLst>
      <p:ext uri="{C676402C-5697-4E1C-873F-D02D1690AC5C}">
        <p15:threadingInfo xmlns:p15="http://schemas.microsoft.com/office/powerpoint/2012/main" timeZoneBias="-60"/>
      </p:ext>
    </p:extLst>
  </p:cm>
  <p:cm authorId="4" dt="2020-01-20T18:45:48.454" idx="26">
    <p:pos x="1705" y="1367"/>
    <p:text>oui, ajouté au texte</p:text>
    <p:extLst>
      <p:ext uri="{C676402C-5697-4E1C-873F-D02D1690AC5C}">
        <p15:threadingInfo xmlns:p15="http://schemas.microsoft.com/office/powerpoint/2012/main" timeZoneBias="-60">
          <p15:parentCm authorId="3" idx="13"/>
        </p15:threadingInfo>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3" dt="2020-01-17T13:54:34.256" idx="14">
    <p:pos x="1863" y="3730"/>
    <p:text>Vérifier que le BO a bien accès à la GED de NL pour effectuer les contrôles sur le dossier signé électroniquement</p:text>
    <p:extLst>
      <p:ext uri="{C676402C-5697-4E1C-873F-D02D1690AC5C}">
        <p15:threadingInfo xmlns:p15="http://schemas.microsoft.com/office/powerpoint/2012/main" timeZoneBias="-60"/>
      </p:ext>
    </p:extLst>
  </p:cm>
  <p:cm authorId="3" dt="2020-01-17T13:56:34.079" idx="15">
    <p:pos x="1863" y="3866"/>
    <p:text>Détailler la liste des contrôles à effectuer (sont-ils différent si signature papier/électronique)</p:text>
    <p:extLst>
      <p:ext uri="{C676402C-5697-4E1C-873F-D02D1690AC5C}">
        <p15:threadingInfo xmlns:p15="http://schemas.microsoft.com/office/powerpoint/2012/main" timeZoneBias="-60">
          <p15:parentCm authorId="3" idx="14"/>
        </p15:threadingInfo>
      </p:ext>
    </p:extLst>
  </p:cm>
  <p:cm authorId="4" dt="2020-01-20T17:44:34.988" idx="6">
    <p:pos x="1863" y="4002"/>
    <p:text>Le BO pourra contrôler les documents via l'outil de workflow et aura un accès au parcours de consultation ; complétude des pièces justificatives et adéquation de l'allocation de la proposition et l'opération enregistrée ; les contrôles sont identiques quelque soit le mode de signature.</p:text>
    <p:extLst>
      <p:ext uri="{C676402C-5697-4E1C-873F-D02D1690AC5C}">
        <p15:threadingInfo xmlns:p15="http://schemas.microsoft.com/office/powerpoint/2012/main" timeZoneBias="-60">
          <p15:parentCm authorId="3" idx="14"/>
        </p15:threadingInfo>
      </p:ext>
    </p:extLst>
  </p:cm>
  <p:cm authorId="3" dt="2020-01-17T13:56:42.558" idx="16">
    <p:pos x="1347" y="1863"/>
    <p:text>attention: transmission directe au BO assureur. c'est en contradiction avec l'étape de contrôles au BO Caisse</p:text>
    <p:extLst>
      <p:ext uri="{C676402C-5697-4E1C-873F-D02D1690AC5C}">
        <p15:threadingInfo xmlns:p15="http://schemas.microsoft.com/office/powerpoint/2012/main" timeZoneBias="-60"/>
      </p:ext>
    </p:extLst>
  </p:cm>
  <p:cm authorId="4" dt="2020-01-20T18:58:02.748" idx="29">
    <p:pos x="1347" y="1999"/>
    <p:text>Oui erreur corrigée</p:text>
    <p:extLst>
      <p:ext uri="{C676402C-5697-4E1C-873F-D02D1690AC5C}">
        <p15:threadingInfo xmlns:p15="http://schemas.microsoft.com/office/powerpoint/2012/main" timeZoneBias="-60">
          <p15:parentCm authorId="3" idx="16"/>
        </p15:threadingInfo>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3" dt="2020-01-17T13:57:34.001" idx="17">
    <p:pos x="1765" y="2188"/>
    <p:text>que siginie CAA?</p:text>
    <p:extLst>
      <p:ext uri="{C676402C-5697-4E1C-873F-D02D1690AC5C}">
        <p15:threadingInfo xmlns:p15="http://schemas.microsoft.com/office/powerpoint/2012/main" timeZoneBias="-60"/>
      </p:ext>
    </p:extLst>
  </p:cm>
  <p:cm authorId="4" dt="2020-01-20T18:56:55.889" idx="27">
    <p:pos x="1765" y="2324"/>
    <p:text>Commissariat aux Assurances</p:text>
    <p:extLst>
      <p:ext uri="{C676402C-5697-4E1C-873F-D02D1690AC5C}">
        <p15:threadingInfo xmlns:p15="http://schemas.microsoft.com/office/powerpoint/2012/main" timeZoneBias="-60">
          <p15:parentCm authorId="3" idx="17"/>
        </p15:threadingInfo>
      </p:ext>
    </p:extLst>
  </p:cm>
  <p:cm authorId="3" dt="2020-01-17T13:57:47.730" idx="18">
    <p:pos x="1881" y="2745"/>
    <p:text>que se passe-t-il s'il n'y a pas de validation?</p:text>
    <p:extLst>
      <p:ext uri="{C676402C-5697-4E1C-873F-D02D1690AC5C}">
        <p15:threadingInfo xmlns:p15="http://schemas.microsoft.com/office/powerpoint/2012/main" timeZoneBias="-60"/>
      </p:ext>
    </p:extLst>
  </p:cm>
  <p:cm authorId="4" dt="2020-01-20T18:57:26.364" idx="28">
    <p:pos x="1881" y="2881"/>
    <p:text>Le dossier est refusé par l'assureur ; l'information est communiquée au BO distributeur via le workflow en motivant le refus ; Le BO NL informe la direction commerciale NL qui se met en liaison avec le conseiller/banquier privé par téléphone et/ou mail.</p:text>
    <p:extLst>
      <p:ext uri="{C676402C-5697-4E1C-873F-D02D1690AC5C}">
        <p15:threadingInfo xmlns:p15="http://schemas.microsoft.com/office/powerpoint/2012/main" timeZoneBias="-60">
          <p15:parentCm authorId="3" idx="18"/>
        </p15:threadingInfo>
      </p:ext>
    </p:extLst>
  </p:cm>
  <p:cm authorId="3" dt="2020-01-17T13:58:08.230" idx="19">
    <p:pos x="1403" y="4134"/>
    <p:text/>
    <p:extLst>
      <p:ext uri="{C676402C-5697-4E1C-873F-D02D1690AC5C}">
        <p15:threadingInfo xmlns:p15="http://schemas.microsoft.com/office/powerpoint/2012/main" timeZoneBias="-6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2" dt="2020-01-13T17:54:25.691" idx="22">
    <p:pos x="792" y="1568"/>
    <p:text>Rsique de non remise et tracabilité du DIC. En information précontractuelle</p:text>
    <p:extLst>
      <p:ext uri="{C676402C-5697-4E1C-873F-D02D1690AC5C}">
        <p15:threadingInfo xmlns:p15="http://schemas.microsoft.com/office/powerpoint/2012/main" timeZoneBias="-60"/>
      </p:ext>
    </p:extLst>
  </p:cm>
  <p:cm authorId="4" dt="2020-01-20T19:01:58.142" idx="30">
    <p:pos x="792" y="1704"/>
    <p:text>intégré ; voir avec les CE Pilotes l'intégration du recepissé cf M Gea</p:text>
    <p:extLst>
      <p:ext uri="{C676402C-5697-4E1C-873F-D02D1690AC5C}">
        <p15:threadingInfo xmlns:p15="http://schemas.microsoft.com/office/powerpoint/2012/main" timeZoneBias="-60">
          <p15:parentCm authorId="2" idx="22"/>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hdr" sz="quarter"/>
          </p:nvPr>
        </p:nvSpPr>
        <p:spPr bwMode="auto">
          <a:xfrm>
            <a:off x="0" y="1"/>
            <a:ext cx="2938977" cy="460743"/>
          </a:xfrm>
          <a:prstGeom prst="rect">
            <a:avLst/>
          </a:prstGeom>
          <a:noFill/>
          <a:ln w="9525">
            <a:noFill/>
            <a:miter lim="800000"/>
            <a:headEnd/>
            <a:tailEnd/>
          </a:ln>
          <a:effectLst/>
        </p:spPr>
        <p:txBody>
          <a:bodyPr vert="horz" wrap="square" lIns="92440" tIns="46221" rIns="92440" bIns="46221" numCol="1" anchor="t" anchorCtr="0" compatLnSpc="1">
            <a:prstTxWarp prst="textNoShape">
              <a:avLst/>
            </a:prstTxWarp>
          </a:bodyPr>
          <a:lstStyle>
            <a:lvl1pPr defTabSz="925218">
              <a:defRPr sz="1200" smtClean="0"/>
            </a:lvl1pPr>
          </a:lstStyle>
          <a:p>
            <a:pPr>
              <a:defRPr/>
            </a:pPr>
            <a:endParaRPr lang="fr-FR"/>
          </a:p>
        </p:txBody>
      </p:sp>
      <p:sp>
        <p:nvSpPr>
          <p:cNvPr id="5123" name="Rectangle 1027"/>
          <p:cNvSpPr>
            <a:spLocks noGrp="1" noChangeArrowheads="1"/>
          </p:cNvSpPr>
          <p:nvPr>
            <p:ph type="dt" sz="quarter" idx="1"/>
          </p:nvPr>
        </p:nvSpPr>
        <p:spPr bwMode="auto">
          <a:xfrm>
            <a:off x="3865064" y="1"/>
            <a:ext cx="2938976" cy="460743"/>
          </a:xfrm>
          <a:prstGeom prst="rect">
            <a:avLst/>
          </a:prstGeom>
          <a:noFill/>
          <a:ln w="9525">
            <a:noFill/>
            <a:miter lim="800000"/>
            <a:headEnd/>
            <a:tailEnd/>
          </a:ln>
          <a:effectLst/>
        </p:spPr>
        <p:txBody>
          <a:bodyPr vert="horz" wrap="square" lIns="92440" tIns="46221" rIns="92440" bIns="46221" numCol="1" anchor="t" anchorCtr="0" compatLnSpc="1">
            <a:prstTxWarp prst="textNoShape">
              <a:avLst/>
            </a:prstTxWarp>
          </a:bodyPr>
          <a:lstStyle>
            <a:lvl1pPr algn="r" defTabSz="925218">
              <a:defRPr sz="1200" smtClean="0"/>
            </a:lvl1pPr>
          </a:lstStyle>
          <a:p>
            <a:pPr>
              <a:defRPr/>
            </a:pPr>
            <a:fld id="{88A9587A-8E32-49CD-A201-B4ED9CC6FB54}" type="datetime1">
              <a:rPr lang="fr-FR" smtClean="0"/>
              <a:t>20/01/2020</a:t>
            </a:fld>
            <a:endParaRPr lang="fr-FR"/>
          </a:p>
        </p:txBody>
      </p:sp>
      <p:sp>
        <p:nvSpPr>
          <p:cNvPr id="5124" name="Rectangle 1028"/>
          <p:cNvSpPr>
            <a:spLocks noGrp="1" noChangeArrowheads="1"/>
          </p:cNvSpPr>
          <p:nvPr>
            <p:ph type="ftr" sz="quarter" idx="2"/>
          </p:nvPr>
        </p:nvSpPr>
        <p:spPr bwMode="auto">
          <a:xfrm>
            <a:off x="0" y="9459540"/>
            <a:ext cx="2938977" cy="460743"/>
          </a:xfrm>
          <a:prstGeom prst="rect">
            <a:avLst/>
          </a:prstGeom>
          <a:noFill/>
          <a:ln w="9525">
            <a:noFill/>
            <a:miter lim="800000"/>
            <a:headEnd/>
            <a:tailEnd/>
          </a:ln>
          <a:effectLst/>
        </p:spPr>
        <p:txBody>
          <a:bodyPr vert="horz" wrap="square" lIns="92440" tIns="46221" rIns="92440" bIns="46221" numCol="1" anchor="b" anchorCtr="0" compatLnSpc="1">
            <a:prstTxWarp prst="textNoShape">
              <a:avLst/>
            </a:prstTxWarp>
          </a:bodyPr>
          <a:lstStyle>
            <a:lvl1pPr defTabSz="925218">
              <a:defRPr sz="1200" smtClean="0"/>
            </a:lvl1pPr>
          </a:lstStyle>
          <a:p>
            <a:pPr>
              <a:defRPr/>
            </a:pPr>
            <a:endParaRPr lang="fr-FR"/>
          </a:p>
        </p:txBody>
      </p:sp>
      <p:sp>
        <p:nvSpPr>
          <p:cNvPr id="5125" name="Rectangle 1029"/>
          <p:cNvSpPr>
            <a:spLocks noGrp="1" noChangeArrowheads="1"/>
          </p:cNvSpPr>
          <p:nvPr>
            <p:ph type="sldNum" sz="quarter" idx="3"/>
          </p:nvPr>
        </p:nvSpPr>
        <p:spPr bwMode="auto">
          <a:xfrm>
            <a:off x="3865064" y="9459540"/>
            <a:ext cx="2938976" cy="460743"/>
          </a:xfrm>
          <a:prstGeom prst="rect">
            <a:avLst/>
          </a:prstGeom>
          <a:noFill/>
          <a:ln w="9525">
            <a:noFill/>
            <a:miter lim="800000"/>
            <a:headEnd/>
            <a:tailEnd/>
          </a:ln>
          <a:effectLst/>
        </p:spPr>
        <p:txBody>
          <a:bodyPr vert="horz" wrap="square" lIns="92440" tIns="46221" rIns="92440" bIns="46221" numCol="1" anchor="b" anchorCtr="0" compatLnSpc="1">
            <a:prstTxWarp prst="textNoShape">
              <a:avLst/>
            </a:prstTxWarp>
          </a:bodyPr>
          <a:lstStyle>
            <a:lvl1pPr algn="r" defTabSz="925218">
              <a:defRPr sz="1200" smtClean="0"/>
            </a:lvl1pPr>
          </a:lstStyle>
          <a:p>
            <a:pPr>
              <a:defRPr/>
            </a:pPr>
            <a:fld id="{521A561F-75F6-4FF6-AF7A-7C4289B4C454}" type="slidenum">
              <a:rPr lang="fr-FR"/>
              <a:pPr>
                <a:defRPr/>
              </a:pPr>
              <a:t>‹N°›</a:t>
            </a:fld>
            <a:endParaRPr lang="fr-FR"/>
          </a:p>
        </p:txBody>
      </p:sp>
    </p:spTree>
    <p:extLst>
      <p:ext uri="{BB962C8B-B14F-4D97-AF65-F5344CB8AC3E}">
        <p14:creationId xmlns:p14="http://schemas.microsoft.com/office/powerpoint/2010/main" val="26073382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1" y="0"/>
            <a:ext cx="2945341" cy="495696"/>
          </a:xfrm>
          <a:prstGeom prst="rect">
            <a:avLst/>
          </a:prstGeom>
          <a:noFill/>
          <a:ln w="9525">
            <a:noFill/>
            <a:miter lim="800000"/>
            <a:headEnd/>
            <a:tailEnd/>
          </a:ln>
          <a:effectLst/>
        </p:spPr>
        <p:txBody>
          <a:bodyPr vert="horz" wrap="square" lIns="91535" tIns="45767" rIns="91535" bIns="45767" numCol="1" anchor="t" anchorCtr="0" compatLnSpc="1">
            <a:prstTxWarp prst="textNoShape">
              <a:avLst/>
            </a:prstTxWarp>
          </a:bodyPr>
          <a:lstStyle>
            <a:lvl1pPr>
              <a:defRPr sz="1200" smtClean="0">
                <a:latin typeface="Times" pitchFamily="18" charset="0"/>
              </a:defRPr>
            </a:lvl1pPr>
          </a:lstStyle>
          <a:p>
            <a:pPr>
              <a:defRPr/>
            </a:pPr>
            <a:endParaRPr lang="fr-FR"/>
          </a:p>
        </p:txBody>
      </p:sp>
      <p:sp>
        <p:nvSpPr>
          <p:cNvPr id="67587" name="Rectangle 3"/>
          <p:cNvSpPr>
            <a:spLocks noGrp="1" noChangeArrowheads="1"/>
          </p:cNvSpPr>
          <p:nvPr>
            <p:ph type="dt" idx="1"/>
          </p:nvPr>
        </p:nvSpPr>
        <p:spPr bwMode="auto">
          <a:xfrm>
            <a:off x="3850744" y="0"/>
            <a:ext cx="2945341" cy="495696"/>
          </a:xfrm>
          <a:prstGeom prst="rect">
            <a:avLst/>
          </a:prstGeom>
          <a:noFill/>
          <a:ln w="9525">
            <a:noFill/>
            <a:miter lim="800000"/>
            <a:headEnd/>
            <a:tailEnd/>
          </a:ln>
          <a:effectLst/>
        </p:spPr>
        <p:txBody>
          <a:bodyPr vert="horz" wrap="square" lIns="91535" tIns="45767" rIns="91535" bIns="45767" numCol="1" anchor="t" anchorCtr="0" compatLnSpc="1">
            <a:prstTxWarp prst="textNoShape">
              <a:avLst/>
            </a:prstTxWarp>
          </a:bodyPr>
          <a:lstStyle>
            <a:lvl1pPr algn="r">
              <a:defRPr sz="1200" smtClean="0">
                <a:latin typeface="Times" pitchFamily="18" charset="0"/>
              </a:defRPr>
            </a:lvl1pPr>
          </a:lstStyle>
          <a:p>
            <a:pPr>
              <a:defRPr/>
            </a:pPr>
            <a:fld id="{F043362C-A9B4-4D67-8B06-A3759AF8B725}" type="datetime1">
              <a:rPr lang="fr-FR" smtClean="0"/>
              <a:t>20/01/2020</a:t>
            </a:fld>
            <a:endParaRPr lang="fr-FR"/>
          </a:p>
        </p:txBody>
      </p:sp>
      <p:sp>
        <p:nvSpPr>
          <p:cNvPr id="8196" name="Rectangle 4"/>
          <p:cNvSpPr>
            <a:spLocks noGrp="1" noRot="1" noChangeAspect="1" noChangeArrowheads="1" noTextEdit="1"/>
          </p:cNvSpPr>
          <p:nvPr>
            <p:ph type="sldImg" idx="2"/>
          </p:nvPr>
        </p:nvSpPr>
        <p:spPr bwMode="auto">
          <a:xfrm>
            <a:off x="2005013" y="744538"/>
            <a:ext cx="2790825" cy="3722687"/>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79451" y="4715471"/>
            <a:ext cx="5438776" cy="4466034"/>
          </a:xfrm>
          <a:prstGeom prst="rect">
            <a:avLst/>
          </a:prstGeom>
          <a:noFill/>
          <a:ln w="9525">
            <a:noFill/>
            <a:miter lim="800000"/>
            <a:headEnd/>
            <a:tailEnd/>
          </a:ln>
          <a:effectLst/>
        </p:spPr>
        <p:txBody>
          <a:bodyPr vert="horz" wrap="square" lIns="91535" tIns="45767" rIns="91535" bIns="45767" numCol="1" anchor="t" anchorCtr="0" compatLnSpc="1">
            <a:prstTxWarp prst="textNoShape">
              <a:avLst/>
            </a:prstTxWarp>
          </a:bodyPr>
          <a:lstStyle/>
          <a:p>
            <a:pPr lvl="0"/>
            <a:r>
              <a:rPr lang="fr-FR" noProof="0"/>
              <a:t>Click to edit Master text styles</a:t>
            </a:r>
          </a:p>
          <a:p>
            <a:pPr lvl="1"/>
            <a:r>
              <a:rPr lang="fr-FR" noProof="0"/>
              <a:t>Second level</a:t>
            </a:r>
          </a:p>
          <a:p>
            <a:pPr lvl="2"/>
            <a:r>
              <a:rPr lang="fr-FR" noProof="0"/>
              <a:t>Third level</a:t>
            </a:r>
          </a:p>
          <a:p>
            <a:pPr lvl="3"/>
            <a:r>
              <a:rPr lang="fr-FR" noProof="0"/>
              <a:t>Fourth level</a:t>
            </a:r>
          </a:p>
          <a:p>
            <a:pPr lvl="4"/>
            <a:r>
              <a:rPr lang="fr-FR" noProof="0"/>
              <a:t>Fifth level</a:t>
            </a:r>
          </a:p>
        </p:txBody>
      </p:sp>
      <p:sp>
        <p:nvSpPr>
          <p:cNvPr id="67590" name="Rectangle 6"/>
          <p:cNvSpPr>
            <a:spLocks noGrp="1" noChangeArrowheads="1"/>
          </p:cNvSpPr>
          <p:nvPr>
            <p:ph type="ftr" sz="quarter" idx="4"/>
          </p:nvPr>
        </p:nvSpPr>
        <p:spPr bwMode="auto">
          <a:xfrm>
            <a:off x="1" y="9429354"/>
            <a:ext cx="2945341" cy="495696"/>
          </a:xfrm>
          <a:prstGeom prst="rect">
            <a:avLst/>
          </a:prstGeom>
          <a:noFill/>
          <a:ln w="9525">
            <a:noFill/>
            <a:miter lim="800000"/>
            <a:headEnd/>
            <a:tailEnd/>
          </a:ln>
          <a:effectLst/>
        </p:spPr>
        <p:txBody>
          <a:bodyPr vert="horz" wrap="square" lIns="91535" tIns="45767" rIns="91535" bIns="45767" numCol="1" anchor="b" anchorCtr="0" compatLnSpc="1">
            <a:prstTxWarp prst="textNoShape">
              <a:avLst/>
            </a:prstTxWarp>
          </a:bodyPr>
          <a:lstStyle>
            <a:lvl1pPr>
              <a:defRPr sz="1200" smtClean="0">
                <a:latin typeface="Times" pitchFamily="18" charset="0"/>
              </a:defRPr>
            </a:lvl1pPr>
          </a:lstStyle>
          <a:p>
            <a:pPr>
              <a:defRPr/>
            </a:pPr>
            <a:endParaRPr lang="fr-FR"/>
          </a:p>
        </p:txBody>
      </p:sp>
      <p:sp>
        <p:nvSpPr>
          <p:cNvPr id="67591" name="Rectangle 7"/>
          <p:cNvSpPr>
            <a:spLocks noGrp="1" noChangeArrowheads="1"/>
          </p:cNvSpPr>
          <p:nvPr>
            <p:ph type="sldNum" sz="quarter" idx="5"/>
          </p:nvPr>
        </p:nvSpPr>
        <p:spPr bwMode="auto">
          <a:xfrm>
            <a:off x="3850744" y="9429354"/>
            <a:ext cx="2945341" cy="495696"/>
          </a:xfrm>
          <a:prstGeom prst="rect">
            <a:avLst/>
          </a:prstGeom>
          <a:noFill/>
          <a:ln w="9525">
            <a:noFill/>
            <a:miter lim="800000"/>
            <a:headEnd/>
            <a:tailEnd/>
          </a:ln>
          <a:effectLst/>
        </p:spPr>
        <p:txBody>
          <a:bodyPr vert="horz" wrap="square" lIns="91535" tIns="45767" rIns="91535" bIns="45767" numCol="1" anchor="b" anchorCtr="0" compatLnSpc="1">
            <a:prstTxWarp prst="textNoShape">
              <a:avLst/>
            </a:prstTxWarp>
          </a:bodyPr>
          <a:lstStyle>
            <a:lvl1pPr algn="r">
              <a:defRPr sz="1200" smtClean="0">
                <a:latin typeface="Times" pitchFamily="18" charset="0"/>
              </a:defRPr>
            </a:lvl1pPr>
          </a:lstStyle>
          <a:p>
            <a:pPr>
              <a:defRPr/>
            </a:pPr>
            <a:fld id="{DDC5D52E-2753-49D4-AEFC-0AFC6674BB46}" type="slidenum">
              <a:rPr lang="fr-FR"/>
              <a:pPr>
                <a:defRPr/>
              </a:pPr>
              <a:t>‹N°›</a:t>
            </a:fld>
            <a:endParaRPr lang="fr-FR"/>
          </a:p>
        </p:txBody>
      </p:sp>
    </p:spTree>
    <p:extLst>
      <p:ext uri="{BB962C8B-B14F-4D97-AF65-F5344CB8AC3E}">
        <p14:creationId xmlns:p14="http://schemas.microsoft.com/office/powerpoint/2010/main" val="1899171012"/>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dt" sz="quarter" idx="1"/>
          </p:nvPr>
        </p:nvSpPr>
        <p:spPr>
          <a:noFill/>
        </p:spPr>
        <p:txBody>
          <a:bodyPr/>
          <a:lstStyle/>
          <a:p>
            <a:fld id="{522EA075-9BD2-4F76-A101-0D207692F8BB}" type="datetime1">
              <a:rPr lang="fr-FR" smtClean="0"/>
              <a:t>20/01/2020</a:t>
            </a:fld>
            <a:endParaRPr lang="fr-FR"/>
          </a:p>
        </p:txBody>
      </p:sp>
      <p:sp>
        <p:nvSpPr>
          <p:cNvPr id="9219" name="Rectangle 7"/>
          <p:cNvSpPr>
            <a:spLocks noGrp="1" noChangeArrowheads="1"/>
          </p:cNvSpPr>
          <p:nvPr>
            <p:ph type="sldNum" sz="quarter" idx="5"/>
          </p:nvPr>
        </p:nvSpPr>
        <p:spPr>
          <a:noFill/>
        </p:spPr>
        <p:txBody>
          <a:bodyPr/>
          <a:lstStyle/>
          <a:p>
            <a:fld id="{7D5D7D0B-3B84-4F0A-9B38-4CF3BD34E1CE}" type="slidenum">
              <a:rPr lang="fr-FR"/>
              <a:pPr/>
              <a:t>1</a:t>
            </a:fld>
            <a:endParaRPr lang="fr-FR"/>
          </a:p>
        </p:txBody>
      </p:sp>
      <p:sp>
        <p:nvSpPr>
          <p:cNvPr id="9220" name="Rectangle 2"/>
          <p:cNvSpPr>
            <a:spLocks noGrp="1" noRot="1" noChangeAspect="1" noChangeArrowheads="1" noTextEdit="1"/>
          </p:cNvSpPr>
          <p:nvPr>
            <p:ph type="sldImg"/>
          </p:nvPr>
        </p:nvSpPr>
        <p:spPr>
          <a:xfrm>
            <a:off x="2003425" y="744538"/>
            <a:ext cx="2792413" cy="3722687"/>
          </a:xfrm>
          <a:ln/>
        </p:spPr>
      </p:sp>
      <p:sp>
        <p:nvSpPr>
          <p:cNvPr id="9221"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dt" sz="quarter" idx="1"/>
          </p:nvPr>
        </p:nvSpPr>
        <p:spPr>
          <a:noFill/>
        </p:spPr>
        <p:txBody>
          <a:bodyPr/>
          <a:lstStyle/>
          <a:p>
            <a:fld id="{FDA2A531-07F7-4BF9-9DCB-386693437060}" type="datetime1">
              <a:rPr lang="fr-FR" smtClean="0"/>
              <a:t>20/01/2020</a:t>
            </a:fld>
            <a:endParaRPr lang="fr-FR"/>
          </a:p>
        </p:txBody>
      </p:sp>
      <p:sp>
        <p:nvSpPr>
          <p:cNvPr id="10243" name="Rectangle 7"/>
          <p:cNvSpPr>
            <a:spLocks noGrp="1" noChangeArrowheads="1"/>
          </p:cNvSpPr>
          <p:nvPr>
            <p:ph type="sldNum" sz="quarter" idx="5"/>
          </p:nvPr>
        </p:nvSpPr>
        <p:spPr>
          <a:noFill/>
        </p:spPr>
        <p:txBody>
          <a:bodyPr/>
          <a:lstStyle/>
          <a:p>
            <a:fld id="{FD9B6DDC-2FEB-46F7-8E92-8452BBD2CFCE}" type="slidenum">
              <a:rPr lang="fr-FR"/>
              <a:pPr/>
              <a:t>2</a:t>
            </a:fld>
            <a:endParaRPr lang="fr-FR"/>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dt" sz="quarter" idx="1"/>
          </p:nvPr>
        </p:nvSpPr>
        <p:spPr>
          <a:noFill/>
        </p:spPr>
        <p:txBody>
          <a:bodyPr/>
          <a:lstStyle/>
          <a:p>
            <a:fld id="{20951055-92EA-41EA-8A93-F858905B0757}" type="datetime1">
              <a:rPr lang="fr-FR" smtClean="0"/>
              <a:t>20/01/2020</a:t>
            </a:fld>
            <a:endParaRPr lang="fr-FR"/>
          </a:p>
        </p:txBody>
      </p:sp>
      <p:sp>
        <p:nvSpPr>
          <p:cNvPr id="10243" name="Rectangle 7"/>
          <p:cNvSpPr>
            <a:spLocks noGrp="1" noChangeArrowheads="1"/>
          </p:cNvSpPr>
          <p:nvPr>
            <p:ph type="sldNum" sz="quarter" idx="5"/>
          </p:nvPr>
        </p:nvSpPr>
        <p:spPr>
          <a:noFill/>
        </p:spPr>
        <p:txBody>
          <a:bodyPr/>
          <a:lstStyle/>
          <a:p>
            <a:fld id="{FD9B6DDC-2FEB-46F7-8E92-8452BBD2CFCE}" type="slidenum">
              <a:rPr lang="fr-FR"/>
              <a:pPr/>
              <a:t>3</a:t>
            </a:fld>
            <a:endParaRPr lang="fr-FR"/>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3091151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dt" sz="quarter" idx="1"/>
          </p:nvPr>
        </p:nvSpPr>
        <p:spPr>
          <a:noFill/>
        </p:spPr>
        <p:txBody>
          <a:bodyPr/>
          <a:lstStyle/>
          <a:p>
            <a:fld id="{5C2C766C-9FCD-4171-AC74-6340D35A284E}" type="datetime1">
              <a:rPr lang="fr-FR" smtClean="0"/>
              <a:t>20/01/2020</a:t>
            </a:fld>
            <a:endParaRPr lang="fr-FR"/>
          </a:p>
        </p:txBody>
      </p:sp>
      <p:sp>
        <p:nvSpPr>
          <p:cNvPr id="10243" name="Rectangle 7"/>
          <p:cNvSpPr>
            <a:spLocks noGrp="1" noChangeArrowheads="1"/>
          </p:cNvSpPr>
          <p:nvPr>
            <p:ph type="sldNum" sz="quarter" idx="5"/>
          </p:nvPr>
        </p:nvSpPr>
        <p:spPr>
          <a:noFill/>
        </p:spPr>
        <p:txBody>
          <a:bodyPr/>
          <a:lstStyle/>
          <a:p>
            <a:fld id="{FD9B6DDC-2FEB-46F7-8E92-8452BBD2CFCE}" type="slidenum">
              <a:rPr lang="fr-FR"/>
              <a:pPr/>
              <a:t>4</a:t>
            </a:fld>
            <a:endParaRPr lang="fr-FR"/>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dt" sz="quarter" idx="1"/>
          </p:nvPr>
        </p:nvSpPr>
        <p:spPr>
          <a:noFill/>
        </p:spPr>
        <p:txBody>
          <a:bodyPr/>
          <a:lstStyle/>
          <a:p>
            <a:fld id="{85DC3D38-DB6D-468C-9100-85A1E11979E5}" type="datetime1">
              <a:rPr lang="fr-FR" smtClean="0"/>
              <a:t>20/01/2020</a:t>
            </a:fld>
            <a:endParaRPr lang="fr-FR"/>
          </a:p>
        </p:txBody>
      </p:sp>
      <p:sp>
        <p:nvSpPr>
          <p:cNvPr id="10243" name="Rectangle 7"/>
          <p:cNvSpPr>
            <a:spLocks noGrp="1" noChangeArrowheads="1"/>
          </p:cNvSpPr>
          <p:nvPr>
            <p:ph type="sldNum" sz="quarter" idx="5"/>
          </p:nvPr>
        </p:nvSpPr>
        <p:spPr>
          <a:noFill/>
        </p:spPr>
        <p:txBody>
          <a:bodyPr/>
          <a:lstStyle/>
          <a:p>
            <a:fld id="{FD9B6DDC-2FEB-46F7-8E92-8452BBD2CFCE}" type="slidenum">
              <a:rPr lang="fr-FR"/>
              <a:pPr/>
              <a:t>5</a:t>
            </a:fld>
            <a:endParaRPr lang="fr-FR"/>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3431035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dt" sz="quarter" idx="1"/>
          </p:nvPr>
        </p:nvSpPr>
        <p:spPr>
          <a:noFill/>
        </p:spPr>
        <p:txBody>
          <a:bodyPr/>
          <a:lstStyle/>
          <a:p>
            <a:fld id="{9802E74D-72A4-4B9A-89E6-22C19E8670EF}" type="datetime1">
              <a:rPr lang="fr-FR" smtClean="0"/>
              <a:t>20/01/2020</a:t>
            </a:fld>
            <a:endParaRPr lang="fr-FR"/>
          </a:p>
        </p:txBody>
      </p:sp>
      <p:sp>
        <p:nvSpPr>
          <p:cNvPr id="10243" name="Rectangle 7"/>
          <p:cNvSpPr>
            <a:spLocks noGrp="1" noChangeArrowheads="1"/>
          </p:cNvSpPr>
          <p:nvPr>
            <p:ph type="sldNum" sz="quarter" idx="5"/>
          </p:nvPr>
        </p:nvSpPr>
        <p:spPr>
          <a:noFill/>
        </p:spPr>
        <p:txBody>
          <a:bodyPr/>
          <a:lstStyle/>
          <a:p>
            <a:fld id="{FD9B6DDC-2FEB-46F7-8E92-8452BBD2CFCE}" type="slidenum">
              <a:rPr lang="fr-FR"/>
              <a:pPr/>
              <a:t>6</a:t>
            </a:fld>
            <a:endParaRPr lang="fr-FR"/>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dt" sz="quarter" idx="1"/>
          </p:nvPr>
        </p:nvSpPr>
        <p:spPr>
          <a:noFill/>
        </p:spPr>
        <p:txBody>
          <a:bodyPr/>
          <a:lstStyle/>
          <a:p>
            <a:fld id="{D9DC7E16-E41F-40E3-9F94-773C641435AA}" type="datetime1">
              <a:rPr lang="fr-FR" smtClean="0"/>
              <a:t>21/01/2020</a:t>
            </a:fld>
            <a:endParaRPr lang="fr-FR"/>
          </a:p>
        </p:txBody>
      </p:sp>
      <p:sp>
        <p:nvSpPr>
          <p:cNvPr id="10243" name="Rectangle 7"/>
          <p:cNvSpPr>
            <a:spLocks noGrp="1" noChangeArrowheads="1"/>
          </p:cNvSpPr>
          <p:nvPr>
            <p:ph type="sldNum" sz="quarter" idx="5"/>
          </p:nvPr>
        </p:nvSpPr>
        <p:spPr>
          <a:noFill/>
        </p:spPr>
        <p:txBody>
          <a:bodyPr/>
          <a:lstStyle/>
          <a:p>
            <a:fld id="{FD9B6DDC-2FEB-46F7-8E92-8452BBD2CFCE}" type="slidenum">
              <a:rPr lang="fr-FR"/>
              <a:pPr/>
              <a:t>7</a:t>
            </a:fld>
            <a:endParaRPr lang="fr-FR"/>
          </a:p>
        </p:txBody>
      </p:sp>
      <p:sp>
        <p:nvSpPr>
          <p:cNvPr id="10244" name="Rectangle 2"/>
          <p:cNvSpPr>
            <a:spLocks noGrp="1" noRot="1" noChangeAspect="1" noChangeArrowheads="1" noTextEdit="1"/>
          </p:cNvSpPr>
          <p:nvPr>
            <p:ph type="sldImg"/>
          </p:nvPr>
        </p:nvSpPr>
        <p:spPr>
          <a:ln/>
        </p:spPr>
      </p:sp>
      <p:sp>
        <p:nvSpPr>
          <p:cNvPr id="10245" name="Rectangle 3"/>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768726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776288" cy="762000"/>
          </a:xfrm>
          <a:prstGeom prst="rect">
            <a:avLst/>
          </a:prstGeom>
          <a:solidFill>
            <a:srgbClr val="FF0000"/>
          </a:solidFill>
          <a:ln w="0">
            <a:noFill/>
            <a:miter lim="800000"/>
            <a:headEnd/>
            <a:tailEnd/>
          </a:ln>
          <a:effectLst/>
        </p:spPr>
        <p:txBody>
          <a:bodyPr wrap="none" anchor="ctr"/>
          <a:lstStyle/>
          <a:p>
            <a:pPr algn="ctr" eaLnBrk="1" hangingPunct="1">
              <a:defRPr/>
            </a:pPr>
            <a:endParaRPr lang="fr-FR" sz="1400">
              <a:solidFill>
                <a:srgbClr val="CC0000"/>
              </a:solidFill>
              <a:latin typeface="Arial" charset="0"/>
            </a:endParaRPr>
          </a:p>
        </p:txBody>
      </p:sp>
      <p:sp>
        <p:nvSpPr>
          <p:cNvPr id="5" name="Rectangle 8"/>
          <p:cNvSpPr>
            <a:spLocks noChangeArrowheads="1"/>
          </p:cNvSpPr>
          <p:nvPr userDrawn="1"/>
        </p:nvSpPr>
        <p:spPr bwMode="auto">
          <a:xfrm>
            <a:off x="1147763" y="0"/>
            <a:ext cx="377825" cy="382588"/>
          </a:xfrm>
          <a:prstGeom prst="rect">
            <a:avLst/>
          </a:prstGeom>
          <a:solidFill>
            <a:srgbClr val="FF0000"/>
          </a:solidFill>
          <a:ln w="0">
            <a:noFill/>
            <a:miter lim="800000"/>
            <a:headEnd/>
            <a:tailEnd/>
          </a:ln>
          <a:effectLst/>
        </p:spPr>
        <p:txBody>
          <a:bodyPr wrap="none" anchor="ctr"/>
          <a:lstStyle/>
          <a:p>
            <a:pPr algn="ctr" eaLnBrk="1" hangingPunct="1">
              <a:defRPr/>
            </a:pPr>
            <a:r>
              <a:rPr lang="fr-FR" sz="1400">
                <a:latin typeface="Arial" charset="0"/>
              </a:rPr>
              <a:t> </a:t>
            </a:r>
          </a:p>
        </p:txBody>
      </p:sp>
      <p:sp>
        <p:nvSpPr>
          <p:cNvPr id="6" name="AutoShape 9"/>
          <p:cNvSpPr>
            <a:spLocks noChangeArrowheads="1"/>
          </p:cNvSpPr>
          <p:nvPr userDrawn="1"/>
        </p:nvSpPr>
        <p:spPr bwMode="auto">
          <a:xfrm>
            <a:off x="92075" y="133350"/>
            <a:ext cx="604838" cy="468313"/>
          </a:xfrm>
          <a:prstGeom prst="triangle">
            <a:avLst>
              <a:gd name="adj" fmla="val 50000"/>
            </a:avLst>
          </a:prstGeom>
          <a:gradFill rotWithShape="0">
            <a:gsLst>
              <a:gs pos="0">
                <a:srgbClr val="C0C0C0">
                  <a:gamma/>
                  <a:shade val="79608"/>
                  <a:invGamma/>
                </a:srgbClr>
              </a:gs>
              <a:gs pos="100000">
                <a:srgbClr val="C0C0C0"/>
              </a:gs>
            </a:gsLst>
            <a:path path="shape">
              <a:fillToRect l="50000" t="50000" r="50000" b="50000"/>
            </a:path>
          </a:gradFill>
          <a:ln w="9525">
            <a:noFill/>
            <a:miter lim="800000"/>
            <a:headEnd/>
            <a:tailEnd/>
          </a:ln>
          <a:effectLst/>
        </p:spPr>
        <p:txBody>
          <a:bodyPr anchor="ctr"/>
          <a:lstStyle/>
          <a:p>
            <a:pPr algn="ctr" eaLnBrk="1" hangingPunct="1">
              <a:defRPr/>
            </a:pPr>
            <a:endParaRPr lang="en-US" sz="1600">
              <a:solidFill>
                <a:srgbClr val="CC0000"/>
              </a:solidFill>
              <a:latin typeface="Arial" charset="0"/>
            </a:endParaRPr>
          </a:p>
        </p:txBody>
      </p:sp>
      <p:sp>
        <p:nvSpPr>
          <p:cNvPr id="7" name="Rectangle 10"/>
          <p:cNvSpPr>
            <a:spLocks noChangeArrowheads="1"/>
          </p:cNvSpPr>
          <p:nvPr userDrawn="1"/>
        </p:nvSpPr>
        <p:spPr bwMode="auto">
          <a:xfrm>
            <a:off x="776288" y="379413"/>
            <a:ext cx="374650" cy="382587"/>
          </a:xfrm>
          <a:prstGeom prst="rect">
            <a:avLst/>
          </a:prstGeom>
          <a:solidFill>
            <a:srgbClr val="FF4C00"/>
          </a:solidFill>
          <a:ln w="0">
            <a:noFill/>
            <a:miter lim="800000"/>
            <a:headEnd/>
            <a:tailEnd/>
          </a:ln>
          <a:effectLst/>
        </p:spPr>
        <p:txBody>
          <a:bodyPr wrap="none" anchor="ctr"/>
          <a:lstStyle/>
          <a:p>
            <a:pPr algn="ctr" eaLnBrk="1" hangingPunct="1">
              <a:defRPr/>
            </a:pPr>
            <a:r>
              <a:rPr lang="fr-FR" sz="1400">
                <a:latin typeface="Arial" charset="0"/>
              </a:rPr>
              <a:t> </a:t>
            </a:r>
          </a:p>
        </p:txBody>
      </p:sp>
      <p:sp>
        <p:nvSpPr>
          <p:cNvPr id="8" name="Rectangle 11"/>
          <p:cNvSpPr>
            <a:spLocks noChangeArrowheads="1"/>
          </p:cNvSpPr>
          <p:nvPr userDrawn="1"/>
        </p:nvSpPr>
        <p:spPr bwMode="auto">
          <a:xfrm>
            <a:off x="776288" y="0"/>
            <a:ext cx="374650" cy="382588"/>
          </a:xfrm>
          <a:prstGeom prst="rect">
            <a:avLst/>
          </a:prstGeom>
          <a:solidFill>
            <a:srgbClr val="CC0000"/>
          </a:solidFill>
          <a:ln w="0">
            <a:noFill/>
            <a:miter lim="800000"/>
            <a:headEnd/>
            <a:tailEnd/>
          </a:ln>
          <a:effectLst/>
        </p:spPr>
        <p:txBody>
          <a:bodyPr wrap="none" anchor="ctr"/>
          <a:lstStyle/>
          <a:p>
            <a:pPr algn="ctr" eaLnBrk="1" hangingPunct="1">
              <a:defRPr/>
            </a:pPr>
            <a:r>
              <a:rPr lang="fr-FR" sz="1400">
                <a:latin typeface="Arial" charset="0"/>
              </a:rPr>
              <a:t> </a:t>
            </a:r>
          </a:p>
        </p:txBody>
      </p:sp>
      <p:sp>
        <p:nvSpPr>
          <p:cNvPr id="9" name="Rectangle 12"/>
          <p:cNvSpPr>
            <a:spLocks noChangeArrowheads="1"/>
          </p:cNvSpPr>
          <p:nvPr userDrawn="1"/>
        </p:nvSpPr>
        <p:spPr bwMode="auto">
          <a:xfrm>
            <a:off x="1149350" y="379413"/>
            <a:ext cx="376238" cy="382587"/>
          </a:xfrm>
          <a:prstGeom prst="rect">
            <a:avLst/>
          </a:prstGeom>
          <a:solidFill>
            <a:srgbClr val="CC0000"/>
          </a:solidFill>
          <a:ln w="0">
            <a:noFill/>
            <a:miter lim="800000"/>
            <a:headEnd/>
            <a:tailEnd/>
          </a:ln>
          <a:effectLst/>
        </p:spPr>
        <p:txBody>
          <a:bodyPr wrap="none" anchor="ctr"/>
          <a:lstStyle/>
          <a:p>
            <a:pPr algn="ctr" eaLnBrk="1" hangingPunct="1">
              <a:defRPr/>
            </a:pPr>
            <a:r>
              <a:rPr lang="fr-FR" sz="1400">
                <a:latin typeface="Arial" charset="0"/>
              </a:rPr>
              <a:t> </a:t>
            </a:r>
          </a:p>
        </p:txBody>
      </p:sp>
      <p:pic>
        <p:nvPicPr>
          <p:cNvPr id="10" name="Picture 13"/>
          <p:cNvPicPr>
            <a:picLocks noChangeAspect="1" noChangeArrowheads="1"/>
          </p:cNvPicPr>
          <p:nvPr userDrawn="1"/>
        </p:nvPicPr>
        <p:blipFill>
          <a:blip r:embed="rId2"/>
          <a:srcRect/>
          <a:stretch>
            <a:fillRect/>
          </a:stretch>
        </p:blipFill>
        <p:spPr bwMode="auto">
          <a:xfrm>
            <a:off x="295275" y="344488"/>
            <a:ext cx="195263" cy="200025"/>
          </a:xfrm>
          <a:prstGeom prst="rect">
            <a:avLst/>
          </a:prstGeom>
          <a:noFill/>
          <a:ln w="9525">
            <a:noFill/>
            <a:miter lim="800000"/>
            <a:headEnd/>
            <a:tailEnd/>
          </a:ln>
        </p:spPr>
      </p:pic>
      <p:sp>
        <p:nvSpPr>
          <p:cNvPr id="11" name="Text Box 14"/>
          <p:cNvSpPr txBox="1">
            <a:spLocks noChangeArrowheads="1"/>
          </p:cNvSpPr>
          <p:nvPr userDrawn="1"/>
        </p:nvSpPr>
        <p:spPr bwMode="auto">
          <a:xfrm>
            <a:off x="990600" y="8915400"/>
            <a:ext cx="4495800" cy="214313"/>
          </a:xfrm>
          <a:prstGeom prst="rect">
            <a:avLst/>
          </a:prstGeom>
          <a:noFill/>
          <a:ln w="9525">
            <a:noFill/>
            <a:miter lim="800000"/>
            <a:headEnd/>
            <a:tailEnd/>
          </a:ln>
          <a:effectLst/>
        </p:spPr>
        <p:txBody>
          <a:bodyPr>
            <a:spAutoFit/>
          </a:bodyPr>
          <a:lstStyle/>
          <a:p>
            <a:pPr algn="ctr" eaLnBrk="1" hangingPunct="1">
              <a:spcBef>
                <a:spcPct val="50000"/>
              </a:spcBef>
              <a:defRPr/>
            </a:pPr>
            <a:r>
              <a:rPr lang="fr-FR" sz="800">
                <a:solidFill>
                  <a:srgbClr val="777777"/>
                </a:solidFill>
                <a:latin typeface="Trebuchet MS" pitchFamily="34" charset="0"/>
              </a:rPr>
              <a:t>Direction de la Distribution / MDR - </a:t>
            </a:r>
            <a:fld id="{0A4A94CA-5D8C-4E16-BFB6-79F461D6A4FB}" type="datetime2">
              <a:rPr lang="fr-FR" sz="800">
                <a:solidFill>
                  <a:srgbClr val="777777"/>
                </a:solidFill>
                <a:latin typeface="Trebuchet MS" pitchFamily="34" charset="0"/>
              </a:rPr>
              <a:pPr algn="ctr" eaLnBrk="1" hangingPunct="1">
                <a:spcBef>
                  <a:spcPct val="50000"/>
                </a:spcBef>
                <a:defRPr/>
              </a:pPr>
              <a:t>lundi 20 janvier 2020</a:t>
            </a:fld>
            <a:r>
              <a:rPr lang="fr-FR" sz="800">
                <a:solidFill>
                  <a:srgbClr val="777777"/>
                </a:solidFill>
                <a:latin typeface="Trebuchet MS" pitchFamily="34" charset="0"/>
              </a:rPr>
              <a:t> - </a:t>
            </a:r>
            <a:fld id="{9DDA6DAC-D198-4CC0-9FA4-0D8E55368F97}" type="slidenum">
              <a:rPr lang="fr-FR" sz="800">
                <a:solidFill>
                  <a:srgbClr val="777777"/>
                </a:solidFill>
                <a:latin typeface="Trebuchet MS" pitchFamily="34" charset="0"/>
              </a:rPr>
              <a:pPr algn="ctr" eaLnBrk="1" hangingPunct="1">
                <a:spcBef>
                  <a:spcPct val="50000"/>
                </a:spcBef>
                <a:defRPr/>
              </a:pPr>
              <a:t>‹N°›</a:t>
            </a:fld>
            <a:endParaRPr lang="fr-FR" sz="800">
              <a:solidFill>
                <a:srgbClr val="777777"/>
              </a:solidFill>
              <a:latin typeface="Trebuchet MS" pitchFamily="34" charset="0"/>
            </a:endParaRPr>
          </a:p>
        </p:txBody>
      </p:sp>
      <p:sp>
        <p:nvSpPr>
          <p:cNvPr id="69634" name="Rectangle 2"/>
          <p:cNvSpPr>
            <a:spLocks noGrp="1" noChangeArrowheads="1"/>
          </p:cNvSpPr>
          <p:nvPr>
            <p:ph type="ctrTitle"/>
          </p:nvPr>
        </p:nvSpPr>
        <p:spPr>
          <a:xfrm>
            <a:off x="514350" y="2840038"/>
            <a:ext cx="5829300" cy="1960562"/>
          </a:xfrm>
        </p:spPr>
        <p:txBody>
          <a:bodyPr/>
          <a:lstStyle>
            <a:lvl1pPr>
              <a:defRPr/>
            </a:lvl1pPr>
          </a:lstStyle>
          <a:p>
            <a:r>
              <a:rPr lang="fr-FR"/>
              <a:t>Click to edit Master title style</a:t>
            </a:r>
          </a:p>
        </p:txBody>
      </p:sp>
      <p:sp>
        <p:nvSpPr>
          <p:cNvPr id="69635" name="Rectangle 3"/>
          <p:cNvSpPr>
            <a:spLocks noGrp="1" noChangeArrowheads="1"/>
          </p:cNvSpPr>
          <p:nvPr>
            <p:ph type="subTitle" idx="1"/>
          </p:nvPr>
        </p:nvSpPr>
        <p:spPr>
          <a:xfrm>
            <a:off x="1028700" y="5181600"/>
            <a:ext cx="4800600" cy="2336800"/>
          </a:xfrm>
        </p:spPr>
        <p:txBody>
          <a:bodyPr/>
          <a:lstStyle>
            <a:lvl1pPr marL="0" indent="0" algn="ctr">
              <a:buFontTx/>
              <a:buNone/>
              <a:defRPr/>
            </a:lvl1pPr>
          </a:lstStyle>
          <a:p>
            <a:r>
              <a:rPr lang="fr-FR"/>
              <a:t>Click to edit Master subtitle style</a:t>
            </a:r>
          </a:p>
        </p:txBody>
      </p:sp>
      <p:sp>
        <p:nvSpPr>
          <p:cNvPr id="12" name="Rectangle 4"/>
          <p:cNvSpPr>
            <a:spLocks noGrp="1" noChangeArrowheads="1"/>
          </p:cNvSpPr>
          <p:nvPr>
            <p:ph type="dt" sz="half" idx="10"/>
          </p:nvPr>
        </p:nvSpPr>
        <p:spPr>
          <a:xfrm>
            <a:off x="342900" y="8326438"/>
            <a:ext cx="1600200" cy="635000"/>
          </a:xfrm>
        </p:spPr>
        <p:txBody>
          <a:bodyPr/>
          <a:lstStyle>
            <a:lvl1pPr>
              <a:defRPr smtClean="0"/>
            </a:lvl1pPr>
          </a:lstStyle>
          <a:p>
            <a:pPr>
              <a:defRPr/>
            </a:pPr>
            <a:endParaRPr lang="fr-FR"/>
          </a:p>
        </p:txBody>
      </p:sp>
      <p:sp>
        <p:nvSpPr>
          <p:cNvPr id="13" name="Rectangle 5"/>
          <p:cNvSpPr>
            <a:spLocks noGrp="1" noChangeArrowheads="1"/>
          </p:cNvSpPr>
          <p:nvPr>
            <p:ph type="ftr" sz="quarter" idx="11"/>
          </p:nvPr>
        </p:nvSpPr>
        <p:spPr>
          <a:xfrm>
            <a:off x="2343150" y="8326438"/>
            <a:ext cx="2171700" cy="635000"/>
          </a:xfrm>
        </p:spPr>
        <p:txBody>
          <a:bodyPr/>
          <a:lstStyle>
            <a:lvl1pPr>
              <a:defRPr smtClean="0"/>
            </a:lvl1pPr>
          </a:lstStyle>
          <a:p>
            <a:pPr>
              <a:defRPr/>
            </a:pPr>
            <a:endParaRPr lang="fr-FR"/>
          </a:p>
        </p:txBody>
      </p:sp>
      <p:sp>
        <p:nvSpPr>
          <p:cNvPr id="14" name="Rectangle 6"/>
          <p:cNvSpPr>
            <a:spLocks noGrp="1" noChangeArrowheads="1"/>
          </p:cNvSpPr>
          <p:nvPr>
            <p:ph type="sldNum" sz="quarter" idx="12"/>
          </p:nvPr>
        </p:nvSpPr>
        <p:spPr>
          <a:xfrm>
            <a:off x="4914900" y="8326438"/>
            <a:ext cx="1600200" cy="635000"/>
          </a:xfrm>
        </p:spPr>
        <p:txBody>
          <a:bodyPr/>
          <a:lstStyle>
            <a:lvl1pPr>
              <a:defRPr smtClean="0"/>
            </a:lvl1pPr>
          </a:lstStyle>
          <a:p>
            <a:pPr>
              <a:defRPr/>
            </a:pPr>
            <a:fld id="{40D7771B-66E5-4AB5-B300-CA91F2CD64AA}"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144CE215-4330-4554-9566-8C6C5C5A45E9}"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338" y="5875338"/>
            <a:ext cx="5829300" cy="1816100"/>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2C3345BE-8703-408C-B950-860385A589A1}"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EEC3A49-3B91-423B-9599-960867830F0B}"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42900" y="366713"/>
            <a:ext cx="6172200" cy="1524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9B9259C3-5C37-409E-9DF4-21185774812C}"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CE154082-D57E-4E95-9093-80321947029C}"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1541E6CA-8382-44A7-933A-536B98024245}"/>
              </a:ext>
            </a:extLst>
          </p:cNvPr>
          <p:cNvSpPr>
            <a:spLocks noGrp="1"/>
          </p:cNvSpPr>
          <p:nvPr>
            <p:ph type="dt" sz="half" idx="10"/>
          </p:nvPr>
        </p:nvSpPr>
        <p:spPr/>
        <p:txBody>
          <a:bodyPr/>
          <a:lstStyle/>
          <a:p>
            <a:pPr>
              <a:defRPr/>
            </a:pPr>
            <a:endParaRPr lang="fr-FR"/>
          </a:p>
        </p:txBody>
      </p:sp>
      <p:sp>
        <p:nvSpPr>
          <p:cNvPr id="6" name="Espace réservé du pied de page 5">
            <a:extLst>
              <a:ext uri="{FF2B5EF4-FFF2-40B4-BE49-F238E27FC236}">
                <a16:creationId xmlns:a16="http://schemas.microsoft.com/office/drawing/2014/main" id="{FF99BB9E-64A4-40EA-8BE8-DF52B7EF1D46}"/>
              </a:ext>
            </a:extLst>
          </p:cNvPr>
          <p:cNvSpPr>
            <a:spLocks noGrp="1"/>
          </p:cNvSpPr>
          <p:nvPr>
            <p:ph type="ftr" sz="quarter" idx="11"/>
          </p:nvPr>
        </p:nvSpPr>
        <p:spPr/>
        <p:txBody>
          <a:bodyPr/>
          <a:lstStyle/>
          <a:p>
            <a:pPr>
              <a:defRPr/>
            </a:pPr>
            <a:endParaRPr lang="fr-FR"/>
          </a:p>
        </p:txBody>
      </p:sp>
      <p:sp>
        <p:nvSpPr>
          <p:cNvPr id="7" name="Espace réservé du numéro de diapositive 6">
            <a:extLst>
              <a:ext uri="{FF2B5EF4-FFF2-40B4-BE49-F238E27FC236}">
                <a16:creationId xmlns:a16="http://schemas.microsoft.com/office/drawing/2014/main" id="{68533123-913F-4D7F-AB39-62BE6CD2FFAC}"/>
              </a:ext>
            </a:extLst>
          </p:cNvPr>
          <p:cNvSpPr>
            <a:spLocks noGrp="1"/>
          </p:cNvSpPr>
          <p:nvPr>
            <p:ph type="sldNum" sz="quarter" idx="12"/>
          </p:nvPr>
        </p:nvSpPr>
        <p:spPr/>
        <p:txBody>
          <a:bodyPr/>
          <a:lstStyle/>
          <a:p>
            <a:pPr>
              <a:defRPr/>
            </a:pPr>
            <a:fld id="{6AAB57CD-033B-4506-BB23-5840C4AD1036}" type="slidenum">
              <a:rPr lang="fr-FR" smtClean="0"/>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0" y="363538"/>
            <a:ext cx="2255838" cy="154940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63482B51-DBD6-45B4-9FB1-A45832920EDC}"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613" y="6400800"/>
            <a:ext cx="4114800" cy="755650"/>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88A084AE-8D12-4471-AADD-E0BD33A2A70A}"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0E3ED48F-E015-4BCD-B19D-DF393B4A63D8}"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886325" y="812800"/>
            <a:ext cx="1457325" cy="73152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514350" y="812800"/>
            <a:ext cx="4219575" cy="7315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5E348E6-24B9-4FB5-9879-FBF8195A8727}"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514350" y="2641600"/>
            <a:ext cx="58293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fr-FR"/>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fr-FR"/>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6AAB57CD-033B-4506-BB23-5840C4AD1036}" type="slidenum">
              <a:rPr lang="fr-FR"/>
              <a:pPr>
                <a:defRPr/>
              </a:pPr>
              <a:t>‹N°›</a:t>
            </a:fld>
            <a:endParaRPr lang="fr-FR"/>
          </a:p>
        </p:txBody>
      </p:sp>
      <p:sp>
        <p:nvSpPr>
          <p:cNvPr id="1031" name="Rectangle 7"/>
          <p:cNvSpPr>
            <a:spLocks noChangeArrowheads="1"/>
          </p:cNvSpPr>
          <p:nvPr/>
        </p:nvSpPr>
        <p:spPr bwMode="auto">
          <a:xfrm>
            <a:off x="0" y="0"/>
            <a:ext cx="776288" cy="762000"/>
          </a:xfrm>
          <a:prstGeom prst="rect">
            <a:avLst/>
          </a:prstGeom>
          <a:solidFill>
            <a:srgbClr val="FF0000"/>
          </a:solidFill>
          <a:ln w="0">
            <a:noFill/>
            <a:miter lim="800000"/>
            <a:headEnd/>
            <a:tailEnd/>
          </a:ln>
          <a:effectLst/>
        </p:spPr>
        <p:txBody>
          <a:bodyPr wrap="none" anchor="ctr"/>
          <a:lstStyle/>
          <a:p>
            <a:pPr algn="ctr" eaLnBrk="1" hangingPunct="1">
              <a:defRPr/>
            </a:pPr>
            <a:endParaRPr lang="fr-FR" sz="1400">
              <a:solidFill>
                <a:srgbClr val="CC0000"/>
              </a:solidFill>
              <a:latin typeface="Arial" charset="0"/>
            </a:endParaRPr>
          </a:p>
        </p:txBody>
      </p:sp>
      <p:sp>
        <p:nvSpPr>
          <p:cNvPr id="1032" name="Rectangle 8"/>
          <p:cNvSpPr>
            <a:spLocks noChangeArrowheads="1"/>
          </p:cNvSpPr>
          <p:nvPr/>
        </p:nvSpPr>
        <p:spPr bwMode="auto">
          <a:xfrm>
            <a:off x="1147763" y="0"/>
            <a:ext cx="377825" cy="382588"/>
          </a:xfrm>
          <a:prstGeom prst="rect">
            <a:avLst/>
          </a:prstGeom>
          <a:solidFill>
            <a:srgbClr val="FF0000"/>
          </a:solidFill>
          <a:ln w="0">
            <a:noFill/>
            <a:miter lim="800000"/>
            <a:headEnd/>
            <a:tailEnd/>
          </a:ln>
          <a:effectLst/>
        </p:spPr>
        <p:txBody>
          <a:bodyPr wrap="none" anchor="ctr"/>
          <a:lstStyle/>
          <a:p>
            <a:pPr algn="ctr" eaLnBrk="1" hangingPunct="1">
              <a:defRPr/>
            </a:pPr>
            <a:r>
              <a:rPr lang="fr-FR" sz="1400">
                <a:latin typeface="Arial" charset="0"/>
              </a:rPr>
              <a:t> </a:t>
            </a:r>
          </a:p>
        </p:txBody>
      </p:sp>
      <p:sp>
        <p:nvSpPr>
          <p:cNvPr id="1033" name="AutoShape 9"/>
          <p:cNvSpPr>
            <a:spLocks noChangeArrowheads="1"/>
          </p:cNvSpPr>
          <p:nvPr/>
        </p:nvSpPr>
        <p:spPr bwMode="auto">
          <a:xfrm>
            <a:off x="92075" y="133350"/>
            <a:ext cx="604838" cy="468313"/>
          </a:xfrm>
          <a:prstGeom prst="triangle">
            <a:avLst>
              <a:gd name="adj" fmla="val 50000"/>
            </a:avLst>
          </a:prstGeom>
          <a:gradFill rotWithShape="0">
            <a:gsLst>
              <a:gs pos="0">
                <a:srgbClr val="C0C0C0">
                  <a:gamma/>
                  <a:shade val="79608"/>
                  <a:invGamma/>
                </a:srgbClr>
              </a:gs>
              <a:gs pos="100000">
                <a:srgbClr val="C0C0C0"/>
              </a:gs>
            </a:gsLst>
            <a:path path="shape">
              <a:fillToRect l="50000" t="50000" r="50000" b="50000"/>
            </a:path>
          </a:gradFill>
          <a:ln w="9525">
            <a:noFill/>
            <a:miter lim="800000"/>
            <a:headEnd/>
            <a:tailEnd/>
          </a:ln>
          <a:effectLst/>
        </p:spPr>
        <p:txBody>
          <a:bodyPr anchor="ctr"/>
          <a:lstStyle/>
          <a:p>
            <a:pPr algn="ctr" eaLnBrk="1" hangingPunct="1">
              <a:defRPr/>
            </a:pPr>
            <a:endParaRPr lang="en-US" sz="1600">
              <a:solidFill>
                <a:srgbClr val="CC0000"/>
              </a:solidFill>
              <a:latin typeface="Arial" charset="0"/>
            </a:endParaRPr>
          </a:p>
        </p:txBody>
      </p:sp>
      <p:sp>
        <p:nvSpPr>
          <p:cNvPr id="1034" name="Rectangle 10"/>
          <p:cNvSpPr>
            <a:spLocks noChangeArrowheads="1"/>
          </p:cNvSpPr>
          <p:nvPr/>
        </p:nvSpPr>
        <p:spPr bwMode="auto">
          <a:xfrm>
            <a:off x="776288" y="379413"/>
            <a:ext cx="374650" cy="382587"/>
          </a:xfrm>
          <a:prstGeom prst="rect">
            <a:avLst/>
          </a:prstGeom>
          <a:solidFill>
            <a:srgbClr val="FF4C00"/>
          </a:solidFill>
          <a:ln w="0">
            <a:noFill/>
            <a:miter lim="800000"/>
            <a:headEnd/>
            <a:tailEnd/>
          </a:ln>
          <a:effectLst/>
        </p:spPr>
        <p:txBody>
          <a:bodyPr wrap="none" anchor="ctr"/>
          <a:lstStyle/>
          <a:p>
            <a:pPr algn="ctr" eaLnBrk="1" hangingPunct="1">
              <a:defRPr/>
            </a:pPr>
            <a:r>
              <a:rPr lang="fr-FR" sz="1400">
                <a:latin typeface="Arial" charset="0"/>
              </a:rPr>
              <a:t> </a:t>
            </a:r>
          </a:p>
        </p:txBody>
      </p:sp>
      <p:sp>
        <p:nvSpPr>
          <p:cNvPr id="1035" name="Rectangle 11"/>
          <p:cNvSpPr>
            <a:spLocks noChangeArrowheads="1"/>
          </p:cNvSpPr>
          <p:nvPr/>
        </p:nvSpPr>
        <p:spPr bwMode="auto">
          <a:xfrm>
            <a:off x="776288" y="0"/>
            <a:ext cx="374650" cy="382588"/>
          </a:xfrm>
          <a:prstGeom prst="rect">
            <a:avLst/>
          </a:prstGeom>
          <a:solidFill>
            <a:srgbClr val="CC0000"/>
          </a:solidFill>
          <a:ln w="0">
            <a:noFill/>
            <a:miter lim="800000"/>
            <a:headEnd/>
            <a:tailEnd/>
          </a:ln>
          <a:effectLst/>
        </p:spPr>
        <p:txBody>
          <a:bodyPr wrap="none" anchor="ctr"/>
          <a:lstStyle/>
          <a:p>
            <a:pPr algn="ctr" eaLnBrk="1" hangingPunct="1">
              <a:defRPr/>
            </a:pPr>
            <a:r>
              <a:rPr lang="fr-FR" sz="1400">
                <a:latin typeface="Arial" charset="0"/>
              </a:rPr>
              <a:t> </a:t>
            </a:r>
          </a:p>
        </p:txBody>
      </p:sp>
      <p:sp>
        <p:nvSpPr>
          <p:cNvPr id="1036" name="Rectangle 12"/>
          <p:cNvSpPr>
            <a:spLocks noChangeArrowheads="1"/>
          </p:cNvSpPr>
          <p:nvPr/>
        </p:nvSpPr>
        <p:spPr bwMode="auto">
          <a:xfrm>
            <a:off x="1149350" y="379413"/>
            <a:ext cx="376238" cy="382587"/>
          </a:xfrm>
          <a:prstGeom prst="rect">
            <a:avLst/>
          </a:prstGeom>
          <a:solidFill>
            <a:srgbClr val="CC0000"/>
          </a:solidFill>
          <a:ln w="0">
            <a:noFill/>
            <a:miter lim="800000"/>
            <a:headEnd/>
            <a:tailEnd/>
          </a:ln>
          <a:effectLst/>
        </p:spPr>
        <p:txBody>
          <a:bodyPr wrap="none" anchor="ctr"/>
          <a:lstStyle/>
          <a:p>
            <a:pPr algn="ctr" eaLnBrk="1" hangingPunct="1">
              <a:defRPr/>
            </a:pPr>
            <a:r>
              <a:rPr lang="fr-FR" sz="1400">
                <a:latin typeface="Arial" charset="0"/>
              </a:rPr>
              <a:t> </a:t>
            </a:r>
          </a:p>
        </p:txBody>
      </p:sp>
      <p:pic>
        <p:nvPicPr>
          <p:cNvPr id="1037" name="Picture 13"/>
          <p:cNvPicPr>
            <a:picLocks noChangeAspect="1" noChangeArrowheads="1"/>
          </p:cNvPicPr>
          <p:nvPr/>
        </p:nvPicPr>
        <p:blipFill>
          <a:blip r:embed="rId13"/>
          <a:srcRect/>
          <a:stretch>
            <a:fillRect/>
          </a:stretch>
        </p:blipFill>
        <p:spPr bwMode="auto">
          <a:xfrm>
            <a:off x="295275" y="344488"/>
            <a:ext cx="195263" cy="200025"/>
          </a:xfrm>
          <a:prstGeom prst="rect">
            <a:avLst/>
          </a:prstGeom>
          <a:noFill/>
          <a:ln w="9525">
            <a:noFill/>
            <a:miter lim="800000"/>
            <a:headEnd/>
            <a:tailEnd/>
          </a:ln>
        </p:spPr>
      </p:pic>
      <p:pic>
        <p:nvPicPr>
          <p:cNvPr id="2" name="Picture 17" descr="Logo_Signature"/>
          <p:cNvPicPr>
            <a:picLocks noChangeAspect="1" noChangeArrowheads="1"/>
          </p:cNvPicPr>
          <p:nvPr/>
        </p:nvPicPr>
        <p:blipFill>
          <a:blip r:embed="rId14"/>
          <a:srcRect/>
          <a:stretch>
            <a:fillRect/>
          </a:stretch>
        </p:blipFill>
        <p:spPr bwMode="auto">
          <a:xfrm>
            <a:off x="46038" y="8820150"/>
            <a:ext cx="1079500" cy="222250"/>
          </a:xfrm>
          <a:prstGeom prst="rect">
            <a:avLst/>
          </a:prstGeom>
          <a:noFill/>
          <a:ln w="9525">
            <a:noFill/>
            <a:miter lim="800000"/>
            <a:headEnd/>
            <a:tailEnd/>
          </a:ln>
        </p:spPr>
      </p:pic>
      <p:sp>
        <p:nvSpPr>
          <p:cNvPr id="3" name="MSIPCMContentMarking" descr="{&quot;HashCode&quot;:-929196920,&quot;Placement&quot;:&quot;Footer&quot;}">
            <a:extLst>
              <a:ext uri="{FF2B5EF4-FFF2-40B4-BE49-F238E27FC236}">
                <a16:creationId xmlns:a16="http://schemas.microsoft.com/office/drawing/2014/main" id="{B7EA80D6-66E7-4996-9755-439F8C28D1B1}"/>
              </a:ext>
            </a:extLst>
          </p:cNvPr>
          <p:cNvSpPr txBox="1"/>
          <p:nvPr userDrawn="1"/>
        </p:nvSpPr>
        <p:spPr>
          <a:xfrm>
            <a:off x="0" y="90354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Helvetica" pitchFamily="34" charset="0"/>
        </a:defRPr>
      </a:lvl2pPr>
      <a:lvl3pPr algn="ctr" rtl="0" eaLnBrk="0" fontAlgn="base" hangingPunct="0">
        <a:spcBef>
          <a:spcPct val="0"/>
        </a:spcBef>
        <a:spcAft>
          <a:spcPct val="0"/>
        </a:spcAft>
        <a:defRPr sz="4400">
          <a:solidFill>
            <a:schemeClr val="tx2"/>
          </a:solidFill>
          <a:latin typeface="Helvetica" pitchFamily="34" charset="0"/>
        </a:defRPr>
      </a:lvl3pPr>
      <a:lvl4pPr algn="ctr" rtl="0" eaLnBrk="0" fontAlgn="base" hangingPunct="0">
        <a:spcBef>
          <a:spcPct val="0"/>
        </a:spcBef>
        <a:spcAft>
          <a:spcPct val="0"/>
        </a:spcAft>
        <a:defRPr sz="4400">
          <a:solidFill>
            <a:schemeClr val="tx2"/>
          </a:solidFill>
          <a:latin typeface="Helvetica" pitchFamily="34" charset="0"/>
        </a:defRPr>
      </a:lvl4pPr>
      <a:lvl5pPr algn="ctr" rtl="0" eaLnBrk="0" fontAlgn="base" hangingPunct="0">
        <a:spcBef>
          <a:spcPct val="0"/>
        </a:spcBef>
        <a:spcAft>
          <a:spcPct val="0"/>
        </a:spcAft>
        <a:defRPr sz="4400">
          <a:solidFill>
            <a:schemeClr val="tx2"/>
          </a:solidFill>
          <a:latin typeface="Helvetica" pitchFamily="34" charset="0"/>
        </a:defRPr>
      </a:lvl5pPr>
      <a:lvl6pPr marL="457200" algn="ctr" rtl="0" fontAlgn="base">
        <a:spcBef>
          <a:spcPct val="0"/>
        </a:spcBef>
        <a:spcAft>
          <a:spcPct val="0"/>
        </a:spcAft>
        <a:defRPr sz="4400">
          <a:solidFill>
            <a:schemeClr val="tx2"/>
          </a:solidFill>
          <a:latin typeface="Helvetica" pitchFamily="34" charset="0"/>
        </a:defRPr>
      </a:lvl6pPr>
      <a:lvl7pPr marL="914400" algn="ctr" rtl="0" fontAlgn="base">
        <a:spcBef>
          <a:spcPct val="0"/>
        </a:spcBef>
        <a:spcAft>
          <a:spcPct val="0"/>
        </a:spcAft>
        <a:defRPr sz="4400">
          <a:solidFill>
            <a:schemeClr val="tx2"/>
          </a:solidFill>
          <a:latin typeface="Helvetica" pitchFamily="34" charset="0"/>
        </a:defRPr>
      </a:lvl7pPr>
      <a:lvl8pPr marL="1371600" algn="ctr" rtl="0" fontAlgn="base">
        <a:spcBef>
          <a:spcPct val="0"/>
        </a:spcBef>
        <a:spcAft>
          <a:spcPct val="0"/>
        </a:spcAft>
        <a:defRPr sz="4400">
          <a:solidFill>
            <a:schemeClr val="tx2"/>
          </a:solidFill>
          <a:latin typeface="Helvetica" pitchFamily="34" charset="0"/>
        </a:defRPr>
      </a:lvl8pPr>
      <a:lvl9pPr marL="1828800" algn="ctr" rtl="0" fontAlgn="base">
        <a:spcBef>
          <a:spcPct val="0"/>
        </a:spcBef>
        <a:spcAft>
          <a:spcPct val="0"/>
        </a:spcAft>
        <a:defRPr sz="4400">
          <a:solidFill>
            <a:schemeClr val="tx2"/>
          </a:solidFill>
          <a:latin typeface="Helvetic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comments" Target="../comments/commen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comments" Target="../comments/commen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comments" Target="../comments/commen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omments" Target="../comments/comment6.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tiff"/><Relationship Id="rId4" Type="http://schemas.openxmlformats.org/officeDocument/2006/relationships/image" Target="../media/image9.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524000" y="0"/>
            <a:ext cx="5334000" cy="381000"/>
          </a:xfrm>
          <a:prstGeom prst="rect">
            <a:avLst/>
          </a:prstGeom>
          <a:solidFill>
            <a:srgbClr val="C0C0C0"/>
          </a:solidFill>
          <a:ln w="9525">
            <a:solidFill>
              <a:schemeClr val="bg2"/>
            </a:solidFill>
            <a:miter lim="800000"/>
            <a:headEnd/>
            <a:tailEnd/>
          </a:ln>
        </p:spPr>
        <p:txBody>
          <a:bodyPr wrap="none" anchor="ctr"/>
          <a:lstStyle/>
          <a:p>
            <a:pPr algn="ctr"/>
            <a:endParaRPr lang="fr-FR">
              <a:solidFill>
                <a:schemeClr val="bg1"/>
              </a:solidFill>
              <a:latin typeface="Arial" charset="0"/>
            </a:endParaRPr>
          </a:p>
        </p:txBody>
      </p:sp>
      <p:sp>
        <p:nvSpPr>
          <p:cNvPr id="3075" name="Text Box 3"/>
          <p:cNvSpPr txBox="1">
            <a:spLocks noChangeArrowheads="1"/>
          </p:cNvSpPr>
          <p:nvPr/>
        </p:nvSpPr>
        <p:spPr bwMode="auto">
          <a:xfrm>
            <a:off x="1524000" y="381000"/>
            <a:ext cx="5029200" cy="381000"/>
          </a:xfrm>
          <a:prstGeom prst="rect">
            <a:avLst/>
          </a:prstGeom>
          <a:solidFill>
            <a:schemeClr val="bg2"/>
          </a:solidFill>
          <a:ln w="0">
            <a:noFill/>
            <a:miter lim="800000"/>
            <a:headEnd/>
            <a:tailEnd/>
          </a:ln>
        </p:spPr>
        <p:txBody>
          <a:bodyPr wrap="none" anchor="ctr"/>
          <a:lstStyle/>
          <a:p>
            <a:pPr eaLnBrk="1" hangingPunct="1"/>
            <a:endParaRPr lang="fr-FR" sz="1200" b="1">
              <a:solidFill>
                <a:schemeClr val="bg1"/>
              </a:solidFill>
              <a:latin typeface="Arial" charset="0"/>
            </a:endParaRPr>
          </a:p>
        </p:txBody>
      </p:sp>
      <p:sp>
        <p:nvSpPr>
          <p:cNvPr id="3076" name="Rectangle 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3077"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graphicFrame>
        <p:nvGraphicFramePr>
          <p:cNvPr id="91209" name="Group 73"/>
          <p:cNvGraphicFramePr>
            <a:graphicFrameLocks noGrp="1"/>
          </p:cNvGraphicFramePr>
          <p:nvPr>
            <p:extLst>
              <p:ext uri="{D42A27DB-BD31-4B8C-83A1-F6EECF244321}">
                <p14:modId xmlns:p14="http://schemas.microsoft.com/office/powerpoint/2010/main" val="2023970406"/>
              </p:ext>
            </p:extLst>
          </p:nvPr>
        </p:nvGraphicFramePr>
        <p:xfrm>
          <a:off x="144463" y="4354587"/>
          <a:ext cx="6237288" cy="4203955"/>
        </p:xfrm>
        <a:graphic>
          <a:graphicData uri="http://schemas.openxmlformats.org/drawingml/2006/table">
            <a:tbl>
              <a:tblPr/>
              <a:tblGrid>
                <a:gridCol w="1484760">
                  <a:extLst>
                    <a:ext uri="{9D8B030D-6E8A-4147-A177-3AD203B41FA5}">
                      <a16:colId xmlns:a16="http://schemas.microsoft.com/office/drawing/2014/main" val="20000"/>
                    </a:ext>
                  </a:extLst>
                </a:gridCol>
                <a:gridCol w="4752528">
                  <a:extLst>
                    <a:ext uri="{9D8B030D-6E8A-4147-A177-3AD203B41FA5}">
                      <a16:colId xmlns:a16="http://schemas.microsoft.com/office/drawing/2014/main" val="20001"/>
                    </a:ext>
                  </a:extLst>
                </a:gridCol>
              </a:tblGrid>
              <a:tr h="431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1" i="0" u="none" strike="noStrike" cap="none" normalizeH="0" baseline="0" dirty="0">
                          <a:ln>
                            <a:noFill/>
                          </a:ln>
                          <a:solidFill>
                            <a:schemeClr val="tx1"/>
                          </a:solidFill>
                          <a:effectLst/>
                          <a:latin typeface="Arial" charset="0"/>
                        </a:rPr>
                        <a:t>Nom et index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dirty="0">
                          <a:ln>
                            <a:noFill/>
                          </a:ln>
                          <a:solidFill>
                            <a:schemeClr val="tx1"/>
                          </a:solidFill>
                          <a:effectLst/>
                          <a:latin typeface="Arial" charset="0"/>
                        </a:rPr>
                        <a:t>Processus de vente en face à face en agence d’un contrat d’assurance vie ou d’un contrat de capitalisation avec signature électronique :</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Glossaire</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Processus général de vente</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Processus scénarisé</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Schéma du processus général</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Processus détaillé</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Livrables : observations et analyse des risques</a:t>
                      </a: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fr-FR" sz="1400" b="0" i="0" u="none" strike="noStrike" cap="none" normalizeH="0" baseline="0" dirty="0">
                          <a:ln>
                            <a:noFill/>
                          </a:ln>
                          <a:solidFill>
                            <a:schemeClr val="tx1"/>
                          </a:solidFill>
                          <a:effectLst/>
                          <a:latin typeface="Arial" charset="0"/>
                        </a:rPr>
                        <a:t> Annexes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1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1" i="0" u="none" strike="noStrike" cap="none" normalizeH="0" baseline="0" dirty="0">
                          <a:ln>
                            <a:noFill/>
                          </a:ln>
                          <a:solidFill>
                            <a:schemeClr val="tx1"/>
                          </a:solidFill>
                          <a:effectLst/>
                          <a:latin typeface="Arial" charset="0"/>
                        </a:rPr>
                        <a:t>Auteur(s)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dirty="0">
                          <a:ln>
                            <a:noFill/>
                          </a:ln>
                          <a:solidFill>
                            <a:schemeClr val="tx1"/>
                          </a:solidFill>
                          <a:effectLst/>
                          <a:latin typeface="Arial" charset="0"/>
                        </a:rPr>
                        <a:t>Natixis Life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8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1" i="0" u="none" strike="noStrike" cap="none" normalizeH="0" baseline="0">
                          <a:ln>
                            <a:noFill/>
                          </a:ln>
                          <a:solidFill>
                            <a:schemeClr val="tx1"/>
                          </a:solidFill>
                          <a:effectLst/>
                          <a:latin typeface="Arial" charset="0"/>
                        </a:rPr>
                        <a:t>Historique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1" i="0" u="none" strike="noStrike" cap="none" normalizeH="0" baseline="0" dirty="0">
                          <a:ln>
                            <a:noFill/>
                          </a:ln>
                          <a:solidFill>
                            <a:schemeClr val="tx1"/>
                          </a:solidFill>
                          <a:effectLst/>
                          <a:latin typeface="Arial" charset="0"/>
                        </a:rPr>
                        <a:t>Mise à jour réalisée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dirty="0">
                          <a:ln>
                            <a:noFill/>
                          </a:ln>
                          <a:solidFill>
                            <a:schemeClr val="tx1"/>
                          </a:solidFill>
                          <a:effectLst/>
                          <a:latin typeface="Arial" charset="0"/>
                        </a:rPr>
                        <a:t>Septembre 2019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8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1" i="0" u="none" strike="noStrike" cap="none" normalizeH="0" baseline="0" dirty="0" err="1">
                          <a:ln>
                            <a:noFill/>
                          </a:ln>
                          <a:solidFill>
                            <a:schemeClr val="tx1"/>
                          </a:solidFill>
                          <a:effectLst/>
                          <a:latin typeface="Arial" charset="0"/>
                        </a:rPr>
                        <a:t>Valideurs</a:t>
                      </a:r>
                      <a:endParaRPr kumimoji="0" lang="fr-FR" sz="14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dirty="0">
                          <a:ln>
                            <a:noFill/>
                          </a:ln>
                          <a:solidFill>
                            <a:schemeClr val="tx1"/>
                          </a:solidFill>
                          <a:effectLst/>
                          <a:latin typeface="Arial" charset="0"/>
                        </a:rPr>
                        <a:t>Membres du CVPC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101" name="Text Box 21"/>
          <p:cNvSpPr txBox="1">
            <a:spLocks noChangeArrowheads="1"/>
          </p:cNvSpPr>
          <p:nvPr/>
        </p:nvSpPr>
        <p:spPr bwMode="auto">
          <a:xfrm>
            <a:off x="549275" y="3779912"/>
            <a:ext cx="3671888" cy="336550"/>
          </a:xfrm>
          <a:prstGeom prst="rect">
            <a:avLst/>
          </a:prstGeom>
          <a:noFill/>
          <a:ln w="9525">
            <a:noFill/>
            <a:miter lim="800000"/>
            <a:headEnd/>
            <a:tailEnd/>
          </a:ln>
        </p:spPr>
        <p:txBody>
          <a:bodyPr>
            <a:spAutoFit/>
          </a:bodyPr>
          <a:lstStyle/>
          <a:p>
            <a:pPr>
              <a:spcBef>
                <a:spcPct val="50000"/>
              </a:spcBef>
              <a:buClr>
                <a:srgbClr val="CC3300"/>
              </a:buClr>
              <a:buFont typeface="Wingdings" pitchFamily="2" charset="2"/>
              <a:buChar char="q"/>
            </a:pPr>
            <a:r>
              <a:rPr lang="fr-FR" sz="1600" b="1">
                <a:latin typeface="Arial" charset="0"/>
              </a:rPr>
              <a:t> Informations générales</a:t>
            </a:r>
          </a:p>
        </p:txBody>
      </p:sp>
      <p:sp>
        <p:nvSpPr>
          <p:cNvPr id="3102" name="Rectangle 22"/>
          <p:cNvSpPr>
            <a:spLocks noChangeArrowheads="1"/>
          </p:cNvSpPr>
          <p:nvPr/>
        </p:nvSpPr>
        <p:spPr bwMode="auto">
          <a:xfrm>
            <a:off x="692696" y="1403350"/>
            <a:ext cx="5403304" cy="2088530"/>
          </a:xfrm>
          <a:prstGeom prst="rect">
            <a:avLst/>
          </a:prstGeom>
          <a:noFill/>
          <a:ln w="9525">
            <a:solidFill>
              <a:schemeClr val="tx1"/>
            </a:solidFill>
            <a:miter lim="800000"/>
            <a:headEnd/>
            <a:tailEnd/>
          </a:ln>
        </p:spPr>
        <p:txBody>
          <a:bodyPr wrap="none" anchor="ctr"/>
          <a:lstStyle/>
          <a:p>
            <a:endParaRPr lang="fr-FR"/>
          </a:p>
        </p:txBody>
      </p:sp>
      <p:sp>
        <p:nvSpPr>
          <p:cNvPr id="3103" name="Text Box 24"/>
          <p:cNvSpPr txBox="1">
            <a:spLocks noChangeArrowheads="1"/>
          </p:cNvSpPr>
          <p:nvPr/>
        </p:nvSpPr>
        <p:spPr bwMode="auto">
          <a:xfrm>
            <a:off x="549275" y="1403648"/>
            <a:ext cx="5760045" cy="2000548"/>
          </a:xfrm>
          <a:prstGeom prst="rect">
            <a:avLst/>
          </a:prstGeom>
          <a:noFill/>
          <a:ln w="9525">
            <a:noFill/>
            <a:miter lim="800000"/>
            <a:headEnd/>
            <a:tailEnd/>
          </a:ln>
        </p:spPr>
        <p:txBody>
          <a:bodyPr wrap="square">
            <a:spAutoFit/>
          </a:bodyPr>
          <a:lstStyle/>
          <a:p>
            <a:pPr lvl="0" algn="ctr">
              <a:spcBef>
                <a:spcPts val="0"/>
              </a:spcBef>
            </a:pPr>
            <a:r>
              <a:rPr lang="fr-FR" sz="2000" b="1" dirty="0">
                <a:solidFill>
                  <a:srgbClr val="000000"/>
                </a:solidFill>
                <a:latin typeface="Arial" charset="0"/>
              </a:rPr>
              <a:t>Processus de vente en face à face en agence</a:t>
            </a:r>
          </a:p>
          <a:p>
            <a:pPr lvl="0" algn="ctr">
              <a:spcBef>
                <a:spcPct val="50000"/>
              </a:spcBef>
            </a:pPr>
            <a:r>
              <a:rPr lang="fr-FR" sz="2000" b="1" dirty="0">
                <a:solidFill>
                  <a:srgbClr val="000000"/>
                </a:solidFill>
                <a:latin typeface="Arial" charset="0"/>
              </a:rPr>
              <a:t>Assurance vie</a:t>
            </a:r>
            <a:br>
              <a:rPr lang="fr-FR" sz="2000" b="1" dirty="0">
                <a:solidFill>
                  <a:srgbClr val="000000"/>
                </a:solidFill>
                <a:latin typeface="Arial" charset="0"/>
              </a:rPr>
            </a:br>
            <a:r>
              <a:rPr lang="fr-FR" sz="2000" b="1" dirty="0">
                <a:solidFill>
                  <a:srgbClr val="000000"/>
                </a:solidFill>
                <a:latin typeface="Arial" charset="0"/>
              </a:rPr>
              <a:t>Souscription d’un contrat Natixis Life</a:t>
            </a:r>
          </a:p>
          <a:p>
            <a:pPr lvl="0" algn="ctr">
              <a:spcBef>
                <a:spcPct val="50000"/>
              </a:spcBef>
            </a:pPr>
            <a:r>
              <a:rPr lang="fr-FR" altLang="fr-FR" sz="1800" b="1" dirty="0">
                <a:solidFill>
                  <a:srgbClr val="000000"/>
                </a:solidFill>
                <a:latin typeface="Arial" charset="0"/>
              </a:rPr>
              <a:t>Avec signature électronique ou manuscrite</a:t>
            </a:r>
          </a:p>
          <a:p>
            <a:pPr lvl="0" algn="ctr">
              <a:spcBef>
                <a:spcPct val="50000"/>
              </a:spcBef>
            </a:pPr>
            <a:r>
              <a:rPr lang="fr-FR" altLang="fr-FR" sz="1800" dirty="0">
                <a:solidFill>
                  <a:srgbClr val="000000"/>
                </a:solidFill>
                <a:latin typeface="Arial" charset="0"/>
              </a:rPr>
              <a:t>Octobre 2019</a:t>
            </a:r>
            <a:endParaRPr lang="fr-FR" sz="1800" b="1" i="1" dirty="0">
              <a:solidFill>
                <a:srgbClr val="CC0000"/>
              </a:solidFill>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524000" y="0"/>
            <a:ext cx="5334000" cy="381000"/>
          </a:xfrm>
          <a:prstGeom prst="rect">
            <a:avLst/>
          </a:prstGeom>
          <a:solidFill>
            <a:srgbClr val="C0C0C0"/>
          </a:solidFill>
          <a:ln w="9525">
            <a:solidFill>
              <a:schemeClr val="bg2"/>
            </a:solidFill>
            <a:miter lim="800000"/>
            <a:headEnd/>
            <a:tailEnd/>
          </a:ln>
        </p:spPr>
        <p:txBody>
          <a:bodyPr wrap="none" anchor="ctr"/>
          <a:lstStyle/>
          <a:p>
            <a:pPr algn="ctr"/>
            <a:endParaRPr lang="fr-FR">
              <a:solidFill>
                <a:schemeClr val="bg1"/>
              </a:solidFill>
              <a:latin typeface="Arial" charset="0"/>
            </a:endParaRPr>
          </a:p>
        </p:txBody>
      </p:sp>
      <p:sp>
        <p:nvSpPr>
          <p:cNvPr id="4099" name="Rectangle 3"/>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4100" name="Rectangle 13"/>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4102" name="Text Box 402"/>
          <p:cNvSpPr txBox="1">
            <a:spLocks noChangeArrowheads="1"/>
          </p:cNvSpPr>
          <p:nvPr/>
        </p:nvSpPr>
        <p:spPr bwMode="auto">
          <a:xfrm>
            <a:off x="115888" y="827584"/>
            <a:ext cx="6172200" cy="304800"/>
          </a:xfrm>
          <a:prstGeom prst="rect">
            <a:avLst/>
          </a:prstGeom>
          <a:solidFill>
            <a:srgbClr val="C0C0C0"/>
          </a:solidFill>
          <a:ln w="12700">
            <a:solidFill>
              <a:schemeClr val="bg2"/>
            </a:solidFill>
            <a:miter lim="800000"/>
            <a:headEnd/>
            <a:tailEnd/>
          </a:ln>
        </p:spPr>
        <p:txBody>
          <a:bodyPr anchor="ctr"/>
          <a:lstStyle/>
          <a:p>
            <a:pPr eaLnBrk="1" hangingPunct="1"/>
            <a:r>
              <a:rPr lang="fr-FR" altLang="fr-FR" sz="1000" b="1" dirty="0">
                <a:solidFill>
                  <a:srgbClr val="FF0000"/>
                </a:solidFill>
                <a:latin typeface="Arial" charset="0"/>
              </a:rPr>
              <a:t>Glossaire</a:t>
            </a:r>
          </a:p>
        </p:txBody>
      </p:sp>
      <p:sp>
        <p:nvSpPr>
          <p:cNvPr id="4103" name="Text Box 403"/>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102"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graphicFrame>
        <p:nvGraphicFramePr>
          <p:cNvPr id="9" name="Group 183">
            <a:extLst>
              <a:ext uri="{FF2B5EF4-FFF2-40B4-BE49-F238E27FC236}">
                <a16:creationId xmlns:a16="http://schemas.microsoft.com/office/drawing/2014/main" id="{BFF41A8B-66C4-46D1-BD19-D62CE4A1681B}"/>
              </a:ext>
            </a:extLst>
          </p:cNvPr>
          <p:cNvGraphicFramePr>
            <a:graphicFrameLocks noGrp="1"/>
          </p:cNvGraphicFramePr>
          <p:nvPr>
            <p:custDataLst>
              <p:tags r:id="rId1"/>
            </p:custDataLst>
            <p:extLst>
              <p:ext uri="{D42A27DB-BD31-4B8C-83A1-F6EECF244321}">
                <p14:modId xmlns:p14="http://schemas.microsoft.com/office/powerpoint/2010/main" val="2571883634"/>
              </p:ext>
            </p:extLst>
          </p:nvPr>
        </p:nvGraphicFramePr>
        <p:xfrm>
          <a:off x="476672" y="1285335"/>
          <a:ext cx="5760640" cy="7340235"/>
        </p:xfrm>
        <a:graphic>
          <a:graphicData uri="http://schemas.openxmlformats.org/drawingml/2006/table">
            <a:tbl>
              <a:tblPr/>
              <a:tblGrid>
                <a:gridCol w="1296144">
                  <a:extLst>
                    <a:ext uri="{9D8B030D-6E8A-4147-A177-3AD203B41FA5}">
                      <a16:colId xmlns:a16="http://schemas.microsoft.com/office/drawing/2014/main" val="20000"/>
                    </a:ext>
                  </a:extLst>
                </a:gridCol>
                <a:gridCol w="4464496">
                  <a:extLst>
                    <a:ext uri="{9D8B030D-6E8A-4147-A177-3AD203B41FA5}">
                      <a16:colId xmlns:a16="http://schemas.microsoft.com/office/drawing/2014/main" val="20001"/>
                    </a:ext>
                  </a:extLst>
                </a:gridCol>
              </a:tblGrid>
              <a:tr h="3889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1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Terme ou acronyme</a:t>
                      </a:r>
                    </a:p>
                  </a:txBody>
                  <a:tcPr marL="121901" marR="121901" marT="37154" marB="37154"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1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Définition</a:t>
                      </a:r>
                    </a:p>
                  </a:txBody>
                  <a:tcPr marL="121901" marR="121901" marT="37154" marB="37154"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0"/>
                  </a:ext>
                </a:extLst>
              </a:tr>
              <a:tr h="280724">
                <a:tc>
                  <a:txBody>
                    <a:bodyPr/>
                    <a:lstStyle/>
                    <a:p>
                      <a:r>
                        <a:rPr lang="fr-FR" sz="1100" noProof="0" dirty="0">
                          <a:latin typeface="Arial" panose="020B0604020202020204" pitchFamily="34" charset="0"/>
                          <a:cs typeface="Arial" panose="020B0604020202020204" pitchFamily="34" charset="0"/>
                        </a:rPr>
                        <a:t>CE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Caisse d’Epargne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0724">
                <a:tc>
                  <a:txBody>
                    <a:bodyPr/>
                    <a:lstStyle/>
                    <a:p>
                      <a:r>
                        <a:rPr lang="fr-FR" sz="1100" noProof="0" dirty="0" err="1">
                          <a:latin typeface="Arial" panose="020B0604020202020204" pitchFamily="34" charset="0"/>
                          <a:cs typeface="Arial" panose="020B0604020202020204" pitchFamily="34" charset="0"/>
                        </a:rPr>
                        <a:t>NL</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Natixis Life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0724">
                <a:tc>
                  <a:txBody>
                    <a:bodyPr/>
                    <a:lstStyle/>
                    <a:p>
                      <a:r>
                        <a:rPr lang="fr-FR" sz="1100" noProof="0" dirty="0">
                          <a:latin typeface="Arial" panose="020B0604020202020204" pitchFamily="34" charset="0"/>
                          <a:cs typeface="Arial" panose="020B0604020202020204" pitchFamily="34" charset="0"/>
                        </a:rPr>
                        <a:t>CGP</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Conseiller en gestion privée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0724">
                <a:tc>
                  <a:txBody>
                    <a:bodyPr/>
                    <a:lstStyle/>
                    <a:p>
                      <a:r>
                        <a:rPr lang="fr-FR" sz="1100" noProof="0" dirty="0">
                          <a:latin typeface="Arial" panose="020B0604020202020204" pitchFamily="34" charset="0"/>
                          <a:cs typeface="Arial" panose="020B0604020202020204" pitchFamily="34" charset="0"/>
                        </a:rPr>
                        <a:t>BO</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Back-Office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0724">
                <a:tc>
                  <a:txBody>
                    <a:bodyPr/>
                    <a:lstStyle/>
                    <a:p>
                      <a:r>
                        <a:rPr lang="fr-FR" sz="1100" noProof="0" dirty="0">
                          <a:latin typeface="Arial" panose="020B0604020202020204" pitchFamily="34" charset="0"/>
                          <a:cs typeface="Arial" panose="020B0604020202020204" pitchFamily="34" charset="0"/>
                        </a:rPr>
                        <a:t>KID (en) / </a:t>
                      </a:r>
                      <a:r>
                        <a:rPr lang="fr-FR" sz="1100" noProof="0" dirty="0" err="1">
                          <a:latin typeface="Arial" panose="020B0604020202020204" pitchFamily="34" charset="0"/>
                          <a:cs typeface="Arial" panose="020B0604020202020204" pitchFamily="34" charset="0"/>
                        </a:rPr>
                        <a:t>DIC</a:t>
                      </a:r>
                      <a:r>
                        <a:rPr lang="fr-FR" sz="1100" noProof="0" dirty="0">
                          <a:latin typeface="Arial" panose="020B0604020202020204" pitchFamily="34" charset="0"/>
                          <a:cs typeface="Arial" panose="020B0604020202020204" pitchFamily="34" charset="0"/>
                        </a:rPr>
                        <a:t> (</a:t>
                      </a:r>
                      <a:r>
                        <a:rPr lang="fr-FR" sz="1100" noProof="0" dirty="0" err="1">
                          <a:latin typeface="Arial" panose="020B0604020202020204" pitchFamily="34" charset="0"/>
                          <a:cs typeface="Arial" panose="020B0604020202020204" pitchFamily="34" charset="0"/>
                        </a:rPr>
                        <a:t>fr</a:t>
                      </a:r>
                      <a:r>
                        <a:rPr lang="fr-FR" sz="1100" noProof="0" dirty="0">
                          <a:latin typeface="Arial" panose="020B0604020202020204" pitchFamily="34" charset="0"/>
                          <a:cs typeface="Arial" panose="020B0604020202020204" pitchFamily="34" charset="0"/>
                        </a:rPr>
                        <a:t>)</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Document</a:t>
                      </a:r>
                      <a:r>
                        <a:rPr lang="fr-FR" sz="1100" baseline="0" noProof="0" dirty="0">
                          <a:latin typeface="Arial" panose="020B0604020202020204" pitchFamily="34" charset="0"/>
                          <a:cs typeface="Arial" panose="020B0604020202020204" pitchFamily="34" charset="0"/>
                        </a:rPr>
                        <a:t> d’informations clés</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0724">
                <a:tc>
                  <a:txBody>
                    <a:bodyPr/>
                    <a:lstStyle/>
                    <a:p>
                      <a:r>
                        <a:rPr lang="fr-FR" sz="1100" noProof="0" dirty="0">
                          <a:latin typeface="Arial" panose="020B0604020202020204" pitchFamily="34" charset="0"/>
                          <a:cs typeface="Arial" panose="020B0604020202020204" pitchFamily="34" charset="0"/>
                        </a:rPr>
                        <a:t>DIS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Document d’informations spécifiques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0281">
                <a:tc>
                  <a:txBody>
                    <a:bodyPr/>
                    <a:lstStyle/>
                    <a:p>
                      <a:r>
                        <a:rPr lang="fr-FR" sz="1100" noProof="0" dirty="0" err="1">
                          <a:latin typeface="Arial" panose="020B0604020202020204" pitchFamily="34" charset="0"/>
                          <a:cs typeface="Arial" panose="020B0604020202020204" pitchFamily="34" charset="0"/>
                        </a:rPr>
                        <a:t>DICI</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Document d’informations clés pour investisseur</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0352">
                <a:tc>
                  <a:txBody>
                    <a:bodyPr/>
                    <a:lstStyle/>
                    <a:p>
                      <a:r>
                        <a:rPr lang="fr-FR" sz="1100" noProof="0" dirty="0" err="1">
                          <a:latin typeface="Arial" panose="020B0604020202020204" pitchFamily="34" charset="0"/>
                          <a:cs typeface="Arial" panose="020B0604020202020204" pitchFamily="34" charset="0"/>
                        </a:rPr>
                        <a:t>FID</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Fonds interne</a:t>
                      </a:r>
                      <a:r>
                        <a:rPr lang="fr-FR" sz="1100" baseline="0" noProof="0" dirty="0">
                          <a:latin typeface="Arial" panose="020B0604020202020204" pitchFamily="34" charset="0"/>
                          <a:cs typeface="Arial" panose="020B0604020202020204" pitchFamily="34" charset="0"/>
                        </a:rPr>
                        <a:t> dédié</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80724">
                <a:tc>
                  <a:txBody>
                    <a:bodyPr/>
                    <a:lstStyle/>
                    <a:p>
                      <a:r>
                        <a:rPr lang="fr-FR" sz="1100" noProof="0" dirty="0">
                          <a:latin typeface="Arial" panose="020B0604020202020204" pitchFamily="34" charset="0"/>
                          <a:cs typeface="Arial" panose="020B0604020202020204" pitchFamily="34" charset="0"/>
                        </a:rPr>
                        <a:t>FIC</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Fonds interne collectif</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46042082"/>
                  </a:ext>
                </a:extLst>
              </a:tr>
              <a:tr h="280724">
                <a:tc>
                  <a:txBody>
                    <a:bodyPr/>
                    <a:lstStyle/>
                    <a:p>
                      <a:r>
                        <a:rPr lang="fr-FR" sz="1100" noProof="0" dirty="0">
                          <a:latin typeface="Arial" panose="020B0604020202020204" pitchFamily="34" charset="0"/>
                          <a:cs typeface="Arial" panose="020B0604020202020204" pitchFamily="34" charset="0"/>
                        </a:rPr>
                        <a:t>FAS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Fonds d’assurance spécialisé</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14402">
                <a:tc>
                  <a:txBody>
                    <a:bodyPr/>
                    <a:lstStyle/>
                    <a:p>
                      <a:r>
                        <a:rPr lang="fr-FR" sz="1100" noProof="0" dirty="0">
                          <a:latin typeface="Arial" panose="020B0604020202020204" pitchFamily="34" charset="0"/>
                          <a:cs typeface="Arial" panose="020B0604020202020204" pitchFamily="34" charset="0"/>
                        </a:rPr>
                        <a:t>GED</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Gestion électronique des documents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46170">
                <a:tc>
                  <a:txBody>
                    <a:bodyPr/>
                    <a:lstStyle/>
                    <a:p>
                      <a:r>
                        <a:rPr lang="fr-FR" sz="1100" noProof="0" dirty="0">
                          <a:latin typeface="Arial" panose="020B0604020202020204" pitchFamily="34" charset="0"/>
                          <a:cs typeface="Arial" panose="020B0604020202020204" pitchFamily="34" charset="0"/>
                        </a:rPr>
                        <a:t>PM</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Personne morale</a:t>
                      </a:r>
                      <a:r>
                        <a:rPr lang="fr-FR" sz="1100" baseline="0" noProof="0" dirty="0">
                          <a:latin typeface="Arial" panose="020B0604020202020204" pitchFamily="34" charset="0"/>
                          <a:cs typeface="Arial" panose="020B0604020202020204" pitchFamily="34" charset="0"/>
                        </a:rPr>
                        <a:t>  (aussi appelée entité juridique)</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314402">
                <a:tc>
                  <a:txBody>
                    <a:bodyPr/>
                    <a:lstStyle/>
                    <a:p>
                      <a:r>
                        <a:rPr lang="fr-FR" sz="1100" noProof="0" dirty="0">
                          <a:latin typeface="Arial" panose="020B0604020202020204" pitchFamily="34" charset="0"/>
                          <a:cs typeface="Arial" panose="020B0604020202020204" pitchFamily="34" charset="0"/>
                        </a:rPr>
                        <a:t>PP</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Personne physique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314402">
                <a:tc>
                  <a:txBody>
                    <a:bodyPr/>
                    <a:lstStyle/>
                    <a:p>
                      <a:r>
                        <a:rPr lang="fr-FR" sz="1100" noProof="0" dirty="0" err="1">
                          <a:latin typeface="Arial" panose="020B0604020202020204" pitchFamily="34" charset="0"/>
                          <a:cs typeface="Arial" panose="020B0604020202020204" pitchFamily="34" charset="0"/>
                        </a:rPr>
                        <a:t>LAB</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Lutte</a:t>
                      </a:r>
                      <a:r>
                        <a:rPr lang="fr-FR" sz="1100" baseline="0" noProof="0" dirty="0">
                          <a:latin typeface="Arial" panose="020B0604020202020204" pitchFamily="34" charset="0"/>
                          <a:cs typeface="Arial" panose="020B0604020202020204" pitchFamily="34" charset="0"/>
                        </a:rPr>
                        <a:t> anti-blanchiment</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30938716"/>
                  </a:ext>
                </a:extLst>
              </a:tr>
              <a:tr h="314402">
                <a:tc>
                  <a:txBody>
                    <a:bodyPr/>
                    <a:lstStyle/>
                    <a:p>
                      <a:r>
                        <a:rPr lang="fr-FR" sz="1100" noProof="0" dirty="0">
                          <a:latin typeface="Arial" panose="020B0604020202020204" pitchFamily="34" charset="0"/>
                          <a:cs typeface="Arial" panose="020B0604020202020204" pitchFamily="34" charset="0"/>
                        </a:rPr>
                        <a:t>RIB</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Relevé d’identité bancaire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14402">
                <a:tc>
                  <a:txBody>
                    <a:bodyPr/>
                    <a:lstStyle/>
                    <a:p>
                      <a:r>
                        <a:rPr lang="fr-FR" sz="1100" noProof="0" dirty="0" err="1">
                          <a:latin typeface="Arial" panose="020B0604020202020204" pitchFamily="34" charset="0"/>
                          <a:cs typeface="Arial" panose="020B0604020202020204" pitchFamily="34" charset="0"/>
                        </a:rPr>
                        <a:t>LRAR</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Lettre recommandée</a:t>
                      </a:r>
                      <a:r>
                        <a:rPr lang="fr-FR" sz="1100" baseline="0" noProof="0" dirty="0">
                          <a:latin typeface="Arial" panose="020B0604020202020204" pitchFamily="34" charset="0"/>
                          <a:cs typeface="Arial" panose="020B0604020202020204" pitchFamily="34" charset="0"/>
                        </a:rPr>
                        <a:t> avec accusé de réception</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14402">
                <a:tc>
                  <a:txBody>
                    <a:bodyPr/>
                    <a:lstStyle/>
                    <a:p>
                      <a:r>
                        <a:rPr lang="fr-FR" sz="1100" noProof="0" dirty="0">
                          <a:latin typeface="Arial" panose="020B0604020202020204" pitchFamily="34" charset="0"/>
                          <a:cs typeface="Arial" panose="020B0604020202020204" pitchFamily="34" charset="0"/>
                        </a:rPr>
                        <a:t>CP</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Conditions particulières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314402">
                <a:tc>
                  <a:txBody>
                    <a:bodyPr/>
                    <a:lstStyle/>
                    <a:p>
                      <a:r>
                        <a:rPr lang="fr-FR" sz="1100" noProof="0" dirty="0" err="1">
                          <a:latin typeface="Arial" panose="020B0604020202020204" pitchFamily="34" charset="0"/>
                          <a:cs typeface="Arial" panose="020B0604020202020204" pitchFamily="34" charset="0"/>
                        </a:rPr>
                        <a:t>CAA</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Commissariat aux</a:t>
                      </a:r>
                      <a:r>
                        <a:rPr lang="fr-FR" sz="1100" baseline="0" noProof="0" dirty="0">
                          <a:latin typeface="Arial" panose="020B0604020202020204" pitchFamily="34" charset="0"/>
                          <a:cs typeface="Arial" panose="020B0604020202020204" pitchFamily="34" charset="0"/>
                        </a:rPr>
                        <a:t> Assurances (autorité de contrôle du secteur des assurances du Luxembourg)</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r h="314402">
                <a:tc>
                  <a:txBody>
                    <a:bodyPr/>
                    <a:lstStyle/>
                    <a:p>
                      <a:r>
                        <a:rPr lang="fr-FR" sz="1100" noProof="0" dirty="0">
                          <a:latin typeface="Arial" panose="020B0604020202020204" pitchFamily="34" charset="0"/>
                          <a:cs typeface="Arial" panose="020B0604020202020204" pitchFamily="34" charset="0"/>
                        </a:rPr>
                        <a:t>IR</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Impôts sur les revenus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29560687"/>
                  </a:ext>
                </a:extLst>
              </a:tr>
              <a:tr h="314402">
                <a:tc>
                  <a:txBody>
                    <a:bodyPr/>
                    <a:lstStyle/>
                    <a:p>
                      <a:r>
                        <a:rPr lang="fr-FR" sz="1100" noProof="0" dirty="0">
                          <a:latin typeface="Arial" panose="020B0604020202020204" pitchFamily="34" charset="0"/>
                          <a:cs typeface="Arial" panose="020B0604020202020204" pitchFamily="34" charset="0"/>
                        </a:rPr>
                        <a:t>IS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Impôts des</a:t>
                      </a:r>
                      <a:r>
                        <a:rPr lang="fr-FR" sz="1100" baseline="0" noProof="0" dirty="0">
                          <a:latin typeface="Arial" panose="020B0604020202020204" pitchFamily="34" charset="0"/>
                          <a:cs typeface="Arial" panose="020B0604020202020204" pitchFamily="34" charset="0"/>
                        </a:rPr>
                        <a:t> sociétés</a:t>
                      </a:r>
                      <a:endParaRPr lang="fr-FR" sz="1100" noProof="0" dirty="0">
                        <a:latin typeface="Arial" panose="020B0604020202020204" pitchFamily="34"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8580166"/>
                  </a:ext>
                </a:extLst>
              </a:tr>
              <a:tr h="314402">
                <a:tc>
                  <a:txBody>
                    <a:bodyPr/>
                    <a:lstStyle/>
                    <a:p>
                      <a:r>
                        <a:rPr lang="fr-FR" sz="1100" noProof="0" dirty="0">
                          <a:latin typeface="Arial" panose="020B0604020202020204" pitchFamily="34" charset="0"/>
                          <a:cs typeface="Arial" panose="020B0604020202020204" pitchFamily="34" charset="0"/>
                        </a:rPr>
                        <a:t>CAA</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Commissariat Aux Assurances</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26442125"/>
                  </a:ext>
                </a:extLst>
              </a:tr>
              <a:tr h="314402">
                <a:tc>
                  <a:txBody>
                    <a:bodyPr/>
                    <a:lstStyle/>
                    <a:p>
                      <a:r>
                        <a:rPr lang="fr-FR" sz="1100" noProof="0" dirty="0">
                          <a:latin typeface="Arial" panose="020B0604020202020204" pitchFamily="34" charset="0"/>
                          <a:cs typeface="Arial" panose="020B0604020202020204" pitchFamily="34" charset="0"/>
                        </a:rPr>
                        <a:t>ICM</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IBM Case Management / outil de workflow</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37952021"/>
                  </a:ext>
                </a:extLst>
              </a:tr>
              <a:tr h="314402">
                <a:tc>
                  <a:txBody>
                    <a:bodyPr/>
                    <a:lstStyle/>
                    <a:p>
                      <a:r>
                        <a:rPr lang="fr-FR" sz="1100" noProof="0" dirty="0">
                          <a:latin typeface="Arial" panose="020B0604020202020204" pitchFamily="34" charset="0"/>
                          <a:cs typeface="Arial" panose="020B0604020202020204" pitchFamily="34" charset="0"/>
                        </a:rPr>
                        <a:t>AIA</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r>
                        <a:rPr lang="fr-FR" sz="1100" noProof="0" dirty="0">
                          <a:latin typeface="Arial" panose="020B0604020202020204" pitchFamily="34" charset="0"/>
                          <a:cs typeface="Arial" panose="020B0604020202020204" pitchFamily="34" charset="0"/>
                        </a:rPr>
                        <a:t>Outil de gestion des contrats par le BO NL</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96114089"/>
                  </a:ext>
                </a:extLst>
              </a:tr>
            </a:tbl>
          </a:graphicData>
        </a:graphic>
      </p:graphicFrame>
    </p:spTree>
    <p:extLst>
      <p:ext uri="{BB962C8B-B14F-4D97-AF65-F5344CB8AC3E}">
        <p14:creationId xmlns:p14="http://schemas.microsoft.com/office/powerpoint/2010/main" val="2953270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524000" y="0"/>
            <a:ext cx="5334000" cy="381000"/>
          </a:xfrm>
          <a:prstGeom prst="rect">
            <a:avLst/>
          </a:prstGeom>
          <a:solidFill>
            <a:srgbClr val="C0C0C0"/>
          </a:solidFill>
          <a:ln w="9525">
            <a:solidFill>
              <a:schemeClr val="bg2"/>
            </a:solidFill>
            <a:miter lim="800000"/>
            <a:headEnd/>
            <a:tailEnd/>
          </a:ln>
        </p:spPr>
        <p:txBody>
          <a:bodyPr wrap="none" anchor="ctr"/>
          <a:lstStyle/>
          <a:p>
            <a:pPr algn="ctr"/>
            <a:endParaRPr lang="fr-FR">
              <a:solidFill>
                <a:schemeClr val="bg1"/>
              </a:solidFill>
              <a:latin typeface="Arial" charset="0"/>
            </a:endParaRPr>
          </a:p>
        </p:txBody>
      </p:sp>
      <p:sp>
        <p:nvSpPr>
          <p:cNvPr id="4099" name="Rectangle 3"/>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4100" name="Rectangle 13"/>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4101" name="Text Box 204"/>
          <p:cNvSpPr txBox="1">
            <a:spLocks noChangeArrowheads="1"/>
          </p:cNvSpPr>
          <p:nvPr/>
        </p:nvSpPr>
        <p:spPr bwMode="auto">
          <a:xfrm>
            <a:off x="115888" y="1187624"/>
            <a:ext cx="6172200" cy="4896544"/>
          </a:xfrm>
          <a:prstGeom prst="rect">
            <a:avLst/>
          </a:prstGeom>
          <a:noFill/>
          <a:ln w="12700">
            <a:solidFill>
              <a:schemeClr val="bg2"/>
            </a:solidFill>
            <a:miter lim="800000"/>
            <a:headEnd/>
            <a:tailEnd/>
          </a:ln>
        </p:spPr>
        <p:txBody>
          <a:bodyPr lIns="0" rIns="54000"/>
          <a:lstStyle/>
          <a:p>
            <a:pPr marL="92075" lvl="1"/>
            <a:r>
              <a:rPr lang="fr-FR" sz="1000" b="1" dirty="0">
                <a:latin typeface="Arial" panose="020B0604020202020204" pitchFamily="34" charset="0"/>
                <a:cs typeface="Arial" panose="020B0604020202020204" pitchFamily="34" charset="0"/>
              </a:rPr>
              <a:t>Définition : </a:t>
            </a:r>
            <a:r>
              <a:rPr lang="fr-FR" sz="1000" dirty="0">
                <a:latin typeface="Arial" panose="020B0604020202020204" pitchFamily="34" charset="0"/>
                <a:cs typeface="Arial" panose="020B0604020202020204" pitchFamily="34" charset="0"/>
              </a:rPr>
              <a:t>L’offre de Natixis Life, commercialisée via la Plateforme Assurance Vie de Natixis </a:t>
            </a:r>
            <a:r>
              <a:rPr lang="fr-FR" sz="1000" dirty="0" err="1">
                <a:latin typeface="Arial" panose="020B0604020202020204" pitchFamily="34" charset="0"/>
                <a:cs typeface="Arial" panose="020B0604020202020204" pitchFamily="34" charset="0"/>
              </a:rPr>
              <a:t>Wealth</a:t>
            </a:r>
            <a:r>
              <a:rPr lang="fr-FR" sz="1000" dirty="0">
                <a:latin typeface="Arial" panose="020B0604020202020204" pitchFamily="34" charset="0"/>
                <a:cs typeface="Arial" panose="020B0604020202020204" pitchFamily="34" charset="0"/>
              </a:rPr>
              <a:t> Management sera dorénavant commercialisée en direct dans le réseau des Caisses d’Epargne. Le processus de conseil s’appuie sur l’existant. La souscription pourra être réalisée via le nouveau process digital de Natixis Life.</a:t>
            </a:r>
          </a:p>
          <a:p>
            <a:pPr marL="92075" lvl="1"/>
            <a:endParaRPr lang="fr-FR" sz="1000" b="1" dirty="0">
              <a:latin typeface="Arial" panose="020B0604020202020204" pitchFamily="34" charset="0"/>
              <a:cs typeface="Arial" panose="020B0604020202020204" pitchFamily="34" charset="0"/>
            </a:endParaRPr>
          </a:p>
          <a:p>
            <a:pPr marL="92075" lvl="1"/>
            <a:r>
              <a:rPr lang="fr-FR" sz="1000" b="1" dirty="0">
                <a:latin typeface="Arial" panose="020B0604020202020204" pitchFamily="34" charset="0"/>
                <a:cs typeface="Arial" panose="020B0604020202020204" pitchFamily="34" charset="0"/>
              </a:rPr>
              <a:t>Périmètre produits : </a:t>
            </a:r>
            <a:r>
              <a:rPr lang="fr-FR" sz="1000" dirty="0">
                <a:latin typeface="Arial" panose="020B0604020202020204" pitchFamily="34" charset="0"/>
                <a:cs typeface="Arial" panose="020B0604020202020204" pitchFamily="34" charset="0"/>
              </a:rPr>
              <a:t>Les produits déjà distribués sont renommés :</a:t>
            </a:r>
          </a:p>
          <a:p>
            <a:pPr marL="260350" lvl="1"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MILLEVIE Life (</a:t>
            </a:r>
            <a:r>
              <a:rPr lang="fr-FR" sz="1000" dirty="0" err="1">
                <a:latin typeface="Arial" panose="020B0604020202020204" pitchFamily="34" charset="0"/>
                <a:cs typeface="Arial" panose="020B0604020202020204" pitchFamily="34" charset="0"/>
              </a:rPr>
              <a:t>Delfea</a:t>
            </a:r>
            <a:r>
              <a:rPr lang="fr-FR" sz="1000" dirty="0">
                <a:latin typeface="Arial" panose="020B0604020202020204" pitchFamily="34" charset="0"/>
                <a:cs typeface="Arial" panose="020B0604020202020204" pitchFamily="34" charset="0"/>
              </a:rPr>
              <a:t> Vie)</a:t>
            </a:r>
          </a:p>
          <a:p>
            <a:pPr marL="260350" lvl="1"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MILLEVIE Life Capi (</a:t>
            </a:r>
            <a:r>
              <a:rPr lang="fr-FR" sz="1000" dirty="0" err="1">
                <a:latin typeface="Arial" panose="020B0604020202020204" pitchFamily="34" charset="0"/>
                <a:cs typeface="Arial" panose="020B0604020202020204" pitchFamily="34" charset="0"/>
              </a:rPr>
              <a:t>Delfea</a:t>
            </a:r>
            <a:r>
              <a:rPr lang="fr-FR" sz="1000" dirty="0">
                <a:latin typeface="Arial" panose="020B0604020202020204" pitchFamily="34" charset="0"/>
                <a:cs typeface="Arial" panose="020B0604020202020204" pitchFamily="34" charset="0"/>
              </a:rPr>
              <a:t> Capi)</a:t>
            </a:r>
          </a:p>
          <a:p>
            <a:pPr marL="260350" lvl="1"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MILLEVIE Lux (Premium Vie)</a:t>
            </a:r>
          </a:p>
          <a:p>
            <a:pPr marL="260350" lvl="1"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MILLEVIE Lux Capi (Premium Capi)</a:t>
            </a:r>
          </a:p>
          <a:p>
            <a:pPr marL="92075" lvl="1"/>
            <a:endParaRPr lang="fr-FR" sz="1000" dirty="0">
              <a:latin typeface="Arial" panose="020B0604020202020204" pitchFamily="34" charset="0"/>
              <a:cs typeface="Arial" panose="020B0604020202020204" pitchFamily="34" charset="0"/>
            </a:endParaRPr>
          </a:p>
          <a:p>
            <a:pPr marL="92075" lvl="1">
              <a:spcAft>
                <a:spcPts val="0"/>
              </a:spcAft>
            </a:pPr>
            <a:r>
              <a:rPr lang="fr-FR" sz="1000" b="1" dirty="0">
                <a:latin typeface="Arial" panose="020B0604020202020204" pitchFamily="34" charset="0"/>
                <a:cs typeface="Arial" panose="020B0604020202020204" pitchFamily="34" charset="0"/>
              </a:rPr>
              <a:t>Spécificités :</a:t>
            </a:r>
          </a:p>
          <a:p>
            <a:pPr marL="260350" lvl="1"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Les caractéristiques des produits sont disponibles sur le portail documentaire </a:t>
            </a:r>
          </a:p>
          <a:p>
            <a:pPr marL="260350" lvl="1"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Eligibilité à la signature électronique : </a:t>
            </a:r>
          </a:p>
          <a:p>
            <a:pPr marL="717550" lvl="2" indent="-171450">
              <a:buFont typeface="Arial" panose="020B0604020202020204" pitchFamily="34" charset="0"/>
              <a:buChar char="•"/>
              <a:defRPr/>
            </a:pPr>
            <a:r>
              <a:rPr lang="fr-FR" sz="1000" dirty="0">
                <a:latin typeface="Arial" panose="020B0604020202020204" pitchFamily="34" charset="0"/>
                <a:cs typeface="Arial" panose="020B0604020202020204" pitchFamily="34" charset="0"/>
              </a:rPr>
              <a:t>Le produit et l’acte sont disponibles dans </a:t>
            </a:r>
            <a:r>
              <a:rPr lang="fr-FR" sz="1000" i="1" dirty="0">
                <a:latin typeface="Arial" panose="020B0604020202020204" pitchFamily="34" charset="0"/>
                <a:cs typeface="Arial" panose="020B0604020202020204" pitchFamily="34" charset="0"/>
              </a:rPr>
              <a:t>l’Espace NL</a:t>
            </a:r>
          </a:p>
          <a:p>
            <a:pPr marL="714375" lvl="2" indent="-171450">
              <a:buFont typeface="Arial" panose="020B0604020202020204" pitchFamily="34" charset="0"/>
              <a:buChar char="•"/>
            </a:pPr>
            <a:r>
              <a:rPr lang="fr-FR" sz="1000" dirty="0">
                <a:latin typeface="Arial" panose="020B0604020202020204" pitchFamily="34" charset="0"/>
                <a:cs typeface="Arial" panose="020B0604020202020204" pitchFamily="34" charset="0"/>
              </a:rPr>
              <a:t>L’acte ne nécessite pas plus de 2 signataires</a:t>
            </a:r>
          </a:p>
          <a:p>
            <a:pPr marL="714375" lvl="2" indent="-171450">
              <a:buFont typeface="Arial" panose="020B0604020202020204" pitchFamily="34" charset="0"/>
              <a:buChar char="•"/>
            </a:pPr>
            <a:r>
              <a:rPr lang="fr-FR" sz="1000" dirty="0">
                <a:latin typeface="Arial" panose="020B0604020202020204" pitchFamily="34" charset="0"/>
                <a:cs typeface="Arial" panose="020B0604020202020204" pitchFamily="34" charset="0"/>
              </a:rPr>
              <a:t>Le client doit être une personne physique majeure et capable ou une personne morale représentée par une personne physique majeure et capable et doit disposer d’un accès à l’espace sécurisé DEI. Si le client ne détient pas d’espace DEI et souhaite signer électroniquement en agence, le processus doit être interrompu le temps de procéder à la souscription DEI</a:t>
            </a:r>
          </a:p>
          <a:p>
            <a:pPr marL="714375" lvl="2" indent="-171450">
              <a:buFont typeface="Arial" panose="020B0604020202020204" pitchFamily="34" charset="0"/>
              <a:buChar char="•"/>
            </a:pPr>
            <a:r>
              <a:rPr lang="fr-FR" sz="1000" dirty="0">
                <a:latin typeface="Arial" panose="020B0604020202020204" pitchFamily="34" charset="0"/>
                <a:cs typeface="Arial" panose="020B0604020202020204" pitchFamily="34" charset="0"/>
              </a:rPr>
              <a:t>Le client doit avoir une adresse mail enregistrée dans la base client et un numéro de téléphone. Ils doivent être ajoutés ou modifiés dans </a:t>
            </a:r>
            <a:r>
              <a:rPr lang="fr-FR" sz="1000" dirty="0" err="1">
                <a:latin typeface="Arial" panose="020B0604020202020204" pitchFamily="34" charset="0"/>
                <a:cs typeface="Arial" panose="020B0604020202020204" pitchFamily="34" charset="0"/>
              </a:rPr>
              <a:t>MySys</a:t>
            </a:r>
            <a:r>
              <a:rPr lang="fr-FR" sz="1000" dirty="0">
                <a:latin typeface="Arial" panose="020B0604020202020204" pitchFamily="34" charset="0"/>
                <a:cs typeface="Arial" panose="020B0604020202020204" pitchFamily="34" charset="0"/>
              </a:rPr>
              <a:t> lors de l’entretien de vente pour rendre la contractualisation électronique possible.</a:t>
            </a:r>
          </a:p>
          <a:p>
            <a:pPr marL="260350" lvl="1" indent="-171450">
              <a:buFont typeface="Arial" panose="020B0604020202020204" pitchFamily="34" charset="0"/>
              <a:buChar char="•"/>
              <a:defRPr/>
            </a:pPr>
            <a:endParaRPr lang="fr-FR" sz="1000" dirty="0">
              <a:latin typeface="Arial" panose="020B0604020202020204" pitchFamily="34" charset="0"/>
              <a:cs typeface="Arial" panose="020B0604020202020204" pitchFamily="34" charset="0"/>
            </a:endParaRPr>
          </a:p>
          <a:p>
            <a:pPr marL="92075" lvl="1">
              <a:spcAft>
                <a:spcPts val="0"/>
              </a:spcAft>
            </a:pPr>
            <a:endParaRPr lang="fr-FR" sz="1000" dirty="0">
              <a:latin typeface="Arial" panose="020B0604020202020204" pitchFamily="34" charset="0"/>
              <a:cs typeface="Arial" panose="020B0604020202020204" pitchFamily="34" charset="0"/>
            </a:endParaRPr>
          </a:p>
          <a:p>
            <a:pPr marL="92075"/>
            <a:r>
              <a:rPr lang="fr-FR" sz="1000" b="1" dirty="0">
                <a:latin typeface="Arial" panose="020B0604020202020204" pitchFamily="34" charset="0"/>
                <a:cs typeface="Arial" panose="020B0604020202020204" pitchFamily="34" charset="0"/>
              </a:rPr>
              <a:t>Acte de gestion </a:t>
            </a:r>
            <a:r>
              <a:rPr lang="fr-FR" sz="1000" dirty="0">
                <a:latin typeface="Arial" panose="020B0604020202020204" pitchFamily="34" charset="0"/>
                <a:cs typeface="Arial" panose="020B0604020202020204" pitchFamily="34" charset="0"/>
              </a:rPr>
              <a:t>: Processus de souscription à un contrat d’Assurance Vie en Face à Face</a:t>
            </a:r>
          </a:p>
          <a:p>
            <a:pPr marL="92075"/>
            <a:endParaRPr lang="fr-FR" sz="1000" dirty="0">
              <a:latin typeface="Arial" panose="020B0604020202020204" pitchFamily="34" charset="0"/>
              <a:cs typeface="Arial" panose="020B0604020202020204" pitchFamily="34" charset="0"/>
            </a:endParaRPr>
          </a:p>
          <a:p>
            <a:pPr marL="92075"/>
            <a:r>
              <a:rPr lang="fr-FR" sz="1000" b="1" dirty="0">
                <a:latin typeface="Arial" panose="020B0604020202020204" pitchFamily="34" charset="0"/>
                <a:cs typeface="Arial" panose="020B0604020202020204" pitchFamily="34" charset="0"/>
              </a:rPr>
              <a:t>Outils de commercialisation : </a:t>
            </a:r>
            <a:r>
              <a:rPr lang="fr-FR" sz="900" dirty="0" err="1">
                <a:solidFill>
                  <a:srgbClr val="000000"/>
                </a:solidFill>
                <a:latin typeface="Arial" panose="020B0604020202020204" pitchFamily="34" charset="0"/>
                <a:cs typeface="Arial" panose="020B0604020202020204" pitchFamily="34" charset="0"/>
              </a:rPr>
              <a:t>MySys</a:t>
            </a:r>
            <a:r>
              <a:rPr lang="fr-FR" sz="900" dirty="0">
                <a:solidFill>
                  <a:srgbClr val="000000"/>
                </a:solidFill>
                <a:latin typeface="Arial" panose="020B0604020202020204" pitchFamily="34" charset="0"/>
                <a:cs typeface="Arial" panose="020B0604020202020204" pitchFamily="34" charset="0"/>
              </a:rPr>
              <a:t> en combinaison avec </a:t>
            </a:r>
            <a:r>
              <a:rPr lang="fr-FR" sz="900" i="1" dirty="0">
                <a:latin typeface="Arial" panose="020B0604020202020204" pitchFamily="34" charset="0"/>
                <a:cs typeface="Arial" panose="020B0604020202020204" pitchFamily="34" charset="0"/>
              </a:rPr>
              <a:t>l’Espace NL</a:t>
            </a:r>
            <a:r>
              <a:rPr lang="fr-FR" sz="900" dirty="0">
                <a:solidFill>
                  <a:srgbClr val="000000"/>
                </a:solidFill>
                <a:latin typeface="Arial" panose="020B0604020202020204" pitchFamily="34" charset="0"/>
                <a:cs typeface="Arial" panose="020B0604020202020204" pitchFamily="34" charset="0"/>
              </a:rPr>
              <a:t> de Natixis Life.</a:t>
            </a:r>
            <a:endParaRPr lang="fr-FR" sz="900" dirty="0">
              <a:sym typeface="Wingdings" panose="05000000000000000000" pitchFamily="2" charset="2"/>
            </a:endParaRPr>
          </a:p>
          <a:p>
            <a:pPr marL="88900" lvl="1">
              <a:defRPr/>
            </a:pPr>
            <a:r>
              <a:rPr lang="fr-FR" sz="900" dirty="0">
                <a:latin typeface="Arial" panose="020B0604020202020204" pitchFamily="34" charset="0"/>
                <a:cs typeface="Arial" panose="020B0604020202020204" pitchFamily="34" charset="0"/>
              </a:rPr>
              <a:t>En cas d’indisponibilité de </a:t>
            </a:r>
            <a:r>
              <a:rPr lang="fr-FR" sz="900" i="1" dirty="0">
                <a:latin typeface="Arial" panose="020B0604020202020204" pitchFamily="34" charset="0"/>
                <a:cs typeface="Arial" panose="020B0604020202020204" pitchFamily="34" charset="0"/>
              </a:rPr>
              <a:t>l’Espace NL</a:t>
            </a:r>
            <a:r>
              <a:rPr lang="fr-FR" sz="900" dirty="0">
                <a:latin typeface="Arial" panose="020B0604020202020204" pitchFamily="34" charset="0"/>
                <a:cs typeface="Arial" panose="020B0604020202020204" pitchFamily="34" charset="0"/>
              </a:rPr>
              <a:t>, l’enregistrement et la signature électronique de l’acte ne sont pas possibles. Le conseiller peut fixer un nouveau rendez-vous avec le client ou utiliser le circuit secondaire de saisie de formulaires (</a:t>
            </a:r>
            <a:r>
              <a:rPr lang="fr-FR" sz="900" dirty="0" err="1">
                <a:latin typeface="Arial" panose="020B0604020202020204" pitchFamily="34" charset="0"/>
                <a:cs typeface="Arial" panose="020B0604020202020204" pitchFamily="34" charset="0"/>
              </a:rPr>
              <a:t>Osidoc</a:t>
            </a:r>
            <a:r>
              <a:rPr lang="fr-FR" sz="900" dirty="0">
                <a:latin typeface="Arial" panose="020B0604020202020204" pitchFamily="34" charset="0"/>
                <a:cs typeface="Arial" panose="020B0604020202020204" pitchFamily="34" charset="0"/>
              </a:rPr>
              <a:t>).</a:t>
            </a:r>
            <a:endParaRPr lang="fr-FR" sz="900" dirty="0">
              <a:sym typeface="Wingdings" panose="05000000000000000000" pitchFamily="2" charset="2"/>
            </a:endParaRPr>
          </a:p>
          <a:p>
            <a:pPr marL="82550"/>
            <a:endParaRPr lang="fr-FR" sz="1000" dirty="0">
              <a:latin typeface="Arial" panose="020B0604020202020204" pitchFamily="34" charset="0"/>
              <a:cs typeface="Arial" panose="020B0604020202020204" pitchFamily="34" charset="0"/>
            </a:endParaRPr>
          </a:p>
        </p:txBody>
      </p:sp>
      <p:sp>
        <p:nvSpPr>
          <p:cNvPr id="4102" name="Text Box 402"/>
          <p:cNvSpPr txBox="1">
            <a:spLocks noChangeArrowheads="1"/>
          </p:cNvSpPr>
          <p:nvPr/>
        </p:nvSpPr>
        <p:spPr bwMode="auto">
          <a:xfrm>
            <a:off x="115888" y="827584"/>
            <a:ext cx="6172200" cy="304800"/>
          </a:xfrm>
          <a:prstGeom prst="rect">
            <a:avLst/>
          </a:prstGeom>
          <a:solidFill>
            <a:srgbClr val="C0C0C0"/>
          </a:solidFill>
          <a:ln w="12700">
            <a:solidFill>
              <a:schemeClr val="bg2"/>
            </a:solidFill>
            <a:miter lim="800000"/>
            <a:headEnd/>
            <a:tailEnd/>
          </a:ln>
        </p:spPr>
        <p:txBody>
          <a:bodyPr anchor="ctr"/>
          <a:lstStyle/>
          <a:p>
            <a:pPr eaLnBrk="1" hangingPunct="1"/>
            <a:r>
              <a:rPr lang="fr-FR" altLang="fr-FR" sz="1000" b="1" dirty="0">
                <a:solidFill>
                  <a:srgbClr val="FF0000"/>
                </a:solidFill>
                <a:latin typeface="Arial" charset="0"/>
              </a:rPr>
              <a:t>Processus général de souscription à un contrat d’assurance Vie Natixis Life</a:t>
            </a:r>
          </a:p>
        </p:txBody>
      </p:sp>
      <p:sp>
        <p:nvSpPr>
          <p:cNvPr id="4103" name="Text Box 403"/>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102"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Tree>
    <p:extLst>
      <p:ext uri="{BB962C8B-B14F-4D97-AF65-F5344CB8AC3E}">
        <p14:creationId xmlns:p14="http://schemas.microsoft.com/office/powerpoint/2010/main" val="2437322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524000" y="0"/>
            <a:ext cx="5334000" cy="381000"/>
          </a:xfrm>
          <a:prstGeom prst="rect">
            <a:avLst/>
          </a:prstGeom>
          <a:solidFill>
            <a:srgbClr val="C0C0C0"/>
          </a:solidFill>
          <a:ln w="9525">
            <a:solidFill>
              <a:schemeClr val="bg2"/>
            </a:solidFill>
            <a:miter lim="800000"/>
            <a:headEnd/>
            <a:tailEnd/>
          </a:ln>
        </p:spPr>
        <p:txBody>
          <a:bodyPr wrap="none" anchor="ctr"/>
          <a:lstStyle/>
          <a:p>
            <a:pPr algn="ctr"/>
            <a:endParaRPr lang="fr-FR">
              <a:solidFill>
                <a:schemeClr val="bg1"/>
              </a:solidFill>
              <a:latin typeface="Arial" charset="0"/>
            </a:endParaRPr>
          </a:p>
        </p:txBody>
      </p:sp>
      <p:sp>
        <p:nvSpPr>
          <p:cNvPr id="4099" name="Rectangle 3"/>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4100" name="Rectangle 13"/>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4103" name="Text Box 403"/>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9" name="Text Box 402"/>
          <p:cNvSpPr txBox="1">
            <a:spLocks noChangeArrowheads="1"/>
          </p:cNvSpPr>
          <p:nvPr/>
        </p:nvSpPr>
        <p:spPr bwMode="auto">
          <a:xfrm>
            <a:off x="116632" y="827584"/>
            <a:ext cx="6172200" cy="304800"/>
          </a:xfrm>
          <a:prstGeom prst="rect">
            <a:avLst/>
          </a:prstGeom>
          <a:solidFill>
            <a:srgbClr val="C0C0C0"/>
          </a:solidFill>
          <a:ln w="12700">
            <a:solidFill>
              <a:schemeClr val="bg2"/>
            </a:solidFill>
            <a:miter lim="800000"/>
            <a:headEnd/>
            <a:tailEnd/>
          </a:ln>
        </p:spPr>
        <p:txBody>
          <a:bodyPr anchor="ctr"/>
          <a:lstStyle/>
          <a:p>
            <a:pPr eaLnBrk="1" hangingPunct="1"/>
            <a:r>
              <a:rPr lang="fr-FR" altLang="fr-FR" sz="1000" b="1" dirty="0">
                <a:solidFill>
                  <a:srgbClr val="FF0000"/>
                </a:solidFill>
                <a:latin typeface="Arial" charset="0"/>
              </a:rPr>
              <a:t>Processus scénarisé</a:t>
            </a:r>
          </a:p>
        </p:txBody>
      </p:sp>
      <p:sp>
        <p:nvSpPr>
          <p:cNvPr id="107"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grpSp>
        <p:nvGrpSpPr>
          <p:cNvPr id="116" name="Groupe 115">
            <a:extLst>
              <a:ext uri="{FF2B5EF4-FFF2-40B4-BE49-F238E27FC236}">
                <a16:creationId xmlns:a16="http://schemas.microsoft.com/office/drawing/2014/main" id="{7D6367F5-DEEE-4B24-8604-D759FC38098A}"/>
              </a:ext>
            </a:extLst>
          </p:cNvPr>
          <p:cNvGrpSpPr/>
          <p:nvPr/>
        </p:nvGrpSpPr>
        <p:grpSpPr>
          <a:xfrm>
            <a:off x="365581" y="3513709"/>
            <a:ext cx="560839" cy="477465"/>
            <a:chOff x="266785" y="6725953"/>
            <a:chExt cx="560839" cy="477465"/>
          </a:xfrm>
        </p:grpSpPr>
        <p:sp>
          <p:nvSpPr>
            <p:cNvPr id="117" name="Freeform 70">
              <a:extLst>
                <a:ext uri="{FF2B5EF4-FFF2-40B4-BE49-F238E27FC236}">
                  <a16:creationId xmlns:a16="http://schemas.microsoft.com/office/drawing/2014/main" id="{32BAF752-E30A-4412-9DB8-AA11214EF894}"/>
                </a:ext>
              </a:extLst>
            </p:cNvPr>
            <p:cNvSpPr>
              <a:spLocks noEditPoints="1"/>
            </p:cNvSpPr>
            <p:nvPr/>
          </p:nvSpPr>
          <p:spPr bwMode="auto">
            <a:xfrm rot="20431034">
              <a:off x="284191" y="6725953"/>
              <a:ext cx="543433" cy="394517"/>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rgbClr val="D7007B"/>
            </a:solidFill>
            <a:ln>
              <a:noFill/>
            </a:ln>
            <a:extLst/>
          </p:spPr>
          <p:txBody>
            <a:bodyPr/>
            <a:lstStyle/>
            <a:p>
              <a:pPr eaLnBrk="0" fontAlgn="base" hangingPunct="0">
                <a:spcBef>
                  <a:spcPct val="0"/>
                </a:spcBef>
                <a:spcAft>
                  <a:spcPct val="0"/>
                </a:spcAft>
                <a:defRPr/>
              </a:pPr>
              <a:endParaRPr lang="fr-FR" sz="2000" dirty="0">
                <a:solidFill>
                  <a:srgbClr val="571E74"/>
                </a:solidFill>
              </a:endParaRPr>
            </a:p>
          </p:txBody>
        </p:sp>
        <p:sp>
          <p:nvSpPr>
            <p:cNvPr id="118" name="Rectangle 117">
              <a:extLst>
                <a:ext uri="{FF2B5EF4-FFF2-40B4-BE49-F238E27FC236}">
                  <a16:creationId xmlns:a16="http://schemas.microsoft.com/office/drawing/2014/main" id="{55546353-BABF-427C-84F6-D7FE3A81B7D5}"/>
                </a:ext>
              </a:extLst>
            </p:cNvPr>
            <p:cNvSpPr/>
            <p:nvPr/>
          </p:nvSpPr>
          <p:spPr bwMode="auto">
            <a:xfrm rot="20431034">
              <a:off x="266785" y="6758421"/>
              <a:ext cx="252000" cy="444997"/>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grpSp>
      <p:sp>
        <p:nvSpPr>
          <p:cNvPr id="120" name="Rectangle 119">
            <a:extLst>
              <a:ext uri="{FF2B5EF4-FFF2-40B4-BE49-F238E27FC236}">
                <a16:creationId xmlns:a16="http://schemas.microsoft.com/office/drawing/2014/main" id="{475627CF-D0B6-4A85-B662-E1F09959055C}"/>
              </a:ext>
            </a:extLst>
          </p:cNvPr>
          <p:cNvSpPr/>
          <p:nvPr/>
        </p:nvSpPr>
        <p:spPr>
          <a:xfrm>
            <a:off x="5457775" y="2536653"/>
            <a:ext cx="912749" cy="646331"/>
          </a:xfrm>
          <a:prstGeom prst="rect">
            <a:avLst/>
          </a:prstGeom>
        </p:spPr>
        <p:txBody>
          <a:bodyPr wrap="square" lIns="0" rIns="0">
            <a:spAutoFit/>
          </a:bodyPr>
          <a:lstStyle/>
          <a:p>
            <a:pPr algn="ctr" eaLnBrk="1" fontAlgn="auto" hangingPunct="1">
              <a:spcBef>
                <a:spcPts val="0"/>
              </a:spcBef>
              <a:spcAft>
                <a:spcPts val="0"/>
              </a:spcAft>
              <a:defRPr/>
            </a:pPr>
            <a:r>
              <a:rPr lang="fr-FR" sz="900" b="1" dirty="0">
                <a:latin typeface="Arial" panose="020B0604020202020204" pitchFamily="34" charset="0"/>
                <a:cs typeface="Arial" panose="020B0604020202020204" pitchFamily="34" charset="0"/>
              </a:rPr>
              <a:t>3 – Réalisation des contrôles du BO de la caisse</a:t>
            </a:r>
            <a:endParaRPr lang="fr-FR" sz="600" b="1" dirty="0">
              <a:latin typeface="Arial" panose="020B0604020202020204" pitchFamily="34" charset="0"/>
              <a:cs typeface="Arial" panose="020B0604020202020204" pitchFamily="34" charset="0"/>
            </a:endParaRPr>
          </a:p>
        </p:txBody>
      </p:sp>
      <p:sp>
        <p:nvSpPr>
          <p:cNvPr id="121" name="Rectangle 77">
            <a:extLst>
              <a:ext uri="{FF2B5EF4-FFF2-40B4-BE49-F238E27FC236}">
                <a16:creationId xmlns:a16="http://schemas.microsoft.com/office/drawing/2014/main" id="{4EDCB422-FE42-4105-8F53-F4E4189012D0}"/>
              </a:ext>
            </a:extLst>
          </p:cNvPr>
          <p:cNvSpPr>
            <a:spLocks noChangeArrowheads="1"/>
          </p:cNvSpPr>
          <p:nvPr/>
        </p:nvSpPr>
        <p:spPr bwMode="auto">
          <a:xfrm>
            <a:off x="1243603" y="4413930"/>
            <a:ext cx="1677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fr-FR" altLang="fr-FR" sz="900" b="1" dirty="0"/>
              <a:t>5 – Finalisation et archivage du dossier</a:t>
            </a:r>
          </a:p>
        </p:txBody>
      </p:sp>
      <p:sp>
        <p:nvSpPr>
          <p:cNvPr id="122" name="Rectangle 121">
            <a:extLst>
              <a:ext uri="{FF2B5EF4-FFF2-40B4-BE49-F238E27FC236}">
                <a16:creationId xmlns:a16="http://schemas.microsoft.com/office/drawing/2014/main" id="{72EC39FB-3A6A-4092-8AEB-B7C924EBD1BE}"/>
              </a:ext>
            </a:extLst>
          </p:cNvPr>
          <p:cNvSpPr/>
          <p:nvPr/>
        </p:nvSpPr>
        <p:spPr>
          <a:xfrm>
            <a:off x="1298009" y="1835696"/>
            <a:ext cx="1017820" cy="646331"/>
          </a:xfrm>
          <a:prstGeom prst="rect">
            <a:avLst/>
          </a:prstGeom>
        </p:spPr>
        <p:txBody>
          <a:bodyPr wrap="square" lIns="0" rIns="0">
            <a:spAutoFit/>
          </a:bodyPr>
          <a:lstStyle/>
          <a:p>
            <a:pPr algn="ctr" eaLnBrk="1" hangingPunct="1"/>
            <a:r>
              <a:rPr lang="fr-FR" altLang="fr-FR" sz="900" b="1" dirty="0">
                <a:latin typeface="Arial" panose="020B0604020202020204" pitchFamily="34" charset="0"/>
                <a:cs typeface="Arial" panose="020B0604020202020204" pitchFamily="34" charset="0"/>
              </a:rPr>
              <a:t>1 – Réalisation du devoir de conseil et proposition commerciale</a:t>
            </a:r>
            <a:endParaRPr lang="fr-FR" altLang="fr-FR" sz="1000" b="1" dirty="0">
              <a:latin typeface="Arial" panose="020B0604020202020204" pitchFamily="34" charset="0"/>
              <a:cs typeface="Arial" panose="020B0604020202020204" pitchFamily="34" charset="0"/>
            </a:endParaRPr>
          </a:p>
        </p:txBody>
      </p:sp>
      <p:sp>
        <p:nvSpPr>
          <p:cNvPr id="123" name="Rectangle 122">
            <a:extLst>
              <a:ext uri="{FF2B5EF4-FFF2-40B4-BE49-F238E27FC236}">
                <a16:creationId xmlns:a16="http://schemas.microsoft.com/office/drawing/2014/main" id="{7AE26128-6CFE-48E3-8FF9-D522CE2F6217}"/>
              </a:ext>
            </a:extLst>
          </p:cNvPr>
          <p:cNvSpPr/>
          <p:nvPr/>
        </p:nvSpPr>
        <p:spPr>
          <a:xfrm>
            <a:off x="2872677" y="1904945"/>
            <a:ext cx="1191143" cy="507831"/>
          </a:xfrm>
          <a:prstGeom prst="rect">
            <a:avLst/>
          </a:prstGeom>
        </p:spPr>
        <p:txBody>
          <a:bodyPr wrap="square" lIns="0" rIns="0">
            <a:spAutoFit/>
          </a:bodyPr>
          <a:lstStyle/>
          <a:p>
            <a:pPr algn="ctr" eaLnBrk="1" fontAlgn="auto" hangingPunct="1">
              <a:spcBef>
                <a:spcPts val="0"/>
              </a:spcBef>
              <a:spcAft>
                <a:spcPts val="0"/>
              </a:spcAft>
              <a:defRPr/>
            </a:pPr>
            <a:r>
              <a:rPr lang="fr-FR" sz="900" b="1" dirty="0">
                <a:latin typeface="Arial" panose="020B0604020202020204" pitchFamily="34" charset="0"/>
                <a:cs typeface="Arial" panose="020B0604020202020204" pitchFamily="34" charset="0"/>
              </a:rPr>
              <a:t>2 - </a:t>
            </a:r>
            <a:r>
              <a:rPr lang="fr-FR" altLang="fr-FR" sz="900" b="1" dirty="0">
                <a:latin typeface="Arial" panose="020B0604020202020204" pitchFamily="34" charset="0"/>
                <a:cs typeface="Arial" panose="020B0604020202020204" pitchFamily="34" charset="0"/>
              </a:rPr>
              <a:t>Saisie et signature de la proposition d’assurance</a:t>
            </a:r>
            <a:endParaRPr lang="fr-FR" sz="600" b="1" dirty="0">
              <a:latin typeface="Arial" panose="020B0604020202020204" pitchFamily="34" charset="0"/>
              <a:cs typeface="Arial" panose="020B0604020202020204" pitchFamily="34" charset="0"/>
            </a:endParaRPr>
          </a:p>
        </p:txBody>
      </p:sp>
      <p:sp>
        <p:nvSpPr>
          <p:cNvPr id="124" name="Rectangle 123">
            <a:extLst>
              <a:ext uri="{FF2B5EF4-FFF2-40B4-BE49-F238E27FC236}">
                <a16:creationId xmlns:a16="http://schemas.microsoft.com/office/drawing/2014/main" id="{78950DEF-DB2E-4602-8B88-2ABEB0D2815F}"/>
              </a:ext>
            </a:extLst>
          </p:cNvPr>
          <p:cNvSpPr/>
          <p:nvPr/>
        </p:nvSpPr>
        <p:spPr>
          <a:xfrm>
            <a:off x="2921215" y="4419447"/>
            <a:ext cx="1468731" cy="507831"/>
          </a:xfrm>
          <a:prstGeom prst="rect">
            <a:avLst/>
          </a:prstGeom>
        </p:spPr>
        <p:txBody>
          <a:bodyPr wrap="square">
            <a:spAutoFit/>
          </a:bodyPr>
          <a:lstStyle/>
          <a:p>
            <a:pPr algn="ctr" eaLnBrk="1" hangingPunct="1"/>
            <a:r>
              <a:rPr lang="fr-FR" altLang="fr-FR" sz="900" b="1" dirty="0">
                <a:latin typeface="Arial" pitchFamily="34" charset="0"/>
                <a:cs typeface="Arial" pitchFamily="34" charset="0"/>
              </a:rPr>
              <a:t>4 – Contrôles et intervention du BO de Natixis Life</a:t>
            </a:r>
          </a:p>
        </p:txBody>
      </p:sp>
      <p:grpSp>
        <p:nvGrpSpPr>
          <p:cNvPr id="125" name="Groupe 124">
            <a:extLst>
              <a:ext uri="{FF2B5EF4-FFF2-40B4-BE49-F238E27FC236}">
                <a16:creationId xmlns:a16="http://schemas.microsoft.com/office/drawing/2014/main" id="{2D2DFA1E-56DD-49F3-9323-061A719362C0}"/>
              </a:ext>
            </a:extLst>
          </p:cNvPr>
          <p:cNvGrpSpPr/>
          <p:nvPr/>
        </p:nvGrpSpPr>
        <p:grpSpPr>
          <a:xfrm rot="20814508">
            <a:off x="161486" y="3633812"/>
            <a:ext cx="288032" cy="429096"/>
            <a:chOff x="167995" y="6658302"/>
            <a:chExt cx="288032" cy="429096"/>
          </a:xfrm>
        </p:grpSpPr>
        <p:sp>
          <p:nvSpPr>
            <p:cNvPr id="126" name="Freeform 70">
              <a:extLst>
                <a:ext uri="{FF2B5EF4-FFF2-40B4-BE49-F238E27FC236}">
                  <a16:creationId xmlns:a16="http://schemas.microsoft.com/office/drawing/2014/main" id="{A660ABA1-FC4A-43B8-8673-35979C16754B}"/>
                </a:ext>
              </a:extLst>
            </p:cNvPr>
            <p:cNvSpPr>
              <a:spLocks noEditPoints="1"/>
            </p:cNvSpPr>
            <p:nvPr/>
          </p:nvSpPr>
          <p:spPr bwMode="auto">
            <a:xfrm>
              <a:off x="188640" y="6658302"/>
              <a:ext cx="241831" cy="308911"/>
            </a:xfrm>
            <a:custGeom>
              <a:avLst/>
              <a:gdLst>
                <a:gd name="T0" fmla="*/ 2147483647 w 516"/>
                <a:gd name="T1" fmla="*/ 2147483647 h 634"/>
                <a:gd name="T2" fmla="*/ 2147483647 w 516"/>
                <a:gd name="T3" fmla="*/ 2147483647 h 634"/>
                <a:gd name="T4" fmla="*/ 2147483647 w 516"/>
                <a:gd name="T5" fmla="*/ 2147483647 h 634"/>
                <a:gd name="T6" fmla="*/ 2147483647 w 516"/>
                <a:gd name="T7" fmla="*/ 2147483647 h 634"/>
                <a:gd name="T8" fmla="*/ 2147483647 w 516"/>
                <a:gd name="T9" fmla="*/ 2147483647 h 634"/>
                <a:gd name="T10" fmla="*/ 0 w 516"/>
                <a:gd name="T11" fmla="*/ 2147483647 h 634"/>
                <a:gd name="T12" fmla="*/ 0 w 516"/>
                <a:gd name="T13" fmla="*/ 2147483647 h 634"/>
                <a:gd name="T14" fmla="*/ 2147483647 w 516"/>
                <a:gd name="T15" fmla="*/ 2147483647 h 634"/>
                <a:gd name="T16" fmla="*/ 2147483647 w 516"/>
                <a:gd name="T17" fmla="*/ 2147483647 h 634"/>
                <a:gd name="T18" fmla="*/ 2147483647 w 516"/>
                <a:gd name="T19" fmla="*/ 2147483647 h 634"/>
                <a:gd name="T20" fmla="*/ 2147483647 w 516"/>
                <a:gd name="T21" fmla="*/ 2147483647 h 634"/>
                <a:gd name="T22" fmla="*/ 2147483647 w 516"/>
                <a:gd name="T23" fmla="*/ 2147483647 h 634"/>
                <a:gd name="T24" fmla="*/ 2147483647 w 516"/>
                <a:gd name="T25" fmla="*/ 2147483647 h 634"/>
                <a:gd name="T26" fmla="*/ 2147483647 w 516"/>
                <a:gd name="T27" fmla="*/ 2147483647 h 634"/>
                <a:gd name="T28" fmla="*/ 2147483647 w 516"/>
                <a:gd name="T29" fmla="*/ 2147483647 h 634"/>
                <a:gd name="T30" fmla="*/ 2147483647 w 516"/>
                <a:gd name="T31" fmla="*/ 2147483647 h 634"/>
                <a:gd name="T32" fmla="*/ 2147483647 w 516"/>
                <a:gd name="T33" fmla="*/ 2147483647 h 634"/>
                <a:gd name="T34" fmla="*/ 2147483647 w 516"/>
                <a:gd name="T35" fmla="*/ 2147483647 h 634"/>
                <a:gd name="T36" fmla="*/ 2147483647 w 516"/>
                <a:gd name="T37" fmla="*/ 2147483647 h 634"/>
                <a:gd name="T38" fmla="*/ 2147483647 w 516"/>
                <a:gd name="T39" fmla="*/ 2147483647 h 634"/>
                <a:gd name="T40" fmla="*/ 2147483647 w 516"/>
                <a:gd name="T41" fmla="*/ 2147483647 h 634"/>
                <a:gd name="T42" fmla="*/ 2147483647 w 516"/>
                <a:gd name="T43" fmla="*/ 2147483647 h 634"/>
                <a:gd name="T44" fmla="*/ 2147483647 w 516"/>
                <a:gd name="T45" fmla="*/ 2147483647 h 634"/>
                <a:gd name="T46" fmla="*/ 2147483647 w 516"/>
                <a:gd name="T47" fmla="*/ 2147483647 h 634"/>
                <a:gd name="T48" fmla="*/ 2147483647 w 516"/>
                <a:gd name="T49" fmla="*/ 2147483647 h 634"/>
                <a:gd name="T50" fmla="*/ 2147483647 w 516"/>
                <a:gd name="T51" fmla="*/ 2147483647 h 634"/>
                <a:gd name="T52" fmla="*/ 2147483647 w 516"/>
                <a:gd name="T53" fmla="*/ 2147483647 h 634"/>
                <a:gd name="T54" fmla="*/ 2147483647 w 516"/>
                <a:gd name="T55" fmla="*/ 2147483647 h 634"/>
                <a:gd name="T56" fmla="*/ 2147483647 w 516"/>
                <a:gd name="T57" fmla="*/ 2147483647 h 634"/>
                <a:gd name="T58" fmla="*/ 2147483647 w 516"/>
                <a:gd name="T59" fmla="*/ 0 h 634"/>
                <a:gd name="T60" fmla="*/ 2147483647 w 516"/>
                <a:gd name="T61" fmla="*/ 2147483647 h 634"/>
                <a:gd name="T62" fmla="*/ 2147483647 w 516"/>
                <a:gd name="T63" fmla="*/ 2147483647 h 634"/>
                <a:gd name="T64" fmla="*/ 2147483647 w 516"/>
                <a:gd name="T65" fmla="*/ 2147483647 h 634"/>
                <a:gd name="T66" fmla="*/ 2147483647 w 516"/>
                <a:gd name="T67" fmla="*/ 2147483647 h 634"/>
                <a:gd name="T68" fmla="*/ 2147483647 w 516"/>
                <a:gd name="T69" fmla="*/ 2147483647 h 634"/>
                <a:gd name="T70" fmla="*/ 2147483647 w 516"/>
                <a:gd name="T71" fmla="*/ 2147483647 h 634"/>
                <a:gd name="T72" fmla="*/ 2147483647 w 516"/>
                <a:gd name="T73" fmla="*/ 2147483647 h 634"/>
                <a:gd name="T74" fmla="*/ 2147483647 w 516"/>
                <a:gd name="T75" fmla="*/ 2147483647 h 634"/>
                <a:gd name="T76" fmla="*/ 2147483647 w 516"/>
                <a:gd name="T77" fmla="*/ 2147483647 h 6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6" h="634">
                  <a:moveTo>
                    <a:pt x="498" y="457"/>
                  </a:moveTo>
                  <a:cubicBezTo>
                    <a:pt x="483" y="437"/>
                    <a:pt x="465" y="421"/>
                    <a:pt x="445" y="408"/>
                  </a:cubicBezTo>
                  <a:cubicBezTo>
                    <a:pt x="413" y="479"/>
                    <a:pt x="341" y="529"/>
                    <a:pt x="258" y="529"/>
                  </a:cubicBezTo>
                  <a:cubicBezTo>
                    <a:pt x="175" y="529"/>
                    <a:pt x="103" y="479"/>
                    <a:pt x="71" y="408"/>
                  </a:cubicBezTo>
                  <a:cubicBezTo>
                    <a:pt x="50" y="421"/>
                    <a:pt x="33" y="437"/>
                    <a:pt x="17" y="457"/>
                  </a:cubicBezTo>
                  <a:cubicBezTo>
                    <a:pt x="6" y="471"/>
                    <a:pt x="0" y="500"/>
                    <a:pt x="0" y="516"/>
                  </a:cubicBezTo>
                  <a:cubicBezTo>
                    <a:pt x="0" y="519"/>
                    <a:pt x="0" y="582"/>
                    <a:pt x="0" y="582"/>
                  </a:cubicBezTo>
                  <a:cubicBezTo>
                    <a:pt x="0" y="611"/>
                    <a:pt x="24" y="634"/>
                    <a:pt x="53" y="634"/>
                  </a:cubicBezTo>
                  <a:cubicBezTo>
                    <a:pt x="463" y="634"/>
                    <a:pt x="463" y="634"/>
                    <a:pt x="463" y="634"/>
                  </a:cubicBezTo>
                  <a:cubicBezTo>
                    <a:pt x="492" y="634"/>
                    <a:pt x="516" y="611"/>
                    <a:pt x="516" y="582"/>
                  </a:cubicBezTo>
                  <a:cubicBezTo>
                    <a:pt x="516" y="582"/>
                    <a:pt x="515" y="519"/>
                    <a:pt x="516" y="516"/>
                  </a:cubicBezTo>
                  <a:cubicBezTo>
                    <a:pt x="515" y="500"/>
                    <a:pt x="509" y="471"/>
                    <a:pt x="498" y="457"/>
                  </a:cubicBezTo>
                  <a:close/>
                  <a:moveTo>
                    <a:pt x="186" y="373"/>
                  </a:moveTo>
                  <a:cubicBezTo>
                    <a:pt x="175" y="375"/>
                    <a:pt x="164" y="376"/>
                    <a:pt x="154" y="378"/>
                  </a:cubicBezTo>
                  <a:cubicBezTo>
                    <a:pt x="143" y="381"/>
                    <a:pt x="134" y="391"/>
                    <a:pt x="134" y="404"/>
                  </a:cubicBezTo>
                  <a:cubicBezTo>
                    <a:pt x="134" y="409"/>
                    <a:pt x="135" y="413"/>
                    <a:pt x="138" y="417"/>
                  </a:cubicBezTo>
                  <a:cubicBezTo>
                    <a:pt x="166" y="453"/>
                    <a:pt x="209" y="476"/>
                    <a:pt x="258" y="476"/>
                  </a:cubicBezTo>
                  <a:cubicBezTo>
                    <a:pt x="305" y="476"/>
                    <a:pt x="348" y="454"/>
                    <a:pt x="375" y="420"/>
                  </a:cubicBezTo>
                  <a:cubicBezTo>
                    <a:pt x="379" y="416"/>
                    <a:pt x="381" y="410"/>
                    <a:pt x="381" y="404"/>
                  </a:cubicBezTo>
                  <a:cubicBezTo>
                    <a:pt x="381" y="391"/>
                    <a:pt x="372" y="380"/>
                    <a:pt x="359" y="378"/>
                  </a:cubicBezTo>
                  <a:cubicBezTo>
                    <a:pt x="349" y="376"/>
                    <a:pt x="338" y="374"/>
                    <a:pt x="327" y="373"/>
                  </a:cubicBezTo>
                  <a:cubicBezTo>
                    <a:pt x="312" y="370"/>
                    <a:pt x="300" y="360"/>
                    <a:pt x="300" y="344"/>
                  </a:cubicBezTo>
                  <a:cubicBezTo>
                    <a:pt x="300" y="329"/>
                    <a:pt x="311" y="318"/>
                    <a:pt x="326" y="316"/>
                  </a:cubicBezTo>
                  <a:cubicBezTo>
                    <a:pt x="327" y="316"/>
                    <a:pt x="331" y="316"/>
                    <a:pt x="331" y="316"/>
                  </a:cubicBezTo>
                  <a:cubicBezTo>
                    <a:pt x="402" y="311"/>
                    <a:pt x="450" y="296"/>
                    <a:pt x="482" y="269"/>
                  </a:cubicBezTo>
                  <a:cubicBezTo>
                    <a:pt x="486" y="264"/>
                    <a:pt x="489" y="258"/>
                    <a:pt x="489" y="251"/>
                  </a:cubicBezTo>
                  <a:cubicBezTo>
                    <a:pt x="489" y="237"/>
                    <a:pt x="479" y="226"/>
                    <a:pt x="465" y="225"/>
                  </a:cubicBezTo>
                  <a:cubicBezTo>
                    <a:pt x="426" y="217"/>
                    <a:pt x="397" y="184"/>
                    <a:pt x="397" y="145"/>
                  </a:cubicBezTo>
                  <a:cubicBezTo>
                    <a:pt x="397" y="140"/>
                    <a:pt x="397" y="140"/>
                    <a:pt x="397" y="140"/>
                  </a:cubicBezTo>
                  <a:cubicBezTo>
                    <a:pt x="397" y="63"/>
                    <a:pt x="334" y="0"/>
                    <a:pt x="258" y="0"/>
                  </a:cubicBezTo>
                  <a:cubicBezTo>
                    <a:pt x="181" y="0"/>
                    <a:pt x="119" y="63"/>
                    <a:pt x="119" y="140"/>
                  </a:cubicBezTo>
                  <a:cubicBezTo>
                    <a:pt x="119" y="145"/>
                    <a:pt x="119" y="145"/>
                    <a:pt x="119" y="145"/>
                  </a:cubicBezTo>
                  <a:cubicBezTo>
                    <a:pt x="119" y="184"/>
                    <a:pt x="89" y="217"/>
                    <a:pt x="50" y="225"/>
                  </a:cubicBezTo>
                  <a:cubicBezTo>
                    <a:pt x="37" y="226"/>
                    <a:pt x="26" y="237"/>
                    <a:pt x="26" y="251"/>
                  </a:cubicBezTo>
                  <a:cubicBezTo>
                    <a:pt x="26" y="258"/>
                    <a:pt x="29" y="264"/>
                    <a:pt x="33" y="269"/>
                  </a:cubicBezTo>
                  <a:cubicBezTo>
                    <a:pt x="65" y="296"/>
                    <a:pt x="114" y="311"/>
                    <a:pt x="185" y="316"/>
                  </a:cubicBezTo>
                  <a:cubicBezTo>
                    <a:pt x="187" y="316"/>
                    <a:pt x="189" y="316"/>
                    <a:pt x="191" y="316"/>
                  </a:cubicBezTo>
                  <a:cubicBezTo>
                    <a:pt x="206" y="318"/>
                    <a:pt x="215" y="329"/>
                    <a:pt x="215" y="344"/>
                  </a:cubicBezTo>
                  <a:cubicBezTo>
                    <a:pt x="215" y="361"/>
                    <a:pt x="202" y="371"/>
                    <a:pt x="186" y="373"/>
                  </a:cubicBezTo>
                  <a:close/>
                </a:path>
              </a:pathLst>
            </a:custGeom>
            <a:solidFill>
              <a:srgbClr val="0081A8"/>
            </a:solidFill>
            <a:ln>
              <a:noFill/>
            </a:ln>
          </p:spPr>
          <p:txBody>
            <a:bodyPr/>
            <a:lstStyle/>
            <a:p>
              <a:endParaRPr lang="fr-FR">
                <a:latin typeface="Arial" panose="020B0604020202020204" pitchFamily="34" charset="0"/>
                <a:cs typeface="Arial" panose="020B0604020202020204" pitchFamily="34" charset="0"/>
              </a:endParaRPr>
            </a:p>
          </p:txBody>
        </p:sp>
        <p:sp>
          <p:nvSpPr>
            <p:cNvPr id="127" name="ZoneTexte 61">
              <a:extLst>
                <a:ext uri="{FF2B5EF4-FFF2-40B4-BE49-F238E27FC236}">
                  <a16:creationId xmlns:a16="http://schemas.microsoft.com/office/drawing/2014/main" id="{82713326-3100-4778-ACC3-90B8E346379F}"/>
                </a:ext>
              </a:extLst>
            </p:cNvPr>
            <p:cNvSpPr txBox="1">
              <a:spLocks noChangeArrowheads="1"/>
            </p:cNvSpPr>
            <p:nvPr/>
          </p:nvSpPr>
          <p:spPr bwMode="auto">
            <a:xfrm>
              <a:off x="167995" y="6995065"/>
              <a:ext cx="2880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0081A8"/>
                  </a:solidFill>
                  <a:latin typeface="Arial" panose="020B0604020202020204" pitchFamily="34" charset="0"/>
                  <a:cs typeface="Arial" panose="020B0604020202020204" pitchFamily="34" charset="0"/>
                </a:rPr>
                <a:t>Client</a:t>
              </a:r>
            </a:p>
          </p:txBody>
        </p:sp>
      </p:grpSp>
      <p:sp>
        <p:nvSpPr>
          <p:cNvPr id="128" name="Secteurs 2">
            <a:extLst>
              <a:ext uri="{FF2B5EF4-FFF2-40B4-BE49-F238E27FC236}">
                <a16:creationId xmlns:a16="http://schemas.microsoft.com/office/drawing/2014/main" id="{8C95E4C1-CD33-4DC6-95AF-35A7ED5F88A4}"/>
              </a:ext>
            </a:extLst>
          </p:cNvPr>
          <p:cNvSpPr/>
          <p:nvPr/>
        </p:nvSpPr>
        <p:spPr bwMode="auto">
          <a:xfrm>
            <a:off x="1073038" y="2801892"/>
            <a:ext cx="4383444" cy="1063583"/>
          </a:xfrm>
          <a:prstGeom prst="pie">
            <a:avLst>
              <a:gd name="adj1" fmla="val 5277572"/>
              <a:gd name="adj2" fmla="val 10477462"/>
            </a:avLst>
          </a:prstGeom>
          <a:solidFill>
            <a:srgbClr val="581D7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29" name="Triangle isocèle 103">
            <a:extLst>
              <a:ext uri="{FF2B5EF4-FFF2-40B4-BE49-F238E27FC236}">
                <a16:creationId xmlns:a16="http://schemas.microsoft.com/office/drawing/2014/main" id="{C11FDE1B-74E8-429E-88AE-E9B1F0417EA8}"/>
              </a:ext>
            </a:extLst>
          </p:cNvPr>
          <p:cNvSpPr>
            <a:spLocks noChangeArrowheads="1"/>
          </p:cNvSpPr>
          <p:nvPr/>
        </p:nvSpPr>
        <p:spPr bwMode="auto">
          <a:xfrm rot="15930660">
            <a:off x="2231451" y="3760402"/>
            <a:ext cx="128228" cy="87051"/>
          </a:xfrm>
          <a:prstGeom prst="triangle">
            <a:avLst>
              <a:gd name="adj" fmla="val 50000"/>
            </a:avLst>
          </a:prstGeom>
          <a:solidFill>
            <a:schemeClr val="tx1"/>
          </a:solidFill>
          <a:ln w="9525" algn="ctr">
            <a:noFill/>
            <a:round/>
            <a:headEnd/>
            <a:tailEnd/>
          </a:ln>
        </p:spPr>
        <p:txBody>
          <a:bodyPr/>
          <a:lstStyle/>
          <a:p>
            <a:endParaRPr lang="fr-FR" altLang="fr-FR" sz="2400">
              <a:latin typeface="Arial" panose="020B0604020202020204" pitchFamily="34" charset="0"/>
              <a:cs typeface="Arial" panose="020B0604020202020204" pitchFamily="34" charset="0"/>
            </a:endParaRPr>
          </a:p>
        </p:txBody>
      </p:sp>
      <p:sp>
        <p:nvSpPr>
          <p:cNvPr id="130" name="Secteurs 121">
            <a:extLst>
              <a:ext uri="{FF2B5EF4-FFF2-40B4-BE49-F238E27FC236}">
                <a16:creationId xmlns:a16="http://schemas.microsoft.com/office/drawing/2014/main" id="{C4694FEC-1B56-4F45-AE4F-4025A7E40AFE}"/>
              </a:ext>
            </a:extLst>
          </p:cNvPr>
          <p:cNvSpPr/>
          <p:nvPr/>
        </p:nvSpPr>
        <p:spPr bwMode="auto">
          <a:xfrm>
            <a:off x="1074331" y="2806154"/>
            <a:ext cx="4383444" cy="1055334"/>
          </a:xfrm>
          <a:prstGeom prst="pie">
            <a:avLst>
              <a:gd name="adj1" fmla="val 20957083"/>
              <a:gd name="adj2" fmla="val 500681"/>
            </a:avLst>
          </a:prstGeom>
          <a:solidFill>
            <a:srgbClr val="581D7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31" name="Secteurs 124">
            <a:extLst>
              <a:ext uri="{FF2B5EF4-FFF2-40B4-BE49-F238E27FC236}">
                <a16:creationId xmlns:a16="http://schemas.microsoft.com/office/drawing/2014/main" id="{5F78A20F-581C-43C6-ABC3-C97975FCF19D}"/>
              </a:ext>
            </a:extLst>
          </p:cNvPr>
          <p:cNvSpPr/>
          <p:nvPr/>
        </p:nvSpPr>
        <p:spPr bwMode="auto">
          <a:xfrm>
            <a:off x="1070436" y="2802753"/>
            <a:ext cx="4383444" cy="1055334"/>
          </a:xfrm>
          <a:prstGeom prst="pie">
            <a:avLst>
              <a:gd name="adj1" fmla="val 12535480"/>
              <a:gd name="adj2" fmla="val 20962724"/>
            </a:avLst>
          </a:prstGeom>
          <a:solidFill>
            <a:srgbClr val="67AE2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cxnSp>
        <p:nvCxnSpPr>
          <p:cNvPr id="132" name="Connecteur droit 76">
            <a:extLst>
              <a:ext uri="{FF2B5EF4-FFF2-40B4-BE49-F238E27FC236}">
                <a16:creationId xmlns:a16="http://schemas.microsoft.com/office/drawing/2014/main" id="{94C43193-A736-4245-844E-29BFE03A24A7}"/>
              </a:ext>
            </a:extLst>
          </p:cNvPr>
          <p:cNvCxnSpPr>
            <a:cxnSpLocks noChangeShapeType="1"/>
          </p:cNvCxnSpPr>
          <p:nvPr/>
        </p:nvCxnSpPr>
        <p:spPr bwMode="auto">
          <a:xfrm>
            <a:off x="2921215" y="3861488"/>
            <a:ext cx="0" cy="10800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33" name="Connecteur droit 76">
            <a:extLst>
              <a:ext uri="{FF2B5EF4-FFF2-40B4-BE49-F238E27FC236}">
                <a16:creationId xmlns:a16="http://schemas.microsoft.com/office/drawing/2014/main" id="{5BC2E2B7-0EEE-4EF2-9E2E-2430EEEA7F92}"/>
              </a:ext>
            </a:extLst>
          </p:cNvPr>
          <p:cNvCxnSpPr>
            <a:cxnSpLocks noChangeShapeType="1"/>
          </p:cNvCxnSpPr>
          <p:nvPr/>
        </p:nvCxnSpPr>
        <p:spPr bwMode="auto">
          <a:xfrm>
            <a:off x="5132034" y="3608444"/>
            <a:ext cx="0" cy="10800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34" name="Connecteur droit 76">
            <a:extLst>
              <a:ext uri="{FF2B5EF4-FFF2-40B4-BE49-F238E27FC236}">
                <a16:creationId xmlns:a16="http://schemas.microsoft.com/office/drawing/2014/main" id="{86465FB4-CA74-40AE-B3EC-41A51B1E2A71}"/>
              </a:ext>
            </a:extLst>
          </p:cNvPr>
          <p:cNvCxnSpPr>
            <a:cxnSpLocks noChangeShapeType="1"/>
          </p:cNvCxnSpPr>
          <p:nvPr/>
        </p:nvCxnSpPr>
        <p:spPr bwMode="auto">
          <a:xfrm>
            <a:off x="1243602" y="3532035"/>
            <a:ext cx="0" cy="10800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35" name="Connecteur droit 76">
            <a:extLst>
              <a:ext uri="{FF2B5EF4-FFF2-40B4-BE49-F238E27FC236}">
                <a16:creationId xmlns:a16="http://schemas.microsoft.com/office/drawing/2014/main" id="{3270D0BA-4072-40BB-B390-ED92C2FCCE43}"/>
              </a:ext>
            </a:extLst>
          </p:cNvPr>
          <p:cNvCxnSpPr>
            <a:cxnSpLocks noChangeShapeType="1"/>
          </p:cNvCxnSpPr>
          <p:nvPr/>
        </p:nvCxnSpPr>
        <p:spPr bwMode="auto">
          <a:xfrm>
            <a:off x="4988018" y="1991617"/>
            <a:ext cx="1" cy="10080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36" name="Connecteur droit 76">
            <a:extLst>
              <a:ext uri="{FF2B5EF4-FFF2-40B4-BE49-F238E27FC236}">
                <a16:creationId xmlns:a16="http://schemas.microsoft.com/office/drawing/2014/main" id="{0AFC2213-DF20-4903-8CEA-C714A5513838}"/>
              </a:ext>
            </a:extLst>
          </p:cNvPr>
          <p:cNvCxnSpPr>
            <a:cxnSpLocks noChangeShapeType="1"/>
          </p:cNvCxnSpPr>
          <p:nvPr/>
        </p:nvCxnSpPr>
        <p:spPr bwMode="auto">
          <a:xfrm>
            <a:off x="2405254" y="1835696"/>
            <a:ext cx="0" cy="1008112"/>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37" name="Triangle isocèle 100">
            <a:extLst>
              <a:ext uri="{FF2B5EF4-FFF2-40B4-BE49-F238E27FC236}">
                <a16:creationId xmlns:a16="http://schemas.microsoft.com/office/drawing/2014/main" id="{BBB6C4D2-4977-4FB5-9053-DB5EE41A5BD1}"/>
              </a:ext>
            </a:extLst>
          </p:cNvPr>
          <p:cNvSpPr>
            <a:spLocks noChangeArrowheads="1"/>
          </p:cNvSpPr>
          <p:nvPr/>
        </p:nvSpPr>
        <p:spPr bwMode="auto">
          <a:xfrm rot="5744467">
            <a:off x="3591465" y="2763202"/>
            <a:ext cx="128228" cy="85905"/>
          </a:xfrm>
          <a:prstGeom prst="triangle">
            <a:avLst>
              <a:gd name="adj" fmla="val 50000"/>
            </a:avLst>
          </a:prstGeom>
          <a:solidFill>
            <a:schemeClr val="tx1"/>
          </a:solidFill>
          <a:ln w="9525" algn="ctr">
            <a:noFill/>
            <a:round/>
            <a:headEnd/>
            <a:tailEnd/>
          </a:ln>
        </p:spPr>
        <p:txBody>
          <a:bodyPr/>
          <a:lstStyle/>
          <a:p>
            <a:endParaRPr lang="fr-FR" altLang="fr-FR" sz="2400">
              <a:latin typeface="Arial" panose="020B0604020202020204" pitchFamily="34" charset="0"/>
              <a:cs typeface="Arial" panose="020B0604020202020204" pitchFamily="34" charset="0"/>
            </a:endParaRPr>
          </a:p>
        </p:txBody>
      </p:sp>
      <p:sp>
        <p:nvSpPr>
          <p:cNvPr id="138" name="Secteurs 132">
            <a:extLst>
              <a:ext uri="{FF2B5EF4-FFF2-40B4-BE49-F238E27FC236}">
                <a16:creationId xmlns:a16="http://schemas.microsoft.com/office/drawing/2014/main" id="{839389A1-A71D-4A9B-A0EF-BE2AC57EB067}"/>
              </a:ext>
            </a:extLst>
          </p:cNvPr>
          <p:cNvSpPr/>
          <p:nvPr/>
        </p:nvSpPr>
        <p:spPr bwMode="auto">
          <a:xfrm>
            <a:off x="1074331" y="2800820"/>
            <a:ext cx="4383444" cy="1063583"/>
          </a:xfrm>
          <a:prstGeom prst="pie">
            <a:avLst>
              <a:gd name="adj1" fmla="val 518756"/>
              <a:gd name="adj2" fmla="val 7365823"/>
            </a:avLst>
          </a:prstGeom>
          <a:solidFill>
            <a:srgbClr val="581D74"/>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39" name="Secteurs 133">
            <a:extLst>
              <a:ext uri="{FF2B5EF4-FFF2-40B4-BE49-F238E27FC236}">
                <a16:creationId xmlns:a16="http://schemas.microsoft.com/office/drawing/2014/main" id="{9530D7F4-E26A-4581-9082-71ACF10DF7D9}"/>
              </a:ext>
            </a:extLst>
          </p:cNvPr>
          <p:cNvSpPr/>
          <p:nvPr/>
        </p:nvSpPr>
        <p:spPr bwMode="auto">
          <a:xfrm>
            <a:off x="1073038" y="2802753"/>
            <a:ext cx="4383444" cy="1055334"/>
          </a:xfrm>
          <a:prstGeom prst="pie">
            <a:avLst>
              <a:gd name="adj1" fmla="val 10473189"/>
              <a:gd name="adj2" fmla="val 12559424"/>
            </a:avLst>
          </a:prstGeom>
          <a:solidFill>
            <a:srgbClr val="67AE2F"/>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40" name="Triangle isocèle 99">
            <a:extLst>
              <a:ext uri="{FF2B5EF4-FFF2-40B4-BE49-F238E27FC236}">
                <a16:creationId xmlns:a16="http://schemas.microsoft.com/office/drawing/2014/main" id="{651206A9-5539-4D19-8B72-4AC5EC7E9692}"/>
              </a:ext>
            </a:extLst>
          </p:cNvPr>
          <p:cNvSpPr>
            <a:spLocks noChangeArrowheads="1"/>
          </p:cNvSpPr>
          <p:nvPr/>
        </p:nvSpPr>
        <p:spPr bwMode="auto">
          <a:xfrm rot="5135187">
            <a:off x="1587859" y="2918297"/>
            <a:ext cx="128228" cy="87051"/>
          </a:xfrm>
          <a:prstGeom prst="triangle">
            <a:avLst>
              <a:gd name="adj" fmla="val 50000"/>
            </a:avLst>
          </a:prstGeom>
          <a:solidFill>
            <a:schemeClr val="tx1"/>
          </a:solidFill>
          <a:ln w="9525" algn="ctr">
            <a:noFill/>
            <a:round/>
            <a:headEnd/>
            <a:tailEnd/>
          </a:ln>
        </p:spPr>
        <p:txBody>
          <a:bodyPr/>
          <a:lstStyle/>
          <a:p>
            <a:endParaRPr lang="fr-FR" altLang="fr-FR" sz="2400">
              <a:latin typeface="Arial" panose="020B0604020202020204" pitchFamily="34" charset="0"/>
              <a:cs typeface="Arial" panose="020B0604020202020204" pitchFamily="34" charset="0"/>
            </a:endParaRPr>
          </a:p>
        </p:txBody>
      </p:sp>
      <p:pic>
        <p:nvPicPr>
          <p:cNvPr id="141" name="Picture 15" descr="C:\Users\jsauvageau\Desktop\8.png">
            <a:extLst>
              <a:ext uri="{FF2B5EF4-FFF2-40B4-BE49-F238E27FC236}">
                <a16:creationId xmlns:a16="http://schemas.microsoft.com/office/drawing/2014/main" id="{0697FEA0-B66E-49B3-A0F3-F25B0B04AF9C}"/>
              </a:ext>
            </a:extLst>
          </p:cNvPr>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18615" y="3228900"/>
            <a:ext cx="287086" cy="209841"/>
          </a:xfrm>
          <a:prstGeom prst="rect">
            <a:avLst/>
          </a:prstGeom>
          <a:noFill/>
          <a:ln>
            <a:noFill/>
          </a:ln>
          <a:extLst/>
        </p:spPr>
      </p:pic>
      <p:sp>
        <p:nvSpPr>
          <p:cNvPr id="142" name="Triangle isocèle 103">
            <a:extLst>
              <a:ext uri="{FF2B5EF4-FFF2-40B4-BE49-F238E27FC236}">
                <a16:creationId xmlns:a16="http://schemas.microsoft.com/office/drawing/2014/main" id="{8DFF8536-F8AF-419F-A71B-6A0A103225B5}"/>
              </a:ext>
            </a:extLst>
          </p:cNvPr>
          <p:cNvSpPr>
            <a:spLocks noChangeArrowheads="1"/>
          </p:cNvSpPr>
          <p:nvPr/>
        </p:nvSpPr>
        <p:spPr bwMode="auto">
          <a:xfrm rot="15930660">
            <a:off x="3555749" y="3809875"/>
            <a:ext cx="128228" cy="87051"/>
          </a:xfrm>
          <a:prstGeom prst="triangle">
            <a:avLst>
              <a:gd name="adj" fmla="val 50000"/>
            </a:avLst>
          </a:prstGeom>
          <a:solidFill>
            <a:schemeClr val="tx1"/>
          </a:solidFill>
          <a:ln w="9525" algn="ctr">
            <a:noFill/>
            <a:round/>
            <a:headEnd/>
            <a:tailEnd/>
          </a:ln>
        </p:spPr>
        <p:txBody>
          <a:bodyPr/>
          <a:lstStyle/>
          <a:p>
            <a:endParaRPr lang="fr-FR" altLang="fr-FR" sz="2400">
              <a:latin typeface="Arial" panose="020B0604020202020204" pitchFamily="34" charset="0"/>
              <a:cs typeface="Arial" panose="020B0604020202020204" pitchFamily="34" charset="0"/>
            </a:endParaRPr>
          </a:p>
        </p:txBody>
      </p:sp>
      <p:sp>
        <p:nvSpPr>
          <p:cNvPr id="143" name="Triangle isocèle 103">
            <a:extLst>
              <a:ext uri="{FF2B5EF4-FFF2-40B4-BE49-F238E27FC236}">
                <a16:creationId xmlns:a16="http://schemas.microsoft.com/office/drawing/2014/main" id="{602C08A4-EA48-4966-A277-AFAABF9E50DD}"/>
              </a:ext>
            </a:extLst>
          </p:cNvPr>
          <p:cNvSpPr>
            <a:spLocks noChangeArrowheads="1"/>
          </p:cNvSpPr>
          <p:nvPr/>
        </p:nvSpPr>
        <p:spPr bwMode="auto">
          <a:xfrm rot="9561046">
            <a:off x="5359289" y="3197302"/>
            <a:ext cx="128228" cy="87051"/>
          </a:xfrm>
          <a:prstGeom prst="triangle">
            <a:avLst>
              <a:gd name="adj" fmla="val 50000"/>
            </a:avLst>
          </a:prstGeom>
          <a:solidFill>
            <a:schemeClr val="tx1"/>
          </a:solidFill>
          <a:ln w="9525" algn="ctr">
            <a:noFill/>
            <a:round/>
            <a:headEnd/>
            <a:tailEnd/>
          </a:ln>
        </p:spPr>
        <p:txBody>
          <a:bodyPr/>
          <a:lstStyle/>
          <a:p>
            <a:endParaRPr lang="fr-FR" altLang="fr-FR" sz="2400">
              <a:latin typeface="Arial" panose="020B0604020202020204" pitchFamily="34" charset="0"/>
              <a:cs typeface="Arial" panose="020B0604020202020204" pitchFamily="34" charset="0"/>
            </a:endParaRPr>
          </a:p>
        </p:txBody>
      </p:sp>
      <p:sp>
        <p:nvSpPr>
          <p:cNvPr id="144" name="Flèche courbée vers le bas 114">
            <a:extLst>
              <a:ext uri="{FF2B5EF4-FFF2-40B4-BE49-F238E27FC236}">
                <a16:creationId xmlns:a16="http://schemas.microsoft.com/office/drawing/2014/main" id="{8D4A1F56-9315-4DB1-9135-4A3AF2A212FA}"/>
              </a:ext>
            </a:extLst>
          </p:cNvPr>
          <p:cNvSpPr>
            <a:spLocks noChangeArrowheads="1"/>
          </p:cNvSpPr>
          <p:nvPr/>
        </p:nvSpPr>
        <p:spPr bwMode="auto">
          <a:xfrm rot="20650847">
            <a:off x="215135" y="3359823"/>
            <a:ext cx="351263" cy="157836"/>
          </a:xfrm>
          <a:prstGeom prst="curvedDownArrow">
            <a:avLst>
              <a:gd name="adj1" fmla="val 25010"/>
              <a:gd name="adj2" fmla="val 50001"/>
              <a:gd name="adj3" fmla="val 25000"/>
            </a:avLst>
          </a:prstGeom>
          <a:solidFill>
            <a:srgbClr val="0081A8"/>
          </a:solidFill>
          <a:ln w="9525" algn="ctr">
            <a:noFill/>
            <a:round/>
            <a:headEnd/>
            <a:tailEnd/>
          </a:ln>
        </p:spPr>
        <p:txBody>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endParaRPr lang="fr-FR" altLang="fr-FR">
              <a:latin typeface="Arial" panose="020B0604020202020204" pitchFamily="34" charset="0"/>
              <a:cs typeface="Arial" panose="020B0604020202020204" pitchFamily="34" charset="0"/>
            </a:endParaRPr>
          </a:p>
        </p:txBody>
      </p:sp>
      <p:grpSp>
        <p:nvGrpSpPr>
          <p:cNvPr id="145" name="Groupe 144">
            <a:extLst>
              <a:ext uri="{FF2B5EF4-FFF2-40B4-BE49-F238E27FC236}">
                <a16:creationId xmlns:a16="http://schemas.microsoft.com/office/drawing/2014/main" id="{13332FA0-6D31-45FF-84D4-DCFA8BEBCAF8}"/>
              </a:ext>
            </a:extLst>
          </p:cNvPr>
          <p:cNvGrpSpPr/>
          <p:nvPr/>
        </p:nvGrpSpPr>
        <p:grpSpPr>
          <a:xfrm>
            <a:off x="1642535" y="2544305"/>
            <a:ext cx="308096" cy="249231"/>
            <a:chOff x="1531823" y="1274666"/>
            <a:chExt cx="471960" cy="457200"/>
          </a:xfrm>
        </p:grpSpPr>
        <p:sp>
          <p:nvSpPr>
            <p:cNvPr id="146" name="Freeform 68">
              <a:extLst>
                <a:ext uri="{FF2B5EF4-FFF2-40B4-BE49-F238E27FC236}">
                  <a16:creationId xmlns:a16="http://schemas.microsoft.com/office/drawing/2014/main" id="{64C921F7-31AA-49CA-B15B-08EDBBB013FF}"/>
                </a:ext>
              </a:extLst>
            </p:cNvPr>
            <p:cNvSpPr>
              <a:spLocks/>
            </p:cNvSpPr>
            <p:nvPr/>
          </p:nvSpPr>
          <p:spPr bwMode="auto">
            <a:xfrm>
              <a:off x="1531823" y="1274666"/>
              <a:ext cx="471960" cy="457200"/>
            </a:xfrm>
            <a:custGeom>
              <a:avLst/>
              <a:gdLst>
                <a:gd name="T0" fmla="*/ 431175 w 184"/>
                <a:gd name="T1" fmla="*/ 456840 h 178"/>
                <a:gd name="T2" fmla="*/ 431175 w 184"/>
                <a:gd name="T3" fmla="*/ 456840 h 178"/>
                <a:gd name="T4" fmla="*/ 441441 w 184"/>
                <a:gd name="T5" fmla="*/ 451707 h 178"/>
                <a:gd name="T6" fmla="*/ 441441 w 184"/>
                <a:gd name="T7" fmla="*/ 441441 h 178"/>
                <a:gd name="T8" fmla="*/ 441441 w 184"/>
                <a:gd name="T9" fmla="*/ 148858 h 178"/>
                <a:gd name="T10" fmla="*/ 461973 w 184"/>
                <a:gd name="T11" fmla="*/ 148858 h 178"/>
                <a:gd name="T12" fmla="*/ 461973 w 184"/>
                <a:gd name="T13" fmla="*/ 148858 h 178"/>
                <a:gd name="T14" fmla="*/ 472239 w 184"/>
                <a:gd name="T15" fmla="*/ 143725 h 178"/>
                <a:gd name="T16" fmla="*/ 467106 w 184"/>
                <a:gd name="T17" fmla="*/ 138592 h 178"/>
                <a:gd name="T18" fmla="*/ 400377 w 184"/>
                <a:gd name="T19" fmla="*/ 97528 h 178"/>
                <a:gd name="T20" fmla="*/ 400377 w 184"/>
                <a:gd name="T21" fmla="*/ 35931 h 178"/>
                <a:gd name="T22" fmla="*/ 400377 w 184"/>
                <a:gd name="T23" fmla="*/ 35931 h 178"/>
                <a:gd name="T24" fmla="*/ 400377 w 184"/>
                <a:gd name="T25" fmla="*/ 30798 h 178"/>
                <a:gd name="T26" fmla="*/ 395244 w 184"/>
                <a:gd name="T27" fmla="*/ 30798 h 178"/>
                <a:gd name="T28" fmla="*/ 369578 w 184"/>
                <a:gd name="T29" fmla="*/ 30798 h 178"/>
                <a:gd name="T30" fmla="*/ 369578 w 184"/>
                <a:gd name="T31" fmla="*/ 30798 h 178"/>
                <a:gd name="T32" fmla="*/ 364445 w 184"/>
                <a:gd name="T33" fmla="*/ 30798 h 178"/>
                <a:gd name="T34" fmla="*/ 359312 w 184"/>
                <a:gd name="T35" fmla="*/ 35931 h 178"/>
                <a:gd name="T36" fmla="*/ 359312 w 184"/>
                <a:gd name="T37" fmla="*/ 71862 h 178"/>
                <a:gd name="T38" fmla="*/ 256652 w 184"/>
                <a:gd name="T39" fmla="*/ 0 h 178"/>
                <a:gd name="T40" fmla="*/ 256652 w 184"/>
                <a:gd name="T41" fmla="*/ 0 h 178"/>
                <a:gd name="T42" fmla="*/ 246386 w 184"/>
                <a:gd name="T43" fmla="*/ 0 h 178"/>
                <a:gd name="T44" fmla="*/ 236120 w 184"/>
                <a:gd name="T45" fmla="*/ 0 h 178"/>
                <a:gd name="T46" fmla="*/ 5133 w 184"/>
                <a:gd name="T47" fmla="*/ 138592 h 178"/>
                <a:gd name="T48" fmla="*/ 5133 w 184"/>
                <a:gd name="T49" fmla="*/ 138592 h 178"/>
                <a:gd name="T50" fmla="*/ 0 w 184"/>
                <a:gd name="T51" fmla="*/ 143725 h 178"/>
                <a:gd name="T52" fmla="*/ 10266 w 184"/>
                <a:gd name="T53" fmla="*/ 148858 h 178"/>
                <a:gd name="T54" fmla="*/ 30798 w 184"/>
                <a:gd name="T55" fmla="*/ 148858 h 178"/>
                <a:gd name="T56" fmla="*/ 30798 w 184"/>
                <a:gd name="T57" fmla="*/ 441441 h 178"/>
                <a:gd name="T58" fmla="*/ 30798 w 184"/>
                <a:gd name="T59" fmla="*/ 441441 h 178"/>
                <a:gd name="T60" fmla="*/ 30798 w 184"/>
                <a:gd name="T61" fmla="*/ 451707 h 178"/>
                <a:gd name="T62" fmla="*/ 41064 w 184"/>
                <a:gd name="T63" fmla="*/ 456840 h 178"/>
                <a:gd name="T64" fmla="*/ 431175 w 184"/>
                <a:gd name="T65" fmla="*/ 456840 h 1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4" h="178">
                  <a:moveTo>
                    <a:pt x="168" y="178"/>
                  </a:moveTo>
                  <a:lnTo>
                    <a:pt x="168" y="178"/>
                  </a:lnTo>
                  <a:lnTo>
                    <a:pt x="172" y="176"/>
                  </a:lnTo>
                  <a:lnTo>
                    <a:pt x="172" y="172"/>
                  </a:lnTo>
                  <a:lnTo>
                    <a:pt x="172" y="58"/>
                  </a:lnTo>
                  <a:lnTo>
                    <a:pt x="180" y="58"/>
                  </a:lnTo>
                  <a:lnTo>
                    <a:pt x="184" y="56"/>
                  </a:lnTo>
                  <a:lnTo>
                    <a:pt x="182" y="54"/>
                  </a:lnTo>
                  <a:lnTo>
                    <a:pt x="156" y="38"/>
                  </a:lnTo>
                  <a:lnTo>
                    <a:pt x="156" y="14"/>
                  </a:lnTo>
                  <a:lnTo>
                    <a:pt x="156" y="12"/>
                  </a:lnTo>
                  <a:lnTo>
                    <a:pt x="154" y="12"/>
                  </a:lnTo>
                  <a:lnTo>
                    <a:pt x="144" y="12"/>
                  </a:lnTo>
                  <a:lnTo>
                    <a:pt x="142" y="12"/>
                  </a:lnTo>
                  <a:lnTo>
                    <a:pt x="140" y="14"/>
                  </a:lnTo>
                  <a:lnTo>
                    <a:pt x="140" y="28"/>
                  </a:lnTo>
                  <a:lnTo>
                    <a:pt x="100" y="0"/>
                  </a:lnTo>
                  <a:lnTo>
                    <a:pt x="96" y="0"/>
                  </a:lnTo>
                  <a:lnTo>
                    <a:pt x="92" y="0"/>
                  </a:lnTo>
                  <a:lnTo>
                    <a:pt x="2" y="54"/>
                  </a:lnTo>
                  <a:lnTo>
                    <a:pt x="0" y="56"/>
                  </a:lnTo>
                  <a:lnTo>
                    <a:pt x="4" y="58"/>
                  </a:lnTo>
                  <a:lnTo>
                    <a:pt x="12" y="58"/>
                  </a:lnTo>
                  <a:lnTo>
                    <a:pt x="12" y="172"/>
                  </a:lnTo>
                  <a:lnTo>
                    <a:pt x="12" y="176"/>
                  </a:lnTo>
                  <a:lnTo>
                    <a:pt x="16" y="178"/>
                  </a:lnTo>
                  <a:lnTo>
                    <a:pt x="168" y="178"/>
                  </a:lnTo>
                  <a:close/>
                </a:path>
              </a:pathLst>
            </a:custGeom>
            <a:solidFill>
              <a:srgbClr val="67AE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7" name="Freeform 70">
              <a:extLst>
                <a:ext uri="{FF2B5EF4-FFF2-40B4-BE49-F238E27FC236}">
                  <a16:creationId xmlns:a16="http://schemas.microsoft.com/office/drawing/2014/main" id="{C1369253-3D57-4493-A583-FAE9E238E27E}"/>
                </a:ext>
              </a:extLst>
            </p:cNvPr>
            <p:cNvSpPr>
              <a:spLocks noEditPoints="1"/>
            </p:cNvSpPr>
            <p:nvPr/>
          </p:nvSpPr>
          <p:spPr bwMode="auto">
            <a:xfrm>
              <a:off x="1590003" y="1407222"/>
              <a:ext cx="355600" cy="268288"/>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fr-FR" sz="2000" dirty="0">
                <a:solidFill>
                  <a:srgbClr val="571E74"/>
                </a:solidFill>
              </a:endParaRPr>
            </a:p>
          </p:txBody>
        </p:sp>
      </p:grpSp>
      <p:grpSp>
        <p:nvGrpSpPr>
          <p:cNvPr id="148" name="Groupe 147">
            <a:extLst>
              <a:ext uri="{FF2B5EF4-FFF2-40B4-BE49-F238E27FC236}">
                <a16:creationId xmlns:a16="http://schemas.microsoft.com/office/drawing/2014/main" id="{A8FBCEAB-086D-44A9-9E9D-35A90B8127FF}"/>
              </a:ext>
            </a:extLst>
          </p:cNvPr>
          <p:cNvGrpSpPr/>
          <p:nvPr/>
        </p:nvGrpSpPr>
        <p:grpSpPr>
          <a:xfrm>
            <a:off x="3278358" y="2440459"/>
            <a:ext cx="308096" cy="249231"/>
            <a:chOff x="1531823" y="1274666"/>
            <a:chExt cx="471960" cy="457200"/>
          </a:xfrm>
        </p:grpSpPr>
        <p:sp>
          <p:nvSpPr>
            <p:cNvPr id="149" name="Freeform 68">
              <a:extLst>
                <a:ext uri="{FF2B5EF4-FFF2-40B4-BE49-F238E27FC236}">
                  <a16:creationId xmlns:a16="http://schemas.microsoft.com/office/drawing/2014/main" id="{385BED37-C58A-4A64-B99B-3CBD61269652}"/>
                </a:ext>
              </a:extLst>
            </p:cNvPr>
            <p:cNvSpPr>
              <a:spLocks/>
            </p:cNvSpPr>
            <p:nvPr/>
          </p:nvSpPr>
          <p:spPr bwMode="auto">
            <a:xfrm>
              <a:off x="1531823" y="1274666"/>
              <a:ext cx="471960" cy="457200"/>
            </a:xfrm>
            <a:custGeom>
              <a:avLst/>
              <a:gdLst>
                <a:gd name="T0" fmla="*/ 431175 w 184"/>
                <a:gd name="T1" fmla="*/ 456840 h 178"/>
                <a:gd name="T2" fmla="*/ 431175 w 184"/>
                <a:gd name="T3" fmla="*/ 456840 h 178"/>
                <a:gd name="T4" fmla="*/ 441441 w 184"/>
                <a:gd name="T5" fmla="*/ 451707 h 178"/>
                <a:gd name="T6" fmla="*/ 441441 w 184"/>
                <a:gd name="T7" fmla="*/ 441441 h 178"/>
                <a:gd name="T8" fmla="*/ 441441 w 184"/>
                <a:gd name="T9" fmla="*/ 148858 h 178"/>
                <a:gd name="T10" fmla="*/ 461973 w 184"/>
                <a:gd name="T11" fmla="*/ 148858 h 178"/>
                <a:gd name="T12" fmla="*/ 461973 w 184"/>
                <a:gd name="T13" fmla="*/ 148858 h 178"/>
                <a:gd name="T14" fmla="*/ 472239 w 184"/>
                <a:gd name="T15" fmla="*/ 143725 h 178"/>
                <a:gd name="T16" fmla="*/ 467106 w 184"/>
                <a:gd name="T17" fmla="*/ 138592 h 178"/>
                <a:gd name="T18" fmla="*/ 400377 w 184"/>
                <a:gd name="T19" fmla="*/ 97528 h 178"/>
                <a:gd name="T20" fmla="*/ 400377 w 184"/>
                <a:gd name="T21" fmla="*/ 35931 h 178"/>
                <a:gd name="T22" fmla="*/ 400377 w 184"/>
                <a:gd name="T23" fmla="*/ 35931 h 178"/>
                <a:gd name="T24" fmla="*/ 400377 w 184"/>
                <a:gd name="T25" fmla="*/ 30798 h 178"/>
                <a:gd name="T26" fmla="*/ 395244 w 184"/>
                <a:gd name="T27" fmla="*/ 30798 h 178"/>
                <a:gd name="T28" fmla="*/ 369578 w 184"/>
                <a:gd name="T29" fmla="*/ 30798 h 178"/>
                <a:gd name="T30" fmla="*/ 369578 w 184"/>
                <a:gd name="T31" fmla="*/ 30798 h 178"/>
                <a:gd name="T32" fmla="*/ 364445 w 184"/>
                <a:gd name="T33" fmla="*/ 30798 h 178"/>
                <a:gd name="T34" fmla="*/ 359312 w 184"/>
                <a:gd name="T35" fmla="*/ 35931 h 178"/>
                <a:gd name="T36" fmla="*/ 359312 w 184"/>
                <a:gd name="T37" fmla="*/ 71862 h 178"/>
                <a:gd name="T38" fmla="*/ 256652 w 184"/>
                <a:gd name="T39" fmla="*/ 0 h 178"/>
                <a:gd name="T40" fmla="*/ 256652 w 184"/>
                <a:gd name="T41" fmla="*/ 0 h 178"/>
                <a:gd name="T42" fmla="*/ 246386 w 184"/>
                <a:gd name="T43" fmla="*/ 0 h 178"/>
                <a:gd name="T44" fmla="*/ 236120 w 184"/>
                <a:gd name="T45" fmla="*/ 0 h 178"/>
                <a:gd name="T46" fmla="*/ 5133 w 184"/>
                <a:gd name="T47" fmla="*/ 138592 h 178"/>
                <a:gd name="T48" fmla="*/ 5133 w 184"/>
                <a:gd name="T49" fmla="*/ 138592 h 178"/>
                <a:gd name="T50" fmla="*/ 0 w 184"/>
                <a:gd name="T51" fmla="*/ 143725 h 178"/>
                <a:gd name="T52" fmla="*/ 10266 w 184"/>
                <a:gd name="T53" fmla="*/ 148858 h 178"/>
                <a:gd name="T54" fmla="*/ 30798 w 184"/>
                <a:gd name="T55" fmla="*/ 148858 h 178"/>
                <a:gd name="T56" fmla="*/ 30798 w 184"/>
                <a:gd name="T57" fmla="*/ 441441 h 178"/>
                <a:gd name="T58" fmla="*/ 30798 w 184"/>
                <a:gd name="T59" fmla="*/ 441441 h 178"/>
                <a:gd name="T60" fmla="*/ 30798 w 184"/>
                <a:gd name="T61" fmla="*/ 451707 h 178"/>
                <a:gd name="T62" fmla="*/ 41064 w 184"/>
                <a:gd name="T63" fmla="*/ 456840 h 178"/>
                <a:gd name="T64" fmla="*/ 431175 w 184"/>
                <a:gd name="T65" fmla="*/ 456840 h 1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4" h="178">
                  <a:moveTo>
                    <a:pt x="168" y="178"/>
                  </a:moveTo>
                  <a:lnTo>
                    <a:pt x="168" y="178"/>
                  </a:lnTo>
                  <a:lnTo>
                    <a:pt x="172" y="176"/>
                  </a:lnTo>
                  <a:lnTo>
                    <a:pt x="172" y="172"/>
                  </a:lnTo>
                  <a:lnTo>
                    <a:pt x="172" y="58"/>
                  </a:lnTo>
                  <a:lnTo>
                    <a:pt x="180" y="58"/>
                  </a:lnTo>
                  <a:lnTo>
                    <a:pt x="184" y="56"/>
                  </a:lnTo>
                  <a:lnTo>
                    <a:pt x="182" y="54"/>
                  </a:lnTo>
                  <a:lnTo>
                    <a:pt x="156" y="38"/>
                  </a:lnTo>
                  <a:lnTo>
                    <a:pt x="156" y="14"/>
                  </a:lnTo>
                  <a:lnTo>
                    <a:pt x="156" y="12"/>
                  </a:lnTo>
                  <a:lnTo>
                    <a:pt x="154" y="12"/>
                  </a:lnTo>
                  <a:lnTo>
                    <a:pt x="144" y="12"/>
                  </a:lnTo>
                  <a:lnTo>
                    <a:pt x="142" y="12"/>
                  </a:lnTo>
                  <a:lnTo>
                    <a:pt x="140" y="14"/>
                  </a:lnTo>
                  <a:lnTo>
                    <a:pt x="140" y="28"/>
                  </a:lnTo>
                  <a:lnTo>
                    <a:pt x="100" y="0"/>
                  </a:lnTo>
                  <a:lnTo>
                    <a:pt x="96" y="0"/>
                  </a:lnTo>
                  <a:lnTo>
                    <a:pt x="92" y="0"/>
                  </a:lnTo>
                  <a:lnTo>
                    <a:pt x="2" y="54"/>
                  </a:lnTo>
                  <a:lnTo>
                    <a:pt x="0" y="56"/>
                  </a:lnTo>
                  <a:lnTo>
                    <a:pt x="4" y="58"/>
                  </a:lnTo>
                  <a:lnTo>
                    <a:pt x="12" y="58"/>
                  </a:lnTo>
                  <a:lnTo>
                    <a:pt x="12" y="172"/>
                  </a:lnTo>
                  <a:lnTo>
                    <a:pt x="12" y="176"/>
                  </a:lnTo>
                  <a:lnTo>
                    <a:pt x="16" y="178"/>
                  </a:lnTo>
                  <a:lnTo>
                    <a:pt x="168" y="178"/>
                  </a:lnTo>
                  <a:close/>
                </a:path>
              </a:pathLst>
            </a:custGeom>
            <a:solidFill>
              <a:srgbClr val="67AE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0" name="Freeform 70">
              <a:extLst>
                <a:ext uri="{FF2B5EF4-FFF2-40B4-BE49-F238E27FC236}">
                  <a16:creationId xmlns:a16="http://schemas.microsoft.com/office/drawing/2014/main" id="{156170D0-65E4-4B2C-9BAC-5829F5D8C877}"/>
                </a:ext>
              </a:extLst>
            </p:cNvPr>
            <p:cNvSpPr>
              <a:spLocks noEditPoints="1"/>
            </p:cNvSpPr>
            <p:nvPr/>
          </p:nvSpPr>
          <p:spPr bwMode="auto">
            <a:xfrm>
              <a:off x="1590003" y="1407222"/>
              <a:ext cx="355600" cy="268288"/>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fr-FR" sz="2000" dirty="0">
                <a:solidFill>
                  <a:srgbClr val="571E74"/>
                </a:solidFill>
              </a:endParaRPr>
            </a:p>
          </p:txBody>
        </p:sp>
      </p:grpSp>
      <p:grpSp>
        <p:nvGrpSpPr>
          <p:cNvPr id="151" name="Groupe 150">
            <a:extLst>
              <a:ext uri="{FF2B5EF4-FFF2-40B4-BE49-F238E27FC236}">
                <a16:creationId xmlns:a16="http://schemas.microsoft.com/office/drawing/2014/main" id="{36822622-C261-4737-AA88-9DE28C8236F5}"/>
              </a:ext>
            </a:extLst>
          </p:cNvPr>
          <p:cNvGrpSpPr/>
          <p:nvPr/>
        </p:nvGrpSpPr>
        <p:grpSpPr>
          <a:xfrm>
            <a:off x="5761427" y="3167912"/>
            <a:ext cx="305443" cy="224308"/>
            <a:chOff x="3586295" y="4534127"/>
            <a:chExt cx="484942" cy="405990"/>
          </a:xfrm>
        </p:grpSpPr>
        <p:sp>
          <p:nvSpPr>
            <p:cNvPr id="152" name="Freeform 92">
              <a:extLst>
                <a:ext uri="{FF2B5EF4-FFF2-40B4-BE49-F238E27FC236}">
                  <a16:creationId xmlns:a16="http://schemas.microsoft.com/office/drawing/2014/main" id="{0860EC05-AF20-47E7-B44C-12551BDFBC99}"/>
                </a:ext>
              </a:extLst>
            </p:cNvPr>
            <p:cNvSpPr>
              <a:spLocks noEditPoints="1"/>
            </p:cNvSpPr>
            <p:nvPr/>
          </p:nvSpPr>
          <p:spPr bwMode="auto">
            <a:xfrm>
              <a:off x="3883423" y="4545831"/>
              <a:ext cx="187814" cy="187814"/>
            </a:xfrm>
            <a:custGeom>
              <a:avLst/>
              <a:gdLst>
                <a:gd name="T0" fmla="*/ 383 w 600"/>
                <a:gd name="T1" fmla="*/ 159 h 600"/>
                <a:gd name="T2" fmla="*/ 441 w 600"/>
                <a:gd name="T3" fmla="*/ 216 h 600"/>
                <a:gd name="T4" fmla="*/ 467 w 600"/>
                <a:gd name="T5" fmla="*/ 238 h 600"/>
                <a:gd name="T6" fmla="*/ 494 w 600"/>
                <a:gd name="T7" fmla="*/ 211 h 600"/>
                <a:gd name="T8" fmla="*/ 456 w 600"/>
                <a:gd name="T9" fmla="*/ 142 h 600"/>
                <a:gd name="T10" fmla="*/ 388 w 600"/>
                <a:gd name="T11" fmla="*/ 106 h 600"/>
                <a:gd name="T12" fmla="*/ 362 w 600"/>
                <a:gd name="T13" fmla="*/ 132 h 600"/>
                <a:gd name="T14" fmla="*/ 383 w 600"/>
                <a:gd name="T15" fmla="*/ 159 h 600"/>
                <a:gd name="T16" fmla="*/ 20 w 600"/>
                <a:gd name="T17" fmla="*/ 505 h 600"/>
                <a:gd name="T18" fmla="*/ 20 w 600"/>
                <a:gd name="T19" fmla="*/ 579 h 600"/>
                <a:gd name="T20" fmla="*/ 94 w 600"/>
                <a:gd name="T21" fmla="*/ 579 h 600"/>
                <a:gd name="T22" fmla="*/ 246 w 600"/>
                <a:gd name="T23" fmla="*/ 428 h 600"/>
                <a:gd name="T24" fmla="*/ 368 w 600"/>
                <a:gd name="T25" fmla="*/ 463 h 600"/>
                <a:gd name="T26" fmla="*/ 600 w 600"/>
                <a:gd name="T27" fmla="*/ 231 h 600"/>
                <a:gd name="T28" fmla="*/ 368 w 600"/>
                <a:gd name="T29" fmla="*/ 0 h 600"/>
                <a:gd name="T30" fmla="*/ 137 w 600"/>
                <a:gd name="T31" fmla="*/ 231 h 600"/>
                <a:gd name="T32" fmla="*/ 172 w 600"/>
                <a:gd name="T33" fmla="*/ 353 h 600"/>
                <a:gd name="T34" fmla="*/ 20 w 600"/>
                <a:gd name="T35" fmla="*/ 505 h 600"/>
                <a:gd name="T36" fmla="*/ 203 w 600"/>
                <a:gd name="T37" fmla="*/ 231 h 600"/>
                <a:gd name="T38" fmla="*/ 368 w 600"/>
                <a:gd name="T39" fmla="*/ 66 h 600"/>
                <a:gd name="T40" fmla="*/ 533 w 600"/>
                <a:gd name="T41" fmla="*/ 231 h 600"/>
                <a:gd name="T42" fmla="*/ 368 w 600"/>
                <a:gd name="T43" fmla="*/ 396 h 600"/>
                <a:gd name="T44" fmla="*/ 203 w 600"/>
                <a:gd name="T45" fmla="*/ 231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600">
                  <a:moveTo>
                    <a:pt x="383" y="159"/>
                  </a:moveTo>
                  <a:cubicBezTo>
                    <a:pt x="412" y="165"/>
                    <a:pt x="435" y="189"/>
                    <a:pt x="441" y="216"/>
                  </a:cubicBezTo>
                  <a:cubicBezTo>
                    <a:pt x="444" y="228"/>
                    <a:pt x="454" y="238"/>
                    <a:pt x="467" y="238"/>
                  </a:cubicBezTo>
                  <a:cubicBezTo>
                    <a:pt x="482" y="238"/>
                    <a:pt x="494" y="226"/>
                    <a:pt x="494" y="211"/>
                  </a:cubicBezTo>
                  <a:cubicBezTo>
                    <a:pt x="494" y="192"/>
                    <a:pt x="478" y="163"/>
                    <a:pt x="456" y="142"/>
                  </a:cubicBezTo>
                  <a:cubicBezTo>
                    <a:pt x="435" y="121"/>
                    <a:pt x="409" y="106"/>
                    <a:pt x="388" y="106"/>
                  </a:cubicBezTo>
                  <a:cubicBezTo>
                    <a:pt x="374" y="106"/>
                    <a:pt x="362" y="118"/>
                    <a:pt x="362" y="132"/>
                  </a:cubicBezTo>
                  <a:cubicBezTo>
                    <a:pt x="362" y="145"/>
                    <a:pt x="371" y="156"/>
                    <a:pt x="383" y="159"/>
                  </a:cubicBezTo>
                  <a:close/>
                  <a:moveTo>
                    <a:pt x="20" y="505"/>
                  </a:moveTo>
                  <a:cubicBezTo>
                    <a:pt x="0" y="526"/>
                    <a:pt x="0" y="559"/>
                    <a:pt x="20" y="579"/>
                  </a:cubicBezTo>
                  <a:cubicBezTo>
                    <a:pt x="41" y="600"/>
                    <a:pt x="74" y="600"/>
                    <a:pt x="94" y="579"/>
                  </a:cubicBezTo>
                  <a:cubicBezTo>
                    <a:pt x="246" y="428"/>
                    <a:pt x="246" y="428"/>
                    <a:pt x="246" y="428"/>
                  </a:cubicBezTo>
                  <a:cubicBezTo>
                    <a:pt x="282" y="450"/>
                    <a:pt x="323" y="463"/>
                    <a:pt x="368" y="463"/>
                  </a:cubicBezTo>
                  <a:cubicBezTo>
                    <a:pt x="496" y="463"/>
                    <a:pt x="600" y="359"/>
                    <a:pt x="600" y="231"/>
                  </a:cubicBezTo>
                  <a:cubicBezTo>
                    <a:pt x="600" y="103"/>
                    <a:pt x="496" y="0"/>
                    <a:pt x="368" y="0"/>
                  </a:cubicBezTo>
                  <a:cubicBezTo>
                    <a:pt x="240" y="0"/>
                    <a:pt x="137" y="103"/>
                    <a:pt x="137" y="231"/>
                  </a:cubicBezTo>
                  <a:cubicBezTo>
                    <a:pt x="137" y="276"/>
                    <a:pt x="150" y="318"/>
                    <a:pt x="172" y="353"/>
                  </a:cubicBezTo>
                  <a:lnTo>
                    <a:pt x="20" y="505"/>
                  </a:lnTo>
                  <a:close/>
                  <a:moveTo>
                    <a:pt x="203" y="231"/>
                  </a:moveTo>
                  <a:cubicBezTo>
                    <a:pt x="203" y="140"/>
                    <a:pt x="277" y="66"/>
                    <a:pt x="368" y="66"/>
                  </a:cubicBezTo>
                  <a:cubicBezTo>
                    <a:pt x="459" y="66"/>
                    <a:pt x="533" y="140"/>
                    <a:pt x="533" y="231"/>
                  </a:cubicBezTo>
                  <a:cubicBezTo>
                    <a:pt x="533" y="322"/>
                    <a:pt x="459" y="396"/>
                    <a:pt x="368" y="396"/>
                  </a:cubicBezTo>
                  <a:cubicBezTo>
                    <a:pt x="277" y="396"/>
                    <a:pt x="203" y="322"/>
                    <a:pt x="203" y="231"/>
                  </a:cubicBez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es-ES_tradnl"/>
            </a:p>
          </p:txBody>
        </p:sp>
        <p:sp>
          <p:nvSpPr>
            <p:cNvPr id="155" name="Freeform 71">
              <a:extLst>
                <a:ext uri="{FF2B5EF4-FFF2-40B4-BE49-F238E27FC236}">
                  <a16:creationId xmlns:a16="http://schemas.microsoft.com/office/drawing/2014/main" id="{1CF7BFCB-6ED5-4602-B6B5-8B1A78565977}"/>
                </a:ext>
              </a:extLst>
            </p:cNvPr>
            <p:cNvSpPr>
              <a:spLocks noEditPoints="1"/>
            </p:cNvSpPr>
            <p:nvPr/>
          </p:nvSpPr>
          <p:spPr bwMode="auto">
            <a:xfrm>
              <a:off x="3586295" y="4534127"/>
              <a:ext cx="363402" cy="405990"/>
            </a:xfrm>
            <a:custGeom>
              <a:avLst/>
              <a:gdLst>
                <a:gd name="T0" fmla="*/ 499 w 516"/>
                <a:gd name="T1" fmla="*/ 457 h 634"/>
                <a:gd name="T2" fmla="*/ 389 w 516"/>
                <a:gd name="T3" fmla="*/ 384 h 634"/>
                <a:gd name="T4" fmla="*/ 344 w 516"/>
                <a:gd name="T5" fmla="*/ 542 h 634"/>
                <a:gd name="T6" fmla="*/ 318 w 516"/>
                <a:gd name="T7" fmla="*/ 568 h 634"/>
                <a:gd name="T8" fmla="*/ 291 w 516"/>
                <a:gd name="T9" fmla="*/ 542 h 634"/>
                <a:gd name="T10" fmla="*/ 291 w 516"/>
                <a:gd name="T11" fmla="*/ 416 h 634"/>
                <a:gd name="T12" fmla="*/ 258 w 516"/>
                <a:gd name="T13" fmla="*/ 383 h 634"/>
                <a:gd name="T14" fmla="*/ 225 w 516"/>
                <a:gd name="T15" fmla="*/ 416 h 634"/>
                <a:gd name="T16" fmla="*/ 225 w 516"/>
                <a:gd name="T17" fmla="*/ 542 h 634"/>
                <a:gd name="T18" fmla="*/ 199 w 516"/>
                <a:gd name="T19" fmla="*/ 568 h 634"/>
                <a:gd name="T20" fmla="*/ 172 w 516"/>
                <a:gd name="T21" fmla="*/ 542 h 634"/>
                <a:gd name="T22" fmla="*/ 127 w 516"/>
                <a:gd name="T23" fmla="*/ 384 h 634"/>
                <a:gd name="T24" fmla="*/ 18 w 516"/>
                <a:gd name="T25" fmla="*/ 457 h 634"/>
                <a:gd name="T26" fmla="*/ 0 w 516"/>
                <a:gd name="T27" fmla="*/ 516 h 634"/>
                <a:gd name="T28" fmla="*/ 0 w 516"/>
                <a:gd name="T29" fmla="*/ 529 h 634"/>
                <a:gd name="T30" fmla="*/ 0 w 516"/>
                <a:gd name="T31" fmla="*/ 555 h 634"/>
                <a:gd name="T32" fmla="*/ 0 w 516"/>
                <a:gd name="T33" fmla="*/ 582 h 634"/>
                <a:gd name="T34" fmla="*/ 53 w 516"/>
                <a:gd name="T35" fmla="*/ 634 h 634"/>
                <a:gd name="T36" fmla="*/ 463 w 516"/>
                <a:gd name="T37" fmla="*/ 634 h 634"/>
                <a:gd name="T38" fmla="*/ 516 w 516"/>
                <a:gd name="T39" fmla="*/ 582 h 634"/>
                <a:gd name="T40" fmla="*/ 516 w 516"/>
                <a:gd name="T41" fmla="*/ 555 h 634"/>
                <a:gd name="T42" fmla="*/ 516 w 516"/>
                <a:gd name="T43" fmla="*/ 529 h 634"/>
                <a:gd name="T44" fmla="*/ 516 w 516"/>
                <a:gd name="T45" fmla="*/ 516 h 634"/>
                <a:gd name="T46" fmla="*/ 499 w 516"/>
                <a:gd name="T47" fmla="*/ 457 h 634"/>
                <a:gd name="T48" fmla="*/ 119 w 516"/>
                <a:gd name="T49" fmla="*/ 140 h 634"/>
                <a:gd name="T50" fmla="*/ 258 w 516"/>
                <a:gd name="T51" fmla="*/ 330 h 634"/>
                <a:gd name="T52" fmla="*/ 397 w 516"/>
                <a:gd name="T53" fmla="*/ 140 h 634"/>
                <a:gd name="T54" fmla="*/ 258 w 516"/>
                <a:gd name="T55" fmla="*/ 0 h 634"/>
                <a:gd name="T56" fmla="*/ 119 w 516"/>
                <a:gd name="T57" fmla="*/ 14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6" h="634">
                  <a:moveTo>
                    <a:pt x="499" y="457"/>
                  </a:moveTo>
                  <a:cubicBezTo>
                    <a:pt x="471" y="421"/>
                    <a:pt x="437" y="397"/>
                    <a:pt x="389" y="384"/>
                  </a:cubicBezTo>
                  <a:cubicBezTo>
                    <a:pt x="344" y="542"/>
                    <a:pt x="344" y="542"/>
                    <a:pt x="344" y="542"/>
                  </a:cubicBezTo>
                  <a:cubicBezTo>
                    <a:pt x="344" y="556"/>
                    <a:pt x="332" y="568"/>
                    <a:pt x="318" y="568"/>
                  </a:cubicBezTo>
                  <a:cubicBezTo>
                    <a:pt x="303" y="568"/>
                    <a:pt x="291" y="556"/>
                    <a:pt x="291" y="542"/>
                  </a:cubicBezTo>
                  <a:cubicBezTo>
                    <a:pt x="291" y="416"/>
                    <a:pt x="291" y="416"/>
                    <a:pt x="291" y="416"/>
                  </a:cubicBezTo>
                  <a:cubicBezTo>
                    <a:pt x="291" y="398"/>
                    <a:pt x="276" y="383"/>
                    <a:pt x="258" y="383"/>
                  </a:cubicBezTo>
                  <a:cubicBezTo>
                    <a:pt x="240" y="383"/>
                    <a:pt x="225" y="398"/>
                    <a:pt x="225" y="416"/>
                  </a:cubicBezTo>
                  <a:cubicBezTo>
                    <a:pt x="225" y="542"/>
                    <a:pt x="225" y="542"/>
                    <a:pt x="225" y="542"/>
                  </a:cubicBezTo>
                  <a:cubicBezTo>
                    <a:pt x="225" y="556"/>
                    <a:pt x="213" y="568"/>
                    <a:pt x="199" y="568"/>
                  </a:cubicBezTo>
                  <a:cubicBezTo>
                    <a:pt x="184" y="568"/>
                    <a:pt x="172" y="556"/>
                    <a:pt x="172" y="542"/>
                  </a:cubicBezTo>
                  <a:cubicBezTo>
                    <a:pt x="127" y="384"/>
                    <a:pt x="127" y="384"/>
                    <a:pt x="127" y="384"/>
                  </a:cubicBezTo>
                  <a:cubicBezTo>
                    <a:pt x="79" y="398"/>
                    <a:pt x="45" y="421"/>
                    <a:pt x="18" y="457"/>
                  </a:cubicBezTo>
                  <a:cubicBezTo>
                    <a:pt x="7" y="471"/>
                    <a:pt x="1" y="500"/>
                    <a:pt x="0" y="516"/>
                  </a:cubicBezTo>
                  <a:cubicBezTo>
                    <a:pt x="1" y="519"/>
                    <a:pt x="0" y="524"/>
                    <a:pt x="0" y="529"/>
                  </a:cubicBezTo>
                  <a:cubicBezTo>
                    <a:pt x="0" y="555"/>
                    <a:pt x="0" y="555"/>
                    <a:pt x="0" y="555"/>
                  </a:cubicBezTo>
                  <a:cubicBezTo>
                    <a:pt x="0" y="582"/>
                    <a:pt x="0" y="582"/>
                    <a:pt x="0" y="582"/>
                  </a:cubicBezTo>
                  <a:cubicBezTo>
                    <a:pt x="0" y="611"/>
                    <a:pt x="24" y="634"/>
                    <a:pt x="53" y="634"/>
                  </a:cubicBezTo>
                  <a:cubicBezTo>
                    <a:pt x="463" y="634"/>
                    <a:pt x="463" y="634"/>
                    <a:pt x="463" y="634"/>
                  </a:cubicBezTo>
                  <a:cubicBezTo>
                    <a:pt x="492" y="634"/>
                    <a:pt x="516" y="611"/>
                    <a:pt x="516" y="582"/>
                  </a:cubicBezTo>
                  <a:cubicBezTo>
                    <a:pt x="516" y="555"/>
                    <a:pt x="516" y="555"/>
                    <a:pt x="516" y="555"/>
                  </a:cubicBezTo>
                  <a:cubicBezTo>
                    <a:pt x="516" y="529"/>
                    <a:pt x="516" y="529"/>
                    <a:pt x="516" y="529"/>
                  </a:cubicBezTo>
                  <a:cubicBezTo>
                    <a:pt x="516" y="524"/>
                    <a:pt x="516" y="519"/>
                    <a:pt x="516" y="516"/>
                  </a:cubicBezTo>
                  <a:cubicBezTo>
                    <a:pt x="516" y="500"/>
                    <a:pt x="510" y="471"/>
                    <a:pt x="499" y="457"/>
                  </a:cubicBezTo>
                  <a:close/>
                  <a:moveTo>
                    <a:pt x="119" y="140"/>
                  </a:moveTo>
                  <a:cubicBezTo>
                    <a:pt x="119" y="217"/>
                    <a:pt x="167" y="330"/>
                    <a:pt x="258" y="330"/>
                  </a:cubicBezTo>
                  <a:cubicBezTo>
                    <a:pt x="347" y="330"/>
                    <a:pt x="397" y="217"/>
                    <a:pt x="397" y="140"/>
                  </a:cubicBezTo>
                  <a:cubicBezTo>
                    <a:pt x="397" y="63"/>
                    <a:pt x="335" y="0"/>
                    <a:pt x="258" y="0"/>
                  </a:cubicBezTo>
                  <a:cubicBezTo>
                    <a:pt x="182" y="0"/>
                    <a:pt x="119" y="63"/>
                    <a:pt x="119" y="140"/>
                  </a:cubicBez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es-ES_tradnl"/>
            </a:p>
          </p:txBody>
        </p:sp>
      </p:grpSp>
      <p:sp>
        <p:nvSpPr>
          <p:cNvPr id="156" name="Freeform 288">
            <a:extLst>
              <a:ext uri="{FF2B5EF4-FFF2-40B4-BE49-F238E27FC236}">
                <a16:creationId xmlns:a16="http://schemas.microsoft.com/office/drawing/2014/main" id="{FEBBB31A-F49B-4C6B-940F-180B5C1845AF}"/>
              </a:ext>
            </a:extLst>
          </p:cNvPr>
          <p:cNvSpPr>
            <a:spLocks noEditPoints="1"/>
          </p:cNvSpPr>
          <p:nvPr/>
        </p:nvSpPr>
        <p:spPr bwMode="auto">
          <a:xfrm>
            <a:off x="1964697" y="3984004"/>
            <a:ext cx="235424" cy="298734"/>
          </a:xfrm>
          <a:custGeom>
            <a:avLst/>
            <a:gdLst>
              <a:gd name="T0" fmla="*/ 2147483647 w 96"/>
              <a:gd name="T1" fmla="*/ 2147483647 h 124"/>
              <a:gd name="T2" fmla="*/ 2147483647 w 96"/>
              <a:gd name="T3" fmla="*/ 2147483647 h 124"/>
              <a:gd name="T4" fmla="*/ 2147483647 w 96"/>
              <a:gd name="T5" fmla="*/ 2147483647 h 124"/>
              <a:gd name="T6" fmla="*/ 2147483647 w 96"/>
              <a:gd name="T7" fmla="*/ 2147483647 h 124"/>
              <a:gd name="T8" fmla="*/ 2147483647 w 96"/>
              <a:gd name="T9" fmla="*/ 2147483647 h 124"/>
              <a:gd name="T10" fmla="*/ 2147483647 w 96"/>
              <a:gd name="T11" fmla="*/ 2147483647 h 124"/>
              <a:gd name="T12" fmla="*/ 2147483647 w 96"/>
              <a:gd name="T13" fmla="*/ 2147483647 h 124"/>
              <a:gd name="T14" fmla="*/ 2147483647 w 96"/>
              <a:gd name="T15" fmla="*/ 2147483647 h 124"/>
              <a:gd name="T16" fmla="*/ 2147483647 w 96"/>
              <a:gd name="T17" fmla="*/ 2147483647 h 124"/>
              <a:gd name="T18" fmla="*/ 2147483647 w 96"/>
              <a:gd name="T19" fmla="*/ 2147483647 h 124"/>
              <a:gd name="T20" fmla="*/ 2147483647 w 96"/>
              <a:gd name="T21" fmla="*/ 2147483647 h 124"/>
              <a:gd name="T22" fmla="*/ 2147483647 w 96"/>
              <a:gd name="T23" fmla="*/ 2147483647 h 124"/>
              <a:gd name="T24" fmla="*/ 2147483647 w 96"/>
              <a:gd name="T25" fmla="*/ 2147483647 h 124"/>
              <a:gd name="T26" fmla="*/ 2147483647 w 96"/>
              <a:gd name="T27" fmla="*/ 2147483647 h 124"/>
              <a:gd name="T28" fmla="*/ 2147483647 w 96"/>
              <a:gd name="T29" fmla="*/ 2147483647 h 124"/>
              <a:gd name="T30" fmla="*/ 2147483647 w 96"/>
              <a:gd name="T31" fmla="*/ 2147483647 h 124"/>
              <a:gd name="T32" fmla="*/ 2147483647 w 96"/>
              <a:gd name="T33" fmla="*/ 2147483647 h 124"/>
              <a:gd name="T34" fmla="*/ 2147483647 w 96"/>
              <a:gd name="T35" fmla="*/ 2147483647 h 124"/>
              <a:gd name="T36" fmla="*/ 2147483647 w 96"/>
              <a:gd name="T37" fmla="*/ 2147483647 h 124"/>
              <a:gd name="T38" fmla="*/ 2147483647 w 96"/>
              <a:gd name="T39" fmla="*/ 2147483647 h 124"/>
              <a:gd name="T40" fmla="*/ 2147483647 w 96"/>
              <a:gd name="T41" fmla="*/ 2147483647 h 124"/>
              <a:gd name="T42" fmla="*/ 2147483647 w 96"/>
              <a:gd name="T43" fmla="*/ 2147483647 h 124"/>
              <a:gd name="T44" fmla="*/ 2147483647 w 96"/>
              <a:gd name="T45" fmla="*/ 2147483647 h 124"/>
              <a:gd name="T46" fmla="*/ 2147483647 w 96"/>
              <a:gd name="T47" fmla="*/ 2147483647 h 124"/>
              <a:gd name="T48" fmla="*/ 2147483647 w 96"/>
              <a:gd name="T49" fmla="*/ 2147483647 h 124"/>
              <a:gd name="T50" fmla="*/ 2147483647 w 96"/>
              <a:gd name="T51" fmla="*/ 2147483647 h 124"/>
              <a:gd name="T52" fmla="*/ 2147483647 w 96"/>
              <a:gd name="T53" fmla="*/ 2147483647 h 124"/>
              <a:gd name="T54" fmla="*/ 2147483647 w 96"/>
              <a:gd name="T55" fmla="*/ 2147483647 h 124"/>
              <a:gd name="T56" fmla="*/ 2147483647 w 96"/>
              <a:gd name="T57" fmla="*/ 2147483647 h 124"/>
              <a:gd name="T58" fmla="*/ 2147483647 w 96"/>
              <a:gd name="T59" fmla="*/ 2147483647 h 124"/>
              <a:gd name="T60" fmla="*/ 2147483647 w 96"/>
              <a:gd name="T61" fmla="*/ 2147483647 h 124"/>
              <a:gd name="T62" fmla="*/ 2147483647 w 96"/>
              <a:gd name="T63" fmla="*/ 2147483647 h 124"/>
              <a:gd name="T64" fmla="*/ 2147483647 w 96"/>
              <a:gd name="T65" fmla="*/ 2147483647 h 124"/>
              <a:gd name="T66" fmla="*/ 2147483647 w 96"/>
              <a:gd name="T67" fmla="*/ 2147483647 h 124"/>
              <a:gd name="T68" fmla="*/ 2147483647 w 96"/>
              <a:gd name="T69" fmla="*/ 2147483647 h 124"/>
              <a:gd name="T70" fmla="*/ 2147483647 w 96"/>
              <a:gd name="T71" fmla="*/ 2147483647 h 124"/>
              <a:gd name="T72" fmla="*/ 2147483647 w 96"/>
              <a:gd name="T73" fmla="*/ 2147483647 h 124"/>
              <a:gd name="T74" fmla="*/ 2147483647 w 96"/>
              <a:gd name="T75" fmla="*/ 2147483647 h 124"/>
              <a:gd name="T76" fmla="*/ 2147483647 w 96"/>
              <a:gd name="T77" fmla="*/ 2147483647 h 124"/>
              <a:gd name="T78" fmla="*/ 2147483647 w 96"/>
              <a:gd name="T79" fmla="*/ 2147483647 h 124"/>
              <a:gd name="T80" fmla="*/ 2147483647 w 96"/>
              <a:gd name="T81" fmla="*/ 2147483647 h 124"/>
              <a:gd name="T82" fmla="*/ 2147483647 w 96"/>
              <a:gd name="T83" fmla="*/ 2147483647 h 124"/>
              <a:gd name="T84" fmla="*/ 2147483647 w 96"/>
              <a:gd name="T85" fmla="*/ 2147483647 h 124"/>
              <a:gd name="T86" fmla="*/ 2147483647 w 96"/>
              <a:gd name="T87" fmla="*/ 2147483647 h 124"/>
              <a:gd name="T88" fmla="*/ 2147483647 w 96"/>
              <a:gd name="T89" fmla="*/ 2147483647 h 124"/>
              <a:gd name="T90" fmla="*/ 2147483647 w 96"/>
              <a:gd name="T91" fmla="*/ 2147483647 h 124"/>
              <a:gd name="T92" fmla="*/ 2147483647 w 96"/>
              <a:gd name="T93" fmla="*/ 2147483647 h 124"/>
              <a:gd name="T94" fmla="*/ 2147483647 w 96"/>
              <a:gd name="T95" fmla="*/ 2147483647 h 124"/>
              <a:gd name="T96" fmla="*/ 2147483647 w 96"/>
              <a:gd name="T97" fmla="*/ 2147483647 h 124"/>
              <a:gd name="T98" fmla="*/ 2147483647 w 96"/>
              <a:gd name="T99" fmla="*/ 2147483647 h 124"/>
              <a:gd name="T100" fmla="*/ 2147483647 w 96"/>
              <a:gd name="T101" fmla="*/ 2147483647 h 124"/>
              <a:gd name="T102" fmla="*/ 2147483647 w 96"/>
              <a:gd name="T103" fmla="*/ 2147483647 h 124"/>
              <a:gd name="T104" fmla="*/ 2147483647 w 96"/>
              <a:gd name="T105" fmla="*/ 2147483647 h 124"/>
              <a:gd name="T106" fmla="*/ 2147483647 w 96"/>
              <a:gd name="T107" fmla="*/ 2147483647 h 124"/>
              <a:gd name="T108" fmla="*/ 2147483647 w 96"/>
              <a:gd name="T109" fmla="*/ 2147483647 h 124"/>
              <a:gd name="T110" fmla="*/ 2147483647 w 96"/>
              <a:gd name="T111" fmla="*/ 2147483647 h 124"/>
              <a:gd name="T112" fmla="*/ 2147483647 w 96"/>
              <a:gd name="T113" fmla="*/ 2147483647 h 124"/>
              <a:gd name="T114" fmla="*/ 2147483647 w 96"/>
              <a:gd name="T115" fmla="*/ 2147483647 h 124"/>
              <a:gd name="T116" fmla="*/ 2147483647 w 96"/>
              <a:gd name="T117" fmla="*/ 2147483647 h 124"/>
              <a:gd name="T118" fmla="*/ 2147483647 w 96"/>
              <a:gd name="T119" fmla="*/ 2147483647 h 124"/>
              <a:gd name="T120" fmla="*/ 2147483647 w 96"/>
              <a:gd name="T121" fmla="*/ 2147483647 h 124"/>
              <a:gd name="T122" fmla="*/ 2147483647 w 96"/>
              <a:gd name="T123" fmla="*/ 2147483647 h 1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6" h="124">
                <a:moveTo>
                  <a:pt x="39" y="124"/>
                </a:moveTo>
                <a:lnTo>
                  <a:pt x="44" y="124"/>
                </a:lnTo>
                <a:lnTo>
                  <a:pt x="96" y="124"/>
                </a:lnTo>
                <a:lnTo>
                  <a:pt x="96" y="9"/>
                </a:lnTo>
                <a:lnTo>
                  <a:pt x="79" y="0"/>
                </a:lnTo>
                <a:lnTo>
                  <a:pt x="39" y="8"/>
                </a:lnTo>
                <a:lnTo>
                  <a:pt x="39" y="33"/>
                </a:lnTo>
                <a:lnTo>
                  <a:pt x="30" y="28"/>
                </a:lnTo>
                <a:lnTo>
                  <a:pt x="0" y="34"/>
                </a:lnTo>
                <a:lnTo>
                  <a:pt x="0" y="124"/>
                </a:lnTo>
                <a:lnTo>
                  <a:pt x="39" y="124"/>
                </a:lnTo>
                <a:close/>
                <a:moveTo>
                  <a:pt x="3" y="42"/>
                </a:moveTo>
                <a:lnTo>
                  <a:pt x="3" y="42"/>
                </a:lnTo>
                <a:lnTo>
                  <a:pt x="11" y="40"/>
                </a:lnTo>
                <a:lnTo>
                  <a:pt x="19" y="39"/>
                </a:lnTo>
                <a:lnTo>
                  <a:pt x="19" y="43"/>
                </a:lnTo>
                <a:lnTo>
                  <a:pt x="11" y="45"/>
                </a:lnTo>
                <a:lnTo>
                  <a:pt x="3" y="45"/>
                </a:lnTo>
                <a:lnTo>
                  <a:pt x="3" y="42"/>
                </a:lnTo>
                <a:close/>
                <a:moveTo>
                  <a:pt x="45" y="17"/>
                </a:moveTo>
                <a:lnTo>
                  <a:pt x="45" y="17"/>
                </a:lnTo>
                <a:lnTo>
                  <a:pt x="55" y="15"/>
                </a:lnTo>
                <a:lnTo>
                  <a:pt x="64" y="14"/>
                </a:lnTo>
                <a:lnTo>
                  <a:pt x="64" y="19"/>
                </a:lnTo>
                <a:lnTo>
                  <a:pt x="55" y="20"/>
                </a:lnTo>
                <a:lnTo>
                  <a:pt x="45" y="22"/>
                </a:lnTo>
                <a:lnTo>
                  <a:pt x="45" y="17"/>
                </a:lnTo>
                <a:close/>
                <a:moveTo>
                  <a:pt x="67" y="105"/>
                </a:moveTo>
                <a:lnTo>
                  <a:pt x="67" y="105"/>
                </a:lnTo>
                <a:lnTo>
                  <a:pt x="73" y="105"/>
                </a:lnTo>
                <a:lnTo>
                  <a:pt x="73" y="112"/>
                </a:lnTo>
                <a:lnTo>
                  <a:pt x="67" y="112"/>
                </a:lnTo>
                <a:lnTo>
                  <a:pt x="67" y="105"/>
                </a:lnTo>
                <a:close/>
                <a:moveTo>
                  <a:pt x="45" y="105"/>
                </a:moveTo>
                <a:lnTo>
                  <a:pt x="45" y="105"/>
                </a:lnTo>
                <a:lnTo>
                  <a:pt x="55" y="105"/>
                </a:lnTo>
                <a:lnTo>
                  <a:pt x="64" y="105"/>
                </a:lnTo>
                <a:lnTo>
                  <a:pt x="64" y="112"/>
                </a:lnTo>
                <a:lnTo>
                  <a:pt x="55" y="112"/>
                </a:lnTo>
                <a:lnTo>
                  <a:pt x="45" y="112"/>
                </a:lnTo>
                <a:lnTo>
                  <a:pt x="45" y="105"/>
                </a:lnTo>
                <a:close/>
                <a:moveTo>
                  <a:pt x="50" y="96"/>
                </a:moveTo>
                <a:lnTo>
                  <a:pt x="50" y="96"/>
                </a:lnTo>
                <a:lnTo>
                  <a:pt x="50" y="101"/>
                </a:lnTo>
                <a:lnTo>
                  <a:pt x="45" y="101"/>
                </a:lnTo>
                <a:lnTo>
                  <a:pt x="45" y="96"/>
                </a:lnTo>
                <a:lnTo>
                  <a:pt x="50" y="96"/>
                </a:lnTo>
                <a:close/>
                <a:moveTo>
                  <a:pt x="73" y="94"/>
                </a:moveTo>
                <a:lnTo>
                  <a:pt x="73" y="94"/>
                </a:lnTo>
                <a:lnTo>
                  <a:pt x="73" y="101"/>
                </a:lnTo>
                <a:lnTo>
                  <a:pt x="62" y="101"/>
                </a:lnTo>
                <a:lnTo>
                  <a:pt x="53" y="101"/>
                </a:lnTo>
                <a:lnTo>
                  <a:pt x="53" y="96"/>
                </a:lnTo>
                <a:lnTo>
                  <a:pt x="62" y="96"/>
                </a:lnTo>
                <a:lnTo>
                  <a:pt x="73" y="94"/>
                </a:lnTo>
                <a:close/>
                <a:moveTo>
                  <a:pt x="73" y="85"/>
                </a:moveTo>
                <a:lnTo>
                  <a:pt x="73" y="85"/>
                </a:lnTo>
                <a:lnTo>
                  <a:pt x="73" y="91"/>
                </a:lnTo>
                <a:lnTo>
                  <a:pt x="67" y="91"/>
                </a:lnTo>
                <a:lnTo>
                  <a:pt x="67" y="87"/>
                </a:lnTo>
                <a:lnTo>
                  <a:pt x="73" y="85"/>
                </a:lnTo>
                <a:close/>
                <a:moveTo>
                  <a:pt x="64" y="87"/>
                </a:moveTo>
                <a:lnTo>
                  <a:pt x="64" y="87"/>
                </a:lnTo>
                <a:lnTo>
                  <a:pt x="64" y="91"/>
                </a:lnTo>
                <a:lnTo>
                  <a:pt x="59" y="91"/>
                </a:lnTo>
                <a:lnTo>
                  <a:pt x="59" y="87"/>
                </a:lnTo>
                <a:lnTo>
                  <a:pt x="64" y="87"/>
                </a:lnTo>
                <a:close/>
                <a:moveTo>
                  <a:pt x="58" y="77"/>
                </a:moveTo>
                <a:lnTo>
                  <a:pt x="58" y="77"/>
                </a:lnTo>
                <a:lnTo>
                  <a:pt x="58" y="82"/>
                </a:lnTo>
                <a:lnTo>
                  <a:pt x="53" y="82"/>
                </a:lnTo>
                <a:lnTo>
                  <a:pt x="53" y="77"/>
                </a:lnTo>
                <a:lnTo>
                  <a:pt x="58" y="77"/>
                </a:lnTo>
                <a:close/>
                <a:moveTo>
                  <a:pt x="50" y="77"/>
                </a:moveTo>
                <a:lnTo>
                  <a:pt x="50" y="77"/>
                </a:lnTo>
                <a:lnTo>
                  <a:pt x="50" y="82"/>
                </a:lnTo>
                <a:lnTo>
                  <a:pt x="45" y="84"/>
                </a:lnTo>
                <a:lnTo>
                  <a:pt x="45" y="77"/>
                </a:lnTo>
                <a:lnTo>
                  <a:pt x="50" y="77"/>
                </a:lnTo>
                <a:close/>
                <a:moveTo>
                  <a:pt x="50" y="68"/>
                </a:moveTo>
                <a:lnTo>
                  <a:pt x="50" y="68"/>
                </a:lnTo>
                <a:lnTo>
                  <a:pt x="50" y="73"/>
                </a:lnTo>
                <a:lnTo>
                  <a:pt x="45" y="73"/>
                </a:lnTo>
                <a:lnTo>
                  <a:pt x="45" y="68"/>
                </a:lnTo>
                <a:lnTo>
                  <a:pt x="50" y="68"/>
                </a:lnTo>
                <a:close/>
                <a:moveTo>
                  <a:pt x="73" y="67"/>
                </a:moveTo>
                <a:lnTo>
                  <a:pt x="73" y="67"/>
                </a:lnTo>
                <a:lnTo>
                  <a:pt x="73" y="71"/>
                </a:lnTo>
                <a:lnTo>
                  <a:pt x="62" y="73"/>
                </a:lnTo>
                <a:lnTo>
                  <a:pt x="53" y="73"/>
                </a:lnTo>
                <a:lnTo>
                  <a:pt x="53" y="67"/>
                </a:lnTo>
                <a:lnTo>
                  <a:pt x="62" y="67"/>
                </a:lnTo>
                <a:lnTo>
                  <a:pt x="73" y="67"/>
                </a:lnTo>
                <a:close/>
                <a:moveTo>
                  <a:pt x="67" y="56"/>
                </a:moveTo>
                <a:lnTo>
                  <a:pt x="67" y="56"/>
                </a:lnTo>
                <a:lnTo>
                  <a:pt x="73" y="56"/>
                </a:lnTo>
                <a:lnTo>
                  <a:pt x="73" y="62"/>
                </a:lnTo>
                <a:lnTo>
                  <a:pt x="67" y="62"/>
                </a:lnTo>
                <a:lnTo>
                  <a:pt x="67" y="56"/>
                </a:lnTo>
                <a:close/>
                <a:moveTo>
                  <a:pt x="45" y="59"/>
                </a:moveTo>
                <a:lnTo>
                  <a:pt x="45" y="59"/>
                </a:lnTo>
                <a:lnTo>
                  <a:pt x="55" y="57"/>
                </a:lnTo>
                <a:lnTo>
                  <a:pt x="64" y="57"/>
                </a:lnTo>
                <a:lnTo>
                  <a:pt x="64" y="62"/>
                </a:lnTo>
                <a:lnTo>
                  <a:pt x="55" y="63"/>
                </a:lnTo>
                <a:lnTo>
                  <a:pt x="45" y="63"/>
                </a:lnTo>
                <a:lnTo>
                  <a:pt x="45" y="59"/>
                </a:lnTo>
                <a:close/>
                <a:moveTo>
                  <a:pt x="70" y="45"/>
                </a:moveTo>
                <a:lnTo>
                  <a:pt x="70" y="45"/>
                </a:lnTo>
                <a:lnTo>
                  <a:pt x="70" y="51"/>
                </a:lnTo>
                <a:lnTo>
                  <a:pt x="64" y="51"/>
                </a:lnTo>
                <a:lnTo>
                  <a:pt x="64" y="46"/>
                </a:lnTo>
                <a:lnTo>
                  <a:pt x="70" y="45"/>
                </a:lnTo>
                <a:close/>
                <a:moveTo>
                  <a:pt x="58" y="46"/>
                </a:moveTo>
                <a:lnTo>
                  <a:pt x="58" y="46"/>
                </a:lnTo>
                <a:lnTo>
                  <a:pt x="58" y="53"/>
                </a:lnTo>
                <a:lnTo>
                  <a:pt x="53" y="53"/>
                </a:lnTo>
                <a:lnTo>
                  <a:pt x="53" y="46"/>
                </a:lnTo>
                <a:lnTo>
                  <a:pt x="58" y="46"/>
                </a:lnTo>
                <a:close/>
                <a:moveTo>
                  <a:pt x="50" y="46"/>
                </a:moveTo>
                <a:lnTo>
                  <a:pt x="50" y="46"/>
                </a:lnTo>
                <a:lnTo>
                  <a:pt x="50" y="53"/>
                </a:lnTo>
                <a:lnTo>
                  <a:pt x="45" y="53"/>
                </a:lnTo>
                <a:lnTo>
                  <a:pt x="45" y="48"/>
                </a:lnTo>
                <a:lnTo>
                  <a:pt x="50" y="46"/>
                </a:lnTo>
                <a:close/>
                <a:moveTo>
                  <a:pt x="73" y="33"/>
                </a:moveTo>
                <a:lnTo>
                  <a:pt x="73" y="33"/>
                </a:lnTo>
                <a:lnTo>
                  <a:pt x="73" y="39"/>
                </a:lnTo>
                <a:lnTo>
                  <a:pt x="67" y="40"/>
                </a:lnTo>
                <a:lnTo>
                  <a:pt x="67" y="34"/>
                </a:lnTo>
                <a:lnTo>
                  <a:pt x="73" y="33"/>
                </a:lnTo>
                <a:close/>
                <a:moveTo>
                  <a:pt x="61" y="34"/>
                </a:moveTo>
                <a:lnTo>
                  <a:pt x="61" y="34"/>
                </a:lnTo>
                <a:lnTo>
                  <a:pt x="61" y="40"/>
                </a:lnTo>
                <a:lnTo>
                  <a:pt x="56" y="40"/>
                </a:lnTo>
                <a:lnTo>
                  <a:pt x="56" y="36"/>
                </a:lnTo>
                <a:lnTo>
                  <a:pt x="61" y="34"/>
                </a:lnTo>
                <a:close/>
                <a:moveTo>
                  <a:pt x="50" y="36"/>
                </a:moveTo>
                <a:lnTo>
                  <a:pt x="50" y="36"/>
                </a:lnTo>
                <a:lnTo>
                  <a:pt x="50" y="42"/>
                </a:lnTo>
                <a:lnTo>
                  <a:pt x="45" y="42"/>
                </a:lnTo>
                <a:lnTo>
                  <a:pt x="45" y="37"/>
                </a:lnTo>
                <a:lnTo>
                  <a:pt x="50" y="36"/>
                </a:lnTo>
                <a:close/>
                <a:moveTo>
                  <a:pt x="50" y="25"/>
                </a:moveTo>
                <a:lnTo>
                  <a:pt x="50" y="25"/>
                </a:lnTo>
                <a:lnTo>
                  <a:pt x="50" y="31"/>
                </a:lnTo>
                <a:lnTo>
                  <a:pt x="45" y="31"/>
                </a:lnTo>
                <a:lnTo>
                  <a:pt x="45" y="26"/>
                </a:lnTo>
                <a:lnTo>
                  <a:pt x="50" y="25"/>
                </a:lnTo>
                <a:close/>
                <a:moveTo>
                  <a:pt x="73" y="23"/>
                </a:moveTo>
                <a:lnTo>
                  <a:pt x="73" y="23"/>
                </a:lnTo>
                <a:lnTo>
                  <a:pt x="73" y="28"/>
                </a:lnTo>
                <a:lnTo>
                  <a:pt x="62" y="29"/>
                </a:lnTo>
                <a:lnTo>
                  <a:pt x="53" y="31"/>
                </a:lnTo>
                <a:lnTo>
                  <a:pt x="53" y="25"/>
                </a:lnTo>
                <a:lnTo>
                  <a:pt x="62" y="23"/>
                </a:lnTo>
                <a:lnTo>
                  <a:pt x="73" y="23"/>
                </a:lnTo>
                <a:close/>
                <a:moveTo>
                  <a:pt x="67" y="12"/>
                </a:moveTo>
                <a:lnTo>
                  <a:pt x="67" y="12"/>
                </a:lnTo>
                <a:lnTo>
                  <a:pt x="73" y="12"/>
                </a:lnTo>
                <a:lnTo>
                  <a:pt x="73" y="19"/>
                </a:lnTo>
                <a:lnTo>
                  <a:pt x="67" y="19"/>
                </a:lnTo>
                <a:lnTo>
                  <a:pt x="67" y="12"/>
                </a:lnTo>
                <a:close/>
                <a:moveTo>
                  <a:pt x="20" y="110"/>
                </a:moveTo>
                <a:lnTo>
                  <a:pt x="20" y="110"/>
                </a:lnTo>
                <a:lnTo>
                  <a:pt x="25" y="110"/>
                </a:lnTo>
                <a:lnTo>
                  <a:pt x="25" y="113"/>
                </a:lnTo>
                <a:lnTo>
                  <a:pt x="20" y="113"/>
                </a:lnTo>
                <a:lnTo>
                  <a:pt x="20" y="110"/>
                </a:lnTo>
                <a:close/>
                <a:moveTo>
                  <a:pt x="3" y="110"/>
                </a:moveTo>
                <a:lnTo>
                  <a:pt x="3" y="110"/>
                </a:lnTo>
                <a:lnTo>
                  <a:pt x="11" y="110"/>
                </a:lnTo>
                <a:lnTo>
                  <a:pt x="19" y="110"/>
                </a:lnTo>
                <a:lnTo>
                  <a:pt x="19" y="113"/>
                </a:lnTo>
                <a:lnTo>
                  <a:pt x="11" y="113"/>
                </a:lnTo>
                <a:lnTo>
                  <a:pt x="3" y="113"/>
                </a:lnTo>
                <a:lnTo>
                  <a:pt x="3" y="110"/>
                </a:lnTo>
                <a:close/>
                <a:moveTo>
                  <a:pt x="8" y="102"/>
                </a:moveTo>
                <a:lnTo>
                  <a:pt x="8" y="102"/>
                </a:lnTo>
                <a:lnTo>
                  <a:pt x="8" y="107"/>
                </a:lnTo>
                <a:lnTo>
                  <a:pt x="3" y="107"/>
                </a:lnTo>
                <a:lnTo>
                  <a:pt x="3" y="102"/>
                </a:lnTo>
                <a:lnTo>
                  <a:pt x="8" y="102"/>
                </a:lnTo>
                <a:close/>
                <a:moveTo>
                  <a:pt x="25" y="102"/>
                </a:moveTo>
                <a:lnTo>
                  <a:pt x="25" y="102"/>
                </a:lnTo>
                <a:lnTo>
                  <a:pt x="25" y="105"/>
                </a:lnTo>
                <a:lnTo>
                  <a:pt x="17" y="107"/>
                </a:lnTo>
                <a:lnTo>
                  <a:pt x="10" y="107"/>
                </a:lnTo>
                <a:lnTo>
                  <a:pt x="10" y="102"/>
                </a:lnTo>
                <a:lnTo>
                  <a:pt x="17" y="102"/>
                </a:lnTo>
                <a:lnTo>
                  <a:pt x="25" y="102"/>
                </a:lnTo>
                <a:close/>
                <a:moveTo>
                  <a:pt x="25" y="94"/>
                </a:moveTo>
                <a:lnTo>
                  <a:pt x="25" y="94"/>
                </a:lnTo>
                <a:lnTo>
                  <a:pt x="25" y="99"/>
                </a:lnTo>
                <a:lnTo>
                  <a:pt x="20" y="99"/>
                </a:lnTo>
                <a:lnTo>
                  <a:pt x="20" y="94"/>
                </a:lnTo>
                <a:lnTo>
                  <a:pt x="25" y="94"/>
                </a:lnTo>
                <a:close/>
                <a:moveTo>
                  <a:pt x="19" y="94"/>
                </a:moveTo>
                <a:lnTo>
                  <a:pt x="19" y="94"/>
                </a:lnTo>
                <a:lnTo>
                  <a:pt x="19" y="99"/>
                </a:lnTo>
                <a:lnTo>
                  <a:pt x="14" y="99"/>
                </a:lnTo>
                <a:lnTo>
                  <a:pt x="14" y="94"/>
                </a:lnTo>
                <a:lnTo>
                  <a:pt x="19" y="94"/>
                </a:lnTo>
                <a:close/>
                <a:moveTo>
                  <a:pt x="14" y="88"/>
                </a:moveTo>
                <a:lnTo>
                  <a:pt x="14" y="88"/>
                </a:lnTo>
                <a:lnTo>
                  <a:pt x="14" y="91"/>
                </a:lnTo>
                <a:lnTo>
                  <a:pt x="10" y="91"/>
                </a:lnTo>
                <a:lnTo>
                  <a:pt x="10" y="88"/>
                </a:lnTo>
                <a:lnTo>
                  <a:pt x="14" y="88"/>
                </a:lnTo>
                <a:close/>
                <a:moveTo>
                  <a:pt x="8" y="88"/>
                </a:moveTo>
                <a:lnTo>
                  <a:pt x="8" y="88"/>
                </a:lnTo>
                <a:lnTo>
                  <a:pt x="8" y="91"/>
                </a:lnTo>
                <a:lnTo>
                  <a:pt x="3" y="93"/>
                </a:lnTo>
                <a:lnTo>
                  <a:pt x="3" y="88"/>
                </a:lnTo>
                <a:lnTo>
                  <a:pt x="8" y="88"/>
                </a:lnTo>
                <a:close/>
                <a:moveTo>
                  <a:pt x="8" y="81"/>
                </a:moveTo>
                <a:lnTo>
                  <a:pt x="8" y="81"/>
                </a:lnTo>
                <a:lnTo>
                  <a:pt x="8" y="85"/>
                </a:lnTo>
                <a:lnTo>
                  <a:pt x="3" y="85"/>
                </a:lnTo>
                <a:lnTo>
                  <a:pt x="3" y="81"/>
                </a:lnTo>
                <a:lnTo>
                  <a:pt x="8" y="81"/>
                </a:lnTo>
                <a:close/>
                <a:moveTo>
                  <a:pt x="25" y="79"/>
                </a:moveTo>
                <a:lnTo>
                  <a:pt x="25" y="79"/>
                </a:lnTo>
                <a:lnTo>
                  <a:pt x="25" y="84"/>
                </a:lnTo>
                <a:lnTo>
                  <a:pt x="17" y="84"/>
                </a:lnTo>
                <a:lnTo>
                  <a:pt x="10" y="85"/>
                </a:lnTo>
                <a:lnTo>
                  <a:pt x="10" y="81"/>
                </a:lnTo>
                <a:lnTo>
                  <a:pt x="17" y="81"/>
                </a:lnTo>
                <a:lnTo>
                  <a:pt x="25" y="79"/>
                </a:lnTo>
                <a:close/>
                <a:moveTo>
                  <a:pt x="20" y="71"/>
                </a:moveTo>
                <a:lnTo>
                  <a:pt x="20" y="71"/>
                </a:lnTo>
                <a:lnTo>
                  <a:pt x="25" y="71"/>
                </a:lnTo>
                <a:lnTo>
                  <a:pt x="25" y="76"/>
                </a:lnTo>
                <a:lnTo>
                  <a:pt x="20" y="76"/>
                </a:lnTo>
                <a:lnTo>
                  <a:pt x="20" y="71"/>
                </a:lnTo>
                <a:close/>
                <a:moveTo>
                  <a:pt x="3" y="73"/>
                </a:moveTo>
                <a:lnTo>
                  <a:pt x="3" y="73"/>
                </a:lnTo>
                <a:lnTo>
                  <a:pt x="11" y="73"/>
                </a:lnTo>
                <a:lnTo>
                  <a:pt x="19" y="73"/>
                </a:lnTo>
                <a:lnTo>
                  <a:pt x="19" y="76"/>
                </a:lnTo>
                <a:lnTo>
                  <a:pt x="11" y="77"/>
                </a:lnTo>
                <a:lnTo>
                  <a:pt x="3" y="77"/>
                </a:lnTo>
                <a:lnTo>
                  <a:pt x="3" y="73"/>
                </a:lnTo>
                <a:close/>
                <a:moveTo>
                  <a:pt x="24" y="63"/>
                </a:moveTo>
                <a:lnTo>
                  <a:pt x="24" y="63"/>
                </a:lnTo>
                <a:lnTo>
                  <a:pt x="24" y="68"/>
                </a:lnTo>
                <a:lnTo>
                  <a:pt x="19" y="68"/>
                </a:lnTo>
                <a:lnTo>
                  <a:pt x="19" y="63"/>
                </a:lnTo>
                <a:lnTo>
                  <a:pt x="24" y="63"/>
                </a:lnTo>
                <a:close/>
                <a:moveTo>
                  <a:pt x="14" y="63"/>
                </a:moveTo>
                <a:lnTo>
                  <a:pt x="14" y="63"/>
                </a:lnTo>
                <a:lnTo>
                  <a:pt x="14" y="68"/>
                </a:lnTo>
                <a:lnTo>
                  <a:pt x="10" y="68"/>
                </a:lnTo>
                <a:lnTo>
                  <a:pt x="10" y="65"/>
                </a:lnTo>
                <a:lnTo>
                  <a:pt x="14" y="63"/>
                </a:lnTo>
                <a:close/>
                <a:moveTo>
                  <a:pt x="8" y="65"/>
                </a:moveTo>
                <a:lnTo>
                  <a:pt x="8" y="65"/>
                </a:lnTo>
                <a:lnTo>
                  <a:pt x="8" y="70"/>
                </a:lnTo>
                <a:lnTo>
                  <a:pt x="3" y="70"/>
                </a:lnTo>
                <a:lnTo>
                  <a:pt x="3" y="65"/>
                </a:lnTo>
                <a:lnTo>
                  <a:pt x="8" y="65"/>
                </a:lnTo>
                <a:close/>
                <a:moveTo>
                  <a:pt x="25" y="54"/>
                </a:moveTo>
                <a:lnTo>
                  <a:pt x="25" y="54"/>
                </a:lnTo>
                <a:lnTo>
                  <a:pt x="25" y="59"/>
                </a:lnTo>
                <a:lnTo>
                  <a:pt x="22" y="59"/>
                </a:lnTo>
                <a:lnTo>
                  <a:pt x="22" y="54"/>
                </a:lnTo>
                <a:lnTo>
                  <a:pt x="25" y="54"/>
                </a:lnTo>
                <a:close/>
                <a:moveTo>
                  <a:pt x="16" y="56"/>
                </a:moveTo>
                <a:lnTo>
                  <a:pt x="16" y="56"/>
                </a:lnTo>
                <a:lnTo>
                  <a:pt x="16" y="59"/>
                </a:lnTo>
                <a:lnTo>
                  <a:pt x="13" y="60"/>
                </a:lnTo>
                <a:lnTo>
                  <a:pt x="13" y="56"/>
                </a:lnTo>
                <a:lnTo>
                  <a:pt x="16" y="56"/>
                </a:lnTo>
                <a:close/>
                <a:moveTo>
                  <a:pt x="8" y="56"/>
                </a:moveTo>
                <a:lnTo>
                  <a:pt x="8" y="56"/>
                </a:lnTo>
                <a:lnTo>
                  <a:pt x="8" y="60"/>
                </a:lnTo>
                <a:lnTo>
                  <a:pt x="3" y="60"/>
                </a:lnTo>
                <a:lnTo>
                  <a:pt x="3" y="57"/>
                </a:lnTo>
                <a:lnTo>
                  <a:pt x="8" y="56"/>
                </a:lnTo>
                <a:close/>
                <a:moveTo>
                  <a:pt x="8" y="48"/>
                </a:moveTo>
                <a:lnTo>
                  <a:pt x="8" y="48"/>
                </a:lnTo>
                <a:lnTo>
                  <a:pt x="8" y="53"/>
                </a:lnTo>
                <a:lnTo>
                  <a:pt x="3" y="53"/>
                </a:lnTo>
                <a:lnTo>
                  <a:pt x="3" y="48"/>
                </a:lnTo>
                <a:lnTo>
                  <a:pt x="8" y="48"/>
                </a:lnTo>
                <a:close/>
                <a:moveTo>
                  <a:pt x="25" y="46"/>
                </a:moveTo>
                <a:lnTo>
                  <a:pt x="25" y="46"/>
                </a:lnTo>
                <a:lnTo>
                  <a:pt x="25" y="50"/>
                </a:lnTo>
                <a:lnTo>
                  <a:pt x="17" y="51"/>
                </a:lnTo>
                <a:lnTo>
                  <a:pt x="10" y="53"/>
                </a:lnTo>
                <a:lnTo>
                  <a:pt x="10" y="48"/>
                </a:lnTo>
                <a:lnTo>
                  <a:pt x="17" y="46"/>
                </a:lnTo>
                <a:lnTo>
                  <a:pt x="25" y="46"/>
                </a:lnTo>
                <a:close/>
                <a:moveTo>
                  <a:pt x="20" y="39"/>
                </a:moveTo>
                <a:lnTo>
                  <a:pt x="20" y="39"/>
                </a:lnTo>
                <a:lnTo>
                  <a:pt x="25" y="39"/>
                </a:lnTo>
                <a:lnTo>
                  <a:pt x="25" y="42"/>
                </a:lnTo>
                <a:lnTo>
                  <a:pt x="20" y="43"/>
                </a:lnTo>
                <a:lnTo>
                  <a:pt x="20" y="39"/>
                </a:lnTo>
                <a:close/>
              </a:path>
            </a:pathLst>
          </a:custGeom>
          <a:solidFill>
            <a:srgbClr val="581D74"/>
          </a:solidFill>
          <a:ln>
            <a:noFill/>
          </a:ln>
        </p:spPr>
        <p:txBody>
          <a:bodyPr/>
          <a:lstStyle/>
          <a:p>
            <a:pPr>
              <a:defRPr/>
            </a:pPr>
            <a:endParaRPr lang="fr-FR" dirty="0">
              <a:solidFill>
                <a:srgbClr val="571E74"/>
              </a:solidFill>
            </a:endParaRPr>
          </a:p>
        </p:txBody>
      </p:sp>
      <p:sp>
        <p:nvSpPr>
          <p:cNvPr id="157" name="Freeform 288">
            <a:extLst>
              <a:ext uri="{FF2B5EF4-FFF2-40B4-BE49-F238E27FC236}">
                <a16:creationId xmlns:a16="http://schemas.microsoft.com/office/drawing/2014/main" id="{A61A7838-AFD5-4926-9E83-CD482098A380}"/>
              </a:ext>
            </a:extLst>
          </p:cNvPr>
          <p:cNvSpPr>
            <a:spLocks noEditPoints="1"/>
          </p:cNvSpPr>
          <p:nvPr/>
        </p:nvSpPr>
        <p:spPr bwMode="auto">
          <a:xfrm>
            <a:off x="3535487" y="4048173"/>
            <a:ext cx="235424" cy="298734"/>
          </a:xfrm>
          <a:custGeom>
            <a:avLst/>
            <a:gdLst>
              <a:gd name="T0" fmla="*/ 2147483647 w 96"/>
              <a:gd name="T1" fmla="*/ 2147483647 h 124"/>
              <a:gd name="T2" fmla="*/ 2147483647 w 96"/>
              <a:gd name="T3" fmla="*/ 2147483647 h 124"/>
              <a:gd name="T4" fmla="*/ 2147483647 w 96"/>
              <a:gd name="T5" fmla="*/ 2147483647 h 124"/>
              <a:gd name="T6" fmla="*/ 2147483647 w 96"/>
              <a:gd name="T7" fmla="*/ 2147483647 h 124"/>
              <a:gd name="T8" fmla="*/ 2147483647 w 96"/>
              <a:gd name="T9" fmla="*/ 2147483647 h 124"/>
              <a:gd name="T10" fmla="*/ 2147483647 w 96"/>
              <a:gd name="T11" fmla="*/ 2147483647 h 124"/>
              <a:gd name="T12" fmla="*/ 2147483647 w 96"/>
              <a:gd name="T13" fmla="*/ 2147483647 h 124"/>
              <a:gd name="T14" fmla="*/ 2147483647 w 96"/>
              <a:gd name="T15" fmla="*/ 2147483647 h 124"/>
              <a:gd name="T16" fmla="*/ 2147483647 w 96"/>
              <a:gd name="T17" fmla="*/ 2147483647 h 124"/>
              <a:gd name="T18" fmla="*/ 2147483647 w 96"/>
              <a:gd name="T19" fmla="*/ 2147483647 h 124"/>
              <a:gd name="T20" fmla="*/ 2147483647 w 96"/>
              <a:gd name="T21" fmla="*/ 2147483647 h 124"/>
              <a:gd name="T22" fmla="*/ 2147483647 w 96"/>
              <a:gd name="T23" fmla="*/ 2147483647 h 124"/>
              <a:gd name="T24" fmla="*/ 2147483647 w 96"/>
              <a:gd name="T25" fmla="*/ 2147483647 h 124"/>
              <a:gd name="T26" fmla="*/ 2147483647 w 96"/>
              <a:gd name="T27" fmla="*/ 2147483647 h 124"/>
              <a:gd name="T28" fmla="*/ 2147483647 w 96"/>
              <a:gd name="T29" fmla="*/ 2147483647 h 124"/>
              <a:gd name="T30" fmla="*/ 2147483647 w 96"/>
              <a:gd name="T31" fmla="*/ 2147483647 h 124"/>
              <a:gd name="T32" fmla="*/ 2147483647 w 96"/>
              <a:gd name="T33" fmla="*/ 2147483647 h 124"/>
              <a:gd name="T34" fmla="*/ 2147483647 w 96"/>
              <a:gd name="T35" fmla="*/ 2147483647 h 124"/>
              <a:gd name="T36" fmla="*/ 2147483647 w 96"/>
              <a:gd name="T37" fmla="*/ 2147483647 h 124"/>
              <a:gd name="T38" fmla="*/ 2147483647 w 96"/>
              <a:gd name="T39" fmla="*/ 2147483647 h 124"/>
              <a:gd name="T40" fmla="*/ 2147483647 w 96"/>
              <a:gd name="T41" fmla="*/ 2147483647 h 124"/>
              <a:gd name="T42" fmla="*/ 2147483647 w 96"/>
              <a:gd name="T43" fmla="*/ 2147483647 h 124"/>
              <a:gd name="T44" fmla="*/ 2147483647 w 96"/>
              <a:gd name="T45" fmla="*/ 2147483647 h 124"/>
              <a:gd name="T46" fmla="*/ 2147483647 w 96"/>
              <a:gd name="T47" fmla="*/ 2147483647 h 124"/>
              <a:gd name="T48" fmla="*/ 2147483647 w 96"/>
              <a:gd name="T49" fmla="*/ 2147483647 h 124"/>
              <a:gd name="T50" fmla="*/ 2147483647 w 96"/>
              <a:gd name="T51" fmla="*/ 2147483647 h 124"/>
              <a:gd name="T52" fmla="*/ 2147483647 w 96"/>
              <a:gd name="T53" fmla="*/ 2147483647 h 124"/>
              <a:gd name="T54" fmla="*/ 2147483647 w 96"/>
              <a:gd name="T55" fmla="*/ 2147483647 h 124"/>
              <a:gd name="T56" fmla="*/ 2147483647 w 96"/>
              <a:gd name="T57" fmla="*/ 2147483647 h 124"/>
              <a:gd name="T58" fmla="*/ 2147483647 w 96"/>
              <a:gd name="T59" fmla="*/ 2147483647 h 124"/>
              <a:gd name="T60" fmla="*/ 2147483647 w 96"/>
              <a:gd name="T61" fmla="*/ 2147483647 h 124"/>
              <a:gd name="T62" fmla="*/ 2147483647 w 96"/>
              <a:gd name="T63" fmla="*/ 2147483647 h 124"/>
              <a:gd name="T64" fmla="*/ 2147483647 w 96"/>
              <a:gd name="T65" fmla="*/ 2147483647 h 124"/>
              <a:gd name="T66" fmla="*/ 2147483647 w 96"/>
              <a:gd name="T67" fmla="*/ 2147483647 h 124"/>
              <a:gd name="T68" fmla="*/ 2147483647 w 96"/>
              <a:gd name="T69" fmla="*/ 2147483647 h 124"/>
              <a:gd name="T70" fmla="*/ 2147483647 w 96"/>
              <a:gd name="T71" fmla="*/ 2147483647 h 124"/>
              <a:gd name="T72" fmla="*/ 2147483647 w 96"/>
              <a:gd name="T73" fmla="*/ 2147483647 h 124"/>
              <a:gd name="T74" fmla="*/ 2147483647 w 96"/>
              <a:gd name="T75" fmla="*/ 2147483647 h 124"/>
              <a:gd name="T76" fmla="*/ 2147483647 w 96"/>
              <a:gd name="T77" fmla="*/ 2147483647 h 124"/>
              <a:gd name="T78" fmla="*/ 2147483647 w 96"/>
              <a:gd name="T79" fmla="*/ 2147483647 h 124"/>
              <a:gd name="T80" fmla="*/ 2147483647 w 96"/>
              <a:gd name="T81" fmla="*/ 2147483647 h 124"/>
              <a:gd name="T82" fmla="*/ 2147483647 w 96"/>
              <a:gd name="T83" fmla="*/ 2147483647 h 124"/>
              <a:gd name="T84" fmla="*/ 2147483647 w 96"/>
              <a:gd name="T85" fmla="*/ 2147483647 h 124"/>
              <a:gd name="T86" fmla="*/ 2147483647 w 96"/>
              <a:gd name="T87" fmla="*/ 2147483647 h 124"/>
              <a:gd name="T88" fmla="*/ 2147483647 w 96"/>
              <a:gd name="T89" fmla="*/ 2147483647 h 124"/>
              <a:gd name="T90" fmla="*/ 2147483647 w 96"/>
              <a:gd name="T91" fmla="*/ 2147483647 h 124"/>
              <a:gd name="T92" fmla="*/ 2147483647 w 96"/>
              <a:gd name="T93" fmla="*/ 2147483647 h 124"/>
              <a:gd name="T94" fmla="*/ 2147483647 w 96"/>
              <a:gd name="T95" fmla="*/ 2147483647 h 124"/>
              <a:gd name="T96" fmla="*/ 2147483647 w 96"/>
              <a:gd name="T97" fmla="*/ 2147483647 h 124"/>
              <a:gd name="T98" fmla="*/ 2147483647 w 96"/>
              <a:gd name="T99" fmla="*/ 2147483647 h 124"/>
              <a:gd name="T100" fmla="*/ 2147483647 w 96"/>
              <a:gd name="T101" fmla="*/ 2147483647 h 124"/>
              <a:gd name="T102" fmla="*/ 2147483647 w 96"/>
              <a:gd name="T103" fmla="*/ 2147483647 h 124"/>
              <a:gd name="T104" fmla="*/ 2147483647 w 96"/>
              <a:gd name="T105" fmla="*/ 2147483647 h 124"/>
              <a:gd name="T106" fmla="*/ 2147483647 w 96"/>
              <a:gd name="T107" fmla="*/ 2147483647 h 124"/>
              <a:gd name="T108" fmla="*/ 2147483647 w 96"/>
              <a:gd name="T109" fmla="*/ 2147483647 h 124"/>
              <a:gd name="T110" fmla="*/ 2147483647 w 96"/>
              <a:gd name="T111" fmla="*/ 2147483647 h 124"/>
              <a:gd name="T112" fmla="*/ 2147483647 w 96"/>
              <a:gd name="T113" fmla="*/ 2147483647 h 124"/>
              <a:gd name="T114" fmla="*/ 2147483647 w 96"/>
              <a:gd name="T115" fmla="*/ 2147483647 h 124"/>
              <a:gd name="T116" fmla="*/ 2147483647 w 96"/>
              <a:gd name="T117" fmla="*/ 2147483647 h 124"/>
              <a:gd name="T118" fmla="*/ 2147483647 w 96"/>
              <a:gd name="T119" fmla="*/ 2147483647 h 124"/>
              <a:gd name="T120" fmla="*/ 2147483647 w 96"/>
              <a:gd name="T121" fmla="*/ 2147483647 h 124"/>
              <a:gd name="T122" fmla="*/ 2147483647 w 96"/>
              <a:gd name="T123" fmla="*/ 2147483647 h 1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6" h="124">
                <a:moveTo>
                  <a:pt x="39" y="124"/>
                </a:moveTo>
                <a:lnTo>
                  <a:pt x="44" y="124"/>
                </a:lnTo>
                <a:lnTo>
                  <a:pt x="96" y="124"/>
                </a:lnTo>
                <a:lnTo>
                  <a:pt x="96" y="9"/>
                </a:lnTo>
                <a:lnTo>
                  <a:pt x="79" y="0"/>
                </a:lnTo>
                <a:lnTo>
                  <a:pt x="39" y="8"/>
                </a:lnTo>
                <a:lnTo>
                  <a:pt x="39" y="33"/>
                </a:lnTo>
                <a:lnTo>
                  <a:pt x="30" y="28"/>
                </a:lnTo>
                <a:lnTo>
                  <a:pt x="0" y="34"/>
                </a:lnTo>
                <a:lnTo>
                  <a:pt x="0" y="124"/>
                </a:lnTo>
                <a:lnTo>
                  <a:pt x="39" y="124"/>
                </a:lnTo>
                <a:close/>
                <a:moveTo>
                  <a:pt x="3" y="42"/>
                </a:moveTo>
                <a:lnTo>
                  <a:pt x="3" y="42"/>
                </a:lnTo>
                <a:lnTo>
                  <a:pt x="11" y="40"/>
                </a:lnTo>
                <a:lnTo>
                  <a:pt x="19" y="39"/>
                </a:lnTo>
                <a:lnTo>
                  <a:pt x="19" y="43"/>
                </a:lnTo>
                <a:lnTo>
                  <a:pt x="11" y="45"/>
                </a:lnTo>
                <a:lnTo>
                  <a:pt x="3" y="45"/>
                </a:lnTo>
                <a:lnTo>
                  <a:pt x="3" y="42"/>
                </a:lnTo>
                <a:close/>
                <a:moveTo>
                  <a:pt x="45" y="17"/>
                </a:moveTo>
                <a:lnTo>
                  <a:pt x="45" y="17"/>
                </a:lnTo>
                <a:lnTo>
                  <a:pt x="55" y="15"/>
                </a:lnTo>
                <a:lnTo>
                  <a:pt x="64" y="14"/>
                </a:lnTo>
                <a:lnTo>
                  <a:pt x="64" y="19"/>
                </a:lnTo>
                <a:lnTo>
                  <a:pt x="55" y="20"/>
                </a:lnTo>
                <a:lnTo>
                  <a:pt x="45" y="22"/>
                </a:lnTo>
                <a:lnTo>
                  <a:pt x="45" y="17"/>
                </a:lnTo>
                <a:close/>
                <a:moveTo>
                  <a:pt x="67" y="105"/>
                </a:moveTo>
                <a:lnTo>
                  <a:pt x="67" y="105"/>
                </a:lnTo>
                <a:lnTo>
                  <a:pt x="73" y="105"/>
                </a:lnTo>
                <a:lnTo>
                  <a:pt x="73" y="112"/>
                </a:lnTo>
                <a:lnTo>
                  <a:pt x="67" y="112"/>
                </a:lnTo>
                <a:lnTo>
                  <a:pt x="67" y="105"/>
                </a:lnTo>
                <a:close/>
                <a:moveTo>
                  <a:pt x="45" y="105"/>
                </a:moveTo>
                <a:lnTo>
                  <a:pt x="45" y="105"/>
                </a:lnTo>
                <a:lnTo>
                  <a:pt x="55" y="105"/>
                </a:lnTo>
                <a:lnTo>
                  <a:pt x="64" y="105"/>
                </a:lnTo>
                <a:lnTo>
                  <a:pt x="64" y="112"/>
                </a:lnTo>
                <a:lnTo>
                  <a:pt x="55" y="112"/>
                </a:lnTo>
                <a:lnTo>
                  <a:pt x="45" y="112"/>
                </a:lnTo>
                <a:lnTo>
                  <a:pt x="45" y="105"/>
                </a:lnTo>
                <a:close/>
                <a:moveTo>
                  <a:pt x="50" y="96"/>
                </a:moveTo>
                <a:lnTo>
                  <a:pt x="50" y="96"/>
                </a:lnTo>
                <a:lnTo>
                  <a:pt x="50" y="101"/>
                </a:lnTo>
                <a:lnTo>
                  <a:pt x="45" y="101"/>
                </a:lnTo>
                <a:lnTo>
                  <a:pt x="45" y="96"/>
                </a:lnTo>
                <a:lnTo>
                  <a:pt x="50" y="96"/>
                </a:lnTo>
                <a:close/>
                <a:moveTo>
                  <a:pt x="73" y="94"/>
                </a:moveTo>
                <a:lnTo>
                  <a:pt x="73" y="94"/>
                </a:lnTo>
                <a:lnTo>
                  <a:pt x="73" y="101"/>
                </a:lnTo>
                <a:lnTo>
                  <a:pt x="62" y="101"/>
                </a:lnTo>
                <a:lnTo>
                  <a:pt x="53" y="101"/>
                </a:lnTo>
                <a:lnTo>
                  <a:pt x="53" y="96"/>
                </a:lnTo>
                <a:lnTo>
                  <a:pt x="62" y="96"/>
                </a:lnTo>
                <a:lnTo>
                  <a:pt x="73" y="94"/>
                </a:lnTo>
                <a:close/>
                <a:moveTo>
                  <a:pt x="73" y="85"/>
                </a:moveTo>
                <a:lnTo>
                  <a:pt x="73" y="85"/>
                </a:lnTo>
                <a:lnTo>
                  <a:pt x="73" y="91"/>
                </a:lnTo>
                <a:lnTo>
                  <a:pt x="67" y="91"/>
                </a:lnTo>
                <a:lnTo>
                  <a:pt x="67" y="87"/>
                </a:lnTo>
                <a:lnTo>
                  <a:pt x="73" y="85"/>
                </a:lnTo>
                <a:close/>
                <a:moveTo>
                  <a:pt x="64" y="87"/>
                </a:moveTo>
                <a:lnTo>
                  <a:pt x="64" y="87"/>
                </a:lnTo>
                <a:lnTo>
                  <a:pt x="64" y="91"/>
                </a:lnTo>
                <a:lnTo>
                  <a:pt x="59" y="91"/>
                </a:lnTo>
                <a:lnTo>
                  <a:pt x="59" y="87"/>
                </a:lnTo>
                <a:lnTo>
                  <a:pt x="64" y="87"/>
                </a:lnTo>
                <a:close/>
                <a:moveTo>
                  <a:pt x="58" y="77"/>
                </a:moveTo>
                <a:lnTo>
                  <a:pt x="58" y="77"/>
                </a:lnTo>
                <a:lnTo>
                  <a:pt x="58" y="82"/>
                </a:lnTo>
                <a:lnTo>
                  <a:pt x="53" y="82"/>
                </a:lnTo>
                <a:lnTo>
                  <a:pt x="53" y="77"/>
                </a:lnTo>
                <a:lnTo>
                  <a:pt x="58" y="77"/>
                </a:lnTo>
                <a:close/>
                <a:moveTo>
                  <a:pt x="50" y="77"/>
                </a:moveTo>
                <a:lnTo>
                  <a:pt x="50" y="77"/>
                </a:lnTo>
                <a:lnTo>
                  <a:pt x="50" y="82"/>
                </a:lnTo>
                <a:lnTo>
                  <a:pt x="45" y="84"/>
                </a:lnTo>
                <a:lnTo>
                  <a:pt x="45" y="77"/>
                </a:lnTo>
                <a:lnTo>
                  <a:pt x="50" y="77"/>
                </a:lnTo>
                <a:close/>
                <a:moveTo>
                  <a:pt x="50" y="68"/>
                </a:moveTo>
                <a:lnTo>
                  <a:pt x="50" y="68"/>
                </a:lnTo>
                <a:lnTo>
                  <a:pt x="50" y="73"/>
                </a:lnTo>
                <a:lnTo>
                  <a:pt x="45" y="73"/>
                </a:lnTo>
                <a:lnTo>
                  <a:pt x="45" y="68"/>
                </a:lnTo>
                <a:lnTo>
                  <a:pt x="50" y="68"/>
                </a:lnTo>
                <a:close/>
                <a:moveTo>
                  <a:pt x="73" y="67"/>
                </a:moveTo>
                <a:lnTo>
                  <a:pt x="73" y="67"/>
                </a:lnTo>
                <a:lnTo>
                  <a:pt x="73" y="71"/>
                </a:lnTo>
                <a:lnTo>
                  <a:pt x="62" y="73"/>
                </a:lnTo>
                <a:lnTo>
                  <a:pt x="53" y="73"/>
                </a:lnTo>
                <a:lnTo>
                  <a:pt x="53" y="67"/>
                </a:lnTo>
                <a:lnTo>
                  <a:pt x="62" y="67"/>
                </a:lnTo>
                <a:lnTo>
                  <a:pt x="73" y="67"/>
                </a:lnTo>
                <a:close/>
                <a:moveTo>
                  <a:pt x="67" y="56"/>
                </a:moveTo>
                <a:lnTo>
                  <a:pt x="67" y="56"/>
                </a:lnTo>
                <a:lnTo>
                  <a:pt x="73" y="56"/>
                </a:lnTo>
                <a:lnTo>
                  <a:pt x="73" y="62"/>
                </a:lnTo>
                <a:lnTo>
                  <a:pt x="67" y="62"/>
                </a:lnTo>
                <a:lnTo>
                  <a:pt x="67" y="56"/>
                </a:lnTo>
                <a:close/>
                <a:moveTo>
                  <a:pt x="45" y="59"/>
                </a:moveTo>
                <a:lnTo>
                  <a:pt x="45" y="59"/>
                </a:lnTo>
                <a:lnTo>
                  <a:pt x="55" y="57"/>
                </a:lnTo>
                <a:lnTo>
                  <a:pt x="64" y="57"/>
                </a:lnTo>
                <a:lnTo>
                  <a:pt x="64" y="62"/>
                </a:lnTo>
                <a:lnTo>
                  <a:pt x="55" y="63"/>
                </a:lnTo>
                <a:lnTo>
                  <a:pt x="45" y="63"/>
                </a:lnTo>
                <a:lnTo>
                  <a:pt x="45" y="59"/>
                </a:lnTo>
                <a:close/>
                <a:moveTo>
                  <a:pt x="70" y="45"/>
                </a:moveTo>
                <a:lnTo>
                  <a:pt x="70" y="45"/>
                </a:lnTo>
                <a:lnTo>
                  <a:pt x="70" y="51"/>
                </a:lnTo>
                <a:lnTo>
                  <a:pt x="64" y="51"/>
                </a:lnTo>
                <a:lnTo>
                  <a:pt x="64" y="46"/>
                </a:lnTo>
                <a:lnTo>
                  <a:pt x="70" y="45"/>
                </a:lnTo>
                <a:close/>
                <a:moveTo>
                  <a:pt x="58" y="46"/>
                </a:moveTo>
                <a:lnTo>
                  <a:pt x="58" y="46"/>
                </a:lnTo>
                <a:lnTo>
                  <a:pt x="58" y="53"/>
                </a:lnTo>
                <a:lnTo>
                  <a:pt x="53" y="53"/>
                </a:lnTo>
                <a:lnTo>
                  <a:pt x="53" y="46"/>
                </a:lnTo>
                <a:lnTo>
                  <a:pt x="58" y="46"/>
                </a:lnTo>
                <a:close/>
                <a:moveTo>
                  <a:pt x="50" y="46"/>
                </a:moveTo>
                <a:lnTo>
                  <a:pt x="50" y="46"/>
                </a:lnTo>
                <a:lnTo>
                  <a:pt x="50" y="53"/>
                </a:lnTo>
                <a:lnTo>
                  <a:pt x="45" y="53"/>
                </a:lnTo>
                <a:lnTo>
                  <a:pt x="45" y="48"/>
                </a:lnTo>
                <a:lnTo>
                  <a:pt x="50" y="46"/>
                </a:lnTo>
                <a:close/>
                <a:moveTo>
                  <a:pt x="73" y="33"/>
                </a:moveTo>
                <a:lnTo>
                  <a:pt x="73" y="33"/>
                </a:lnTo>
                <a:lnTo>
                  <a:pt x="73" y="39"/>
                </a:lnTo>
                <a:lnTo>
                  <a:pt x="67" y="40"/>
                </a:lnTo>
                <a:lnTo>
                  <a:pt x="67" y="34"/>
                </a:lnTo>
                <a:lnTo>
                  <a:pt x="73" y="33"/>
                </a:lnTo>
                <a:close/>
                <a:moveTo>
                  <a:pt x="61" y="34"/>
                </a:moveTo>
                <a:lnTo>
                  <a:pt x="61" y="34"/>
                </a:lnTo>
                <a:lnTo>
                  <a:pt x="61" y="40"/>
                </a:lnTo>
                <a:lnTo>
                  <a:pt x="56" y="40"/>
                </a:lnTo>
                <a:lnTo>
                  <a:pt x="56" y="36"/>
                </a:lnTo>
                <a:lnTo>
                  <a:pt x="61" y="34"/>
                </a:lnTo>
                <a:close/>
                <a:moveTo>
                  <a:pt x="50" y="36"/>
                </a:moveTo>
                <a:lnTo>
                  <a:pt x="50" y="36"/>
                </a:lnTo>
                <a:lnTo>
                  <a:pt x="50" y="42"/>
                </a:lnTo>
                <a:lnTo>
                  <a:pt x="45" y="42"/>
                </a:lnTo>
                <a:lnTo>
                  <a:pt x="45" y="37"/>
                </a:lnTo>
                <a:lnTo>
                  <a:pt x="50" y="36"/>
                </a:lnTo>
                <a:close/>
                <a:moveTo>
                  <a:pt x="50" y="25"/>
                </a:moveTo>
                <a:lnTo>
                  <a:pt x="50" y="25"/>
                </a:lnTo>
                <a:lnTo>
                  <a:pt x="50" y="31"/>
                </a:lnTo>
                <a:lnTo>
                  <a:pt x="45" y="31"/>
                </a:lnTo>
                <a:lnTo>
                  <a:pt x="45" y="26"/>
                </a:lnTo>
                <a:lnTo>
                  <a:pt x="50" y="25"/>
                </a:lnTo>
                <a:close/>
                <a:moveTo>
                  <a:pt x="73" y="23"/>
                </a:moveTo>
                <a:lnTo>
                  <a:pt x="73" y="23"/>
                </a:lnTo>
                <a:lnTo>
                  <a:pt x="73" y="28"/>
                </a:lnTo>
                <a:lnTo>
                  <a:pt x="62" y="29"/>
                </a:lnTo>
                <a:lnTo>
                  <a:pt x="53" y="31"/>
                </a:lnTo>
                <a:lnTo>
                  <a:pt x="53" y="25"/>
                </a:lnTo>
                <a:lnTo>
                  <a:pt x="62" y="23"/>
                </a:lnTo>
                <a:lnTo>
                  <a:pt x="73" y="23"/>
                </a:lnTo>
                <a:close/>
                <a:moveTo>
                  <a:pt x="67" y="12"/>
                </a:moveTo>
                <a:lnTo>
                  <a:pt x="67" y="12"/>
                </a:lnTo>
                <a:lnTo>
                  <a:pt x="73" y="12"/>
                </a:lnTo>
                <a:lnTo>
                  <a:pt x="73" y="19"/>
                </a:lnTo>
                <a:lnTo>
                  <a:pt x="67" y="19"/>
                </a:lnTo>
                <a:lnTo>
                  <a:pt x="67" y="12"/>
                </a:lnTo>
                <a:close/>
                <a:moveTo>
                  <a:pt x="20" y="110"/>
                </a:moveTo>
                <a:lnTo>
                  <a:pt x="20" y="110"/>
                </a:lnTo>
                <a:lnTo>
                  <a:pt x="25" y="110"/>
                </a:lnTo>
                <a:lnTo>
                  <a:pt x="25" y="113"/>
                </a:lnTo>
                <a:lnTo>
                  <a:pt x="20" y="113"/>
                </a:lnTo>
                <a:lnTo>
                  <a:pt x="20" y="110"/>
                </a:lnTo>
                <a:close/>
                <a:moveTo>
                  <a:pt x="3" y="110"/>
                </a:moveTo>
                <a:lnTo>
                  <a:pt x="3" y="110"/>
                </a:lnTo>
                <a:lnTo>
                  <a:pt x="11" y="110"/>
                </a:lnTo>
                <a:lnTo>
                  <a:pt x="19" y="110"/>
                </a:lnTo>
                <a:lnTo>
                  <a:pt x="19" y="113"/>
                </a:lnTo>
                <a:lnTo>
                  <a:pt x="11" y="113"/>
                </a:lnTo>
                <a:lnTo>
                  <a:pt x="3" y="113"/>
                </a:lnTo>
                <a:lnTo>
                  <a:pt x="3" y="110"/>
                </a:lnTo>
                <a:close/>
                <a:moveTo>
                  <a:pt x="8" y="102"/>
                </a:moveTo>
                <a:lnTo>
                  <a:pt x="8" y="102"/>
                </a:lnTo>
                <a:lnTo>
                  <a:pt x="8" y="107"/>
                </a:lnTo>
                <a:lnTo>
                  <a:pt x="3" y="107"/>
                </a:lnTo>
                <a:lnTo>
                  <a:pt x="3" y="102"/>
                </a:lnTo>
                <a:lnTo>
                  <a:pt x="8" y="102"/>
                </a:lnTo>
                <a:close/>
                <a:moveTo>
                  <a:pt x="25" y="102"/>
                </a:moveTo>
                <a:lnTo>
                  <a:pt x="25" y="102"/>
                </a:lnTo>
                <a:lnTo>
                  <a:pt x="25" y="105"/>
                </a:lnTo>
                <a:lnTo>
                  <a:pt x="17" y="107"/>
                </a:lnTo>
                <a:lnTo>
                  <a:pt x="10" y="107"/>
                </a:lnTo>
                <a:lnTo>
                  <a:pt x="10" y="102"/>
                </a:lnTo>
                <a:lnTo>
                  <a:pt x="17" y="102"/>
                </a:lnTo>
                <a:lnTo>
                  <a:pt x="25" y="102"/>
                </a:lnTo>
                <a:close/>
                <a:moveTo>
                  <a:pt x="25" y="94"/>
                </a:moveTo>
                <a:lnTo>
                  <a:pt x="25" y="94"/>
                </a:lnTo>
                <a:lnTo>
                  <a:pt x="25" y="99"/>
                </a:lnTo>
                <a:lnTo>
                  <a:pt x="20" y="99"/>
                </a:lnTo>
                <a:lnTo>
                  <a:pt x="20" y="94"/>
                </a:lnTo>
                <a:lnTo>
                  <a:pt x="25" y="94"/>
                </a:lnTo>
                <a:close/>
                <a:moveTo>
                  <a:pt x="19" y="94"/>
                </a:moveTo>
                <a:lnTo>
                  <a:pt x="19" y="94"/>
                </a:lnTo>
                <a:lnTo>
                  <a:pt x="19" y="99"/>
                </a:lnTo>
                <a:lnTo>
                  <a:pt x="14" y="99"/>
                </a:lnTo>
                <a:lnTo>
                  <a:pt x="14" y="94"/>
                </a:lnTo>
                <a:lnTo>
                  <a:pt x="19" y="94"/>
                </a:lnTo>
                <a:close/>
                <a:moveTo>
                  <a:pt x="14" y="88"/>
                </a:moveTo>
                <a:lnTo>
                  <a:pt x="14" y="88"/>
                </a:lnTo>
                <a:lnTo>
                  <a:pt x="14" y="91"/>
                </a:lnTo>
                <a:lnTo>
                  <a:pt x="10" y="91"/>
                </a:lnTo>
                <a:lnTo>
                  <a:pt x="10" y="88"/>
                </a:lnTo>
                <a:lnTo>
                  <a:pt x="14" y="88"/>
                </a:lnTo>
                <a:close/>
                <a:moveTo>
                  <a:pt x="8" y="88"/>
                </a:moveTo>
                <a:lnTo>
                  <a:pt x="8" y="88"/>
                </a:lnTo>
                <a:lnTo>
                  <a:pt x="8" y="91"/>
                </a:lnTo>
                <a:lnTo>
                  <a:pt x="3" y="93"/>
                </a:lnTo>
                <a:lnTo>
                  <a:pt x="3" y="88"/>
                </a:lnTo>
                <a:lnTo>
                  <a:pt x="8" y="88"/>
                </a:lnTo>
                <a:close/>
                <a:moveTo>
                  <a:pt x="8" y="81"/>
                </a:moveTo>
                <a:lnTo>
                  <a:pt x="8" y="81"/>
                </a:lnTo>
                <a:lnTo>
                  <a:pt x="8" y="85"/>
                </a:lnTo>
                <a:lnTo>
                  <a:pt x="3" y="85"/>
                </a:lnTo>
                <a:lnTo>
                  <a:pt x="3" y="81"/>
                </a:lnTo>
                <a:lnTo>
                  <a:pt x="8" y="81"/>
                </a:lnTo>
                <a:close/>
                <a:moveTo>
                  <a:pt x="25" y="79"/>
                </a:moveTo>
                <a:lnTo>
                  <a:pt x="25" y="79"/>
                </a:lnTo>
                <a:lnTo>
                  <a:pt x="25" y="84"/>
                </a:lnTo>
                <a:lnTo>
                  <a:pt x="17" y="84"/>
                </a:lnTo>
                <a:lnTo>
                  <a:pt x="10" y="85"/>
                </a:lnTo>
                <a:lnTo>
                  <a:pt x="10" y="81"/>
                </a:lnTo>
                <a:lnTo>
                  <a:pt x="17" y="81"/>
                </a:lnTo>
                <a:lnTo>
                  <a:pt x="25" y="79"/>
                </a:lnTo>
                <a:close/>
                <a:moveTo>
                  <a:pt x="20" y="71"/>
                </a:moveTo>
                <a:lnTo>
                  <a:pt x="20" y="71"/>
                </a:lnTo>
                <a:lnTo>
                  <a:pt x="25" y="71"/>
                </a:lnTo>
                <a:lnTo>
                  <a:pt x="25" y="76"/>
                </a:lnTo>
                <a:lnTo>
                  <a:pt x="20" y="76"/>
                </a:lnTo>
                <a:lnTo>
                  <a:pt x="20" y="71"/>
                </a:lnTo>
                <a:close/>
                <a:moveTo>
                  <a:pt x="3" y="73"/>
                </a:moveTo>
                <a:lnTo>
                  <a:pt x="3" y="73"/>
                </a:lnTo>
                <a:lnTo>
                  <a:pt x="11" y="73"/>
                </a:lnTo>
                <a:lnTo>
                  <a:pt x="19" y="73"/>
                </a:lnTo>
                <a:lnTo>
                  <a:pt x="19" y="76"/>
                </a:lnTo>
                <a:lnTo>
                  <a:pt x="11" y="77"/>
                </a:lnTo>
                <a:lnTo>
                  <a:pt x="3" y="77"/>
                </a:lnTo>
                <a:lnTo>
                  <a:pt x="3" y="73"/>
                </a:lnTo>
                <a:close/>
                <a:moveTo>
                  <a:pt x="24" y="63"/>
                </a:moveTo>
                <a:lnTo>
                  <a:pt x="24" y="63"/>
                </a:lnTo>
                <a:lnTo>
                  <a:pt x="24" y="68"/>
                </a:lnTo>
                <a:lnTo>
                  <a:pt x="19" y="68"/>
                </a:lnTo>
                <a:lnTo>
                  <a:pt x="19" y="63"/>
                </a:lnTo>
                <a:lnTo>
                  <a:pt x="24" y="63"/>
                </a:lnTo>
                <a:close/>
                <a:moveTo>
                  <a:pt x="14" y="63"/>
                </a:moveTo>
                <a:lnTo>
                  <a:pt x="14" y="63"/>
                </a:lnTo>
                <a:lnTo>
                  <a:pt x="14" y="68"/>
                </a:lnTo>
                <a:lnTo>
                  <a:pt x="10" y="68"/>
                </a:lnTo>
                <a:lnTo>
                  <a:pt x="10" y="65"/>
                </a:lnTo>
                <a:lnTo>
                  <a:pt x="14" y="63"/>
                </a:lnTo>
                <a:close/>
                <a:moveTo>
                  <a:pt x="8" y="65"/>
                </a:moveTo>
                <a:lnTo>
                  <a:pt x="8" y="65"/>
                </a:lnTo>
                <a:lnTo>
                  <a:pt x="8" y="70"/>
                </a:lnTo>
                <a:lnTo>
                  <a:pt x="3" y="70"/>
                </a:lnTo>
                <a:lnTo>
                  <a:pt x="3" y="65"/>
                </a:lnTo>
                <a:lnTo>
                  <a:pt x="8" y="65"/>
                </a:lnTo>
                <a:close/>
                <a:moveTo>
                  <a:pt x="25" y="54"/>
                </a:moveTo>
                <a:lnTo>
                  <a:pt x="25" y="54"/>
                </a:lnTo>
                <a:lnTo>
                  <a:pt x="25" y="59"/>
                </a:lnTo>
                <a:lnTo>
                  <a:pt x="22" y="59"/>
                </a:lnTo>
                <a:lnTo>
                  <a:pt x="22" y="54"/>
                </a:lnTo>
                <a:lnTo>
                  <a:pt x="25" y="54"/>
                </a:lnTo>
                <a:close/>
                <a:moveTo>
                  <a:pt x="16" y="56"/>
                </a:moveTo>
                <a:lnTo>
                  <a:pt x="16" y="56"/>
                </a:lnTo>
                <a:lnTo>
                  <a:pt x="16" y="59"/>
                </a:lnTo>
                <a:lnTo>
                  <a:pt x="13" y="60"/>
                </a:lnTo>
                <a:lnTo>
                  <a:pt x="13" y="56"/>
                </a:lnTo>
                <a:lnTo>
                  <a:pt x="16" y="56"/>
                </a:lnTo>
                <a:close/>
                <a:moveTo>
                  <a:pt x="8" y="56"/>
                </a:moveTo>
                <a:lnTo>
                  <a:pt x="8" y="56"/>
                </a:lnTo>
                <a:lnTo>
                  <a:pt x="8" y="60"/>
                </a:lnTo>
                <a:lnTo>
                  <a:pt x="3" y="60"/>
                </a:lnTo>
                <a:lnTo>
                  <a:pt x="3" y="57"/>
                </a:lnTo>
                <a:lnTo>
                  <a:pt x="8" y="56"/>
                </a:lnTo>
                <a:close/>
                <a:moveTo>
                  <a:pt x="8" y="48"/>
                </a:moveTo>
                <a:lnTo>
                  <a:pt x="8" y="48"/>
                </a:lnTo>
                <a:lnTo>
                  <a:pt x="8" y="53"/>
                </a:lnTo>
                <a:lnTo>
                  <a:pt x="3" y="53"/>
                </a:lnTo>
                <a:lnTo>
                  <a:pt x="3" y="48"/>
                </a:lnTo>
                <a:lnTo>
                  <a:pt x="8" y="48"/>
                </a:lnTo>
                <a:close/>
                <a:moveTo>
                  <a:pt x="25" y="46"/>
                </a:moveTo>
                <a:lnTo>
                  <a:pt x="25" y="46"/>
                </a:lnTo>
                <a:lnTo>
                  <a:pt x="25" y="50"/>
                </a:lnTo>
                <a:lnTo>
                  <a:pt x="17" y="51"/>
                </a:lnTo>
                <a:lnTo>
                  <a:pt x="10" y="53"/>
                </a:lnTo>
                <a:lnTo>
                  <a:pt x="10" y="48"/>
                </a:lnTo>
                <a:lnTo>
                  <a:pt x="17" y="46"/>
                </a:lnTo>
                <a:lnTo>
                  <a:pt x="25" y="46"/>
                </a:lnTo>
                <a:close/>
                <a:moveTo>
                  <a:pt x="20" y="39"/>
                </a:moveTo>
                <a:lnTo>
                  <a:pt x="20" y="39"/>
                </a:lnTo>
                <a:lnTo>
                  <a:pt x="25" y="39"/>
                </a:lnTo>
                <a:lnTo>
                  <a:pt x="25" y="42"/>
                </a:lnTo>
                <a:lnTo>
                  <a:pt x="20" y="43"/>
                </a:lnTo>
                <a:lnTo>
                  <a:pt x="20" y="39"/>
                </a:lnTo>
                <a:close/>
              </a:path>
            </a:pathLst>
          </a:custGeom>
          <a:solidFill>
            <a:srgbClr val="581D74"/>
          </a:solidFill>
          <a:ln>
            <a:noFill/>
          </a:ln>
        </p:spPr>
        <p:txBody>
          <a:bodyPr/>
          <a:lstStyle/>
          <a:p>
            <a:pPr>
              <a:defRPr/>
            </a:pPr>
            <a:endParaRPr lang="fr-FR" dirty="0">
              <a:solidFill>
                <a:srgbClr val="571E74"/>
              </a:solidFill>
            </a:endParaRPr>
          </a:p>
        </p:txBody>
      </p:sp>
      <p:sp>
        <p:nvSpPr>
          <p:cNvPr id="158" name="ZoneTexte 157">
            <a:extLst>
              <a:ext uri="{FF2B5EF4-FFF2-40B4-BE49-F238E27FC236}">
                <a16:creationId xmlns:a16="http://schemas.microsoft.com/office/drawing/2014/main" id="{FAFE6046-FCC5-4E06-8E91-207BC38C70A0}"/>
              </a:ext>
            </a:extLst>
          </p:cNvPr>
          <p:cNvSpPr txBox="1"/>
          <p:nvPr/>
        </p:nvSpPr>
        <p:spPr>
          <a:xfrm>
            <a:off x="1559611" y="3029096"/>
            <a:ext cx="1262649" cy="307777"/>
          </a:xfrm>
          <a:prstGeom prst="rect">
            <a:avLst/>
          </a:prstGeom>
          <a:noFill/>
        </p:spPr>
        <p:txBody>
          <a:bodyPr wrap="square" rtlCol="0">
            <a:spAutoFit/>
          </a:bodyPr>
          <a:lstStyle/>
          <a:p>
            <a:r>
              <a:rPr lang="fr-FR" sz="700" b="1" dirty="0" err="1">
                <a:solidFill>
                  <a:schemeClr val="bg1"/>
                </a:solidFill>
                <a:latin typeface="Arial" panose="020B0604020202020204" pitchFamily="34" charset="0"/>
                <a:cs typeface="Arial" panose="020B0604020202020204" pitchFamily="34" charset="0"/>
              </a:rPr>
              <a:t>MySys</a:t>
            </a:r>
            <a:r>
              <a:rPr lang="fr-FR" sz="700" b="1" dirty="0">
                <a:solidFill>
                  <a:schemeClr val="bg1"/>
                </a:solidFill>
                <a:latin typeface="Arial" panose="020B0604020202020204" pitchFamily="34" charset="0"/>
                <a:cs typeface="Arial" panose="020B0604020202020204" pitchFamily="34" charset="0"/>
              </a:rPr>
              <a:t> &amp; Léa/O2S/Parcours PM</a:t>
            </a:r>
          </a:p>
        </p:txBody>
      </p:sp>
      <p:sp>
        <p:nvSpPr>
          <p:cNvPr id="161" name="ZoneTexte 160">
            <a:extLst>
              <a:ext uri="{FF2B5EF4-FFF2-40B4-BE49-F238E27FC236}">
                <a16:creationId xmlns:a16="http://schemas.microsoft.com/office/drawing/2014/main" id="{DC975E16-3D7B-42F5-A14F-7AFA795580D0}"/>
              </a:ext>
            </a:extLst>
          </p:cNvPr>
          <p:cNvSpPr txBox="1"/>
          <p:nvPr/>
        </p:nvSpPr>
        <p:spPr>
          <a:xfrm>
            <a:off x="2991966" y="2896021"/>
            <a:ext cx="827471" cy="200055"/>
          </a:xfrm>
          <a:prstGeom prst="rect">
            <a:avLst/>
          </a:prstGeom>
          <a:noFill/>
        </p:spPr>
        <p:txBody>
          <a:bodyPr wrap="none" rtlCol="0">
            <a:spAutoFit/>
          </a:bodyPr>
          <a:lstStyle/>
          <a:p>
            <a:pPr algn="ctr"/>
            <a:r>
              <a:rPr lang="fr-FR" sz="700" b="1" dirty="0">
                <a:solidFill>
                  <a:schemeClr val="bg1"/>
                </a:solidFill>
                <a:latin typeface="Arial" panose="020B0604020202020204" pitchFamily="34" charset="0"/>
                <a:cs typeface="Arial" panose="020B0604020202020204" pitchFamily="34" charset="0"/>
              </a:rPr>
              <a:t>Espace NL/ICG</a:t>
            </a:r>
          </a:p>
        </p:txBody>
      </p:sp>
      <p:sp>
        <p:nvSpPr>
          <p:cNvPr id="163" name="ZoneTexte 162">
            <a:extLst>
              <a:ext uri="{FF2B5EF4-FFF2-40B4-BE49-F238E27FC236}">
                <a16:creationId xmlns:a16="http://schemas.microsoft.com/office/drawing/2014/main" id="{1E6B4307-754F-47A4-8ED2-EFC4558F4074}"/>
              </a:ext>
            </a:extLst>
          </p:cNvPr>
          <p:cNvSpPr txBox="1"/>
          <p:nvPr/>
        </p:nvSpPr>
        <p:spPr>
          <a:xfrm>
            <a:off x="4535104" y="3124833"/>
            <a:ext cx="349776" cy="200055"/>
          </a:xfrm>
          <a:prstGeom prst="rect">
            <a:avLst/>
          </a:prstGeom>
          <a:noFill/>
        </p:spPr>
        <p:txBody>
          <a:bodyPr wrap="none" rtlCol="0">
            <a:spAutoFit/>
          </a:bodyPr>
          <a:lstStyle/>
          <a:p>
            <a:r>
              <a:rPr lang="fr-FR" sz="700" b="1" dirty="0">
                <a:solidFill>
                  <a:schemeClr val="bg1"/>
                </a:solidFill>
                <a:latin typeface="Arial" panose="020B0604020202020204" pitchFamily="34" charset="0"/>
                <a:cs typeface="Arial" panose="020B0604020202020204" pitchFamily="34" charset="0"/>
              </a:rPr>
              <a:t>ICM</a:t>
            </a:r>
          </a:p>
        </p:txBody>
      </p:sp>
      <p:sp>
        <p:nvSpPr>
          <p:cNvPr id="164" name="ZoneTexte 163">
            <a:extLst>
              <a:ext uri="{FF2B5EF4-FFF2-40B4-BE49-F238E27FC236}">
                <a16:creationId xmlns:a16="http://schemas.microsoft.com/office/drawing/2014/main" id="{DA387458-5962-410A-8BB0-EA6530A5E999}"/>
              </a:ext>
            </a:extLst>
          </p:cNvPr>
          <p:cNvSpPr txBox="1"/>
          <p:nvPr/>
        </p:nvSpPr>
        <p:spPr>
          <a:xfrm>
            <a:off x="3354910" y="3512424"/>
            <a:ext cx="596577" cy="307777"/>
          </a:xfrm>
          <a:prstGeom prst="rect">
            <a:avLst/>
          </a:prstGeom>
          <a:noFill/>
        </p:spPr>
        <p:txBody>
          <a:bodyPr wrap="square" rtlCol="0">
            <a:spAutoFit/>
          </a:bodyPr>
          <a:lstStyle/>
          <a:p>
            <a:pPr algn="ctr"/>
            <a:r>
              <a:rPr lang="fr-FR" sz="700" b="1" dirty="0">
                <a:solidFill>
                  <a:schemeClr val="bg1"/>
                </a:solidFill>
                <a:latin typeface="Arial" panose="020B0604020202020204" pitchFamily="34" charset="0"/>
                <a:cs typeface="Arial" panose="020B0604020202020204" pitchFamily="34" charset="0"/>
              </a:rPr>
              <a:t>ICM</a:t>
            </a:r>
          </a:p>
          <a:p>
            <a:pPr algn="ctr"/>
            <a:r>
              <a:rPr lang="fr-FR" sz="700" b="1" dirty="0">
                <a:solidFill>
                  <a:schemeClr val="bg1"/>
                </a:solidFill>
                <a:latin typeface="Arial" panose="020B0604020202020204" pitchFamily="34" charset="0"/>
                <a:cs typeface="Arial" panose="020B0604020202020204" pitchFamily="34" charset="0"/>
              </a:rPr>
              <a:t>&amp; AIA</a:t>
            </a:r>
          </a:p>
        </p:txBody>
      </p:sp>
      <p:sp>
        <p:nvSpPr>
          <p:cNvPr id="165" name="ZoneTexte 164">
            <a:extLst>
              <a:ext uri="{FF2B5EF4-FFF2-40B4-BE49-F238E27FC236}">
                <a16:creationId xmlns:a16="http://schemas.microsoft.com/office/drawing/2014/main" id="{27DB24FF-8DCF-4F6A-9483-70337BAF61FE}"/>
              </a:ext>
            </a:extLst>
          </p:cNvPr>
          <p:cNvSpPr txBox="1"/>
          <p:nvPr/>
        </p:nvSpPr>
        <p:spPr>
          <a:xfrm>
            <a:off x="2200121" y="3467373"/>
            <a:ext cx="586595" cy="307777"/>
          </a:xfrm>
          <a:prstGeom prst="rect">
            <a:avLst/>
          </a:prstGeom>
          <a:noFill/>
        </p:spPr>
        <p:txBody>
          <a:bodyPr wrap="square" rtlCol="0">
            <a:spAutoFit/>
          </a:bodyPr>
          <a:lstStyle/>
          <a:p>
            <a:pPr algn="ctr"/>
            <a:r>
              <a:rPr lang="fr-FR" sz="700" b="1" dirty="0">
                <a:solidFill>
                  <a:schemeClr val="bg1"/>
                </a:solidFill>
                <a:latin typeface="Arial" panose="020B0604020202020204" pitchFamily="34" charset="0"/>
                <a:cs typeface="Arial" panose="020B0604020202020204" pitchFamily="34" charset="0"/>
              </a:rPr>
              <a:t>AIA </a:t>
            </a:r>
          </a:p>
          <a:p>
            <a:pPr algn="ctr"/>
            <a:r>
              <a:rPr lang="fr-FR" sz="700" b="1" dirty="0">
                <a:solidFill>
                  <a:schemeClr val="bg1"/>
                </a:solidFill>
                <a:latin typeface="Arial" panose="020B0604020202020204" pitchFamily="34" charset="0"/>
                <a:cs typeface="Arial" panose="020B0604020202020204" pitchFamily="34" charset="0"/>
              </a:rPr>
              <a:t>&amp; GED</a:t>
            </a:r>
          </a:p>
        </p:txBody>
      </p:sp>
      <p:sp>
        <p:nvSpPr>
          <p:cNvPr id="166" name="Flèche courbée vers le bas 114">
            <a:extLst>
              <a:ext uri="{FF2B5EF4-FFF2-40B4-BE49-F238E27FC236}">
                <a16:creationId xmlns:a16="http://schemas.microsoft.com/office/drawing/2014/main" id="{1B86D5DD-2023-438E-9ED0-0E14F223BA50}"/>
              </a:ext>
            </a:extLst>
          </p:cNvPr>
          <p:cNvSpPr>
            <a:spLocks noChangeArrowheads="1"/>
          </p:cNvSpPr>
          <p:nvPr/>
        </p:nvSpPr>
        <p:spPr bwMode="auto">
          <a:xfrm rot="20650847">
            <a:off x="704311" y="3199227"/>
            <a:ext cx="351263" cy="157836"/>
          </a:xfrm>
          <a:prstGeom prst="curvedDownArrow">
            <a:avLst>
              <a:gd name="adj1" fmla="val 25010"/>
              <a:gd name="adj2" fmla="val 50001"/>
              <a:gd name="adj3" fmla="val 25000"/>
            </a:avLst>
          </a:prstGeom>
          <a:solidFill>
            <a:srgbClr val="D7007B"/>
          </a:solidFill>
          <a:ln w="9525" algn="ctr">
            <a:noFill/>
            <a:round/>
            <a:headEnd/>
            <a:tailEnd/>
          </a:ln>
        </p:spPr>
        <p:txBody>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endParaRPr lang="fr-FR" altLang="fr-FR">
              <a:latin typeface="Arial" panose="020B0604020202020204" pitchFamily="34" charset="0"/>
              <a:cs typeface="Arial" panose="020B0604020202020204" pitchFamily="34" charset="0"/>
            </a:endParaRPr>
          </a:p>
        </p:txBody>
      </p:sp>
      <p:sp>
        <p:nvSpPr>
          <p:cNvPr id="169" name="ZoneTexte 61">
            <a:extLst>
              <a:ext uri="{FF2B5EF4-FFF2-40B4-BE49-F238E27FC236}">
                <a16:creationId xmlns:a16="http://schemas.microsoft.com/office/drawing/2014/main" id="{4203A53D-624B-4DDE-9427-19BBD0A143D1}"/>
              </a:ext>
            </a:extLst>
          </p:cNvPr>
          <p:cNvSpPr txBox="1">
            <a:spLocks noChangeArrowheads="1"/>
          </p:cNvSpPr>
          <p:nvPr/>
        </p:nvSpPr>
        <p:spPr bwMode="auto">
          <a:xfrm rot="20814508">
            <a:off x="610470" y="3875882"/>
            <a:ext cx="538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D7007B"/>
                </a:solidFill>
                <a:latin typeface="Arial" panose="020B0604020202020204" pitchFamily="34" charset="0"/>
                <a:cs typeface="Arial" panose="020B0604020202020204" pitchFamily="34" charset="0"/>
              </a:rPr>
              <a:t>CAGP/Banquier privé</a:t>
            </a:r>
          </a:p>
        </p:txBody>
      </p:sp>
      <p:grpSp>
        <p:nvGrpSpPr>
          <p:cNvPr id="170" name="Groupe 169">
            <a:extLst>
              <a:ext uri="{FF2B5EF4-FFF2-40B4-BE49-F238E27FC236}">
                <a16:creationId xmlns:a16="http://schemas.microsoft.com/office/drawing/2014/main" id="{C1F11DED-4B8E-4777-9E17-45F2F4CBC045}"/>
              </a:ext>
            </a:extLst>
          </p:cNvPr>
          <p:cNvGrpSpPr/>
          <p:nvPr/>
        </p:nvGrpSpPr>
        <p:grpSpPr>
          <a:xfrm>
            <a:off x="4562438" y="5178051"/>
            <a:ext cx="1492544" cy="1147459"/>
            <a:chOff x="51661" y="5132342"/>
            <a:chExt cx="1077171" cy="856708"/>
          </a:xfrm>
        </p:grpSpPr>
        <p:sp>
          <p:nvSpPr>
            <p:cNvPr id="171" name="Rectangle à coins arrondis 32">
              <a:extLst>
                <a:ext uri="{FF2B5EF4-FFF2-40B4-BE49-F238E27FC236}">
                  <a16:creationId xmlns:a16="http://schemas.microsoft.com/office/drawing/2014/main" id="{71346AE8-1A2B-4123-9B13-3E3AC11BCB14}"/>
                </a:ext>
              </a:extLst>
            </p:cNvPr>
            <p:cNvSpPr>
              <a:spLocks noChangeArrowheads="1"/>
            </p:cNvSpPr>
            <p:nvPr/>
          </p:nvSpPr>
          <p:spPr bwMode="auto">
            <a:xfrm>
              <a:off x="51661" y="5132342"/>
              <a:ext cx="1077171" cy="856708"/>
            </a:xfrm>
            <a:prstGeom prst="roundRect">
              <a:avLst>
                <a:gd name="adj" fmla="val 16667"/>
              </a:avLst>
            </a:prstGeom>
            <a:solidFill>
              <a:schemeClr val="bg1"/>
            </a:solidFill>
            <a:ln w="9525" algn="ctr">
              <a:solidFill>
                <a:schemeClr val="tx1"/>
              </a:solidFill>
              <a:prstDash val="dash"/>
              <a:round/>
              <a:headEnd/>
              <a:tailEnd/>
            </a:ln>
          </p:spPr>
          <p:txBody>
            <a:bodyP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endParaRPr lang="fr-FR" altLang="fr-FR"/>
            </a:p>
          </p:txBody>
        </p:sp>
        <p:sp>
          <p:nvSpPr>
            <p:cNvPr id="172" name="ZoneTexte 133">
              <a:extLst>
                <a:ext uri="{FF2B5EF4-FFF2-40B4-BE49-F238E27FC236}">
                  <a16:creationId xmlns:a16="http://schemas.microsoft.com/office/drawing/2014/main" id="{D6E7FBB6-0504-4250-B1F3-A8A432676651}"/>
                </a:ext>
              </a:extLst>
            </p:cNvPr>
            <p:cNvSpPr txBox="1">
              <a:spLocks noChangeArrowheads="1"/>
            </p:cNvSpPr>
            <p:nvPr/>
          </p:nvSpPr>
          <p:spPr bwMode="auto">
            <a:xfrm>
              <a:off x="376967" y="5732163"/>
              <a:ext cx="484486" cy="14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r>
                <a:rPr lang="fr-FR" altLang="fr-FR" sz="700" dirty="0">
                  <a:latin typeface="+mj-lt"/>
                </a:rPr>
                <a:t>BO NL</a:t>
              </a:r>
            </a:p>
          </p:txBody>
        </p:sp>
        <p:sp>
          <p:nvSpPr>
            <p:cNvPr id="173" name="Freeform 288">
              <a:extLst>
                <a:ext uri="{FF2B5EF4-FFF2-40B4-BE49-F238E27FC236}">
                  <a16:creationId xmlns:a16="http://schemas.microsoft.com/office/drawing/2014/main" id="{3FF98FFE-2C5F-4C6E-8C66-957A3EFF6026}"/>
                </a:ext>
              </a:extLst>
            </p:cNvPr>
            <p:cNvSpPr>
              <a:spLocks noEditPoints="1"/>
            </p:cNvSpPr>
            <p:nvPr/>
          </p:nvSpPr>
          <p:spPr bwMode="auto">
            <a:xfrm>
              <a:off x="233973" y="5717297"/>
              <a:ext cx="108000" cy="144000"/>
            </a:xfrm>
            <a:custGeom>
              <a:avLst/>
              <a:gdLst>
                <a:gd name="T0" fmla="*/ 30 w 96"/>
                <a:gd name="T1" fmla="*/ 28 h 124"/>
                <a:gd name="T2" fmla="*/ 11 w 96"/>
                <a:gd name="T3" fmla="*/ 40 h 124"/>
                <a:gd name="T4" fmla="*/ 3 w 96"/>
                <a:gd name="T5" fmla="*/ 45 h 124"/>
                <a:gd name="T6" fmla="*/ 64 w 96"/>
                <a:gd name="T7" fmla="*/ 14 h 124"/>
                <a:gd name="T8" fmla="*/ 45 w 96"/>
                <a:gd name="T9" fmla="*/ 17 h 124"/>
                <a:gd name="T10" fmla="*/ 67 w 96"/>
                <a:gd name="T11" fmla="*/ 112 h 124"/>
                <a:gd name="T12" fmla="*/ 64 w 96"/>
                <a:gd name="T13" fmla="*/ 105 h 124"/>
                <a:gd name="T14" fmla="*/ 45 w 96"/>
                <a:gd name="T15" fmla="*/ 105 h 124"/>
                <a:gd name="T16" fmla="*/ 45 w 96"/>
                <a:gd name="T17" fmla="*/ 96 h 124"/>
                <a:gd name="T18" fmla="*/ 62 w 96"/>
                <a:gd name="T19" fmla="*/ 101 h 124"/>
                <a:gd name="T20" fmla="*/ 73 w 96"/>
                <a:gd name="T21" fmla="*/ 94 h 124"/>
                <a:gd name="T22" fmla="*/ 67 w 96"/>
                <a:gd name="T23" fmla="*/ 87 h 124"/>
                <a:gd name="T24" fmla="*/ 59 w 96"/>
                <a:gd name="T25" fmla="*/ 91 h 124"/>
                <a:gd name="T26" fmla="*/ 58 w 96"/>
                <a:gd name="T27" fmla="*/ 82 h 124"/>
                <a:gd name="T28" fmla="*/ 50 w 96"/>
                <a:gd name="T29" fmla="*/ 77 h 124"/>
                <a:gd name="T30" fmla="*/ 50 w 96"/>
                <a:gd name="T31" fmla="*/ 77 h 124"/>
                <a:gd name="T32" fmla="*/ 45 w 96"/>
                <a:gd name="T33" fmla="*/ 68 h 124"/>
                <a:gd name="T34" fmla="*/ 62 w 96"/>
                <a:gd name="T35" fmla="*/ 73 h 124"/>
                <a:gd name="T36" fmla="*/ 73 w 96"/>
                <a:gd name="T37" fmla="*/ 67 h 124"/>
                <a:gd name="T38" fmla="*/ 67 w 96"/>
                <a:gd name="T39" fmla="*/ 62 h 124"/>
                <a:gd name="T40" fmla="*/ 64 w 96"/>
                <a:gd name="T41" fmla="*/ 57 h 124"/>
                <a:gd name="T42" fmla="*/ 45 w 96"/>
                <a:gd name="T43" fmla="*/ 59 h 124"/>
                <a:gd name="T44" fmla="*/ 64 w 96"/>
                <a:gd name="T45" fmla="*/ 46 h 124"/>
                <a:gd name="T46" fmla="*/ 53 w 96"/>
                <a:gd name="T47" fmla="*/ 53 h 124"/>
                <a:gd name="T48" fmla="*/ 50 w 96"/>
                <a:gd name="T49" fmla="*/ 53 h 124"/>
                <a:gd name="T50" fmla="*/ 73 w 96"/>
                <a:gd name="T51" fmla="*/ 33 h 124"/>
                <a:gd name="T52" fmla="*/ 73 w 96"/>
                <a:gd name="T53" fmla="*/ 33 h 124"/>
                <a:gd name="T54" fmla="*/ 56 w 96"/>
                <a:gd name="T55" fmla="*/ 36 h 124"/>
                <a:gd name="T56" fmla="*/ 45 w 96"/>
                <a:gd name="T57" fmla="*/ 42 h 124"/>
                <a:gd name="T58" fmla="*/ 50 w 96"/>
                <a:gd name="T59" fmla="*/ 31 h 124"/>
                <a:gd name="T60" fmla="*/ 73 w 96"/>
                <a:gd name="T61" fmla="*/ 23 h 124"/>
                <a:gd name="T62" fmla="*/ 53 w 96"/>
                <a:gd name="T63" fmla="*/ 25 h 124"/>
                <a:gd name="T64" fmla="*/ 73 w 96"/>
                <a:gd name="T65" fmla="*/ 12 h 124"/>
                <a:gd name="T66" fmla="*/ 20 w 96"/>
                <a:gd name="T67" fmla="*/ 110 h 124"/>
                <a:gd name="T68" fmla="*/ 20 w 96"/>
                <a:gd name="T69" fmla="*/ 110 h 124"/>
                <a:gd name="T70" fmla="*/ 19 w 96"/>
                <a:gd name="T71" fmla="*/ 113 h 124"/>
                <a:gd name="T72" fmla="*/ 8 w 96"/>
                <a:gd name="T73" fmla="*/ 102 h 124"/>
                <a:gd name="T74" fmla="*/ 8 w 96"/>
                <a:gd name="T75" fmla="*/ 102 h 124"/>
                <a:gd name="T76" fmla="*/ 10 w 96"/>
                <a:gd name="T77" fmla="*/ 107 h 124"/>
                <a:gd name="T78" fmla="*/ 25 w 96"/>
                <a:gd name="T79" fmla="*/ 94 h 124"/>
                <a:gd name="T80" fmla="*/ 25 w 96"/>
                <a:gd name="T81" fmla="*/ 94 h 124"/>
                <a:gd name="T82" fmla="*/ 14 w 96"/>
                <a:gd name="T83" fmla="*/ 94 h 124"/>
                <a:gd name="T84" fmla="*/ 10 w 96"/>
                <a:gd name="T85" fmla="*/ 91 h 124"/>
                <a:gd name="T86" fmla="*/ 8 w 96"/>
                <a:gd name="T87" fmla="*/ 91 h 124"/>
                <a:gd name="T88" fmla="*/ 8 w 96"/>
                <a:gd name="T89" fmla="*/ 81 h 124"/>
                <a:gd name="T90" fmla="*/ 8 w 96"/>
                <a:gd name="T91" fmla="*/ 81 h 124"/>
                <a:gd name="T92" fmla="*/ 10 w 96"/>
                <a:gd name="T93" fmla="*/ 85 h 124"/>
                <a:gd name="T94" fmla="*/ 20 w 96"/>
                <a:gd name="T95" fmla="*/ 71 h 124"/>
                <a:gd name="T96" fmla="*/ 20 w 96"/>
                <a:gd name="T97" fmla="*/ 71 h 124"/>
                <a:gd name="T98" fmla="*/ 19 w 96"/>
                <a:gd name="T99" fmla="*/ 76 h 124"/>
                <a:gd name="T100" fmla="*/ 24 w 96"/>
                <a:gd name="T101" fmla="*/ 63 h 124"/>
                <a:gd name="T102" fmla="*/ 24 w 96"/>
                <a:gd name="T103" fmla="*/ 63 h 124"/>
                <a:gd name="T104" fmla="*/ 10 w 96"/>
                <a:gd name="T105" fmla="*/ 65 h 124"/>
                <a:gd name="T106" fmla="*/ 3 w 96"/>
                <a:gd name="T107" fmla="*/ 70 h 124"/>
                <a:gd name="T108" fmla="*/ 25 w 96"/>
                <a:gd name="T109" fmla="*/ 59 h 124"/>
                <a:gd name="T110" fmla="*/ 16 w 96"/>
                <a:gd name="T111" fmla="*/ 56 h 124"/>
                <a:gd name="T112" fmla="*/ 16 w 96"/>
                <a:gd name="T113" fmla="*/ 56 h 124"/>
                <a:gd name="T114" fmla="*/ 3 w 96"/>
                <a:gd name="T115" fmla="*/ 57 h 124"/>
                <a:gd name="T116" fmla="*/ 3 w 96"/>
                <a:gd name="T117" fmla="*/ 53 h 124"/>
                <a:gd name="T118" fmla="*/ 25 w 96"/>
                <a:gd name="T119" fmla="*/ 50 h 124"/>
                <a:gd name="T120" fmla="*/ 17 w 96"/>
                <a:gd name="T121" fmla="*/ 46 h 124"/>
                <a:gd name="T122" fmla="*/ 25 w 96"/>
                <a:gd name="T123" fmla="*/ 4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124">
                  <a:moveTo>
                    <a:pt x="39" y="124"/>
                  </a:moveTo>
                  <a:lnTo>
                    <a:pt x="44" y="124"/>
                  </a:lnTo>
                  <a:lnTo>
                    <a:pt x="96" y="124"/>
                  </a:lnTo>
                  <a:lnTo>
                    <a:pt x="96" y="9"/>
                  </a:lnTo>
                  <a:lnTo>
                    <a:pt x="79" y="0"/>
                  </a:lnTo>
                  <a:lnTo>
                    <a:pt x="39" y="8"/>
                  </a:lnTo>
                  <a:lnTo>
                    <a:pt x="39" y="33"/>
                  </a:lnTo>
                  <a:lnTo>
                    <a:pt x="30" y="28"/>
                  </a:lnTo>
                  <a:lnTo>
                    <a:pt x="0" y="34"/>
                  </a:lnTo>
                  <a:lnTo>
                    <a:pt x="0" y="124"/>
                  </a:lnTo>
                  <a:lnTo>
                    <a:pt x="39" y="124"/>
                  </a:lnTo>
                  <a:lnTo>
                    <a:pt x="39" y="124"/>
                  </a:lnTo>
                  <a:close/>
                  <a:moveTo>
                    <a:pt x="3" y="42"/>
                  </a:moveTo>
                  <a:lnTo>
                    <a:pt x="3" y="42"/>
                  </a:lnTo>
                  <a:lnTo>
                    <a:pt x="11" y="40"/>
                  </a:lnTo>
                  <a:lnTo>
                    <a:pt x="11" y="40"/>
                  </a:lnTo>
                  <a:lnTo>
                    <a:pt x="19" y="39"/>
                  </a:lnTo>
                  <a:lnTo>
                    <a:pt x="19" y="39"/>
                  </a:lnTo>
                  <a:lnTo>
                    <a:pt x="19" y="43"/>
                  </a:lnTo>
                  <a:lnTo>
                    <a:pt x="19" y="43"/>
                  </a:lnTo>
                  <a:lnTo>
                    <a:pt x="11" y="45"/>
                  </a:lnTo>
                  <a:lnTo>
                    <a:pt x="11" y="45"/>
                  </a:lnTo>
                  <a:lnTo>
                    <a:pt x="3" y="45"/>
                  </a:lnTo>
                  <a:lnTo>
                    <a:pt x="3" y="45"/>
                  </a:lnTo>
                  <a:lnTo>
                    <a:pt x="3" y="42"/>
                  </a:lnTo>
                  <a:lnTo>
                    <a:pt x="3" y="42"/>
                  </a:lnTo>
                  <a:close/>
                  <a:moveTo>
                    <a:pt x="45" y="17"/>
                  </a:moveTo>
                  <a:lnTo>
                    <a:pt x="45" y="17"/>
                  </a:lnTo>
                  <a:lnTo>
                    <a:pt x="55" y="15"/>
                  </a:lnTo>
                  <a:lnTo>
                    <a:pt x="55" y="15"/>
                  </a:lnTo>
                  <a:lnTo>
                    <a:pt x="64" y="14"/>
                  </a:lnTo>
                  <a:lnTo>
                    <a:pt x="64" y="14"/>
                  </a:lnTo>
                  <a:lnTo>
                    <a:pt x="64" y="19"/>
                  </a:lnTo>
                  <a:lnTo>
                    <a:pt x="64" y="19"/>
                  </a:lnTo>
                  <a:lnTo>
                    <a:pt x="55" y="20"/>
                  </a:lnTo>
                  <a:lnTo>
                    <a:pt x="55" y="20"/>
                  </a:lnTo>
                  <a:lnTo>
                    <a:pt x="45" y="22"/>
                  </a:lnTo>
                  <a:lnTo>
                    <a:pt x="45" y="22"/>
                  </a:lnTo>
                  <a:lnTo>
                    <a:pt x="45" y="17"/>
                  </a:lnTo>
                  <a:lnTo>
                    <a:pt x="45" y="17"/>
                  </a:lnTo>
                  <a:close/>
                  <a:moveTo>
                    <a:pt x="67" y="105"/>
                  </a:moveTo>
                  <a:lnTo>
                    <a:pt x="67" y="105"/>
                  </a:lnTo>
                  <a:lnTo>
                    <a:pt x="73" y="105"/>
                  </a:lnTo>
                  <a:lnTo>
                    <a:pt x="73" y="105"/>
                  </a:lnTo>
                  <a:lnTo>
                    <a:pt x="73" y="112"/>
                  </a:lnTo>
                  <a:lnTo>
                    <a:pt x="73" y="112"/>
                  </a:lnTo>
                  <a:lnTo>
                    <a:pt x="67" y="112"/>
                  </a:lnTo>
                  <a:lnTo>
                    <a:pt x="67" y="112"/>
                  </a:lnTo>
                  <a:lnTo>
                    <a:pt x="67" y="105"/>
                  </a:lnTo>
                  <a:lnTo>
                    <a:pt x="67" y="105"/>
                  </a:lnTo>
                  <a:close/>
                  <a:moveTo>
                    <a:pt x="45" y="105"/>
                  </a:moveTo>
                  <a:lnTo>
                    <a:pt x="45" y="105"/>
                  </a:lnTo>
                  <a:lnTo>
                    <a:pt x="55" y="105"/>
                  </a:lnTo>
                  <a:lnTo>
                    <a:pt x="55" y="105"/>
                  </a:lnTo>
                  <a:lnTo>
                    <a:pt x="64" y="105"/>
                  </a:lnTo>
                  <a:lnTo>
                    <a:pt x="64" y="105"/>
                  </a:lnTo>
                  <a:lnTo>
                    <a:pt x="64" y="112"/>
                  </a:lnTo>
                  <a:lnTo>
                    <a:pt x="64" y="112"/>
                  </a:lnTo>
                  <a:lnTo>
                    <a:pt x="55" y="112"/>
                  </a:lnTo>
                  <a:lnTo>
                    <a:pt x="55" y="112"/>
                  </a:lnTo>
                  <a:lnTo>
                    <a:pt x="45" y="112"/>
                  </a:lnTo>
                  <a:lnTo>
                    <a:pt x="45" y="112"/>
                  </a:lnTo>
                  <a:lnTo>
                    <a:pt x="45" y="105"/>
                  </a:lnTo>
                  <a:lnTo>
                    <a:pt x="45" y="105"/>
                  </a:lnTo>
                  <a:close/>
                  <a:moveTo>
                    <a:pt x="50" y="96"/>
                  </a:moveTo>
                  <a:lnTo>
                    <a:pt x="50" y="96"/>
                  </a:lnTo>
                  <a:lnTo>
                    <a:pt x="50" y="101"/>
                  </a:lnTo>
                  <a:lnTo>
                    <a:pt x="50" y="101"/>
                  </a:lnTo>
                  <a:lnTo>
                    <a:pt x="45" y="101"/>
                  </a:lnTo>
                  <a:lnTo>
                    <a:pt x="45" y="101"/>
                  </a:lnTo>
                  <a:lnTo>
                    <a:pt x="45" y="96"/>
                  </a:lnTo>
                  <a:lnTo>
                    <a:pt x="45" y="96"/>
                  </a:lnTo>
                  <a:lnTo>
                    <a:pt x="50" y="96"/>
                  </a:lnTo>
                  <a:lnTo>
                    <a:pt x="50" y="96"/>
                  </a:lnTo>
                  <a:close/>
                  <a:moveTo>
                    <a:pt x="73" y="94"/>
                  </a:moveTo>
                  <a:lnTo>
                    <a:pt x="73" y="94"/>
                  </a:lnTo>
                  <a:lnTo>
                    <a:pt x="73" y="101"/>
                  </a:lnTo>
                  <a:lnTo>
                    <a:pt x="73" y="101"/>
                  </a:lnTo>
                  <a:lnTo>
                    <a:pt x="62" y="101"/>
                  </a:lnTo>
                  <a:lnTo>
                    <a:pt x="62" y="101"/>
                  </a:lnTo>
                  <a:lnTo>
                    <a:pt x="53" y="101"/>
                  </a:lnTo>
                  <a:lnTo>
                    <a:pt x="53" y="101"/>
                  </a:lnTo>
                  <a:lnTo>
                    <a:pt x="53" y="96"/>
                  </a:lnTo>
                  <a:lnTo>
                    <a:pt x="53" y="96"/>
                  </a:lnTo>
                  <a:lnTo>
                    <a:pt x="62" y="96"/>
                  </a:lnTo>
                  <a:lnTo>
                    <a:pt x="62" y="96"/>
                  </a:lnTo>
                  <a:lnTo>
                    <a:pt x="73" y="94"/>
                  </a:lnTo>
                  <a:lnTo>
                    <a:pt x="73" y="94"/>
                  </a:lnTo>
                  <a:close/>
                  <a:moveTo>
                    <a:pt x="73" y="85"/>
                  </a:moveTo>
                  <a:lnTo>
                    <a:pt x="73" y="85"/>
                  </a:lnTo>
                  <a:lnTo>
                    <a:pt x="73" y="91"/>
                  </a:lnTo>
                  <a:lnTo>
                    <a:pt x="73" y="91"/>
                  </a:lnTo>
                  <a:lnTo>
                    <a:pt x="67" y="91"/>
                  </a:lnTo>
                  <a:lnTo>
                    <a:pt x="67" y="91"/>
                  </a:lnTo>
                  <a:lnTo>
                    <a:pt x="67" y="87"/>
                  </a:lnTo>
                  <a:lnTo>
                    <a:pt x="67" y="87"/>
                  </a:lnTo>
                  <a:lnTo>
                    <a:pt x="73" y="85"/>
                  </a:lnTo>
                  <a:lnTo>
                    <a:pt x="73" y="85"/>
                  </a:lnTo>
                  <a:close/>
                  <a:moveTo>
                    <a:pt x="64" y="87"/>
                  </a:moveTo>
                  <a:lnTo>
                    <a:pt x="64" y="87"/>
                  </a:lnTo>
                  <a:lnTo>
                    <a:pt x="64" y="91"/>
                  </a:lnTo>
                  <a:lnTo>
                    <a:pt x="64" y="91"/>
                  </a:lnTo>
                  <a:lnTo>
                    <a:pt x="59" y="91"/>
                  </a:lnTo>
                  <a:lnTo>
                    <a:pt x="59" y="91"/>
                  </a:lnTo>
                  <a:lnTo>
                    <a:pt x="59" y="87"/>
                  </a:lnTo>
                  <a:lnTo>
                    <a:pt x="59" y="87"/>
                  </a:lnTo>
                  <a:lnTo>
                    <a:pt x="64" y="87"/>
                  </a:lnTo>
                  <a:lnTo>
                    <a:pt x="64" y="87"/>
                  </a:lnTo>
                  <a:close/>
                  <a:moveTo>
                    <a:pt x="58" y="77"/>
                  </a:moveTo>
                  <a:lnTo>
                    <a:pt x="58" y="77"/>
                  </a:lnTo>
                  <a:lnTo>
                    <a:pt x="58" y="82"/>
                  </a:lnTo>
                  <a:lnTo>
                    <a:pt x="58" y="82"/>
                  </a:lnTo>
                  <a:lnTo>
                    <a:pt x="53" y="82"/>
                  </a:lnTo>
                  <a:lnTo>
                    <a:pt x="53" y="82"/>
                  </a:lnTo>
                  <a:lnTo>
                    <a:pt x="53" y="77"/>
                  </a:lnTo>
                  <a:lnTo>
                    <a:pt x="53" y="77"/>
                  </a:lnTo>
                  <a:lnTo>
                    <a:pt x="58" y="77"/>
                  </a:lnTo>
                  <a:lnTo>
                    <a:pt x="58" y="77"/>
                  </a:lnTo>
                  <a:close/>
                  <a:moveTo>
                    <a:pt x="50" y="77"/>
                  </a:moveTo>
                  <a:lnTo>
                    <a:pt x="50" y="77"/>
                  </a:lnTo>
                  <a:lnTo>
                    <a:pt x="50" y="82"/>
                  </a:lnTo>
                  <a:lnTo>
                    <a:pt x="50" y="82"/>
                  </a:lnTo>
                  <a:lnTo>
                    <a:pt x="45" y="84"/>
                  </a:lnTo>
                  <a:lnTo>
                    <a:pt x="45" y="84"/>
                  </a:lnTo>
                  <a:lnTo>
                    <a:pt x="45" y="77"/>
                  </a:lnTo>
                  <a:lnTo>
                    <a:pt x="45" y="77"/>
                  </a:lnTo>
                  <a:lnTo>
                    <a:pt x="50" y="77"/>
                  </a:lnTo>
                  <a:lnTo>
                    <a:pt x="50" y="77"/>
                  </a:lnTo>
                  <a:close/>
                  <a:moveTo>
                    <a:pt x="50" y="68"/>
                  </a:moveTo>
                  <a:lnTo>
                    <a:pt x="50" y="68"/>
                  </a:lnTo>
                  <a:lnTo>
                    <a:pt x="50" y="73"/>
                  </a:lnTo>
                  <a:lnTo>
                    <a:pt x="50" y="73"/>
                  </a:lnTo>
                  <a:lnTo>
                    <a:pt x="45" y="73"/>
                  </a:lnTo>
                  <a:lnTo>
                    <a:pt x="45" y="73"/>
                  </a:lnTo>
                  <a:lnTo>
                    <a:pt x="45" y="68"/>
                  </a:lnTo>
                  <a:lnTo>
                    <a:pt x="45" y="68"/>
                  </a:lnTo>
                  <a:lnTo>
                    <a:pt x="50" y="68"/>
                  </a:lnTo>
                  <a:lnTo>
                    <a:pt x="50" y="68"/>
                  </a:lnTo>
                  <a:close/>
                  <a:moveTo>
                    <a:pt x="73" y="67"/>
                  </a:moveTo>
                  <a:lnTo>
                    <a:pt x="73" y="67"/>
                  </a:lnTo>
                  <a:lnTo>
                    <a:pt x="73" y="71"/>
                  </a:lnTo>
                  <a:lnTo>
                    <a:pt x="73" y="71"/>
                  </a:lnTo>
                  <a:lnTo>
                    <a:pt x="62" y="73"/>
                  </a:lnTo>
                  <a:lnTo>
                    <a:pt x="62" y="73"/>
                  </a:lnTo>
                  <a:lnTo>
                    <a:pt x="53" y="73"/>
                  </a:lnTo>
                  <a:lnTo>
                    <a:pt x="53" y="73"/>
                  </a:lnTo>
                  <a:lnTo>
                    <a:pt x="53" y="67"/>
                  </a:lnTo>
                  <a:lnTo>
                    <a:pt x="53" y="67"/>
                  </a:lnTo>
                  <a:lnTo>
                    <a:pt x="62" y="67"/>
                  </a:lnTo>
                  <a:lnTo>
                    <a:pt x="62" y="67"/>
                  </a:lnTo>
                  <a:lnTo>
                    <a:pt x="73" y="67"/>
                  </a:lnTo>
                  <a:lnTo>
                    <a:pt x="73" y="67"/>
                  </a:lnTo>
                  <a:close/>
                  <a:moveTo>
                    <a:pt x="67" y="56"/>
                  </a:moveTo>
                  <a:lnTo>
                    <a:pt x="67" y="56"/>
                  </a:lnTo>
                  <a:lnTo>
                    <a:pt x="73" y="56"/>
                  </a:lnTo>
                  <a:lnTo>
                    <a:pt x="73" y="56"/>
                  </a:lnTo>
                  <a:lnTo>
                    <a:pt x="73" y="62"/>
                  </a:lnTo>
                  <a:lnTo>
                    <a:pt x="73" y="62"/>
                  </a:lnTo>
                  <a:lnTo>
                    <a:pt x="67" y="62"/>
                  </a:lnTo>
                  <a:lnTo>
                    <a:pt x="67" y="62"/>
                  </a:lnTo>
                  <a:lnTo>
                    <a:pt x="67" y="56"/>
                  </a:lnTo>
                  <a:lnTo>
                    <a:pt x="67" y="56"/>
                  </a:lnTo>
                  <a:close/>
                  <a:moveTo>
                    <a:pt x="45" y="59"/>
                  </a:moveTo>
                  <a:lnTo>
                    <a:pt x="45" y="59"/>
                  </a:lnTo>
                  <a:lnTo>
                    <a:pt x="55" y="57"/>
                  </a:lnTo>
                  <a:lnTo>
                    <a:pt x="55" y="57"/>
                  </a:lnTo>
                  <a:lnTo>
                    <a:pt x="64" y="57"/>
                  </a:lnTo>
                  <a:lnTo>
                    <a:pt x="64" y="57"/>
                  </a:lnTo>
                  <a:lnTo>
                    <a:pt x="64" y="62"/>
                  </a:lnTo>
                  <a:lnTo>
                    <a:pt x="64" y="62"/>
                  </a:lnTo>
                  <a:lnTo>
                    <a:pt x="55" y="63"/>
                  </a:lnTo>
                  <a:lnTo>
                    <a:pt x="55" y="63"/>
                  </a:lnTo>
                  <a:lnTo>
                    <a:pt x="45" y="63"/>
                  </a:lnTo>
                  <a:lnTo>
                    <a:pt x="45" y="63"/>
                  </a:lnTo>
                  <a:lnTo>
                    <a:pt x="45" y="59"/>
                  </a:lnTo>
                  <a:lnTo>
                    <a:pt x="45" y="59"/>
                  </a:lnTo>
                  <a:close/>
                  <a:moveTo>
                    <a:pt x="70" y="45"/>
                  </a:moveTo>
                  <a:lnTo>
                    <a:pt x="70" y="45"/>
                  </a:lnTo>
                  <a:lnTo>
                    <a:pt x="70" y="51"/>
                  </a:lnTo>
                  <a:lnTo>
                    <a:pt x="70" y="51"/>
                  </a:lnTo>
                  <a:lnTo>
                    <a:pt x="64" y="51"/>
                  </a:lnTo>
                  <a:lnTo>
                    <a:pt x="64" y="51"/>
                  </a:lnTo>
                  <a:lnTo>
                    <a:pt x="64" y="46"/>
                  </a:lnTo>
                  <a:lnTo>
                    <a:pt x="64" y="46"/>
                  </a:lnTo>
                  <a:lnTo>
                    <a:pt x="70" y="45"/>
                  </a:lnTo>
                  <a:lnTo>
                    <a:pt x="70" y="45"/>
                  </a:lnTo>
                  <a:close/>
                  <a:moveTo>
                    <a:pt x="58" y="46"/>
                  </a:moveTo>
                  <a:lnTo>
                    <a:pt x="58" y="46"/>
                  </a:lnTo>
                  <a:lnTo>
                    <a:pt x="58" y="53"/>
                  </a:lnTo>
                  <a:lnTo>
                    <a:pt x="58" y="53"/>
                  </a:lnTo>
                  <a:lnTo>
                    <a:pt x="53" y="53"/>
                  </a:lnTo>
                  <a:lnTo>
                    <a:pt x="53" y="53"/>
                  </a:lnTo>
                  <a:lnTo>
                    <a:pt x="53" y="46"/>
                  </a:lnTo>
                  <a:lnTo>
                    <a:pt x="53" y="46"/>
                  </a:lnTo>
                  <a:lnTo>
                    <a:pt x="58" y="46"/>
                  </a:lnTo>
                  <a:lnTo>
                    <a:pt x="58" y="46"/>
                  </a:lnTo>
                  <a:close/>
                  <a:moveTo>
                    <a:pt x="50" y="46"/>
                  </a:moveTo>
                  <a:lnTo>
                    <a:pt x="50" y="46"/>
                  </a:lnTo>
                  <a:lnTo>
                    <a:pt x="50" y="53"/>
                  </a:lnTo>
                  <a:lnTo>
                    <a:pt x="50" y="53"/>
                  </a:lnTo>
                  <a:lnTo>
                    <a:pt x="45" y="53"/>
                  </a:lnTo>
                  <a:lnTo>
                    <a:pt x="45" y="53"/>
                  </a:lnTo>
                  <a:lnTo>
                    <a:pt x="45" y="48"/>
                  </a:lnTo>
                  <a:lnTo>
                    <a:pt x="45" y="48"/>
                  </a:lnTo>
                  <a:lnTo>
                    <a:pt x="50" y="46"/>
                  </a:lnTo>
                  <a:lnTo>
                    <a:pt x="50" y="46"/>
                  </a:lnTo>
                  <a:close/>
                  <a:moveTo>
                    <a:pt x="73" y="33"/>
                  </a:moveTo>
                  <a:lnTo>
                    <a:pt x="73" y="33"/>
                  </a:lnTo>
                  <a:lnTo>
                    <a:pt x="73" y="39"/>
                  </a:lnTo>
                  <a:lnTo>
                    <a:pt x="73" y="39"/>
                  </a:lnTo>
                  <a:lnTo>
                    <a:pt x="67" y="40"/>
                  </a:lnTo>
                  <a:lnTo>
                    <a:pt x="67" y="40"/>
                  </a:lnTo>
                  <a:lnTo>
                    <a:pt x="67" y="34"/>
                  </a:lnTo>
                  <a:lnTo>
                    <a:pt x="67" y="34"/>
                  </a:lnTo>
                  <a:lnTo>
                    <a:pt x="73" y="33"/>
                  </a:lnTo>
                  <a:lnTo>
                    <a:pt x="73" y="33"/>
                  </a:lnTo>
                  <a:close/>
                  <a:moveTo>
                    <a:pt x="61" y="34"/>
                  </a:moveTo>
                  <a:lnTo>
                    <a:pt x="61" y="34"/>
                  </a:lnTo>
                  <a:lnTo>
                    <a:pt x="61" y="40"/>
                  </a:lnTo>
                  <a:lnTo>
                    <a:pt x="61" y="40"/>
                  </a:lnTo>
                  <a:lnTo>
                    <a:pt x="56" y="40"/>
                  </a:lnTo>
                  <a:lnTo>
                    <a:pt x="56" y="40"/>
                  </a:lnTo>
                  <a:lnTo>
                    <a:pt x="56" y="36"/>
                  </a:lnTo>
                  <a:lnTo>
                    <a:pt x="56" y="36"/>
                  </a:lnTo>
                  <a:lnTo>
                    <a:pt x="61" y="34"/>
                  </a:lnTo>
                  <a:lnTo>
                    <a:pt x="61" y="34"/>
                  </a:lnTo>
                  <a:close/>
                  <a:moveTo>
                    <a:pt x="50" y="36"/>
                  </a:moveTo>
                  <a:lnTo>
                    <a:pt x="50" y="36"/>
                  </a:lnTo>
                  <a:lnTo>
                    <a:pt x="50" y="42"/>
                  </a:lnTo>
                  <a:lnTo>
                    <a:pt x="50" y="42"/>
                  </a:lnTo>
                  <a:lnTo>
                    <a:pt x="45" y="42"/>
                  </a:lnTo>
                  <a:lnTo>
                    <a:pt x="45" y="42"/>
                  </a:lnTo>
                  <a:lnTo>
                    <a:pt x="45" y="37"/>
                  </a:lnTo>
                  <a:lnTo>
                    <a:pt x="45" y="37"/>
                  </a:lnTo>
                  <a:lnTo>
                    <a:pt x="50" y="36"/>
                  </a:lnTo>
                  <a:lnTo>
                    <a:pt x="50" y="36"/>
                  </a:lnTo>
                  <a:close/>
                  <a:moveTo>
                    <a:pt x="50" y="25"/>
                  </a:moveTo>
                  <a:lnTo>
                    <a:pt x="50" y="25"/>
                  </a:lnTo>
                  <a:lnTo>
                    <a:pt x="50" y="31"/>
                  </a:lnTo>
                  <a:lnTo>
                    <a:pt x="50" y="31"/>
                  </a:lnTo>
                  <a:lnTo>
                    <a:pt x="45" y="31"/>
                  </a:lnTo>
                  <a:lnTo>
                    <a:pt x="45" y="31"/>
                  </a:lnTo>
                  <a:lnTo>
                    <a:pt x="45" y="26"/>
                  </a:lnTo>
                  <a:lnTo>
                    <a:pt x="45" y="26"/>
                  </a:lnTo>
                  <a:lnTo>
                    <a:pt x="50" y="25"/>
                  </a:lnTo>
                  <a:lnTo>
                    <a:pt x="50" y="25"/>
                  </a:lnTo>
                  <a:close/>
                  <a:moveTo>
                    <a:pt x="73" y="23"/>
                  </a:moveTo>
                  <a:lnTo>
                    <a:pt x="73" y="23"/>
                  </a:lnTo>
                  <a:lnTo>
                    <a:pt x="73" y="28"/>
                  </a:lnTo>
                  <a:lnTo>
                    <a:pt x="73" y="28"/>
                  </a:lnTo>
                  <a:lnTo>
                    <a:pt x="62" y="29"/>
                  </a:lnTo>
                  <a:lnTo>
                    <a:pt x="62" y="29"/>
                  </a:lnTo>
                  <a:lnTo>
                    <a:pt x="53" y="31"/>
                  </a:lnTo>
                  <a:lnTo>
                    <a:pt x="53" y="31"/>
                  </a:lnTo>
                  <a:lnTo>
                    <a:pt x="53" y="25"/>
                  </a:lnTo>
                  <a:lnTo>
                    <a:pt x="53" y="25"/>
                  </a:lnTo>
                  <a:lnTo>
                    <a:pt x="62" y="23"/>
                  </a:lnTo>
                  <a:lnTo>
                    <a:pt x="62" y="23"/>
                  </a:lnTo>
                  <a:lnTo>
                    <a:pt x="73" y="23"/>
                  </a:lnTo>
                  <a:lnTo>
                    <a:pt x="73" y="23"/>
                  </a:lnTo>
                  <a:close/>
                  <a:moveTo>
                    <a:pt x="67" y="12"/>
                  </a:moveTo>
                  <a:lnTo>
                    <a:pt x="67" y="12"/>
                  </a:lnTo>
                  <a:lnTo>
                    <a:pt x="73" y="12"/>
                  </a:lnTo>
                  <a:lnTo>
                    <a:pt x="73" y="12"/>
                  </a:lnTo>
                  <a:lnTo>
                    <a:pt x="73" y="19"/>
                  </a:lnTo>
                  <a:lnTo>
                    <a:pt x="73" y="19"/>
                  </a:lnTo>
                  <a:lnTo>
                    <a:pt x="67" y="19"/>
                  </a:lnTo>
                  <a:lnTo>
                    <a:pt x="67" y="19"/>
                  </a:lnTo>
                  <a:lnTo>
                    <a:pt x="67" y="12"/>
                  </a:lnTo>
                  <a:lnTo>
                    <a:pt x="67" y="12"/>
                  </a:lnTo>
                  <a:close/>
                  <a:moveTo>
                    <a:pt x="20" y="110"/>
                  </a:moveTo>
                  <a:lnTo>
                    <a:pt x="20" y="110"/>
                  </a:lnTo>
                  <a:lnTo>
                    <a:pt x="25" y="110"/>
                  </a:lnTo>
                  <a:lnTo>
                    <a:pt x="25" y="110"/>
                  </a:lnTo>
                  <a:lnTo>
                    <a:pt x="25" y="113"/>
                  </a:lnTo>
                  <a:lnTo>
                    <a:pt x="25" y="113"/>
                  </a:lnTo>
                  <a:lnTo>
                    <a:pt x="20" y="113"/>
                  </a:lnTo>
                  <a:lnTo>
                    <a:pt x="20" y="113"/>
                  </a:lnTo>
                  <a:lnTo>
                    <a:pt x="20" y="110"/>
                  </a:lnTo>
                  <a:lnTo>
                    <a:pt x="20" y="110"/>
                  </a:lnTo>
                  <a:close/>
                  <a:moveTo>
                    <a:pt x="3" y="110"/>
                  </a:moveTo>
                  <a:lnTo>
                    <a:pt x="3" y="110"/>
                  </a:lnTo>
                  <a:lnTo>
                    <a:pt x="11" y="110"/>
                  </a:lnTo>
                  <a:lnTo>
                    <a:pt x="11" y="110"/>
                  </a:lnTo>
                  <a:lnTo>
                    <a:pt x="19" y="110"/>
                  </a:lnTo>
                  <a:lnTo>
                    <a:pt x="19" y="110"/>
                  </a:lnTo>
                  <a:lnTo>
                    <a:pt x="19" y="113"/>
                  </a:lnTo>
                  <a:lnTo>
                    <a:pt x="19" y="113"/>
                  </a:lnTo>
                  <a:lnTo>
                    <a:pt x="11" y="113"/>
                  </a:lnTo>
                  <a:lnTo>
                    <a:pt x="11" y="113"/>
                  </a:lnTo>
                  <a:lnTo>
                    <a:pt x="3" y="113"/>
                  </a:lnTo>
                  <a:lnTo>
                    <a:pt x="3" y="113"/>
                  </a:lnTo>
                  <a:lnTo>
                    <a:pt x="3" y="110"/>
                  </a:lnTo>
                  <a:lnTo>
                    <a:pt x="3" y="110"/>
                  </a:lnTo>
                  <a:close/>
                  <a:moveTo>
                    <a:pt x="8" y="102"/>
                  </a:moveTo>
                  <a:lnTo>
                    <a:pt x="8" y="102"/>
                  </a:lnTo>
                  <a:lnTo>
                    <a:pt x="8" y="107"/>
                  </a:lnTo>
                  <a:lnTo>
                    <a:pt x="8" y="107"/>
                  </a:lnTo>
                  <a:lnTo>
                    <a:pt x="3" y="107"/>
                  </a:lnTo>
                  <a:lnTo>
                    <a:pt x="3" y="107"/>
                  </a:lnTo>
                  <a:lnTo>
                    <a:pt x="3" y="102"/>
                  </a:lnTo>
                  <a:lnTo>
                    <a:pt x="3" y="102"/>
                  </a:lnTo>
                  <a:lnTo>
                    <a:pt x="8" y="102"/>
                  </a:lnTo>
                  <a:lnTo>
                    <a:pt x="8" y="102"/>
                  </a:lnTo>
                  <a:close/>
                  <a:moveTo>
                    <a:pt x="25" y="102"/>
                  </a:moveTo>
                  <a:lnTo>
                    <a:pt x="25" y="102"/>
                  </a:lnTo>
                  <a:lnTo>
                    <a:pt x="25" y="105"/>
                  </a:lnTo>
                  <a:lnTo>
                    <a:pt x="25" y="105"/>
                  </a:lnTo>
                  <a:lnTo>
                    <a:pt x="17" y="107"/>
                  </a:lnTo>
                  <a:lnTo>
                    <a:pt x="17" y="107"/>
                  </a:lnTo>
                  <a:lnTo>
                    <a:pt x="10" y="107"/>
                  </a:lnTo>
                  <a:lnTo>
                    <a:pt x="10" y="107"/>
                  </a:lnTo>
                  <a:lnTo>
                    <a:pt x="10" y="102"/>
                  </a:lnTo>
                  <a:lnTo>
                    <a:pt x="10" y="102"/>
                  </a:lnTo>
                  <a:lnTo>
                    <a:pt x="17" y="102"/>
                  </a:lnTo>
                  <a:lnTo>
                    <a:pt x="17" y="102"/>
                  </a:lnTo>
                  <a:lnTo>
                    <a:pt x="25" y="102"/>
                  </a:lnTo>
                  <a:lnTo>
                    <a:pt x="25" y="102"/>
                  </a:lnTo>
                  <a:close/>
                  <a:moveTo>
                    <a:pt x="25" y="94"/>
                  </a:moveTo>
                  <a:lnTo>
                    <a:pt x="25" y="94"/>
                  </a:lnTo>
                  <a:lnTo>
                    <a:pt x="25" y="99"/>
                  </a:lnTo>
                  <a:lnTo>
                    <a:pt x="25" y="99"/>
                  </a:lnTo>
                  <a:lnTo>
                    <a:pt x="20" y="99"/>
                  </a:lnTo>
                  <a:lnTo>
                    <a:pt x="20" y="99"/>
                  </a:lnTo>
                  <a:lnTo>
                    <a:pt x="20" y="94"/>
                  </a:lnTo>
                  <a:lnTo>
                    <a:pt x="20" y="94"/>
                  </a:lnTo>
                  <a:lnTo>
                    <a:pt x="25" y="94"/>
                  </a:lnTo>
                  <a:lnTo>
                    <a:pt x="25" y="94"/>
                  </a:lnTo>
                  <a:close/>
                  <a:moveTo>
                    <a:pt x="19" y="94"/>
                  </a:moveTo>
                  <a:lnTo>
                    <a:pt x="19" y="94"/>
                  </a:lnTo>
                  <a:lnTo>
                    <a:pt x="19" y="99"/>
                  </a:lnTo>
                  <a:lnTo>
                    <a:pt x="19" y="99"/>
                  </a:lnTo>
                  <a:lnTo>
                    <a:pt x="14" y="99"/>
                  </a:lnTo>
                  <a:lnTo>
                    <a:pt x="14" y="99"/>
                  </a:lnTo>
                  <a:lnTo>
                    <a:pt x="14" y="94"/>
                  </a:lnTo>
                  <a:lnTo>
                    <a:pt x="14" y="94"/>
                  </a:lnTo>
                  <a:lnTo>
                    <a:pt x="19" y="94"/>
                  </a:lnTo>
                  <a:lnTo>
                    <a:pt x="19" y="94"/>
                  </a:lnTo>
                  <a:close/>
                  <a:moveTo>
                    <a:pt x="14" y="88"/>
                  </a:moveTo>
                  <a:lnTo>
                    <a:pt x="14" y="88"/>
                  </a:lnTo>
                  <a:lnTo>
                    <a:pt x="14" y="91"/>
                  </a:lnTo>
                  <a:lnTo>
                    <a:pt x="14" y="91"/>
                  </a:lnTo>
                  <a:lnTo>
                    <a:pt x="10" y="91"/>
                  </a:lnTo>
                  <a:lnTo>
                    <a:pt x="10" y="91"/>
                  </a:lnTo>
                  <a:lnTo>
                    <a:pt x="10" y="88"/>
                  </a:lnTo>
                  <a:lnTo>
                    <a:pt x="10" y="88"/>
                  </a:lnTo>
                  <a:lnTo>
                    <a:pt x="14" y="88"/>
                  </a:lnTo>
                  <a:lnTo>
                    <a:pt x="14" y="88"/>
                  </a:lnTo>
                  <a:close/>
                  <a:moveTo>
                    <a:pt x="8" y="88"/>
                  </a:moveTo>
                  <a:lnTo>
                    <a:pt x="8" y="88"/>
                  </a:lnTo>
                  <a:lnTo>
                    <a:pt x="8" y="91"/>
                  </a:lnTo>
                  <a:lnTo>
                    <a:pt x="8" y="91"/>
                  </a:lnTo>
                  <a:lnTo>
                    <a:pt x="3" y="93"/>
                  </a:lnTo>
                  <a:lnTo>
                    <a:pt x="3" y="93"/>
                  </a:lnTo>
                  <a:lnTo>
                    <a:pt x="3" y="88"/>
                  </a:lnTo>
                  <a:lnTo>
                    <a:pt x="3" y="88"/>
                  </a:lnTo>
                  <a:lnTo>
                    <a:pt x="8" y="88"/>
                  </a:lnTo>
                  <a:lnTo>
                    <a:pt x="8" y="88"/>
                  </a:lnTo>
                  <a:close/>
                  <a:moveTo>
                    <a:pt x="8" y="81"/>
                  </a:moveTo>
                  <a:lnTo>
                    <a:pt x="8" y="81"/>
                  </a:lnTo>
                  <a:lnTo>
                    <a:pt x="8" y="85"/>
                  </a:lnTo>
                  <a:lnTo>
                    <a:pt x="8" y="85"/>
                  </a:lnTo>
                  <a:lnTo>
                    <a:pt x="3" y="85"/>
                  </a:lnTo>
                  <a:lnTo>
                    <a:pt x="3" y="85"/>
                  </a:lnTo>
                  <a:lnTo>
                    <a:pt x="3" y="81"/>
                  </a:lnTo>
                  <a:lnTo>
                    <a:pt x="3" y="81"/>
                  </a:lnTo>
                  <a:lnTo>
                    <a:pt x="8" y="81"/>
                  </a:lnTo>
                  <a:lnTo>
                    <a:pt x="8" y="81"/>
                  </a:lnTo>
                  <a:close/>
                  <a:moveTo>
                    <a:pt x="25" y="79"/>
                  </a:moveTo>
                  <a:lnTo>
                    <a:pt x="25" y="79"/>
                  </a:lnTo>
                  <a:lnTo>
                    <a:pt x="25" y="84"/>
                  </a:lnTo>
                  <a:lnTo>
                    <a:pt x="25" y="84"/>
                  </a:lnTo>
                  <a:lnTo>
                    <a:pt x="17" y="84"/>
                  </a:lnTo>
                  <a:lnTo>
                    <a:pt x="17" y="84"/>
                  </a:lnTo>
                  <a:lnTo>
                    <a:pt x="10" y="85"/>
                  </a:lnTo>
                  <a:lnTo>
                    <a:pt x="10" y="85"/>
                  </a:lnTo>
                  <a:lnTo>
                    <a:pt x="10" y="81"/>
                  </a:lnTo>
                  <a:lnTo>
                    <a:pt x="10" y="81"/>
                  </a:lnTo>
                  <a:lnTo>
                    <a:pt x="17" y="81"/>
                  </a:lnTo>
                  <a:lnTo>
                    <a:pt x="17" y="81"/>
                  </a:lnTo>
                  <a:lnTo>
                    <a:pt x="25" y="79"/>
                  </a:lnTo>
                  <a:lnTo>
                    <a:pt x="25" y="79"/>
                  </a:lnTo>
                  <a:close/>
                  <a:moveTo>
                    <a:pt x="20" y="71"/>
                  </a:moveTo>
                  <a:lnTo>
                    <a:pt x="20" y="71"/>
                  </a:lnTo>
                  <a:lnTo>
                    <a:pt x="25" y="71"/>
                  </a:lnTo>
                  <a:lnTo>
                    <a:pt x="25" y="71"/>
                  </a:lnTo>
                  <a:lnTo>
                    <a:pt x="25" y="76"/>
                  </a:lnTo>
                  <a:lnTo>
                    <a:pt x="25" y="76"/>
                  </a:lnTo>
                  <a:lnTo>
                    <a:pt x="20" y="76"/>
                  </a:lnTo>
                  <a:lnTo>
                    <a:pt x="20" y="76"/>
                  </a:lnTo>
                  <a:lnTo>
                    <a:pt x="20" y="71"/>
                  </a:lnTo>
                  <a:lnTo>
                    <a:pt x="20" y="71"/>
                  </a:lnTo>
                  <a:close/>
                  <a:moveTo>
                    <a:pt x="3" y="73"/>
                  </a:moveTo>
                  <a:lnTo>
                    <a:pt x="3" y="73"/>
                  </a:lnTo>
                  <a:lnTo>
                    <a:pt x="11" y="73"/>
                  </a:lnTo>
                  <a:lnTo>
                    <a:pt x="11" y="73"/>
                  </a:lnTo>
                  <a:lnTo>
                    <a:pt x="19" y="73"/>
                  </a:lnTo>
                  <a:lnTo>
                    <a:pt x="19" y="73"/>
                  </a:lnTo>
                  <a:lnTo>
                    <a:pt x="19" y="76"/>
                  </a:lnTo>
                  <a:lnTo>
                    <a:pt x="19" y="76"/>
                  </a:lnTo>
                  <a:lnTo>
                    <a:pt x="11" y="77"/>
                  </a:lnTo>
                  <a:lnTo>
                    <a:pt x="11" y="77"/>
                  </a:lnTo>
                  <a:lnTo>
                    <a:pt x="3" y="77"/>
                  </a:lnTo>
                  <a:lnTo>
                    <a:pt x="3" y="77"/>
                  </a:lnTo>
                  <a:lnTo>
                    <a:pt x="3" y="73"/>
                  </a:lnTo>
                  <a:lnTo>
                    <a:pt x="3" y="73"/>
                  </a:lnTo>
                  <a:close/>
                  <a:moveTo>
                    <a:pt x="24" y="63"/>
                  </a:moveTo>
                  <a:lnTo>
                    <a:pt x="24" y="63"/>
                  </a:lnTo>
                  <a:lnTo>
                    <a:pt x="24" y="68"/>
                  </a:lnTo>
                  <a:lnTo>
                    <a:pt x="24" y="68"/>
                  </a:lnTo>
                  <a:lnTo>
                    <a:pt x="19" y="68"/>
                  </a:lnTo>
                  <a:lnTo>
                    <a:pt x="19" y="68"/>
                  </a:lnTo>
                  <a:lnTo>
                    <a:pt x="19" y="63"/>
                  </a:lnTo>
                  <a:lnTo>
                    <a:pt x="19" y="63"/>
                  </a:lnTo>
                  <a:lnTo>
                    <a:pt x="24" y="63"/>
                  </a:lnTo>
                  <a:lnTo>
                    <a:pt x="24" y="63"/>
                  </a:lnTo>
                  <a:close/>
                  <a:moveTo>
                    <a:pt x="14" y="63"/>
                  </a:moveTo>
                  <a:lnTo>
                    <a:pt x="14" y="63"/>
                  </a:lnTo>
                  <a:lnTo>
                    <a:pt x="14" y="68"/>
                  </a:lnTo>
                  <a:lnTo>
                    <a:pt x="14" y="68"/>
                  </a:lnTo>
                  <a:lnTo>
                    <a:pt x="10" y="68"/>
                  </a:lnTo>
                  <a:lnTo>
                    <a:pt x="10" y="68"/>
                  </a:lnTo>
                  <a:lnTo>
                    <a:pt x="10" y="65"/>
                  </a:lnTo>
                  <a:lnTo>
                    <a:pt x="10" y="65"/>
                  </a:lnTo>
                  <a:lnTo>
                    <a:pt x="14" y="63"/>
                  </a:lnTo>
                  <a:lnTo>
                    <a:pt x="14" y="63"/>
                  </a:lnTo>
                  <a:close/>
                  <a:moveTo>
                    <a:pt x="8" y="65"/>
                  </a:moveTo>
                  <a:lnTo>
                    <a:pt x="8" y="65"/>
                  </a:lnTo>
                  <a:lnTo>
                    <a:pt x="8" y="70"/>
                  </a:lnTo>
                  <a:lnTo>
                    <a:pt x="8" y="70"/>
                  </a:lnTo>
                  <a:lnTo>
                    <a:pt x="3" y="70"/>
                  </a:lnTo>
                  <a:lnTo>
                    <a:pt x="3" y="70"/>
                  </a:lnTo>
                  <a:lnTo>
                    <a:pt x="3" y="65"/>
                  </a:lnTo>
                  <a:lnTo>
                    <a:pt x="3" y="65"/>
                  </a:lnTo>
                  <a:lnTo>
                    <a:pt x="8" y="65"/>
                  </a:lnTo>
                  <a:lnTo>
                    <a:pt x="8" y="65"/>
                  </a:lnTo>
                  <a:close/>
                  <a:moveTo>
                    <a:pt x="25" y="54"/>
                  </a:moveTo>
                  <a:lnTo>
                    <a:pt x="25" y="54"/>
                  </a:lnTo>
                  <a:lnTo>
                    <a:pt x="25" y="59"/>
                  </a:lnTo>
                  <a:lnTo>
                    <a:pt x="25" y="59"/>
                  </a:lnTo>
                  <a:lnTo>
                    <a:pt x="22" y="59"/>
                  </a:lnTo>
                  <a:lnTo>
                    <a:pt x="22" y="59"/>
                  </a:lnTo>
                  <a:lnTo>
                    <a:pt x="22" y="54"/>
                  </a:lnTo>
                  <a:lnTo>
                    <a:pt x="22" y="54"/>
                  </a:lnTo>
                  <a:lnTo>
                    <a:pt x="25" y="54"/>
                  </a:lnTo>
                  <a:lnTo>
                    <a:pt x="25" y="54"/>
                  </a:lnTo>
                  <a:close/>
                  <a:moveTo>
                    <a:pt x="16" y="56"/>
                  </a:moveTo>
                  <a:lnTo>
                    <a:pt x="16" y="56"/>
                  </a:lnTo>
                  <a:lnTo>
                    <a:pt x="16" y="59"/>
                  </a:lnTo>
                  <a:lnTo>
                    <a:pt x="16" y="59"/>
                  </a:lnTo>
                  <a:lnTo>
                    <a:pt x="13" y="60"/>
                  </a:lnTo>
                  <a:lnTo>
                    <a:pt x="13" y="60"/>
                  </a:lnTo>
                  <a:lnTo>
                    <a:pt x="13" y="56"/>
                  </a:lnTo>
                  <a:lnTo>
                    <a:pt x="13" y="56"/>
                  </a:lnTo>
                  <a:lnTo>
                    <a:pt x="16" y="56"/>
                  </a:lnTo>
                  <a:lnTo>
                    <a:pt x="16" y="56"/>
                  </a:lnTo>
                  <a:close/>
                  <a:moveTo>
                    <a:pt x="8" y="56"/>
                  </a:moveTo>
                  <a:lnTo>
                    <a:pt x="8" y="56"/>
                  </a:lnTo>
                  <a:lnTo>
                    <a:pt x="8" y="60"/>
                  </a:lnTo>
                  <a:lnTo>
                    <a:pt x="8" y="60"/>
                  </a:lnTo>
                  <a:lnTo>
                    <a:pt x="3" y="60"/>
                  </a:lnTo>
                  <a:lnTo>
                    <a:pt x="3" y="60"/>
                  </a:lnTo>
                  <a:lnTo>
                    <a:pt x="3" y="57"/>
                  </a:lnTo>
                  <a:lnTo>
                    <a:pt x="3" y="57"/>
                  </a:lnTo>
                  <a:lnTo>
                    <a:pt x="8" y="56"/>
                  </a:lnTo>
                  <a:lnTo>
                    <a:pt x="8" y="56"/>
                  </a:lnTo>
                  <a:close/>
                  <a:moveTo>
                    <a:pt x="8" y="48"/>
                  </a:moveTo>
                  <a:lnTo>
                    <a:pt x="8" y="48"/>
                  </a:lnTo>
                  <a:lnTo>
                    <a:pt x="8" y="53"/>
                  </a:lnTo>
                  <a:lnTo>
                    <a:pt x="8" y="53"/>
                  </a:lnTo>
                  <a:lnTo>
                    <a:pt x="3" y="53"/>
                  </a:lnTo>
                  <a:lnTo>
                    <a:pt x="3" y="53"/>
                  </a:lnTo>
                  <a:lnTo>
                    <a:pt x="3" y="48"/>
                  </a:lnTo>
                  <a:lnTo>
                    <a:pt x="3" y="48"/>
                  </a:lnTo>
                  <a:lnTo>
                    <a:pt x="8" y="48"/>
                  </a:lnTo>
                  <a:lnTo>
                    <a:pt x="8" y="48"/>
                  </a:lnTo>
                  <a:close/>
                  <a:moveTo>
                    <a:pt x="25" y="46"/>
                  </a:moveTo>
                  <a:lnTo>
                    <a:pt x="25" y="46"/>
                  </a:lnTo>
                  <a:lnTo>
                    <a:pt x="25" y="50"/>
                  </a:lnTo>
                  <a:lnTo>
                    <a:pt x="25" y="50"/>
                  </a:lnTo>
                  <a:lnTo>
                    <a:pt x="17" y="51"/>
                  </a:lnTo>
                  <a:lnTo>
                    <a:pt x="17" y="51"/>
                  </a:lnTo>
                  <a:lnTo>
                    <a:pt x="10" y="53"/>
                  </a:lnTo>
                  <a:lnTo>
                    <a:pt x="10" y="53"/>
                  </a:lnTo>
                  <a:lnTo>
                    <a:pt x="10" y="48"/>
                  </a:lnTo>
                  <a:lnTo>
                    <a:pt x="10" y="48"/>
                  </a:lnTo>
                  <a:lnTo>
                    <a:pt x="17" y="46"/>
                  </a:lnTo>
                  <a:lnTo>
                    <a:pt x="17" y="46"/>
                  </a:lnTo>
                  <a:lnTo>
                    <a:pt x="25" y="46"/>
                  </a:lnTo>
                  <a:lnTo>
                    <a:pt x="25" y="46"/>
                  </a:lnTo>
                  <a:close/>
                  <a:moveTo>
                    <a:pt x="20" y="39"/>
                  </a:moveTo>
                  <a:lnTo>
                    <a:pt x="20" y="39"/>
                  </a:lnTo>
                  <a:lnTo>
                    <a:pt x="25" y="39"/>
                  </a:lnTo>
                  <a:lnTo>
                    <a:pt x="25" y="39"/>
                  </a:lnTo>
                  <a:lnTo>
                    <a:pt x="25" y="42"/>
                  </a:lnTo>
                  <a:lnTo>
                    <a:pt x="25" y="42"/>
                  </a:lnTo>
                  <a:lnTo>
                    <a:pt x="20" y="43"/>
                  </a:lnTo>
                  <a:lnTo>
                    <a:pt x="20" y="43"/>
                  </a:lnTo>
                  <a:lnTo>
                    <a:pt x="20" y="39"/>
                  </a:lnTo>
                  <a:lnTo>
                    <a:pt x="20" y="39"/>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4" name="ZoneTexte 133">
              <a:extLst>
                <a:ext uri="{FF2B5EF4-FFF2-40B4-BE49-F238E27FC236}">
                  <a16:creationId xmlns:a16="http://schemas.microsoft.com/office/drawing/2014/main" id="{9CB13395-FF13-4C47-93E1-70962C7D4B7E}"/>
                </a:ext>
              </a:extLst>
            </p:cNvPr>
            <p:cNvSpPr txBox="1">
              <a:spLocks noChangeArrowheads="1"/>
            </p:cNvSpPr>
            <p:nvPr/>
          </p:nvSpPr>
          <p:spPr bwMode="auto">
            <a:xfrm>
              <a:off x="376967" y="5473350"/>
              <a:ext cx="613633" cy="14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r>
                <a:rPr lang="fr-FR" altLang="fr-FR" sz="700" dirty="0">
                  <a:latin typeface="+mj-lt"/>
                </a:rPr>
                <a:t>BO Caisse</a:t>
              </a:r>
            </a:p>
          </p:txBody>
        </p:sp>
        <p:grpSp>
          <p:nvGrpSpPr>
            <p:cNvPr id="175" name="Groupe 174">
              <a:extLst>
                <a:ext uri="{FF2B5EF4-FFF2-40B4-BE49-F238E27FC236}">
                  <a16:creationId xmlns:a16="http://schemas.microsoft.com/office/drawing/2014/main" id="{456B2D51-6883-4680-8161-CA339C93769D}"/>
                </a:ext>
              </a:extLst>
            </p:cNvPr>
            <p:cNvGrpSpPr>
              <a:grpSpLocks noChangeAspect="1"/>
            </p:cNvGrpSpPr>
            <p:nvPr/>
          </p:nvGrpSpPr>
          <p:grpSpPr>
            <a:xfrm>
              <a:off x="207541" y="5467567"/>
              <a:ext cx="160864" cy="144000"/>
              <a:chOff x="3586295" y="4534127"/>
              <a:chExt cx="484942" cy="405990"/>
            </a:xfrm>
          </p:grpSpPr>
          <p:sp>
            <p:nvSpPr>
              <p:cNvPr id="202" name="Freeform 92">
                <a:extLst>
                  <a:ext uri="{FF2B5EF4-FFF2-40B4-BE49-F238E27FC236}">
                    <a16:creationId xmlns:a16="http://schemas.microsoft.com/office/drawing/2014/main" id="{FFA734D6-79F8-416E-80B8-45C6C27AEC9A}"/>
                  </a:ext>
                </a:extLst>
              </p:cNvPr>
              <p:cNvSpPr>
                <a:spLocks noEditPoints="1"/>
              </p:cNvSpPr>
              <p:nvPr/>
            </p:nvSpPr>
            <p:spPr bwMode="auto">
              <a:xfrm>
                <a:off x="3883423" y="4545831"/>
                <a:ext cx="187814" cy="187814"/>
              </a:xfrm>
              <a:custGeom>
                <a:avLst/>
                <a:gdLst>
                  <a:gd name="T0" fmla="*/ 383 w 600"/>
                  <a:gd name="T1" fmla="*/ 159 h 600"/>
                  <a:gd name="T2" fmla="*/ 441 w 600"/>
                  <a:gd name="T3" fmla="*/ 216 h 600"/>
                  <a:gd name="T4" fmla="*/ 467 w 600"/>
                  <a:gd name="T5" fmla="*/ 238 h 600"/>
                  <a:gd name="T6" fmla="*/ 494 w 600"/>
                  <a:gd name="T7" fmla="*/ 211 h 600"/>
                  <a:gd name="T8" fmla="*/ 456 w 600"/>
                  <a:gd name="T9" fmla="*/ 142 h 600"/>
                  <a:gd name="T10" fmla="*/ 388 w 600"/>
                  <a:gd name="T11" fmla="*/ 106 h 600"/>
                  <a:gd name="T12" fmla="*/ 362 w 600"/>
                  <a:gd name="T13" fmla="*/ 132 h 600"/>
                  <a:gd name="T14" fmla="*/ 383 w 600"/>
                  <a:gd name="T15" fmla="*/ 159 h 600"/>
                  <a:gd name="T16" fmla="*/ 20 w 600"/>
                  <a:gd name="T17" fmla="*/ 505 h 600"/>
                  <a:gd name="T18" fmla="*/ 20 w 600"/>
                  <a:gd name="T19" fmla="*/ 579 h 600"/>
                  <a:gd name="T20" fmla="*/ 94 w 600"/>
                  <a:gd name="T21" fmla="*/ 579 h 600"/>
                  <a:gd name="T22" fmla="*/ 246 w 600"/>
                  <a:gd name="T23" fmla="*/ 428 h 600"/>
                  <a:gd name="T24" fmla="*/ 368 w 600"/>
                  <a:gd name="T25" fmla="*/ 463 h 600"/>
                  <a:gd name="T26" fmla="*/ 600 w 600"/>
                  <a:gd name="T27" fmla="*/ 231 h 600"/>
                  <a:gd name="T28" fmla="*/ 368 w 600"/>
                  <a:gd name="T29" fmla="*/ 0 h 600"/>
                  <a:gd name="T30" fmla="*/ 137 w 600"/>
                  <a:gd name="T31" fmla="*/ 231 h 600"/>
                  <a:gd name="T32" fmla="*/ 172 w 600"/>
                  <a:gd name="T33" fmla="*/ 353 h 600"/>
                  <a:gd name="T34" fmla="*/ 20 w 600"/>
                  <a:gd name="T35" fmla="*/ 505 h 600"/>
                  <a:gd name="T36" fmla="*/ 203 w 600"/>
                  <a:gd name="T37" fmla="*/ 231 h 600"/>
                  <a:gd name="T38" fmla="*/ 368 w 600"/>
                  <a:gd name="T39" fmla="*/ 66 h 600"/>
                  <a:gd name="T40" fmla="*/ 533 w 600"/>
                  <a:gd name="T41" fmla="*/ 231 h 600"/>
                  <a:gd name="T42" fmla="*/ 368 w 600"/>
                  <a:gd name="T43" fmla="*/ 396 h 600"/>
                  <a:gd name="T44" fmla="*/ 203 w 600"/>
                  <a:gd name="T45" fmla="*/ 231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600">
                    <a:moveTo>
                      <a:pt x="383" y="159"/>
                    </a:moveTo>
                    <a:cubicBezTo>
                      <a:pt x="412" y="165"/>
                      <a:pt x="435" y="189"/>
                      <a:pt x="441" y="216"/>
                    </a:cubicBezTo>
                    <a:cubicBezTo>
                      <a:pt x="444" y="228"/>
                      <a:pt x="454" y="238"/>
                      <a:pt x="467" y="238"/>
                    </a:cubicBezTo>
                    <a:cubicBezTo>
                      <a:pt x="482" y="238"/>
                      <a:pt x="494" y="226"/>
                      <a:pt x="494" y="211"/>
                    </a:cubicBezTo>
                    <a:cubicBezTo>
                      <a:pt x="494" y="192"/>
                      <a:pt x="478" y="163"/>
                      <a:pt x="456" y="142"/>
                    </a:cubicBezTo>
                    <a:cubicBezTo>
                      <a:pt x="435" y="121"/>
                      <a:pt x="409" y="106"/>
                      <a:pt x="388" y="106"/>
                    </a:cubicBezTo>
                    <a:cubicBezTo>
                      <a:pt x="374" y="106"/>
                      <a:pt x="362" y="118"/>
                      <a:pt x="362" y="132"/>
                    </a:cubicBezTo>
                    <a:cubicBezTo>
                      <a:pt x="362" y="145"/>
                      <a:pt x="371" y="156"/>
                      <a:pt x="383" y="159"/>
                    </a:cubicBezTo>
                    <a:close/>
                    <a:moveTo>
                      <a:pt x="20" y="505"/>
                    </a:moveTo>
                    <a:cubicBezTo>
                      <a:pt x="0" y="526"/>
                      <a:pt x="0" y="559"/>
                      <a:pt x="20" y="579"/>
                    </a:cubicBezTo>
                    <a:cubicBezTo>
                      <a:pt x="41" y="600"/>
                      <a:pt x="74" y="600"/>
                      <a:pt x="94" y="579"/>
                    </a:cubicBezTo>
                    <a:cubicBezTo>
                      <a:pt x="246" y="428"/>
                      <a:pt x="246" y="428"/>
                      <a:pt x="246" y="428"/>
                    </a:cubicBezTo>
                    <a:cubicBezTo>
                      <a:pt x="282" y="450"/>
                      <a:pt x="323" y="463"/>
                      <a:pt x="368" y="463"/>
                    </a:cubicBezTo>
                    <a:cubicBezTo>
                      <a:pt x="496" y="463"/>
                      <a:pt x="600" y="359"/>
                      <a:pt x="600" y="231"/>
                    </a:cubicBezTo>
                    <a:cubicBezTo>
                      <a:pt x="600" y="103"/>
                      <a:pt x="496" y="0"/>
                      <a:pt x="368" y="0"/>
                    </a:cubicBezTo>
                    <a:cubicBezTo>
                      <a:pt x="240" y="0"/>
                      <a:pt x="137" y="103"/>
                      <a:pt x="137" y="231"/>
                    </a:cubicBezTo>
                    <a:cubicBezTo>
                      <a:pt x="137" y="276"/>
                      <a:pt x="150" y="318"/>
                      <a:pt x="172" y="353"/>
                    </a:cubicBezTo>
                    <a:lnTo>
                      <a:pt x="20" y="505"/>
                    </a:lnTo>
                    <a:close/>
                    <a:moveTo>
                      <a:pt x="203" y="231"/>
                    </a:moveTo>
                    <a:cubicBezTo>
                      <a:pt x="203" y="140"/>
                      <a:pt x="277" y="66"/>
                      <a:pt x="368" y="66"/>
                    </a:cubicBezTo>
                    <a:cubicBezTo>
                      <a:pt x="459" y="66"/>
                      <a:pt x="533" y="140"/>
                      <a:pt x="533" y="231"/>
                    </a:cubicBezTo>
                    <a:cubicBezTo>
                      <a:pt x="533" y="322"/>
                      <a:pt x="459" y="396"/>
                      <a:pt x="368" y="396"/>
                    </a:cubicBezTo>
                    <a:cubicBezTo>
                      <a:pt x="277" y="396"/>
                      <a:pt x="203" y="322"/>
                      <a:pt x="203" y="23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s-ES_tradnl"/>
              </a:p>
            </p:txBody>
          </p:sp>
          <p:sp>
            <p:nvSpPr>
              <p:cNvPr id="209" name="Freeform 71">
                <a:extLst>
                  <a:ext uri="{FF2B5EF4-FFF2-40B4-BE49-F238E27FC236}">
                    <a16:creationId xmlns:a16="http://schemas.microsoft.com/office/drawing/2014/main" id="{EEBD603E-91FB-4A66-A1F9-81899D6C7AA5}"/>
                  </a:ext>
                </a:extLst>
              </p:cNvPr>
              <p:cNvSpPr>
                <a:spLocks noEditPoints="1"/>
              </p:cNvSpPr>
              <p:nvPr/>
            </p:nvSpPr>
            <p:spPr bwMode="auto">
              <a:xfrm>
                <a:off x="3586295" y="4534127"/>
                <a:ext cx="363402" cy="405990"/>
              </a:xfrm>
              <a:custGeom>
                <a:avLst/>
                <a:gdLst>
                  <a:gd name="T0" fmla="*/ 499 w 516"/>
                  <a:gd name="T1" fmla="*/ 457 h 634"/>
                  <a:gd name="T2" fmla="*/ 389 w 516"/>
                  <a:gd name="T3" fmla="*/ 384 h 634"/>
                  <a:gd name="T4" fmla="*/ 344 w 516"/>
                  <a:gd name="T5" fmla="*/ 542 h 634"/>
                  <a:gd name="T6" fmla="*/ 318 w 516"/>
                  <a:gd name="T7" fmla="*/ 568 h 634"/>
                  <a:gd name="T8" fmla="*/ 291 w 516"/>
                  <a:gd name="T9" fmla="*/ 542 h 634"/>
                  <a:gd name="T10" fmla="*/ 291 w 516"/>
                  <a:gd name="T11" fmla="*/ 416 h 634"/>
                  <a:gd name="T12" fmla="*/ 258 w 516"/>
                  <a:gd name="T13" fmla="*/ 383 h 634"/>
                  <a:gd name="T14" fmla="*/ 225 w 516"/>
                  <a:gd name="T15" fmla="*/ 416 h 634"/>
                  <a:gd name="T16" fmla="*/ 225 w 516"/>
                  <a:gd name="T17" fmla="*/ 542 h 634"/>
                  <a:gd name="T18" fmla="*/ 199 w 516"/>
                  <a:gd name="T19" fmla="*/ 568 h 634"/>
                  <a:gd name="T20" fmla="*/ 172 w 516"/>
                  <a:gd name="T21" fmla="*/ 542 h 634"/>
                  <a:gd name="T22" fmla="*/ 127 w 516"/>
                  <a:gd name="T23" fmla="*/ 384 h 634"/>
                  <a:gd name="T24" fmla="*/ 18 w 516"/>
                  <a:gd name="T25" fmla="*/ 457 h 634"/>
                  <a:gd name="T26" fmla="*/ 0 w 516"/>
                  <a:gd name="T27" fmla="*/ 516 h 634"/>
                  <a:gd name="T28" fmla="*/ 0 w 516"/>
                  <a:gd name="T29" fmla="*/ 529 h 634"/>
                  <a:gd name="T30" fmla="*/ 0 w 516"/>
                  <a:gd name="T31" fmla="*/ 555 h 634"/>
                  <a:gd name="T32" fmla="*/ 0 w 516"/>
                  <a:gd name="T33" fmla="*/ 582 h 634"/>
                  <a:gd name="T34" fmla="*/ 53 w 516"/>
                  <a:gd name="T35" fmla="*/ 634 h 634"/>
                  <a:gd name="T36" fmla="*/ 463 w 516"/>
                  <a:gd name="T37" fmla="*/ 634 h 634"/>
                  <a:gd name="T38" fmla="*/ 516 w 516"/>
                  <a:gd name="T39" fmla="*/ 582 h 634"/>
                  <a:gd name="T40" fmla="*/ 516 w 516"/>
                  <a:gd name="T41" fmla="*/ 555 h 634"/>
                  <a:gd name="T42" fmla="*/ 516 w 516"/>
                  <a:gd name="T43" fmla="*/ 529 h 634"/>
                  <a:gd name="T44" fmla="*/ 516 w 516"/>
                  <a:gd name="T45" fmla="*/ 516 h 634"/>
                  <a:gd name="T46" fmla="*/ 499 w 516"/>
                  <a:gd name="T47" fmla="*/ 457 h 634"/>
                  <a:gd name="T48" fmla="*/ 119 w 516"/>
                  <a:gd name="T49" fmla="*/ 140 h 634"/>
                  <a:gd name="T50" fmla="*/ 258 w 516"/>
                  <a:gd name="T51" fmla="*/ 330 h 634"/>
                  <a:gd name="T52" fmla="*/ 397 w 516"/>
                  <a:gd name="T53" fmla="*/ 140 h 634"/>
                  <a:gd name="T54" fmla="*/ 258 w 516"/>
                  <a:gd name="T55" fmla="*/ 0 h 634"/>
                  <a:gd name="T56" fmla="*/ 119 w 516"/>
                  <a:gd name="T57" fmla="*/ 14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6" h="634">
                    <a:moveTo>
                      <a:pt x="499" y="457"/>
                    </a:moveTo>
                    <a:cubicBezTo>
                      <a:pt x="471" y="421"/>
                      <a:pt x="437" y="397"/>
                      <a:pt x="389" y="384"/>
                    </a:cubicBezTo>
                    <a:cubicBezTo>
                      <a:pt x="344" y="542"/>
                      <a:pt x="344" y="542"/>
                      <a:pt x="344" y="542"/>
                    </a:cubicBezTo>
                    <a:cubicBezTo>
                      <a:pt x="344" y="556"/>
                      <a:pt x="332" y="568"/>
                      <a:pt x="318" y="568"/>
                    </a:cubicBezTo>
                    <a:cubicBezTo>
                      <a:pt x="303" y="568"/>
                      <a:pt x="291" y="556"/>
                      <a:pt x="291" y="542"/>
                    </a:cubicBezTo>
                    <a:cubicBezTo>
                      <a:pt x="291" y="416"/>
                      <a:pt x="291" y="416"/>
                      <a:pt x="291" y="416"/>
                    </a:cubicBezTo>
                    <a:cubicBezTo>
                      <a:pt x="291" y="398"/>
                      <a:pt x="276" y="383"/>
                      <a:pt x="258" y="383"/>
                    </a:cubicBezTo>
                    <a:cubicBezTo>
                      <a:pt x="240" y="383"/>
                      <a:pt x="225" y="398"/>
                      <a:pt x="225" y="416"/>
                    </a:cubicBezTo>
                    <a:cubicBezTo>
                      <a:pt x="225" y="542"/>
                      <a:pt x="225" y="542"/>
                      <a:pt x="225" y="542"/>
                    </a:cubicBezTo>
                    <a:cubicBezTo>
                      <a:pt x="225" y="556"/>
                      <a:pt x="213" y="568"/>
                      <a:pt x="199" y="568"/>
                    </a:cubicBezTo>
                    <a:cubicBezTo>
                      <a:pt x="184" y="568"/>
                      <a:pt x="172" y="556"/>
                      <a:pt x="172" y="542"/>
                    </a:cubicBezTo>
                    <a:cubicBezTo>
                      <a:pt x="127" y="384"/>
                      <a:pt x="127" y="384"/>
                      <a:pt x="127" y="384"/>
                    </a:cubicBezTo>
                    <a:cubicBezTo>
                      <a:pt x="79" y="398"/>
                      <a:pt x="45" y="421"/>
                      <a:pt x="18" y="457"/>
                    </a:cubicBezTo>
                    <a:cubicBezTo>
                      <a:pt x="7" y="471"/>
                      <a:pt x="1" y="500"/>
                      <a:pt x="0" y="516"/>
                    </a:cubicBezTo>
                    <a:cubicBezTo>
                      <a:pt x="1" y="519"/>
                      <a:pt x="0" y="524"/>
                      <a:pt x="0" y="529"/>
                    </a:cubicBezTo>
                    <a:cubicBezTo>
                      <a:pt x="0" y="555"/>
                      <a:pt x="0" y="555"/>
                      <a:pt x="0" y="555"/>
                    </a:cubicBezTo>
                    <a:cubicBezTo>
                      <a:pt x="0" y="582"/>
                      <a:pt x="0" y="582"/>
                      <a:pt x="0" y="582"/>
                    </a:cubicBezTo>
                    <a:cubicBezTo>
                      <a:pt x="0" y="611"/>
                      <a:pt x="24" y="634"/>
                      <a:pt x="53" y="634"/>
                    </a:cubicBezTo>
                    <a:cubicBezTo>
                      <a:pt x="463" y="634"/>
                      <a:pt x="463" y="634"/>
                      <a:pt x="463" y="634"/>
                    </a:cubicBezTo>
                    <a:cubicBezTo>
                      <a:pt x="492" y="634"/>
                      <a:pt x="516" y="611"/>
                      <a:pt x="516" y="582"/>
                    </a:cubicBezTo>
                    <a:cubicBezTo>
                      <a:pt x="516" y="555"/>
                      <a:pt x="516" y="555"/>
                      <a:pt x="516" y="555"/>
                    </a:cubicBezTo>
                    <a:cubicBezTo>
                      <a:pt x="516" y="529"/>
                      <a:pt x="516" y="529"/>
                      <a:pt x="516" y="529"/>
                    </a:cubicBezTo>
                    <a:cubicBezTo>
                      <a:pt x="516" y="524"/>
                      <a:pt x="516" y="519"/>
                      <a:pt x="516" y="516"/>
                    </a:cubicBezTo>
                    <a:cubicBezTo>
                      <a:pt x="516" y="500"/>
                      <a:pt x="510" y="471"/>
                      <a:pt x="499" y="457"/>
                    </a:cubicBezTo>
                    <a:close/>
                    <a:moveTo>
                      <a:pt x="119" y="140"/>
                    </a:moveTo>
                    <a:cubicBezTo>
                      <a:pt x="119" y="217"/>
                      <a:pt x="167" y="330"/>
                      <a:pt x="258" y="330"/>
                    </a:cubicBezTo>
                    <a:cubicBezTo>
                      <a:pt x="347" y="330"/>
                      <a:pt x="397" y="217"/>
                      <a:pt x="397" y="140"/>
                    </a:cubicBezTo>
                    <a:cubicBezTo>
                      <a:pt x="397" y="63"/>
                      <a:pt x="335" y="0"/>
                      <a:pt x="258" y="0"/>
                    </a:cubicBezTo>
                    <a:cubicBezTo>
                      <a:pt x="182" y="0"/>
                      <a:pt x="119" y="63"/>
                      <a:pt x="119" y="140"/>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s-ES_tradnl"/>
              </a:p>
            </p:txBody>
          </p:sp>
        </p:grpSp>
        <p:sp>
          <p:nvSpPr>
            <p:cNvPr id="177" name="ZoneTexte 43">
              <a:extLst>
                <a:ext uri="{FF2B5EF4-FFF2-40B4-BE49-F238E27FC236}">
                  <a16:creationId xmlns:a16="http://schemas.microsoft.com/office/drawing/2014/main" id="{142409BC-764E-49BC-B3EF-816C823AAC3C}"/>
                </a:ext>
              </a:extLst>
            </p:cNvPr>
            <p:cNvSpPr txBox="1">
              <a:spLocks noChangeArrowheads="1"/>
            </p:cNvSpPr>
            <p:nvPr/>
          </p:nvSpPr>
          <p:spPr bwMode="auto">
            <a:xfrm>
              <a:off x="376967" y="5214389"/>
              <a:ext cx="703033" cy="14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r>
                <a:rPr lang="fr-FR" altLang="fr-FR" sz="700" dirty="0">
                  <a:latin typeface="Arial" panose="020B0604020202020204" pitchFamily="34" charset="0"/>
                </a:rPr>
                <a:t>Agence</a:t>
              </a:r>
              <a:endParaRPr lang="fr-FR" altLang="fr-FR" sz="900" dirty="0">
                <a:latin typeface="Arial" panose="020B0604020202020204" pitchFamily="34" charset="0"/>
              </a:endParaRPr>
            </a:p>
          </p:txBody>
        </p:sp>
        <p:sp>
          <p:nvSpPr>
            <p:cNvPr id="178" name="Freeform 70">
              <a:extLst>
                <a:ext uri="{FF2B5EF4-FFF2-40B4-BE49-F238E27FC236}">
                  <a16:creationId xmlns:a16="http://schemas.microsoft.com/office/drawing/2014/main" id="{708E9422-0ED9-420F-AD52-1BDA5D458219}"/>
                </a:ext>
              </a:extLst>
            </p:cNvPr>
            <p:cNvSpPr>
              <a:spLocks noEditPoints="1"/>
            </p:cNvSpPr>
            <p:nvPr/>
          </p:nvSpPr>
          <p:spPr bwMode="auto">
            <a:xfrm>
              <a:off x="196331" y="5244873"/>
              <a:ext cx="105542" cy="110786"/>
            </a:xfrm>
            <a:custGeom>
              <a:avLst/>
              <a:gdLst>
                <a:gd name="T0" fmla="*/ 91242 w 516"/>
                <a:gd name="T1" fmla="*/ 77063 h 634"/>
                <a:gd name="T2" fmla="*/ 81532 w 516"/>
                <a:gd name="T3" fmla="*/ 68800 h 634"/>
                <a:gd name="T4" fmla="*/ 47270 w 516"/>
                <a:gd name="T5" fmla="*/ 89204 h 634"/>
                <a:gd name="T6" fmla="*/ 13008 w 516"/>
                <a:gd name="T7" fmla="*/ 68800 h 634"/>
                <a:gd name="T8" fmla="*/ 3115 w 516"/>
                <a:gd name="T9" fmla="*/ 77063 h 634"/>
                <a:gd name="T10" fmla="*/ 0 w 516"/>
                <a:gd name="T11" fmla="*/ 87012 h 634"/>
                <a:gd name="T12" fmla="*/ 0 w 516"/>
                <a:gd name="T13" fmla="*/ 98141 h 634"/>
                <a:gd name="T14" fmla="*/ 9711 w 516"/>
                <a:gd name="T15" fmla="*/ 106910 h 634"/>
                <a:gd name="T16" fmla="*/ 84829 w 516"/>
                <a:gd name="T17" fmla="*/ 106910 h 634"/>
                <a:gd name="T18" fmla="*/ 94540 w 516"/>
                <a:gd name="T19" fmla="*/ 98141 h 634"/>
                <a:gd name="T20" fmla="*/ 94540 w 516"/>
                <a:gd name="T21" fmla="*/ 87012 h 634"/>
                <a:gd name="T22" fmla="*/ 91242 w 516"/>
                <a:gd name="T23" fmla="*/ 77063 h 634"/>
                <a:gd name="T24" fmla="*/ 34078 w 516"/>
                <a:gd name="T25" fmla="*/ 62898 h 634"/>
                <a:gd name="T26" fmla="*/ 28215 w 516"/>
                <a:gd name="T27" fmla="*/ 63741 h 634"/>
                <a:gd name="T28" fmla="*/ 24551 w 516"/>
                <a:gd name="T29" fmla="*/ 68126 h 634"/>
                <a:gd name="T30" fmla="*/ 25284 w 516"/>
                <a:gd name="T31" fmla="*/ 70318 h 634"/>
                <a:gd name="T32" fmla="*/ 47270 w 516"/>
                <a:gd name="T33" fmla="*/ 80267 h 634"/>
                <a:gd name="T34" fmla="*/ 68706 w 516"/>
                <a:gd name="T35" fmla="*/ 70824 h 634"/>
                <a:gd name="T36" fmla="*/ 69806 w 516"/>
                <a:gd name="T37" fmla="*/ 68126 h 634"/>
                <a:gd name="T38" fmla="*/ 65775 w 516"/>
                <a:gd name="T39" fmla="*/ 63741 h 634"/>
                <a:gd name="T40" fmla="*/ 59912 w 516"/>
                <a:gd name="T41" fmla="*/ 62898 h 634"/>
                <a:gd name="T42" fmla="*/ 54965 w 516"/>
                <a:gd name="T43" fmla="*/ 58008 h 634"/>
                <a:gd name="T44" fmla="*/ 59729 w 516"/>
                <a:gd name="T45" fmla="*/ 53286 h 634"/>
                <a:gd name="T46" fmla="*/ 60645 w 516"/>
                <a:gd name="T47" fmla="*/ 53286 h 634"/>
                <a:gd name="T48" fmla="*/ 88311 w 516"/>
                <a:gd name="T49" fmla="*/ 45361 h 634"/>
                <a:gd name="T50" fmla="*/ 89593 w 516"/>
                <a:gd name="T51" fmla="*/ 42326 h 634"/>
                <a:gd name="T52" fmla="*/ 85196 w 516"/>
                <a:gd name="T53" fmla="*/ 37941 h 634"/>
                <a:gd name="T54" fmla="*/ 72737 w 516"/>
                <a:gd name="T55" fmla="*/ 24451 h 634"/>
                <a:gd name="T56" fmla="*/ 72737 w 516"/>
                <a:gd name="T57" fmla="*/ 23608 h 634"/>
                <a:gd name="T58" fmla="*/ 47270 w 516"/>
                <a:gd name="T59" fmla="*/ 0 h 634"/>
                <a:gd name="T60" fmla="*/ 21803 w 516"/>
                <a:gd name="T61" fmla="*/ 23608 h 634"/>
                <a:gd name="T62" fmla="*/ 21803 w 516"/>
                <a:gd name="T63" fmla="*/ 24451 h 634"/>
                <a:gd name="T64" fmla="*/ 9161 w 516"/>
                <a:gd name="T65" fmla="*/ 37941 h 634"/>
                <a:gd name="T66" fmla="*/ 4764 w 516"/>
                <a:gd name="T67" fmla="*/ 42326 h 634"/>
                <a:gd name="T68" fmla="*/ 6046 w 516"/>
                <a:gd name="T69" fmla="*/ 45361 h 634"/>
                <a:gd name="T70" fmla="*/ 33895 w 516"/>
                <a:gd name="T71" fmla="*/ 53286 h 634"/>
                <a:gd name="T72" fmla="*/ 34994 w 516"/>
                <a:gd name="T73" fmla="*/ 53286 h 634"/>
                <a:gd name="T74" fmla="*/ 39392 w 516"/>
                <a:gd name="T75" fmla="*/ 58008 h 634"/>
                <a:gd name="T76" fmla="*/ 34078 w 516"/>
                <a:gd name="T77" fmla="*/ 62898 h 6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6" h="634">
                  <a:moveTo>
                    <a:pt x="498" y="457"/>
                  </a:moveTo>
                  <a:cubicBezTo>
                    <a:pt x="483" y="437"/>
                    <a:pt x="465" y="421"/>
                    <a:pt x="445" y="408"/>
                  </a:cubicBezTo>
                  <a:cubicBezTo>
                    <a:pt x="413" y="479"/>
                    <a:pt x="341" y="529"/>
                    <a:pt x="258" y="529"/>
                  </a:cubicBezTo>
                  <a:cubicBezTo>
                    <a:pt x="175" y="529"/>
                    <a:pt x="103" y="479"/>
                    <a:pt x="71" y="408"/>
                  </a:cubicBezTo>
                  <a:cubicBezTo>
                    <a:pt x="50" y="421"/>
                    <a:pt x="33" y="437"/>
                    <a:pt x="17" y="457"/>
                  </a:cubicBezTo>
                  <a:cubicBezTo>
                    <a:pt x="6" y="471"/>
                    <a:pt x="0" y="500"/>
                    <a:pt x="0" y="516"/>
                  </a:cubicBezTo>
                  <a:cubicBezTo>
                    <a:pt x="0" y="519"/>
                    <a:pt x="0" y="582"/>
                    <a:pt x="0" y="582"/>
                  </a:cubicBezTo>
                  <a:cubicBezTo>
                    <a:pt x="0" y="611"/>
                    <a:pt x="24" y="634"/>
                    <a:pt x="53" y="634"/>
                  </a:cubicBezTo>
                  <a:cubicBezTo>
                    <a:pt x="463" y="634"/>
                    <a:pt x="463" y="634"/>
                    <a:pt x="463" y="634"/>
                  </a:cubicBezTo>
                  <a:cubicBezTo>
                    <a:pt x="492" y="634"/>
                    <a:pt x="516" y="611"/>
                    <a:pt x="516" y="582"/>
                  </a:cubicBezTo>
                  <a:cubicBezTo>
                    <a:pt x="516" y="582"/>
                    <a:pt x="515" y="519"/>
                    <a:pt x="516" y="516"/>
                  </a:cubicBezTo>
                  <a:cubicBezTo>
                    <a:pt x="515" y="500"/>
                    <a:pt x="509" y="471"/>
                    <a:pt x="498" y="457"/>
                  </a:cubicBezTo>
                  <a:close/>
                  <a:moveTo>
                    <a:pt x="186" y="373"/>
                  </a:moveTo>
                  <a:cubicBezTo>
                    <a:pt x="175" y="375"/>
                    <a:pt x="164" y="376"/>
                    <a:pt x="154" y="378"/>
                  </a:cubicBezTo>
                  <a:cubicBezTo>
                    <a:pt x="143" y="381"/>
                    <a:pt x="134" y="391"/>
                    <a:pt x="134" y="404"/>
                  </a:cubicBezTo>
                  <a:cubicBezTo>
                    <a:pt x="134" y="409"/>
                    <a:pt x="135" y="413"/>
                    <a:pt x="138" y="417"/>
                  </a:cubicBezTo>
                  <a:cubicBezTo>
                    <a:pt x="166" y="453"/>
                    <a:pt x="209" y="476"/>
                    <a:pt x="258" y="476"/>
                  </a:cubicBezTo>
                  <a:cubicBezTo>
                    <a:pt x="305" y="476"/>
                    <a:pt x="348" y="454"/>
                    <a:pt x="375" y="420"/>
                  </a:cubicBezTo>
                  <a:cubicBezTo>
                    <a:pt x="379" y="416"/>
                    <a:pt x="381" y="410"/>
                    <a:pt x="381" y="404"/>
                  </a:cubicBezTo>
                  <a:cubicBezTo>
                    <a:pt x="381" y="391"/>
                    <a:pt x="372" y="380"/>
                    <a:pt x="359" y="378"/>
                  </a:cubicBezTo>
                  <a:cubicBezTo>
                    <a:pt x="349" y="376"/>
                    <a:pt x="338" y="374"/>
                    <a:pt x="327" y="373"/>
                  </a:cubicBezTo>
                  <a:cubicBezTo>
                    <a:pt x="312" y="370"/>
                    <a:pt x="300" y="360"/>
                    <a:pt x="300" y="344"/>
                  </a:cubicBezTo>
                  <a:cubicBezTo>
                    <a:pt x="300" y="329"/>
                    <a:pt x="311" y="318"/>
                    <a:pt x="326" y="316"/>
                  </a:cubicBezTo>
                  <a:cubicBezTo>
                    <a:pt x="327" y="316"/>
                    <a:pt x="331" y="316"/>
                    <a:pt x="331" y="316"/>
                  </a:cubicBezTo>
                  <a:cubicBezTo>
                    <a:pt x="402" y="311"/>
                    <a:pt x="450" y="296"/>
                    <a:pt x="482" y="269"/>
                  </a:cubicBezTo>
                  <a:cubicBezTo>
                    <a:pt x="486" y="264"/>
                    <a:pt x="489" y="258"/>
                    <a:pt x="489" y="251"/>
                  </a:cubicBezTo>
                  <a:cubicBezTo>
                    <a:pt x="489" y="237"/>
                    <a:pt x="479" y="226"/>
                    <a:pt x="465" y="225"/>
                  </a:cubicBezTo>
                  <a:cubicBezTo>
                    <a:pt x="426" y="217"/>
                    <a:pt x="397" y="184"/>
                    <a:pt x="397" y="145"/>
                  </a:cubicBezTo>
                  <a:cubicBezTo>
                    <a:pt x="397" y="140"/>
                    <a:pt x="397" y="140"/>
                    <a:pt x="397" y="140"/>
                  </a:cubicBezTo>
                  <a:cubicBezTo>
                    <a:pt x="397" y="63"/>
                    <a:pt x="334" y="0"/>
                    <a:pt x="258" y="0"/>
                  </a:cubicBezTo>
                  <a:cubicBezTo>
                    <a:pt x="181" y="0"/>
                    <a:pt x="119" y="63"/>
                    <a:pt x="119" y="140"/>
                  </a:cubicBezTo>
                  <a:cubicBezTo>
                    <a:pt x="119" y="145"/>
                    <a:pt x="119" y="145"/>
                    <a:pt x="119" y="145"/>
                  </a:cubicBezTo>
                  <a:cubicBezTo>
                    <a:pt x="119" y="184"/>
                    <a:pt x="89" y="217"/>
                    <a:pt x="50" y="225"/>
                  </a:cubicBezTo>
                  <a:cubicBezTo>
                    <a:pt x="37" y="226"/>
                    <a:pt x="26" y="237"/>
                    <a:pt x="26" y="251"/>
                  </a:cubicBezTo>
                  <a:cubicBezTo>
                    <a:pt x="26" y="258"/>
                    <a:pt x="29" y="264"/>
                    <a:pt x="33" y="269"/>
                  </a:cubicBezTo>
                  <a:cubicBezTo>
                    <a:pt x="65" y="296"/>
                    <a:pt x="114" y="311"/>
                    <a:pt x="185" y="316"/>
                  </a:cubicBezTo>
                  <a:cubicBezTo>
                    <a:pt x="187" y="316"/>
                    <a:pt x="189" y="316"/>
                    <a:pt x="191" y="316"/>
                  </a:cubicBezTo>
                  <a:cubicBezTo>
                    <a:pt x="206" y="318"/>
                    <a:pt x="215" y="329"/>
                    <a:pt x="215" y="344"/>
                  </a:cubicBezTo>
                  <a:cubicBezTo>
                    <a:pt x="215" y="361"/>
                    <a:pt x="202" y="371"/>
                    <a:pt x="186" y="3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nvGrpSpPr>
            <p:cNvPr id="179" name="Groupe 178">
              <a:extLst>
                <a:ext uri="{FF2B5EF4-FFF2-40B4-BE49-F238E27FC236}">
                  <a16:creationId xmlns:a16="http://schemas.microsoft.com/office/drawing/2014/main" id="{4149195F-C7B9-4775-B6C6-47967FC7F8C9}"/>
                </a:ext>
              </a:extLst>
            </p:cNvPr>
            <p:cNvGrpSpPr>
              <a:grpSpLocks noChangeAspect="1"/>
            </p:cNvGrpSpPr>
            <p:nvPr/>
          </p:nvGrpSpPr>
          <p:grpSpPr>
            <a:xfrm>
              <a:off x="187713" y="5193790"/>
              <a:ext cx="200521" cy="180000"/>
              <a:chOff x="1531823" y="1274666"/>
              <a:chExt cx="471960" cy="457200"/>
            </a:xfrm>
          </p:grpSpPr>
          <p:sp>
            <p:nvSpPr>
              <p:cNvPr id="191" name="Freeform 68">
                <a:extLst>
                  <a:ext uri="{FF2B5EF4-FFF2-40B4-BE49-F238E27FC236}">
                    <a16:creationId xmlns:a16="http://schemas.microsoft.com/office/drawing/2014/main" id="{B0806F43-0234-454E-AD2D-297A8C0E34C8}"/>
                  </a:ext>
                </a:extLst>
              </p:cNvPr>
              <p:cNvSpPr>
                <a:spLocks/>
              </p:cNvSpPr>
              <p:nvPr/>
            </p:nvSpPr>
            <p:spPr bwMode="auto">
              <a:xfrm>
                <a:off x="1531823" y="1274666"/>
                <a:ext cx="471960" cy="457200"/>
              </a:xfrm>
              <a:custGeom>
                <a:avLst/>
                <a:gdLst>
                  <a:gd name="T0" fmla="*/ 431175 w 184"/>
                  <a:gd name="T1" fmla="*/ 456840 h 178"/>
                  <a:gd name="T2" fmla="*/ 431175 w 184"/>
                  <a:gd name="T3" fmla="*/ 456840 h 178"/>
                  <a:gd name="T4" fmla="*/ 441441 w 184"/>
                  <a:gd name="T5" fmla="*/ 451707 h 178"/>
                  <a:gd name="T6" fmla="*/ 441441 w 184"/>
                  <a:gd name="T7" fmla="*/ 441441 h 178"/>
                  <a:gd name="T8" fmla="*/ 441441 w 184"/>
                  <a:gd name="T9" fmla="*/ 148858 h 178"/>
                  <a:gd name="T10" fmla="*/ 461973 w 184"/>
                  <a:gd name="T11" fmla="*/ 148858 h 178"/>
                  <a:gd name="T12" fmla="*/ 461973 w 184"/>
                  <a:gd name="T13" fmla="*/ 148858 h 178"/>
                  <a:gd name="T14" fmla="*/ 472239 w 184"/>
                  <a:gd name="T15" fmla="*/ 143725 h 178"/>
                  <a:gd name="T16" fmla="*/ 467106 w 184"/>
                  <a:gd name="T17" fmla="*/ 138592 h 178"/>
                  <a:gd name="T18" fmla="*/ 400377 w 184"/>
                  <a:gd name="T19" fmla="*/ 97528 h 178"/>
                  <a:gd name="T20" fmla="*/ 400377 w 184"/>
                  <a:gd name="T21" fmla="*/ 35931 h 178"/>
                  <a:gd name="T22" fmla="*/ 400377 w 184"/>
                  <a:gd name="T23" fmla="*/ 35931 h 178"/>
                  <a:gd name="T24" fmla="*/ 400377 w 184"/>
                  <a:gd name="T25" fmla="*/ 30798 h 178"/>
                  <a:gd name="T26" fmla="*/ 395244 w 184"/>
                  <a:gd name="T27" fmla="*/ 30798 h 178"/>
                  <a:gd name="T28" fmla="*/ 369578 w 184"/>
                  <a:gd name="T29" fmla="*/ 30798 h 178"/>
                  <a:gd name="T30" fmla="*/ 369578 w 184"/>
                  <a:gd name="T31" fmla="*/ 30798 h 178"/>
                  <a:gd name="T32" fmla="*/ 364445 w 184"/>
                  <a:gd name="T33" fmla="*/ 30798 h 178"/>
                  <a:gd name="T34" fmla="*/ 359312 w 184"/>
                  <a:gd name="T35" fmla="*/ 35931 h 178"/>
                  <a:gd name="T36" fmla="*/ 359312 w 184"/>
                  <a:gd name="T37" fmla="*/ 71862 h 178"/>
                  <a:gd name="T38" fmla="*/ 256652 w 184"/>
                  <a:gd name="T39" fmla="*/ 0 h 178"/>
                  <a:gd name="T40" fmla="*/ 256652 w 184"/>
                  <a:gd name="T41" fmla="*/ 0 h 178"/>
                  <a:gd name="T42" fmla="*/ 246386 w 184"/>
                  <a:gd name="T43" fmla="*/ 0 h 178"/>
                  <a:gd name="T44" fmla="*/ 236120 w 184"/>
                  <a:gd name="T45" fmla="*/ 0 h 178"/>
                  <a:gd name="T46" fmla="*/ 5133 w 184"/>
                  <a:gd name="T47" fmla="*/ 138592 h 178"/>
                  <a:gd name="T48" fmla="*/ 5133 w 184"/>
                  <a:gd name="T49" fmla="*/ 138592 h 178"/>
                  <a:gd name="T50" fmla="*/ 0 w 184"/>
                  <a:gd name="T51" fmla="*/ 143725 h 178"/>
                  <a:gd name="T52" fmla="*/ 10266 w 184"/>
                  <a:gd name="T53" fmla="*/ 148858 h 178"/>
                  <a:gd name="T54" fmla="*/ 30798 w 184"/>
                  <a:gd name="T55" fmla="*/ 148858 h 178"/>
                  <a:gd name="T56" fmla="*/ 30798 w 184"/>
                  <a:gd name="T57" fmla="*/ 441441 h 178"/>
                  <a:gd name="T58" fmla="*/ 30798 w 184"/>
                  <a:gd name="T59" fmla="*/ 441441 h 178"/>
                  <a:gd name="T60" fmla="*/ 30798 w 184"/>
                  <a:gd name="T61" fmla="*/ 451707 h 178"/>
                  <a:gd name="T62" fmla="*/ 41064 w 184"/>
                  <a:gd name="T63" fmla="*/ 456840 h 178"/>
                  <a:gd name="T64" fmla="*/ 431175 w 184"/>
                  <a:gd name="T65" fmla="*/ 456840 h 1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4" h="178">
                    <a:moveTo>
                      <a:pt x="168" y="178"/>
                    </a:moveTo>
                    <a:lnTo>
                      <a:pt x="168" y="178"/>
                    </a:lnTo>
                    <a:lnTo>
                      <a:pt x="172" y="176"/>
                    </a:lnTo>
                    <a:lnTo>
                      <a:pt x="172" y="172"/>
                    </a:lnTo>
                    <a:lnTo>
                      <a:pt x="172" y="58"/>
                    </a:lnTo>
                    <a:lnTo>
                      <a:pt x="180" y="58"/>
                    </a:lnTo>
                    <a:lnTo>
                      <a:pt x="184" y="56"/>
                    </a:lnTo>
                    <a:lnTo>
                      <a:pt x="182" y="54"/>
                    </a:lnTo>
                    <a:lnTo>
                      <a:pt x="156" y="38"/>
                    </a:lnTo>
                    <a:lnTo>
                      <a:pt x="156" y="14"/>
                    </a:lnTo>
                    <a:lnTo>
                      <a:pt x="156" y="12"/>
                    </a:lnTo>
                    <a:lnTo>
                      <a:pt x="154" y="12"/>
                    </a:lnTo>
                    <a:lnTo>
                      <a:pt x="144" y="12"/>
                    </a:lnTo>
                    <a:lnTo>
                      <a:pt x="142" y="12"/>
                    </a:lnTo>
                    <a:lnTo>
                      <a:pt x="140" y="14"/>
                    </a:lnTo>
                    <a:lnTo>
                      <a:pt x="140" y="28"/>
                    </a:lnTo>
                    <a:lnTo>
                      <a:pt x="100" y="0"/>
                    </a:lnTo>
                    <a:lnTo>
                      <a:pt x="96" y="0"/>
                    </a:lnTo>
                    <a:lnTo>
                      <a:pt x="92" y="0"/>
                    </a:lnTo>
                    <a:lnTo>
                      <a:pt x="2" y="54"/>
                    </a:lnTo>
                    <a:lnTo>
                      <a:pt x="0" y="56"/>
                    </a:lnTo>
                    <a:lnTo>
                      <a:pt x="4" y="58"/>
                    </a:lnTo>
                    <a:lnTo>
                      <a:pt x="12" y="58"/>
                    </a:lnTo>
                    <a:lnTo>
                      <a:pt x="12" y="172"/>
                    </a:lnTo>
                    <a:lnTo>
                      <a:pt x="12" y="176"/>
                    </a:lnTo>
                    <a:lnTo>
                      <a:pt x="16" y="178"/>
                    </a:lnTo>
                    <a:lnTo>
                      <a:pt x="168" y="17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0" name="Freeform 70">
                <a:extLst>
                  <a:ext uri="{FF2B5EF4-FFF2-40B4-BE49-F238E27FC236}">
                    <a16:creationId xmlns:a16="http://schemas.microsoft.com/office/drawing/2014/main" id="{80837666-DF7C-4011-B8BF-D226040F9A26}"/>
                  </a:ext>
                </a:extLst>
              </p:cNvPr>
              <p:cNvSpPr>
                <a:spLocks noEditPoints="1"/>
              </p:cNvSpPr>
              <p:nvPr/>
            </p:nvSpPr>
            <p:spPr bwMode="auto">
              <a:xfrm>
                <a:off x="1590003" y="1407222"/>
                <a:ext cx="355600" cy="268288"/>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fr-FR" sz="2000" dirty="0">
                  <a:solidFill>
                    <a:srgbClr val="571E74"/>
                  </a:solidFill>
                </a:endParaRPr>
              </a:p>
            </p:txBody>
          </p:sp>
        </p:grpSp>
        <p:sp>
          <p:nvSpPr>
            <p:cNvPr id="182" name="Freeform 128">
              <a:extLst>
                <a:ext uri="{FF2B5EF4-FFF2-40B4-BE49-F238E27FC236}">
                  <a16:creationId xmlns:a16="http://schemas.microsoft.com/office/drawing/2014/main" id="{169FD5A2-5E76-447A-8ABD-516F20947F9A}"/>
                </a:ext>
              </a:extLst>
            </p:cNvPr>
            <p:cNvSpPr>
              <a:spLocks noEditPoints="1"/>
            </p:cNvSpPr>
            <p:nvPr/>
          </p:nvSpPr>
          <p:spPr bwMode="auto">
            <a:xfrm>
              <a:off x="299665" y="5826243"/>
              <a:ext cx="35464" cy="37920"/>
            </a:xfrm>
            <a:custGeom>
              <a:avLst/>
              <a:gdLst>
                <a:gd name="T0" fmla="*/ 0 w 634"/>
                <a:gd name="T1" fmla="*/ 582 h 635"/>
                <a:gd name="T2" fmla="*/ 53 w 634"/>
                <a:gd name="T3" fmla="*/ 635 h 635"/>
                <a:gd name="T4" fmla="*/ 582 w 634"/>
                <a:gd name="T5" fmla="*/ 635 h 635"/>
                <a:gd name="T6" fmla="*/ 634 w 634"/>
                <a:gd name="T7" fmla="*/ 582 h 635"/>
                <a:gd name="T8" fmla="*/ 634 w 634"/>
                <a:gd name="T9" fmla="*/ 265 h 635"/>
                <a:gd name="T10" fmla="*/ 582 w 634"/>
                <a:gd name="T11" fmla="*/ 212 h 635"/>
                <a:gd name="T12" fmla="*/ 542 w 634"/>
                <a:gd name="T13" fmla="*/ 212 h 635"/>
                <a:gd name="T14" fmla="*/ 542 w 634"/>
                <a:gd name="T15" fmla="*/ 53 h 635"/>
                <a:gd name="T16" fmla="*/ 489 w 634"/>
                <a:gd name="T17" fmla="*/ 0 h 635"/>
                <a:gd name="T18" fmla="*/ 145 w 634"/>
                <a:gd name="T19" fmla="*/ 0 h 635"/>
                <a:gd name="T20" fmla="*/ 92 w 634"/>
                <a:gd name="T21" fmla="*/ 53 h 635"/>
                <a:gd name="T22" fmla="*/ 92 w 634"/>
                <a:gd name="T23" fmla="*/ 212 h 635"/>
                <a:gd name="T24" fmla="*/ 53 w 634"/>
                <a:gd name="T25" fmla="*/ 212 h 635"/>
                <a:gd name="T26" fmla="*/ 0 w 634"/>
                <a:gd name="T27" fmla="*/ 265 h 635"/>
                <a:gd name="T28" fmla="*/ 0 w 634"/>
                <a:gd name="T29" fmla="*/ 582 h 635"/>
                <a:gd name="T30" fmla="*/ 476 w 634"/>
                <a:gd name="T31" fmla="*/ 95 h 635"/>
                <a:gd name="T32" fmla="*/ 476 w 634"/>
                <a:gd name="T33" fmla="*/ 249 h 635"/>
                <a:gd name="T34" fmla="*/ 447 w 634"/>
                <a:gd name="T35" fmla="*/ 278 h 635"/>
                <a:gd name="T36" fmla="*/ 188 w 634"/>
                <a:gd name="T37" fmla="*/ 278 h 635"/>
                <a:gd name="T38" fmla="*/ 159 w 634"/>
                <a:gd name="T39" fmla="*/ 249 h 635"/>
                <a:gd name="T40" fmla="*/ 159 w 634"/>
                <a:gd name="T41" fmla="*/ 95 h 635"/>
                <a:gd name="T42" fmla="*/ 188 w 634"/>
                <a:gd name="T43" fmla="*/ 66 h 635"/>
                <a:gd name="T44" fmla="*/ 447 w 634"/>
                <a:gd name="T45" fmla="*/ 66 h 635"/>
                <a:gd name="T46" fmla="*/ 476 w 634"/>
                <a:gd name="T47" fmla="*/ 95 h 635"/>
                <a:gd name="T48" fmla="*/ 515 w 634"/>
                <a:gd name="T49" fmla="*/ 569 h 635"/>
                <a:gd name="T50" fmla="*/ 119 w 634"/>
                <a:gd name="T51" fmla="*/ 569 h 635"/>
                <a:gd name="T52" fmla="*/ 92 w 634"/>
                <a:gd name="T53" fmla="*/ 542 h 635"/>
                <a:gd name="T54" fmla="*/ 119 w 634"/>
                <a:gd name="T55" fmla="*/ 516 h 635"/>
                <a:gd name="T56" fmla="*/ 515 w 634"/>
                <a:gd name="T57" fmla="*/ 516 h 635"/>
                <a:gd name="T58" fmla="*/ 542 w 634"/>
                <a:gd name="T59" fmla="*/ 542 h 635"/>
                <a:gd name="T60" fmla="*/ 515 w 634"/>
                <a:gd name="T61" fmla="*/ 569 h 635"/>
                <a:gd name="T62" fmla="*/ 92 w 634"/>
                <a:gd name="T63" fmla="*/ 430 h 635"/>
                <a:gd name="T64" fmla="*/ 126 w 634"/>
                <a:gd name="T65" fmla="*/ 397 h 635"/>
                <a:gd name="T66" fmla="*/ 159 w 634"/>
                <a:gd name="T67" fmla="*/ 430 h 635"/>
                <a:gd name="T68" fmla="*/ 126 w 634"/>
                <a:gd name="T69" fmla="*/ 463 h 635"/>
                <a:gd name="T70" fmla="*/ 92 w 634"/>
                <a:gd name="T71" fmla="*/ 43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4" h="635">
                  <a:moveTo>
                    <a:pt x="0" y="582"/>
                  </a:moveTo>
                  <a:cubicBezTo>
                    <a:pt x="0" y="611"/>
                    <a:pt x="24" y="635"/>
                    <a:pt x="53" y="635"/>
                  </a:cubicBezTo>
                  <a:cubicBezTo>
                    <a:pt x="582" y="635"/>
                    <a:pt x="582" y="635"/>
                    <a:pt x="582" y="635"/>
                  </a:cubicBezTo>
                  <a:cubicBezTo>
                    <a:pt x="611" y="635"/>
                    <a:pt x="634" y="611"/>
                    <a:pt x="634" y="582"/>
                  </a:cubicBezTo>
                  <a:cubicBezTo>
                    <a:pt x="634" y="265"/>
                    <a:pt x="634" y="265"/>
                    <a:pt x="634" y="265"/>
                  </a:cubicBezTo>
                  <a:cubicBezTo>
                    <a:pt x="634" y="235"/>
                    <a:pt x="611" y="212"/>
                    <a:pt x="582" y="212"/>
                  </a:cubicBezTo>
                  <a:cubicBezTo>
                    <a:pt x="542" y="212"/>
                    <a:pt x="542" y="212"/>
                    <a:pt x="542" y="212"/>
                  </a:cubicBezTo>
                  <a:cubicBezTo>
                    <a:pt x="542" y="53"/>
                    <a:pt x="542" y="53"/>
                    <a:pt x="542" y="53"/>
                  </a:cubicBezTo>
                  <a:cubicBezTo>
                    <a:pt x="542" y="24"/>
                    <a:pt x="518" y="0"/>
                    <a:pt x="489" y="0"/>
                  </a:cubicBezTo>
                  <a:cubicBezTo>
                    <a:pt x="145" y="0"/>
                    <a:pt x="145" y="0"/>
                    <a:pt x="145" y="0"/>
                  </a:cubicBezTo>
                  <a:cubicBezTo>
                    <a:pt x="116" y="0"/>
                    <a:pt x="92" y="24"/>
                    <a:pt x="92" y="53"/>
                  </a:cubicBezTo>
                  <a:cubicBezTo>
                    <a:pt x="92" y="212"/>
                    <a:pt x="92" y="212"/>
                    <a:pt x="92" y="212"/>
                  </a:cubicBezTo>
                  <a:cubicBezTo>
                    <a:pt x="53" y="212"/>
                    <a:pt x="53" y="212"/>
                    <a:pt x="53" y="212"/>
                  </a:cubicBezTo>
                  <a:cubicBezTo>
                    <a:pt x="24" y="212"/>
                    <a:pt x="0" y="235"/>
                    <a:pt x="0" y="265"/>
                  </a:cubicBezTo>
                  <a:lnTo>
                    <a:pt x="0" y="582"/>
                  </a:lnTo>
                  <a:close/>
                  <a:moveTo>
                    <a:pt x="476" y="95"/>
                  </a:moveTo>
                  <a:cubicBezTo>
                    <a:pt x="476" y="249"/>
                    <a:pt x="476" y="249"/>
                    <a:pt x="476" y="249"/>
                  </a:cubicBezTo>
                  <a:cubicBezTo>
                    <a:pt x="476" y="265"/>
                    <a:pt x="463" y="278"/>
                    <a:pt x="447" y="278"/>
                  </a:cubicBezTo>
                  <a:cubicBezTo>
                    <a:pt x="188" y="278"/>
                    <a:pt x="188" y="278"/>
                    <a:pt x="188" y="278"/>
                  </a:cubicBezTo>
                  <a:cubicBezTo>
                    <a:pt x="172" y="278"/>
                    <a:pt x="159" y="265"/>
                    <a:pt x="159" y="249"/>
                  </a:cubicBezTo>
                  <a:cubicBezTo>
                    <a:pt x="159" y="95"/>
                    <a:pt x="159" y="95"/>
                    <a:pt x="159" y="95"/>
                  </a:cubicBezTo>
                  <a:cubicBezTo>
                    <a:pt x="159" y="79"/>
                    <a:pt x="172" y="66"/>
                    <a:pt x="188" y="66"/>
                  </a:cubicBezTo>
                  <a:cubicBezTo>
                    <a:pt x="447" y="66"/>
                    <a:pt x="447" y="66"/>
                    <a:pt x="447" y="66"/>
                  </a:cubicBezTo>
                  <a:cubicBezTo>
                    <a:pt x="463" y="66"/>
                    <a:pt x="476" y="79"/>
                    <a:pt x="476" y="95"/>
                  </a:cubicBezTo>
                  <a:close/>
                  <a:moveTo>
                    <a:pt x="515" y="569"/>
                  </a:moveTo>
                  <a:cubicBezTo>
                    <a:pt x="119" y="569"/>
                    <a:pt x="119" y="569"/>
                    <a:pt x="119" y="569"/>
                  </a:cubicBezTo>
                  <a:cubicBezTo>
                    <a:pt x="104" y="569"/>
                    <a:pt x="92" y="557"/>
                    <a:pt x="92" y="542"/>
                  </a:cubicBezTo>
                  <a:cubicBezTo>
                    <a:pt x="92" y="528"/>
                    <a:pt x="104" y="516"/>
                    <a:pt x="119" y="516"/>
                  </a:cubicBezTo>
                  <a:cubicBezTo>
                    <a:pt x="515" y="516"/>
                    <a:pt x="515" y="516"/>
                    <a:pt x="515" y="516"/>
                  </a:cubicBezTo>
                  <a:cubicBezTo>
                    <a:pt x="530" y="516"/>
                    <a:pt x="542" y="528"/>
                    <a:pt x="542" y="542"/>
                  </a:cubicBezTo>
                  <a:cubicBezTo>
                    <a:pt x="542" y="557"/>
                    <a:pt x="530" y="569"/>
                    <a:pt x="515" y="569"/>
                  </a:cubicBezTo>
                  <a:close/>
                  <a:moveTo>
                    <a:pt x="92" y="430"/>
                  </a:moveTo>
                  <a:cubicBezTo>
                    <a:pt x="92" y="412"/>
                    <a:pt x="107" y="397"/>
                    <a:pt x="126" y="397"/>
                  </a:cubicBezTo>
                  <a:cubicBezTo>
                    <a:pt x="144" y="397"/>
                    <a:pt x="159" y="412"/>
                    <a:pt x="159" y="430"/>
                  </a:cubicBezTo>
                  <a:cubicBezTo>
                    <a:pt x="159" y="448"/>
                    <a:pt x="144" y="463"/>
                    <a:pt x="126" y="463"/>
                  </a:cubicBezTo>
                  <a:cubicBezTo>
                    <a:pt x="107" y="463"/>
                    <a:pt x="92" y="448"/>
                    <a:pt x="92" y="4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s-ES_tradnl"/>
            </a:p>
          </p:txBody>
        </p:sp>
      </p:grpSp>
    </p:spTree>
    <p:extLst>
      <p:ext uri="{BB962C8B-B14F-4D97-AF65-F5344CB8AC3E}">
        <p14:creationId xmlns:p14="http://schemas.microsoft.com/office/powerpoint/2010/main" val="84245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4098" name="Rectangle 2"/>
          <p:cNvSpPr>
            <a:spLocks noChangeArrowheads="1"/>
          </p:cNvSpPr>
          <p:nvPr/>
        </p:nvSpPr>
        <p:spPr bwMode="auto">
          <a:xfrm>
            <a:off x="1524000" y="0"/>
            <a:ext cx="5334000" cy="381000"/>
          </a:xfrm>
          <a:prstGeom prst="rect">
            <a:avLst/>
          </a:prstGeom>
          <a:solidFill>
            <a:srgbClr val="C0C0C0"/>
          </a:solidFill>
          <a:ln w="9525">
            <a:noFill/>
            <a:miter lim="800000"/>
            <a:headEnd/>
            <a:tailEnd/>
          </a:ln>
        </p:spPr>
        <p:txBody>
          <a:bodyPr wrap="none" anchor="ctr"/>
          <a:lstStyle/>
          <a:p>
            <a:pPr algn="ctr"/>
            <a:endParaRPr lang="fr-FR">
              <a:solidFill>
                <a:schemeClr val="bg1"/>
              </a:solidFill>
              <a:latin typeface="Arial" charset="0"/>
            </a:endParaRPr>
          </a:p>
        </p:txBody>
      </p:sp>
      <p:sp>
        <p:nvSpPr>
          <p:cNvPr id="4103" name="Text Box 403"/>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130" name="Rectangle 3"/>
          <p:cNvSpPr>
            <a:spLocks noChangeArrowheads="1"/>
          </p:cNvSpPr>
          <p:nvPr/>
        </p:nvSpPr>
        <p:spPr bwMode="auto">
          <a:xfrm>
            <a:off x="2708275" y="31750"/>
            <a:ext cx="3692525" cy="52322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a:p>
            <a:pPr algn="r"/>
            <a:endParaRPr lang="fr-FR" sz="1400" b="1" dirty="0">
              <a:solidFill>
                <a:schemeClr val="bg2"/>
              </a:solidFill>
              <a:latin typeface="Arial" charset="0"/>
            </a:endParaRPr>
          </a:p>
        </p:txBody>
      </p:sp>
      <p:sp>
        <p:nvSpPr>
          <p:cNvPr id="171"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grpSp>
        <p:nvGrpSpPr>
          <p:cNvPr id="78" name="Groupe 77">
            <a:extLst>
              <a:ext uri="{FF2B5EF4-FFF2-40B4-BE49-F238E27FC236}">
                <a16:creationId xmlns:a16="http://schemas.microsoft.com/office/drawing/2014/main" id="{C6A744E4-8953-452D-9742-82E2670C5151}"/>
              </a:ext>
            </a:extLst>
          </p:cNvPr>
          <p:cNvGrpSpPr/>
          <p:nvPr/>
        </p:nvGrpSpPr>
        <p:grpSpPr>
          <a:xfrm>
            <a:off x="1439528" y="6804255"/>
            <a:ext cx="907558" cy="252001"/>
            <a:chOff x="3428971" y="6681198"/>
            <a:chExt cx="907558" cy="252001"/>
          </a:xfrm>
        </p:grpSpPr>
        <p:grpSp>
          <p:nvGrpSpPr>
            <p:cNvPr id="129" name="Group 149">
              <a:extLst>
                <a:ext uri="{FF2B5EF4-FFF2-40B4-BE49-F238E27FC236}">
                  <a16:creationId xmlns:a16="http://schemas.microsoft.com/office/drawing/2014/main" id="{669D08BF-DCF3-4BE3-838B-A2BC8C6F4222}"/>
                </a:ext>
              </a:extLst>
            </p:cNvPr>
            <p:cNvGrpSpPr>
              <a:grpSpLocks noChangeAspect="1"/>
            </p:cNvGrpSpPr>
            <p:nvPr/>
          </p:nvGrpSpPr>
          <p:grpSpPr>
            <a:xfrm>
              <a:off x="3428971" y="6681198"/>
              <a:ext cx="278555" cy="252001"/>
              <a:chOff x="6865938" y="3508375"/>
              <a:chExt cx="481013" cy="542925"/>
            </a:xfrm>
            <a:solidFill>
              <a:srgbClr val="581D74"/>
            </a:solidFill>
          </p:grpSpPr>
          <p:sp>
            <p:nvSpPr>
              <p:cNvPr id="132" name="Freeform 77">
                <a:extLst>
                  <a:ext uri="{FF2B5EF4-FFF2-40B4-BE49-F238E27FC236}">
                    <a16:creationId xmlns:a16="http://schemas.microsoft.com/office/drawing/2014/main" id="{98E25865-3943-4B58-8B54-D842CEA59D78}"/>
                  </a:ext>
                </a:extLst>
              </p:cNvPr>
              <p:cNvSpPr>
                <a:spLocks/>
              </p:cNvSpPr>
              <p:nvPr/>
            </p:nvSpPr>
            <p:spPr bwMode="auto">
              <a:xfrm>
                <a:off x="7072313" y="3697288"/>
                <a:ext cx="79375" cy="155575"/>
              </a:xfrm>
              <a:custGeom>
                <a:avLst/>
                <a:gdLst>
                  <a:gd name="T0" fmla="*/ 100 w 100"/>
                  <a:gd name="T1" fmla="*/ 11 h 196"/>
                  <a:gd name="T2" fmla="*/ 100 w 100"/>
                  <a:gd name="T3" fmla="*/ 11 h 196"/>
                  <a:gd name="T4" fmla="*/ 100 w 100"/>
                  <a:gd name="T5" fmla="*/ 7 h 196"/>
                  <a:gd name="T6" fmla="*/ 97 w 100"/>
                  <a:gd name="T7" fmla="*/ 4 h 196"/>
                  <a:gd name="T8" fmla="*/ 93 w 100"/>
                  <a:gd name="T9" fmla="*/ 2 h 196"/>
                  <a:gd name="T10" fmla="*/ 90 w 100"/>
                  <a:gd name="T11" fmla="*/ 0 h 196"/>
                  <a:gd name="T12" fmla="*/ 11 w 100"/>
                  <a:gd name="T13" fmla="*/ 0 h 196"/>
                  <a:gd name="T14" fmla="*/ 11 w 100"/>
                  <a:gd name="T15" fmla="*/ 0 h 196"/>
                  <a:gd name="T16" fmla="*/ 6 w 100"/>
                  <a:gd name="T17" fmla="*/ 2 h 196"/>
                  <a:gd name="T18" fmla="*/ 3 w 100"/>
                  <a:gd name="T19" fmla="*/ 4 h 196"/>
                  <a:gd name="T20" fmla="*/ 1 w 100"/>
                  <a:gd name="T21" fmla="*/ 7 h 196"/>
                  <a:gd name="T22" fmla="*/ 0 w 100"/>
                  <a:gd name="T23" fmla="*/ 11 h 196"/>
                  <a:gd name="T24" fmla="*/ 0 w 100"/>
                  <a:gd name="T25" fmla="*/ 185 h 196"/>
                  <a:gd name="T26" fmla="*/ 0 w 100"/>
                  <a:gd name="T27" fmla="*/ 185 h 196"/>
                  <a:gd name="T28" fmla="*/ 1 w 100"/>
                  <a:gd name="T29" fmla="*/ 189 h 196"/>
                  <a:gd name="T30" fmla="*/ 3 w 100"/>
                  <a:gd name="T31" fmla="*/ 193 h 196"/>
                  <a:gd name="T32" fmla="*/ 6 w 100"/>
                  <a:gd name="T33" fmla="*/ 194 h 196"/>
                  <a:gd name="T34" fmla="*/ 11 w 100"/>
                  <a:gd name="T35" fmla="*/ 196 h 196"/>
                  <a:gd name="T36" fmla="*/ 90 w 100"/>
                  <a:gd name="T37" fmla="*/ 196 h 196"/>
                  <a:gd name="T38" fmla="*/ 90 w 100"/>
                  <a:gd name="T39" fmla="*/ 196 h 196"/>
                  <a:gd name="T40" fmla="*/ 93 w 100"/>
                  <a:gd name="T41" fmla="*/ 194 h 196"/>
                  <a:gd name="T42" fmla="*/ 97 w 100"/>
                  <a:gd name="T43" fmla="*/ 193 h 196"/>
                  <a:gd name="T44" fmla="*/ 100 w 100"/>
                  <a:gd name="T45" fmla="*/ 189 h 196"/>
                  <a:gd name="T46" fmla="*/ 100 w 100"/>
                  <a:gd name="T47" fmla="*/ 185 h 196"/>
                  <a:gd name="T48" fmla="*/ 100 w 100"/>
                  <a:gd name="T49" fmla="*/ 1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96">
                    <a:moveTo>
                      <a:pt x="100" y="11"/>
                    </a:moveTo>
                    <a:lnTo>
                      <a:pt x="100" y="11"/>
                    </a:lnTo>
                    <a:lnTo>
                      <a:pt x="100" y="7"/>
                    </a:lnTo>
                    <a:lnTo>
                      <a:pt x="97" y="4"/>
                    </a:lnTo>
                    <a:lnTo>
                      <a:pt x="93" y="2"/>
                    </a:lnTo>
                    <a:lnTo>
                      <a:pt x="90" y="0"/>
                    </a:lnTo>
                    <a:lnTo>
                      <a:pt x="11" y="0"/>
                    </a:lnTo>
                    <a:lnTo>
                      <a:pt x="11" y="0"/>
                    </a:lnTo>
                    <a:lnTo>
                      <a:pt x="6" y="2"/>
                    </a:lnTo>
                    <a:lnTo>
                      <a:pt x="3" y="4"/>
                    </a:lnTo>
                    <a:lnTo>
                      <a:pt x="1" y="7"/>
                    </a:lnTo>
                    <a:lnTo>
                      <a:pt x="0" y="11"/>
                    </a:lnTo>
                    <a:lnTo>
                      <a:pt x="0" y="185"/>
                    </a:lnTo>
                    <a:lnTo>
                      <a:pt x="0" y="185"/>
                    </a:lnTo>
                    <a:lnTo>
                      <a:pt x="1" y="189"/>
                    </a:lnTo>
                    <a:lnTo>
                      <a:pt x="3" y="193"/>
                    </a:lnTo>
                    <a:lnTo>
                      <a:pt x="6" y="194"/>
                    </a:lnTo>
                    <a:lnTo>
                      <a:pt x="11" y="196"/>
                    </a:lnTo>
                    <a:lnTo>
                      <a:pt x="90" y="196"/>
                    </a:lnTo>
                    <a:lnTo>
                      <a:pt x="90" y="196"/>
                    </a:lnTo>
                    <a:lnTo>
                      <a:pt x="93" y="194"/>
                    </a:lnTo>
                    <a:lnTo>
                      <a:pt x="97" y="193"/>
                    </a:lnTo>
                    <a:lnTo>
                      <a:pt x="100" y="189"/>
                    </a:lnTo>
                    <a:lnTo>
                      <a:pt x="100" y="185"/>
                    </a:lnTo>
                    <a:lnTo>
                      <a:pt x="10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33" name="Freeform 78">
                <a:extLst>
                  <a:ext uri="{FF2B5EF4-FFF2-40B4-BE49-F238E27FC236}">
                    <a16:creationId xmlns:a16="http://schemas.microsoft.com/office/drawing/2014/main" id="{10A2C58C-A5E6-42EB-B3D9-4169A5EDF861}"/>
                  </a:ext>
                </a:extLst>
              </p:cNvPr>
              <p:cNvSpPr>
                <a:spLocks/>
              </p:cNvSpPr>
              <p:nvPr/>
            </p:nvSpPr>
            <p:spPr bwMode="auto">
              <a:xfrm>
                <a:off x="7165976" y="3603625"/>
                <a:ext cx="180975" cy="236537"/>
              </a:xfrm>
              <a:custGeom>
                <a:avLst/>
                <a:gdLst>
                  <a:gd name="T0" fmla="*/ 229 w 229"/>
                  <a:gd name="T1" fmla="*/ 150 h 298"/>
                  <a:gd name="T2" fmla="*/ 227 w 229"/>
                  <a:gd name="T3" fmla="*/ 145 h 298"/>
                  <a:gd name="T4" fmla="*/ 220 w 229"/>
                  <a:gd name="T5" fmla="*/ 136 h 298"/>
                  <a:gd name="T6" fmla="*/ 120 w 229"/>
                  <a:gd name="T7" fmla="*/ 136 h 298"/>
                  <a:gd name="T8" fmla="*/ 132 w 229"/>
                  <a:gd name="T9" fmla="*/ 49 h 298"/>
                  <a:gd name="T10" fmla="*/ 132 w 229"/>
                  <a:gd name="T11" fmla="*/ 32 h 298"/>
                  <a:gd name="T12" fmla="*/ 126 w 229"/>
                  <a:gd name="T13" fmla="*/ 14 h 298"/>
                  <a:gd name="T14" fmla="*/ 119 w 229"/>
                  <a:gd name="T15" fmla="*/ 6 h 298"/>
                  <a:gd name="T16" fmla="*/ 109 w 229"/>
                  <a:gd name="T17" fmla="*/ 1 h 298"/>
                  <a:gd name="T18" fmla="*/ 95 w 229"/>
                  <a:gd name="T19" fmla="*/ 0 h 298"/>
                  <a:gd name="T20" fmla="*/ 82 w 229"/>
                  <a:gd name="T21" fmla="*/ 45 h 298"/>
                  <a:gd name="T22" fmla="*/ 73 w 229"/>
                  <a:gd name="T23" fmla="*/ 68 h 298"/>
                  <a:gd name="T24" fmla="*/ 54 w 229"/>
                  <a:gd name="T25" fmla="*/ 96 h 298"/>
                  <a:gd name="T26" fmla="*/ 39 w 229"/>
                  <a:gd name="T27" fmla="*/ 111 h 298"/>
                  <a:gd name="T28" fmla="*/ 21 w 229"/>
                  <a:gd name="T29" fmla="*/ 122 h 298"/>
                  <a:gd name="T30" fmla="*/ 0 w 229"/>
                  <a:gd name="T31" fmla="*/ 131 h 298"/>
                  <a:gd name="T32" fmla="*/ 196 w 229"/>
                  <a:gd name="T33" fmla="*/ 297 h 298"/>
                  <a:gd name="T34" fmla="*/ 203 w 229"/>
                  <a:gd name="T35" fmla="*/ 296 h 298"/>
                  <a:gd name="T36" fmla="*/ 212 w 229"/>
                  <a:gd name="T37" fmla="*/ 287 h 298"/>
                  <a:gd name="T38" fmla="*/ 213 w 229"/>
                  <a:gd name="T39" fmla="*/ 273 h 298"/>
                  <a:gd name="T40" fmla="*/ 212 w 229"/>
                  <a:gd name="T41" fmla="*/ 267 h 298"/>
                  <a:gd name="T42" fmla="*/ 205 w 229"/>
                  <a:gd name="T43" fmla="*/ 258 h 298"/>
                  <a:gd name="T44" fmla="*/ 204 w 229"/>
                  <a:gd name="T45" fmla="*/ 257 h 298"/>
                  <a:gd name="T46" fmla="*/ 210 w 229"/>
                  <a:gd name="T47" fmla="*/ 256 h 298"/>
                  <a:gd name="T48" fmla="*/ 214 w 229"/>
                  <a:gd name="T49" fmla="*/ 253 h 298"/>
                  <a:gd name="T50" fmla="*/ 220 w 229"/>
                  <a:gd name="T51" fmla="*/ 244 h 298"/>
                  <a:gd name="T52" fmla="*/ 221 w 229"/>
                  <a:gd name="T53" fmla="*/ 231 h 298"/>
                  <a:gd name="T54" fmla="*/ 221 w 229"/>
                  <a:gd name="T55" fmla="*/ 228 h 298"/>
                  <a:gd name="T56" fmla="*/ 216 w 229"/>
                  <a:gd name="T57" fmla="*/ 221 h 298"/>
                  <a:gd name="T58" fmla="*/ 213 w 229"/>
                  <a:gd name="T59" fmla="*/ 219 h 298"/>
                  <a:gd name="T60" fmla="*/ 220 w 229"/>
                  <a:gd name="T61" fmla="*/ 216 h 298"/>
                  <a:gd name="T62" fmla="*/ 227 w 229"/>
                  <a:gd name="T63" fmla="*/ 207 h 298"/>
                  <a:gd name="T64" fmla="*/ 229 w 229"/>
                  <a:gd name="T65" fmla="*/ 197 h 298"/>
                  <a:gd name="T66" fmla="*/ 227 w 229"/>
                  <a:gd name="T67" fmla="*/ 190 h 298"/>
                  <a:gd name="T68" fmla="*/ 220 w 229"/>
                  <a:gd name="T69" fmla="*/ 181 h 298"/>
                  <a:gd name="T70" fmla="*/ 213 w 229"/>
                  <a:gd name="T71" fmla="*/ 180 h 298"/>
                  <a:gd name="T72" fmla="*/ 225 w 229"/>
                  <a:gd name="T73" fmla="*/ 175 h 298"/>
                  <a:gd name="T74" fmla="*/ 229 w 229"/>
                  <a:gd name="T75" fmla="*/ 16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98">
                    <a:moveTo>
                      <a:pt x="229" y="163"/>
                    </a:moveTo>
                    <a:lnTo>
                      <a:pt x="229" y="150"/>
                    </a:lnTo>
                    <a:lnTo>
                      <a:pt x="229" y="150"/>
                    </a:lnTo>
                    <a:lnTo>
                      <a:pt x="227" y="145"/>
                    </a:lnTo>
                    <a:lnTo>
                      <a:pt x="225" y="140"/>
                    </a:lnTo>
                    <a:lnTo>
                      <a:pt x="220" y="136"/>
                    </a:lnTo>
                    <a:lnTo>
                      <a:pt x="213" y="135"/>
                    </a:lnTo>
                    <a:lnTo>
                      <a:pt x="120" y="136"/>
                    </a:lnTo>
                    <a:lnTo>
                      <a:pt x="132" y="49"/>
                    </a:lnTo>
                    <a:lnTo>
                      <a:pt x="132" y="49"/>
                    </a:lnTo>
                    <a:lnTo>
                      <a:pt x="132" y="41"/>
                    </a:lnTo>
                    <a:lnTo>
                      <a:pt x="132" y="32"/>
                    </a:lnTo>
                    <a:lnTo>
                      <a:pt x="129" y="23"/>
                    </a:lnTo>
                    <a:lnTo>
                      <a:pt x="126" y="14"/>
                    </a:lnTo>
                    <a:lnTo>
                      <a:pt x="123" y="10"/>
                    </a:lnTo>
                    <a:lnTo>
                      <a:pt x="119" y="6"/>
                    </a:lnTo>
                    <a:lnTo>
                      <a:pt x="114" y="4"/>
                    </a:lnTo>
                    <a:lnTo>
                      <a:pt x="109" y="1"/>
                    </a:lnTo>
                    <a:lnTo>
                      <a:pt x="102" y="0"/>
                    </a:lnTo>
                    <a:lnTo>
                      <a:pt x="95" y="0"/>
                    </a:lnTo>
                    <a:lnTo>
                      <a:pt x="82" y="45"/>
                    </a:lnTo>
                    <a:lnTo>
                      <a:pt x="82" y="45"/>
                    </a:lnTo>
                    <a:lnTo>
                      <a:pt x="78" y="57"/>
                    </a:lnTo>
                    <a:lnTo>
                      <a:pt x="73" y="68"/>
                    </a:lnTo>
                    <a:lnTo>
                      <a:pt x="65" y="81"/>
                    </a:lnTo>
                    <a:lnTo>
                      <a:pt x="54" y="96"/>
                    </a:lnTo>
                    <a:lnTo>
                      <a:pt x="47" y="103"/>
                    </a:lnTo>
                    <a:lnTo>
                      <a:pt x="39" y="111"/>
                    </a:lnTo>
                    <a:lnTo>
                      <a:pt x="30" y="117"/>
                    </a:lnTo>
                    <a:lnTo>
                      <a:pt x="21" y="122"/>
                    </a:lnTo>
                    <a:lnTo>
                      <a:pt x="11" y="127"/>
                    </a:lnTo>
                    <a:lnTo>
                      <a:pt x="0" y="131"/>
                    </a:lnTo>
                    <a:lnTo>
                      <a:pt x="0" y="298"/>
                    </a:lnTo>
                    <a:lnTo>
                      <a:pt x="196" y="297"/>
                    </a:lnTo>
                    <a:lnTo>
                      <a:pt x="196" y="297"/>
                    </a:lnTo>
                    <a:lnTo>
                      <a:pt x="203" y="296"/>
                    </a:lnTo>
                    <a:lnTo>
                      <a:pt x="208" y="292"/>
                    </a:lnTo>
                    <a:lnTo>
                      <a:pt x="212" y="287"/>
                    </a:lnTo>
                    <a:lnTo>
                      <a:pt x="213" y="282"/>
                    </a:lnTo>
                    <a:lnTo>
                      <a:pt x="213" y="273"/>
                    </a:lnTo>
                    <a:lnTo>
                      <a:pt x="213" y="273"/>
                    </a:lnTo>
                    <a:lnTo>
                      <a:pt x="212" y="267"/>
                    </a:lnTo>
                    <a:lnTo>
                      <a:pt x="209" y="262"/>
                    </a:lnTo>
                    <a:lnTo>
                      <a:pt x="205" y="258"/>
                    </a:lnTo>
                    <a:lnTo>
                      <a:pt x="201" y="257"/>
                    </a:lnTo>
                    <a:lnTo>
                      <a:pt x="204" y="257"/>
                    </a:lnTo>
                    <a:lnTo>
                      <a:pt x="204" y="257"/>
                    </a:lnTo>
                    <a:lnTo>
                      <a:pt x="210" y="256"/>
                    </a:lnTo>
                    <a:lnTo>
                      <a:pt x="210" y="256"/>
                    </a:lnTo>
                    <a:lnTo>
                      <a:pt x="214" y="253"/>
                    </a:lnTo>
                    <a:lnTo>
                      <a:pt x="218" y="249"/>
                    </a:lnTo>
                    <a:lnTo>
                      <a:pt x="220" y="244"/>
                    </a:lnTo>
                    <a:lnTo>
                      <a:pt x="221" y="240"/>
                    </a:lnTo>
                    <a:lnTo>
                      <a:pt x="221" y="231"/>
                    </a:lnTo>
                    <a:lnTo>
                      <a:pt x="221" y="231"/>
                    </a:lnTo>
                    <a:lnTo>
                      <a:pt x="221" y="228"/>
                    </a:lnTo>
                    <a:lnTo>
                      <a:pt x="218" y="224"/>
                    </a:lnTo>
                    <a:lnTo>
                      <a:pt x="216" y="221"/>
                    </a:lnTo>
                    <a:lnTo>
                      <a:pt x="213" y="219"/>
                    </a:lnTo>
                    <a:lnTo>
                      <a:pt x="213" y="219"/>
                    </a:lnTo>
                    <a:lnTo>
                      <a:pt x="216" y="217"/>
                    </a:lnTo>
                    <a:lnTo>
                      <a:pt x="220" y="216"/>
                    </a:lnTo>
                    <a:lnTo>
                      <a:pt x="225" y="212"/>
                    </a:lnTo>
                    <a:lnTo>
                      <a:pt x="227" y="207"/>
                    </a:lnTo>
                    <a:lnTo>
                      <a:pt x="229" y="201"/>
                    </a:lnTo>
                    <a:lnTo>
                      <a:pt x="229" y="197"/>
                    </a:lnTo>
                    <a:lnTo>
                      <a:pt x="229" y="197"/>
                    </a:lnTo>
                    <a:lnTo>
                      <a:pt x="227" y="190"/>
                    </a:lnTo>
                    <a:lnTo>
                      <a:pt x="225" y="185"/>
                    </a:lnTo>
                    <a:lnTo>
                      <a:pt x="220" y="181"/>
                    </a:lnTo>
                    <a:lnTo>
                      <a:pt x="213" y="180"/>
                    </a:lnTo>
                    <a:lnTo>
                      <a:pt x="213" y="180"/>
                    </a:lnTo>
                    <a:lnTo>
                      <a:pt x="220" y="179"/>
                    </a:lnTo>
                    <a:lnTo>
                      <a:pt x="225" y="175"/>
                    </a:lnTo>
                    <a:lnTo>
                      <a:pt x="227" y="170"/>
                    </a:lnTo>
                    <a:lnTo>
                      <a:pt x="229" y="163"/>
                    </a:lnTo>
                    <a:lnTo>
                      <a:pt x="229"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34" name="Freeform 79">
                <a:extLst>
                  <a:ext uri="{FF2B5EF4-FFF2-40B4-BE49-F238E27FC236}">
                    <a16:creationId xmlns:a16="http://schemas.microsoft.com/office/drawing/2014/main" id="{5B85BAC9-CD8D-4238-B158-20B707F364AC}"/>
                  </a:ext>
                </a:extLst>
              </p:cNvPr>
              <p:cNvSpPr>
                <a:spLocks noEditPoints="1"/>
              </p:cNvSpPr>
              <p:nvPr/>
            </p:nvSpPr>
            <p:spPr bwMode="auto">
              <a:xfrm>
                <a:off x="6865938" y="3508375"/>
                <a:ext cx="336550" cy="542925"/>
              </a:xfrm>
              <a:custGeom>
                <a:avLst/>
                <a:gdLst>
                  <a:gd name="T0" fmla="*/ 388 w 425"/>
                  <a:gd name="T1" fmla="*/ 586 h 684"/>
                  <a:gd name="T2" fmla="*/ 38 w 425"/>
                  <a:gd name="T3" fmla="*/ 586 h 684"/>
                  <a:gd name="T4" fmla="*/ 38 w 425"/>
                  <a:gd name="T5" fmla="*/ 58 h 684"/>
                  <a:gd name="T6" fmla="*/ 388 w 425"/>
                  <a:gd name="T7" fmla="*/ 58 h 684"/>
                  <a:gd name="T8" fmla="*/ 388 w 425"/>
                  <a:gd name="T9" fmla="*/ 176 h 684"/>
                  <a:gd name="T10" fmla="*/ 425 w 425"/>
                  <a:gd name="T11" fmla="*/ 176 h 684"/>
                  <a:gd name="T12" fmla="*/ 425 w 425"/>
                  <a:gd name="T13" fmla="*/ 48 h 684"/>
                  <a:gd name="T14" fmla="*/ 425 w 425"/>
                  <a:gd name="T15" fmla="*/ 48 h 684"/>
                  <a:gd name="T16" fmla="*/ 424 w 425"/>
                  <a:gd name="T17" fmla="*/ 39 h 684"/>
                  <a:gd name="T18" fmla="*/ 421 w 425"/>
                  <a:gd name="T19" fmla="*/ 30 h 684"/>
                  <a:gd name="T20" fmla="*/ 417 w 425"/>
                  <a:gd name="T21" fmla="*/ 21 h 684"/>
                  <a:gd name="T22" fmla="*/ 411 w 425"/>
                  <a:gd name="T23" fmla="*/ 14 h 684"/>
                  <a:gd name="T24" fmla="*/ 404 w 425"/>
                  <a:gd name="T25" fmla="*/ 8 h 684"/>
                  <a:gd name="T26" fmla="*/ 395 w 425"/>
                  <a:gd name="T27" fmla="*/ 4 h 684"/>
                  <a:gd name="T28" fmla="*/ 386 w 425"/>
                  <a:gd name="T29" fmla="*/ 0 h 684"/>
                  <a:gd name="T30" fmla="*/ 377 w 425"/>
                  <a:gd name="T31" fmla="*/ 0 h 684"/>
                  <a:gd name="T32" fmla="*/ 48 w 425"/>
                  <a:gd name="T33" fmla="*/ 0 h 684"/>
                  <a:gd name="T34" fmla="*/ 48 w 425"/>
                  <a:gd name="T35" fmla="*/ 0 h 684"/>
                  <a:gd name="T36" fmla="*/ 39 w 425"/>
                  <a:gd name="T37" fmla="*/ 0 h 684"/>
                  <a:gd name="T38" fmla="*/ 30 w 425"/>
                  <a:gd name="T39" fmla="*/ 4 h 684"/>
                  <a:gd name="T40" fmla="*/ 21 w 425"/>
                  <a:gd name="T41" fmla="*/ 8 h 684"/>
                  <a:gd name="T42" fmla="*/ 15 w 425"/>
                  <a:gd name="T43" fmla="*/ 14 h 684"/>
                  <a:gd name="T44" fmla="*/ 8 w 425"/>
                  <a:gd name="T45" fmla="*/ 21 h 684"/>
                  <a:gd name="T46" fmla="*/ 4 w 425"/>
                  <a:gd name="T47" fmla="*/ 30 h 684"/>
                  <a:gd name="T48" fmla="*/ 2 w 425"/>
                  <a:gd name="T49" fmla="*/ 39 h 684"/>
                  <a:gd name="T50" fmla="*/ 0 w 425"/>
                  <a:gd name="T51" fmla="*/ 48 h 684"/>
                  <a:gd name="T52" fmla="*/ 0 w 425"/>
                  <a:gd name="T53" fmla="*/ 637 h 684"/>
                  <a:gd name="T54" fmla="*/ 0 w 425"/>
                  <a:gd name="T55" fmla="*/ 637 h 684"/>
                  <a:gd name="T56" fmla="*/ 2 w 425"/>
                  <a:gd name="T57" fmla="*/ 646 h 684"/>
                  <a:gd name="T58" fmla="*/ 4 w 425"/>
                  <a:gd name="T59" fmla="*/ 655 h 684"/>
                  <a:gd name="T60" fmla="*/ 8 w 425"/>
                  <a:gd name="T61" fmla="*/ 664 h 684"/>
                  <a:gd name="T62" fmla="*/ 15 w 425"/>
                  <a:gd name="T63" fmla="*/ 670 h 684"/>
                  <a:gd name="T64" fmla="*/ 21 w 425"/>
                  <a:gd name="T65" fmla="*/ 676 h 684"/>
                  <a:gd name="T66" fmla="*/ 30 w 425"/>
                  <a:gd name="T67" fmla="*/ 680 h 684"/>
                  <a:gd name="T68" fmla="*/ 39 w 425"/>
                  <a:gd name="T69" fmla="*/ 684 h 684"/>
                  <a:gd name="T70" fmla="*/ 48 w 425"/>
                  <a:gd name="T71" fmla="*/ 684 h 684"/>
                  <a:gd name="T72" fmla="*/ 377 w 425"/>
                  <a:gd name="T73" fmla="*/ 684 h 684"/>
                  <a:gd name="T74" fmla="*/ 377 w 425"/>
                  <a:gd name="T75" fmla="*/ 684 h 684"/>
                  <a:gd name="T76" fmla="*/ 386 w 425"/>
                  <a:gd name="T77" fmla="*/ 684 h 684"/>
                  <a:gd name="T78" fmla="*/ 395 w 425"/>
                  <a:gd name="T79" fmla="*/ 680 h 684"/>
                  <a:gd name="T80" fmla="*/ 404 w 425"/>
                  <a:gd name="T81" fmla="*/ 676 h 684"/>
                  <a:gd name="T82" fmla="*/ 411 w 425"/>
                  <a:gd name="T83" fmla="*/ 670 h 684"/>
                  <a:gd name="T84" fmla="*/ 417 w 425"/>
                  <a:gd name="T85" fmla="*/ 664 h 684"/>
                  <a:gd name="T86" fmla="*/ 421 w 425"/>
                  <a:gd name="T87" fmla="*/ 655 h 684"/>
                  <a:gd name="T88" fmla="*/ 424 w 425"/>
                  <a:gd name="T89" fmla="*/ 646 h 684"/>
                  <a:gd name="T90" fmla="*/ 425 w 425"/>
                  <a:gd name="T91" fmla="*/ 637 h 684"/>
                  <a:gd name="T92" fmla="*/ 425 w 425"/>
                  <a:gd name="T93" fmla="*/ 458 h 684"/>
                  <a:gd name="T94" fmla="*/ 388 w 425"/>
                  <a:gd name="T95" fmla="*/ 458 h 684"/>
                  <a:gd name="T96" fmla="*/ 388 w 425"/>
                  <a:gd name="T97" fmla="*/ 586 h 684"/>
                  <a:gd name="T98" fmla="*/ 296 w 425"/>
                  <a:gd name="T99" fmla="*/ 648 h 684"/>
                  <a:gd name="T100" fmla="*/ 129 w 425"/>
                  <a:gd name="T101" fmla="*/ 648 h 684"/>
                  <a:gd name="T102" fmla="*/ 129 w 425"/>
                  <a:gd name="T103" fmla="*/ 624 h 684"/>
                  <a:gd name="T104" fmla="*/ 296 w 425"/>
                  <a:gd name="T105" fmla="*/ 624 h 684"/>
                  <a:gd name="T106" fmla="*/ 296 w 425"/>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5" h="684">
                    <a:moveTo>
                      <a:pt x="388" y="586"/>
                    </a:moveTo>
                    <a:lnTo>
                      <a:pt x="38" y="586"/>
                    </a:lnTo>
                    <a:lnTo>
                      <a:pt x="38" y="58"/>
                    </a:lnTo>
                    <a:lnTo>
                      <a:pt x="388" y="58"/>
                    </a:lnTo>
                    <a:lnTo>
                      <a:pt x="388" y="176"/>
                    </a:lnTo>
                    <a:lnTo>
                      <a:pt x="425" y="176"/>
                    </a:lnTo>
                    <a:lnTo>
                      <a:pt x="425" y="48"/>
                    </a:lnTo>
                    <a:lnTo>
                      <a:pt x="425" y="48"/>
                    </a:lnTo>
                    <a:lnTo>
                      <a:pt x="424" y="39"/>
                    </a:lnTo>
                    <a:lnTo>
                      <a:pt x="421" y="30"/>
                    </a:lnTo>
                    <a:lnTo>
                      <a:pt x="417" y="21"/>
                    </a:lnTo>
                    <a:lnTo>
                      <a:pt x="411" y="14"/>
                    </a:lnTo>
                    <a:lnTo>
                      <a:pt x="404" y="8"/>
                    </a:lnTo>
                    <a:lnTo>
                      <a:pt x="395" y="4"/>
                    </a:lnTo>
                    <a:lnTo>
                      <a:pt x="386" y="0"/>
                    </a:lnTo>
                    <a:lnTo>
                      <a:pt x="377" y="0"/>
                    </a:lnTo>
                    <a:lnTo>
                      <a:pt x="48" y="0"/>
                    </a:lnTo>
                    <a:lnTo>
                      <a:pt x="48" y="0"/>
                    </a:lnTo>
                    <a:lnTo>
                      <a:pt x="39" y="0"/>
                    </a:lnTo>
                    <a:lnTo>
                      <a:pt x="30" y="4"/>
                    </a:lnTo>
                    <a:lnTo>
                      <a:pt x="21" y="8"/>
                    </a:lnTo>
                    <a:lnTo>
                      <a:pt x="15" y="14"/>
                    </a:lnTo>
                    <a:lnTo>
                      <a:pt x="8" y="21"/>
                    </a:lnTo>
                    <a:lnTo>
                      <a:pt x="4" y="30"/>
                    </a:lnTo>
                    <a:lnTo>
                      <a:pt x="2" y="39"/>
                    </a:lnTo>
                    <a:lnTo>
                      <a:pt x="0" y="48"/>
                    </a:lnTo>
                    <a:lnTo>
                      <a:pt x="0" y="637"/>
                    </a:lnTo>
                    <a:lnTo>
                      <a:pt x="0" y="637"/>
                    </a:lnTo>
                    <a:lnTo>
                      <a:pt x="2" y="646"/>
                    </a:lnTo>
                    <a:lnTo>
                      <a:pt x="4" y="655"/>
                    </a:lnTo>
                    <a:lnTo>
                      <a:pt x="8" y="664"/>
                    </a:lnTo>
                    <a:lnTo>
                      <a:pt x="15" y="670"/>
                    </a:lnTo>
                    <a:lnTo>
                      <a:pt x="21" y="676"/>
                    </a:lnTo>
                    <a:lnTo>
                      <a:pt x="30" y="680"/>
                    </a:lnTo>
                    <a:lnTo>
                      <a:pt x="39" y="684"/>
                    </a:lnTo>
                    <a:lnTo>
                      <a:pt x="48" y="684"/>
                    </a:lnTo>
                    <a:lnTo>
                      <a:pt x="377" y="684"/>
                    </a:lnTo>
                    <a:lnTo>
                      <a:pt x="377" y="684"/>
                    </a:lnTo>
                    <a:lnTo>
                      <a:pt x="386" y="684"/>
                    </a:lnTo>
                    <a:lnTo>
                      <a:pt x="395" y="680"/>
                    </a:lnTo>
                    <a:lnTo>
                      <a:pt x="404" y="676"/>
                    </a:lnTo>
                    <a:lnTo>
                      <a:pt x="411" y="670"/>
                    </a:lnTo>
                    <a:lnTo>
                      <a:pt x="417" y="664"/>
                    </a:lnTo>
                    <a:lnTo>
                      <a:pt x="421" y="655"/>
                    </a:lnTo>
                    <a:lnTo>
                      <a:pt x="424" y="646"/>
                    </a:lnTo>
                    <a:lnTo>
                      <a:pt x="425" y="637"/>
                    </a:lnTo>
                    <a:lnTo>
                      <a:pt x="425" y="458"/>
                    </a:lnTo>
                    <a:lnTo>
                      <a:pt x="388" y="458"/>
                    </a:lnTo>
                    <a:lnTo>
                      <a:pt x="388"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grpSp>
        <p:sp>
          <p:nvSpPr>
            <p:cNvPr id="131" name="ZoneTexte 7">
              <a:extLst>
                <a:ext uri="{FF2B5EF4-FFF2-40B4-BE49-F238E27FC236}">
                  <a16:creationId xmlns:a16="http://schemas.microsoft.com/office/drawing/2014/main" id="{194A72DC-8B30-43B0-AB62-AC0309E8A2B1}"/>
                </a:ext>
              </a:extLst>
            </p:cNvPr>
            <p:cNvSpPr txBox="1"/>
            <p:nvPr/>
          </p:nvSpPr>
          <p:spPr>
            <a:xfrm>
              <a:off x="3796529" y="6745636"/>
              <a:ext cx="540000" cy="123111"/>
            </a:xfrm>
            <a:prstGeom prst="rect">
              <a:avLst/>
            </a:prstGeom>
            <a:noFill/>
          </p:spPr>
          <p:txBody>
            <a:bodyPr wrap="square" lIns="0" tIns="0" rIns="0" bIns="0"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800" b="1" dirty="0">
                  <a:solidFill>
                    <a:srgbClr val="581D74"/>
                  </a:solidFill>
                  <a:latin typeface="Arial" panose="020B0604020202020204" pitchFamily="34" charset="0"/>
                  <a:cs typeface="Arial" panose="020B0604020202020204" pitchFamily="34" charset="0"/>
                </a:rPr>
                <a:t>Espace NL</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79" name="Groupe 78">
            <a:extLst>
              <a:ext uri="{FF2B5EF4-FFF2-40B4-BE49-F238E27FC236}">
                <a16:creationId xmlns:a16="http://schemas.microsoft.com/office/drawing/2014/main" id="{3DD08DD3-4DA8-4380-B415-363D941DD84D}"/>
              </a:ext>
            </a:extLst>
          </p:cNvPr>
          <p:cNvGrpSpPr/>
          <p:nvPr/>
        </p:nvGrpSpPr>
        <p:grpSpPr>
          <a:xfrm>
            <a:off x="1449119" y="7217200"/>
            <a:ext cx="766130" cy="251993"/>
            <a:chOff x="3446709" y="7292924"/>
            <a:chExt cx="766130" cy="251993"/>
          </a:xfrm>
        </p:grpSpPr>
        <p:grpSp>
          <p:nvGrpSpPr>
            <p:cNvPr id="121" name="Group 147">
              <a:extLst>
                <a:ext uri="{FF2B5EF4-FFF2-40B4-BE49-F238E27FC236}">
                  <a16:creationId xmlns:a16="http://schemas.microsoft.com/office/drawing/2014/main" id="{773EBB4E-3139-4564-8872-7A49AD7BAA8A}"/>
                </a:ext>
              </a:extLst>
            </p:cNvPr>
            <p:cNvGrpSpPr>
              <a:grpSpLocks noChangeAspect="1"/>
            </p:cNvGrpSpPr>
            <p:nvPr/>
          </p:nvGrpSpPr>
          <p:grpSpPr>
            <a:xfrm>
              <a:off x="3446709" y="7292924"/>
              <a:ext cx="230374" cy="251993"/>
              <a:chOff x="4951413" y="3508375"/>
              <a:chExt cx="436563" cy="542925"/>
            </a:xfrm>
            <a:solidFill>
              <a:srgbClr val="581D74"/>
            </a:solidFill>
          </p:grpSpPr>
          <p:sp>
            <p:nvSpPr>
              <p:cNvPr id="123" name="Freeform 80">
                <a:extLst>
                  <a:ext uri="{FF2B5EF4-FFF2-40B4-BE49-F238E27FC236}">
                    <a16:creationId xmlns:a16="http://schemas.microsoft.com/office/drawing/2014/main" id="{C6B1181A-A55C-44C7-AD65-BB9CDA180A72}"/>
                  </a:ext>
                </a:extLst>
              </p:cNvPr>
              <p:cNvSpPr>
                <a:spLocks/>
              </p:cNvSpPr>
              <p:nvPr/>
            </p:nvSpPr>
            <p:spPr bwMode="auto">
              <a:xfrm>
                <a:off x="5202238" y="3790950"/>
                <a:ext cx="22225" cy="33337"/>
              </a:xfrm>
              <a:custGeom>
                <a:avLst/>
                <a:gdLst>
                  <a:gd name="T0" fmla="*/ 0 w 28"/>
                  <a:gd name="T1" fmla="*/ 33 h 41"/>
                  <a:gd name="T2" fmla="*/ 19 w 28"/>
                  <a:gd name="T3" fmla="*/ 0 h 41"/>
                  <a:gd name="T4" fmla="*/ 28 w 28"/>
                  <a:gd name="T5" fmla="*/ 9 h 41"/>
                  <a:gd name="T6" fmla="*/ 7 w 28"/>
                  <a:gd name="T7" fmla="*/ 41 h 41"/>
                  <a:gd name="T8" fmla="*/ 0 w 28"/>
                  <a:gd name="T9" fmla="*/ 33 h 41"/>
                </a:gdLst>
                <a:ahLst/>
                <a:cxnLst>
                  <a:cxn ang="0">
                    <a:pos x="T0" y="T1"/>
                  </a:cxn>
                  <a:cxn ang="0">
                    <a:pos x="T2" y="T3"/>
                  </a:cxn>
                  <a:cxn ang="0">
                    <a:pos x="T4" y="T5"/>
                  </a:cxn>
                  <a:cxn ang="0">
                    <a:pos x="T6" y="T7"/>
                  </a:cxn>
                  <a:cxn ang="0">
                    <a:pos x="T8" y="T9"/>
                  </a:cxn>
                </a:cxnLst>
                <a:rect l="0" t="0" r="r" b="b"/>
                <a:pathLst>
                  <a:path w="28" h="41">
                    <a:moveTo>
                      <a:pt x="0" y="33"/>
                    </a:moveTo>
                    <a:lnTo>
                      <a:pt x="19" y="0"/>
                    </a:lnTo>
                    <a:lnTo>
                      <a:pt x="28" y="9"/>
                    </a:lnTo>
                    <a:lnTo>
                      <a:pt x="7" y="41"/>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24" name="Freeform 81">
                <a:extLst>
                  <a:ext uri="{FF2B5EF4-FFF2-40B4-BE49-F238E27FC236}">
                    <a16:creationId xmlns:a16="http://schemas.microsoft.com/office/drawing/2014/main" id="{C257B078-F4EF-4056-B6BB-86FE00B8CE3A}"/>
                  </a:ext>
                </a:extLst>
              </p:cNvPr>
              <p:cNvSpPr>
                <a:spLocks/>
              </p:cNvSpPr>
              <p:nvPr/>
            </p:nvSpPr>
            <p:spPr bwMode="auto">
              <a:xfrm>
                <a:off x="5213351" y="3808413"/>
                <a:ext cx="42863" cy="36512"/>
              </a:xfrm>
              <a:custGeom>
                <a:avLst/>
                <a:gdLst>
                  <a:gd name="T0" fmla="*/ 54 w 54"/>
                  <a:gd name="T1" fmla="*/ 26 h 47"/>
                  <a:gd name="T2" fmla="*/ 20 w 54"/>
                  <a:gd name="T3" fmla="*/ 47 h 47"/>
                  <a:gd name="T4" fmla="*/ 0 w 54"/>
                  <a:gd name="T5" fmla="*/ 27 h 47"/>
                  <a:gd name="T6" fmla="*/ 27 w 54"/>
                  <a:gd name="T7" fmla="*/ 0 h 47"/>
                  <a:gd name="T8" fmla="*/ 54 w 54"/>
                  <a:gd name="T9" fmla="*/ 26 h 47"/>
                </a:gdLst>
                <a:ahLst/>
                <a:cxnLst>
                  <a:cxn ang="0">
                    <a:pos x="T0" y="T1"/>
                  </a:cxn>
                  <a:cxn ang="0">
                    <a:pos x="T2" y="T3"/>
                  </a:cxn>
                  <a:cxn ang="0">
                    <a:pos x="T4" y="T5"/>
                  </a:cxn>
                  <a:cxn ang="0">
                    <a:pos x="T6" y="T7"/>
                  </a:cxn>
                  <a:cxn ang="0">
                    <a:pos x="T8" y="T9"/>
                  </a:cxn>
                </a:cxnLst>
                <a:rect l="0" t="0" r="r" b="b"/>
                <a:pathLst>
                  <a:path w="54" h="47">
                    <a:moveTo>
                      <a:pt x="54" y="26"/>
                    </a:moveTo>
                    <a:lnTo>
                      <a:pt x="20" y="47"/>
                    </a:lnTo>
                    <a:lnTo>
                      <a:pt x="0" y="27"/>
                    </a:lnTo>
                    <a:lnTo>
                      <a:pt x="27" y="0"/>
                    </a:lnTo>
                    <a:lnTo>
                      <a:pt x="5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25" name="Freeform 82">
                <a:extLst>
                  <a:ext uri="{FF2B5EF4-FFF2-40B4-BE49-F238E27FC236}">
                    <a16:creationId xmlns:a16="http://schemas.microsoft.com/office/drawing/2014/main" id="{B5A7156B-0E74-4CFB-B86E-8E2AFF6FAEFF}"/>
                  </a:ext>
                </a:extLst>
              </p:cNvPr>
              <p:cNvSpPr>
                <a:spLocks noEditPoints="1"/>
              </p:cNvSpPr>
              <p:nvPr/>
            </p:nvSpPr>
            <p:spPr bwMode="auto">
              <a:xfrm>
                <a:off x="5146676" y="3821113"/>
                <a:ext cx="77788" cy="77787"/>
              </a:xfrm>
              <a:custGeom>
                <a:avLst/>
                <a:gdLst>
                  <a:gd name="T0" fmla="*/ 7 w 99"/>
                  <a:gd name="T1" fmla="*/ 58 h 99"/>
                  <a:gd name="T2" fmla="*/ 7 w 99"/>
                  <a:gd name="T3" fmla="*/ 58 h 99"/>
                  <a:gd name="T4" fmla="*/ 9 w 99"/>
                  <a:gd name="T5" fmla="*/ 64 h 99"/>
                  <a:gd name="T6" fmla="*/ 9 w 99"/>
                  <a:gd name="T7" fmla="*/ 71 h 99"/>
                  <a:gd name="T8" fmla="*/ 6 w 99"/>
                  <a:gd name="T9" fmla="*/ 83 h 99"/>
                  <a:gd name="T10" fmla="*/ 2 w 99"/>
                  <a:gd name="T11" fmla="*/ 94 h 99"/>
                  <a:gd name="T12" fmla="*/ 0 w 99"/>
                  <a:gd name="T13" fmla="*/ 98 h 99"/>
                  <a:gd name="T14" fmla="*/ 0 w 99"/>
                  <a:gd name="T15" fmla="*/ 98 h 99"/>
                  <a:gd name="T16" fmla="*/ 16 w 99"/>
                  <a:gd name="T17" fmla="*/ 99 h 99"/>
                  <a:gd name="T18" fmla="*/ 31 w 99"/>
                  <a:gd name="T19" fmla="*/ 99 h 99"/>
                  <a:gd name="T20" fmla="*/ 42 w 99"/>
                  <a:gd name="T21" fmla="*/ 96 h 99"/>
                  <a:gd name="T22" fmla="*/ 52 w 99"/>
                  <a:gd name="T23" fmla="*/ 94 h 99"/>
                  <a:gd name="T24" fmla="*/ 63 w 99"/>
                  <a:gd name="T25" fmla="*/ 89 h 99"/>
                  <a:gd name="T26" fmla="*/ 70 w 99"/>
                  <a:gd name="T27" fmla="*/ 83 h 99"/>
                  <a:gd name="T28" fmla="*/ 77 w 99"/>
                  <a:gd name="T29" fmla="*/ 78 h 99"/>
                  <a:gd name="T30" fmla="*/ 82 w 99"/>
                  <a:gd name="T31" fmla="*/ 72 h 99"/>
                  <a:gd name="T32" fmla="*/ 87 w 99"/>
                  <a:gd name="T33" fmla="*/ 65 h 99"/>
                  <a:gd name="T34" fmla="*/ 91 w 99"/>
                  <a:gd name="T35" fmla="*/ 59 h 99"/>
                  <a:gd name="T36" fmla="*/ 96 w 99"/>
                  <a:gd name="T37" fmla="*/ 47 h 99"/>
                  <a:gd name="T38" fmla="*/ 97 w 99"/>
                  <a:gd name="T39" fmla="*/ 38 h 99"/>
                  <a:gd name="T40" fmla="*/ 99 w 99"/>
                  <a:gd name="T41" fmla="*/ 36 h 99"/>
                  <a:gd name="T42" fmla="*/ 63 w 99"/>
                  <a:gd name="T43" fmla="*/ 1 h 99"/>
                  <a:gd name="T44" fmla="*/ 63 w 99"/>
                  <a:gd name="T45" fmla="*/ 1 h 99"/>
                  <a:gd name="T46" fmla="*/ 59 w 99"/>
                  <a:gd name="T47" fmla="*/ 0 h 99"/>
                  <a:gd name="T48" fmla="*/ 47 w 99"/>
                  <a:gd name="T49" fmla="*/ 0 h 99"/>
                  <a:gd name="T50" fmla="*/ 41 w 99"/>
                  <a:gd name="T51" fmla="*/ 0 h 99"/>
                  <a:gd name="T52" fmla="*/ 34 w 99"/>
                  <a:gd name="T53" fmla="*/ 2 h 99"/>
                  <a:gd name="T54" fmla="*/ 28 w 99"/>
                  <a:gd name="T55" fmla="*/ 5 h 99"/>
                  <a:gd name="T56" fmla="*/ 22 w 99"/>
                  <a:gd name="T57" fmla="*/ 9 h 99"/>
                  <a:gd name="T58" fmla="*/ 22 w 99"/>
                  <a:gd name="T59" fmla="*/ 9 h 99"/>
                  <a:gd name="T60" fmla="*/ 13 w 99"/>
                  <a:gd name="T61" fmla="*/ 19 h 99"/>
                  <a:gd name="T62" fmla="*/ 9 w 99"/>
                  <a:gd name="T63" fmla="*/ 24 h 99"/>
                  <a:gd name="T64" fmla="*/ 6 w 99"/>
                  <a:gd name="T65" fmla="*/ 29 h 99"/>
                  <a:gd name="T66" fmla="*/ 5 w 99"/>
                  <a:gd name="T67" fmla="*/ 36 h 99"/>
                  <a:gd name="T68" fmla="*/ 5 w 99"/>
                  <a:gd name="T69" fmla="*/ 41 h 99"/>
                  <a:gd name="T70" fmla="*/ 6 w 99"/>
                  <a:gd name="T71" fmla="*/ 49 h 99"/>
                  <a:gd name="T72" fmla="*/ 7 w 99"/>
                  <a:gd name="T73" fmla="*/ 58 h 99"/>
                  <a:gd name="T74" fmla="*/ 7 w 99"/>
                  <a:gd name="T75" fmla="*/ 58 h 99"/>
                  <a:gd name="T76" fmla="*/ 85 w 99"/>
                  <a:gd name="T77" fmla="*/ 33 h 99"/>
                  <a:gd name="T78" fmla="*/ 85 w 99"/>
                  <a:gd name="T79" fmla="*/ 33 h 99"/>
                  <a:gd name="T80" fmla="*/ 82 w 99"/>
                  <a:gd name="T81" fmla="*/ 41 h 99"/>
                  <a:gd name="T82" fmla="*/ 79 w 99"/>
                  <a:gd name="T83" fmla="*/ 49 h 99"/>
                  <a:gd name="T84" fmla="*/ 73 w 99"/>
                  <a:gd name="T85" fmla="*/ 58 h 99"/>
                  <a:gd name="T86" fmla="*/ 65 w 99"/>
                  <a:gd name="T87" fmla="*/ 67 h 99"/>
                  <a:gd name="T88" fmla="*/ 60 w 99"/>
                  <a:gd name="T89" fmla="*/ 71 h 99"/>
                  <a:gd name="T90" fmla="*/ 54 w 99"/>
                  <a:gd name="T91" fmla="*/ 74 h 99"/>
                  <a:gd name="T92" fmla="*/ 46 w 99"/>
                  <a:gd name="T93" fmla="*/ 78 h 99"/>
                  <a:gd name="T94" fmla="*/ 38 w 99"/>
                  <a:gd name="T95" fmla="*/ 81 h 99"/>
                  <a:gd name="T96" fmla="*/ 28 w 99"/>
                  <a:gd name="T97" fmla="*/ 83 h 99"/>
                  <a:gd name="T98" fmla="*/ 18 w 99"/>
                  <a:gd name="T99" fmla="*/ 85 h 99"/>
                  <a:gd name="T100" fmla="*/ 18 w 99"/>
                  <a:gd name="T101" fmla="*/ 85 h 99"/>
                  <a:gd name="T102" fmla="*/ 27 w 99"/>
                  <a:gd name="T103" fmla="*/ 81 h 99"/>
                  <a:gd name="T104" fmla="*/ 36 w 99"/>
                  <a:gd name="T105" fmla="*/ 76 h 99"/>
                  <a:gd name="T106" fmla="*/ 45 w 99"/>
                  <a:gd name="T107" fmla="*/ 68 h 99"/>
                  <a:gd name="T108" fmla="*/ 55 w 99"/>
                  <a:gd name="T109" fmla="*/ 59 h 99"/>
                  <a:gd name="T110" fmla="*/ 64 w 99"/>
                  <a:gd name="T111" fmla="*/ 49 h 99"/>
                  <a:gd name="T112" fmla="*/ 68 w 99"/>
                  <a:gd name="T113" fmla="*/ 42 h 99"/>
                  <a:gd name="T114" fmla="*/ 70 w 99"/>
                  <a:gd name="T115" fmla="*/ 36 h 99"/>
                  <a:gd name="T116" fmla="*/ 72 w 99"/>
                  <a:gd name="T117" fmla="*/ 28 h 99"/>
                  <a:gd name="T118" fmla="*/ 72 w 99"/>
                  <a:gd name="T119" fmla="*/ 22 h 99"/>
                  <a:gd name="T120" fmla="*/ 85 w 99"/>
                  <a:gd name="T121"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 h="99">
                    <a:moveTo>
                      <a:pt x="7" y="58"/>
                    </a:moveTo>
                    <a:lnTo>
                      <a:pt x="7" y="58"/>
                    </a:lnTo>
                    <a:lnTo>
                      <a:pt x="9" y="64"/>
                    </a:lnTo>
                    <a:lnTo>
                      <a:pt x="9" y="71"/>
                    </a:lnTo>
                    <a:lnTo>
                      <a:pt x="6" y="83"/>
                    </a:lnTo>
                    <a:lnTo>
                      <a:pt x="2" y="94"/>
                    </a:lnTo>
                    <a:lnTo>
                      <a:pt x="0" y="98"/>
                    </a:lnTo>
                    <a:lnTo>
                      <a:pt x="0" y="98"/>
                    </a:lnTo>
                    <a:lnTo>
                      <a:pt x="16" y="99"/>
                    </a:lnTo>
                    <a:lnTo>
                      <a:pt x="31" y="99"/>
                    </a:lnTo>
                    <a:lnTo>
                      <a:pt x="42" y="96"/>
                    </a:lnTo>
                    <a:lnTo>
                      <a:pt x="52" y="94"/>
                    </a:lnTo>
                    <a:lnTo>
                      <a:pt x="63" y="89"/>
                    </a:lnTo>
                    <a:lnTo>
                      <a:pt x="70" y="83"/>
                    </a:lnTo>
                    <a:lnTo>
                      <a:pt x="77" y="78"/>
                    </a:lnTo>
                    <a:lnTo>
                      <a:pt x="82" y="72"/>
                    </a:lnTo>
                    <a:lnTo>
                      <a:pt x="87" y="65"/>
                    </a:lnTo>
                    <a:lnTo>
                      <a:pt x="91" y="59"/>
                    </a:lnTo>
                    <a:lnTo>
                      <a:pt x="96" y="47"/>
                    </a:lnTo>
                    <a:lnTo>
                      <a:pt x="97" y="38"/>
                    </a:lnTo>
                    <a:lnTo>
                      <a:pt x="99" y="36"/>
                    </a:lnTo>
                    <a:lnTo>
                      <a:pt x="63" y="1"/>
                    </a:lnTo>
                    <a:lnTo>
                      <a:pt x="63" y="1"/>
                    </a:lnTo>
                    <a:lnTo>
                      <a:pt x="59" y="0"/>
                    </a:lnTo>
                    <a:lnTo>
                      <a:pt x="47" y="0"/>
                    </a:lnTo>
                    <a:lnTo>
                      <a:pt x="41" y="0"/>
                    </a:lnTo>
                    <a:lnTo>
                      <a:pt x="34" y="2"/>
                    </a:lnTo>
                    <a:lnTo>
                      <a:pt x="28" y="5"/>
                    </a:lnTo>
                    <a:lnTo>
                      <a:pt x="22" y="9"/>
                    </a:lnTo>
                    <a:lnTo>
                      <a:pt x="22" y="9"/>
                    </a:lnTo>
                    <a:lnTo>
                      <a:pt x="13" y="19"/>
                    </a:lnTo>
                    <a:lnTo>
                      <a:pt x="9" y="24"/>
                    </a:lnTo>
                    <a:lnTo>
                      <a:pt x="6" y="29"/>
                    </a:lnTo>
                    <a:lnTo>
                      <a:pt x="5" y="36"/>
                    </a:lnTo>
                    <a:lnTo>
                      <a:pt x="5" y="41"/>
                    </a:lnTo>
                    <a:lnTo>
                      <a:pt x="6" y="49"/>
                    </a:lnTo>
                    <a:lnTo>
                      <a:pt x="7" y="58"/>
                    </a:lnTo>
                    <a:lnTo>
                      <a:pt x="7" y="58"/>
                    </a:lnTo>
                    <a:close/>
                    <a:moveTo>
                      <a:pt x="85" y="33"/>
                    </a:moveTo>
                    <a:lnTo>
                      <a:pt x="85" y="33"/>
                    </a:lnTo>
                    <a:lnTo>
                      <a:pt x="82" y="41"/>
                    </a:lnTo>
                    <a:lnTo>
                      <a:pt x="79" y="49"/>
                    </a:lnTo>
                    <a:lnTo>
                      <a:pt x="73" y="58"/>
                    </a:lnTo>
                    <a:lnTo>
                      <a:pt x="65" y="67"/>
                    </a:lnTo>
                    <a:lnTo>
                      <a:pt x="60" y="71"/>
                    </a:lnTo>
                    <a:lnTo>
                      <a:pt x="54" y="74"/>
                    </a:lnTo>
                    <a:lnTo>
                      <a:pt x="46" y="78"/>
                    </a:lnTo>
                    <a:lnTo>
                      <a:pt x="38" y="81"/>
                    </a:lnTo>
                    <a:lnTo>
                      <a:pt x="28" y="83"/>
                    </a:lnTo>
                    <a:lnTo>
                      <a:pt x="18" y="85"/>
                    </a:lnTo>
                    <a:lnTo>
                      <a:pt x="18" y="85"/>
                    </a:lnTo>
                    <a:lnTo>
                      <a:pt x="27" y="81"/>
                    </a:lnTo>
                    <a:lnTo>
                      <a:pt x="36" y="76"/>
                    </a:lnTo>
                    <a:lnTo>
                      <a:pt x="45" y="68"/>
                    </a:lnTo>
                    <a:lnTo>
                      <a:pt x="55" y="59"/>
                    </a:lnTo>
                    <a:lnTo>
                      <a:pt x="64" y="49"/>
                    </a:lnTo>
                    <a:lnTo>
                      <a:pt x="68" y="42"/>
                    </a:lnTo>
                    <a:lnTo>
                      <a:pt x="70" y="36"/>
                    </a:lnTo>
                    <a:lnTo>
                      <a:pt x="72" y="28"/>
                    </a:lnTo>
                    <a:lnTo>
                      <a:pt x="72" y="22"/>
                    </a:lnTo>
                    <a:lnTo>
                      <a:pt x="85"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26" name="Freeform 83">
                <a:extLst>
                  <a:ext uri="{FF2B5EF4-FFF2-40B4-BE49-F238E27FC236}">
                    <a16:creationId xmlns:a16="http://schemas.microsoft.com/office/drawing/2014/main" id="{A107B765-8E5A-4B28-AC62-9EF8F66B7BC2}"/>
                  </a:ext>
                </a:extLst>
              </p:cNvPr>
              <p:cNvSpPr>
                <a:spLocks/>
              </p:cNvSpPr>
              <p:nvPr/>
            </p:nvSpPr>
            <p:spPr bwMode="auto">
              <a:xfrm>
                <a:off x="5219701" y="3659188"/>
                <a:ext cx="161925" cy="138112"/>
              </a:xfrm>
              <a:custGeom>
                <a:avLst/>
                <a:gdLst>
                  <a:gd name="T0" fmla="*/ 203 w 203"/>
                  <a:gd name="T1" fmla="*/ 0 h 174"/>
                  <a:gd name="T2" fmla="*/ 203 w 203"/>
                  <a:gd name="T3" fmla="*/ 0 h 174"/>
                  <a:gd name="T4" fmla="*/ 191 w 203"/>
                  <a:gd name="T5" fmla="*/ 2 h 174"/>
                  <a:gd name="T6" fmla="*/ 179 w 203"/>
                  <a:gd name="T7" fmla="*/ 3 h 174"/>
                  <a:gd name="T8" fmla="*/ 167 w 203"/>
                  <a:gd name="T9" fmla="*/ 6 h 174"/>
                  <a:gd name="T10" fmla="*/ 157 w 203"/>
                  <a:gd name="T11" fmla="*/ 9 h 174"/>
                  <a:gd name="T12" fmla="*/ 137 w 203"/>
                  <a:gd name="T13" fmla="*/ 18 h 174"/>
                  <a:gd name="T14" fmla="*/ 116 w 203"/>
                  <a:gd name="T15" fmla="*/ 29 h 174"/>
                  <a:gd name="T16" fmla="*/ 98 w 203"/>
                  <a:gd name="T17" fmla="*/ 42 h 174"/>
                  <a:gd name="T18" fmla="*/ 81 w 203"/>
                  <a:gd name="T19" fmla="*/ 56 h 174"/>
                  <a:gd name="T20" fmla="*/ 66 w 203"/>
                  <a:gd name="T21" fmla="*/ 70 h 174"/>
                  <a:gd name="T22" fmla="*/ 53 w 203"/>
                  <a:gd name="T23" fmla="*/ 84 h 174"/>
                  <a:gd name="T24" fmla="*/ 40 w 203"/>
                  <a:gd name="T25" fmla="*/ 99 h 174"/>
                  <a:gd name="T26" fmla="*/ 30 w 203"/>
                  <a:gd name="T27" fmla="*/ 114 h 174"/>
                  <a:gd name="T28" fmla="*/ 14 w 203"/>
                  <a:gd name="T29" fmla="*/ 138 h 174"/>
                  <a:gd name="T30" fmla="*/ 4 w 203"/>
                  <a:gd name="T31" fmla="*/ 156 h 174"/>
                  <a:gd name="T32" fmla="*/ 0 w 203"/>
                  <a:gd name="T33" fmla="*/ 162 h 174"/>
                  <a:gd name="T34" fmla="*/ 12 w 203"/>
                  <a:gd name="T35" fmla="*/ 174 h 174"/>
                  <a:gd name="T36" fmla="*/ 12 w 203"/>
                  <a:gd name="T37" fmla="*/ 174 h 174"/>
                  <a:gd name="T38" fmla="*/ 18 w 203"/>
                  <a:gd name="T39" fmla="*/ 162 h 174"/>
                  <a:gd name="T40" fmla="*/ 31 w 203"/>
                  <a:gd name="T41" fmla="*/ 144 h 174"/>
                  <a:gd name="T42" fmla="*/ 48 w 203"/>
                  <a:gd name="T43" fmla="*/ 120 h 174"/>
                  <a:gd name="T44" fmla="*/ 70 w 203"/>
                  <a:gd name="T45" fmla="*/ 93 h 174"/>
                  <a:gd name="T46" fmla="*/ 83 w 203"/>
                  <a:gd name="T47" fmla="*/ 80 h 174"/>
                  <a:gd name="T48" fmla="*/ 97 w 203"/>
                  <a:gd name="T49" fmla="*/ 66 h 174"/>
                  <a:gd name="T50" fmla="*/ 112 w 203"/>
                  <a:gd name="T51" fmla="*/ 53 h 174"/>
                  <a:gd name="T52" fmla="*/ 128 w 203"/>
                  <a:gd name="T53" fmla="*/ 40 h 174"/>
                  <a:gd name="T54" fmla="*/ 146 w 203"/>
                  <a:gd name="T55" fmla="*/ 27 h 174"/>
                  <a:gd name="T56" fmla="*/ 164 w 203"/>
                  <a:gd name="T57" fmla="*/ 17 h 174"/>
                  <a:gd name="T58" fmla="*/ 183 w 203"/>
                  <a:gd name="T59" fmla="*/ 8 h 174"/>
                  <a:gd name="T60" fmla="*/ 203 w 203"/>
                  <a:gd name="T61" fmla="*/ 0 h 174"/>
                  <a:gd name="T62" fmla="*/ 203 w 203"/>
                  <a:gd name="T6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3" h="174">
                    <a:moveTo>
                      <a:pt x="203" y="0"/>
                    </a:moveTo>
                    <a:lnTo>
                      <a:pt x="203" y="0"/>
                    </a:lnTo>
                    <a:lnTo>
                      <a:pt x="191" y="2"/>
                    </a:lnTo>
                    <a:lnTo>
                      <a:pt x="179" y="3"/>
                    </a:lnTo>
                    <a:lnTo>
                      <a:pt x="167" y="6"/>
                    </a:lnTo>
                    <a:lnTo>
                      <a:pt x="157" y="9"/>
                    </a:lnTo>
                    <a:lnTo>
                      <a:pt x="137" y="18"/>
                    </a:lnTo>
                    <a:lnTo>
                      <a:pt x="116" y="29"/>
                    </a:lnTo>
                    <a:lnTo>
                      <a:pt x="98" y="42"/>
                    </a:lnTo>
                    <a:lnTo>
                      <a:pt x="81" y="56"/>
                    </a:lnTo>
                    <a:lnTo>
                      <a:pt x="66" y="70"/>
                    </a:lnTo>
                    <a:lnTo>
                      <a:pt x="53" y="84"/>
                    </a:lnTo>
                    <a:lnTo>
                      <a:pt x="40" y="99"/>
                    </a:lnTo>
                    <a:lnTo>
                      <a:pt x="30" y="114"/>
                    </a:lnTo>
                    <a:lnTo>
                      <a:pt x="14" y="138"/>
                    </a:lnTo>
                    <a:lnTo>
                      <a:pt x="4" y="156"/>
                    </a:lnTo>
                    <a:lnTo>
                      <a:pt x="0" y="162"/>
                    </a:lnTo>
                    <a:lnTo>
                      <a:pt x="12" y="174"/>
                    </a:lnTo>
                    <a:lnTo>
                      <a:pt x="12" y="174"/>
                    </a:lnTo>
                    <a:lnTo>
                      <a:pt x="18" y="162"/>
                    </a:lnTo>
                    <a:lnTo>
                      <a:pt x="31" y="144"/>
                    </a:lnTo>
                    <a:lnTo>
                      <a:pt x="48" y="120"/>
                    </a:lnTo>
                    <a:lnTo>
                      <a:pt x="70" y="93"/>
                    </a:lnTo>
                    <a:lnTo>
                      <a:pt x="83" y="80"/>
                    </a:lnTo>
                    <a:lnTo>
                      <a:pt x="97" y="66"/>
                    </a:lnTo>
                    <a:lnTo>
                      <a:pt x="112" y="53"/>
                    </a:lnTo>
                    <a:lnTo>
                      <a:pt x="128" y="40"/>
                    </a:lnTo>
                    <a:lnTo>
                      <a:pt x="146" y="27"/>
                    </a:lnTo>
                    <a:lnTo>
                      <a:pt x="164" y="17"/>
                    </a:lnTo>
                    <a:lnTo>
                      <a:pt x="183" y="8"/>
                    </a:lnTo>
                    <a:lnTo>
                      <a:pt x="203" y="0"/>
                    </a:lnTo>
                    <a:lnTo>
                      <a:pt x="2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27" name="Freeform 84">
                <a:extLst>
                  <a:ext uri="{FF2B5EF4-FFF2-40B4-BE49-F238E27FC236}">
                    <a16:creationId xmlns:a16="http://schemas.microsoft.com/office/drawing/2014/main" id="{9AC15688-3370-4B93-8FA1-726409B99E6D}"/>
                  </a:ext>
                </a:extLst>
              </p:cNvPr>
              <p:cNvSpPr>
                <a:spLocks/>
              </p:cNvSpPr>
              <p:nvPr/>
            </p:nvSpPr>
            <p:spPr bwMode="auto">
              <a:xfrm>
                <a:off x="5238751" y="3659188"/>
                <a:ext cx="149225" cy="166687"/>
              </a:xfrm>
              <a:custGeom>
                <a:avLst/>
                <a:gdLst>
                  <a:gd name="T0" fmla="*/ 187 w 187"/>
                  <a:gd name="T1" fmla="*/ 6 h 211"/>
                  <a:gd name="T2" fmla="*/ 187 w 187"/>
                  <a:gd name="T3" fmla="*/ 6 h 211"/>
                  <a:gd name="T4" fmla="*/ 186 w 187"/>
                  <a:gd name="T5" fmla="*/ 3 h 211"/>
                  <a:gd name="T6" fmla="*/ 184 w 187"/>
                  <a:gd name="T7" fmla="*/ 0 h 211"/>
                  <a:gd name="T8" fmla="*/ 184 w 187"/>
                  <a:gd name="T9" fmla="*/ 0 h 211"/>
                  <a:gd name="T10" fmla="*/ 172 w 187"/>
                  <a:gd name="T11" fmla="*/ 8 h 211"/>
                  <a:gd name="T12" fmla="*/ 154 w 187"/>
                  <a:gd name="T13" fmla="*/ 20 h 211"/>
                  <a:gd name="T14" fmla="*/ 132 w 187"/>
                  <a:gd name="T15" fmla="*/ 35 h 211"/>
                  <a:gd name="T16" fmla="*/ 108 w 187"/>
                  <a:gd name="T17" fmla="*/ 56 h 211"/>
                  <a:gd name="T18" fmla="*/ 82 w 187"/>
                  <a:gd name="T19" fmla="*/ 80 h 211"/>
                  <a:gd name="T20" fmla="*/ 68 w 187"/>
                  <a:gd name="T21" fmla="*/ 96 h 211"/>
                  <a:gd name="T22" fmla="*/ 54 w 187"/>
                  <a:gd name="T23" fmla="*/ 111 h 211"/>
                  <a:gd name="T24" fmla="*/ 40 w 187"/>
                  <a:gd name="T25" fmla="*/ 128 h 211"/>
                  <a:gd name="T26" fmla="*/ 27 w 187"/>
                  <a:gd name="T27" fmla="*/ 146 h 211"/>
                  <a:gd name="T28" fmla="*/ 13 w 187"/>
                  <a:gd name="T29" fmla="*/ 166 h 211"/>
                  <a:gd name="T30" fmla="*/ 0 w 187"/>
                  <a:gd name="T31" fmla="*/ 187 h 211"/>
                  <a:gd name="T32" fmla="*/ 24 w 187"/>
                  <a:gd name="T33" fmla="*/ 211 h 211"/>
                  <a:gd name="T34" fmla="*/ 24 w 187"/>
                  <a:gd name="T35" fmla="*/ 211 h 211"/>
                  <a:gd name="T36" fmla="*/ 31 w 187"/>
                  <a:gd name="T37" fmla="*/ 209 h 211"/>
                  <a:gd name="T38" fmla="*/ 49 w 187"/>
                  <a:gd name="T39" fmla="*/ 198 h 211"/>
                  <a:gd name="T40" fmla="*/ 74 w 187"/>
                  <a:gd name="T41" fmla="*/ 182 h 211"/>
                  <a:gd name="T42" fmla="*/ 88 w 187"/>
                  <a:gd name="T43" fmla="*/ 170 h 211"/>
                  <a:gd name="T44" fmla="*/ 104 w 187"/>
                  <a:gd name="T45" fmla="*/ 159 h 211"/>
                  <a:gd name="T46" fmla="*/ 119 w 187"/>
                  <a:gd name="T47" fmla="*/ 144 h 211"/>
                  <a:gd name="T48" fmla="*/ 133 w 187"/>
                  <a:gd name="T49" fmla="*/ 129 h 211"/>
                  <a:gd name="T50" fmla="*/ 148 w 187"/>
                  <a:gd name="T51" fmla="*/ 112 h 211"/>
                  <a:gd name="T52" fmla="*/ 159 w 187"/>
                  <a:gd name="T53" fmla="*/ 94 h 211"/>
                  <a:gd name="T54" fmla="*/ 169 w 187"/>
                  <a:gd name="T55" fmla="*/ 74 h 211"/>
                  <a:gd name="T56" fmla="*/ 178 w 187"/>
                  <a:gd name="T57" fmla="*/ 52 h 211"/>
                  <a:gd name="T58" fmla="*/ 182 w 187"/>
                  <a:gd name="T59" fmla="*/ 42 h 211"/>
                  <a:gd name="T60" fmla="*/ 185 w 187"/>
                  <a:gd name="T61" fmla="*/ 30 h 211"/>
                  <a:gd name="T62" fmla="*/ 186 w 187"/>
                  <a:gd name="T63" fmla="*/ 17 h 211"/>
                  <a:gd name="T64" fmla="*/ 187 w 187"/>
                  <a:gd name="T65" fmla="*/ 6 h 211"/>
                  <a:gd name="T66" fmla="*/ 187 w 187"/>
                  <a:gd name="T67" fmla="*/ 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7" h="211">
                    <a:moveTo>
                      <a:pt x="187" y="6"/>
                    </a:moveTo>
                    <a:lnTo>
                      <a:pt x="187" y="6"/>
                    </a:lnTo>
                    <a:lnTo>
                      <a:pt x="186" y="3"/>
                    </a:lnTo>
                    <a:lnTo>
                      <a:pt x="184" y="0"/>
                    </a:lnTo>
                    <a:lnTo>
                      <a:pt x="184" y="0"/>
                    </a:lnTo>
                    <a:lnTo>
                      <a:pt x="172" y="8"/>
                    </a:lnTo>
                    <a:lnTo>
                      <a:pt x="154" y="20"/>
                    </a:lnTo>
                    <a:lnTo>
                      <a:pt x="132" y="35"/>
                    </a:lnTo>
                    <a:lnTo>
                      <a:pt x="108" y="56"/>
                    </a:lnTo>
                    <a:lnTo>
                      <a:pt x="82" y="80"/>
                    </a:lnTo>
                    <a:lnTo>
                      <a:pt x="68" y="96"/>
                    </a:lnTo>
                    <a:lnTo>
                      <a:pt x="54" y="111"/>
                    </a:lnTo>
                    <a:lnTo>
                      <a:pt x="40" y="128"/>
                    </a:lnTo>
                    <a:lnTo>
                      <a:pt x="27" y="146"/>
                    </a:lnTo>
                    <a:lnTo>
                      <a:pt x="13" y="166"/>
                    </a:lnTo>
                    <a:lnTo>
                      <a:pt x="0" y="187"/>
                    </a:lnTo>
                    <a:lnTo>
                      <a:pt x="24" y="211"/>
                    </a:lnTo>
                    <a:lnTo>
                      <a:pt x="24" y="211"/>
                    </a:lnTo>
                    <a:lnTo>
                      <a:pt x="31" y="209"/>
                    </a:lnTo>
                    <a:lnTo>
                      <a:pt x="49" y="198"/>
                    </a:lnTo>
                    <a:lnTo>
                      <a:pt x="74" y="182"/>
                    </a:lnTo>
                    <a:lnTo>
                      <a:pt x="88" y="170"/>
                    </a:lnTo>
                    <a:lnTo>
                      <a:pt x="104" y="159"/>
                    </a:lnTo>
                    <a:lnTo>
                      <a:pt x="119" y="144"/>
                    </a:lnTo>
                    <a:lnTo>
                      <a:pt x="133" y="129"/>
                    </a:lnTo>
                    <a:lnTo>
                      <a:pt x="148" y="112"/>
                    </a:lnTo>
                    <a:lnTo>
                      <a:pt x="159" y="94"/>
                    </a:lnTo>
                    <a:lnTo>
                      <a:pt x="169" y="74"/>
                    </a:lnTo>
                    <a:lnTo>
                      <a:pt x="178" y="52"/>
                    </a:lnTo>
                    <a:lnTo>
                      <a:pt x="182" y="42"/>
                    </a:lnTo>
                    <a:lnTo>
                      <a:pt x="185" y="30"/>
                    </a:lnTo>
                    <a:lnTo>
                      <a:pt x="186" y="17"/>
                    </a:lnTo>
                    <a:lnTo>
                      <a:pt x="187" y="6"/>
                    </a:lnTo>
                    <a:lnTo>
                      <a:pt x="18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sp>
            <p:nvSpPr>
              <p:cNvPr id="128" name="Freeform 85">
                <a:extLst>
                  <a:ext uri="{FF2B5EF4-FFF2-40B4-BE49-F238E27FC236}">
                    <a16:creationId xmlns:a16="http://schemas.microsoft.com/office/drawing/2014/main" id="{EA35E335-DC76-4026-920E-0C195F1BA357}"/>
                  </a:ext>
                </a:extLst>
              </p:cNvPr>
              <p:cNvSpPr>
                <a:spLocks noEditPoints="1"/>
              </p:cNvSpPr>
              <p:nvPr/>
            </p:nvSpPr>
            <p:spPr bwMode="auto">
              <a:xfrm>
                <a:off x="4951413" y="3508375"/>
                <a:ext cx="336550" cy="542925"/>
              </a:xfrm>
              <a:custGeom>
                <a:avLst/>
                <a:gdLst>
                  <a:gd name="T0" fmla="*/ 387 w 424"/>
                  <a:gd name="T1" fmla="*/ 586 h 684"/>
                  <a:gd name="T2" fmla="*/ 37 w 424"/>
                  <a:gd name="T3" fmla="*/ 586 h 684"/>
                  <a:gd name="T4" fmla="*/ 37 w 424"/>
                  <a:gd name="T5" fmla="*/ 58 h 684"/>
                  <a:gd name="T6" fmla="*/ 387 w 424"/>
                  <a:gd name="T7" fmla="*/ 58 h 684"/>
                  <a:gd name="T8" fmla="*/ 387 w 424"/>
                  <a:gd name="T9" fmla="*/ 176 h 684"/>
                  <a:gd name="T10" fmla="*/ 424 w 424"/>
                  <a:gd name="T11" fmla="*/ 176 h 684"/>
                  <a:gd name="T12" fmla="*/ 424 w 424"/>
                  <a:gd name="T13" fmla="*/ 48 h 684"/>
                  <a:gd name="T14" fmla="*/ 424 w 424"/>
                  <a:gd name="T15" fmla="*/ 48 h 684"/>
                  <a:gd name="T16" fmla="*/ 423 w 424"/>
                  <a:gd name="T17" fmla="*/ 39 h 684"/>
                  <a:gd name="T18" fmla="*/ 421 w 424"/>
                  <a:gd name="T19" fmla="*/ 30 h 684"/>
                  <a:gd name="T20" fmla="*/ 417 w 424"/>
                  <a:gd name="T21" fmla="*/ 21 h 684"/>
                  <a:gd name="T22" fmla="*/ 410 w 424"/>
                  <a:gd name="T23" fmla="*/ 14 h 684"/>
                  <a:gd name="T24" fmla="*/ 403 w 424"/>
                  <a:gd name="T25" fmla="*/ 8 h 684"/>
                  <a:gd name="T26" fmla="*/ 395 w 424"/>
                  <a:gd name="T27" fmla="*/ 4 h 684"/>
                  <a:gd name="T28" fmla="*/ 386 w 424"/>
                  <a:gd name="T29" fmla="*/ 0 h 684"/>
                  <a:gd name="T30" fmla="*/ 377 w 424"/>
                  <a:gd name="T31" fmla="*/ 0 h 684"/>
                  <a:gd name="T32" fmla="*/ 48 w 424"/>
                  <a:gd name="T33" fmla="*/ 0 h 684"/>
                  <a:gd name="T34" fmla="*/ 48 w 424"/>
                  <a:gd name="T35" fmla="*/ 0 h 684"/>
                  <a:gd name="T36" fmla="*/ 39 w 424"/>
                  <a:gd name="T37" fmla="*/ 0 h 684"/>
                  <a:gd name="T38" fmla="*/ 30 w 424"/>
                  <a:gd name="T39" fmla="*/ 4 h 684"/>
                  <a:gd name="T40" fmla="*/ 21 w 424"/>
                  <a:gd name="T41" fmla="*/ 8 h 684"/>
                  <a:gd name="T42" fmla="*/ 14 w 424"/>
                  <a:gd name="T43" fmla="*/ 14 h 684"/>
                  <a:gd name="T44" fmla="*/ 8 w 424"/>
                  <a:gd name="T45" fmla="*/ 21 h 684"/>
                  <a:gd name="T46" fmla="*/ 4 w 424"/>
                  <a:gd name="T47" fmla="*/ 30 h 684"/>
                  <a:gd name="T48" fmla="*/ 1 w 424"/>
                  <a:gd name="T49" fmla="*/ 39 h 684"/>
                  <a:gd name="T50" fmla="*/ 0 w 424"/>
                  <a:gd name="T51" fmla="*/ 48 h 684"/>
                  <a:gd name="T52" fmla="*/ 0 w 424"/>
                  <a:gd name="T53" fmla="*/ 637 h 684"/>
                  <a:gd name="T54" fmla="*/ 0 w 424"/>
                  <a:gd name="T55" fmla="*/ 637 h 684"/>
                  <a:gd name="T56" fmla="*/ 1 w 424"/>
                  <a:gd name="T57" fmla="*/ 646 h 684"/>
                  <a:gd name="T58" fmla="*/ 4 w 424"/>
                  <a:gd name="T59" fmla="*/ 655 h 684"/>
                  <a:gd name="T60" fmla="*/ 8 w 424"/>
                  <a:gd name="T61" fmla="*/ 664 h 684"/>
                  <a:gd name="T62" fmla="*/ 14 w 424"/>
                  <a:gd name="T63" fmla="*/ 670 h 684"/>
                  <a:gd name="T64" fmla="*/ 21 w 424"/>
                  <a:gd name="T65" fmla="*/ 676 h 684"/>
                  <a:gd name="T66" fmla="*/ 30 w 424"/>
                  <a:gd name="T67" fmla="*/ 680 h 684"/>
                  <a:gd name="T68" fmla="*/ 39 w 424"/>
                  <a:gd name="T69" fmla="*/ 684 h 684"/>
                  <a:gd name="T70" fmla="*/ 48 w 424"/>
                  <a:gd name="T71" fmla="*/ 684 h 684"/>
                  <a:gd name="T72" fmla="*/ 377 w 424"/>
                  <a:gd name="T73" fmla="*/ 684 h 684"/>
                  <a:gd name="T74" fmla="*/ 377 w 424"/>
                  <a:gd name="T75" fmla="*/ 684 h 684"/>
                  <a:gd name="T76" fmla="*/ 386 w 424"/>
                  <a:gd name="T77" fmla="*/ 684 h 684"/>
                  <a:gd name="T78" fmla="*/ 395 w 424"/>
                  <a:gd name="T79" fmla="*/ 680 h 684"/>
                  <a:gd name="T80" fmla="*/ 403 w 424"/>
                  <a:gd name="T81" fmla="*/ 676 h 684"/>
                  <a:gd name="T82" fmla="*/ 410 w 424"/>
                  <a:gd name="T83" fmla="*/ 670 h 684"/>
                  <a:gd name="T84" fmla="*/ 417 w 424"/>
                  <a:gd name="T85" fmla="*/ 664 h 684"/>
                  <a:gd name="T86" fmla="*/ 421 w 424"/>
                  <a:gd name="T87" fmla="*/ 655 h 684"/>
                  <a:gd name="T88" fmla="*/ 423 w 424"/>
                  <a:gd name="T89" fmla="*/ 646 h 684"/>
                  <a:gd name="T90" fmla="*/ 424 w 424"/>
                  <a:gd name="T91" fmla="*/ 637 h 684"/>
                  <a:gd name="T92" fmla="*/ 424 w 424"/>
                  <a:gd name="T93" fmla="*/ 458 h 684"/>
                  <a:gd name="T94" fmla="*/ 387 w 424"/>
                  <a:gd name="T95" fmla="*/ 458 h 684"/>
                  <a:gd name="T96" fmla="*/ 387 w 424"/>
                  <a:gd name="T97" fmla="*/ 586 h 684"/>
                  <a:gd name="T98" fmla="*/ 296 w 424"/>
                  <a:gd name="T99" fmla="*/ 648 h 684"/>
                  <a:gd name="T100" fmla="*/ 129 w 424"/>
                  <a:gd name="T101" fmla="*/ 648 h 684"/>
                  <a:gd name="T102" fmla="*/ 129 w 424"/>
                  <a:gd name="T103" fmla="*/ 624 h 684"/>
                  <a:gd name="T104" fmla="*/ 296 w 424"/>
                  <a:gd name="T105" fmla="*/ 624 h 684"/>
                  <a:gd name="T106" fmla="*/ 296 w 424"/>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4" h="684">
                    <a:moveTo>
                      <a:pt x="387" y="586"/>
                    </a:moveTo>
                    <a:lnTo>
                      <a:pt x="37" y="586"/>
                    </a:lnTo>
                    <a:lnTo>
                      <a:pt x="37" y="58"/>
                    </a:lnTo>
                    <a:lnTo>
                      <a:pt x="387" y="58"/>
                    </a:lnTo>
                    <a:lnTo>
                      <a:pt x="387" y="176"/>
                    </a:lnTo>
                    <a:lnTo>
                      <a:pt x="424" y="176"/>
                    </a:lnTo>
                    <a:lnTo>
                      <a:pt x="424" y="48"/>
                    </a:lnTo>
                    <a:lnTo>
                      <a:pt x="424" y="48"/>
                    </a:lnTo>
                    <a:lnTo>
                      <a:pt x="423" y="39"/>
                    </a:lnTo>
                    <a:lnTo>
                      <a:pt x="421" y="30"/>
                    </a:lnTo>
                    <a:lnTo>
                      <a:pt x="417" y="21"/>
                    </a:lnTo>
                    <a:lnTo>
                      <a:pt x="410" y="14"/>
                    </a:lnTo>
                    <a:lnTo>
                      <a:pt x="403" y="8"/>
                    </a:lnTo>
                    <a:lnTo>
                      <a:pt x="395" y="4"/>
                    </a:lnTo>
                    <a:lnTo>
                      <a:pt x="386" y="0"/>
                    </a:lnTo>
                    <a:lnTo>
                      <a:pt x="377" y="0"/>
                    </a:lnTo>
                    <a:lnTo>
                      <a:pt x="48" y="0"/>
                    </a:lnTo>
                    <a:lnTo>
                      <a:pt x="48" y="0"/>
                    </a:lnTo>
                    <a:lnTo>
                      <a:pt x="39" y="0"/>
                    </a:lnTo>
                    <a:lnTo>
                      <a:pt x="30" y="4"/>
                    </a:lnTo>
                    <a:lnTo>
                      <a:pt x="21" y="8"/>
                    </a:lnTo>
                    <a:lnTo>
                      <a:pt x="14" y="14"/>
                    </a:lnTo>
                    <a:lnTo>
                      <a:pt x="8" y="21"/>
                    </a:lnTo>
                    <a:lnTo>
                      <a:pt x="4" y="30"/>
                    </a:lnTo>
                    <a:lnTo>
                      <a:pt x="1" y="39"/>
                    </a:lnTo>
                    <a:lnTo>
                      <a:pt x="0" y="48"/>
                    </a:lnTo>
                    <a:lnTo>
                      <a:pt x="0" y="637"/>
                    </a:lnTo>
                    <a:lnTo>
                      <a:pt x="0" y="637"/>
                    </a:lnTo>
                    <a:lnTo>
                      <a:pt x="1" y="646"/>
                    </a:lnTo>
                    <a:lnTo>
                      <a:pt x="4" y="655"/>
                    </a:lnTo>
                    <a:lnTo>
                      <a:pt x="8" y="664"/>
                    </a:lnTo>
                    <a:lnTo>
                      <a:pt x="14" y="670"/>
                    </a:lnTo>
                    <a:lnTo>
                      <a:pt x="21" y="676"/>
                    </a:lnTo>
                    <a:lnTo>
                      <a:pt x="30" y="680"/>
                    </a:lnTo>
                    <a:lnTo>
                      <a:pt x="39" y="684"/>
                    </a:lnTo>
                    <a:lnTo>
                      <a:pt x="48" y="684"/>
                    </a:lnTo>
                    <a:lnTo>
                      <a:pt x="377" y="684"/>
                    </a:lnTo>
                    <a:lnTo>
                      <a:pt x="377" y="684"/>
                    </a:lnTo>
                    <a:lnTo>
                      <a:pt x="386" y="684"/>
                    </a:lnTo>
                    <a:lnTo>
                      <a:pt x="395" y="680"/>
                    </a:lnTo>
                    <a:lnTo>
                      <a:pt x="403" y="676"/>
                    </a:lnTo>
                    <a:lnTo>
                      <a:pt x="410" y="670"/>
                    </a:lnTo>
                    <a:lnTo>
                      <a:pt x="417" y="664"/>
                    </a:lnTo>
                    <a:lnTo>
                      <a:pt x="421" y="655"/>
                    </a:lnTo>
                    <a:lnTo>
                      <a:pt x="423" y="646"/>
                    </a:lnTo>
                    <a:lnTo>
                      <a:pt x="424" y="637"/>
                    </a:lnTo>
                    <a:lnTo>
                      <a:pt x="424" y="458"/>
                    </a:lnTo>
                    <a:lnTo>
                      <a:pt x="387" y="458"/>
                    </a:lnTo>
                    <a:lnTo>
                      <a:pt x="387"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p>
            </p:txBody>
          </p:sp>
        </p:grpSp>
        <p:sp>
          <p:nvSpPr>
            <p:cNvPr id="122" name="ZoneTexte 19">
              <a:extLst>
                <a:ext uri="{FF2B5EF4-FFF2-40B4-BE49-F238E27FC236}">
                  <a16:creationId xmlns:a16="http://schemas.microsoft.com/office/drawing/2014/main" id="{C509D1D2-D285-4F0E-9306-89BED8051186}"/>
                </a:ext>
              </a:extLst>
            </p:cNvPr>
            <p:cNvSpPr txBox="1"/>
            <p:nvPr/>
          </p:nvSpPr>
          <p:spPr>
            <a:xfrm>
              <a:off x="3761680" y="7367221"/>
              <a:ext cx="451159" cy="123111"/>
            </a:xfrm>
            <a:prstGeom prst="rect">
              <a:avLst/>
            </a:prstGeom>
            <a:noFill/>
          </p:spPr>
          <p:txBody>
            <a:bodyPr wrap="square" lIns="0" tIns="0" rIns="0" bIns="0"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800" b="1" dirty="0">
                  <a:solidFill>
                    <a:srgbClr val="581D74"/>
                  </a:solidFill>
                  <a:latin typeface="Arial" panose="020B0604020202020204" pitchFamily="34" charset="0"/>
                  <a:cs typeface="Arial" panose="020B0604020202020204" pitchFamily="34" charset="0"/>
                </a:rPr>
                <a:t>Léa/O2S</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80" name="Groupe 79">
            <a:extLst>
              <a:ext uri="{FF2B5EF4-FFF2-40B4-BE49-F238E27FC236}">
                <a16:creationId xmlns:a16="http://schemas.microsoft.com/office/drawing/2014/main" id="{E1DF2F9E-23C0-4F52-818D-7D4471F4C544}"/>
              </a:ext>
            </a:extLst>
          </p:cNvPr>
          <p:cNvGrpSpPr/>
          <p:nvPr/>
        </p:nvGrpSpPr>
        <p:grpSpPr>
          <a:xfrm>
            <a:off x="1401457" y="7622195"/>
            <a:ext cx="595419" cy="216000"/>
            <a:chOff x="3409645" y="7833319"/>
            <a:chExt cx="595419" cy="216000"/>
          </a:xfrm>
        </p:grpSpPr>
        <p:sp>
          <p:nvSpPr>
            <p:cNvPr id="119" name="Freeform 128">
              <a:extLst>
                <a:ext uri="{FF2B5EF4-FFF2-40B4-BE49-F238E27FC236}">
                  <a16:creationId xmlns:a16="http://schemas.microsoft.com/office/drawing/2014/main" id="{0130E855-6D31-4F82-99C6-883096F9DD40}"/>
                </a:ext>
              </a:extLst>
            </p:cNvPr>
            <p:cNvSpPr>
              <a:spLocks noEditPoints="1"/>
            </p:cNvSpPr>
            <p:nvPr/>
          </p:nvSpPr>
          <p:spPr bwMode="auto">
            <a:xfrm>
              <a:off x="3409645" y="7833319"/>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solidFill>
                  <a:schemeClr val="bg1"/>
                </a:solidFill>
              </a:endParaRPr>
            </a:p>
          </p:txBody>
        </p:sp>
        <p:sp>
          <p:nvSpPr>
            <p:cNvPr id="120" name="ZoneTexte 20">
              <a:extLst>
                <a:ext uri="{FF2B5EF4-FFF2-40B4-BE49-F238E27FC236}">
                  <a16:creationId xmlns:a16="http://schemas.microsoft.com/office/drawing/2014/main" id="{6158CACD-8E31-40CA-8836-B9BFAF3B5C6E}"/>
                </a:ext>
              </a:extLst>
            </p:cNvPr>
            <p:cNvSpPr txBox="1"/>
            <p:nvPr/>
          </p:nvSpPr>
          <p:spPr>
            <a:xfrm>
              <a:off x="3789064" y="7880724"/>
              <a:ext cx="216000" cy="123111"/>
            </a:xfrm>
            <a:prstGeom prst="rect">
              <a:avLst/>
            </a:prstGeom>
            <a:noFill/>
          </p:spPr>
          <p:txBody>
            <a:bodyPr wrap="square" lIns="0" tIns="0" rIns="0" bIns="0"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800" b="1" dirty="0">
                  <a:solidFill>
                    <a:srgbClr val="581D74"/>
                  </a:solidFill>
                  <a:latin typeface="Arial" panose="020B0604020202020204" pitchFamily="34" charset="0"/>
                  <a:cs typeface="Arial" panose="020B0604020202020204" pitchFamily="34" charset="0"/>
                </a:rPr>
                <a:t>AIA</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81" name="Groupe 80">
            <a:extLst>
              <a:ext uri="{FF2B5EF4-FFF2-40B4-BE49-F238E27FC236}">
                <a16:creationId xmlns:a16="http://schemas.microsoft.com/office/drawing/2014/main" id="{144B5000-4BEE-4E00-8153-AF5ED41FE333}"/>
              </a:ext>
            </a:extLst>
          </p:cNvPr>
          <p:cNvGrpSpPr/>
          <p:nvPr/>
        </p:nvGrpSpPr>
        <p:grpSpPr>
          <a:xfrm>
            <a:off x="1401457" y="8004614"/>
            <a:ext cx="595419" cy="216000"/>
            <a:chOff x="3400354" y="8409384"/>
            <a:chExt cx="595419" cy="216000"/>
          </a:xfrm>
        </p:grpSpPr>
        <p:sp>
          <p:nvSpPr>
            <p:cNvPr id="116" name="Freeform 128">
              <a:extLst>
                <a:ext uri="{FF2B5EF4-FFF2-40B4-BE49-F238E27FC236}">
                  <a16:creationId xmlns:a16="http://schemas.microsoft.com/office/drawing/2014/main" id="{8B66F6BD-7D26-4BE6-9EAD-34696781A1BE}"/>
                </a:ext>
              </a:extLst>
            </p:cNvPr>
            <p:cNvSpPr>
              <a:spLocks noEditPoints="1"/>
            </p:cNvSpPr>
            <p:nvPr/>
          </p:nvSpPr>
          <p:spPr bwMode="auto">
            <a:xfrm>
              <a:off x="3400354" y="8409384"/>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endParaRPr lang="fr-FR">
                <a:solidFill>
                  <a:schemeClr val="bg1"/>
                </a:solidFill>
              </a:endParaRPr>
            </a:p>
          </p:txBody>
        </p:sp>
        <p:sp>
          <p:nvSpPr>
            <p:cNvPr id="117" name="ZoneTexte 22">
              <a:extLst>
                <a:ext uri="{FF2B5EF4-FFF2-40B4-BE49-F238E27FC236}">
                  <a16:creationId xmlns:a16="http://schemas.microsoft.com/office/drawing/2014/main" id="{56B9EEAB-0364-4BC7-8606-6213B0FDD2DB}"/>
                </a:ext>
              </a:extLst>
            </p:cNvPr>
            <p:cNvSpPr txBox="1"/>
            <p:nvPr/>
          </p:nvSpPr>
          <p:spPr>
            <a:xfrm>
              <a:off x="3779773" y="8456789"/>
              <a:ext cx="216000" cy="123111"/>
            </a:xfrm>
            <a:prstGeom prst="rect">
              <a:avLst/>
            </a:prstGeom>
            <a:noFill/>
          </p:spPr>
          <p:txBody>
            <a:bodyPr wrap="square" lIns="0" tIns="0" rIns="0" bIns="0"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800" b="1" dirty="0">
                  <a:solidFill>
                    <a:srgbClr val="581D74"/>
                  </a:solidFill>
                  <a:latin typeface="Arial" panose="020B0604020202020204" pitchFamily="34" charset="0"/>
                  <a:cs typeface="Arial" panose="020B0604020202020204" pitchFamily="34" charset="0"/>
                </a:rPr>
                <a:t>ICM</a:t>
              </a:r>
              <a:endParaRPr lang="en-US" sz="800" b="1" dirty="0">
                <a:solidFill>
                  <a:srgbClr val="581D74"/>
                </a:solidFill>
                <a:latin typeface="Arial" panose="020B0604020202020204" pitchFamily="34" charset="0"/>
                <a:cs typeface="Arial" panose="020B0604020202020204" pitchFamily="34" charset="0"/>
              </a:endParaRPr>
            </a:p>
          </p:txBody>
        </p:sp>
      </p:grpSp>
      <p:sp>
        <p:nvSpPr>
          <p:cNvPr id="82" name="ZoneTexte 26">
            <a:extLst>
              <a:ext uri="{FF2B5EF4-FFF2-40B4-BE49-F238E27FC236}">
                <a16:creationId xmlns:a16="http://schemas.microsoft.com/office/drawing/2014/main" id="{F61CFFCB-2201-4554-A411-805BCF05908C}"/>
              </a:ext>
            </a:extLst>
          </p:cNvPr>
          <p:cNvSpPr txBox="1"/>
          <p:nvPr/>
        </p:nvSpPr>
        <p:spPr>
          <a:xfrm>
            <a:off x="2582231" y="6807138"/>
            <a:ext cx="2021707"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Nouvel outil Front de Natixis Life</a:t>
            </a:r>
            <a:endParaRPr lang="en-US" sz="1000" dirty="0">
              <a:latin typeface="Arial" panose="020B0604020202020204" pitchFamily="34" charset="0"/>
              <a:cs typeface="Arial" panose="020B0604020202020204" pitchFamily="34" charset="0"/>
            </a:endParaRPr>
          </a:p>
        </p:txBody>
      </p:sp>
      <p:sp>
        <p:nvSpPr>
          <p:cNvPr id="83" name="ZoneTexte 28">
            <a:extLst>
              <a:ext uri="{FF2B5EF4-FFF2-40B4-BE49-F238E27FC236}">
                <a16:creationId xmlns:a16="http://schemas.microsoft.com/office/drawing/2014/main" id="{7FFB13E1-5A27-4738-AC4F-32D905D3DCB4}"/>
              </a:ext>
            </a:extLst>
          </p:cNvPr>
          <p:cNvSpPr txBox="1"/>
          <p:nvPr/>
        </p:nvSpPr>
        <p:spPr>
          <a:xfrm>
            <a:off x="2582231" y="7220136"/>
            <a:ext cx="2933816"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Léa/O2S – outil pour réaliser le devoir de conseil</a:t>
            </a:r>
            <a:endParaRPr lang="en-US" sz="1000" dirty="0">
              <a:latin typeface="Arial" panose="020B0604020202020204" pitchFamily="34" charset="0"/>
              <a:cs typeface="Arial" panose="020B0604020202020204" pitchFamily="34" charset="0"/>
            </a:endParaRPr>
          </a:p>
        </p:txBody>
      </p:sp>
      <p:sp>
        <p:nvSpPr>
          <p:cNvPr id="84" name="ZoneTexte 29">
            <a:extLst>
              <a:ext uri="{FF2B5EF4-FFF2-40B4-BE49-F238E27FC236}">
                <a16:creationId xmlns:a16="http://schemas.microsoft.com/office/drawing/2014/main" id="{D0F5BF38-247F-497F-A0A1-06D5A36F0E79}"/>
              </a:ext>
            </a:extLst>
          </p:cNvPr>
          <p:cNvSpPr txBox="1"/>
          <p:nvPr/>
        </p:nvSpPr>
        <p:spPr>
          <a:xfrm>
            <a:off x="2582231" y="7607085"/>
            <a:ext cx="1247457"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Graph Talk AIA V3</a:t>
            </a:r>
            <a:endParaRPr lang="en-US" sz="1000" dirty="0">
              <a:latin typeface="Arial" panose="020B0604020202020204" pitchFamily="34" charset="0"/>
              <a:cs typeface="Arial" panose="020B0604020202020204" pitchFamily="34" charset="0"/>
            </a:endParaRPr>
          </a:p>
        </p:txBody>
      </p:sp>
      <p:sp>
        <p:nvSpPr>
          <p:cNvPr id="85" name="ZoneTexte 30">
            <a:extLst>
              <a:ext uri="{FF2B5EF4-FFF2-40B4-BE49-F238E27FC236}">
                <a16:creationId xmlns:a16="http://schemas.microsoft.com/office/drawing/2014/main" id="{C6474AF8-161A-4803-8A09-A5039E798D62}"/>
              </a:ext>
            </a:extLst>
          </p:cNvPr>
          <p:cNvSpPr txBox="1"/>
          <p:nvPr/>
        </p:nvSpPr>
        <p:spPr>
          <a:xfrm>
            <a:off x="2582231" y="7989504"/>
            <a:ext cx="2398413"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Nouvel outil de workflow de Natixis Life</a:t>
            </a:r>
            <a:endParaRPr lang="en-US" sz="1000" dirty="0">
              <a:latin typeface="Arial" panose="020B0604020202020204" pitchFamily="34" charset="0"/>
              <a:cs typeface="Arial" panose="020B0604020202020204" pitchFamily="34" charset="0"/>
            </a:endParaRPr>
          </a:p>
        </p:txBody>
      </p:sp>
      <p:sp>
        <p:nvSpPr>
          <p:cNvPr id="86" name="ZoneTexte 27">
            <a:extLst>
              <a:ext uri="{FF2B5EF4-FFF2-40B4-BE49-F238E27FC236}">
                <a16:creationId xmlns:a16="http://schemas.microsoft.com/office/drawing/2014/main" id="{99722CED-5221-4FFE-B515-D39F75BED3D9}"/>
              </a:ext>
            </a:extLst>
          </p:cNvPr>
          <p:cNvSpPr txBox="1"/>
          <p:nvPr/>
        </p:nvSpPr>
        <p:spPr>
          <a:xfrm>
            <a:off x="1116212" y="6372200"/>
            <a:ext cx="4399835" cy="261610"/>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50" b="1" dirty="0">
                <a:latin typeface="Arial" panose="020B0604020202020204" pitchFamily="34" charset="0"/>
                <a:cs typeface="Arial" panose="020B0604020202020204" pitchFamily="34" charset="0"/>
              </a:rPr>
              <a:t>OUTILS UTILISES</a:t>
            </a:r>
            <a:endParaRPr lang="en-US" sz="1050" b="1" dirty="0">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F4D16417-7AD5-48B6-9483-D7D963AD5C6A}"/>
              </a:ext>
            </a:extLst>
          </p:cNvPr>
          <p:cNvSpPr/>
          <p:nvPr/>
        </p:nvSpPr>
        <p:spPr bwMode="auto">
          <a:xfrm>
            <a:off x="1116213" y="6300192"/>
            <a:ext cx="4399834" cy="2088232"/>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grpSp>
        <p:nvGrpSpPr>
          <p:cNvPr id="88" name="Groupe 87">
            <a:extLst>
              <a:ext uri="{FF2B5EF4-FFF2-40B4-BE49-F238E27FC236}">
                <a16:creationId xmlns:a16="http://schemas.microsoft.com/office/drawing/2014/main" id="{C4BBF925-88D7-492E-8A7C-D845D86BBF0A}"/>
              </a:ext>
            </a:extLst>
          </p:cNvPr>
          <p:cNvGrpSpPr/>
          <p:nvPr/>
        </p:nvGrpSpPr>
        <p:grpSpPr>
          <a:xfrm>
            <a:off x="4133038" y="3865219"/>
            <a:ext cx="1815057" cy="1457557"/>
            <a:chOff x="3270127" y="2552768"/>
            <a:chExt cx="1815057" cy="1457557"/>
          </a:xfrm>
        </p:grpSpPr>
        <p:sp>
          <p:nvSpPr>
            <p:cNvPr id="110" name="ZoneTexte 54">
              <a:extLst>
                <a:ext uri="{FF2B5EF4-FFF2-40B4-BE49-F238E27FC236}">
                  <a16:creationId xmlns:a16="http://schemas.microsoft.com/office/drawing/2014/main" id="{769941A6-50F2-4DDF-846D-E6D2EE1FC334}"/>
                </a:ext>
              </a:extLst>
            </p:cNvPr>
            <p:cNvSpPr txBox="1"/>
            <p:nvPr/>
          </p:nvSpPr>
          <p:spPr>
            <a:xfrm>
              <a:off x="3867812" y="3194987"/>
              <a:ext cx="869149"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Commercial</a:t>
              </a:r>
              <a:endParaRPr lang="en-US" sz="1000" dirty="0">
                <a:latin typeface="Arial" panose="020B0604020202020204" pitchFamily="34" charset="0"/>
                <a:cs typeface="Arial" panose="020B0604020202020204" pitchFamily="34" charset="0"/>
              </a:endParaRPr>
            </a:p>
          </p:txBody>
        </p:sp>
        <p:sp>
          <p:nvSpPr>
            <p:cNvPr id="111" name="ZoneTexte 55">
              <a:extLst>
                <a:ext uri="{FF2B5EF4-FFF2-40B4-BE49-F238E27FC236}">
                  <a16:creationId xmlns:a16="http://schemas.microsoft.com/office/drawing/2014/main" id="{48D5C5C6-8190-4BBD-BC53-85B07156AB72}"/>
                </a:ext>
              </a:extLst>
            </p:cNvPr>
            <p:cNvSpPr txBox="1"/>
            <p:nvPr/>
          </p:nvSpPr>
          <p:spPr>
            <a:xfrm>
              <a:off x="3867812" y="3593701"/>
              <a:ext cx="809837"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Conformité</a:t>
              </a:r>
              <a:endParaRPr lang="en-US" sz="1000" dirty="0">
                <a:latin typeface="Arial" panose="020B0604020202020204" pitchFamily="34" charset="0"/>
                <a:cs typeface="Arial" panose="020B0604020202020204" pitchFamily="34" charset="0"/>
              </a:endParaRPr>
            </a:p>
          </p:txBody>
        </p:sp>
        <p:sp>
          <p:nvSpPr>
            <p:cNvPr id="112" name="ZoneTexte 58">
              <a:extLst>
                <a:ext uri="{FF2B5EF4-FFF2-40B4-BE49-F238E27FC236}">
                  <a16:creationId xmlns:a16="http://schemas.microsoft.com/office/drawing/2014/main" id="{D4D4EB5B-C601-4F06-939F-9CE7DBD544F5}"/>
                </a:ext>
              </a:extLst>
            </p:cNvPr>
            <p:cNvSpPr txBox="1"/>
            <p:nvPr/>
          </p:nvSpPr>
          <p:spPr>
            <a:xfrm>
              <a:off x="3270127" y="2624777"/>
              <a:ext cx="1815057" cy="430887"/>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50" b="1" dirty="0">
                  <a:latin typeface="Arial" panose="020B0604020202020204" pitchFamily="34" charset="0"/>
                  <a:cs typeface="Arial" panose="020B0604020202020204" pitchFamily="34" charset="0"/>
                </a:rPr>
                <a:t>CODES COULEURS</a:t>
              </a:r>
            </a:p>
            <a:p>
              <a:pPr algn="ctr"/>
              <a:r>
                <a:rPr lang="fr-FR" sz="1050" b="1" dirty="0">
                  <a:latin typeface="Arial" panose="020B0604020202020204" pitchFamily="34" charset="0"/>
                  <a:cs typeface="Arial" panose="020B0604020202020204" pitchFamily="34" charset="0"/>
                </a:rPr>
                <a:t>DEPARTEMENTS NL</a:t>
              </a:r>
              <a:endParaRPr lang="en-US" sz="1050" b="1" dirty="0">
                <a:latin typeface="Arial" panose="020B0604020202020204" pitchFamily="34" charset="0"/>
                <a:cs typeface="Arial" panose="020B0604020202020204" pitchFamily="34" charset="0"/>
              </a:endParaRPr>
            </a:p>
          </p:txBody>
        </p:sp>
        <p:sp>
          <p:nvSpPr>
            <p:cNvPr id="113" name="Rectangle 112">
              <a:extLst>
                <a:ext uri="{FF2B5EF4-FFF2-40B4-BE49-F238E27FC236}">
                  <a16:creationId xmlns:a16="http://schemas.microsoft.com/office/drawing/2014/main" id="{9718A5DE-A005-4BE1-A32E-3C1B6E3051AE}"/>
                </a:ext>
              </a:extLst>
            </p:cNvPr>
            <p:cNvSpPr/>
            <p:nvPr/>
          </p:nvSpPr>
          <p:spPr bwMode="auto">
            <a:xfrm>
              <a:off x="3270127" y="2552768"/>
              <a:ext cx="1815057" cy="1457557"/>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14" name="Rectangle 113">
              <a:extLst>
                <a:ext uri="{FF2B5EF4-FFF2-40B4-BE49-F238E27FC236}">
                  <a16:creationId xmlns:a16="http://schemas.microsoft.com/office/drawing/2014/main" id="{AE6A5C8B-12D0-4673-BEEE-283D30570E86}"/>
                </a:ext>
              </a:extLst>
            </p:cNvPr>
            <p:cNvSpPr/>
            <p:nvPr/>
          </p:nvSpPr>
          <p:spPr bwMode="auto">
            <a:xfrm>
              <a:off x="3594455" y="3590811"/>
              <a:ext cx="252000" cy="252000"/>
            </a:xfrm>
            <a:prstGeom prst="rect">
              <a:avLst/>
            </a:prstGeom>
            <a:solidFill>
              <a:srgbClr val="000099"/>
            </a:solidFill>
            <a:ln w="9525" cap="flat" cmpd="sng" algn="ctr">
              <a:solidFill>
                <a:srgbClr val="0000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15" name="Rectangle 114">
              <a:extLst>
                <a:ext uri="{FF2B5EF4-FFF2-40B4-BE49-F238E27FC236}">
                  <a16:creationId xmlns:a16="http://schemas.microsoft.com/office/drawing/2014/main" id="{80CC8F13-AADD-4BAC-824B-6A7D440877CD}"/>
                </a:ext>
              </a:extLst>
            </p:cNvPr>
            <p:cNvSpPr/>
            <p:nvPr/>
          </p:nvSpPr>
          <p:spPr bwMode="auto">
            <a:xfrm>
              <a:off x="3615812" y="3192097"/>
              <a:ext cx="252000" cy="252000"/>
            </a:xfrm>
            <a:prstGeom prst="rect">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grpSp>
      <p:grpSp>
        <p:nvGrpSpPr>
          <p:cNvPr id="89" name="Groupe 88">
            <a:extLst>
              <a:ext uri="{FF2B5EF4-FFF2-40B4-BE49-F238E27FC236}">
                <a16:creationId xmlns:a16="http://schemas.microsoft.com/office/drawing/2014/main" id="{7E3C2D5A-91EF-4FEE-B928-CD0DAEABB30A}"/>
              </a:ext>
            </a:extLst>
          </p:cNvPr>
          <p:cNvGrpSpPr/>
          <p:nvPr/>
        </p:nvGrpSpPr>
        <p:grpSpPr>
          <a:xfrm>
            <a:off x="4133038" y="1691680"/>
            <a:ext cx="1815057" cy="1787356"/>
            <a:chOff x="3867812" y="2487756"/>
            <a:chExt cx="1815057" cy="1787356"/>
          </a:xfrm>
        </p:grpSpPr>
        <p:sp>
          <p:nvSpPr>
            <p:cNvPr id="105" name="ZoneTexte 62">
              <a:extLst>
                <a:ext uri="{FF2B5EF4-FFF2-40B4-BE49-F238E27FC236}">
                  <a16:creationId xmlns:a16="http://schemas.microsoft.com/office/drawing/2014/main" id="{6AAB8555-DAA0-4F1A-AD7B-BBA930541EC2}"/>
                </a:ext>
              </a:extLst>
            </p:cNvPr>
            <p:cNvSpPr txBox="1"/>
            <p:nvPr/>
          </p:nvSpPr>
          <p:spPr>
            <a:xfrm>
              <a:off x="3867812" y="2559763"/>
              <a:ext cx="1815056" cy="577081"/>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50" b="1" dirty="0">
                  <a:latin typeface="Arial" panose="020B0604020202020204" pitchFamily="34" charset="0"/>
                  <a:cs typeface="Arial" panose="020B0604020202020204" pitchFamily="34" charset="0"/>
                </a:rPr>
                <a:t>LES DIFFERENTES ETAPES DU PROCESSUS</a:t>
              </a:r>
              <a:endParaRPr lang="en-US" sz="1050" b="1" dirty="0">
                <a:latin typeface="Arial" panose="020B0604020202020204" pitchFamily="34" charset="0"/>
                <a:cs typeface="Arial" panose="020B0604020202020204" pitchFamily="34" charset="0"/>
              </a:endParaRPr>
            </a:p>
          </p:txBody>
        </p:sp>
        <p:sp>
          <p:nvSpPr>
            <p:cNvPr id="106" name="Rectangle 105">
              <a:extLst>
                <a:ext uri="{FF2B5EF4-FFF2-40B4-BE49-F238E27FC236}">
                  <a16:creationId xmlns:a16="http://schemas.microsoft.com/office/drawing/2014/main" id="{1272E5C0-A61D-406A-AA6F-1CE36519DF5B}"/>
                </a:ext>
              </a:extLst>
            </p:cNvPr>
            <p:cNvSpPr/>
            <p:nvPr/>
          </p:nvSpPr>
          <p:spPr bwMode="auto">
            <a:xfrm>
              <a:off x="3867812" y="2487756"/>
              <a:ext cx="1815057" cy="1787356"/>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107" name="ZoneTexte 66">
              <a:extLst>
                <a:ext uri="{FF2B5EF4-FFF2-40B4-BE49-F238E27FC236}">
                  <a16:creationId xmlns:a16="http://schemas.microsoft.com/office/drawing/2014/main" id="{CD246FF0-E5BF-462D-8AD2-9C4213BA89D7}"/>
                </a:ext>
              </a:extLst>
            </p:cNvPr>
            <p:cNvSpPr txBox="1"/>
            <p:nvPr/>
          </p:nvSpPr>
          <p:spPr>
            <a:xfrm>
              <a:off x="3872798" y="3296632"/>
              <a:ext cx="1810071" cy="246221"/>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00" b="1" dirty="0">
                  <a:solidFill>
                    <a:srgbClr val="D7007B"/>
                  </a:solidFill>
                  <a:latin typeface="Arial" panose="020B0604020202020204" pitchFamily="34" charset="0"/>
                  <a:cs typeface="Arial" panose="020B0604020202020204" pitchFamily="34" charset="0"/>
                </a:rPr>
                <a:t>Avant-vente</a:t>
              </a:r>
              <a:endParaRPr lang="en-US" sz="1000" b="1" dirty="0">
                <a:solidFill>
                  <a:srgbClr val="D7007B"/>
                </a:solidFill>
                <a:latin typeface="Arial" panose="020B0604020202020204" pitchFamily="34" charset="0"/>
                <a:cs typeface="Arial" panose="020B0604020202020204" pitchFamily="34" charset="0"/>
              </a:endParaRPr>
            </a:p>
          </p:txBody>
        </p:sp>
        <p:sp>
          <p:nvSpPr>
            <p:cNvPr id="108" name="ZoneTexte 67">
              <a:extLst>
                <a:ext uri="{FF2B5EF4-FFF2-40B4-BE49-F238E27FC236}">
                  <a16:creationId xmlns:a16="http://schemas.microsoft.com/office/drawing/2014/main" id="{1997B63C-50E2-4017-B041-E7CF40A53677}"/>
                </a:ext>
              </a:extLst>
            </p:cNvPr>
            <p:cNvSpPr txBox="1"/>
            <p:nvPr/>
          </p:nvSpPr>
          <p:spPr>
            <a:xfrm>
              <a:off x="3872797" y="3620668"/>
              <a:ext cx="1810071" cy="246221"/>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00" b="1" dirty="0">
                  <a:solidFill>
                    <a:srgbClr val="67AE2F"/>
                  </a:solidFill>
                  <a:latin typeface="Arial" panose="020B0604020202020204" pitchFamily="34" charset="0"/>
                  <a:cs typeface="Arial" panose="020B0604020202020204" pitchFamily="34" charset="0"/>
                </a:rPr>
                <a:t>Vente</a:t>
              </a:r>
              <a:endParaRPr lang="en-US" sz="1000" b="1" dirty="0">
                <a:solidFill>
                  <a:srgbClr val="67AE2F"/>
                </a:solidFill>
                <a:latin typeface="Arial" panose="020B0604020202020204" pitchFamily="34" charset="0"/>
                <a:cs typeface="Arial" panose="020B0604020202020204" pitchFamily="34" charset="0"/>
              </a:endParaRPr>
            </a:p>
          </p:txBody>
        </p:sp>
        <p:sp>
          <p:nvSpPr>
            <p:cNvPr id="109" name="ZoneTexte 68">
              <a:extLst>
                <a:ext uri="{FF2B5EF4-FFF2-40B4-BE49-F238E27FC236}">
                  <a16:creationId xmlns:a16="http://schemas.microsoft.com/office/drawing/2014/main" id="{5FFAE3CB-621E-4252-8A5F-5EBC4964E2D8}"/>
                </a:ext>
              </a:extLst>
            </p:cNvPr>
            <p:cNvSpPr txBox="1"/>
            <p:nvPr/>
          </p:nvSpPr>
          <p:spPr>
            <a:xfrm>
              <a:off x="3872798" y="3944704"/>
              <a:ext cx="1810070" cy="246221"/>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00" b="1" dirty="0">
                  <a:solidFill>
                    <a:srgbClr val="581D74"/>
                  </a:solidFill>
                  <a:latin typeface="Arial" panose="020B0604020202020204" pitchFamily="34" charset="0"/>
                  <a:cs typeface="Arial" panose="020B0604020202020204" pitchFamily="34" charset="0"/>
                </a:rPr>
                <a:t>Traitement du dossier</a:t>
              </a:r>
              <a:endParaRPr lang="en-US" sz="1000" b="1" dirty="0">
                <a:solidFill>
                  <a:srgbClr val="581D74"/>
                </a:solidFill>
                <a:latin typeface="Arial" panose="020B0604020202020204" pitchFamily="34" charset="0"/>
                <a:cs typeface="Arial" panose="020B0604020202020204" pitchFamily="34" charset="0"/>
              </a:endParaRPr>
            </a:p>
          </p:txBody>
        </p:sp>
      </p:grpSp>
      <p:grpSp>
        <p:nvGrpSpPr>
          <p:cNvPr id="90" name="Groupe 89">
            <a:extLst>
              <a:ext uri="{FF2B5EF4-FFF2-40B4-BE49-F238E27FC236}">
                <a16:creationId xmlns:a16="http://schemas.microsoft.com/office/drawing/2014/main" id="{C6454093-CEBB-419B-B741-71FD8929DF15}"/>
              </a:ext>
            </a:extLst>
          </p:cNvPr>
          <p:cNvGrpSpPr/>
          <p:nvPr/>
        </p:nvGrpSpPr>
        <p:grpSpPr>
          <a:xfrm>
            <a:off x="600585" y="1691680"/>
            <a:ext cx="3164560" cy="4315426"/>
            <a:chOff x="264439" y="1775123"/>
            <a:chExt cx="3164560" cy="4315426"/>
          </a:xfrm>
        </p:grpSpPr>
        <p:sp>
          <p:nvSpPr>
            <p:cNvPr id="91" name="ZoneTexte 82">
              <a:extLst>
                <a:ext uri="{FF2B5EF4-FFF2-40B4-BE49-F238E27FC236}">
                  <a16:creationId xmlns:a16="http://schemas.microsoft.com/office/drawing/2014/main" id="{0D727EBD-83B3-45CC-A25C-E20D483E6AED}"/>
                </a:ext>
              </a:extLst>
            </p:cNvPr>
            <p:cNvSpPr txBox="1"/>
            <p:nvPr/>
          </p:nvSpPr>
          <p:spPr>
            <a:xfrm>
              <a:off x="264439" y="1847131"/>
              <a:ext cx="3164559" cy="261610"/>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algn="ctr"/>
              <a:r>
                <a:rPr lang="fr-FR" sz="1050" b="1" dirty="0">
                  <a:latin typeface="Arial" panose="020B0604020202020204" pitchFamily="34" charset="0"/>
                  <a:cs typeface="Arial" panose="020B0604020202020204" pitchFamily="34" charset="0"/>
                </a:rPr>
                <a:t>LEGENDE DU LOGIGRAMME</a:t>
              </a:r>
              <a:endParaRPr lang="en-US" sz="1050" b="1" dirty="0">
                <a:latin typeface="Arial" panose="020B0604020202020204" pitchFamily="34" charset="0"/>
                <a:cs typeface="Arial" panose="020B0604020202020204" pitchFamily="34" charset="0"/>
              </a:endParaRPr>
            </a:p>
          </p:txBody>
        </p:sp>
        <p:sp>
          <p:nvSpPr>
            <p:cNvPr id="92" name="Rectangle 91">
              <a:extLst>
                <a:ext uri="{FF2B5EF4-FFF2-40B4-BE49-F238E27FC236}">
                  <a16:creationId xmlns:a16="http://schemas.microsoft.com/office/drawing/2014/main" id="{2C8F3184-0946-48F8-8CCA-EB7758A3AAEE}"/>
                </a:ext>
              </a:extLst>
            </p:cNvPr>
            <p:cNvSpPr/>
            <p:nvPr/>
          </p:nvSpPr>
          <p:spPr bwMode="auto">
            <a:xfrm>
              <a:off x="264440" y="1775123"/>
              <a:ext cx="3164559" cy="4315426"/>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93" name="Rectangle 92">
              <a:extLst>
                <a:ext uri="{FF2B5EF4-FFF2-40B4-BE49-F238E27FC236}">
                  <a16:creationId xmlns:a16="http://schemas.microsoft.com/office/drawing/2014/main" id="{BE5A8D59-1DDC-42C6-BCAA-6411D5F38C99}"/>
                </a:ext>
              </a:extLst>
            </p:cNvPr>
            <p:cNvSpPr/>
            <p:nvPr/>
          </p:nvSpPr>
          <p:spPr bwMode="auto">
            <a:xfrm>
              <a:off x="474788" y="2462181"/>
              <a:ext cx="792000" cy="252000"/>
            </a:xfrm>
            <a:prstGeom prst="rect">
              <a:avLst/>
            </a:prstGeom>
            <a:no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94" name="Rectangle 93">
              <a:extLst>
                <a:ext uri="{FF2B5EF4-FFF2-40B4-BE49-F238E27FC236}">
                  <a16:creationId xmlns:a16="http://schemas.microsoft.com/office/drawing/2014/main" id="{7E8D020E-74AD-4111-9994-31EF9ADD4A2B}"/>
                </a:ext>
              </a:extLst>
            </p:cNvPr>
            <p:cNvSpPr/>
            <p:nvPr/>
          </p:nvSpPr>
          <p:spPr bwMode="auto">
            <a:xfrm>
              <a:off x="474788" y="2950213"/>
              <a:ext cx="792000" cy="252000"/>
            </a:xfrm>
            <a:prstGeom prst="rect">
              <a:avLst/>
            </a:prstGeom>
            <a:noFill/>
            <a:ln w="9525" cap="flat" cmpd="sng" algn="ctr">
              <a:solidFill>
                <a:schemeClr val="accent2"/>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95" name="Losange 94">
              <a:extLst>
                <a:ext uri="{FF2B5EF4-FFF2-40B4-BE49-F238E27FC236}">
                  <a16:creationId xmlns:a16="http://schemas.microsoft.com/office/drawing/2014/main" id="{229E669E-F7DD-43B8-B1D3-F803E5C687B3}"/>
                </a:ext>
              </a:extLst>
            </p:cNvPr>
            <p:cNvSpPr/>
            <p:nvPr/>
          </p:nvSpPr>
          <p:spPr bwMode="auto">
            <a:xfrm>
              <a:off x="474788" y="3470293"/>
              <a:ext cx="792000" cy="252000"/>
            </a:xfrm>
            <a:prstGeom prst="diamond">
              <a:avLst/>
            </a:prstGeom>
            <a:no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96" name="Organigramme : Procédé prédéfini 95">
              <a:extLst>
                <a:ext uri="{FF2B5EF4-FFF2-40B4-BE49-F238E27FC236}">
                  <a16:creationId xmlns:a16="http://schemas.microsoft.com/office/drawing/2014/main" id="{4BB736EB-9616-428E-9475-B5E073C6C319}"/>
                </a:ext>
              </a:extLst>
            </p:cNvPr>
            <p:cNvSpPr/>
            <p:nvPr/>
          </p:nvSpPr>
          <p:spPr bwMode="auto">
            <a:xfrm>
              <a:off x="474788" y="3974349"/>
              <a:ext cx="792000" cy="252000"/>
            </a:xfrm>
            <a:prstGeom prst="flowChartPredefinedProcess">
              <a:avLst/>
            </a:prstGeom>
            <a:solidFill>
              <a:schemeClr val="bg2"/>
            </a:solidFill>
            <a:ln w="9525" cap="flat" cmpd="sng" algn="ctr">
              <a:solidFill>
                <a:schemeClr val="tx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pic>
          <p:nvPicPr>
            <p:cNvPr id="97" name="Image 96">
              <a:extLst>
                <a:ext uri="{FF2B5EF4-FFF2-40B4-BE49-F238E27FC236}">
                  <a16:creationId xmlns:a16="http://schemas.microsoft.com/office/drawing/2014/main" id="{2287E39A-33DF-4245-94A3-BB626FAB8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893" y="5319198"/>
              <a:ext cx="285790" cy="285790"/>
            </a:xfrm>
            <a:prstGeom prst="rect">
              <a:avLst/>
            </a:prstGeom>
          </p:spPr>
        </p:pic>
        <p:pic>
          <p:nvPicPr>
            <p:cNvPr id="98" name="Image 97">
              <a:extLst>
                <a:ext uri="{FF2B5EF4-FFF2-40B4-BE49-F238E27FC236}">
                  <a16:creationId xmlns:a16="http://schemas.microsoft.com/office/drawing/2014/main" id="{32F3912F-135F-43A8-A336-3680CB39D7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893" y="4625240"/>
              <a:ext cx="285790" cy="285790"/>
            </a:xfrm>
            <a:prstGeom prst="rect">
              <a:avLst/>
            </a:prstGeom>
          </p:spPr>
        </p:pic>
        <p:sp>
          <p:nvSpPr>
            <p:cNvPr id="99" name="ZoneTexte 106">
              <a:extLst>
                <a:ext uri="{FF2B5EF4-FFF2-40B4-BE49-F238E27FC236}">
                  <a16:creationId xmlns:a16="http://schemas.microsoft.com/office/drawing/2014/main" id="{D9F82114-5B55-433D-A85A-4DDBEE50A8EA}"/>
                </a:ext>
              </a:extLst>
            </p:cNvPr>
            <p:cNvSpPr txBox="1"/>
            <p:nvPr/>
          </p:nvSpPr>
          <p:spPr>
            <a:xfrm>
              <a:off x="1634682" y="2465071"/>
              <a:ext cx="538930"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Action</a:t>
              </a:r>
              <a:endParaRPr lang="en-US" sz="1000" dirty="0">
                <a:latin typeface="Arial" panose="020B0604020202020204" pitchFamily="34" charset="0"/>
                <a:cs typeface="Arial" panose="020B0604020202020204" pitchFamily="34" charset="0"/>
              </a:endParaRPr>
            </a:p>
          </p:txBody>
        </p:sp>
        <p:sp>
          <p:nvSpPr>
            <p:cNvPr id="100" name="ZoneTexte 107">
              <a:extLst>
                <a:ext uri="{FF2B5EF4-FFF2-40B4-BE49-F238E27FC236}">
                  <a16:creationId xmlns:a16="http://schemas.microsoft.com/office/drawing/2014/main" id="{AEE56FE1-89D8-4F33-889D-FBBB5499EC89}"/>
                </a:ext>
              </a:extLst>
            </p:cNvPr>
            <p:cNvSpPr txBox="1"/>
            <p:nvPr/>
          </p:nvSpPr>
          <p:spPr>
            <a:xfrm>
              <a:off x="1634682" y="2953103"/>
              <a:ext cx="1148071"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Action facultative</a:t>
              </a:r>
              <a:endParaRPr lang="en-US" sz="1000" dirty="0">
                <a:latin typeface="Arial" panose="020B0604020202020204" pitchFamily="34" charset="0"/>
                <a:cs typeface="Arial" panose="020B0604020202020204" pitchFamily="34" charset="0"/>
              </a:endParaRPr>
            </a:p>
          </p:txBody>
        </p:sp>
        <p:sp>
          <p:nvSpPr>
            <p:cNvPr id="101" name="ZoneTexte 108">
              <a:extLst>
                <a:ext uri="{FF2B5EF4-FFF2-40B4-BE49-F238E27FC236}">
                  <a16:creationId xmlns:a16="http://schemas.microsoft.com/office/drawing/2014/main" id="{3DF65342-BBEB-4088-A50D-724BD0D0EC63}"/>
                </a:ext>
              </a:extLst>
            </p:cNvPr>
            <p:cNvSpPr txBox="1"/>
            <p:nvPr/>
          </p:nvSpPr>
          <p:spPr>
            <a:xfrm>
              <a:off x="1634682" y="3473183"/>
              <a:ext cx="1220206"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Décision/Question</a:t>
              </a:r>
              <a:endParaRPr lang="en-US" sz="1000" dirty="0">
                <a:latin typeface="Arial" panose="020B0604020202020204" pitchFamily="34" charset="0"/>
                <a:cs typeface="Arial" panose="020B0604020202020204" pitchFamily="34" charset="0"/>
              </a:endParaRPr>
            </a:p>
          </p:txBody>
        </p:sp>
        <p:sp>
          <p:nvSpPr>
            <p:cNvPr id="102" name="ZoneTexte 109">
              <a:extLst>
                <a:ext uri="{FF2B5EF4-FFF2-40B4-BE49-F238E27FC236}">
                  <a16:creationId xmlns:a16="http://schemas.microsoft.com/office/drawing/2014/main" id="{5239B840-BA49-4184-B532-1950D9FBD7D5}"/>
                </a:ext>
              </a:extLst>
            </p:cNvPr>
            <p:cNvSpPr txBox="1"/>
            <p:nvPr/>
          </p:nvSpPr>
          <p:spPr>
            <a:xfrm>
              <a:off x="1634682" y="3977239"/>
              <a:ext cx="1665841" cy="246221"/>
            </a:xfrm>
            <a:prstGeom prst="rect">
              <a:avLst/>
            </a:prstGeom>
            <a:noFill/>
          </p:spPr>
          <p:txBody>
            <a:bodyPr wrap="non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Point d’arrêt du processus</a:t>
              </a:r>
              <a:endParaRPr lang="en-US" sz="1000" dirty="0">
                <a:latin typeface="Arial" panose="020B0604020202020204" pitchFamily="34" charset="0"/>
                <a:cs typeface="Arial" panose="020B0604020202020204" pitchFamily="34" charset="0"/>
              </a:endParaRPr>
            </a:p>
          </p:txBody>
        </p:sp>
        <p:sp>
          <p:nvSpPr>
            <p:cNvPr id="103" name="ZoneTexte 110">
              <a:extLst>
                <a:ext uri="{FF2B5EF4-FFF2-40B4-BE49-F238E27FC236}">
                  <a16:creationId xmlns:a16="http://schemas.microsoft.com/office/drawing/2014/main" id="{B7614327-5EA7-4D58-A799-CDBB7DA3A448}"/>
                </a:ext>
              </a:extLst>
            </p:cNvPr>
            <p:cNvSpPr txBox="1"/>
            <p:nvPr/>
          </p:nvSpPr>
          <p:spPr>
            <a:xfrm>
              <a:off x="1634682" y="4491136"/>
              <a:ext cx="1658467" cy="553998"/>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Mise à jour du statut de la proposition d’assurance (côté distributeur)</a:t>
              </a:r>
              <a:endParaRPr lang="en-US" sz="1000" dirty="0">
                <a:latin typeface="Arial" panose="020B0604020202020204" pitchFamily="34" charset="0"/>
                <a:cs typeface="Arial" panose="020B0604020202020204" pitchFamily="34" charset="0"/>
              </a:endParaRPr>
            </a:p>
          </p:txBody>
        </p:sp>
        <p:sp>
          <p:nvSpPr>
            <p:cNvPr id="104" name="ZoneTexte 111">
              <a:extLst>
                <a:ext uri="{FF2B5EF4-FFF2-40B4-BE49-F238E27FC236}">
                  <a16:creationId xmlns:a16="http://schemas.microsoft.com/office/drawing/2014/main" id="{06CF9D90-9A13-457D-B965-462A671FA0DD}"/>
                </a:ext>
              </a:extLst>
            </p:cNvPr>
            <p:cNvSpPr txBox="1"/>
            <p:nvPr/>
          </p:nvSpPr>
          <p:spPr>
            <a:xfrm>
              <a:off x="1634682" y="5185094"/>
              <a:ext cx="1670142" cy="553998"/>
            </a:xfrm>
            <a:prstGeom prst="rect">
              <a:avLst/>
            </a:prstGeom>
            <a:noFill/>
          </p:spPr>
          <p:txBody>
            <a:bodyPr wrap="square" rtlCol="0">
              <a:spAutoFit/>
            </a:bodyPr>
            <a:lstStyle>
              <a:defPPr>
                <a:defRPr lang="fr-FR"/>
              </a:defPPr>
              <a:lvl1pPr algn="l" rtl="0" eaLnBrk="0" fontAlgn="base" hangingPunct="0">
                <a:spcBef>
                  <a:spcPct val="0"/>
                </a:spcBef>
                <a:spcAft>
                  <a:spcPct val="0"/>
                </a:spcAft>
                <a:defRPr sz="2400"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a:lstStyle>
            <a:p>
              <a:r>
                <a:rPr lang="fr-FR" sz="1000" dirty="0">
                  <a:latin typeface="Arial" panose="020B0604020202020204" pitchFamily="34" charset="0"/>
                  <a:cs typeface="Arial" panose="020B0604020202020204" pitchFamily="34" charset="0"/>
                </a:rPr>
                <a:t>Mise à jour du statut du traitement du dossier (côté BO)</a:t>
              </a:r>
              <a:endParaRPr lang="en-US" sz="1000" dirty="0">
                <a:latin typeface="Arial" panose="020B0604020202020204" pitchFamily="34" charset="0"/>
                <a:cs typeface="Arial" panose="020B0604020202020204" pitchFamily="34" charset="0"/>
              </a:endParaRPr>
            </a:p>
          </p:txBody>
        </p:sp>
      </p:grpSp>
      <p:sp>
        <p:nvSpPr>
          <p:cNvPr id="135" name="Text Box 402">
            <a:extLst>
              <a:ext uri="{FF2B5EF4-FFF2-40B4-BE49-F238E27FC236}">
                <a16:creationId xmlns:a16="http://schemas.microsoft.com/office/drawing/2014/main" id="{B1D2B4EC-A9E5-4918-B9F6-950B2D16B4F1}"/>
              </a:ext>
            </a:extLst>
          </p:cNvPr>
          <p:cNvSpPr txBox="1">
            <a:spLocks noChangeArrowheads="1"/>
          </p:cNvSpPr>
          <p:nvPr/>
        </p:nvSpPr>
        <p:spPr bwMode="auto">
          <a:xfrm>
            <a:off x="115888" y="954088"/>
            <a:ext cx="6172200" cy="304800"/>
          </a:xfrm>
          <a:prstGeom prst="rect">
            <a:avLst/>
          </a:prstGeom>
          <a:solidFill>
            <a:srgbClr val="C0C0C0"/>
          </a:solidFill>
          <a:ln w="12700">
            <a:solidFill>
              <a:schemeClr val="bg2"/>
            </a:solidFill>
            <a:miter lim="800000"/>
            <a:headEnd/>
            <a:tailEnd/>
          </a:ln>
        </p:spPr>
        <p:txBody>
          <a:bodyPr anchor="ctr"/>
          <a:lstStyle/>
          <a:p>
            <a:pPr eaLnBrk="1" hangingPunct="1"/>
            <a:r>
              <a:rPr lang="fr-FR" altLang="fr-FR" sz="1000" b="1" dirty="0">
                <a:solidFill>
                  <a:srgbClr val="FF0000"/>
                </a:solidFill>
                <a:latin typeface="Arial" charset="0"/>
              </a:rPr>
              <a:t>Schéma du processus général - légende</a:t>
            </a:r>
          </a:p>
        </p:txBody>
      </p:sp>
    </p:spTree>
    <p:extLst>
      <p:ext uri="{BB962C8B-B14F-4D97-AF65-F5344CB8AC3E}">
        <p14:creationId xmlns:p14="http://schemas.microsoft.com/office/powerpoint/2010/main" val="1510521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4098" name="Rectangle 2"/>
          <p:cNvSpPr>
            <a:spLocks noChangeArrowheads="1"/>
          </p:cNvSpPr>
          <p:nvPr/>
        </p:nvSpPr>
        <p:spPr bwMode="auto">
          <a:xfrm>
            <a:off x="1524000" y="0"/>
            <a:ext cx="5334000" cy="381000"/>
          </a:xfrm>
          <a:prstGeom prst="rect">
            <a:avLst/>
          </a:prstGeom>
          <a:solidFill>
            <a:srgbClr val="C0C0C0"/>
          </a:solidFill>
          <a:ln w="9525">
            <a:noFill/>
            <a:miter lim="800000"/>
            <a:headEnd/>
            <a:tailEnd/>
          </a:ln>
        </p:spPr>
        <p:txBody>
          <a:bodyPr wrap="none" anchor="ctr"/>
          <a:lstStyle/>
          <a:p>
            <a:pPr algn="ctr"/>
            <a:endParaRPr lang="fr-FR">
              <a:solidFill>
                <a:schemeClr val="bg1"/>
              </a:solidFill>
              <a:latin typeface="Arial" charset="0"/>
            </a:endParaRPr>
          </a:p>
        </p:txBody>
      </p:sp>
      <p:sp>
        <p:nvSpPr>
          <p:cNvPr id="4102" name="Text Box 402"/>
          <p:cNvSpPr txBox="1">
            <a:spLocks noChangeArrowheads="1"/>
          </p:cNvSpPr>
          <p:nvPr/>
        </p:nvSpPr>
        <p:spPr bwMode="auto">
          <a:xfrm>
            <a:off x="115888" y="954088"/>
            <a:ext cx="6172200" cy="304800"/>
          </a:xfrm>
          <a:prstGeom prst="rect">
            <a:avLst/>
          </a:prstGeom>
          <a:solidFill>
            <a:srgbClr val="C0C0C0"/>
          </a:solidFill>
          <a:ln w="12700">
            <a:solidFill>
              <a:schemeClr val="bg2"/>
            </a:solidFill>
            <a:miter lim="800000"/>
            <a:headEnd/>
            <a:tailEnd/>
          </a:ln>
        </p:spPr>
        <p:txBody>
          <a:bodyPr anchor="ctr"/>
          <a:lstStyle/>
          <a:p>
            <a:pPr eaLnBrk="1" hangingPunct="1"/>
            <a:r>
              <a:rPr lang="fr-FR" altLang="fr-FR" sz="1000" b="1" dirty="0">
                <a:solidFill>
                  <a:srgbClr val="FF0000"/>
                </a:solidFill>
                <a:latin typeface="Arial" charset="0"/>
              </a:rPr>
              <a:t>Schéma du processus général</a:t>
            </a:r>
          </a:p>
        </p:txBody>
      </p:sp>
      <p:sp>
        <p:nvSpPr>
          <p:cNvPr id="4103" name="Text Box 403"/>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graphicFrame>
        <p:nvGraphicFramePr>
          <p:cNvPr id="69" name="Espace réservé du contenu 56"/>
          <p:cNvGraphicFramePr>
            <a:graphicFrameLocks/>
          </p:cNvGraphicFramePr>
          <p:nvPr>
            <p:extLst>
              <p:ext uri="{D42A27DB-BD31-4B8C-83A1-F6EECF244321}">
                <p14:modId xmlns:p14="http://schemas.microsoft.com/office/powerpoint/2010/main" val="1377843789"/>
              </p:ext>
            </p:extLst>
          </p:nvPr>
        </p:nvGraphicFramePr>
        <p:xfrm>
          <a:off x="98630" y="1326813"/>
          <a:ext cx="6149006" cy="7451646"/>
        </p:xfrm>
        <a:graphic>
          <a:graphicData uri="http://schemas.openxmlformats.org/drawingml/2006/table">
            <a:tbl>
              <a:tblPr firstRow="1" bandRow="1">
                <a:tableStyleId>{F5AB1C69-6EDB-4FF4-983F-18BD219EF322}</a:tableStyleId>
              </a:tblPr>
              <a:tblGrid>
                <a:gridCol w="1602178">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018436">
                  <a:extLst>
                    <a:ext uri="{9D8B030D-6E8A-4147-A177-3AD203B41FA5}">
                      <a16:colId xmlns:a16="http://schemas.microsoft.com/office/drawing/2014/main" val="20003"/>
                    </a:ext>
                  </a:extLst>
                </a:gridCol>
              </a:tblGrid>
              <a:tr h="357790">
                <a:tc rowSpan="2">
                  <a:txBody>
                    <a:bodyPr/>
                    <a:lstStyle/>
                    <a:p>
                      <a:pPr algn="ctr"/>
                      <a:r>
                        <a:rPr lang="fr-FR" sz="800" dirty="0">
                          <a:solidFill>
                            <a:schemeClr val="bg1"/>
                          </a:solidFill>
                        </a:rPr>
                        <a:t>Client</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gridSpan="2">
                  <a:txBody>
                    <a:bodyPr/>
                    <a:lstStyle/>
                    <a:p>
                      <a:pPr algn="ctr"/>
                      <a:r>
                        <a:rPr lang="fr-FR" sz="800" dirty="0"/>
                        <a:t>Caisses d’Epargne</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endParaRPr lang="fr-FR" dirty="0"/>
                    </a:p>
                  </a:txBody>
                  <a:tcPr>
                    <a:solidFill>
                      <a:schemeClr val="tx1"/>
                    </a:solidFill>
                  </a:tcPr>
                </a:tc>
                <a:tc>
                  <a:txBody>
                    <a:bodyPr/>
                    <a:lstStyle/>
                    <a:p>
                      <a:pPr algn="ctr"/>
                      <a:r>
                        <a:rPr lang="fr-FR" sz="800" dirty="0"/>
                        <a:t>Natixis</a:t>
                      </a:r>
                      <a:r>
                        <a:rPr lang="fr-FR" sz="800" baseline="0" dirty="0"/>
                        <a:t> Life</a:t>
                      </a:r>
                      <a:endParaRPr lang="fr-FR" sz="800" dirty="0"/>
                    </a:p>
                  </a:txBody>
                  <a:tcPr marL="68584" marR="68584" marT="60976" marB="609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279331">
                <a:tc vMerge="1">
                  <a:txBody>
                    <a:bodyPr/>
                    <a:lstStyle/>
                    <a:p>
                      <a:pPr algn="ctr"/>
                      <a:endParaRPr lang="fr-FR" sz="10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fr-FR" sz="700" i="1" dirty="0">
                          <a:solidFill>
                            <a:schemeClr val="bg1"/>
                          </a:solidFill>
                        </a:rPr>
                        <a:t>Agence</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i="1" dirty="0">
                          <a:solidFill>
                            <a:schemeClr val="bg1"/>
                          </a:solidFill>
                        </a:rPr>
                        <a:t>Back</a:t>
                      </a:r>
                      <a:r>
                        <a:rPr lang="fr-FR" sz="700" i="1" baseline="0" dirty="0">
                          <a:solidFill>
                            <a:schemeClr val="bg1"/>
                          </a:solidFill>
                        </a:rPr>
                        <a:t> Office </a:t>
                      </a:r>
                      <a:r>
                        <a:rPr lang="fr-FR" sz="700" i="1" dirty="0">
                          <a:solidFill>
                            <a:schemeClr val="bg1"/>
                          </a:solidFill>
                        </a:rPr>
                        <a:t>(Service Bancaire)</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700" i="1" dirty="0">
                          <a:solidFill>
                            <a:schemeClr val="bg1"/>
                          </a:solidFill>
                        </a:rPr>
                        <a:t>Back Office NL</a:t>
                      </a:r>
                    </a:p>
                  </a:txBody>
                  <a:tcPr marL="68584" marR="68584" marT="60976" marB="609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1"/>
                  </a:ext>
                </a:extLst>
              </a:tr>
              <a:tr h="6758538">
                <a:tc>
                  <a:txBody>
                    <a:bodyPr/>
                    <a:lstStyle/>
                    <a:p>
                      <a:pPr algn="ctr"/>
                      <a:endParaRPr lang="fr-FR" sz="1300" dirty="0"/>
                    </a:p>
                  </a:txBody>
                  <a:tcPr marL="68587" marR="68587" marT="60979" marB="60979" anchor="ctr">
                    <a:lnL w="12700" cmpd="sng">
                      <a:noFill/>
                    </a:lnL>
                    <a:lnR w="952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sz="1300" dirty="0"/>
                    </a:p>
                  </a:txBody>
                  <a:tcPr marL="68587" marR="68587" marT="60979" marB="60979" anchor="ctr">
                    <a:lnL w="952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sz="1300" dirty="0"/>
                    </a:p>
                  </a:txBody>
                  <a:tcPr marL="68587" marR="68587" marT="60979" marB="60979" anchor="ctr">
                    <a:lnL w="3175" cap="flat" cmpd="sng" algn="ctr">
                      <a:solidFill>
                        <a:schemeClr val="tx1"/>
                      </a:solidFill>
                      <a:prstDash val="dash"/>
                      <a:round/>
                      <a:headEnd type="none" w="med" len="med"/>
                      <a:tailEnd type="none" w="med" len="med"/>
                    </a:lnL>
                    <a:lnR w="952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sz="1300" dirty="0"/>
                    </a:p>
                  </a:txBody>
                  <a:tcPr marL="68587" marR="68587" marT="60979" marB="60979" anchor="ctr">
                    <a:lnL w="9525" cap="flat" cmpd="sng" algn="ctr">
                      <a:solidFill>
                        <a:schemeClr val="tx1"/>
                      </a:solidFill>
                      <a:prstDash val="dash"/>
                      <a:round/>
                      <a:headEnd type="none" w="med" len="med"/>
                      <a:tailEnd type="none" w="med" len="med"/>
                    </a:lnL>
                    <a:lnR w="952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130" name="Rectangle 3"/>
          <p:cNvSpPr>
            <a:spLocks noChangeArrowheads="1"/>
          </p:cNvSpPr>
          <p:nvPr/>
        </p:nvSpPr>
        <p:spPr bwMode="auto">
          <a:xfrm>
            <a:off x="2708275" y="31750"/>
            <a:ext cx="3692525" cy="52322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a:p>
            <a:pPr algn="r"/>
            <a:endParaRPr lang="fr-FR" sz="1400" b="1" dirty="0">
              <a:solidFill>
                <a:schemeClr val="bg2"/>
              </a:solidFill>
              <a:latin typeface="Arial" charset="0"/>
            </a:endParaRPr>
          </a:p>
        </p:txBody>
      </p:sp>
      <p:sp>
        <p:nvSpPr>
          <p:cNvPr id="171"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
        <p:nvSpPr>
          <p:cNvPr id="118" name="Rectangle 117">
            <a:extLst>
              <a:ext uri="{FF2B5EF4-FFF2-40B4-BE49-F238E27FC236}">
                <a16:creationId xmlns:a16="http://schemas.microsoft.com/office/drawing/2014/main" id="{BD895AB0-C5CC-4486-9892-262DFBC6B733}"/>
              </a:ext>
            </a:extLst>
          </p:cNvPr>
          <p:cNvSpPr/>
          <p:nvPr/>
        </p:nvSpPr>
        <p:spPr bwMode="auto">
          <a:xfrm>
            <a:off x="2023222" y="5710709"/>
            <a:ext cx="1553322" cy="301754"/>
          </a:xfrm>
          <a:prstGeom prst="rect">
            <a:avLst/>
          </a:prstGeom>
          <a:noFill/>
          <a:ln w="12700">
            <a:solidFill>
              <a:schemeClr val="tx1"/>
            </a:solid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fr-FR" sz="800" dirty="0">
                <a:solidFill>
                  <a:schemeClr val="tx1"/>
                </a:solidFill>
                <a:latin typeface="Arial" panose="020B0604020202020204" pitchFamily="34" charset="0"/>
                <a:cs typeface="Arial" panose="020B0604020202020204" pitchFamily="34" charset="0"/>
              </a:rPr>
              <a:t>Accède au parcours Natixis Life</a:t>
            </a:r>
          </a:p>
        </p:txBody>
      </p:sp>
      <p:sp>
        <p:nvSpPr>
          <p:cNvPr id="148" name="Rectangle 147">
            <a:extLst>
              <a:ext uri="{FF2B5EF4-FFF2-40B4-BE49-F238E27FC236}">
                <a16:creationId xmlns:a16="http://schemas.microsoft.com/office/drawing/2014/main" id="{8524A329-61AA-4408-AC79-A41D9EEBD14B}"/>
              </a:ext>
            </a:extLst>
          </p:cNvPr>
          <p:cNvSpPr/>
          <p:nvPr/>
        </p:nvSpPr>
        <p:spPr bwMode="auto">
          <a:xfrm>
            <a:off x="2023221" y="8095185"/>
            <a:ext cx="1538013" cy="469138"/>
          </a:xfrm>
          <a:prstGeom prst="rect">
            <a:avLst/>
          </a:prstGeom>
          <a:noFill/>
          <a:ln w="12700">
            <a:solidFill>
              <a:schemeClr val="tx1"/>
            </a:solid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fr-FR" sz="800" dirty="0">
                <a:solidFill>
                  <a:schemeClr val="tx1"/>
                </a:solidFill>
              </a:rPr>
              <a:t>Pré-valide la proposition</a:t>
            </a:r>
            <a:endParaRPr lang="en-US" sz="800" dirty="0">
              <a:solidFill>
                <a:schemeClr val="tx1"/>
              </a:solidFill>
            </a:endParaRPr>
          </a:p>
        </p:txBody>
      </p:sp>
      <p:sp>
        <p:nvSpPr>
          <p:cNvPr id="152" name="Rectangle 151">
            <a:extLst>
              <a:ext uri="{FF2B5EF4-FFF2-40B4-BE49-F238E27FC236}">
                <a16:creationId xmlns:a16="http://schemas.microsoft.com/office/drawing/2014/main" id="{CA076300-A922-41E2-B99E-38844089523B}"/>
              </a:ext>
            </a:extLst>
          </p:cNvPr>
          <p:cNvSpPr/>
          <p:nvPr/>
        </p:nvSpPr>
        <p:spPr bwMode="auto">
          <a:xfrm>
            <a:off x="2023221" y="7383347"/>
            <a:ext cx="1553906" cy="432048"/>
          </a:xfrm>
          <a:prstGeom prst="rect">
            <a:avLst/>
          </a:prstGeom>
          <a:noFill/>
          <a:ln w="12700">
            <a:solidFill>
              <a:schemeClr val="tx1"/>
            </a:solid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fr-FR" sz="800" dirty="0">
                <a:solidFill>
                  <a:schemeClr val="tx1"/>
                </a:solidFill>
                <a:latin typeface="Arial" panose="020B0604020202020204" pitchFamily="34" charset="0"/>
                <a:cs typeface="Arial" panose="020B0604020202020204" pitchFamily="34" charset="0"/>
              </a:rPr>
              <a:t>Télécharge les pièces justificatives demandées</a:t>
            </a:r>
            <a:endParaRPr lang="en-US" sz="800" dirty="0">
              <a:solidFill>
                <a:schemeClr val="tx1"/>
              </a:solidFill>
              <a:latin typeface="Arial" panose="020B0604020202020204" pitchFamily="34" charset="0"/>
              <a:cs typeface="Arial" panose="020B0604020202020204" pitchFamily="34" charset="0"/>
            </a:endParaRPr>
          </a:p>
        </p:txBody>
      </p:sp>
      <p:cxnSp>
        <p:nvCxnSpPr>
          <p:cNvPr id="153" name="Connecteur en angle 29">
            <a:extLst>
              <a:ext uri="{FF2B5EF4-FFF2-40B4-BE49-F238E27FC236}">
                <a16:creationId xmlns:a16="http://schemas.microsoft.com/office/drawing/2014/main" id="{5A7CB1B1-E072-485F-8F1D-64CFD789611F}"/>
              </a:ext>
            </a:extLst>
          </p:cNvPr>
          <p:cNvCxnSpPr/>
          <p:nvPr/>
        </p:nvCxnSpPr>
        <p:spPr bwMode="auto">
          <a:xfrm>
            <a:off x="2116159" y="4653216"/>
            <a:ext cx="0" cy="477708"/>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 name="Connecteur en angle 69">
            <a:extLst>
              <a:ext uri="{FF2B5EF4-FFF2-40B4-BE49-F238E27FC236}">
                <a16:creationId xmlns:a16="http://schemas.microsoft.com/office/drawing/2014/main" id="{7433B3FB-338C-416A-9EBE-61D7BAD6B425}"/>
              </a:ext>
            </a:extLst>
          </p:cNvPr>
          <p:cNvCxnSpPr>
            <a:cxnSpLocks/>
            <a:stCxn id="118" idx="2"/>
            <a:endCxn id="207" idx="0"/>
          </p:cNvCxnSpPr>
          <p:nvPr/>
        </p:nvCxnSpPr>
        <p:spPr bwMode="auto">
          <a:xfrm>
            <a:off x="2799883" y="6012463"/>
            <a:ext cx="291" cy="215721"/>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Connecteur en angle 73">
            <a:extLst>
              <a:ext uri="{FF2B5EF4-FFF2-40B4-BE49-F238E27FC236}">
                <a16:creationId xmlns:a16="http://schemas.microsoft.com/office/drawing/2014/main" id="{2C904E47-1CD4-48AF-9379-2D355F27F63B}"/>
              </a:ext>
            </a:extLst>
          </p:cNvPr>
          <p:cNvCxnSpPr>
            <a:cxnSpLocks/>
            <a:stCxn id="152" idx="2"/>
            <a:endCxn id="148" idx="0"/>
          </p:cNvCxnSpPr>
          <p:nvPr/>
        </p:nvCxnSpPr>
        <p:spPr bwMode="auto">
          <a:xfrm flipH="1">
            <a:off x="2792228" y="7815395"/>
            <a:ext cx="7946" cy="279790"/>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7" name="Rectangle 156">
            <a:extLst>
              <a:ext uri="{FF2B5EF4-FFF2-40B4-BE49-F238E27FC236}">
                <a16:creationId xmlns:a16="http://schemas.microsoft.com/office/drawing/2014/main" id="{CEE0C3F5-73BF-48A8-85DE-28D8BD2E33C9}"/>
              </a:ext>
            </a:extLst>
          </p:cNvPr>
          <p:cNvSpPr/>
          <p:nvPr/>
        </p:nvSpPr>
        <p:spPr bwMode="auto">
          <a:xfrm>
            <a:off x="129913" y="4736976"/>
            <a:ext cx="1880220" cy="288000"/>
          </a:xfrm>
          <a:prstGeom prst="rect">
            <a:avLst/>
          </a:prstGeom>
          <a:solidFill>
            <a:srgbClr val="67AE2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1" i="1" u="none" strike="noStrike" cap="none" normalizeH="0" baseline="0" dirty="0">
                <a:ln>
                  <a:noFill/>
                </a:ln>
                <a:solidFill>
                  <a:schemeClr val="bg1"/>
                </a:solidFill>
                <a:effectLst/>
                <a:latin typeface="Arial" pitchFamily="34" charset="0"/>
              </a:rPr>
              <a:t>3. Rendez-vous avec le client - Devoir de conseil</a:t>
            </a:r>
            <a:endParaRPr kumimoji="0" lang="en-US" sz="800" b="1" i="1" u="none" strike="noStrike" cap="none" normalizeH="0" baseline="0" dirty="0">
              <a:ln>
                <a:noFill/>
              </a:ln>
              <a:solidFill>
                <a:schemeClr val="bg1"/>
              </a:solidFill>
              <a:effectLst/>
              <a:latin typeface="Arial" pitchFamily="34" charset="0"/>
            </a:endParaRPr>
          </a:p>
        </p:txBody>
      </p:sp>
      <p:grpSp>
        <p:nvGrpSpPr>
          <p:cNvPr id="158" name="Groupe 157">
            <a:extLst>
              <a:ext uri="{FF2B5EF4-FFF2-40B4-BE49-F238E27FC236}">
                <a16:creationId xmlns:a16="http://schemas.microsoft.com/office/drawing/2014/main" id="{902AEA39-79E1-4F00-A298-2A22449B971A}"/>
              </a:ext>
            </a:extLst>
          </p:cNvPr>
          <p:cNvGrpSpPr/>
          <p:nvPr/>
        </p:nvGrpSpPr>
        <p:grpSpPr>
          <a:xfrm>
            <a:off x="3612224" y="6763437"/>
            <a:ext cx="907529" cy="252000"/>
            <a:chOff x="3429000" y="6681191"/>
            <a:chExt cx="907529" cy="252000"/>
          </a:xfrm>
        </p:grpSpPr>
        <p:grpSp>
          <p:nvGrpSpPr>
            <p:cNvPr id="159" name="Group 149">
              <a:extLst>
                <a:ext uri="{FF2B5EF4-FFF2-40B4-BE49-F238E27FC236}">
                  <a16:creationId xmlns:a16="http://schemas.microsoft.com/office/drawing/2014/main" id="{95E4BF65-458C-4FE9-8DFA-DDC279D1437D}"/>
                </a:ext>
              </a:extLst>
            </p:cNvPr>
            <p:cNvGrpSpPr>
              <a:grpSpLocks noChangeAspect="1"/>
            </p:cNvGrpSpPr>
            <p:nvPr/>
          </p:nvGrpSpPr>
          <p:grpSpPr>
            <a:xfrm>
              <a:off x="3429000" y="6681191"/>
              <a:ext cx="278557" cy="252000"/>
              <a:chOff x="6865938" y="3508375"/>
              <a:chExt cx="481013" cy="542925"/>
            </a:xfrm>
            <a:solidFill>
              <a:srgbClr val="581D74"/>
            </a:solidFill>
          </p:grpSpPr>
          <p:sp>
            <p:nvSpPr>
              <p:cNvPr id="161" name="Freeform 77">
                <a:extLst>
                  <a:ext uri="{FF2B5EF4-FFF2-40B4-BE49-F238E27FC236}">
                    <a16:creationId xmlns:a16="http://schemas.microsoft.com/office/drawing/2014/main" id="{CA72F5FB-0894-4A88-9725-5536D7B88511}"/>
                  </a:ext>
                </a:extLst>
              </p:cNvPr>
              <p:cNvSpPr>
                <a:spLocks/>
              </p:cNvSpPr>
              <p:nvPr/>
            </p:nvSpPr>
            <p:spPr bwMode="auto">
              <a:xfrm>
                <a:off x="7072313" y="3697288"/>
                <a:ext cx="79375" cy="155575"/>
              </a:xfrm>
              <a:custGeom>
                <a:avLst/>
                <a:gdLst>
                  <a:gd name="T0" fmla="*/ 100 w 100"/>
                  <a:gd name="T1" fmla="*/ 11 h 196"/>
                  <a:gd name="T2" fmla="*/ 100 w 100"/>
                  <a:gd name="T3" fmla="*/ 11 h 196"/>
                  <a:gd name="T4" fmla="*/ 100 w 100"/>
                  <a:gd name="T5" fmla="*/ 7 h 196"/>
                  <a:gd name="T6" fmla="*/ 97 w 100"/>
                  <a:gd name="T7" fmla="*/ 4 h 196"/>
                  <a:gd name="T8" fmla="*/ 93 w 100"/>
                  <a:gd name="T9" fmla="*/ 2 h 196"/>
                  <a:gd name="T10" fmla="*/ 90 w 100"/>
                  <a:gd name="T11" fmla="*/ 0 h 196"/>
                  <a:gd name="T12" fmla="*/ 11 w 100"/>
                  <a:gd name="T13" fmla="*/ 0 h 196"/>
                  <a:gd name="T14" fmla="*/ 11 w 100"/>
                  <a:gd name="T15" fmla="*/ 0 h 196"/>
                  <a:gd name="T16" fmla="*/ 6 w 100"/>
                  <a:gd name="T17" fmla="*/ 2 h 196"/>
                  <a:gd name="T18" fmla="*/ 3 w 100"/>
                  <a:gd name="T19" fmla="*/ 4 h 196"/>
                  <a:gd name="T20" fmla="*/ 1 w 100"/>
                  <a:gd name="T21" fmla="*/ 7 h 196"/>
                  <a:gd name="T22" fmla="*/ 0 w 100"/>
                  <a:gd name="T23" fmla="*/ 11 h 196"/>
                  <a:gd name="T24" fmla="*/ 0 w 100"/>
                  <a:gd name="T25" fmla="*/ 185 h 196"/>
                  <a:gd name="T26" fmla="*/ 0 w 100"/>
                  <a:gd name="T27" fmla="*/ 185 h 196"/>
                  <a:gd name="T28" fmla="*/ 1 w 100"/>
                  <a:gd name="T29" fmla="*/ 189 h 196"/>
                  <a:gd name="T30" fmla="*/ 3 w 100"/>
                  <a:gd name="T31" fmla="*/ 193 h 196"/>
                  <a:gd name="T32" fmla="*/ 6 w 100"/>
                  <a:gd name="T33" fmla="*/ 194 h 196"/>
                  <a:gd name="T34" fmla="*/ 11 w 100"/>
                  <a:gd name="T35" fmla="*/ 196 h 196"/>
                  <a:gd name="T36" fmla="*/ 90 w 100"/>
                  <a:gd name="T37" fmla="*/ 196 h 196"/>
                  <a:gd name="T38" fmla="*/ 90 w 100"/>
                  <a:gd name="T39" fmla="*/ 196 h 196"/>
                  <a:gd name="T40" fmla="*/ 93 w 100"/>
                  <a:gd name="T41" fmla="*/ 194 h 196"/>
                  <a:gd name="T42" fmla="*/ 97 w 100"/>
                  <a:gd name="T43" fmla="*/ 193 h 196"/>
                  <a:gd name="T44" fmla="*/ 100 w 100"/>
                  <a:gd name="T45" fmla="*/ 189 h 196"/>
                  <a:gd name="T46" fmla="*/ 100 w 100"/>
                  <a:gd name="T47" fmla="*/ 185 h 196"/>
                  <a:gd name="T48" fmla="*/ 100 w 100"/>
                  <a:gd name="T49" fmla="*/ 1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96">
                    <a:moveTo>
                      <a:pt x="100" y="11"/>
                    </a:moveTo>
                    <a:lnTo>
                      <a:pt x="100" y="11"/>
                    </a:lnTo>
                    <a:lnTo>
                      <a:pt x="100" y="7"/>
                    </a:lnTo>
                    <a:lnTo>
                      <a:pt x="97" y="4"/>
                    </a:lnTo>
                    <a:lnTo>
                      <a:pt x="93" y="2"/>
                    </a:lnTo>
                    <a:lnTo>
                      <a:pt x="90" y="0"/>
                    </a:lnTo>
                    <a:lnTo>
                      <a:pt x="11" y="0"/>
                    </a:lnTo>
                    <a:lnTo>
                      <a:pt x="11" y="0"/>
                    </a:lnTo>
                    <a:lnTo>
                      <a:pt x="6" y="2"/>
                    </a:lnTo>
                    <a:lnTo>
                      <a:pt x="3" y="4"/>
                    </a:lnTo>
                    <a:lnTo>
                      <a:pt x="1" y="7"/>
                    </a:lnTo>
                    <a:lnTo>
                      <a:pt x="0" y="11"/>
                    </a:lnTo>
                    <a:lnTo>
                      <a:pt x="0" y="185"/>
                    </a:lnTo>
                    <a:lnTo>
                      <a:pt x="0" y="185"/>
                    </a:lnTo>
                    <a:lnTo>
                      <a:pt x="1" y="189"/>
                    </a:lnTo>
                    <a:lnTo>
                      <a:pt x="3" y="193"/>
                    </a:lnTo>
                    <a:lnTo>
                      <a:pt x="6" y="194"/>
                    </a:lnTo>
                    <a:lnTo>
                      <a:pt x="11" y="196"/>
                    </a:lnTo>
                    <a:lnTo>
                      <a:pt x="90" y="196"/>
                    </a:lnTo>
                    <a:lnTo>
                      <a:pt x="90" y="196"/>
                    </a:lnTo>
                    <a:lnTo>
                      <a:pt x="93" y="194"/>
                    </a:lnTo>
                    <a:lnTo>
                      <a:pt x="97" y="193"/>
                    </a:lnTo>
                    <a:lnTo>
                      <a:pt x="100" y="189"/>
                    </a:lnTo>
                    <a:lnTo>
                      <a:pt x="100" y="185"/>
                    </a:lnTo>
                    <a:lnTo>
                      <a:pt x="10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2" name="Freeform 78">
                <a:extLst>
                  <a:ext uri="{FF2B5EF4-FFF2-40B4-BE49-F238E27FC236}">
                    <a16:creationId xmlns:a16="http://schemas.microsoft.com/office/drawing/2014/main" id="{5449EC17-5088-457F-9110-53CCCEE30797}"/>
                  </a:ext>
                </a:extLst>
              </p:cNvPr>
              <p:cNvSpPr>
                <a:spLocks/>
              </p:cNvSpPr>
              <p:nvPr/>
            </p:nvSpPr>
            <p:spPr bwMode="auto">
              <a:xfrm>
                <a:off x="7165976" y="3603625"/>
                <a:ext cx="180975" cy="236537"/>
              </a:xfrm>
              <a:custGeom>
                <a:avLst/>
                <a:gdLst>
                  <a:gd name="T0" fmla="*/ 229 w 229"/>
                  <a:gd name="T1" fmla="*/ 150 h 298"/>
                  <a:gd name="T2" fmla="*/ 227 w 229"/>
                  <a:gd name="T3" fmla="*/ 145 h 298"/>
                  <a:gd name="T4" fmla="*/ 220 w 229"/>
                  <a:gd name="T5" fmla="*/ 136 h 298"/>
                  <a:gd name="T6" fmla="*/ 120 w 229"/>
                  <a:gd name="T7" fmla="*/ 136 h 298"/>
                  <a:gd name="T8" fmla="*/ 132 w 229"/>
                  <a:gd name="T9" fmla="*/ 49 h 298"/>
                  <a:gd name="T10" fmla="*/ 132 w 229"/>
                  <a:gd name="T11" fmla="*/ 32 h 298"/>
                  <a:gd name="T12" fmla="*/ 126 w 229"/>
                  <a:gd name="T13" fmla="*/ 14 h 298"/>
                  <a:gd name="T14" fmla="*/ 119 w 229"/>
                  <a:gd name="T15" fmla="*/ 6 h 298"/>
                  <a:gd name="T16" fmla="*/ 109 w 229"/>
                  <a:gd name="T17" fmla="*/ 1 h 298"/>
                  <a:gd name="T18" fmla="*/ 95 w 229"/>
                  <a:gd name="T19" fmla="*/ 0 h 298"/>
                  <a:gd name="T20" fmla="*/ 82 w 229"/>
                  <a:gd name="T21" fmla="*/ 45 h 298"/>
                  <a:gd name="T22" fmla="*/ 73 w 229"/>
                  <a:gd name="T23" fmla="*/ 68 h 298"/>
                  <a:gd name="T24" fmla="*/ 54 w 229"/>
                  <a:gd name="T25" fmla="*/ 96 h 298"/>
                  <a:gd name="T26" fmla="*/ 39 w 229"/>
                  <a:gd name="T27" fmla="*/ 111 h 298"/>
                  <a:gd name="T28" fmla="*/ 21 w 229"/>
                  <a:gd name="T29" fmla="*/ 122 h 298"/>
                  <a:gd name="T30" fmla="*/ 0 w 229"/>
                  <a:gd name="T31" fmla="*/ 131 h 298"/>
                  <a:gd name="T32" fmla="*/ 196 w 229"/>
                  <a:gd name="T33" fmla="*/ 297 h 298"/>
                  <a:gd name="T34" fmla="*/ 203 w 229"/>
                  <a:gd name="T35" fmla="*/ 296 h 298"/>
                  <a:gd name="T36" fmla="*/ 212 w 229"/>
                  <a:gd name="T37" fmla="*/ 287 h 298"/>
                  <a:gd name="T38" fmla="*/ 213 w 229"/>
                  <a:gd name="T39" fmla="*/ 273 h 298"/>
                  <a:gd name="T40" fmla="*/ 212 w 229"/>
                  <a:gd name="T41" fmla="*/ 267 h 298"/>
                  <a:gd name="T42" fmla="*/ 205 w 229"/>
                  <a:gd name="T43" fmla="*/ 258 h 298"/>
                  <a:gd name="T44" fmla="*/ 204 w 229"/>
                  <a:gd name="T45" fmla="*/ 257 h 298"/>
                  <a:gd name="T46" fmla="*/ 210 w 229"/>
                  <a:gd name="T47" fmla="*/ 256 h 298"/>
                  <a:gd name="T48" fmla="*/ 214 w 229"/>
                  <a:gd name="T49" fmla="*/ 253 h 298"/>
                  <a:gd name="T50" fmla="*/ 220 w 229"/>
                  <a:gd name="T51" fmla="*/ 244 h 298"/>
                  <a:gd name="T52" fmla="*/ 221 w 229"/>
                  <a:gd name="T53" fmla="*/ 231 h 298"/>
                  <a:gd name="T54" fmla="*/ 221 w 229"/>
                  <a:gd name="T55" fmla="*/ 228 h 298"/>
                  <a:gd name="T56" fmla="*/ 216 w 229"/>
                  <a:gd name="T57" fmla="*/ 221 h 298"/>
                  <a:gd name="T58" fmla="*/ 213 w 229"/>
                  <a:gd name="T59" fmla="*/ 219 h 298"/>
                  <a:gd name="T60" fmla="*/ 220 w 229"/>
                  <a:gd name="T61" fmla="*/ 216 h 298"/>
                  <a:gd name="T62" fmla="*/ 227 w 229"/>
                  <a:gd name="T63" fmla="*/ 207 h 298"/>
                  <a:gd name="T64" fmla="*/ 229 w 229"/>
                  <a:gd name="T65" fmla="*/ 197 h 298"/>
                  <a:gd name="T66" fmla="*/ 227 w 229"/>
                  <a:gd name="T67" fmla="*/ 190 h 298"/>
                  <a:gd name="T68" fmla="*/ 220 w 229"/>
                  <a:gd name="T69" fmla="*/ 181 h 298"/>
                  <a:gd name="T70" fmla="*/ 213 w 229"/>
                  <a:gd name="T71" fmla="*/ 180 h 298"/>
                  <a:gd name="T72" fmla="*/ 225 w 229"/>
                  <a:gd name="T73" fmla="*/ 175 h 298"/>
                  <a:gd name="T74" fmla="*/ 229 w 229"/>
                  <a:gd name="T75" fmla="*/ 16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98">
                    <a:moveTo>
                      <a:pt x="229" y="163"/>
                    </a:moveTo>
                    <a:lnTo>
                      <a:pt x="229" y="150"/>
                    </a:lnTo>
                    <a:lnTo>
                      <a:pt x="229" y="150"/>
                    </a:lnTo>
                    <a:lnTo>
                      <a:pt x="227" y="145"/>
                    </a:lnTo>
                    <a:lnTo>
                      <a:pt x="225" y="140"/>
                    </a:lnTo>
                    <a:lnTo>
                      <a:pt x="220" y="136"/>
                    </a:lnTo>
                    <a:lnTo>
                      <a:pt x="213" y="135"/>
                    </a:lnTo>
                    <a:lnTo>
                      <a:pt x="120" y="136"/>
                    </a:lnTo>
                    <a:lnTo>
                      <a:pt x="132" y="49"/>
                    </a:lnTo>
                    <a:lnTo>
                      <a:pt x="132" y="49"/>
                    </a:lnTo>
                    <a:lnTo>
                      <a:pt x="132" y="41"/>
                    </a:lnTo>
                    <a:lnTo>
                      <a:pt x="132" y="32"/>
                    </a:lnTo>
                    <a:lnTo>
                      <a:pt x="129" y="23"/>
                    </a:lnTo>
                    <a:lnTo>
                      <a:pt x="126" y="14"/>
                    </a:lnTo>
                    <a:lnTo>
                      <a:pt x="123" y="10"/>
                    </a:lnTo>
                    <a:lnTo>
                      <a:pt x="119" y="6"/>
                    </a:lnTo>
                    <a:lnTo>
                      <a:pt x="114" y="4"/>
                    </a:lnTo>
                    <a:lnTo>
                      <a:pt x="109" y="1"/>
                    </a:lnTo>
                    <a:lnTo>
                      <a:pt x="102" y="0"/>
                    </a:lnTo>
                    <a:lnTo>
                      <a:pt x="95" y="0"/>
                    </a:lnTo>
                    <a:lnTo>
                      <a:pt x="82" y="45"/>
                    </a:lnTo>
                    <a:lnTo>
                      <a:pt x="82" y="45"/>
                    </a:lnTo>
                    <a:lnTo>
                      <a:pt x="78" y="57"/>
                    </a:lnTo>
                    <a:lnTo>
                      <a:pt x="73" y="68"/>
                    </a:lnTo>
                    <a:lnTo>
                      <a:pt x="65" y="81"/>
                    </a:lnTo>
                    <a:lnTo>
                      <a:pt x="54" y="96"/>
                    </a:lnTo>
                    <a:lnTo>
                      <a:pt x="47" y="103"/>
                    </a:lnTo>
                    <a:lnTo>
                      <a:pt x="39" y="111"/>
                    </a:lnTo>
                    <a:lnTo>
                      <a:pt x="30" y="117"/>
                    </a:lnTo>
                    <a:lnTo>
                      <a:pt x="21" y="122"/>
                    </a:lnTo>
                    <a:lnTo>
                      <a:pt x="11" y="127"/>
                    </a:lnTo>
                    <a:lnTo>
                      <a:pt x="0" y="131"/>
                    </a:lnTo>
                    <a:lnTo>
                      <a:pt x="0" y="298"/>
                    </a:lnTo>
                    <a:lnTo>
                      <a:pt x="196" y="297"/>
                    </a:lnTo>
                    <a:lnTo>
                      <a:pt x="196" y="297"/>
                    </a:lnTo>
                    <a:lnTo>
                      <a:pt x="203" y="296"/>
                    </a:lnTo>
                    <a:lnTo>
                      <a:pt x="208" y="292"/>
                    </a:lnTo>
                    <a:lnTo>
                      <a:pt x="212" y="287"/>
                    </a:lnTo>
                    <a:lnTo>
                      <a:pt x="213" y="282"/>
                    </a:lnTo>
                    <a:lnTo>
                      <a:pt x="213" y="273"/>
                    </a:lnTo>
                    <a:lnTo>
                      <a:pt x="213" y="273"/>
                    </a:lnTo>
                    <a:lnTo>
                      <a:pt x="212" y="267"/>
                    </a:lnTo>
                    <a:lnTo>
                      <a:pt x="209" y="262"/>
                    </a:lnTo>
                    <a:lnTo>
                      <a:pt x="205" y="258"/>
                    </a:lnTo>
                    <a:lnTo>
                      <a:pt x="201" y="257"/>
                    </a:lnTo>
                    <a:lnTo>
                      <a:pt x="204" y="257"/>
                    </a:lnTo>
                    <a:lnTo>
                      <a:pt x="204" y="257"/>
                    </a:lnTo>
                    <a:lnTo>
                      <a:pt x="210" y="256"/>
                    </a:lnTo>
                    <a:lnTo>
                      <a:pt x="210" y="256"/>
                    </a:lnTo>
                    <a:lnTo>
                      <a:pt x="214" y="253"/>
                    </a:lnTo>
                    <a:lnTo>
                      <a:pt x="218" y="249"/>
                    </a:lnTo>
                    <a:lnTo>
                      <a:pt x="220" y="244"/>
                    </a:lnTo>
                    <a:lnTo>
                      <a:pt x="221" y="240"/>
                    </a:lnTo>
                    <a:lnTo>
                      <a:pt x="221" y="231"/>
                    </a:lnTo>
                    <a:lnTo>
                      <a:pt x="221" y="231"/>
                    </a:lnTo>
                    <a:lnTo>
                      <a:pt x="221" y="228"/>
                    </a:lnTo>
                    <a:lnTo>
                      <a:pt x="218" y="224"/>
                    </a:lnTo>
                    <a:lnTo>
                      <a:pt x="216" y="221"/>
                    </a:lnTo>
                    <a:lnTo>
                      <a:pt x="213" y="219"/>
                    </a:lnTo>
                    <a:lnTo>
                      <a:pt x="213" y="219"/>
                    </a:lnTo>
                    <a:lnTo>
                      <a:pt x="216" y="217"/>
                    </a:lnTo>
                    <a:lnTo>
                      <a:pt x="220" y="216"/>
                    </a:lnTo>
                    <a:lnTo>
                      <a:pt x="225" y="212"/>
                    </a:lnTo>
                    <a:lnTo>
                      <a:pt x="227" y="207"/>
                    </a:lnTo>
                    <a:lnTo>
                      <a:pt x="229" y="201"/>
                    </a:lnTo>
                    <a:lnTo>
                      <a:pt x="229" y="197"/>
                    </a:lnTo>
                    <a:lnTo>
                      <a:pt x="229" y="197"/>
                    </a:lnTo>
                    <a:lnTo>
                      <a:pt x="227" y="190"/>
                    </a:lnTo>
                    <a:lnTo>
                      <a:pt x="225" y="185"/>
                    </a:lnTo>
                    <a:lnTo>
                      <a:pt x="220" y="181"/>
                    </a:lnTo>
                    <a:lnTo>
                      <a:pt x="213" y="180"/>
                    </a:lnTo>
                    <a:lnTo>
                      <a:pt x="213" y="180"/>
                    </a:lnTo>
                    <a:lnTo>
                      <a:pt x="220" y="179"/>
                    </a:lnTo>
                    <a:lnTo>
                      <a:pt x="225" y="175"/>
                    </a:lnTo>
                    <a:lnTo>
                      <a:pt x="227" y="170"/>
                    </a:lnTo>
                    <a:lnTo>
                      <a:pt x="229" y="163"/>
                    </a:lnTo>
                    <a:lnTo>
                      <a:pt x="229"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3" name="Freeform 79">
                <a:extLst>
                  <a:ext uri="{FF2B5EF4-FFF2-40B4-BE49-F238E27FC236}">
                    <a16:creationId xmlns:a16="http://schemas.microsoft.com/office/drawing/2014/main" id="{F9071CB6-1CD6-4EBF-8F0F-182765B3A190}"/>
                  </a:ext>
                </a:extLst>
              </p:cNvPr>
              <p:cNvSpPr>
                <a:spLocks noEditPoints="1"/>
              </p:cNvSpPr>
              <p:nvPr/>
            </p:nvSpPr>
            <p:spPr bwMode="auto">
              <a:xfrm>
                <a:off x="6865938" y="3508375"/>
                <a:ext cx="336550" cy="542925"/>
              </a:xfrm>
              <a:custGeom>
                <a:avLst/>
                <a:gdLst>
                  <a:gd name="T0" fmla="*/ 388 w 425"/>
                  <a:gd name="T1" fmla="*/ 586 h 684"/>
                  <a:gd name="T2" fmla="*/ 38 w 425"/>
                  <a:gd name="T3" fmla="*/ 586 h 684"/>
                  <a:gd name="T4" fmla="*/ 38 w 425"/>
                  <a:gd name="T5" fmla="*/ 58 h 684"/>
                  <a:gd name="T6" fmla="*/ 388 w 425"/>
                  <a:gd name="T7" fmla="*/ 58 h 684"/>
                  <a:gd name="T8" fmla="*/ 388 w 425"/>
                  <a:gd name="T9" fmla="*/ 176 h 684"/>
                  <a:gd name="T10" fmla="*/ 425 w 425"/>
                  <a:gd name="T11" fmla="*/ 176 h 684"/>
                  <a:gd name="T12" fmla="*/ 425 w 425"/>
                  <a:gd name="T13" fmla="*/ 48 h 684"/>
                  <a:gd name="T14" fmla="*/ 425 w 425"/>
                  <a:gd name="T15" fmla="*/ 48 h 684"/>
                  <a:gd name="T16" fmla="*/ 424 w 425"/>
                  <a:gd name="T17" fmla="*/ 39 h 684"/>
                  <a:gd name="T18" fmla="*/ 421 w 425"/>
                  <a:gd name="T19" fmla="*/ 30 h 684"/>
                  <a:gd name="T20" fmla="*/ 417 w 425"/>
                  <a:gd name="T21" fmla="*/ 21 h 684"/>
                  <a:gd name="T22" fmla="*/ 411 w 425"/>
                  <a:gd name="T23" fmla="*/ 14 h 684"/>
                  <a:gd name="T24" fmla="*/ 404 w 425"/>
                  <a:gd name="T25" fmla="*/ 8 h 684"/>
                  <a:gd name="T26" fmla="*/ 395 w 425"/>
                  <a:gd name="T27" fmla="*/ 4 h 684"/>
                  <a:gd name="T28" fmla="*/ 386 w 425"/>
                  <a:gd name="T29" fmla="*/ 0 h 684"/>
                  <a:gd name="T30" fmla="*/ 377 w 425"/>
                  <a:gd name="T31" fmla="*/ 0 h 684"/>
                  <a:gd name="T32" fmla="*/ 48 w 425"/>
                  <a:gd name="T33" fmla="*/ 0 h 684"/>
                  <a:gd name="T34" fmla="*/ 48 w 425"/>
                  <a:gd name="T35" fmla="*/ 0 h 684"/>
                  <a:gd name="T36" fmla="*/ 39 w 425"/>
                  <a:gd name="T37" fmla="*/ 0 h 684"/>
                  <a:gd name="T38" fmla="*/ 30 w 425"/>
                  <a:gd name="T39" fmla="*/ 4 h 684"/>
                  <a:gd name="T40" fmla="*/ 21 w 425"/>
                  <a:gd name="T41" fmla="*/ 8 h 684"/>
                  <a:gd name="T42" fmla="*/ 15 w 425"/>
                  <a:gd name="T43" fmla="*/ 14 h 684"/>
                  <a:gd name="T44" fmla="*/ 8 w 425"/>
                  <a:gd name="T45" fmla="*/ 21 h 684"/>
                  <a:gd name="T46" fmla="*/ 4 w 425"/>
                  <a:gd name="T47" fmla="*/ 30 h 684"/>
                  <a:gd name="T48" fmla="*/ 2 w 425"/>
                  <a:gd name="T49" fmla="*/ 39 h 684"/>
                  <a:gd name="T50" fmla="*/ 0 w 425"/>
                  <a:gd name="T51" fmla="*/ 48 h 684"/>
                  <a:gd name="T52" fmla="*/ 0 w 425"/>
                  <a:gd name="T53" fmla="*/ 637 h 684"/>
                  <a:gd name="T54" fmla="*/ 0 w 425"/>
                  <a:gd name="T55" fmla="*/ 637 h 684"/>
                  <a:gd name="T56" fmla="*/ 2 w 425"/>
                  <a:gd name="T57" fmla="*/ 646 h 684"/>
                  <a:gd name="T58" fmla="*/ 4 w 425"/>
                  <a:gd name="T59" fmla="*/ 655 h 684"/>
                  <a:gd name="T60" fmla="*/ 8 w 425"/>
                  <a:gd name="T61" fmla="*/ 664 h 684"/>
                  <a:gd name="T62" fmla="*/ 15 w 425"/>
                  <a:gd name="T63" fmla="*/ 670 h 684"/>
                  <a:gd name="T64" fmla="*/ 21 w 425"/>
                  <a:gd name="T65" fmla="*/ 676 h 684"/>
                  <a:gd name="T66" fmla="*/ 30 w 425"/>
                  <a:gd name="T67" fmla="*/ 680 h 684"/>
                  <a:gd name="T68" fmla="*/ 39 w 425"/>
                  <a:gd name="T69" fmla="*/ 684 h 684"/>
                  <a:gd name="T70" fmla="*/ 48 w 425"/>
                  <a:gd name="T71" fmla="*/ 684 h 684"/>
                  <a:gd name="T72" fmla="*/ 377 w 425"/>
                  <a:gd name="T73" fmla="*/ 684 h 684"/>
                  <a:gd name="T74" fmla="*/ 377 w 425"/>
                  <a:gd name="T75" fmla="*/ 684 h 684"/>
                  <a:gd name="T76" fmla="*/ 386 w 425"/>
                  <a:gd name="T77" fmla="*/ 684 h 684"/>
                  <a:gd name="T78" fmla="*/ 395 w 425"/>
                  <a:gd name="T79" fmla="*/ 680 h 684"/>
                  <a:gd name="T80" fmla="*/ 404 w 425"/>
                  <a:gd name="T81" fmla="*/ 676 h 684"/>
                  <a:gd name="T82" fmla="*/ 411 w 425"/>
                  <a:gd name="T83" fmla="*/ 670 h 684"/>
                  <a:gd name="T84" fmla="*/ 417 w 425"/>
                  <a:gd name="T85" fmla="*/ 664 h 684"/>
                  <a:gd name="T86" fmla="*/ 421 w 425"/>
                  <a:gd name="T87" fmla="*/ 655 h 684"/>
                  <a:gd name="T88" fmla="*/ 424 w 425"/>
                  <a:gd name="T89" fmla="*/ 646 h 684"/>
                  <a:gd name="T90" fmla="*/ 425 w 425"/>
                  <a:gd name="T91" fmla="*/ 637 h 684"/>
                  <a:gd name="T92" fmla="*/ 425 w 425"/>
                  <a:gd name="T93" fmla="*/ 458 h 684"/>
                  <a:gd name="T94" fmla="*/ 388 w 425"/>
                  <a:gd name="T95" fmla="*/ 458 h 684"/>
                  <a:gd name="T96" fmla="*/ 388 w 425"/>
                  <a:gd name="T97" fmla="*/ 586 h 684"/>
                  <a:gd name="T98" fmla="*/ 296 w 425"/>
                  <a:gd name="T99" fmla="*/ 648 h 684"/>
                  <a:gd name="T100" fmla="*/ 129 w 425"/>
                  <a:gd name="T101" fmla="*/ 648 h 684"/>
                  <a:gd name="T102" fmla="*/ 129 w 425"/>
                  <a:gd name="T103" fmla="*/ 624 h 684"/>
                  <a:gd name="T104" fmla="*/ 296 w 425"/>
                  <a:gd name="T105" fmla="*/ 624 h 684"/>
                  <a:gd name="T106" fmla="*/ 296 w 425"/>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5" h="684">
                    <a:moveTo>
                      <a:pt x="388" y="586"/>
                    </a:moveTo>
                    <a:lnTo>
                      <a:pt x="38" y="586"/>
                    </a:lnTo>
                    <a:lnTo>
                      <a:pt x="38" y="58"/>
                    </a:lnTo>
                    <a:lnTo>
                      <a:pt x="388" y="58"/>
                    </a:lnTo>
                    <a:lnTo>
                      <a:pt x="388" y="176"/>
                    </a:lnTo>
                    <a:lnTo>
                      <a:pt x="425" y="176"/>
                    </a:lnTo>
                    <a:lnTo>
                      <a:pt x="425" y="48"/>
                    </a:lnTo>
                    <a:lnTo>
                      <a:pt x="425" y="48"/>
                    </a:lnTo>
                    <a:lnTo>
                      <a:pt x="424" y="39"/>
                    </a:lnTo>
                    <a:lnTo>
                      <a:pt x="421" y="30"/>
                    </a:lnTo>
                    <a:lnTo>
                      <a:pt x="417" y="21"/>
                    </a:lnTo>
                    <a:lnTo>
                      <a:pt x="411" y="14"/>
                    </a:lnTo>
                    <a:lnTo>
                      <a:pt x="404" y="8"/>
                    </a:lnTo>
                    <a:lnTo>
                      <a:pt x="395" y="4"/>
                    </a:lnTo>
                    <a:lnTo>
                      <a:pt x="386" y="0"/>
                    </a:lnTo>
                    <a:lnTo>
                      <a:pt x="377" y="0"/>
                    </a:lnTo>
                    <a:lnTo>
                      <a:pt x="48" y="0"/>
                    </a:lnTo>
                    <a:lnTo>
                      <a:pt x="48" y="0"/>
                    </a:lnTo>
                    <a:lnTo>
                      <a:pt x="39" y="0"/>
                    </a:lnTo>
                    <a:lnTo>
                      <a:pt x="30" y="4"/>
                    </a:lnTo>
                    <a:lnTo>
                      <a:pt x="21" y="8"/>
                    </a:lnTo>
                    <a:lnTo>
                      <a:pt x="15" y="14"/>
                    </a:lnTo>
                    <a:lnTo>
                      <a:pt x="8" y="21"/>
                    </a:lnTo>
                    <a:lnTo>
                      <a:pt x="4" y="30"/>
                    </a:lnTo>
                    <a:lnTo>
                      <a:pt x="2" y="39"/>
                    </a:lnTo>
                    <a:lnTo>
                      <a:pt x="0" y="48"/>
                    </a:lnTo>
                    <a:lnTo>
                      <a:pt x="0" y="637"/>
                    </a:lnTo>
                    <a:lnTo>
                      <a:pt x="0" y="637"/>
                    </a:lnTo>
                    <a:lnTo>
                      <a:pt x="2" y="646"/>
                    </a:lnTo>
                    <a:lnTo>
                      <a:pt x="4" y="655"/>
                    </a:lnTo>
                    <a:lnTo>
                      <a:pt x="8" y="664"/>
                    </a:lnTo>
                    <a:lnTo>
                      <a:pt x="15" y="670"/>
                    </a:lnTo>
                    <a:lnTo>
                      <a:pt x="21" y="676"/>
                    </a:lnTo>
                    <a:lnTo>
                      <a:pt x="30" y="680"/>
                    </a:lnTo>
                    <a:lnTo>
                      <a:pt x="39" y="684"/>
                    </a:lnTo>
                    <a:lnTo>
                      <a:pt x="48" y="684"/>
                    </a:lnTo>
                    <a:lnTo>
                      <a:pt x="377" y="684"/>
                    </a:lnTo>
                    <a:lnTo>
                      <a:pt x="377" y="684"/>
                    </a:lnTo>
                    <a:lnTo>
                      <a:pt x="386" y="684"/>
                    </a:lnTo>
                    <a:lnTo>
                      <a:pt x="395" y="680"/>
                    </a:lnTo>
                    <a:lnTo>
                      <a:pt x="404" y="676"/>
                    </a:lnTo>
                    <a:lnTo>
                      <a:pt x="411" y="670"/>
                    </a:lnTo>
                    <a:lnTo>
                      <a:pt x="417" y="664"/>
                    </a:lnTo>
                    <a:lnTo>
                      <a:pt x="421" y="655"/>
                    </a:lnTo>
                    <a:lnTo>
                      <a:pt x="424" y="646"/>
                    </a:lnTo>
                    <a:lnTo>
                      <a:pt x="425" y="637"/>
                    </a:lnTo>
                    <a:lnTo>
                      <a:pt x="425" y="458"/>
                    </a:lnTo>
                    <a:lnTo>
                      <a:pt x="388" y="458"/>
                    </a:lnTo>
                    <a:lnTo>
                      <a:pt x="388"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60" name="ZoneTexte 159">
              <a:extLst>
                <a:ext uri="{FF2B5EF4-FFF2-40B4-BE49-F238E27FC236}">
                  <a16:creationId xmlns:a16="http://schemas.microsoft.com/office/drawing/2014/main" id="{41FB39E9-3DC2-4814-9A80-7ACD46D3EE21}"/>
                </a:ext>
              </a:extLst>
            </p:cNvPr>
            <p:cNvSpPr txBox="1"/>
            <p:nvPr/>
          </p:nvSpPr>
          <p:spPr>
            <a:xfrm>
              <a:off x="3796529" y="6745636"/>
              <a:ext cx="540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Espace NL</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164" name="Groupe 163">
            <a:extLst>
              <a:ext uri="{FF2B5EF4-FFF2-40B4-BE49-F238E27FC236}">
                <a16:creationId xmlns:a16="http://schemas.microsoft.com/office/drawing/2014/main" id="{58CF9555-C29B-43AA-81E7-FB064C565EC7}"/>
              </a:ext>
            </a:extLst>
          </p:cNvPr>
          <p:cNvGrpSpPr/>
          <p:nvPr/>
        </p:nvGrpSpPr>
        <p:grpSpPr>
          <a:xfrm>
            <a:off x="3636588" y="7558990"/>
            <a:ext cx="907529" cy="252000"/>
            <a:chOff x="3429000" y="6681191"/>
            <a:chExt cx="907529" cy="252000"/>
          </a:xfrm>
        </p:grpSpPr>
        <p:grpSp>
          <p:nvGrpSpPr>
            <p:cNvPr id="165" name="Group 149">
              <a:extLst>
                <a:ext uri="{FF2B5EF4-FFF2-40B4-BE49-F238E27FC236}">
                  <a16:creationId xmlns:a16="http://schemas.microsoft.com/office/drawing/2014/main" id="{CC49B1FC-6495-4166-A02F-6C622F12F4F5}"/>
                </a:ext>
              </a:extLst>
            </p:cNvPr>
            <p:cNvGrpSpPr>
              <a:grpSpLocks noChangeAspect="1"/>
            </p:cNvGrpSpPr>
            <p:nvPr/>
          </p:nvGrpSpPr>
          <p:grpSpPr>
            <a:xfrm>
              <a:off x="3429000" y="6681191"/>
              <a:ext cx="278557" cy="252000"/>
              <a:chOff x="6865938" y="3508375"/>
              <a:chExt cx="481013" cy="542925"/>
            </a:xfrm>
            <a:solidFill>
              <a:srgbClr val="581D74"/>
            </a:solidFill>
          </p:grpSpPr>
          <p:sp>
            <p:nvSpPr>
              <p:cNvPr id="172" name="Freeform 77">
                <a:extLst>
                  <a:ext uri="{FF2B5EF4-FFF2-40B4-BE49-F238E27FC236}">
                    <a16:creationId xmlns:a16="http://schemas.microsoft.com/office/drawing/2014/main" id="{7DC90FB7-4E0B-409A-B52F-E887D91C2784}"/>
                  </a:ext>
                </a:extLst>
              </p:cNvPr>
              <p:cNvSpPr>
                <a:spLocks/>
              </p:cNvSpPr>
              <p:nvPr/>
            </p:nvSpPr>
            <p:spPr bwMode="auto">
              <a:xfrm>
                <a:off x="7072313" y="3697288"/>
                <a:ext cx="79375" cy="155575"/>
              </a:xfrm>
              <a:custGeom>
                <a:avLst/>
                <a:gdLst>
                  <a:gd name="T0" fmla="*/ 100 w 100"/>
                  <a:gd name="T1" fmla="*/ 11 h 196"/>
                  <a:gd name="T2" fmla="*/ 100 w 100"/>
                  <a:gd name="T3" fmla="*/ 11 h 196"/>
                  <a:gd name="T4" fmla="*/ 100 w 100"/>
                  <a:gd name="T5" fmla="*/ 7 h 196"/>
                  <a:gd name="T6" fmla="*/ 97 w 100"/>
                  <a:gd name="T7" fmla="*/ 4 h 196"/>
                  <a:gd name="T8" fmla="*/ 93 w 100"/>
                  <a:gd name="T9" fmla="*/ 2 h 196"/>
                  <a:gd name="T10" fmla="*/ 90 w 100"/>
                  <a:gd name="T11" fmla="*/ 0 h 196"/>
                  <a:gd name="T12" fmla="*/ 11 w 100"/>
                  <a:gd name="T13" fmla="*/ 0 h 196"/>
                  <a:gd name="T14" fmla="*/ 11 w 100"/>
                  <a:gd name="T15" fmla="*/ 0 h 196"/>
                  <a:gd name="T16" fmla="*/ 6 w 100"/>
                  <a:gd name="T17" fmla="*/ 2 h 196"/>
                  <a:gd name="T18" fmla="*/ 3 w 100"/>
                  <a:gd name="T19" fmla="*/ 4 h 196"/>
                  <a:gd name="T20" fmla="*/ 1 w 100"/>
                  <a:gd name="T21" fmla="*/ 7 h 196"/>
                  <a:gd name="T22" fmla="*/ 0 w 100"/>
                  <a:gd name="T23" fmla="*/ 11 h 196"/>
                  <a:gd name="T24" fmla="*/ 0 w 100"/>
                  <a:gd name="T25" fmla="*/ 185 h 196"/>
                  <a:gd name="T26" fmla="*/ 0 w 100"/>
                  <a:gd name="T27" fmla="*/ 185 h 196"/>
                  <a:gd name="T28" fmla="*/ 1 w 100"/>
                  <a:gd name="T29" fmla="*/ 189 h 196"/>
                  <a:gd name="T30" fmla="*/ 3 w 100"/>
                  <a:gd name="T31" fmla="*/ 193 h 196"/>
                  <a:gd name="T32" fmla="*/ 6 w 100"/>
                  <a:gd name="T33" fmla="*/ 194 h 196"/>
                  <a:gd name="T34" fmla="*/ 11 w 100"/>
                  <a:gd name="T35" fmla="*/ 196 h 196"/>
                  <a:gd name="T36" fmla="*/ 90 w 100"/>
                  <a:gd name="T37" fmla="*/ 196 h 196"/>
                  <a:gd name="T38" fmla="*/ 90 w 100"/>
                  <a:gd name="T39" fmla="*/ 196 h 196"/>
                  <a:gd name="T40" fmla="*/ 93 w 100"/>
                  <a:gd name="T41" fmla="*/ 194 h 196"/>
                  <a:gd name="T42" fmla="*/ 97 w 100"/>
                  <a:gd name="T43" fmla="*/ 193 h 196"/>
                  <a:gd name="T44" fmla="*/ 100 w 100"/>
                  <a:gd name="T45" fmla="*/ 189 h 196"/>
                  <a:gd name="T46" fmla="*/ 100 w 100"/>
                  <a:gd name="T47" fmla="*/ 185 h 196"/>
                  <a:gd name="T48" fmla="*/ 100 w 100"/>
                  <a:gd name="T49" fmla="*/ 1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96">
                    <a:moveTo>
                      <a:pt x="100" y="11"/>
                    </a:moveTo>
                    <a:lnTo>
                      <a:pt x="100" y="11"/>
                    </a:lnTo>
                    <a:lnTo>
                      <a:pt x="100" y="7"/>
                    </a:lnTo>
                    <a:lnTo>
                      <a:pt x="97" y="4"/>
                    </a:lnTo>
                    <a:lnTo>
                      <a:pt x="93" y="2"/>
                    </a:lnTo>
                    <a:lnTo>
                      <a:pt x="90" y="0"/>
                    </a:lnTo>
                    <a:lnTo>
                      <a:pt x="11" y="0"/>
                    </a:lnTo>
                    <a:lnTo>
                      <a:pt x="11" y="0"/>
                    </a:lnTo>
                    <a:lnTo>
                      <a:pt x="6" y="2"/>
                    </a:lnTo>
                    <a:lnTo>
                      <a:pt x="3" y="4"/>
                    </a:lnTo>
                    <a:lnTo>
                      <a:pt x="1" y="7"/>
                    </a:lnTo>
                    <a:lnTo>
                      <a:pt x="0" y="11"/>
                    </a:lnTo>
                    <a:lnTo>
                      <a:pt x="0" y="185"/>
                    </a:lnTo>
                    <a:lnTo>
                      <a:pt x="0" y="185"/>
                    </a:lnTo>
                    <a:lnTo>
                      <a:pt x="1" y="189"/>
                    </a:lnTo>
                    <a:lnTo>
                      <a:pt x="3" y="193"/>
                    </a:lnTo>
                    <a:lnTo>
                      <a:pt x="6" y="194"/>
                    </a:lnTo>
                    <a:lnTo>
                      <a:pt x="11" y="196"/>
                    </a:lnTo>
                    <a:lnTo>
                      <a:pt x="90" y="196"/>
                    </a:lnTo>
                    <a:lnTo>
                      <a:pt x="90" y="196"/>
                    </a:lnTo>
                    <a:lnTo>
                      <a:pt x="93" y="194"/>
                    </a:lnTo>
                    <a:lnTo>
                      <a:pt x="97" y="193"/>
                    </a:lnTo>
                    <a:lnTo>
                      <a:pt x="100" y="189"/>
                    </a:lnTo>
                    <a:lnTo>
                      <a:pt x="100" y="185"/>
                    </a:lnTo>
                    <a:lnTo>
                      <a:pt x="10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3" name="Freeform 78">
                <a:extLst>
                  <a:ext uri="{FF2B5EF4-FFF2-40B4-BE49-F238E27FC236}">
                    <a16:creationId xmlns:a16="http://schemas.microsoft.com/office/drawing/2014/main" id="{F7DC31C1-F0B7-48DF-AE4E-CA23D5BA9385}"/>
                  </a:ext>
                </a:extLst>
              </p:cNvPr>
              <p:cNvSpPr>
                <a:spLocks/>
              </p:cNvSpPr>
              <p:nvPr/>
            </p:nvSpPr>
            <p:spPr bwMode="auto">
              <a:xfrm>
                <a:off x="7165976" y="3603625"/>
                <a:ext cx="180975" cy="236537"/>
              </a:xfrm>
              <a:custGeom>
                <a:avLst/>
                <a:gdLst>
                  <a:gd name="T0" fmla="*/ 229 w 229"/>
                  <a:gd name="T1" fmla="*/ 150 h 298"/>
                  <a:gd name="T2" fmla="*/ 227 w 229"/>
                  <a:gd name="T3" fmla="*/ 145 h 298"/>
                  <a:gd name="T4" fmla="*/ 220 w 229"/>
                  <a:gd name="T5" fmla="*/ 136 h 298"/>
                  <a:gd name="T6" fmla="*/ 120 w 229"/>
                  <a:gd name="T7" fmla="*/ 136 h 298"/>
                  <a:gd name="T8" fmla="*/ 132 w 229"/>
                  <a:gd name="T9" fmla="*/ 49 h 298"/>
                  <a:gd name="T10" fmla="*/ 132 w 229"/>
                  <a:gd name="T11" fmla="*/ 32 h 298"/>
                  <a:gd name="T12" fmla="*/ 126 w 229"/>
                  <a:gd name="T13" fmla="*/ 14 h 298"/>
                  <a:gd name="T14" fmla="*/ 119 w 229"/>
                  <a:gd name="T15" fmla="*/ 6 h 298"/>
                  <a:gd name="T16" fmla="*/ 109 w 229"/>
                  <a:gd name="T17" fmla="*/ 1 h 298"/>
                  <a:gd name="T18" fmla="*/ 95 w 229"/>
                  <a:gd name="T19" fmla="*/ 0 h 298"/>
                  <a:gd name="T20" fmla="*/ 82 w 229"/>
                  <a:gd name="T21" fmla="*/ 45 h 298"/>
                  <a:gd name="T22" fmla="*/ 73 w 229"/>
                  <a:gd name="T23" fmla="*/ 68 h 298"/>
                  <a:gd name="T24" fmla="*/ 54 w 229"/>
                  <a:gd name="T25" fmla="*/ 96 h 298"/>
                  <a:gd name="T26" fmla="*/ 39 w 229"/>
                  <a:gd name="T27" fmla="*/ 111 h 298"/>
                  <a:gd name="T28" fmla="*/ 21 w 229"/>
                  <a:gd name="T29" fmla="*/ 122 h 298"/>
                  <a:gd name="T30" fmla="*/ 0 w 229"/>
                  <a:gd name="T31" fmla="*/ 131 h 298"/>
                  <a:gd name="T32" fmla="*/ 196 w 229"/>
                  <a:gd name="T33" fmla="*/ 297 h 298"/>
                  <a:gd name="T34" fmla="*/ 203 w 229"/>
                  <a:gd name="T35" fmla="*/ 296 h 298"/>
                  <a:gd name="T36" fmla="*/ 212 w 229"/>
                  <a:gd name="T37" fmla="*/ 287 h 298"/>
                  <a:gd name="T38" fmla="*/ 213 w 229"/>
                  <a:gd name="T39" fmla="*/ 273 h 298"/>
                  <a:gd name="T40" fmla="*/ 212 w 229"/>
                  <a:gd name="T41" fmla="*/ 267 h 298"/>
                  <a:gd name="T42" fmla="*/ 205 w 229"/>
                  <a:gd name="T43" fmla="*/ 258 h 298"/>
                  <a:gd name="T44" fmla="*/ 204 w 229"/>
                  <a:gd name="T45" fmla="*/ 257 h 298"/>
                  <a:gd name="T46" fmla="*/ 210 w 229"/>
                  <a:gd name="T47" fmla="*/ 256 h 298"/>
                  <a:gd name="T48" fmla="*/ 214 w 229"/>
                  <a:gd name="T49" fmla="*/ 253 h 298"/>
                  <a:gd name="T50" fmla="*/ 220 w 229"/>
                  <a:gd name="T51" fmla="*/ 244 h 298"/>
                  <a:gd name="T52" fmla="*/ 221 w 229"/>
                  <a:gd name="T53" fmla="*/ 231 h 298"/>
                  <a:gd name="T54" fmla="*/ 221 w 229"/>
                  <a:gd name="T55" fmla="*/ 228 h 298"/>
                  <a:gd name="T56" fmla="*/ 216 w 229"/>
                  <a:gd name="T57" fmla="*/ 221 h 298"/>
                  <a:gd name="T58" fmla="*/ 213 w 229"/>
                  <a:gd name="T59" fmla="*/ 219 h 298"/>
                  <a:gd name="T60" fmla="*/ 220 w 229"/>
                  <a:gd name="T61" fmla="*/ 216 h 298"/>
                  <a:gd name="T62" fmla="*/ 227 w 229"/>
                  <a:gd name="T63" fmla="*/ 207 h 298"/>
                  <a:gd name="T64" fmla="*/ 229 w 229"/>
                  <a:gd name="T65" fmla="*/ 197 h 298"/>
                  <a:gd name="T66" fmla="*/ 227 w 229"/>
                  <a:gd name="T67" fmla="*/ 190 h 298"/>
                  <a:gd name="T68" fmla="*/ 220 w 229"/>
                  <a:gd name="T69" fmla="*/ 181 h 298"/>
                  <a:gd name="T70" fmla="*/ 213 w 229"/>
                  <a:gd name="T71" fmla="*/ 180 h 298"/>
                  <a:gd name="T72" fmla="*/ 225 w 229"/>
                  <a:gd name="T73" fmla="*/ 175 h 298"/>
                  <a:gd name="T74" fmla="*/ 229 w 229"/>
                  <a:gd name="T75" fmla="*/ 16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98">
                    <a:moveTo>
                      <a:pt x="229" y="163"/>
                    </a:moveTo>
                    <a:lnTo>
                      <a:pt x="229" y="150"/>
                    </a:lnTo>
                    <a:lnTo>
                      <a:pt x="229" y="150"/>
                    </a:lnTo>
                    <a:lnTo>
                      <a:pt x="227" y="145"/>
                    </a:lnTo>
                    <a:lnTo>
                      <a:pt x="225" y="140"/>
                    </a:lnTo>
                    <a:lnTo>
                      <a:pt x="220" y="136"/>
                    </a:lnTo>
                    <a:lnTo>
                      <a:pt x="213" y="135"/>
                    </a:lnTo>
                    <a:lnTo>
                      <a:pt x="120" y="136"/>
                    </a:lnTo>
                    <a:lnTo>
                      <a:pt x="132" y="49"/>
                    </a:lnTo>
                    <a:lnTo>
                      <a:pt x="132" y="49"/>
                    </a:lnTo>
                    <a:lnTo>
                      <a:pt x="132" y="41"/>
                    </a:lnTo>
                    <a:lnTo>
                      <a:pt x="132" y="32"/>
                    </a:lnTo>
                    <a:lnTo>
                      <a:pt x="129" y="23"/>
                    </a:lnTo>
                    <a:lnTo>
                      <a:pt x="126" y="14"/>
                    </a:lnTo>
                    <a:lnTo>
                      <a:pt x="123" y="10"/>
                    </a:lnTo>
                    <a:lnTo>
                      <a:pt x="119" y="6"/>
                    </a:lnTo>
                    <a:lnTo>
                      <a:pt x="114" y="4"/>
                    </a:lnTo>
                    <a:lnTo>
                      <a:pt x="109" y="1"/>
                    </a:lnTo>
                    <a:lnTo>
                      <a:pt x="102" y="0"/>
                    </a:lnTo>
                    <a:lnTo>
                      <a:pt x="95" y="0"/>
                    </a:lnTo>
                    <a:lnTo>
                      <a:pt x="82" y="45"/>
                    </a:lnTo>
                    <a:lnTo>
                      <a:pt x="82" y="45"/>
                    </a:lnTo>
                    <a:lnTo>
                      <a:pt x="78" y="57"/>
                    </a:lnTo>
                    <a:lnTo>
                      <a:pt x="73" y="68"/>
                    </a:lnTo>
                    <a:lnTo>
                      <a:pt x="65" y="81"/>
                    </a:lnTo>
                    <a:lnTo>
                      <a:pt x="54" y="96"/>
                    </a:lnTo>
                    <a:lnTo>
                      <a:pt x="47" y="103"/>
                    </a:lnTo>
                    <a:lnTo>
                      <a:pt x="39" y="111"/>
                    </a:lnTo>
                    <a:lnTo>
                      <a:pt x="30" y="117"/>
                    </a:lnTo>
                    <a:lnTo>
                      <a:pt x="21" y="122"/>
                    </a:lnTo>
                    <a:lnTo>
                      <a:pt x="11" y="127"/>
                    </a:lnTo>
                    <a:lnTo>
                      <a:pt x="0" y="131"/>
                    </a:lnTo>
                    <a:lnTo>
                      <a:pt x="0" y="298"/>
                    </a:lnTo>
                    <a:lnTo>
                      <a:pt x="196" y="297"/>
                    </a:lnTo>
                    <a:lnTo>
                      <a:pt x="196" y="297"/>
                    </a:lnTo>
                    <a:lnTo>
                      <a:pt x="203" y="296"/>
                    </a:lnTo>
                    <a:lnTo>
                      <a:pt x="208" y="292"/>
                    </a:lnTo>
                    <a:lnTo>
                      <a:pt x="212" y="287"/>
                    </a:lnTo>
                    <a:lnTo>
                      <a:pt x="213" y="282"/>
                    </a:lnTo>
                    <a:lnTo>
                      <a:pt x="213" y="273"/>
                    </a:lnTo>
                    <a:lnTo>
                      <a:pt x="213" y="273"/>
                    </a:lnTo>
                    <a:lnTo>
                      <a:pt x="212" y="267"/>
                    </a:lnTo>
                    <a:lnTo>
                      <a:pt x="209" y="262"/>
                    </a:lnTo>
                    <a:lnTo>
                      <a:pt x="205" y="258"/>
                    </a:lnTo>
                    <a:lnTo>
                      <a:pt x="201" y="257"/>
                    </a:lnTo>
                    <a:lnTo>
                      <a:pt x="204" y="257"/>
                    </a:lnTo>
                    <a:lnTo>
                      <a:pt x="204" y="257"/>
                    </a:lnTo>
                    <a:lnTo>
                      <a:pt x="210" y="256"/>
                    </a:lnTo>
                    <a:lnTo>
                      <a:pt x="210" y="256"/>
                    </a:lnTo>
                    <a:lnTo>
                      <a:pt x="214" y="253"/>
                    </a:lnTo>
                    <a:lnTo>
                      <a:pt x="218" y="249"/>
                    </a:lnTo>
                    <a:lnTo>
                      <a:pt x="220" y="244"/>
                    </a:lnTo>
                    <a:lnTo>
                      <a:pt x="221" y="240"/>
                    </a:lnTo>
                    <a:lnTo>
                      <a:pt x="221" y="231"/>
                    </a:lnTo>
                    <a:lnTo>
                      <a:pt x="221" y="231"/>
                    </a:lnTo>
                    <a:lnTo>
                      <a:pt x="221" y="228"/>
                    </a:lnTo>
                    <a:lnTo>
                      <a:pt x="218" y="224"/>
                    </a:lnTo>
                    <a:lnTo>
                      <a:pt x="216" y="221"/>
                    </a:lnTo>
                    <a:lnTo>
                      <a:pt x="213" y="219"/>
                    </a:lnTo>
                    <a:lnTo>
                      <a:pt x="213" y="219"/>
                    </a:lnTo>
                    <a:lnTo>
                      <a:pt x="216" y="217"/>
                    </a:lnTo>
                    <a:lnTo>
                      <a:pt x="220" y="216"/>
                    </a:lnTo>
                    <a:lnTo>
                      <a:pt x="225" y="212"/>
                    </a:lnTo>
                    <a:lnTo>
                      <a:pt x="227" y="207"/>
                    </a:lnTo>
                    <a:lnTo>
                      <a:pt x="229" y="201"/>
                    </a:lnTo>
                    <a:lnTo>
                      <a:pt x="229" y="197"/>
                    </a:lnTo>
                    <a:lnTo>
                      <a:pt x="229" y="197"/>
                    </a:lnTo>
                    <a:lnTo>
                      <a:pt x="227" y="190"/>
                    </a:lnTo>
                    <a:lnTo>
                      <a:pt x="225" y="185"/>
                    </a:lnTo>
                    <a:lnTo>
                      <a:pt x="220" y="181"/>
                    </a:lnTo>
                    <a:lnTo>
                      <a:pt x="213" y="180"/>
                    </a:lnTo>
                    <a:lnTo>
                      <a:pt x="213" y="180"/>
                    </a:lnTo>
                    <a:lnTo>
                      <a:pt x="220" y="179"/>
                    </a:lnTo>
                    <a:lnTo>
                      <a:pt x="225" y="175"/>
                    </a:lnTo>
                    <a:lnTo>
                      <a:pt x="227" y="170"/>
                    </a:lnTo>
                    <a:lnTo>
                      <a:pt x="229" y="163"/>
                    </a:lnTo>
                    <a:lnTo>
                      <a:pt x="229"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4" name="Freeform 79">
                <a:extLst>
                  <a:ext uri="{FF2B5EF4-FFF2-40B4-BE49-F238E27FC236}">
                    <a16:creationId xmlns:a16="http://schemas.microsoft.com/office/drawing/2014/main" id="{2F56DD3C-640D-489B-B3B9-D01004F28A06}"/>
                  </a:ext>
                </a:extLst>
              </p:cNvPr>
              <p:cNvSpPr>
                <a:spLocks noEditPoints="1"/>
              </p:cNvSpPr>
              <p:nvPr/>
            </p:nvSpPr>
            <p:spPr bwMode="auto">
              <a:xfrm>
                <a:off x="6865938" y="3508375"/>
                <a:ext cx="336550" cy="542925"/>
              </a:xfrm>
              <a:custGeom>
                <a:avLst/>
                <a:gdLst>
                  <a:gd name="T0" fmla="*/ 388 w 425"/>
                  <a:gd name="T1" fmla="*/ 586 h 684"/>
                  <a:gd name="T2" fmla="*/ 38 w 425"/>
                  <a:gd name="T3" fmla="*/ 586 h 684"/>
                  <a:gd name="T4" fmla="*/ 38 w 425"/>
                  <a:gd name="T5" fmla="*/ 58 h 684"/>
                  <a:gd name="T6" fmla="*/ 388 w 425"/>
                  <a:gd name="T7" fmla="*/ 58 h 684"/>
                  <a:gd name="T8" fmla="*/ 388 w 425"/>
                  <a:gd name="T9" fmla="*/ 176 h 684"/>
                  <a:gd name="T10" fmla="*/ 425 w 425"/>
                  <a:gd name="T11" fmla="*/ 176 h 684"/>
                  <a:gd name="T12" fmla="*/ 425 w 425"/>
                  <a:gd name="T13" fmla="*/ 48 h 684"/>
                  <a:gd name="T14" fmla="*/ 425 w 425"/>
                  <a:gd name="T15" fmla="*/ 48 h 684"/>
                  <a:gd name="T16" fmla="*/ 424 w 425"/>
                  <a:gd name="T17" fmla="*/ 39 h 684"/>
                  <a:gd name="T18" fmla="*/ 421 w 425"/>
                  <a:gd name="T19" fmla="*/ 30 h 684"/>
                  <a:gd name="T20" fmla="*/ 417 w 425"/>
                  <a:gd name="T21" fmla="*/ 21 h 684"/>
                  <a:gd name="T22" fmla="*/ 411 w 425"/>
                  <a:gd name="T23" fmla="*/ 14 h 684"/>
                  <a:gd name="T24" fmla="*/ 404 w 425"/>
                  <a:gd name="T25" fmla="*/ 8 h 684"/>
                  <a:gd name="T26" fmla="*/ 395 w 425"/>
                  <a:gd name="T27" fmla="*/ 4 h 684"/>
                  <a:gd name="T28" fmla="*/ 386 w 425"/>
                  <a:gd name="T29" fmla="*/ 0 h 684"/>
                  <a:gd name="T30" fmla="*/ 377 w 425"/>
                  <a:gd name="T31" fmla="*/ 0 h 684"/>
                  <a:gd name="T32" fmla="*/ 48 w 425"/>
                  <a:gd name="T33" fmla="*/ 0 h 684"/>
                  <a:gd name="T34" fmla="*/ 48 w 425"/>
                  <a:gd name="T35" fmla="*/ 0 h 684"/>
                  <a:gd name="T36" fmla="*/ 39 w 425"/>
                  <a:gd name="T37" fmla="*/ 0 h 684"/>
                  <a:gd name="T38" fmla="*/ 30 w 425"/>
                  <a:gd name="T39" fmla="*/ 4 h 684"/>
                  <a:gd name="T40" fmla="*/ 21 w 425"/>
                  <a:gd name="T41" fmla="*/ 8 h 684"/>
                  <a:gd name="T42" fmla="*/ 15 w 425"/>
                  <a:gd name="T43" fmla="*/ 14 h 684"/>
                  <a:gd name="T44" fmla="*/ 8 w 425"/>
                  <a:gd name="T45" fmla="*/ 21 h 684"/>
                  <a:gd name="T46" fmla="*/ 4 w 425"/>
                  <a:gd name="T47" fmla="*/ 30 h 684"/>
                  <a:gd name="T48" fmla="*/ 2 w 425"/>
                  <a:gd name="T49" fmla="*/ 39 h 684"/>
                  <a:gd name="T50" fmla="*/ 0 w 425"/>
                  <a:gd name="T51" fmla="*/ 48 h 684"/>
                  <a:gd name="T52" fmla="*/ 0 w 425"/>
                  <a:gd name="T53" fmla="*/ 637 h 684"/>
                  <a:gd name="T54" fmla="*/ 0 w 425"/>
                  <a:gd name="T55" fmla="*/ 637 h 684"/>
                  <a:gd name="T56" fmla="*/ 2 w 425"/>
                  <a:gd name="T57" fmla="*/ 646 h 684"/>
                  <a:gd name="T58" fmla="*/ 4 w 425"/>
                  <a:gd name="T59" fmla="*/ 655 h 684"/>
                  <a:gd name="T60" fmla="*/ 8 w 425"/>
                  <a:gd name="T61" fmla="*/ 664 h 684"/>
                  <a:gd name="T62" fmla="*/ 15 w 425"/>
                  <a:gd name="T63" fmla="*/ 670 h 684"/>
                  <a:gd name="T64" fmla="*/ 21 w 425"/>
                  <a:gd name="T65" fmla="*/ 676 h 684"/>
                  <a:gd name="T66" fmla="*/ 30 w 425"/>
                  <a:gd name="T67" fmla="*/ 680 h 684"/>
                  <a:gd name="T68" fmla="*/ 39 w 425"/>
                  <a:gd name="T69" fmla="*/ 684 h 684"/>
                  <a:gd name="T70" fmla="*/ 48 w 425"/>
                  <a:gd name="T71" fmla="*/ 684 h 684"/>
                  <a:gd name="T72" fmla="*/ 377 w 425"/>
                  <a:gd name="T73" fmla="*/ 684 h 684"/>
                  <a:gd name="T74" fmla="*/ 377 w 425"/>
                  <a:gd name="T75" fmla="*/ 684 h 684"/>
                  <a:gd name="T76" fmla="*/ 386 w 425"/>
                  <a:gd name="T77" fmla="*/ 684 h 684"/>
                  <a:gd name="T78" fmla="*/ 395 w 425"/>
                  <a:gd name="T79" fmla="*/ 680 h 684"/>
                  <a:gd name="T80" fmla="*/ 404 w 425"/>
                  <a:gd name="T81" fmla="*/ 676 h 684"/>
                  <a:gd name="T82" fmla="*/ 411 w 425"/>
                  <a:gd name="T83" fmla="*/ 670 h 684"/>
                  <a:gd name="T84" fmla="*/ 417 w 425"/>
                  <a:gd name="T85" fmla="*/ 664 h 684"/>
                  <a:gd name="T86" fmla="*/ 421 w 425"/>
                  <a:gd name="T87" fmla="*/ 655 h 684"/>
                  <a:gd name="T88" fmla="*/ 424 w 425"/>
                  <a:gd name="T89" fmla="*/ 646 h 684"/>
                  <a:gd name="T90" fmla="*/ 425 w 425"/>
                  <a:gd name="T91" fmla="*/ 637 h 684"/>
                  <a:gd name="T92" fmla="*/ 425 w 425"/>
                  <a:gd name="T93" fmla="*/ 458 h 684"/>
                  <a:gd name="T94" fmla="*/ 388 w 425"/>
                  <a:gd name="T95" fmla="*/ 458 h 684"/>
                  <a:gd name="T96" fmla="*/ 388 w 425"/>
                  <a:gd name="T97" fmla="*/ 586 h 684"/>
                  <a:gd name="T98" fmla="*/ 296 w 425"/>
                  <a:gd name="T99" fmla="*/ 648 h 684"/>
                  <a:gd name="T100" fmla="*/ 129 w 425"/>
                  <a:gd name="T101" fmla="*/ 648 h 684"/>
                  <a:gd name="T102" fmla="*/ 129 w 425"/>
                  <a:gd name="T103" fmla="*/ 624 h 684"/>
                  <a:gd name="T104" fmla="*/ 296 w 425"/>
                  <a:gd name="T105" fmla="*/ 624 h 684"/>
                  <a:gd name="T106" fmla="*/ 296 w 425"/>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5" h="684">
                    <a:moveTo>
                      <a:pt x="388" y="586"/>
                    </a:moveTo>
                    <a:lnTo>
                      <a:pt x="38" y="586"/>
                    </a:lnTo>
                    <a:lnTo>
                      <a:pt x="38" y="58"/>
                    </a:lnTo>
                    <a:lnTo>
                      <a:pt x="388" y="58"/>
                    </a:lnTo>
                    <a:lnTo>
                      <a:pt x="388" y="176"/>
                    </a:lnTo>
                    <a:lnTo>
                      <a:pt x="425" y="176"/>
                    </a:lnTo>
                    <a:lnTo>
                      <a:pt x="425" y="48"/>
                    </a:lnTo>
                    <a:lnTo>
                      <a:pt x="425" y="48"/>
                    </a:lnTo>
                    <a:lnTo>
                      <a:pt x="424" y="39"/>
                    </a:lnTo>
                    <a:lnTo>
                      <a:pt x="421" y="30"/>
                    </a:lnTo>
                    <a:lnTo>
                      <a:pt x="417" y="21"/>
                    </a:lnTo>
                    <a:lnTo>
                      <a:pt x="411" y="14"/>
                    </a:lnTo>
                    <a:lnTo>
                      <a:pt x="404" y="8"/>
                    </a:lnTo>
                    <a:lnTo>
                      <a:pt x="395" y="4"/>
                    </a:lnTo>
                    <a:lnTo>
                      <a:pt x="386" y="0"/>
                    </a:lnTo>
                    <a:lnTo>
                      <a:pt x="377" y="0"/>
                    </a:lnTo>
                    <a:lnTo>
                      <a:pt x="48" y="0"/>
                    </a:lnTo>
                    <a:lnTo>
                      <a:pt x="48" y="0"/>
                    </a:lnTo>
                    <a:lnTo>
                      <a:pt x="39" y="0"/>
                    </a:lnTo>
                    <a:lnTo>
                      <a:pt x="30" y="4"/>
                    </a:lnTo>
                    <a:lnTo>
                      <a:pt x="21" y="8"/>
                    </a:lnTo>
                    <a:lnTo>
                      <a:pt x="15" y="14"/>
                    </a:lnTo>
                    <a:lnTo>
                      <a:pt x="8" y="21"/>
                    </a:lnTo>
                    <a:lnTo>
                      <a:pt x="4" y="30"/>
                    </a:lnTo>
                    <a:lnTo>
                      <a:pt x="2" y="39"/>
                    </a:lnTo>
                    <a:lnTo>
                      <a:pt x="0" y="48"/>
                    </a:lnTo>
                    <a:lnTo>
                      <a:pt x="0" y="637"/>
                    </a:lnTo>
                    <a:lnTo>
                      <a:pt x="0" y="637"/>
                    </a:lnTo>
                    <a:lnTo>
                      <a:pt x="2" y="646"/>
                    </a:lnTo>
                    <a:lnTo>
                      <a:pt x="4" y="655"/>
                    </a:lnTo>
                    <a:lnTo>
                      <a:pt x="8" y="664"/>
                    </a:lnTo>
                    <a:lnTo>
                      <a:pt x="15" y="670"/>
                    </a:lnTo>
                    <a:lnTo>
                      <a:pt x="21" y="676"/>
                    </a:lnTo>
                    <a:lnTo>
                      <a:pt x="30" y="680"/>
                    </a:lnTo>
                    <a:lnTo>
                      <a:pt x="39" y="684"/>
                    </a:lnTo>
                    <a:lnTo>
                      <a:pt x="48" y="684"/>
                    </a:lnTo>
                    <a:lnTo>
                      <a:pt x="377" y="684"/>
                    </a:lnTo>
                    <a:lnTo>
                      <a:pt x="377" y="684"/>
                    </a:lnTo>
                    <a:lnTo>
                      <a:pt x="386" y="684"/>
                    </a:lnTo>
                    <a:lnTo>
                      <a:pt x="395" y="680"/>
                    </a:lnTo>
                    <a:lnTo>
                      <a:pt x="404" y="676"/>
                    </a:lnTo>
                    <a:lnTo>
                      <a:pt x="411" y="670"/>
                    </a:lnTo>
                    <a:lnTo>
                      <a:pt x="417" y="664"/>
                    </a:lnTo>
                    <a:lnTo>
                      <a:pt x="421" y="655"/>
                    </a:lnTo>
                    <a:lnTo>
                      <a:pt x="424" y="646"/>
                    </a:lnTo>
                    <a:lnTo>
                      <a:pt x="425" y="637"/>
                    </a:lnTo>
                    <a:lnTo>
                      <a:pt x="425" y="458"/>
                    </a:lnTo>
                    <a:lnTo>
                      <a:pt x="388" y="458"/>
                    </a:lnTo>
                    <a:lnTo>
                      <a:pt x="388"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66" name="ZoneTexte 165">
              <a:extLst>
                <a:ext uri="{FF2B5EF4-FFF2-40B4-BE49-F238E27FC236}">
                  <a16:creationId xmlns:a16="http://schemas.microsoft.com/office/drawing/2014/main" id="{B44C957C-1A98-47AD-983C-E04C7CE71A00}"/>
                </a:ext>
              </a:extLst>
            </p:cNvPr>
            <p:cNvSpPr txBox="1"/>
            <p:nvPr/>
          </p:nvSpPr>
          <p:spPr>
            <a:xfrm>
              <a:off x="3796529" y="6745636"/>
              <a:ext cx="540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Espace NL</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175" name="Groupe 174">
            <a:extLst>
              <a:ext uri="{FF2B5EF4-FFF2-40B4-BE49-F238E27FC236}">
                <a16:creationId xmlns:a16="http://schemas.microsoft.com/office/drawing/2014/main" id="{980F64EB-C9DB-4F55-A9FB-A64C88CBD807}"/>
              </a:ext>
            </a:extLst>
          </p:cNvPr>
          <p:cNvGrpSpPr/>
          <p:nvPr/>
        </p:nvGrpSpPr>
        <p:grpSpPr>
          <a:xfrm>
            <a:off x="3616846" y="8284624"/>
            <a:ext cx="907529" cy="252000"/>
            <a:chOff x="3429000" y="6681191"/>
            <a:chExt cx="907529" cy="252000"/>
          </a:xfrm>
        </p:grpSpPr>
        <p:grpSp>
          <p:nvGrpSpPr>
            <p:cNvPr id="176" name="Group 149">
              <a:extLst>
                <a:ext uri="{FF2B5EF4-FFF2-40B4-BE49-F238E27FC236}">
                  <a16:creationId xmlns:a16="http://schemas.microsoft.com/office/drawing/2014/main" id="{93685B18-D5F9-4485-B233-C22E21B28860}"/>
                </a:ext>
              </a:extLst>
            </p:cNvPr>
            <p:cNvGrpSpPr>
              <a:grpSpLocks noChangeAspect="1"/>
            </p:cNvGrpSpPr>
            <p:nvPr/>
          </p:nvGrpSpPr>
          <p:grpSpPr>
            <a:xfrm>
              <a:off x="3429000" y="6681191"/>
              <a:ext cx="278557" cy="252000"/>
              <a:chOff x="6865938" y="3508375"/>
              <a:chExt cx="481013" cy="542925"/>
            </a:xfrm>
            <a:solidFill>
              <a:srgbClr val="581D74"/>
            </a:solidFill>
          </p:grpSpPr>
          <p:sp>
            <p:nvSpPr>
              <p:cNvPr id="178" name="Freeform 77">
                <a:extLst>
                  <a:ext uri="{FF2B5EF4-FFF2-40B4-BE49-F238E27FC236}">
                    <a16:creationId xmlns:a16="http://schemas.microsoft.com/office/drawing/2014/main" id="{7766F992-9C20-4BB2-9259-DC08FCBA6923}"/>
                  </a:ext>
                </a:extLst>
              </p:cNvPr>
              <p:cNvSpPr>
                <a:spLocks/>
              </p:cNvSpPr>
              <p:nvPr/>
            </p:nvSpPr>
            <p:spPr bwMode="auto">
              <a:xfrm>
                <a:off x="7072313" y="3697288"/>
                <a:ext cx="79375" cy="155575"/>
              </a:xfrm>
              <a:custGeom>
                <a:avLst/>
                <a:gdLst>
                  <a:gd name="T0" fmla="*/ 100 w 100"/>
                  <a:gd name="T1" fmla="*/ 11 h 196"/>
                  <a:gd name="T2" fmla="*/ 100 w 100"/>
                  <a:gd name="T3" fmla="*/ 11 h 196"/>
                  <a:gd name="T4" fmla="*/ 100 w 100"/>
                  <a:gd name="T5" fmla="*/ 7 h 196"/>
                  <a:gd name="T6" fmla="*/ 97 w 100"/>
                  <a:gd name="T7" fmla="*/ 4 h 196"/>
                  <a:gd name="T8" fmla="*/ 93 w 100"/>
                  <a:gd name="T9" fmla="*/ 2 h 196"/>
                  <a:gd name="T10" fmla="*/ 90 w 100"/>
                  <a:gd name="T11" fmla="*/ 0 h 196"/>
                  <a:gd name="T12" fmla="*/ 11 w 100"/>
                  <a:gd name="T13" fmla="*/ 0 h 196"/>
                  <a:gd name="T14" fmla="*/ 11 w 100"/>
                  <a:gd name="T15" fmla="*/ 0 h 196"/>
                  <a:gd name="T16" fmla="*/ 6 w 100"/>
                  <a:gd name="T17" fmla="*/ 2 h 196"/>
                  <a:gd name="T18" fmla="*/ 3 w 100"/>
                  <a:gd name="T19" fmla="*/ 4 h 196"/>
                  <a:gd name="T20" fmla="*/ 1 w 100"/>
                  <a:gd name="T21" fmla="*/ 7 h 196"/>
                  <a:gd name="T22" fmla="*/ 0 w 100"/>
                  <a:gd name="T23" fmla="*/ 11 h 196"/>
                  <a:gd name="T24" fmla="*/ 0 w 100"/>
                  <a:gd name="T25" fmla="*/ 185 h 196"/>
                  <a:gd name="T26" fmla="*/ 0 w 100"/>
                  <a:gd name="T27" fmla="*/ 185 h 196"/>
                  <a:gd name="T28" fmla="*/ 1 w 100"/>
                  <a:gd name="T29" fmla="*/ 189 h 196"/>
                  <a:gd name="T30" fmla="*/ 3 w 100"/>
                  <a:gd name="T31" fmla="*/ 193 h 196"/>
                  <a:gd name="T32" fmla="*/ 6 w 100"/>
                  <a:gd name="T33" fmla="*/ 194 h 196"/>
                  <a:gd name="T34" fmla="*/ 11 w 100"/>
                  <a:gd name="T35" fmla="*/ 196 h 196"/>
                  <a:gd name="T36" fmla="*/ 90 w 100"/>
                  <a:gd name="T37" fmla="*/ 196 h 196"/>
                  <a:gd name="T38" fmla="*/ 90 w 100"/>
                  <a:gd name="T39" fmla="*/ 196 h 196"/>
                  <a:gd name="T40" fmla="*/ 93 w 100"/>
                  <a:gd name="T41" fmla="*/ 194 h 196"/>
                  <a:gd name="T42" fmla="*/ 97 w 100"/>
                  <a:gd name="T43" fmla="*/ 193 h 196"/>
                  <a:gd name="T44" fmla="*/ 100 w 100"/>
                  <a:gd name="T45" fmla="*/ 189 h 196"/>
                  <a:gd name="T46" fmla="*/ 100 w 100"/>
                  <a:gd name="T47" fmla="*/ 185 h 196"/>
                  <a:gd name="T48" fmla="*/ 100 w 100"/>
                  <a:gd name="T49" fmla="*/ 1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96">
                    <a:moveTo>
                      <a:pt x="100" y="11"/>
                    </a:moveTo>
                    <a:lnTo>
                      <a:pt x="100" y="11"/>
                    </a:lnTo>
                    <a:lnTo>
                      <a:pt x="100" y="7"/>
                    </a:lnTo>
                    <a:lnTo>
                      <a:pt x="97" y="4"/>
                    </a:lnTo>
                    <a:lnTo>
                      <a:pt x="93" y="2"/>
                    </a:lnTo>
                    <a:lnTo>
                      <a:pt x="90" y="0"/>
                    </a:lnTo>
                    <a:lnTo>
                      <a:pt x="11" y="0"/>
                    </a:lnTo>
                    <a:lnTo>
                      <a:pt x="11" y="0"/>
                    </a:lnTo>
                    <a:lnTo>
                      <a:pt x="6" y="2"/>
                    </a:lnTo>
                    <a:lnTo>
                      <a:pt x="3" y="4"/>
                    </a:lnTo>
                    <a:lnTo>
                      <a:pt x="1" y="7"/>
                    </a:lnTo>
                    <a:lnTo>
                      <a:pt x="0" y="11"/>
                    </a:lnTo>
                    <a:lnTo>
                      <a:pt x="0" y="185"/>
                    </a:lnTo>
                    <a:lnTo>
                      <a:pt x="0" y="185"/>
                    </a:lnTo>
                    <a:lnTo>
                      <a:pt x="1" y="189"/>
                    </a:lnTo>
                    <a:lnTo>
                      <a:pt x="3" y="193"/>
                    </a:lnTo>
                    <a:lnTo>
                      <a:pt x="6" y="194"/>
                    </a:lnTo>
                    <a:lnTo>
                      <a:pt x="11" y="196"/>
                    </a:lnTo>
                    <a:lnTo>
                      <a:pt x="90" y="196"/>
                    </a:lnTo>
                    <a:lnTo>
                      <a:pt x="90" y="196"/>
                    </a:lnTo>
                    <a:lnTo>
                      <a:pt x="93" y="194"/>
                    </a:lnTo>
                    <a:lnTo>
                      <a:pt x="97" y="193"/>
                    </a:lnTo>
                    <a:lnTo>
                      <a:pt x="100" y="189"/>
                    </a:lnTo>
                    <a:lnTo>
                      <a:pt x="100" y="185"/>
                    </a:lnTo>
                    <a:lnTo>
                      <a:pt x="10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9" name="Freeform 78">
                <a:extLst>
                  <a:ext uri="{FF2B5EF4-FFF2-40B4-BE49-F238E27FC236}">
                    <a16:creationId xmlns:a16="http://schemas.microsoft.com/office/drawing/2014/main" id="{FC2AB98C-4B13-4021-8893-2D717D2E237C}"/>
                  </a:ext>
                </a:extLst>
              </p:cNvPr>
              <p:cNvSpPr>
                <a:spLocks/>
              </p:cNvSpPr>
              <p:nvPr/>
            </p:nvSpPr>
            <p:spPr bwMode="auto">
              <a:xfrm>
                <a:off x="7165976" y="3603625"/>
                <a:ext cx="180975" cy="236537"/>
              </a:xfrm>
              <a:custGeom>
                <a:avLst/>
                <a:gdLst>
                  <a:gd name="T0" fmla="*/ 229 w 229"/>
                  <a:gd name="T1" fmla="*/ 150 h 298"/>
                  <a:gd name="T2" fmla="*/ 227 w 229"/>
                  <a:gd name="T3" fmla="*/ 145 h 298"/>
                  <a:gd name="T4" fmla="*/ 220 w 229"/>
                  <a:gd name="T5" fmla="*/ 136 h 298"/>
                  <a:gd name="T6" fmla="*/ 120 w 229"/>
                  <a:gd name="T7" fmla="*/ 136 h 298"/>
                  <a:gd name="T8" fmla="*/ 132 w 229"/>
                  <a:gd name="T9" fmla="*/ 49 h 298"/>
                  <a:gd name="T10" fmla="*/ 132 w 229"/>
                  <a:gd name="T11" fmla="*/ 32 h 298"/>
                  <a:gd name="T12" fmla="*/ 126 w 229"/>
                  <a:gd name="T13" fmla="*/ 14 h 298"/>
                  <a:gd name="T14" fmla="*/ 119 w 229"/>
                  <a:gd name="T15" fmla="*/ 6 h 298"/>
                  <a:gd name="T16" fmla="*/ 109 w 229"/>
                  <a:gd name="T17" fmla="*/ 1 h 298"/>
                  <a:gd name="T18" fmla="*/ 95 w 229"/>
                  <a:gd name="T19" fmla="*/ 0 h 298"/>
                  <a:gd name="T20" fmla="*/ 82 w 229"/>
                  <a:gd name="T21" fmla="*/ 45 h 298"/>
                  <a:gd name="T22" fmla="*/ 73 w 229"/>
                  <a:gd name="T23" fmla="*/ 68 h 298"/>
                  <a:gd name="T24" fmla="*/ 54 w 229"/>
                  <a:gd name="T25" fmla="*/ 96 h 298"/>
                  <a:gd name="T26" fmla="*/ 39 w 229"/>
                  <a:gd name="T27" fmla="*/ 111 h 298"/>
                  <a:gd name="T28" fmla="*/ 21 w 229"/>
                  <a:gd name="T29" fmla="*/ 122 h 298"/>
                  <a:gd name="T30" fmla="*/ 0 w 229"/>
                  <a:gd name="T31" fmla="*/ 131 h 298"/>
                  <a:gd name="T32" fmla="*/ 196 w 229"/>
                  <a:gd name="T33" fmla="*/ 297 h 298"/>
                  <a:gd name="T34" fmla="*/ 203 w 229"/>
                  <a:gd name="T35" fmla="*/ 296 h 298"/>
                  <a:gd name="T36" fmla="*/ 212 w 229"/>
                  <a:gd name="T37" fmla="*/ 287 h 298"/>
                  <a:gd name="T38" fmla="*/ 213 w 229"/>
                  <a:gd name="T39" fmla="*/ 273 h 298"/>
                  <a:gd name="T40" fmla="*/ 212 w 229"/>
                  <a:gd name="T41" fmla="*/ 267 h 298"/>
                  <a:gd name="T42" fmla="*/ 205 w 229"/>
                  <a:gd name="T43" fmla="*/ 258 h 298"/>
                  <a:gd name="T44" fmla="*/ 204 w 229"/>
                  <a:gd name="T45" fmla="*/ 257 h 298"/>
                  <a:gd name="T46" fmla="*/ 210 w 229"/>
                  <a:gd name="T47" fmla="*/ 256 h 298"/>
                  <a:gd name="T48" fmla="*/ 214 w 229"/>
                  <a:gd name="T49" fmla="*/ 253 h 298"/>
                  <a:gd name="T50" fmla="*/ 220 w 229"/>
                  <a:gd name="T51" fmla="*/ 244 h 298"/>
                  <a:gd name="T52" fmla="*/ 221 w 229"/>
                  <a:gd name="T53" fmla="*/ 231 h 298"/>
                  <a:gd name="T54" fmla="*/ 221 w 229"/>
                  <a:gd name="T55" fmla="*/ 228 h 298"/>
                  <a:gd name="T56" fmla="*/ 216 w 229"/>
                  <a:gd name="T57" fmla="*/ 221 h 298"/>
                  <a:gd name="T58" fmla="*/ 213 w 229"/>
                  <a:gd name="T59" fmla="*/ 219 h 298"/>
                  <a:gd name="T60" fmla="*/ 220 w 229"/>
                  <a:gd name="T61" fmla="*/ 216 h 298"/>
                  <a:gd name="T62" fmla="*/ 227 w 229"/>
                  <a:gd name="T63" fmla="*/ 207 h 298"/>
                  <a:gd name="T64" fmla="*/ 229 w 229"/>
                  <a:gd name="T65" fmla="*/ 197 h 298"/>
                  <a:gd name="T66" fmla="*/ 227 w 229"/>
                  <a:gd name="T67" fmla="*/ 190 h 298"/>
                  <a:gd name="T68" fmla="*/ 220 w 229"/>
                  <a:gd name="T69" fmla="*/ 181 h 298"/>
                  <a:gd name="T70" fmla="*/ 213 w 229"/>
                  <a:gd name="T71" fmla="*/ 180 h 298"/>
                  <a:gd name="T72" fmla="*/ 225 w 229"/>
                  <a:gd name="T73" fmla="*/ 175 h 298"/>
                  <a:gd name="T74" fmla="*/ 229 w 229"/>
                  <a:gd name="T75" fmla="*/ 16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98">
                    <a:moveTo>
                      <a:pt x="229" y="163"/>
                    </a:moveTo>
                    <a:lnTo>
                      <a:pt x="229" y="150"/>
                    </a:lnTo>
                    <a:lnTo>
                      <a:pt x="229" y="150"/>
                    </a:lnTo>
                    <a:lnTo>
                      <a:pt x="227" y="145"/>
                    </a:lnTo>
                    <a:lnTo>
                      <a:pt x="225" y="140"/>
                    </a:lnTo>
                    <a:lnTo>
                      <a:pt x="220" y="136"/>
                    </a:lnTo>
                    <a:lnTo>
                      <a:pt x="213" y="135"/>
                    </a:lnTo>
                    <a:lnTo>
                      <a:pt x="120" y="136"/>
                    </a:lnTo>
                    <a:lnTo>
                      <a:pt x="132" y="49"/>
                    </a:lnTo>
                    <a:lnTo>
                      <a:pt x="132" y="49"/>
                    </a:lnTo>
                    <a:lnTo>
                      <a:pt x="132" y="41"/>
                    </a:lnTo>
                    <a:lnTo>
                      <a:pt x="132" y="32"/>
                    </a:lnTo>
                    <a:lnTo>
                      <a:pt x="129" y="23"/>
                    </a:lnTo>
                    <a:lnTo>
                      <a:pt x="126" y="14"/>
                    </a:lnTo>
                    <a:lnTo>
                      <a:pt x="123" y="10"/>
                    </a:lnTo>
                    <a:lnTo>
                      <a:pt x="119" y="6"/>
                    </a:lnTo>
                    <a:lnTo>
                      <a:pt x="114" y="4"/>
                    </a:lnTo>
                    <a:lnTo>
                      <a:pt x="109" y="1"/>
                    </a:lnTo>
                    <a:lnTo>
                      <a:pt x="102" y="0"/>
                    </a:lnTo>
                    <a:lnTo>
                      <a:pt x="95" y="0"/>
                    </a:lnTo>
                    <a:lnTo>
                      <a:pt x="82" y="45"/>
                    </a:lnTo>
                    <a:lnTo>
                      <a:pt x="82" y="45"/>
                    </a:lnTo>
                    <a:lnTo>
                      <a:pt x="78" y="57"/>
                    </a:lnTo>
                    <a:lnTo>
                      <a:pt x="73" y="68"/>
                    </a:lnTo>
                    <a:lnTo>
                      <a:pt x="65" y="81"/>
                    </a:lnTo>
                    <a:lnTo>
                      <a:pt x="54" y="96"/>
                    </a:lnTo>
                    <a:lnTo>
                      <a:pt x="47" y="103"/>
                    </a:lnTo>
                    <a:lnTo>
                      <a:pt x="39" y="111"/>
                    </a:lnTo>
                    <a:lnTo>
                      <a:pt x="30" y="117"/>
                    </a:lnTo>
                    <a:lnTo>
                      <a:pt x="21" y="122"/>
                    </a:lnTo>
                    <a:lnTo>
                      <a:pt x="11" y="127"/>
                    </a:lnTo>
                    <a:lnTo>
                      <a:pt x="0" y="131"/>
                    </a:lnTo>
                    <a:lnTo>
                      <a:pt x="0" y="298"/>
                    </a:lnTo>
                    <a:lnTo>
                      <a:pt x="196" y="297"/>
                    </a:lnTo>
                    <a:lnTo>
                      <a:pt x="196" y="297"/>
                    </a:lnTo>
                    <a:lnTo>
                      <a:pt x="203" y="296"/>
                    </a:lnTo>
                    <a:lnTo>
                      <a:pt x="208" y="292"/>
                    </a:lnTo>
                    <a:lnTo>
                      <a:pt x="212" y="287"/>
                    </a:lnTo>
                    <a:lnTo>
                      <a:pt x="213" y="282"/>
                    </a:lnTo>
                    <a:lnTo>
                      <a:pt x="213" y="273"/>
                    </a:lnTo>
                    <a:lnTo>
                      <a:pt x="213" y="273"/>
                    </a:lnTo>
                    <a:lnTo>
                      <a:pt x="212" y="267"/>
                    </a:lnTo>
                    <a:lnTo>
                      <a:pt x="209" y="262"/>
                    </a:lnTo>
                    <a:lnTo>
                      <a:pt x="205" y="258"/>
                    </a:lnTo>
                    <a:lnTo>
                      <a:pt x="201" y="257"/>
                    </a:lnTo>
                    <a:lnTo>
                      <a:pt x="204" y="257"/>
                    </a:lnTo>
                    <a:lnTo>
                      <a:pt x="204" y="257"/>
                    </a:lnTo>
                    <a:lnTo>
                      <a:pt x="210" y="256"/>
                    </a:lnTo>
                    <a:lnTo>
                      <a:pt x="210" y="256"/>
                    </a:lnTo>
                    <a:lnTo>
                      <a:pt x="214" y="253"/>
                    </a:lnTo>
                    <a:lnTo>
                      <a:pt x="218" y="249"/>
                    </a:lnTo>
                    <a:lnTo>
                      <a:pt x="220" y="244"/>
                    </a:lnTo>
                    <a:lnTo>
                      <a:pt x="221" y="240"/>
                    </a:lnTo>
                    <a:lnTo>
                      <a:pt x="221" y="231"/>
                    </a:lnTo>
                    <a:lnTo>
                      <a:pt x="221" y="231"/>
                    </a:lnTo>
                    <a:lnTo>
                      <a:pt x="221" y="228"/>
                    </a:lnTo>
                    <a:lnTo>
                      <a:pt x="218" y="224"/>
                    </a:lnTo>
                    <a:lnTo>
                      <a:pt x="216" y="221"/>
                    </a:lnTo>
                    <a:lnTo>
                      <a:pt x="213" y="219"/>
                    </a:lnTo>
                    <a:lnTo>
                      <a:pt x="213" y="219"/>
                    </a:lnTo>
                    <a:lnTo>
                      <a:pt x="216" y="217"/>
                    </a:lnTo>
                    <a:lnTo>
                      <a:pt x="220" y="216"/>
                    </a:lnTo>
                    <a:lnTo>
                      <a:pt x="225" y="212"/>
                    </a:lnTo>
                    <a:lnTo>
                      <a:pt x="227" y="207"/>
                    </a:lnTo>
                    <a:lnTo>
                      <a:pt x="229" y="201"/>
                    </a:lnTo>
                    <a:lnTo>
                      <a:pt x="229" y="197"/>
                    </a:lnTo>
                    <a:lnTo>
                      <a:pt x="229" y="197"/>
                    </a:lnTo>
                    <a:lnTo>
                      <a:pt x="227" y="190"/>
                    </a:lnTo>
                    <a:lnTo>
                      <a:pt x="225" y="185"/>
                    </a:lnTo>
                    <a:lnTo>
                      <a:pt x="220" y="181"/>
                    </a:lnTo>
                    <a:lnTo>
                      <a:pt x="213" y="180"/>
                    </a:lnTo>
                    <a:lnTo>
                      <a:pt x="213" y="180"/>
                    </a:lnTo>
                    <a:lnTo>
                      <a:pt x="220" y="179"/>
                    </a:lnTo>
                    <a:lnTo>
                      <a:pt x="225" y="175"/>
                    </a:lnTo>
                    <a:lnTo>
                      <a:pt x="227" y="170"/>
                    </a:lnTo>
                    <a:lnTo>
                      <a:pt x="229" y="163"/>
                    </a:lnTo>
                    <a:lnTo>
                      <a:pt x="229"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0" name="Freeform 79">
                <a:extLst>
                  <a:ext uri="{FF2B5EF4-FFF2-40B4-BE49-F238E27FC236}">
                    <a16:creationId xmlns:a16="http://schemas.microsoft.com/office/drawing/2014/main" id="{7FC8DB98-2C16-40C9-9AF2-DB8DF208EA3D}"/>
                  </a:ext>
                </a:extLst>
              </p:cNvPr>
              <p:cNvSpPr>
                <a:spLocks noEditPoints="1"/>
              </p:cNvSpPr>
              <p:nvPr/>
            </p:nvSpPr>
            <p:spPr bwMode="auto">
              <a:xfrm>
                <a:off x="6865938" y="3508375"/>
                <a:ext cx="336550" cy="542925"/>
              </a:xfrm>
              <a:custGeom>
                <a:avLst/>
                <a:gdLst>
                  <a:gd name="T0" fmla="*/ 388 w 425"/>
                  <a:gd name="T1" fmla="*/ 586 h 684"/>
                  <a:gd name="T2" fmla="*/ 38 w 425"/>
                  <a:gd name="T3" fmla="*/ 586 h 684"/>
                  <a:gd name="T4" fmla="*/ 38 w 425"/>
                  <a:gd name="T5" fmla="*/ 58 h 684"/>
                  <a:gd name="T6" fmla="*/ 388 w 425"/>
                  <a:gd name="T7" fmla="*/ 58 h 684"/>
                  <a:gd name="T8" fmla="*/ 388 w 425"/>
                  <a:gd name="T9" fmla="*/ 176 h 684"/>
                  <a:gd name="T10" fmla="*/ 425 w 425"/>
                  <a:gd name="T11" fmla="*/ 176 h 684"/>
                  <a:gd name="T12" fmla="*/ 425 w 425"/>
                  <a:gd name="T13" fmla="*/ 48 h 684"/>
                  <a:gd name="T14" fmla="*/ 425 w 425"/>
                  <a:gd name="T15" fmla="*/ 48 h 684"/>
                  <a:gd name="T16" fmla="*/ 424 w 425"/>
                  <a:gd name="T17" fmla="*/ 39 h 684"/>
                  <a:gd name="T18" fmla="*/ 421 w 425"/>
                  <a:gd name="T19" fmla="*/ 30 h 684"/>
                  <a:gd name="T20" fmla="*/ 417 w 425"/>
                  <a:gd name="T21" fmla="*/ 21 h 684"/>
                  <a:gd name="T22" fmla="*/ 411 w 425"/>
                  <a:gd name="T23" fmla="*/ 14 h 684"/>
                  <a:gd name="T24" fmla="*/ 404 w 425"/>
                  <a:gd name="T25" fmla="*/ 8 h 684"/>
                  <a:gd name="T26" fmla="*/ 395 w 425"/>
                  <a:gd name="T27" fmla="*/ 4 h 684"/>
                  <a:gd name="T28" fmla="*/ 386 w 425"/>
                  <a:gd name="T29" fmla="*/ 0 h 684"/>
                  <a:gd name="T30" fmla="*/ 377 w 425"/>
                  <a:gd name="T31" fmla="*/ 0 h 684"/>
                  <a:gd name="T32" fmla="*/ 48 w 425"/>
                  <a:gd name="T33" fmla="*/ 0 h 684"/>
                  <a:gd name="T34" fmla="*/ 48 w 425"/>
                  <a:gd name="T35" fmla="*/ 0 h 684"/>
                  <a:gd name="T36" fmla="*/ 39 w 425"/>
                  <a:gd name="T37" fmla="*/ 0 h 684"/>
                  <a:gd name="T38" fmla="*/ 30 w 425"/>
                  <a:gd name="T39" fmla="*/ 4 h 684"/>
                  <a:gd name="T40" fmla="*/ 21 w 425"/>
                  <a:gd name="T41" fmla="*/ 8 h 684"/>
                  <a:gd name="T42" fmla="*/ 15 w 425"/>
                  <a:gd name="T43" fmla="*/ 14 h 684"/>
                  <a:gd name="T44" fmla="*/ 8 w 425"/>
                  <a:gd name="T45" fmla="*/ 21 h 684"/>
                  <a:gd name="T46" fmla="*/ 4 w 425"/>
                  <a:gd name="T47" fmla="*/ 30 h 684"/>
                  <a:gd name="T48" fmla="*/ 2 w 425"/>
                  <a:gd name="T49" fmla="*/ 39 h 684"/>
                  <a:gd name="T50" fmla="*/ 0 w 425"/>
                  <a:gd name="T51" fmla="*/ 48 h 684"/>
                  <a:gd name="T52" fmla="*/ 0 w 425"/>
                  <a:gd name="T53" fmla="*/ 637 h 684"/>
                  <a:gd name="T54" fmla="*/ 0 w 425"/>
                  <a:gd name="T55" fmla="*/ 637 h 684"/>
                  <a:gd name="T56" fmla="*/ 2 w 425"/>
                  <a:gd name="T57" fmla="*/ 646 h 684"/>
                  <a:gd name="T58" fmla="*/ 4 w 425"/>
                  <a:gd name="T59" fmla="*/ 655 h 684"/>
                  <a:gd name="T60" fmla="*/ 8 w 425"/>
                  <a:gd name="T61" fmla="*/ 664 h 684"/>
                  <a:gd name="T62" fmla="*/ 15 w 425"/>
                  <a:gd name="T63" fmla="*/ 670 h 684"/>
                  <a:gd name="T64" fmla="*/ 21 w 425"/>
                  <a:gd name="T65" fmla="*/ 676 h 684"/>
                  <a:gd name="T66" fmla="*/ 30 w 425"/>
                  <a:gd name="T67" fmla="*/ 680 h 684"/>
                  <a:gd name="T68" fmla="*/ 39 w 425"/>
                  <a:gd name="T69" fmla="*/ 684 h 684"/>
                  <a:gd name="T70" fmla="*/ 48 w 425"/>
                  <a:gd name="T71" fmla="*/ 684 h 684"/>
                  <a:gd name="T72" fmla="*/ 377 w 425"/>
                  <a:gd name="T73" fmla="*/ 684 h 684"/>
                  <a:gd name="T74" fmla="*/ 377 w 425"/>
                  <a:gd name="T75" fmla="*/ 684 h 684"/>
                  <a:gd name="T76" fmla="*/ 386 w 425"/>
                  <a:gd name="T77" fmla="*/ 684 h 684"/>
                  <a:gd name="T78" fmla="*/ 395 w 425"/>
                  <a:gd name="T79" fmla="*/ 680 h 684"/>
                  <a:gd name="T80" fmla="*/ 404 w 425"/>
                  <a:gd name="T81" fmla="*/ 676 h 684"/>
                  <a:gd name="T82" fmla="*/ 411 w 425"/>
                  <a:gd name="T83" fmla="*/ 670 h 684"/>
                  <a:gd name="T84" fmla="*/ 417 w 425"/>
                  <a:gd name="T85" fmla="*/ 664 h 684"/>
                  <a:gd name="T86" fmla="*/ 421 w 425"/>
                  <a:gd name="T87" fmla="*/ 655 h 684"/>
                  <a:gd name="T88" fmla="*/ 424 w 425"/>
                  <a:gd name="T89" fmla="*/ 646 h 684"/>
                  <a:gd name="T90" fmla="*/ 425 w 425"/>
                  <a:gd name="T91" fmla="*/ 637 h 684"/>
                  <a:gd name="T92" fmla="*/ 425 w 425"/>
                  <a:gd name="T93" fmla="*/ 458 h 684"/>
                  <a:gd name="T94" fmla="*/ 388 w 425"/>
                  <a:gd name="T95" fmla="*/ 458 h 684"/>
                  <a:gd name="T96" fmla="*/ 388 w 425"/>
                  <a:gd name="T97" fmla="*/ 586 h 684"/>
                  <a:gd name="T98" fmla="*/ 296 w 425"/>
                  <a:gd name="T99" fmla="*/ 648 h 684"/>
                  <a:gd name="T100" fmla="*/ 129 w 425"/>
                  <a:gd name="T101" fmla="*/ 648 h 684"/>
                  <a:gd name="T102" fmla="*/ 129 w 425"/>
                  <a:gd name="T103" fmla="*/ 624 h 684"/>
                  <a:gd name="T104" fmla="*/ 296 w 425"/>
                  <a:gd name="T105" fmla="*/ 624 h 684"/>
                  <a:gd name="T106" fmla="*/ 296 w 425"/>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5" h="684">
                    <a:moveTo>
                      <a:pt x="388" y="586"/>
                    </a:moveTo>
                    <a:lnTo>
                      <a:pt x="38" y="586"/>
                    </a:lnTo>
                    <a:lnTo>
                      <a:pt x="38" y="58"/>
                    </a:lnTo>
                    <a:lnTo>
                      <a:pt x="388" y="58"/>
                    </a:lnTo>
                    <a:lnTo>
                      <a:pt x="388" y="176"/>
                    </a:lnTo>
                    <a:lnTo>
                      <a:pt x="425" y="176"/>
                    </a:lnTo>
                    <a:lnTo>
                      <a:pt x="425" y="48"/>
                    </a:lnTo>
                    <a:lnTo>
                      <a:pt x="425" y="48"/>
                    </a:lnTo>
                    <a:lnTo>
                      <a:pt x="424" y="39"/>
                    </a:lnTo>
                    <a:lnTo>
                      <a:pt x="421" y="30"/>
                    </a:lnTo>
                    <a:lnTo>
                      <a:pt x="417" y="21"/>
                    </a:lnTo>
                    <a:lnTo>
                      <a:pt x="411" y="14"/>
                    </a:lnTo>
                    <a:lnTo>
                      <a:pt x="404" y="8"/>
                    </a:lnTo>
                    <a:lnTo>
                      <a:pt x="395" y="4"/>
                    </a:lnTo>
                    <a:lnTo>
                      <a:pt x="386" y="0"/>
                    </a:lnTo>
                    <a:lnTo>
                      <a:pt x="377" y="0"/>
                    </a:lnTo>
                    <a:lnTo>
                      <a:pt x="48" y="0"/>
                    </a:lnTo>
                    <a:lnTo>
                      <a:pt x="48" y="0"/>
                    </a:lnTo>
                    <a:lnTo>
                      <a:pt x="39" y="0"/>
                    </a:lnTo>
                    <a:lnTo>
                      <a:pt x="30" y="4"/>
                    </a:lnTo>
                    <a:lnTo>
                      <a:pt x="21" y="8"/>
                    </a:lnTo>
                    <a:lnTo>
                      <a:pt x="15" y="14"/>
                    </a:lnTo>
                    <a:lnTo>
                      <a:pt x="8" y="21"/>
                    </a:lnTo>
                    <a:lnTo>
                      <a:pt x="4" y="30"/>
                    </a:lnTo>
                    <a:lnTo>
                      <a:pt x="2" y="39"/>
                    </a:lnTo>
                    <a:lnTo>
                      <a:pt x="0" y="48"/>
                    </a:lnTo>
                    <a:lnTo>
                      <a:pt x="0" y="637"/>
                    </a:lnTo>
                    <a:lnTo>
                      <a:pt x="0" y="637"/>
                    </a:lnTo>
                    <a:lnTo>
                      <a:pt x="2" y="646"/>
                    </a:lnTo>
                    <a:lnTo>
                      <a:pt x="4" y="655"/>
                    </a:lnTo>
                    <a:lnTo>
                      <a:pt x="8" y="664"/>
                    </a:lnTo>
                    <a:lnTo>
                      <a:pt x="15" y="670"/>
                    </a:lnTo>
                    <a:lnTo>
                      <a:pt x="21" y="676"/>
                    </a:lnTo>
                    <a:lnTo>
                      <a:pt x="30" y="680"/>
                    </a:lnTo>
                    <a:lnTo>
                      <a:pt x="39" y="684"/>
                    </a:lnTo>
                    <a:lnTo>
                      <a:pt x="48" y="684"/>
                    </a:lnTo>
                    <a:lnTo>
                      <a:pt x="377" y="684"/>
                    </a:lnTo>
                    <a:lnTo>
                      <a:pt x="377" y="684"/>
                    </a:lnTo>
                    <a:lnTo>
                      <a:pt x="386" y="684"/>
                    </a:lnTo>
                    <a:lnTo>
                      <a:pt x="395" y="680"/>
                    </a:lnTo>
                    <a:lnTo>
                      <a:pt x="404" y="676"/>
                    </a:lnTo>
                    <a:lnTo>
                      <a:pt x="411" y="670"/>
                    </a:lnTo>
                    <a:lnTo>
                      <a:pt x="417" y="664"/>
                    </a:lnTo>
                    <a:lnTo>
                      <a:pt x="421" y="655"/>
                    </a:lnTo>
                    <a:lnTo>
                      <a:pt x="424" y="646"/>
                    </a:lnTo>
                    <a:lnTo>
                      <a:pt x="425" y="637"/>
                    </a:lnTo>
                    <a:lnTo>
                      <a:pt x="425" y="458"/>
                    </a:lnTo>
                    <a:lnTo>
                      <a:pt x="388" y="458"/>
                    </a:lnTo>
                    <a:lnTo>
                      <a:pt x="388"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77" name="ZoneTexte 176">
              <a:extLst>
                <a:ext uri="{FF2B5EF4-FFF2-40B4-BE49-F238E27FC236}">
                  <a16:creationId xmlns:a16="http://schemas.microsoft.com/office/drawing/2014/main" id="{BD57B81A-0F08-4BAB-9289-3D42E5AE87E0}"/>
                </a:ext>
              </a:extLst>
            </p:cNvPr>
            <p:cNvSpPr txBox="1"/>
            <p:nvPr/>
          </p:nvSpPr>
          <p:spPr>
            <a:xfrm>
              <a:off x="3796529" y="6745636"/>
              <a:ext cx="540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Espace NL</a:t>
              </a:r>
              <a:endParaRPr lang="en-US" sz="800" b="1" dirty="0">
                <a:solidFill>
                  <a:srgbClr val="581D74"/>
                </a:solidFill>
                <a:latin typeface="Arial" panose="020B0604020202020204" pitchFamily="34" charset="0"/>
                <a:cs typeface="Arial" panose="020B0604020202020204" pitchFamily="34" charset="0"/>
              </a:endParaRPr>
            </a:p>
          </p:txBody>
        </p:sp>
      </p:grpSp>
      <p:sp>
        <p:nvSpPr>
          <p:cNvPr id="181" name="Rectangle 180">
            <a:extLst>
              <a:ext uri="{FF2B5EF4-FFF2-40B4-BE49-F238E27FC236}">
                <a16:creationId xmlns:a16="http://schemas.microsoft.com/office/drawing/2014/main" id="{4F6C6CAD-15D0-40E5-80EA-4FEF05B0DD33}"/>
              </a:ext>
            </a:extLst>
          </p:cNvPr>
          <p:cNvSpPr/>
          <p:nvPr/>
        </p:nvSpPr>
        <p:spPr bwMode="auto">
          <a:xfrm>
            <a:off x="125166" y="2097955"/>
            <a:ext cx="3965187" cy="3215085"/>
          </a:xfrm>
          <a:prstGeom prst="rect">
            <a:avLst/>
          </a:prstGeom>
          <a:solidFill>
            <a:schemeClr val="bg1">
              <a:lumMod val="85000"/>
            </a:schemeClr>
          </a:solidFill>
          <a:ln w="9525" cap="flat" cmpd="sng" algn="ctr">
            <a:noFill/>
            <a:prstDash val="solid"/>
            <a:round/>
            <a:headEnd type="none" w="med" len="med"/>
            <a:tailEnd type="none" w="med" len="med"/>
          </a:ln>
          <a:effectLst/>
          <a:extLst/>
        </p:spPr>
        <p:txBody>
          <a:bodyPr/>
          <a:lstStyle/>
          <a:p>
            <a:pPr eaLnBrk="1" hangingPunct="1">
              <a:defRPr/>
            </a:pPr>
            <a:endParaRPr lang="fr-FR" sz="1000" b="1" dirty="0">
              <a:solidFill>
                <a:srgbClr val="3C003A"/>
              </a:solidFill>
              <a:latin typeface="Arial" charset="0"/>
            </a:endParaRPr>
          </a:p>
        </p:txBody>
      </p:sp>
      <p:sp>
        <p:nvSpPr>
          <p:cNvPr id="182" name="ZoneTexte 16">
            <a:extLst>
              <a:ext uri="{FF2B5EF4-FFF2-40B4-BE49-F238E27FC236}">
                <a16:creationId xmlns:a16="http://schemas.microsoft.com/office/drawing/2014/main" id="{4B739CFF-C992-491A-9E30-E6AC7EC0C540}"/>
              </a:ext>
            </a:extLst>
          </p:cNvPr>
          <p:cNvSpPr txBox="1">
            <a:spLocks noChangeArrowheads="1"/>
          </p:cNvSpPr>
          <p:nvPr/>
        </p:nvSpPr>
        <p:spPr bwMode="auto">
          <a:xfrm>
            <a:off x="1818584" y="2077688"/>
            <a:ext cx="194496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0000"/>
              <a:buFont typeface="Wingdings" pitchFamily="2" charset="2"/>
              <a:buChar char="l"/>
              <a:defRPr sz="2000" b="1">
                <a:solidFill>
                  <a:schemeClr val="accent1"/>
                </a:solidFill>
                <a:latin typeface="Verdana" pitchFamily="34" charset="0"/>
              </a:defRPr>
            </a:lvl1pPr>
            <a:lvl2pPr marL="742950" indent="-285750">
              <a:spcBef>
                <a:spcPct val="20000"/>
              </a:spcBef>
              <a:buClr>
                <a:srgbClr val="F47920"/>
              </a:buClr>
              <a:buFont typeface="Verdana" pitchFamily="34" charset="0"/>
              <a:buChar char="&gt;"/>
              <a:defRPr>
                <a:solidFill>
                  <a:schemeClr val="tx1"/>
                </a:solidFill>
                <a:latin typeface="Verdana" pitchFamily="34" charset="0"/>
              </a:defRPr>
            </a:lvl2pPr>
            <a:lvl3pPr marL="1143000" indent="-228600">
              <a:spcBef>
                <a:spcPct val="20000"/>
              </a:spcBef>
              <a:buClr>
                <a:schemeClr val="accent2"/>
              </a:buClr>
              <a:buSzPct val="90000"/>
              <a:buChar char="•"/>
              <a:defRPr sz="1600">
                <a:solidFill>
                  <a:schemeClr val="tx1"/>
                </a:solidFill>
                <a:latin typeface="Verdana" pitchFamily="34" charset="0"/>
              </a:defRPr>
            </a:lvl3pPr>
            <a:lvl4pPr marL="1600200" indent="-228600">
              <a:spcBef>
                <a:spcPct val="20000"/>
              </a:spcBef>
              <a:buClr>
                <a:srgbClr val="BDCF41"/>
              </a:buClr>
              <a:buSzPct val="80000"/>
              <a:buFont typeface="Courier New" pitchFamily="49" charset="0"/>
              <a:buChar char="o"/>
              <a:defRPr sz="1200">
                <a:solidFill>
                  <a:schemeClr val="tx1"/>
                </a:solidFill>
                <a:latin typeface="Verdana" pitchFamily="34" charset="0"/>
              </a:defRPr>
            </a:lvl4pPr>
            <a:lvl5pPr marL="2057400" indent="-228600">
              <a:spcBef>
                <a:spcPct val="20000"/>
              </a:spcBef>
              <a:buClr>
                <a:srgbClr val="B0006C"/>
              </a:buClr>
              <a:buFont typeface="Arial" charset="0"/>
              <a:buChar char="»"/>
              <a:defRPr sz="1100">
                <a:solidFill>
                  <a:schemeClr val="tx1"/>
                </a:solidFill>
                <a:latin typeface="Verdana" pitchFamily="34" charset="0"/>
              </a:defRPr>
            </a:lvl5pPr>
            <a:lvl6pPr marL="25146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6pPr>
            <a:lvl7pPr marL="29718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7pPr>
            <a:lvl8pPr marL="34290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8pPr>
            <a:lvl9pPr marL="3886200" indent="-228600" eaLnBrk="0" fontAlgn="base" hangingPunct="0">
              <a:spcBef>
                <a:spcPct val="20000"/>
              </a:spcBef>
              <a:spcAft>
                <a:spcPct val="0"/>
              </a:spcAft>
              <a:buClr>
                <a:srgbClr val="B0006C"/>
              </a:buClr>
              <a:buFont typeface="Arial" charset="0"/>
              <a:buChar char="»"/>
              <a:defRPr sz="1100">
                <a:solidFill>
                  <a:schemeClr val="tx1"/>
                </a:solidFill>
                <a:latin typeface="Verdana" pitchFamily="34" charset="0"/>
              </a:defRPr>
            </a:lvl9pPr>
          </a:lstStyle>
          <a:p>
            <a:pPr algn="ctr" eaLnBrk="1" hangingPunct="1">
              <a:spcBef>
                <a:spcPct val="0"/>
              </a:spcBef>
              <a:buClrTx/>
              <a:buSzTx/>
              <a:buFontTx/>
              <a:buNone/>
              <a:defRPr/>
            </a:pPr>
            <a:r>
              <a:rPr lang="fr-FR" altLang="fr-FR" sz="800" dirty="0">
                <a:solidFill>
                  <a:srgbClr val="FF0000"/>
                </a:solidFill>
                <a:latin typeface="Arial" charset="0"/>
                <a:cs typeface="Arial" charset="0"/>
              </a:rPr>
              <a:t>Parcours conseil accompagné</a:t>
            </a:r>
          </a:p>
          <a:p>
            <a:pPr algn="ctr" eaLnBrk="1" hangingPunct="1">
              <a:spcBef>
                <a:spcPct val="0"/>
              </a:spcBef>
              <a:buClrTx/>
              <a:buSzTx/>
              <a:buFontTx/>
              <a:buNone/>
              <a:defRPr/>
            </a:pPr>
            <a:r>
              <a:rPr lang="fr-FR" altLang="fr-FR" sz="700" b="0" dirty="0">
                <a:solidFill>
                  <a:srgbClr val="FF0000"/>
                </a:solidFill>
                <a:latin typeface="Arial" charset="0"/>
                <a:cs typeface="Arial" charset="0"/>
              </a:rPr>
              <a:t>(instruments financiers &amp; assurance-vie)</a:t>
            </a:r>
          </a:p>
        </p:txBody>
      </p:sp>
      <p:sp>
        <p:nvSpPr>
          <p:cNvPr id="183" name="Rectangle 91">
            <a:extLst>
              <a:ext uri="{FF2B5EF4-FFF2-40B4-BE49-F238E27FC236}">
                <a16:creationId xmlns:a16="http://schemas.microsoft.com/office/drawing/2014/main" id="{C7038BAC-C12D-4DA7-9B6E-855DC1CDE9A4}"/>
              </a:ext>
            </a:extLst>
          </p:cNvPr>
          <p:cNvSpPr>
            <a:spLocks noChangeArrowheads="1"/>
          </p:cNvSpPr>
          <p:nvPr/>
        </p:nvSpPr>
        <p:spPr bwMode="auto">
          <a:xfrm>
            <a:off x="1834313" y="2763085"/>
            <a:ext cx="1932094" cy="24100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altLang="en-US" sz="600" dirty="0">
                <a:solidFill>
                  <a:schemeClr val="tx1"/>
                </a:solidFill>
              </a:rPr>
              <a:t>Complète la Synthèse Conseil Épargne avec le client</a:t>
            </a:r>
          </a:p>
        </p:txBody>
      </p:sp>
      <p:sp>
        <p:nvSpPr>
          <p:cNvPr id="184" name="Rectangle 91">
            <a:extLst>
              <a:ext uri="{FF2B5EF4-FFF2-40B4-BE49-F238E27FC236}">
                <a16:creationId xmlns:a16="http://schemas.microsoft.com/office/drawing/2014/main" id="{BCA70E95-42E0-4FBE-95B4-1306B6C52B44}"/>
              </a:ext>
            </a:extLst>
          </p:cNvPr>
          <p:cNvSpPr>
            <a:spLocks noChangeArrowheads="1"/>
          </p:cNvSpPr>
          <p:nvPr/>
        </p:nvSpPr>
        <p:spPr bwMode="auto">
          <a:xfrm>
            <a:off x="1833121" y="2428029"/>
            <a:ext cx="1944216" cy="18668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sz="600" dirty="0">
                <a:solidFill>
                  <a:schemeClr val="tx1"/>
                </a:solidFill>
                <a:latin typeface="Arial" panose="020B0604020202020204" pitchFamily="34" charset="0"/>
                <a:cs typeface="Arial" panose="020B0604020202020204" pitchFamily="34" charset="0"/>
              </a:rPr>
              <a:t>Vérifie la complétude du DRC</a:t>
            </a:r>
            <a:endParaRPr lang="fr-FR" altLang="en-US" sz="600" dirty="0">
              <a:solidFill>
                <a:schemeClr val="tx1"/>
              </a:solidFill>
              <a:latin typeface="Arial" panose="020B0604020202020204" pitchFamily="34" charset="0"/>
              <a:cs typeface="Arial" panose="020B0604020202020204" pitchFamily="34" charset="0"/>
            </a:endParaRPr>
          </a:p>
        </p:txBody>
      </p:sp>
      <p:sp>
        <p:nvSpPr>
          <p:cNvPr id="185" name="Losange 184">
            <a:extLst>
              <a:ext uri="{FF2B5EF4-FFF2-40B4-BE49-F238E27FC236}">
                <a16:creationId xmlns:a16="http://schemas.microsoft.com/office/drawing/2014/main" id="{6DB1A8B5-7B0F-41F0-BCB0-2D1D59C4C2DE}"/>
              </a:ext>
            </a:extLst>
          </p:cNvPr>
          <p:cNvSpPr/>
          <p:nvPr/>
        </p:nvSpPr>
        <p:spPr bwMode="auto">
          <a:xfrm>
            <a:off x="344131" y="3220117"/>
            <a:ext cx="1090800" cy="309382"/>
          </a:xfrm>
          <a:prstGeom prst="diamond">
            <a:avLst/>
          </a:prstGeom>
          <a:noFill/>
          <a:ln w="9525" cap="flat" cmpd="sng" algn="ctr">
            <a:solidFill>
              <a:schemeClr val="tx1"/>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buFontTx/>
              <a:buNone/>
              <a:tabLst/>
            </a:pPr>
            <a:r>
              <a:rPr kumimoji="0" lang="fr-FR" sz="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Refus du conseil ?</a:t>
            </a:r>
          </a:p>
        </p:txBody>
      </p:sp>
      <p:sp>
        <p:nvSpPr>
          <p:cNvPr id="186" name="Rectangle 91">
            <a:extLst>
              <a:ext uri="{FF2B5EF4-FFF2-40B4-BE49-F238E27FC236}">
                <a16:creationId xmlns:a16="http://schemas.microsoft.com/office/drawing/2014/main" id="{EBF928F8-E374-4BFD-BC58-667E7FDB370A}"/>
              </a:ext>
            </a:extLst>
          </p:cNvPr>
          <p:cNvSpPr>
            <a:spLocks noChangeArrowheads="1"/>
          </p:cNvSpPr>
          <p:nvPr/>
        </p:nvSpPr>
        <p:spPr bwMode="auto">
          <a:xfrm>
            <a:off x="1833121" y="3577783"/>
            <a:ext cx="1944216" cy="30568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altLang="en-US" sz="600" dirty="0">
                <a:solidFill>
                  <a:schemeClr val="tx1"/>
                </a:solidFill>
              </a:rPr>
              <a:t>Ajout d’une mise </a:t>
            </a:r>
          </a:p>
          <a:p>
            <a:pPr algn="ctr">
              <a:defRPr/>
            </a:pPr>
            <a:r>
              <a:rPr lang="fr-FR" altLang="en-US" sz="600" dirty="0">
                <a:solidFill>
                  <a:schemeClr val="tx1"/>
                </a:solidFill>
              </a:rPr>
              <a:t>en garde et parcours sans conseil</a:t>
            </a:r>
          </a:p>
        </p:txBody>
      </p:sp>
      <p:sp>
        <p:nvSpPr>
          <p:cNvPr id="187" name="Losange 186">
            <a:extLst>
              <a:ext uri="{FF2B5EF4-FFF2-40B4-BE49-F238E27FC236}">
                <a16:creationId xmlns:a16="http://schemas.microsoft.com/office/drawing/2014/main" id="{C2BC6730-2166-4F1A-B86C-C0C0414D4A0A}"/>
              </a:ext>
            </a:extLst>
          </p:cNvPr>
          <p:cNvSpPr/>
          <p:nvPr/>
        </p:nvSpPr>
        <p:spPr bwMode="auto">
          <a:xfrm>
            <a:off x="355921" y="3846839"/>
            <a:ext cx="1067221" cy="309382"/>
          </a:xfrm>
          <a:prstGeom prst="diamond">
            <a:avLst/>
          </a:prstGeom>
          <a:noFill/>
          <a:ln w="9525" cap="flat" cmpd="sng" algn="ctr">
            <a:solidFill>
              <a:schemeClr val="tx1"/>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buFontTx/>
              <a:buNone/>
              <a:tabLst/>
            </a:pPr>
            <a:r>
              <a:rPr kumimoji="0" lang="fr-FR" sz="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Signature électronique ?</a:t>
            </a:r>
          </a:p>
        </p:txBody>
      </p:sp>
      <p:cxnSp>
        <p:nvCxnSpPr>
          <p:cNvPr id="188" name="Connecteur en angle 79">
            <a:extLst>
              <a:ext uri="{FF2B5EF4-FFF2-40B4-BE49-F238E27FC236}">
                <a16:creationId xmlns:a16="http://schemas.microsoft.com/office/drawing/2014/main" id="{C083FBB1-C3F3-4C69-A5B8-23DC737137FD}"/>
              </a:ext>
            </a:extLst>
          </p:cNvPr>
          <p:cNvCxnSpPr>
            <a:stCxn id="185" idx="3"/>
            <a:endCxn id="186" idx="0"/>
          </p:cNvCxnSpPr>
          <p:nvPr/>
        </p:nvCxnSpPr>
        <p:spPr bwMode="auto">
          <a:xfrm>
            <a:off x="1434931" y="3374808"/>
            <a:ext cx="1370298" cy="202975"/>
          </a:xfrm>
          <a:prstGeom prst="bentConnector2">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189" name="Connecteur en angle 80">
            <a:extLst>
              <a:ext uri="{FF2B5EF4-FFF2-40B4-BE49-F238E27FC236}">
                <a16:creationId xmlns:a16="http://schemas.microsoft.com/office/drawing/2014/main" id="{6E6F4448-9FFF-463F-B838-658D5C6D3A75}"/>
              </a:ext>
            </a:extLst>
          </p:cNvPr>
          <p:cNvCxnSpPr>
            <a:stCxn id="186" idx="1"/>
            <a:endCxn id="187" idx="0"/>
          </p:cNvCxnSpPr>
          <p:nvPr/>
        </p:nvCxnSpPr>
        <p:spPr bwMode="auto">
          <a:xfrm rot="10800000" flipV="1">
            <a:off x="889533" y="3730623"/>
            <a:ext cx="943589" cy="116215"/>
          </a:xfrm>
          <a:prstGeom prst="bentConnector2">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190" name="Connecteur en angle 83">
            <a:extLst>
              <a:ext uri="{FF2B5EF4-FFF2-40B4-BE49-F238E27FC236}">
                <a16:creationId xmlns:a16="http://schemas.microsoft.com/office/drawing/2014/main" id="{8A1A44E0-216E-4465-B7D5-8844204AF0BA}"/>
              </a:ext>
            </a:extLst>
          </p:cNvPr>
          <p:cNvCxnSpPr>
            <a:stCxn id="185" idx="2"/>
            <a:endCxn id="187" idx="0"/>
          </p:cNvCxnSpPr>
          <p:nvPr/>
        </p:nvCxnSpPr>
        <p:spPr bwMode="auto">
          <a:xfrm rot="16200000" flipH="1">
            <a:off x="730861" y="3688168"/>
            <a:ext cx="317340" cy="1"/>
          </a:xfrm>
          <a:prstGeom prst="bentConnector3">
            <a:avLst>
              <a:gd name="adj1" fmla="val 50000"/>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191" name="Connecteur en angle 86">
            <a:extLst>
              <a:ext uri="{FF2B5EF4-FFF2-40B4-BE49-F238E27FC236}">
                <a16:creationId xmlns:a16="http://schemas.microsoft.com/office/drawing/2014/main" id="{5C2C344D-2C44-454C-BBE3-5BA33F2F5AB9}"/>
              </a:ext>
            </a:extLst>
          </p:cNvPr>
          <p:cNvCxnSpPr>
            <a:cxnSpLocks/>
          </p:cNvCxnSpPr>
          <p:nvPr/>
        </p:nvCxnSpPr>
        <p:spPr bwMode="auto">
          <a:xfrm rot="5400000">
            <a:off x="1754911" y="2156691"/>
            <a:ext cx="216024" cy="1910829"/>
          </a:xfrm>
          <a:prstGeom prst="bentConnector3">
            <a:avLst>
              <a:gd name="adj1" fmla="val 50000"/>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192" name="ZoneTexte 191">
            <a:extLst>
              <a:ext uri="{FF2B5EF4-FFF2-40B4-BE49-F238E27FC236}">
                <a16:creationId xmlns:a16="http://schemas.microsoft.com/office/drawing/2014/main" id="{C8C8F01F-65F4-492A-A28A-D8B044862C49}"/>
              </a:ext>
            </a:extLst>
          </p:cNvPr>
          <p:cNvSpPr txBox="1"/>
          <p:nvPr/>
        </p:nvSpPr>
        <p:spPr>
          <a:xfrm>
            <a:off x="1379263" y="3221186"/>
            <a:ext cx="324128" cy="200055"/>
          </a:xfrm>
          <a:prstGeom prst="rect">
            <a:avLst/>
          </a:prstGeom>
          <a:noFill/>
        </p:spPr>
        <p:txBody>
          <a:bodyPr wrap="none" rtlCol="0">
            <a:spAutoFit/>
          </a:bodyPr>
          <a:lstStyle/>
          <a:p>
            <a:r>
              <a:rPr lang="fr-FR" sz="700" dirty="0"/>
              <a:t>Oui</a:t>
            </a:r>
            <a:endParaRPr lang="en-US" sz="700" dirty="0"/>
          </a:p>
        </p:txBody>
      </p:sp>
      <p:sp>
        <p:nvSpPr>
          <p:cNvPr id="193" name="ZoneTexte 192">
            <a:extLst>
              <a:ext uri="{FF2B5EF4-FFF2-40B4-BE49-F238E27FC236}">
                <a16:creationId xmlns:a16="http://schemas.microsoft.com/office/drawing/2014/main" id="{1BDC578B-0BFD-4870-8B0F-0C7BB31C1888}"/>
              </a:ext>
            </a:extLst>
          </p:cNvPr>
          <p:cNvSpPr txBox="1"/>
          <p:nvPr/>
        </p:nvSpPr>
        <p:spPr>
          <a:xfrm>
            <a:off x="610364" y="4159954"/>
            <a:ext cx="324128" cy="200055"/>
          </a:xfrm>
          <a:prstGeom prst="rect">
            <a:avLst/>
          </a:prstGeom>
          <a:noFill/>
        </p:spPr>
        <p:txBody>
          <a:bodyPr wrap="none" rtlCol="0">
            <a:spAutoFit/>
          </a:bodyPr>
          <a:lstStyle/>
          <a:p>
            <a:r>
              <a:rPr lang="fr-FR" sz="700" dirty="0"/>
              <a:t>Oui</a:t>
            </a:r>
            <a:endParaRPr lang="en-US" sz="700" dirty="0"/>
          </a:p>
        </p:txBody>
      </p:sp>
      <p:sp>
        <p:nvSpPr>
          <p:cNvPr id="194" name="ZoneTexte 193">
            <a:extLst>
              <a:ext uri="{FF2B5EF4-FFF2-40B4-BE49-F238E27FC236}">
                <a16:creationId xmlns:a16="http://schemas.microsoft.com/office/drawing/2014/main" id="{64E9BFB6-3172-4DFE-9EF3-91AA4BAD37FA}"/>
              </a:ext>
            </a:extLst>
          </p:cNvPr>
          <p:cNvSpPr txBox="1"/>
          <p:nvPr/>
        </p:nvSpPr>
        <p:spPr>
          <a:xfrm>
            <a:off x="560672" y="3477913"/>
            <a:ext cx="373820" cy="215444"/>
          </a:xfrm>
          <a:prstGeom prst="rect">
            <a:avLst/>
          </a:prstGeom>
          <a:noFill/>
        </p:spPr>
        <p:txBody>
          <a:bodyPr wrap="none" rtlCol="0">
            <a:spAutoFit/>
          </a:bodyPr>
          <a:lstStyle/>
          <a:p>
            <a:r>
              <a:rPr lang="fr-FR" sz="800" dirty="0"/>
              <a:t>Non</a:t>
            </a:r>
            <a:endParaRPr lang="en-US" sz="800" dirty="0"/>
          </a:p>
        </p:txBody>
      </p:sp>
      <p:sp>
        <p:nvSpPr>
          <p:cNvPr id="195" name="ZoneTexte 194">
            <a:extLst>
              <a:ext uri="{FF2B5EF4-FFF2-40B4-BE49-F238E27FC236}">
                <a16:creationId xmlns:a16="http://schemas.microsoft.com/office/drawing/2014/main" id="{00195BF1-2713-4486-9106-1E99707E9A2D}"/>
              </a:ext>
            </a:extLst>
          </p:cNvPr>
          <p:cNvSpPr txBox="1"/>
          <p:nvPr/>
        </p:nvSpPr>
        <p:spPr>
          <a:xfrm>
            <a:off x="1383010" y="3827127"/>
            <a:ext cx="373820" cy="215444"/>
          </a:xfrm>
          <a:prstGeom prst="rect">
            <a:avLst/>
          </a:prstGeom>
          <a:noFill/>
        </p:spPr>
        <p:txBody>
          <a:bodyPr wrap="none" rtlCol="0">
            <a:spAutoFit/>
          </a:bodyPr>
          <a:lstStyle/>
          <a:p>
            <a:r>
              <a:rPr lang="fr-FR" sz="800" dirty="0"/>
              <a:t>Non</a:t>
            </a:r>
            <a:endParaRPr lang="en-US" sz="800" dirty="0"/>
          </a:p>
        </p:txBody>
      </p:sp>
      <p:sp>
        <p:nvSpPr>
          <p:cNvPr id="196" name="Rectangle 91">
            <a:extLst>
              <a:ext uri="{FF2B5EF4-FFF2-40B4-BE49-F238E27FC236}">
                <a16:creationId xmlns:a16="http://schemas.microsoft.com/office/drawing/2014/main" id="{ACAE727D-DB4F-4EAC-99C2-0E28E60BCF97}"/>
              </a:ext>
            </a:extLst>
          </p:cNvPr>
          <p:cNvSpPr>
            <a:spLocks noChangeArrowheads="1"/>
          </p:cNvSpPr>
          <p:nvPr/>
        </p:nvSpPr>
        <p:spPr bwMode="auto">
          <a:xfrm>
            <a:off x="1862924" y="4168262"/>
            <a:ext cx="1944216" cy="30568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altLang="en-US" sz="600" dirty="0">
                <a:solidFill>
                  <a:schemeClr val="tx1"/>
                </a:solidFill>
              </a:rPr>
              <a:t>Édite les documents Papier et les numérise en agence dans le Classeur Client</a:t>
            </a:r>
          </a:p>
        </p:txBody>
      </p:sp>
      <p:cxnSp>
        <p:nvCxnSpPr>
          <p:cNvPr id="197" name="Connecteur en angle 100">
            <a:extLst>
              <a:ext uri="{FF2B5EF4-FFF2-40B4-BE49-F238E27FC236}">
                <a16:creationId xmlns:a16="http://schemas.microsoft.com/office/drawing/2014/main" id="{F2D44A1D-D4A7-47A5-B3A4-604E53F9EB29}"/>
              </a:ext>
            </a:extLst>
          </p:cNvPr>
          <p:cNvCxnSpPr>
            <a:stCxn id="187" idx="3"/>
            <a:endCxn id="196" idx="0"/>
          </p:cNvCxnSpPr>
          <p:nvPr/>
        </p:nvCxnSpPr>
        <p:spPr bwMode="auto">
          <a:xfrm>
            <a:off x="1423142" y="4001530"/>
            <a:ext cx="1411890" cy="166732"/>
          </a:xfrm>
          <a:prstGeom prst="bentConnector2">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198" name="Rectangle 91">
            <a:extLst>
              <a:ext uri="{FF2B5EF4-FFF2-40B4-BE49-F238E27FC236}">
                <a16:creationId xmlns:a16="http://schemas.microsoft.com/office/drawing/2014/main" id="{D3745FBC-F084-4381-82D2-D9D2E640D3C9}"/>
              </a:ext>
            </a:extLst>
          </p:cNvPr>
          <p:cNvSpPr>
            <a:spLocks noChangeArrowheads="1"/>
          </p:cNvSpPr>
          <p:nvPr/>
        </p:nvSpPr>
        <p:spPr bwMode="auto">
          <a:xfrm>
            <a:off x="198978" y="4441165"/>
            <a:ext cx="1380019" cy="24100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altLang="en-US" sz="600" dirty="0">
                <a:solidFill>
                  <a:schemeClr val="tx1"/>
                </a:solidFill>
              </a:rPr>
              <a:t>Accède au contenu de la tablette conseiller</a:t>
            </a:r>
          </a:p>
        </p:txBody>
      </p:sp>
      <p:sp>
        <p:nvSpPr>
          <p:cNvPr id="199" name="Rectangle 91">
            <a:extLst>
              <a:ext uri="{FF2B5EF4-FFF2-40B4-BE49-F238E27FC236}">
                <a16:creationId xmlns:a16="http://schemas.microsoft.com/office/drawing/2014/main" id="{7D1C764C-125A-451C-B334-51B96F8EA3A3}"/>
              </a:ext>
            </a:extLst>
          </p:cNvPr>
          <p:cNvSpPr>
            <a:spLocks noChangeArrowheads="1"/>
          </p:cNvSpPr>
          <p:nvPr/>
        </p:nvSpPr>
        <p:spPr bwMode="auto">
          <a:xfrm>
            <a:off x="198978" y="4755208"/>
            <a:ext cx="1380019" cy="26510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altLang="en-US" sz="600" dirty="0">
                <a:solidFill>
                  <a:schemeClr val="tx1"/>
                </a:solidFill>
              </a:rPr>
              <a:t>Signe électroniquement (disponible dans DEI et Classeur Client)</a:t>
            </a:r>
          </a:p>
        </p:txBody>
      </p:sp>
      <p:cxnSp>
        <p:nvCxnSpPr>
          <p:cNvPr id="200" name="Connecteur en angle 110">
            <a:extLst>
              <a:ext uri="{FF2B5EF4-FFF2-40B4-BE49-F238E27FC236}">
                <a16:creationId xmlns:a16="http://schemas.microsoft.com/office/drawing/2014/main" id="{870E00A7-57BA-4FF9-8033-BCCEF9F67134}"/>
              </a:ext>
            </a:extLst>
          </p:cNvPr>
          <p:cNvCxnSpPr>
            <a:stCxn id="187" idx="2"/>
            <a:endCxn id="198" idx="0"/>
          </p:cNvCxnSpPr>
          <p:nvPr/>
        </p:nvCxnSpPr>
        <p:spPr bwMode="auto">
          <a:xfrm rot="5400000">
            <a:off x="746788" y="4298421"/>
            <a:ext cx="284944" cy="544"/>
          </a:xfrm>
          <a:prstGeom prst="bentConnector3">
            <a:avLst>
              <a:gd name="adj1" fmla="val 50000"/>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201" name="Connecteur en angle 113">
            <a:extLst>
              <a:ext uri="{FF2B5EF4-FFF2-40B4-BE49-F238E27FC236}">
                <a16:creationId xmlns:a16="http://schemas.microsoft.com/office/drawing/2014/main" id="{0F47319B-6E9E-4510-9758-D90AD32EEF1B}"/>
              </a:ext>
            </a:extLst>
          </p:cNvPr>
          <p:cNvCxnSpPr/>
          <p:nvPr/>
        </p:nvCxnSpPr>
        <p:spPr bwMode="auto">
          <a:xfrm rot="16200000" flipH="1">
            <a:off x="846788" y="4711567"/>
            <a:ext cx="85486" cy="1796"/>
          </a:xfrm>
          <a:prstGeom prst="bentConnector3">
            <a:avLst>
              <a:gd name="adj1" fmla="val 50000"/>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202" name="Connecteur en angle 116">
            <a:extLst>
              <a:ext uri="{FF2B5EF4-FFF2-40B4-BE49-F238E27FC236}">
                <a16:creationId xmlns:a16="http://schemas.microsoft.com/office/drawing/2014/main" id="{45D11449-62A2-4544-B819-9388F4E02ACC}"/>
              </a:ext>
            </a:extLst>
          </p:cNvPr>
          <p:cNvCxnSpPr>
            <a:cxnSpLocks/>
            <a:stCxn id="199" idx="2"/>
          </p:cNvCxnSpPr>
          <p:nvPr/>
        </p:nvCxnSpPr>
        <p:spPr bwMode="auto">
          <a:xfrm rot="16200000" flipH="1">
            <a:off x="1798137" y="4111168"/>
            <a:ext cx="127747" cy="1946044"/>
          </a:xfrm>
          <a:prstGeom prst="bentConnector2">
            <a:avLst/>
          </a:prstGeom>
          <a:noFill/>
          <a:ln w="9525">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203" name="Connecteur en angle 119">
            <a:extLst>
              <a:ext uri="{FF2B5EF4-FFF2-40B4-BE49-F238E27FC236}">
                <a16:creationId xmlns:a16="http://schemas.microsoft.com/office/drawing/2014/main" id="{2CAC2FBA-F815-45F3-99AB-58BB5E505B7E}"/>
              </a:ext>
            </a:extLst>
          </p:cNvPr>
          <p:cNvCxnSpPr>
            <a:cxnSpLocks/>
            <a:stCxn id="196" idx="2"/>
          </p:cNvCxnSpPr>
          <p:nvPr/>
        </p:nvCxnSpPr>
        <p:spPr bwMode="auto">
          <a:xfrm rot="16200000" flipH="1">
            <a:off x="2415485" y="4893491"/>
            <a:ext cx="839097" cy="2"/>
          </a:xfrm>
          <a:prstGeom prst="bentConnector3">
            <a:avLst>
              <a:gd name="adj1" fmla="val 50000"/>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cxnSp>
        <p:nvCxnSpPr>
          <p:cNvPr id="204" name="Connecteur en angle 167">
            <a:extLst>
              <a:ext uri="{FF2B5EF4-FFF2-40B4-BE49-F238E27FC236}">
                <a16:creationId xmlns:a16="http://schemas.microsoft.com/office/drawing/2014/main" id="{E1D4AAB6-5F79-40B3-80E6-DAEDA75A0540}"/>
              </a:ext>
            </a:extLst>
          </p:cNvPr>
          <p:cNvCxnSpPr>
            <a:stCxn id="184" idx="2"/>
            <a:endCxn id="183" idx="0"/>
          </p:cNvCxnSpPr>
          <p:nvPr/>
        </p:nvCxnSpPr>
        <p:spPr bwMode="auto">
          <a:xfrm rot="5400000">
            <a:off x="2728607" y="2686463"/>
            <a:ext cx="148376" cy="4869"/>
          </a:xfrm>
          <a:prstGeom prst="bentConnector3">
            <a:avLst>
              <a:gd name="adj1" fmla="val 50000"/>
            </a:avLst>
          </a:prstGeom>
          <a:noFill/>
          <a:ln w="9525">
            <a:solidFill>
              <a:schemeClr val="tx1"/>
            </a:solidFill>
            <a:round/>
            <a:headEnd type="none" w="sm" len="sm"/>
            <a:tailEnd type="triangle" w="sm" len="sm"/>
          </a:ln>
          <a:extLst>
            <a:ext uri="{909E8E84-426E-40DD-AFC4-6F175D3DCCD1}">
              <a14:hiddenFill xmlns:a14="http://schemas.microsoft.com/office/drawing/2010/main">
                <a:noFill/>
              </a14:hiddenFill>
            </a:ext>
          </a:extLst>
        </p:spPr>
      </p:cxnSp>
      <p:pic>
        <p:nvPicPr>
          <p:cNvPr id="205" name="Image 204">
            <a:extLst>
              <a:ext uri="{FF2B5EF4-FFF2-40B4-BE49-F238E27FC236}">
                <a16:creationId xmlns:a16="http://schemas.microsoft.com/office/drawing/2014/main" id="{0A025D55-12EC-490E-82BB-B12699F618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8262" y="4955660"/>
            <a:ext cx="147068" cy="143218"/>
          </a:xfrm>
          <a:prstGeom prst="rect">
            <a:avLst/>
          </a:prstGeom>
        </p:spPr>
      </p:pic>
      <p:pic>
        <p:nvPicPr>
          <p:cNvPr id="206" name="Image 205">
            <a:extLst>
              <a:ext uri="{FF2B5EF4-FFF2-40B4-BE49-F238E27FC236}">
                <a16:creationId xmlns:a16="http://schemas.microsoft.com/office/drawing/2014/main" id="{9D2D904E-4898-4541-BD57-0BEB101DCC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4706" y="4469905"/>
            <a:ext cx="147068" cy="143218"/>
          </a:xfrm>
          <a:prstGeom prst="rect">
            <a:avLst/>
          </a:prstGeom>
        </p:spPr>
      </p:pic>
      <p:sp>
        <p:nvSpPr>
          <p:cNvPr id="207" name="Rectangle 206">
            <a:extLst>
              <a:ext uri="{FF2B5EF4-FFF2-40B4-BE49-F238E27FC236}">
                <a16:creationId xmlns:a16="http://schemas.microsoft.com/office/drawing/2014/main" id="{3C9302BC-8D30-4AF7-8856-1780BFDAC1CE}"/>
              </a:ext>
            </a:extLst>
          </p:cNvPr>
          <p:cNvSpPr/>
          <p:nvPr/>
        </p:nvSpPr>
        <p:spPr bwMode="auto">
          <a:xfrm>
            <a:off x="2023221" y="6228184"/>
            <a:ext cx="1553906" cy="963836"/>
          </a:xfrm>
          <a:prstGeom prst="rect">
            <a:avLst/>
          </a:prstGeom>
          <a:noFill/>
          <a:ln w="12700">
            <a:solidFill>
              <a:schemeClr val="tx1"/>
            </a:solidFill>
          </a:ln>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252000" indent="-171450">
              <a:buFont typeface="Arial" panose="020B0604020202020204" pitchFamily="34" charset="0"/>
              <a:buChar char="•"/>
            </a:pPr>
            <a:r>
              <a:rPr lang="fr-FR" sz="800" dirty="0">
                <a:solidFill>
                  <a:schemeClr val="tx1"/>
                </a:solidFill>
              </a:rPr>
              <a:t>Sélectionne le produit</a:t>
            </a:r>
          </a:p>
          <a:p>
            <a:pPr marL="252000" indent="-171450">
              <a:buFont typeface="Arial" panose="020B0604020202020204" pitchFamily="34" charset="0"/>
              <a:buChar char="•"/>
            </a:pPr>
            <a:r>
              <a:rPr lang="fr-FR" sz="800" dirty="0">
                <a:solidFill>
                  <a:schemeClr val="tx1"/>
                </a:solidFill>
              </a:rPr>
              <a:t>Rapatrie les données administratives du client via </a:t>
            </a:r>
            <a:r>
              <a:rPr lang="fr-FR" sz="800" dirty="0" err="1">
                <a:solidFill>
                  <a:schemeClr val="tx1"/>
                </a:solidFill>
              </a:rPr>
              <a:t>MySys</a:t>
            </a:r>
            <a:endParaRPr lang="fr-FR" sz="800" dirty="0">
              <a:solidFill>
                <a:schemeClr val="tx1"/>
              </a:solidFill>
            </a:endParaRPr>
          </a:p>
          <a:p>
            <a:pPr marL="252000" indent="-171450">
              <a:buFont typeface="Arial" panose="020B0604020202020204" pitchFamily="34" charset="0"/>
              <a:buChar char="•"/>
            </a:pPr>
            <a:r>
              <a:rPr lang="fr-FR" sz="800" dirty="0">
                <a:solidFill>
                  <a:schemeClr val="tx1"/>
                </a:solidFill>
              </a:rPr>
              <a:t>Saisit la prime, l’allocation et la clause bénéficiaire le cas échéant</a:t>
            </a:r>
          </a:p>
        </p:txBody>
      </p:sp>
      <p:cxnSp>
        <p:nvCxnSpPr>
          <p:cNvPr id="208" name="Connecteur en angle 69">
            <a:extLst>
              <a:ext uri="{FF2B5EF4-FFF2-40B4-BE49-F238E27FC236}">
                <a16:creationId xmlns:a16="http://schemas.microsoft.com/office/drawing/2014/main" id="{CEFAEF58-95EB-477A-825E-B70D18C080CD}"/>
              </a:ext>
            </a:extLst>
          </p:cNvPr>
          <p:cNvCxnSpPr>
            <a:cxnSpLocks/>
            <a:stCxn id="207" idx="2"/>
            <a:endCxn id="152" idx="0"/>
          </p:cNvCxnSpPr>
          <p:nvPr/>
        </p:nvCxnSpPr>
        <p:spPr bwMode="auto">
          <a:xfrm>
            <a:off x="2800174" y="7192020"/>
            <a:ext cx="0" cy="191327"/>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9" name="Connecteur en angle 69">
            <a:extLst>
              <a:ext uri="{FF2B5EF4-FFF2-40B4-BE49-F238E27FC236}">
                <a16:creationId xmlns:a16="http://schemas.microsoft.com/office/drawing/2014/main" id="{C2EFD966-95D6-4A94-A144-D6B0846D7FD0}"/>
              </a:ext>
            </a:extLst>
          </p:cNvPr>
          <p:cNvCxnSpPr>
            <a:cxnSpLocks/>
          </p:cNvCxnSpPr>
          <p:nvPr/>
        </p:nvCxnSpPr>
        <p:spPr bwMode="auto">
          <a:xfrm>
            <a:off x="2825876" y="5313040"/>
            <a:ext cx="0" cy="397669"/>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0" name="Connecteur en angle 69">
            <a:extLst>
              <a:ext uri="{FF2B5EF4-FFF2-40B4-BE49-F238E27FC236}">
                <a16:creationId xmlns:a16="http://schemas.microsoft.com/office/drawing/2014/main" id="{0F15C408-3975-432E-9CB9-3FB8B1768B41}"/>
              </a:ext>
            </a:extLst>
          </p:cNvPr>
          <p:cNvCxnSpPr>
            <a:cxnSpLocks/>
            <a:stCxn id="148" idx="2"/>
          </p:cNvCxnSpPr>
          <p:nvPr/>
        </p:nvCxnSpPr>
        <p:spPr bwMode="auto">
          <a:xfrm>
            <a:off x="2792228" y="8564323"/>
            <a:ext cx="7655" cy="214136"/>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1" name="Groupe 210">
            <a:extLst>
              <a:ext uri="{FF2B5EF4-FFF2-40B4-BE49-F238E27FC236}">
                <a16:creationId xmlns:a16="http://schemas.microsoft.com/office/drawing/2014/main" id="{A8924157-623F-4105-9A69-472C6C577599}"/>
              </a:ext>
            </a:extLst>
          </p:cNvPr>
          <p:cNvGrpSpPr/>
          <p:nvPr/>
        </p:nvGrpSpPr>
        <p:grpSpPr>
          <a:xfrm>
            <a:off x="4175072" y="3137824"/>
            <a:ext cx="766096" cy="252000"/>
            <a:chOff x="3446743" y="7292970"/>
            <a:chExt cx="766096" cy="252000"/>
          </a:xfrm>
        </p:grpSpPr>
        <p:grpSp>
          <p:nvGrpSpPr>
            <p:cNvPr id="212" name="Group 147">
              <a:extLst>
                <a:ext uri="{FF2B5EF4-FFF2-40B4-BE49-F238E27FC236}">
                  <a16:creationId xmlns:a16="http://schemas.microsoft.com/office/drawing/2014/main" id="{A6F3BBF1-771A-4C34-B421-DCD9A0353C0B}"/>
                </a:ext>
              </a:extLst>
            </p:cNvPr>
            <p:cNvGrpSpPr>
              <a:grpSpLocks noChangeAspect="1"/>
            </p:cNvGrpSpPr>
            <p:nvPr/>
          </p:nvGrpSpPr>
          <p:grpSpPr>
            <a:xfrm>
              <a:off x="3446743" y="7292970"/>
              <a:ext cx="230377" cy="252000"/>
              <a:chOff x="4951413" y="3508375"/>
              <a:chExt cx="436563" cy="542925"/>
            </a:xfrm>
            <a:solidFill>
              <a:srgbClr val="581D74"/>
            </a:solidFill>
          </p:grpSpPr>
          <p:sp>
            <p:nvSpPr>
              <p:cNvPr id="214" name="Freeform 80">
                <a:extLst>
                  <a:ext uri="{FF2B5EF4-FFF2-40B4-BE49-F238E27FC236}">
                    <a16:creationId xmlns:a16="http://schemas.microsoft.com/office/drawing/2014/main" id="{C4950E1C-0474-4714-BE18-CEB3DB30AFAA}"/>
                  </a:ext>
                </a:extLst>
              </p:cNvPr>
              <p:cNvSpPr>
                <a:spLocks/>
              </p:cNvSpPr>
              <p:nvPr/>
            </p:nvSpPr>
            <p:spPr bwMode="auto">
              <a:xfrm>
                <a:off x="5202238" y="3790950"/>
                <a:ext cx="22225" cy="33337"/>
              </a:xfrm>
              <a:custGeom>
                <a:avLst/>
                <a:gdLst>
                  <a:gd name="T0" fmla="*/ 0 w 28"/>
                  <a:gd name="T1" fmla="*/ 33 h 41"/>
                  <a:gd name="T2" fmla="*/ 19 w 28"/>
                  <a:gd name="T3" fmla="*/ 0 h 41"/>
                  <a:gd name="T4" fmla="*/ 28 w 28"/>
                  <a:gd name="T5" fmla="*/ 9 h 41"/>
                  <a:gd name="T6" fmla="*/ 7 w 28"/>
                  <a:gd name="T7" fmla="*/ 41 h 41"/>
                  <a:gd name="T8" fmla="*/ 0 w 28"/>
                  <a:gd name="T9" fmla="*/ 33 h 41"/>
                </a:gdLst>
                <a:ahLst/>
                <a:cxnLst>
                  <a:cxn ang="0">
                    <a:pos x="T0" y="T1"/>
                  </a:cxn>
                  <a:cxn ang="0">
                    <a:pos x="T2" y="T3"/>
                  </a:cxn>
                  <a:cxn ang="0">
                    <a:pos x="T4" y="T5"/>
                  </a:cxn>
                  <a:cxn ang="0">
                    <a:pos x="T6" y="T7"/>
                  </a:cxn>
                  <a:cxn ang="0">
                    <a:pos x="T8" y="T9"/>
                  </a:cxn>
                </a:cxnLst>
                <a:rect l="0" t="0" r="r" b="b"/>
                <a:pathLst>
                  <a:path w="28" h="41">
                    <a:moveTo>
                      <a:pt x="0" y="33"/>
                    </a:moveTo>
                    <a:lnTo>
                      <a:pt x="19" y="0"/>
                    </a:lnTo>
                    <a:lnTo>
                      <a:pt x="28" y="9"/>
                    </a:lnTo>
                    <a:lnTo>
                      <a:pt x="7" y="41"/>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5" name="Freeform 81">
                <a:extLst>
                  <a:ext uri="{FF2B5EF4-FFF2-40B4-BE49-F238E27FC236}">
                    <a16:creationId xmlns:a16="http://schemas.microsoft.com/office/drawing/2014/main" id="{B18AB7E8-704C-426B-83B8-86F7CD767E7C}"/>
                  </a:ext>
                </a:extLst>
              </p:cNvPr>
              <p:cNvSpPr>
                <a:spLocks/>
              </p:cNvSpPr>
              <p:nvPr/>
            </p:nvSpPr>
            <p:spPr bwMode="auto">
              <a:xfrm>
                <a:off x="5213351" y="3808413"/>
                <a:ext cx="42863" cy="36512"/>
              </a:xfrm>
              <a:custGeom>
                <a:avLst/>
                <a:gdLst>
                  <a:gd name="T0" fmla="*/ 54 w 54"/>
                  <a:gd name="T1" fmla="*/ 26 h 47"/>
                  <a:gd name="T2" fmla="*/ 20 w 54"/>
                  <a:gd name="T3" fmla="*/ 47 h 47"/>
                  <a:gd name="T4" fmla="*/ 0 w 54"/>
                  <a:gd name="T5" fmla="*/ 27 h 47"/>
                  <a:gd name="T6" fmla="*/ 27 w 54"/>
                  <a:gd name="T7" fmla="*/ 0 h 47"/>
                  <a:gd name="T8" fmla="*/ 54 w 54"/>
                  <a:gd name="T9" fmla="*/ 26 h 47"/>
                </a:gdLst>
                <a:ahLst/>
                <a:cxnLst>
                  <a:cxn ang="0">
                    <a:pos x="T0" y="T1"/>
                  </a:cxn>
                  <a:cxn ang="0">
                    <a:pos x="T2" y="T3"/>
                  </a:cxn>
                  <a:cxn ang="0">
                    <a:pos x="T4" y="T5"/>
                  </a:cxn>
                  <a:cxn ang="0">
                    <a:pos x="T6" y="T7"/>
                  </a:cxn>
                  <a:cxn ang="0">
                    <a:pos x="T8" y="T9"/>
                  </a:cxn>
                </a:cxnLst>
                <a:rect l="0" t="0" r="r" b="b"/>
                <a:pathLst>
                  <a:path w="54" h="47">
                    <a:moveTo>
                      <a:pt x="54" y="26"/>
                    </a:moveTo>
                    <a:lnTo>
                      <a:pt x="20" y="47"/>
                    </a:lnTo>
                    <a:lnTo>
                      <a:pt x="0" y="27"/>
                    </a:lnTo>
                    <a:lnTo>
                      <a:pt x="27" y="0"/>
                    </a:lnTo>
                    <a:lnTo>
                      <a:pt x="5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6" name="Freeform 82">
                <a:extLst>
                  <a:ext uri="{FF2B5EF4-FFF2-40B4-BE49-F238E27FC236}">
                    <a16:creationId xmlns:a16="http://schemas.microsoft.com/office/drawing/2014/main" id="{E54D6DF2-81A0-4BB5-8A58-678ADC14D230}"/>
                  </a:ext>
                </a:extLst>
              </p:cNvPr>
              <p:cNvSpPr>
                <a:spLocks noEditPoints="1"/>
              </p:cNvSpPr>
              <p:nvPr/>
            </p:nvSpPr>
            <p:spPr bwMode="auto">
              <a:xfrm>
                <a:off x="5146676" y="3821113"/>
                <a:ext cx="77788" cy="77787"/>
              </a:xfrm>
              <a:custGeom>
                <a:avLst/>
                <a:gdLst>
                  <a:gd name="T0" fmla="*/ 7 w 99"/>
                  <a:gd name="T1" fmla="*/ 58 h 99"/>
                  <a:gd name="T2" fmla="*/ 7 w 99"/>
                  <a:gd name="T3" fmla="*/ 58 h 99"/>
                  <a:gd name="T4" fmla="*/ 9 w 99"/>
                  <a:gd name="T5" fmla="*/ 64 h 99"/>
                  <a:gd name="T6" fmla="*/ 9 w 99"/>
                  <a:gd name="T7" fmla="*/ 71 h 99"/>
                  <a:gd name="T8" fmla="*/ 6 w 99"/>
                  <a:gd name="T9" fmla="*/ 83 h 99"/>
                  <a:gd name="T10" fmla="*/ 2 w 99"/>
                  <a:gd name="T11" fmla="*/ 94 h 99"/>
                  <a:gd name="T12" fmla="*/ 0 w 99"/>
                  <a:gd name="T13" fmla="*/ 98 h 99"/>
                  <a:gd name="T14" fmla="*/ 0 w 99"/>
                  <a:gd name="T15" fmla="*/ 98 h 99"/>
                  <a:gd name="T16" fmla="*/ 16 w 99"/>
                  <a:gd name="T17" fmla="*/ 99 h 99"/>
                  <a:gd name="T18" fmla="*/ 31 w 99"/>
                  <a:gd name="T19" fmla="*/ 99 h 99"/>
                  <a:gd name="T20" fmla="*/ 42 w 99"/>
                  <a:gd name="T21" fmla="*/ 96 h 99"/>
                  <a:gd name="T22" fmla="*/ 52 w 99"/>
                  <a:gd name="T23" fmla="*/ 94 h 99"/>
                  <a:gd name="T24" fmla="*/ 63 w 99"/>
                  <a:gd name="T25" fmla="*/ 89 h 99"/>
                  <a:gd name="T26" fmla="*/ 70 w 99"/>
                  <a:gd name="T27" fmla="*/ 83 h 99"/>
                  <a:gd name="T28" fmla="*/ 77 w 99"/>
                  <a:gd name="T29" fmla="*/ 78 h 99"/>
                  <a:gd name="T30" fmla="*/ 82 w 99"/>
                  <a:gd name="T31" fmla="*/ 72 h 99"/>
                  <a:gd name="T32" fmla="*/ 87 w 99"/>
                  <a:gd name="T33" fmla="*/ 65 h 99"/>
                  <a:gd name="T34" fmla="*/ 91 w 99"/>
                  <a:gd name="T35" fmla="*/ 59 h 99"/>
                  <a:gd name="T36" fmla="*/ 96 w 99"/>
                  <a:gd name="T37" fmla="*/ 47 h 99"/>
                  <a:gd name="T38" fmla="*/ 97 w 99"/>
                  <a:gd name="T39" fmla="*/ 38 h 99"/>
                  <a:gd name="T40" fmla="*/ 99 w 99"/>
                  <a:gd name="T41" fmla="*/ 36 h 99"/>
                  <a:gd name="T42" fmla="*/ 63 w 99"/>
                  <a:gd name="T43" fmla="*/ 1 h 99"/>
                  <a:gd name="T44" fmla="*/ 63 w 99"/>
                  <a:gd name="T45" fmla="*/ 1 h 99"/>
                  <a:gd name="T46" fmla="*/ 59 w 99"/>
                  <a:gd name="T47" fmla="*/ 0 h 99"/>
                  <a:gd name="T48" fmla="*/ 47 w 99"/>
                  <a:gd name="T49" fmla="*/ 0 h 99"/>
                  <a:gd name="T50" fmla="*/ 41 w 99"/>
                  <a:gd name="T51" fmla="*/ 0 h 99"/>
                  <a:gd name="T52" fmla="*/ 34 w 99"/>
                  <a:gd name="T53" fmla="*/ 2 h 99"/>
                  <a:gd name="T54" fmla="*/ 28 w 99"/>
                  <a:gd name="T55" fmla="*/ 5 h 99"/>
                  <a:gd name="T56" fmla="*/ 22 w 99"/>
                  <a:gd name="T57" fmla="*/ 9 h 99"/>
                  <a:gd name="T58" fmla="*/ 22 w 99"/>
                  <a:gd name="T59" fmla="*/ 9 h 99"/>
                  <a:gd name="T60" fmla="*/ 13 w 99"/>
                  <a:gd name="T61" fmla="*/ 19 h 99"/>
                  <a:gd name="T62" fmla="*/ 9 w 99"/>
                  <a:gd name="T63" fmla="*/ 24 h 99"/>
                  <a:gd name="T64" fmla="*/ 6 w 99"/>
                  <a:gd name="T65" fmla="*/ 29 h 99"/>
                  <a:gd name="T66" fmla="*/ 5 w 99"/>
                  <a:gd name="T67" fmla="*/ 36 h 99"/>
                  <a:gd name="T68" fmla="*/ 5 w 99"/>
                  <a:gd name="T69" fmla="*/ 41 h 99"/>
                  <a:gd name="T70" fmla="*/ 6 w 99"/>
                  <a:gd name="T71" fmla="*/ 49 h 99"/>
                  <a:gd name="T72" fmla="*/ 7 w 99"/>
                  <a:gd name="T73" fmla="*/ 58 h 99"/>
                  <a:gd name="T74" fmla="*/ 7 w 99"/>
                  <a:gd name="T75" fmla="*/ 58 h 99"/>
                  <a:gd name="T76" fmla="*/ 85 w 99"/>
                  <a:gd name="T77" fmla="*/ 33 h 99"/>
                  <a:gd name="T78" fmla="*/ 85 w 99"/>
                  <a:gd name="T79" fmla="*/ 33 h 99"/>
                  <a:gd name="T80" fmla="*/ 82 w 99"/>
                  <a:gd name="T81" fmla="*/ 41 h 99"/>
                  <a:gd name="T82" fmla="*/ 79 w 99"/>
                  <a:gd name="T83" fmla="*/ 49 h 99"/>
                  <a:gd name="T84" fmla="*/ 73 w 99"/>
                  <a:gd name="T85" fmla="*/ 58 h 99"/>
                  <a:gd name="T86" fmla="*/ 65 w 99"/>
                  <a:gd name="T87" fmla="*/ 67 h 99"/>
                  <a:gd name="T88" fmla="*/ 60 w 99"/>
                  <a:gd name="T89" fmla="*/ 71 h 99"/>
                  <a:gd name="T90" fmla="*/ 54 w 99"/>
                  <a:gd name="T91" fmla="*/ 74 h 99"/>
                  <a:gd name="T92" fmla="*/ 46 w 99"/>
                  <a:gd name="T93" fmla="*/ 78 h 99"/>
                  <a:gd name="T94" fmla="*/ 38 w 99"/>
                  <a:gd name="T95" fmla="*/ 81 h 99"/>
                  <a:gd name="T96" fmla="*/ 28 w 99"/>
                  <a:gd name="T97" fmla="*/ 83 h 99"/>
                  <a:gd name="T98" fmla="*/ 18 w 99"/>
                  <a:gd name="T99" fmla="*/ 85 h 99"/>
                  <a:gd name="T100" fmla="*/ 18 w 99"/>
                  <a:gd name="T101" fmla="*/ 85 h 99"/>
                  <a:gd name="T102" fmla="*/ 27 w 99"/>
                  <a:gd name="T103" fmla="*/ 81 h 99"/>
                  <a:gd name="T104" fmla="*/ 36 w 99"/>
                  <a:gd name="T105" fmla="*/ 76 h 99"/>
                  <a:gd name="T106" fmla="*/ 45 w 99"/>
                  <a:gd name="T107" fmla="*/ 68 h 99"/>
                  <a:gd name="T108" fmla="*/ 55 w 99"/>
                  <a:gd name="T109" fmla="*/ 59 h 99"/>
                  <a:gd name="T110" fmla="*/ 64 w 99"/>
                  <a:gd name="T111" fmla="*/ 49 h 99"/>
                  <a:gd name="T112" fmla="*/ 68 w 99"/>
                  <a:gd name="T113" fmla="*/ 42 h 99"/>
                  <a:gd name="T114" fmla="*/ 70 w 99"/>
                  <a:gd name="T115" fmla="*/ 36 h 99"/>
                  <a:gd name="T116" fmla="*/ 72 w 99"/>
                  <a:gd name="T117" fmla="*/ 28 h 99"/>
                  <a:gd name="T118" fmla="*/ 72 w 99"/>
                  <a:gd name="T119" fmla="*/ 22 h 99"/>
                  <a:gd name="T120" fmla="*/ 85 w 99"/>
                  <a:gd name="T121"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 h="99">
                    <a:moveTo>
                      <a:pt x="7" y="58"/>
                    </a:moveTo>
                    <a:lnTo>
                      <a:pt x="7" y="58"/>
                    </a:lnTo>
                    <a:lnTo>
                      <a:pt x="9" y="64"/>
                    </a:lnTo>
                    <a:lnTo>
                      <a:pt x="9" y="71"/>
                    </a:lnTo>
                    <a:lnTo>
                      <a:pt x="6" y="83"/>
                    </a:lnTo>
                    <a:lnTo>
                      <a:pt x="2" y="94"/>
                    </a:lnTo>
                    <a:lnTo>
                      <a:pt x="0" y="98"/>
                    </a:lnTo>
                    <a:lnTo>
                      <a:pt x="0" y="98"/>
                    </a:lnTo>
                    <a:lnTo>
                      <a:pt x="16" y="99"/>
                    </a:lnTo>
                    <a:lnTo>
                      <a:pt x="31" y="99"/>
                    </a:lnTo>
                    <a:lnTo>
                      <a:pt x="42" y="96"/>
                    </a:lnTo>
                    <a:lnTo>
                      <a:pt x="52" y="94"/>
                    </a:lnTo>
                    <a:lnTo>
                      <a:pt x="63" y="89"/>
                    </a:lnTo>
                    <a:lnTo>
                      <a:pt x="70" y="83"/>
                    </a:lnTo>
                    <a:lnTo>
                      <a:pt x="77" y="78"/>
                    </a:lnTo>
                    <a:lnTo>
                      <a:pt x="82" y="72"/>
                    </a:lnTo>
                    <a:lnTo>
                      <a:pt x="87" y="65"/>
                    </a:lnTo>
                    <a:lnTo>
                      <a:pt x="91" y="59"/>
                    </a:lnTo>
                    <a:lnTo>
                      <a:pt x="96" y="47"/>
                    </a:lnTo>
                    <a:lnTo>
                      <a:pt x="97" y="38"/>
                    </a:lnTo>
                    <a:lnTo>
                      <a:pt x="99" y="36"/>
                    </a:lnTo>
                    <a:lnTo>
                      <a:pt x="63" y="1"/>
                    </a:lnTo>
                    <a:lnTo>
                      <a:pt x="63" y="1"/>
                    </a:lnTo>
                    <a:lnTo>
                      <a:pt x="59" y="0"/>
                    </a:lnTo>
                    <a:lnTo>
                      <a:pt x="47" y="0"/>
                    </a:lnTo>
                    <a:lnTo>
                      <a:pt x="41" y="0"/>
                    </a:lnTo>
                    <a:lnTo>
                      <a:pt x="34" y="2"/>
                    </a:lnTo>
                    <a:lnTo>
                      <a:pt x="28" y="5"/>
                    </a:lnTo>
                    <a:lnTo>
                      <a:pt x="22" y="9"/>
                    </a:lnTo>
                    <a:lnTo>
                      <a:pt x="22" y="9"/>
                    </a:lnTo>
                    <a:lnTo>
                      <a:pt x="13" y="19"/>
                    </a:lnTo>
                    <a:lnTo>
                      <a:pt x="9" y="24"/>
                    </a:lnTo>
                    <a:lnTo>
                      <a:pt x="6" y="29"/>
                    </a:lnTo>
                    <a:lnTo>
                      <a:pt x="5" y="36"/>
                    </a:lnTo>
                    <a:lnTo>
                      <a:pt x="5" y="41"/>
                    </a:lnTo>
                    <a:lnTo>
                      <a:pt x="6" y="49"/>
                    </a:lnTo>
                    <a:lnTo>
                      <a:pt x="7" y="58"/>
                    </a:lnTo>
                    <a:lnTo>
                      <a:pt x="7" y="58"/>
                    </a:lnTo>
                    <a:close/>
                    <a:moveTo>
                      <a:pt x="85" y="33"/>
                    </a:moveTo>
                    <a:lnTo>
                      <a:pt x="85" y="33"/>
                    </a:lnTo>
                    <a:lnTo>
                      <a:pt x="82" y="41"/>
                    </a:lnTo>
                    <a:lnTo>
                      <a:pt x="79" y="49"/>
                    </a:lnTo>
                    <a:lnTo>
                      <a:pt x="73" y="58"/>
                    </a:lnTo>
                    <a:lnTo>
                      <a:pt x="65" y="67"/>
                    </a:lnTo>
                    <a:lnTo>
                      <a:pt x="60" y="71"/>
                    </a:lnTo>
                    <a:lnTo>
                      <a:pt x="54" y="74"/>
                    </a:lnTo>
                    <a:lnTo>
                      <a:pt x="46" y="78"/>
                    </a:lnTo>
                    <a:lnTo>
                      <a:pt x="38" y="81"/>
                    </a:lnTo>
                    <a:lnTo>
                      <a:pt x="28" y="83"/>
                    </a:lnTo>
                    <a:lnTo>
                      <a:pt x="18" y="85"/>
                    </a:lnTo>
                    <a:lnTo>
                      <a:pt x="18" y="85"/>
                    </a:lnTo>
                    <a:lnTo>
                      <a:pt x="27" y="81"/>
                    </a:lnTo>
                    <a:lnTo>
                      <a:pt x="36" y="76"/>
                    </a:lnTo>
                    <a:lnTo>
                      <a:pt x="45" y="68"/>
                    </a:lnTo>
                    <a:lnTo>
                      <a:pt x="55" y="59"/>
                    </a:lnTo>
                    <a:lnTo>
                      <a:pt x="64" y="49"/>
                    </a:lnTo>
                    <a:lnTo>
                      <a:pt x="68" y="42"/>
                    </a:lnTo>
                    <a:lnTo>
                      <a:pt x="70" y="36"/>
                    </a:lnTo>
                    <a:lnTo>
                      <a:pt x="72" y="28"/>
                    </a:lnTo>
                    <a:lnTo>
                      <a:pt x="72" y="22"/>
                    </a:lnTo>
                    <a:lnTo>
                      <a:pt x="85"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7" name="Freeform 83">
                <a:extLst>
                  <a:ext uri="{FF2B5EF4-FFF2-40B4-BE49-F238E27FC236}">
                    <a16:creationId xmlns:a16="http://schemas.microsoft.com/office/drawing/2014/main" id="{C5219A51-2888-478D-9BD8-8C036AD91127}"/>
                  </a:ext>
                </a:extLst>
              </p:cNvPr>
              <p:cNvSpPr>
                <a:spLocks/>
              </p:cNvSpPr>
              <p:nvPr/>
            </p:nvSpPr>
            <p:spPr bwMode="auto">
              <a:xfrm>
                <a:off x="5219701" y="3659188"/>
                <a:ext cx="161925" cy="138112"/>
              </a:xfrm>
              <a:custGeom>
                <a:avLst/>
                <a:gdLst>
                  <a:gd name="T0" fmla="*/ 203 w 203"/>
                  <a:gd name="T1" fmla="*/ 0 h 174"/>
                  <a:gd name="T2" fmla="*/ 203 w 203"/>
                  <a:gd name="T3" fmla="*/ 0 h 174"/>
                  <a:gd name="T4" fmla="*/ 191 w 203"/>
                  <a:gd name="T5" fmla="*/ 2 h 174"/>
                  <a:gd name="T6" fmla="*/ 179 w 203"/>
                  <a:gd name="T7" fmla="*/ 3 h 174"/>
                  <a:gd name="T8" fmla="*/ 167 w 203"/>
                  <a:gd name="T9" fmla="*/ 6 h 174"/>
                  <a:gd name="T10" fmla="*/ 157 w 203"/>
                  <a:gd name="T11" fmla="*/ 9 h 174"/>
                  <a:gd name="T12" fmla="*/ 137 w 203"/>
                  <a:gd name="T13" fmla="*/ 18 h 174"/>
                  <a:gd name="T14" fmla="*/ 116 w 203"/>
                  <a:gd name="T15" fmla="*/ 29 h 174"/>
                  <a:gd name="T16" fmla="*/ 98 w 203"/>
                  <a:gd name="T17" fmla="*/ 42 h 174"/>
                  <a:gd name="T18" fmla="*/ 81 w 203"/>
                  <a:gd name="T19" fmla="*/ 56 h 174"/>
                  <a:gd name="T20" fmla="*/ 66 w 203"/>
                  <a:gd name="T21" fmla="*/ 70 h 174"/>
                  <a:gd name="T22" fmla="*/ 53 w 203"/>
                  <a:gd name="T23" fmla="*/ 84 h 174"/>
                  <a:gd name="T24" fmla="*/ 40 w 203"/>
                  <a:gd name="T25" fmla="*/ 99 h 174"/>
                  <a:gd name="T26" fmla="*/ 30 w 203"/>
                  <a:gd name="T27" fmla="*/ 114 h 174"/>
                  <a:gd name="T28" fmla="*/ 14 w 203"/>
                  <a:gd name="T29" fmla="*/ 138 h 174"/>
                  <a:gd name="T30" fmla="*/ 4 w 203"/>
                  <a:gd name="T31" fmla="*/ 156 h 174"/>
                  <a:gd name="T32" fmla="*/ 0 w 203"/>
                  <a:gd name="T33" fmla="*/ 162 h 174"/>
                  <a:gd name="T34" fmla="*/ 12 w 203"/>
                  <a:gd name="T35" fmla="*/ 174 h 174"/>
                  <a:gd name="T36" fmla="*/ 12 w 203"/>
                  <a:gd name="T37" fmla="*/ 174 h 174"/>
                  <a:gd name="T38" fmla="*/ 18 w 203"/>
                  <a:gd name="T39" fmla="*/ 162 h 174"/>
                  <a:gd name="T40" fmla="*/ 31 w 203"/>
                  <a:gd name="T41" fmla="*/ 144 h 174"/>
                  <a:gd name="T42" fmla="*/ 48 w 203"/>
                  <a:gd name="T43" fmla="*/ 120 h 174"/>
                  <a:gd name="T44" fmla="*/ 70 w 203"/>
                  <a:gd name="T45" fmla="*/ 93 h 174"/>
                  <a:gd name="T46" fmla="*/ 83 w 203"/>
                  <a:gd name="T47" fmla="*/ 80 h 174"/>
                  <a:gd name="T48" fmla="*/ 97 w 203"/>
                  <a:gd name="T49" fmla="*/ 66 h 174"/>
                  <a:gd name="T50" fmla="*/ 112 w 203"/>
                  <a:gd name="T51" fmla="*/ 53 h 174"/>
                  <a:gd name="T52" fmla="*/ 128 w 203"/>
                  <a:gd name="T53" fmla="*/ 40 h 174"/>
                  <a:gd name="T54" fmla="*/ 146 w 203"/>
                  <a:gd name="T55" fmla="*/ 27 h 174"/>
                  <a:gd name="T56" fmla="*/ 164 w 203"/>
                  <a:gd name="T57" fmla="*/ 17 h 174"/>
                  <a:gd name="T58" fmla="*/ 183 w 203"/>
                  <a:gd name="T59" fmla="*/ 8 h 174"/>
                  <a:gd name="T60" fmla="*/ 203 w 203"/>
                  <a:gd name="T61" fmla="*/ 0 h 174"/>
                  <a:gd name="T62" fmla="*/ 203 w 203"/>
                  <a:gd name="T6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3" h="174">
                    <a:moveTo>
                      <a:pt x="203" y="0"/>
                    </a:moveTo>
                    <a:lnTo>
                      <a:pt x="203" y="0"/>
                    </a:lnTo>
                    <a:lnTo>
                      <a:pt x="191" y="2"/>
                    </a:lnTo>
                    <a:lnTo>
                      <a:pt x="179" y="3"/>
                    </a:lnTo>
                    <a:lnTo>
                      <a:pt x="167" y="6"/>
                    </a:lnTo>
                    <a:lnTo>
                      <a:pt x="157" y="9"/>
                    </a:lnTo>
                    <a:lnTo>
                      <a:pt x="137" y="18"/>
                    </a:lnTo>
                    <a:lnTo>
                      <a:pt x="116" y="29"/>
                    </a:lnTo>
                    <a:lnTo>
                      <a:pt x="98" y="42"/>
                    </a:lnTo>
                    <a:lnTo>
                      <a:pt x="81" y="56"/>
                    </a:lnTo>
                    <a:lnTo>
                      <a:pt x="66" y="70"/>
                    </a:lnTo>
                    <a:lnTo>
                      <a:pt x="53" y="84"/>
                    </a:lnTo>
                    <a:lnTo>
                      <a:pt x="40" y="99"/>
                    </a:lnTo>
                    <a:lnTo>
                      <a:pt x="30" y="114"/>
                    </a:lnTo>
                    <a:lnTo>
                      <a:pt x="14" y="138"/>
                    </a:lnTo>
                    <a:lnTo>
                      <a:pt x="4" y="156"/>
                    </a:lnTo>
                    <a:lnTo>
                      <a:pt x="0" y="162"/>
                    </a:lnTo>
                    <a:lnTo>
                      <a:pt x="12" y="174"/>
                    </a:lnTo>
                    <a:lnTo>
                      <a:pt x="12" y="174"/>
                    </a:lnTo>
                    <a:lnTo>
                      <a:pt x="18" y="162"/>
                    </a:lnTo>
                    <a:lnTo>
                      <a:pt x="31" y="144"/>
                    </a:lnTo>
                    <a:lnTo>
                      <a:pt x="48" y="120"/>
                    </a:lnTo>
                    <a:lnTo>
                      <a:pt x="70" y="93"/>
                    </a:lnTo>
                    <a:lnTo>
                      <a:pt x="83" y="80"/>
                    </a:lnTo>
                    <a:lnTo>
                      <a:pt x="97" y="66"/>
                    </a:lnTo>
                    <a:lnTo>
                      <a:pt x="112" y="53"/>
                    </a:lnTo>
                    <a:lnTo>
                      <a:pt x="128" y="40"/>
                    </a:lnTo>
                    <a:lnTo>
                      <a:pt x="146" y="27"/>
                    </a:lnTo>
                    <a:lnTo>
                      <a:pt x="164" y="17"/>
                    </a:lnTo>
                    <a:lnTo>
                      <a:pt x="183" y="8"/>
                    </a:lnTo>
                    <a:lnTo>
                      <a:pt x="203" y="0"/>
                    </a:lnTo>
                    <a:lnTo>
                      <a:pt x="2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8" name="Freeform 84">
                <a:extLst>
                  <a:ext uri="{FF2B5EF4-FFF2-40B4-BE49-F238E27FC236}">
                    <a16:creationId xmlns:a16="http://schemas.microsoft.com/office/drawing/2014/main" id="{F7F217DD-839F-47A8-A6AE-B95EAACD3875}"/>
                  </a:ext>
                </a:extLst>
              </p:cNvPr>
              <p:cNvSpPr>
                <a:spLocks/>
              </p:cNvSpPr>
              <p:nvPr/>
            </p:nvSpPr>
            <p:spPr bwMode="auto">
              <a:xfrm>
                <a:off x="5238751" y="3659188"/>
                <a:ext cx="149225" cy="166687"/>
              </a:xfrm>
              <a:custGeom>
                <a:avLst/>
                <a:gdLst>
                  <a:gd name="T0" fmla="*/ 187 w 187"/>
                  <a:gd name="T1" fmla="*/ 6 h 211"/>
                  <a:gd name="T2" fmla="*/ 187 w 187"/>
                  <a:gd name="T3" fmla="*/ 6 h 211"/>
                  <a:gd name="T4" fmla="*/ 186 w 187"/>
                  <a:gd name="T5" fmla="*/ 3 h 211"/>
                  <a:gd name="T6" fmla="*/ 184 w 187"/>
                  <a:gd name="T7" fmla="*/ 0 h 211"/>
                  <a:gd name="T8" fmla="*/ 184 w 187"/>
                  <a:gd name="T9" fmla="*/ 0 h 211"/>
                  <a:gd name="T10" fmla="*/ 172 w 187"/>
                  <a:gd name="T11" fmla="*/ 8 h 211"/>
                  <a:gd name="T12" fmla="*/ 154 w 187"/>
                  <a:gd name="T13" fmla="*/ 20 h 211"/>
                  <a:gd name="T14" fmla="*/ 132 w 187"/>
                  <a:gd name="T15" fmla="*/ 35 h 211"/>
                  <a:gd name="T16" fmla="*/ 108 w 187"/>
                  <a:gd name="T17" fmla="*/ 56 h 211"/>
                  <a:gd name="T18" fmla="*/ 82 w 187"/>
                  <a:gd name="T19" fmla="*/ 80 h 211"/>
                  <a:gd name="T20" fmla="*/ 68 w 187"/>
                  <a:gd name="T21" fmla="*/ 96 h 211"/>
                  <a:gd name="T22" fmla="*/ 54 w 187"/>
                  <a:gd name="T23" fmla="*/ 111 h 211"/>
                  <a:gd name="T24" fmla="*/ 40 w 187"/>
                  <a:gd name="T25" fmla="*/ 128 h 211"/>
                  <a:gd name="T26" fmla="*/ 27 w 187"/>
                  <a:gd name="T27" fmla="*/ 146 h 211"/>
                  <a:gd name="T28" fmla="*/ 13 w 187"/>
                  <a:gd name="T29" fmla="*/ 166 h 211"/>
                  <a:gd name="T30" fmla="*/ 0 w 187"/>
                  <a:gd name="T31" fmla="*/ 187 h 211"/>
                  <a:gd name="T32" fmla="*/ 24 w 187"/>
                  <a:gd name="T33" fmla="*/ 211 h 211"/>
                  <a:gd name="T34" fmla="*/ 24 w 187"/>
                  <a:gd name="T35" fmla="*/ 211 h 211"/>
                  <a:gd name="T36" fmla="*/ 31 w 187"/>
                  <a:gd name="T37" fmla="*/ 209 h 211"/>
                  <a:gd name="T38" fmla="*/ 49 w 187"/>
                  <a:gd name="T39" fmla="*/ 198 h 211"/>
                  <a:gd name="T40" fmla="*/ 74 w 187"/>
                  <a:gd name="T41" fmla="*/ 182 h 211"/>
                  <a:gd name="T42" fmla="*/ 88 w 187"/>
                  <a:gd name="T43" fmla="*/ 170 h 211"/>
                  <a:gd name="T44" fmla="*/ 104 w 187"/>
                  <a:gd name="T45" fmla="*/ 159 h 211"/>
                  <a:gd name="T46" fmla="*/ 119 w 187"/>
                  <a:gd name="T47" fmla="*/ 144 h 211"/>
                  <a:gd name="T48" fmla="*/ 133 w 187"/>
                  <a:gd name="T49" fmla="*/ 129 h 211"/>
                  <a:gd name="T50" fmla="*/ 148 w 187"/>
                  <a:gd name="T51" fmla="*/ 112 h 211"/>
                  <a:gd name="T52" fmla="*/ 159 w 187"/>
                  <a:gd name="T53" fmla="*/ 94 h 211"/>
                  <a:gd name="T54" fmla="*/ 169 w 187"/>
                  <a:gd name="T55" fmla="*/ 74 h 211"/>
                  <a:gd name="T56" fmla="*/ 178 w 187"/>
                  <a:gd name="T57" fmla="*/ 52 h 211"/>
                  <a:gd name="T58" fmla="*/ 182 w 187"/>
                  <a:gd name="T59" fmla="*/ 42 h 211"/>
                  <a:gd name="T60" fmla="*/ 185 w 187"/>
                  <a:gd name="T61" fmla="*/ 30 h 211"/>
                  <a:gd name="T62" fmla="*/ 186 w 187"/>
                  <a:gd name="T63" fmla="*/ 17 h 211"/>
                  <a:gd name="T64" fmla="*/ 187 w 187"/>
                  <a:gd name="T65" fmla="*/ 6 h 211"/>
                  <a:gd name="T66" fmla="*/ 187 w 187"/>
                  <a:gd name="T67" fmla="*/ 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7" h="211">
                    <a:moveTo>
                      <a:pt x="187" y="6"/>
                    </a:moveTo>
                    <a:lnTo>
                      <a:pt x="187" y="6"/>
                    </a:lnTo>
                    <a:lnTo>
                      <a:pt x="186" y="3"/>
                    </a:lnTo>
                    <a:lnTo>
                      <a:pt x="184" y="0"/>
                    </a:lnTo>
                    <a:lnTo>
                      <a:pt x="184" y="0"/>
                    </a:lnTo>
                    <a:lnTo>
                      <a:pt x="172" y="8"/>
                    </a:lnTo>
                    <a:lnTo>
                      <a:pt x="154" y="20"/>
                    </a:lnTo>
                    <a:lnTo>
                      <a:pt x="132" y="35"/>
                    </a:lnTo>
                    <a:lnTo>
                      <a:pt x="108" y="56"/>
                    </a:lnTo>
                    <a:lnTo>
                      <a:pt x="82" y="80"/>
                    </a:lnTo>
                    <a:lnTo>
                      <a:pt x="68" y="96"/>
                    </a:lnTo>
                    <a:lnTo>
                      <a:pt x="54" y="111"/>
                    </a:lnTo>
                    <a:lnTo>
                      <a:pt x="40" y="128"/>
                    </a:lnTo>
                    <a:lnTo>
                      <a:pt x="27" y="146"/>
                    </a:lnTo>
                    <a:lnTo>
                      <a:pt x="13" y="166"/>
                    </a:lnTo>
                    <a:lnTo>
                      <a:pt x="0" y="187"/>
                    </a:lnTo>
                    <a:lnTo>
                      <a:pt x="24" y="211"/>
                    </a:lnTo>
                    <a:lnTo>
                      <a:pt x="24" y="211"/>
                    </a:lnTo>
                    <a:lnTo>
                      <a:pt x="31" y="209"/>
                    </a:lnTo>
                    <a:lnTo>
                      <a:pt x="49" y="198"/>
                    </a:lnTo>
                    <a:lnTo>
                      <a:pt x="74" y="182"/>
                    </a:lnTo>
                    <a:lnTo>
                      <a:pt x="88" y="170"/>
                    </a:lnTo>
                    <a:lnTo>
                      <a:pt x="104" y="159"/>
                    </a:lnTo>
                    <a:lnTo>
                      <a:pt x="119" y="144"/>
                    </a:lnTo>
                    <a:lnTo>
                      <a:pt x="133" y="129"/>
                    </a:lnTo>
                    <a:lnTo>
                      <a:pt x="148" y="112"/>
                    </a:lnTo>
                    <a:lnTo>
                      <a:pt x="159" y="94"/>
                    </a:lnTo>
                    <a:lnTo>
                      <a:pt x="169" y="74"/>
                    </a:lnTo>
                    <a:lnTo>
                      <a:pt x="178" y="52"/>
                    </a:lnTo>
                    <a:lnTo>
                      <a:pt x="182" y="42"/>
                    </a:lnTo>
                    <a:lnTo>
                      <a:pt x="185" y="30"/>
                    </a:lnTo>
                    <a:lnTo>
                      <a:pt x="186" y="17"/>
                    </a:lnTo>
                    <a:lnTo>
                      <a:pt x="187" y="6"/>
                    </a:lnTo>
                    <a:lnTo>
                      <a:pt x="18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9" name="Freeform 85">
                <a:extLst>
                  <a:ext uri="{FF2B5EF4-FFF2-40B4-BE49-F238E27FC236}">
                    <a16:creationId xmlns:a16="http://schemas.microsoft.com/office/drawing/2014/main" id="{E18C42CC-10D4-4C0C-8A9E-6F4504190B6E}"/>
                  </a:ext>
                </a:extLst>
              </p:cNvPr>
              <p:cNvSpPr>
                <a:spLocks noEditPoints="1"/>
              </p:cNvSpPr>
              <p:nvPr/>
            </p:nvSpPr>
            <p:spPr bwMode="auto">
              <a:xfrm>
                <a:off x="4951413" y="3508375"/>
                <a:ext cx="336550" cy="542925"/>
              </a:xfrm>
              <a:custGeom>
                <a:avLst/>
                <a:gdLst>
                  <a:gd name="T0" fmla="*/ 387 w 424"/>
                  <a:gd name="T1" fmla="*/ 586 h 684"/>
                  <a:gd name="T2" fmla="*/ 37 w 424"/>
                  <a:gd name="T3" fmla="*/ 586 h 684"/>
                  <a:gd name="T4" fmla="*/ 37 w 424"/>
                  <a:gd name="T5" fmla="*/ 58 h 684"/>
                  <a:gd name="T6" fmla="*/ 387 w 424"/>
                  <a:gd name="T7" fmla="*/ 58 h 684"/>
                  <a:gd name="T8" fmla="*/ 387 w 424"/>
                  <a:gd name="T9" fmla="*/ 176 h 684"/>
                  <a:gd name="T10" fmla="*/ 424 w 424"/>
                  <a:gd name="T11" fmla="*/ 176 h 684"/>
                  <a:gd name="T12" fmla="*/ 424 w 424"/>
                  <a:gd name="T13" fmla="*/ 48 h 684"/>
                  <a:gd name="T14" fmla="*/ 424 w 424"/>
                  <a:gd name="T15" fmla="*/ 48 h 684"/>
                  <a:gd name="T16" fmla="*/ 423 w 424"/>
                  <a:gd name="T17" fmla="*/ 39 h 684"/>
                  <a:gd name="T18" fmla="*/ 421 w 424"/>
                  <a:gd name="T19" fmla="*/ 30 h 684"/>
                  <a:gd name="T20" fmla="*/ 417 w 424"/>
                  <a:gd name="T21" fmla="*/ 21 h 684"/>
                  <a:gd name="T22" fmla="*/ 410 w 424"/>
                  <a:gd name="T23" fmla="*/ 14 h 684"/>
                  <a:gd name="T24" fmla="*/ 403 w 424"/>
                  <a:gd name="T25" fmla="*/ 8 h 684"/>
                  <a:gd name="T26" fmla="*/ 395 w 424"/>
                  <a:gd name="T27" fmla="*/ 4 h 684"/>
                  <a:gd name="T28" fmla="*/ 386 w 424"/>
                  <a:gd name="T29" fmla="*/ 0 h 684"/>
                  <a:gd name="T30" fmla="*/ 377 w 424"/>
                  <a:gd name="T31" fmla="*/ 0 h 684"/>
                  <a:gd name="T32" fmla="*/ 48 w 424"/>
                  <a:gd name="T33" fmla="*/ 0 h 684"/>
                  <a:gd name="T34" fmla="*/ 48 w 424"/>
                  <a:gd name="T35" fmla="*/ 0 h 684"/>
                  <a:gd name="T36" fmla="*/ 39 w 424"/>
                  <a:gd name="T37" fmla="*/ 0 h 684"/>
                  <a:gd name="T38" fmla="*/ 30 w 424"/>
                  <a:gd name="T39" fmla="*/ 4 h 684"/>
                  <a:gd name="T40" fmla="*/ 21 w 424"/>
                  <a:gd name="T41" fmla="*/ 8 h 684"/>
                  <a:gd name="T42" fmla="*/ 14 w 424"/>
                  <a:gd name="T43" fmla="*/ 14 h 684"/>
                  <a:gd name="T44" fmla="*/ 8 w 424"/>
                  <a:gd name="T45" fmla="*/ 21 h 684"/>
                  <a:gd name="T46" fmla="*/ 4 w 424"/>
                  <a:gd name="T47" fmla="*/ 30 h 684"/>
                  <a:gd name="T48" fmla="*/ 1 w 424"/>
                  <a:gd name="T49" fmla="*/ 39 h 684"/>
                  <a:gd name="T50" fmla="*/ 0 w 424"/>
                  <a:gd name="T51" fmla="*/ 48 h 684"/>
                  <a:gd name="T52" fmla="*/ 0 w 424"/>
                  <a:gd name="T53" fmla="*/ 637 h 684"/>
                  <a:gd name="T54" fmla="*/ 0 w 424"/>
                  <a:gd name="T55" fmla="*/ 637 h 684"/>
                  <a:gd name="T56" fmla="*/ 1 w 424"/>
                  <a:gd name="T57" fmla="*/ 646 h 684"/>
                  <a:gd name="T58" fmla="*/ 4 w 424"/>
                  <a:gd name="T59" fmla="*/ 655 h 684"/>
                  <a:gd name="T60" fmla="*/ 8 w 424"/>
                  <a:gd name="T61" fmla="*/ 664 h 684"/>
                  <a:gd name="T62" fmla="*/ 14 w 424"/>
                  <a:gd name="T63" fmla="*/ 670 h 684"/>
                  <a:gd name="T64" fmla="*/ 21 w 424"/>
                  <a:gd name="T65" fmla="*/ 676 h 684"/>
                  <a:gd name="T66" fmla="*/ 30 w 424"/>
                  <a:gd name="T67" fmla="*/ 680 h 684"/>
                  <a:gd name="T68" fmla="*/ 39 w 424"/>
                  <a:gd name="T69" fmla="*/ 684 h 684"/>
                  <a:gd name="T70" fmla="*/ 48 w 424"/>
                  <a:gd name="T71" fmla="*/ 684 h 684"/>
                  <a:gd name="T72" fmla="*/ 377 w 424"/>
                  <a:gd name="T73" fmla="*/ 684 h 684"/>
                  <a:gd name="T74" fmla="*/ 377 w 424"/>
                  <a:gd name="T75" fmla="*/ 684 h 684"/>
                  <a:gd name="T76" fmla="*/ 386 w 424"/>
                  <a:gd name="T77" fmla="*/ 684 h 684"/>
                  <a:gd name="T78" fmla="*/ 395 w 424"/>
                  <a:gd name="T79" fmla="*/ 680 h 684"/>
                  <a:gd name="T80" fmla="*/ 403 w 424"/>
                  <a:gd name="T81" fmla="*/ 676 h 684"/>
                  <a:gd name="T82" fmla="*/ 410 w 424"/>
                  <a:gd name="T83" fmla="*/ 670 h 684"/>
                  <a:gd name="T84" fmla="*/ 417 w 424"/>
                  <a:gd name="T85" fmla="*/ 664 h 684"/>
                  <a:gd name="T86" fmla="*/ 421 w 424"/>
                  <a:gd name="T87" fmla="*/ 655 h 684"/>
                  <a:gd name="T88" fmla="*/ 423 w 424"/>
                  <a:gd name="T89" fmla="*/ 646 h 684"/>
                  <a:gd name="T90" fmla="*/ 424 w 424"/>
                  <a:gd name="T91" fmla="*/ 637 h 684"/>
                  <a:gd name="T92" fmla="*/ 424 w 424"/>
                  <a:gd name="T93" fmla="*/ 458 h 684"/>
                  <a:gd name="T94" fmla="*/ 387 w 424"/>
                  <a:gd name="T95" fmla="*/ 458 h 684"/>
                  <a:gd name="T96" fmla="*/ 387 w 424"/>
                  <a:gd name="T97" fmla="*/ 586 h 684"/>
                  <a:gd name="T98" fmla="*/ 296 w 424"/>
                  <a:gd name="T99" fmla="*/ 648 h 684"/>
                  <a:gd name="T100" fmla="*/ 129 w 424"/>
                  <a:gd name="T101" fmla="*/ 648 h 684"/>
                  <a:gd name="T102" fmla="*/ 129 w 424"/>
                  <a:gd name="T103" fmla="*/ 624 h 684"/>
                  <a:gd name="T104" fmla="*/ 296 w 424"/>
                  <a:gd name="T105" fmla="*/ 624 h 684"/>
                  <a:gd name="T106" fmla="*/ 296 w 424"/>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4" h="684">
                    <a:moveTo>
                      <a:pt x="387" y="586"/>
                    </a:moveTo>
                    <a:lnTo>
                      <a:pt x="37" y="586"/>
                    </a:lnTo>
                    <a:lnTo>
                      <a:pt x="37" y="58"/>
                    </a:lnTo>
                    <a:lnTo>
                      <a:pt x="387" y="58"/>
                    </a:lnTo>
                    <a:lnTo>
                      <a:pt x="387" y="176"/>
                    </a:lnTo>
                    <a:lnTo>
                      <a:pt x="424" y="176"/>
                    </a:lnTo>
                    <a:lnTo>
                      <a:pt x="424" y="48"/>
                    </a:lnTo>
                    <a:lnTo>
                      <a:pt x="424" y="48"/>
                    </a:lnTo>
                    <a:lnTo>
                      <a:pt x="423" y="39"/>
                    </a:lnTo>
                    <a:lnTo>
                      <a:pt x="421" y="30"/>
                    </a:lnTo>
                    <a:lnTo>
                      <a:pt x="417" y="21"/>
                    </a:lnTo>
                    <a:lnTo>
                      <a:pt x="410" y="14"/>
                    </a:lnTo>
                    <a:lnTo>
                      <a:pt x="403" y="8"/>
                    </a:lnTo>
                    <a:lnTo>
                      <a:pt x="395" y="4"/>
                    </a:lnTo>
                    <a:lnTo>
                      <a:pt x="386" y="0"/>
                    </a:lnTo>
                    <a:lnTo>
                      <a:pt x="377" y="0"/>
                    </a:lnTo>
                    <a:lnTo>
                      <a:pt x="48" y="0"/>
                    </a:lnTo>
                    <a:lnTo>
                      <a:pt x="48" y="0"/>
                    </a:lnTo>
                    <a:lnTo>
                      <a:pt x="39" y="0"/>
                    </a:lnTo>
                    <a:lnTo>
                      <a:pt x="30" y="4"/>
                    </a:lnTo>
                    <a:lnTo>
                      <a:pt x="21" y="8"/>
                    </a:lnTo>
                    <a:lnTo>
                      <a:pt x="14" y="14"/>
                    </a:lnTo>
                    <a:lnTo>
                      <a:pt x="8" y="21"/>
                    </a:lnTo>
                    <a:lnTo>
                      <a:pt x="4" y="30"/>
                    </a:lnTo>
                    <a:lnTo>
                      <a:pt x="1" y="39"/>
                    </a:lnTo>
                    <a:lnTo>
                      <a:pt x="0" y="48"/>
                    </a:lnTo>
                    <a:lnTo>
                      <a:pt x="0" y="637"/>
                    </a:lnTo>
                    <a:lnTo>
                      <a:pt x="0" y="637"/>
                    </a:lnTo>
                    <a:lnTo>
                      <a:pt x="1" y="646"/>
                    </a:lnTo>
                    <a:lnTo>
                      <a:pt x="4" y="655"/>
                    </a:lnTo>
                    <a:lnTo>
                      <a:pt x="8" y="664"/>
                    </a:lnTo>
                    <a:lnTo>
                      <a:pt x="14" y="670"/>
                    </a:lnTo>
                    <a:lnTo>
                      <a:pt x="21" y="676"/>
                    </a:lnTo>
                    <a:lnTo>
                      <a:pt x="30" y="680"/>
                    </a:lnTo>
                    <a:lnTo>
                      <a:pt x="39" y="684"/>
                    </a:lnTo>
                    <a:lnTo>
                      <a:pt x="48" y="684"/>
                    </a:lnTo>
                    <a:lnTo>
                      <a:pt x="377" y="684"/>
                    </a:lnTo>
                    <a:lnTo>
                      <a:pt x="377" y="684"/>
                    </a:lnTo>
                    <a:lnTo>
                      <a:pt x="386" y="684"/>
                    </a:lnTo>
                    <a:lnTo>
                      <a:pt x="395" y="680"/>
                    </a:lnTo>
                    <a:lnTo>
                      <a:pt x="403" y="676"/>
                    </a:lnTo>
                    <a:lnTo>
                      <a:pt x="410" y="670"/>
                    </a:lnTo>
                    <a:lnTo>
                      <a:pt x="417" y="664"/>
                    </a:lnTo>
                    <a:lnTo>
                      <a:pt x="421" y="655"/>
                    </a:lnTo>
                    <a:lnTo>
                      <a:pt x="423" y="646"/>
                    </a:lnTo>
                    <a:lnTo>
                      <a:pt x="424" y="637"/>
                    </a:lnTo>
                    <a:lnTo>
                      <a:pt x="424" y="458"/>
                    </a:lnTo>
                    <a:lnTo>
                      <a:pt x="387" y="458"/>
                    </a:lnTo>
                    <a:lnTo>
                      <a:pt x="387"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13" name="ZoneTexte 212">
              <a:extLst>
                <a:ext uri="{FF2B5EF4-FFF2-40B4-BE49-F238E27FC236}">
                  <a16:creationId xmlns:a16="http://schemas.microsoft.com/office/drawing/2014/main" id="{4FCFA48B-A9BC-4197-957F-F18C4515FB21}"/>
                </a:ext>
              </a:extLst>
            </p:cNvPr>
            <p:cNvSpPr txBox="1"/>
            <p:nvPr/>
          </p:nvSpPr>
          <p:spPr>
            <a:xfrm>
              <a:off x="3761680" y="7367221"/>
              <a:ext cx="451159"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Léa/O2S</a:t>
              </a:r>
              <a:endParaRPr lang="en-US" sz="800" b="1" dirty="0">
                <a:solidFill>
                  <a:srgbClr val="581D74"/>
                </a:solidFill>
                <a:latin typeface="Arial" panose="020B0604020202020204" pitchFamily="34" charset="0"/>
                <a:cs typeface="Arial" panose="020B0604020202020204" pitchFamily="34" charset="0"/>
              </a:endParaRPr>
            </a:p>
          </p:txBody>
        </p:sp>
      </p:grpSp>
      <p:sp>
        <p:nvSpPr>
          <p:cNvPr id="220" name="Rectangle 219">
            <a:extLst>
              <a:ext uri="{FF2B5EF4-FFF2-40B4-BE49-F238E27FC236}">
                <a16:creationId xmlns:a16="http://schemas.microsoft.com/office/drawing/2014/main" id="{FEE2F3A2-967B-4264-AFF7-CDA95F142A5A}"/>
              </a:ext>
            </a:extLst>
          </p:cNvPr>
          <p:cNvSpPr/>
          <p:nvPr/>
        </p:nvSpPr>
        <p:spPr bwMode="auto">
          <a:xfrm>
            <a:off x="125166" y="1928688"/>
            <a:ext cx="1808212" cy="216000"/>
          </a:xfrm>
          <a:prstGeom prst="rect">
            <a:avLst/>
          </a:prstGeom>
          <a:solidFill>
            <a:srgbClr val="D7007B"/>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800" b="1" i="1" dirty="0">
                <a:solidFill>
                  <a:schemeClr val="bg1"/>
                </a:solidFill>
                <a:latin typeface="Arial" pitchFamily="34" charset="0"/>
              </a:rPr>
              <a:t>1</a:t>
            </a:r>
            <a:r>
              <a:rPr kumimoji="0" lang="fr-FR" sz="800" b="1" i="1" u="none" strike="noStrike" cap="none" normalizeH="0" baseline="0" dirty="0">
                <a:ln>
                  <a:noFill/>
                </a:ln>
                <a:solidFill>
                  <a:schemeClr val="bg1"/>
                </a:solidFill>
                <a:effectLst/>
                <a:latin typeface="Arial" pitchFamily="34" charset="0"/>
              </a:rPr>
              <a:t>. Parcours Conseil</a:t>
            </a:r>
            <a:endParaRPr kumimoji="0" lang="en-US" sz="800" b="1" i="1" u="none" strike="noStrike" cap="none" normalizeH="0" baseline="0" dirty="0">
              <a:ln>
                <a:noFill/>
              </a:ln>
              <a:solidFill>
                <a:schemeClr val="bg1"/>
              </a:solidFill>
              <a:effectLst/>
              <a:latin typeface="Arial" pitchFamily="34" charset="0"/>
            </a:endParaRPr>
          </a:p>
        </p:txBody>
      </p:sp>
      <p:sp>
        <p:nvSpPr>
          <p:cNvPr id="221" name="Rectangle 220">
            <a:extLst>
              <a:ext uri="{FF2B5EF4-FFF2-40B4-BE49-F238E27FC236}">
                <a16:creationId xmlns:a16="http://schemas.microsoft.com/office/drawing/2014/main" id="{7003B748-3D12-4AF2-899F-2860CFEFFC04}"/>
              </a:ext>
            </a:extLst>
          </p:cNvPr>
          <p:cNvSpPr/>
          <p:nvPr/>
        </p:nvSpPr>
        <p:spPr bwMode="auto">
          <a:xfrm>
            <a:off x="131908" y="5433596"/>
            <a:ext cx="1808212" cy="284121"/>
          </a:xfrm>
          <a:prstGeom prst="rect">
            <a:avLst/>
          </a:prstGeom>
          <a:solidFill>
            <a:srgbClr val="67AE2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1" i="1" u="none" strike="noStrike" cap="none" normalizeH="0" baseline="0" dirty="0">
                <a:ln>
                  <a:noFill/>
                </a:ln>
                <a:solidFill>
                  <a:schemeClr val="bg1"/>
                </a:solidFill>
                <a:effectLst/>
                <a:latin typeface="Arial" pitchFamily="34" charset="0"/>
              </a:rPr>
              <a:t>2. Enregistrement de la proposition d’assurance</a:t>
            </a:r>
            <a:endParaRPr kumimoji="0" lang="en-US" sz="800" b="1" i="1" u="none" strike="noStrike" cap="none" normalizeH="0" baseline="0" dirty="0">
              <a:ln>
                <a:noFill/>
              </a:ln>
              <a:solidFill>
                <a:schemeClr val="bg1"/>
              </a:solidFill>
              <a:effectLst/>
              <a:latin typeface="Arial" pitchFamily="34" charset="0"/>
            </a:endParaRPr>
          </a:p>
        </p:txBody>
      </p:sp>
      <p:grpSp>
        <p:nvGrpSpPr>
          <p:cNvPr id="222" name="Groupe 221">
            <a:extLst>
              <a:ext uri="{FF2B5EF4-FFF2-40B4-BE49-F238E27FC236}">
                <a16:creationId xmlns:a16="http://schemas.microsoft.com/office/drawing/2014/main" id="{D44F9D63-EC49-4A22-8811-16579F2DD3BE}"/>
              </a:ext>
            </a:extLst>
          </p:cNvPr>
          <p:cNvGrpSpPr/>
          <p:nvPr/>
        </p:nvGrpSpPr>
        <p:grpSpPr>
          <a:xfrm>
            <a:off x="3577127" y="5904463"/>
            <a:ext cx="919417" cy="216000"/>
            <a:chOff x="3400354" y="8409384"/>
            <a:chExt cx="919417" cy="216000"/>
          </a:xfrm>
        </p:grpSpPr>
        <p:sp>
          <p:nvSpPr>
            <p:cNvPr id="223" name="Freeform 128">
              <a:extLst>
                <a:ext uri="{FF2B5EF4-FFF2-40B4-BE49-F238E27FC236}">
                  <a16:creationId xmlns:a16="http://schemas.microsoft.com/office/drawing/2014/main" id="{CE490721-4133-4802-B5FB-192AB6FDA2FD}"/>
                </a:ext>
              </a:extLst>
            </p:cNvPr>
            <p:cNvSpPr>
              <a:spLocks noEditPoints="1"/>
            </p:cNvSpPr>
            <p:nvPr/>
          </p:nvSpPr>
          <p:spPr bwMode="auto">
            <a:xfrm>
              <a:off x="3400354" y="8409384"/>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fr-FR">
                <a:solidFill>
                  <a:schemeClr val="bg1"/>
                </a:solidFill>
              </a:endParaRPr>
            </a:p>
          </p:txBody>
        </p:sp>
        <p:sp>
          <p:nvSpPr>
            <p:cNvPr id="224" name="ZoneTexte 223">
              <a:extLst>
                <a:ext uri="{FF2B5EF4-FFF2-40B4-BE49-F238E27FC236}">
                  <a16:creationId xmlns:a16="http://schemas.microsoft.com/office/drawing/2014/main" id="{FB4D8B1B-7D97-4061-9B29-143680213AB6}"/>
                </a:ext>
              </a:extLst>
            </p:cNvPr>
            <p:cNvSpPr txBox="1"/>
            <p:nvPr/>
          </p:nvSpPr>
          <p:spPr>
            <a:xfrm>
              <a:off x="3779772" y="8456789"/>
              <a:ext cx="539999" cy="123111"/>
            </a:xfrm>
            <a:prstGeom prst="rect">
              <a:avLst/>
            </a:prstGeom>
            <a:noFill/>
          </p:spPr>
          <p:txBody>
            <a:bodyPr wrap="square" lIns="0" tIns="0" rIns="0" bIns="0" rtlCol="0">
              <a:spAutoFit/>
            </a:bodyPr>
            <a:lstStyle/>
            <a:p>
              <a:r>
                <a:rPr lang="fr-FR" sz="800" b="1" dirty="0" err="1">
                  <a:solidFill>
                    <a:srgbClr val="581D74"/>
                  </a:solidFill>
                  <a:latin typeface="Arial" panose="020B0604020202020204" pitchFamily="34" charset="0"/>
                  <a:cs typeface="Arial" panose="020B0604020202020204" pitchFamily="34" charset="0"/>
                </a:rPr>
                <a:t>MySys</a:t>
              </a:r>
              <a:endParaRPr lang="en-US" sz="800" b="1" dirty="0">
                <a:solidFill>
                  <a:srgbClr val="581D74"/>
                </a:solidFill>
                <a:latin typeface="Arial" panose="020B0604020202020204" pitchFamily="34" charset="0"/>
                <a:cs typeface="Arial" panose="020B0604020202020204" pitchFamily="34" charset="0"/>
              </a:endParaRPr>
            </a:p>
          </p:txBody>
        </p:sp>
      </p:grpSp>
      <p:pic>
        <p:nvPicPr>
          <p:cNvPr id="98" name="Image 97">
            <a:extLst>
              <a:ext uri="{FF2B5EF4-FFF2-40B4-BE49-F238E27FC236}">
                <a16:creationId xmlns:a16="http://schemas.microsoft.com/office/drawing/2014/main" id="{161D3703-DF31-46B7-AFB6-06A11EB8C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3800" y="8429275"/>
            <a:ext cx="285790" cy="285790"/>
          </a:xfrm>
          <a:prstGeom prst="rect">
            <a:avLst/>
          </a:prstGeom>
        </p:spPr>
      </p:pic>
    </p:spTree>
    <p:extLst>
      <p:ext uri="{BB962C8B-B14F-4D97-AF65-F5344CB8AC3E}">
        <p14:creationId xmlns:p14="http://schemas.microsoft.com/office/powerpoint/2010/main" val="351098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4098" name="Rectangle 2"/>
          <p:cNvSpPr>
            <a:spLocks noChangeArrowheads="1"/>
          </p:cNvSpPr>
          <p:nvPr/>
        </p:nvSpPr>
        <p:spPr bwMode="auto">
          <a:xfrm>
            <a:off x="1524000" y="0"/>
            <a:ext cx="5334000" cy="381000"/>
          </a:xfrm>
          <a:prstGeom prst="rect">
            <a:avLst/>
          </a:prstGeom>
          <a:solidFill>
            <a:srgbClr val="C0C0C0"/>
          </a:solidFill>
          <a:ln w="9525">
            <a:noFill/>
            <a:miter lim="800000"/>
            <a:headEnd/>
            <a:tailEnd/>
          </a:ln>
        </p:spPr>
        <p:txBody>
          <a:bodyPr wrap="none" anchor="ctr"/>
          <a:lstStyle/>
          <a:p>
            <a:pPr algn="ctr"/>
            <a:endParaRPr lang="fr-FR">
              <a:solidFill>
                <a:schemeClr val="bg1"/>
              </a:solidFill>
              <a:latin typeface="Arial" charset="0"/>
            </a:endParaRPr>
          </a:p>
        </p:txBody>
      </p:sp>
      <p:sp>
        <p:nvSpPr>
          <p:cNvPr id="4102" name="Text Box 402"/>
          <p:cNvSpPr txBox="1">
            <a:spLocks noChangeArrowheads="1"/>
          </p:cNvSpPr>
          <p:nvPr/>
        </p:nvSpPr>
        <p:spPr bwMode="auto">
          <a:xfrm>
            <a:off x="43881" y="755576"/>
            <a:ext cx="6172200" cy="304800"/>
          </a:xfrm>
          <a:prstGeom prst="rect">
            <a:avLst/>
          </a:prstGeom>
          <a:solidFill>
            <a:srgbClr val="C0C0C0"/>
          </a:solidFill>
          <a:ln w="12700">
            <a:solidFill>
              <a:schemeClr val="bg2"/>
            </a:solidFill>
            <a:miter lim="800000"/>
            <a:headEnd/>
            <a:tailEnd/>
          </a:ln>
        </p:spPr>
        <p:txBody>
          <a:bodyPr anchor="ctr"/>
          <a:lstStyle/>
          <a:p>
            <a:pPr eaLnBrk="1" hangingPunct="1"/>
            <a:r>
              <a:rPr lang="fr-FR" altLang="fr-FR" sz="1000" b="1" dirty="0">
                <a:solidFill>
                  <a:srgbClr val="FF0000"/>
                </a:solidFill>
                <a:latin typeface="Arial" charset="0"/>
              </a:rPr>
              <a:t>Schéma du processus général</a:t>
            </a:r>
          </a:p>
        </p:txBody>
      </p:sp>
      <p:sp>
        <p:nvSpPr>
          <p:cNvPr id="4103" name="Text Box 403"/>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graphicFrame>
        <p:nvGraphicFramePr>
          <p:cNvPr id="69" name="Espace réservé du contenu 56"/>
          <p:cNvGraphicFramePr>
            <a:graphicFrameLocks/>
          </p:cNvGraphicFramePr>
          <p:nvPr>
            <p:extLst>
              <p:ext uri="{D42A27DB-BD31-4B8C-83A1-F6EECF244321}">
                <p14:modId xmlns:p14="http://schemas.microsoft.com/office/powerpoint/2010/main" val="169032728"/>
              </p:ext>
            </p:extLst>
          </p:nvPr>
        </p:nvGraphicFramePr>
        <p:xfrm>
          <a:off x="26623" y="1128301"/>
          <a:ext cx="6149006" cy="7395659"/>
        </p:xfrm>
        <a:graphic>
          <a:graphicData uri="http://schemas.openxmlformats.org/drawingml/2006/table">
            <a:tbl>
              <a:tblPr firstRow="1" bandRow="1">
                <a:tableStyleId>{F5AB1C69-6EDB-4FF4-983F-18BD219EF322}</a:tableStyleId>
              </a:tblPr>
              <a:tblGrid>
                <a:gridCol w="1098122">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522492">
                  <a:extLst>
                    <a:ext uri="{9D8B030D-6E8A-4147-A177-3AD203B41FA5}">
                      <a16:colId xmlns:a16="http://schemas.microsoft.com/office/drawing/2014/main" val="20003"/>
                    </a:ext>
                  </a:extLst>
                </a:gridCol>
              </a:tblGrid>
              <a:tr h="357790">
                <a:tc rowSpan="2">
                  <a:txBody>
                    <a:bodyPr/>
                    <a:lstStyle/>
                    <a:p>
                      <a:pPr algn="ctr"/>
                      <a:r>
                        <a:rPr lang="fr-FR" sz="800" dirty="0">
                          <a:solidFill>
                            <a:schemeClr val="bg1"/>
                          </a:solidFill>
                        </a:rPr>
                        <a:t>Client</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gridSpan="2">
                  <a:txBody>
                    <a:bodyPr/>
                    <a:lstStyle/>
                    <a:p>
                      <a:pPr algn="ctr"/>
                      <a:r>
                        <a:rPr lang="fr-FR" sz="800" dirty="0"/>
                        <a:t>Caisses d’Epargne</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endParaRPr lang="fr-FR" dirty="0"/>
                    </a:p>
                  </a:txBody>
                  <a:tcPr>
                    <a:solidFill>
                      <a:schemeClr val="tx1"/>
                    </a:solidFill>
                  </a:tcPr>
                </a:tc>
                <a:tc>
                  <a:txBody>
                    <a:bodyPr/>
                    <a:lstStyle/>
                    <a:p>
                      <a:pPr algn="ctr"/>
                      <a:r>
                        <a:rPr lang="fr-FR" sz="800" dirty="0"/>
                        <a:t>Natixis</a:t>
                      </a:r>
                      <a:r>
                        <a:rPr lang="fr-FR" sz="800" baseline="0" dirty="0"/>
                        <a:t> Life</a:t>
                      </a:r>
                      <a:endParaRPr lang="fr-FR" sz="800" dirty="0"/>
                    </a:p>
                  </a:txBody>
                  <a:tcPr marL="68584" marR="68584" marT="60976" marB="609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279331">
                <a:tc vMerge="1">
                  <a:txBody>
                    <a:bodyPr/>
                    <a:lstStyle/>
                    <a:p>
                      <a:pPr algn="ctr"/>
                      <a:endParaRPr lang="fr-FR" sz="10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fr-FR" sz="700" i="1" dirty="0">
                          <a:solidFill>
                            <a:schemeClr val="bg1"/>
                          </a:solidFill>
                        </a:rPr>
                        <a:t>Agence</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i="1" dirty="0">
                          <a:solidFill>
                            <a:schemeClr val="bg1"/>
                          </a:solidFill>
                        </a:rPr>
                        <a:t>Back</a:t>
                      </a:r>
                      <a:r>
                        <a:rPr lang="fr-FR" sz="700" i="1" baseline="0" dirty="0">
                          <a:solidFill>
                            <a:schemeClr val="bg1"/>
                          </a:solidFill>
                        </a:rPr>
                        <a:t> Office </a:t>
                      </a:r>
                      <a:r>
                        <a:rPr lang="fr-FR" sz="700" i="1" dirty="0">
                          <a:solidFill>
                            <a:schemeClr val="bg1"/>
                          </a:solidFill>
                        </a:rPr>
                        <a:t>(Service Bancaire)</a:t>
                      </a:r>
                    </a:p>
                  </a:txBody>
                  <a:tcPr marL="68587" marR="68587" marT="60979" marB="60979"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r>
                        <a:rPr lang="fr-FR" sz="700" i="1" dirty="0">
                          <a:solidFill>
                            <a:schemeClr val="bg1"/>
                          </a:solidFill>
                        </a:rPr>
                        <a:t>Back Office NL</a:t>
                      </a:r>
                    </a:p>
                  </a:txBody>
                  <a:tcPr marL="68584" marR="68584" marT="60976" marB="609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1"/>
                  </a:ext>
                </a:extLst>
              </a:tr>
              <a:tr h="6758538">
                <a:tc>
                  <a:txBody>
                    <a:bodyPr/>
                    <a:lstStyle/>
                    <a:p>
                      <a:pPr algn="ctr"/>
                      <a:endParaRPr lang="fr-FR" sz="1300" dirty="0"/>
                    </a:p>
                  </a:txBody>
                  <a:tcPr marL="68587" marR="68587" marT="60979" marB="60979" anchor="ctr">
                    <a:lnL w="12700" cmpd="sng">
                      <a:noFill/>
                    </a:lnL>
                    <a:lnR w="952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sz="1300" dirty="0"/>
                    </a:p>
                  </a:txBody>
                  <a:tcPr marL="68587" marR="68587" marT="60979" marB="60979" anchor="ctr">
                    <a:lnL w="952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sz="1300" dirty="0"/>
                    </a:p>
                  </a:txBody>
                  <a:tcPr marL="68587" marR="68587" marT="60979" marB="60979" anchor="ctr">
                    <a:lnL w="3175" cap="flat" cmpd="sng" algn="ctr">
                      <a:solidFill>
                        <a:schemeClr val="tx1"/>
                      </a:solidFill>
                      <a:prstDash val="dash"/>
                      <a:round/>
                      <a:headEnd type="none" w="med" len="med"/>
                      <a:tailEnd type="none" w="med" len="med"/>
                    </a:lnL>
                    <a:lnR w="952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sz="1300" dirty="0"/>
                    </a:p>
                  </a:txBody>
                  <a:tcPr marL="68587" marR="68587" marT="60979" marB="60979" anchor="ctr">
                    <a:lnL w="9525" cap="flat" cmpd="sng" algn="ctr">
                      <a:solidFill>
                        <a:schemeClr val="tx1"/>
                      </a:solidFill>
                      <a:prstDash val="dash"/>
                      <a:round/>
                      <a:headEnd type="none" w="med" len="med"/>
                      <a:tailEnd type="none" w="med" len="med"/>
                    </a:lnL>
                    <a:lnR w="9525" cap="flat" cmpd="sng" algn="ctr">
                      <a:solidFill>
                        <a:schemeClr val="tx1"/>
                      </a:solidFill>
                      <a:prstDash val="dash"/>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130" name="Rectangle 3"/>
          <p:cNvSpPr>
            <a:spLocks noChangeArrowheads="1"/>
          </p:cNvSpPr>
          <p:nvPr/>
        </p:nvSpPr>
        <p:spPr bwMode="auto">
          <a:xfrm>
            <a:off x="2708275" y="31750"/>
            <a:ext cx="3692525" cy="52322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a:p>
            <a:pPr algn="r"/>
            <a:endParaRPr lang="fr-FR" sz="1400" b="1" dirty="0">
              <a:solidFill>
                <a:schemeClr val="bg2"/>
              </a:solidFill>
              <a:latin typeface="Arial" charset="0"/>
            </a:endParaRPr>
          </a:p>
        </p:txBody>
      </p:sp>
      <p:sp>
        <p:nvSpPr>
          <p:cNvPr id="171"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
        <p:nvSpPr>
          <p:cNvPr id="78" name="Rectangle 77">
            <a:extLst>
              <a:ext uri="{FF2B5EF4-FFF2-40B4-BE49-F238E27FC236}">
                <a16:creationId xmlns:a16="http://schemas.microsoft.com/office/drawing/2014/main" id="{8D68FF64-D298-4A8F-8BCD-8A1435F3D70E}"/>
              </a:ext>
            </a:extLst>
          </p:cNvPr>
          <p:cNvSpPr/>
          <p:nvPr/>
        </p:nvSpPr>
        <p:spPr bwMode="auto">
          <a:xfrm>
            <a:off x="74110" y="4104856"/>
            <a:ext cx="1008112" cy="376758"/>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Signe électroniquement</a:t>
            </a:r>
            <a:endParaRPr kumimoji="0" lang="en-US" sz="800" b="0" i="0" u="none" strike="noStrike" cap="none" normalizeH="0" baseline="0" dirty="0">
              <a:ln>
                <a:noFill/>
              </a:ln>
              <a:solidFill>
                <a:schemeClr val="tx1"/>
              </a:solidFill>
              <a:effectLst/>
              <a:latin typeface="Arial" pitchFamily="34" charset="0"/>
            </a:endParaRPr>
          </a:p>
        </p:txBody>
      </p:sp>
      <p:sp>
        <p:nvSpPr>
          <p:cNvPr id="79" name="Losange 78">
            <a:extLst>
              <a:ext uri="{FF2B5EF4-FFF2-40B4-BE49-F238E27FC236}">
                <a16:creationId xmlns:a16="http://schemas.microsoft.com/office/drawing/2014/main" id="{10523700-B6FD-44DE-8FC8-DABD6404408D}"/>
              </a:ext>
            </a:extLst>
          </p:cNvPr>
          <p:cNvSpPr/>
          <p:nvPr/>
        </p:nvSpPr>
        <p:spPr bwMode="auto">
          <a:xfrm>
            <a:off x="1153209" y="1834647"/>
            <a:ext cx="1808212" cy="674669"/>
          </a:xfrm>
          <a:prstGeom prst="diamond">
            <a:avLst/>
          </a:prstGeom>
          <a:ln w="12700">
            <a:solidFill>
              <a:schemeClr val="bg2">
                <a:lumMod val="75000"/>
              </a:schemeClr>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algn="ctr"/>
            <a:r>
              <a:rPr lang="fr-FR" sz="800" dirty="0">
                <a:solidFill>
                  <a:schemeClr val="bg2">
                    <a:lumMod val="75000"/>
                  </a:schemeClr>
                </a:solidFill>
                <a:latin typeface="Arial" pitchFamily="34" charset="0"/>
              </a:rPr>
              <a:t>Eligibilité à la signature </a:t>
            </a:r>
            <a:r>
              <a:rPr lang="fr-FR" sz="800">
                <a:solidFill>
                  <a:schemeClr val="bg2">
                    <a:lumMod val="75000"/>
                  </a:schemeClr>
                </a:solidFill>
                <a:latin typeface="Arial" pitchFamily="34" charset="0"/>
              </a:rPr>
              <a:t>électronique </a:t>
            </a:r>
            <a:endParaRPr lang="en-US" sz="800" dirty="0">
              <a:solidFill>
                <a:schemeClr val="bg2">
                  <a:lumMod val="75000"/>
                </a:schemeClr>
              </a:solidFill>
              <a:latin typeface="Arial" pitchFamily="34" charset="0"/>
            </a:endParaRPr>
          </a:p>
        </p:txBody>
      </p:sp>
      <p:cxnSp>
        <p:nvCxnSpPr>
          <p:cNvPr id="80" name="Connecteur droit avec flèche 19">
            <a:extLst>
              <a:ext uri="{FF2B5EF4-FFF2-40B4-BE49-F238E27FC236}">
                <a16:creationId xmlns:a16="http://schemas.microsoft.com/office/drawing/2014/main" id="{71FBA4AA-BFB7-4C21-9CBC-6E0561C4820F}"/>
              </a:ext>
            </a:extLst>
          </p:cNvPr>
          <p:cNvCxnSpPr>
            <a:cxnSpLocks/>
            <a:stCxn id="106" idx="0"/>
            <a:endCxn id="79" idx="1"/>
          </p:cNvCxnSpPr>
          <p:nvPr/>
        </p:nvCxnSpPr>
        <p:spPr bwMode="auto">
          <a:xfrm rot="5400000" flipH="1" flipV="1">
            <a:off x="653570" y="2096580"/>
            <a:ext cx="424237" cy="575042"/>
          </a:xfrm>
          <a:prstGeom prst="bentConnector2">
            <a:avLst/>
          </a:prstGeom>
          <a:solidFill>
            <a:schemeClr val="accent1"/>
          </a:solidFill>
          <a:ln w="9525" cap="flat" cmpd="sng" algn="ctr">
            <a:solidFill>
              <a:schemeClr val="accent2"/>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1" name="Rectangle 80">
            <a:extLst>
              <a:ext uri="{FF2B5EF4-FFF2-40B4-BE49-F238E27FC236}">
                <a16:creationId xmlns:a16="http://schemas.microsoft.com/office/drawing/2014/main" id="{8CC79C46-6A5C-4D46-8D1B-256343F47290}"/>
              </a:ext>
            </a:extLst>
          </p:cNvPr>
          <p:cNvSpPr/>
          <p:nvPr/>
        </p:nvSpPr>
        <p:spPr bwMode="auto">
          <a:xfrm>
            <a:off x="1284475" y="3240916"/>
            <a:ext cx="1582641" cy="581441"/>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algn="ctr"/>
            <a:r>
              <a:rPr lang="fr-FR" sz="800" dirty="0">
                <a:solidFill>
                  <a:schemeClr val="tx1"/>
                </a:solidFill>
                <a:latin typeface="Arial" pitchFamily="34" charset="0"/>
              </a:rPr>
              <a:t>Edite la liasse contractuelle, fait signer le client et transmet au BO</a:t>
            </a:r>
            <a:endParaRPr lang="en-US" sz="800" dirty="0">
              <a:solidFill>
                <a:schemeClr val="tx1"/>
              </a:solidFill>
              <a:latin typeface="Arial" pitchFamily="34" charset="0"/>
            </a:endParaRPr>
          </a:p>
        </p:txBody>
      </p:sp>
      <p:sp>
        <p:nvSpPr>
          <p:cNvPr id="82" name="Rectangle 81">
            <a:extLst>
              <a:ext uri="{FF2B5EF4-FFF2-40B4-BE49-F238E27FC236}">
                <a16:creationId xmlns:a16="http://schemas.microsoft.com/office/drawing/2014/main" id="{2B58E50F-9CFD-45E3-BE73-35233086A0C5}"/>
              </a:ext>
            </a:extLst>
          </p:cNvPr>
          <p:cNvSpPr/>
          <p:nvPr/>
        </p:nvSpPr>
        <p:spPr bwMode="auto">
          <a:xfrm>
            <a:off x="4774270" y="4485134"/>
            <a:ext cx="1224000" cy="432048"/>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Création automatique de l’acte en statut </a:t>
            </a:r>
          </a:p>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 en</a:t>
            </a:r>
            <a:r>
              <a:rPr kumimoji="0" lang="fr-FR" sz="800" b="0" i="0" u="none" strike="noStrike" cap="none" normalizeH="0" dirty="0">
                <a:ln>
                  <a:noFill/>
                </a:ln>
                <a:solidFill>
                  <a:schemeClr val="tx1"/>
                </a:solidFill>
                <a:effectLst/>
                <a:latin typeface="Arial" pitchFamily="34" charset="0"/>
              </a:rPr>
              <a:t> attente »</a:t>
            </a:r>
            <a:endParaRPr kumimoji="0" lang="en-US" sz="800" b="0" i="0" u="none" strike="noStrike" cap="none" normalizeH="0" baseline="0" dirty="0">
              <a:ln>
                <a:noFill/>
              </a:ln>
              <a:solidFill>
                <a:schemeClr val="tx1"/>
              </a:solidFill>
              <a:effectLst/>
              <a:latin typeface="Arial" pitchFamily="34" charset="0"/>
            </a:endParaRPr>
          </a:p>
        </p:txBody>
      </p:sp>
      <p:sp>
        <p:nvSpPr>
          <p:cNvPr id="83" name="Rectangle 82">
            <a:extLst>
              <a:ext uri="{FF2B5EF4-FFF2-40B4-BE49-F238E27FC236}">
                <a16:creationId xmlns:a16="http://schemas.microsoft.com/office/drawing/2014/main" id="{168A1520-9350-42A7-A7A3-C4EA2C432C4D}"/>
              </a:ext>
            </a:extLst>
          </p:cNvPr>
          <p:cNvSpPr/>
          <p:nvPr/>
        </p:nvSpPr>
        <p:spPr bwMode="auto">
          <a:xfrm>
            <a:off x="3180891" y="5652120"/>
            <a:ext cx="1224136" cy="453331"/>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lang="fr-FR" sz="800" dirty="0">
                <a:solidFill>
                  <a:schemeClr val="tx1"/>
                </a:solidFill>
                <a:latin typeface="Arial" pitchFamily="34" charset="0"/>
              </a:rPr>
              <a:t>Contrôle et complète le dossier puis le transmet à NL</a:t>
            </a:r>
            <a:endParaRPr kumimoji="0" lang="en-US" sz="800" b="0" i="0" u="none" strike="noStrike" cap="none" normalizeH="0" baseline="0" dirty="0">
              <a:ln>
                <a:noFill/>
              </a:ln>
              <a:solidFill>
                <a:schemeClr val="tx1"/>
              </a:solidFill>
              <a:effectLst/>
              <a:latin typeface="Arial" pitchFamily="34" charset="0"/>
            </a:endParaRPr>
          </a:p>
        </p:txBody>
      </p:sp>
      <p:sp>
        <p:nvSpPr>
          <p:cNvPr id="84" name="Rectangle 83">
            <a:extLst>
              <a:ext uri="{FF2B5EF4-FFF2-40B4-BE49-F238E27FC236}">
                <a16:creationId xmlns:a16="http://schemas.microsoft.com/office/drawing/2014/main" id="{E8567115-22D5-4DB8-9C93-B25EC6F9C9BA}"/>
              </a:ext>
            </a:extLst>
          </p:cNvPr>
          <p:cNvSpPr/>
          <p:nvPr/>
        </p:nvSpPr>
        <p:spPr bwMode="auto">
          <a:xfrm>
            <a:off x="4739790" y="6015279"/>
            <a:ext cx="1224000" cy="432048"/>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Réceptionne le dossier de souscription</a:t>
            </a:r>
            <a:r>
              <a:rPr lang="fr-FR" sz="800" dirty="0">
                <a:solidFill>
                  <a:schemeClr val="tx1"/>
                </a:solidFill>
                <a:latin typeface="Arial" pitchFamily="34" charset="0"/>
              </a:rPr>
              <a:t> et </a:t>
            </a:r>
            <a:r>
              <a:rPr kumimoji="0" lang="fr-FR" sz="800" b="0" i="0" u="none" strike="noStrike" cap="none" normalizeH="0" baseline="0" dirty="0">
                <a:ln>
                  <a:noFill/>
                </a:ln>
                <a:solidFill>
                  <a:schemeClr val="tx1"/>
                </a:solidFill>
                <a:effectLst/>
                <a:latin typeface="Arial" pitchFamily="34" charset="0"/>
              </a:rPr>
              <a:t>le contrôle</a:t>
            </a:r>
            <a:endParaRPr kumimoji="0" lang="en-US" sz="800" b="0" i="0" u="none" strike="noStrike" cap="none" normalizeH="0" baseline="0" dirty="0">
              <a:ln>
                <a:noFill/>
              </a:ln>
              <a:solidFill>
                <a:schemeClr val="tx1"/>
              </a:solidFill>
              <a:effectLst/>
              <a:latin typeface="Arial" pitchFamily="34" charset="0"/>
            </a:endParaRPr>
          </a:p>
        </p:txBody>
      </p:sp>
      <p:sp>
        <p:nvSpPr>
          <p:cNvPr id="85" name="Rectangle 84">
            <a:extLst>
              <a:ext uri="{FF2B5EF4-FFF2-40B4-BE49-F238E27FC236}">
                <a16:creationId xmlns:a16="http://schemas.microsoft.com/office/drawing/2014/main" id="{28069329-4E26-43A5-A830-3DDC1893FC61}"/>
              </a:ext>
            </a:extLst>
          </p:cNvPr>
          <p:cNvSpPr/>
          <p:nvPr/>
        </p:nvSpPr>
        <p:spPr bwMode="auto">
          <a:xfrm>
            <a:off x="44625" y="5541057"/>
            <a:ext cx="1808212" cy="216000"/>
          </a:xfrm>
          <a:prstGeom prst="rect">
            <a:avLst/>
          </a:prstGeom>
          <a:solidFill>
            <a:srgbClr val="581D74"/>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1" i="1" u="none" strike="noStrike" cap="none" normalizeH="0" baseline="0" dirty="0">
                <a:ln>
                  <a:noFill/>
                </a:ln>
                <a:solidFill>
                  <a:schemeClr val="bg1"/>
                </a:solidFill>
                <a:effectLst/>
                <a:latin typeface="Arial" pitchFamily="34" charset="0"/>
              </a:rPr>
              <a:t>3. Contrôles du BO Caisse</a:t>
            </a:r>
            <a:endParaRPr kumimoji="0" lang="en-US" sz="800" b="1" i="1" u="none" strike="noStrike" cap="none" normalizeH="0" baseline="0" dirty="0">
              <a:ln>
                <a:noFill/>
              </a:ln>
              <a:solidFill>
                <a:schemeClr val="bg1"/>
              </a:solidFill>
              <a:effectLst/>
              <a:latin typeface="Arial" pitchFamily="34" charset="0"/>
            </a:endParaRPr>
          </a:p>
        </p:txBody>
      </p:sp>
      <p:sp>
        <p:nvSpPr>
          <p:cNvPr id="86" name="Rectangle 85">
            <a:extLst>
              <a:ext uri="{FF2B5EF4-FFF2-40B4-BE49-F238E27FC236}">
                <a16:creationId xmlns:a16="http://schemas.microsoft.com/office/drawing/2014/main" id="{ABACD869-5504-4876-BAF1-399AA611028E}"/>
              </a:ext>
            </a:extLst>
          </p:cNvPr>
          <p:cNvSpPr/>
          <p:nvPr/>
        </p:nvSpPr>
        <p:spPr bwMode="auto">
          <a:xfrm>
            <a:off x="44625" y="6590814"/>
            <a:ext cx="1808212" cy="216000"/>
          </a:xfrm>
          <a:prstGeom prst="rect">
            <a:avLst/>
          </a:prstGeom>
          <a:solidFill>
            <a:srgbClr val="581D74"/>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1" i="1" u="none" strike="noStrike" cap="none" normalizeH="0" baseline="0" dirty="0">
                <a:ln>
                  <a:noFill/>
                </a:ln>
                <a:solidFill>
                  <a:schemeClr val="bg1"/>
                </a:solidFill>
                <a:effectLst/>
                <a:latin typeface="Arial" pitchFamily="34" charset="0"/>
              </a:rPr>
              <a:t>4. Intervention du BO NL</a:t>
            </a:r>
            <a:endParaRPr kumimoji="0" lang="en-US" sz="800" b="1" i="1" u="none" strike="noStrike" cap="none" normalizeH="0" baseline="0" dirty="0">
              <a:ln>
                <a:noFill/>
              </a:ln>
              <a:solidFill>
                <a:schemeClr val="bg1"/>
              </a:solidFill>
              <a:effectLst/>
              <a:latin typeface="Arial" pitchFamily="34" charset="0"/>
            </a:endParaRPr>
          </a:p>
        </p:txBody>
      </p:sp>
      <p:cxnSp>
        <p:nvCxnSpPr>
          <p:cNvPr id="87" name="Connecteur en angle 26">
            <a:extLst>
              <a:ext uri="{FF2B5EF4-FFF2-40B4-BE49-F238E27FC236}">
                <a16:creationId xmlns:a16="http://schemas.microsoft.com/office/drawing/2014/main" id="{DC48EBBD-3C14-4945-B05E-814EEFDF7CE9}"/>
              </a:ext>
            </a:extLst>
          </p:cNvPr>
          <p:cNvCxnSpPr>
            <a:cxnSpLocks/>
            <a:endCxn id="82" idx="1"/>
          </p:cNvCxnSpPr>
          <p:nvPr/>
        </p:nvCxnSpPr>
        <p:spPr bwMode="auto">
          <a:xfrm>
            <a:off x="580086" y="4692824"/>
            <a:ext cx="4194184" cy="8334"/>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Connecteur droit avec flèche 88">
            <a:extLst>
              <a:ext uri="{FF2B5EF4-FFF2-40B4-BE49-F238E27FC236}">
                <a16:creationId xmlns:a16="http://schemas.microsoft.com/office/drawing/2014/main" id="{7A879C76-09F5-4293-B73A-C4DC376E5BC6}"/>
              </a:ext>
            </a:extLst>
          </p:cNvPr>
          <p:cNvCxnSpPr>
            <a:cxnSpLocks/>
            <a:stCxn id="79" idx="2"/>
            <a:endCxn id="81" idx="0"/>
          </p:cNvCxnSpPr>
          <p:nvPr/>
        </p:nvCxnSpPr>
        <p:spPr bwMode="auto">
          <a:xfrm>
            <a:off x="2057315" y="2509316"/>
            <a:ext cx="18481" cy="731600"/>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0" name="Connecteur droit avec flèche 89">
            <a:extLst>
              <a:ext uri="{FF2B5EF4-FFF2-40B4-BE49-F238E27FC236}">
                <a16:creationId xmlns:a16="http://schemas.microsoft.com/office/drawing/2014/main" id="{41937DF5-30DC-4178-8FCE-785E04760961}"/>
              </a:ext>
            </a:extLst>
          </p:cNvPr>
          <p:cNvCxnSpPr>
            <a:cxnSpLocks/>
            <a:stCxn id="84" idx="2"/>
            <a:endCxn id="124" idx="0"/>
          </p:cNvCxnSpPr>
          <p:nvPr/>
        </p:nvCxnSpPr>
        <p:spPr bwMode="auto">
          <a:xfrm flipH="1">
            <a:off x="5349017" y="6447327"/>
            <a:ext cx="2773" cy="827441"/>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necteur en angle 31">
            <a:extLst>
              <a:ext uri="{FF2B5EF4-FFF2-40B4-BE49-F238E27FC236}">
                <a16:creationId xmlns:a16="http://schemas.microsoft.com/office/drawing/2014/main" id="{F3EEF83E-731F-4C8A-ADD6-26D51F86B5DB}"/>
              </a:ext>
            </a:extLst>
          </p:cNvPr>
          <p:cNvCxnSpPr>
            <a:cxnSpLocks/>
            <a:endCxn id="83" idx="0"/>
          </p:cNvCxnSpPr>
          <p:nvPr/>
        </p:nvCxnSpPr>
        <p:spPr bwMode="auto">
          <a:xfrm>
            <a:off x="578165" y="4692824"/>
            <a:ext cx="3214794" cy="959296"/>
          </a:xfrm>
          <a:prstGeom prst="bentConnector2">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2" name="Image 91">
            <a:extLst>
              <a:ext uri="{FF2B5EF4-FFF2-40B4-BE49-F238E27FC236}">
                <a16:creationId xmlns:a16="http://schemas.microsoft.com/office/drawing/2014/main" id="{384BDDF0-D32B-4630-BC96-6D2E10636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8855" y="5407567"/>
            <a:ext cx="285790" cy="285790"/>
          </a:xfrm>
          <a:prstGeom prst="rect">
            <a:avLst/>
          </a:prstGeom>
        </p:spPr>
      </p:pic>
      <p:pic>
        <p:nvPicPr>
          <p:cNvPr id="93" name="Image 92">
            <a:extLst>
              <a:ext uri="{FF2B5EF4-FFF2-40B4-BE49-F238E27FC236}">
                <a16:creationId xmlns:a16="http://schemas.microsoft.com/office/drawing/2014/main" id="{28C4DC23-31E1-4F89-A351-E7247D7F3C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4184" y="5796136"/>
            <a:ext cx="285790" cy="285790"/>
          </a:xfrm>
          <a:prstGeom prst="rect">
            <a:avLst/>
          </a:prstGeom>
        </p:spPr>
      </p:pic>
      <p:grpSp>
        <p:nvGrpSpPr>
          <p:cNvPr id="95" name="Groupe 94">
            <a:extLst>
              <a:ext uri="{FF2B5EF4-FFF2-40B4-BE49-F238E27FC236}">
                <a16:creationId xmlns:a16="http://schemas.microsoft.com/office/drawing/2014/main" id="{88C09943-5266-4F8C-8DA5-35269B1B02B0}"/>
              </a:ext>
            </a:extLst>
          </p:cNvPr>
          <p:cNvGrpSpPr/>
          <p:nvPr/>
        </p:nvGrpSpPr>
        <p:grpSpPr>
          <a:xfrm>
            <a:off x="5810798" y="6505976"/>
            <a:ext cx="595419" cy="216000"/>
            <a:chOff x="3400354" y="8409384"/>
            <a:chExt cx="595419" cy="216000"/>
          </a:xfrm>
        </p:grpSpPr>
        <p:sp>
          <p:nvSpPr>
            <p:cNvPr id="96" name="Freeform 128">
              <a:extLst>
                <a:ext uri="{FF2B5EF4-FFF2-40B4-BE49-F238E27FC236}">
                  <a16:creationId xmlns:a16="http://schemas.microsoft.com/office/drawing/2014/main" id="{CD9B7E75-7CB0-435F-B453-22EF343D2A8E}"/>
                </a:ext>
              </a:extLst>
            </p:cNvPr>
            <p:cNvSpPr>
              <a:spLocks noEditPoints="1"/>
            </p:cNvSpPr>
            <p:nvPr/>
          </p:nvSpPr>
          <p:spPr bwMode="auto">
            <a:xfrm>
              <a:off x="3400354" y="8409384"/>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fr-FR">
                <a:solidFill>
                  <a:schemeClr val="bg1"/>
                </a:solidFill>
              </a:endParaRPr>
            </a:p>
          </p:txBody>
        </p:sp>
        <p:sp>
          <p:nvSpPr>
            <p:cNvPr id="97" name="ZoneTexte 96">
              <a:extLst>
                <a:ext uri="{FF2B5EF4-FFF2-40B4-BE49-F238E27FC236}">
                  <a16:creationId xmlns:a16="http://schemas.microsoft.com/office/drawing/2014/main" id="{EEF14479-921C-414E-AFE8-70A6A2B9BCC7}"/>
                </a:ext>
              </a:extLst>
            </p:cNvPr>
            <p:cNvSpPr txBox="1"/>
            <p:nvPr/>
          </p:nvSpPr>
          <p:spPr>
            <a:xfrm>
              <a:off x="3779773" y="8456789"/>
              <a:ext cx="216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ICM</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98" name="Groupe 97">
            <a:extLst>
              <a:ext uri="{FF2B5EF4-FFF2-40B4-BE49-F238E27FC236}">
                <a16:creationId xmlns:a16="http://schemas.microsoft.com/office/drawing/2014/main" id="{31DD9E0F-D82B-4951-A73D-2163AF47F15C}"/>
              </a:ext>
            </a:extLst>
          </p:cNvPr>
          <p:cNvGrpSpPr/>
          <p:nvPr/>
        </p:nvGrpSpPr>
        <p:grpSpPr>
          <a:xfrm>
            <a:off x="5703048" y="7804146"/>
            <a:ext cx="595419" cy="216000"/>
            <a:chOff x="3409645" y="7833319"/>
            <a:chExt cx="595419" cy="216000"/>
          </a:xfrm>
        </p:grpSpPr>
        <p:sp>
          <p:nvSpPr>
            <p:cNvPr id="99" name="Freeform 128">
              <a:extLst>
                <a:ext uri="{FF2B5EF4-FFF2-40B4-BE49-F238E27FC236}">
                  <a16:creationId xmlns:a16="http://schemas.microsoft.com/office/drawing/2014/main" id="{00D2CAA4-2AFB-4EFC-9CC5-813F697F2783}"/>
                </a:ext>
              </a:extLst>
            </p:cNvPr>
            <p:cNvSpPr>
              <a:spLocks noEditPoints="1"/>
            </p:cNvSpPr>
            <p:nvPr/>
          </p:nvSpPr>
          <p:spPr bwMode="auto">
            <a:xfrm>
              <a:off x="3409645" y="7833319"/>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fr-FR">
                <a:solidFill>
                  <a:schemeClr val="bg1"/>
                </a:solidFill>
              </a:endParaRPr>
            </a:p>
          </p:txBody>
        </p:sp>
        <p:sp>
          <p:nvSpPr>
            <p:cNvPr id="100" name="ZoneTexte 99">
              <a:extLst>
                <a:ext uri="{FF2B5EF4-FFF2-40B4-BE49-F238E27FC236}">
                  <a16:creationId xmlns:a16="http://schemas.microsoft.com/office/drawing/2014/main" id="{93C15682-7369-4817-A27D-78FF8C8F507D}"/>
                </a:ext>
              </a:extLst>
            </p:cNvPr>
            <p:cNvSpPr txBox="1"/>
            <p:nvPr/>
          </p:nvSpPr>
          <p:spPr>
            <a:xfrm>
              <a:off x="3789064" y="7880724"/>
              <a:ext cx="216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AIA</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101" name="Groupe 100">
            <a:extLst>
              <a:ext uri="{FF2B5EF4-FFF2-40B4-BE49-F238E27FC236}">
                <a16:creationId xmlns:a16="http://schemas.microsoft.com/office/drawing/2014/main" id="{382F6C48-46F4-4288-94AC-EADCD0E93D9F}"/>
              </a:ext>
            </a:extLst>
          </p:cNvPr>
          <p:cNvGrpSpPr/>
          <p:nvPr/>
        </p:nvGrpSpPr>
        <p:grpSpPr>
          <a:xfrm>
            <a:off x="5597450" y="4883795"/>
            <a:ext cx="595419" cy="216000"/>
            <a:chOff x="3409645" y="7833319"/>
            <a:chExt cx="595419" cy="216000"/>
          </a:xfrm>
        </p:grpSpPr>
        <p:sp>
          <p:nvSpPr>
            <p:cNvPr id="102" name="Freeform 128">
              <a:extLst>
                <a:ext uri="{FF2B5EF4-FFF2-40B4-BE49-F238E27FC236}">
                  <a16:creationId xmlns:a16="http://schemas.microsoft.com/office/drawing/2014/main" id="{CE8C24B2-9477-414A-BD19-CDCFA212AA1D}"/>
                </a:ext>
              </a:extLst>
            </p:cNvPr>
            <p:cNvSpPr>
              <a:spLocks noEditPoints="1"/>
            </p:cNvSpPr>
            <p:nvPr/>
          </p:nvSpPr>
          <p:spPr bwMode="auto">
            <a:xfrm>
              <a:off x="3409645" y="7833319"/>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fr-FR">
                <a:solidFill>
                  <a:schemeClr val="bg1"/>
                </a:solidFill>
              </a:endParaRPr>
            </a:p>
          </p:txBody>
        </p:sp>
        <p:sp>
          <p:nvSpPr>
            <p:cNvPr id="103" name="ZoneTexte 102">
              <a:extLst>
                <a:ext uri="{FF2B5EF4-FFF2-40B4-BE49-F238E27FC236}">
                  <a16:creationId xmlns:a16="http://schemas.microsoft.com/office/drawing/2014/main" id="{31CD2E04-7874-4815-96F2-F4BC92E6C4DC}"/>
                </a:ext>
              </a:extLst>
            </p:cNvPr>
            <p:cNvSpPr txBox="1"/>
            <p:nvPr/>
          </p:nvSpPr>
          <p:spPr>
            <a:xfrm>
              <a:off x="3789064" y="7880724"/>
              <a:ext cx="216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AIA</a:t>
              </a:r>
              <a:endParaRPr lang="en-US" sz="800" b="1" dirty="0">
                <a:solidFill>
                  <a:srgbClr val="581D74"/>
                </a:solidFill>
                <a:latin typeface="Arial" panose="020B0604020202020204" pitchFamily="34" charset="0"/>
                <a:cs typeface="Arial" panose="020B0604020202020204" pitchFamily="34" charset="0"/>
              </a:endParaRPr>
            </a:p>
          </p:txBody>
        </p:sp>
      </p:grpSp>
      <p:sp>
        <p:nvSpPr>
          <p:cNvPr id="104" name="ZoneTexte 103">
            <a:extLst>
              <a:ext uri="{FF2B5EF4-FFF2-40B4-BE49-F238E27FC236}">
                <a16:creationId xmlns:a16="http://schemas.microsoft.com/office/drawing/2014/main" id="{03D75177-CAD1-4DFA-842A-E58035708F2F}"/>
              </a:ext>
            </a:extLst>
          </p:cNvPr>
          <p:cNvSpPr txBox="1"/>
          <p:nvPr/>
        </p:nvSpPr>
        <p:spPr>
          <a:xfrm>
            <a:off x="692697" y="2250177"/>
            <a:ext cx="324128" cy="200055"/>
          </a:xfrm>
          <a:prstGeom prst="rect">
            <a:avLst/>
          </a:prstGeom>
          <a:noFill/>
        </p:spPr>
        <p:txBody>
          <a:bodyPr wrap="none" rtlCol="0">
            <a:spAutoFit/>
          </a:bodyPr>
          <a:lstStyle/>
          <a:p>
            <a:r>
              <a:rPr lang="fr-FR" sz="700" dirty="0"/>
              <a:t>Oui</a:t>
            </a:r>
            <a:endParaRPr lang="en-US" sz="700" dirty="0"/>
          </a:p>
        </p:txBody>
      </p:sp>
      <p:sp>
        <p:nvSpPr>
          <p:cNvPr id="105" name="ZoneTexte 104">
            <a:extLst>
              <a:ext uri="{FF2B5EF4-FFF2-40B4-BE49-F238E27FC236}">
                <a16:creationId xmlns:a16="http://schemas.microsoft.com/office/drawing/2014/main" id="{305E54B5-8186-40B0-973F-6233EFF52C89}"/>
              </a:ext>
            </a:extLst>
          </p:cNvPr>
          <p:cNvSpPr txBox="1"/>
          <p:nvPr/>
        </p:nvSpPr>
        <p:spPr>
          <a:xfrm>
            <a:off x="1991113" y="2587321"/>
            <a:ext cx="348172" cy="200055"/>
          </a:xfrm>
          <a:prstGeom prst="rect">
            <a:avLst/>
          </a:prstGeom>
          <a:noFill/>
        </p:spPr>
        <p:txBody>
          <a:bodyPr wrap="none" rtlCol="0">
            <a:spAutoFit/>
          </a:bodyPr>
          <a:lstStyle/>
          <a:p>
            <a:r>
              <a:rPr lang="fr-FR" sz="700" dirty="0"/>
              <a:t>Non</a:t>
            </a:r>
            <a:endParaRPr lang="en-US" sz="700" dirty="0"/>
          </a:p>
        </p:txBody>
      </p:sp>
      <p:sp>
        <p:nvSpPr>
          <p:cNvPr id="106" name="Losange 105">
            <a:extLst>
              <a:ext uri="{FF2B5EF4-FFF2-40B4-BE49-F238E27FC236}">
                <a16:creationId xmlns:a16="http://schemas.microsoft.com/office/drawing/2014/main" id="{77F0DA8F-438B-4ED1-89E2-86886B81416B}"/>
              </a:ext>
            </a:extLst>
          </p:cNvPr>
          <p:cNvSpPr/>
          <p:nvPr/>
        </p:nvSpPr>
        <p:spPr bwMode="auto">
          <a:xfrm>
            <a:off x="-27384" y="2596219"/>
            <a:ext cx="1211101" cy="576655"/>
          </a:xfrm>
          <a:prstGeom prst="diamond">
            <a:avLst/>
          </a:prstGeom>
          <a:ln w="12700">
            <a:solidFill>
              <a:schemeClr val="bg2">
                <a:lumMod val="75000"/>
              </a:schemeClr>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algn="ctr"/>
            <a:r>
              <a:rPr lang="fr-FR" sz="800" dirty="0">
                <a:solidFill>
                  <a:schemeClr val="bg2">
                    <a:lumMod val="75000"/>
                  </a:schemeClr>
                </a:solidFill>
                <a:latin typeface="Arial" pitchFamily="34" charset="0"/>
              </a:rPr>
              <a:t>Choix du mode de signature</a:t>
            </a:r>
            <a:endParaRPr lang="en-US" sz="800" dirty="0">
              <a:solidFill>
                <a:schemeClr val="bg2">
                  <a:lumMod val="75000"/>
                </a:schemeClr>
              </a:solidFill>
              <a:latin typeface="Arial" pitchFamily="34" charset="0"/>
            </a:endParaRPr>
          </a:p>
        </p:txBody>
      </p:sp>
      <p:cxnSp>
        <p:nvCxnSpPr>
          <p:cNvPr id="107" name="Connecteur droit avec flèche 19">
            <a:extLst>
              <a:ext uri="{FF2B5EF4-FFF2-40B4-BE49-F238E27FC236}">
                <a16:creationId xmlns:a16="http://schemas.microsoft.com/office/drawing/2014/main" id="{83184FF3-28CB-4FB6-B986-B9F9F13D191B}"/>
              </a:ext>
            </a:extLst>
          </p:cNvPr>
          <p:cNvCxnSpPr>
            <a:cxnSpLocks/>
            <a:stCxn id="81" idx="0"/>
            <a:endCxn id="106" idx="3"/>
          </p:cNvCxnSpPr>
          <p:nvPr/>
        </p:nvCxnSpPr>
        <p:spPr bwMode="auto">
          <a:xfrm rot="16200000" flipV="1">
            <a:off x="1451573" y="2616692"/>
            <a:ext cx="356369" cy="892079"/>
          </a:xfrm>
          <a:prstGeom prst="bentConnector2">
            <a:avLst/>
          </a:prstGeom>
          <a:solidFill>
            <a:schemeClr val="accent1"/>
          </a:solidFill>
          <a:ln w="9525" cap="flat" cmpd="sng" algn="ctr">
            <a:solidFill>
              <a:schemeClr val="accent2"/>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ZoneTexte 107">
            <a:extLst>
              <a:ext uri="{FF2B5EF4-FFF2-40B4-BE49-F238E27FC236}">
                <a16:creationId xmlns:a16="http://schemas.microsoft.com/office/drawing/2014/main" id="{C05C575B-65D2-44A6-8D6E-8A1749005918}"/>
              </a:ext>
            </a:extLst>
          </p:cNvPr>
          <p:cNvSpPr txBox="1"/>
          <p:nvPr/>
        </p:nvSpPr>
        <p:spPr>
          <a:xfrm>
            <a:off x="1324320" y="2707315"/>
            <a:ext cx="442750" cy="200055"/>
          </a:xfrm>
          <a:prstGeom prst="rect">
            <a:avLst/>
          </a:prstGeom>
          <a:noFill/>
        </p:spPr>
        <p:txBody>
          <a:bodyPr wrap="none" rtlCol="0">
            <a:spAutoFit/>
          </a:bodyPr>
          <a:lstStyle/>
          <a:p>
            <a:r>
              <a:rPr lang="fr-FR" sz="700" dirty="0"/>
              <a:t>Papier</a:t>
            </a:r>
            <a:endParaRPr lang="en-US" sz="700" dirty="0"/>
          </a:p>
        </p:txBody>
      </p:sp>
      <p:sp>
        <p:nvSpPr>
          <p:cNvPr id="109" name="ZoneTexte 108">
            <a:extLst>
              <a:ext uri="{FF2B5EF4-FFF2-40B4-BE49-F238E27FC236}">
                <a16:creationId xmlns:a16="http://schemas.microsoft.com/office/drawing/2014/main" id="{8F9BC038-A77A-4C1F-B107-8261B5BADCB4}"/>
              </a:ext>
            </a:extLst>
          </p:cNvPr>
          <p:cNvSpPr txBox="1"/>
          <p:nvPr/>
        </p:nvSpPr>
        <p:spPr>
          <a:xfrm>
            <a:off x="568689" y="3187703"/>
            <a:ext cx="681597" cy="200055"/>
          </a:xfrm>
          <a:prstGeom prst="rect">
            <a:avLst/>
          </a:prstGeom>
          <a:noFill/>
        </p:spPr>
        <p:txBody>
          <a:bodyPr wrap="none" rtlCol="0">
            <a:spAutoFit/>
          </a:bodyPr>
          <a:lstStyle/>
          <a:p>
            <a:r>
              <a:rPr lang="fr-FR" sz="700" dirty="0"/>
              <a:t>Electronique</a:t>
            </a:r>
            <a:endParaRPr lang="en-US" sz="700" dirty="0"/>
          </a:p>
        </p:txBody>
      </p:sp>
      <p:sp>
        <p:nvSpPr>
          <p:cNvPr id="110" name="Rectangle 109">
            <a:extLst>
              <a:ext uri="{FF2B5EF4-FFF2-40B4-BE49-F238E27FC236}">
                <a16:creationId xmlns:a16="http://schemas.microsoft.com/office/drawing/2014/main" id="{D9108821-2FAE-4CB8-94F7-05FD0297A906}"/>
              </a:ext>
            </a:extLst>
          </p:cNvPr>
          <p:cNvSpPr/>
          <p:nvPr/>
        </p:nvSpPr>
        <p:spPr bwMode="auto">
          <a:xfrm>
            <a:off x="74110" y="3458382"/>
            <a:ext cx="1008112" cy="438984"/>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Accède au parcours de signature</a:t>
            </a:r>
            <a:endParaRPr kumimoji="0" lang="en-US" sz="800" b="0" i="0" u="none" strike="noStrike" cap="none" normalizeH="0" baseline="0" dirty="0">
              <a:ln>
                <a:noFill/>
              </a:ln>
              <a:solidFill>
                <a:schemeClr val="tx1"/>
              </a:solidFill>
              <a:effectLst/>
              <a:latin typeface="Arial" pitchFamily="34" charset="0"/>
            </a:endParaRPr>
          </a:p>
        </p:txBody>
      </p:sp>
      <p:cxnSp>
        <p:nvCxnSpPr>
          <p:cNvPr id="111" name="Connecteur droit avec flèche 19">
            <a:extLst>
              <a:ext uri="{FF2B5EF4-FFF2-40B4-BE49-F238E27FC236}">
                <a16:creationId xmlns:a16="http://schemas.microsoft.com/office/drawing/2014/main" id="{2DC81CFC-B01A-4B25-ADA0-1F4478F157D1}"/>
              </a:ext>
            </a:extLst>
          </p:cNvPr>
          <p:cNvCxnSpPr>
            <a:cxnSpLocks/>
          </p:cNvCxnSpPr>
          <p:nvPr/>
        </p:nvCxnSpPr>
        <p:spPr bwMode="auto">
          <a:xfrm rot="5400000" flipH="1" flipV="1">
            <a:off x="435412" y="3315628"/>
            <a:ext cx="285508" cy="1"/>
          </a:xfrm>
          <a:prstGeom prst="bentConnector3">
            <a:avLst>
              <a:gd name="adj1" fmla="val 50000"/>
            </a:avLst>
          </a:prstGeom>
          <a:solidFill>
            <a:schemeClr val="accent1"/>
          </a:solidFill>
          <a:ln w="9525" cap="flat" cmpd="sng" algn="ctr">
            <a:solidFill>
              <a:schemeClr val="accent2"/>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Connecteur droit avec flèche 19">
            <a:extLst>
              <a:ext uri="{FF2B5EF4-FFF2-40B4-BE49-F238E27FC236}">
                <a16:creationId xmlns:a16="http://schemas.microsoft.com/office/drawing/2014/main" id="{B10197DF-9717-4A39-98B3-D63F1B2EDD15}"/>
              </a:ext>
            </a:extLst>
          </p:cNvPr>
          <p:cNvCxnSpPr>
            <a:cxnSpLocks/>
            <a:stCxn id="78" idx="0"/>
            <a:endCxn id="110" idx="2"/>
          </p:cNvCxnSpPr>
          <p:nvPr/>
        </p:nvCxnSpPr>
        <p:spPr bwMode="auto">
          <a:xfrm flipV="1">
            <a:off x="578166" y="3897366"/>
            <a:ext cx="0" cy="207490"/>
          </a:xfrm>
          <a:prstGeom prst="straightConnector1">
            <a:avLst/>
          </a:prstGeom>
          <a:solidFill>
            <a:schemeClr val="accent1"/>
          </a:solidFill>
          <a:ln w="9525" cap="flat" cmpd="sng" algn="ctr">
            <a:solidFill>
              <a:schemeClr val="accent2"/>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Rectangle 112">
            <a:extLst>
              <a:ext uri="{FF2B5EF4-FFF2-40B4-BE49-F238E27FC236}">
                <a16:creationId xmlns:a16="http://schemas.microsoft.com/office/drawing/2014/main" id="{0AA77EC6-0B23-41F1-B2AC-7903DC4C71CA}"/>
              </a:ext>
            </a:extLst>
          </p:cNvPr>
          <p:cNvSpPr/>
          <p:nvPr/>
        </p:nvSpPr>
        <p:spPr bwMode="auto">
          <a:xfrm>
            <a:off x="-10375" y="1719239"/>
            <a:ext cx="1808212" cy="216000"/>
          </a:xfrm>
          <a:prstGeom prst="rect">
            <a:avLst/>
          </a:prstGeom>
          <a:solidFill>
            <a:srgbClr val="67AE2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fr-FR" sz="800" b="1" i="1" dirty="0">
                <a:solidFill>
                  <a:schemeClr val="bg1"/>
                </a:solidFill>
                <a:latin typeface="Arial" pitchFamily="34" charset="0"/>
              </a:rPr>
              <a:t>3.</a:t>
            </a:r>
            <a:r>
              <a:rPr kumimoji="0" lang="fr-FR" sz="800" b="1" i="1" u="none" strike="noStrike" cap="none" normalizeH="0" baseline="0" dirty="0">
                <a:ln>
                  <a:noFill/>
                </a:ln>
                <a:solidFill>
                  <a:schemeClr val="bg1"/>
                </a:solidFill>
                <a:effectLst/>
                <a:latin typeface="Arial" pitchFamily="34" charset="0"/>
              </a:rPr>
              <a:t> Signature de la proposition</a:t>
            </a:r>
            <a:endParaRPr kumimoji="0" lang="en-US" sz="800" b="1" i="1" u="none" strike="noStrike" cap="none" normalizeH="0" baseline="0" dirty="0">
              <a:ln>
                <a:noFill/>
              </a:ln>
              <a:solidFill>
                <a:schemeClr val="bg1"/>
              </a:solidFill>
              <a:effectLst/>
              <a:latin typeface="Arial" pitchFamily="34" charset="0"/>
            </a:endParaRPr>
          </a:p>
        </p:txBody>
      </p:sp>
      <p:cxnSp>
        <p:nvCxnSpPr>
          <p:cNvPr id="114" name="Connecteur droit avec flèche 19">
            <a:extLst>
              <a:ext uri="{FF2B5EF4-FFF2-40B4-BE49-F238E27FC236}">
                <a16:creationId xmlns:a16="http://schemas.microsoft.com/office/drawing/2014/main" id="{5A7F7192-4EE3-4B13-842A-CDA3E33E1613}"/>
              </a:ext>
            </a:extLst>
          </p:cNvPr>
          <p:cNvCxnSpPr>
            <a:cxnSpLocks/>
            <a:stCxn id="115" idx="0"/>
            <a:endCxn id="78" idx="2"/>
          </p:cNvCxnSpPr>
          <p:nvPr/>
        </p:nvCxnSpPr>
        <p:spPr bwMode="auto">
          <a:xfrm flipV="1">
            <a:off x="578166" y="4481614"/>
            <a:ext cx="0" cy="296323"/>
          </a:xfrm>
          <a:prstGeom prst="straightConnector1">
            <a:avLst/>
          </a:prstGeom>
          <a:solidFill>
            <a:schemeClr val="accent1"/>
          </a:solidFill>
          <a:ln w="9525" cap="flat" cmpd="sng" algn="ctr">
            <a:solidFill>
              <a:schemeClr val="accent2"/>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5" name="Rectangle 114">
            <a:extLst>
              <a:ext uri="{FF2B5EF4-FFF2-40B4-BE49-F238E27FC236}">
                <a16:creationId xmlns:a16="http://schemas.microsoft.com/office/drawing/2014/main" id="{1082B4E9-2E56-41B9-B0F4-FE6B6CDBC2FD}"/>
              </a:ext>
            </a:extLst>
          </p:cNvPr>
          <p:cNvSpPr/>
          <p:nvPr/>
        </p:nvSpPr>
        <p:spPr bwMode="auto">
          <a:xfrm>
            <a:off x="74110" y="4777937"/>
            <a:ext cx="1008112" cy="565136"/>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Mise à disposition des documents au client dans l’espace NL</a:t>
            </a:r>
            <a:endParaRPr kumimoji="0" lang="en-US" sz="800" b="0" i="0" u="none" strike="noStrike" cap="none" normalizeH="0" baseline="0" dirty="0">
              <a:ln>
                <a:noFill/>
              </a:ln>
              <a:solidFill>
                <a:schemeClr val="tx1"/>
              </a:solidFill>
              <a:effectLst/>
              <a:latin typeface="Arial" pitchFamily="34" charset="0"/>
            </a:endParaRPr>
          </a:p>
        </p:txBody>
      </p:sp>
      <p:sp>
        <p:nvSpPr>
          <p:cNvPr id="117" name="Rectangle 91">
            <a:extLst>
              <a:ext uri="{FF2B5EF4-FFF2-40B4-BE49-F238E27FC236}">
                <a16:creationId xmlns:a16="http://schemas.microsoft.com/office/drawing/2014/main" id="{0884BF95-A136-42E3-8267-F6E70C08A328}"/>
              </a:ext>
            </a:extLst>
          </p:cNvPr>
          <p:cNvSpPr>
            <a:spLocks noChangeArrowheads="1"/>
          </p:cNvSpPr>
          <p:nvPr/>
        </p:nvSpPr>
        <p:spPr bwMode="auto">
          <a:xfrm>
            <a:off x="1599598" y="4138719"/>
            <a:ext cx="942412" cy="309031"/>
          </a:xfrm>
          <a:prstGeom prst="flowChartPredefinedProcess">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fr-FR" altLang="en-US" sz="800" dirty="0">
                <a:solidFill>
                  <a:schemeClr val="bg2">
                    <a:lumMod val="75000"/>
                  </a:schemeClr>
                </a:solidFill>
                <a:latin typeface="Arial" pitchFamily="34" charset="0"/>
              </a:rPr>
              <a:t>Annuler la demande</a:t>
            </a:r>
          </a:p>
        </p:txBody>
      </p:sp>
      <p:cxnSp>
        <p:nvCxnSpPr>
          <p:cNvPr id="119" name="Connecteur en angle 26">
            <a:extLst>
              <a:ext uri="{FF2B5EF4-FFF2-40B4-BE49-F238E27FC236}">
                <a16:creationId xmlns:a16="http://schemas.microsoft.com/office/drawing/2014/main" id="{2B188BCB-C057-4EC9-892C-7ADBACF05443}"/>
              </a:ext>
            </a:extLst>
          </p:cNvPr>
          <p:cNvCxnSpPr>
            <a:cxnSpLocks/>
            <a:stCxn id="81" idx="3"/>
            <a:endCxn id="82" idx="0"/>
          </p:cNvCxnSpPr>
          <p:nvPr/>
        </p:nvCxnSpPr>
        <p:spPr bwMode="auto">
          <a:xfrm>
            <a:off x="2867116" y="3531637"/>
            <a:ext cx="2519154" cy="953497"/>
          </a:xfrm>
          <a:prstGeom prst="bentConnector2">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1" name="ZoneTexte 120">
            <a:extLst>
              <a:ext uri="{FF2B5EF4-FFF2-40B4-BE49-F238E27FC236}">
                <a16:creationId xmlns:a16="http://schemas.microsoft.com/office/drawing/2014/main" id="{6E9F0D96-876C-4ECF-A113-B893130F0D38}"/>
              </a:ext>
            </a:extLst>
          </p:cNvPr>
          <p:cNvSpPr txBox="1"/>
          <p:nvPr/>
        </p:nvSpPr>
        <p:spPr>
          <a:xfrm>
            <a:off x="1157551" y="3918860"/>
            <a:ext cx="1181734" cy="200055"/>
          </a:xfrm>
          <a:prstGeom prst="rect">
            <a:avLst/>
          </a:prstGeom>
          <a:noFill/>
        </p:spPr>
        <p:txBody>
          <a:bodyPr wrap="none" rtlCol="0">
            <a:spAutoFit/>
          </a:bodyPr>
          <a:lstStyle/>
          <a:p>
            <a:r>
              <a:rPr lang="fr-FR" sz="700" dirty="0"/>
              <a:t>Abandon avant signature</a:t>
            </a:r>
            <a:endParaRPr lang="en-US" sz="700" dirty="0"/>
          </a:p>
        </p:txBody>
      </p:sp>
      <p:cxnSp>
        <p:nvCxnSpPr>
          <p:cNvPr id="122" name="Connecteur en angle 260">
            <a:extLst>
              <a:ext uri="{FF2B5EF4-FFF2-40B4-BE49-F238E27FC236}">
                <a16:creationId xmlns:a16="http://schemas.microsoft.com/office/drawing/2014/main" id="{E79E298B-80EA-405C-A3CE-C48A1ABE27EE}"/>
              </a:ext>
            </a:extLst>
          </p:cNvPr>
          <p:cNvCxnSpPr>
            <a:cxnSpLocks/>
            <a:stCxn id="78" idx="3"/>
            <a:endCxn id="117" idx="1"/>
          </p:cNvCxnSpPr>
          <p:nvPr/>
        </p:nvCxnSpPr>
        <p:spPr bwMode="auto">
          <a:xfrm>
            <a:off x="1082222" y="4293235"/>
            <a:ext cx="517376" cy="0"/>
          </a:xfrm>
          <a:prstGeom prst="straightConnector1">
            <a:avLst/>
          </a:prstGeom>
          <a:noFill/>
          <a:ln w="9525">
            <a:solidFill>
              <a:schemeClr val="tx1"/>
            </a:solidFill>
            <a:prstDash val="dash"/>
            <a:round/>
            <a:headEnd type="none" w="sm" len="sm"/>
            <a:tailEnd type="triangle" w="sm" len="sm"/>
          </a:ln>
          <a:extLst>
            <a:ext uri="{909E8E84-426E-40DD-AFC4-6F175D3DCCD1}">
              <a14:hiddenFill xmlns:a14="http://schemas.microsoft.com/office/drawing/2010/main">
                <a:noFill/>
              </a14:hiddenFill>
            </a:ext>
          </a:extLst>
        </p:spPr>
      </p:cxnSp>
      <p:cxnSp>
        <p:nvCxnSpPr>
          <p:cNvPr id="123" name="Connecteur en angle 260">
            <a:extLst>
              <a:ext uri="{FF2B5EF4-FFF2-40B4-BE49-F238E27FC236}">
                <a16:creationId xmlns:a16="http://schemas.microsoft.com/office/drawing/2014/main" id="{393D08C8-BC5E-486D-8751-789DBB6FD2DB}"/>
              </a:ext>
            </a:extLst>
          </p:cNvPr>
          <p:cNvCxnSpPr>
            <a:cxnSpLocks/>
            <a:stCxn id="81" idx="2"/>
            <a:endCxn id="117" idx="0"/>
          </p:cNvCxnSpPr>
          <p:nvPr/>
        </p:nvCxnSpPr>
        <p:spPr bwMode="auto">
          <a:xfrm rot="5400000">
            <a:off x="1915119" y="3978042"/>
            <a:ext cx="316362" cy="4992"/>
          </a:xfrm>
          <a:prstGeom prst="bentConnector3">
            <a:avLst>
              <a:gd name="adj1" fmla="val 50000"/>
            </a:avLst>
          </a:prstGeom>
          <a:noFill/>
          <a:ln w="9525">
            <a:solidFill>
              <a:schemeClr val="tx1"/>
            </a:solidFill>
            <a:prstDash val="dash"/>
            <a:round/>
            <a:headEnd type="none" w="sm" len="sm"/>
            <a:tailEnd type="triangle" w="sm" len="sm"/>
          </a:ln>
          <a:extLst>
            <a:ext uri="{909E8E84-426E-40DD-AFC4-6F175D3DCCD1}">
              <a14:hiddenFill xmlns:a14="http://schemas.microsoft.com/office/drawing/2010/main">
                <a:noFill/>
              </a14:hiddenFill>
            </a:ext>
          </a:extLst>
        </p:spPr>
      </p:cxnSp>
      <p:sp>
        <p:nvSpPr>
          <p:cNvPr id="124" name="Rectangle 123">
            <a:extLst>
              <a:ext uri="{FF2B5EF4-FFF2-40B4-BE49-F238E27FC236}">
                <a16:creationId xmlns:a16="http://schemas.microsoft.com/office/drawing/2014/main" id="{8C285232-9218-46DC-8E94-810D4A1AF5AD}"/>
              </a:ext>
            </a:extLst>
          </p:cNvPr>
          <p:cNvSpPr/>
          <p:nvPr/>
        </p:nvSpPr>
        <p:spPr bwMode="auto">
          <a:xfrm>
            <a:off x="4737017" y="7274768"/>
            <a:ext cx="1224000" cy="504056"/>
          </a:xfrm>
          <a:prstGeom prst="rect">
            <a:avLst/>
          </a:prstGeom>
          <a:ln w="12700">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Conversion des flux assurantiels et édition des conditions particulières</a:t>
            </a:r>
            <a:endParaRPr kumimoji="0" lang="en-US" sz="800" b="0" i="0" u="none" strike="noStrike" cap="none" normalizeH="0" baseline="0" dirty="0">
              <a:ln>
                <a:noFill/>
              </a:ln>
              <a:solidFill>
                <a:schemeClr val="tx1"/>
              </a:solidFill>
              <a:effectLst/>
              <a:latin typeface="Arial" pitchFamily="34" charset="0"/>
            </a:endParaRPr>
          </a:p>
        </p:txBody>
      </p:sp>
      <p:sp>
        <p:nvSpPr>
          <p:cNvPr id="125" name="Rectangle 124">
            <a:extLst>
              <a:ext uri="{FF2B5EF4-FFF2-40B4-BE49-F238E27FC236}">
                <a16:creationId xmlns:a16="http://schemas.microsoft.com/office/drawing/2014/main" id="{5052075C-F667-4FE5-86FE-CE6361AE013C}"/>
              </a:ext>
            </a:extLst>
          </p:cNvPr>
          <p:cNvSpPr/>
          <p:nvPr/>
        </p:nvSpPr>
        <p:spPr bwMode="auto">
          <a:xfrm>
            <a:off x="4735624" y="8676456"/>
            <a:ext cx="1224000" cy="432048"/>
          </a:xfrm>
          <a:prstGeom prst="rect">
            <a:avLst/>
          </a:prstGeom>
          <a:ln w="12700">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Envoi automatique du dossier en GED</a:t>
            </a:r>
            <a:endParaRPr kumimoji="0" lang="en-US" sz="800" b="0" i="0" u="none" strike="noStrike" cap="none" normalizeH="0" baseline="0" dirty="0">
              <a:ln>
                <a:noFill/>
              </a:ln>
              <a:solidFill>
                <a:schemeClr val="tx1"/>
              </a:solidFill>
              <a:effectLst/>
              <a:latin typeface="Arial" pitchFamily="34" charset="0"/>
            </a:endParaRPr>
          </a:p>
        </p:txBody>
      </p:sp>
      <p:cxnSp>
        <p:nvCxnSpPr>
          <p:cNvPr id="126" name="Connecteur en angle 25">
            <a:extLst>
              <a:ext uri="{FF2B5EF4-FFF2-40B4-BE49-F238E27FC236}">
                <a16:creationId xmlns:a16="http://schemas.microsoft.com/office/drawing/2014/main" id="{E2872D9F-2EB1-4090-9395-02AE6F7B5D1C}"/>
              </a:ext>
            </a:extLst>
          </p:cNvPr>
          <p:cNvCxnSpPr>
            <a:cxnSpLocks/>
            <a:stCxn id="134" idx="2"/>
            <a:endCxn id="125" idx="0"/>
          </p:cNvCxnSpPr>
          <p:nvPr/>
        </p:nvCxnSpPr>
        <p:spPr bwMode="auto">
          <a:xfrm flipH="1">
            <a:off x="5347624" y="8498880"/>
            <a:ext cx="9120" cy="177576"/>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7" name="Connecteur droit avec flèche 126">
            <a:extLst>
              <a:ext uri="{FF2B5EF4-FFF2-40B4-BE49-F238E27FC236}">
                <a16:creationId xmlns:a16="http://schemas.microsoft.com/office/drawing/2014/main" id="{4B40B1C2-CC9A-4C17-807C-0740ED318C72}"/>
              </a:ext>
            </a:extLst>
          </p:cNvPr>
          <p:cNvCxnSpPr>
            <a:cxnSpLocks/>
            <a:stCxn id="124" idx="2"/>
            <a:endCxn id="134" idx="0"/>
          </p:cNvCxnSpPr>
          <p:nvPr/>
        </p:nvCxnSpPr>
        <p:spPr bwMode="auto">
          <a:xfrm>
            <a:off x="5349017" y="7778824"/>
            <a:ext cx="7727" cy="288008"/>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 name="Connecteur en angle 47">
            <a:extLst>
              <a:ext uri="{FF2B5EF4-FFF2-40B4-BE49-F238E27FC236}">
                <a16:creationId xmlns:a16="http://schemas.microsoft.com/office/drawing/2014/main" id="{C77EDD8E-D91F-4D2E-9335-0639F6B85618}"/>
              </a:ext>
            </a:extLst>
          </p:cNvPr>
          <p:cNvCxnSpPr>
            <a:cxnSpLocks/>
            <a:stCxn id="84" idx="1"/>
            <a:endCxn id="83" idx="2"/>
          </p:cNvCxnSpPr>
          <p:nvPr/>
        </p:nvCxnSpPr>
        <p:spPr bwMode="auto">
          <a:xfrm rot="10800000">
            <a:off x="3792960" y="6105451"/>
            <a:ext cx="946831" cy="125852"/>
          </a:xfrm>
          <a:prstGeom prst="bentConnector2">
            <a:avLst/>
          </a:prstGeom>
          <a:solidFill>
            <a:schemeClr val="accent1"/>
          </a:solidFill>
          <a:ln w="9525" cap="flat" cmpd="sng" algn="ctr">
            <a:solidFill>
              <a:schemeClr val="accent2"/>
            </a:solidFill>
            <a:prstDash val="dash"/>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ZoneTexte 128">
            <a:extLst>
              <a:ext uri="{FF2B5EF4-FFF2-40B4-BE49-F238E27FC236}">
                <a16:creationId xmlns:a16="http://schemas.microsoft.com/office/drawing/2014/main" id="{04E51F28-CEBA-4EBF-8B03-45B9DBBFD02E}"/>
              </a:ext>
            </a:extLst>
          </p:cNvPr>
          <p:cNvSpPr txBox="1"/>
          <p:nvPr/>
        </p:nvSpPr>
        <p:spPr>
          <a:xfrm>
            <a:off x="3977497" y="6228184"/>
            <a:ext cx="574196" cy="200055"/>
          </a:xfrm>
          <a:prstGeom prst="rect">
            <a:avLst/>
          </a:prstGeom>
          <a:noFill/>
        </p:spPr>
        <p:txBody>
          <a:bodyPr wrap="none" rtlCol="0">
            <a:spAutoFit/>
          </a:bodyPr>
          <a:lstStyle/>
          <a:p>
            <a:r>
              <a:rPr lang="fr-FR" sz="700" dirty="0"/>
              <a:t>Incomplet</a:t>
            </a:r>
            <a:endParaRPr lang="en-US" sz="700" dirty="0"/>
          </a:p>
        </p:txBody>
      </p:sp>
      <p:sp>
        <p:nvSpPr>
          <p:cNvPr id="131" name="Rectangle 130">
            <a:extLst>
              <a:ext uri="{FF2B5EF4-FFF2-40B4-BE49-F238E27FC236}">
                <a16:creationId xmlns:a16="http://schemas.microsoft.com/office/drawing/2014/main" id="{3CF208F5-8269-4DC6-8147-6C4CBA631BF6}"/>
              </a:ext>
            </a:extLst>
          </p:cNvPr>
          <p:cNvSpPr/>
          <p:nvPr/>
        </p:nvSpPr>
        <p:spPr bwMode="auto">
          <a:xfrm>
            <a:off x="139872" y="8027800"/>
            <a:ext cx="972000" cy="504056"/>
          </a:xfrm>
          <a:prstGeom prst="rect">
            <a:avLst/>
          </a:prstGeom>
          <a:ln w="12700">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Réception du courrier relatif à la souscription</a:t>
            </a:r>
            <a:endParaRPr kumimoji="0" lang="en-US" sz="800" b="0" i="0" u="none" strike="noStrike" cap="none" normalizeH="0" baseline="0" dirty="0">
              <a:ln>
                <a:noFill/>
              </a:ln>
              <a:solidFill>
                <a:schemeClr val="tx1"/>
              </a:solidFill>
              <a:effectLst/>
              <a:latin typeface="Arial" pitchFamily="34" charset="0"/>
            </a:endParaRPr>
          </a:p>
        </p:txBody>
      </p:sp>
      <p:cxnSp>
        <p:nvCxnSpPr>
          <p:cNvPr id="132" name="Connecteur en angle 25">
            <a:extLst>
              <a:ext uri="{FF2B5EF4-FFF2-40B4-BE49-F238E27FC236}">
                <a16:creationId xmlns:a16="http://schemas.microsoft.com/office/drawing/2014/main" id="{166CD89B-7202-434F-9DD4-31F6ED626288}"/>
              </a:ext>
            </a:extLst>
          </p:cNvPr>
          <p:cNvCxnSpPr>
            <a:cxnSpLocks/>
            <a:stCxn id="134" idx="1"/>
            <a:endCxn id="131" idx="3"/>
          </p:cNvCxnSpPr>
          <p:nvPr/>
        </p:nvCxnSpPr>
        <p:spPr bwMode="auto">
          <a:xfrm flipH="1" flipV="1">
            <a:off x="1111872" y="8279828"/>
            <a:ext cx="3632872" cy="3028"/>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 name="Freeform 16">
            <a:extLst>
              <a:ext uri="{FF2B5EF4-FFF2-40B4-BE49-F238E27FC236}">
                <a16:creationId xmlns:a16="http://schemas.microsoft.com/office/drawing/2014/main" id="{9F7C7D48-B690-4B36-BC74-6E29416FA764}"/>
              </a:ext>
            </a:extLst>
          </p:cNvPr>
          <p:cNvSpPr>
            <a:spLocks noChangeAspect="1" noEditPoints="1"/>
          </p:cNvSpPr>
          <p:nvPr/>
        </p:nvSpPr>
        <p:spPr bwMode="auto">
          <a:xfrm>
            <a:off x="1366893" y="7971794"/>
            <a:ext cx="288000" cy="204000"/>
          </a:xfrm>
          <a:custGeom>
            <a:avLst/>
            <a:gdLst>
              <a:gd name="T0" fmla="*/ 0 w 192"/>
              <a:gd name="T1" fmla="*/ 24 h 136"/>
              <a:gd name="T2" fmla="*/ 0 w 192"/>
              <a:gd name="T3" fmla="*/ 112 h 136"/>
              <a:gd name="T4" fmla="*/ 44 w 192"/>
              <a:gd name="T5" fmla="*/ 68 h 136"/>
              <a:gd name="T6" fmla="*/ 0 w 192"/>
              <a:gd name="T7" fmla="*/ 24 h 136"/>
              <a:gd name="T8" fmla="*/ 110 w 192"/>
              <a:gd name="T9" fmla="*/ 106 h 136"/>
              <a:gd name="T10" fmla="*/ 110 w 192"/>
              <a:gd name="T11" fmla="*/ 106 h 136"/>
              <a:gd name="T12" fmla="*/ 104 w 192"/>
              <a:gd name="T13" fmla="*/ 110 h 136"/>
              <a:gd name="T14" fmla="*/ 96 w 192"/>
              <a:gd name="T15" fmla="*/ 112 h 136"/>
              <a:gd name="T16" fmla="*/ 96 w 192"/>
              <a:gd name="T17" fmla="*/ 112 h 136"/>
              <a:gd name="T18" fmla="*/ 88 w 192"/>
              <a:gd name="T19" fmla="*/ 110 h 136"/>
              <a:gd name="T20" fmla="*/ 82 w 192"/>
              <a:gd name="T21" fmla="*/ 106 h 136"/>
              <a:gd name="T22" fmla="*/ 52 w 192"/>
              <a:gd name="T23" fmla="*/ 76 h 136"/>
              <a:gd name="T24" fmla="*/ 0 w 192"/>
              <a:gd name="T25" fmla="*/ 126 h 136"/>
              <a:gd name="T26" fmla="*/ 0 w 192"/>
              <a:gd name="T27" fmla="*/ 128 h 136"/>
              <a:gd name="T28" fmla="*/ 0 w 192"/>
              <a:gd name="T29" fmla="*/ 128 h 136"/>
              <a:gd name="T30" fmla="*/ 0 w 192"/>
              <a:gd name="T31" fmla="*/ 132 h 136"/>
              <a:gd name="T32" fmla="*/ 2 w 192"/>
              <a:gd name="T33" fmla="*/ 134 h 136"/>
              <a:gd name="T34" fmla="*/ 4 w 192"/>
              <a:gd name="T35" fmla="*/ 136 h 136"/>
              <a:gd name="T36" fmla="*/ 8 w 192"/>
              <a:gd name="T37" fmla="*/ 136 h 136"/>
              <a:gd name="T38" fmla="*/ 184 w 192"/>
              <a:gd name="T39" fmla="*/ 136 h 136"/>
              <a:gd name="T40" fmla="*/ 184 w 192"/>
              <a:gd name="T41" fmla="*/ 136 h 136"/>
              <a:gd name="T42" fmla="*/ 188 w 192"/>
              <a:gd name="T43" fmla="*/ 136 h 136"/>
              <a:gd name="T44" fmla="*/ 190 w 192"/>
              <a:gd name="T45" fmla="*/ 134 h 136"/>
              <a:gd name="T46" fmla="*/ 192 w 192"/>
              <a:gd name="T47" fmla="*/ 132 h 136"/>
              <a:gd name="T48" fmla="*/ 192 w 192"/>
              <a:gd name="T49" fmla="*/ 128 h 136"/>
              <a:gd name="T50" fmla="*/ 192 w 192"/>
              <a:gd name="T51" fmla="*/ 126 h 136"/>
              <a:gd name="T52" fmla="*/ 140 w 192"/>
              <a:gd name="T53" fmla="*/ 76 h 136"/>
              <a:gd name="T54" fmla="*/ 110 w 192"/>
              <a:gd name="T55" fmla="*/ 106 h 136"/>
              <a:gd name="T56" fmla="*/ 192 w 192"/>
              <a:gd name="T57" fmla="*/ 112 h 136"/>
              <a:gd name="T58" fmla="*/ 192 w 192"/>
              <a:gd name="T59" fmla="*/ 24 h 136"/>
              <a:gd name="T60" fmla="*/ 148 w 192"/>
              <a:gd name="T61" fmla="*/ 68 h 136"/>
              <a:gd name="T62" fmla="*/ 192 w 192"/>
              <a:gd name="T63" fmla="*/ 112 h 136"/>
              <a:gd name="T64" fmla="*/ 184 w 192"/>
              <a:gd name="T65" fmla="*/ 0 h 136"/>
              <a:gd name="T66" fmla="*/ 8 w 192"/>
              <a:gd name="T67" fmla="*/ 0 h 136"/>
              <a:gd name="T68" fmla="*/ 8 w 192"/>
              <a:gd name="T69" fmla="*/ 0 h 136"/>
              <a:gd name="T70" fmla="*/ 4 w 192"/>
              <a:gd name="T71" fmla="*/ 0 h 136"/>
              <a:gd name="T72" fmla="*/ 2 w 192"/>
              <a:gd name="T73" fmla="*/ 2 h 136"/>
              <a:gd name="T74" fmla="*/ 0 w 192"/>
              <a:gd name="T75" fmla="*/ 4 h 136"/>
              <a:gd name="T76" fmla="*/ 0 w 192"/>
              <a:gd name="T77" fmla="*/ 8 h 136"/>
              <a:gd name="T78" fmla="*/ 0 w 192"/>
              <a:gd name="T79" fmla="*/ 10 h 136"/>
              <a:gd name="T80" fmla="*/ 90 w 192"/>
              <a:gd name="T81" fmla="*/ 100 h 136"/>
              <a:gd name="T82" fmla="*/ 90 w 192"/>
              <a:gd name="T83" fmla="*/ 100 h 136"/>
              <a:gd name="T84" fmla="*/ 92 w 192"/>
              <a:gd name="T85" fmla="*/ 102 h 136"/>
              <a:gd name="T86" fmla="*/ 96 w 192"/>
              <a:gd name="T87" fmla="*/ 102 h 136"/>
              <a:gd name="T88" fmla="*/ 96 w 192"/>
              <a:gd name="T89" fmla="*/ 102 h 136"/>
              <a:gd name="T90" fmla="*/ 100 w 192"/>
              <a:gd name="T91" fmla="*/ 102 h 136"/>
              <a:gd name="T92" fmla="*/ 102 w 192"/>
              <a:gd name="T93" fmla="*/ 100 h 136"/>
              <a:gd name="T94" fmla="*/ 192 w 192"/>
              <a:gd name="T95" fmla="*/ 10 h 136"/>
              <a:gd name="T96" fmla="*/ 192 w 192"/>
              <a:gd name="T97" fmla="*/ 8 h 136"/>
              <a:gd name="T98" fmla="*/ 192 w 192"/>
              <a:gd name="T99" fmla="*/ 8 h 136"/>
              <a:gd name="T100" fmla="*/ 192 w 192"/>
              <a:gd name="T101" fmla="*/ 4 h 136"/>
              <a:gd name="T102" fmla="*/ 190 w 192"/>
              <a:gd name="T103" fmla="*/ 2 h 136"/>
              <a:gd name="T104" fmla="*/ 188 w 192"/>
              <a:gd name="T105" fmla="*/ 0 h 136"/>
              <a:gd name="T106" fmla="*/ 184 w 192"/>
              <a:gd name="T107" fmla="*/ 0 h 136"/>
              <a:gd name="T108" fmla="*/ 184 w 192"/>
              <a:gd name="T10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2" h="136">
                <a:moveTo>
                  <a:pt x="0" y="24"/>
                </a:moveTo>
                <a:lnTo>
                  <a:pt x="0" y="112"/>
                </a:lnTo>
                <a:lnTo>
                  <a:pt x="44" y="68"/>
                </a:lnTo>
                <a:lnTo>
                  <a:pt x="0" y="24"/>
                </a:lnTo>
                <a:close/>
                <a:moveTo>
                  <a:pt x="110" y="106"/>
                </a:moveTo>
                <a:lnTo>
                  <a:pt x="110" y="106"/>
                </a:lnTo>
                <a:lnTo>
                  <a:pt x="104" y="110"/>
                </a:lnTo>
                <a:lnTo>
                  <a:pt x="96" y="112"/>
                </a:lnTo>
                <a:lnTo>
                  <a:pt x="96" y="112"/>
                </a:lnTo>
                <a:lnTo>
                  <a:pt x="88" y="110"/>
                </a:lnTo>
                <a:lnTo>
                  <a:pt x="82" y="106"/>
                </a:lnTo>
                <a:lnTo>
                  <a:pt x="52" y="76"/>
                </a:lnTo>
                <a:lnTo>
                  <a:pt x="0" y="126"/>
                </a:lnTo>
                <a:lnTo>
                  <a:pt x="0" y="128"/>
                </a:lnTo>
                <a:lnTo>
                  <a:pt x="0" y="128"/>
                </a:lnTo>
                <a:lnTo>
                  <a:pt x="0" y="132"/>
                </a:lnTo>
                <a:lnTo>
                  <a:pt x="2" y="134"/>
                </a:lnTo>
                <a:lnTo>
                  <a:pt x="4" y="136"/>
                </a:lnTo>
                <a:lnTo>
                  <a:pt x="8" y="136"/>
                </a:lnTo>
                <a:lnTo>
                  <a:pt x="184" y="136"/>
                </a:lnTo>
                <a:lnTo>
                  <a:pt x="184" y="136"/>
                </a:lnTo>
                <a:lnTo>
                  <a:pt x="188" y="136"/>
                </a:lnTo>
                <a:lnTo>
                  <a:pt x="190" y="134"/>
                </a:lnTo>
                <a:lnTo>
                  <a:pt x="192" y="132"/>
                </a:lnTo>
                <a:lnTo>
                  <a:pt x="192" y="128"/>
                </a:lnTo>
                <a:lnTo>
                  <a:pt x="192" y="126"/>
                </a:lnTo>
                <a:lnTo>
                  <a:pt x="140" y="76"/>
                </a:lnTo>
                <a:lnTo>
                  <a:pt x="110" y="106"/>
                </a:lnTo>
                <a:close/>
                <a:moveTo>
                  <a:pt x="192" y="112"/>
                </a:moveTo>
                <a:lnTo>
                  <a:pt x="192" y="24"/>
                </a:lnTo>
                <a:lnTo>
                  <a:pt x="148" y="68"/>
                </a:lnTo>
                <a:lnTo>
                  <a:pt x="192" y="112"/>
                </a:lnTo>
                <a:close/>
                <a:moveTo>
                  <a:pt x="184" y="0"/>
                </a:moveTo>
                <a:lnTo>
                  <a:pt x="8" y="0"/>
                </a:lnTo>
                <a:lnTo>
                  <a:pt x="8" y="0"/>
                </a:lnTo>
                <a:lnTo>
                  <a:pt x="4" y="0"/>
                </a:lnTo>
                <a:lnTo>
                  <a:pt x="2" y="2"/>
                </a:lnTo>
                <a:lnTo>
                  <a:pt x="0" y="4"/>
                </a:lnTo>
                <a:lnTo>
                  <a:pt x="0" y="8"/>
                </a:lnTo>
                <a:lnTo>
                  <a:pt x="0" y="10"/>
                </a:lnTo>
                <a:lnTo>
                  <a:pt x="90" y="100"/>
                </a:lnTo>
                <a:lnTo>
                  <a:pt x="90" y="100"/>
                </a:lnTo>
                <a:lnTo>
                  <a:pt x="92" y="102"/>
                </a:lnTo>
                <a:lnTo>
                  <a:pt x="96" y="102"/>
                </a:lnTo>
                <a:lnTo>
                  <a:pt x="96" y="102"/>
                </a:lnTo>
                <a:lnTo>
                  <a:pt x="100" y="102"/>
                </a:lnTo>
                <a:lnTo>
                  <a:pt x="102" y="100"/>
                </a:lnTo>
                <a:lnTo>
                  <a:pt x="192" y="10"/>
                </a:lnTo>
                <a:lnTo>
                  <a:pt x="192" y="8"/>
                </a:lnTo>
                <a:lnTo>
                  <a:pt x="192" y="8"/>
                </a:lnTo>
                <a:lnTo>
                  <a:pt x="192" y="4"/>
                </a:lnTo>
                <a:lnTo>
                  <a:pt x="190" y="2"/>
                </a:lnTo>
                <a:lnTo>
                  <a:pt x="188" y="0"/>
                </a:lnTo>
                <a:lnTo>
                  <a:pt x="184" y="0"/>
                </a:lnTo>
                <a:lnTo>
                  <a:pt x="184" y="0"/>
                </a:lnTo>
                <a:close/>
              </a:path>
            </a:pathLst>
          </a:custGeom>
          <a:solidFill>
            <a:srgbClr val="581D74"/>
          </a:solidFill>
          <a:ln>
            <a:solidFill>
              <a:srgbClr val="581D74"/>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34" name="Rectangle 133">
            <a:extLst>
              <a:ext uri="{FF2B5EF4-FFF2-40B4-BE49-F238E27FC236}">
                <a16:creationId xmlns:a16="http://schemas.microsoft.com/office/drawing/2014/main" id="{050180A2-769B-4A88-8C47-4C21CF02B7E3}"/>
              </a:ext>
            </a:extLst>
          </p:cNvPr>
          <p:cNvSpPr/>
          <p:nvPr/>
        </p:nvSpPr>
        <p:spPr bwMode="auto">
          <a:xfrm>
            <a:off x="4744744" y="8066832"/>
            <a:ext cx="1224000" cy="432048"/>
          </a:xfrm>
          <a:prstGeom prst="rect">
            <a:avLst/>
          </a:prstGeom>
          <a:ln w="12700">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Envoi au client du courrier en LRAR</a:t>
            </a:r>
            <a:endParaRPr kumimoji="0" lang="en-US" sz="800" b="0" i="0" u="none" strike="noStrike" cap="none" normalizeH="0" baseline="0" dirty="0">
              <a:ln>
                <a:noFill/>
              </a:ln>
              <a:solidFill>
                <a:schemeClr val="tx1"/>
              </a:solidFill>
              <a:effectLst/>
              <a:latin typeface="Arial" pitchFamily="34" charset="0"/>
            </a:endParaRPr>
          </a:p>
        </p:txBody>
      </p:sp>
      <p:grpSp>
        <p:nvGrpSpPr>
          <p:cNvPr id="135" name="Groupe 134">
            <a:extLst>
              <a:ext uri="{FF2B5EF4-FFF2-40B4-BE49-F238E27FC236}">
                <a16:creationId xmlns:a16="http://schemas.microsoft.com/office/drawing/2014/main" id="{FD792EBE-F48D-4224-A65A-0426671DE1FE}"/>
              </a:ext>
            </a:extLst>
          </p:cNvPr>
          <p:cNvGrpSpPr/>
          <p:nvPr/>
        </p:nvGrpSpPr>
        <p:grpSpPr>
          <a:xfrm>
            <a:off x="2499588" y="2412933"/>
            <a:ext cx="907529" cy="252000"/>
            <a:chOff x="3429000" y="6681191"/>
            <a:chExt cx="907529" cy="252000"/>
          </a:xfrm>
        </p:grpSpPr>
        <p:grpSp>
          <p:nvGrpSpPr>
            <p:cNvPr id="136" name="Group 149">
              <a:extLst>
                <a:ext uri="{FF2B5EF4-FFF2-40B4-BE49-F238E27FC236}">
                  <a16:creationId xmlns:a16="http://schemas.microsoft.com/office/drawing/2014/main" id="{8E7E2C80-44AA-4386-B488-7D6CFEA9CA85}"/>
                </a:ext>
              </a:extLst>
            </p:cNvPr>
            <p:cNvGrpSpPr>
              <a:grpSpLocks noChangeAspect="1"/>
            </p:cNvGrpSpPr>
            <p:nvPr/>
          </p:nvGrpSpPr>
          <p:grpSpPr>
            <a:xfrm>
              <a:off x="3429000" y="6681191"/>
              <a:ext cx="278557" cy="252000"/>
              <a:chOff x="6865938" y="3508375"/>
              <a:chExt cx="481013" cy="542925"/>
            </a:xfrm>
            <a:solidFill>
              <a:srgbClr val="581D74"/>
            </a:solidFill>
          </p:grpSpPr>
          <p:sp>
            <p:nvSpPr>
              <p:cNvPr id="138" name="Freeform 77">
                <a:extLst>
                  <a:ext uri="{FF2B5EF4-FFF2-40B4-BE49-F238E27FC236}">
                    <a16:creationId xmlns:a16="http://schemas.microsoft.com/office/drawing/2014/main" id="{A192B86D-DFC7-4228-9403-55F5E5C293C0}"/>
                  </a:ext>
                </a:extLst>
              </p:cNvPr>
              <p:cNvSpPr>
                <a:spLocks/>
              </p:cNvSpPr>
              <p:nvPr/>
            </p:nvSpPr>
            <p:spPr bwMode="auto">
              <a:xfrm>
                <a:off x="7072313" y="3697288"/>
                <a:ext cx="79375" cy="155575"/>
              </a:xfrm>
              <a:custGeom>
                <a:avLst/>
                <a:gdLst>
                  <a:gd name="T0" fmla="*/ 100 w 100"/>
                  <a:gd name="T1" fmla="*/ 11 h 196"/>
                  <a:gd name="T2" fmla="*/ 100 w 100"/>
                  <a:gd name="T3" fmla="*/ 11 h 196"/>
                  <a:gd name="T4" fmla="*/ 100 w 100"/>
                  <a:gd name="T5" fmla="*/ 7 h 196"/>
                  <a:gd name="T6" fmla="*/ 97 w 100"/>
                  <a:gd name="T7" fmla="*/ 4 h 196"/>
                  <a:gd name="T8" fmla="*/ 93 w 100"/>
                  <a:gd name="T9" fmla="*/ 2 h 196"/>
                  <a:gd name="T10" fmla="*/ 90 w 100"/>
                  <a:gd name="T11" fmla="*/ 0 h 196"/>
                  <a:gd name="T12" fmla="*/ 11 w 100"/>
                  <a:gd name="T13" fmla="*/ 0 h 196"/>
                  <a:gd name="T14" fmla="*/ 11 w 100"/>
                  <a:gd name="T15" fmla="*/ 0 h 196"/>
                  <a:gd name="T16" fmla="*/ 6 w 100"/>
                  <a:gd name="T17" fmla="*/ 2 h 196"/>
                  <a:gd name="T18" fmla="*/ 3 w 100"/>
                  <a:gd name="T19" fmla="*/ 4 h 196"/>
                  <a:gd name="T20" fmla="*/ 1 w 100"/>
                  <a:gd name="T21" fmla="*/ 7 h 196"/>
                  <a:gd name="T22" fmla="*/ 0 w 100"/>
                  <a:gd name="T23" fmla="*/ 11 h 196"/>
                  <a:gd name="T24" fmla="*/ 0 w 100"/>
                  <a:gd name="T25" fmla="*/ 185 h 196"/>
                  <a:gd name="T26" fmla="*/ 0 w 100"/>
                  <a:gd name="T27" fmla="*/ 185 h 196"/>
                  <a:gd name="T28" fmla="*/ 1 w 100"/>
                  <a:gd name="T29" fmla="*/ 189 h 196"/>
                  <a:gd name="T30" fmla="*/ 3 w 100"/>
                  <a:gd name="T31" fmla="*/ 193 h 196"/>
                  <a:gd name="T32" fmla="*/ 6 w 100"/>
                  <a:gd name="T33" fmla="*/ 194 h 196"/>
                  <a:gd name="T34" fmla="*/ 11 w 100"/>
                  <a:gd name="T35" fmla="*/ 196 h 196"/>
                  <a:gd name="T36" fmla="*/ 90 w 100"/>
                  <a:gd name="T37" fmla="*/ 196 h 196"/>
                  <a:gd name="T38" fmla="*/ 90 w 100"/>
                  <a:gd name="T39" fmla="*/ 196 h 196"/>
                  <a:gd name="T40" fmla="*/ 93 w 100"/>
                  <a:gd name="T41" fmla="*/ 194 h 196"/>
                  <a:gd name="T42" fmla="*/ 97 w 100"/>
                  <a:gd name="T43" fmla="*/ 193 h 196"/>
                  <a:gd name="T44" fmla="*/ 100 w 100"/>
                  <a:gd name="T45" fmla="*/ 189 h 196"/>
                  <a:gd name="T46" fmla="*/ 100 w 100"/>
                  <a:gd name="T47" fmla="*/ 185 h 196"/>
                  <a:gd name="T48" fmla="*/ 100 w 100"/>
                  <a:gd name="T49" fmla="*/ 1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96">
                    <a:moveTo>
                      <a:pt x="100" y="11"/>
                    </a:moveTo>
                    <a:lnTo>
                      <a:pt x="100" y="11"/>
                    </a:lnTo>
                    <a:lnTo>
                      <a:pt x="100" y="7"/>
                    </a:lnTo>
                    <a:lnTo>
                      <a:pt x="97" y="4"/>
                    </a:lnTo>
                    <a:lnTo>
                      <a:pt x="93" y="2"/>
                    </a:lnTo>
                    <a:lnTo>
                      <a:pt x="90" y="0"/>
                    </a:lnTo>
                    <a:lnTo>
                      <a:pt x="11" y="0"/>
                    </a:lnTo>
                    <a:lnTo>
                      <a:pt x="11" y="0"/>
                    </a:lnTo>
                    <a:lnTo>
                      <a:pt x="6" y="2"/>
                    </a:lnTo>
                    <a:lnTo>
                      <a:pt x="3" y="4"/>
                    </a:lnTo>
                    <a:lnTo>
                      <a:pt x="1" y="7"/>
                    </a:lnTo>
                    <a:lnTo>
                      <a:pt x="0" y="11"/>
                    </a:lnTo>
                    <a:lnTo>
                      <a:pt x="0" y="185"/>
                    </a:lnTo>
                    <a:lnTo>
                      <a:pt x="0" y="185"/>
                    </a:lnTo>
                    <a:lnTo>
                      <a:pt x="1" y="189"/>
                    </a:lnTo>
                    <a:lnTo>
                      <a:pt x="3" y="193"/>
                    </a:lnTo>
                    <a:lnTo>
                      <a:pt x="6" y="194"/>
                    </a:lnTo>
                    <a:lnTo>
                      <a:pt x="11" y="196"/>
                    </a:lnTo>
                    <a:lnTo>
                      <a:pt x="90" y="196"/>
                    </a:lnTo>
                    <a:lnTo>
                      <a:pt x="90" y="196"/>
                    </a:lnTo>
                    <a:lnTo>
                      <a:pt x="93" y="194"/>
                    </a:lnTo>
                    <a:lnTo>
                      <a:pt x="97" y="193"/>
                    </a:lnTo>
                    <a:lnTo>
                      <a:pt x="100" y="189"/>
                    </a:lnTo>
                    <a:lnTo>
                      <a:pt x="100" y="185"/>
                    </a:lnTo>
                    <a:lnTo>
                      <a:pt x="10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9" name="Freeform 78">
                <a:extLst>
                  <a:ext uri="{FF2B5EF4-FFF2-40B4-BE49-F238E27FC236}">
                    <a16:creationId xmlns:a16="http://schemas.microsoft.com/office/drawing/2014/main" id="{59763C42-33DD-4215-ABAC-E4F9EB6D7426}"/>
                  </a:ext>
                </a:extLst>
              </p:cNvPr>
              <p:cNvSpPr>
                <a:spLocks/>
              </p:cNvSpPr>
              <p:nvPr/>
            </p:nvSpPr>
            <p:spPr bwMode="auto">
              <a:xfrm>
                <a:off x="7165976" y="3603625"/>
                <a:ext cx="180975" cy="236537"/>
              </a:xfrm>
              <a:custGeom>
                <a:avLst/>
                <a:gdLst>
                  <a:gd name="T0" fmla="*/ 229 w 229"/>
                  <a:gd name="T1" fmla="*/ 150 h 298"/>
                  <a:gd name="T2" fmla="*/ 227 w 229"/>
                  <a:gd name="T3" fmla="*/ 145 h 298"/>
                  <a:gd name="T4" fmla="*/ 220 w 229"/>
                  <a:gd name="T5" fmla="*/ 136 h 298"/>
                  <a:gd name="T6" fmla="*/ 120 w 229"/>
                  <a:gd name="T7" fmla="*/ 136 h 298"/>
                  <a:gd name="T8" fmla="*/ 132 w 229"/>
                  <a:gd name="T9" fmla="*/ 49 h 298"/>
                  <a:gd name="T10" fmla="*/ 132 w 229"/>
                  <a:gd name="T11" fmla="*/ 32 h 298"/>
                  <a:gd name="T12" fmla="*/ 126 w 229"/>
                  <a:gd name="T13" fmla="*/ 14 h 298"/>
                  <a:gd name="T14" fmla="*/ 119 w 229"/>
                  <a:gd name="T15" fmla="*/ 6 h 298"/>
                  <a:gd name="T16" fmla="*/ 109 w 229"/>
                  <a:gd name="T17" fmla="*/ 1 h 298"/>
                  <a:gd name="T18" fmla="*/ 95 w 229"/>
                  <a:gd name="T19" fmla="*/ 0 h 298"/>
                  <a:gd name="T20" fmla="*/ 82 w 229"/>
                  <a:gd name="T21" fmla="*/ 45 h 298"/>
                  <a:gd name="T22" fmla="*/ 73 w 229"/>
                  <a:gd name="T23" fmla="*/ 68 h 298"/>
                  <a:gd name="T24" fmla="*/ 54 w 229"/>
                  <a:gd name="T25" fmla="*/ 96 h 298"/>
                  <a:gd name="T26" fmla="*/ 39 w 229"/>
                  <a:gd name="T27" fmla="*/ 111 h 298"/>
                  <a:gd name="T28" fmla="*/ 21 w 229"/>
                  <a:gd name="T29" fmla="*/ 122 h 298"/>
                  <a:gd name="T30" fmla="*/ 0 w 229"/>
                  <a:gd name="T31" fmla="*/ 131 h 298"/>
                  <a:gd name="T32" fmla="*/ 196 w 229"/>
                  <a:gd name="T33" fmla="*/ 297 h 298"/>
                  <a:gd name="T34" fmla="*/ 203 w 229"/>
                  <a:gd name="T35" fmla="*/ 296 h 298"/>
                  <a:gd name="T36" fmla="*/ 212 w 229"/>
                  <a:gd name="T37" fmla="*/ 287 h 298"/>
                  <a:gd name="T38" fmla="*/ 213 w 229"/>
                  <a:gd name="T39" fmla="*/ 273 h 298"/>
                  <a:gd name="T40" fmla="*/ 212 w 229"/>
                  <a:gd name="T41" fmla="*/ 267 h 298"/>
                  <a:gd name="T42" fmla="*/ 205 w 229"/>
                  <a:gd name="T43" fmla="*/ 258 h 298"/>
                  <a:gd name="T44" fmla="*/ 204 w 229"/>
                  <a:gd name="T45" fmla="*/ 257 h 298"/>
                  <a:gd name="T46" fmla="*/ 210 w 229"/>
                  <a:gd name="T47" fmla="*/ 256 h 298"/>
                  <a:gd name="T48" fmla="*/ 214 w 229"/>
                  <a:gd name="T49" fmla="*/ 253 h 298"/>
                  <a:gd name="T50" fmla="*/ 220 w 229"/>
                  <a:gd name="T51" fmla="*/ 244 h 298"/>
                  <a:gd name="T52" fmla="*/ 221 w 229"/>
                  <a:gd name="T53" fmla="*/ 231 h 298"/>
                  <a:gd name="T54" fmla="*/ 221 w 229"/>
                  <a:gd name="T55" fmla="*/ 228 h 298"/>
                  <a:gd name="T56" fmla="*/ 216 w 229"/>
                  <a:gd name="T57" fmla="*/ 221 h 298"/>
                  <a:gd name="T58" fmla="*/ 213 w 229"/>
                  <a:gd name="T59" fmla="*/ 219 h 298"/>
                  <a:gd name="T60" fmla="*/ 220 w 229"/>
                  <a:gd name="T61" fmla="*/ 216 h 298"/>
                  <a:gd name="T62" fmla="*/ 227 w 229"/>
                  <a:gd name="T63" fmla="*/ 207 h 298"/>
                  <a:gd name="T64" fmla="*/ 229 w 229"/>
                  <a:gd name="T65" fmla="*/ 197 h 298"/>
                  <a:gd name="T66" fmla="*/ 227 w 229"/>
                  <a:gd name="T67" fmla="*/ 190 h 298"/>
                  <a:gd name="T68" fmla="*/ 220 w 229"/>
                  <a:gd name="T69" fmla="*/ 181 h 298"/>
                  <a:gd name="T70" fmla="*/ 213 w 229"/>
                  <a:gd name="T71" fmla="*/ 180 h 298"/>
                  <a:gd name="T72" fmla="*/ 225 w 229"/>
                  <a:gd name="T73" fmla="*/ 175 h 298"/>
                  <a:gd name="T74" fmla="*/ 229 w 229"/>
                  <a:gd name="T75" fmla="*/ 16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98">
                    <a:moveTo>
                      <a:pt x="229" y="163"/>
                    </a:moveTo>
                    <a:lnTo>
                      <a:pt x="229" y="150"/>
                    </a:lnTo>
                    <a:lnTo>
                      <a:pt x="229" y="150"/>
                    </a:lnTo>
                    <a:lnTo>
                      <a:pt x="227" y="145"/>
                    </a:lnTo>
                    <a:lnTo>
                      <a:pt x="225" y="140"/>
                    </a:lnTo>
                    <a:lnTo>
                      <a:pt x="220" y="136"/>
                    </a:lnTo>
                    <a:lnTo>
                      <a:pt x="213" y="135"/>
                    </a:lnTo>
                    <a:lnTo>
                      <a:pt x="120" y="136"/>
                    </a:lnTo>
                    <a:lnTo>
                      <a:pt x="132" y="49"/>
                    </a:lnTo>
                    <a:lnTo>
                      <a:pt x="132" y="49"/>
                    </a:lnTo>
                    <a:lnTo>
                      <a:pt x="132" y="41"/>
                    </a:lnTo>
                    <a:lnTo>
                      <a:pt x="132" y="32"/>
                    </a:lnTo>
                    <a:lnTo>
                      <a:pt x="129" y="23"/>
                    </a:lnTo>
                    <a:lnTo>
                      <a:pt x="126" y="14"/>
                    </a:lnTo>
                    <a:lnTo>
                      <a:pt x="123" y="10"/>
                    </a:lnTo>
                    <a:lnTo>
                      <a:pt x="119" y="6"/>
                    </a:lnTo>
                    <a:lnTo>
                      <a:pt x="114" y="4"/>
                    </a:lnTo>
                    <a:lnTo>
                      <a:pt x="109" y="1"/>
                    </a:lnTo>
                    <a:lnTo>
                      <a:pt x="102" y="0"/>
                    </a:lnTo>
                    <a:lnTo>
                      <a:pt x="95" y="0"/>
                    </a:lnTo>
                    <a:lnTo>
                      <a:pt x="82" y="45"/>
                    </a:lnTo>
                    <a:lnTo>
                      <a:pt x="82" y="45"/>
                    </a:lnTo>
                    <a:lnTo>
                      <a:pt x="78" y="57"/>
                    </a:lnTo>
                    <a:lnTo>
                      <a:pt x="73" y="68"/>
                    </a:lnTo>
                    <a:lnTo>
                      <a:pt x="65" y="81"/>
                    </a:lnTo>
                    <a:lnTo>
                      <a:pt x="54" y="96"/>
                    </a:lnTo>
                    <a:lnTo>
                      <a:pt x="47" y="103"/>
                    </a:lnTo>
                    <a:lnTo>
                      <a:pt x="39" y="111"/>
                    </a:lnTo>
                    <a:lnTo>
                      <a:pt x="30" y="117"/>
                    </a:lnTo>
                    <a:lnTo>
                      <a:pt x="21" y="122"/>
                    </a:lnTo>
                    <a:lnTo>
                      <a:pt x="11" y="127"/>
                    </a:lnTo>
                    <a:lnTo>
                      <a:pt x="0" y="131"/>
                    </a:lnTo>
                    <a:lnTo>
                      <a:pt x="0" y="298"/>
                    </a:lnTo>
                    <a:lnTo>
                      <a:pt x="196" y="297"/>
                    </a:lnTo>
                    <a:lnTo>
                      <a:pt x="196" y="297"/>
                    </a:lnTo>
                    <a:lnTo>
                      <a:pt x="203" y="296"/>
                    </a:lnTo>
                    <a:lnTo>
                      <a:pt x="208" y="292"/>
                    </a:lnTo>
                    <a:lnTo>
                      <a:pt x="212" y="287"/>
                    </a:lnTo>
                    <a:lnTo>
                      <a:pt x="213" y="282"/>
                    </a:lnTo>
                    <a:lnTo>
                      <a:pt x="213" y="273"/>
                    </a:lnTo>
                    <a:lnTo>
                      <a:pt x="213" y="273"/>
                    </a:lnTo>
                    <a:lnTo>
                      <a:pt x="212" y="267"/>
                    </a:lnTo>
                    <a:lnTo>
                      <a:pt x="209" y="262"/>
                    </a:lnTo>
                    <a:lnTo>
                      <a:pt x="205" y="258"/>
                    </a:lnTo>
                    <a:lnTo>
                      <a:pt x="201" y="257"/>
                    </a:lnTo>
                    <a:lnTo>
                      <a:pt x="204" y="257"/>
                    </a:lnTo>
                    <a:lnTo>
                      <a:pt x="204" y="257"/>
                    </a:lnTo>
                    <a:lnTo>
                      <a:pt x="210" y="256"/>
                    </a:lnTo>
                    <a:lnTo>
                      <a:pt x="210" y="256"/>
                    </a:lnTo>
                    <a:lnTo>
                      <a:pt x="214" y="253"/>
                    </a:lnTo>
                    <a:lnTo>
                      <a:pt x="218" y="249"/>
                    </a:lnTo>
                    <a:lnTo>
                      <a:pt x="220" y="244"/>
                    </a:lnTo>
                    <a:lnTo>
                      <a:pt x="221" y="240"/>
                    </a:lnTo>
                    <a:lnTo>
                      <a:pt x="221" y="231"/>
                    </a:lnTo>
                    <a:lnTo>
                      <a:pt x="221" y="231"/>
                    </a:lnTo>
                    <a:lnTo>
                      <a:pt x="221" y="228"/>
                    </a:lnTo>
                    <a:lnTo>
                      <a:pt x="218" y="224"/>
                    </a:lnTo>
                    <a:lnTo>
                      <a:pt x="216" y="221"/>
                    </a:lnTo>
                    <a:lnTo>
                      <a:pt x="213" y="219"/>
                    </a:lnTo>
                    <a:lnTo>
                      <a:pt x="213" y="219"/>
                    </a:lnTo>
                    <a:lnTo>
                      <a:pt x="216" y="217"/>
                    </a:lnTo>
                    <a:lnTo>
                      <a:pt x="220" y="216"/>
                    </a:lnTo>
                    <a:lnTo>
                      <a:pt x="225" y="212"/>
                    </a:lnTo>
                    <a:lnTo>
                      <a:pt x="227" y="207"/>
                    </a:lnTo>
                    <a:lnTo>
                      <a:pt x="229" y="201"/>
                    </a:lnTo>
                    <a:lnTo>
                      <a:pt x="229" y="197"/>
                    </a:lnTo>
                    <a:lnTo>
                      <a:pt x="229" y="197"/>
                    </a:lnTo>
                    <a:lnTo>
                      <a:pt x="227" y="190"/>
                    </a:lnTo>
                    <a:lnTo>
                      <a:pt x="225" y="185"/>
                    </a:lnTo>
                    <a:lnTo>
                      <a:pt x="220" y="181"/>
                    </a:lnTo>
                    <a:lnTo>
                      <a:pt x="213" y="180"/>
                    </a:lnTo>
                    <a:lnTo>
                      <a:pt x="213" y="180"/>
                    </a:lnTo>
                    <a:lnTo>
                      <a:pt x="220" y="179"/>
                    </a:lnTo>
                    <a:lnTo>
                      <a:pt x="225" y="175"/>
                    </a:lnTo>
                    <a:lnTo>
                      <a:pt x="227" y="170"/>
                    </a:lnTo>
                    <a:lnTo>
                      <a:pt x="229" y="163"/>
                    </a:lnTo>
                    <a:lnTo>
                      <a:pt x="229"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1" name="Freeform 79">
                <a:extLst>
                  <a:ext uri="{FF2B5EF4-FFF2-40B4-BE49-F238E27FC236}">
                    <a16:creationId xmlns:a16="http://schemas.microsoft.com/office/drawing/2014/main" id="{C1258E57-8A05-453B-9E6F-26354736B01B}"/>
                  </a:ext>
                </a:extLst>
              </p:cNvPr>
              <p:cNvSpPr>
                <a:spLocks noEditPoints="1"/>
              </p:cNvSpPr>
              <p:nvPr/>
            </p:nvSpPr>
            <p:spPr bwMode="auto">
              <a:xfrm>
                <a:off x="6865938" y="3508375"/>
                <a:ext cx="336550" cy="542925"/>
              </a:xfrm>
              <a:custGeom>
                <a:avLst/>
                <a:gdLst>
                  <a:gd name="T0" fmla="*/ 388 w 425"/>
                  <a:gd name="T1" fmla="*/ 586 h 684"/>
                  <a:gd name="T2" fmla="*/ 38 w 425"/>
                  <a:gd name="T3" fmla="*/ 586 h 684"/>
                  <a:gd name="T4" fmla="*/ 38 w 425"/>
                  <a:gd name="T5" fmla="*/ 58 h 684"/>
                  <a:gd name="T6" fmla="*/ 388 w 425"/>
                  <a:gd name="T7" fmla="*/ 58 h 684"/>
                  <a:gd name="T8" fmla="*/ 388 w 425"/>
                  <a:gd name="T9" fmla="*/ 176 h 684"/>
                  <a:gd name="T10" fmla="*/ 425 w 425"/>
                  <a:gd name="T11" fmla="*/ 176 h 684"/>
                  <a:gd name="T12" fmla="*/ 425 w 425"/>
                  <a:gd name="T13" fmla="*/ 48 h 684"/>
                  <a:gd name="T14" fmla="*/ 425 w 425"/>
                  <a:gd name="T15" fmla="*/ 48 h 684"/>
                  <a:gd name="T16" fmla="*/ 424 w 425"/>
                  <a:gd name="T17" fmla="*/ 39 h 684"/>
                  <a:gd name="T18" fmla="*/ 421 w 425"/>
                  <a:gd name="T19" fmla="*/ 30 h 684"/>
                  <a:gd name="T20" fmla="*/ 417 w 425"/>
                  <a:gd name="T21" fmla="*/ 21 h 684"/>
                  <a:gd name="T22" fmla="*/ 411 w 425"/>
                  <a:gd name="T23" fmla="*/ 14 h 684"/>
                  <a:gd name="T24" fmla="*/ 404 w 425"/>
                  <a:gd name="T25" fmla="*/ 8 h 684"/>
                  <a:gd name="T26" fmla="*/ 395 w 425"/>
                  <a:gd name="T27" fmla="*/ 4 h 684"/>
                  <a:gd name="T28" fmla="*/ 386 w 425"/>
                  <a:gd name="T29" fmla="*/ 0 h 684"/>
                  <a:gd name="T30" fmla="*/ 377 w 425"/>
                  <a:gd name="T31" fmla="*/ 0 h 684"/>
                  <a:gd name="T32" fmla="*/ 48 w 425"/>
                  <a:gd name="T33" fmla="*/ 0 h 684"/>
                  <a:gd name="T34" fmla="*/ 48 w 425"/>
                  <a:gd name="T35" fmla="*/ 0 h 684"/>
                  <a:gd name="T36" fmla="*/ 39 w 425"/>
                  <a:gd name="T37" fmla="*/ 0 h 684"/>
                  <a:gd name="T38" fmla="*/ 30 w 425"/>
                  <a:gd name="T39" fmla="*/ 4 h 684"/>
                  <a:gd name="T40" fmla="*/ 21 w 425"/>
                  <a:gd name="T41" fmla="*/ 8 h 684"/>
                  <a:gd name="T42" fmla="*/ 15 w 425"/>
                  <a:gd name="T43" fmla="*/ 14 h 684"/>
                  <a:gd name="T44" fmla="*/ 8 w 425"/>
                  <a:gd name="T45" fmla="*/ 21 h 684"/>
                  <a:gd name="T46" fmla="*/ 4 w 425"/>
                  <a:gd name="T47" fmla="*/ 30 h 684"/>
                  <a:gd name="T48" fmla="*/ 2 w 425"/>
                  <a:gd name="T49" fmla="*/ 39 h 684"/>
                  <a:gd name="T50" fmla="*/ 0 w 425"/>
                  <a:gd name="T51" fmla="*/ 48 h 684"/>
                  <a:gd name="T52" fmla="*/ 0 w 425"/>
                  <a:gd name="T53" fmla="*/ 637 h 684"/>
                  <a:gd name="T54" fmla="*/ 0 w 425"/>
                  <a:gd name="T55" fmla="*/ 637 h 684"/>
                  <a:gd name="T56" fmla="*/ 2 w 425"/>
                  <a:gd name="T57" fmla="*/ 646 h 684"/>
                  <a:gd name="T58" fmla="*/ 4 w 425"/>
                  <a:gd name="T59" fmla="*/ 655 h 684"/>
                  <a:gd name="T60" fmla="*/ 8 w 425"/>
                  <a:gd name="T61" fmla="*/ 664 h 684"/>
                  <a:gd name="T62" fmla="*/ 15 w 425"/>
                  <a:gd name="T63" fmla="*/ 670 h 684"/>
                  <a:gd name="T64" fmla="*/ 21 w 425"/>
                  <a:gd name="T65" fmla="*/ 676 h 684"/>
                  <a:gd name="T66" fmla="*/ 30 w 425"/>
                  <a:gd name="T67" fmla="*/ 680 h 684"/>
                  <a:gd name="T68" fmla="*/ 39 w 425"/>
                  <a:gd name="T69" fmla="*/ 684 h 684"/>
                  <a:gd name="T70" fmla="*/ 48 w 425"/>
                  <a:gd name="T71" fmla="*/ 684 h 684"/>
                  <a:gd name="T72" fmla="*/ 377 w 425"/>
                  <a:gd name="T73" fmla="*/ 684 h 684"/>
                  <a:gd name="T74" fmla="*/ 377 w 425"/>
                  <a:gd name="T75" fmla="*/ 684 h 684"/>
                  <a:gd name="T76" fmla="*/ 386 w 425"/>
                  <a:gd name="T77" fmla="*/ 684 h 684"/>
                  <a:gd name="T78" fmla="*/ 395 w 425"/>
                  <a:gd name="T79" fmla="*/ 680 h 684"/>
                  <a:gd name="T80" fmla="*/ 404 w 425"/>
                  <a:gd name="T81" fmla="*/ 676 h 684"/>
                  <a:gd name="T82" fmla="*/ 411 w 425"/>
                  <a:gd name="T83" fmla="*/ 670 h 684"/>
                  <a:gd name="T84" fmla="*/ 417 w 425"/>
                  <a:gd name="T85" fmla="*/ 664 h 684"/>
                  <a:gd name="T86" fmla="*/ 421 w 425"/>
                  <a:gd name="T87" fmla="*/ 655 h 684"/>
                  <a:gd name="T88" fmla="*/ 424 w 425"/>
                  <a:gd name="T89" fmla="*/ 646 h 684"/>
                  <a:gd name="T90" fmla="*/ 425 w 425"/>
                  <a:gd name="T91" fmla="*/ 637 h 684"/>
                  <a:gd name="T92" fmla="*/ 425 w 425"/>
                  <a:gd name="T93" fmla="*/ 458 h 684"/>
                  <a:gd name="T94" fmla="*/ 388 w 425"/>
                  <a:gd name="T95" fmla="*/ 458 h 684"/>
                  <a:gd name="T96" fmla="*/ 388 w 425"/>
                  <a:gd name="T97" fmla="*/ 586 h 684"/>
                  <a:gd name="T98" fmla="*/ 296 w 425"/>
                  <a:gd name="T99" fmla="*/ 648 h 684"/>
                  <a:gd name="T100" fmla="*/ 129 w 425"/>
                  <a:gd name="T101" fmla="*/ 648 h 684"/>
                  <a:gd name="T102" fmla="*/ 129 w 425"/>
                  <a:gd name="T103" fmla="*/ 624 h 684"/>
                  <a:gd name="T104" fmla="*/ 296 w 425"/>
                  <a:gd name="T105" fmla="*/ 624 h 684"/>
                  <a:gd name="T106" fmla="*/ 296 w 425"/>
                  <a:gd name="T107" fmla="*/ 6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5" h="684">
                    <a:moveTo>
                      <a:pt x="388" y="586"/>
                    </a:moveTo>
                    <a:lnTo>
                      <a:pt x="38" y="586"/>
                    </a:lnTo>
                    <a:lnTo>
                      <a:pt x="38" y="58"/>
                    </a:lnTo>
                    <a:lnTo>
                      <a:pt x="388" y="58"/>
                    </a:lnTo>
                    <a:lnTo>
                      <a:pt x="388" y="176"/>
                    </a:lnTo>
                    <a:lnTo>
                      <a:pt x="425" y="176"/>
                    </a:lnTo>
                    <a:lnTo>
                      <a:pt x="425" y="48"/>
                    </a:lnTo>
                    <a:lnTo>
                      <a:pt x="425" y="48"/>
                    </a:lnTo>
                    <a:lnTo>
                      <a:pt x="424" y="39"/>
                    </a:lnTo>
                    <a:lnTo>
                      <a:pt x="421" y="30"/>
                    </a:lnTo>
                    <a:lnTo>
                      <a:pt x="417" y="21"/>
                    </a:lnTo>
                    <a:lnTo>
                      <a:pt x="411" y="14"/>
                    </a:lnTo>
                    <a:lnTo>
                      <a:pt x="404" y="8"/>
                    </a:lnTo>
                    <a:lnTo>
                      <a:pt x="395" y="4"/>
                    </a:lnTo>
                    <a:lnTo>
                      <a:pt x="386" y="0"/>
                    </a:lnTo>
                    <a:lnTo>
                      <a:pt x="377" y="0"/>
                    </a:lnTo>
                    <a:lnTo>
                      <a:pt x="48" y="0"/>
                    </a:lnTo>
                    <a:lnTo>
                      <a:pt x="48" y="0"/>
                    </a:lnTo>
                    <a:lnTo>
                      <a:pt x="39" y="0"/>
                    </a:lnTo>
                    <a:lnTo>
                      <a:pt x="30" y="4"/>
                    </a:lnTo>
                    <a:lnTo>
                      <a:pt x="21" y="8"/>
                    </a:lnTo>
                    <a:lnTo>
                      <a:pt x="15" y="14"/>
                    </a:lnTo>
                    <a:lnTo>
                      <a:pt x="8" y="21"/>
                    </a:lnTo>
                    <a:lnTo>
                      <a:pt x="4" y="30"/>
                    </a:lnTo>
                    <a:lnTo>
                      <a:pt x="2" y="39"/>
                    </a:lnTo>
                    <a:lnTo>
                      <a:pt x="0" y="48"/>
                    </a:lnTo>
                    <a:lnTo>
                      <a:pt x="0" y="637"/>
                    </a:lnTo>
                    <a:lnTo>
                      <a:pt x="0" y="637"/>
                    </a:lnTo>
                    <a:lnTo>
                      <a:pt x="2" y="646"/>
                    </a:lnTo>
                    <a:lnTo>
                      <a:pt x="4" y="655"/>
                    </a:lnTo>
                    <a:lnTo>
                      <a:pt x="8" y="664"/>
                    </a:lnTo>
                    <a:lnTo>
                      <a:pt x="15" y="670"/>
                    </a:lnTo>
                    <a:lnTo>
                      <a:pt x="21" y="676"/>
                    </a:lnTo>
                    <a:lnTo>
                      <a:pt x="30" y="680"/>
                    </a:lnTo>
                    <a:lnTo>
                      <a:pt x="39" y="684"/>
                    </a:lnTo>
                    <a:lnTo>
                      <a:pt x="48" y="684"/>
                    </a:lnTo>
                    <a:lnTo>
                      <a:pt x="377" y="684"/>
                    </a:lnTo>
                    <a:lnTo>
                      <a:pt x="377" y="684"/>
                    </a:lnTo>
                    <a:lnTo>
                      <a:pt x="386" y="684"/>
                    </a:lnTo>
                    <a:lnTo>
                      <a:pt x="395" y="680"/>
                    </a:lnTo>
                    <a:lnTo>
                      <a:pt x="404" y="676"/>
                    </a:lnTo>
                    <a:lnTo>
                      <a:pt x="411" y="670"/>
                    </a:lnTo>
                    <a:lnTo>
                      <a:pt x="417" y="664"/>
                    </a:lnTo>
                    <a:lnTo>
                      <a:pt x="421" y="655"/>
                    </a:lnTo>
                    <a:lnTo>
                      <a:pt x="424" y="646"/>
                    </a:lnTo>
                    <a:lnTo>
                      <a:pt x="425" y="637"/>
                    </a:lnTo>
                    <a:lnTo>
                      <a:pt x="425" y="458"/>
                    </a:lnTo>
                    <a:lnTo>
                      <a:pt x="388" y="458"/>
                    </a:lnTo>
                    <a:lnTo>
                      <a:pt x="388" y="586"/>
                    </a:lnTo>
                    <a:close/>
                    <a:moveTo>
                      <a:pt x="296" y="648"/>
                    </a:moveTo>
                    <a:lnTo>
                      <a:pt x="129" y="648"/>
                    </a:lnTo>
                    <a:lnTo>
                      <a:pt x="129" y="624"/>
                    </a:lnTo>
                    <a:lnTo>
                      <a:pt x="296" y="624"/>
                    </a:lnTo>
                    <a:lnTo>
                      <a:pt x="296" y="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37" name="ZoneTexte 136">
              <a:extLst>
                <a:ext uri="{FF2B5EF4-FFF2-40B4-BE49-F238E27FC236}">
                  <a16:creationId xmlns:a16="http://schemas.microsoft.com/office/drawing/2014/main" id="{3F0A4AB7-380D-4F73-A1B1-E447F821AF7B}"/>
                </a:ext>
              </a:extLst>
            </p:cNvPr>
            <p:cNvSpPr txBox="1"/>
            <p:nvPr/>
          </p:nvSpPr>
          <p:spPr>
            <a:xfrm>
              <a:off x="3796529" y="6745636"/>
              <a:ext cx="540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Espace NL</a:t>
              </a:r>
              <a:endParaRPr lang="en-US" sz="800" b="1" dirty="0">
                <a:solidFill>
                  <a:srgbClr val="581D74"/>
                </a:solidFill>
                <a:latin typeface="Arial" panose="020B0604020202020204" pitchFamily="34" charset="0"/>
                <a:cs typeface="Arial" panose="020B0604020202020204" pitchFamily="34" charset="0"/>
              </a:endParaRPr>
            </a:p>
          </p:txBody>
        </p:sp>
      </p:grpSp>
      <p:grpSp>
        <p:nvGrpSpPr>
          <p:cNvPr id="142" name="Groupe 141">
            <a:extLst>
              <a:ext uri="{FF2B5EF4-FFF2-40B4-BE49-F238E27FC236}">
                <a16:creationId xmlns:a16="http://schemas.microsoft.com/office/drawing/2014/main" id="{CA88267B-1908-47DC-85B8-6CEEFB59C122}"/>
              </a:ext>
            </a:extLst>
          </p:cNvPr>
          <p:cNvGrpSpPr/>
          <p:nvPr/>
        </p:nvGrpSpPr>
        <p:grpSpPr>
          <a:xfrm>
            <a:off x="3925278" y="6417431"/>
            <a:ext cx="595419" cy="216000"/>
            <a:chOff x="3400354" y="8409384"/>
            <a:chExt cx="595419" cy="216000"/>
          </a:xfrm>
        </p:grpSpPr>
        <p:sp>
          <p:nvSpPr>
            <p:cNvPr id="143" name="Freeform 128">
              <a:extLst>
                <a:ext uri="{FF2B5EF4-FFF2-40B4-BE49-F238E27FC236}">
                  <a16:creationId xmlns:a16="http://schemas.microsoft.com/office/drawing/2014/main" id="{AD604D72-02F6-4273-9390-BBD70B6B5F9B}"/>
                </a:ext>
              </a:extLst>
            </p:cNvPr>
            <p:cNvSpPr>
              <a:spLocks noEditPoints="1"/>
            </p:cNvSpPr>
            <p:nvPr/>
          </p:nvSpPr>
          <p:spPr bwMode="auto">
            <a:xfrm>
              <a:off x="3400354" y="8409384"/>
              <a:ext cx="296317" cy="216000"/>
            </a:xfrm>
            <a:custGeom>
              <a:avLst/>
              <a:gdLst>
                <a:gd name="T0" fmla="*/ 62 w 372"/>
                <a:gd name="T1" fmla="*/ 0 h 248"/>
                <a:gd name="T2" fmla="*/ 48 w 372"/>
                <a:gd name="T3" fmla="*/ 5 h 248"/>
                <a:gd name="T4" fmla="*/ 41 w 372"/>
                <a:gd name="T5" fmla="*/ 19 h 248"/>
                <a:gd name="T6" fmla="*/ 41 w 372"/>
                <a:gd name="T7" fmla="*/ 174 h 248"/>
                <a:gd name="T8" fmla="*/ 45 w 372"/>
                <a:gd name="T9" fmla="*/ 184 h 248"/>
                <a:gd name="T10" fmla="*/ 53 w 372"/>
                <a:gd name="T11" fmla="*/ 193 h 248"/>
                <a:gd name="T12" fmla="*/ 5 w 372"/>
                <a:gd name="T13" fmla="*/ 203 h 248"/>
                <a:gd name="T14" fmla="*/ 3 w 372"/>
                <a:gd name="T15" fmla="*/ 205 h 248"/>
                <a:gd name="T16" fmla="*/ 0 w 372"/>
                <a:gd name="T17" fmla="*/ 214 h 248"/>
                <a:gd name="T18" fmla="*/ 0 w 372"/>
                <a:gd name="T19" fmla="*/ 221 h 248"/>
                <a:gd name="T20" fmla="*/ 5 w 372"/>
                <a:gd name="T21" fmla="*/ 234 h 248"/>
                <a:gd name="T22" fmla="*/ 14 w 372"/>
                <a:gd name="T23" fmla="*/ 243 h 248"/>
                <a:gd name="T24" fmla="*/ 26 w 372"/>
                <a:gd name="T25" fmla="*/ 246 h 248"/>
                <a:gd name="T26" fmla="*/ 339 w 372"/>
                <a:gd name="T27" fmla="*/ 248 h 248"/>
                <a:gd name="T28" fmla="*/ 346 w 372"/>
                <a:gd name="T29" fmla="*/ 246 h 248"/>
                <a:gd name="T30" fmla="*/ 358 w 372"/>
                <a:gd name="T31" fmla="*/ 243 h 248"/>
                <a:gd name="T32" fmla="*/ 367 w 372"/>
                <a:gd name="T33" fmla="*/ 234 h 248"/>
                <a:gd name="T34" fmla="*/ 372 w 372"/>
                <a:gd name="T35" fmla="*/ 221 h 248"/>
                <a:gd name="T36" fmla="*/ 372 w 372"/>
                <a:gd name="T37" fmla="*/ 214 h 248"/>
                <a:gd name="T38" fmla="*/ 368 w 372"/>
                <a:gd name="T39" fmla="*/ 205 h 248"/>
                <a:gd name="T40" fmla="*/ 322 w 372"/>
                <a:gd name="T41" fmla="*/ 193 h 248"/>
                <a:gd name="T42" fmla="*/ 318 w 372"/>
                <a:gd name="T43" fmla="*/ 193 h 248"/>
                <a:gd name="T44" fmla="*/ 327 w 372"/>
                <a:gd name="T45" fmla="*/ 184 h 248"/>
                <a:gd name="T46" fmla="*/ 331 w 372"/>
                <a:gd name="T47" fmla="*/ 174 h 248"/>
                <a:gd name="T48" fmla="*/ 331 w 372"/>
                <a:gd name="T49" fmla="*/ 19 h 248"/>
                <a:gd name="T50" fmla="*/ 325 w 372"/>
                <a:gd name="T51" fmla="*/ 5 h 248"/>
                <a:gd name="T52" fmla="*/ 312 w 372"/>
                <a:gd name="T53" fmla="*/ 0 h 248"/>
                <a:gd name="T54" fmla="*/ 65 w 372"/>
                <a:gd name="T55" fmla="*/ 21 h 248"/>
                <a:gd name="T56" fmla="*/ 306 w 372"/>
                <a:gd name="T57" fmla="*/ 21 h 248"/>
                <a:gd name="T58" fmla="*/ 310 w 372"/>
                <a:gd name="T59" fmla="*/ 24 h 248"/>
                <a:gd name="T60" fmla="*/ 310 w 372"/>
                <a:gd name="T61" fmla="*/ 167 h 248"/>
                <a:gd name="T62" fmla="*/ 306 w 372"/>
                <a:gd name="T63" fmla="*/ 172 h 248"/>
                <a:gd name="T64" fmla="*/ 65 w 372"/>
                <a:gd name="T65" fmla="*/ 172 h 248"/>
                <a:gd name="T66" fmla="*/ 62 w 372"/>
                <a:gd name="T67" fmla="*/ 167 h 248"/>
                <a:gd name="T68" fmla="*/ 62 w 372"/>
                <a:gd name="T69" fmla="*/ 24 h 248"/>
                <a:gd name="T70" fmla="*/ 65 w 372"/>
                <a:gd name="T71" fmla="*/ 21 h 248"/>
                <a:gd name="T72" fmla="*/ 148 w 372"/>
                <a:gd name="T73" fmla="*/ 219 h 248"/>
                <a:gd name="T74" fmla="*/ 224 w 372"/>
                <a:gd name="T75" fmla="*/ 219 h 248"/>
                <a:gd name="T76" fmla="*/ 227 w 372"/>
                <a:gd name="T77" fmla="*/ 221 h 248"/>
                <a:gd name="T78" fmla="*/ 225 w 372"/>
                <a:gd name="T79" fmla="*/ 227 h 248"/>
                <a:gd name="T80" fmla="*/ 150 w 372"/>
                <a:gd name="T81" fmla="*/ 229 h 248"/>
                <a:gd name="T82" fmla="*/ 146 w 372"/>
                <a:gd name="T83" fmla="*/ 227 h 248"/>
                <a:gd name="T84" fmla="*/ 145 w 372"/>
                <a:gd name="T85" fmla="*/ 221 h 248"/>
                <a:gd name="T86" fmla="*/ 148 w 372"/>
                <a:gd name="T87" fmla="*/ 21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2" h="248">
                  <a:moveTo>
                    <a:pt x="62" y="0"/>
                  </a:moveTo>
                  <a:lnTo>
                    <a:pt x="62" y="0"/>
                  </a:lnTo>
                  <a:lnTo>
                    <a:pt x="53" y="2"/>
                  </a:lnTo>
                  <a:lnTo>
                    <a:pt x="48" y="5"/>
                  </a:lnTo>
                  <a:lnTo>
                    <a:pt x="43" y="12"/>
                  </a:lnTo>
                  <a:lnTo>
                    <a:pt x="41" y="19"/>
                  </a:lnTo>
                  <a:lnTo>
                    <a:pt x="41" y="174"/>
                  </a:lnTo>
                  <a:lnTo>
                    <a:pt x="41" y="174"/>
                  </a:lnTo>
                  <a:lnTo>
                    <a:pt x="43" y="179"/>
                  </a:lnTo>
                  <a:lnTo>
                    <a:pt x="45" y="184"/>
                  </a:lnTo>
                  <a:lnTo>
                    <a:pt x="50" y="190"/>
                  </a:lnTo>
                  <a:lnTo>
                    <a:pt x="53" y="193"/>
                  </a:lnTo>
                  <a:lnTo>
                    <a:pt x="50" y="193"/>
                  </a:lnTo>
                  <a:lnTo>
                    <a:pt x="5" y="203"/>
                  </a:lnTo>
                  <a:lnTo>
                    <a:pt x="5" y="203"/>
                  </a:lnTo>
                  <a:lnTo>
                    <a:pt x="3" y="205"/>
                  </a:lnTo>
                  <a:lnTo>
                    <a:pt x="2" y="207"/>
                  </a:lnTo>
                  <a:lnTo>
                    <a:pt x="0" y="214"/>
                  </a:lnTo>
                  <a:lnTo>
                    <a:pt x="0" y="214"/>
                  </a:lnTo>
                  <a:lnTo>
                    <a:pt x="0" y="221"/>
                  </a:lnTo>
                  <a:lnTo>
                    <a:pt x="3" y="229"/>
                  </a:lnTo>
                  <a:lnTo>
                    <a:pt x="5" y="234"/>
                  </a:lnTo>
                  <a:lnTo>
                    <a:pt x="10" y="240"/>
                  </a:lnTo>
                  <a:lnTo>
                    <a:pt x="14" y="243"/>
                  </a:lnTo>
                  <a:lnTo>
                    <a:pt x="21" y="245"/>
                  </a:lnTo>
                  <a:lnTo>
                    <a:pt x="26" y="246"/>
                  </a:lnTo>
                  <a:lnTo>
                    <a:pt x="33" y="248"/>
                  </a:lnTo>
                  <a:lnTo>
                    <a:pt x="339" y="248"/>
                  </a:lnTo>
                  <a:lnTo>
                    <a:pt x="339" y="248"/>
                  </a:lnTo>
                  <a:lnTo>
                    <a:pt x="346" y="246"/>
                  </a:lnTo>
                  <a:lnTo>
                    <a:pt x="351" y="245"/>
                  </a:lnTo>
                  <a:lnTo>
                    <a:pt x="358" y="243"/>
                  </a:lnTo>
                  <a:lnTo>
                    <a:pt x="361" y="240"/>
                  </a:lnTo>
                  <a:lnTo>
                    <a:pt x="367" y="234"/>
                  </a:lnTo>
                  <a:lnTo>
                    <a:pt x="370" y="229"/>
                  </a:lnTo>
                  <a:lnTo>
                    <a:pt x="372" y="221"/>
                  </a:lnTo>
                  <a:lnTo>
                    <a:pt x="372" y="214"/>
                  </a:lnTo>
                  <a:lnTo>
                    <a:pt x="372" y="214"/>
                  </a:lnTo>
                  <a:lnTo>
                    <a:pt x="370" y="207"/>
                  </a:lnTo>
                  <a:lnTo>
                    <a:pt x="368" y="205"/>
                  </a:lnTo>
                  <a:lnTo>
                    <a:pt x="367" y="203"/>
                  </a:lnTo>
                  <a:lnTo>
                    <a:pt x="322" y="193"/>
                  </a:lnTo>
                  <a:lnTo>
                    <a:pt x="318" y="193"/>
                  </a:lnTo>
                  <a:lnTo>
                    <a:pt x="318" y="193"/>
                  </a:lnTo>
                  <a:lnTo>
                    <a:pt x="324" y="190"/>
                  </a:lnTo>
                  <a:lnTo>
                    <a:pt x="327" y="184"/>
                  </a:lnTo>
                  <a:lnTo>
                    <a:pt x="331" y="179"/>
                  </a:lnTo>
                  <a:lnTo>
                    <a:pt x="331" y="174"/>
                  </a:lnTo>
                  <a:lnTo>
                    <a:pt x="331" y="19"/>
                  </a:lnTo>
                  <a:lnTo>
                    <a:pt x="331" y="19"/>
                  </a:lnTo>
                  <a:lnTo>
                    <a:pt x="331" y="12"/>
                  </a:lnTo>
                  <a:lnTo>
                    <a:pt x="325" y="5"/>
                  </a:lnTo>
                  <a:lnTo>
                    <a:pt x="318" y="2"/>
                  </a:lnTo>
                  <a:lnTo>
                    <a:pt x="312" y="0"/>
                  </a:lnTo>
                  <a:lnTo>
                    <a:pt x="62" y="0"/>
                  </a:lnTo>
                  <a:close/>
                  <a:moveTo>
                    <a:pt x="65" y="21"/>
                  </a:moveTo>
                  <a:lnTo>
                    <a:pt x="306" y="21"/>
                  </a:lnTo>
                  <a:lnTo>
                    <a:pt x="306" y="21"/>
                  </a:lnTo>
                  <a:lnTo>
                    <a:pt x="308" y="21"/>
                  </a:lnTo>
                  <a:lnTo>
                    <a:pt x="310" y="24"/>
                  </a:lnTo>
                  <a:lnTo>
                    <a:pt x="310" y="167"/>
                  </a:lnTo>
                  <a:lnTo>
                    <a:pt x="310" y="167"/>
                  </a:lnTo>
                  <a:lnTo>
                    <a:pt x="308" y="171"/>
                  </a:lnTo>
                  <a:lnTo>
                    <a:pt x="306" y="172"/>
                  </a:lnTo>
                  <a:lnTo>
                    <a:pt x="65" y="172"/>
                  </a:lnTo>
                  <a:lnTo>
                    <a:pt x="65" y="172"/>
                  </a:lnTo>
                  <a:lnTo>
                    <a:pt x="64" y="171"/>
                  </a:lnTo>
                  <a:lnTo>
                    <a:pt x="62" y="167"/>
                  </a:lnTo>
                  <a:lnTo>
                    <a:pt x="62" y="24"/>
                  </a:lnTo>
                  <a:lnTo>
                    <a:pt x="62" y="24"/>
                  </a:lnTo>
                  <a:lnTo>
                    <a:pt x="64" y="21"/>
                  </a:lnTo>
                  <a:lnTo>
                    <a:pt x="65" y="21"/>
                  </a:lnTo>
                  <a:lnTo>
                    <a:pt x="65" y="21"/>
                  </a:lnTo>
                  <a:close/>
                  <a:moveTo>
                    <a:pt x="148" y="219"/>
                  </a:moveTo>
                  <a:lnTo>
                    <a:pt x="224" y="219"/>
                  </a:lnTo>
                  <a:lnTo>
                    <a:pt x="224" y="219"/>
                  </a:lnTo>
                  <a:lnTo>
                    <a:pt x="225" y="219"/>
                  </a:lnTo>
                  <a:lnTo>
                    <a:pt x="227" y="221"/>
                  </a:lnTo>
                  <a:lnTo>
                    <a:pt x="227" y="224"/>
                  </a:lnTo>
                  <a:lnTo>
                    <a:pt x="225" y="227"/>
                  </a:lnTo>
                  <a:lnTo>
                    <a:pt x="222" y="229"/>
                  </a:lnTo>
                  <a:lnTo>
                    <a:pt x="150" y="229"/>
                  </a:lnTo>
                  <a:lnTo>
                    <a:pt x="150" y="229"/>
                  </a:lnTo>
                  <a:lnTo>
                    <a:pt x="146" y="227"/>
                  </a:lnTo>
                  <a:lnTo>
                    <a:pt x="145" y="224"/>
                  </a:lnTo>
                  <a:lnTo>
                    <a:pt x="145" y="221"/>
                  </a:lnTo>
                  <a:lnTo>
                    <a:pt x="146" y="219"/>
                  </a:lnTo>
                  <a:lnTo>
                    <a:pt x="148" y="219"/>
                  </a:lnTo>
                  <a:lnTo>
                    <a:pt x="148" y="219"/>
                  </a:ln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fr-FR">
                <a:solidFill>
                  <a:schemeClr val="bg1"/>
                </a:solidFill>
              </a:endParaRPr>
            </a:p>
          </p:txBody>
        </p:sp>
        <p:sp>
          <p:nvSpPr>
            <p:cNvPr id="144" name="ZoneTexte 143">
              <a:extLst>
                <a:ext uri="{FF2B5EF4-FFF2-40B4-BE49-F238E27FC236}">
                  <a16:creationId xmlns:a16="http://schemas.microsoft.com/office/drawing/2014/main" id="{8F3BBE00-8953-44D3-B179-E1BC2931D318}"/>
                </a:ext>
              </a:extLst>
            </p:cNvPr>
            <p:cNvSpPr txBox="1"/>
            <p:nvPr/>
          </p:nvSpPr>
          <p:spPr>
            <a:xfrm>
              <a:off x="3779773" y="8456789"/>
              <a:ext cx="216000" cy="123111"/>
            </a:xfrm>
            <a:prstGeom prst="rect">
              <a:avLst/>
            </a:prstGeom>
            <a:noFill/>
          </p:spPr>
          <p:txBody>
            <a:bodyPr wrap="square" lIns="0" tIns="0" rIns="0" bIns="0" rtlCol="0">
              <a:spAutoFit/>
            </a:bodyPr>
            <a:lstStyle/>
            <a:p>
              <a:r>
                <a:rPr lang="fr-FR" sz="800" b="1" dirty="0">
                  <a:solidFill>
                    <a:srgbClr val="581D74"/>
                  </a:solidFill>
                  <a:latin typeface="Arial" panose="020B0604020202020204" pitchFamily="34" charset="0"/>
                  <a:cs typeface="Arial" panose="020B0604020202020204" pitchFamily="34" charset="0"/>
                </a:rPr>
                <a:t>ICM</a:t>
              </a:r>
              <a:endParaRPr lang="en-US" sz="800" b="1" dirty="0">
                <a:solidFill>
                  <a:srgbClr val="581D74"/>
                </a:solidFill>
                <a:latin typeface="Arial" panose="020B0604020202020204" pitchFamily="34" charset="0"/>
                <a:cs typeface="Arial" panose="020B0604020202020204" pitchFamily="34" charset="0"/>
              </a:endParaRPr>
            </a:p>
          </p:txBody>
        </p:sp>
      </p:grpSp>
      <p:cxnSp>
        <p:nvCxnSpPr>
          <p:cNvPr id="77" name="Connecteur en angle 31">
            <a:extLst>
              <a:ext uri="{FF2B5EF4-FFF2-40B4-BE49-F238E27FC236}">
                <a16:creationId xmlns:a16="http://schemas.microsoft.com/office/drawing/2014/main" id="{E59578BC-ADCF-41F8-B35D-EEB1E762DF25}"/>
              </a:ext>
            </a:extLst>
          </p:cNvPr>
          <p:cNvCxnSpPr>
            <a:cxnSpLocks/>
            <a:stCxn id="81" idx="3"/>
            <a:endCxn id="83" idx="0"/>
          </p:cNvCxnSpPr>
          <p:nvPr/>
        </p:nvCxnSpPr>
        <p:spPr bwMode="auto">
          <a:xfrm>
            <a:off x="2867116" y="3531637"/>
            <a:ext cx="925843" cy="2120483"/>
          </a:xfrm>
          <a:prstGeom prst="bentConnector2">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Connecteur en angle 31">
            <a:extLst>
              <a:ext uri="{FF2B5EF4-FFF2-40B4-BE49-F238E27FC236}">
                <a16:creationId xmlns:a16="http://schemas.microsoft.com/office/drawing/2014/main" id="{29E3E6D3-AEE9-4FDE-AE63-CD4ED0257BD5}"/>
              </a:ext>
            </a:extLst>
          </p:cNvPr>
          <p:cNvCxnSpPr>
            <a:cxnSpLocks/>
            <a:stCxn id="83" idx="3"/>
            <a:endCxn id="84" idx="0"/>
          </p:cNvCxnSpPr>
          <p:nvPr/>
        </p:nvCxnSpPr>
        <p:spPr bwMode="auto">
          <a:xfrm>
            <a:off x="4405027" y="5878786"/>
            <a:ext cx="946763" cy="136493"/>
          </a:xfrm>
          <a:prstGeom prst="bentConnector2">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1" name="Image 70">
            <a:extLst>
              <a:ext uri="{FF2B5EF4-FFF2-40B4-BE49-F238E27FC236}">
                <a16:creationId xmlns:a16="http://schemas.microsoft.com/office/drawing/2014/main" id="{B0972EC5-8936-4A3F-A28A-EBE8D3FC7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8855" y="3388741"/>
            <a:ext cx="285790" cy="285790"/>
          </a:xfrm>
          <a:prstGeom prst="rect">
            <a:avLst/>
          </a:prstGeom>
        </p:spPr>
      </p:pic>
      <p:sp>
        <p:nvSpPr>
          <p:cNvPr id="94" name="Losange 93">
            <a:extLst>
              <a:ext uri="{FF2B5EF4-FFF2-40B4-BE49-F238E27FC236}">
                <a16:creationId xmlns:a16="http://schemas.microsoft.com/office/drawing/2014/main" id="{D6314124-58EC-4AB7-AD3D-6CEEB727E032}"/>
              </a:ext>
            </a:extLst>
          </p:cNvPr>
          <p:cNvSpPr/>
          <p:nvPr/>
        </p:nvSpPr>
        <p:spPr bwMode="auto">
          <a:xfrm>
            <a:off x="4749117" y="6518307"/>
            <a:ext cx="1211101" cy="576655"/>
          </a:xfrm>
          <a:prstGeom prst="diamond">
            <a:avLst/>
          </a:prstGeom>
          <a:ln w="12700">
            <a:solidFill>
              <a:schemeClr val="bg2">
                <a:lumMod val="75000"/>
              </a:schemeClr>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algn="ctr"/>
            <a:r>
              <a:rPr lang="fr-FR" sz="700" dirty="0" err="1">
                <a:solidFill>
                  <a:schemeClr val="bg2">
                    <a:lumMod val="75000"/>
                  </a:schemeClr>
                </a:solidFill>
                <a:latin typeface="Arial" pitchFamily="34" charset="0"/>
              </a:rPr>
              <a:t>Validationdu</a:t>
            </a:r>
            <a:r>
              <a:rPr lang="fr-FR" sz="700" dirty="0">
                <a:solidFill>
                  <a:schemeClr val="bg2">
                    <a:lumMod val="75000"/>
                  </a:schemeClr>
                </a:solidFill>
                <a:latin typeface="Arial" pitchFamily="34" charset="0"/>
              </a:rPr>
              <a:t> dossier et de l’acte</a:t>
            </a:r>
            <a:endParaRPr lang="en-US" sz="700" dirty="0">
              <a:solidFill>
                <a:schemeClr val="bg2">
                  <a:lumMod val="75000"/>
                </a:schemeClr>
              </a:solidFill>
              <a:latin typeface="Arial" pitchFamily="34" charset="0"/>
            </a:endParaRPr>
          </a:p>
        </p:txBody>
      </p:sp>
      <p:sp>
        <p:nvSpPr>
          <p:cNvPr id="116" name="ZoneTexte 115">
            <a:extLst>
              <a:ext uri="{FF2B5EF4-FFF2-40B4-BE49-F238E27FC236}">
                <a16:creationId xmlns:a16="http://schemas.microsoft.com/office/drawing/2014/main" id="{16CCD22F-AF61-4BD1-8F7E-A321FD927235}"/>
              </a:ext>
            </a:extLst>
          </p:cNvPr>
          <p:cNvSpPr txBox="1"/>
          <p:nvPr/>
        </p:nvSpPr>
        <p:spPr>
          <a:xfrm>
            <a:off x="4973304" y="7051370"/>
            <a:ext cx="324128" cy="200055"/>
          </a:xfrm>
          <a:prstGeom prst="rect">
            <a:avLst/>
          </a:prstGeom>
          <a:noFill/>
        </p:spPr>
        <p:txBody>
          <a:bodyPr wrap="none" rtlCol="0">
            <a:spAutoFit/>
          </a:bodyPr>
          <a:lstStyle/>
          <a:p>
            <a:r>
              <a:rPr lang="fr-FR" sz="700" dirty="0"/>
              <a:t>Oui</a:t>
            </a:r>
            <a:endParaRPr lang="en-US" sz="700" dirty="0"/>
          </a:p>
        </p:txBody>
      </p:sp>
      <p:cxnSp>
        <p:nvCxnSpPr>
          <p:cNvPr id="118" name="Connecteur droit avec flèche 117">
            <a:extLst>
              <a:ext uri="{FF2B5EF4-FFF2-40B4-BE49-F238E27FC236}">
                <a16:creationId xmlns:a16="http://schemas.microsoft.com/office/drawing/2014/main" id="{1B200D84-BE94-4C45-AF16-AB99D9AAF2D5}"/>
              </a:ext>
            </a:extLst>
          </p:cNvPr>
          <p:cNvCxnSpPr>
            <a:cxnSpLocks/>
          </p:cNvCxnSpPr>
          <p:nvPr/>
        </p:nvCxnSpPr>
        <p:spPr bwMode="auto">
          <a:xfrm flipH="1" flipV="1">
            <a:off x="4383142" y="6766646"/>
            <a:ext cx="352485" cy="4500"/>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0" name="ZoneTexte 119">
            <a:extLst>
              <a:ext uri="{FF2B5EF4-FFF2-40B4-BE49-F238E27FC236}">
                <a16:creationId xmlns:a16="http://schemas.microsoft.com/office/drawing/2014/main" id="{A9412F3A-410D-4682-A677-49C792D15933}"/>
              </a:ext>
            </a:extLst>
          </p:cNvPr>
          <p:cNvSpPr txBox="1"/>
          <p:nvPr/>
        </p:nvSpPr>
        <p:spPr>
          <a:xfrm>
            <a:off x="4376972" y="6804248"/>
            <a:ext cx="348172" cy="200055"/>
          </a:xfrm>
          <a:prstGeom prst="rect">
            <a:avLst/>
          </a:prstGeom>
          <a:noFill/>
        </p:spPr>
        <p:txBody>
          <a:bodyPr wrap="none" rtlCol="0">
            <a:spAutoFit/>
          </a:bodyPr>
          <a:lstStyle/>
          <a:p>
            <a:r>
              <a:rPr lang="fr-FR" sz="700" dirty="0"/>
              <a:t>Non</a:t>
            </a:r>
            <a:endParaRPr lang="en-US" sz="700" dirty="0"/>
          </a:p>
        </p:txBody>
      </p:sp>
      <p:sp>
        <p:nvSpPr>
          <p:cNvPr id="145" name="Rectangle 144">
            <a:extLst>
              <a:ext uri="{FF2B5EF4-FFF2-40B4-BE49-F238E27FC236}">
                <a16:creationId xmlns:a16="http://schemas.microsoft.com/office/drawing/2014/main" id="{FC7F2D69-2DDA-4021-8425-4FD58E2D4FAD}"/>
              </a:ext>
            </a:extLst>
          </p:cNvPr>
          <p:cNvSpPr/>
          <p:nvPr/>
        </p:nvSpPr>
        <p:spPr bwMode="auto">
          <a:xfrm>
            <a:off x="3180891" y="6748707"/>
            <a:ext cx="1224000" cy="632030"/>
          </a:xfrm>
          <a:prstGeom prst="rect">
            <a:avLst/>
          </a:prstGeom>
          <a:ln w="12700">
            <a:solidFill>
              <a:schemeClr val="accent2"/>
            </a:solidFill>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chemeClr val="tx1"/>
                </a:solidFill>
                <a:effectLst/>
                <a:latin typeface="Arial" pitchFamily="34" charset="0"/>
              </a:rPr>
              <a:t>Réceptionne le refus du dossier et en informe le conseiller/Banquier privé</a:t>
            </a:r>
            <a:endParaRPr kumimoji="0" lang="en-US" sz="8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5950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50"/>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rgbClr val="FFFFFF"/>
              </a:solidFill>
              <a:latin typeface="Arial" charset="0"/>
            </a:endParaRPr>
          </a:p>
        </p:txBody>
      </p:sp>
      <p:sp>
        <p:nvSpPr>
          <p:cNvPr id="5123" name="Rectangle 2061"/>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solidFill>
                <a:srgbClr val="000000"/>
              </a:solidFill>
            </a:endParaRPr>
          </a:p>
        </p:txBody>
      </p:sp>
      <p:sp>
        <p:nvSpPr>
          <p:cNvPr id="5174" name="Text Box 3088"/>
          <p:cNvSpPr txBox="1">
            <a:spLocks noChangeArrowheads="1"/>
          </p:cNvSpPr>
          <p:nvPr/>
        </p:nvSpPr>
        <p:spPr bwMode="auto">
          <a:xfrm>
            <a:off x="115888" y="755650"/>
            <a:ext cx="6172200" cy="215900"/>
          </a:xfrm>
          <a:prstGeom prst="rect">
            <a:avLst/>
          </a:prstGeom>
          <a:solidFill>
            <a:srgbClr val="C0C0C0"/>
          </a:solidFill>
          <a:ln w="12700">
            <a:solidFill>
              <a:schemeClr val="bg2"/>
            </a:solidFill>
            <a:miter lim="800000"/>
            <a:headEnd/>
            <a:tailEnd/>
          </a:ln>
        </p:spPr>
        <p:txBody>
          <a:bodyPr anchor="ctr"/>
          <a:lstStyle/>
          <a:p>
            <a:pPr eaLnBrk="1" hangingPunct="1"/>
            <a:r>
              <a:rPr lang="fr-FR" sz="1000" b="1" dirty="0">
                <a:solidFill>
                  <a:srgbClr val="FF0000"/>
                </a:solidFill>
                <a:latin typeface="Arial" charset="0"/>
              </a:rPr>
              <a:t>Processus détaillé </a:t>
            </a:r>
            <a:endParaRPr lang="fr-FR" altLang="fr-FR" sz="1000" b="1" dirty="0">
              <a:solidFill>
                <a:srgbClr val="FF0000"/>
              </a:solidFill>
              <a:latin typeface="Arial" charset="0"/>
            </a:endParaRPr>
          </a:p>
        </p:txBody>
      </p:sp>
      <p:sp>
        <p:nvSpPr>
          <p:cNvPr id="5178" name="Text Box 3184"/>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24" name="Rectangle 3"/>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graphicFrame>
        <p:nvGraphicFramePr>
          <p:cNvPr id="15" name="Group 3190"/>
          <p:cNvGraphicFramePr>
            <a:graphicFrameLocks noGrp="1"/>
          </p:cNvGraphicFramePr>
          <p:nvPr>
            <p:extLst>
              <p:ext uri="{D42A27DB-BD31-4B8C-83A1-F6EECF244321}">
                <p14:modId xmlns:p14="http://schemas.microsoft.com/office/powerpoint/2010/main" val="2989481783"/>
              </p:ext>
            </p:extLst>
          </p:nvPr>
        </p:nvGraphicFramePr>
        <p:xfrm>
          <a:off x="115888" y="963488"/>
          <a:ext cx="6236083" cy="6003456"/>
        </p:xfrm>
        <a:graphic>
          <a:graphicData uri="http://schemas.openxmlformats.org/drawingml/2006/table">
            <a:tbl>
              <a:tblPr/>
              <a:tblGrid>
                <a:gridCol w="648816">
                  <a:extLst>
                    <a:ext uri="{9D8B030D-6E8A-4147-A177-3AD203B41FA5}">
                      <a16:colId xmlns:a16="http://schemas.microsoft.com/office/drawing/2014/main" val="20000"/>
                    </a:ext>
                  </a:extLst>
                </a:gridCol>
                <a:gridCol w="360040">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gridCol w="906747">
                  <a:extLst>
                    <a:ext uri="{9D8B030D-6E8A-4147-A177-3AD203B41FA5}">
                      <a16:colId xmlns:a16="http://schemas.microsoft.com/office/drawing/2014/main" val="20004"/>
                    </a:ext>
                  </a:extLst>
                </a:gridCol>
              </a:tblGrid>
              <a:tr h="2564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Opération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Acteur</a:t>
                      </a:r>
                    </a:p>
                  </a:txBody>
                  <a:tcPr marL="36000" marR="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Description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Points d’attention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algn="ctr"/>
                      <a:r>
                        <a:rPr kumimoji="0" lang="fr-FR" sz="700" b="1" i="0" u="none" strike="noStrike" cap="none" normalizeH="0" baseline="0" dirty="0">
                          <a:ln>
                            <a:noFill/>
                          </a:ln>
                          <a:solidFill>
                            <a:schemeClr val="tx1"/>
                          </a:solidFill>
                          <a:effectLst/>
                          <a:latin typeface="Arial" charset="0"/>
                        </a:rPr>
                        <a:t>Outil</a:t>
                      </a:r>
                      <a:endParaRPr lang="fr-FR"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138084">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fr-FR" sz="700" b="1" i="0" u="none" strike="noStrike" cap="none" normalizeH="0" baseline="0" dirty="0">
                          <a:ln>
                            <a:noFill/>
                          </a:ln>
                          <a:solidFill>
                            <a:schemeClr val="tx1"/>
                          </a:solidFill>
                          <a:effectLst/>
                          <a:latin typeface="Arial" charset="0"/>
                        </a:rPr>
                        <a:t>Prérequis pour </a:t>
                      </a:r>
                      <a:r>
                        <a:rPr kumimoji="0" lang="fr-FR" sz="700" b="1" i="0" u="none" strike="noStrike" kern="1200" cap="none" normalizeH="0" baseline="0" dirty="0">
                          <a:ln>
                            <a:noFill/>
                          </a:ln>
                          <a:solidFill>
                            <a:schemeClr val="tx1"/>
                          </a:solidFill>
                          <a:effectLst/>
                          <a:latin typeface="Arial" charset="0"/>
                          <a:ea typeface="+mn-ea"/>
                          <a:cs typeface="+mn-cs"/>
                        </a:rPr>
                        <a:t>l</a:t>
                      </a:r>
                      <a:r>
                        <a:rPr kumimoji="0" lang="fr-FR" altLang="fr-FR" sz="700" b="1" i="0" u="none" strike="noStrike" kern="1200" cap="none" normalizeH="0" baseline="0" dirty="0">
                          <a:ln>
                            <a:noFill/>
                          </a:ln>
                          <a:solidFill>
                            <a:schemeClr val="tx1"/>
                          </a:solidFill>
                          <a:effectLst/>
                          <a:latin typeface="Arial" charset="0"/>
                          <a:ea typeface="+mn-ea"/>
                          <a:cs typeface="+mn-cs"/>
                        </a:rPr>
                        <a:t>’adhésion à un contrat d’assurance Vie en agence via le circuit secondaire</a:t>
                      </a:r>
                      <a:endParaRPr kumimoji="0" lang="fr-FR" sz="700" b="1" i="0" u="none" strike="noStrike" kern="1200" cap="none" normalizeH="0" baseline="0" dirty="0">
                        <a:ln>
                          <a:noFill/>
                        </a:ln>
                        <a:solidFill>
                          <a:schemeClr val="tx1"/>
                        </a:solidFill>
                        <a:effectLst/>
                        <a:latin typeface="Arial" charset="0"/>
                        <a:ea typeface="+mn-ea"/>
                        <a:cs typeface="+mn-cs"/>
                      </a:endParaRP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276168">
                <a:tc gridSpan="5">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700" dirty="0">
                          <a:solidFill>
                            <a:schemeClr val="tx1"/>
                          </a:solidFill>
                          <a:latin typeface="Arial" panose="020B0604020202020204" pitchFamily="34" charset="0"/>
                          <a:cs typeface="Arial" panose="020B0604020202020204" pitchFamily="34" charset="0"/>
                        </a:rPr>
                        <a:t>Le client est aussi bien une</a:t>
                      </a:r>
                      <a:r>
                        <a:rPr lang="fr-FR" sz="700" baseline="0" dirty="0">
                          <a:solidFill>
                            <a:schemeClr val="tx1"/>
                          </a:solidFill>
                          <a:latin typeface="Arial" panose="020B0604020202020204" pitchFamily="34" charset="0"/>
                          <a:cs typeface="Arial" panose="020B0604020202020204" pitchFamily="34" charset="0"/>
                        </a:rPr>
                        <a:t> personne physique que morale.</a:t>
                      </a:r>
                      <a:endParaRPr lang="fr-FR" sz="700" dirty="0">
                        <a:solidFill>
                          <a:schemeClr val="tx1"/>
                        </a:solidFill>
                        <a:latin typeface="Arial" panose="020B0604020202020204" pitchFamily="34" charset="0"/>
                        <a:cs typeface="Arial" panose="020B0604020202020204" pitchFamily="34" charset="0"/>
                      </a:endParaRPr>
                    </a:p>
                    <a:p>
                      <a:pPr marL="92075" indent="-92075">
                        <a:buFont typeface="Arial" panose="020B0604020202020204" pitchFamily="34" charset="0"/>
                        <a:buChar char="•"/>
                      </a:pPr>
                      <a:r>
                        <a:rPr lang="fr-FR" sz="700" dirty="0">
                          <a:solidFill>
                            <a:schemeClr val="tx1"/>
                          </a:solidFill>
                          <a:latin typeface="Arial" panose="020B0604020202020204" pitchFamily="34" charset="0"/>
                          <a:cs typeface="Arial" panose="020B0604020202020204" pitchFamily="34" charset="0"/>
                        </a:rPr>
                        <a:t>Le client est un client CE (porteur d’un matricule </a:t>
                      </a:r>
                      <a:r>
                        <a:rPr lang="fr-FR" sz="700" dirty="0" err="1">
                          <a:solidFill>
                            <a:schemeClr val="tx1"/>
                          </a:solidFill>
                          <a:latin typeface="Arial" panose="020B0604020202020204" pitchFamily="34" charset="0"/>
                          <a:cs typeface="Arial" panose="020B0604020202020204" pitchFamily="34" charset="0"/>
                        </a:rPr>
                        <a:t>MySys</a:t>
                      </a:r>
                      <a:r>
                        <a:rPr lang="fr-FR" sz="700" dirty="0">
                          <a:solidFill>
                            <a:schemeClr val="tx1"/>
                          </a:solidFill>
                          <a:latin typeface="Arial" panose="020B0604020202020204" pitchFamily="34" charset="0"/>
                          <a:cs typeface="Arial" panose="020B0604020202020204" pitchFamily="34" charset="0"/>
                        </a:rPr>
                        <a:t>)</a:t>
                      </a:r>
                    </a:p>
                    <a:p>
                      <a:pPr marL="92075" indent="-92075">
                        <a:buFont typeface="Arial" panose="020B0604020202020204" pitchFamily="34" charset="0"/>
                        <a:buChar char="•"/>
                      </a:pPr>
                      <a:r>
                        <a:rPr lang="fr-FR" sz="700" dirty="0">
                          <a:solidFill>
                            <a:schemeClr val="tx1"/>
                          </a:solidFill>
                          <a:latin typeface="Arial" panose="020B0604020202020204" pitchFamily="34" charset="0"/>
                          <a:cs typeface="Arial" panose="020B0604020202020204" pitchFamily="34" charset="0"/>
                        </a:rPr>
                        <a:t>Les représentants (de la personne physique ou morale) sont porteurs d’un matricule </a:t>
                      </a:r>
                      <a:r>
                        <a:rPr lang="fr-FR" sz="700" dirty="0" err="1">
                          <a:solidFill>
                            <a:schemeClr val="tx1"/>
                          </a:solidFill>
                          <a:latin typeface="Arial" panose="020B0604020202020204" pitchFamily="34" charset="0"/>
                          <a:cs typeface="Arial" panose="020B0604020202020204" pitchFamily="34" charset="0"/>
                        </a:rPr>
                        <a:t>MySys</a:t>
                      </a:r>
                      <a:r>
                        <a:rPr lang="fr-FR" sz="700" dirty="0">
                          <a:solidFill>
                            <a:schemeClr val="tx1"/>
                          </a:solidFill>
                          <a:latin typeface="Arial" panose="020B0604020202020204" pitchFamily="34" charset="0"/>
                          <a:cs typeface="Arial" panose="020B0604020202020204" pitchFamily="34" charset="0"/>
                        </a:rPr>
                        <a:t>.</a:t>
                      </a:r>
                    </a:p>
                  </a:txBody>
                  <a:tcPr marL="0" marR="0"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2"/>
                  </a:ext>
                </a:extLst>
              </a:tr>
              <a:tr h="138084">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Début de l’entretien physique en agence</a:t>
                      </a:r>
                    </a:p>
                  </a:txBody>
                  <a:tcPr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3"/>
                  </a:ext>
                </a:extLst>
              </a:tr>
              <a:tr h="552638">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Entretien de vente</a:t>
                      </a:r>
                    </a:p>
                  </a:txBody>
                  <a:tcPr marL="7200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Client</a:t>
                      </a:r>
                    </a:p>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CGP/Banquier privé</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marL="0" indent="0" algn="just"/>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 CGP ou banquier privé et le client actualisent les éléments de connaissance client, remplissent le QCF/QR puis effectuent le devoir de conseil.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Pour un client personne physique, les CGP utilisent LEA et les banquiers privés utilisent Harvest. Pour un client personne morale, le parcours personne morale est emprunté</a:t>
                      </a:r>
                    </a:p>
                    <a:p>
                      <a:pPr marL="0" indent="0" algn="just"/>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 CGP/banquier privé s’assure que les produits proposés dans la proposition commerciale sont en adéquation avec le profil déterminé par le client. </a:t>
                      </a:r>
                    </a:p>
                    <a:p>
                      <a:pPr marL="0" indent="0" algn="just"/>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S’assurer de la cohérence entre la proposition commerciale et le profil du client.</a:t>
                      </a:r>
                    </a:p>
                    <a:p>
                      <a:pPr marL="0" indent="0" algn="just">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 devoir de conseil est validé par le client </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Léa/O2S/</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Parcours PM</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471204">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Etablissement de la proposition d’assurance</a:t>
                      </a:r>
                    </a:p>
                  </a:txBody>
                  <a:tcPr marL="7200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CGP/Banquier privé</a:t>
                      </a:r>
                    </a:p>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Client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rtl="0" fontAlgn="ctr">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 CGP/banquier privé accède au parcours de souscription NL par l’espace de vente et gestion des contrats d’assurance de </a:t>
                      </a:r>
                      <a:r>
                        <a:rPr lang="fr-FR" sz="700" b="0" i="0" u="none" strike="noStrike" kern="1200" baseline="0" dirty="0" err="1">
                          <a:solidFill>
                            <a:schemeClr val="tx1"/>
                          </a:solidFill>
                          <a:effectLst/>
                          <a:latin typeface="Arial" panose="020B0604020202020204" pitchFamily="34" charset="0"/>
                          <a:ea typeface="+mn-ea"/>
                          <a:cs typeface="Arial" panose="020B0604020202020204" pitchFamily="34" charset="0"/>
                        </a:rPr>
                        <a:t>MySys</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Il sélectionne le produit, saisit le matricule du client et rapatrie ses informations depuis </a:t>
                      </a:r>
                      <a:r>
                        <a:rPr lang="fr-FR" sz="700" b="0" i="0" u="none" strike="noStrike" kern="1200" baseline="0" dirty="0" err="1">
                          <a:solidFill>
                            <a:schemeClr val="tx1"/>
                          </a:solidFill>
                          <a:effectLst/>
                          <a:latin typeface="Arial" panose="020B0604020202020204" pitchFamily="34" charset="0"/>
                          <a:ea typeface="+mn-ea"/>
                          <a:cs typeface="Arial" panose="020B0604020202020204" pitchFamily="34" charset="0"/>
                        </a:rPr>
                        <a:t>MySys</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Ces informations ne peuvent pas être modifiées. Ensuite, il saisit le montant de la prime, l’allocation choisie, la dérogation sur frais potentielle (frais sur versement et frais de gestion sur encours) et la clause bénéficiaire, le cas échéant.</a:t>
                      </a:r>
                    </a:p>
                    <a:p>
                      <a:pPr marL="0" indent="0" algn="just" rtl="0" fontAlgn="ctr">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Des contrôles automatiques sont déclenchés : </a:t>
                      </a:r>
                    </a:p>
                    <a:p>
                      <a:pPr marL="273050" indent="-171450" algn="just" rtl="0" fontAlgn="ctr">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contrôle de l’éligibilité du support au client</a:t>
                      </a:r>
                    </a:p>
                    <a:p>
                      <a:pPr marL="273050" indent="-171450" algn="just" rtl="0" fontAlgn="ctr">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contrôle de l’éligibilité du support au contrat</a:t>
                      </a:r>
                    </a:p>
                    <a:p>
                      <a:pPr marL="273050" indent="-171450" algn="just" rtl="0" fontAlgn="ctr">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contrôle réglementaire des limites d’investissement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a:buFont typeface="Arial" panose="020B0604020202020204" pitchFamily="34" charset="0"/>
                        <a:buNone/>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Espace NL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081963">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Ajout des pièces</a:t>
                      </a:r>
                      <a:r>
                        <a:rPr lang="fr-FR" sz="700" b="0" i="0" u="none" strike="noStrike" baseline="0" dirty="0">
                          <a:solidFill>
                            <a:schemeClr val="tx1"/>
                          </a:solidFill>
                          <a:effectLst/>
                          <a:latin typeface="Arial" panose="020B0604020202020204" pitchFamily="34" charset="0"/>
                          <a:cs typeface="Arial" panose="020B0604020202020204" pitchFamily="34" charset="0"/>
                        </a:rPr>
                        <a:t> justificatives</a:t>
                      </a:r>
                      <a:endParaRPr lang="fr-FR" sz="7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CGP/Banquier privé</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rtl="0" fontAlgn="ctr">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Une fois l’ensemble des données enregistrées, le conseiller vérifie la liste des pièces à joindre à la proposition. Sur base de l'ensemble des données enregistrées, une check </a:t>
                      </a:r>
                      <a:r>
                        <a:rPr lang="fr-FR" sz="700" b="0" i="0" u="none" strike="noStrike" kern="1200" baseline="0" dirty="0" err="1">
                          <a:solidFill>
                            <a:schemeClr val="tx1"/>
                          </a:solidFill>
                          <a:effectLst/>
                          <a:latin typeface="Arial" panose="020B0604020202020204" pitchFamily="34" charset="0"/>
                          <a:ea typeface="+mn-ea"/>
                          <a:cs typeface="Arial" panose="020B0604020202020204" pitchFamily="34" charset="0"/>
                        </a:rPr>
                        <a:t>list</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est présentée au conseiller. Il récupère, numérise et </a:t>
                      </a:r>
                      <a:r>
                        <a:rPr lang="fr-FR" sz="700" b="0" i="0" u="none" strike="noStrike" kern="1200" baseline="0" dirty="0" err="1">
                          <a:solidFill>
                            <a:schemeClr val="tx1"/>
                          </a:solidFill>
                          <a:effectLst/>
                          <a:latin typeface="Arial" panose="020B0604020202020204" pitchFamily="34" charset="0"/>
                          <a:ea typeface="+mn-ea"/>
                          <a:cs typeface="Arial" panose="020B0604020202020204" pitchFamily="34" charset="0"/>
                        </a:rPr>
                        <a:t>upload</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les pièces directement dans l'espace NL. </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a:buFont typeface="Arial" panose="020B0604020202020204" pitchFamily="34" charset="0"/>
                        <a:buNone/>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Espace NL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90419">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Génération de la liasse contractuelle assureur</a:t>
                      </a:r>
                    </a:p>
                  </a:txBody>
                  <a:tcPr marL="7200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CGP/Banquier privé</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rtl="0" fontAlgn="ctr">
                        <a:buFont typeface="Arial" panose="020B0604020202020204" pitchFamily="34" charset="0"/>
                        <a:buNone/>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marL="0" indent="0" algn="just" rtl="0" fontAlgn="ctr">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La liasse contractuelle assureur est ensuite générée. Elle contient</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 la proposition</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d’assurances,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les conditions générales valant notice d’information, la note d’information fiscale, l’annexe financière, la fiche FATCA/EAI et le mandat de transmission des données.</a:t>
                      </a:r>
                    </a:p>
                    <a:p>
                      <a:pPr marL="0" indent="0" algn="just" rtl="0" fontAlgn="ctr">
                        <a:buFont typeface="Arial" panose="020B0604020202020204" pitchFamily="34" charset="0"/>
                        <a:buNone/>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marL="0" marR="0" indent="0" algn="just"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Sur base du numéro de compte fourni par le client, une demande de vérification d’une RUM active est envoyée à AIA. Si ce n’est pas le cas, une RUM est créé dans AIA. Un mandat est également généré et intégré dans la liasse contractuelle</a:t>
                      </a:r>
                    </a:p>
                    <a:p>
                      <a:pPr marL="0" marR="0" indent="0" algn="just" defTabSz="914400" rtl="0" eaLnBrk="1" fontAlgn="ctr" latinLnBrk="0" hangingPunct="1">
                        <a:lnSpc>
                          <a:spcPct val="100000"/>
                        </a:lnSpc>
                        <a:spcBef>
                          <a:spcPts val="0"/>
                        </a:spcBef>
                        <a:spcAft>
                          <a:spcPts val="0"/>
                        </a:spcAft>
                        <a:buClrTx/>
                        <a:buSzTx/>
                        <a:buFont typeface="Arial" panose="020B0604020202020204" pitchFamily="34" charset="0"/>
                        <a:buNone/>
                        <a:tabLst/>
                        <a:defRPr/>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a:buFont typeface="Arial" panose="020B0604020202020204" pitchFamily="34" charset="0"/>
                        <a:buNone/>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Espace NL</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AIA</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1"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Tree>
    <p:extLst>
      <p:ext uri="{BB962C8B-B14F-4D97-AF65-F5344CB8AC3E}">
        <p14:creationId xmlns:p14="http://schemas.microsoft.com/office/powerpoint/2010/main" val="2023054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50"/>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rgbClr val="FFFFFF"/>
              </a:solidFill>
              <a:latin typeface="Arial" charset="0"/>
            </a:endParaRPr>
          </a:p>
        </p:txBody>
      </p:sp>
      <p:sp>
        <p:nvSpPr>
          <p:cNvPr id="5123" name="Rectangle 2061"/>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solidFill>
                <a:srgbClr val="000000"/>
              </a:solidFill>
            </a:endParaRPr>
          </a:p>
        </p:txBody>
      </p:sp>
      <p:sp>
        <p:nvSpPr>
          <p:cNvPr id="5174" name="Text Box 3088"/>
          <p:cNvSpPr txBox="1">
            <a:spLocks noChangeArrowheads="1"/>
          </p:cNvSpPr>
          <p:nvPr/>
        </p:nvSpPr>
        <p:spPr bwMode="auto">
          <a:xfrm>
            <a:off x="115888" y="755650"/>
            <a:ext cx="6172200" cy="215900"/>
          </a:xfrm>
          <a:prstGeom prst="rect">
            <a:avLst/>
          </a:prstGeom>
          <a:solidFill>
            <a:srgbClr val="C0C0C0"/>
          </a:solidFill>
          <a:ln w="12700">
            <a:solidFill>
              <a:schemeClr val="bg2"/>
            </a:solidFill>
            <a:miter lim="800000"/>
            <a:headEnd/>
            <a:tailEnd/>
          </a:ln>
        </p:spPr>
        <p:txBody>
          <a:bodyPr anchor="ctr"/>
          <a:lstStyle/>
          <a:p>
            <a:pPr eaLnBrk="1" hangingPunct="1"/>
            <a:r>
              <a:rPr lang="fr-FR" sz="1000" b="1" dirty="0">
                <a:solidFill>
                  <a:srgbClr val="FF0000"/>
                </a:solidFill>
                <a:latin typeface="Arial" charset="0"/>
              </a:rPr>
              <a:t>Processus détaillé </a:t>
            </a:r>
            <a:endParaRPr lang="fr-FR" altLang="fr-FR" sz="1000" b="1" dirty="0">
              <a:solidFill>
                <a:srgbClr val="FF0000"/>
              </a:solidFill>
              <a:latin typeface="Arial" charset="0"/>
            </a:endParaRPr>
          </a:p>
        </p:txBody>
      </p:sp>
      <p:sp>
        <p:nvSpPr>
          <p:cNvPr id="5178" name="Text Box 3184"/>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24" name="Rectangle 3"/>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graphicFrame>
        <p:nvGraphicFramePr>
          <p:cNvPr id="15" name="Group 3190"/>
          <p:cNvGraphicFramePr>
            <a:graphicFrameLocks noGrp="1"/>
          </p:cNvGraphicFramePr>
          <p:nvPr>
            <p:extLst>
              <p:ext uri="{D42A27DB-BD31-4B8C-83A1-F6EECF244321}">
                <p14:modId xmlns:p14="http://schemas.microsoft.com/office/powerpoint/2010/main" val="3133713821"/>
              </p:ext>
            </p:extLst>
          </p:nvPr>
        </p:nvGraphicFramePr>
        <p:xfrm>
          <a:off x="116632" y="963488"/>
          <a:ext cx="6171456" cy="6995584"/>
        </p:xfrm>
        <a:graphic>
          <a:graphicData uri="http://schemas.openxmlformats.org/drawingml/2006/table">
            <a:tbl>
              <a:tblPr/>
              <a:tblGrid>
                <a:gridCol w="680773">
                  <a:extLst>
                    <a:ext uri="{9D8B030D-6E8A-4147-A177-3AD203B41FA5}">
                      <a16:colId xmlns:a16="http://schemas.microsoft.com/office/drawing/2014/main" val="20000"/>
                    </a:ext>
                  </a:extLst>
                </a:gridCol>
                <a:gridCol w="378186">
                  <a:extLst>
                    <a:ext uri="{9D8B030D-6E8A-4147-A177-3AD203B41FA5}">
                      <a16:colId xmlns:a16="http://schemas.microsoft.com/office/drawing/2014/main" val="20001"/>
                    </a:ext>
                  </a:extLst>
                </a:gridCol>
                <a:gridCol w="2874216">
                  <a:extLst>
                    <a:ext uri="{9D8B030D-6E8A-4147-A177-3AD203B41FA5}">
                      <a16:colId xmlns:a16="http://schemas.microsoft.com/office/drawing/2014/main" val="20002"/>
                    </a:ext>
                  </a:extLst>
                </a:gridCol>
                <a:gridCol w="1664020">
                  <a:extLst>
                    <a:ext uri="{9D8B030D-6E8A-4147-A177-3AD203B41FA5}">
                      <a16:colId xmlns:a16="http://schemas.microsoft.com/office/drawing/2014/main" val="20003"/>
                    </a:ext>
                  </a:extLst>
                </a:gridCol>
                <a:gridCol w="574261">
                  <a:extLst>
                    <a:ext uri="{9D8B030D-6E8A-4147-A177-3AD203B41FA5}">
                      <a16:colId xmlns:a16="http://schemas.microsoft.com/office/drawing/2014/main" val="20005"/>
                    </a:ext>
                  </a:extLst>
                </a:gridCol>
              </a:tblGrid>
              <a:tr h="2564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Opération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Acteur</a:t>
                      </a:r>
                    </a:p>
                  </a:txBody>
                  <a:tcPr marL="36000" marR="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Description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Points d’attention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Outil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138084">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kern="1200" cap="none" normalizeH="0" baseline="0" dirty="0">
                          <a:ln>
                            <a:noFill/>
                          </a:ln>
                          <a:solidFill>
                            <a:schemeClr val="tx1"/>
                          </a:solidFill>
                          <a:effectLst/>
                          <a:latin typeface="Arial" charset="0"/>
                          <a:ea typeface="+mn-ea"/>
                          <a:cs typeface="+mn-cs"/>
                        </a:rPr>
                        <a:t>Suite de l’entretien physique en agence</a:t>
                      </a:r>
                    </a:p>
                  </a:txBody>
                  <a:tcPr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276168">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Choix du</a:t>
                      </a:r>
                    </a:p>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mode de contractualisation</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Client</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0350" indent="-171450">
                        <a:buFont typeface="Arial" panose="020B0604020202020204" pitchFamily="34" charset="0"/>
                        <a:buChar char="•"/>
                      </a:pPr>
                      <a:endParaRPr lang="fr-FR" sz="700" b="0" i="0" u="none" strike="noStrike" baseline="0" dirty="0">
                        <a:solidFill>
                          <a:schemeClr val="tx1"/>
                        </a:solidFill>
                        <a:effectLst/>
                        <a:latin typeface="Arial" panose="020B0604020202020204" pitchFamily="34" charset="0"/>
                        <a:cs typeface="Arial" panose="020B0604020202020204" pitchFamily="34" charset="0"/>
                      </a:endParaRPr>
                    </a:p>
                    <a:p>
                      <a:pPr marL="260350" indent="-171450">
                        <a:buFont typeface="Arial" panose="020B0604020202020204" pitchFamily="34" charset="0"/>
                        <a:buChar char="•"/>
                      </a:pPr>
                      <a:r>
                        <a:rPr lang="fr-FR" sz="700" b="0" i="0" u="none" strike="noStrike" baseline="0" dirty="0">
                          <a:solidFill>
                            <a:schemeClr val="tx1"/>
                          </a:solidFill>
                          <a:effectLst/>
                          <a:latin typeface="Arial" panose="020B0604020202020204" pitchFamily="34" charset="0"/>
                          <a:cs typeface="Arial" panose="020B0604020202020204" pitchFamily="34" charset="0"/>
                        </a:rPr>
                        <a:t>Le conseiller propose au client de signer électroniquement sa demande, le client peut toutefois opter pour la signature en format papier.</a:t>
                      </a:r>
                    </a:p>
                    <a:p>
                      <a:pPr marL="260350" indent="-171450">
                        <a:buFont typeface="Arial" panose="020B0604020202020204" pitchFamily="34" charset="0"/>
                        <a:buChar char="•"/>
                      </a:pPr>
                      <a:r>
                        <a:rPr lang="fr-FR" sz="700" b="0" i="0" u="none" strike="noStrike" baseline="0" dirty="0">
                          <a:solidFill>
                            <a:schemeClr val="tx1"/>
                          </a:solidFill>
                          <a:effectLst/>
                          <a:latin typeface="Arial" panose="020B0604020202020204" pitchFamily="34" charset="0"/>
                          <a:cs typeface="Arial" panose="020B0604020202020204" pitchFamily="34" charset="0"/>
                        </a:rPr>
                        <a:t>Le conseiller décrit au client le processus de contractualisation électronique.</a:t>
                      </a:r>
                    </a:p>
                  </a:txBody>
                  <a:tcPr marL="72000" marR="72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Le choix du mode de signature</a:t>
                      </a:r>
                    </a:p>
                    <a:p>
                      <a:pPr marL="0" indent="0">
                        <a:buFont typeface="Arial" panose="020B0604020202020204" pitchFamily="34" charset="0"/>
                        <a:buNone/>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(signature papier ou électronique) n’est</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proposé que dans les cas où le contrat</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est éligible.</a:t>
                      </a:r>
                    </a:p>
                    <a:p>
                      <a:pPr marL="0" indent="0">
                        <a:buFont typeface="Arial" panose="020B0604020202020204" pitchFamily="34" charset="0"/>
                        <a:buNone/>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Si le contrat est inéligible, seul le mode</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de signature papier est proposé.</a:t>
                      </a: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Espace NL</a:t>
                      </a:r>
                    </a:p>
                    <a:p>
                      <a:pPr algn="ctr" rtl="0" fontAlgn="ctr"/>
                      <a:endParaRPr lang="fr-FR" sz="7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36000" marB="3600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828503">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Signature manuelle de la liasse contractuelle</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Client</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0350" indent="-171450" algn="l" defTabSz="914400" rtl="0" eaLnBrk="1" fontAlgn="ctr" latinLnBrk="0" hangingPunct="1">
                        <a:buFont typeface="Arial" panose="020B0604020202020204" pitchFamily="34" charset="0"/>
                        <a:buChar char="•"/>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marL="260350" indent="-171450" algn="l" defTabSz="914400" rtl="0" eaLnBrk="1" fontAlgn="ctr" latinLnBrk="0" hangingPunct="1">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Si la demande n’est pas éligible à la signature électronique ou si le client refuse ce mode de signature, la liasse contractuelle est  générée au format papier et remise au client pour signature.</a:t>
                      </a:r>
                    </a:p>
                    <a:p>
                      <a:pPr marL="260350" indent="-171450" algn="l" defTabSz="914400" rtl="0" eaLnBrk="1" fontAlgn="ctr" latinLnBrk="0" hangingPunct="1">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Une fois la liasse signée, le conseiller la transmet au back office distributeur. </a:t>
                      </a:r>
                    </a:p>
                  </a:txBody>
                  <a:tcPr marL="72000" marR="72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La génération de la version papier de la liasse contractuelle déclenche l’enregistrement de l’acte au statut « en attente » dans AIA</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Espace NL</a:t>
                      </a:r>
                    </a:p>
                    <a:p>
                      <a:pPr algn="ctr" rtl="0" fontAlgn="ctr"/>
                      <a:endParaRPr lang="fr-FR" sz="7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36000" marB="3600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33173">
                <a:tc>
                  <a:txBody>
                    <a:bodyPr/>
                    <a:lstStyle/>
                    <a:p>
                      <a:pPr algn="ctr" rtl="0" fontAlgn="ctr"/>
                      <a:r>
                        <a:rPr lang="fr-FR" sz="700" b="0" i="0" u="none" strike="noStrike" dirty="0">
                          <a:solidFill>
                            <a:schemeClr val="tx1"/>
                          </a:solidFill>
                          <a:effectLst/>
                          <a:latin typeface="Arial" panose="020B0604020202020204" pitchFamily="34" charset="0"/>
                          <a:cs typeface="Arial" panose="020B0604020202020204" pitchFamily="34" charset="0"/>
                        </a:rPr>
                        <a:t>Signature électronique</a:t>
                      </a:r>
                      <a:r>
                        <a:rPr lang="fr-FR" sz="700" b="0" i="0" u="none" strike="noStrike" baseline="0" dirty="0">
                          <a:solidFill>
                            <a:schemeClr val="tx1"/>
                          </a:solidFill>
                          <a:effectLst/>
                          <a:latin typeface="Arial" panose="020B0604020202020204" pitchFamily="34" charset="0"/>
                          <a:cs typeface="Arial" panose="020B0604020202020204" pitchFamily="34" charset="0"/>
                        </a:rPr>
                        <a:t> de la liasse contractuelle</a:t>
                      </a:r>
                      <a:endParaRPr lang="fr-FR" sz="7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Client</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03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fr-FR" sz="700" b="0" i="0" u="none" strike="noStrike" baseline="0" dirty="0">
                        <a:solidFill>
                          <a:schemeClr val="tx1"/>
                        </a:solidFill>
                        <a:effectLst/>
                        <a:latin typeface="Arial" panose="020B0604020202020204" pitchFamily="34" charset="0"/>
                        <a:cs typeface="Arial" panose="020B0604020202020204" pitchFamily="34" charset="0"/>
                      </a:endParaRPr>
                    </a:p>
                    <a:p>
                      <a:pPr marL="2603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fr-FR" sz="700" b="0" i="0" u="none" strike="noStrike" baseline="0" dirty="0">
                          <a:solidFill>
                            <a:schemeClr val="tx1"/>
                          </a:solidFill>
                          <a:effectLst/>
                          <a:latin typeface="Arial" panose="020B0604020202020204" pitchFamily="34" charset="0"/>
                          <a:cs typeface="Arial" panose="020B0604020202020204" pitchFamily="34" charset="0"/>
                        </a:rPr>
                        <a:t>Si le client est éligible à la signature électronique et qu’il accepte de signer électroniquement, le conseiller lance le process de signature ; la proposition ne peut plus être modifiée. Un mail est adressé au client contenant l’URL de connexion à l’ICG (parcours de signature). Un SMS lui est également envoyé pour lui permettre de s’authentifier.</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En début de parcours de signature, le client signe les conditions générales de signature électronique</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Puis il doit parcourir chaque document présenté à</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l’écran, le lire et donner son consentement en</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cliquant sur le bouton « J’ai lu et j’accepte ».</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Une fois l’ensemble des documents acceptés, le client peut signer la liasse contractuelle en cliquant sur le bouton « Je confirme ma signature », ce qui valide sa demande de souscription.</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Un mail lui est envoyé </a:t>
                      </a:r>
                      <a:r>
                        <a:rPr lang="fr-FR" sz="700" b="0" i="0" u="none" strike="noStrike" baseline="0" dirty="0">
                          <a:solidFill>
                            <a:schemeClr val="tx1"/>
                          </a:solidFill>
                          <a:effectLst/>
                          <a:latin typeface="Arial" panose="020B0604020202020204" pitchFamily="34" charset="0"/>
                          <a:cs typeface="Arial" panose="020B0604020202020204" pitchFamily="34" charset="0"/>
                        </a:rPr>
                        <a:t>contenant l’URL de connexion à l’espace NL</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 ainsi qu’un SMS lui permettant de s’authentifier. </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Lorsque le client accède à l’espace NL, il peut consulter, télécharger et imprimer sa proposition d’assurance signée. </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Le client pourra consulter son contrat ainsi que les documents associés sur l’espace NL depuis DEI une fois la proposition d’assurance validée le BO NL.</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En cas d’abandon client, le conseiller doit reprendre contact avec son client pour relancer un process de signature électronique ou basculer vers une signature manuscrite.</a:t>
                      </a:r>
                    </a:p>
                  </a:txBody>
                  <a:tcPr marL="72000" marR="72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just">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La signature électronique génère l’enregistrement de l’acte au statut « en attente » dans AIA.</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Espace NL</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Outil de signature électronique (ICG)</a:t>
                      </a:r>
                    </a:p>
                    <a:p>
                      <a:pPr algn="ctr" rtl="0" fontAlgn="ctr"/>
                      <a:endParaRPr lang="fr-FR" sz="700" b="0" i="0" u="none" strike="noStrike" dirty="0">
                        <a:solidFill>
                          <a:schemeClr val="tx1"/>
                        </a:solidFill>
                        <a:effectLst/>
                        <a:latin typeface="Arial" panose="020B0604020202020204" pitchFamily="34" charset="0"/>
                        <a:cs typeface="Arial" panose="020B0604020202020204" pitchFamily="34" charset="0"/>
                      </a:endParaRPr>
                    </a:p>
                  </a:txBody>
                  <a:tcPr marL="72000" marR="72000" marT="36000" marB="3600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74943">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kern="1200" cap="none" normalizeH="0" baseline="0" dirty="0">
                          <a:ln>
                            <a:noFill/>
                          </a:ln>
                          <a:solidFill>
                            <a:schemeClr val="tx1"/>
                          </a:solidFill>
                          <a:effectLst/>
                          <a:latin typeface="Arial" charset="0"/>
                          <a:ea typeface="+mn-ea"/>
                          <a:cs typeface="+mn-cs"/>
                        </a:rPr>
                        <a:t>Suite de l’entretien physique en agence</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F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34012406"/>
                  </a:ext>
                </a:extLst>
              </a:tr>
              <a:tr h="1933173">
                <a:tc>
                  <a:txBody>
                    <a:bodyPr/>
                    <a:lstStyle/>
                    <a:p>
                      <a:pPr algn="ctr" rtl="0" fontAlgn="ct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Contrôles du BO Caisse</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88900" indent="0" algn="l" defTabSz="914400" rtl="0" eaLnBrk="1" fontAlgn="ctr" latinLnBrk="0" hangingPunct="1">
                        <a:buFont typeface="Arial" panose="020B0604020202020204" pitchFamily="34" charset="0"/>
                        <a:buNone/>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Caisse</a:t>
                      </a:r>
                      <a:endParaRPr lang="en-US"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Une fois le dossier signé, le BO de la Caisse reprend le suivi du dossier et effectue ses contrôles.</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En cas de non complétude et / ou de non conformité  du dossier, il peut effectuer une demande de régularisation à destination de l'agence. </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Si le dossier contient la création d’un fonds interne dont la caisse est la banque dépositaire, le BO de la caisse joint au dossier le RIB du fonds.</a:t>
                      </a:r>
                    </a:p>
                    <a:p>
                      <a:pPr marL="260350"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 l'issue du contrôle, le BO envoie le dossier au BO de Natixis Life.</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Si les contrôles ne sont pas effectués dans un délai de 3 jours, le workflow envoie automatiquement le dossier au BO NL.</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kern="1200" noProof="0" dirty="0">
                          <a:solidFill>
                            <a:schemeClr val="tx1"/>
                          </a:solidFill>
                          <a:effectLst/>
                          <a:latin typeface="Arial" panose="020B0604020202020204" pitchFamily="34" charset="0"/>
                          <a:ea typeface="+mn-ea"/>
                          <a:cs typeface="Arial" panose="020B0604020202020204" pitchFamily="34" charset="0"/>
                        </a:rPr>
                        <a:t>ICM</a:t>
                      </a:r>
                    </a:p>
                    <a:p>
                      <a:pPr marL="0" marR="0" lvl="0" indent="0" algn="ctr" defTabSz="914400" rtl="0" eaLnBrk="1" fontAlgn="ctr" latinLnBrk="0" hangingPunct="1">
                        <a:lnSpc>
                          <a:spcPct val="100000"/>
                        </a:lnSpc>
                        <a:spcBef>
                          <a:spcPts val="0"/>
                        </a:spcBef>
                        <a:spcAft>
                          <a:spcPts val="0"/>
                        </a:spcAft>
                        <a:buClrTx/>
                        <a:buSzTx/>
                        <a:buFontTx/>
                        <a:buNone/>
                        <a:tabLst/>
                        <a:defRPr/>
                      </a:pPr>
                      <a:endParaRPr lang="fr-FR"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fr-FR" sz="700" b="0" i="0" u="none" strike="noStrike" kern="1200" noProof="0" dirty="0">
                          <a:solidFill>
                            <a:schemeClr val="tx1"/>
                          </a:solidFill>
                          <a:effectLst/>
                          <a:latin typeface="Arial" panose="020B0604020202020204" pitchFamily="34" charset="0"/>
                          <a:ea typeface="+mn-ea"/>
                          <a:cs typeface="Arial" panose="020B0604020202020204" pitchFamily="34" charset="0"/>
                        </a:rPr>
                        <a:t>Outils de contrôle</a:t>
                      </a:r>
                      <a:r>
                        <a:rPr lang="fr-FR" sz="700" b="0" i="0" u="none" strike="noStrike" kern="1200" baseline="0" noProof="0" dirty="0">
                          <a:solidFill>
                            <a:schemeClr val="tx1"/>
                          </a:solidFill>
                          <a:effectLst/>
                          <a:latin typeface="Arial" panose="020B0604020202020204" pitchFamily="34" charset="0"/>
                          <a:ea typeface="+mn-ea"/>
                          <a:cs typeface="Arial" panose="020B0604020202020204" pitchFamily="34" charset="0"/>
                        </a:rPr>
                        <a:t> du BO de la caisse</a:t>
                      </a:r>
                      <a:endParaRPr lang="fr-FR"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0376854"/>
                  </a:ext>
                </a:extLst>
              </a:tr>
            </a:tbl>
          </a:graphicData>
        </a:graphic>
      </p:graphicFrame>
      <p:sp>
        <p:nvSpPr>
          <p:cNvPr id="21"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Tree>
    <p:extLst>
      <p:ext uri="{BB962C8B-B14F-4D97-AF65-F5344CB8AC3E}">
        <p14:creationId xmlns:p14="http://schemas.microsoft.com/office/powerpoint/2010/main" val="4111702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50"/>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rgbClr val="FFFFFF"/>
              </a:solidFill>
              <a:latin typeface="Arial" charset="0"/>
            </a:endParaRPr>
          </a:p>
        </p:txBody>
      </p:sp>
      <p:sp>
        <p:nvSpPr>
          <p:cNvPr id="5123" name="Rectangle 2061"/>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solidFill>
                <a:srgbClr val="000000"/>
              </a:solidFill>
            </a:endParaRPr>
          </a:p>
        </p:txBody>
      </p:sp>
      <p:sp>
        <p:nvSpPr>
          <p:cNvPr id="5174" name="Text Box 3088"/>
          <p:cNvSpPr txBox="1">
            <a:spLocks noChangeArrowheads="1"/>
          </p:cNvSpPr>
          <p:nvPr/>
        </p:nvSpPr>
        <p:spPr bwMode="auto">
          <a:xfrm>
            <a:off x="115888" y="755650"/>
            <a:ext cx="6172200" cy="215900"/>
          </a:xfrm>
          <a:prstGeom prst="rect">
            <a:avLst/>
          </a:prstGeom>
          <a:solidFill>
            <a:srgbClr val="C0C0C0"/>
          </a:solidFill>
          <a:ln w="12700">
            <a:solidFill>
              <a:schemeClr val="bg2"/>
            </a:solidFill>
            <a:miter lim="800000"/>
            <a:headEnd/>
            <a:tailEnd/>
          </a:ln>
        </p:spPr>
        <p:txBody>
          <a:bodyPr anchor="ctr"/>
          <a:lstStyle/>
          <a:p>
            <a:pPr eaLnBrk="1" hangingPunct="1"/>
            <a:r>
              <a:rPr lang="fr-FR" sz="1000" b="1" dirty="0">
                <a:solidFill>
                  <a:srgbClr val="FF0000"/>
                </a:solidFill>
                <a:latin typeface="Arial" charset="0"/>
              </a:rPr>
              <a:t>Processus détaillé </a:t>
            </a:r>
            <a:endParaRPr lang="fr-FR" altLang="fr-FR" sz="1000" b="1" dirty="0">
              <a:solidFill>
                <a:srgbClr val="FF0000"/>
              </a:solidFill>
              <a:latin typeface="Arial" charset="0"/>
            </a:endParaRPr>
          </a:p>
        </p:txBody>
      </p:sp>
      <p:sp>
        <p:nvSpPr>
          <p:cNvPr id="5178" name="Text Box 3184"/>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24" name="Rectangle 3"/>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graphicFrame>
        <p:nvGraphicFramePr>
          <p:cNvPr id="15" name="Group 3190"/>
          <p:cNvGraphicFramePr>
            <a:graphicFrameLocks noGrp="1"/>
          </p:cNvGraphicFramePr>
          <p:nvPr>
            <p:extLst>
              <p:ext uri="{D42A27DB-BD31-4B8C-83A1-F6EECF244321}">
                <p14:modId xmlns:p14="http://schemas.microsoft.com/office/powerpoint/2010/main" val="3519036819"/>
              </p:ext>
            </p:extLst>
          </p:nvPr>
        </p:nvGraphicFramePr>
        <p:xfrm>
          <a:off x="115888" y="963488"/>
          <a:ext cx="6172200" cy="6459480"/>
        </p:xfrm>
        <a:graphic>
          <a:graphicData uri="http://schemas.openxmlformats.org/drawingml/2006/table">
            <a:tbl>
              <a:tblPr/>
              <a:tblGrid>
                <a:gridCol w="681517">
                  <a:extLst>
                    <a:ext uri="{9D8B030D-6E8A-4147-A177-3AD203B41FA5}">
                      <a16:colId xmlns:a16="http://schemas.microsoft.com/office/drawing/2014/main" val="20000"/>
                    </a:ext>
                  </a:extLst>
                </a:gridCol>
                <a:gridCol w="378186">
                  <a:extLst>
                    <a:ext uri="{9D8B030D-6E8A-4147-A177-3AD203B41FA5}">
                      <a16:colId xmlns:a16="http://schemas.microsoft.com/office/drawing/2014/main" val="20001"/>
                    </a:ext>
                  </a:extLst>
                </a:gridCol>
                <a:gridCol w="2874216">
                  <a:extLst>
                    <a:ext uri="{9D8B030D-6E8A-4147-A177-3AD203B41FA5}">
                      <a16:colId xmlns:a16="http://schemas.microsoft.com/office/drawing/2014/main" val="20002"/>
                    </a:ext>
                  </a:extLst>
                </a:gridCol>
                <a:gridCol w="1664020">
                  <a:extLst>
                    <a:ext uri="{9D8B030D-6E8A-4147-A177-3AD203B41FA5}">
                      <a16:colId xmlns:a16="http://schemas.microsoft.com/office/drawing/2014/main" val="20003"/>
                    </a:ext>
                  </a:extLst>
                </a:gridCol>
                <a:gridCol w="574261">
                  <a:extLst>
                    <a:ext uri="{9D8B030D-6E8A-4147-A177-3AD203B41FA5}">
                      <a16:colId xmlns:a16="http://schemas.microsoft.com/office/drawing/2014/main" val="20005"/>
                    </a:ext>
                  </a:extLst>
                </a:gridCol>
              </a:tblGrid>
              <a:tr h="2564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Opération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Acteur</a:t>
                      </a:r>
                    </a:p>
                  </a:txBody>
                  <a:tcPr marL="36000" marR="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Description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Points d’attention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Outil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138084">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700" b="1" i="0" u="none" strike="noStrike" cap="none" normalizeH="0" baseline="0" dirty="0">
                          <a:ln>
                            <a:noFill/>
                          </a:ln>
                          <a:solidFill>
                            <a:schemeClr val="tx1"/>
                          </a:solidFill>
                          <a:effectLst/>
                          <a:latin typeface="Arial" charset="0"/>
                        </a:rPr>
                        <a:t>Intervention du BO de Natixis Life</a:t>
                      </a:r>
                    </a:p>
                  </a:txBody>
                  <a:tcPr marT="0" marB="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276168">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Contrôles du BO NL</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l" defTabSz="914400" rtl="0" eaLnBrk="1" fontAlgn="ctr" latinLnBrk="0" hangingPunct="1">
                        <a:buFont typeface="Arial" panose="020B0604020202020204" pitchFamily="34" charset="0"/>
                        <a:buNone/>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Le dossier est réceptionné par le</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BO de Natixis life qui commence par effectuer ses contrôles. Il va vérifier : </a:t>
                      </a:r>
                    </a:p>
                    <a:p>
                      <a:pPr marL="263525"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La complétude du dossier et des pièces</a:t>
                      </a:r>
                    </a:p>
                    <a:p>
                      <a:pPr marL="263525"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Les contrôles précédemment effectués sur les pièces</a:t>
                      </a:r>
                    </a:p>
                    <a:p>
                      <a:pPr marL="263525" indent="-171450" algn="l" defTabSz="914400" rtl="0" eaLnBrk="1" fontAlgn="ctr" latinLnBrk="0" hangingPunct="1">
                        <a:buFont typeface="Arial" panose="020B0604020202020204" pitchFamily="34" charset="0"/>
                        <a:buChar cha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L’origine</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des fonds et les pièces justificatives</a:t>
                      </a:r>
                    </a:p>
                    <a:p>
                      <a:pPr marL="263525" indent="-171450" algn="l" defTabSz="914400" rtl="0" eaLnBrk="1" fontAlgn="ctr" latinLnBrk="0" hangingPunct="1">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Les signatures</a:t>
                      </a:r>
                    </a:p>
                    <a:p>
                      <a:pPr marL="263525" indent="-171450" algn="l" defTabSz="914400" rtl="0" eaLnBrk="1" fontAlgn="ctr" latinLnBrk="0" hangingPunct="1">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La présence du RIB si le client veut souscrire à un nouveau fonds interne</a:t>
                      </a:r>
                    </a:p>
                    <a:p>
                      <a:pPr marL="263525" indent="-171450" algn="l" defTabSz="914400" rtl="0" eaLnBrk="1" fontAlgn="ctr" latinLnBrk="0" hangingPunct="1">
                        <a:buFont typeface="Arial" panose="020B0604020202020204" pitchFamily="34" charset="0"/>
                        <a:buChar cha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L’arrivée des fonds</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Selon le résultat des contrôles, le BO peut soit revenir vers le BO de la Caisse et demander des pièces complémentaires, soit demander l’avis d’autres départements de Natixis Life.</a:t>
                      </a: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ICM</a:t>
                      </a:r>
                    </a:p>
                  </a:txBody>
                  <a:tcPr marL="72000" marR="72000" marT="36000" marB="36000" anchor="ctr" horzOverflow="overflow">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597691">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Validation</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du dossier</a:t>
                      </a: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l" defTabSz="914400" rtl="0" eaLnBrk="1" fontAlgn="ctr" latinLnBrk="0" hangingPunct="1">
                        <a:buFont typeface="Arial" panose="020B0604020202020204" pitchFamily="34" charset="0"/>
                        <a:buNone/>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Après avoir effectué</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ses contrôles, le gestionnaire en charge du dossier valide les saisies.</a:t>
                      </a: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kern="1200" dirty="0">
                          <a:solidFill>
                            <a:schemeClr val="tx1"/>
                          </a:solidFill>
                          <a:latin typeface="Arial" panose="020B0604020202020204" pitchFamily="34" charset="0"/>
                          <a:ea typeface="+mn-ea"/>
                          <a:cs typeface="Arial" panose="020B0604020202020204" pitchFamily="34" charset="0"/>
                        </a:rPr>
                        <a:t>AIA</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08012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Calcul automatique – LAB</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Une fois le dossier validé, un calcul automatique est déclenché pour répondre au questionnaire LAB du CAA. Ce calcul classifie également le client.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Si le résultat du questionnaire</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n’est pas satisfaisant, le dossier est bloqué jusqu’à la validation du service Conformité. Si besoin un examen renforcé du dossier sera effectué.</a:t>
                      </a: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AIA</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76064">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Validation hiérarchique du dossier</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635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Après la vérification et la validation des questionnaires LAB, le dossier est revu et validé hiérarchiquement.</a:t>
                      </a:r>
                    </a:p>
                    <a:p>
                      <a:pPr marL="0" indent="6350" algn="l" defTabSz="914400" rtl="0" eaLnBrk="1" fontAlgn="ctr" latinLnBrk="0" hangingPunct="1">
                        <a:buFont typeface="Arial" panose="020B0604020202020204" pitchFamily="34" charset="0"/>
                        <a:buNone/>
                      </a:pPr>
                      <a:endPar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AIA</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47560155"/>
                  </a:ext>
                </a:extLst>
              </a:tr>
              <a:tr h="36004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Refus de dossier</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635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Si le dossier est refusé par l'assureur, le BO NL communique le refus au BO distributeur via le workflow en motivant le refus; le BO distributeur en informe le conseiller/Banquier privé concerné ; E parallèle, le BO NL informe la direction commerciale NL qui se met en liaison avec le conseiller/banquier privé par téléphone et/ou mail.</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ICM/mail/téléphone</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9214874"/>
                  </a:ext>
                </a:extLst>
              </a:tr>
              <a:tr h="36004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Conversion des flux</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635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Les flux sont convertis suite à la validation hiérarchique.</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AIA</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71015335"/>
                  </a:ext>
                </a:extLst>
              </a:tr>
              <a:tr h="36004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Courrier client : génération, envoi et GED</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635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 courrier client est généré automatiquement par AIA. Il est envoyé au client par courrier recommandé avec accusé de réception. Le courrier est automatiquement mis en GED.</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AIA</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89340064"/>
                  </a:ext>
                </a:extLst>
              </a:tr>
              <a:tr h="36004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Lien avec le gestionnaire financier</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635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Si le dossier demande la création d’un nouveau fonds interne, le BO de Natixis Life fournit au gestionnaire financier choisi par le client les annexes au mandat de gestion ainsi que la date de fin du délai de renonciation.</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Email</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03171367"/>
                  </a:ext>
                </a:extLst>
              </a:tr>
              <a:tr h="36004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Clôture du dossier</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BO Natixis Life</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6350" algn="l" defTabSz="914400" rtl="0" eaLnBrk="1" fontAlgn="ctr" latinLnBrk="0" hangingPunct="1">
                        <a:buFont typeface="Arial" panose="020B0604020202020204" pitchFamily="34" charset="0"/>
                        <a:buNone/>
                      </a:pP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Le BO Natixis Life clôture le traitement du dossier dans le workflow.</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ICM</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19977600"/>
                  </a:ext>
                </a:extLst>
              </a:tr>
              <a:tr h="360040">
                <a:tc>
                  <a:txBody>
                    <a:bodyPr/>
                    <a:lstStyle/>
                    <a:p>
                      <a:pPr marL="0" algn="ctr" defTabSz="914400" rtl="0" eaLnBrk="1" fontAlgn="ctr" latinLnBrk="0" hangingPunct="1"/>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Archiver les documents</a:t>
                      </a:r>
                      <a:r>
                        <a:rPr lang="fr-FR" sz="7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en GED</a:t>
                      </a:r>
                    </a:p>
                  </a:txBody>
                  <a:tcPr marL="72000" marR="72000" marT="36000" marB="3600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a:t>
                      </a:r>
                    </a:p>
                  </a:txBody>
                  <a:tcPr marL="0" marR="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lgn="l" defTabSz="914400" rtl="0" eaLnBrk="1" fontAlgn="ctr" latinLnBrk="0" hangingPunct="1">
                        <a:buFont typeface="Arial" panose="020B0604020202020204" pitchFamily="34" charset="0"/>
                        <a:buNone/>
                      </a:pP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Les documents contractuels signés sont stockés automatiquement dans la GED </a:t>
                      </a:r>
                      <a:r>
                        <a:rPr lang="fr-FR" sz="700" b="0" i="0" u="none" strike="noStrike" kern="1200" dirty="0" err="1">
                          <a:solidFill>
                            <a:schemeClr val="tx1"/>
                          </a:solidFill>
                          <a:effectLst/>
                          <a:latin typeface="Arial" panose="020B0604020202020204" pitchFamily="34" charset="0"/>
                          <a:ea typeface="+mn-ea"/>
                          <a:cs typeface="Arial" panose="020B0604020202020204" pitchFamily="34" charset="0"/>
                        </a:rPr>
                        <a:t>Natixis</a:t>
                      </a:r>
                      <a:r>
                        <a:rPr lang="fr-FR" sz="700" b="0" i="0" u="none" strike="noStrike" kern="1200" dirty="0">
                          <a:solidFill>
                            <a:schemeClr val="tx1"/>
                          </a:solidFill>
                          <a:effectLst/>
                          <a:latin typeface="Arial" panose="020B0604020202020204" pitchFamily="34" charset="0"/>
                          <a:ea typeface="+mn-ea"/>
                          <a:cs typeface="Arial" panose="020B0604020202020204" pitchFamily="34" charset="0"/>
                        </a:rPr>
                        <a:t> Life </a:t>
                      </a:r>
                    </a:p>
                  </a:txBody>
                  <a:tcPr marL="72000" marR="72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fr-FR" sz="7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700" b="0" kern="1200" dirty="0" err="1">
                          <a:solidFill>
                            <a:schemeClr val="tx1"/>
                          </a:solidFill>
                          <a:latin typeface="Arial" panose="020B0604020202020204" pitchFamily="34" charset="0"/>
                          <a:ea typeface="+mn-ea"/>
                          <a:cs typeface="Arial" panose="020B0604020202020204" pitchFamily="34" charset="0"/>
                        </a:rPr>
                        <a:t>FileNet</a:t>
                      </a:r>
                      <a:endParaRPr lang="fr-FR" sz="700" b="0" kern="1200" dirty="0">
                        <a:solidFill>
                          <a:schemeClr val="tx1"/>
                        </a:solidFill>
                        <a:latin typeface="Arial" panose="020B0604020202020204" pitchFamily="34" charset="0"/>
                        <a:ea typeface="+mn-ea"/>
                        <a:cs typeface="Arial" panose="020B0604020202020204" pitchFamily="34"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0720960"/>
                  </a:ext>
                </a:extLst>
              </a:tr>
            </a:tbl>
          </a:graphicData>
        </a:graphic>
      </p:graphicFrame>
      <p:sp>
        <p:nvSpPr>
          <p:cNvPr id="21"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Tree>
    <p:extLst>
      <p:ext uri="{BB962C8B-B14F-4D97-AF65-F5344CB8AC3E}">
        <p14:creationId xmlns:p14="http://schemas.microsoft.com/office/powerpoint/2010/main" val="4061783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ANALYSE DE RISQUES ENCOURUS PAR LA CAISSE</a:t>
            </a:r>
          </a:p>
        </p:txBody>
      </p:sp>
      <p:sp>
        <p:nvSpPr>
          <p:cNvPr id="6191" name="Text Box 26"/>
          <p:cNvSpPr txBox="1">
            <a:spLocks noChangeArrowheads="1"/>
          </p:cNvSpPr>
          <p:nvPr/>
        </p:nvSpPr>
        <p:spPr bwMode="auto">
          <a:xfrm>
            <a:off x="196850" y="1217874"/>
            <a:ext cx="6248400" cy="5586373"/>
          </a:xfrm>
          <a:prstGeom prst="rect">
            <a:avLst/>
          </a:prstGeom>
          <a:noFill/>
          <a:ln w="9525">
            <a:solidFill>
              <a:schemeClr val="tx1"/>
            </a:solidFill>
            <a:miter lim="800000"/>
            <a:headEnd/>
            <a:tailEnd/>
          </a:ln>
        </p:spPr>
        <p:txBody>
          <a:bodyPr/>
          <a:lstStyle/>
          <a:p>
            <a:pPr marL="449262">
              <a:spcBef>
                <a:spcPct val="50000"/>
              </a:spcBef>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pPr>
            <a:r>
              <a:rPr lang="fr-FR" sz="1200" b="1" dirty="0"/>
              <a:t> </a:t>
            </a:r>
          </a:p>
          <a:p>
            <a:pPr marL="457200" indent="-7938">
              <a:spcBef>
                <a:spcPct val="50000"/>
              </a:spcBef>
            </a:pPr>
            <a:endParaRPr lang="fr-FR" sz="1200" b="1" dirty="0"/>
          </a:p>
          <a:p>
            <a:pPr marL="457200" indent="-7938">
              <a:spcBef>
                <a:spcPct val="50000"/>
              </a:spcBef>
            </a:pPr>
            <a:endParaRPr lang="fr-FR" sz="1200" b="1" dirty="0"/>
          </a:p>
          <a:p>
            <a:pPr marL="457200" indent="-7938">
              <a:spcBef>
                <a:spcPct val="50000"/>
              </a:spcBef>
            </a:pPr>
            <a:endParaRPr lang="fr-FR" sz="1200" b="1" dirty="0"/>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graphicFrame>
        <p:nvGraphicFramePr>
          <p:cNvPr id="13" name="Group 47"/>
          <p:cNvGraphicFramePr>
            <a:graphicFrameLocks noGrp="1"/>
          </p:cNvGraphicFramePr>
          <p:nvPr>
            <p:extLst>
              <p:ext uri="{D42A27DB-BD31-4B8C-83A1-F6EECF244321}">
                <p14:modId xmlns:p14="http://schemas.microsoft.com/office/powerpoint/2010/main" val="1165628124"/>
              </p:ext>
            </p:extLst>
          </p:nvPr>
        </p:nvGraphicFramePr>
        <p:xfrm>
          <a:off x="379007" y="1339204"/>
          <a:ext cx="5940000" cy="5342475"/>
        </p:xfrm>
        <a:graphic>
          <a:graphicData uri="http://schemas.openxmlformats.org/drawingml/2006/table">
            <a:tbl>
              <a:tblPr/>
              <a:tblGrid>
                <a:gridCol w="3042919">
                  <a:extLst>
                    <a:ext uri="{9D8B030D-6E8A-4147-A177-3AD203B41FA5}">
                      <a16:colId xmlns:a16="http://schemas.microsoft.com/office/drawing/2014/main" val="20000"/>
                    </a:ext>
                  </a:extLst>
                </a:gridCol>
                <a:gridCol w="2897081">
                  <a:extLst>
                    <a:ext uri="{9D8B030D-6E8A-4147-A177-3AD203B41FA5}">
                      <a16:colId xmlns:a16="http://schemas.microsoft.com/office/drawing/2014/main" val="20001"/>
                    </a:ext>
                  </a:extLst>
                </a:gridCol>
              </a:tblGrid>
              <a:tr h="351177">
                <a:tc>
                  <a:txBody>
                    <a:bodyPr/>
                    <a:lstStyle/>
                    <a:p>
                      <a:pPr marL="0" marR="0" lvl="0" indent="0" algn="l" defTabSz="990600" rtl="0" eaLnBrk="0" fontAlgn="base" latinLnBrk="0" hangingPunct="0">
                        <a:lnSpc>
                          <a:spcPct val="100000"/>
                        </a:lnSpc>
                        <a:spcBef>
                          <a:spcPts val="725"/>
                        </a:spcBef>
                        <a:spcAft>
                          <a:spcPct val="0"/>
                        </a:spcAft>
                        <a:buClr>
                          <a:srgbClr val="000000"/>
                        </a:buClr>
                        <a:buSzTx/>
                        <a:buFont typeface="Times New Roman" pitchFamily="18" charset="0"/>
                        <a:buNone/>
                        <a:tabLst/>
                      </a:pPr>
                      <a:r>
                        <a:rPr kumimoji="0" lang="fr-FR" sz="800" b="1" i="0" u="none" strike="noStrike" cap="none" normalizeH="0" baseline="0" dirty="0">
                          <a:ln>
                            <a:noFill/>
                          </a:ln>
                          <a:solidFill>
                            <a:srgbClr val="000000"/>
                          </a:solidFill>
                          <a:effectLst/>
                          <a:latin typeface="Arial" charset="0"/>
                          <a:ea typeface="SimSun" pitchFamily="2" charset="-122"/>
                        </a:rPr>
                        <a:t>Le client conteste son accord (usurpation d’identité, abus de faiblesse)</a:t>
                      </a:r>
                    </a:p>
                  </a:txBody>
                  <a:tcPr marL="36000" marR="36000" marT="58129" marB="581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Identification visuelle et vérification de la pièce d’identité</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Authentification forte (en cas de signature électronique)</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Archivage du dossier</a:t>
                      </a:r>
                    </a:p>
                  </a:txBody>
                  <a:tcPr marL="36000" marR="36000" marT="58129" marB="581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1177">
                <a:tc>
                  <a:txBody>
                    <a:bodyPr/>
                    <a:lstStyle/>
                    <a:p>
                      <a:pPr marL="0" marR="0" lvl="0" indent="0" algn="l" defTabSz="990600" rtl="0" eaLnBrk="0" fontAlgn="base" latinLnBrk="0" hangingPunct="0">
                        <a:lnSpc>
                          <a:spcPct val="100000"/>
                        </a:lnSpc>
                        <a:spcBef>
                          <a:spcPts val="725"/>
                        </a:spcBef>
                        <a:spcAft>
                          <a:spcPct val="0"/>
                        </a:spcAft>
                        <a:buClr>
                          <a:srgbClr val="000000"/>
                        </a:buClr>
                        <a:buSzTx/>
                        <a:buFont typeface="Times New Roman" pitchFamily="18" charset="0"/>
                        <a:buNone/>
                        <a:tabLst/>
                      </a:pPr>
                      <a:r>
                        <a:rPr kumimoji="0" lang="fr-FR" sz="800" b="1" i="0" u="none" strike="noStrike" cap="none" normalizeH="0" baseline="0" dirty="0">
                          <a:ln>
                            <a:noFill/>
                          </a:ln>
                          <a:solidFill>
                            <a:srgbClr val="000000"/>
                          </a:solidFill>
                          <a:effectLst/>
                          <a:latin typeface="Arial" charset="0"/>
                          <a:ea typeface="SimSun" pitchFamily="2" charset="-122"/>
                        </a:rPr>
                        <a:t>Défaut de conseil (Risque de non remise et traçabilité du DIC)</a:t>
                      </a:r>
                    </a:p>
                  </a:txBody>
                  <a:tcPr marL="36000" marR="36000" marT="58129" marB="581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Vérification de la capacité juridique du client</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Recueil des besoins et des exigences du client</a:t>
                      </a:r>
                    </a:p>
                    <a:p>
                      <a:pPr marL="269875"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800" b="0" i="0" u="none" strike="noStrike" kern="1200" cap="none" normalizeH="0" baseline="0" dirty="0">
                          <a:ln>
                            <a:noFill/>
                          </a:ln>
                          <a:solidFill>
                            <a:schemeClr val="tx1"/>
                          </a:solidFill>
                          <a:effectLst/>
                          <a:latin typeface="Arial" charset="0"/>
                          <a:ea typeface="+mn-ea"/>
                          <a:cs typeface="+mn-cs"/>
                        </a:rPr>
                        <a:t>Information du client des caractéristiques du contrat</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Le Document de Connaissance Client est à formaliser par la Caisse et à signer par le client</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En cas de refus du client de délivrer les informations relatives au devoir de conseil, la souscription est refusée</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Sensibilisation sur le risque afférent aux investissements financiers. </a:t>
                      </a:r>
                    </a:p>
                    <a:p>
                      <a:pPr marL="269875" indent="-228600">
                        <a:buFont typeface="+mj-lt"/>
                        <a:buAutoNum type="arabicPeriod"/>
                      </a:pPr>
                      <a:r>
                        <a:rPr kumimoji="0" lang="fr-FR" sz="800" b="0" i="0" u="none" strike="noStrike" kern="1200" cap="none" normalizeH="0" baseline="0" dirty="0">
                          <a:ln>
                            <a:noFill/>
                          </a:ln>
                          <a:solidFill>
                            <a:schemeClr val="tx1"/>
                          </a:solidFill>
                          <a:effectLst/>
                          <a:latin typeface="Arial" charset="0"/>
                          <a:ea typeface="+mn-ea"/>
                          <a:cs typeface="+mn-cs"/>
                        </a:rPr>
                        <a:t>Archivage du dossier</a:t>
                      </a:r>
                    </a:p>
                  </a:txBody>
                  <a:tcPr marL="36000" marR="36000" marT="58129" marB="581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97278346"/>
                  </a:ext>
                </a:extLst>
              </a:tr>
              <a:tr h="683945">
                <a:tc>
                  <a:txBody>
                    <a:bodyPr/>
                    <a:lstStyle>
                      <a:lvl1pPr>
                        <a:spcBef>
                          <a:spcPct val="20000"/>
                        </a:spcBef>
                        <a:defRPr sz="2800">
                          <a:solidFill>
                            <a:schemeClr val="tx1"/>
                          </a:solidFill>
                          <a:latin typeface="Helvetica" pitchFamily="34" charset="0"/>
                        </a:defRPr>
                      </a:lvl1pPr>
                      <a:lvl2pPr>
                        <a:spcBef>
                          <a:spcPct val="20000"/>
                        </a:spcBef>
                        <a:defRPr sz="2400">
                          <a:solidFill>
                            <a:schemeClr val="tx1"/>
                          </a:solidFill>
                          <a:latin typeface="Helvetica" pitchFamily="34" charset="0"/>
                        </a:defRPr>
                      </a:lvl2pPr>
                      <a:lvl3pPr>
                        <a:spcBef>
                          <a:spcPct val="20000"/>
                        </a:spcBef>
                        <a:defRPr sz="2000">
                          <a:solidFill>
                            <a:schemeClr val="tx1"/>
                          </a:solidFill>
                          <a:latin typeface="Helvetica" pitchFamily="34" charset="0"/>
                        </a:defRPr>
                      </a:lvl3pPr>
                      <a:lvl4pPr>
                        <a:spcBef>
                          <a:spcPct val="20000"/>
                        </a:spcBef>
                        <a:defRPr>
                          <a:solidFill>
                            <a:schemeClr val="tx1"/>
                          </a:solidFill>
                          <a:latin typeface="Helvetica" pitchFamily="34" charset="0"/>
                        </a:defRPr>
                      </a:lvl4pPr>
                      <a:lvl5pPr>
                        <a:spcBef>
                          <a:spcPct val="20000"/>
                        </a:spcBef>
                        <a:defRPr>
                          <a:solidFill>
                            <a:schemeClr val="tx1"/>
                          </a:solidFill>
                          <a:latin typeface="Helvetica" pitchFamily="34" charset="0"/>
                        </a:defRPr>
                      </a:lvl5pPr>
                      <a:lvl6pPr fontAlgn="base">
                        <a:spcBef>
                          <a:spcPct val="20000"/>
                        </a:spcBef>
                        <a:spcAft>
                          <a:spcPct val="0"/>
                        </a:spcAft>
                        <a:defRPr>
                          <a:solidFill>
                            <a:schemeClr val="tx1"/>
                          </a:solidFill>
                          <a:latin typeface="Helvetica" pitchFamily="34" charset="0"/>
                        </a:defRPr>
                      </a:lvl6pPr>
                      <a:lvl7pPr fontAlgn="base">
                        <a:spcBef>
                          <a:spcPct val="20000"/>
                        </a:spcBef>
                        <a:spcAft>
                          <a:spcPct val="0"/>
                        </a:spcAft>
                        <a:defRPr>
                          <a:solidFill>
                            <a:schemeClr val="tx1"/>
                          </a:solidFill>
                          <a:latin typeface="Helvetica" pitchFamily="34" charset="0"/>
                        </a:defRPr>
                      </a:lvl7pPr>
                      <a:lvl8pPr fontAlgn="base">
                        <a:spcBef>
                          <a:spcPct val="20000"/>
                        </a:spcBef>
                        <a:spcAft>
                          <a:spcPct val="0"/>
                        </a:spcAft>
                        <a:defRPr>
                          <a:solidFill>
                            <a:schemeClr val="tx1"/>
                          </a:solidFill>
                          <a:latin typeface="Helvetica" pitchFamily="34" charset="0"/>
                        </a:defRPr>
                      </a:lvl8pPr>
                      <a:lvl9pPr fontAlgn="base">
                        <a:spcBef>
                          <a:spcPct val="20000"/>
                        </a:spcBef>
                        <a:spcAft>
                          <a:spcPct val="0"/>
                        </a:spcAft>
                        <a:defRPr>
                          <a:solidFill>
                            <a:schemeClr val="tx1"/>
                          </a:solidFill>
                          <a:latin typeface="Helvetic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1" i="0" u="none" strike="noStrike" cap="none" normalizeH="0" baseline="0" dirty="0">
                          <a:ln>
                            <a:noFill/>
                          </a:ln>
                          <a:solidFill>
                            <a:schemeClr val="tx1"/>
                          </a:solidFill>
                          <a:effectLst/>
                          <a:latin typeface="Arial" pitchFamily="34" charset="0"/>
                          <a:ea typeface="Times New Roman" pitchFamily="18" charset="0"/>
                          <a:cs typeface="Arial" pitchFamily="34" charset="0"/>
                        </a:rPr>
                        <a:t>Risques de contrat non conforme pour absence de signature (en cas de signature papier)</a:t>
                      </a:r>
                      <a:endParaRPr kumimoji="0" lang="fr-FR" altLang="fr-FR" sz="8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Helvetica" pitchFamily="34" charset="0"/>
                        </a:defRPr>
                      </a:lvl1pPr>
                      <a:lvl2pPr>
                        <a:spcBef>
                          <a:spcPct val="20000"/>
                        </a:spcBef>
                        <a:defRPr sz="2400">
                          <a:solidFill>
                            <a:schemeClr val="tx1"/>
                          </a:solidFill>
                          <a:latin typeface="Helvetica" pitchFamily="34" charset="0"/>
                        </a:defRPr>
                      </a:lvl2pPr>
                      <a:lvl3pPr>
                        <a:spcBef>
                          <a:spcPct val="20000"/>
                        </a:spcBef>
                        <a:defRPr sz="2000">
                          <a:solidFill>
                            <a:schemeClr val="tx1"/>
                          </a:solidFill>
                          <a:latin typeface="Helvetica" pitchFamily="34" charset="0"/>
                        </a:defRPr>
                      </a:lvl3pPr>
                      <a:lvl4pPr>
                        <a:spcBef>
                          <a:spcPct val="20000"/>
                        </a:spcBef>
                        <a:defRPr>
                          <a:solidFill>
                            <a:schemeClr val="tx1"/>
                          </a:solidFill>
                          <a:latin typeface="Helvetica" pitchFamily="34" charset="0"/>
                        </a:defRPr>
                      </a:lvl4pPr>
                      <a:lvl5pPr>
                        <a:spcBef>
                          <a:spcPct val="20000"/>
                        </a:spcBef>
                        <a:defRPr>
                          <a:solidFill>
                            <a:schemeClr val="tx1"/>
                          </a:solidFill>
                          <a:latin typeface="Helvetica" pitchFamily="34" charset="0"/>
                        </a:defRPr>
                      </a:lvl5pPr>
                      <a:lvl6pPr fontAlgn="base">
                        <a:spcBef>
                          <a:spcPct val="20000"/>
                        </a:spcBef>
                        <a:spcAft>
                          <a:spcPct val="0"/>
                        </a:spcAft>
                        <a:defRPr>
                          <a:solidFill>
                            <a:schemeClr val="tx1"/>
                          </a:solidFill>
                          <a:latin typeface="Helvetica" pitchFamily="34" charset="0"/>
                        </a:defRPr>
                      </a:lvl6pPr>
                      <a:lvl7pPr fontAlgn="base">
                        <a:spcBef>
                          <a:spcPct val="20000"/>
                        </a:spcBef>
                        <a:spcAft>
                          <a:spcPct val="0"/>
                        </a:spcAft>
                        <a:defRPr>
                          <a:solidFill>
                            <a:schemeClr val="tx1"/>
                          </a:solidFill>
                          <a:latin typeface="Helvetica" pitchFamily="34" charset="0"/>
                        </a:defRPr>
                      </a:lvl7pPr>
                      <a:lvl8pPr fontAlgn="base">
                        <a:spcBef>
                          <a:spcPct val="20000"/>
                        </a:spcBef>
                        <a:spcAft>
                          <a:spcPct val="0"/>
                        </a:spcAft>
                        <a:defRPr>
                          <a:solidFill>
                            <a:schemeClr val="tx1"/>
                          </a:solidFill>
                          <a:latin typeface="Helvetica" pitchFamily="34" charset="0"/>
                        </a:defRPr>
                      </a:lvl8pPr>
                      <a:lvl9pPr fontAlgn="base">
                        <a:spcBef>
                          <a:spcPct val="20000"/>
                        </a:spcBef>
                        <a:spcAft>
                          <a:spcPct val="0"/>
                        </a:spcAft>
                        <a:defRPr>
                          <a:solidFill>
                            <a:schemeClr val="tx1"/>
                          </a:solidFill>
                          <a:latin typeface="Helvetic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800" b="0" i="0" u="none" strike="noStrike" cap="none" normalizeH="0" baseline="0" dirty="0">
                          <a:ln>
                            <a:noFill/>
                          </a:ln>
                          <a:solidFill>
                            <a:schemeClr val="tx1"/>
                          </a:solidFill>
                          <a:effectLst/>
                          <a:latin typeface="Arial" pitchFamily="34" charset="0"/>
                          <a:ea typeface="Times New Roman" pitchFamily="18" charset="0"/>
                          <a:cs typeface="Arial" pitchFamily="34" charset="0"/>
                        </a:rPr>
                        <a:t>Contrôle de la signature des documents contractuels</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310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1" i="0" u="none" strike="noStrike" cap="none" normalizeH="0" baseline="0" dirty="0">
                          <a:ln>
                            <a:noFill/>
                          </a:ln>
                          <a:solidFill>
                            <a:schemeClr val="tx1"/>
                          </a:solidFill>
                          <a:effectLst/>
                          <a:latin typeface="Arial" charset="0"/>
                          <a:cs typeface="Times New Roman" pitchFamily="18" charset="0"/>
                        </a:rPr>
                        <a:t>Informations produits</a:t>
                      </a:r>
                      <a:endParaRPr kumimoji="0" lang="fr-FR" sz="800" b="1" i="0" u="none" strike="noStrike" cap="none" normalizeH="0" baseline="0" dirty="0">
                        <a:ln>
                          <a:noFill/>
                        </a:ln>
                        <a:solidFill>
                          <a:schemeClr val="tx1"/>
                        </a:solidFill>
                        <a:effectLst/>
                        <a:latin typeface="Arial" charset="0"/>
                        <a:ea typeface="Times New Roman" pitchFamily="18" charset="0"/>
                        <a:cs typeface="Arial" charset="0"/>
                      </a:endParaRPr>
                    </a:p>
                  </a:txBody>
                  <a:tcPr marL="90000" marR="90000" marT="46789" marB="4678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fr-FR" sz="800" b="0" i="0" u="none" strike="noStrike" cap="none" normalizeH="0" baseline="0" dirty="0">
                          <a:ln>
                            <a:noFill/>
                          </a:ln>
                          <a:solidFill>
                            <a:schemeClr val="tx1"/>
                          </a:solidFill>
                          <a:effectLst/>
                          <a:latin typeface="Arial" charset="0"/>
                        </a:rPr>
                        <a:t>Natixis Life communique la documentation juridique et commerciale associée au contrat auprès de la Caisse afin de permettre une commercialisation adaptée de ce dernier.</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fr-FR" sz="800" b="0" i="0" u="none" strike="noStrike" cap="none" normalizeH="0" baseline="0" dirty="0">
                          <a:ln>
                            <a:noFill/>
                          </a:ln>
                          <a:solidFill>
                            <a:schemeClr val="tx1"/>
                          </a:solidFill>
                          <a:effectLst/>
                          <a:latin typeface="Arial" charset="0"/>
                        </a:rPr>
                        <a:t>La Caisse est en capacité de comprendre les informations relatives aux contrats fournis par Natixis Life afin de permettre une commercialisation adaptée du produit.</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fr-FR" sz="800" b="0" i="0" u="none" strike="noStrike" cap="none" normalizeH="0" baseline="0" dirty="0">
                          <a:ln>
                            <a:noFill/>
                          </a:ln>
                          <a:solidFill>
                            <a:schemeClr val="tx1"/>
                          </a:solidFill>
                          <a:effectLst/>
                          <a:latin typeface="Arial" charset="0"/>
                        </a:rPr>
                        <a:t>La Caisse met</a:t>
                      </a:r>
                      <a:r>
                        <a:rPr kumimoji="0" lang="fr-FR" sz="800" b="0" i="0" u="none" strike="noStrike" cap="none" normalizeH="0" baseline="0" dirty="0">
                          <a:ln>
                            <a:noFill/>
                          </a:ln>
                          <a:solidFill>
                            <a:srgbClr val="000000"/>
                          </a:solidFill>
                          <a:effectLst/>
                          <a:latin typeface="Arial" charset="0"/>
                          <a:cs typeface="Times New Roman" pitchFamily="18" charset="0"/>
                        </a:rPr>
                        <a:t> ces informations à disposition du client avant la souscription</a:t>
                      </a:r>
                    </a:p>
                  </a:txBody>
                  <a:tcPr marL="90000" marR="90000" marT="46789" marB="467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31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800" b="1" i="0" u="none" strike="noStrike" cap="none" normalizeH="0" baseline="0" dirty="0">
                          <a:ln>
                            <a:noFill/>
                          </a:ln>
                          <a:solidFill>
                            <a:schemeClr val="tx1"/>
                          </a:solidFill>
                          <a:effectLst/>
                          <a:latin typeface="Arial" charset="0"/>
                          <a:ea typeface="Times New Roman" pitchFamily="18" charset="0"/>
                          <a:cs typeface="Arial" charset="0"/>
                        </a:rPr>
                        <a:t>Marché cible</a:t>
                      </a:r>
                      <a:endParaRPr kumimoji="0" lang="fr-FR" sz="800" b="0" i="0" u="none" strike="noStrike" cap="none" normalizeH="0" baseline="0" dirty="0">
                        <a:ln>
                          <a:noFill/>
                        </a:ln>
                        <a:solidFill>
                          <a:schemeClr val="tx1"/>
                        </a:solidFill>
                        <a:effectLst/>
                        <a:latin typeface="Arial" charset="0"/>
                        <a:ea typeface="Times New Roman" pitchFamily="18" charset="0"/>
                        <a:cs typeface="Arial" charset="0"/>
                      </a:endParaRPr>
                    </a:p>
                  </a:txBody>
                  <a:tcPr marL="90000" marR="90000" marT="46789" marB="4678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pPr>
                      <a:r>
                        <a:rPr kumimoji="0" lang="fr-FR" sz="800" b="0" i="0" u="none" strike="noStrike" cap="none" normalizeH="0" baseline="0" dirty="0">
                          <a:ln>
                            <a:noFill/>
                          </a:ln>
                          <a:solidFill>
                            <a:schemeClr val="tx1"/>
                          </a:solidFill>
                          <a:effectLst/>
                          <a:latin typeface="Arial" charset="0"/>
                          <a:ea typeface="Times New Roman" pitchFamily="18" charset="0"/>
                          <a:cs typeface="Arial" charset="0"/>
                        </a:rPr>
                        <a:t>Natixis Life a une responsabilité accrue et doit définir le marché cible de ses produits</a:t>
                      </a:r>
                    </a:p>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pPr>
                      <a:r>
                        <a:rPr kumimoji="0" lang="fr-FR" sz="800" b="0" i="0" u="none" strike="noStrike" cap="none" normalizeH="0" baseline="0" dirty="0">
                          <a:ln>
                            <a:noFill/>
                          </a:ln>
                          <a:solidFill>
                            <a:schemeClr val="tx1"/>
                          </a:solidFill>
                          <a:effectLst/>
                          <a:latin typeface="Arial" charset="0"/>
                          <a:ea typeface="Times New Roman" pitchFamily="18" charset="0"/>
                          <a:cs typeface="Arial" charset="0"/>
                        </a:rPr>
                        <a:t>La Caisse respecte et affine le marché cible communiqué par Natixis Life en l’intégrant dans sa stratégie de distribution</a:t>
                      </a:r>
                    </a:p>
                  </a:txBody>
                  <a:tcPr marL="90000" marR="90000" marT="46789" marB="467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47733754"/>
                  </a:ext>
                </a:extLst>
              </a:tr>
              <a:tr h="4731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800" b="1" i="0" u="none" strike="noStrike" kern="1200" cap="none" normalizeH="0" baseline="0" dirty="0">
                          <a:ln>
                            <a:noFill/>
                          </a:ln>
                          <a:solidFill>
                            <a:schemeClr val="tx1"/>
                          </a:solidFill>
                          <a:effectLst/>
                          <a:latin typeface="Arial" charset="0"/>
                          <a:ea typeface="Times New Roman" pitchFamily="18" charset="0"/>
                          <a:cs typeface="Arial" charset="0"/>
                        </a:rPr>
                        <a:t>Contrôle de la stratégie de distribution</a:t>
                      </a:r>
                    </a:p>
                  </a:txBody>
                  <a:tcPr marL="90000" marR="90000" marT="46789" marB="4678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fr-FR" sz="800" b="0" i="0" u="none" strike="noStrike" kern="1200" cap="none" normalizeH="0" baseline="0" dirty="0">
                          <a:ln>
                            <a:noFill/>
                          </a:ln>
                          <a:solidFill>
                            <a:schemeClr val="tx1"/>
                          </a:solidFill>
                          <a:effectLst/>
                          <a:latin typeface="Arial" charset="0"/>
                          <a:ea typeface="Times New Roman" pitchFamily="18" charset="0"/>
                          <a:cs typeface="Arial" charset="0"/>
                        </a:rPr>
                        <a:t>La stratégie doit être en cohérence avec la clientèle cible (réseau de gestion privée) définie dans le cadre du processus de mise en marché du contrat.</a:t>
                      </a:r>
                    </a:p>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fr-FR" sz="800" b="0" i="0" u="none" strike="noStrike" kern="1200" cap="none" normalizeH="0" baseline="0" dirty="0">
                          <a:ln>
                            <a:noFill/>
                          </a:ln>
                          <a:solidFill>
                            <a:schemeClr val="tx1"/>
                          </a:solidFill>
                          <a:effectLst/>
                          <a:latin typeface="Arial" charset="0"/>
                          <a:ea typeface="Times New Roman" pitchFamily="18" charset="0"/>
                          <a:cs typeface="Arial" charset="0"/>
                        </a:rPr>
                        <a:t>Natixis Life ne vend ses contrats qu’au sein d’un réseau formé à cet effet.</a:t>
                      </a:r>
                    </a:p>
                  </a:txBody>
                  <a:tcPr marL="90000" marR="90000" marT="46789" marB="467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30261600"/>
                  </a:ext>
                </a:extLst>
              </a:tr>
            </a:tbl>
          </a:graphicData>
        </a:graphic>
      </p:graphicFrame>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Tree>
    <p:extLst>
      <p:ext uri="{BB962C8B-B14F-4D97-AF65-F5344CB8AC3E}">
        <p14:creationId xmlns:p14="http://schemas.microsoft.com/office/powerpoint/2010/main" val="1423009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a:t>
            </a:r>
          </a:p>
        </p:txBody>
      </p:sp>
      <p:sp>
        <p:nvSpPr>
          <p:cNvPr id="6191" name="Text Box 26"/>
          <p:cNvSpPr txBox="1">
            <a:spLocks noChangeArrowheads="1"/>
          </p:cNvSpPr>
          <p:nvPr/>
        </p:nvSpPr>
        <p:spPr bwMode="auto">
          <a:xfrm>
            <a:off x="196850" y="1217874"/>
            <a:ext cx="6248400" cy="7674606"/>
          </a:xfrm>
          <a:prstGeom prst="rect">
            <a:avLst/>
          </a:prstGeom>
          <a:noFill/>
          <a:ln w="9525">
            <a:solidFill>
              <a:schemeClr val="tx1"/>
            </a:solidFill>
            <a:miter lim="800000"/>
            <a:headEnd/>
            <a:tailEnd/>
          </a:ln>
        </p:spPr>
        <p:txBody>
          <a:bodyPr/>
          <a:lstStyle/>
          <a:p>
            <a:pPr marL="449262">
              <a:spcBef>
                <a:spcPct val="50000"/>
              </a:spcBef>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buFontTx/>
              <a:buAutoNum type="arabicParenR" startAt="2"/>
            </a:pPr>
            <a:endParaRPr lang="fr-FR" sz="1000" dirty="0"/>
          </a:p>
          <a:p>
            <a:pPr marL="457200" indent="-7938">
              <a:spcBef>
                <a:spcPct val="50000"/>
              </a:spcBef>
            </a:pPr>
            <a:r>
              <a:rPr lang="fr-FR" sz="1200" b="1" dirty="0"/>
              <a:t> </a:t>
            </a:r>
          </a:p>
          <a:p>
            <a:pPr marL="457200" indent="-7938">
              <a:spcBef>
                <a:spcPct val="50000"/>
              </a:spcBef>
            </a:pPr>
            <a:endParaRPr lang="fr-FR" sz="1200" b="1" dirty="0"/>
          </a:p>
          <a:p>
            <a:pPr marL="457200" indent="-7938">
              <a:spcBef>
                <a:spcPct val="50000"/>
              </a:spcBef>
            </a:pPr>
            <a:endParaRPr lang="fr-FR" sz="1200" b="1" dirty="0"/>
          </a:p>
          <a:p>
            <a:pPr marL="457200" indent="-7938">
              <a:spcBef>
                <a:spcPct val="50000"/>
              </a:spcBef>
            </a:pPr>
            <a:endParaRPr lang="fr-FR" sz="1200" b="1" dirty="0"/>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12" name="image001.png" descr="image001.png">
            <a:extLst>
              <a:ext uri="{FF2B5EF4-FFF2-40B4-BE49-F238E27FC236}">
                <a16:creationId xmlns:a16="http://schemas.microsoft.com/office/drawing/2014/main" id="{F82CE4F6-F0E6-4B21-82B3-6A7BD482F24F}"/>
              </a:ext>
            </a:extLst>
          </p:cNvPr>
          <p:cNvPicPr>
            <a:picLocks noChangeAspect="1"/>
          </p:cNvPicPr>
          <p:nvPr/>
        </p:nvPicPr>
        <p:blipFill>
          <a:blip r:embed="rId2">
            <a:extLst/>
          </a:blip>
          <a:stretch>
            <a:fillRect/>
          </a:stretch>
        </p:blipFill>
        <p:spPr>
          <a:xfrm>
            <a:off x="1512243" y="7351019"/>
            <a:ext cx="1241517" cy="869718"/>
          </a:xfrm>
          <a:prstGeom prst="rect">
            <a:avLst/>
          </a:prstGeom>
          <a:ln w="12700">
            <a:miter lim="400000"/>
          </a:ln>
          <a:effectLst>
            <a:outerShdw blurRad="127000" dist="12700" dir="5400000" rotWithShape="0">
              <a:srgbClr val="495057">
                <a:alpha val="50000"/>
              </a:srgbClr>
            </a:outerShdw>
          </a:effectLst>
        </p:spPr>
      </p:pic>
      <p:pic>
        <p:nvPicPr>
          <p:cNvPr id="14" name="Main_view_screen.PNG" descr="Main_view_screen.PNG">
            <a:extLst>
              <a:ext uri="{FF2B5EF4-FFF2-40B4-BE49-F238E27FC236}">
                <a16:creationId xmlns:a16="http://schemas.microsoft.com/office/drawing/2014/main" id="{EB713C66-639F-458F-BEC3-7368DBDF96FF}"/>
              </a:ext>
            </a:extLst>
          </p:cNvPr>
          <p:cNvPicPr>
            <a:picLocks noChangeAspect="1"/>
          </p:cNvPicPr>
          <p:nvPr/>
        </p:nvPicPr>
        <p:blipFill>
          <a:blip r:embed="rId3">
            <a:extLst/>
          </a:blip>
          <a:stretch>
            <a:fillRect/>
          </a:stretch>
        </p:blipFill>
        <p:spPr>
          <a:xfrm>
            <a:off x="294977" y="4572000"/>
            <a:ext cx="895796" cy="453768"/>
          </a:xfrm>
          <a:prstGeom prst="rect">
            <a:avLst/>
          </a:prstGeom>
          <a:ln w="12700">
            <a:miter lim="400000"/>
          </a:ln>
          <a:effectLst>
            <a:outerShdw blurRad="127000" dist="12700" dir="5400000" rotWithShape="0">
              <a:srgbClr val="495057">
                <a:alpha val="50000"/>
              </a:srgbClr>
            </a:outerShdw>
          </a:effectLst>
        </p:spPr>
      </p:pic>
      <p:pic>
        <p:nvPicPr>
          <p:cNvPr id="15" name="advanced_search_sceen.PNG" descr="advanced_search_sceen.PNG">
            <a:extLst>
              <a:ext uri="{FF2B5EF4-FFF2-40B4-BE49-F238E27FC236}">
                <a16:creationId xmlns:a16="http://schemas.microsoft.com/office/drawing/2014/main" id="{0E27D5E7-1A3B-46A1-94DF-8D8234937D17}"/>
              </a:ext>
            </a:extLst>
          </p:cNvPr>
          <p:cNvPicPr>
            <a:picLocks noChangeAspect="1"/>
          </p:cNvPicPr>
          <p:nvPr/>
        </p:nvPicPr>
        <p:blipFill>
          <a:blip r:embed="rId4">
            <a:extLst/>
          </a:blip>
          <a:stretch>
            <a:fillRect/>
          </a:stretch>
        </p:blipFill>
        <p:spPr>
          <a:xfrm>
            <a:off x="406952" y="4864955"/>
            <a:ext cx="895796" cy="752064"/>
          </a:xfrm>
          <a:prstGeom prst="rect">
            <a:avLst/>
          </a:prstGeom>
          <a:ln w="12700">
            <a:miter lim="400000"/>
          </a:ln>
          <a:effectLst>
            <a:outerShdw blurRad="127000" dist="12700" dir="5400000" rotWithShape="0">
              <a:srgbClr val="495057">
                <a:alpha val="50000"/>
              </a:srgbClr>
            </a:outerShdw>
          </a:effectLst>
        </p:spPr>
      </p:pic>
      <p:pic>
        <p:nvPicPr>
          <p:cNvPr id="16" name="Case_detail_screen.PNG" descr="Case_detail_screen.PNG">
            <a:extLst>
              <a:ext uri="{FF2B5EF4-FFF2-40B4-BE49-F238E27FC236}">
                <a16:creationId xmlns:a16="http://schemas.microsoft.com/office/drawing/2014/main" id="{2EAF78CF-DC84-4852-935A-4F8AB1542754}"/>
              </a:ext>
            </a:extLst>
          </p:cNvPr>
          <p:cNvPicPr>
            <a:picLocks noChangeAspect="1"/>
          </p:cNvPicPr>
          <p:nvPr/>
        </p:nvPicPr>
        <p:blipFill>
          <a:blip r:embed="rId5">
            <a:extLst/>
          </a:blip>
          <a:stretch>
            <a:fillRect/>
          </a:stretch>
        </p:blipFill>
        <p:spPr>
          <a:xfrm>
            <a:off x="518926" y="5151553"/>
            <a:ext cx="895796" cy="588166"/>
          </a:xfrm>
          <a:prstGeom prst="rect">
            <a:avLst/>
          </a:prstGeom>
          <a:ln w="12700">
            <a:miter lim="400000"/>
          </a:ln>
          <a:effectLst>
            <a:outerShdw blurRad="127000" dist="12700" dir="5400000" rotWithShape="0">
              <a:srgbClr val="495057">
                <a:alpha val="50000"/>
              </a:srgbClr>
            </a:outerShdw>
          </a:effectLst>
        </p:spPr>
      </p:pic>
      <p:pic>
        <p:nvPicPr>
          <p:cNvPr id="17" name="Image 16">
            <a:extLst>
              <a:ext uri="{FF2B5EF4-FFF2-40B4-BE49-F238E27FC236}">
                <a16:creationId xmlns:a16="http://schemas.microsoft.com/office/drawing/2014/main" id="{123DEF53-215E-4654-89C6-42F29007B48E}"/>
              </a:ext>
            </a:extLst>
          </p:cNvPr>
          <p:cNvPicPr>
            <a:picLocks noChangeAspect="1"/>
          </p:cNvPicPr>
          <p:nvPr/>
        </p:nvPicPr>
        <p:blipFill>
          <a:blip r:embed="rId6"/>
          <a:stretch>
            <a:fillRect/>
          </a:stretch>
        </p:blipFill>
        <p:spPr>
          <a:xfrm>
            <a:off x="2718606" y="4355976"/>
            <a:ext cx="990818" cy="985938"/>
          </a:xfrm>
          <a:prstGeom prst="rect">
            <a:avLst/>
          </a:prstGeom>
          <a:effectLst>
            <a:outerShdw blurRad="63500" sx="102000" sy="102000" algn="ctr" rotWithShape="0">
              <a:prstClr val="black">
                <a:alpha val="40000"/>
              </a:prstClr>
            </a:outerShdw>
          </a:effectLst>
        </p:spPr>
      </p:pic>
      <p:pic>
        <p:nvPicPr>
          <p:cNvPr id="18" name="Image 17">
            <a:extLst>
              <a:ext uri="{FF2B5EF4-FFF2-40B4-BE49-F238E27FC236}">
                <a16:creationId xmlns:a16="http://schemas.microsoft.com/office/drawing/2014/main" id="{8CD44F3D-3887-4B1A-BA9C-A333CCB7CA66}"/>
              </a:ext>
            </a:extLst>
          </p:cNvPr>
          <p:cNvPicPr>
            <a:picLocks noChangeAspect="1"/>
          </p:cNvPicPr>
          <p:nvPr/>
        </p:nvPicPr>
        <p:blipFill>
          <a:blip r:embed="rId7"/>
          <a:stretch>
            <a:fillRect/>
          </a:stretch>
        </p:blipFill>
        <p:spPr>
          <a:xfrm>
            <a:off x="2775533" y="4549038"/>
            <a:ext cx="1003728" cy="595722"/>
          </a:xfrm>
          <a:prstGeom prst="rect">
            <a:avLst/>
          </a:prstGeom>
          <a:effectLst>
            <a:outerShdw blurRad="63500" sx="102000" sy="102000" algn="ctr" rotWithShape="0">
              <a:prstClr val="black">
                <a:alpha val="40000"/>
              </a:prstClr>
            </a:outerShdw>
          </a:effectLst>
        </p:spPr>
      </p:pic>
      <p:pic>
        <p:nvPicPr>
          <p:cNvPr id="19" name="Image 18">
            <a:extLst>
              <a:ext uri="{FF2B5EF4-FFF2-40B4-BE49-F238E27FC236}">
                <a16:creationId xmlns:a16="http://schemas.microsoft.com/office/drawing/2014/main" id="{A1BE9B69-244A-486D-9177-49FD15C7C0F2}"/>
              </a:ext>
            </a:extLst>
          </p:cNvPr>
          <p:cNvPicPr>
            <a:picLocks noChangeAspect="1"/>
          </p:cNvPicPr>
          <p:nvPr/>
        </p:nvPicPr>
        <p:blipFill>
          <a:blip r:embed="rId8"/>
          <a:stretch>
            <a:fillRect/>
          </a:stretch>
        </p:blipFill>
        <p:spPr>
          <a:xfrm>
            <a:off x="2790614" y="4716016"/>
            <a:ext cx="994718" cy="527658"/>
          </a:xfrm>
          <a:prstGeom prst="rect">
            <a:avLst/>
          </a:prstGeom>
          <a:effectLst>
            <a:outerShdw blurRad="63500" sx="102000" sy="102000" algn="ctr" rotWithShape="0">
              <a:prstClr val="black">
                <a:alpha val="40000"/>
              </a:prstClr>
            </a:outerShdw>
          </a:effectLst>
        </p:spPr>
      </p:pic>
      <p:sp>
        <p:nvSpPr>
          <p:cNvPr id="20" name="FRONT">
            <a:extLst>
              <a:ext uri="{FF2B5EF4-FFF2-40B4-BE49-F238E27FC236}">
                <a16:creationId xmlns:a16="http://schemas.microsoft.com/office/drawing/2014/main" id="{50B2E644-0F9E-4015-9B8D-0486524D960A}"/>
              </a:ext>
            </a:extLst>
          </p:cNvPr>
          <p:cNvSpPr txBox="1"/>
          <p:nvPr/>
        </p:nvSpPr>
        <p:spPr>
          <a:xfrm>
            <a:off x="4714732" y="1403648"/>
            <a:ext cx="1020470" cy="253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none" lIns="45719" rIns="45719"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a:lstStyle>
          <a:p>
            <a:pPr>
              <a:defRPr/>
            </a:pPr>
            <a:r>
              <a:rPr lang="fr-FR" sz="1050" kern="0" dirty="0"/>
              <a:t>LEA/HARVEST</a:t>
            </a:r>
            <a:endParaRPr sz="1050" kern="0" dirty="0"/>
          </a:p>
        </p:txBody>
      </p:sp>
      <p:pic>
        <p:nvPicPr>
          <p:cNvPr id="21" name="Image 20">
            <a:extLst>
              <a:ext uri="{FF2B5EF4-FFF2-40B4-BE49-F238E27FC236}">
                <a16:creationId xmlns:a16="http://schemas.microsoft.com/office/drawing/2014/main" id="{24E49B9F-44ED-491E-ADE7-B670AAB43680}"/>
              </a:ext>
            </a:extLst>
          </p:cNvPr>
          <p:cNvPicPr>
            <a:picLocks noChangeAspect="1"/>
          </p:cNvPicPr>
          <p:nvPr/>
        </p:nvPicPr>
        <p:blipFill>
          <a:blip r:embed="rId9"/>
          <a:stretch>
            <a:fillRect/>
          </a:stretch>
        </p:blipFill>
        <p:spPr>
          <a:xfrm>
            <a:off x="4846537" y="1717074"/>
            <a:ext cx="789715" cy="862400"/>
          </a:xfrm>
          <a:prstGeom prst="rect">
            <a:avLst/>
          </a:prstGeom>
          <a:effectLst>
            <a:outerShdw blurRad="50800" dist="38100" dir="8100000" algn="tr" rotWithShape="0">
              <a:prstClr val="black">
                <a:alpha val="40000"/>
              </a:prstClr>
            </a:outerShdw>
          </a:effectLst>
        </p:spPr>
      </p:pic>
      <p:grpSp>
        <p:nvGrpSpPr>
          <p:cNvPr id="22" name="Groupe 21">
            <a:extLst>
              <a:ext uri="{FF2B5EF4-FFF2-40B4-BE49-F238E27FC236}">
                <a16:creationId xmlns:a16="http://schemas.microsoft.com/office/drawing/2014/main" id="{364C4FFC-4435-40F2-97A8-AADFD7D920AD}"/>
              </a:ext>
            </a:extLst>
          </p:cNvPr>
          <p:cNvGrpSpPr/>
          <p:nvPr/>
        </p:nvGrpSpPr>
        <p:grpSpPr>
          <a:xfrm>
            <a:off x="622634" y="1811511"/>
            <a:ext cx="288032" cy="429096"/>
            <a:chOff x="167995" y="6658302"/>
            <a:chExt cx="288032" cy="429096"/>
          </a:xfrm>
        </p:grpSpPr>
        <p:sp>
          <p:nvSpPr>
            <p:cNvPr id="23" name="Freeform 70">
              <a:extLst>
                <a:ext uri="{FF2B5EF4-FFF2-40B4-BE49-F238E27FC236}">
                  <a16:creationId xmlns:a16="http://schemas.microsoft.com/office/drawing/2014/main" id="{AC124AFD-77F8-4850-B56A-CCF25BBC5A43}"/>
                </a:ext>
              </a:extLst>
            </p:cNvPr>
            <p:cNvSpPr>
              <a:spLocks noEditPoints="1"/>
            </p:cNvSpPr>
            <p:nvPr/>
          </p:nvSpPr>
          <p:spPr bwMode="auto">
            <a:xfrm>
              <a:off x="188640" y="6658302"/>
              <a:ext cx="241831" cy="308911"/>
            </a:xfrm>
            <a:custGeom>
              <a:avLst/>
              <a:gdLst>
                <a:gd name="T0" fmla="*/ 2147483647 w 516"/>
                <a:gd name="T1" fmla="*/ 2147483647 h 634"/>
                <a:gd name="T2" fmla="*/ 2147483647 w 516"/>
                <a:gd name="T3" fmla="*/ 2147483647 h 634"/>
                <a:gd name="T4" fmla="*/ 2147483647 w 516"/>
                <a:gd name="T5" fmla="*/ 2147483647 h 634"/>
                <a:gd name="T6" fmla="*/ 2147483647 w 516"/>
                <a:gd name="T7" fmla="*/ 2147483647 h 634"/>
                <a:gd name="T8" fmla="*/ 2147483647 w 516"/>
                <a:gd name="T9" fmla="*/ 2147483647 h 634"/>
                <a:gd name="T10" fmla="*/ 0 w 516"/>
                <a:gd name="T11" fmla="*/ 2147483647 h 634"/>
                <a:gd name="T12" fmla="*/ 0 w 516"/>
                <a:gd name="T13" fmla="*/ 2147483647 h 634"/>
                <a:gd name="T14" fmla="*/ 2147483647 w 516"/>
                <a:gd name="T15" fmla="*/ 2147483647 h 634"/>
                <a:gd name="T16" fmla="*/ 2147483647 w 516"/>
                <a:gd name="T17" fmla="*/ 2147483647 h 634"/>
                <a:gd name="T18" fmla="*/ 2147483647 w 516"/>
                <a:gd name="T19" fmla="*/ 2147483647 h 634"/>
                <a:gd name="T20" fmla="*/ 2147483647 w 516"/>
                <a:gd name="T21" fmla="*/ 2147483647 h 634"/>
                <a:gd name="T22" fmla="*/ 2147483647 w 516"/>
                <a:gd name="T23" fmla="*/ 2147483647 h 634"/>
                <a:gd name="T24" fmla="*/ 2147483647 w 516"/>
                <a:gd name="T25" fmla="*/ 2147483647 h 634"/>
                <a:gd name="T26" fmla="*/ 2147483647 w 516"/>
                <a:gd name="T27" fmla="*/ 2147483647 h 634"/>
                <a:gd name="T28" fmla="*/ 2147483647 w 516"/>
                <a:gd name="T29" fmla="*/ 2147483647 h 634"/>
                <a:gd name="T30" fmla="*/ 2147483647 w 516"/>
                <a:gd name="T31" fmla="*/ 2147483647 h 634"/>
                <a:gd name="T32" fmla="*/ 2147483647 w 516"/>
                <a:gd name="T33" fmla="*/ 2147483647 h 634"/>
                <a:gd name="T34" fmla="*/ 2147483647 w 516"/>
                <a:gd name="T35" fmla="*/ 2147483647 h 634"/>
                <a:gd name="T36" fmla="*/ 2147483647 w 516"/>
                <a:gd name="T37" fmla="*/ 2147483647 h 634"/>
                <a:gd name="T38" fmla="*/ 2147483647 w 516"/>
                <a:gd name="T39" fmla="*/ 2147483647 h 634"/>
                <a:gd name="T40" fmla="*/ 2147483647 w 516"/>
                <a:gd name="T41" fmla="*/ 2147483647 h 634"/>
                <a:gd name="T42" fmla="*/ 2147483647 w 516"/>
                <a:gd name="T43" fmla="*/ 2147483647 h 634"/>
                <a:gd name="T44" fmla="*/ 2147483647 w 516"/>
                <a:gd name="T45" fmla="*/ 2147483647 h 634"/>
                <a:gd name="T46" fmla="*/ 2147483647 w 516"/>
                <a:gd name="T47" fmla="*/ 2147483647 h 634"/>
                <a:gd name="T48" fmla="*/ 2147483647 w 516"/>
                <a:gd name="T49" fmla="*/ 2147483647 h 634"/>
                <a:gd name="T50" fmla="*/ 2147483647 w 516"/>
                <a:gd name="T51" fmla="*/ 2147483647 h 634"/>
                <a:gd name="T52" fmla="*/ 2147483647 w 516"/>
                <a:gd name="T53" fmla="*/ 2147483647 h 634"/>
                <a:gd name="T54" fmla="*/ 2147483647 w 516"/>
                <a:gd name="T55" fmla="*/ 2147483647 h 634"/>
                <a:gd name="T56" fmla="*/ 2147483647 w 516"/>
                <a:gd name="T57" fmla="*/ 2147483647 h 634"/>
                <a:gd name="T58" fmla="*/ 2147483647 w 516"/>
                <a:gd name="T59" fmla="*/ 0 h 634"/>
                <a:gd name="T60" fmla="*/ 2147483647 w 516"/>
                <a:gd name="T61" fmla="*/ 2147483647 h 634"/>
                <a:gd name="T62" fmla="*/ 2147483647 w 516"/>
                <a:gd name="T63" fmla="*/ 2147483647 h 634"/>
                <a:gd name="T64" fmla="*/ 2147483647 w 516"/>
                <a:gd name="T65" fmla="*/ 2147483647 h 634"/>
                <a:gd name="T66" fmla="*/ 2147483647 w 516"/>
                <a:gd name="T67" fmla="*/ 2147483647 h 634"/>
                <a:gd name="T68" fmla="*/ 2147483647 w 516"/>
                <a:gd name="T69" fmla="*/ 2147483647 h 634"/>
                <a:gd name="T70" fmla="*/ 2147483647 w 516"/>
                <a:gd name="T71" fmla="*/ 2147483647 h 634"/>
                <a:gd name="T72" fmla="*/ 2147483647 w 516"/>
                <a:gd name="T73" fmla="*/ 2147483647 h 634"/>
                <a:gd name="T74" fmla="*/ 2147483647 w 516"/>
                <a:gd name="T75" fmla="*/ 2147483647 h 634"/>
                <a:gd name="T76" fmla="*/ 2147483647 w 516"/>
                <a:gd name="T77" fmla="*/ 2147483647 h 6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6" h="634">
                  <a:moveTo>
                    <a:pt x="498" y="457"/>
                  </a:moveTo>
                  <a:cubicBezTo>
                    <a:pt x="483" y="437"/>
                    <a:pt x="465" y="421"/>
                    <a:pt x="445" y="408"/>
                  </a:cubicBezTo>
                  <a:cubicBezTo>
                    <a:pt x="413" y="479"/>
                    <a:pt x="341" y="529"/>
                    <a:pt x="258" y="529"/>
                  </a:cubicBezTo>
                  <a:cubicBezTo>
                    <a:pt x="175" y="529"/>
                    <a:pt x="103" y="479"/>
                    <a:pt x="71" y="408"/>
                  </a:cubicBezTo>
                  <a:cubicBezTo>
                    <a:pt x="50" y="421"/>
                    <a:pt x="33" y="437"/>
                    <a:pt x="17" y="457"/>
                  </a:cubicBezTo>
                  <a:cubicBezTo>
                    <a:pt x="6" y="471"/>
                    <a:pt x="0" y="500"/>
                    <a:pt x="0" y="516"/>
                  </a:cubicBezTo>
                  <a:cubicBezTo>
                    <a:pt x="0" y="519"/>
                    <a:pt x="0" y="582"/>
                    <a:pt x="0" y="582"/>
                  </a:cubicBezTo>
                  <a:cubicBezTo>
                    <a:pt x="0" y="611"/>
                    <a:pt x="24" y="634"/>
                    <a:pt x="53" y="634"/>
                  </a:cubicBezTo>
                  <a:cubicBezTo>
                    <a:pt x="463" y="634"/>
                    <a:pt x="463" y="634"/>
                    <a:pt x="463" y="634"/>
                  </a:cubicBezTo>
                  <a:cubicBezTo>
                    <a:pt x="492" y="634"/>
                    <a:pt x="516" y="611"/>
                    <a:pt x="516" y="582"/>
                  </a:cubicBezTo>
                  <a:cubicBezTo>
                    <a:pt x="516" y="582"/>
                    <a:pt x="515" y="519"/>
                    <a:pt x="516" y="516"/>
                  </a:cubicBezTo>
                  <a:cubicBezTo>
                    <a:pt x="515" y="500"/>
                    <a:pt x="509" y="471"/>
                    <a:pt x="498" y="457"/>
                  </a:cubicBezTo>
                  <a:close/>
                  <a:moveTo>
                    <a:pt x="186" y="373"/>
                  </a:moveTo>
                  <a:cubicBezTo>
                    <a:pt x="175" y="375"/>
                    <a:pt x="164" y="376"/>
                    <a:pt x="154" y="378"/>
                  </a:cubicBezTo>
                  <a:cubicBezTo>
                    <a:pt x="143" y="381"/>
                    <a:pt x="134" y="391"/>
                    <a:pt x="134" y="404"/>
                  </a:cubicBezTo>
                  <a:cubicBezTo>
                    <a:pt x="134" y="409"/>
                    <a:pt x="135" y="413"/>
                    <a:pt x="138" y="417"/>
                  </a:cubicBezTo>
                  <a:cubicBezTo>
                    <a:pt x="166" y="453"/>
                    <a:pt x="209" y="476"/>
                    <a:pt x="258" y="476"/>
                  </a:cubicBezTo>
                  <a:cubicBezTo>
                    <a:pt x="305" y="476"/>
                    <a:pt x="348" y="454"/>
                    <a:pt x="375" y="420"/>
                  </a:cubicBezTo>
                  <a:cubicBezTo>
                    <a:pt x="379" y="416"/>
                    <a:pt x="381" y="410"/>
                    <a:pt x="381" y="404"/>
                  </a:cubicBezTo>
                  <a:cubicBezTo>
                    <a:pt x="381" y="391"/>
                    <a:pt x="372" y="380"/>
                    <a:pt x="359" y="378"/>
                  </a:cubicBezTo>
                  <a:cubicBezTo>
                    <a:pt x="349" y="376"/>
                    <a:pt x="338" y="374"/>
                    <a:pt x="327" y="373"/>
                  </a:cubicBezTo>
                  <a:cubicBezTo>
                    <a:pt x="312" y="370"/>
                    <a:pt x="300" y="360"/>
                    <a:pt x="300" y="344"/>
                  </a:cubicBezTo>
                  <a:cubicBezTo>
                    <a:pt x="300" y="329"/>
                    <a:pt x="311" y="318"/>
                    <a:pt x="326" y="316"/>
                  </a:cubicBezTo>
                  <a:cubicBezTo>
                    <a:pt x="327" y="316"/>
                    <a:pt x="331" y="316"/>
                    <a:pt x="331" y="316"/>
                  </a:cubicBezTo>
                  <a:cubicBezTo>
                    <a:pt x="402" y="311"/>
                    <a:pt x="450" y="296"/>
                    <a:pt x="482" y="269"/>
                  </a:cubicBezTo>
                  <a:cubicBezTo>
                    <a:pt x="486" y="264"/>
                    <a:pt x="489" y="258"/>
                    <a:pt x="489" y="251"/>
                  </a:cubicBezTo>
                  <a:cubicBezTo>
                    <a:pt x="489" y="237"/>
                    <a:pt x="479" y="226"/>
                    <a:pt x="465" y="225"/>
                  </a:cubicBezTo>
                  <a:cubicBezTo>
                    <a:pt x="426" y="217"/>
                    <a:pt x="397" y="184"/>
                    <a:pt x="397" y="145"/>
                  </a:cubicBezTo>
                  <a:cubicBezTo>
                    <a:pt x="397" y="140"/>
                    <a:pt x="397" y="140"/>
                    <a:pt x="397" y="140"/>
                  </a:cubicBezTo>
                  <a:cubicBezTo>
                    <a:pt x="397" y="63"/>
                    <a:pt x="334" y="0"/>
                    <a:pt x="258" y="0"/>
                  </a:cubicBezTo>
                  <a:cubicBezTo>
                    <a:pt x="181" y="0"/>
                    <a:pt x="119" y="63"/>
                    <a:pt x="119" y="140"/>
                  </a:cubicBezTo>
                  <a:cubicBezTo>
                    <a:pt x="119" y="145"/>
                    <a:pt x="119" y="145"/>
                    <a:pt x="119" y="145"/>
                  </a:cubicBezTo>
                  <a:cubicBezTo>
                    <a:pt x="119" y="184"/>
                    <a:pt x="89" y="217"/>
                    <a:pt x="50" y="225"/>
                  </a:cubicBezTo>
                  <a:cubicBezTo>
                    <a:pt x="37" y="226"/>
                    <a:pt x="26" y="237"/>
                    <a:pt x="26" y="251"/>
                  </a:cubicBezTo>
                  <a:cubicBezTo>
                    <a:pt x="26" y="258"/>
                    <a:pt x="29" y="264"/>
                    <a:pt x="33" y="269"/>
                  </a:cubicBezTo>
                  <a:cubicBezTo>
                    <a:pt x="65" y="296"/>
                    <a:pt x="114" y="311"/>
                    <a:pt x="185" y="316"/>
                  </a:cubicBezTo>
                  <a:cubicBezTo>
                    <a:pt x="187" y="316"/>
                    <a:pt x="189" y="316"/>
                    <a:pt x="191" y="316"/>
                  </a:cubicBezTo>
                  <a:cubicBezTo>
                    <a:pt x="206" y="318"/>
                    <a:pt x="215" y="329"/>
                    <a:pt x="215" y="344"/>
                  </a:cubicBezTo>
                  <a:cubicBezTo>
                    <a:pt x="215" y="361"/>
                    <a:pt x="202" y="371"/>
                    <a:pt x="186" y="373"/>
                  </a:cubicBezTo>
                  <a:close/>
                </a:path>
              </a:pathLst>
            </a:custGeom>
            <a:solidFill>
              <a:srgbClr val="0081A8"/>
            </a:solidFill>
            <a:ln>
              <a:noFill/>
            </a:ln>
          </p:spPr>
          <p:txBody>
            <a:bodyPr/>
            <a:lstStyle/>
            <a:p>
              <a:endParaRPr lang="fr-FR">
                <a:latin typeface="Arial" panose="020B0604020202020204" pitchFamily="34" charset="0"/>
                <a:cs typeface="Arial" panose="020B0604020202020204" pitchFamily="34" charset="0"/>
              </a:endParaRPr>
            </a:p>
          </p:txBody>
        </p:sp>
        <p:sp>
          <p:nvSpPr>
            <p:cNvPr id="24" name="ZoneTexte 61">
              <a:extLst>
                <a:ext uri="{FF2B5EF4-FFF2-40B4-BE49-F238E27FC236}">
                  <a16:creationId xmlns:a16="http://schemas.microsoft.com/office/drawing/2014/main" id="{8EF6A74F-B94E-4609-9D84-5D252EDCB67A}"/>
                </a:ext>
              </a:extLst>
            </p:cNvPr>
            <p:cNvSpPr txBox="1">
              <a:spLocks noChangeArrowheads="1"/>
            </p:cNvSpPr>
            <p:nvPr/>
          </p:nvSpPr>
          <p:spPr bwMode="auto">
            <a:xfrm>
              <a:off x="167995" y="6995065"/>
              <a:ext cx="2880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0081A8"/>
                  </a:solidFill>
                  <a:latin typeface="Arial" panose="020B0604020202020204" pitchFamily="34" charset="0"/>
                  <a:cs typeface="Arial" panose="020B0604020202020204" pitchFamily="34" charset="0"/>
                </a:rPr>
                <a:t>Client</a:t>
              </a:r>
            </a:p>
          </p:txBody>
        </p:sp>
      </p:grpSp>
      <p:sp>
        <p:nvSpPr>
          <p:cNvPr id="25" name="Flèche : droite 24">
            <a:extLst>
              <a:ext uri="{FF2B5EF4-FFF2-40B4-BE49-F238E27FC236}">
                <a16:creationId xmlns:a16="http://schemas.microsoft.com/office/drawing/2014/main" id="{C69BB28A-7A50-4C74-99AB-554980DEA1F0}"/>
              </a:ext>
            </a:extLst>
          </p:cNvPr>
          <p:cNvSpPr/>
          <p:nvPr/>
        </p:nvSpPr>
        <p:spPr bwMode="auto">
          <a:xfrm>
            <a:off x="1148109" y="1965966"/>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26" name="ZoneTexte 25">
            <a:extLst>
              <a:ext uri="{FF2B5EF4-FFF2-40B4-BE49-F238E27FC236}">
                <a16:creationId xmlns:a16="http://schemas.microsoft.com/office/drawing/2014/main" id="{688950B7-C2F5-4A40-92CC-FD3E8FFC9760}"/>
              </a:ext>
            </a:extLst>
          </p:cNvPr>
          <p:cNvSpPr txBox="1"/>
          <p:nvPr/>
        </p:nvSpPr>
        <p:spPr>
          <a:xfrm>
            <a:off x="1215970" y="1796860"/>
            <a:ext cx="801420" cy="400110"/>
          </a:xfrm>
          <a:prstGeom prst="rect">
            <a:avLst/>
          </a:prstGeom>
          <a:solidFill>
            <a:schemeClr val="bg1"/>
          </a:solidFill>
        </p:spPr>
        <p:txBody>
          <a:bodyPr wrap="square" rtlCol="0">
            <a:spAutoFit/>
          </a:bodyPr>
          <a:lstStyle/>
          <a:p>
            <a:r>
              <a:rPr lang="fr-FR" sz="1000" dirty="0"/>
              <a:t>Rendez-vous client</a:t>
            </a:r>
          </a:p>
        </p:txBody>
      </p:sp>
      <p:sp>
        <p:nvSpPr>
          <p:cNvPr id="27" name="Flèche : droite 26">
            <a:extLst>
              <a:ext uri="{FF2B5EF4-FFF2-40B4-BE49-F238E27FC236}">
                <a16:creationId xmlns:a16="http://schemas.microsoft.com/office/drawing/2014/main" id="{68DC8DBB-2472-47E3-979B-2793C15A40B7}"/>
              </a:ext>
            </a:extLst>
          </p:cNvPr>
          <p:cNvSpPr/>
          <p:nvPr/>
        </p:nvSpPr>
        <p:spPr bwMode="auto">
          <a:xfrm>
            <a:off x="3202500" y="1956256"/>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28" name="ZoneTexte 27">
            <a:extLst>
              <a:ext uri="{FF2B5EF4-FFF2-40B4-BE49-F238E27FC236}">
                <a16:creationId xmlns:a16="http://schemas.microsoft.com/office/drawing/2014/main" id="{03B00BA6-3F95-41EC-B323-ED4263528820}"/>
              </a:ext>
            </a:extLst>
          </p:cNvPr>
          <p:cNvSpPr txBox="1"/>
          <p:nvPr/>
        </p:nvSpPr>
        <p:spPr>
          <a:xfrm>
            <a:off x="3369951" y="1831061"/>
            <a:ext cx="701830" cy="400110"/>
          </a:xfrm>
          <a:prstGeom prst="rect">
            <a:avLst/>
          </a:prstGeom>
          <a:solidFill>
            <a:schemeClr val="bg1"/>
          </a:solidFill>
        </p:spPr>
        <p:txBody>
          <a:bodyPr wrap="square" rtlCol="0">
            <a:spAutoFit/>
          </a:bodyPr>
          <a:lstStyle/>
          <a:p>
            <a:r>
              <a:rPr lang="fr-FR" sz="1000" dirty="0"/>
              <a:t>Entretien conseil</a:t>
            </a:r>
          </a:p>
        </p:txBody>
      </p:sp>
      <p:grpSp>
        <p:nvGrpSpPr>
          <p:cNvPr id="29" name="Groupe 28">
            <a:extLst>
              <a:ext uri="{FF2B5EF4-FFF2-40B4-BE49-F238E27FC236}">
                <a16:creationId xmlns:a16="http://schemas.microsoft.com/office/drawing/2014/main" id="{8C1552FF-0AB9-4B99-B7B7-83F2E0BF38FE}"/>
              </a:ext>
            </a:extLst>
          </p:cNvPr>
          <p:cNvGrpSpPr/>
          <p:nvPr/>
        </p:nvGrpSpPr>
        <p:grpSpPr>
          <a:xfrm>
            <a:off x="2505925" y="1748164"/>
            <a:ext cx="420965" cy="400110"/>
            <a:chOff x="1531823" y="1274666"/>
            <a:chExt cx="471960" cy="457200"/>
          </a:xfrm>
        </p:grpSpPr>
        <p:sp>
          <p:nvSpPr>
            <p:cNvPr id="30" name="Freeform 68">
              <a:extLst>
                <a:ext uri="{FF2B5EF4-FFF2-40B4-BE49-F238E27FC236}">
                  <a16:creationId xmlns:a16="http://schemas.microsoft.com/office/drawing/2014/main" id="{40FDB90F-0A1A-4206-9A41-CF65F2DD7E10}"/>
                </a:ext>
              </a:extLst>
            </p:cNvPr>
            <p:cNvSpPr>
              <a:spLocks/>
            </p:cNvSpPr>
            <p:nvPr/>
          </p:nvSpPr>
          <p:spPr bwMode="auto">
            <a:xfrm>
              <a:off x="1531823" y="1274666"/>
              <a:ext cx="471960" cy="457200"/>
            </a:xfrm>
            <a:custGeom>
              <a:avLst/>
              <a:gdLst>
                <a:gd name="T0" fmla="*/ 431175 w 184"/>
                <a:gd name="T1" fmla="*/ 456840 h 178"/>
                <a:gd name="T2" fmla="*/ 431175 w 184"/>
                <a:gd name="T3" fmla="*/ 456840 h 178"/>
                <a:gd name="T4" fmla="*/ 441441 w 184"/>
                <a:gd name="T5" fmla="*/ 451707 h 178"/>
                <a:gd name="T6" fmla="*/ 441441 w 184"/>
                <a:gd name="T7" fmla="*/ 441441 h 178"/>
                <a:gd name="T8" fmla="*/ 441441 w 184"/>
                <a:gd name="T9" fmla="*/ 148858 h 178"/>
                <a:gd name="T10" fmla="*/ 461973 w 184"/>
                <a:gd name="T11" fmla="*/ 148858 h 178"/>
                <a:gd name="T12" fmla="*/ 461973 w 184"/>
                <a:gd name="T13" fmla="*/ 148858 h 178"/>
                <a:gd name="T14" fmla="*/ 472239 w 184"/>
                <a:gd name="T15" fmla="*/ 143725 h 178"/>
                <a:gd name="T16" fmla="*/ 467106 w 184"/>
                <a:gd name="T17" fmla="*/ 138592 h 178"/>
                <a:gd name="T18" fmla="*/ 400377 w 184"/>
                <a:gd name="T19" fmla="*/ 97528 h 178"/>
                <a:gd name="T20" fmla="*/ 400377 w 184"/>
                <a:gd name="T21" fmla="*/ 35931 h 178"/>
                <a:gd name="T22" fmla="*/ 400377 w 184"/>
                <a:gd name="T23" fmla="*/ 35931 h 178"/>
                <a:gd name="T24" fmla="*/ 400377 w 184"/>
                <a:gd name="T25" fmla="*/ 30798 h 178"/>
                <a:gd name="T26" fmla="*/ 395244 w 184"/>
                <a:gd name="T27" fmla="*/ 30798 h 178"/>
                <a:gd name="T28" fmla="*/ 369578 w 184"/>
                <a:gd name="T29" fmla="*/ 30798 h 178"/>
                <a:gd name="T30" fmla="*/ 369578 w 184"/>
                <a:gd name="T31" fmla="*/ 30798 h 178"/>
                <a:gd name="T32" fmla="*/ 364445 w 184"/>
                <a:gd name="T33" fmla="*/ 30798 h 178"/>
                <a:gd name="T34" fmla="*/ 359312 w 184"/>
                <a:gd name="T35" fmla="*/ 35931 h 178"/>
                <a:gd name="T36" fmla="*/ 359312 w 184"/>
                <a:gd name="T37" fmla="*/ 71862 h 178"/>
                <a:gd name="T38" fmla="*/ 256652 w 184"/>
                <a:gd name="T39" fmla="*/ 0 h 178"/>
                <a:gd name="T40" fmla="*/ 256652 w 184"/>
                <a:gd name="T41" fmla="*/ 0 h 178"/>
                <a:gd name="T42" fmla="*/ 246386 w 184"/>
                <a:gd name="T43" fmla="*/ 0 h 178"/>
                <a:gd name="T44" fmla="*/ 236120 w 184"/>
                <a:gd name="T45" fmla="*/ 0 h 178"/>
                <a:gd name="T46" fmla="*/ 5133 w 184"/>
                <a:gd name="T47" fmla="*/ 138592 h 178"/>
                <a:gd name="T48" fmla="*/ 5133 w 184"/>
                <a:gd name="T49" fmla="*/ 138592 h 178"/>
                <a:gd name="T50" fmla="*/ 0 w 184"/>
                <a:gd name="T51" fmla="*/ 143725 h 178"/>
                <a:gd name="T52" fmla="*/ 10266 w 184"/>
                <a:gd name="T53" fmla="*/ 148858 h 178"/>
                <a:gd name="T54" fmla="*/ 30798 w 184"/>
                <a:gd name="T55" fmla="*/ 148858 h 178"/>
                <a:gd name="T56" fmla="*/ 30798 w 184"/>
                <a:gd name="T57" fmla="*/ 441441 h 178"/>
                <a:gd name="T58" fmla="*/ 30798 w 184"/>
                <a:gd name="T59" fmla="*/ 441441 h 178"/>
                <a:gd name="T60" fmla="*/ 30798 w 184"/>
                <a:gd name="T61" fmla="*/ 451707 h 178"/>
                <a:gd name="T62" fmla="*/ 41064 w 184"/>
                <a:gd name="T63" fmla="*/ 456840 h 178"/>
                <a:gd name="T64" fmla="*/ 431175 w 184"/>
                <a:gd name="T65" fmla="*/ 456840 h 1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4" h="178">
                  <a:moveTo>
                    <a:pt x="168" y="178"/>
                  </a:moveTo>
                  <a:lnTo>
                    <a:pt x="168" y="178"/>
                  </a:lnTo>
                  <a:lnTo>
                    <a:pt x="172" y="176"/>
                  </a:lnTo>
                  <a:lnTo>
                    <a:pt x="172" y="172"/>
                  </a:lnTo>
                  <a:lnTo>
                    <a:pt x="172" y="58"/>
                  </a:lnTo>
                  <a:lnTo>
                    <a:pt x="180" y="58"/>
                  </a:lnTo>
                  <a:lnTo>
                    <a:pt x="184" y="56"/>
                  </a:lnTo>
                  <a:lnTo>
                    <a:pt x="182" y="54"/>
                  </a:lnTo>
                  <a:lnTo>
                    <a:pt x="156" y="38"/>
                  </a:lnTo>
                  <a:lnTo>
                    <a:pt x="156" y="14"/>
                  </a:lnTo>
                  <a:lnTo>
                    <a:pt x="156" y="12"/>
                  </a:lnTo>
                  <a:lnTo>
                    <a:pt x="154" y="12"/>
                  </a:lnTo>
                  <a:lnTo>
                    <a:pt x="144" y="12"/>
                  </a:lnTo>
                  <a:lnTo>
                    <a:pt x="142" y="12"/>
                  </a:lnTo>
                  <a:lnTo>
                    <a:pt x="140" y="14"/>
                  </a:lnTo>
                  <a:lnTo>
                    <a:pt x="140" y="28"/>
                  </a:lnTo>
                  <a:lnTo>
                    <a:pt x="100" y="0"/>
                  </a:lnTo>
                  <a:lnTo>
                    <a:pt x="96" y="0"/>
                  </a:lnTo>
                  <a:lnTo>
                    <a:pt x="92" y="0"/>
                  </a:lnTo>
                  <a:lnTo>
                    <a:pt x="2" y="54"/>
                  </a:lnTo>
                  <a:lnTo>
                    <a:pt x="0" y="56"/>
                  </a:lnTo>
                  <a:lnTo>
                    <a:pt x="4" y="58"/>
                  </a:lnTo>
                  <a:lnTo>
                    <a:pt x="12" y="58"/>
                  </a:lnTo>
                  <a:lnTo>
                    <a:pt x="12" y="172"/>
                  </a:lnTo>
                  <a:lnTo>
                    <a:pt x="12" y="176"/>
                  </a:lnTo>
                  <a:lnTo>
                    <a:pt x="16" y="178"/>
                  </a:lnTo>
                  <a:lnTo>
                    <a:pt x="168" y="178"/>
                  </a:lnTo>
                  <a:close/>
                </a:path>
              </a:pathLst>
            </a:custGeom>
            <a:solidFill>
              <a:srgbClr val="67AE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 name="Freeform 70">
              <a:extLst>
                <a:ext uri="{FF2B5EF4-FFF2-40B4-BE49-F238E27FC236}">
                  <a16:creationId xmlns:a16="http://schemas.microsoft.com/office/drawing/2014/main" id="{BFD5D6E0-9579-4869-96D8-9E80644D9F73}"/>
                </a:ext>
              </a:extLst>
            </p:cNvPr>
            <p:cNvSpPr>
              <a:spLocks noEditPoints="1"/>
            </p:cNvSpPr>
            <p:nvPr/>
          </p:nvSpPr>
          <p:spPr bwMode="auto">
            <a:xfrm>
              <a:off x="1590003" y="1407222"/>
              <a:ext cx="355600" cy="268288"/>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defRPr/>
              </a:pPr>
              <a:endParaRPr lang="fr-FR" sz="2000" dirty="0">
                <a:solidFill>
                  <a:srgbClr val="571E74"/>
                </a:solidFill>
              </a:endParaRPr>
            </a:p>
          </p:txBody>
        </p:sp>
      </p:grpSp>
      <p:sp>
        <p:nvSpPr>
          <p:cNvPr id="32" name="Flèche : droite 31">
            <a:extLst>
              <a:ext uri="{FF2B5EF4-FFF2-40B4-BE49-F238E27FC236}">
                <a16:creationId xmlns:a16="http://schemas.microsoft.com/office/drawing/2014/main" id="{1E0F4650-1955-4B57-AA5B-DE5BDDA28B44}"/>
              </a:ext>
            </a:extLst>
          </p:cNvPr>
          <p:cNvSpPr/>
          <p:nvPr/>
        </p:nvSpPr>
        <p:spPr bwMode="auto">
          <a:xfrm rot="5400000">
            <a:off x="4741503" y="3265855"/>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33" name="ZoneTexte 32">
            <a:extLst>
              <a:ext uri="{FF2B5EF4-FFF2-40B4-BE49-F238E27FC236}">
                <a16:creationId xmlns:a16="http://schemas.microsoft.com/office/drawing/2014/main" id="{87F0E8D5-A49A-4AA9-8CDD-824689D8E846}"/>
              </a:ext>
            </a:extLst>
          </p:cNvPr>
          <p:cNvSpPr txBox="1"/>
          <p:nvPr/>
        </p:nvSpPr>
        <p:spPr>
          <a:xfrm>
            <a:off x="4647578" y="3044767"/>
            <a:ext cx="1231640" cy="400110"/>
          </a:xfrm>
          <a:prstGeom prst="rect">
            <a:avLst/>
          </a:prstGeom>
          <a:solidFill>
            <a:schemeClr val="bg1"/>
          </a:solidFill>
        </p:spPr>
        <p:txBody>
          <a:bodyPr wrap="square" rtlCol="0">
            <a:spAutoFit/>
          </a:bodyPr>
          <a:lstStyle/>
          <a:p>
            <a:r>
              <a:rPr lang="fr-FR" sz="1000" dirty="0"/>
              <a:t>Enregistrement de la demande client</a:t>
            </a:r>
          </a:p>
        </p:txBody>
      </p:sp>
      <p:sp>
        <p:nvSpPr>
          <p:cNvPr id="37" name="Flèche : droite 36">
            <a:extLst>
              <a:ext uri="{FF2B5EF4-FFF2-40B4-BE49-F238E27FC236}">
                <a16:creationId xmlns:a16="http://schemas.microsoft.com/office/drawing/2014/main" id="{E34CD25C-44F2-49B9-B04A-5F523EAFB0C4}"/>
              </a:ext>
            </a:extLst>
          </p:cNvPr>
          <p:cNvSpPr/>
          <p:nvPr/>
        </p:nvSpPr>
        <p:spPr bwMode="auto">
          <a:xfrm rot="10800000">
            <a:off x="3862995" y="4879058"/>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38" name="ZoneTexte 37">
            <a:extLst>
              <a:ext uri="{FF2B5EF4-FFF2-40B4-BE49-F238E27FC236}">
                <a16:creationId xmlns:a16="http://schemas.microsoft.com/office/drawing/2014/main" id="{D88B576B-3657-4803-AFCF-510E71D2DDA8}"/>
              </a:ext>
            </a:extLst>
          </p:cNvPr>
          <p:cNvSpPr txBox="1"/>
          <p:nvPr/>
        </p:nvSpPr>
        <p:spPr>
          <a:xfrm>
            <a:off x="4094225" y="4737881"/>
            <a:ext cx="725036" cy="400110"/>
          </a:xfrm>
          <a:prstGeom prst="rect">
            <a:avLst/>
          </a:prstGeom>
          <a:solidFill>
            <a:schemeClr val="bg1"/>
          </a:solidFill>
        </p:spPr>
        <p:txBody>
          <a:bodyPr wrap="square" rtlCol="0">
            <a:spAutoFit/>
          </a:bodyPr>
          <a:lstStyle/>
          <a:p>
            <a:r>
              <a:rPr lang="fr-FR" sz="1000" dirty="0"/>
              <a:t>Signature </a:t>
            </a:r>
          </a:p>
          <a:p>
            <a:r>
              <a:rPr lang="fr-FR" sz="1000" dirty="0"/>
              <a:t>client</a:t>
            </a:r>
          </a:p>
        </p:txBody>
      </p:sp>
      <p:sp>
        <p:nvSpPr>
          <p:cNvPr id="39" name="Flèche : droite 38">
            <a:extLst>
              <a:ext uri="{FF2B5EF4-FFF2-40B4-BE49-F238E27FC236}">
                <a16:creationId xmlns:a16="http://schemas.microsoft.com/office/drawing/2014/main" id="{0F5B376B-780B-4E5A-89BE-3E96F95F996C}"/>
              </a:ext>
            </a:extLst>
          </p:cNvPr>
          <p:cNvSpPr/>
          <p:nvPr/>
        </p:nvSpPr>
        <p:spPr bwMode="auto">
          <a:xfrm rot="10800000">
            <a:off x="1546316" y="4885827"/>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40" name="ZoneTexte 39">
            <a:extLst>
              <a:ext uri="{FF2B5EF4-FFF2-40B4-BE49-F238E27FC236}">
                <a16:creationId xmlns:a16="http://schemas.microsoft.com/office/drawing/2014/main" id="{2C5890CF-641F-4C0B-ABAF-F2A75499E765}"/>
              </a:ext>
            </a:extLst>
          </p:cNvPr>
          <p:cNvSpPr txBox="1"/>
          <p:nvPr/>
        </p:nvSpPr>
        <p:spPr>
          <a:xfrm>
            <a:off x="1671518" y="4744650"/>
            <a:ext cx="861312" cy="400110"/>
          </a:xfrm>
          <a:prstGeom prst="rect">
            <a:avLst/>
          </a:prstGeom>
          <a:solidFill>
            <a:schemeClr val="bg1"/>
          </a:solidFill>
        </p:spPr>
        <p:txBody>
          <a:bodyPr wrap="square" rtlCol="0">
            <a:spAutoFit/>
          </a:bodyPr>
          <a:lstStyle/>
          <a:p>
            <a:r>
              <a:rPr lang="fr-FR" sz="1000" dirty="0"/>
              <a:t>Contrôle et complétude</a:t>
            </a:r>
          </a:p>
        </p:txBody>
      </p:sp>
      <p:sp>
        <p:nvSpPr>
          <p:cNvPr id="41" name="Flèche : droite 40">
            <a:extLst>
              <a:ext uri="{FF2B5EF4-FFF2-40B4-BE49-F238E27FC236}">
                <a16:creationId xmlns:a16="http://schemas.microsoft.com/office/drawing/2014/main" id="{319C36A0-36A8-4DA2-B952-69079B50C528}"/>
              </a:ext>
            </a:extLst>
          </p:cNvPr>
          <p:cNvSpPr/>
          <p:nvPr/>
        </p:nvSpPr>
        <p:spPr bwMode="auto">
          <a:xfrm>
            <a:off x="3369951" y="7785878"/>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42" name="ZoneTexte 41">
            <a:extLst>
              <a:ext uri="{FF2B5EF4-FFF2-40B4-BE49-F238E27FC236}">
                <a16:creationId xmlns:a16="http://schemas.microsoft.com/office/drawing/2014/main" id="{F7FBC84D-A1E5-4B67-901C-329F603A76E9}"/>
              </a:ext>
            </a:extLst>
          </p:cNvPr>
          <p:cNvSpPr txBox="1"/>
          <p:nvPr/>
        </p:nvSpPr>
        <p:spPr>
          <a:xfrm>
            <a:off x="3493622" y="7668344"/>
            <a:ext cx="801420" cy="400110"/>
          </a:xfrm>
          <a:prstGeom prst="rect">
            <a:avLst/>
          </a:prstGeom>
          <a:solidFill>
            <a:schemeClr val="bg1"/>
          </a:solidFill>
        </p:spPr>
        <p:txBody>
          <a:bodyPr wrap="square" rtlCol="0">
            <a:spAutoFit/>
          </a:bodyPr>
          <a:lstStyle/>
          <a:p>
            <a:r>
              <a:rPr lang="fr-FR" sz="1000" dirty="0"/>
              <a:t>Suivi du dossier</a:t>
            </a:r>
          </a:p>
        </p:txBody>
      </p:sp>
      <p:grpSp>
        <p:nvGrpSpPr>
          <p:cNvPr id="43" name="Groupe 42">
            <a:extLst>
              <a:ext uri="{FF2B5EF4-FFF2-40B4-BE49-F238E27FC236}">
                <a16:creationId xmlns:a16="http://schemas.microsoft.com/office/drawing/2014/main" id="{971DF6E3-E9D9-4F86-8BB3-1DE93B3D7780}"/>
              </a:ext>
            </a:extLst>
          </p:cNvPr>
          <p:cNvGrpSpPr/>
          <p:nvPr/>
        </p:nvGrpSpPr>
        <p:grpSpPr>
          <a:xfrm>
            <a:off x="5580937" y="2387623"/>
            <a:ext cx="610610" cy="504056"/>
            <a:chOff x="491897" y="6779791"/>
            <a:chExt cx="667735" cy="621481"/>
          </a:xfrm>
        </p:grpSpPr>
        <p:grpSp>
          <p:nvGrpSpPr>
            <p:cNvPr id="44" name="Groupe 43">
              <a:extLst>
                <a:ext uri="{FF2B5EF4-FFF2-40B4-BE49-F238E27FC236}">
                  <a16:creationId xmlns:a16="http://schemas.microsoft.com/office/drawing/2014/main" id="{70B0E199-1C3B-4EF3-B1DF-45E09CAB3A88}"/>
                </a:ext>
              </a:extLst>
            </p:cNvPr>
            <p:cNvGrpSpPr/>
            <p:nvPr/>
          </p:nvGrpSpPr>
          <p:grpSpPr>
            <a:xfrm rot="1180238">
              <a:off x="491897" y="6779791"/>
              <a:ext cx="560839" cy="477465"/>
              <a:chOff x="266785" y="6725953"/>
              <a:chExt cx="560839" cy="477465"/>
            </a:xfrm>
          </p:grpSpPr>
          <p:sp>
            <p:nvSpPr>
              <p:cNvPr id="46" name="Freeform 70">
                <a:extLst>
                  <a:ext uri="{FF2B5EF4-FFF2-40B4-BE49-F238E27FC236}">
                    <a16:creationId xmlns:a16="http://schemas.microsoft.com/office/drawing/2014/main" id="{314B74A1-F1E4-4182-BF52-43BCA02EFAB8}"/>
                  </a:ext>
                </a:extLst>
              </p:cNvPr>
              <p:cNvSpPr>
                <a:spLocks noEditPoints="1"/>
              </p:cNvSpPr>
              <p:nvPr/>
            </p:nvSpPr>
            <p:spPr bwMode="auto">
              <a:xfrm rot="20431034">
                <a:off x="284191" y="6725953"/>
                <a:ext cx="543433" cy="394517"/>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rgbClr val="D7007B"/>
              </a:solidFill>
              <a:ln>
                <a:noFill/>
              </a:ln>
              <a:extLst/>
            </p:spPr>
            <p:txBody>
              <a:bodyPr/>
              <a:lstStyle/>
              <a:p>
                <a:pPr eaLnBrk="0" fontAlgn="base" hangingPunct="0">
                  <a:spcBef>
                    <a:spcPct val="0"/>
                  </a:spcBef>
                  <a:spcAft>
                    <a:spcPct val="0"/>
                  </a:spcAft>
                  <a:defRPr/>
                </a:pPr>
                <a:endParaRPr lang="fr-FR" sz="2000" dirty="0">
                  <a:solidFill>
                    <a:srgbClr val="571E74"/>
                  </a:solidFill>
                </a:endParaRPr>
              </a:p>
            </p:txBody>
          </p:sp>
          <p:sp>
            <p:nvSpPr>
              <p:cNvPr id="47" name="Rectangle 46">
                <a:extLst>
                  <a:ext uri="{FF2B5EF4-FFF2-40B4-BE49-F238E27FC236}">
                    <a16:creationId xmlns:a16="http://schemas.microsoft.com/office/drawing/2014/main" id="{FFAD1766-00A7-4E10-9306-1DE589CE86A8}"/>
                  </a:ext>
                </a:extLst>
              </p:cNvPr>
              <p:cNvSpPr/>
              <p:nvPr/>
            </p:nvSpPr>
            <p:spPr bwMode="auto">
              <a:xfrm rot="20431034">
                <a:off x="266785" y="6758421"/>
                <a:ext cx="252000" cy="444997"/>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grpSp>
        <p:sp>
          <p:nvSpPr>
            <p:cNvPr id="45" name="ZoneTexte 61">
              <a:extLst>
                <a:ext uri="{FF2B5EF4-FFF2-40B4-BE49-F238E27FC236}">
                  <a16:creationId xmlns:a16="http://schemas.microsoft.com/office/drawing/2014/main" id="{2A68D379-0E7A-47F9-BEFA-9A338F9076FB}"/>
                </a:ext>
              </a:extLst>
            </p:cNvPr>
            <p:cNvSpPr txBox="1">
              <a:spLocks noChangeArrowheads="1"/>
            </p:cNvSpPr>
            <p:nvPr/>
          </p:nvSpPr>
          <p:spPr bwMode="auto">
            <a:xfrm>
              <a:off x="620688" y="7216606"/>
              <a:ext cx="538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D7007B"/>
                  </a:solidFill>
                  <a:latin typeface="Arial" panose="020B0604020202020204" pitchFamily="34" charset="0"/>
                  <a:cs typeface="Arial" panose="020B0604020202020204" pitchFamily="34" charset="0"/>
                </a:rPr>
                <a:t>CGP/Banquier privé</a:t>
              </a:r>
            </a:p>
          </p:txBody>
        </p:sp>
      </p:grpSp>
      <p:grpSp>
        <p:nvGrpSpPr>
          <p:cNvPr id="48" name="Groupe 47">
            <a:extLst>
              <a:ext uri="{FF2B5EF4-FFF2-40B4-BE49-F238E27FC236}">
                <a16:creationId xmlns:a16="http://schemas.microsoft.com/office/drawing/2014/main" id="{09C86249-4D98-483E-A604-8CEE0E7C1314}"/>
              </a:ext>
            </a:extLst>
          </p:cNvPr>
          <p:cNvGrpSpPr/>
          <p:nvPr/>
        </p:nvGrpSpPr>
        <p:grpSpPr>
          <a:xfrm>
            <a:off x="5698710" y="5578194"/>
            <a:ext cx="610610" cy="504056"/>
            <a:chOff x="491897" y="6779791"/>
            <a:chExt cx="667735" cy="621481"/>
          </a:xfrm>
        </p:grpSpPr>
        <p:grpSp>
          <p:nvGrpSpPr>
            <p:cNvPr id="49" name="Groupe 48">
              <a:extLst>
                <a:ext uri="{FF2B5EF4-FFF2-40B4-BE49-F238E27FC236}">
                  <a16:creationId xmlns:a16="http://schemas.microsoft.com/office/drawing/2014/main" id="{3826E8CA-38F6-406D-B772-FE266F2B6A89}"/>
                </a:ext>
              </a:extLst>
            </p:cNvPr>
            <p:cNvGrpSpPr/>
            <p:nvPr/>
          </p:nvGrpSpPr>
          <p:grpSpPr>
            <a:xfrm rot="1180238">
              <a:off x="491897" y="6779791"/>
              <a:ext cx="560839" cy="477465"/>
              <a:chOff x="266785" y="6725953"/>
              <a:chExt cx="560839" cy="477465"/>
            </a:xfrm>
          </p:grpSpPr>
          <p:sp>
            <p:nvSpPr>
              <p:cNvPr id="51" name="Freeform 70">
                <a:extLst>
                  <a:ext uri="{FF2B5EF4-FFF2-40B4-BE49-F238E27FC236}">
                    <a16:creationId xmlns:a16="http://schemas.microsoft.com/office/drawing/2014/main" id="{904D91FE-DFFA-429C-8C06-BFE21FEE9B9B}"/>
                  </a:ext>
                </a:extLst>
              </p:cNvPr>
              <p:cNvSpPr>
                <a:spLocks noEditPoints="1"/>
              </p:cNvSpPr>
              <p:nvPr/>
            </p:nvSpPr>
            <p:spPr bwMode="auto">
              <a:xfrm rot="20431034">
                <a:off x="284191" y="6725953"/>
                <a:ext cx="543433" cy="394517"/>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rgbClr val="D7007B"/>
              </a:solidFill>
              <a:ln>
                <a:noFill/>
              </a:ln>
              <a:extLst/>
            </p:spPr>
            <p:txBody>
              <a:bodyPr/>
              <a:lstStyle/>
              <a:p>
                <a:pPr eaLnBrk="0" fontAlgn="base" hangingPunct="0">
                  <a:spcBef>
                    <a:spcPct val="0"/>
                  </a:spcBef>
                  <a:spcAft>
                    <a:spcPct val="0"/>
                  </a:spcAft>
                  <a:defRPr/>
                </a:pPr>
                <a:endParaRPr lang="fr-FR" sz="2000" dirty="0">
                  <a:solidFill>
                    <a:srgbClr val="571E74"/>
                  </a:solidFill>
                </a:endParaRPr>
              </a:p>
            </p:txBody>
          </p:sp>
          <p:sp>
            <p:nvSpPr>
              <p:cNvPr id="52" name="Rectangle 51">
                <a:extLst>
                  <a:ext uri="{FF2B5EF4-FFF2-40B4-BE49-F238E27FC236}">
                    <a16:creationId xmlns:a16="http://schemas.microsoft.com/office/drawing/2014/main" id="{E79BAE6F-1B36-4CE3-B46F-32C07D30F4C6}"/>
                  </a:ext>
                </a:extLst>
              </p:cNvPr>
              <p:cNvSpPr/>
              <p:nvPr/>
            </p:nvSpPr>
            <p:spPr bwMode="auto">
              <a:xfrm rot="20431034">
                <a:off x="266785" y="6758421"/>
                <a:ext cx="252000" cy="444997"/>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grpSp>
        <p:sp>
          <p:nvSpPr>
            <p:cNvPr id="50" name="ZoneTexte 61">
              <a:extLst>
                <a:ext uri="{FF2B5EF4-FFF2-40B4-BE49-F238E27FC236}">
                  <a16:creationId xmlns:a16="http://schemas.microsoft.com/office/drawing/2014/main" id="{BC32010C-8105-4282-A93C-C6C97C09CD36}"/>
                </a:ext>
              </a:extLst>
            </p:cNvPr>
            <p:cNvSpPr txBox="1">
              <a:spLocks noChangeArrowheads="1"/>
            </p:cNvSpPr>
            <p:nvPr/>
          </p:nvSpPr>
          <p:spPr bwMode="auto">
            <a:xfrm>
              <a:off x="620688" y="7216606"/>
              <a:ext cx="538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D7007B"/>
                  </a:solidFill>
                  <a:latin typeface="Arial" panose="020B0604020202020204" pitchFamily="34" charset="0"/>
                  <a:cs typeface="Arial" panose="020B0604020202020204" pitchFamily="34" charset="0"/>
                </a:rPr>
                <a:t>CGP/Banquier privé</a:t>
              </a:r>
            </a:p>
          </p:txBody>
        </p:sp>
      </p:grpSp>
      <p:grpSp>
        <p:nvGrpSpPr>
          <p:cNvPr id="53" name="Groupe 52">
            <a:extLst>
              <a:ext uri="{FF2B5EF4-FFF2-40B4-BE49-F238E27FC236}">
                <a16:creationId xmlns:a16="http://schemas.microsoft.com/office/drawing/2014/main" id="{9D90D2CE-A6D2-4AEE-A37A-D889D161E77D}"/>
              </a:ext>
            </a:extLst>
          </p:cNvPr>
          <p:cNvGrpSpPr/>
          <p:nvPr/>
        </p:nvGrpSpPr>
        <p:grpSpPr>
          <a:xfrm>
            <a:off x="3818101" y="5349352"/>
            <a:ext cx="288032" cy="429096"/>
            <a:chOff x="167995" y="6658302"/>
            <a:chExt cx="288032" cy="429096"/>
          </a:xfrm>
        </p:grpSpPr>
        <p:sp>
          <p:nvSpPr>
            <p:cNvPr id="54" name="Freeform 70">
              <a:extLst>
                <a:ext uri="{FF2B5EF4-FFF2-40B4-BE49-F238E27FC236}">
                  <a16:creationId xmlns:a16="http://schemas.microsoft.com/office/drawing/2014/main" id="{57504774-0D92-4806-8772-BBE25912269E}"/>
                </a:ext>
              </a:extLst>
            </p:cNvPr>
            <p:cNvSpPr>
              <a:spLocks noEditPoints="1"/>
            </p:cNvSpPr>
            <p:nvPr/>
          </p:nvSpPr>
          <p:spPr bwMode="auto">
            <a:xfrm>
              <a:off x="188640" y="6658302"/>
              <a:ext cx="241831" cy="308911"/>
            </a:xfrm>
            <a:custGeom>
              <a:avLst/>
              <a:gdLst>
                <a:gd name="T0" fmla="*/ 2147483647 w 516"/>
                <a:gd name="T1" fmla="*/ 2147483647 h 634"/>
                <a:gd name="T2" fmla="*/ 2147483647 w 516"/>
                <a:gd name="T3" fmla="*/ 2147483647 h 634"/>
                <a:gd name="T4" fmla="*/ 2147483647 w 516"/>
                <a:gd name="T5" fmla="*/ 2147483647 h 634"/>
                <a:gd name="T6" fmla="*/ 2147483647 w 516"/>
                <a:gd name="T7" fmla="*/ 2147483647 h 634"/>
                <a:gd name="T8" fmla="*/ 2147483647 w 516"/>
                <a:gd name="T9" fmla="*/ 2147483647 h 634"/>
                <a:gd name="T10" fmla="*/ 0 w 516"/>
                <a:gd name="T11" fmla="*/ 2147483647 h 634"/>
                <a:gd name="T12" fmla="*/ 0 w 516"/>
                <a:gd name="T13" fmla="*/ 2147483647 h 634"/>
                <a:gd name="T14" fmla="*/ 2147483647 w 516"/>
                <a:gd name="T15" fmla="*/ 2147483647 h 634"/>
                <a:gd name="T16" fmla="*/ 2147483647 w 516"/>
                <a:gd name="T17" fmla="*/ 2147483647 h 634"/>
                <a:gd name="T18" fmla="*/ 2147483647 w 516"/>
                <a:gd name="T19" fmla="*/ 2147483647 h 634"/>
                <a:gd name="T20" fmla="*/ 2147483647 w 516"/>
                <a:gd name="T21" fmla="*/ 2147483647 h 634"/>
                <a:gd name="T22" fmla="*/ 2147483647 w 516"/>
                <a:gd name="T23" fmla="*/ 2147483647 h 634"/>
                <a:gd name="T24" fmla="*/ 2147483647 w 516"/>
                <a:gd name="T25" fmla="*/ 2147483647 h 634"/>
                <a:gd name="T26" fmla="*/ 2147483647 w 516"/>
                <a:gd name="T27" fmla="*/ 2147483647 h 634"/>
                <a:gd name="T28" fmla="*/ 2147483647 w 516"/>
                <a:gd name="T29" fmla="*/ 2147483647 h 634"/>
                <a:gd name="T30" fmla="*/ 2147483647 w 516"/>
                <a:gd name="T31" fmla="*/ 2147483647 h 634"/>
                <a:gd name="T32" fmla="*/ 2147483647 w 516"/>
                <a:gd name="T33" fmla="*/ 2147483647 h 634"/>
                <a:gd name="T34" fmla="*/ 2147483647 w 516"/>
                <a:gd name="T35" fmla="*/ 2147483647 h 634"/>
                <a:gd name="T36" fmla="*/ 2147483647 w 516"/>
                <a:gd name="T37" fmla="*/ 2147483647 h 634"/>
                <a:gd name="T38" fmla="*/ 2147483647 w 516"/>
                <a:gd name="T39" fmla="*/ 2147483647 h 634"/>
                <a:gd name="T40" fmla="*/ 2147483647 w 516"/>
                <a:gd name="T41" fmla="*/ 2147483647 h 634"/>
                <a:gd name="T42" fmla="*/ 2147483647 w 516"/>
                <a:gd name="T43" fmla="*/ 2147483647 h 634"/>
                <a:gd name="T44" fmla="*/ 2147483647 w 516"/>
                <a:gd name="T45" fmla="*/ 2147483647 h 634"/>
                <a:gd name="T46" fmla="*/ 2147483647 w 516"/>
                <a:gd name="T47" fmla="*/ 2147483647 h 634"/>
                <a:gd name="T48" fmla="*/ 2147483647 w 516"/>
                <a:gd name="T49" fmla="*/ 2147483647 h 634"/>
                <a:gd name="T50" fmla="*/ 2147483647 w 516"/>
                <a:gd name="T51" fmla="*/ 2147483647 h 634"/>
                <a:gd name="T52" fmla="*/ 2147483647 w 516"/>
                <a:gd name="T53" fmla="*/ 2147483647 h 634"/>
                <a:gd name="T54" fmla="*/ 2147483647 w 516"/>
                <a:gd name="T55" fmla="*/ 2147483647 h 634"/>
                <a:gd name="T56" fmla="*/ 2147483647 w 516"/>
                <a:gd name="T57" fmla="*/ 2147483647 h 634"/>
                <a:gd name="T58" fmla="*/ 2147483647 w 516"/>
                <a:gd name="T59" fmla="*/ 0 h 634"/>
                <a:gd name="T60" fmla="*/ 2147483647 w 516"/>
                <a:gd name="T61" fmla="*/ 2147483647 h 634"/>
                <a:gd name="T62" fmla="*/ 2147483647 w 516"/>
                <a:gd name="T63" fmla="*/ 2147483647 h 634"/>
                <a:gd name="T64" fmla="*/ 2147483647 w 516"/>
                <a:gd name="T65" fmla="*/ 2147483647 h 634"/>
                <a:gd name="T66" fmla="*/ 2147483647 w 516"/>
                <a:gd name="T67" fmla="*/ 2147483647 h 634"/>
                <a:gd name="T68" fmla="*/ 2147483647 w 516"/>
                <a:gd name="T69" fmla="*/ 2147483647 h 634"/>
                <a:gd name="T70" fmla="*/ 2147483647 w 516"/>
                <a:gd name="T71" fmla="*/ 2147483647 h 634"/>
                <a:gd name="T72" fmla="*/ 2147483647 w 516"/>
                <a:gd name="T73" fmla="*/ 2147483647 h 634"/>
                <a:gd name="T74" fmla="*/ 2147483647 w 516"/>
                <a:gd name="T75" fmla="*/ 2147483647 h 634"/>
                <a:gd name="T76" fmla="*/ 2147483647 w 516"/>
                <a:gd name="T77" fmla="*/ 2147483647 h 6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6" h="634">
                  <a:moveTo>
                    <a:pt x="498" y="457"/>
                  </a:moveTo>
                  <a:cubicBezTo>
                    <a:pt x="483" y="437"/>
                    <a:pt x="465" y="421"/>
                    <a:pt x="445" y="408"/>
                  </a:cubicBezTo>
                  <a:cubicBezTo>
                    <a:pt x="413" y="479"/>
                    <a:pt x="341" y="529"/>
                    <a:pt x="258" y="529"/>
                  </a:cubicBezTo>
                  <a:cubicBezTo>
                    <a:pt x="175" y="529"/>
                    <a:pt x="103" y="479"/>
                    <a:pt x="71" y="408"/>
                  </a:cubicBezTo>
                  <a:cubicBezTo>
                    <a:pt x="50" y="421"/>
                    <a:pt x="33" y="437"/>
                    <a:pt x="17" y="457"/>
                  </a:cubicBezTo>
                  <a:cubicBezTo>
                    <a:pt x="6" y="471"/>
                    <a:pt x="0" y="500"/>
                    <a:pt x="0" y="516"/>
                  </a:cubicBezTo>
                  <a:cubicBezTo>
                    <a:pt x="0" y="519"/>
                    <a:pt x="0" y="582"/>
                    <a:pt x="0" y="582"/>
                  </a:cubicBezTo>
                  <a:cubicBezTo>
                    <a:pt x="0" y="611"/>
                    <a:pt x="24" y="634"/>
                    <a:pt x="53" y="634"/>
                  </a:cubicBezTo>
                  <a:cubicBezTo>
                    <a:pt x="463" y="634"/>
                    <a:pt x="463" y="634"/>
                    <a:pt x="463" y="634"/>
                  </a:cubicBezTo>
                  <a:cubicBezTo>
                    <a:pt x="492" y="634"/>
                    <a:pt x="516" y="611"/>
                    <a:pt x="516" y="582"/>
                  </a:cubicBezTo>
                  <a:cubicBezTo>
                    <a:pt x="516" y="582"/>
                    <a:pt x="515" y="519"/>
                    <a:pt x="516" y="516"/>
                  </a:cubicBezTo>
                  <a:cubicBezTo>
                    <a:pt x="515" y="500"/>
                    <a:pt x="509" y="471"/>
                    <a:pt x="498" y="457"/>
                  </a:cubicBezTo>
                  <a:close/>
                  <a:moveTo>
                    <a:pt x="186" y="373"/>
                  </a:moveTo>
                  <a:cubicBezTo>
                    <a:pt x="175" y="375"/>
                    <a:pt x="164" y="376"/>
                    <a:pt x="154" y="378"/>
                  </a:cubicBezTo>
                  <a:cubicBezTo>
                    <a:pt x="143" y="381"/>
                    <a:pt x="134" y="391"/>
                    <a:pt x="134" y="404"/>
                  </a:cubicBezTo>
                  <a:cubicBezTo>
                    <a:pt x="134" y="409"/>
                    <a:pt x="135" y="413"/>
                    <a:pt x="138" y="417"/>
                  </a:cubicBezTo>
                  <a:cubicBezTo>
                    <a:pt x="166" y="453"/>
                    <a:pt x="209" y="476"/>
                    <a:pt x="258" y="476"/>
                  </a:cubicBezTo>
                  <a:cubicBezTo>
                    <a:pt x="305" y="476"/>
                    <a:pt x="348" y="454"/>
                    <a:pt x="375" y="420"/>
                  </a:cubicBezTo>
                  <a:cubicBezTo>
                    <a:pt x="379" y="416"/>
                    <a:pt x="381" y="410"/>
                    <a:pt x="381" y="404"/>
                  </a:cubicBezTo>
                  <a:cubicBezTo>
                    <a:pt x="381" y="391"/>
                    <a:pt x="372" y="380"/>
                    <a:pt x="359" y="378"/>
                  </a:cubicBezTo>
                  <a:cubicBezTo>
                    <a:pt x="349" y="376"/>
                    <a:pt x="338" y="374"/>
                    <a:pt x="327" y="373"/>
                  </a:cubicBezTo>
                  <a:cubicBezTo>
                    <a:pt x="312" y="370"/>
                    <a:pt x="300" y="360"/>
                    <a:pt x="300" y="344"/>
                  </a:cubicBezTo>
                  <a:cubicBezTo>
                    <a:pt x="300" y="329"/>
                    <a:pt x="311" y="318"/>
                    <a:pt x="326" y="316"/>
                  </a:cubicBezTo>
                  <a:cubicBezTo>
                    <a:pt x="327" y="316"/>
                    <a:pt x="331" y="316"/>
                    <a:pt x="331" y="316"/>
                  </a:cubicBezTo>
                  <a:cubicBezTo>
                    <a:pt x="402" y="311"/>
                    <a:pt x="450" y="296"/>
                    <a:pt x="482" y="269"/>
                  </a:cubicBezTo>
                  <a:cubicBezTo>
                    <a:pt x="486" y="264"/>
                    <a:pt x="489" y="258"/>
                    <a:pt x="489" y="251"/>
                  </a:cubicBezTo>
                  <a:cubicBezTo>
                    <a:pt x="489" y="237"/>
                    <a:pt x="479" y="226"/>
                    <a:pt x="465" y="225"/>
                  </a:cubicBezTo>
                  <a:cubicBezTo>
                    <a:pt x="426" y="217"/>
                    <a:pt x="397" y="184"/>
                    <a:pt x="397" y="145"/>
                  </a:cubicBezTo>
                  <a:cubicBezTo>
                    <a:pt x="397" y="140"/>
                    <a:pt x="397" y="140"/>
                    <a:pt x="397" y="140"/>
                  </a:cubicBezTo>
                  <a:cubicBezTo>
                    <a:pt x="397" y="63"/>
                    <a:pt x="334" y="0"/>
                    <a:pt x="258" y="0"/>
                  </a:cubicBezTo>
                  <a:cubicBezTo>
                    <a:pt x="181" y="0"/>
                    <a:pt x="119" y="63"/>
                    <a:pt x="119" y="140"/>
                  </a:cubicBezTo>
                  <a:cubicBezTo>
                    <a:pt x="119" y="145"/>
                    <a:pt x="119" y="145"/>
                    <a:pt x="119" y="145"/>
                  </a:cubicBezTo>
                  <a:cubicBezTo>
                    <a:pt x="119" y="184"/>
                    <a:pt x="89" y="217"/>
                    <a:pt x="50" y="225"/>
                  </a:cubicBezTo>
                  <a:cubicBezTo>
                    <a:pt x="37" y="226"/>
                    <a:pt x="26" y="237"/>
                    <a:pt x="26" y="251"/>
                  </a:cubicBezTo>
                  <a:cubicBezTo>
                    <a:pt x="26" y="258"/>
                    <a:pt x="29" y="264"/>
                    <a:pt x="33" y="269"/>
                  </a:cubicBezTo>
                  <a:cubicBezTo>
                    <a:pt x="65" y="296"/>
                    <a:pt x="114" y="311"/>
                    <a:pt x="185" y="316"/>
                  </a:cubicBezTo>
                  <a:cubicBezTo>
                    <a:pt x="187" y="316"/>
                    <a:pt x="189" y="316"/>
                    <a:pt x="191" y="316"/>
                  </a:cubicBezTo>
                  <a:cubicBezTo>
                    <a:pt x="206" y="318"/>
                    <a:pt x="215" y="329"/>
                    <a:pt x="215" y="344"/>
                  </a:cubicBezTo>
                  <a:cubicBezTo>
                    <a:pt x="215" y="361"/>
                    <a:pt x="202" y="371"/>
                    <a:pt x="186" y="373"/>
                  </a:cubicBezTo>
                  <a:close/>
                </a:path>
              </a:pathLst>
            </a:custGeom>
            <a:solidFill>
              <a:srgbClr val="0081A8"/>
            </a:solidFill>
            <a:ln>
              <a:noFill/>
            </a:ln>
          </p:spPr>
          <p:txBody>
            <a:bodyPr/>
            <a:lstStyle/>
            <a:p>
              <a:endParaRPr lang="fr-FR">
                <a:latin typeface="Arial" panose="020B0604020202020204" pitchFamily="34" charset="0"/>
                <a:cs typeface="Arial" panose="020B0604020202020204" pitchFamily="34" charset="0"/>
              </a:endParaRPr>
            </a:p>
          </p:txBody>
        </p:sp>
        <p:sp>
          <p:nvSpPr>
            <p:cNvPr id="55" name="ZoneTexte 61">
              <a:extLst>
                <a:ext uri="{FF2B5EF4-FFF2-40B4-BE49-F238E27FC236}">
                  <a16:creationId xmlns:a16="http://schemas.microsoft.com/office/drawing/2014/main" id="{38B5ADA1-7969-4011-AFF8-27769633FB8D}"/>
                </a:ext>
              </a:extLst>
            </p:cNvPr>
            <p:cNvSpPr txBox="1">
              <a:spLocks noChangeArrowheads="1"/>
            </p:cNvSpPr>
            <p:nvPr/>
          </p:nvSpPr>
          <p:spPr bwMode="auto">
            <a:xfrm>
              <a:off x="167995" y="6995065"/>
              <a:ext cx="2880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0081A8"/>
                  </a:solidFill>
                  <a:latin typeface="Arial" panose="020B0604020202020204" pitchFamily="34" charset="0"/>
                  <a:cs typeface="Arial" panose="020B0604020202020204" pitchFamily="34" charset="0"/>
                </a:rPr>
                <a:t>Client</a:t>
              </a:r>
            </a:p>
          </p:txBody>
        </p:sp>
      </p:grpSp>
      <p:grpSp>
        <p:nvGrpSpPr>
          <p:cNvPr id="56" name="Groupe 55">
            <a:extLst>
              <a:ext uri="{FF2B5EF4-FFF2-40B4-BE49-F238E27FC236}">
                <a16:creationId xmlns:a16="http://schemas.microsoft.com/office/drawing/2014/main" id="{8244A59C-DA95-44EF-B223-660866AFF61A}"/>
              </a:ext>
            </a:extLst>
          </p:cNvPr>
          <p:cNvGrpSpPr/>
          <p:nvPr/>
        </p:nvGrpSpPr>
        <p:grpSpPr>
          <a:xfrm>
            <a:off x="1518796" y="5739719"/>
            <a:ext cx="305443" cy="224308"/>
            <a:chOff x="3586295" y="4534127"/>
            <a:chExt cx="484942" cy="405990"/>
          </a:xfrm>
        </p:grpSpPr>
        <p:sp>
          <p:nvSpPr>
            <p:cNvPr id="57" name="Freeform 92">
              <a:extLst>
                <a:ext uri="{FF2B5EF4-FFF2-40B4-BE49-F238E27FC236}">
                  <a16:creationId xmlns:a16="http://schemas.microsoft.com/office/drawing/2014/main" id="{94323DCC-4257-4507-9873-A9F748CE05DF}"/>
                </a:ext>
              </a:extLst>
            </p:cNvPr>
            <p:cNvSpPr>
              <a:spLocks noEditPoints="1"/>
            </p:cNvSpPr>
            <p:nvPr/>
          </p:nvSpPr>
          <p:spPr bwMode="auto">
            <a:xfrm>
              <a:off x="3883423" y="4545831"/>
              <a:ext cx="187814" cy="187814"/>
            </a:xfrm>
            <a:custGeom>
              <a:avLst/>
              <a:gdLst>
                <a:gd name="T0" fmla="*/ 383 w 600"/>
                <a:gd name="T1" fmla="*/ 159 h 600"/>
                <a:gd name="T2" fmla="*/ 441 w 600"/>
                <a:gd name="T3" fmla="*/ 216 h 600"/>
                <a:gd name="T4" fmla="*/ 467 w 600"/>
                <a:gd name="T5" fmla="*/ 238 h 600"/>
                <a:gd name="T6" fmla="*/ 494 w 600"/>
                <a:gd name="T7" fmla="*/ 211 h 600"/>
                <a:gd name="T8" fmla="*/ 456 w 600"/>
                <a:gd name="T9" fmla="*/ 142 h 600"/>
                <a:gd name="T10" fmla="*/ 388 w 600"/>
                <a:gd name="T11" fmla="*/ 106 h 600"/>
                <a:gd name="T12" fmla="*/ 362 w 600"/>
                <a:gd name="T13" fmla="*/ 132 h 600"/>
                <a:gd name="T14" fmla="*/ 383 w 600"/>
                <a:gd name="T15" fmla="*/ 159 h 600"/>
                <a:gd name="T16" fmla="*/ 20 w 600"/>
                <a:gd name="T17" fmla="*/ 505 h 600"/>
                <a:gd name="T18" fmla="*/ 20 w 600"/>
                <a:gd name="T19" fmla="*/ 579 h 600"/>
                <a:gd name="T20" fmla="*/ 94 w 600"/>
                <a:gd name="T21" fmla="*/ 579 h 600"/>
                <a:gd name="T22" fmla="*/ 246 w 600"/>
                <a:gd name="T23" fmla="*/ 428 h 600"/>
                <a:gd name="T24" fmla="*/ 368 w 600"/>
                <a:gd name="T25" fmla="*/ 463 h 600"/>
                <a:gd name="T26" fmla="*/ 600 w 600"/>
                <a:gd name="T27" fmla="*/ 231 h 600"/>
                <a:gd name="T28" fmla="*/ 368 w 600"/>
                <a:gd name="T29" fmla="*/ 0 h 600"/>
                <a:gd name="T30" fmla="*/ 137 w 600"/>
                <a:gd name="T31" fmla="*/ 231 h 600"/>
                <a:gd name="T32" fmla="*/ 172 w 600"/>
                <a:gd name="T33" fmla="*/ 353 h 600"/>
                <a:gd name="T34" fmla="*/ 20 w 600"/>
                <a:gd name="T35" fmla="*/ 505 h 600"/>
                <a:gd name="T36" fmla="*/ 203 w 600"/>
                <a:gd name="T37" fmla="*/ 231 h 600"/>
                <a:gd name="T38" fmla="*/ 368 w 600"/>
                <a:gd name="T39" fmla="*/ 66 h 600"/>
                <a:gd name="T40" fmla="*/ 533 w 600"/>
                <a:gd name="T41" fmla="*/ 231 h 600"/>
                <a:gd name="T42" fmla="*/ 368 w 600"/>
                <a:gd name="T43" fmla="*/ 396 h 600"/>
                <a:gd name="T44" fmla="*/ 203 w 600"/>
                <a:gd name="T45" fmla="*/ 231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600">
                  <a:moveTo>
                    <a:pt x="383" y="159"/>
                  </a:moveTo>
                  <a:cubicBezTo>
                    <a:pt x="412" y="165"/>
                    <a:pt x="435" y="189"/>
                    <a:pt x="441" y="216"/>
                  </a:cubicBezTo>
                  <a:cubicBezTo>
                    <a:pt x="444" y="228"/>
                    <a:pt x="454" y="238"/>
                    <a:pt x="467" y="238"/>
                  </a:cubicBezTo>
                  <a:cubicBezTo>
                    <a:pt x="482" y="238"/>
                    <a:pt x="494" y="226"/>
                    <a:pt x="494" y="211"/>
                  </a:cubicBezTo>
                  <a:cubicBezTo>
                    <a:pt x="494" y="192"/>
                    <a:pt x="478" y="163"/>
                    <a:pt x="456" y="142"/>
                  </a:cubicBezTo>
                  <a:cubicBezTo>
                    <a:pt x="435" y="121"/>
                    <a:pt x="409" y="106"/>
                    <a:pt x="388" y="106"/>
                  </a:cubicBezTo>
                  <a:cubicBezTo>
                    <a:pt x="374" y="106"/>
                    <a:pt x="362" y="118"/>
                    <a:pt x="362" y="132"/>
                  </a:cubicBezTo>
                  <a:cubicBezTo>
                    <a:pt x="362" y="145"/>
                    <a:pt x="371" y="156"/>
                    <a:pt x="383" y="159"/>
                  </a:cubicBezTo>
                  <a:close/>
                  <a:moveTo>
                    <a:pt x="20" y="505"/>
                  </a:moveTo>
                  <a:cubicBezTo>
                    <a:pt x="0" y="526"/>
                    <a:pt x="0" y="559"/>
                    <a:pt x="20" y="579"/>
                  </a:cubicBezTo>
                  <a:cubicBezTo>
                    <a:pt x="41" y="600"/>
                    <a:pt x="74" y="600"/>
                    <a:pt x="94" y="579"/>
                  </a:cubicBezTo>
                  <a:cubicBezTo>
                    <a:pt x="246" y="428"/>
                    <a:pt x="246" y="428"/>
                    <a:pt x="246" y="428"/>
                  </a:cubicBezTo>
                  <a:cubicBezTo>
                    <a:pt x="282" y="450"/>
                    <a:pt x="323" y="463"/>
                    <a:pt x="368" y="463"/>
                  </a:cubicBezTo>
                  <a:cubicBezTo>
                    <a:pt x="496" y="463"/>
                    <a:pt x="600" y="359"/>
                    <a:pt x="600" y="231"/>
                  </a:cubicBezTo>
                  <a:cubicBezTo>
                    <a:pt x="600" y="103"/>
                    <a:pt x="496" y="0"/>
                    <a:pt x="368" y="0"/>
                  </a:cubicBezTo>
                  <a:cubicBezTo>
                    <a:pt x="240" y="0"/>
                    <a:pt x="137" y="103"/>
                    <a:pt x="137" y="231"/>
                  </a:cubicBezTo>
                  <a:cubicBezTo>
                    <a:pt x="137" y="276"/>
                    <a:pt x="150" y="318"/>
                    <a:pt x="172" y="353"/>
                  </a:cubicBezTo>
                  <a:lnTo>
                    <a:pt x="20" y="505"/>
                  </a:lnTo>
                  <a:close/>
                  <a:moveTo>
                    <a:pt x="203" y="231"/>
                  </a:moveTo>
                  <a:cubicBezTo>
                    <a:pt x="203" y="140"/>
                    <a:pt x="277" y="66"/>
                    <a:pt x="368" y="66"/>
                  </a:cubicBezTo>
                  <a:cubicBezTo>
                    <a:pt x="459" y="66"/>
                    <a:pt x="533" y="140"/>
                    <a:pt x="533" y="231"/>
                  </a:cubicBezTo>
                  <a:cubicBezTo>
                    <a:pt x="533" y="322"/>
                    <a:pt x="459" y="396"/>
                    <a:pt x="368" y="396"/>
                  </a:cubicBezTo>
                  <a:cubicBezTo>
                    <a:pt x="277" y="396"/>
                    <a:pt x="203" y="322"/>
                    <a:pt x="203" y="231"/>
                  </a:cubicBez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es-ES_tradnl"/>
            </a:p>
          </p:txBody>
        </p:sp>
        <p:sp>
          <p:nvSpPr>
            <p:cNvPr id="58" name="Freeform 71">
              <a:extLst>
                <a:ext uri="{FF2B5EF4-FFF2-40B4-BE49-F238E27FC236}">
                  <a16:creationId xmlns:a16="http://schemas.microsoft.com/office/drawing/2014/main" id="{2F0945B3-89FB-4F90-8CBB-721FB8C0BA11}"/>
                </a:ext>
              </a:extLst>
            </p:cNvPr>
            <p:cNvSpPr>
              <a:spLocks noEditPoints="1"/>
            </p:cNvSpPr>
            <p:nvPr/>
          </p:nvSpPr>
          <p:spPr bwMode="auto">
            <a:xfrm>
              <a:off x="3586295" y="4534127"/>
              <a:ext cx="363402" cy="405990"/>
            </a:xfrm>
            <a:custGeom>
              <a:avLst/>
              <a:gdLst>
                <a:gd name="T0" fmla="*/ 499 w 516"/>
                <a:gd name="T1" fmla="*/ 457 h 634"/>
                <a:gd name="T2" fmla="*/ 389 w 516"/>
                <a:gd name="T3" fmla="*/ 384 h 634"/>
                <a:gd name="T4" fmla="*/ 344 w 516"/>
                <a:gd name="T5" fmla="*/ 542 h 634"/>
                <a:gd name="T6" fmla="*/ 318 w 516"/>
                <a:gd name="T7" fmla="*/ 568 h 634"/>
                <a:gd name="T8" fmla="*/ 291 w 516"/>
                <a:gd name="T9" fmla="*/ 542 h 634"/>
                <a:gd name="T10" fmla="*/ 291 w 516"/>
                <a:gd name="T11" fmla="*/ 416 h 634"/>
                <a:gd name="T12" fmla="*/ 258 w 516"/>
                <a:gd name="T13" fmla="*/ 383 h 634"/>
                <a:gd name="T14" fmla="*/ 225 w 516"/>
                <a:gd name="T15" fmla="*/ 416 h 634"/>
                <a:gd name="T16" fmla="*/ 225 w 516"/>
                <a:gd name="T17" fmla="*/ 542 h 634"/>
                <a:gd name="T18" fmla="*/ 199 w 516"/>
                <a:gd name="T19" fmla="*/ 568 h 634"/>
                <a:gd name="T20" fmla="*/ 172 w 516"/>
                <a:gd name="T21" fmla="*/ 542 h 634"/>
                <a:gd name="T22" fmla="*/ 127 w 516"/>
                <a:gd name="T23" fmla="*/ 384 h 634"/>
                <a:gd name="T24" fmla="*/ 18 w 516"/>
                <a:gd name="T25" fmla="*/ 457 h 634"/>
                <a:gd name="T26" fmla="*/ 0 w 516"/>
                <a:gd name="T27" fmla="*/ 516 h 634"/>
                <a:gd name="T28" fmla="*/ 0 w 516"/>
                <a:gd name="T29" fmla="*/ 529 h 634"/>
                <a:gd name="T30" fmla="*/ 0 w 516"/>
                <a:gd name="T31" fmla="*/ 555 h 634"/>
                <a:gd name="T32" fmla="*/ 0 w 516"/>
                <a:gd name="T33" fmla="*/ 582 h 634"/>
                <a:gd name="T34" fmla="*/ 53 w 516"/>
                <a:gd name="T35" fmla="*/ 634 h 634"/>
                <a:gd name="T36" fmla="*/ 463 w 516"/>
                <a:gd name="T37" fmla="*/ 634 h 634"/>
                <a:gd name="T38" fmla="*/ 516 w 516"/>
                <a:gd name="T39" fmla="*/ 582 h 634"/>
                <a:gd name="T40" fmla="*/ 516 w 516"/>
                <a:gd name="T41" fmla="*/ 555 h 634"/>
                <a:gd name="T42" fmla="*/ 516 w 516"/>
                <a:gd name="T43" fmla="*/ 529 h 634"/>
                <a:gd name="T44" fmla="*/ 516 w 516"/>
                <a:gd name="T45" fmla="*/ 516 h 634"/>
                <a:gd name="T46" fmla="*/ 499 w 516"/>
                <a:gd name="T47" fmla="*/ 457 h 634"/>
                <a:gd name="T48" fmla="*/ 119 w 516"/>
                <a:gd name="T49" fmla="*/ 140 h 634"/>
                <a:gd name="T50" fmla="*/ 258 w 516"/>
                <a:gd name="T51" fmla="*/ 330 h 634"/>
                <a:gd name="T52" fmla="*/ 397 w 516"/>
                <a:gd name="T53" fmla="*/ 140 h 634"/>
                <a:gd name="T54" fmla="*/ 258 w 516"/>
                <a:gd name="T55" fmla="*/ 0 h 634"/>
                <a:gd name="T56" fmla="*/ 119 w 516"/>
                <a:gd name="T57" fmla="*/ 14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6" h="634">
                  <a:moveTo>
                    <a:pt x="499" y="457"/>
                  </a:moveTo>
                  <a:cubicBezTo>
                    <a:pt x="471" y="421"/>
                    <a:pt x="437" y="397"/>
                    <a:pt x="389" y="384"/>
                  </a:cubicBezTo>
                  <a:cubicBezTo>
                    <a:pt x="344" y="542"/>
                    <a:pt x="344" y="542"/>
                    <a:pt x="344" y="542"/>
                  </a:cubicBezTo>
                  <a:cubicBezTo>
                    <a:pt x="344" y="556"/>
                    <a:pt x="332" y="568"/>
                    <a:pt x="318" y="568"/>
                  </a:cubicBezTo>
                  <a:cubicBezTo>
                    <a:pt x="303" y="568"/>
                    <a:pt x="291" y="556"/>
                    <a:pt x="291" y="542"/>
                  </a:cubicBezTo>
                  <a:cubicBezTo>
                    <a:pt x="291" y="416"/>
                    <a:pt x="291" y="416"/>
                    <a:pt x="291" y="416"/>
                  </a:cubicBezTo>
                  <a:cubicBezTo>
                    <a:pt x="291" y="398"/>
                    <a:pt x="276" y="383"/>
                    <a:pt x="258" y="383"/>
                  </a:cubicBezTo>
                  <a:cubicBezTo>
                    <a:pt x="240" y="383"/>
                    <a:pt x="225" y="398"/>
                    <a:pt x="225" y="416"/>
                  </a:cubicBezTo>
                  <a:cubicBezTo>
                    <a:pt x="225" y="542"/>
                    <a:pt x="225" y="542"/>
                    <a:pt x="225" y="542"/>
                  </a:cubicBezTo>
                  <a:cubicBezTo>
                    <a:pt x="225" y="556"/>
                    <a:pt x="213" y="568"/>
                    <a:pt x="199" y="568"/>
                  </a:cubicBezTo>
                  <a:cubicBezTo>
                    <a:pt x="184" y="568"/>
                    <a:pt x="172" y="556"/>
                    <a:pt x="172" y="542"/>
                  </a:cubicBezTo>
                  <a:cubicBezTo>
                    <a:pt x="127" y="384"/>
                    <a:pt x="127" y="384"/>
                    <a:pt x="127" y="384"/>
                  </a:cubicBezTo>
                  <a:cubicBezTo>
                    <a:pt x="79" y="398"/>
                    <a:pt x="45" y="421"/>
                    <a:pt x="18" y="457"/>
                  </a:cubicBezTo>
                  <a:cubicBezTo>
                    <a:pt x="7" y="471"/>
                    <a:pt x="1" y="500"/>
                    <a:pt x="0" y="516"/>
                  </a:cubicBezTo>
                  <a:cubicBezTo>
                    <a:pt x="1" y="519"/>
                    <a:pt x="0" y="524"/>
                    <a:pt x="0" y="529"/>
                  </a:cubicBezTo>
                  <a:cubicBezTo>
                    <a:pt x="0" y="555"/>
                    <a:pt x="0" y="555"/>
                    <a:pt x="0" y="555"/>
                  </a:cubicBezTo>
                  <a:cubicBezTo>
                    <a:pt x="0" y="582"/>
                    <a:pt x="0" y="582"/>
                    <a:pt x="0" y="582"/>
                  </a:cubicBezTo>
                  <a:cubicBezTo>
                    <a:pt x="0" y="611"/>
                    <a:pt x="24" y="634"/>
                    <a:pt x="53" y="634"/>
                  </a:cubicBezTo>
                  <a:cubicBezTo>
                    <a:pt x="463" y="634"/>
                    <a:pt x="463" y="634"/>
                    <a:pt x="463" y="634"/>
                  </a:cubicBezTo>
                  <a:cubicBezTo>
                    <a:pt x="492" y="634"/>
                    <a:pt x="516" y="611"/>
                    <a:pt x="516" y="582"/>
                  </a:cubicBezTo>
                  <a:cubicBezTo>
                    <a:pt x="516" y="555"/>
                    <a:pt x="516" y="555"/>
                    <a:pt x="516" y="555"/>
                  </a:cubicBezTo>
                  <a:cubicBezTo>
                    <a:pt x="516" y="529"/>
                    <a:pt x="516" y="529"/>
                    <a:pt x="516" y="529"/>
                  </a:cubicBezTo>
                  <a:cubicBezTo>
                    <a:pt x="516" y="524"/>
                    <a:pt x="516" y="519"/>
                    <a:pt x="516" y="516"/>
                  </a:cubicBezTo>
                  <a:cubicBezTo>
                    <a:pt x="516" y="500"/>
                    <a:pt x="510" y="471"/>
                    <a:pt x="499" y="457"/>
                  </a:cubicBezTo>
                  <a:close/>
                  <a:moveTo>
                    <a:pt x="119" y="140"/>
                  </a:moveTo>
                  <a:cubicBezTo>
                    <a:pt x="119" y="217"/>
                    <a:pt x="167" y="330"/>
                    <a:pt x="258" y="330"/>
                  </a:cubicBezTo>
                  <a:cubicBezTo>
                    <a:pt x="347" y="330"/>
                    <a:pt x="397" y="217"/>
                    <a:pt x="397" y="140"/>
                  </a:cubicBezTo>
                  <a:cubicBezTo>
                    <a:pt x="397" y="63"/>
                    <a:pt x="335" y="0"/>
                    <a:pt x="258" y="0"/>
                  </a:cubicBezTo>
                  <a:cubicBezTo>
                    <a:pt x="182" y="0"/>
                    <a:pt x="119" y="63"/>
                    <a:pt x="119" y="140"/>
                  </a:cubicBezTo>
                  <a:close/>
                </a:path>
              </a:pathLst>
            </a:custGeom>
            <a:solidFill>
              <a:srgbClr val="581D74"/>
            </a:solidFill>
            <a:ln>
              <a:noFill/>
            </a:ln>
            <a:extLst/>
          </p:spPr>
          <p:txBody>
            <a:bodyPr vert="horz" wrap="square" lIns="91440" tIns="45720" rIns="91440" bIns="45720" numCol="1" anchor="t" anchorCtr="0" compatLnSpc="1">
              <a:prstTxWarp prst="textNoShape">
                <a:avLst/>
              </a:prstTxWarp>
            </a:bodyPr>
            <a:lstStyle/>
            <a:p>
              <a:endParaRPr lang="es-ES_tradnl"/>
            </a:p>
          </p:txBody>
        </p:sp>
      </p:grpSp>
      <p:sp>
        <p:nvSpPr>
          <p:cNvPr id="59" name="Freeform 288">
            <a:extLst>
              <a:ext uri="{FF2B5EF4-FFF2-40B4-BE49-F238E27FC236}">
                <a16:creationId xmlns:a16="http://schemas.microsoft.com/office/drawing/2014/main" id="{5E1C839D-4DF8-479D-8426-9269CD53CF41}"/>
              </a:ext>
            </a:extLst>
          </p:cNvPr>
          <p:cNvSpPr>
            <a:spLocks noEditPoints="1"/>
          </p:cNvSpPr>
          <p:nvPr/>
        </p:nvSpPr>
        <p:spPr bwMode="auto">
          <a:xfrm>
            <a:off x="2832997" y="8246085"/>
            <a:ext cx="235424" cy="298734"/>
          </a:xfrm>
          <a:custGeom>
            <a:avLst/>
            <a:gdLst>
              <a:gd name="T0" fmla="*/ 2147483647 w 96"/>
              <a:gd name="T1" fmla="*/ 2147483647 h 124"/>
              <a:gd name="T2" fmla="*/ 2147483647 w 96"/>
              <a:gd name="T3" fmla="*/ 2147483647 h 124"/>
              <a:gd name="T4" fmla="*/ 2147483647 w 96"/>
              <a:gd name="T5" fmla="*/ 2147483647 h 124"/>
              <a:gd name="T6" fmla="*/ 2147483647 w 96"/>
              <a:gd name="T7" fmla="*/ 2147483647 h 124"/>
              <a:gd name="T8" fmla="*/ 2147483647 w 96"/>
              <a:gd name="T9" fmla="*/ 2147483647 h 124"/>
              <a:gd name="T10" fmla="*/ 2147483647 w 96"/>
              <a:gd name="T11" fmla="*/ 2147483647 h 124"/>
              <a:gd name="T12" fmla="*/ 2147483647 w 96"/>
              <a:gd name="T13" fmla="*/ 2147483647 h 124"/>
              <a:gd name="T14" fmla="*/ 2147483647 w 96"/>
              <a:gd name="T15" fmla="*/ 2147483647 h 124"/>
              <a:gd name="T16" fmla="*/ 2147483647 w 96"/>
              <a:gd name="T17" fmla="*/ 2147483647 h 124"/>
              <a:gd name="T18" fmla="*/ 2147483647 w 96"/>
              <a:gd name="T19" fmla="*/ 2147483647 h 124"/>
              <a:gd name="T20" fmla="*/ 2147483647 w 96"/>
              <a:gd name="T21" fmla="*/ 2147483647 h 124"/>
              <a:gd name="T22" fmla="*/ 2147483647 w 96"/>
              <a:gd name="T23" fmla="*/ 2147483647 h 124"/>
              <a:gd name="T24" fmla="*/ 2147483647 w 96"/>
              <a:gd name="T25" fmla="*/ 2147483647 h 124"/>
              <a:gd name="T26" fmla="*/ 2147483647 w 96"/>
              <a:gd name="T27" fmla="*/ 2147483647 h 124"/>
              <a:gd name="T28" fmla="*/ 2147483647 w 96"/>
              <a:gd name="T29" fmla="*/ 2147483647 h 124"/>
              <a:gd name="T30" fmla="*/ 2147483647 w 96"/>
              <a:gd name="T31" fmla="*/ 2147483647 h 124"/>
              <a:gd name="T32" fmla="*/ 2147483647 w 96"/>
              <a:gd name="T33" fmla="*/ 2147483647 h 124"/>
              <a:gd name="T34" fmla="*/ 2147483647 w 96"/>
              <a:gd name="T35" fmla="*/ 2147483647 h 124"/>
              <a:gd name="T36" fmla="*/ 2147483647 w 96"/>
              <a:gd name="T37" fmla="*/ 2147483647 h 124"/>
              <a:gd name="T38" fmla="*/ 2147483647 w 96"/>
              <a:gd name="T39" fmla="*/ 2147483647 h 124"/>
              <a:gd name="T40" fmla="*/ 2147483647 w 96"/>
              <a:gd name="T41" fmla="*/ 2147483647 h 124"/>
              <a:gd name="T42" fmla="*/ 2147483647 w 96"/>
              <a:gd name="T43" fmla="*/ 2147483647 h 124"/>
              <a:gd name="T44" fmla="*/ 2147483647 w 96"/>
              <a:gd name="T45" fmla="*/ 2147483647 h 124"/>
              <a:gd name="T46" fmla="*/ 2147483647 w 96"/>
              <a:gd name="T47" fmla="*/ 2147483647 h 124"/>
              <a:gd name="T48" fmla="*/ 2147483647 w 96"/>
              <a:gd name="T49" fmla="*/ 2147483647 h 124"/>
              <a:gd name="T50" fmla="*/ 2147483647 w 96"/>
              <a:gd name="T51" fmla="*/ 2147483647 h 124"/>
              <a:gd name="T52" fmla="*/ 2147483647 w 96"/>
              <a:gd name="T53" fmla="*/ 2147483647 h 124"/>
              <a:gd name="T54" fmla="*/ 2147483647 w 96"/>
              <a:gd name="T55" fmla="*/ 2147483647 h 124"/>
              <a:gd name="T56" fmla="*/ 2147483647 w 96"/>
              <a:gd name="T57" fmla="*/ 2147483647 h 124"/>
              <a:gd name="T58" fmla="*/ 2147483647 w 96"/>
              <a:gd name="T59" fmla="*/ 2147483647 h 124"/>
              <a:gd name="T60" fmla="*/ 2147483647 w 96"/>
              <a:gd name="T61" fmla="*/ 2147483647 h 124"/>
              <a:gd name="T62" fmla="*/ 2147483647 w 96"/>
              <a:gd name="T63" fmla="*/ 2147483647 h 124"/>
              <a:gd name="T64" fmla="*/ 2147483647 w 96"/>
              <a:gd name="T65" fmla="*/ 2147483647 h 124"/>
              <a:gd name="T66" fmla="*/ 2147483647 w 96"/>
              <a:gd name="T67" fmla="*/ 2147483647 h 124"/>
              <a:gd name="T68" fmla="*/ 2147483647 w 96"/>
              <a:gd name="T69" fmla="*/ 2147483647 h 124"/>
              <a:gd name="T70" fmla="*/ 2147483647 w 96"/>
              <a:gd name="T71" fmla="*/ 2147483647 h 124"/>
              <a:gd name="T72" fmla="*/ 2147483647 w 96"/>
              <a:gd name="T73" fmla="*/ 2147483647 h 124"/>
              <a:gd name="T74" fmla="*/ 2147483647 w 96"/>
              <a:gd name="T75" fmla="*/ 2147483647 h 124"/>
              <a:gd name="T76" fmla="*/ 2147483647 w 96"/>
              <a:gd name="T77" fmla="*/ 2147483647 h 124"/>
              <a:gd name="T78" fmla="*/ 2147483647 w 96"/>
              <a:gd name="T79" fmla="*/ 2147483647 h 124"/>
              <a:gd name="T80" fmla="*/ 2147483647 w 96"/>
              <a:gd name="T81" fmla="*/ 2147483647 h 124"/>
              <a:gd name="T82" fmla="*/ 2147483647 w 96"/>
              <a:gd name="T83" fmla="*/ 2147483647 h 124"/>
              <a:gd name="T84" fmla="*/ 2147483647 w 96"/>
              <a:gd name="T85" fmla="*/ 2147483647 h 124"/>
              <a:gd name="T86" fmla="*/ 2147483647 w 96"/>
              <a:gd name="T87" fmla="*/ 2147483647 h 124"/>
              <a:gd name="T88" fmla="*/ 2147483647 w 96"/>
              <a:gd name="T89" fmla="*/ 2147483647 h 124"/>
              <a:gd name="T90" fmla="*/ 2147483647 w 96"/>
              <a:gd name="T91" fmla="*/ 2147483647 h 124"/>
              <a:gd name="T92" fmla="*/ 2147483647 w 96"/>
              <a:gd name="T93" fmla="*/ 2147483647 h 124"/>
              <a:gd name="T94" fmla="*/ 2147483647 w 96"/>
              <a:gd name="T95" fmla="*/ 2147483647 h 124"/>
              <a:gd name="T96" fmla="*/ 2147483647 w 96"/>
              <a:gd name="T97" fmla="*/ 2147483647 h 124"/>
              <a:gd name="T98" fmla="*/ 2147483647 w 96"/>
              <a:gd name="T99" fmla="*/ 2147483647 h 124"/>
              <a:gd name="T100" fmla="*/ 2147483647 w 96"/>
              <a:gd name="T101" fmla="*/ 2147483647 h 124"/>
              <a:gd name="T102" fmla="*/ 2147483647 w 96"/>
              <a:gd name="T103" fmla="*/ 2147483647 h 124"/>
              <a:gd name="T104" fmla="*/ 2147483647 w 96"/>
              <a:gd name="T105" fmla="*/ 2147483647 h 124"/>
              <a:gd name="T106" fmla="*/ 2147483647 w 96"/>
              <a:gd name="T107" fmla="*/ 2147483647 h 124"/>
              <a:gd name="T108" fmla="*/ 2147483647 w 96"/>
              <a:gd name="T109" fmla="*/ 2147483647 h 124"/>
              <a:gd name="T110" fmla="*/ 2147483647 w 96"/>
              <a:gd name="T111" fmla="*/ 2147483647 h 124"/>
              <a:gd name="T112" fmla="*/ 2147483647 w 96"/>
              <a:gd name="T113" fmla="*/ 2147483647 h 124"/>
              <a:gd name="T114" fmla="*/ 2147483647 w 96"/>
              <a:gd name="T115" fmla="*/ 2147483647 h 124"/>
              <a:gd name="T116" fmla="*/ 2147483647 w 96"/>
              <a:gd name="T117" fmla="*/ 2147483647 h 124"/>
              <a:gd name="T118" fmla="*/ 2147483647 w 96"/>
              <a:gd name="T119" fmla="*/ 2147483647 h 124"/>
              <a:gd name="T120" fmla="*/ 2147483647 w 96"/>
              <a:gd name="T121" fmla="*/ 2147483647 h 124"/>
              <a:gd name="T122" fmla="*/ 2147483647 w 96"/>
              <a:gd name="T123" fmla="*/ 2147483647 h 1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6" h="124">
                <a:moveTo>
                  <a:pt x="39" y="124"/>
                </a:moveTo>
                <a:lnTo>
                  <a:pt x="44" y="124"/>
                </a:lnTo>
                <a:lnTo>
                  <a:pt x="96" y="124"/>
                </a:lnTo>
                <a:lnTo>
                  <a:pt x="96" y="9"/>
                </a:lnTo>
                <a:lnTo>
                  <a:pt x="79" y="0"/>
                </a:lnTo>
                <a:lnTo>
                  <a:pt x="39" y="8"/>
                </a:lnTo>
                <a:lnTo>
                  <a:pt x="39" y="33"/>
                </a:lnTo>
                <a:lnTo>
                  <a:pt x="30" y="28"/>
                </a:lnTo>
                <a:lnTo>
                  <a:pt x="0" y="34"/>
                </a:lnTo>
                <a:lnTo>
                  <a:pt x="0" y="124"/>
                </a:lnTo>
                <a:lnTo>
                  <a:pt x="39" y="124"/>
                </a:lnTo>
                <a:close/>
                <a:moveTo>
                  <a:pt x="3" y="42"/>
                </a:moveTo>
                <a:lnTo>
                  <a:pt x="3" y="42"/>
                </a:lnTo>
                <a:lnTo>
                  <a:pt x="11" y="40"/>
                </a:lnTo>
                <a:lnTo>
                  <a:pt x="19" y="39"/>
                </a:lnTo>
                <a:lnTo>
                  <a:pt x="19" y="43"/>
                </a:lnTo>
                <a:lnTo>
                  <a:pt x="11" y="45"/>
                </a:lnTo>
                <a:lnTo>
                  <a:pt x="3" y="45"/>
                </a:lnTo>
                <a:lnTo>
                  <a:pt x="3" y="42"/>
                </a:lnTo>
                <a:close/>
                <a:moveTo>
                  <a:pt x="45" y="17"/>
                </a:moveTo>
                <a:lnTo>
                  <a:pt x="45" y="17"/>
                </a:lnTo>
                <a:lnTo>
                  <a:pt x="55" y="15"/>
                </a:lnTo>
                <a:lnTo>
                  <a:pt x="64" y="14"/>
                </a:lnTo>
                <a:lnTo>
                  <a:pt x="64" y="19"/>
                </a:lnTo>
                <a:lnTo>
                  <a:pt x="55" y="20"/>
                </a:lnTo>
                <a:lnTo>
                  <a:pt x="45" y="22"/>
                </a:lnTo>
                <a:lnTo>
                  <a:pt x="45" y="17"/>
                </a:lnTo>
                <a:close/>
                <a:moveTo>
                  <a:pt x="67" y="105"/>
                </a:moveTo>
                <a:lnTo>
                  <a:pt x="67" y="105"/>
                </a:lnTo>
                <a:lnTo>
                  <a:pt x="73" y="105"/>
                </a:lnTo>
                <a:lnTo>
                  <a:pt x="73" y="112"/>
                </a:lnTo>
                <a:lnTo>
                  <a:pt x="67" y="112"/>
                </a:lnTo>
                <a:lnTo>
                  <a:pt x="67" y="105"/>
                </a:lnTo>
                <a:close/>
                <a:moveTo>
                  <a:pt x="45" y="105"/>
                </a:moveTo>
                <a:lnTo>
                  <a:pt x="45" y="105"/>
                </a:lnTo>
                <a:lnTo>
                  <a:pt x="55" y="105"/>
                </a:lnTo>
                <a:lnTo>
                  <a:pt x="64" y="105"/>
                </a:lnTo>
                <a:lnTo>
                  <a:pt x="64" y="112"/>
                </a:lnTo>
                <a:lnTo>
                  <a:pt x="55" y="112"/>
                </a:lnTo>
                <a:lnTo>
                  <a:pt x="45" y="112"/>
                </a:lnTo>
                <a:lnTo>
                  <a:pt x="45" y="105"/>
                </a:lnTo>
                <a:close/>
                <a:moveTo>
                  <a:pt x="50" y="96"/>
                </a:moveTo>
                <a:lnTo>
                  <a:pt x="50" y="96"/>
                </a:lnTo>
                <a:lnTo>
                  <a:pt x="50" y="101"/>
                </a:lnTo>
                <a:lnTo>
                  <a:pt x="45" y="101"/>
                </a:lnTo>
                <a:lnTo>
                  <a:pt x="45" y="96"/>
                </a:lnTo>
                <a:lnTo>
                  <a:pt x="50" y="96"/>
                </a:lnTo>
                <a:close/>
                <a:moveTo>
                  <a:pt x="73" y="94"/>
                </a:moveTo>
                <a:lnTo>
                  <a:pt x="73" y="94"/>
                </a:lnTo>
                <a:lnTo>
                  <a:pt x="73" y="101"/>
                </a:lnTo>
                <a:lnTo>
                  <a:pt x="62" y="101"/>
                </a:lnTo>
                <a:lnTo>
                  <a:pt x="53" y="101"/>
                </a:lnTo>
                <a:lnTo>
                  <a:pt x="53" y="96"/>
                </a:lnTo>
                <a:lnTo>
                  <a:pt x="62" y="96"/>
                </a:lnTo>
                <a:lnTo>
                  <a:pt x="73" y="94"/>
                </a:lnTo>
                <a:close/>
                <a:moveTo>
                  <a:pt x="73" y="85"/>
                </a:moveTo>
                <a:lnTo>
                  <a:pt x="73" y="85"/>
                </a:lnTo>
                <a:lnTo>
                  <a:pt x="73" y="91"/>
                </a:lnTo>
                <a:lnTo>
                  <a:pt x="67" y="91"/>
                </a:lnTo>
                <a:lnTo>
                  <a:pt x="67" y="87"/>
                </a:lnTo>
                <a:lnTo>
                  <a:pt x="73" y="85"/>
                </a:lnTo>
                <a:close/>
                <a:moveTo>
                  <a:pt x="64" y="87"/>
                </a:moveTo>
                <a:lnTo>
                  <a:pt x="64" y="87"/>
                </a:lnTo>
                <a:lnTo>
                  <a:pt x="64" y="91"/>
                </a:lnTo>
                <a:lnTo>
                  <a:pt x="59" y="91"/>
                </a:lnTo>
                <a:lnTo>
                  <a:pt x="59" y="87"/>
                </a:lnTo>
                <a:lnTo>
                  <a:pt x="64" y="87"/>
                </a:lnTo>
                <a:close/>
                <a:moveTo>
                  <a:pt x="58" y="77"/>
                </a:moveTo>
                <a:lnTo>
                  <a:pt x="58" y="77"/>
                </a:lnTo>
                <a:lnTo>
                  <a:pt x="58" y="82"/>
                </a:lnTo>
                <a:lnTo>
                  <a:pt x="53" y="82"/>
                </a:lnTo>
                <a:lnTo>
                  <a:pt x="53" y="77"/>
                </a:lnTo>
                <a:lnTo>
                  <a:pt x="58" y="77"/>
                </a:lnTo>
                <a:close/>
                <a:moveTo>
                  <a:pt x="50" y="77"/>
                </a:moveTo>
                <a:lnTo>
                  <a:pt x="50" y="77"/>
                </a:lnTo>
                <a:lnTo>
                  <a:pt x="50" y="82"/>
                </a:lnTo>
                <a:lnTo>
                  <a:pt x="45" y="84"/>
                </a:lnTo>
                <a:lnTo>
                  <a:pt x="45" y="77"/>
                </a:lnTo>
                <a:lnTo>
                  <a:pt x="50" y="77"/>
                </a:lnTo>
                <a:close/>
                <a:moveTo>
                  <a:pt x="50" y="68"/>
                </a:moveTo>
                <a:lnTo>
                  <a:pt x="50" y="68"/>
                </a:lnTo>
                <a:lnTo>
                  <a:pt x="50" y="73"/>
                </a:lnTo>
                <a:lnTo>
                  <a:pt x="45" y="73"/>
                </a:lnTo>
                <a:lnTo>
                  <a:pt x="45" y="68"/>
                </a:lnTo>
                <a:lnTo>
                  <a:pt x="50" y="68"/>
                </a:lnTo>
                <a:close/>
                <a:moveTo>
                  <a:pt x="73" y="67"/>
                </a:moveTo>
                <a:lnTo>
                  <a:pt x="73" y="67"/>
                </a:lnTo>
                <a:lnTo>
                  <a:pt x="73" y="71"/>
                </a:lnTo>
                <a:lnTo>
                  <a:pt x="62" y="73"/>
                </a:lnTo>
                <a:lnTo>
                  <a:pt x="53" y="73"/>
                </a:lnTo>
                <a:lnTo>
                  <a:pt x="53" y="67"/>
                </a:lnTo>
                <a:lnTo>
                  <a:pt x="62" y="67"/>
                </a:lnTo>
                <a:lnTo>
                  <a:pt x="73" y="67"/>
                </a:lnTo>
                <a:close/>
                <a:moveTo>
                  <a:pt x="67" y="56"/>
                </a:moveTo>
                <a:lnTo>
                  <a:pt x="67" y="56"/>
                </a:lnTo>
                <a:lnTo>
                  <a:pt x="73" y="56"/>
                </a:lnTo>
                <a:lnTo>
                  <a:pt x="73" y="62"/>
                </a:lnTo>
                <a:lnTo>
                  <a:pt x="67" y="62"/>
                </a:lnTo>
                <a:lnTo>
                  <a:pt x="67" y="56"/>
                </a:lnTo>
                <a:close/>
                <a:moveTo>
                  <a:pt x="45" y="59"/>
                </a:moveTo>
                <a:lnTo>
                  <a:pt x="45" y="59"/>
                </a:lnTo>
                <a:lnTo>
                  <a:pt x="55" y="57"/>
                </a:lnTo>
                <a:lnTo>
                  <a:pt x="64" y="57"/>
                </a:lnTo>
                <a:lnTo>
                  <a:pt x="64" y="62"/>
                </a:lnTo>
                <a:lnTo>
                  <a:pt x="55" y="63"/>
                </a:lnTo>
                <a:lnTo>
                  <a:pt x="45" y="63"/>
                </a:lnTo>
                <a:lnTo>
                  <a:pt x="45" y="59"/>
                </a:lnTo>
                <a:close/>
                <a:moveTo>
                  <a:pt x="70" y="45"/>
                </a:moveTo>
                <a:lnTo>
                  <a:pt x="70" y="45"/>
                </a:lnTo>
                <a:lnTo>
                  <a:pt x="70" y="51"/>
                </a:lnTo>
                <a:lnTo>
                  <a:pt x="64" y="51"/>
                </a:lnTo>
                <a:lnTo>
                  <a:pt x="64" y="46"/>
                </a:lnTo>
                <a:lnTo>
                  <a:pt x="70" y="45"/>
                </a:lnTo>
                <a:close/>
                <a:moveTo>
                  <a:pt x="58" y="46"/>
                </a:moveTo>
                <a:lnTo>
                  <a:pt x="58" y="46"/>
                </a:lnTo>
                <a:lnTo>
                  <a:pt x="58" y="53"/>
                </a:lnTo>
                <a:lnTo>
                  <a:pt x="53" y="53"/>
                </a:lnTo>
                <a:lnTo>
                  <a:pt x="53" y="46"/>
                </a:lnTo>
                <a:lnTo>
                  <a:pt x="58" y="46"/>
                </a:lnTo>
                <a:close/>
                <a:moveTo>
                  <a:pt x="50" y="46"/>
                </a:moveTo>
                <a:lnTo>
                  <a:pt x="50" y="46"/>
                </a:lnTo>
                <a:lnTo>
                  <a:pt x="50" y="53"/>
                </a:lnTo>
                <a:lnTo>
                  <a:pt x="45" y="53"/>
                </a:lnTo>
                <a:lnTo>
                  <a:pt x="45" y="48"/>
                </a:lnTo>
                <a:lnTo>
                  <a:pt x="50" y="46"/>
                </a:lnTo>
                <a:close/>
                <a:moveTo>
                  <a:pt x="73" y="33"/>
                </a:moveTo>
                <a:lnTo>
                  <a:pt x="73" y="33"/>
                </a:lnTo>
                <a:lnTo>
                  <a:pt x="73" y="39"/>
                </a:lnTo>
                <a:lnTo>
                  <a:pt x="67" y="40"/>
                </a:lnTo>
                <a:lnTo>
                  <a:pt x="67" y="34"/>
                </a:lnTo>
                <a:lnTo>
                  <a:pt x="73" y="33"/>
                </a:lnTo>
                <a:close/>
                <a:moveTo>
                  <a:pt x="61" y="34"/>
                </a:moveTo>
                <a:lnTo>
                  <a:pt x="61" y="34"/>
                </a:lnTo>
                <a:lnTo>
                  <a:pt x="61" y="40"/>
                </a:lnTo>
                <a:lnTo>
                  <a:pt x="56" y="40"/>
                </a:lnTo>
                <a:lnTo>
                  <a:pt x="56" y="36"/>
                </a:lnTo>
                <a:lnTo>
                  <a:pt x="61" y="34"/>
                </a:lnTo>
                <a:close/>
                <a:moveTo>
                  <a:pt x="50" y="36"/>
                </a:moveTo>
                <a:lnTo>
                  <a:pt x="50" y="36"/>
                </a:lnTo>
                <a:lnTo>
                  <a:pt x="50" y="42"/>
                </a:lnTo>
                <a:lnTo>
                  <a:pt x="45" y="42"/>
                </a:lnTo>
                <a:lnTo>
                  <a:pt x="45" y="37"/>
                </a:lnTo>
                <a:lnTo>
                  <a:pt x="50" y="36"/>
                </a:lnTo>
                <a:close/>
                <a:moveTo>
                  <a:pt x="50" y="25"/>
                </a:moveTo>
                <a:lnTo>
                  <a:pt x="50" y="25"/>
                </a:lnTo>
                <a:lnTo>
                  <a:pt x="50" y="31"/>
                </a:lnTo>
                <a:lnTo>
                  <a:pt x="45" y="31"/>
                </a:lnTo>
                <a:lnTo>
                  <a:pt x="45" y="26"/>
                </a:lnTo>
                <a:lnTo>
                  <a:pt x="50" y="25"/>
                </a:lnTo>
                <a:close/>
                <a:moveTo>
                  <a:pt x="73" y="23"/>
                </a:moveTo>
                <a:lnTo>
                  <a:pt x="73" y="23"/>
                </a:lnTo>
                <a:lnTo>
                  <a:pt x="73" y="28"/>
                </a:lnTo>
                <a:lnTo>
                  <a:pt x="62" y="29"/>
                </a:lnTo>
                <a:lnTo>
                  <a:pt x="53" y="31"/>
                </a:lnTo>
                <a:lnTo>
                  <a:pt x="53" y="25"/>
                </a:lnTo>
                <a:lnTo>
                  <a:pt x="62" y="23"/>
                </a:lnTo>
                <a:lnTo>
                  <a:pt x="73" y="23"/>
                </a:lnTo>
                <a:close/>
                <a:moveTo>
                  <a:pt x="67" y="12"/>
                </a:moveTo>
                <a:lnTo>
                  <a:pt x="67" y="12"/>
                </a:lnTo>
                <a:lnTo>
                  <a:pt x="73" y="12"/>
                </a:lnTo>
                <a:lnTo>
                  <a:pt x="73" y="19"/>
                </a:lnTo>
                <a:lnTo>
                  <a:pt x="67" y="19"/>
                </a:lnTo>
                <a:lnTo>
                  <a:pt x="67" y="12"/>
                </a:lnTo>
                <a:close/>
                <a:moveTo>
                  <a:pt x="20" y="110"/>
                </a:moveTo>
                <a:lnTo>
                  <a:pt x="20" y="110"/>
                </a:lnTo>
                <a:lnTo>
                  <a:pt x="25" y="110"/>
                </a:lnTo>
                <a:lnTo>
                  <a:pt x="25" y="113"/>
                </a:lnTo>
                <a:lnTo>
                  <a:pt x="20" y="113"/>
                </a:lnTo>
                <a:lnTo>
                  <a:pt x="20" y="110"/>
                </a:lnTo>
                <a:close/>
                <a:moveTo>
                  <a:pt x="3" y="110"/>
                </a:moveTo>
                <a:lnTo>
                  <a:pt x="3" y="110"/>
                </a:lnTo>
                <a:lnTo>
                  <a:pt x="11" y="110"/>
                </a:lnTo>
                <a:lnTo>
                  <a:pt x="19" y="110"/>
                </a:lnTo>
                <a:lnTo>
                  <a:pt x="19" y="113"/>
                </a:lnTo>
                <a:lnTo>
                  <a:pt x="11" y="113"/>
                </a:lnTo>
                <a:lnTo>
                  <a:pt x="3" y="113"/>
                </a:lnTo>
                <a:lnTo>
                  <a:pt x="3" y="110"/>
                </a:lnTo>
                <a:close/>
                <a:moveTo>
                  <a:pt x="8" y="102"/>
                </a:moveTo>
                <a:lnTo>
                  <a:pt x="8" y="102"/>
                </a:lnTo>
                <a:lnTo>
                  <a:pt x="8" y="107"/>
                </a:lnTo>
                <a:lnTo>
                  <a:pt x="3" y="107"/>
                </a:lnTo>
                <a:lnTo>
                  <a:pt x="3" y="102"/>
                </a:lnTo>
                <a:lnTo>
                  <a:pt x="8" y="102"/>
                </a:lnTo>
                <a:close/>
                <a:moveTo>
                  <a:pt x="25" y="102"/>
                </a:moveTo>
                <a:lnTo>
                  <a:pt x="25" y="102"/>
                </a:lnTo>
                <a:lnTo>
                  <a:pt x="25" y="105"/>
                </a:lnTo>
                <a:lnTo>
                  <a:pt x="17" y="107"/>
                </a:lnTo>
                <a:lnTo>
                  <a:pt x="10" y="107"/>
                </a:lnTo>
                <a:lnTo>
                  <a:pt x="10" y="102"/>
                </a:lnTo>
                <a:lnTo>
                  <a:pt x="17" y="102"/>
                </a:lnTo>
                <a:lnTo>
                  <a:pt x="25" y="102"/>
                </a:lnTo>
                <a:close/>
                <a:moveTo>
                  <a:pt x="25" y="94"/>
                </a:moveTo>
                <a:lnTo>
                  <a:pt x="25" y="94"/>
                </a:lnTo>
                <a:lnTo>
                  <a:pt x="25" y="99"/>
                </a:lnTo>
                <a:lnTo>
                  <a:pt x="20" y="99"/>
                </a:lnTo>
                <a:lnTo>
                  <a:pt x="20" y="94"/>
                </a:lnTo>
                <a:lnTo>
                  <a:pt x="25" y="94"/>
                </a:lnTo>
                <a:close/>
                <a:moveTo>
                  <a:pt x="19" y="94"/>
                </a:moveTo>
                <a:lnTo>
                  <a:pt x="19" y="94"/>
                </a:lnTo>
                <a:lnTo>
                  <a:pt x="19" y="99"/>
                </a:lnTo>
                <a:lnTo>
                  <a:pt x="14" y="99"/>
                </a:lnTo>
                <a:lnTo>
                  <a:pt x="14" y="94"/>
                </a:lnTo>
                <a:lnTo>
                  <a:pt x="19" y="94"/>
                </a:lnTo>
                <a:close/>
                <a:moveTo>
                  <a:pt x="14" y="88"/>
                </a:moveTo>
                <a:lnTo>
                  <a:pt x="14" y="88"/>
                </a:lnTo>
                <a:lnTo>
                  <a:pt x="14" y="91"/>
                </a:lnTo>
                <a:lnTo>
                  <a:pt x="10" y="91"/>
                </a:lnTo>
                <a:lnTo>
                  <a:pt x="10" y="88"/>
                </a:lnTo>
                <a:lnTo>
                  <a:pt x="14" y="88"/>
                </a:lnTo>
                <a:close/>
                <a:moveTo>
                  <a:pt x="8" y="88"/>
                </a:moveTo>
                <a:lnTo>
                  <a:pt x="8" y="88"/>
                </a:lnTo>
                <a:lnTo>
                  <a:pt x="8" y="91"/>
                </a:lnTo>
                <a:lnTo>
                  <a:pt x="3" y="93"/>
                </a:lnTo>
                <a:lnTo>
                  <a:pt x="3" y="88"/>
                </a:lnTo>
                <a:lnTo>
                  <a:pt x="8" y="88"/>
                </a:lnTo>
                <a:close/>
                <a:moveTo>
                  <a:pt x="8" y="81"/>
                </a:moveTo>
                <a:lnTo>
                  <a:pt x="8" y="81"/>
                </a:lnTo>
                <a:lnTo>
                  <a:pt x="8" y="85"/>
                </a:lnTo>
                <a:lnTo>
                  <a:pt x="3" y="85"/>
                </a:lnTo>
                <a:lnTo>
                  <a:pt x="3" y="81"/>
                </a:lnTo>
                <a:lnTo>
                  <a:pt x="8" y="81"/>
                </a:lnTo>
                <a:close/>
                <a:moveTo>
                  <a:pt x="25" y="79"/>
                </a:moveTo>
                <a:lnTo>
                  <a:pt x="25" y="79"/>
                </a:lnTo>
                <a:lnTo>
                  <a:pt x="25" y="84"/>
                </a:lnTo>
                <a:lnTo>
                  <a:pt x="17" y="84"/>
                </a:lnTo>
                <a:lnTo>
                  <a:pt x="10" y="85"/>
                </a:lnTo>
                <a:lnTo>
                  <a:pt x="10" y="81"/>
                </a:lnTo>
                <a:lnTo>
                  <a:pt x="17" y="81"/>
                </a:lnTo>
                <a:lnTo>
                  <a:pt x="25" y="79"/>
                </a:lnTo>
                <a:close/>
                <a:moveTo>
                  <a:pt x="20" y="71"/>
                </a:moveTo>
                <a:lnTo>
                  <a:pt x="20" y="71"/>
                </a:lnTo>
                <a:lnTo>
                  <a:pt x="25" y="71"/>
                </a:lnTo>
                <a:lnTo>
                  <a:pt x="25" y="76"/>
                </a:lnTo>
                <a:lnTo>
                  <a:pt x="20" y="76"/>
                </a:lnTo>
                <a:lnTo>
                  <a:pt x="20" y="71"/>
                </a:lnTo>
                <a:close/>
                <a:moveTo>
                  <a:pt x="3" y="73"/>
                </a:moveTo>
                <a:lnTo>
                  <a:pt x="3" y="73"/>
                </a:lnTo>
                <a:lnTo>
                  <a:pt x="11" y="73"/>
                </a:lnTo>
                <a:lnTo>
                  <a:pt x="19" y="73"/>
                </a:lnTo>
                <a:lnTo>
                  <a:pt x="19" y="76"/>
                </a:lnTo>
                <a:lnTo>
                  <a:pt x="11" y="77"/>
                </a:lnTo>
                <a:lnTo>
                  <a:pt x="3" y="77"/>
                </a:lnTo>
                <a:lnTo>
                  <a:pt x="3" y="73"/>
                </a:lnTo>
                <a:close/>
                <a:moveTo>
                  <a:pt x="24" y="63"/>
                </a:moveTo>
                <a:lnTo>
                  <a:pt x="24" y="63"/>
                </a:lnTo>
                <a:lnTo>
                  <a:pt x="24" y="68"/>
                </a:lnTo>
                <a:lnTo>
                  <a:pt x="19" y="68"/>
                </a:lnTo>
                <a:lnTo>
                  <a:pt x="19" y="63"/>
                </a:lnTo>
                <a:lnTo>
                  <a:pt x="24" y="63"/>
                </a:lnTo>
                <a:close/>
                <a:moveTo>
                  <a:pt x="14" y="63"/>
                </a:moveTo>
                <a:lnTo>
                  <a:pt x="14" y="63"/>
                </a:lnTo>
                <a:lnTo>
                  <a:pt x="14" y="68"/>
                </a:lnTo>
                <a:lnTo>
                  <a:pt x="10" y="68"/>
                </a:lnTo>
                <a:lnTo>
                  <a:pt x="10" y="65"/>
                </a:lnTo>
                <a:lnTo>
                  <a:pt x="14" y="63"/>
                </a:lnTo>
                <a:close/>
                <a:moveTo>
                  <a:pt x="8" y="65"/>
                </a:moveTo>
                <a:lnTo>
                  <a:pt x="8" y="65"/>
                </a:lnTo>
                <a:lnTo>
                  <a:pt x="8" y="70"/>
                </a:lnTo>
                <a:lnTo>
                  <a:pt x="3" y="70"/>
                </a:lnTo>
                <a:lnTo>
                  <a:pt x="3" y="65"/>
                </a:lnTo>
                <a:lnTo>
                  <a:pt x="8" y="65"/>
                </a:lnTo>
                <a:close/>
                <a:moveTo>
                  <a:pt x="25" y="54"/>
                </a:moveTo>
                <a:lnTo>
                  <a:pt x="25" y="54"/>
                </a:lnTo>
                <a:lnTo>
                  <a:pt x="25" y="59"/>
                </a:lnTo>
                <a:lnTo>
                  <a:pt x="22" y="59"/>
                </a:lnTo>
                <a:lnTo>
                  <a:pt x="22" y="54"/>
                </a:lnTo>
                <a:lnTo>
                  <a:pt x="25" y="54"/>
                </a:lnTo>
                <a:close/>
                <a:moveTo>
                  <a:pt x="16" y="56"/>
                </a:moveTo>
                <a:lnTo>
                  <a:pt x="16" y="56"/>
                </a:lnTo>
                <a:lnTo>
                  <a:pt x="16" y="59"/>
                </a:lnTo>
                <a:lnTo>
                  <a:pt x="13" y="60"/>
                </a:lnTo>
                <a:lnTo>
                  <a:pt x="13" y="56"/>
                </a:lnTo>
                <a:lnTo>
                  <a:pt x="16" y="56"/>
                </a:lnTo>
                <a:close/>
                <a:moveTo>
                  <a:pt x="8" y="56"/>
                </a:moveTo>
                <a:lnTo>
                  <a:pt x="8" y="56"/>
                </a:lnTo>
                <a:lnTo>
                  <a:pt x="8" y="60"/>
                </a:lnTo>
                <a:lnTo>
                  <a:pt x="3" y="60"/>
                </a:lnTo>
                <a:lnTo>
                  <a:pt x="3" y="57"/>
                </a:lnTo>
                <a:lnTo>
                  <a:pt x="8" y="56"/>
                </a:lnTo>
                <a:close/>
                <a:moveTo>
                  <a:pt x="8" y="48"/>
                </a:moveTo>
                <a:lnTo>
                  <a:pt x="8" y="48"/>
                </a:lnTo>
                <a:lnTo>
                  <a:pt x="8" y="53"/>
                </a:lnTo>
                <a:lnTo>
                  <a:pt x="3" y="53"/>
                </a:lnTo>
                <a:lnTo>
                  <a:pt x="3" y="48"/>
                </a:lnTo>
                <a:lnTo>
                  <a:pt x="8" y="48"/>
                </a:lnTo>
                <a:close/>
                <a:moveTo>
                  <a:pt x="25" y="46"/>
                </a:moveTo>
                <a:lnTo>
                  <a:pt x="25" y="46"/>
                </a:lnTo>
                <a:lnTo>
                  <a:pt x="25" y="50"/>
                </a:lnTo>
                <a:lnTo>
                  <a:pt x="17" y="51"/>
                </a:lnTo>
                <a:lnTo>
                  <a:pt x="10" y="53"/>
                </a:lnTo>
                <a:lnTo>
                  <a:pt x="10" y="48"/>
                </a:lnTo>
                <a:lnTo>
                  <a:pt x="17" y="46"/>
                </a:lnTo>
                <a:lnTo>
                  <a:pt x="25" y="46"/>
                </a:lnTo>
                <a:close/>
                <a:moveTo>
                  <a:pt x="20" y="39"/>
                </a:moveTo>
                <a:lnTo>
                  <a:pt x="20" y="39"/>
                </a:lnTo>
                <a:lnTo>
                  <a:pt x="25" y="39"/>
                </a:lnTo>
                <a:lnTo>
                  <a:pt x="25" y="42"/>
                </a:lnTo>
                <a:lnTo>
                  <a:pt x="20" y="43"/>
                </a:lnTo>
                <a:lnTo>
                  <a:pt x="20" y="39"/>
                </a:lnTo>
                <a:close/>
              </a:path>
            </a:pathLst>
          </a:custGeom>
          <a:solidFill>
            <a:srgbClr val="581D74"/>
          </a:solidFill>
          <a:ln>
            <a:noFill/>
          </a:ln>
        </p:spPr>
        <p:txBody>
          <a:bodyPr/>
          <a:lstStyle/>
          <a:p>
            <a:pPr>
              <a:defRPr/>
            </a:pPr>
            <a:endParaRPr lang="fr-FR" dirty="0">
              <a:solidFill>
                <a:srgbClr val="571E74"/>
              </a:solidFill>
            </a:endParaRPr>
          </a:p>
        </p:txBody>
      </p:sp>
      <p:grpSp>
        <p:nvGrpSpPr>
          <p:cNvPr id="60" name="Groupe 59">
            <a:extLst>
              <a:ext uri="{FF2B5EF4-FFF2-40B4-BE49-F238E27FC236}">
                <a16:creationId xmlns:a16="http://schemas.microsoft.com/office/drawing/2014/main" id="{B09EF05E-04EC-4A2B-9426-05740FED7F6B}"/>
              </a:ext>
            </a:extLst>
          </p:cNvPr>
          <p:cNvGrpSpPr/>
          <p:nvPr/>
        </p:nvGrpSpPr>
        <p:grpSpPr>
          <a:xfrm>
            <a:off x="5663194" y="8316416"/>
            <a:ext cx="610610" cy="504056"/>
            <a:chOff x="491897" y="6779791"/>
            <a:chExt cx="667735" cy="621481"/>
          </a:xfrm>
        </p:grpSpPr>
        <p:grpSp>
          <p:nvGrpSpPr>
            <p:cNvPr id="61" name="Groupe 60">
              <a:extLst>
                <a:ext uri="{FF2B5EF4-FFF2-40B4-BE49-F238E27FC236}">
                  <a16:creationId xmlns:a16="http://schemas.microsoft.com/office/drawing/2014/main" id="{918C2A87-7940-4923-98C8-85E3B742AA5C}"/>
                </a:ext>
              </a:extLst>
            </p:cNvPr>
            <p:cNvGrpSpPr/>
            <p:nvPr/>
          </p:nvGrpSpPr>
          <p:grpSpPr>
            <a:xfrm rot="1180238">
              <a:off x="491897" y="6779791"/>
              <a:ext cx="560839" cy="477465"/>
              <a:chOff x="266785" y="6725953"/>
              <a:chExt cx="560839" cy="477465"/>
            </a:xfrm>
          </p:grpSpPr>
          <p:sp>
            <p:nvSpPr>
              <p:cNvPr id="63" name="Freeform 70">
                <a:extLst>
                  <a:ext uri="{FF2B5EF4-FFF2-40B4-BE49-F238E27FC236}">
                    <a16:creationId xmlns:a16="http://schemas.microsoft.com/office/drawing/2014/main" id="{514BCE89-B3FE-4490-B5FC-48778B82F2C8}"/>
                  </a:ext>
                </a:extLst>
              </p:cNvPr>
              <p:cNvSpPr>
                <a:spLocks noEditPoints="1"/>
              </p:cNvSpPr>
              <p:nvPr/>
            </p:nvSpPr>
            <p:spPr bwMode="auto">
              <a:xfrm rot="20431034">
                <a:off x="284191" y="6725953"/>
                <a:ext cx="543433" cy="394517"/>
              </a:xfrm>
              <a:custGeom>
                <a:avLst/>
                <a:gdLst>
                  <a:gd name="T0" fmla="*/ 2147483647 w 133"/>
                  <a:gd name="T1" fmla="*/ 2147483647 h 100"/>
                  <a:gd name="T2" fmla="*/ 2147483647 w 133"/>
                  <a:gd name="T3" fmla="*/ 2147483647 h 100"/>
                  <a:gd name="T4" fmla="*/ 2147483647 w 133"/>
                  <a:gd name="T5" fmla="*/ 2147483647 h 100"/>
                  <a:gd name="T6" fmla="*/ 2147483647 w 133"/>
                  <a:gd name="T7" fmla="*/ 2147483647 h 100"/>
                  <a:gd name="T8" fmla="*/ 2147483647 w 133"/>
                  <a:gd name="T9" fmla="*/ 2147483647 h 100"/>
                  <a:gd name="T10" fmla="*/ 2147483647 w 133"/>
                  <a:gd name="T11" fmla="*/ 2147483647 h 100"/>
                  <a:gd name="T12" fmla="*/ 2147483647 w 133"/>
                  <a:gd name="T13" fmla="*/ 2147483647 h 100"/>
                  <a:gd name="T14" fmla="*/ 2147483647 w 133"/>
                  <a:gd name="T15" fmla="*/ 2147483647 h 100"/>
                  <a:gd name="T16" fmla="*/ 2147483647 w 133"/>
                  <a:gd name="T17" fmla="*/ 2147483647 h 100"/>
                  <a:gd name="T18" fmla="*/ 2147483647 w 133"/>
                  <a:gd name="T19" fmla="*/ 2147483647 h 100"/>
                  <a:gd name="T20" fmla="*/ 2147483647 w 133"/>
                  <a:gd name="T21" fmla="*/ 2147483647 h 100"/>
                  <a:gd name="T22" fmla="*/ 2147483647 w 133"/>
                  <a:gd name="T23" fmla="*/ 2147483647 h 100"/>
                  <a:gd name="T24" fmla="*/ 2147483647 w 133"/>
                  <a:gd name="T25" fmla="*/ 2147483647 h 100"/>
                  <a:gd name="T26" fmla="*/ 2147483647 w 133"/>
                  <a:gd name="T27" fmla="*/ 2147483647 h 100"/>
                  <a:gd name="T28" fmla="*/ 2147483647 w 133"/>
                  <a:gd name="T29" fmla="*/ 2147483647 h 100"/>
                  <a:gd name="T30" fmla="*/ 2147483647 w 133"/>
                  <a:gd name="T31" fmla="*/ 2147483647 h 100"/>
                  <a:gd name="T32" fmla="*/ 2147483647 w 133"/>
                  <a:gd name="T33" fmla="*/ 2147483647 h 100"/>
                  <a:gd name="T34" fmla="*/ 2147483647 w 133"/>
                  <a:gd name="T35" fmla="*/ 2147483647 h 100"/>
                  <a:gd name="T36" fmla="*/ 2147483647 w 133"/>
                  <a:gd name="T37" fmla="*/ 2147483647 h 100"/>
                  <a:gd name="T38" fmla="*/ 2147483647 w 133"/>
                  <a:gd name="T39" fmla="*/ 2147483647 h 100"/>
                  <a:gd name="T40" fmla="*/ 2147483647 w 133"/>
                  <a:gd name="T41" fmla="*/ 2147483647 h 100"/>
                  <a:gd name="T42" fmla="*/ 2147483647 w 133"/>
                  <a:gd name="T43" fmla="*/ 2147483647 h 100"/>
                  <a:gd name="T44" fmla="*/ 0 w 133"/>
                  <a:gd name="T45" fmla="*/ 2147483647 h 100"/>
                  <a:gd name="T46" fmla="*/ 2147483647 w 133"/>
                  <a:gd name="T47" fmla="*/ 2147483647 h 100"/>
                  <a:gd name="T48" fmla="*/ 2147483647 w 133"/>
                  <a:gd name="T49" fmla="*/ 2147483647 h 100"/>
                  <a:gd name="T50" fmla="*/ 2147483647 w 133"/>
                  <a:gd name="T51" fmla="*/ 2147483647 h 100"/>
                  <a:gd name="T52" fmla="*/ 2147483647 w 133"/>
                  <a:gd name="T53" fmla="*/ 2147483647 h 100"/>
                  <a:gd name="T54" fmla="*/ 2147483647 w 133"/>
                  <a:gd name="T55" fmla="*/ 2147483647 h 100"/>
                  <a:gd name="T56" fmla="*/ 2147483647 w 133"/>
                  <a:gd name="T57" fmla="*/ 2147483647 h 100"/>
                  <a:gd name="T58" fmla="*/ 2147483647 w 133"/>
                  <a:gd name="T59" fmla="*/ 2147483647 h 100"/>
                  <a:gd name="T60" fmla="*/ 2147483647 w 133"/>
                  <a:gd name="T61" fmla="*/ 2147483647 h 100"/>
                  <a:gd name="T62" fmla="*/ 2147483647 w 133"/>
                  <a:gd name="T63" fmla="*/ 2147483647 h 100"/>
                  <a:gd name="T64" fmla="*/ 2147483647 w 133"/>
                  <a:gd name="T65" fmla="*/ 2147483647 h 100"/>
                  <a:gd name="T66" fmla="*/ 2147483647 w 133"/>
                  <a:gd name="T67" fmla="*/ 2147483647 h 100"/>
                  <a:gd name="T68" fmla="*/ 2147483647 w 133"/>
                  <a:gd name="T69" fmla="*/ 2147483647 h 100"/>
                  <a:gd name="T70" fmla="*/ 2147483647 w 133"/>
                  <a:gd name="T71" fmla="*/ 2147483647 h 100"/>
                  <a:gd name="T72" fmla="*/ 2147483647 w 133"/>
                  <a:gd name="T73" fmla="*/ 2147483647 h 100"/>
                  <a:gd name="T74" fmla="*/ 2147483647 w 133"/>
                  <a:gd name="T75" fmla="*/ 2147483647 h 100"/>
                  <a:gd name="T76" fmla="*/ 2147483647 w 133"/>
                  <a:gd name="T77" fmla="*/ 2147483647 h 100"/>
                  <a:gd name="T78" fmla="*/ 2147483647 w 133"/>
                  <a:gd name="T79" fmla="*/ 2147483647 h 100"/>
                  <a:gd name="T80" fmla="*/ 2147483647 w 133"/>
                  <a:gd name="T81" fmla="*/ 2147483647 h 100"/>
                  <a:gd name="T82" fmla="*/ 2147483647 w 133"/>
                  <a:gd name="T83" fmla="*/ 2147483647 h 100"/>
                  <a:gd name="T84" fmla="*/ 2147483647 w 133"/>
                  <a:gd name="T85" fmla="*/ 2147483647 h 100"/>
                  <a:gd name="T86" fmla="*/ 2147483647 w 133"/>
                  <a:gd name="T87" fmla="*/ 2147483647 h 100"/>
                  <a:gd name="T88" fmla="*/ 2147483647 w 133"/>
                  <a:gd name="T89" fmla="*/ 2147483647 h 100"/>
                  <a:gd name="T90" fmla="*/ 2147483647 w 133"/>
                  <a:gd name="T91" fmla="*/ 2147483647 h 100"/>
                  <a:gd name="T92" fmla="*/ 2147483647 w 133"/>
                  <a:gd name="T93" fmla="*/ 2147483647 h 1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3" h="100">
                    <a:moveTo>
                      <a:pt x="82" y="28"/>
                    </a:moveTo>
                    <a:lnTo>
                      <a:pt x="82" y="28"/>
                    </a:lnTo>
                    <a:lnTo>
                      <a:pt x="86" y="28"/>
                    </a:lnTo>
                    <a:lnTo>
                      <a:pt x="89" y="27"/>
                    </a:lnTo>
                    <a:lnTo>
                      <a:pt x="96" y="39"/>
                    </a:lnTo>
                    <a:lnTo>
                      <a:pt x="97" y="31"/>
                    </a:lnTo>
                    <a:lnTo>
                      <a:pt x="96" y="31"/>
                    </a:lnTo>
                    <a:lnTo>
                      <a:pt x="96" y="30"/>
                    </a:lnTo>
                    <a:lnTo>
                      <a:pt x="100" y="30"/>
                    </a:lnTo>
                    <a:lnTo>
                      <a:pt x="100" y="31"/>
                    </a:lnTo>
                    <a:lnTo>
                      <a:pt x="100" y="39"/>
                    </a:lnTo>
                    <a:lnTo>
                      <a:pt x="106" y="28"/>
                    </a:lnTo>
                    <a:lnTo>
                      <a:pt x="108" y="28"/>
                    </a:lnTo>
                    <a:lnTo>
                      <a:pt x="113" y="28"/>
                    </a:lnTo>
                    <a:lnTo>
                      <a:pt x="116" y="31"/>
                    </a:lnTo>
                    <a:lnTo>
                      <a:pt x="117" y="38"/>
                    </a:lnTo>
                    <a:lnTo>
                      <a:pt x="119" y="48"/>
                    </a:lnTo>
                    <a:lnTo>
                      <a:pt x="133" y="48"/>
                    </a:lnTo>
                    <a:lnTo>
                      <a:pt x="133" y="59"/>
                    </a:lnTo>
                    <a:lnTo>
                      <a:pt x="128" y="59"/>
                    </a:lnTo>
                    <a:lnTo>
                      <a:pt x="128" y="100"/>
                    </a:lnTo>
                    <a:lnTo>
                      <a:pt x="119" y="100"/>
                    </a:lnTo>
                    <a:lnTo>
                      <a:pt x="119" y="59"/>
                    </a:lnTo>
                    <a:lnTo>
                      <a:pt x="72" y="59"/>
                    </a:lnTo>
                    <a:lnTo>
                      <a:pt x="72" y="100"/>
                    </a:lnTo>
                    <a:lnTo>
                      <a:pt x="63" y="100"/>
                    </a:lnTo>
                    <a:lnTo>
                      <a:pt x="63" y="59"/>
                    </a:lnTo>
                    <a:lnTo>
                      <a:pt x="55" y="59"/>
                    </a:lnTo>
                    <a:lnTo>
                      <a:pt x="55" y="48"/>
                    </a:lnTo>
                    <a:lnTo>
                      <a:pt x="77" y="48"/>
                    </a:lnTo>
                    <a:lnTo>
                      <a:pt x="77" y="38"/>
                    </a:lnTo>
                    <a:lnTo>
                      <a:pt x="80" y="33"/>
                    </a:lnTo>
                    <a:lnTo>
                      <a:pt x="82" y="28"/>
                    </a:lnTo>
                    <a:close/>
                    <a:moveTo>
                      <a:pt x="26" y="34"/>
                    </a:moveTo>
                    <a:lnTo>
                      <a:pt x="31" y="53"/>
                    </a:lnTo>
                    <a:lnTo>
                      <a:pt x="43" y="65"/>
                    </a:lnTo>
                    <a:lnTo>
                      <a:pt x="41" y="67"/>
                    </a:lnTo>
                    <a:lnTo>
                      <a:pt x="51" y="69"/>
                    </a:lnTo>
                    <a:lnTo>
                      <a:pt x="51" y="100"/>
                    </a:lnTo>
                    <a:lnTo>
                      <a:pt x="44" y="100"/>
                    </a:lnTo>
                    <a:lnTo>
                      <a:pt x="41" y="83"/>
                    </a:lnTo>
                    <a:lnTo>
                      <a:pt x="40" y="78"/>
                    </a:lnTo>
                    <a:lnTo>
                      <a:pt x="40" y="76"/>
                    </a:lnTo>
                    <a:lnTo>
                      <a:pt x="29" y="76"/>
                    </a:lnTo>
                    <a:lnTo>
                      <a:pt x="29" y="81"/>
                    </a:lnTo>
                    <a:lnTo>
                      <a:pt x="20" y="81"/>
                    </a:lnTo>
                    <a:lnTo>
                      <a:pt x="20" y="90"/>
                    </a:lnTo>
                    <a:lnTo>
                      <a:pt x="18" y="90"/>
                    </a:lnTo>
                    <a:lnTo>
                      <a:pt x="18" y="96"/>
                    </a:lnTo>
                    <a:lnTo>
                      <a:pt x="24" y="96"/>
                    </a:lnTo>
                    <a:lnTo>
                      <a:pt x="24" y="100"/>
                    </a:lnTo>
                    <a:lnTo>
                      <a:pt x="7" y="100"/>
                    </a:lnTo>
                    <a:lnTo>
                      <a:pt x="7" y="96"/>
                    </a:lnTo>
                    <a:lnTo>
                      <a:pt x="14" y="96"/>
                    </a:lnTo>
                    <a:lnTo>
                      <a:pt x="14" y="90"/>
                    </a:lnTo>
                    <a:lnTo>
                      <a:pt x="10" y="90"/>
                    </a:lnTo>
                    <a:lnTo>
                      <a:pt x="10" y="81"/>
                    </a:lnTo>
                    <a:lnTo>
                      <a:pt x="0" y="81"/>
                    </a:lnTo>
                    <a:lnTo>
                      <a:pt x="0" y="76"/>
                    </a:lnTo>
                    <a:lnTo>
                      <a:pt x="0" y="75"/>
                    </a:lnTo>
                    <a:lnTo>
                      <a:pt x="0" y="47"/>
                    </a:lnTo>
                    <a:lnTo>
                      <a:pt x="6" y="47"/>
                    </a:lnTo>
                    <a:lnTo>
                      <a:pt x="7" y="75"/>
                    </a:lnTo>
                    <a:lnTo>
                      <a:pt x="12" y="75"/>
                    </a:lnTo>
                    <a:lnTo>
                      <a:pt x="6" y="34"/>
                    </a:lnTo>
                    <a:lnTo>
                      <a:pt x="26" y="34"/>
                    </a:lnTo>
                    <a:close/>
                    <a:moveTo>
                      <a:pt x="34" y="65"/>
                    </a:moveTo>
                    <a:lnTo>
                      <a:pt x="26" y="61"/>
                    </a:lnTo>
                    <a:lnTo>
                      <a:pt x="26" y="64"/>
                    </a:lnTo>
                    <a:lnTo>
                      <a:pt x="34" y="65"/>
                    </a:lnTo>
                    <a:close/>
                    <a:moveTo>
                      <a:pt x="15" y="4"/>
                    </a:moveTo>
                    <a:lnTo>
                      <a:pt x="15" y="4"/>
                    </a:lnTo>
                    <a:lnTo>
                      <a:pt x="20" y="5"/>
                    </a:lnTo>
                    <a:lnTo>
                      <a:pt x="24" y="7"/>
                    </a:lnTo>
                    <a:lnTo>
                      <a:pt x="27" y="11"/>
                    </a:lnTo>
                    <a:lnTo>
                      <a:pt x="27" y="16"/>
                    </a:lnTo>
                    <a:lnTo>
                      <a:pt x="27" y="22"/>
                    </a:lnTo>
                    <a:lnTo>
                      <a:pt x="24" y="25"/>
                    </a:lnTo>
                    <a:lnTo>
                      <a:pt x="20" y="28"/>
                    </a:lnTo>
                    <a:lnTo>
                      <a:pt x="15" y="30"/>
                    </a:lnTo>
                    <a:lnTo>
                      <a:pt x="10" y="28"/>
                    </a:lnTo>
                    <a:lnTo>
                      <a:pt x="6" y="25"/>
                    </a:lnTo>
                    <a:lnTo>
                      <a:pt x="3" y="22"/>
                    </a:lnTo>
                    <a:lnTo>
                      <a:pt x="3" y="16"/>
                    </a:lnTo>
                    <a:lnTo>
                      <a:pt x="3" y="11"/>
                    </a:lnTo>
                    <a:lnTo>
                      <a:pt x="6" y="7"/>
                    </a:lnTo>
                    <a:lnTo>
                      <a:pt x="10" y="5"/>
                    </a:lnTo>
                    <a:lnTo>
                      <a:pt x="15" y="4"/>
                    </a:lnTo>
                    <a:close/>
                    <a:moveTo>
                      <a:pt x="89" y="19"/>
                    </a:moveTo>
                    <a:lnTo>
                      <a:pt x="89" y="19"/>
                    </a:lnTo>
                    <a:lnTo>
                      <a:pt x="88" y="17"/>
                    </a:lnTo>
                    <a:lnTo>
                      <a:pt x="86" y="14"/>
                    </a:lnTo>
                    <a:lnTo>
                      <a:pt x="88" y="14"/>
                    </a:lnTo>
                    <a:lnTo>
                      <a:pt x="88" y="7"/>
                    </a:lnTo>
                    <a:lnTo>
                      <a:pt x="89" y="4"/>
                    </a:lnTo>
                    <a:lnTo>
                      <a:pt x="92" y="2"/>
                    </a:lnTo>
                    <a:lnTo>
                      <a:pt x="97" y="0"/>
                    </a:lnTo>
                    <a:lnTo>
                      <a:pt x="102" y="2"/>
                    </a:lnTo>
                    <a:lnTo>
                      <a:pt x="105" y="4"/>
                    </a:lnTo>
                    <a:lnTo>
                      <a:pt x="108" y="7"/>
                    </a:lnTo>
                    <a:lnTo>
                      <a:pt x="108" y="13"/>
                    </a:lnTo>
                    <a:lnTo>
                      <a:pt x="108" y="14"/>
                    </a:lnTo>
                    <a:lnTo>
                      <a:pt x="108" y="17"/>
                    </a:lnTo>
                    <a:lnTo>
                      <a:pt x="106" y="19"/>
                    </a:lnTo>
                    <a:lnTo>
                      <a:pt x="103" y="24"/>
                    </a:lnTo>
                    <a:lnTo>
                      <a:pt x="100" y="25"/>
                    </a:lnTo>
                    <a:lnTo>
                      <a:pt x="99" y="27"/>
                    </a:lnTo>
                    <a:lnTo>
                      <a:pt x="96" y="27"/>
                    </a:lnTo>
                    <a:lnTo>
                      <a:pt x="91" y="24"/>
                    </a:lnTo>
                    <a:lnTo>
                      <a:pt x="89" y="19"/>
                    </a:lnTo>
                    <a:close/>
                  </a:path>
                </a:pathLst>
              </a:custGeom>
              <a:solidFill>
                <a:srgbClr val="D7007B"/>
              </a:solidFill>
              <a:ln>
                <a:noFill/>
              </a:ln>
              <a:extLst/>
            </p:spPr>
            <p:txBody>
              <a:bodyPr/>
              <a:lstStyle/>
              <a:p>
                <a:pPr eaLnBrk="0" fontAlgn="base" hangingPunct="0">
                  <a:spcBef>
                    <a:spcPct val="0"/>
                  </a:spcBef>
                  <a:spcAft>
                    <a:spcPct val="0"/>
                  </a:spcAft>
                  <a:defRPr/>
                </a:pPr>
                <a:endParaRPr lang="fr-FR" sz="2000" dirty="0">
                  <a:solidFill>
                    <a:srgbClr val="571E74"/>
                  </a:solidFill>
                </a:endParaRPr>
              </a:p>
            </p:txBody>
          </p:sp>
          <p:sp>
            <p:nvSpPr>
              <p:cNvPr id="64" name="Rectangle 63">
                <a:extLst>
                  <a:ext uri="{FF2B5EF4-FFF2-40B4-BE49-F238E27FC236}">
                    <a16:creationId xmlns:a16="http://schemas.microsoft.com/office/drawing/2014/main" id="{F0D9A6FE-A583-453A-AF36-01DB62459ABA}"/>
                  </a:ext>
                </a:extLst>
              </p:cNvPr>
              <p:cNvSpPr/>
              <p:nvPr/>
            </p:nvSpPr>
            <p:spPr bwMode="auto">
              <a:xfrm rot="20431034">
                <a:off x="266785" y="6758421"/>
                <a:ext cx="252000" cy="444997"/>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grpSp>
        <p:sp>
          <p:nvSpPr>
            <p:cNvPr id="62" name="ZoneTexte 61">
              <a:extLst>
                <a:ext uri="{FF2B5EF4-FFF2-40B4-BE49-F238E27FC236}">
                  <a16:creationId xmlns:a16="http://schemas.microsoft.com/office/drawing/2014/main" id="{4A7348C0-A192-4FC0-BB0B-863C603D0B30}"/>
                </a:ext>
              </a:extLst>
            </p:cNvPr>
            <p:cNvSpPr txBox="1">
              <a:spLocks noChangeArrowheads="1"/>
            </p:cNvSpPr>
            <p:nvPr/>
          </p:nvSpPr>
          <p:spPr bwMode="auto">
            <a:xfrm>
              <a:off x="620688" y="7216606"/>
              <a:ext cx="538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Verdana" pitchFamily="34" charset="0"/>
                </a:defRPr>
              </a:lvl1pPr>
              <a:lvl2pPr marL="742950" indent="-285750">
                <a:defRPr sz="2400">
                  <a:solidFill>
                    <a:schemeClr val="tx1"/>
                  </a:solidFill>
                  <a:latin typeface="Verdana" pitchFamily="34" charset="0"/>
                </a:defRPr>
              </a:lvl2pPr>
              <a:lvl3pPr marL="1143000" indent="-228600">
                <a:defRPr sz="2400">
                  <a:solidFill>
                    <a:schemeClr val="tx1"/>
                  </a:solidFill>
                  <a:latin typeface="Verdana" pitchFamily="34" charset="0"/>
                </a:defRPr>
              </a:lvl3pPr>
              <a:lvl4pPr marL="1600200" indent="-228600">
                <a:defRPr sz="2400">
                  <a:solidFill>
                    <a:schemeClr val="tx1"/>
                  </a:solidFill>
                  <a:latin typeface="Verdana" pitchFamily="34" charset="0"/>
                </a:defRPr>
              </a:lvl4pPr>
              <a:lvl5pPr marL="2057400" indent="-22860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a:r>
                <a:rPr lang="fr-FR" altLang="fr-FR" sz="600" i="1" dirty="0">
                  <a:solidFill>
                    <a:srgbClr val="D7007B"/>
                  </a:solidFill>
                  <a:latin typeface="Arial" panose="020B0604020202020204" pitchFamily="34" charset="0"/>
                  <a:cs typeface="Arial" panose="020B0604020202020204" pitchFamily="34" charset="0"/>
                </a:rPr>
                <a:t>CGP/Banquier privé</a:t>
              </a:r>
            </a:p>
          </p:txBody>
        </p:sp>
      </p:grpSp>
      <p:sp>
        <p:nvSpPr>
          <p:cNvPr id="65" name="Flèche : droite 64">
            <a:extLst>
              <a:ext uri="{FF2B5EF4-FFF2-40B4-BE49-F238E27FC236}">
                <a16:creationId xmlns:a16="http://schemas.microsoft.com/office/drawing/2014/main" id="{93ED59BE-72B9-4B29-8C38-B9EC7E3DED1C}"/>
              </a:ext>
            </a:extLst>
          </p:cNvPr>
          <p:cNvSpPr/>
          <p:nvPr/>
        </p:nvSpPr>
        <p:spPr bwMode="auto">
          <a:xfrm rot="5400000">
            <a:off x="422853" y="6780074"/>
            <a:ext cx="1092542" cy="154456"/>
          </a:xfrm>
          <a:prstGeom prst="rightArrow">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sp>
        <p:nvSpPr>
          <p:cNvPr id="66" name="ZoneTexte 65">
            <a:extLst>
              <a:ext uri="{FF2B5EF4-FFF2-40B4-BE49-F238E27FC236}">
                <a16:creationId xmlns:a16="http://schemas.microsoft.com/office/drawing/2014/main" id="{6FB2DBC5-3EA9-466E-9721-16EA9C3011FA}"/>
              </a:ext>
            </a:extLst>
          </p:cNvPr>
          <p:cNvSpPr txBox="1"/>
          <p:nvPr/>
        </p:nvSpPr>
        <p:spPr>
          <a:xfrm>
            <a:off x="632496" y="6626255"/>
            <a:ext cx="801420" cy="400110"/>
          </a:xfrm>
          <a:prstGeom prst="rect">
            <a:avLst/>
          </a:prstGeom>
          <a:solidFill>
            <a:schemeClr val="bg1"/>
          </a:solidFill>
        </p:spPr>
        <p:txBody>
          <a:bodyPr wrap="square" rtlCol="0">
            <a:spAutoFit/>
          </a:bodyPr>
          <a:lstStyle/>
          <a:p>
            <a:r>
              <a:rPr lang="fr-FR" sz="1000" dirty="0"/>
              <a:t>Validation assureur</a:t>
            </a:r>
          </a:p>
        </p:txBody>
      </p:sp>
      <p:pic>
        <p:nvPicPr>
          <p:cNvPr id="67" name="Image 66">
            <a:extLst>
              <a:ext uri="{FF2B5EF4-FFF2-40B4-BE49-F238E27FC236}">
                <a16:creationId xmlns:a16="http://schemas.microsoft.com/office/drawing/2014/main" id="{109F975D-4675-412C-8B88-AF156BC42C4D}"/>
              </a:ext>
            </a:extLst>
          </p:cNvPr>
          <p:cNvPicPr>
            <a:picLocks noChangeAspect="1"/>
          </p:cNvPicPr>
          <p:nvPr/>
        </p:nvPicPr>
        <p:blipFill>
          <a:blip r:embed="rId10"/>
          <a:stretch>
            <a:fillRect/>
          </a:stretch>
        </p:blipFill>
        <p:spPr>
          <a:xfrm>
            <a:off x="4765987" y="6979943"/>
            <a:ext cx="1294488" cy="1402917"/>
          </a:xfrm>
          <a:prstGeom prst="rect">
            <a:avLst/>
          </a:prstGeom>
          <a:ln>
            <a:noFill/>
          </a:ln>
          <a:effectLst>
            <a:outerShdw blurRad="50800" dist="38100" dir="8100000" algn="tr" rotWithShape="0">
              <a:prstClr val="black">
                <a:alpha val="40000"/>
              </a:prstClr>
            </a:outerShdw>
          </a:effectLst>
        </p:spPr>
      </p:pic>
      <p:pic>
        <p:nvPicPr>
          <p:cNvPr id="2" name="Image 1">
            <a:extLst>
              <a:ext uri="{FF2B5EF4-FFF2-40B4-BE49-F238E27FC236}">
                <a16:creationId xmlns:a16="http://schemas.microsoft.com/office/drawing/2014/main" id="{0958882F-5F70-426D-B6A7-91FA64F30193}"/>
              </a:ext>
            </a:extLst>
          </p:cNvPr>
          <p:cNvPicPr>
            <a:picLocks noChangeAspect="1"/>
          </p:cNvPicPr>
          <p:nvPr/>
        </p:nvPicPr>
        <p:blipFill>
          <a:blip r:embed="rId11"/>
          <a:stretch>
            <a:fillRect/>
          </a:stretch>
        </p:blipFill>
        <p:spPr>
          <a:xfrm>
            <a:off x="4893767" y="3992332"/>
            <a:ext cx="1276001" cy="791763"/>
          </a:xfrm>
          <a:prstGeom prst="rect">
            <a:avLst/>
          </a:prstGeom>
        </p:spPr>
      </p:pic>
      <p:pic>
        <p:nvPicPr>
          <p:cNvPr id="3" name="Image 2">
            <a:extLst>
              <a:ext uri="{FF2B5EF4-FFF2-40B4-BE49-F238E27FC236}">
                <a16:creationId xmlns:a16="http://schemas.microsoft.com/office/drawing/2014/main" id="{93060A86-5C32-420D-9B6C-96FA8F2CE2B5}"/>
              </a:ext>
            </a:extLst>
          </p:cNvPr>
          <p:cNvPicPr>
            <a:picLocks noChangeAspect="1"/>
          </p:cNvPicPr>
          <p:nvPr/>
        </p:nvPicPr>
        <p:blipFill>
          <a:blip r:embed="rId12"/>
          <a:stretch>
            <a:fillRect/>
          </a:stretch>
        </p:blipFill>
        <p:spPr>
          <a:xfrm>
            <a:off x="5005436" y="4268133"/>
            <a:ext cx="1471769" cy="1049944"/>
          </a:xfrm>
          <a:prstGeom prst="rect">
            <a:avLst/>
          </a:prstGeom>
        </p:spPr>
      </p:pic>
      <p:pic>
        <p:nvPicPr>
          <p:cNvPr id="4" name="Image 3">
            <a:extLst>
              <a:ext uri="{FF2B5EF4-FFF2-40B4-BE49-F238E27FC236}">
                <a16:creationId xmlns:a16="http://schemas.microsoft.com/office/drawing/2014/main" id="{2A5758C2-508A-4AE3-AC57-C8D31C2E895E}"/>
              </a:ext>
            </a:extLst>
          </p:cNvPr>
          <p:cNvPicPr>
            <a:picLocks noChangeAspect="1"/>
          </p:cNvPicPr>
          <p:nvPr/>
        </p:nvPicPr>
        <p:blipFill>
          <a:blip r:embed="rId13"/>
          <a:stretch>
            <a:fillRect/>
          </a:stretch>
        </p:blipFill>
        <p:spPr>
          <a:xfrm>
            <a:off x="5214528" y="4466382"/>
            <a:ext cx="1442632" cy="1032202"/>
          </a:xfrm>
          <a:prstGeom prst="rect">
            <a:avLst/>
          </a:prstGeom>
        </p:spPr>
      </p:pic>
    </p:spTree>
    <p:extLst>
      <p:ext uri="{BB962C8B-B14F-4D97-AF65-F5344CB8AC3E}">
        <p14:creationId xmlns:p14="http://schemas.microsoft.com/office/powerpoint/2010/main" val="1190279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5" name="Image 4">
            <a:extLst>
              <a:ext uri="{FF2B5EF4-FFF2-40B4-BE49-F238E27FC236}">
                <a16:creationId xmlns:a16="http://schemas.microsoft.com/office/drawing/2014/main" id="{207ACCB0-4F5A-49A1-851C-87AE4BD1D13A}"/>
              </a:ext>
            </a:extLst>
          </p:cNvPr>
          <p:cNvPicPr>
            <a:picLocks noChangeAspect="1"/>
          </p:cNvPicPr>
          <p:nvPr/>
        </p:nvPicPr>
        <p:blipFill>
          <a:blip r:embed="rId2"/>
          <a:stretch>
            <a:fillRect/>
          </a:stretch>
        </p:blipFill>
        <p:spPr>
          <a:xfrm>
            <a:off x="620688" y="1492374"/>
            <a:ext cx="4619625" cy="3295650"/>
          </a:xfrm>
          <a:prstGeom prst="rect">
            <a:avLst/>
          </a:prstGeom>
        </p:spPr>
      </p:pic>
      <p:pic>
        <p:nvPicPr>
          <p:cNvPr id="6" name="Image 5">
            <a:extLst>
              <a:ext uri="{FF2B5EF4-FFF2-40B4-BE49-F238E27FC236}">
                <a16:creationId xmlns:a16="http://schemas.microsoft.com/office/drawing/2014/main" id="{066CE0FF-CA81-4349-B638-1698973BDB06}"/>
              </a:ext>
            </a:extLst>
          </p:cNvPr>
          <p:cNvPicPr>
            <a:picLocks noChangeAspect="1"/>
          </p:cNvPicPr>
          <p:nvPr/>
        </p:nvPicPr>
        <p:blipFill>
          <a:blip r:embed="rId3"/>
          <a:stretch>
            <a:fillRect/>
          </a:stretch>
        </p:blipFill>
        <p:spPr>
          <a:xfrm>
            <a:off x="620688" y="4948758"/>
            <a:ext cx="4619625" cy="3408082"/>
          </a:xfrm>
          <a:prstGeom prst="rect">
            <a:avLst/>
          </a:prstGeom>
        </p:spPr>
      </p:pic>
      <p:sp>
        <p:nvSpPr>
          <p:cNvPr id="68" name="ZoneTexte 67">
            <a:extLst>
              <a:ext uri="{FF2B5EF4-FFF2-40B4-BE49-F238E27FC236}">
                <a16:creationId xmlns:a16="http://schemas.microsoft.com/office/drawing/2014/main" id="{B37F0B2F-E97E-43C6-909B-9E60FA09431D}"/>
              </a:ext>
            </a:extLst>
          </p:cNvPr>
          <p:cNvSpPr txBox="1"/>
          <p:nvPr/>
        </p:nvSpPr>
        <p:spPr>
          <a:xfrm>
            <a:off x="17052" y="1221740"/>
            <a:ext cx="5157192" cy="253916"/>
          </a:xfrm>
          <a:prstGeom prst="rect">
            <a:avLst/>
          </a:prstGeom>
          <a:noFill/>
        </p:spPr>
        <p:txBody>
          <a:bodyPr wrap="square" rtlCol="0">
            <a:spAutoFit/>
          </a:bodyPr>
          <a:lstStyle/>
          <a:p>
            <a:r>
              <a:rPr lang="fr-FR" sz="1050" b="1" dirty="0"/>
              <a:t>Enregistrement de la demande client</a:t>
            </a:r>
          </a:p>
        </p:txBody>
      </p:sp>
    </p:spTree>
    <p:extLst>
      <p:ext uri="{BB962C8B-B14F-4D97-AF65-F5344CB8AC3E}">
        <p14:creationId xmlns:p14="http://schemas.microsoft.com/office/powerpoint/2010/main" val="2385202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2" name="Image 1">
            <a:extLst>
              <a:ext uri="{FF2B5EF4-FFF2-40B4-BE49-F238E27FC236}">
                <a16:creationId xmlns:a16="http://schemas.microsoft.com/office/drawing/2014/main" id="{7701FF74-AFF3-48E0-BE50-2393A1F0E1E6}"/>
              </a:ext>
            </a:extLst>
          </p:cNvPr>
          <p:cNvPicPr>
            <a:picLocks noChangeAspect="1"/>
          </p:cNvPicPr>
          <p:nvPr/>
        </p:nvPicPr>
        <p:blipFill>
          <a:blip r:embed="rId2"/>
          <a:stretch>
            <a:fillRect/>
          </a:stretch>
        </p:blipFill>
        <p:spPr>
          <a:xfrm>
            <a:off x="620688" y="1400173"/>
            <a:ext cx="4600575" cy="3362325"/>
          </a:xfrm>
          <a:prstGeom prst="rect">
            <a:avLst/>
          </a:prstGeom>
        </p:spPr>
      </p:pic>
      <p:pic>
        <p:nvPicPr>
          <p:cNvPr id="3" name="Image 2">
            <a:extLst>
              <a:ext uri="{FF2B5EF4-FFF2-40B4-BE49-F238E27FC236}">
                <a16:creationId xmlns:a16="http://schemas.microsoft.com/office/drawing/2014/main" id="{76483FB6-E792-4F75-83E2-1BAACD514193}"/>
              </a:ext>
            </a:extLst>
          </p:cNvPr>
          <p:cNvPicPr>
            <a:picLocks noChangeAspect="1"/>
          </p:cNvPicPr>
          <p:nvPr/>
        </p:nvPicPr>
        <p:blipFill>
          <a:blip r:embed="rId3"/>
          <a:stretch>
            <a:fillRect/>
          </a:stretch>
        </p:blipFill>
        <p:spPr>
          <a:xfrm>
            <a:off x="620687" y="5282133"/>
            <a:ext cx="4606405" cy="3035152"/>
          </a:xfrm>
          <a:prstGeom prst="rect">
            <a:avLst/>
          </a:prstGeom>
        </p:spPr>
      </p:pic>
    </p:spTree>
    <p:extLst>
      <p:ext uri="{BB962C8B-B14F-4D97-AF65-F5344CB8AC3E}">
        <p14:creationId xmlns:p14="http://schemas.microsoft.com/office/powerpoint/2010/main" val="399803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2" name="Image 1">
            <a:extLst>
              <a:ext uri="{FF2B5EF4-FFF2-40B4-BE49-F238E27FC236}">
                <a16:creationId xmlns:a16="http://schemas.microsoft.com/office/drawing/2014/main" id="{D75E8921-2C34-4B74-84B1-DD28BD5A58FA}"/>
              </a:ext>
            </a:extLst>
          </p:cNvPr>
          <p:cNvPicPr>
            <a:picLocks noChangeAspect="1"/>
          </p:cNvPicPr>
          <p:nvPr/>
        </p:nvPicPr>
        <p:blipFill>
          <a:blip r:embed="rId2"/>
          <a:stretch>
            <a:fillRect/>
          </a:stretch>
        </p:blipFill>
        <p:spPr>
          <a:xfrm>
            <a:off x="908720" y="1317500"/>
            <a:ext cx="4486275" cy="3124200"/>
          </a:xfrm>
          <a:prstGeom prst="rect">
            <a:avLst/>
          </a:prstGeom>
        </p:spPr>
      </p:pic>
      <p:pic>
        <p:nvPicPr>
          <p:cNvPr id="3" name="Image 2">
            <a:extLst>
              <a:ext uri="{FF2B5EF4-FFF2-40B4-BE49-F238E27FC236}">
                <a16:creationId xmlns:a16="http://schemas.microsoft.com/office/drawing/2014/main" id="{83697A81-32DB-4DFF-BD10-8D214FFD4B3F}"/>
              </a:ext>
            </a:extLst>
          </p:cNvPr>
          <p:cNvPicPr>
            <a:picLocks noChangeAspect="1"/>
          </p:cNvPicPr>
          <p:nvPr/>
        </p:nvPicPr>
        <p:blipFill>
          <a:blip r:embed="rId3"/>
          <a:stretch>
            <a:fillRect/>
          </a:stretch>
        </p:blipFill>
        <p:spPr>
          <a:xfrm>
            <a:off x="908720" y="4948758"/>
            <a:ext cx="4524375" cy="3295650"/>
          </a:xfrm>
          <a:prstGeom prst="rect">
            <a:avLst/>
          </a:prstGeom>
        </p:spPr>
      </p:pic>
    </p:spTree>
    <p:extLst>
      <p:ext uri="{BB962C8B-B14F-4D97-AF65-F5344CB8AC3E}">
        <p14:creationId xmlns:p14="http://schemas.microsoft.com/office/powerpoint/2010/main" val="40648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2" name="Image 1">
            <a:extLst>
              <a:ext uri="{FF2B5EF4-FFF2-40B4-BE49-F238E27FC236}">
                <a16:creationId xmlns:a16="http://schemas.microsoft.com/office/drawing/2014/main" id="{D7284363-A472-48B3-BAEB-496CA20974C0}"/>
              </a:ext>
            </a:extLst>
          </p:cNvPr>
          <p:cNvPicPr>
            <a:picLocks noChangeAspect="1"/>
          </p:cNvPicPr>
          <p:nvPr/>
        </p:nvPicPr>
        <p:blipFill>
          <a:blip r:embed="rId2"/>
          <a:stretch>
            <a:fillRect/>
          </a:stretch>
        </p:blipFill>
        <p:spPr>
          <a:xfrm>
            <a:off x="1157287" y="1325950"/>
            <a:ext cx="4543425" cy="3286125"/>
          </a:xfrm>
          <a:prstGeom prst="rect">
            <a:avLst/>
          </a:prstGeom>
        </p:spPr>
      </p:pic>
      <p:pic>
        <p:nvPicPr>
          <p:cNvPr id="3" name="Image 2">
            <a:extLst>
              <a:ext uri="{FF2B5EF4-FFF2-40B4-BE49-F238E27FC236}">
                <a16:creationId xmlns:a16="http://schemas.microsoft.com/office/drawing/2014/main" id="{5DF1149E-8D84-49C2-B94C-E54A2FCC467B}"/>
              </a:ext>
            </a:extLst>
          </p:cNvPr>
          <p:cNvPicPr>
            <a:picLocks noChangeAspect="1"/>
          </p:cNvPicPr>
          <p:nvPr/>
        </p:nvPicPr>
        <p:blipFill>
          <a:blip r:embed="rId3"/>
          <a:stretch>
            <a:fillRect/>
          </a:stretch>
        </p:blipFill>
        <p:spPr>
          <a:xfrm>
            <a:off x="1157287" y="5076056"/>
            <a:ext cx="4562475" cy="3314700"/>
          </a:xfrm>
          <a:prstGeom prst="rect">
            <a:avLst/>
          </a:prstGeom>
        </p:spPr>
      </p:pic>
    </p:spTree>
    <p:extLst>
      <p:ext uri="{BB962C8B-B14F-4D97-AF65-F5344CB8AC3E}">
        <p14:creationId xmlns:p14="http://schemas.microsoft.com/office/powerpoint/2010/main" val="2308403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9F431B4F-1467-4981-84BA-AD81F29DFEC0}"/>
              </a:ext>
            </a:extLst>
          </p:cNvPr>
          <p:cNvGrpSpPr/>
          <p:nvPr/>
        </p:nvGrpSpPr>
        <p:grpSpPr>
          <a:xfrm>
            <a:off x="653787" y="2627784"/>
            <a:ext cx="2266008" cy="2376545"/>
            <a:chOff x="653787" y="2627784"/>
            <a:chExt cx="2266008" cy="2376545"/>
          </a:xfrm>
        </p:grpSpPr>
        <p:pic>
          <p:nvPicPr>
            <p:cNvPr id="11" name="Image 10">
              <a:extLst>
                <a:ext uri="{FF2B5EF4-FFF2-40B4-BE49-F238E27FC236}">
                  <a16:creationId xmlns:a16="http://schemas.microsoft.com/office/drawing/2014/main" id="{933177BB-B586-4EFF-A769-C9B072E83CE1}"/>
                </a:ext>
              </a:extLst>
            </p:cNvPr>
            <p:cNvPicPr>
              <a:picLocks noChangeAspect="1"/>
            </p:cNvPicPr>
            <p:nvPr/>
          </p:nvPicPr>
          <p:blipFill>
            <a:blip r:embed="rId2"/>
            <a:stretch>
              <a:fillRect/>
            </a:stretch>
          </p:blipFill>
          <p:spPr>
            <a:xfrm>
              <a:off x="653787" y="2627784"/>
              <a:ext cx="2266008" cy="2376545"/>
            </a:xfrm>
            <a:prstGeom prst="rect">
              <a:avLst/>
            </a:prstGeom>
          </p:spPr>
        </p:pic>
        <p:sp>
          <p:nvSpPr>
            <p:cNvPr id="4" name="ZoneTexte 3">
              <a:extLst>
                <a:ext uri="{FF2B5EF4-FFF2-40B4-BE49-F238E27FC236}">
                  <a16:creationId xmlns:a16="http://schemas.microsoft.com/office/drawing/2014/main" id="{CFE3340A-F46D-4A91-B2F1-51B3E091054A}"/>
                </a:ext>
              </a:extLst>
            </p:cNvPr>
            <p:cNvSpPr txBox="1"/>
            <p:nvPr/>
          </p:nvSpPr>
          <p:spPr>
            <a:xfrm>
              <a:off x="1124744" y="2843808"/>
              <a:ext cx="1440160" cy="215444"/>
            </a:xfrm>
            <a:prstGeom prst="rect">
              <a:avLst/>
            </a:prstGeom>
            <a:solidFill>
              <a:schemeClr val="bg1"/>
            </a:solidFill>
          </p:spPr>
          <p:txBody>
            <a:bodyPr wrap="square" rtlCol="0">
              <a:spAutoFit/>
            </a:bodyPr>
            <a:lstStyle/>
            <a:p>
              <a:r>
                <a:rPr lang="fr-FR" sz="400" b="1" dirty="0">
                  <a:solidFill>
                    <a:srgbClr val="7030A0"/>
                  </a:solidFill>
                </a:rPr>
                <a:t>CARACTERISTIQUES PRINCIPALES DU CONTRAT</a:t>
              </a:r>
            </a:p>
            <a:p>
              <a:pPr algn="ctr"/>
              <a:r>
                <a:rPr lang="fr-FR" sz="400" b="1" dirty="0">
                  <a:solidFill>
                    <a:srgbClr val="7030A0"/>
                  </a:solidFill>
                </a:rPr>
                <a:t>MILLEVIE LUX</a:t>
              </a:r>
            </a:p>
          </p:txBody>
        </p:sp>
      </p:grpSp>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13" name="Image 12">
            <a:extLst>
              <a:ext uri="{FF2B5EF4-FFF2-40B4-BE49-F238E27FC236}">
                <a16:creationId xmlns:a16="http://schemas.microsoft.com/office/drawing/2014/main" id="{EE07074E-46DE-480B-B6E3-2040B4CC9592}"/>
              </a:ext>
            </a:extLst>
          </p:cNvPr>
          <p:cNvPicPr>
            <a:picLocks noChangeAspect="1"/>
          </p:cNvPicPr>
          <p:nvPr/>
        </p:nvPicPr>
        <p:blipFill>
          <a:blip r:embed="rId3"/>
          <a:stretch>
            <a:fillRect/>
          </a:stretch>
        </p:blipFill>
        <p:spPr>
          <a:xfrm>
            <a:off x="1844140" y="3220567"/>
            <a:ext cx="1883926" cy="1999505"/>
          </a:xfrm>
          <a:prstGeom prst="rect">
            <a:avLst/>
          </a:prstGeom>
        </p:spPr>
      </p:pic>
      <p:pic>
        <p:nvPicPr>
          <p:cNvPr id="12" name="Image 11">
            <a:extLst>
              <a:ext uri="{FF2B5EF4-FFF2-40B4-BE49-F238E27FC236}">
                <a16:creationId xmlns:a16="http://schemas.microsoft.com/office/drawing/2014/main" id="{EAAF52F6-EAB8-4C8E-A6FF-44D58CDC5C54}"/>
              </a:ext>
            </a:extLst>
          </p:cNvPr>
          <p:cNvPicPr>
            <a:picLocks noChangeAspect="1"/>
          </p:cNvPicPr>
          <p:nvPr/>
        </p:nvPicPr>
        <p:blipFill>
          <a:blip r:embed="rId4"/>
          <a:stretch>
            <a:fillRect/>
          </a:stretch>
        </p:blipFill>
        <p:spPr>
          <a:xfrm>
            <a:off x="1332481" y="3113861"/>
            <a:ext cx="2015980" cy="2162654"/>
          </a:xfrm>
          <a:prstGeom prst="rect">
            <a:avLst/>
          </a:prstGeom>
        </p:spPr>
      </p:pic>
      <p:pic>
        <p:nvPicPr>
          <p:cNvPr id="14" name="Image 13">
            <a:extLst>
              <a:ext uri="{FF2B5EF4-FFF2-40B4-BE49-F238E27FC236}">
                <a16:creationId xmlns:a16="http://schemas.microsoft.com/office/drawing/2014/main" id="{BE1B6769-CB46-4519-89D8-BAE56F315A37}"/>
              </a:ext>
            </a:extLst>
          </p:cNvPr>
          <p:cNvPicPr>
            <a:picLocks noChangeAspect="1"/>
          </p:cNvPicPr>
          <p:nvPr/>
        </p:nvPicPr>
        <p:blipFill>
          <a:blip r:embed="rId5"/>
          <a:stretch>
            <a:fillRect/>
          </a:stretch>
        </p:blipFill>
        <p:spPr>
          <a:xfrm>
            <a:off x="2340471" y="3536815"/>
            <a:ext cx="2015981" cy="1978877"/>
          </a:xfrm>
          <a:prstGeom prst="rect">
            <a:avLst/>
          </a:prstGeom>
        </p:spPr>
      </p:pic>
      <p:pic>
        <p:nvPicPr>
          <p:cNvPr id="15" name="Image 14">
            <a:extLst>
              <a:ext uri="{FF2B5EF4-FFF2-40B4-BE49-F238E27FC236}">
                <a16:creationId xmlns:a16="http://schemas.microsoft.com/office/drawing/2014/main" id="{4FE6F805-8488-4C3C-AC99-0167CD6F740B}"/>
              </a:ext>
            </a:extLst>
          </p:cNvPr>
          <p:cNvPicPr>
            <a:picLocks noChangeAspect="1"/>
          </p:cNvPicPr>
          <p:nvPr/>
        </p:nvPicPr>
        <p:blipFill>
          <a:blip r:embed="rId6"/>
          <a:stretch>
            <a:fillRect/>
          </a:stretch>
        </p:blipFill>
        <p:spPr>
          <a:xfrm>
            <a:off x="2885748" y="3723889"/>
            <a:ext cx="1918087" cy="1973557"/>
          </a:xfrm>
          <a:prstGeom prst="rect">
            <a:avLst/>
          </a:prstGeom>
        </p:spPr>
      </p:pic>
      <p:pic>
        <p:nvPicPr>
          <p:cNvPr id="16" name="Image 15">
            <a:extLst>
              <a:ext uri="{FF2B5EF4-FFF2-40B4-BE49-F238E27FC236}">
                <a16:creationId xmlns:a16="http://schemas.microsoft.com/office/drawing/2014/main" id="{367D1339-CBEE-4B74-8740-E41C88F35284}"/>
              </a:ext>
            </a:extLst>
          </p:cNvPr>
          <p:cNvPicPr>
            <a:picLocks noChangeAspect="1"/>
          </p:cNvPicPr>
          <p:nvPr/>
        </p:nvPicPr>
        <p:blipFill>
          <a:blip r:embed="rId7"/>
          <a:stretch>
            <a:fillRect/>
          </a:stretch>
        </p:blipFill>
        <p:spPr>
          <a:xfrm>
            <a:off x="3431454" y="3771156"/>
            <a:ext cx="2085778" cy="2149079"/>
          </a:xfrm>
          <a:prstGeom prst="rect">
            <a:avLst/>
          </a:prstGeom>
        </p:spPr>
      </p:pic>
      <p:sp>
        <p:nvSpPr>
          <p:cNvPr id="18" name="ZoneTexte 17">
            <a:extLst>
              <a:ext uri="{FF2B5EF4-FFF2-40B4-BE49-F238E27FC236}">
                <a16:creationId xmlns:a16="http://schemas.microsoft.com/office/drawing/2014/main" id="{0B0C12D2-9696-4EAC-806A-D3B1C869A944}"/>
              </a:ext>
            </a:extLst>
          </p:cNvPr>
          <p:cNvSpPr txBox="1"/>
          <p:nvPr/>
        </p:nvSpPr>
        <p:spPr>
          <a:xfrm>
            <a:off x="1620391" y="3147626"/>
            <a:ext cx="1440160" cy="215444"/>
          </a:xfrm>
          <a:prstGeom prst="rect">
            <a:avLst/>
          </a:prstGeom>
          <a:solidFill>
            <a:schemeClr val="bg1"/>
          </a:solidFill>
        </p:spPr>
        <p:txBody>
          <a:bodyPr wrap="square" rtlCol="0">
            <a:spAutoFit/>
          </a:bodyPr>
          <a:lstStyle/>
          <a:p>
            <a:pPr algn="ctr"/>
            <a:r>
              <a:rPr lang="fr-FR" sz="400" b="1" dirty="0">
                <a:solidFill>
                  <a:srgbClr val="7030A0"/>
                </a:solidFill>
              </a:rPr>
              <a:t>PROPOSITION D4ASSURANCE</a:t>
            </a:r>
          </a:p>
          <a:p>
            <a:pPr algn="ctr"/>
            <a:r>
              <a:rPr lang="fr-FR" sz="400" b="1" dirty="0">
                <a:solidFill>
                  <a:srgbClr val="7030A0"/>
                </a:solidFill>
              </a:rPr>
              <a:t>MILLEVIE LUX</a:t>
            </a:r>
          </a:p>
        </p:txBody>
      </p:sp>
      <p:sp>
        <p:nvSpPr>
          <p:cNvPr id="19" name="ZoneTexte 18">
            <a:extLst>
              <a:ext uri="{FF2B5EF4-FFF2-40B4-BE49-F238E27FC236}">
                <a16:creationId xmlns:a16="http://schemas.microsoft.com/office/drawing/2014/main" id="{D9DB4713-26DF-4B2F-A2A0-F59A1FFB395E}"/>
              </a:ext>
            </a:extLst>
          </p:cNvPr>
          <p:cNvSpPr txBox="1"/>
          <p:nvPr/>
        </p:nvSpPr>
        <p:spPr>
          <a:xfrm>
            <a:off x="54868" y="1687689"/>
            <a:ext cx="5306814" cy="253916"/>
          </a:xfrm>
          <a:prstGeom prst="rect">
            <a:avLst/>
          </a:prstGeom>
          <a:noFill/>
        </p:spPr>
        <p:txBody>
          <a:bodyPr wrap="square" rtlCol="0">
            <a:spAutoFit/>
          </a:bodyPr>
          <a:lstStyle/>
          <a:p>
            <a:r>
              <a:rPr lang="fr-FR" sz="1050" b="1" dirty="0"/>
              <a:t>Edition de la proposition d’assurance pour signature manuscrite</a:t>
            </a:r>
          </a:p>
        </p:txBody>
      </p:sp>
    </p:spTree>
    <p:extLst>
      <p:ext uri="{BB962C8B-B14F-4D97-AF65-F5344CB8AC3E}">
        <p14:creationId xmlns:p14="http://schemas.microsoft.com/office/powerpoint/2010/main" val="4266869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pic>
        <p:nvPicPr>
          <p:cNvPr id="8" name="Image 7">
            <a:extLst>
              <a:ext uri="{FF2B5EF4-FFF2-40B4-BE49-F238E27FC236}">
                <a16:creationId xmlns:a16="http://schemas.microsoft.com/office/drawing/2014/main" id="{5CF729FC-36B9-4D6B-B408-CEC0691798AE}"/>
              </a:ext>
            </a:extLst>
          </p:cNvPr>
          <p:cNvPicPr>
            <a:picLocks noChangeAspect="1"/>
          </p:cNvPicPr>
          <p:nvPr/>
        </p:nvPicPr>
        <p:blipFill>
          <a:blip r:embed="rId2"/>
          <a:stretch>
            <a:fillRect/>
          </a:stretch>
        </p:blipFill>
        <p:spPr>
          <a:xfrm>
            <a:off x="371871" y="2259548"/>
            <a:ext cx="2291049" cy="1560061"/>
          </a:xfrm>
          <a:prstGeom prst="rect">
            <a:avLst/>
          </a:prstGeom>
          <a:ln>
            <a:solidFill>
              <a:schemeClr val="tx1"/>
            </a:solidFill>
          </a:ln>
        </p:spPr>
      </p:pic>
      <p:sp>
        <p:nvSpPr>
          <p:cNvPr id="9" name="ZoneTexte 8">
            <a:extLst>
              <a:ext uri="{FF2B5EF4-FFF2-40B4-BE49-F238E27FC236}">
                <a16:creationId xmlns:a16="http://schemas.microsoft.com/office/drawing/2014/main" id="{1E26EAF7-BAEE-4E30-B8DB-080CAA25D885}"/>
              </a:ext>
            </a:extLst>
          </p:cNvPr>
          <p:cNvSpPr txBox="1"/>
          <p:nvPr/>
        </p:nvSpPr>
        <p:spPr>
          <a:xfrm rot="1117980">
            <a:off x="1814346" y="2311518"/>
            <a:ext cx="1056149" cy="430887"/>
          </a:xfrm>
          <a:prstGeom prst="rect">
            <a:avLst/>
          </a:prstGeom>
          <a:solidFill>
            <a:srgbClr val="C00000"/>
          </a:solidFill>
        </p:spPr>
        <p:txBody>
          <a:bodyPr wrap="square" rtlCol="0">
            <a:spAutoFit/>
          </a:bodyPr>
          <a:lstStyle/>
          <a:p>
            <a:r>
              <a:rPr lang="fr-FR" sz="1100" dirty="0">
                <a:solidFill>
                  <a:schemeClr val="bg1"/>
                </a:solidFill>
              </a:rPr>
              <a:t>Version non définitive</a:t>
            </a:r>
          </a:p>
        </p:txBody>
      </p:sp>
      <p:pic>
        <p:nvPicPr>
          <p:cNvPr id="11" name="Image 10">
            <a:extLst>
              <a:ext uri="{FF2B5EF4-FFF2-40B4-BE49-F238E27FC236}">
                <a16:creationId xmlns:a16="http://schemas.microsoft.com/office/drawing/2014/main" id="{552D5FD8-D665-41B8-8156-053BEA76219A}"/>
              </a:ext>
            </a:extLst>
          </p:cNvPr>
          <p:cNvPicPr>
            <a:picLocks noChangeAspect="1"/>
          </p:cNvPicPr>
          <p:nvPr/>
        </p:nvPicPr>
        <p:blipFill>
          <a:blip r:embed="rId3"/>
          <a:stretch>
            <a:fillRect/>
          </a:stretch>
        </p:blipFill>
        <p:spPr>
          <a:xfrm>
            <a:off x="3337421" y="2187540"/>
            <a:ext cx="2474873" cy="1801536"/>
          </a:xfrm>
          <a:prstGeom prst="rect">
            <a:avLst/>
          </a:prstGeom>
        </p:spPr>
      </p:pic>
      <p:grpSp>
        <p:nvGrpSpPr>
          <p:cNvPr id="12" name="Groupe 11">
            <a:extLst>
              <a:ext uri="{FF2B5EF4-FFF2-40B4-BE49-F238E27FC236}">
                <a16:creationId xmlns:a16="http://schemas.microsoft.com/office/drawing/2014/main" id="{860CA603-6436-4888-8C86-8A7C0C2DC8DB}"/>
              </a:ext>
            </a:extLst>
          </p:cNvPr>
          <p:cNvGrpSpPr/>
          <p:nvPr/>
        </p:nvGrpSpPr>
        <p:grpSpPr>
          <a:xfrm>
            <a:off x="207459" y="3961820"/>
            <a:ext cx="5604835" cy="1965928"/>
            <a:chOff x="207459" y="5944111"/>
            <a:chExt cx="5957845" cy="2448276"/>
          </a:xfrm>
        </p:grpSpPr>
        <p:pic>
          <p:nvPicPr>
            <p:cNvPr id="13" name="Image 12">
              <a:extLst>
                <a:ext uri="{FF2B5EF4-FFF2-40B4-BE49-F238E27FC236}">
                  <a16:creationId xmlns:a16="http://schemas.microsoft.com/office/drawing/2014/main" id="{9089FD23-EBFF-4406-AB01-37626693A23C}"/>
                </a:ext>
              </a:extLst>
            </p:cNvPr>
            <p:cNvPicPr>
              <a:picLocks noChangeAspect="1"/>
            </p:cNvPicPr>
            <p:nvPr/>
          </p:nvPicPr>
          <p:blipFill>
            <a:blip r:embed="rId4"/>
            <a:stretch>
              <a:fillRect/>
            </a:stretch>
          </p:blipFill>
          <p:spPr>
            <a:xfrm>
              <a:off x="207459" y="5944111"/>
              <a:ext cx="5957845" cy="2448276"/>
            </a:xfrm>
            <a:prstGeom prst="rect">
              <a:avLst/>
            </a:prstGeom>
          </p:spPr>
        </p:pic>
        <p:sp>
          <p:nvSpPr>
            <p:cNvPr id="14" name="Rectangle 13">
              <a:extLst>
                <a:ext uri="{FF2B5EF4-FFF2-40B4-BE49-F238E27FC236}">
                  <a16:creationId xmlns:a16="http://schemas.microsoft.com/office/drawing/2014/main" id="{2C0FDAD9-EA84-4665-BEF5-DD01572B7960}"/>
                </a:ext>
              </a:extLst>
            </p:cNvPr>
            <p:cNvSpPr/>
            <p:nvPr/>
          </p:nvSpPr>
          <p:spPr bwMode="auto">
            <a:xfrm>
              <a:off x="1196752" y="6753200"/>
              <a:ext cx="648072" cy="21602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pitchFamily="34" charset="0"/>
              </a:endParaRPr>
            </a:p>
          </p:txBody>
        </p:sp>
      </p:grpSp>
      <p:pic>
        <p:nvPicPr>
          <p:cNvPr id="15" name="Image 14">
            <a:extLst>
              <a:ext uri="{FF2B5EF4-FFF2-40B4-BE49-F238E27FC236}">
                <a16:creationId xmlns:a16="http://schemas.microsoft.com/office/drawing/2014/main" id="{FFCD69BD-1DDC-4E56-A723-D6B16F50DF3D}"/>
              </a:ext>
            </a:extLst>
          </p:cNvPr>
          <p:cNvPicPr>
            <a:picLocks noChangeAspect="1"/>
          </p:cNvPicPr>
          <p:nvPr/>
        </p:nvPicPr>
        <p:blipFill>
          <a:blip r:embed="rId5"/>
          <a:stretch>
            <a:fillRect/>
          </a:stretch>
        </p:blipFill>
        <p:spPr>
          <a:xfrm>
            <a:off x="3212975" y="6054532"/>
            <a:ext cx="3079201" cy="2349080"/>
          </a:xfrm>
          <a:prstGeom prst="rect">
            <a:avLst/>
          </a:prstGeom>
        </p:spPr>
      </p:pic>
      <p:pic>
        <p:nvPicPr>
          <p:cNvPr id="16" name="Image 15">
            <a:extLst>
              <a:ext uri="{FF2B5EF4-FFF2-40B4-BE49-F238E27FC236}">
                <a16:creationId xmlns:a16="http://schemas.microsoft.com/office/drawing/2014/main" id="{3CBBF628-21ED-45CD-97C0-1BE31837F946}"/>
              </a:ext>
            </a:extLst>
          </p:cNvPr>
          <p:cNvPicPr>
            <a:picLocks noChangeAspect="1"/>
          </p:cNvPicPr>
          <p:nvPr/>
        </p:nvPicPr>
        <p:blipFill>
          <a:blip r:embed="rId6"/>
          <a:stretch>
            <a:fillRect/>
          </a:stretch>
        </p:blipFill>
        <p:spPr>
          <a:xfrm>
            <a:off x="331408" y="5977446"/>
            <a:ext cx="2371974" cy="2234183"/>
          </a:xfrm>
          <a:prstGeom prst="rect">
            <a:avLst/>
          </a:prstGeom>
        </p:spPr>
      </p:pic>
      <p:sp>
        <p:nvSpPr>
          <p:cNvPr id="18" name="ZoneTexte 17">
            <a:extLst>
              <a:ext uri="{FF2B5EF4-FFF2-40B4-BE49-F238E27FC236}">
                <a16:creationId xmlns:a16="http://schemas.microsoft.com/office/drawing/2014/main" id="{961BA21C-83B8-436A-9046-B9CB72593F24}"/>
              </a:ext>
            </a:extLst>
          </p:cNvPr>
          <p:cNvSpPr txBox="1"/>
          <p:nvPr/>
        </p:nvSpPr>
        <p:spPr>
          <a:xfrm>
            <a:off x="84324" y="1423934"/>
            <a:ext cx="5157192" cy="253916"/>
          </a:xfrm>
          <a:prstGeom prst="rect">
            <a:avLst/>
          </a:prstGeom>
          <a:noFill/>
        </p:spPr>
        <p:txBody>
          <a:bodyPr wrap="square" rtlCol="0">
            <a:spAutoFit/>
          </a:bodyPr>
          <a:lstStyle/>
          <a:p>
            <a:r>
              <a:rPr lang="fr-FR" sz="1050" b="1" dirty="0"/>
              <a:t>Envoi d’un mail au client et parcours de signature électronique</a:t>
            </a:r>
          </a:p>
        </p:txBody>
      </p:sp>
      <p:grpSp>
        <p:nvGrpSpPr>
          <p:cNvPr id="3" name="Groupe 2">
            <a:extLst>
              <a:ext uri="{FF2B5EF4-FFF2-40B4-BE49-F238E27FC236}">
                <a16:creationId xmlns:a16="http://schemas.microsoft.com/office/drawing/2014/main" id="{460A4843-ED44-4885-A02C-8382FB62044F}"/>
              </a:ext>
            </a:extLst>
          </p:cNvPr>
          <p:cNvGrpSpPr/>
          <p:nvPr/>
        </p:nvGrpSpPr>
        <p:grpSpPr>
          <a:xfrm>
            <a:off x="935149" y="6050052"/>
            <a:ext cx="2402272" cy="2282904"/>
            <a:chOff x="935149" y="6050052"/>
            <a:chExt cx="2402272" cy="2282904"/>
          </a:xfrm>
        </p:grpSpPr>
        <p:pic>
          <p:nvPicPr>
            <p:cNvPr id="17" name="Image 16">
              <a:extLst>
                <a:ext uri="{FF2B5EF4-FFF2-40B4-BE49-F238E27FC236}">
                  <a16:creationId xmlns:a16="http://schemas.microsoft.com/office/drawing/2014/main" id="{64B641FC-78D8-4D06-B7EA-129D5AC25070}"/>
                </a:ext>
              </a:extLst>
            </p:cNvPr>
            <p:cNvPicPr>
              <a:picLocks noChangeAspect="1"/>
            </p:cNvPicPr>
            <p:nvPr/>
          </p:nvPicPr>
          <p:blipFill>
            <a:blip r:embed="rId7"/>
            <a:stretch>
              <a:fillRect/>
            </a:stretch>
          </p:blipFill>
          <p:spPr>
            <a:xfrm>
              <a:off x="935149" y="6050052"/>
              <a:ext cx="2402272" cy="2282904"/>
            </a:xfrm>
            <a:prstGeom prst="rect">
              <a:avLst/>
            </a:prstGeom>
          </p:spPr>
        </p:pic>
        <p:sp>
          <p:nvSpPr>
            <p:cNvPr id="2" name="ZoneTexte 1">
              <a:extLst>
                <a:ext uri="{FF2B5EF4-FFF2-40B4-BE49-F238E27FC236}">
                  <a16:creationId xmlns:a16="http://schemas.microsoft.com/office/drawing/2014/main" id="{4EDD37AF-AC02-4017-9540-DA133512CE35}"/>
                </a:ext>
              </a:extLst>
            </p:cNvPr>
            <p:cNvSpPr txBox="1"/>
            <p:nvPr/>
          </p:nvSpPr>
          <p:spPr>
            <a:xfrm>
              <a:off x="1196752" y="6804248"/>
              <a:ext cx="1512168" cy="215444"/>
            </a:xfrm>
            <a:prstGeom prst="rect">
              <a:avLst/>
            </a:prstGeom>
            <a:solidFill>
              <a:schemeClr val="bg1"/>
            </a:solidFill>
          </p:spPr>
          <p:txBody>
            <a:bodyPr wrap="square" rtlCol="0">
              <a:spAutoFit/>
            </a:bodyPr>
            <a:lstStyle/>
            <a:p>
              <a:r>
                <a:rPr lang="fr-FR" sz="500" b="1" dirty="0"/>
                <a:t>MILLEVIE LUX CAPI</a:t>
              </a:r>
            </a:p>
            <a:p>
              <a:r>
                <a:rPr lang="fr-FR" sz="300" dirty="0"/>
                <a:t>Contrat nominatif de capitalisation à capital variable et à versements libres</a:t>
              </a:r>
            </a:p>
          </p:txBody>
        </p:sp>
      </p:grpSp>
    </p:spTree>
    <p:extLst>
      <p:ext uri="{BB962C8B-B14F-4D97-AF65-F5344CB8AC3E}">
        <p14:creationId xmlns:p14="http://schemas.microsoft.com/office/powerpoint/2010/main" val="987062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524000" y="0"/>
            <a:ext cx="5334000" cy="381000"/>
          </a:xfrm>
          <a:prstGeom prst="rect">
            <a:avLst/>
          </a:prstGeom>
          <a:solidFill>
            <a:srgbClr val="C0C0C0"/>
          </a:solidFill>
          <a:ln w="9525">
            <a:solidFill>
              <a:srgbClr val="C0C0C0"/>
            </a:solidFill>
            <a:miter lim="800000"/>
            <a:headEnd/>
            <a:tailEnd/>
          </a:ln>
        </p:spPr>
        <p:txBody>
          <a:bodyPr wrap="none" anchor="ctr"/>
          <a:lstStyle/>
          <a:p>
            <a:pPr algn="ctr"/>
            <a:endParaRPr lang="fr-FR">
              <a:solidFill>
                <a:schemeClr val="bg1"/>
              </a:solidFill>
              <a:latin typeface="Arial" charset="0"/>
            </a:endParaRPr>
          </a:p>
        </p:txBody>
      </p:sp>
      <p:sp>
        <p:nvSpPr>
          <p:cNvPr id="6147" name="Rectangle 14"/>
          <p:cNvSpPr>
            <a:spLocks noChangeArrowheads="1"/>
          </p:cNvSpPr>
          <p:nvPr/>
        </p:nvSpPr>
        <p:spPr bwMode="auto">
          <a:xfrm>
            <a:off x="6477000" y="0"/>
            <a:ext cx="381000" cy="9144000"/>
          </a:xfrm>
          <a:prstGeom prst="rect">
            <a:avLst/>
          </a:prstGeom>
          <a:solidFill>
            <a:srgbClr val="C0C0C0"/>
          </a:solidFill>
          <a:ln w="9525">
            <a:noFill/>
            <a:miter lim="800000"/>
            <a:headEnd/>
            <a:tailEnd/>
          </a:ln>
        </p:spPr>
        <p:txBody>
          <a:bodyPr wrap="none" anchor="ctr"/>
          <a:lstStyle/>
          <a:p>
            <a:endParaRPr lang="fr-FR"/>
          </a:p>
        </p:txBody>
      </p:sp>
      <p:sp>
        <p:nvSpPr>
          <p:cNvPr id="6190" name="Text Box 25"/>
          <p:cNvSpPr txBox="1">
            <a:spLocks noChangeArrowheads="1"/>
          </p:cNvSpPr>
          <p:nvPr/>
        </p:nvSpPr>
        <p:spPr bwMode="auto">
          <a:xfrm>
            <a:off x="188913" y="899592"/>
            <a:ext cx="6248400" cy="302020"/>
          </a:xfrm>
          <a:prstGeom prst="rect">
            <a:avLst/>
          </a:prstGeom>
          <a:solidFill>
            <a:srgbClr val="C0C0C0"/>
          </a:solidFill>
          <a:ln w="12700">
            <a:solidFill>
              <a:schemeClr val="bg2"/>
            </a:solidFill>
            <a:miter lim="800000"/>
            <a:headEnd/>
            <a:tailEnd/>
          </a:ln>
        </p:spPr>
        <p:txBody>
          <a:bodyPr anchor="ctr"/>
          <a:lstStyle/>
          <a:p>
            <a:pPr algn="ctr">
              <a:lnSpc>
                <a:spcPct val="110000"/>
              </a:lnSpc>
              <a:spcBef>
                <a:spcPct val="50000"/>
              </a:spcBef>
            </a:pPr>
            <a:r>
              <a:rPr lang="fr-FR" sz="1200" b="1" dirty="0">
                <a:solidFill>
                  <a:srgbClr val="FF0000"/>
                </a:solidFill>
                <a:latin typeface="Arial" charset="0"/>
              </a:rPr>
              <a:t>ANNEXES : parcours écrans</a:t>
            </a:r>
          </a:p>
        </p:txBody>
      </p:sp>
      <p:sp>
        <p:nvSpPr>
          <p:cNvPr id="6187" name="Text Box 216"/>
          <p:cNvSpPr txBox="1">
            <a:spLocks noChangeArrowheads="1"/>
          </p:cNvSpPr>
          <p:nvPr/>
        </p:nvSpPr>
        <p:spPr bwMode="auto">
          <a:xfrm>
            <a:off x="1484313" y="381000"/>
            <a:ext cx="5029200" cy="381000"/>
          </a:xfrm>
          <a:prstGeom prst="rect">
            <a:avLst/>
          </a:prstGeom>
          <a:solidFill>
            <a:schemeClr val="bg2"/>
          </a:solidFill>
          <a:ln w="0">
            <a:noFill/>
            <a:miter lim="800000"/>
            <a:headEnd/>
            <a:tailEnd/>
          </a:ln>
        </p:spPr>
        <p:txBody>
          <a:bodyPr wrap="square" anchor="ctr"/>
          <a:lstStyle/>
          <a:p>
            <a:pPr eaLnBrk="1" hangingPunct="1"/>
            <a:r>
              <a:rPr lang="fr-FR" sz="1000" b="1" dirty="0">
                <a:solidFill>
                  <a:schemeClr val="bg1"/>
                </a:solidFill>
                <a:latin typeface="Arial" charset="0"/>
              </a:rPr>
              <a:t>Processus FAF Vie – souscription d’un contrat Natixis Life</a:t>
            </a:r>
          </a:p>
        </p:txBody>
      </p:sp>
      <p:sp>
        <p:nvSpPr>
          <p:cNvPr id="6188" name="Rectangle 217"/>
          <p:cNvSpPr>
            <a:spLocks noChangeArrowheads="1"/>
          </p:cNvSpPr>
          <p:nvPr/>
        </p:nvSpPr>
        <p:spPr bwMode="auto">
          <a:xfrm>
            <a:off x="2708275" y="31750"/>
            <a:ext cx="3692525" cy="304800"/>
          </a:xfrm>
          <a:prstGeom prst="rect">
            <a:avLst/>
          </a:prstGeom>
          <a:noFill/>
          <a:ln w="9525">
            <a:noFill/>
            <a:miter lim="800000"/>
            <a:headEnd/>
            <a:tailEnd/>
          </a:ln>
        </p:spPr>
        <p:txBody>
          <a:bodyPr>
            <a:spAutoFit/>
          </a:bodyPr>
          <a:lstStyle/>
          <a:p>
            <a:pPr algn="r"/>
            <a:r>
              <a:rPr lang="fr-FR" sz="1400" b="1" dirty="0" err="1">
                <a:solidFill>
                  <a:schemeClr val="bg2"/>
                </a:solidFill>
                <a:latin typeface="Arial" charset="0"/>
              </a:rPr>
              <a:t>FAF_souscription</a:t>
            </a:r>
            <a:r>
              <a:rPr lang="fr-FR" sz="1400" b="1" dirty="0">
                <a:solidFill>
                  <a:schemeClr val="bg2"/>
                </a:solidFill>
                <a:latin typeface="Arial" charset="0"/>
              </a:rPr>
              <a:t> Natixis Life</a:t>
            </a:r>
          </a:p>
        </p:txBody>
      </p:sp>
      <p:sp>
        <p:nvSpPr>
          <p:cNvPr id="10" name="Text Box 5"/>
          <p:cNvSpPr txBox="1">
            <a:spLocks noChangeArrowheads="1"/>
          </p:cNvSpPr>
          <p:nvPr/>
        </p:nvSpPr>
        <p:spPr bwMode="auto">
          <a:xfrm rot="-5400000">
            <a:off x="2116139" y="4402721"/>
            <a:ext cx="9143999" cy="338554"/>
          </a:xfrm>
          <a:prstGeom prst="rect">
            <a:avLst/>
          </a:prstGeom>
          <a:noFill/>
          <a:ln w="9525">
            <a:noFill/>
            <a:miter lim="800000"/>
            <a:headEnd/>
            <a:tailEnd/>
          </a:ln>
        </p:spPr>
        <p:txBody>
          <a:bodyPr wrap="square">
            <a:spAutoFit/>
          </a:bodyPr>
          <a:lstStyle/>
          <a:p>
            <a:pPr algn="r" eaLnBrk="1" hangingPunct="1"/>
            <a:r>
              <a:rPr lang="fr-FR" sz="1600" b="1" dirty="0">
                <a:solidFill>
                  <a:schemeClr val="bg2"/>
                </a:solidFill>
                <a:latin typeface="Arial" charset="0"/>
              </a:rPr>
              <a:t>Septembre 2019– Processus Face à Face – Souscription Assurance Vie Natixis Life</a:t>
            </a:r>
          </a:p>
        </p:txBody>
      </p:sp>
      <p:sp>
        <p:nvSpPr>
          <p:cNvPr id="18" name="ZoneTexte 17">
            <a:extLst>
              <a:ext uri="{FF2B5EF4-FFF2-40B4-BE49-F238E27FC236}">
                <a16:creationId xmlns:a16="http://schemas.microsoft.com/office/drawing/2014/main" id="{961BA21C-83B8-436A-9046-B9CB72593F24}"/>
              </a:ext>
            </a:extLst>
          </p:cNvPr>
          <p:cNvSpPr txBox="1"/>
          <p:nvPr/>
        </p:nvSpPr>
        <p:spPr>
          <a:xfrm>
            <a:off x="84324" y="1423934"/>
            <a:ext cx="5157192" cy="415498"/>
          </a:xfrm>
          <a:prstGeom prst="rect">
            <a:avLst/>
          </a:prstGeom>
          <a:noFill/>
        </p:spPr>
        <p:txBody>
          <a:bodyPr wrap="square" rtlCol="0">
            <a:spAutoFit/>
          </a:bodyPr>
          <a:lstStyle/>
          <a:p>
            <a:r>
              <a:rPr lang="fr-FR" sz="1050" b="1" dirty="0"/>
              <a:t>Envoi d’un mail au client et du mot de passe par SMS pour accès à sa liasse signée sur le parcours de consultation</a:t>
            </a:r>
          </a:p>
        </p:txBody>
      </p:sp>
      <p:pic>
        <p:nvPicPr>
          <p:cNvPr id="31" name="Image 30">
            <a:extLst>
              <a:ext uri="{FF2B5EF4-FFF2-40B4-BE49-F238E27FC236}">
                <a16:creationId xmlns:a16="http://schemas.microsoft.com/office/drawing/2014/main" id="{88848A4B-4F1C-4D3E-9744-D80721940AC2}"/>
              </a:ext>
            </a:extLst>
          </p:cNvPr>
          <p:cNvPicPr>
            <a:picLocks noChangeAspect="1"/>
          </p:cNvPicPr>
          <p:nvPr/>
        </p:nvPicPr>
        <p:blipFill>
          <a:blip r:embed="rId2"/>
          <a:stretch>
            <a:fillRect/>
          </a:stretch>
        </p:blipFill>
        <p:spPr>
          <a:xfrm>
            <a:off x="2293568" y="5538109"/>
            <a:ext cx="3794864" cy="2850315"/>
          </a:xfrm>
          <a:prstGeom prst="rect">
            <a:avLst/>
          </a:prstGeom>
        </p:spPr>
      </p:pic>
      <p:pic>
        <p:nvPicPr>
          <p:cNvPr id="2" name="Image 1">
            <a:extLst>
              <a:ext uri="{FF2B5EF4-FFF2-40B4-BE49-F238E27FC236}">
                <a16:creationId xmlns:a16="http://schemas.microsoft.com/office/drawing/2014/main" id="{D4E1C93F-7AF7-4532-9D18-B0745C9DC6F9}"/>
              </a:ext>
            </a:extLst>
          </p:cNvPr>
          <p:cNvPicPr>
            <a:picLocks noChangeAspect="1"/>
          </p:cNvPicPr>
          <p:nvPr/>
        </p:nvPicPr>
        <p:blipFill>
          <a:blip r:embed="rId3"/>
          <a:stretch>
            <a:fillRect/>
          </a:stretch>
        </p:blipFill>
        <p:spPr>
          <a:xfrm>
            <a:off x="319571" y="1880573"/>
            <a:ext cx="5060119" cy="3450635"/>
          </a:xfrm>
          <a:prstGeom prst="rect">
            <a:avLst/>
          </a:prstGeom>
        </p:spPr>
      </p:pic>
      <p:sp>
        <p:nvSpPr>
          <p:cNvPr id="29" name="ZoneTexte 28">
            <a:extLst>
              <a:ext uri="{FF2B5EF4-FFF2-40B4-BE49-F238E27FC236}">
                <a16:creationId xmlns:a16="http://schemas.microsoft.com/office/drawing/2014/main" id="{294AC68B-0048-40E5-8B13-BC7DB3DF7411}"/>
              </a:ext>
            </a:extLst>
          </p:cNvPr>
          <p:cNvSpPr txBox="1"/>
          <p:nvPr/>
        </p:nvSpPr>
        <p:spPr>
          <a:xfrm rot="1117980">
            <a:off x="4483505" y="2167234"/>
            <a:ext cx="1322869" cy="430887"/>
          </a:xfrm>
          <a:prstGeom prst="rect">
            <a:avLst/>
          </a:prstGeom>
          <a:solidFill>
            <a:srgbClr val="C00000"/>
          </a:solidFill>
        </p:spPr>
        <p:txBody>
          <a:bodyPr wrap="square" rtlCol="0">
            <a:spAutoFit/>
          </a:bodyPr>
          <a:lstStyle/>
          <a:p>
            <a:r>
              <a:rPr lang="fr-FR" sz="1100" dirty="0">
                <a:solidFill>
                  <a:schemeClr val="bg1"/>
                </a:solidFill>
              </a:rPr>
              <a:t>Version non définitive</a:t>
            </a:r>
          </a:p>
        </p:txBody>
      </p:sp>
    </p:spTree>
    <p:extLst>
      <p:ext uri="{BB962C8B-B14F-4D97-AF65-F5344CB8AC3E}">
        <p14:creationId xmlns:p14="http://schemas.microsoft.com/office/powerpoint/2010/main" val="29019637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Helvetic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Helvetica" pitchFamily="34"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Urls xmlns="http://schemas.microsoft.com/sharepoint/v3/contenttype/forms/url">
  <Edit>Pages/Cases/DocumentForm.aspx</Edit>
  <New>Pages/Cases/DocumentForm.aspx</New>
</FormUrl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CEVANOP" ma:contentTypeID="0x010100E53A110D06A14439AEAC5E168940EA7A005145633AE157BE46B8A909471A34E2ED" ma:contentTypeVersion="30" ma:contentTypeDescription="Crée un document." ma:contentTypeScope="" ma:versionID="8260aa4261eb20f9cf4ae1eb8372bb76">
  <xsd:schema xmlns:xsd="http://www.w3.org/2001/XMLSchema" xmlns:xs="http://www.w3.org/2001/XMLSchema" xmlns:p="http://schemas.microsoft.com/office/2006/metadata/properties" xmlns:ns2="d8633bb9-caa1-4dd1-bae9-295f3c6e10ec" xmlns:ns3="e8852f28-ed92-48a4-848b-e8d9cfdc621c" targetNamespace="http://schemas.microsoft.com/office/2006/metadata/properties" ma:root="true" ma:fieldsID="8ae823fa09c6ff4cb36560a50022a946" ns2:_="" ns3:_="">
    <xsd:import namespace="d8633bb9-caa1-4dd1-bae9-295f3c6e10ec"/>
    <xsd:import namespace="e8852f28-ed92-48a4-848b-e8d9cfdc621c"/>
    <xsd:element name="properties">
      <xsd:complexType>
        <xsd:sequence>
          <xsd:element name="documentManagement">
            <xsd:complexType>
              <xsd:all>
                <xsd:element ref="ns2:CevanopCaseStatusText" minOccurs="0"/>
                <xsd:element ref="ns2:CevanopStageText" minOccurs="0"/>
                <xsd:element ref="ns3:CevanopQuestion4" minOccurs="0"/>
                <xsd:element ref="ns3:o88d2b60839c4486969f52a8c7f19760" minOccurs="0"/>
                <xsd:element ref="ns3:TaxCatchAll" minOccurs="0"/>
                <xsd:element ref="ns3:TaxCatchAllLabel" minOccurs="0"/>
                <xsd:element ref="ns3:CevanopQuestion1" minOccurs="0"/>
                <xsd:element ref="ns3:CevanopQuestion5" minOccurs="0"/>
                <xsd:element ref="ns3:CevanopAnswer3" minOccurs="0"/>
                <xsd:element ref="ns3:CevanopProductsResponsibleConfirmation" minOccurs="0"/>
                <xsd:element ref="ns3:CevanopIteration" minOccurs="0"/>
                <xsd:element ref="ns3:CevanopCaseStatus" minOccurs="0"/>
                <xsd:element ref="ns3:CevanopAnswer4" minOccurs="0"/>
                <xsd:element ref="ns3:CevanopNetwork" minOccurs="0"/>
                <xsd:element ref="ns3:CevanopReviewProcess" minOccurs="0"/>
                <xsd:element ref="ns3:CevanopConstraints" minOccurs="0"/>
                <xsd:element ref="ns3:CevanopSubscriptionWorkflowProcessId" minOccurs="0"/>
                <xsd:element ref="ns3:CevanopRelatedSuspensiveConditions" minOccurs="0"/>
                <xsd:element ref="ns3:CevanopReferenceNumber" minOccurs="0"/>
                <xsd:element ref="ns3:CevanopOtherProductsResponsibles" minOccurs="0"/>
                <xsd:element ref="ns3:CevanopCommercialName" minOccurs="0"/>
                <xsd:element ref="ns3:CevanopRelatedDiscussions" minOccurs="0"/>
                <xsd:element ref="ns3:CevanopQuestion2" minOccurs="0"/>
                <xsd:element ref="ns3:CevanopProjectName" minOccurs="0"/>
                <xsd:element ref="ns3:CevanopAnswer5" minOccurs="0"/>
                <xsd:element ref="ns3:CevanopStage" minOccurs="0"/>
                <xsd:element ref="ns3:CevanopQuestion3" minOccurs="0"/>
                <xsd:element ref="ns3:CevanopAnswer1" minOccurs="0"/>
                <xsd:element ref="ns3:CevanopInternPartners" minOccurs="0"/>
                <xsd:element ref="ns3:CevanopProductsFamily" minOccurs="0"/>
                <xsd:element ref="ns3:CevanopProductsCorrespondents" minOccurs="0"/>
                <xsd:element ref="ns3:CevanopResponsible" minOccurs="0"/>
                <xsd:element ref="ns3:CevanopCaseDescriptionEvolution" minOccurs="0"/>
                <xsd:element ref="ns3:CevanopProductCodesNecessary" minOccurs="0"/>
                <xsd:element ref="ns3:CevanopCaseExpertsCommunities" minOccurs="0"/>
                <xsd:element ref="ns3:CevanopCommittee" minOccurs="0"/>
                <xsd:element ref="ns3:n9590b9285244d02a5c67596cb15c351" minOccurs="0"/>
                <xsd:element ref="ns3:CevanopValidationDate" minOccurs="0"/>
                <xsd:element ref="ns3:CevanopAnswer2" minOccurs="0"/>
                <xsd:element ref="ns3:CevanopExternPartners" minOccurs="0"/>
                <xsd:element ref="ns3:CevanopAdditionalInformation" minOccurs="0"/>
                <xsd:element ref="ns3:CevanopIsLate" minOccurs="0"/>
                <xsd:element ref="ns3:CevanopStage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633bb9-caa1-4dd1-bae9-295f3c6e10ec" elementFormDefault="qualified">
    <xsd:import namespace="http://schemas.microsoft.com/office/2006/documentManagement/types"/>
    <xsd:import namespace="http://schemas.microsoft.com/office/infopath/2007/PartnerControls"/>
    <xsd:element name="CevanopCaseStatusText" ma:index="8" nillable="true" ma:displayName="Statut du dossier" ma:default="" ma:internalName="CevanopCaseStatusText" ma:readOnly="false">
      <xsd:simpleType>
        <xsd:restriction base="dms:Text"/>
      </xsd:simpleType>
    </xsd:element>
    <xsd:element name="CevanopStageText" ma:index="9" nillable="true" ma:displayName="Phase" ma:default="" ma:internalName="CevanopStageTex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852f28-ed92-48a4-848b-e8d9cfdc621c" elementFormDefault="qualified">
    <xsd:import namespace="http://schemas.microsoft.com/office/2006/documentManagement/types"/>
    <xsd:import namespace="http://schemas.microsoft.com/office/infopath/2007/PartnerControls"/>
    <xsd:element name="CevanopQuestion4" ma:index="10" nillable="true" ma:displayName="Question 4" ma:default="" ma:list="{39288F08-832C-482E-9996-1EADF7970821}" ma:internalName="CevanopQuestion4" ma:showField="Title" ma:web="523ea0a2-6ce3-40d6-9160-7eeedfa09ad5">
      <xsd:simpleType>
        <xsd:restriction base="dms:Lookup"/>
      </xsd:simpleType>
    </xsd:element>
    <xsd:element name="o88d2b60839c4486969f52a8c7f19760" ma:index="11" nillable="true" ma:taxonomy="true" ma:internalName="o88d2b60839c4486969f52a8c7f19760" ma:taxonomyFieldName="CevanopMarkets" ma:displayName="Marchés" ma:readOnly="false" ma:default="" ma:fieldId="{888d2b60-839c-4486-969f-52a8c7f19760}" ma:taxonomyMulti="true" ma:sspId="99ee3725-4af7-40fa-b60e-5ecee1534cac" ma:termSetId="7e4c4a54-13b7-4ea8-acfb-826077e0d90e"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dae54aa8-817d-4594-abfd-d0a91ab18f52}" ma:internalName="TaxCatchAll" ma:showField="CatchAllData" ma:web="e8852f28-ed92-48a4-848b-e8d9cfdc621c">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dae54aa8-817d-4594-abfd-d0a91ab18f52}" ma:internalName="TaxCatchAllLabel" ma:readOnly="true" ma:showField="CatchAllDataLabel" ma:web="e8852f28-ed92-48a4-848b-e8d9cfdc621c">
      <xsd:complexType>
        <xsd:complexContent>
          <xsd:extension base="dms:MultiChoiceLookup">
            <xsd:sequence>
              <xsd:element name="Value" type="dms:Lookup" maxOccurs="unbounded" minOccurs="0" nillable="true"/>
            </xsd:sequence>
          </xsd:extension>
        </xsd:complexContent>
      </xsd:complexType>
    </xsd:element>
    <xsd:element name="CevanopQuestion1" ma:index="15" nillable="true" ma:displayName="Question 1" ma:default="" ma:list="{39288F08-832C-482E-9996-1EADF7970821}" ma:internalName="CevanopQuestion1" ma:showField="Title" ma:web="523ea0a2-6ce3-40d6-9160-7eeedfa09ad5">
      <xsd:simpleType>
        <xsd:restriction base="dms:Lookup"/>
      </xsd:simpleType>
    </xsd:element>
    <xsd:element name="CevanopQuestion5" ma:index="16" nillable="true" ma:displayName="Question 5" ma:default="" ma:list="{39288F08-832C-482E-9996-1EADF7970821}" ma:internalName="CevanopQuestion5" ma:showField="Title" ma:web="523ea0a2-6ce3-40d6-9160-7eeedfa09ad5">
      <xsd:simpleType>
        <xsd:restriction base="dms:Lookup"/>
      </xsd:simpleType>
    </xsd:element>
    <xsd:element name="CevanopAnswer3" ma:index="17" nillable="true" ma:displayName="Réponse 3" ma:default="" ma:internalName="CevanopAnswer3">
      <xsd:simpleType>
        <xsd:restriction base="dms:Choice">
          <xsd:enumeration value="Oui"/>
          <xsd:enumeration value="Non"/>
        </xsd:restriction>
      </xsd:simpleType>
    </xsd:element>
    <xsd:element name="CevanopProductsResponsibleConfirmation" ma:index="18" nillable="true" ma:displayName="Confirmation du responsable produits" ma:default="Non" ma:internalName="CevanopProductsResponsibleConfirmation" ma:readOnly="false">
      <xsd:simpleType>
        <xsd:restriction base="dms:Choice">
          <xsd:enumeration value="Oui"/>
          <xsd:enumeration value="Non"/>
        </xsd:restriction>
      </xsd:simpleType>
    </xsd:element>
    <xsd:element name="CevanopIteration" ma:index="19" nillable="true" ma:displayName="Itération" ma:default="" ma:internalName="CevanopIteration" ma:readOnly="false">
      <xsd:simpleType>
        <xsd:restriction base="dms:Number"/>
      </xsd:simpleType>
    </xsd:element>
    <xsd:element name="CevanopCaseStatus" ma:index="20" nillable="true" ma:displayName="Statut du dossier" ma:default="" ma:list="{D808F42B-C7FE-402A-AAFC-D9268A1A73C5}" ma:internalName="CevanopCaseStatus" ma:readOnly="false" ma:showField="Title" ma:web="523ea0a2-6ce3-40d6-9160-7eeedfa09ad5">
      <xsd:simpleType>
        <xsd:restriction base="dms:Lookup"/>
      </xsd:simpleType>
    </xsd:element>
    <xsd:element name="CevanopAnswer4" ma:index="21" nillable="true" ma:displayName="Réponse 4" ma:default="" ma:internalName="CevanopAnswer4">
      <xsd:simpleType>
        <xsd:restriction base="dms:Choice">
          <xsd:enumeration value="Oui"/>
          <xsd:enumeration value="Non"/>
        </xsd:restriction>
      </xsd:simpleType>
    </xsd:element>
    <xsd:element name="CevanopNetwork" ma:index="22" nillable="true" ma:displayName="Réseau" ma:default="" ma:internalName="CevanopNetwork" ma:readOnly="false">
      <xsd:simpleType>
        <xsd:restriction base="dms:Choice">
          <xsd:enumeration value="BP"/>
          <xsd:enumeration value="CE"/>
          <xsd:enumeration value="BP+CE"/>
          <xsd:enumeration value="Entité"/>
        </xsd:restriction>
      </xsd:simpleType>
    </xsd:element>
    <xsd:element name="CevanopReviewProcess" ma:index="23" nillable="true" ma:displayName="Procédure d'examen" ma:default="Normale" ma:internalName="CevanopReviewProcess" ma:readOnly="false">
      <xsd:simpleType>
        <xsd:restriction base="dms:Choice">
          <xsd:enumeration value="Normale"/>
          <xsd:enumeration value="Allégée"/>
        </xsd:restriction>
      </xsd:simpleType>
    </xsd:element>
    <xsd:element name="CevanopConstraints" ma:index="24" nillable="true" ma:displayName="Contraintes" ma:default="" ma:internalName="CevanopConstraints">
      <xsd:simpleType>
        <xsd:restriction base="dms:Note"/>
      </xsd:simpleType>
    </xsd:element>
    <xsd:element name="CevanopSubscriptionWorkflowProcessId" ma:index="25" nillable="true" ma:displayName="Identifiant du processus de workflow d'inscription" ma:default="" ma:hidden="true" ma:internalName="CevanopSubscriptionWorkflowProcessId">
      <xsd:simpleType>
        <xsd:restriction base="dms:Number"/>
      </xsd:simpleType>
    </xsd:element>
    <xsd:element name="CevanopRelatedSuspensiveConditions" ma:index="26" nillable="true" ma:displayName="Conditions suspensives associées" ma:default="" ma:internalName="CevanopRelatedSuspensiveConditions">
      <xsd:complexType>
        <xsd:complexContent>
          <xsd:extension base="dms:URL">
            <xsd:sequence>
              <xsd:element name="Url" type="dms:ValidUrl" minOccurs="0" nillable="true"/>
              <xsd:element name="Description" type="xsd:string" nillable="true"/>
            </xsd:sequence>
          </xsd:extension>
        </xsd:complexContent>
      </xsd:complexType>
    </xsd:element>
    <xsd:element name="CevanopReferenceNumber" ma:index="27" nillable="true" ma:displayName="N° de référence" ma:default="" ma:internalName="CevanopReferenceNumber">
      <xsd:simpleType>
        <xsd:restriction base="dms:Text"/>
      </xsd:simpleType>
    </xsd:element>
    <xsd:element name="CevanopOtherProductsResponsibles" ma:index="28" nillable="true" ma:displayName="Autres responsables produits" ma:default="" ma:list="UserInfo" ma:SharePointGroup="39" ma:internalName="CevanopOtherProductsResponsible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CommercialName" ma:index="29" nillable="true" ma:displayName="Nom commercial" ma:default="" ma:internalName="CevanopCommercialName">
      <xsd:simpleType>
        <xsd:restriction base="dms:Text"/>
      </xsd:simpleType>
    </xsd:element>
    <xsd:element name="CevanopRelatedDiscussions" ma:index="30" nillable="true" ma:displayName="Discussions associées" ma:default="" ma:internalName="CevanopRelatedDiscussions">
      <xsd:complexType>
        <xsd:complexContent>
          <xsd:extension base="dms:URL">
            <xsd:sequence>
              <xsd:element name="Url" type="dms:ValidUrl" minOccurs="0" nillable="true"/>
              <xsd:element name="Description" type="xsd:string" nillable="true"/>
            </xsd:sequence>
          </xsd:extension>
        </xsd:complexContent>
      </xsd:complexType>
    </xsd:element>
    <xsd:element name="CevanopQuestion2" ma:index="31" nillable="true" ma:displayName="Question 2" ma:default="" ma:list="{39288F08-832C-482E-9996-1EADF7970821}" ma:internalName="CevanopQuestion2" ma:showField="Title" ma:web="523ea0a2-6ce3-40d6-9160-7eeedfa09ad5">
      <xsd:simpleType>
        <xsd:restriction base="dms:Lookup"/>
      </xsd:simpleType>
    </xsd:element>
    <xsd:element name="CevanopProjectName" ma:index="32" nillable="true" ma:displayName="Nom projet" ma:default="" ma:internalName="CevanopProjectName">
      <xsd:simpleType>
        <xsd:restriction base="dms:Text"/>
      </xsd:simpleType>
    </xsd:element>
    <xsd:element name="CevanopAnswer5" ma:index="33" nillable="true" ma:displayName="Réponse 5" ma:default="" ma:internalName="CevanopAnswer5">
      <xsd:simpleType>
        <xsd:restriction base="dms:Choice">
          <xsd:enumeration value="Oui"/>
          <xsd:enumeration value="Non"/>
        </xsd:restriction>
      </xsd:simpleType>
    </xsd:element>
    <xsd:element name="CevanopStage" ma:index="34" nillable="true" ma:displayName="Phase" ma:default="" ma:internalName="CevanopStage" ma:readOnly="false">
      <xsd:simpleType>
        <xsd:restriction base="dms:Choice">
          <xsd:enumeration value="Information"/>
          <xsd:enumeration value="Etude"/>
          <xsd:enumeration value="Etude-Pilote"/>
          <xsd:enumeration value="Validation"/>
          <xsd:enumeration value="Evolution"/>
        </xsd:restriction>
      </xsd:simpleType>
    </xsd:element>
    <xsd:element name="CevanopQuestion3" ma:index="35" nillable="true" ma:displayName="Question 3" ma:default="" ma:list="{39288F08-832C-482E-9996-1EADF7970821}" ma:internalName="CevanopQuestion3" ma:showField="Title" ma:web="523ea0a2-6ce3-40d6-9160-7eeedfa09ad5">
      <xsd:simpleType>
        <xsd:restriction base="dms:Lookup"/>
      </xsd:simpleType>
    </xsd:element>
    <xsd:element name="CevanopAnswer1" ma:index="36" nillable="true" ma:displayName="Réponse 1" ma:default="" ma:internalName="CevanopAnswer1">
      <xsd:simpleType>
        <xsd:restriction base="dms:Choice">
          <xsd:enumeration value="Oui"/>
          <xsd:enumeration value="Non"/>
        </xsd:restriction>
      </xsd:simpleType>
    </xsd:element>
    <xsd:element name="CevanopInternPartners" ma:index="37" nillable="true" ma:displayName="Partenaires / Prestataires internes" ma:default="" ma:list="{486ED4A6-0CCC-42FA-AB2A-1CCBB6BB0B6B}" ma:internalName="CevanopInternPartners" ma:showField="Title" ma:web="523ea0a2-6ce3-40d6-9160-7eeedfa09ad5">
      <xsd:complexType>
        <xsd:complexContent>
          <xsd:extension base="dms:MultiChoiceLookup">
            <xsd:sequence>
              <xsd:element name="Value" type="dms:Lookup" maxOccurs="unbounded" minOccurs="0" nillable="true"/>
            </xsd:sequence>
          </xsd:extension>
        </xsd:complexContent>
      </xsd:complexType>
    </xsd:element>
    <xsd:element name="CevanopProductsFamily" ma:index="38" nillable="true" ma:displayName="Famille de produits" ma:default="" ma:list="{4EE55201-57E7-468C-8DB1-B96ED7A80AE0}" ma:internalName="CevanopProductsFamily" ma:readOnly="false" ma:showField="CevanopShortName" ma:web="523ea0a2-6ce3-40d6-9160-7eeedfa09ad5">
      <xsd:simpleType>
        <xsd:restriction base="dms:Lookup"/>
      </xsd:simpleType>
    </xsd:element>
    <xsd:element name="CevanopProductsCorrespondents" ma:index="39" nillable="true" ma:displayName="Correspondants produits" ma:default="" ma:list="UserInfo" ma:SharePointGroup="0" ma:internalName="CevanopProductsCorrespon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Responsible" ma:index="40" nillable="true" ma:displayName="Responsable du dossier" ma:default="" ma:list="UserInfo" ma:SharePointGroup="0" ma:internalName="CevanopResponsible"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evanopCaseDescriptionEvolution" ma:index="41" nillable="true" ma:displayName="Description de l'évolution" ma:default="" ma:internalName="CevanopCaseDescriptionEvolution">
      <xsd:simpleType>
        <xsd:restriction base="dms:Note"/>
      </xsd:simpleType>
    </xsd:element>
    <xsd:element name="CevanopProductCodesNecessary" ma:index="42" nillable="true" ma:displayName="Nécessité de code(s) produit" ma:default="Non" ma:internalName="CevanopProductCodesNecessary">
      <xsd:simpleType>
        <xsd:restriction base="dms:Choice">
          <xsd:enumeration value="Oui"/>
          <xsd:enumeration value="Non"/>
        </xsd:restriction>
      </xsd:simpleType>
    </xsd:element>
    <xsd:element name="CevanopCaseExpertsCommunities" ma:index="43" nillable="true" ma:displayName="Communauté(s) d'experts" ma:default="" ma:list="{75E81B47-65B0-4EDC-A63A-E990CADA55E4}" ma:internalName="CevanopCaseExpertsCommunities" ma:showField="Title" ma:web="523ea0a2-6ce3-40d6-9160-7eeedfa09ad5">
      <xsd:complexType>
        <xsd:complexContent>
          <xsd:extension base="dms:MultiChoiceLookup">
            <xsd:sequence>
              <xsd:element name="Value" type="dms:Lookup" maxOccurs="unbounded" minOccurs="0" nillable="true"/>
            </xsd:sequence>
          </xsd:extension>
        </xsd:complexContent>
      </xsd:complexType>
    </xsd:element>
    <xsd:element name="CevanopCommittee" ma:index="44" nillable="true" ma:displayName="Comité" ma:default="" ma:list="{4F60B79A-3C4A-486E-83FB-1E2F829E0CCB}" ma:internalName="CevanopCommittee" ma:showField="EventDate" ma:web="e8852f28-ed92-48a4-848b-e8d9cfdc621c">
      <xsd:simpleType>
        <xsd:restriction base="dms:Lookup"/>
      </xsd:simpleType>
    </xsd:element>
    <xsd:element name="n9590b9285244d02a5c67596cb15c351" ma:index="45" nillable="true" ma:taxonomy="true" ma:internalName="n9590b9285244d02a5c67596cb15c351" ma:taxonomyFieldName="CevanopProductsSubFamilies" ma:displayName="Sous-familles de produits" ma:default="" ma:fieldId="{79590b92-8524-4d02-a5c6-7596cb15c351}" ma:taxonomyMulti="true" ma:sspId="99ee3725-4af7-40fa-b60e-5ecee1534cac" ma:termSetId="6cb4da48-b3d6-40b1-a5b1-7689992de925" ma:anchorId="00000000-0000-0000-0000-000000000000" ma:open="false" ma:isKeyword="false">
      <xsd:complexType>
        <xsd:sequence>
          <xsd:element ref="pc:Terms" minOccurs="0" maxOccurs="1"/>
        </xsd:sequence>
      </xsd:complexType>
    </xsd:element>
    <xsd:element name="CevanopValidationDate" ma:index="47" nillable="true" ma:displayName="Date de validation" ma:default="" ma:format="DateOnly" ma:internalName="CevanopValidationDate">
      <xsd:simpleType>
        <xsd:restriction base="dms:DateTime"/>
      </xsd:simpleType>
    </xsd:element>
    <xsd:element name="CevanopAnswer2" ma:index="48" nillable="true" ma:displayName="Réponse 2" ma:default="" ma:internalName="CevanopAnswer2">
      <xsd:simpleType>
        <xsd:restriction base="dms:Choice">
          <xsd:enumeration value="Oui"/>
          <xsd:enumeration value="Non"/>
        </xsd:restriction>
      </xsd:simpleType>
    </xsd:element>
    <xsd:element name="CevanopExternPartners" ma:index="49" nillable="true" ma:displayName="Partenaires / Prestataires externes" ma:default="" ma:internalName="CevanopExternPartners">
      <xsd:simpleType>
        <xsd:restriction base="dms:Text"/>
      </xsd:simpleType>
    </xsd:element>
    <xsd:element name="CevanopAdditionalInformation" ma:index="50" nillable="true" ma:displayName="Informations complémentaires" ma:default="" ma:internalName="CevanopAdditionalInformation">
      <xsd:simpleType>
        <xsd:restriction base="dms:Note"/>
      </xsd:simpleType>
    </xsd:element>
    <xsd:element name="CevanopIsLate" ma:index="51" nillable="true" ma:displayName="En retard" ma:default="0" ma:internalName="CevanopIsLate" ma:readOnly="false">
      <xsd:simpleType>
        <xsd:restriction base="dms:Boolean"/>
      </xsd:simpleType>
    </xsd:element>
    <xsd:element name="CevanopStageStatus" ma:index="52" nillable="true" ma:displayName="Statut de la phase" ma:default="" ma:internalName="CevanopStageStatus"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CevanopQuestion5 xmlns="e8852f28-ed92-48a4-848b-e8d9cfdc621c" xsi:nil="true"/>
    <CevanopOtherProductsResponsibles xmlns="e8852f28-ed92-48a4-848b-e8d9cfdc621c">
      <UserInfo>
        <DisplayName/>
        <AccountId xsi:nil="true"/>
        <AccountType/>
      </UserInfo>
    </CevanopOtherProductsResponsibles>
    <CevanopNetwork xmlns="e8852f28-ed92-48a4-848b-e8d9cfdc621c" xsi:nil="true"/>
    <CevanopProjectName xmlns="e8852f28-ed92-48a4-848b-e8d9cfdc621c" xsi:nil="true"/>
    <CevanopCaseDescriptionEvolution xmlns="e8852f28-ed92-48a4-848b-e8d9cfdc621c" xsi:nil="true"/>
    <CevanopAnswer3 xmlns="e8852f28-ed92-48a4-848b-e8d9cfdc621c" xsi:nil="true"/>
    <CevanopCaseStatus xmlns="e8852f28-ed92-48a4-848b-e8d9cfdc621c" xsi:nil="true"/>
    <CevanopCaseStatusText xmlns="d8633bb9-caa1-4dd1-bae9-295f3c6e10ec" xsi:nil="true"/>
    <CevanopInternPartners xmlns="e8852f28-ed92-48a4-848b-e8d9cfdc621c"/>
    <CevanopValidationDate xmlns="e8852f28-ed92-48a4-848b-e8d9cfdc621c" xsi:nil="true"/>
    <CevanopQuestion1 xmlns="e8852f28-ed92-48a4-848b-e8d9cfdc621c" xsi:nil="true"/>
    <CevanopIteration xmlns="e8852f28-ed92-48a4-848b-e8d9cfdc621c" xsi:nil="true"/>
    <CevanopCaseExpertsCommunities xmlns="e8852f28-ed92-48a4-848b-e8d9cfdc621c"/>
    <CevanopProductCodesNecessary xmlns="e8852f28-ed92-48a4-848b-e8d9cfdc621c" xsi:nil="true"/>
    <CevanopExternPartners xmlns="e8852f28-ed92-48a4-848b-e8d9cfdc621c" xsi:nil="true"/>
    <CevanopStageStatus xmlns="e8852f28-ed92-48a4-848b-e8d9cfdc621c" xsi:nil="true"/>
    <CevanopStageText xmlns="d8633bb9-caa1-4dd1-bae9-295f3c6e10ec" xsi:nil="true"/>
    <CevanopAnswer4 xmlns="e8852f28-ed92-48a4-848b-e8d9cfdc621c" xsi:nil="true"/>
    <CevanopIsLate xmlns="e8852f28-ed92-48a4-848b-e8d9cfdc621c" xsi:nil="true"/>
    <CevanopReviewProcess xmlns="e8852f28-ed92-48a4-848b-e8d9cfdc621c" xsi:nil="true"/>
    <CevanopQuestion2 xmlns="e8852f28-ed92-48a4-848b-e8d9cfdc621c" xsi:nil="true"/>
    <CevanopAdditionalInformation xmlns="e8852f28-ed92-48a4-848b-e8d9cfdc621c" xsi:nil="true"/>
    <CevanopAnswer5 xmlns="e8852f28-ed92-48a4-848b-e8d9cfdc621c" xsi:nil="true"/>
    <CevanopStage xmlns="e8852f28-ed92-48a4-848b-e8d9cfdc621c" xsi:nil="true"/>
    <CevanopResponsible xmlns="e8852f28-ed92-48a4-848b-e8d9cfdc621c">
      <UserInfo>
        <DisplayName/>
        <AccountId xsi:nil="true"/>
        <AccountType/>
      </UserInfo>
    </CevanopResponsible>
    <CevanopCommercialName xmlns="e8852f28-ed92-48a4-848b-e8d9cfdc621c" xsi:nil="true"/>
    <CevanopQuestion3 xmlns="e8852f28-ed92-48a4-848b-e8d9cfdc621c" xsi:nil="true"/>
    <CevanopReferenceNumber xmlns="e8852f28-ed92-48a4-848b-e8d9cfdc621c" xsi:nil="true"/>
    <CevanopConstraints xmlns="e8852f28-ed92-48a4-848b-e8d9cfdc621c" xsi:nil="true"/>
    <CevanopSubscriptionWorkflowProcessId xmlns="e8852f28-ed92-48a4-848b-e8d9cfdc621c" xsi:nil="true"/>
    <CevanopAnswer1 xmlns="e8852f28-ed92-48a4-848b-e8d9cfdc621c" xsi:nil="true"/>
    <CevanopCommittee xmlns="e8852f28-ed92-48a4-848b-e8d9cfdc621c" xsi:nil="true"/>
    <n9590b9285244d02a5c67596cb15c351 xmlns="e8852f28-ed92-48a4-848b-e8d9cfdc621c">
      <Terms xmlns="http://schemas.microsoft.com/office/infopath/2007/PartnerControls"/>
    </n9590b9285244d02a5c67596cb15c351>
    <CevanopProductsResponsibleConfirmation xmlns="e8852f28-ed92-48a4-848b-e8d9cfdc621c">Non</CevanopProductsResponsibleConfirmation>
    <CevanopRelatedSuspensiveConditions xmlns="e8852f28-ed92-48a4-848b-e8d9cfdc621c">
      <Url xsi:nil="true"/>
      <Description xsi:nil="true"/>
    </CevanopRelatedSuspensiveConditions>
    <CevanopQuestion4 xmlns="e8852f28-ed92-48a4-848b-e8d9cfdc621c" xsi:nil="true"/>
    <TaxCatchAll xmlns="e8852f28-ed92-48a4-848b-e8d9cfdc621c"/>
    <CevanopRelatedDiscussions xmlns="e8852f28-ed92-48a4-848b-e8d9cfdc621c">
      <Url xsi:nil="true"/>
      <Description xsi:nil="true"/>
    </CevanopRelatedDiscussions>
    <o88d2b60839c4486969f52a8c7f19760 xmlns="e8852f28-ed92-48a4-848b-e8d9cfdc621c">
      <Terms xmlns="http://schemas.microsoft.com/office/infopath/2007/PartnerControls"/>
    </o88d2b60839c4486969f52a8c7f19760>
    <CevanopProductsFamily xmlns="e8852f28-ed92-48a4-848b-e8d9cfdc621c" xsi:nil="true"/>
    <CevanopAnswer2 xmlns="e8852f28-ed92-48a4-848b-e8d9cfdc621c" xsi:nil="true"/>
    <CevanopProductsCorrespondents xmlns="e8852f28-ed92-48a4-848b-e8d9cfdc621c">
      <UserInfo>
        <DisplayName/>
        <AccountId xsi:nil="true"/>
        <AccountType/>
      </UserInfo>
    </CevanopProductsCorrespondents>
  </documentManagement>
</p:properties>
</file>

<file path=customXml/itemProps1.xml><?xml version="1.0" encoding="utf-8"?>
<ds:datastoreItem xmlns:ds="http://schemas.openxmlformats.org/officeDocument/2006/customXml" ds:itemID="{A1AED003-8AC5-4382-A662-57B54FD809E8}">
  <ds:schemaRefs>
    <ds:schemaRef ds:uri="http://schemas.microsoft.com/sharepoint/v3/contenttype/forms/url"/>
  </ds:schemaRefs>
</ds:datastoreItem>
</file>

<file path=customXml/itemProps2.xml><?xml version="1.0" encoding="utf-8"?>
<ds:datastoreItem xmlns:ds="http://schemas.openxmlformats.org/officeDocument/2006/customXml" ds:itemID="{38A6BA49-CA0F-4E41-AD7A-1365923DBB30}">
  <ds:schemaRefs>
    <ds:schemaRef ds:uri="http://schemas.microsoft.com/sharepoint/v3/contenttype/forms"/>
  </ds:schemaRefs>
</ds:datastoreItem>
</file>

<file path=customXml/itemProps3.xml><?xml version="1.0" encoding="utf-8"?>
<ds:datastoreItem xmlns:ds="http://schemas.openxmlformats.org/officeDocument/2006/customXml" ds:itemID="{0B1BA643-0CEA-444A-88C5-774B68086F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633bb9-caa1-4dd1-bae9-295f3c6e10ec"/>
    <ds:schemaRef ds:uri="e8852f28-ed92-48a4-848b-e8d9cfdc62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C38AC17-112C-4DEB-A09F-7C9B6306F47F}">
  <ds:schemaRefs>
    <ds:schemaRef ds:uri="http://schemas.microsoft.com/office/2006/metadata/properties"/>
    <ds:schemaRef ds:uri="d8633bb9-caa1-4dd1-bae9-295f3c6e10ec"/>
    <ds:schemaRef ds:uri="e8852f28-ed92-48a4-848b-e8d9cfdc621c"/>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31265</TotalTime>
  <Words>3461</Words>
  <Application>Microsoft Office PowerPoint</Application>
  <PresentationFormat>Affichage à l'écran (4:3)</PresentationFormat>
  <Paragraphs>505</Paragraphs>
  <Slides>19</Slides>
  <Notes>7</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19</vt:i4>
      </vt:variant>
    </vt:vector>
  </HeadingPairs>
  <TitlesOfParts>
    <vt:vector size="28" baseType="lpstr">
      <vt:lpstr>Arial</vt:lpstr>
      <vt:lpstr>Calibri</vt:lpstr>
      <vt:lpstr>Helvetica</vt:lpstr>
      <vt:lpstr>Times</vt:lpstr>
      <vt:lpstr>Times New Roman</vt:lpstr>
      <vt:lpstr>Trebuchet MS</vt:lpstr>
      <vt:lpstr>Verdana</vt:lpstr>
      <vt:lpstr>Wingdings</vt:lpstr>
      <vt:lpstr>Nouvelle présentation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LIFE</dc:title>
  <dc:creator>CNCE - MDR</dc:creator>
  <cp:lastModifiedBy>Berogin Stephanie</cp:lastModifiedBy>
  <cp:revision>1893</cp:revision>
  <cp:lastPrinted>2014-12-16T13:53:28Z</cp:lastPrinted>
  <dcterms:created xsi:type="dcterms:W3CDTF">2005-03-21T10:30:08Z</dcterms:created>
  <dcterms:modified xsi:type="dcterms:W3CDTF">2020-01-21T14:45:34Z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7e4f81-4b1c-4a3a-b237-8636707719dc_Enabled">
    <vt:lpwstr>True</vt:lpwstr>
  </property>
  <property fmtid="{D5CDD505-2E9C-101B-9397-08002B2CF9AE}" pid="3" name="MSIP_Label_797e4f81-4b1c-4a3a-b237-8636707719dc_SiteId">
    <vt:lpwstr>d5bb6d35-8a82-4329-b49a-5030bd6497ab</vt:lpwstr>
  </property>
  <property fmtid="{D5CDD505-2E9C-101B-9397-08002B2CF9AE}" pid="4" name="MSIP_Label_797e4f81-4b1c-4a3a-b237-8636707719dc_Owner">
    <vt:lpwstr>stephanie.berogin@natixis.com</vt:lpwstr>
  </property>
  <property fmtid="{D5CDD505-2E9C-101B-9397-08002B2CF9AE}" pid="5" name="MSIP_Label_797e4f81-4b1c-4a3a-b237-8636707719dc_SetDate">
    <vt:lpwstr>2019-10-06T22:45:36.7315158Z</vt:lpwstr>
  </property>
  <property fmtid="{D5CDD505-2E9C-101B-9397-08002B2CF9AE}" pid="6" name="MSIP_Label_797e4f81-4b1c-4a3a-b237-8636707719dc_Name">
    <vt:lpwstr>C2 - Internal Natixis</vt:lpwstr>
  </property>
  <property fmtid="{D5CDD505-2E9C-101B-9397-08002B2CF9AE}" pid="7" name="MSIP_Label_797e4f81-4b1c-4a3a-b237-8636707719dc_Application">
    <vt:lpwstr>Microsoft Azure Information Protection</vt:lpwstr>
  </property>
  <property fmtid="{D5CDD505-2E9C-101B-9397-08002B2CF9AE}" pid="8" name="MSIP_Label_797e4f81-4b1c-4a3a-b237-8636707719dc_ActionId">
    <vt:lpwstr>10529382-23fe-409f-9e97-628b3cf50d31</vt:lpwstr>
  </property>
  <property fmtid="{D5CDD505-2E9C-101B-9397-08002B2CF9AE}" pid="9" name="MSIP_Label_797e4f81-4b1c-4a3a-b237-8636707719dc_Extended_MSFT_Method">
    <vt:lpwstr>Manual</vt:lpwstr>
  </property>
  <property fmtid="{D5CDD505-2E9C-101B-9397-08002B2CF9AE}" pid="10" name="Sensitivity">
    <vt:lpwstr>C2 - Internal Natixis</vt:lpwstr>
  </property>
  <property fmtid="{D5CDD505-2E9C-101B-9397-08002B2CF9AE}" pid="11" name="ContentTypeId">
    <vt:lpwstr>0x010100E53A110D06A14439AEAC5E168940EA7A005145633AE157BE46B8A909471A34E2ED</vt:lpwstr>
  </property>
  <property fmtid="{D5CDD505-2E9C-101B-9397-08002B2CF9AE}" pid="12" name="CevanopMarkets">
    <vt:lpwstr/>
  </property>
  <property fmtid="{D5CDD505-2E9C-101B-9397-08002B2CF9AE}" pid="13" name="CevanopProductsSubFamilies">
    <vt:lpwstr/>
  </property>
</Properties>
</file>