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6" r:id="rId13"/>
    <p:sldId id="268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888888"/>
    <a:srgbClr val="E9E9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DDB5CC-72D8-48AA-8F84-81DDF147C27F}" v="4" dt="2021-05-12T14:47:20.215"/>
    <p1510:client id="{061027E8-48C4-4059-A5CB-690181C6E241}" v="1" dt="2021-05-12T12:31:23.605"/>
    <p1510:client id="{B57A6E9A-6800-4CFA-A78F-B6E1EE8A6B88}" v="1" dt="2021-05-12T13:32:30.1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TTERINI Benoit [CELR]" userId="S::benoit.catterini@celr.caisse-epargne.fr::82a17aed-6059-4b4b-adc3-a0e0c4393226" providerId="AD" clId="Web-{061027E8-48C4-4059-A5CB-690181C6E241}"/>
    <pc:docChg chg="modSld">
      <pc:chgData name="CATTERINI Benoit [CELR]" userId="S::benoit.catterini@celr.caisse-epargne.fr::82a17aed-6059-4b4b-adc3-a0e0c4393226" providerId="AD" clId="Web-{061027E8-48C4-4059-A5CB-690181C6E241}" dt="2021-05-12T12:31:23.605" v="0" actId="1076"/>
      <pc:docMkLst>
        <pc:docMk/>
      </pc:docMkLst>
      <pc:sldChg chg="modSp">
        <pc:chgData name="CATTERINI Benoit [CELR]" userId="S::benoit.catterini@celr.caisse-epargne.fr::82a17aed-6059-4b4b-adc3-a0e0c4393226" providerId="AD" clId="Web-{061027E8-48C4-4059-A5CB-690181C6E241}" dt="2021-05-12T12:31:23.605" v="0" actId="1076"/>
        <pc:sldMkLst>
          <pc:docMk/>
          <pc:sldMk cId="3450228915" sldId="268"/>
        </pc:sldMkLst>
        <pc:spChg chg="mod">
          <ac:chgData name="CATTERINI Benoit [CELR]" userId="S::benoit.catterini@celr.caisse-epargne.fr::82a17aed-6059-4b4b-adc3-a0e0c4393226" providerId="AD" clId="Web-{061027E8-48C4-4059-A5CB-690181C6E241}" dt="2021-05-12T12:31:23.605" v="0" actId="1076"/>
          <ac:spMkLst>
            <pc:docMk/>
            <pc:sldMk cId="3450228915" sldId="268"/>
            <ac:spMk id="6" creationId="{00000000-0000-0000-0000-000000000000}"/>
          </ac:spMkLst>
        </pc:spChg>
      </pc:sldChg>
    </pc:docChg>
  </pc:docChgLst>
  <pc:docChgLst>
    <pc:chgData name="CATTERINI Benoit [CELR]" userId="S::benoit.catterini@celr.caisse-epargne.fr::82a17aed-6059-4b4b-adc3-a0e0c4393226" providerId="AD" clId="Web-{B57A6E9A-6800-4CFA-A78F-B6E1EE8A6B88}"/>
    <pc:docChg chg="modSld">
      <pc:chgData name="CATTERINI Benoit [CELR]" userId="S::benoit.catterini@celr.caisse-epargne.fr::82a17aed-6059-4b4b-adc3-a0e0c4393226" providerId="AD" clId="Web-{B57A6E9A-6800-4CFA-A78F-B6E1EE8A6B88}" dt="2021-05-12T13:32:30.123" v="0" actId="1076"/>
      <pc:docMkLst>
        <pc:docMk/>
      </pc:docMkLst>
      <pc:sldChg chg="modSp">
        <pc:chgData name="CATTERINI Benoit [CELR]" userId="S::benoit.catterini@celr.caisse-epargne.fr::82a17aed-6059-4b4b-adc3-a0e0c4393226" providerId="AD" clId="Web-{B57A6E9A-6800-4CFA-A78F-B6E1EE8A6B88}" dt="2021-05-12T13:32:30.123" v="0" actId="1076"/>
        <pc:sldMkLst>
          <pc:docMk/>
          <pc:sldMk cId="3450228915" sldId="268"/>
        </pc:sldMkLst>
        <pc:spChg chg="mod">
          <ac:chgData name="CATTERINI Benoit [CELR]" userId="S::benoit.catterini@celr.caisse-epargne.fr::82a17aed-6059-4b4b-adc3-a0e0c4393226" providerId="AD" clId="Web-{B57A6E9A-6800-4CFA-A78F-B6E1EE8A6B88}" dt="2021-05-12T13:32:30.123" v="0" actId="1076"/>
          <ac:spMkLst>
            <pc:docMk/>
            <pc:sldMk cId="3450228915" sldId="268"/>
            <ac:spMk id="6" creationId="{00000000-0000-0000-0000-000000000000}"/>
          </ac:spMkLst>
        </pc:spChg>
      </pc:sldChg>
    </pc:docChg>
  </pc:docChgLst>
  <pc:docChgLst>
    <pc:chgData name="BASTIDE-LOISEAU Frederique [CELR]" userId="S::frederique.bastide-loiseau@celr.caisse-epargne.fr::fdcab483-1d94-4d6a-8fcd-af3091970a4f" providerId="AD" clId="Web-{00DDB5CC-72D8-48AA-8F84-81DDF147C27F}"/>
    <pc:docChg chg="modSld">
      <pc:chgData name="BASTIDE-LOISEAU Frederique [CELR]" userId="S::frederique.bastide-loiseau@celr.caisse-epargne.fr::fdcab483-1d94-4d6a-8fcd-af3091970a4f" providerId="AD" clId="Web-{00DDB5CC-72D8-48AA-8F84-81DDF147C27F}" dt="2021-05-12T14:47:20.215" v="3"/>
      <pc:docMkLst>
        <pc:docMk/>
      </pc:docMkLst>
      <pc:sldChg chg="addSp delSp modSp">
        <pc:chgData name="BASTIDE-LOISEAU Frederique [CELR]" userId="S::frederique.bastide-loiseau@celr.caisse-epargne.fr::fdcab483-1d94-4d6a-8fcd-af3091970a4f" providerId="AD" clId="Web-{00DDB5CC-72D8-48AA-8F84-81DDF147C27F}" dt="2021-05-12T14:47:20.215" v="3"/>
        <pc:sldMkLst>
          <pc:docMk/>
          <pc:sldMk cId="3550708884" sldId="260"/>
        </pc:sldMkLst>
        <pc:spChg chg="add del mod">
          <ac:chgData name="BASTIDE-LOISEAU Frederique [CELR]" userId="S::frederique.bastide-loiseau@celr.caisse-epargne.fr::fdcab483-1d94-4d6a-8fcd-af3091970a4f" providerId="AD" clId="Web-{00DDB5CC-72D8-48AA-8F84-81DDF147C27F}" dt="2021-05-12T14:47:20.215" v="3"/>
          <ac:spMkLst>
            <pc:docMk/>
            <pc:sldMk cId="3550708884" sldId="260"/>
            <ac:spMk id="2" creationId="{A21F05D9-492C-40EC-9E73-3E689D8D3FD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12/05/2021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3146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12/05/2021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050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12/05/2021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9333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12/05/2021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095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12/05/2021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40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12/05/2021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7442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12/05/2021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439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12/05/2021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5077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12/05/2021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5159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12/05/2021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9812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23E5-95A5-422B-A87D-3996615103FB}" type="datetimeFigureOut">
              <a:rPr lang="fr-FR" smtClean="0"/>
              <a:t>12/05/2021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1918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0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33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9585" indent="0">
              <a:buNone/>
              <a:defRPr sz="1600" b="0">
                <a:solidFill>
                  <a:schemeClr val="bg1"/>
                </a:solidFill>
              </a:defRPr>
            </a:lvl2pPr>
            <a:lvl3pPr marL="1219170" indent="0">
              <a:buNone/>
              <a:defRPr sz="1600" b="0">
                <a:solidFill>
                  <a:schemeClr val="bg1"/>
                </a:solidFill>
              </a:defRPr>
            </a:lvl3pPr>
            <a:lvl4pPr marL="1828754" indent="0">
              <a:buNone/>
              <a:defRPr sz="1600" b="0">
                <a:solidFill>
                  <a:schemeClr val="bg1"/>
                </a:solidFill>
              </a:defRPr>
            </a:lvl4pPr>
            <a:lvl5pPr marL="2438339" indent="0">
              <a:buNone/>
              <a:defRPr sz="16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946625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D23E5-95A5-422B-A87D-3996615103FB}" type="datetimeFigureOut">
              <a:rPr lang="fr-FR" smtClean="0"/>
              <a:t>12/05/2021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B0B6D-8AA3-4B7C-8456-C44FC790E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5489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>
            <a:grpSpLocks noChangeAspect="1"/>
          </p:cNvGrpSpPr>
          <p:nvPr/>
        </p:nvGrpSpPr>
        <p:grpSpPr>
          <a:xfrm>
            <a:off x="2258787" y="2800529"/>
            <a:ext cx="1215414" cy="1332000"/>
            <a:chOff x="522008" y="3012845"/>
            <a:chExt cx="427038" cy="463551"/>
          </a:xfrm>
        </p:grpSpPr>
        <p:sp>
          <p:nvSpPr>
            <p:cNvPr id="5" name="Freeform 18"/>
            <p:cNvSpPr>
              <a:spLocks/>
            </p:cNvSpPr>
            <p:nvPr/>
          </p:nvSpPr>
          <p:spPr bwMode="auto">
            <a:xfrm>
              <a:off x="661708" y="3073170"/>
              <a:ext cx="144463" cy="68263"/>
            </a:xfrm>
            <a:custGeom>
              <a:avLst/>
              <a:gdLst>
                <a:gd name="T0" fmla="*/ 0 w 45"/>
                <a:gd name="T1" fmla="*/ 10 h 21"/>
                <a:gd name="T2" fmla="*/ 39 w 45"/>
                <a:gd name="T3" fmla="*/ 0 h 21"/>
                <a:gd name="T4" fmla="*/ 38 w 45"/>
                <a:gd name="T5" fmla="*/ 10 h 21"/>
                <a:gd name="T6" fmla="*/ 45 w 45"/>
                <a:gd name="T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21">
                  <a:moveTo>
                    <a:pt x="0" y="10"/>
                  </a:moveTo>
                  <a:cubicBezTo>
                    <a:pt x="0" y="10"/>
                    <a:pt x="23" y="21"/>
                    <a:pt x="39" y="0"/>
                  </a:cubicBezTo>
                  <a:cubicBezTo>
                    <a:pt x="39" y="0"/>
                    <a:pt x="40" y="4"/>
                    <a:pt x="38" y="10"/>
                  </a:cubicBezTo>
                  <a:cubicBezTo>
                    <a:pt x="38" y="10"/>
                    <a:pt x="42" y="12"/>
                    <a:pt x="45" y="7"/>
                  </a:cubicBezTo>
                </a:path>
              </a:pathLst>
            </a:custGeom>
            <a:noFill/>
            <a:ln w="31750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" name="Freeform 19"/>
            <p:cNvSpPr>
              <a:spLocks/>
            </p:cNvSpPr>
            <p:nvPr/>
          </p:nvSpPr>
          <p:spPr bwMode="auto">
            <a:xfrm>
              <a:off x="614083" y="3012845"/>
              <a:ext cx="125413" cy="274638"/>
            </a:xfrm>
            <a:custGeom>
              <a:avLst/>
              <a:gdLst>
                <a:gd name="T0" fmla="*/ 39 w 39"/>
                <a:gd name="T1" fmla="*/ 86 h 86"/>
                <a:gd name="T2" fmla="*/ 13 w 39"/>
                <a:gd name="T3" fmla="*/ 62 h 86"/>
                <a:gd name="T4" fmla="*/ 7 w 39"/>
                <a:gd name="T5" fmla="*/ 56 h 86"/>
                <a:gd name="T6" fmla="*/ 11 w 39"/>
                <a:gd name="T7" fmla="*/ 48 h 86"/>
                <a:gd name="T8" fmla="*/ 38 w 39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86">
                  <a:moveTo>
                    <a:pt x="39" y="86"/>
                  </a:moveTo>
                  <a:cubicBezTo>
                    <a:pt x="19" y="86"/>
                    <a:pt x="13" y="62"/>
                    <a:pt x="13" y="62"/>
                  </a:cubicBezTo>
                  <a:cubicBezTo>
                    <a:pt x="13" y="62"/>
                    <a:pt x="8" y="62"/>
                    <a:pt x="7" y="56"/>
                  </a:cubicBezTo>
                  <a:cubicBezTo>
                    <a:pt x="5" y="50"/>
                    <a:pt x="11" y="48"/>
                    <a:pt x="11" y="48"/>
                  </a:cubicBezTo>
                  <a:cubicBezTo>
                    <a:pt x="11" y="48"/>
                    <a:pt x="0" y="11"/>
                    <a:pt x="38" y="0"/>
                  </a:cubicBezTo>
                </a:path>
              </a:pathLst>
            </a:custGeom>
            <a:noFill/>
            <a:ln w="31750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20"/>
            <p:cNvSpPr>
              <a:spLocks/>
            </p:cNvSpPr>
            <p:nvPr/>
          </p:nvSpPr>
          <p:spPr bwMode="auto">
            <a:xfrm>
              <a:off x="745846" y="3025545"/>
              <a:ext cx="120650" cy="261938"/>
            </a:xfrm>
            <a:custGeom>
              <a:avLst/>
              <a:gdLst>
                <a:gd name="T0" fmla="*/ 0 w 38"/>
                <a:gd name="T1" fmla="*/ 82 h 82"/>
                <a:gd name="T2" fmla="*/ 27 w 38"/>
                <a:gd name="T3" fmla="*/ 58 h 82"/>
                <a:gd name="T4" fmla="*/ 34 w 38"/>
                <a:gd name="T5" fmla="*/ 52 h 82"/>
                <a:gd name="T6" fmla="*/ 29 w 38"/>
                <a:gd name="T7" fmla="*/ 44 h 82"/>
                <a:gd name="T8" fmla="*/ 12 w 38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82">
                  <a:moveTo>
                    <a:pt x="0" y="82"/>
                  </a:moveTo>
                  <a:cubicBezTo>
                    <a:pt x="20" y="82"/>
                    <a:pt x="27" y="58"/>
                    <a:pt x="27" y="58"/>
                  </a:cubicBezTo>
                  <a:cubicBezTo>
                    <a:pt x="27" y="58"/>
                    <a:pt x="32" y="58"/>
                    <a:pt x="34" y="52"/>
                  </a:cubicBezTo>
                  <a:cubicBezTo>
                    <a:pt x="35" y="46"/>
                    <a:pt x="29" y="44"/>
                    <a:pt x="29" y="44"/>
                  </a:cubicBezTo>
                  <a:cubicBezTo>
                    <a:pt x="29" y="44"/>
                    <a:pt x="38" y="14"/>
                    <a:pt x="12" y="0"/>
                  </a:cubicBezTo>
                </a:path>
              </a:pathLst>
            </a:custGeom>
            <a:noFill/>
            <a:ln w="31750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Line 21"/>
            <p:cNvSpPr>
              <a:spLocks noChangeShapeType="1"/>
            </p:cNvSpPr>
            <p:nvPr/>
          </p:nvSpPr>
          <p:spPr bwMode="auto">
            <a:xfrm>
              <a:off x="696633" y="3163658"/>
              <a:ext cx="0" cy="19050"/>
            </a:xfrm>
            <a:prstGeom prst="line">
              <a:avLst/>
            </a:prstGeom>
            <a:noFill/>
            <a:ln w="31750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Line 22"/>
            <p:cNvSpPr>
              <a:spLocks noChangeShapeType="1"/>
            </p:cNvSpPr>
            <p:nvPr/>
          </p:nvSpPr>
          <p:spPr bwMode="auto">
            <a:xfrm>
              <a:off x="774421" y="3163658"/>
              <a:ext cx="0" cy="19050"/>
            </a:xfrm>
            <a:prstGeom prst="line">
              <a:avLst/>
            </a:prstGeom>
            <a:noFill/>
            <a:ln w="31750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23"/>
            <p:cNvSpPr>
              <a:spLocks/>
            </p:cNvSpPr>
            <p:nvPr/>
          </p:nvSpPr>
          <p:spPr bwMode="auto">
            <a:xfrm>
              <a:off x="723621" y="3230333"/>
              <a:ext cx="31750" cy="9525"/>
            </a:xfrm>
            <a:custGeom>
              <a:avLst/>
              <a:gdLst>
                <a:gd name="T0" fmla="*/ 10 w 10"/>
                <a:gd name="T1" fmla="*/ 0 h 3"/>
                <a:gd name="T2" fmla="*/ 0 w 10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" h="3">
                  <a:moveTo>
                    <a:pt x="10" y="0"/>
                  </a:moveTo>
                  <a:cubicBezTo>
                    <a:pt x="8" y="3"/>
                    <a:pt x="3" y="3"/>
                    <a:pt x="0" y="0"/>
                  </a:cubicBezTo>
                </a:path>
              </a:pathLst>
            </a:custGeom>
            <a:noFill/>
            <a:ln w="31750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24"/>
            <p:cNvSpPr>
              <a:spLocks/>
            </p:cNvSpPr>
            <p:nvPr/>
          </p:nvSpPr>
          <p:spPr bwMode="auto">
            <a:xfrm>
              <a:off x="522008" y="3287483"/>
              <a:ext cx="220663" cy="188913"/>
            </a:xfrm>
            <a:custGeom>
              <a:avLst/>
              <a:gdLst>
                <a:gd name="T0" fmla="*/ 5 w 69"/>
                <a:gd name="T1" fmla="*/ 59 h 59"/>
                <a:gd name="T2" fmla="*/ 42 w 69"/>
                <a:gd name="T3" fmla="*/ 11 h 59"/>
                <a:gd name="T4" fmla="*/ 50 w 69"/>
                <a:gd name="T5" fmla="*/ 0 h 59"/>
                <a:gd name="T6" fmla="*/ 69 w 69"/>
                <a:gd name="T7" fmla="*/ 15 h 59"/>
                <a:gd name="T8" fmla="*/ 59 w 69"/>
                <a:gd name="T9" fmla="*/ 28 h 59"/>
                <a:gd name="T10" fmla="*/ 48 w 69"/>
                <a:gd name="T1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59">
                  <a:moveTo>
                    <a:pt x="5" y="59"/>
                  </a:moveTo>
                  <a:cubicBezTo>
                    <a:pt x="5" y="59"/>
                    <a:pt x="0" y="22"/>
                    <a:pt x="42" y="1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48" y="17"/>
                    <a:pt x="48" y="17"/>
                    <a:pt x="48" y="17"/>
                  </a:cubicBezTo>
                </a:path>
              </a:pathLst>
            </a:custGeom>
            <a:noFill/>
            <a:ln w="31750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25"/>
            <p:cNvSpPr>
              <a:spLocks/>
            </p:cNvSpPr>
            <p:nvPr/>
          </p:nvSpPr>
          <p:spPr bwMode="auto">
            <a:xfrm>
              <a:off x="745846" y="3287483"/>
              <a:ext cx="190500" cy="122238"/>
            </a:xfrm>
            <a:custGeom>
              <a:avLst/>
              <a:gdLst>
                <a:gd name="T0" fmla="*/ 60 w 60"/>
                <a:gd name="T1" fmla="*/ 38 h 38"/>
                <a:gd name="T2" fmla="*/ 26 w 60"/>
                <a:gd name="T3" fmla="*/ 11 h 38"/>
                <a:gd name="T4" fmla="*/ 19 w 60"/>
                <a:gd name="T5" fmla="*/ 0 h 38"/>
                <a:gd name="T6" fmla="*/ 0 w 60"/>
                <a:gd name="T7" fmla="*/ 16 h 38"/>
                <a:gd name="T8" fmla="*/ 10 w 60"/>
                <a:gd name="T9" fmla="*/ 28 h 38"/>
                <a:gd name="T10" fmla="*/ 20 w 60"/>
                <a:gd name="T11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8">
                  <a:moveTo>
                    <a:pt x="60" y="38"/>
                  </a:moveTo>
                  <a:cubicBezTo>
                    <a:pt x="56" y="28"/>
                    <a:pt x="47" y="16"/>
                    <a:pt x="26" y="1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20" y="18"/>
                    <a:pt x="20" y="18"/>
                    <a:pt x="20" y="18"/>
                  </a:cubicBezTo>
                </a:path>
              </a:pathLst>
            </a:custGeom>
            <a:noFill/>
            <a:ln w="31750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auto">
            <a:xfrm>
              <a:off x="945871" y="3454170"/>
              <a:ext cx="3175" cy="22225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7">
                  <a:moveTo>
                    <a:pt x="0" y="7"/>
                  </a:moveTo>
                  <a:cubicBezTo>
                    <a:pt x="0" y="7"/>
                    <a:pt x="1" y="4"/>
                    <a:pt x="0" y="0"/>
                  </a:cubicBezTo>
                </a:path>
              </a:pathLst>
            </a:custGeom>
            <a:noFill/>
            <a:ln w="31750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1737910" y="2392077"/>
            <a:ext cx="3435974" cy="3623644"/>
            <a:chOff x="1737910" y="2392077"/>
            <a:chExt cx="3435974" cy="3623644"/>
          </a:xfrm>
        </p:grpSpPr>
        <p:sp>
          <p:nvSpPr>
            <p:cNvPr id="19" name="Freeform 522"/>
            <p:cNvSpPr>
              <a:spLocks noEditPoints="1"/>
            </p:cNvSpPr>
            <p:nvPr/>
          </p:nvSpPr>
          <p:spPr bwMode="auto">
            <a:xfrm>
              <a:off x="1737910" y="2392077"/>
              <a:ext cx="2317583" cy="2467290"/>
            </a:xfrm>
            <a:custGeom>
              <a:avLst/>
              <a:gdLst>
                <a:gd name="T0" fmla="*/ 144 w 144"/>
                <a:gd name="T1" fmla="*/ 132 h 148"/>
                <a:gd name="T2" fmla="*/ 126 w 144"/>
                <a:gd name="T3" fmla="*/ 115 h 148"/>
                <a:gd name="T4" fmla="*/ 142 w 144"/>
                <a:gd name="T5" fmla="*/ 71 h 148"/>
                <a:gd name="T6" fmla="*/ 71 w 144"/>
                <a:gd name="T7" fmla="*/ 0 h 148"/>
                <a:gd name="T8" fmla="*/ 0 w 144"/>
                <a:gd name="T9" fmla="*/ 71 h 148"/>
                <a:gd name="T10" fmla="*/ 71 w 144"/>
                <a:gd name="T11" fmla="*/ 142 h 148"/>
                <a:gd name="T12" fmla="*/ 110 w 144"/>
                <a:gd name="T13" fmla="*/ 130 h 148"/>
                <a:gd name="T14" fmla="*/ 128 w 144"/>
                <a:gd name="T15" fmla="*/ 148 h 148"/>
                <a:gd name="T16" fmla="*/ 18 w 144"/>
                <a:gd name="T17" fmla="*/ 71 h 148"/>
                <a:gd name="T18" fmla="*/ 71 w 144"/>
                <a:gd name="T19" fmla="*/ 18 h 148"/>
                <a:gd name="T20" fmla="*/ 124 w 144"/>
                <a:gd name="T21" fmla="*/ 71 h 148"/>
                <a:gd name="T22" fmla="*/ 71 w 144"/>
                <a:gd name="T23" fmla="*/ 124 h 148"/>
                <a:gd name="T24" fmla="*/ 18 w 144"/>
                <a:gd name="T25" fmla="*/ 7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4" h="148">
                  <a:moveTo>
                    <a:pt x="144" y="132"/>
                  </a:moveTo>
                  <a:cubicBezTo>
                    <a:pt x="126" y="115"/>
                    <a:pt x="126" y="115"/>
                    <a:pt x="126" y="115"/>
                  </a:cubicBezTo>
                  <a:cubicBezTo>
                    <a:pt x="136" y="103"/>
                    <a:pt x="142" y="88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10"/>
                    <a:pt x="32" y="142"/>
                    <a:pt x="71" y="142"/>
                  </a:cubicBezTo>
                  <a:cubicBezTo>
                    <a:pt x="86" y="142"/>
                    <a:pt x="99" y="138"/>
                    <a:pt x="110" y="130"/>
                  </a:cubicBezTo>
                  <a:cubicBezTo>
                    <a:pt x="128" y="148"/>
                    <a:pt x="128" y="148"/>
                    <a:pt x="128" y="148"/>
                  </a:cubicBezTo>
                  <a:moveTo>
                    <a:pt x="18" y="71"/>
                  </a:moveTo>
                  <a:cubicBezTo>
                    <a:pt x="18" y="42"/>
                    <a:pt x="42" y="18"/>
                    <a:pt x="71" y="18"/>
                  </a:cubicBezTo>
                  <a:cubicBezTo>
                    <a:pt x="100" y="18"/>
                    <a:pt x="124" y="42"/>
                    <a:pt x="124" y="71"/>
                  </a:cubicBezTo>
                  <a:cubicBezTo>
                    <a:pt x="124" y="100"/>
                    <a:pt x="100" y="124"/>
                    <a:pt x="71" y="124"/>
                  </a:cubicBezTo>
                  <a:cubicBezTo>
                    <a:pt x="42" y="124"/>
                    <a:pt x="18" y="100"/>
                    <a:pt x="18" y="71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65000"/>
                  </a:schemeClr>
                </a:gs>
                <a:gs pos="51000">
                  <a:schemeClr val="bg1">
                    <a:lumMod val="95000"/>
                  </a:schemeClr>
                </a:gs>
              </a:gsLst>
              <a:lin ang="10800000" scaled="1"/>
            </a:gradFill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523"/>
            <p:cNvSpPr>
              <a:spLocks/>
            </p:cNvSpPr>
            <p:nvPr/>
          </p:nvSpPr>
          <p:spPr bwMode="auto">
            <a:xfrm>
              <a:off x="4867784" y="5698292"/>
              <a:ext cx="306100" cy="317429"/>
            </a:xfrm>
            <a:custGeom>
              <a:avLst/>
              <a:gdLst>
                <a:gd name="T0" fmla="*/ 0 w 19"/>
                <a:gd name="T1" fmla="*/ 16 h 19"/>
                <a:gd name="T2" fmla="*/ 7 w 19"/>
                <a:gd name="T3" fmla="*/ 19 h 19"/>
                <a:gd name="T4" fmla="*/ 15 w 19"/>
                <a:gd name="T5" fmla="*/ 16 h 19"/>
                <a:gd name="T6" fmla="*/ 15 w 1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9">
                  <a:moveTo>
                    <a:pt x="0" y="16"/>
                  </a:moveTo>
                  <a:cubicBezTo>
                    <a:pt x="2" y="18"/>
                    <a:pt x="5" y="19"/>
                    <a:pt x="7" y="19"/>
                  </a:cubicBezTo>
                  <a:cubicBezTo>
                    <a:pt x="10" y="19"/>
                    <a:pt x="13" y="18"/>
                    <a:pt x="15" y="16"/>
                  </a:cubicBezTo>
                  <a:cubicBezTo>
                    <a:pt x="19" y="12"/>
                    <a:pt x="19" y="5"/>
                    <a:pt x="15" y="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9525" cap="rnd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524"/>
            <p:cNvSpPr>
              <a:spLocks/>
            </p:cNvSpPr>
            <p:nvPr/>
          </p:nvSpPr>
          <p:spPr bwMode="auto">
            <a:xfrm>
              <a:off x="3778545" y="4570796"/>
              <a:ext cx="1370141" cy="1385143"/>
            </a:xfrm>
            <a:custGeom>
              <a:avLst/>
              <a:gdLst>
                <a:gd name="T0" fmla="*/ 66 w 85"/>
                <a:gd name="T1" fmla="*/ 83 h 83"/>
                <a:gd name="T2" fmla="*/ 54 w 85"/>
                <a:gd name="T3" fmla="*/ 78 h 83"/>
                <a:gd name="T4" fmla="*/ 7 w 85"/>
                <a:gd name="T5" fmla="*/ 31 h 83"/>
                <a:gd name="T6" fmla="*/ 7 w 85"/>
                <a:gd name="T7" fmla="*/ 7 h 83"/>
                <a:gd name="T8" fmla="*/ 31 w 85"/>
                <a:gd name="T9" fmla="*/ 7 h 83"/>
                <a:gd name="T10" fmla="*/ 78 w 85"/>
                <a:gd name="T11" fmla="*/ 53 h 83"/>
                <a:gd name="T12" fmla="*/ 78 w 85"/>
                <a:gd name="T13" fmla="*/ 78 h 83"/>
                <a:gd name="T14" fmla="*/ 66 w 85"/>
                <a:gd name="T1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83">
                  <a:moveTo>
                    <a:pt x="66" y="83"/>
                  </a:moveTo>
                  <a:cubicBezTo>
                    <a:pt x="62" y="83"/>
                    <a:pt x="57" y="81"/>
                    <a:pt x="54" y="78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0" y="24"/>
                    <a:pt x="0" y="13"/>
                    <a:pt x="7" y="7"/>
                  </a:cubicBezTo>
                  <a:cubicBezTo>
                    <a:pt x="13" y="0"/>
                    <a:pt x="24" y="0"/>
                    <a:pt x="31" y="7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85" y="60"/>
                    <a:pt x="85" y="71"/>
                    <a:pt x="78" y="78"/>
                  </a:cubicBezTo>
                  <a:cubicBezTo>
                    <a:pt x="75" y="81"/>
                    <a:pt x="70" y="83"/>
                    <a:pt x="66" y="83"/>
                  </a:cubicBezTo>
                  <a:close/>
                </a:path>
              </a:pathLst>
            </a:custGeom>
            <a:gradFill flip="none" rotWithShape="1">
              <a:gsLst>
                <a:gs pos="33000">
                  <a:schemeClr val="bg1">
                    <a:lumMod val="95000"/>
                  </a:schemeClr>
                </a:gs>
                <a:gs pos="67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2" name="ZoneTexte 21"/>
          <p:cNvSpPr txBox="1"/>
          <p:nvPr/>
        </p:nvSpPr>
        <p:spPr>
          <a:xfrm>
            <a:off x="0" y="216113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b="1">
                <a:solidFill>
                  <a:srgbClr val="C00000"/>
                </a:solidFill>
                <a:latin typeface="Montserrat Black" panose="00000A00000000000000" pitchFamily="2" charset="0"/>
              </a:rPr>
              <a:t>Connaissance Client Actualisation</a:t>
            </a:r>
          </a:p>
          <a:p>
            <a:pPr algn="ctr"/>
            <a:r>
              <a:rPr lang="fr-FR" sz="4400" b="1">
                <a:solidFill>
                  <a:srgbClr val="C00000"/>
                </a:solidFill>
                <a:latin typeface="Montserrat Black" panose="00000A00000000000000" pitchFamily="2" charset="0"/>
              </a:rPr>
              <a:t>Personnes physiques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6180881" y="2702199"/>
            <a:ext cx="68387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rPr>
              <a:t>Episode 2</a:t>
            </a:r>
          </a:p>
          <a:p>
            <a:endParaRPr lang="fr-FR" sz="1400" b="1">
              <a:solidFill>
                <a:schemeClr val="bg1">
                  <a:lumMod val="50000"/>
                </a:schemeClr>
              </a:solidFill>
              <a:latin typeface="Montserrat Black" panose="00000A00000000000000" pitchFamily="2" charset="0"/>
            </a:endParaRPr>
          </a:p>
          <a:p>
            <a:r>
              <a:rPr lang="fr-FR" sz="36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rPr>
              <a:t>La revue du TOP CC</a:t>
            </a:r>
          </a:p>
        </p:txBody>
      </p:sp>
    </p:spTree>
    <p:extLst>
      <p:ext uri="{BB962C8B-B14F-4D97-AF65-F5344CB8AC3E}">
        <p14:creationId xmlns:p14="http://schemas.microsoft.com/office/powerpoint/2010/main" val="498378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8798" y="253412"/>
            <a:ext cx="10273141" cy="449816"/>
          </a:xfrm>
        </p:spPr>
        <p:txBody>
          <a:bodyPr>
            <a:noAutofit/>
          </a:bodyPr>
          <a:lstStyle/>
          <a:p>
            <a:r>
              <a:rPr lang="fr-FR" b="1">
                <a:solidFill>
                  <a:srgbClr val="C00000"/>
                </a:solidFill>
                <a:latin typeface="Montserrat Black" panose="00000A00000000000000" pitchFamily="2" charset="0"/>
                <a:ea typeface="+mn-ea"/>
                <a:cs typeface="+mn-cs"/>
              </a:rPr>
              <a:t>La revue du TOP CC, c’est quoi ?</a:t>
            </a:r>
          </a:p>
        </p:txBody>
      </p:sp>
      <p:sp>
        <p:nvSpPr>
          <p:cNvPr id="6" name="Espace réservé du texte 6"/>
          <p:cNvSpPr txBox="1">
            <a:spLocks/>
          </p:cNvSpPr>
          <p:nvPr/>
        </p:nvSpPr>
        <p:spPr>
          <a:xfrm>
            <a:off x="124481" y="3483584"/>
            <a:ext cx="9232740" cy="195371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fr-FR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2133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revue est l’évènement qui va </a:t>
            </a:r>
            <a:r>
              <a:rPr lang="fr-FR" sz="2133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actualiser le TOP CC</a:t>
            </a:r>
            <a:r>
              <a:rPr lang="fr-FR" sz="2133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2133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Elle a 2 objectifs : </a:t>
            </a:r>
          </a:p>
          <a:p>
            <a:pPr marL="984250" indent="0">
              <a:buNone/>
            </a:pPr>
            <a:endParaRPr lang="fr-FR" sz="2133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68375" indent="-34290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133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s’assurer</a:t>
            </a:r>
            <a:r>
              <a:rPr lang="fr-FR" sz="2133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que les données et justificatifs collectés sont bien le reflet de </a:t>
            </a:r>
            <a:r>
              <a:rPr lang="fr-FR" sz="2133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situation réelle du client </a:t>
            </a:r>
          </a:p>
          <a:p>
            <a:pPr marL="968375" indent="-34290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133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formaliser </a:t>
            </a:r>
            <a:r>
              <a:rPr lang="fr-FR" sz="2133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l’on a fait les vérifications nécessaires.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432" y="1248792"/>
            <a:ext cx="1460720" cy="154618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18113" y="1314261"/>
            <a:ext cx="8945460" cy="1077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133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Nous avons l’obligation de </a:t>
            </a:r>
            <a:r>
              <a:rPr lang="fr-FR" sz="2133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contrôler</a:t>
            </a:r>
            <a:r>
              <a:rPr lang="fr-FR" sz="2133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connaissance de nos clients </a:t>
            </a:r>
            <a:r>
              <a:rPr lang="fr-FR" sz="2133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une </a:t>
            </a:r>
            <a:r>
              <a:rPr lang="fr-FR" sz="2133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fréquence régulière </a:t>
            </a:r>
            <a:r>
              <a:rPr lang="fr-FR" sz="2133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 va dépendre de la couleur du score LCBFT.</a:t>
            </a:r>
          </a:p>
        </p:txBody>
      </p:sp>
      <p:sp>
        <p:nvSpPr>
          <p:cNvPr id="7" name="Rectangle 6"/>
          <p:cNvSpPr/>
          <p:nvPr/>
        </p:nvSpPr>
        <p:spPr>
          <a:xfrm>
            <a:off x="3603578" y="2256466"/>
            <a:ext cx="7820627" cy="1077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133" i="1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minima </a:t>
            </a:r>
            <a:r>
              <a:rPr lang="fr-FR" sz="2133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tous les </a:t>
            </a:r>
            <a:r>
              <a:rPr lang="fr-FR" sz="2133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 mois </a:t>
            </a:r>
            <a:r>
              <a:rPr lang="fr-FR" sz="2133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un </a:t>
            </a:r>
            <a:r>
              <a:rPr lang="fr-FR" sz="2133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score LCBFT Vert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133" i="1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minima </a:t>
            </a:r>
            <a:r>
              <a:rPr lang="fr-FR" sz="2133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tous les </a:t>
            </a:r>
            <a:r>
              <a:rPr lang="fr-FR" sz="2133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mois </a:t>
            </a:r>
            <a:r>
              <a:rPr lang="fr-FR" sz="2133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un score LCBFT </a:t>
            </a:r>
            <a:r>
              <a:rPr lang="fr-FR" sz="2133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Orange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133" i="1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a minima </a:t>
            </a:r>
            <a:r>
              <a:rPr lang="fr-FR" sz="2133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tous les </a:t>
            </a:r>
            <a:r>
              <a:rPr lang="fr-FR" sz="2133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mois </a:t>
            </a:r>
            <a:r>
              <a:rPr lang="fr-FR" sz="2133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un score LCBFT </a:t>
            </a:r>
            <a:r>
              <a:rPr lang="fr-FR" sz="2133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Rouge.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751502"/>
            <a:ext cx="12192000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sz="2133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Elle ne donne pas forcément lieu à une mise à jour des données et collecte des justificatifs </a:t>
            </a:r>
          </a:p>
          <a:p>
            <a:pPr lvl="0" algn="ctr"/>
            <a:r>
              <a:rPr lang="fr-FR" sz="2133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les informations sont bonnes et documentées.</a:t>
            </a:r>
          </a:p>
        </p:txBody>
      </p:sp>
      <p:grpSp>
        <p:nvGrpSpPr>
          <p:cNvPr id="9" name="Groupe 8"/>
          <p:cNvGrpSpPr>
            <a:grpSpLocks noChangeAspect="1"/>
          </p:cNvGrpSpPr>
          <p:nvPr/>
        </p:nvGrpSpPr>
        <p:grpSpPr>
          <a:xfrm>
            <a:off x="7833464" y="5041295"/>
            <a:ext cx="380470" cy="396000"/>
            <a:chOff x="3862388" y="2411413"/>
            <a:chExt cx="311150" cy="323850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 flipH="1">
              <a:off x="4051301" y="2719388"/>
              <a:ext cx="5080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 flipH="1">
              <a:off x="4121151" y="2719388"/>
              <a:ext cx="1905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Line 7"/>
            <p:cNvSpPr>
              <a:spLocks noChangeShapeType="1"/>
            </p:cNvSpPr>
            <p:nvPr/>
          </p:nvSpPr>
          <p:spPr bwMode="auto">
            <a:xfrm>
              <a:off x="4013201" y="2649538"/>
              <a:ext cx="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3897313" y="2447926"/>
              <a:ext cx="247650" cy="219075"/>
            </a:xfrm>
            <a:custGeom>
              <a:avLst/>
              <a:gdLst>
                <a:gd name="T0" fmla="*/ 73 w 156"/>
                <a:gd name="T1" fmla="*/ 127 h 138"/>
                <a:gd name="T2" fmla="*/ 156 w 156"/>
                <a:gd name="T3" fmla="*/ 41 h 138"/>
                <a:gd name="T4" fmla="*/ 135 w 156"/>
                <a:gd name="T5" fmla="*/ 0 h 138"/>
                <a:gd name="T6" fmla="*/ 63 w 156"/>
                <a:gd name="T7" fmla="*/ 92 h 138"/>
                <a:gd name="T8" fmla="*/ 20 w 156"/>
                <a:gd name="T9" fmla="*/ 39 h 138"/>
                <a:gd name="T10" fmla="*/ 0 w 156"/>
                <a:gd name="T11" fmla="*/ 74 h 138"/>
                <a:gd name="T12" fmla="*/ 63 w 156"/>
                <a:gd name="T13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138">
                  <a:moveTo>
                    <a:pt x="73" y="127"/>
                  </a:moveTo>
                  <a:lnTo>
                    <a:pt x="156" y="41"/>
                  </a:lnTo>
                  <a:lnTo>
                    <a:pt x="135" y="0"/>
                  </a:lnTo>
                  <a:lnTo>
                    <a:pt x="63" y="92"/>
                  </a:lnTo>
                  <a:lnTo>
                    <a:pt x="20" y="39"/>
                  </a:lnTo>
                  <a:lnTo>
                    <a:pt x="0" y="74"/>
                  </a:lnTo>
                  <a:lnTo>
                    <a:pt x="63" y="138"/>
                  </a:lnTo>
                </a:path>
              </a:pathLst>
            </a:custGeom>
            <a:solidFill>
              <a:srgbClr val="00B050"/>
            </a:solidFill>
            <a:ln w="9525" cap="rnd">
              <a:solidFill>
                <a:srgbClr val="00B05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3862388" y="2411413"/>
              <a:ext cx="311150" cy="323850"/>
            </a:xfrm>
            <a:custGeom>
              <a:avLst/>
              <a:gdLst>
                <a:gd name="T0" fmla="*/ 27 w 97"/>
                <a:gd name="T1" fmla="*/ 0 h 99"/>
                <a:gd name="T2" fmla="*/ 90 w 97"/>
                <a:gd name="T3" fmla="*/ 0 h 99"/>
                <a:gd name="T4" fmla="*/ 97 w 97"/>
                <a:gd name="T5" fmla="*/ 7 h 99"/>
                <a:gd name="T6" fmla="*/ 97 w 97"/>
                <a:gd name="T7" fmla="*/ 92 h 99"/>
                <a:gd name="T8" fmla="*/ 90 w 97"/>
                <a:gd name="T9" fmla="*/ 99 h 99"/>
                <a:gd name="T10" fmla="*/ 7 w 97"/>
                <a:gd name="T11" fmla="*/ 99 h 99"/>
                <a:gd name="T12" fmla="*/ 0 w 97"/>
                <a:gd name="T13" fmla="*/ 92 h 99"/>
                <a:gd name="T14" fmla="*/ 0 w 97"/>
                <a:gd name="T15" fmla="*/ 7 h 99"/>
                <a:gd name="T16" fmla="*/ 7 w 97"/>
                <a:gd name="T17" fmla="*/ 0 h 99"/>
                <a:gd name="T18" fmla="*/ 13 w 97"/>
                <a:gd name="T1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99">
                  <a:moveTo>
                    <a:pt x="27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4" y="0"/>
                    <a:pt x="97" y="3"/>
                    <a:pt x="97" y="7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6"/>
                    <a:pt x="94" y="99"/>
                    <a:pt x="90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3" y="99"/>
                    <a:pt x="0" y="96"/>
                    <a:pt x="0" y="9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5" name="Groupe 14"/>
          <p:cNvGrpSpPr>
            <a:grpSpLocks noChangeAspect="1"/>
          </p:cNvGrpSpPr>
          <p:nvPr/>
        </p:nvGrpSpPr>
        <p:grpSpPr>
          <a:xfrm rot="5400000">
            <a:off x="8757022" y="4453245"/>
            <a:ext cx="440143" cy="468000"/>
            <a:chOff x="5445126" y="1825625"/>
            <a:chExt cx="376238" cy="400050"/>
          </a:xfrm>
        </p:grpSpPr>
        <p:sp>
          <p:nvSpPr>
            <p:cNvPr id="16" name="Line 520"/>
            <p:cNvSpPr>
              <a:spLocks noChangeShapeType="1"/>
            </p:cNvSpPr>
            <p:nvPr/>
          </p:nvSpPr>
          <p:spPr bwMode="auto">
            <a:xfrm flipH="1">
              <a:off x="5529263" y="1946275"/>
              <a:ext cx="42863" cy="57150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Line 521"/>
            <p:cNvSpPr>
              <a:spLocks noChangeShapeType="1"/>
            </p:cNvSpPr>
            <p:nvPr/>
          </p:nvSpPr>
          <p:spPr bwMode="auto">
            <a:xfrm flipH="1">
              <a:off x="5588001" y="1903413"/>
              <a:ext cx="14288" cy="19050"/>
            </a:xfrm>
            <a:prstGeom prst="line">
              <a:avLst/>
            </a:pr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522"/>
            <p:cNvSpPr>
              <a:spLocks noEditPoints="1"/>
            </p:cNvSpPr>
            <p:nvPr/>
          </p:nvSpPr>
          <p:spPr bwMode="auto">
            <a:xfrm>
              <a:off x="5445126" y="1825625"/>
              <a:ext cx="252413" cy="271463"/>
            </a:xfrm>
            <a:custGeom>
              <a:avLst/>
              <a:gdLst>
                <a:gd name="T0" fmla="*/ 144 w 144"/>
                <a:gd name="T1" fmla="*/ 132 h 148"/>
                <a:gd name="T2" fmla="*/ 126 w 144"/>
                <a:gd name="T3" fmla="*/ 115 h 148"/>
                <a:gd name="T4" fmla="*/ 142 w 144"/>
                <a:gd name="T5" fmla="*/ 71 h 148"/>
                <a:gd name="T6" fmla="*/ 71 w 144"/>
                <a:gd name="T7" fmla="*/ 0 h 148"/>
                <a:gd name="T8" fmla="*/ 0 w 144"/>
                <a:gd name="T9" fmla="*/ 71 h 148"/>
                <a:gd name="T10" fmla="*/ 71 w 144"/>
                <a:gd name="T11" fmla="*/ 142 h 148"/>
                <a:gd name="T12" fmla="*/ 110 w 144"/>
                <a:gd name="T13" fmla="*/ 130 h 148"/>
                <a:gd name="T14" fmla="*/ 128 w 144"/>
                <a:gd name="T15" fmla="*/ 148 h 148"/>
                <a:gd name="T16" fmla="*/ 18 w 144"/>
                <a:gd name="T17" fmla="*/ 71 h 148"/>
                <a:gd name="T18" fmla="*/ 71 w 144"/>
                <a:gd name="T19" fmla="*/ 18 h 148"/>
                <a:gd name="T20" fmla="*/ 124 w 144"/>
                <a:gd name="T21" fmla="*/ 71 h 148"/>
                <a:gd name="T22" fmla="*/ 71 w 144"/>
                <a:gd name="T23" fmla="*/ 124 h 148"/>
                <a:gd name="T24" fmla="*/ 18 w 144"/>
                <a:gd name="T25" fmla="*/ 7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4" h="148">
                  <a:moveTo>
                    <a:pt x="144" y="132"/>
                  </a:moveTo>
                  <a:cubicBezTo>
                    <a:pt x="126" y="115"/>
                    <a:pt x="126" y="115"/>
                    <a:pt x="126" y="115"/>
                  </a:cubicBezTo>
                  <a:cubicBezTo>
                    <a:pt x="136" y="103"/>
                    <a:pt x="142" y="88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10"/>
                    <a:pt x="32" y="142"/>
                    <a:pt x="71" y="142"/>
                  </a:cubicBezTo>
                  <a:cubicBezTo>
                    <a:pt x="86" y="142"/>
                    <a:pt x="99" y="138"/>
                    <a:pt x="110" y="130"/>
                  </a:cubicBezTo>
                  <a:cubicBezTo>
                    <a:pt x="128" y="148"/>
                    <a:pt x="128" y="148"/>
                    <a:pt x="128" y="148"/>
                  </a:cubicBezTo>
                  <a:moveTo>
                    <a:pt x="18" y="71"/>
                  </a:moveTo>
                  <a:cubicBezTo>
                    <a:pt x="18" y="42"/>
                    <a:pt x="42" y="18"/>
                    <a:pt x="71" y="18"/>
                  </a:cubicBezTo>
                  <a:cubicBezTo>
                    <a:pt x="100" y="18"/>
                    <a:pt x="124" y="42"/>
                    <a:pt x="124" y="71"/>
                  </a:cubicBezTo>
                  <a:cubicBezTo>
                    <a:pt x="124" y="100"/>
                    <a:pt x="100" y="124"/>
                    <a:pt x="71" y="124"/>
                  </a:cubicBezTo>
                  <a:cubicBezTo>
                    <a:pt x="42" y="124"/>
                    <a:pt x="18" y="100"/>
                    <a:pt x="18" y="71"/>
                  </a:cubicBezTo>
                  <a:close/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523"/>
            <p:cNvSpPr>
              <a:spLocks/>
            </p:cNvSpPr>
            <p:nvPr/>
          </p:nvSpPr>
          <p:spPr bwMode="auto">
            <a:xfrm>
              <a:off x="5788026" y="2190750"/>
              <a:ext cx="33338" cy="34925"/>
            </a:xfrm>
            <a:custGeom>
              <a:avLst/>
              <a:gdLst>
                <a:gd name="T0" fmla="*/ 0 w 19"/>
                <a:gd name="T1" fmla="*/ 16 h 19"/>
                <a:gd name="T2" fmla="*/ 7 w 19"/>
                <a:gd name="T3" fmla="*/ 19 h 19"/>
                <a:gd name="T4" fmla="*/ 15 w 19"/>
                <a:gd name="T5" fmla="*/ 16 h 19"/>
                <a:gd name="T6" fmla="*/ 15 w 1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9">
                  <a:moveTo>
                    <a:pt x="0" y="16"/>
                  </a:moveTo>
                  <a:cubicBezTo>
                    <a:pt x="2" y="18"/>
                    <a:pt x="5" y="19"/>
                    <a:pt x="7" y="19"/>
                  </a:cubicBezTo>
                  <a:cubicBezTo>
                    <a:pt x="10" y="19"/>
                    <a:pt x="13" y="18"/>
                    <a:pt x="15" y="16"/>
                  </a:cubicBezTo>
                  <a:cubicBezTo>
                    <a:pt x="19" y="12"/>
                    <a:pt x="19" y="5"/>
                    <a:pt x="15" y="0"/>
                  </a:cubicBezTo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524"/>
            <p:cNvSpPr>
              <a:spLocks/>
            </p:cNvSpPr>
            <p:nvPr/>
          </p:nvSpPr>
          <p:spPr bwMode="auto">
            <a:xfrm>
              <a:off x="5667376" y="2065338"/>
              <a:ext cx="149225" cy="152400"/>
            </a:xfrm>
            <a:custGeom>
              <a:avLst/>
              <a:gdLst>
                <a:gd name="T0" fmla="*/ 66 w 85"/>
                <a:gd name="T1" fmla="*/ 83 h 83"/>
                <a:gd name="T2" fmla="*/ 54 w 85"/>
                <a:gd name="T3" fmla="*/ 78 h 83"/>
                <a:gd name="T4" fmla="*/ 7 w 85"/>
                <a:gd name="T5" fmla="*/ 31 h 83"/>
                <a:gd name="T6" fmla="*/ 7 w 85"/>
                <a:gd name="T7" fmla="*/ 7 h 83"/>
                <a:gd name="T8" fmla="*/ 31 w 85"/>
                <a:gd name="T9" fmla="*/ 7 h 83"/>
                <a:gd name="T10" fmla="*/ 78 w 85"/>
                <a:gd name="T11" fmla="*/ 53 h 83"/>
                <a:gd name="T12" fmla="*/ 78 w 85"/>
                <a:gd name="T13" fmla="*/ 78 h 83"/>
                <a:gd name="T14" fmla="*/ 66 w 85"/>
                <a:gd name="T1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83">
                  <a:moveTo>
                    <a:pt x="66" y="83"/>
                  </a:moveTo>
                  <a:cubicBezTo>
                    <a:pt x="62" y="83"/>
                    <a:pt x="57" y="81"/>
                    <a:pt x="54" y="78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0" y="24"/>
                    <a:pt x="0" y="13"/>
                    <a:pt x="7" y="7"/>
                  </a:cubicBezTo>
                  <a:cubicBezTo>
                    <a:pt x="13" y="0"/>
                    <a:pt x="24" y="0"/>
                    <a:pt x="31" y="7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85" y="60"/>
                    <a:pt x="85" y="71"/>
                    <a:pt x="78" y="78"/>
                  </a:cubicBezTo>
                  <a:cubicBezTo>
                    <a:pt x="75" y="81"/>
                    <a:pt x="70" y="83"/>
                    <a:pt x="66" y="83"/>
                  </a:cubicBezTo>
                  <a:close/>
                </a:path>
              </a:pathLst>
            </a:custGeom>
            <a:noFill/>
            <a:ln w="9525" cap="rnd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51793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6"/>
          <p:cNvSpPr txBox="1">
            <a:spLocks/>
          </p:cNvSpPr>
          <p:nvPr/>
        </p:nvSpPr>
        <p:spPr>
          <a:xfrm>
            <a:off x="128798" y="884058"/>
            <a:ext cx="10465209" cy="422446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fr-FR" sz="2133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revue est en revanche obligatoire</a:t>
            </a:r>
            <a:r>
              <a:rPr lang="fr-FR" sz="1867" b="1">
                <a:solidFill>
                  <a:srgbClr val="BF76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867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dès que le client entre en période d’actualisation. Comment fonctionne cette période ?</a:t>
            </a:r>
          </a:p>
          <a:p>
            <a:pPr marL="0" indent="0">
              <a:buNone/>
            </a:pPr>
            <a:endParaRPr lang="fr-FR" sz="2133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626" y="1552453"/>
            <a:ext cx="9879401" cy="3233976"/>
          </a:xfrm>
          <a:prstGeom prst="rect">
            <a:avLst/>
          </a:prstGeom>
        </p:spPr>
      </p:pic>
      <p:sp>
        <p:nvSpPr>
          <p:cNvPr id="7" name="Titre 1"/>
          <p:cNvSpPr txBox="1">
            <a:spLocks/>
          </p:cNvSpPr>
          <p:nvPr/>
        </p:nvSpPr>
        <p:spPr>
          <a:xfrm>
            <a:off x="128798" y="253412"/>
            <a:ext cx="10273141" cy="4498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>
                <a:solidFill>
                  <a:srgbClr val="C00000"/>
                </a:solidFill>
                <a:latin typeface="Montserrat Black" panose="00000A00000000000000" pitchFamily="2" charset="0"/>
                <a:ea typeface="+mn-ea"/>
                <a:cs typeface="+mn-cs"/>
              </a:rPr>
              <a:t>La revue du TOP CC, c’est quoi ?</a:t>
            </a:r>
          </a:p>
        </p:txBody>
      </p:sp>
      <p:sp>
        <p:nvSpPr>
          <p:cNvPr id="5" name="Rectangle 4"/>
          <p:cNvSpPr/>
          <p:nvPr/>
        </p:nvSpPr>
        <p:spPr>
          <a:xfrm>
            <a:off x="2467358" y="3078756"/>
            <a:ext cx="2766797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Imaginons un client que je dois actualiser tous les 12 mois. </a:t>
            </a:r>
          </a:p>
          <a:p>
            <a:endParaRPr lang="fr-FR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je le rencontre dans l’année </a:t>
            </a:r>
            <a:r>
              <a:rPr lang="fr-FR" sz="12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j’en profite pour vérifier</a:t>
            </a:r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avec lui les informations que j’ai et je fais ma revue, </a:t>
            </a:r>
            <a:r>
              <a:rPr lang="fr-FR" sz="12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repars pour une nouvelle durée de 12 mois.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5569103"/>
            <a:ext cx="12192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La revue est formalisée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 un document appelé </a:t>
            </a:r>
            <a:r>
              <a:rPr lang="fr-FR" sz="20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Compte Rendu Actualisation Connaissance Client </a:t>
            </a:r>
          </a:p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 est archivé dans classeur client.</a:t>
            </a:r>
          </a:p>
          <a:p>
            <a:endParaRPr lang="fr-FR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24319" y="1457132"/>
            <a:ext cx="3482336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je ne l’ai pas fait, le 1</a:t>
            </a:r>
            <a:r>
              <a:rPr lang="fr-FR" sz="1200" baseline="30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jour du 10</a:t>
            </a:r>
            <a:r>
              <a:rPr lang="fr-FR" sz="1200" baseline="30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mois, le TOP CC passe à orange j’aurai 3 mois pour actualiser les données. </a:t>
            </a:r>
            <a:r>
              <a:rPr lang="fr-FR" sz="12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C’est la période d’actualisation. </a:t>
            </a:r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 cette période </a:t>
            </a:r>
            <a:r>
              <a:rPr lang="fr-FR" sz="12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revue est obligatoire. </a:t>
            </a:r>
            <a:endParaRPr lang="fr-FR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Groupe 29"/>
          <p:cNvGrpSpPr/>
          <p:nvPr/>
        </p:nvGrpSpPr>
        <p:grpSpPr>
          <a:xfrm rot="20604097">
            <a:off x="1568633" y="3316265"/>
            <a:ext cx="1097280" cy="1002089"/>
            <a:chOff x="1732388" y="5201306"/>
            <a:chExt cx="1097280" cy="1002089"/>
          </a:xfrm>
        </p:grpSpPr>
        <p:sp>
          <p:nvSpPr>
            <p:cNvPr id="11" name="ZoneTexte 10"/>
            <p:cNvSpPr txBox="1"/>
            <p:nvPr/>
          </p:nvSpPr>
          <p:spPr>
            <a:xfrm>
              <a:off x="1732388" y="5201306"/>
              <a:ext cx="1097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>
                  <a:solidFill>
                    <a:srgbClr val="C00000"/>
                  </a:solidFill>
                </a:rPr>
                <a:t>Bonne pratique</a:t>
              </a:r>
            </a:p>
          </p:txBody>
        </p:sp>
        <p:grpSp>
          <p:nvGrpSpPr>
            <p:cNvPr id="13" name="Groupe 12"/>
            <p:cNvGrpSpPr/>
            <p:nvPr/>
          </p:nvGrpSpPr>
          <p:grpSpPr>
            <a:xfrm rot="732260">
              <a:off x="1975183" y="5779532"/>
              <a:ext cx="447676" cy="423863"/>
              <a:chOff x="2674938" y="4311650"/>
              <a:chExt cx="447676" cy="423863"/>
            </a:xfrm>
          </p:grpSpPr>
          <p:sp>
            <p:nvSpPr>
              <p:cNvPr id="14" name="Freeform 559"/>
              <p:cNvSpPr>
                <a:spLocks/>
              </p:cNvSpPr>
              <p:nvPr/>
            </p:nvSpPr>
            <p:spPr bwMode="auto">
              <a:xfrm>
                <a:off x="2833688" y="4311650"/>
                <a:ext cx="244475" cy="204788"/>
              </a:xfrm>
              <a:custGeom>
                <a:avLst/>
                <a:gdLst>
                  <a:gd name="T0" fmla="*/ 0 w 140"/>
                  <a:gd name="T1" fmla="*/ 112 h 112"/>
                  <a:gd name="T2" fmla="*/ 34 w 140"/>
                  <a:gd name="T3" fmla="*/ 9 h 112"/>
                  <a:gd name="T4" fmla="*/ 41 w 140"/>
                  <a:gd name="T5" fmla="*/ 1 h 112"/>
                  <a:gd name="T6" fmla="*/ 66 w 140"/>
                  <a:gd name="T7" fmla="*/ 28 h 112"/>
                  <a:gd name="T8" fmla="*/ 97 w 140"/>
                  <a:gd name="T9" fmla="*/ 79 h 112"/>
                  <a:gd name="T10" fmla="*/ 140 w 140"/>
                  <a:gd name="T11" fmla="*/ 68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0" h="112">
                    <a:moveTo>
                      <a:pt x="0" y="112"/>
                    </a:moveTo>
                    <a:cubicBezTo>
                      <a:pt x="0" y="112"/>
                      <a:pt x="54" y="94"/>
                      <a:pt x="34" y="9"/>
                    </a:cubicBezTo>
                    <a:cubicBezTo>
                      <a:pt x="33" y="5"/>
                      <a:pt x="37" y="0"/>
                      <a:pt x="41" y="1"/>
                    </a:cubicBezTo>
                    <a:cubicBezTo>
                      <a:pt x="50" y="3"/>
                      <a:pt x="63" y="9"/>
                      <a:pt x="66" y="28"/>
                    </a:cubicBezTo>
                    <a:cubicBezTo>
                      <a:pt x="71" y="59"/>
                      <a:pt x="73" y="85"/>
                      <a:pt x="97" y="79"/>
                    </a:cubicBezTo>
                    <a:cubicBezTo>
                      <a:pt x="122" y="73"/>
                      <a:pt x="140" y="68"/>
                      <a:pt x="140" y="68"/>
                    </a:cubicBezTo>
                  </a:path>
                </a:pathLst>
              </a:cu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" name="Freeform 560"/>
              <p:cNvSpPr>
                <a:spLocks/>
              </p:cNvSpPr>
              <p:nvPr/>
            </p:nvSpPr>
            <p:spPr bwMode="auto">
              <a:xfrm>
                <a:off x="3079751" y="4432300"/>
                <a:ext cx="41275" cy="61913"/>
              </a:xfrm>
              <a:custGeom>
                <a:avLst/>
                <a:gdLst>
                  <a:gd name="T0" fmla="*/ 0 w 23"/>
                  <a:gd name="T1" fmla="*/ 2 h 34"/>
                  <a:gd name="T2" fmla="*/ 21 w 23"/>
                  <a:gd name="T3" fmla="*/ 14 h 34"/>
                  <a:gd name="T4" fmla="*/ 9 w 23"/>
                  <a:gd name="T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34">
                    <a:moveTo>
                      <a:pt x="0" y="2"/>
                    </a:moveTo>
                    <a:cubicBezTo>
                      <a:pt x="9" y="0"/>
                      <a:pt x="18" y="5"/>
                      <a:pt x="21" y="14"/>
                    </a:cubicBezTo>
                    <a:cubicBezTo>
                      <a:pt x="23" y="23"/>
                      <a:pt x="17" y="32"/>
                      <a:pt x="9" y="34"/>
                    </a:cubicBezTo>
                  </a:path>
                </a:pathLst>
              </a:cu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" name="Freeform 561"/>
              <p:cNvSpPr>
                <a:spLocks/>
              </p:cNvSpPr>
              <p:nvPr/>
            </p:nvSpPr>
            <p:spPr bwMode="auto">
              <a:xfrm>
                <a:off x="3084513" y="4492625"/>
                <a:ext cx="38100" cy="60325"/>
              </a:xfrm>
              <a:custGeom>
                <a:avLst/>
                <a:gdLst>
                  <a:gd name="T0" fmla="*/ 0 w 22"/>
                  <a:gd name="T1" fmla="*/ 2 h 33"/>
                  <a:gd name="T2" fmla="*/ 20 w 22"/>
                  <a:gd name="T3" fmla="*/ 14 h 33"/>
                  <a:gd name="T4" fmla="*/ 8 w 22"/>
                  <a:gd name="T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33">
                    <a:moveTo>
                      <a:pt x="0" y="2"/>
                    </a:moveTo>
                    <a:cubicBezTo>
                      <a:pt x="9" y="0"/>
                      <a:pt x="18" y="5"/>
                      <a:pt x="20" y="14"/>
                    </a:cubicBezTo>
                    <a:cubicBezTo>
                      <a:pt x="22" y="22"/>
                      <a:pt x="17" y="31"/>
                      <a:pt x="8" y="33"/>
                    </a:cubicBezTo>
                  </a:path>
                </a:pathLst>
              </a:cu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" name="Freeform 562"/>
              <p:cNvSpPr>
                <a:spLocks/>
              </p:cNvSpPr>
              <p:nvPr/>
            </p:nvSpPr>
            <p:spPr bwMode="auto">
              <a:xfrm>
                <a:off x="3086101" y="4551363"/>
                <a:ext cx="36513" cy="58738"/>
              </a:xfrm>
              <a:custGeom>
                <a:avLst/>
                <a:gdLst>
                  <a:gd name="T0" fmla="*/ 0 w 21"/>
                  <a:gd name="T1" fmla="*/ 2 h 32"/>
                  <a:gd name="T2" fmla="*/ 19 w 21"/>
                  <a:gd name="T3" fmla="*/ 13 h 32"/>
                  <a:gd name="T4" fmla="*/ 8 w 21"/>
                  <a:gd name="T5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32">
                    <a:moveTo>
                      <a:pt x="0" y="2"/>
                    </a:moveTo>
                    <a:cubicBezTo>
                      <a:pt x="8" y="0"/>
                      <a:pt x="17" y="5"/>
                      <a:pt x="19" y="13"/>
                    </a:cubicBezTo>
                    <a:cubicBezTo>
                      <a:pt x="21" y="21"/>
                      <a:pt x="16" y="30"/>
                      <a:pt x="8" y="32"/>
                    </a:cubicBezTo>
                  </a:path>
                </a:pathLst>
              </a:cu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" name="Freeform 563"/>
              <p:cNvSpPr>
                <a:spLocks/>
              </p:cNvSpPr>
              <p:nvPr/>
            </p:nvSpPr>
            <p:spPr bwMode="auto">
              <a:xfrm>
                <a:off x="2871788" y="4679950"/>
                <a:ext cx="50800" cy="12700"/>
              </a:xfrm>
              <a:custGeom>
                <a:avLst/>
                <a:gdLst>
                  <a:gd name="T0" fmla="*/ 29 w 29"/>
                  <a:gd name="T1" fmla="*/ 7 h 7"/>
                  <a:gd name="T2" fmla="*/ 0 w 29"/>
                  <a:gd name="T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9" h="7">
                    <a:moveTo>
                      <a:pt x="29" y="7"/>
                    </a:moveTo>
                    <a:cubicBezTo>
                      <a:pt x="18" y="7"/>
                      <a:pt x="8" y="5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" name="Freeform 564"/>
              <p:cNvSpPr>
                <a:spLocks/>
              </p:cNvSpPr>
              <p:nvPr/>
            </p:nvSpPr>
            <p:spPr bwMode="auto">
              <a:xfrm>
                <a:off x="2957513" y="4606925"/>
                <a:ext cx="160338" cy="85725"/>
              </a:xfrm>
              <a:custGeom>
                <a:avLst/>
                <a:gdLst>
                  <a:gd name="T0" fmla="*/ 72 w 91"/>
                  <a:gd name="T1" fmla="*/ 2 h 47"/>
                  <a:gd name="T2" fmla="*/ 89 w 91"/>
                  <a:gd name="T3" fmla="*/ 12 h 47"/>
                  <a:gd name="T4" fmla="*/ 79 w 91"/>
                  <a:gd name="T5" fmla="*/ 29 h 47"/>
                  <a:gd name="T6" fmla="*/ 0 w 91"/>
                  <a:gd name="T7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47">
                    <a:moveTo>
                      <a:pt x="72" y="2"/>
                    </a:moveTo>
                    <a:cubicBezTo>
                      <a:pt x="79" y="0"/>
                      <a:pt x="87" y="5"/>
                      <a:pt x="89" y="12"/>
                    </a:cubicBezTo>
                    <a:cubicBezTo>
                      <a:pt x="91" y="20"/>
                      <a:pt x="86" y="27"/>
                      <a:pt x="79" y="29"/>
                    </a:cubicBezTo>
                    <a:cubicBezTo>
                      <a:pt x="79" y="29"/>
                      <a:pt x="38" y="44"/>
                      <a:pt x="0" y="47"/>
                    </a:cubicBezTo>
                  </a:path>
                </a:pathLst>
              </a:cu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" name="Freeform 565"/>
              <p:cNvSpPr>
                <a:spLocks/>
              </p:cNvSpPr>
              <p:nvPr/>
            </p:nvSpPr>
            <p:spPr bwMode="auto">
              <a:xfrm>
                <a:off x="2840038" y="4554538"/>
                <a:ext cx="34925" cy="150813"/>
              </a:xfrm>
              <a:custGeom>
                <a:avLst/>
                <a:gdLst>
                  <a:gd name="T0" fmla="*/ 0 w 22"/>
                  <a:gd name="T1" fmla="*/ 0 h 95"/>
                  <a:gd name="T2" fmla="*/ 22 w 22"/>
                  <a:gd name="T3" fmla="*/ 91 h 95"/>
                  <a:gd name="T4" fmla="*/ 2 w 22"/>
                  <a:gd name="T5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95">
                    <a:moveTo>
                      <a:pt x="0" y="0"/>
                    </a:moveTo>
                    <a:lnTo>
                      <a:pt x="22" y="91"/>
                    </a:lnTo>
                    <a:lnTo>
                      <a:pt x="2" y="95"/>
                    </a:lnTo>
                  </a:path>
                </a:pathLst>
              </a:cu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" name="Freeform 566"/>
              <p:cNvSpPr>
                <a:spLocks/>
              </p:cNvSpPr>
              <p:nvPr/>
            </p:nvSpPr>
            <p:spPr bwMode="auto">
              <a:xfrm>
                <a:off x="2790826" y="4502150"/>
                <a:ext cx="44450" cy="28575"/>
              </a:xfrm>
              <a:custGeom>
                <a:avLst/>
                <a:gdLst>
                  <a:gd name="T0" fmla="*/ 0 w 28"/>
                  <a:gd name="T1" fmla="*/ 6 h 18"/>
                  <a:gd name="T2" fmla="*/ 23 w 28"/>
                  <a:gd name="T3" fmla="*/ 0 h 18"/>
                  <a:gd name="T4" fmla="*/ 28 w 28"/>
                  <a:gd name="T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18">
                    <a:moveTo>
                      <a:pt x="0" y="6"/>
                    </a:moveTo>
                    <a:lnTo>
                      <a:pt x="23" y="0"/>
                    </a:lnTo>
                    <a:lnTo>
                      <a:pt x="28" y="18"/>
                    </a:lnTo>
                  </a:path>
                </a:pathLst>
              </a:cu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" name="Freeform 567"/>
              <p:cNvSpPr>
                <a:spLocks/>
              </p:cNvSpPr>
              <p:nvPr/>
            </p:nvSpPr>
            <p:spPr bwMode="auto">
              <a:xfrm>
                <a:off x="2703513" y="4491038"/>
                <a:ext cx="131763" cy="244475"/>
              </a:xfrm>
              <a:custGeom>
                <a:avLst/>
                <a:gdLst>
                  <a:gd name="T0" fmla="*/ 0 w 83"/>
                  <a:gd name="T1" fmla="*/ 14 h 154"/>
                  <a:gd name="T2" fmla="*/ 48 w 83"/>
                  <a:gd name="T3" fmla="*/ 0 h 154"/>
                  <a:gd name="T4" fmla="*/ 83 w 83"/>
                  <a:gd name="T5" fmla="*/ 149 h 154"/>
                  <a:gd name="T6" fmla="*/ 66 w 83"/>
                  <a:gd name="T7" fmla="*/ 15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54">
                    <a:moveTo>
                      <a:pt x="0" y="14"/>
                    </a:moveTo>
                    <a:lnTo>
                      <a:pt x="48" y="0"/>
                    </a:lnTo>
                    <a:lnTo>
                      <a:pt x="83" y="149"/>
                    </a:lnTo>
                    <a:lnTo>
                      <a:pt x="66" y="154"/>
                    </a:lnTo>
                  </a:path>
                </a:pathLst>
              </a:cu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" name="Line 568"/>
              <p:cNvSpPr>
                <a:spLocks noChangeShapeType="1"/>
              </p:cNvSpPr>
              <p:nvPr/>
            </p:nvSpPr>
            <p:spPr bwMode="auto">
              <a:xfrm flipH="1">
                <a:off x="2674938" y="4518025"/>
                <a:ext cx="11113" cy="1588"/>
              </a:xfrm>
              <a:prstGeom prst="line">
                <a:avLst/>
              </a:pr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" name="Line 569"/>
              <p:cNvSpPr>
                <a:spLocks noChangeShapeType="1"/>
              </p:cNvSpPr>
              <p:nvPr/>
            </p:nvSpPr>
            <p:spPr bwMode="auto">
              <a:xfrm flipH="1">
                <a:off x="2736851" y="4530725"/>
                <a:ext cx="49213" cy="12700"/>
              </a:xfrm>
              <a:prstGeom prst="line">
                <a:avLst/>
              </a:pr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" name="Line 570"/>
              <p:cNvSpPr>
                <a:spLocks noChangeShapeType="1"/>
              </p:cNvSpPr>
              <p:nvPr/>
            </p:nvSpPr>
            <p:spPr bwMode="auto">
              <a:xfrm flipH="1">
                <a:off x="2762251" y="4549775"/>
                <a:ext cx="28575" cy="6350"/>
              </a:xfrm>
              <a:prstGeom prst="line">
                <a:avLst/>
              </a:pr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" name="Line 571"/>
              <p:cNvSpPr>
                <a:spLocks noChangeShapeType="1"/>
              </p:cNvSpPr>
              <p:nvPr/>
            </p:nvSpPr>
            <p:spPr bwMode="auto">
              <a:xfrm flipH="1">
                <a:off x="2752726" y="4565650"/>
                <a:ext cx="42863" cy="11113"/>
              </a:xfrm>
              <a:prstGeom prst="line">
                <a:avLst/>
              </a:pr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" name="Freeform 572"/>
              <p:cNvSpPr>
                <a:spLocks/>
              </p:cNvSpPr>
              <p:nvPr/>
            </p:nvSpPr>
            <p:spPr bwMode="auto">
              <a:xfrm>
                <a:off x="3057526" y="4465638"/>
                <a:ext cx="9525" cy="19050"/>
              </a:xfrm>
              <a:custGeom>
                <a:avLst/>
                <a:gdLst>
                  <a:gd name="T0" fmla="*/ 0 w 5"/>
                  <a:gd name="T1" fmla="*/ 0 h 11"/>
                  <a:gd name="T2" fmla="*/ 0 w 5"/>
                  <a:gd name="T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" h="11">
                    <a:moveTo>
                      <a:pt x="0" y="0"/>
                    </a:moveTo>
                    <a:cubicBezTo>
                      <a:pt x="0" y="0"/>
                      <a:pt x="5" y="6"/>
                      <a:pt x="0" y="11"/>
                    </a:cubicBezTo>
                  </a:path>
                </a:pathLst>
              </a:cu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" name="Freeform 574"/>
              <p:cNvSpPr>
                <a:spLocks/>
              </p:cNvSpPr>
              <p:nvPr/>
            </p:nvSpPr>
            <p:spPr bwMode="auto">
              <a:xfrm>
                <a:off x="3057525" y="4516438"/>
                <a:ext cx="9525" cy="20638"/>
              </a:xfrm>
              <a:custGeom>
                <a:avLst/>
                <a:gdLst>
                  <a:gd name="T0" fmla="*/ 0 w 5"/>
                  <a:gd name="T1" fmla="*/ 0 h 11"/>
                  <a:gd name="T2" fmla="*/ 0 w 5"/>
                  <a:gd name="T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" h="11">
                    <a:moveTo>
                      <a:pt x="0" y="0"/>
                    </a:moveTo>
                    <a:cubicBezTo>
                      <a:pt x="0" y="0"/>
                      <a:pt x="5" y="6"/>
                      <a:pt x="0" y="11"/>
                    </a:cubicBezTo>
                  </a:path>
                </a:pathLst>
              </a:cu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" name="Freeform 575"/>
              <p:cNvSpPr>
                <a:spLocks/>
              </p:cNvSpPr>
              <p:nvPr/>
            </p:nvSpPr>
            <p:spPr bwMode="auto">
              <a:xfrm>
                <a:off x="3057525" y="4575175"/>
                <a:ext cx="9525" cy="20638"/>
              </a:xfrm>
              <a:custGeom>
                <a:avLst/>
                <a:gdLst>
                  <a:gd name="T0" fmla="*/ 0 w 5"/>
                  <a:gd name="T1" fmla="*/ 0 h 11"/>
                  <a:gd name="T2" fmla="*/ 0 w 5"/>
                  <a:gd name="T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" h="11">
                    <a:moveTo>
                      <a:pt x="0" y="0"/>
                    </a:moveTo>
                    <a:cubicBezTo>
                      <a:pt x="0" y="0"/>
                      <a:pt x="5" y="6"/>
                      <a:pt x="0" y="11"/>
                    </a:cubicBezTo>
                  </a:path>
                </a:pathLst>
              </a:custGeom>
              <a:noFill/>
              <a:ln w="19050" cap="rnd">
                <a:solidFill>
                  <a:srgbClr val="C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sp>
        <p:nvSpPr>
          <p:cNvPr id="31" name="Rectangle 30"/>
          <p:cNvSpPr/>
          <p:nvPr/>
        </p:nvSpPr>
        <p:spPr>
          <a:xfrm>
            <a:off x="6576452" y="4854659"/>
            <a:ext cx="3482336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je n’ai pas agi à la fin du 12</a:t>
            </a:r>
            <a:r>
              <a:rPr lang="fr-FR" sz="1200" baseline="30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mois </a:t>
            </a:r>
            <a:r>
              <a:rPr lang="fr-FR" sz="12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TOP CC va passer rouge</a:t>
            </a:r>
          </a:p>
        </p:txBody>
      </p:sp>
      <p:cxnSp>
        <p:nvCxnSpPr>
          <p:cNvPr id="33" name="Connecteur droit avec flèche 32"/>
          <p:cNvCxnSpPr/>
          <p:nvPr/>
        </p:nvCxnSpPr>
        <p:spPr>
          <a:xfrm flipH="1">
            <a:off x="6100326" y="1923190"/>
            <a:ext cx="779749" cy="548640"/>
          </a:xfrm>
          <a:prstGeom prst="straightConnector1">
            <a:avLst/>
          </a:prstGeom>
          <a:ln w="158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Imag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736" y="2137464"/>
            <a:ext cx="1005267" cy="317236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7544" y="2194648"/>
            <a:ext cx="888908" cy="254054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2528" y="2809712"/>
            <a:ext cx="852553" cy="269044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2817" y="3539332"/>
            <a:ext cx="1223439" cy="29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677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1019009" y="803579"/>
            <a:ext cx="7680960" cy="5512647"/>
            <a:chOff x="1019009" y="803579"/>
            <a:chExt cx="7680960" cy="5512647"/>
          </a:xfrm>
        </p:grpSpPr>
        <p:pic>
          <p:nvPicPr>
            <p:cNvPr id="5" name="Image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019009" y="803579"/>
              <a:ext cx="7680960" cy="5512647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6395606" y="1796819"/>
              <a:ext cx="2016224" cy="38404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4948177" y="3542540"/>
              <a:ext cx="677119" cy="803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8496269" y="4005064"/>
            <a:ext cx="3072340" cy="2311163"/>
            <a:chOff x="6372201" y="3003798"/>
            <a:chExt cx="2304255" cy="173337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93471AE-9744-4337-8534-EE4B3E136D4C}"/>
                </a:ext>
              </a:extLst>
            </p:cNvPr>
            <p:cNvSpPr/>
            <p:nvPr/>
          </p:nvSpPr>
          <p:spPr>
            <a:xfrm>
              <a:off x="6876256" y="3003798"/>
              <a:ext cx="1800200" cy="87716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fr-FR" sz="14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C’est le clic sur </a:t>
              </a:r>
              <a:r>
                <a:rPr lang="fr-FR" sz="1400" b="1">
                  <a:solidFill>
                    <a:srgbClr val="C00000"/>
                  </a:solidFill>
                </a:rPr>
                <a:t>« valider les données »</a:t>
              </a:r>
              <a:r>
                <a:rPr lang="fr-FR" sz="14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qui va enclencher le processus de création du Compte Rendu Actualisation Connaissance Client</a:t>
              </a:r>
            </a:p>
          </p:txBody>
        </p:sp>
        <p:sp>
          <p:nvSpPr>
            <p:cNvPr id="4" name="Flèche à angle droit 3"/>
            <p:cNvSpPr/>
            <p:nvPr/>
          </p:nvSpPr>
          <p:spPr>
            <a:xfrm rot="16200000" flipH="1">
              <a:off x="6414634" y="3861613"/>
              <a:ext cx="833124" cy="917989"/>
            </a:xfrm>
            <a:prstGeom prst="bentUpArrow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sp>
        <p:nvSpPr>
          <p:cNvPr id="11" name="Titre 1"/>
          <p:cNvSpPr txBox="1">
            <a:spLocks/>
          </p:cNvSpPr>
          <p:nvPr/>
        </p:nvSpPr>
        <p:spPr>
          <a:xfrm>
            <a:off x="128798" y="253412"/>
            <a:ext cx="10273141" cy="4498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>
                <a:solidFill>
                  <a:srgbClr val="C00000"/>
                </a:solidFill>
                <a:latin typeface="Montserrat Black" panose="00000A00000000000000" pitchFamily="2" charset="0"/>
                <a:ea typeface="+mn-ea"/>
                <a:cs typeface="+mn-cs"/>
              </a:rPr>
              <a:t>La revue du TOP CC, comment ?</a:t>
            </a:r>
          </a:p>
        </p:txBody>
      </p:sp>
    </p:spTree>
    <p:extLst>
      <p:ext uri="{BB962C8B-B14F-4D97-AF65-F5344CB8AC3E}">
        <p14:creationId xmlns:p14="http://schemas.microsoft.com/office/powerpoint/2010/main" val="29794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/>
          <p:nvPr/>
        </p:nvPicPr>
        <p:blipFill rotWithShape="1">
          <a:blip r:embed="rId2"/>
          <a:srcRect b="1953"/>
          <a:stretch/>
        </p:blipFill>
        <p:spPr>
          <a:xfrm>
            <a:off x="1410388" y="594809"/>
            <a:ext cx="7168462" cy="4974142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8978701" y="1050826"/>
            <a:ext cx="29715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Cette page intermédiaire m’alerte sur les impacts de la confirmation.</a:t>
            </a:r>
          </a:p>
          <a:p>
            <a:endParaRPr lang="fr-FR" sz="140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400" b="1">
                <a:solidFill>
                  <a:srgbClr val="C00000"/>
                </a:solidFill>
              </a:rPr>
              <a:t>Je dois m’assurer que les justificatifs et données sont justes et actualisés.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6065918" y="3410549"/>
            <a:ext cx="5425715" cy="1662592"/>
            <a:chOff x="4499994" y="3125007"/>
            <a:chExt cx="4069286" cy="124694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93471AE-9744-4337-8534-EE4B3E136D4C}"/>
                </a:ext>
              </a:extLst>
            </p:cNvPr>
            <p:cNvSpPr/>
            <p:nvPr/>
          </p:nvSpPr>
          <p:spPr>
            <a:xfrm>
              <a:off x="6769080" y="3125007"/>
              <a:ext cx="1800200" cy="7155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fr-FR" sz="14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Je vérifie toutes les données avec mon client et je clique sur </a:t>
              </a:r>
              <a:r>
                <a:rPr lang="fr-FR" sz="1400" b="1">
                  <a:solidFill>
                    <a:srgbClr val="C00000"/>
                  </a:solidFill>
                </a:rPr>
                <a:t>« Oui, je confirme » » </a:t>
              </a:r>
              <a:r>
                <a:rPr lang="fr-FR" sz="14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pour générer le compte rendu</a:t>
              </a:r>
            </a:p>
          </p:txBody>
        </p:sp>
        <p:sp>
          <p:nvSpPr>
            <p:cNvPr id="13" name="Flèche à angle droit 12"/>
            <p:cNvSpPr/>
            <p:nvPr/>
          </p:nvSpPr>
          <p:spPr>
            <a:xfrm rot="16200000" flipH="1">
              <a:off x="5598190" y="2805849"/>
              <a:ext cx="467906" cy="2664297"/>
            </a:xfrm>
            <a:prstGeom prst="bentUpArrow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sp>
        <p:nvSpPr>
          <p:cNvPr id="15" name="Titre 1"/>
          <p:cNvSpPr txBox="1">
            <a:spLocks/>
          </p:cNvSpPr>
          <p:nvPr/>
        </p:nvSpPr>
        <p:spPr>
          <a:xfrm>
            <a:off x="94389" y="116458"/>
            <a:ext cx="10273141" cy="4498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>
                <a:solidFill>
                  <a:srgbClr val="C00000"/>
                </a:solidFill>
                <a:latin typeface="Montserrat Black" panose="00000A00000000000000" pitchFamily="2" charset="0"/>
                <a:ea typeface="+mn-ea"/>
                <a:cs typeface="+mn-cs"/>
              </a:rPr>
              <a:t>La revue du TOP CC, comment ?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485230" y="5032215"/>
            <a:ext cx="3789464" cy="1601107"/>
            <a:chOff x="6392843" y="2822851"/>
            <a:chExt cx="3034919" cy="120083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93471AE-9744-4337-8534-EE4B3E136D4C}"/>
                </a:ext>
              </a:extLst>
            </p:cNvPr>
            <p:cNvSpPr/>
            <p:nvPr/>
          </p:nvSpPr>
          <p:spPr>
            <a:xfrm>
              <a:off x="6392843" y="3308102"/>
              <a:ext cx="1800200" cy="7155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fr-FR" sz="14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Si au moins une donnée est incorrecte, je retourne sur la synthèse TOP CC pour </a:t>
              </a:r>
              <a:r>
                <a:rPr lang="fr-FR" sz="1400" b="1">
                  <a:solidFill>
                    <a:srgbClr val="C00000"/>
                  </a:solidFill>
                </a:rPr>
                <a:t>corriger et documenter. </a:t>
              </a:r>
            </a:p>
          </p:txBody>
        </p:sp>
        <p:sp>
          <p:nvSpPr>
            <p:cNvPr id="18" name="Flèche à angle droit 17"/>
            <p:cNvSpPr/>
            <p:nvPr/>
          </p:nvSpPr>
          <p:spPr>
            <a:xfrm>
              <a:off x="8272412" y="2822851"/>
              <a:ext cx="1155350" cy="812125"/>
            </a:xfrm>
            <a:prstGeom prst="bentUpArrow">
              <a:avLst>
                <a:gd name="adj1" fmla="val 15617"/>
                <a:gd name="adj2" fmla="val 15617"/>
                <a:gd name="adj3" fmla="val 15617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sp>
        <p:nvSpPr>
          <p:cNvPr id="5" name="Rectangle 4"/>
          <p:cNvSpPr/>
          <p:nvPr/>
        </p:nvSpPr>
        <p:spPr>
          <a:xfrm>
            <a:off x="6762750" y="1498600"/>
            <a:ext cx="1377950" cy="381000"/>
          </a:xfrm>
          <a:prstGeom prst="rect">
            <a:avLst/>
          </a:prstGeom>
          <a:solidFill>
            <a:srgbClr val="E9E9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7842116" y="6448656"/>
            <a:ext cx="4334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/>
              <a:t>Maquettes susceptibles d’évoluer à la marge</a:t>
            </a:r>
          </a:p>
        </p:txBody>
      </p:sp>
    </p:spTree>
    <p:extLst>
      <p:ext uri="{BB962C8B-B14F-4D97-AF65-F5344CB8AC3E}">
        <p14:creationId xmlns:p14="http://schemas.microsoft.com/office/powerpoint/2010/main" val="3550708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/>
          <p:nvPr/>
        </p:nvPicPr>
        <p:blipFill rotWithShape="1">
          <a:blip r:embed="rId2"/>
          <a:srcRect l="6876" t="7063" r="4375"/>
          <a:stretch/>
        </p:blipFill>
        <p:spPr>
          <a:xfrm>
            <a:off x="2255467" y="465142"/>
            <a:ext cx="7451226" cy="6392858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541681" y="3429000"/>
            <a:ext cx="1742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C’est le mobile </a:t>
            </a:r>
            <a:r>
              <a:rPr lang="fr-FR" sz="1400">
                <a:solidFill>
                  <a:srgbClr val="C00000"/>
                </a:solidFill>
              </a:rPr>
              <a:t>SOL SMS</a:t>
            </a:r>
          </a:p>
        </p:txBody>
      </p:sp>
      <p:cxnSp>
        <p:nvCxnSpPr>
          <p:cNvPr id="11" name="Connecteur droit avec flèche 10"/>
          <p:cNvCxnSpPr/>
          <p:nvPr/>
        </p:nvCxnSpPr>
        <p:spPr>
          <a:xfrm>
            <a:off x="2101917" y="3732030"/>
            <a:ext cx="960000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541681" y="1670012"/>
            <a:ext cx="21058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Ce document ne s’affiche pas à l’écran, il est automatiquement classé dans Classeur client </a:t>
            </a:r>
            <a:r>
              <a:rPr lang="fr-FR" sz="1400">
                <a:solidFill>
                  <a:srgbClr val="C00000"/>
                </a:solidFill>
              </a:rPr>
              <a:t>dans les documents facultatifs du DRC.</a:t>
            </a:r>
          </a:p>
        </p:txBody>
      </p:sp>
      <p:sp>
        <p:nvSpPr>
          <p:cNvPr id="17" name="Titre 1"/>
          <p:cNvSpPr txBox="1">
            <a:spLocks/>
          </p:cNvSpPr>
          <p:nvPr/>
        </p:nvSpPr>
        <p:spPr>
          <a:xfrm>
            <a:off x="94389" y="116458"/>
            <a:ext cx="10273141" cy="4498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>
                <a:solidFill>
                  <a:srgbClr val="C00000"/>
                </a:solidFill>
                <a:latin typeface="Montserrat Black" panose="00000A00000000000000" pitchFamily="2" charset="0"/>
                <a:ea typeface="+mn-ea"/>
                <a:cs typeface="+mn-cs"/>
              </a:rPr>
              <a:t>La revue du TOP CC, comment ?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10096" y="4565248"/>
            <a:ext cx="18800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La </a:t>
            </a:r>
            <a:r>
              <a:rPr lang="fr-FR" sz="1400">
                <a:solidFill>
                  <a:srgbClr val="C00000"/>
                </a:solidFill>
              </a:rPr>
              <a:t>profession n’est pas affichée </a:t>
            </a:r>
            <a:r>
              <a:rPr lang="fr-F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sur décision réglementaire Groupe</a:t>
            </a:r>
            <a:endParaRPr lang="fr-FR" sz="1400">
              <a:solidFill>
                <a:srgbClr val="C00000"/>
              </a:solidFill>
            </a:endParaRPr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2070333" y="4868278"/>
            <a:ext cx="960000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9343509" y="4575295"/>
            <a:ext cx="18800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Les revenus, l’épargne et le patrimoine sont </a:t>
            </a:r>
            <a:r>
              <a:rPr lang="fr-FR" sz="1400">
                <a:solidFill>
                  <a:srgbClr val="C00000"/>
                </a:solidFill>
              </a:rPr>
              <a:t>issus de Connaissance Client</a:t>
            </a:r>
          </a:p>
        </p:txBody>
      </p:sp>
      <p:cxnSp>
        <p:nvCxnSpPr>
          <p:cNvPr id="14" name="Connecteur droit avec flèche 13"/>
          <p:cNvCxnSpPr/>
          <p:nvPr/>
        </p:nvCxnSpPr>
        <p:spPr>
          <a:xfrm flipH="1">
            <a:off x="5920451" y="5052349"/>
            <a:ext cx="3423058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7941708" y="6488668"/>
            <a:ext cx="4334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/>
              <a:t>Maquettes susceptibles d’évoluer à la marge</a:t>
            </a:r>
          </a:p>
        </p:txBody>
      </p:sp>
    </p:spTree>
    <p:extLst>
      <p:ext uri="{BB962C8B-B14F-4D97-AF65-F5344CB8AC3E}">
        <p14:creationId xmlns:p14="http://schemas.microsoft.com/office/powerpoint/2010/main" val="2252078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e 36"/>
          <p:cNvGrpSpPr/>
          <p:nvPr/>
        </p:nvGrpSpPr>
        <p:grpSpPr>
          <a:xfrm>
            <a:off x="387655" y="1574590"/>
            <a:ext cx="8267867" cy="5165122"/>
            <a:chOff x="387655" y="1574590"/>
            <a:chExt cx="8267867" cy="5165122"/>
          </a:xfrm>
        </p:grpSpPr>
        <p:pic>
          <p:nvPicPr>
            <p:cNvPr id="33" name="Image 3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7655" y="1574590"/>
              <a:ext cx="8267867" cy="5165122"/>
            </a:xfrm>
            <a:prstGeom prst="rect">
              <a:avLst/>
            </a:prstGeom>
          </p:spPr>
        </p:pic>
        <p:sp>
          <p:nvSpPr>
            <p:cNvPr id="36" name="Rectangle à coins arrondis 35"/>
            <p:cNvSpPr/>
            <p:nvPr/>
          </p:nvSpPr>
          <p:spPr>
            <a:xfrm>
              <a:off x="7155134" y="6351901"/>
              <a:ext cx="1350000" cy="270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171450" indent="-171450" algn="ctr">
                <a:buFont typeface="Wingdings" panose="05000000000000000000" pitchFamily="2" charset="2"/>
                <a:buChar char="ü"/>
              </a:pPr>
              <a:r>
                <a:rPr lang="fr-FR" sz="1000">
                  <a:solidFill>
                    <a:srgbClr val="FFFFFF"/>
                  </a:solidFill>
                </a:rPr>
                <a:t>Valider les données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F93471AE-9744-4337-8534-EE4B3E136D4C}"/>
              </a:ext>
            </a:extLst>
          </p:cNvPr>
          <p:cNvSpPr/>
          <p:nvPr/>
        </p:nvSpPr>
        <p:spPr>
          <a:xfrm>
            <a:off x="9007165" y="1645306"/>
            <a:ext cx="2400267" cy="738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Je peux consulter le dernier Compte Rendu Actualisation Connaissance Client</a:t>
            </a:r>
          </a:p>
        </p:txBody>
      </p:sp>
      <p:sp>
        <p:nvSpPr>
          <p:cNvPr id="12" name="Flèche : haut 8">
            <a:extLst>
              <a:ext uri="{FF2B5EF4-FFF2-40B4-BE49-F238E27FC236}">
                <a16:creationId xmlns:a16="http://schemas.microsoft.com/office/drawing/2014/main" id="{374C9662-BD4B-4AFC-903B-F37F9F062282}"/>
              </a:ext>
            </a:extLst>
          </p:cNvPr>
          <p:cNvSpPr/>
          <p:nvPr/>
        </p:nvSpPr>
        <p:spPr>
          <a:xfrm rot="16200000">
            <a:off x="8486955" y="1711874"/>
            <a:ext cx="342518" cy="561260"/>
          </a:xfrm>
          <a:prstGeom prst="up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8" name="ZoneTexte 7"/>
          <p:cNvSpPr txBox="1"/>
          <p:nvPr/>
        </p:nvSpPr>
        <p:spPr>
          <a:xfrm>
            <a:off x="8961323" y="2673584"/>
            <a:ext cx="297156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Il peut être remis au client sur demande expresse de sa part.</a:t>
            </a:r>
          </a:p>
          <a:p>
            <a:endParaRPr lang="fr-FR" sz="140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Un CRE administratif est créé. Il reprend les éléments validés et </a:t>
            </a:r>
            <a:r>
              <a:rPr lang="fr-FR" sz="1400">
                <a:solidFill>
                  <a:srgbClr val="C00000"/>
                </a:solidFill>
              </a:rPr>
              <a:t>le matricule du collaborateur qui a généré le compte rendu.</a:t>
            </a:r>
          </a:p>
        </p:txBody>
      </p:sp>
      <p:sp>
        <p:nvSpPr>
          <p:cNvPr id="13" name="Titre 1"/>
          <p:cNvSpPr txBox="1">
            <a:spLocks/>
          </p:cNvSpPr>
          <p:nvPr/>
        </p:nvSpPr>
        <p:spPr>
          <a:xfrm>
            <a:off x="94389" y="116458"/>
            <a:ext cx="10273141" cy="4498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>
                <a:solidFill>
                  <a:srgbClr val="C00000"/>
                </a:solidFill>
                <a:latin typeface="Montserrat Black" panose="00000A00000000000000" pitchFamily="2" charset="0"/>
                <a:ea typeface="+mn-ea"/>
                <a:cs typeface="+mn-cs"/>
              </a:rPr>
              <a:t>La revue du TOP CC, comment 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3471AE-9744-4337-8534-EE4B3E136D4C}"/>
              </a:ext>
            </a:extLst>
          </p:cNvPr>
          <p:cNvSpPr/>
          <p:nvPr/>
        </p:nvSpPr>
        <p:spPr>
          <a:xfrm>
            <a:off x="9093824" y="5695572"/>
            <a:ext cx="2706566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Le bouton « valider les données » est grisé</a:t>
            </a:r>
          </a:p>
        </p:txBody>
      </p:sp>
      <p:sp>
        <p:nvSpPr>
          <p:cNvPr id="17" name="Flèche : haut 8">
            <a:extLst>
              <a:ext uri="{FF2B5EF4-FFF2-40B4-BE49-F238E27FC236}">
                <a16:creationId xmlns:a16="http://schemas.microsoft.com/office/drawing/2014/main" id="{374C9662-BD4B-4AFC-903B-F37F9F062282}"/>
              </a:ext>
            </a:extLst>
          </p:cNvPr>
          <p:cNvSpPr/>
          <p:nvPr/>
        </p:nvSpPr>
        <p:spPr>
          <a:xfrm rot="16200000">
            <a:off x="8573614" y="5762140"/>
            <a:ext cx="342518" cy="561260"/>
          </a:xfrm>
          <a:prstGeom prst="up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3471AE-9744-4337-8534-EE4B3E136D4C}"/>
              </a:ext>
            </a:extLst>
          </p:cNvPr>
          <p:cNvSpPr/>
          <p:nvPr/>
        </p:nvSpPr>
        <p:spPr>
          <a:xfrm>
            <a:off x="2971800" y="701100"/>
            <a:ext cx="2145676" cy="738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Le TOP CC est vert</a:t>
            </a:r>
          </a:p>
          <a:p>
            <a:r>
              <a:rPr lang="fr-F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Les dates sont mises à jour</a:t>
            </a:r>
          </a:p>
          <a:p>
            <a:r>
              <a:rPr lang="fr-F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L’alerte a disparu</a:t>
            </a:r>
          </a:p>
        </p:txBody>
      </p:sp>
      <p:sp>
        <p:nvSpPr>
          <p:cNvPr id="24" name="Flèche : haut 8">
            <a:extLst>
              <a:ext uri="{FF2B5EF4-FFF2-40B4-BE49-F238E27FC236}">
                <a16:creationId xmlns:a16="http://schemas.microsoft.com/office/drawing/2014/main" id="{374C9662-BD4B-4AFC-903B-F37F9F062282}"/>
              </a:ext>
            </a:extLst>
          </p:cNvPr>
          <p:cNvSpPr/>
          <p:nvPr/>
        </p:nvSpPr>
        <p:spPr>
          <a:xfrm rot="10800000">
            <a:off x="3456307" y="1461783"/>
            <a:ext cx="342518" cy="288000"/>
          </a:xfrm>
          <a:prstGeom prst="up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2" name="Rectangle à coins arrondis 31"/>
          <p:cNvSpPr/>
          <p:nvPr/>
        </p:nvSpPr>
        <p:spPr>
          <a:xfrm>
            <a:off x="904945" y="2773747"/>
            <a:ext cx="3529838" cy="1905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5" name="Groupe 34"/>
          <p:cNvGrpSpPr/>
          <p:nvPr/>
        </p:nvGrpSpPr>
        <p:grpSpPr>
          <a:xfrm>
            <a:off x="711038" y="1853608"/>
            <a:ext cx="4467500" cy="1257114"/>
            <a:chOff x="711038" y="1853608"/>
            <a:chExt cx="4467500" cy="1257114"/>
          </a:xfrm>
        </p:grpSpPr>
        <p:sp>
          <p:nvSpPr>
            <p:cNvPr id="23" name="Ellipse 22"/>
            <p:cNvSpPr/>
            <p:nvPr/>
          </p:nvSpPr>
          <p:spPr>
            <a:xfrm>
              <a:off x="711038" y="1854028"/>
              <a:ext cx="108000" cy="1080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120054" y="1853608"/>
              <a:ext cx="313267" cy="10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r>
                <a:rPr lang="fr-FR" sz="700">
                  <a:solidFill>
                    <a:srgbClr val="00B050"/>
                  </a:solidFill>
                </a:rPr>
                <a:t>Vert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348616" y="2115377"/>
              <a:ext cx="432000" cy="10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r>
                <a:rPr lang="fr-FR" sz="7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15/04/2028</a:t>
              </a:r>
            </a:p>
          </p:txBody>
        </p:sp>
        <p:sp>
          <p:nvSpPr>
            <p:cNvPr id="31" name="Rectangle à coins arrondis 30"/>
            <p:cNvSpPr/>
            <p:nvPr/>
          </p:nvSpPr>
          <p:spPr>
            <a:xfrm>
              <a:off x="1838171" y="2601732"/>
              <a:ext cx="3340367" cy="190500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à coins arrondis 33"/>
            <p:cNvSpPr/>
            <p:nvPr/>
          </p:nvSpPr>
          <p:spPr>
            <a:xfrm>
              <a:off x="711038" y="2927057"/>
              <a:ext cx="3631140" cy="183665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24231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B02D49AA-5ABC-425C-9882-2C0D4C571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28" y="1037530"/>
            <a:ext cx="8199779" cy="5463812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8725264" y="993713"/>
            <a:ext cx="297156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>
                <a:solidFill>
                  <a:srgbClr val="C00000"/>
                </a:solidFill>
              </a:rPr>
              <a:t>L’entrepreneur individuel n’a qu’un seul compte rendu </a:t>
            </a:r>
            <a:r>
              <a:rPr lang="fr-F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d’actualisation connaissance client qui est composé de sa partie privée et de sa partie pro</a:t>
            </a:r>
          </a:p>
          <a:p>
            <a:endParaRPr lang="fr-FR" sz="140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Je dois </a:t>
            </a:r>
            <a:r>
              <a:rPr lang="fr-FR" sz="1400" b="1" u="sng">
                <a:solidFill>
                  <a:srgbClr val="C00000"/>
                </a:solidFill>
              </a:rPr>
              <a:t>d’abord </a:t>
            </a:r>
            <a:r>
              <a:rPr lang="fr-FR" sz="1400">
                <a:solidFill>
                  <a:srgbClr val="C00000"/>
                </a:solidFill>
              </a:rPr>
              <a:t>confirmer les données et justificatifs de </a:t>
            </a:r>
            <a:r>
              <a:rPr lang="fr-FR" sz="1400" b="1" u="sng">
                <a:solidFill>
                  <a:srgbClr val="C00000"/>
                </a:solidFill>
              </a:rPr>
              <a:t>la partie privée.</a:t>
            </a:r>
          </a:p>
          <a:p>
            <a:endParaRPr lang="fr-FR" sz="140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La page intermédiaire m’alerte sur la nécessité de </a:t>
            </a:r>
            <a:r>
              <a:rPr lang="fr-FR" sz="1400">
                <a:solidFill>
                  <a:srgbClr val="C00000"/>
                </a:solidFill>
              </a:rPr>
              <a:t>mettre à jour également </a:t>
            </a:r>
            <a:r>
              <a:rPr lang="fr-F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la Connaissance Client</a:t>
            </a:r>
            <a:r>
              <a:rPr lang="fr-FR" sz="1400">
                <a:solidFill>
                  <a:srgbClr val="C00000"/>
                </a:solidFill>
              </a:rPr>
              <a:t> de l’activité professionnelle.</a:t>
            </a:r>
          </a:p>
          <a:p>
            <a:endParaRPr lang="fr-FR" sz="1400">
              <a:solidFill>
                <a:srgbClr val="C00000"/>
              </a:solidFill>
            </a:endParaRPr>
          </a:p>
          <a:p>
            <a:r>
              <a:rPr lang="fr-FR" sz="1400">
                <a:solidFill>
                  <a:srgbClr val="C00000"/>
                </a:solidFill>
              </a:rPr>
              <a:t>A l’issue </a:t>
            </a:r>
            <a:r>
              <a:rPr lang="fr-F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de cette 2ème mise à jour, le Compte Rendu Actualisation Connaissance Client </a:t>
            </a:r>
            <a:r>
              <a:rPr lang="fr-FR" sz="1400">
                <a:solidFill>
                  <a:srgbClr val="C00000"/>
                </a:solidFill>
              </a:rPr>
              <a:t>sera généré.</a:t>
            </a:r>
          </a:p>
        </p:txBody>
      </p:sp>
      <p:sp>
        <p:nvSpPr>
          <p:cNvPr id="4" name="Rectangle 3"/>
          <p:cNvSpPr/>
          <p:nvPr/>
        </p:nvSpPr>
        <p:spPr>
          <a:xfrm>
            <a:off x="2656390" y="2262852"/>
            <a:ext cx="3385595" cy="3472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cxnSp>
        <p:nvCxnSpPr>
          <p:cNvPr id="6" name="Connecteur droit avec flèche 5"/>
          <p:cNvCxnSpPr/>
          <p:nvPr/>
        </p:nvCxnSpPr>
        <p:spPr>
          <a:xfrm flipH="1">
            <a:off x="6096000" y="2384224"/>
            <a:ext cx="2496277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C8503D47-9AA7-4572-84AF-98C4EEA678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240" y="653487"/>
            <a:ext cx="10272131" cy="384043"/>
          </a:xfrm>
        </p:spPr>
        <p:txBody>
          <a:bodyPr/>
          <a:lstStyle/>
          <a:p>
            <a:r>
              <a:rPr lang="fr-FR">
                <a:solidFill>
                  <a:schemeClr val="bg1">
                    <a:lumMod val="65000"/>
                  </a:schemeClr>
                </a:solidFill>
              </a:rPr>
              <a:t>Cas particulier des Entrepreneurs individuels </a:t>
            </a:r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94389" y="116458"/>
            <a:ext cx="10273141" cy="4498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>
                <a:solidFill>
                  <a:srgbClr val="C00000"/>
                </a:solidFill>
                <a:latin typeface="Montserrat Black" panose="00000A00000000000000" pitchFamily="2" charset="0"/>
                <a:ea typeface="+mn-ea"/>
                <a:cs typeface="+mn-cs"/>
              </a:rPr>
              <a:t>La revue du TOP CC, comment ?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902196" y="6488668"/>
            <a:ext cx="4334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/>
              <a:t>Maquettes susceptibles d’évoluer à la marge</a:t>
            </a:r>
          </a:p>
        </p:txBody>
      </p:sp>
    </p:spTree>
    <p:extLst>
      <p:ext uri="{BB962C8B-B14F-4D97-AF65-F5344CB8AC3E}">
        <p14:creationId xmlns:p14="http://schemas.microsoft.com/office/powerpoint/2010/main" val="1720023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6"/>
          <p:cNvSpPr txBox="1">
            <a:spLocks/>
          </p:cNvSpPr>
          <p:nvPr/>
        </p:nvSpPr>
        <p:spPr>
          <a:xfrm>
            <a:off x="408320" y="1003400"/>
            <a:ext cx="10465209" cy="422446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Char char="ʘ"/>
              <a:defRPr sz="20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fr-FR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133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133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sz="2133" b="1">
              <a:solidFill>
                <a:srgbClr val="BF76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sz="2133" b="1">
              <a:solidFill>
                <a:srgbClr val="BF76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2133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face à face </a:t>
            </a:r>
            <a:r>
              <a:rPr lang="fr-FR" sz="2133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fr-FR" sz="2133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distance</a:t>
            </a:r>
          </a:p>
          <a:p>
            <a:pPr marL="0" indent="0" algn="ctr">
              <a:buNone/>
            </a:pPr>
            <a:endParaRPr lang="fr-FR" sz="140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2133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agence </a:t>
            </a:r>
            <a:r>
              <a:rPr lang="fr-FR" sz="2133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lang="fr-FR" sz="2133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CRC</a:t>
            </a:r>
          </a:p>
          <a:p>
            <a:pPr marL="0" indent="0" algn="ctr">
              <a:buNone/>
            </a:pPr>
            <a:endParaRPr lang="fr-FR" sz="2133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2133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Chaque occasion de contact </a:t>
            </a:r>
            <a:r>
              <a:rPr lang="fr-FR" sz="2133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avec le client est une </a:t>
            </a:r>
            <a:r>
              <a:rPr lang="fr-FR" sz="2133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opportunité</a:t>
            </a:r>
            <a:r>
              <a:rPr lang="fr-FR" sz="2133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pour vérifier ses informations, les mettre à jour et les documenter si besoin. </a:t>
            </a:r>
          </a:p>
          <a:p>
            <a:pPr marL="0" indent="0" algn="ctr">
              <a:buNone/>
            </a:pPr>
            <a:endParaRPr lang="fr-FR" sz="2133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2133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Cela repousse d’autant la date de prochaine actualisation prévisionnelle. </a:t>
            </a:r>
          </a:p>
          <a:p>
            <a:pPr marL="0" indent="0" algn="ctr">
              <a:buNone/>
            </a:pPr>
            <a:r>
              <a:rPr lang="fr-FR" sz="2133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cela </a:t>
            </a:r>
            <a:r>
              <a:rPr lang="fr-FR" sz="2133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évite de devoir </a:t>
            </a:r>
            <a:r>
              <a:rPr lang="fr-FR" sz="2133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contacter le client </a:t>
            </a:r>
            <a:r>
              <a:rPr lang="fr-FR" sz="2133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urgence</a:t>
            </a:r>
          </a:p>
          <a:p>
            <a:pPr marL="0" indent="0" algn="ctr">
              <a:buNone/>
            </a:pPr>
            <a:endParaRPr lang="fr-FR" sz="2133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2133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Vérifier également </a:t>
            </a:r>
            <a:r>
              <a:rPr lang="fr-FR" sz="2133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l’activation du service BAD </a:t>
            </a:r>
            <a:r>
              <a:rPr lang="fr-FR" sz="2133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permettre </a:t>
            </a:r>
          </a:p>
          <a:p>
            <a:pPr marL="0" indent="0" algn="ctr">
              <a:buNone/>
            </a:pPr>
            <a:r>
              <a:rPr lang="fr-FR" sz="2133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l’actualisation des données et documents en Self-care.</a:t>
            </a:r>
          </a:p>
          <a:p>
            <a:pPr marL="0" indent="0" algn="ctr">
              <a:buNone/>
            </a:pPr>
            <a:endParaRPr lang="fr-FR" sz="2133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98940" y="1368497"/>
            <a:ext cx="768085" cy="76808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028" y="1464507"/>
            <a:ext cx="576064" cy="57606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527" y="1368539"/>
            <a:ext cx="768000" cy="768000"/>
          </a:xfrm>
          <a:prstGeom prst="rect">
            <a:avLst/>
          </a:prstGeom>
        </p:spPr>
      </p:pic>
      <p:sp>
        <p:nvSpPr>
          <p:cNvPr id="8" name="Titre 1"/>
          <p:cNvSpPr txBox="1">
            <a:spLocks/>
          </p:cNvSpPr>
          <p:nvPr/>
        </p:nvSpPr>
        <p:spPr>
          <a:xfrm>
            <a:off x="94389" y="116458"/>
            <a:ext cx="10273141" cy="4498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>
                <a:solidFill>
                  <a:srgbClr val="C00000"/>
                </a:solidFill>
                <a:latin typeface="Montserrat Black" panose="00000A00000000000000" pitchFamily="2" charset="0"/>
                <a:ea typeface="+mn-ea"/>
                <a:cs typeface="+mn-cs"/>
              </a:rPr>
              <a:t>La revue du TOP CC, en synthèse</a:t>
            </a:r>
          </a:p>
        </p:txBody>
      </p:sp>
    </p:spTree>
    <p:extLst>
      <p:ext uri="{BB962C8B-B14F-4D97-AF65-F5344CB8AC3E}">
        <p14:creationId xmlns:p14="http://schemas.microsoft.com/office/powerpoint/2010/main" val="345022891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F93C3F680CBC4AA3DAD3814752EF42" ma:contentTypeVersion="5" ma:contentTypeDescription="Create a new document." ma:contentTypeScope="" ma:versionID="a9324fa030f4a1a6ce5d5168476bcf11">
  <xsd:schema xmlns:xsd="http://www.w3.org/2001/XMLSchema" xmlns:xs="http://www.w3.org/2001/XMLSchema" xmlns:p="http://schemas.microsoft.com/office/2006/metadata/properties" xmlns:ns2="1e256e5d-7b49-421b-bd57-4fcb88c60797" targetNamespace="http://schemas.microsoft.com/office/2006/metadata/properties" ma:root="true" ma:fieldsID="de3b2abae4f5ed4ce1c46d8eafe10596" ns2:_="">
    <xsd:import namespace="1e256e5d-7b49-421b-bd57-4fcb88c607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256e5d-7b49-421b-bd57-4fcb88c607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993A2B1D-6AC2-4677-9DDD-09C5E5387CF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C2FDF74-6A54-40FB-A974-D750B45CD9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0BF4B46-89BA-49D6-BA48-49996FBBA7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256e5d-7b49-421b-bd57-4fcb88c607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9AFEFA6E-3B00-4F4B-A04C-AC0DF88193C9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Grand écran</PresentationFormat>
  <Slides>9</Slides>
  <Notes>0</Notes>
  <HiddenSlides>0</HiddenSlide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Présentation PowerPoint</vt:lpstr>
      <vt:lpstr>La revue du TOP CC, c’est quoi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MERCIER Marie-Helene (Mission) [IT-CE]</dc:creator>
  <cp:revision>6</cp:revision>
  <dcterms:created xsi:type="dcterms:W3CDTF">2021-04-14T08:17:22Z</dcterms:created>
  <dcterms:modified xsi:type="dcterms:W3CDTF">2021-05-12T14:47:23Z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marie-helene.mercier.mission@it-ce.fr</vt:lpwstr>
  </property>
  <property fmtid="{D5CDD505-2E9C-101B-9397-08002B2CF9AE}" pid="5" name="MSIP_Label_48a19f0c-bea1-442e-a475-ed109d9ec508_SetDate">
    <vt:lpwstr>2021-04-14T08:40:32.3947722Z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0x01010057F93C3F680CBC4AA3DAD3814752EF42</vt:lpwstr>
  </property>
</Properties>
</file>