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274" r:id="rId9"/>
    <p:sldId id="269" r:id="rId10"/>
    <p:sldId id="261" r:id="rId11"/>
    <p:sldId id="276" r:id="rId12"/>
    <p:sldId id="270" r:id="rId13"/>
    <p:sldId id="273" r:id="rId14"/>
    <p:sldId id="268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88888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14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5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33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95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44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43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07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15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81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918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4662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48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2258787" y="2800529"/>
            <a:ext cx="1215414" cy="1332000"/>
            <a:chOff x="522008" y="3012845"/>
            <a:chExt cx="427038" cy="463551"/>
          </a:xfrm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Line 21"/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737910" y="2392077"/>
            <a:ext cx="3435974" cy="3623644"/>
            <a:chOff x="1737910" y="2392077"/>
            <a:chExt cx="3435974" cy="3623644"/>
          </a:xfrm>
        </p:grpSpPr>
        <p:sp>
          <p:nvSpPr>
            <p:cNvPr id="19" name="Freeform 522"/>
            <p:cNvSpPr>
              <a:spLocks noEditPoints="1"/>
            </p:cNvSpPr>
            <p:nvPr/>
          </p:nvSpPr>
          <p:spPr bwMode="auto">
            <a:xfrm>
              <a:off x="1737910" y="2392077"/>
              <a:ext cx="2317583" cy="2467290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51000">
                  <a:schemeClr val="bg1">
                    <a:lumMod val="95000"/>
                  </a:schemeClr>
                </a:gs>
              </a:gsLst>
              <a:lin ang="10800000" scaled="1"/>
            </a:gra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523"/>
            <p:cNvSpPr>
              <a:spLocks/>
            </p:cNvSpPr>
            <p:nvPr/>
          </p:nvSpPr>
          <p:spPr bwMode="auto">
            <a:xfrm>
              <a:off x="4867784" y="5698292"/>
              <a:ext cx="306100" cy="317429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 cap="rnd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524"/>
            <p:cNvSpPr>
              <a:spLocks/>
            </p:cNvSpPr>
            <p:nvPr/>
          </p:nvSpPr>
          <p:spPr bwMode="auto">
            <a:xfrm>
              <a:off x="3778545" y="4570796"/>
              <a:ext cx="1370141" cy="1385143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gradFill flip="none" rotWithShape="1">
              <a:gsLst>
                <a:gs pos="33000">
                  <a:schemeClr val="bg1">
                    <a:lumMod val="95000"/>
                  </a:schemeClr>
                </a:gs>
                <a:gs pos="67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0" y="190118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Connaissance Client Actualisation</a:t>
            </a:r>
          </a:p>
          <a:p>
            <a:pPr algn="ctr"/>
            <a:r>
              <a:rPr lang="fr-FR" sz="44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Personnes Morales </a:t>
            </a:r>
          </a:p>
          <a:p>
            <a:pPr algn="ctr"/>
            <a:endParaRPr lang="fr-FR" sz="4400" b="1" dirty="0">
              <a:solidFill>
                <a:srgbClr val="C00000"/>
              </a:solidFill>
              <a:latin typeface="Montserrat Black" panose="00000A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180881" y="2702199"/>
            <a:ext cx="6838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rPr>
              <a:t>Episode 2</a:t>
            </a:r>
          </a:p>
          <a:p>
            <a:endParaRPr lang="fr-FR" sz="1400" b="1" dirty="0">
              <a:solidFill>
                <a:schemeClr val="bg1">
                  <a:lumMod val="50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fr-FR" sz="3600" b="1" dirty="0" smtClean="0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rPr>
              <a:t>La revue du TOP CC</a:t>
            </a:r>
            <a:endParaRPr lang="fr-FR" sz="3600" b="1" dirty="0">
              <a:solidFill>
                <a:schemeClr val="bg1">
                  <a:lumMod val="50000"/>
                </a:schemeClr>
              </a:solidFill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3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798" y="253412"/>
            <a:ext cx="10273141" cy="449816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 c’est quoi ?</a:t>
            </a:r>
          </a:p>
        </p:txBody>
      </p:sp>
      <p:sp>
        <p:nvSpPr>
          <p:cNvPr id="6" name="Espace réservé du texte 6"/>
          <p:cNvSpPr txBox="1">
            <a:spLocks/>
          </p:cNvSpPr>
          <p:nvPr/>
        </p:nvSpPr>
        <p:spPr>
          <a:xfrm>
            <a:off x="124481" y="3483584"/>
            <a:ext cx="9232740" cy="195371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revue est l’évènement qui va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actualiser le TOP CC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objectifs : </a:t>
            </a:r>
          </a:p>
          <a:p>
            <a:pPr marL="984250" indent="0">
              <a:buNone/>
            </a:pPr>
            <a:endParaRPr lang="fr-FR" sz="2133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8375" indent="-3429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s’assurer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les données et justificatifs collectés sont bien le reflet de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situation réelle du client </a:t>
            </a:r>
            <a:endParaRPr lang="fr-FR" sz="2133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8375" indent="-3429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formaliser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l’on a fait les vérifications nécessaires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432" y="1248792"/>
            <a:ext cx="1460720" cy="15461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18113" y="1314261"/>
            <a:ext cx="8945460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avons l’obligation de </a:t>
            </a: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contrôler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connaissance de nos clients 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une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fréquence régulière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va dépendre de la couleur du score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LCBFT.</a:t>
            </a:r>
            <a:endParaRPr lang="fr-FR" sz="2133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03578" y="2256466"/>
            <a:ext cx="7820627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minima tous les </a:t>
            </a:r>
            <a:r>
              <a:rPr lang="fr-FR" sz="2133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</a:t>
            </a:r>
            <a:r>
              <a:rPr lang="fr-FR" sz="213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</a:t>
            </a:r>
            <a:r>
              <a:rPr lang="fr-FR" sz="2133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LCBFT Vert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minima tous les </a:t>
            </a:r>
            <a:r>
              <a:rPr lang="fr-FR" sz="2133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fr-FR" sz="2133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LCBFT </a:t>
            </a:r>
            <a:r>
              <a:rPr lang="fr-FR" sz="2133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à minima tous les </a:t>
            </a:r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LCBFT </a:t>
            </a:r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Rouge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751502"/>
            <a:ext cx="12192000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ne donne pas forcément lieu à une mise à jour </a:t>
            </a:r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données et collecte des justificatifs </a:t>
            </a:r>
          </a:p>
          <a:p>
            <a:pPr lvl="0" algn="ctr"/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informations sont bonnes et documentées.</a:t>
            </a:r>
          </a:p>
        </p:txBody>
      </p:sp>
      <p:grpSp>
        <p:nvGrpSpPr>
          <p:cNvPr id="9" name="Groupe 8"/>
          <p:cNvGrpSpPr>
            <a:grpSpLocks noChangeAspect="1"/>
          </p:cNvGrpSpPr>
          <p:nvPr/>
        </p:nvGrpSpPr>
        <p:grpSpPr>
          <a:xfrm>
            <a:off x="7833464" y="5041295"/>
            <a:ext cx="380470" cy="396000"/>
            <a:chOff x="3862388" y="2411413"/>
            <a:chExt cx="311150" cy="323850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solidFill>
              <a:srgbClr val="00B050"/>
            </a:solidFill>
            <a:ln w="9525" cap="rnd">
              <a:solidFill>
                <a:srgbClr val="00B05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5" name="Groupe 14"/>
          <p:cNvGrpSpPr>
            <a:grpSpLocks noChangeAspect="1"/>
          </p:cNvGrpSpPr>
          <p:nvPr/>
        </p:nvGrpSpPr>
        <p:grpSpPr>
          <a:xfrm rot="5400000">
            <a:off x="8757022" y="4453245"/>
            <a:ext cx="440143" cy="468000"/>
            <a:chOff x="5445126" y="1825625"/>
            <a:chExt cx="376238" cy="400050"/>
          </a:xfrm>
        </p:grpSpPr>
        <p:sp>
          <p:nvSpPr>
            <p:cNvPr id="16" name="Line 520"/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521"/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522"/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523"/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524"/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517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626" y="1552453"/>
            <a:ext cx="9879401" cy="3233976"/>
          </a:xfrm>
          <a:prstGeom prst="rect">
            <a:avLst/>
          </a:prstGeom>
        </p:spPr>
      </p:pic>
      <p:sp>
        <p:nvSpPr>
          <p:cNvPr id="6" name="Espace réservé du texte 6"/>
          <p:cNvSpPr txBox="1">
            <a:spLocks/>
          </p:cNvSpPr>
          <p:nvPr/>
        </p:nvSpPr>
        <p:spPr>
          <a:xfrm>
            <a:off x="128798" y="884058"/>
            <a:ext cx="10465209" cy="42244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revue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en revanche obligatoire</a:t>
            </a:r>
            <a:r>
              <a:rPr lang="fr-FR" sz="1867" b="1" dirty="0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dès que le client entre en période d’actualisation. Comment fonctionne cette </a:t>
            </a:r>
            <a:r>
              <a:rPr lang="fr-FR" sz="186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période ?</a:t>
            </a:r>
            <a:endParaRPr lang="fr-FR" sz="1867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28798" y="253412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 c’est quoi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67358" y="3078756"/>
            <a:ext cx="2766797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Imaginons un client que je dois actualiser tous les 12 mois. </a:t>
            </a:r>
            <a:endParaRPr lang="fr-F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le rencontre dans l’année </a:t>
            </a:r>
            <a:r>
              <a:rPr lang="fr-F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j’en profite pour vérifier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avec lui les informations que j’ai et je fais ma revue, </a:t>
            </a:r>
            <a:r>
              <a:rPr lang="fr-FR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repars pour une nouvelle durée de 12 mois.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569103"/>
            <a:ext cx="12192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 revue est formalisée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document appelé </a:t>
            </a:r>
            <a:r>
              <a:rPr lang="fr-FR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Compte Rendu d’Actualisation Connaissance Client </a:t>
            </a: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est archivé dans classeur client.</a:t>
            </a:r>
          </a:p>
          <a:p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24319" y="1457132"/>
            <a:ext cx="348233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ne l’ai pas fait, le 1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 du 10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mois, le TOP CC passe à orange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j’aurais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mois pour actualiser les données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la période d’actualisation.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cette période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revue est obligatoire. 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 rot="20604097">
            <a:off x="1568633" y="3316265"/>
            <a:ext cx="1097280" cy="1002089"/>
            <a:chOff x="1732388" y="5201306"/>
            <a:chExt cx="1097280" cy="1002089"/>
          </a:xfrm>
        </p:grpSpPr>
        <p:sp>
          <p:nvSpPr>
            <p:cNvPr id="11" name="ZoneTexte 10"/>
            <p:cNvSpPr txBox="1"/>
            <p:nvPr/>
          </p:nvSpPr>
          <p:spPr>
            <a:xfrm>
              <a:off x="1732388" y="5201306"/>
              <a:ext cx="1097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rgbClr val="C00000"/>
                  </a:solidFill>
                </a:rPr>
                <a:t>Bonne pratique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grpSp>
          <p:nvGrpSpPr>
            <p:cNvPr id="13" name="Groupe 12"/>
            <p:cNvGrpSpPr/>
            <p:nvPr/>
          </p:nvGrpSpPr>
          <p:grpSpPr>
            <a:xfrm rot="732260">
              <a:off x="1975183" y="5779532"/>
              <a:ext cx="447676" cy="423863"/>
              <a:chOff x="2674938" y="4311650"/>
              <a:chExt cx="447676" cy="423863"/>
            </a:xfrm>
          </p:grpSpPr>
          <p:sp>
            <p:nvSpPr>
              <p:cNvPr id="14" name="Freeform 559"/>
              <p:cNvSpPr>
                <a:spLocks/>
              </p:cNvSpPr>
              <p:nvPr/>
            </p:nvSpPr>
            <p:spPr bwMode="auto">
              <a:xfrm>
                <a:off x="2833688" y="4311650"/>
                <a:ext cx="244475" cy="204788"/>
              </a:xfrm>
              <a:custGeom>
                <a:avLst/>
                <a:gdLst>
                  <a:gd name="T0" fmla="*/ 0 w 140"/>
                  <a:gd name="T1" fmla="*/ 112 h 112"/>
                  <a:gd name="T2" fmla="*/ 34 w 140"/>
                  <a:gd name="T3" fmla="*/ 9 h 112"/>
                  <a:gd name="T4" fmla="*/ 41 w 140"/>
                  <a:gd name="T5" fmla="*/ 1 h 112"/>
                  <a:gd name="T6" fmla="*/ 66 w 140"/>
                  <a:gd name="T7" fmla="*/ 28 h 112"/>
                  <a:gd name="T8" fmla="*/ 97 w 140"/>
                  <a:gd name="T9" fmla="*/ 79 h 112"/>
                  <a:gd name="T10" fmla="*/ 140 w 140"/>
                  <a:gd name="T11" fmla="*/ 6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12">
                    <a:moveTo>
                      <a:pt x="0" y="112"/>
                    </a:moveTo>
                    <a:cubicBezTo>
                      <a:pt x="0" y="112"/>
                      <a:pt x="54" y="94"/>
                      <a:pt x="34" y="9"/>
                    </a:cubicBezTo>
                    <a:cubicBezTo>
                      <a:pt x="33" y="5"/>
                      <a:pt x="37" y="0"/>
                      <a:pt x="41" y="1"/>
                    </a:cubicBezTo>
                    <a:cubicBezTo>
                      <a:pt x="50" y="3"/>
                      <a:pt x="63" y="9"/>
                      <a:pt x="66" y="28"/>
                    </a:cubicBezTo>
                    <a:cubicBezTo>
                      <a:pt x="71" y="59"/>
                      <a:pt x="73" y="85"/>
                      <a:pt x="97" y="79"/>
                    </a:cubicBezTo>
                    <a:cubicBezTo>
                      <a:pt x="122" y="73"/>
                      <a:pt x="140" y="68"/>
                      <a:pt x="140" y="68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" name="Freeform 560"/>
              <p:cNvSpPr>
                <a:spLocks/>
              </p:cNvSpPr>
              <p:nvPr/>
            </p:nvSpPr>
            <p:spPr bwMode="auto">
              <a:xfrm>
                <a:off x="3079751" y="4432300"/>
                <a:ext cx="41275" cy="61913"/>
              </a:xfrm>
              <a:custGeom>
                <a:avLst/>
                <a:gdLst>
                  <a:gd name="T0" fmla="*/ 0 w 23"/>
                  <a:gd name="T1" fmla="*/ 2 h 34"/>
                  <a:gd name="T2" fmla="*/ 21 w 23"/>
                  <a:gd name="T3" fmla="*/ 14 h 34"/>
                  <a:gd name="T4" fmla="*/ 9 w 23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34">
                    <a:moveTo>
                      <a:pt x="0" y="2"/>
                    </a:moveTo>
                    <a:cubicBezTo>
                      <a:pt x="9" y="0"/>
                      <a:pt x="18" y="5"/>
                      <a:pt x="21" y="14"/>
                    </a:cubicBezTo>
                    <a:cubicBezTo>
                      <a:pt x="23" y="23"/>
                      <a:pt x="17" y="32"/>
                      <a:pt x="9" y="34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Freeform 561"/>
              <p:cNvSpPr>
                <a:spLocks/>
              </p:cNvSpPr>
              <p:nvPr/>
            </p:nvSpPr>
            <p:spPr bwMode="auto">
              <a:xfrm>
                <a:off x="3084513" y="4492625"/>
                <a:ext cx="38100" cy="60325"/>
              </a:xfrm>
              <a:custGeom>
                <a:avLst/>
                <a:gdLst>
                  <a:gd name="T0" fmla="*/ 0 w 22"/>
                  <a:gd name="T1" fmla="*/ 2 h 33"/>
                  <a:gd name="T2" fmla="*/ 20 w 22"/>
                  <a:gd name="T3" fmla="*/ 14 h 33"/>
                  <a:gd name="T4" fmla="*/ 8 w 22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33">
                    <a:moveTo>
                      <a:pt x="0" y="2"/>
                    </a:moveTo>
                    <a:cubicBezTo>
                      <a:pt x="9" y="0"/>
                      <a:pt x="18" y="5"/>
                      <a:pt x="20" y="14"/>
                    </a:cubicBezTo>
                    <a:cubicBezTo>
                      <a:pt x="22" y="22"/>
                      <a:pt x="17" y="31"/>
                      <a:pt x="8" y="33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Freeform 562"/>
              <p:cNvSpPr>
                <a:spLocks/>
              </p:cNvSpPr>
              <p:nvPr/>
            </p:nvSpPr>
            <p:spPr bwMode="auto">
              <a:xfrm>
                <a:off x="3086101" y="4551363"/>
                <a:ext cx="36513" cy="58738"/>
              </a:xfrm>
              <a:custGeom>
                <a:avLst/>
                <a:gdLst>
                  <a:gd name="T0" fmla="*/ 0 w 21"/>
                  <a:gd name="T1" fmla="*/ 2 h 32"/>
                  <a:gd name="T2" fmla="*/ 19 w 21"/>
                  <a:gd name="T3" fmla="*/ 13 h 32"/>
                  <a:gd name="T4" fmla="*/ 8 w 21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2">
                    <a:moveTo>
                      <a:pt x="0" y="2"/>
                    </a:moveTo>
                    <a:cubicBezTo>
                      <a:pt x="8" y="0"/>
                      <a:pt x="17" y="5"/>
                      <a:pt x="19" y="13"/>
                    </a:cubicBezTo>
                    <a:cubicBezTo>
                      <a:pt x="21" y="21"/>
                      <a:pt x="16" y="30"/>
                      <a:pt x="8" y="32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Freeform 563"/>
              <p:cNvSpPr>
                <a:spLocks/>
              </p:cNvSpPr>
              <p:nvPr/>
            </p:nvSpPr>
            <p:spPr bwMode="auto">
              <a:xfrm>
                <a:off x="2871788" y="4679950"/>
                <a:ext cx="50800" cy="12700"/>
              </a:xfrm>
              <a:custGeom>
                <a:avLst/>
                <a:gdLst>
                  <a:gd name="T0" fmla="*/ 29 w 29"/>
                  <a:gd name="T1" fmla="*/ 7 h 7"/>
                  <a:gd name="T2" fmla="*/ 0 w 29"/>
                  <a:gd name="T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9" h="7">
                    <a:moveTo>
                      <a:pt x="29" y="7"/>
                    </a:moveTo>
                    <a:cubicBezTo>
                      <a:pt x="18" y="7"/>
                      <a:pt x="8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Freeform 564"/>
              <p:cNvSpPr>
                <a:spLocks/>
              </p:cNvSpPr>
              <p:nvPr/>
            </p:nvSpPr>
            <p:spPr bwMode="auto">
              <a:xfrm>
                <a:off x="2957513" y="4606925"/>
                <a:ext cx="160338" cy="85725"/>
              </a:xfrm>
              <a:custGeom>
                <a:avLst/>
                <a:gdLst>
                  <a:gd name="T0" fmla="*/ 72 w 91"/>
                  <a:gd name="T1" fmla="*/ 2 h 47"/>
                  <a:gd name="T2" fmla="*/ 89 w 91"/>
                  <a:gd name="T3" fmla="*/ 12 h 47"/>
                  <a:gd name="T4" fmla="*/ 79 w 91"/>
                  <a:gd name="T5" fmla="*/ 29 h 47"/>
                  <a:gd name="T6" fmla="*/ 0 w 91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47">
                    <a:moveTo>
                      <a:pt x="72" y="2"/>
                    </a:moveTo>
                    <a:cubicBezTo>
                      <a:pt x="79" y="0"/>
                      <a:pt x="87" y="5"/>
                      <a:pt x="89" y="12"/>
                    </a:cubicBezTo>
                    <a:cubicBezTo>
                      <a:pt x="91" y="20"/>
                      <a:pt x="86" y="27"/>
                      <a:pt x="79" y="29"/>
                    </a:cubicBezTo>
                    <a:cubicBezTo>
                      <a:pt x="79" y="29"/>
                      <a:pt x="38" y="44"/>
                      <a:pt x="0" y="47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Freeform 565"/>
              <p:cNvSpPr>
                <a:spLocks/>
              </p:cNvSpPr>
              <p:nvPr/>
            </p:nvSpPr>
            <p:spPr bwMode="auto">
              <a:xfrm>
                <a:off x="2840038" y="4554538"/>
                <a:ext cx="34925" cy="150813"/>
              </a:xfrm>
              <a:custGeom>
                <a:avLst/>
                <a:gdLst>
                  <a:gd name="T0" fmla="*/ 0 w 22"/>
                  <a:gd name="T1" fmla="*/ 0 h 95"/>
                  <a:gd name="T2" fmla="*/ 22 w 22"/>
                  <a:gd name="T3" fmla="*/ 91 h 95"/>
                  <a:gd name="T4" fmla="*/ 2 w 22"/>
                  <a:gd name="T5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95">
                    <a:moveTo>
                      <a:pt x="0" y="0"/>
                    </a:moveTo>
                    <a:lnTo>
                      <a:pt x="22" y="91"/>
                    </a:lnTo>
                    <a:lnTo>
                      <a:pt x="2" y="95"/>
                    </a:ln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Freeform 566"/>
              <p:cNvSpPr>
                <a:spLocks/>
              </p:cNvSpPr>
              <p:nvPr/>
            </p:nvSpPr>
            <p:spPr bwMode="auto">
              <a:xfrm>
                <a:off x="2790826" y="4502150"/>
                <a:ext cx="44450" cy="28575"/>
              </a:xfrm>
              <a:custGeom>
                <a:avLst/>
                <a:gdLst>
                  <a:gd name="T0" fmla="*/ 0 w 28"/>
                  <a:gd name="T1" fmla="*/ 6 h 18"/>
                  <a:gd name="T2" fmla="*/ 23 w 28"/>
                  <a:gd name="T3" fmla="*/ 0 h 18"/>
                  <a:gd name="T4" fmla="*/ 28 w 28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8">
                    <a:moveTo>
                      <a:pt x="0" y="6"/>
                    </a:moveTo>
                    <a:lnTo>
                      <a:pt x="23" y="0"/>
                    </a:lnTo>
                    <a:lnTo>
                      <a:pt x="28" y="18"/>
                    </a:ln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" name="Freeform 567"/>
              <p:cNvSpPr>
                <a:spLocks/>
              </p:cNvSpPr>
              <p:nvPr/>
            </p:nvSpPr>
            <p:spPr bwMode="auto">
              <a:xfrm>
                <a:off x="2703513" y="4491038"/>
                <a:ext cx="131763" cy="244475"/>
              </a:xfrm>
              <a:custGeom>
                <a:avLst/>
                <a:gdLst>
                  <a:gd name="T0" fmla="*/ 0 w 83"/>
                  <a:gd name="T1" fmla="*/ 14 h 154"/>
                  <a:gd name="T2" fmla="*/ 48 w 83"/>
                  <a:gd name="T3" fmla="*/ 0 h 154"/>
                  <a:gd name="T4" fmla="*/ 83 w 83"/>
                  <a:gd name="T5" fmla="*/ 149 h 154"/>
                  <a:gd name="T6" fmla="*/ 66 w 83"/>
                  <a:gd name="T7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4">
                    <a:moveTo>
                      <a:pt x="0" y="14"/>
                    </a:moveTo>
                    <a:lnTo>
                      <a:pt x="48" y="0"/>
                    </a:lnTo>
                    <a:lnTo>
                      <a:pt x="83" y="149"/>
                    </a:lnTo>
                    <a:lnTo>
                      <a:pt x="66" y="154"/>
                    </a:ln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Line 568"/>
              <p:cNvSpPr>
                <a:spLocks noChangeShapeType="1"/>
              </p:cNvSpPr>
              <p:nvPr/>
            </p:nvSpPr>
            <p:spPr bwMode="auto">
              <a:xfrm flipH="1">
                <a:off x="2674938" y="4518025"/>
                <a:ext cx="11113" cy="1588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Line 569"/>
              <p:cNvSpPr>
                <a:spLocks noChangeShapeType="1"/>
              </p:cNvSpPr>
              <p:nvPr/>
            </p:nvSpPr>
            <p:spPr bwMode="auto">
              <a:xfrm flipH="1">
                <a:off x="2736851" y="4530725"/>
                <a:ext cx="49213" cy="12700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Line 570"/>
              <p:cNvSpPr>
                <a:spLocks noChangeShapeType="1"/>
              </p:cNvSpPr>
              <p:nvPr/>
            </p:nvSpPr>
            <p:spPr bwMode="auto">
              <a:xfrm flipH="1">
                <a:off x="2762251" y="4549775"/>
                <a:ext cx="28575" cy="6350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Line 571"/>
              <p:cNvSpPr>
                <a:spLocks noChangeShapeType="1"/>
              </p:cNvSpPr>
              <p:nvPr/>
            </p:nvSpPr>
            <p:spPr bwMode="auto">
              <a:xfrm flipH="1">
                <a:off x="2752726" y="4565650"/>
                <a:ext cx="42863" cy="11113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" name="Freeform 572"/>
              <p:cNvSpPr>
                <a:spLocks/>
              </p:cNvSpPr>
              <p:nvPr/>
            </p:nvSpPr>
            <p:spPr bwMode="auto">
              <a:xfrm>
                <a:off x="3057526" y="4465638"/>
                <a:ext cx="9525" cy="19050"/>
              </a:xfrm>
              <a:custGeom>
                <a:avLst/>
                <a:gdLst>
                  <a:gd name="T0" fmla="*/ 0 w 5"/>
                  <a:gd name="T1" fmla="*/ 0 h 11"/>
                  <a:gd name="T2" fmla="*/ 0 w 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0" y="0"/>
                      <a:pt x="5" y="6"/>
                      <a:pt x="0" y="11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Freeform 574"/>
              <p:cNvSpPr>
                <a:spLocks/>
              </p:cNvSpPr>
              <p:nvPr/>
            </p:nvSpPr>
            <p:spPr bwMode="auto">
              <a:xfrm>
                <a:off x="3057525" y="4516438"/>
                <a:ext cx="9525" cy="20638"/>
              </a:xfrm>
              <a:custGeom>
                <a:avLst/>
                <a:gdLst>
                  <a:gd name="T0" fmla="*/ 0 w 5"/>
                  <a:gd name="T1" fmla="*/ 0 h 11"/>
                  <a:gd name="T2" fmla="*/ 0 w 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0" y="0"/>
                      <a:pt x="5" y="6"/>
                      <a:pt x="0" y="11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Freeform 575"/>
              <p:cNvSpPr>
                <a:spLocks/>
              </p:cNvSpPr>
              <p:nvPr/>
            </p:nvSpPr>
            <p:spPr bwMode="auto">
              <a:xfrm>
                <a:off x="3057525" y="4575175"/>
                <a:ext cx="9525" cy="20638"/>
              </a:xfrm>
              <a:custGeom>
                <a:avLst/>
                <a:gdLst>
                  <a:gd name="T0" fmla="*/ 0 w 5"/>
                  <a:gd name="T1" fmla="*/ 0 h 11"/>
                  <a:gd name="T2" fmla="*/ 0 w 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0" y="0"/>
                      <a:pt x="5" y="6"/>
                      <a:pt x="0" y="11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31" name="Rectangle 30"/>
          <p:cNvSpPr/>
          <p:nvPr/>
        </p:nvSpPr>
        <p:spPr>
          <a:xfrm>
            <a:off x="6576452" y="4854659"/>
            <a:ext cx="348233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n’ai pas agi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la fin du 12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mois </a:t>
            </a:r>
            <a:r>
              <a:rPr lang="fr-F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TOP CC va passer rouge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 flipH="1">
            <a:off x="6100326" y="1923190"/>
            <a:ext cx="779749" cy="548640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736" y="2137464"/>
            <a:ext cx="1005267" cy="317236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544" y="2194648"/>
            <a:ext cx="888908" cy="254054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528" y="2809712"/>
            <a:ext cx="852553" cy="269044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817" y="3539332"/>
            <a:ext cx="1223439" cy="2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7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98" y="1282374"/>
            <a:ext cx="9448791" cy="4635660"/>
          </a:xfrm>
          <a:prstGeom prst="rect">
            <a:avLst/>
          </a:prstGeom>
        </p:spPr>
      </p:pic>
      <p:sp>
        <p:nvSpPr>
          <p:cNvPr id="16" name="Titre 1"/>
          <p:cNvSpPr txBox="1">
            <a:spLocks/>
          </p:cNvSpPr>
          <p:nvPr/>
        </p:nvSpPr>
        <p:spPr>
          <a:xfrm>
            <a:off x="128798" y="253412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9520177" y="3727273"/>
            <a:ext cx="2621380" cy="2239476"/>
            <a:chOff x="6753480" y="3003798"/>
            <a:chExt cx="1922976" cy="175073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6876256" y="3003798"/>
              <a:ext cx="1800200" cy="8771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C’est le clic sur </a:t>
              </a:r>
              <a:r>
                <a:rPr lang="fr-FR" sz="1400" b="1" dirty="0">
                  <a:solidFill>
                    <a:srgbClr val="C00000"/>
                  </a:solidFill>
                </a:rPr>
                <a:t>« valider les données »</a:t>
              </a:r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qui va enclencher le processus de création du Compte rendu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d’actualisation Connaissance Client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Flèche à angle droit 18"/>
            <p:cNvSpPr/>
            <p:nvPr/>
          </p:nvSpPr>
          <p:spPr>
            <a:xfrm rot="16200000" flipH="1">
              <a:off x="6795913" y="3878976"/>
              <a:ext cx="833124" cy="917989"/>
            </a:xfrm>
            <a:prstGeom prst="bentUpArrow">
              <a:avLst>
                <a:gd name="adj1" fmla="val 15101"/>
                <a:gd name="adj2" fmla="val 14841"/>
                <a:gd name="adj3" fmla="val 25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262234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6" descr="image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" b="26406"/>
          <a:stretch/>
        </p:blipFill>
        <p:spPr bwMode="auto">
          <a:xfrm>
            <a:off x="804724" y="1525665"/>
            <a:ext cx="10484695" cy="4047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9014587" y="2237985"/>
            <a:ext cx="2971568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00000"/>
                </a:solidFill>
              </a:rPr>
              <a:t>Pour les Personnes morales,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nous prévoyons la présence éventuelle de plusieurs Représentants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légaux. Au-delà de deux personnes, une ligne supplémentaire serait affichée.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01951" y="4468315"/>
            <a:ext cx="6584039" cy="3472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7587205" y="2731005"/>
            <a:ext cx="1351641" cy="16673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612552" y="5319359"/>
            <a:ext cx="2247768" cy="9541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 au moins une donnée est incorrecte, je retourne sur la synthèse TOP CC pour </a:t>
            </a:r>
            <a:r>
              <a:rPr lang="fr-FR" sz="1400" b="1" dirty="0" smtClean="0">
                <a:solidFill>
                  <a:srgbClr val="C00000"/>
                </a:solidFill>
              </a:rPr>
              <a:t>corriger et documenter. 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9014587" y="5367286"/>
            <a:ext cx="2400267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Je vérifie toutes les données avec mon client et je clique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 </a:t>
            </a:r>
            <a:r>
              <a:rPr lang="fr-FR" sz="1400" b="1" dirty="0">
                <a:solidFill>
                  <a:srgbClr val="C00000"/>
                </a:solidFill>
              </a:rPr>
              <a:t>« Oui, je confirme » »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générer le compte rendu</a:t>
            </a:r>
          </a:p>
        </p:txBody>
      </p:sp>
      <p:sp>
        <p:nvSpPr>
          <p:cNvPr id="20" name="Flèche à angle droit 19"/>
          <p:cNvSpPr/>
          <p:nvPr/>
        </p:nvSpPr>
        <p:spPr>
          <a:xfrm flipH="1">
            <a:off x="7315058" y="5477778"/>
            <a:ext cx="1623788" cy="637269"/>
          </a:xfrm>
          <a:prstGeom prst="bentUpArrow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1" name="ZoneTexte 20"/>
          <p:cNvSpPr txBox="1"/>
          <p:nvPr/>
        </p:nvSpPr>
        <p:spPr>
          <a:xfrm>
            <a:off x="777879" y="658766"/>
            <a:ext cx="9207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Cette page intermédiaire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m’alerte sur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impacts de la confirmation.</a:t>
            </a:r>
          </a:p>
          <a:p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b="1" dirty="0" smtClean="0">
                <a:solidFill>
                  <a:srgbClr val="C00000"/>
                </a:solidFill>
              </a:rPr>
              <a:t>Je dois m’assurer </a:t>
            </a:r>
            <a:r>
              <a:rPr lang="fr-FR" sz="1400" b="1" dirty="0">
                <a:solidFill>
                  <a:srgbClr val="C00000"/>
                </a:solidFill>
              </a:rPr>
              <a:t>que les justificatifs et données sont justes et actualisées.</a:t>
            </a:r>
          </a:p>
        </p:txBody>
      </p:sp>
      <p:sp>
        <p:nvSpPr>
          <p:cNvPr id="22" name="Flèche à angle droit 21"/>
          <p:cNvSpPr/>
          <p:nvPr/>
        </p:nvSpPr>
        <p:spPr>
          <a:xfrm>
            <a:off x="2936061" y="5477778"/>
            <a:ext cx="1623788" cy="637269"/>
          </a:xfrm>
          <a:prstGeom prst="bentUpArrow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ZoneTexte 1"/>
          <p:cNvSpPr txBox="1"/>
          <p:nvPr/>
        </p:nvSpPr>
        <p:spPr>
          <a:xfrm>
            <a:off x="73352" y="6407938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Maquettes susceptibles d’évoluer à la marge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28134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541681" y="1670012"/>
            <a:ext cx="21058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 document ne s’affiche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 à l’écran,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 automatiquement classé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dans Classeur client </a:t>
            </a:r>
            <a:r>
              <a:rPr lang="fr-FR" sz="1400" dirty="0">
                <a:solidFill>
                  <a:srgbClr val="C00000"/>
                </a:solidFill>
              </a:rPr>
              <a:t>dans les documents facultatifs du DRC.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778" y="784088"/>
            <a:ext cx="6203735" cy="604597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0" y="6211669"/>
            <a:ext cx="3387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Maquettes susceptibles d’évoluer à la marge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25207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9093824" y="1640543"/>
            <a:ext cx="2400267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Je peux consulter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dernier compte rendu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9007165" y="2284215"/>
            <a:ext cx="29715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peut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être mis à disposition du client sur demande.</a:t>
            </a:r>
          </a:p>
          <a:p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CRE administratif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 créé. Il reprend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éléments validés et </a:t>
            </a:r>
            <a:r>
              <a:rPr lang="fr-FR" sz="1400" dirty="0">
                <a:solidFill>
                  <a:srgbClr val="C00000"/>
                </a:solidFill>
              </a:rPr>
              <a:t>le </a:t>
            </a:r>
            <a:r>
              <a:rPr lang="fr-FR" sz="1400" dirty="0" smtClean="0">
                <a:solidFill>
                  <a:srgbClr val="C00000"/>
                </a:solidFill>
              </a:rPr>
              <a:t>matricule du </a:t>
            </a:r>
            <a:r>
              <a:rPr lang="fr-FR" sz="1400" dirty="0">
                <a:solidFill>
                  <a:srgbClr val="C00000"/>
                </a:solidFill>
              </a:rPr>
              <a:t>collaborateur qui a généré le compte rendu.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9025503" y="5079374"/>
            <a:ext cx="270656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bouton « valider les données » est grisé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200417" y="2028770"/>
            <a:ext cx="2145676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TOP CC est vert</a:t>
            </a:r>
          </a:p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dates sont mises à jour</a:t>
            </a:r>
          </a:p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L’alerte a disparu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lèche à angle droit 22"/>
          <p:cNvSpPr/>
          <p:nvPr/>
        </p:nvSpPr>
        <p:spPr>
          <a:xfrm rot="16200000" flipV="1">
            <a:off x="1111291" y="652998"/>
            <a:ext cx="864254" cy="1741992"/>
          </a:xfrm>
          <a:prstGeom prst="bentUpArrow">
            <a:avLst>
              <a:gd name="adj1" fmla="val 20732"/>
              <a:gd name="adj2" fmla="val 20518"/>
              <a:gd name="adj3" fmla="val 18068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5" name="Flèche à angle droit 24"/>
          <p:cNvSpPr/>
          <p:nvPr/>
        </p:nvSpPr>
        <p:spPr>
          <a:xfrm rot="5400000" flipV="1">
            <a:off x="8841195" y="5687094"/>
            <a:ext cx="1209554" cy="1132258"/>
          </a:xfrm>
          <a:prstGeom prst="bentUpArrow">
            <a:avLst>
              <a:gd name="adj1" fmla="val 15342"/>
              <a:gd name="adj2" fmla="val 16150"/>
              <a:gd name="adj3" fmla="val 18068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5" name="Groupe 4"/>
          <p:cNvGrpSpPr/>
          <p:nvPr/>
        </p:nvGrpSpPr>
        <p:grpSpPr>
          <a:xfrm>
            <a:off x="2473415" y="622285"/>
            <a:ext cx="6406428" cy="6150749"/>
            <a:chOff x="2473415" y="622285"/>
            <a:chExt cx="6406428" cy="6150749"/>
          </a:xfrm>
        </p:grpSpPr>
        <p:grpSp>
          <p:nvGrpSpPr>
            <p:cNvPr id="7" name="Groupe 6"/>
            <p:cNvGrpSpPr/>
            <p:nvPr/>
          </p:nvGrpSpPr>
          <p:grpSpPr>
            <a:xfrm>
              <a:off x="2473415" y="622285"/>
              <a:ext cx="6406428" cy="6150749"/>
              <a:chOff x="1717156" y="499610"/>
              <a:chExt cx="4584822" cy="4440585"/>
            </a:xfrm>
          </p:grpSpPr>
          <p:grpSp>
            <p:nvGrpSpPr>
              <p:cNvPr id="8" name="Groupe 7"/>
              <p:cNvGrpSpPr/>
              <p:nvPr/>
            </p:nvGrpSpPr>
            <p:grpSpPr>
              <a:xfrm>
                <a:off x="1717156" y="499610"/>
                <a:ext cx="4584822" cy="4440585"/>
                <a:chOff x="1763688" y="316753"/>
                <a:chExt cx="4584822" cy="4440585"/>
              </a:xfrm>
            </p:grpSpPr>
            <p:pic>
              <p:nvPicPr>
                <p:cNvPr id="11" name="Image 10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63688" y="2301183"/>
                  <a:ext cx="4584822" cy="2456155"/>
                </a:xfrm>
                <a:prstGeom prst="rect">
                  <a:avLst/>
                </a:prstGeom>
              </p:spPr>
            </p:pic>
            <p:pic>
              <p:nvPicPr>
                <p:cNvPr id="12" name="Image 1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63688" y="316753"/>
                  <a:ext cx="4584822" cy="1984430"/>
                </a:xfrm>
                <a:prstGeom prst="rect">
                  <a:avLst/>
                </a:prstGeom>
              </p:spPr>
            </p:pic>
          </p:grpSp>
          <p:pic>
            <p:nvPicPr>
              <p:cNvPr id="9" name="Imag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98688" y="841641"/>
                <a:ext cx="1000069" cy="145933"/>
              </a:xfrm>
              <a:prstGeom prst="rect">
                <a:avLst/>
              </a:prstGeom>
            </p:spPr>
          </p:pic>
        </p:grpSp>
        <p:sp>
          <p:nvSpPr>
            <p:cNvPr id="26" name="Rectangle à coins arrondis 25"/>
            <p:cNvSpPr/>
            <p:nvPr/>
          </p:nvSpPr>
          <p:spPr>
            <a:xfrm>
              <a:off x="8221972" y="6605999"/>
              <a:ext cx="626897" cy="144000"/>
            </a:xfrm>
            <a:prstGeom prst="roundRect">
              <a:avLst>
                <a:gd name="adj" fmla="val 792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Font typeface="Wingdings" panose="05000000000000000000" pitchFamily="2" charset="2"/>
                <a:buChar char="ü"/>
              </a:pPr>
              <a:r>
                <a:rPr lang="fr-FR" sz="500" dirty="0" smtClean="0"/>
                <a:t> Valider les données</a:t>
              </a:r>
              <a:endParaRPr lang="fr-FR" sz="500" dirty="0"/>
            </a:p>
          </p:txBody>
        </p:sp>
      </p:grpSp>
      <p:sp>
        <p:nvSpPr>
          <p:cNvPr id="24" name="Flèche à angle droit 23"/>
          <p:cNvSpPr/>
          <p:nvPr/>
        </p:nvSpPr>
        <p:spPr>
          <a:xfrm rot="10800000" flipV="1">
            <a:off x="6746111" y="1298174"/>
            <a:ext cx="2279392" cy="718656"/>
          </a:xfrm>
          <a:prstGeom prst="bentUpArrow">
            <a:avLst>
              <a:gd name="adj1" fmla="val 25565"/>
              <a:gd name="adj2" fmla="val 25350"/>
              <a:gd name="adj3" fmla="val 18068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71873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8725264" y="993713"/>
            <a:ext cx="29715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L’entrepreneur individuel n’a qu’un seul compte rendu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d’actualisation connaissance client qui est composé de sa partie privée et de sa partie pro</a:t>
            </a:r>
          </a:p>
          <a:p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Dans le cas où l’utilisateur serait venu directement sur la partie Pro, il est indiqué qu’il doit </a:t>
            </a:r>
            <a:r>
              <a:rPr lang="fr-FR" sz="1400" b="1" u="sng" dirty="0" smtClean="0">
                <a:solidFill>
                  <a:srgbClr val="C00000"/>
                </a:solidFill>
              </a:rPr>
              <a:t>d’abord </a:t>
            </a:r>
            <a:r>
              <a:rPr lang="fr-FR" sz="1400" dirty="0">
                <a:solidFill>
                  <a:srgbClr val="C00000"/>
                </a:solidFill>
              </a:rPr>
              <a:t>confirmer les données et justificatifs de </a:t>
            </a:r>
            <a:r>
              <a:rPr lang="fr-FR" sz="1400" b="1" u="sng" dirty="0">
                <a:solidFill>
                  <a:srgbClr val="C00000"/>
                </a:solidFill>
              </a:rPr>
              <a:t>la partie </a:t>
            </a:r>
            <a:r>
              <a:rPr lang="fr-FR" sz="1400" b="1" u="sng" dirty="0" smtClean="0">
                <a:solidFill>
                  <a:srgbClr val="C00000"/>
                </a:solidFill>
              </a:rPr>
              <a:t>privée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pour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pouvoir </a:t>
            </a:r>
            <a:r>
              <a:rPr lang="fr-FR" sz="1400" dirty="0" smtClean="0">
                <a:solidFill>
                  <a:srgbClr val="C00000"/>
                </a:solidFill>
              </a:rPr>
              <a:t>finaliser son Compte-rendu Actualisation de la Connaissance client. </a:t>
            </a:r>
            <a:endParaRPr lang="fr-FR" sz="1400" dirty="0">
              <a:solidFill>
                <a:srgbClr val="C00000"/>
              </a:solidFill>
            </a:endParaRPr>
          </a:p>
          <a:p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dirty="0" smtClean="0">
                <a:solidFill>
                  <a:srgbClr val="C00000"/>
                </a:solidFill>
              </a:rPr>
              <a:t>A l’issue des 2 revues </a:t>
            </a:r>
            <a:r>
              <a:rPr lang="fr-FR" sz="1400" dirty="0">
                <a:solidFill>
                  <a:srgbClr val="C00000"/>
                </a:solidFill>
              </a:rPr>
              <a:t>le Compte rendu </a:t>
            </a:r>
            <a:r>
              <a:rPr lang="fr-FR" sz="1400" dirty="0" smtClean="0">
                <a:solidFill>
                  <a:srgbClr val="C00000"/>
                </a:solidFill>
              </a:rPr>
              <a:t>actualisation sera généré</a:t>
            </a:r>
            <a:r>
              <a:rPr lang="fr-FR" sz="14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C8503D47-9AA7-4572-84AF-98C4EEA678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240" y="653487"/>
            <a:ext cx="10272131" cy="384043"/>
          </a:xfrm>
        </p:spPr>
        <p:txBody>
          <a:bodyPr/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Cas particulier des Entrepreneurs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individuels 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565" y="4036960"/>
            <a:ext cx="2042511" cy="275395"/>
          </a:xfrm>
          <a:prstGeom prst="rect">
            <a:avLst/>
          </a:prstGeom>
        </p:spPr>
      </p:pic>
      <p:grpSp>
        <p:nvGrpSpPr>
          <p:cNvPr id="19" name="Groupe 18"/>
          <p:cNvGrpSpPr/>
          <p:nvPr/>
        </p:nvGrpSpPr>
        <p:grpSpPr>
          <a:xfrm>
            <a:off x="1478024" y="907596"/>
            <a:ext cx="5772447" cy="5766096"/>
            <a:chOff x="1463991" y="828574"/>
            <a:chExt cx="5772447" cy="5766096"/>
          </a:xfrm>
        </p:grpSpPr>
        <p:grpSp>
          <p:nvGrpSpPr>
            <p:cNvPr id="18" name="Groupe 17"/>
            <p:cNvGrpSpPr/>
            <p:nvPr/>
          </p:nvGrpSpPr>
          <p:grpSpPr>
            <a:xfrm>
              <a:off x="1463991" y="828574"/>
              <a:ext cx="5772447" cy="5766096"/>
              <a:chOff x="1392264" y="884618"/>
              <a:chExt cx="5772447" cy="5766096"/>
            </a:xfrm>
          </p:grpSpPr>
          <p:pic>
            <p:nvPicPr>
              <p:cNvPr id="2" name="Imag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92264" y="884618"/>
                <a:ext cx="5772447" cy="5766096"/>
              </a:xfrm>
              <a:prstGeom prst="rect">
                <a:avLst/>
              </a:prstGeom>
            </p:spPr>
          </p:pic>
          <p:sp>
            <p:nvSpPr>
              <p:cNvPr id="15" name="ZoneTexte 14"/>
              <p:cNvSpPr txBox="1"/>
              <p:nvPr/>
            </p:nvSpPr>
            <p:spPr>
              <a:xfrm>
                <a:off x="1506498" y="4366522"/>
                <a:ext cx="5594213" cy="151341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9012" y="4570320"/>
                <a:ext cx="1995854" cy="306479"/>
              </a:xfrm>
              <a:prstGeom prst="rect">
                <a:avLst/>
              </a:prstGeom>
            </p:spPr>
          </p:pic>
          <p:pic>
            <p:nvPicPr>
              <p:cNvPr id="14" name="Image 1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89565" y="4357000"/>
                <a:ext cx="3451791" cy="1231000"/>
              </a:xfrm>
              <a:prstGeom prst="rect">
                <a:avLst/>
              </a:prstGeom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1816900" y="2341316"/>
              <a:ext cx="506663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800" dirty="0" smtClean="0">
                  <a:solidFill>
                    <a:schemeClr val="accent2">
                      <a:lumMod val="75000"/>
                    </a:schemeClr>
                  </a:solidFill>
                  <a:ea typeface="Calibri" panose="020F0502020204030204" pitchFamily="34" charset="0"/>
                  <a:sym typeface="Webdings" panose="05030102010509060703" pitchFamily="18" charset="2"/>
                </a:rPr>
                <a:t></a:t>
              </a:r>
              <a:r>
                <a:rPr lang="fr-FR" sz="800" dirty="0" smtClean="0">
                  <a:solidFill>
                    <a:schemeClr val="accent2">
                      <a:lumMod val="75000"/>
                    </a:schemeClr>
                  </a:solidFill>
                  <a:ea typeface="Calibri" panose="020F0502020204030204" pitchFamily="34" charset="0"/>
                </a:rPr>
                <a:t> </a:t>
              </a:r>
              <a:r>
                <a:rPr lang="fr-FR" sz="800" dirty="0">
                  <a:solidFill>
                    <a:schemeClr val="accent2">
                      <a:lumMod val="75000"/>
                    </a:schemeClr>
                  </a:solidFill>
                  <a:ea typeface="Calibri" panose="020F0502020204030204" pitchFamily="34" charset="0"/>
                </a:rPr>
                <a:t>Rappel : Pensez à actualiser la Connaissance Client de la partie privée, avant de valider la partie professionnelle. </a:t>
              </a:r>
              <a:endParaRPr lang="fr-FR" sz="8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cxnSp>
        <p:nvCxnSpPr>
          <p:cNvPr id="6" name="Connecteur droit avec flèche 5"/>
          <p:cNvCxnSpPr/>
          <p:nvPr/>
        </p:nvCxnSpPr>
        <p:spPr>
          <a:xfrm flipH="1" flipV="1">
            <a:off x="6826878" y="2533705"/>
            <a:ext cx="1763966" cy="6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743103" y="2438708"/>
            <a:ext cx="5083774" cy="1776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ZoneTexte 15"/>
          <p:cNvSpPr txBox="1"/>
          <p:nvPr/>
        </p:nvSpPr>
        <p:spPr>
          <a:xfrm>
            <a:off x="7395962" y="5444543"/>
            <a:ext cx="4682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Un support dédié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 disponible pour détailler le fonctionnement pour les entrepreneurs individuels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-49530" y="6556649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Maquettes susceptibles d’évoluer à la marge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19640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352" y="566274"/>
            <a:ext cx="6159804" cy="611110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908069" y="1813132"/>
            <a:ext cx="21058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 document ne s’affiche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 à l’écran,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 classé automatiquement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dans Classeur client </a:t>
            </a:r>
            <a:r>
              <a:rPr lang="fr-FR" sz="1400" dirty="0">
                <a:solidFill>
                  <a:srgbClr val="C00000"/>
                </a:solidFill>
              </a:rPr>
              <a:t>dans les documents facultatifs du DRC.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C8503D47-9AA7-4572-84AF-98C4EEA678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240" y="653487"/>
            <a:ext cx="4919493" cy="960824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Compte Rendu Actualisation Connaissance Client </a:t>
            </a:r>
          </a:p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Entrepreneurs individuels </a:t>
            </a:r>
          </a:p>
          <a:p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34313" y="3429000"/>
            <a:ext cx="18000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Il reprend les données  </a:t>
            </a:r>
            <a:r>
              <a:rPr lang="fr-FR" sz="1400" dirty="0" smtClean="0">
                <a:solidFill>
                  <a:srgbClr val="C00000"/>
                </a:solidFill>
              </a:rPr>
              <a:t>Privées et professionnelles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3352" y="6407938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Maquettes susceptibles d’évoluer à la marge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4485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6"/>
          <p:cNvSpPr txBox="1">
            <a:spLocks/>
          </p:cNvSpPr>
          <p:nvPr/>
        </p:nvSpPr>
        <p:spPr>
          <a:xfrm>
            <a:off x="527382" y="836712"/>
            <a:ext cx="10465209" cy="42244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133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133" b="1" dirty="0" smtClean="0">
              <a:solidFill>
                <a:srgbClr val="BF76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133" b="1" dirty="0">
              <a:solidFill>
                <a:srgbClr val="BF76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face à face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distance</a:t>
            </a:r>
          </a:p>
          <a:p>
            <a:pPr marL="0" indent="0" algn="ctr">
              <a:buNone/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agence, en Middle-Office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  <a:p>
            <a:pPr marL="0" indent="0" algn="ctr">
              <a:buNone/>
            </a:pPr>
            <a:endParaRPr lang="fr-FR" sz="2133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occasion de contact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le client est une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opportunité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vérifier ses informations, les mettre à jour et les documenter si besoin. </a:t>
            </a:r>
            <a:endParaRPr lang="fr-FR" sz="2133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2133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 repousse d’autant la date de prochaine actualisation prévisionnelle. </a:t>
            </a:r>
            <a:endParaRPr lang="fr-FR" sz="2133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évite de devoir gérer en urgence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pendant la période d’actualisation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fr-FR" sz="2133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Vérifier également </a:t>
            </a: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l’activation du service BAD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permettre </a:t>
            </a:r>
            <a:r>
              <a:rPr lang="fr-FR" sz="2133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terme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l’actualisation des données et documents en Self-care.</a:t>
            </a:r>
            <a:endParaRPr lang="fr-FR" sz="2133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8940" y="1368497"/>
            <a:ext cx="768085" cy="76808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028" y="1464507"/>
            <a:ext cx="576064" cy="57606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27" y="1368539"/>
            <a:ext cx="768000" cy="768000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 </a:t>
            </a: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e</a:t>
            </a:r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n synthèse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2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F93C3F680CBC4AA3DAD3814752EF42" ma:contentTypeVersion="5" ma:contentTypeDescription="Crée un document." ma:contentTypeScope="" ma:versionID="4a4f002591b1eb101c6de0bc02c451a0">
  <xsd:schema xmlns:xsd="http://www.w3.org/2001/XMLSchema" xmlns:xs="http://www.w3.org/2001/XMLSchema" xmlns:p="http://schemas.microsoft.com/office/2006/metadata/properties" xmlns:ns2="1e256e5d-7b49-421b-bd57-4fcb88c60797" targetNamespace="http://schemas.microsoft.com/office/2006/metadata/properties" ma:root="true" ma:fieldsID="e9066495cc804e2a7b96f118bf43102b" ns2:_="">
    <xsd:import namespace="1e256e5d-7b49-421b-bd57-4fcb88c607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256e5d-7b49-421b-bd57-4fcb88c607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4FC6894-D0DD-451E-9946-CF246701DE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256e5d-7b49-421b-bd57-4fcb88c607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C44508-C247-4FB2-BE6C-EBE0B85D8F9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E495FA8-A43C-41CC-8869-48E80D653A2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0E35AED-2DEF-48BA-A11A-1607686D1B6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e256e5d-7b49-421b-bd57-4fcb88c6079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821</Words>
  <Application>Microsoft Office PowerPoint</Application>
  <PresentationFormat>Grand écran</PresentationFormat>
  <Paragraphs>83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Montserrat Black</vt:lpstr>
      <vt:lpstr>Montserrat SemiBold</vt:lpstr>
      <vt:lpstr>Webdings</vt:lpstr>
      <vt:lpstr>Wingdings</vt:lpstr>
      <vt:lpstr>Thème Office</vt:lpstr>
      <vt:lpstr>Présentation PowerPoint</vt:lpstr>
      <vt:lpstr>La revue du TOP CC c’est quoi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MERCIER Marie-Helene (Mission) [IT-CE]</dc:creator>
  <cp:lastModifiedBy>Ludivine ESTANG</cp:lastModifiedBy>
  <cp:revision>41</cp:revision>
  <dcterms:created xsi:type="dcterms:W3CDTF">2021-04-14T08:17:22Z</dcterms:created>
  <dcterms:modified xsi:type="dcterms:W3CDTF">2021-06-08T12:37:10Z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marie-helene.mercier.mission@it-ce.fr</vt:lpwstr>
  </property>
  <property fmtid="{D5CDD505-2E9C-101B-9397-08002B2CF9AE}" pid="5" name="MSIP_Label_48a19f0c-bea1-442e-a475-ed109d9ec508_SetDate">
    <vt:lpwstr>2021-04-14T08:40:32.3947722Z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0x01010057F93C3F680CBC4AA3DAD3814752EF42</vt:lpwstr>
  </property>
</Properties>
</file>