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8" r:id="rId8"/>
    <p:sldId id="269" r:id="rId9"/>
    <p:sldId id="272" r:id="rId10"/>
    <p:sldId id="273" r:id="rId11"/>
    <p:sldId id="259" r:id="rId12"/>
    <p:sldId id="266" r:id="rId13"/>
    <p:sldId id="274" r:id="rId14"/>
    <p:sldId id="262" r:id="rId15"/>
    <p:sldId id="268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0E0E0"/>
    <a:srgbClr val="EEEEEE"/>
    <a:srgbClr val="F5F5F5"/>
    <a:srgbClr val="BFBFBF"/>
    <a:srgbClr val="888888"/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7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038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146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50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333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95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4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442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43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077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159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9812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918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94662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D23E5-95A5-422B-A87D-3996615103FB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48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>
            <a:grpSpLocks noChangeAspect="1"/>
          </p:cNvGrpSpPr>
          <p:nvPr/>
        </p:nvGrpSpPr>
        <p:grpSpPr>
          <a:xfrm>
            <a:off x="2258787" y="2800529"/>
            <a:ext cx="1215414" cy="1332000"/>
            <a:chOff x="522008" y="3012845"/>
            <a:chExt cx="427038" cy="463551"/>
          </a:xfrm>
        </p:grpSpPr>
        <p:sp>
          <p:nvSpPr>
            <p:cNvPr id="5" name="Freeform 18"/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19"/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Line 21"/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Line 22"/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23"/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4"/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1737910" y="2392077"/>
            <a:ext cx="3435974" cy="3623644"/>
            <a:chOff x="1737910" y="2392077"/>
            <a:chExt cx="3435974" cy="3623644"/>
          </a:xfrm>
        </p:grpSpPr>
        <p:sp>
          <p:nvSpPr>
            <p:cNvPr id="19" name="Freeform 522"/>
            <p:cNvSpPr>
              <a:spLocks noEditPoints="1"/>
            </p:cNvSpPr>
            <p:nvPr/>
          </p:nvSpPr>
          <p:spPr bwMode="auto">
            <a:xfrm>
              <a:off x="1737910" y="2392077"/>
              <a:ext cx="2317583" cy="2467290"/>
            </a:xfrm>
            <a:custGeom>
              <a:avLst/>
              <a:gdLst>
                <a:gd name="T0" fmla="*/ 144 w 144"/>
                <a:gd name="T1" fmla="*/ 132 h 148"/>
                <a:gd name="T2" fmla="*/ 126 w 144"/>
                <a:gd name="T3" fmla="*/ 115 h 148"/>
                <a:gd name="T4" fmla="*/ 142 w 144"/>
                <a:gd name="T5" fmla="*/ 71 h 148"/>
                <a:gd name="T6" fmla="*/ 71 w 144"/>
                <a:gd name="T7" fmla="*/ 0 h 148"/>
                <a:gd name="T8" fmla="*/ 0 w 144"/>
                <a:gd name="T9" fmla="*/ 71 h 148"/>
                <a:gd name="T10" fmla="*/ 71 w 144"/>
                <a:gd name="T11" fmla="*/ 142 h 148"/>
                <a:gd name="T12" fmla="*/ 110 w 144"/>
                <a:gd name="T13" fmla="*/ 130 h 148"/>
                <a:gd name="T14" fmla="*/ 128 w 144"/>
                <a:gd name="T15" fmla="*/ 148 h 148"/>
                <a:gd name="T16" fmla="*/ 18 w 144"/>
                <a:gd name="T17" fmla="*/ 71 h 148"/>
                <a:gd name="T18" fmla="*/ 71 w 144"/>
                <a:gd name="T19" fmla="*/ 18 h 148"/>
                <a:gd name="T20" fmla="*/ 124 w 144"/>
                <a:gd name="T21" fmla="*/ 71 h 148"/>
                <a:gd name="T22" fmla="*/ 71 w 144"/>
                <a:gd name="T23" fmla="*/ 124 h 148"/>
                <a:gd name="T24" fmla="*/ 18 w 144"/>
                <a:gd name="T2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8">
                  <a:moveTo>
                    <a:pt x="144" y="132"/>
                  </a:moveTo>
                  <a:cubicBezTo>
                    <a:pt x="126" y="115"/>
                    <a:pt x="126" y="115"/>
                    <a:pt x="126" y="115"/>
                  </a:cubicBezTo>
                  <a:cubicBezTo>
                    <a:pt x="136" y="103"/>
                    <a:pt x="142" y="88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86" y="142"/>
                    <a:pt x="99" y="138"/>
                    <a:pt x="110" y="130"/>
                  </a:cubicBezTo>
                  <a:cubicBezTo>
                    <a:pt x="128" y="148"/>
                    <a:pt x="128" y="148"/>
                    <a:pt x="128" y="148"/>
                  </a:cubicBezTo>
                  <a:moveTo>
                    <a:pt x="18" y="71"/>
                  </a:moveTo>
                  <a:cubicBezTo>
                    <a:pt x="18" y="42"/>
                    <a:pt x="42" y="18"/>
                    <a:pt x="71" y="18"/>
                  </a:cubicBezTo>
                  <a:cubicBezTo>
                    <a:pt x="100" y="18"/>
                    <a:pt x="124" y="42"/>
                    <a:pt x="124" y="71"/>
                  </a:cubicBezTo>
                  <a:cubicBezTo>
                    <a:pt x="124" y="100"/>
                    <a:pt x="100" y="124"/>
                    <a:pt x="71" y="124"/>
                  </a:cubicBezTo>
                  <a:cubicBezTo>
                    <a:pt x="42" y="124"/>
                    <a:pt x="18" y="100"/>
                    <a:pt x="18" y="71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</a:schemeClr>
                </a:gs>
                <a:gs pos="51000">
                  <a:schemeClr val="bg1">
                    <a:lumMod val="95000"/>
                  </a:schemeClr>
                </a:gs>
              </a:gsLst>
              <a:lin ang="10800000" scaled="1"/>
            </a:gradFill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523"/>
            <p:cNvSpPr>
              <a:spLocks/>
            </p:cNvSpPr>
            <p:nvPr/>
          </p:nvSpPr>
          <p:spPr bwMode="auto">
            <a:xfrm>
              <a:off x="4867784" y="5698292"/>
              <a:ext cx="306100" cy="317429"/>
            </a:xfrm>
            <a:custGeom>
              <a:avLst/>
              <a:gdLst>
                <a:gd name="T0" fmla="*/ 0 w 19"/>
                <a:gd name="T1" fmla="*/ 16 h 19"/>
                <a:gd name="T2" fmla="*/ 7 w 19"/>
                <a:gd name="T3" fmla="*/ 19 h 19"/>
                <a:gd name="T4" fmla="*/ 15 w 19"/>
                <a:gd name="T5" fmla="*/ 16 h 19"/>
                <a:gd name="T6" fmla="*/ 15 w 1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16"/>
                  </a:moveTo>
                  <a:cubicBezTo>
                    <a:pt x="2" y="18"/>
                    <a:pt x="5" y="19"/>
                    <a:pt x="7" y="19"/>
                  </a:cubicBezTo>
                  <a:cubicBezTo>
                    <a:pt x="10" y="19"/>
                    <a:pt x="13" y="18"/>
                    <a:pt x="15" y="16"/>
                  </a:cubicBezTo>
                  <a:cubicBezTo>
                    <a:pt x="19" y="12"/>
                    <a:pt x="19" y="5"/>
                    <a:pt x="15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9525" cap="rnd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524"/>
            <p:cNvSpPr>
              <a:spLocks/>
            </p:cNvSpPr>
            <p:nvPr/>
          </p:nvSpPr>
          <p:spPr bwMode="auto">
            <a:xfrm>
              <a:off x="3748045" y="4570796"/>
              <a:ext cx="1370141" cy="1385143"/>
            </a:xfrm>
            <a:custGeom>
              <a:avLst/>
              <a:gdLst>
                <a:gd name="T0" fmla="*/ 66 w 85"/>
                <a:gd name="T1" fmla="*/ 83 h 83"/>
                <a:gd name="T2" fmla="*/ 54 w 85"/>
                <a:gd name="T3" fmla="*/ 78 h 83"/>
                <a:gd name="T4" fmla="*/ 7 w 85"/>
                <a:gd name="T5" fmla="*/ 31 h 83"/>
                <a:gd name="T6" fmla="*/ 7 w 85"/>
                <a:gd name="T7" fmla="*/ 7 h 83"/>
                <a:gd name="T8" fmla="*/ 31 w 85"/>
                <a:gd name="T9" fmla="*/ 7 h 83"/>
                <a:gd name="T10" fmla="*/ 78 w 85"/>
                <a:gd name="T11" fmla="*/ 53 h 83"/>
                <a:gd name="T12" fmla="*/ 78 w 85"/>
                <a:gd name="T13" fmla="*/ 78 h 83"/>
                <a:gd name="T14" fmla="*/ 66 w 85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3">
                  <a:moveTo>
                    <a:pt x="66" y="83"/>
                  </a:moveTo>
                  <a:cubicBezTo>
                    <a:pt x="62" y="83"/>
                    <a:pt x="57" y="81"/>
                    <a:pt x="54" y="7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0" y="24"/>
                    <a:pt x="0" y="13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5" y="60"/>
                    <a:pt x="85" y="71"/>
                    <a:pt x="78" y="78"/>
                  </a:cubicBezTo>
                  <a:cubicBezTo>
                    <a:pt x="75" y="81"/>
                    <a:pt x="70" y="83"/>
                    <a:pt x="66" y="83"/>
                  </a:cubicBezTo>
                  <a:close/>
                </a:path>
              </a:pathLst>
            </a:custGeom>
            <a:gradFill flip="none" rotWithShape="1">
              <a:gsLst>
                <a:gs pos="33000">
                  <a:schemeClr val="bg1">
                    <a:lumMod val="95000"/>
                  </a:schemeClr>
                </a:gs>
                <a:gs pos="67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ZoneTexte 21"/>
          <p:cNvSpPr txBox="1"/>
          <p:nvPr/>
        </p:nvSpPr>
        <p:spPr>
          <a:xfrm>
            <a:off x="0" y="839166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 smtClean="0">
                <a:solidFill>
                  <a:srgbClr val="C00000"/>
                </a:solidFill>
                <a:latin typeface="Montserrat Black" panose="00000A00000000000000" pitchFamily="2" charset="0"/>
              </a:rPr>
              <a:t>Connaissance Client Actualisation</a:t>
            </a:r>
          </a:p>
          <a:p>
            <a:pPr algn="ctr"/>
            <a:r>
              <a:rPr lang="fr-FR" sz="4400" b="1" dirty="0" smtClean="0">
                <a:solidFill>
                  <a:srgbClr val="C00000"/>
                </a:solidFill>
                <a:latin typeface="Montserrat Black" panose="00000A00000000000000" pitchFamily="2" charset="0"/>
              </a:rPr>
              <a:t>Entrepreneurs Individuels</a:t>
            </a:r>
            <a:endParaRPr lang="fr-FR" sz="4400" b="1" dirty="0">
              <a:solidFill>
                <a:srgbClr val="C00000"/>
              </a:solidFill>
              <a:latin typeface="Montserrat Black" panose="00000A00000000000000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180881" y="2702199"/>
            <a:ext cx="68387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rPr>
              <a:t>Episode 2</a:t>
            </a:r>
          </a:p>
          <a:p>
            <a:endParaRPr lang="fr-FR" sz="1400" b="1" dirty="0">
              <a:solidFill>
                <a:schemeClr val="bg1">
                  <a:lumMod val="50000"/>
                </a:schemeClr>
              </a:solidFill>
              <a:latin typeface="Montserrat Black" panose="00000A00000000000000" pitchFamily="2" charset="0"/>
            </a:endParaRPr>
          </a:p>
          <a:p>
            <a:r>
              <a:rPr lang="fr-FR" sz="3600" b="1" dirty="0" smtClean="0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rPr>
              <a:t>La revue du TOP CC</a:t>
            </a:r>
            <a:endParaRPr lang="fr-FR" sz="3600" b="1" dirty="0">
              <a:solidFill>
                <a:schemeClr val="bg1">
                  <a:lumMod val="50000"/>
                </a:schemeClr>
              </a:solidFill>
              <a:latin typeface="Montserrat Black" panose="00000A00000000000000" pitchFamily="2" charset="0"/>
            </a:endParaRPr>
          </a:p>
        </p:txBody>
      </p:sp>
      <p:pic>
        <p:nvPicPr>
          <p:cNvPr id="14" name="bensound-budd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000" y="6369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7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audio>
              <p:cMediaNode vol="2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8798" y="253412"/>
            <a:ext cx="10273141" cy="449816"/>
          </a:xfrm>
        </p:spPr>
        <p:txBody>
          <a:bodyPr>
            <a:no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</a:t>
            </a:r>
            <a:r>
              <a:rPr lang="fr-FR" b="1" dirty="0" smtClean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CC, </a:t>
            </a:r>
            <a:r>
              <a:rPr lang="fr-FR" b="1" dirty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c’est quoi ?</a:t>
            </a:r>
          </a:p>
        </p:txBody>
      </p:sp>
      <p:sp>
        <p:nvSpPr>
          <p:cNvPr id="6" name="Espace réservé du texte 6"/>
          <p:cNvSpPr txBox="1">
            <a:spLocks/>
          </p:cNvSpPr>
          <p:nvPr/>
        </p:nvSpPr>
        <p:spPr>
          <a:xfrm>
            <a:off x="124481" y="3483584"/>
            <a:ext cx="9232740" cy="195371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revue est l’évènement qui va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actualiser le TOP CC</a:t>
            </a:r>
            <a:r>
              <a:rPr lang="fr-FR" sz="213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</a:t>
            </a:r>
            <a:r>
              <a:rPr lang="fr-FR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fr-FR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objectifs : </a:t>
            </a:r>
          </a:p>
          <a:p>
            <a:pPr marL="984250" indent="0">
              <a:buNone/>
            </a:pPr>
            <a:endParaRPr lang="fr-FR" sz="2133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8375" indent="-3429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133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s’assurer</a:t>
            </a:r>
            <a:r>
              <a:rPr lang="fr-FR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les données et justificatifs collectés sont bien le reflet de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situation réelle du client </a:t>
            </a:r>
            <a:endParaRPr lang="fr-FR" sz="2133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8375" indent="-3429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formaliser </a:t>
            </a:r>
            <a:r>
              <a:rPr lang="fr-FR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l’on a fait les vérifications nécessaires</a:t>
            </a:r>
            <a:r>
              <a:rPr lang="fr-FR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213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432" y="1248792"/>
            <a:ext cx="1460720" cy="15461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18113" y="1314261"/>
            <a:ext cx="8945460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Nous avons l’obligation de </a:t>
            </a:r>
            <a:r>
              <a:rPr lang="fr-FR" sz="2133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contrôler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connaissance de nos clients </a:t>
            </a:r>
            <a:r>
              <a:rPr lang="fr-FR" sz="213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une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fréquence régulière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va dépendre de la couleur du score 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LCBFT.</a:t>
            </a:r>
            <a:endParaRPr lang="fr-FR" sz="2133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03578" y="2256466"/>
            <a:ext cx="7820627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minima tous les </a:t>
            </a:r>
            <a:r>
              <a:rPr lang="fr-FR" sz="2133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 </a:t>
            </a:r>
            <a:r>
              <a:rPr lang="fr-FR" sz="2133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un </a:t>
            </a:r>
            <a:r>
              <a:rPr lang="fr-FR" sz="2133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 LCBFT Vert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minima tous les </a:t>
            </a:r>
            <a:r>
              <a:rPr lang="fr-FR" sz="2133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fr-FR" sz="2133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un 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 LCBFT </a:t>
            </a:r>
            <a:r>
              <a:rPr lang="fr-FR" sz="2133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Orange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à minima tous les </a:t>
            </a:r>
            <a:r>
              <a:rPr lang="fr-FR" sz="2133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fr-FR" sz="213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un </a:t>
            </a:r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 LCBFT </a:t>
            </a:r>
            <a:r>
              <a:rPr lang="fr-FR" sz="2133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Rouge</a:t>
            </a:r>
            <a:r>
              <a:rPr lang="fr-FR" sz="213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751502"/>
            <a:ext cx="12192000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213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ne donne pas forcément lieu à une mise à jour </a:t>
            </a:r>
            <a:r>
              <a:rPr lang="fr-FR" sz="2133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données et collecte des justificatifs </a:t>
            </a:r>
          </a:p>
          <a:p>
            <a:pPr lvl="0" algn="ctr"/>
            <a:r>
              <a:rPr lang="fr-FR" sz="2133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fr-FR" sz="213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informations sont bonnes et documentées.</a:t>
            </a:r>
          </a:p>
        </p:txBody>
      </p:sp>
      <p:grpSp>
        <p:nvGrpSpPr>
          <p:cNvPr id="9" name="Groupe 8"/>
          <p:cNvGrpSpPr>
            <a:grpSpLocks noChangeAspect="1"/>
          </p:cNvGrpSpPr>
          <p:nvPr/>
        </p:nvGrpSpPr>
        <p:grpSpPr>
          <a:xfrm>
            <a:off x="7833464" y="5041295"/>
            <a:ext cx="380470" cy="396000"/>
            <a:chOff x="3862388" y="2411413"/>
            <a:chExt cx="311150" cy="323850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 flipH="1">
              <a:off x="4051301" y="2719388"/>
              <a:ext cx="5080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 flipH="1">
              <a:off x="4121151" y="2719388"/>
              <a:ext cx="1905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4013201" y="2649538"/>
              <a:ext cx="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3897313" y="2447926"/>
              <a:ext cx="247650" cy="219075"/>
            </a:xfrm>
            <a:custGeom>
              <a:avLst/>
              <a:gdLst>
                <a:gd name="T0" fmla="*/ 73 w 156"/>
                <a:gd name="T1" fmla="*/ 127 h 138"/>
                <a:gd name="T2" fmla="*/ 156 w 156"/>
                <a:gd name="T3" fmla="*/ 41 h 138"/>
                <a:gd name="T4" fmla="*/ 135 w 156"/>
                <a:gd name="T5" fmla="*/ 0 h 138"/>
                <a:gd name="T6" fmla="*/ 63 w 156"/>
                <a:gd name="T7" fmla="*/ 92 h 138"/>
                <a:gd name="T8" fmla="*/ 20 w 156"/>
                <a:gd name="T9" fmla="*/ 39 h 138"/>
                <a:gd name="T10" fmla="*/ 0 w 156"/>
                <a:gd name="T11" fmla="*/ 74 h 138"/>
                <a:gd name="T12" fmla="*/ 63 w 156"/>
                <a:gd name="T13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38">
                  <a:moveTo>
                    <a:pt x="73" y="127"/>
                  </a:moveTo>
                  <a:lnTo>
                    <a:pt x="156" y="41"/>
                  </a:lnTo>
                  <a:lnTo>
                    <a:pt x="135" y="0"/>
                  </a:lnTo>
                  <a:lnTo>
                    <a:pt x="63" y="92"/>
                  </a:lnTo>
                  <a:lnTo>
                    <a:pt x="20" y="39"/>
                  </a:lnTo>
                  <a:lnTo>
                    <a:pt x="0" y="74"/>
                  </a:lnTo>
                  <a:lnTo>
                    <a:pt x="63" y="138"/>
                  </a:lnTo>
                </a:path>
              </a:pathLst>
            </a:custGeom>
            <a:solidFill>
              <a:srgbClr val="00B050"/>
            </a:solidFill>
            <a:ln w="9525" cap="rnd">
              <a:solidFill>
                <a:srgbClr val="00B05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3862388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5" name="Groupe 14"/>
          <p:cNvGrpSpPr>
            <a:grpSpLocks noChangeAspect="1"/>
          </p:cNvGrpSpPr>
          <p:nvPr/>
        </p:nvGrpSpPr>
        <p:grpSpPr>
          <a:xfrm rot="5400000">
            <a:off x="8757022" y="4453245"/>
            <a:ext cx="440143" cy="468000"/>
            <a:chOff x="5445126" y="1825625"/>
            <a:chExt cx="376238" cy="400050"/>
          </a:xfrm>
        </p:grpSpPr>
        <p:sp>
          <p:nvSpPr>
            <p:cNvPr id="16" name="Line 520"/>
            <p:cNvSpPr>
              <a:spLocks noChangeShapeType="1"/>
            </p:cNvSpPr>
            <p:nvPr/>
          </p:nvSpPr>
          <p:spPr bwMode="auto">
            <a:xfrm flipH="1">
              <a:off x="5529263" y="1946275"/>
              <a:ext cx="42863" cy="5715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521"/>
            <p:cNvSpPr>
              <a:spLocks noChangeShapeType="1"/>
            </p:cNvSpPr>
            <p:nvPr/>
          </p:nvSpPr>
          <p:spPr bwMode="auto">
            <a:xfrm flipH="1">
              <a:off x="5588001" y="1903413"/>
              <a:ext cx="14288" cy="1905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522"/>
            <p:cNvSpPr>
              <a:spLocks noEditPoints="1"/>
            </p:cNvSpPr>
            <p:nvPr/>
          </p:nvSpPr>
          <p:spPr bwMode="auto">
            <a:xfrm>
              <a:off x="5445126" y="1825625"/>
              <a:ext cx="252413" cy="271463"/>
            </a:xfrm>
            <a:custGeom>
              <a:avLst/>
              <a:gdLst>
                <a:gd name="T0" fmla="*/ 144 w 144"/>
                <a:gd name="T1" fmla="*/ 132 h 148"/>
                <a:gd name="T2" fmla="*/ 126 w 144"/>
                <a:gd name="T3" fmla="*/ 115 h 148"/>
                <a:gd name="T4" fmla="*/ 142 w 144"/>
                <a:gd name="T5" fmla="*/ 71 h 148"/>
                <a:gd name="T6" fmla="*/ 71 w 144"/>
                <a:gd name="T7" fmla="*/ 0 h 148"/>
                <a:gd name="T8" fmla="*/ 0 w 144"/>
                <a:gd name="T9" fmla="*/ 71 h 148"/>
                <a:gd name="T10" fmla="*/ 71 w 144"/>
                <a:gd name="T11" fmla="*/ 142 h 148"/>
                <a:gd name="T12" fmla="*/ 110 w 144"/>
                <a:gd name="T13" fmla="*/ 130 h 148"/>
                <a:gd name="T14" fmla="*/ 128 w 144"/>
                <a:gd name="T15" fmla="*/ 148 h 148"/>
                <a:gd name="T16" fmla="*/ 18 w 144"/>
                <a:gd name="T17" fmla="*/ 71 h 148"/>
                <a:gd name="T18" fmla="*/ 71 w 144"/>
                <a:gd name="T19" fmla="*/ 18 h 148"/>
                <a:gd name="T20" fmla="*/ 124 w 144"/>
                <a:gd name="T21" fmla="*/ 71 h 148"/>
                <a:gd name="T22" fmla="*/ 71 w 144"/>
                <a:gd name="T23" fmla="*/ 124 h 148"/>
                <a:gd name="T24" fmla="*/ 18 w 144"/>
                <a:gd name="T2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8">
                  <a:moveTo>
                    <a:pt x="144" y="132"/>
                  </a:moveTo>
                  <a:cubicBezTo>
                    <a:pt x="126" y="115"/>
                    <a:pt x="126" y="115"/>
                    <a:pt x="126" y="115"/>
                  </a:cubicBezTo>
                  <a:cubicBezTo>
                    <a:pt x="136" y="103"/>
                    <a:pt x="142" y="88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86" y="142"/>
                    <a:pt x="99" y="138"/>
                    <a:pt x="110" y="130"/>
                  </a:cubicBezTo>
                  <a:cubicBezTo>
                    <a:pt x="128" y="148"/>
                    <a:pt x="128" y="148"/>
                    <a:pt x="128" y="148"/>
                  </a:cubicBezTo>
                  <a:moveTo>
                    <a:pt x="18" y="71"/>
                  </a:moveTo>
                  <a:cubicBezTo>
                    <a:pt x="18" y="42"/>
                    <a:pt x="42" y="18"/>
                    <a:pt x="71" y="18"/>
                  </a:cubicBezTo>
                  <a:cubicBezTo>
                    <a:pt x="100" y="18"/>
                    <a:pt x="124" y="42"/>
                    <a:pt x="124" y="71"/>
                  </a:cubicBezTo>
                  <a:cubicBezTo>
                    <a:pt x="124" y="100"/>
                    <a:pt x="100" y="124"/>
                    <a:pt x="71" y="124"/>
                  </a:cubicBezTo>
                  <a:cubicBezTo>
                    <a:pt x="42" y="124"/>
                    <a:pt x="18" y="100"/>
                    <a:pt x="18" y="71"/>
                  </a:cubicBezTo>
                  <a:close/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523"/>
            <p:cNvSpPr>
              <a:spLocks/>
            </p:cNvSpPr>
            <p:nvPr/>
          </p:nvSpPr>
          <p:spPr bwMode="auto">
            <a:xfrm>
              <a:off x="5788026" y="2190750"/>
              <a:ext cx="33338" cy="34925"/>
            </a:xfrm>
            <a:custGeom>
              <a:avLst/>
              <a:gdLst>
                <a:gd name="T0" fmla="*/ 0 w 19"/>
                <a:gd name="T1" fmla="*/ 16 h 19"/>
                <a:gd name="T2" fmla="*/ 7 w 19"/>
                <a:gd name="T3" fmla="*/ 19 h 19"/>
                <a:gd name="T4" fmla="*/ 15 w 19"/>
                <a:gd name="T5" fmla="*/ 16 h 19"/>
                <a:gd name="T6" fmla="*/ 15 w 1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16"/>
                  </a:moveTo>
                  <a:cubicBezTo>
                    <a:pt x="2" y="18"/>
                    <a:pt x="5" y="19"/>
                    <a:pt x="7" y="19"/>
                  </a:cubicBezTo>
                  <a:cubicBezTo>
                    <a:pt x="10" y="19"/>
                    <a:pt x="13" y="18"/>
                    <a:pt x="15" y="16"/>
                  </a:cubicBezTo>
                  <a:cubicBezTo>
                    <a:pt x="19" y="12"/>
                    <a:pt x="19" y="5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524"/>
            <p:cNvSpPr>
              <a:spLocks/>
            </p:cNvSpPr>
            <p:nvPr/>
          </p:nvSpPr>
          <p:spPr bwMode="auto">
            <a:xfrm>
              <a:off x="5667376" y="2065338"/>
              <a:ext cx="149225" cy="152400"/>
            </a:xfrm>
            <a:custGeom>
              <a:avLst/>
              <a:gdLst>
                <a:gd name="T0" fmla="*/ 66 w 85"/>
                <a:gd name="T1" fmla="*/ 83 h 83"/>
                <a:gd name="T2" fmla="*/ 54 w 85"/>
                <a:gd name="T3" fmla="*/ 78 h 83"/>
                <a:gd name="T4" fmla="*/ 7 w 85"/>
                <a:gd name="T5" fmla="*/ 31 h 83"/>
                <a:gd name="T6" fmla="*/ 7 w 85"/>
                <a:gd name="T7" fmla="*/ 7 h 83"/>
                <a:gd name="T8" fmla="*/ 31 w 85"/>
                <a:gd name="T9" fmla="*/ 7 h 83"/>
                <a:gd name="T10" fmla="*/ 78 w 85"/>
                <a:gd name="T11" fmla="*/ 53 h 83"/>
                <a:gd name="T12" fmla="*/ 78 w 85"/>
                <a:gd name="T13" fmla="*/ 78 h 83"/>
                <a:gd name="T14" fmla="*/ 66 w 85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3">
                  <a:moveTo>
                    <a:pt x="66" y="83"/>
                  </a:moveTo>
                  <a:cubicBezTo>
                    <a:pt x="62" y="83"/>
                    <a:pt x="57" y="81"/>
                    <a:pt x="54" y="7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0" y="24"/>
                    <a:pt x="0" y="13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5" y="60"/>
                    <a:pt x="85" y="71"/>
                    <a:pt x="78" y="78"/>
                  </a:cubicBezTo>
                  <a:cubicBezTo>
                    <a:pt x="75" y="81"/>
                    <a:pt x="70" y="83"/>
                    <a:pt x="66" y="83"/>
                  </a:cubicBezTo>
                  <a:close/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5179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2000"/>
    </mc:Choice>
    <mc:Fallback xmlns="">
      <p:transition advClick="0" advTm="32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160626" y="1552453"/>
            <a:ext cx="9879401" cy="3233976"/>
            <a:chOff x="1160626" y="1552453"/>
            <a:chExt cx="9879401" cy="3233976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0626" y="1552453"/>
              <a:ext cx="9879401" cy="3233976"/>
            </a:xfrm>
            <a:prstGeom prst="rect">
              <a:avLst/>
            </a:prstGeom>
          </p:spPr>
        </p:pic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24736" y="2137464"/>
              <a:ext cx="1005267" cy="317236"/>
            </a:xfrm>
            <a:prstGeom prst="rect">
              <a:avLst/>
            </a:prstGeom>
          </p:spPr>
        </p:pic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87544" y="2194648"/>
              <a:ext cx="888908" cy="254054"/>
            </a:xfrm>
            <a:prstGeom prst="rect">
              <a:avLst/>
            </a:prstGeom>
          </p:spPr>
        </p:pic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52528" y="2809712"/>
              <a:ext cx="852553" cy="269044"/>
            </a:xfrm>
            <a:prstGeom prst="rect">
              <a:avLst/>
            </a:prstGeom>
          </p:spPr>
        </p:pic>
        <p:pic>
          <p:nvPicPr>
            <p:cNvPr id="36" name="Image 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82817" y="3539332"/>
              <a:ext cx="1223439" cy="292047"/>
            </a:xfrm>
            <a:prstGeom prst="rect">
              <a:avLst/>
            </a:prstGeom>
          </p:spPr>
        </p:pic>
      </p:grpSp>
      <p:sp>
        <p:nvSpPr>
          <p:cNvPr id="6" name="Espace réservé du texte 6"/>
          <p:cNvSpPr txBox="1">
            <a:spLocks/>
          </p:cNvSpPr>
          <p:nvPr/>
        </p:nvSpPr>
        <p:spPr>
          <a:xfrm>
            <a:off x="128798" y="884058"/>
            <a:ext cx="10465209" cy="74885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fr-FR" sz="2133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revue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 en revanche obligatoire</a:t>
            </a:r>
            <a:r>
              <a:rPr lang="fr-FR" sz="1867" b="1" dirty="0">
                <a:solidFill>
                  <a:srgbClr val="BF7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dès que le client entre en période d’actualisation. Comment fonctionne cette </a:t>
            </a:r>
            <a:r>
              <a:rPr lang="fr-FR" sz="186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période ?</a:t>
            </a:r>
            <a:endParaRPr lang="fr-FR" sz="1867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13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28798" y="253412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 smtClean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c’est quoi ?</a:t>
            </a:r>
            <a:endParaRPr lang="fr-FR" b="1" dirty="0">
              <a:solidFill>
                <a:srgbClr val="C00000"/>
              </a:solidFill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569103"/>
            <a:ext cx="12192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La revue est formalisée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document appelé </a:t>
            </a:r>
            <a:r>
              <a:rPr lang="fr-FR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Compte Rendu </a:t>
            </a:r>
            <a:r>
              <a:rPr lang="fr-FR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Actualisation </a:t>
            </a:r>
            <a:r>
              <a:rPr lang="fr-FR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Connaissance Client </a:t>
            </a: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est archivé dans classeur client.</a:t>
            </a:r>
          </a:p>
          <a:p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1568633" y="3078756"/>
            <a:ext cx="3665522" cy="1569660"/>
            <a:chOff x="1568633" y="3078756"/>
            <a:chExt cx="3665522" cy="1569660"/>
          </a:xfrm>
        </p:grpSpPr>
        <p:sp>
          <p:nvSpPr>
            <p:cNvPr id="5" name="Rectangle 4"/>
            <p:cNvSpPr/>
            <p:nvPr/>
          </p:nvSpPr>
          <p:spPr>
            <a:xfrm>
              <a:off x="2467358" y="3078756"/>
              <a:ext cx="2766797" cy="15696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Imaginons un client que je dois actualiser tous les 12 mois. </a:t>
              </a:r>
              <a:endPara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fr-F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 </a:t>
              </a: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je le rencontre dans l’année </a:t>
              </a:r>
              <a:r>
                <a:rPr lang="fr-FR" sz="12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j’en profite pour vérifier</a:t>
              </a: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avec lui les informations que j’ai et je fais ma revue, </a:t>
              </a:r>
              <a:r>
                <a:rPr lang="fr-FR" sz="12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je repars pour une nouvelle durée de 12 mois. </a:t>
              </a:r>
            </a:p>
          </p:txBody>
        </p:sp>
        <p:grpSp>
          <p:nvGrpSpPr>
            <p:cNvPr id="30" name="Groupe 29"/>
            <p:cNvGrpSpPr/>
            <p:nvPr/>
          </p:nvGrpSpPr>
          <p:grpSpPr>
            <a:xfrm rot="20604097">
              <a:off x="1568633" y="3316265"/>
              <a:ext cx="1097280" cy="1002089"/>
              <a:chOff x="1732388" y="5201306"/>
              <a:chExt cx="1097280" cy="1002089"/>
            </a:xfrm>
          </p:grpSpPr>
          <p:sp>
            <p:nvSpPr>
              <p:cNvPr id="11" name="ZoneTexte 10"/>
              <p:cNvSpPr txBox="1"/>
              <p:nvPr/>
            </p:nvSpPr>
            <p:spPr>
              <a:xfrm>
                <a:off x="1732388" y="5201306"/>
                <a:ext cx="1097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 smtClean="0">
                    <a:solidFill>
                      <a:srgbClr val="C00000"/>
                    </a:solidFill>
                  </a:rPr>
                  <a:t>Bonne pratique</a:t>
                </a:r>
                <a:endParaRPr lang="fr-FR" b="1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13" name="Groupe 12"/>
              <p:cNvGrpSpPr/>
              <p:nvPr/>
            </p:nvGrpSpPr>
            <p:grpSpPr>
              <a:xfrm rot="732260">
                <a:off x="1975183" y="5779532"/>
                <a:ext cx="447676" cy="423863"/>
                <a:chOff x="2674938" y="4311650"/>
                <a:chExt cx="447676" cy="423863"/>
              </a:xfrm>
            </p:grpSpPr>
            <p:sp>
              <p:nvSpPr>
                <p:cNvPr id="14" name="Freeform 559"/>
                <p:cNvSpPr>
                  <a:spLocks/>
                </p:cNvSpPr>
                <p:nvPr/>
              </p:nvSpPr>
              <p:spPr bwMode="auto">
                <a:xfrm>
                  <a:off x="2833688" y="4311650"/>
                  <a:ext cx="244475" cy="204788"/>
                </a:xfrm>
                <a:custGeom>
                  <a:avLst/>
                  <a:gdLst>
                    <a:gd name="T0" fmla="*/ 0 w 140"/>
                    <a:gd name="T1" fmla="*/ 112 h 112"/>
                    <a:gd name="T2" fmla="*/ 34 w 140"/>
                    <a:gd name="T3" fmla="*/ 9 h 112"/>
                    <a:gd name="T4" fmla="*/ 41 w 140"/>
                    <a:gd name="T5" fmla="*/ 1 h 112"/>
                    <a:gd name="T6" fmla="*/ 66 w 140"/>
                    <a:gd name="T7" fmla="*/ 28 h 112"/>
                    <a:gd name="T8" fmla="*/ 97 w 140"/>
                    <a:gd name="T9" fmla="*/ 79 h 112"/>
                    <a:gd name="T10" fmla="*/ 140 w 140"/>
                    <a:gd name="T11" fmla="*/ 68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0" h="112">
                      <a:moveTo>
                        <a:pt x="0" y="112"/>
                      </a:moveTo>
                      <a:cubicBezTo>
                        <a:pt x="0" y="112"/>
                        <a:pt x="54" y="94"/>
                        <a:pt x="34" y="9"/>
                      </a:cubicBezTo>
                      <a:cubicBezTo>
                        <a:pt x="33" y="5"/>
                        <a:pt x="37" y="0"/>
                        <a:pt x="41" y="1"/>
                      </a:cubicBezTo>
                      <a:cubicBezTo>
                        <a:pt x="50" y="3"/>
                        <a:pt x="63" y="9"/>
                        <a:pt x="66" y="28"/>
                      </a:cubicBezTo>
                      <a:cubicBezTo>
                        <a:pt x="71" y="59"/>
                        <a:pt x="73" y="85"/>
                        <a:pt x="97" y="79"/>
                      </a:cubicBezTo>
                      <a:cubicBezTo>
                        <a:pt x="122" y="73"/>
                        <a:pt x="140" y="68"/>
                        <a:pt x="140" y="68"/>
                      </a:cubicBezTo>
                    </a:path>
                  </a:pathLst>
                </a:cu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5" name="Freeform 560"/>
                <p:cNvSpPr>
                  <a:spLocks/>
                </p:cNvSpPr>
                <p:nvPr/>
              </p:nvSpPr>
              <p:spPr bwMode="auto">
                <a:xfrm>
                  <a:off x="3079751" y="4432300"/>
                  <a:ext cx="41275" cy="61913"/>
                </a:xfrm>
                <a:custGeom>
                  <a:avLst/>
                  <a:gdLst>
                    <a:gd name="T0" fmla="*/ 0 w 23"/>
                    <a:gd name="T1" fmla="*/ 2 h 34"/>
                    <a:gd name="T2" fmla="*/ 21 w 23"/>
                    <a:gd name="T3" fmla="*/ 14 h 34"/>
                    <a:gd name="T4" fmla="*/ 9 w 23"/>
                    <a:gd name="T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" h="34">
                      <a:moveTo>
                        <a:pt x="0" y="2"/>
                      </a:moveTo>
                      <a:cubicBezTo>
                        <a:pt x="9" y="0"/>
                        <a:pt x="18" y="5"/>
                        <a:pt x="21" y="14"/>
                      </a:cubicBezTo>
                      <a:cubicBezTo>
                        <a:pt x="23" y="23"/>
                        <a:pt x="17" y="32"/>
                        <a:pt x="9" y="34"/>
                      </a:cubicBezTo>
                    </a:path>
                  </a:pathLst>
                </a:cu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" name="Freeform 561"/>
                <p:cNvSpPr>
                  <a:spLocks/>
                </p:cNvSpPr>
                <p:nvPr/>
              </p:nvSpPr>
              <p:spPr bwMode="auto">
                <a:xfrm>
                  <a:off x="3084513" y="4492625"/>
                  <a:ext cx="38100" cy="60325"/>
                </a:xfrm>
                <a:custGeom>
                  <a:avLst/>
                  <a:gdLst>
                    <a:gd name="T0" fmla="*/ 0 w 22"/>
                    <a:gd name="T1" fmla="*/ 2 h 33"/>
                    <a:gd name="T2" fmla="*/ 20 w 22"/>
                    <a:gd name="T3" fmla="*/ 14 h 33"/>
                    <a:gd name="T4" fmla="*/ 8 w 22"/>
                    <a:gd name="T5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" h="33">
                      <a:moveTo>
                        <a:pt x="0" y="2"/>
                      </a:moveTo>
                      <a:cubicBezTo>
                        <a:pt x="9" y="0"/>
                        <a:pt x="18" y="5"/>
                        <a:pt x="20" y="14"/>
                      </a:cubicBezTo>
                      <a:cubicBezTo>
                        <a:pt x="22" y="22"/>
                        <a:pt x="17" y="31"/>
                        <a:pt x="8" y="33"/>
                      </a:cubicBezTo>
                    </a:path>
                  </a:pathLst>
                </a:cu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7" name="Freeform 562"/>
                <p:cNvSpPr>
                  <a:spLocks/>
                </p:cNvSpPr>
                <p:nvPr/>
              </p:nvSpPr>
              <p:spPr bwMode="auto">
                <a:xfrm>
                  <a:off x="3086101" y="4551363"/>
                  <a:ext cx="36513" cy="58738"/>
                </a:xfrm>
                <a:custGeom>
                  <a:avLst/>
                  <a:gdLst>
                    <a:gd name="T0" fmla="*/ 0 w 21"/>
                    <a:gd name="T1" fmla="*/ 2 h 32"/>
                    <a:gd name="T2" fmla="*/ 19 w 21"/>
                    <a:gd name="T3" fmla="*/ 13 h 32"/>
                    <a:gd name="T4" fmla="*/ 8 w 21"/>
                    <a:gd name="T5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" h="32">
                      <a:moveTo>
                        <a:pt x="0" y="2"/>
                      </a:moveTo>
                      <a:cubicBezTo>
                        <a:pt x="8" y="0"/>
                        <a:pt x="17" y="5"/>
                        <a:pt x="19" y="13"/>
                      </a:cubicBezTo>
                      <a:cubicBezTo>
                        <a:pt x="21" y="21"/>
                        <a:pt x="16" y="30"/>
                        <a:pt x="8" y="32"/>
                      </a:cubicBezTo>
                    </a:path>
                  </a:pathLst>
                </a:cu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8" name="Freeform 563"/>
                <p:cNvSpPr>
                  <a:spLocks/>
                </p:cNvSpPr>
                <p:nvPr/>
              </p:nvSpPr>
              <p:spPr bwMode="auto">
                <a:xfrm>
                  <a:off x="2871788" y="4679950"/>
                  <a:ext cx="50800" cy="12700"/>
                </a:xfrm>
                <a:custGeom>
                  <a:avLst/>
                  <a:gdLst>
                    <a:gd name="T0" fmla="*/ 29 w 29"/>
                    <a:gd name="T1" fmla="*/ 7 h 7"/>
                    <a:gd name="T2" fmla="*/ 0 w 29"/>
                    <a:gd name="T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29" h="7">
                      <a:moveTo>
                        <a:pt x="29" y="7"/>
                      </a:moveTo>
                      <a:cubicBezTo>
                        <a:pt x="18" y="7"/>
                        <a:pt x="8" y="5"/>
                        <a:pt x="0" y="0"/>
                      </a:cubicBezTo>
                    </a:path>
                  </a:pathLst>
                </a:cu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9" name="Freeform 564"/>
                <p:cNvSpPr>
                  <a:spLocks/>
                </p:cNvSpPr>
                <p:nvPr/>
              </p:nvSpPr>
              <p:spPr bwMode="auto">
                <a:xfrm>
                  <a:off x="2957513" y="4606925"/>
                  <a:ext cx="160338" cy="85725"/>
                </a:xfrm>
                <a:custGeom>
                  <a:avLst/>
                  <a:gdLst>
                    <a:gd name="T0" fmla="*/ 72 w 91"/>
                    <a:gd name="T1" fmla="*/ 2 h 47"/>
                    <a:gd name="T2" fmla="*/ 89 w 91"/>
                    <a:gd name="T3" fmla="*/ 12 h 47"/>
                    <a:gd name="T4" fmla="*/ 79 w 91"/>
                    <a:gd name="T5" fmla="*/ 29 h 47"/>
                    <a:gd name="T6" fmla="*/ 0 w 91"/>
                    <a:gd name="T7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1" h="47">
                      <a:moveTo>
                        <a:pt x="72" y="2"/>
                      </a:moveTo>
                      <a:cubicBezTo>
                        <a:pt x="79" y="0"/>
                        <a:pt x="87" y="5"/>
                        <a:pt x="89" y="12"/>
                      </a:cubicBezTo>
                      <a:cubicBezTo>
                        <a:pt x="91" y="20"/>
                        <a:pt x="86" y="27"/>
                        <a:pt x="79" y="29"/>
                      </a:cubicBezTo>
                      <a:cubicBezTo>
                        <a:pt x="79" y="29"/>
                        <a:pt x="38" y="44"/>
                        <a:pt x="0" y="47"/>
                      </a:cubicBezTo>
                    </a:path>
                  </a:pathLst>
                </a:cu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20" name="Freeform 565"/>
                <p:cNvSpPr>
                  <a:spLocks/>
                </p:cNvSpPr>
                <p:nvPr/>
              </p:nvSpPr>
              <p:spPr bwMode="auto">
                <a:xfrm>
                  <a:off x="2840038" y="4554538"/>
                  <a:ext cx="34925" cy="150813"/>
                </a:xfrm>
                <a:custGeom>
                  <a:avLst/>
                  <a:gdLst>
                    <a:gd name="T0" fmla="*/ 0 w 22"/>
                    <a:gd name="T1" fmla="*/ 0 h 95"/>
                    <a:gd name="T2" fmla="*/ 22 w 22"/>
                    <a:gd name="T3" fmla="*/ 91 h 95"/>
                    <a:gd name="T4" fmla="*/ 2 w 22"/>
                    <a:gd name="T5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" h="95">
                      <a:moveTo>
                        <a:pt x="0" y="0"/>
                      </a:moveTo>
                      <a:lnTo>
                        <a:pt x="22" y="91"/>
                      </a:lnTo>
                      <a:lnTo>
                        <a:pt x="2" y="95"/>
                      </a:lnTo>
                    </a:path>
                  </a:pathLst>
                </a:cu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21" name="Freeform 566"/>
                <p:cNvSpPr>
                  <a:spLocks/>
                </p:cNvSpPr>
                <p:nvPr/>
              </p:nvSpPr>
              <p:spPr bwMode="auto">
                <a:xfrm>
                  <a:off x="2790826" y="4502150"/>
                  <a:ext cx="44450" cy="28575"/>
                </a:xfrm>
                <a:custGeom>
                  <a:avLst/>
                  <a:gdLst>
                    <a:gd name="T0" fmla="*/ 0 w 28"/>
                    <a:gd name="T1" fmla="*/ 6 h 18"/>
                    <a:gd name="T2" fmla="*/ 23 w 28"/>
                    <a:gd name="T3" fmla="*/ 0 h 18"/>
                    <a:gd name="T4" fmla="*/ 28 w 28"/>
                    <a:gd name="T5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" h="18">
                      <a:moveTo>
                        <a:pt x="0" y="6"/>
                      </a:moveTo>
                      <a:lnTo>
                        <a:pt x="23" y="0"/>
                      </a:lnTo>
                      <a:lnTo>
                        <a:pt x="28" y="18"/>
                      </a:lnTo>
                    </a:path>
                  </a:pathLst>
                </a:cu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22" name="Freeform 567"/>
                <p:cNvSpPr>
                  <a:spLocks/>
                </p:cNvSpPr>
                <p:nvPr/>
              </p:nvSpPr>
              <p:spPr bwMode="auto">
                <a:xfrm>
                  <a:off x="2703513" y="4491038"/>
                  <a:ext cx="131763" cy="244475"/>
                </a:xfrm>
                <a:custGeom>
                  <a:avLst/>
                  <a:gdLst>
                    <a:gd name="T0" fmla="*/ 0 w 83"/>
                    <a:gd name="T1" fmla="*/ 14 h 154"/>
                    <a:gd name="T2" fmla="*/ 48 w 83"/>
                    <a:gd name="T3" fmla="*/ 0 h 154"/>
                    <a:gd name="T4" fmla="*/ 83 w 83"/>
                    <a:gd name="T5" fmla="*/ 149 h 154"/>
                    <a:gd name="T6" fmla="*/ 66 w 83"/>
                    <a:gd name="T7" fmla="*/ 154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3" h="154">
                      <a:moveTo>
                        <a:pt x="0" y="14"/>
                      </a:moveTo>
                      <a:lnTo>
                        <a:pt x="48" y="0"/>
                      </a:lnTo>
                      <a:lnTo>
                        <a:pt x="83" y="149"/>
                      </a:lnTo>
                      <a:lnTo>
                        <a:pt x="66" y="154"/>
                      </a:lnTo>
                    </a:path>
                  </a:pathLst>
                </a:cu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23" name="Line 568"/>
                <p:cNvSpPr>
                  <a:spLocks noChangeShapeType="1"/>
                </p:cNvSpPr>
                <p:nvPr/>
              </p:nvSpPr>
              <p:spPr bwMode="auto">
                <a:xfrm flipH="1">
                  <a:off x="2674938" y="4518025"/>
                  <a:ext cx="11113" cy="1588"/>
                </a:xfrm>
                <a:prstGeom prst="line">
                  <a:avLst/>
                </a:pr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24" name="Line 569"/>
                <p:cNvSpPr>
                  <a:spLocks noChangeShapeType="1"/>
                </p:cNvSpPr>
                <p:nvPr/>
              </p:nvSpPr>
              <p:spPr bwMode="auto">
                <a:xfrm flipH="1">
                  <a:off x="2736851" y="4530725"/>
                  <a:ext cx="49213" cy="12700"/>
                </a:xfrm>
                <a:prstGeom prst="line">
                  <a:avLst/>
                </a:pr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25" name="Line 570"/>
                <p:cNvSpPr>
                  <a:spLocks noChangeShapeType="1"/>
                </p:cNvSpPr>
                <p:nvPr/>
              </p:nvSpPr>
              <p:spPr bwMode="auto">
                <a:xfrm flipH="1">
                  <a:off x="2762251" y="4549775"/>
                  <a:ext cx="28575" cy="6350"/>
                </a:xfrm>
                <a:prstGeom prst="line">
                  <a:avLst/>
                </a:pr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26" name="Line 571"/>
                <p:cNvSpPr>
                  <a:spLocks noChangeShapeType="1"/>
                </p:cNvSpPr>
                <p:nvPr/>
              </p:nvSpPr>
              <p:spPr bwMode="auto">
                <a:xfrm flipH="1">
                  <a:off x="2752726" y="4565650"/>
                  <a:ext cx="42863" cy="11113"/>
                </a:xfrm>
                <a:prstGeom prst="line">
                  <a:avLst/>
                </a:pr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27" name="Freeform 572"/>
                <p:cNvSpPr>
                  <a:spLocks/>
                </p:cNvSpPr>
                <p:nvPr/>
              </p:nvSpPr>
              <p:spPr bwMode="auto">
                <a:xfrm>
                  <a:off x="3057526" y="4465638"/>
                  <a:ext cx="9525" cy="19050"/>
                </a:xfrm>
                <a:custGeom>
                  <a:avLst/>
                  <a:gdLst>
                    <a:gd name="T0" fmla="*/ 0 w 5"/>
                    <a:gd name="T1" fmla="*/ 0 h 11"/>
                    <a:gd name="T2" fmla="*/ 0 w 5"/>
                    <a:gd name="T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5" h="11">
                      <a:moveTo>
                        <a:pt x="0" y="0"/>
                      </a:moveTo>
                      <a:cubicBezTo>
                        <a:pt x="0" y="0"/>
                        <a:pt x="5" y="6"/>
                        <a:pt x="0" y="11"/>
                      </a:cubicBezTo>
                    </a:path>
                  </a:pathLst>
                </a:cu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28" name="Freeform 574"/>
                <p:cNvSpPr>
                  <a:spLocks/>
                </p:cNvSpPr>
                <p:nvPr/>
              </p:nvSpPr>
              <p:spPr bwMode="auto">
                <a:xfrm>
                  <a:off x="3057525" y="4516438"/>
                  <a:ext cx="9525" cy="20638"/>
                </a:xfrm>
                <a:custGeom>
                  <a:avLst/>
                  <a:gdLst>
                    <a:gd name="T0" fmla="*/ 0 w 5"/>
                    <a:gd name="T1" fmla="*/ 0 h 11"/>
                    <a:gd name="T2" fmla="*/ 0 w 5"/>
                    <a:gd name="T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5" h="11">
                      <a:moveTo>
                        <a:pt x="0" y="0"/>
                      </a:moveTo>
                      <a:cubicBezTo>
                        <a:pt x="0" y="0"/>
                        <a:pt x="5" y="6"/>
                        <a:pt x="0" y="11"/>
                      </a:cubicBezTo>
                    </a:path>
                  </a:pathLst>
                </a:cu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29" name="Freeform 575"/>
                <p:cNvSpPr>
                  <a:spLocks/>
                </p:cNvSpPr>
                <p:nvPr/>
              </p:nvSpPr>
              <p:spPr bwMode="auto">
                <a:xfrm>
                  <a:off x="3057525" y="4575175"/>
                  <a:ext cx="9525" cy="20638"/>
                </a:xfrm>
                <a:custGeom>
                  <a:avLst/>
                  <a:gdLst>
                    <a:gd name="T0" fmla="*/ 0 w 5"/>
                    <a:gd name="T1" fmla="*/ 0 h 11"/>
                    <a:gd name="T2" fmla="*/ 0 w 5"/>
                    <a:gd name="T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5" h="11">
                      <a:moveTo>
                        <a:pt x="0" y="0"/>
                      </a:moveTo>
                      <a:cubicBezTo>
                        <a:pt x="0" y="0"/>
                        <a:pt x="5" y="6"/>
                        <a:pt x="0" y="11"/>
                      </a:cubicBezTo>
                    </a:path>
                  </a:pathLst>
                </a:custGeom>
                <a:noFill/>
                <a:ln w="19050" cap="rnd">
                  <a:solidFill>
                    <a:srgbClr val="C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</p:grpSp>
      </p:grpSp>
      <p:sp>
        <p:nvSpPr>
          <p:cNvPr id="31" name="Rectangle 30"/>
          <p:cNvSpPr/>
          <p:nvPr/>
        </p:nvSpPr>
        <p:spPr>
          <a:xfrm>
            <a:off x="6576452" y="4854659"/>
            <a:ext cx="348233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n’ai pas agi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la fin du 12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mois </a:t>
            </a:r>
            <a:r>
              <a:rPr lang="fr-FR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TOP CC va passer rouge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6407048" y="1457132"/>
            <a:ext cx="4306329" cy="1015663"/>
            <a:chOff x="6407048" y="1457132"/>
            <a:chExt cx="4306329" cy="1015663"/>
          </a:xfrm>
        </p:grpSpPr>
        <p:sp>
          <p:nvSpPr>
            <p:cNvPr id="10" name="Rectangle 9"/>
            <p:cNvSpPr/>
            <p:nvPr/>
          </p:nvSpPr>
          <p:spPr>
            <a:xfrm>
              <a:off x="7231041" y="1457132"/>
              <a:ext cx="3482336" cy="10156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 </a:t>
              </a: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je ne l’ai pas fait, le 1</a:t>
              </a:r>
              <a:r>
                <a:rPr lang="fr-FR" sz="1200" baseline="30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</a:t>
              </a: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jour du 10</a:t>
              </a:r>
              <a:r>
                <a:rPr lang="fr-FR" sz="1200" baseline="30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ème</a:t>
              </a: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mois, le TOP CC passe à orange </a:t>
              </a:r>
              <a:r>
                <a:rPr lang="fr-F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j’aurais </a:t>
              </a: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 mois pour actualiser les données</a:t>
              </a:r>
              <a:r>
                <a:rPr lang="fr-F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fr-FR" sz="12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C’est la période d’actualisation. </a:t>
              </a: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Dans cette période </a:t>
              </a:r>
              <a:r>
                <a:rPr lang="fr-FR" sz="12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 revue est obligatoire. </a:t>
              </a:r>
              <a:endPara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" name="Connecteur droit avec flèche 32"/>
            <p:cNvCxnSpPr/>
            <p:nvPr/>
          </p:nvCxnSpPr>
          <p:spPr>
            <a:xfrm flipH="1">
              <a:off x="6407048" y="1923190"/>
              <a:ext cx="779749" cy="54864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567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3000"/>
    </mc:Choice>
    <mc:Fallback xmlns="">
      <p:transition advClick="0" advTm="3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1391047"/>
            <a:ext cx="121348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L’entrepreneur individuel n’a qu’un seul </a:t>
            </a:r>
            <a:endParaRPr lang="fr-FR" sz="2800" b="1" dirty="0" smtClean="0">
              <a:solidFill>
                <a:srgbClr val="C00000"/>
              </a:solidFill>
            </a:endParaRPr>
          </a:p>
          <a:p>
            <a:pPr algn="ctr"/>
            <a:r>
              <a:rPr lang="fr-FR" sz="2800" b="1" dirty="0" smtClean="0">
                <a:solidFill>
                  <a:srgbClr val="C00000"/>
                </a:solidFill>
              </a:rPr>
              <a:t>compte </a:t>
            </a:r>
            <a:r>
              <a:rPr lang="fr-FR" sz="2800" b="1" dirty="0">
                <a:solidFill>
                  <a:srgbClr val="C00000"/>
                </a:solidFill>
              </a:rPr>
              <a:t>rendu d’actualisation connaissance</a:t>
            </a:r>
            <a:r>
              <a:rPr lang="fr-FR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client </a:t>
            </a:r>
            <a:endParaRPr lang="fr-FR" sz="2800" b="1" dirty="0" smtClean="0">
              <a:solidFill>
                <a:srgbClr val="C00000"/>
              </a:solidFill>
            </a:endParaRPr>
          </a:p>
          <a:p>
            <a:pPr algn="ctr"/>
            <a:r>
              <a:rPr lang="fr-FR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qui </a:t>
            </a:r>
            <a:r>
              <a:rPr lang="fr-FR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est composé de sa partie privée et de sa partie pro</a:t>
            </a:r>
          </a:p>
        </p:txBody>
      </p:sp>
      <p:sp>
        <p:nvSpPr>
          <p:cNvPr id="5" name="Rectangle 4"/>
          <p:cNvSpPr/>
          <p:nvPr/>
        </p:nvSpPr>
        <p:spPr>
          <a:xfrm>
            <a:off x="-107950" y="3677047"/>
            <a:ext cx="12134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dois </a:t>
            </a:r>
            <a:r>
              <a:rPr lang="fr-FR" sz="2800" b="1" dirty="0" smtClean="0">
                <a:solidFill>
                  <a:srgbClr val="C00000"/>
                </a:solidFill>
              </a:rPr>
              <a:t>obligatoirement </a:t>
            </a:r>
            <a:r>
              <a:rPr lang="fr-FR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commencer par la partie privée</a:t>
            </a:r>
          </a:p>
        </p:txBody>
      </p:sp>
    </p:spTree>
    <p:extLst>
      <p:ext uri="{BB962C8B-B14F-4D97-AF65-F5344CB8AC3E}">
        <p14:creationId xmlns:p14="http://schemas.microsoft.com/office/powerpoint/2010/main" val="356731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-77972"/>
            <a:ext cx="12192001" cy="6935971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/>
          <p:cNvGrpSpPr/>
          <p:nvPr/>
        </p:nvGrpSpPr>
        <p:grpSpPr>
          <a:xfrm>
            <a:off x="1221206" y="0"/>
            <a:ext cx="9749585" cy="6857998"/>
            <a:chOff x="1221206" y="0"/>
            <a:chExt cx="9749585" cy="6857998"/>
          </a:xfrm>
        </p:grpSpPr>
        <p:pic>
          <p:nvPicPr>
            <p:cNvPr id="5" name="Image 4"/>
            <p:cNvPicPr/>
            <p:nvPr/>
          </p:nvPicPr>
          <p:blipFill rotWithShape="1">
            <a:blip r:embed="rId2"/>
            <a:srcRect t="1124"/>
            <a:stretch/>
          </p:blipFill>
          <p:spPr>
            <a:xfrm>
              <a:off x="1221206" y="0"/>
              <a:ext cx="9749585" cy="6857998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6167377" y="3352801"/>
              <a:ext cx="919223" cy="1417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5999991" y="3700263"/>
            <a:ext cx="3136319" cy="3020756"/>
            <a:chOff x="6876256" y="3003798"/>
            <a:chExt cx="2352239" cy="226556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3471AE-9744-4337-8534-EE4B3E136D4C}"/>
                </a:ext>
              </a:extLst>
            </p:cNvPr>
            <p:cNvSpPr/>
            <p:nvPr/>
          </p:nvSpPr>
          <p:spPr>
            <a:xfrm>
              <a:off x="6876256" y="3003798"/>
              <a:ext cx="1800200" cy="87716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400" dirty="0">
                  <a:solidFill>
                    <a:schemeClr val="bg1"/>
                  </a:solidFill>
                </a:rPr>
                <a:t>C’est le clic sur </a:t>
              </a:r>
              <a:r>
                <a:rPr lang="fr-FR" sz="1400" b="1" dirty="0">
                  <a:solidFill>
                    <a:schemeClr val="bg1"/>
                  </a:solidFill>
                </a:rPr>
                <a:t>« valider les données » </a:t>
              </a:r>
              <a:r>
                <a:rPr lang="fr-FR" sz="1400" dirty="0">
                  <a:solidFill>
                    <a:schemeClr val="bg1"/>
                  </a:solidFill>
                </a:rPr>
                <a:t>qui va enclencher le processus de création du Compte </a:t>
              </a:r>
              <a:r>
                <a:rPr lang="fr-FR" sz="1400" dirty="0" smtClean="0">
                  <a:solidFill>
                    <a:schemeClr val="bg1"/>
                  </a:solidFill>
                </a:rPr>
                <a:t>Rendu </a:t>
              </a:r>
              <a:r>
                <a:rPr lang="fr-FR" sz="1400" dirty="0">
                  <a:solidFill>
                    <a:schemeClr val="bg1"/>
                  </a:solidFill>
                </a:rPr>
                <a:t>A</a:t>
              </a:r>
              <a:r>
                <a:rPr lang="fr-FR" sz="1400" dirty="0" smtClean="0">
                  <a:solidFill>
                    <a:schemeClr val="bg1"/>
                  </a:solidFill>
                </a:rPr>
                <a:t>ctualisation Connaissance Client</a:t>
              </a:r>
              <a:endParaRPr lang="fr-FR" sz="1400" dirty="0">
                <a:solidFill>
                  <a:schemeClr val="bg1"/>
                </a:solidFill>
              </a:endParaRPr>
            </a:p>
          </p:txBody>
        </p:sp>
        <p:sp>
          <p:nvSpPr>
            <p:cNvPr id="4" name="Flèche à angle droit 3"/>
            <p:cNvSpPr/>
            <p:nvPr/>
          </p:nvSpPr>
          <p:spPr>
            <a:xfrm rot="16200000" flipH="1" flipV="1">
              <a:off x="8107995" y="4148865"/>
              <a:ext cx="1350000" cy="891000"/>
            </a:xfrm>
            <a:prstGeom prst="bentUpArrow">
              <a:avLst>
                <a:gd name="adj1" fmla="val 25000"/>
                <a:gd name="adj2" fmla="val 16050"/>
                <a:gd name="adj3" fmla="val 1426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6" name="Rectangle 5"/>
          <p:cNvSpPr/>
          <p:nvPr/>
        </p:nvSpPr>
        <p:spPr>
          <a:xfrm>
            <a:off x="7948310" y="1235081"/>
            <a:ext cx="2684248" cy="3840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3471AE-9744-4337-8534-EE4B3E136D4C}"/>
              </a:ext>
            </a:extLst>
          </p:cNvPr>
          <p:cNvSpPr/>
          <p:nvPr/>
        </p:nvSpPr>
        <p:spPr>
          <a:xfrm>
            <a:off x="5899151" y="0"/>
            <a:ext cx="4456962" cy="52322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Je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b="1" dirty="0" smtClean="0">
                <a:solidFill>
                  <a:schemeClr val="bg1"/>
                </a:solidFill>
              </a:rPr>
              <a:t>vérifie </a:t>
            </a:r>
            <a:r>
              <a:rPr lang="fr-FR" sz="1400" b="1" dirty="0">
                <a:solidFill>
                  <a:schemeClr val="bg1"/>
                </a:solidFill>
              </a:rPr>
              <a:t>les données </a:t>
            </a:r>
            <a:r>
              <a:rPr lang="fr-FR" sz="1400" b="1" dirty="0" smtClean="0">
                <a:solidFill>
                  <a:schemeClr val="bg1"/>
                </a:solidFill>
              </a:rPr>
              <a:t>de la partie privée avec mon client, </a:t>
            </a:r>
          </a:p>
          <a:p>
            <a:r>
              <a:rPr lang="fr-FR" sz="1400" b="1" dirty="0" smtClean="0">
                <a:solidFill>
                  <a:schemeClr val="bg1"/>
                </a:solidFill>
              </a:rPr>
              <a:t>je les modifie et les documente si nécessaire. </a:t>
            </a:r>
            <a:endParaRPr lang="fr-F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17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000"/>
    </mc:Choice>
    <mc:Fallback xmlns="">
      <p:transition advTm="11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" y="-77972"/>
            <a:ext cx="12192001" cy="6935971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02D49AA-5ABC-425C-9882-2C0D4C571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562" y="424869"/>
            <a:ext cx="9700846" cy="64640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53390" y="1903513"/>
            <a:ext cx="3953960" cy="3472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ZoneTexte 13"/>
          <p:cNvSpPr txBox="1"/>
          <p:nvPr/>
        </p:nvSpPr>
        <p:spPr>
          <a:xfrm>
            <a:off x="260714" y="954599"/>
            <a:ext cx="2971568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Je dois </a:t>
            </a:r>
            <a:r>
              <a:rPr lang="fr-FR" sz="1400" b="1" u="sng" dirty="0" smtClean="0">
                <a:solidFill>
                  <a:schemeClr val="bg1"/>
                </a:solidFill>
              </a:rPr>
              <a:t>d’abord </a:t>
            </a:r>
            <a:r>
              <a:rPr lang="fr-FR" sz="1400" dirty="0">
                <a:solidFill>
                  <a:schemeClr val="bg1"/>
                </a:solidFill>
              </a:rPr>
              <a:t>confirmer les données et justificatifs de </a:t>
            </a:r>
            <a:r>
              <a:rPr lang="fr-FR" sz="1400" b="1" u="sng" dirty="0">
                <a:solidFill>
                  <a:schemeClr val="bg1"/>
                </a:solidFill>
              </a:rPr>
              <a:t>la partie privée</a:t>
            </a:r>
            <a:r>
              <a:rPr lang="fr-FR" sz="1400" b="1" u="sng" dirty="0" smtClean="0">
                <a:solidFill>
                  <a:schemeClr val="bg1"/>
                </a:solidFill>
              </a:rPr>
              <a:t>.</a:t>
            </a:r>
            <a:endParaRPr lang="fr-FR" sz="1400" b="1" u="sng" dirty="0">
              <a:solidFill>
                <a:schemeClr val="bg1"/>
              </a:solidFill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8166530" y="857585"/>
            <a:ext cx="3847670" cy="1169551"/>
            <a:chOff x="7924800" y="917943"/>
            <a:chExt cx="3847670" cy="1169551"/>
          </a:xfrm>
        </p:grpSpPr>
        <p:sp>
          <p:nvSpPr>
            <p:cNvPr id="13" name="ZoneTexte 12"/>
            <p:cNvSpPr txBox="1"/>
            <p:nvPr/>
          </p:nvSpPr>
          <p:spPr>
            <a:xfrm>
              <a:off x="8800902" y="917943"/>
              <a:ext cx="2971568" cy="116955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bg1"/>
                  </a:solidFill>
                </a:rPr>
                <a:t>Cette page intermédiaire </a:t>
              </a:r>
              <a:r>
                <a:rPr lang="fr-FR" sz="1400" dirty="0" smtClean="0">
                  <a:solidFill>
                    <a:schemeClr val="bg1"/>
                  </a:solidFill>
                </a:rPr>
                <a:t>m’alerte sur </a:t>
              </a:r>
              <a:r>
                <a:rPr lang="fr-FR" sz="1400" dirty="0">
                  <a:solidFill>
                    <a:schemeClr val="bg1"/>
                  </a:solidFill>
                </a:rPr>
                <a:t>les impacts de la confirmation.</a:t>
              </a:r>
            </a:p>
            <a:p>
              <a:endPara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r>
                <a:rPr lang="fr-FR" sz="1400" b="1" dirty="0" smtClean="0">
                  <a:solidFill>
                    <a:schemeClr val="bg1"/>
                  </a:solidFill>
                </a:rPr>
                <a:t>Je dois m’assurer </a:t>
              </a:r>
              <a:r>
                <a:rPr lang="fr-FR" sz="1400" b="1" dirty="0">
                  <a:solidFill>
                    <a:schemeClr val="bg1"/>
                  </a:solidFill>
                </a:rPr>
                <a:t>que les justificatifs et données sont justes et 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actualisés</a:t>
              </a:r>
              <a:r>
                <a:rPr lang="fr-FR" sz="1400" b="1" dirty="0">
                  <a:solidFill>
                    <a:schemeClr val="bg1"/>
                  </a:solidFill>
                </a:rPr>
                <a:t>.</a:t>
              </a:r>
            </a:p>
          </p:txBody>
        </p:sp>
        <p:sp>
          <p:nvSpPr>
            <p:cNvPr id="18" name="Flèche gauche 17"/>
            <p:cNvSpPr/>
            <p:nvPr/>
          </p:nvSpPr>
          <p:spPr>
            <a:xfrm>
              <a:off x="7924800" y="1325526"/>
              <a:ext cx="825070" cy="425303"/>
            </a:xfrm>
            <a:prstGeom prst="leftArrow">
              <a:avLst>
                <a:gd name="adj1" fmla="val 44028"/>
                <a:gd name="adj2" fmla="val 5448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7278384" y="2250753"/>
            <a:ext cx="4735816" cy="954107"/>
            <a:chOff x="7278384" y="2250753"/>
            <a:chExt cx="4735816" cy="954107"/>
          </a:xfrm>
        </p:grpSpPr>
        <p:sp>
          <p:nvSpPr>
            <p:cNvPr id="15" name="ZoneTexte 14"/>
            <p:cNvSpPr txBox="1"/>
            <p:nvPr/>
          </p:nvSpPr>
          <p:spPr>
            <a:xfrm>
              <a:off x="9042632" y="2250753"/>
              <a:ext cx="2971568" cy="95410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Elle m’informe de la </a:t>
              </a:r>
              <a:r>
                <a:rPr lang="fr-FR" sz="1400" dirty="0">
                  <a:solidFill>
                    <a:schemeClr val="bg1"/>
                  </a:solidFill>
                </a:rPr>
                <a:t>nécessité de </a:t>
              </a:r>
              <a:r>
                <a:rPr lang="fr-FR" sz="1400" b="1" dirty="0">
                  <a:solidFill>
                    <a:schemeClr val="bg1"/>
                  </a:solidFill>
                </a:rPr>
                <a:t>mettre à jour également la Connaissance Client de l’activité professionnelle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.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Flèche à angle droit 18"/>
            <p:cNvSpPr/>
            <p:nvPr/>
          </p:nvSpPr>
          <p:spPr>
            <a:xfrm flipH="1">
              <a:off x="7278384" y="2250753"/>
              <a:ext cx="1713215" cy="484532"/>
            </a:xfrm>
            <a:prstGeom prst="bentUpArrow">
              <a:avLst>
                <a:gd name="adj1" fmla="val 41682"/>
                <a:gd name="adj2" fmla="val 32628"/>
                <a:gd name="adj3" fmla="val 28651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260714" y="4587480"/>
            <a:ext cx="3986396" cy="2017999"/>
            <a:chOff x="6149644" y="2117825"/>
            <a:chExt cx="3192639" cy="151350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93471AE-9744-4337-8534-EE4B3E136D4C}"/>
                </a:ext>
              </a:extLst>
            </p:cNvPr>
            <p:cNvSpPr/>
            <p:nvPr/>
          </p:nvSpPr>
          <p:spPr>
            <a:xfrm>
              <a:off x="6149644" y="2117825"/>
              <a:ext cx="2379880" cy="7155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400" dirty="0">
                  <a:solidFill>
                    <a:schemeClr val="bg1"/>
                  </a:solidFill>
                </a:rPr>
                <a:t>Je vérifie toutes les données avec mon </a:t>
              </a:r>
              <a:r>
                <a:rPr lang="fr-FR" sz="1400" dirty="0" smtClean="0">
                  <a:solidFill>
                    <a:schemeClr val="bg1"/>
                  </a:solidFill>
                </a:rPr>
                <a:t>client. </a:t>
              </a:r>
              <a:r>
                <a:rPr lang="fr-FR" sz="1400" dirty="0">
                  <a:solidFill>
                    <a:schemeClr val="bg1"/>
                  </a:solidFill>
                </a:rPr>
                <a:t>Si </a:t>
              </a:r>
              <a:r>
                <a:rPr lang="fr-FR" sz="1400" dirty="0" smtClean="0">
                  <a:solidFill>
                    <a:schemeClr val="bg1"/>
                  </a:solidFill>
                </a:rPr>
                <a:t>au moins une donnée est incorrecte, je retourne sur la synthèse TOP CC pour 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corriger et documenter. 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Flèche à angle droit 21"/>
            <p:cNvSpPr/>
            <p:nvPr/>
          </p:nvSpPr>
          <p:spPr>
            <a:xfrm rot="5400000">
              <a:off x="7882778" y="2171821"/>
              <a:ext cx="653903" cy="2265107"/>
            </a:xfrm>
            <a:prstGeom prst="bentUpArrow">
              <a:avLst>
                <a:gd name="adj1" fmla="val 26186"/>
                <a:gd name="adj2" fmla="val 22121"/>
                <a:gd name="adj3" fmla="val 35129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7772402" y="4841100"/>
            <a:ext cx="4241798" cy="1785018"/>
            <a:chOff x="5731909" y="3438872"/>
            <a:chExt cx="3181348" cy="133876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93471AE-9744-4337-8534-EE4B3E136D4C}"/>
                </a:ext>
              </a:extLst>
            </p:cNvPr>
            <p:cNvSpPr/>
            <p:nvPr/>
          </p:nvSpPr>
          <p:spPr>
            <a:xfrm>
              <a:off x="6684581" y="3438872"/>
              <a:ext cx="2228676" cy="39241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je clique </a:t>
              </a:r>
              <a:r>
                <a:rPr lang="fr-FR" sz="1400" dirty="0">
                  <a:solidFill>
                    <a:schemeClr val="bg1"/>
                  </a:solidFill>
                </a:rPr>
                <a:t>sur </a:t>
              </a:r>
              <a:r>
                <a:rPr lang="fr-FR" sz="1400" b="1" dirty="0">
                  <a:solidFill>
                    <a:schemeClr val="bg1"/>
                  </a:solidFill>
                </a:rPr>
                <a:t>« Oui, je confirme » » </a:t>
              </a:r>
              <a:r>
                <a:rPr lang="fr-FR" sz="1400" dirty="0" smtClean="0">
                  <a:solidFill>
                    <a:schemeClr val="bg1"/>
                  </a:solidFill>
                </a:rPr>
                <a:t>pour valider la partie privée.</a:t>
              </a:r>
              <a:endParaRPr lang="fr-FR" sz="1400" dirty="0">
                <a:solidFill>
                  <a:schemeClr val="bg1"/>
                </a:solidFill>
              </a:endParaRPr>
            </a:p>
          </p:txBody>
        </p:sp>
        <p:sp>
          <p:nvSpPr>
            <p:cNvPr id="25" name="Flèche à angle droit 24"/>
            <p:cNvSpPr/>
            <p:nvPr/>
          </p:nvSpPr>
          <p:spPr>
            <a:xfrm rot="16200000" flipH="1">
              <a:off x="6011305" y="3624650"/>
              <a:ext cx="873590" cy="1432381"/>
            </a:xfrm>
            <a:prstGeom prst="bentUpArrow">
              <a:avLst>
                <a:gd name="adj1" fmla="val 15816"/>
                <a:gd name="adj2" fmla="val 19523"/>
                <a:gd name="adj3" fmla="val 28651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73352" y="6498242"/>
            <a:ext cx="4334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Maquettes susceptibles d’évoluer à la marge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417313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3000"/>
    </mc:Choice>
    <mc:Fallback xmlns="">
      <p:transition advClick="0" advTm="2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-77972"/>
            <a:ext cx="12192001" cy="693597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992" y="64117"/>
            <a:ext cx="10640115" cy="6649200"/>
          </a:xfrm>
          <a:prstGeom prst="rect">
            <a:avLst/>
          </a:prstGeom>
        </p:spPr>
      </p:pic>
      <p:grpSp>
        <p:nvGrpSpPr>
          <p:cNvPr id="7" name="Groupe 6"/>
          <p:cNvGrpSpPr/>
          <p:nvPr/>
        </p:nvGrpSpPr>
        <p:grpSpPr>
          <a:xfrm>
            <a:off x="4621800" y="5509495"/>
            <a:ext cx="5743329" cy="1157522"/>
            <a:chOff x="5188959" y="5058083"/>
            <a:chExt cx="5743329" cy="115752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3471AE-9744-4337-8534-EE4B3E136D4C}"/>
                </a:ext>
              </a:extLst>
            </p:cNvPr>
            <p:cNvSpPr/>
            <p:nvPr/>
          </p:nvSpPr>
          <p:spPr>
            <a:xfrm>
              <a:off x="5188959" y="5058083"/>
              <a:ext cx="2735841" cy="52322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Après vérification et modification si nécessaire, je valide</a:t>
              </a:r>
              <a:endParaRPr lang="fr-FR" sz="1400" dirty="0">
                <a:solidFill>
                  <a:schemeClr val="bg1"/>
                </a:solidFill>
              </a:endParaRPr>
            </a:p>
          </p:txBody>
        </p:sp>
        <p:sp>
          <p:nvSpPr>
            <p:cNvPr id="4" name="Flèche à angle droit 3"/>
            <p:cNvSpPr/>
            <p:nvPr/>
          </p:nvSpPr>
          <p:spPr>
            <a:xfrm rot="16200000" flipH="1" flipV="1">
              <a:off x="8397433" y="3680750"/>
              <a:ext cx="503497" cy="4566213"/>
            </a:xfrm>
            <a:prstGeom prst="bentUpArrow">
              <a:avLst>
                <a:gd name="adj1" fmla="val 25000"/>
                <a:gd name="adj2" fmla="val 16050"/>
                <a:gd name="adj3" fmla="val 1426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93471AE-9744-4337-8534-EE4B3E136D4C}"/>
              </a:ext>
            </a:extLst>
          </p:cNvPr>
          <p:cNvSpPr/>
          <p:nvPr/>
        </p:nvSpPr>
        <p:spPr>
          <a:xfrm>
            <a:off x="7407644" y="64117"/>
            <a:ext cx="4280557" cy="73866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Je</a:t>
            </a:r>
            <a:r>
              <a:rPr lang="fr-FR" sz="1400" dirty="0" smtClean="0">
                <a:solidFill>
                  <a:schemeClr val="bg1"/>
                </a:solidFill>
              </a:rPr>
              <a:t> vais ensuite sur la synthèse TOP CC Pro et </a:t>
            </a:r>
            <a:r>
              <a:rPr lang="fr-FR" sz="1400" b="1" dirty="0" smtClean="0">
                <a:solidFill>
                  <a:schemeClr val="bg1"/>
                </a:solidFill>
              </a:rPr>
              <a:t>vérifie </a:t>
            </a:r>
            <a:r>
              <a:rPr lang="fr-FR" sz="1400" b="1" dirty="0">
                <a:solidFill>
                  <a:schemeClr val="bg1"/>
                </a:solidFill>
              </a:rPr>
              <a:t>les données </a:t>
            </a:r>
            <a:r>
              <a:rPr lang="fr-FR" sz="1400" b="1" dirty="0" smtClean="0">
                <a:solidFill>
                  <a:schemeClr val="bg1"/>
                </a:solidFill>
              </a:rPr>
              <a:t>avec mon client, </a:t>
            </a:r>
          </a:p>
          <a:p>
            <a:r>
              <a:rPr lang="fr-FR" sz="1400" b="1" dirty="0" smtClean="0">
                <a:solidFill>
                  <a:schemeClr val="bg1"/>
                </a:solidFill>
              </a:rPr>
              <a:t>je les modifie et les documente si nécessaire. </a:t>
            </a:r>
            <a:endParaRPr lang="fr-F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2000"/>
    </mc:Choice>
    <mc:Fallback xmlns="">
      <p:transition advClick="0" advTm="12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594" y="0"/>
            <a:ext cx="12192001" cy="69359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60714" y="1029093"/>
            <a:ext cx="2390032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Si par erreur j’ai commencé par la partie professionnelle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25653" y="2115842"/>
            <a:ext cx="4873667" cy="19388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ZoneTexte 13"/>
          <p:cNvSpPr txBox="1"/>
          <p:nvPr/>
        </p:nvSpPr>
        <p:spPr>
          <a:xfrm>
            <a:off x="9779000" y="3315258"/>
            <a:ext cx="2260230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Je vais alors sur la synthèse TOP CC privée</a:t>
            </a:r>
            <a:endParaRPr lang="fr-FR" sz="1400" b="1" u="sng" dirty="0">
              <a:solidFill>
                <a:schemeClr val="bg1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2408685" y="98692"/>
            <a:ext cx="7037326" cy="6433132"/>
            <a:chOff x="2532124" y="424868"/>
            <a:chExt cx="7037326" cy="6433132"/>
          </a:xfrm>
        </p:grpSpPr>
        <p:grpSp>
          <p:nvGrpSpPr>
            <p:cNvPr id="12" name="Groupe 11"/>
            <p:cNvGrpSpPr/>
            <p:nvPr/>
          </p:nvGrpSpPr>
          <p:grpSpPr>
            <a:xfrm>
              <a:off x="2532124" y="424868"/>
              <a:ext cx="7037326" cy="6433132"/>
              <a:chOff x="1463991" y="828574"/>
              <a:chExt cx="5772447" cy="5766096"/>
            </a:xfrm>
          </p:grpSpPr>
          <p:grpSp>
            <p:nvGrpSpPr>
              <p:cNvPr id="13" name="Groupe 12"/>
              <p:cNvGrpSpPr/>
              <p:nvPr/>
            </p:nvGrpSpPr>
            <p:grpSpPr>
              <a:xfrm>
                <a:off x="1463991" y="828574"/>
                <a:ext cx="5772447" cy="5766096"/>
                <a:chOff x="1392264" y="884618"/>
                <a:chExt cx="5772447" cy="5766096"/>
              </a:xfrm>
            </p:grpSpPr>
            <p:pic>
              <p:nvPicPr>
                <p:cNvPr id="19" name="Image 18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392264" y="884618"/>
                  <a:ext cx="5772447" cy="5766096"/>
                </a:xfrm>
                <a:prstGeom prst="rect">
                  <a:avLst/>
                </a:prstGeom>
              </p:spPr>
            </p:pic>
            <p:sp>
              <p:nvSpPr>
                <p:cNvPr id="20" name="ZoneTexte 19"/>
                <p:cNvSpPr txBox="1"/>
                <p:nvPr/>
              </p:nvSpPr>
              <p:spPr>
                <a:xfrm>
                  <a:off x="1506498" y="4366522"/>
                  <a:ext cx="5594213" cy="151341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fr-FR" dirty="0"/>
                </a:p>
              </p:txBody>
            </p:sp>
            <p:pic>
              <p:nvPicPr>
                <p:cNvPr id="21" name="Image 20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999012" y="4570320"/>
                  <a:ext cx="1995854" cy="306479"/>
                </a:xfrm>
                <a:prstGeom prst="rect">
                  <a:avLst/>
                </a:prstGeom>
              </p:spPr>
            </p:pic>
            <p:pic>
              <p:nvPicPr>
                <p:cNvPr id="22" name="Image 21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489565" y="4357000"/>
                  <a:ext cx="3451791" cy="1231000"/>
                </a:xfrm>
                <a:prstGeom prst="rect">
                  <a:avLst/>
                </a:prstGeom>
              </p:spPr>
            </p:pic>
          </p:grpSp>
          <p:sp>
            <p:nvSpPr>
              <p:cNvPr id="18" name="Rectangle 17"/>
              <p:cNvSpPr/>
              <p:nvPr/>
            </p:nvSpPr>
            <p:spPr>
              <a:xfrm>
                <a:off x="1816900" y="2341316"/>
                <a:ext cx="5066630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800" dirty="0" smtClean="0">
                    <a:solidFill>
                      <a:schemeClr val="accent2">
                        <a:lumMod val="75000"/>
                      </a:schemeClr>
                    </a:solidFill>
                    <a:ea typeface="Calibri" panose="020F0502020204030204" pitchFamily="34" charset="0"/>
                    <a:sym typeface="Webdings" panose="05030102010509060703" pitchFamily="18" charset="2"/>
                  </a:rPr>
                  <a:t></a:t>
                </a:r>
                <a:r>
                  <a:rPr lang="fr-FR" sz="800" dirty="0" smtClean="0">
                    <a:solidFill>
                      <a:schemeClr val="accent2">
                        <a:lumMod val="75000"/>
                      </a:schemeClr>
                    </a:solidFill>
                    <a:ea typeface="Calibri" panose="020F0502020204030204" pitchFamily="34" charset="0"/>
                  </a:rPr>
                  <a:t> </a:t>
                </a:r>
                <a:r>
                  <a:rPr lang="fr-FR" sz="800" dirty="0">
                    <a:solidFill>
                      <a:schemeClr val="accent2">
                        <a:lumMod val="75000"/>
                      </a:schemeClr>
                    </a:solidFill>
                    <a:ea typeface="Calibri" panose="020F0502020204030204" pitchFamily="34" charset="0"/>
                  </a:rPr>
                  <a:t>Rappel : Pensez à actualiser la Connaissance Client de la partie privée, avant de valider la partie professionnelle. </a:t>
                </a:r>
                <a:endParaRPr lang="fr-FR" sz="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596444" y="424868"/>
              <a:ext cx="2545645" cy="2806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7705597" y="1377178"/>
            <a:ext cx="4280558" cy="738664"/>
            <a:chOff x="7962608" y="1702520"/>
            <a:chExt cx="4280558" cy="738664"/>
          </a:xfrm>
        </p:grpSpPr>
        <p:sp>
          <p:nvSpPr>
            <p:cNvPr id="15" name="ZoneTexte 14"/>
            <p:cNvSpPr txBox="1"/>
            <p:nvPr/>
          </p:nvSpPr>
          <p:spPr>
            <a:xfrm>
              <a:off x="9271598" y="1702520"/>
              <a:ext cx="2971568" cy="73866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La</a:t>
              </a:r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fr-FR" sz="1400" dirty="0">
                  <a:solidFill>
                    <a:schemeClr val="bg1"/>
                  </a:solidFill>
                </a:rPr>
                <a:t>page intermédiaire </a:t>
              </a:r>
              <a:r>
                <a:rPr lang="fr-FR" sz="1400" dirty="0" smtClean="0">
                  <a:solidFill>
                    <a:schemeClr val="bg1"/>
                  </a:solidFill>
                </a:rPr>
                <a:t>m’alerte </a:t>
              </a:r>
              <a:r>
                <a:rPr lang="fr-FR" sz="1400" dirty="0">
                  <a:solidFill>
                    <a:schemeClr val="bg1"/>
                  </a:solidFill>
                </a:rPr>
                <a:t>sur la nécessité 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de commencer par la partie privée.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Flèche : haut 8">
              <a:extLst>
                <a:ext uri="{FF2B5EF4-FFF2-40B4-BE49-F238E27FC236}">
                  <a16:creationId xmlns:a16="http://schemas.microsoft.com/office/drawing/2014/main" id="{374C9662-BD4B-4AFC-903B-F37F9F062282}"/>
                </a:ext>
              </a:extLst>
            </p:cNvPr>
            <p:cNvSpPr/>
            <p:nvPr/>
          </p:nvSpPr>
          <p:spPr>
            <a:xfrm rot="16200000">
              <a:off x="8418367" y="1598526"/>
              <a:ext cx="342518" cy="1254035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F93471AE-9744-4337-8534-EE4B3E136D4C}"/>
              </a:ext>
            </a:extLst>
          </p:cNvPr>
          <p:cNvSpPr/>
          <p:nvPr/>
        </p:nvSpPr>
        <p:spPr>
          <a:xfrm>
            <a:off x="9015773" y="6083879"/>
            <a:ext cx="2971569" cy="73866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je clique </a:t>
            </a:r>
            <a:r>
              <a:rPr lang="fr-FR" sz="1400" dirty="0">
                <a:solidFill>
                  <a:schemeClr val="bg1"/>
                </a:solidFill>
              </a:rPr>
              <a:t>sur </a:t>
            </a:r>
            <a:r>
              <a:rPr lang="fr-FR" sz="1400" b="1" dirty="0">
                <a:solidFill>
                  <a:schemeClr val="bg1"/>
                </a:solidFill>
              </a:rPr>
              <a:t>« Oui, je confirme » » </a:t>
            </a:r>
            <a:r>
              <a:rPr lang="fr-FR" sz="1400" dirty="0" smtClean="0">
                <a:solidFill>
                  <a:schemeClr val="bg1"/>
                </a:solidFill>
              </a:rPr>
              <a:t>pour </a:t>
            </a:r>
            <a:r>
              <a:rPr lang="fr-FR" sz="1400" dirty="0">
                <a:solidFill>
                  <a:schemeClr val="bg1"/>
                </a:solidFill>
              </a:rPr>
              <a:t>générer le compte </a:t>
            </a:r>
            <a:r>
              <a:rPr lang="fr-FR" sz="1400" dirty="0" smtClean="0">
                <a:solidFill>
                  <a:schemeClr val="bg1"/>
                </a:solidFill>
              </a:rPr>
              <a:t>rendu qui reprend la partie privée et pro.</a:t>
            </a:r>
            <a:endParaRPr lang="fr-FR" sz="1400" dirty="0">
              <a:solidFill>
                <a:schemeClr val="bg1"/>
              </a:solidFill>
            </a:endParaRPr>
          </a:p>
        </p:txBody>
      </p:sp>
      <p:grpSp>
        <p:nvGrpSpPr>
          <p:cNvPr id="26" name="Groupe 25"/>
          <p:cNvGrpSpPr/>
          <p:nvPr/>
        </p:nvGrpSpPr>
        <p:grpSpPr>
          <a:xfrm>
            <a:off x="191894" y="5868436"/>
            <a:ext cx="4798504" cy="954107"/>
            <a:chOff x="191894" y="5868436"/>
            <a:chExt cx="4798504" cy="95410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93471AE-9744-4337-8534-EE4B3E136D4C}"/>
                </a:ext>
              </a:extLst>
            </p:cNvPr>
            <p:cNvSpPr/>
            <p:nvPr/>
          </p:nvSpPr>
          <p:spPr>
            <a:xfrm>
              <a:off x="191894" y="5868436"/>
              <a:ext cx="2650533" cy="95410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Comme sur la partie privée, si au moins une donnée est incorrecte, je retourne sur la synthèse TOP CC pour 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corriger et documenter. 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Flèche à angle droit 27"/>
            <p:cNvSpPr/>
            <p:nvPr/>
          </p:nvSpPr>
          <p:spPr>
            <a:xfrm>
              <a:off x="2918172" y="6366933"/>
              <a:ext cx="2072226" cy="414002"/>
            </a:xfrm>
            <a:prstGeom prst="bentUpArrow">
              <a:avLst>
                <a:gd name="adj1" fmla="val 27266"/>
                <a:gd name="adj2" fmla="val 37929"/>
                <a:gd name="adj3" fmla="val 28651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F93471AE-9744-4337-8534-EE4B3E136D4C}"/>
              </a:ext>
            </a:extLst>
          </p:cNvPr>
          <p:cNvSpPr/>
          <p:nvPr/>
        </p:nvSpPr>
        <p:spPr>
          <a:xfrm>
            <a:off x="7705598" y="2420"/>
            <a:ext cx="4280557" cy="52322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Je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b="1" dirty="0" smtClean="0">
                <a:solidFill>
                  <a:schemeClr val="bg1"/>
                </a:solidFill>
              </a:rPr>
              <a:t>vérifie </a:t>
            </a:r>
            <a:r>
              <a:rPr lang="fr-FR" sz="1400" b="1" dirty="0">
                <a:solidFill>
                  <a:schemeClr val="bg1"/>
                </a:solidFill>
              </a:rPr>
              <a:t>les données </a:t>
            </a:r>
            <a:r>
              <a:rPr lang="fr-FR" sz="1400" b="1" dirty="0" smtClean="0">
                <a:solidFill>
                  <a:schemeClr val="bg1"/>
                </a:solidFill>
              </a:rPr>
              <a:t>professionnelles avec mon client, </a:t>
            </a:r>
          </a:p>
          <a:p>
            <a:r>
              <a:rPr lang="fr-FR" sz="1400" b="1" dirty="0" smtClean="0">
                <a:solidFill>
                  <a:schemeClr val="bg1"/>
                </a:solidFill>
              </a:rPr>
              <a:t>je les modifie et les documente si nécessaire. 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30" name="Flèche à angle droit 29"/>
          <p:cNvSpPr/>
          <p:nvPr/>
        </p:nvSpPr>
        <p:spPr>
          <a:xfrm flipH="1">
            <a:off x="6887407" y="6366933"/>
            <a:ext cx="2072226" cy="414002"/>
          </a:xfrm>
          <a:prstGeom prst="bentUpArrow">
            <a:avLst>
              <a:gd name="adj1" fmla="val 27266"/>
              <a:gd name="adj2" fmla="val 37929"/>
              <a:gd name="adj3" fmla="val 28651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5" name="ZoneTexte 24"/>
          <p:cNvSpPr txBox="1"/>
          <p:nvPr/>
        </p:nvSpPr>
        <p:spPr>
          <a:xfrm>
            <a:off x="3616957" y="6673787"/>
            <a:ext cx="4334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Maquettes susceptibles d’évoluer à la marge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172002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3502" y="443919"/>
            <a:ext cx="6159804" cy="6111104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1177274" y="3120176"/>
            <a:ext cx="2527582" cy="738665"/>
            <a:chOff x="364474" y="3428999"/>
            <a:chExt cx="2527582" cy="738665"/>
          </a:xfrm>
        </p:grpSpPr>
        <p:sp>
          <p:nvSpPr>
            <p:cNvPr id="14" name="ZoneTexte 13"/>
            <p:cNvSpPr txBox="1"/>
            <p:nvPr/>
          </p:nvSpPr>
          <p:spPr>
            <a:xfrm>
              <a:off x="364474" y="3429000"/>
              <a:ext cx="1742345" cy="73866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Il reprend les données privées et professionnelles </a:t>
              </a:r>
              <a:endParaRPr lang="fr-FR" sz="1400" dirty="0">
                <a:solidFill>
                  <a:schemeClr val="bg1"/>
                </a:solidFill>
              </a:endParaRPr>
            </a:p>
          </p:txBody>
        </p:sp>
        <p:sp>
          <p:nvSpPr>
            <p:cNvPr id="15" name="Flèche gauche 14"/>
            <p:cNvSpPr/>
            <p:nvPr/>
          </p:nvSpPr>
          <p:spPr>
            <a:xfrm rot="10800000">
              <a:off x="2211574" y="3428999"/>
              <a:ext cx="680482" cy="425303"/>
            </a:xfrm>
            <a:prstGeom prst="leftArrow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304802" y="1112329"/>
            <a:ext cx="2349867" cy="138499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Ce document ne s’affiche </a:t>
            </a:r>
            <a:r>
              <a:rPr lang="fr-FR" sz="1400" dirty="0" smtClean="0">
                <a:solidFill>
                  <a:schemeClr val="bg1"/>
                </a:solidFill>
              </a:rPr>
              <a:t>pas à l’écran, </a:t>
            </a:r>
            <a:r>
              <a:rPr lang="fr-FR" sz="1400" dirty="0">
                <a:solidFill>
                  <a:schemeClr val="bg1"/>
                </a:solidFill>
              </a:rPr>
              <a:t>il sera </a:t>
            </a:r>
            <a:r>
              <a:rPr lang="fr-FR" sz="1400" dirty="0" smtClean="0">
                <a:solidFill>
                  <a:schemeClr val="bg1"/>
                </a:solidFill>
              </a:rPr>
              <a:t>automatiquement </a:t>
            </a:r>
            <a:r>
              <a:rPr lang="fr-FR" sz="1400" b="1" dirty="0" smtClean="0">
                <a:solidFill>
                  <a:schemeClr val="bg1"/>
                </a:solidFill>
              </a:rPr>
              <a:t>classé </a:t>
            </a:r>
            <a:r>
              <a:rPr lang="fr-FR" sz="1400" b="1" dirty="0">
                <a:solidFill>
                  <a:schemeClr val="bg1"/>
                </a:solidFill>
              </a:rPr>
              <a:t>dans Classeur client</a:t>
            </a:r>
            <a:r>
              <a:rPr lang="fr-FR" sz="1400" dirty="0">
                <a:solidFill>
                  <a:schemeClr val="bg1"/>
                </a:solidFill>
              </a:rPr>
              <a:t> dans les documents facultatifs du DRC.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3352" y="6407938"/>
            <a:ext cx="4334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Maquettes susceptibles d’évoluer à la marge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227434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-68456" y="0"/>
            <a:ext cx="12192001" cy="6935971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/>
          <p:cNvGrpSpPr/>
          <p:nvPr/>
        </p:nvGrpSpPr>
        <p:grpSpPr>
          <a:xfrm>
            <a:off x="1258219" y="287645"/>
            <a:ext cx="9835175" cy="6146178"/>
            <a:chOff x="1258219" y="62710"/>
            <a:chExt cx="9835175" cy="6146178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8219" y="62710"/>
              <a:ext cx="9835175" cy="6146178"/>
            </a:xfrm>
            <a:prstGeom prst="rect">
              <a:avLst/>
            </a:prstGeom>
          </p:spPr>
        </p:pic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71163" y="489056"/>
              <a:ext cx="1571625" cy="266700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F93471AE-9744-4337-8534-EE4B3E136D4C}"/>
              </a:ext>
            </a:extLst>
          </p:cNvPr>
          <p:cNvSpPr/>
          <p:nvPr/>
        </p:nvSpPr>
        <p:spPr>
          <a:xfrm>
            <a:off x="339585" y="1701515"/>
            <a:ext cx="2145676" cy="73866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Le TOP CC est vert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Les dates sont mises à jour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L’alerte a disparu</a:t>
            </a:r>
            <a:endParaRPr lang="fr-FR" sz="1400" dirty="0">
              <a:solidFill>
                <a:schemeClr val="bg1"/>
              </a:solidFill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8317616" y="955000"/>
            <a:ext cx="3541854" cy="607367"/>
            <a:chOff x="8329237" y="730065"/>
            <a:chExt cx="3530233" cy="60736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3471AE-9744-4337-8534-EE4B3E136D4C}"/>
                </a:ext>
              </a:extLst>
            </p:cNvPr>
            <p:cNvSpPr/>
            <p:nvPr/>
          </p:nvSpPr>
          <p:spPr>
            <a:xfrm>
              <a:off x="9459203" y="814212"/>
              <a:ext cx="2400267" cy="52322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Je peux consulter </a:t>
              </a:r>
              <a:r>
                <a:rPr lang="fr-FR" sz="1400" dirty="0">
                  <a:solidFill>
                    <a:schemeClr val="bg1"/>
                  </a:solidFill>
                </a:rPr>
                <a:t>le dernier compte rendu</a:t>
              </a:r>
            </a:p>
          </p:txBody>
        </p:sp>
        <p:sp>
          <p:nvSpPr>
            <p:cNvPr id="34" name="Flèche à angle droit 33"/>
            <p:cNvSpPr/>
            <p:nvPr/>
          </p:nvSpPr>
          <p:spPr>
            <a:xfrm flipH="1">
              <a:off x="8329237" y="730065"/>
              <a:ext cx="1081462" cy="431985"/>
            </a:xfrm>
            <a:prstGeom prst="bentUpArrow">
              <a:avLst>
                <a:gd name="adj1" fmla="val 43436"/>
                <a:gd name="adj2" fmla="val 37897"/>
                <a:gd name="adj3" fmla="val 28651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8887902" y="2918990"/>
            <a:ext cx="2971568" cy="160043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Il </a:t>
            </a:r>
            <a:r>
              <a:rPr lang="fr-FR" sz="1400" dirty="0" smtClean="0">
                <a:solidFill>
                  <a:schemeClr val="bg1"/>
                </a:solidFill>
              </a:rPr>
              <a:t>peut </a:t>
            </a:r>
            <a:r>
              <a:rPr lang="fr-FR" sz="1400" dirty="0">
                <a:solidFill>
                  <a:schemeClr val="bg1"/>
                </a:solidFill>
              </a:rPr>
              <a:t>être </a:t>
            </a:r>
            <a:r>
              <a:rPr lang="fr-FR" sz="1400" dirty="0" smtClean="0">
                <a:solidFill>
                  <a:schemeClr val="bg1"/>
                </a:solidFill>
              </a:rPr>
              <a:t>remis au </a:t>
            </a:r>
            <a:r>
              <a:rPr lang="fr-FR" sz="1400" dirty="0">
                <a:solidFill>
                  <a:schemeClr val="bg1"/>
                </a:solidFill>
              </a:rPr>
              <a:t>client sur </a:t>
            </a:r>
            <a:r>
              <a:rPr lang="fr-FR" sz="1400" dirty="0" smtClean="0">
                <a:solidFill>
                  <a:schemeClr val="bg1"/>
                </a:solidFill>
              </a:rPr>
              <a:t>demande expresse de sa part.</a:t>
            </a:r>
            <a:endParaRPr lang="fr-FR" sz="1400" dirty="0">
              <a:solidFill>
                <a:schemeClr val="bg1"/>
              </a:solidFill>
            </a:endParaRP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Un CRE administratif </a:t>
            </a:r>
            <a:r>
              <a:rPr lang="fr-FR" sz="1400" dirty="0" smtClean="0">
                <a:solidFill>
                  <a:schemeClr val="bg1"/>
                </a:solidFill>
              </a:rPr>
              <a:t>est créé. Il reprend </a:t>
            </a:r>
            <a:r>
              <a:rPr lang="fr-FR" sz="1400" dirty="0">
                <a:solidFill>
                  <a:schemeClr val="bg1"/>
                </a:solidFill>
              </a:rPr>
              <a:t>les éléments validés </a:t>
            </a:r>
            <a:r>
              <a:rPr lang="fr-FR" sz="1400" b="1" dirty="0">
                <a:solidFill>
                  <a:schemeClr val="bg1"/>
                </a:solidFill>
              </a:rPr>
              <a:t>et le </a:t>
            </a:r>
            <a:r>
              <a:rPr lang="fr-FR" sz="1400" b="1" dirty="0" smtClean="0">
                <a:solidFill>
                  <a:schemeClr val="bg1"/>
                </a:solidFill>
              </a:rPr>
              <a:t>matricule </a:t>
            </a:r>
            <a:r>
              <a:rPr lang="fr-FR" sz="1400" b="1" dirty="0">
                <a:solidFill>
                  <a:schemeClr val="bg1"/>
                </a:solidFill>
              </a:rPr>
              <a:t>du collaborateur qui a généré le compte rendu.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5689755" y="5982278"/>
            <a:ext cx="4500670" cy="523220"/>
            <a:chOff x="5762923" y="6297636"/>
            <a:chExt cx="4596494" cy="52322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93471AE-9744-4337-8534-EE4B3E136D4C}"/>
                </a:ext>
              </a:extLst>
            </p:cNvPr>
            <p:cNvSpPr/>
            <p:nvPr/>
          </p:nvSpPr>
          <p:spPr>
            <a:xfrm>
              <a:off x="5762923" y="6297636"/>
              <a:ext cx="2706566" cy="52322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Le bouton « valider les données » est grisé</a:t>
              </a:r>
              <a:endParaRPr lang="fr-FR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Flèche : haut 8">
              <a:extLst>
                <a:ext uri="{FF2B5EF4-FFF2-40B4-BE49-F238E27FC236}">
                  <a16:creationId xmlns:a16="http://schemas.microsoft.com/office/drawing/2014/main" id="{374C9662-BD4B-4AFC-903B-F37F9F062282}"/>
                </a:ext>
              </a:extLst>
            </p:cNvPr>
            <p:cNvSpPr/>
            <p:nvPr/>
          </p:nvSpPr>
          <p:spPr>
            <a:xfrm rot="5400000">
              <a:off x="9315006" y="5737710"/>
              <a:ext cx="342518" cy="1746304"/>
            </a:xfrm>
            <a:prstGeom prst="up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7028" y="6205570"/>
            <a:ext cx="900000" cy="218446"/>
          </a:xfrm>
          <a:prstGeom prst="rect">
            <a:avLst/>
          </a:prstGeom>
        </p:spPr>
      </p:pic>
      <p:sp>
        <p:nvSpPr>
          <p:cNvPr id="19" name="Flèche à angle droit 18"/>
          <p:cNvSpPr/>
          <p:nvPr/>
        </p:nvSpPr>
        <p:spPr>
          <a:xfrm rot="5400000" flipH="1">
            <a:off x="584904" y="956525"/>
            <a:ext cx="915848" cy="430782"/>
          </a:xfrm>
          <a:prstGeom prst="bentUpArrow">
            <a:avLst>
              <a:gd name="adj1" fmla="val 43436"/>
              <a:gd name="adj2" fmla="val 37897"/>
              <a:gd name="adj3" fmla="val 28651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152423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7000"/>
    </mc:Choice>
    <mc:Fallback xmlns="">
      <p:transition advClick="0" advTm="17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775032" y="963107"/>
            <a:ext cx="10465209" cy="2477988"/>
            <a:chOff x="736932" y="859246"/>
            <a:chExt cx="10465209" cy="2477988"/>
          </a:xfrm>
        </p:grpSpPr>
        <p:sp>
          <p:nvSpPr>
            <p:cNvPr id="6" name="Espace réservé du texte 6"/>
            <p:cNvSpPr txBox="1">
              <a:spLocks/>
            </p:cNvSpPr>
            <p:nvPr/>
          </p:nvSpPr>
          <p:spPr>
            <a:xfrm>
              <a:off x="736932" y="859246"/>
              <a:ext cx="10465209" cy="24779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266700" marR="0" lvl="0" indent="-26670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24388"/>
                </a:buClr>
                <a:buFont typeface="Cambria Math" panose="02040503050406030204" pitchFamily="18" charset="0"/>
                <a:buChar char="ʘ"/>
                <a:defRPr sz="2000" b="0" i="0" u="none" strike="noStrike" cap="none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L="541338" marR="0" lvl="1" indent="-204788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Font typeface="Symbol" panose="05050102010706020507" pitchFamily="18" charset="2"/>
                <a:buChar char="·"/>
                <a:defRPr sz="1800" b="0" i="0" u="none" strike="noStrike" cap="none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L="808038" marR="0" lvl="2" indent="-198438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C624A"/>
                </a:buClr>
                <a:buFont typeface="Courier New" panose="02070309020205020404" pitchFamily="49" charset="0"/>
                <a:buChar char="o"/>
                <a:defRPr sz="1600" b="0" i="0" u="none" strike="noStrike" cap="none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L="1165225" marR="0" lvl="3" indent="-19685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defRPr sz="1400" b="0" i="0" u="none" strike="noStrike" cap="none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endPara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fr-FR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fr-FR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>
                <a:buNone/>
              </a:pPr>
              <a:endParaRPr lang="fr-FR" sz="2133" b="1" dirty="0" smtClean="0">
                <a:solidFill>
                  <a:srgbClr val="BF76A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>
                <a:buNone/>
              </a:pPr>
              <a:endParaRPr lang="fr-FR" sz="2133" b="1" dirty="0">
                <a:solidFill>
                  <a:srgbClr val="BF76A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buNone/>
              </a:pPr>
              <a:r>
                <a:rPr lang="fr-FR" sz="2133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 face à face </a:t>
              </a:r>
              <a:r>
                <a:rPr lang="fr-FR" sz="2133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 </a:t>
              </a:r>
              <a:r>
                <a:rPr lang="fr-FR" sz="2133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distance</a:t>
              </a:r>
            </a:p>
            <a:p>
              <a:pPr marL="0" indent="0" algn="ctr">
                <a:buNone/>
              </a:pPr>
              <a:endPara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buNone/>
              </a:pPr>
              <a:r>
                <a:rPr lang="fr-FR" sz="2133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 agence </a:t>
              </a:r>
              <a:r>
                <a:rPr lang="fr-FR" sz="2133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</a:t>
              </a:r>
              <a:r>
                <a:rPr lang="fr-FR" sz="2133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 </a:t>
              </a:r>
              <a:r>
                <a:rPr lang="fr-FR" sz="2133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CRC</a:t>
              </a:r>
            </a:p>
          </p:txBody>
        </p:sp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798940" y="1368497"/>
              <a:ext cx="768085" cy="768085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2028" y="1464507"/>
              <a:ext cx="576064" cy="576064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0527" y="1368539"/>
              <a:ext cx="768000" cy="768000"/>
            </a:xfrm>
            <a:prstGeom prst="rect">
              <a:avLst/>
            </a:prstGeom>
          </p:spPr>
        </p:pic>
      </p:grpSp>
      <p:sp>
        <p:nvSpPr>
          <p:cNvPr id="8" name="Titre 1"/>
          <p:cNvSpPr txBox="1">
            <a:spLocks/>
          </p:cNvSpPr>
          <p:nvPr/>
        </p:nvSpPr>
        <p:spPr>
          <a:xfrm>
            <a:off x="0" y="120983"/>
            <a:ext cx="12141199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en synthèse</a:t>
            </a:r>
            <a:endParaRPr lang="fr-FR" b="1" dirty="0">
              <a:solidFill>
                <a:srgbClr val="C00000"/>
              </a:solidFill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627" y="4762113"/>
            <a:ext cx="12192000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Cela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repousse d’autant la date de prochaine actualisation prévisionnelle. </a:t>
            </a:r>
            <a:endParaRPr lang="fr-FR" sz="2133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cela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évite de devoir </a:t>
            </a:r>
            <a:r>
              <a:rPr lang="fr-FR" sz="2133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contacter le client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fr-FR" sz="2133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urgence.</a:t>
            </a:r>
            <a:endParaRPr lang="fr-FR" sz="16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841307"/>
            <a:ext cx="12192000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Chaque occasion de contact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le client est une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opportunité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2133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vérifier ses informations, les mettre à jour et les documenter si besoin.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806432"/>
            <a:ext cx="12192000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Vérifier également </a:t>
            </a:r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l’activation du service BAD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permettre </a:t>
            </a:r>
            <a:r>
              <a:rPr lang="fr-FR" sz="2133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terme </a:t>
            </a:r>
            <a:endParaRPr lang="fr-FR" sz="2133" b="1" u="sng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1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l’actualisation </a:t>
            </a:r>
            <a:r>
              <a:rPr lang="fr-FR" sz="2133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données et documents en Self-care.</a:t>
            </a:r>
          </a:p>
        </p:txBody>
      </p:sp>
      <p:sp>
        <p:nvSpPr>
          <p:cNvPr id="11" name="Rectangle 10"/>
          <p:cNvSpPr/>
          <p:nvPr/>
        </p:nvSpPr>
        <p:spPr>
          <a:xfrm rot="20521069">
            <a:off x="274003" y="1646000"/>
            <a:ext cx="3184554" cy="132343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surtout je pense bien à valider </a:t>
            </a:r>
          </a:p>
          <a:p>
            <a:pPr algn="ctr"/>
            <a:r>
              <a:rPr lang="fr-FR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partie privée </a:t>
            </a:r>
          </a:p>
          <a:p>
            <a:pPr algn="ctr"/>
            <a:r>
              <a:rPr lang="fr-FR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la partie professionnelle</a:t>
            </a:r>
            <a:endParaRPr lang="fr-FR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22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F93C3F680CBC4AA3DAD3814752EF42" ma:contentTypeVersion="5" ma:contentTypeDescription="Crée un document." ma:contentTypeScope="" ma:versionID="4a4f002591b1eb101c6de0bc02c451a0">
  <xsd:schema xmlns:xsd="http://www.w3.org/2001/XMLSchema" xmlns:xs="http://www.w3.org/2001/XMLSchema" xmlns:p="http://schemas.microsoft.com/office/2006/metadata/properties" xmlns:ns2="1e256e5d-7b49-421b-bd57-4fcb88c60797" targetNamespace="http://schemas.microsoft.com/office/2006/metadata/properties" ma:root="true" ma:fieldsID="e9066495cc804e2a7b96f118bf43102b" ns2:_="">
    <xsd:import namespace="1e256e5d-7b49-421b-bd57-4fcb88c607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256e5d-7b49-421b-bd57-4fcb88c607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2C9E3B51-1E96-4B78-B9D8-A0C2778792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256e5d-7b49-421b-bd57-4fcb88c607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71D741D-F635-4BAF-A6C0-518E59E2A1F6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e256e5d-7b49-421b-bd57-4fcb88c6079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76D0B8F-07ED-497D-BE5D-DEE423888E1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0414E0A-85A0-48EB-A90B-AFD359B058D1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853</Words>
  <Application>Microsoft Office PowerPoint</Application>
  <PresentationFormat>Grand écran</PresentationFormat>
  <Paragraphs>84</Paragraphs>
  <Slides>11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Montserrat Black</vt:lpstr>
      <vt:lpstr>Montserrat SemiBold</vt:lpstr>
      <vt:lpstr>Webdings</vt:lpstr>
      <vt:lpstr>Wingdings</vt:lpstr>
      <vt:lpstr>Thème Office</vt:lpstr>
      <vt:lpstr>Présentation PowerPoint</vt:lpstr>
      <vt:lpstr>La revue du TOP CC, c’est quoi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MERCIER Marie-Helene (Mission) [IT-CE]</dc:creator>
  <cp:lastModifiedBy>ESTANG Ludivine [CEGEE]</cp:lastModifiedBy>
  <cp:revision>81</cp:revision>
  <dcterms:created xsi:type="dcterms:W3CDTF">2021-04-14T08:17:22Z</dcterms:created>
  <dcterms:modified xsi:type="dcterms:W3CDTF">2021-06-08T12:57:01Z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marie-helene.mercier.mission@it-ce.fr</vt:lpwstr>
  </property>
  <property fmtid="{D5CDD505-2E9C-101B-9397-08002B2CF9AE}" pid="5" name="MSIP_Label_48a19f0c-bea1-442e-a475-ed109d9ec508_SetDate">
    <vt:lpwstr>2021-04-14T08:40:32.3947722Z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0x01010057F93C3F680CBC4AA3DAD3814752EF42</vt:lpwstr>
  </property>
</Properties>
</file>