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3.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43"/>
  </p:notesMasterIdLst>
  <p:handoutMasterIdLst>
    <p:handoutMasterId r:id="rId44"/>
  </p:handoutMasterIdLst>
  <p:sldIdLst>
    <p:sldId id="389" r:id="rId6"/>
    <p:sldId id="344" r:id="rId7"/>
    <p:sldId id="365" r:id="rId8"/>
    <p:sldId id="427" r:id="rId9"/>
    <p:sldId id="460" r:id="rId10"/>
    <p:sldId id="436" r:id="rId11"/>
    <p:sldId id="508" r:id="rId12"/>
    <p:sldId id="399" r:id="rId13"/>
    <p:sldId id="447" r:id="rId14"/>
    <p:sldId id="462" r:id="rId15"/>
    <p:sldId id="464" r:id="rId16"/>
    <p:sldId id="465" r:id="rId17"/>
    <p:sldId id="466" r:id="rId18"/>
    <p:sldId id="467" r:id="rId19"/>
    <p:sldId id="463" r:id="rId20"/>
    <p:sldId id="509" r:id="rId21"/>
    <p:sldId id="510" r:id="rId22"/>
    <p:sldId id="469" r:id="rId23"/>
    <p:sldId id="470" r:id="rId24"/>
    <p:sldId id="520" r:id="rId25"/>
    <p:sldId id="521" r:id="rId26"/>
    <p:sldId id="522" r:id="rId27"/>
    <p:sldId id="523" r:id="rId28"/>
    <p:sldId id="475" r:id="rId29"/>
    <p:sldId id="476" r:id="rId30"/>
    <p:sldId id="477" r:id="rId31"/>
    <p:sldId id="478" r:id="rId32"/>
    <p:sldId id="479" r:id="rId33"/>
    <p:sldId id="524" r:id="rId34"/>
    <p:sldId id="525" r:id="rId35"/>
    <p:sldId id="414" r:id="rId36"/>
    <p:sldId id="515" r:id="rId37"/>
    <p:sldId id="516" r:id="rId38"/>
    <p:sldId id="517" r:id="rId39"/>
    <p:sldId id="526" r:id="rId40"/>
    <p:sldId id="518" r:id="rId41"/>
    <p:sldId id="519" r:id="rId4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302A"/>
    <a:srgbClr val="C31632"/>
    <a:srgbClr val="EC1B24"/>
    <a:srgbClr val="F5F5F5"/>
    <a:srgbClr val="D11921"/>
    <a:srgbClr val="FF0000"/>
    <a:srgbClr val="E3322C"/>
    <a:srgbClr val="EEEEEE"/>
    <a:srgbClr val="000000"/>
    <a:srgbClr val="E332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03" autoAdjust="0"/>
    <p:restoredTop sz="90154" autoAdjust="0"/>
  </p:normalViewPr>
  <p:slideViewPr>
    <p:cSldViewPr snapToGrid="0">
      <p:cViewPr varScale="1">
        <p:scale>
          <a:sx n="96" d="100"/>
          <a:sy n="96" d="100"/>
        </p:scale>
        <p:origin x="1014" y="96"/>
      </p:cViewPr>
      <p:guideLst/>
    </p:cSldViewPr>
  </p:slideViewPr>
  <p:notesTextViewPr>
    <p:cViewPr>
      <p:scale>
        <a:sx n="1" d="1"/>
        <a:sy n="1" d="1"/>
      </p:scale>
      <p:origin x="0" y="0"/>
    </p:cViewPr>
  </p:notesTextViewPr>
  <p:sorterViewPr>
    <p:cViewPr varScale="1">
      <p:scale>
        <a:sx n="100" d="100"/>
        <a:sy n="100" d="100"/>
      </p:scale>
      <p:origin x="0" y="-15156"/>
    </p:cViewPr>
  </p:sorterViewPr>
  <p:notesViewPr>
    <p:cSldViewPr snapToGrid="0">
      <p:cViewPr varScale="1">
        <p:scale>
          <a:sx n="82" d="100"/>
          <a:sy n="82" d="100"/>
        </p:scale>
        <p:origin x="387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Feuille_de_calcul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Feuille_de_calcul_Microsoft_Excel1.xlsx"/></Relationships>
</file>

<file path=ppt/charts/_rels/chart3.xml.rels><?xml version="1.0" encoding="UTF-8" standalone="yes"?>
<Relationships xmlns="http://schemas.openxmlformats.org/package/2006/relationships"><Relationship Id="rId1" Type="http://schemas.openxmlformats.org/officeDocument/2006/relationships/package" Target="../embeddings/Feuille_de_calcul_Microsoft_Excel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Feuil1!$B$1</c:f>
              <c:strCache>
                <c:ptCount val="1"/>
                <c:pt idx="0">
                  <c:v>Série 1</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Epargne liquide</c:v>
                </c:pt>
                <c:pt idx="1">
                  <c:v>Cpte Dépôt</c:v>
                </c:pt>
                <c:pt idx="2">
                  <c:v>Assurance Vie</c:v>
                </c:pt>
              </c:strCache>
            </c:strRef>
          </c:cat>
          <c:val>
            <c:numRef>
              <c:f>Feuil1!$B$2:$B$4</c:f>
              <c:numCache>
                <c:formatCode>0.00%</c:formatCode>
                <c:ptCount val="3"/>
                <c:pt idx="0">
                  <c:v>0.81799999999999995</c:v>
                </c:pt>
                <c:pt idx="1">
                  <c:v>0.67700000000000005</c:v>
                </c:pt>
                <c:pt idx="2">
                  <c:v>0.22600000000000001</c:v>
                </c:pt>
              </c:numCache>
            </c:numRef>
          </c:val>
          <c:extLst>
            <c:ext xmlns:c16="http://schemas.microsoft.com/office/drawing/2014/chart" uri="{C3380CC4-5D6E-409C-BE32-E72D297353CC}">
              <c16:uniqueId val="{00000000-BB82-4E72-B6C5-4FC346CABF2D}"/>
            </c:ext>
          </c:extLst>
        </c:ser>
        <c:dLbls>
          <c:showLegendKey val="0"/>
          <c:showVal val="0"/>
          <c:showCatName val="0"/>
          <c:showSerName val="0"/>
          <c:showPercent val="0"/>
          <c:showBubbleSize val="0"/>
        </c:dLbls>
        <c:gapWidth val="150"/>
        <c:overlap val="100"/>
        <c:axId val="1061449592"/>
        <c:axId val="1061453200"/>
      </c:barChart>
      <c:catAx>
        <c:axId val="1061449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61453200"/>
        <c:crosses val="autoZero"/>
        <c:auto val="1"/>
        <c:lblAlgn val="ctr"/>
        <c:lblOffset val="100"/>
        <c:noMultiLvlLbl val="0"/>
      </c:catAx>
      <c:valAx>
        <c:axId val="1061453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61449592"/>
        <c:crosses val="autoZero"/>
        <c:crossBetween val="between"/>
        <c:majorUnit val="0.5"/>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7594964195897427"/>
          <c:h val="0.94163490479966572"/>
        </c:manualLayout>
      </c:layout>
      <c:doughnutChart>
        <c:varyColors val="1"/>
        <c:dLbls>
          <c:showLegendKey val="0"/>
          <c:showVal val="0"/>
          <c:showCatName val="0"/>
          <c:showSerName val="0"/>
          <c:showPercent val="0"/>
          <c:showBubbleSize val="0"/>
          <c:showLeaderLines val="0"/>
        </c:dLbls>
        <c:firstSliceAng val="0"/>
        <c:holeSize val="75"/>
      </c:doughnutChart>
    </c:plotArea>
    <c:plotVisOnly val="1"/>
    <c:dispBlanksAs val="gap"/>
    <c:showDLblsOverMax val="0"/>
  </c:chart>
  <c:txPr>
    <a:bodyPr/>
    <a:lstStyle/>
    <a:p>
      <a:pPr>
        <a:defRPr sz="18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7594964195897427"/>
          <c:h val="0.94163490479966572"/>
        </c:manualLayout>
      </c:layout>
      <c:doughnutChart>
        <c:varyColors val="1"/>
        <c:dLbls>
          <c:showLegendKey val="0"/>
          <c:showVal val="0"/>
          <c:showCatName val="0"/>
          <c:showSerName val="0"/>
          <c:showPercent val="0"/>
          <c:showBubbleSize val="0"/>
          <c:showLeaderLines val="0"/>
        </c:dLbls>
        <c:firstSliceAng val="0"/>
        <c:holeSize val="75"/>
      </c:doughnutChart>
    </c:plotArea>
    <c:plotVisOnly val="1"/>
    <c:dispBlanksAs val="gap"/>
    <c:showDLblsOverMax val="0"/>
  </c:chart>
  <c:txPr>
    <a:bodyPr/>
    <a:lstStyle/>
    <a:p>
      <a:pPr>
        <a:defRPr sz="1800"/>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40F7027-DEF7-46E6-B396-6B583B8FA07B}" type="datetimeFigureOut">
              <a:rPr lang="fr-FR" smtClean="0"/>
              <a:t>04/02/2021</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05514F2-997E-497E-9D72-89F1B59FF675}" type="slidenum">
              <a:rPr lang="fr-FR" smtClean="0"/>
              <a:t>‹N°›</a:t>
            </a:fld>
            <a:endParaRPr lang="fr-FR"/>
          </a:p>
        </p:txBody>
      </p:sp>
    </p:spTree>
    <p:extLst>
      <p:ext uri="{BB962C8B-B14F-4D97-AF65-F5344CB8AC3E}">
        <p14:creationId xmlns:p14="http://schemas.microsoft.com/office/powerpoint/2010/main" val="10012022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AA8B54-7336-4532-AE60-ECF8D5F97720}" type="datetimeFigureOut">
              <a:rPr lang="fr-FR" smtClean="0"/>
              <a:t>04/02/2021</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FA8E73-07A4-493B-AAA0-C6432E08FACD}" type="slidenum">
              <a:rPr lang="fr-FR" smtClean="0"/>
              <a:t>‹N°›</a:t>
            </a:fld>
            <a:endParaRPr lang="fr-FR" dirty="0"/>
          </a:p>
        </p:txBody>
      </p:sp>
    </p:spTree>
    <p:extLst>
      <p:ext uri="{BB962C8B-B14F-4D97-AF65-F5344CB8AC3E}">
        <p14:creationId xmlns:p14="http://schemas.microsoft.com/office/powerpoint/2010/main" val="3293087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4</a:t>
            </a:fld>
            <a:endParaRPr lang="fr-FR" dirty="0"/>
          </a:p>
        </p:txBody>
      </p:sp>
    </p:spTree>
    <p:extLst>
      <p:ext uri="{BB962C8B-B14F-4D97-AF65-F5344CB8AC3E}">
        <p14:creationId xmlns:p14="http://schemas.microsoft.com/office/powerpoint/2010/main" val="940790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5</a:t>
            </a:fld>
            <a:endParaRPr lang="fr-FR" dirty="0"/>
          </a:p>
        </p:txBody>
      </p:sp>
    </p:spTree>
    <p:extLst>
      <p:ext uri="{BB962C8B-B14F-4D97-AF65-F5344CB8AC3E}">
        <p14:creationId xmlns:p14="http://schemas.microsoft.com/office/powerpoint/2010/main" val="2354139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6</a:t>
            </a:fld>
            <a:endParaRPr lang="fr-FR" dirty="0"/>
          </a:p>
        </p:txBody>
      </p:sp>
    </p:spTree>
    <p:extLst>
      <p:ext uri="{BB962C8B-B14F-4D97-AF65-F5344CB8AC3E}">
        <p14:creationId xmlns:p14="http://schemas.microsoft.com/office/powerpoint/2010/main" val="2658671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7</a:t>
            </a:fld>
            <a:endParaRPr lang="fr-FR" dirty="0"/>
          </a:p>
        </p:txBody>
      </p:sp>
    </p:spTree>
    <p:extLst>
      <p:ext uri="{BB962C8B-B14F-4D97-AF65-F5344CB8AC3E}">
        <p14:creationId xmlns:p14="http://schemas.microsoft.com/office/powerpoint/2010/main" val="2328977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9</a:t>
            </a:fld>
            <a:endParaRPr lang="fr-FR" dirty="0"/>
          </a:p>
        </p:txBody>
      </p:sp>
    </p:spTree>
    <p:extLst>
      <p:ext uri="{BB962C8B-B14F-4D97-AF65-F5344CB8AC3E}">
        <p14:creationId xmlns:p14="http://schemas.microsoft.com/office/powerpoint/2010/main" val="2415472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10</a:t>
            </a:fld>
            <a:endParaRPr lang="fr-FR" dirty="0"/>
          </a:p>
        </p:txBody>
      </p:sp>
    </p:spTree>
    <p:extLst>
      <p:ext uri="{BB962C8B-B14F-4D97-AF65-F5344CB8AC3E}">
        <p14:creationId xmlns:p14="http://schemas.microsoft.com/office/powerpoint/2010/main" val="3255590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11</a:t>
            </a:fld>
            <a:endParaRPr lang="fr-FR" dirty="0"/>
          </a:p>
        </p:txBody>
      </p:sp>
    </p:spTree>
    <p:extLst>
      <p:ext uri="{BB962C8B-B14F-4D97-AF65-F5344CB8AC3E}">
        <p14:creationId xmlns:p14="http://schemas.microsoft.com/office/powerpoint/2010/main" val="1436869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12</a:t>
            </a:fld>
            <a:endParaRPr lang="fr-FR" dirty="0"/>
          </a:p>
        </p:txBody>
      </p:sp>
    </p:spTree>
    <p:extLst>
      <p:ext uri="{BB962C8B-B14F-4D97-AF65-F5344CB8AC3E}">
        <p14:creationId xmlns:p14="http://schemas.microsoft.com/office/powerpoint/2010/main" val="96923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13</a:t>
            </a:fld>
            <a:endParaRPr lang="fr-FR" dirty="0"/>
          </a:p>
        </p:txBody>
      </p:sp>
    </p:spTree>
    <p:extLst>
      <p:ext uri="{BB962C8B-B14F-4D97-AF65-F5344CB8AC3E}">
        <p14:creationId xmlns:p14="http://schemas.microsoft.com/office/powerpoint/2010/main" val="3628791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14</a:t>
            </a:fld>
            <a:endParaRPr lang="fr-FR" dirty="0"/>
          </a:p>
        </p:txBody>
      </p:sp>
    </p:spTree>
    <p:extLst>
      <p:ext uri="{BB962C8B-B14F-4D97-AF65-F5344CB8AC3E}">
        <p14:creationId xmlns:p14="http://schemas.microsoft.com/office/powerpoint/2010/main" val="2967399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15</a:t>
            </a:fld>
            <a:endParaRPr lang="fr-FR" dirty="0"/>
          </a:p>
        </p:txBody>
      </p:sp>
    </p:spTree>
    <p:extLst>
      <p:ext uri="{BB962C8B-B14F-4D97-AF65-F5344CB8AC3E}">
        <p14:creationId xmlns:p14="http://schemas.microsoft.com/office/powerpoint/2010/main" val="2993091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16</a:t>
            </a:fld>
            <a:endParaRPr lang="fr-FR" dirty="0"/>
          </a:p>
        </p:txBody>
      </p:sp>
    </p:spTree>
    <p:extLst>
      <p:ext uri="{BB962C8B-B14F-4D97-AF65-F5344CB8AC3E}">
        <p14:creationId xmlns:p14="http://schemas.microsoft.com/office/powerpoint/2010/main" val="28691634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17</a:t>
            </a:fld>
            <a:endParaRPr lang="fr-FR" dirty="0"/>
          </a:p>
        </p:txBody>
      </p:sp>
    </p:spTree>
    <p:extLst>
      <p:ext uri="{BB962C8B-B14F-4D97-AF65-F5344CB8AC3E}">
        <p14:creationId xmlns:p14="http://schemas.microsoft.com/office/powerpoint/2010/main" val="1219418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22</a:t>
            </a:fld>
            <a:endParaRPr lang="fr-FR" dirty="0"/>
          </a:p>
        </p:txBody>
      </p:sp>
    </p:spTree>
    <p:extLst>
      <p:ext uri="{BB962C8B-B14F-4D97-AF65-F5344CB8AC3E}">
        <p14:creationId xmlns:p14="http://schemas.microsoft.com/office/powerpoint/2010/main" val="4058601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23</a:t>
            </a:fld>
            <a:endParaRPr lang="fr-FR" dirty="0"/>
          </a:p>
        </p:txBody>
      </p:sp>
    </p:spTree>
    <p:extLst>
      <p:ext uri="{BB962C8B-B14F-4D97-AF65-F5344CB8AC3E}">
        <p14:creationId xmlns:p14="http://schemas.microsoft.com/office/powerpoint/2010/main" val="24199571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24</a:t>
            </a:fld>
            <a:endParaRPr lang="fr-FR" dirty="0"/>
          </a:p>
        </p:txBody>
      </p:sp>
    </p:spTree>
    <p:extLst>
      <p:ext uri="{BB962C8B-B14F-4D97-AF65-F5344CB8AC3E}">
        <p14:creationId xmlns:p14="http://schemas.microsoft.com/office/powerpoint/2010/main" val="3173015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25</a:t>
            </a:fld>
            <a:endParaRPr lang="fr-FR" dirty="0"/>
          </a:p>
        </p:txBody>
      </p:sp>
    </p:spTree>
    <p:extLst>
      <p:ext uri="{BB962C8B-B14F-4D97-AF65-F5344CB8AC3E}">
        <p14:creationId xmlns:p14="http://schemas.microsoft.com/office/powerpoint/2010/main" val="2131643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26</a:t>
            </a:fld>
            <a:endParaRPr lang="fr-FR" dirty="0"/>
          </a:p>
        </p:txBody>
      </p:sp>
    </p:spTree>
    <p:extLst>
      <p:ext uri="{BB962C8B-B14F-4D97-AF65-F5344CB8AC3E}">
        <p14:creationId xmlns:p14="http://schemas.microsoft.com/office/powerpoint/2010/main" val="36074828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27</a:t>
            </a:fld>
            <a:endParaRPr lang="fr-FR" dirty="0"/>
          </a:p>
        </p:txBody>
      </p:sp>
    </p:spTree>
    <p:extLst>
      <p:ext uri="{BB962C8B-B14F-4D97-AF65-F5344CB8AC3E}">
        <p14:creationId xmlns:p14="http://schemas.microsoft.com/office/powerpoint/2010/main" val="38111107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28</a:t>
            </a:fld>
            <a:endParaRPr lang="fr-FR" dirty="0"/>
          </a:p>
        </p:txBody>
      </p:sp>
    </p:spTree>
    <p:extLst>
      <p:ext uri="{BB962C8B-B14F-4D97-AF65-F5344CB8AC3E}">
        <p14:creationId xmlns:p14="http://schemas.microsoft.com/office/powerpoint/2010/main" val="3745181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29</a:t>
            </a:fld>
            <a:endParaRPr lang="fr-FR" dirty="0"/>
          </a:p>
        </p:txBody>
      </p:sp>
    </p:spTree>
    <p:extLst>
      <p:ext uri="{BB962C8B-B14F-4D97-AF65-F5344CB8AC3E}">
        <p14:creationId xmlns:p14="http://schemas.microsoft.com/office/powerpoint/2010/main" val="18393692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30</a:t>
            </a:fld>
            <a:endParaRPr lang="fr-FR" dirty="0"/>
          </a:p>
        </p:txBody>
      </p:sp>
    </p:spTree>
    <p:extLst>
      <p:ext uri="{BB962C8B-B14F-4D97-AF65-F5344CB8AC3E}">
        <p14:creationId xmlns:p14="http://schemas.microsoft.com/office/powerpoint/2010/main" val="28442604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32</a:t>
            </a:fld>
            <a:endParaRPr lang="fr-FR" dirty="0"/>
          </a:p>
        </p:txBody>
      </p:sp>
    </p:spTree>
    <p:extLst>
      <p:ext uri="{BB962C8B-B14F-4D97-AF65-F5344CB8AC3E}">
        <p14:creationId xmlns:p14="http://schemas.microsoft.com/office/powerpoint/2010/main" val="14096242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33</a:t>
            </a:fld>
            <a:endParaRPr lang="fr-FR" dirty="0"/>
          </a:p>
        </p:txBody>
      </p:sp>
    </p:spTree>
    <p:extLst>
      <p:ext uri="{BB962C8B-B14F-4D97-AF65-F5344CB8AC3E}">
        <p14:creationId xmlns:p14="http://schemas.microsoft.com/office/powerpoint/2010/main" val="3376217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34</a:t>
            </a:fld>
            <a:endParaRPr lang="fr-FR" dirty="0"/>
          </a:p>
        </p:txBody>
      </p:sp>
    </p:spTree>
    <p:extLst>
      <p:ext uri="{BB962C8B-B14F-4D97-AF65-F5344CB8AC3E}">
        <p14:creationId xmlns:p14="http://schemas.microsoft.com/office/powerpoint/2010/main" val="12838614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35</a:t>
            </a:fld>
            <a:endParaRPr lang="fr-FR" dirty="0"/>
          </a:p>
        </p:txBody>
      </p:sp>
    </p:spTree>
    <p:extLst>
      <p:ext uri="{BB962C8B-B14F-4D97-AF65-F5344CB8AC3E}">
        <p14:creationId xmlns:p14="http://schemas.microsoft.com/office/powerpoint/2010/main" val="19478346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36</a:t>
            </a:fld>
            <a:endParaRPr lang="fr-FR" dirty="0"/>
          </a:p>
        </p:txBody>
      </p:sp>
    </p:spTree>
    <p:extLst>
      <p:ext uri="{BB962C8B-B14F-4D97-AF65-F5344CB8AC3E}">
        <p14:creationId xmlns:p14="http://schemas.microsoft.com/office/powerpoint/2010/main" val="17520268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37</a:t>
            </a:fld>
            <a:endParaRPr lang="fr-FR" dirty="0"/>
          </a:p>
        </p:txBody>
      </p:sp>
    </p:spTree>
    <p:extLst>
      <p:ext uri="{BB962C8B-B14F-4D97-AF65-F5344CB8AC3E}">
        <p14:creationId xmlns:p14="http://schemas.microsoft.com/office/powerpoint/2010/main" val="36348032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4_Tit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Innovation </a:t>
            </a:r>
            <a:r>
              <a:rPr lang="fr-FR" dirty="0" err="1" smtClean="0"/>
              <a:t>Factory</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TEMPLATE BDD</a:t>
            </a:r>
            <a:br>
              <a:rPr lang="fr-FR" dirty="0" smtClean="0"/>
            </a:br>
            <a:r>
              <a:rPr lang="fr-FR" dirty="0" smtClean="0"/>
              <a:t>TEST</a:t>
            </a:r>
            <a:endParaRPr lang="fr-FR" dirty="0"/>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75000"/>
                  <a:lumOff val="25000"/>
                </a:schemeClr>
              </a:solidFill>
            </a:endParaRPr>
          </a:p>
        </p:txBody>
      </p:sp>
      <p:sp>
        <p:nvSpPr>
          <p:cNvPr id="28" name="Rectangle 27"/>
          <p:cNvSpPr/>
          <p:nvPr userDrawn="1"/>
        </p:nvSpPr>
        <p:spPr>
          <a:xfrm>
            <a:off x="0" y="6051128"/>
            <a:ext cx="959419"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smtClean="0"/>
              <a:t>Direction</a:t>
            </a:r>
            <a:endParaRPr lang="fr-FR" dirty="0"/>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bg1">
            <a:lumMod val="95000"/>
          </a:schemeClr>
        </a:solidFill>
        <a:effectLst/>
      </p:bgPr>
    </p:bg>
    <p:spTree>
      <p:nvGrpSpPr>
        <p:cNvPr id="1" name=""/>
        <p:cNvGrpSpPr/>
        <p:nvPr/>
      </p:nvGrpSpPr>
      <p:grpSpPr>
        <a:xfrm>
          <a:off x="0" y="0"/>
          <a:ext cx="0" cy="0"/>
          <a:chOff x="0" y="0"/>
          <a:chExt cx="0" cy="0"/>
        </a:xfrm>
      </p:grpSpPr>
      <p:sp>
        <p:nvSpPr>
          <p:cNvPr id="14" name="Rectangle 13"/>
          <p:cNvSpPr/>
          <p:nvPr userDrawn="1"/>
        </p:nvSpPr>
        <p:spPr>
          <a:xfrm>
            <a:off x="1" y="464148"/>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95325" y="2103024"/>
            <a:ext cx="7476218" cy="679976"/>
          </a:xfrm>
        </p:spPr>
        <p:txBody>
          <a:bodyPr>
            <a:normAutofit/>
          </a:bodyPr>
          <a:lstStyle>
            <a:lvl1pPr>
              <a:defRPr sz="2000">
                <a:latin typeface="Montserrat Black" panose="00000A00000000000000" pitchFamily="2" charset="0"/>
              </a:defRPr>
            </a:lvl1pPr>
          </a:lstStyle>
          <a:p>
            <a:r>
              <a:rPr lang="fr-FR" dirty="0" smtClean="0"/>
              <a:t>Modifiez le style du titre</a:t>
            </a:r>
            <a:endParaRPr lang="fr-FR" dirty="0"/>
          </a:p>
        </p:txBody>
      </p:sp>
      <p:sp>
        <p:nvSpPr>
          <p:cNvPr id="4" name="Rectangle 3"/>
          <p:cNvSpPr/>
          <p:nvPr userDrawn="1"/>
        </p:nvSpPr>
        <p:spPr>
          <a:xfrm>
            <a:off x="695325" y="2919046"/>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5"/>
          <p:cNvSpPr>
            <a:spLocks noGrp="1"/>
          </p:cNvSpPr>
          <p:nvPr>
            <p:ph type="body" sz="quarter" idx="10"/>
          </p:nvPr>
        </p:nvSpPr>
        <p:spPr>
          <a:xfrm>
            <a:off x="695325" y="3311912"/>
            <a:ext cx="7476218" cy="292537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r-FR" dirty="0" smtClean="0"/>
              <a:t>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8" name="Espace réservé pour une image  7"/>
          <p:cNvSpPr>
            <a:spLocks noGrp="1"/>
          </p:cNvSpPr>
          <p:nvPr>
            <p:ph type="pic" sz="quarter" idx="11"/>
          </p:nvPr>
        </p:nvSpPr>
        <p:spPr>
          <a:xfrm>
            <a:off x="8653346" y="2103023"/>
            <a:ext cx="2854713" cy="4134265"/>
          </a:xfrm>
        </p:spPr>
        <p:txBody>
          <a:bodyPr/>
          <a:lstStyle/>
          <a:p>
            <a:endParaRPr lang="fr-FR" dirty="0"/>
          </a:p>
        </p:txBody>
      </p:sp>
      <p:sp>
        <p:nvSpPr>
          <p:cNvPr id="11"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65000"/>
                    <a:lumOff val="35000"/>
                  </a:schemeClr>
                </a:solidFill>
                <a:latin typeface="Arial Black" panose="020B0A04020102020204" pitchFamily="34" charset="0"/>
              </a:defRPr>
            </a:lvl1pPr>
          </a:lstStyle>
          <a:p>
            <a:pPr lvl="0"/>
            <a:r>
              <a:rPr lang="fr-FR" dirty="0" smtClean="0"/>
              <a:t>Titre de la slide</a:t>
            </a:r>
            <a:endParaRPr lang="fr-FR" dirty="0"/>
          </a:p>
        </p:txBody>
      </p:sp>
    </p:spTree>
    <p:extLst>
      <p:ext uri="{BB962C8B-B14F-4D97-AF65-F5344CB8AC3E}">
        <p14:creationId xmlns:p14="http://schemas.microsoft.com/office/powerpoint/2010/main" val="34864183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sp>
        <p:nvSpPr>
          <p:cNvPr id="12" name="Rectangle 11"/>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4874756" y="2189250"/>
            <a:ext cx="6446387" cy="3613491"/>
          </a:xfrm>
        </p:spPr>
        <p:txBody>
          <a:bodyPr/>
          <a:lstStyle>
            <a:lvl1pPr marL="514350" indent="-514350">
              <a:buAutoNum type="arabicPeriod"/>
              <a:defRPr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465133" y="2189250"/>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572093" y="448017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p:cNvSpPr/>
          <p:nvPr userDrawn="1"/>
        </p:nvSpPr>
        <p:spPr>
          <a:xfrm>
            <a:off x="0" y="605112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Intercalaire">
    <p:spTree>
      <p:nvGrpSpPr>
        <p:cNvPr id="1" name=""/>
        <p:cNvGrpSpPr/>
        <p:nvPr/>
      </p:nvGrpSpPr>
      <p:grpSpPr>
        <a:xfrm>
          <a:off x="0" y="0"/>
          <a:ext cx="0" cy="0"/>
          <a:chOff x="0" y="0"/>
          <a:chExt cx="0" cy="0"/>
        </a:xfrm>
      </p:grpSpPr>
      <p:sp>
        <p:nvSpPr>
          <p:cNvPr id="9" name="Rectangle 8"/>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682332" y="2125363"/>
            <a:ext cx="3622687" cy="2928552"/>
          </a:xfrm>
          <a:solidFill>
            <a:schemeClr val="bg1">
              <a:lumMod val="95000"/>
            </a:schemeClr>
          </a:solidFill>
        </p:spPr>
        <p:txBody>
          <a:bodyPr anchor="b">
            <a:noAutofit/>
          </a:bodyPr>
          <a:lstStyle>
            <a:lvl1pPr marL="0" indent="0" algn="l">
              <a:buNone/>
              <a:defRPr sz="20000" b="1" i="0" spc="-300">
                <a:solidFill>
                  <a:schemeClr val="tx1">
                    <a:lumMod val="75000"/>
                    <a:lumOff val="25000"/>
                  </a:schemeClr>
                </a:solidFill>
              </a:defRPr>
            </a:lvl1pPr>
          </a:lstStyle>
          <a:p>
            <a:pPr lvl="0"/>
            <a:r>
              <a:rPr lang="fr-FR" dirty="0" smtClean="0"/>
              <a:t>01</a:t>
            </a:r>
            <a:endParaRPr lang="fr-FR" dirty="0"/>
          </a:p>
        </p:txBody>
      </p:sp>
      <p:sp>
        <p:nvSpPr>
          <p:cNvPr id="18" name="Espace réservé du texte 3"/>
          <p:cNvSpPr>
            <a:spLocks noGrp="1"/>
          </p:cNvSpPr>
          <p:nvPr>
            <p:ph type="body" sz="quarter" idx="14" hasCustomPrompt="1"/>
          </p:nvPr>
        </p:nvSpPr>
        <p:spPr>
          <a:xfrm>
            <a:off x="5634681" y="2189250"/>
            <a:ext cx="5686462" cy="3613491"/>
          </a:xfrm>
        </p:spPr>
        <p:txBody>
          <a:bodyPr/>
          <a:lstStyle>
            <a:lvl1pPr marL="514350" indent="-514350">
              <a:buAutoNum type="arabicPeriod"/>
              <a:defRPr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10" name="Rectangle 9"/>
          <p:cNvSpPr/>
          <p:nvPr userDrawn="1"/>
        </p:nvSpPr>
        <p:spPr>
          <a:xfrm>
            <a:off x="682332" y="505391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p:cNvSpPr/>
          <p:nvPr userDrawn="1"/>
        </p:nvSpPr>
        <p:spPr>
          <a:xfrm>
            <a:off x="4230356" y="649915"/>
            <a:ext cx="1070517"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userDrawn="1"/>
        </p:nvSpPr>
        <p:spPr>
          <a:xfrm>
            <a:off x="4229942" y="-18661"/>
            <a:ext cx="1070517" cy="68723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41989867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p:cNvSpPr>
            <a:spLocks noGrp="1"/>
          </p:cNvSpPr>
          <p:nvPr>
            <p:ph idx="1" hasCustomPrompt="1"/>
          </p:nvPr>
        </p:nvSpPr>
        <p:spPr>
          <a:xfrm>
            <a:off x="695325" y="1851102"/>
            <a:ext cx="10980738" cy="4386186"/>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432635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xte et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10" name="Espace réservé du texte 4"/>
          <p:cNvSpPr>
            <a:spLocks noGrp="1"/>
          </p:cNvSpPr>
          <p:nvPr>
            <p:ph type="body" sz="quarter" idx="12" hasCustomPrompt="1"/>
          </p:nvPr>
        </p:nvSpPr>
        <p:spPr>
          <a:xfrm>
            <a:off x="5362037" y="464148"/>
            <a:ext cx="631402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5"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12" name="Rectangle 11"/>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9" name="Imag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13" name="Image 12"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ext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76063" y="95647"/>
            <a:ext cx="187919" cy="234179"/>
          </a:xfrm>
          <a:prstGeom prst="rect">
            <a:avLst/>
          </a:prstGeom>
        </p:spPr>
      </p:pic>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pic>
        <p:nvPicPr>
          <p:cNvPr id="2" name="Image 1"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76063" y="95647"/>
            <a:ext cx="187919" cy="234179"/>
          </a:xfrm>
          <a:prstGeom prst="rect">
            <a:avLst/>
          </a:prstGeom>
        </p:spPr>
      </p:pic>
    </p:spTree>
    <p:extLst>
      <p:ext uri="{BB962C8B-B14F-4D97-AF65-F5344CB8AC3E}">
        <p14:creationId xmlns:p14="http://schemas.microsoft.com/office/powerpoint/2010/main" val="16848932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smtClean="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smtClean="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smtClean="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smtClean="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smtClean="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803275" y="365126"/>
            <a:ext cx="10872788"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10"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7" name="Picture 2" descr="image022"/>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1220" y="6449128"/>
            <a:ext cx="628214" cy="4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9" r:id="rId2"/>
    <p:sldLayoutId id="2147483676" r:id="rId3"/>
    <p:sldLayoutId id="2147483678" r:id="rId4"/>
    <p:sldLayoutId id="2147483674" r:id="rId5"/>
    <p:sldLayoutId id="2147483656" r:id="rId6"/>
    <p:sldLayoutId id="2147483675" r:id="rId7"/>
    <p:sldLayoutId id="2147483681"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commerciaux.celca.caisse-epargne.fr/download/341/tarification/18447/offres-promos-en-cours.pdf"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hyperlink" Target="http://commerciaux.celca.caisse-epargne.fr/download/1874/comprendre-lepargne-gp/20656/les-ateliers-des-decodeurs-comprendre-lepargne-gp-support-de-presentation-clients.pptx" TargetMode="External"/><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hyperlink" Target="http://commerciaux.celca.caisse-epargne.fr/download/1873/2021/20844/hdj-du-28-janvier-les-ateliers-des-decodeurs-2.pptx" TargetMode="Externa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hyperlink" Target="mailto:valerie.valentin@cegee.caisse-epargne.fr" TargetMode="External"/><Relationship Id="rId3" Type="http://schemas.openxmlformats.org/officeDocument/2006/relationships/slideLayout" Target="../slideLayouts/slideLayout5.xml"/><Relationship Id="rId7" Type="http://schemas.openxmlformats.org/officeDocument/2006/relationships/image" Target="../media/image14.png"/><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2.wdp"/><Relationship Id="rId5" Type="http://schemas.openxmlformats.org/officeDocument/2006/relationships/image" Target="../media/image13.png"/><Relationship Id="rId10" Type="http://schemas.microsoft.com/office/2007/relationships/hdphoto" Target="../media/hdphoto3.wdp"/><Relationship Id="rId4" Type="http://schemas.openxmlformats.org/officeDocument/2006/relationships/image" Target="../media/image9.png"/><Relationship Id="rId9"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chart" Target="../charts/chart2.xml"/><Relationship Id="rId7"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microsoft.com/office/2007/relationships/hdphoto" Target="../media/hdphoto4.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3.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hyperlink" Target="http://commerciaux.celca.caisse-epargne.fr/download/311/cto-pea/20734/21-01-_-fiche-pea.pdf"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chart" Target="../charts/chart3.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6.tmp"/><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29.tmp"/><Relationship Id="rId5" Type="http://schemas.openxmlformats.org/officeDocument/2006/relationships/image" Target="../media/image28.tmp"/><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8" Type="http://schemas.openxmlformats.org/officeDocument/2006/relationships/hyperlink" Target="https://espacedefi.fr/saml/login" TargetMode="External"/><Relationship Id="rId3" Type="http://schemas.openxmlformats.org/officeDocument/2006/relationships/hyperlink" Target="https://myeav.ecuvie.assurances.d.bbg/jcms/rpn32_30759/fiscalite" TargetMode="External"/><Relationship Id="rId7" Type="http://schemas.openxmlformats.org/officeDocument/2006/relationships/hyperlink" Target="http://commerciaux.celca.caisse-epargne.fr/global-bdd/referentiel-des-delegations-commerciales/"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hyperlink" Target="https://myeav.ecuvie.assurances.d.bbg/upload/docs/application/pdf/2020-06/04-2020-fiche_pratique-espace_assurances_ce_2020-06-24_10-35-26_679.pdf" TargetMode="External"/><Relationship Id="rId5" Type="http://schemas.openxmlformats.org/officeDocument/2006/relationships/hyperlink" Target="https://myeav.ecuvie.assurances.d.bbg/jcms/zda_29594/outils-de-simulation" TargetMode="External"/><Relationship Id="rId4" Type="http://schemas.openxmlformats.org/officeDocument/2006/relationships/hyperlink" Target="https://myeav.ecuvie.assurances.d.bbg/jcms/zda_29625/comparateur-de-contrats" TargetMode="External"/><Relationship Id="rId9" Type="http://schemas.openxmlformats.org/officeDocument/2006/relationships/hyperlink" Target="https://myeav.ecuvie.assurances.d.bbg/jcms/lch_24163/accueil"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smtClean="0"/>
              <a:t>Heure du Jeudi</a:t>
            </a:r>
            <a:endParaRPr lang="fr-FR" dirty="0"/>
          </a:p>
        </p:txBody>
      </p:sp>
      <p:sp>
        <p:nvSpPr>
          <p:cNvPr id="3" name="Espace réservé du texte 2"/>
          <p:cNvSpPr>
            <a:spLocks noGrp="1"/>
          </p:cNvSpPr>
          <p:nvPr>
            <p:ph type="body" sz="quarter" idx="10"/>
          </p:nvPr>
        </p:nvSpPr>
        <p:spPr/>
        <p:txBody>
          <a:bodyPr>
            <a:normAutofit fontScale="92500" lnSpcReduction="10000"/>
          </a:bodyPr>
          <a:lstStyle/>
          <a:p>
            <a:r>
              <a:rPr lang="fr-FR" dirty="0" smtClean="0"/>
              <a:t>Jeudi 04 février 2021</a:t>
            </a:r>
            <a:endParaRPr lang="fr-FR" dirty="0"/>
          </a:p>
        </p:txBody>
      </p:sp>
      <p:sp>
        <p:nvSpPr>
          <p:cNvPr id="4" name="Titre 3"/>
          <p:cNvSpPr>
            <a:spLocks noGrp="1"/>
          </p:cNvSpPr>
          <p:nvPr>
            <p:ph type="ctrTitle"/>
          </p:nvPr>
        </p:nvSpPr>
        <p:spPr/>
        <p:txBody>
          <a:bodyPr>
            <a:normAutofit/>
          </a:bodyPr>
          <a:lstStyle/>
          <a:p>
            <a:r>
              <a:rPr lang="fr-FR" sz="3600" dirty="0" smtClean="0"/>
              <a:t>L’EPARGNE :</a:t>
            </a:r>
            <a:r>
              <a:rPr lang="fr-FR" sz="3600" dirty="0"/>
              <a:t/>
            </a:r>
            <a:br>
              <a:rPr lang="fr-FR" sz="3600" dirty="0"/>
            </a:br>
            <a:r>
              <a:rPr lang="fr-FR" sz="3600" dirty="0" smtClean="0"/>
              <a:t>Relevons ensemble l’un de nos grands défis pour 2021</a:t>
            </a:r>
            <a:endParaRPr lang="fr-FR" sz="3600" dirty="0"/>
          </a:p>
        </p:txBody>
      </p:sp>
      <p:pic>
        <p:nvPicPr>
          <p:cNvPr id="6" name="Picture 2" descr="image0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56884" y="3835422"/>
            <a:ext cx="3531682" cy="229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89211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4694124" y="1484313"/>
            <a:ext cx="7272999" cy="3915001"/>
          </a:xfrm>
        </p:spPr>
        <p:txBody>
          <a:bodyPr>
            <a:normAutofit/>
          </a:bodyPr>
          <a:lstStyle/>
          <a:p>
            <a:r>
              <a:rPr lang="fr-FR" dirty="0" smtClean="0">
                <a:latin typeface="Arial" panose="020B0604020202020204" pitchFamily="34" charset="0"/>
                <a:cs typeface="Arial" panose="020B0604020202020204" pitchFamily="34" charset="0"/>
              </a:rPr>
              <a:t>L’Epargne, un véritable défi collectif</a:t>
            </a:r>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Construire son chemin pour aller vers nos clients et répondre à leurs projets d'épargne</a:t>
            </a:r>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Quelques trucs et astuces complémentaires</a:t>
            </a:r>
            <a:endParaRPr lang="fr-FR" dirty="0">
              <a:latin typeface="Arial" panose="020B0604020202020204" pitchFamily="34" charset="0"/>
              <a:cs typeface="Arial" panose="020B0604020202020204" pitchFamily="34" charset="0"/>
            </a:endParaRPr>
          </a:p>
          <a:p>
            <a:endParaRPr lang="fr-FR" dirty="0"/>
          </a:p>
        </p:txBody>
      </p:sp>
      <p:sp>
        <p:nvSpPr>
          <p:cNvPr id="3" name="Espace réservé du texte 2"/>
          <p:cNvSpPr>
            <a:spLocks noGrp="1"/>
          </p:cNvSpPr>
          <p:nvPr>
            <p:ph type="body" sz="quarter" idx="4294967295"/>
          </p:nvPr>
        </p:nvSpPr>
        <p:spPr>
          <a:xfrm>
            <a:off x="6338888" y="96838"/>
            <a:ext cx="5853112" cy="339725"/>
          </a:xfrm>
        </p:spPr>
        <p:txBody>
          <a:bodyPr>
            <a:normAutofit fontScale="92500" lnSpcReduction="20000"/>
          </a:bodyPr>
          <a:lstStyle/>
          <a:p>
            <a:r>
              <a:rPr lang="fr-FR" dirty="0" smtClean="0"/>
              <a:t> </a:t>
            </a:r>
            <a:endParaRPr lang="fr-FR" dirty="0"/>
          </a:p>
        </p:txBody>
      </p:sp>
      <p:pic>
        <p:nvPicPr>
          <p:cNvPr id="4" name="Picture 2" descr="image0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1363" y="6145554"/>
            <a:ext cx="834700" cy="5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2971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01</a:t>
            </a:r>
            <a:endParaRPr lang="fr-FR" dirty="0"/>
          </a:p>
        </p:txBody>
      </p:sp>
      <p:sp>
        <p:nvSpPr>
          <p:cNvPr id="3" name="Espace réservé du texte 2"/>
          <p:cNvSpPr>
            <a:spLocks noGrp="1"/>
          </p:cNvSpPr>
          <p:nvPr>
            <p:ph type="body" sz="quarter" idx="14"/>
          </p:nvPr>
        </p:nvSpPr>
        <p:spPr>
          <a:xfrm>
            <a:off x="4908312" y="2008204"/>
            <a:ext cx="6930189" cy="3613491"/>
          </a:xfrm>
        </p:spPr>
        <p:txBody>
          <a:bodyPr>
            <a:normAutofit/>
          </a:bodyPr>
          <a:lstStyle/>
          <a:p>
            <a:r>
              <a:rPr lang="fr-FR" b="1" dirty="0" smtClean="0">
                <a:latin typeface="Arial" panose="020B0604020202020204" pitchFamily="34" charset="0"/>
                <a:cs typeface="Arial" panose="020B0604020202020204" pitchFamily="34" charset="0"/>
              </a:rPr>
              <a:t>L’Epargne, un véritable défi collectif</a:t>
            </a:r>
            <a:endParaRPr lang="fr-FR" b="1"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Construire son chemin pour aller vers nos clients et répondre à leurs projets d'épargne</a:t>
            </a:r>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Quelques trucs et astuces complémentaires</a:t>
            </a:r>
          </a:p>
          <a:p>
            <a:pPr marL="0" indent="0">
              <a:buNone/>
            </a:pPr>
            <a:endParaRPr lang="fr-FR" dirty="0"/>
          </a:p>
        </p:txBody>
      </p:sp>
      <p:pic>
        <p:nvPicPr>
          <p:cNvPr id="4" name="Picture 2" descr="image0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1363" y="6145554"/>
            <a:ext cx="834700" cy="5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07525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La crise sanitaire s’inscrit dans la durée </a:t>
            </a:r>
            <a:r>
              <a:rPr lang="fr-FR" dirty="0" smtClean="0"/>
              <a:t>et pousse </a:t>
            </a:r>
            <a:r>
              <a:rPr lang="fr-FR" dirty="0"/>
              <a:t>les Français vers </a:t>
            </a:r>
            <a:r>
              <a:rPr lang="fr-FR" dirty="0" smtClean="0"/>
              <a:t>de nouvelles pratiques en matière d’</a:t>
            </a:r>
            <a:r>
              <a:rPr lang="fr-FR" dirty="0"/>
              <a:t>é</a:t>
            </a:r>
            <a:r>
              <a:rPr lang="fr-FR" dirty="0" smtClean="0"/>
              <a:t>pargne.</a:t>
            </a:r>
            <a:endParaRPr lang="fr-FR" dirty="0"/>
          </a:p>
        </p:txBody>
      </p:sp>
      <p:sp>
        <p:nvSpPr>
          <p:cNvPr id="14" name="Espace réservé du texte 13"/>
          <p:cNvSpPr>
            <a:spLocks noGrp="1"/>
          </p:cNvSpPr>
          <p:nvPr>
            <p:ph type="body" sz="quarter" idx="14"/>
          </p:nvPr>
        </p:nvSpPr>
        <p:spPr/>
        <p:txBody>
          <a:bodyPr/>
          <a:lstStyle/>
          <a:p>
            <a:r>
              <a:rPr lang="fr-FR" dirty="0">
                <a:latin typeface="Arial" panose="020B0604020202020204" pitchFamily="34" charset="0"/>
                <a:cs typeface="Arial" panose="020B0604020202020204" pitchFamily="34" charset="0"/>
              </a:rPr>
              <a:t>L’Epargne, un véritable défi collectif</a:t>
            </a:r>
          </a:p>
        </p:txBody>
      </p:sp>
      <p:sp>
        <p:nvSpPr>
          <p:cNvPr id="8" name="Espace réservé du contenu 1"/>
          <p:cNvSpPr>
            <a:spLocks noGrp="1"/>
          </p:cNvSpPr>
          <p:nvPr>
            <p:ph idx="1"/>
          </p:nvPr>
        </p:nvSpPr>
        <p:spPr>
          <a:xfrm>
            <a:off x="695325" y="1851102"/>
            <a:ext cx="10980738" cy="4386186"/>
          </a:xfrm>
        </p:spPr>
        <p:txBody>
          <a:bodyPr/>
          <a:lstStyle/>
          <a:p>
            <a:r>
              <a:rPr lang="fr-FR" sz="1800" b="1" dirty="0"/>
              <a:t>En France, comme partout en Europe, </a:t>
            </a:r>
            <a:r>
              <a:rPr lang="fr-FR" sz="1800" b="1" dirty="0">
                <a:solidFill>
                  <a:srgbClr val="C00000"/>
                </a:solidFill>
              </a:rPr>
              <a:t>l’inquiétude</a:t>
            </a:r>
            <a:r>
              <a:rPr lang="fr-FR" sz="1800" b="1" dirty="0"/>
              <a:t> est la principale motivation à </a:t>
            </a:r>
            <a:r>
              <a:rPr lang="fr-FR" sz="1800" b="1" dirty="0" smtClean="0"/>
              <a:t>épargner</a:t>
            </a:r>
            <a:endParaRPr lang="fr-FR" sz="1800" b="1" dirty="0"/>
          </a:p>
          <a:p>
            <a:pPr lvl="1"/>
            <a:r>
              <a:rPr lang="fr-FR" sz="1600" dirty="0"/>
              <a:t>L'épargne des ménages atteint un niveau record au deuxième trimestre 2020 (98,9 milliards, après 71,8 milliards au T1), en lien avec la chute de la consommation des ménages durant le confinement.</a:t>
            </a:r>
          </a:p>
          <a:p>
            <a:pPr lvl="1"/>
            <a:r>
              <a:rPr lang="fr-FR" sz="1600" dirty="0" smtClean="0"/>
              <a:t>Le </a:t>
            </a:r>
            <a:r>
              <a:rPr lang="fr-FR" sz="1600" dirty="0"/>
              <a:t>Livret A et le Livret de développement durable, qui garantissent pourtant des taux d'intérêt faibles, ont connu cette année un succès historique.</a:t>
            </a:r>
          </a:p>
          <a:p>
            <a:pPr lvl="2"/>
            <a:endParaRPr lang="fr-FR" sz="1400" dirty="0"/>
          </a:p>
          <a:p>
            <a:r>
              <a:rPr lang="fr-FR" sz="1800" b="1" dirty="0"/>
              <a:t>La </a:t>
            </a:r>
            <a:r>
              <a:rPr lang="fr-FR" sz="1800" b="1" dirty="0">
                <a:solidFill>
                  <a:srgbClr val="C00000"/>
                </a:solidFill>
              </a:rPr>
              <a:t>sensibilité</a:t>
            </a:r>
            <a:r>
              <a:rPr lang="fr-FR" sz="1800" b="1" dirty="0"/>
              <a:t> de nos clients </a:t>
            </a:r>
            <a:r>
              <a:rPr lang="fr-FR" sz="1800" b="1" dirty="0">
                <a:solidFill>
                  <a:srgbClr val="C00000"/>
                </a:solidFill>
              </a:rPr>
              <a:t>à l’épargne responsable s’accroit </a:t>
            </a:r>
            <a:r>
              <a:rPr lang="fr-FR" sz="1800" b="1" dirty="0"/>
              <a:t>dans ce contexte</a:t>
            </a:r>
          </a:p>
          <a:p>
            <a:pPr lvl="1"/>
            <a:r>
              <a:rPr lang="fr-FR" sz="1600" dirty="0"/>
              <a:t>La place accordée aujourd’hui par les français aux impacts environnementaux et sociaux dans leurs </a:t>
            </a:r>
            <a:r>
              <a:rPr lang="fr-FR" sz="1600" dirty="0" smtClean="0"/>
              <a:t>décisions </a:t>
            </a:r>
            <a:r>
              <a:rPr lang="fr-FR" sz="1600" dirty="0"/>
              <a:t>de placement est de 73%</a:t>
            </a:r>
          </a:p>
          <a:p>
            <a:pPr lvl="2"/>
            <a:endParaRPr lang="fr-FR" sz="1400" dirty="0"/>
          </a:p>
          <a:p>
            <a:r>
              <a:rPr lang="fr-FR" sz="1800" b="1" dirty="0" smtClean="0"/>
              <a:t>Tous nos clients et nos prospects </a:t>
            </a:r>
            <a:r>
              <a:rPr lang="fr-FR" sz="1800" b="1" dirty="0" smtClean="0">
                <a:solidFill>
                  <a:srgbClr val="C00000"/>
                </a:solidFill>
              </a:rPr>
              <a:t>sont plus avertis et informés </a:t>
            </a:r>
            <a:r>
              <a:rPr lang="fr-FR" sz="1800" b="1" dirty="0" smtClean="0"/>
              <a:t>sur l’Epargne grâce aux éléments de la presse spécialisée mais également de la presse généraliste</a:t>
            </a:r>
            <a:endParaRPr lang="fr-FR" sz="1800" b="1" dirty="0"/>
          </a:p>
          <a:p>
            <a:endParaRPr lang="fr-FR" dirty="0"/>
          </a:p>
          <a:p>
            <a:endParaRPr lang="fr-FR" dirty="0"/>
          </a:p>
        </p:txBody>
      </p:sp>
    </p:spTree>
    <p:extLst>
      <p:ext uri="{BB962C8B-B14F-4D97-AF65-F5344CB8AC3E}">
        <p14:creationId xmlns:p14="http://schemas.microsoft.com/office/powerpoint/2010/main" val="2816708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Dans ce contexte général, les résultats de la CEGEE sur 2020 sont en progrès, mais dans une dynamique moindre que celle du marché</a:t>
            </a:r>
            <a:endParaRPr lang="fr-FR" dirty="0"/>
          </a:p>
        </p:txBody>
      </p:sp>
      <p:sp>
        <p:nvSpPr>
          <p:cNvPr id="14" name="Espace réservé du texte 13"/>
          <p:cNvSpPr>
            <a:spLocks noGrp="1"/>
          </p:cNvSpPr>
          <p:nvPr>
            <p:ph type="body" sz="quarter" idx="14"/>
          </p:nvPr>
        </p:nvSpPr>
        <p:spPr/>
        <p:txBody>
          <a:bodyPr/>
          <a:lstStyle/>
          <a:p>
            <a:r>
              <a:rPr lang="fr-FR" dirty="0">
                <a:latin typeface="Arial" panose="020B0604020202020204" pitchFamily="34" charset="0"/>
                <a:cs typeface="Arial" panose="020B0604020202020204" pitchFamily="34" charset="0"/>
              </a:rPr>
              <a:t>L’Epargne, un véritable défi collectif</a:t>
            </a:r>
          </a:p>
        </p:txBody>
      </p:sp>
      <p:sp>
        <p:nvSpPr>
          <p:cNvPr id="8" name="Espace réservé du contenu 1"/>
          <p:cNvSpPr>
            <a:spLocks noGrp="1"/>
          </p:cNvSpPr>
          <p:nvPr>
            <p:ph idx="1"/>
          </p:nvPr>
        </p:nvSpPr>
        <p:spPr>
          <a:xfrm>
            <a:off x="695325" y="1851102"/>
            <a:ext cx="10980738" cy="4386186"/>
          </a:xfrm>
        </p:spPr>
        <p:txBody>
          <a:bodyPr>
            <a:normAutofit/>
          </a:bodyPr>
          <a:lstStyle/>
          <a:p>
            <a:r>
              <a:rPr lang="fr-FR" sz="1800" b="1" dirty="0" smtClean="0"/>
              <a:t>Malgré des résultats de collecte en très forte hausse sur l’année 2020, </a:t>
            </a:r>
            <a:r>
              <a:rPr lang="fr-FR" sz="1800" b="1" dirty="0" smtClean="0">
                <a:solidFill>
                  <a:srgbClr val="C00000"/>
                </a:solidFill>
              </a:rPr>
              <a:t>nos parts de marché ne progressent pas.</a:t>
            </a:r>
            <a:endParaRPr lang="fr-FR" sz="1800" b="1" dirty="0">
              <a:solidFill>
                <a:srgbClr val="C00000"/>
              </a:solidFill>
            </a:endParaRPr>
          </a:p>
          <a:p>
            <a:pPr lvl="1"/>
            <a:r>
              <a:rPr lang="fr-FR" sz="1600" dirty="0" smtClean="0"/>
              <a:t>Près de </a:t>
            </a:r>
            <a:r>
              <a:rPr lang="fr-FR" sz="1600" b="1" dirty="0" smtClean="0">
                <a:solidFill>
                  <a:srgbClr val="C00000"/>
                </a:solidFill>
              </a:rPr>
              <a:t>1,2 milliard d’€ collectés </a:t>
            </a:r>
            <a:r>
              <a:rPr lang="fr-FR" sz="1600" dirty="0" smtClean="0"/>
              <a:t>en CEGEE en 2020</a:t>
            </a:r>
          </a:p>
          <a:p>
            <a:pPr lvl="2"/>
            <a:r>
              <a:rPr lang="fr-FR" sz="1400" dirty="0" smtClean="0"/>
              <a:t>440 M€ sur nos produits d’Epargne</a:t>
            </a:r>
          </a:p>
          <a:p>
            <a:pPr lvl="2"/>
            <a:r>
              <a:rPr lang="fr-FR" sz="1400" dirty="0" smtClean="0"/>
              <a:t>711 M€ d’évolution de nos comptes de dépôts</a:t>
            </a:r>
          </a:p>
          <a:p>
            <a:pPr lvl="1"/>
            <a:r>
              <a:rPr lang="fr-FR" sz="1600" b="1" dirty="0" smtClean="0">
                <a:solidFill>
                  <a:srgbClr val="C00000"/>
                </a:solidFill>
              </a:rPr>
              <a:t>Les parts de marché de la CEGEE stagnent à 9,8%</a:t>
            </a:r>
            <a:endParaRPr lang="fr-FR" sz="1600" b="1" dirty="0">
              <a:solidFill>
                <a:srgbClr val="C00000"/>
              </a:solidFill>
            </a:endParaRPr>
          </a:p>
          <a:p>
            <a:endParaRPr lang="fr-FR" sz="1800" dirty="0"/>
          </a:p>
          <a:p>
            <a:r>
              <a:rPr lang="fr-FR" sz="1800" b="1" dirty="0" smtClean="0"/>
              <a:t>Ces résultats en volume très élevés ne nous permettent pas d’être dans le rythme des caisses d’Epargne</a:t>
            </a:r>
            <a:endParaRPr lang="fr-FR" sz="1800" b="1" dirty="0"/>
          </a:p>
          <a:p>
            <a:pPr lvl="1"/>
            <a:r>
              <a:rPr lang="fr-FR" sz="1600" dirty="0" smtClean="0"/>
              <a:t>La CEGEE se classe </a:t>
            </a:r>
            <a:r>
              <a:rPr lang="fr-FR" sz="1600" dirty="0" smtClean="0">
                <a:solidFill>
                  <a:srgbClr val="C00000"/>
                </a:solidFill>
              </a:rPr>
              <a:t>13</a:t>
            </a:r>
            <a:r>
              <a:rPr lang="fr-FR" sz="1600" baseline="30000" dirty="0" smtClean="0">
                <a:solidFill>
                  <a:srgbClr val="C00000"/>
                </a:solidFill>
              </a:rPr>
              <a:t>ème</a:t>
            </a:r>
            <a:r>
              <a:rPr lang="fr-FR" sz="1600" dirty="0" smtClean="0">
                <a:solidFill>
                  <a:srgbClr val="C00000"/>
                </a:solidFill>
              </a:rPr>
              <a:t> en 2020 sur l’Epargne hors compte de dépôts par ETP</a:t>
            </a:r>
            <a:endParaRPr lang="fr-FR" sz="1600" dirty="0" smtClean="0"/>
          </a:p>
          <a:p>
            <a:pPr lvl="1"/>
            <a:r>
              <a:rPr lang="fr-FR" sz="1600" dirty="0" smtClean="0"/>
              <a:t>Et se classe </a:t>
            </a:r>
            <a:r>
              <a:rPr lang="fr-FR" sz="1600" dirty="0" smtClean="0">
                <a:solidFill>
                  <a:srgbClr val="C00000"/>
                </a:solidFill>
              </a:rPr>
              <a:t>12</a:t>
            </a:r>
            <a:r>
              <a:rPr lang="fr-FR" sz="1600" baseline="30000" dirty="0" smtClean="0">
                <a:solidFill>
                  <a:srgbClr val="C00000"/>
                </a:solidFill>
              </a:rPr>
              <a:t>ème</a:t>
            </a:r>
            <a:r>
              <a:rPr lang="fr-FR" sz="1600" dirty="0" smtClean="0">
                <a:solidFill>
                  <a:srgbClr val="C00000"/>
                </a:solidFill>
              </a:rPr>
              <a:t> dans le Groupe sur l’évolution des comptes de dépôts </a:t>
            </a:r>
            <a:endParaRPr lang="fr-FR" dirty="0"/>
          </a:p>
        </p:txBody>
      </p:sp>
    </p:spTree>
    <p:extLst>
      <p:ext uri="{BB962C8B-B14F-4D97-AF65-F5344CB8AC3E}">
        <p14:creationId xmlns:p14="http://schemas.microsoft.com/office/powerpoint/2010/main" val="38061924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Pour relever le défi de l’Epargne, la CEGEE dispose d’un réel potentiel pour accompagner nos clients et nos prospects</a:t>
            </a:r>
            <a:endParaRPr lang="fr-FR" dirty="0"/>
          </a:p>
        </p:txBody>
      </p:sp>
      <p:sp>
        <p:nvSpPr>
          <p:cNvPr id="14" name="Espace réservé du texte 13"/>
          <p:cNvSpPr>
            <a:spLocks noGrp="1"/>
          </p:cNvSpPr>
          <p:nvPr>
            <p:ph type="body" sz="quarter" idx="14"/>
          </p:nvPr>
        </p:nvSpPr>
        <p:spPr/>
        <p:txBody>
          <a:bodyPr/>
          <a:lstStyle/>
          <a:p>
            <a:r>
              <a:rPr lang="fr-FR" dirty="0">
                <a:latin typeface="Arial" panose="020B0604020202020204" pitchFamily="34" charset="0"/>
                <a:cs typeface="Arial" panose="020B0604020202020204" pitchFamily="34" charset="0"/>
              </a:rPr>
              <a:t>L’Epargne, un véritable défi collectif</a:t>
            </a:r>
          </a:p>
        </p:txBody>
      </p:sp>
      <p:sp>
        <p:nvSpPr>
          <p:cNvPr id="5" name="Espace réservé du contenu 1"/>
          <p:cNvSpPr>
            <a:spLocks noGrp="1"/>
          </p:cNvSpPr>
          <p:nvPr>
            <p:ph idx="1"/>
          </p:nvPr>
        </p:nvSpPr>
        <p:spPr>
          <a:xfrm>
            <a:off x="695325" y="1851102"/>
            <a:ext cx="10980738" cy="4386186"/>
          </a:xfrm>
        </p:spPr>
        <p:txBody>
          <a:bodyPr>
            <a:normAutofit fontScale="92500" lnSpcReduction="10000"/>
          </a:bodyPr>
          <a:lstStyle/>
          <a:p>
            <a:r>
              <a:rPr lang="fr-FR" sz="1800" b="1" dirty="0" smtClean="0">
                <a:solidFill>
                  <a:srgbClr val="C00000"/>
                </a:solidFill>
              </a:rPr>
              <a:t>Une image de marque forte </a:t>
            </a:r>
            <a:r>
              <a:rPr lang="fr-FR" sz="1800" b="1" dirty="0" smtClean="0"/>
              <a:t>avec l’Epargne inscrite </a:t>
            </a:r>
            <a:r>
              <a:rPr lang="fr-FR" sz="1800" b="1" dirty="0"/>
              <a:t>dans l’ADN de la Caisse d’Epargne</a:t>
            </a:r>
          </a:p>
          <a:p>
            <a:pPr lvl="1"/>
            <a:r>
              <a:rPr lang="fr-FR" sz="1700" dirty="0" smtClean="0"/>
              <a:t>Une </a:t>
            </a:r>
            <a:r>
              <a:rPr lang="fr-FR" sz="1700" dirty="0"/>
              <a:t>image bicentenaire construite autour de l’épargne avec l’accompagnement des besoins de nos clients depuis 1818</a:t>
            </a:r>
          </a:p>
          <a:p>
            <a:endParaRPr lang="fr-FR" sz="1800" dirty="0" smtClean="0"/>
          </a:p>
          <a:p>
            <a:r>
              <a:rPr lang="fr-FR" sz="1800" b="1" dirty="0" smtClean="0">
                <a:solidFill>
                  <a:srgbClr val="C00000"/>
                </a:solidFill>
              </a:rPr>
              <a:t>Des clients qui nous font déjà confiance </a:t>
            </a:r>
            <a:r>
              <a:rPr lang="fr-FR" sz="1800" b="1" dirty="0" smtClean="0"/>
              <a:t>pour les accompagner</a:t>
            </a:r>
            <a:endParaRPr lang="fr-FR" sz="1800" b="1" dirty="0"/>
          </a:p>
          <a:p>
            <a:pPr lvl="1"/>
            <a:endParaRPr lang="fr-FR" sz="1700" dirty="0" smtClean="0"/>
          </a:p>
          <a:p>
            <a:endParaRPr lang="fr-FR" sz="1700" dirty="0"/>
          </a:p>
          <a:p>
            <a:endParaRPr lang="fr-FR" sz="1700" dirty="0" smtClean="0"/>
          </a:p>
          <a:p>
            <a:endParaRPr lang="fr-FR" sz="1700" dirty="0"/>
          </a:p>
          <a:p>
            <a:endParaRPr lang="fr-FR" sz="1800" dirty="0"/>
          </a:p>
          <a:p>
            <a:r>
              <a:rPr lang="fr-FR" sz="1800" b="1" dirty="0"/>
              <a:t>La CEGEE dispose </a:t>
            </a:r>
            <a:r>
              <a:rPr lang="fr-FR" sz="1800" b="1" dirty="0">
                <a:solidFill>
                  <a:srgbClr val="C00000"/>
                </a:solidFill>
              </a:rPr>
              <a:t>d’une gamme de produits large pour répondre à l’ensemble des besoins</a:t>
            </a:r>
            <a:r>
              <a:rPr lang="fr-FR" sz="1800" b="1" dirty="0"/>
              <a:t> </a:t>
            </a:r>
          </a:p>
          <a:p>
            <a:pPr lvl="1"/>
            <a:r>
              <a:rPr lang="fr-FR" sz="1700" dirty="0"/>
              <a:t>Tous les univers de besoins sont couverts</a:t>
            </a:r>
          </a:p>
          <a:p>
            <a:pPr lvl="1"/>
            <a:r>
              <a:rPr lang="fr-FR" sz="1700" dirty="0"/>
              <a:t>Une offre renforcée avec des fonds ISR </a:t>
            </a:r>
            <a:r>
              <a:rPr lang="fr-FR" sz="1700" dirty="0" smtClean="0"/>
              <a:t>(Investissement Socialement Responsable) notamment </a:t>
            </a:r>
            <a:r>
              <a:rPr lang="fr-FR" sz="1700" dirty="0"/>
              <a:t>Ambition </a:t>
            </a:r>
            <a:r>
              <a:rPr lang="fr-FR" sz="1700" dirty="0" smtClean="0"/>
              <a:t>Durable, en lien avec les nouvelles aspirations des clients</a:t>
            </a:r>
            <a:endParaRPr lang="fr-FR" sz="1700" dirty="0"/>
          </a:p>
          <a:p>
            <a:endParaRPr lang="fr-FR" sz="1800" dirty="0"/>
          </a:p>
          <a:p>
            <a:endParaRPr lang="fr-FR" dirty="0"/>
          </a:p>
        </p:txBody>
      </p:sp>
      <p:graphicFrame>
        <p:nvGraphicFramePr>
          <p:cNvPr id="6" name="Graphique 5"/>
          <p:cNvGraphicFramePr/>
          <p:nvPr>
            <p:extLst>
              <p:ext uri="{D42A27DB-BD31-4B8C-83A1-F6EECF244321}">
                <p14:modId xmlns:p14="http://schemas.microsoft.com/office/powerpoint/2010/main" val="600905233"/>
              </p:ext>
            </p:extLst>
          </p:nvPr>
        </p:nvGraphicFramePr>
        <p:xfrm>
          <a:off x="1848678" y="3329609"/>
          <a:ext cx="5404758" cy="1456565"/>
        </p:xfrm>
        <a:graphic>
          <a:graphicData uri="http://schemas.openxmlformats.org/drawingml/2006/chart">
            <c:chart xmlns:c="http://schemas.openxmlformats.org/drawingml/2006/chart" xmlns:r="http://schemas.openxmlformats.org/officeDocument/2006/relationships" r:id="rId3"/>
          </a:graphicData>
        </a:graphic>
      </p:graphicFrame>
      <p:sp>
        <p:nvSpPr>
          <p:cNvPr id="7" name="ZoneTexte 6"/>
          <p:cNvSpPr txBox="1"/>
          <p:nvPr/>
        </p:nvSpPr>
        <p:spPr>
          <a:xfrm>
            <a:off x="1848678" y="3309730"/>
            <a:ext cx="2448106" cy="261610"/>
          </a:xfrm>
          <a:prstGeom prst="rect">
            <a:avLst/>
          </a:prstGeom>
          <a:solidFill>
            <a:schemeClr val="bg1"/>
          </a:solidFill>
        </p:spPr>
        <p:txBody>
          <a:bodyPr wrap="none" rtlCol="0">
            <a:spAutoFit/>
          </a:bodyPr>
          <a:lstStyle/>
          <a:p>
            <a:r>
              <a:rPr lang="fr-FR" sz="1100" b="1" dirty="0" smtClean="0">
                <a:solidFill>
                  <a:srgbClr val="C00000"/>
                </a:solidFill>
              </a:rPr>
              <a:t>Taux d’équipement de nos clients</a:t>
            </a:r>
            <a:endParaRPr lang="fr-FR" sz="1100" b="1" dirty="0">
              <a:solidFill>
                <a:srgbClr val="C00000"/>
              </a:solidFill>
            </a:endParaRPr>
          </a:p>
        </p:txBody>
      </p:sp>
    </p:spTree>
    <p:extLst>
      <p:ext uri="{BB962C8B-B14F-4D97-AF65-F5344CB8AC3E}">
        <p14:creationId xmlns:p14="http://schemas.microsoft.com/office/powerpoint/2010/main" val="42183039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En 2021, notre défi est de réunir nos efforts pour accompagner chacun de nos </a:t>
            </a:r>
            <a:r>
              <a:rPr lang="fr-FR" dirty="0"/>
              <a:t>clients dans tous </a:t>
            </a:r>
            <a:r>
              <a:rPr lang="fr-FR" dirty="0" smtClean="0"/>
              <a:t>ses </a:t>
            </a:r>
            <a:r>
              <a:rPr lang="fr-FR" dirty="0"/>
              <a:t>projets d’épargne.</a:t>
            </a:r>
          </a:p>
        </p:txBody>
      </p:sp>
      <p:sp>
        <p:nvSpPr>
          <p:cNvPr id="14" name="Espace réservé du texte 13"/>
          <p:cNvSpPr>
            <a:spLocks noGrp="1"/>
          </p:cNvSpPr>
          <p:nvPr>
            <p:ph type="body" sz="quarter" idx="14"/>
          </p:nvPr>
        </p:nvSpPr>
        <p:spPr/>
        <p:txBody>
          <a:bodyPr/>
          <a:lstStyle/>
          <a:p>
            <a:r>
              <a:rPr lang="fr-FR" dirty="0">
                <a:latin typeface="Arial" panose="020B0604020202020204" pitchFamily="34" charset="0"/>
                <a:cs typeface="Arial" panose="020B0604020202020204" pitchFamily="34" charset="0"/>
              </a:rPr>
              <a:t>L’Epargne, un véritable défi collectif</a:t>
            </a:r>
          </a:p>
        </p:txBody>
      </p:sp>
      <p:sp>
        <p:nvSpPr>
          <p:cNvPr id="5" name="Espace réservé du contenu 1"/>
          <p:cNvSpPr>
            <a:spLocks noGrp="1"/>
          </p:cNvSpPr>
          <p:nvPr>
            <p:ph idx="1"/>
          </p:nvPr>
        </p:nvSpPr>
        <p:spPr>
          <a:xfrm>
            <a:off x="695325" y="1851102"/>
            <a:ext cx="10980738" cy="4386186"/>
          </a:xfrm>
        </p:spPr>
        <p:txBody>
          <a:bodyPr>
            <a:normAutofit/>
          </a:bodyPr>
          <a:lstStyle/>
          <a:p>
            <a:r>
              <a:rPr lang="fr-FR" sz="1800" b="1" dirty="0"/>
              <a:t>Trois </a:t>
            </a:r>
            <a:r>
              <a:rPr lang="fr-FR" sz="1800" b="1" dirty="0">
                <a:solidFill>
                  <a:srgbClr val="C00000"/>
                </a:solidFill>
              </a:rPr>
              <a:t>ambitions</a:t>
            </a:r>
            <a:r>
              <a:rPr lang="fr-FR" sz="1800" b="1" dirty="0"/>
              <a:t> majeures</a:t>
            </a:r>
          </a:p>
          <a:p>
            <a:pPr lvl="1"/>
            <a:r>
              <a:rPr lang="fr-FR" sz="1600" b="1" dirty="0"/>
              <a:t>Capter l’</a:t>
            </a:r>
            <a:r>
              <a:rPr lang="fr-FR" sz="1600" b="1" dirty="0">
                <a:solidFill>
                  <a:srgbClr val="C00000"/>
                </a:solidFill>
              </a:rPr>
              <a:t>épargne externe </a:t>
            </a:r>
            <a:r>
              <a:rPr lang="fr-FR" sz="1600" b="1" dirty="0"/>
              <a:t>de nos clients</a:t>
            </a:r>
          </a:p>
          <a:p>
            <a:pPr lvl="1"/>
            <a:r>
              <a:rPr lang="fr-FR" sz="1600" b="1" dirty="0">
                <a:solidFill>
                  <a:srgbClr val="C00000"/>
                </a:solidFill>
              </a:rPr>
              <a:t>Cristalliser</a:t>
            </a:r>
            <a:r>
              <a:rPr lang="fr-FR" sz="1600" b="1" dirty="0"/>
              <a:t> nos encours et développer encore plus les flux avec nos clients</a:t>
            </a:r>
          </a:p>
          <a:p>
            <a:pPr lvl="1"/>
            <a:r>
              <a:rPr lang="fr-FR" sz="1600" b="1" dirty="0"/>
              <a:t>Avoir une démarche de </a:t>
            </a:r>
            <a:r>
              <a:rPr lang="fr-FR" sz="1600" b="1" dirty="0">
                <a:solidFill>
                  <a:srgbClr val="C00000"/>
                </a:solidFill>
              </a:rPr>
              <a:t>fidélisation</a:t>
            </a:r>
            <a:r>
              <a:rPr lang="fr-FR" sz="1600" b="1" dirty="0"/>
              <a:t> au travers des versements programmés</a:t>
            </a:r>
            <a:endParaRPr lang="fr-FR" sz="1600" dirty="0"/>
          </a:p>
          <a:p>
            <a:endParaRPr lang="fr-FR" sz="1800" b="1" dirty="0" smtClean="0">
              <a:solidFill>
                <a:schemeClr val="tx1">
                  <a:lumMod val="65000"/>
                  <a:lumOff val="35000"/>
                </a:schemeClr>
              </a:solidFill>
            </a:endParaRPr>
          </a:p>
          <a:p>
            <a:r>
              <a:rPr lang="fr-FR" sz="1800" b="1" dirty="0" smtClean="0">
                <a:solidFill>
                  <a:schemeClr val="tx1">
                    <a:lumMod val="65000"/>
                    <a:lumOff val="35000"/>
                  </a:schemeClr>
                </a:solidFill>
              </a:rPr>
              <a:t>Une stratégie d’</a:t>
            </a:r>
            <a:r>
              <a:rPr lang="fr-FR" sz="1800" b="1" dirty="0" smtClean="0">
                <a:solidFill>
                  <a:srgbClr val="C00000"/>
                </a:solidFill>
              </a:rPr>
              <a:t>épargne</a:t>
            </a:r>
            <a:r>
              <a:rPr lang="fr-FR" sz="1800" b="1" dirty="0" smtClean="0">
                <a:solidFill>
                  <a:schemeClr val="tx1">
                    <a:lumMod val="65000"/>
                    <a:lumOff val="35000"/>
                  </a:schemeClr>
                </a:solidFill>
              </a:rPr>
              <a:t> </a:t>
            </a:r>
            <a:r>
              <a:rPr lang="fr-FR" sz="1800" b="1" dirty="0" smtClean="0">
                <a:solidFill>
                  <a:srgbClr val="C00000"/>
                </a:solidFill>
              </a:rPr>
              <a:t>globale</a:t>
            </a:r>
          </a:p>
          <a:p>
            <a:pPr lvl="1"/>
            <a:r>
              <a:rPr lang="fr-FR" sz="1600" b="1" dirty="0"/>
              <a:t>Sensibiliser</a:t>
            </a:r>
            <a:r>
              <a:rPr lang="fr-FR" sz="1600" b="1" dirty="0" smtClean="0">
                <a:solidFill>
                  <a:srgbClr val="C00000"/>
                </a:solidFill>
              </a:rPr>
              <a:t> tous nos clients </a:t>
            </a:r>
            <a:r>
              <a:rPr lang="fr-FR" sz="1600" b="1" dirty="0"/>
              <a:t>et comprendre </a:t>
            </a:r>
            <a:r>
              <a:rPr lang="fr-FR" sz="1600" b="1" u="sng" dirty="0" smtClean="0">
                <a:solidFill>
                  <a:srgbClr val="C00000"/>
                </a:solidFill>
              </a:rPr>
              <a:t>leurs</a:t>
            </a:r>
            <a:r>
              <a:rPr lang="fr-FR" sz="1600" b="1" dirty="0" smtClean="0">
                <a:solidFill>
                  <a:srgbClr val="C00000"/>
                </a:solidFill>
              </a:rPr>
              <a:t> projets </a:t>
            </a:r>
            <a:r>
              <a:rPr lang="fr-FR" sz="1600" b="1" dirty="0" smtClean="0"/>
              <a:t>d’épargne </a:t>
            </a:r>
            <a:endParaRPr lang="fr-FR" sz="1600" b="1" dirty="0"/>
          </a:p>
          <a:p>
            <a:pPr lvl="1"/>
            <a:r>
              <a:rPr lang="fr-FR" sz="1600" b="1" dirty="0" smtClean="0"/>
              <a:t>Se donner les moyens d’aller </a:t>
            </a:r>
            <a:r>
              <a:rPr lang="fr-FR" sz="1600" b="1" dirty="0" smtClean="0">
                <a:solidFill>
                  <a:srgbClr val="C00000"/>
                </a:solidFill>
              </a:rPr>
              <a:t>au-delà de nos produits de prédilection </a:t>
            </a:r>
            <a:r>
              <a:rPr lang="fr-FR" sz="1600" b="1" dirty="0" smtClean="0"/>
              <a:t>(que nous avons tous)…</a:t>
            </a:r>
          </a:p>
          <a:p>
            <a:pPr lvl="1"/>
            <a:r>
              <a:rPr lang="fr-FR" sz="1600" b="1" dirty="0" smtClean="0"/>
              <a:t>… pour </a:t>
            </a:r>
            <a:r>
              <a:rPr lang="fr-FR" sz="1600" b="1" dirty="0" smtClean="0">
                <a:solidFill>
                  <a:srgbClr val="C00000"/>
                </a:solidFill>
              </a:rPr>
              <a:t>utiliser pleinement toute notre gamme de produits </a:t>
            </a:r>
            <a:r>
              <a:rPr lang="fr-FR" sz="1600" b="1" dirty="0" smtClean="0"/>
              <a:t>pour répondre à </a:t>
            </a:r>
            <a:r>
              <a:rPr lang="fr-FR" sz="1600" b="1" dirty="0" smtClean="0">
                <a:solidFill>
                  <a:srgbClr val="C00000"/>
                </a:solidFill>
              </a:rPr>
              <a:t>tous les projets</a:t>
            </a:r>
          </a:p>
          <a:p>
            <a:endParaRPr lang="fr-FR" sz="1800" b="1" dirty="0" smtClean="0"/>
          </a:p>
          <a:p>
            <a:endParaRPr lang="fr-FR" sz="1800" dirty="0"/>
          </a:p>
          <a:p>
            <a:endParaRPr lang="fr-FR" dirty="0"/>
          </a:p>
        </p:txBody>
      </p:sp>
    </p:spTree>
    <p:extLst>
      <p:ext uri="{BB962C8B-B14F-4D97-AF65-F5344CB8AC3E}">
        <p14:creationId xmlns:p14="http://schemas.microsoft.com/office/powerpoint/2010/main" val="2643168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02</a:t>
            </a:r>
            <a:endParaRPr lang="fr-FR" dirty="0"/>
          </a:p>
        </p:txBody>
      </p:sp>
      <p:sp>
        <p:nvSpPr>
          <p:cNvPr id="7" name="Espace réservé du texte 2"/>
          <p:cNvSpPr>
            <a:spLocks noGrp="1"/>
          </p:cNvSpPr>
          <p:nvPr>
            <p:ph type="body" sz="quarter" idx="14"/>
          </p:nvPr>
        </p:nvSpPr>
        <p:spPr>
          <a:xfrm>
            <a:off x="4583162" y="1692273"/>
            <a:ext cx="7253621" cy="4969898"/>
          </a:xfrm>
        </p:spPr>
        <p:txBody>
          <a:bodyPr>
            <a:normAutofit/>
          </a:bodyPr>
          <a:lstStyle/>
          <a:p>
            <a:r>
              <a:rPr lang="fr-FR" dirty="0" smtClean="0">
                <a:latin typeface="Arial" panose="020B0604020202020204" pitchFamily="34" charset="0"/>
                <a:cs typeface="Arial" panose="020B0604020202020204" pitchFamily="34" charset="0"/>
              </a:rPr>
              <a:t>L’Epargne, un véritable défi collectif</a:t>
            </a:r>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b="1" dirty="0" smtClean="0">
                <a:latin typeface="Arial" panose="020B0604020202020204" pitchFamily="34" charset="0"/>
                <a:cs typeface="Arial" panose="020B0604020202020204" pitchFamily="34" charset="0"/>
              </a:rPr>
              <a:t>Construire son chemin pour aller vers nos clients et répondre à leurs projets d'épargne</a:t>
            </a:r>
            <a:endParaRPr lang="fr-FR" b="1"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Quelques trucs et astuces complémentaires</a:t>
            </a:r>
          </a:p>
        </p:txBody>
      </p:sp>
      <p:pic>
        <p:nvPicPr>
          <p:cNvPr id="8" name="Picture 2" descr="image0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1363" y="6145554"/>
            <a:ext cx="834700" cy="5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14633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Construire son chemin pour aller vers nos clients et répondre à leurs projets d'épargne</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sp>
        <p:nvSpPr>
          <p:cNvPr id="2" name="Espace réservé du contenu 1"/>
          <p:cNvSpPr>
            <a:spLocks noGrp="1"/>
          </p:cNvSpPr>
          <p:nvPr>
            <p:ph idx="1"/>
          </p:nvPr>
        </p:nvSpPr>
        <p:spPr/>
        <p:txBody>
          <a:bodyPr>
            <a:normAutofit/>
          </a:bodyPr>
          <a:lstStyle/>
          <a:p>
            <a:pPr marL="378900" indent="-342900">
              <a:buAutoNum type="arabicPeriod"/>
            </a:pPr>
            <a:r>
              <a:rPr lang="fr-FR" b="1" dirty="0" smtClean="0"/>
              <a:t>Où trouver l’information pour prioriser les clients à contacter ? </a:t>
            </a:r>
          </a:p>
          <a:p>
            <a:pPr marL="378900" indent="-342900">
              <a:buAutoNum type="arabicPeriod"/>
            </a:pPr>
            <a:endParaRPr lang="fr-FR" b="1" dirty="0" smtClean="0"/>
          </a:p>
          <a:p>
            <a:pPr marL="378900" indent="-342900">
              <a:buAutoNum type="arabicPeriod"/>
            </a:pPr>
            <a:r>
              <a:rPr lang="fr-FR" b="1" dirty="0" smtClean="0"/>
              <a:t>Quels outils pour faciliter la prise de contact ? </a:t>
            </a:r>
          </a:p>
          <a:p>
            <a:pPr marL="378900" indent="-342900">
              <a:buAutoNum type="arabicPeriod"/>
            </a:pPr>
            <a:endParaRPr lang="fr-FR" b="1" dirty="0" smtClean="0"/>
          </a:p>
          <a:p>
            <a:pPr marL="378900" indent="-342900">
              <a:buAutoNum type="arabicPeriod"/>
            </a:pPr>
            <a:r>
              <a:rPr lang="fr-FR" b="1" dirty="0" smtClean="0"/>
              <a:t>Quelles astuces pour préparer la rencontre du client ? </a:t>
            </a:r>
          </a:p>
          <a:p>
            <a:pPr marL="378900" indent="-342900">
              <a:buAutoNum type="arabicPeriod"/>
            </a:pPr>
            <a:endParaRPr lang="fr-FR" b="1" dirty="0" smtClean="0"/>
          </a:p>
          <a:p>
            <a:pPr marL="378900" indent="-342900">
              <a:buAutoNum type="arabicPeriod"/>
            </a:pPr>
            <a:r>
              <a:rPr lang="fr-FR" b="1" dirty="0" smtClean="0"/>
              <a:t>Quelles astuces pour mener l’entretien ? </a:t>
            </a:r>
          </a:p>
          <a:p>
            <a:endParaRPr lang="fr-FR" dirty="0" smtClean="0"/>
          </a:p>
          <a:p>
            <a:endParaRPr lang="fr-FR" dirty="0"/>
          </a:p>
          <a:p>
            <a:endParaRPr lang="fr-FR" dirty="0"/>
          </a:p>
          <a:p>
            <a:endParaRPr lang="fr-FR" dirty="0"/>
          </a:p>
        </p:txBody>
      </p:sp>
      <p:sp>
        <p:nvSpPr>
          <p:cNvPr id="4" name="Rectangle 3"/>
          <p:cNvSpPr/>
          <p:nvPr/>
        </p:nvSpPr>
        <p:spPr>
          <a:xfrm>
            <a:off x="765314" y="1918252"/>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1</a:t>
            </a:r>
            <a:endParaRPr lang="fr-FR" sz="1400" b="1" dirty="0"/>
          </a:p>
        </p:txBody>
      </p:sp>
      <p:sp>
        <p:nvSpPr>
          <p:cNvPr id="6" name="Rectangle 5"/>
          <p:cNvSpPr/>
          <p:nvPr/>
        </p:nvSpPr>
        <p:spPr>
          <a:xfrm>
            <a:off x="765314" y="2567857"/>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2</a:t>
            </a:r>
            <a:endParaRPr lang="fr-FR" sz="1400" b="1" dirty="0"/>
          </a:p>
        </p:txBody>
      </p:sp>
      <p:sp>
        <p:nvSpPr>
          <p:cNvPr id="7" name="Rectangle 6"/>
          <p:cNvSpPr/>
          <p:nvPr/>
        </p:nvSpPr>
        <p:spPr>
          <a:xfrm>
            <a:off x="765314" y="3211084"/>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3</a:t>
            </a:r>
            <a:endParaRPr lang="fr-FR" sz="1400" b="1" dirty="0"/>
          </a:p>
        </p:txBody>
      </p:sp>
      <p:sp>
        <p:nvSpPr>
          <p:cNvPr id="8" name="Rectangle 7"/>
          <p:cNvSpPr/>
          <p:nvPr/>
        </p:nvSpPr>
        <p:spPr>
          <a:xfrm>
            <a:off x="765314" y="3808010"/>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4</a:t>
            </a:r>
            <a:endParaRPr lang="fr-FR" sz="1400" b="1" dirty="0"/>
          </a:p>
        </p:txBody>
      </p:sp>
    </p:spTree>
    <p:extLst>
      <p:ext uri="{BB962C8B-B14F-4D97-AF65-F5344CB8AC3E}">
        <p14:creationId xmlns:p14="http://schemas.microsoft.com/office/powerpoint/2010/main" val="18552180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Informations pour prioriser </a:t>
            </a:r>
            <a:r>
              <a:rPr lang="fr-FR" dirty="0"/>
              <a:t>les </a:t>
            </a:r>
            <a:r>
              <a:rPr lang="fr-FR" dirty="0" smtClean="0"/>
              <a:t>clients de votre portefeuille avec des projets d’épargne et non équipés (1/5)</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sp>
        <p:nvSpPr>
          <p:cNvPr id="2" name="Espace réservé du contenu 1"/>
          <p:cNvSpPr>
            <a:spLocks noGrp="1"/>
          </p:cNvSpPr>
          <p:nvPr>
            <p:ph idx="1"/>
          </p:nvPr>
        </p:nvSpPr>
        <p:spPr/>
        <p:txBody>
          <a:bodyPr>
            <a:normAutofit/>
          </a:bodyPr>
          <a:lstStyle/>
          <a:p>
            <a:pPr marL="36000" indent="0">
              <a:buNone/>
            </a:pPr>
            <a:endParaRPr lang="fr-FR" dirty="0"/>
          </a:p>
          <a:p>
            <a:endParaRPr lang="fr-FR" dirty="0"/>
          </a:p>
          <a:p>
            <a:endParaRPr lang="fr-FR" dirty="0"/>
          </a:p>
        </p:txBody>
      </p:sp>
      <p:sp>
        <p:nvSpPr>
          <p:cNvPr id="5" name="Espace réservé du contenu 1"/>
          <p:cNvSpPr txBox="1">
            <a:spLocks/>
          </p:cNvSpPr>
          <p:nvPr/>
        </p:nvSpPr>
        <p:spPr>
          <a:xfrm>
            <a:off x="847725" y="2003502"/>
            <a:ext cx="10980738"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err="1" smtClean="0"/>
              <a:t>MonPortfolio</a:t>
            </a:r>
            <a:r>
              <a:rPr lang="fr-FR" b="1" dirty="0"/>
              <a:t> </a:t>
            </a:r>
            <a:r>
              <a:rPr lang="fr-FR" b="1" dirty="0" smtClean="0"/>
              <a:t>permet d’identifier les </a:t>
            </a:r>
            <a:r>
              <a:rPr lang="fr-FR" b="1" dirty="0"/>
              <a:t>clients non détenteurs d’épargne de mon portefeuille</a:t>
            </a:r>
          </a:p>
          <a:p>
            <a:pPr lvl="1"/>
            <a:r>
              <a:rPr lang="fr-FR" dirty="0"/>
              <a:t>Un outil dynamique pour une gestion optimisée de son portefeuille client</a:t>
            </a:r>
          </a:p>
          <a:p>
            <a:pPr lvl="1"/>
            <a:r>
              <a:rPr lang="fr-FR" dirty="0"/>
              <a:t>Une identification rapide possible des clients non détenteurs des univers Epargne Liquide et/ou Epargne de Placement grâce aux filtres permettant d’alimenter son Baromètre</a:t>
            </a:r>
          </a:p>
          <a:p>
            <a:pPr lvl="1"/>
            <a:r>
              <a:rPr lang="fr-FR" dirty="0"/>
              <a:t>Un ciblage individuel selon la segmentation du client et son niveau d’équipement</a:t>
            </a:r>
          </a:p>
          <a:p>
            <a:pPr lvl="1"/>
            <a:endParaRPr lang="fr-FR" dirty="0" smtClean="0"/>
          </a:p>
          <a:p>
            <a:pPr lvl="1"/>
            <a:endParaRPr lang="fr-FR" dirty="0" smtClean="0"/>
          </a:p>
          <a:p>
            <a:pPr lvl="1"/>
            <a:endParaRPr lang="fr-FR" dirty="0"/>
          </a:p>
          <a:p>
            <a:pPr lvl="1"/>
            <a:endParaRPr lang="fr-FR" dirty="0"/>
          </a:p>
          <a:p>
            <a:r>
              <a:rPr lang="fr-FR" b="1" dirty="0" smtClean="0"/>
              <a:t>Les cibles GERC et les rapports ORCA permettent d’identifier plus rapidement les clients prioritaires</a:t>
            </a:r>
          </a:p>
          <a:p>
            <a:endParaRPr lang="fr-FR" dirty="0" smtClean="0"/>
          </a:p>
          <a:p>
            <a:r>
              <a:rPr lang="fr-FR" b="1" dirty="0" smtClean="0"/>
              <a:t>Les transactions sur le Poste Conseiller « 0907 » (requêtes paramétrées) et « 0925 » (gestion de mon portefeuille)</a:t>
            </a:r>
          </a:p>
          <a:p>
            <a:endParaRPr lang="fr-FR" dirty="0"/>
          </a:p>
        </p:txBody>
      </p:sp>
      <p:pic>
        <p:nvPicPr>
          <p:cNvPr id="6" name="Image 5"/>
          <p:cNvPicPr>
            <a:picLocks noChangeAspect="1"/>
          </p:cNvPicPr>
          <p:nvPr/>
        </p:nvPicPr>
        <p:blipFill>
          <a:blip r:embed="rId3"/>
          <a:stretch>
            <a:fillRect/>
          </a:stretch>
        </p:blipFill>
        <p:spPr>
          <a:xfrm>
            <a:off x="4376057" y="3697315"/>
            <a:ext cx="3387184" cy="693760"/>
          </a:xfrm>
          <a:prstGeom prst="rect">
            <a:avLst/>
          </a:prstGeom>
        </p:spPr>
      </p:pic>
      <p:sp>
        <p:nvSpPr>
          <p:cNvPr id="7" name="Rectangle 6"/>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1</a:t>
            </a:r>
            <a:endParaRPr lang="fr-FR" sz="1400" b="1" dirty="0"/>
          </a:p>
        </p:txBody>
      </p:sp>
    </p:spTree>
    <p:extLst>
      <p:ext uri="{BB962C8B-B14F-4D97-AF65-F5344CB8AC3E}">
        <p14:creationId xmlns:p14="http://schemas.microsoft.com/office/powerpoint/2010/main" val="27445359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Informations pour prioriser les clients </a:t>
            </a:r>
            <a:r>
              <a:rPr lang="fr-FR" dirty="0" smtClean="0"/>
              <a:t>de </a:t>
            </a:r>
            <a:r>
              <a:rPr lang="fr-FR" dirty="0"/>
              <a:t>votre portefeuille avec des projets d’épargne et non </a:t>
            </a:r>
            <a:r>
              <a:rPr lang="fr-FR" dirty="0" smtClean="0"/>
              <a:t>équipés (2/5)</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sp>
        <p:nvSpPr>
          <p:cNvPr id="2" name="Espace réservé du contenu 1"/>
          <p:cNvSpPr>
            <a:spLocks noGrp="1"/>
          </p:cNvSpPr>
          <p:nvPr>
            <p:ph idx="1"/>
          </p:nvPr>
        </p:nvSpPr>
        <p:spPr/>
        <p:txBody>
          <a:bodyPr>
            <a:normAutofit/>
          </a:bodyPr>
          <a:lstStyle/>
          <a:p>
            <a:pPr marL="36000" indent="0">
              <a:buNone/>
            </a:pPr>
            <a:endParaRPr lang="fr-FR" dirty="0"/>
          </a:p>
          <a:p>
            <a:endParaRPr lang="fr-FR" dirty="0"/>
          </a:p>
          <a:p>
            <a:endParaRPr lang="fr-FR" dirty="0"/>
          </a:p>
        </p:txBody>
      </p:sp>
      <p:sp>
        <p:nvSpPr>
          <p:cNvPr id="7" name="Espace réservé du contenu 1"/>
          <p:cNvSpPr txBox="1">
            <a:spLocks/>
          </p:cNvSpPr>
          <p:nvPr/>
        </p:nvSpPr>
        <p:spPr>
          <a:xfrm>
            <a:off x="847725" y="2003502"/>
            <a:ext cx="10980738"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buNone/>
            </a:pPr>
            <a:r>
              <a:rPr lang="fr-FR" b="1" dirty="0">
                <a:solidFill>
                  <a:srgbClr val="C00000"/>
                </a:solidFill>
              </a:rPr>
              <a:t>De nombreuses cibles GERC dédiées sont disponibles pour une prise de RDV « Bilan Epargne </a:t>
            </a:r>
            <a:r>
              <a:rPr lang="fr-FR" b="1" dirty="0" smtClean="0">
                <a:solidFill>
                  <a:srgbClr val="C00000"/>
                </a:solidFill>
              </a:rPr>
              <a:t>».</a:t>
            </a:r>
          </a:p>
          <a:p>
            <a:r>
              <a:rPr lang="fr-FR" b="1" dirty="0" smtClean="0"/>
              <a:t>Relance des clients ayant reçu et ouvert notre communication relative au questionnaire relationnel avec une priorisation de contact pour les clients ayant réalisé le questionnaire dans sa totalité </a:t>
            </a:r>
            <a:r>
              <a:rPr lang="fr-FR" sz="1400" dirty="0" smtClean="0"/>
              <a:t>(pilotage du parcours clients)</a:t>
            </a:r>
          </a:p>
          <a:p>
            <a:pPr lvl="1"/>
            <a:r>
              <a:rPr lang="fr-FR" dirty="0" smtClean="0"/>
              <a:t>200 000 clients sur l’année soit 11 clients par mois et par conseiller</a:t>
            </a:r>
          </a:p>
          <a:p>
            <a:pPr marL="468000" lvl="1" indent="0">
              <a:buFont typeface="Arial" panose="020B0604020202020204" pitchFamily="34" charset="0"/>
              <a:buNone/>
            </a:pPr>
            <a:endParaRPr lang="fr-FR" b="1" dirty="0" smtClean="0"/>
          </a:p>
          <a:p>
            <a:r>
              <a:rPr lang="fr-FR" b="1" dirty="0" smtClean="0"/>
              <a:t>Capitaliser sur l’envoi du relevé annuel avec la mise en place d’un événement GERC pour les clients avec une SF &gt; 50 000 euros (et notamment les portefeuilles GCP / CAGP)</a:t>
            </a:r>
          </a:p>
          <a:p>
            <a:endParaRPr lang="fr-FR" b="1" dirty="0" smtClean="0"/>
          </a:p>
          <a:p>
            <a:r>
              <a:rPr lang="fr-FR" b="1" dirty="0" smtClean="0"/>
              <a:t>Développer des relations complètes avec nos clients ayant souscrit un crédit </a:t>
            </a:r>
            <a:r>
              <a:rPr lang="fr-FR" b="1" dirty="0" err="1" smtClean="0"/>
              <a:t>immo</a:t>
            </a:r>
            <a:r>
              <a:rPr lang="fr-FR" b="1" dirty="0" smtClean="0"/>
              <a:t>, non BP ou non détenteurs de l’univers Epargne et/ou Placement</a:t>
            </a:r>
          </a:p>
          <a:p>
            <a:pPr lvl="1"/>
            <a:r>
              <a:rPr lang="fr-FR" dirty="0" smtClean="0"/>
              <a:t>31 000 clients détenteurs d’un crédit immobilier en 2020 et non BP</a:t>
            </a:r>
          </a:p>
          <a:p>
            <a:pPr lvl="1"/>
            <a:r>
              <a:rPr lang="fr-FR" dirty="0" smtClean="0"/>
              <a:t>75 000 clients détenteurs d’un crédit immobilier en CEGEE et non détenteurs de l’univers Epargne</a:t>
            </a:r>
          </a:p>
          <a:p>
            <a:pPr lvl="1"/>
            <a:r>
              <a:rPr lang="fr-FR" dirty="0" smtClean="0"/>
              <a:t>119 700 clients détenteurs d’un crédit immobilier en CEGEE et non détenteurs de l’univers Placement</a:t>
            </a:r>
          </a:p>
          <a:p>
            <a:pPr marL="468000" lvl="1" indent="0">
              <a:buFont typeface="Arial" panose="020B0604020202020204" pitchFamily="34" charset="0"/>
              <a:buNone/>
            </a:pPr>
            <a:r>
              <a:rPr lang="fr-FR" dirty="0" smtClean="0"/>
              <a:t>Une première action concernera les souscripteurs de crédits immobilier en 2019 et 2020</a:t>
            </a:r>
          </a:p>
          <a:p>
            <a:endParaRPr lang="fr-FR" dirty="0"/>
          </a:p>
        </p:txBody>
      </p:sp>
      <p:sp>
        <p:nvSpPr>
          <p:cNvPr id="6" name="Rectangle 5"/>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1</a:t>
            </a:r>
            <a:endParaRPr lang="fr-FR" sz="1400" b="1" dirty="0"/>
          </a:p>
        </p:txBody>
      </p:sp>
    </p:spTree>
    <p:extLst>
      <p:ext uri="{BB962C8B-B14F-4D97-AF65-F5344CB8AC3E}">
        <p14:creationId xmlns:p14="http://schemas.microsoft.com/office/powerpoint/2010/main" val="176915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Informations pour prioriser les clients </a:t>
            </a:r>
            <a:r>
              <a:rPr lang="fr-FR" dirty="0" smtClean="0"/>
              <a:t>de </a:t>
            </a:r>
            <a:r>
              <a:rPr lang="fr-FR" dirty="0"/>
              <a:t>votre portefeuille avec des projets d’épargne et non </a:t>
            </a:r>
            <a:r>
              <a:rPr lang="fr-FR" dirty="0" smtClean="0"/>
              <a:t>équipés (3/5)</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sp>
        <p:nvSpPr>
          <p:cNvPr id="2" name="Espace réservé du contenu 1"/>
          <p:cNvSpPr>
            <a:spLocks noGrp="1"/>
          </p:cNvSpPr>
          <p:nvPr>
            <p:ph idx="1"/>
          </p:nvPr>
        </p:nvSpPr>
        <p:spPr/>
        <p:txBody>
          <a:bodyPr>
            <a:normAutofit/>
          </a:bodyPr>
          <a:lstStyle/>
          <a:p>
            <a:pPr marL="36000" indent="0">
              <a:buNone/>
            </a:pPr>
            <a:endParaRPr lang="fr-FR" dirty="0"/>
          </a:p>
          <a:p>
            <a:endParaRPr lang="fr-FR" dirty="0"/>
          </a:p>
          <a:p>
            <a:endParaRPr lang="fr-FR" dirty="0"/>
          </a:p>
        </p:txBody>
      </p:sp>
      <p:sp>
        <p:nvSpPr>
          <p:cNvPr id="7" name="Espace réservé du contenu 1"/>
          <p:cNvSpPr txBox="1">
            <a:spLocks/>
          </p:cNvSpPr>
          <p:nvPr/>
        </p:nvSpPr>
        <p:spPr>
          <a:xfrm>
            <a:off x="847725" y="2003502"/>
            <a:ext cx="10980738"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smtClean="0"/>
              <a:t>Quelques exemples de Cibles GERC complémentaires</a:t>
            </a:r>
            <a:endParaRPr lang="fr-FR" dirty="0" smtClean="0"/>
          </a:p>
          <a:p>
            <a:endParaRPr lang="fr-FR" dirty="0"/>
          </a:p>
        </p:txBody>
      </p:sp>
      <p:graphicFrame>
        <p:nvGraphicFramePr>
          <p:cNvPr id="6" name="Tableau 5"/>
          <p:cNvGraphicFramePr>
            <a:graphicFrameLocks noGrp="1"/>
          </p:cNvGraphicFramePr>
          <p:nvPr>
            <p:extLst>
              <p:ext uri="{D42A27DB-BD31-4B8C-83A1-F6EECF244321}">
                <p14:modId xmlns:p14="http://schemas.microsoft.com/office/powerpoint/2010/main" val="1143052801"/>
              </p:ext>
            </p:extLst>
          </p:nvPr>
        </p:nvGraphicFramePr>
        <p:xfrm>
          <a:off x="2716015" y="2714804"/>
          <a:ext cx="6254050" cy="2125591"/>
        </p:xfrm>
        <a:graphic>
          <a:graphicData uri="http://schemas.openxmlformats.org/drawingml/2006/table">
            <a:tbl>
              <a:tblPr firstRow="1" firstCol="1" bandRow="1"/>
              <a:tblGrid>
                <a:gridCol w="2155280">
                  <a:extLst>
                    <a:ext uri="{9D8B030D-6E8A-4147-A177-3AD203B41FA5}">
                      <a16:colId xmlns:a16="http://schemas.microsoft.com/office/drawing/2014/main" val="2519074415"/>
                    </a:ext>
                  </a:extLst>
                </a:gridCol>
                <a:gridCol w="3351274">
                  <a:extLst>
                    <a:ext uri="{9D8B030D-6E8A-4147-A177-3AD203B41FA5}">
                      <a16:colId xmlns:a16="http://schemas.microsoft.com/office/drawing/2014/main" val="2608891656"/>
                    </a:ext>
                  </a:extLst>
                </a:gridCol>
                <a:gridCol w="747496">
                  <a:extLst>
                    <a:ext uri="{9D8B030D-6E8A-4147-A177-3AD203B41FA5}">
                      <a16:colId xmlns:a16="http://schemas.microsoft.com/office/drawing/2014/main" val="790069728"/>
                    </a:ext>
                  </a:extLst>
                </a:gridCol>
              </a:tblGrid>
              <a:tr h="193235">
                <a:tc>
                  <a:txBody>
                    <a:bodyPr/>
                    <a:lstStyle/>
                    <a:p>
                      <a:pPr algn="ctr" fontAlgn="b"/>
                      <a:r>
                        <a:rPr lang="fr-FR" sz="1100" b="1" i="0" u="none" strike="noStrike">
                          <a:solidFill>
                            <a:srgbClr val="FFFFFF"/>
                          </a:solidFill>
                          <a:effectLst/>
                          <a:latin typeface="Calibri" panose="020F0502020204030204" pitchFamily="34" charset="0"/>
                        </a:rPr>
                        <a:t>Libellés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fr-FR" sz="1100" b="1" i="0" u="none" strike="noStrike">
                          <a:solidFill>
                            <a:srgbClr val="FFFFFF"/>
                          </a:solidFill>
                          <a:effectLst/>
                          <a:latin typeface="Calibri" panose="020F0502020204030204" pitchFamily="34" charset="0"/>
                        </a:rPr>
                        <a:t>Cibles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fr-FR" sz="1100" b="1" i="0" u="none" strike="noStrike">
                          <a:solidFill>
                            <a:srgbClr val="FFFFFF"/>
                          </a:solidFill>
                          <a:effectLst/>
                          <a:latin typeface="Calibri" panose="020F0502020204030204" pitchFamily="34" charset="0"/>
                        </a:rPr>
                        <a:t>Volumétrie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379359668"/>
                  </a:ext>
                </a:extLst>
              </a:tr>
              <a:tr h="386472">
                <a:tc>
                  <a:txBody>
                    <a:bodyPr/>
                    <a:lstStyle/>
                    <a:p>
                      <a:pPr algn="l" fontAlgn="ctr"/>
                      <a:r>
                        <a:rPr lang="fr-FR" sz="1100" b="0" i="0" u="none" strike="noStrike" dirty="0">
                          <a:solidFill>
                            <a:srgbClr val="000000"/>
                          </a:solidFill>
                          <a:effectLst/>
                          <a:latin typeface="Calibri" panose="020F0502020204030204" pitchFamily="34" charset="0"/>
                        </a:rPr>
                        <a:t>EPARGNE BP sans univers E ou 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fr-FR" sz="1100" b="0" i="0" u="none" strike="noStrike">
                          <a:solidFill>
                            <a:srgbClr val="000000"/>
                          </a:solidFill>
                          <a:effectLst/>
                          <a:latin typeface="Calibri" panose="020F0502020204030204" pitchFamily="34" charset="0"/>
                        </a:rPr>
                        <a:t>Clients BP non détenteurs de l’univers Epargne Liquide ou Epargne de Placement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1" i="0" u="none" strike="noStrike">
                          <a:solidFill>
                            <a:srgbClr val="000000"/>
                          </a:solidFill>
                          <a:effectLst/>
                          <a:latin typeface="Calibri" panose="020F0502020204030204" pitchFamily="34" charset="0"/>
                        </a:rPr>
                        <a:t>24 700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3878002248"/>
                  </a:ext>
                </a:extLst>
              </a:tr>
              <a:tr h="193235">
                <a:tc>
                  <a:txBody>
                    <a:bodyPr/>
                    <a:lstStyle/>
                    <a:p>
                      <a:pPr algn="l" fontAlgn="ctr"/>
                      <a:r>
                        <a:rPr lang="fr-FR" sz="1100" b="0" i="0" u="none" strike="noStrike">
                          <a:solidFill>
                            <a:srgbClr val="000000"/>
                          </a:solidFill>
                          <a:effectLst/>
                          <a:latin typeface="Calibri" panose="020F0502020204030204" pitchFamily="34" charset="0"/>
                        </a:rPr>
                        <a:t>EPARGNE JBP sans univers 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fr-FR" sz="1100" b="0" i="0" u="none" strike="noStrike">
                          <a:solidFill>
                            <a:srgbClr val="000000"/>
                          </a:solidFill>
                          <a:effectLst/>
                          <a:latin typeface="Calibri" panose="020F0502020204030204" pitchFamily="34" charset="0"/>
                        </a:rPr>
                        <a:t>Clients JBP non détenteurs de l’univers Epargne Liquide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1" i="0" u="none" strike="noStrike">
                          <a:solidFill>
                            <a:srgbClr val="000000"/>
                          </a:solidFill>
                          <a:effectLst/>
                          <a:latin typeface="Calibri" panose="020F0502020204030204" pitchFamily="34" charset="0"/>
                        </a:rPr>
                        <a:t>4 450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686502562"/>
                  </a:ext>
                </a:extLst>
              </a:tr>
              <a:tr h="193235">
                <a:tc>
                  <a:txBody>
                    <a:bodyPr/>
                    <a:lstStyle/>
                    <a:p>
                      <a:pPr algn="l" fontAlgn="ctr"/>
                      <a:r>
                        <a:rPr lang="fr-FR" sz="1100" b="0" i="0" u="none" strike="noStrike">
                          <a:solidFill>
                            <a:srgbClr val="000000"/>
                          </a:solidFill>
                          <a:effectLst/>
                          <a:latin typeface="Calibri" panose="020F0502020204030204" pitchFamily="34" charset="0"/>
                        </a:rPr>
                        <a:t>EPARGNE Distanciés sans univers 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fr-FR" sz="1100" b="0" i="0" u="none" strike="noStrike">
                          <a:solidFill>
                            <a:srgbClr val="000000"/>
                          </a:solidFill>
                          <a:effectLst/>
                          <a:latin typeface="Calibri" panose="020F0502020204030204" pitchFamily="34" charset="0"/>
                        </a:rPr>
                        <a:t>Clients D non détenteurs de l’univers Epargne Liquide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1" i="0" u="none" strike="noStrike">
                          <a:solidFill>
                            <a:srgbClr val="000000"/>
                          </a:solidFill>
                          <a:effectLst/>
                          <a:latin typeface="Calibri" panose="020F0502020204030204" pitchFamily="34" charset="0"/>
                        </a:rPr>
                        <a:t>24 400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3834707312"/>
                  </a:ext>
                </a:extLst>
              </a:tr>
              <a:tr h="193235">
                <a:tc>
                  <a:txBody>
                    <a:bodyPr/>
                    <a:lstStyle/>
                    <a:p>
                      <a:pPr algn="l" fontAlgn="ctr"/>
                      <a:r>
                        <a:rPr lang="fr-FR" sz="1100" b="0" i="0" u="none" strike="noStrike">
                          <a:solidFill>
                            <a:srgbClr val="000000"/>
                          </a:solidFill>
                          <a:effectLst/>
                          <a:latin typeface="Calibri" panose="020F0502020204030204" pitchFamily="34" charset="0"/>
                        </a:rPr>
                        <a:t>EPARGNE Client à potentiel DAV</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fr-FR" sz="1100" b="0" i="0" u="none" strike="noStrike">
                          <a:solidFill>
                            <a:srgbClr val="000000"/>
                          </a:solidFill>
                          <a:effectLst/>
                          <a:latin typeface="Calibri" panose="020F0502020204030204" pitchFamily="34" charset="0"/>
                        </a:rPr>
                        <a:t>Clients avec un DAV &gt; 5 000 €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1" i="0" u="none" strike="noStrike">
                          <a:solidFill>
                            <a:srgbClr val="000000"/>
                          </a:solidFill>
                          <a:effectLst/>
                          <a:latin typeface="Calibri" panose="020F0502020204030204" pitchFamily="34" charset="0"/>
                        </a:rPr>
                        <a:t>28 200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2125710232"/>
                  </a:ext>
                </a:extLst>
              </a:tr>
              <a:tr h="386472">
                <a:tc>
                  <a:txBody>
                    <a:bodyPr/>
                    <a:lstStyle/>
                    <a:p>
                      <a:pPr algn="l" fontAlgn="ctr"/>
                      <a:r>
                        <a:rPr lang="fr-FR" sz="1100" b="0" i="0" u="none" strike="noStrike">
                          <a:solidFill>
                            <a:srgbClr val="000000"/>
                          </a:solidFill>
                          <a:effectLst/>
                          <a:latin typeface="Calibri" panose="020F0502020204030204" pitchFamily="34" charset="0"/>
                        </a:rPr>
                        <a:t>EPARGNE Client avec numéraire PEA important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fr-FR" sz="1100" b="0" i="0" u="none" strike="noStrike">
                          <a:solidFill>
                            <a:srgbClr val="000000"/>
                          </a:solidFill>
                          <a:effectLst/>
                          <a:latin typeface="Calibri" panose="020F0502020204030204" pitchFamily="34" charset="0"/>
                        </a:rPr>
                        <a:t>Clients avec un compte numéraire PEA &gt; 1000 euros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1" i="0" u="none" strike="noStrike">
                          <a:solidFill>
                            <a:srgbClr val="000000"/>
                          </a:solidFill>
                          <a:effectLst/>
                          <a:latin typeface="Calibri" panose="020F0502020204030204" pitchFamily="34" charset="0"/>
                        </a:rPr>
                        <a:t>3 200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2558388264"/>
                  </a:ext>
                </a:extLst>
              </a:tr>
              <a:tr h="386472">
                <a:tc>
                  <a:txBody>
                    <a:bodyPr/>
                    <a:lstStyle/>
                    <a:p>
                      <a:pPr algn="l" fontAlgn="ctr"/>
                      <a:r>
                        <a:rPr lang="fr-FR" sz="1100" b="0" i="0" u="none" strike="noStrike">
                          <a:solidFill>
                            <a:srgbClr val="000000"/>
                          </a:solidFill>
                          <a:effectLst/>
                          <a:latin typeface="Calibri" panose="020F0502020204030204" pitchFamily="34" charset="0"/>
                        </a:rPr>
                        <a:t>EPARGNE Client immo sans univers E ou 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fr-FR" sz="1100" b="0" i="0" u="none" strike="noStrike">
                          <a:solidFill>
                            <a:srgbClr val="000000"/>
                          </a:solidFill>
                          <a:effectLst/>
                          <a:latin typeface="Calibri" panose="020F0502020204030204" pitchFamily="34" charset="0"/>
                        </a:rPr>
                        <a:t>Clients ayant souscrit un crédit immo en 2019 ou 2020 non détenteurs de l’univers Epargne et/ou Placement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1" i="0" u="none" strike="noStrike">
                          <a:solidFill>
                            <a:srgbClr val="000000"/>
                          </a:solidFill>
                          <a:effectLst/>
                          <a:latin typeface="Calibri" panose="020F0502020204030204" pitchFamily="34" charset="0"/>
                        </a:rPr>
                        <a:t>7 600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3317802489"/>
                  </a:ext>
                </a:extLst>
              </a:tr>
              <a:tr h="193235">
                <a:tc>
                  <a:txBody>
                    <a:bodyPr/>
                    <a:lstStyle/>
                    <a:p>
                      <a:pPr algn="l" fontAlgn="ctr"/>
                      <a:r>
                        <a:rPr lang="fr-FR" sz="1100" b="0" i="0" u="none" strike="noStrike" dirty="0">
                          <a:solidFill>
                            <a:srgbClr val="000000"/>
                          </a:solidFill>
                          <a:effectLst/>
                          <a:latin typeface="Calibri" panose="020F0502020204030204" pitchFamily="34" charset="0"/>
                        </a:rPr>
                        <a:t>EPARGNE offre frais d’entrée ASV</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1100" b="0" i="0" u="none" strike="noStrike" dirty="0">
                          <a:solidFill>
                            <a:srgbClr val="000000"/>
                          </a:solidFill>
                          <a:effectLst/>
                          <a:latin typeface="Calibri" panose="020F0502020204030204" pitchFamily="34" charset="0"/>
                        </a:rPr>
                        <a:t>Clients détenteurs d’Assurance Vie, de moins de 65 ans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1100" b="1" i="0" u="none" strike="noStrike" dirty="0">
                          <a:solidFill>
                            <a:srgbClr val="000000"/>
                          </a:solidFill>
                          <a:effectLst/>
                          <a:latin typeface="Calibri" panose="020F0502020204030204" pitchFamily="34" charset="0"/>
                        </a:rPr>
                        <a:t>24 250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1397965"/>
                  </a:ext>
                </a:extLst>
              </a:tr>
            </a:tbl>
          </a:graphicData>
        </a:graphic>
      </p:graphicFrame>
      <p:sp>
        <p:nvSpPr>
          <p:cNvPr id="8" name="Rectangle 7"/>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1</a:t>
            </a:r>
            <a:endParaRPr lang="fr-FR" sz="1400" b="1" dirty="0"/>
          </a:p>
        </p:txBody>
      </p:sp>
    </p:spTree>
    <p:extLst>
      <p:ext uri="{BB962C8B-B14F-4D97-AF65-F5344CB8AC3E}">
        <p14:creationId xmlns:p14="http://schemas.microsoft.com/office/powerpoint/2010/main" val="32777744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Informations pour prioriser les clients </a:t>
            </a:r>
            <a:r>
              <a:rPr lang="fr-FR" dirty="0" smtClean="0"/>
              <a:t>de </a:t>
            </a:r>
            <a:r>
              <a:rPr lang="fr-FR" dirty="0"/>
              <a:t>votre portefeuille avec des projets d’épargne et non </a:t>
            </a:r>
            <a:r>
              <a:rPr lang="fr-FR" dirty="0" smtClean="0"/>
              <a:t>équipés (4/5)</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sp>
        <p:nvSpPr>
          <p:cNvPr id="2" name="Espace réservé du contenu 1"/>
          <p:cNvSpPr>
            <a:spLocks noGrp="1"/>
          </p:cNvSpPr>
          <p:nvPr>
            <p:ph idx="1"/>
          </p:nvPr>
        </p:nvSpPr>
        <p:spPr/>
        <p:txBody>
          <a:bodyPr>
            <a:normAutofit/>
          </a:bodyPr>
          <a:lstStyle/>
          <a:p>
            <a:pPr marL="36000" indent="0">
              <a:buNone/>
            </a:pPr>
            <a:endParaRPr lang="fr-FR" dirty="0"/>
          </a:p>
          <a:p>
            <a:endParaRPr lang="fr-FR" dirty="0"/>
          </a:p>
          <a:p>
            <a:endParaRPr lang="fr-FR" dirty="0"/>
          </a:p>
        </p:txBody>
      </p:sp>
      <p:graphicFrame>
        <p:nvGraphicFramePr>
          <p:cNvPr id="8" name="Tableau 7"/>
          <p:cNvGraphicFramePr>
            <a:graphicFrameLocks noGrp="1"/>
          </p:cNvGraphicFramePr>
          <p:nvPr>
            <p:extLst>
              <p:ext uri="{D42A27DB-BD31-4B8C-83A1-F6EECF244321}">
                <p14:modId xmlns:p14="http://schemas.microsoft.com/office/powerpoint/2010/main" val="1869749321"/>
              </p:ext>
            </p:extLst>
          </p:nvPr>
        </p:nvGraphicFramePr>
        <p:xfrm>
          <a:off x="695325" y="1623364"/>
          <a:ext cx="10972801" cy="4753169"/>
        </p:xfrm>
        <a:graphic>
          <a:graphicData uri="http://schemas.openxmlformats.org/drawingml/2006/table">
            <a:tbl>
              <a:tblPr firstRow="1" bandRow="1">
                <a:tableStyleId>{5C22544A-7EE6-4342-B048-85BDC9FD1C3A}</a:tableStyleId>
              </a:tblPr>
              <a:tblGrid>
                <a:gridCol w="1610874">
                  <a:extLst>
                    <a:ext uri="{9D8B030D-6E8A-4147-A177-3AD203B41FA5}">
                      <a16:colId xmlns:a16="http://schemas.microsoft.com/office/drawing/2014/main" val="3174309049"/>
                    </a:ext>
                  </a:extLst>
                </a:gridCol>
                <a:gridCol w="1610874">
                  <a:extLst>
                    <a:ext uri="{9D8B030D-6E8A-4147-A177-3AD203B41FA5}">
                      <a16:colId xmlns:a16="http://schemas.microsoft.com/office/drawing/2014/main" val="1706689393"/>
                    </a:ext>
                  </a:extLst>
                </a:gridCol>
                <a:gridCol w="3874252">
                  <a:extLst>
                    <a:ext uri="{9D8B030D-6E8A-4147-A177-3AD203B41FA5}">
                      <a16:colId xmlns:a16="http://schemas.microsoft.com/office/drawing/2014/main" val="3370908893"/>
                    </a:ext>
                  </a:extLst>
                </a:gridCol>
                <a:gridCol w="3876801">
                  <a:extLst>
                    <a:ext uri="{9D8B030D-6E8A-4147-A177-3AD203B41FA5}">
                      <a16:colId xmlns:a16="http://schemas.microsoft.com/office/drawing/2014/main" val="426537207"/>
                    </a:ext>
                  </a:extLst>
                </a:gridCol>
              </a:tblGrid>
              <a:tr h="230650">
                <a:tc>
                  <a:txBody>
                    <a:bodyPr/>
                    <a:lstStyle/>
                    <a:p>
                      <a:pPr algn="ctr" rtl="0" fontAlgn="ctr"/>
                      <a:r>
                        <a:rPr lang="fr-FR" sz="1400" u="none" strike="noStrike">
                          <a:effectLst/>
                        </a:rPr>
                        <a:t>Thème principal</a:t>
                      </a:r>
                      <a:endParaRPr lang="fr-FR" sz="1400" b="1" i="0" u="none" strike="noStrike">
                        <a:solidFill>
                          <a:srgbClr val="FFFFFF"/>
                        </a:solidFill>
                        <a:effectLst/>
                        <a:latin typeface="Calibri" panose="020F0502020204030204" pitchFamily="34" charset="0"/>
                      </a:endParaRPr>
                    </a:p>
                  </a:txBody>
                  <a:tcPr marL="9226" marR="9226" marT="9226" marB="0" anchor="ctr"/>
                </a:tc>
                <a:tc>
                  <a:txBody>
                    <a:bodyPr/>
                    <a:lstStyle/>
                    <a:p>
                      <a:pPr algn="ctr" rtl="0" fontAlgn="ctr"/>
                      <a:r>
                        <a:rPr lang="fr-FR" sz="1400" u="none" strike="noStrike">
                          <a:effectLst/>
                        </a:rPr>
                        <a:t>Nom du rapport</a:t>
                      </a:r>
                      <a:endParaRPr lang="fr-FR" sz="1400" b="1" i="0" u="none" strike="noStrike">
                        <a:solidFill>
                          <a:srgbClr val="FFFFFF"/>
                        </a:solidFill>
                        <a:effectLst/>
                        <a:latin typeface="Calibri" panose="020F0502020204030204" pitchFamily="34" charset="0"/>
                      </a:endParaRPr>
                    </a:p>
                  </a:txBody>
                  <a:tcPr marL="9226" marR="9226" marT="9226" marB="0" anchor="ctr"/>
                </a:tc>
                <a:tc>
                  <a:txBody>
                    <a:bodyPr/>
                    <a:lstStyle/>
                    <a:p>
                      <a:pPr algn="ctr" rtl="0" fontAlgn="ctr"/>
                      <a:r>
                        <a:rPr lang="fr-FR" sz="1400" u="none" strike="noStrike">
                          <a:effectLst/>
                        </a:rPr>
                        <a:t>Contenu</a:t>
                      </a:r>
                      <a:endParaRPr lang="fr-FR" sz="1400" b="1" i="0" u="none" strike="noStrike">
                        <a:solidFill>
                          <a:srgbClr val="FFFFFF"/>
                        </a:solidFill>
                        <a:effectLst/>
                        <a:latin typeface="Calibri" panose="020F0502020204030204" pitchFamily="34" charset="0"/>
                      </a:endParaRPr>
                    </a:p>
                  </a:txBody>
                  <a:tcPr marL="9226" marR="9226" marT="9226" marB="0" anchor="ctr"/>
                </a:tc>
                <a:tc>
                  <a:txBody>
                    <a:bodyPr/>
                    <a:lstStyle/>
                    <a:p>
                      <a:pPr algn="ctr" rtl="0" fontAlgn="ctr"/>
                      <a:r>
                        <a:rPr lang="fr-FR" sz="1400" u="none" strike="noStrike">
                          <a:effectLst/>
                        </a:rPr>
                        <a:t>Comment </a:t>
                      </a:r>
                      <a:endParaRPr lang="fr-FR" sz="1400" b="1" i="0" u="none" strike="noStrike">
                        <a:solidFill>
                          <a:srgbClr val="FFFFFF"/>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3638430487"/>
                  </a:ext>
                </a:extLst>
              </a:tr>
              <a:tr h="369040">
                <a:tc>
                  <a:txBody>
                    <a:bodyPr/>
                    <a:lstStyle/>
                    <a:p>
                      <a:pPr algn="ctr" rtl="0" fontAlgn="ctr"/>
                      <a:r>
                        <a:rPr lang="fr-FR" sz="1100" u="none" strike="noStrike">
                          <a:effectLst/>
                        </a:rPr>
                        <a:t>BANCARISATION</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Mobilité bancaire entrante</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Les flux 04 sont là, c’est le moment de relancer mon client  pour son épargne</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Et si j’appelais mon client pour l’informer que son 04 est actif, et que nous pouvons traiter son épargne</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2909985777"/>
                  </a:ext>
                </a:extLst>
              </a:tr>
              <a:tr h="333981">
                <a:tc rowSpan="3">
                  <a:txBody>
                    <a:bodyPr/>
                    <a:lstStyle/>
                    <a:p>
                      <a:pPr algn="ctr" rtl="0" fontAlgn="ctr"/>
                      <a:r>
                        <a:rPr lang="fr-FR" sz="1100" u="none" strike="noStrike" dirty="0">
                          <a:effectLst/>
                        </a:rPr>
                        <a:t>FONDS DE COMMERCE</a:t>
                      </a:r>
                      <a:endParaRPr lang="fr-FR" sz="1100" b="0" i="0" u="none" strike="noStrike" dirty="0">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Clients activés</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Liste des clients activés par univers de besoin</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J’ai activé un ou plusieurs univers, je contacte le client pour le « E » et le « P »</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4260858583"/>
                  </a:ext>
                </a:extLst>
              </a:tr>
              <a:tr h="369040">
                <a:tc vMerge="1">
                  <a:txBody>
                    <a:bodyPr/>
                    <a:lstStyle/>
                    <a:p>
                      <a:endParaRPr lang="fr-FR"/>
                    </a:p>
                  </a:txBody>
                  <a:tcPr/>
                </a:tc>
                <a:tc>
                  <a:txBody>
                    <a:bodyPr/>
                    <a:lstStyle/>
                    <a:p>
                      <a:pPr algn="l" rtl="0" fontAlgn="ctr"/>
                      <a:r>
                        <a:rPr lang="fr-FR" sz="1100" u="none" strike="noStrike">
                          <a:effectLst/>
                        </a:rPr>
                        <a:t>Clients désactivés</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Liste des clients ayant perdu l’Univers de besoin « E » ou « P »</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Et si j’appelais mon client pour lui proposer un versement complémentaire, et/ou de rouvrir un PEL clos</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1772903690"/>
                  </a:ext>
                </a:extLst>
              </a:tr>
              <a:tr h="369040">
                <a:tc vMerge="1">
                  <a:txBody>
                    <a:bodyPr/>
                    <a:lstStyle/>
                    <a:p>
                      <a:endParaRPr lang="fr-FR"/>
                    </a:p>
                  </a:txBody>
                  <a:tcPr/>
                </a:tc>
                <a:tc>
                  <a:txBody>
                    <a:bodyPr/>
                    <a:lstStyle/>
                    <a:p>
                      <a:pPr algn="l" rtl="0" fontAlgn="ctr"/>
                      <a:r>
                        <a:rPr lang="fr-FR" sz="1100" u="none" strike="noStrike">
                          <a:effectLst/>
                        </a:rPr>
                        <a:t>Conquêtes entrées en relation 2019 et 2020</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Liste de tous les nouveaux clients (nouveau client bancaire, ligne bleue) </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Et si j’appelais mon client pour prendre de ses nouvelles, et lui proposer un bilan épargne</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1066755941"/>
                  </a:ext>
                </a:extLst>
              </a:tr>
              <a:tr h="369040">
                <a:tc rowSpan="7">
                  <a:txBody>
                    <a:bodyPr/>
                    <a:lstStyle/>
                    <a:p>
                      <a:pPr algn="ctr" rtl="0" fontAlgn="ctr"/>
                      <a:r>
                        <a:rPr lang="fr-FR" sz="1100" u="none" strike="noStrike">
                          <a:effectLst/>
                        </a:rPr>
                        <a:t>EPARGNE REGLEMENTEE</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Détenteurs de Liv B</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Stock de tous les livrets autres que A/LDDS/LEP/LJ</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Et si je proposais à mes clients une solution d’épargne dynamique, régulière, innovante, responsable …</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3218520737"/>
                  </a:ext>
                </a:extLst>
              </a:tr>
              <a:tr h="496359">
                <a:tc vMerge="1">
                  <a:txBody>
                    <a:bodyPr/>
                    <a:lstStyle/>
                    <a:p>
                      <a:endParaRPr lang="fr-FR"/>
                    </a:p>
                  </a:txBody>
                  <a:tcPr/>
                </a:tc>
                <a:tc>
                  <a:txBody>
                    <a:bodyPr/>
                    <a:lstStyle/>
                    <a:p>
                      <a:pPr algn="l" rtl="0" fontAlgn="ctr"/>
                      <a:r>
                        <a:rPr lang="fr-FR" sz="1100" u="none" strike="noStrike">
                          <a:effectLst/>
                        </a:rPr>
                        <a:t>Échéances Liv Jeunes</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LJ arrivés à échéance fin 2020, clients nés en 1995 et clôturés à échéance</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Et si j’appelais mes clients pour leur souhaiter un joyeux  26</a:t>
                      </a:r>
                      <a:r>
                        <a:rPr lang="fr-FR" sz="1100" u="none" strike="noStrike" baseline="30000">
                          <a:effectLst/>
                        </a:rPr>
                        <a:t>ème</a:t>
                      </a:r>
                      <a:r>
                        <a:rPr lang="fr-FR" sz="1100" u="none" strike="noStrike">
                          <a:effectLst/>
                        </a:rPr>
                        <a:t> anniversaire et leur proposer un réceptacle dynamique et innovant pour leur LJ ?</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3397898645"/>
                  </a:ext>
                </a:extLst>
              </a:tr>
              <a:tr h="369040">
                <a:tc vMerge="1">
                  <a:txBody>
                    <a:bodyPr/>
                    <a:lstStyle/>
                    <a:p>
                      <a:endParaRPr lang="fr-FR"/>
                    </a:p>
                  </a:txBody>
                  <a:tcPr/>
                </a:tc>
                <a:tc>
                  <a:txBody>
                    <a:bodyPr/>
                    <a:lstStyle/>
                    <a:p>
                      <a:pPr algn="l" rtl="0" fontAlgn="ctr"/>
                      <a:r>
                        <a:rPr lang="fr-FR" sz="1100" u="none" strike="noStrike">
                          <a:effectLst/>
                        </a:rPr>
                        <a:t>Lep à justifier</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LEP de l’année de grâce clôturé au 31 mars 2021</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Et si je contactais mon client pour lui proposer d’anticiper la clôture de son LEP ?</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4230802992"/>
                  </a:ext>
                </a:extLst>
              </a:tr>
              <a:tr h="738081">
                <a:tc vMerge="1">
                  <a:txBody>
                    <a:bodyPr/>
                    <a:lstStyle/>
                    <a:p>
                      <a:endParaRPr lang="fr-FR"/>
                    </a:p>
                  </a:txBody>
                  <a:tcPr/>
                </a:tc>
                <a:tc>
                  <a:txBody>
                    <a:bodyPr/>
                    <a:lstStyle/>
                    <a:p>
                      <a:pPr algn="l" rtl="0" fontAlgn="ctr"/>
                      <a:r>
                        <a:rPr lang="fr-FR" sz="1100" u="none" strike="noStrike">
                          <a:effectLst/>
                        </a:rPr>
                        <a:t>PEL clôturés à l’échéance</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Clients dont le PEL a été ouvert après le 01/03/2011 et qui feront l’objet d’une clôture réglementaire à la date d’échéance plus 5 ans avec un reversement sur le Liv B</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Et si j’appelais mon client pour anticiper sa clôture de son PEL et réfléchir avec lui à comment continuer tout en dynamiser son épargne</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2826065717"/>
                  </a:ext>
                </a:extLst>
              </a:tr>
              <a:tr h="369040">
                <a:tc vMerge="1">
                  <a:txBody>
                    <a:bodyPr/>
                    <a:lstStyle/>
                    <a:p>
                      <a:endParaRPr lang="fr-FR"/>
                    </a:p>
                  </a:txBody>
                  <a:tcPr/>
                </a:tc>
                <a:tc>
                  <a:txBody>
                    <a:bodyPr/>
                    <a:lstStyle/>
                    <a:p>
                      <a:pPr algn="l" rtl="0" fontAlgn="ctr"/>
                      <a:r>
                        <a:rPr lang="fr-FR" sz="1100" u="none" strike="noStrike">
                          <a:effectLst/>
                        </a:rPr>
                        <a:t>PEL potentiellement irréguliers</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PEL dont versement semestriel inférieur à 270 €</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Et si j’appelais mon client pour lui assurer que je m’occupe du sav de ses pdts d’épargne</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2498068449"/>
                  </a:ext>
                </a:extLst>
              </a:tr>
              <a:tr h="369040">
                <a:tc vMerge="1">
                  <a:txBody>
                    <a:bodyPr/>
                    <a:lstStyle/>
                    <a:p>
                      <a:endParaRPr lang="fr-FR"/>
                    </a:p>
                  </a:txBody>
                  <a:tcPr/>
                </a:tc>
                <a:tc>
                  <a:txBody>
                    <a:bodyPr/>
                    <a:lstStyle/>
                    <a:p>
                      <a:pPr algn="l" rtl="0" fontAlgn="ctr"/>
                      <a:r>
                        <a:rPr lang="fr-FR" sz="1100" u="none" strike="noStrike">
                          <a:effectLst/>
                        </a:rPr>
                        <a:t>Flux collecte</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Tous les mouvements sur livrets, FCP, titres, CEP, PEA, assurance-vie, OPCVM, entrants et sortants</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Et si je contactais les clients avec des flux sortants pour proposer un conso …</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3077942307"/>
                  </a:ext>
                </a:extLst>
              </a:tr>
              <a:tr h="333981">
                <a:tc vMerge="1">
                  <a:txBody>
                    <a:bodyPr/>
                    <a:lstStyle/>
                    <a:p>
                      <a:endParaRPr lang="fr-FR"/>
                    </a:p>
                  </a:txBody>
                  <a:tcPr/>
                </a:tc>
                <a:tc>
                  <a:txBody>
                    <a:bodyPr/>
                    <a:lstStyle/>
                    <a:p>
                      <a:pPr algn="l" rtl="0" fontAlgn="ctr"/>
                      <a:r>
                        <a:rPr lang="fr-FR" sz="1100" u="none" strike="noStrike">
                          <a:effectLst/>
                        </a:rPr>
                        <a:t>Recyclage LGP fin du taux promo</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Action 2020</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dirty="0">
                          <a:effectLst/>
                        </a:rPr>
                        <a:t>Et si je vérifiais que tout est bien traité … ?</a:t>
                      </a:r>
                      <a:endParaRPr lang="fr-FR" sz="1100" b="0" i="0" u="none" strike="noStrike" dirty="0">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1203141486"/>
                  </a:ext>
                </a:extLst>
              </a:tr>
            </a:tbl>
          </a:graphicData>
        </a:graphic>
      </p:graphicFrame>
      <p:sp>
        <p:nvSpPr>
          <p:cNvPr id="6" name="Rectangle 5"/>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1</a:t>
            </a:r>
            <a:endParaRPr lang="fr-FR" sz="1400" b="1" dirty="0"/>
          </a:p>
        </p:txBody>
      </p:sp>
      <p:pic>
        <p:nvPicPr>
          <p:cNvPr id="4" name="Image 3"/>
          <p:cNvPicPr>
            <a:picLocks noChangeAspect="1"/>
          </p:cNvPicPr>
          <p:nvPr/>
        </p:nvPicPr>
        <p:blipFill>
          <a:blip r:embed="rId3"/>
          <a:stretch>
            <a:fillRect/>
          </a:stretch>
        </p:blipFill>
        <p:spPr>
          <a:xfrm>
            <a:off x="163286" y="1792321"/>
            <a:ext cx="539721" cy="4584211"/>
          </a:xfrm>
          <a:prstGeom prst="rect">
            <a:avLst/>
          </a:prstGeom>
        </p:spPr>
      </p:pic>
    </p:spTree>
    <p:extLst>
      <p:ext uri="{BB962C8B-B14F-4D97-AF65-F5344CB8AC3E}">
        <p14:creationId xmlns:p14="http://schemas.microsoft.com/office/powerpoint/2010/main" val="8755411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Informations pour prioriser les clients </a:t>
            </a:r>
            <a:r>
              <a:rPr lang="fr-FR" dirty="0" smtClean="0"/>
              <a:t>de </a:t>
            </a:r>
            <a:r>
              <a:rPr lang="fr-FR" dirty="0"/>
              <a:t>votre portefeuille avec des projets d’épargne et non équipés </a:t>
            </a:r>
            <a:r>
              <a:rPr lang="fr-FR" dirty="0" smtClean="0"/>
              <a:t>(5/5</a:t>
            </a:r>
            <a:r>
              <a:rPr lang="fr-FR" dirty="0"/>
              <a:t>)</a:t>
            </a:r>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sp>
        <p:nvSpPr>
          <p:cNvPr id="2" name="Espace réservé du contenu 1"/>
          <p:cNvSpPr>
            <a:spLocks noGrp="1"/>
          </p:cNvSpPr>
          <p:nvPr>
            <p:ph idx="1"/>
          </p:nvPr>
        </p:nvSpPr>
        <p:spPr/>
        <p:txBody>
          <a:bodyPr>
            <a:normAutofit/>
          </a:bodyPr>
          <a:lstStyle/>
          <a:p>
            <a:pPr marL="36000" indent="0">
              <a:buNone/>
            </a:pPr>
            <a:endParaRPr lang="fr-FR" dirty="0"/>
          </a:p>
          <a:p>
            <a:endParaRPr lang="fr-FR" dirty="0"/>
          </a:p>
          <a:p>
            <a:endParaRPr lang="fr-FR" dirty="0"/>
          </a:p>
        </p:txBody>
      </p:sp>
      <p:graphicFrame>
        <p:nvGraphicFramePr>
          <p:cNvPr id="6" name="Tableau 5"/>
          <p:cNvGraphicFramePr>
            <a:graphicFrameLocks noGrp="1"/>
          </p:cNvGraphicFramePr>
          <p:nvPr>
            <p:extLst>
              <p:ext uri="{D42A27DB-BD31-4B8C-83A1-F6EECF244321}">
                <p14:modId xmlns:p14="http://schemas.microsoft.com/office/powerpoint/2010/main" val="2586409282"/>
              </p:ext>
            </p:extLst>
          </p:nvPr>
        </p:nvGraphicFramePr>
        <p:xfrm>
          <a:off x="695325" y="1833130"/>
          <a:ext cx="10972801" cy="3901232"/>
        </p:xfrm>
        <a:graphic>
          <a:graphicData uri="http://schemas.openxmlformats.org/drawingml/2006/table">
            <a:tbl>
              <a:tblPr firstRow="1" bandRow="1">
                <a:tableStyleId>{5C22544A-7EE6-4342-B048-85BDC9FD1C3A}</a:tableStyleId>
              </a:tblPr>
              <a:tblGrid>
                <a:gridCol w="1610874">
                  <a:extLst>
                    <a:ext uri="{9D8B030D-6E8A-4147-A177-3AD203B41FA5}">
                      <a16:colId xmlns:a16="http://schemas.microsoft.com/office/drawing/2014/main" val="565168782"/>
                    </a:ext>
                  </a:extLst>
                </a:gridCol>
                <a:gridCol w="1610874">
                  <a:extLst>
                    <a:ext uri="{9D8B030D-6E8A-4147-A177-3AD203B41FA5}">
                      <a16:colId xmlns:a16="http://schemas.microsoft.com/office/drawing/2014/main" val="2103774958"/>
                    </a:ext>
                  </a:extLst>
                </a:gridCol>
                <a:gridCol w="3874252">
                  <a:extLst>
                    <a:ext uri="{9D8B030D-6E8A-4147-A177-3AD203B41FA5}">
                      <a16:colId xmlns:a16="http://schemas.microsoft.com/office/drawing/2014/main" val="2297805058"/>
                    </a:ext>
                  </a:extLst>
                </a:gridCol>
                <a:gridCol w="3876801">
                  <a:extLst>
                    <a:ext uri="{9D8B030D-6E8A-4147-A177-3AD203B41FA5}">
                      <a16:colId xmlns:a16="http://schemas.microsoft.com/office/drawing/2014/main" val="4102719149"/>
                    </a:ext>
                  </a:extLst>
                </a:gridCol>
              </a:tblGrid>
              <a:tr h="461300">
                <a:tc>
                  <a:txBody>
                    <a:bodyPr/>
                    <a:lstStyle/>
                    <a:p>
                      <a:pPr algn="ctr" rtl="0" fontAlgn="ctr"/>
                      <a:r>
                        <a:rPr lang="fr-FR" sz="1400" u="none" strike="noStrike">
                          <a:effectLst/>
                        </a:rPr>
                        <a:t>Thème principal</a:t>
                      </a:r>
                      <a:endParaRPr lang="fr-FR" sz="1400" b="1" i="0" u="none" strike="noStrike">
                        <a:solidFill>
                          <a:srgbClr val="FFFFFF"/>
                        </a:solidFill>
                        <a:effectLst/>
                        <a:latin typeface="Calibri" panose="020F0502020204030204" pitchFamily="34" charset="0"/>
                      </a:endParaRPr>
                    </a:p>
                  </a:txBody>
                  <a:tcPr marL="9226" marR="9226" marT="9226" marB="0" anchor="ctr"/>
                </a:tc>
                <a:tc>
                  <a:txBody>
                    <a:bodyPr/>
                    <a:lstStyle/>
                    <a:p>
                      <a:pPr algn="ctr" rtl="0" fontAlgn="ctr"/>
                      <a:r>
                        <a:rPr lang="fr-FR" sz="1400" u="none" strike="noStrike">
                          <a:effectLst/>
                        </a:rPr>
                        <a:t>Nom du rapport</a:t>
                      </a:r>
                      <a:endParaRPr lang="fr-FR" sz="1400" b="1" i="0" u="none" strike="noStrike">
                        <a:solidFill>
                          <a:srgbClr val="FFFFFF"/>
                        </a:solidFill>
                        <a:effectLst/>
                        <a:latin typeface="Calibri" panose="020F0502020204030204" pitchFamily="34" charset="0"/>
                      </a:endParaRPr>
                    </a:p>
                  </a:txBody>
                  <a:tcPr marL="9226" marR="9226" marT="9226" marB="0" anchor="ctr"/>
                </a:tc>
                <a:tc>
                  <a:txBody>
                    <a:bodyPr/>
                    <a:lstStyle/>
                    <a:p>
                      <a:pPr algn="ctr" rtl="0" fontAlgn="ctr"/>
                      <a:r>
                        <a:rPr lang="fr-FR" sz="1400" u="none" strike="noStrike">
                          <a:effectLst/>
                        </a:rPr>
                        <a:t>Contenu</a:t>
                      </a:r>
                      <a:endParaRPr lang="fr-FR" sz="1400" b="1" i="0" u="none" strike="noStrike">
                        <a:solidFill>
                          <a:srgbClr val="FFFFFF"/>
                        </a:solidFill>
                        <a:effectLst/>
                        <a:latin typeface="Calibri" panose="020F0502020204030204" pitchFamily="34" charset="0"/>
                      </a:endParaRPr>
                    </a:p>
                  </a:txBody>
                  <a:tcPr marL="9226" marR="9226" marT="9226" marB="0" anchor="ctr"/>
                </a:tc>
                <a:tc>
                  <a:txBody>
                    <a:bodyPr/>
                    <a:lstStyle/>
                    <a:p>
                      <a:pPr algn="ctr" rtl="0" fontAlgn="ctr"/>
                      <a:r>
                        <a:rPr lang="fr-FR" sz="1400" u="none" strike="noStrike">
                          <a:effectLst/>
                        </a:rPr>
                        <a:t>Comment </a:t>
                      </a:r>
                      <a:endParaRPr lang="fr-FR" sz="1400" b="1" i="0" u="none" strike="noStrike">
                        <a:solidFill>
                          <a:srgbClr val="FFFFFF"/>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3402437531"/>
                  </a:ext>
                </a:extLst>
              </a:tr>
              <a:tr h="369040">
                <a:tc rowSpan="3">
                  <a:txBody>
                    <a:bodyPr/>
                    <a:lstStyle/>
                    <a:p>
                      <a:pPr algn="ctr" rtl="0" fontAlgn="ctr"/>
                      <a:r>
                        <a:rPr lang="fr-FR" sz="1100" u="none" strike="noStrike">
                          <a:effectLst/>
                        </a:rPr>
                        <a:t>EPARGNE FINANCIERE</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Carnet d’ordre PS</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liste de tous les clients ayant une souscription ou un rachat en cours</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Et si je compensais mes rachats par de nouvelles souscriptions ?</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989566986"/>
                  </a:ext>
                </a:extLst>
              </a:tr>
              <a:tr h="369040">
                <a:tc vMerge="1">
                  <a:txBody>
                    <a:bodyPr/>
                    <a:lstStyle/>
                    <a:p>
                      <a:endParaRPr lang="fr-FR"/>
                    </a:p>
                  </a:txBody>
                  <a:tcPr/>
                </a:tc>
                <a:tc>
                  <a:txBody>
                    <a:bodyPr/>
                    <a:lstStyle/>
                    <a:p>
                      <a:pPr algn="l" rtl="0" fontAlgn="ctr"/>
                      <a:r>
                        <a:rPr lang="fr-FR" sz="1100" u="none" strike="noStrike">
                          <a:effectLst/>
                        </a:rPr>
                        <a:t>Stock assurance-vie</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Liste de tous les clients ayant un ou des contrats CNP et ou écureuil vie et ou BPCE</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Et si je proposais à mes clients de vérifier ensemble la clause bénéficiaire</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3927529741"/>
                  </a:ext>
                </a:extLst>
              </a:tr>
              <a:tr h="369040">
                <a:tc vMerge="1">
                  <a:txBody>
                    <a:bodyPr/>
                    <a:lstStyle/>
                    <a:p>
                      <a:endParaRPr lang="fr-FR"/>
                    </a:p>
                  </a:txBody>
                  <a:tcPr/>
                </a:tc>
                <a:tc>
                  <a:txBody>
                    <a:bodyPr/>
                    <a:lstStyle/>
                    <a:p>
                      <a:pPr algn="l" rtl="0" fontAlgn="ctr"/>
                      <a:r>
                        <a:rPr lang="fr-FR" sz="1100" u="none" strike="noStrike">
                          <a:effectLst/>
                        </a:rPr>
                        <a:t>Stock assurance-vie</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Permet le développement des versements complémentaires, des VP, des arbitrages</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Et si je proposais à mes clients de vérifier ensemble la clause bénéficiaire</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2212582051"/>
                  </a:ext>
                </a:extLst>
              </a:tr>
              <a:tr h="369040">
                <a:tc rowSpan="4">
                  <a:txBody>
                    <a:bodyPr/>
                    <a:lstStyle/>
                    <a:p>
                      <a:pPr algn="ctr" rtl="0" fontAlgn="ctr"/>
                      <a:r>
                        <a:rPr lang="fr-FR" sz="1100" u="none" strike="noStrike">
                          <a:effectLst/>
                        </a:rPr>
                        <a:t>ECHEANCES</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Clients avec échéances en 2021, année complète</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Liste des LJ PEL CAT Emprunts FCP titres, et Emprunts FCP ass-vie</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Et si j’appelais mon client pour anticiper l’échéance de son produit et réfléchir ensemble à comment réorienter son épargne</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3209077018"/>
                  </a:ext>
                </a:extLst>
              </a:tr>
              <a:tr h="184520">
                <a:tc vMerge="1">
                  <a:txBody>
                    <a:bodyPr/>
                    <a:lstStyle/>
                    <a:p>
                      <a:endParaRPr lang="fr-FR"/>
                    </a:p>
                  </a:txBody>
                  <a:tcPr/>
                </a:tc>
                <a:tc>
                  <a:txBody>
                    <a:bodyPr/>
                    <a:lstStyle/>
                    <a:p>
                      <a:pPr algn="l" rtl="0" fontAlgn="ctr"/>
                      <a:r>
                        <a:rPr lang="fr-FR" sz="1100" u="none" strike="noStrike">
                          <a:effectLst/>
                        </a:rPr>
                        <a:t>Échéances CAT 2020</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Liste des toutes les échéances de l’année concernée</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Et si je vérifiais que tout est bien traité … ?</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1283291257"/>
                  </a:ext>
                </a:extLst>
              </a:tr>
              <a:tr h="184520">
                <a:tc vMerge="1">
                  <a:txBody>
                    <a:bodyPr/>
                    <a:lstStyle/>
                    <a:p>
                      <a:endParaRPr lang="fr-FR"/>
                    </a:p>
                  </a:txBody>
                  <a:tcPr/>
                </a:tc>
                <a:tc>
                  <a:txBody>
                    <a:bodyPr/>
                    <a:lstStyle/>
                    <a:p>
                      <a:pPr algn="l" rtl="0" fontAlgn="ctr"/>
                      <a:r>
                        <a:rPr lang="fr-FR" sz="1100" u="none" strike="noStrike">
                          <a:effectLst/>
                        </a:rPr>
                        <a:t>Échéances FCP 2020</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Liste des toutes les échéances de l’année concernée</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Et si je vérifiais que tout est bien traité … ?</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1923106085"/>
                  </a:ext>
                </a:extLst>
              </a:tr>
              <a:tr h="184520">
                <a:tc vMerge="1">
                  <a:txBody>
                    <a:bodyPr/>
                    <a:lstStyle/>
                    <a:p>
                      <a:endParaRPr lang="fr-FR"/>
                    </a:p>
                  </a:txBody>
                  <a:tcPr/>
                </a:tc>
                <a:tc>
                  <a:txBody>
                    <a:bodyPr/>
                    <a:lstStyle/>
                    <a:p>
                      <a:pPr algn="l" rtl="0" fontAlgn="ctr"/>
                      <a:r>
                        <a:rPr lang="fr-FR" sz="1100" u="none" strike="noStrike">
                          <a:effectLst/>
                        </a:rPr>
                        <a:t>Échéances Emprunt 2020</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Liste des toutes les échéances de l’année concernée</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Et si je vérifiais que tout est bien traité … ?</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2382539677"/>
                  </a:ext>
                </a:extLst>
              </a:tr>
              <a:tr h="369040">
                <a:tc>
                  <a:txBody>
                    <a:bodyPr/>
                    <a:lstStyle/>
                    <a:p>
                      <a:pPr algn="ctr" rtl="0" fontAlgn="ctr"/>
                      <a:r>
                        <a:rPr lang="fr-FR" sz="1100" u="none" strike="noStrike">
                          <a:effectLst/>
                        </a:rPr>
                        <a:t>CREDITS</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Clients détenteurs  de prêts immo</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Liste de tous les clients détenteurs d’un ou plusieurs prêts immos</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Filtre sur les plus récents, vérifier le taux d’équipement collecte (prév, épargne, placement, PS)</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3861666739"/>
                  </a:ext>
                </a:extLst>
              </a:tr>
              <a:tr h="369040">
                <a:tc>
                  <a:txBody>
                    <a:bodyPr/>
                    <a:lstStyle/>
                    <a:p>
                      <a:pPr algn="ctr" rtl="0" fontAlgn="ctr"/>
                      <a:r>
                        <a:rPr lang="fr-FR" sz="1100" u="none" strike="noStrike">
                          <a:effectLst/>
                        </a:rPr>
                        <a:t>MULTICANAL</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Détail des vents à distance non finalisées </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Toutes les ventes à distance pour lesquelles je n’ai pas eu de retour de mon client</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Et si je proposais mon aide au client pour finaliser sa souscription</a:t>
                      </a:r>
                      <a:endParaRPr lang="fr-FR" sz="1100" b="0" i="0" u="none" strike="noStrike">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4098933929"/>
                  </a:ext>
                </a:extLst>
              </a:tr>
              <a:tr h="369040">
                <a:tc>
                  <a:txBody>
                    <a:bodyPr/>
                    <a:lstStyle/>
                    <a:p>
                      <a:pPr algn="ctr" rtl="0" fontAlgn="ctr"/>
                      <a:r>
                        <a:rPr lang="fr-FR" sz="1100" u="none" strike="noStrike">
                          <a:effectLst/>
                        </a:rPr>
                        <a:t>PRODUCTION COMMERCIALE</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a:effectLst/>
                        </a:rPr>
                        <a:t>Détail PV ventes KO</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just" rtl="0" fontAlgn="ctr"/>
                      <a:r>
                        <a:rPr lang="fr-FR" sz="1100" u="none" strike="noStrike">
                          <a:effectLst/>
                        </a:rPr>
                        <a:t>Détail des ventes non prises en compte pour la PV sur objectifs et relative</a:t>
                      </a:r>
                      <a:endParaRPr lang="fr-FR" sz="1100" b="0" i="0" u="none" strike="noStrike">
                        <a:solidFill>
                          <a:srgbClr val="000000"/>
                        </a:solidFill>
                        <a:effectLst/>
                        <a:latin typeface="Calibri" panose="020F0502020204030204" pitchFamily="34" charset="0"/>
                      </a:endParaRPr>
                    </a:p>
                  </a:txBody>
                  <a:tcPr marL="9226" marR="9226" marT="9226" marB="0" anchor="ctr"/>
                </a:tc>
                <a:tc>
                  <a:txBody>
                    <a:bodyPr/>
                    <a:lstStyle/>
                    <a:p>
                      <a:pPr algn="l" rtl="0" fontAlgn="ctr"/>
                      <a:r>
                        <a:rPr lang="fr-FR" sz="1100" u="none" strike="noStrike" dirty="0">
                          <a:effectLst/>
                        </a:rPr>
                        <a:t>Et si j’appelais mon client pour lui dire qu’il manque un document pour que son dossier soit complet</a:t>
                      </a:r>
                      <a:endParaRPr lang="fr-FR" sz="1100" b="0" i="0" u="none" strike="noStrike" dirty="0">
                        <a:solidFill>
                          <a:srgbClr val="000000"/>
                        </a:solidFill>
                        <a:effectLst/>
                        <a:latin typeface="Calibri" panose="020F0502020204030204" pitchFamily="34" charset="0"/>
                      </a:endParaRPr>
                    </a:p>
                  </a:txBody>
                  <a:tcPr marL="9226" marR="9226" marT="9226" marB="0" anchor="ctr"/>
                </a:tc>
                <a:extLst>
                  <a:ext uri="{0D108BD9-81ED-4DB2-BD59-A6C34878D82A}">
                    <a16:rowId xmlns:a16="http://schemas.microsoft.com/office/drawing/2014/main" val="4174223307"/>
                  </a:ext>
                </a:extLst>
              </a:tr>
            </a:tbl>
          </a:graphicData>
        </a:graphic>
      </p:graphicFrame>
      <p:sp>
        <p:nvSpPr>
          <p:cNvPr id="7" name="Rectangle 6"/>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1</a:t>
            </a:r>
            <a:endParaRPr lang="fr-FR" sz="1400" b="1" dirty="0"/>
          </a:p>
        </p:txBody>
      </p:sp>
      <p:pic>
        <p:nvPicPr>
          <p:cNvPr id="8" name="Image 7"/>
          <p:cNvPicPr>
            <a:picLocks noChangeAspect="1"/>
          </p:cNvPicPr>
          <p:nvPr/>
        </p:nvPicPr>
        <p:blipFill>
          <a:blip r:embed="rId3"/>
          <a:stretch>
            <a:fillRect/>
          </a:stretch>
        </p:blipFill>
        <p:spPr>
          <a:xfrm>
            <a:off x="298174" y="2269670"/>
            <a:ext cx="448916" cy="3482663"/>
          </a:xfrm>
          <a:prstGeom prst="rect">
            <a:avLst/>
          </a:prstGeom>
        </p:spPr>
      </p:pic>
    </p:spTree>
    <p:extLst>
      <p:ext uri="{BB962C8B-B14F-4D97-AF65-F5344CB8AC3E}">
        <p14:creationId xmlns:p14="http://schemas.microsoft.com/office/powerpoint/2010/main" val="244999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Des outils à disposition pour faciliter la prise de contact </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sp>
        <p:nvSpPr>
          <p:cNvPr id="2" name="Espace réservé du contenu 1"/>
          <p:cNvSpPr>
            <a:spLocks noGrp="1"/>
          </p:cNvSpPr>
          <p:nvPr>
            <p:ph idx="1"/>
          </p:nvPr>
        </p:nvSpPr>
        <p:spPr/>
        <p:txBody>
          <a:bodyPr>
            <a:normAutofit/>
          </a:bodyPr>
          <a:lstStyle/>
          <a:p>
            <a:pPr marL="36000" indent="0">
              <a:buNone/>
            </a:pPr>
            <a:endParaRPr lang="fr-FR" dirty="0"/>
          </a:p>
          <a:p>
            <a:endParaRPr lang="fr-FR" dirty="0"/>
          </a:p>
          <a:p>
            <a:endParaRPr lang="fr-FR" dirty="0"/>
          </a:p>
        </p:txBody>
      </p:sp>
      <p:sp>
        <p:nvSpPr>
          <p:cNvPr id="5" name="Espace réservé du contenu 1"/>
          <p:cNvSpPr txBox="1">
            <a:spLocks/>
          </p:cNvSpPr>
          <p:nvPr/>
        </p:nvSpPr>
        <p:spPr>
          <a:xfrm>
            <a:off x="847725" y="2003502"/>
            <a:ext cx="10980738"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smtClean="0"/>
              <a:t>Les actions de marketing direct</a:t>
            </a:r>
            <a:endParaRPr lang="fr-FR" dirty="0"/>
          </a:p>
          <a:p>
            <a:pPr lvl="1"/>
            <a:r>
              <a:rPr lang="fr-FR" b="1" dirty="0"/>
              <a:t>L’envoi d’un questionnaire </a:t>
            </a:r>
            <a:r>
              <a:rPr lang="fr-FR" b="1" dirty="0" smtClean="0"/>
              <a:t>relationnel, comme pour l’IARD, </a:t>
            </a:r>
            <a:r>
              <a:rPr lang="fr-FR" b="1" dirty="0"/>
              <a:t>pour susciter l’intérêt de nos </a:t>
            </a:r>
            <a:r>
              <a:rPr lang="fr-FR" b="1" dirty="0" smtClean="0"/>
              <a:t>clients</a:t>
            </a:r>
          </a:p>
          <a:p>
            <a:pPr lvl="1"/>
            <a:r>
              <a:rPr lang="fr-FR" b="1" dirty="0"/>
              <a:t>Des envois </a:t>
            </a:r>
            <a:r>
              <a:rPr lang="fr-FR" b="1" dirty="0" smtClean="0"/>
              <a:t>d’e-mailing en-cours</a:t>
            </a:r>
            <a:endParaRPr lang="fr-FR" b="1" dirty="0"/>
          </a:p>
          <a:p>
            <a:pPr lvl="1"/>
            <a:endParaRPr lang="fr-FR" dirty="0"/>
          </a:p>
          <a:p>
            <a:r>
              <a:rPr lang="fr-FR" b="1" dirty="0" smtClean="0"/>
              <a:t>Des offres promotionnelles en cours et une campagne de communication nationale</a:t>
            </a:r>
          </a:p>
          <a:p>
            <a:pPr lvl="1"/>
            <a:r>
              <a:rPr lang="fr-FR" b="1" dirty="0"/>
              <a:t>Des offres promotionnelles autour de l’assurance vie</a:t>
            </a:r>
          </a:p>
          <a:p>
            <a:pPr lvl="1"/>
            <a:r>
              <a:rPr lang="fr-FR" b="1" dirty="0" smtClean="0"/>
              <a:t>Une </a:t>
            </a:r>
            <a:r>
              <a:rPr lang="fr-FR" b="1" dirty="0"/>
              <a:t>campagne de communication nationale autour de </a:t>
            </a:r>
            <a:r>
              <a:rPr lang="fr-FR" b="1" dirty="0" smtClean="0"/>
              <a:t>l’épargne</a:t>
            </a:r>
          </a:p>
          <a:p>
            <a:endParaRPr lang="fr-FR" dirty="0" smtClean="0"/>
          </a:p>
          <a:p>
            <a:r>
              <a:rPr lang="fr-FR" b="1" dirty="0" smtClean="0"/>
              <a:t>Susciter l’intérêt de nos clients lors de nos échanges et pour la prise de contact</a:t>
            </a:r>
          </a:p>
          <a:p>
            <a:pPr lvl="1"/>
            <a:r>
              <a:rPr lang="fr-FR" b="1" dirty="0" smtClean="0"/>
              <a:t>Quelques propositions non exhaustives d’accroches</a:t>
            </a:r>
            <a:endParaRPr lang="fr-FR" b="1" dirty="0"/>
          </a:p>
          <a:p>
            <a:endParaRPr lang="fr-FR" dirty="0"/>
          </a:p>
          <a:p>
            <a:r>
              <a:rPr lang="fr-FR" b="1" dirty="0"/>
              <a:t>Des moments d’échanges différents avec nos clients</a:t>
            </a:r>
          </a:p>
          <a:p>
            <a:pPr lvl="1"/>
            <a:r>
              <a:rPr lang="fr-FR" b="1" dirty="0"/>
              <a:t>Les ateliers des décodeurs avec des thématiques autour de l’Epargne et un catalogue qui s’étoffe tout au long de </a:t>
            </a:r>
            <a:r>
              <a:rPr lang="fr-FR" b="1" dirty="0" smtClean="0"/>
              <a:t>l’année</a:t>
            </a:r>
            <a:endParaRPr lang="fr-FR" b="1" dirty="0"/>
          </a:p>
        </p:txBody>
      </p:sp>
      <p:sp>
        <p:nvSpPr>
          <p:cNvPr id="6" name="Rectangle 5"/>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2</a:t>
            </a:r>
            <a:endParaRPr lang="fr-FR" sz="1400" b="1" dirty="0"/>
          </a:p>
        </p:txBody>
      </p:sp>
    </p:spTree>
    <p:extLst>
      <p:ext uri="{BB962C8B-B14F-4D97-AF65-F5344CB8AC3E}">
        <p14:creationId xmlns:p14="http://schemas.microsoft.com/office/powerpoint/2010/main" val="27360536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Des outils à disposition pour faciliter la prise de contact </a:t>
            </a:r>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sp>
        <p:nvSpPr>
          <p:cNvPr id="2" name="Espace réservé du contenu 1"/>
          <p:cNvSpPr>
            <a:spLocks noGrp="1"/>
          </p:cNvSpPr>
          <p:nvPr>
            <p:ph idx="1"/>
          </p:nvPr>
        </p:nvSpPr>
        <p:spPr/>
        <p:txBody>
          <a:bodyPr>
            <a:normAutofit/>
          </a:bodyPr>
          <a:lstStyle/>
          <a:p>
            <a:pPr marL="36000" indent="0">
              <a:buNone/>
            </a:pPr>
            <a:endParaRPr lang="fr-FR" dirty="0"/>
          </a:p>
          <a:p>
            <a:endParaRPr lang="fr-FR" dirty="0"/>
          </a:p>
          <a:p>
            <a:endParaRPr lang="fr-FR" dirty="0"/>
          </a:p>
        </p:txBody>
      </p:sp>
      <p:sp>
        <p:nvSpPr>
          <p:cNvPr id="5" name="Espace réservé du contenu 1"/>
          <p:cNvSpPr txBox="1">
            <a:spLocks/>
          </p:cNvSpPr>
          <p:nvPr/>
        </p:nvSpPr>
        <p:spPr>
          <a:xfrm>
            <a:off x="847725" y="2003502"/>
            <a:ext cx="10980738"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buNone/>
            </a:pPr>
            <a:r>
              <a:rPr lang="fr-FR" b="1" dirty="0">
                <a:solidFill>
                  <a:srgbClr val="C00000"/>
                </a:solidFill>
              </a:rPr>
              <a:t>Un appui des actions de marketing direct pour susciter l’intérêt du client et l’amener à contacter son agence</a:t>
            </a:r>
          </a:p>
          <a:p>
            <a:endParaRPr lang="fr-FR" b="1" dirty="0"/>
          </a:p>
          <a:p>
            <a:r>
              <a:rPr lang="fr-FR" b="1" dirty="0" smtClean="0"/>
              <a:t>L’envoi d’un questionnaire relationnel en 2021 avec une démarche innovante</a:t>
            </a:r>
            <a:endParaRPr lang="fr-FR" dirty="0"/>
          </a:p>
          <a:p>
            <a:pPr lvl="1"/>
            <a:r>
              <a:rPr lang="fr-FR" b="1" dirty="0" smtClean="0"/>
              <a:t>Interpeller</a:t>
            </a:r>
          </a:p>
          <a:p>
            <a:pPr lvl="1"/>
            <a:r>
              <a:rPr lang="fr-FR" b="1" dirty="0" smtClean="0"/>
              <a:t>Faire réfléchir</a:t>
            </a:r>
          </a:p>
          <a:p>
            <a:pPr lvl="1"/>
            <a:r>
              <a:rPr lang="fr-FR" b="1" dirty="0" smtClean="0"/>
              <a:t>Etre pédagogue</a:t>
            </a:r>
          </a:p>
          <a:p>
            <a:pPr lvl="1"/>
            <a:r>
              <a:rPr lang="fr-FR" b="1" dirty="0" smtClean="0"/>
              <a:t>Etre au service du client</a:t>
            </a:r>
          </a:p>
          <a:p>
            <a:pPr marL="36000" indent="0">
              <a:buNone/>
            </a:pPr>
            <a:r>
              <a:rPr lang="fr-FR" b="1" dirty="0" smtClean="0"/>
              <a:t>Une action similaire avait été faite en 2020 autour de l’IARD avec de bons résultats</a:t>
            </a:r>
          </a:p>
          <a:p>
            <a:pPr marL="468000" lvl="1" indent="0">
              <a:buNone/>
            </a:pPr>
            <a:endParaRPr lang="fr-FR" dirty="0"/>
          </a:p>
          <a:p>
            <a:r>
              <a:rPr lang="fr-FR" b="1" dirty="0" smtClean="0"/>
              <a:t>Des e-mailings envoyés aux clients, avec relance par SMS à J+3 si l’e-mailing n’a pas été ouvert, autour de thèmes comme :</a:t>
            </a:r>
          </a:p>
          <a:p>
            <a:pPr lvl="1"/>
            <a:r>
              <a:rPr lang="fr-FR" b="1" dirty="0" smtClean="0"/>
              <a:t>Et si votre conseiller vous aidait à optimiser votre épargne?</a:t>
            </a:r>
          </a:p>
          <a:p>
            <a:pPr lvl="1"/>
            <a:r>
              <a:rPr lang="fr-FR" b="1" dirty="0" smtClean="0"/>
              <a:t>Assurance vie : frais d’entrée offerts pour chercher à valoriser votre épargne</a:t>
            </a:r>
            <a:endParaRPr lang="fr-FR" b="1" dirty="0"/>
          </a:p>
        </p:txBody>
      </p:sp>
      <p:sp>
        <p:nvSpPr>
          <p:cNvPr id="6" name="Rectangle 5"/>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2</a:t>
            </a:r>
            <a:endParaRPr lang="fr-FR" sz="1400" b="1" dirty="0"/>
          </a:p>
        </p:txBody>
      </p:sp>
    </p:spTree>
    <p:extLst>
      <p:ext uri="{BB962C8B-B14F-4D97-AF65-F5344CB8AC3E}">
        <p14:creationId xmlns:p14="http://schemas.microsoft.com/office/powerpoint/2010/main" val="36580753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Des outils à disposition pour faciliter la prise de contact </a:t>
            </a:r>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sp>
        <p:nvSpPr>
          <p:cNvPr id="2" name="Espace réservé du contenu 1"/>
          <p:cNvSpPr>
            <a:spLocks noGrp="1"/>
          </p:cNvSpPr>
          <p:nvPr>
            <p:ph idx="1"/>
          </p:nvPr>
        </p:nvSpPr>
        <p:spPr/>
        <p:txBody>
          <a:bodyPr>
            <a:normAutofit/>
          </a:bodyPr>
          <a:lstStyle/>
          <a:p>
            <a:pPr marL="36000" indent="0">
              <a:buNone/>
            </a:pPr>
            <a:endParaRPr lang="fr-FR" dirty="0"/>
          </a:p>
          <a:p>
            <a:endParaRPr lang="fr-FR" dirty="0"/>
          </a:p>
          <a:p>
            <a:endParaRPr lang="fr-FR" dirty="0" smtClean="0"/>
          </a:p>
          <a:p>
            <a:pPr marL="36000" indent="0">
              <a:buNone/>
            </a:pPr>
            <a:endParaRPr lang="fr-FR" dirty="0"/>
          </a:p>
        </p:txBody>
      </p:sp>
      <p:sp>
        <p:nvSpPr>
          <p:cNvPr id="5" name="Espace réservé du contenu 1"/>
          <p:cNvSpPr txBox="1">
            <a:spLocks/>
          </p:cNvSpPr>
          <p:nvPr/>
        </p:nvSpPr>
        <p:spPr>
          <a:xfrm>
            <a:off x="847725" y="1652337"/>
            <a:ext cx="10980738" cy="4737351"/>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buNone/>
            </a:pPr>
            <a:r>
              <a:rPr lang="fr-FR" b="1" dirty="0">
                <a:solidFill>
                  <a:srgbClr val="C00000"/>
                </a:solidFill>
              </a:rPr>
              <a:t>Un dispositif complété par des offres promotionnelles et une campagne de communication nationale</a:t>
            </a:r>
          </a:p>
          <a:p>
            <a:endParaRPr lang="fr-FR" b="1" dirty="0" smtClean="0"/>
          </a:p>
          <a:p>
            <a:r>
              <a:rPr lang="fr-FR" b="1" dirty="0" smtClean="0"/>
              <a:t>Des offres ponctuelles répondant aux nouvelles sensibilités de nos clients en matière d’Epargne avec Ambition Durable</a:t>
            </a:r>
          </a:p>
          <a:p>
            <a:pPr lvl="1">
              <a:defRPr/>
            </a:pPr>
            <a:r>
              <a:rPr lang="fr-FR" b="1" dirty="0" smtClean="0"/>
              <a:t>Qui </a:t>
            </a:r>
            <a:r>
              <a:rPr lang="fr-FR" b="1" dirty="0"/>
              <a:t>? Profil investisseur : C1, R1 minimum</a:t>
            </a:r>
          </a:p>
          <a:p>
            <a:pPr lvl="1">
              <a:defRPr/>
            </a:pPr>
            <a:r>
              <a:rPr lang="fr-FR" b="1" dirty="0"/>
              <a:t>Quand ? Commercialisation du 7 janvier au 1er avril 2021</a:t>
            </a:r>
          </a:p>
          <a:p>
            <a:pPr lvl="1">
              <a:defRPr/>
            </a:pPr>
            <a:r>
              <a:rPr lang="fr-FR" b="1" dirty="0"/>
              <a:t>Comment ? Durée de l'émission 10 ans, éligible sur les Comptes Titres Ordinaires et l’Assurance Vie</a:t>
            </a:r>
          </a:p>
          <a:p>
            <a:pPr lvl="1">
              <a:defRPr/>
            </a:pPr>
            <a:r>
              <a:rPr lang="fr-FR" b="1" dirty="0"/>
              <a:t>Obligation indexée sur l’indice WATER &amp; OCEAN EUROPE 40 d’une maturité de 10 ans</a:t>
            </a:r>
          </a:p>
          <a:p>
            <a:pPr marL="468000" lvl="1" indent="0">
              <a:buNone/>
            </a:pPr>
            <a:endParaRPr lang="fr-FR" dirty="0" smtClean="0"/>
          </a:p>
          <a:p>
            <a:r>
              <a:rPr lang="fr-FR" b="1" dirty="0" smtClean="0"/>
              <a:t>Une campagne promotionnelle sur les contrats </a:t>
            </a:r>
            <a:r>
              <a:rPr lang="fr-FR" b="1" dirty="0" err="1" smtClean="0"/>
              <a:t>Millevie</a:t>
            </a:r>
            <a:r>
              <a:rPr lang="fr-FR" b="1" dirty="0" smtClean="0"/>
              <a:t> Initiale pour les enfants nés en 2020</a:t>
            </a:r>
          </a:p>
          <a:p>
            <a:pPr lvl="1"/>
            <a:r>
              <a:rPr lang="fr-FR" b="1" dirty="0"/>
              <a:t>Qui ? Pour un contrat multi support </a:t>
            </a:r>
            <a:r>
              <a:rPr lang="fr-FR" b="1" dirty="0" err="1"/>
              <a:t>Millevie</a:t>
            </a:r>
            <a:r>
              <a:rPr lang="fr-FR" b="1" dirty="0"/>
              <a:t> Initiale au nom de </a:t>
            </a:r>
            <a:r>
              <a:rPr lang="fr-FR" b="1" dirty="0" smtClean="0"/>
              <a:t>l’enfant</a:t>
            </a:r>
            <a:r>
              <a:rPr lang="fr-FR" b="1" dirty="0"/>
              <a:t>, né à partir du 01/01/2020</a:t>
            </a:r>
          </a:p>
          <a:p>
            <a:pPr lvl="1"/>
            <a:r>
              <a:rPr lang="fr-FR" b="1" dirty="0"/>
              <a:t>Quand ? Depuis le 07/12/2020 et jusqu’au 31/12/2021</a:t>
            </a:r>
          </a:p>
          <a:p>
            <a:pPr lvl="1"/>
            <a:r>
              <a:rPr lang="fr-FR" b="1" dirty="0"/>
              <a:t>Comment? La somme de 50€ sera versée à la date d’adhésion sur un compte de dépôt ouvert au nom de </a:t>
            </a:r>
            <a:r>
              <a:rPr lang="fr-FR" b="1" dirty="0" smtClean="0"/>
              <a:t>l’enfant</a:t>
            </a:r>
          </a:p>
          <a:p>
            <a:endParaRPr lang="fr-FR" b="1" dirty="0"/>
          </a:p>
          <a:p>
            <a:r>
              <a:rPr lang="fr-FR" b="1" dirty="0" smtClean="0"/>
              <a:t>Une campagne nationale relayée dans la presse et sur notre site internet</a:t>
            </a:r>
          </a:p>
        </p:txBody>
      </p:sp>
      <p:sp>
        <p:nvSpPr>
          <p:cNvPr id="6" name="Rectangle 5"/>
          <p:cNvSpPr/>
          <p:nvPr/>
        </p:nvSpPr>
        <p:spPr bwMode="auto">
          <a:xfrm>
            <a:off x="4502689" y="6093619"/>
            <a:ext cx="2806700" cy="28733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600" dirty="0">
                <a:solidFill>
                  <a:srgbClr val="FF0000"/>
                </a:solidFill>
                <a:latin typeface="+mj-lt"/>
                <a:hlinkClick r:id="rId3"/>
              </a:rPr>
              <a:t>Book des Offres promo</a:t>
            </a:r>
            <a:endParaRPr lang="fr-FR" sz="1600" dirty="0">
              <a:solidFill>
                <a:srgbClr val="FF0000"/>
              </a:solidFill>
              <a:latin typeface="+mj-lt"/>
            </a:endParaRPr>
          </a:p>
        </p:txBody>
      </p:sp>
      <p:pic>
        <p:nvPicPr>
          <p:cNvPr id="7" name="Image 5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72839" y="6206186"/>
            <a:ext cx="3365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2</a:t>
            </a:r>
            <a:endParaRPr lang="fr-FR" sz="1400" b="1" dirty="0"/>
          </a:p>
        </p:txBody>
      </p:sp>
    </p:spTree>
    <p:extLst>
      <p:ext uri="{BB962C8B-B14F-4D97-AF65-F5344CB8AC3E}">
        <p14:creationId xmlns:p14="http://schemas.microsoft.com/office/powerpoint/2010/main" val="15454794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Les Ateliers des décodeurs, un levier pour vous permettre de dynamiser l’épargne auprès de vos clients en créant une proximité différente</a:t>
            </a:r>
            <a:endParaRPr lang="fr-FR" dirty="0"/>
          </a:p>
        </p:txBody>
      </p:sp>
      <p:sp>
        <p:nvSpPr>
          <p:cNvPr id="14" name="Espace réservé du texte 13"/>
          <p:cNvSpPr>
            <a:spLocks noGrp="1"/>
          </p:cNvSpPr>
          <p:nvPr>
            <p:ph type="body" sz="quarter" idx="14"/>
          </p:nvPr>
        </p:nvSpPr>
        <p:spPr/>
        <p:txBody>
          <a:bodyPr/>
          <a:lstStyle/>
          <a:p>
            <a:r>
              <a:rPr lang="fr-FR" dirty="0" smtClean="0"/>
              <a:t>HDJ du 4 février</a:t>
            </a:r>
            <a:endParaRPr lang="fr-FR" dirty="0"/>
          </a:p>
        </p:txBody>
      </p:sp>
      <p:sp>
        <p:nvSpPr>
          <p:cNvPr id="76" name="Espace réservé du contenu 1"/>
          <p:cNvSpPr txBox="1">
            <a:spLocks/>
          </p:cNvSpPr>
          <p:nvPr/>
        </p:nvSpPr>
        <p:spPr>
          <a:xfrm>
            <a:off x="563671" y="1696492"/>
            <a:ext cx="11295819"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fr-FR" dirty="0" smtClean="0"/>
              <a:t>La semaine dernière (HDJ du 28 janvier), nous vous avons présenté                            .    N’hésitez pas à vous approprier le support dédié à l’épargne </a:t>
            </a:r>
            <a:r>
              <a:rPr lang="fr-FR" b="1" dirty="0" smtClean="0"/>
              <a:t>« Et si c’était simple de comprendre l’épargne » </a:t>
            </a:r>
            <a:r>
              <a:rPr lang="fr-FR" dirty="0" smtClean="0"/>
              <a:t>et à le partager avec vos clients, lors d’un RDV ou lors d’animation d’Ateliers spécifiques sur l’épargne. </a:t>
            </a:r>
          </a:p>
          <a:p>
            <a:pPr>
              <a:lnSpc>
                <a:spcPct val="150000"/>
              </a:lnSpc>
            </a:pPr>
            <a:r>
              <a:rPr lang="fr-FR" b="1" dirty="0" smtClean="0">
                <a:solidFill>
                  <a:schemeClr val="accent4">
                    <a:lumMod val="75000"/>
                  </a:schemeClr>
                </a:solidFill>
              </a:rPr>
              <a:t>Ces Ateliers vous permettront de dynamiser l’épargne auprès de vos clients et de développer leur satisfaction. </a:t>
            </a:r>
          </a:p>
          <a:p>
            <a:pPr marL="36000" indent="0">
              <a:lnSpc>
                <a:spcPct val="150000"/>
              </a:lnSpc>
              <a:buNone/>
            </a:pPr>
            <a:endParaRPr lang="fr-FR" b="1" dirty="0" smtClean="0">
              <a:solidFill>
                <a:schemeClr val="accent4">
                  <a:lumMod val="75000"/>
                </a:schemeClr>
              </a:solidFill>
            </a:endParaRPr>
          </a:p>
        </p:txBody>
      </p:sp>
      <p:pic>
        <p:nvPicPr>
          <p:cNvPr id="19" name="Image 7">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7920" y="1696492"/>
            <a:ext cx="1541832" cy="437564"/>
          </a:xfrm>
          <a:prstGeom prst="rect">
            <a:avLst/>
          </a:prstGeom>
          <a:noFill/>
          <a:ln>
            <a:noFill/>
          </a:ln>
        </p:spPr>
      </p:pic>
      <p:pic>
        <p:nvPicPr>
          <p:cNvPr id="4" name="Image 3">
            <a:hlinkClick r:id="rId3"/>
          </p:cNvPr>
          <p:cNvPicPr>
            <a:picLocks noChangeAspect="1"/>
          </p:cNvPicPr>
          <p:nvPr/>
        </p:nvPicPr>
        <p:blipFill>
          <a:blip r:embed="rId4"/>
          <a:stretch>
            <a:fillRect/>
          </a:stretch>
        </p:blipFill>
        <p:spPr>
          <a:xfrm>
            <a:off x="6790815" y="3664834"/>
            <a:ext cx="4094426" cy="2292400"/>
          </a:xfrm>
          <a:prstGeom prst="rect">
            <a:avLst/>
          </a:prstGeom>
          <a:ln>
            <a:solidFill>
              <a:schemeClr val="bg1">
                <a:lumMod val="85000"/>
              </a:schemeClr>
            </a:solidFill>
          </a:ln>
          <a:effectLst>
            <a:outerShdw blurRad="50800" dist="38100" dir="8100000" algn="tr" rotWithShape="0">
              <a:prstClr val="black">
                <a:alpha val="40000"/>
              </a:prstClr>
            </a:outerShdw>
          </a:effectLst>
        </p:spPr>
      </p:pic>
      <p:sp>
        <p:nvSpPr>
          <p:cNvPr id="5" name="ZoneTexte 4"/>
          <p:cNvSpPr txBox="1"/>
          <p:nvPr/>
        </p:nvSpPr>
        <p:spPr>
          <a:xfrm>
            <a:off x="7978836" y="5987607"/>
            <a:ext cx="2036135" cy="276999"/>
          </a:xfrm>
          <a:prstGeom prst="rect">
            <a:avLst/>
          </a:prstGeom>
          <a:noFill/>
        </p:spPr>
        <p:txBody>
          <a:bodyPr wrap="none" rtlCol="0">
            <a:spAutoFit/>
          </a:bodyPr>
          <a:lstStyle/>
          <a:p>
            <a:pPr algn="just"/>
            <a:r>
              <a:rPr lang="fr-FR" sz="1200" dirty="0" smtClean="0">
                <a:solidFill>
                  <a:schemeClr val="tx1">
                    <a:lumMod val="75000"/>
                    <a:lumOff val="25000"/>
                  </a:schemeClr>
                </a:solidFill>
              </a:rPr>
              <a:t>Accès au support Epargne </a:t>
            </a:r>
            <a:endParaRPr lang="fr-FR" sz="1200" dirty="0">
              <a:solidFill>
                <a:schemeClr val="tx1">
                  <a:lumMod val="75000"/>
                  <a:lumOff val="25000"/>
                </a:schemeClr>
              </a:solidFill>
            </a:endParaRPr>
          </a:p>
        </p:txBody>
      </p:sp>
      <p:pic>
        <p:nvPicPr>
          <p:cNvPr id="7" name="Image 6">
            <a:hlinkClick r:id="rId5"/>
          </p:cNvPr>
          <p:cNvPicPr>
            <a:picLocks noChangeAspect="1"/>
          </p:cNvPicPr>
          <p:nvPr/>
        </p:nvPicPr>
        <p:blipFill>
          <a:blip r:embed="rId6"/>
          <a:stretch>
            <a:fillRect/>
          </a:stretch>
        </p:blipFill>
        <p:spPr>
          <a:xfrm>
            <a:off x="1410627" y="3664834"/>
            <a:ext cx="4094426" cy="2289175"/>
          </a:xfrm>
          <a:prstGeom prst="rect">
            <a:avLst/>
          </a:prstGeom>
          <a:ln>
            <a:solidFill>
              <a:schemeClr val="bg1">
                <a:lumMod val="85000"/>
              </a:schemeClr>
            </a:solidFill>
          </a:ln>
          <a:effectLst>
            <a:outerShdw blurRad="50800" dist="38100" dir="8100000" algn="tr" rotWithShape="0">
              <a:prstClr val="black">
                <a:alpha val="40000"/>
              </a:prstClr>
            </a:outerShdw>
          </a:effectLst>
        </p:spPr>
      </p:pic>
      <p:pic>
        <p:nvPicPr>
          <p:cNvPr id="27" name="Picture 4" descr="Click Images, Stock Photos &amp; Vectors | Shutterstock">
            <a:hlinkClick r:id="rId5"/>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10000" r="90000">
                        <a14:foregroundMark x1="30769" y1="41071" x2="30769" y2="41071"/>
                        <a14:foregroundMark x1="28846" y1="32857" x2="28846" y2="32857"/>
                        <a14:foregroundMark x1="32308" y1="25000" x2="32308" y2="25000"/>
                        <a14:foregroundMark x1="42308" y1="20714" x2="42308" y2="20714"/>
                        <a14:foregroundMark x1="49615" y1="25000" x2="49615" y2="25000"/>
                        <a14:foregroundMark x1="51538" y1="32857" x2="51538" y2="32857"/>
                        <a14:foregroundMark x1="51538" y1="55000" x2="51538" y2="55000"/>
                        <a14:foregroundMark x1="42308" y1="35714" x2="59615" y2="66071"/>
                        <a14:foregroundMark x1="63462" y1="51071" x2="49615" y2="64643"/>
                        <a14:foregroundMark x1="38077" y1="56429" x2="56154" y2="70357"/>
                        <a14:foregroundMark x1="64615" y1="44286" x2="64615" y2="66071"/>
                      </a14:backgroundRemoval>
                    </a14:imgEffect>
                  </a14:imgLayer>
                </a14:imgProps>
              </a:ext>
              <a:ext uri="{28A0092B-C50C-407E-A947-70E740481C1C}">
                <a14:useLocalDpi xmlns:a14="http://schemas.microsoft.com/office/drawing/2010/main" val="0"/>
              </a:ext>
            </a:extLst>
          </a:blip>
          <a:srcRect/>
          <a:stretch>
            <a:fillRect/>
          </a:stretch>
        </p:blipFill>
        <p:spPr bwMode="auto">
          <a:xfrm rot="863535" flipH="1">
            <a:off x="645920" y="4748632"/>
            <a:ext cx="1528364" cy="1544057"/>
          </a:xfrm>
          <a:prstGeom prst="rect">
            <a:avLst/>
          </a:prstGeom>
          <a:noFill/>
          <a:extLst>
            <a:ext uri="{909E8E84-426E-40DD-AFC4-6F175D3DCCD1}">
              <a14:hiddenFill xmlns:a14="http://schemas.microsoft.com/office/drawing/2010/main">
                <a:solidFill>
                  <a:srgbClr val="FFFFFF"/>
                </a:solidFill>
              </a14:hiddenFill>
            </a:ext>
          </a:extLst>
        </p:spPr>
      </p:pic>
      <p:sp>
        <p:nvSpPr>
          <p:cNvPr id="28" name="ZoneTexte 27"/>
          <p:cNvSpPr txBox="1"/>
          <p:nvPr/>
        </p:nvSpPr>
        <p:spPr>
          <a:xfrm>
            <a:off x="1548891" y="5987607"/>
            <a:ext cx="3817898" cy="276999"/>
          </a:xfrm>
          <a:prstGeom prst="rect">
            <a:avLst/>
          </a:prstGeom>
          <a:noFill/>
        </p:spPr>
        <p:txBody>
          <a:bodyPr wrap="square" rtlCol="0">
            <a:spAutoFit/>
          </a:bodyPr>
          <a:lstStyle/>
          <a:p>
            <a:pPr algn="ctr"/>
            <a:r>
              <a:rPr lang="fr-FR" sz="1200" dirty="0" smtClean="0">
                <a:solidFill>
                  <a:schemeClr val="tx1">
                    <a:lumMod val="75000"/>
                    <a:lumOff val="25000"/>
                  </a:schemeClr>
                </a:solidFill>
              </a:rPr>
              <a:t>Retour sur l’HDJ de la semaine dernière</a:t>
            </a:r>
            <a:endParaRPr lang="fr-FR" sz="1200" dirty="0">
              <a:solidFill>
                <a:schemeClr val="tx1">
                  <a:lumMod val="75000"/>
                  <a:lumOff val="25000"/>
                </a:schemeClr>
              </a:solidFill>
            </a:endParaRPr>
          </a:p>
        </p:txBody>
      </p:sp>
      <p:pic>
        <p:nvPicPr>
          <p:cNvPr id="25" name="Picture 4" descr="Click Images, Stock Photos &amp; Vectors | Shutterstock">
            <a:hlinkClick r:id="rId3"/>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10000" r="90000">
                        <a14:foregroundMark x1="30769" y1="41071" x2="30769" y2="41071"/>
                        <a14:foregroundMark x1="28846" y1="32857" x2="28846" y2="32857"/>
                        <a14:foregroundMark x1="32308" y1="25000" x2="32308" y2="25000"/>
                        <a14:foregroundMark x1="42308" y1="20714" x2="42308" y2="20714"/>
                        <a14:foregroundMark x1="49615" y1="25000" x2="49615" y2="25000"/>
                        <a14:foregroundMark x1="51538" y1="32857" x2="51538" y2="32857"/>
                        <a14:foregroundMark x1="51538" y1="55000" x2="51538" y2="55000"/>
                        <a14:foregroundMark x1="42308" y1="35714" x2="59615" y2="66071"/>
                        <a14:foregroundMark x1="63462" y1="51071" x2="49615" y2="64643"/>
                        <a14:foregroundMark x1="38077" y1="56429" x2="56154" y2="70357"/>
                        <a14:foregroundMark x1="64615" y1="44286" x2="64615" y2="66071"/>
                      </a14:backgroundRemoval>
                    </a14:imgEffect>
                  </a14:imgLayer>
                </a14:imgProps>
              </a:ext>
              <a:ext uri="{28A0092B-C50C-407E-A947-70E740481C1C}">
                <a14:useLocalDpi xmlns:a14="http://schemas.microsoft.com/office/drawing/2010/main" val="0"/>
              </a:ext>
            </a:extLst>
          </a:blip>
          <a:srcRect/>
          <a:stretch>
            <a:fillRect/>
          </a:stretch>
        </p:blipFill>
        <p:spPr bwMode="auto">
          <a:xfrm rot="863535" flipH="1">
            <a:off x="6026632" y="4748631"/>
            <a:ext cx="1528364" cy="154405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2</a:t>
            </a:r>
            <a:endParaRPr lang="fr-FR" sz="1400" b="1" dirty="0"/>
          </a:p>
        </p:txBody>
      </p:sp>
    </p:spTree>
    <p:extLst>
      <p:ext uri="{BB962C8B-B14F-4D97-AF65-F5344CB8AC3E}">
        <p14:creationId xmlns:p14="http://schemas.microsoft.com/office/powerpoint/2010/main" val="21342298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25679" y="2302479"/>
            <a:ext cx="3342225" cy="17232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p:cNvSpPr>
            <a:spLocks noGrp="1"/>
          </p:cNvSpPr>
          <p:nvPr>
            <p:ph type="body" sz="quarter" idx="12"/>
          </p:nvPr>
        </p:nvSpPr>
        <p:spPr/>
        <p:txBody>
          <a:bodyPr>
            <a:normAutofit fontScale="92500"/>
          </a:bodyPr>
          <a:lstStyle/>
          <a:p>
            <a:r>
              <a:rPr lang="fr-FR" dirty="0" smtClean="0"/>
              <a:t>Retrouvez également le retour d’Expérience d’un de nos collaborateurs, qui a organisé des Ateliers des décodeurs sur la Banque à Distance et la Primo Accession. </a:t>
            </a:r>
            <a:endParaRPr lang="fr-FR" dirty="0"/>
          </a:p>
        </p:txBody>
      </p:sp>
      <p:sp>
        <p:nvSpPr>
          <p:cNvPr id="14" name="Espace réservé du texte 13"/>
          <p:cNvSpPr>
            <a:spLocks noGrp="1"/>
          </p:cNvSpPr>
          <p:nvPr>
            <p:ph type="body" sz="quarter" idx="14"/>
          </p:nvPr>
        </p:nvSpPr>
        <p:spPr/>
        <p:txBody>
          <a:bodyPr/>
          <a:lstStyle/>
          <a:p>
            <a:r>
              <a:rPr lang="fr-FR" dirty="0" smtClean="0"/>
              <a:t>HDJ du 4 février</a:t>
            </a:r>
            <a:endParaRPr lang="fr-FR" dirty="0"/>
          </a:p>
        </p:txBody>
      </p:sp>
      <p:sp>
        <p:nvSpPr>
          <p:cNvPr id="76" name="Espace réservé du contenu 1"/>
          <p:cNvSpPr txBox="1">
            <a:spLocks/>
          </p:cNvSpPr>
          <p:nvPr/>
        </p:nvSpPr>
        <p:spPr>
          <a:xfrm>
            <a:off x="325679" y="1696492"/>
            <a:ext cx="11494596"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endParaRPr lang="fr-FR" b="1" dirty="0" smtClean="0">
              <a:solidFill>
                <a:schemeClr val="accent4">
                  <a:lumMod val="75000"/>
                </a:schemeClr>
              </a:solidFill>
            </a:endParaRPr>
          </a:p>
        </p:txBody>
      </p:sp>
      <p:sp>
        <p:nvSpPr>
          <p:cNvPr id="20" name="Pensées 19"/>
          <p:cNvSpPr/>
          <p:nvPr/>
        </p:nvSpPr>
        <p:spPr>
          <a:xfrm>
            <a:off x="1611102" y="4835694"/>
            <a:ext cx="1522989" cy="740964"/>
          </a:xfrm>
          <a:prstGeom prst="cloudCallout">
            <a:avLst>
              <a:gd name="adj1" fmla="val -77767"/>
              <a:gd name="adj2" fmla="val 4901"/>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7">
            <a:hlinkClick r:id="" action="ppaction://noaction"/>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66189" y="5019278"/>
            <a:ext cx="1232869" cy="349882"/>
          </a:xfrm>
          <a:prstGeom prst="rect">
            <a:avLst/>
          </a:prstGeom>
          <a:noFill/>
          <a:ln>
            <a:noFill/>
          </a:ln>
        </p:spPr>
      </p:pic>
      <p:pic>
        <p:nvPicPr>
          <p:cNvPr id="22" name="Image 9"/>
          <p:cNvPicPr>
            <a:picLocks noChangeAspect="1"/>
          </p:cNvPicPr>
          <p:nvPr/>
        </p:nvPicPr>
        <p:blipFill>
          <a:blip r:embed="rId5" cstate="print">
            <a:extLst>
              <a:ext uri="{BEBA8EAE-BF5A-486C-A8C5-ECC9F3942E4B}">
                <a14:imgProps xmlns:a14="http://schemas.microsoft.com/office/drawing/2010/main">
                  <a14:imgLayer r:embed="rId6">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Vidéo de marc">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815420" y="1792343"/>
            <a:ext cx="7456860" cy="4194484"/>
          </a:xfrm>
          <a:prstGeom prst="rect">
            <a:avLst/>
          </a:prstGeom>
        </p:spPr>
      </p:pic>
      <p:sp>
        <p:nvSpPr>
          <p:cNvPr id="6" name="Rectangle 5"/>
          <p:cNvSpPr/>
          <p:nvPr/>
        </p:nvSpPr>
        <p:spPr>
          <a:xfrm>
            <a:off x="386404" y="2381480"/>
            <a:ext cx="3344020" cy="1508105"/>
          </a:xfrm>
          <a:prstGeom prst="rect">
            <a:avLst/>
          </a:prstGeom>
        </p:spPr>
        <p:txBody>
          <a:bodyPr wrap="square">
            <a:spAutoFit/>
          </a:bodyPr>
          <a:lstStyle/>
          <a:p>
            <a:r>
              <a:rPr lang="fr-FR" sz="1400" dirty="0">
                <a:solidFill>
                  <a:schemeClr val="tx1">
                    <a:lumMod val="75000"/>
                    <a:lumOff val="25000"/>
                  </a:schemeClr>
                </a:solidFill>
              </a:rPr>
              <a:t>Pour toute question sur </a:t>
            </a:r>
          </a:p>
          <a:p>
            <a:r>
              <a:rPr lang="fr-FR" sz="1400" dirty="0">
                <a:solidFill>
                  <a:schemeClr val="tx1">
                    <a:lumMod val="75000"/>
                    <a:lumOff val="25000"/>
                  </a:schemeClr>
                </a:solidFill>
              </a:rPr>
              <a:t>les Ateliers des décodeurs : </a:t>
            </a:r>
            <a:endParaRPr lang="fr-FR" sz="1400" dirty="0" smtClean="0">
              <a:solidFill>
                <a:schemeClr val="tx1">
                  <a:lumMod val="75000"/>
                  <a:lumOff val="25000"/>
                </a:schemeClr>
              </a:solidFill>
            </a:endParaRPr>
          </a:p>
          <a:p>
            <a:endParaRPr lang="fr-FR" sz="400" dirty="0">
              <a:solidFill>
                <a:schemeClr val="tx1">
                  <a:lumMod val="75000"/>
                  <a:lumOff val="25000"/>
                </a:schemeClr>
              </a:solidFill>
            </a:endParaRPr>
          </a:p>
          <a:p>
            <a:r>
              <a:rPr lang="fr-FR" sz="1400" b="1" dirty="0" smtClean="0">
                <a:solidFill>
                  <a:schemeClr val="tx1">
                    <a:lumMod val="75000"/>
                    <a:lumOff val="25000"/>
                  </a:schemeClr>
                </a:solidFill>
              </a:rPr>
              <a:t>Contact </a:t>
            </a:r>
            <a:r>
              <a:rPr lang="fr-FR" sz="1400" b="1" dirty="0">
                <a:solidFill>
                  <a:schemeClr val="tx1">
                    <a:lumMod val="75000"/>
                    <a:lumOff val="25000"/>
                  </a:schemeClr>
                </a:solidFill>
              </a:rPr>
              <a:t>- Valérie VALENTIN</a:t>
            </a:r>
          </a:p>
          <a:p>
            <a:pPr marL="285750" indent="-285750">
              <a:buFont typeface="Wingdings" panose="05000000000000000000" pitchFamily="2" charset="2"/>
              <a:buChar char="§"/>
            </a:pPr>
            <a:r>
              <a:rPr lang="fr-FR" sz="1200" dirty="0" smtClean="0">
                <a:solidFill>
                  <a:schemeClr val="tx1">
                    <a:lumMod val="75000"/>
                    <a:lumOff val="25000"/>
                  </a:schemeClr>
                </a:solidFill>
                <a:hlinkClick r:id="rId8"/>
              </a:rPr>
              <a:t>valerie.valentin@cegee.caisse-epargne.fr</a:t>
            </a:r>
            <a:endParaRPr lang="fr-FR" sz="1200" dirty="0">
              <a:solidFill>
                <a:schemeClr val="tx1">
                  <a:lumMod val="75000"/>
                  <a:lumOff val="25000"/>
                </a:schemeClr>
              </a:solidFill>
            </a:endParaRPr>
          </a:p>
          <a:p>
            <a:pPr marL="285750" indent="-285750">
              <a:buFont typeface="Wingdings" panose="05000000000000000000" pitchFamily="2" charset="2"/>
              <a:buChar char="§"/>
            </a:pPr>
            <a:endParaRPr lang="fr-FR" sz="500" dirty="0">
              <a:solidFill>
                <a:schemeClr val="tx1">
                  <a:lumMod val="75000"/>
                  <a:lumOff val="25000"/>
                </a:schemeClr>
              </a:solidFill>
            </a:endParaRPr>
          </a:p>
          <a:p>
            <a:pPr marL="285750" indent="-285750">
              <a:buFont typeface="Wingdings" panose="05000000000000000000" pitchFamily="2" charset="2"/>
              <a:buChar char="§"/>
            </a:pPr>
            <a:r>
              <a:rPr lang="fr-FR" sz="1200" dirty="0">
                <a:solidFill>
                  <a:schemeClr val="tx1">
                    <a:lumMod val="75000"/>
                    <a:lumOff val="25000"/>
                  </a:schemeClr>
                </a:solidFill>
              </a:rPr>
              <a:t>06.24.65.53.17</a:t>
            </a:r>
          </a:p>
          <a:p>
            <a:pPr marL="285750" indent="-285750">
              <a:buFont typeface="Wingdings" panose="05000000000000000000" pitchFamily="2" charset="2"/>
              <a:buChar char="§"/>
            </a:pPr>
            <a:endParaRPr lang="fr-FR" sz="500" dirty="0">
              <a:solidFill>
                <a:schemeClr val="tx1">
                  <a:lumMod val="75000"/>
                  <a:lumOff val="25000"/>
                </a:schemeClr>
              </a:solidFill>
            </a:endParaRPr>
          </a:p>
          <a:p>
            <a:pPr marL="285750" indent="-285750">
              <a:buFont typeface="Wingdings" panose="05000000000000000000" pitchFamily="2" charset="2"/>
              <a:buChar char="§"/>
            </a:pPr>
            <a:r>
              <a:rPr lang="fr-FR" sz="1200" dirty="0">
                <a:solidFill>
                  <a:schemeClr val="tx1">
                    <a:lumMod val="75000"/>
                    <a:lumOff val="25000"/>
                  </a:schemeClr>
                </a:solidFill>
              </a:rPr>
              <a:t>03.88.52.55.43</a:t>
            </a:r>
          </a:p>
        </p:txBody>
      </p:sp>
      <p:pic>
        <p:nvPicPr>
          <p:cNvPr id="10" name="Image 9"/>
          <p:cNvPicPr>
            <a:picLocks noChangeAspect="1"/>
          </p:cNvPicPr>
          <p:nvPr/>
        </p:nvPicPr>
        <p:blipFill>
          <a:blip r:embed="rId9">
            <a:extLst>
              <a:ext uri="{BEBA8EAE-BF5A-486C-A8C5-ECC9F3942E4B}">
                <a14:imgProps xmlns:a14="http://schemas.microsoft.com/office/drawing/2010/main">
                  <a14:imgLayer r:embed="rId10">
                    <a14:imgEffect>
                      <a14:backgroundRemoval t="0" b="100000" l="9778" r="89778"/>
                    </a14:imgEffect>
                  </a14:imgLayer>
                </a14:imgProps>
              </a:ext>
              <a:ext uri="{28A0092B-C50C-407E-A947-70E740481C1C}">
                <a14:useLocalDpi xmlns:a14="http://schemas.microsoft.com/office/drawing/2010/main" val="0"/>
              </a:ext>
            </a:extLst>
          </a:blip>
          <a:stretch>
            <a:fillRect/>
          </a:stretch>
        </p:blipFill>
        <p:spPr>
          <a:xfrm rot="18106925" flipH="1">
            <a:off x="9333887" y="4195205"/>
            <a:ext cx="3464788" cy="2919558"/>
          </a:xfrm>
          <a:prstGeom prst="rect">
            <a:avLst/>
          </a:prstGeom>
        </p:spPr>
      </p:pic>
      <p:sp>
        <p:nvSpPr>
          <p:cNvPr id="12" name="Rectangle 11"/>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2</a:t>
            </a:r>
            <a:endParaRPr lang="fr-FR" sz="1400" b="1" dirty="0"/>
          </a:p>
        </p:txBody>
      </p:sp>
    </p:spTree>
    <p:extLst>
      <p:ext uri="{BB962C8B-B14F-4D97-AF65-F5344CB8AC3E}">
        <p14:creationId xmlns:p14="http://schemas.microsoft.com/office/powerpoint/2010/main" val="194362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26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Des astuces pour préparer la rencontre du client</a:t>
            </a:r>
          </a:p>
        </p:txBody>
      </p:sp>
      <p:sp>
        <p:nvSpPr>
          <p:cNvPr id="14" name="Espace réservé du texte 13"/>
          <p:cNvSpPr>
            <a:spLocks noGrp="1"/>
          </p:cNvSpPr>
          <p:nvPr>
            <p:ph type="body" sz="quarter" idx="14"/>
          </p:nvPr>
        </p:nvSpPr>
        <p:spPr/>
        <p:txBody>
          <a:bodyPr/>
          <a:lstStyle/>
          <a:p>
            <a:r>
              <a:rPr lang="fr-FR" dirty="0" smtClean="0"/>
              <a:t>HDJ du 4 février</a:t>
            </a:r>
            <a:endParaRPr lang="fr-FR" dirty="0"/>
          </a:p>
        </p:txBody>
      </p:sp>
      <p:sp>
        <p:nvSpPr>
          <p:cNvPr id="76" name="Espace réservé du contenu 1"/>
          <p:cNvSpPr txBox="1">
            <a:spLocks/>
          </p:cNvSpPr>
          <p:nvPr/>
        </p:nvSpPr>
        <p:spPr>
          <a:xfrm>
            <a:off x="563671" y="1696492"/>
            <a:ext cx="11295819"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fr-FR" b="1" dirty="0"/>
              <a:t>Pour bien conseiller notre client en matière d’épargne, </a:t>
            </a:r>
            <a:r>
              <a:rPr lang="fr-FR" b="1" dirty="0">
                <a:solidFill>
                  <a:srgbClr val="C00000"/>
                </a:solidFill>
              </a:rPr>
              <a:t>il faut bien le connaitre</a:t>
            </a:r>
            <a:r>
              <a:rPr lang="fr-FR" b="1" dirty="0"/>
              <a:t>. Un diagnostic préalable est possible </a:t>
            </a:r>
            <a:r>
              <a:rPr lang="fr-FR" b="1" dirty="0" smtClean="0"/>
              <a:t>pour </a:t>
            </a:r>
            <a:r>
              <a:rPr lang="fr-FR" b="1" dirty="0"/>
              <a:t>identifier</a:t>
            </a:r>
          </a:p>
          <a:p>
            <a:pPr lvl="1">
              <a:lnSpc>
                <a:spcPct val="150000"/>
              </a:lnSpc>
            </a:pPr>
            <a:r>
              <a:rPr lang="fr-FR" dirty="0"/>
              <a:t>Comment vit </a:t>
            </a:r>
            <a:r>
              <a:rPr lang="fr-FR" dirty="0" smtClean="0"/>
              <a:t>votre client ? Que </a:t>
            </a:r>
            <a:r>
              <a:rPr lang="fr-FR" dirty="0"/>
              <a:t>gagne et dépense le </a:t>
            </a:r>
            <a:r>
              <a:rPr lang="fr-FR" dirty="0" smtClean="0"/>
              <a:t>ménage ? Quels </a:t>
            </a:r>
            <a:r>
              <a:rPr lang="fr-FR" dirty="0"/>
              <a:t>sont les avoirs et les dettes du </a:t>
            </a:r>
            <a:r>
              <a:rPr lang="fr-FR" dirty="0" smtClean="0"/>
              <a:t>ménage?</a:t>
            </a:r>
            <a:endParaRPr lang="fr-FR" dirty="0"/>
          </a:p>
          <a:p>
            <a:pPr>
              <a:lnSpc>
                <a:spcPct val="150000"/>
              </a:lnSpc>
            </a:pPr>
            <a:r>
              <a:rPr lang="fr-FR" b="1" dirty="0" smtClean="0"/>
              <a:t>Quels sont les outils à votre disposition pour répondre à ces interrogations et </a:t>
            </a:r>
            <a:r>
              <a:rPr lang="fr-FR" b="1" dirty="0" smtClean="0">
                <a:solidFill>
                  <a:srgbClr val="C00000"/>
                </a:solidFill>
              </a:rPr>
              <a:t>bien préparer l’entretien</a:t>
            </a:r>
            <a:endParaRPr lang="fr-FR" b="1" dirty="0">
              <a:solidFill>
                <a:srgbClr val="C00000"/>
              </a:solidFill>
            </a:endParaRPr>
          </a:p>
          <a:p>
            <a:pPr lvl="1">
              <a:lnSpc>
                <a:spcPct val="150000"/>
              </a:lnSpc>
            </a:pPr>
            <a:r>
              <a:rPr lang="fr-FR" dirty="0" smtClean="0"/>
              <a:t>Utiliser et </a:t>
            </a:r>
            <a:r>
              <a:rPr lang="fr-FR" dirty="0"/>
              <a:t>Travailler l’APE, étape par </a:t>
            </a:r>
            <a:r>
              <a:rPr lang="fr-FR" dirty="0" smtClean="0"/>
              <a:t>étape / Editer </a:t>
            </a:r>
            <a:r>
              <a:rPr lang="fr-FR" dirty="0"/>
              <a:t>les </a:t>
            </a:r>
            <a:r>
              <a:rPr lang="fr-FR" dirty="0" smtClean="0"/>
              <a:t>historiques / Consulter </a:t>
            </a:r>
            <a:r>
              <a:rPr lang="fr-FR" dirty="0"/>
              <a:t>les CRE précédents</a:t>
            </a:r>
          </a:p>
          <a:p>
            <a:pPr lvl="1">
              <a:lnSpc>
                <a:spcPct val="150000"/>
              </a:lnSpc>
            </a:pPr>
            <a:r>
              <a:rPr lang="fr-FR" dirty="0" smtClean="0"/>
              <a:t>Quels sont les </a:t>
            </a:r>
            <a:r>
              <a:rPr lang="fr-FR" dirty="0"/>
              <a:t>liens en </a:t>
            </a:r>
            <a:r>
              <a:rPr lang="fr-FR" dirty="0" smtClean="0"/>
              <a:t>place, les procurations, les </a:t>
            </a:r>
            <a:r>
              <a:rPr lang="fr-FR" dirty="0"/>
              <a:t>clauses bénéficiaires en </a:t>
            </a:r>
            <a:r>
              <a:rPr lang="fr-FR" dirty="0" smtClean="0"/>
              <a:t>place?</a:t>
            </a:r>
            <a:endParaRPr lang="fr-FR" dirty="0"/>
          </a:p>
          <a:p>
            <a:pPr lvl="1">
              <a:lnSpc>
                <a:spcPct val="150000"/>
              </a:lnSpc>
            </a:pPr>
            <a:r>
              <a:rPr lang="fr-FR" dirty="0" smtClean="0"/>
              <a:t>Quels sont les </a:t>
            </a:r>
            <a:r>
              <a:rPr lang="fr-FR" dirty="0"/>
              <a:t>évènements GERC en cours </a:t>
            </a:r>
            <a:r>
              <a:rPr lang="fr-FR" dirty="0" smtClean="0"/>
              <a:t>?</a:t>
            </a:r>
            <a:endParaRPr lang="fr-FR" dirty="0"/>
          </a:p>
          <a:p>
            <a:pPr lvl="1">
              <a:lnSpc>
                <a:spcPct val="150000"/>
              </a:lnSpc>
            </a:pPr>
            <a:r>
              <a:rPr lang="fr-FR" dirty="0"/>
              <a:t>Vérifier que la BAD est active </a:t>
            </a:r>
            <a:r>
              <a:rPr lang="fr-FR" dirty="0" smtClean="0"/>
              <a:t>avec l’utilisation ou non de la MSI et de </a:t>
            </a:r>
            <a:r>
              <a:rPr lang="fr-FR" dirty="0" err="1" smtClean="0"/>
              <a:t>Sécur’Pass</a:t>
            </a:r>
            <a:endParaRPr lang="fr-FR" dirty="0" smtClean="0"/>
          </a:p>
          <a:p>
            <a:pPr lvl="1">
              <a:lnSpc>
                <a:spcPct val="150000"/>
              </a:lnSpc>
            </a:pPr>
            <a:r>
              <a:rPr lang="fr-FR" dirty="0" smtClean="0"/>
              <a:t>Le </a:t>
            </a:r>
            <a:r>
              <a:rPr lang="fr-FR" dirty="0"/>
              <a:t>QCF/QR est-il à </a:t>
            </a:r>
            <a:r>
              <a:rPr lang="fr-FR" dirty="0" smtClean="0"/>
              <a:t>jour ? Quelle est sa catégorie ?</a:t>
            </a:r>
            <a:endParaRPr lang="fr-FR" dirty="0"/>
          </a:p>
          <a:p>
            <a:pPr lvl="1">
              <a:lnSpc>
                <a:spcPct val="150000"/>
              </a:lnSpc>
            </a:pPr>
            <a:r>
              <a:rPr lang="fr-FR" dirty="0" smtClean="0"/>
              <a:t>Quel est le statut de son DRC et son statut CCA?</a:t>
            </a:r>
            <a:endParaRPr lang="fr-FR" dirty="0"/>
          </a:p>
          <a:p>
            <a:pPr marL="36000" indent="0">
              <a:lnSpc>
                <a:spcPct val="150000"/>
              </a:lnSpc>
              <a:buNone/>
            </a:pPr>
            <a:endParaRPr lang="fr-FR" b="1" dirty="0" smtClean="0">
              <a:solidFill>
                <a:schemeClr val="accent4">
                  <a:lumMod val="75000"/>
                </a:schemeClr>
              </a:solidFill>
            </a:endParaRPr>
          </a:p>
        </p:txBody>
      </p:sp>
      <p:sp>
        <p:nvSpPr>
          <p:cNvPr id="5" name="Rectangle 4"/>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3</a:t>
            </a:r>
            <a:endParaRPr lang="fr-FR" sz="1400" b="1" dirty="0"/>
          </a:p>
        </p:txBody>
      </p:sp>
    </p:spTree>
    <p:extLst>
      <p:ext uri="{BB962C8B-B14F-4D97-AF65-F5344CB8AC3E}">
        <p14:creationId xmlns:p14="http://schemas.microsoft.com/office/powerpoint/2010/main" val="22535139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Des astuces pour préparer la rencontre du client</a:t>
            </a:r>
            <a:endParaRPr lang="fr-FR" dirty="0"/>
          </a:p>
        </p:txBody>
      </p:sp>
      <p:sp>
        <p:nvSpPr>
          <p:cNvPr id="14" name="Espace réservé du texte 13"/>
          <p:cNvSpPr>
            <a:spLocks noGrp="1"/>
          </p:cNvSpPr>
          <p:nvPr>
            <p:ph type="body" sz="quarter" idx="14"/>
          </p:nvPr>
        </p:nvSpPr>
        <p:spPr/>
        <p:txBody>
          <a:bodyPr/>
          <a:lstStyle/>
          <a:p>
            <a:r>
              <a:rPr lang="fr-FR" dirty="0" smtClean="0"/>
              <a:t>HDJ du 4 février</a:t>
            </a:r>
            <a:endParaRPr lang="fr-FR" dirty="0"/>
          </a:p>
        </p:txBody>
      </p:sp>
      <p:sp>
        <p:nvSpPr>
          <p:cNvPr id="76" name="Espace réservé du contenu 1"/>
          <p:cNvSpPr txBox="1">
            <a:spLocks/>
          </p:cNvSpPr>
          <p:nvPr/>
        </p:nvSpPr>
        <p:spPr>
          <a:xfrm>
            <a:off x="563671" y="1696492"/>
            <a:ext cx="11295819" cy="4386186"/>
          </a:xfrm>
          <a:prstGeom prst="rect">
            <a:avLst/>
          </a:prstGeom>
        </p:spPr>
        <p:txBody>
          <a:bodyPr vert="horz" lIns="91440" tIns="45720" rIns="91440" bIns="45720" rtlCol="0">
            <a:normAutofit lnSpcReduction="10000"/>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fr-FR" b="1" dirty="0" smtClean="0"/>
              <a:t>Quelle est </a:t>
            </a:r>
            <a:r>
              <a:rPr lang="fr-FR" b="1" dirty="0" smtClean="0">
                <a:solidFill>
                  <a:srgbClr val="C00000"/>
                </a:solidFill>
              </a:rPr>
              <a:t>l’activité de son compte de dépôt ?</a:t>
            </a:r>
          </a:p>
          <a:p>
            <a:pPr lvl="1">
              <a:lnSpc>
                <a:spcPct val="150000"/>
              </a:lnSpc>
            </a:pPr>
            <a:r>
              <a:rPr lang="fr-FR" dirty="0" smtClean="0"/>
              <a:t>Retraits / Virements / Prélèvements</a:t>
            </a:r>
          </a:p>
          <a:p>
            <a:pPr>
              <a:lnSpc>
                <a:spcPct val="150000"/>
              </a:lnSpc>
            </a:pPr>
            <a:r>
              <a:rPr lang="fr-FR" b="1" dirty="0" smtClean="0"/>
              <a:t>Quel est </a:t>
            </a:r>
            <a:r>
              <a:rPr lang="fr-FR" b="1" dirty="0" smtClean="0">
                <a:solidFill>
                  <a:srgbClr val="C00000"/>
                </a:solidFill>
              </a:rPr>
              <a:t>l’âge</a:t>
            </a:r>
            <a:r>
              <a:rPr lang="fr-FR" b="1" dirty="0" smtClean="0"/>
              <a:t> de mon client ?</a:t>
            </a:r>
          </a:p>
          <a:p>
            <a:pPr>
              <a:lnSpc>
                <a:spcPct val="150000"/>
              </a:lnSpc>
            </a:pPr>
            <a:r>
              <a:rPr lang="fr-FR" b="1" dirty="0" smtClean="0"/>
              <a:t>Quels sont les </a:t>
            </a:r>
            <a:r>
              <a:rPr lang="fr-FR" b="1" dirty="0" smtClean="0">
                <a:solidFill>
                  <a:srgbClr val="C00000"/>
                </a:solidFill>
              </a:rPr>
              <a:t>évènements</a:t>
            </a:r>
            <a:r>
              <a:rPr lang="fr-FR" b="1" dirty="0" smtClean="0"/>
              <a:t> récents de sa vie?</a:t>
            </a:r>
          </a:p>
          <a:p>
            <a:pPr lvl="1">
              <a:lnSpc>
                <a:spcPct val="150000"/>
              </a:lnSpc>
            </a:pPr>
            <a:r>
              <a:rPr lang="fr-FR" dirty="0" smtClean="0"/>
              <a:t>Naissance</a:t>
            </a:r>
          </a:p>
          <a:p>
            <a:pPr lvl="1">
              <a:lnSpc>
                <a:spcPct val="150000"/>
              </a:lnSpc>
            </a:pPr>
            <a:r>
              <a:rPr lang="fr-FR" dirty="0" smtClean="0"/>
              <a:t>Premiers jobs</a:t>
            </a:r>
          </a:p>
          <a:p>
            <a:pPr lvl="1">
              <a:lnSpc>
                <a:spcPct val="150000"/>
              </a:lnSpc>
            </a:pPr>
            <a:r>
              <a:rPr lang="fr-FR" dirty="0" smtClean="0"/>
              <a:t>La vie à deux / Mariage / PACS / Divorce</a:t>
            </a:r>
          </a:p>
          <a:p>
            <a:pPr lvl="1">
              <a:lnSpc>
                <a:spcPct val="150000"/>
              </a:lnSpc>
            </a:pPr>
            <a:r>
              <a:rPr lang="fr-FR" dirty="0" smtClean="0"/>
              <a:t>Famille monoparentale / Famille recomposée</a:t>
            </a:r>
          </a:p>
          <a:p>
            <a:pPr lvl="1">
              <a:lnSpc>
                <a:spcPct val="150000"/>
              </a:lnSpc>
            </a:pPr>
            <a:r>
              <a:rPr lang="fr-FR" dirty="0" smtClean="0"/>
              <a:t>Étude des enfants / Aider les enfants à s’installer</a:t>
            </a:r>
          </a:p>
          <a:p>
            <a:pPr lvl="1">
              <a:lnSpc>
                <a:spcPct val="150000"/>
              </a:lnSpc>
            </a:pPr>
            <a:r>
              <a:rPr lang="fr-FR" dirty="0" smtClean="0"/>
              <a:t>Accidents et handicaps / Perte d’autonomie</a:t>
            </a:r>
          </a:p>
          <a:p>
            <a:pPr lvl="1">
              <a:lnSpc>
                <a:spcPct val="150000"/>
              </a:lnSpc>
            </a:pPr>
            <a:r>
              <a:rPr lang="fr-FR" dirty="0" smtClean="0"/>
              <a:t>Retraite</a:t>
            </a:r>
          </a:p>
          <a:p>
            <a:pPr marL="36000" indent="0">
              <a:lnSpc>
                <a:spcPct val="150000"/>
              </a:lnSpc>
              <a:buNone/>
            </a:pPr>
            <a:endParaRPr lang="fr-FR" b="1" dirty="0" smtClean="0">
              <a:solidFill>
                <a:schemeClr val="accent4">
                  <a:lumMod val="75000"/>
                </a:schemeClr>
              </a:solidFill>
            </a:endParaRPr>
          </a:p>
        </p:txBody>
      </p:sp>
      <p:sp>
        <p:nvSpPr>
          <p:cNvPr id="5" name="Rectangle 4"/>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3</a:t>
            </a:r>
            <a:endParaRPr lang="fr-FR" sz="1400" b="1" dirty="0"/>
          </a:p>
        </p:txBody>
      </p:sp>
    </p:spTree>
    <p:extLst>
      <p:ext uri="{BB962C8B-B14F-4D97-AF65-F5344CB8AC3E}">
        <p14:creationId xmlns:p14="http://schemas.microsoft.com/office/powerpoint/2010/main" val="29882215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Des astuces pour mener l’entretien : quelques questions pour amener les sujets</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sp>
        <p:nvSpPr>
          <p:cNvPr id="2" name="Espace réservé du contenu 1"/>
          <p:cNvSpPr>
            <a:spLocks noGrp="1"/>
          </p:cNvSpPr>
          <p:nvPr>
            <p:ph idx="1"/>
          </p:nvPr>
        </p:nvSpPr>
        <p:spPr/>
        <p:txBody>
          <a:bodyPr>
            <a:normAutofit/>
          </a:bodyPr>
          <a:lstStyle/>
          <a:p>
            <a:pPr marL="36000" indent="0">
              <a:buNone/>
            </a:pPr>
            <a:endParaRPr lang="fr-FR" dirty="0"/>
          </a:p>
          <a:p>
            <a:endParaRPr lang="fr-FR" dirty="0"/>
          </a:p>
          <a:p>
            <a:endParaRPr lang="fr-FR" dirty="0"/>
          </a:p>
        </p:txBody>
      </p:sp>
      <p:sp>
        <p:nvSpPr>
          <p:cNvPr id="10" name="Espace réservé du contenu 1"/>
          <p:cNvSpPr txBox="1">
            <a:spLocks/>
          </p:cNvSpPr>
          <p:nvPr/>
        </p:nvSpPr>
        <p:spPr>
          <a:xfrm>
            <a:off x="563671" y="1696492"/>
            <a:ext cx="11295819" cy="4386186"/>
          </a:xfrm>
          <a:prstGeom prst="rect">
            <a:avLst/>
          </a:prstGeom>
        </p:spPr>
        <p:txBody>
          <a:bodyPr vert="horz" lIns="91440" tIns="45720" rIns="91440" bIns="45720" rtlCol="0">
            <a:normAutofit fontScale="85000" lnSpcReduction="20000"/>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fr-FR" dirty="0"/>
              <a:t>« Quels sont vos objectifs d’épargne ? »</a:t>
            </a:r>
          </a:p>
          <a:p>
            <a:pPr>
              <a:lnSpc>
                <a:spcPct val="150000"/>
              </a:lnSpc>
            </a:pPr>
            <a:r>
              <a:rPr lang="fr-FR" dirty="0" smtClean="0"/>
              <a:t>«</a:t>
            </a:r>
            <a:r>
              <a:rPr lang="fr-FR" dirty="0"/>
              <a:t> Qu’attendez-vous de votre épargne ? </a:t>
            </a:r>
            <a:r>
              <a:rPr lang="fr-FR" dirty="0" smtClean="0"/>
              <a:t>»</a:t>
            </a:r>
            <a:r>
              <a:rPr lang="fr-FR" dirty="0"/>
              <a:t> </a:t>
            </a:r>
            <a:endParaRPr lang="fr-FR" dirty="0" smtClean="0"/>
          </a:p>
          <a:p>
            <a:pPr>
              <a:lnSpc>
                <a:spcPct val="150000"/>
              </a:lnSpc>
            </a:pPr>
            <a:r>
              <a:rPr lang="fr-FR" dirty="0" smtClean="0"/>
              <a:t>«</a:t>
            </a:r>
            <a:r>
              <a:rPr lang="fr-FR" dirty="0"/>
              <a:t> Quelle est la part allouée à votre épargne dans votre budget mensuel ? »</a:t>
            </a:r>
          </a:p>
          <a:p>
            <a:pPr>
              <a:lnSpc>
                <a:spcPct val="150000"/>
              </a:lnSpc>
            </a:pPr>
            <a:r>
              <a:rPr lang="fr-FR" dirty="0" smtClean="0"/>
              <a:t>«</a:t>
            </a:r>
            <a:r>
              <a:rPr lang="fr-FR" dirty="0"/>
              <a:t> Chercher à rentabiliser votre capital, est-ce important pour vous ? » « Pourquoi ? »</a:t>
            </a:r>
          </a:p>
          <a:p>
            <a:pPr>
              <a:lnSpc>
                <a:spcPct val="150000"/>
              </a:lnSpc>
            </a:pPr>
            <a:r>
              <a:rPr lang="fr-FR" dirty="0"/>
              <a:t>« Pouvoir disposer de son épargne en cas de besoin, est-ce essentiel pour vous ? »</a:t>
            </a:r>
          </a:p>
          <a:p>
            <a:pPr>
              <a:lnSpc>
                <a:spcPct val="150000"/>
              </a:lnSpc>
            </a:pPr>
            <a:r>
              <a:rPr lang="fr-FR" dirty="0"/>
              <a:t>« Qu’avez-vous mis en place pour anticiper le financement des études de vos enfants ? »</a:t>
            </a:r>
          </a:p>
          <a:p>
            <a:pPr>
              <a:lnSpc>
                <a:spcPct val="150000"/>
              </a:lnSpc>
            </a:pPr>
            <a:r>
              <a:rPr lang="fr-FR" dirty="0"/>
              <a:t>« Qu’avez-vous mis en place pour compléter vos revenus une fois à la retraite ? »</a:t>
            </a:r>
          </a:p>
          <a:p>
            <a:pPr>
              <a:lnSpc>
                <a:spcPct val="150000"/>
              </a:lnSpc>
            </a:pPr>
            <a:r>
              <a:rPr lang="fr-FR" dirty="0"/>
              <a:t>« Comment envisagez-vous la transmission de votre patrimoine ? </a:t>
            </a:r>
            <a:r>
              <a:rPr lang="fr-FR" dirty="0" smtClean="0"/>
              <a:t>»</a:t>
            </a:r>
          </a:p>
          <a:p>
            <a:pPr>
              <a:lnSpc>
                <a:spcPct val="150000"/>
              </a:lnSpc>
            </a:pPr>
            <a:r>
              <a:rPr lang="fr-FR" dirty="0"/>
              <a:t>« Comment vous définiriez-vous en tant qu’épargnant ? Plutôt prudent, équilibré, dynamique? »</a:t>
            </a:r>
          </a:p>
          <a:p>
            <a:pPr>
              <a:lnSpc>
                <a:spcPct val="150000"/>
              </a:lnSpc>
            </a:pPr>
            <a:r>
              <a:rPr lang="fr-FR" dirty="0" smtClean="0"/>
              <a:t>«</a:t>
            </a:r>
            <a:r>
              <a:rPr lang="fr-FR" dirty="0"/>
              <a:t> Avez-vous d’autres placements ailleurs ? »</a:t>
            </a:r>
          </a:p>
          <a:p>
            <a:pPr>
              <a:lnSpc>
                <a:spcPct val="150000"/>
              </a:lnSpc>
            </a:pPr>
            <a:r>
              <a:rPr lang="fr-FR" dirty="0"/>
              <a:t>« Sur 10 € vous seriez prêt à mettre combien en unités de Compte ? »</a:t>
            </a:r>
          </a:p>
          <a:p>
            <a:pPr>
              <a:lnSpc>
                <a:spcPct val="150000"/>
              </a:lnSpc>
            </a:pPr>
            <a:r>
              <a:rPr lang="fr-FR" dirty="0" smtClean="0"/>
              <a:t>«</a:t>
            </a:r>
            <a:r>
              <a:rPr lang="fr-FR" dirty="0"/>
              <a:t> Quels sont les supports détenus sur votre PEE ? »</a:t>
            </a:r>
          </a:p>
          <a:p>
            <a:pPr marL="36000" indent="0">
              <a:lnSpc>
                <a:spcPct val="150000"/>
              </a:lnSpc>
              <a:buNone/>
            </a:pPr>
            <a:endParaRPr lang="fr-FR" b="1" dirty="0" smtClean="0">
              <a:solidFill>
                <a:schemeClr val="accent4">
                  <a:lumMod val="75000"/>
                </a:schemeClr>
              </a:solidFill>
            </a:endParaRPr>
          </a:p>
        </p:txBody>
      </p:sp>
      <p:pic>
        <p:nvPicPr>
          <p:cNvPr id="7" name="Image 6"/>
          <p:cNvPicPr>
            <a:picLocks noChangeAspect="1"/>
          </p:cNvPicPr>
          <p:nvPr/>
        </p:nvPicPr>
        <p:blipFill>
          <a:blip r:embed="rId3"/>
          <a:stretch>
            <a:fillRect/>
          </a:stretch>
        </p:blipFill>
        <p:spPr>
          <a:xfrm>
            <a:off x="8515908" y="2236964"/>
            <a:ext cx="3352800" cy="3429000"/>
          </a:xfrm>
          <a:prstGeom prst="rect">
            <a:avLst/>
          </a:prstGeom>
          <a:effectLst>
            <a:softEdge rad="63500"/>
          </a:effectLst>
        </p:spPr>
      </p:pic>
      <p:sp>
        <p:nvSpPr>
          <p:cNvPr id="8" name="Rectangle 7"/>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4</a:t>
            </a:r>
            <a:endParaRPr lang="fr-FR" sz="1400" b="1" dirty="0"/>
          </a:p>
        </p:txBody>
      </p:sp>
    </p:spTree>
    <p:extLst>
      <p:ext uri="{BB962C8B-B14F-4D97-AF65-F5344CB8AC3E}">
        <p14:creationId xmlns:p14="http://schemas.microsoft.com/office/powerpoint/2010/main" val="28163584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Autour des bonnes pratiques disponibles, voici une proposition de 4 étapes lors de votre entretien pour arriver à identifier le besoin du client</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sp>
        <p:nvSpPr>
          <p:cNvPr id="2" name="Espace réservé du contenu 1"/>
          <p:cNvSpPr>
            <a:spLocks noGrp="1"/>
          </p:cNvSpPr>
          <p:nvPr>
            <p:ph idx="1"/>
          </p:nvPr>
        </p:nvSpPr>
        <p:spPr>
          <a:xfrm>
            <a:off x="695325" y="1943948"/>
            <a:ext cx="10980738" cy="4386186"/>
          </a:xfrm>
        </p:spPr>
        <p:txBody>
          <a:bodyPr>
            <a:normAutofit/>
          </a:bodyPr>
          <a:lstStyle/>
          <a:p>
            <a:pPr marL="36000" indent="0">
              <a:buNone/>
            </a:pPr>
            <a:endParaRPr lang="fr-FR" dirty="0"/>
          </a:p>
          <a:p>
            <a:endParaRPr lang="fr-FR" dirty="0"/>
          </a:p>
          <a:p>
            <a:endParaRPr lang="fr-FR" dirty="0"/>
          </a:p>
        </p:txBody>
      </p:sp>
      <p:graphicFrame>
        <p:nvGraphicFramePr>
          <p:cNvPr id="6" name="Chart 7">
            <a:extLst>
              <a:ext uri="{FF2B5EF4-FFF2-40B4-BE49-F238E27FC236}">
                <a16:creationId xmlns:a16="http://schemas.microsoft.com/office/drawing/2014/main" id="{0FA5D589-518F-4AA6-889A-FF55489A2E00}"/>
              </a:ext>
            </a:extLst>
          </p:cNvPr>
          <p:cNvGraphicFramePr/>
          <p:nvPr>
            <p:extLst>
              <p:ext uri="{D42A27DB-BD31-4B8C-83A1-F6EECF244321}">
                <p14:modId xmlns:p14="http://schemas.microsoft.com/office/powerpoint/2010/main" val="325302997"/>
              </p:ext>
            </p:extLst>
          </p:nvPr>
        </p:nvGraphicFramePr>
        <p:xfrm>
          <a:off x="5312304" y="2591067"/>
          <a:ext cx="1584176" cy="1641906"/>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559456" y="2310514"/>
            <a:ext cx="1834138" cy="62867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00150">
              <a:lnSpc>
                <a:spcPct val="90000"/>
              </a:lnSpc>
              <a:spcBef>
                <a:spcPct val="0"/>
              </a:spcBef>
              <a:spcAft>
                <a:spcPct val="35000"/>
              </a:spcAft>
            </a:pPr>
            <a:r>
              <a:rPr lang="fr-FR" sz="1600" dirty="0">
                <a:solidFill>
                  <a:srgbClr val="FFFFFF"/>
                </a:solidFill>
                <a:latin typeface="+mj-lt"/>
                <a:cs typeface="Gill Sans"/>
              </a:rPr>
              <a:t>Faire mesurer les écarts</a:t>
            </a:r>
          </a:p>
        </p:txBody>
      </p:sp>
      <p:sp>
        <p:nvSpPr>
          <p:cNvPr id="8" name="Rectangle 7"/>
          <p:cNvSpPr/>
          <p:nvPr/>
        </p:nvSpPr>
        <p:spPr>
          <a:xfrm>
            <a:off x="3016704" y="2310514"/>
            <a:ext cx="2779754" cy="628679"/>
          </a:xfrm>
          <a:prstGeom prst="rect">
            <a:avLst/>
          </a:prstGeom>
          <a:solidFill>
            <a:srgbClr val="C0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defTabSz="1200150">
              <a:lnSpc>
                <a:spcPct val="90000"/>
              </a:lnSpc>
              <a:spcBef>
                <a:spcPct val="0"/>
              </a:spcBef>
              <a:spcAft>
                <a:spcPct val="35000"/>
              </a:spcAft>
            </a:pPr>
            <a:r>
              <a:rPr lang="fr-FR" sz="1600" dirty="0">
                <a:solidFill>
                  <a:srgbClr val="FFFFFF"/>
                </a:solidFill>
                <a:latin typeface="+mj-lt"/>
                <a:cs typeface="Gill Sans"/>
              </a:rPr>
              <a:t>Chiffrer précisément les besoins</a:t>
            </a:r>
          </a:p>
        </p:txBody>
      </p:sp>
      <p:sp>
        <p:nvSpPr>
          <p:cNvPr id="9" name="Rectangle 8"/>
          <p:cNvSpPr/>
          <p:nvPr/>
        </p:nvSpPr>
        <p:spPr>
          <a:xfrm>
            <a:off x="645660" y="3670299"/>
            <a:ext cx="1257927" cy="480928"/>
          </a:xfrm>
          <a:prstGeom prst="rect">
            <a:avLst/>
          </a:prstGeom>
          <a:solidFill>
            <a:srgbClr val="4F504F"/>
          </a:solidFill>
          <a:ln>
            <a:solidFill>
              <a:srgbClr val="4F50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00150">
              <a:lnSpc>
                <a:spcPct val="90000"/>
              </a:lnSpc>
              <a:spcBef>
                <a:spcPct val="0"/>
              </a:spcBef>
              <a:spcAft>
                <a:spcPct val="35000"/>
              </a:spcAft>
            </a:pPr>
            <a:r>
              <a:rPr lang="fr-FR" sz="1600" dirty="0">
                <a:solidFill>
                  <a:srgbClr val="FFFFFF"/>
                </a:solidFill>
                <a:latin typeface="+mj-lt"/>
                <a:cs typeface="Gill Sans"/>
              </a:rPr>
              <a:t>Situation souhaitée</a:t>
            </a:r>
          </a:p>
        </p:txBody>
      </p:sp>
      <p:sp>
        <p:nvSpPr>
          <p:cNvPr id="11" name="Rectangle 10"/>
          <p:cNvSpPr/>
          <p:nvPr/>
        </p:nvSpPr>
        <p:spPr>
          <a:xfrm>
            <a:off x="218598" y="3073576"/>
            <a:ext cx="1257927" cy="480928"/>
          </a:xfrm>
          <a:prstGeom prst="rect">
            <a:avLst/>
          </a:prstGeom>
          <a:solidFill>
            <a:srgbClr val="4F504F"/>
          </a:solidFill>
          <a:ln>
            <a:solidFill>
              <a:srgbClr val="4F50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00150">
              <a:lnSpc>
                <a:spcPct val="90000"/>
              </a:lnSpc>
              <a:spcBef>
                <a:spcPct val="0"/>
              </a:spcBef>
              <a:spcAft>
                <a:spcPct val="35000"/>
              </a:spcAft>
            </a:pPr>
            <a:r>
              <a:rPr lang="fr-FR" sz="1600" dirty="0">
                <a:solidFill>
                  <a:srgbClr val="FFFFFF"/>
                </a:solidFill>
                <a:latin typeface="+mj-lt"/>
                <a:cs typeface="Gill Sans"/>
              </a:rPr>
              <a:t>Situation actuelle</a:t>
            </a:r>
          </a:p>
        </p:txBody>
      </p:sp>
      <p:sp>
        <p:nvSpPr>
          <p:cNvPr id="12" name="Rectangle 11"/>
          <p:cNvSpPr/>
          <p:nvPr/>
        </p:nvSpPr>
        <p:spPr>
          <a:xfrm>
            <a:off x="1423772" y="4232973"/>
            <a:ext cx="1257927" cy="480929"/>
          </a:xfrm>
          <a:prstGeom prst="rect">
            <a:avLst/>
          </a:prstGeom>
          <a:solidFill>
            <a:srgbClr val="4F504F"/>
          </a:solidFill>
          <a:ln>
            <a:solidFill>
              <a:srgbClr val="4F50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00150">
              <a:lnSpc>
                <a:spcPct val="90000"/>
              </a:lnSpc>
              <a:spcBef>
                <a:spcPct val="0"/>
              </a:spcBef>
              <a:spcAft>
                <a:spcPct val="35000"/>
              </a:spcAft>
            </a:pPr>
            <a:r>
              <a:rPr lang="fr-FR" sz="1600" dirty="0">
                <a:solidFill>
                  <a:srgbClr val="FFFFFF"/>
                </a:solidFill>
                <a:latin typeface="+mj-lt"/>
                <a:cs typeface="Gill Sans"/>
              </a:rPr>
              <a:t>Situation réelle</a:t>
            </a:r>
          </a:p>
        </p:txBody>
      </p:sp>
      <p:sp>
        <p:nvSpPr>
          <p:cNvPr id="13" name="Rectangle 12"/>
          <p:cNvSpPr/>
          <p:nvPr/>
        </p:nvSpPr>
        <p:spPr>
          <a:xfrm>
            <a:off x="218598" y="4747950"/>
            <a:ext cx="2480325" cy="1569660"/>
          </a:xfrm>
          <a:prstGeom prst="rect">
            <a:avLst/>
          </a:prstGeom>
          <a:ln w="28575">
            <a:solidFill>
              <a:srgbClr val="4F504F"/>
            </a:solidFill>
          </a:ln>
        </p:spPr>
        <p:txBody>
          <a:bodyPr wrap="square">
            <a:spAutoFit/>
          </a:bodyPr>
          <a:lstStyle/>
          <a:p>
            <a:r>
              <a:rPr lang="fr-FR" sz="1200" dirty="0">
                <a:latin typeface="+mj-lt"/>
              </a:rPr>
              <a:t>L’intérêt du client sera gagné grâce à la mise en relief, par </a:t>
            </a:r>
            <a:r>
              <a:rPr lang="fr-FR" sz="1200" b="1" dirty="0">
                <a:solidFill>
                  <a:srgbClr val="C00000"/>
                </a:solidFill>
                <a:latin typeface="+mj-lt"/>
              </a:rPr>
              <a:t>VOUS</a:t>
            </a:r>
            <a:r>
              <a:rPr lang="fr-FR" sz="1200" dirty="0">
                <a:latin typeface="+mj-lt"/>
              </a:rPr>
              <a:t>, des écarts entre :</a:t>
            </a:r>
          </a:p>
          <a:p>
            <a:pPr marL="285750" indent="-285750">
              <a:buFont typeface="Arial"/>
              <a:buChar char="•"/>
            </a:pPr>
            <a:r>
              <a:rPr lang="fr-FR" sz="1200" dirty="0">
                <a:latin typeface="+mj-lt"/>
              </a:rPr>
              <a:t>Ce que le client pense avoir</a:t>
            </a:r>
          </a:p>
          <a:p>
            <a:pPr marL="285750" indent="-285750">
              <a:buFont typeface="Arial"/>
              <a:buChar char="•"/>
            </a:pPr>
            <a:r>
              <a:rPr lang="fr-FR" sz="1200" dirty="0">
                <a:latin typeface="+mj-lt"/>
              </a:rPr>
              <a:t>Ce que le client souhaite avoir</a:t>
            </a:r>
          </a:p>
          <a:p>
            <a:pPr marL="285750" indent="-285750">
              <a:buFont typeface="Arial"/>
              <a:buChar char="•"/>
            </a:pPr>
            <a:r>
              <a:rPr lang="fr-FR" sz="1200" dirty="0">
                <a:latin typeface="+mj-lt"/>
              </a:rPr>
              <a:t>Ce que le client aura réellement</a:t>
            </a:r>
          </a:p>
        </p:txBody>
      </p:sp>
      <p:sp>
        <p:nvSpPr>
          <p:cNvPr id="14" name="Rectangle 13"/>
          <p:cNvSpPr/>
          <p:nvPr/>
        </p:nvSpPr>
        <p:spPr>
          <a:xfrm>
            <a:off x="3016704" y="3219746"/>
            <a:ext cx="2779754" cy="1015663"/>
          </a:xfrm>
          <a:prstGeom prst="rect">
            <a:avLst/>
          </a:prstGeom>
          <a:ln w="28575">
            <a:solidFill>
              <a:srgbClr val="4F504F"/>
            </a:solidFill>
          </a:ln>
        </p:spPr>
        <p:txBody>
          <a:bodyPr wrap="square">
            <a:spAutoFit/>
          </a:bodyPr>
          <a:lstStyle/>
          <a:p>
            <a:r>
              <a:rPr lang="fr-FR" sz="1200" dirty="0">
                <a:latin typeface="+mj-lt"/>
              </a:rPr>
              <a:t>Il n’y a que les choses concrètes qui motivent véritablement l’épargne…. </a:t>
            </a:r>
          </a:p>
          <a:p>
            <a:pPr marL="285750" indent="-285750">
              <a:buFont typeface="Arial"/>
              <a:buChar char="•"/>
            </a:pPr>
            <a:r>
              <a:rPr lang="fr-FR" sz="1200" dirty="0">
                <a:latin typeface="+mj-lt"/>
              </a:rPr>
              <a:t>Chiffrer l’objectif du client</a:t>
            </a:r>
          </a:p>
          <a:p>
            <a:pPr marL="285750" indent="-285750">
              <a:buFont typeface="Arial"/>
              <a:buChar char="•"/>
            </a:pPr>
            <a:r>
              <a:rPr lang="fr-FR" sz="1200" dirty="0">
                <a:latin typeface="+mj-lt"/>
              </a:rPr>
              <a:t>Chiffrer le capital à atteindre</a:t>
            </a:r>
          </a:p>
          <a:p>
            <a:pPr marL="285750" indent="-285750">
              <a:buFont typeface="Arial"/>
              <a:buChar char="•"/>
            </a:pPr>
            <a:r>
              <a:rPr lang="fr-FR" sz="1200" b="1" dirty="0">
                <a:solidFill>
                  <a:srgbClr val="C00000"/>
                </a:solidFill>
                <a:latin typeface="+mj-lt"/>
              </a:rPr>
              <a:t>Dater</a:t>
            </a:r>
            <a:r>
              <a:rPr lang="fr-FR" sz="1200" dirty="0">
                <a:latin typeface="+mj-lt"/>
              </a:rPr>
              <a:t> les objectifs</a:t>
            </a:r>
          </a:p>
        </p:txBody>
      </p:sp>
      <p:pic>
        <p:nvPicPr>
          <p:cNvPr id="15" name="Image 14"/>
          <p:cNvPicPr>
            <a:picLocks noChangeAspect="1"/>
          </p:cNvPicPr>
          <p:nvPr/>
        </p:nvPicPr>
        <p:blipFill>
          <a:blip r:embed="rId4"/>
          <a:stretch>
            <a:fillRect/>
          </a:stretch>
        </p:blipFill>
        <p:spPr>
          <a:xfrm>
            <a:off x="1151481" y="1579408"/>
            <a:ext cx="650087" cy="671518"/>
          </a:xfrm>
          <a:prstGeom prst="rect">
            <a:avLst/>
          </a:prstGeom>
        </p:spPr>
      </p:pic>
      <p:pic>
        <p:nvPicPr>
          <p:cNvPr id="16" name="Image 15"/>
          <p:cNvPicPr>
            <a:picLocks noChangeAspect="1"/>
          </p:cNvPicPr>
          <p:nvPr/>
        </p:nvPicPr>
        <p:blipFill>
          <a:blip r:embed="rId5"/>
          <a:stretch>
            <a:fillRect/>
          </a:stretch>
        </p:blipFill>
        <p:spPr>
          <a:xfrm>
            <a:off x="4208839" y="1581192"/>
            <a:ext cx="485779" cy="642943"/>
          </a:xfrm>
          <a:prstGeom prst="rect">
            <a:avLst/>
          </a:prstGeom>
        </p:spPr>
      </p:pic>
      <p:sp>
        <p:nvSpPr>
          <p:cNvPr id="18" name="Rectangle 17"/>
          <p:cNvSpPr/>
          <p:nvPr/>
        </p:nvSpPr>
        <p:spPr>
          <a:xfrm>
            <a:off x="6261705" y="2310514"/>
            <a:ext cx="2976273" cy="62867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1200150">
              <a:lnSpc>
                <a:spcPct val="90000"/>
              </a:lnSpc>
              <a:spcBef>
                <a:spcPct val="0"/>
              </a:spcBef>
              <a:spcAft>
                <a:spcPct val="35000"/>
              </a:spcAft>
            </a:pPr>
            <a:r>
              <a:rPr lang="fr-FR" sz="1600" dirty="0">
                <a:solidFill>
                  <a:srgbClr val="FFFFFF"/>
                </a:solidFill>
                <a:latin typeface="+mj-lt"/>
                <a:cs typeface="Gill Sans"/>
              </a:rPr>
              <a:t>Observer la réaction du client</a:t>
            </a:r>
          </a:p>
        </p:txBody>
      </p:sp>
      <p:sp>
        <p:nvSpPr>
          <p:cNvPr id="19" name="Rectangle 18"/>
          <p:cNvSpPr/>
          <p:nvPr/>
        </p:nvSpPr>
        <p:spPr>
          <a:xfrm>
            <a:off x="6261704" y="2979350"/>
            <a:ext cx="1257927" cy="480792"/>
          </a:xfrm>
          <a:prstGeom prst="rect">
            <a:avLst/>
          </a:prstGeom>
          <a:solidFill>
            <a:srgbClr val="4F504F"/>
          </a:solidFill>
          <a:ln>
            <a:solidFill>
              <a:srgbClr val="4F50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00150">
              <a:lnSpc>
                <a:spcPct val="90000"/>
              </a:lnSpc>
              <a:spcBef>
                <a:spcPct val="0"/>
              </a:spcBef>
              <a:spcAft>
                <a:spcPct val="35000"/>
              </a:spcAft>
            </a:pPr>
            <a:r>
              <a:rPr lang="fr-FR" sz="1600" dirty="0">
                <a:solidFill>
                  <a:srgbClr val="FFFFFF"/>
                </a:solidFill>
                <a:latin typeface="+mj-lt"/>
                <a:cs typeface="Gill Sans"/>
              </a:rPr>
              <a:t>Silence</a:t>
            </a:r>
            <a:r>
              <a:rPr lang="fr-FR" sz="1600" dirty="0" smtClean="0">
                <a:solidFill>
                  <a:srgbClr val="FFFFFF"/>
                </a:solidFill>
                <a:latin typeface="Franklin Gothic Book"/>
                <a:cs typeface="Gill Sans"/>
              </a:rPr>
              <a:t> </a:t>
            </a:r>
            <a:endParaRPr lang="fr-FR" sz="1600" dirty="0">
              <a:solidFill>
                <a:srgbClr val="FFFFFF"/>
              </a:solidFill>
              <a:latin typeface="Franklin Gothic Book"/>
              <a:cs typeface="Gill Sans"/>
            </a:endParaRPr>
          </a:p>
        </p:txBody>
      </p:sp>
      <p:sp>
        <p:nvSpPr>
          <p:cNvPr id="20" name="Rectangle 19"/>
          <p:cNvSpPr/>
          <p:nvPr/>
        </p:nvSpPr>
        <p:spPr>
          <a:xfrm>
            <a:off x="7080124" y="3553141"/>
            <a:ext cx="1257927" cy="480851"/>
          </a:xfrm>
          <a:prstGeom prst="rect">
            <a:avLst/>
          </a:prstGeom>
          <a:solidFill>
            <a:srgbClr val="4F504F"/>
          </a:solidFill>
          <a:ln>
            <a:solidFill>
              <a:srgbClr val="4F50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00150">
              <a:lnSpc>
                <a:spcPct val="90000"/>
              </a:lnSpc>
              <a:spcBef>
                <a:spcPct val="0"/>
              </a:spcBef>
              <a:spcAft>
                <a:spcPct val="35000"/>
              </a:spcAft>
            </a:pPr>
            <a:r>
              <a:rPr lang="fr-FR" sz="1600" dirty="0">
                <a:solidFill>
                  <a:srgbClr val="FFFFFF"/>
                </a:solidFill>
                <a:latin typeface="+mj-lt"/>
                <a:cs typeface="Gill Sans"/>
              </a:rPr>
              <a:t>Mesurer l’intérêt</a:t>
            </a:r>
          </a:p>
        </p:txBody>
      </p:sp>
      <p:sp>
        <p:nvSpPr>
          <p:cNvPr id="21" name="Rectangle 20"/>
          <p:cNvSpPr/>
          <p:nvPr/>
        </p:nvSpPr>
        <p:spPr>
          <a:xfrm>
            <a:off x="7980051" y="4110949"/>
            <a:ext cx="1257927" cy="590813"/>
          </a:xfrm>
          <a:prstGeom prst="rect">
            <a:avLst/>
          </a:prstGeom>
          <a:solidFill>
            <a:srgbClr val="4F504F"/>
          </a:solidFill>
          <a:ln>
            <a:solidFill>
              <a:srgbClr val="4F50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00150">
              <a:lnSpc>
                <a:spcPct val="90000"/>
              </a:lnSpc>
              <a:spcBef>
                <a:spcPct val="0"/>
              </a:spcBef>
              <a:spcAft>
                <a:spcPct val="35000"/>
              </a:spcAft>
            </a:pPr>
            <a:r>
              <a:rPr lang="fr-FR" sz="1200" dirty="0">
                <a:solidFill>
                  <a:srgbClr val="FFFFFF"/>
                </a:solidFill>
                <a:latin typeface="+mj-lt"/>
                <a:cs typeface="Gill Sans"/>
              </a:rPr>
              <a:t>Ne pas penser à la place du client</a:t>
            </a:r>
            <a:r>
              <a:rPr lang="fr-FR" sz="1400" dirty="0">
                <a:solidFill>
                  <a:srgbClr val="FFFFFF"/>
                </a:solidFill>
                <a:latin typeface="+mj-lt"/>
                <a:cs typeface="Gill Sans"/>
              </a:rPr>
              <a:t> </a:t>
            </a:r>
          </a:p>
        </p:txBody>
      </p:sp>
      <p:sp>
        <p:nvSpPr>
          <p:cNvPr id="22" name="Rectangle 21"/>
          <p:cNvSpPr/>
          <p:nvPr/>
        </p:nvSpPr>
        <p:spPr>
          <a:xfrm>
            <a:off x="6159946" y="4747079"/>
            <a:ext cx="3321931" cy="1928590"/>
          </a:xfrm>
          <a:prstGeom prst="rect">
            <a:avLst/>
          </a:prstGeom>
          <a:noFill/>
          <a:ln w="28575">
            <a:solidFill>
              <a:schemeClr val="tx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23" name="Rectangle 22"/>
          <p:cNvSpPr/>
          <p:nvPr/>
        </p:nvSpPr>
        <p:spPr>
          <a:xfrm>
            <a:off x="6293475" y="4803433"/>
            <a:ext cx="3232609" cy="1569660"/>
          </a:xfrm>
          <a:prstGeom prst="rect">
            <a:avLst/>
          </a:prstGeom>
        </p:spPr>
        <p:txBody>
          <a:bodyPr wrap="square">
            <a:spAutoFit/>
          </a:bodyPr>
          <a:lstStyle/>
          <a:p>
            <a:r>
              <a:rPr lang="fr-FR" sz="1200" dirty="0">
                <a:latin typeface="+mj-lt"/>
              </a:rPr>
              <a:t>En utilisant des phrases du type :</a:t>
            </a:r>
          </a:p>
          <a:p>
            <a:pPr>
              <a:buFont typeface="Arial"/>
              <a:buChar char="•"/>
            </a:pPr>
            <a:r>
              <a:rPr lang="fr-FR" sz="1200" dirty="0">
                <a:latin typeface="+mj-lt"/>
              </a:rPr>
              <a:t> Comprenez-vous l’intérêt d’être accompagné par un professionnel pour votre projet ?</a:t>
            </a:r>
          </a:p>
          <a:p>
            <a:pPr>
              <a:buFont typeface="Arial"/>
              <a:buChar char="•"/>
            </a:pPr>
            <a:r>
              <a:rPr lang="fr-FR" sz="1200" dirty="0">
                <a:latin typeface="+mj-lt"/>
              </a:rPr>
              <a:t> Est-ce important pour vous de préparer ce projet qui vous tient à cœur ?</a:t>
            </a:r>
          </a:p>
          <a:p>
            <a:pPr>
              <a:buFont typeface="Arial"/>
              <a:buChar char="•"/>
            </a:pPr>
            <a:r>
              <a:rPr lang="fr-FR" sz="1200" dirty="0">
                <a:latin typeface="+mj-lt"/>
              </a:rPr>
              <a:t> Mettre tous les moyens pour atteindre vos objectifs, est-ce essentiel pour vous ?</a:t>
            </a:r>
          </a:p>
        </p:txBody>
      </p:sp>
      <p:pic>
        <p:nvPicPr>
          <p:cNvPr id="24" name="Image 23"/>
          <p:cNvPicPr>
            <a:picLocks noChangeAspect="1"/>
          </p:cNvPicPr>
          <p:nvPr/>
        </p:nvPicPr>
        <p:blipFill>
          <a:blip r:embed="rId6"/>
          <a:stretch>
            <a:fillRect/>
          </a:stretch>
        </p:blipFill>
        <p:spPr>
          <a:xfrm>
            <a:off x="7482772" y="1556601"/>
            <a:ext cx="528642" cy="664375"/>
          </a:xfrm>
          <a:prstGeom prst="rect">
            <a:avLst/>
          </a:prstGeom>
        </p:spPr>
      </p:pic>
      <p:pic>
        <p:nvPicPr>
          <p:cNvPr id="25" name="Image 24"/>
          <p:cNvPicPr>
            <a:picLocks noChangeAspect="1"/>
          </p:cNvPicPr>
          <p:nvPr/>
        </p:nvPicPr>
        <p:blipFill>
          <a:blip r:embed="rId7"/>
          <a:stretch>
            <a:fillRect/>
          </a:stretch>
        </p:blipFill>
        <p:spPr>
          <a:xfrm>
            <a:off x="10539450" y="1539834"/>
            <a:ext cx="528642" cy="657231"/>
          </a:xfrm>
          <a:prstGeom prst="rect">
            <a:avLst/>
          </a:prstGeom>
        </p:spPr>
      </p:pic>
      <p:sp>
        <p:nvSpPr>
          <p:cNvPr id="26" name="Rectangle 25"/>
          <p:cNvSpPr/>
          <p:nvPr/>
        </p:nvSpPr>
        <p:spPr>
          <a:xfrm>
            <a:off x="9756281" y="2324640"/>
            <a:ext cx="2175708" cy="621153"/>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00150">
              <a:lnSpc>
                <a:spcPct val="90000"/>
              </a:lnSpc>
              <a:spcBef>
                <a:spcPct val="0"/>
              </a:spcBef>
              <a:spcAft>
                <a:spcPct val="35000"/>
              </a:spcAft>
            </a:pPr>
            <a:r>
              <a:rPr lang="fr-FR" sz="1600" dirty="0">
                <a:solidFill>
                  <a:srgbClr val="FFFFFF"/>
                </a:solidFill>
                <a:latin typeface="+mj-lt"/>
                <a:cs typeface="Gill Sans"/>
              </a:rPr>
              <a:t>Faire le bilan financier et conseiller</a:t>
            </a:r>
          </a:p>
        </p:txBody>
      </p:sp>
      <p:sp>
        <p:nvSpPr>
          <p:cNvPr id="27" name="ZoneTexte 26"/>
          <p:cNvSpPr txBox="1"/>
          <p:nvPr/>
        </p:nvSpPr>
        <p:spPr>
          <a:xfrm>
            <a:off x="9756281" y="3219746"/>
            <a:ext cx="2216929" cy="1384995"/>
          </a:xfrm>
          <a:prstGeom prst="rect">
            <a:avLst/>
          </a:prstGeom>
          <a:ln w="28575">
            <a:solidFill>
              <a:srgbClr val="4F504F"/>
            </a:solidFill>
          </a:ln>
        </p:spPr>
        <p:txBody>
          <a:bodyPr wrap="square">
            <a:spAutoFit/>
          </a:bodyPr>
          <a:lstStyle>
            <a:defPPr>
              <a:defRPr lang="fr-FR"/>
            </a:defPPr>
            <a:lvl1pPr algn="just">
              <a:defRPr sz="1200">
                <a:solidFill>
                  <a:schemeClr val="bg1">
                    <a:lumMod val="50000"/>
                  </a:schemeClr>
                </a:solidFill>
                <a:latin typeface="+mj-lt"/>
              </a:defRPr>
            </a:lvl1pPr>
          </a:lstStyle>
          <a:p>
            <a:pPr algn="l"/>
            <a:r>
              <a:rPr lang="fr-FR" dirty="0">
                <a:solidFill>
                  <a:schemeClr val="tx1"/>
                </a:solidFill>
              </a:rPr>
              <a:t>Le bilan financier ne doit être réalisé qu’à partir du moment où vous avez :</a:t>
            </a:r>
          </a:p>
          <a:p>
            <a:pPr algn="l">
              <a:buFont typeface="Arial"/>
              <a:buChar char="•"/>
            </a:pPr>
            <a:r>
              <a:rPr lang="fr-FR" dirty="0">
                <a:solidFill>
                  <a:schemeClr val="tx1"/>
                </a:solidFill>
              </a:rPr>
              <a:t>   Identifié précisément le ou les objectif(s) du client</a:t>
            </a:r>
          </a:p>
          <a:p>
            <a:pPr algn="l">
              <a:buFont typeface="Arial"/>
              <a:buChar char="•"/>
            </a:pPr>
            <a:r>
              <a:rPr lang="fr-FR" dirty="0">
                <a:solidFill>
                  <a:schemeClr val="tx1"/>
                </a:solidFill>
              </a:rPr>
              <a:t>   Chiffré et daté ce ou ces objectif(s)</a:t>
            </a:r>
          </a:p>
        </p:txBody>
      </p:sp>
      <p:cxnSp>
        <p:nvCxnSpPr>
          <p:cNvPr id="28" name="Connecteur droit 27"/>
          <p:cNvCxnSpPr/>
          <p:nvPr/>
        </p:nvCxnSpPr>
        <p:spPr>
          <a:xfrm>
            <a:off x="6058556" y="2152887"/>
            <a:ext cx="0" cy="4302125"/>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29" name="Connecteur droit 28"/>
          <p:cNvCxnSpPr/>
          <p:nvPr/>
        </p:nvCxnSpPr>
        <p:spPr>
          <a:xfrm>
            <a:off x="9588637" y="2238234"/>
            <a:ext cx="0" cy="4302125"/>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30" name="Connecteur droit 29"/>
          <p:cNvCxnSpPr/>
          <p:nvPr/>
        </p:nvCxnSpPr>
        <p:spPr>
          <a:xfrm>
            <a:off x="2842605" y="2310514"/>
            <a:ext cx="0" cy="4302125"/>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31" name="Image 30"/>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rot="11950921" flipH="1" flipV="1">
            <a:off x="255359" y="3631397"/>
            <a:ext cx="316357" cy="328848"/>
          </a:xfrm>
          <a:prstGeom prst="rect">
            <a:avLst/>
          </a:prstGeom>
        </p:spPr>
      </p:pic>
      <p:pic>
        <p:nvPicPr>
          <p:cNvPr id="32" name="Image 31"/>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rot="11950921" flipH="1" flipV="1">
            <a:off x="1003495" y="4241931"/>
            <a:ext cx="316357" cy="328848"/>
          </a:xfrm>
          <a:prstGeom prst="rect">
            <a:avLst/>
          </a:prstGeom>
        </p:spPr>
      </p:pic>
      <p:pic>
        <p:nvPicPr>
          <p:cNvPr id="33" name="Image 32"/>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rot="10800000" flipH="1" flipV="1">
            <a:off x="6643034" y="3560053"/>
            <a:ext cx="316357" cy="328848"/>
          </a:xfrm>
          <a:prstGeom prst="rect">
            <a:avLst/>
          </a:prstGeom>
        </p:spPr>
      </p:pic>
      <p:pic>
        <p:nvPicPr>
          <p:cNvPr id="34" name="Image 33"/>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rot="10539718" flipH="1" flipV="1">
            <a:off x="7401906" y="4208047"/>
            <a:ext cx="316357" cy="328848"/>
          </a:xfrm>
          <a:prstGeom prst="rect">
            <a:avLst/>
          </a:prstGeom>
        </p:spPr>
      </p:pic>
      <p:sp>
        <p:nvSpPr>
          <p:cNvPr id="35" name="Rectangle 34"/>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4</a:t>
            </a:r>
            <a:endParaRPr lang="fr-FR" sz="1400" b="1" dirty="0"/>
          </a:p>
        </p:txBody>
      </p:sp>
    </p:spTree>
    <p:extLst>
      <p:ext uri="{BB962C8B-B14F-4D97-AF65-F5344CB8AC3E}">
        <p14:creationId xmlns:p14="http://schemas.microsoft.com/office/powerpoint/2010/main" val="28296877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Une fois les besoins identifiés, nous pouvons nous appuyer sur une gamme complète répondant à l’ensemble des besoins des clients</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smtClean="0">
                <a:solidFill>
                  <a:srgbClr val="FF0000"/>
                </a:solidFill>
                <a:latin typeface="Arial" panose="020B0604020202020204" pitchFamily="34" charset="0"/>
                <a:cs typeface="Arial" panose="020B0604020202020204" pitchFamily="34" charset="0"/>
              </a:rPr>
              <a:t>2.</a:t>
            </a:r>
            <a:r>
              <a:rPr lang="fr-FR" dirty="0" smtClean="0">
                <a:latin typeface="Arial" panose="020B0604020202020204" pitchFamily="34" charset="0"/>
                <a:cs typeface="Arial" panose="020B0604020202020204" pitchFamily="34" charset="0"/>
              </a:rPr>
              <a:t> Notre ambition</a:t>
            </a:r>
            <a:endParaRPr lang="fr-FR" dirty="0">
              <a:latin typeface="Arial" panose="020B0604020202020204" pitchFamily="34" charset="0"/>
              <a:cs typeface="Arial" panose="020B0604020202020204" pitchFamily="34" charset="0"/>
            </a:endParaRPr>
          </a:p>
        </p:txBody>
      </p:sp>
      <p:sp>
        <p:nvSpPr>
          <p:cNvPr id="2" name="Espace réservé du contenu 1"/>
          <p:cNvSpPr>
            <a:spLocks noGrp="1"/>
          </p:cNvSpPr>
          <p:nvPr>
            <p:ph idx="1"/>
          </p:nvPr>
        </p:nvSpPr>
        <p:spPr/>
        <p:txBody>
          <a:bodyPr/>
          <a:lstStyle/>
          <a:p>
            <a:r>
              <a:rPr lang="fr-FR" b="1" dirty="0" smtClean="0"/>
              <a:t>La gamme Caisse d’Epargne couvre </a:t>
            </a:r>
            <a:r>
              <a:rPr lang="fr-FR" b="1" dirty="0" smtClean="0">
                <a:solidFill>
                  <a:srgbClr val="C00000"/>
                </a:solidFill>
              </a:rPr>
              <a:t>l’ensemble des univers de besoins des clients</a:t>
            </a:r>
            <a:endParaRPr lang="fr-FR" sz="1400" dirty="0">
              <a:solidFill>
                <a:srgbClr val="C00000"/>
              </a:solidFill>
            </a:endParaRPr>
          </a:p>
          <a:p>
            <a:pPr marL="468000" lvl="1" indent="0">
              <a:buNone/>
            </a:pPr>
            <a:endParaRPr lang="fr-FR" b="1" dirty="0" smtClean="0"/>
          </a:p>
          <a:p>
            <a:pPr marL="468000" lvl="1" indent="0">
              <a:buNone/>
            </a:pPr>
            <a:endParaRPr lang="fr-FR" b="1" dirty="0"/>
          </a:p>
          <a:p>
            <a:r>
              <a:rPr lang="fr-FR" b="1" dirty="0" smtClean="0"/>
              <a:t>Un FOCUS sur notre gamme </a:t>
            </a:r>
            <a:r>
              <a:rPr lang="fr-FR" b="1" dirty="0" smtClean="0">
                <a:solidFill>
                  <a:srgbClr val="C00000"/>
                </a:solidFill>
              </a:rPr>
              <a:t>d’Epargne Liquide qui reste le placement privilégié des français</a:t>
            </a:r>
            <a:r>
              <a:rPr lang="fr-FR" b="1" dirty="0" smtClean="0"/>
              <a:t>.</a:t>
            </a:r>
          </a:p>
          <a:p>
            <a:pPr lvl="1"/>
            <a:r>
              <a:rPr lang="fr-FR" dirty="0" smtClean="0"/>
              <a:t>Rendement faible mais sécurisation des encours</a:t>
            </a:r>
            <a:endParaRPr lang="fr-FR" dirty="0"/>
          </a:p>
          <a:p>
            <a:endParaRPr lang="fr-FR" b="1" dirty="0" smtClean="0"/>
          </a:p>
          <a:p>
            <a:endParaRPr lang="fr-FR" b="1" dirty="0" smtClean="0"/>
          </a:p>
          <a:p>
            <a:r>
              <a:rPr lang="fr-FR" b="1" dirty="0" smtClean="0"/>
              <a:t>Des produits </a:t>
            </a:r>
            <a:r>
              <a:rPr lang="fr-FR" b="1" dirty="0" smtClean="0">
                <a:solidFill>
                  <a:srgbClr val="C00000"/>
                </a:solidFill>
              </a:rPr>
              <a:t>d’Epargne contractuelle </a:t>
            </a:r>
            <a:r>
              <a:rPr lang="fr-FR" b="1" dirty="0" smtClean="0"/>
              <a:t>en compléments</a:t>
            </a:r>
            <a:endParaRPr lang="fr-FR" dirty="0"/>
          </a:p>
          <a:p>
            <a:endParaRPr lang="fr-FR" b="1" dirty="0"/>
          </a:p>
          <a:p>
            <a:endParaRPr lang="fr-FR" b="1" dirty="0" smtClean="0"/>
          </a:p>
          <a:p>
            <a:r>
              <a:rPr lang="fr-FR" b="1" dirty="0" smtClean="0"/>
              <a:t>Et une gamme de </a:t>
            </a:r>
            <a:r>
              <a:rPr lang="fr-FR" b="1" dirty="0" smtClean="0">
                <a:solidFill>
                  <a:srgbClr val="C00000"/>
                </a:solidFill>
              </a:rPr>
              <a:t>produits d’épargne financière </a:t>
            </a:r>
            <a:r>
              <a:rPr lang="fr-FR" b="1" dirty="0" smtClean="0"/>
              <a:t>avec l’assurance vie multi-supports et nos comptes titres</a:t>
            </a:r>
          </a:p>
          <a:p>
            <a:pPr lvl="1"/>
            <a:r>
              <a:rPr lang="fr-FR" dirty="0" smtClean="0"/>
              <a:t>Produits privilégiés pour se diversifier son épargne</a:t>
            </a:r>
          </a:p>
          <a:p>
            <a:pPr lvl="1"/>
            <a:r>
              <a:rPr lang="fr-FR" dirty="0" smtClean="0"/>
              <a:t>Gamme qui peut offrir des rendements supérieurs mais avec une prise de risque plus élevé</a:t>
            </a:r>
          </a:p>
        </p:txBody>
      </p:sp>
      <p:sp>
        <p:nvSpPr>
          <p:cNvPr id="5" name="Rectangle 4"/>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4</a:t>
            </a:r>
            <a:endParaRPr lang="fr-FR" sz="1400" b="1" dirty="0"/>
          </a:p>
        </p:txBody>
      </p:sp>
    </p:spTree>
    <p:extLst>
      <p:ext uri="{BB962C8B-B14F-4D97-AF65-F5344CB8AC3E}">
        <p14:creationId xmlns:p14="http://schemas.microsoft.com/office/powerpoint/2010/main" val="37757800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La gamme Caisse d’Epargne couvre l’ensemble des univers de besoins des </a:t>
            </a:r>
            <a:r>
              <a:rPr lang="fr-FR" dirty="0" smtClean="0"/>
              <a:t>clients en tenant comptes des horizons de placement</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smtClean="0">
                <a:solidFill>
                  <a:srgbClr val="FF0000"/>
                </a:solidFill>
                <a:latin typeface="Arial" panose="020B0604020202020204" pitchFamily="34" charset="0"/>
                <a:cs typeface="Arial" panose="020B0604020202020204" pitchFamily="34" charset="0"/>
              </a:rPr>
              <a:t>2.</a:t>
            </a:r>
            <a:r>
              <a:rPr lang="fr-FR" dirty="0" smtClean="0">
                <a:latin typeface="Arial" panose="020B0604020202020204" pitchFamily="34" charset="0"/>
                <a:cs typeface="Arial" panose="020B0604020202020204" pitchFamily="34" charset="0"/>
              </a:rPr>
              <a:t> Notre ambition</a:t>
            </a:r>
            <a:endParaRPr lang="fr-FR" dirty="0">
              <a:latin typeface="Arial" panose="020B0604020202020204" pitchFamily="34" charset="0"/>
              <a:cs typeface="Arial" panose="020B0604020202020204" pitchFamily="34"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817639445"/>
              </p:ext>
            </p:extLst>
          </p:nvPr>
        </p:nvGraphicFramePr>
        <p:xfrm>
          <a:off x="2165684" y="1806957"/>
          <a:ext cx="7764377" cy="4507253"/>
        </p:xfrm>
        <a:graphic>
          <a:graphicData uri="http://schemas.openxmlformats.org/drawingml/2006/table">
            <a:tbl>
              <a:tblPr firstRow="1" bandRow="1"/>
              <a:tblGrid>
                <a:gridCol w="1340612">
                  <a:extLst>
                    <a:ext uri="{9D8B030D-6E8A-4147-A177-3AD203B41FA5}">
                      <a16:colId xmlns:a16="http://schemas.microsoft.com/office/drawing/2014/main" val="1345362067"/>
                    </a:ext>
                  </a:extLst>
                </a:gridCol>
                <a:gridCol w="1284753">
                  <a:extLst>
                    <a:ext uri="{9D8B030D-6E8A-4147-A177-3AD203B41FA5}">
                      <a16:colId xmlns:a16="http://schemas.microsoft.com/office/drawing/2014/main" val="3966099593"/>
                    </a:ext>
                  </a:extLst>
                </a:gridCol>
                <a:gridCol w="1284753">
                  <a:extLst>
                    <a:ext uri="{9D8B030D-6E8A-4147-A177-3AD203B41FA5}">
                      <a16:colId xmlns:a16="http://schemas.microsoft.com/office/drawing/2014/main" val="520684643"/>
                    </a:ext>
                  </a:extLst>
                </a:gridCol>
                <a:gridCol w="1284753">
                  <a:extLst>
                    <a:ext uri="{9D8B030D-6E8A-4147-A177-3AD203B41FA5}">
                      <a16:colId xmlns:a16="http://schemas.microsoft.com/office/drawing/2014/main" val="3254793186"/>
                    </a:ext>
                  </a:extLst>
                </a:gridCol>
                <a:gridCol w="1284753">
                  <a:extLst>
                    <a:ext uri="{9D8B030D-6E8A-4147-A177-3AD203B41FA5}">
                      <a16:colId xmlns:a16="http://schemas.microsoft.com/office/drawing/2014/main" val="1681219806"/>
                    </a:ext>
                  </a:extLst>
                </a:gridCol>
                <a:gridCol w="1284753">
                  <a:extLst>
                    <a:ext uri="{9D8B030D-6E8A-4147-A177-3AD203B41FA5}">
                      <a16:colId xmlns:a16="http://schemas.microsoft.com/office/drawing/2014/main" val="688480750"/>
                    </a:ext>
                  </a:extLst>
                </a:gridCol>
              </a:tblGrid>
              <a:tr h="210807">
                <a:tc>
                  <a:txBody>
                    <a:bodyPr/>
                    <a:lstStyle/>
                    <a:p>
                      <a:pPr algn="ctr" rtl="0" fontAlgn="ctr"/>
                      <a:r>
                        <a:rPr lang="fr-FR" sz="900" b="1" i="0" u="none" strike="noStrike">
                          <a:solidFill>
                            <a:srgbClr val="FFFFFF"/>
                          </a:solidFill>
                          <a:effectLst/>
                          <a:latin typeface="Arial" panose="020B0604020202020204" pitchFamily="34" charset="0"/>
                        </a:rPr>
                        <a:t>Produits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04040"/>
                    </a:solidFill>
                  </a:tcPr>
                </a:tc>
                <a:tc>
                  <a:txBody>
                    <a:bodyPr/>
                    <a:lstStyle/>
                    <a:p>
                      <a:pPr algn="ctr" rtl="0" fontAlgn="ctr"/>
                      <a:r>
                        <a:rPr lang="fr-FR" sz="900" b="1" i="0" u="none" strike="noStrike">
                          <a:solidFill>
                            <a:srgbClr val="FFFFFF"/>
                          </a:solidFill>
                          <a:effectLst/>
                          <a:latin typeface="Arial" panose="020B0604020202020204" pitchFamily="34" charset="0"/>
                        </a:rPr>
                        <a:t>La liquidité</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04040"/>
                    </a:solidFill>
                  </a:tcPr>
                </a:tc>
                <a:tc>
                  <a:txBody>
                    <a:bodyPr/>
                    <a:lstStyle/>
                    <a:p>
                      <a:pPr algn="ctr" rtl="0" fontAlgn="ctr"/>
                      <a:r>
                        <a:rPr lang="fr-FR" sz="900" b="1" i="0" u="none" strike="noStrike">
                          <a:solidFill>
                            <a:srgbClr val="FFFFFF"/>
                          </a:solidFill>
                          <a:effectLst/>
                          <a:latin typeface="Arial" panose="020B0604020202020204" pitchFamily="34" charset="0"/>
                        </a:rPr>
                        <a:t>La sécurité</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04040"/>
                    </a:solidFill>
                  </a:tcPr>
                </a:tc>
                <a:tc>
                  <a:txBody>
                    <a:bodyPr/>
                    <a:lstStyle/>
                    <a:p>
                      <a:pPr algn="ctr" rtl="0" fontAlgn="ctr"/>
                      <a:r>
                        <a:rPr lang="fr-FR" sz="900" b="1" i="0" u="none" strike="noStrike">
                          <a:solidFill>
                            <a:srgbClr val="FFFFFF"/>
                          </a:solidFill>
                          <a:effectLst/>
                          <a:latin typeface="Arial" panose="020B0604020202020204" pitchFamily="34" charset="0"/>
                        </a:rPr>
                        <a:t>La transmission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04040"/>
                    </a:solidFill>
                  </a:tcPr>
                </a:tc>
                <a:tc>
                  <a:txBody>
                    <a:bodyPr/>
                    <a:lstStyle/>
                    <a:p>
                      <a:pPr algn="ctr" rtl="0" fontAlgn="ctr"/>
                      <a:r>
                        <a:rPr lang="fr-FR" sz="900" b="1" i="0" u="none" strike="noStrike">
                          <a:solidFill>
                            <a:srgbClr val="FFFFFF"/>
                          </a:solidFill>
                          <a:effectLst/>
                          <a:latin typeface="Arial" panose="020B0604020202020204" pitchFamily="34" charset="0"/>
                        </a:rPr>
                        <a:t>La fiscalité</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04040"/>
                    </a:solidFill>
                  </a:tcPr>
                </a:tc>
                <a:tc>
                  <a:txBody>
                    <a:bodyPr/>
                    <a:lstStyle/>
                    <a:p>
                      <a:pPr algn="ctr" rtl="0" fontAlgn="ctr"/>
                      <a:r>
                        <a:rPr lang="fr-FR" sz="900" b="1" i="0" u="none" strike="noStrike">
                          <a:solidFill>
                            <a:srgbClr val="FFFFFF"/>
                          </a:solidFill>
                          <a:effectLst/>
                          <a:latin typeface="Arial" panose="020B0604020202020204" pitchFamily="34" charset="0"/>
                        </a:rPr>
                        <a:t>La rentabilité</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04040"/>
                    </a:solidFill>
                  </a:tcPr>
                </a:tc>
                <a:extLst>
                  <a:ext uri="{0D108BD9-81ED-4DB2-BD59-A6C34878D82A}">
                    <a16:rowId xmlns:a16="http://schemas.microsoft.com/office/drawing/2014/main" val="1659164502"/>
                  </a:ext>
                </a:extLst>
              </a:tr>
              <a:tr h="220845">
                <a:tc>
                  <a:txBody>
                    <a:bodyPr/>
                    <a:lstStyle/>
                    <a:p>
                      <a:pPr algn="l" rtl="0" fontAlgn="ctr"/>
                      <a:r>
                        <a:rPr lang="fr-FR" sz="900" b="1" i="0" u="none" strike="noStrike">
                          <a:solidFill>
                            <a:srgbClr val="000000"/>
                          </a:solidFill>
                          <a:effectLst/>
                          <a:latin typeface="Arial" panose="020B0604020202020204" pitchFamily="34" charset="0"/>
                        </a:rPr>
                        <a:t>Epargne Liquide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243500407"/>
                  </a:ext>
                </a:extLst>
              </a:tr>
              <a:tr h="210807">
                <a:tc>
                  <a:txBody>
                    <a:bodyPr/>
                    <a:lstStyle/>
                    <a:p>
                      <a:pPr algn="l" rtl="0" fontAlgn="ctr"/>
                      <a:r>
                        <a:rPr lang="fr-FR" sz="900" b="1" i="0" u="none" strike="noStrike">
                          <a:solidFill>
                            <a:srgbClr val="00B050"/>
                          </a:solidFill>
                          <a:effectLst/>
                          <a:latin typeface="Arial" panose="020B0604020202020204" pitchFamily="34" charset="0"/>
                        </a:rPr>
                        <a:t>Livret A</a:t>
                      </a:r>
                    </a:p>
                  </a:txBody>
                  <a:tcPr marL="25717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intérêts défiscalisés</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901636946"/>
                  </a:ext>
                </a:extLst>
              </a:tr>
              <a:tr h="210807">
                <a:tc>
                  <a:txBody>
                    <a:bodyPr/>
                    <a:lstStyle/>
                    <a:p>
                      <a:pPr algn="l" rtl="0" fontAlgn="ctr"/>
                      <a:r>
                        <a:rPr lang="fr-FR" sz="900" b="1" i="0" u="none" strike="noStrike">
                          <a:solidFill>
                            <a:srgbClr val="000000"/>
                          </a:solidFill>
                          <a:effectLst/>
                          <a:latin typeface="Arial" panose="020B0604020202020204" pitchFamily="34" charset="0"/>
                        </a:rPr>
                        <a:t>Livret B</a:t>
                      </a:r>
                    </a:p>
                  </a:txBody>
                  <a:tcPr marL="25717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dirty="0">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843470205"/>
                  </a:ext>
                </a:extLst>
              </a:tr>
              <a:tr h="210807">
                <a:tc>
                  <a:txBody>
                    <a:bodyPr/>
                    <a:lstStyle/>
                    <a:p>
                      <a:pPr algn="l" rtl="0" fontAlgn="ctr"/>
                      <a:r>
                        <a:rPr lang="fr-FR" sz="900" b="1" i="0" u="none" strike="noStrike">
                          <a:solidFill>
                            <a:srgbClr val="000000"/>
                          </a:solidFill>
                          <a:effectLst/>
                          <a:latin typeface="Arial" panose="020B0604020202020204" pitchFamily="34" charset="0"/>
                        </a:rPr>
                        <a:t>LEP</a:t>
                      </a:r>
                    </a:p>
                  </a:txBody>
                  <a:tcPr marL="25717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intérêts défiscalisés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429554748"/>
                  </a:ext>
                </a:extLst>
              </a:tr>
              <a:tr h="210807">
                <a:tc>
                  <a:txBody>
                    <a:bodyPr/>
                    <a:lstStyle/>
                    <a:p>
                      <a:pPr algn="l" rtl="0" fontAlgn="ctr"/>
                      <a:r>
                        <a:rPr lang="fr-FR" sz="900" b="1" i="0" u="none" strike="noStrike">
                          <a:solidFill>
                            <a:srgbClr val="00B050"/>
                          </a:solidFill>
                          <a:effectLst/>
                          <a:latin typeface="Arial" panose="020B0604020202020204" pitchFamily="34" charset="0"/>
                        </a:rPr>
                        <a:t>LDDS</a:t>
                      </a:r>
                    </a:p>
                  </a:txBody>
                  <a:tcPr marL="25717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intérêts défiscalisés</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245293887"/>
                  </a:ext>
                </a:extLst>
              </a:tr>
              <a:tr h="210807">
                <a:tc>
                  <a:txBody>
                    <a:bodyPr/>
                    <a:lstStyle/>
                    <a:p>
                      <a:pPr algn="l" rtl="0" fontAlgn="ctr"/>
                      <a:r>
                        <a:rPr lang="fr-FR" sz="900" b="1" i="0" u="none" strike="noStrike">
                          <a:solidFill>
                            <a:srgbClr val="000000"/>
                          </a:solidFill>
                          <a:effectLst/>
                          <a:latin typeface="Arial" panose="020B0604020202020204" pitchFamily="34" charset="0"/>
                        </a:rPr>
                        <a:t>Livret Jeune</a:t>
                      </a:r>
                    </a:p>
                  </a:txBody>
                  <a:tcPr marL="25717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intérêts défiscalisés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44805259"/>
                  </a:ext>
                </a:extLst>
              </a:tr>
              <a:tr h="210807">
                <a:tc>
                  <a:txBody>
                    <a:bodyPr/>
                    <a:lstStyle/>
                    <a:p>
                      <a:pPr algn="l" rtl="0" fontAlgn="ctr"/>
                      <a:r>
                        <a:rPr lang="fr-FR" sz="900" b="1" i="0" u="none" strike="noStrike">
                          <a:solidFill>
                            <a:srgbClr val="000000"/>
                          </a:solidFill>
                          <a:effectLst/>
                          <a:latin typeface="Arial" panose="020B0604020202020204" pitchFamily="34" charset="0"/>
                        </a:rPr>
                        <a:t>Livret 10/12</a:t>
                      </a:r>
                    </a:p>
                  </a:txBody>
                  <a:tcPr marL="25717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371034272"/>
                  </a:ext>
                </a:extLst>
              </a:tr>
              <a:tr h="321229">
                <a:tc>
                  <a:txBody>
                    <a:bodyPr/>
                    <a:lstStyle/>
                    <a:p>
                      <a:pPr algn="l" rtl="0" fontAlgn="ctr"/>
                      <a:r>
                        <a:rPr lang="fr-FR" sz="900" b="1" i="0" u="none" strike="noStrike">
                          <a:solidFill>
                            <a:srgbClr val="00B050"/>
                          </a:solidFill>
                          <a:effectLst/>
                          <a:latin typeface="Arial" panose="020B0604020202020204" pitchFamily="34" charset="0"/>
                        </a:rPr>
                        <a:t>CSLR</a:t>
                      </a:r>
                    </a:p>
                  </a:txBody>
                  <a:tcPr marL="25717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fontAlgn="ctr"/>
                      <a:r>
                        <a:rPr lang="fr-FR" sz="1800" b="0" i="0" u="none" strike="noStrike">
                          <a:solidFill>
                            <a:srgbClr val="000000"/>
                          </a:solidFill>
                          <a:effectLst/>
                          <a:latin typeface="Arial" panose="020B0604020202020204" pitchFamily="34" charset="0"/>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364039146"/>
                  </a:ext>
                </a:extLst>
              </a:tr>
              <a:tr h="210807">
                <a:tc>
                  <a:txBody>
                    <a:bodyPr/>
                    <a:lstStyle/>
                    <a:p>
                      <a:pPr algn="l" rtl="0" fontAlgn="ctr"/>
                      <a:r>
                        <a:rPr lang="fr-FR" sz="900" b="1" i="0" u="none" strike="noStrike">
                          <a:solidFill>
                            <a:srgbClr val="000000"/>
                          </a:solidFill>
                          <a:effectLst/>
                          <a:latin typeface="Arial" panose="020B0604020202020204" pitchFamily="34" charset="0"/>
                        </a:rPr>
                        <a:t>CEL</a:t>
                      </a:r>
                    </a:p>
                  </a:txBody>
                  <a:tcPr marL="25717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98740141"/>
                  </a:ext>
                </a:extLst>
              </a:tr>
              <a:tr h="331268">
                <a:tc>
                  <a:txBody>
                    <a:bodyPr/>
                    <a:lstStyle/>
                    <a:p>
                      <a:pPr algn="l" rtl="0" fontAlgn="ctr"/>
                      <a:r>
                        <a:rPr lang="fr-FR" sz="900" b="1" i="0" u="none" strike="noStrike">
                          <a:solidFill>
                            <a:srgbClr val="000000"/>
                          </a:solidFill>
                          <a:effectLst/>
                          <a:latin typeface="Arial" panose="020B0604020202020204" pitchFamily="34" charset="0"/>
                        </a:rPr>
                        <a:t>Epargne Contractuelle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t"/>
                      <a:r>
                        <a:rPr lang="fr-FR" sz="800" b="0" i="0" u="none" strike="noStrike" dirty="0">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547556783"/>
                  </a:ext>
                </a:extLst>
              </a:tr>
              <a:tr h="210807">
                <a:tc>
                  <a:txBody>
                    <a:bodyPr/>
                    <a:lstStyle/>
                    <a:p>
                      <a:pPr algn="l" rtl="0" fontAlgn="ctr"/>
                      <a:r>
                        <a:rPr lang="fr-FR" sz="900" b="1" i="0" u="none" strike="noStrike">
                          <a:solidFill>
                            <a:srgbClr val="000000"/>
                          </a:solidFill>
                          <a:effectLst/>
                          <a:latin typeface="Arial" panose="020B0604020202020204" pitchFamily="34" charset="0"/>
                        </a:rPr>
                        <a:t>PEL</a:t>
                      </a:r>
                    </a:p>
                  </a:txBody>
                  <a:tcPr marL="25717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579549389"/>
                  </a:ext>
                </a:extLst>
              </a:tr>
              <a:tr h="210807">
                <a:tc>
                  <a:txBody>
                    <a:bodyPr/>
                    <a:lstStyle/>
                    <a:p>
                      <a:pPr algn="l" rtl="0" fontAlgn="ctr"/>
                      <a:r>
                        <a:rPr lang="fr-FR" sz="900" b="1" i="0" u="none" strike="noStrike">
                          <a:solidFill>
                            <a:srgbClr val="000000"/>
                          </a:solidFill>
                          <a:effectLst/>
                          <a:latin typeface="Arial" panose="020B0604020202020204" pitchFamily="34" charset="0"/>
                        </a:rPr>
                        <a:t>PEL Quadreto</a:t>
                      </a:r>
                    </a:p>
                  </a:txBody>
                  <a:tcPr marL="25717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Quadreto à revenus</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1413922843"/>
                  </a:ext>
                </a:extLst>
              </a:tr>
              <a:tr h="210807">
                <a:tc>
                  <a:txBody>
                    <a:bodyPr/>
                    <a:lstStyle/>
                    <a:p>
                      <a:pPr algn="l" rtl="0" fontAlgn="ctr"/>
                      <a:r>
                        <a:rPr lang="fr-FR" sz="900" b="1" i="0" u="none" strike="noStrike">
                          <a:solidFill>
                            <a:srgbClr val="000000"/>
                          </a:solidFill>
                          <a:effectLst/>
                          <a:latin typeface="Arial" panose="020B0604020202020204" pitchFamily="34" charset="0"/>
                        </a:rPr>
                        <a:t>CAT</a:t>
                      </a:r>
                    </a:p>
                  </a:txBody>
                  <a:tcPr marL="25717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2913399617"/>
                  </a:ext>
                </a:extLst>
              </a:tr>
              <a:tr h="260999">
                <a:tc>
                  <a:txBody>
                    <a:bodyPr/>
                    <a:lstStyle/>
                    <a:p>
                      <a:pPr algn="l" rtl="0" fontAlgn="ctr"/>
                      <a:r>
                        <a:rPr lang="fr-FR" sz="900" b="1" i="0" u="none" strike="noStrike">
                          <a:solidFill>
                            <a:srgbClr val="000000"/>
                          </a:solidFill>
                          <a:effectLst/>
                          <a:latin typeface="Arial" panose="020B0604020202020204" pitchFamily="34" charset="0"/>
                        </a:rPr>
                        <a:t>Epargne Financière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t"/>
                      <a:r>
                        <a:rPr lang="fr-FR" sz="1400" b="0" i="0" u="none" strike="noStrike">
                          <a:solidFill>
                            <a:srgbClr val="000000"/>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t"/>
                      <a:r>
                        <a:rPr lang="fr-FR" sz="1400" b="0" i="0" u="none" strike="noStrike">
                          <a:solidFill>
                            <a:srgbClr val="000000"/>
                          </a:solidFill>
                          <a:effectLst/>
                          <a:latin typeface="Arial" panose="020B0604020202020204" pitchFamily="34" charset="0"/>
                        </a:rPr>
                        <a:t> </a:t>
                      </a:r>
                    </a:p>
                  </a:txBody>
                  <a:tcPr marL="9525" marR="9525" marT="9525" marB="0">
                    <a:lnL>
                      <a:noFill/>
                    </a:lnL>
                    <a:lnR>
                      <a:noFill/>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t"/>
                      <a:r>
                        <a:rPr lang="fr-FR" sz="1400" b="0" i="0" u="none" strike="noStrike">
                          <a:solidFill>
                            <a:srgbClr val="000000"/>
                          </a:solidFill>
                          <a:effectLst/>
                          <a:latin typeface="Arial" panose="020B0604020202020204" pitchFamily="34" charset="0"/>
                        </a:rPr>
                        <a:t> </a:t>
                      </a:r>
                    </a:p>
                  </a:txBody>
                  <a:tcPr marL="9525" marR="9525" marT="9525" marB="0">
                    <a:lnL>
                      <a:noFill/>
                    </a:lnL>
                    <a:lnR>
                      <a:noFill/>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t"/>
                      <a:r>
                        <a:rPr lang="fr-FR" sz="1400" b="0" i="0" u="none" strike="noStrike">
                          <a:solidFill>
                            <a:srgbClr val="000000"/>
                          </a:solidFill>
                          <a:effectLst/>
                          <a:latin typeface="Arial" panose="020B0604020202020204" pitchFamily="34" charset="0"/>
                        </a:rPr>
                        <a:t> </a:t>
                      </a:r>
                    </a:p>
                  </a:txBody>
                  <a:tcPr marL="9525" marR="9525" marT="9525" marB="0">
                    <a:lnL>
                      <a:noFill/>
                    </a:lnL>
                    <a:lnR>
                      <a:noFill/>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t"/>
                      <a:r>
                        <a:rPr lang="fr-FR" sz="1400" b="0" i="0" u="none" strike="noStrike">
                          <a:solidFill>
                            <a:srgbClr val="000000"/>
                          </a:solidFill>
                          <a:effectLst/>
                          <a:latin typeface="Arial" panose="020B0604020202020204" pitchFamily="34" charset="0"/>
                        </a:rPr>
                        <a:t> </a:t>
                      </a:r>
                    </a:p>
                  </a:txBody>
                  <a:tcPr marL="9525" marR="9525" marT="9525" marB="0">
                    <a:lnL>
                      <a:noFill/>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81575402"/>
                  </a:ext>
                </a:extLst>
              </a:tr>
              <a:tr h="210807">
                <a:tc>
                  <a:txBody>
                    <a:bodyPr/>
                    <a:lstStyle/>
                    <a:p>
                      <a:pPr algn="l" rtl="0" fontAlgn="ctr"/>
                      <a:r>
                        <a:rPr lang="fr-FR" sz="900" b="1" i="0" u="none" strike="noStrike">
                          <a:solidFill>
                            <a:srgbClr val="00B050"/>
                          </a:solidFill>
                          <a:effectLst/>
                          <a:latin typeface="Arial" panose="020B0604020202020204" pitchFamily="34" charset="0"/>
                        </a:rPr>
                        <a:t>Assurance Vie</a:t>
                      </a:r>
                    </a:p>
                  </a:txBody>
                  <a:tcPr marL="25717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LEA</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LEA</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LEA</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LEA</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1899968291"/>
                  </a:ext>
                </a:extLst>
              </a:tr>
              <a:tr h="210807">
                <a:tc>
                  <a:txBody>
                    <a:bodyPr/>
                    <a:lstStyle/>
                    <a:p>
                      <a:pPr algn="l" rtl="0" fontAlgn="ctr"/>
                      <a:r>
                        <a:rPr lang="fr-FR" sz="900" b="1" i="0" u="none" strike="noStrike">
                          <a:solidFill>
                            <a:srgbClr val="00B050"/>
                          </a:solidFill>
                          <a:effectLst/>
                          <a:latin typeface="Arial" panose="020B0604020202020204" pitchFamily="34" charset="0"/>
                        </a:rPr>
                        <a:t>PERI</a:t>
                      </a:r>
                    </a:p>
                  </a:txBody>
                  <a:tcPr marL="25717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LEA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502709291"/>
                  </a:ext>
                </a:extLst>
              </a:tr>
              <a:tr h="210807">
                <a:tc>
                  <a:txBody>
                    <a:bodyPr/>
                    <a:lstStyle/>
                    <a:p>
                      <a:pPr algn="l" rtl="0" fontAlgn="ctr"/>
                      <a:r>
                        <a:rPr lang="fr-FR" sz="900" b="1" i="0" u="none" strike="noStrike">
                          <a:solidFill>
                            <a:srgbClr val="00B050"/>
                          </a:solidFill>
                          <a:effectLst/>
                          <a:latin typeface="Arial" panose="020B0604020202020204" pitchFamily="34" charset="0"/>
                        </a:rPr>
                        <a:t>PEA</a:t>
                      </a:r>
                    </a:p>
                  </a:txBody>
                  <a:tcPr marL="25717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LEA</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t"/>
                      <a:r>
                        <a:rPr lang="fr-FR" sz="800" b="0" i="0" u="none" strike="noStrike">
                          <a:solidFill>
                            <a:srgbClr val="F7B8BB"/>
                          </a:solidFill>
                          <a:effectLst/>
                          <a:latin typeface="Arial" panose="020B0604020202020204" pitchFamily="34" charset="0"/>
                        </a:rPr>
                        <a:t> LEA</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264026411"/>
                  </a:ext>
                </a:extLst>
              </a:tr>
              <a:tr h="210807">
                <a:tc>
                  <a:txBody>
                    <a:bodyPr/>
                    <a:lstStyle/>
                    <a:p>
                      <a:pPr algn="l" rtl="0" fontAlgn="ctr"/>
                      <a:r>
                        <a:rPr lang="fr-FR" sz="900" b="1" i="0" u="none" strike="noStrike">
                          <a:solidFill>
                            <a:srgbClr val="00B050"/>
                          </a:solidFill>
                          <a:effectLst/>
                          <a:latin typeface="Arial" panose="020B0604020202020204" pitchFamily="34" charset="0"/>
                        </a:rPr>
                        <a:t>CTO</a:t>
                      </a:r>
                    </a:p>
                  </a:txBody>
                  <a:tcPr marL="25717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LEA</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3540090796"/>
                  </a:ext>
                </a:extLst>
              </a:tr>
              <a:tr h="210807">
                <a:tc>
                  <a:txBody>
                    <a:bodyPr/>
                    <a:lstStyle/>
                    <a:p>
                      <a:pPr algn="l" rtl="0" fontAlgn="ctr"/>
                      <a:r>
                        <a:rPr lang="fr-FR" sz="900" b="1" i="0" u="none" strike="noStrike">
                          <a:solidFill>
                            <a:srgbClr val="00B050"/>
                          </a:solidFill>
                          <a:effectLst/>
                          <a:latin typeface="Arial" panose="020B0604020202020204" pitchFamily="34" charset="0"/>
                        </a:rPr>
                        <a:t>PSO</a:t>
                      </a:r>
                    </a:p>
                  </a:txBody>
                  <a:tcPr marL="25717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a:solidFill>
                            <a:srgbClr val="F7B8BB"/>
                          </a:solidFill>
                          <a:effectLst/>
                          <a:latin typeface="Arial" panose="020B0604020202020204" pitchFamily="34" charset="0"/>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t"/>
                      <a:r>
                        <a:rPr lang="fr-FR" sz="800" b="0" i="0" u="none" strike="noStrike" dirty="0">
                          <a:solidFill>
                            <a:srgbClr val="F7B8BB"/>
                          </a:solidFill>
                          <a:effectLst/>
                          <a:latin typeface="Arial" panose="020B0604020202020204" pitchFamily="34" charset="0"/>
                        </a:rPr>
                        <a:t> LEA si PEA</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3070647442"/>
                  </a:ext>
                </a:extLst>
              </a:tr>
            </a:tbl>
          </a:graphicData>
        </a:graphic>
      </p:graphicFrame>
      <p:sp>
        <p:nvSpPr>
          <p:cNvPr id="6" name="ZoneTexte 5"/>
          <p:cNvSpPr txBox="1"/>
          <p:nvPr/>
        </p:nvSpPr>
        <p:spPr>
          <a:xfrm>
            <a:off x="10363526" y="6207711"/>
            <a:ext cx="1828474" cy="230832"/>
          </a:xfrm>
          <a:prstGeom prst="rect">
            <a:avLst/>
          </a:prstGeom>
          <a:noFill/>
        </p:spPr>
        <p:txBody>
          <a:bodyPr wrap="square" rtlCol="0">
            <a:spAutoFit/>
          </a:bodyPr>
          <a:lstStyle/>
          <a:p>
            <a:r>
              <a:rPr lang="fr-FR" sz="900" b="1" dirty="0" smtClean="0">
                <a:solidFill>
                  <a:srgbClr val="00B050"/>
                </a:solidFill>
              </a:rPr>
              <a:t>Epargne responsable</a:t>
            </a:r>
            <a:endParaRPr lang="fr-FR" sz="900" b="1" dirty="0">
              <a:solidFill>
                <a:srgbClr val="00B050"/>
              </a:solidFill>
            </a:endParaRPr>
          </a:p>
        </p:txBody>
      </p:sp>
      <p:pic>
        <p:nvPicPr>
          <p:cNvPr id="7" name="Image 3"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50527" y="6207711"/>
            <a:ext cx="212999" cy="212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3"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5684" y="2229047"/>
            <a:ext cx="185067" cy="18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3"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5684" y="2844731"/>
            <a:ext cx="185067" cy="18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3"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5683" y="3559384"/>
            <a:ext cx="185067" cy="18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3"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4349" y="5265416"/>
            <a:ext cx="185067" cy="18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3"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5683" y="5496878"/>
            <a:ext cx="185067" cy="18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3"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3014" y="5706602"/>
            <a:ext cx="185067" cy="18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3"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3014" y="5936924"/>
            <a:ext cx="185067" cy="18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3"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3014" y="6137219"/>
            <a:ext cx="185067" cy="18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p:cNvPicPr>
            <a:picLocks noChangeAspect="1"/>
          </p:cNvPicPr>
          <p:nvPr/>
        </p:nvPicPr>
        <p:blipFill>
          <a:blip r:embed="rId4"/>
          <a:stretch>
            <a:fillRect/>
          </a:stretch>
        </p:blipFill>
        <p:spPr>
          <a:xfrm>
            <a:off x="3513221" y="1445017"/>
            <a:ext cx="6416841" cy="365596"/>
          </a:xfrm>
          <a:prstGeom prst="rect">
            <a:avLst/>
          </a:prstGeom>
        </p:spPr>
      </p:pic>
      <p:sp>
        <p:nvSpPr>
          <p:cNvPr id="16" name="Rectangle 15"/>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4</a:t>
            </a:r>
            <a:endParaRPr lang="fr-FR" sz="1400" b="1" dirty="0"/>
          </a:p>
        </p:txBody>
      </p:sp>
    </p:spTree>
    <p:extLst>
      <p:ext uri="{BB962C8B-B14F-4D97-AF65-F5344CB8AC3E}">
        <p14:creationId xmlns:p14="http://schemas.microsoft.com/office/powerpoint/2010/main" val="27020357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Notre gamme d’Epargne Liquide qui reste le placement privilégié des français</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smtClean="0">
                <a:solidFill>
                  <a:srgbClr val="FF0000"/>
                </a:solidFill>
                <a:latin typeface="Arial" panose="020B0604020202020204" pitchFamily="34" charset="0"/>
                <a:cs typeface="Arial" panose="020B0604020202020204" pitchFamily="34" charset="0"/>
              </a:rPr>
              <a:t>2.</a:t>
            </a:r>
            <a:r>
              <a:rPr lang="fr-FR" dirty="0" smtClean="0">
                <a:latin typeface="Arial" panose="020B0604020202020204" pitchFamily="34" charset="0"/>
                <a:cs typeface="Arial" panose="020B0604020202020204" pitchFamily="34" charset="0"/>
              </a:rPr>
              <a:t> Notre ambition</a:t>
            </a:r>
            <a:endParaRPr lang="fr-FR" dirty="0">
              <a:latin typeface="Arial" panose="020B0604020202020204" pitchFamily="34" charset="0"/>
              <a:cs typeface="Arial" panose="020B0604020202020204" pitchFamily="34" charset="0"/>
            </a:endParaRPr>
          </a:p>
        </p:txBody>
      </p:sp>
      <p:graphicFrame>
        <p:nvGraphicFramePr>
          <p:cNvPr id="7" name="Tableau 6"/>
          <p:cNvGraphicFramePr>
            <a:graphicFrameLocks noGrp="1"/>
          </p:cNvGraphicFramePr>
          <p:nvPr>
            <p:extLst>
              <p:ext uri="{D42A27DB-BD31-4B8C-83A1-F6EECF244321}">
                <p14:modId xmlns:p14="http://schemas.microsoft.com/office/powerpoint/2010/main" val="3704793804"/>
              </p:ext>
            </p:extLst>
          </p:nvPr>
        </p:nvGraphicFramePr>
        <p:xfrm>
          <a:off x="994613" y="1973178"/>
          <a:ext cx="10459450" cy="3606744"/>
        </p:xfrm>
        <a:graphic>
          <a:graphicData uri="http://schemas.openxmlformats.org/drawingml/2006/table">
            <a:tbl>
              <a:tblPr firstRow="1" bandRow="1"/>
              <a:tblGrid>
                <a:gridCol w="1703014">
                  <a:extLst>
                    <a:ext uri="{9D8B030D-6E8A-4147-A177-3AD203B41FA5}">
                      <a16:colId xmlns:a16="http://schemas.microsoft.com/office/drawing/2014/main" val="512099101"/>
                    </a:ext>
                  </a:extLst>
                </a:gridCol>
                <a:gridCol w="804573">
                  <a:extLst>
                    <a:ext uri="{9D8B030D-6E8A-4147-A177-3AD203B41FA5}">
                      <a16:colId xmlns:a16="http://schemas.microsoft.com/office/drawing/2014/main" val="543927670"/>
                    </a:ext>
                  </a:extLst>
                </a:gridCol>
                <a:gridCol w="804573">
                  <a:extLst>
                    <a:ext uri="{9D8B030D-6E8A-4147-A177-3AD203B41FA5}">
                      <a16:colId xmlns:a16="http://schemas.microsoft.com/office/drawing/2014/main" val="3033162177"/>
                    </a:ext>
                  </a:extLst>
                </a:gridCol>
                <a:gridCol w="1005716">
                  <a:extLst>
                    <a:ext uri="{9D8B030D-6E8A-4147-A177-3AD203B41FA5}">
                      <a16:colId xmlns:a16="http://schemas.microsoft.com/office/drawing/2014/main" val="2430044898"/>
                    </a:ext>
                  </a:extLst>
                </a:gridCol>
                <a:gridCol w="1233678">
                  <a:extLst>
                    <a:ext uri="{9D8B030D-6E8A-4147-A177-3AD203B41FA5}">
                      <a16:colId xmlns:a16="http://schemas.microsoft.com/office/drawing/2014/main" val="2905691979"/>
                    </a:ext>
                  </a:extLst>
                </a:gridCol>
                <a:gridCol w="804573">
                  <a:extLst>
                    <a:ext uri="{9D8B030D-6E8A-4147-A177-3AD203B41FA5}">
                      <a16:colId xmlns:a16="http://schemas.microsoft.com/office/drawing/2014/main" val="562332053"/>
                    </a:ext>
                  </a:extLst>
                </a:gridCol>
                <a:gridCol w="804573">
                  <a:extLst>
                    <a:ext uri="{9D8B030D-6E8A-4147-A177-3AD203B41FA5}">
                      <a16:colId xmlns:a16="http://schemas.microsoft.com/office/drawing/2014/main" val="2054068699"/>
                    </a:ext>
                  </a:extLst>
                </a:gridCol>
                <a:gridCol w="3298750">
                  <a:extLst>
                    <a:ext uri="{9D8B030D-6E8A-4147-A177-3AD203B41FA5}">
                      <a16:colId xmlns:a16="http://schemas.microsoft.com/office/drawing/2014/main" val="77369904"/>
                    </a:ext>
                  </a:extLst>
                </a:gridCol>
              </a:tblGrid>
              <a:tr h="618860">
                <a:tc>
                  <a:txBody>
                    <a:bodyPr/>
                    <a:lstStyle/>
                    <a:p>
                      <a:pPr algn="ctr" fontAlgn="ctr"/>
                      <a:r>
                        <a:rPr lang="fr-FR" sz="1100" b="0" i="0" u="none" strike="noStrike" dirty="0">
                          <a:solidFill>
                            <a:srgbClr val="000000"/>
                          </a:solidFill>
                          <a:effectLst/>
                          <a:latin typeface="Calibri" panose="020F0502020204030204" pitchFamily="34" charset="0"/>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fr-FR" sz="1100" b="1" i="0" u="none" strike="noStrike">
                          <a:solidFill>
                            <a:srgbClr val="FFFFFF"/>
                          </a:solidFill>
                          <a:effectLst/>
                          <a:latin typeface="Calibri" panose="020F0502020204030204" pitchFamily="34" charset="0"/>
                        </a:rPr>
                        <a:t>Age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fr-FR" sz="1100" b="1" i="0" u="none" strike="noStrike">
                          <a:solidFill>
                            <a:srgbClr val="FFFFFF"/>
                          </a:solidFill>
                          <a:effectLst/>
                          <a:latin typeface="Calibri" panose="020F0502020204030204" pitchFamily="34" charset="0"/>
                        </a:rPr>
                        <a:t>Plafond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fr-FR" sz="1100" b="1" i="0" u="none" strike="noStrike">
                          <a:solidFill>
                            <a:srgbClr val="FFFFFF"/>
                          </a:solidFill>
                          <a:effectLst/>
                          <a:latin typeface="Calibri" panose="020F0502020204030204" pitchFamily="34" charset="0"/>
                        </a:rPr>
                        <a:t>Rémunération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fr-FR" sz="1100" b="1" i="0" u="none" strike="noStrike">
                          <a:solidFill>
                            <a:srgbClr val="FFFFFF"/>
                          </a:solidFill>
                          <a:effectLst/>
                          <a:latin typeface="Calibri" panose="020F0502020204030204" pitchFamily="34" charset="0"/>
                        </a:rPr>
                        <a:t>Fiscalité</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fr-FR" sz="1100" b="1" i="0" u="none" strike="noStrike">
                          <a:solidFill>
                            <a:srgbClr val="FFFFFF"/>
                          </a:solidFill>
                          <a:effectLst/>
                          <a:latin typeface="Calibri" panose="020F0502020204030204" pitchFamily="34" charset="0"/>
                        </a:rPr>
                        <a:t>Montant min à l’ouverture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fr-FR" sz="1100" b="1" i="0" u="none" strike="noStrike">
                          <a:solidFill>
                            <a:srgbClr val="FFFFFF"/>
                          </a:solidFill>
                          <a:effectLst/>
                          <a:latin typeface="Calibri" panose="020F0502020204030204" pitchFamily="34" charset="0"/>
                        </a:rPr>
                        <a:t>Montant min versements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fr-FR" sz="1100" b="1" i="0" u="none" strike="noStrike">
                          <a:solidFill>
                            <a:srgbClr val="FFFFFF"/>
                          </a:solidFill>
                          <a:effectLst/>
                          <a:latin typeface="Calibri" panose="020F0502020204030204" pitchFamily="34" charset="0"/>
                        </a:rPr>
                        <a:t>Autres conditions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343283079"/>
                  </a:ext>
                </a:extLst>
              </a:tr>
              <a:tr h="412573">
                <a:tc>
                  <a:txBody>
                    <a:bodyPr/>
                    <a:lstStyle/>
                    <a:p>
                      <a:pPr algn="ctr" rtl="0" fontAlgn="ctr"/>
                      <a:r>
                        <a:rPr lang="fr-FR" sz="1100" b="1" i="0" u="none" strike="noStrike">
                          <a:solidFill>
                            <a:srgbClr val="595959"/>
                          </a:solidFill>
                          <a:effectLst/>
                          <a:latin typeface="Calibri" panose="020F0502020204030204" pitchFamily="34" charset="0"/>
                        </a:rPr>
                        <a:t>Livret 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Dès la naissance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22 950 €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0,50%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Exonération IR et PS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Une même personne ne peut être titulaire que d'un seul Livret 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955017669"/>
                  </a:ext>
                </a:extLst>
              </a:tr>
              <a:tr h="618860">
                <a:tc>
                  <a:txBody>
                    <a:bodyPr/>
                    <a:lstStyle/>
                    <a:p>
                      <a:pPr algn="ctr" rtl="0" fontAlgn="ctr"/>
                      <a:r>
                        <a:rPr lang="fr-FR" sz="1100" b="1" i="0" u="none" strike="noStrike">
                          <a:solidFill>
                            <a:srgbClr val="595959"/>
                          </a:solidFill>
                          <a:effectLst/>
                          <a:latin typeface="Calibri" panose="020F0502020204030204" pitchFamily="34" charset="0"/>
                        </a:rPr>
                        <a:t>Livret de Développement Durable Solidaire (LDDS)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A partir 18 ans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12 000 €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0,50%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Exonération IR et PS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Domicile fiscal en France, une même personne ne peut être titulaire que d'un seul LDDS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38678239"/>
                  </a:ext>
                </a:extLst>
              </a:tr>
              <a:tr h="412573">
                <a:tc>
                  <a:txBody>
                    <a:bodyPr/>
                    <a:lstStyle/>
                    <a:p>
                      <a:pPr algn="ctr" rtl="0" fontAlgn="ctr"/>
                      <a:r>
                        <a:rPr lang="fr-FR" sz="1100" b="1" i="0" u="none" strike="noStrike">
                          <a:solidFill>
                            <a:srgbClr val="595959"/>
                          </a:solidFill>
                          <a:effectLst/>
                          <a:latin typeface="Calibri" panose="020F0502020204030204" pitchFamily="34" charset="0"/>
                        </a:rPr>
                        <a:t>Livret d’Epargne Populaire (LEP)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A partir 18 ans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7 700 €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Exonération IR et PS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30 €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Domicile fiscal en France*, une même personne ne peut être titulaire que d'un seul LEP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251129869"/>
                  </a:ext>
                </a:extLst>
              </a:tr>
              <a:tr h="618860">
                <a:tc>
                  <a:txBody>
                    <a:bodyPr/>
                    <a:lstStyle/>
                    <a:p>
                      <a:pPr algn="ctr" rtl="0" fontAlgn="ctr"/>
                      <a:r>
                        <a:rPr lang="fr-FR" sz="1100" b="1" i="0" u="none" strike="noStrike">
                          <a:solidFill>
                            <a:srgbClr val="595959"/>
                          </a:solidFill>
                          <a:effectLst/>
                          <a:latin typeface="Calibri" panose="020F0502020204030204" pitchFamily="34" charset="0"/>
                        </a:rPr>
                        <a:t>Livret Grand Format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A partir 18 ans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15 300 €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dirty="0" smtClean="0">
                          <a:solidFill>
                            <a:srgbClr val="000000"/>
                          </a:solidFill>
                          <a:effectLst/>
                          <a:latin typeface="Calibri" panose="020F0502020204030204" pitchFamily="34" charset="0"/>
                        </a:rPr>
                        <a:t>PFU de 12,80% + PS  ou sur option déclaration IR + P</a:t>
                      </a:r>
                      <a:endParaRPr lang="fr-FR" sz="11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Détention d'un Livret A à 15 000€ pour l'obtention du taux de fidélité, une même personne ne peut être titulaire que d'un seul Livret Grand Format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705672046"/>
                  </a:ext>
                </a:extLst>
              </a:tr>
              <a:tr h="412573">
                <a:tc>
                  <a:txBody>
                    <a:bodyPr/>
                    <a:lstStyle/>
                    <a:p>
                      <a:pPr algn="ctr" rtl="0" fontAlgn="ctr"/>
                      <a:r>
                        <a:rPr lang="fr-FR" sz="1100" b="1" i="0" u="none" strike="noStrike">
                          <a:solidFill>
                            <a:srgbClr val="595959"/>
                          </a:solidFill>
                          <a:effectLst/>
                          <a:latin typeface="Calibri" panose="020F0502020204030204" pitchFamily="34" charset="0"/>
                        </a:rPr>
                        <a:t>Livret 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Dès la naissance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Sans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dirty="0" smtClean="0">
                          <a:solidFill>
                            <a:srgbClr val="000000"/>
                          </a:solidFill>
                          <a:effectLst/>
                          <a:latin typeface="Calibri" panose="020F0502020204030204" pitchFamily="34" charset="0"/>
                        </a:rPr>
                        <a:t>PFU de 12,80% + PS ou sur option déclaration IR + PS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Le taux est fixé librement par la banque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99350813"/>
                  </a:ext>
                </a:extLst>
              </a:tr>
              <a:tr h="412573">
                <a:tc>
                  <a:txBody>
                    <a:bodyPr/>
                    <a:lstStyle/>
                    <a:p>
                      <a:pPr algn="ctr" rtl="0" fontAlgn="ctr"/>
                      <a:r>
                        <a:rPr lang="fr-FR" sz="1100" b="1" i="0" u="none" strike="noStrike" dirty="0">
                          <a:solidFill>
                            <a:srgbClr val="595959"/>
                          </a:solidFill>
                          <a:effectLst/>
                          <a:latin typeface="Calibri" panose="020F0502020204030204" pitchFamily="34" charset="0"/>
                        </a:rPr>
                        <a:t>Livret Jeune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De 12 ans à 25 ans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1 600 €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Exonération IR et PS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1100" b="0" i="0" u="none" strike="noStrike">
                          <a:solidFill>
                            <a:srgbClr val="000000"/>
                          </a:solidFill>
                          <a:effectLst/>
                          <a:latin typeface="Calibri" panose="020F0502020204030204" pitchFamily="34" charset="0"/>
                        </a:rPr>
                        <a:t>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1100" b="0" i="0" u="none" strike="noStrike" dirty="0">
                          <a:solidFill>
                            <a:srgbClr val="000000"/>
                          </a:solidFill>
                          <a:effectLst/>
                          <a:latin typeface="Calibri" panose="020F0502020204030204" pitchFamily="34" charset="0"/>
                        </a:rPr>
                        <a:t>Seul le titulaire du Livret jeune peut effectuer des opérations de dépôt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3980567"/>
                  </a:ext>
                </a:extLst>
              </a:tr>
            </a:tbl>
          </a:graphicData>
        </a:graphic>
      </p:graphicFrame>
      <p:sp>
        <p:nvSpPr>
          <p:cNvPr id="10" name="Rectangle 7">
            <a:extLst>
              <a:ext uri="{FF2B5EF4-FFF2-40B4-BE49-F238E27FC236}">
                <a16:creationId xmlns:a16="http://schemas.microsoft.com/office/drawing/2014/main" id="{A2454068-D6A0-42C7-BCE1-D03833DCF2E4}"/>
              </a:ext>
            </a:extLst>
          </p:cNvPr>
          <p:cNvSpPr/>
          <p:nvPr/>
        </p:nvSpPr>
        <p:spPr>
          <a:xfrm>
            <a:off x="1552543" y="1746937"/>
            <a:ext cx="770537" cy="731951"/>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 name="Rectangle 5"/>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4</a:t>
            </a:r>
            <a:endParaRPr lang="fr-FR" sz="1400" b="1" dirty="0"/>
          </a:p>
        </p:txBody>
      </p:sp>
    </p:spTree>
    <p:extLst>
      <p:ext uri="{BB962C8B-B14F-4D97-AF65-F5344CB8AC3E}">
        <p14:creationId xmlns:p14="http://schemas.microsoft.com/office/powerpoint/2010/main" val="39455011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Des produits d’Epargne contractuelle </a:t>
            </a:r>
            <a:r>
              <a:rPr lang="fr-FR" dirty="0" smtClean="0"/>
              <a:t>sont disponibles en </a:t>
            </a:r>
            <a:r>
              <a:rPr lang="fr-FR" dirty="0"/>
              <a:t>compléments</a:t>
            </a:r>
          </a:p>
        </p:txBody>
      </p:sp>
      <p:sp>
        <p:nvSpPr>
          <p:cNvPr id="17" name="Espace réservé du texte 13"/>
          <p:cNvSpPr>
            <a:spLocks noGrp="1"/>
          </p:cNvSpPr>
          <p:nvPr>
            <p:ph type="body" sz="quarter" idx="14"/>
          </p:nvPr>
        </p:nvSpPr>
        <p:spPr>
          <a:xfrm>
            <a:off x="4376057" y="137054"/>
            <a:ext cx="7300006" cy="231246"/>
          </a:xfrm>
        </p:spPr>
        <p:txBody>
          <a:bodyPr/>
          <a:lstStyle/>
          <a:p>
            <a:r>
              <a:rPr lang="fr-FR" dirty="0" smtClean="0">
                <a:solidFill>
                  <a:srgbClr val="FF0000"/>
                </a:solidFill>
                <a:latin typeface="Arial" panose="020B0604020202020204" pitchFamily="34" charset="0"/>
                <a:cs typeface="Arial" panose="020B0604020202020204" pitchFamily="34" charset="0"/>
              </a:rPr>
              <a:t>2.</a:t>
            </a:r>
            <a:r>
              <a:rPr lang="fr-FR" dirty="0" smtClean="0">
                <a:latin typeface="Arial" panose="020B0604020202020204" pitchFamily="34" charset="0"/>
                <a:cs typeface="Arial" panose="020B0604020202020204" pitchFamily="34" charset="0"/>
              </a:rPr>
              <a:t> Notre ambition</a:t>
            </a:r>
            <a:endParaRPr lang="fr-FR" dirty="0">
              <a:latin typeface="Arial" panose="020B0604020202020204" pitchFamily="34" charset="0"/>
              <a:cs typeface="Arial" panose="020B0604020202020204" pitchFamily="34" charset="0"/>
            </a:endParaRPr>
          </a:p>
        </p:txBody>
      </p:sp>
      <p:sp>
        <p:nvSpPr>
          <p:cNvPr id="7" name="Rectangle 6"/>
          <p:cNvSpPr/>
          <p:nvPr/>
        </p:nvSpPr>
        <p:spPr>
          <a:xfrm>
            <a:off x="589470" y="2309070"/>
            <a:ext cx="4827917" cy="3539430"/>
          </a:xfrm>
          <a:prstGeom prst="rect">
            <a:avLst/>
          </a:prstGeom>
          <a:noFill/>
        </p:spPr>
        <p:txBody>
          <a:bodyPr wrap="square">
            <a:spAutoFit/>
          </a:bodyPr>
          <a:lstStyle/>
          <a:p>
            <a:pPr marL="468630" indent="-285750">
              <a:buClr>
                <a:srgbClr val="C00000"/>
              </a:buClr>
              <a:buFont typeface="Wingdings" panose="05000000000000000000" pitchFamily="2" charset="2"/>
              <a:buChar char="q"/>
            </a:pPr>
            <a:r>
              <a:rPr lang="fr-FR" sz="1400" dirty="0" smtClean="0">
                <a:latin typeface="+mj-lt"/>
              </a:rPr>
              <a:t>Plafond </a:t>
            </a:r>
            <a:r>
              <a:rPr lang="fr-FR" sz="1400" dirty="0">
                <a:latin typeface="+mj-lt"/>
              </a:rPr>
              <a:t>de dépôt : 61 200 euros (hors intérêts capitalisés)</a:t>
            </a:r>
          </a:p>
          <a:p>
            <a:pPr marL="468630" indent="-285750">
              <a:buClr>
                <a:srgbClr val="C00000"/>
              </a:buClr>
              <a:buFont typeface="Wingdings" panose="05000000000000000000" pitchFamily="2" charset="2"/>
              <a:buChar char="q"/>
            </a:pPr>
            <a:r>
              <a:rPr lang="fr-FR" sz="1400" dirty="0">
                <a:latin typeface="+mj-lt"/>
              </a:rPr>
              <a:t>Versement minimum : 540 euros chaque année</a:t>
            </a:r>
          </a:p>
          <a:p>
            <a:pPr marL="468630" indent="-285750">
              <a:buClr>
                <a:srgbClr val="C00000"/>
              </a:buClr>
              <a:buFont typeface="Wingdings" panose="05000000000000000000" pitchFamily="2" charset="2"/>
              <a:buChar char="q"/>
            </a:pPr>
            <a:r>
              <a:rPr lang="fr-FR" sz="1400" dirty="0">
                <a:latin typeface="+mj-lt"/>
              </a:rPr>
              <a:t>Solde minimum : 225 euros</a:t>
            </a:r>
          </a:p>
          <a:p>
            <a:pPr marL="468630" indent="-285750">
              <a:buClr>
                <a:srgbClr val="C00000"/>
              </a:buClr>
              <a:buFont typeface="Wingdings" panose="05000000000000000000" pitchFamily="2" charset="2"/>
              <a:buChar char="q"/>
            </a:pPr>
            <a:r>
              <a:rPr lang="fr-FR" sz="1400" dirty="0">
                <a:latin typeface="+mj-lt"/>
              </a:rPr>
              <a:t>Durée : 4 ans minimum, 10 à 15 ans maximum</a:t>
            </a:r>
          </a:p>
          <a:p>
            <a:pPr marL="468630" indent="-285750">
              <a:buClr>
                <a:srgbClr val="C00000"/>
              </a:buClr>
              <a:buFont typeface="Wingdings" panose="05000000000000000000" pitchFamily="2" charset="2"/>
              <a:buChar char="q"/>
            </a:pPr>
            <a:r>
              <a:rPr lang="fr-FR" sz="1400" dirty="0">
                <a:latin typeface="+mj-lt"/>
              </a:rPr>
              <a:t>Disponibilité : après 4 ans</a:t>
            </a:r>
          </a:p>
          <a:p>
            <a:pPr marL="468630" indent="-285750">
              <a:buClr>
                <a:srgbClr val="C00000"/>
              </a:buClr>
              <a:buFont typeface="Wingdings" panose="05000000000000000000" pitchFamily="2" charset="2"/>
              <a:buChar char="q"/>
            </a:pPr>
            <a:r>
              <a:rPr lang="fr-FR" sz="1400" dirty="0">
                <a:latin typeface="+mj-lt"/>
              </a:rPr>
              <a:t>Performance : 1 % (hors prime) pour le PEL ouvert depuis le 1er août 2016</a:t>
            </a:r>
          </a:p>
          <a:p>
            <a:pPr marL="468630" indent="-285750">
              <a:buClr>
                <a:srgbClr val="C00000"/>
              </a:buClr>
              <a:buFont typeface="Wingdings" panose="05000000000000000000" pitchFamily="2" charset="2"/>
              <a:buChar char="q"/>
            </a:pPr>
            <a:r>
              <a:rPr lang="fr-FR" sz="1400" dirty="0">
                <a:latin typeface="+mj-lt"/>
              </a:rPr>
              <a:t>Fiscalité : pour un PEL ouvert avant 2018, les intérêts sont soumis aux prélèvements sociaux et, après 12 ans, à l'impôt sur le revenu. Pour un PEL ouvert à compter de 2018, les intérêts seront soumis aux prélèvements sociaux de 17,20% lors de leur </a:t>
            </a:r>
            <a:r>
              <a:rPr lang="fr-FR" sz="1400" dirty="0" smtClean="0">
                <a:latin typeface="+mj-lt"/>
              </a:rPr>
              <a:t>versement, </a:t>
            </a:r>
            <a:r>
              <a:rPr lang="fr-FR" sz="1400" dirty="0">
                <a:latin typeface="+mj-lt"/>
              </a:rPr>
              <a:t>puis imposés, dès la 1ère année, soit au barème progressif de l'impôt sur le revenu, soit au taux forfaitaire de 12,8%.</a:t>
            </a:r>
            <a:endParaRPr lang="fr-FR" sz="1400" dirty="0">
              <a:effectLst/>
              <a:latin typeface="+mj-lt"/>
            </a:endParaRPr>
          </a:p>
        </p:txBody>
      </p:sp>
      <p:sp>
        <p:nvSpPr>
          <p:cNvPr id="8" name="Rectangle 7"/>
          <p:cNvSpPr/>
          <p:nvPr/>
        </p:nvSpPr>
        <p:spPr>
          <a:xfrm>
            <a:off x="6516661" y="2234082"/>
            <a:ext cx="4624090" cy="3108543"/>
          </a:xfrm>
          <a:prstGeom prst="rect">
            <a:avLst/>
          </a:prstGeom>
          <a:noFill/>
        </p:spPr>
        <p:txBody>
          <a:bodyPr wrap="square">
            <a:spAutoFit/>
          </a:bodyPr>
          <a:lstStyle/>
          <a:p>
            <a:pPr marL="182880">
              <a:buFont typeface="Arial" panose="020B0604020202020204" pitchFamily="34" charset="0"/>
              <a:buChar char="•"/>
            </a:pPr>
            <a:endParaRPr lang="fr-FR" sz="1400" dirty="0" smtClean="0"/>
          </a:p>
          <a:p>
            <a:pPr marL="468630" indent="-285750">
              <a:buClr>
                <a:srgbClr val="C00000"/>
              </a:buClr>
              <a:buFont typeface="Wingdings" panose="05000000000000000000" pitchFamily="2" charset="2"/>
              <a:buChar char="q"/>
            </a:pPr>
            <a:r>
              <a:rPr lang="fr-FR" sz="1400" dirty="0" smtClean="0">
                <a:latin typeface="+mj-lt"/>
              </a:rPr>
              <a:t>Plafond </a:t>
            </a:r>
            <a:r>
              <a:rPr lang="fr-FR" sz="1400" dirty="0">
                <a:latin typeface="+mj-lt"/>
              </a:rPr>
              <a:t>de dépôt : 15 300 euros (hors intérêts)</a:t>
            </a:r>
          </a:p>
          <a:p>
            <a:pPr marL="468630" indent="-285750">
              <a:buClr>
                <a:srgbClr val="C00000"/>
              </a:buClr>
              <a:buFont typeface="Wingdings" panose="05000000000000000000" pitchFamily="2" charset="2"/>
              <a:buChar char="q"/>
            </a:pPr>
            <a:r>
              <a:rPr lang="fr-FR" sz="1400" dirty="0">
                <a:latin typeface="+mj-lt"/>
              </a:rPr>
              <a:t>Solde minimum : 300 euros</a:t>
            </a:r>
          </a:p>
          <a:p>
            <a:pPr marL="468630" indent="-285750">
              <a:buClr>
                <a:srgbClr val="C00000"/>
              </a:buClr>
              <a:buFont typeface="Wingdings" panose="05000000000000000000" pitchFamily="2" charset="2"/>
              <a:buChar char="q"/>
            </a:pPr>
            <a:r>
              <a:rPr lang="fr-FR" sz="1400" dirty="0">
                <a:latin typeface="+mj-lt"/>
              </a:rPr>
              <a:t>Durée : sans limitation</a:t>
            </a:r>
          </a:p>
          <a:p>
            <a:pPr marL="468630" indent="-285750">
              <a:buClr>
                <a:srgbClr val="C00000"/>
              </a:buClr>
              <a:buFont typeface="Wingdings" panose="05000000000000000000" pitchFamily="2" charset="2"/>
              <a:buChar char="q"/>
            </a:pPr>
            <a:r>
              <a:rPr lang="fr-FR" sz="1400" dirty="0">
                <a:latin typeface="+mj-lt"/>
              </a:rPr>
              <a:t>Disponibilité : totale</a:t>
            </a:r>
          </a:p>
          <a:p>
            <a:pPr marL="468630" indent="-285750">
              <a:buClr>
                <a:srgbClr val="C00000"/>
              </a:buClr>
              <a:buFont typeface="Wingdings" panose="05000000000000000000" pitchFamily="2" charset="2"/>
              <a:buChar char="q"/>
            </a:pPr>
            <a:r>
              <a:rPr lang="fr-FR" sz="1400" dirty="0">
                <a:latin typeface="+mj-lt"/>
              </a:rPr>
              <a:t>Performance : 0,5%</a:t>
            </a:r>
          </a:p>
          <a:p>
            <a:pPr marL="468630" indent="-285750">
              <a:buClr>
                <a:srgbClr val="C00000"/>
              </a:buClr>
              <a:buFont typeface="Wingdings" panose="05000000000000000000" pitchFamily="2" charset="2"/>
              <a:buChar char="q"/>
            </a:pPr>
            <a:r>
              <a:rPr lang="fr-FR" sz="1400" dirty="0">
                <a:latin typeface="+mj-lt"/>
              </a:rPr>
              <a:t>Fiscalité : pour </a:t>
            </a:r>
            <a:r>
              <a:rPr lang="fr-FR" sz="1400" dirty="0" smtClean="0">
                <a:latin typeface="+mj-lt"/>
              </a:rPr>
              <a:t>un CEL </a:t>
            </a:r>
            <a:r>
              <a:rPr lang="fr-FR" sz="1400" dirty="0">
                <a:latin typeface="+mj-lt"/>
              </a:rPr>
              <a:t>ouvert avant 2018, les intérêts sont exonérés d'impôt sur le revenu mais sont soumis aux </a:t>
            </a:r>
            <a:r>
              <a:rPr lang="fr-FR" sz="1400" dirty="0" smtClean="0">
                <a:latin typeface="+mj-lt"/>
              </a:rPr>
              <a:t>prélèvements sociaux. </a:t>
            </a:r>
            <a:r>
              <a:rPr lang="fr-FR" sz="1400" dirty="0">
                <a:latin typeface="+mj-lt"/>
              </a:rPr>
              <a:t>Pour les CEL ouverts à compter de 2018, les intérêts seront soumis aux </a:t>
            </a:r>
            <a:r>
              <a:rPr lang="fr-FR" sz="1400" dirty="0" smtClean="0">
                <a:latin typeface="+mj-lt"/>
              </a:rPr>
              <a:t>prélèvements sociaux </a:t>
            </a:r>
            <a:r>
              <a:rPr lang="fr-FR" sz="1400" dirty="0">
                <a:latin typeface="+mj-lt"/>
              </a:rPr>
              <a:t>de 17,20% lors de </a:t>
            </a:r>
            <a:r>
              <a:rPr lang="fr-FR" sz="1400" dirty="0" smtClean="0">
                <a:latin typeface="+mj-lt"/>
              </a:rPr>
              <a:t>leur versement, </a:t>
            </a:r>
            <a:r>
              <a:rPr lang="fr-FR" sz="1400" dirty="0">
                <a:latin typeface="+mj-lt"/>
              </a:rPr>
              <a:t>puis imposés ensuite soit au barème progressif de l'impôt sur le revenu, soit au taux forfaitaire de 12,8%.</a:t>
            </a:r>
          </a:p>
        </p:txBody>
      </p:sp>
      <p:sp>
        <p:nvSpPr>
          <p:cNvPr id="9" name="Rectangle 8"/>
          <p:cNvSpPr/>
          <p:nvPr/>
        </p:nvSpPr>
        <p:spPr>
          <a:xfrm>
            <a:off x="730368" y="1597192"/>
            <a:ext cx="4756031" cy="534838"/>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1388853" y="1672867"/>
            <a:ext cx="3278038" cy="369332"/>
          </a:xfrm>
          <a:prstGeom prst="rect">
            <a:avLst/>
          </a:prstGeom>
          <a:noFill/>
          <a:ln>
            <a:solidFill>
              <a:schemeClr val="tx1"/>
            </a:solidFill>
            <a:prstDash val="lgDash"/>
          </a:ln>
        </p:spPr>
        <p:txBody>
          <a:bodyPr wrap="square" rtlCol="0">
            <a:spAutoFit/>
          </a:bodyPr>
          <a:lstStyle/>
          <a:p>
            <a:pPr algn="ctr"/>
            <a:r>
              <a:rPr lang="fr-FR" dirty="0" smtClean="0">
                <a:latin typeface="Bauhaus 93" panose="04030905020B02020C02" pitchFamily="82" charset="0"/>
              </a:rPr>
              <a:t>LE PEL</a:t>
            </a:r>
            <a:endParaRPr lang="fr-FR" dirty="0">
              <a:latin typeface="Bauhaus 93" panose="04030905020B02020C02" pitchFamily="82" charset="0"/>
            </a:endParaRPr>
          </a:p>
        </p:txBody>
      </p:sp>
      <p:sp>
        <p:nvSpPr>
          <p:cNvPr id="11" name="Rectangle 10"/>
          <p:cNvSpPr/>
          <p:nvPr/>
        </p:nvSpPr>
        <p:spPr>
          <a:xfrm>
            <a:off x="6675829" y="1599294"/>
            <a:ext cx="4775630" cy="534838"/>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7334313" y="1669297"/>
            <a:ext cx="3278038" cy="369332"/>
          </a:xfrm>
          <a:prstGeom prst="rect">
            <a:avLst/>
          </a:prstGeom>
          <a:noFill/>
          <a:ln>
            <a:solidFill>
              <a:schemeClr val="tx1"/>
            </a:solidFill>
            <a:prstDash val="lgDash"/>
          </a:ln>
        </p:spPr>
        <p:txBody>
          <a:bodyPr wrap="square" rtlCol="0">
            <a:spAutoFit/>
          </a:bodyPr>
          <a:lstStyle/>
          <a:p>
            <a:pPr algn="ctr"/>
            <a:r>
              <a:rPr lang="fr-FR" dirty="0" smtClean="0">
                <a:latin typeface="Bauhaus 93" panose="04030905020B02020C02" pitchFamily="82" charset="0"/>
              </a:rPr>
              <a:t>LE CEL</a:t>
            </a:r>
            <a:endParaRPr lang="fr-FR" dirty="0">
              <a:latin typeface="Bauhaus 93" panose="04030905020B02020C02" pitchFamily="82" charset="0"/>
            </a:endParaRPr>
          </a:p>
        </p:txBody>
      </p:sp>
      <p:sp>
        <p:nvSpPr>
          <p:cNvPr id="13" name="Rectangle 12"/>
          <p:cNvSpPr/>
          <p:nvPr/>
        </p:nvSpPr>
        <p:spPr>
          <a:xfrm>
            <a:off x="730369" y="2207705"/>
            <a:ext cx="4756030" cy="3509367"/>
          </a:xfrm>
          <a:prstGeom prst="rect">
            <a:avLst/>
          </a:prstGeom>
          <a:noFill/>
          <a:ln w="19050">
            <a:solidFill>
              <a:srgbClr val="CC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6695429" y="2190472"/>
            <a:ext cx="4756030" cy="3509367"/>
          </a:xfrm>
          <a:prstGeom prst="rect">
            <a:avLst/>
          </a:prstGeom>
          <a:noFill/>
          <a:ln w="19050">
            <a:solidFill>
              <a:srgbClr val="CC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993912" y="5894112"/>
            <a:ext cx="10576816" cy="307777"/>
          </a:xfrm>
          <a:prstGeom prst="rect">
            <a:avLst/>
          </a:prstGeom>
        </p:spPr>
        <p:txBody>
          <a:bodyPr wrap="square">
            <a:spAutoFit/>
          </a:bodyPr>
          <a:lstStyle/>
          <a:p>
            <a:pPr marL="684000" lvl="1" indent="-216000">
              <a:spcBef>
                <a:spcPts val="600"/>
              </a:spcBef>
              <a:buClr>
                <a:schemeClr val="accent4">
                  <a:lumMod val="75000"/>
                </a:schemeClr>
              </a:buClr>
              <a:buFont typeface="Arial" panose="020B0604020202020204" pitchFamily="34" charset="0"/>
              <a:buChar char="□"/>
            </a:pPr>
            <a:r>
              <a:rPr lang="fr-FR" sz="1400" dirty="0">
                <a:solidFill>
                  <a:schemeClr val="tx1">
                    <a:lumMod val="75000"/>
                    <a:lumOff val="25000"/>
                  </a:schemeClr>
                </a:solidFill>
              </a:rPr>
              <a:t>Le PEL et le CEL sont indissociables et ne peuvent être détenus dans deux établissements bancaires différents</a:t>
            </a:r>
          </a:p>
        </p:txBody>
      </p:sp>
      <p:sp>
        <p:nvSpPr>
          <p:cNvPr id="15" name="Rectangle 14"/>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4</a:t>
            </a:r>
            <a:endParaRPr lang="fr-FR" sz="1400" b="1" dirty="0"/>
          </a:p>
        </p:txBody>
      </p:sp>
    </p:spTree>
    <p:extLst>
      <p:ext uri="{BB962C8B-B14F-4D97-AF65-F5344CB8AC3E}">
        <p14:creationId xmlns:p14="http://schemas.microsoft.com/office/powerpoint/2010/main" val="12842827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Dans le cadre d’une diversification de son épargne, la CEGEE possède des contrats d’assurance vie multi-supports</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smtClean="0">
                <a:solidFill>
                  <a:srgbClr val="FF0000"/>
                </a:solidFill>
                <a:latin typeface="Arial" panose="020B0604020202020204" pitchFamily="34" charset="0"/>
                <a:cs typeface="Arial" panose="020B0604020202020204" pitchFamily="34" charset="0"/>
              </a:rPr>
              <a:t>2.</a:t>
            </a:r>
            <a:r>
              <a:rPr lang="fr-FR" dirty="0" smtClean="0">
                <a:latin typeface="Arial" panose="020B0604020202020204" pitchFamily="34" charset="0"/>
                <a:cs typeface="Arial" panose="020B0604020202020204" pitchFamily="34" charset="0"/>
              </a:rPr>
              <a:t> Notre ambition</a:t>
            </a:r>
            <a:endParaRPr lang="fr-FR" dirty="0">
              <a:latin typeface="Arial" panose="020B0604020202020204" pitchFamily="34" charset="0"/>
              <a:cs typeface="Arial" panose="020B0604020202020204" pitchFamily="34" charset="0"/>
            </a:endParaRPr>
          </a:p>
        </p:txBody>
      </p:sp>
      <p:sp>
        <p:nvSpPr>
          <p:cNvPr id="2" name="Espace réservé du contenu 1"/>
          <p:cNvSpPr>
            <a:spLocks noGrp="1"/>
          </p:cNvSpPr>
          <p:nvPr>
            <p:ph idx="1"/>
          </p:nvPr>
        </p:nvSpPr>
        <p:spPr>
          <a:xfrm>
            <a:off x="695325" y="1665819"/>
            <a:ext cx="10980738" cy="4386186"/>
          </a:xfrm>
        </p:spPr>
        <p:txBody>
          <a:bodyPr>
            <a:normAutofit lnSpcReduction="10000"/>
          </a:bodyPr>
          <a:lstStyle/>
          <a:p>
            <a:r>
              <a:rPr lang="fr-FR" b="1" dirty="0"/>
              <a:t>Les contrats d’assurance vie multi supports pour se constituer une épargne et chercher à la valoriser pour préparer ses projets </a:t>
            </a:r>
            <a:r>
              <a:rPr lang="fr-FR" b="1" dirty="0" smtClean="0"/>
              <a:t>reconnus par la presse spécialisée</a:t>
            </a:r>
            <a:endParaRPr lang="fr-FR" b="1" dirty="0"/>
          </a:p>
          <a:p>
            <a:endParaRPr lang="fr-FR" b="1" dirty="0" smtClean="0"/>
          </a:p>
          <a:p>
            <a:endParaRPr lang="fr-FR" b="1" dirty="0" smtClean="0"/>
          </a:p>
          <a:p>
            <a:endParaRPr lang="fr-FR" b="1" dirty="0"/>
          </a:p>
          <a:p>
            <a:endParaRPr lang="fr-FR" b="1" dirty="0" smtClean="0"/>
          </a:p>
          <a:p>
            <a:endParaRPr lang="fr-FR" b="1" dirty="0"/>
          </a:p>
          <a:p>
            <a:endParaRPr lang="fr-FR" b="1" dirty="0" smtClean="0"/>
          </a:p>
          <a:p>
            <a:endParaRPr lang="fr-FR" b="1" dirty="0"/>
          </a:p>
          <a:p>
            <a:endParaRPr lang="fr-FR" b="1" dirty="0" smtClean="0"/>
          </a:p>
          <a:p>
            <a:r>
              <a:rPr lang="fr-FR" b="1" dirty="0" smtClean="0"/>
              <a:t>La possibilité d’associer </a:t>
            </a:r>
            <a:r>
              <a:rPr lang="fr-FR" b="1" dirty="0"/>
              <a:t>la sécurité du support en euros au potentiel de performance des supports en unités de compte sur le moyen et long terme, en contrepartie d’un risque de perte en </a:t>
            </a:r>
            <a:r>
              <a:rPr lang="fr-FR" b="1" dirty="0" smtClean="0"/>
              <a:t>capital</a:t>
            </a:r>
          </a:p>
          <a:p>
            <a:pPr lvl="1"/>
            <a:r>
              <a:rPr lang="fr-FR" dirty="0" smtClean="0"/>
              <a:t>Le Questionnaire Profil Investisseur qui définit la compétence financière du client et son profil risque pour lui apporter le meilleur conseil possible dans un cadre règlementaire contrôlé.</a:t>
            </a:r>
          </a:p>
          <a:p>
            <a:pPr lvl="1"/>
            <a:r>
              <a:rPr lang="fr-FR" dirty="0" smtClean="0"/>
              <a:t>Le Parcours LEA pour proposer aux clients des orientations d’investissements prédéfinis par l’outil pour faire gagner du temps au conseiller.</a:t>
            </a:r>
          </a:p>
          <a:p>
            <a:pPr lvl="1"/>
            <a:endParaRPr lang="fr-FR" b="1" dirty="0"/>
          </a:p>
        </p:txBody>
      </p:sp>
      <p:sp>
        <p:nvSpPr>
          <p:cNvPr id="6" name="ZoneTexte 5"/>
          <p:cNvSpPr txBox="1"/>
          <p:nvPr/>
        </p:nvSpPr>
        <p:spPr>
          <a:xfrm>
            <a:off x="3015486" y="2243341"/>
            <a:ext cx="6340416" cy="369332"/>
          </a:xfrm>
          <a:prstGeom prst="rect">
            <a:avLst/>
          </a:prstGeom>
          <a:noFill/>
        </p:spPr>
        <p:txBody>
          <a:bodyPr wrap="square" rtlCol="0">
            <a:spAutoFit/>
          </a:bodyPr>
          <a:lstStyle/>
          <a:p>
            <a:r>
              <a:rPr lang="fr-FR" i="1" dirty="0" smtClean="0">
                <a:solidFill>
                  <a:srgbClr val="CC0000"/>
                </a:solidFill>
              </a:rPr>
              <a:t>Les 3 premières motivations d’adhésion à une assurance vie</a:t>
            </a:r>
            <a:endParaRPr lang="fr-FR" i="1" dirty="0">
              <a:solidFill>
                <a:srgbClr val="CC0000"/>
              </a:solidFill>
            </a:endParaRPr>
          </a:p>
        </p:txBody>
      </p:sp>
      <p:pic>
        <p:nvPicPr>
          <p:cNvPr id="7" name="Image 6"/>
          <p:cNvPicPr>
            <a:picLocks noChangeAspect="1"/>
          </p:cNvPicPr>
          <p:nvPr/>
        </p:nvPicPr>
        <p:blipFill>
          <a:blip r:embed="rId3"/>
          <a:stretch>
            <a:fillRect/>
          </a:stretch>
        </p:blipFill>
        <p:spPr>
          <a:xfrm>
            <a:off x="3821595" y="2612673"/>
            <a:ext cx="5086007" cy="1856374"/>
          </a:xfrm>
          <a:prstGeom prst="rect">
            <a:avLst/>
          </a:prstGeom>
        </p:spPr>
      </p:pic>
      <p:sp>
        <p:nvSpPr>
          <p:cNvPr id="8" name="Rectangle 7"/>
          <p:cNvSpPr/>
          <p:nvPr/>
        </p:nvSpPr>
        <p:spPr>
          <a:xfrm>
            <a:off x="2407598" y="6088221"/>
            <a:ext cx="7313918" cy="369332"/>
          </a:xfrm>
          <a:prstGeom prst="rect">
            <a:avLst/>
          </a:prstGeom>
        </p:spPr>
        <p:txBody>
          <a:bodyPr wrap="square">
            <a:spAutoFit/>
          </a:bodyPr>
          <a:lstStyle/>
          <a:p>
            <a:pPr algn="ctr"/>
            <a:r>
              <a:rPr lang="fr-FR" b="1" i="1" dirty="0" smtClean="0">
                <a:solidFill>
                  <a:srgbClr val="C00000"/>
                </a:solidFill>
              </a:rPr>
              <a:t>l’Heure du Jeudi du 11 février 2021 sera dédiée à l’assurance vie</a:t>
            </a:r>
            <a:endParaRPr lang="fr-FR" b="1" i="1" dirty="0">
              <a:solidFill>
                <a:srgbClr val="C00000"/>
              </a:solidFill>
            </a:endParaRPr>
          </a:p>
        </p:txBody>
      </p:sp>
      <p:sp>
        <p:nvSpPr>
          <p:cNvPr id="9" name="Rectangle 8"/>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4</a:t>
            </a:r>
            <a:endParaRPr lang="fr-FR" sz="1400" b="1" dirty="0"/>
          </a:p>
        </p:txBody>
      </p:sp>
    </p:spTree>
    <p:extLst>
      <p:ext uri="{BB962C8B-B14F-4D97-AF65-F5344CB8AC3E}">
        <p14:creationId xmlns:p14="http://schemas.microsoft.com/office/powerpoint/2010/main" val="42412918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Pour les clients </a:t>
            </a:r>
            <a:r>
              <a:rPr lang="fr-FR" dirty="0" err="1" smtClean="0"/>
              <a:t>appétents</a:t>
            </a:r>
            <a:r>
              <a:rPr lang="fr-FR" dirty="0" smtClean="0"/>
              <a:t> à l’Epargne financière, le compte titre PEA peut être une alternative en complément à l’assurance vie</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smtClean="0">
                <a:solidFill>
                  <a:srgbClr val="FF0000"/>
                </a:solidFill>
                <a:latin typeface="Arial" panose="020B0604020202020204" pitchFamily="34" charset="0"/>
                <a:cs typeface="Arial" panose="020B0604020202020204" pitchFamily="34" charset="0"/>
              </a:rPr>
              <a:t>2.</a:t>
            </a:r>
            <a:r>
              <a:rPr lang="fr-FR" dirty="0" smtClean="0">
                <a:latin typeface="Arial" panose="020B0604020202020204" pitchFamily="34" charset="0"/>
                <a:cs typeface="Arial" panose="020B0604020202020204" pitchFamily="34" charset="0"/>
              </a:rPr>
              <a:t> Notre ambition</a:t>
            </a:r>
            <a:endParaRPr lang="fr-FR" dirty="0">
              <a:latin typeface="Arial" panose="020B0604020202020204" pitchFamily="34" charset="0"/>
              <a:cs typeface="Arial" panose="020B0604020202020204" pitchFamily="34" charset="0"/>
            </a:endParaRPr>
          </a:p>
        </p:txBody>
      </p:sp>
      <p:sp>
        <p:nvSpPr>
          <p:cNvPr id="2" name="Espace réservé du contenu 1"/>
          <p:cNvSpPr>
            <a:spLocks noGrp="1"/>
          </p:cNvSpPr>
          <p:nvPr>
            <p:ph idx="1"/>
          </p:nvPr>
        </p:nvSpPr>
        <p:spPr>
          <a:xfrm>
            <a:off x="695325" y="1665819"/>
            <a:ext cx="10980738" cy="4386186"/>
          </a:xfrm>
        </p:spPr>
        <p:txBody>
          <a:bodyPr>
            <a:normAutofit/>
          </a:bodyPr>
          <a:lstStyle/>
          <a:p>
            <a:pPr marL="36000" indent="0">
              <a:buNone/>
            </a:pPr>
            <a:endParaRPr lang="fr-FR" b="1" dirty="0" smtClean="0"/>
          </a:p>
          <a:p>
            <a:endParaRPr lang="fr-FR" b="1" dirty="0" smtClean="0"/>
          </a:p>
          <a:p>
            <a:endParaRPr lang="fr-FR" b="1" dirty="0"/>
          </a:p>
          <a:p>
            <a:endParaRPr lang="fr-FR" b="1" dirty="0" smtClean="0"/>
          </a:p>
          <a:p>
            <a:endParaRPr lang="fr-FR" b="1" dirty="0"/>
          </a:p>
          <a:p>
            <a:endParaRPr lang="fr-FR" b="1" dirty="0" smtClean="0"/>
          </a:p>
          <a:p>
            <a:endParaRPr lang="fr-FR" b="1" dirty="0"/>
          </a:p>
          <a:p>
            <a:endParaRPr lang="fr-FR" b="1" dirty="0" smtClean="0"/>
          </a:p>
          <a:p>
            <a:pPr lvl="1"/>
            <a:endParaRPr lang="fr-FR" b="1" dirty="0"/>
          </a:p>
        </p:txBody>
      </p:sp>
      <p:graphicFrame>
        <p:nvGraphicFramePr>
          <p:cNvPr id="9" name="Tableau 8"/>
          <p:cNvGraphicFramePr>
            <a:graphicFrameLocks noGrp="1"/>
          </p:cNvGraphicFramePr>
          <p:nvPr>
            <p:extLst>
              <p:ext uri="{D42A27DB-BD31-4B8C-83A1-F6EECF244321}">
                <p14:modId xmlns:p14="http://schemas.microsoft.com/office/powerpoint/2010/main" val="1852236765"/>
              </p:ext>
            </p:extLst>
          </p:nvPr>
        </p:nvGraphicFramePr>
        <p:xfrm>
          <a:off x="388837" y="1665819"/>
          <a:ext cx="4311584" cy="4613026"/>
        </p:xfrm>
        <a:graphic>
          <a:graphicData uri="http://schemas.openxmlformats.org/drawingml/2006/table">
            <a:tbl>
              <a:tblPr firstRow="1" bandRow="1">
                <a:tableStyleId>{073A0DAA-6AF3-43AB-8588-CEC1D06C72B9}</a:tableStyleId>
              </a:tblPr>
              <a:tblGrid>
                <a:gridCol w="4311584">
                  <a:extLst>
                    <a:ext uri="{9D8B030D-6E8A-4147-A177-3AD203B41FA5}">
                      <a16:colId xmlns:a16="http://schemas.microsoft.com/office/drawing/2014/main" val="403289271"/>
                    </a:ext>
                  </a:extLst>
                </a:gridCol>
              </a:tblGrid>
              <a:tr h="46333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dirty="0" smtClean="0"/>
                        <a:t>Les caractéristiques</a:t>
                      </a:r>
                    </a:p>
                  </a:txBody>
                  <a:tcPr marL="91416" marR="91416" marT="45677" marB="45677" anchor="ctr">
                    <a:solidFill>
                      <a:srgbClr val="C00000"/>
                    </a:solidFill>
                  </a:tcPr>
                </a:tc>
                <a:extLst>
                  <a:ext uri="{0D108BD9-81ED-4DB2-BD59-A6C34878D82A}">
                    <a16:rowId xmlns:a16="http://schemas.microsoft.com/office/drawing/2014/main" val="2397439858"/>
                  </a:ext>
                </a:extLst>
              </a:tr>
              <a:tr h="41496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0" dirty="0" smtClean="0">
                          <a:hlinkClick r:id="rId3"/>
                        </a:rPr>
                        <a:t>Fiche Produit</a:t>
                      </a:r>
                      <a:endParaRPr lang="fr-FR" sz="1400" b="0" dirty="0" smtClean="0"/>
                    </a:p>
                  </a:txBody>
                  <a:tcPr marL="91416" marR="91416" marT="45677" marB="45677" anchor="ctr">
                    <a:solidFill>
                      <a:schemeClr val="bg1"/>
                    </a:solidFill>
                  </a:tcPr>
                </a:tc>
                <a:extLst>
                  <a:ext uri="{0D108BD9-81ED-4DB2-BD59-A6C34878D82A}">
                    <a16:rowId xmlns:a16="http://schemas.microsoft.com/office/drawing/2014/main" val="712791397"/>
                  </a:ext>
                </a:extLst>
              </a:tr>
            </a:tbl>
          </a:graphicData>
        </a:graphic>
      </p:graphicFrame>
      <p:sp>
        <p:nvSpPr>
          <p:cNvPr id="10" name="ZoneTexte 9"/>
          <p:cNvSpPr txBox="1"/>
          <p:nvPr/>
        </p:nvSpPr>
        <p:spPr>
          <a:xfrm>
            <a:off x="510153" y="2264172"/>
            <a:ext cx="3865904" cy="3416320"/>
          </a:xfrm>
          <a:prstGeom prst="rect">
            <a:avLst/>
          </a:prstGeom>
          <a:noFill/>
        </p:spPr>
        <p:txBody>
          <a:bodyPr wrap="square" rtlCol="0">
            <a:spAutoFit/>
          </a:bodyPr>
          <a:lstStyle/>
          <a:p>
            <a:pPr marL="285750" indent="-285750">
              <a:buClr>
                <a:srgbClr val="C00000"/>
              </a:buClr>
              <a:buFont typeface="Wingdings" panose="05000000000000000000" pitchFamily="2" charset="2"/>
              <a:buChar char="q"/>
            </a:pPr>
            <a:r>
              <a:rPr lang="fr-FR" sz="1200" dirty="0">
                <a:latin typeface="+mj-lt"/>
              </a:rPr>
              <a:t>Plafond </a:t>
            </a:r>
            <a:r>
              <a:rPr lang="fr-FR" sz="1200" dirty="0" smtClean="0">
                <a:latin typeface="+mj-lt"/>
              </a:rPr>
              <a:t>des versements depuis </a:t>
            </a:r>
            <a:r>
              <a:rPr lang="fr-FR" sz="1200" dirty="0">
                <a:latin typeface="+mj-lt"/>
              </a:rPr>
              <a:t>l'ouverture du plan : 150 000 </a:t>
            </a:r>
            <a:r>
              <a:rPr lang="fr-FR" sz="1200" dirty="0" smtClean="0">
                <a:latin typeface="+mj-lt"/>
              </a:rPr>
              <a:t>euros </a:t>
            </a:r>
            <a:r>
              <a:rPr lang="fr-FR" sz="1200" dirty="0">
                <a:latin typeface="+mj-lt"/>
              </a:rPr>
              <a:t>(hors gains ou plus-values) ou 20 000 euros pour </a:t>
            </a:r>
            <a:r>
              <a:rPr lang="fr-FR" sz="1200" dirty="0" smtClean="0">
                <a:latin typeface="+mj-lt"/>
              </a:rPr>
              <a:t>une personne physique majeure </a:t>
            </a:r>
            <a:r>
              <a:rPr lang="fr-FR" sz="1200" dirty="0">
                <a:latin typeface="+mj-lt"/>
              </a:rPr>
              <a:t>rattachée </a:t>
            </a:r>
            <a:r>
              <a:rPr lang="fr-FR" sz="1200" dirty="0" smtClean="0">
                <a:latin typeface="+mj-lt"/>
              </a:rPr>
              <a:t>au foyer fiscal d'un contribuable</a:t>
            </a:r>
          </a:p>
          <a:p>
            <a:pPr marL="285750" indent="-285750">
              <a:buClr>
                <a:srgbClr val="C00000"/>
              </a:buClr>
              <a:buFont typeface="Wingdings" panose="05000000000000000000" pitchFamily="2" charset="2"/>
              <a:buChar char="q"/>
            </a:pPr>
            <a:endParaRPr lang="fr-FR" sz="1200" dirty="0">
              <a:latin typeface="+mj-lt"/>
            </a:endParaRPr>
          </a:p>
          <a:p>
            <a:pPr marL="285750" indent="-285750">
              <a:buClr>
                <a:srgbClr val="C00000"/>
              </a:buClr>
              <a:buFont typeface="Wingdings" panose="05000000000000000000" pitchFamily="2" charset="2"/>
              <a:buChar char="q"/>
            </a:pPr>
            <a:r>
              <a:rPr lang="fr-FR" sz="1200" dirty="0">
                <a:latin typeface="+mj-lt"/>
              </a:rPr>
              <a:t>Durée : illimitée ; au moins 5 ans pour être intéressant </a:t>
            </a:r>
            <a:r>
              <a:rPr lang="fr-FR" sz="1200" dirty="0" smtClean="0">
                <a:latin typeface="+mj-lt"/>
              </a:rPr>
              <a:t>fiscalement</a:t>
            </a:r>
          </a:p>
          <a:p>
            <a:pPr marL="285750" indent="-285750">
              <a:buClr>
                <a:srgbClr val="C00000"/>
              </a:buClr>
              <a:buFont typeface="Wingdings" panose="05000000000000000000" pitchFamily="2" charset="2"/>
              <a:buChar char="q"/>
            </a:pPr>
            <a:endParaRPr lang="fr-FR" sz="1200" dirty="0">
              <a:latin typeface="+mj-lt"/>
            </a:endParaRPr>
          </a:p>
          <a:p>
            <a:pPr marL="285750" indent="-285750">
              <a:buClr>
                <a:srgbClr val="C00000"/>
              </a:buClr>
              <a:buFont typeface="Wingdings" panose="05000000000000000000" pitchFamily="2" charset="2"/>
              <a:buChar char="q"/>
            </a:pPr>
            <a:r>
              <a:rPr lang="fr-FR" sz="1200" dirty="0">
                <a:latin typeface="+mj-lt"/>
              </a:rPr>
              <a:t>Disponibilité : retrait avant 8 ans </a:t>
            </a:r>
            <a:r>
              <a:rPr lang="fr-FR" sz="1200" dirty="0" smtClean="0">
                <a:latin typeface="+mj-lt"/>
              </a:rPr>
              <a:t>entraîne clôture du PEA </a:t>
            </a:r>
          </a:p>
          <a:p>
            <a:pPr marL="285750" indent="-285750">
              <a:buClr>
                <a:srgbClr val="C00000"/>
              </a:buClr>
              <a:buFont typeface="Wingdings" panose="05000000000000000000" pitchFamily="2" charset="2"/>
              <a:buChar char="q"/>
            </a:pPr>
            <a:endParaRPr lang="fr-FR" sz="1200" dirty="0">
              <a:latin typeface="+mj-lt"/>
            </a:endParaRPr>
          </a:p>
          <a:p>
            <a:pPr marL="285750" indent="-285750">
              <a:buClr>
                <a:srgbClr val="C00000"/>
              </a:buClr>
              <a:buFont typeface="Wingdings" panose="05000000000000000000" pitchFamily="2" charset="2"/>
              <a:buChar char="q"/>
            </a:pPr>
            <a:r>
              <a:rPr lang="fr-FR" sz="1200" dirty="0" smtClean="0">
                <a:latin typeface="+mj-lt"/>
              </a:rPr>
              <a:t>Performance: </a:t>
            </a:r>
            <a:r>
              <a:rPr lang="fr-FR" sz="1200" dirty="0">
                <a:latin typeface="+mj-lt"/>
              </a:rPr>
              <a:t>aléatoire et fonction de la composition du </a:t>
            </a:r>
            <a:r>
              <a:rPr lang="fr-FR" sz="1200" dirty="0" smtClean="0">
                <a:latin typeface="+mj-lt"/>
              </a:rPr>
              <a:t>portefeuille</a:t>
            </a:r>
          </a:p>
          <a:p>
            <a:pPr marL="285750" indent="-285750">
              <a:buClr>
                <a:srgbClr val="C00000"/>
              </a:buClr>
              <a:buFont typeface="Wingdings" panose="05000000000000000000" pitchFamily="2" charset="2"/>
              <a:buChar char="q"/>
            </a:pPr>
            <a:endParaRPr lang="fr-FR" sz="1200" dirty="0">
              <a:latin typeface="+mj-lt"/>
            </a:endParaRPr>
          </a:p>
          <a:p>
            <a:pPr marL="285750" indent="-285750">
              <a:buClr>
                <a:srgbClr val="C00000"/>
              </a:buClr>
              <a:buFont typeface="Wingdings" panose="05000000000000000000" pitchFamily="2" charset="2"/>
              <a:buChar char="q"/>
            </a:pPr>
            <a:r>
              <a:rPr lang="fr-FR" sz="1200" dirty="0">
                <a:latin typeface="+mj-lt"/>
              </a:rPr>
              <a:t>Fiscalité : variable selon date de </a:t>
            </a:r>
            <a:r>
              <a:rPr lang="fr-FR" sz="1200" dirty="0" smtClean="0">
                <a:latin typeface="+mj-lt"/>
              </a:rPr>
              <a:t>retrait </a:t>
            </a:r>
            <a:r>
              <a:rPr lang="fr-FR" sz="1200" dirty="0">
                <a:latin typeface="+mj-lt"/>
              </a:rPr>
              <a:t>(exonéré d'impôt sur le revenu après 5 ans mais ces revenus sont toujours soumis aux contributions sociales (</a:t>
            </a:r>
            <a:r>
              <a:rPr lang="fr-FR" sz="1200" dirty="0" smtClean="0">
                <a:latin typeface="+mj-lt"/>
              </a:rPr>
              <a:t>CSG </a:t>
            </a:r>
            <a:r>
              <a:rPr lang="fr-FR" sz="1200" dirty="0">
                <a:latin typeface="+mj-lt"/>
              </a:rPr>
              <a:t>et </a:t>
            </a:r>
            <a:r>
              <a:rPr lang="fr-FR" sz="1200" dirty="0" smtClean="0">
                <a:latin typeface="+mj-lt"/>
              </a:rPr>
              <a:t>CRDS))</a:t>
            </a:r>
            <a:endParaRPr lang="fr-FR" sz="1200" dirty="0">
              <a:effectLst/>
              <a:latin typeface="+mj-lt"/>
            </a:endParaRPr>
          </a:p>
        </p:txBody>
      </p:sp>
      <p:graphicFrame>
        <p:nvGraphicFramePr>
          <p:cNvPr id="11" name="Tableau 10"/>
          <p:cNvGraphicFramePr>
            <a:graphicFrameLocks noGrp="1"/>
          </p:cNvGraphicFramePr>
          <p:nvPr>
            <p:extLst>
              <p:ext uri="{D42A27DB-BD31-4B8C-83A1-F6EECF244321}">
                <p14:modId xmlns:p14="http://schemas.microsoft.com/office/powerpoint/2010/main" val="2662748201"/>
              </p:ext>
            </p:extLst>
          </p:nvPr>
        </p:nvGraphicFramePr>
        <p:xfrm>
          <a:off x="4821737" y="1665819"/>
          <a:ext cx="7167134" cy="4613026"/>
        </p:xfrm>
        <a:graphic>
          <a:graphicData uri="http://schemas.openxmlformats.org/drawingml/2006/table">
            <a:tbl>
              <a:tblPr firstRow="1" bandRow="1">
                <a:tableStyleId>{073A0DAA-6AF3-43AB-8588-CEC1D06C72B9}</a:tableStyleId>
              </a:tblPr>
              <a:tblGrid>
                <a:gridCol w="7167134">
                  <a:extLst>
                    <a:ext uri="{9D8B030D-6E8A-4147-A177-3AD203B41FA5}">
                      <a16:colId xmlns:a16="http://schemas.microsoft.com/office/drawing/2014/main" val="403289271"/>
                    </a:ext>
                  </a:extLst>
                </a:gridCol>
              </a:tblGrid>
              <a:tr h="463331">
                <a:tc>
                  <a:txBody>
                    <a:bodyPr/>
                    <a:lstStyle/>
                    <a:p>
                      <a:pPr algn="ctr"/>
                      <a:r>
                        <a:rPr lang="fr-FR" sz="1600" b="1" dirty="0" smtClean="0"/>
                        <a:t>La disponibilité et la fiscalité du PEA</a:t>
                      </a:r>
                      <a:endParaRPr lang="fr-FR" sz="1600" dirty="0"/>
                    </a:p>
                  </a:txBody>
                  <a:tcPr marL="91416" marR="91416" marT="45677" marB="45677" anchor="ctr">
                    <a:solidFill>
                      <a:srgbClr val="C00000"/>
                    </a:solidFill>
                  </a:tcPr>
                </a:tc>
                <a:extLst>
                  <a:ext uri="{0D108BD9-81ED-4DB2-BD59-A6C34878D82A}">
                    <a16:rowId xmlns:a16="http://schemas.microsoft.com/office/drawing/2014/main" val="2397439858"/>
                  </a:ext>
                </a:extLst>
              </a:tr>
              <a:tr h="41496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p>
                  </a:txBody>
                  <a:tcPr marL="91416" marR="91416" marT="45677" marB="45677" anchor="ctr">
                    <a:solidFill>
                      <a:schemeClr val="bg1"/>
                    </a:solidFill>
                  </a:tcPr>
                </a:tc>
                <a:extLst>
                  <a:ext uri="{0D108BD9-81ED-4DB2-BD59-A6C34878D82A}">
                    <a16:rowId xmlns:a16="http://schemas.microsoft.com/office/drawing/2014/main" val="712791397"/>
                  </a:ext>
                </a:extLst>
              </a:tr>
            </a:tbl>
          </a:graphicData>
        </a:graphic>
      </p:graphicFrame>
      <p:sp>
        <p:nvSpPr>
          <p:cNvPr id="12" name="Rectangle 11"/>
          <p:cNvSpPr/>
          <p:nvPr/>
        </p:nvSpPr>
        <p:spPr>
          <a:xfrm>
            <a:off x="4877693" y="2129304"/>
            <a:ext cx="7055222" cy="4893647"/>
          </a:xfrm>
          <a:prstGeom prst="rect">
            <a:avLst/>
          </a:prstGeom>
        </p:spPr>
        <p:txBody>
          <a:bodyPr wrap="square">
            <a:spAutoFit/>
          </a:bodyPr>
          <a:lstStyle/>
          <a:p>
            <a:r>
              <a:rPr lang="fr-FR" sz="1200" dirty="0">
                <a:latin typeface="+mj-lt"/>
              </a:rPr>
              <a:t>Le PEA est une enveloppe fiscale : Vous pouvez acheter / vendre autant de fois que vous voulez. A partir du moment où vous ne sortez rien du PEA, ni les revenus (dividendes) ni les plus-values, vous ne payez pas d'impôts. Dans le cas contraire, cela dépend de la date à laquelle vous le faites, par rapport à la date d'ouverture de votre PEA</a:t>
            </a:r>
            <a:r>
              <a:rPr lang="fr-FR" sz="1200" dirty="0" smtClean="0">
                <a:latin typeface="+mj-lt"/>
              </a:rPr>
              <a:t>.</a:t>
            </a:r>
          </a:p>
          <a:p>
            <a:endParaRPr lang="fr-FR" sz="1200" b="1" dirty="0" smtClean="0">
              <a:latin typeface="+mj-lt"/>
            </a:endParaRPr>
          </a:p>
          <a:p>
            <a:r>
              <a:rPr lang="fr-FR" sz="1200" b="1" dirty="0" smtClean="0">
                <a:latin typeface="+mj-lt"/>
              </a:rPr>
              <a:t>Avant </a:t>
            </a:r>
            <a:r>
              <a:rPr lang="fr-FR" sz="1200" b="1" dirty="0">
                <a:latin typeface="+mj-lt"/>
              </a:rPr>
              <a:t>5</a:t>
            </a:r>
            <a:r>
              <a:rPr lang="fr-FR" sz="1200" b="1" dirty="0" smtClean="0">
                <a:latin typeface="+mj-lt"/>
              </a:rPr>
              <a:t> </a:t>
            </a:r>
            <a:r>
              <a:rPr lang="fr-FR" sz="1200" b="1" dirty="0">
                <a:latin typeface="+mj-lt"/>
              </a:rPr>
              <a:t>ans : </a:t>
            </a:r>
            <a:endParaRPr lang="fr-FR" sz="1200" dirty="0">
              <a:latin typeface="+mj-lt"/>
            </a:endParaRPr>
          </a:p>
          <a:p>
            <a:pPr marL="182880">
              <a:buFont typeface="Arial" panose="020B0604020202020204" pitchFamily="34" charset="0"/>
              <a:buChar char="•"/>
            </a:pPr>
            <a:r>
              <a:rPr lang="fr-FR" sz="1200" dirty="0">
                <a:latin typeface="+mj-lt"/>
              </a:rPr>
              <a:t>si vous gardez votre PEA, sans retrait, vous bénéficiez de tous les avantages fiscaux, que ce soit sur les plus values ou les revenus, </a:t>
            </a:r>
          </a:p>
          <a:p>
            <a:pPr marL="182880">
              <a:buFont typeface="Arial" panose="020B0604020202020204" pitchFamily="34" charset="0"/>
              <a:buChar char="•"/>
            </a:pPr>
            <a:r>
              <a:rPr lang="fr-FR" sz="1200" dirty="0">
                <a:latin typeface="+mj-lt"/>
              </a:rPr>
              <a:t>tout retrait (y compris des dividendes) entraîne la clôture du plan sauf reprise / création d'entreprise dans les 3 mois, licenciement, invalidité mise à retraite anticipée, retrait de titres de sociétés en liquidation. Le PEA suit un niveau d'imposition dégressif selon la durée pendant laquelle il aura été conservé. </a:t>
            </a:r>
          </a:p>
          <a:p>
            <a:r>
              <a:rPr lang="fr-FR" sz="1200" dirty="0">
                <a:latin typeface="+mj-lt"/>
              </a:rPr>
              <a:t>Exception : en cas de retrait anticipé pour décès du titulaire, départ à l'étranger, création ou reprise d'entreprise sous certaines conditions, le plan ne sera ni clôturé ni imposé. Il est en revanche soumis aux prélèvements sociaux calculés sur une assiette qui tient compte de l'entrée en vigueur des différents prélèvements sociaux applicables</a:t>
            </a:r>
            <a:r>
              <a:rPr lang="fr-FR" sz="1200" dirty="0" smtClean="0">
                <a:latin typeface="+mj-lt"/>
              </a:rPr>
              <a:t>.</a:t>
            </a:r>
          </a:p>
          <a:p>
            <a:r>
              <a:rPr lang="fr-FR" sz="1200" b="1" dirty="0" smtClean="0">
                <a:latin typeface="+mj-lt"/>
              </a:rPr>
              <a:t>Après </a:t>
            </a:r>
            <a:r>
              <a:rPr lang="fr-FR" sz="1200" b="1" dirty="0">
                <a:latin typeface="+mj-lt"/>
              </a:rPr>
              <a:t>5</a:t>
            </a:r>
            <a:r>
              <a:rPr lang="fr-FR" sz="1200" b="1" dirty="0" smtClean="0">
                <a:latin typeface="+mj-lt"/>
              </a:rPr>
              <a:t> </a:t>
            </a:r>
            <a:r>
              <a:rPr lang="fr-FR" sz="1200" b="1" dirty="0">
                <a:latin typeface="+mj-lt"/>
              </a:rPr>
              <a:t>ans</a:t>
            </a:r>
            <a:r>
              <a:rPr lang="fr-FR" sz="1200" dirty="0">
                <a:latin typeface="+mj-lt"/>
              </a:rPr>
              <a:t>, vous pouvez faire : </a:t>
            </a:r>
          </a:p>
          <a:p>
            <a:pPr marL="182880">
              <a:buFont typeface="Arial" panose="020B0604020202020204" pitchFamily="34" charset="0"/>
              <a:buChar char="•"/>
            </a:pPr>
            <a:r>
              <a:rPr lang="fr-FR" sz="1200" dirty="0">
                <a:latin typeface="+mj-lt"/>
              </a:rPr>
              <a:t>des versements,</a:t>
            </a:r>
          </a:p>
          <a:p>
            <a:pPr marL="182880">
              <a:buFont typeface="Arial" panose="020B0604020202020204" pitchFamily="34" charset="0"/>
              <a:buChar char="•"/>
            </a:pPr>
            <a:r>
              <a:rPr lang="fr-FR" sz="1200" dirty="0">
                <a:latin typeface="+mj-lt"/>
              </a:rPr>
              <a:t>des retraits partiels, sans </a:t>
            </a:r>
            <a:r>
              <a:rPr lang="fr-FR" sz="1200" dirty="0" smtClean="0">
                <a:latin typeface="+mj-lt"/>
              </a:rPr>
              <a:t>clôture, La loi PACTE permet les versements ultérieurs aux retraits. </a:t>
            </a:r>
            <a:endParaRPr lang="fr-FR" sz="1200" dirty="0">
              <a:latin typeface="+mj-lt"/>
            </a:endParaRPr>
          </a:p>
          <a:p>
            <a:pPr marL="182880">
              <a:buFont typeface="Arial" panose="020B0604020202020204" pitchFamily="34" charset="0"/>
              <a:buChar char="•"/>
            </a:pPr>
            <a:r>
              <a:rPr lang="fr-FR" sz="1200" dirty="0">
                <a:latin typeface="+mj-lt"/>
              </a:rPr>
              <a:t>un retrait total ce qui entraîne le clôture,</a:t>
            </a:r>
          </a:p>
          <a:p>
            <a:pPr marL="182880">
              <a:buFont typeface="Arial" panose="020B0604020202020204" pitchFamily="34" charset="0"/>
              <a:buChar char="•"/>
            </a:pPr>
            <a:r>
              <a:rPr lang="fr-FR" sz="1200" dirty="0">
                <a:latin typeface="+mj-lt"/>
              </a:rPr>
              <a:t>transformer le capital du PEA en rente viagère, qui ne supportera que les prélèvements sociaux</a:t>
            </a:r>
            <a:r>
              <a:rPr lang="fr-FR" sz="1200" dirty="0" smtClean="0">
                <a:latin typeface="+mj-lt"/>
              </a:rPr>
              <a:t>.</a:t>
            </a:r>
          </a:p>
          <a:p>
            <a:pPr marL="182880"/>
            <a:endParaRPr lang="fr-FR" sz="1200" dirty="0">
              <a:latin typeface="+mj-lt"/>
            </a:endParaRPr>
          </a:p>
          <a:p>
            <a:r>
              <a:rPr lang="fr-FR" sz="1200" dirty="0">
                <a:latin typeface="+mj-lt"/>
              </a:rPr>
              <a:t>Vous pouvez sous certaines conditions imputer les pertes réalisées lors de la clôture d'un PEA de plus de 5 ans sur des plus-values de même nature réalisées au cours de la même année ou des 10 années suivantes.</a:t>
            </a:r>
          </a:p>
        </p:txBody>
      </p:sp>
      <p:sp>
        <p:nvSpPr>
          <p:cNvPr id="13" name="Rectangle 12"/>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4</a:t>
            </a:r>
            <a:endParaRPr lang="fr-FR" sz="1400" b="1" dirty="0"/>
          </a:p>
        </p:txBody>
      </p:sp>
    </p:spTree>
    <p:extLst>
      <p:ext uri="{BB962C8B-B14F-4D97-AF65-F5344CB8AC3E}">
        <p14:creationId xmlns:p14="http://schemas.microsoft.com/office/powerpoint/2010/main" val="8304456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L’une des bonnes pratiques à la fidélisation de nos clients consiste à mettre en place dès l’ouverture d’un contrat des versements programmés</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sp>
        <p:nvSpPr>
          <p:cNvPr id="2" name="Espace réservé du contenu 1"/>
          <p:cNvSpPr>
            <a:spLocks noGrp="1"/>
          </p:cNvSpPr>
          <p:nvPr>
            <p:ph idx="1"/>
          </p:nvPr>
        </p:nvSpPr>
        <p:spPr/>
        <p:txBody>
          <a:bodyPr>
            <a:normAutofit/>
          </a:bodyPr>
          <a:lstStyle/>
          <a:p>
            <a:pPr marL="36000" indent="0">
              <a:buNone/>
            </a:pPr>
            <a:endParaRPr lang="fr-FR" dirty="0"/>
          </a:p>
          <a:p>
            <a:endParaRPr lang="fr-FR" dirty="0"/>
          </a:p>
          <a:p>
            <a:endParaRPr lang="fr-FR" dirty="0"/>
          </a:p>
        </p:txBody>
      </p:sp>
      <p:sp>
        <p:nvSpPr>
          <p:cNvPr id="10" name="Espace réservé du contenu 1"/>
          <p:cNvSpPr txBox="1">
            <a:spLocks/>
          </p:cNvSpPr>
          <p:nvPr/>
        </p:nvSpPr>
        <p:spPr>
          <a:xfrm>
            <a:off x="563671" y="1696492"/>
            <a:ext cx="11295819"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fr-FR" b="1" dirty="0" smtClean="0"/>
              <a:t>Ces versements programmés sont possibles sur </a:t>
            </a:r>
            <a:r>
              <a:rPr lang="fr-FR" b="1" dirty="0"/>
              <a:t>son contrat d’assurance-vie, son livret A, son PEL ou tout autre support </a:t>
            </a:r>
            <a:r>
              <a:rPr lang="fr-FR" b="1" dirty="0" smtClean="0"/>
              <a:t>d’épargne</a:t>
            </a:r>
          </a:p>
          <a:p>
            <a:pPr>
              <a:lnSpc>
                <a:spcPct val="150000"/>
              </a:lnSpc>
            </a:pPr>
            <a:r>
              <a:rPr lang="fr-FR" b="1" dirty="0" smtClean="0"/>
              <a:t>Quels sont les avantages pour le client :</a:t>
            </a:r>
          </a:p>
          <a:p>
            <a:pPr>
              <a:lnSpc>
                <a:spcPct val="150000"/>
              </a:lnSpc>
            </a:pPr>
            <a:endParaRPr lang="fr-FR" b="1" dirty="0" smtClean="0"/>
          </a:p>
          <a:p>
            <a:pPr>
              <a:lnSpc>
                <a:spcPct val="150000"/>
              </a:lnSpc>
            </a:pPr>
            <a:endParaRPr lang="fr-FR" dirty="0"/>
          </a:p>
          <a:p>
            <a:pPr>
              <a:lnSpc>
                <a:spcPct val="150000"/>
              </a:lnSpc>
            </a:pPr>
            <a:endParaRPr lang="fr-FR" dirty="0"/>
          </a:p>
          <a:p>
            <a:pPr marL="36000" indent="0">
              <a:lnSpc>
                <a:spcPct val="150000"/>
              </a:lnSpc>
              <a:buNone/>
            </a:pPr>
            <a:endParaRPr lang="fr-FR" b="1" dirty="0" smtClean="0">
              <a:solidFill>
                <a:schemeClr val="accent4">
                  <a:lumMod val="75000"/>
                </a:schemeClr>
              </a:solidFill>
            </a:endParaRPr>
          </a:p>
        </p:txBody>
      </p:sp>
      <p:pic>
        <p:nvPicPr>
          <p:cNvPr id="8" name="Espace réservé pour une image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984556" y="7139942"/>
            <a:ext cx="1207444" cy="270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Chart 7">
            <a:extLst>
              <a:ext uri="{FF2B5EF4-FFF2-40B4-BE49-F238E27FC236}">
                <a16:creationId xmlns:a16="http://schemas.microsoft.com/office/drawing/2014/main" id="{0FA5D589-518F-4AA6-889A-FF55489A2E00}"/>
              </a:ext>
            </a:extLst>
          </p:cNvPr>
          <p:cNvGraphicFramePr/>
          <p:nvPr>
            <p:extLst>
              <p:ext uri="{D42A27DB-BD31-4B8C-83A1-F6EECF244321}">
                <p14:modId xmlns:p14="http://schemas.microsoft.com/office/powerpoint/2010/main" val="172430786"/>
              </p:ext>
            </p:extLst>
          </p:nvPr>
        </p:nvGraphicFramePr>
        <p:xfrm>
          <a:off x="5595262" y="3027379"/>
          <a:ext cx="1584176" cy="1641906"/>
        </p:xfrm>
        <a:graphic>
          <a:graphicData uri="http://schemas.openxmlformats.org/drawingml/2006/chart">
            <c:chart xmlns:c="http://schemas.openxmlformats.org/drawingml/2006/chart" xmlns:r="http://schemas.openxmlformats.org/officeDocument/2006/relationships" r:id="rId4"/>
          </a:graphicData>
        </a:graphic>
      </p:graphicFrame>
      <p:sp>
        <p:nvSpPr>
          <p:cNvPr id="11" name="ZoneTexte 10"/>
          <p:cNvSpPr txBox="1"/>
          <p:nvPr/>
        </p:nvSpPr>
        <p:spPr>
          <a:xfrm>
            <a:off x="503794" y="3422432"/>
            <a:ext cx="3983237" cy="738664"/>
          </a:xfrm>
          <a:prstGeom prst="rect">
            <a:avLst/>
          </a:prstGeom>
          <a:solidFill>
            <a:schemeClr val="bg1">
              <a:lumMod val="95000"/>
            </a:schemeClr>
          </a:solidFill>
        </p:spPr>
        <p:txBody>
          <a:bodyPr wrap="square" rtlCol="0">
            <a:spAutoFit/>
          </a:bodyPr>
          <a:lstStyle/>
          <a:p>
            <a:pPr algn="just"/>
            <a:r>
              <a:rPr lang="fr-FR" sz="1400" dirty="0" smtClean="0"/>
              <a:t>1.- </a:t>
            </a:r>
            <a:r>
              <a:rPr lang="fr-FR" sz="1400" dirty="0"/>
              <a:t>Facile</a:t>
            </a:r>
            <a:r>
              <a:rPr lang="fr-FR" sz="1400" dirty="0" smtClean="0"/>
              <a:t> à mettre en place, il suffit du RIB de votre « autre » banque, je vous fais signer un autorisation de prélèvement et nous nous occupons de tout</a:t>
            </a:r>
            <a:endParaRPr lang="fr-FR" sz="1400" dirty="0"/>
          </a:p>
        </p:txBody>
      </p:sp>
      <p:sp>
        <p:nvSpPr>
          <p:cNvPr id="12" name="ZoneTexte 11"/>
          <p:cNvSpPr txBox="1"/>
          <p:nvPr/>
        </p:nvSpPr>
        <p:spPr>
          <a:xfrm>
            <a:off x="4674416" y="3398156"/>
            <a:ext cx="3983237" cy="954107"/>
          </a:xfrm>
          <a:prstGeom prst="rect">
            <a:avLst/>
          </a:prstGeom>
          <a:solidFill>
            <a:schemeClr val="bg1">
              <a:lumMod val="95000"/>
            </a:schemeClr>
          </a:solidFill>
        </p:spPr>
        <p:txBody>
          <a:bodyPr wrap="square" rtlCol="0">
            <a:spAutoFit/>
          </a:bodyPr>
          <a:lstStyle/>
          <a:p>
            <a:pPr algn="just"/>
            <a:r>
              <a:rPr lang="fr-FR" sz="1400" dirty="0"/>
              <a:t>2</a:t>
            </a:r>
            <a:r>
              <a:rPr lang="fr-FR" sz="1400" dirty="0" smtClean="0"/>
              <a:t>.- </a:t>
            </a:r>
            <a:r>
              <a:rPr lang="fr-FR" sz="1400" dirty="0"/>
              <a:t>Souple</a:t>
            </a:r>
            <a:r>
              <a:rPr lang="fr-FR" sz="1400" dirty="0" smtClean="0"/>
              <a:t> à gérer, vous modifiez quand vous le souhaitez le rythme des versements, le montant, les supports choisis, vous pouvez augmenter, réduire, suspendre, ou cesser vos versements réguliers</a:t>
            </a:r>
            <a:endParaRPr lang="fr-FR" sz="1400" dirty="0"/>
          </a:p>
        </p:txBody>
      </p:sp>
      <p:sp>
        <p:nvSpPr>
          <p:cNvPr id="13" name="ZoneTexte 12"/>
          <p:cNvSpPr txBox="1"/>
          <p:nvPr/>
        </p:nvSpPr>
        <p:spPr>
          <a:xfrm>
            <a:off x="8845038" y="3420409"/>
            <a:ext cx="3129177" cy="523220"/>
          </a:xfrm>
          <a:prstGeom prst="rect">
            <a:avLst/>
          </a:prstGeom>
          <a:solidFill>
            <a:schemeClr val="bg1">
              <a:lumMod val="95000"/>
            </a:schemeClr>
          </a:solidFill>
        </p:spPr>
        <p:txBody>
          <a:bodyPr wrap="square" rtlCol="0">
            <a:spAutoFit/>
          </a:bodyPr>
          <a:lstStyle/>
          <a:p>
            <a:pPr algn="just"/>
            <a:r>
              <a:rPr lang="fr-FR" sz="1400" dirty="0" smtClean="0"/>
              <a:t>3.-</a:t>
            </a:r>
            <a:r>
              <a:rPr lang="fr-FR" sz="1400" dirty="0"/>
              <a:t>Gratuité</a:t>
            </a:r>
            <a:r>
              <a:rPr lang="fr-FR" sz="1400" dirty="0" smtClean="0"/>
              <a:t> du </a:t>
            </a:r>
            <a:r>
              <a:rPr lang="fr-FR" sz="1400" dirty="0"/>
              <a:t>se</a:t>
            </a:r>
            <a:r>
              <a:rPr lang="fr-FR" sz="1400" dirty="0" smtClean="0"/>
              <a:t>rvice, un versement </a:t>
            </a:r>
          </a:p>
          <a:p>
            <a:pPr algn="just"/>
            <a:r>
              <a:rPr lang="fr-FR" sz="1400" dirty="0"/>
              <a:t>r</a:t>
            </a:r>
            <a:r>
              <a:rPr lang="fr-FR" sz="1400" dirty="0" smtClean="0"/>
              <a:t>égulier ne coûte rien du tout </a:t>
            </a:r>
            <a:endParaRPr lang="fr-FR" sz="1400" dirty="0"/>
          </a:p>
        </p:txBody>
      </p:sp>
      <p:sp>
        <p:nvSpPr>
          <p:cNvPr id="14" name="ZoneTexte 13"/>
          <p:cNvSpPr txBox="1"/>
          <p:nvPr/>
        </p:nvSpPr>
        <p:spPr>
          <a:xfrm>
            <a:off x="503794" y="4814210"/>
            <a:ext cx="3983237" cy="1384995"/>
          </a:xfrm>
          <a:prstGeom prst="rect">
            <a:avLst/>
          </a:prstGeom>
          <a:solidFill>
            <a:schemeClr val="bg1">
              <a:lumMod val="95000"/>
            </a:schemeClr>
          </a:solidFill>
        </p:spPr>
        <p:txBody>
          <a:bodyPr wrap="square" rtlCol="0">
            <a:spAutoFit/>
          </a:bodyPr>
          <a:lstStyle/>
          <a:p>
            <a:pPr algn="just"/>
            <a:r>
              <a:rPr lang="fr-FR" sz="1400" dirty="0" smtClean="0"/>
              <a:t>4.- </a:t>
            </a:r>
            <a:r>
              <a:rPr lang="fr-FR" sz="1400" dirty="0"/>
              <a:t>Evolution</a:t>
            </a:r>
            <a:r>
              <a:rPr lang="fr-FR" sz="1400" dirty="0" smtClean="0"/>
              <a:t> de votre capital, les petits ruisseaux font souvent les grandes rivières, verser chaque mois même une somme modeste permet à moyen ou long terme de se constituer une épargne substantielle de manière indolore, épargnez sans y penser.</a:t>
            </a:r>
          </a:p>
        </p:txBody>
      </p:sp>
      <p:sp>
        <p:nvSpPr>
          <p:cNvPr id="15" name="ZoneTexte 14"/>
          <p:cNvSpPr txBox="1"/>
          <p:nvPr/>
        </p:nvSpPr>
        <p:spPr>
          <a:xfrm>
            <a:off x="4674416" y="4889212"/>
            <a:ext cx="3983237" cy="1600438"/>
          </a:xfrm>
          <a:prstGeom prst="rect">
            <a:avLst/>
          </a:prstGeom>
          <a:solidFill>
            <a:schemeClr val="bg1">
              <a:lumMod val="95000"/>
            </a:schemeClr>
          </a:solidFill>
        </p:spPr>
        <p:txBody>
          <a:bodyPr wrap="square" rtlCol="0">
            <a:spAutoFit/>
          </a:bodyPr>
          <a:lstStyle/>
          <a:p>
            <a:pPr algn="just"/>
            <a:r>
              <a:rPr lang="fr-FR" sz="1400" dirty="0" smtClean="0"/>
              <a:t>5.- </a:t>
            </a:r>
            <a:r>
              <a:rPr lang="fr-FR" sz="1400" dirty="0"/>
              <a:t>Performance</a:t>
            </a:r>
            <a:r>
              <a:rPr lang="fr-FR" sz="1400" dirty="0" smtClean="0"/>
              <a:t> de la méthode de placement, l’avantage de verser régulièrement sur des unités de compte, c’est de réduire le coût moyen d’acquisition (PAMP) des supports abondés, vous lissez la courbe de progression de votre capital. Cette méthode vous permet de surperformer le versement unique en période de baisse</a:t>
            </a:r>
            <a:endParaRPr lang="fr-FR" sz="1400" dirty="0"/>
          </a:p>
        </p:txBody>
      </p:sp>
      <p:sp>
        <p:nvSpPr>
          <p:cNvPr id="19" name="ZoneTexte 18"/>
          <p:cNvSpPr txBox="1"/>
          <p:nvPr/>
        </p:nvSpPr>
        <p:spPr>
          <a:xfrm>
            <a:off x="503793" y="3015782"/>
            <a:ext cx="1711481" cy="369332"/>
          </a:xfrm>
          <a:prstGeom prst="rect">
            <a:avLst/>
          </a:prstGeom>
          <a:noFill/>
        </p:spPr>
        <p:txBody>
          <a:bodyPr wrap="square" rtlCol="0">
            <a:spAutoFit/>
          </a:bodyPr>
          <a:lstStyle/>
          <a:p>
            <a:r>
              <a:rPr lang="fr-FR" dirty="0">
                <a:solidFill>
                  <a:srgbClr val="C00000"/>
                </a:solidFill>
                <a:latin typeface="Bauhaus 93" panose="04030905020B02020C02" pitchFamily="82" charset="0"/>
              </a:rPr>
              <a:t>F</a:t>
            </a:r>
            <a:r>
              <a:rPr lang="fr-FR" dirty="0" smtClean="0">
                <a:solidFill>
                  <a:srgbClr val="C00000"/>
                </a:solidFill>
                <a:latin typeface="Bauhaus 93" panose="04030905020B02020C02" pitchFamily="82" charset="0"/>
              </a:rPr>
              <a:t>acilité</a:t>
            </a:r>
            <a:endParaRPr lang="fr-FR" dirty="0">
              <a:solidFill>
                <a:srgbClr val="C00000"/>
              </a:solidFill>
              <a:latin typeface="Bauhaus 93" panose="04030905020B02020C02" pitchFamily="82" charset="0"/>
            </a:endParaRPr>
          </a:p>
        </p:txBody>
      </p:sp>
      <p:sp>
        <p:nvSpPr>
          <p:cNvPr id="20" name="ZoneTexte 19"/>
          <p:cNvSpPr txBox="1"/>
          <p:nvPr/>
        </p:nvSpPr>
        <p:spPr>
          <a:xfrm>
            <a:off x="426336" y="4450015"/>
            <a:ext cx="1711481" cy="369332"/>
          </a:xfrm>
          <a:prstGeom prst="rect">
            <a:avLst/>
          </a:prstGeom>
          <a:noFill/>
        </p:spPr>
        <p:txBody>
          <a:bodyPr wrap="square" rtlCol="0">
            <a:spAutoFit/>
          </a:bodyPr>
          <a:lstStyle/>
          <a:p>
            <a:r>
              <a:rPr lang="fr-FR" dirty="0" smtClean="0">
                <a:solidFill>
                  <a:srgbClr val="C00000"/>
                </a:solidFill>
                <a:latin typeface="Bauhaus 93" panose="04030905020B02020C02" pitchFamily="82" charset="0"/>
              </a:rPr>
              <a:t>Evolution</a:t>
            </a:r>
            <a:endParaRPr lang="fr-FR" dirty="0">
              <a:solidFill>
                <a:srgbClr val="C00000"/>
              </a:solidFill>
              <a:latin typeface="Bauhaus 93" panose="04030905020B02020C02" pitchFamily="82" charset="0"/>
            </a:endParaRPr>
          </a:p>
        </p:txBody>
      </p:sp>
      <p:sp>
        <p:nvSpPr>
          <p:cNvPr id="21" name="ZoneTexte 20"/>
          <p:cNvSpPr txBox="1"/>
          <p:nvPr/>
        </p:nvSpPr>
        <p:spPr>
          <a:xfrm>
            <a:off x="8796226" y="3051077"/>
            <a:ext cx="1711481" cy="369332"/>
          </a:xfrm>
          <a:prstGeom prst="rect">
            <a:avLst/>
          </a:prstGeom>
          <a:noFill/>
        </p:spPr>
        <p:txBody>
          <a:bodyPr wrap="square" rtlCol="0">
            <a:spAutoFit/>
          </a:bodyPr>
          <a:lstStyle/>
          <a:p>
            <a:r>
              <a:rPr lang="fr-FR" dirty="0" smtClean="0">
                <a:solidFill>
                  <a:srgbClr val="C00000"/>
                </a:solidFill>
                <a:latin typeface="Bauhaus 93" panose="04030905020B02020C02" pitchFamily="82" charset="0"/>
              </a:rPr>
              <a:t>Gratuité</a:t>
            </a:r>
            <a:endParaRPr lang="fr-FR" dirty="0">
              <a:solidFill>
                <a:srgbClr val="C00000"/>
              </a:solidFill>
              <a:latin typeface="Bauhaus 93" panose="04030905020B02020C02" pitchFamily="82" charset="0"/>
            </a:endParaRPr>
          </a:p>
        </p:txBody>
      </p:sp>
      <p:sp>
        <p:nvSpPr>
          <p:cNvPr id="22" name="ZoneTexte 21"/>
          <p:cNvSpPr txBox="1"/>
          <p:nvPr/>
        </p:nvSpPr>
        <p:spPr>
          <a:xfrm>
            <a:off x="4635687" y="4519880"/>
            <a:ext cx="1711481" cy="369332"/>
          </a:xfrm>
          <a:prstGeom prst="rect">
            <a:avLst/>
          </a:prstGeom>
          <a:noFill/>
        </p:spPr>
        <p:txBody>
          <a:bodyPr wrap="square" rtlCol="0">
            <a:spAutoFit/>
          </a:bodyPr>
          <a:lstStyle/>
          <a:p>
            <a:r>
              <a:rPr lang="fr-FR" dirty="0" smtClean="0">
                <a:solidFill>
                  <a:srgbClr val="C00000"/>
                </a:solidFill>
                <a:latin typeface="Bauhaus 93" panose="04030905020B02020C02" pitchFamily="82" charset="0"/>
              </a:rPr>
              <a:t>Performance</a:t>
            </a:r>
            <a:endParaRPr lang="fr-FR" dirty="0">
              <a:solidFill>
                <a:srgbClr val="C00000"/>
              </a:solidFill>
              <a:latin typeface="Bauhaus 93" panose="04030905020B02020C02" pitchFamily="82" charset="0"/>
            </a:endParaRPr>
          </a:p>
        </p:txBody>
      </p:sp>
      <p:sp>
        <p:nvSpPr>
          <p:cNvPr id="23" name="ZoneTexte 22"/>
          <p:cNvSpPr txBox="1"/>
          <p:nvPr/>
        </p:nvSpPr>
        <p:spPr>
          <a:xfrm>
            <a:off x="4600948" y="3039011"/>
            <a:ext cx="1711481" cy="369332"/>
          </a:xfrm>
          <a:prstGeom prst="rect">
            <a:avLst/>
          </a:prstGeom>
          <a:noFill/>
        </p:spPr>
        <p:txBody>
          <a:bodyPr wrap="square" rtlCol="0">
            <a:spAutoFit/>
          </a:bodyPr>
          <a:lstStyle/>
          <a:p>
            <a:r>
              <a:rPr lang="fr-FR" dirty="0" smtClean="0">
                <a:solidFill>
                  <a:srgbClr val="C00000"/>
                </a:solidFill>
                <a:latin typeface="Bauhaus 93" panose="04030905020B02020C02" pitchFamily="82" charset="0"/>
              </a:rPr>
              <a:t>Souplesse</a:t>
            </a:r>
            <a:endParaRPr lang="fr-FR" dirty="0">
              <a:solidFill>
                <a:srgbClr val="C00000"/>
              </a:solidFill>
              <a:latin typeface="Bauhaus 93" panose="04030905020B02020C02" pitchFamily="82" charset="0"/>
            </a:endParaRPr>
          </a:p>
        </p:txBody>
      </p:sp>
      <p:sp>
        <p:nvSpPr>
          <p:cNvPr id="18" name="Rectangle 17"/>
          <p:cNvSpPr/>
          <p:nvPr/>
        </p:nvSpPr>
        <p:spPr>
          <a:xfrm>
            <a:off x="298174" y="773186"/>
            <a:ext cx="238539" cy="2385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4</a:t>
            </a:r>
            <a:endParaRPr lang="fr-FR" sz="1400" b="1" dirty="0"/>
          </a:p>
        </p:txBody>
      </p:sp>
    </p:spTree>
    <p:extLst>
      <p:ext uri="{BB962C8B-B14F-4D97-AF65-F5344CB8AC3E}">
        <p14:creationId xmlns:p14="http://schemas.microsoft.com/office/powerpoint/2010/main" val="33056941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03</a:t>
            </a:r>
            <a:endParaRPr lang="fr-FR" dirty="0"/>
          </a:p>
        </p:txBody>
      </p:sp>
      <p:sp>
        <p:nvSpPr>
          <p:cNvPr id="3" name="Espace réservé du texte 2"/>
          <p:cNvSpPr>
            <a:spLocks noGrp="1"/>
          </p:cNvSpPr>
          <p:nvPr>
            <p:ph type="body" sz="quarter" idx="14"/>
          </p:nvPr>
        </p:nvSpPr>
        <p:spPr>
          <a:xfrm>
            <a:off x="4940969" y="2269461"/>
            <a:ext cx="6930189" cy="3613491"/>
          </a:xfrm>
        </p:spPr>
        <p:txBody>
          <a:bodyPr>
            <a:normAutofit/>
          </a:bodyPr>
          <a:lstStyle/>
          <a:p>
            <a:r>
              <a:rPr lang="fr-FR" dirty="0" smtClean="0">
                <a:latin typeface="Arial" panose="020B0604020202020204" pitchFamily="34" charset="0"/>
                <a:cs typeface="Arial" panose="020B0604020202020204" pitchFamily="34" charset="0"/>
              </a:rPr>
              <a:t>L’Epargne, un véritable défi collectif</a:t>
            </a:r>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Construire son chemin pour aller vers nos clients et répondre à leurs projets d'épargne</a:t>
            </a:r>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b="1" dirty="0">
                <a:latin typeface="Arial" panose="020B0604020202020204" pitchFamily="34" charset="0"/>
                <a:cs typeface="Arial" panose="020B0604020202020204" pitchFamily="34" charset="0"/>
              </a:rPr>
              <a:t>Quelques trucs et astuces complémentaires</a:t>
            </a:r>
          </a:p>
        </p:txBody>
      </p:sp>
      <p:pic>
        <p:nvPicPr>
          <p:cNvPr id="4" name="Picture 2" descr="image0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1363" y="6145554"/>
            <a:ext cx="834700" cy="5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42125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Comment fonctionne la capitalisation des intérêts sur nos livrets réglementés</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sp>
        <p:nvSpPr>
          <p:cNvPr id="5" name="Espace réservé du contenu 1"/>
          <p:cNvSpPr txBox="1">
            <a:spLocks/>
          </p:cNvSpPr>
          <p:nvPr/>
        </p:nvSpPr>
        <p:spPr>
          <a:xfrm>
            <a:off x="847725" y="1716505"/>
            <a:ext cx="10980738" cy="4673183"/>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t>Les </a:t>
            </a:r>
            <a:r>
              <a:rPr lang="fr-FR" b="1" dirty="0" smtClean="0"/>
              <a:t>livrets </a:t>
            </a:r>
            <a:r>
              <a:rPr lang="fr-FR" b="1" dirty="0"/>
              <a:t>réglementés comme le Livret A, LEP, LDDS suivent la règle des intérêts par </a:t>
            </a:r>
            <a:r>
              <a:rPr lang="fr-FR" b="1" dirty="0" smtClean="0"/>
              <a:t>quinzaine</a:t>
            </a:r>
          </a:p>
          <a:p>
            <a:endParaRPr lang="fr-FR" b="1" dirty="0"/>
          </a:p>
          <a:p>
            <a:r>
              <a:rPr lang="fr-FR" b="1" dirty="0" smtClean="0"/>
              <a:t>La règle de calcul</a:t>
            </a:r>
          </a:p>
          <a:p>
            <a:pPr lvl="1"/>
            <a:r>
              <a:rPr lang="fr-FR" dirty="0" smtClean="0"/>
              <a:t>Le </a:t>
            </a:r>
            <a:r>
              <a:rPr lang="fr-FR" dirty="0"/>
              <a:t>mois comporte deux quinzaines, une première quinzaine du </a:t>
            </a:r>
            <a:r>
              <a:rPr lang="fr-FR" b="1" dirty="0">
                <a:solidFill>
                  <a:srgbClr val="CC0000"/>
                </a:solidFill>
              </a:rPr>
              <a:t>1er au 15 </a:t>
            </a:r>
            <a:r>
              <a:rPr lang="fr-FR" dirty="0"/>
              <a:t>du mois, et l’autre qui va du </a:t>
            </a:r>
            <a:r>
              <a:rPr lang="fr-FR" b="1" dirty="0">
                <a:solidFill>
                  <a:srgbClr val="CC0000"/>
                </a:solidFill>
              </a:rPr>
              <a:t>16 à la fin de mois.</a:t>
            </a:r>
          </a:p>
          <a:p>
            <a:pPr lvl="1"/>
            <a:r>
              <a:rPr lang="fr-FR" dirty="0"/>
              <a:t>Ainsi une année comporte 24 quinzaines (2 quinzaines par mois).</a:t>
            </a:r>
          </a:p>
          <a:p>
            <a:pPr marL="717750" lvl="1" indent="-285750">
              <a:buClr>
                <a:srgbClr val="C00000"/>
              </a:buClr>
              <a:buFont typeface="Wingdings" panose="05000000000000000000" pitchFamily="2" charset="2"/>
              <a:buChar char="q"/>
              <a:defRPr/>
            </a:pPr>
            <a:endParaRPr lang="fr-FR" b="1" u="sng" dirty="0" smtClean="0">
              <a:solidFill>
                <a:srgbClr val="CC0000"/>
              </a:solidFill>
            </a:endParaRPr>
          </a:p>
          <a:p>
            <a:r>
              <a:rPr lang="fr-FR" b="1" dirty="0"/>
              <a:t>Pour un versement :</a:t>
            </a:r>
          </a:p>
          <a:p>
            <a:pPr lvl="1"/>
            <a:r>
              <a:rPr lang="fr-FR" dirty="0"/>
              <a:t>La valeur d’un versement est datée au premier jour de la quinzaine </a:t>
            </a:r>
            <a:r>
              <a:rPr lang="fr-FR" dirty="0">
                <a:solidFill>
                  <a:srgbClr val="CC0000"/>
                </a:solidFill>
              </a:rPr>
              <a:t>suivante</a:t>
            </a:r>
            <a:r>
              <a:rPr lang="fr-FR" dirty="0"/>
              <a:t>. Par exemple pour un versement qui est effectué le 7 du mois (soit entre le 1er et le 15), la date de valeur est donc au 16 du mois. Un versement réalisé entre le 16 et la fin de mois, aura comme date de valeur le 1er du mois suivant.</a:t>
            </a:r>
          </a:p>
          <a:p>
            <a:r>
              <a:rPr lang="fr-FR" b="1" dirty="0"/>
              <a:t>Pour un retrait :</a:t>
            </a:r>
          </a:p>
          <a:p>
            <a:pPr lvl="1"/>
            <a:r>
              <a:rPr lang="fr-FR" dirty="0"/>
              <a:t>La date de valeur d’un retrait est celle du dernier jour de la quinzaine </a:t>
            </a:r>
            <a:r>
              <a:rPr lang="fr-FR" dirty="0">
                <a:solidFill>
                  <a:srgbClr val="CC0000"/>
                </a:solidFill>
              </a:rPr>
              <a:t>précédente</a:t>
            </a:r>
            <a:r>
              <a:rPr lang="fr-FR" dirty="0"/>
              <a:t>. Par exemple pour un retrait qui est réalisé le 7 du mois (soit entre le 1er et le 15), la date de valeur est donc le dernier jour du mois précédent. Un retrait effectué entre le 16 et la fin de mois, aura comme date de valeur le 15 du </a:t>
            </a:r>
            <a:r>
              <a:rPr lang="fr-FR" dirty="0" smtClean="0"/>
              <a:t>mois</a:t>
            </a:r>
            <a:r>
              <a:rPr lang="fr-FR" dirty="0"/>
              <a:t>.</a:t>
            </a:r>
          </a:p>
        </p:txBody>
      </p:sp>
    </p:spTree>
    <p:extLst>
      <p:ext uri="{BB962C8B-B14F-4D97-AF65-F5344CB8AC3E}">
        <p14:creationId xmlns:p14="http://schemas.microsoft.com/office/powerpoint/2010/main" val="3140782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Comment fonctionne la capitalisation des intérêts sur nos livrets réglementés</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sp>
        <p:nvSpPr>
          <p:cNvPr id="5" name="Espace réservé du contenu 1"/>
          <p:cNvSpPr txBox="1">
            <a:spLocks/>
          </p:cNvSpPr>
          <p:nvPr/>
        </p:nvSpPr>
        <p:spPr>
          <a:xfrm>
            <a:off x="847725" y="2003502"/>
            <a:ext cx="10980738"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smtClean="0"/>
              <a:t>Exemple pour un Livret d’épargne avec un taux d’intérêt à 0,5%</a:t>
            </a:r>
          </a:p>
          <a:p>
            <a:endParaRPr lang="fr-FR" sz="1400" dirty="0"/>
          </a:p>
          <a:p>
            <a:pPr lvl="1"/>
            <a:r>
              <a:rPr lang="fr-FR" b="1" dirty="0">
                <a:solidFill>
                  <a:srgbClr val="CC0000"/>
                </a:solidFill>
              </a:rPr>
              <a:t>Ouverture</a:t>
            </a:r>
            <a:r>
              <a:rPr lang="fr-FR" dirty="0"/>
              <a:t> du livret avec </a:t>
            </a:r>
            <a:r>
              <a:rPr lang="fr-FR" dirty="0" smtClean="0"/>
              <a:t>1 000 </a:t>
            </a:r>
            <a:r>
              <a:rPr lang="fr-FR" dirty="0"/>
              <a:t>€ le 8 mars (date de valeur fixée au 16 mars).</a:t>
            </a:r>
          </a:p>
          <a:p>
            <a:pPr lvl="1"/>
            <a:r>
              <a:rPr lang="fr-FR" dirty="0"/>
              <a:t>Le livret est rémunéré par la banque pour les </a:t>
            </a:r>
            <a:r>
              <a:rPr lang="fr-FR" b="1" dirty="0">
                <a:solidFill>
                  <a:srgbClr val="CC0000"/>
                </a:solidFill>
              </a:rPr>
              <a:t>19 quinzaines restantes </a:t>
            </a:r>
            <a:r>
              <a:rPr lang="fr-FR" dirty="0"/>
              <a:t>de l’année : </a:t>
            </a:r>
          </a:p>
          <a:p>
            <a:pPr algn="ctr"/>
            <a:r>
              <a:rPr lang="fr-FR" sz="1400" dirty="0" smtClean="0"/>
              <a:t>1000 </a:t>
            </a:r>
            <a:r>
              <a:rPr lang="fr-FR" sz="1400" dirty="0"/>
              <a:t>× 0,5% × 19 / 24 soit 3,95 € d’intérêts en </a:t>
            </a:r>
            <a:r>
              <a:rPr lang="fr-FR" sz="1400" b="1" dirty="0"/>
              <a:t>plus</a:t>
            </a:r>
            <a:r>
              <a:rPr lang="fr-FR" sz="1400" dirty="0"/>
              <a:t>.</a:t>
            </a:r>
          </a:p>
          <a:p>
            <a:pPr lvl="1"/>
            <a:r>
              <a:rPr lang="fr-FR" b="1" dirty="0" smtClean="0">
                <a:solidFill>
                  <a:srgbClr val="CC0000"/>
                </a:solidFill>
              </a:rPr>
              <a:t>Retrait</a:t>
            </a:r>
            <a:r>
              <a:rPr lang="fr-FR" dirty="0" smtClean="0"/>
              <a:t> </a:t>
            </a:r>
            <a:r>
              <a:rPr lang="fr-FR" dirty="0"/>
              <a:t>de 200 € le 29 septembre (date de valeur fixée au 16 septembre). </a:t>
            </a:r>
          </a:p>
          <a:p>
            <a:pPr lvl="1"/>
            <a:r>
              <a:rPr lang="fr-FR" dirty="0"/>
              <a:t>La banque </a:t>
            </a:r>
            <a:r>
              <a:rPr lang="fr-FR" b="1" dirty="0">
                <a:solidFill>
                  <a:srgbClr val="CC0000"/>
                </a:solidFill>
              </a:rPr>
              <a:t>retranche</a:t>
            </a:r>
            <a:r>
              <a:rPr lang="fr-FR" dirty="0"/>
              <a:t> une rémunération sur 7 quinzaines : </a:t>
            </a:r>
          </a:p>
          <a:p>
            <a:pPr algn="ctr"/>
            <a:r>
              <a:rPr lang="fr-FR" sz="1400" dirty="0" smtClean="0"/>
              <a:t>200 </a:t>
            </a:r>
            <a:r>
              <a:rPr lang="fr-FR" sz="1400" dirty="0"/>
              <a:t>€ x 0,5% x 7 / 24 soit 0,29 € d’intérêts en </a:t>
            </a:r>
            <a:r>
              <a:rPr lang="fr-FR" sz="1400" b="1" dirty="0"/>
              <a:t>moins</a:t>
            </a:r>
            <a:r>
              <a:rPr lang="fr-FR" sz="1400" dirty="0"/>
              <a:t>.</a:t>
            </a:r>
          </a:p>
          <a:p>
            <a:pPr lvl="1"/>
            <a:r>
              <a:rPr lang="fr-FR" b="1" dirty="0" smtClean="0">
                <a:solidFill>
                  <a:srgbClr val="CC0000"/>
                </a:solidFill>
              </a:rPr>
              <a:t>Le </a:t>
            </a:r>
            <a:r>
              <a:rPr lang="fr-FR" b="1" dirty="0">
                <a:solidFill>
                  <a:srgbClr val="CC0000"/>
                </a:solidFill>
              </a:rPr>
              <a:t>31 décembre</a:t>
            </a:r>
            <a:r>
              <a:rPr lang="fr-FR" dirty="0"/>
              <a:t>, la banque procède au calcul des intérêts sur le livret : </a:t>
            </a:r>
          </a:p>
          <a:p>
            <a:pPr algn="ctr"/>
            <a:r>
              <a:rPr lang="fr-FR" sz="1400" dirty="0" smtClean="0"/>
              <a:t>3,95</a:t>
            </a:r>
            <a:r>
              <a:rPr lang="fr-FR" sz="1400" dirty="0"/>
              <a:t>€ - </a:t>
            </a:r>
            <a:r>
              <a:rPr lang="fr-FR" sz="1400" dirty="0" smtClean="0"/>
              <a:t>0,29</a:t>
            </a:r>
            <a:r>
              <a:rPr lang="fr-FR" sz="1400" dirty="0"/>
              <a:t>€ = 3,66€. </a:t>
            </a:r>
          </a:p>
          <a:p>
            <a:pPr lvl="1"/>
            <a:r>
              <a:rPr lang="fr-FR" dirty="0" smtClean="0"/>
              <a:t>Le </a:t>
            </a:r>
            <a:r>
              <a:rPr lang="fr-FR" dirty="0"/>
              <a:t>solde du livret passe à 1 003,66 €. </a:t>
            </a:r>
          </a:p>
          <a:p>
            <a:pPr lvl="1"/>
            <a:r>
              <a:rPr lang="fr-FR" dirty="0" smtClean="0"/>
              <a:t>Les </a:t>
            </a:r>
            <a:r>
              <a:rPr lang="fr-FR" dirty="0"/>
              <a:t>intérêts s’ajoutent au capital et </a:t>
            </a:r>
            <a:r>
              <a:rPr lang="fr-FR" b="1" dirty="0">
                <a:solidFill>
                  <a:srgbClr val="CC0000"/>
                </a:solidFill>
              </a:rPr>
              <a:t>vont se capitaliser</a:t>
            </a:r>
            <a:r>
              <a:rPr lang="fr-FR" dirty="0"/>
              <a:t>, et produire des intérêts à leur tour l’année suivante</a:t>
            </a:r>
            <a:r>
              <a:rPr lang="fr-FR" sz="1200" dirty="0"/>
              <a:t>.</a:t>
            </a:r>
          </a:p>
          <a:p>
            <a:pPr marL="717750" lvl="1" indent="-285750">
              <a:buClr>
                <a:srgbClr val="C00000"/>
              </a:buClr>
              <a:buFont typeface="Wingdings" panose="05000000000000000000" pitchFamily="2" charset="2"/>
              <a:buChar char="q"/>
              <a:defRPr/>
            </a:pPr>
            <a:endParaRPr lang="fr-FR" b="1" u="sng" dirty="0">
              <a:solidFill>
                <a:srgbClr val="CC0000"/>
              </a:solidFill>
            </a:endParaRPr>
          </a:p>
        </p:txBody>
      </p:sp>
    </p:spTree>
    <p:extLst>
      <p:ext uri="{BB962C8B-B14F-4D97-AF65-F5344CB8AC3E}">
        <p14:creationId xmlns:p14="http://schemas.microsoft.com/office/powerpoint/2010/main" val="41430210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Quelques pistes pour accroitre les nombres</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sp>
        <p:nvSpPr>
          <p:cNvPr id="5" name="Espace réservé du contenu 1"/>
          <p:cNvSpPr txBox="1">
            <a:spLocks/>
          </p:cNvSpPr>
          <p:nvPr/>
        </p:nvSpPr>
        <p:spPr>
          <a:xfrm>
            <a:off x="847725" y="1746828"/>
            <a:ext cx="10980738"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solidFill>
                  <a:srgbClr val="C00000"/>
                </a:solidFill>
              </a:rPr>
              <a:t>On peut avoir plusieurs contrats d’assurance vie par personne</a:t>
            </a:r>
          </a:p>
          <a:p>
            <a:pPr marL="717750" lvl="1" indent="-285750">
              <a:buClr>
                <a:srgbClr val="C00000"/>
              </a:buClr>
              <a:buFont typeface="Wingdings" panose="05000000000000000000" pitchFamily="2" charset="2"/>
              <a:buChar char="ü"/>
            </a:pPr>
            <a:r>
              <a:rPr lang="fr-FR" sz="1200" dirty="0"/>
              <a:t>Une enveloppe adaptée par projets</a:t>
            </a:r>
          </a:p>
          <a:p>
            <a:pPr marL="717750" lvl="1" indent="-285750">
              <a:buClr>
                <a:srgbClr val="C00000"/>
              </a:buClr>
              <a:buFont typeface="Wingdings" panose="05000000000000000000" pitchFamily="2" charset="2"/>
              <a:buChar char="ü"/>
            </a:pPr>
            <a:r>
              <a:rPr lang="fr-FR" sz="1200" dirty="0"/>
              <a:t>Plusieurs contrats en cas de gros patrimoine pour faciliter la </a:t>
            </a:r>
            <a:r>
              <a:rPr lang="fr-FR" sz="1200" dirty="0" smtClean="0"/>
              <a:t>désignation </a:t>
            </a:r>
            <a:r>
              <a:rPr lang="fr-FR" sz="1200" dirty="0"/>
              <a:t>d’un bénéficiaire</a:t>
            </a:r>
          </a:p>
          <a:p>
            <a:pPr marL="717750" lvl="1" indent="-285750">
              <a:buClr>
                <a:srgbClr val="C00000"/>
              </a:buClr>
              <a:buFont typeface="Wingdings" panose="05000000000000000000" pitchFamily="2" charset="2"/>
              <a:buChar char="ü"/>
            </a:pPr>
            <a:r>
              <a:rPr lang="fr-FR" sz="1200" dirty="0"/>
              <a:t>Un contrat pour l’épargne commune du couple, et un contrat chacun pour une transmission </a:t>
            </a:r>
            <a:r>
              <a:rPr lang="fr-FR" sz="1200" dirty="0" smtClean="0"/>
              <a:t>future</a:t>
            </a:r>
            <a:endParaRPr lang="fr-FR" sz="1200" dirty="0"/>
          </a:p>
          <a:p>
            <a:pPr marL="36000" indent="0">
              <a:buNone/>
            </a:pPr>
            <a:endParaRPr lang="fr-FR" b="1" dirty="0" smtClean="0"/>
          </a:p>
          <a:p>
            <a:r>
              <a:rPr lang="fr-FR" b="1" dirty="0">
                <a:solidFill>
                  <a:srgbClr val="C00000"/>
                </a:solidFill>
              </a:rPr>
              <a:t>Il est </a:t>
            </a:r>
            <a:r>
              <a:rPr lang="fr-FR" b="1" dirty="0" smtClean="0">
                <a:solidFill>
                  <a:srgbClr val="C00000"/>
                </a:solidFill>
              </a:rPr>
              <a:t>conseillé de </a:t>
            </a:r>
            <a:r>
              <a:rPr lang="fr-FR" b="1" dirty="0">
                <a:solidFill>
                  <a:srgbClr val="C00000"/>
                </a:solidFill>
              </a:rPr>
              <a:t>faire ouvrir des contrats aux </a:t>
            </a:r>
            <a:r>
              <a:rPr lang="fr-FR" b="1" dirty="0" smtClean="0">
                <a:solidFill>
                  <a:srgbClr val="C00000"/>
                </a:solidFill>
              </a:rPr>
              <a:t>bénéficiaires</a:t>
            </a:r>
          </a:p>
          <a:p>
            <a:pPr marL="717750" lvl="1" indent="-285750">
              <a:buClr>
                <a:srgbClr val="C00000"/>
              </a:buClr>
              <a:buFont typeface="Wingdings" panose="05000000000000000000" pitchFamily="2" charset="2"/>
              <a:buChar char="ü"/>
            </a:pPr>
            <a:r>
              <a:rPr lang="fr-FR" sz="1200" dirty="0" smtClean="0"/>
              <a:t>Un </a:t>
            </a:r>
            <a:r>
              <a:rPr lang="fr-FR" sz="1200" dirty="0"/>
              <a:t>contrat d’assurance-vie pour chaque membre de la famille</a:t>
            </a:r>
          </a:p>
          <a:p>
            <a:pPr marL="717750" lvl="1" indent="-285750">
              <a:buClr>
                <a:srgbClr val="C00000"/>
              </a:buClr>
              <a:buFont typeface="Wingdings" panose="05000000000000000000" pitchFamily="2" charset="2"/>
              <a:buChar char="ü"/>
            </a:pPr>
            <a:r>
              <a:rPr lang="fr-FR" sz="1200" dirty="0"/>
              <a:t>Prise de date pour l’antériorité fiscale, plus tôt j’ouvre, plus tôt les « 8 ans » sont atteints</a:t>
            </a:r>
          </a:p>
          <a:p>
            <a:pPr marL="717750" lvl="1" indent="-285750">
              <a:buClr>
                <a:srgbClr val="C00000"/>
              </a:buClr>
              <a:buFont typeface="Wingdings" panose="05000000000000000000" pitchFamily="2" charset="2"/>
              <a:buChar char="ü"/>
            </a:pPr>
            <a:r>
              <a:rPr lang="fr-FR" sz="1200" dirty="0"/>
              <a:t>Tarification attractive en cas de transfert en cas de décès</a:t>
            </a:r>
          </a:p>
          <a:p>
            <a:pPr marL="717750" lvl="1" indent="-285750">
              <a:buClr>
                <a:srgbClr val="C00000"/>
              </a:buClr>
              <a:buFont typeface="Wingdings" panose="05000000000000000000" pitchFamily="2" charset="2"/>
              <a:buChar char="ü"/>
            </a:pPr>
            <a:endParaRPr lang="fr-FR" sz="1200" dirty="0"/>
          </a:p>
          <a:p>
            <a:r>
              <a:rPr lang="fr-FR" b="1" dirty="0" smtClean="0">
                <a:solidFill>
                  <a:srgbClr val="C00000"/>
                </a:solidFill>
              </a:rPr>
              <a:t>Equiper les enfants de la famille avec </a:t>
            </a:r>
            <a:r>
              <a:rPr lang="fr-FR" b="1" dirty="0" err="1" smtClean="0">
                <a:solidFill>
                  <a:srgbClr val="C00000"/>
                </a:solidFill>
              </a:rPr>
              <a:t>Millevie</a:t>
            </a:r>
            <a:r>
              <a:rPr lang="fr-FR" b="1" dirty="0" smtClean="0">
                <a:solidFill>
                  <a:srgbClr val="C00000"/>
                </a:solidFill>
              </a:rPr>
              <a:t> Initiale</a:t>
            </a:r>
          </a:p>
          <a:p>
            <a:pPr marL="717750" lvl="1" indent="-285750">
              <a:buClr>
                <a:srgbClr val="C00000"/>
              </a:buClr>
              <a:buFont typeface="Wingdings" panose="05000000000000000000" pitchFamily="2" charset="2"/>
              <a:buChar char="ü"/>
            </a:pPr>
            <a:r>
              <a:rPr lang="fr-FR" sz="1200" dirty="0" smtClean="0"/>
              <a:t>Rémunération </a:t>
            </a:r>
            <a:r>
              <a:rPr lang="fr-FR" sz="1200" dirty="0"/>
              <a:t>sur la durée</a:t>
            </a:r>
          </a:p>
          <a:p>
            <a:pPr marL="717750" lvl="1" indent="-285750">
              <a:buClr>
                <a:srgbClr val="C00000"/>
              </a:buClr>
              <a:buFont typeface="Wingdings" panose="05000000000000000000" pitchFamily="2" charset="2"/>
              <a:buChar char="ü"/>
            </a:pPr>
            <a:r>
              <a:rPr lang="fr-FR" sz="1200" dirty="0"/>
              <a:t>Choix de l’âge de la disponibilité</a:t>
            </a:r>
          </a:p>
          <a:p>
            <a:pPr marL="717750" lvl="1" indent="-285750">
              <a:buClr>
                <a:srgbClr val="C00000"/>
              </a:buClr>
              <a:buFont typeface="Wingdings" panose="05000000000000000000" pitchFamily="2" charset="2"/>
              <a:buChar char="ü"/>
            </a:pPr>
            <a:r>
              <a:rPr lang="fr-FR" sz="1200" dirty="0"/>
              <a:t>Personne d’autre que l’enfant ne peut en bénéficier</a:t>
            </a:r>
          </a:p>
          <a:p>
            <a:pPr marL="717750" lvl="1" indent="-285750">
              <a:buClr>
                <a:srgbClr val="C00000"/>
              </a:buClr>
              <a:buFont typeface="Wingdings" panose="05000000000000000000" pitchFamily="2" charset="2"/>
              <a:buChar char="ü"/>
            </a:pPr>
            <a:endParaRPr lang="fr-FR" sz="1200" dirty="0" smtClean="0"/>
          </a:p>
        </p:txBody>
      </p:sp>
    </p:spTree>
    <p:extLst>
      <p:ext uri="{BB962C8B-B14F-4D97-AF65-F5344CB8AC3E}">
        <p14:creationId xmlns:p14="http://schemas.microsoft.com/office/powerpoint/2010/main" val="6449106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Quels sont mes outils sur le poste de travail</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pic>
        <p:nvPicPr>
          <p:cNvPr id="6" name="Image 5"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020" y="2859700"/>
            <a:ext cx="3537036" cy="1562004"/>
          </a:xfrm>
          <a:prstGeom prst="rect">
            <a:avLst/>
          </a:prstGeom>
        </p:spPr>
      </p:pic>
      <p:sp>
        <p:nvSpPr>
          <p:cNvPr id="7" name="Rectangle 6"/>
          <p:cNvSpPr/>
          <p:nvPr/>
        </p:nvSpPr>
        <p:spPr>
          <a:xfrm>
            <a:off x="317250" y="4090738"/>
            <a:ext cx="3443046" cy="3487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p:cNvPicPr>
            <a:picLocks noChangeAspect="1"/>
          </p:cNvPicPr>
          <p:nvPr/>
        </p:nvPicPr>
        <p:blipFill>
          <a:blip r:embed="rId4"/>
          <a:stretch>
            <a:fillRect/>
          </a:stretch>
        </p:blipFill>
        <p:spPr>
          <a:xfrm>
            <a:off x="2943238" y="2941115"/>
            <a:ext cx="758473" cy="675867"/>
          </a:xfrm>
          <a:prstGeom prst="rect">
            <a:avLst/>
          </a:prstGeom>
        </p:spPr>
      </p:pic>
      <p:pic>
        <p:nvPicPr>
          <p:cNvPr id="9" name="Image 8" descr="Capture d’écra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4993" y="2774615"/>
            <a:ext cx="4033401" cy="1684733"/>
          </a:xfrm>
          <a:prstGeom prst="rect">
            <a:avLst/>
          </a:prstGeom>
        </p:spPr>
      </p:pic>
      <p:sp>
        <p:nvSpPr>
          <p:cNvPr id="10" name="Rectangle 9"/>
          <p:cNvSpPr/>
          <p:nvPr/>
        </p:nvSpPr>
        <p:spPr>
          <a:xfrm>
            <a:off x="4116056" y="3154398"/>
            <a:ext cx="3910004" cy="25378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4116056" y="3612660"/>
            <a:ext cx="3910004" cy="3467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descr="Capture d’écra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49457" y="2897902"/>
            <a:ext cx="3866080" cy="1561446"/>
          </a:xfrm>
          <a:prstGeom prst="rect">
            <a:avLst/>
          </a:prstGeom>
        </p:spPr>
      </p:pic>
      <p:sp>
        <p:nvSpPr>
          <p:cNvPr id="14" name="Rectangle 13"/>
          <p:cNvSpPr/>
          <p:nvPr/>
        </p:nvSpPr>
        <p:spPr>
          <a:xfrm>
            <a:off x="8280517" y="3690703"/>
            <a:ext cx="3545099" cy="7552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686929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Les formations et accompagnements tout au long de l’année ainsi que nos outils d’aide à la vente.</a:t>
            </a:r>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sp>
        <p:nvSpPr>
          <p:cNvPr id="6" name="ZoneTexte 5"/>
          <p:cNvSpPr txBox="1"/>
          <p:nvPr/>
        </p:nvSpPr>
        <p:spPr>
          <a:xfrm>
            <a:off x="2872655" y="4620011"/>
            <a:ext cx="6626075" cy="1631216"/>
          </a:xfrm>
          <a:prstGeom prst="rect">
            <a:avLst/>
          </a:prstGeom>
          <a:noFill/>
        </p:spPr>
        <p:txBody>
          <a:bodyPr wrap="square" rtlCol="0">
            <a:spAutoFit/>
          </a:bodyPr>
          <a:lstStyle/>
          <a:p>
            <a:pPr algn="ctr"/>
            <a:r>
              <a:rPr lang="fr-FR" dirty="0">
                <a:solidFill>
                  <a:srgbClr val="C00000"/>
                </a:solidFill>
                <a:latin typeface="Berlin Sans FB Demi" panose="020E0802020502020306" pitchFamily="34" charset="0"/>
                <a:cs typeface="Aharoni" panose="02010803020104030203" pitchFamily="2" charset="-79"/>
              </a:rPr>
              <a:t>Les liens utiles assurance vie </a:t>
            </a:r>
          </a:p>
          <a:p>
            <a:endParaRPr lang="fr-FR" dirty="0"/>
          </a:p>
          <a:p>
            <a:r>
              <a:rPr lang="fr-FR" sz="1600" i="1" dirty="0" smtClean="0">
                <a:solidFill>
                  <a:schemeClr val="tx1">
                    <a:lumMod val="65000"/>
                    <a:lumOff val="35000"/>
                  </a:schemeClr>
                </a:solidFill>
              </a:rPr>
              <a:t>Tout revoir sur la fiscalité de l’assurance vie :  </a:t>
            </a:r>
            <a:r>
              <a:rPr lang="fr-FR" sz="1600" i="1" dirty="0" smtClean="0">
                <a:solidFill>
                  <a:schemeClr val="tx1">
                    <a:lumMod val="65000"/>
                    <a:lumOff val="35000"/>
                  </a:schemeClr>
                </a:solidFill>
                <a:hlinkClick r:id="rId3"/>
              </a:rPr>
              <a:t>ici</a:t>
            </a:r>
            <a:r>
              <a:rPr lang="fr-FR" sz="1600" i="1" dirty="0" smtClean="0">
                <a:solidFill>
                  <a:schemeClr val="tx1">
                    <a:lumMod val="65000"/>
                    <a:lumOff val="35000"/>
                  </a:schemeClr>
                </a:solidFill>
              </a:rPr>
              <a:t> </a:t>
            </a:r>
          </a:p>
          <a:p>
            <a:r>
              <a:rPr lang="fr-FR" sz="1600" i="1" dirty="0" smtClean="0">
                <a:solidFill>
                  <a:schemeClr val="tx1">
                    <a:lumMod val="65000"/>
                    <a:lumOff val="35000"/>
                  </a:schemeClr>
                </a:solidFill>
              </a:rPr>
              <a:t>Comparateur de contrat : </a:t>
            </a:r>
            <a:r>
              <a:rPr lang="fr-FR" sz="1600" i="1" dirty="0" smtClean="0">
                <a:solidFill>
                  <a:schemeClr val="tx1">
                    <a:lumMod val="65000"/>
                    <a:lumOff val="35000"/>
                  </a:schemeClr>
                </a:solidFill>
                <a:hlinkClick r:id="rId4"/>
              </a:rPr>
              <a:t>ici</a:t>
            </a:r>
            <a:endParaRPr lang="fr-FR" sz="1600" i="1" dirty="0" smtClean="0">
              <a:solidFill>
                <a:schemeClr val="tx1">
                  <a:lumMod val="65000"/>
                  <a:lumOff val="35000"/>
                </a:schemeClr>
              </a:solidFill>
            </a:endParaRPr>
          </a:p>
          <a:p>
            <a:r>
              <a:rPr lang="fr-FR" sz="1600" i="1" dirty="0" smtClean="0">
                <a:solidFill>
                  <a:schemeClr val="tx1">
                    <a:lumMod val="65000"/>
                    <a:lumOff val="35000"/>
                  </a:schemeClr>
                </a:solidFill>
              </a:rPr>
              <a:t>Simulateurs décès et obsèques SECUR’Famille SECUR’Obsèques : </a:t>
            </a:r>
            <a:r>
              <a:rPr lang="fr-FR" sz="1600" i="1" dirty="0" smtClean="0">
                <a:solidFill>
                  <a:schemeClr val="tx1">
                    <a:lumMod val="65000"/>
                    <a:lumOff val="35000"/>
                  </a:schemeClr>
                </a:solidFill>
                <a:hlinkClick r:id="rId5"/>
              </a:rPr>
              <a:t>ici</a:t>
            </a:r>
            <a:endParaRPr lang="fr-FR" sz="1600" i="1" dirty="0" smtClean="0">
              <a:solidFill>
                <a:schemeClr val="tx1">
                  <a:lumMod val="65000"/>
                  <a:lumOff val="35000"/>
                </a:schemeClr>
              </a:solidFill>
            </a:endParaRPr>
          </a:p>
          <a:p>
            <a:r>
              <a:rPr lang="fr-FR" sz="1600" i="1" dirty="0" smtClean="0">
                <a:solidFill>
                  <a:schemeClr val="tx1">
                    <a:lumMod val="65000"/>
                    <a:lumOff val="35000"/>
                  </a:schemeClr>
                </a:solidFill>
              </a:rPr>
              <a:t>L’espace assurance vie sur la BAD DEI : </a:t>
            </a:r>
            <a:r>
              <a:rPr lang="fr-FR" sz="1600" i="1" dirty="0" smtClean="0">
                <a:solidFill>
                  <a:schemeClr val="tx1">
                    <a:lumMod val="65000"/>
                    <a:lumOff val="35000"/>
                  </a:schemeClr>
                </a:solidFill>
                <a:hlinkClick r:id="rId6"/>
              </a:rPr>
              <a:t>ici</a:t>
            </a:r>
            <a:r>
              <a:rPr lang="fr-FR" sz="1600" i="1" dirty="0" smtClean="0">
                <a:solidFill>
                  <a:schemeClr val="tx1">
                    <a:lumMod val="65000"/>
                    <a:lumOff val="35000"/>
                  </a:schemeClr>
                </a:solidFill>
              </a:rPr>
              <a:t> </a:t>
            </a:r>
            <a:endParaRPr lang="fr-FR" sz="1600" i="1" dirty="0">
              <a:solidFill>
                <a:schemeClr val="tx1">
                  <a:lumMod val="65000"/>
                  <a:lumOff val="35000"/>
                </a:schemeClr>
              </a:solidFill>
            </a:endParaRPr>
          </a:p>
        </p:txBody>
      </p:sp>
      <p:graphicFrame>
        <p:nvGraphicFramePr>
          <p:cNvPr id="8" name="Tableau 7"/>
          <p:cNvGraphicFramePr>
            <a:graphicFrameLocks noGrp="1"/>
          </p:cNvGraphicFramePr>
          <p:nvPr>
            <p:extLst>
              <p:ext uri="{D42A27DB-BD31-4B8C-83A1-F6EECF244321}">
                <p14:modId xmlns:p14="http://schemas.microsoft.com/office/powerpoint/2010/main" val="1272180153"/>
              </p:ext>
            </p:extLst>
          </p:nvPr>
        </p:nvGraphicFramePr>
        <p:xfrm>
          <a:off x="1647723" y="2188156"/>
          <a:ext cx="8723012" cy="2266069"/>
        </p:xfrm>
        <a:graphic>
          <a:graphicData uri="http://schemas.openxmlformats.org/drawingml/2006/table">
            <a:tbl>
              <a:tblPr/>
              <a:tblGrid>
                <a:gridCol w="2692512">
                  <a:extLst>
                    <a:ext uri="{9D8B030D-6E8A-4147-A177-3AD203B41FA5}">
                      <a16:colId xmlns:a16="http://schemas.microsoft.com/office/drawing/2014/main" val="3186530331"/>
                    </a:ext>
                  </a:extLst>
                </a:gridCol>
                <a:gridCol w="6030500">
                  <a:extLst>
                    <a:ext uri="{9D8B030D-6E8A-4147-A177-3AD203B41FA5}">
                      <a16:colId xmlns:a16="http://schemas.microsoft.com/office/drawing/2014/main" val="2192029292"/>
                    </a:ext>
                  </a:extLst>
                </a:gridCol>
              </a:tblGrid>
              <a:tr h="149362">
                <a:tc gridSpan="2">
                  <a:txBody>
                    <a:bodyPr/>
                    <a:lstStyle/>
                    <a:p>
                      <a:pPr algn="ctr" fontAlgn="b"/>
                      <a:r>
                        <a:rPr lang="fr-FR" sz="1100" b="1" i="0" u="none" strike="noStrike" dirty="0">
                          <a:solidFill>
                            <a:srgbClr val="FFFFFF"/>
                          </a:solidFill>
                          <a:effectLst/>
                          <a:latin typeface="Calibri" panose="020F0502020204030204" pitchFamily="34" charset="0"/>
                        </a:rPr>
                        <a:t>NOS OUTILS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fr-FR"/>
                    </a:p>
                  </a:txBody>
                  <a:tcPr/>
                </a:tc>
                <a:extLst>
                  <a:ext uri="{0D108BD9-81ED-4DB2-BD59-A6C34878D82A}">
                    <a16:rowId xmlns:a16="http://schemas.microsoft.com/office/drawing/2014/main" val="1607859019"/>
                  </a:ext>
                </a:extLst>
              </a:tr>
              <a:tr h="389275">
                <a:tc>
                  <a:txBody>
                    <a:bodyPr/>
                    <a:lstStyle/>
                    <a:p>
                      <a:pPr algn="ctr" rtl="0" fontAlgn="ctr"/>
                      <a:r>
                        <a:rPr lang="fr-FR" sz="1100" b="0" i="0" u="sng" strike="noStrike">
                          <a:solidFill>
                            <a:srgbClr val="0563C1"/>
                          </a:solidFill>
                          <a:effectLst/>
                          <a:latin typeface="Calibri" panose="020F0502020204030204" pitchFamily="34" charset="0"/>
                        </a:rPr>
                        <a:t>La Sélection de Fonds de la Caisse d’Epargne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fr-FR" sz="1200" b="0" i="0" u="none" strike="noStrike">
                          <a:solidFill>
                            <a:srgbClr val="000000"/>
                          </a:solidFill>
                          <a:effectLst/>
                          <a:latin typeface="Calibri" panose="020F0502020204030204" pitchFamily="34" charset="0"/>
                        </a:rPr>
                        <a:t>Prendre connaissance de nos solutions d’épargne pour bénéficier de la diversité des opportunités des marchés financiers.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8299873"/>
                  </a:ext>
                </a:extLst>
              </a:tr>
              <a:tr h="389275">
                <a:tc>
                  <a:txBody>
                    <a:bodyPr/>
                    <a:lstStyle/>
                    <a:p>
                      <a:pPr algn="ctr" rtl="0" fontAlgn="ctr"/>
                      <a:r>
                        <a:rPr lang="fr-FR" sz="1100" b="0" i="0" u="sng" strike="noStrike">
                          <a:solidFill>
                            <a:srgbClr val="0563C1"/>
                          </a:solidFill>
                          <a:effectLst/>
                          <a:latin typeface="Calibri" panose="020F0502020204030204" pitchFamily="34" charset="0"/>
                          <a:hlinkClick r:id="rId7"/>
                        </a:rPr>
                        <a:t>Barème tarifaire Assurance Vie 2021</a:t>
                      </a:r>
                      <a:endParaRPr lang="fr-FR" sz="1100" b="0" i="0" u="sng" strike="noStrike">
                        <a:solidFill>
                          <a:srgbClr val="0563C1"/>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fr-FR" sz="1200" b="0" i="0" u="none" strike="noStrike">
                          <a:solidFill>
                            <a:srgbClr val="000000"/>
                          </a:solidFill>
                          <a:effectLst/>
                          <a:latin typeface="Calibri" panose="020F0502020204030204" pitchFamily="34" charset="0"/>
                        </a:rPr>
                        <a:t>Ce document présente le schéma délégataire applicable aux marchés des particuliers et des professionnels en matière de remises commerciales ET gestes commerciaux.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8382137"/>
                  </a:ext>
                </a:extLst>
              </a:tr>
              <a:tr h="162211">
                <a:tc rowSpan="2">
                  <a:txBody>
                    <a:bodyPr/>
                    <a:lstStyle/>
                    <a:p>
                      <a:pPr algn="ctr" rtl="0" fontAlgn="ctr"/>
                      <a:r>
                        <a:rPr lang="fr-FR" sz="1100" b="0" i="0" u="sng" strike="noStrike">
                          <a:solidFill>
                            <a:srgbClr val="0563C1"/>
                          </a:solidFill>
                          <a:effectLst/>
                          <a:latin typeface="Calibri" panose="020F0502020204030204" pitchFamily="34" charset="0"/>
                          <a:hlinkClick r:id="rId8"/>
                        </a:rPr>
                        <a:t>ESPACE DEFI</a:t>
                      </a:r>
                      <a:endParaRPr lang="fr-FR" sz="1100" b="0" i="0" u="sng" strike="noStrike">
                        <a:solidFill>
                          <a:srgbClr val="0563C1"/>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fr-FR" sz="1200" b="0" i="0" u="none" strike="noStrike">
                          <a:solidFill>
                            <a:srgbClr val="000000"/>
                          </a:solidFill>
                          <a:effectLst/>
                          <a:latin typeface="Calibri" panose="020F0502020204030204" pitchFamily="34" charset="0"/>
                        </a:rPr>
                        <a:t>Accéder à votre portail dédié à l'Epargne Financière.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19391279"/>
                  </a:ext>
                </a:extLst>
              </a:tr>
              <a:tr h="261731">
                <a:tc vMerge="1">
                  <a:txBody>
                    <a:bodyPr/>
                    <a:lstStyle/>
                    <a:p>
                      <a:endParaRPr lang="fr-FR"/>
                    </a:p>
                  </a:txBody>
                  <a:tcPr/>
                </a:tc>
                <a:tc>
                  <a:txBody>
                    <a:bodyPr/>
                    <a:lstStyle/>
                    <a:p>
                      <a:pPr algn="l" rtl="0" fontAlgn="ctr"/>
                      <a:r>
                        <a:rPr lang="fr-FR" sz="1200" b="0" i="0" u="none" strike="noStrike">
                          <a:solidFill>
                            <a:srgbClr val="000000"/>
                          </a:solidFill>
                          <a:effectLst/>
                          <a:latin typeface="Calibri" panose="020F0502020204030204" pitchFamily="34" charset="0"/>
                        </a:rPr>
                        <a:t>Un seul point d'entrée pour toutes les infos sur l'Epargne Financière.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1184441"/>
                  </a:ext>
                </a:extLst>
              </a:tr>
              <a:tr h="162211">
                <a:tc rowSpan="2">
                  <a:txBody>
                    <a:bodyPr/>
                    <a:lstStyle/>
                    <a:p>
                      <a:pPr algn="ctr" rtl="0" fontAlgn="ctr"/>
                      <a:r>
                        <a:rPr lang="fr-FR" sz="1100" b="0" i="0" u="sng" strike="noStrike">
                          <a:solidFill>
                            <a:srgbClr val="0563C1"/>
                          </a:solidFill>
                          <a:effectLst/>
                          <a:latin typeface="Calibri" panose="020F0502020204030204" pitchFamily="34" charset="0"/>
                          <a:hlinkClick r:id="rId9"/>
                        </a:rPr>
                        <a:t>MYEAV</a:t>
                      </a:r>
                      <a:endParaRPr lang="fr-FR" sz="1100" b="0" i="0" u="sng" strike="noStrike">
                        <a:solidFill>
                          <a:srgbClr val="0563C1"/>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fr-FR" sz="1200" b="0" i="0" u="none" strike="noStrike">
                          <a:solidFill>
                            <a:srgbClr val="000000"/>
                          </a:solidFill>
                          <a:effectLst/>
                          <a:latin typeface="Calibri" panose="020F0502020204030204" pitchFamily="34" charset="0"/>
                        </a:rPr>
                        <a:t>Accéder à votre Espace Assurance-Vie et Prévoyance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49002286"/>
                  </a:ext>
                </a:extLst>
              </a:tr>
              <a:tr h="162211">
                <a:tc vMerge="1">
                  <a:txBody>
                    <a:bodyPr/>
                    <a:lstStyle/>
                    <a:p>
                      <a:endParaRPr lang="fr-FR"/>
                    </a:p>
                  </a:txBody>
                  <a:tcPr/>
                </a:tc>
                <a:tc>
                  <a:txBody>
                    <a:bodyPr/>
                    <a:lstStyle/>
                    <a:p>
                      <a:pPr algn="l" rtl="0" fontAlgn="ctr"/>
                      <a:r>
                        <a:rPr lang="fr-FR" sz="1200" b="0" i="0" u="none" strike="noStrike">
                          <a:solidFill>
                            <a:srgbClr val="000000"/>
                          </a:solidFill>
                          <a:effectLst/>
                          <a:latin typeface="Calibri" panose="020F0502020204030204" pitchFamily="34" charset="0"/>
                        </a:rPr>
                        <a:t>&amp; y trouver tous les outils d'aide à la vente.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1996689"/>
                  </a:ext>
                </a:extLst>
              </a:tr>
              <a:tr h="162211">
                <a:tc rowSpan="2">
                  <a:txBody>
                    <a:bodyPr/>
                    <a:lstStyle/>
                    <a:p>
                      <a:pPr algn="ctr" rtl="0" fontAlgn="ctr"/>
                      <a:r>
                        <a:rPr lang="fr-FR" sz="1100" b="0" i="0" u="sng" strike="noStrike" dirty="0">
                          <a:solidFill>
                            <a:srgbClr val="0563C1"/>
                          </a:solidFill>
                          <a:effectLst/>
                          <a:latin typeface="Calibri" panose="020F0502020204030204" pitchFamily="34" charset="0"/>
                        </a:rPr>
                        <a:t>Espace OPCVM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fr-FR" sz="1200" b="0" i="0" u="none" strike="noStrike">
                          <a:solidFill>
                            <a:srgbClr val="000000"/>
                          </a:solidFill>
                          <a:effectLst/>
                          <a:latin typeface="Calibri" panose="020F0502020204030204" pitchFamily="34" charset="0"/>
                        </a:rPr>
                        <a:t>Découvrir nos 4 familles de fonds : les produits d'allocation,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50222622"/>
                  </a:ext>
                </a:extLst>
              </a:tr>
              <a:tr h="279003">
                <a:tc vMerge="1">
                  <a:txBody>
                    <a:bodyPr/>
                    <a:lstStyle/>
                    <a:p>
                      <a:endParaRPr lang="fr-FR"/>
                    </a:p>
                  </a:txBody>
                  <a:tcPr/>
                </a:tc>
                <a:tc>
                  <a:txBody>
                    <a:bodyPr/>
                    <a:lstStyle/>
                    <a:p>
                      <a:pPr algn="l" rtl="0" fontAlgn="ctr"/>
                      <a:r>
                        <a:rPr lang="fr-FR" sz="1200" b="0" i="0" u="none" strike="noStrike" dirty="0">
                          <a:solidFill>
                            <a:srgbClr val="000000"/>
                          </a:solidFill>
                          <a:effectLst/>
                          <a:latin typeface="Calibri" panose="020F0502020204030204" pitchFamily="34" charset="0"/>
                        </a:rPr>
                        <a:t>les produits actions à thématiques, les produits actions géographiques et les produits de taux.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5386086"/>
                  </a:ext>
                </a:extLst>
              </a:tr>
            </a:tbl>
          </a:graphicData>
        </a:graphic>
      </p:graphicFrame>
      <p:sp>
        <p:nvSpPr>
          <p:cNvPr id="9" name="Espace réservé du contenu 1"/>
          <p:cNvSpPr>
            <a:spLocks noGrp="1"/>
          </p:cNvSpPr>
          <p:nvPr>
            <p:ph idx="1"/>
          </p:nvPr>
        </p:nvSpPr>
        <p:spPr>
          <a:xfrm>
            <a:off x="695325" y="1706723"/>
            <a:ext cx="10980738" cy="4386186"/>
          </a:xfrm>
        </p:spPr>
        <p:txBody>
          <a:bodyPr>
            <a:normAutofit/>
          </a:bodyPr>
          <a:lstStyle/>
          <a:p>
            <a:r>
              <a:rPr lang="fr-FR" b="1" dirty="0" smtClean="0"/>
              <a:t>Nos outils Epargne disponibles</a:t>
            </a:r>
          </a:p>
          <a:p>
            <a:endParaRPr lang="fr-FR" b="1" dirty="0"/>
          </a:p>
          <a:p>
            <a:endParaRPr lang="fr-FR" b="1" dirty="0" smtClean="0"/>
          </a:p>
          <a:p>
            <a:endParaRPr lang="fr-FR" b="1" dirty="0"/>
          </a:p>
          <a:p>
            <a:endParaRPr lang="fr-FR" b="1" dirty="0" smtClean="0"/>
          </a:p>
          <a:p>
            <a:endParaRPr lang="fr-FR" b="1" dirty="0"/>
          </a:p>
          <a:p>
            <a:endParaRPr lang="fr-FR" b="1" dirty="0" smtClean="0"/>
          </a:p>
          <a:p>
            <a:endParaRPr lang="fr-FR" b="1" dirty="0"/>
          </a:p>
          <a:p>
            <a:pPr marL="36000" indent="0">
              <a:buNone/>
            </a:pPr>
            <a:endParaRPr lang="fr-FR" b="1" dirty="0" smtClean="0"/>
          </a:p>
          <a:p>
            <a:endParaRPr lang="fr-FR" b="1" dirty="0" smtClean="0"/>
          </a:p>
          <a:p>
            <a:pPr marL="36000" indent="0">
              <a:buNone/>
            </a:pPr>
            <a:endParaRPr lang="fr-FR" b="1" dirty="0"/>
          </a:p>
          <a:p>
            <a:pPr marL="36000" indent="0">
              <a:buNone/>
            </a:pPr>
            <a:endParaRPr lang="fr-FR" dirty="0"/>
          </a:p>
          <a:p>
            <a:endParaRPr lang="fr-FR" dirty="0"/>
          </a:p>
        </p:txBody>
      </p:sp>
    </p:spTree>
    <p:extLst>
      <p:ext uri="{BB962C8B-B14F-4D97-AF65-F5344CB8AC3E}">
        <p14:creationId xmlns:p14="http://schemas.microsoft.com/office/powerpoint/2010/main" val="8063750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Quelles sont les 3 étapes de préparation d’un RDV Visio avec un client</a:t>
            </a:r>
            <a:endParaRPr lang="fr-FR" dirty="0"/>
          </a:p>
        </p:txBody>
      </p:sp>
      <p:sp>
        <p:nvSpPr>
          <p:cNvPr id="17" name="Espace réservé du texte 13"/>
          <p:cNvSpPr>
            <a:spLocks noGrp="1"/>
          </p:cNvSpPr>
          <p:nvPr>
            <p:ph type="body" sz="quarter" idx="14"/>
          </p:nvPr>
        </p:nvSpPr>
        <p:spPr>
          <a:xfrm>
            <a:off x="4376057" y="137054"/>
            <a:ext cx="7300006" cy="231246"/>
          </a:xfrm>
        </p:spPr>
        <p:txBody>
          <a:bodyPr/>
          <a:lstStyle/>
          <a:p>
            <a:r>
              <a:rPr lang="fr-FR" dirty="0">
                <a:solidFill>
                  <a:srgbClr val="FF0000"/>
                </a:solidFill>
                <a:latin typeface="Arial" panose="020B0604020202020204" pitchFamily="34" charset="0"/>
                <a:cs typeface="Arial" panose="020B0604020202020204" pitchFamily="34" charset="0"/>
              </a:rPr>
              <a:t>3</a:t>
            </a:r>
            <a:r>
              <a:rPr lang="fr-FR" dirty="0" smtClean="0">
                <a:solidFill>
                  <a:srgbClr val="FF0000"/>
                </a:solidFill>
                <a:latin typeface="Arial" panose="020B0604020202020204" pitchFamily="34" charset="0"/>
                <a:cs typeface="Arial" panose="020B0604020202020204" pitchFamily="34" charset="0"/>
              </a:rPr>
              <a:t>.</a:t>
            </a:r>
            <a:r>
              <a:rPr lang="fr-FR" dirty="0" smtClean="0">
                <a:latin typeface="Arial" panose="020B0604020202020204" pitchFamily="34" charset="0"/>
                <a:cs typeface="Arial" panose="020B0604020202020204" pitchFamily="34" charset="0"/>
              </a:rPr>
              <a:t> Nos moyens</a:t>
            </a:r>
            <a:endParaRPr lang="fr-FR" dirty="0">
              <a:latin typeface="Arial" panose="020B0604020202020204" pitchFamily="34" charset="0"/>
              <a:cs typeface="Arial" panose="020B0604020202020204" pitchFamily="34" charset="0"/>
            </a:endParaRPr>
          </a:p>
        </p:txBody>
      </p:sp>
      <p:pic>
        <p:nvPicPr>
          <p:cNvPr id="5" name="Image 4"/>
          <p:cNvPicPr>
            <a:picLocks noChangeAspect="1"/>
          </p:cNvPicPr>
          <p:nvPr/>
        </p:nvPicPr>
        <p:blipFill>
          <a:blip r:embed="rId3"/>
          <a:stretch>
            <a:fillRect/>
          </a:stretch>
        </p:blipFill>
        <p:spPr>
          <a:xfrm>
            <a:off x="1421072" y="1416613"/>
            <a:ext cx="9512576" cy="5009140"/>
          </a:xfrm>
          <a:prstGeom prst="rect">
            <a:avLst/>
          </a:prstGeom>
        </p:spPr>
      </p:pic>
    </p:spTree>
    <p:extLst>
      <p:ext uri="{BB962C8B-B14F-4D97-AF65-F5344CB8AC3E}">
        <p14:creationId xmlns:p14="http://schemas.microsoft.com/office/powerpoint/2010/main" val="203539210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purl.org/dc/terms/"/>
    <ds:schemaRef ds:uri="http://schemas.microsoft.com/office/infopath/2007/PartnerControls"/>
    <ds:schemaRef ds:uri="402bd0e2-1d78-4f7d-9dde-91cd55d66e87"/>
    <ds:schemaRef ds:uri="http://www.w3.org/XML/1998/namespace"/>
    <ds:schemaRef ds:uri="http://purl.org/dc/dcmitype/"/>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5400</TotalTime>
  <Words>5569</Words>
  <Application>Microsoft Office PowerPoint</Application>
  <PresentationFormat>Grand écran</PresentationFormat>
  <Paragraphs>806</Paragraphs>
  <Slides>37</Slides>
  <Notes>28</Notes>
  <HiddenSlides>0</HiddenSlides>
  <MMClips>1</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37</vt:i4>
      </vt:variant>
    </vt:vector>
  </HeadingPairs>
  <TitlesOfParts>
    <vt:vector size="49" baseType="lpstr">
      <vt:lpstr>Aharoni</vt:lpstr>
      <vt:lpstr>Arial</vt:lpstr>
      <vt:lpstr>Arial Black</vt:lpstr>
      <vt:lpstr>Bauhaus 93</vt:lpstr>
      <vt:lpstr>Berlin Sans FB Demi</vt:lpstr>
      <vt:lpstr>Calibri</vt:lpstr>
      <vt:lpstr>Franklin Gothic Book</vt:lpstr>
      <vt:lpstr>Gill Sans</vt:lpstr>
      <vt:lpstr>Helvetica Neue Medium</vt:lpstr>
      <vt:lpstr>Montserrat Black</vt:lpstr>
      <vt:lpstr>Wingdings</vt:lpstr>
      <vt:lpstr>Thème Office</vt:lpstr>
      <vt:lpstr>L’EPARGNE : Relevons ensemble l’un de nos grands défis pour 2021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NIKES Guillaume [CEGEE]</cp:lastModifiedBy>
  <cp:revision>397</cp:revision>
  <dcterms:created xsi:type="dcterms:W3CDTF">2020-06-24T09:20:11Z</dcterms:created>
  <dcterms:modified xsi:type="dcterms:W3CDTF">2021-02-04T13:09:30Z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