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1"/>
  </p:notesMasterIdLst>
  <p:handoutMasterIdLst>
    <p:handoutMasterId r:id="rId42"/>
  </p:handoutMasterIdLst>
  <p:sldIdLst>
    <p:sldId id="389" r:id="rId6"/>
    <p:sldId id="344" r:id="rId7"/>
    <p:sldId id="556" r:id="rId8"/>
    <p:sldId id="427" r:id="rId9"/>
    <p:sldId id="542" r:id="rId10"/>
    <p:sldId id="543" r:id="rId11"/>
    <p:sldId id="399" r:id="rId12"/>
    <p:sldId id="520" r:id="rId13"/>
    <p:sldId id="521" r:id="rId14"/>
    <p:sldId id="552" r:id="rId15"/>
    <p:sldId id="555" r:id="rId16"/>
    <p:sldId id="549" r:id="rId17"/>
    <p:sldId id="522" r:id="rId18"/>
    <p:sldId id="523" r:id="rId19"/>
    <p:sldId id="414" r:id="rId20"/>
    <p:sldId id="533" r:id="rId21"/>
    <p:sldId id="537" r:id="rId22"/>
    <p:sldId id="538" r:id="rId23"/>
    <p:sldId id="536" r:id="rId24"/>
    <p:sldId id="557" r:id="rId25"/>
    <p:sldId id="561" r:id="rId26"/>
    <p:sldId id="558" r:id="rId27"/>
    <p:sldId id="548" r:id="rId28"/>
    <p:sldId id="529" r:id="rId29"/>
    <p:sldId id="525" r:id="rId30"/>
    <p:sldId id="526" r:id="rId31"/>
    <p:sldId id="527" r:id="rId32"/>
    <p:sldId id="528" r:id="rId33"/>
    <p:sldId id="517" r:id="rId34"/>
    <p:sldId id="554" r:id="rId35"/>
    <p:sldId id="559" r:id="rId36"/>
    <p:sldId id="560" r:id="rId37"/>
    <p:sldId id="541" r:id="rId38"/>
    <p:sldId id="519" r:id="rId39"/>
    <p:sldId id="518" r:id="rId4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7302A"/>
    <a:srgbClr val="C31632"/>
    <a:srgbClr val="EC1B24"/>
    <a:srgbClr val="F5F5F5"/>
    <a:srgbClr val="D11921"/>
    <a:srgbClr val="E3322C"/>
    <a:srgbClr val="EEEEEE"/>
    <a:srgbClr val="000000"/>
    <a:srgbClr val="E33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6" autoAdjust="0"/>
    <p:restoredTop sz="91788" autoAdjust="0"/>
  </p:normalViewPr>
  <p:slideViewPr>
    <p:cSldViewPr snapToGrid="0">
      <p:cViewPr varScale="1">
        <p:scale>
          <a:sx n="81" d="100"/>
          <a:sy n="81" d="100"/>
        </p:scale>
        <p:origin x="120" y="588"/>
      </p:cViewPr>
      <p:guideLst/>
    </p:cSldViewPr>
  </p:slideViewPr>
  <p:notesTextViewPr>
    <p:cViewPr>
      <p:scale>
        <a:sx n="1" d="1"/>
        <a:sy n="1" d="1"/>
      </p:scale>
      <p:origin x="0" y="0"/>
    </p:cViewPr>
  </p:notesTextViewPr>
  <p:sorterViewPr>
    <p:cViewPr varScale="1">
      <p:scale>
        <a:sx n="100" d="100"/>
        <a:sy n="100" d="100"/>
      </p:scale>
      <p:origin x="0" y="-15156"/>
    </p:cViewPr>
  </p:sorterViewPr>
  <p:notesViewPr>
    <p:cSldViewPr snapToGrid="0">
      <p:cViewPr varScale="1">
        <p:scale>
          <a:sx n="82" d="100"/>
          <a:sy n="82" d="100"/>
        </p:scale>
        <p:origin x="38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de_calcul_Microsoft_Excel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Feuil1!$A$2:$A$4</c:f>
              <c:strCache>
                <c:ptCount val="3"/>
                <c:pt idx="0">
                  <c:v>Valoriser son épargne</c:v>
                </c:pt>
                <c:pt idx="1">
                  <c:v>Transmettre un capital</c:v>
                </c:pt>
                <c:pt idx="2">
                  <c:v>Préparer leur retraite</c:v>
                </c:pt>
              </c:strCache>
            </c:strRef>
          </c:cat>
          <c:val>
            <c:numRef>
              <c:f>Feuil1!$B$2:$B$4</c:f>
              <c:numCache>
                <c:formatCode>0%</c:formatCode>
                <c:ptCount val="3"/>
                <c:pt idx="0">
                  <c:v>0.35</c:v>
                </c:pt>
                <c:pt idx="1">
                  <c:v>0.33</c:v>
                </c:pt>
                <c:pt idx="2">
                  <c:v>0.22</c:v>
                </c:pt>
              </c:numCache>
            </c:numRef>
          </c:val>
          <c:extLst>
            <c:ext xmlns:c16="http://schemas.microsoft.com/office/drawing/2014/chart" uri="{C3380CC4-5D6E-409C-BE32-E72D297353CC}">
              <c16:uniqueId val="{00000000-7FD8-41B3-B336-578481DEA052}"/>
            </c:ext>
          </c:extLst>
        </c:ser>
        <c:dLbls>
          <c:dLblPos val="outEnd"/>
          <c:showLegendKey val="0"/>
          <c:showVal val="1"/>
          <c:showCatName val="0"/>
          <c:showSerName val="0"/>
          <c:showPercent val="0"/>
          <c:showBubbleSize val="0"/>
        </c:dLbls>
        <c:gapWidth val="80"/>
        <c:overlap val="25"/>
        <c:axId val="390844704"/>
        <c:axId val="390843064"/>
      </c:barChart>
      <c:catAx>
        <c:axId val="390844704"/>
        <c:scaling>
          <c:orientation val="minMax"/>
        </c:scaling>
        <c:delete val="0"/>
        <c:axPos val="b"/>
        <c:numFmt formatCode="General" sourceLinked="1"/>
        <c:majorTickMark val="out"/>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fr-FR"/>
          </a:p>
        </c:txPr>
        <c:crossAx val="390843064"/>
        <c:crosses val="autoZero"/>
        <c:auto val="1"/>
        <c:lblAlgn val="ctr"/>
        <c:lblOffset val="100"/>
        <c:noMultiLvlLbl val="0"/>
      </c:catAx>
      <c:valAx>
        <c:axId val="390843064"/>
        <c:scaling>
          <c:orientation val="minMax"/>
        </c:scaling>
        <c:delete val="1"/>
        <c:axPos val="l"/>
        <c:numFmt formatCode="0%" sourceLinked="1"/>
        <c:majorTickMark val="none"/>
        <c:minorTickMark val="none"/>
        <c:tickLblPos val="nextTo"/>
        <c:crossAx val="390844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7594964195897427"/>
          <c:h val="0.94163490479966572"/>
        </c:manualLayout>
      </c:layout>
      <c:doughnutChart>
        <c:varyColors val="1"/>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40F7027-DEF7-46E6-B396-6B583B8FA07B}" type="datetimeFigureOut">
              <a:rPr lang="fr-FR" smtClean="0"/>
              <a:t>11/02/2021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05514F2-997E-497E-9D72-89F1B59FF675}" type="slidenum">
              <a:rPr lang="fr-FR" smtClean="0"/>
              <a:t>‹N°›</a:t>
            </a:fld>
            <a:endParaRPr lang="fr-FR"/>
          </a:p>
        </p:txBody>
      </p:sp>
    </p:spTree>
    <p:extLst>
      <p:ext uri="{BB962C8B-B14F-4D97-AF65-F5344CB8AC3E}">
        <p14:creationId xmlns:p14="http://schemas.microsoft.com/office/powerpoint/2010/main" val="1001202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CAA8B54-7336-4532-AE60-ECF8D5F97720}" type="datetimeFigureOut">
              <a:rPr lang="fr-FR" smtClean="0"/>
              <a:t>11/02/2021</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0FA8E73-07A4-493B-AAA0-C6432E08FACD}" type="slidenum">
              <a:rPr lang="fr-FR" smtClean="0"/>
              <a:t>‹N°›</a:t>
            </a:fld>
            <a:endParaRPr lang="fr-FR" dirty="0"/>
          </a:p>
        </p:txBody>
      </p:sp>
    </p:spTree>
    <p:extLst>
      <p:ext uri="{BB962C8B-B14F-4D97-AF65-F5344CB8AC3E}">
        <p14:creationId xmlns:p14="http://schemas.microsoft.com/office/powerpoint/2010/main" val="329308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4</a:t>
            </a:fld>
            <a:endParaRPr lang="fr-FR" dirty="0"/>
          </a:p>
        </p:txBody>
      </p:sp>
    </p:spTree>
    <p:extLst>
      <p:ext uri="{BB962C8B-B14F-4D97-AF65-F5344CB8AC3E}">
        <p14:creationId xmlns:p14="http://schemas.microsoft.com/office/powerpoint/2010/main" val="94079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5</a:t>
            </a:fld>
            <a:endParaRPr lang="fr-FR" dirty="0"/>
          </a:p>
        </p:txBody>
      </p:sp>
    </p:spTree>
    <p:extLst>
      <p:ext uri="{BB962C8B-B14F-4D97-AF65-F5344CB8AC3E}">
        <p14:creationId xmlns:p14="http://schemas.microsoft.com/office/powerpoint/2010/main" val="1154163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6</a:t>
            </a:fld>
            <a:endParaRPr lang="fr-FR" dirty="0"/>
          </a:p>
        </p:txBody>
      </p:sp>
    </p:spTree>
    <p:extLst>
      <p:ext uri="{BB962C8B-B14F-4D97-AF65-F5344CB8AC3E}">
        <p14:creationId xmlns:p14="http://schemas.microsoft.com/office/powerpoint/2010/main" val="320021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13</a:t>
            </a:fld>
            <a:endParaRPr lang="fr-FR" dirty="0"/>
          </a:p>
        </p:txBody>
      </p:sp>
    </p:spTree>
    <p:extLst>
      <p:ext uri="{BB962C8B-B14F-4D97-AF65-F5344CB8AC3E}">
        <p14:creationId xmlns:p14="http://schemas.microsoft.com/office/powerpoint/2010/main" val="405860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14</a:t>
            </a:fld>
            <a:endParaRPr lang="fr-FR" dirty="0"/>
          </a:p>
        </p:txBody>
      </p:sp>
    </p:spTree>
    <p:extLst>
      <p:ext uri="{BB962C8B-B14F-4D97-AF65-F5344CB8AC3E}">
        <p14:creationId xmlns:p14="http://schemas.microsoft.com/office/powerpoint/2010/main" val="2419957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17</a:t>
            </a:fld>
            <a:endParaRPr lang="fr-FR" dirty="0"/>
          </a:p>
        </p:txBody>
      </p:sp>
    </p:spTree>
    <p:extLst>
      <p:ext uri="{BB962C8B-B14F-4D97-AF65-F5344CB8AC3E}">
        <p14:creationId xmlns:p14="http://schemas.microsoft.com/office/powerpoint/2010/main" val="2125148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18</a:t>
            </a:fld>
            <a:endParaRPr lang="fr-FR" dirty="0"/>
          </a:p>
        </p:txBody>
      </p:sp>
    </p:spTree>
    <p:extLst>
      <p:ext uri="{BB962C8B-B14F-4D97-AF65-F5344CB8AC3E}">
        <p14:creationId xmlns:p14="http://schemas.microsoft.com/office/powerpoint/2010/main" val="3863975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20</a:t>
            </a:fld>
            <a:endParaRPr lang="fr-FR" dirty="0"/>
          </a:p>
        </p:txBody>
      </p:sp>
    </p:spTree>
    <p:extLst>
      <p:ext uri="{BB962C8B-B14F-4D97-AF65-F5344CB8AC3E}">
        <p14:creationId xmlns:p14="http://schemas.microsoft.com/office/powerpoint/2010/main" val="3279243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437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03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29</a:t>
            </a:fld>
            <a:endParaRPr lang="fr-FR" dirty="0"/>
          </a:p>
        </p:txBody>
      </p:sp>
    </p:spTree>
    <p:extLst>
      <p:ext uri="{BB962C8B-B14F-4D97-AF65-F5344CB8AC3E}">
        <p14:creationId xmlns:p14="http://schemas.microsoft.com/office/powerpoint/2010/main" val="1283861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30</a:t>
            </a:fld>
            <a:endParaRPr lang="fr-FR" dirty="0"/>
          </a:p>
        </p:txBody>
      </p:sp>
    </p:spTree>
    <p:extLst>
      <p:ext uri="{BB962C8B-B14F-4D97-AF65-F5344CB8AC3E}">
        <p14:creationId xmlns:p14="http://schemas.microsoft.com/office/powerpoint/2010/main" val="195810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31</a:t>
            </a:fld>
            <a:endParaRPr lang="fr-FR" dirty="0"/>
          </a:p>
        </p:txBody>
      </p:sp>
    </p:spTree>
    <p:extLst>
      <p:ext uri="{BB962C8B-B14F-4D97-AF65-F5344CB8AC3E}">
        <p14:creationId xmlns:p14="http://schemas.microsoft.com/office/powerpoint/2010/main" val="4263064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32</a:t>
            </a:fld>
            <a:endParaRPr lang="fr-FR" dirty="0"/>
          </a:p>
        </p:txBody>
      </p:sp>
    </p:spTree>
    <p:extLst>
      <p:ext uri="{BB962C8B-B14F-4D97-AF65-F5344CB8AC3E}">
        <p14:creationId xmlns:p14="http://schemas.microsoft.com/office/powerpoint/2010/main" val="3103802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33</a:t>
            </a:fld>
            <a:endParaRPr lang="fr-FR" dirty="0"/>
          </a:p>
        </p:txBody>
      </p:sp>
    </p:spTree>
    <p:extLst>
      <p:ext uri="{BB962C8B-B14F-4D97-AF65-F5344CB8AC3E}">
        <p14:creationId xmlns:p14="http://schemas.microsoft.com/office/powerpoint/2010/main" val="3817865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34</a:t>
            </a:fld>
            <a:endParaRPr lang="fr-FR" dirty="0"/>
          </a:p>
        </p:txBody>
      </p:sp>
    </p:spTree>
    <p:extLst>
      <p:ext uri="{BB962C8B-B14F-4D97-AF65-F5344CB8AC3E}">
        <p14:creationId xmlns:p14="http://schemas.microsoft.com/office/powerpoint/2010/main" val="3634803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0FA8E73-07A4-493B-AAA0-C6432E08FACD}" type="slidenum">
              <a:rPr lang="fr-FR" smtClean="0"/>
              <a:t>35</a:t>
            </a:fld>
            <a:endParaRPr lang="fr-FR" dirty="0"/>
          </a:p>
        </p:txBody>
      </p:sp>
    </p:spTree>
    <p:extLst>
      <p:ext uri="{BB962C8B-B14F-4D97-AF65-F5344CB8AC3E}">
        <p14:creationId xmlns:p14="http://schemas.microsoft.com/office/powerpoint/2010/main" val="1752026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Innovation </a:t>
            </a:r>
            <a:r>
              <a:rPr lang="fr-FR" dirty="0" err="1" smtClean="0"/>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TEMPLATE BDD</a:t>
            </a:r>
            <a:br>
              <a:rPr lang="fr-FR" dirty="0" smtClean="0"/>
            </a:br>
            <a:r>
              <a:rPr lang="fr-FR" dirty="0" smtClean="0"/>
              <a:t>TEST</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smtClean="0"/>
              <a:t>Modifiez le style du titre</a:t>
            </a:r>
            <a:endParaRPr lang="fr-FR" dirty="0"/>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34864183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9898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32635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7" name="Picture 2" descr="image02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1220" y="6449128"/>
            <a:ext cx="628214" cy="4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1"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spshib-pro.extrapro.caisse-epargne.fr/hubvision/sites/default/files/060420_qcf-qr.mp4?t=1586248391"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hart" Target="../charts/chart2.xm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hyperlink" Target="http://service-portail-intranet-cegee.sigce.caisse-epargne.fr/Intranet/intranetcegee_prod/Orca/index.php?rap=3033"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hyperlink" Target="https://espacedefi.fr/saml/login" TargetMode="External"/><Relationship Id="rId3" Type="http://schemas.openxmlformats.org/officeDocument/2006/relationships/hyperlink" Target="https://myeav.ecuvie.assurances.d.bbg/jcms/rpn32_30759/fiscalite" TargetMode="External"/><Relationship Id="rId7" Type="http://schemas.openxmlformats.org/officeDocument/2006/relationships/hyperlink" Target="http://commerciaux.celca.caisse-epargne.fr/global-bdd/referentiel-des-delegations-commerciales/"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hyperlink" Target="http://commerciaux.celca.caisse-epargne.fr/download/194/premier-contact-suite-a-deces/17762/fiche-memo-succession-2020.pptx" TargetMode="External"/><Relationship Id="rId5" Type="http://schemas.openxmlformats.org/officeDocument/2006/relationships/hyperlink" Target="https://myeav.ecuvie.assurances.d.bbg/upload/docs/application/pdf/2020-06/04-2020-fiche_pratique-espace_assurances_ce_2020-06-24_10-35-26_679.pdf" TargetMode="External"/><Relationship Id="rId10" Type="http://schemas.openxmlformats.org/officeDocument/2006/relationships/image" Target="../media/image15.png"/><Relationship Id="rId4" Type="http://schemas.openxmlformats.org/officeDocument/2006/relationships/hyperlink" Target="https://myeav.ecuvie.assurances.d.bbg/jcms/zda_29625/comparateur-de-contrats" TargetMode="External"/><Relationship Id="rId9" Type="http://schemas.openxmlformats.org/officeDocument/2006/relationships/hyperlink" Target="https://myeav.ecuvie.assurances.d.bbg/jcms/lch_24163/accue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Jeudi 11 février 2021</a:t>
            </a:r>
            <a:endParaRPr lang="fr-FR" dirty="0"/>
          </a:p>
        </p:txBody>
      </p:sp>
      <p:sp>
        <p:nvSpPr>
          <p:cNvPr id="4" name="Titre 3"/>
          <p:cNvSpPr>
            <a:spLocks noGrp="1"/>
          </p:cNvSpPr>
          <p:nvPr>
            <p:ph type="ctrTitle"/>
          </p:nvPr>
        </p:nvSpPr>
        <p:spPr/>
        <p:txBody>
          <a:bodyPr>
            <a:normAutofit/>
          </a:bodyPr>
          <a:lstStyle/>
          <a:p>
            <a:r>
              <a:rPr lang="fr-FR" sz="3600" dirty="0" smtClean="0"/>
              <a:t>Demain s’épargne aujourd’hui</a:t>
            </a:r>
            <a:br>
              <a:rPr lang="fr-FR" sz="3600" dirty="0" smtClean="0"/>
            </a:br>
            <a:r>
              <a:rPr lang="fr-FR" sz="3600" dirty="0" smtClean="0"/>
              <a:t>L’assurance-vie</a:t>
            </a:r>
            <a:endParaRPr lang="fr-FR" sz="3600" dirty="0"/>
          </a:p>
        </p:txBody>
      </p:sp>
      <p:pic>
        <p:nvPicPr>
          <p:cNvPr id="6"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884" y="3835422"/>
            <a:ext cx="3531682" cy="229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21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694124" y="1484313"/>
            <a:ext cx="7272999" cy="3915001"/>
          </a:xfrm>
        </p:spPr>
        <p:txBody>
          <a:bodyPr>
            <a:normAutofit/>
          </a:bodyPr>
          <a:lstStyle/>
          <a:p>
            <a:r>
              <a:rPr lang="fr-FR" dirty="0" smtClean="0">
                <a:latin typeface="Arial" panose="020B0604020202020204" pitchFamily="34" charset="0"/>
                <a:cs typeface="Arial" panose="020B0604020202020204" pitchFamily="34" charset="0"/>
              </a:rPr>
              <a:t>Le contexte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Construire son chemin pour aller vers nos clients et répondre à leurs projets </a:t>
            </a:r>
            <a:r>
              <a:rPr lang="fr-FR" dirty="0" smtClean="0">
                <a:latin typeface="Arial" panose="020B0604020202020204" pitchFamily="34" charset="0"/>
                <a:cs typeface="Arial" panose="020B0604020202020204" pitchFamily="34" charset="0"/>
              </a:rPr>
              <a:t>d'épargne via l’assurance-vie</a:t>
            </a: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Notre gamme et ses atouts</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smtClean="0"/>
              <a:t> </a:t>
            </a:r>
            <a:endParaRPr lang="fr-FR" dirty="0"/>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297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7" name="Espace réservé du texte 2"/>
          <p:cNvSpPr>
            <a:spLocks noGrp="1"/>
          </p:cNvSpPr>
          <p:nvPr>
            <p:ph type="body" sz="quarter" idx="14"/>
          </p:nvPr>
        </p:nvSpPr>
        <p:spPr>
          <a:xfrm>
            <a:off x="4670248" y="2125363"/>
            <a:ext cx="7253621" cy="4969898"/>
          </a:xfrm>
        </p:spPr>
        <p:txBody>
          <a:bodyPr>
            <a:normAutofit/>
          </a:bodyPr>
          <a:lstStyle/>
          <a:p>
            <a:r>
              <a:rPr lang="fr-FR" b="1" dirty="0" smtClean="0">
                <a:latin typeface="Arial" panose="020B0604020202020204" pitchFamily="34" charset="0"/>
                <a:cs typeface="Arial" panose="020B0604020202020204" pitchFamily="34" charset="0"/>
              </a:rPr>
              <a:t>Le contexte</a:t>
            </a:r>
            <a:endParaRPr lang="fr-FR" b="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Construire son chemin pour aller vers nos clients et répondre à leurs projets d'épargne via l’assurance-vie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Notre gamme et ses atouts</a:t>
            </a:r>
            <a:endParaRPr lang="fr-FR" dirty="0">
              <a:latin typeface="Arial" panose="020B0604020202020204" pitchFamily="34" charset="0"/>
              <a:cs typeface="Arial" panose="020B0604020202020204" pitchFamily="34" charset="0"/>
            </a:endParaRPr>
          </a:p>
        </p:txBody>
      </p:sp>
      <p:pic>
        <p:nvPicPr>
          <p:cNvPr id="8"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728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L’assurance-vie, véritable couteau suisse de l’épargne  est toujours plébiscitée par les Français</a:t>
            </a:r>
            <a:endParaRPr lang="fr-FR" dirty="0"/>
          </a:p>
        </p:txBody>
      </p:sp>
      <p:sp>
        <p:nvSpPr>
          <p:cNvPr id="8" name="Espace réservé du contenu 1"/>
          <p:cNvSpPr>
            <a:spLocks noGrp="1"/>
          </p:cNvSpPr>
          <p:nvPr>
            <p:ph idx="1"/>
          </p:nvPr>
        </p:nvSpPr>
        <p:spPr>
          <a:xfrm>
            <a:off x="695325" y="1851102"/>
            <a:ext cx="10980738" cy="4386186"/>
          </a:xfrm>
        </p:spPr>
        <p:txBody>
          <a:bodyPr>
            <a:normAutofit lnSpcReduction="10000"/>
          </a:bodyPr>
          <a:lstStyle/>
          <a:p>
            <a:pPr algn="just"/>
            <a:r>
              <a:rPr lang="fr-FR" sz="1800" b="1" dirty="0" smtClean="0"/>
              <a:t>200 milliards d’euros d’épargne, voilà le record 2020 en France </a:t>
            </a:r>
            <a:endParaRPr lang="fr-FR" sz="1800" b="1" dirty="0"/>
          </a:p>
          <a:p>
            <a:pPr lvl="1" algn="just"/>
            <a:r>
              <a:rPr lang="fr-FR" sz="1600" dirty="0" smtClean="0"/>
              <a:t>Inquiets pour leur avenir et confinés, les Français ont thésaurisé sur leurs livrets d’épargne, et sur leurs DAV,</a:t>
            </a:r>
          </a:p>
          <a:p>
            <a:pPr lvl="1" algn="just"/>
            <a:r>
              <a:rPr lang="fr-FR" sz="1600" dirty="0" smtClean="0"/>
              <a:t>L’année 2021 qui s’annonce va permettre de prendre le temps de </a:t>
            </a:r>
            <a:r>
              <a:rPr lang="fr-FR" sz="1600" b="1" dirty="0" smtClean="0"/>
              <a:t>placer plus utilement </a:t>
            </a:r>
            <a:r>
              <a:rPr lang="fr-FR" sz="1600" dirty="0" smtClean="0"/>
              <a:t>ces bas de laine vers des placements offrant de meilleurs rendements et de véritables leviers d’optimisation fiscale, comme l’est indéniablement l’assurance-vie.</a:t>
            </a:r>
          </a:p>
          <a:p>
            <a:pPr lvl="1" algn="just"/>
            <a:endParaRPr lang="fr-FR" sz="1400" dirty="0"/>
          </a:p>
          <a:p>
            <a:pPr algn="just"/>
            <a:r>
              <a:rPr lang="fr-FR" sz="1800" b="1" dirty="0" smtClean="0"/>
              <a:t>Les rendements 2020, sont soumis à un contexte réglementaire</a:t>
            </a:r>
            <a:endParaRPr lang="fr-FR" sz="1800" b="1" dirty="0"/>
          </a:p>
          <a:p>
            <a:pPr lvl="1" algn="just"/>
            <a:r>
              <a:rPr lang="fr-FR" sz="1600" dirty="0" smtClean="0"/>
              <a:t>Les assureurs tiennent compte de la cohérence avec l’évolution du contexte économique de taux bas, voir négatifs, </a:t>
            </a:r>
          </a:p>
          <a:p>
            <a:pPr lvl="1" algn="just"/>
            <a:r>
              <a:rPr lang="fr-FR" sz="1600" dirty="0" smtClean="0"/>
              <a:t>La poursuite du renforcement des réserves afin de préparer l’avenir en cas de remontée brutale des taux,</a:t>
            </a:r>
          </a:p>
          <a:p>
            <a:pPr lvl="1" algn="just"/>
            <a:r>
              <a:rPr lang="fr-FR" sz="1600" dirty="0" smtClean="0"/>
              <a:t>Et enfin la recommandation de l’ACPR sur la modération des taux de rendements.</a:t>
            </a:r>
          </a:p>
          <a:p>
            <a:pPr lvl="1" algn="just"/>
            <a:endParaRPr lang="fr-FR" sz="1400" dirty="0"/>
          </a:p>
          <a:p>
            <a:pPr algn="just"/>
            <a:r>
              <a:rPr lang="fr-FR" sz="1800" b="1" dirty="0" smtClean="0"/>
              <a:t>Le contexte de taux reste durablement bas</a:t>
            </a:r>
          </a:p>
          <a:p>
            <a:pPr lvl="1" algn="just"/>
            <a:r>
              <a:rPr lang="fr-FR" sz="1600" dirty="0" smtClean="0"/>
              <a:t>La crise du coronavirus a donné à l’OAT un caractère de valeur refuge, avec quelques soubresauts en 2020, et paradoxalement l’impact sur les UC reste « maîtrisé » en en faisant ainsi une bonne source de diversification.</a:t>
            </a:r>
          </a:p>
          <a:p>
            <a:pPr algn="just"/>
            <a:endParaRPr lang="fr-FR" sz="1800" b="1" dirty="0"/>
          </a:p>
          <a:p>
            <a:pPr lvl="1" algn="just"/>
            <a:endParaRPr lang="fr-FR" dirty="0"/>
          </a:p>
          <a:p>
            <a:pPr algn="just"/>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816708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Comment la CEGEE se situe en assurance-vie en 2020 par rapport au réseau Caisse d’Epargne (RCE)</a:t>
            </a:r>
            <a:endParaRPr lang="fr-FR" dirty="0"/>
          </a:p>
        </p:txBody>
      </p:sp>
      <p:sp>
        <p:nvSpPr>
          <p:cNvPr id="8" name="Espace réservé du contenu 1"/>
          <p:cNvSpPr>
            <a:spLocks noGrp="1"/>
          </p:cNvSpPr>
          <p:nvPr>
            <p:ph idx="1"/>
          </p:nvPr>
        </p:nvSpPr>
        <p:spPr>
          <a:xfrm>
            <a:off x="695325" y="1851102"/>
            <a:ext cx="10980738" cy="4386186"/>
          </a:xfrm>
        </p:spPr>
        <p:txBody>
          <a:bodyPr>
            <a:normAutofit lnSpcReduction="10000"/>
          </a:bodyPr>
          <a:lstStyle/>
          <a:p>
            <a:pPr algn="just"/>
            <a:r>
              <a:rPr lang="fr-FR" sz="1800" b="1" dirty="0" smtClean="0"/>
              <a:t>2020 est marquée par une hausse de nos encours collecte</a:t>
            </a:r>
          </a:p>
          <a:p>
            <a:pPr lvl="1" algn="just"/>
            <a:r>
              <a:rPr lang="fr-FR" dirty="0" smtClean="0"/>
              <a:t>Malgré cela nos résultats sont inférieurs à ceux du RCE sur l’épargne en général, mais aussi en assurance-vie,</a:t>
            </a:r>
          </a:p>
          <a:p>
            <a:pPr lvl="1" algn="just"/>
            <a:r>
              <a:rPr lang="fr-FR" dirty="0" smtClean="0"/>
              <a:t>Les stratégies gagnantes reposent sur les nombres au travers des souscriptions et versements libres et également sur les volumes, notre potentiel est réel avec un taux d’équipement de 22,6% en assurance-vie.</a:t>
            </a:r>
            <a:endParaRPr lang="fr-FR" dirty="0"/>
          </a:p>
          <a:p>
            <a:pPr lvl="1" algn="just"/>
            <a:endParaRPr lang="fr-FR" sz="1200" dirty="0"/>
          </a:p>
          <a:p>
            <a:pPr algn="just"/>
            <a:r>
              <a:rPr lang="fr-FR" sz="1800" b="1" dirty="0" smtClean="0"/>
              <a:t>La CEGEE affiche une 9</a:t>
            </a:r>
            <a:r>
              <a:rPr lang="fr-FR" sz="1800" b="1" baseline="30000" dirty="0" smtClean="0"/>
              <a:t>ème</a:t>
            </a:r>
            <a:r>
              <a:rPr lang="fr-FR" sz="1800" b="1" dirty="0" smtClean="0"/>
              <a:t> place en CA Ass-Vie  par etp, avec une production de 241,4 k€</a:t>
            </a:r>
          </a:p>
          <a:p>
            <a:pPr lvl="1" algn="just"/>
            <a:r>
              <a:rPr lang="fr-FR" dirty="0" smtClean="0"/>
              <a:t>Le CA est réparti à hauteur de 32% sur nos contrats GP, 43% sur nos contrats HDG, et les 25% restants sur les contrats grand public,</a:t>
            </a:r>
          </a:p>
          <a:p>
            <a:pPr lvl="1" algn="just"/>
            <a:r>
              <a:rPr lang="fr-FR" dirty="0" smtClean="0"/>
              <a:t>Le taux d’UC affiché pour 2020 est de 33%, d’un point supérieur à la moyenne du RCE.</a:t>
            </a:r>
          </a:p>
          <a:p>
            <a:pPr lvl="1" algn="just"/>
            <a:endParaRPr lang="fr-FR" sz="1200" dirty="0"/>
          </a:p>
          <a:p>
            <a:pPr algn="just"/>
            <a:r>
              <a:rPr lang="fr-FR" sz="1800" b="1" dirty="0" smtClean="0"/>
              <a:t>La réussite 2021 passera également par les versements réguliers, et les entretiens dédiés</a:t>
            </a:r>
          </a:p>
          <a:p>
            <a:pPr lvl="1" algn="just"/>
            <a:r>
              <a:rPr lang="fr-FR" dirty="0" smtClean="0"/>
              <a:t>Avec 23% d’abonnements sur affaires nouvelles, et un montant par etp et par an de 879€ nous finissons à la quinzième place quand les moyennes s’élèvent à 35% pour 1.787€ dans le RCE,</a:t>
            </a:r>
          </a:p>
          <a:p>
            <a:pPr lvl="1" algn="just"/>
            <a:r>
              <a:rPr lang="fr-FR" dirty="0" smtClean="0"/>
              <a:t>7 parcours LEA par etp (au 30/10) ont été réalisés en 2020 pour une moyenne de 10,2 dans le RCE,</a:t>
            </a:r>
          </a:p>
          <a:p>
            <a:pPr lvl="1" algn="just"/>
            <a:r>
              <a:rPr lang="fr-FR" dirty="0" smtClean="0"/>
              <a:t>A noter que les premières caisses en collecte et en assurance-Vie affichent les meilleurs résultats sur ces deux items (Léa et VR).</a:t>
            </a:r>
            <a:endParaRPr lang="fr-FR" dirty="0"/>
          </a:p>
          <a:p>
            <a:pPr lvl="1" algn="just"/>
            <a:endParaRPr lang="fr-FR" dirty="0"/>
          </a:p>
          <a:p>
            <a:pPr algn="just"/>
            <a:endParaRPr lang="fr-FR" dirty="0"/>
          </a:p>
        </p:txBody>
      </p:sp>
      <p:sp>
        <p:nvSpPr>
          <p:cNvPr id="7"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61259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Comme pour tous les Français l’assurance-vie cristallise une attente forte pour nos clients</a:t>
            </a:r>
            <a:endParaRPr lang="fr-FR" dirty="0"/>
          </a:p>
        </p:txBody>
      </p:sp>
      <p:sp>
        <p:nvSpPr>
          <p:cNvPr id="8" name="Espace réservé du contenu 1"/>
          <p:cNvSpPr>
            <a:spLocks noGrp="1"/>
          </p:cNvSpPr>
          <p:nvPr>
            <p:ph idx="1"/>
          </p:nvPr>
        </p:nvSpPr>
        <p:spPr>
          <a:xfrm>
            <a:off x="695325" y="1513857"/>
            <a:ext cx="10980738" cy="5119688"/>
          </a:xfrm>
        </p:spPr>
        <p:txBody>
          <a:bodyPr>
            <a:normAutofit/>
          </a:bodyPr>
          <a:lstStyle/>
          <a:p>
            <a:pPr algn="just"/>
            <a:r>
              <a:rPr lang="fr-FR" b="1" dirty="0" smtClean="0"/>
              <a:t>Les 3 premières motivations de nos clients pour souscrire une assurance-vie :</a:t>
            </a:r>
          </a:p>
          <a:p>
            <a:pPr algn="just"/>
            <a:endParaRPr lang="fr-FR" sz="1800" b="1" dirty="0"/>
          </a:p>
          <a:p>
            <a:pPr marL="36000" indent="0" algn="just">
              <a:buNone/>
            </a:pPr>
            <a:endParaRPr lang="fr-FR" sz="1800" b="1" dirty="0" smtClean="0"/>
          </a:p>
          <a:p>
            <a:pPr marL="36000" indent="0" algn="just">
              <a:buNone/>
            </a:pPr>
            <a:endParaRPr lang="fr-FR" sz="1800" b="1" dirty="0" smtClean="0"/>
          </a:p>
          <a:p>
            <a:pPr lvl="1" algn="just"/>
            <a:endParaRPr lang="fr-FR" sz="1200" dirty="0"/>
          </a:p>
          <a:p>
            <a:pPr marL="36000" indent="0">
              <a:buNone/>
            </a:pPr>
            <a:endParaRPr lang="fr-FR" sz="1800" b="1" dirty="0" smtClean="0"/>
          </a:p>
          <a:p>
            <a:endParaRPr lang="fr-FR" sz="1800" b="1" dirty="0"/>
          </a:p>
          <a:p>
            <a:r>
              <a:rPr lang="fr-FR" b="1" dirty="0" smtClean="0"/>
              <a:t>La </a:t>
            </a:r>
            <a:r>
              <a:rPr lang="fr-FR" b="1" dirty="0"/>
              <a:t>sensibilité de nos clients à l’épargne responsable s’accroit dans un contexte de crise sanitaire qui dure</a:t>
            </a:r>
          </a:p>
          <a:p>
            <a:pPr lvl="1" algn="just"/>
            <a:r>
              <a:rPr lang="fr-FR" dirty="0" smtClean="0"/>
              <a:t>Les supports dédiés ISR Mirova Emploi France, et Mirova Europe Environnement sont labellisés ISR, et viennent d’être </a:t>
            </a:r>
            <a:r>
              <a:rPr lang="fr-FR" b="1" dirty="0" smtClean="0"/>
              <a:t>récompensés</a:t>
            </a:r>
            <a:r>
              <a:rPr lang="fr-FR" dirty="0" smtClean="0"/>
              <a:t> par une </a:t>
            </a:r>
            <a:r>
              <a:rPr lang="fr-FR" b="1" dirty="0" smtClean="0"/>
              <a:t>Corbeille MIEUX VIVRE VOTRE ARGENT 2020</a:t>
            </a:r>
            <a:r>
              <a:rPr lang="fr-FR" dirty="0" smtClean="0"/>
              <a:t>, fonds ISR sur un an.</a:t>
            </a:r>
          </a:p>
          <a:p>
            <a:pPr marL="468000" lvl="1" indent="0" algn="just">
              <a:buNone/>
            </a:pPr>
            <a:endParaRPr lang="fr-FR" sz="1200" dirty="0"/>
          </a:p>
          <a:p>
            <a:r>
              <a:rPr lang="fr-FR" b="1" dirty="0" smtClean="0"/>
              <a:t>De nombreuses opportunités s’offrent à nous pour continuer à accompagner les  </a:t>
            </a:r>
            <a:r>
              <a:rPr lang="fr-FR" b="1" dirty="0"/>
              <a:t>23% de nos clients </a:t>
            </a:r>
            <a:r>
              <a:rPr lang="fr-FR" b="1" dirty="0" smtClean="0"/>
              <a:t>détenteurs d’assurance-vie, et équiper nos clients appétents. </a:t>
            </a:r>
          </a:p>
          <a:p>
            <a:pPr lvl="1"/>
            <a:r>
              <a:rPr lang="fr-FR" dirty="0" smtClean="0"/>
              <a:t>Une gamme large complétée en novembre 2020 par la  </a:t>
            </a:r>
            <a:r>
              <a:rPr lang="fr-FR" dirty="0"/>
              <a:t>mise en marché du </a:t>
            </a:r>
            <a:r>
              <a:rPr lang="fr-FR" dirty="0" smtClean="0"/>
              <a:t>PER / PERI,</a:t>
            </a:r>
          </a:p>
          <a:p>
            <a:pPr lvl="1"/>
            <a:r>
              <a:rPr lang="fr-FR" dirty="0" smtClean="0"/>
              <a:t>Le questionnaire QCF/QR comme opportunité de découverte,</a:t>
            </a:r>
          </a:p>
          <a:p>
            <a:pPr lvl="1"/>
            <a:r>
              <a:rPr lang="fr-FR" dirty="0" smtClean="0"/>
              <a:t>Le parcours LEA proposant une allocation de portefeuilles personnalisée.</a:t>
            </a:r>
            <a:endParaRPr lang="fr-FR" dirty="0"/>
          </a:p>
          <a:p>
            <a:pPr marL="36000" indent="0">
              <a:buNone/>
            </a:pPr>
            <a:endParaRPr lang="fr-FR" b="1" dirty="0"/>
          </a:p>
          <a:p>
            <a:endParaRPr lang="fr-FR" b="1" dirty="0" smtClean="0"/>
          </a:p>
          <a:p>
            <a:pPr lvl="1"/>
            <a:endParaRPr lang="fr-FR" dirty="0"/>
          </a:p>
          <a:p>
            <a:pPr algn="just"/>
            <a:endParaRPr lang="fr-FR" dirty="0"/>
          </a:p>
        </p:txBody>
      </p:sp>
      <p:sp>
        <p:nvSpPr>
          <p:cNvPr id="10"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graphicFrame>
        <p:nvGraphicFramePr>
          <p:cNvPr id="5" name="Graphique 4"/>
          <p:cNvGraphicFramePr/>
          <p:nvPr>
            <p:extLst>
              <p:ext uri="{D42A27DB-BD31-4B8C-83A1-F6EECF244321}">
                <p14:modId xmlns:p14="http://schemas.microsoft.com/office/powerpoint/2010/main" val="510322959"/>
              </p:ext>
            </p:extLst>
          </p:nvPr>
        </p:nvGraphicFramePr>
        <p:xfrm>
          <a:off x="2542563" y="1981218"/>
          <a:ext cx="4472191" cy="16633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368893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02</a:t>
            </a:r>
            <a:endParaRPr lang="fr-FR" dirty="0"/>
          </a:p>
        </p:txBody>
      </p:sp>
      <p:sp>
        <p:nvSpPr>
          <p:cNvPr id="7" name="Espace réservé du texte 2"/>
          <p:cNvSpPr>
            <a:spLocks noGrp="1"/>
          </p:cNvSpPr>
          <p:nvPr>
            <p:ph type="body" sz="quarter" idx="14"/>
          </p:nvPr>
        </p:nvSpPr>
        <p:spPr>
          <a:xfrm>
            <a:off x="4670248" y="2125363"/>
            <a:ext cx="7253621" cy="4969898"/>
          </a:xfrm>
        </p:spPr>
        <p:txBody>
          <a:bodyPr>
            <a:normAutofit/>
          </a:bodyPr>
          <a:lstStyle/>
          <a:p>
            <a:r>
              <a:rPr lang="fr-FR" dirty="0" smtClean="0">
                <a:latin typeface="Arial" panose="020B0604020202020204" pitchFamily="34" charset="0"/>
                <a:cs typeface="Arial" panose="020B0604020202020204" pitchFamily="34" charset="0"/>
              </a:rPr>
              <a:t>Le contexte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b="1" dirty="0" smtClean="0">
                <a:latin typeface="Arial" panose="020B0604020202020204" pitchFamily="34" charset="0"/>
                <a:cs typeface="Arial" panose="020B0604020202020204" pitchFamily="34" charset="0"/>
              </a:rPr>
              <a:t>Construire son chemin pour aller vers nos clients et répondre à leurs projets d'épargne via l’assurance-vie</a:t>
            </a:r>
            <a:endParaRPr lang="fr-FR" b="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Notre gamme et ses atouts</a:t>
            </a:r>
            <a:endParaRPr lang="fr-FR" dirty="0">
              <a:latin typeface="Arial" panose="020B0604020202020204" pitchFamily="34" charset="0"/>
              <a:cs typeface="Arial" panose="020B0604020202020204" pitchFamily="34" charset="0"/>
            </a:endParaRPr>
          </a:p>
        </p:txBody>
      </p:sp>
      <p:pic>
        <p:nvPicPr>
          <p:cNvPr id="8"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463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fontScale="92500" lnSpcReduction="20000"/>
          </a:bodyPr>
          <a:lstStyle/>
          <a:p>
            <a:pPr>
              <a:lnSpc>
                <a:spcPct val="150000"/>
              </a:lnSpc>
            </a:pPr>
            <a:r>
              <a:rPr lang="fr-FR" sz="2000" dirty="0"/>
              <a:t>A l’instar de l’épargne la préparation de l’entretien dédié assurance-vie répond à la même méthodologie</a:t>
            </a:r>
            <a:endParaRPr lang="fr-FR" dirty="0"/>
          </a:p>
        </p:txBody>
      </p:sp>
      <p:sp>
        <p:nvSpPr>
          <p:cNvPr id="76" name="Espace réservé du contenu 1"/>
          <p:cNvSpPr txBox="1">
            <a:spLocks/>
          </p:cNvSpPr>
          <p:nvPr/>
        </p:nvSpPr>
        <p:spPr>
          <a:xfrm>
            <a:off x="563671" y="1777773"/>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b="1" dirty="0"/>
              <a:t>Pour bien conseiller notre client en matière d’épargne, </a:t>
            </a:r>
            <a:r>
              <a:rPr lang="fr-FR" b="1" dirty="0">
                <a:solidFill>
                  <a:srgbClr val="C00000"/>
                </a:solidFill>
              </a:rPr>
              <a:t>il faut bien le connaitre</a:t>
            </a:r>
            <a:r>
              <a:rPr lang="fr-FR" b="1" dirty="0"/>
              <a:t>. Un diagnostic préalable est possible </a:t>
            </a:r>
            <a:r>
              <a:rPr lang="fr-FR" b="1" dirty="0" smtClean="0"/>
              <a:t>pour </a:t>
            </a:r>
            <a:r>
              <a:rPr lang="fr-FR" b="1" dirty="0"/>
              <a:t>identifier</a:t>
            </a:r>
          </a:p>
          <a:p>
            <a:pPr lvl="1">
              <a:lnSpc>
                <a:spcPct val="150000"/>
              </a:lnSpc>
            </a:pPr>
            <a:r>
              <a:rPr lang="fr-FR" dirty="0"/>
              <a:t>Comment vit </a:t>
            </a:r>
            <a:r>
              <a:rPr lang="fr-FR" dirty="0" smtClean="0"/>
              <a:t>votre client ? Que </a:t>
            </a:r>
            <a:r>
              <a:rPr lang="fr-FR" dirty="0"/>
              <a:t>gagne et dépense le </a:t>
            </a:r>
            <a:r>
              <a:rPr lang="fr-FR" dirty="0" smtClean="0"/>
              <a:t>ménage ? Quels </a:t>
            </a:r>
            <a:r>
              <a:rPr lang="fr-FR" dirty="0"/>
              <a:t>sont les avoirs et les dettes du </a:t>
            </a:r>
            <a:r>
              <a:rPr lang="fr-FR" dirty="0" smtClean="0"/>
              <a:t>ménage?</a:t>
            </a:r>
            <a:endParaRPr lang="fr-FR" dirty="0"/>
          </a:p>
          <a:p>
            <a:pPr>
              <a:lnSpc>
                <a:spcPct val="150000"/>
              </a:lnSpc>
            </a:pPr>
            <a:r>
              <a:rPr lang="fr-FR" b="1" dirty="0" smtClean="0"/>
              <a:t>Quels sont les outils à votre disposition pour répondre à ces interrogations et </a:t>
            </a:r>
            <a:r>
              <a:rPr lang="fr-FR" b="1" dirty="0" smtClean="0">
                <a:solidFill>
                  <a:srgbClr val="C00000"/>
                </a:solidFill>
              </a:rPr>
              <a:t>bien préparer l’entretien</a:t>
            </a:r>
            <a:endParaRPr lang="fr-FR" b="1" dirty="0">
              <a:solidFill>
                <a:srgbClr val="C00000"/>
              </a:solidFill>
            </a:endParaRPr>
          </a:p>
          <a:p>
            <a:pPr lvl="1">
              <a:lnSpc>
                <a:spcPct val="150000"/>
              </a:lnSpc>
            </a:pPr>
            <a:r>
              <a:rPr lang="fr-FR" dirty="0" smtClean="0"/>
              <a:t>Utiliser et </a:t>
            </a:r>
            <a:r>
              <a:rPr lang="fr-FR" dirty="0"/>
              <a:t>Travailler l’APE, étape par </a:t>
            </a:r>
            <a:r>
              <a:rPr lang="fr-FR" dirty="0" smtClean="0"/>
              <a:t>étape / Editer </a:t>
            </a:r>
            <a:r>
              <a:rPr lang="fr-FR" dirty="0"/>
              <a:t>les </a:t>
            </a:r>
            <a:r>
              <a:rPr lang="fr-FR" dirty="0" smtClean="0"/>
              <a:t>historiques / Consulter </a:t>
            </a:r>
            <a:r>
              <a:rPr lang="fr-FR" dirty="0"/>
              <a:t>les CRE précédents</a:t>
            </a:r>
          </a:p>
          <a:p>
            <a:pPr lvl="1">
              <a:lnSpc>
                <a:spcPct val="150000"/>
              </a:lnSpc>
            </a:pPr>
            <a:r>
              <a:rPr lang="fr-FR" dirty="0" smtClean="0"/>
              <a:t>Quels sont les </a:t>
            </a:r>
            <a:r>
              <a:rPr lang="fr-FR" dirty="0"/>
              <a:t>liens en </a:t>
            </a:r>
            <a:r>
              <a:rPr lang="fr-FR" dirty="0" smtClean="0"/>
              <a:t>place, les procurations, les </a:t>
            </a:r>
            <a:r>
              <a:rPr lang="fr-FR" dirty="0"/>
              <a:t>clauses bénéficiaires en </a:t>
            </a:r>
            <a:r>
              <a:rPr lang="fr-FR" dirty="0" smtClean="0"/>
              <a:t>place?</a:t>
            </a:r>
            <a:endParaRPr lang="fr-FR" dirty="0"/>
          </a:p>
          <a:p>
            <a:pPr lvl="1">
              <a:lnSpc>
                <a:spcPct val="150000"/>
              </a:lnSpc>
            </a:pPr>
            <a:r>
              <a:rPr lang="fr-FR" dirty="0" smtClean="0"/>
              <a:t>Quels sont les </a:t>
            </a:r>
            <a:r>
              <a:rPr lang="fr-FR" dirty="0"/>
              <a:t>évènements GERC en cours </a:t>
            </a:r>
            <a:r>
              <a:rPr lang="fr-FR" dirty="0" smtClean="0"/>
              <a:t>?</a:t>
            </a:r>
            <a:endParaRPr lang="fr-FR" dirty="0"/>
          </a:p>
          <a:p>
            <a:pPr lvl="1">
              <a:lnSpc>
                <a:spcPct val="150000"/>
              </a:lnSpc>
            </a:pPr>
            <a:r>
              <a:rPr lang="fr-FR" dirty="0"/>
              <a:t>Vérifier que la BAD est active </a:t>
            </a:r>
            <a:r>
              <a:rPr lang="fr-FR" dirty="0" smtClean="0"/>
              <a:t>avec l’utilisation ou non de la MSI et de Sécur’Pass</a:t>
            </a:r>
          </a:p>
          <a:p>
            <a:pPr lvl="1">
              <a:lnSpc>
                <a:spcPct val="150000"/>
              </a:lnSpc>
            </a:pPr>
            <a:r>
              <a:rPr lang="fr-FR" dirty="0" smtClean="0"/>
              <a:t>Le </a:t>
            </a:r>
            <a:r>
              <a:rPr lang="fr-FR" dirty="0"/>
              <a:t>QCF/QR est-il à </a:t>
            </a:r>
            <a:r>
              <a:rPr lang="fr-FR" dirty="0" smtClean="0"/>
              <a:t>jour ? Quel est sa catégorie ?</a:t>
            </a:r>
            <a:endParaRPr lang="fr-FR" dirty="0"/>
          </a:p>
          <a:p>
            <a:pPr lvl="1">
              <a:lnSpc>
                <a:spcPct val="150000"/>
              </a:lnSpc>
            </a:pPr>
            <a:r>
              <a:rPr lang="fr-FR" dirty="0" smtClean="0"/>
              <a:t>Quel est le statut de son DRC et son statut CCA?</a:t>
            </a:r>
            <a:endParaRPr lang="fr-FR" dirty="0"/>
          </a:p>
          <a:p>
            <a:pPr marL="36000" indent="0">
              <a:lnSpc>
                <a:spcPct val="150000"/>
              </a:lnSpc>
              <a:buNone/>
            </a:pPr>
            <a:endParaRPr lang="fr-FR" b="1" dirty="0" smtClean="0">
              <a:solidFill>
                <a:schemeClr val="accent4">
                  <a:lumMod val="75000"/>
                </a:schemeClr>
              </a:solidFill>
            </a:endParaRPr>
          </a:p>
        </p:txBody>
      </p:sp>
      <p:sp>
        <p:nvSpPr>
          <p:cNvPr id="9" name="Espace réservé du texte 13"/>
          <p:cNvSpPr txBox="1">
            <a:spLocks/>
          </p:cNvSpPr>
          <p:nvPr/>
        </p:nvSpPr>
        <p:spPr>
          <a:xfrm>
            <a:off x="4559484" y="232901"/>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HDJ du 11 février</a:t>
            </a:r>
            <a:endParaRPr lang="fr-FR" dirty="0"/>
          </a:p>
        </p:txBody>
      </p:sp>
    </p:spTree>
    <p:extLst>
      <p:ext uri="{BB962C8B-B14F-4D97-AF65-F5344CB8AC3E}">
        <p14:creationId xmlns:p14="http://schemas.microsoft.com/office/powerpoint/2010/main" val="2253513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Des astuces pour préparer la rencontre du client</a:t>
            </a:r>
            <a:endParaRPr lang="fr-FR" dirty="0"/>
          </a:p>
        </p:txBody>
      </p:sp>
      <p:sp>
        <p:nvSpPr>
          <p:cNvPr id="76" name="Espace réservé du contenu 1"/>
          <p:cNvSpPr txBox="1">
            <a:spLocks/>
          </p:cNvSpPr>
          <p:nvPr/>
        </p:nvSpPr>
        <p:spPr>
          <a:xfrm>
            <a:off x="695325" y="1779223"/>
            <a:ext cx="11295819" cy="4386186"/>
          </a:xfrm>
          <a:prstGeom prst="rect">
            <a:avLst/>
          </a:prstGeom>
        </p:spPr>
        <p:txBody>
          <a:bodyPr vert="horz" lIns="91440" tIns="45720" rIns="91440" bIns="45720" rtlCol="0">
            <a:normAutofit lnSpcReduction="1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b="1" dirty="0" smtClean="0"/>
              <a:t>Quelle est </a:t>
            </a:r>
            <a:r>
              <a:rPr lang="fr-FR" b="1" dirty="0" smtClean="0">
                <a:solidFill>
                  <a:srgbClr val="C00000"/>
                </a:solidFill>
              </a:rPr>
              <a:t>l’activité de son compte de dépôt ?</a:t>
            </a:r>
          </a:p>
          <a:p>
            <a:pPr lvl="1">
              <a:lnSpc>
                <a:spcPct val="150000"/>
              </a:lnSpc>
            </a:pPr>
            <a:r>
              <a:rPr lang="fr-FR" dirty="0" smtClean="0"/>
              <a:t>Retraits / Virements / Prélèvements</a:t>
            </a:r>
          </a:p>
          <a:p>
            <a:pPr>
              <a:lnSpc>
                <a:spcPct val="150000"/>
              </a:lnSpc>
            </a:pPr>
            <a:r>
              <a:rPr lang="fr-FR" b="1" dirty="0" smtClean="0"/>
              <a:t>Quel est </a:t>
            </a:r>
            <a:r>
              <a:rPr lang="fr-FR" b="1" dirty="0" smtClean="0">
                <a:solidFill>
                  <a:srgbClr val="C00000"/>
                </a:solidFill>
              </a:rPr>
              <a:t>l’âge</a:t>
            </a:r>
            <a:r>
              <a:rPr lang="fr-FR" b="1" dirty="0" smtClean="0"/>
              <a:t> de mon client ?</a:t>
            </a:r>
          </a:p>
          <a:p>
            <a:pPr>
              <a:lnSpc>
                <a:spcPct val="150000"/>
              </a:lnSpc>
            </a:pPr>
            <a:r>
              <a:rPr lang="fr-FR" b="1" dirty="0" smtClean="0"/>
              <a:t>Quels sont les </a:t>
            </a:r>
            <a:r>
              <a:rPr lang="fr-FR" b="1" dirty="0" smtClean="0">
                <a:solidFill>
                  <a:srgbClr val="C00000"/>
                </a:solidFill>
              </a:rPr>
              <a:t>évènements</a:t>
            </a:r>
            <a:r>
              <a:rPr lang="fr-FR" b="1" dirty="0" smtClean="0"/>
              <a:t> récents de sa vie?</a:t>
            </a:r>
          </a:p>
          <a:p>
            <a:pPr lvl="1">
              <a:lnSpc>
                <a:spcPct val="150000"/>
              </a:lnSpc>
            </a:pPr>
            <a:r>
              <a:rPr lang="fr-FR" dirty="0" smtClean="0"/>
              <a:t>Naissance</a:t>
            </a:r>
          </a:p>
          <a:p>
            <a:pPr lvl="1">
              <a:lnSpc>
                <a:spcPct val="150000"/>
              </a:lnSpc>
            </a:pPr>
            <a:r>
              <a:rPr lang="fr-FR" dirty="0" smtClean="0"/>
              <a:t>Premiers jobs</a:t>
            </a:r>
          </a:p>
          <a:p>
            <a:pPr lvl="1">
              <a:lnSpc>
                <a:spcPct val="150000"/>
              </a:lnSpc>
            </a:pPr>
            <a:r>
              <a:rPr lang="fr-FR" dirty="0" smtClean="0"/>
              <a:t>La vie à deux / Mariage / PACS / Divorce</a:t>
            </a:r>
          </a:p>
          <a:p>
            <a:pPr lvl="1">
              <a:lnSpc>
                <a:spcPct val="150000"/>
              </a:lnSpc>
            </a:pPr>
            <a:r>
              <a:rPr lang="fr-FR" dirty="0" smtClean="0"/>
              <a:t>Famille monoparentale / Famille recomposée</a:t>
            </a:r>
          </a:p>
          <a:p>
            <a:pPr lvl="1">
              <a:lnSpc>
                <a:spcPct val="150000"/>
              </a:lnSpc>
            </a:pPr>
            <a:r>
              <a:rPr lang="fr-FR" dirty="0" smtClean="0"/>
              <a:t>Étude des enfants / Aider les enfants à s’installer</a:t>
            </a:r>
          </a:p>
          <a:p>
            <a:pPr lvl="1">
              <a:lnSpc>
                <a:spcPct val="150000"/>
              </a:lnSpc>
            </a:pPr>
            <a:r>
              <a:rPr lang="fr-FR" dirty="0" smtClean="0"/>
              <a:t>Accidents et handicaps / Perte d’autonomie</a:t>
            </a:r>
          </a:p>
          <a:p>
            <a:pPr lvl="1">
              <a:lnSpc>
                <a:spcPct val="150000"/>
              </a:lnSpc>
            </a:pPr>
            <a:r>
              <a:rPr lang="fr-FR" dirty="0" smtClean="0"/>
              <a:t>Retraite</a:t>
            </a:r>
          </a:p>
          <a:p>
            <a:pPr marL="36000" indent="0">
              <a:lnSpc>
                <a:spcPct val="150000"/>
              </a:lnSpc>
              <a:buNone/>
            </a:pPr>
            <a:endParaRPr lang="fr-FR" b="1" dirty="0" smtClean="0">
              <a:solidFill>
                <a:schemeClr val="accent4">
                  <a:lumMod val="75000"/>
                </a:schemeClr>
              </a:solidFill>
            </a:endParaRPr>
          </a:p>
        </p:txBody>
      </p:sp>
      <p:sp>
        <p:nvSpPr>
          <p:cNvPr id="7"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9882215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à coins arrondis 14"/>
          <p:cNvSpPr/>
          <p:nvPr/>
        </p:nvSpPr>
        <p:spPr>
          <a:xfrm>
            <a:off x="7770154" y="2761815"/>
            <a:ext cx="1551531" cy="782858"/>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smtClean="0">
                <a:solidFill>
                  <a:schemeClr val="bg1"/>
                </a:solidFill>
              </a:rPr>
              <a:t>Propo de portefeuille modèle</a:t>
            </a:r>
            <a:endParaRPr lang="fr-FR" sz="1200" b="1" dirty="0">
              <a:solidFill>
                <a:schemeClr val="bg1"/>
              </a:solidFill>
            </a:endParaRPr>
          </a:p>
        </p:txBody>
      </p:sp>
      <p:sp>
        <p:nvSpPr>
          <p:cNvPr id="3" name="Espace réservé du texte 2"/>
          <p:cNvSpPr>
            <a:spLocks noGrp="1"/>
          </p:cNvSpPr>
          <p:nvPr>
            <p:ph type="body" sz="quarter" idx="12"/>
          </p:nvPr>
        </p:nvSpPr>
        <p:spPr/>
        <p:txBody>
          <a:bodyPr>
            <a:normAutofit/>
          </a:bodyPr>
          <a:lstStyle/>
          <a:p>
            <a:r>
              <a:rPr lang="fr-FR" dirty="0" smtClean="0"/>
              <a:t>Une réelle opportunité pour mieux connaitre et conseiller notre client nous est offerte à travers MIF II</a:t>
            </a:r>
            <a:endParaRPr lang="fr-FR" dirty="0"/>
          </a:p>
        </p:txBody>
      </p:sp>
      <p:sp>
        <p:nvSpPr>
          <p:cNvPr id="14" name="Espace réservé du texte 13"/>
          <p:cNvSpPr>
            <a:spLocks noGrp="1"/>
          </p:cNvSpPr>
          <p:nvPr>
            <p:ph type="body" sz="quarter" idx="14"/>
          </p:nvPr>
        </p:nvSpPr>
        <p:spPr/>
        <p:txBody>
          <a:bodyPr/>
          <a:lstStyle/>
          <a:p>
            <a:r>
              <a:rPr lang="fr-FR" dirty="0" smtClean="0"/>
              <a:t>HDJ du 11 février</a:t>
            </a:r>
            <a:endParaRPr lang="fr-FR" dirty="0"/>
          </a:p>
        </p:txBody>
      </p:sp>
      <p:sp>
        <p:nvSpPr>
          <p:cNvPr id="5" name="Pentagone 4"/>
          <p:cNvSpPr/>
          <p:nvPr/>
        </p:nvSpPr>
        <p:spPr bwMode="auto">
          <a:xfrm>
            <a:off x="158114" y="2297560"/>
            <a:ext cx="2235799" cy="1767568"/>
          </a:xfrm>
          <a:prstGeom prst="homePlate">
            <a:avLst/>
          </a:prstGeom>
          <a:solidFill>
            <a:schemeClr val="bg2">
              <a:lumMod val="20000"/>
              <a:lumOff val="8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effectLst>
                <a:outerShdw blurRad="38100" dist="38100" dir="2700000" algn="tl">
                  <a:srgbClr val="000000">
                    <a:alpha val="43137"/>
                  </a:srgbClr>
                </a:outerShdw>
              </a:effectLst>
            </a:endParaRPr>
          </a:p>
          <a:p>
            <a:pPr algn="ctr" eaLnBrk="1" fontAlgn="auto" hangingPunct="1">
              <a:spcBef>
                <a:spcPts val="0"/>
              </a:spcBef>
              <a:spcAft>
                <a:spcPts val="0"/>
              </a:spcAft>
              <a:defRPr/>
            </a:pPr>
            <a:r>
              <a:rPr lang="fr-FR" b="1" dirty="0">
                <a:solidFill>
                  <a:schemeClr val="tx1">
                    <a:lumMod val="65000"/>
                    <a:lumOff val="35000"/>
                  </a:schemeClr>
                </a:solidFill>
                <a:effectLst>
                  <a:outerShdw blurRad="38100" dist="38100" dir="2700000" algn="tl">
                    <a:srgbClr val="000000">
                      <a:alpha val="43137"/>
                    </a:srgbClr>
                  </a:outerShdw>
                </a:effectLst>
              </a:rPr>
              <a:t>QCF/QR</a:t>
            </a:r>
          </a:p>
          <a:p>
            <a:pPr algn="ctr" eaLnBrk="1" fontAlgn="auto" hangingPunct="1">
              <a:spcBef>
                <a:spcPts val="0"/>
              </a:spcBef>
              <a:spcAft>
                <a:spcPts val="0"/>
              </a:spcAft>
              <a:defRPr/>
            </a:pPr>
            <a:endParaRPr lang="fr-FR" sz="1400" dirty="0"/>
          </a:p>
          <a:p>
            <a:pPr algn="just" eaLnBrk="1" fontAlgn="auto" hangingPunct="1">
              <a:spcBef>
                <a:spcPts val="0"/>
              </a:spcBef>
              <a:spcAft>
                <a:spcPts val="0"/>
              </a:spcAft>
              <a:defRPr/>
            </a:pPr>
            <a:r>
              <a:rPr lang="fr-FR" sz="1400" dirty="0">
                <a:solidFill>
                  <a:schemeClr val="tx1">
                    <a:lumMod val="75000"/>
                    <a:lumOff val="25000"/>
                  </a:schemeClr>
                </a:solidFill>
              </a:rPr>
              <a:t>Définition des profils de connaissance et de </a:t>
            </a:r>
            <a:r>
              <a:rPr lang="fr-FR" sz="1400" dirty="0" smtClean="0">
                <a:solidFill>
                  <a:schemeClr val="tx1">
                    <a:lumMod val="75000"/>
                    <a:lumOff val="25000"/>
                  </a:schemeClr>
                </a:solidFill>
              </a:rPr>
              <a:t>risque</a:t>
            </a:r>
            <a:endParaRPr lang="fr-FR" sz="1400" dirty="0">
              <a:solidFill>
                <a:schemeClr val="tx1">
                  <a:lumMod val="75000"/>
                  <a:lumOff val="25000"/>
                </a:schemeClr>
              </a:solidFill>
            </a:endParaRPr>
          </a:p>
          <a:p>
            <a:pPr algn="ctr" eaLnBrk="1" fontAlgn="auto" hangingPunct="1">
              <a:spcBef>
                <a:spcPts val="0"/>
              </a:spcBef>
              <a:spcAft>
                <a:spcPts val="0"/>
              </a:spcAft>
              <a:defRPr/>
            </a:pPr>
            <a:endParaRPr lang="fr-FR" sz="1400" dirty="0"/>
          </a:p>
        </p:txBody>
      </p:sp>
      <p:sp>
        <p:nvSpPr>
          <p:cNvPr id="6" name="Chevron 5"/>
          <p:cNvSpPr/>
          <p:nvPr/>
        </p:nvSpPr>
        <p:spPr bwMode="auto">
          <a:xfrm>
            <a:off x="4018990" y="2269460"/>
            <a:ext cx="3539484" cy="1767568"/>
          </a:xfrm>
          <a:prstGeom prst="chevron">
            <a:avLst/>
          </a:prstGeom>
          <a:solidFill>
            <a:schemeClr val="bg2">
              <a:lumMod val="40000"/>
              <a:lumOff val="6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schemeClr val="tx1">
                    <a:lumMod val="65000"/>
                    <a:lumOff val="35000"/>
                  </a:schemeClr>
                </a:solidFill>
                <a:effectLst>
                  <a:outerShdw blurRad="38100" dist="38100" dir="2700000" algn="tl">
                    <a:srgbClr val="000000">
                      <a:alpha val="43137"/>
                    </a:srgbClr>
                  </a:outerShdw>
                </a:effectLst>
              </a:rPr>
              <a:t>LEA </a:t>
            </a:r>
          </a:p>
          <a:p>
            <a:pPr algn="ctr" eaLnBrk="1" fontAlgn="auto" hangingPunct="1">
              <a:spcBef>
                <a:spcPts val="0"/>
              </a:spcBef>
              <a:spcAft>
                <a:spcPts val="0"/>
              </a:spcAft>
              <a:defRPr/>
            </a:pPr>
            <a:endParaRPr lang="fr-FR" sz="1400" dirty="0">
              <a:solidFill>
                <a:schemeClr val="bg1"/>
              </a:solidFill>
            </a:endParaRPr>
          </a:p>
          <a:p>
            <a:pPr algn="just">
              <a:defRPr/>
            </a:pPr>
            <a:r>
              <a:rPr lang="fr-FR" sz="1400" dirty="0">
                <a:solidFill>
                  <a:schemeClr val="tx1">
                    <a:lumMod val="75000"/>
                    <a:lumOff val="25000"/>
                  </a:schemeClr>
                </a:solidFill>
              </a:rPr>
              <a:t>Accompagnement </a:t>
            </a:r>
            <a:r>
              <a:rPr lang="fr-FR" sz="1400" dirty="0" smtClean="0">
                <a:solidFill>
                  <a:schemeClr val="tx1">
                    <a:lumMod val="75000"/>
                    <a:lumOff val="25000"/>
                  </a:schemeClr>
                </a:solidFill>
              </a:rPr>
              <a:t>sur </a:t>
            </a:r>
            <a:r>
              <a:rPr lang="fr-FR" sz="1400" dirty="0">
                <a:solidFill>
                  <a:schemeClr val="tx1">
                    <a:lumMod val="75000"/>
                    <a:lumOff val="25000"/>
                  </a:schemeClr>
                </a:solidFill>
              </a:rPr>
              <a:t>les fonds et supports proposés</a:t>
            </a:r>
          </a:p>
        </p:txBody>
      </p:sp>
      <p:sp>
        <p:nvSpPr>
          <p:cNvPr id="7" name="Chevron 6"/>
          <p:cNvSpPr/>
          <p:nvPr/>
        </p:nvSpPr>
        <p:spPr bwMode="auto">
          <a:xfrm>
            <a:off x="8942842" y="2312273"/>
            <a:ext cx="3089501" cy="1767568"/>
          </a:xfrm>
          <a:prstGeom prst="chevron">
            <a:avLst/>
          </a:prstGeom>
          <a:solidFill>
            <a:schemeClr val="bg2">
              <a:lumMod val="60000"/>
              <a:lumOff val="4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lang="fr-FR" b="1" dirty="0">
                <a:solidFill>
                  <a:schemeClr val="tx1">
                    <a:lumMod val="65000"/>
                    <a:lumOff val="35000"/>
                  </a:schemeClr>
                </a:solidFill>
                <a:effectLst>
                  <a:outerShdw blurRad="38100" dist="38100" dir="2700000" algn="tl">
                    <a:srgbClr val="000000">
                      <a:alpha val="43137"/>
                    </a:srgbClr>
                  </a:outerShdw>
                </a:effectLst>
              </a:rPr>
              <a:t>PUMA </a:t>
            </a:r>
            <a:r>
              <a:rPr lang="fr-FR" b="1" dirty="0" smtClean="0">
                <a:solidFill>
                  <a:schemeClr val="tx1">
                    <a:lumMod val="65000"/>
                    <a:lumOff val="35000"/>
                  </a:schemeClr>
                </a:solidFill>
                <a:effectLst>
                  <a:outerShdw blurRad="38100" dist="38100" dir="2700000" algn="tl">
                    <a:srgbClr val="000000">
                      <a:alpha val="43137"/>
                    </a:srgbClr>
                  </a:outerShdw>
                </a:effectLst>
              </a:rPr>
              <a:t> </a:t>
            </a:r>
            <a:r>
              <a:rPr lang="fr-FR" b="1" dirty="0">
                <a:solidFill>
                  <a:schemeClr val="tx1">
                    <a:lumMod val="65000"/>
                    <a:lumOff val="35000"/>
                  </a:schemeClr>
                </a:solidFill>
                <a:effectLst>
                  <a:outerShdw blurRad="38100" dist="38100" dir="2700000" algn="tl">
                    <a:srgbClr val="000000">
                      <a:alpha val="43137"/>
                    </a:srgbClr>
                  </a:outerShdw>
                </a:effectLst>
              </a:rPr>
              <a:t>MYASSUR </a:t>
            </a:r>
            <a:r>
              <a:rPr lang="fr-FR" b="1" dirty="0" smtClean="0">
                <a:solidFill>
                  <a:schemeClr val="tx1">
                    <a:lumMod val="65000"/>
                    <a:lumOff val="35000"/>
                  </a:schemeClr>
                </a:solidFill>
                <a:effectLst>
                  <a:outerShdw blurRad="38100" dist="38100" dir="2700000" algn="tl">
                    <a:srgbClr val="000000">
                      <a:alpha val="43137"/>
                    </a:srgbClr>
                  </a:outerShdw>
                </a:effectLst>
              </a:rPr>
              <a:t>PLATINE</a:t>
            </a:r>
            <a:endParaRPr lang="fr-FR" b="1" dirty="0">
              <a:solidFill>
                <a:schemeClr val="tx1">
                  <a:lumMod val="65000"/>
                  <a:lumOff val="35000"/>
                </a:schemeClr>
              </a:solidFill>
              <a:effectLst>
                <a:outerShdw blurRad="38100" dist="38100" dir="2700000" algn="tl">
                  <a:srgbClr val="000000">
                    <a:alpha val="43137"/>
                  </a:srgbClr>
                </a:outerShdw>
              </a:effectLst>
            </a:endParaRPr>
          </a:p>
          <a:p>
            <a:pPr algn="just" eaLnBrk="1" fontAlgn="auto" hangingPunct="1">
              <a:spcBef>
                <a:spcPts val="0"/>
              </a:spcBef>
              <a:spcAft>
                <a:spcPts val="0"/>
              </a:spcAft>
              <a:defRPr/>
            </a:pPr>
            <a:endParaRPr lang="fr-FR" sz="1400" dirty="0">
              <a:solidFill>
                <a:schemeClr val="bg1"/>
              </a:solidFill>
            </a:endParaRPr>
          </a:p>
          <a:p>
            <a:pPr algn="just" eaLnBrk="1" fontAlgn="auto" hangingPunct="1">
              <a:spcBef>
                <a:spcPts val="0"/>
              </a:spcBef>
              <a:spcAft>
                <a:spcPts val="0"/>
              </a:spcAft>
              <a:defRPr/>
            </a:pPr>
            <a:r>
              <a:rPr lang="fr-FR" sz="1400" dirty="0">
                <a:solidFill>
                  <a:schemeClr val="tx1">
                    <a:lumMod val="75000"/>
                    <a:lumOff val="25000"/>
                  </a:schemeClr>
                </a:solidFill>
              </a:rPr>
              <a:t>Passage </a:t>
            </a:r>
            <a:r>
              <a:rPr lang="fr-FR" sz="1400" dirty="0" smtClean="0">
                <a:solidFill>
                  <a:schemeClr val="tx1">
                    <a:lumMod val="75000"/>
                    <a:lumOff val="25000"/>
                  </a:schemeClr>
                </a:solidFill>
              </a:rPr>
              <a:t>d’ordres</a:t>
            </a:r>
            <a:endParaRPr lang="fr-FR" sz="1400" dirty="0">
              <a:solidFill>
                <a:schemeClr val="tx1">
                  <a:lumMod val="75000"/>
                  <a:lumOff val="25000"/>
                </a:schemeClr>
              </a:solidFill>
            </a:endParaRPr>
          </a:p>
        </p:txBody>
      </p:sp>
      <p:sp>
        <p:nvSpPr>
          <p:cNvPr id="9" name="Rectangle à coins arrondis 8"/>
          <p:cNvSpPr/>
          <p:nvPr/>
        </p:nvSpPr>
        <p:spPr>
          <a:xfrm>
            <a:off x="2226750" y="1503725"/>
            <a:ext cx="1551531" cy="153147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a:solidFill>
                  <a:schemeClr val="bg1"/>
                </a:solidFill>
              </a:rPr>
              <a:t>C1 Débutant</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a:solidFill>
                  <a:schemeClr val="bg1"/>
                </a:solidFill>
              </a:rPr>
              <a:t>C2 Initié</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a:solidFill>
                  <a:schemeClr val="bg1"/>
                </a:solidFill>
              </a:rPr>
              <a:t>C3 Confirmé</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a:solidFill>
                  <a:schemeClr val="bg1"/>
                </a:solidFill>
              </a:rPr>
              <a:t>C4 </a:t>
            </a:r>
            <a:r>
              <a:rPr lang="fr-FR" sz="1200" b="1" dirty="0" smtClean="0">
                <a:solidFill>
                  <a:schemeClr val="bg1"/>
                </a:solidFill>
              </a:rPr>
              <a:t>Expert</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p:txBody>
      </p:sp>
      <p:sp>
        <p:nvSpPr>
          <p:cNvPr id="13" name="Rectangle à coins arrondis 12"/>
          <p:cNvSpPr/>
          <p:nvPr/>
        </p:nvSpPr>
        <p:spPr>
          <a:xfrm>
            <a:off x="2255779" y="3312411"/>
            <a:ext cx="1551531" cy="153147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smtClean="0">
                <a:solidFill>
                  <a:schemeClr val="bg1"/>
                </a:solidFill>
              </a:rPr>
              <a:t>Prudent</a:t>
            </a: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smtClean="0">
                <a:solidFill>
                  <a:schemeClr val="bg1"/>
                </a:solidFill>
              </a:rPr>
              <a:t>Equilibré</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smtClean="0">
                <a:solidFill>
                  <a:schemeClr val="bg1"/>
                </a:solidFill>
              </a:rPr>
              <a:t>Dynamique</a:t>
            </a: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a:p>
            <a:pPr marL="285750" indent="-285750" eaLnBrk="1" fontAlgn="auto" hangingPunct="1">
              <a:spcBef>
                <a:spcPts val="0"/>
              </a:spcBef>
              <a:spcAft>
                <a:spcPts val="0"/>
              </a:spcAft>
              <a:buFont typeface="Courier New" panose="02070309020205020404" pitchFamily="49" charset="0"/>
              <a:buChar char="o"/>
              <a:defRPr/>
            </a:pPr>
            <a:r>
              <a:rPr lang="fr-FR" sz="1200" b="1" dirty="0" smtClean="0">
                <a:solidFill>
                  <a:schemeClr val="bg1"/>
                </a:solidFill>
              </a:rPr>
              <a:t>Offensif</a:t>
            </a:r>
          </a:p>
          <a:p>
            <a:pPr marL="285750" indent="-285750" eaLnBrk="1" fontAlgn="auto" hangingPunct="1">
              <a:spcBef>
                <a:spcPts val="0"/>
              </a:spcBef>
              <a:spcAft>
                <a:spcPts val="0"/>
              </a:spcAft>
              <a:buFont typeface="Courier New" panose="02070309020205020404" pitchFamily="49" charset="0"/>
              <a:buChar char="o"/>
              <a:defRPr/>
            </a:pPr>
            <a:endParaRPr lang="fr-FR" sz="1200" b="1" dirty="0">
              <a:solidFill>
                <a:schemeClr val="bg1"/>
              </a:solidFill>
            </a:endParaRPr>
          </a:p>
        </p:txBody>
      </p:sp>
      <p:sp>
        <p:nvSpPr>
          <p:cNvPr id="2" name="Rectangle 1"/>
          <p:cNvSpPr/>
          <p:nvPr/>
        </p:nvSpPr>
        <p:spPr>
          <a:xfrm>
            <a:off x="449944" y="5121097"/>
            <a:ext cx="12482285" cy="1264425"/>
          </a:xfrm>
          <a:prstGeom prst="rect">
            <a:avLst/>
          </a:prstGeom>
        </p:spPr>
        <p:txBody>
          <a:bodyPr vert="horz" lIns="91440" tIns="45720" rIns="91440" bIns="45720" rtlCol="0">
            <a:noAutofit/>
          </a:bodyPr>
          <a:lstStyle/>
          <a:p>
            <a:pPr marL="684000" lvl="1" indent="-216000" algn="just">
              <a:lnSpc>
                <a:spcPct val="150000"/>
              </a:lnSpc>
              <a:spcBef>
                <a:spcPts val="600"/>
              </a:spcBef>
              <a:buClr>
                <a:schemeClr val="accent4">
                  <a:lumMod val="75000"/>
                </a:schemeClr>
              </a:buClr>
              <a:buFont typeface="Arial" panose="020B0604020202020204" pitchFamily="34" charset="0"/>
              <a:buChar char="□"/>
            </a:pPr>
            <a:r>
              <a:rPr lang="fr-FR" sz="1600" dirty="0">
                <a:solidFill>
                  <a:schemeClr val="tx1">
                    <a:lumMod val="75000"/>
                    <a:lumOff val="25000"/>
                  </a:schemeClr>
                </a:solidFill>
              </a:rPr>
              <a:t>Le QCF permet d’évaluer les compétences et l’expérience financières des personnes physiques, </a:t>
            </a:r>
          </a:p>
          <a:p>
            <a:pPr marL="684000" lvl="1" indent="-216000" algn="just">
              <a:lnSpc>
                <a:spcPct val="150000"/>
              </a:lnSpc>
              <a:spcBef>
                <a:spcPts val="600"/>
              </a:spcBef>
              <a:buClr>
                <a:schemeClr val="accent4">
                  <a:lumMod val="75000"/>
                </a:schemeClr>
              </a:buClr>
              <a:buFont typeface="Arial" panose="020B0604020202020204" pitchFamily="34" charset="0"/>
              <a:buChar char="□"/>
            </a:pPr>
            <a:r>
              <a:rPr lang="fr-FR" sz="1600" dirty="0" smtClean="0">
                <a:solidFill>
                  <a:schemeClr val="tx1">
                    <a:lumMod val="75000"/>
                    <a:lumOff val="25000"/>
                  </a:schemeClr>
                </a:solidFill>
              </a:rPr>
              <a:t>Le </a:t>
            </a:r>
            <a:r>
              <a:rPr lang="fr-FR" sz="1600" dirty="0">
                <a:solidFill>
                  <a:schemeClr val="tx1">
                    <a:lumMod val="75000"/>
                    <a:lumOff val="25000"/>
                  </a:schemeClr>
                </a:solidFill>
              </a:rPr>
              <a:t>QR, à travers 7 questions permet de déterminer l’appétence au risque des personnes physiques</a:t>
            </a:r>
            <a:r>
              <a:rPr lang="fr-FR" sz="1600" dirty="0" smtClean="0">
                <a:solidFill>
                  <a:schemeClr val="tx1">
                    <a:lumMod val="75000"/>
                    <a:lumOff val="25000"/>
                  </a:schemeClr>
                </a:solidFill>
              </a:rPr>
              <a:t>.</a:t>
            </a:r>
          </a:p>
          <a:p>
            <a:pPr marL="684000" lvl="1" indent="-216000" algn="just">
              <a:lnSpc>
                <a:spcPct val="150000"/>
              </a:lnSpc>
              <a:spcBef>
                <a:spcPts val="600"/>
              </a:spcBef>
              <a:buClr>
                <a:schemeClr val="accent4">
                  <a:lumMod val="75000"/>
                </a:schemeClr>
              </a:buClr>
              <a:buFont typeface="Arial" panose="020B0604020202020204" pitchFamily="34" charset="0"/>
              <a:buChar char="□"/>
            </a:pPr>
            <a:r>
              <a:rPr lang="fr-FR" altLang="fr-FR" sz="1600" dirty="0">
                <a:solidFill>
                  <a:schemeClr val="tx1">
                    <a:lumMod val="75000"/>
                    <a:lumOff val="25000"/>
                  </a:schemeClr>
                </a:solidFill>
              </a:rPr>
              <a:t>Le client peut en amont de son rdv </a:t>
            </a:r>
            <a:r>
              <a:rPr lang="fr-FR" altLang="fr-FR" sz="1600" dirty="0" smtClean="0">
                <a:solidFill>
                  <a:schemeClr val="tx1">
                    <a:lumMod val="75000"/>
                    <a:lumOff val="25000"/>
                  </a:schemeClr>
                </a:solidFill>
              </a:rPr>
              <a:t> </a:t>
            </a:r>
            <a:r>
              <a:rPr lang="fr-FR" altLang="fr-FR" sz="1600" dirty="0">
                <a:solidFill>
                  <a:schemeClr val="tx1">
                    <a:lumMod val="75000"/>
                    <a:lumOff val="25000"/>
                  </a:schemeClr>
                </a:solidFill>
              </a:rPr>
              <a:t>remplir son QCF/QR sur son espace </a:t>
            </a:r>
            <a:r>
              <a:rPr lang="fr-FR" altLang="fr-FR" sz="1600" b="1" dirty="0">
                <a:solidFill>
                  <a:schemeClr val="tx1">
                    <a:lumMod val="75000"/>
                    <a:lumOff val="25000"/>
                  </a:schemeClr>
                </a:solidFill>
              </a:rPr>
              <a:t>DEI</a:t>
            </a:r>
            <a:r>
              <a:rPr lang="fr-FR" altLang="fr-FR" sz="1600" dirty="0">
                <a:solidFill>
                  <a:schemeClr val="tx1">
                    <a:lumMod val="75000"/>
                    <a:lumOff val="25000"/>
                  </a:schemeClr>
                </a:solidFill>
              </a:rPr>
              <a:t>, en cliquant sur « mon </a:t>
            </a:r>
            <a:r>
              <a:rPr lang="fr-FR" altLang="fr-FR" sz="1600" dirty="0" smtClean="0">
                <a:solidFill>
                  <a:schemeClr val="tx1">
                    <a:lumMod val="75000"/>
                    <a:lumOff val="25000"/>
                  </a:schemeClr>
                </a:solidFill>
              </a:rPr>
              <a:t>profil » </a:t>
            </a:r>
            <a:r>
              <a:rPr lang="fr-FR" altLang="fr-FR" sz="1100" dirty="0" smtClean="0">
                <a:solidFill>
                  <a:schemeClr val="tx1">
                    <a:lumMod val="75000"/>
                    <a:lumOff val="25000"/>
                  </a:schemeClr>
                </a:solidFill>
              </a:rPr>
              <a:t>vidéo tuto </a:t>
            </a:r>
            <a:r>
              <a:rPr lang="fr-FR" sz="1600" dirty="0">
                <a:solidFill>
                  <a:schemeClr val="tx1">
                    <a:lumMod val="75000"/>
                    <a:lumOff val="25000"/>
                  </a:schemeClr>
                </a:solidFill>
                <a:hlinkClick r:id="rId2"/>
              </a:rPr>
              <a:t>clic</a:t>
            </a:r>
            <a:r>
              <a:rPr lang="fr-FR" sz="1600" dirty="0">
                <a:solidFill>
                  <a:schemeClr val="tx1">
                    <a:lumMod val="75000"/>
                    <a:lumOff val="25000"/>
                  </a:schemeClr>
                </a:solidFill>
              </a:rPr>
              <a:t> </a:t>
            </a:r>
          </a:p>
        </p:txBody>
      </p:sp>
    </p:spTree>
    <p:extLst>
      <p:ext uri="{BB962C8B-B14F-4D97-AF65-F5344CB8AC3E}">
        <p14:creationId xmlns:p14="http://schemas.microsoft.com/office/powerpoint/2010/main" val="3912782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L’outil LEA, nous permet d’établir une proposition en parfaite adéquation avec les attentes du client</a:t>
            </a:r>
            <a:endParaRPr lang="fr-FR" dirty="0"/>
          </a:p>
        </p:txBody>
      </p:sp>
      <p:sp>
        <p:nvSpPr>
          <p:cNvPr id="14" name="Espace réservé du texte 13"/>
          <p:cNvSpPr>
            <a:spLocks noGrp="1"/>
          </p:cNvSpPr>
          <p:nvPr>
            <p:ph type="body" sz="quarter" idx="14"/>
          </p:nvPr>
        </p:nvSpPr>
        <p:spPr/>
        <p:txBody>
          <a:bodyPr/>
          <a:lstStyle/>
          <a:p>
            <a:r>
              <a:rPr lang="fr-FR" dirty="0" smtClean="0"/>
              <a:t>HDJ du 11 février</a:t>
            </a:r>
            <a:endParaRPr lang="fr-FR" dirty="0"/>
          </a:p>
        </p:txBody>
      </p:sp>
      <p:sp>
        <p:nvSpPr>
          <p:cNvPr id="76"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fr-FR" b="1" dirty="0" smtClean="0"/>
              <a:t>Les besoins du client sont au cœur de notre relation, lors de la découverte nous le questionnons pour identifier ce que sont ses projets. L’outil LEA (L’épargne active) vient en appui de cette découverte, et nous permet de lui établir une proposition d’allocation personnalisée.</a:t>
            </a:r>
          </a:p>
          <a:p>
            <a:pPr marL="36000" indent="0" algn="just">
              <a:lnSpc>
                <a:spcPct val="150000"/>
              </a:lnSpc>
              <a:buNone/>
            </a:pPr>
            <a:endParaRPr lang="fr-FR" b="1" dirty="0" smtClean="0"/>
          </a:p>
          <a:p>
            <a:pPr lvl="1" algn="just">
              <a:lnSpc>
                <a:spcPct val="150000"/>
              </a:lnSpc>
            </a:pPr>
            <a:r>
              <a:rPr lang="fr-FR" sz="1600" dirty="0" smtClean="0"/>
              <a:t>Tout projet créé dans LEA doit avoir un objectif, un horizon de placement, une priorité et un montant</a:t>
            </a:r>
            <a:r>
              <a:rPr lang="fr-FR" sz="1600" b="1" dirty="0" smtClean="0"/>
              <a:t> , </a:t>
            </a:r>
            <a:r>
              <a:rPr lang="fr-FR" sz="1600" dirty="0" smtClean="0"/>
              <a:t>l’utilisation de LEA intervient forcément</a:t>
            </a:r>
            <a:r>
              <a:rPr lang="fr-FR" sz="1600" b="1" dirty="0" smtClean="0"/>
              <a:t> après la découverte, et l’accord de découverte </a:t>
            </a:r>
            <a:r>
              <a:rPr lang="fr-FR" sz="1600" dirty="0" smtClean="0"/>
              <a:t>du client.</a:t>
            </a:r>
          </a:p>
          <a:p>
            <a:pPr lvl="1" algn="just">
              <a:lnSpc>
                <a:spcPct val="150000"/>
              </a:lnSpc>
            </a:pPr>
            <a:r>
              <a:rPr lang="fr-FR" sz="1600" dirty="0" smtClean="0"/>
              <a:t>Le QCF/QR renseigné préalablement permet d’associer à chaque client un profil de risque global, une répartition cible des avoirs risqués par rapport aux avoirs sécurisés, et un seuil de volatilité maximum autorisé.</a:t>
            </a:r>
          </a:p>
          <a:p>
            <a:pPr lvl="1" algn="just">
              <a:lnSpc>
                <a:spcPct val="150000"/>
              </a:lnSpc>
            </a:pPr>
            <a:r>
              <a:rPr lang="fr-FR" sz="1600" dirty="0" smtClean="0"/>
              <a:t>A l’issue du fonctionnement de l’algorithme une proposition d’allocation est faite au client, cette proposition est amendable par le client</a:t>
            </a:r>
            <a:endParaRPr lang="fr-FR" sz="1600" dirty="0"/>
          </a:p>
          <a:p>
            <a:pPr algn="just">
              <a:lnSpc>
                <a:spcPct val="150000"/>
              </a:lnSpc>
            </a:pPr>
            <a:endParaRPr lang="fr-FR" altLang="fr-FR" dirty="0">
              <a:solidFill>
                <a:schemeClr val="tx1"/>
              </a:solidFill>
            </a:endParaRPr>
          </a:p>
          <a:p>
            <a:pPr algn="just">
              <a:lnSpc>
                <a:spcPct val="150000"/>
              </a:lnSpc>
            </a:pPr>
            <a:endParaRPr lang="fr-FR" altLang="fr-FR" dirty="0" smtClean="0">
              <a:solidFill>
                <a:schemeClr val="tx1"/>
              </a:solidFill>
            </a:endParaRPr>
          </a:p>
          <a:p>
            <a:pPr algn="just">
              <a:lnSpc>
                <a:spcPct val="150000"/>
              </a:lnSpc>
            </a:pPr>
            <a:endParaRPr lang="fr-FR" altLang="fr-FR" dirty="0">
              <a:solidFill>
                <a:schemeClr val="tx1"/>
              </a:solidFill>
            </a:endParaRPr>
          </a:p>
          <a:p>
            <a:pPr algn="just">
              <a:lnSpc>
                <a:spcPct val="150000"/>
              </a:lnSpc>
            </a:pPr>
            <a:endParaRPr lang="fr-FR" b="1" dirty="0" smtClean="0"/>
          </a:p>
          <a:p>
            <a:pPr algn="just">
              <a:lnSpc>
                <a:spcPct val="150000"/>
              </a:lnSpc>
            </a:pPr>
            <a:endParaRPr lang="fr-FR" b="1" dirty="0" smtClean="0">
              <a:solidFill>
                <a:srgbClr val="C00000"/>
              </a:solidFill>
            </a:endParaRPr>
          </a:p>
          <a:p>
            <a:pPr marL="36000" indent="0" algn="just">
              <a:lnSpc>
                <a:spcPct val="150000"/>
              </a:lnSpc>
              <a:buNone/>
            </a:pPr>
            <a:endParaRPr lang="fr-FR" b="1" dirty="0" smtClean="0">
              <a:solidFill>
                <a:schemeClr val="accent4">
                  <a:lumMod val="75000"/>
                </a:schemeClr>
              </a:solidFill>
            </a:endParaRPr>
          </a:p>
        </p:txBody>
      </p:sp>
    </p:spTree>
    <p:extLst>
      <p:ext uri="{BB962C8B-B14F-4D97-AF65-F5344CB8AC3E}">
        <p14:creationId xmlns:p14="http://schemas.microsoft.com/office/powerpoint/2010/main" val="2814060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La clause bénéficiaire est une excellente accroche pour démarrer un entretien avec votre client déjà détenteur d’Assurance-vie</a:t>
            </a:r>
            <a:endParaRPr lang="fr-FR" dirty="0"/>
          </a:p>
        </p:txBody>
      </p:sp>
      <p:sp>
        <p:nvSpPr>
          <p:cNvPr id="14" name="Espace réservé du texte 13"/>
          <p:cNvSpPr>
            <a:spLocks noGrp="1"/>
          </p:cNvSpPr>
          <p:nvPr>
            <p:ph type="body" sz="quarter" idx="14"/>
          </p:nvPr>
        </p:nvSpPr>
        <p:spPr/>
        <p:txBody>
          <a:bodyPr/>
          <a:lstStyle/>
          <a:p>
            <a:r>
              <a:rPr lang="fr-FR" dirty="0" smtClean="0"/>
              <a:t>HDJ du 11 février</a:t>
            </a:r>
            <a:endParaRPr lang="fr-FR" dirty="0"/>
          </a:p>
        </p:txBody>
      </p:sp>
      <p:sp>
        <p:nvSpPr>
          <p:cNvPr id="76"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lnSpc>
                <a:spcPct val="150000"/>
              </a:lnSpc>
              <a:buNone/>
            </a:pPr>
            <a:endParaRPr lang="fr-FR" sz="1800" b="1" dirty="0" smtClean="0"/>
          </a:p>
          <a:p>
            <a:pPr lvl="1" algn="just">
              <a:lnSpc>
                <a:spcPct val="150000"/>
              </a:lnSpc>
            </a:pPr>
            <a:r>
              <a:rPr lang="fr-FR" sz="1600" dirty="0" smtClean="0"/>
              <a:t>Il est prudent de revoir régulièrement la pertinence de la clause bénéficiaire </a:t>
            </a:r>
          </a:p>
          <a:p>
            <a:pPr lvl="1" algn="just">
              <a:lnSpc>
                <a:spcPct val="150000"/>
              </a:lnSpc>
            </a:pPr>
            <a:r>
              <a:rPr lang="fr-FR" sz="1600" dirty="0" smtClean="0"/>
              <a:t>Il convient de revalider avec le client l’objectif de chacun de ses contrats</a:t>
            </a:r>
          </a:p>
          <a:p>
            <a:pPr lvl="1" algn="just">
              <a:lnSpc>
                <a:spcPct val="150000"/>
              </a:lnSpc>
            </a:pPr>
            <a:r>
              <a:rPr lang="fr-FR" sz="1600" dirty="0" smtClean="0"/>
              <a:t>Idéalement il vaut mieux  </a:t>
            </a:r>
            <a:r>
              <a:rPr lang="fr-FR" sz="1600" dirty="0"/>
              <a:t>conseiller à votre client des clauses </a:t>
            </a:r>
            <a:r>
              <a:rPr lang="fr-FR" sz="1600" b="1" dirty="0"/>
              <a:t>nominatives</a:t>
            </a:r>
            <a:r>
              <a:rPr lang="fr-FR" sz="1600" dirty="0"/>
              <a:t> plutôt que des clauses </a:t>
            </a:r>
            <a:r>
              <a:rPr lang="fr-FR" sz="1600" b="1" dirty="0"/>
              <a:t>génériques</a:t>
            </a:r>
            <a:r>
              <a:rPr lang="fr-FR" sz="1600" dirty="0"/>
              <a:t> « mes héritiers »</a:t>
            </a:r>
          </a:p>
          <a:p>
            <a:pPr lvl="1" algn="just">
              <a:lnSpc>
                <a:spcPct val="150000"/>
              </a:lnSpc>
            </a:pPr>
            <a:r>
              <a:rPr lang="fr-FR" sz="1600" dirty="0" smtClean="0"/>
              <a:t>Ne pas oublier de valoriser le précédent conseil en s’appuyant sur les avantages du contrat</a:t>
            </a:r>
          </a:p>
          <a:p>
            <a:pPr lvl="1" algn="just">
              <a:lnSpc>
                <a:spcPct val="150000"/>
              </a:lnSpc>
            </a:pPr>
            <a:r>
              <a:rPr lang="fr-FR" sz="1600" dirty="0" smtClean="0"/>
              <a:t>Valider avec votre client son objectif actuel</a:t>
            </a:r>
          </a:p>
          <a:p>
            <a:pPr lvl="1" algn="just">
              <a:lnSpc>
                <a:spcPct val="150000"/>
              </a:lnSpc>
            </a:pPr>
            <a:r>
              <a:rPr lang="fr-FR" sz="1600" dirty="0" smtClean="0"/>
              <a:t>Présenter à votre client les avantages d’utiliser un contrat actuel, et/ou d’adhérer à un nouveau contrat</a:t>
            </a:r>
          </a:p>
          <a:p>
            <a:pPr lvl="1" algn="just">
              <a:lnSpc>
                <a:spcPct val="150000"/>
              </a:lnSpc>
            </a:pPr>
            <a:endParaRPr lang="fr-FR" sz="1600" dirty="0"/>
          </a:p>
          <a:p>
            <a:pPr lvl="1" algn="just">
              <a:lnSpc>
                <a:spcPct val="150000"/>
              </a:lnSpc>
            </a:pPr>
            <a:endParaRPr lang="fr-FR" sz="1600" dirty="0" smtClean="0"/>
          </a:p>
          <a:p>
            <a:pPr marL="36000" indent="0" algn="just">
              <a:lnSpc>
                <a:spcPct val="150000"/>
              </a:lnSpc>
              <a:buNone/>
            </a:pPr>
            <a:endParaRPr lang="fr-FR" sz="1800" b="1" dirty="0" smtClean="0">
              <a:solidFill>
                <a:schemeClr val="accent4">
                  <a:lumMod val="75000"/>
                </a:schemeClr>
              </a:solidFill>
            </a:endParaRPr>
          </a:p>
        </p:txBody>
      </p:sp>
    </p:spTree>
    <p:extLst>
      <p:ext uri="{BB962C8B-B14F-4D97-AF65-F5344CB8AC3E}">
        <p14:creationId xmlns:p14="http://schemas.microsoft.com/office/powerpoint/2010/main" val="5591277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Des astuces pour mener l’entretien : quelques questions pour amener les sujets, pour des clients non détenteurs d’assurance-vie</a:t>
            </a:r>
            <a:endParaRPr lang="fr-FR" dirty="0"/>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10" name="Espace réservé du contenu 1"/>
          <p:cNvSpPr txBox="1">
            <a:spLocks/>
          </p:cNvSpPr>
          <p:nvPr/>
        </p:nvSpPr>
        <p:spPr>
          <a:xfrm>
            <a:off x="563671" y="1696492"/>
            <a:ext cx="11295819" cy="4386186"/>
          </a:xfrm>
          <a:prstGeom prst="rect">
            <a:avLst/>
          </a:prstGeom>
        </p:spPr>
        <p:txBody>
          <a:bodyPr vert="horz" lIns="91440" tIns="45720" rIns="91440" bIns="45720" rtlCol="0">
            <a:normAutofit fontScale="850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fr-FR" dirty="0"/>
              <a:t>« Quels sont vos objectifs d’épargne ? »</a:t>
            </a:r>
          </a:p>
          <a:p>
            <a:pPr>
              <a:lnSpc>
                <a:spcPct val="150000"/>
              </a:lnSpc>
            </a:pPr>
            <a:r>
              <a:rPr lang="fr-FR" dirty="0" smtClean="0"/>
              <a:t>«</a:t>
            </a:r>
            <a:r>
              <a:rPr lang="fr-FR" dirty="0"/>
              <a:t> Qu’attendez-vous de votre épargne ? </a:t>
            </a:r>
            <a:r>
              <a:rPr lang="fr-FR" dirty="0" smtClean="0"/>
              <a:t>»</a:t>
            </a:r>
            <a:r>
              <a:rPr lang="fr-FR" dirty="0"/>
              <a:t> </a:t>
            </a:r>
            <a:endParaRPr lang="fr-FR" dirty="0" smtClean="0"/>
          </a:p>
          <a:p>
            <a:pPr>
              <a:lnSpc>
                <a:spcPct val="150000"/>
              </a:lnSpc>
            </a:pPr>
            <a:r>
              <a:rPr lang="fr-FR" dirty="0" smtClean="0"/>
              <a:t>«</a:t>
            </a:r>
            <a:r>
              <a:rPr lang="fr-FR" dirty="0"/>
              <a:t> Quelle est la part allouée à votre épargne dans votre budget mensuel ? »</a:t>
            </a:r>
          </a:p>
          <a:p>
            <a:pPr>
              <a:lnSpc>
                <a:spcPct val="150000"/>
              </a:lnSpc>
            </a:pPr>
            <a:r>
              <a:rPr lang="fr-FR" dirty="0" smtClean="0"/>
              <a:t>«</a:t>
            </a:r>
            <a:r>
              <a:rPr lang="fr-FR" dirty="0"/>
              <a:t> Chercher à rentabiliser votre capital, est-ce important pour vous ? » « Pourquoi ? »</a:t>
            </a:r>
          </a:p>
          <a:p>
            <a:pPr>
              <a:lnSpc>
                <a:spcPct val="150000"/>
              </a:lnSpc>
            </a:pPr>
            <a:r>
              <a:rPr lang="fr-FR" dirty="0"/>
              <a:t>« Pouvoir disposer de son épargne en cas de besoin, est-ce essentiel pour vous ? »</a:t>
            </a:r>
          </a:p>
          <a:p>
            <a:pPr>
              <a:lnSpc>
                <a:spcPct val="150000"/>
              </a:lnSpc>
            </a:pPr>
            <a:r>
              <a:rPr lang="fr-FR" dirty="0"/>
              <a:t>« Qu’avez-vous mis en place pour anticiper le financement des études de vos enfants ? »</a:t>
            </a:r>
          </a:p>
          <a:p>
            <a:pPr>
              <a:lnSpc>
                <a:spcPct val="150000"/>
              </a:lnSpc>
            </a:pPr>
            <a:r>
              <a:rPr lang="fr-FR" dirty="0"/>
              <a:t>« Qu’avez-vous mis en place pour compléter vos revenus une fois à la retraite ? »</a:t>
            </a:r>
          </a:p>
          <a:p>
            <a:pPr>
              <a:lnSpc>
                <a:spcPct val="150000"/>
              </a:lnSpc>
            </a:pPr>
            <a:r>
              <a:rPr lang="fr-FR" dirty="0"/>
              <a:t>« Comment envisagez-vous la transmission de votre patrimoine ? </a:t>
            </a:r>
            <a:r>
              <a:rPr lang="fr-FR" dirty="0" smtClean="0"/>
              <a:t>»</a:t>
            </a:r>
          </a:p>
          <a:p>
            <a:pPr>
              <a:lnSpc>
                <a:spcPct val="150000"/>
              </a:lnSpc>
            </a:pPr>
            <a:r>
              <a:rPr lang="fr-FR" dirty="0"/>
              <a:t>« Comment vous définiriez-vous en tant qu’épargnant ? Plutôt prudent, équilibré, dynamique? »</a:t>
            </a:r>
          </a:p>
          <a:p>
            <a:pPr>
              <a:lnSpc>
                <a:spcPct val="150000"/>
              </a:lnSpc>
            </a:pPr>
            <a:r>
              <a:rPr lang="fr-FR" dirty="0" smtClean="0"/>
              <a:t>«</a:t>
            </a:r>
            <a:r>
              <a:rPr lang="fr-FR" dirty="0"/>
              <a:t> Avez-vous d’autres placements ailleurs ? »</a:t>
            </a:r>
          </a:p>
          <a:p>
            <a:pPr>
              <a:lnSpc>
                <a:spcPct val="150000"/>
              </a:lnSpc>
            </a:pPr>
            <a:r>
              <a:rPr lang="fr-FR" dirty="0"/>
              <a:t>« Sur 10 € vous seriez prêt à mettre combien en </a:t>
            </a:r>
            <a:r>
              <a:rPr lang="fr-FR" dirty="0" smtClean="0"/>
              <a:t>Unités </a:t>
            </a:r>
            <a:r>
              <a:rPr lang="fr-FR" dirty="0"/>
              <a:t>de Compte ? »</a:t>
            </a:r>
          </a:p>
          <a:p>
            <a:pPr>
              <a:lnSpc>
                <a:spcPct val="150000"/>
              </a:lnSpc>
            </a:pPr>
            <a:r>
              <a:rPr lang="fr-FR" dirty="0" smtClean="0"/>
              <a:t>«</a:t>
            </a:r>
            <a:r>
              <a:rPr lang="fr-FR" dirty="0"/>
              <a:t> Quels sont les supports détenus sur votre PEE ? »</a:t>
            </a:r>
          </a:p>
          <a:p>
            <a:pPr marL="36000" indent="0">
              <a:lnSpc>
                <a:spcPct val="150000"/>
              </a:lnSpc>
              <a:buNone/>
            </a:pPr>
            <a:endParaRPr lang="fr-FR" b="1" dirty="0" smtClean="0">
              <a:solidFill>
                <a:schemeClr val="accent4">
                  <a:lumMod val="75000"/>
                </a:schemeClr>
              </a:solidFill>
            </a:endParaRPr>
          </a:p>
        </p:txBody>
      </p:sp>
      <p:pic>
        <p:nvPicPr>
          <p:cNvPr id="7" name="Image 6"/>
          <p:cNvPicPr>
            <a:picLocks noChangeAspect="1"/>
          </p:cNvPicPr>
          <p:nvPr/>
        </p:nvPicPr>
        <p:blipFill>
          <a:blip r:embed="rId3"/>
          <a:stretch>
            <a:fillRect/>
          </a:stretch>
        </p:blipFill>
        <p:spPr>
          <a:xfrm>
            <a:off x="8515908" y="2236964"/>
            <a:ext cx="3352800" cy="3429000"/>
          </a:xfrm>
          <a:prstGeom prst="rect">
            <a:avLst/>
          </a:prstGeom>
          <a:effectLst>
            <a:softEdge rad="63500"/>
          </a:effectLst>
        </p:spPr>
      </p:pic>
      <p:sp>
        <p:nvSpPr>
          <p:cNvPr id="8" name="Espace réservé du texte 13"/>
          <p:cNvSpPr txBox="1">
            <a:spLocks/>
          </p:cNvSpPr>
          <p:nvPr/>
        </p:nvSpPr>
        <p:spPr>
          <a:xfrm>
            <a:off x="4559484" y="232901"/>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mtClean="0"/>
              <a:t>HDJ du 11 février</a:t>
            </a:r>
            <a:endParaRPr lang="fr-FR" dirty="0"/>
          </a:p>
        </p:txBody>
      </p:sp>
    </p:spTree>
    <p:extLst>
      <p:ext uri="{BB962C8B-B14F-4D97-AF65-F5344CB8AC3E}">
        <p14:creationId xmlns:p14="http://schemas.microsoft.com/office/powerpoint/2010/main" val="2816358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4 étapes lors de votre « découverte » et « accord de découverte »  pour arriver à identifier les besoins du client</a:t>
            </a:r>
            <a:endParaRPr lang="fr-FR" dirty="0"/>
          </a:p>
        </p:txBody>
      </p:sp>
      <p:sp>
        <p:nvSpPr>
          <p:cNvPr id="2" name="Espace réservé du contenu 1"/>
          <p:cNvSpPr>
            <a:spLocks noGrp="1"/>
          </p:cNvSpPr>
          <p:nvPr>
            <p:ph idx="1"/>
          </p:nvPr>
        </p:nvSpPr>
        <p:spPr>
          <a:xfrm>
            <a:off x="695325" y="1943948"/>
            <a:ext cx="10980738" cy="4386186"/>
          </a:xfrm>
        </p:spPr>
        <p:txBody>
          <a:bodyPr>
            <a:normAutofit/>
          </a:bodyPr>
          <a:lstStyle/>
          <a:p>
            <a:pPr marL="36000" indent="0">
              <a:buNone/>
            </a:pPr>
            <a:endParaRPr lang="fr-FR" dirty="0"/>
          </a:p>
          <a:p>
            <a:endParaRPr lang="fr-FR" dirty="0"/>
          </a:p>
          <a:p>
            <a:endParaRPr lang="fr-FR" dirty="0"/>
          </a:p>
        </p:txBody>
      </p:sp>
      <p:graphicFrame>
        <p:nvGraphicFramePr>
          <p:cNvPr id="6" name="Chart 7">
            <a:extLst>
              <a:ext uri="{FF2B5EF4-FFF2-40B4-BE49-F238E27FC236}">
                <a16:creationId xmlns:a16="http://schemas.microsoft.com/office/drawing/2014/main" id="{0FA5D589-518F-4AA6-889A-FF55489A2E00}"/>
              </a:ext>
            </a:extLst>
          </p:cNvPr>
          <p:cNvGraphicFramePr/>
          <p:nvPr>
            <p:extLst>
              <p:ext uri="{D42A27DB-BD31-4B8C-83A1-F6EECF244321}">
                <p14:modId xmlns:p14="http://schemas.microsoft.com/office/powerpoint/2010/main" val="325302997"/>
              </p:ext>
            </p:extLst>
          </p:nvPr>
        </p:nvGraphicFramePr>
        <p:xfrm>
          <a:off x="5312304" y="2591067"/>
          <a:ext cx="1584176" cy="164190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59456" y="2310514"/>
            <a:ext cx="1834138" cy="6286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Faire mesurer les écarts</a:t>
            </a:r>
          </a:p>
        </p:txBody>
      </p:sp>
      <p:sp>
        <p:nvSpPr>
          <p:cNvPr id="8" name="Rectangle 7"/>
          <p:cNvSpPr/>
          <p:nvPr/>
        </p:nvSpPr>
        <p:spPr>
          <a:xfrm>
            <a:off x="3016704" y="2310514"/>
            <a:ext cx="2779754" cy="628679"/>
          </a:xfrm>
          <a:prstGeom prst="rect">
            <a:avLst/>
          </a:prstGeom>
          <a:solidFill>
            <a:srgbClr val="C0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Chiffrer précisément les besoins</a:t>
            </a:r>
          </a:p>
        </p:txBody>
      </p:sp>
      <p:sp>
        <p:nvSpPr>
          <p:cNvPr id="9" name="Rectangle 8"/>
          <p:cNvSpPr/>
          <p:nvPr/>
        </p:nvSpPr>
        <p:spPr>
          <a:xfrm>
            <a:off x="645660" y="3670299"/>
            <a:ext cx="1257927" cy="480928"/>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souhaitée</a:t>
            </a:r>
          </a:p>
        </p:txBody>
      </p:sp>
      <p:sp>
        <p:nvSpPr>
          <p:cNvPr id="11" name="Rectangle 10"/>
          <p:cNvSpPr/>
          <p:nvPr/>
        </p:nvSpPr>
        <p:spPr>
          <a:xfrm>
            <a:off x="218598" y="3073576"/>
            <a:ext cx="1257927" cy="480928"/>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actuelle</a:t>
            </a:r>
          </a:p>
        </p:txBody>
      </p:sp>
      <p:sp>
        <p:nvSpPr>
          <p:cNvPr id="12" name="Rectangle 11"/>
          <p:cNvSpPr/>
          <p:nvPr/>
        </p:nvSpPr>
        <p:spPr>
          <a:xfrm>
            <a:off x="1423772" y="4232973"/>
            <a:ext cx="1257927" cy="480929"/>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Situation réelle</a:t>
            </a:r>
          </a:p>
        </p:txBody>
      </p:sp>
      <p:sp>
        <p:nvSpPr>
          <p:cNvPr id="13" name="Rectangle 12"/>
          <p:cNvSpPr/>
          <p:nvPr/>
        </p:nvSpPr>
        <p:spPr>
          <a:xfrm>
            <a:off x="218598" y="4747950"/>
            <a:ext cx="2480325" cy="1569660"/>
          </a:xfrm>
          <a:prstGeom prst="rect">
            <a:avLst/>
          </a:prstGeom>
          <a:ln w="28575">
            <a:solidFill>
              <a:srgbClr val="4F504F"/>
            </a:solidFill>
          </a:ln>
        </p:spPr>
        <p:txBody>
          <a:bodyPr wrap="square">
            <a:spAutoFit/>
          </a:bodyPr>
          <a:lstStyle/>
          <a:p>
            <a:r>
              <a:rPr lang="fr-FR" sz="1200" dirty="0">
                <a:latin typeface="+mj-lt"/>
              </a:rPr>
              <a:t>L’intérêt du client sera gagné grâce à la mise en relief, par </a:t>
            </a:r>
            <a:r>
              <a:rPr lang="fr-FR" sz="1200" b="1" dirty="0">
                <a:solidFill>
                  <a:srgbClr val="C00000"/>
                </a:solidFill>
                <a:latin typeface="+mj-lt"/>
              </a:rPr>
              <a:t>VOUS</a:t>
            </a:r>
            <a:r>
              <a:rPr lang="fr-FR" sz="1200" dirty="0">
                <a:latin typeface="+mj-lt"/>
              </a:rPr>
              <a:t>, des écarts entre :</a:t>
            </a:r>
          </a:p>
          <a:p>
            <a:pPr marL="285750" indent="-285750">
              <a:buFont typeface="Arial"/>
              <a:buChar char="•"/>
            </a:pPr>
            <a:r>
              <a:rPr lang="fr-FR" sz="1200" dirty="0">
                <a:latin typeface="+mj-lt"/>
              </a:rPr>
              <a:t>Ce que le client pense avoir</a:t>
            </a:r>
          </a:p>
          <a:p>
            <a:pPr marL="285750" indent="-285750">
              <a:buFont typeface="Arial"/>
              <a:buChar char="•"/>
            </a:pPr>
            <a:r>
              <a:rPr lang="fr-FR" sz="1200" dirty="0">
                <a:latin typeface="+mj-lt"/>
              </a:rPr>
              <a:t>Ce que le client souhaite avoir</a:t>
            </a:r>
          </a:p>
          <a:p>
            <a:pPr marL="285750" indent="-285750">
              <a:buFont typeface="Arial"/>
              <a:buChar char="•"/>
            </a:pPr>
            <a:r>
              <a:rPr lang="fr-FR" sz="1200" dirty="0">
                <a:latin typeface="+mj-lt"/>
              </a:rPr>
              <a:t>Ce que le client aura réellement</a:t>
            </a:r>
          </a:p>
        </p:txBody>
      </p:sp>
      <p:sp>
        <p:nvSpPr>
          <p:cNvPr id="14" name="Rectangle 13"/>
          <p:cNvSpPr/>
          <p:nvPr/>
        </p:nvSpPr>
        <p:spPr>
          <a:xfrm>
            <a:off x="3016704" y="3219746"/>
            <a:ext cx="2779754" cy="1015663"/>
          </a:xfrm>
          <a:prstGeom prst="rect">
            <a:avLst/>
          </a:prstGeom>
          <a:ln w="28575">
            <a:solidFill>
              <a:srgbClr val="4F504F"/>
            </a:solidFill>
          </a:ln>
        </p:spPr>
        <p:txBody>
          <a:bodyPr wrap="square">
            <a:spAutoFit/>
          </a:bodyPr>
          <a:lstStyle/>
          <a:p>
            <a:r>
              <a:rPr lang="fr-FR" sz="1200" dirty="0">
                <a:latin typeface="+mj-lt"/>
              </a:rPr>
              <a:t>Il n’y a que les choses concrètes qui motivent véritablement l’épargne…. </a:t>
            </a:r>
          </a:p>
          <a:p>
            <a:pPr marL="285750" indent="-285750">
              <a:buFont typeface="Arial"/>
              <a:buChar char="•"/>
            </a:pPr>
            <a:r>
              <a:rPr lang="fr-FR" sz="1200" dirty="0">
                <a:latin typeface="+mj-lt"/>
              </a:rPr>
              <a:t>Chiffrer l’objectif du client</a:t>
            </a:r>
          </a:p>
          <a:p>
            <a:pPr marL="285750" indent="-285750">
              <a:buFont typeface="Arial"/>
              <a:buChar char="•"/>
            </a:pPr>
            <a:r>
              <a:rPr lang="fr-FR" sz="1200" dirty="0">
                <a:latin typeface="+mj-lt"/>
              </a:rPr>
              <a:t>Chiffrer le capital à atteindre</a:t>
            </a:r>
          </a:p>
          <a:p>
            <a:pPr marL="285750" indent="-285750">
              <a:buFont typeface="Arial"/>
              <a:buChar char="•"/>
            </a:pPr>
            <a:r>
              <a:rPr lang="fr-FR" sz="1200" b="1" dirty="0">
                <a:solidFill>
                  <a:srgbClr val="C00000"/>
                </a:solidFill>
                <a:latin typeface="+mj-lt"/>
              </a:rPr>
              <a:t>Dater</a:t>
            </a:r>
            <a:r>
              <a:rPr lang="fr-FR" sz="1200" dirty="0">
                <a:latin typeface="+mj-lt"/>
              </a:rPr>
              <a:t> les objectifs</a:t>
            </a:r>
          </a:p>
        </p:txBody>
      </p:sp>
      <p:pic>
        <p:nvPicPr>
          <p:cNvPr id="15" name="Image 14"/>
          <p:cNvPicPr>
            <a:picLocks noChangeAspect="1"/>
          </p:cNvPicPr>
          <p:nvPr/>
        </p:nvPicPr>
        <p:blipFill>
          <a:blip r:embed="rId4"/>
          <a:stretch>
            <a:fillRect/>
          </a:stretch>
        </p:blipFill>
        <p:spPr>
          <a:xfrm>
            <a:off x="1151481" y="1579408"/>
            <a:ext cx="650087" cy="671518"/>
          </a:xfrm>
          <a:prstGeom prst="rect">
            <a:avLst/>
          </a:prstGeom>
        </p:spPr>
      </p:pic>
      <p:pic>
        <p:nvPicPr>
          <p:cNvPr id="16" name="Image 15"/>
          <p:cNvPicPr>
            <a:picLocks noChangeAspect="1"/>
          </p:cNvPicPr>
          <p:nvPr/>
        </p:nvPicPr>
        <p:blipFill>
          <a:blip r:embed="rId5"/>
          <a:stretch>
            <a:fillRect/>
          </a:stretch>
        </p:blipFill>
        <p:spPr>
          <a:xfrm>
            <a:off x="4208839" y="1581192"/>
            <a:ext cx="485779" cy="642943"/>
          </a:xfrm>
          <a:prstGeom prst="rect">
            <a:avLst/>
          </a:prstGeom>
        </p:spPr>
      </p:pic>
      <p:sp>
        <p:nvSpPr>
          <p:cNvPr id="18" name="Rectangle 17"/>
          <p:cNvSpPr/>
          <p:nvPr/>
        </p:nvSpPr>
        <p:spPr>
          <a:xfrm>
            <a:off x="6261705" y="2310514"/>
            <a:ext cx="2976273" cy="62867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1200150">
              <a:lnSpc>
                <a:spcPct val="90000"/>
              </a:lnSpc>
              <a:spcBef>
                <a:spcPct val="0"/>
              </a:spcBef>
              <a:spcAft>
                <a:spcPct val="35000"/>
              </a:spcAft>
            </a:pPr>
            <a:r>
              <a:rPr lang="fr-FR" sz="1600" dirty="0">
                <a:solidFill>
                  <a:srgbClr val="FFFFFF"/>
                </a:solidFill>
                <a:latin typeface="+mj-lt"/>
                <a:cs typeface="Gill Sans"/>
              </a:rPr>
              <a:t>Observer la réaction du client</a:t>
            </a:r>
          </a:p>
        </p:txBody>
      </p:sp>
      <p:sp>
        <p:nvSpPr>
          <p:cNvPr id="19" name="Rectangle 18"/>
          <p:cNvSpPr/>
          <p:nvPr/>
        </p:nvSpPr>
        <p:spPr>
          <a:xfrm>
            <a:off x="6261704" y="2979350"/>
            <a:ext cx="1257927" cy="480792"/>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Silence</a:t>
            </a:r>
            <a:r>
              <a:rPr lang="fr-FR" sz="1600" dirty="0" smtClean="0">
                <a:solidFill>
                  <a:srgbClr val="FFFFFF"/>
                </a:solidFill>
                <a:latin typeface="Franklin Gothic Book"/>
                <a:cs typeface="Gill Sans"/>
              </a:rPr>
              <a:t> </a:t>
            </a:r>
            <a:endParaRPr lang="fr-FR" sz="1600" dirty="0">
              <a:solidFill>
                <a:srgbClr val="FFFFFF"/>
              </a:solidFill>
              <a:latin typeface="Franklin Gothic Book"/>
              <a:cs typeface="Gill Sans"/>
            </a:endParaRPr>
          </a:p>
        </p:txBody>
      </p:sp>
      <p:sp>
        <p:nvSpPr>
          <p:cNvPr id="20" name="Rectangle 19"/>
          <p:cNvSpPr/>
          <p:nvPr/>
        </p:nvSpPr>
        <p:spPr>
          <a:xfrm>
            <a:off x="7080124" y="3553141"/>
            <a:ext cx="1257927" cy="480851"/>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Mesurer l’intérêt</a:t>
            </a:r>
          </a:p>
        </p:txBody>
      </p:sp>
      <p:sp>
        <p:nvSpPr>
          <p:cNvPr id="21" name="Rectangle 20"/>
          <p:cNvSpPr/>
          <p:nvPr/>
        </p:nvSpPr>
        <p:spPr>
          <a:xfrm>
            <a:off x="7980051" y="4110949"/>
            <a:ext cx="1257927" cy="590813"/>
          </a:xfrm>
          <a:prstGeom prst="rect">
            <a:avLst/>
          </a:prstGeom>
          <a:solidFill>
            <a:srgbClr val="4F504F"/>
          </a:solidFill>
          <a:ln>
            <a:solidFill>
              <a:srgbClr val="4F50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200" dirty="0">
                <a:solidFill>
                  <a:srgbClr val="FFFFFF"/>
                </a:solidFill>
                <a:latin typeface="+mj-lt"/>
                <a:cs typeface="Gill Sans"/>
              </a:rPr>
              <a:t>Ne pas penser à la place du client</a:t>
            </a:r>
            <a:r>
              <a:rPr lang="fr-FR" sz="1400" dirty="0">
                <a:solidFill>
                  <a:srgbClr val="FFFFFF"/>
                </a:solidFill>
                <a:latin typeface="+mj-lt"/>
                <a:cs typeface="Gill Sans"/>
              </a:rPr>
              <a:t> </a:t>
            </a:r>
          </a:p>
        </p:txBody>
      </p:sp>
      <p:sp>
        <p:nvSpPr>
          <p:cNvPr id="22" name="Rectangle 21"/>
          <p:cNvSpPr/>
          <p:nvPr/>
        </p:nvSpPr>
        <p:spPr>
          <a:xfrm>
            <a:off x="6159946" y="4747079"/>
            <a:ext cx="3321931" cy="1928590"/>
          </a:xfrm>
          <a:prstGeom prst="rect">
            <a:avLst/>
          </a:prstGeom>
          <a:noFill/>
          <a:ln w="28575">
            <a:solidFill>
              <a:schemeClr val="tx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3" name="Rectangle 22"/>
          <p:cNvSpPr/>
          <p:nvPr/>
        </p:nvSpPr>
        <p:spPr>
          <a:xfrm>
            <a:off x="6293475" y="4803433"/>
            <a:ext cx="3232609" cy="1569660"/>
          </a:xfrm>
          <a:prstGeom prst="rect">
            <a:avLst/>
          </a:prstGeom>
        </p:spPr>
        <p:txBody>
          <a:bodyPr wrap="square">
            <a:spAutoFit/>
          </a:bodyPr>
          <a:lstStyle/>
          <a:p>
            <a:r>
              <a:rPr lang="fr-FR" sz="1200" dirty="0">
                <a:latin typeface="+mj-lt"/>
              </a:rPr>
              <a:t>En utilisant des phrases du type :</a:t>
            </a:r>
          </a:p>
          <a:p>
            <a:pPr>
              <a:buFont typeface="Arial"/>
              <a:buChar char="•"/>
            </a:pPr>
            <a:r>
              <a:rPr lang="fr-FR" sz="1200" dirty="0">
                <a:latin typeface="+mj-lt"/>
              </a:rPr>
              <a:t> Comprenez-vous l’intérêt d’être accompagné par un professionnel pour votre projet ?</a:t>
            </a:r>
          </a:p>
          <a:p>
            <a:pPr>
              <a:buFont typeface="Arial"/>
              <a:buChar char="•"/>
            </a:pPr>
            <a:r>
              <a:rPr lang="fr-FR" sz="1200" dirty="0">
                <a:latin typeface="+mj-lt"/>
              </a:rPr>
              <a:t> Est-ce important pour vous de préparer ce projet qui vous tient à cœur ?</a:t>
            </a:r>
          </a:p>
          <a:p>
            <a:pPr>
              <a:buFont typeface="Arial"/>
              <a:buChar char="•"/>
            </a:pPr>
            <a:r>
              <a:rPr lang="fr-FR" sz="1200" dirty="0">
                <a:latin typeface="+mj-lt"/>
              </a:rPr>
              <a:t> Mettre tous les moyens pour atteindre vos objectifs, est-ce essentiel pour vous ?</a:t>
            </a:r>
          </a:p>
        </p:txBody>
      </p:sp>
      <p:pic>
        <p:nvPicPr>
          <p:cNvPr id="24" name="Image 23"/>
          <p:cNvPicPr>
            <a:picLocks noChangeAspect="1"/>
          </p:cNvPicPr>
          <p:nvPr/>
        </p:nvPicPr>
        <p:blipFill>
          <a:blip r:embed="rId6"/>
          <a:stretch>
            <a:fillRect/>
          </a:stretch>
        </p:blipFill>
        <p:spPr>
          <a:xfrm>
            <a:off x="7482772" y="1556601"/>
            <a:ext cx="528642" cy="664375"/>
          </a:xfrm>
          <a:prstGeom prst="rect">
            <a:avLst/>
          </a:prstGeom>
        </p:spPr>
      </p:pic>
      <p:pic>
        <p:nvPicPr>
          <p:cNvPr id="25" name="Image 24"/>
          <p:cNvPicPr>
            <a:picLocks noChangeAspect="1"/>
          </p:cNvPicPr>
          <p:nvPr/>
        </p:nvPicPr>
        <p:blipFill>
          <a:blip r:embed="rId7"/>
          <a:stretch>
            <a:fillRect/>
          </a:stretch>
        </p:blipFill>
        <p:spPr>
          <a:xfrm>
            <a:off x="10539450" y="1539834"/>
            <a:ext cx="528642" cy="657231"/>
          </a:xfrm>
          <a:prstGeom prst="rect">
            <a:avLst/>
          </a:prstGeom>
        </p:spPr>
      </p:pic>
      <p:sp>
        <p:nvSpPr>
          <p:cNvPr id="26" name="Rectangle 25"/>
          <p:cNvSpPr/>
          <p:nvPr/>
        </p:nvSpPr>
        <p:spPr>
          <a:xfrm>
            <a:off x="9756281" y="2324640"/>
            <a:ext cx="2175708" cy="62115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00150">
              <a:lnSpc>
                <a:spcPct val="90000"/>
              </a:lnSpc>
              <a:spcBef>
                <a:spcPct val="0"/>
              </a:spcBef>
              <a:spcAft>
                <a:spcPct val="35000"/>
              </a:spcAft>
            </a:pPr>
            <a:r>
              <a:rPr lang="fr-FR" sz="1600" dirty="0">
                <a:solidFill>
                  <a:srgbClr val="FFFFFF"/>
                </a:solidFill>
                <a:latin typeface="+mj-lt"/>
                <a:cs typeface="Gill Sans"/>
              </a:rPr>
              <a:t>Faire le bilan financier et conseiller</a:t>
            </a:r>
          </a:p>
        </p:txBody>
      </p:sp>
      <p:sp>
        <p:nvSpPr>
          <p:cNvPr id="27" name="ZoneTexte 26"/>
          <p:cNvSpPr txBox="1"/>
          <p:nvPr/>
        </p:nvSpPr>
        <p:spPr>
          <a:xfrm>
            <a:off x="9756281" y="3219746"/>
            <a:ext cx="2216929" cy="1384995"/>
          </a:xfrm>
          <a:prstGeom prst="rect">
            <a:avLst/>
          </a:prstGeom>
          <a:ln w="28575">
            <a:solidFill>
              <a:srgbClr val="4F504F"/>
            </a:solidFill>
          </a:ln>
        </p:spPr>
        <p:txBody>
          <a:bodyPr wrap="square">
            <a:spAutoFit/>
          </a:bodyPr>
          <a:lstStyle>
            <a:defPPr>
              <a:defRPr lang="fr-FR"/>
            </a:defPPr>
            <a:lvl1pPr algn="just">
              <a:defRPr sz="1200">
                <a:solidFill>
                  <a:schemeClr val="bg1">
                    <a:lumMod val="50000"/>
                  </a:schemeClr>
                </a:solidFill>
                <a:latin typeface="+mj-lt"/>
              </a:defRPr>
            </a:lvl1pPr>
          </a:lstStyle>
          <a:p>
            <a:pPr algn="l"/>
            <a:r>
              <a:rPr lang="fr-FR" dirty="0">
                <a:solidFill>
                  <a:schemeClr val="tx1"/>
                </a:solidFill>
              </a:rPr>
              <a:t>Le bilan financier ne doit être réalisé qu’à partir du moment où vous avez :</a:t>
            </a:r>
          </a:p>
          <a:p>
            <a:pPr algn="l">
              <a:buFont typeface="Arial"/>
              <a:buChar char="•"/>
            </a:pPr>
            <a:r>
              <a:rPr lang="fr-FR" dirty="0">
                <a:solidFill>
                  <a:schemeClr val="tx1"/>
                </a:solidFill>
              </a:rPr>
              <a:t>   Identifié précisément le ou les objectif(s) du client</a:t>
            </a:r>
          </a:p>
          <a:p>
            <a:pPr algn="l">
              <a:buFont typeface="Arial"/>
              <a:buChar char="•"/>
            </a:pPr>
            <a:r>
              <a:rPr lang="fr-FR" dirty="0">
                <a:solidFill>
                  <a:schemeClr val="tx1"/>
                </a:solidFill>
              </a:rPr>
              <a:t>   Chiffré et daté ce ou ces objectif(s)</a:t>
            </a:r>
          </a:p>
        </p:txBody>
      </p:sp>
      <p:cxnSp>
        <p:nvCxnSpPr>
          <p:cNvPr id="28" name="Connecteur droit 27"/>
          <p:cNvCxnSpPr/>
          <p:nvPr/>
        </p:nvCxnSpPr>
        <p:spPr>
          <a:xfrm>
            <a:off x="6058556" y="2152887"/>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9" name="Connecteur droit 28"/>
          <p:cNvCxnSpPr/>
          <p:nvPr/>
        </p:nvCxnSpPr>
        <p:spPr>
          <a:xfrm>
            <a:off x="9588637" y="2238234"/>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30" name="Connecteur droit 29"/>
          <p:cNvCxnSpPr/>
          <p:nvPr/>
        </p:nvCxnSpPr>
        <p:spPr>
          <a:xfrm>
            <a:off x="2842605" y="2310514"/>
            <a:ext cx="0" cy="4302125"/>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1" name="Image 30"/>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1950921" flipH="1" flipV="1">
            <a:off x="255359" y="3631397"/>
            <a:ext cx="316357" cy="328848"/>
          </a:xfrm>
          <a:prstGeom prst="rect">
            <a:avLst/>
          </a:prstGeom>
        </p:spPr>
      </p:pic>
      <p:pic>
        <p:nvPicPr>
          <p:cNvPr id="32" name="Image 31"/>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1950921" flipH="1" flipV="1">
            <a:off x="1003495" y="4241931"/>
            <a:ext cx="316357" cy="328848"/>
          </a:xfrm>
          <a:prstGeom prst="rect">
            <a:avLst/>
          </a:prstGeom>
        </p:spPr>
      </p:pic>
      <p:pic>
        <p:nvPicPr>
          <p:cNvPr id="33" name="Image 32"/>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0800000" flipH="1" flipV="1">
            <a:off x="6643034" y="3560053"/>
            <a:ext cx="316357" cy="328848"/>
          </a:xfrm>
          <a:prstGeom prst="rect">
            <a:avLst/>
          </a:prstGeom>
        </p:spPr>
      </p:pic>
      <p:pic>
        <p:nvPicPr>
          <p:cNvPr id="34" name="Image 33"/>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10539718" flipH="1" flipV="1">
            <a:off x="7401906" y="4208047"/>
            <a:ext cx="316357" cy="328848"/>
          </a:xfrm>
          <a:prstGeom prst="rect">
            <a:avLst/>
          </a:prstGeom>
        </p:spPr>
      </p:pic>
      <p:sp>
        <p:nvSpPr>
          <p:cNvPr id="35"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829687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03</a:t>
            </a:r>
            <a:endParaRPr lang="fr-FR" dirty="0"/>
          </a:p>
        </p:txBody>
      </p:sp>
      <p:sp>
        <p:nvSpPr>
          <p:cNvPr id="3" name="Espace réservé du texte 2"/>
          <p:cNvSpPr>
            <a:spLocks noGrp="1"/>
          </p:cNvSpPr>
          <p:nvPr>
            <p:ph type="body" sz="quarter" idx="14"/>
          </p:nvPr>
        </p:nvSpPr>
        <p:spPr>
          <a:xfrm>
            <a:off x="4940969" y="2269461"/>
            <a:ext cx="6930189" cy="3613491"/>
          </a:xfrm>
        </p:spPr>
        <p:txBody>
          <a:bodyPr>
            <a:normAutofit/>
          </a:bodyPr>
          <a:lstStyle/>
          <a:p>
            <a:r>
              <a:rPr lang="fr-FR" dirty="0" smtClean="0">
                <a:latin typeface="Arial" panose="020B0604020202020204" pitchFamily="34" charset="0"/>
                <a:cs typeface="Arial" panose="020B0604020202020204" pitchFamily="34" charset="0"/>
              </a:rPr>
              <a:t>Le contexte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Construire son chemin pour aller vers nos clients et répondre à leurs projets d'épargne via l’assurance-vie</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b="1" dirty="0" smtClean="0">
                <a:latin typeface="Arial" panose="020B0604020202020204" pitchFamily="34" charset="0"/>
                <a:cs typeface="Arial" panose="020B0604020202020204" pitchFamily="34" charset="0"/>
              </a:rPr>
              <a:t>Notre gamme et ses atouts</a:t>
            </a:r>
            <a:endParaRPr lang="fr-FR" b="1" dirty="0">
              <a:latin typeface="Arial" panose="020B0604020202020204" pitchFamily="34" charset="0"/>
              <a:cs typeface="Arial" panose="020B0604020202020204" pitchFamily="34" charset="0"/>
            </a:endParaRP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212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Notre gamme est un atout majeur avec des caractéristiques répondant pleinement aux attentes de nos clients </a:t>
            </a:r>
            <a:endParaRPr lang="fr-FR" dirty="0"/>
          </a:p>
        </p:txBody>
      </p:sp>
      <p:sp>
        <p:nvSpPr>
          <p:cNvPr id="5" name="Forme libre 4"/>
          <p:cNvSpPr/>
          <p:nvPr/>
        </p:nvSpPr>
        <p:spPr>
          <a:xfrm>
            <a:off x="1758830" y="2853746"/>
            <a:ext cx="2571749"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lumMod val="85000"/>
                    <a:lumOff val="15000"/>
                  </a:schemeClr>
                </a:solidFill>
                <a:latin typeface="Gill Sans"/>
                <a:cs typeface="Gill Sans"/>
              </a:rPr>
              <a:t>Une épargne souple et disponible*</a:t>
            </a:r>
          </a:p>
        </p:txBody>
      </p:sp>
      <p:sp>
        <p:nvSpPr>
          <p:cNvPr id="6" name="Forme libre 5"/>
          <p:cNvSpPr/>
          <p:nvPr/>
        </p:nvSpPr>
        <p:spPr>
          <a:xfrm>
            <a:off x="7198356" y="2853746"/>
            <a:ext cx="2653548"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85000"/>
                  <a:lumOff val="15000"/>
                </a:schemeClr>
              </a:solidFill>
              <a:latin typeface="Gill Sans"/>
              <a:cs typeface="Gill Sans"/>
            </a:endParaRPr>
          </a:p>
          <a:p>
            <a:pPr algn="ctr"/>
            <a:r>
              <a:rPr lang="fr-FR" b="1" i="1" dirty="0">
                <a:solidFill>
                  <a:srgbClr val="C00000"/>
                </a:solidFill>
                <a:latin typeface="Gill Sans"/>
                <a:cs typeface="Gill Sans"/>
              </a:rPr>
              <a:t>Un arbitrage </a:t>
            </a:r>
            <a:r>
              <a:rPr lang="fr-FR" dirty="0">
                <a:solidFill>
                  <a:schemeClr val="tx1">
                    <a:lumMod val="85000"/>
                    <a:lumOff val="15000"/>
                  </a:schemeClr>
                </a:solidFill>
                <a:latin typeface="Gill Sans"/>
                <a:cs typeface="Gill Sans"/>
              </a:rPr>
              <a:t>ponctuel </a:t>
            </a:r>
            <a:r>
              <a:rPr lang="fr-FR" b="1" i="1" dirty="0">
                <a:solidFill>
                  <a:srgbClr val="C00000"/>
                </a:solidFill>
                <a:latin typeface="Gill Sans"/>
                <a:cs typeface="Gill Sans"/>
              </a:rPr>
              <a:t>offert</a:t>
            </a:r>
            <a:r>
              <a:rPr lang="fr-FR" dirty="0">
                <a:solidFill>
                  <a:schemeClr val="tx1">
                    <a:lumMod val="85000"/>
                    <a:lumOff val="15000"/>
                  </a:schemeClr>
                </a:solidFill>
                <a:latin typeface="Gill Sans"/>
                <a:cs typeface="Gill Sans"/>
              </a:rPr>
              <a:t> par an. </a:t>
            </a:r>
          </a:p>
          <a:p>
            <a:pPr algn="ctr"/>
            <a:r>
              <a:rPr lang="fr-FR" sz="1600" dirty="0">
                <a:solidFill>
                  <a:schemeClr val="tx1">
                    <a:lumMod val="85000"/>
                    <a:lumOff val="15000"/>
                  </a:schemeClr>
                </a:solidFill>
                <a:latin typeface="Gill Sans"/>
                <a:cs typeface="Gill Sans"/>
              </a:rPr>
              <a:t>Au-delà</a:t>
            </a:r>
            <a:r>
              <a:rPr lang="fr-FR" dirty="0">
                <a:solidFill>
                  <a:schemeClr val="tx1">
                    <a:lumMod val="85000"/>
                    <a:lumOff val="15000"/>
                  </a:schemeClr>
                </a:solidFill>
                <a:latin typeface="Gill Sans"/>
                <a:cs typeface="Gill Sans"/>
              </a:rPr>
              <a:t> frais d’arbitrage réduit à 0,5 %</a:t>
            </a:r>
          </a:p>
          <a:p>
            <a:pPr algn="ctr"/>
            <a:r>
              <a:rPr lang="fr-FR" dirty="0">
                <a:solidFill>
                  <a:schemeClr val="tx1">
                    <a:lumMod val="85000"/>
                    <a:lumOff val="15000"/>
                  </a:schemeClr>
                </a:solidFill>
                <a:latin typeface="Gill Sans"/>
                <a:cs typeface="Gill Sans"/>
              </a:rPr>
              <a:t> </a:t>
            </a:r>
          </a:p>
        </p:txBody>
      </p:sp>
      <p:sp>
        <p:nvSpPr>
          <p:cNvPr id="7" name="Forme libre 6"/>
          <p:cNvSpPr/>
          <p:nvPr/>
        </p:nvSpPr>
        <p:spPr>
          <a:xfrm>
            <a:off x="1758830" y="4521877"/>
            <a:ext cx="2571749"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dirty="0">
              <a:solidFill>
                <a:schemeClr val="tx1">
                  <a:lumMod val="85000"/>
                  <a:lumOff val="15000"/>
                </a:schemeClr>
              </a:solidFill>
              <a:latin typeface="Gill Sans"/>
              <a:cs typeface="Gill Sans"/>
            </a:endParaRPr>
          </a:p>
        </p:txBody>
      </p:sp>
      <p:sp>
        <p:nvSpPr>
          <p:cNvPr id="8" name="Forme libre 7"/>
          <p:cNvSpPr/>
          <p:nvPr/>
        </p:nvSpPr>
        <p:spPr>
          <a:xfrm>
            <a:off x="4481640" y="4511734"/>
            <a:ext cx="2576741"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smtClean="0">
                <a:solidFill>
                  <a:schemeClr val="tx1">
                    <a:lumMod val="85000"/>
                    <a:lumOff val="15000"/>
                  </a:schemeClr>
                </a:solidFill>
                <a:latin typeface="Gill Sans"/>
                <a:cs typeface="Gill Sans"/>
              </a:rPr>
              <a:t>Une </a:t>
            </a:r>
            <a:r>
              <a:rPr lang="fr-FR" sz="1500" b="1" i="1" dirty="0">
                <a:solidFill>
                  <a:srgbClr val="C00000"/>
                </a:solidFill>
                <a:latin typeface="Gill Sans"/>
                <a:cs typeface="Gill Sans"/>
              </a:rPr>
              <a:t>garantie plancher </a:t>
            </a:r>
            <a:r>
              <a:rPr lang="fr-FR" sz="1500" dirty="0">
                <a:solidFill>
                  <a:schemeClr val="tx1">
                    <a:lumMod val="85000"/>
                    <a:lumOff val="15000"/>
                  </a:schemeClr>
                </a:solidFill>
                <a:latin typeface="Gill Sans"/>
                <a:cs typeface="Gill Sans"/>
              </a:rPr>
              <a:t>en cas de décès jusqu’à </a:t>
            </a:r>
            <a:br>
              <a:rPr lang="fr-FR" sz="1500" dirty="0">
                <a:solidFill>
                  <a:schemeClr val="tx1">
                    <a:lumMod val="85000"/>
                    <a:lumOff val="15000"/>
                  </a:schemeClr>
                </a:solidFill>
                <a:latin typeface="Gill Sans"/>
                <a:cs typeface="Gill Sans"/>
              </a:rPr>
            </a:br>
            <a:r>
              <a:rPr lang="fr-FR" sz="1500" dirty="0">
                <a:solidFill>
                  <a:schemeClr val="tx1">
                    <a:lumMod val="85000"/>
                    <a:lumOff val="15000"/>
                  </a:schemeClr>
                </a:solidFill>
                <a:latin typeface="Gill Sans"/>
                <a:cs typeface="Gill Sans"/>
              </a:rPr>
              <a:t>300 000 euros** jusqu’aux 85 ans du client </a:t>
            </a:r>
          </a:p>
          <a:p>
            <a:pPr algn="ctr"/>
            <a:r>
              <a:rPr lang="fr-FR" sz="1500" dirty="0">
                <a:solidFill>
                  <a:schemeClr val="tx1">
                    <a:lumMod val="85000"/>
                    <a:lumOff val="15000"/>
                  </a:schemeClr>
                </a:solidFill>
                <a:latin typeface="Gill Sans"/>
                <a:cs typeface="Gill Sans"/>
              </a:rPr>
              <a:t>(y compris fonds                temporaires)</a:t>
            </a:r>
          </a:p>
        </p:txBody>
      </p:sp>
      <p:sp>
        <p:nvSpPr>
          <p:cNvPr id="9" name="Forme libre 8"/>
          <p:cNvSpPr/>
          <p:nvPr/>
        </p:nvSpPr>
        <p:spPr>
          <a:xfrm>
            <a:off x="7220867" y="4511734"/>
            <a:ext cx="2604346"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lumMod val="85000"/>
                    <a:lumOff val="15000"/>
                  </a:schemeClr>
                </a:solidFill>
                <a:latin typeface="Gill Sans"/>
                <a:cs typeface="Gill Sans"/>
              </a:rPr>
              <a:t>Des </a:t>
            </a:r>
            <a:r>
              <a:rPr lang="fr-FR" sz="2000" dirty="0">
                <a:solidFill>
                  <a:schemeClr val="tx1">
                    <a:lumMod val="85000"/>
                    <a:lumOff val="15000"/>
                  </a:schemeClr>
                </a:solidFill>
                <a:latin typeface="Gill Sans"/>
                <a:cs typeface="Gill Sans"/>
              </a:rPr>
              <a:t>frais d’entrée de </a:t>
            </a:r>
            <a:r>
              <a:rPr lang="fr-FR" sz="2000" dirty="0" smtClean="0">
                <a:solidFill>
                  <a:schemeClr val="tx1">
                    <a:lumMod val="85000"/>
                    <a:lumOff val="15000"/>
                  </a:schemeClr>
                </a:solidFill>
                <a:latin typeface="Gill Sans"/>
                <a:cs typeface="Gill Sans"/>
              </a:rPr>
              <a:t>0 à 3,5</a:t>
            </a:r>
            <a:r>
              <a:rPr lang="fr-FR" sz="2000" dirty="0">
                <a:solidFill>
                  <a:schemeClr val="tx1">
                    <a:lumMod val="85000"/>
                    <a:lumOff val="15000"/>
                  </a:schemeClr>
                </a:solidFill>
                <a:latin typeface="Gill Sans"/>
                <a:cs typeface="Gill Sans"/>
              </a:rPr>
              <a:t>% </a:t>
            </a:r>
          </a:p>
          <a:p>
            <a:pPr algn="ctr"/>
            <a:r>
              <a:rPr lang="fr-FR" sz="2000" dirty="0">
                <a:solidFill>
                  <a:schemeClr val="tx1">
                    <a:lumMod val="85000"/>
                    <a:lumOff val="15000"/>
                  </a:schemeClr>
                </a:solidFill>
                <a:latin typeface="Gill Sans"/>
                <a:cs typeface="Gill Sans"/>
              </a:rPr>
              <a:t>bien positionnés sur le marché</a:t>
            </a:r>
          </a:p>
        </p:txBody>
      </p:sp>
      <p:sp>
        <p:nvSpPr>
          <p:cNvPr id="10" name="Rectangle 9"/>
          <p:cNvSpPr/>
          <p:nvPr/>
        </p:nvSpPr>
        <p:spPr>
          <a:xfrm>
            <a:off x="1813896" y="4609411"/>
            <a:ext cx="2641218" cy="1446550"/>
          </a:xfrm>
          <a:prstGeom prst="rect">
            <a:avLst/>
          </a:prstGeom>
        </p:spPr>
        <p:txBody>
          <a:bodyPr wrap="square" anchor="ctr">
            <a:spAutoFit/>
          </a:bodyPr>
          <a:lstStyle/>
          <a:p>
            <a:pPr algn="ctr"/>
            <a:endParaRPr lang="fr-FR" sz="1500" dirty="0" smtClean="0">
              <a:solidFill>
                <a:schemeClr val="tx1">
                  <a:lumMod val="85000"/>
                  <a:lumOff val="15000"/>
                </a:schemeClr>
              </a:solidFill>
              <a:latin typeface="Gill Sans"/>
              <a:cs typeface="Gill Sans"/>
            </a:endParaRPr>
          </a:p>
          <a:p>
            <a:pPr algn="ctr"/>
            <a:r>
              <a:rPr lang="fr-FR" sz="1500" dirty="0" smtClean="0">
                <a:solidFill>
                  <a:schemeClr val="tx1">
                    <a:lumMod val="85000"/>
                    <a:lumOff val="15000"/>
                  </a:schemeClr>
                </a:solidFill>
                <a:latin typeface="Gill Sans"/>
                <a:cs typeface="Gill Sans"/>
              </a:rPr>
              <a:t>Des </a:t>
            </a:r>
            <a:r>
              <a:rPr lang="fr-FR" sz="1500" dirty="0">
                <a:solidFill>
                  <a:schemeClr val="tx1">
                    <a:lumMod val="85000"/>
                    <a:lumOff val="15000"/>
                  </a:schemeClr>
                </a:solidFill>
                <a:latin typeface="Gill Sans"/>
                <a:cs typeface="Gill Sans"/>
              </a:rPr>
              <a:t>options d’arbitrages automatiques gratuites </a:t>
            </a:r>
            <a:r>
              <a:rPr lang="fr-FR" sz="1500" dirty="0" smtClean="0">
                <a:solidFill>
                  <a:schemeClr val="tx1">
                    <a:lumMod val="85000"/>
                    <a:lumOff val="15000"/>
                  </a:schemeClr>
                </a:solidFill>
                <a:latin typeface="Gill Sans"/>
                <a:cs typeface="Gill Sans"/>
              </a:rPr>
              <a:t>:</a:t>
            </a:r>
          </a:p>
          <a:p>
            <a:pPr algn="ctr"/>
            <a:endParaRPr lang="fr-FR" sz="1500" dirty="0">
              <a:solidFill>
                <a:schemeClr val="tx1">
                  <a:lumMod val="85000"/>
                  <a:lumOff val="15000"/>
                </a:schemeClr>
              </a:solidFill>
              <a:latin typeface="Gill Sans"/>
              <a:cs typeface="Gill Sans"/>
            </a:endParaRPr>
          </a:p>
          <a:p>
            <a:pPr algn="ctr"/>
            <a:r>
              <a:rPr lang="fr-FR" sz="1400" dirty="0">
                <a:solidFill>
                  <a:schemeClr val="tx1">
                    <a:lumMod val="85000"/>
                    <a:lumOff val="15000"/>
                  </a:schemeClr>
                </a:solidFill>
                <a:latin typeface="Gill Sans"/>
                <a:cs typeface="Gill Sans"/>
              </a:rPr>
              <a:t>- sécurisation des plus-values</a:t>
            </a:r>
          </a:p>
          <a:p>
            <a:pPr algn="ctr"/>
            <a:r>
              <a:rPr lang="fr-FR" sz="1400" dirty="0">
                <a:solidFill>
                  <a:schemeClr val="tx1">
                    <a:lumMod val="85000"/>
                    <a:lumOff val="15000"/>
                  </a:schemeClr>
                </a:solidFill>
                <a:latin typeface="Gill Sans"/>
                <a:cs typeface="Gill Sans"/>
              </a:rPr>
              <a:t>- dynamisation des intérêts</a:t>
            </a:r>
          </a:p>
        </p:txBody>
      </p:sp>
      <p:sp>
        <p:nvSpPr>
          <p:cNvPr id="11" name="Rectangle 10"/>
          <p:cNvSpPr/>
          <p:nvPr/>
        </p:nvSpPr>
        <p:spPr>
          <a:xfrm>
            <a:off x="1753838" y="1844585"/>
            <a:ext cx="2576741" cy="896027"/>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85000"/>
                    <a:lumOff val="15000"/>
                  </a:schemeClr>
                </a:solidFill>
                <a:latin typeface="Gill Sans"/>
                <a:cs typeface="Gill Sans"/>
              </a:rPr>
              <a:t>Eligible :</a:t>
            </a:r>
          </a:p>
          <a:p>
            <a:pPr marL="285750" indent="-285750" algn="ctr">
              <a:buFontTx/>
              <a:buChar char="-"/>
            </a:pPr>
            <a:r>
              <a:rPr lang="fr-FR" sz="1400" dirty="0" smtClean="0">
                <a:solidFill>
                  <a:schemeClr val="tx1">
                    <a:lumMod val="85000"/>
                    <a:lumOff val="15000"/>
                  </a:schemeClr>
                </a:solidFill>
                <a:latin typeface="Gill Sans"/>
                <a:cs typeface="Gill Sans"/>
              </a:rPr>
              <a:t>De 0 à moins de 96 ans</a:t>
            </a:r>
            <a:endParaRPr lang="fr-FR" sz="1400" dirty="0">
              <a:solidFill>
                <a:schemeClr val="tx1">
                  <a:lumMod val="85000"/>
                  <a:lumOff val="15000"/>
                </a:schemeClr>
              </a:solidFill>
              <a:latin typeface="Gill Sans"/>
              <a:cs typeface="Gill Sans"/>
            </a:endParaRPr>
          </a:p>
        </p:txBody>
      </p:sp>
      <p:sp>
        <p:nvSpPr>
          <p:cNvPr id="12" name="Rectangle 11"/>
          <p:cNvSpPr/>
          <p:nvPr/>
        </p:nvSpPr>
        <p:spPr>
          <a:xfrm>
            <a:off x="4486632" y="1844585"/>
            <a:ext cx="2576741" cy="896026"/>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85000"/>
                    <a:lumOff val="15000"/>
                  </a:schemeClr>
                </a:solidFill>
                <a:latin typeface="Gill Sans"/>
                <a:cs typeface="Gill Sans"/>
              </a:rPr>
              <a:t>1 support en € + 9 supports spécifiques +3 supports Sélectiz +2 supports ISR</a:t>
            </a:r>
            <a:endParaRPr lang="fr-FR" sz="1600" dirty="0">
              <a:solidFill>
                <a:schemeClr val="tx1">
                  <a:lumMod val="85000"/>
                  <a:lumOff val="15000"/>
                </a:schemeClr>
              </a:solidFill>
              <a:latin typeface="Gill Sans"/>
              <a:cs typeface="Gill Sans"/>
            </a:endParaRPr>
          </a:p>
        </p:txBody>
      </p:sp>
      <p:sp>
        <p:nvSpPr>
          <p:cNvPr id="13" name="Rectangle 12"/>
          <p:cNvSpPr/>
          <p:nvPr/>
        </p:nvSpPr>
        <p:spPr>
          <a:xfrm>
            <a:off x="7166046" y="1841924"/>
            <a:ext cx="2653549" cy="887393"/>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lumMod val="85000"/>
                    <a:lumOff val="15000"/>
                  </a:schemeClr>
                </a:solidFill>
                <a:latin typeface="Gill Sans"/>
                <a:cs typeface="Gill Sans"/>
              </a:rPr>
              <a:t>Réévaluation</a:t>
            </a:r>
            <a:r>
              <a:rPr lang="fr-FR" dirty="0">
                <a:solidFill>
                  <a:schemeClr val="tx1">
                    <a:lumMod val="85000"/>
                    <a:lumOff val="15000"/>
                  </a:schemeClr>
                </a:solidFill>
                <a:latin typeface="Gill Sans"/>
                <a:cs typeface="Gill Sans"/>
              </a:rPr>
              <a:t>  automatique des versements</a:t>
            </a:r>
          </a:p>
        </p:txBody>
      </p:sp>
      <p:sp>
        <p:nvSpPr>
          <p:cNvPr id="14" name="Forme libre 13"/>
          <p:cNvSpPr/>
          <p:nvPr/>
        </p:nvSpPr>
        <p:spPr>
          <a:xfrm>
            <a:off x="4481640" y="2853746"/>
            <a:ext cx="2571749"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85000"/>
                    <a:lumOff val="15000"/>
                  </a:schemeClr>
                </a:solidFill>
                <a:latin typeface="Gill Sans"/>
                <a:cs typeface="Gill Sans"/>
              </a:rPr>
              <a:t>Un seuil d’accès au contrat de 500 euros ou de 100 euros avec </a:t>
            </a:r>
            <a:r>
              <a:rPr lang="fr-FR" sz="1600" b="1" dirty="0">
                <a:solidFill>
                  <a:srgbClr val="FF0000"/>
                </a:solidFill>
                <a:latin typeface="Gill Sans"/>
                <a:cs typeface="Gill Sans"/>
              </a:rPr>
              <a:t>versements programmés </a:t>
            </a:r>
            <a:r>
              <a:rPr lang="fr-FR" sz="1600" dirty="0">
                <a:solidFill>
                  <a:schemeClr val="tx1">
                    <a:lumMod val="85000"/>
                    <a:lumOff val="15000"/>
                  </a:schemeClr>
                </a:solidFill>
                <a:latin typeface="Gill Sans"/>
                <a:cs typeface="Gill Sans"/>
              </a:rPr>
              <a:t>obligatoires (min. 30 €)</a:t>
            </a:r>
          </a:p>
        </p:txBody>
      </p:sp>
      <p:sp>
        <p:nvSpPr>
          <p:cNvPr id="15" name="ZoneTexte 14"/>
          <p:cNvSpPr txBox="1"/>
          <p:nvPr/>
        </p:nvSpPr>
        <p:spPr>
          <a:xfrm>
            <a:off x="9819595" y="5702018"/>
            <a:ext cx="2032736" cy="707886"/>
          </a:xfrm>
          <a:prstGeom prst="rect">
            <a:avLst/>
          </a:prstGeom>
          <a:noFill/>
        </p:spPr>
        <p:txBody>
          <a:bodyPr wrap="square" rtlCol="0">
            <a:spAutoFit/>
          </a:bodyPr>
          <a:lstStyle/>
          <a:p>
            <a:pPr eaLnBrk="0" fontAlgn="base" hangingPunct="0">
              <a:spcBef>
                <a:spcPct val="0"/>
              </a:spcBef>
              <a:spcAft>
                <a:spcPct val="0"/>
              </a:spcAft>
            </a:pPr>
            <a:r>
              <a:rPr lang="fr-FR" sz="800" i="1" dirty="0">
                <a:solidFill>
                  <a:srgbClr val="000000"/>
                </a:solidFill>
              </a:rPr>
              <a:t>* Sous réserve de l’accord du bénéficiaire acceptant ou du créancier garanti le cas échéant.</a:t>
            </a:r>
            <a:br>
              <a:rPr lang="fr-FR" sz="800" i="1" dirty="0">
                <a:solidFill>
                  <a:srgbClr val="000000"/>
                </a:solidFill>
              </a:rPr>
            </a:br>
            <a:r>
              <a:rPr lang="fr-FR" sz="800" i="1" dirty="0">
                <a:solidFill>
                  <a:srgbClr val="000000"/>
                </a:solidFill>
              </a:rPr>
              <a:t>** Par adhésion chez BPCE Vie.</a:t>
            </a:r>
          </a:p>
          <a:p>
            <a:pPr eaLnBrk="0" fontAlgn="base" hangingPunct="0">
              <a:spcBef>
                <a:spcPct val="0"/>
              </a:spcBef>
              <a:spcAft>
                <a:spcPct val="0"/>
              </a:spcAft>
            </a:pPr>
            <a:endParaRPr lang="fr-FR" sz="800" i="1" dirty="0">
              <a:solidFill>
                <a:srgbClr val="000000"/>
              </a:solidFill>
            </a:endParaRPr>
          </a:p>
        </p:txBody>
      </p:sp>
      <p:sp>
        <p:nvSpPr>
          <p:cNvPr id="17" name="Rectangle 16"/>
          <p:cNvSpPr/>
          <p:nvPr/>
        </p:nvSpPr>
        <p:spPr>
          <a:xfrm rot="16200000">
            <a:off x="-1073801" y="3595392"/>
            <a:ext cx="4434279" cy="896027"/>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50000"/>
                  </a:schemeClr>
                </a:solidFill>
                <a:latin typeface="Gill Sans"/>
                <a:cs typeface="Gill Sans"/>
              </a:rPr>
              <a:t>MILLEVIE ESSENTIELLE</a:t>
            </a:r>
          </a:p>
        </p:txBody>
      </p:sp>
      <p:sp>
        <p:nvSpPr>
          <p:cNvPr id="1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6645868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Millevie </a:t>
            </a:r>
            <a:r>
              <a:rPr lang="fr-FR" dirty="0" smtClean="0">
                <a:solidFill>
                  <a:srgbClr val="FF0000"/>
                </a:solidFill>
              </a:rPr>
              <a:t>Essentielle </a:t>
            </a:r>
            <a:r>
              <a:rPr lang="fr-FR" dirty="0" smtClean="0"/>
              <a:t> répond aux besoins de nos clients</a:t>
            </a:r>
            <a:endParaRPr lang="fr-FR" dirty="0"/>
          </a:p>
        </p:txBody>
      </p:sp>
      <p:sp>
        <p:nvSpPr>
          <p:cNvPr id="8" name="Espace réservé du contenu 1"/>
          <p:cNvSpPr>
            <a:spLocks noGrp="1"/>
          </p:cNvSpPr>
          <p:nvPr>
            <p:ph idx="1"/>
          </p:nvPr>
        </p:nvSpPr>
        <p:spPr>
          <a:xfrm>
            <a:off x="695325" y="1881760"/>
            <a:ext cx="10980738" cy="4462613"/>
          </a:xfrm>
        </p:spPr>
        <p:txBody>
          <a:bodyPr>
            <a:normAutofit fontScale="92500" lnSpcReduction="10000"/>
          </a:bodyPr>
          <a:lstStyle/>
          <a:p>
            <a:pPr lvl="1"/>
            <a:endParaRPr lang="fr-FR" sz="1400" dirty="0"/>
          </a:p>
          <a:p>
            <a:r>
              <a:rPr lang="fr-FR" sz="1800" b="1" dirty="0" smtClean="0"/>
              <a:t>Constituer un capital progressivement </a:t>
            </a:r>
          </a:p>
          <a:p>
            <a:pPr marL="36000" indent="0">
              <a:buNone/>
            </a:pPr>
            <a:endParaRPr lang="fr-FR" sz="1800" b="1" dirty="0"/>
          </a:p>
          <a:p>
            <a:r>
              <a:rPr lang="fr-FR" sz="1800" b="1" dirty="0" smtClean="0"/>
              <a:t>Valoriser un capital</a:t>
            </a:r>
          </a:p>
          <a:p>
            <a:pPr marL="36000" indent="0">
              <a:buNone/>
            </a:pPr>
            <a:endParaRPr lang="fr-FR" sz="1800" b="1" dirty="0"/>
          </a:p>
          <a:p>
            <a:r>
              <a:rPr lang="fr-FR" sz="1800" b="1" dirty="0" smtClean="0"/>
              <a:t>Diversifier ses placements</a:t>
            </a:r>
          </a:p>
          <a:p>
            <a:pPr marL="36000" indent="0">
              <a:buNone/>
            </a:pPr>
            <a:endParaRPr lang="fr-FR" sz="1800" b="1" dirty="0"/>
          </a:p>
          <a:p>
            <a:r>
              <a:rPr lang="fr-FR" sz="1800" b="1" dirty="0" smtClean="0"/>
              <a:t>Dynamiser la rentabilité du capital</a:t>
            </a:r>
          </a:p>
          <a:p>
            <a:pPr marL="36000" indent="0">
              <a:buNone/>
            </a:pPr>
            <a:endParaRPr lang="fr-FR" sz="1800" b="1" dirty="0"/>
          </a:p>
          <a:p>
            <a:r>
              <a:rPr lang="fr-FR" sz="1800" b="1" dirty="0" smtClean="0"/>
              <a:t>Optimiser la fiscalité </a:t>
            </a:r>
          </a:p>
          <a:p>
            <a:pPr marL="36000" indent="0">
              <a:buNone/>
            </a:pPr>
            <a:endParaRPr lang="fr-FR" sz="1800" b="1" dirty="0" smtClean="0"/>
          </a:p>
          <a:p>
            <a:r>
              <a:rPr lang="fr-FR" sz="1800" b="1" dirty="0" smtClean="0"/>
              <a:t>Préparer sa retraite</a:t>
            </a:r>
          </a:p>
          <a:p>
            <a:pPr marL="36000" indent="0">
              <a:buNone/>
            </a:pPr>
            <a:endParaRPr lang="fr-FR" sz="1800" b="1" dirty="0" smtClean="0"/>
          </a:p>
          <a:p>
            <a:r>
              <a:rPr lang="fr-FR" sz="1800" b="1" dirty="0" smtClean="0"/>
              <a:t>Organiser et optimiser la fiscalité de la transmission</a:t>
            </a:r>
          </a:p>
          <a:p>
            <a:pPr marL="36000" indent="0">
              <a:buNone/>
            </a:pPr>
            <a:endParaRPr lang="fr-FR" sz="1800" b="1" dirty="0"/>
          </a:p>
          <a:p>
            <a:endParaRPr lang="fr-FR" sz="1800" b="1" dirty="0"/>
          </a:p>
          <a:p>
            <a:endParaRPr lang="fr-FR" sz="1800" b="1" dirty="0" smtClean="0"/>
          </a:p>
          <a:p>
            <a:endParaRPr lang="fr-FR" sz="1800" b="1" dirty="0"/>
          </a:p>
          <a:p>
            <a:endParaRPr lang="fr-FR" sz="1800" b="1" dirty="0" smtClean="0"/>
          </a:p>
          <a:p>
            <a:endParaRPr lang="fr-FR" sz="1800" b="1" dirty="0"/>
          </a:p>
          <a:p>
            <a:pPr lvl="1"/>
            <a:endParaRPr lang="fr-FR" dirty="0"/>
          </a:p>
          <a:p>
            <a:endParaRPr lang="fr-FR" dirty="0"/>
          </a:p>
        </p:txBody>
      </p:sp>
      <p:sp>
        <p:nvSpPr>
          <p:cNvPr id="6" name="Espace réservé du texte 13"/>
          <p:cNvSpPr txBox="1">
            <a:spLocks/>
          </p:cNvSpPr>
          <p:nvPr/>
        </p:nvSpPr>
        <p:spPr>
          <a:xfrm>
            <a:off x="4615543" y="119642"/>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mtClean="0"/>
              <a:t>HDJ du 11 février</a:t>
            </a:r>
            <a:endParaRPr lang="fr-FR" dirty="0"/>
          </a:p>
        </p:txBody>
      </p:sp>
      <p:sp>
        <p:nvSpPr>
          <p:cNvPr id="5" name="Rectangle 4"/>
          <p:cNvSpPr/>
          <p:nvPr/>
        </p:nvSpPr>
        <p:spPr>
          <a:xfrm>
            <a:off x="2055834" y="1481650"/>
            <a:ext cx="5506636" cy="400110"/>
          </a:xfrm>
          <a:prstGeom prst="rect">
            <a:avLst/>
          </a:prstGeom>
        </p:spPr>
        <p:txBody>
          <a:bodyPr wrap="none">
            <a:spAutoFit/>
          </a:bodyPr>
          <a:lstStyle/>
          <a:p>
            <a:r>
              <a:rPr lang="fr-FR" sz="2000" dirty="0" smtClean="0">
                <a:solidFill>
                  <a:schemeClr val="tx1">
                    <a:lumMod val="75000"/>
                    <a:lumOff val="25000"/>
                  </a:schemeClr>
                </a:solidFill>
              </a:rPr>
              <a:t>Qu’est-ce qui est important pour notre client ? :</a:t>
            </a:r>
            <a:endParaRPr lang="fr-FR" sz="2000" dirty="0"/>
          </a:p>
        </p:txBody>
      </p:sp>
    </p:spTree>
    <p:extLst>
      <p:ext uri="{BB962C8B-B14F-4D97-AF65-F5344CB8AC3E}">
        <p14:creationId xmlns:p14="http://schemas.microsoft.com/office/powerpoint/2010/main" val="3747947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Millevie </a:t>
            </a:r>
            <a:r>
              <a:rPr lang="fr-FR" dirty="0">
                <a:solidFill>
                  <a:srgbClr val="FF0000"/>
                </a:solidFill>
              </a:rPr>
              <a:t>E</a:t>
            </a:r>
            <a:r>
              <a:rPr lang="fr-FR" dirty="0" smtClean="0">
                <a:solidFill>
                  <a:srgbClr val="FF0000"/>
                </a:solidFill>
              </a:rPr>
              <a:t>ssentielle </a:t>
            </a:r>
            <a:r>
              <a:rPr lang="fr-FR" dirty="0" smtClean="0"/>
              <a:t> répond aux attentes de nos clients</a:t>
            </a:r>
            <a:endParaRPr lang="fr-FR" dirty="0"/>
          </a:p>
        </p:txBody>
      </p:sp>
      <p:sp>
        <p:nvSpPr>
          <p:cNvPr id="6" name="Rectangle 5"/>
          <p:cNvSpPr/>
          <p:nvPr/>
        </p:nvSpPr>
        <p:spPr>
          <a:xfrm>
            <a:off x="415826" y="2413727"/>
            <a:ext cx="11050459" cy="4444273"/>
          </a:xfrm>
          <a:prstGeom prst="rect">
            <a:avLst/>
          </a:prstGeom>
        </p:spPr>
        <p:txBody>
          <a:bodyPr vert="horz" lIns="91440" tIns="45720" rIns="91440" bIns="45720" rtlCol="0">
            <a:noAutofit/>
          </a:bodyPr>
          <a:lstStyle/>
          <a:p>
            <a:pPr marL="753750" lvl="1" indent="-285750">
              <a:spcBef>
                <a:spcPts val="600"/>
              </a:spcBef>
              <a:buClr>
                <a:schemeClr val="accent4">
                  <a:lumMod val="75000"/>
                </a:schemeClr>
              </a:buClr>
              <a:buFont typeface="Arial" panose="020B0604020202020204" pitchFamily="34" charset="0"/>
              <a:buChar char="■"/>
            </a:pPr>
            <a:r>
              <a:rPr lang="fr-FR" b="1" dirty="0" smtClean="0">
                <a:solidFill>
                  <a:schemeClr val="tx1">
                    <a:lumMod val="75000"/>
                    <a:lumOff val="25000"/>
                  </a:schemeClr>
                </a:solidFill>
              </a:rPr>
              <a:t>Diversifier </a:t>
            </a:r>
            <a:r>
              <a:rPr lang="fr-FR" b="1" dirty="0">
                <a:solidFill>
                  <a:schemeClr val="tx1">
                    <a:lumMod val="75000"/>
                    <a:lumOff val="25000"/>
                  </a:schemeClr>
                </a:solidFill>
              </a:rPr>
              <a:t>votre épargne grâce à un large choix de supports financiers</a:t>
            </a:r>
          </a:p>
          <a:p>
            <a:pPr marL="753750" lvl="1" indent="-285750">
              <a:spcBef>
                <a:spcPts val="600"/>
              </a:spcBef>
              <a:buClr>
                <a:schemeClr val="accent4">
                  <a:lumMod val="75000"/>
                </a:schemeClr>
              </a:buClr>
              <a:buFont typeface="Arial" panose="020B0604020202020204" pitchFamily="34" charset="0"/>
              <a:buChar char="■"/>
            </a:pPr>
            <a:r>
              <a:rPr lang="fr-FR" b="1" dirty="0" smtClean="0">
                <a:solidFill>
                  <a:schemeClr val="tx1">
                    <a:lumMod val="75000"/>
                    <a:lumOff val="25000"/>
                  </a:schemeClr>
                </a:solidFill>
              </a:rPr>
              <a:t>Garantir </a:t>
            </a:r>
            <a:r>
              <a:rPr lang="fr-FR" b="1" dirty="0">
                <a:solidFill>
                  <a:schemeClr val="tx1">
                    <a:lumMod val="75000"/>
                    <a:lumOff val="25000"/>
                  </a:schemeClr>
                </a:solidFill>
              </a:rPr>
              <a:t>votre capital tout en cherchant à optimiser  le rendement de vos intérêts </a:t>
            </a:r>
          </a:p>
          <a:p>
            <a:pPr marL="753750" lvl="1" indent="-285750">
              <a:spcBef>
                <a:spcPts val="600"/>
              </a:spcBef>
              <a:buClr>
                <a:schemeClr val="accent4">
                  <a:lumMod val="75000"/>
                </a:schemeClr>
              </a:buClr>
              <a:buFont typeface="Arial" panose="020B0604020202020204" pitchFamily="34" charset="0"/>
              <a:buChar char="■"/>
            </a:pPr>
            <a:r>
              <a:rPr lang="fr-FR" b="1" dirty="0">
                <a:solidFill>
                  <a:schemeClr val="tx1">
                    <a:lumMod val="75000"/>
                    <a:lumOff val="25000"/>
                  </a:schemeClr>
                </a:solidFill>
              </a:rPr>
              <a:t>D</a:t>
            </a:r>
            <a:r>
              <a:rPr lang="fr-FR" b="1" dirty="0" smtClean="0">
                <a:solidFill>
                  <a:schemeClr val="tx1">
                    <a:lumMod val="75000"/>
                    <a:lumOff val="25000"/>
                  </a:schemeClr>
                </a:solidFill>
              </a:rPr>
              <a:t>isposer </a:t>
            </a:r>
            <a:r>
              <a:rPr lang="fr-FR" b="1" dirty="0">
                <a:solidFill>
                  <a:schemeClr val="tx1">
                    <a:lumMod val="75000"/>
                    <a:lumOff val="25000"/>
                  </a:schemeClr>
                </a:solidFill>
              </a:rPr>
              <a:t>de votre épargne quand vous le souhaitez</a:t>
            </a:r>
          </a:p>
          <a:p>
            <a:pPr marL="753750" lvl="1" indent="-285750">
              <a:spcBef>
                <a:spcPts val="600"/>
              </a:spcBef>
              <a:buClr>
                <a:schemeClr val="accent4">
                  <a:lumMod val="75000"/>
                </a:schemeClr>
              </a:buClr>
              <a:buFont typeface="Arial" panose="020B0604020202020204" pitchFamily="34" charset="0"/>
              <a:buChar char="■"/>
            </a:pPr>
            <a:r>
              <a:rPr lang="fr-FR" b="1" dirty="0" smtClean="0">
                <a:solidFill>
                  <a:schemeClr val="tx1">
                    <a:lumMod val="75000"/>
                    <a:lumOff val="25000"/>
                  </a:schemeClr>
                </a:solidFill>
              </a:rPr>
              <a:t>Vous </a:t>
            </a:r>
            <a:r>
              <a:rPr lang="fr-FR" b="1" dirty="0">
                <a:solidFill>
                  <a:schemeClr val="tx1">
                    <a:lumMod val="75000"/>
                    <a:lumOff val="25000"/>
                  </a:schemeClr>
                </a:solidFill>
              </a:rPr>
              <a:t>constituer une épargne à votre rythme</a:t>
            </a:r>
          </a:p>
          <a:p>
            <a:pPr marL="753750" lvl="1" indent="-285750">
              <a:spcBef>
                <a:spcPts val="600"/>
              </a:spcBef>
              <a:buClr>
                <a:schemeClr val="accent4">
                  <a:lumMod val="75000"/>
                </a:schemeClr>
              </a:buClr>
              <a:buFont typeface="Arial" panose="020B0604020202020204" pitchFamily="34" charset="0"/>
              <a:buChar char="■"/>
            </a:pPr>
            <a:r>
              <a:rPr lang="fr-FR" b="1" dirty="0" smtClean="0">
                <a:solidFill>
                  <a:schemeClr val="tx1">
                    <a:lumMod val="75000"/>
                    <a:lumOff val="25000"/>
                  </a:schemeClr>
                </a:solidFill>
              </a:rPr>
              <a:t>Sécuriser </a:t>
            </a:r>
            <a:r>
              <a:rPr lang="fr-FR" b="1" dirty="0">
                <a:solidFill>
                  <a:schemeClr val="tx1">
                    <a:lumMod val="75000"/>
                    <a:lumOff val="25000"/>
                  </a:schemeClr>
                </a:solidFill>
              </a:rPr>
              <a:t>le capital que vous souhaitez transmettre</a:t>
            </a:r>
          </a:p>
          <a:p>
            <a:pPr marL="753750" lvl="1" indent="-285750">
              <a:spcBef>
                <a:spcPts val="600"/>
              </a:spcBef>
              <a:buClr>
                <a:schemeClr val="accent4">
                  <a:lumMod val="75000"/>
                </a:schemeClr>
              </a:buClr>
              <a:buFont typeface="Arial" panose="020B0604020202020204" pitchFamily="34" charset="0"/>
              <a:buChar char="■"/>
            </a:pPr>
            <a:r>
              <a:rPr lang="fr-FR" b="1" dirty="0">
                <a:solidFill>
                  <a:schemeClr val="tx1">
                    <a:lumMod val="75000"/>
                    <a:lumOff val="25000"/>
                  </a:schemeClr>
                </a:solidFill>
              </a:rPr>
              <a:t>S</a:t>
            </a:r>
            <a:r>
              <a:rPr lang="fr-FR" b="1" dirty="0" smtClean="0">
                <a:solidFill>
                  <a:schemeClr val="tx1">
                    <a:lumMod val="75000"/>
                    <a:lumOff val="25000"/>
                  </a:schemeClr>
                </a:solidFill>
              </a:rPr>
              <a:t>écuriser </a:t>
            </a:r>
            <a:r>
              <a:rPr lang="fr-FR" b="1" dirty="0">
                <a:solidFill>
                  <a:schemeClr val="tx1">
                    <a:lumMod val="75000"/>
                    <a:lumOff val="25000"/>
                  </a:schemeClr>
                </a:solidFill>
              </a:rPr>
              <a:t>automatiquement vos plus values</a:t>
            </a:r>
          </a:p>
          <a:p>
            <a:pPr marL="753750" lvl="1" indent="-285750">
              <a:spcBef>
                <a:spcPts val="600"/>
              </a:spcBef>
              <a:buClr>
                <a:schemeClr val="accent4">
                  <a:lumMod val="75000"/>
                </a:schemeClr>
              </a:buClr>
              <a:buFont typeface="Arial" panose="020B0604020202020204" pitchFamily="34" charset="0"/>
              <a:buChar char="■"/>
            </a:pPr>
            <a:r>
              <a:rPr lang="fr-FR" b="1" dirty="0">
                <a:solidFill>
                  <a:schemeClr val="tx1">
                    <a:lumMod val="75000"/>
                    <a:lumOff val="25000"/>
                  </a:schemeClr>
                </a:solidFill>
              </a:rPr>
              <a:t>T</a:t>
            </a:r>
            <a:r>
              <a:rPr lang="fr-FR" b="1" dirty="0" smtClean="0">
                <a:solidFill>
                  <a:schemeClr val="tx1">
                    <a:lumMod val="75000"/>
                    <a:lumOff val="25000"/>
                  </a:schemeClr>
                </a:solidFill>
              </a:rPr>
              <a:t>ransmettre </a:t>
            </a:r>
            <a:r>
              <a:rPr lang="fr-FR" b="1" dirty="0">
                <a:solidFill>
                  <a:schemeClr val="tx1">
                    <a:lumMod val="75000"/>
                    <a:lumOff val="25000"/>
                  </a:schemeClr>
                </a:solidFill>
              </a:rPr>
              <a:t>librement un capital à la personne de votre choix tout en bénéficiant d’une fiscalité avantageuse </a:t>
            </a:r>
          </a:p>
          <a:p>
            <a:pPr marL="753750" lvl="1" indent="-285750">
              <a:spcBef>
                <a:spcPts val="600"/>
              </a:spcBef>
              <a:buClr>
                <a:schemeClr val="accent4">
                  <a:lumMod val="75000"/>
                </a:schemeClr>
              </a:buClr>
              <a:buFont typeface="Arial" panose="020B0604020202020204" pitchFamily="34" charset="0"/>
              <a:buChar char="■"/>
            </a:pPr>
            <a:r>
              <a:rPr lang="fr-FR" b="1" dirty="0" smtClean="0">
                <a:solidFill>
                  <a:schemeClr val="tx1">
                    <a:lumMod val="75000"/>
                    <a:lumOff val="25000"/>
                  </a:schemeClr>
                </a:solidFill>
              </a:rPr>
              <a:t>De </a:t>
            </a:r>
            <a:r>
              <a:rPr lang="fr-FR" b="1" dirty="0">
                <a:solidFill>
                  <a:schemeClr val="tx1">
                    <a:lumMod val="75000"/>
                    <a:lumOff val="25000"/>
                  </a:schemeClr>
                </a:solidFill>
              </a:rPr>
              <a:t>profiter d’options d’arbitrage automatiques et sans frais généralement incluses dans les contrats Haut de Gamme</a:t>
            </a:r>
          </a:p>
        </p:txBody>
      </p:sp>
      <p:sp>
        <p:nvSpPr>
          <p:cNvPr id="4" name="Rectangle 3"/>
          <p:cNvSpPr/>
          <p:nvPr/>
        </p:nvSpPr>
        <p:spPr>
          <a:xfrm>
            <a:off x="1257549" y="1667191"/>
            <a:ext cx="5011308" cy="400110"/>
          </a:xfrm>
          <a:prstGeom prst="rect">
            <a:avLst/>
          </a:prstGeom>
        </p:spPr>
        <p:txBody>
          <a:bodyPr wrap="none">
            <a:spAutoFit/>
          </a:bodyPr>
          <a:lstStyle/>
          <a:p>
            <a:r>
              <a:rPr lang="fr-FR" sz="2000" dirty="0" smtClean="0">
                <a:solidFill>
                  <a:schemeClr val="tx1">
                    <a:lumMod val="75000"/>
                    <a:lumOff val="25000"/>
                  </a:schemeClr>
                </a:solidFill>
              </a:rPr>
              <a:t>Cette solution d’épargne, vous permet de :</a:t>
            </a:r>
            <a:endParaRPr lang="fr-FR" sz="2000" dirty="0"/>
          </a:p>
        </p:txBody>
      </p:sp>
      <p:sp>
        <p:nvSpPr>
          <p:cNvPr id="7"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39436488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Notre gamme est un atout majeur avec des caractéristiques répondant pleinement aux attentes de nos clients </a:t>
            </a:r>
          </a:p>
        </p:txBody>
      </p:sp>
      <p:sp>
        <p:nvSpPr>
          <p:cNvPr id="15" name="ZoneTexte 14"/>
          <p:cNvSpPr txBox="1"/>
          <p:nvPr/>
        </p:nvSpPr>
        <p:spPr>
          <a:xfrm>
            <a:off x="10003035" y="5687504"/>
            <a:ext cx="2032736" cy="707886"/>
          </a:xfrm>
          <a:prstGeom prst="rect">
            <a:avLst/>
          </a:prstGeom>
          <a:noFill/>
        </p:spPr>
        <p:txBody>
          <a:bodyPr wrap="square" rtlCol="0">
            <a:spAutoFit/>
          </a:bodyPr>
          <a:lstStyle/>
          <a:p>
            <a:pPr eaLnBrk="0" fontAlgn="base" hangingPunct="0">
              <a:spcBef>
                <a:spcPct val="0"/>
              </a:spcBef>
              <a:spcAft>
                <a:spcPct val="0"/>
              </a:spcAft>
            </a:pPr>
            <a:r>
              <a:rPr lang="fr-FR" sz="800" i="1" dirty="0">
                <a:solidFill>
                  <a:srgbClr val="000000"/>
                </a:solidFill>
              </a:rPr>
              <a:t>* Sous réserve de l’accord du bénéficiaire acceptant ou du créancier garanti le cas échéant.</a:t>
            </a:r>
            <a:br>
              <a:rPr lang="fr-FR" sz="800" i="1" dirty="0">
                <a:solidFill>
                  <a:srgbClr val="000000"/>
                </a:solidFill>
              </a:rPr>
            </a:br>
            <a:r>
              <a:rPr lang="fr-FR" sz="800" i="1" dirty="0">
                <a:solidFill>
                  <a:srgbClr val="000000"/>
                </a:solidFill>
              </a:rPr>
              <a:t>** Par adhésion chez BPCE Vie.</a:t>
            </a:r>
          </a:p>
          <a:p>
            <a:pPr eaLnBrk="0" fontAlgn="base" hangingPunct="0">
              <a:spcBef>
                <a:spcPct val="0"/>
              </a:spcBef>
              <a:spcAft>
                <a:spcPct val="0"/>
              </a:spcAft>
            </a:pPr>
            <a:endParaRPr lang="fr-FR" sz="800" i="1" dirty="0">
              <a:solidFill>
                <a:srgbClr val="000000"/>
              </a:solidFill>
            </a:endParaRPr>
          </a:p>
        </p:txBody>
      </p:sp>
      <p:sp>
        <p:nvSpPr>
          <p:cNvPr id="16" name="Forme libre 15"/>
          <p:cNvSpPr/>
          <p:nvPr/>
        </p:nvSpPr>
        <p:spPr>
          <a:xfrm>
            <a:off x="1744366" y="2778511"/>
            <a:ext cx="2571749"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85000"/>
                    <a:lumOff val="15000"/>
                  </a:schemeClr>
                </a:solidFill>
                <a:latin typeface="Gill Sans"/>
                <a:cs typeface="Gill Sans"/>
              </a:rPr>
              <a:t>Possibilité de pacte adjoint</a:t>
            </a:r>
          </a:p>
        </p:txBody>
      </p:sp>
      <p:sp>
        <p:nvSpPr>
          <p:cNvPr id="18" name="Forme libre 17"/>
          <p:cNvSpPr/>
          <p:nvPr/>
        </p:nvSpPr>
        <p:spPr>
          <a:xfrm>
            <a:off x="7199970" y="2778511"/>
            <a:ext cx="2593681"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85000"/>
                    <a:lumOff val="15000"/>
                  </a:schemeClr>
                </a:solidFill>
                <a:latin typeface="Gill Sans"/>
                <a:cs typeface="Gill Sans"/>
              </a:rPr>
              <a:t>Un arbitrage ponctuel </a:t>
            </a:r>
            <a:r>
              <a:rPr lang="fr-FR" sz="1400" b="1" dirty="0">
                <a:solidFill>
                  <a:srgbClr val="FF0000"/>
                </a:solidFill>
                <a:latin typeface="Gill Sans"/>
                <a:cs typeface="Gill Sans"/>
              </a:rPr>
              <a:t>offert</a:t>
            </a:r>
            <a:r>
              <a:rPr lang="fr-FR" sz="1400" b="1" dirty="0">
                <a:solidFill>
                  <a:schemeClr val="tx1">
                    <a:lumMod val="85000"/>
                    <a:lumOff val="15000"/>
                  </a:schemeClr>
                </a:solidFill>
                <a:latin typeface="Gill Sans"/>
                <a:cs typeface="Gill Sans"/>
              </a:rPr>
              <a:t> </a:t>
            </a:r>
            <a:r>
              <a:rPr lang="fr-FR" sz="1400" b="1" dirty="0">
                <a:solidFill>
                  <a:srgbClr val="FF0000"/>
                </a:solidFill>
                <a:latin typeface="Gill Sans"/>
                <a:cs typeface="Gill Sans"/>
              </a:rPr>
              <a:t>par an. </a:t>
            </a:r>
          </a:p>
          <a:p>
            <a:pPr algn="ctr"/>
            <a:r>
              <a:rPr lang="fr-FR" sz="1400" b="1" dirty="0">
                <a:solidFill>
                  <a:schemeClr val="tx1">
                    <a:lumMod val="85000"/>
                    <a:lumOff val="15000"/>
                  </a:schemeClr>
                </a:solidFill>
                <a:latin typeface="Gill Sans"/>
                <a:cs typeface="Gill Sans"/>
              </a:rPr>
              <a:t>Au-delà frais d’arbitrage réduits à 0,5 %</a:t>
            </a:r>
          </a:p>
        </p:txBody>
      </p:sp>
      <p:sp>
        <p:nvSpPr>
          <p:cNvPr id="19" name="Forme libre 18"/>
          <p:cNvSpPr/>
          <p:nvPr/>
        </p:nvSpPr>
        <p:spPr>
          <a:xfrm>
            <a:off x="1739374" y="4436499"/>
            <a:ext cx="2571749"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lumMod val="85000"/>
                  <a:lumOff val="15000"/>
                </a:schemeClr>
              </a:solidFill>
              <a:latin typeface="Gill Sans"/>
              <a:cs typeface="Gill Sans"/>
            </a:endParaRPr>
          </a:p>
        </p:txBody>
      </p:sp>
      <p:sp>
        <p:nvSpPr>
          <p:cNvPr id="20" name="Forme libre 19"/>
          <p:cNvSpPr/>
          <p:nvPr/>
        </p:nvSpPr>
        <p:spPr>
          <a:xfrm>
            <a:off x="4467176" y="4436499"/>
            <a:ext cx="2576741"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b="1" dirty="0">
                <a:solidFill>
                  <a:schemeClr val="tx1">
                    <a:lumMod val="85000"/>
                    <a:lumOff val="15000"/>
                  </a:schemeClr>
                </a:solidFill>
                <a:latin typeface="Gill Sans"/>
                <a:cs typeface="Gill Sans"/>
              </a:rPr>
              <a:t>Une garantie plancher en cas de décès jusqu’à </a:t>
            </a:r>
            <a:br>
              <a:rPr lang="fr-FR" sz="1500" b="1" dirty="0">
                <a:solidFill>
                  <a:schemeClr val="tx1">
                    <a:lumMod val="85000"/>
                    <a:lumOff val="15000"/>
                  </a:schemeClr>
                </a:solidFill>
                <a:latin typeface="Gill Sans"/>
                <a:cs typeface="Gill Sans"/>
              </a:rPr>
            </a:br>
            <a:r>
              <a:rPr lang="fr-FR" sz="1500" b="1" dirty="0">
                <a:solidFill>
                  <a:schemeClr val="tx1">
                    <a:lumMod val="85000"/>
                    <a:lumOff val="15000"/>
                  </a:schemeClr>
                </a:solidFill>
                <a:latin typeface="Gill Sans"/>
                <a:cs typeface="Gill Sans"/>
              </a:rPr>
              <a:t>300 000 euros* jusqu’aux 85 ans du client (y compris fonds temporaires)</a:t>
            </a:r>
          </a:p>
        </p:txBody>
      </p:sp>
      <p:sp>
        <p:nvSpPr>
          <p:cNvPr id="21" name="Forme libre 20"/>
          <p:cNvSpPr/>
          <p:nvPr/>
        </p:nvSpPr>
        <p:spPr>
          <a:xfrm>
            <a:off x="7194978" y="4436499"/>
            <a:ext cx="2614771" cy="1754326"/>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lumMod val="85000"/>
                    <a:lumOff val="15000"/>
                  </a:schemeClr>
                </a:solidFill>
                <a:latin typeface="Gill Sans"/>
                <a:cs typeface="Gill Sans"/>
              </a:rPr>
              <a:t>Des </a:t>
            </a:r>
            <a:r>
              <a:rPr lang="fr-FR" dirty="0">
                <a:solidFill>
                  <a:schemeClr val="tx1">
                    <a:lumMod val="85000"/>
                    <a:lumOff val="15000"/>
                  </a:schemeClr>
                </a:solidFill>
                <a:latin typeface="Gill Sans"/>
                <a:cs typeface="Gill Sans"/>
              </a:rPr>
              <a:t>frais d’entrée de </a:t>
            </a:r>
            <a:r>
              <a:rPr lang="fr-FR" dirty="0" smtClean="0">
                <a:solidFill>
                  <a:schemeClr val="tx1">
                    <a:lumMod val="85000"/>
                    <a:lumOff val="15000"/>
                  </a:schemeClr>
                </a:solidFill>
                <a:latin typeface="Gill Sans"/>
                <a:cs typeface="Gill Sans"/>
              </a:rPr>
              <a:t>0 à 3,5</a:t>
            </a:r>
            <a:r>
              <a:rPr lang="fr-FR" dirty="0">
                <a:solidFill>
                  <a:schemeClr val="tx1">
                    <a:lumMod val="85000"/>
                    <a:lumOff val="15000"/>
                  </a:schemeClr>
                </a:solidFill>
                <a:latin typeface="Gill Sans"/>
                <a:cs typeface="Gill Sans"/>
              </a:rPr>
              <a:t>% </a:t>
            </a:r>
          </a:p>
          <a:p>
            <a:pPr algn="ctr"/>
            <a:r>
              <a:rPr lang="fr-FR" dirty="0">
                <a:solidFill>
                  <a:schemeClr val="tx1">
                    <a:lumMod val="85000"/>
                    <a:lumOff val="15000"/>
                  </a:schemeClr>
                </a:solidFill>
                <a:latin typeface="Gill Sans"/>
                <a:cs typeface="Gill Sans"/>
              </a:rPr>
              <a:t>bien positionnés sur le marché</a:t>
            </a:r>
          </a:p>
        </p:txBody>
      </p:sp>
      <p:sp>
        <p:nvSpPr>
          <p:cNvPr id="22" name="Rectangle 21"/>
          <p:cNvSpPr/>
          <p:nvPr/>
        </p:nvSpPr>
        <p:spPr>
          <a:xfrm>
            <a:off x="1744364" y="4528833"/>
            <a:ext cx="2641218" cy="1569660"/>
          </a:xfrm>
          <a:prstGeom prst="rect">
            <a:avLst/>
          </a:prstGeom>
        </p:spPr>
        <p:txBody>
          <a:bodyPr wrap="square" anchor="ctr">
            <a:spAutoFit/>
          </a:bodyPr>
          <a:lstStyle/>
          <a:p>
            <a:pPr algn="ctr"/>
            <a:r>
              <a:rPr lang="fr-FR" sz="1600" b="1" dirty="0">
                <a:solidFill>
                  <a:schemeClr val="tx1">
                    <a:lumMod val="85000"/>
                    <a:lumOff val="15000"/>
                  </a:schemeClr>
                </a:solidFill>
                <a:latin typeface="Gill Sans"/>
                <a:cs typeface="Gill Sans"/>
              </a:rPr>
              <a:t>Des options d’arbitrages automatiques </a:t>
            </a:r>
            <a:r>
              <a:rPr lang="fr-FR" sz="1600" b="1" dirty="0">
                <a:solidFill>
                  <a:srgbClr val="FF0000"/>
                </a:solidFill>
                <a:latin typeface="Gill Sans"/>
                <a:cs typeface="Gill Sans"/>
              </a:rPr>
              <a:t>gratuites</a:t>
            </a:r>
            <a:r>
              <a:rPr lang="fr-FR" sz="1600" b="1" dirty="0">
                <a:solidFill>
                  <a:schemeClr val="tx1">
                    <a:lumMod val="85000"/>
                    <a:lumOff val="15000"/>
                  </a:schemeClr>
                </a:solidFill>
                <a:latin typeface="Gill Sans"/>
                <a:cs typeface="Gill Sans"/>
              </a:rPr>
              <a:t> :</a:t>
            </a:r>
          </a:p>
          <a:p>
            <a:pPr marL="88900" indent="-88900" algn="ctr"/>
            <a:r>
              <a:rPr lang="fr-FR" sz="1600" b="1" dirty="0">
                <a:solidFill>
                  <a:schemeClr val="tx1">
                    <a:lumMod val="85000"/>
                    <a:lumOff val="15000"/>
                  </a:schemeClr>
                </a:solidFill>
                <a:latin typeface="Gill Sans"/>
                <a:cs typeface="Gill Sans"/>
              </a:rPr>
              <a:t>- sécurisation des plus-values</a:t>
            </a:r>
          </a:p>
          <a:p>
            <a:pPr algn="ctr"/>
            <a:r>
              <a:rPr lang="fr-FR" sz="1600" b="1" dirty="0">
                <a:solidFill>
                  <a:schemeClr val="tx1">
                    <a:lumMod val="85000"/>
                    <a:lumOff val="15000"/>
                  </a:schemeClr>
                </a:solidFill>
                <a:latin typeface="Gill Sans"/>
                <a:cs typeface="Gill Sans"/>
              </a:rPr>
              <a:t>- dynamisation des intérêts</a:t>
            </a:r>
          </a:p>
        </p:txBody>
      </p:sp>
      <p:sp>
        <p:nvSpPr>
          <p:cNvPr id="23" name="Rectangle 22"/>
          <p:cNvSpPr/>
          <p:nvPr/>
        </p:nvSpPr>
        <p:spPr>
          <a:xfrm>
            <a:off x="1727426" y="1769350"/>
            <a:ext cx="2576741" cy="896027"/>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85000"/>
                    <a:lumOff val="15000"/>
                  </a:schemeClr>
                </a:solidFill>
                <a:latin typeface="Gill Sans"/>
                <a:cs typeface="Gill Sans"/>
              </a:rPr>
              <a:t>Eligible :</a:t>
            </a:r>
          </a:p>
          <a:p>
            <a:pPr algn="ctr"/>
            <a:r>
              <a:rPr lang="fr-FR" sz="1400" b="1" dirty="0" smtClean="0">
                <a:solidFill>
                  <a:schemeClr val="tx1">
                    <a:lumMod val="85000"/>
                    <a:lumOff val="15000"/>
                  </a:schemeClr>
                </a:solidFill>
                <a:latin typeface="Gill Sans"/>
                <a:cs typeface="Gill Sans"/>
              </a:rPr>
              <a:t>De 0 à 18 ans</a:t>
            </a:r>
            <a:endParaRPr lang="fr-FR" sz="1400" b="1" dirty="0">
              <a:solidFill>
                <a:schemeClr val="tx1">
                  <a:lumMod val="85000"/>
                  <a:lumOff val="15000"/>
                </a:schemeClr>
              </a:solidFill>
              <a:latin typeface="Gill Sans"/>
              <a:cs typeface="Gill Sans"/>
            </a:endParaRPr>
          </a:p>
        </p:txBody>
      </p:sp>
      <p:sp>
        <p:nvSpPr>
          <p:cNvPr id="24" name="Rectangle 23"/>
          <p:cNvSpPr/>
          <p:nvPr/>
        </p:nvSpPr>
        <p:spPr>
          <a:xfrm>
            <a:off x="4472168" y="1769350"/>
            <a:ext cx="2576741" cy="896026"/>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85000"/>
                    <a:lumOff val="15000"/>
                  </a:schemeClr>
                </a:solidFill>
                <a:latin typeface="Gill Sans"/>
                <a:cs typeface="Gill Sans"/>
              </a:rPr>
              <a:t>1 support € + 9 supports spécifiques + 2 supports ISR + 3 supports sélectiz</a:t>
            </a:r>
          </a:p>
        </p:txBody>
      </p:sp>
      <p:sp>
        <p:nvSpPr>
          <p:cNvPr id="25" name="Rectangle 24"/>
          <p:cNvSpPr/>
          <p:nvPr/>
        </p:nvSpPr>
        <p:spPr>
          <a:xfrm>
            <a:off x="7216910" y="1777983"/>
            <a:ext cx="2576741" cy="887393"/>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85000"/>
                    <a:lumOff val="15000"/>
                  </a:schemeClr>
                </a:solidFill>
                <a:latin typeface="Gill Sans"/>
                <a:cs typeface="Gill Sans"/>
              </a:rPr>
              <a:t>Réévaluation  </a:t>
            </a:r>
            <a:r>
              <a:rPr lang="fr-FR" sz="1400" b="1" dirty="0">
                <a:solidFill>
                  <a:srgbClr val="FF0000"/>
                </a:solidFill>
                <a:latin typeface="Gill Sans"/>
                <a:cs typeface="Gill Sans"/>
              </a:rPr>
              <a:t>automatique</a:t>
            </a:r>
            <a:r>
              <a:rPr lang="fr-FR" sz="1400" b="1" dirty="0">
                <a:solidFill>
                  <a:schemeClr val="tx1">
                    <a:lumMod val="85000"/>
                    <a:lumOff val="15000"/>
                  </a:schemeClr>
                </a:solidFill>
                <a:latin typeface="Gill Sans"/>
                <a:cs typeface="Gill Sans"/>
              </a:rPr>
              <a:t> des versements</a:t>
            </a:r>
          </a:p>
        </p:txBody>
      </p:sp>
      <p:sp>
        <p:nvSpPr>
          <p:cNvPr id="26" name="Forme libre 25"/>
          <p:cNvSpPr/>
          <p:nvPr/>
        </p:nvSpPr>
        <p:spPr>
          <a:xfrm>
            <a:off x="4467176" y="2778511"/>
            <a:ext cx="2571749" cy="1543050"/>
          </a:xfrm>
          <a:custGeom>
            <a:avLst/>
            <a:gdLst>
              <a:gd name="connsiteX0" fmla="*/ 0 w 2571749"/>
              <a:gd name="connsiteY0" fmla="*/ 0 h 1543050"/>
              <a:gd name="connsiteX1" fmla="*/ 2571749 w 2571749"/>
              <a:gd name="connsiteY1" fmla="*/ 0 h 1543050"/>
              <a:gd name="connsiteX2" fmla="*/ 2571749 w 2571749"/>
              <a:gd name="connsiteY2" fmla="*/ 1543050 h 1543050"/>
              <a:gd name="connsiteX3" fmla="*/ 0 w 2571749"/>
              <a:gd name="connsiteY3" fmla="*/ 1543050 h 1543050"/>
              <a:gd name="connsiteX4" fmla="*/ 0 w 2571749"/>
              <a:gd name="connsiteY4" fmla="*/ 0 h 154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543050">
                <a:moveTo>
                  <a:pt x="0" y="0"/>
                </a:moveTo>
                <a:lnTo>
                  <a:pt x="2571749" y="0"/>
                </a:lnTo>
                <a:lnTo>
                  <a:pt x="2571749" y="1543050"/>
                </a:lnTo>
                <a:lnTo>
                  <a:pt x="0" y="1543050"/>
                </a:lnTo>
                <a:lnTo>
                  <a:pt x="0" y="0"/>
                </a:lnTo>
                <a:close/>
              </a:path>
            </a:pathLst>
          </a:cu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85000"/>
                    <a:lumOff val="15000"/>
                  </a:schemeClr>
                </a:solidFill>
                <a:latin typeface="Gill Sans"/>
                <a:cs typeface="Gill Sans"/>
              </a:rPr>
              <a:t>Un seuil d’accès au contrat de 500 euros ou de 100 euros avec </a:t>
            </a:r>
            <a:r>
              <a:rPr lang="fr-FR" sz="1400" b="1" dirty="0">
                <a:solidFill>
                  <a:srgbClr val="FF0000"/>
                </a:solidFill>
                <a:latin typeface="Gill Sans"/>
                <a:cs typeface="Gill Sans"/>
              </a:rPr>
              <a:t>versements programmés</a:t>
            </a:r>
            <a:r>
              <a:rPr lang="fr-FR" sz="1400" b="1" dirty="0">
                <a:solidFill>
                  <a:schemeClr val="tx1">
                    <a:lumMod val="85000"/>
                    <a:lumOff val="15000"/>
                  </a:schemeClr>
                </a:solidFill>
                <a:latin typeface="Gill Sans"/>
                <a:cs typeface="Gill Sans"/>
              </a:rPr>
              <a:t> obligatoires (min. 30 €)</a:t>
            </a:r>
          </a:p>
        </p:txBody>
      </p:sp>
      <p:sp>
        <p:nvSpPr>
          <p:cNvPr id="27" name="Rectangle 26"/>
          <p:cNvSpPr/>
          <p:nvPr/>
        </p:nvSpPr>
        <p:spPr>
          <a:xfrm rot="16200000">
            <a:off x="-1073801" y="3547109"/>
            <a:ext cx="4434279" cy="896027"/>
          </a:xfrm>
          <a:prstGeom prst="rect">
            <a:avLst/>
          </a:prstGeom>
          <a:solidFill>
            <a:srgbClr val="FED2D4"/>
          </a:solidFill>
          <a:ln>
            <a:solidFill>
              <a:srgbClr val="FED2D4"/>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lumMod val="50000"/>
                  </a:schemeClr>
                </a:solidFill>
                <a:latin typeface="Gill Sans"/>
                <a:cs typeface="Gill Sans"/>
              </a:rPr>
              <a:t>MILLEVIE INITIALE</a:t>
            </a:r>
          </a:p>
        </p:txBody>
      </p:sp>
      <p:sp>
        <p:nvSpPr>
          <p:cNvPr id="17"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3432913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Millevie </a:t>
            </a:r>
            <a:r>
              <a:rPr lang="fr-FR" dirty="0" smtClean="0">
                <a:solidFill>
                  <a:srgbClr val="FF0000"/>
                </a:solidFill>
              </a:rPr>
              <a:t>INITIALE </a:t>
            </a:r>
            <a:r>
              <a:rPr lang="fr-FR" dirty="0" smtClean="0"/>
              <a:t> répond aux besoins identifiés de nos clients</a:t>
            </a:r>
            <a:endParaRPr lang="fr-FR" dirty="0"/>
          </a:p>
        </p:txBody>
      </p:sp>
      <p:sp>
        <p:nvSpPr>
          <p:cNvPr id="8" name="Espace réservé du contenu 1"/>
          <p:cNvSpPr>
            <a:spLocks noGrp="1"/>
          </p:cNvSpPr>
          <p:nvPr>
            <p:ph idx="1"/>
          </p:nvPr>
        </p:nvSpPr>
        <p:spPr>
          <a:xfrm>
            <a:off x="708479" y="2213958"/>
            <a:ext cx="10980738" cy="4462613"/>
          </a:xfrm>
        </p:spPr>
        <p:txBody>
          <a:bodyPr vert="horz" lIns="91440" tIns="45720" rIns="91440" bIns="45720" rtlCol="0">
            <a:normAutofit/>
          </a:bodyPr>
          <a:lstStyle/>
          <a:p>
            <a:pPr lvl="1"/>
            <a:endParaRPr lang="fr-FR" sz="1700" b="1" dirty="0"/>
          </a:p>
          <a:p>
            <a:pPr lvl="1"/>
            <a:r>
              <a:rPr lang="fr-FR" sz="1700" b="1" dirty="0"/>
              <a:t>Constituer un capital pour le transmettre à ses enfants et/ou ses </a:t>
            </a:r>
            <a:r>
              <a:rPr lang="fr-FR" sz="1700" b="1" dirty="0" smtClean="0"/>
              <a:t>petits-enfants</a:t>
            </a:r>
          </a:p>
          <a:p>
            <a:pPr marL="468000" lvl="1" indent="0">
              <a:buNone/>
            </a:pPr>
            <a:endParaRPr lang="fr-FR" sz="1700" b="1" dirty="0"/>
          </a:p>
          <a:p>
            <a:pPr lvl="1"/>
            <a:r>
              <a:rPr lang="fr-FR" sz="1700" b="1" dirty="0"/>
              <a:t>Sécuriser le don aux enfants et/ou aux </a:t>
            </a:r>
            <a:r>
              <a:rPr lang="fr-FR" sz="1700" b="1" dirty="0" smtClean="0"/>
              <a:t>petits-enfants</a:t>
            </a:r>
          </a:p>
          <a:p>
            <a:pPr marL="468000" lvl="1" indent="0">
              <a:buNone/>
            </a:pPr>
            <a:endParaRPr lang="fr-FR" sz="1700" b="1" dirty="0"/>
          </a:p>
          <a:p>
            <a:pPr lvl="1"/>
            <a:r>
              <a:rPr lang="fr-FR" sz="1700" b="1" dirty="0"/>
              <a:t>Anticiper la transmission de son </a:t>
            </a:r>
            <a:r>
              <a:rPr lang="fr-FR" sz="1700" b="1" dirty="0" smtClean="0"/>
              <a:t>patrimoine</a:t>
            </a:r>
          </a:p>
          <a:p>
            <a:pPr marL="468000" lvl="1" indent="0">
              <a:buNone/>
            </a:pPr>
            <a:endParaRPr lang="fr-FR" sz="1700" b="1" dirty="0"/>
          </a:p>
          <a:p>
            <a:pPr lvl="1"/>
            <a:r>
              <a:rPr lang="fr-FR" sz="1700" b="1" dirty="0"/>
              <a:t>Faire fructifier une somme </a:t>
            </a:r>
            <a:r>
              <a:rPr lang="fr-FR" sz="1700" b="1" dirty="0" smtClean="0"/>
              <a:t>donnée</a:t>
            </a:r>
          </a:p>
          <a:p>
            <a:pPr marL="468000" lvl="1" indent="0">
              <a:buNone/>
            </a:pPr>
            <a:endParaRPr lang="fr-FR" sz="1700" b="1" dirty="0"/>
          </a:p>
          <a:p>
            <a:pPr lvl="1"/>
            <a:r>
              <a:rPr lang="fr-FR" sz="1700" b="1" dirty="0"/>
              <a:t>Aider ses enfants et/ou ses petits-enfants</a:t>
            </a:r>
          </a:p>
          <a:p>
            <a:endParaRPr lang="fr-FR" sz="1700" b="1" dirty="0"/>
          </a:p>
          <a:p>
            <a:endParaRPr lang="fr-FR" sz="1700" b="1" dirty="0"/>
          </a:p>
          <a:p>
            <a:endParaRPr lang="fr-FR" sz="1700" b="1" dirty="0"/>
          </a:p>
          <a:p>
            <a:endParaRPr lang="fr-FR" sz="1700" b="1" dirty="0"/>
          </a:p>
          <a:p>
            <a:endParaRPr lang="fr-FR" sz="1700" b="1" dirty="0"/>
          </a:p>
          <a:p>
            <a:endParaRPr lang="fr-FR" sz="1700" b="1" dirty="0"/>
          </a:p>
          <a:p>
            <a:pPr lvl="1"/>
            <a:endParaRPr lang="fr-FR" sz="1700" b="1" dirty="0"/>
          </a:p>
          <a:p>
            <a:endParaRPr lang="fr-FR" sz="1700" b="1" dirty="0"/>
          </a:p>
        </p:txBody>
      </p:sp>
      <p:sp>
        <p:nvSpPr>
          <p:cNvPr id="6" name="Espace réservé du texte 13"/>
          <p:cNvSpPr txBox="1">
            <a:spLocks/>
          </p:cNvSpPr>
          <p:nvPr/>
        </p:nvSpPr>
        <p:spPr>
          <a:xfrm>
            <a:off x="4615543" y="119642"/>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mtClean="0"/>
              <a:t>HDJ du 11 février</a:t>
            </a:r>
            <a:endParaRPr lang="fr-FR" dirty="0"/>
          </a:p>
        </p:txBody>
      </p:sp>
      <p:sp>
        <p:nvSpPr>
          <p:cNvPr id="5" name="Rectangle 4"/>
          <p:cNvSpPr/>
          <p:nvPr/>
        </p:nvSpPr>
        <p:spPr>
          <a:xfrm>
            <a:off x="2041320" y="1681705"/>
            <a:ext cx="5506636" cy="400110"/>
          </a:xfrm>
          <a:prstGeom prst="rect">
            <a:avLst/>
          </a:prstGeom>
        </p:spPr>
        <p:txBody>
          <a:bodyPr wrap="none">
            <a:spAutoFit/>
          </a:bodyPr>
          <a:lstStyle/>
          <a:p>
            <a:r>
              <a:rPr lang="fr-FR" sz="2000" dirty="0" smtClean="0">
                <a:solidFill>
                  <a:schemeClr val="tx1">
                    <a:lumMod val="75000"/>
                    <a:lumOff val="25000"/>
                  </a:schemeClr>
                </a:solidFill>
              </a:rPr>
              <a:t>Qu’est-ce qui est important pour notre client ? :</a:t>
            </a:r>
            <a:endParaRPr lang="fr-FR" sz="2000" dirty="0"/>
          </a:p>
        </p:txBody>
      </p:sp>
    </p:spTree>
    <p:extLst>
      <p:ext uri="{BB962C8B-B14F-4D97-AF65-F5344CB8AC3E}">
        <p14:creationId xmlns:p14="http://schemas.microsoft.com/office/powerpoint/2010/main" val="38654693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Millevie </a:t>
            </a:r>
            <a:r>
              <a:rPr lang="fr-FR" dirty="0" smtClean="0">
                <a:solidFill>
                  <a:srgbClr val="FF0000"/>
                </a:solidFill>
              </a:rPr>
              <a:t>initiale</a:t>
            </a:r>
            <a:r>
              <a:rPr lang="fr-FR" dirty="0" smtClean="0"/>
              <a:t> répond aux </a:t>
            </a:r>
            <a:r>
              <a:rPr lang="fr-FR" dirty="0" smtClean="0"/>
              <a:t>attentes</a:t>
            </a:r>
            <a:r>
              <a:rPr lang="fr-FR" dirty="0" smtClean="0"/>
              <a:t> </a:t>
            </a:r>
            <a:r>
              <a:rPr lang="fr-FR" dirty="0" smtClean="0"/>
              <a:t>de nos clients</a:t>
            </a:r>
            <a:endParaRPr lang="fr-FR" dirty="0"/>
          </a:p>
        </p:txBody>
      </p:sp>
      <p:sp>
        <p:nvSpPr>
          <p:cNvPr id="6" name="Espace réservé du texte 13"/>
          <p:cNvSpPr txBox="1">
            <a:spLocks/>
          </p:cNvSpPr>
          <p:nvPr/>
        </p:nvSpPr>
        <p:spPr>
          <a:xfrm>
            <a:off x="4528457" y="131301"/>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000" b="1" i="0" u="none" strike="noStrike" kern="1200" cap="none" spc="0" normalizeH="0" baseline="0" noProof="0" dirty="0" smtClean="0">
                <a:ln>
                  <a:noFill/>
                </a:ln>
                <a:solidFill>
                  <a:prstClr val="black">
                    <a:lumMod val="75000"/>
                    <a:lumOff val="25000"/>
                  </a:prstClr>
                </a:solidFill>
                <a:effectLst/>
                <a:uLnTx/>
                <a:uFillTx/>
                <a:latin typeface="Arial Black" panose="020B0A04020102020204" pitchFamily="34" charset="0"/>
                <a:ea typeface="+mn-ea"/>
                <a:cs typeface="+mn-cs"/>
              </a:rPr>
              <a:t>HDJ du 11 février</a:t>
            </a:r>
            <a:endParaRPr kumimoji="0" lang="fr-FR" sz="1000" b="1"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mn-ea"/>
              <a:cs typeface="+mn-cs"/>
            </a:endParaRPr>
          </a:p>
        </p:txBody>
      </p:sp>
      <p:sp>
        <p:nvSpPr>
          <p:cNvPr id="7" name="Rectangle 6"/>
          <p:cNvSpPr/>
          <p:nvPr/>
        </p:nvSpPr>
        <p:spPr>
          <a:xfrm>
            <a:off x="1798411" y="1640427"/>
            <a:ext cx="501130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Cette solution d’épargne, vous permet de :</a:t>
            </a:r>
            <a:endParaRPr kumimoji="0" lang="fr-FR" sz="20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Rectangle 3"/>
          <p:cNvSpPr/>
          <p:nvPr/>
        </p:nvSpPr>
        <p:spPr>
          <a:xfrm>
            <a:off x="1018903" y="2374678"/>
            <a:ext cx="9901646" cy="3582519"/>
          </a:xfrm>
          <a:prstGeom prst="rect">
            <a:avLst/>
          </a:prstGeom>
        </p:spPr>
        <p:txBody>
          <a:bodyPr vert="horz" lIns="91440" tIns="45720" rIns="91440" bIns="45720" rtlCol="0">
            <a:noAutofit/>
          </a:bodyPr>
          <a:lstStyle/>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constituer un capital au profit de vos enfants et/ou petits-enfants afin de les aider financièrement  dans leurs études ou à bien démarrer dans la vie active</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constituer un capital à votre rythme au profit de vos enfants et/ou petits-enfants</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choisir à quel âge vos enfants et/ou petits-enfants pourront disposer de cet argent</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vous assurer que seuls vos enfants et/ou petits-enfants pourront toucher le capital (avec pacte adjoint)</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garantir le capital de l’enfant tout en cherchant à optimiser  le rendement des intérêts </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diversifier cette épargne grâce à un large choix de supports financiers</a:t>
            </a:r>
          </a:p>
          <a:p>
            <a:pPr marL="753750" marR="0" lvl="1" indent="-28575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mn-ea"/>
                <a:cs typeface="+mn-cs"/>
              </a:rPr>
              <a:t>- sécuriser automatiquement les plus values</a:t>
            </a:r>
          </a:p>
        </p:txBody>
      </p:sp>
    </p:spTree>
    <p:extLst>
      <p:ext uri="{BB962C8B-B14F-4D97-AF65-F5344CB8AC3E}">
        <p14:creationId xmlns:p14="http://schemas.microsoft.com/office/powerpoint/2010/main" val="33929042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Avec deux nouveautés </a:t>
            </a:r>
            <a:r>
              <a:rPr lang="fr-FR" dirty="0"/>
              <a:t>éligibles au parcours </a:t>
            </a:r>
            <a:r>
              <a:rPr lang="fr-FR" dirty="0" smtClean="0"/>
              <a:t>LEA la CEGEE assure  une mise en marché qui répond aux aspirations de nos clients</a:t>
            </a:r>
            <a:r>
              <a:rPr lang="fr-FR" dirty="0"/>
              <a:t> </a:t>
            </a:r>
          </a:p>
        </p:txBody>
      </p:sp>
      <p:sp>
        <p:nvSpPr>
          <p:cNvPr id="5" name="Rectangle 4">
            <a:extLst>
              <a:ext uri="{FF2B5EF4-FFF2-40B4-BE49-F238E27FC236}">
                <a16:creationId xmlns:a16="http://schemas.microsoft.com/office/drawing/2014/main" id="{9DBEAE88-3962-48DB-8CAD-AE3B760E3EFD}"/>
              </a:ext>
            </a:extLst>
          </p:cNvPr>
          <p:cNvSpPr/>
          <p:nvPr/>
        </p:nvSpPr>
        <p:spPr>
          <a:xfrm>
            <a:off x="7727002" y="1581592"/>
            <a:ext cx="3584617" cy="268425"/>
          </a:xfrm>
          <a:prstGeom prst="rect">
            <a:avLst/>
          </a:prstGeom>
          <a:solidFill>
            <a:schemeClr val="bg1">
              <a:lumMod val="75000"/>
            </a:schemeClr>
          </a:solidFill>
          <a:ln w="25400" cap="flat" cmpd="sng" algn="ctr">
            <a:noFill/>
            <a:prstDash val="solid"/>
          </a:ln>
          <a:effectLst>
            <a:outerShdw blurRad="50800" dist="38100" dir="8100000" algn="tr" rotWithShape="0">
              <a:prstClr val="black">
                <a:alpha val="40000"/>
              </a:prstClr>
            </a:outerShdw>
          </a:effectLst>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10" fontAlgn="auto">
              <a:spcBef>
                <a:spcPts val="0"/>
              </a:spcBef>
              <a:spcAft>
                <a:spcPts val="0"/>
              </a:spcAft>
              <a:defRPr/>
            </a:pPr>
            <a:r>
              <a:rPr lang="fr-FR" sz="1400" kern="0" dirty="0">
                <a:solidFill>
                  <a:srgbClr val="FFFFFF"/>
                </a:solidFill>
                <a:latin typeface="Montserrat SemiBold" panose="020B0604020202020204" charset="0"/>
                <a:cs typeface="Arial"/>
                <a:sym typeface="Arial"/>
              </a:rPr>
              <a:t>PER CE</a:t>
            </a:r>
          </a:p>
        </p:txBody>
      </p:sp>
      <p:sp>
        <p:nvSpPr>
          <p:cNvPr id="6" name="Rectangle 5">
            <a:extLst>
              <a:ext uri="{FF2B5EF4-FFF2-40B4-BE49-F238E27FC236}">
                <a16:creationId xmlns:a16="http://schemas.microsoft.com/office/drawing/2014/main" id="{AEFB8396-2D56-4637-A63A-F33CFEB32E08}"/>
              </a:ext>
            </a:extLst>
          </p:cNvPr>
          <p:cNvSpPr/>
          <p:nvPr/>
        </p:nvSpPr>
        <p:spPr>
          <a:xfrm>
            <a:off x="3977328" y="1569754"/>
            <a:ext cx="3584617" cy="292100"/>
          </a:xfrm>
          <a:prstGeom prst="rect">
            <a:avLst/>
          </a:prstGeom>
          <a:solidFill>
            <a:schemeClr val="accent1">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10" fontAlgn="auto">
              <a:spcBef>
                <a:spcPts val="0"/>
              </a:spcBef>
              <a:spcAft>
                <a:spcPts val="0"/>
              </a:spcAft>
              <a:defRPr/>
            </a:pPr>
            <a:r>
              <a:rPr lang="fr-FR" sz="1400" kern="0" dirty="0">
                <a:solidFill>
                  <a:srgbClr val="FFFFFF"/>
                </a:solidFill>
                <a:latin typeface="Montserrat SemiBold" panose="020B0604020202020204" charset="0"/>
                <a:cs typeface="Arial"/>
                <a:sym typeface="Arial"/>
              </a:rPr>
              <a:t>Millevie PER</a:t>
            </a:r>
          </a:p>
        </p:txBody>
      </p:sp>
      <p:graphicFrame>
        <p:nvGraphicFramePr>
          <p:cNvPr id="7" name="Tableau 6"/>
          <p:cNvGraphicFramePr>
            <a:graphicFrameLocks noGrp="1"/>
          </p:cNvGraphicFramePr>
          <p:nvPr>
            <p:extLst>
              <p:ext uri="{D42A27DB-BD31-4B8C-83A1-F6EECF244321}">
                <p14:modId xmlns:p14="http://schemas.microsoft.com/office/powerpoint/2010/main" val="3779996679"/>
              </p:ext>
            </p:extLst>
          </p:nvPr>
        </p:nvGraphicFramePr>
        <p:xfrm>
          <a:off x="856343" y="2015448"/>
          <a:ext cx="10455276" cy="3709654"/>
        </p:xfrm>
        <a:graphic>
          <a:graphicData uri="http://schemas.openxmlformats.org/drawingml/2006/table">
            <a:tbl>
              <a:tblPr>
                <a:tableStyleId>{ED083AE6-46FA-4A59-8FB0-9F97EB10719F}</a:tableStyleId>
              </a:tblPr>
              <a:tblGrid>
                <a:gridCol w="3063426">
                  <a:extLst>
                    <a:ext uri="{9D8B030D-6E8A-4147-A177-3AD203B41FA5}">
                      <a16:colId xmlns:a16="http://schemas.microsoft.com/office/drawing/2014/main" val="2408097647"/>
                    </a:ext>
                  </a:extLst>
                </a:gridCol>
                <a:gridCol w="3886436">
                  <a:extLst>
                    <a:ext uri="{9D8B030D-6E8A-4147-A177-3AD203B41FA5}">
                      <a16:colId xmlns:a16="http://schemas.microsoft.com/office/drawing/2014/main" val="1763517090"/>
                    </a:ext>
                  </a:extLst>
                </a:gridCol>
                <a:gridCol w="3505414">
                  <a:extLst>
                    <a:ext uri="{9D8B030D-6E8A-4147-A177-3AD203B41FA5}">
                      <a16:colId xmlns:a16="http://schemas.microsoft.com/office/drawing/2014/main" val="122498219"/>
                    </a:ext>
                  </a:extLst>
                </a:gridCol>
              </a:tblGrid>
              <a:tr h="336294">
                <a:tc>
                  <a:txBody>
                    <a:bodyPr/>
                    <a:lstStyle/>
                    <a:p>
                      <a:pPr algn="ctr" fontAlgn="ctr"/>
                      <a:r>
                        <a:rPr lang="fr-FR" sz="1400" b="1" u="none" strike="noStrike" dirty="0">
                          <a:effectLst/>
                          <a:latin typeface="+mj-lt"/>
                        </a:rPr>
                        <a:t>Conditions d'entrée</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gridSpan="2">
                  <a:txBody>
                    <a:bodyPr/>
                    <a:lstStyle/>
                    <a:p>
                      <a:pPr algn="ctr" fontAlgn="ctr"/>
                      <a:r>
                        <a:rPr lang="fr-FR" sz="1400" u="none" strike="noStrike" dirty="0">
                          <a:effectLst/>
                          <a:latin typeface="+mj-lt"/>
                        </a:rPr>
                        <a:t>toute personne physique capable ou représentée âgée de 18 à 70 ans</a:t>
                      </a:r>
                      <a:endParaRPr lang="fr-FR" sz="1400" b="0" i="0" u="none" strike="noStrike" dirty="0">
                        <a:solidFill>
                          <a:srgbClr val="000000"/>
                        </a:solidFill>
                        <a:effectLst/>
                        <a:latin typeface="+mj-lt"/>
                      </a:endParaRPr>
                    </a:p>
                  </a:txBody>
                  <a:tcPr marL="6018" marR="6018" marT="6017" marB="0" anchor="ctr"/>
                </a:tc>
                <a:tc hMerge="1">
                  <a:txBody>
                    <a:bodyPr/>
                    <a:lstStyle/>
                    <a:p>
                      <a:endParaRPr lang="fr-FR"/>
                    </a:p>
                  </a:txBody>
                  <a:tcPr/>
                </a:tc>
                <a:extLst>
                  <a:ext uri="{0D108BD9-81ED-4DB2-BD59-A6C34878D82A}">
                    <a16:rowId xmlns:a16="http://schemas.microsoft.com/office/drawing/2014/main" val="2110499557"/>
                  </a:ext>
                </a:extLst>
              </a:tr>
              <a:tr h="645993">
                <a:tc>
                  <a:txBody>
                    <a:bodyPr/>
                    <a:lstStyle/>
                    <a:p>
                      <a:pPr algn="ctr" fontAlgn="ctr"/>
                      <a:r>
                        <a:rPr lang="fr-FR" sz="1400" b="1" u="none" strike="noStrike" dirty="0">
                          <a:effectLst/>
                          <a:latin typeface="+mj-lt"/>
                        </a:rPr>
                        <a:t>Versement initial</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a:txBody>
                    <a:bodyPr/>
                    <a:lstStyle/>
                    <a:p>
                      <a:pPr algn="ctr" fontAlgn="t"/>
                      <a:r>
                        <a:rPr lang="fr-FR" sz="1400" u="none" strike="noStrike" dirty="0">
                          <a:effectLst/>
                          <a:latin typeface="+mj-lt"/>
                        </a:rPr>
                        <a:t>500 €</a:t>
                      </a:r>
                      <a:br>
                        <a:rPr lang="fr-FR" sz="1400" u="none" strike="noStrike" dirty="0">
                          <a:effectLst/>
                          <a:latin typeface="+mj-lt"/>
                        </a:rPr>
                      </a:br>
                      <a:r>
                        <a:rPr lang="fr-FR" sz="1400" u="none" strike="noStrike" dirty="0">
                          <a:effectLst/>
                          <a:latin typeface="+mj-lt"/>
                        </a:rPr>
                        <a:t>(ou 100 € si mise en place de versements réguliers)</a:t>
                      </a:r>
                      <a:endParaRPr lang="fr-FR" sz="1400" b="0" i="0" u="none" strike="noStrike" dirty="0">
                        <a:solidFill>
                          <a:srgbClr val="000000"/>
                        </a:solidFill>
                        <a:effectLst/>
                        <a:latin typeface="+mj-lt"/>
                      </a:endParaRPr>
                    </a:p>
                  </a:txBody>
                  <a:tcPr marL="6018" marR="6018" marT="6017" marB="0" anchor="ctr"/>
                </a:tc>
                <a:tc>
                  <a:txBody>
                    <a:bodyPr/>
                    <a:lstStyle/>
                    <a:p>
                      <a:pPr algn="ctr" fontAlgn="t"/>
                      <a:r>
                        <a:rPr lang="fr-FR" sz="1400" u="none" strike="noStrike" dirty="0">
                          <a:effectLst/>
                          <a:latin typeface="+mj-lt"/>
                        </a:rPr>
                        <a:t>2000 €</a:t>
                      </a:r>
                      <a:br>
                        <a:rPr lang="fr-FR" sz="1400" u="none" strike="noStrike" dirty="0">
                          <a:effectLst/>
                          <a:latin typeface="+mj-lt"/>
                        </a:rPr>
                      </a:br>
                      <a:r>
                        <a:rPr lang="fr-FR" sz="1400" u="none" strike="noStrike" dirty="0">
                          <a:effectLst/>
                          <a:latin typeface="+mj-lt"/>
                        </a:rPr>
                        <a:t>(ou 1000 € si mise en place de versements réguliers)</a:t>
                      </a:r>
                      <a:endParaRPr lang="fr-FR" sz="1400" b="0" i="0" u="none" strike="noStrike" dirty="0">
                        <a:solidFill>
                          <a:srgbClr val="000000"/>
                        </a:solidFill>
                        <a:effectLst/>
                        <a:latin typeface="+mj-lt"/>
                      </a:endParaRPr>
                    </a:p>
                  </a:txBody>
                  <a:tcPr marL="6018" marR="6018" marT="6017" marB="0" anchor="ctr"/>
                </a:tc>
                <a:extLst>
                  <a:ext uri="{0D108BD9-81ED-4DB2-BD59-A6C34878D82A}">
                    <a16:rowId xmlns:a16="http://schemas.microsoft.com/office/drawing/2014/main" val="657738121"/>
                  </a:ext>
                </a:extLst>
              </a:tr>
              <a:tr h="325001">
                <a:tc>
                  <a:txBody>
                    <a:bodyPr/>
                    <a:lstStyle/>
                    <a:p>
                      <a:pPr algn="ctr" fontAlgn="ctr"/>
                      <a:r>
                        <a:rPr lang="fr-FR" sz="1400" b="1" u="none" strike="noStrike" dirty="0">
                          <a:effectLst/>
                          <a:latin typeface="+mj-lt"/>
                        </a:rPr>
                        <a:t>Versements complémentaires</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gridSpan="2">
                  <a:txBody>
                    <a:bodyPr/>
                    <a:lstStyle/>
                    <a:p>
                      <a:pPr algn="ctr" fontAlgn="ctr"/>
                      <a:r>
                        <a:rPr lang="fr-FR" sz="1400" u="none" strike="noStrike" dirty="0">
                          <a:effectLst/>
                          <a:latin typeface="+mj-lt"/>
                        </a:rPr>
                        <a:t>100 € mini</a:t>
                      </a:r>
                      <a:endParaRPr lang="fr-FR" sz="1400" b="1" i="0" u="none" strike="noStrike" dirty="0">
                        <a:solidFill>
                          <a:srgbClr val="ED7D31"/>
                        </a:solidFill>
                        <a:effectLst/>
                        <a:latin typeface="+mj-lt"/>
                      </a:endParaRPr>
                    </a:p>
                  </a:txBody>
                  <a:tcPr marL="6018" marR="6018" marT="6017" marB="0" anchor="ctr"/>
                </a:tc>
                <a:tc hMerge="1">
                  <a:txBody>
                    <a:bodyPr/>
                    <a:lstStyle/>
                    <a:p>
                      <a:endParaRPr lang="fr-FR"/>
                    </a:p>
                  </a:txBody>
                  <a:tcPr/>
                </a:tc>
                <a:extLst>
                  <a:ext uri="{0D108BD9-81ED-4DB2-BD59-A6C34878D82A}">
                    <a16:rowId xmlns:a16="http://schemas.microsoft.com/office/drawing/2014/main" val="461065772"/>
                  </a:ext>
                </a:extLst>
              </a:tr>
              <a:tr h="444390">
                <a:tc>
                  <a:txBody>
                    <a:bodyPr/>
                    <a:lstStyle/>
                    <a:p>
                      <a:pPr algn="ctr" fontAlgn="ctr"/>
                      <a:r>
                        <a:rPr lang="fr-FR" sz="1400" b="1" u="none" strike="noStrike" dirty="0">
                          <a:effectLst/>
                          <a:latin typeface="+mj-lt"/>
                        </a:rPr>
                        <a:t>Versements réguliers</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a:txBody>
                    <a:bodyPr/>
                    <a:lstStyle/>
                    <a:p>
                      <a:pPr algn="ctr" fontAlgn="ctr"/>
                      <a:r>
                        <a:rPr lang="fr-FR" sz="1400" u="none" strike="noStrike" dirty="0">
                          <a:effectLst/>
                          <a:latin typeface="+mj-lt"/>
                        </a:rPr>
                        <a:t>minimum 30 € /</a:t>
                      </a:r>
                      <a:r>
                        <a:rPr lang="fr-FR" sz="1400" u="none" strike="noStrike" dirty="0" smtClean="0">
                          <a:effectLst/>
                          <a:latin typeface="+mj-lt"/>
                        </a:rPr>
                        <a:t>mois</a:t>
                      </a:r>
                      <a:endParaRPr lang="fr-FR" sz="1400" b="0" i="0" u="none" strike="noStrike" dirty="0">
                        <a:solidFill>
                          <a:srgbClr val="000000"/>
                        </a:solidFill>
                        <a:effectLst/>
                        <a:latin typeface="+mj-lt"/>
                      </a:endParaRPr>
                    </a:p>
                  </a:txBody>
                  <a:tcPr marL="6018" marR="6018" marT="6017" marB="0" anchor="ctr"/>
                </a:tc>
                <a:tc>
                  <a:txBody>
                    <a:bodyPr/>
                    <a:lstStyle/>
                    <a:p>
                      <a:pPr algn="ctr" fontAlgn="ctr"/>
                      <a:r>
                        <a:rPr lang="fr-FR" sz="1400" u="none" strike="noStrike" dirty="0">
                          <a:effectLst/>
                          <a:latin typeface="+mj-lt"/>
                        </a:rPr>
                        <a:t>minimum 100 € /</a:t>
                      </a:r>
                      <a:r>
                        <a:rPr lang="fr-FR" sz="1400" u="none" strike="noStrike" dirty="0" smtClean="0">
                          <a:effectLst/>
                          <a:latin typeface="+mj-lt"/>
                        </a:rPr>
                        <a:t>mois</a:t>
                      </a:r>
                      <a:endParaRPr lang="fr-FR" sz="1400" b="0" i="0" u="none" strike="noStrike" dirty="0">
                        <a:solidFill>
                          <a:srgbClr val="000000"/>
                        </a:solidFill>
                        <a:effectLst/>
                        <a:latin typeface="+mj-lt"/>
                      </a:endParaRPr>
                    </a:p>
                  </a:txBody>
                  <a:tcPr marL="6018" marR="6018" marT="6017" marB="0" anchor="ctr"/>
                </a:tc>
                <a:extLst>
                  <a:ext uri="{0D108BD9-81ED-4DB2-BD59-A6C34878D82A}">
                    <a16:rowId xmlns:a16="http://schemas.microsoft.com/office/drawing/2014/main" val="194995765"/>
                  </a:ext>
                </a:extLst>
              </a:tr>
              <a:tr h="585043">
                <a:tc>
                  <a:txBody>
                    <a:bodyPr/>
                    <a:lstStyle/>
                    <a:p>
                      <a:pPr algn="ctr" fontAlgn="ctr"/>
                      <a:r>
                        <a:rPr lang="fr-FR" sz="1400" b="1" u="none" strike="noStrike" dirty="0">
                          <a:effectLst/>
                          <a:latin typeface="+mj-lt"/>
                        </a:rPr>
                        <a:t>Frais sur versement</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a:txBody>
                    <a:bodyPr/>
                    <a:lstStyle/>
                    <a:p>
                      <a:pPr algn="ctr" fontAlgn="ctr"/>
                      <a:endParaRPr lang="fr-FR" sz="1400" u="none" strike="noStrike" dirty="0" smtClean="0">
                        <a:effectLst/>
                        <a:latin typeface="+mj-lt"/>
                      </a:endParaRPr>
                    </a:p>
                    <a:p>
                      <a:pPr algn="ctr" fontAlgn="ctr"/>
                      <a:r>
                        <a:rPr lang="fr-FR" sz="1400" u="none" strike="noStrike" dirty="0" smtClean="0">
                          <a:effectLst/>
                          <a:latin typeface="+mj-lt"/>
                        </a:rPr>
                        <a:t>maximum </a:t>
                      </a:r>
                      <a:r>
                        <a:rPr lang="fr-FR" sz="1400" u="none" strike="noStrike" dirty="0">
                          <a:effectLst/>
                          <a:latin typeface="+mj-lt"/>
                        </a:rPr>
                        <a:t>3 %</a:t>
                      </a:r>
                      <a:br>
                        <a:rPr lang="fr-FR" sz="1400" u="none" strike="noStrike" dirty="0">
                          <a:effectLst/>
                          <a:latin typeface="+mj-lt"/>
                        </a:rPr>
                      </a:br>
                      <a:endParaRPr lang="fr-FR" sz="1200" b="0" i="0" u="none" strike="noStrike" dirty="0">
                        <a:solidFill>
                          <a:srgbClr val="000000"/>
                        </a:solidFill>
                        <a:effectLst/>
                        <a:latin typeface="+mj-lt"/>
                      </a:endParaRPr>
                    </a:p>
                  </a:txBody>
                  <a:tcPr marL="6018" marR="6018" marT="6017" marB="0" anchor="ctr"/>
                </a:tc>
                <a:tc>
                  <a:txBody>
                    <a:bodyPr/>
                    <a:lstStyle/>
                    <a:p>
                      <a:pPr algn="ctr" fontAlgn="ctr"/>
                      <a:endParaRPr lang="fr-FR" sz="1400" u="none" strike="noStrike" dirty="0" smtClean="0">
                        <a:effectLst/>
                        <a:latin typeface="+mj-lt"/>
                      </a:endParaRPr>
                    </a:p>
                    <a:p>
                      <a:pPr algn="ctr" fontAlgn="ctr"/>
                      <a:r>
                        <a:rPr lang="fr-FR" sz="1400" u="none" strike="noStrike" dirty="0" smtClean="0">
                          <a:effectLst/>
                          <a:latin typeface="+mj-lt"/>
                        </a:rPr>
                        <a:t>maximum </a:t>
                      </a:r>
                      <a:r>
                        <a:rPr lang="fr-FR" sz="1400" u="none" strike="noStrike" dirty="0">
                          <a:effectLst/>
                          <a:latin typeface="+mj-lt"/>
                        </a:rPr>
                        <a:t>3 %</a:t>
                      </a:r>
                      <a:br>
                        <a:rPr lang="fr-FR" sz="1400" u="none" strike="noStrike" dirty="0">
                          <a:effectLst/>
                          <a:latin typeface="+mj-lt"/>
                        </a:rPr>
                      </a:br>
                      <a:endParaRPr lang="fr-FR" sz="1200" b="0" i="0" u="none" strike="noStrike" dirty="0">
                        <a:solidFill>
                          <a:srgbClr val="000000"/>
                        </a:solidFill>
                        <a:effectLst/>
                        <a:latin typeface="+mj-lt"/>
                      </a:endParaRPr>
                    </a:p>
                  </a:txBody>
                  <a:tcPr marL="6018" marR="6018" marT="6017" marB="0" anchor="ctr"/>
                </a:tc>
                <a:extLst>
                  <a:ext uri="{0D108BD9-81ED-4DB2-BD59-A6C34878D82A}">
                    <a16:rowId xmlns:a16="http://schemas.microsoft.com/office/drawing/2014/main" val="913414209"/>
                  </a:ext>
                </a:extLst>
              </a:tr>
              <a:tr h="460107">
                <a:tc>
                  <a:txBody>
                    <a:bodyPr/>
                    <a:lstStyle/>
                    <a:p>
                      <a:pPr algn="ctr" fontAlgn="ctr"/>
                      <a:r>
                        <a:rPr lang="fr-FR" sz="1400" b="1" u="none" strike="noStrike" dirty="0">
                          <a:effectLst/>
                          <a:latin typeface="+mj-lt"/>
                        </a:rPr>
                        <a:t>Frais de gestion annuels</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gridSpan="2">
                  <a:txBody>
                    <a:bodyPr/>
                    <a:lstStyle/>
                    <a:p>
                      <a:pPr algn="ctr" fontAlgn="ctr"/>
                      <a:r>
                        <a:rPr lang="fr-FR" sz="1400" u="none" strike="noStrike" dirty="0">
                          <a:effectLst/>
                          <a:latin typeface="+mj-lt"/>
                        </a:rPr>
                        <a:t>sur supports en €  0,8 % </a:t>
                      </a:r>
                      <a:endParaRPr lang="fr-FR" sz="1400" u="none" strike="noStrike" dirty="0" smtClean="0">
                        <a:effectLst/>
                        <a:latin typeface="+mj-lt"/>
                      </a:endParaRPr>
                    </a:p>
                    <a:p>
                      <a:pPr algn="ctr" fontAlgn="ctr"/>
                      <a:r>
                        <a:rPr lang="fr-FR" sz="1400" u="none" strike="noStrike" dirty="0" smtClean="0">
                          <a:effectLst/>
                          <a:latin typeface="+mj-lt"/>
                        </a:rPr>
                        <a:t>sur </a:t>
                      </a:r>
                      <a:r>
                        <a:rPr lang="fr-FR" sz="1400" u="none" strike="noStrike" dirty="0">
                          <a:effectLst/>
                          <a:latin typeface="+mj-lt"/>
                        </a:rPr>
                        <a:t>supports en unités de compte  0,6 %</a:t>
                      </a:r>
                      <a:endParaRPr lang="fr-FR" sz="1400" b="0" i="0" u="none" strike="noStrike" dirty="0">
                        <a:solidFill>
                          <a:srgbClr val="000000"/>
                        </a:solidFill>
                        <a:effectLst/>
                        <a:latin typeface="+mj-lt"/>
                      </a:endParaRPr>
                    </a:p>
                  </a:txBody>
                  <a:tcPr marL="6018" marR="6018" marT="6017" marB="0" anchor="ctr"/>
                </a:tc>
                <a:tc hMerge="1">
                  <a:txBody>
                    <a:bodyPr/>
                    <a:lstStyle/>
                    <a:p>
                      <a:endParaRPr lang="fr-FR"/>
                    </a:p>
                  </a:txBody>
                  <a:tcPr/>
                </a:tc>
                <a:extLst>
                  <a:ext uri="{0D108BD9-81ED-4DB2-BD59-A6C34878D82A}">
                    <a16:rowId xmlns:a16="http://schemas.microsoft.com/office/drawing/2014/main" val="3864909640"/>
                  </a:ext>
                </a:extLst>
              </a:tr>
              <a:tr h="882148">
                <a:tc>
                  <a:txBody>
                    <a:bodyPr/>
                    <a:lstStyle/>
                    <a:p>
                      <a:pPr algn="ctr" fontAlgn="ctr"/>
                      <a:r>
                        <a:rPr lang="fr-FR" sz="1400" b="1" u="none" strike="noStrike" dirty="0">
                          <a:effectLst/>
                          <a:latin typeface="+mj-lt"/>
                        </a:rPr>
                        <a:t>Frais d'arbitrage en gestion libre</a:t>
                      </a:r>
                      <a:br>
                        <a:rPr lang="fr-FR" sz="1400" b="1" u="none" strike="noStrike" dirty="0">
                          <a:effectLst/>
                          <a:latin typeface="+mj-lt"/>
                        </a:rPr>
                      </a:br>
                      <a:r>
                        <a:rPr lang="fr-FR" sz="1400" b="1" u="none" strike="noStrike" dirty="0">
                          <a:effectLst/>
                          <a:latin typeface="+mj-lt"/>
                        </a:rPr>
                        <a:t>(aucun frais en sécurisation progressive / gestion horizon)</a:t>
                      </a:r>
                      <a:endParaRPr lang="fr-FR" sz="1400" b="1" i="0" u="none" strike="noStrike" dirty="0">
                        <a:solidFill>
                          <a:srgbClr val="FFFFFF"/>
                        </a:solidFill>
                        <a:effectLst/>
                        <a:latin typeface="+mj-lt"/>
                      </a:endParaRPr>
                    </a:p>
                  </a:txBody>
                  <a:tcPr marL="6018" marR="6018" marT="6017" marB="0" anchor="ctr">
                    <a:solidFill>
                      <a:schemeClr val="accent1">
                        <a:lumMod val="20000"/>
                        <a:lumOff val="80000"/>
                      </a:schemeClr>
                    </a:solidFill>
                  </a:tcPr>
                </a:tc>
                <a:tc>
                  <a:txBody>
                    <a:bodyPr/>
                    <a:lstStyle/>
                    <a:p>
                      <a:pPr algn="ctr" fontAlgn="ctr"/>
                      <a:endParaRPr lang="fr-FR" sz="1400" u="none" strike="noStrike" dirty="0" smtClean="0">
                        <a:effectLst/>
                        <a:latin typeface="+mj-lt"/>
                      </a:endParaRPr>
                    </a:p>
                    <a:p>
                      <a:pPr algn="ctr" fontAlgn="ctr"/>
                      <a:r>
                        <a:rPr lang="fr-FR" sz="1400" u="none" strike="noStrike" dirty="0" smtClean="0">
                          <a:effectLst/>
                          <a:latin typeface="+mj-lt"/>
                        </a:rPr>
                        <a:t>€ </a:t>
                      </a:r>
                      <a:r>
                        <a:rPr lang="fr-FR" sz="1400" u="none" strike="noStrike" dirty="0">
                          <a:effectLst/>
                          <a:latin typeface="+mj-lt"/>
                        </a:rPr>
                        <a:t>vers UC ou UC vers UC : aucun frais</a:t>
                      </a:r>
                      <a:br>
                        <a:rPr lang="fr-FR" sz="1400" u="none" strike="noStrike" dirty="0">
                          <a:effectLst/>
                          <a:latin typeface="+mj-lt"/>
                        </a:rPr>
                      </a:br>
                      <a:r>
                        <a:rPr lang="fr-FR" sz="1400" u="none" strike="noStrike" dirty="0">
                          <a:effectLst/>
                          <a:latin typeface="+mj-lt"/>
                        </a:rPr>
                        <a:t>UC vers € : 1 % du montant arbitré</a:t>
                      </a:r>
                      <a:br>
                        <a:rPr lang="fr-FR" sz="1400" u="none" strike="noStrike" dirty="0">
                          <a:effectLst/>
                          <a:latin typeface="+mj-lt"/>
                        </a:rPr>
                      </a:br>
                      <a:endParaRPr lang="fr-FR" sz="1400" b="0" i="0" u="none" strike="noStrike" dirty="0">
                        <a:solidFill>
                          <a:srgbClr val="000000"/>
                        </a:solidFill>
                        <a:effectLst/>
                        <a:latin typeface="+mj-lt"/>
                      </a:endParaRPr>
                    </a:p>
                  </a:txBody>
                  <a:tcPr marL="6018" marR="6018" marT="6017" marB="0" anchor="ctr"/>
                </a:tc>
                <a:tc>
                  <a:txBody>
                    <a:bodyPr/>
                    <a:lstStyle/>
                    <a:p>
                      <a:pPr algn="ctr" fontAlgn="ctr"/>
                      <a:r>
                        <a:rPr lang="fr-FR" sz="1400" u="none" strike="noStrike" dirty="0">
                          <a:effectLst/>
                          <a:latin typeface="+mj-lt"/>
                        </a:rPr>
                        <a:t>1 % maximum</a:t>
                      </a:r>
                      <a:br>
                        <a:rPr lang="fr-FR" sz="1400" u="none" strike="noStrike" dirty="0">
                          <a:effectLst/>
                          <a:latin typeface="+mj-lt"/>
                        </a:rPr>
                      </a:br>
                      <a:r>
                        <a:rPr lang="fr-FR" sz="1400" u="none" strike="noStrike" dirty="0">
                          <a:effectLst/>
                          <a:latin typeface="+mj-lt"/>
                        </a:rPr>
                        <a:t>Possibilité de gratuité € vers UC ou </a:t>
                      </a:r>
                      <a:endParaRPr lang="fr-FR" sz="1400" u="none" strike="noStrike" dirty="0" smtClean="0">
                        <a:effectLst/>
                        <a:latin typeface="+mj-lt"/>
                      </a:endParaRPr>
                    </a:p>
                    <a:p>
                      <a:pPr algn="ctr" fontAlgn="ctr"/>
                      <a:r>
                        <a:rPr lang="fr-FR" sz="1400" u="none" strike="noStrike" dirty="0" smtClean="0">
                          <a:effectLst/>
                          <a:latin typeface="+mj-lt"/>
                        </a:rPr>
                        <a:t>UC </a:t>
                      </a:r>
                      <a:r>
                        <a:rPr lang="fr-FR" sz="1400" u="none" strike="noStrike" dirty="0">
                          <a:effectLst/>
                          <a:latin typeface="+mj-lt"/>
                        </a:rPr>
                        <a:t>vers UC</a:t>
                      </a:r>
                      <a:endParaRPr lang="fr-FR" sz="1400" b="0" i="0" u="none" strike="noStrike" dirty="0">
                        <a:solidFill>
                          <a:srgbClr val="000000"/>
                        </a:solidFill>
                        <a:effectLst/>
                        <a:latin typeface="+mj-lt"/>
                      </a:endParaRPr>
                    </a:p>
                  </a:txBody>
                  <a:tcPr marL="6018" marR="6018" marT="6017" marB="0" anchor="ctr"/>
                </a:tc>
                <a:extLst>
                  <a:ext uri="{0D108BD9-81ED-4DB2-BD59-A6C34878D82A}">
                    <a16:rowId xmlns:a16="http://schemas.microsoft.com/office/drawing/2014/main" val="1430970861"/>
                  </a:ext>
                </a:extLst>
              </a:tr>
            </a:tbl>
          </a:graphicData>
        </a:graphic>
      </p:graphicFrame>
      <p:sp>
        <p:nvSpPr>
          <p:cNvPr id="8"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15905581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DBEAE88-3962-48DB-8CAD-AE3B760E3EFD}"/>
              </a:ext>
            </a:extLst>
          </p:cNvPr>
          <p:cNvSpPr/>
          <p:nvPr/>
        </p:nvSpPr>
        <p:spPr>
          <a:xfrm>
            <a:off x="7699560" y="2133936"/>
            <a:ext cx="3584617" cy="268425"/>
          </a:xfrm>
          <a:prstGeom prst="rect">
            <a:avLst/>
          </a:prstGeom>
          <a:solidFill>
            <a:schemeClr val="bg1">
              <a:lumMod val="75000"/>
            </a:schemeClr>
          </a:solidFill>
          <a:ln w="25400" cap="flat" cmpd="sng" algn="ctr">
            <a:noFill/>
            <a:prstDash val="solid"/>
          </a:ln>
          <a:effectLst>
            <a:outerShdw blurRad="50800" dist="38100" dir="8100000" algn="tr" rotWithShape="0">
              <a:prstClr val="black">
                <a:alpha val="40000"/>
              </a:prstClr>
            </a:outerShdw>
          </a:effectLst>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10" fontAlgn="auto">
              <a:spcBef>
                <a:spcPts val="0"/>
              </a:spcBef>
              <a:spcAft>
                <a:spcPts val="0"/>
              </a:spcAft>
              <a:defRPr/>
            </a:pPr>
            <a:r>
              <a:rPr lang="fr-FR" sz="1400" kern="0" dirty="0">
                <a:solidFill>
                  <a:srgbClr val="FFFFFF"/>
                </a:solidFill>
                <a:latin typeface="Montserrat SemiBold" panose="020B0604020202020204" charset="0"/>
                <a:cs typeface="Arial"/>
                <a:sym typeface="Arial"/>
              </a:rPr>
              <a:t>PER CE</a:t>
            </a:r>
          </a:p>
        </p:txBody>
      </p:sp>
      <p:sp>
        <p:nvSpPr>
          <p:cNvPr id="12" name="Rectangle 11">
            <a:extLst>
              <a:ext uri="{FF2B5EF4-FFF2-40B4-BE49-F238E27FC236}">
                <a16:creationId xmlns:a16="http://schemas.microsoft.com/office/drawing/2014/main" id="{AEFB8396-2D56-4637-A63A-F33CFEB32E08}"/>
              </a:ext>
            </a:extLst>
          </p:cNvPr>
          <p:cNvSpPr/>
          <p:nvPr/>
        </p:nvSpPr>
        <p:spPr>
          <a:xfrm>
            <a:off x="3832184" y="2105037"/>
            <a:ext cx="3584617" cy="292100"/>
          </a:xfrm>
          <a:prstGeom prst="rect">
            <a:avLst/>
          </a:prstGeom>
          <a:solidFill>
            <a:schemeClr val="accent1">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10" fontAlgn="auto">
              <a:spcBef>
                <a:spcPts val="0"/>
              </a:spcBef>
              <a:spcAft>
                <a:spcPts val="0"/>
              </a:spcAft>
              <a:defRPr/>
            </a:pPr>
            <a:r>
              <a:rPr lang="fr-FR" sz="1400" kern="0" dirty="0">
                <a:solidFill>
                  <a:srgbClr val="FFFFFF"/>
                </a:solidFill>
                <a:latin typeface="Montserrat SemiBold" panose="020B0604020202020204" charset="0"/>
                <a:cs typeface="Arial"/>
                <a:sym typeface="Arial"/>
              </a:rPr>
              <a:t>Millevie PER</a:t>
            </a:r>
          </a:p>
        </p:txBody>
      </p:sp>
      <p:graphicFrame>
        <p:nvGraphicFramePr>
          <p:cNvPr id="7" name="Tableau 6"/>
          <p:cNvGraphicFramePr>
            <a:graphicFrameLocks noGrp="1"/>
          </p:cNvGraphicFramePr>
          <p:nvPr>
            <p:extLst>
              <p:ext uri="{D42A27DB-BD31-4B8C-83A1-F6EECF244321}">
                <p14:modId xmlns:p14="http://schemas.microsoft.com/office/powerpoint/2010/main" val="3907880997"/>
              </p:ext>
            </p:extLst>
          </p:nvPr>
        </p:nvGraphicFramePr>
        <p:xfrm>
          <a:off x="836840" y="2634541"/>
          <a:ext cx="10447337" cy="3170041"/>
        </p:xfrm>
        <a:graphic>
          <a:graphicData uri="http://schemas.openxmlformats.org/drawingml/2006/table">
            <a:tbl>
              <a:tblPr>
                <a:tableStyleId>{ED083AE6-46FA-4A59-8FB0-9F97EB10719F}</a:tableStyleId>
              </a:tblPr>
              <a:tblGrid>
                <a:gridCol w="2986944">
                  <a:extLst>
                    <a:ext uri="{9D8B030D-6E8A-4147-A177-3AD203B41FA5}">
                      <a16:colId xmlns:a16="http://schemas.microsoft.com/office/drawing/2014/main" val="1346238831"/>
                    </a:ext>
                  </a:extLst>
                </a:gridCol>
                <a:gridCol w="3612552">
                  <a:extLst>
                    <a:ext uri="{9D8B030D-6E8A-4147-A177-3AD203B41FA5}">
                      <a16:colId xmlns:a16="http://schemas.microsoft.com/office/drawing/2014/main" val="1149713564"/>
                    </a:ext>
                  </a:extLst>
                </a:gridCol>
                <a:gridCol w="3847841">
                  <a:extLst>
                    <a:ext uri="{9D8B030D-6E8A-4147-A177-3AD203B41FA5}">
                      <a16:colId xmlns:a16="http://schemas.microsoft.com/office/drawing/2014/main" val="3048422718"/>
                    </a:ext>
                  </a:extLst>
                </a:gridCol>
              </a:tblGrid>
              <a:tr h="749838">
                <a:tc>
                  <a:txBody>
                    <a:bodyPr/>
                    <a:lstStyle/>
                    <a:p>
                      <a:pPr algn="ctr" fontAlgn="ctr"/>
                      <a:r>
                        <a:rPr lang="fr-FR" sz="1400" b="1" u="none" strike="noStrike" kern="1200" dirty="0">
                          <a:effectLst/>
                        </a:rPr>
                        <a:t>Garantie plancher</a:t>
                      </a:r>
                      <a:br>
                        <a:rPr lang="fr-FR" sz="1400" b="1" u="none" strike="noStrike" kern="1200" dirty="0">
                          <a:effectLst/>
                        </a:rPr>
                      </a:b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jusqu'à 300 000 € pour les assurés de moins de 72 ans </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dirty="0">
                          <a:effectLst/>
                        </a:rPr>
                        <a:t>jusqu'à 300 000 € pour les assurés de moins de 70 ans </a:t>
                      </a:r>
                      <a:endParaRPr lang="fr-FR" sz="1400" b="0" i="0" u="none" strike="noStrike" dirty="0">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4044455824"/>
                  </a:ext>
                </a:extLst>
              </a:tr>
              <a:tr h="350396">
                <a:tc>
                  <a:txBody>
                    <a:bodyPr/>
                    <a:lstStyle/>
                    <a:p>
                      <a:pPr algn="ctr" fontAlgn="ctr"/>
                      <a:r>
                        <a:rPr lang="fr-FR" sz="1400" b="1" u="none" strike="noStrike" kern="1200" dirty="0">
                          <a:effectLst/>
                        </a:rPr>
                        <a:t>Nom du mode de gestion par défaut</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Sécurisation progressive </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a:effectLst/>
                        </a:rPr>
                        <a:t>Gestion Horizon</a:t>
                      </a:r>
                      <a:endParaRPr lang="fr-FR" sz="1400" b="0" i="0" u="none" strike="noStrike">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557136293"/>
                  </a:ext>
                </a:extLst>
              </a:tr>
              <a:tr h="533211">
                <a:tc>
                  <a:txBody>
                    <a:bodyPr/>
                    <a:lstStyle/>
                    <a:p>
                      <a:pPr algn="ctr" fontAlgn="ctr"/>
                      <a:r>
                        <a:rPr lang="fr-FR" sz="1400" b="1" u="none" strike="noStrike" kern="1200" dirty="0">
                          <a:effectLst/>
                        </a:rPr>
                        <a:t>désensibilisation par arbitrages </a:t>
                      </a:r>
                      <a:br>
                        <a:rPr lang="fr-FR" sz="1400" b="1" u="none" strike="noStrike" kern="1200" dirty="0">
                          <a:effectLst/>
                        </a:rPr>
                      </a:br>
                      <a:r>
                        <a:rPr lang="fr-FR" sz="1400" b="1" u="none" strike="noStrike" kern="1200" dirty="0">
                          <a:effectLst/>
                        </a:rPr>
                        <a:t>(sans frais supplémentaires) </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tous les 6 mois</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dirty="0">
                          <a:effectLst/>
                        </a:rPr>
                        <a:t>tous les 3 mois</a:t>
                      </a:r>
                      <a:endParaRPr lang="fr-FR" sz="1400" b="0" i="0" u="none" strike="noStrike" dirty="0">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1146986713"/>
                  </a:ext>
                </a:extLst>
              </a:tr>
              <a:tr h="365630">
                <a:tc>
                  <a:txBody>
                    <a:bodyPr/>
                    <a:lstStyle/>
                    <a:p>
                      <a:pPr algn="ctr" fontAlgn="ctr"/>
                      <a:r>
                        <a:rPr lang="fr-FR" sz="1400" b="1" u="none" strike="noStrike" kern="1200" dirty="0">
                          <a:effectLst/>
                        </a:rPr>
                        <a:t>unicité du mode de gestion </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unique pour tous les compartiments du PER</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dirty="0">
                          <a:effectLst/>
                        </a:rPr>
                        <a:t>défini pour chaque compartiment du PER</a:t>
                      </a:r>
                      <a:endParaRPr lang="fr-FR" sz="1400" b="0" i="0" u="none" strike="noStrike" dirty="0">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3418985266"/>
                  </a:ext>
                </a:extLst>
              </a:tr>
              <a:tr h="533211">
                <a:tc>
                  <a:txBody>
                    <a:bodyPr/>
                    <a:lstStyle/>
                    <a:p>
                      <a:pPr algn="ctr" fontAlgn="ctr"/>
                      <a:r>
                        <a:rPr lang="fr-FR" sz="1400" b="1" u="none" strike="noStrike" kern="1200" dirty="0">
                          <a:effectLst/>
                        </a:rPr>
                        <a:t>Supports d'investissement en gestion libre</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110 </a:t>
                      </a:r>
                      <a:r>
                        <a:rPr lang="fr-FR" sz="1400" u="none" strike="noStrike" dirty="0" smtClean="0">
                          <a:effectLst/>
                        </a:rPr>
                        <a:t>supports</a:t>
                      </a:r>
                      <a:r>
                        <a:rPr lang="fr-FR" sz="1400" u="none" strike="noStrike" baseline="0" dirty="0" smtClean="0">
                          <a:effectLst/>
                        </a:rPr>
                        <a:t> </a:t>
                      </a:r>
                      <a:r>
                        <a:rPr lang="fr-FR" sz="1400" u="none" strike="noStrike" dirty="0" smtClean="0">
                          <a:effectLst/>
                        </a:rPr>
                        <a:t>dont </a:t>
                      </a:r>
                      <a:r>
                        <a:rPr lang="fr-FR" sz="1400" u="none" strike="noStrike" dirty="0">
                          <a:effectLst/>
                        </a:rPr>
                        <a:t>des fonds orientés ISR / ESG</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dirty="0">
                          <a:effectLst/>
                        </a:rPr>
                        <a:t>71 supports dont 69 communs aux deux PERi</a:t>
                      </a:r>
                      <a:endParaRPr lang="fr-FR" sz="1400" b="0" i="0" u="none" strike="noStrike" dirty="0">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253246713"/>
                  </a:ext>
                </a:extLst>
              </a:tr>
              <a:tr h="319926">
                <a:tc>
                  <a:txBody>
                    <a:bodyPr/>
                    <a:lstStyle/>
                    <a:p>
                      <a:pPr algn="ctr" fontAlgn="ctr"/>
                      <a:r>
                        <a:rPr lang="fr-FR" sz="1400" b="1" u="none" strike="noStrike" kern="1200" dirty="0">
                          <a:effectLst/>
                        </a:rPr>
                        <a:t>Sortie</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gridSpan="2">
                  <a:txBody>
                    <a:bodyPr/>
                    <a:lstStyle/>
                    <a:p>
                      <a:pPr algn="ctr" fontAlgn="ctr"/>
                      <a:r>
                        <a:rPr lang="fr-FR" sz="1400" u="none" strike="noStrike" dirty="0">
                          <a:effectLst/>
                        </a:rPr>
                        <a:t>En rente et/ou en capital unique ou fractionné pour l’épargne issue des PERi et PERcol. </a:t>
                      </a:r>
                      <a:endParaRPr lang="fr-FR" sz="1400" b="0" i="0" u="none" strike="noStrike" dirty="0">
                        <a:solidFill>
                          <a:srgbClr val="000000"/>
                        </a:solidFill>
                        <a:effectLst/>
                        <a:latin typeface="Calibri" panose="020F0502020204030204" pitchFamily="34" charset="0"/>
                      </a:endParaRPr>
                    </a:p>
                  </a:txBody>
                  <a:tcPr marL="7620" marR="7620" marT="7617" marB="0" anchor="ctr"/>
                </a:tc>
                <a:tc hMerge="1">
                  <a:txBody>
                    <a:bodyPr/>
                    <a:lstStyle/>
                    <a:p>
                      <a:endParaRPr lang="fr-FR"/>
                    </a:p>
                  </a:txBody>
                  <a:tcPr/>
                </a:tc>
                <a:extLst>
                  <a:ext uri="{0D108BD9-81ED-4DB2-BD59-A6C34878D82A}">
                    <a16:rowId xmlns:a16="http://schemas.microsoft.com/office/drawing/2014/main" val="233596922"/>
                  </a:ext>
                </a:extLst>
              </a:tr>
              <a:tr h="233888">
                <a:tc>
                  <a:txBody>
                    <a:bodyPr/>
                    <a:lstStyle/>
                    <a:p>
                      <a:pPr algn="ctr" fontAlgn="ctr"/>
                      <a:r>
                        <a:rPr lang="fr-FR" sz="1400" b="1" u="none" strike="noStrike" kern="1200" dirty="0">
                          <a:effectLst/>
                        </a:rPr>
                        <a:t>Frais sur arrérage - Rentes</a:t>
                      </a:r>
                      <a:endParaRPr lang="fr-FR" sz="1400" b="1" u="none" strike="noStrike" kern="1200" dirty="0">
                        <a:solidFill>
                          <a:schemeClr val="tx1"/>
                        </a:solidFill>
                        <a:effectLst/>
                        <a:latin typeface="+mj-lt"/>
                        <a:ea typeface="+mn-ea"/>
                        <a:cs typeface="+mn-cs"/>
                      </a:endParaRPr>
                    </a:p>
                  </a:txBody>
                  <a:tcPr marL="7620" marR="7620" marT="7617" marB="0" anchor="ctr">
                    <a:solidFill>
                      <a:schemeClr val="accent1">
                        <a:lumMod val="20000"/>
                        <a:lumOff val="80000"/>
                      </a:schemeClr>
                    </a:solidFill>
                  </a:tcPr>
                </a:tc>
                <a:tc>
                  <a:txBody>
                    <a:bodyPr/>
                    <a:lstStyle/>
                    <a:p>
                      <a:pPr algn="ctr" fontAlgn="ctr"/>
                      <a:r>
                        <a:rPr lang="fr-FR" sz="1400" u="none" strike="noStrike" dirty="0">
                          <a:effectLst/>
                        </a:rPr>
                        <a:t>gratuit</a:t>
                      </a:r>
                      <a:endParaRPr lang="fr-FR" sz="1400" b="0" i="0" u="none" strike="noStrike" dirty="0">
                        <a:solidFill>
                          <a:srgbClr val="000000"/>
                        </a:solidFill>
                        <a:effectLst/>
                        <a:latin typeface="Calibri" panose="020F0502020204030204" pitchFamily="34" charset="0"/>
                      </a:endParaRPr>
                    </a:p>
                  </a:txBody>
                  <a:tcPr marL="7620" marR="7620" marT="7617" marB="0" anchor="ctr"/>
                </a:tc>
                <a:tc>
                  <a:txBody>
                    <a:bodyPr/>
                    <a:lstStyle/>
                    <a:p>
                      <a:pPr algn="ctr" fontAlgn="ctr"/>
                      <a:r>
                        <a:rPr lang="fr-FR" sz="1400" u="none" strike="noStrike" dirty="0">
                          <a:effectLst/>
                        </a:rPr>
                        <a:t>1%</a:t>
                      </a:r>
                      <a:endParaRPr lang="fr-FR" sz="1400" b="0" i="0" u="none" strike="noStrike" dirty="0">
                        <a:solidFill>
                          <a:srgbClr val="000000"/>
                        </a:solidFill>
                        <a:effectLst/>
                        <a:latin typeface="Calibri" panose="020F0502020204030204" pitchFamily="34" charset="0"/>
                      </a:endParaRPr>
                    </a:p>
                  </a:txBody>
                  <a:tcPr marL="7620" marR="7620" marT="7617" marB="0" anchor="ctr"/>
                </a:tc>
                <a:extLst>
                  <a:ext uri="{0D108BD9-81ED-4DB2-BD59-A6C34878D82A}">
                    <a16:rowId xmlns:a16="http://schemas.microsoft.com/office/drawing/2014/main" val="803606040"/>
                  </a:ext>
                </a:extLst>
              </a:tr>
            </a:tbl>
          </a:graphicData>
        </a:graphic>
      </p:graphicFrame>
      <p:sp>
        <p:nvSpPr>
          <p:cNvPr id="8" name="Espace réservé du texte 2"/>
          <p:cNvSpPr>
            <a:spLocks noGrp="1"/>
          </p:cNvSpPr>
          <p:nvPr>
            <p:ph type="body" sz="quarter" idx="12"/>
          </p:nvPr>
        </p:nvSpPr>
        <p:spPr>
          <a:xfrm>
            <a:off x="695325" y="464147"/>
            <a:ext cx="10980738" cy="856619"/>
          </a:xfrm>
        </p:spPr>
        <p:txBody>
          <a:bodyPr/>
          <a:lstStyle/>
          <a:p>
            <a:r>
              <a:rPr lang="fr-FR" dirty="0" smtClean="0"/>
              <a:t>Avec deux nouveautés </a:t>
            </a:r>
            <a:r>
              <a:rPr lang="fr-FR" dirty="0"/>
              <a:t>éligibles au parcours </a:t>
            </a:r>
            <a:r>
              <a:rPr lang="fr-FR" dirty="0" smtClean="0"/>
              <a:t>LEA  la CEGEE assure  une mise en marché qui répond aux aspirations de nos clients</a:t>
            </a:r>
            <a:r>
              <a:rPr lang="fr-FR" dirty="0"/>
              <a:t> </a:t>
            </a:r>
          </a:p>
        </p:txBody>
      </p:sp>
      <p:sp>
        <p:nvSpPr>
          <p:cNvPr id="9"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4368016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L’une des bonnes pratiques à la fidélisation de nos clients consiste à mettre en place dès l’ouverture d’un contrat des versements programmés</a:t>
            </a:r>
            <a:endParaRPr lang="fr-FR" dirty="0"/>
          </a:p>
        </p:txBody>
      </p:sp>
      <p:sp>
        <p:nvSpPr>
          <p:cNvPr id="2" name="Espace réservé du contenu 1"/>
          <p:cNvSpPr>
            <a:spLocks noGrp="1"/>
          </p:cNvSpPr>
          <p:nvPr>
            <p:ph idx="1"/>
          </p:nvPr>
        </p:nvSpPr>
        <p:spPr/>
        <p:txBody>
          <a:bodyPr>
            <a:normAutofit/>
          </a:bodyPr>
          <a:lstStyle/>
          <a:p>
            <a:pPr marL="36000" indent="0">
              <a:buNone/>
            </a:pPr>
            <a:endParaRPr lang="fr-FR" dirty="0"/>
          </a:p>
          <a:p>
            <a:endParaRPr lang="fr-FR" dirty="0"/>
          </a:p>
          <a:p>
            <a:endParaRPr lang="fr-FR" dirty="0"/>
          </a:p>
        </p:txBody>
      </p:sp>
      <p:sp>
        <p:nvSpPr>
          <p:cNvPr id="10" name="Espace réservé du contenu 1"/>
          <p:cNvSpPr txBox="1">
            <a:spLocks/>
          </p:cNvSpPr>
          <p:nvPr/>
        </p:nvSpPr>
        <p:spPr>
          <a:xfrm>
            <a:off x="563671" y="1696492"/>
            <a:ext cx="1129581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marR="0" lvl="0" indent="-216000" algn="l" defTabSz="914400" rtl="0" eaLnBrk="1" fontAlgn="auto" latinLnBrk="0" hangingPunct="1">
              <a:lnSpc>
                <a:spcPct val="150000"/>
              </a:lnSpc>
              <a:spcBef>
                <a:spcPts val="600"/>
              </a:spcBef>
              <a:spcAft>
                <a:spcPts val="0"/>
              </a:spcAft>
              <a:buClr>
                <a:srgbClr val="EA4E55">
                  <a:lumMod val="75000"/>
                </a:srgbClr>
              </a:buClr>
              <a:buSzTx/>
              <a:buFont typeface="Arial" panose="020B0604020202020204" pitchFamily="34" charset="0"/>
              <a:buChar char="■"/>
              <a:tabLst/>
              <a:defRPr/>
            </a:pPr>
            <a:r>
              <a:rPr kumimoji="0" lang="fr-FR" sz="16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Ces versements programmés sont possibles sur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son contrat d’assurance-vie, </a:t>
            </a:r>
            <a:r>
              <a:rPr kumimoji="0" lang="fr-FR" sz="16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quels en sont les avantages pour le client :</a:t>
            </a: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36000" marR="0" lvl="0" indent="0" algn="l" defTabSz="914400" rtl="0" eaLnBrk="1" fontAlgn="auto" latinLnBrk="0" hangingPunct="1">
              <a:lnSpc>
                <a:spcPct val="150000"/>
              </a:lnSpc>
              <a:spcBef>
                <a:spcPts val="600"/>
              </a:spcBef>
              <a:spcAft>
                <a:spcPts val="0"/>
              </a:spcAft>
              <a:buClr>
                <a:srgbClr val="EA4E55">
                  <a:lumMod val="75000"/>
                </a:srgbClr>
              </a:buClr>
              <a:buSzTx/>
              <a:buFont typeface="Arial" panose="020B0604020202020204" pitchFamily="34" charset="0"/>
              <a:buNone/>
              <a:tabLst/>
              <a:defRPr/>
            </a:pPr>
            <a:endParaRPr kumimoji="0" lang="fr-FR" sz="1600" b="1" i="0" u="none" strike="noStrike" kern="1200" cap="none" spc="0" normalizeH="0" baseline="0" noProof="0" dirty="0" smtClean="0">
              <a:ln>
                <a:noFill/>
              </a:ln>
              <a:solidFill>
                <a:srgbClr val="EA4E55">
                  <a:lumMod val="75000"/>
                </a:srgbClr>
              </a:solidFill>
              <a:effectLst/>
              <a:uLnTx/>
              <a:uFillTx/>
              <a:latin typeface="Arial"/>
              <a:ea typeface="+mn-ea"/>
              <a:cs typeface="+mn-cs"/>
            </a:endParaRPr>
          </a:p>
        </p:txBody>
      </p:sp>
      <p:pic>
        <p:nvPicPr>
          <p:cNvPr id="8" name="Espace réservé pour une 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84556" y="7139942"/>
            <a:ext cx="1207444" cy="27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hart 7">
            <a:extLst>
              <a:ext uri="{FF2B5EF4-FFF2-40B4-BE49-F238E27FC236}">
                <a16:creationId xmlns:a16="http://schemas.microsoft.com/office/drawing/2014/main" id="{0FA5D589-518F-4AA6-889A-FF55489A2E00}"/>
              </a:ext>
            </a:extLst>
          </p:cNvPr>
          <p:cNvGraphicFramePr/>
          <p:nvPr>
            <p:extLst/>
          </p:nvPr>
        </p:nvGraphicFramePr>
        <p:xfrm>
          <a:off x="5595262" y="3027379"/>
          <a:ext cx="1584176" cy="1641906"/>
        </p:xfrm>
        <a:graphic>
          <a:graphicData uri="http://schemas.openxmlformats.org/drawingml/2006/chart">
            <c:chart xmlns:c="http://schemas.openxmlformats.org/drawingml/2006/chart" xmlns:r="http://schemas.openxmlformats.org/officeDocument/2006/relationships" r:id="rId4"/>
          </a:graphicData>
        </a:graphic>
      </p:graphicFrame>
      <p:sp>
        <p:nvSpPr>
          <p:cNvPr id="11" name="ZoneTexte 10"/>
          <p:cNvSpPr txBox="1"/>
          <p:nvPr/>
        </p:nvSpPr>
        <p:spPr>
          <a:xfrm>
            <a:off x="490805" y="3055352"/>
            <a:ext cx="3983237" cy="954107"/>
          </a:xfrm>
          <a:prstGeom prst="rect">
            <a:avLst/>
          </a:prstGeom>
          <a:solidFill>
            <a:schemeClr val="bg1">
              <a:lumMod val="9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prstClr val="black"/>
                </a:solidFill>
                <a:effectLst/>
                <a:uLnTx/>
                <a:uFillTx/>
                <a:latin typeface="Arial"/>
                <a:ea typeface="+mn-ea"/>
                <a:cs typeface="+mn-cs"/>
              </a:rPr>
              <a:t>1.- </a:t>
            </a:r>
            <a:r>
              <a:rPr kumimoji="0" lang="fr-FR" sz="1400" b="0" i="0" u="none" strike="noStrike" kern="1200" cap="none" spc="0" normalizeH="0" baseline="0" noProof="0" dirty="0">
                <a:ln>
                  <a:noFill/>
                </a:ln>
                <a:solidFill>
                  <a:prstClr val="black"/>
                </a:solidFill>
                <a:effectLst/>
                <a:uLnTx/>
                <a:uFillTx/>
                <a:latin typeface="Arial"/>
                <a:ea typeface="+mn-ea"/>
                <a:cs typeface="+mn-cs"/>
              </a:rPr>
              <a:t>Facile</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à mettre en place, il suffit du RIB de votre « autre » banque, je vous fais signer un autorisation de prélèvement et nous nous occupons de tout.</a:t>
            </a:r>
          </a:p>
        </p:txBody>
      </p:sp>
      <p:sp>
        <p:nvSpPr>
          <p:cNvPr id="12" name="ZoneTexte 11"/>
          <p:cNvSpPr txBox="1"/>
          <p:nvPr/>
        </p:nvSpPr>
        <p:spPr>
          <a:xfrm>
            <a:off x="4612615" y="3031332"/>
            <a:ext cx="3983237" cy="1169551"/>
          </a:xfrm>
          <a:prstGeom prst="rect">
            <a:avLst/>
          </a:prstGeom>
          <a:solidFill>
            <a:schemeClr val="bg1">
              <a:lumMod val="9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2</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a:t>
            </a:r>
            <a:r>
              <a:rPr kumimoji="0" lang="fr-FR" sz="1400" b="0" i="0" u="none" strike="noStrike" kern="1200" cap="none" spc="0" normalizeH="0" baseline="0" noProof="0" dirty="0">
                <a:ln>
                  <a:noFill/>
                </a:ln>
                <a:solidFill>
                  <a:prstClr val="black"/>
                </a:solidFill>
                <a:effectLst/>
                <a:uLnTx/>
                <a:uFillTx/>
                <a:latin typeface="Arial"/>
                <a:ea typeface="+mn-ea"/>
                <a:cs typeface="+mn-cs"/>
              </a:rPr>
              <a:t>Souple</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à gérer, vous modifiez quand vous le souhaitez le rythme des versements, le montant, les supports choisis, vous pouvez augmenter, réduire, suspendre, ou cesser vos versements réguliers.</a:t>
            </a:r>
          </a:p>
        </p:txBody>
      </p:sp>
      <p:sp>
        <p:nvSpPr>
          <p:cNvPr id="13" name="ZoneTexte 12"/>
          <p:cNvSpPr txBox="1"/>
          <p:nvPr/>
        </p:nvSpPr>
        <p:spPr>
          <a:xfrm>
            <a:off x="8783237" y="3053585"/>
            <a:ext cx="3129177" cy="523220"/>
          </a:xfrm>
          <a:prstGeom prst="rect">
            <a:avLst/>
          </a:prstGeom>
          <a:solidFill>
            <a:schemeClr val="bg1">
              <a:lumMod val="9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prstClr val="black"/>
                </a:solidFill>
                <a:effectLst/>
                <a:uLnTx/>
                <a:uFillTx/>
                <a:latin typeface="Arial"/>
                <a:ea typeface="+mn-ea"/>
                <a:cs typeface="+mn-cs"/>
              </a:rPr>
              <a:t>3.-</a:t>
            </a:r>
            <a:r>
              <a:rPr kumimoji="0" lang="fr-FR" sz="1400" b="0" i="0" u="none" strike="noStrike" kern="1200" cap="none" spc="0" normalizeH="0" baseline="0" noProof="0" dirty="0">
                <a:ln>
                  <a:noFill/>
                </a:ln>
                <a:solidFill>
                  <a:prstClr val="black"/>
                </a:solidFill>
                <a:effectLst/>
                <a:uLnTx/>
                <a:uFillTx/>
                <a:latin typeface="Arial"/>
                <a:ea typeface="+mn-ea"/>
                <a:cs typeface="+mn-cs"/>
              </a:rPr>
              <a:t>Gratuité</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du </a:t>
            </a:r>
            <a:r>
              <a:rPr kumimoji="0" lang="fr-FR" sz="1400" b="0" i="0" u="none" strike="noStrike" kern="1200" cap="none" spc="0" normalizeH="0" baseline="0" noProof="0" dirty="0">
                <a:ln>
                  <a:noFill/>
                </a:ln>
                <a:solidFill>
                  <a:prstClr val="black"/>
                </a:solidFill>
                <a:effectLst/>
                <a:uLnTx/>
                <a:uFillTx/>
                <a:latin typeface="Arial"/>
                <a:ea typeface="+mn-ea"/>
                <a:cs typeface="+mn-cs"/>
              </a:rPr>
              <a:t>se</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rvice, un versement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r</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égulier ne coûte rien du tout.</a:t>
            </a: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ZoneTexte 13"/>
          <p:cNvSpPr txBox="1"/>
          <p:nvPr/>
        </p:nvSpPr>
        <p:spPr>
          <a:xfrm>
            <a:off x="441993" y="4447386"/>
            <a:ext cx="3983237" cy="1384995"/>
          </a:xfrm>
          <a:prstGeom prst="rect">
            <a:avLst/>
          </a:prstGeom>
          <a:solidFill>
            <a:schemeClr val="bg1">
              <a:lumMod val="9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prstClr val="black"/>
                </a:solidFill>
                <a:effectLst/>
                <a:uLnTx/>
                <a:uFillTx/>
                <a:latin typeface="Arial"/>
                <a:ea typeface="+mn-ea"/>
                <a:cs typeface="+mn-cs"/>
              </a:rPr>
              <a:t>4.- </a:t>
            </a:r>
            <a:r>
              <a:rPr kumimoji="0" lang="fr-FR" sz="1400" b="0" i="0" u="none" strike="noStrike" kern="1200" cap="none" spc="0" normalizeH="0" baseline="0" noProof="0" dirty="0">
                <a:ln>
                  <a:noFill/>
                </a:ln>
                <a:solidFill>
                  <a:prstClr val="black"/>
                </a:solidFill>
                <a:effectLst/>
                <a:uLnTx/>
                <a:uFillTx/>
                <a:latin typeface="Arial"/>
                <a:ea typeface="+mn-ea"/>
                <a:cs typeface="+mn-cs"/>
              </a:rPr>
              <a:t>Evolution</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de votre capital, les petits ruisseaux font souvent les grandes rivières, verser chaque mois même une somme modeste permet à moyen ou long terme de se constituer une épargne substantielle de manière indolore, épargnez sans y penser.</a:t>
            </a:r>
          </a:p>
        </p:txBody>
      </p:sp>
      <p:sp>
        <p:nvSpPr>
          <p:cNvPr id="15" name="ZoneTexte 14"/>
          <p:cNvSpPr txBox="1"/>
          <p:nvPr/>
        </p:nvSpPr>
        <p:spPr>
          <a:xfrm>
            <a:off x="4612615" y="4522388"/>
            <a:ext cx="3983237" cy="1815882"/>
          </a:xfrm>
          <a:prstGeom prst="rect">
            <a:avLst/>
          </a:prstGeom>
          <a:solidFill>
            <a:schemeClr val="bg1">
              <a:lumMod val="9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prstClr val="black"/>
                </a:solidFill>
                <a:effectLst/>
                <a:uLnTx/>
                <a:uFillTx/>
                <a:latin typeface="Arial"/>
                <a:ea typeface="+mn-ea"/>
                <a:cs typeface="+mn-cs"/>
              </a:rPr>
              <a:t>5.- </a:t>
            </a:r>
            <a:r>
              <a:rPr kumimoji="0" lang="fr-FR" sz="1400" b="0" i="0" u="none" strike="noStrike" kern="1200" cap="none" spc="0" normalizeH="0" baseline="0" noProof="0" dirty="0">
                <a:ln>
                  <a:noFill/>
                </a:ln>
                <a:solidFill>
                  <a:prstClr val="black"/>
                </a:solidFill>
                <a:effectLst/>
                <a:uLnTx/>
                <a:uFillTx/>
                <a:latin typeface="Arial"/>
                <a:ea typeface="+mn-ea"/>
                <a:cs typeface="+mn-cs"/>
              </a:rPr>
              <a:t>Performance</a:t>
            </a:r>
            <a:r>
              <a:rPr kumimoji="0" lang="fr-FR" sz="1400" b="0" i="0" u="none" strike="noStrike" kern="1200" cap="none" spc="0" normalizeH="0" baseline="0" noProof="0" dirty="0" smtClean="0">
                <a:ln>
                  <a:noFill/>
                </a:ln>
                <a:solidFill>
                  <a:prstClr val="black"/>
                </a:solidFill>
                <a:effectLst/>
                <a:uLnTx/>
                <a:uFillTx/>
                <a:latin typeface="Arial"/>
                <a:ea typeface="+mn-ea"/>
                <a:cs typeface="+mn-cs"/>
              </a:rPr>
              <a:t> de la méthode de placement, l’avantage de verser régulièrement sur des unités de compte, c’est de réduire le coût moyen d’acquisition (PAMP) des supports abondés, vous lissez la courbe de progression de votre capital. Cette méthode vous permet de surperformer le versement unique en période de baisse.</a:t>
            </a:r>
          </a:p>
        </p:txBody>
      </p:sp>
      <p:sp>
        <p:nvSpPr>
          <p:cNvPr id="19" name="ZoneTexte 18"/>
          <p:cNvSpPr txBox="1"/>
          <p:nvPr/>
        </p:nvSpPr>
        <p:spPr>
          <a:xfrm>
            <a:off x="441992" y="2648958"/>
            <a:ext cx="17114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rPr>
              <a:t>F</a:t>
            </a:r>
            <a:r>
              <a:rPr kumimoji="0" lang="fr-FR" sz="1800" b="0" i="0" u="none" strike="noStrike" kern="1200" cap="none" spc="0" normalizeH="0" baseline="0" noProof="0" dirty="0" smtClean="0">
                <a:ln>
                  <a:noFill/>
                </a:ln>
                <a:solidFill>
                  <a:srgbClr val="C00000"/>
                </a:solidFill>
                <a:effectLst/>
                <a:uLnTx/>
                <a:uFillTx/>
                <a:latin typeface="Bauhaus 93" panose="04030905020B02020C02" pitchFamily="82" charset="0"/>
                <a:ea typeface="+mn-ea"/>
                <a:cs typeface="+mn-cs"/>
              </a:rPr>
              <a:t>acilité</a:t>
            </a:r>
            <a:endPar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endParaRPr>
          </a:p>
        </p:txBody>
      </p:sp>
      <p:sp>
        <p:nvSpPr>
          <p:cNvPr id="20" name="ZoneTexte 19"/>
          <p:cNvSpPr txBox="1"/>
          <p:nvPr/>
        </p:nvSpPr>
        <p:spPr>
          <a:xfrm>
            <a:off x="364535" y="4083191"/>
            <a:ext cx="17114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rgbClr val="C00000"/>
                </a:solidFill>
                <a:effectLst/>
                <a:uLnTx/>
                <a:uFillTx/>
                <a:latin typeface="Bauhaus 93" panose="04030905020B02020C02" pitchFamily="82" charset="0"/>
                <a:ea typeface="+mn-ea"/>
                <a:cs typeface="+mn-cs"/>
              </a:rPr>
              <a:t>Evolution</a:t>
            </a:r>
            <a:endPar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endParaRPr>
          </a:p>
        </p:txBody>
      </p:sp>
      <p:sp>
        <p:nvSpPr>
          <p:cNvPr id="21" name="ZoneTexte 20"/>
          <p:cNvSpPr txBox="1"/>
          <p:nvPr/>
        </p:nvSpPr>
        <p:spPr>
          <a:xfrm>
            <a:off x="8734425" y="2684253"/>
            <a:ext cx="17114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rgbClr val="C00000"/>
                </a:solidFill>
                <a:effectLst/>
                <a:uLnTx/>
                <a:uFillTx/>
                <a:latin typeface="Bauhaus 93" panose="04030905020B02020C02" pitchFamily="82" charset="0"/>
                <a:ea typeface="+mn-ea"/>
                <a:cs typeface="+mn-cs"/>
              </a:rPr>
              <a:t>Gratuité</a:t>
            </a:r>
            <a:endPar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endParaRPr>
          </a:p>
        </p:txBody>
      </p:sp>
      <p:sp>
        <p:nvSpPr>
          <p:cNvPr id="22" name="ZoneTexte 21"/>
          <p:cNvSpPr txBox="1"/>
          <p:nvPr/>
        </p:nvSpPr>
        <p:spPr>
          <a:xfrm>
            <a:off x="4573886" y="4153056"/>
            <a:ext cx="17114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rgbClr val="C00000"/>
                </a:solidFill>
                <a:effectLst/>
                <a:uLnTx/>
                <a:uFillTx/>
                <a:latin typeface="Bauhaus 93" panose="04030905020B02020C02" pitchFamily="82" charset="0"/>
                <a:ea typeface="+mn-ea"/>
                <a:cs typeface="+mn-cs"/>
              </a:rPr>
              <a:t>Performance</a:t>
            </a:r>
            <a:endPar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endParaRPr>
          </a:p>
        </p:txBody>
      </p:sp>
      <p:sp>
        <p:nvSpPr>
          <p:cNvPr id="23" name="ZoneTexte 22"/>
          <p:cNvSpPr txBox="1"/>
          <p:nvPr/>
        </p:nvSpPr>
        <p:spPr>
          <a:xfrm>
            <a:off x="4539147" y="2672187"/>
            <a:ext cx="17114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rgbClr val="C00000"/>
                </a:solidFill>
                <a:effectLst/>
                <a:uLnTx/>
                <a:uFillTx/>
                <a:latin typeface="Bauhaus 93" panose="04030905020B02020C02" pitchFamily="82" charset="0"/>
                <a:ea typeface="+mn-ea"/>
                <a:cs typeface="+mn-cs"/>
              </a:rPr>
              <a:t>Souplesse</a:t>
            </a:r>
            <a:endParaRPr kumimoji="0" lang="fr-FR" sz="1800" b="0" i="0" u="none" strike="noStrike" kern="1200" cap="none" spc="0" normalizeH="0" baseline="0" noProof="0" dirty="0">
              <a:ln>
                <a:noFill/>
              </a:ln>
              <a:solidFill>
                <a:srgbClr val="C00000"/>
              </a:solidFill>
              <a:effectLst/>
              <a:uLnTx/>
              <a:uFillTx/>
              <a:latin typeface="Bauhaus 93" panose="04030905020B02020C02" pitchFamily="82" charset="0"/>
              <a:ea typeface="+mn-ea"/>
              <a:cs typeface="+mn-cs"/>
            </a:endParaRPr>
          </a:p>
        </p:txBody>
      </p:sp>
      <p:sp>
        <p:nvSpPr>
          <p:cNvPr id="24"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40309434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versements réguliers en Assurance-vie, des arguments à apporter à nos clients</a:t>
            </a:r>
            <a:endParaRPr lang="fr-FR" dirty="0"/>
          </a:p>
        </p:txBody>
      </p:sp>
      <p:sp>
        <p:nvSpPr>
          <p:cNvPr id="17" name="Espace réservé du contenu 1"/>
          <p:cNvSpPr>
            <a:spLocks noGrp="1"/>
          </p:cNvSpPr>
          <p:nvPr>
            <p:ph idx="1"/>
          </p:nvPr>
        </p:nvSpPr>
        <p:spPr>
          <a:xfrm>
            <a:off x="695325" y="1653568"/>
            <a:ext cx="10980738" cy="4948335"/>
          </a:xfrm>
        </p:spPr>
        <p:txBody>
          <a:bodyPr>
            <a:normAutofit/>
          </a:bodyPr>
          <a:lstStyle/>
          <a:p>
            <a:pPr>
              <a:spcBef>
                <a:spcPts val="1200"/>
              </a:spcBef>
              <a:spcAft>
                <a:spcPts val="600"/>
              </a:spcAft>
            </a:pPr>
            <a:r>
              <a:rPr lang="fr-FR" b="1" dirty="0" smtClean="0">
                <a:solidFill>
                  <a:srgbClr val="C00000"/>
                </a:solidFill>
              </a:rPr>
              <a:t>Une bonne pratique : mettre en place des versements réguliers, pour préparer ses projets de demain sans y penser, lors de toute adhésion ou versements libres.</a:t>
            </a:r>
          </a:p>
          <a:p>
            <a:pPr marL="468000" lvl="1" indent="0">
              <a:buNone/>
            </a:pPr>
            <a:endParaRPr lang="fr-FR" dirty="0"/>
          </a:p>
          <a:p>
            <a:pPr lvl="1" algn="just"/>
            <a:r>
              <a:rPr lang="fr-FR" dirty="0" smtClean="0"/>
              <a:t>Verser chaque mois, est un bon moyen de chercher à se constituer un capital, votre client complète ainsi son versement initial de manière automatique</a:t>
            </a:r>
          </a:p>
          <a:p>
            <a:pPr lvl="1" algn="just"/>
            <a:endParaRPr lang="fr-FR" dirty="0"/>
          </a:p>
          <a:p>
            <a:pPr lvl="1" algn="just"/>
            <a:r>
              <a:rPr lang="fr-FR" dirty="0" smtClean="0"/>
              <a:t>La régularité des versements lisse la valeur d’investissement des UC sur la durée et atténue l’impact des fluctuations</a:t>
            </a:r>
            <a:r>
              <a:rPr lang="fr-FR" dirty="0"/>
              <a:t>	</a:t>
            </a:r>
            <a:endParaRPr lang="fr-FR" dirty="0" smtClean="0"/>
          </a:p>
          <a:p>
            <a:pPr marL="468000" lvl="1" indent="0" algn="just">
              <a:buNone/>
            </a:pPr>
            <a:r>
              <a:rPr lang="fr-FR" dirty="0"/>
              <a:t>	</a:t>
            </a:r>
            <a:r>
              <a:rPr lang="fr-FR" dirty="0" smtClean="0"/>
              <a:t>en période de hausse des marchés financiers la valeur des UC augmente, vous investissez sur moins de parts d’UC.</a:t>
            </a:r>
          </a:p>
          <a:p>
            <a:pPr marL="468000" lvl="1" indent="0" algn="just">
              <a:buNone/>
            </a:pPr>
            <a:r>
              <a:rPr lang="fr-FR" dirty="0"/>
              <a:t>	</a:t>
            </a:r>
            <a:r>
              <a:rPr lang="fr-FR" dirty="0" smtClean="0"/>
              <a:t>en période de repli des marchés financiers la valeur des UC diminue, vous investissez sur plus de parts d’UC.</a:t>
            </a:r>
          </a:p>
          <a:p>
            <a:pPr marL="468000" lvl="1" indent="0" algn="just">
              <a:buNone/>
            </a:pPr>
            <a:endParaRPr lang="fr-FR" dirty="0"/>
          </a:p>
          <a:p>
            <a:pPr lvl="1" algn="just"/>
            <a:r>
              <a:rPr lang="fr-FR" dirty="0" smtClean="0"/>
              <a:t>Pour vous donner quelques repères mettre de l’argent de côté chaque mois vous permet de constituer le capital suivant :</a:t>
            </a:r>
          </a:p>
          <a:p>
            <a:pPr lvl="1"/>
            <a:endParaRPr lang="fr-FR" dirty="0"/>
          </a:p>
          <a:p>
            <a:pPr lvl="1"/>
            <a:endParaRPr lang="fr-FR" dirty="0" smtClean="0"/>
          </a:p>
          <a:p>
            <a:pPr lvl="1"/>
            <a:endParaRPr lang="fr-FR" dirty="0"/>
          </a:p>
          <a:p>
            <a:pPr lvl="1"/>
            <a:endParaRPr lang="fr-FR" dirty="0"/>
          </a:p>
          <a:p>
            <a:pPr lvl="1">
              <a:spcBef>
                <a:spcPts val="1200"/>
              </a:spcBef>
              <a:spcAft>
                <a:spcPts val="600"/>
              </a:spcAft>
            </a:pPr>
            <a:endParaRPr lang="fr-FR" dirty="0" smtClean="0"/>
          </a:p>
        </p:txBody>
      </p:sp>
      <p:graphicFrame>
        <p:nvGraphicFramePr>
          <p:cNvPr id="4" name="Tableau 3"/>
          <p:cNvGraphicFramePr>
            <a:graphicFrameLocks noGrp="1"/>
          </p:cNvGraphicFramePr>
          <p:nvPr>
            <p:extLst>
              <p:ext uri="{D42A27DB-BD31-4B8C-83A1-F6EECF244321}">
                <p14:modId xmlns:p14="http://schemas.microsoft.com/office/powerpoint/2010/main" val="60836343"/>
              </p:ext>
            </p:extLst>
          </p:nvPr>
        </p:nvGraphicFramePr>
        <p:xfrm>
          <a:off x="4023359" y="5016943"/>
          <a:ext cx="4637746" cy="1524000"/>
        </p:xfrm>
        <a:graphic>
          <a:graphicData uri="http://schemas.openxmlformats.org/drawingml/2006/table">
            <a:tbl>
              <a:tblPr firstRow="1" bandRow="1">
                <a:tableStyleId>{5C22544A-7EE6-4342-B048-85BDC9FD1C3A}</a:tableStyleId>
              </a:tblPr>
              <a:tblGrid>
                <a:gridCol w="2318873">
                  <a:extLst>
                    <a:ext uri="{9D8B030D-6E8A-4147-A177-3AD203B41FA5}">
                      <a16:colId xmlns:a16="http://schemas.microsoft.com/office/drawing/2014/main" val="747149490"/>
                    </a:ext>
                  </a:extLst>
                </a:gridCol>
                <a:gridCol w="2318873">
                  <a:extLst>
                    <a:ext uri="{9D8B030D-6E8A-4147-A177-3AD203B41FA5}">
                      <a16:colId xmlns:a16="http://schemas.microsoft.com/office/drawing/2014/main" val="931175041"/>
                    </a:ext>
                  </a:extLst>
                </a:gridCol>
              </a:tblGrid>
              <a:tr h="252996">
                <a:tc gridSpan="2">
                  <a:txBody>
                    <a:bodyPr/>
                    <a:lstStyle/>
                    <a:p>
                      <a:pPr algn="ctr"/>
                      <a:r>
                        <a:rPr lang="fr-FR" sz="1400" dirty="0" smtClean="0"/>
                        <a:t>Pendant</a:t>
                      </a:r>
                      <a:r>
                        <a:rPr lang="fr-FR" sz="1400" baseline="0" dirty="0" smtClean="0"/>
                        <a:t> 8 ans </a:t>
                      </a:r>
                      <a:endParaRPr lang="fr-FR" sz="1400" dirty="0"/>
                    </a:p>
                  </a:txBody>
                  <a:tcPr/>
                </a:tc>
                <a:tc hMerge="1">
                  <a:txBody>
                    <a:bodyPr/>
                    <a:lstStyle/>
                    <a:p>
                      <a:endParaRPr lang="fr-FR" dirty="0"/>
                    </a:p>
                  </a:txBody>
                  <a:tcPr/>
                </a:tc>
                <a:extLst>
                  <a:ext uri="{0D108BD9-81ED-4DB2-BD59-A6C34878D82A}">
                    <a16:rowId xmlns:a16="http://schemas.microsoft.com/office/drawing/2014/main" val="1292000615"/>
                  </a:ext>
                </a:extLst>
              </a:tr>
              <a:tr h="210830">
                <a:tc>
                  <a:txBody>
                    <a:bodyPr/>
                    <a:lstStyle/>
                    <a:p>
                      <a:pPr algn="ctr"/>
                      <a:r>
                        <a:rPr lang="fr-FR" sz="1400" b="0" dirty="0" smtClean="0"/>
                        <a:t>30 € par mois</a:t>
                      </a:r>
                      <a:endParaRPr lang="fr-FR" sz="1400" b="0" dirty="0"/>
                    </a:p>
                  </a:txBody>
                  <a:tcPr anchor="ctr"/>
                </a:tc>
                <a:tc>
                  <a:txBody>
                    <a:bodyPr/>
                    <a:lstStyle/>
                    <a:p>
                      <a:pPr algn="ctr"/>
                      <a:r>
                        <a:rPr lang="fr-FR" sz="1400" b="0" dirty="0" smtClean="0">
                          <a:sym typeface="Wingdings" panose="05000000000000000000" pitchFamily="2" charset="2"/>
                        </a:rPr>
                        <a:t> </a:t>
                      </a:r>
                      <a:r>
                        <a:rPr lang="fr-FR" sz="1400" b="0" dirty="0" smtClean="0"/>
                        <a:t>2.880</a:t>
                      </a:r>
                      <a:r>
                        <a:rPr lang="fr-FR" sz="1400" b="0" baseline="0" dirty="0" smtClean="0"/>
                        <a:t> €</a:t>
                      </a:r>
                      <a:endParaRPr lang="fr-FR" sz="1400" b="0" dirty="0"/>
                    </a:p>
                  </a:txBody>
                  <a:tcPr anchor="ctr"/>
                </a:tc>
                <a:extLst>
                  <a:ext uri="{0D108BD9-81ED-4DB2-BD59-A6C34878D82A}">
                    <a16:rowId xmlns:a16="http://schemas.microsoft.com/office/drawing/2014/main" val="673798394"/>
                  </a:ext>
                </a:extLst>
              </a:tr>
              <a:tr h="210830">
                <a:tc>
                  <a:txBody>
                    <a:bodyPr/>
                    <a:lstStyle/>
                    <a:p>
                      <a:pPr algn="ctr"/>
                      <a:r>
                        <a:rPr lang="fr-FR" sz="1400" b="0" dirty="0" smtClean="0"/>
                        <a:t>50 € par mois</a:t>
                      </a:r>
                      <a:endParaRPr lang="fr-FR" sz="1400" b="0" dirty="0"/>
                    </a:p>
                  </a:txBody>
                  <a:tcPr anchor="ctr"/>
                </a:tc>
                <a:tc>
                  <a:txBody>
                    <a:bodyPr/>
                    <a:lstStyle/>
                    <a:p>
                      <a:pPr algn="ctr"/>
                      <a:r>
                        <a:rPr lang="fr-FR" sz="1400" b="0" dirty="0" smtClean="0">
                          <a:sym typeface="Wingdings" panose="05000000000000000000" pitchFamily="2" charset="2"/>
                        </a:rPr>
                        <a:t> 4.800 €</a:t>
                      </a:r>
                      <a:endParaRPr lang="fr-FR" sz="1400" b="0" dirty="0"/>
                    </a:p>
                  </a:txBody>
                  <a:tcPr anchor="ctr"/>
                </a:tc>
                <a:extLst>
                  <a:ext uri="{0D108BD9-81ED-4DB2-BD59-A6C34878D82A}">
                    <a16:rowId xmlns:a16="http://schemas.microsoft.com/office/drawing/2014/main" val="285173972"/>
                  </a:ext>
                </a:extLst>
              </a:tr>
              <a:tr h="210830">
                <a:tc>
                  <a:txBody>
                    <a:bodyPr/>
                    <a:lstStyle/>
                    <a:p>
                      <a:pPr algn="ctr"/>
                      <a:r>
                        <a:rPr lang="fr-FR" sz="1400" b="0" dirty="0" smtClean="0"/>
                        <a:t>100 € par mois</a:t>
                      </a:r>
                      <a:endParaRPr lang="fr-FR" sz="1400" b="0" dirty="0"/>
                    </a:p>
                  </a:txBody>
                  <a:tcPr anchor="ctr"/>
                </a:tc>
                <a:tc>
                  <a:txBody>
                    <a:bodyPr/>
                    <a:lstStyle/>
                    <a:p>
                      <a:pPr algn="ctr"/>
                      <a:r>
                        <a:rPr lang="fr-FR" sz="1400" b="0" dirty="0" smtClean="0">
                          <a:sym typeface="Wingdings" panose="05000000000000000000" pitchFamily="2" charset="2"/>
                        </a:rPr>
                        <a:t> 9.600 €</a:t>
                      </a:r>
                      <a:endParaRPr lang="fr-FR" sz="1400" b="0" dirty="0"/>
                    </a:p>
                  </a:txBody>
                  <a:tcPr anchor="ctr"/>
                </a:tc>
                <a:extLst>
                  <a:ext uri="{0D108BD9-81ED-4DB2-BD59-A6C34878D82A}">
                    <a16:rowId xmlns:a16="http://schemas.microsoft.com/office/drawing/2014/main" val="1717324497"/>
                  </a:ext>
                </a:extLst>
              </a:tr>
              <a:tr h="210830">
                <a:tc>
                  <a:txBody>
                    <a:bodyPr/>
                    <a:lstStyle/>
                    <a:p>
                      <a:pPr algn="ctr"/>
                      <a:r>
                        <a:rPr lang="fr-FR" sz="1400" b="0" dirty="0" smtClean="0"/>
                        <a:t>150 € par mois</a:t>
                      </a:r>
                      <a:endParaRPr lang="fr-FR" sz="1400" b="0" dirty="0"/>
                    </a:p>
                  </a:txBody>
                  <a:tcPr anchor="ctr"/>
                </a:tc>
                <a:tc>
                  <a:txBody>
                    <a:bodyPr/>
                    <a:lstStyle/>
                    <a:p>
                      <a:pPr algn="ctr"/>
                      <a:r>
                        <a:rPr lang="fr-FR" sz="1400" b="0" dirty="0" smtClean="0">
                          <a:sym typeface="Wingdings" panose="05000000000000000000" pitchFamily="2" charset="2"/>
                        </a:rPr>
                        <a:t> 14.400 €</a:t>
                      </a:r>
                      <a:endParaRPr lang="fr-FR" sz="1400" b="0" dirty="0"/>
                    </a:p>
                  </a:txBody>
                  <a:tcPr anchor="ctr"/>
                </a:tc>
                <a:extLst>
                  <a:ext uri="{0D108BD9-81ED-4DB2-BD59-A6C34878D82A}">
                    <a16:rowId xmlns:a16="http://schemas.microsoft.com/office/drawing/2014/main" val="2522867878"/>
                  </a:ext>
                </a:extLst>
              </a:tr>
            </a:tbl>
          </a:graphicData>
        </a:graphic>
      </p:graphicFrame>
      <p:sp>
        <p:nvSpPr>
          <p:cNvPr id="7"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2291177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versements réguliers en Assurance-vie sont générateurs de PNB, et impactent la part variable</a:t>
            </a:r>
            <a:endParaRPr lang="fr-FR" dirty="0"/>
          </a:p>
        </p:txBody>
      </p:sp>
      <p:sp>
        <p:nvSpPr>
          <p:cNvPr id="17" name="Espace réservé du contenu 1"/>
          <p:cNvSpPr>
            <a:spLocks noGrp="1"/>
          </p:cNvSpPr>
          <p:nvPr>
            <p:ph idx="1"/>
          </p:nvPr>
        </p:nvSpPr>
        <p:spPr>
          <a:xfrm>
            <a:off x="695325" y="1653569"/>
            <a:ext cx="10980738" cy="3324832"/>
          </a:xfrm>
        </p:spPr>
        <p:txBody>
          <a:bodyPr>
            <a:normAutofit/>
          </a:bodyPr>
          <a:lstStyle/>
          <a:p>
            <a:pPr algn="just">
              <a:spcBef>
                <a:spcPts val="1200"/>
              </a:spcBef>
              <a:spcAft>
                <a:spcPts val="600"/>
              </a:spcAft>
            </a:pPr>
            <a:r>
              <a:rPr lang="fr-FR" b="1" dirty="0" smtClean="0">
                <a:solidFill>
                  <a:srgbClr val="C00000"/>
                </a:solidFill>
              </a:rPr>
              <a:t>Les versements réguliers ont un impact sur la part variable sur objectifs …</a:t>
            </a:r>
            <a:endParaRPr lang="fr-FR" b="1" dirty="0"/>
          </a:p>
          <a:p>
            <a:pPr marL="468000" lvl="1" indent="0" algn="just">
              <a:buNone/>
            </a:pPr>
            <a:endParaRPr lang="fr-FR" dirty="0"/>
          </a:p>
          <a:p>
            <a:pPr lvl="1" algn="just"/>
            <a:r>
              <a:rPr lang="fr-FR" sz="1600" dirty="0" smtClean="0"/>
              <a:t>Sur le CA assurance-vie, les versements réguliers impactent « mécaniquement » le compteur, et l’augmentent comme pour les clients « sans y penser », tous les versements réguliers s’additionnent et permettent de lisser la saisonnalité des retraits (congés d’été, fin d’année par exemple)</a:t>
            </a:r>
          </a:p>
          <a:p>
            <a:pPr lvl="1" algn="just"/>
            <a:endParaRPr lang="fr-FR" sz="1600" dirty="0"/>
          </a:p>
          <a:p>
            <a:pPr lvl="1" algn="just"/>
            <a:r>
              <a:rPr lang="fr-FR" sz="1600" dirty="0" smtClean="0"/>
              <a:t>Sur l’item excédents d’épargne, l’approche est totalement identique.</a:t>
            </a:r>
          </a:p>
          <a:p>
            <a:pPr lvl="1" algn="just"/>
            <a:endParaRPr lang="fr-FR" sz="1600" dirty="0"/>
          </a:p>
          <a:p>
            <a:pPr lvl="1" algn="just"/>
            <a:endParaRPr lang="fr-FR" sz="1600" b="1" dirty="0">
              <a:solidFill>
                <a:srgbClr val="C00000"/>
              </a:solidFill>
            </a:endParaRPr>
          </a:p>
          <a:p>
            <a:pPr lvl="1" algn="just"/>
            <a:endParaRPr lang="fr-FR" dirty="0"/>
          </a:p>
          <a:p>
            <a:pPr lvl="1" algn="just"/>
            <a:endParaRPr lang="fr-FR" dirty="0"/>
          </a:p>
          <a:p>
            <a:pPr lvl="1" algn="just">
              <a:spcBef>
                <a:spcPts val="1200"/>
              </a:spcBef>
              <a:spcAft>
                <a:spcPts val="600"/>
              </a:spcAft>
            </a:pPr>
            <a:endParaRPr lang="fr-FR" dirty="0" smtClean="0"/>
          </a:p>
        </p:txBody>
      </p:sp>
      <p:sp>
        <p:nvSpPr>
          <p:cNvPr id="6" name="Espace réservé du texte 13"/>
          <p:cNvSpPr txBox="1">
            <a:spLocks/>
          </p:cNvSpPr>
          <p:nvPr/>
        </p:nvSpPr>
        <p:spPr>
          <a:xfrm>
            <a:off x="4513943" y="131345"/>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HDJ du 11 février</a:t>
            </a:r>
            <a:endParaRPr lang="fr-FR" dirty="0"/>
          </a:p>
        </p:txBody>
      </p:sp>
      <p:sp>
        <p:nvSpPr>
          <p:cNvPr id="5" name="Espace réservé du contenu 1"/>
          <p:cNvSpPr txBox="1">
            <a:spLocks/>
          </p:cNvSpPr>
          <p:nvPr/>
        </p:nvSpPr>
        <p:spPr>
          <a:xfrm>
            <a:off x="833211" y="4230385"/>
            <a:ext cx="10980738" cy="331994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spcAft>
                <a:spcPts val="600"/>
              </a:spcAft>
            </a:pPr>
            <a:r>
              <a:rPr lang="fr-FR" b="1" dirty="0" smtClean="0">
                <a:solidFill>
                  <a:srgbClr val="C00000"/>
                </a:solidFill>
              </a:rPr>
              <a:t>… Et sur le baromètre</a:t>
            </a:r>
            <a:endParaRPr lang="fr-FR" b="1" dirty="0" smtClean="0"/>
          </a:p>
          <a:p>
            <a:pPr lvl="1" algn="just"/>
            <a:endParaRPr lang="fr-FR" sz="1600" b="1" dirty="0" smtClean="0">
              <a:solidFill>
                <a:srgbClr val="C00000"/>
              </a:solidFill>
            </a:endParaRPr>
          </a:p>
          <a:p>
            <a:pPr lvl="1" algn="just"/>
            <a:r>
              <a:rPr lang="fr-FR" sz="1600" dirty="0" smtClean="0"/>
              <a:t>Toutes ouvertures de contrats d’assurance-vie sur un client non détenteur de l’univers « P » impactent le baromètre.</a:t>
            </a:r>
            <a:endParaRPr lang="fr-FR" sz="1600" dirty="0"/>
          </a:p>
          <a:p>
            <a:pPr lvl="1" algn="just"/>
            <a:endParaRPr lang="fr-FR" sz="1600" dirty="0" smtClean="0"/>
          </a:p>
          <a:p>
            <a:pPr lvl="1" algn="just"/>
            <a:endParaRPr lang="fr-FR" dirty="0" smtClean="0"/>
          </a:p>
          <a:p>
            <a:pPr lvl="1" algn="just">
              <a:spcBef>
                <a:spcPts val="1200"/>
              </a:spcBef>
              <a:spcAft>
                <a:spcPts val="600"/>
              </a:spcAft>
            </a:pPr>
            <a:endParaRPr lang="fr-FR" dirty="0" smtClean="0"/>
          </a:p>
        </p:txBody>
      </p:sp>
    </p:spTree>
    <p:extLst>
      <p:ext uri="{BB962C8B-B14F-4D97-AF65-F5344CB8AC3E}">
        <p14:creationId xmlns:p14="http://schemas.microsoft.com/office/powerpoint/2010/main" val="1936272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lgn="just"/>
            <a:r>
              <a:rPr lang="fr-FR" dirty="0" smtClean="0"/>
              <a:t>Pour toute ouverture de PEL, le réflexe versement régulier est automatique du fait de son caractère contractuellement « obligatoire ». Nous le présentons ainsi à nos clients, qui l’acceptent naturellement.</a:t>
            </a:r>
          </a:p>
          <a:p>
            <a:pPr algn="just"/>
            <a:endParaRPr lang="fr-FR" dirty="0" smtClean="0"/>
          </a:p>
          <a:p>
            <a:pPr algn="just"/>
            <a:r>
              <a:rPr lang="fr-FR" dirty="0" smtClean="0"/>
              <a:t>En adoptant cette mécanique du PEL </a:t>
            </a:r>
            <a:r>
              <a:rPr lang="fr-FR" dirty="0"/>
              <a:t>aux ouvertures de contrats d’Assurance-Vie nous </a:t>
            </a:r>
            <a:r>
              <a:rPr lang="fr-FR" dirty="0" smtClean="0"/>
              <a:t>pouvons développer nos encours de manière automatique. Aujourd’hui en moyenne un peu plus d’un contrat (grand public) sur deux est vendu sans versement régulier, ce chiffre tombe à « 10% » sur les contrats haut de gamme.</a:t>
            </a:r>
          </a:p>
          <a:p>
            <a:pPr marL="36000" indent="0" algn="just">
              <a:buNone/>
            </a:pPr>
            <a:endParaRPr lang="fr-FR" dirty="0"/>
          </a:p>
          <a:p>
            <a:pPr algn="just"/>
            <a:r>
              <a:rPr lang="fr-FR" dirty="0" smtClean="0"/>
              <a:t>Le montant des versements réguliers  peut représenter jusqu’à un mois de production d’assurance-vie , « </a:t>
            </a:r>
            <a:r>
              <a:rPr lang="fr-FR" i="1" dirty="0" smtClean="0"/>
              <a:t>sans  y penser</a:t>
            </a:r>
            <a:r>
              <a:rPr lang="fr-FR" dirty="0" smtClean="0"/>
              <a:t> ». </a:t>
            </a:r>
          </a:p>
          <a:p>
            <a:pPr algn="just"/>
            <a:endParaRPr lang="fr-FR" dirty="0"/>
          </a:p>
          <a:p>
            <a:pPr algn="just"/>
            <a:r>
              <a:rPr lang="fr-FR" dirty="0" smtClean="0"/>
              <a:t>Ces versements réguliers fidélisent le client, et valorisent tous les mois son effort d’épargne.</a:t>
            </a:r>
            <a:endParaRPr lang="fr-FR" dirty="0"/>
          </a:p>
          <a:p>
            <a:pPr algn="just"/>
            <a:endParaRPr lang="fr-FR" dirty="0" smtClean="0"/>
          </a:p>
          <a:p>
            <a:pPr algn="just"/>
            <a:endParaRPr lang="fr-FR" dirty="0"/>
          </a:p>
        </p:txBody>
      </p:sp>
      <p:sp>
        <p:nvSpPr>
          <p:cNvPr id="7" name="Espace réservé du texte 2"/>
          <p:cNvSpPr>
            <a:spLocks noGrp="1"/>
          </p:cNvSpPr>
          <p:nvPr>
            <p:ph type="body" sz="quarter" idx="12"/>
          </p:nvPr>
        </p:nvSpPr>
        <p:spPr/>
        <p:txBody>
          <a:bodyPr/>
          <a:lstStyle/>
          <a:p>
            <a:r>
              <a:rPr lang="fr-FR" dirty="0" smtClean="0"/>
              <a:t>Les versements réguliers en Assurance-vie, mécanique identique à l’épargne logement </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12074201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1651390"/>
            <a:ext cx="10980738" cy="4386186"/>
          </a:xfrm>
        </p:spPr>
        <p:txBody>
          <a:bodyPr>
            <a:normAutofit fontScale="92500" lnSpcReduction="10000"/>
          </a:bodyPr>
          <a:lstStyle/>
          <a:p>
            <a:r>
              <a:rPr lang="fr-FR" dirty="0" smtClean="0"/>
              <a:t>Exemple d’action sur la base du rapport </a:t>
            </a:r>
            <a:r>
              <a:rPr lang="fr-FR" dirty="0" smtClean="0">
                <a:hlinkClick r:id="rId2"/>
              </a:rPr>
              <a:t>ORCA</a:t>
            </a:r>
            <a:r>
              <a:rPr lang="fr-FR" dirty="0" smtClean="0"/>
              <a:t>  : « </a:t>
            </a:r>
            <a:r>
              <a:rPr lang="fr-FR" b="1" dirty="0" smtClean="0"/>
              <a:t>Stock Assurance-vie</a:t>
            </a:r>
            <a:r>
              <a:rPr lang="fr-FR" dirty="0" smtClean="0"/>
              <a:t> », exporter au format Excel</a:t>
            </a:r>
            <a:endParaRPr lang="fr-FR" dirty="0"/>
          </a:p>
          <a:p>
            <a:endParaRPr lang="fr-FR" dirty="0" smtClean="0"/>
          </a:p>
          <a:p>
            <a:endParaRPr lang="fr-FR" dirty="0" smtClean="0"/>
          </a:p>
          <a:p>
            <a:endParaRPr lang="fr-FR" dirty="0"/>
          </a:p>
          <a:p>
            <a:endParaRPr lang="fr-FR" dirty="0" smtClean="0"/>
          </a:p>
          <a:p>
            <a:endParaRPr lang="fr-FR" dirty="0" smtClean="0"/>
          </a:p>
          <a:p>
            <a:endParaRPr lang="fr-FR" dirty="0" smtClean="0"/>
          </a:p>
          <a:p>
            <a:endParaRPr lang="fr-FR" dirty="0" smtClean="0"/>
          </a:p>
          <a:p>
            <a:r>
              <a:rPr lang="fr-FR" dirty="0" smtClean="0"/>
              <a:t>Deux approches :</a:t>
            </a:r>
          </a:p>
          <a:p>
            <a:pPr lvl="1"/>
            <a:r>
              <a:rPr lang="fr-FR" sz="1600" dirty="0" smtClean="0"/>
              <a:t>1- Sélectionnez les clients ayant un abonnement avec un montant à virgules, synonyme d’une translation FRF/€, soit un abonnement mis en place avant 2002 : « </a:t>
            </a:r>
            <a:r>
              <a:rPr lang="fr-FR" sz="1600" i="1" dirty="0" smtClean="0"/>
              <a:t>Cher client vous détenez une solution d’épargne avec un abonnement je vous propose de le mettre à jour en l’arrondissant à l’unité,  la dizaine, centaine supérieure...</a:t>
            </a:r>
            <a:r>
              <a:rPr lang="fr-FR" sz="1600" dirty="0" smtClean="0"/>
              <a:t> »</a:t>
            </a:r>
          </a:p>
          <a:p>
            <a:pPr marL="468000" lvl="1" indent="0">
              <a:buNone/>
            </a:pPr>
            <a:r>
              <a:rPr lang="fr-FR" sz="1600" dirty="0" smtClean="0"/>
              <a:t>	</a:t>
            </a:r>
            <a:r>
              <a:rPr lang="fr-FR" sz="1600" b="1" dirty="0" smtClean="0"/>
              <a:t>NB</a:t>
            </a:r>
            <a:r>
              <a:rPr lang="fr-FR" sz="1600" dirty="0" smtClean="0"/>
              <a:t> : la réévaluation automatique sur la gamme Millevie justifie également les virgules sans pour autant être 	un « </a:t>
            </a:r>
            <a:r>
              <a:rPr lang="fr-FR" sz="1600" i="1" dirty="0" smtClean="0"/>
              <a:t>ancien</a:t>
            </a:r>
            <a:r>
              <a:rPr lang="fr-FR" sz="1600" dirty="0" smtClean="0"/>
              <a:t> » contrat.</a:t>
            </a:r>
          </a:p>
          <a:p>
            <a:pPr lvl="1"/>
            <a:r>
              <a:rPr lang="fr-FR" sz="1600" dirty="0" smtClean="0"/>
              <a:t>2- Sélectionnez les clients n’ayant pas d’abonnement : « </a:t>
            </a:r>
            <a:r>
              <a:rPr lang="fr-FR" sz="1600" i="1" dirty="0" smtClean="0"/>
              <a:t>Cher client vous détenez une solution d’épargne Assurance-vie, je vous propose de dynamiser votre placement</a:t>
            </a:r>
            <a:r>
              <a:rPr lang="fr-FR" sz="1600" dirty="0" smtClean="0"/>
              <a:t> »</a:t>
            </a:r>
          </a:p>
          <a:p>
            <a:pPr marL="468000" lvl="1" indent="0">
              <a:buNone/>
            </a:pPr>
            <a:endParaRPr lang="fr-FR" dirty="0"/>
          </a:p>
          <a:p>
            <a:pPr marL="36000" indent="0">
              <a:buNone/>
            </a:pPr>
            <a:endParaRPr lang="fr-FR" dirty="0"/>
          </a:p>
          <a:p>
            <a:pPr marL="36000" indent="0">
              <a:buNone/>
            </a:pPr>
            <a:endParaRPr lang="fr-FR" dirty="0" smtClean="0"/>
          </a:p>
          <a:p>
            <a:pPr marL="36000" indent="0">
              <a:buNone/>
            </a:pPr>
            <a:endParaRPr lang="fr-FR" dirty="0" smtClean="0"/>
          </a:p>
          <a:p>
            <a:endParaRPr lang="fr-FR" dirty="0"/>
          </a:p>
          <a:p>
            <a:endParaRPr lang="fr-FR" dirty="0"/>
          </a:p>
          <a:p>
            <a:endParaRPr lang="fr-FR" dirty="0" smtClean="0"/>
          </a:p>
          <a:p>
            <a:endParaRPr lang="fr-FR" dirty="0"/>
          </a:p>
        </p:txBody>
      </p:sp>
      <p:sp>
        <p:nvSpPr>
          <p:cNvPr id="7" name="Espace réservé du texte 2"/>
          <p:cNvSpPr>
            <a:spLocks noGrp="1"/>
          </p:cNvSpPr>
          <p:nvPr>
            <p:ph type="body" sz="quarter" idx="12"/>
          </p:nvPr>
        </p:nvSpPr>
        <p:spPr/>
        <p:txBody>
          <a:bodyPr/>
          <a:lstStyle/>
          <a:p>
            <a:r>
              <a:rPr lang="fr-FR" dirty="0" smtClean="0"/>
              <a:t>Les versements réguliers en Assurance-vie concrètement comment faire … </a:t>
            </a:r>
            <a:endParaRPr lang="fr-FR" dirty="0"/>
          </a:p>
        </p:txBody>
      </p:sp>
      <p:sp>
        <p:nvSpPr>
          <p:cNvPr id="5"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2769" y="2096188"/>
            <a:ext cx="8434008" cy="1748295"/>
          </a:xfrm>
          <a:prstGeom prst="rect">
            <a:avLst/>
          </a:prstGeom>
        </p:spPr>
      </p:pic>
      <p:sp>
        <p:nvSpPr>
          <p:cNvPr id="6" name="Rectangle 5"/>
          <p:cNvSpPr/>
          <p:nvPr/>
        </p:nvSpPr>
        <p:spPr>
          <a:xfrm>
            <a:off x="7798526" y="1957963"/>
            <a:ext cx="796834" cy="20247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752791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Quelques pistes pour accroitre les nombres</a:t>
            </a:r>
            <a:endParaRPr lang="fr-FR" dirty="0"/>
          </a:p>
        </p:txBody>
      </p:sp>
      <p:sp>
        <p:nvSpPr>
          <p:cNvPr id="5" name="Espace réservé du contenu 1"/>
          <p:cNvSpPr txBox="1">
            <a:spLocks/>
          </p:cNvSpPr>
          <p:nvPr/>
        </p:nvSpPr>
        <p:spPr>
          <a:xfrm>
            <a:off x="695325" y="1703285"/>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C00000"/>
                </a:solidFill>
              </a:rPr>
              <a:t>On peut avoir plusieurs contrats d’assurance vie par </a:t>
            </a:r>
            <a:r>
              <a:rPr lang="fr-FR" b="1" dirty="0" smtClean="0">
                <a:solidFill>
                  <a:srgbClr val="C00000"/>
                </a:solidFill>
              </a:rPr>
              <a:t>personne</a:t>
            </a:r>
          </a:p>
          <a:p>
            <a:pPr marL="36000" indent="0">
              <a:buNone/>
            </a:pPr>
            <a:endParaRPr lang="fr-FR" b="1" dirty="0">
              <a:solidFill>
                <a:srgbClr val="C00000"/>
              </a:solidFill>
            </a:endParaRPr>
          </a:p>
          <a:p>
            <a:pPr marL="717750" lvl="1" indent="-285750">
              <a:buClr>
                <a:srgbClr val="C00000"/>
              </a:buClr>
              <a:buFont typeface="Wingdings" panose="05000000000000000000" pitchFamily="2" charset="2"/>
              <a:buChar char="ü"/>
            </a:pPr>
            <a:r>
              <a:rPr lang="fr-FR" sz="1600" dirty="0"/>
              <a:t>Une enveloppe adaptée par projets</a:t>
            </a:r>
          </a:p>
          <a:p>
            <a:pPr marL="717750" lvl="1" indent="-285750">
              <a:buClr>
                <a:srgbClr val="C00000"/>
              </a:buClr>
              <a:buFont typeface="Wingdings" panose="05000000000000000000" pitchFamily="2" charset="2"/>
              <a:buChar char="ü"/>
            </a:pPr>
            <a:r>
              <a:rPr lang="fr-FR" sz="1600" dirty="0"/>
              <a:t>Plusieurs contrats en cas de gros patrimoine pour faciliter la </a:t>
            </a:r>
            <a:r>
              <a:rPr lang="fr-FR" sz="1600" dirty="0" smtClean="0"/>
              <a:t>désignation </a:t>
            </a:r>
            <a:r>
              <a:rPr lang="fr-FR" sz="1600" dirty="0"/>
              <a:t>d’un bénéficiaire</a:t>
            </a:r>
          </a:p>
          <a:p>
            <a:pPr marL="717750" lvl="1" indent="-285750">
              <a:buClr>
                <a:srgbClr val="C00000"/>
              </a:buClr>
              <a:buFont typeface="Wingdings" panose="05000000000000000000" pitchFamily="2" charset="2"/>
              <a:buChar char="ü"/>
            </a:pPr>
            <a:r>
              <a:rPr lang="fr-FR" sz="1600" dirty="0"/>
              <a:t>Un contrat pour l’épargne commune du couple, et un contrat chacun pour une transmission </a:t>
            </a:r>
            <a:r>
              <a:rPr lang="fr-FR" sz="1600" dirty="0" smtClean="0"/>
              <a:t>future</a:t>
            </a:r>
            <a:endParaRPr lang="fr-FR" sz="1600" dirty="0"/>
          </a:p>
          <a:p>
            <a:pPr marL="36000" indent="0">
              <a:buNone/>
            </a:pPr>
            <a:endParaRPr lang="fr-FR" sz="2000" b="1" dirty="0" smtClean="0"/>
          </a:p>
          <a:p>
            <a:pPr marL="717750" lvl="1" indent="-285750">
              <a:buClr>
                <a:srgbClr val="C00000"/>
              </a:buClr>
              <a:buFont typeface="Wingdings" panose="05000000000000000000" pitchFamily="2" charset="2"/>
              <a:buChar char="ü"/>
            </a:pPr>
            <a:endParaRPr lang="fr-FR" sz="1200" dirty="0"/>
          </a:p>
          <a:p>
            <a:r>
              <a:rPr lang="fr-FR" b="1" dirty="0" smtClean="0">
                <a:solidFill>
                  <a:srgbClr val="C00000"/>
                </a:solidFill>
              </a:rPr>
              <a:t>Equiper les enfants, les petits-enfants,  de la famille avec Millevie Initiale</a:t>
            </a:r>
          </a:p>
          <a:p>
            <a:pPr marL="36000" indent="0">
              <a:buNone/>
            </a:pPr>
            <a:endParaRPr lang="fr-FR" b="1" dirty="0" smtClean="0">
              <a:solidFill>
                <a:srgbClr val="C00000"/>
              </a:solidFill>
            </a:endParaRPr>
          </a:p>
          <a:p>
            <a:pPr marL="717750" lvl="1" indent="-285750">
              <a:buClr>
                <a:srgbClr val="C00000"/>
              </a:buClr>
              <a:buFont typeface="Wingdings" panose="05000000000000000000" pitchFamily="2" charset="2"/>
              <a:buChar char="ü"/>
            </a:pPr>
            <a:r>
              <a:rPr lang="fr-FR" sz="1600" dirty="0" smtClean="0"/>
              <a:t>Rémunération </a:t>
            </a:r>
            <a:r>
              <a:rPr lang="fr-FR" sz="1600" dirty="0"/>
              <a:t>sur la durée</a:t>
            </a:r>
          </a:p>
          <a:p>
            <a:pPr marL="717750" lvl="1" indent="-285750">
              <a:buClr>
                <a:srgbClr val="C00000"/>
              </a:buClr>
              <a:buFont typeface="Wingdings" panose="05000000000000000000" pitchFamily="2" charset="2"/>
              <a:buChar char="ü"/>
            </a:pPr>
            <a:r>
              <a:rPr lang="fr-FR" sz="1600" dirty="0"/>
              <a:t>Choix de l’âge de la disponibilité</a:t>
            </a:r>
          </a:p>
          <a:p>
            <a:pPr marL="717750" lvl="1" indent="-285750">
              <a:buClr>
                <a:srgbClr val="C00000"/>
              </a:buClr>
              <a:buFont typeface="Wingdings" panose="05000000000000000000" pitchFamily="2" charset="2"/>
              <a:buChar char="ü"/>
            </a:pPr>
            <a:r>
              <a:rPr lang="fr-FR" sz="1600" dirty="0"/>
              <a:t>Personne d’autre que l’enfant ne peut en bénéficier</a:t>
            </a:r>
          </a:p>
          <a:p>
            <a:pPr marL="717750" lvl="1" indent="-285750">
              <a:buClr>
                <a:srgbClr val="C00000"/>
              </a:buClr>
              <a:buFont typeface="Wingdings" panose="05000000000000000000" pitchFamily="2" charset="2"/>
              <a:buChar char="ü"/>
            </a:pPr>
            <a:endParaRPr lang="fr-FR" sz="1200" dirty="0" smtClean="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6449106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Quelques pistes pour accroitre les nombres</a:t>
            </a:r>
            <a:endParaRPr lang="fr-FR" dirty="0"/>
          </a:p>
        </p:txBody>
      </p:sp>
      <p:sp>
        <p:nvSpPr>
          <p:cNvPr id="5" name="Espace réservé du contenu 1"/>
          <p:cNvSpPr txBox="1">
            <a:spLocks/>
          </p:cNvSpPr>
          <p:nvPr/>
        </p:nvSpPr>
        <p:spPr>
          <a:xfrm>
            <a:off x="847725" y="1746828"/>
            <a:ext cx="10980738"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C00000"/>
                </a:solidFill>
              </a:rPr>
              <a:t>Il est </a:t>
            </a:r>
            <a:r>
              <a:rPr lang="fr-FR" b="1" dirty="0" smtClean="0">
                <a:solidFill>
                  <a:srgbClr val="C00000"/>
                </a:solidFill>
              </a:rPr>
              <a:t>conseillé </a:t>
            </a:r>
            <a:r>
              <a:rPr lang="fr-FR" b="1" dirty="0">
                <a:solidFill>
                  <a:srgbClr val="C00000"/>
                </a:solidFill>
              </a:rPr>
              <a:t>de faire ouvrir des contrats aux </a:t>
            </a:r>
            <a:r>
              <a:rPr lang="fr-FR" b="1" dirty="0" smtClean="0">
                <a:solidFill>
                  <a:srgbClr val="C00000"/>
                </a:solidFill>
              </a:rPr>
              <a:t>bénéficiaires</a:t>
            </a:r>
          </a:p>
          <a:p>
            <a:pPr lvl="1"/>
            <a:endParaRPr lang="fr-FR" dirty="0" smtClean="0"/>
          </a:p>
          <a:p>
            <a:pPr lvl="1"/>
            <a:r>
              <a:rPr lang="fr-FR" sz="1600" dirty="0" smtClean="0"/>
              <a:t>Un </a:t>
            </a:r>
            <a:r>
              <a:rPr lang="fr-FR" sz="1600" dirty="0"/>
              <a:t>contrat d’assurance-vie pour chaque membre de la </a:t>
            </a:r>
            <a:r>
              <a:rPr lang="fr-FR" sz="1600" dirty="0" smtClean="0"/>
              <a:t>famille</a:t>
            </a:r>
          </a:p>
          <a:p>
            <a:pPr lvl="1"/>
            <a:r>
              <a:rPr lang="fr-FR" sz="1600" dirty="0" smtClean="0"/>
              <a:t>Prise </a:t>
            </a:r>
            <a:r>
              <a:rPr lang="fr-FR" sz="1600" dirty="0"/>
              <a:t>de date pour l’antériorité fiscale, plus tôt j’ouvre, plus tôt les « 8 ans » sont </a:t>
            </a:r>
            <a:r>
              <a:rPr lang="fr-FR" sz="1600" dirty="0" smtClean="0"/>
              <a:t>atteints</a:t>
            </a:r>
          </a:p>
          <a:p>
            <a:pPr lvl="1"/>
            <a:r>
              <a:rPr lang="fr-FR" sz="1600" dirty="0" smtClean="0"/>
              <a:t>Tarification </a:t>
            </a:r>
            <a:r>
              <a:rPr lang="fr-FR" sz="1600" dirty="0"/>
              <a:t>attractive en cas de transfert en cas de </a:t>
            </a:r>
            <a:r>
              <a:rPr lang="fr-FR" sz="1600" dirty="0" smtClean="0"/>
              <a:t>décès</a:t>
            </a:r>
          </a:p>
          <a:p>
            <a:pPr marL="432000" lvl="1" indent="0">
              <a:buClr>
                <a:srgbClr val="C00000"/>
              </a:buClr>
              <a:buNone/>
            </a:pPr>
            <a:endParaRPr lang="fr-FR" sz="1600" dirty="0"/>
          </a:p>
          <a:p>
            <a:endParaRPr lang="fr-FR" b="1" dirty="0">
              <a:solidFill>
                <a:srgbClr val="C00000"/>
              </a:solidFill>
            </a:endParaRPr>
          </a:p>
          <a:p>
            <a:r>
              <a:rPr lang="fr-FR" b="1" dirty="0" smtClean="0">
                <a:solidFill>
                  <a:srgbClr val="C00000"/>
                </a:solidFill>
              </a:rPr>
              <a:t>Nous pouvons mettre en avant l’option transmission </a:t>
            </a:r>
          </a:p>
          <a:p>
            <a:pPr lvl="1"/>
            <a:endParaRPr lang="fr-FR" b="1" dirty="0">
              <a:solidFill>
                <a:srgbClr val="C00000"/>
              </a:solidFill>
            </a:endParaRPr>
          </a:p>
          <a:p>
            <a:pPr lvl="1"/>
            <a:r>
              <a:rPr lang="fr-FR" sz="1600" dirty="0"/>
              <a:t>En cas de décès d’un souscripteur d’un contrat HDG ou GP, les bénéficiaires peuvent adhérer à un contrat Millevie </a:t>
            </a:r>
            <a:r>
              <a:rPr lang="fr-FR" sz="1600" dirty="0" smtClean="0"/>
              <a:t>Premium</a:t>
            </a:r>
            <a:r>
              <a:rPr lang="fr-FR" sz="1600" dirty="0"/>
              <a:t>, ou Millevie Infinie avec un accès privilégié de 1.500 </a:t>
            </a:r>
            <a:r>
              <a:rPr lang="fr-FR" sz="1600" dirty="0" smtClean="0"/>
              <a:t>€ (vs 15.000 € ou 100.000 €)</a:t>
            </a:r>
            <a:endParaRPr lang="fr-FR" sz="1600" dirty="0"/>
          </a:p>
          <a:p>
            <a:endParaRPr lang="fr-FR" b="1" dirty="0">
              <a:solidFill>
                <a:srgbClr val="C00000"/>
              </a:solidFill>
            </a:endParaRPr>
          </a:p>
          <a:p>
            <a:endParaRPr lang="fr-FR" b="1" dirty="0" smtClean="0">
              <a:solidFill>
                <a:srgbClr val="C00000"/>
              </a:solidFill>
            </a:endParaRPr>
          </a:p>
          <a:p>
            <a:endParaRPr lang="fr-FR" b="1" dirty="0">
              <a:solidFill>
                <a:srgbClr val="C00000"/>
              </a:solidFill>
            </a:endParaRPr>
          </a:p>
          <a:p>
            <a:endParaRPr lang="fr-FR" b="1" dirty="0" smtClean="0">
              <a:solidFill>
                <a:srgbClr val="C00000"/>
              </a:solidFill>
            </a:endParaRPr>
          </a:p>
          <a:p>
            <a:pPr marL="36000" indent="0">
              <a:buNone/>
            </a:pPr>
            <a:endParaRPr lang="fr-FR" b="1" dirty="0">
              <a:solidFill>
                <a:srgbClr val="C00000"/>
              </a:solidFill>
            </a:endParaRPr>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39373833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Quelques arguments  pour lever les objections </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
        <p:nvSpPr>
          <p:cNvPr id="7" name="Pensées 6"/>
          <p:cNvSpPr/>
          <p:nvPr/>
        </p:nvSpPr>
        <p:spPr>
          <a:xfrm rot="20585671" flipH="1">
            <a:off x="505500" y="3664156"/>
            <a:ext cx="3305397" cy="2320898"/>
          </a:xfrm>
          <a:prstGeom prst="cloudCallout">
            <a:avLst>
              <a:gd name="adj1" fmla="val -59594"/>
              <a:gd name="adj2" fmla="val 62807"/>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4352730" y="1438438"/>
            <a:ext cx="7275676" cy="1846659"/>
          </a:xfrm>
          <a:prstGeom prst="rect">
            <a:avLst/>
          </a:prstGeom>
        </p:spPr>
        <p:txBody>
          <a:bodyPr wrap="square" lIns="36000" rIns="36000">
            <a:spAutoFit/>
          </a:bodyPr>
          <a:lstStyle/>
          <a:p>
            <a:pPr marL="374650" indent="-285750" algn="just">
              <a:buClr>
                <a:srgbClr val="C00000"/>
              </a:buClr>
              <a:buFont typeface="Wingdings" panose="05000000000000000000" pitchFamily="2" charset="2"/>
              <a:buChar char="ü"/>
            </a:pPr>
            <a:r>
              <a:rPr lang="fr-FR" sz="1600" dirty="0">
                <a:solidFill>
                  <a:srgbClr val="4F504F"/>
                </a:solidFill>
                <a:latin typeface="+mj-lt"/>
                <a:cs typeface="Gill Sans"/>
              </a:rPr>
              <a:t>La diversification du capital devient une nécessité pour l’épargnant. </a:t>
            </a:r>
          </a:p>
          <a:p>
            <a:pPr marL="374650" indent="-285750" algn="just">
              <a:buClr>
                <a:srgbClr val="C00000"/>
              </a:buClr>
              <a:buFont typeface="Wingdings" panose="05000000000000000000" pitchFamily="2" charset="2"/>
              <a:buChar char="ü"/>
            </a:pPr>
            <a:r>
              <a:rPr lang="fr-FR" sz="1600" dirty="0">
                <a:solidFill>
                  <a:srgbClr val="4F504F"/>
                </a:solidFill>
                <a:latin typeface="+mj-lt"/>
                <a:cs typeface="Gill Sans"/>
              </a:rPr>
              <a:t>Ce n’est plus seulement une décision de saine gestion financière, cela devient une nécessité pour celui qui n’accepte plus de se contenter d’un rendement proche de l’inflation. </a:t>
            </a:r>
          </a:p>
          <a:p>
            <a:pPr marL="374650" indent="-285750" algn="just">
              <a:buClr>
                <a:srgbClr val="C00000"/>
              </a:buClr>
              <a:buFont typeface="Wingdings" panose="05000000000000000000" pitchFamily="2" charset="2"/>
              <a:buChar char="ü"/>
            </a:pPr>
            <a:r>
              <a:rPr lang="fr-FR" sz="1600" dirty="0">
                <a:solidFill>
                  <a:srgbClr val="4F504F"/>
                </a:solidFill>
                <a:latin typeface="+mj-lt"/>
                <a:cs typeface="Gill Sans"/>
              </a:rPr>
              <a:t>Le client doit saisir toutes les opportunités pour tenter d’augmenter le rendement de son capital en contrepartie d’une certaine prise de risques.</a:t>
            </a:r>
          </a:p>
          <a:p>
            <a:pPr marL="374650" indent="-285750" algn="just">
              <a:buClr>
                <a:srgbClr val="C00000"/>
              </a:buClr>
              <a:buFont typeface="Wingdings" panose="05000000000000000000" pitchFamily="2" charset="2"/>
              <a:buChar char="ü"/>
            </a:pPr>
            <a:r>
              <a:rPr lang="fr-FR" sz="1600" dirty="0">
                <a:solidFill>
                  <a:srgbClr val="4F504F"/>
                </a:solidFill>
                <a:latin typeface="+mj-lt"/>
                <a:cs typeface="Gill Sans"/>
              </a:rPr>
              <a:t>Grâce aux Orientations de Gestion, vous bénéficiez d’une gestion par des experts</a:t>
            </a:r>
            <a:r>
              <a:rPr lang="fr-FR" sz="1600" dirty="0" smtClean="0">
                <a:solidFill>
                  <a:srgbClr val="4F504F"/>
                </a:solidFill>
                <a:latin typeface="+mj-lt"/>
                <a:cs typeface="Gill Sans"/>
              </a:rPr>
              <a:t>.</a:t>
            </a:r>
            <a:r>
              <a:rPr lang="fr-FR" dirty="0">
                <a:solidFill>
                  <a:srgbClr val="4F504F"/>
                </a:solidFill>
                <a:latin typeface="Gill Sans"/>
                <a:cs typeface="Gill Sans"/>
              </a:rPr>
              <a:t> </a:t>
            </a:r>
          </a:p>
        </p:txBody>
      </p:sp>
      <p:sp>
        <p:nvSpPr>
          <p:cNvPr id="9" name="Rectangle 8"/>
          <p:cNvSpPr/>
          <p:nvPr/>
        </p:nvSpPr>
        <p:spPr>
          <a:xfrm>
            <a:off x="4451230" y="4091504"/>
            <a:ext cx="6757672" cy="1815882"/>
          </a:xfrm>
          <a:prstGeom prst="rect">
            <a:avLst/>
          </a:prstGeom>
        </p:spPr>
        <p:txBody>
          <a:bodyPr wrap="square">
            <a:spAutoFit/>
          </a:bodyPr>
          <a:lstStyle/>
          <a:p>
            <a:pPr marL="285750" indent="-285750" algn="just">
              <a:buClr>
                <a:srgbClr val="C00000"/>
              </a:buClr>
              <a:buFont typeface="Wingdings" panose="05000000000000000000" pitchFamily="2" charset="2"/>
              <a:buChar char="ü"/>
            </a:pPr>
            <a:r>
              <a:rPr lang="fr-FR" sz="1600" dirty="0">
                <a:solidFill>
                  <a:srgbClr val="4F504F"/>
                </a:solidFill>
                <a:latin typeface="+mj-lt"/>
                <a:cs typeface="Gill Sans"/>
              </a:rPr>
              <a:t>Qu’entendez-vous par risque ? Diversifier n'implique pas de s'exposer à tous les risques.</a:t>
            </a:r>
          </a:p>
          <a:p>
            <a:pPr marL="285750" indent="-285750" algn="just">
              <a:buClr>
                <a:srgbClr val="C00000"/>
              </a:buClr>
              <a:buFont typeface="Wingdings" panose="05000000000000000000" pitchFamily="2" charset="2"/>
              <a:buChar char="ü"/>
            </a:pPr>
            <a:r>
              <a:rPr lang="fr-FR" sz="1600" dirty="0">
                <a:solidFill>
                  <a:srgbClr val="4F504F"/>
                </a:solidFill>
                <a:latin typeface="+mj-lt"/>
                <a:cs typeface="Gill Sans"/>
              </a:rPr>
              <a:t>La diversification est justement la base d’une gestion saine et prudente de son capital. </a:t>
            </a:r>
          </a:p>
          <a:p>
            <a:pPr marL="285750" indent="-285750" algn="just">
              <a:buClr>
                <a:srgbClr val="C00000"/>
              </a:buClr>
              <a:buFont typeface="Wingdings" panose="05000000000000000000" pitchFamily="2" charset="2"/>
              <a:buChar char="ü"/>
            </a:pPr>
            <a:r>
              <a:rPr lang="fr-FR" sz="1600" dirty="0">
                <a:solidFill>
                  <a:srgbClr val="4F504F"/>
                </a:solidFill>
                <a:latin typeface="+mj-lt"/>
                <a:cs typeface="Gill Sans"/>
              </a:rPr>
              <a:t>Par ailleurs, elle permet également d’accéder à une gamme de placements permettant de protéger tout ou partie de son capital en contrôlant son degré d’exposition aux risques.</a:t>
            </a:r>
          </a:p>
        </p:txBody>
      </p:sp>
      <p:sp>
        <p:nvSpPr>
          <p:cNvPr id="10" name="Pensées 9"/>
          <p:cNvSpPr/>
          <p:nvPr/>
        </p:nvSpPr>
        <p:spPr>
          <a:xfrm rot="20585671" flipH="1">
            <a:off x="1780790" y="1395137"/>
            <a:ext cx="2501227" cy="1535502"/>
          </a:xfrm>
          <a:prstGeom prst="cloudCallout">
            <a:avLst>
              <a:gd name="adj1" fmla="val -39106"/>
              <a:gd name="adj2" fmla="val 78660"/>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2237530" y="1527008"/>
            <a:ext cx="2489501" cy="1200329"/>
          </a:xfrm>
          <a:prstGeom prst="rect">
            <a:avLst/>
          </a:prstGeom>
          <a:noFill/>
        </p:spPr>
        <p:txBody>
          <a:bodyPr wrap="square" rtlCol="0">
            <a:spAutoFit/>
          </a:bodyPr>
          <a:lstStyle/>
          <a:p>
            <a:r>
              <a:rPr lang="fr-FR" sz="3600" dirty="0" smtClean="0">
                <a:solidFill>
                  <a:schemeClr val="tx1">
                    <a:lumMod val="75000"/>
                    <a:lumOff val="25000"/>
                  </a:schemeClr>
                </a:solidFill>
                <a:latin typeface="Brush Script MT" panose="03060802040406070304" pitchFamily="66" charset="0"/>
              </a:rPr>
              <a:t>Pourquoi diversifier?</a:t>
            </a:r>
            <a:endParaRPr lang="fr-FR" sz="3600" dirty="0">
              <a:solidFill>
                <a:schemeClr val="tx1">
                  <a:lumMod val="75000"/>
                  <a:lumOff val="25000"/>
                </a:schemeClr>
              </a:solidFill>
              <a:latin typeface="Brush Script MT" panose="03060802040406070304" pitchFamily="66" charset="0"/>
            </a:endParaRPr>
          </a:p>
        </p:txBody>
      </p:sp>
      <p:sp>
        <p:nvSpPr>
          <p:cNvPr id="12" name="ZoneTexte 11"/>
          <p:cNvSpPr txBox="1"/>
          <p:nvPr/>
        </p:nvSpPr>
        <p:spPr>
          <a:xfrm>
            <a:off x="695325" y="4091504"/>
            <a:ext cx="3251561" cy="1569660"/>
          </a:xfrm>
          <a:prstGeom prst="rect">
            <a:avLst/>
          </a:prstGeom>
          <a:noFill/>
        </p:spPr>
        <p:txBody>
          <a:bodyPr wrap="square" rtlCol="0">
            <a:spAutoFit/>
          </a:bodyPr>
          <a:lstStyle/>
          <a:p>
            <a:r>
              <a:rPr lang="fr-FR" sz="3200" dirty="0" smtClean="0">
                <a:solidFill>
                  <a:schemeClr val="tx1">
                    <a:lumMod val="75000"/>
                    <a:lumOff val="25000"/>
                  </a:schemeClr>
                </a:solidFill>
                <a:latin typeface="Brush Script MT" panose="03060802040406070304" pitchFamily="66" charset="0"/>
              </a:rPr>
              <a:t>Je ne veux pas entendre parler de placements à risque!</a:t>
            </a:r>
            <a:endParaRPr lang="fr-FR" sz="3200" dirty="0">
              <a:solidFill>
                <a:schemeClr val="tx1">
                  <a:lumMod val="75000"/>
                  <a:lumOff val="25000"/>
                </a:schemeClr>
              </a:solidFill>
              <a:latin typeface="Brush Script MT" panose="03060802040406070304" pitchFamily="66" charset="0"/>
            </a:endParaRPr>
          </a:p>
        </p:txBody>
      </p:sp>
    </p:spTree>
    <p:extLst>
      <p:ext uri="{BB962C8B-B14F-4D97-AF65-F5344CB8AC3E}">
        <p14:creationId xmlns:p14="http://schemas.microsoft.com/office/powerpoint/2010/main" val="2780328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Quelques arguments  pour lever les objections </a:t>
            </a:r>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
        <p:nvSpPr>
          <p:cNvPr id="13" name="Rectangle 12"/>
          <p:cNvSpPr/>
          <p:nvPr/>
        </p:nvSpPr>
        <p:spPr>
          <a:xfrm>
            <a:off x="4289997" y="2146788"/>
            <a:ext cx="6818478" cy="2308324"/>
          </a:xfrm>
          <a:prstGeom prst="rect">
            <a:avLst/>
          </a:prstGeom>
        </p:spPr>
        <p:txBody>
          <a:bodyPr wrap="square">
            <a:spAutoFit/>
          </a:bodyPr>
          <a:lstStyle/>
          <a:p>
            <a:pPr marL="342900" indent="-342900" algn="just">
              <a:buClr>
                <a:srgbClr val="C00000"/>
              </a:buClr>
              <a:buFont typeface="Wingdings" panose="05000000000000000000" pitchFamily="2" charset="2"/>
              <a:buChar char="ü"/>
            </a:pPr>
            <a:r>
              <a:rPr lang="fr-FR" sz="1600" dirty="0">
                <a:solidFill>
                  <a:srgbClr val="4F504F"/>
                </a:solidFill>
                <a:latin typeface="+mj-lt"/>
                <a:cs typeface="Gill Sans"/>
              </a:rPr>
              <a:t>Qu’entendez-vous par plus sûrs ? Garantis ? Les fonds en euros des contrats d’Assurance Vie sont assortis d'une garantie en capital, qui permet de récupérer la totalité de capital investi, majorée des intérêts cumulés et capitalisés tous les ans. </a:t>
            </a:r>
            <a:endParaRPr lang="fr-FR" sz="1600" dirty="0" smtClean="0">
              <a:solidFill>
                <a:srgbClr val="4F504F"/>
              </a:solidFill>
              <a:latin typeface="+mj-lt"/>
              <a:cs typeface="Gill Sans"/>
            </a:endParaRPr>
          </a:p>
          <a:p>
            <a:pPr marL="342900" indent="-342900" algn="just">
              <a:buClr>
                <a:srgbClr val="C00000"/>
              </a:buClr>
              <a:buFont typeface="Wingdings" panose="05000000000000000000" pitchFamily="2" charset="2"/>
              <a:buChar char="ü"/>
            </a:pPr>
            <a:endParaRPr lang="fr-FR" sz="1600" dirty="0">
              <a:solidFill>
                <a:srgbClr val="4F504F"/>
              </a:solidFill>
              <a:latin typeface="+mj-lt"/>
              <a:cs typeface="Gill Sans"/>
            </a:endParaRPr>
          </a:p>
          <a:p>
            <a:pPr marL="342900" indent="-342900" algn="just">
              <a:buClr>
                <a:srgbClr val="C00000"/>
              </a:buClr>
              <a:buFont typeface="Wingdings" panose="05000000000000000000" pitchFamily="2" charset="2"/>
              <a:buChar char="ü"/>
            </a:pPr>
            <a:r>
              <a:rPr lang="fr-FR" sz="1600" dirty="0">
                <a:solidFill>
                  <a:srgbClr val="4F504F"/>
                </a:solidFill>
                <a:latin typeface="+mj-lt"/>
                <a:cs typeface="Gill Sans"/>
              </a:rPr>
              <a:t>Ils sont définitivement acquis par l’adhérent, c’est ce que l’on appelle l’effet cliquet. </a:t>
            </a:r>
            <a:endParaRPr lang="fr-FR" sz="1600" dirty="0" smtClean="0">
              <a:solidFill>
                <a:srgbClr val="4F504F"/>
              </a:solidFill>
              <a:latin typeface="+mj-lt"/>
              <a:cs typeface="Gill Sans"/>
            </a:endParaRPr>
          </a:p>
          <a:p>
            <a:pPr marL="342900" indent="-342900" algn="just">
              <a:buClr>
                <a:srgbClr val="C00000"/>
              </a:buClr>
              <a:buFont typeface="Wingdings" panose="05000000000000000000" pitchFamily="2" charset="2"/>
              <a:buChar char="ü"/>
            </a:pPr>
            <a:endParaRPr lang="fr-FR" sz="1600" dirty="0">
              <a:solidFill>
                <a:srgbClr val="4F504F"/>
              </a:solidFill>
              <a:latin typeface="+mj-lt"/>
              <a:cs typeface="Gill Sans"/>
            </a:endParaRPr>
          </a:p>
          <a:p>
            <a:pPr marL="342900" indent="-342900" algn="just">
              <a:buClr>
                <a:srgbClr val="C00000"/>
              </a:buClr>
              <a:buFont typeface="Wingdings" panose="05000000000000000000" pitchFamily="2" charset="2"/>
              <a:buChar char="ü"/>
            </a:pPr>
            <a:r>
              <a:rPr lang="fr-FR" sz="1600" dirty="0">
                <a:solidFill>
                  <a:srgbClr val="4F504F"/>
                </a:solidFill>
                <a:latin typeface="+mj-lt"/>
                <a:cs typeface="Gill Sans"/>
              </a:rPr>
              <a:t>Par ailleurs, les rendements des livrets d’épargne tendent à la baisse </a:t>
            </a:r>
          </a:p>
        </p:txBody>
      </p:sp>
      <p:sp>
        <p:nvSpPr>
          <p:cNvPr id="14" name="Pensées 13"/>
          <p:cNvSpPr/>
          <p:nvPr/>
        </p:nvSpPr>
        <p:spPr>
          <a:xfrm rot="20585671" flipH="1">
            <a:off x="496957" y="2243710"/>
            <a:ext cx="3700729" cy="2320898"/>
          </a:xfrm>
          <a:prstGeom prst="cloudCallout">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912372" y="2526996"/>
            <a:ext cx="3251561" cy="1754326"/>
          </a:xfrm>
          <a:prstGeom prst="rect">
            <a:avLst/>
          </a:prstGeom>
          <a:noFill/>
        </p:spPr>
        <p:txBody>
          <a:bodyPr wrap="square" rtlCol="0">
            <a:spAutoFit/>
          </a:bodyPr>
          <a:lstStyle/>
          <a:p>
            <a:r>
              <a:rPr lang="fr-FR" sz="3600" dirty="0" smtClean="0">
                <a:solidFill>
                  <a:schemeClr val="tx1">
                    <a:lumMod val="75000"/>
                    <a:lumOff val="25000"/>
                  </a:schemeClr>
                </a:solidFill>
                <a:latin typeface="Brush Script MT" panose="03060802040406070304" pitchFamily="66" charset="0"/>
              </a:rPr>
              <a:t>Les livrets d’</a:t>
            </a:r>
            <a:r>
              <a:rPr lang="fr-FR" sz="3600" dirty="0">
                <a:solidFill>
                  <a:schemeClr val="tx1">
                    <a:lumMod val="75000"/>
                    <a:lumOff val="25000"/>
                  </a:schemeClr>
                </a:solidFill>
                <a:latin typeface="Brush Script MT" panose="03060802040406070304" pitchFamily="66" charset="0"/>
              </a:rPr>
              <a:t>é</a:t>
            </a:r>
            <a:r>
              <a:rPr lang="fr-FR" sz="3600" dirty="0" smtClean="0">
                <a:solidFill>
                  <a:schemeClr val="tx1">
                    <a:lumMod val="75000"/>
                    <a:lumOff val="25000"/>
                  </a:schemeClr>
                </a:solidFill>
                <a:latin typeface="Brush Script MT" panose="03060802040406070304" pitchFamily="66" charset="0"/>
              </a:rPr>
              <a:t>pargne classique sont plus sûrs!</a:t>
            </a:r>
            <a:endParaRPr lang="fr-FR" sz="3600" dirty="0">
              <a:solidFill>
                <a:schemeClr val="tx1">
                  <a:lumMod val="75000"/>
                  <a:lumOff val="25000"/>
                </a:schemeClr>
              </a:solidFill>
              <a:latin typeface="Brush Script MT" panose="03060802040406070304" pitchFamily="66" charset="0"/>
            </a:endParaRPr>
          </a:p>
        </p:txBody>
      </p:sp>
    </p:spTree>
    <p:extLst>
      <p:ext uri="{BB962C8B-B14F-4D97-AF65-F5344CB8AC3E}">
        <p14:creationId xmlns:p14="http://schemas.microsoft.com/office/powerpoint/2010/main" val="35049404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Le RDV visio un outil moderne et efficace qui répond aux attentes de nos clients</a:t>
            </a:r>
            <a:endParaRPr lang="fr-FR" dirty="0"/>
          </a:p>
        </p:txBody>
      </p:sp>
      <p:sp>
        <p:nvSpPr>
          <p:cNvPr id="8" name="Espace réservé du contenu 1"/>
          <p:cNvSpPr>
            <a:spLocks noGrp="1"/>
          </p:cNvSpPr>
          <p:nvPr>
            <p:ph idx="1"/>
          </p:nvPr>
        </p:nvSpPr>
        <p:spPr>
          <a:xfrm>
            <a:off x="695325" y="1851102"/>
            <a:ext cx="10980738" cy="4386186"/>
          </a:xfrm>
        </p:spPr>
        <p:txBody>
          <a:bodyPr>
            <a:normAutofit lnSpcReduction="10000"/>
          </a:bodyPr>
          <a:lstStyle/>
          <a:p>
            <a:pPr algn="just"/>
            <a:r>
              <a:rPr lang="fr-FR" sz="1800" b="1" dirty="0" smtClean="0"/>
              <a:t>La crise sanitaire incite à limiter les contacts physiques</a:t>
            </a:r>
            <a:endParaRPr lang="fr-FR" sz="1800" b="1" dirty="0"/>
          </a:p>
          <a:p>
            <a:pPr lvl="1" algn="just"/>
            <a:r>
              <a:rPr lang="fr-FR" sz="1600" dirty="0" smtClean="0"/>
              <a:t>Les français ont peur, ils limitent les contacts physiques et plébiscitent les « click &amp; collect », les outils de vente à distance, aujourd’hui même les contacts familiaux et intergénérationnels se font par visio conférence</a:t>
            </a:r>
          </a:p>
          <a:p>
            <a:pPr marL="468000" lvl="1" indent="0" algn="just">
              <a:buNone/>
            </a:pPr>
            <a:endParaRPr lang="fr-FR" sz="1400" dirty="0"/>
          </a:p>
          <a:p>
            <a:pPr algn="just"/>
            <a:r>
              <a:rPr lang="fr-FR" sz="1800" b="1" dirty="0" smtClean="0"/>
              <a:t>Le RDV visio accessible par tous et depuis tous les postes de travail en agence</a:t>
            </a:r>
            <a:endParaRPr lang="fr-FR" sz="1800" b="1" dirty="0"/>
          </a:p>
          <a:p>
            <a:pPr lvl="1" algn="just"/>
            <a:r>
              <a:rPr lang="fr-FR" sz="1600" dirty="0" smtClean="0"/>
              <a:t>L’échange par caméra interposée permet de visualiser son client (sans masque), et d’analyser toutes ses réactions y compris les non verbales, permettant ainsi une interaction réelle avec lui, pour autant ce n’est pas une obligation d’activer sa webcam.</a:t>
            </a:r>
          </a:p>
          <a:p>
            <a:pPr lvl="1" algn="just"/>
            <a:r>
              <a:rPr lang="fr-FR" sz="1600" dirty="0" smtClean="0"/>
              <a:t>Le conseiller peut partager son écran et différents documents préparés en amont</a:t>
            </a:r>
          </a:p>
          <a:p>
            <a:pPr lvl="1" algn="just"/>
            <a:r>
              <a:rPr lang="fr-FR" sz="1600" b="1" dirty="0" smtClean="0"/>
              <a:t>Le client peut tout autant vous faire part de ses documents qu’il souhaite partager, son avis d’impôts, un contrat d’un confrère …</a:t>
            </a:r>
          </a:p>
          <a:p>
            <a:pPr lvl="1" algn="just"/>
            <a:endParaRPr lang="fr-FR" sz="1400" dirty="0"/>
          </a:p>
          <a:p>
            <a:pPr algn="just"/>
            <a:r>
              <a:rPr lang="fr-FR" sz="1800" b="1" dirty="0" smtClean="0"/>
              <a:t>Le RDV visio s’inscrit dans la lignée de nos outils de banque à distance</a:t>
            </a:r>
          </a:p>
          <a:p>
            <a:pPr lvl="1" algn="just"/>
            <a:r>
              <a:rPr lang="fr-FR" sz="1600" dirty="0" smtClean="0"/>
              <a:t>Synonyme de modernité, d’efficacité, de réactivité il est un outil simple à utiliser qui est attendu de nos clients </a:t>
            </a:r>
          </a:p>
          <a:p>
            <a:pPr lvl="1" algn="just"/>
            <a:r>
              <a:rPr lang="fr-FR" sz="1600" dirty="0"/>
              <a:t>L’outil visio contribue à notre image de banquier digital et humain</a:t>
            </a:r>
          </a:p>
          <a:p>
            <a:pPr lvl="1" algn="just"/>
            <a:endParaRPr lang="fr-FR" dirty="0"/>
          </a:p>
          <a:p>
            <a:pPr algn="just"/>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17551945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Quelles sont les 3 étapes de préparation d’un RDV Visio avec un client</a:t>
            </a:r>
            <a:endParaRPr lang="fr-FR" dirty="0"/>
          </a:p>
        </p:txBody>
      </p:sp>
      <p:pic>
        <p:nvPicPr>
          <p:cNvPr id="5" name="Image 4"/>
          <p:cNvPicPr>
            <a:picLocks noChangeAspect="1"/>
          </p:cNvPicPr>
          <p:nvPr/>
        </p:nvPicPr>
        <p:blipFill>
          <a:blip r:embed="rId3"/>
          <a:stretch>
            <a:fillRect/>
          </a:stretch>
        </p:blipFill>
        <p:spPr>
          <a:xfrm>
            <a:off x="1429406" y="1416613"/>
            <a:ext cx="9512576" cy="5009140"/>
          </a:xfrm>
          <a:prstGeom prst="rect">
            <a:avLst/>
          </a:prstGeom>
        </p:spPr>
      </p:pic>
      <p:sp>
        <p:nvSpPr>
          <p:cNvPr id="6"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20353921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Les formations et accompagnements tout au long de l’année ainsi que nos outils d’aide à la vente.</a:t>
            </a:r>
          </a:p>
        </p:txBody>
      </p:sp>
      <p:sp>
        <p:nvSpPr>
          <p:cNvPr id="6" name="ZoneTexte 5"/>
          <p:cNvSpPr txBox="1"/>
          <p:nvPr/>
        </p:nvSpPr>
        <p:spPr>
          <a:xfrm>
            <a:off x="1701098" y="4974860"/>
            <a:ext cx="6626075" cy="1323439"/>
          </a:xfrm>
          <a:prstGeom prst="rect">
            <a:avLst/>
          </a:prstGeom>
          <a:noFill/>
        </p:spPr>
        <p:txBody>
          <a:bodyPr wrap="square" rtlCol="0">
            <a:spAutoFit/>
          </a:bodyPr>
          <a:lstStyle/>
          <a:p>
            <a:pPr algn="just"/>
            <a:r>
              <a:rPr lang="fr-FR" sz="1600" i="1" dirty="0" smtClean="0">
                <a:solidFill>
                  <a:schemeClr val="tx1">
                    <a:lumMod val="65000"/>
                    <a:lumOff val="35000"/>
                  </a:schemeClr>
                </a:solidFill>
              </a:rPr>
              <a:t>Tout revoir sur la fiscalité de l’assurance vie :	</a:t>
            </a:r>
            <a:r>
              <a:rPr lang="fr-FR" sz="1600" i="1" dirty="0" smtClean="0">
                <a:solidFill>
                  <a:schemeClr val="tx1">
                    <a:lumMod val="65000"/>
                    <a:lumOff val="35000"/>
                  </a:schemeClr>
                </a:solidFill>
                <a:hlinkClick r:id="rId3"/>
              </a:rPr>
              <a:t>ici</a:t>
            </a:r>
            <a:r>
              <a:rPr lang="fr-FR" sz="1600" i="1" dirty="0" smtClean="0">
                <a:solidFill>
                  <a:schemeClr val="tx1">
                    <a:lumMod val="65000"/>
                    <a:lumOff val="35000"/>
                  </a:schemeClr>
                </a:solidFill>
              </a:rPr>
              <a:t> </a:t>
            </a:r>
          </a:p>
          <a:p>
            <a:pPr algn="just"/>
            <a:r>
              <a:rPr lang="fr-FR" sz="1600" i="1" dirty="0" smtClean="0">
                <a:solidFill>
                  <a:schemeClr val="tx1">
                    <a:lumMod val="65000"/>
                    <a:lumOff val="35000"/>
                  </a:schemeClr>
                </a:solidFill>
              </a:rPr>
              <a:t>Comparateur de contrat : 	</a:t>
            </a:r>
            <a:r>
              <a:rPr lang="fr-FR" sz="1600" i="1" dirty="0" smtClean="0">
                <a:solidFill>
                  <a:schemeClr val="tx1">
                    <a:lumMod val="65000"/>
                    <a:lumOff val="35000"/>
                  </a:schemeClr>
                </a:solidFill>
                <a:hlinkClick r:id="rId4"/>
              </a:rPr>
              <a:t>ici</a:t>
            </a:r>
            <a:endParaRPr lang="fr-FR" sz="1600" i="1" dirty="0" smtClean="0">
              <a:solidFill>
                <a:schemeClr val="tx1">
                  <a:lumMod val="65000"/>
                  <a:lumOff val="35000"/>
                </a:schemeClr>
              </a:solidFill>
            </a:endParaRPr>
          </a:p>
          <a:p>
            <a:pPr algn="just"/>
            <a:r>
              <a:rPr lang="fr-FR" sz="1600" i="1" dirty="0" smtClean="0">
                <a:solidFill>
                  <a:schemeClr val="tx1">
                    <a:lumMod val="65000"/>
                    <a:lumOff val="35000"/>
                  </a:schemeClr>
                </a:solidFill>
              </a:rPr>
              <a:t>L’espace assurance vie sur la BAD DEI : </a:t>
            </a:r>
            <a:r>
              <a:rPr lang="fr-FR" sz="1600" i="1" dirty="0" smtClean="0">
                <a:solidFill>
                  <a:schemeClr val="tx1">
                    <a:lumMod val="65000"/>
                    <a:lumOff val="35000"/>
                  </a:schemeClr>
                </a:solidFill>
                <a:hlinkClick r:id="rId5"/>
              </a:rPr>
              <a:t>ici</a:t>
            </a:r>
            <a:r>
              <a:rPr lang="fr-FR" sz="1600" i="1" dirty="0" smtClean="0">
                <a:solidFill>
                  <a:schemeClr val="tx1">
                    <a:lumMod val="65000"/>
                    <a:lumOff val="35000"/>
                  </a:schemeClr>
                </a:solidFill>
              </a:rPr>
              <a:t> </a:t>
            </a:r>
          </a:p>
          <a:p>
            <a:pPr algn="just"/>
            <a:r>
              <a:rPr lang="fr-FR" sz="1600" i="1" dirty="0" smtClean="0">
                <a:solidFill>
                  <a:schemeClr val="tx1">
                    <a:lumMod val="65000"/>
                    <a:lumOff val="35000"/>
                  </a:schemeClr>
                </a:solidFill>
              </a:rPr>
              <a:t>Le mode opératoire des successions, bien réussir le 1</a:t>
            </a:r>
            <a:r>
              <a:rPr lang="fr-FR" sz="1600" i="1" baseline="30000" dirty="0" smtClean="0">
                <a:solidFill>
                  <a:schemeClr val="tx1">
                    <a:lumMod val="65000"/>
                    <a:lumOff val="35000"/>
                  </a:schemeClr>
                </a:solidFill>
              </a:rPr>
              <a:t>er</a:t>
            </a:r>
            <a:r>
              <a:rPr lang="fr-FR" sz="1600" i="1" dirty="0" smtClean="0">
                <a:solidFill>
                  <a:schemeClr val="tx1">
                    <a:lumMod val="65000"/>
                    <a:lumOff val="35000"/>
                  </a:schemeClr>
                </a:solidFill>
              </a:rPr>
              <a:t> contact  </a:t>
            </a:r>
            <a:r>
              <a:rPr lang="fr-FR" sz="1600" i="1" dirty="0">
                <a:solidFill>
                  <a:srgbClr val="FFFFFF"/>
                </a:solidFill>
                <a:cs typeface="Gill Sans"/>
                <a:hlinkClick r:id="rId6"/>
              </a:rPr>
              <a:t>ici</a:t>
            </a:r>
            <a:endParaRPr lang="fr-FR" sz="1600" i="1" dirty="0">
              <a:solidFill>
                <a:srgbClr val="FFFFFF"/>
              </a:solidFill>
              <a:cs typeface="Gill Sans"/>
            </a:endParaRPr>
          </a:p>
          <a:p>
            <a:pPr algn="just"/>
            <a:endParaRPr lang="fr-FR" sz="1600" i="1" dirty="0">
              <a:solidFill>
                <a:schemeClr val="tx1">
                  <a:lumMod val="65000"/>
                  <a:lumOff val="35000"/>
                </a:schemeClr>
              </a:solidFill>
            </a:endParaRPr>
          </a:p>
        </p:txBody>
      </p:sp>
      <p:graphicFrame>
        <p:nvGraphicFramePr>
          <p:cNvPr id="8" name="Tableau 7"/>
          <p:cNvGraphicFramePr>
            <a:graphicFrameLocks noGrp="1"/>
          </p:cNvGraphicFramePr>
          <p:nvPr>
            <p:extLst>
              <p:ext uri="{D42A27DB-BD31-4B8C-83A1-F6EECF244321}">
                <p14:modId xmlns:p14="http://schemas.microsoft.com/office/powerpoint/2010/main" val="3352520138"/>
              </p:ext>
            </p:extLst>
          </p:nvPr>
        </p:nvGraphicFramePr>
        <p:xfrm>
          <a:off x="1824187" y="2092621"/>
          <a:ext cx="8723012" cy="2266069"/>
        </p:xfrm>
        <a:graphic>
          <a:graphicData uri="http://schemas.openxmlformats.org/drawingml/2006/table">
            <a:tbl>
              <a:tblPr/>
              <a:tblGrid>
                <a:gridCol w="2692512">
                  <a:extLst>
                    <a:ext uri="{9D8B030D-6E8A-4147-A177-3AD203B41FA5}">
                      <a16:colId xmlns:a16="http://schemas.microsoft.com/office/drawing/2014/main" val="3186530331"/>
                    </a:ext>
                  </a:extLst>
                </a:gridCol>
                <a:gridCol w="6030500">
                  <a:extLst>
                    <a:ext uri="{9D8B030D-6E8A-4147-A177-3AD203B41FA5}">
                      <a16:colId xmlns:a16="http://schemas.microsoft.com/office/drawing/2014/main" val="2192029292"/>
                    </a:ext>
                  </a:extLst>
                </a:gridCol>
              </a:tblGrid>
              <a:tr h="149362">
                <a:tc gridSpan="2">
                  <a:txBody>
                    <a:bodyPr/>
                    <a:lstStyle/>
                    <a:p>
                      <a:pPr algn="ctr" fontAlgn="b"/>
                      <a:r>
                        <a:rPr lang="fr-FR" sz="1100" b="1" i="0" u="none" strike="noStrike" dirty="0">
                          <a:solidFill>
                            <a:srgbClr val="FFFFFF"/>
                          </a:solidFill>
                          <a:effectLst/>
                          <a:latin typeface="Calibri" panose="020F0502020204030204" pitchFamily="34" charset="0"/>
                        </a:rPr>
                        <a:t>NOS OUTILS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fr-FR"/>
                    </a:p>
                  </a:txBody>
                  <a:tcPr/>
                </a:tc>
                <a:extLst>
                  <a:ext uri="{0D108BD9-81ED-4DB2-BD59-A6C34878D82A}">
                    <a16:rowId xmlns:a16="http://schemas.microsoft.com/office/drawing/2014/main" val="1607859019"/>
                  </a:ext>
                </a:extLst>
              </a:tr>
              <a:tr h="389275">
                <a:tc>
                  <a:txBody>
                    <a:bodyPr/>
                    <a:lstStyle/>
                    <a:p>
                      <a:pPr algn="ctr" rtl="0" fontAlgn="ctr"/>
                      <a:r>
                        <a:rPr lang="fr-FR" sz="1100" b="0" i="0" u="sng" strike="noStrike">
                          <a:solidFill>
                            <a:srgbClr val="0563C1"/>
                          </a:solidFill>
                          <a:effectLst/>
                          <a:latin typeface="Calibri" panose="020F0502020204030204" pitchFamily="34" charset="0"/>
                        </a:rPr>
                        <a:t>La Sélection de Fonds de la Caisse d’Epargne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Prendre connaissance de nos solutions d’épargne pour bénéficier de la diversité des opportunités des marchés financiers.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8299873"/>
                  </a:ext>
                </a:extLst>
              </a:tr>
              <a:tr h="389275">
                <a:tc>
                  <a:txBody>
                    <a:bodyPr/>
                    <a:lstStyle/>
                    <a:p>
                      <a:pPr algn="ctr" rtl="0" fontAlgn="ctr"/>
                      <a:r>
                        <a:rPr lang="fr-FR" sz="1100" b="0" i="0" u="sng" strike="noStrike">
                          <a:solidFill>
                            <a:srgbClr val="0563C1"/>
                          </a:solidFill>
                          <a:effectLst/>
                          <a:latin typeface="Calibri" panose="020F0502020204030204" pitchFamily="34" charset="0"/>
                          <a:hlinkClick r:id="rId7"/>
                        </a:rPr>
                        <a:t>Barème tarifaire Assurance Vie 2021</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Ce document présente le schéma délégataire applicable aux marchés des particuliers et des professionnels en matière de remises commerciales ET gestes commerciaux.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382137"/>
                  </a:ext>
                </a:extLst>
              </a:tr>
              <a:tr h="162211">
                <a:tc rowSpan="2">
                  <a:txBody>
                    <a:bodyPr/>
                    <a:lstStyle/>
                    <a:p>
                      <a:pPr algn="ctr" rtl="0" fontAlgn="ctr"/>
                      <a:r>
                        <a:rPr lang="fr-FR" sz="1100" b="0" i="0" u="sng" strike="noStrike">
                          <a:solidFill>
                            <a:srgbClr val="0563C1"/>
                          </a:solidFill>
                          <a:effectLst/>
                          <a:latin typeface="Calibri" panose="020F0502020204030204" pitchFamily="34" charset="0"/>
                          <a:hlinkClick r:id="rId8"/>
                        </a:rPr>
                        <a:t>ESPACE DEFI</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Accéder à votre portail dédié à l'Epargne Financière.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19391279"/>
                  </a:ext>
                </a:extLst>
              </a:tr>
              <a:tr h="261731">
                <a:tc vMerge="1">
                  <a:txBody>
                    <a:bodyPr/>
                    <a:lstStyle/>
                    <a:p>
                      <a:endParaRPr lang="fr-FR"/>
                    </a:p>
                  </a:txBody>
                  <a:tcPr/>
                </a:tc>
                <a:tc>
                  <a:txBody>
                    <a:bodyPr/>
                    <a:lstStyle/>
                    <a:p>
                      <a:pPr algn="l" rtl="0" fontAlgn="ctr"/>
                      <a:r>
                        <a:rPr lang="fr-FR" sz="1200" b="0" i="0" u="none" strike="noStrike" dirty="0">
                          <a:solidFill>
                            <a:srgbClr val="000000"/>
                          </a:solidFill>
                          <a:effectLst/>
                          <a:latin typeface="Calibri" panose="020F0502020204030204" pitchFamily="34" charset="0"/>
                        </a:rPr>
                        <a:t>Un seul point d'entrée pour toutes les infos sur l'Epargne Financière.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184441"/>
                  </a:ext>
                </a:extLst>
              </a:tr>
              <a:tr h="162211">
                <a:tc rowSpan="2">
                  <a:txBody>
                    <a:bodyPr/>
                    <a:lstStyle/>
                    <a:p>
                      <a:pPr algn="ctr" rtl="0" fontAlgn="ctr"/>
                      <a:r>
                        <a:rPr lang="fr-FR" sz="1100" b="0" i="0" u="sng" strike="noStrike">
                          <a:solidFill>
                            <a:srgbClr val="0563C1"/>
                          </a:solidFill>
                          <a:effectLst/>
                          <a:latin typeface="Calibri" panose="020F0502020204030204" pitchFamily="34" charset="0"/>
                          <a:hlinkClick r:id="rId9"/>
                        </a:rPr>
                        <a:t>MYEAV</a:t>
                      </a:r>
                      <a:endParaRPr lang="fr-FR" sz="1100" b="0" i="0" u="sng" strike="noStrike">
                        <a:solidFill>
                          <a:srgbClr val="0563C1"/>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Accéder à votre Espace Assurance-Vie et Prévoyance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9002286"/>
                  </a:ext>
                </a:extLst>
              </a:tr>
              <a:tr h="162211">
                <a:tc vMerge="1">
                  <a:txBody>
                    <a:bodyPr/>
                    <a:lstStyle/>
                    <a:p>
                      <a:endParaRPr lang="fr-FR"/>
                    </a:p>
                  </a:txBody>
                  <a:tcPr/>
                </a:tc>
                <a:tc>
                  <a:txBody>
                    <a:bodyPr/>
                    <a:lstStyle/>
                    <a:p>
                      <a:pPr algn="l" rtl="0" fontAlgn="ctr"/>
                      <a:r>
                        <a:rPr lang="fr-FR" sz="1200" b="0" i="0" u="none" strike="noStrike" dirty="0">
                          <a:solidFill>
                            <a:srgbClr val="000000"/>
                          </a:solidFill>
                          <a:effectLst/>
                          <a:latin typeface="Calibri" panose="020F0502020204030204" pitchFamily="34" charset="0"/>
                        </a:rPr>
                        <a:t>&amp; y trouver tous les outils d'aide à la vente.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1996689"/>
                  </a:ext>
                </a:extLst>
              </a:tr>
              <a:tr h="162211">
                <a:tc rowSpan="2">
                  <a:txBody>
                    <a:bodyPr/>
                    <a:lstStyle/>
                    <a:p>
                      <a:pPr algn="ctr" rtl="0" fontAlgn="ctr"/>
                      <a:r>
                        <a:rPr lang="fr-FR" sz="1100" b="0" i="0" u="sng" strike="noStrike" dirty="0">
                          <a:solidFill>
                            <a:srgbClr val="0563C1"/>
                          </a:solidFill>
                          <a:effectLst/>
                          <a:latin typeface="Calibri" panose="020F0502020204030204" pitchFamily="34" charset="0"/>
                        </a:rPr>
                        <a:t>Espace OPCVM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fr-FR" sz="1200" b="0" i="0" u="none" strike="noStrike">
                          <a:solidFill>
                            <a:srgbClr val="000000"/>
                          </a:solidFill>
                          <a:effectLst/>
                          <a:latin typeface="Calibri" panose="020F0502020204030204" pitchFamily="34" charset="0"/>
                        </a:rPr>
                        <a:t>Découvrir nos 4 familles de fonds : les produits d'allocation,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50222622"/>
                  </a:ext>
                </a:extLst>
              </a:tr>
              <a:tr h="279003">
                <a:tc vMerge="1">
                  <a:txBody>
                    <a:bodyPr/>
                    <a:lstStyle/>
                    <a:p>
                      <a:endParaRPr lang="fr-FR"/>
                    </a:p>
                  </a:txBody>
                  <a:tcPr/>
                </a:tc>
                <a:tc>
                  <a:txBody>
                    <a:bodyPr/>
                    <a:lstStyle/>
                    <a:p>
                      <a:pPr algn="l" rtl="0" fontAlgn="ctr"/>
                      <a:r>
                        <a:rPr lang="fr-FR" sz="1200" b="0" i="0" u="none" strike="noStrike" dirty="0">
                          <a:solidFill>
                            <a:srgbClr val="000000"/>
                          </a:solidFill>
                          <a:effectLst/>
                          <a:latin typeface="Calibri" panose="020F0502020204030204" pitchFamily="34" charset="0"/>
                        </a:rPr>
                        <a:t>les produits actions à thématiques, les produits actions géographiques et les produits de taux.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386086"/>
                  </a:ext>
                </a:extLst>
              </a:tr>
            </a:tbl>
          </a:graphicData>
        </a:graphic>
      </p:graphicFrame>
      <p:sp>
        <p:nvSpPr>
          <p:cNvPr id="9" name="Espace réservé du contenu 1"/>
          <p:cNvSpPr>
            <a:spLocks noGrp="1"/>
          </p:cNvSpPr>
          <p:nvPr>
            <p:ph idx="1"/>
          </p:nvPr>
        </p:nvSpPr>
        <p:spPr>
          <a:xfrm>
            <a:off x="695325" y="1706723"/>
            <a:ext cx="10980738" cy="3268136"/>
          </a:xfrm>
        </p:spPr>
        <p:txBody>
          <a:bodyPr>
            <a:normAutofit/>
          </a:bodyPr>
          <a:lstStyle/>
          <a:p>
            <a:r>
              <a:rPr lang="fr-FR" b="1" dirty="0" smtClean="0"/>
              <a:t>Nos outils Assurance-Vie disponibles</a:t>
            </a:r>
          </a:p>
          <a:p>
            <a:endParaRPr lang="fr-FR" b="1" dirty="0"/>
          </a:p>
          <a:p>
            <a:endParaRPr lang="fr-FR" b="1" dirty="0" smtClean="0"/>
          </a:p>
          <a:p>
            <a:endParaRPr lang="fr-FR" b="1" dirty="0"/>
          </a:p>
          <a:p>
            <a:endParaRPr lang="fr-FR" b="1" dirty="0" smtClean="0"/>
          </a:p>
          <a:p>
            <a:endParaRPr lang="fr-FR" b="1" dirty="0"/>
          </a:p>
          <a:p>
            <a:endParaRPr lang="fr-FR" b="1" dirty="0" smtClean="0"/>
          </a:p>
          <a:p>
            <a:endParaRPr lang="fr-FR" b="1" dirty="0"/>
          </a:p>
          <a:p>
            <a:pPr marL="36000" indent="0">
              <a:buNone/>
            </a:pPr>
            <a:endParaRPr lang="fr-FR" b="1" dirty="0" smtClean="0"/>
          </a:p>
          <a:p>
            <a:r>
              <a:rPr lang="fr-FR" b="1" dirty="0" smtClean="0"/>
              <a:t>Les liens utiles Assurance-vie</a:t>
            </a:r>
          </a:p>
          <a:p>
            <a:pPr marL="36000" indent="0">
              <a:buNone/>
            </a:pPr>
            <a:endParaRPr lang="fr-FR" b="1" dirty="0"/>
          </a:p>
          <a:p>
            <a:pPr marL="36000" indent="0">
              <a:buNone/>
            </a:pPr>
            <a:endParaRPr lang="fr-FR" dirty="0"/>
          </a:p>
          <a:p>
            <a:pPr marL="36000" indent="0">
              <a:buNone/>
            </a:pPr>
            <a:endParaRPr lang="fr-FR" dirty="0"/>
          </a:p>
        </p:txBody>
      </p:sp>
      <p:pic>
        <p:nvPicPr>
          <p:cNvPr id="10" name="Image 9"/>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600136">
            <a:off x="7733788" y="5328720"/>
            <a:ext cx="515937" cy="615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texte 13"/>
          <p:cNvSpPr>
            <a:spLocks noGrp="1"/>
          </p:cNvSpPr>
          <p:nvPr>
            <p:ph type="body" sz="quarter" idx="14"/>
          </p:nvPr>
        </p:nvSpPr>
        <p:spPr>
          <a:xfrm>
            <a:off x="4376057" y="137054"/>
            <a:ext cx="7300006" cy="231246"/>
          </a:xfrm>
        </p:spPr>
        <p:txBody>
          <a:bodyPr/>
          <a:lstStyle/>
          <a:p>
            <a:r>
              <a:rPr lang="fr-FR" dirty="0" smtClean="0"/>
              <a:t>HDJ du 11 février</a:t>
            </a:r>
            <a:endParaRPr lang="fr-FR" dirty="0"/>
          </a:p>
        </p:txBody>
      </p:sp>
    </p:spTree>
    <p:extLst>
      <p:ext uri="{BB962C8B-B14F-4D97-AF65-F5344CB8AC3E}">
        <p14:creationId xmlns:p14="http://schemas.microsoft.com/office/powerpoint/2010/main" val="806375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openxmlformats.org/package/2006/metadata/core-properties"/>
    <ds:schemaRef ds:uri="402bd0e2-1d78-4f7d-9dde-91cd55d66e87"/>
    <ds:schemaRef ds:uri="http://schemas.microsoft.com/office/infopath/2007/PartnerControls"/>
    <ds:schemaRef ds:uri="http://purl.org/dc/term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6558</TotalTime>
  <Words>4446</Words>
  <Application>Microsoft Office PowerPoint</Application>
  <PresentationFormat>Grand écran</PresentationFormat>
  <Paragraphs>543</Paragraphs>
  <Slides>35</Slides>
  <Notes>17</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35</vt:i4>
      </vt:variant>
    </vt:vector>
  </HeadingPairs>
  <TitlesOfParts>
    <vt:vector size="48" baseType="lpstr">
      <vt:lpstr>Arial</vt:lpstr>
      <vt:lpstr>Arial Black</vt:lpstr>
      <vt:lpstr>Bauhaus 93</vt:lpstr>
      <vt:lpstr>Brush Script MT</vt:lpstr>
      <vt:lpstr>Calibri</vt:lpstr>
      <vt:lpstr>Courier New</vt:lpstr>
      <vt:lpstr>Franklin Gothic Book</vt:lpstr>
      <vt:lpstr>Gill Sans</vt:lpstr>
      <vt:lpstr>Helvetica Neue Medium</vt:lpstr>
      <vt:lpstr>Montserrat Black</vt:lpstr>
      <vt:lpstr>Montserrat SemiBold</vt:lpstr>
      <vt:lpstr>Wingdings</vt:lpstr>
      <vt:lpstr>Thème Office</vt:lpstr>
      <vt:lpstr>Demain s’épargne aujourd’hui L’assurance-vie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477</cp:revision>
  <cp:lastPrinted>2021-02-10T08:17:01Z</cp:lastPrinted>
  <dcterms:created xsi:type="dcterms:W3CDTF">2020-06-24T09:20:11Z</dcterms:created>
  <dcterms:modified xsi:type="dcterms:W3CDTF">2021-02-11T08:14:47Z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